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5"/>
    <p:sldMasterId id="2147483723" r:id="rId6"/>
  </p:sldMasterIdLst>
  <p:notesMasterIdLst>
    <p:notesMasterId r:id="rId25"/>
  </p:notesMasterIdLst>
  <p:sldIdLst>
    <p:sldId id="256" r:id="rId7"/>
    <p:sldId id="288" r:id="rId8"/>
    <p:sldId id="282" r:id="rId9"/>
    <p:sldId id="273" r:id="rId10"/>
    <p:sldId id="270" r:id="rId11"/>
    <p:sldId id="278" r:id="rId12"/>
    <p:sldId id="276" r:id="rId13"/>
    <p:sldId id="283" r:id="rId14"/>
    <p:sldId id="289" r:id="rId15"/>
    <p:sldId id="290" r:id="rId16"/>
    <p:sldId id="275" r:id="rId17"/>
    <p:sldId id="286" r:id="rId18"/>
    <p:sldId id="279" r:id="rId19"/>
    <p:sldId id="287" r:id="rId20"/>
    <p:sldId id="271" r:id="rId21"/>
    <p:sldId id="284" r:id="rId22"/>
    <p:sldId id="281" r:id="rId23"/>
    <p:sldId id="280" r:id="rId24"/>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charset="0"/>
        <a:ea typeface="MS PGothic"/>
        <a:cs typeface="MS PGothic"/>
      </a:defRPr>
    </a:lvl1pPr>
    <a:lvl2pPr marL="457200" algn="l" rtl="0" fontAlgn="base">
      <a:spcBef>
        <a:spcPct val="0"/>
      </a:spcBef>
      <a:spcAft>
        <a:spcPct val="0"/>
      </a:spcAft>
      <a:defRPr sz="2400" kern="1200">
        <a:solidFill>
          <a:schemeClr val="tx1"/>
        </a:solidFill>
        <a:latin typeface="Arial" charset="0"/>
        <a:ea typeface="MS PGothic"/>
        <a:cs typeface="MS PGothic"/>
      </a:defRPr>
    </a:lvl2pPr>
    <a:lvl3pPr marL="914400" algn="l" rtl="0" fontAlgn="base">
      <a:spcBef>
        <a:spcPct val="0"/>
      </a:spcBef>
      <a:spcAft>
        <a:spcPct val="0"/>
      </a:spcAft>
      <a:defRPr sz="2400" kern="1200">
        <a:solidFill>
          <a:schemeClr val="tx1"/>
        </a:solidFill>
        <a:latin typeface="Arial" charset="0"/>
        <a:ea typeface="MS PGothic"/>
        <a:cs typeface="MS PGothic"/>
      </a:defRPr>
    </a:lvl3pPr>
    <a:lvl4pPr marL="1371600" algn="l" rtl="0" fontAlgn="base">
      <a:spcBef>
        <a:spcPct val="0"/>
      </a:spcBef>
      <a:spcAft>
        <a:spcPct val="0"/>
      </a:spcAft>
      <a:defRPr sz="2400" kern="1200">
        <a:solidFill>
          <a:schemeClr val="tx1"/>
        </a:solidFill>
        <a:latin typeface="Arial" charset="0"/>
        <a:ea typeface="MS PGothic"/>
        <a:cs typeface="MS PGothic"/>
      </a:defRPr>
    </a:lvl4pPr>
    <a:lvl5pPr marL="1828800" algn="l" rtl="0" fontAlgn="base">
      <a:spcBef>
        <a:spcPct val="0"/>
      </a:spcBef>
      <a:spcAft>
        <a:spcPct val="0"/>
      </a:spcAft>
      <a:defRPr sz="2400" kern="1200">
        <a:solidFill>
          <a:schemeClr val="tx1"/>
        </a:solidFill>
        <a:latin typeface="Arial" charset="0"/>
        <a:ea typeface="MS PGothic"/>
        <a:cs typeface="MS PGothic"/>
      </a:defRPr>
    </a:lvl5pPr>
    <a:lvl6pPr marL="2286000" algn="l" defTabSz="914400" rtl="0" eaLnBrk="1" latinLnBrk="0" hangingPunct="1">
      <a:defRPr sz="2400" kern="1200">
        <a:solidFill>
          <a:schemeClr val="tx1"/>
        </a:solidFill>
        <a:latin typeface="Arial" charset="0"/>
        <a:ea typeface="MS PGothic"/>
        <a:cs typeface="MS PGothic"/>
      </a:defRPr>
    </a:lvl6pPr>
    <a:lvl7pPr marL="2743200" algn="l" defTabSz="914400" rtl="0" eaLnBrk="1" latinLnBrk="0" hangingPunct="1">
      <a:defRPr sz="2400" kern="1200">
        <a:solidFill>
          <a:schemeClr val="tx1"/>
        </a:solidFill>
        <a:latin typeface="Arial" charset="0"/>
        <a:ea typeface="MS PGothic"/>
        <a:cs typeface="MS PGothic"/>
      </a:defRPr>
    </a:lvl7pPr>
    <a:lvl8pPr marL="3200400" algn="l" defTabSz="914400" rtl="0" eaLnBrk="1" latinLnBrk="0" hangingPunct="1">
      <a:defRPr sz="2400" kern="1200">
        <a:solidFill>
          <a:schemeClr val="tx1"/>
        </a:solidFill>
        <a:latin typeface="Arial" charset="0"/>
        <a:ea typeface="MS PGothic"/>
        <a:cs typeface="MS PGothic"/>
      </a:defRPr>
    </a:lvl8pPr>
    <a:lvl9pPr marL="3657600" algn="l" defTabSz="914400" rtl="0" eaLnBrk="1" latinLnBrk="0" hangingPunct="1">
      <a:defRPr sz="2400" kern="1200">
        <a:solidFill>
          <a:schemeClr val="tx1"/>
        </a:solidFill>
        <a:latin typeface="Arial" charset="0"/>
        <a:ea typeface="MS PGothic"/>
        <a:cs typeface="MS PGothic"/>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18"/>
    <a:srgbClr val="F0EA00"/>
    <a:srgbClr val="66666A"/>
    <a:srgbClr val="4D4D51"/>
    <a:srgbClr val="252525"/>
    <a:srgbClr val="636363"/>
    <a:srgbClr val="595959"/>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7473" autoAdjust="0"/>
  </p:normalViewPr>
  <p:slideViewPr>
    <p:cSldViewPr>
      <p:cViewPr>
        <p:scale>
          <a:sx n="51" d="100"/>
          <a:sy n="51" d="100"/>
        </p:scale>
        <p:origin x="221" y="29"/>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7005A-1CBB-451A-A469-00D94DADD722}" type="doc">
      <dgm:prSet loTypeId="urn:microsoft.com/office/officeart/2005/8/layout/radial3" loCatId="cycle" qsTypeId="urn:microsoft.com/office/officeart/2005/8/quickstyle/simple4" qsCatId="simple" csTypeId="urn:microsoft.com/office/officeart/2005/8/colors/accent1_5" csCatId="accent1" phldr="1"/>
      <dgm:spPr/>
      <dgm:t>
        <a:bodyPr/>
        <a:lstStyle/>
        <a:p>
          <a:endParaRPr lang="en-US"/>
        </a:p>
      </dgm:t>
    </dgm:pt>
    <dgm:pt modelId="{1656B994-92D5-4389-A9D1-78CD04C56837}">
      <dgm:prSet custT="1"/>
      <dgm:spPr/>
      <dgm:t>
        <a:bodyPr/>
        <a:lstStyle/>
        <a:p>
          <a:pPr rtl="0"/>
          <a:r>
            <a:rPr lang="en-US" sz="5400" b="1" smtClean="0">
              <a:solidFill>
                <a:schemeClr val="bg1"/>
              </a:solidFill>
              <a:latin typeface="Calibri" pitchFamily="34" charset="0"/>
            </a:rPr>
            <a:t>ROI</a:t>
          </a:r>
          <a:endParaRPr lang="en-US" sz="5400" b="1" dirty="0">
            <a:solidFill>
              <a:schemeClr val="bg1"/>
            </a:solidFill>
            <a:latin typeface="Calibri" pitchFamily="34" charset="0"/>
          </a:endParaRPr>
        </a:p>
      </dgm:t>
    </dgm:pt>
    <dgm:pt modelId="{84BD7D61-3C09-4205-9CE5-6C4AC0057E11}" type="parTrans" cxnId="{566683AB-A5D2-4D00-BD32-06F8AD339C3A}">
      <dgm:prSet/>
      <dgm:spPr/>
      <dgm:t>
        <a:bodyPr/>
        <a:lstStyle/>
        <a:p>
          <a:endParaRPr lang="en-US"/>
        </a:p>
      </dgm:t>
    </dgm:pt>
    <dgm:pt modelId="{30972C21-FC4B-4D5A-9E9E-15DA72A927BA}" type="sibTrans" cxnId="{566683AB-A5D2-4D00-BD32-06F8AD339C3A}">
      <dgm:prSet/>
      <dgm:spPr/>
      <dgm:t>
        <a:bodyPr/>
        <a:lstStyle/>
        <a:p>
          <a:endParaRPr lang="en-US"/>
        </a:p>
      </dgm:t>
    </dgm:pt>
    <dgm:pt modelId="{80931D7F-333E-43C8-815E-3B8373DF6022}">
      <dgm:prSet custT="1"/>
      <dgm:spPr/>
      <dgm:t>
        <a:bodyPr/>
        <a:lstStyle/>
        <a:p>
          <a:pPr rtl="0"/>
          <a:r>
            <a:rPr lang="en-US" sz="1300" b="1" smtClean="0">
              <a:solidFill>
                <a:schemeClr val="bg1"/>
              </a:solidFill>
              <a:latin typeface="Calibri" pitchFamily="34" charset="0"/>
            </a:rPr>
            <a:t>Storage &amp; Accessibility</a:t>
          </a:r>
          <a:endParaRPr lang="en-US" sz="1300" b="1" dirty="0">
            <a:solidFill>
              <a:schemeClr val="bg1"/>
            </a:solidFill>
            <a:latin typeface="Calibri" pitchFamily="34" charset="0"/>
          </a:endParaRPr>
        </a:p>
      </dgm:t>
    </dgm:pt>
    <dgm:pt modelId="{A092ACFB-DB72-4085-ABD7-2D51E24C22CB}" type="parTrans" cxnId="{BF10A414-8FB6-42D0-BF14-C9E30B645FA4}">
      <dgm:prSet/>
      <dgm:spPr/>
      <dgm:t>
        <a:bodyPr/>
        <a:lstStyle/>
        <a:p>
          <a:endParaRPr lang="en-US"/>
        </a:p>
      </dgm:t>
    </dgm:pt>
    <dgm:pt modelId="{8971B1BE-1898-44D7-B2A1-84DC979BC793}" type="sibTrans" cxnId="{BF10A414-8FB6-42D0-BF14-C9E30B645FA4}">
      <dgm:prSet/>
      <dgm:spPr/>
      <dgm:t>
        <a:bodyPr/>
        <a:lstStyle/>
        <a:p>
          <a:endParaRPr lang="en-US"/>
        </a:p>
      </dgm:t>
    </dgm:pt>
    <dgm:pt modelId="{8E6D29C6-FB0E-4B2A-BE59-D522F1C7A46A}">
      <dgm:prSet custT="1"/>
      <dgm:spPr/>
      <dgm:t>
        <a:bodyPr/>
        <a:lstStyle/>
        <a:p>
          <a:pPr rtl="0"/>
          <a:r>
            <a:rPr lang="en-US" sz="1300" b="1" smtClean="0">
              <a:solidFill>
                <a:schemeClr val="bg1"/>
              </a:solidFill>
              <a:latin typeface="Calibri" pitchFamily="34" charset="0"/>
            </a:rPr>
            <a:t>Information Security</a:t>
          </a:r>
          <a:endParaRPr lang="en-US" sz="1300" b="1" dirty="0">
            <a:solidFill>
              <a:schemeClr val="bg1"/>
            </a:solidFill>
            <a:latin typeface="Calibri" pitchFamily="34" charset="0"/>
          </a:endParaRPr>
        </a:p>
      </dgm:t>
    </dgm:pt>
    <dgm:pt modelId="{038104FD-483D-43EB-B207-D123B5915781}" type="parTrans" cxnId="{5FAF8212-5C68-49FD-811B-6050567ED988}">
      <dgm:prSet/>
      <dgm:spPr/>
      <dgm:t>
        <a:bodyPr/>
        <a:lstStyle/>
        <a:p>
          <a:endParaRPr lang="en-US"/>
        </a:p>
      </dgm:t>
    </dgm:pt>
    <dgm:pt modelId="{C17DE5BD-B916-4F1E-AAEE-DF907AAA4904}" type="sibTrans" cxnId="{5FAF8212-5C68-49FD-811B-6050567ED988}">
      <dgm:prSet/>
      <dgm:spPr/>
      <dgm:t>
        <a:bodyPr/>
        <a:lstStyle/>
        <a:p>
          <a:endParaRPr lang="en-US"/>
        </a:p>
      </dgm:t>
    </dgm:pt>
    <dgm:pt modelId="{18746527-D20E-4C56-BACB-14C221E89EC5}">
      <dgm:prSet custT="1"/>
      <dgm:spPr/>
      <dgm:t>
        <a:bodyPr/>
        <a:lstStyle/>
        <a:p>
          <a:pPr rtl="0"/>
          <a:r>
            <a:rPr lang="en-US" sz="1300" b="1" smtClean="0">
              <a:solidFill>
                <a:schemeClr val="bg1"/>
              </a:solidFill>
              <a:latin typeface="Calibri" pitchFamily="34" charset="0"/>
            </a:rPr>
            <a:t>Continuity</a:t>
          </a:r>
          <a:endParaRPr lang="en-US" sz="1300" b="1" dirty="0">
            <a:solidFill>
              <a:schemeClr val="bg1"/>
            </a:solidFill>
            <a:latin typeface="Calibri" pitchFamily="34" charset="0"/>
          </a:endParaRPr>
        </a:p>
      </dgm:t>
    </dgm:pt>
    <dgm:pt modelId="{29C4608E-3C95-4F6F-A768-3AA88422FCF2}" type="parTrans" cxnId="{87C09DED-6276-40D2-8D17-A08175C200B0}">
      <dgm:prSet/>
      <dgm:spPr/>
      <dgm:t>
        <a:bodyPr/>
        <a:lstStyle/>
        <a:p>
          <a:endParaRPr lang="en-US"/>
        </a:p>
      </dgm:t>
    </dgm:pt>
    <dgm:pt modelId="{4036B805-5B46-4467-914D-A39F8B23BD79}" type="sibTrans" cxnId="{87C09DED-6276-40D2-8D17-A08175C200B0}">
      <dgm:prSet/>
      <dgm:spPr/>
      <dgm:t>
        <a:bodyPr/>
        <a:lstStyle/>
        <a:p>
          <a:endParaRPr lang="en-US"/>
        </a:p>
      </dgm:t>
    </dgm:pt>
    <dgm:pt modelId="{3A625A4A-F955-4423-BE7D-C98CFD5340FE}">
      <dgm:prSet custT="1"/>
      <dgm:spPr/>
      <dgm:t>
        <a:bodyPr/>
        <a:lstStyle/>
        <a:p>
          <a:pPr rtl="0"/>
          <a:r>
            <a:rPr lang="en-US" sz="1300" b="1" smtClean="0">
              <a:solidFill>
                <a:schemeClr val="bg1"/>
              </a:solidFill>
              <a:latin typeface="Calibri" pitchFamily="34" charset="0"/>
            </a:rPr>
            <a:t>Compliance</a:t>
          </a:r>
          <a:endParaRPr lang="en-US" sz="1300" b="1" dirty="0">
            <a:solidFill>
              <a:schemeClr val="bg1"/>
            </a:solidFill>
            <a:latin typeface="Calibri" pitchFamily="34" charset="0"/>
          </a:endParaRPr>
        </a:p>
      </dgm:t>
    </dgm:pt>
    <dgm:pt modelId="{DB7B4099-DAD6-4617-8BB9-ACC3CB840AF7}" type="parTrans" cxnId="{A25AEE26-B2A7-45AD-A3D7-35321EBB8619}">
      <dgm:prSet/>
      <dgm:spPr/>
      <dgm:t>
        <a:bodyPr/>
        <a:lstStyle/>
        <a:p>
          <a:endParaRPr lang="en-US"/>
        </a:p>
      </dgm:t>
    </dgm:pt>
    <dgm:pt modelId="{9576A1C4-7713-4352-8B3A-88A60319E8AC}" type="sibTrans" cxnId="{A25AEE26-B2A7-45AD-A3D7-35321EBB8619}">
      <dgm:prSet/>
      <dgm:spPr/>
      <dgm:t>
        <a:bodyPr/>
        <a:lstStyle/>
        <a:p>
          <a:endParaRPr lang="en-US"/>
        </a:p>
      </dgm:t>
    </dgm:pt>
    <dgm:pt modelId="{A516F1F2-CD23-4756-8A0E-AC0857BFCC8B}">
      <dgm:prSet custT="1"/>
      <dgm:spPr/>
      <dgm:t>
        <a:bodyPr/>
        <a:lstStyle/>
        <a:p>
          <a:pPr rtl="0"/>
          <a:r>
            <a:rPr lang="en-US" sz="1300" b="1" smtClean="0">
              <a:solidFill>
                <a:schemeClr val="bg1"/>
              </a:solidFill>
              <a:latin typeface="Calibri" pitchFamily="34" charset="0"/>
            </a:rPr>
            <a:t>Legal</a:t>
          </a:r>
          <a:endParaRPr lang="en-US" sz="1300" b="1" dirty="0">
            <a:solidFill>
              <a:schemeClr val="bg1"/>
            </a:solidFill>
            <a:latin typeface="Calibri" pitchFamily="34" charset="0"/>
          </a:endParaRPr>
        </a:p>
      </dgm:t>
    </dgm:pt>
    <dgm:pt modelId="{755A80BA-6D23-4E87-AF08-59C8BC19C0DF}" type="parTrans" cxnId="{0EA2F4B7-8923-474A-9E29-5A5B8F5A2244}">
      <dgm:prSet/>
      <dgm:spPr/>
      <dgm:t>
        <a:bodyPr/>
        <a:lstStyle/>
        <a:p>
          <a:endParaRPr lang="en-US"/>
        </a:p>
      </dgm:t>
    </dgm:pt>
    <dgm:pt modelId="{2E8134B8-89D8-42E1-A222-9CBB465D5166}" type="sibTrans" cxnId="{0EA2F4B7-8923-474A-9E29-5A5B8F5A2244}">
      <dgm:prSet/>
      <dgm:spPr/>
      <dgm:t>
        <a:bodyPr/>
        <a:lstStyle/>
        <a:p>
          <a:endParaRPr lang="en-US"/>
        </a:p>
      </dgm:t>
    </dgm:pt>
    <dgm:pt modelId="{F69C73FA-3093-4A31-A86C-3517A6C1C2A8}" type="pres">
      <dgm:prSet presAssocID="{69B7005A-1CBB-451A-A469-00D94DADD722}" presName="composite" presStyleCnt="0">
        <dgm:presLayoutVars>
          <dgm:chMax val="1"/>
          <dgm:dir/>
          <dgm:resizeHandles val="exact"/>
        </dgm:presLayoutVars>
      </dgm:prSet>
      <dgm:spPr/>
      <dgm:t>
        <a:bodyPr/>
        <a:lstStyle/>
        <a:p>
          <a:endParaRPr lang="en-US"/>
        </a:p>
      </dgm:t>
    </dgm:pt>
    <dgm:pt modelId="{C842A2C6-A08B-4A14-8332-BEF4E7D75261}" type="pres">
      <dgm:prSet presAssocID="{69B7005A-1CBB-451A-A469-00D94DADD722}" presName="radial" presStyleCnt="0">
        <dgm:presLayoutVars>
          <dgm:animLvl val="ctr"/>
        </dgm:presLayoutVars>
      </dgm:prSet>
      <dgm:spPr/>
      <dgm:t>
        <a:bodyPr/>
        <a:lstStyle/>
        <a:p>
          <a:endParaRPr lang="en-US"/>
        </a:p>
      </dgm:t>
    </dgm:pt>
    <dgm:pt modelId="{096B0402-21CF-457A-9720-8DCDF78B17E8}" type="pres">
      <dgm:prSet presAssocID="{1656B994-92D5-4389-A9D1-78CD04C56837}" presName="centerShape" presStyleLbl="vennNode1" presStyleIdx="0" presStyleCnt="6" custLinFactNeighborX="696" custLinFactNeighborY="-193"/>
      <dgm:spPr/>
      <dgm:t>
        <a:bodyPr/>
        <a:lstStyle/>
        <a:p>
          <a:endParaRPr lang="en-US"/>
        </a:p>
      </dgm:t>
    </dgm:pt>
    <dgm:pt modelId="{5866965C-3E89-4A01-BFE4-3298D778DBC3}" type="pres">
      <dgm:prSet presAssocID="{80931D7F-333E-43C8-815E-3B8373DF6022}" presName="node" presStyleLbl="vennNode1" presStyleIdx="1" presStyleCnt="6" custRadScaleRad="100395" custRadScaleInc="1104">
        <dgm:presLayoutVars>
          <dgm:bulletEnabled val="1"/>
        </dgm:presLayoutVars>
      </dgm:prSet>
      <dgm:spPr/>
      <dgm:t>
        <a:bodyPr/>
        <a:lstStyle/>
        <a:p>
          <a:endParaRPr lang="en-US"/>
        </a:p>
      </dgm:t>
    </dgm:pt>
    <dgm:pt modelId="{80936794-687B-475F-B514-068281A3CBE6}" type="pres">
      <dgm:prSet presAssocID="{8E6D29C6-FB0E-4B2A-BE59-D522F1C7A46A}" presName="node" presStyleLbl="vennNode1" presStyleIdx="2" presStyleCnt="6" custRadScaleRad="101444" custRadScaleInc="50">
        <dgm:presLayoutVars>
          <dgm:bulletEnabled val="1"/>
        </dgm:presLayoutVars>
      </dgm:prSet>
      <dgm:spPr/>
      <dgm:t>
        <a:bodyPr/>
        <a:lstStyle/>
        <a:p>
          <a:endParaRPr lang="en-US"/>
        </a:p>
      </dgm:t>
    </dgm:pt>
    <dgm:pt modelId="{CBF4CD76-41D0-479B-966B-F47D711D1059}" type="pres">
      <dgm:prSet presAssocID="{18746527-D20E-4C56-BACB-14C221E89EC5}" presName="node" presStyleLbl="vennNode1" presStyleIdx="3" presStyleCnt="6" custRadScaleRad="100516" custRadScaleInc="-1071">
        <dgm:presLayoutVars>
          <dgm:bulletEnabled val="1"/>
        </dgm:presLayoutVars>
      </dgm:prSet>
      <dgm:spPr/>
      <dgm:t>
        <a:bodyPr/>
        <a:lstStyle/>
        <a:p>
          <a:endParaRPr lang="en-US"/>
        </a:p>
      </dgm:t>
    </dgm:pt>
    <dgm:pt modelId="{E014B0C6-7449-4EF3-8187-E8C2824464F6}" type="pres">
      <dgm:prSet presAssocID="{3A625A4A-F955-4423-BE7D-C98CFD5340FE}" presName="node" presStyleLbl="vennNode1" presStyleIdx="4" presStyleCnt="6" custRadScaleRad="98874" custRadScaleInc="-725">
        <dgm:presLayoutVars>
          <dgm:bulletEnabled val="1"/>
        </dgm:presLayoutVars>
      </dgm:prSet>
      <dgm:spPr/>
      <dgm:t>
        <a:bodyPr/>
        <a:lstStyle/>
        <a:p>
          <a:endParaRPr lang="en-US"/>
        </a:p>
      </dgm:t>
    </dgm:pt>
    <dgm:pt modelId="{0F00AAE6-C5D4-4EFC-A37E-E25616D81A45}" type="pres">
      <dgm:prSet presAssocID="{A516F1F2-CD23-4756-8A0E-AC0857BFCC8B}" presName="node" presStyleLbl="vennNode1" presStyleIdx="5" presStyleCnt="6" custRadScaleRad="98798" custRadScaleInc="642">
        <dgm:presLayoutVars>
          <dgm:bulletEnabled val="1"/>
        </dgm:presLayoutVars>
      </dgm:prSet>
      <dgm:spPr/>
      <dgm:t>
        <a:bodyPr/>
        <a:lstStyle/>
        <a:p>
          <a:endParaRPr lang="en-US"/>
        </a:p>
      </dgm:t>
    </dgm:pt>
  </dgm:ptLst>
  <dgm:cxnLst>
    <dgm:cxn modelId="{C83A79B0-C8B9-4DB5-93F8-CEA07A1F1844}" type="presOf" srcId="{80931D7F-333E-43C8-815E-3B8373DF6022}" destId="{5866965C-3E89-4A01-BFE4-3298D778DBC3}" srcOrd="0" destOrd="0" presId="urn:microsoft.com/office/officeart/2005/8/layout/radial3"/>
    <dgm:cxn modelId="{598280A8-E665-4B48-90D0-4444F1A0C945}" type="presOf" srcId="{1656B994-92D5-4389-A9D1-78CD04C56837}" destId="{096B0402-21CF-457A-9720-8DCDF78B17E8}" srcOrd="0" destOrd="0" presId="urn:microsoft.com/office/officeart/2005/8/layout/radial3"/>
    <dgm:cxn modelId="{AF43BA93-A4BF-4DED-A5CC-274871B3F88B}" type="presOf" srcId="{69B7005A-1CBB-451A-A469-00D94DADD722}" destId="{F69C73FA-3093-4A31-A86C-3517A6C1C2A8}" srcOrd="0" destOrd="0" presId="urn:microsoft.com/office/officeart/2005/8/layout/radial3"/>
    <dgm:cxn modelId="{566683AB-A5D2-4D00-BD32-06F8AD339C3A}" srcId="{69B7005A-1CBB-451A-A469-00D94DADD722}" destId="{1656B994-92D5-4389-A9D1-78CD04C56837}" srcOrd="0" destOrd="0" parTransId="{84BD7D61-3C09-4205-9CE5-6C4AC0057E11}" sibTransId="{30972C21-FC4B-4D5A-9E9E-15DA72A927BA}"/>
    <dgm:cxn modelId="{0EA2F4B7-8923-474A-9E29-5A5B8F5A2244}" srcId="{1656B994-92D5-4389-A9D1-78CD04C56837}" destId="{A516F1F2-CD23-4756-8A0E-AC0857BFCC8B}" srcOrd="4" destOrd="0" parTransId="{755A80BA-6D23-4E87-AF08-59C8BC19C0DF}" sibTransId="{2E8134B8-89D8-42E1-A222-9CBB465D5166}"/>
    <dgm:cxn modelId="{A25AEE26-B2A7-45AD-A3D7-35321EBB8619}" srcId="{1656B994-92D5-4389-A9D1-78CD04C56837}" destId="{3A625A4A-F955-4423-BE7D-C98CFD5340FE}" srcOrd="3" destOrd="0" parTransId="{DB7B4099-DAD6-4617-8BB9-ACC3CB840AF7}" sibTransId="{9576A1C4-7713-4352-8B3A-88A60319E8AC}"/>
    <dgm:cxn modelId="{BF3EA32C-DFD6-4711-9676-78A7702C1DED}" type="presOf" srcId="{8E6D29C6-FB0E-4B2A-BE59-D522F1C7A46A}" destId="{80936794-687B-475F-B514-068281A3CBE6}" srcOrd="0" destOrd="0" presId="urn:microsoft.com/office/officeart/2005/8/layout/radial3"/>
    <dgm:cxn modelId="{5FAF8212-5C68-49FD-811B-6050567ED988}" srcId="{1656B994-92D5-4389-A9D1-78CD04C56837}" destId="{8E6D29C6-FB0E-4B2A-BE59-D522F1C7A46A}" srcOrd="1" destOrd="0" parTransId="{038104FD-483D-43EB-B207-D123B5915781}" sibTransId="{C17DE5BD-B916-4F1E-AAEE-DF907AAA4904}"/>
    <dgm:cxn modelId="{B01BED53-A9ED-441E-934A-903E0CA85D55}" type="presOf" srcId="{3A625A4A-F955-4423-BE7D-C98CFD5340FE}" destId="{E014B0C6-7449-4EF3-8187-E8C2824464F6}" srcOrd="0" destOrd="0" presId="urn:microsoft.com/office/officeart/2005/8/layout/radial3"/>
    <dgm:cxn modelId="{BB5B024C-96AF-442B-B5AE-9A87F8E3E133}" type="presOf" srcId="{18746527-D20E-4C56-BACB-14C221E89EC5}" destId="{CBF4CD76-41D0-479B-966B-F47D711D1059}" srcOrd="0" destOrd="0" presId="urn:microsoft.com/office/officeart/2005/8/layout/radial3"/>
    <dgm:cxn modelId="{87C09DED-6276-40D2-8D17-A08175C200B0}" srcId="{1656B994-92D5-4389-A9D1-78CD04C56837}" destId="{18746527-D20E-4C56-BACB-14C221E89EC5}" srcOrd="2" destOrd="0" parTransId="{29C4608E-3C95-4F6F-A768-3AA88422FCF2}" sibTransId="{4036B805-5B46-4467-914D-A39F8B23BD79}"/>
    <dgm:cxn modelId="{3B14E542-03D7-42EF-B07F-4F244F17F596}" type="presOf" srcId="{A516F1F2-CD23-4756-8A0E-AC0857BFCC8B}" destId="{0F00AAE6-C5D4-4EFC-A37E-E25616D81A45}" srcOrd="0" destOrd="0" presId="urn:microsoft.com/office/officeart/2005/8/layout/radial3"/>
    <dgm:cxn modelId="{BF10A414-8FB6-42D0-BF14-C9E30B645FA4}" srcId="{1656B994-92D5-4389-A9D1-78CD04C56837}" destId="{80931D7F-333E-43C8-815E-3B8373DF6022}" srcOrd="0" destOrd="0" parTransId="{A092ACFB-DB72-4085-ABD7-2D51E24C22CB}" sibTransId="{8971B1BE-1898-44D7-B2A1-84DC979BC793}"/>
    <dgm:cxn modelId="{DD743815-75DC-48A4-90BF-368C64CE45CD}" type="presParOf" srcId="{F69C73FA-3093-4A31-A86C-3517A6C1C2A8}" destId="{C842A2C6-A08B-4A14-8332-BEF4E7D75261}" srcOrd="0" destOrd="0" presId="urn:microsoft.com/office/officeart/2005/8/layout/radial3"/>
    <dgm:cxn modelId="{3631529B-2E5A-437E-A59B-9173A09C745D}" type="presParOf" srcId="{C842A2C6-A08B-4A14-8332-BEF4E7D75261}" destId="{096B0402-21CF-457A-9720-8DCDF78B17E8}" srcOrd="0" destOrd="0" presId="urn:microsoft.com/office/officeart/2005/8/layout/radial3"/>
    <dgm:cxn modelId="{799B1A1E-79CA-4FD3-B82A-4DAA2AB9E01B}" type="presParOf" srcId="{C842A2C6-A08B-4A14-8332-BEF4E7D75261}" destId="{5866965C-3E89-4A01-BFE4-3298D778DBC3}" srcOrd="1" destOrd="0" presId="urn:microsoft.com/office/officeart/2005/8/layout/radial3"/>
    <dgm:cxn modelId="{EB06A566-7454-4C70-B5ED-FF81E9CA885C}" type="presParOf" srcId="{C842A2C6-A08B-4A14-8332-BEF4E7D75261}" destId="{80936794-687B-475F-B514-068281A3CBE6}" srcOrd="2" destOrd="0" presId="urn:microsoft.com/office/officeart/2005/8/layout/radial3"/>
    <dgm:cxn modelId="{7B8F5306-1C40-4258-B2A0-0A01A14C9305}" type="presParOf" srcId="{C842A2C6-A08B-4A14-8332-BEF4E7D75261}" destId="{CBF4CD76-41D0-479B-966B-F47D711D1059}" srcOrd="3" destOrd="0" presId="urn:microsoft.com/office/officeart/2005/8/layout/radial3"/>
    <dgm:cxn modelId="{395E5109-A059-4E2D-AD5D-4DDA20D2D8DE}" type="presParOf" srcId="{C842A2C6-A08B-4A14-8332-BEF4E7D75261}" destId="{E014B0C6-7449-4EF3-8187-E8C2824464F6}" srcOrd="4" destOrd="0" presId="urn:microsoft.com/office/officeart/2005/8/layout/radial3"/>
    <dgm:cxn modelId="{46CA3E6F-6A8D-4B1F-92B1-FB4844583FAF}" type="presParOf" srcId="{C842A2C6-A08B-4A14-8332-BEF4E7D75261}" destId="{0F00AAE6-C5D4-4EFC-A37E-E25616D81A4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B29C7-6FC7-4F30-A315-8B79EE39ABB5}" type="doc">
      <dgm:prSet loTypeId="urn:microsoft.com/office/officeart/2005/8/layout/vList6" loCatId="list" qsTypeId="urn:microsoft.com/office/officeart/2005/8/quickstyle/simple4" qsCatId="simple" csTypeId="urn:microsoft.com/office/officeart/2005/8/colors/accent0_3" csCatId="mainScheme" phldr="1"/>
      <dgm:spPr/>
      <dgm:t>
        <a:bodyPr/>
        <a:lstStyle/>
        <a:p>
          <a:endParaRPr lang="en-US"/>
        </a:p>
      </dgm:t>
    </dgm:pt>
    <dgm:pt modelId="{47018AD4-E8F0-4F01-9D1A-C860DD5D4E2C}">
      <dgm:prSet phldrT="[Text]" custT="1"/>
      <dgm:spPr/>
      <dgm:t>
        <a:bodyPr lIns="91440" tIns="91440" rIns="91440" bIns="91440"/>
        <a:lstStyle/>
        <a:p>
          <a:r>
            <a:rPr lang="en-US" sz="1300" dirty="0" smtClean="0">
              <a:latin typeface="Calibri" pitchFamily="34" charset="0"/>
            </a:rPr>
            <a:t>Drag &amp; drop Compatibility</a:t>
          </a:r>
          <a:endParaRPr lang="en-US" sz="1300" dirty="0">
            <a:latin typeface="Calibri" pitchFamily="34" charset="0"/>
          </a:endParaRPr>
        </a:p>
      </dgm:t>
    </dgm:pt>
    <dgm:pt modelId="{331C7A79-B8E6-45B0-A31F-05FC079B1CAF}" type="parTrans" cxnId="{037C3886-5DFE-4B4A-B7B4-2A2D2CB3F8D7}">
      <dgm:prSet/>
      <dgm:spPr/>
      <dgm:t>
        <a:bodyPr/>
        <a:lstStyle/>
        <a:p>
          <a:endParaRPr lang="en-US"/>
        </a:p>
      </dgm:t>
    </dgm:pt>
    <dgm:pt modelId="{5735F68D-3C5F-4EB1-BCAA-574128E1B0AC}" type="sibTrans" cxnId="{037C3886-5DFE-4B4A-B7B4-2A2D2CB3F8D7}">
      <dgm:prSet/>
      <dgm:spPr/>
      <dgm:t>
        <a:bodyPr/>
        <a:lstStyle/>
        <a:p>
          <a:endParaRPr lang="en-US"/>
        </a:p>
      </dgm:t>
    </dgm:pt>
    <dgm:pt modelId="{E2F85DAA-0C29-47AE-A8E4-33EA148D38F9}">
      <dgm:prSet phldrT="[Text]" custT="1"/>
      <dgm:spPr/>
      <dgm:t>
        <a:bodyPr lIns="91440" tIns="91440" rIns="91440" bIns="91440"/>
        <a:lstStyle/>
        <a:p>
          <a:r>
            <a:rPr lang="en-US" sz="1300" dirty="0" smtClean="0">
              <a:latin typeface="Calibri" pitchFamily="34" charset="0"/>
            </a:rPr>
            <a:t>Interact with 200 matches at a time</a:t>
          </a:r>
          <a:endParaRPr lang="en-US" sz="1300" dirty="0">
            <a:latin typeface="Calibri" pitchFamily="34" charset="0"/>
          </a:endParaRPr>
        </a:p>
      </dgm:t>
    </dgm:pt>
    <dgm:pt modelId="{84956FC2-58B3-42C7-9E10-4D84961DDA0E}" type="parTrans" cxnId="{1ABF3329-EC46-455C-B641-F16830C6237C}">
      <dgm:prSet/>
      <dgm:spPr/>
      <dgm:t>
        <a:bodyPr/>
        <a:lstStyle/>
        <a:p>
          <a:endParaRPr lang="en-US"/>
        </a:p>
      </dgm:t>
    </dgm:pt>
    <dgm:pt modelId="{D3E1C323-0007-4FDA-872D-B089E3EEE855}" type="sibTrans" cxnId="{1ABF3329-EC46-455C-B641-F16830C6237C}">
      <dgm:prSet/>
      <dgm:spPr/>
      <dgm:t>
        <a:bodyPr/>
        <a:lstStyle/>
        <a:p>
          <a:endParaRPr lang="en-US"/>
        </a:p>
      </dgm:t>
    </dgm:pt>
    <dgm:pt modelId="{8B964D48-28A6-4BE5-95DD-B7EE27C0C7CC}">
      <dgm:prSet phldrT="[Text]" custT="1"/>
      <dgm:spPr/>
      <dgm:t>
        <a:bodyPr lIns="91440" tIns="91440" rIns="91440" bIns="91440"/>
        <a:lstStyle/>
        <a:p>
          <a:r>
            <a:rPr lang="en-US" sz="1300" dirty="0" smtClean="0">
              <a:latin typeface="Calibri" pitchFamily="34" charset="0"/>
            </a:rPr>
            <a:t>Transparent authentication</a:t>
          </a:r>
          <a:endParaRPr lang="en-US" sz="1300" dirty="0">
            <a:latin typeface="Calibri" pitchFamily="34" charset="0"/>
          </a:endParaRPr>
        </a:p>
      </dgm:t>
    </dgm:pt>
    <dgm:pt modelId="{D201B24D-1DE5-4544-A3A0-97937129CD10}" type="parTrans" cxnId="{51452DCB-B76F-49EA-A690-EEC701CAE55A}">
      <dgm:prSet/>
      <dgm:spPr/>
      <dgm:t>
        <a:bodyPr/>
        <a:lstStyle/>
        <a:p>
          <a:endParaRPr lang="en-US"/>
        </a:p>
      </dgm:t>
    </dgm:pt>
    <dgm:pt modelId="{46DAD20F-BEFD-42C2-A6ED-91259B80F2B4}" type="sibTrans" cxnId="{51452DCB-B76F-49EA-A690-EEC701CAE55A}">
      <dgm:prSet/>
      <dgm:spPr/>
      <dgm:t>
        <a:bodyPr/>
        <a:lstStyle/>
        <a:p>
          <a:endParaRPr lang="en-US"/>
        </a:p>
      </dgm:t>
    </dgm:pt>
    <dgm:pt modelId="{003CAE6A-C2D0-4059-9045-4EDF6B7FAE3F}">
      <dgm:prSet phldrT="[Text]" custT="1"/>
      <dgm:spPr/>
      <dgm:t>
        <a:bodyPr lIns="91440" tIns="91440" rIns="91440" bIns="91440"/>
        <a:lstStyle/>
        <a:p>
          <a:r>
            <a:rPr lang="en-US" sz="1300" dirty="0" smtClean="0">
              <a:latin typeface="Calibri" pitchFamily="34" charset="0"/>
            </a:rPr>
            <a:t>Easy installation wizard</a:t>
          </a:r>
          <a:endParaRPr lang="en-US" sz="1300" dirty="0">
            <a:latin typeface="Calibri" pitchFamily="34" charset="0"/>
          </a:endParaRPr>
        </a:p>
      </dgm:t>
    </dgm:pt>
    <dgm:pt modelId="{DEF12BE9-6104-46EA-B764-EC9BB6EC3D0F}" type="parTrans" cxnId="{EA7EA5F8-DA28-4AB0-8887-B524FC87D942}">
      <dgm:prSet/>
      <dgm:spPr/>
      <dgm:t>
        <a:bodyPr/>
        <a:lstStyle/>
        <a:p>
          <a:endParaRPr lang="en-US"/>
        </a:p>
      </dgm:t>
    </dgm:pt>
    <dgm:pt modelId="{13209AA0-E269-4957-9D5D-7A8333D8543C}" type="sibTrans" cxnId="{EA7EA5F8-DA28-4AB0-8887-B524FC87D942}">
      <dgm:prSet/>
      <dgm:spPr/>
      <dgm:t>
        <a:bodyPr/>
        <a:lstStyle/>
        <a:p>
          <a:endParaRPr lang="en-US"/>
        </a:p>
      </dgm:t>
    </dgm:pt>
    <dgm:pt modelId="{3E55D312-2EC8-432F-B7B5-3F91BD7501F3}">
      <dgm:prSet phldrT="[Text]" custT="1"/>
      <dgm:spPr/>
      <dgm:t>
        <a:bodyPr lIns="91440" tIns="91440" rIns="91440" bIns="91440"/>
        <a:lstStyle/>
        <a:p>
          <a:r>
            <a:rPr lang="en-US" sz="1300" dirty="0" smtClean="0">
              <a:latin typeface="Calibri" pitchFamily="34" charset="0"/>
            </a:rPr>
            <a:t>Reply and forward</a:t>
          </a:r>
          <a:endParaRPr lang="en-US" sz="1300" dirty="0">
            <a:latin typeface="Calibri" pitchFamily="34" charset="0"/>
          </a:endParaRPr>
        </a:p>
      </dgm:t>
    </dgm:pt>
    <dgm:pt modelId="{578BF8AD-201C-4ABA-B3AF-D0FD0EFAEFEC}" type="parTrans" cxnId="{B35F4EBB-9A29-4BF6-A26B-1ABAE2EEEDC2}">
      <dgm:prSet/>
      <dgm:spPr/>
      <dgm:t>
        <a:bodyPr/>
        <a:lstStyle/>
        <a:p>
          <a:endParaRPr lang="en-US"/>
        </a:p>
      </dgm:t>
    </dgm:pt>
    <dgm:pt modelId="{548AF667-1C8F-4D1F-8314-A906D06AC0C0}" type="sibTrans" cxnId="{B35F4EBB-9A29-4BF6-A26B-1ABAE2EEEDC2}">
      <dgm:prSet/>
      <dgm:spPr/>
      <dgm:t>
        <a:bodyPr/>
        <a:lstStyle/>
        <a:p>
          <a:endParaRPr lang="en-US"/>
        </a:p>
      </dgm:t>
    </dgm:pt>
    <dgm:pt modelId="{FAA2F90B-4DE7-4487-BCD6-8860064BDC5E}" type="pres">
      <dgm:prSet presAssocID="{53CB29C7-6FC7-4F30-A315-8B79EE39ABB5}" presName="Name0" presStyleCnt="0">
        <dgm:presLayoutVars>
          <dgm:dir val="rev"/>
          <dgm:animLvl val="lvl"/>
          <dgm:resizeHandles/>
        </dgm:presLayoutVars>
      </dgm:prSet>
      <dgm:spPr/>
      <dgm:t>
        <a:bodyPr/>
        <a:lstStyle/>
        <a:p>
          <a:endParaRPr lang="en-US"/>
        </a:p>
      </dgm:t>
    </dgm:pt>
    <dgm:pt modelId="{8BFDB4A7-A63A-4C46-A88F-A2F4235793CE}" type="pres">
      <dgm:prSet presAssocID="{47018AD4-E8F0-4F01-9D1A-C860DD5D4E2C}" presName="linNode" presStyleCnt="0"/>
      <dgm:spPr/>
      <dgm:t>
        <a:bodyPr/>
        <a:lstStyle/>
        <a:p>
          <a:endParaRPr lang="en-US"/>
        </a:p>
      </dgm:t>
    </dgm:pt>
    <dgm:pt modelId="{8C283F6C-BC89-4A5B-8FD4-C36C2E2D7819}" type="pres">
      <dgm:prSet presAssocID="{47018AD4-E8F0-4F01-9D1A-C860DD5D4E2C}" presName="parentShp" presStyleLbl="node1" presStyleIdx="0" presStyleCnt="5" custScaleX="179848">
        <dgm:presLayoutVars>
          <dgm:bulletEnabled val="1"/>
        </dgm:presLayoutVars>
      </dgm:prSet>
      <dgm:spPr/>
      <dgm:t>
        <a:bodyPr/>
        <a:lstStyle/>
        <a:p>
          <a:endParaRPr lang="en-US"/>
        </a:p>
      </dgm:t>
    </dgm:pt>
    <dgm:pt modelId="{A271725A-7250-4C58-B8FF-9BCD6891E7AE}" type="pres">
      <dgm:prSet presAssocID="{47018AD4-E8F0-4F01-9D1A-C860DD5D4E2C}" presName="childShp" presStyleLbl="bgAccFollowNode1" presStyleIdx="0" presStyleCnt="5">
        <dgm:presLayoutVars>
          <dgm:bulletEnabled val="1"/>
        </dgm:presLayoutVars>
      </dgm:prSet>
      <dgm:spPr/>
      <dgm:t>
        <a:bodyPr/>
        <a:lstStyle/>
        <a:p>
          <a:endParaRPr lang="en-US"/>
        </a:p>
      </dgm:t>
    </dgm:pt>
    <dgm:pt modelId="{FCDBD4B9-0047-4A4E-9896-3B39E1A260B0}" type="pres">
      <dgm:prSet presAssocID="{5735F68D-3C5F-4EB1-BCAA-574128E1B0AC}" presName="spacing" presStyleCnt="0"/>
      <dgm:spPr/>
      <dgm:t>
        <a:bodyPr/>
        <a:lstStyle/>
        <a:p>
          <a:endParaRPr lang="en-US"/>
        </a:p>
      </dgm:t>
    </dgm:pt>
    <dgm:pt modelId="{93B37E1C-72DE-4F19-AD2D-22C48226DA8F}" type="pres">
      <dgm:prSet presAssocID="{E2F85DAA-0C29-47AE-A8E4-33EA148D38F9}" presName="linNode" presStyleCnt="0"/>
      <dgm:spPr/>
      <dgm:t>
        <a:bodyPr/>
        <a:lstStyle/>
        <a:p>
          <a:endParaRPr lang="en-US"/>
        </a:p>
      </dgm:t>
    </dgm:pt>
    <dgm:pt modelId="{8D5AF9DA-B817-4DF0-BE10-535CCC15E497}" type="pres">
      <dgm:prSet presAssocID="{E2F85DAA-0C29-47AE-A8E4-33EA148D38F9}" presName="parentShp" presStyleLbl="node1" presStyleIdx="1" presStyleCnt="5" custScaleX="179848">
        <dgm:presLayoutVars>
          <dgm:bulletEnabled val="1"/>
        </dgm:presLayoutVars>
      </dgm:prSet>
      <dgm:spPr/>
      <dgm:t>
        <a:bodyPr/>
        <a:lstStyle/>
        <a:p>
          <a:endParaRPr lang="en-US"/>
        </a:p>
      </dgm:t>
    </dgm:pt>
    <dgm:pt modelId="{89D10CE3-DB5A-4711-8041-362AC1F57086}" type="pres">
      <dgm:prSet presAssocID="{E2F85DAA-0C29-47AE-A8E4-33EA148D38F9}" presName="childShp" presStyleLbl="bgAccFollowNode1" presStyleIdx="1" presStyleCnt="5">
        <dgm:presLayoutVars>
          <dgm:bulletEnabled val="1"/>
        </dgm:presLayoutVars>
      </dgm:prSet>
      <dgm:spPr/>
      <dgm:t>
        <a:bodyPr/>
        <a:lstStyle/>
        <a:p>
          <a:endParaRPr lang="en-US"/>
        </a:p>
      </dgm:t>
    </dgm:pt>
    <dgm:pt modelId="{09BF3C89-8B9C-4841-81AB-CC75DFEA602F}" type="pres">
      <dgm:prSet presAssocID="{D3E1C323-0007-4FDA-872D-B089E3EEE855}" presName="spacing" presStyleCnt="0"/>
      <dgm:spPr/>
      <dgm:t>
        <a:bodyPr/>
        <a:lstStyle/>
        <a:p>
          <a:endParaRPr lang="en-US"/>
        </a:p>
      </dgm:t>
    </dgm:pt>
    <dgm:pt modelId="{B327F088-FAF9-4AC3-9D0D-D21EB4291EB6}" type="pres">
      <dgm:prSet presAssocID="{3E55D312-2EC8-432F-B7B5-3F91BD7501F3}" presName="linNode" presStyleCnt="0"/>
      <dgm:spPr/>
      <dgm:t>
        <a:bodyPr/>
        <a:lstStyle/>
        <a:p>
          <a:endParaRPr lang="en-US"/>
        </a:p>
      </dgm:t>
    </dgm:pt>
    <dgm:pt modelId="{8A67BCF3-DA96-427C-AE75-05831700D860}" type="pres">
      <dgm:prSet presAssocID="{3E55D312-2EC8-432F-B7B5-3F91BD7501F3}" presName="parentShp" presStyleLbl="node1" presStyleIdx="2" presStyleCnt="5" custScaleX="179848">
        <dgm:presLayoutVars>
          <dgm:bulletEnabled val="1"/>
        </dgm:presLayoutVars>
      </dgm:prSet>
      <dgm:spPr/>
      <dgm:t>
        <a:bodyPr/>
        <a:lstStyle/>
        <a:p>
          <a:endParaRPr lang="en-US"/>
        </a:p>
      </dgm:t>
    </dgm:pt>
    <dgm:pt modelId="{F4E424CA-EDBE-444A-941F-ED9C19ABA66A}" type="pres">
      <dgm:prSet presAssocID="{3E55D312-2EC8-432F-B7B5-3F91BD7501F3}" presName="childShp" presStyleLbl="bgAccFollowNode1" presStyleIdx="2" presStyleCnt="5">
        <dgm:presLayoutVars>
          <dgm:bulletEnabled val="1"/>
        </dgm:presLayoutVars>
      </dgm:prSet>
      <dgm:spPr/>
      <dgm:t>
        <a:bodyPr/>
        <a:lstStyle/>
        <a:p>
          <a:endParaRPr lang="en-US"/>
        </a:p>
      </dgm:t>
    </dgm:pt>
    <dgm:pt modelId="{741BAE5F-3B39-4F5A-86E8-9AAC17EC5143}" type="pres">
      <dgm:prSet presAssocID="{548AF667-1C8F-4D1F-8314-A906D06AC0C0}" presName="spacing" presStyleCnt="0"/>
      <dgm:spPr/>
      <dgm:t>
        <a:bodyPr/>
        <a:lstStyle/>
        <a:p>
          <a:endParaRPr lang="en-US"/>
        </a:p>
      </dgm:t>
    </dgm:pt>
    <dgm:pt modelId="{C5EB7F3B-9181-41F1-81EF-6ED5E5E81E47}" type="pres">
      <dgm:prSet presAssocID="{8B964D48-28A6-4BE5-95DD-B7EE27C0C7CC}" presName="linNode" presStyleCnt="0"/>
      <dgm:spPr/>
      <dgm:t>
        <a:bodyPr/>
        <a:lstStyle/>
        <a:p>
          <a:endParaRPr lang="en-US"/>
        </a:p>
      </dgm:t>
    </dgm:pt>
    <dgm:pt modelId="{4C5E7E14-E71C-41EE-B19D-2B8EF6DB3F2C}" type="pres">
      <dgm:prSet presAssocID="{8B964D48-28A6-4BE5-95DD-B7EE27C0C7CC}" presName="parentShp" presStyleLbl="node1" presStyleIdx="3" presStyleCnt="5" custScaleX="179848">
        <dgm:presLayoutVars>
          <dgm:bulletEnabled val="1"/>
        </dgm:presLayoutVars>
      </dgm:prSet>
      <dgm:spPr/>
      <dgm:t>
        <a:bodyPr/>
        <a:lstStyle/>
        <a:p>
          <a:endParaRPr lang="en-US"/>
        </a:p>
      </dgm:t>
    </dgm:pt>
    <dgm:pt modelId="{387A76D7-B5A6-4CF5-BEC2-7E62C183F002}" type="pres">
      <dgm:prSet presAssocID="{8B964D48-28A6-4BE5-95DD-B7EE27C0C7CC}" presName="childShp" presStyleLbl="bgAccFollowNode1" presStyleIdx="3" presStyleCnt="5">
        <dgm:presLayoutVars>
          <dgm:bulletEnabled val="1"/>
        </dgm:presLayoutVars>
      </dgm:prSet>
      <dgm:spPr/>
      <dgm:t>
        <a:bodyPr/>
        <a:lstStyle/>
        <a:p>
          <a:endParaRPr lang="en-US"/>
        </a:p>
      </dgm:t>
    </dgm:pt>
    <dgm:pt modelId="{6F3ECA4F-CC04-441F-9EB2-472CEBAD3CF5}" type="pres">
      <dgm:prSet presAssocID="{46DAD20F-BEFD-42C2-A6ED-91259B80F2B4}" presName="spacing" presStyleCnt="0"/>
      <dgm:spPr/>
      <dgm:t>
        <a:bodyPr/>
        <a:lstStyle/>
        <a:p>
          <a:endParaRPr lang="en-US"/>
        </a:p>
      </dgm:t>
    </dgm:pt>
    <dgm:pt modelId="{404605BB-85A2-46F4-94B5-700B7D67B47F}" type="pres">
      <dgm:prSet presAssocID="{003CAE6A-C2D0-4059-9045-4EDF6B7FAE3F}" presName="linNode" presStyleCnt="0"/>
      <dgm:spPr/>
      <dgm:t>
        <a:bodyPr/>
        <a:lstStyle/>
        <a:p>
          <a:endParaRPr lang="en-US"/>
        </a:p>
      </dgm:t>
    </dgm:pt>
    <dgm:pt modelId="{00BDE22B-0AA4-40E5-8BE6-5AC9B67D47C3}" type="pres">
      <dgm:prSet presAssocID="{003CAE6A-C2D0-4059-9045-4EDF6B7FAE3F}" presName="parentShp" presStyleLbl="node1" presStyleIdx="4" presStyleCnt="5" custScaleX="179848">
        <dgm:presLayoutVars>
          <dgm:bulletEnabled val="1"/>
        </dgm:presLayoutVars>
      </dgm:prSet>
      <dgm:spPr/>
      <dgm:t>
        <a:bodyPr/>
        <a:lstStyle/>
        <a:p>
          <a:endParaRPr lang="en-US"/>
        </a:p>
      </dgm:t>
    </dgm:pt>
    <dgm:pt modelId="{2651C693-618A-4E87-9827-39072ADF6984}" type="pres">
      <dgm:prSet presAssocID="{003CAE6A-C2D0-4059-9045-4EDF6B7FAE3F}" presName="childShp" presStyleLbl="bgAccFollowNode1" presStyleIdx="4" presStyleCnt="5">
        <dgm:presLayoutVars>
          <dgm:bulletEnabled val="1"/>
        </dgm:presLayoutVars>
      </dgm:prSet>
      <dgm:spPr/>
      <dgm:t>
        <a:bodyPr/>
        <a:lstStyle/>
        <a:p>
          <a:endParaRPr lang="en-US"/>
        </a:p>
      </dgm:t>
    </dgm:pt>
  </dgm:ptLst>
  <dgm:cxnLst>
    <dgm:cxn modelId="{811551DA-DD53-4F27-B47B-B0EB996CD272}" type="presOf" srcId="{8B964D48-28A6-4BE5-95DD-B7EE27C0C7CC}" destId="{4C5E7E14-E71C-41EE-B19D-2B8EF6DB3F2C}" srcOrd="0" destOrd="0" presId="urn:microsoft.com/office/officeart/2005/8/layout/vList6"/>
    <dgm:cxn modelId="{B35F4EBB-9A29-4BF6-A26B-1ABAE2EEEDC2}" srcId="{53CB29C7-6FC7-4F30-A315-8B79EE39ABB5}" destId="{3E55D312-2EC8-432F-B7B5-3F91BD7501F3}" srcOrd="2" destOrd="0" parTransId="{578BF8AD-201C-4ABA-B3AF-D0FD0EFAEFEC}" sibTransId="{548AF667-1C8F-4D1F-8314-A906D06AC0C0}"/>
    <dgm:cxn modelId="{EA7EA5F8-DA28-4AB0-8887-B524FC87D942}" srcId="{53CB29C7-6FC7-4F30-A315-8B79EE39ABB5}" destId="{003CAE6A-C2D0-4059-9045-4EDF6B7FAE3F}" srcOrd="4" destOrd="0" parTransId="{DEF12BE9-6104-46EA-B764-EC9BB6EC3D0F}" sibTransId="{13209AA0-E269-4957-9D5D-7A8333D8543C}"/>
    <dgm:cxn modelId="{1C611C4E-896F-42DA-8FDB-31E5757206B3}" type="presOf" srcId="{53CB29C7-6FC7-4F30-A315-8B79EE39ABB5}" destId="{FAA2F90B-4DE7-4487-BCD6-8860064BDC5E}" srcOrd="0" destOrd="0" presId="urn:microsoft.com/office/officeart/2005/8/layout/vList6"/>
    <dgm:cxn modelId="{6475DF13-9D06-4855-8FC0-9904004B2AD1}" type="presOf" srcId="{E2F85DAA-0C29-47AE-A8E4-33EA148D38F9}" destId="{8D5AF9DA-B817-4DF0-BE10-535CCC15E497}" srcOrd="0" destOrd="0" presId="urn:microsoft.com/office/officeart/2005/8/layout/vList6"/>
    <dgm:cxn modelId="{037C3886-5DFE-4B4A-B7B4-2A2D2CB3F8D7}" srcId="{53CB29C7-6FC7-4F30-A315-8B79EE39ABB5}" destId="{47018AD4-E8F0-4F01-9D1A-C860DD5D4E2C}" srcOrd="0" destOrd="0" parTransId="{331C7A79-B8E6-45B0-A31F-05FC079B1CAF}" sibTransId="{5735F68D-3C5F-4EB1-BCAA-574128E1B0AC}"/>
    <dgm:cxn modelId="{1ABF3329-EC46-455C-B641-F16830C6237C}" srcId="{53CB29C7-6FC7-4F30-A315-8B79EE39ABB5}" destId="{E2F85DAA-0C29-47AE-A8E4-33EA148D38F9}" srcOrd="1" destOrd="0" parTransId="{84956FC2-58B3-42C7-9E10-4D84961DDA0E}" sibTransId="{D3E1C323-0007-4FDA-872D-B089E3EEE855}"/>
    <dgm:cxn modelId="{2A3B8AE8-F1A0-4A26-8400-B8ED73360F34}" type="presOf" srcId="{3E55D312-2EC8-432F-B7B5-3F91BD7501F3}" destId="{8A67BCF3-DA96-427C-AE75-05831700D860}" srcOrd="0" destOrd="0" presId="urn:microsoft.com/office/officeart/2005/8/layout/vList6"/>
    <dgm:cxn modelId="{3735D5D4-38BF-48DD-AFB2-525CC402A0B2}" type="presOf" srcId="{003CAE6A-C2D0-4059-9045-4EDF6B7FAE3F}" destId="{00BDE22B-0AA4-40E5-8BE6-5AC9B67D47C3}" srcOrd="0" destOrd="0" presId="urn:microsoft.com/office/officeart/2005/8/layout/vList6"/>
    <dgm:cxn modelId="{E0034F57-7588-4DE7-8EA0-657871C925D2}" type="presOf" srcId="{47018AD4-E8F0-4F01-9D1A-C860DD5D4E2C}" destId="{8C283F6C-BC89-4A5B-8FD4-C36C2E2D7819}" srcOrd="0" destOrd="0" presId="urn:microsoft.com/office/officeart/2005/8/layout/vList6"/>
    <dgm:cxn modelId="{51452DCB-B76F-49EA-A690-EEC701CAE55A}" srcId="{53CB29C7-6FC7-4F30-A315-8B79EE39ABB5}" destId="{8B964D48-28A6-4BE5-95DD-B7EE27C0C7CC}" srcOrd="3" destOrd="0" parTransId="{D201B24D-1DE5-4544-A3A0-97937129CD10}" sibTransId="{46DAD20F-BEFD-42C2-A6ED-91259B80F2B4}"/>
    <dgm:cxn modelId="{6760DC6B-4720-4656-AE76-1B3F509E8DEB}" type="presParOf" srcId="{FAA2F90B-4DE7-4487-BCD6-8860064BDC5E}" destId="{8BFDB4A7-A63A-4C46-A88F-A2F4235793CE}" srcOrd="0" destOrd="0" presId="urn:microsoft.com/office/officeart/2005/8/layout/vList6"/>
    <dgm:cxn modelId="{45E71B8E-B391-4C18-A163-40B150845D44}" type="presParOf" srcId="{8BFDB4A7-A63A-4C46-A88F-A2F4235793CE}" destId="{8C283F6C-BC89-4A5B-8FD4-C36C2E2D7819}" srcOrd="0" destOrd="0" presId="urn:microsoft.com/office/officeart/2005/8/layout/vList6"/>
    <dgm:cxn modelId="{4B8A3435-EABD-483A-8443-E3B96D1BF17D}" type="presParOf" srcId="{8BFDB4A7-A63A-4C46-A88F-A2F4235793CE}" destId="{A271725A-7250-4C58-B8FF-9BCD6891E7AE}" srcOrd="1" destOrd="0" presId="urn:microsoft.com/office/officeart/2005/8/layout/vList6"/>
    <dgm:cxn modelId="{8C421EBB-811D-4DAD-9FF8-A87D895BA62F}" type="presParOf" srcId="{FAA2F90B-4DE7-4487-BCD6-8860064BDC5E}" destId="{FCDBD4B9-0047-4A4E-9896-3B39E1A260B0}" srcOrd="1" destOrd="0" presId="urn:microsoft.com/office/officeart/2005/8/layout/vList6"/>
    <dgm:cxn modelId="{10330198-D0CB-451D-AFD8-498300DFACDE}" type="presParOf" srcId="{FAA2F90B-4DE7-4487-BCD6-8860064BDC5E}" destId="{93B37E1C-72DE-4F19-AD2D-22C48226DA8F}" srcOrd="2" destOrd="0" presId="urn:microsoft.com/office/officeart/2005/8/layout/vList6"/>
    <dgm:cxn modelId="{444E688D-6101-4107-84C7-A557409FD160}" type="presParOf" srcId="{93B37E1C-72DE-4F19-AD2D-22C48226DA8F}" destId="{8D5AF9DA-B817-4DF0-BE10-535CCC15E497}" srcOrd="0" destOrd="0" presId="urn:microsoft.com/office/officeart/2005/8/layout/vList6"/>
    <dgm:cxn modelId="{9A605B49-9D1F-4291-8D12-DCA7FD0FC4EA}" type="presParOf" srcId="{93B37E1C-72DE-4F19-AD2D-22C48226DA8F}" destId="{89D10CE3-DB5A-4711-8041-362AC1F57086}" srcOrd="1" destOrd="0" presId="urn:microsoft.com/office/officeart/2005/8/layout/vList6"/>
    <dgm:cxn modelId="{1433C4AD-DD17-4552-94DB-748E55FDF197}" type="presParOf" srcId="{FAA2F90B-4DE7-4487-BCD6-8860064BDC5E}" destId="{09BF3C89-8B9C-4841-81AB-CC75DFEA602F}" srcOrd="3" destOrd="0" presId="urn:microsoft.com/office/officeart/2005/8/layout/vList6"/>
    <dgm:cxn modelId="{EAD77C6D-EC78-413D-8D63-DA11F286828B}" type="presParOf" srcId="{FAA2F90B-4DE7-4487-BCD6-8860064BDC5E}" destId="{B327F088-FAF9-4AC3-9D0D-D21EB4291EB6}" srcOrd="4" destOrd="0" presId="urn:microsoft.com/office/officeart/2005/8/layout/vList6"/>
    <dgm:cxn modelId="{8DB1D658-01C0-4E14-A2F7-CE6D5FFEBFAF}" type="presParOf" srcId="{B327F088-FAF9-4AC3-9D0D-D21EB4291EB6}" destId="{8A67BCF3-DA96-427C-AE75-05831700D860}" srcOrd="0" destOrd="0" presId="urn:microsoft.com/office/officeart/2005/8/layout/vList6"/>
    <dgm:cxn modelId="{53DFBA9E-7B65-4871-990F-2EDE9853AFB8}" type="presParOf" srcId="{B327F088-FAF9-4AC3-9D0D-D21EB4291EB6}" destId="{F4E424CA-EDBE-444A-941F-ED9C19ABA66A}" srcOrd="1" destOrd="0" presId="urn:microsoft.com/office/officeart/2005/8/layout/vList6"/>
    <dgm:cxn modelId="{446C9F1C-77B0-41CE-8E8B-5CCE5F5A1F20}" type="presParOf" srcId="{FAA2F90B-4DE7-4487-BCD6-8860064BDC5E}" destId="{741BAE5F-3B39-4F5A-86E8-9AAC17EC5143}" srcOrd="5" destOrd="0" presId="urn:microsoft.com/office/officeart/2005/8/layout/vList6"/>
    <dgm:cxn modelId="{99F57632-7258-4166-B3A5-09BCC96B4A83}" type="presParOf" srcId="{FAA2F90B-4DE7-4487-BCD6-8860064BDC5E}" destId="{C5EB7F3B-9181-41F1-81EF-6ED5E5E81E47}" srcOrd="6" destOrd="0" presId="urn:microsoft.com/office/officeart/2005/8/layout/vList6"/>
    <dgm:cxn modelId="{9603DA3E-45B4-4887-8E5F-7FBA0F7780A9}" type="presParOf" srcId="{C5EB7F3B-9181-41F1-81EF-6ED5E5E81E47}" destId="{4C5E7E14-E71C-41EE-B19D-2B8EF6DB3F2C}" srcOrd="0" destOrd="0" presId="urn:microsoft.com/office/officeart/2005/8/layout/vList6"/>
    <dgm:cxn modelId="{C6E8C408-FBE9-47D2-8647-8E974826DC03}" type="presParOf" srcId="{C5EB7F3B-9181-41F1-81EF-6ED5E5E81E47}" destId="{387A76D7-B5A6-4CF5-BEC2-7E62C183F002}" srcOrd="1" destOrd="0" presId="urn:microsoft.com/office/officeart/2005/8/layout/vList6"/>
    <dgm:cxn modelId="{108348AE-3D89-40ED-9F81-4B28FDC90E82}" type="presParOf" srcId="{FAA2F90B-4DE7-4487-BCD6-8860064BDC5E}" destId="{6F3ECA4F-CC04-441F-9EB2-472CEBAD3CF5}" srcOrd="7" destOrd="0" presId="urn:microsoft.com/office/officeart/2005/8/layout/vList6"/>
    <dgm:cxn modelId="{8208D4EA-70CD-4F1B-82C7-F650232CE68F}" type="presParOf" srcId="{FAA2F90B-4DE7-4487-BCD6-8860064BDC5E}" destId="{404605BB-85A2-46F4-94B5-700B7D67B47F}" srcOrd="8" destOrd="0" presId="urn:microsoft.com/office/officeart/2005/8/layout/vList6"/>
    <dgm:cxn modelId="{44D92DCA-2E77-4350-B29A-9C57B38D67D9}" type="presParOf" srcId="{404605BB-85A2-46F4-94B5-700B7D67B47F}" destId="{00BDE22B-0AA4-40E5-8BE6-5AC9B67D47C3}" srcOrd="0" destOrd="0" presId="urn:microsoft.com/office/officeart/2005/8/layout/vList6"/>
    <dgm:cxn modelId="{F69D54B2-50DF-42BB-B38F-3793DBEFCAAD}" type="presParOf" srcId="{404605BB-85A2-46F4-94B5-700B7D67B47F}" destId="{2651C693-618A-4E87-9827-39072ADF698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A868CC-02EA-4514-9A14-FF4B10D976B0}" type="doc">
      <dgm:prSet loTypeId="urn:microsoft.com/office/officeart/2005/8/layout/default#1" loCatId="list" qsTypeId="urn:microsoft.com/office/officeart/2005/8/quickstyle/simple4" qsCatId="simple" csTypeId="urn:microsoft.com/office/officeart/2005/8/colors/accent0_3" csCatId="mainScheme" phldr="1"/>
      <dgm:spPr/>
      <dgm:t>
        <a:bodyPr/>
        <a:lstStyle/>
        <a:p>
          <a:endParaRPr lang="en-US"/>
        </a:p>
      </dgm:t>
    </dgm:pt>
    <dgm:pt modelId="{60D4AC90-2EDD-49DF-A7F9-434FCC9B3522}">
      <dgm:prSet phldrT="[Text]" custT="1"/>
      <dgm:spPr/>
      <dgm:t>
        <a:bodyPr lIns="182880" tIns="182880" rIns="182880" bIns="182880"/>
        <a:lstStyle/>
        <a:p>
          <a:pPr algn="ctr">
            <a:lnSpc>
              <a:spcPct val="100000"/>
            </a:lnSpc>
          </a:pPr>
          <a:r>
            <a:rPr lang="en-US" sz="1400" dirty="0" smtClean="0">
              <a:latin typeface="Calibri" pitchFamily="34" charset="0"/>
            </a:rPr>
            <a:t>12,000 laptops disappear each week from U.S. airports.</a:t>
          </a:r>
          <a:endParaRPr lang="en-US" sz="1400" dirty="0">
            <a:latin typeface="Calibri" pitchFamily="34" charset="0"/>
          </a:endParaRPr>
        </a:p>
      </dgm:t>
    </dgm:pt>
    <dgm:pt modelId="{F8EE4AFC-B410-43DE-AF55-31F40CB509AA}" type="parTrans" cxnId="{760D4A8B-D593-4892-A181-E6A6F225D979}">
      <dgm:prSet/>
      <dgm:spPr/>
      <dgm:t>
        <a:bodyPr/>
        <a:lstStyle/>
        <a:p>
          <a:endParaRPr lang="en-US"/>
        </a:p>
      </dgm:t>
    </dgm:pt>
    <dgm:pt modelId="{777428A0-B00F-41D6-91ED-49133193CF56}" type="sibTrans" cxnId="{760D4A8B-D593-4892-A181-E6A6F225D979}">
      <dgm:prSet/>
      <dgm:spPr/>
      <dgm:t>
        <a:bodyPr/>
        <a:lstStyle/>
        <a:p>
          <a:endParaRPr lang="en-US"/>
        </a:p>
      </dgm:t>
    </dgm:pt>
    <dgm:pt modelId="{DA236053-0FE3-41D1-9C34-AFEE6CF2C394}">
      <dgm:prSet phldrT="[Text]" custT="1"/>
      <dgm:spPr/>
      <dgm:t>
        <a:bodyPr lIns="182880" tIns="182880" rIns="182880" bIns="182880"/>
        <a:lstStyle/>
        <a:p>
          <a:pPr algn="ctr">
            <a:lnSpc>
              <a:spcPct val="100000"/>
            </a:lnSpc>
          </a:pPr>
          <a:r>
            <a:rPr lang="en-US" sz="1400" dirty="0" smtClean="0">
              <a:latin typeface="Calibri" pitchFamily="34" charset="0"/>
            </a:rPr>
            <a:t>Information lost due to mobile device thefts cost the average large company $4.5 million annually.</a:t>
          </a:r>
          <a:endParaRPr lang="en-US" sz="1400" dirty="0">
            <a:latin typeface="Calibri" pitchFamily="34" charset="0"/>
          </a:endParaRPr>
        </a:p>
      </dgm:t>
    </dgm:pt>
    <dgm:pt modelId="{0C00B016-B749-4F28-86CC-43A59ABD4202}" type="parTrans" cxnId="{8338229D-9D17-4E53-9223-402E52B8EE60}">
      <dgm:prSet/>
      <dgm:spPr/>
      <dgm:t>
        <a:bodyPr/>
        <a:lstStyle/>
        <a:p>
          <a:endParaRPr lang="en-US"/>
        </a:p>
      </dgm:t>
    </dgm:pt>
    <dgm:pt modelId="{A6F4D51A-D945-4B8C-A3B3-CAB5CA8F4711}" type="sibTrans" cxnId="{8338229D-9D17-4E53-9223-402E52B8EE60}">
      <dgm:prSet/>
      <dgm:spPr/>
      <dgm:t>
        <a:bodyPr/>
        <a:lstStyle/>
        <a:p>
          <a:endParaRPr lang="en-US"/>
        </a:p>
      </dgm:t>
    </dgm:pt>
    <dgm:pt modelId="{75B39C33-7896-48E3-B595-4EA9476F1514}">
      <dgm:prSet phldrT="[Text]"/>
      <dgm:spPr/>
      <dgm:t>
        <a:bodyPr lIns="182880" tIns="182880" rIns="182880" bIns="182880"/>
        <a:lstStyle/>
        <a:p>
          <a:pPr algn="ctr">
            <a:lnSpc>
              <a:spcPct val="100000"/>
            </a:lnSpc>
          </a:pPr>
          <a:r>
            <a:rPr lang="en-US" dirty="0" smtClean="0">
              <a:latin typeface="Calibri" pitchFamily="34" charset="0"/>
            </a:rPr>
            <a:t>Every $1 of lost mobile hardware contains $1.15 worth of intellectual property.</a:t>
          </a:r>
          <a:endParaRPr lang="en-US" dirty="0">
            <a:latin typeface="Calibri" pitchFamily="34" charset="0"/>
          </a:endParaRPr>
        </a:p>
      </dgm:t>
    </dgm:pt>
    <dgm:pt modelId="{2D37B1A4-145E-41EB-91B3-EF27C607D7DD}" type="parTrans" cxnId="{E10F1350-F326-4F86-A7A0-E5DA4EF33EC1}">
      <dgm:prSet/>
      <dgm:spPr/>
      <dgm:t>
        <a:bodyPr/>
        <a:lstStyle/>
        <a:p>
          <a:endParaRPr lang="en-US"/>
        </a:p>
      </dgm:t>
    </dgm:pt>
    <dgm:pt modelId="{774F44AD-FCA9-4D1B-B492-ACF5F18B530D}" type="sibTrans" cxnId="{E10F1350-F326-4F86-A7A0-E5DA4EF33EC1}">
      <dgm:prSet/>
      <dgm:spPr/>
      <dgm:t>
        <a:bodyPr/>
        <a:lstStyle/>
        <a:p>
          <a:endParaRPr lang="en-US"/>
        </a:p>
      </dgm:t>
    </dgm:pt>
    <dgm:pt modelId="{4C80BC24-29C3-420A-B9DD-FBB302AF9C2B}">
      <dgm:prSet phldrT="[Text]" custT="1"/>
      <dgm:spPr/>
      <dgm:t>
        <a:bodyPr lIns="182880" tIns="182880" rIns="182880" bIns="182880"/>
        <a:lstStyle/>
        <a:p>
          <a:pPr algn="ctr">
            <a:lnSpc>
              <a:spcPct val="100000"/>
            </a:lnSpc>
          </a:pPr>
          <a:r>
            <a:rPr lang="en-US" sz="1400" dirty="0" smtClean="0">
              <a:latin typeface="Calibri" pitchFamily="34" charset="0"/>
            </a:rPr>
            <a:t>Only 3% of lost or stolen laptops are recovered.</a:t>
          </a:r>
          <a:endParaRPr lang="en-US" sz="1400" dirty="0">
            <a:latin typeface="Calibri" pitchFamily="34" charset="0"/>
          </a:endParaRPr>
        </a:p>
      </dgm:t>
    </dgm:pt>
    <dgm:pt modelId="{260D668F-437E-4F0A-A481-82D1D51D7C1A}" type="parTrans" cxnId="{0DE267E7-8F31-429F-9F86-346D38B9E980}">
      <dgm:prSet/>
      <dgm:spPr/>
      <dgm:t>
        <a:bodyPr/>
        <a:lstStyle/>
        <a:p>
          <a:endParaRPr lang="en-US"/>
        </a:p>
      </dgm:t>
    </dgm:pt>
    <dgm:pt modelId="{DFE660DE-4D70-4F31-9112-619A9926D961}" type="sibTrans" cxnId="{0DE267E7-8F31-429F-9F86-346D38B9E980}">
      <dgm:prSet/>
      <dgm:spPr/>
      <dgm:t>
        <a:bodyPr/>
        <a:lstStyle/>
        <a:p>
          <a:endParaRPr lang="en-US"/>
        </a:p>
      </dgm:t>
    </dgm:pt>
    <dgm:pt modelId="{87D2AAD7-FD5C-4415-AEC7-A27AF9908C9E}" type="pres">
      <dgm:prSet presAssocID="{DDA868CC-02EA-4514-9A14-FF4B10D976B0}" presName="diagram" presStyleCnt="0">
        <dgm:presLayoutVars>
          <dgm:dir/>
          <dgm:resizeHandles val="exact"/>
        </dgm:presLayoutVars>
      </dgm:prSet>
      <dgm:spPr/>
      <dgm:t>
        <a:bodyPr/>
        <a:lstStyle/>
        <a:p>
          <a:endParaRPr lang="en-US"/>
        </a:p>
      </dgm:t>
    </dgm:pt>
    <dgm:pt modelId="{2C7A5593-F755-4240-A1CA-428B02D02F08}" type="pres">
      <dgm:prSet presAssocID="{60D4AC90-2EDD-49DF-A7F9-434FCC9B3522}" presName="node" presStyleLbl="node1" presStyleIdx="0" presStyleCnt="4" custScaleY="152129">
        <dgm:presLayoutVars>
          <dgm:bulletEnabled val="1"/>
        </dgm:presLayoutVars>
      </dgm:prSet>
      <dgm:spPr/>
      <dgm:t>
        <a:bodyPr/>
        <a:lstStyle/>
        <a:p>
          <a:endParaRPr lang="en-US"/>
        </a:p>
      </dgm:t>
    </dgm:pt>
    <dgm:pt modelId="{C19CDFD7-6726-46E7-82F5-B0BBEF3AA2BB}" type="pres">
      <dgm:prSet presAssocID="{777428A0-B00F-41D6-91ED-49133193CF56}" presName="sibTrans" presStyleCnt="0"/>
      <dgm:spPr/>
      <dgm:t>
        <a:bodyPr/>
        <a:lstStyle/>
        <a:p>
          <a:endParaRPr lang="en-US"/>
        </a:p>
      </dgm:t>
    </dgm:pt>
    <dgm:pt modelId="{A56C3927-68E8-40B5-BBF4-195D16BCC4D6}" type="pres">
      <dgm:prSet presAssocID="{4C80BC24-29C3-420A-B9DD-FBB302AF9C2B}" presName="node" presStyleLbl="node1" presStyleIdx="1" presStyleCnt="4" custScaleY="152129">
        <dgm:presLayoutVars>
          <dgm:bulletEnabled val="1"/>
        </dgm:presLayoutVars>
      </dgm:prSet>
      <dgm:spPr/>
      <dgm:t>
        <a:bodyPr/>
        <a:lstStyle/>
        <a:p>
          <a:endParaRPr lang="en-US"/>
        </a:p>
      </dgm:t>
    </dgm:pt>
    <dgm:pt modelId="{87E975BC-6B7B-416E-BC07-F8CB924EDCAC}" type="pres">
      <dgm:prSet presAssocID="{DFE660DE-4D70-4F31-9112-619A9926D961}" presName="sibTrans" presStyleCnt="0"/>
      <dgm:spPr/>
      <dgm:t>
        <a:bodyPr/>
        <a:lstStyle/>
        <a:p>
          <a:endParaRPr lang="en-US"/>
        </a:p>
      </dgm:t>
    </dgm:pt>
    <dgm:pt modelId="{88C7F3CA-B3CA-493F-BFFF-473CDFF6C7F4}" type="pres">
      <dgm:prSet presAssocID="{DA236053-0FE3-41D1-9C34-AFEE6CF2C394}" presName="node" presStyleLbl="node1" presStyleIdx="2" presStyleCnt="4" custScaleY="152129">
        <dgm:presLayoutVars>
          <dgm:bulletEnabled val="1"/>
        </dgm:presLayoutVars>
      </dgm:prSet>
      <dgm:spPr/>
      <dgm:t>
        <a:bodyPr/>
        <a:lstStyle/>
        <a:p>
          <a:endParaRPr lang="en-US"/>
        </a:p>
      </dgm:t>
    </dgm:pt>
    <dgm:pt modelId="{2E1A006D-24BE-497E-8AF0-91A61FA988BA}" type="pres">
      <dgm:prSet presAssocID="{A6F4D51A-D945-4B8C-A3B3-CAB5CA8F4711}" presName="sibTrans" presStyleCnt="0"/>
      <dgm:spPr/>
      <dgm:t>
        <a:bodyPr/>
        <a:lstStyle/>
        <a:p>
          <a:endParaRPr lang="en-US"/>
        </a:p>
      </dgm:t>
    </dgm:pt>
    <dgm:pt modelId="{416CD587-306A-4C12-99F5-1522AEC0D461}" type="pres">
      <dgm:prSet presAssocID="{75B39C33-7896-48E3-B595-4EA9476F1514}" presName="node" presStyleLbl="node1" presStyleIdx="3" presStyleCnt="4" custScaleY="152129">
        <dgm:presLayoutVars>
          <dgm:bulletEnabled val="1"/>
        </dgm:presLayoutVars>
      </dgm:prSet>
      <dgm:spPr/>
      <dgm:t>
        <a:bodyPr/>
        <a:lstStyle/>
        <a:p>
          <a:endParaRPr lang="en-US"/>
        </a:p>
      </dgm:t>
    </dgm:pt>
  </dgm:ptLst>
  <dgm:cxnLst>
    <dgm:cxn modelId="{0DE267E7-8F31-429F-9F86-346D38B9E980}" srcId="{DDA868CC-02EA-4514-9A14-FF4B10D976B0}" destId="{4C80BC24-29C3-420A-B9DD-FBB302AF9C2B}" srcOrd="1" destOrd="0" parTransId="{260D668F-437E-4F0A-A481-82D1D51D7C1A}" sibTransId="{DFE660DE-4D70-4F31-9112-619A9926D961}"/>
    <dgm:cxn modelId="{28278E09-764A-45F4-9AB6-FBE77F3E519A}" type="presOf" srcId="{DDA868CC-02EA-4514-9A14-FF4B10D976B0}" destId="{87D2AAD7-FD5C-4415-AEC7-A27AF9908C9E}" srcOrd="0" destOrd="0" presId="urn:microsoft.com/office/officeart/2005/8/layout/default#1"/>
    <dgm:cxn modelId="{8338229D-9D17-4E53-9223-402E52B8EE60}" srcId="{DDA868CC-02EA-4514-9A14-FF4B10D976B0}" destId="{DA236053-0FE3-41D1-9C34-AFEE6CF2C394}" srcOrd="2" destOrd="0" parTransId="{0C00B016-B749-4F28-86CC-43A59ABD4202}" sibTransId="{A6F4D51A-D945-4B8C-A3B3-CAB5CA8F4711}"/>
    <dgm:cxn modelId="{CE05BBB4-3459-479E-ADD1-26DD7EB75B10}" type="presOf" srcId="{75B39C33-7896-48E3-B595-4EA9476F1514}" destId="{416CD587-306A-4C12-99F5-1522AEC0D461}" srcOrd="0" destOrd="0" presId="urn:microsoft.com/office/officeart/2005/8/layout/default#1"/>
    <dgm:cxn modelId="{BD37AF8A-FD60-4EB4-8637-F9CB5418185F}" type="presOf" srcId="{4C80BC24-29C3-420A-B9DD-FBB302AF9C2B}" destId="{A56C3927-68E8-40B5-BBF4-195D16BCC4D6}" srcOrd="0" destOrd="0" presId="urn:microsoft.com/office/officeart/2005/8/layout/default#1"/>
    <dgm:cxn modelId="{E10F1350-F326-4F86-A7A0-E5DA4EF33EC1}" srcId="{DDA868CC-02EA-4514-9A14-FF4B10D976B0}" destId="{75B39C33-7896-48E3-B595-4EA9476F1514}" srcOrd="3" destOrd="0" parTransId="{2D37B1A4-145E-41EB-91B3-EF27C607D7DD}" sibTransId="{774F44AD-FCA9-4D1B-B492-ACF5F18B530D}"/>
    <dgm:cxn modelId="{760D4A8B-D593-4892-A181-E6A6F225D979}" srcId="{DDA868CC-02EA-4514-9A14-FF4B10D976B0}" destId="{60D4AC90-2EDD-49DF-A7F9-434FCC9B3522}" srcOrd="0" destOrd="0" parTransId="{F8EE4AFC-B410-43DE-AF55-31F40CB509AA}" sibTransId="{777428A0-B00F-41D6-91ED-49133193CF56}"/>
    <dgm:cxn modelId="{A27AE837-579B-4E67-BDF3-26EEFD2A2845}" type="presOf" srcId="{DA236053-0FE3-41D1-9C34-AFEE6CF2C394}" destId="{88C7F3CA-B3CA-493F-BFFF-473CDFF6C7F4}" srcOrd="0" destOrd="0" presId="urn:microsoft.com/office/officeart/2005/8/layout/default#1"/>
    <dgm:cxn modelId="{650B7D9B-644E-40FF-AB28-9D905FDF8E59}" type="presOf" srcId="{60D4AC90-2EDD-49DF-A7F9-434FCC9B3522}" destId="{2C7A5593-F755-4240-A1CA-428B02D02F08}" srcOrd="0" destOrd="0" presId="urn:microsoft.com/office/officeart/2005/8/layout/default#1"/>
    <dgm:cxn modelId="{DA1159C4-8730-4571-9141-24721C8E6791}" type="presParOf" srcId="{87D2AAD7-FD5C-4415-AEC7-A27AF9908C9E}" destId="{2C7A5593-F755-4240-A1CA-428B02D02F08}" srcOrd="0" destOrd="0" presId="urn:microsoft.com/office/officeart/2005/8/layout/default#1"/>
    <dgm:cxn modelId="{C86BE5CC-7F5A-4F68-8C86-E60E37A16F64}" type="presParOf" srcId="{87D2AAD7-FD5C-4415-AEC7-A27AF9908C9E}" destId="{C19CDFD7-6726-46E7-82F5-B0BBEF3AA2BB}" srcOrd="1" destOrd="0" presId="urn:microsoft.com/office/officeart/2005/8/layout/default#1"/>
    <dgm:cxn modelId="{D5F72CC8-7C93-4263-9DF3-DCCC1C4CEB00}" type="presParOf" srcId="{87D2AAD7-FD5C-4415-AEC7-A27AF9908C9E}" destId="{A56C3927-68E8-40B5-BBF4-195D16BCC4D6}" srcOrd="2" destOrd="0" presId="urn:microsoft.com/office/officeart/2005/8/layout/default#1"/>
    <dgm:cxn modelId="{BED6F38F-CC9D-4C9F-85F5-FE8E7B353EFF}" type="presParOf" srcId="{87D2AAD7-FD5C-4415-AEC7-A27AF9908C9E}" destId="{87E975BC-6B7B-416E-BC07-F8CB924EDCAC}" srcOrd="3" destOrd="0" presId="urn:microsoft.com/office/officeart/2005/8/layout/default#1"/>
    <dgm:cxn modelId="{99C818D3-B8E2-4E0F-8ABE-A27FD732C477}" type="presParOf" srcId="{87D2AAD7-FD5C-4415-AEC7-A27AF9908C9E}" destId="{88C7F3CA-B3CA-493F-BFFF-473CDFF6C7F4}" srcOrd="4" destOrd="0" presId="urn:microsoft.com/office/officeart/2005/8/layout/default#1"/>
    <dgm:cxn modelId="{9300CB6E-7180-4538-8200-0636EC23668B}" type="presParOf" srcId="{87D2AAD7-FD5C-4415-AEC7-A27AF9908C9E}" destId="{2E1A006D-24BE-497E-8AF0-91A61FA988BA}" srcOrd="5" destOrd="0" presId="urn:microsoft.com/office/officeart/2005/8/layout/default#1"/>
    <dgm:cxn modelId="{E6BFB287-5135-46A0-86C6-DF96F7A5423F}" type="presParOf" srcId="{87D2AAD7-FD5C-4415-AEC7-A27AF9908C9E}" destId="{416CD587-306A-4C12-99F5-1522AEC0D461}"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7530EE-8FF0-4983-9F1F-DC50F831ACA1}"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0FBDFF8D-E46D-46B7-8CBF-47E4BC73E8B3}">
      <dgm:prSet phldrT="[Text]" custT="1"/>
      <dgm:spPr/>
      <dgm:t>
        <a:bodyPr/>
        <a:lstStyle/>
        <a:p>
          <a:pPr algn="ctr"/>
          <a:r>
            <a:rPr lang="en-US" sz="1800" b="0" dirty="0" smtClean="0">
              <a:latin typeface="Calibri" pitchFamily="34" charset="0"/>
            </a:rPr>
            <a:t>Ineffective &amp; costly eDiscovery</a:t>
          </a:r>
          <a:endParaRPr lang="en-US" sz="1800" dirty="0"/>
        </a:p>
      </dgm:t>
    </dgm:pt>
    <dgm:pt modelId="{387260C5-42EF-4275-B132-2D0382376BCF}" type="parTrans" cxnId="{F86D6DE6-0411-47F6-BD7F-87B4C38F33CB}">
      <dgm:prSet/>
      <dgm:spPr/>
      <dgm:t>
        <a:bodyPr/>
        <a:lstStyle/>
        <a:p>
          <a:endParaRPr lang="en-US"/>
        </a:p>
      </dgm:t>
    </dgm:pt>
    <dgm:pt modelId="{6B8F95E4-DA33-489E-998B-F5B05ECE2233}" type="sibTrans" cxnId="{F86D6DE6-0411-47F6-BD7F-87B4C38F33CB}">
      <dgm:prSet/>
      <dgm:spPr/>
      <dgm:t>
        <a:bodyPr/>
        <a:lstStyle/>
        <a:p>
          <a:endParaRPr lang="en-US"/>
        </a:p>
      </dgm:t>
    </dgm:pt>
    <dgm:pt modelId="{43AA6F08-B085-4793-AC07-2819432D1002}">
      <dgm:prSet phldrT="[Text]"/>
      <dgm:spPr/>
      <dgm:t>
        <a:bodyPr/>
        <a:lstStyle/>
        <a:p>
          <a:r>
            <a:rPr lang="en-US" b="0" dirty="0" smtClean="0">
              <a:latin typeface="Calibri" pitchFamily="34" charset="0"/>
            </a:rPr>
            <a:t>Lacks full content index and random access performance</a:t>
          </a:r>
          <a:endParaRPr lang="en-US" dirty="0"/>
        </a:p>
      </dgm:t>
    </dgm:pt>
    <dgm:pt modelId="{2EAFD171-016F-46AC-9209-10E1790BA61A}" type="parTrans" cxnId="{0FB80100-19D2-470A-B9B1-C6FBF2677E1F}">
      <dgm:prSet/>
      <dgm:spPr/>
      <dgm:t>
        <a:bodyPr/>
        <a:lstStyle/>
        <a:p>
          <a:endParaRPr lang="en-US"/>
        </a:p>
      </dgm:t>
    </dgm:pt>
    <dgm:pt modelId="{1D02DEA3-AFC9-49A3-A886-6587D651C51F}" type="sibTrans" cxnId="{0FB80100-19D2-470A-B9B1-C6FBF2677E1F}">
      <dgm:prSet/>
      <dgm:spPr/>
      <dgm:t>
        <a:bodyPr/>
        <a:lstStyle/>
        <a:p>
          <a:endParaRPr lang="en-US"/>
        </a:p>
      </dgm:t>
    </dgm:pt>
    <dgm:pt modelId="{E35FF3E0-1727-4D7B-A8D7-7BEB2CF162A4}">
      <dgm:prSet phldrT="[Text]" custT="1"/>
      <dgm:spPr/>
      <dgm:t>
        <a:bodyPr/>
        <a:lstStyle/>
        <a:p>
          <a:pPr algn="ctr"/>
          <a:r>
            <a:rPr lang="en-US" sz="1800" b="0" dirty="0" smtClean="0">
              <a:latin typeface="Calibri" pitchFamily="34" charset="0"/>
            </a:rPr>
            <a:t>Embarrassing </a:t>
          </a:r>
          <a:br>
            <a:rPr lang="en-US" sz="1800" b="0" dirty="0" smtClean="0">
              <a:latin typeface="Calibri" pitchFamily="34" charset="0"/>
            </a:rPr>
          </a:br>
          <a:r>
            <a:rPr lang="en-US" sz="1800" b="0" dirty="0" smtClean="0">
              <a:latin typeface="Calibri" pitchFamily="34" charset="0"/>
            </a:rPr>
            <a:t>coverage gaps</a:t>
          </a:r>
          <a:endParaRPr lang="en-US" sz="1800" dirty="0"/>
        </a:p>
      </dgm:t>
    </dgm:pt>
    <dgm:pt modelId="{B6DEDBB8-7CBB-4B7E-A250-5A349C6995B0}" type="parTrans" cxnId="{42C5340F-A018-4BFB-BE7C-A91AC1CCAD2B}">
      <dgm:prSet/>
      <dgm:spPr/>
      <dgm:t>
        <a:bodyPr/>
        <a:lstStyle/>
        <a:p>
          <a:endParaRPr lang="en-US"/>
        </a:p>
      </dgm:t>
    </dgm:pt>
    <dgm:pt modelId="{88D5D00B-FEF1-4748-A9D6-7A77634AA280}" type="sibTrans" cxnId="{42C5340F-A018-4BFB-BE7C-A91AC1CCAD2B}">
      <dgm:prSet/>
      <dgm:spPr/>
      <dgm:t>
        <a:bodyPr/>
        <a:lstStyle/>
        <a:p>
          <a:endParaRPr lang="en-US"/>
        </a:p>
      </dgm:t>
    </dgm:pt>
    <dgm:pt modelId="{C5699CC6-814E-47AC-B9E9-DE2BEFC4A7CB}">
      <dgm:prSet custT="1"/>
      <dgm:spPr/>
      <dgm:t>
        <a:bodyPr/>
        <a:lstStyle/>
        <a:p>
          <a:pPr algn="ctr"/>
          <a:r>
            <a:rPr lang="en-US" sz="1800" b="0" dirty="0" smtClean="0">
              <a:latin typeface="Calibri" pitchFamily="34" charset="0"/>
            </a:rPr>
            <a:t>Easily manipulated</a:t>
          </a:r>
          <a:endParaRPr lang="en-US" sz="1800" b="0" dirty="0">
            <a:latin typeface="Calibri" pitchFamily="34" charset="0"/>
          </a:endParaRPr>
        </a:p>
      </dgm:t>
    </dgm:pt>
    <dgm:pt modelId="{A796BD67-3912-4EF5-A206-C7B220C01BB3}" type="parTrans" cxnId="{3BB3BD9A-88AD-4421-ADE6-4DD1EBC2C1BE}">
      <dgm:prSet/>
      <dgm:spPr/>
      <dgm:t>
        <a:bodyPr/>
        <a:lstStyle/>
        <a:p>
          <a:endParaRPr lang="en-US"/>
        </a:p>
      </dgm:t>
    </dgm:pt>
    <dgm:pt modelId="{BB441DAE-F162-40A8-8F98-ECCD4A3ED72C}" type="sibTrans" cxnId="{3BB3BD9A-88AD-4421-ADE6-4DD1EBC2C1BE}">
      <dgm:prSet/>
      <dgm:spPr/>
      <dgm:t>
        <a:bodyPr/>
        <a:lstStyle/>
        <a:p>
          <a:endParaRPr lang="en-US"/>
        </a:p>
      </dgm:t>
    </dgm:pt>
    <dgm:pt modelId="{581E9531-FBAA-4981-A61D-7DC8027D2AA3}">
      <dgm:prSet custT="1"/>
      <dgm:spPr/>
      <dgm:t>
        <a:bodyPr/>
        <a:lstStyle/>
        <a:p>
          <a:pPr algn="ctr"/>
          <a:r>
            <a:rPr lang="en-US" sz="1800" b="0" dirty="0" smtClean="0">
              <a:latin typeface="Calibri" pitchFamily="34" charset="0"/>
            </a:rPr>
            <a:t>Unreliable</a:t>
          </a:r>
          <a:endParaRPr lang="en-US" sz="1800" b="0" dirty="0">
            <a:latin typeface="Calibri" pitchFamily="34" charset="0"/>
          </a:endParaRPr>
        </a:p>
      </dgm:t>
    </dgm:pt>
    <dgm:pt modelId="{B08E623C-E177-4061-A801-4BD3DD8C784C}" type="parTrans" cxnId="{94AA91D8-048E-47AB-B9D6-7A9341E417E0}">
      <dgm:prSet/>
      <dgm:spPr/>
      <dgm:t>
        <a:bodyPr/>
        <a:lstStyle/>
        <a:p>
          <a:endParaRPr lang="en-US"/>
        </a:p>
      </dgm:t>
    </dgm:pt>
    <dgm:pt modelId="{40E53236-6F39-417F-850F-059EEB22D63D}" type="sibTrans" cxnId="{94AA91D8-048E-47AB-B9D6-7A9341E417E0}">
      <dgm:prSet/>
      <dgm:spPr/>
      <dgm:t>
        <a:bodyPr/>
        <a:lstStyle/>
        <a:p>
          <a:endParaRPr lang="en-US"/>
        </a:p>
      </dgm:t>
    </dgm:pt>
    <dgm:pt modelId="{1B08D572-CA82-4E82-AE01-201B9F6520FD}">
      <dgm:prSet custT="1"/>
      <dgm:spPr/>
      <dgm:t>
        <a:bodyPr/>
        <a:lstStyle/>
        <a:p>
          <a:pPr algn="ctr"/>
          <a:r>
            <a:rPr lang="en-US" sz="1800" b="0" dirty="0" smtClean="0">
              <a:latin typeface="Calibri" pitchFamily="34" charset="0"/>
            </a:rPr>
            <a:t>Natural disaster prone</a:t>
          </a:r>
          <a:endParaRPr lang="en-US" sz="1800" b="0" dirty="0">
            <a:latin typeface="Calibri" pitchFamily="34" charset="0"/>
          </a:endParaRPr>
        </a:p>
      </dgm:t>
    </dgm:pt>
    <dgm:pt modelId="{1854307E-82B6-4B9B-A46D-032D36E9DBC2}" type="parTrans" cxnId="{69CD40C7-9E56-4B14-A1EE-896B8F66609E}">
      <dgm:prSet/>
      <dgm:spPr/>
      <dgm:t>
        <a:bodyPr/>
        <a:lstStyle/>
        <a:p>
          <a:endParaRPr lang="en-US"/>
        </a:p>
      </dgm:t>
    </dgm:pt>
    <dgm:pt modelId="{50C28A99-0B8C-46D6-A420-C3E06569A711}" type="sibTrans" cxnId="{69CD40C7-9E56-4B14-A1EE-896B8F66609E}">
      <dgm:prSet/>
      <dgm:spPr/>
      <dgm:t>
        <a:bodyPr/>
        <a:lstStyle/>
        <a:p>
          <a:endParaRPr lang="en-US"/>
        </a:p>
      </dgm:t>
    </dgm:pt>
    <dgm:pt modelId="{2A984BBD-8801-45F6-B602-187C2123F091}">
      <dgm:prSet phldrT="[Text]"/>
      <dgm:spPr/>
      <dgm:t>
        <a:bodyPr/>
        <a:lstStyle/>
        <a:p>
          <a:r>
            <a:rPr lang="en-US" b="0" dirty="0" smtClean="0">
              <a:latin typeface="Calibri" pitchFamily="34" charset="0"/>
            </a:rPr>
            <a:t>Skips messages that were “double deleted” between backups</a:t>
          </a:r>
          <a:endParaRPr lang="en-US" dirty="0"/>
        </a:p>
      </dgm:t>
    </dgm:pt>
    <dgm:pt modelId="{1B04F85C-909B-41B4-AE34-0E3C633A0D89}" type="parTrans" cxnId="{D4795266-F9B0-40B7-951A-98E6F8E36B9C}">
      <dgm:prSet/>
      <dgm:spPr/>
      <dgm:t>
        <a:bodyPr/>
        <a:lstStyle/>
        <a:p>
          <a:endParaRPr lang="en-US"/>
        </a:p>
      </dgm:t>
    </dgm:pt>
    <dgm:pt modelId="{5C80FF5E-080B-40AC-9D30-EF5FA0CC72FE}" type="sibTrans" cxnId="{D4795266-F9B0-40B7-951A-98E6F8E36B9C}">
      <dgm:prSet/>
      <dgm:spPr/>
      <dgm:t>
        <a:bodyPr/>
        <a:lstStyle/>
        <a:p>
          <a:endParaRPr lang="en-US"/>
        </a:p>
      </dgm:t>
    </dgm:pt>
    <dgm:pt modelId="{706CEF05-B642-4CA5-ACFB-FF19139E5CA7}">
      <dgm:prSet/>
      <dgm:spPr/>
      <dgm:t>
        <a:bodyPr/>
        <a:lstStyle/>
        <a:p>
          <a:r>
            <a:rPr lang="en-US" b="0" dirty="0" smtClean="0">
              <a:latin typeface="Calibri" pitchFamily="34" charset="0"/>
            </a:rPr>
            <a:t>Records messages that have been altered, without an audit trail</a:t>
          </a:r>
          <a:endParaRPr lang="en-US" b="0" dirty="0">
            <a:latin typeface="Calibri" pitchFamily="34" charset="0"/>
          </a:endParaRPr>
        </a:p>
      </dgm:t>
    </dgm:pt>
    <dgm:pt modelId="{EF31C593-5701-40B2-96D3-5F6FC123A1D6}" type="parTrans" cxnId="{C567D3BA-9A17-4EDB-BCFF-6E0E013080BA}">
      <dgm:prSet/>
      <dgm:spPr/>
      <dgm:t>
        <a:bodyPr/>
        <a:lstStyle/>
        <a:p>
          <a:endParaRPr lang="en-US"/>
        </a:p>
      </dgm:t>
    </dgm:pt>
    <dgm:pt modelId="{9193162D-07C5-4C50-AB1C-DEB2359A4065}" type="sibTrans" cxnId="{C567D3BA-9A17-4EDB-BCFF-6E0E013080BA}">
      <dgm:prSet/>
      <dgm:spPr/>
      <dgm:t>
        <a:bodyPr/>
        <a:lstStyle/>
        <a:p>
          <a:endParaRPr lang="en-US"/>
        </a:p>
      </dgm:t>
    </dgm:pt>
    <dgm:pt modelId="{7B7BF137-122B-48D6-975C-5A86337CBBEA}">
      <dgm:prSet/>
      <dgm:spPr/>
      <dgm:t>
        <a:bodyPr/>
        <a:lstStyle/>
        <a:p>
          <a:r>
            <a:rPr lang="en-US" b="0" dirty="0" smtClean="0">
              <a:latin typeface="Calibri" pitchFamily="34" charset="0"/>
            </a:rPr>
            <a:t>Subject to accidental overwrite, loss, mechanical failure, and theft</a:t>
          </a:r>
          <a:endParaRPr lang="en-US" b="0" dirty="0">
            <a:latin typeface="Calibri" pitchFamily="34" charset="0"/>
          </a:endParaRPr>
        </a:p>
      </dgm:t>
    </dgm:pt>
    <dgm:pt modelId="{EDD69F0C-202C-4A2A-996C-28EE24121924}" type="parTrans" cxnId="{6213FE55-19C7-4B27-AB65-D97BD99D36DA}">
      <dgm:prSet/>
      <dgm:spPr/>
      <dgm:t>
        <a:bodyPr/>
        <a:lstStyle/>
        <a:p>
          <a:endParaRPr lang="en-US"/>
        </a:p>
      </dgm:t>
    </dgm:pt>
    <dgm:pt modelId="{DE625521-A392-4576-AE7B-454ABCED0519}" type="sibTrans" cxnId="{6213FE55-19C7-4B27-AB65-D97BD99D36DA}">
      <dgm:prSet/>
      <dgm:spPr/>
      <dgm:t>
        <a:bodyPr/>
        <a:lstStyle/>
        <a:p>
          <a:endParaRPr lang="en-US"/>
        </a:p>
      </dgm:t>
    </dgm:pt>
    <dgm:pt modelId="{C0EE8FDF-2469-4FA6-B4D4-B933836CF9AB}">
      <dgm:prSet/>
      <dgm:spPr/>
      <dgm:t>
        <a:bodyPr/>
        <a:lstStyle/>
        <a:p>
          <a:r>
            <a:rPr lang="en-US" b="0" dirty="0" smtClean="0">
              <a:latin typeface="Calibri" pitchFamily="34" charset="0"/>
            </a:rPr>
            <a:t>Less than 33% of companies maintain an off-site backup</a:t>
          </a:r>
          <a:endParaRPr lang="en-US" b="0" dirty="0">
            <a:latin typeface="Calibri" pitchFamily="34" charset="0"/>
          </a:endParaRPr>
        </a:p>
      </dgm:t>
    </dgm:pt>
    <dgm:pt modelId="{C9B66A09-D027-4883-BDE0-09DFE60EB6EE}" type="parTrans" cxnId="{D03F9210-9F6C-46B6-AFF0-7405BCAB45D8}">
      <dgm:prSet/>
      <dgm:spPr/>
      <dgm:t>
        <a:bodyPr/>
        <a:lstStyle/>
        <a:p>
          <a:endParaRPr lang="en-US"/>
        </a:p>
      </dgm:t>
    </dgm:pt>
    <dgm:pt modelId="{6E93EF96-597E-4C8D-99C6-C3D60A43028E}" type="sibTrans" cxnId="{D03F9210-9F6C-46B6-AFF0-7405BCAB45D8}">
      <dgm:prSet/>
      <dgm:spPr/>
      <dgm:t>
        <a:bodyPr/>
        <a:lstStyle/>
        <a:p>
          <a:endParaRPr lang="en-US"/>
        </a:p>
      </dgm:t>
    </dgm:pt>
    <dgm:pt modelId="{1CA5F1D4-7443-44EA-8BC4-977C3DF11C82}" type="pres">
      <dgm:prSet presAssocID="{2A7530EE-8FF0-4983-9F1F-DC50F831ACA1}" presName="Name0" presStyleCnt="0">
        <dgm:presLayoutVars>
          <dgm:dir/>
          <dgm:animLvl val="lvl"/>
          <dgm:resizeHandles val="exact"/>
        </dgm:presLayoutVars>
      </dgm:prSet>
      <dgm:spPr/>
      <dgm:t>
        <a:bodyPr/>
        <a:lstStyle/>
        <a:p>
          <a:endParaRPr lang="en-US"/>
        </a:p>
      </dgm:t>
    </dgm:pt>
    <dgm:pt modelId="{55ED1D58-1199-4FFC-B60D-E1AE63B29388}" type="pres">
      <dgm:prSet presAssocID="{0FBDFF8D-E46D-46B7-8CBF-47E4BC73E8B3}" presName="linNode" presStyleCnt="0"/>
      <dgm:spPr/>
      <dgm:t>
        <a:bodyPr/>
        <a:lstStyle/>
        <a:p>
          <a:endParaRPr lang="en-US"/>
        </a:p>
      </dgm:t>
    </dgm:pt>
    <dgm:pt modelId="{D04E61BD-A5BB-4A1E-AEED-D8982205267A}" type="pres">
      <dgm:prSet presAssocID="{0FBDFF8D-E46D-46B7-8CBF-47E4BC73E8B3}" presName="parentText" presStyleLbl="node1" presStyleIdx="0" presStyleCnt="5" custScaleX="121268">
        <dgm:presLayoutVars>
          <dgm:chMax val="1"/>
          <dgm:bulletEnabled val="1"/>
        </dgm:presLayoutVars>
      </dgm:prSet>
      <dgm:spPr/>
      <dgm:t>
        <a:bodyPr/>
        <a:lstStyle/>
        <a:p>
          <a:endParaRPr lang="en-US"/>
        </a:p>
      </dgm:t>
    </dgm:pt>
    <dgm:pt modelId="{6B0E5A42-8318-4465-9FC8-2D261DCEAD98}" type="pres">
      <dgm:prSet presAssocID="{0FBDFF8D-E46D-46B7-8CBF-47E4BC73E8B3}" presName="descendantText" presStyleLbl="alignAccFollowNode1" presStyleIdx="0" presStyleCnt="5">
        <dgm:presLayoutVars>
          <dgm:bulletEnabled val="1"/>
        </dgm:presLayoutVars>
      </dgm:prSet>
      <dgm:spPr/>
      <dgm:t>
        <a:bodyPr/>
        <a:lstStyle/>
        <a:p>
          <a:endParaRPr lang="en-US"/>
        </a:p>
      </dgm:t>
    </dgm:pt>
    <dgm:pt modelId="{0763DD1F-7490-4A74-B703-49BA21659948}" type="pres">
      <dgm:prSet presAssocID="{6B8F95E4-DA33-489E-998B-F5B05ECE2233}" presName="sp" presStyleCnt="0"/>
      <dgm:spPr/>
      <dgm:t>
        <a:bodyPr/>
        <a:lstStyle/>
        <a:p>
          <a:endParaRPr lang="en-US"/>
        </a:p>
      </dgm:t>
    </dgm:pt>
    <dgm:pt modelId="{F9ACD9BF-5257-493C-AD81-8B5073840E94}" type="pres">
      <dgm:prSet presAssocID="{E35FF3E0-1727-4D7B-A8D7-7BEB2CF162A4}" presName="linNode" presStyleCnt="0"/>
      <dgm:spPr/>
      <dgm:t>
        <a:bodyPr/>
        <a:lstStyle/>
        <a:p>
          <a:endParaRPr lang="en-US"/>
        </a:p>
      </dgm:t>
    </dgm:pt>
    <dgm:pt modelId="{C63B81E7-1F58-4ED7-9C34-EBFB7C794A89}" type="pres">
      <dgm:prSet presAssocID="{E35FF3E0-1727-4D7B-A8D7-7BEB2CF162A4}" presName="parentText" presStyleLbl="node1" presStyleIdx="1" presStyleCnt="5" custScaleX="121268">
        <dgm:presLayoutVars>
          <dgm:chMax val="1"/>
          <dgm:bulletEnabled val="1"/>
        </dgm:presLayoutVars>
      </dgm:prSet>
      <dgm:spPr/>
      <dgm:t>
        <a:bodyPr/>
        <a:lstStyle/>
        <a:p>
          <a:endParaRPr lang="en-US"/>
        </a:p>
      </dgm:t>
    </dgm:pt>
    <dgm:pt modelId="{B2F2FFE3-4F0A-4220-8C2A-986F093CDD19}" type="pres">
      <dgm:prSet presAssocID="{E35FF3E0-1727-4D7B-A8D7-7BEB2CF162A4}" presName="descendantText" presStyleLbl="alignAccFollowNode1" presStyleIdx="1" presStyleCnt="5">
        <dgm:presLayoutVars>
          <dgm:bulletEnabled val="1"/>
        </dgm:presLayoutVars>
      </dgm:prSet>
      <dgm:spPr/>
      <dgm:t>
        <a:bodyPr/>
        <a:lstStyle/>
        <a:p>
          <a:endParaRPr lang="en-US"/>
        </a:p>
      </dgm:t>
    </dgm:pt>
    <dgm:pt modelId="{6850A248-E305-48FD-B95B-B12922C9B152}" type="pres">
      <dgm:prSet presAssocID="{88D5D00B-FEF1-4748-A9D6-7A77634AA280}" presName="sp" presStyleCnt="0"/>
      <dgm:spPr/>
      <dgm:t>
        <a:bodyPr/>
        <a:lstStyle/>
        <a:p>
          <a:endParaRPr lang="en-US"/>
        </a:p>
      </dgm:t>
    </dgm:pt>
    <dgm:pt modelId="{38E36770-4114-4458-B99B-7458DC7B21BE}" type="pres">
      <dgm:prSet presAssocID="{C5699CC6-814E-47AC-B9E9-DE2BEFC4A7CB}" presName="linNode" presStyleCnt="0"/>
      <dgm:spPr/>
      <dgm:t>
        <a:bodyPr/>
        <a:lstStyle/>
        <a:p>
          <a:endParaRPr lang="en-US"/>
        </a:p>
      </dgm:t>
    </dgm:pt>
    <dgm:pt modelId="{C7AA0C9B-5741-426A-8961-152C5EBDCA0A}" type="pres">
      <dgm:prSet presAssocID="{C5699CC6-814E-47AC-B9E9-DE2BEFC4A7CB}" presName="parentText" presStyleLbl="node1" presStyleIdx="2" presStyleCnt="5" custScaleX="121268">
        <dgm:presLayoutVars>
          <dgm:chMax val="1"/>
          <dgm:bulletEnabled val="1"/>
        </dgm:presLayoutVars>
      </dgm:prSet>
      <dgm:spPr/>
      <dgm:t>
        <a:bodyPr/>
        <a:lstStyle/>
        <a:p>
          <a:endParaRPr lang="en-US"/>
        </a:p>
      </dgm:t>
    </dgm:pt>
    <dgm:pt modelId="{713DD53F-900A-414C-90B1-505BD92DF9E7}" type="pres">
      <dgm:prSet presAssocID="{C5699CC6-814E-47AC-B9E9-DE2BEFC4A7CB}" presName="descendantText" presStyleLbl="alignAccFollowNode1" presStyleIdx="2" presStyleCnt="5">
        <dgm:presLayoutVars>
          <dgm:bulletEnabled val="1"/>
        </dgm:presLayoutVars>
      </dgm:prSet>
      <dgm:spPr/>
      <dgm:t>
        <a:bodyPr/>
        <a:lstStyle/>
        <a:p>
          <a:endParaRPr lang="en-US"/>
        </a:p>
      </dgm:t>
    </dgm:pt>
    <dgm:pt modelId="{6126F12F-7B69-461E-B123-CBAE9D674A1C}" type="pres">
      <dgm:prSet presAssocID="{BB441DAE-F162-40A8-8F98-ECCD4A3ED72C}" presName="sp" presStyleCnt="0"/>
      <dgm:spPr/>
      <dgm:t>
        <a:bodyPr/>
        <a:lstStyle/>
        <a:p>
          <a:endParaRPr lang="en-US"/>
        </a:p>
      </dgm:t>
    </dgm:pt>
    <dgm:pt modelId="{2EACE890-131B-4883-807E-AE13D9557C08}" type="pres">
      <dgm:prSet presAssocID="{581E9531-FBAA-4981-A61D-7DC8027D2AA3}" presName="linNode" presStyleCnt="0"/>
      <dgm:spPr/>
      <dgm:t>
        <a:bodyPr/>
        <a:lstStyle/>
        <a:p>
          <a:endParaRPr lang="en-US"/>
        </a:p>
      </dgm:t>
    </dgm:pt>
    <dgm:pt modelId="{A3D3C3F4-C701-434E-A6A1-EA31A835D3E9}" type="pres">
      <dgm:prSet presAssocID="{581E9531-FBAA-4981-A61D-7DC8027D2AA3}" presName="parentText" presStyleLbl="node1" presStyleIdx="3" presStyleCnt="5" custScaleX="121268">
        <dgm:presLayoutVars>
          <dgm:chMax val="1"/>
          <dgm:bulletEnabled val="1"/>
        </dgm:presLayoutVars>
      </dgm:prSet>
      <dgm:spPr/>
      <dgm:t>
        <a:bodyPr/>
        <a:lstStyle/>
        <a:p>
          <a:endParaRPr lang="en-US"/>
        </a:p>
      </dgm:t>
    </dgm:pt>
    <dgm:pt modelId="{21354515-70BA-435F-9304-697E5E85E188}" type="pres">
      <dgm:prSet presAssocID="{581E9531-FBAA-4981-A61D-7DC8027D2AA3}" presName="descendantText" presStyleLbl="alignAccFollowNode1" presStyleIdx="3" presStyleCnt="5">
        <dgm:presLayoutVars>
          <dgm:bulletEnabled val="1"/>
        </dgm:presLayoutVars>
      </dgm:prSet>
      <dgm:spPr/>
      <dgm:t>
        <a:bodyPr/>
        <a:lstStyle/>
        <a:p>
          <a:endParaRPr lang="en-US"/>
        </a:p>
      </dgm:t>
    </dgm:pt>
    <dgm:pt modelId="{DD147560-0A97-4E3A-B8B6-3FD8923E8BEB}" type="pres">
      <dgm:prSet presAssocID="{40E53236-6F39-417F-850F-059EEB22D63D}" presName="sp" presStyleCnt="0"/>
      <dgm:spPr/>
      <dgm:t>
        <a:bodyPr/>
        <a:lstStyle/>
        <a:p>
          <a:endParaRPr lang="en-US"/>
        </a:p>
      </dgm:t>
    </dgm:pt>
    <dgm:pt modelId="{0EAB3652-0480-4B0E-976A-B0C3185DB778}" type="pres">
      <dgm:prSet presAssocID="{1B08D572-CA82-4E82-AE01-201B9F6520FD}" presName="linNode" presStyleCnt="0"/>
      <dgm:spPr/>
      <dgm:t>
        <a:bodyPr/>
        <a:lstStyle/>
        <a:p>
          <a:endParaRPr lang="en-US"/>
        </a:p>
      </dgm:t>
    </dgm:pt>
    <dgm:pt modelId="{290F395A-BB56-4CD0-BBD8-39F475A7E9C0}" type="pres">
      <dgm:prSet presAssocID="{1B08D572-CA82-4E82-AE01-201B9F6520FD}" presName="parentText" presStyleLbl="node1" presStyleIdx="4" presStyleCnt="5" custScaleX="121268">
        <dgm:presLayoutVars>
          <dgm:chMax val="1"/>
          <dgm:bulletEnabled val="1"/>
        </dgm:presLayoutVars>
      </dgm:prSet>
      <dgm:spPr/>
      <dgm:t>
        <a:bodyPr/>
        <a:lstStyle/>
        <a:p>
          <a:endParaRPr lang="en-US"/>
        </a:p>
      </dgm:t>
    </dgm:pt>
    <dgm:pt modelId="{E97DF00B-7C9E-42F5-A9E0-6DF5F45D4E54}" type="pres">
      <dgm:prSet presAssocID="{1B08D572-CA82-4E82-AE01-201B9F6520FD}" presName="descendantText" presStyleLbl="alignAccFollowNode1" presStyleIdx="4" presStyleCnt="5">
        <dgm:presLayoutVars>
          <dgm:bulletEnabled val="1"/>
        </dgm:presLayoutVars>
      </dgm:prSet>
      <dgm:spPr/>
      <dgm:t>
        <a:bodyPr/>
        <a:lstStyle/>
        <a:p>
          <a:endParaRPr lang="en-US"/>
        </a:p>
      </dgm:t>
    </dgm:pt>
  </dgm:ptLst>
  <dgm:cxnLst>
    <dgm:cxn modelId="{BE5579DB-16BE-4562-AACD-1B884B9BA14F}" type="presOf" srcId="{581E9531-FBAA-4981-A61D-7DC8027D2AA3}" destId="{A3D3C3F4-C701-434E-A6A1-EA31A835D3E9}" srcOrd="0" destOrd="0" presId="urn:microsoft.com/office/officeart/2005/8/layout/vList5"/>
    <dgm:cxn modelId="{39C77D53-49E4-4275-8873-87EF2E033CC2}" type="presOf" srcId="{2A7530EE-8FF0-4983-9F1F-DC50F831ACA1}" destId="{1CA5F1D4-7443-44EA-8BC4-977C3DF11C82}" srcOrd="0" destOrd="0" presId="urn:microsoft.com/office/officeart/2005/8/layout/vList5"/>
    <dgm:cxn modelId="{04483AFA-D3F1-4873-97C0-A03FE296B3E7}" type="presOf" srcId="{706CEF05-B642-4CA5-ACFB-FF19139E5CA7}" destId="{713DD53F-900A-414C-90B1-505BD92DF9E7}" srcOrd="0" destOrd="0" presId="urn:microsoft.com/office/officeart/2005/8/layout/vList5"/>
    <dgm:cxn modelId="{EB7B7729-A9CE-4C59-94B6-7ECD91678413}" type="presOf" srcId="{C5699CC6-814E-47AC-B9E9-DE2BEFC4A7CB}" destId="{C7AA0C9B-5741-426A-8961-152C5EBDCA0A}" srcOrd="0" destOrd="0" presId="urn:microsoft.com/office/officeart/2005/8/layout/vList5"/>
    <dgm:cxn modelId="{69CD40C7-9E56-4B14-A1EE-896B8F66609E}" srcId="{2A7530EE-8FF0-4983-9F1F-DC50F831ACA1}" destId="{1B08D572-CA82-4E82-AE01-201B9F6520FD}" srcOrd="4" destOrd="0" parTransId="{1854307E-82B6-4B9B-A46D-032D36E9DBC2}" sibTransId="{50C28A99-0B8C-46D6-A420-C3E06569A711}"/>
    <dgm:cxn modelId="{CC7304F4-4C83-44FF-AFA6-455BF38A3131}" type="presOf" srcId="{C0EE8FDF-2469-4FA6-B4D4-B933836CF9AB}" destId="{E97DF00B-7C9E-42F5-A9E0-6DF5F45D4E54}" srcOrd="0" destOrd="0" presId="urn:microsoft.com/office/officeart/2005/8/layout/vList5"/>
    <dgm:cxn modelId="{F86D6DE6-0411-47F6-BD7F-87B4C38F33CB}" srcId="{2A7530EE-8FF0-4983-9F1F-DC50F831ACA1}" destId="{0FBDFF8D-E46D-46B7-8CBF-47E4BC73E8B3}" srcOrd="0" destOrd="0" parTransId="{387260C5-42EF-4275-B132-2D0382376BCF}" sibTransId="{6B8F95E4-DA33-489E-998B-F5B05ECE2233}"/>
    <dgm:cxn modelId="{0FB80100-19D2-470A-B9B1-C6FBF2677E1F}" srcId="{0FBDFF8D-E46D-46B7-8CBF-47E4BC73E8B3}" destId="{43AA6F08-B085-4793-AC07-2819432D1002}" srcOrd="0" destOrd="0" parTransId="{2EAFD171-016F-46AC-9209-10E1790BA61A}" sibTransId="{1D02DEA3-AFC9-49A3-A886-6587D651C51F}"/>
    <dgm:cxn modelId="{D4795266-F9B0-40B7-951A-98E6F8E36B9C}" srcId="{E35FF3E0-1727-4D7B-A8D7-7BEB2CF162A4}" destId="{2A984BBD-8801-45F6-B602-187C2123F091}" srcOrd="0" destOrd="0" parTransId="{1B04F85C-909B-41B4-AE34-0E3C633A0D89}" sibTransId="{5C80FF5E-080B-40AC-9D30-EF5FA0CC72FE}"/>
    <dgm:cxn modelId="{C567D3BA-9A17-4EDB-BCFF-6E0E013080BA}" srcId="{C5699CC6-814E-47AC-B9E9-DE2BEFC4A7CB}" destId="{706CEF05-B642-4CA5-ACFB-FF19139E5CA7}" srcOrd="0" destOrd="0" parTransId="{EF31C593-5701-40B2-96D3-5F6FC123A1D6}" sibTransId="{9193162D-07C5-4C50-AB1C-DEB2359A4065}"/>
    <dgm:cxn modelId="{3BB3BD9A-88AD-4421-ADE6-4DD1EBC2C1BE}" srcId="{2A7530EE-8FF0-4983-9F1F-DC50F831ACA1}" destId="{C5699CC6-814E-47AC-B9E9-DE2BEFC4A7CB}" srcOrd="2" destOrd="0" parTransId="{A796BD67-3912-4EF5-A206-C7B220C01BB3}" sibTransId="{BB441DAE-F162-40A8-8F98-ECCD4A3ED72C}"/>
    <dgm:cxn modelId="{94AA91D8-048E-47AB-B9D6-7A9341E417E0}" srcId="{2A7530EE-8FF0-4983-9F1F-DC50F831ACA1}" destId="{581E9531-FBAA-4981-A61D-7DC8027D2AA3}" srcOrd="3" destOrd="0" parTransId="{B08E623C-E177-4061-A801-4BD3DD8C784C}" sibTransId="{40E53236-6F39-417F-850F-059EEB22D63D}"/>
    <dgm:cxn modelId="{9F264171-BE23-4093-A992-1723A659F571}" type="presOf" srcId="{E35FF3E0-1727-4D7B-A8D7-7BEB2CF162A4}" destId="{C63B81E7-1F58-4ED7-9C34-EBFB7C794A89}" srcOrd="0" destOrd="0" presId="urn:microsoft.com/office/officeart/2005/8/layout/vList5"/>
    <dgm:cxn modelId="{1D25BC90-3FE0-4E9B-A05C-D29B61DC6C57}" type="presOf" srcId="{1B08D572-CA82-4E82-AE01-201B9F6520FD}" destId="{290F395A-BB56-4CD0-BBD8-39F475A7E9C0}" srcOrd="0" destOrd="0" presId="urn:microsoft.com/office/officeart/2005/8/layout/vList5"/>
    <dgm:cxn modelId="{6213FE55-19C7-4B27-AB65-D97BD99D36DA}" srcId="{581E9531-FBAA-4981-A61D-7DC8027D2AA3}" destId="{7B7BF137-122B-48D6-975C-5A86337CBBEA}" srcOrd="0" destOrd="0" parTransId="{EDD69F0C-202C-4A2A-996C-28EE24121924}" sibTransId="{DE625521-A392-4576-AE7B-454ABCED0519}"/>
    <dgm:cxn modelId="{7B4ECCA4-8600-41E2-9F35-531C0A6A58CA}" type="presOf" srcId="{43AA6F08-B085-4793-AC07-2819432D1002}" destId="{6B0E5A42-8318-4465-9FC8-2D261DCEAD98}" srcOrd="0" destOrd="0" presId="urn:microsoft.com/office/officeart/2005/8/layout/vList5"/>
    <dgm:cxn modelId="{D03F9210-9F6C-46B6-AFF0-7405BCAB45D8}" srcId="{1B08D572-CA82-4E82-AE01-201B9F6520FD}" destId="{C0EE8FDF-2469-4FA6-B4D4-B933836CF9AB}" srcOrd="0" destOrd="0" parTransId="{C9B66A09-D027-4883-BDE0-09DFE60EB6EE}" sibTransId="{6E93EF96-597E-4C8D-99C6-C3D60A43028E}"/>
    <dgm:cxn modelId="{666EC0C2-6050-40B2-888E-99FCBC924C20}" type="presOf" srcId="{2A984BBD-8801-45F6-B602-187C2123F091}" destId="{B2F2FFE3-4F0A-4220-8C2A-986F093CDD19}" srcOrd="0" destOrd="0" presId="urn:microsoft.com/office/officeart/2005/8/layout/vList5"/>
    <dgm:cxn modelId="{BE56028D-78E2-4E40-85A5-5AE19C7E8E20}" type="presOf" srcId="{7B7BF137-122B-48D6-975C-5A86337CBBEA}" destId="{21354515-70BA-435F-9304-697E5E85E188}" srcOrd="0" destOrd="0" presId="urn:microsoft.com/office/officeart/2005/8/layout/vList5"/>
    <dgm:cxn modelId="{42C5340F-A018-4BFB-BE7C-A91AC1CCAD2B}" srcId="{2A7530EE-8FF0-4983-9F1F-DC50F831ACA1}" destId="{E35FF3E0-1727-4D7B-A8D7-7BEB2CF162A4}" srcOrd="1" destOrd="0" parTransId="{B6DEDBB8-7CBB-4B7E-A250-5A349C6995B0}" sibTransId="{88D5D00B-FEF1-4748-A9D6-7A77634AA280}"/>
    <dgm:cxn modelId="{53FA8F79-1520-4257-B815-E3FC5922A8EB}" type="presOf" srcId="{0FBDFF8D-E46D-46B7-8CBF-47E4BC73E8B3}" destId="{D04E61BD-A5BB-4A1E-AEED-D8982205267A}" srcOrd="0" destOrd="0" presId="urn:microsoft.com/office/officeart/2005/8/layout/vList5"/>
    <dgm:cxn modelId="{034EB931-93EB-4B96-9FFB-22BD3C0195D9}" type="presParOf" srcId="{1CA5F1D4-7443-44EA-8BC4-977C3DF11C82}" destId="{55ED1D58-1199-4FFC-B60D-E1AE63B29388}" srcOrd="0" destOrd="0" presId="urn:microsoft.com/office/officeart/2005/8/layout/vList5"/>
    <dgm:cxn modelId="{DDAC7D6C-39EB-444E-B87D-E7F1FE09E472}" type="presParOf" srcId="{55ED1D58-1199-4FFC-B60D-E1AE63B29388}" destId="{D04E61BD-A5BB-4A1E-AEED-D8982205267A}" srcOrd="0" destOrd="0" presId="urn:microsoft.com/office/officeart/2005/8/layout/vList5"/>
    <dgm:cxn modelId="{59A73C73-5BC6-446B-94B6-7F835C24B8F3}" type="presParOf" srcId="{55ED1D58-1199-4FFC-B60D-E1AE63B29388}" destId="{6B0E5A42-8318-4465-9FC8-2D261DCEAD98}" srcOrd="1" destOrd="0" presId="urn:microsoft.com/office/officeart/2005/8/layout/vList5"/>
    <dgm:cxn modelId="{903D964C-559D-42ED-971A-A9D276A138DF}" type="presParOf" srcId="{1CA5F1D4-7443-44EA-8BC4-977C3DF11C82}" destId="{0763DD1F-7490-4A74-B703-49BA21659948}" srcOrd="1" destOrd="0" presId="urn:microsoft.com/office/officeart/2005/8/layout/vList5"/>
    <dgm:cxn modelId="{EB58DFF7-319E-4C32-AB98-D30E7ECF9F8B}" type="presParOf" srcId="{1CA5F1D4-7443-44EA-8BC4-977C3DF11C82}" destId="{F9ACD9BF-5257-493C-AD81-8B5073840E94}" srcOrd="2" destOrd="0" presId="urn:microsoft.com/office/officeart/2005/8/layout/vList5"/>
    <dgm:cxn modelId="{B9A8CC69-434B-4648-A4AD-CB49BE9CD927}" type="presParOf" srcId="{F9ACD9BF-5257-493C-AD81-8B5073840E94}" destId="{C63B81E7-1F58-4ED7-9C34-EBFB7C794A89}" srcOrd="0" destOrd="0" presId="urn:microsoft.com/office/officeart/2005/8/layout/vList5"/>
    <dgm:cxn modelId="{783FC191-A17E-4774-B9F9-D1651EB1018C}" type="presParOf" srcId="{F9ACD9BF-5257-493C-AD81-8B5073840E94}" destId="{B2F2FFE3-4F0A-4220-8C2A-986F093CDD19}" srcOrd="1" destOrd="0" presId="urn:microsoft.com/office/officeart/2005/8/layout/vList5"/>
    <dgm:cxn modelId="{0B1E594F-AAE2-4D49-9B1F-DE149A9BF77B}" type="presParOf" srcId="{1CA5F1D4-7443-44EA-8BC4-977C3DF11C82}" destId="{6850A248-E305-48FD-B95B-B12922C9B152}" srcOrd="3" destOrd="0" presId="urn:microsoft.com/office/officeart/2005/8/layout/vList5"/>
    <dgm:cxn modelId="{A065D2BA-3D87-4B0F-829C-B39E52E7C3DF}" type="presParOf" srcId="{1CA5F1D4-7443-44EA-8BC4-977C3DF11C82}" destId="{38E36770-4114-4458-B99B-7458DC7B21BE}" srcOrd="4" destOrd="0" presId="urn:microsoft.com/office/officeart/2005/8/layout/vList5"/>
    <dgm:cxn modelId="{0AF57D0C-A429-466E-AE70-F19642F4E757}" type="presParOf" srcId="{38E36770-4114-4458-B99B-7458DC7B21BE}" destId="{C7AA0C9B-5741-426A-8961-152C5EBDCA0A}" srcOrd="0" destOrd="0" presId="urn:microsoft.com/office/officeart/2005/8/layout/vList5"/>
    <dgm:cxn modelId="{24F9E535-FCBC-4E11-A587-3689F965D83C}" type="presParOf" srcId="{38E36770-4114-4458-B99B-7458DC7B21BE}" destId="{713DD53F-900A-414C-90B1-505BD92DF9E7}" srcOrd="1" destOrd="0" presId="urn:microsoft.com/office/officeart/2005/8/layout/vList5"/>
    <dgm:cxn modelId="{16E091EF-DE73-49B7-8B6F-2B8B6497CBFD}" type="presParOf" srcId="{1CA5F1D4-7443-44EA-8BC4-977C3DF11C82}" destId="{6126F12F-7B69-461E-B123-CBAE9D674A1C}" srcOrd="5" destOrd="0" presId="urn:microsoft.com/office/officeart/2005/8/layout/vList5"/>
    <dgm:cxn modelId="{09568239-4597-4FAF-8AE4-64BBF0FC06EE}" type="presParOf" srcId="{1CA5F1D4-7443-44EA-8BC4-977C3DF11C82}" destId="{2EACE890-131B-4883-807E-AE13D9557C08}" srcOrd="6" destOrd="0" presId="urn:microsoft.com/office/officeart/2005/8/layout/vList5"/>
    <dgm:cxn modelId="{00D1DFAE-3EBC-452A-AD0B-19DDA3EDA728}" type="presParOf" srcId="{2EACE890-131B-4883-807E-AE13D9557C08}" destId="{A3D3C3F4-C701-434E-A6A1-EA31A835D3E9}" srcOrd="0" destOrd="0" presId="urn:microsoft.com/office/officeart/2005/8/layout/vList5"/>
    <dgm:cxn modelId="{C4B2CB91-A28D-4024-BA4B-E4FFE6E8C5D3}" type="presParOf" srcId="{2EACE890-131B-4883-807E-AE13D9557C08}" destId="{21354515-70BA-435F-9304-697E5E85E188}" srcOrd="1" destOrd="0" presId="urn:microsoft.com/office/officeart/2005/8/layout/vList5"/>
    <dgm:cxn modelId="{B6F63188-0ADA-4DF9-ACD3-740E8EBCC67D}" type="presParOf" srcId="{1CA5F1D4-7443-44EA-8BC4-977C3DF11C82}" destId="{DD147560-0A97-4E3A-B8B6-3FD8923E8BEB}" srcOrd="7" destOrd="0" presId="urn:microsoft.com/office/officeart/2005/8/layout/vList5"/>
    <dgm:cxn modelId="{90A30B6E-E516-4064-BB9C-A88BBBD04654}" type="presParOf" srcId="{1CA5F1D4-7443-44EA-8BC4-977C3DF11C82}" destId="{0EAB3652-0480-4B0E-976A-B0C3185DB778}" srcOrd="8" destOrd="0" presId="urn:microsoft.com/office/officeart/2005/8/layout/vList5"/>
    <dgm:cxn modelId="{57174644-E62C-4264-B7F2-429A2E03ECEB}" type="presParOf" srcId="{0EAB3652-0480-4B0E-976A-B0C3185DB778}" destId="{290F395A-BB56-4CD0-BBD8-39F475A7E9C0}" srcOrd="0" destOrd="0" presId="urn:microsoft.com/office/officeart/2005/8/layout/vList5"/>
    <dgm:cxn modelId="{FD27CCEA-4CD9-4C6F-8A8B-26A6BDDB75A3}" type="presParOf" srcId="{0EAB3652-0480-4B0E-976A-B0C3185DB778}" destId="{E97DF00B-7C9E-42F5-A9E0-6DF5F45D4E5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09CDA8-E019-43D0-B622-23D16BC719F8}" type="doc">
      <dgm:prSet loTypeId="urn:microsoft.com/office/officeart/2005/8/layout/pList2#1" loCatId="list" qsTypeId="urn:microsoft.com/office/officeart/2005/8/quickstyle/simple4" qsCatId="simple" csTypeId="urn:microsoft.com/office/officeart/2005/8/colors/accent0_3" csCatId="mainScheme" phldr="1"/>
      <dgm:spPr/>
      <dgm:t>
        <a:bodyPr/>
        <a:lstStyle/>
        <a:p>
          <a:endParaRPr lang="en-US"/>
        </a:p>
      </dgm:t>
    </dgm:pt>
    <dgm:pt modelId="{B095743E-A319-48BC-9E0E-D93FE9F3CFED}">
      <dgm:prSet custT="1"/>
      <dgm:spPr/>
      <dgm:t>
        <a:bodyPr/>
        <a:lstStyle/>
        <a:p>
          <a:pPr rtl="0">
            <a:lnSpc>
              <a:spcPct val="90000"/>
            </a:lnSpc>
          </a:pPr>
          <a:r>
            <a:rPr lang="en-US" sz="2000" b="1" dirty="0" smtClean="0">
              <a:latin typeface="Calibri" pitchFamily="34" charset="0"/>
            </a:rPr>
            <a:t>Appliance Issues</a:t>
          </a:r>
          <a:r>
            <a:rPr lang="en-US" sz="1800" b="1" dirty="0" smtClean="0">
              <a:latin typeface="Calibri" pitchFamily="34" charset="0"/>
            </a:rPr>
            <a:t/>
          </a:r>
          <a:br>
            <a:rPr lang="en-US" sz="1800" b="1" dirty="0" smtClean="0">
              <a:latin typeface="Calibri" pitchFamily="34" charset="0"/>
            </a:rPr>
          </a:br>
          <a:endParaRPr lang="en-US" sz="400" b="1" dirty="0">
            <a:latin typeface="Calibri" pitchFamily="34" charset="0"/>
          </a:endParaRPr>
        </a:p>
      </dgm:t>
    </dgm:pt>
    <dgm:pt modelId="{51679031-8EA2-4F8F-A8FE-0016CC35D868}" type="parTrans" cxnId="{DCCBCF43-3D15-425C-B75A-3D5FF1CB3B91}">
      <dgm:prSet/>
      <dgm:spPr/>
      <dgm:t>
        <a:bodyPr/>
        <a:lstStyle/>
        <a:p>
          <a:endParaRPr lang="en-US"/>
        </a:p>
      </dgm:t>
    </dgm:pt>
    <dgm:pt modelId="{AA124DF6-2FEB-4630-A1D3-8F77E976F1F3}" type="sibTrans" cxnId="{DCCBCF43-3D15-425C-B75A-3D5FF1CB3B91}">
      <dgm:prSet/>
      <dgm:spPr/>
      <dgm:t>
        <a:bodyPr/>
        <a:lstStyle/>
        <a:p>
          <a:endParaRPr lang="en-US"/>
        </a:p>
      </dgm:t>
    </dgm:pt>
    <dgm:pt modelId="{18D8BD6B-C4B9-4288-8A03-B9ED3C907BEB}">
      <dgm:prSet custT="1"/>
      <dgm:spPr/>
      <dgm:t>
        <a:bodyPr/>
        <a:lstStyle/>
        <a:p>
          <a:pPr rtl="0">
            <a:lnSpc>
              <a:spcPct val="90000"/>
            </a:lnSpc>
          </a:pPr>
          <a:r>
            <a:rPr lang="en-US" sz="2000" b="1" dirty="0" smtClean="0">
              <a:latin typeface="Calibri" pitchFamily="34" charset="0"/>
            </a:rPr>
            <a:t>Software Issues</a:t>
          </a:r>
          <a:r>
            <a:rPr lang="en-US" sz="1800" b="1" dirty="0" smtClean="0">
              <a:latin typeface="Calibri" pitchFamily="34" charset="0"/>
            </a:rPr>
            <a:t/>
          </a:r>
          <a:br>
            <a:rPr lang="en-US" sz="1800" b="1" dirty="0" smtClean="0">
              <a:latin typeface="Calibri" pitchFamily="34" charset="0"/>
            </a:rPr>
          </a:br>
          <a:endParaRPr lang="en-US" sz="400" b="1" dirty="0">
            <a:latin typeface="Calibri" pitchFamily="34" charset="0"/>
          </a:endParaRPr>
        </a:p>
      </dgm:t>
    </dgm:pt>
    <dgm:pt modelId="{A07EFD9B-204B-4CA3-8BEE-49D7555C0428}" type="parTrans" cxnId="{3BD61337-D5A3-4110-9FE5-707E551A4C72}">
      <dgm:prSet/>
      <dgm:spPr/>
      <dgm:t>
        <a:bodyPr/>
        <a:lstStyle/>
        <a:p>
          <a:endParaRPr lang="en-US"/>
        </a:p>
      </dgm:t>
    </dgm:pt>
    <dgm:pt modelId="{C2647170-8F8F-42F5-B3BC-D943FD84441C}" type="sibTrans" cxnId="{3BD61337-D5A3-4110-9FE5-707E551A4C72}">
      <dgm:prSet/>
      <dgm:spPr/>
      <dgm:t>
        <a:bodyPr/>
        <a:lstStyle/>
        <a:p>
          <a:endParaRPr lang="en-US"/>
        </a:p>
      </dgm:t>
    </dgm:pt>
    <dgm:pt modelId="{06FFB895-15D0-4479-84F9-4635E3BF1975}">
      <dgm:prSet custT="1"/>
      <dgm:spPr/>
      <dgm:t>
        <a:bodyPr/>
        <a:lstStyle/>
        <a:p>
          <a:pPr rtl="0">
            <a:lnSpc>
              <a:spcPts val="2000"/>
            </a:lnSpc>
          </a:pPr>
          <a:r>
            <a:rPr lang="en-US" sz="1400" dirty="0" smtClean="0">
              <a:latin typeface="Calibri" pitchFamily="34" charset="0"/>
            </a:rPr>
            <a:t>Limited storage</a:t>
          </a:r>
          <a:endParaRPr lang="en-US" sz="1400" dirty="0">
            <a:latin typeface="Calibri" pitchFamily="34" charset="0"/>
          </a:endParaRPr>
        </a:p>
      </dgm:t>
    </dgm:pt>
    <dgm:pt modelId="{BE3225DA-A18E-4093-BC26-3B60DA77BB01}" type="parTrans" cxnId="{910E1584-D79D-432C-8C4D-9DB1279E02D3}">
      <dgm:prSet/>
      <dgm:spPr/>
      <dgm:t>
        <a:bodyPr/>
        <a:lstStyle/>
        <a:p>
          <a:endParaRPr lang="en-US"/>
        </a:p>
      </dgm:t>
    </dgm:pt>
    <dgm:pt modelId="{77B4EEA8-394B-487C-9A4E-F62E002074B9}" type="sibTrans" cxnId="{910E1584-D79D-432C-8C4D-9DB1279E02D3}">
      <dgm:prSet/>
      <dgm:spPr/>
      <dgm:t>
        <a:bodyPr/>
        <a:lstStyle/>
        <a:p>
          <a:endParaRPr lang="en-US"/>
        </a:p>
      </dgm:t>
    </dgm:pt>
    <dgm:pt modelId="{1E49EFFE-5F3D-45AE-8E13-554E0778620B}">
      <dgm:prSet custT="1"/>
      <dgm:spPr/>
      <dgm:t>
        <a:bodyPr/>
        <a:lstStyle/>
        <a:p>
          <a:pPr rtl="0">
            <a:lnSpc>
              <a:spcPts val="2000"/>
            </a:lnSpc>
          </a:pPr>
          <a:r>
            <a:rPr lang="en-US" sz="1400" dirty="0" smtClean="0">
              <a:latin typeface="Calibri" pitchFamily="34" charset="0"/>
            </a:rPr>
            <a:t>Most complex implementation</a:t>
          </a:r>
          <a:endParaRPr lang="en-US" sz="1400" dirty="0">
            <a:latin typeface="Calibri" pitchFamily="34" charset="0"/>
          </a:endParaRPr>
        </a:p>
      </dgm:t>
    </dgm:pt>
    <dgm:pt modelId="{0E14B539-56D7-45E3-BCD6-848B05C33B45}" type="parTrans" cxnId="{3534BE8A-2A56-4266-BA35-96BE2A6B1E04}">
      <dgm:prSet/>
      <dgm:spPr/>
      <dgm:t>
        <a:bodyPr/>
        <a:lstStyle/>
        <a:p>
          <a:endParaRPr lang="en-US"/>
        </a:p>
      </dgm:t>
    </dgm:pt>
    <dgm:pt modelId="{33B0BAAF-3472-4D86-8F73-4D3BCD796B06}" type="sibTrans" cxnId="{3534BE8A-2A56-4266-BA35-96BE2A6B1E04}">
      <dgm:prSet/>
      <dgm:spPr/>
      <dgm:t>
        <a:bodyPr/>
        <a:lstStyle/>
        <a:p>
          <a:endParaRPr lang="en-US"/>
        </a:p>
      </dgm:t>
    </dgm:pt>
    <dgm:pt modelId="{632BD25C-8452-4DBD-9F60-9F951810E480}">
      <dgm:prSet custT="1"/>
      <dgm:spPr/>
      <dgm:t>
        <a:bodyPr/>
        <a:lstStyle/>
        <a:p>
          <a:pPr rtl="0">
            <a:lnSpc>
              <a:spcPts val="2000"/>
            </a:lnSpc>
          </a:pPr>
          <a:r>
            <a:rPr lang="en-US" sz="1400" dirty="0" smtClean="0">
              <a:latin typeface="Calibri" pitchFamily="34" charset="0"/>
            </a:rPr>
            <a:t>Vender finger pointing when things break</a:t>
          </a:r>
          <a:endParaRPr lang="en-US" sz="1400" dirty="0">
            <a:latin typeface="Calibri" pitchFamily="34" charset="0"/>
          </a:endParaRPr>
        </a:p>
      </dgm:t>
    </dgm:pt>
    <dgm:pt modelId="{4629AEB8-030D-401A-991B-132BCE2EC357}" type="parTrans" cxnId="{B6E01B78-86EA-4311-8C49-B42B371F8A9B}">
      <dgm:prSet/>
      <dgm:spPr/>
      <dgm:t>
        <a:bodyPr/>
        <a:lstStyle/>
        <a:p>
          <a:endParaRPr lang="en-US"/>
        </a:p>
      </dgm:t>
    </dgm:pt>
    <dgm:pt modelId="{1F037D32-56CF-485B-AF54-22CFCAF94E26}" type="sibTrans" cxnId="{B6E01B78-86EA-4311-8C49-B42B371F8A9B}">
      <dgm:prSet/>
      <dgm:spPr/>
      <dgm:t>
        <a:bodyPr/>
        <a:lstStyle/>
        <a:p>
          <a:endParaRPr lang="en-US"/>
        </a:p>
      </dgm:t>
    </dgm:pt>
    <dgm:pt modelId="{A2DC5B54-083B-435A-AFD4-5C4AFE71DDA4}">
      <dgm:prSet custT="1"/>
      <dgm:spPr/>
      <dgm:t>
        <a:bodyPr/>
        <a:lstStyle/>
        <a:p>
          <a:pPr rtl="0">
            <a:lnSpc>
              <a:spcPts val="2000"/>
            </a:lnSpc>
          </a:pPr>
          <a:r>
            <a:rPr lang="en-US" sz="1400" dirty="0" smtClean="0">
              <a:latin typeface="Calibri" pitchFamily="34" charset="0"/>
            </a:rPr>
            <a:t>Hardware obsolescence</a:t>
          </a:r>
          <a:endParaRPr lang="en-US" sz="1400" dirty="0">
            <a:latin typeface="Calibri" pitchFamily="34" charset="0"/>
          </a:endParaRPr>
        </a:p>
      </dgm:t>
    </dgm:pt>
    <dgm:pt modelId="{E0602017-9A29-4864-B05C-CD8305F9BCB7}" type="parTrans" cxnId="{E256B91B-A987-471A-9727-AB4B87E2ED4F}">
      <dgm:prSet/>
      <dgm:spPr/>
      <dgm:t>
        <a:bodyPr/>
        <a:lstStyle/>
        <a:p>
          <a:endParaRPr lang="en-US"/>
        </a:p>
      </dgm:t>
    </dgm:pt>
    <dgm:pt modelId="{E9F5DC9D-E97A-42BC-8CAE-F67CEEA75C43}" type="sibTrans" cxnId="{E256B91B-A987-471A-9727-AB4B87E2ED4F}">
      <dgm:prSet/>
      <dgm:spPr/>
      <dgm:t>
        <a:bodyPr/>
        <a:lstStyle/>
        <a:p>
          <a:endParaRPr lang="en-US"/>
        </a:p>
      </dgm:t>
    </dgm:pt>
    <dgm:pt modelId="{598AE097-2ABF-4495-8635-3EEA80D73700}">
      <dgm:prSet custT="1"/>
      <dgm:spPr/>
      <dgm:t>
        <a:bodyPr/>
        <a:lstStyle/>
        <a:p>
          <a:pPr rtl="0">
            <a:lnSpc>
              <a:spcPts val="2000"/>
            </a:lnSpc>
          </a:pPr>
          <a:r>
            <a:rPr lang="en-US" sz="1400" dirty="0" smtClean="0">
              <a:latin typeface="Calibri" pitchFamily="34" charset="0"/>
            </a:rPr>
            <a:t>Questionable hardware quality</a:t>
          </a:r>
          <a:endParaRPr lang="en-US" sz="1400" dirty="0">
            <a:latin typeface="Calibri" pitchFamily="34" charset="0"/>
          </a:endParaRPr>
        </a:p>
      </dgm:t>
    </dgm:pt>
    <dgm:pt modelId="{0712CD1C-F35E-4845-89F7-943927A5F7BE}" type="parTrans" cxnId="{60EE71AE-BCB3-478D-A265-4045F99F4925}">
      <dgm:prSet/>
      <dgm:spPr/>
      <dgm:t>
        <a:bodyPr/>
        <a:lstStyle/>
        <a:p>
          <a:endParaRPr lang="en-US"/>
        </a:p>
      </dgm:t>
    </dgm:pt>
    <dgm:pt modelId="{A3B57084-FA2F-4A26-8AA6-893E1BC0A5A8}" type="sibTrans" cxnId="{60EE71AE-BCB3-478D-A265-4045F99F4925}">
      <dgm:prSet/>
      <dgm:spPr/>
      <dgm:t>
        <a:bodyPr/>
        <a:lstStyle/>
        <a:p>
          <a:endParaRPr lang="en-US"/>
        </a:p>
      </dgm:t>
    </dgm:pt>
    <dgm:pt modelId="{F7C72144-33EB-4015-B7DD-14822A92B3E7}">
      <dgm:prSet custT="1"/>
      <dgm:spPr/>
      <dgm:t>
        <a:bodyPr/>
        <a:lstStyle/>
        <a:p>
          <a:pPr rtl="0">
            <a:lnSpc>
              <a:spcPts val="2000"/>
            </a:lnSpc>
          </a:pPr>
          <a:r>
            <a:rPr lang="en-US" sz="1400" dirty="0" smtClean="0">
              <a:latin typeface="Calibri" pitchFamily="34" charset="0"/>
            </a:rPr>
            <a:t>Highest TCO</a:t>
          </a:r>
          <a:endParaRPr lang="en-US" sz="1400" dirty="0">
            <a:latin typeface="Calibri" pitchFamily="34" charset="0"/>
          </a:endParaRPr>
        </a:p>
      </dgm:t>
    </dgm:pt>
    <dgm:pt modelId="{59EC92AC-0BA5-464B-8570-F9E935F79E38}" type="parTrans" cxnId="{3E31BF34-1D62-44DC-A242-D0F6EEBFA659}">
      <dgm:prSet/>
      <dgm:spPr/>
      <dgm:t>
        <a:bodyPr/>
        <a:lstStyle/>
        <a:p>
          <a:endParaRPr lang="en-US"/>
        </a:p>
      </dgm:t>
    </dgm:pt>
    <dgm:pt modelId="{221BA5D7-2C6D-40B9-8A0D-3470816742C8}" type="sibTrans" cxnId="{3E31BF34-1D62-44DC-A242-D0F6EEBFA659}">
      <dgm:prSet/>
      <dgm:spPr/>
      <dgm:t>
        <a:bodyPr/>
        <a:lstStyle/>
        <a:p>
          <a:endParaRPr lang="en-US"/>
        </a:p>
      </dgm:t>
    </dgm:pt>
    <dgm:pt modelId="{4848EE84-62F0-41A5-BFB4-E36E8E7F99B6}">
      <dgm:prSet custT="1"/>
      <dgm:spPr/>
      <dgm:t>
        <a:bodyPr/>
        <a:lstStyle/>
        <a:p>
          <a:pPr rtl="0">
            <a:lnSpc>
              <a:spcPts val="2000"/>
            </a:lnSpc>
          </a:pPr>
          <a:r>
            <a:rPr lang="en-US" sz="1400" dirty="0" smtClean="0">
              <a:latin typeface="Calibri" pitchFamily="34" charset="0"/>
            </a:rPr>
            <a:t>Frequent index corruption</a:t>
          </a:r>
          <a:endParaRPr lang="en-US" sz="1400" dirty="0">
            <a:latin typeface="Calibri" pitchFamily="34" charset="0"/>
          </a:endParaRPr>
        </a:p>
      </dgm:t>
    </dgm:pt>
    <dgm:pt modelId="{42381C53-2ED4-40E7-9DA3-02CBF6810493}" type="parTrans" cxnId="{6E6B4C29-4362-4B07-B9CC-C5BCEF7B4C91}">
      <dgm:prSet/>
      <dgm:spPr/>
      <dgm:t>
        <a:bodyPr/>
        <a:lstStyle/>
        <a:p>
          <a:endParaRPr lang="en-US"/>
        </a:p>
      </dgm:t>
    </dgm:pt>
    <dgm:pt modelId="{78453CD0-A693-4C22-98DA-A22DADC8B621}" type="sibTrans" cxnId="{6E6B4C29-4362-4B07-B9CC-C5BCEF7B4C91}">
      <dgm:prSet/>
      <dgm:spPr/>
      <dgm:t>
        <a:bodyPr/>
        <a:lstStyle/>
        <a:p>
          <a:endParaRPr lang="en-US"/>
        </a:p>
      </dgm:t>
    </dgm:pt>
    <dgm:pt modelId="{BE06D7EB-5EF4-4AA4-BA53-8E416C725F51}">
      <dgm:prSet custT="1"/>
      <dgm:spPr/>
      <dgm:t>
        <a:bodyPr/>
        <a:lstStyle/>
        <a:p>
          <a:pPr rtl="0">
            <a:lnSpc>
              <a:spcPts val="2000"/>
            </a:lnSpc>
          </a:pPr>
          <a:r>
            <a:rPr lang="en-US" sz="1400" b="0" smtClean="0">
              <a:latin typeface="Calibri" pitchFamily="34" charset="0"/>
            </a:rPr>
            <a:t>Large up-front cap-ex</a:t>
          </a:r>
          <a:endParaRPr lang="en-US" sz="1400" b="0" dirty="0">
            <a:latin typeface="Calibri" pitchFamily="34" charset="0"/>
          </a:endParaRPr>
        </a:p>
      </dgm:t>
    </dgm:pt>
    <dgm:pt modelId="{D5F305C6-AFC6-4C3F-A119-1C237DC37A33}">
      <dgm:prSet custT="1"/>
      <dgm:spPr/>
      <dgm:t>
        <a:bodyPr/>
        <a:lstStyle/>
        <a:p>
          <a:pPr rtl="0">
            <a:lnSpc>
              <a:spcPts val="2000"/>
            </a:lnSpc>
          </a:pPr>
          <a:r>
            <a:rPr lang="en-US" sz="1400" smtClean="0">
              <a:latin typeface="Calibri" pitchFamily="34" charset="0"/>
            </a:rPr>
            <a:t>Site redundancy difficult or impossible</a:t>
          </a:r>
          <a:endParaRPr lang="en-US" sz="1400" b="0" dirty="0">
            <a:latin typeface="Calibri" pitchFamily="34" charset="0"/>
          </a:endParaRPr>
        </a:p>
      </dgm:t>
    </dgm:pt>
    <dgm:pt modelId="{6C6D31BE-8A3A-4CEE-A4F6-E3A7A4A34707}">
      <dgm:prSet custT="1"/>
      <dgm:spPr/>
      <dgm:t>
        <a:bodyPr/>
        <a:lstStyle/>
        <a:p>
          <a:pPr rtl="0">
            <a:lnSpc>
              <a:spcPts val="2000"/>
            </a:lnSpc>
          </a:pPr>
          <a:r>
            <a:rPr lang="en-US" sz="1400" b="0" smtClean="0">
              <a:latin typeface="Calibri" pitchFamily="34" charset="0"/>
            </a:rPr>
            <a:t>Ongoing maintenance, updates, &amp; upgrades</a:t>
          </a:r>
          <a:endParaRPr lang="en-US" sz="1400" b="0" dirty="0">
            <a:latin typeface="Calibri" pitchFamily="34" charset="0"/>
          </a:endParaRPr>
        </a:p>
      </dgm:t>
    </dgm:pt>
    <dgm:pt modelId="{C10ECE48-88B9-4AAF-89E4-C55C0B6E3525}">
      <dgm:prSet custT="1"/>
      <dgm:spPr/>
      <dgm:t>
        <a:bodyPr/>
        <a:lstStyle/>
        <a:p>
          <a:pPr rtl="0">
            <a:lnSpc>
              <a:spcPts val="2000"/>
            </a:lnSpc>
          </a:pPr>
          <a:r>
            <a:rPr lang="en-US" sz="1400" b="0" smtClean="0">
              <a:latin typeface="Calibri" pitchFamily="34" charset="0"/>
            </a:rPr>
            <a:t>Another backup and monitoring worry</a:t>
          </a:r>
          <a:endParaRPr lang="en-US" sz="1400" b="0" dirty="0">
            <a:latin typeface="Calibri" pitchFamily="34" charset="0"/>
          </a:endParaRPr>
        </a:p>
      </dgm:t>
    </dgm:pt>
    <dgm:pt modelId="{860F80B8-B507-4C45-8E40-D4B98BC073F6}">
      <dgm:prSet custT="1"/>
      <dgm:spPr/>
      <dgm:t>
        <a:bodyPr/>
        <a:lstStyle/>
        <a:p>
          <a:pPr rtl="0">
            <a:lnSpc>
              <a:spcPct val="90000"/>
            </a:lnSpc>
          </a:pPr>
          <a:r>
            <a:rPr lang="en-US" sz="2000" b="1" smtClean="0">
              <a:latin typeface="Calibri" pitchFamily="34" charset="0"/>
            </a:rPr>
            <a:t>Shared Issues</a:t>
          </a:r>
          <a:r>
            <a:rPr lang="en-US" sz="1800" b="1" smtClean="0">
              <a:latin typeface="Calibri" pitchFamily="34" charset="0"/>
            </a:rPr>
            <a:t/>
          </a:r>
          <a:br>
            <a:rPr lang="en-US" sz="1800" b="1" smtClean="0">
              <a:latin typeface="Calibri" pitchFamily="34" charset="0"/>
            </a:rPr>
          </a:br>
          <a:endParaRPr lang="en-US" sz="400" b="1" dirty="0">
            <a:latin typeface="Calibri" pitchFamily="34" charset="0"/>
          </a:endParaRPr>
        </a:p>
      </dgm:t>
    </dgm:pt>
    <dgm:pt modelId="{C5465CE8-F61E-427E-B0AD-5FFE9EF8DC60}" type="sibTrans" cxnId="{4DC8B3A6-682A-4E1F-AF2D-F8426D94FEA0}">
      <dgm:prSet/>
      <dgm:spPr/>
      <dgm:t>
        <a:bodyPr/>
        <a:lstStyle/>
        <a:p>
          <a:endParaRPr lang="en-US"/>
        </a:p>
      </dgm:t>
    </dgm:pt>
    <dgm:pt modelId="{780F6B52-273D-4FF7-85F8-476E3101C1CA}" type="parTrans" cxnId="{4DC8B3A6-682A-4E1F-AF2D-F8426D94FEA0}">
      <dgm:prSet/>
      <dgm:spPr/>
      <dgm:t>
        <a:bodyPr/>
        <a:lstStyle/>
        <a:p>
          <a:endParaRPr lang="en-US"/>
        </a:p>
      </dgm:t>
    </dgm:pt>
    <dgm:pt modelId="{7047E4DD-38DF-4089-A4E5-9EE41360CE62}" type="sibTrans" cxnId="{33140A35-63A6-4119-96B2-E5E0D36BEE75}">
      <dgm:prSet/>
      <dgm:spPr/>
      <dgm:t>
        <a:bodyPr/>
        <a:lstStyle/>
        <a:p>
          <a:endParaRPr lang="en-US"/>
        </a:p>
      </dgm:t>
    </dgm:pt>
    <dgm:pt modelId="{BA725A52-4DFA-4A91-A11E-E9E891638E6E}" type="parTrans" cxnId="{33140A35-63A6-4119-96B2-E5E0D36BEE75}">
      <dgm:prSet/>
      <dgm:spPr/>
      <dgm:t>
        <a:bodyPr/>
        <a:lstStyle/>
        <a:p>
          <a:endParaRPr lang="en-US"/>
        </a:p>
      </dgm:t>
    </dgm:pt>
    <dgm:pt modelId="{C8E11B33-0939-45AA-90A4-C7876E2E05CA}" type="sibTrans" cxnId="{E0C010A7-9296-449D-9934-559223A153A5}">
      <dgm:prSet/>
      <dgm:spPr/>
      <dgm:t>
        <a:bodyPr/>
        <a:lstStyle/>
        <a:p>
          <a:endParaRPr lang="en-US"/>
        </a:p>
      </dgm:t>
    </dgm:pt>
    <dgm:pt modelId="{3C0EA591-51A2-4009-8923-D90B8AFFE9D6}" type="parTrans" cxnId="{E0C010A7-9296-449D-9934-559223A153A5}">
      <dgm:prSet/>
      <dgm:spPr/>
      <dgm:t>
        <a:bodyPr/>
        <a:lstStyle/>
        <a:p>
          <a:endParaRPr lang="en-US"/>
        </a:p>
      </dgm:t>
    </dgm:pt>
    <dgm:pt modelId="{5890B415-E3FE-4F04-8C5B-E07E64B11AE4}" type="sibTrans" cxnId="{B0CD89DB-D7A7-42C2-8CBD-DE792FE6BFEF}">
      <dgm:prSet/>
      <dgm:spPr/>
      <dgm:t>
        <a:bodyPr/>
        <a:lstStyle/>
        <a:p>
          <a:endParaRPr lang="en-US"/>
        </a:p>
      </dgm:t>
    </dgm:pt>
    <dgm:pt modelId="{54864C32-F903-409A-AD26-1B00E9DBDD99}" type="parTrans" cxnId="{B0CD89DB-D7A7-42C2-8CBD-DE792FE6BFEF}">
      <dgm:prSet/>
      <dgm:spPr/>
      <dgm:t>
        <a:bodyPr/>
        <a:lstStyle/>
        <a:p>
          <a:endParaRPr lang="en-US"/>
        </a:p>
      </dgm:t>
    </dgm:pt>
    <dgm:pt modelId="{6C00EC4D-65EF-4C2B-952E-5BD4AFB324A5}" type="sibTrans" cxnId="{0EC384C3-A784-48C1-A160-66085639FE02}">
      <dgm:prSet/>
      <dgm:spPr/>
      <dgm:t>
        <a:bodyPr/>
        <a:lstStyle/>
        <a:p>
          <a:endParaRPr lang="en-US"/>
        </a:p>
      </dgm:t>
    </dgm:pt>
    <dgm:pt modelId="{E3E25FF8-8C3B-424C-85D9-CBCA03A1588D}" type="parTrans" cxnId="{0EC384C3-A784-48C1-A160-66085639FE02}">
      <dgm:prSet/>
      <dgm:spPr/>
      <dgm:t>
        <a:bodyPr/>
        <a:lstStyle/>
        <a:p>
          <a:endParaRPr lang="en-US"/>
        </a:p>
      </dgm:t>
    </dgm:pt>
    <dgm:pt modelId="{51B2C602-902C-464E-B529-F21D260E2236}">
      <dgm:prSet custT="1"/>
      <dgm:spPr/>
      <dgm:t>
        <a:bodyPr/>
        <a:lstStyle/>
        <a:p>
          <a:pPr rtl="0">
            <a:lnSpc>
              <a:spcPts val="2000"/>
            </a:lnSpc>
          </a:pPr>
          <a:r>
            <a:rPr lang="en-US" sz="1400" dirty="0" smtClean="0">
              <a:latin typeface="Calibri" pitchFamily="34" charset="0"/>
            </a:rPr>
            <a:t>No user serviceability</a:t>
          </a:r>
          <a:endParaRPr lang="en-US" sz="1400" dirty="0">
            <a:latin typeface="Calibri" pitchFamily="34" charset="0"/>
          </a:endParaRPr>
        </a:p>
      </dgm:t>
    </dgm:pt>
    <dgm:pt modelId="{0FF36461-299A-45BB-A0E7-95ADC22C2492}" type="parTrans" cxnId="{16CE15FC-6BFA-486C-97DC-4362CEC8027F}">
      <dgm:prSet/>
      <dgm:spPr/>
      <dgm:t>
        <a:bodyPr/>
        <a:lstStyle/>
        <a:p>
          <a:endParaRPr lang="en-US"/>
        </a:p>
      </dgm:t>
    </dgm:pt>
    <dgm:pt modelId="{A241490F-EE1D-4BDC-A136-A41E191DDE1F}" type="sibTrans" cxnId="{16CE15FC-6BFA-486C-97DC-4362CEC8027F}">
      <dgm:prSet/>
      <dgm:spPr/>
      <dgm:t>
        <a:bodyPr/>
        <a:lstStyle/>
        <a:p>
          <a:endParaRPr lang="en-US"/>
        </a:p>
      </dgm:t>
    </dgm:pt>
    <dgm:pt modelId="{BC0E7625-95CF-48C9-9FCD-52B171D6902E}">
      <dgm:prSet custT="1"/>
      <dgm:spPr/>
      <dgm:t>
        <a:bodyPr/>
        <a:lstStyle/>
        <a:p>
          <a:pPr rtl="0">
            <a:lnSpc>
              <a:spcPts val="2000"/>
            </a:lnSpc>
          </a:pPr>
          <a:r>
            <a:rPr lang="en-US" sz="1400" dirty="0" smtClean="0">
              <a:latin typeface="Calibri" pitchFamily="34" charset="0"/>
            </a:rPr>
            <a:t>High cost of redundancy </a:t>
          </a:r>
          <a:endParaRPr lang="en-US" sz="1400" dirty="0">
            <a:latin typeface="Calibri" pitchFamily="34" charset="0"/>
          </a:endParaRPr>
        </a:p>
      </dgm:t>
    </dgm:pt>
    <dgm:pt modelId="{4D508210-5AA0-4778-92BA-11F1182FAB86}" type="parTrans" cxnId="{9E7068D2-C3E4-4B32-A171-61423E5A109F}">
      <dgm:prSet/>
      <dgm:spPr/>
      <dgm:t>
        <a:bodyPr/>
        <a:lstStyle/>
        <a:p>
          <a:endParaRPr lang="en-US"/>
        </a:p>
      </dgm:t>
    </dgm:pt>
    <dgm:pt modelId="{53379B3F-FF3E-4485-9166-B292A888FCA0}" type="sibTrans" cxnId="{9E7068D2-C3E4-4B32-A171-61423E5A109F}">
      <dgm:prSet/>
      <dgm:spPr/>
      <dgm:t>
        <a:bodyPr/>
        <a:lstStyle/>
        <a:p>
          <a:endParaRPr lang="en-US"/>
        </a:p>
      </dgm:t>
    </dgm:pt>
    <dgm:pt modelId="{8718C181-A3F1-4693-84E9-16858472D232}" type="pres">
      <dgm:prSet presAssocID="{E309CDA8-E019-43D0-B622-23D16BC719F8}" presName="Name0" presStyleCnt="0">
        <dgm:presLayoutVars>
          <dgm:dir/>
          <dgm:resizeHandles val="exact"/>
        </dgm:presLayoutVars>
      </dgm:prSet>
      <dgm:spPr/>
      <dgm:t>
        <a:bodyPr/>
        <a:lstStyle/>
        <a:p>
          <a:endParaRPr lang="en-US"/>
        </a:p>
      </dgm:t>
    </dgm:pt>
    <dgm:pt modelId="{C3A42513-645F-43CB-98C7-456F4520995F}" type="pres">
      <dgm:prSet presAssocID="{E309CDA8-E019-43D0-B622-23D16BC719F8}" presName="bkgdShp" presStyleLbl="alignAccFollowNode1" presStyleIdx="0" presStyleCnt="1"/>
      <dgm:spPr/>
      <dgm:t>
        <a:bodyPr/>
        <a:lstStyle/>
        <a:p>
          <a:endParaRPr lang="en-US"/>
        </a:p>
      </dgm:t>
    </dgm:pt>
    <dgm:pt modelId="{1AD343A5-15A5-454C-B7C6-7069C3C5E875}" type="pres">
      <dgm:prSet presAssocID="{E309CDA8-E019-43D0-B622-23D16BC719F8}" presName="linComp" presStyleCnt="0"/>
      <dgm:spPr/>
      <dgm:t>
        <a:bodyPr/>
        <a:lstStyle/>
        <a:p>
          <a:endParaRPr lang="en-US"/>
        </a:p>
      </dgm:t>
    </dgm:pt>
    <dgm:pt modelId="{4DEF53B2-9763-433E-854A-0DC28635E875}" type="pres">
      <dgm:prSet presAssocID="{B095743E-A319-48BC-9E0E-D93FE9F3CFED}" presName="compNode" presStyleCnt="0"/>
      <dgm:spPr/>
      <dgm:t>
        <a:bodyPr/>
        <a:lstStyle/>
        <a:p>
          <a:endParaRPr lang="en-US"/>
        </a:p>
      </dgm:t>
    </dgm:pt>
    <dgm:pt modelId="{AD217B6A-00CE-4A27-9F0B-38BF335237C7}" type="pres">
      <dgm:prSet presAssocID="{B095743E-A319-48BC-9E0E-D93FE9F3CFED}" presName="node" presStyleLbl="node1" presStyleIdx="0" presStyleCnt="3">
        <dgm:presLayoutVars>
          <dgm:bulletEnabled val="1"/>
        </dgm:presLayoutVars>
      </dgm:prSet>
      <dgm:spPr/>
      <dgm:t>
        <a:bodyPr/>
        <a:lstStyle/>
        <a:p>
          <a:endParaRPr lang="en-US"/>
        </a:p>
      </dgm:t>
    </dgm:pt>
    <dgm:pt modelId="{F4800171-0033-4505-80EE-F189445C01B7}" type="pres">
      <dgm:prSet presAssocID="{B095743E-A319-48BC-9E0E-D93FE9F3CFED}" presName="invisiNode" presStyleLbl="node1" presStyleIdx="0" presStyleCnt="3"/>
      <dgm:spPr/>
      <dgm:t>
        <a:bodyPr/>
        <a:lstStyle/>
        <a:p>
          <a:endParaRPr lang="en-US"/>
        </a:p>
      </dgm:t>
    </dgm:pt>
    <dgm:pt modelId="{62B01B4F-63E8-414D-A89C-9B683FA8722B}" type="pres">
      <dgm:prSet presAssocID="{B095743E-A319-48BC-9E0E-D93FE9F3CFED}" presName="imagNode"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A34A8438-53EB-4FB8-AF60-61F4D2A4AA01}" type="pres">
      <dgm:prSet presAssocID="{AA124DF6-2FEB-4630-A1D3-8F77E976F1F3}" presName="sibTrans" presStyleLbl="sibTrans2D1" presStyleIdx="0" presStyleCnt="0"/>
      <dgm:spPr/>
      <dgm:t>
        <a:bodyPr/>
        <a:lstStyle/>
        <a:p>
          <a:endParaRPr lang="en-US"/>
        </a:p>
      </dgm:t>
    </dgm:pt>
    <dgm:pt modelId="{575BD725-B47F-49CA-84EC-C7FFDEE5D116}" type="pres">
      <dgm:prSet presAssocID="{860F80B8-B507-4C45-8E40-D4B98BC073F6}" presName="compNode" presStyleCnt="0"/>
      <dgm:spPr/>
      <dgm:t>
        <a:bodyPr/>
        <a:lstStyle/>
        <a:p>
          <a:endParaRPr lang="en-US"/>
        </a:p>
      </dgm:t>
    </dgm:pt>
    <dgm:pt modelId="{BC1B2877-29B6-41DD-BB76-413F45574A39}" type="pres">
      <dgm:prSet presAssocID="{860F80B8-B507-4C45-8E40-D4B98BC073F6}" presName="node" presStyleLbl="node1" presStyleIdx="1" presStyleCnt="3">
        <dgm:presLayoutVars>
          <dgm:bulletEnabled val="1"/>
        </dgm:presLayoutVars>
      </dgm:prSet>
      <dgm:spPr/>
      <dgm:t>
        <a:bodyPr/>
        <a:lstStyle/>
        <a:p>
          <a:endParaRPr lang="en-US"/>
        </a:p>
      </dgm:t>
    </dgm:pt>
    <dgm:pt modelId="{D5143629-BB54-463E-B8C6-C73F5F7048C6}" type="pres">
      <dgm:prSet presAssocID="{860F80B8-B507-4C45-8E40-D4B98BC073F6}" presName="invisiNode" presStyleLbl="node1" presStyleIdx="1" presStyleCnt="3"/>
      <dgm:spPr/>
      <dgm:t>
        <a:bodyPr/>
        <a:lstStyle/>
        <a:p>
          <a:endParaRPr lang="en-US"/>
        </a:p>
      </dgm:t>
    </dgm:pt>
    <dgm:pt modelId="{E28C6181-5C68-4870-9EC4-70CEC1A40E7C}" type="pres">
      <dgm:prSet presAssocID="{860F80B8-B507-4C45-8E40-D4B98BC073F6}" presName="imagNode" presStyleLbl="fgImgPlace1" presStyleIdx="1" presStyleCnt="3" custScaleX="32841" custScaleY="46212"/>
      <dgm:spPr>
        <a:blipFill rotWithShape="0">
          <a:blip xmlns:r="http://schemas.openxmlformats.org/officeDocument/2006/relationships" r:embed="rId2"/>
          <a:stretch>
            <a:fillRect/>
          </a:stretch>
        </a:blipFill>
      </dgm:spPr>
      <dgm:t>
        <a:bodyPr/>
        <a:lstStyle/>
        <a:p>
          <a:endParaRPr lang="en-US"/>
        </a:p>
      </dgm:t>
    </dgm:pt>
    <dgm:pt modelId="{C2F4482E-7210-4155-B16A-5F01A119BCDD}" type="pres">
      <dgm:prSet presAssocID="{C5465CE8-F61E-427E-B0AD-5FFE9EF8DC60}" presName="sibTrans" presStyleLbl="sibTrans2D1" presStyleIdx="0" presStyleCnt="0"/>
      <dgm:spPr/>
      <dgm:t>
        <a:bodyPr/>
        <a:lstStyle/>
        <a:p>
          <a:endParaRPr lang="en-US"/>
        </a:p>
      </dgm:t>
    </dgm:pt>
    <dgm:pt modelId="{3C08939A-A7A0-41C9-99F3-F87BEE63ACD7}" type="pres">
      <dgm:prSet presAssocID="{18D8BD6B-C4B9-4288-8A03-B9ED3C907BEB}" presName="compNode" presStyleCnt="0"/>
      <dgm:spPr/>
      <dgm:t>
        <a:bodyPr/>
        <a:lstStyle/>
        <a:p>
          <a:endParaRPr lang="en-US"/>
        </a:p>
      </dgm:t>
    </dgm:pt>
    <dgm:pt modelId="{AB7239EB-1F2E-4DAE-91D8-F58EE27F826A}" type="pres">
      <dgm:prSet presAssocID="{18D8BD6B-C4B9-4288-8A03-B9ED3C907BEB}" presName="node" presStyleLbl="node1" presStyleIdx="2" presStyleCnt="3">
        <dgm:presLayoutVars>
          <dgm:bulletEnabled val="1"/>
        </dgm:presLayoutVars>
      </dgm:prSet>
      <dgm:spPr/>
      <dgm:t>
        <a:bodyPr/>
        <a:lstStyle/>
        <a:p>
          <a:endParaRPr lang="en-US"/>
        </a:p>
      </dgm:t>
    </dgm:pt>
    <dgm:pt modelId="{FEDC571F-131A-40C3-BCD9-CA34D2D7AF8B}" type="pres">
      <dgm:prSet presAssocID="{18D8BD6B-C4B9-4288-8A03-B9ED3C907BEB}" presName="invisiNode" presStyleLbl="node1" presStyleIdx="2" presStyleCnt="3"/>
      <dgm:spPr/>
      <dgm:t>
        <a:bodyPr/>
        <a:lstStyle/>
        <a:p>
          <a:endParaRPr lang="en-US"/>
        </a:p>
      </dgm:t>
    </dgm:pt>
    <dgm:pt modelId="{E156C7ED-011A-4031-8B59-9AE82B896316}" type="pres">
      <dgm:prSet presAssocID="{18D8BD6B-C4B9-4288-8A03-B9ED3C907BEB}" presName="imagNode" presStyleLbl="fgImgPlace1" presStyleIdx="2" presStyleCnt="3"/>
      <dgm:spPr>
        <a:blipFill dpi="0" rotWithShape="0">
          <a:blip xmlns:r="http://schemas.openxmlformats.org/officeDocument/2006/relationships" r:embed="rId3"/>
          <a:srcRect/>
          <a:stretch>
            <a:fillRect l="12000" r="12000"/>
          </a:stretch>
        </a:blipFill>
      </dgm:spPr>
      <dgm:t>
        <a:bodyPr/>
        <a:lstStyle/>
        <a:p>
          <a:endParaRPr lang="en-US"/>
        </a:p>
      </dgm:t>
    </dgm:pt>
  </dgm:ptLst>
  <dgm:cxnLst>
    <dgm:cxn modelId="{BD160036-1C3D-4555-B2E9-FC94AE9101C9}" type="presOf" srcId="{6C6D31BE-8A3A-4CEE-A4F6-E3A7A4A34707}" destId="{BC1B2877-29B6-41DD-BB76-413F45574A39}" srcOrd="0" destOrd="2" presId="urn:microsoft.com/office/officeart/2005/8/layout/pList2#1"/>
    <dgm:cxn modelId="{14A239F1-113B-4B32-AA2B-D094AEDB3E81}" type="presOf" srcId="{F7C72144-33EB-4015-B7DD-14822A92B3E7}" destId="{AB7239EB-1F2E-4DAE-91D8-F58EE27F826A}" srcOrd="0" destOrd="4" presId="urn:microsoft.com/office/officeart/2005/8/layout/pList2#1"/>
    <dgm:cxn modelId="{4DC8B3A6-682A-4E1F-AF2D-F8426D94FEA0}" srcId="{E309CDA8-E019-43D0-B622-23D16BC719F8}" destId="{860F80B8-B507-4C45-8E40-D4B98BC073F6}" srcOrd="1" destOrd="0" parTransId="{780F6B52-273D-4FF7-85F8-476E3101C1CA}" sibTransId="{C5465CE8-F61E-427E-B0AD-5FFE9EF8DC60}"/>
    <dgm:cxn modelId="{3E31BF34-1D62-44DC-A242-D0F6EEBFA659}" srcId="{18D8BD6B-C4B9-4288-8A03-B9ED3C907BEB}" destId="{F7C72144-33EB-4015-B7DD-14822A92B3E7}" srcOrd="3" destOrd="0" parTransId="{59EC92AC-0BA5-464B-8570-F9E935F79E38}" sibTransId="{221BA5D7-2C6D-40B9-8A0D-3470816742C8}"/>
    <dgm:cxn modelId="{516AB53D-030B-41E9-9EB8-DC9C500ACFC6}" type="presOf" srcId="{C10ECE48-88B9-4AAF-89E4-C55C0B6E3525}" destId="{BC1B2877-29B6-41DD-BB76-413F45574A39}" srcOrd="0" destOrd="1" presId="urn:microsoft.com/office/officeart/2005/8/layout/pList2#1"/>
    <dgm:cxn modelId="{E0C010A7-9296-449D-9934-559223A153A5}" srcId="{860F80B8-B507-4C45-8E40-D4B98BC073F6}" destId="{D5F305C6-AFC6-4C3F-A119-1C237DC37A33}" srcOrd="2" destOrd="0" parTransId="{3C0EA591-51A2-4009-8923-D90B8AFFE9D6}" sibTransId="{C8E11B33-0939-45AA-90A4-C7876E2E05CA}"/>
    <dgm:cxn modelId="{B37E5BF7-7DBE-4E8A-B3C7-8CBD0400911C}" type="presOf" srcId="{A2DC5B54-083B-435A-AFD4-5C4AFE71DDA4}" destId="{AD217B6A-00CE-4A27-9F0B-38BF335237C7}" srcOrd="0" destOrd="2" presId="urn:microsoft.com/office/officeart/2005/8/layout/pList2#1"/>
    <dgm:cxn modelId="{B6E01B78-86EA-4311-8C49-B42B371F8A9B}" srcId="{18D8BD6B-C4B9-4288-8A03-B9ED3C907BEB}" destId="{632BD25C-8452-4DBD-9F60-9F951810E480}" srcOrd="1" destOrd="0" parTransId="{4629AEB8-030D-401A-991B-132BCE2EC357}" sibTransId="{1F037D32-56CF-485B-AF54-22CFCAF94E26}"/>
    <dgm:cxn modelId="{0217A5BF-4A51-45AD-BE09-F1F938766ED6}" type="presOf" srcId="{06FFB895-15D0-4479-84F9-4635E3BF1975}" destId="{AD217B6A-00CE-4A27-9F0B-38BF335237C7}" srcOrd="0" destOrd="1" presId="urn:microsoft.com/office/officeart/2005/8/layout/pList2#1"/>
    <dgm:cxn modelId="{F5308AB3-4DAB-4B8A-BB0B-3BAD23FC6AD1}" type="presOf" srcId="{E309CDA8-E019-43D0-B622-23D16BC719F8}" destId="{8718C181-A3F1-4693-84E9-16858472D232}" srcOrd="0" destOrd="0" presId="urn:microsoft.com/office/officeart/2005/8/layout/pList2#1"/>
    <dgm:cxn modelId="{CFA45770-2403-454A-9E16-8B4BC5FC5F54}" type="presOf" srcId="{BE06D7EB-5EF4-4AA4-BA53-8E416C725F51}" destId="{BC1B2877-29B6-41DD-BB76-413F45574A39}" srcOrd="0" destOrd="4" presId="urn:microsoft.com/office/officeart/2005/8/layout/pList2#1"/>
    <dgm:cxn modelId="{33140A35-63A6-4119-96B2-E5E0D36BEE75}" srcId="{860F80B8-B507-4C45-8E40-D4B98BC073F6}" destId="{BE06D7EB-5EF4-4AA4-BA53-8E416C725F51}" srcOrd="3" destOrd="0" parTransId="{BA725A52-4DFA-4A91-A11E-E9E891638E6E}" sibTransId="{7047E4DD-38DF-4089-A4E5-9EE41360CE62}"/>
    <dgm:cxn modelId="{1E2CA42D-4703-4760-8096-712FF2E138CA}" type="presOf" srcId="{C5465CE8-F61E-427E-B0AD-5FFE9EF8DC60}" destId="{C2F4482E-7210-4155-B16A-5F01A119BCDD}" srcOrd="0" destOrd="0" presId="urn:microsoft.com/office/officeart/2005/8/layout/pList2#1"/>
    <dgm:cxn modelId="{60EE71AE-BCB3-478D-A265-4045F99F4925}" srcId="{B095743E-A319-48BC-9E0E-D93FE9F3CFED}" destId="{598AE097-2ABF-4495-8635-3EEA80D73700}" srcOrd="2" destOrd="0" parTransId="{0712CD1C-F35E-4845-89F7-943927A5F7BE}" sibTransId="{A3B57084-FA2F-4A26-8AA6-893E1BC0A5A8}"/>
    <dgm:cxn modelId="{0EC384C3-A784-48C1-A160-66085639FE02}" srcId="{860F80B8-B507-4C45-8E40-D4B98BC073F6}" destId="{C10ECE48-88B9-4AAF-89E4-C55C0B6E3525}" srcOrd="0" destOrd="0" parTransId="{E3E25FF8-8C3B-424C-85D9-CBCA03A1588D}" sibTransId="{6C00EC4D-65EF-4C2B-952E-5BD4AFB324A5}"/>
    <dgm:cxn modelId="{AC8E02C3-6115-430A-97F8-B40D52E20B42}" type="presOf" srcId="{BC0E7625-95CF-48C9-9FCD-52B171D6902E}" destId="{AD217B6A-00CE-4A27-9F0B-38BF335237C7}" srcOrd="0" destOrd="5" presId="urn:microsoft.com/office/officeart/2005/8/layout/pList2#1"/>
    <dgm:cxn modelId="{B0CD89DB-D7A7-42C2-8CBD-DE792FE6BFEF}" srcId="{860F80B8-B507-4C45-8E40-D4B98BC073F6}" destId="{6C6D31BE-8A3A-4CEE-A4F6-E3A7A4A34707}" srcOrd="1" destOrd="0" parTransId="{54864C32-F903-409A-AD26-1B00E9DBDD99}" sibTransId="{5890B415-E3FE-4F04-8C5B-E07E64B11AE4}"/>
    <dgm:cxn modelId="{3534BE8A-2A56-4266-BA35-96BE2A6B1E04}" srcId="{18D8BD6B-C4B9-4288-8A03-B9ED3C907BEB}" destId="{1E49EFFE-5F3D-45AE-8E13-554E0778620B}" srcOrd="0" destOrd="0" parTransId="{0E14B539-56D7-45E3-BCD6-848B05C33B45}" sibTransId="{33B0BAAF-3472-4D86-8F73-4D3BCD796B06}"/>
    <dgm:cxn modelId="{BF9A5B84-D2C3-4051-9A85-6602A937F3D1}" type="presOf" srcId="{51B2C602-902C-464E-B529-F21D260E2236}" destId="{AD217B6A-00CE-4A27-9F0B-38BF335237C7}" srcOrd="0" destOrd="4" presId="urn:microsoft.com/office/officeart/2005/8/layout/pList2#1"/>
    <dgm:cxn modelId="{3BD61337-D5A3-4110-9FE5-707E551A4C72}" srcId="{E309CDA8-E019-43D0-B622-23D16BC719F8}" destId="{18D8BD6B-C4B9-4288-8A03-B9ED3C907BEB}" srcOrd="2" destOrd="0" parTransId="{A07EFD9B-204B-4CA3-8BEE-49D7555C0428}" sibTransId="{C2647170-8F8F-42F5-B3BC-D943FD84441C}"/>
    <dgm:cxn modelId="{81AB3DD3-B46A-4821-AB1E-1DF23CC3B728}" type="presOf" srcId="{4848EE84-62F0-41A5-BFB4-E36E8E7F99B6}" destId="{AB7239EB-1F2E-4DAE-91D8-F58EE27F826A}" srcOrd="0" destOrd="3" presId="urn:microsoft.com/office/officeart/2005/8/layout/pList2#1"/>
    <dgm:cxn modelId="{BDC62138-53A9-4C4C-B936-0A6A9E648DB3}" type="presOf" srcId="{632BD25C-8452-4DBD-9F60-9F951810E480}" destId="{AB7239EB-1F2E-4DAE-91D8-F58EE27F826A}" srcOrd="0" destOrd="2" presId="urn:microsoft.com/office/officeart/2005/8/layout/pList2#1"/>
    <dgm:cxn modelId="{566B5C05-CC12-4DDE-881C-8E8611FA0D54}" type="presOf" srcId="{D5F305C6-AFC6-4C3F-A119-1C237DC37A33}" destId="{BC1B2877-29B6-41DD-BB76-413F45574A39}" srcOrd="0" destOrd="3" presId="urn:microsoft.com/office/officeart/2005/8/layout/pList2#1"/>
    <dgm:cxn modelId="{1A9BB555-309E-4F90-ABF8-559029E5A244}" type="presOf" srcId="{860F80B8-B507-4C45-8E40-D4B98BC073F6}" destId="{BC1B2877-29B6-41DD-BB76-413F45574A39}" srcOrd="0" destOrd="0" presId="urn:microsoft.com/office/officeart/2005/8/layout/pList2#1"/>
    <dgm:cxn modelId="{DCCBCF43-3D15-425C-B75A-3D5FF1CB3B91}" srcId="{E309CDA8-E019-43D0-B622-23D16BC719F8}" destId="{B095743E-A319-48BC-9E0E-D93FE9F3CFED}" srcOrd="0" destOrd="0" parTransId="{51679031-8EA2-4F8F-A8FE-0016CC35D868}" sibTransId="{AA124DF6-2FEB-4630-A1D3-8F77E976F1F3}"/>
    <dgm:cxn modelId="{910E1584-D79D-432C-8C4D-9DB1279E02D3}" srcId="{B095743E-A319-48BC-9E0E-D93FE9F3CFED}" destId="{06FFB895-15D0-4479-84F9-4635E3BF1975}" srcOrd="0" destOrd="0" parTransId="{BE3225DA-A18E-4093-BC26-3B60DA77BB01}" sibTransId="{77B4EEA8-394B-487C-9A4E-F62E002074B9}"/>
    <dgm:cxn modelId="{E256B91B-A987-471A-9727-AB4B87E2ED4F}" srcId="{B095743E-A319-48BC-9E0E-D93FE9F3CFED}" destId="{A2DC5B54-083B-435A-AFD4-5C4AFE71DDA4}" srcOrd="1" destOrd="0" parTransId="{E0602017-9A29-4864-B05C-CD8305F9BCB7}" sibTransId="{E9F5DC9D-E97A-42BC-8CAE-F67CEEA75C43}"/>
    <dgm:cxn modelId="{B144BB47-0531-4F21-A212-084023FBF892}" type="presOf" srcId="{598AE097-2ABF-4495-8635-3EEA80D73700}" destId="{AD217B6A-00CE-4A27-9F0B-38BF335237C7}" srcOrd="0" destOrd="3" presId="urn:microsoft.com/office/officeart/2005/8/layout/pList2#1"/>
    <dgm:cxn modelId="{9E7068D2-C3E4-4B32-A171-61423E5A109F}" srcId="{B095743E-A319-48BC-9E0E-D93FE9F3CFED}" destId="{BC0E7625-95CF-48C9-9FCD-52B171D6902E}" srcOrd="4" destOrd="0" parTransId="{4D508210-5AA0-4778-92BA-11F1182FAB86}" sibTransId="{53379B3F-FF3E-4485-9166-B292A888FCA0}"/>
    <dgm:cxn modelId="{188540C5-64AC-4365-B81F-C2622C1F8134}" type="presOf" srcId="{B095743E-A319-48BC-9E0E-D93FE9F3CFED}" destId="{AD217B6A-00CE-4A27-9F0B-38BF335237C7}" srcOrd="0" destOrd="0" presId="urn:microsoft.com/office/officeart/2005/8/layout/pList2#1"/>
    <dgm:cxn modelId="{E1010616-6EBD-47DF-8037-A33D7EBA7099}" type="presOf" srcId="{AA124DF6-2FEB-4630-A1D3-8F77E976F1F3}" destId="{A34A8438-53EB-4FB8-AF60-61F4D2A4AA01}" srcOrd="0" destOrd="0" presId="urn:microsoft.com/office/officeart/2005/8/layout/pList2#1"/>
    <dgm:cxn modelId="{7343CDCC-7E92-4EF0-AD1A-223070D47F65}" type="presOf" srcId="{1E49EFFE-5F3D-45AE-8E13-554E0778620B}" destId="{AB7239EB-1F2E-4DAE-91D8-F58EE27F826A}" srcOrd="0" destOrd="1" presId="urn:microsoft.com/office/officeart/2005/8/layout/pList2#1"/>
    <dgm:cxn modelId="{22FDB9EB-C1C8-40A1-8EAA-3C4F4C323864}" type="presOf" srcId="{18D8BD6B-C4B9-4288-8A03-B9ED3C907BEB}" destId="{AB7239EB-1F2E-4DAE-91D8-F58EE27F826A}" srcOrd="0" destOrd="0" presId="urn:microsoft.com/office/officeart/2005/8/layout/pList2#1"/>
    <dgm:cxn modelId="{16CE15FC-6BFA-486C-97DC-4362CEC8027F}" srcId="{B095743E-A319-48BC-9E0E-D93FE9F3CFED}" destId="{51B2C602-902C-464E-B529-F21D260E2236}" srcOrd="3" destOrd="0" parTransId="{0FF36461-299A-45BB-A0E7-95ADC22C2492}" sibTransId="{A241490F-EE1D-4BDC-A136-A41E191DDE1F}"/>
    <dgm:cxn modelId="{6E6B4C29-4362-4B07-B9CC-C5BCEF7B4C91}" srcId="{18D8BD6B-C4B9-4288-8A03-B9ED3C907BEB}" destId="{4848EE84-62F0-41A5-BFB4-E36E8E7F99B6}" srcOrd="2" destOrd="0" parTransId="{42381C53-2ED4-40E7-9DA3-02CBF6810493}" sibTransId="{78453CD0-A693-4C22-98DA-A22DADC8B621}"/>
    <dgm:cxn modelId="{8661F478-DF5E-469C-8CA5-379DFD4816A3}" type="presParOf" srcId="{8718C181-A3F1-4693-84E9-16858472D232}" destId="{C3A42513-645F-43CB-98C7-456F4520995F}" srcOrd="0" destOrd="0" presId="urn:microsoft.com/office/officeart/2005/8/layout/pList2#1"/>
    <dgm:cxn modelId="{E9281E84-03D9-4BA2-80A5-8EB057E76693}" type="presParOf" srcId="{8718C181-A3F1-4693-84E9-16858472D232}" destId="{1AD343A5-15A5-454C-B7C6-7069C3C5E875}" srcOrd="1" destOrd="0" presId="urn:microsoft.com/office/officeart/2005/8/layout/pList2#1"/>
    <dgm:cxn modelId="{88734798-C52D-414B-8BF3-6D7EB882BBEA}" type="presParOf" srcId="{1AD343A5-15A5-454C-B7C6-7069C3C5E875}" destId="{4DEF53B2-9763-433E-854A-0DC28635E875}" srcOrd="0" destOrd="0" presId="urn:microsoft.com/office/officeart/2005/8/layout/pList2#1"/>
    <dgm:cxn modelId="{C31E856F-7816-40D2-9C7B-FDAB9AE084D0}" type="presParOf" srcId="{4DEF53B2-9763-433E-854A-0DC28635E875}" destId="{AD217B6A-00CE-4A27-9F0B-38BF335237C7}" srcOrd="0" destOrd="0" presId="urn:microsoft.com/office/officeart/2005/8/layout/pList2#1"/>
    <dgm:cxn modelId="{B4A62EE8-93D2-4D51-8FF8-447B0040D1CB}" type="presParOf" srcId="{4DEF53B2-9763-433E-854A-0DC28635E875}" destId="{F4800171-0033-4505-80EE-F189445C01B7}" srcOrd="1" destOrd="0" presId="urn:microsoft.com/office/officeart/2005/8/layout/pList2#1"/>
    <dgm:cxn modelId="{608B2506-D336-49A8-9C4B-E4379DF31DBF}" type="presParOf" srcId="{4DEF53B2-9763-433E-854A-0DC28635E875}" destId="{62B01B4F-63E8-414D-A89C-9B683FA8722B}" srcOrd="2" destOrd="0" presId="urn:microsoft.com/office/officeart/2005/8/layout/pList2#1"/>
    <dgm:cxn modelId="{729C16BC-258A-4E7F-B2DD-9F1767F65941}" type="presParOf" srcId="{1AD343A5-15A5-454C-B7C6-7069C3C5E875}" destId="{A34A8438-53EB-4FB8-AF60-61F4D2A4AA01}" srcOrd="1" destOrd="0" presId="urn:microsoft.com/office/officeart/2005/8/layout/pList2#1"/>
    <dgm:cxn modelId="{81E389CB-301B-48C8-B1B8-60ACBF059643}" type="presParOf" srcId="{1AD343A5-15A5-454C-B7C6-7069C3C5E875}" destId="{575BD725-B47F-49CA-84EC-C7FFDEE5D116}" srcOrd="2" destOrd="0" presId="urn:microsoft.com/office/officeart/2005/8/layout/pList2#1"/>
    <dgm:cxn modelId="{FE7FC52A-E090-4FB9-8251-B0EA1800BF07}" type="presParOf" srcId="{575BD725-B47F-49CA-84EC-C7FFDEE5D116}" destId="{BC1B2877-29B6-41DD-BB76-413F45574A39}" srcOrd="0" destOrd="0" presId="urn:microsoft.com/office/officeart/2005/8/layout/pList2#1"/>
    <dgm:cxn modelId="{7BDC2B5A-7559-4AB7-8E65-693C8738DCB7}" type="presParOf" srcId="{575BD725-B47F-49CA-84EC-C7FFDEE5D116}" destId="{D5143629-BB54-463E-B8C6-C73F5F7048C6}" srcOrd="1" destOrd="0" presId="urn:microsoft.com/office/officeart/2005/8/layout/pList2#1"/>
    <dgm:cxn modelId="{9B9B5B99-4776-4D13-9AAB-0F0A802A99CB}" type="presParOf" srcId="{575BD725-B47F-49CA-84EC-C7FFDEE5D116}" destId="{E28C6181-5C68-4870-9EC4-70CEC1A40E7C}" srcOrd="2" destOrd="0" presId="urn:microsoft.com/office/officeart/2005/8/layout/pList2#1"/>
    <dgm:cxn modelId="{E661DFA6-D85A-4BEB-B0C9-42318FB1166E}" type="presParOf" srcId="{1AD343A5-15A5-454C-B7C6-7069C3C5E875}" destId="{C2F4482E-7210-4155-B16A-5F01A119BCDD}" srcOrd="3" destOrd="0" presId="urn:microsoft.com/office/officeart/2005/8/layout/pList2#1"/>
    <dgm:cxn modelId="{A5D17ED5-AED4-432F-B4E9-683EDE0E1B4D}" type="presParOf" srcId="{1AD343A5-15A5-454C-B7C6-7069C3C5E875}" destId="{3C08939A-A7A0-41C9-99F3-F87BEE63ACD7}" srcOrd="4" destOrd="0" presId="urn:microsoft.com/office/officeart/2005/8/layout/pList2#1"/>
    <dgm:cxn modelId="{7B8E4BFC-D75D-43EA-BDDD-F3244E5D610E}" type="presParOf" srcId="{3C08939A-A7A0-41C9-99F3-F87BEE63ACD7}" destId="{AB7239EB-1F2E-4DAE-91D8-F58EE27F826A}" srcOrd="0" destOrd="0" presId="urn:microsoft.com/office/officeart/2005/8/layout/pList2#1"/>
    <dgm:cxn modelId="{B5474C61-732F-4A72-B3CA-B40660B237C6}" type="presParOf" srcId="{3C08939A-A7A0-41C9-99F3-F87BEE63ACD7}" destId="{FEDC571F-131A-40C3-BCD9-CA34D2D7AF8B}" srcOrd="1" destOrd="0" presId="urn:microsoft.com/office/officeart/2005/8/layout/pList2#1"/>
    <dgm:cxn modelId="{E32D20F1-3C94-480C-8D91-B266892EF2D2}" type="presParOf" srcId="{3C08939A-A7A0-41C9-99F3-F87BEE63ACD7}" destId="{E156C7ED-011A-4031-8B59-9AE82B896316}"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B0402-21CF-457A-9720-8DCDF78B17E8}">
      <dsp:nvSpPr>
        <dsp:cNvPr id="0" name=""/>
        <dsp:cNvSpPr/>
      </dsp:nvSpPr>
      <dsp:spPr>
        <a:xfrm>
          <a:off x="2004799" y="1077737"/>
          <a:ext cx="2512913" cy="2512913"/>
        </a:xfrm>
        <a:prstGeom prst="ellipse">
          <a:avLst/>
        </a:prstGeom>
        <a:gradFill rotWithShape="0">
          <a:gsLst>
            <a:gs pos="0">
              <a:schemeClr val="accent1">
                <a:shade val="80000"/>
                <a:alpha val="50000"/>
                <a:hueOff val="0"/>
                <a:satOff val="0"/>
                <a:lumOff val="0"/>
                <a:alphaOff val="0"/>
                <a:shade val="51000"/>
                <a:satMod val="130000"/>
              </a:schemeClr>
            </a:gs>
            <a:gs pos="80000">
              <a:schemeClr val="accent1">
                <a:shade val="80000"/>
                <a:alpha val="50000"/>
                <a:hueOff val="0"/>
                <a:satOff val="0"/>
                <a:lumOff val="0"/>
                <a:alphaOff val="0"/>
                <a:shade val="93000"/>
                <a:satMod val="130000"/>
              </a:schemeClr>
            </a:gs>
            <a:gs pos="100000">
              <a:schemeClr val="accent1">
                <a:shade val="80000"/>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2400300" rtl="0">
            <a:lnSpc>
              <a:spcPct val="90000"/>
            </a:lnSpc>
            <a:spcBef>
              <a:spcPct val="0"/>
            </a:spcBef>
            <a:spcAft>
              <a:spcPct val="35000"/>
            </a:spcAft>
          </a:pPr>
          <a:r>
            <a:rPr lang="en-US" sz="5400" b="1" kern="1200" smtClean="0">
              <a:solidFill>
                <a:schemeClr val="bg1"/>
              </a:solidFill>
              <a:latin typeface="Calibri" pitchFamily="34" charset="0"/>
            </a:rPr>
            <a:t>ROI</a:t>
          </a:r>
          <a:endParaRPr lang="en-US" sz="5400" b="1" kern="1200" dirty="0">
            <a:solidFill>
              <a:schemeClr val="bg1"/>
            </a:solidFill>
            <a:latin typeface="Calibri" pitchFamily="34" charset="0"/>
          </a:endParaRPr>
        </a:p>
      </dsp:txBody>
      <dsp:txXfrm>
        <a:off x="2372807" y="1445745"/>
        <a:ext cx="1776897" cy="1776897"/>
      </dsp:txXfrm>
    </dsp:sp>
    <dsp:sp modelId="{5866965C-3E89-4A01-BFE4-3298D778DBC3}">
      <dsp:nvSpPr>
        <dsp:cNvPr id="0" name=""/>
        <dsp:cNvSpPr/>
      </dsp:nvSpPr>
      <dsp:spPr>
        <a:xfrm>
          <a:off x="2633039" y="71230"/>
          <a:ext cx="1256456" cy="1256456"/>
        </a:xfrm>
        <a:prstGeom prst="ellipse">
          <a:avLst/>
        </a:prstGeom>
        <a:gradFill rotWithShape="0">
          <a:gsLst>
            <a:gs pos="0">
              <a:schemeClr val="accent1">
                <a:shade val="80000"/>
                <a:alpha val="50000"/>
                <a:hueOff val="-2"/>
                <a:satOff val="797"/>
                <a:lumOff val="1031"/>
                <a:alphaOff val="6000"/>
                <a:shade val="51000"/>
                <a:satMod val="130000"/>
              </a:schemeClr>
            </a:gs>
            <a:gs pos="80000">
              <a:schemeClr val="accent1">
                <a:shade val="80000"/>
                <a:alpha val="50000"/>
                <a:hueOff val="-2"/>
                <a:satOff val="797"/>
                <a:lumOff val="1031"/>
                <a:alphaOff val="6000"/>
                <a:shade val="93000"/>
                <a:satMod val="130000"/>
              </a:schemeClr>
            </a:gs>
            <a:gs pos="100000">
              <a:schemeClr val="accent1">
                <a:shade val="80000"/>
                <a:alpha val="50000"/>
                <a:hueOff val="-2"/>
                <a:satOff val="797"/>
                <a:lumOff val="1031"/>
                <a:alphaOff val="600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smtClean="0">
              <a:solidFill>
                <a:schemeClr val="bg1"/>
              </a:solidFill>
              <a:latin typeface="Calibri" pitchFamily="34" charset="0"/>
            </a:rPr>
            <a:t>Storage &amp; Accessibility</a:t>
          </a:r>
          <a:endParaRPr lang="en-US" sz="1300" b="1" kern="1200" dirty="0">
            <a:solidFill>
              <a:schemeClr val="bg1"/>
            </a:solidFill>
            <a:latin typeface="Calibri" pitchFamily="34" charset="0"/>
          </a:endParaRPr>
        </a:p>
      </dsp:txBody>
      <dsp:txXfrm>
        <a:off x="2817043" y="255234"/>
        <a:ext cx="888448" cy="888448"/>
      </dsp:txXfrm>
    </dsp:sp>
    <dsp:sp modelId="{80936794-687B-475F-B514-068281A3CBE6}">
      <dsp:nvSpPr>
        <dsp:cNvPr id="0" name=""/>
        <dsp:cNvSpPr/>
      </dsp:nvSpPr>
      <dsp:spPr>
        <a:xfrm>
          <a:off x="4187780" y="1200808"/>
          <a:ext cx="1256456" cy="1256456"/>
        </a:xfrm>
        <a:prstGeom prst="ellipse">
          <a:avLst/>
        </a:prstGeom>
        <a:gradFill rotWithShape="0">
          <a:gsLst>
            <a:gs pos="0">
              <a:schemeClr val="accent1">
                <a:shade val="80000"/>
                <a:alpha val="50000"/>
                <a:hueOff val="-4"/>
                <a:satOff val="1595"/>
                <a:lumOff val="2062"/>
                <a:alphaOff val="12000"/>
                <a:shade val="51000"/>
                <a:satMod val="130000"/>
              </a:schemeClr>
            </a:gs>
            <a:gs pos="80000">
              <a:schemeClr val="accent1">
                <a:shade val="80000"/>
                <a:alpha val="50000"/>
                <a:hueOff val="-4"/>
                <a:satOff val="1595"/>
                <a:lumOff val="2062"/>
                <a:alphaOff val="12000"/>
                <a:shade val="93000"/>
                <a:satMod val="130000"/>
              </a:schemeClr>
            </a:gs>
            <a:gs pos="100000">
              <a:schemeClr val="accent1">
                <a:shade val="80000"/>
                <a:alpha val="50000"/>
                <a:hueOff val="-4"/>
                <a:satOff val="1595"/>
                <a:lumOff val="2062"/>
                <a:alphaOff val="1200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smtClean="0">
              <a:solidFill>
                <a:schemeClr val="bg1"/>
              </a:solidFill>
              <a:latin typeface="Calibri" pitchFamily="34" charset="0"/>
            </a:rPr>
            <a:t>Information Security</a:t>
          </a:r>
          <a:endParaRPr lang="en-US" sz="1300" b="1" kern="1200" dirty="0">
            <a:solidFill>
              <a:schemeClr val="bg1"/>
            </a:solidFill>
            <a:latin typeface="Calibri" pitchFamily="34" charset="0"/>
          </a:endParaRPr>
        </a:p>
      </dsp:txBody>
      <dsp:txXfrm>
        <a:off x="4371784" y="1384812"/>
        <a:ext cx="888448" cy="888448"/>
      </dsp:txXfrm>
    </dsp:sp>
    <dsp:sp modelId="{CBF4CD76-41D0-479B-966B-F47D711D1059}">
      <dsp:nvSpPr>
        <dsp:cNvPr id="0" name=""/>
        <dsp:cNvSpPr/>
      </dsp:nvSpPr>
      <dsp:spPr>
        <a:xfrm>
          <a:off x="3593913" y="3028519"/>
          <a:ext cx="1256456" cy="1256456"/>
        </a:xfrm>
        <a:prstGeom prst="ellipse">
          <a:avLst/>
        </a:prstGeom>
        <a:gradFill rotWithShape="0">
          <a:gsLst>
            <a:gs pos="0">
              <a:schemeClr val="accent1">
                <a:shade val="80000"/>
                <a:alpha val="50000"/>
                <a:hueOff val="-5"/>
                <a:satOff val="2392"/>
                <a:lumOff val="3092"/>
                <a:alphaOff val="18000"/>
                <a:shade val="51000"/>
                <a:satMod val="130000"/>
              </a:schemeClr>
            </a:gs>
            <a:gs pos="80000">
              <a:schemeClr val="accent1">
                <a:shade val="80000"/>
                <a:alpha val="50000"/>
                <a:hueOff val="-5"/>
                <a:satOff val="2392"/>
                <a:lumOff val="3092"/>
                <a:alphaOff val="18000"/>
                <a:shade val="93000"/>
                <a:satMod val="130000"/>
              </a:schemeClr>
            </a:gs>
            <a:gs pos="100000">
              <a:schemeClr val="accent1">
                <a:shade val="80000"/>
                <a:alpha val="50000"/>
                <a:hueOff val="-5"/>
                <a:satOff val="2392"/>
                <a:lumOff val="3092"/>
                <a:alphaOff val="1800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smtClean="0">
              <a:solidFill>
                <a:schemeClr val="bg1"/>
              </a:solidFill>
              <a:latin typeface="Calibri" pitchFamily="34" charset="0"/>
            </a:rPr>
            <a:t>Continuity</a:t>
          </a:r>
          <a:endParaRPr lang="en-US" sz="1300" b="1" kern="1200" dirty="0">
            <a:solidFill>
              <a:schemeClr val="bg1"/>
            </a:solidFill>
            <a:latin typeface="Calibri" pitchFamily="34" charset="0"/>
          </a:endParaRPr>
        </a:p>
      </dsp:txBody>
      <dsp:txXfrm>
        <a:off x="3777917" y="3212523"/>
        <a:ext cx="888448" cy="888448"/>
      </dsp:txXfrm>
    </dsp:sp>
    <dsp:sp modelId="{E014B0C6-7449-4EF3-8187-E8C2824464F6}">
      <dsp:nvSpPr>
        <dsp:cNvPr id="0" name=""/>
        <dsp:cNvSpPr/>
      </dsp:nvSpPr>
      <dsp:spPr>
        <a:xfrm>
          <a:off x="1672163" y="3028523"/>
          <a:ext cx="1256456" cy="1256456"/>
        </a:xfrm>
        <a:prstGeom prst="ellipse">
          <a:avLst/>
        </a:prstGeom>
        <a:gradFill rotWithShape="0">
          <a:gsLst>
            <a:gs pos="0">
              <a:schemeClr val="accent1">
                <a:shade val="80000"/>
                <a:alpha val="50000"/>
                <a:hueOff val="-7"/>
                <a:satOff val="3190"/>
                <a:lumOff val="4123"/>
                <a:alphaOff val="24000"/>
                <a:shade val="51000"/>
                <a:satMod val="130000"/>
              </a:schemeClr>
            </a:gs>
            <a:gs pos="80000">
              <a:schemeClr val="accent1">
                <a:shade val="80000"/>
                <a:alpha val="50000"/>
                <a:hueOff val="-7"/>
                <a:satOff val="3190"/>
                <a:lumOff val="4123"/>
                <a:alphaOff val="24000"/>
                <a:shade val="93000"/>
                <a:satMod val="130000"/>
              </a:schemeClr>
            </a:gs>
            <a:gs pos="100000">
              <a:schemeClr val="accent1">
                <a:shade val="80000"/>
                <a:alpha val="50000"/>
                <a:hueOff val="-7"/>
                <a:satOff val="3190"/>
                <a:lumOff val="4123"/>
                <a:alphaOff val="2400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smtClean="0">
              <a:solidFill>
                <a:schemeClr val="bg1"/>
              </a:solidFill>
              <a:latin typeface="Calibri" pitchFamily="34" charset="0"/>
            </a:rPr>
            <a:t>Compliance</a:t>
          </a:r>
          <a:endParaRPr lang="en-US" sz="1300" b="1" kern="1200" dirty="0">
            <a:solidFill>
              <a:schemeClr val="bg1"/>
            </a:solidFill>
            <a:latin typeface="Calibri" pitchFamily="34" charset="0"/>
          </a:endParaRPr>
        </a:p>
      </dsp:txBody>
      <dsp:txXfrm>
        <a:off x="1856167" y="3212527"/>
        <a:ext cx="888448" cy="888448"/>
      </dsp:txXfrm>
    </dsp:sp>
    <dsp:sp modelId="{0F00AAE6-C5D4-4EFC-A37E-E25616D81A45}">
      <dsp:nvSpPr>
        <dsp:cNvPr id="0" name=""/>
        <dsp:cNvSpPr/>
      </dsp:nvSpPr>
      <dsp:spPr>
        <a:xfrm>
          <a:off x="1078299" y="1200807"/>
          <a:ext cx="1256456" cy="1256456"/>
        </a:xfrm>
        <a:prstGeom prst="ellipse">
          <a:avLst/>
        </a:prstGeom>
        <a:gradFill rotWithShape="0">
          <a:gsLst>
            <a:gs pos="0">
              <a:schemeClr val="accent1">
                <a:shade val="80000"/>
                <a:alpha val="50000"/>
                <a:hueOff val="-9"/>
                <a:satOff val="3987"/>
                <a:lumOff val="5154"/>
                <a:alphaOff val="30000"/>
                <a:shade val="51000"/>
                <a:satMod val="130000"/>
              </a:schemeClr>
            </a:gs>
            <a:gs pos="80000">
              <a:schemeClr val="accent1">
                <a:shade val="80000"/>
                <a:alpha val="50000"/>
                <a:hueOff val="-9"/>
                <a:satOff val="3987"/>
                <a:lumOff val="5154"/>
                <a:alphaOff val="30000"/>
                <a:shade val="93000"/>
                <a:satMod val="130000"/>
              </a:schemeClr>
            </a:gs>
            <a:gs pos="100000">
              <a:schemeClr val="accent1">
                <a:shade val="80000"/>
                <a:alpha val="50000"/>
                <a:hueOff val="-9"/>
                <a:satOff val="3987"/>
                <a:lumOff val="5154"/>
                <a:alphaOff val="3000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smtClean="0">
              <a:solidFill>
                <a:schemeClr val="bg1"/>
              </a:solidFill>
              <a:latin typeface="Calibri" pitchFamily="34" charset="0"/>
            </a:rPr>
            <a:t>Legal</a:t>
          </a:r>
          <a:endParaRPr lang="en-US" sz="1300" b="1" kern="1200" dirty="0">
            <a:solidFill>
              <a:schemeClr val="bg1"/>
            </a:solidFill>
            <a:latin typeface="Calibri" pitchFamily="34" charset="0"/>
          </a:endParaRPr>
        </a:p>
      </dsp:txBody>
      <dsp:txXfrm>
        <a:off x="1262303" y="1384811"/>
        <a:ext cx="888448" cy="888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1725A-7250-4C58-B8FF-9BCD6891E7AE}">
      <dsp:nvSpPr>
        <dsp:cNvPr id="0" name=""/>
        <dsp:cNvSpPr/>
      </dsp:nvSpPr>
      <dsp:spPr>
        <a:xfrm rot="10800000">
          <a:off x="175" y="1284"/>
          <a:ext cx="1074062" cy="695672"/>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283F6C-BC89-4A5B-8FD4-C36C2E2D7819}">
      <dsp:nvSpPr>
        <dsp:cNvPr id="0" name=""/>
        <dsp:cNvSpPr/>
      </dsp:nvSpPr>
      <dsp:spPr>
        <a:xfrm>
          <a:off x="1074237" y="1284"/>
          <a:ext cx="1287786" cy="69567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rPr>
            <a:t>Drag &amp; drop Compatibility</a:t>
          </a:r>
          <a:endParaRPr lang="en-US" sz="1300" kern="1200" dirty="0">
            <a:latin typeface="Calibri" pitchFamily="34" charset="0"/>
          </a:endParaRPr>
        </a:p>
      </dsp:txBody>
      <dsp:txXfrm>
        <a:off x="1108197" y="35244"/>
        <a:ext cx="1219866" cy="627752"/>
      </dsp:txXfrm>
    </dsp:sp>
    <dsp:sp modelId="{89D10CE3-DB5A-4711-8041-362AC1F57086}">
      <dsp:nvSpPr>
        <dsp:cNvPr id="0" name=""/>
        <dsp:cNvSpPr/>
      </dsp:nvSpPr>
      <dsp:spPr>
        <a:xfrm rot="10800000">
          <a:off x="175" y="766524"/>
          <a:ext cx="1074062" cy="695672"/>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5AF9DA-B817-4DF0-BE10-535CCC15E497}">
      <dsp:nvSpPr>
        <dsp:cNvPr id="0" name=""/>
        <dsp:cNvSpPr/>
      </dsp:nvSpPr>
      <dsp:spPr>
        <a:xfrm>
          <a:off x="1074237" y="766524"/>
          <a:ext cx="1287786" cy="69567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rPr>
            <a:t>Interact with 200 matches at a time</a:t>
          </a:r>
          <a:endParaRPr lang="en-US" sz="1300" kern="1200" dirty="0">
            <a:latin typeface="Calibri" pitchFamily="34" charset="0"/>
          </a:endParaRPr>
        </a:p>
      </dsp:txBody>
      <dsp:txXfrm>
        <a:off x="1108197" y="800484"/>
        <a:ext cx="1219866" cy="627752"/>
      </dsp:txXfrm>
    </dsp:sp>
    <dsp:sp modelId="{F4E424CA-EDBE-444A-941F-ED9C19ABA66A}">
      <dsp:nvSpPr>
        <dsp:cNvPr id="0" name=""/>
        <dsp:cNvSpPr/>
      </dsp:nvSpPr>
      <dsp:spPr>
        <a:xfrm rot="10800000">
          <a:off x="175" y="1531763"/>
          <a:ext cx="1074062" cy="695672"/>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67BCF3-DA96-427C-AE75-05831700D860}">
      <dsp:nvSpPr>
        <dsp:cNvPr id="0" name=""/>
        <dsp:cNvSpPr/>
      </dsp:nvSpPr>
      <dsp:spPr>
        <a:xfrm>
          <a:off x="1074237" y="1531763"/>
          <a:ext cx="1287786" cy="69567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rPr>
            <a:t>Reply and forward</a:t>
          </a:r>
          <a:endParaRPr lang="en-US" sz="1300" kern="1200" dirty="0">
            <a:latin typeface="Calibri" pitchFamily="34" charset="0"/>
          </a:endParaRPr>
        </a:p>
      </dsp:txBody>
      <dsp:txXfrm>
        <a:off x="1108197" y="1565723"/>
        <a:ext cx="1219866" cy="627752"/>
      </dsp:txXfrm>
    </dsp:sp>
    <dsp:sp modelId="{387A76D7-B5A6-4CF5-BEC2-7E62C183F002}">
      <dsp:nvSpPr>
        <dsp:cNvPr id="0" name=""/>
        <dsp:cNvSpPr/>
      </dsp:nvSpPr>
      <dsp:spPr>
        <a:xfrm rot="10800000">
          <a:off x="175" y="2297003"/>
          <a:ext cx="1074062" cy="695672"/>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5E7E14-E71C-41EE-B19D-2B8EF6DB3F2C}">
      <dsp:nvSpPr>
        <dsp:cNvPr id="0" name=""/>
        <dsp:cNvSpPr/>
      </dsp:nvSpPr>
      <dsp:spPr>
        <a:xfrm>
          <a:off x="1074237" y="2297003"/>
          <a:ext cx="1287786" cy="69567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rPr>
            <a:t>Transparent authentication</a:t>
          </a:r>
          <a:endParaRPr lang="en-US" sz="1300" kern="1200" dirty="0">
            <a:latin typeface="Calibri" pitchFamily="34" charset="0"/>
          </a:endParaRPr>
        </a:p>
      </dsp:txBody>
      <dsp:txXfrm>
        <a:off x="1108197" y="2330963"/>
        <a:ext cx="1219866" cy="627752"/>
      </dsp:txXfrm>
    </dsp:sp>
    <dsp:sp modelId="{2651C693-618A-4E87-9827-39072ADF6984}">
      <dsp:nvSpPr>
        <dsp:cNvPr id="0" name=""/>
        <dsp:cNvSpPr/>
      </dsp:nvSpPr>
      <dsp:spPr>
        <a:xfrm rot="10800000">
          <a:off x="175" y="3062242"/>
          <a:ext cx="1074062" cy="695672"/>
        </a:xfrm>
        <a:prstGeom prst="rightArrow">
          <a:avLst>
            <a:gd name="adj1" fmla="val 75000"/>
            <a:gd name="adj2" fmla="val 5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BDE22B-0AA4-40E5-8BE6-5AC9B67D47C3}">
      <dsp:nvSpPr>
        <dsp:cNvPr id="0" name=""/>
        <dsp:cNvSpPr/>
      </dsp:nvSpPr>
      <dsp:spPr>
        <a:xfrm>
          <a:off x="1074237" y="3062242"/>
          <a:ext cx="1287786" cy="69567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577850">
            <a:lnSpc>
              <a:spcPct val="90000"/>
            </a:lnSpc>
            <a:spcBef>
              <a:spcPct val="0"/>
            </a:spcBef>
            <a:spcAft>
              <a:spcPct val="35000"/>
            </a:spcAft>
          </a:pPr>
          <a:r>
            <a:rPr lang="en-US" sz="1300" kern="1200" dirty="0" smtClean="0">
              <a:latin typeface="Calibri" pitchFamily="34" charset="0"/>
            </a:rPr>
            <a:t>Easy installation wizard</a:t>
          </a:r>
          <a:endParaRPr lang="en-US" sz="1300" kern="1200" dirty="0">
            <a:latin typeface="Calibri" pitchFamily="34" charset="0"/>
          </a:endParaRPr>
        </a:p>
      </dsp:txBody>
      <dsp:txXfrm>
        <a:off x="1108197" y="3096202"/>
        <a:ext cx="1219866" cy="627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A5593-F755-4240-A1CA-428B02D02F08}">
      <dsp:nvSpPr>
        <dsp:cNvPr id="0" name=""/>
        <dsp:cNvSpPr/>
      </dsp:nvSpPr>
      <dsp:spPr>
        <a:xfrm>
          <a:off x="2366" y="152401"/>
          <a:ext cx="1877317" cy="17135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622300">
            <a:lnSpc>
              <a:spcPct val="100000"/>
            </a:lnSpc>
            <a:spcBef>
              <a:spcPct val="0"/>
            </a:spcBef>
            <a:spcAft>
              <a:spcPct val="35000"/>
            </a:spcAft>
          </a:pPr>
          <a:r>
            <a:rPr lang="en-US" sz="1400" kern="1200" dirty="0" smtClean="0">
              <a:latin typeface="Calibri" pitchFamily="34" charset="0"/>
            </a:rPr>
            <a:t>12,000 laptops disappear each week from U.S. airports.</a:t>
          </a:r>
          <a:endParaRPr lang="en-US" sz="1400" kern="1200" dirty="0">
            <a:latin typeface="Calibri" pitchFamily="34" charset="0"/>
          </a:endParaRPr>
        </a:p>
      </dsp:txBody>
      <dsp:txXfrm>
        <a:off x="2366" y="152401"/>
        <a:ext cx="1877317" cy="1713567"/>
      </dsp:txXfrm>
    </dsp:sp>
    <dsp:sp modelId="{A56C3927-68E8-40B5-BBF4-195D16BCC4D6}">
      <dsp:nvSpPr>
        <dsp:cNvPr id="0" name=""/>
        <dsp:cNvSpPr/>
      </dsp:nvSpPr>
      <dsp:spPr>
        <a:xfrm>
          <a:off x="2067416" y="152401"/>
          <a:ext cx="1877317" cy="17135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622300">
            <a:lnSpc>
              <a:spcPct val="100000"/>
            </a:lnSpc>
            <a:spcBef>
              <a:spcPct val="0"/>
            </a:spcBef>
            <a:spcAft>
              <a:spcPct val="35000"/>
            </a:spcAft>
          </a:pPr>
          <a:r>
            <a:rPr lang="en-US" sz="1400" kern="1200" dirty="0" smtClean="0">
              <a:latin typeface="Calibri" pitchFamily="34" charset="0"/>
            </a:rPr>
            <a:t>Only 3% of lost or stolen laptops are recovered.</a:t>
          </a:r>
          <a:endParaRPr lang="en-US" sz="1400" kern="1200" dirty="0">
            <a:latin typeface="Calibri" pitchFamily="34" charset="0"/>
          </a:endParaRPr>
        </a:p>
      </dsp:txBody>
      <dsp:txXfrm>
        <a:off x="2067416" y="152401"/>
        <a:ext cx="1877317" cy="1713567"/>
      </dsp:txXfrm>
    </dsp:sp>
    <dsp:sp modelId="{88C7F3CA-B3CA-493F-BFFF-473CDFF6C7F4}">
      <dsp:nvSpPr>
        <dsp:cNvPr id="0" name=""/>
        <dsp:cNvSpPr/>
      </dsp:nvSpPr>
      <dsp:spPr>
        <a:xfrm>
          <a:off x="4132465" y="152401"/>
          <a:ext cx="1877317" cy="17135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622300">
            <a:lnSpc>
              <a:spcPct val="100000"/>
            </a:lnSpc>
            <a:spcBef>
              <a:spcPct val="0"/>
            </a:spcBef>
            <a:spcAft>
              <a:spcPct val="35000"/>
            </a:spcAft>
          </a:pPr>
          <a:r>
            <a:rPr lang="en-US" sz="1400" kern="1200" dirty="0" smtClean="0">
              <a:latin typeface="Calibri" pitchFamily="34" charset="0"/>
            </a:rPr>
            <a:t>Information lost due to mobile device thefts cost the average large company $4.5 million annually.</a:t>
          </a:r>
          <a:endParaRPr lang="en-US" sz="1400" kern="1200" dirty="0">
            <a:latin typeface="Calibri" pitchFamily="34" charset="0"/>
          </a:endParaRPr>
        </a:p>
      </dsp:txBody>
      <dsp:txXfrm>
        <a:off x="4132465" y="152401"/>
        <a:ext cx="1877317" cy="1713567"/>
      </dsp:txXfrm>
    </dsp:sp>
    <dsp:sp modelId="{416CD587-306A-4C12-99F5-1522AEC0D461}">
      <dsp:nvSpPr>
        <dsp:cNvPr id="0" name=""/>
        <dsp:cNvSpPr/>
      </dsp:nvSpPr>
      <dsp:spPr>
        <a:xfrm>
          <a:off x="6197515" y="152401"/>
          <a:ext cx="1877317" cy="1713567"/>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622300">
            <a:lnSpc>
              <a:spcPct val="100000"/>
            </a:lnSpc>
            <a:spcBef>
              <a:spcPct val="0"/>
            </a:spcBef>
            <a:spcAft>
              <a:spcPct val="35000"/>
            </a:spcAft>
          </a:pPr>
          <a:r>
            <a:rPr lang="en-US" sz="1400" kern="1200" dirty="0" smtClean="0">
              <a:latin typeface="Calibri" pitchFamily="34" charset="0"/>
            </a:rPr>
            <a:t>Every $1 of lost mobile hardware contains $1.15 worth of intellectual property.</a:t>
          </a:r>
          <a:endParaRPr lang="en-US" sz="1400" kern="1200" dirty="0">
            <a:latin typeface="Calibri" pitchFamily="34" charset="0"/>
          </a:endParaRPr>
        </a:p>
      </dsp:txBody>
      <dsp:txXfrm>
        <a:off x="6197515" y="152401"/>
        <a:ext cx="1877317" cy="1713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E5A42-8318-4465-9FC8-2D261DCEAD98}">
      <dsp:nvSpPr>
        <dsp:cNvPr id="0" name=""/>
        <dsp:cNvSpPr/>
      </dsp:nvSpPr>
      <dsp:spPr>
        <a:xfrm rot="5400000">
          <a:off x="3745545" y="-1314152"/>
          <a:ext cx="648106" cy="34421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smtClean="0">
              <a:latin typeface="Calibri" pitchFamily="34" charset="0"/>
            </a:rPr>
            <a:t>Lacks full content index and random access performance</a:t>
          </a:r>
          <a:endParaRPr lang="en-US" sz="1700" kern="1200" dirty="0"/>
        </a:p>
      </dsp:txBody>
      <dsp:txXfrm rot="-5400000">
        <a:off x="2348526" y="114505"/>
        <a:ext cx="3410506" cy="584830"/>
      </dsp:txXfrm>
    </dsp:sp>
    <dsp:sp modelId="{D04E61BD-A5BB-4A1E-AEED-D8982205267A}">
      <dsp:nvSpPr>
        <dsp:cNvPr id="0" name=""/>
        <dsp:cNvSpPr/>
      </dsp:nvSpPr>
      <dsp:spPr>
        <a:xfrm>
          <a:off x="528" y="1852"/>
          <a:ext cx="2347998" cy="81013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0" kern="1200" dirty="0" smtClean="0">
              <a:latin typeface="Calibri" pitchFamily="34" charset="0"/>
            </a:rPr>
            <a:t>Ineffective &amp; costly eDiscovery</a:t>
          </a:r>
          <a:endParaRPr lang="en-US" sz="1800" kern="1200" dirty="0"/>
        </a:p>
      </dsp:txBody>
      <dsp:txXfrm>
        <a:off x="40075" y="41399"/>
        <a:ext cx="2268904" cy="731039"/>
      </dsp:txXfrm>
    </dsp:sp>
    <dsp:sp modelId="{B2F2FFE3-4F0A-4220-8C2A-986F093CDD19}">
      <dsp:nvSpPr>
        <dsp:cNvPr id="0" name=""/>
        <dsp:cNvSpPr/>
      </dsp:nvSpPr>
      <dsp:spPr>
        <a:xfrm rot="5400000">
          <a:off x="3745545" y="-463512"/>
          <a:ext cx="648106" cy="34421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smtClean="0">
              <a:latin typeface="Calibri" pitchFamily="34" charset="0"/>
            </a:rPr>
            <a:t>Skips messages that were “double deleted” between backups</a:t>
          </a:r>
          <a:endParaRPr lang="en-US" sz="1700" kern="1200" dirty="0"/>
        </a:p>
      </dsp:txBody>
      <dsp:txXfrm rot="-5400000">
        <a:off x="2348526" y="965145"/>
        <a:ext cx="3410506" cy="584830"/>
      </dsp:txXfrm>
    </dsp:sp>
    <dsp:sp modelId="{C63B81E7-1F58-4ED7-9C34-EBFB7C794A89}">
      <dsp:nvSpPr>
        <dsp:cNvPr id="0" name=""/>
        <dsp:cNvSpPr/>
      </dsp:nvSpPr>
      <dsp:spPr>
        <a:xfrm>
          <a:off x="528" y="852493"/>
          <a:ext cx="2347998" cy="81013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0" kern="1200" dirty="0" smtClean="0">
              <a:latin typeface="Calibri" pitchFamily="34" charset="0"/>
            </a:rPr>
            <a:t>Embarrassing </a:t>
          </a:r>
          <a:br>
            <a:rPr lang="en-US" sz="1800" b="0" kern="1200" dirty="0" smtClean="0">
              <a:latin typeface="Calibri" pitchFamily="34" charset="0"/>
            </a:rPr>
          </a:br>
          <a:r>
            <a:rPr lang="en-US" sz="1800" b="0" kern="1200" dirty="0" smtClean="0">
              <a:latin typeface="Calibri" pitchFamily="34" charset="0"/>
            </a:rPr>
            <a:t>coverage gaps</a:t>
          </a:r>
          <a:endParaRPr lang="en-US" sz="1800" kern="1200" dirty="0"/>
        </a:p>
      </dsp:txBody>
      <dsp:txXfrm>
        <a:off x="40075" y="892040"/>
        <a:ext cx="2268904" cy="731039"/>
      </dsp:txXfrm>
    </dsp:sp>
    <dsp:sp modelId="{713DD53F-900A-414C-90B1-505BD92DF9E7}">
      <dsp:nvSpPr>
        <dsp:cNvPr id="0" name=""/>
        <dsp:cNvSpPr/>
      </dsp:nvSpPr>
      <dsp:spPr>
        <a:xfrm rot="5400000">
          <a:off x="3745545" y="387127"/>
          <a:ext cx="648106" cy="34421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smtClean="0">
              <a:latin typeface="Calibri" pitchFamily="34" charset="0"/>
            </a:rPr>
            <a:t>Records messages that have been altered, without an audit trail</a:t>
          </a:r>
          <a:endParaRPr lang="en-US" sz="1700" b="0" kern="1200" dirty="0">
            <a:latin typeface="Calibri" pitchFamily="34" charset="0"/>
          </a:endParaRPr>
        </a:p>
      </dsp:txBody>
      <dsp:txXfrm rot="-5400000">
        <a:off x="2348526" y="1815784"/>
        <a:ext cx="3410506" cy="584830"/>
      </dsp:txXfrm>
    </dsp:sp>
    <dsp:sp modelId="{C7AA0C9B-5741-426A-8961-152C5EBDCA0A}">
      <dsp:nvSpPr>
        <dsp:cNvPr id="0" name=""/>
        <dsp:cNvSpPr/>
      </dsp:nvSpPr>
      <dsp:spPr>
        <a:xfrm>
          <a:off x="528" y="1703133"/>
          <a:ext cx="2347998" cy="81013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0" kern="1200" dirty="0" smtClean="0">
              <a:latin typeface="Calibri" pitchFamily="34" charset="0"/>
            </a:rPr>
            <a:t>Easily manipulated</a:t>
          </a:r>
          <a:endParaRPr lang="en-US" sz="1800" b="0" kern="1200" dirty="0">
            <a:latin typeface="Calibri" pitchFamily="34" charset="0"/>
          </a:endParaRPr>
        </a:p>
      </dsp:txBody>
      <dsp:txXfrm>
        <a:off x="40075" y="1742680"/>
        <a:ext cx="2268904" cy="731039"/>
      </dsp:txXfrm>
    </dsp:sp>
    <dsp:sp modelId="{21354515-70BA-435F-9304-697E5E85E188}">
      <dsp:nvSpPr>
        <dsp:cNvPr id="0" name=""/>
        <dsp:cNvSpPr/>
      </dsp:nvSpPr>
      <dsp:spPr>
        <a:xfrm rot="5400000">
          <a:off x="3745545" y="1237767"/>
          <a:ext cx="648106" cy="34421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smtClean="0">
              <a:latin typeface="Calibri" pitchFamily="34" charset="0"/>
            </a:rPr>
            <a:t>Subject to accidental overwrite, loss, mechanical failure, and theft</a:t>
          </a:r>
          <a:endParaRPr lang="en-US" sz="1700" b="0" kern="1200" dirty="0">
            <a:latin typeface="Calibri" pitchFamily="34" charset="0"/>
          </a:endParaRPr>
        </a:p>
      </dsp:txBody>
      <dsp:txXfrm rot="-5400000">
        <a:off x="2348526" y="2666424"/>
        <a:ext cx="3410506" cy="584830"/>
      </dsp:txXfrm>
    </dsp:sp>
    <dsp:sp modelId="{A3D3C3F4-C701-434E-A6A1-EA31A835D3E9}">
      <dsp:nvSpPr>
        <dsp:cNvPr id="0" name=""/>
        <dsp:cNvSpPr/>
      </dsp:nvSpPr>
      <dsp:spPr>
        <a:xfrm>
          <a:off x="528" y="2553773"/>
          <a:ext cx="2347998" cy="81013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0" kern="1200" dirty="0" smtClean="0">
              <a:latin typeface="Calibri" pitchFamily="34" charset="0"/>
            </a:rPr>
            <a:t>Unreliable</a:t>
          </a:r>
          <a:endParaRPr lang="en-US" sz="1800" b="0" kern="1200" dirty="0">
            <a:latin typeface="Calibri" pitchFamily="34" charset="0"/>
          </a:endParaRPr>
        </a:p>
      </dsp:txBody>
      <dsp:txXfrm>
        <a:off x="40075" y="2593320"/>
        <a:ext cx="2268904" cy="731039"/>
      </dsp:txXfrm>
    </dsp:sp>
    <dsp:sp modelId="{E97DF00B-7C9E-42F5-A9E0-6DF5F45D4E54}">
      <dsp:nvSpPr>
        <dsp:cNvPr id="0" name=""/>
        <dsp:cNvSpPr/>
      </dsp:nvSpPr>
      <dsp:spPr>
        <a:xfrm rot="5400000">
          <a:off x="3745545" y="2088408"/>
          <a:ext cx="648106" cy="34421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smtClean="0">
              <a:latin typeface="Calibri" pitchFamily="34" charset="0"/>
            </a:rPr>
            <a:t>Less than 33% of companies maintain an off-site backup</a:t>
          </a:r>
          <a:endParaRPr lang="en-US" sz="1700" b="0" kern="1200" dirty="0">
            <a:latin typeface="Calibri" pitchFamily="34" charset="0"/>
          </a:endParaRPr>
        </a:p>
      </dsp:txBody>
      <dsp:txXfrm rot="-5400000">
        <a:off x="2348526" y="3517065"/>
        <a:ext cx="3410506" cy="584830"/>
      </dsp:txXfrm>
    </dsp:sp>
    <dsp:sp modelId="{290F395A-BB56-4CD0-BBD8-39F475A7E9C0}">
      <dsp:nvSpPr>
        <dsp:cNvPr id="0" name=""/>
        <dsp:cNvSpPr/>
      </dsp:nvSpPr>
      <dsp:spPr>
        <a:xfrm>
          <a:off x="528" y="3404413"/>
          <a:ext cx="2347998" cy="81013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0" kern="1200" dirty="0" smtClean="0">
              <a:latin typeface="Calibri" pitchFamily="34" charset="0"/>
            </a:rPr>
            <a:t>Natural disaster prone</a:t>
          </a:r>
          <a:endParaRPr lang="en-US" sz="1800" b="0" kern="1200" dirty="0">
            <a:latin typeface="Calibri" pitchFamily="34" charset="0"/>
          </a:endParaRPr>
        </a:p>
      </dsp:txBody>
      <dsp:txXfrm>
        <a:off x="40075" y="3443960"/>
        <a:ext cx="2268904" cy="7310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42513-645F-43CB-98C7-456F4520995F}">
      <dsp:nvSpPr>
        <dsp:cNvPr id="0" name=""/>
        <dsp:cNvSpPr/>
      </dsp:nvSpPr>
      <dsp:spPr>
        <a:xfrm>
          <a:off x="0" y="0"/>
          <a:ext cx="7772400" cy="2194560"/>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2B01B4F-63E8-414D-A89C-9B683FA8722B}">
      <dsp:nvSpPr>
        <dsp:cNvPr id="0" name=""/>
        <dsp:cNvSpPr/>
      </dsp:nvSpPr>
      <dsp:spPr>
        <a:xfrm>
          <a:off x="233171" y="292608"/>
          <a:ext cx="2283142" cy="1609344"/>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D217B6A-00CE-4A27-9F0B-38BF335237C7}">
      <dsp:nvSpPr>
        <dsp:cNvPr id="0" name=""/>
        <dsp:cNvSpPr/>
      </dsp:nvSpPr>
      <dsp:spPr>
        <a:xfrm rot="10800000">
          <a:off x="233171" y="2194559"/>
          <a:ext cx="2283142" cy="2682240"/>
        </a:xfrm>
        <a:prstGeom prst="round2SameRect">
          <a:avLst>
            <a:gd name="adj1" fmla="val 10500"/>
            <a:gd name="adj2" fmla="val 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en-US" sz="2000" b="1" kern="1200" dirty="0" smtClean="0">
              <a:latin typeface="Calibri" pitchFamily="34" charset="0"/>
            </a:rPr>
            <a:t>Appliance Issues</a:t>
          </a:r>
          <a:r>
            <a:rPr lang="en-US" sz="1800" b="1" kern="1200" dirty="0" smtClean="0">
              <a:latin typeface="Calibri" pitchFamily="34" charset="0"/>
            </a:rPr>
            <a:t/>
          </a:r>
          <a:br>
            <a:rPr lang="en-US" sz="1800" b="1" kern="1200" dirty="0" smtClean="0">
              <a:latin typeface="Calibri" pitchFamily="34" charset="0"/>
            </a:rPr>
          </a:br>
          <a:endParaRPr lang="en-US" sz="400" b="1" kern="1200" dirty="0">
            <a:latin typeface="Calibri" pitchFamily="34" charset="0"/>
          </a:endParaRPr>
        </a:p>
        <a:p>
          <a:pPr marL="114300" lvl="1" indent="-114300" algn="l" defTabSz="622300" rtl="0">
            <a:lnSpc>
              <a:spcPts val="2000"/>
            </a:lnSpc>
            <a:spcBef>
              <a:spcPct val="0"/>
            </a:spcBef>
            <a:spcAft>
              <a:spcPct val="15000"/>
            </a:spcAft>
            <a:buChar char="••"/>
          </a:pPr>
          <a:r>
            <a:rPr lang="en-US" sz="1400" kern="1200" dirty="0" smtClean="0">
              <a:latin typeface="Calibri" pitchFamily="34" charset="0"/>
            </a:rPr>
            <a:t>Limited storage</a:t>
          </a:r>
          <a:endParaRPr lang="en-US" sz="1400" kern="1200" dirty="0">
            <a:latin typeface="Calibri" pitchFamily="34" charset="0"/>
          </a:endParaRPr>
        </a:p>
        <a:p>
          <a:pPr marL="114300" lvl="1" indent="-114300" algn="l" defTabSz="622300" rtl="0">
            <a:lnSpc>
              <a:spcPts val="2000"/>
            </a:lnSpc>
            <a:spcBef>
              <a:spcPct val="0"/>
            </a:spcBef>
            <a:spcAft>
              <a:spcPct val="15000"/>
            </a:spcAft>
            <a:buChar char="••"/>
          </a:pPr>
          <a:r>
            <a:rPr lang="en-US" sz="1400" kern="1200" dirty="0" smtClean="0">
              <a:latin typeface="Calibri" pitchFamily="34" charset="0"/>
            </a:rPr>
            <a:t>Hardware obsolescence</a:t>
          </a:r>
          <a:endParaRPr lang="en-US" sz="1400" kern="1200" dirty="0">
            <a:latin typeface="Calibri" pitchFamily="34" charset="0"/>
          </a:endParaRPr>
        </a:p>
        <a:p>
          <a:pPr marL="114300" lvl="1" indent="-114300" algn="l" defTabSz="622300" rtl="0">
            <a:lnSpc>
              <a:spcPts val="2000"/>
            </a:lnSpc>
            <a:spcBef>
              <a:spcPct val="0"/>
            </a:spcBef>
            <a:spcAft>
              <a:spcPct val="15000"/>
            </a:spcAft>
            <a:buChar char="••"/>
          </a:pPr>
          <a:r>
            <a:rPr lang="en-US" sz="1400" kern="1200" dirty="0" smtClean="0">
              <a:latin typeface="Calibri" pitchFamily="34" charset="0"/>
            </a:rPr>
            <a:t>Questionable hardware quality</a:t>
          </a:r>
          <a:endParaRPr lang="en-US" sz="1400" kern="1200" dirty="0">
            <a:latin typeface="Calibri" pitchFamily="34" charset="0"/>
          </a:endParaRPr>
        </a:p>
        <a:p>
          <a:pPr marL="114300" lvl="1" indent="-114300" algn="l" defTabSz="622300" rtl="0">
            <a:lnSpc>
              <a:spcPts val="2000"/>
            </a:lnSpc>
            <a:spcBef>
              <a:spcPct val="0"/>
            </a:spcBef>
            <a:spcAft>
              <a:spcPct val="15000"/>
            </a:spcAft>
            <a:buChar char="••"/>
          </a:pPr>
          <a:r>
            <a:rPr lang="en-US" sz="1400" kern="1200" dirty="0" smtClean="0">
              <a:latin typeface="Calibri" pitchFamily="34" charset="0"/>
            </a:rPr>
            <a:t>No user serviceability</a:t>
          </a:r>
          <a:endParaRPr lang="en-US" sz="1400" kern="1200" dirty="0">
            <a:latin typeface="Calibri" pitchFamily="34" charset="0"/>
          </a:endParaRPr>
        </a:p>
        <a:p>
          <a:pPr marL="114300" lvl="1" indent="-114300" algn="l" defTabSz="622300" rtl="0">
            <a:lnSpc>
              <a:spcPts val="2000"/>
            </a:lnSpc>
            <a:spcBef>
              <a:spcPct val="0"/>
            </a:spcBef>
            <a:spcAft>
              <a:spcPct val="15000"/>
            </a:spcAft>
            <a:buChar char="••"/>
          </a:pPr>
          <a:r>
            <a:rPr lang="en-US" sz="1400" kern="1200" dirty="0" smtClean="0">
              <a:latin typeface="Calibri" pitchFamily="34" charset="0"/>
            </a:rPr>
            <a:t>High cost of redundancy </a:t>
          </a:r>
          <a:endParaRPr lang="en-US" sz="1400" kern="1200" dirty="0">
            <a:latin typeface="Calibri" pitchFamily="34" charset="0"/>
          </a:endParaRPr>
        </a:p>
      </dsp:txBody>
      <dsp:txXfrm rot="10800000">
        <a:off x="303385" y="2194559"/>
        <a:ext cx="2142714" cy="2612026"/>
      </dsp:txXfrm>
    </dsp:sp>
    <dsp:sp modelId="{E28C6181-5C68-4870-9EC4-70CEC1A40E7C}">
      <dsp:nvSpPr>
        <dsp:cNvPr id="0" name=""/>
        <dsp:cNvSpPr/>
      </dsp:nvSpPr>
      <dsp:spPr>
        <a:xfrm>
          <a:off x="3511296" y="725424"/>
          <a:ext cx="749806" cy="74371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C1B2877-29B6-41DD-BB76-413F45574A39}">
      <dsp:nvSpPr>
        <dsp:cNvPr id="0" name=""/>
        <dsp:cNvSpPr/>
      </dsp:nvSpPr>
      <dsp:spPr>
        <a:xfrm rot="10800000">
          <a:off x="2744628" y="2194559"/>
          <a:ext cx="2283142" cy="2682240"/>
        </a:xfrm>
        <a:prstGeom prst="round2SameRect">
          <a:avLst>
            <a:gd name="adj1" fmla="val 10500"/>
            <a:gd name="adj2" fmla="val 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en-US" sz="2000" b="1" kern="1200" smtClean="0">
              <a:latin typeface="Calibri" pitchFamily="34" charset="0"/>
            </a:rPr>
            <a:t>Shared Issues</a:t>
          </a:r>
          <a:r>
            <a:rPr lang="en-US" sz="1800" b="1" kern="1200" smtClean="0">
              <a:latin typeface="Calibri" pitchFamily="34" charset="0"/>
            </a:rPr>
            <a:t/>
          </a:r>
          <a:br>
            <a:rPr lang="en-US" sz="1800" b="1" kern="1200" smtClean="0">
              <a:latin typeface="Calibri" pitchFamily="34" charset="0"/>
            </a:rPr>
          </a:br>
          <a:endParaRPr lang="en-US" sz="400" b="1" kern="1200" dirty="0">
            <a:latin typeface="Calibri" pitchFamily="34" charset="0"/>
          </a:endParaRPr>
        </a:p>
        <a:p>
          <a:pPr marL="114300" lvl="1" indent="-114300" algn="l" defTabSz="622300" rtl="0">
            <a:lnSpc>
              <a:spcPts val="2000"/>
            </a:lnSpc>
            <a:spcBef>
              <a:spcPct val="0"/>
            </a:spcBef>
            <a:spcAft>
              <a:spcPct val="15000"/>
            </a:spcAft>
            <a:buChar char="••"/>
          </a:pPr>
          <a:r>
            <a:rPr lang="en-US" sz="1400" b="0" kern="1200" smtClean="0">
              <a:latin typeface="Calibri" pitchFamily="34" charset="0"/>
            </a:rPr>
            <a:t>Another backup and monitoring worry</a:t>
          </a:r>
          <a:endParaRPr lang="en-US" sz="1400" b="0" kern="1200" dirty="0">
            <a:latin typeface="Calibri" pitchFamily="34" charset="0"/>
          </a:endParaRPr>
        </a:p>
        <a:p>
          <a:pPr marL="114300" lvl="1" indent="-114300" algn="l" defTabSz="622300" rtl="0">
            <a:lnSpc>
              <a:spcPts val="2000"/>
            </a:lnSpc>
            <a:spcBef>
              <a:spcPct val="0"/>
            </a:spcBef>
            <a:spcAft>
              <a:spcPct val="15000"/>
            </a:spcAft>
            <a:buChar char="••"/>
          </a:pPr>
          <a:r>
            <a:rPr lang="en-US" sz="1400" b="0" kern="1200" smtClean="0">
              <a:latin typeface="Calibri" pitchFamily="34" charset="0"/>
            </a:rPr>
            <a:t>Ongoing maintenance, updates, &amp; upgrades</a:t>
          </a:r>
          <a:endParaRPr lang="en-US" sz="1400" b="0" kern="1200" dirty="0">
            <a:latin typeface="Calibri" pitchFamily="34" charset="0"/>
          </a:endParaRPr>
        </a:p>
        <a:p>
          <a:pPr marL="114300" lvl="1" indent="-114300" algn="l" defTabSz="622300" rtl="0">
            <a:lnSpc>
              <a:spcPts val="2000"/>
            </a:lnSpc>
            <a:spcBef>
              <a:spcPct val="0"/>
            </a:spcBef>
            <a:spcAft>
              <a:spcPct val="15000"/>
            </a:spcAft>
            <a:buChar char="••"/>
          </a:pPr>
          <a:r>
            <a:rPr lang="en-US" sz="1400" kern="1200" smtClean="0">
              <a:latin typeface="Calibri" pitchFamily="34" charset="0"/>
            </a:rPr>
            <a:t>Site redundancy difficult or impossible</a:t>
          </a:r>
          <a:endParaRPr lang="en-US" sz="1400" b="0" kern="1200" dirty="0">
            <a:latin typeface="Calibri" pitchFamily="34" charset="0"/>
          </a:endParaRPr>
        </a:p>
        <a:p>
          <a:pPr marL="114300" lvl="1" indent="-114300" algn="l" defTabSz="622300" rtl="0">
            <a:lnSpc>
              <a:spcPts val="2000"/>
            </a:lnSpc>
            <a:spcBef>
              <a:spcPct val="0"/>
            </a:spcBef>
            <a:spcAft>
              <a:spcPct val="15000"/>
            </a:spcAft>
            <a:buChar char="••"/>
          </a:pPr>
          <a:r>
            <a:rPr lang="en-US" sz="1400" b="0" kern="1200" smtClean="0">
              <a:latin typeface="Calibri" pitchFamily="34" charset="0"/>
            </a:rPr>
            <a:t>Large up-front cap-ex</a:t>
          </a:r>
          <a:endParaRPr lang="en-US" sz="1400" b="0" kern="1200" dirty="0">
            <a:latin typeface="Calibri" pitchFamily="34" charset="0"/>
          </a:endParaRPr>
        </a:p>
      </dsp:txBody>
      <dsp:txXfrm rot="10800000">
        <a:off x="2814842" y="2194559"/>
        <a:ext cx="2142714" cy="2612026"/>
      </dsp:txXfrm>
    </dsp:sp>
    <dsp:sp modelId="{E156C7ED-011A-4031-8B59-9AE82B896316}">
      <dsp:nvSpPr>
        <dsp:cNvPr id="0" name=""/>
        <dsp:cNvSpPr/>
      </dsp:nvSpPr>
      <dsp:spPr>
        <a:xfrm>
          <a:off x="5256085" y="292608"/>
          <a:ext cx="2283142" cy="1609344"/>
        </a:xfrm>
        <a:prstGeom prst="roundRect">
          <a:avLst>
            <a:gd name="adj" fmla="val 10000"/>
          </a:avLst>
        </a:prstGeom>
        <a:blipFill dpi="0" rotWithShape="0">
          <a:blip xmlns:r="http://schemas.openxmlformats.org/officeDocument/2006/relationships" r:embed="rId3"/>
          <a:srcRect/>
          <a:stretch>
            <a:fillRect l="12000" r="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B7239EB-1F2E-4DAE-91D8-F58EE27F826A}">
      <dsp:nvSpPr>
        <dsp:cNvPr id="0" name=""/>
        <dsp:cNvSpPr/>
      </dsp:nvSpPr>
      <dsp:spPr>
        <a:xfrm rot="10800000">
          <a:off x="5256085" y="2194559"/>
          <a:ext cx="2283142" cy="2682240"/>
        </a:xfrm>
        <a:prstGeom prst="round2SameRect">
          <a:avLst>
            <a:gd name="adj1" fmla="val 10500"/>
            <a:gd name="adj2" fmla="val 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en-US" sz="2000" b="1" kern="1200" dirty="0" smtClean="0">
              <a:latin typeface="Calibri" pitchFamily="34" charset="0"/>
            </a:rPr>
            <a:t>Software Issues</a:t>
          </a:r>
          <a:r>
            <a:rPr lang="en-US" sz="1800" b="1" kern="1200" dirty="0" smtClean="0">
              <a:latin typeface="Calibri" pitchFamily="34" charset="0"/>
            </a:rPr>
            <a:t/>
          </a:r>
          <a:br>
            <a:rPr lang="en-US" sz="1800" b="1" kern="1200" dirty="0" smtClean="0">
              <a:latin typeface="Calibri" pitchFamily="34" charset="0"/>
            </a:rPr>
          </a:br>
          <a:endParaRPr lang="en-US" sz="400" b="1" kern="1200" dirty="0">
            <a:latin typeface="Calibri" pitchFamily="34" charset="0"/>
          </a:endParaRPr>
        </a:p>
        <a:p>
          <a:pPr marL="114300" lvl="1" indent="-114300" algn="l" defTabSz="622300" rtl="0">
            <a:lnSpc>
              <a:spcPts val="2000"/>
            </a:lnSpc>
            <a:spcBef>
              <a:spcPct val="0"/>
            </a:spcBef>
            <a:spcAft>
              <a:spcPct val="15000"/>
            </a:spcAft>
            <a:buChar char="••"/>
          </a:pPr>
          <a:r>
            <a:rPr lang="en-US" sz="1400" kern="1200" dirty="0" smtClean="0">
              <a:latin typeface="Calibri" pitchFamily="34" charset="0"/>
            </a:rPr>
            <a:t>Most complex implementation</a:t>
          </a:r>
          <a:endParaRPr lang="en-US" sz="1400" kern="1200" dirty="0">
            <a:latin typeface="Calibri" pitchFamily="34" charset="0"/>
          </a:endParaRPr>
        </a:p>
        <a:p>
          <a:pPr marL="114300" lvl="1" indent="-114300" algn="l" defTabSz="622300" rtl="0">
            <a:lnSpc>
              <a:spcPts val="2000"/>
            </a:lnSpc>
            <a:spcBef>
              <a:spcPct val="0"/>
            </a:spcBef>
            <a:spcAft>
              <a:spcPct val="15000"/>
            </a:spcAft>
            <a:buChar char="••"/>
          </a:pPr>
          <a:r>
            <a:rPr lang="en-US" sz="1400" kern="1200" dirty="0" smtClean="0">
              <a:latin typeface="Calibri" pitchFamily="34" charset="0"/>
            </a:rPr>
            <a:t>Vender finger pointing when things break</a:t>
          </a:r>
          <a:endParaRPr lang="en-US" sz="1400" kern="1200" dirty="0">
            <a:latin typeface="Calibri" pitchFamily="34" charset="0"/>
          </a:endParaRPr>
        </a:p>
        <a:p>
          <a:pPr marL="114300" lvl="1" indent="-114300" algn="l" defTabSz="622300" rtl="0">
            <a:lnSpc>
              <a:spcPts val="2000"/>
            </a:lnSpc>
            <a:spcBef>
              <a:spcPct val="0"/>
            </a:spcBef>
            <a:spcAft>
              <a:spcPct val="15000"/>
            </a:spcAft>
            <a:buChar char="••"/>
          </a:pPr>
          <a:r>
            <a:rPr lang="en-US" sz="1400" kern="1200" dirty="0" smtClean="0">
              <a:latin typeface="Calibri" pitchFamily="34" charset="0"/>
            </a:rPr>
            <a:t>Frequent index corruption</a:t>
          </a:r>
          <a:endParaRPr lang="en-US" sz="1400" kern="1200" dirty="0">
            <a:latin typeface="Calibri" pitchFamily="34" charset="0"/>
          </a:endParaRPr>
        </a:p>
        <a:p>
          <a:pPr marL="114300" lvl="1" indent="-114300" algn="l" defTabSz="622300" rtl="0">
            <a:lnSpc>
              <a:spcPts val="2000"/>
            </a:lnSpc>
            <a:spcBef>
              <a:spcPct val="0"/>
            </a:spcBef>
            <a:spcAft>
              <a:spcPct val="15000"/>
            </a:spcAft>
            <a:buChar char="••"/>
          </a:pPr>
          <a:r>
            <a:rPr lang="en-US" sz="1400" kern="1200" dirty="0" smtClean="0">
              <a:latin typeface="Calibri" pitchFamily="34" charset="0"/>
            </a:rPr>
            <a:t>Highest TCO</a:t>
          </a:r>
          <a:endParaRPr lang="en-US" sz="1400" kern="1200" dirty="0">
            <a:latin typeface="Calibri" pitchFamily="34" charset="0"/>
          </a:endParaRPr>
        </a:p>
      </dsp:txBody>
      <dsp:txXfrm rot="10800000">
        <a:off x="5326299" y="2194559"/>
        <a:ext cx="2142714" cy="261202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831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ea typeface="MS PGothic" pitchFamily="34" charset="-128"/>
                <a:cs typeface="+mn-cs"/>
              </a:defRPr>
            </a:lvl1pPr>
          </a:lstStyle>
          <a:p>
            <a:pPr>
              <a:defRPr/>
            </a:pPr>
            <a:endParaRPr lang="en-US"/>
          </a:p>
        </p:txBody>
      </p:sp>
      <p:sp>
        <p:nvSpPr>
          <p:cNvPr id="4099" name="Rectangle 3"/>
          <p:cNvSpPr>
            <a:spLocks noGrp="1" noChangeArrowheads="1"/>
          </p:cNvSpPr>
          <p:nvPr>
            <p:ph type="dt" idx="1"/>
          </p:nvPr>
        </p:nvSpPr>
        <p:spPr bwMode="auto">
          <a:xfrm>
            <a:off x="3971925" y="0"/>
            <a:ext cx="3038475" cy="46831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ea typeface="MS PGothic" pitchFamily="34" charset="-128"/>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52938"/>
            <a:ext cx="5140325" cy="421640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04288"/>
            <a:ext cx="3038475" cy="468312"/>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ea typeface="MS PGothic" pitchFamily="34"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1925" y="8904288"/>
            <a:ext cx="3038475" cy="468312"/>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ea typeface="MS PGothic" pitchFamily="34" charset="-128"/>
                <a:cs typeface="+mn-cs"/>
              </a:defRPr>
            </a:lvl1pPr>
          </a:lstStyle>
          <a:p>
            <a:pPr>
              <a:defRPr/>
            </a:pPr>
            <a:fld id="{8C5A2D15-2084-4512-8870-0B61A776EFBE}" type="slidenum">
              <a:rPr lang="en-US"/>
              <a:pPr>
                <a:defRPr/>
              </a:pPr>
              <a:t>‹#›</a:t>
            </a:fld>
            <a:endParaRPr lang="en-US"/>
          </a:p>
        </p:txBody>
      </p:sp>
    </p:spTree>
    <p:extLst>
      <p:ext uri="{BB962C8B-B14F-4D97-AF65-F5344CB8AC3E}">
        <p14:creationId xmlns:p14="http://schemas.microsoft.com/office/powerpoint/2010/main" val="600019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08675B37-E6D7-4656-A23A-93596B046F8A}" type="slidenum">
              <a:rPr lang="en-US" smtClean="0">
                <a:ea typeface="MS PGothic"/>
                <a:cs typeface="MS PGothic"/>
              </a:rPr>
              <a:pPr/>
              <a:t>1</a:t>
            </a:fld>
            <a:endParaRPr lang="en-US" smtClean="0">
              <a:ea typeface="MS PGothic"/>
              <a:cs typeface="MS PGothic"/>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smtClean="0">
                <a:ea typeface="MS PGothic"/>
              </a:rPr>
              <a:t>The deck refers to the product as either “SaaS Email Archiving” or simply “Email Archiving” as space permits.</a:t>
            </a:r>
          </a:p>
        </p:txBody>
      </p:sp>
    </p:spTree>
    <p:extLst>
      <p:ext uri="{BB962C8B-B14F-4D97-AF65-F5344CB8AC3E}">
        <p14:creationId xmlns:p14="http://schemas.microsoft.com/office/powerpoint/2010/main" val="97920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smtClean="0">
              <a:ea typeface="MS PGothic"/>
            </a:endParaRPr>
          </a:p>
        </p:txBody>
      </p:sp>
      <p:sp>
        <p:nvSpPr>
          <p:cNvPr id="50179" name="Slide Number Placeholder 3"/>
          <p:cNvSpPr>
            <a:spLocks noGrp="1"/>
          </p:cNvSpPr>
          <p:nvPr>
            <p:ph type="sldNum" sz="quarter" idx="5"/>
          </p:nvPr>
        </p:nvSpPr>
        <p:spPr>
          <a:noFill/>
        </p:spPr>
        <p:txBody>
          <a:bodyPr/>
          <a:lstStyle/>
          <a:p>
            <a:fld id="{3F0F8FBB-33C6-4D91-A39F-93D0033382C5}" type="slidenum">
              <a:rPr lang="en-US" smtClean="0">
                <a:ea typeface="MS PGothic"/>
                <a:cs typeface="MS PGothic"/>
              </a:rPr>
              <a:pPr/>
              <a:t>14</a:t>
            </a:fld>
            <a:endParaRPr lang="en-US" smtClean="0">
              <a:ea typeface="MS PGothic"/>
              <a:cs typeface="MS PGothic"/>
            </a:endParaRPr>
          </a:p>
        </p:txBody>
      </p:sp>
    </p:spTree>
    <p:extLst>
      <p:ext uri="{BB962C8B-B14F-4D97-AF65-F5344CB8AC3E}">
        <p14:creationId xmlns:p14="http://schemas.microsoft.com/office/powerpoint/2010/main" val="157851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b="1" smtClean="0">
                <a:ea typeface="MS PGothic"/>
              </a:rPr>
              <a:t>NOTE: </a:t>
            </a:r>
            <a:r>
              <a:rPr lang="en-US" smtClean="0">
                <a:ea typeface="MS PGothic"/>
              </a:rPr>
              <a:t>This slide should be unnecessary for small accounts (~100 users or less).</a:t>
            </a:r>
          </a:p>
        </p:txBody>
      </p:sp>
      <p:sp>
        <p:nvSpPr>
          <p:cNvPr id="54275" name="Slide Number Placeholder 3"/>
          <p:cNvSpPr>
            <a:spLocks noGrp="1"/>
          </p:cNvSpPr>
          <p:nvPr>
            <p:ph type="sldNum" sz="quarter" idx="5"/>
          </p:nvPr>
        </p:nvSpPr>
        <p:spPr>
          <a:noFill/>
        </p:spPr>
        <p:txBody>
          <a:bodyPr/>
          <a:lstStyle/>
          <a:p>
            <a:fld id="{B0ED811B-9C53-4279-A429-B651AB990C8F}" type="slidenum">
              <a:rPr lang="en-US" smtClean="0">
                <a:ea typeface="MS PGothic"/>
                <a:cs typeface="MS PGothic"/>
              </a:rPr>
              <a:pPr/>
              <a:t>17</a:t>
            </a:fld>
            <a:endParaRPr lang="en-US" smtClean="0">
              <a:ea typeface="MS PGothic"/>
              <a:cs typeface="MS PGothic"/>
            </a:endParaRPr>
          </a:p>
        </p:txBody>
      </p:sp>
    </p:spTree>
    <p:extLst>
      <p:ext uri="{BB962C8B-B14F-4D97-AF65-F5344CB8AC3E}">
        <p14:creationId xmlns:p14="http://schemas.microsoft.com/office/powerpoint/2010/main" val="37329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US" b="1" smtClean="0">
                <a:ea typeface="MS PGothic"/>
              </a:rPr>
              <a:t>NOTE: </a:t>
            </a:r>
            <a:r>
              <a:rPr lang="en-US" smtClean="0">
                <a:ea typeface="MS PGothic"/>
              </a:rPr>
              <a:t>It is important to point out that the customer is responsible for enabling access to their POP or IMAP server to us through their firewall.</a:t>
            </a:r>
          </a:p>
        </p:txBody>
      </p:sp>
      <p:sp>
        <p:nvSpPr>
          <p:cNvPr id="56323" name="Slide Number Placeholder 3"/>
          <p:cNvSpPr>
            <a:spLocks noGrp="1"/>
          </p:cNvSpPr>
          <p:nvPr>
            <p:ph type="sldNum" sz="quarter" idx="5"/>
          </p:nvPr>
        </p:nvSpPr>
        <p:spPr>
          <a:noFill/>
        </p:spPr>
        <p:txBody>
          <a:bodyPr/>
          <a:lstStyle/>
          <a:p>
            <a:fld id="{69267149-8787-4850-9151-1FACEC6E5847}" type="slidenum">
              <a:rPr lang="en-US" smtClean="0">
                <a:ea typeface="MS PGothic"/>
                <a:cs typeface="MS PGothic"/>
              </a:rPr>
              <a:pPr/>
              <a:t>18</a:t>
            </a:fld>
            <a:endParaRPr lang="en-US" smtClean="0">
              <a:ea typeface="MS PGothic"/>
              <a:cs typeface="MS PGothic"/>
            </a:endParaRPr>
          </a:p>
        </p:txBody>
      </p:sp>
    </p:spTree>
    <p:extLst>
      <p:ext uri="{BB962C8B-B14F-4D97-AF65-F5344CB8AC3E}">
        <p14:creationId xmlns:p14="http://schemas.microsoft.com/office/powerpoint/2010/main" val="206329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smtClean="0">
                <a:ea typeface="MS PGothic"/>
              </a:rPr>
              <a:t>The strength of the archiving value prop is the wide variety of uses for the service. </a:t>
            </a:r>
          </a:p>
          <a:p>
            <a:endParaRPr lang="en-US" smtClean="0">
              <a:ea typeface="MS PGothic"/>
            </a:endParaRPr>
          </a:p>
          <a:p>
            <a:r>
              <a:rPr lang="en-US" smtClean="0">
                <a:ea typeface="MS PGothic"/>
              </a:rPr>
              <a:t>Use this slide to launch a discussion on what is driving the customer’s archiving purchase. Focus your presentation accordingly. </a:t>
            </a:r>
          </a:p>
          <a:p>
            <a:endParaRPr lang="en-US" smtClean="0">
              <a:ea typeface="MS PGothic"/>
            </a:endParaRPr>
          </a:p>
          <a:p>
            <a:r>
              <a:rPr lang="en-US" smtClean="0">
                <a:ea typeface="MS PGothic"/>
              </a:rPr>
              <a:t>Minimize time spent on slides that contain information that the customer is already familiar with.</a:t>
            </a:r>
          </a:p>
        </p:txBody>
      </p:sp>
      <p:sp>
        <p:nvSpPr>
          <p:cNvPr id="29699" name="Slide Number Placeholder 3"/>
          <p:cNvSpPr>
            <a:spLocks noGrp="1"/>
          </p:cNvSpPr>
          <p:nvPr>
            <p:ph type="sldNum" sz="quarter" idx="5"/>
          </p:nvPr>
        </p:nvSpPr>
        <p:spPr>
          <a:noFill/>
        </p:spPr>
        <p:txBody>
          <a:bodyPr/>
          <a:lstStyle/>
          <a:p>
            <a:fld id="{42D90ED8-1DEC-462A-860A-9A5691398168}" type="slidenum">
              <a:rPr lang="en-US" smtClean="0">
                <a:ea typeface="MS PGothic"/>
                <a:cs typeface="MS PGothic"/>
              </a:rPr>
              <a:pPr/>
              <a:t>2</a:t>
            </a:fld>
            <a:endParaRPr lang="en-US" smtClean="0">
              <a:ea typeface="MS PGothic"/>
              <a:cs typeface="MS PGothic"/>
            </a:endParaRPr>
          </a:p>
        </p:txBody>
      </p:sp>
    </p:spTree>
    <p:extLst>
      <p:ext uri="{BB962C8B-B14F-4D97-AF65-F5344CB8AC3E}">
        <p14:creationId xmlns:p14="http://schemas.microsoft.com/office/powerpoint/2010/main" val="219369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b="1" smtClean="0">
                <a:ea typeface="MS PGothic"/>
              </a:rPr>
              <a:t>[Restore statistic] </a:t>
            </a:r>
            <a:r>
              <a:rPr lang="en-US" smtClean="0">
                <a:ea typeface="MS PGothic"/>
              </a:rPr>
              <a:t>Osterman Research</a:t>
            </a:r>
          </a:p>
          <a:p>
            <a:endParaRPr lang="en-US" b="1" smtClean="0">
              <a:ea typeface="MS PGothic"/>
            </a:endParaRPr>
          </a:p>
          <a:p>
            <a:r>
              <a:rPr lang="en-US" b="1" smtClean="0">
                <a:ea typeface="MS PGothic"/>
              </a:rPr>
              <a:t>[Note on tape restores] </a:t>
            </a:r>
            <a:r>
              <a:rPr lang="en-US" smtClean="0">
                <a:ea typeface="MS PGothic"/>
              </a:rPr>
              <a:t>SaaS Email Archiving does not replace the tape backup any more than tape backup replaces archiving. However, archiving it is a good alternative for small volume message restores. Many customers will be able to get rid of their “brick level” backup but they should always maintain their full snapshot backups.</a:t>
            </a:r>
          </a:p>
        </p:txBody>
      </p:sp>
      <p:sp>
        <p:nvSpPr>
          <p:cNvPr id="31747" name="Slide Number Placeholder 3"/>
          <p:cNvSpPr>
            <a:spLocks noGrp="1"/>
          </p:cNvSpPr>
          <p:nvPr>
            <p:ph type="sldNum" sz="quarter" idx="5"/>
          </p:nvPr>
        </p:nvSpPr>
        <p:spPr>
          <a:noFill/>
        </p:spPr>
        <p:txBody>
          <a:bodyPr/>
          <a:lstStyle/>
          <a:p>
            <a:fld id="{C798E977-14DF-496C-BB35-EE255585C026}" type="slidenum">
              <a:rPr lang="en-US" smtClean="0">
                <a:ea typeface="MS PGothic"/>
                <a:cs typeface="MS PGothic"/>
              </a:rPr>
              <a:pPr/>
              <a:t>3</a:t>
            </a:fld>
            <a:endParaRPr lang="en-US" smtClean="0">
              <a:ea typeface="MS PGothic"/>
              <a:cs typeface="MS PGothic"/>
            </a:endParaRPr>
          </a:p>
        </p:txBody>
      </p:sp>
    </p:spTree>
    <p:extLst>
      <p:ext uri="{BB962C8B-B14F-4D97-AF65-F5344CB8AC3E}">
        <p14:creationId xmlns:p14="http://schemas.microsoft.com/office/powerpoint/2010/main" val="27303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b="1" smtClean="0">
                <a:ea typeface="MS PGothic"/>
              </a:rPr>
              <a:t>[Statistics credit] </a:t>
            </a:r>
            <a:r>
              <a:rPr lang="en-US" smtClean="0">
                <a:ea typeface="MS PGothic"/>
              </a:rPr>
              <a:t>Computer Security Institute</a:t>
            </a:r>
          </a:p>
        </p:txBody>
      </p:sp>
      <p:sp>
        <p:nvSpPr>
          <p:cNvPr id="34819" name="Slide Number Placeholder 3"/>
          <p:cNvSpPr>
            <a:spLocks noGrp="1"/>
          </p:cNvSpPr>
          <p:nvPr>
            <p:ph type="sldNum" sz="quarter" idx="5"/>
          </p:nvPr>
        </p:nvSpPr>
        <p:spPr>
          <a:noFill/>
        </p:spPr>
        <p:txBody>
          <a:bodyPr/>
          <a:lstStyle/>
          <a:p>
            <a:fld id="{A6CEF658-366E-4F30-970E-ABB0AC8F2A10}" type="slidenum">
              <a:rPr lang="en-US" smtClean="0">
                <a:ea typeface="MS PGothic"/>
                <a:cs typeface="MS PGothic"/>
              </a:rPr>
              <a:pPr/>
              <a:t>5</a:t>
            </a:fld>
            <a:endParaRPr lang="en-US" smtClean="0">
              <a:ea typeface="MS PGothic"/>
              <a:cs typeface="MS PGothic"/>
            </a:endParaRPr>
          </a:p>
        </p:txBody>
      </p:sp>
    </p:spTree>
    <p:extLst>
      <p:ext uri="{BB962C8B-B14F-4D97-AF65-F5344CB8AC3E}">
        <p14:creationId xmlns:p14="http://schemas.microsoft.com/office/powerpoint/2010/main" val="221882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b="1" smtClean="0">
                <a:ea typeface="MS PGothic"/>
              </a:rPr>
              <a:t>[Source] </a:t>
            </a:r>
            <a:r>
              <a:rPr lang="en-US" smtClean="0">
                <a:ea typeface="MS PGothic"/>
              </a:rPr>
              <a:t>The Boston Globe (various articles – see below)</a:t>
            </a:r>
          </a:p>
          <a:p>
            <a:r>
              <a:rPr lang="en-US" smtClean="0">
                <a:ea typeface="MS PGothic"/>
              </a:rPr>
              <a:t>http://www.boston.com/news/local/massachusetts/articles/2009/09/24/a_tip_leads_reporters_on_a_circuitous_e_mail_chase/</a:t>
            </a:r>
          </a:p>
          <a:p>
            <a:r>
              <a:rPr lang="en-US" smtClean="0">
                <a:ea typeface="MS PGothic"/>
              </a:rPr>
              <a:t>http://www.boston.com/news/local/breaking_news/2009/09/primary_sources.html</a:t>
            </a:r>
          </a:p>
          <a:p>
            <a:r>
              <a:rPr lang="en-US" smtClean="0">
                <a:ea typeface="MS PGothic"/>
              </a:rPr>
              <a:t>http://www.boston.com/news/local/breaking_news/2009/09/boston_plans_to.html</a:t>
            </a:r>
          </a:p>
          <a:p>
            <a:r>
              <a:rPr lang="en-US" smtClean="0">
                <a:ea typeface="MS PGothic"/>
              </a:rPr>
              <a:t>http://www.boston.com/news/local/massachusetts/articles/2009/11/11/menino_aide_under_scrutiny_for_deleting_e_mails_returns_to_work/</a:t>
            </a:r>
          </a:p>
          <a:p>
            <a:r>
              <a:rPr lang="en-US" smtClean="0">
                <a:ea typeface="MS PGothic"/>
              </a:rPr>
              <a:t>http://www.boston.com/news/local/massachusetts/articles/2009/10/23/e_mail_inquiry_goes_to_coakley/</a:t>
            </a:r>
          </a:p>
          <a:p>
            <a:r>
              <a:rPr lang="en-US" smtClean="0">
                <a:ea typeface="MS PGothic"/>
              </a:rPr>
              <a:t>http://www.boston.com/news/local/massachusetts/articles/2009/09/26/city_releases_5018_lost_e_mails/</a:t>
            </a:r>
          </a:p>
        </p:txBody>
      </p:sp>
      <p:sp>
        <p:nvSpPr>
          <p:cNvPr id="39939" name="Slide Number Placeholder 3"/>
          <p:cNvSpPr>
            <a:spLocks noGrp="1"/>
          </p:cNvSpPr>
          <p:nvPr>
            <p:ph type="sldNum" sz="quarter" idx="5"/>
          </p:nvPr>
        </p:nvSpPr>
        <p:spPr>
          <a:noFill/>
        </p:spPr>
        <p:txBody>
          <a:bodyPr/>
          <a:lstStyle/>
          <a:p>
            <a:fld id="{BF9AC9E3-4ED4-4041-A281-1415578F0516}" type="slidenum">
              <a:rPr lang="en-US" smtClean="0">
                <a:ea typeface="MS PGothic"/>
                <a:cs typeface="MS PGothic"/>
              </a:rPr>
              <a:pPr/>
              <a:t>9</a:t>
            </a:fld>
            <a:endParaRPr lang="en-US" smtClean="0">
              <a:ea typeface="MS PGothic"/>
              <a:cs typeface="MS PGothic"/>
            </a:endParaRPr>
          </a:p>
        </p:txBody>
      </p:sp>
    </p:spTree>
    <p:extLst>
      <p:ext uri="{BB962C8B-B14F-4D97-AF65-F5344CB8AC3E}">
        <p14:creationId xmlns:p14="http://schemas.microsoft.com/office/powerpoint/2010/main" val="241873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US" smtClean="0">
              <a:ea typeface="MS PGothic"/>
            </a:endParaRPr>
          </a:p>
        </p:txBody>
      </p:sp>
      <p:sp>
        <p:nvSpPr>
          <p:cNvPr id="41987" name="Slide Number Placeholder 3"/>
          <p:cNvSpPr>
            <a:spLocks noGrp="1"/>
          </p:cNvSpPr>
          <p:nvPr>
            <p:ph type="sldNum" sz="quarter" idx="5"/>
          </p:nvPr>
        </p:nvSpPr>
        <p:spPr>
          <a:noFill/>
        </p:spPr>
        <p:txBody>
          <a:bodyPr/>
          <a:lstStyle/>
          <a:p>
            <a:fld id="{2443A077-D5EC-4D96-8439-A24A96FFDCD6}" type="slidenum">
              <a:rPr lang="en-US" smtClean="0">
                <a:ea typeface="MS PGothic"/>
                <a:cs typeface="MS PGothic"/>
              </a:rPr>
              <a:pPr/>
              <a:t>10</a:t>
            </a:fld>
            <a:endParaRPr lang="en-US" smtClean="0">
              <a:ea typeface="MS PGothic"/>
              <a:cs typeface="MS PGothic"/>
            </a:endParaRPr>
          </a:p>
        </p:txBody>
      </p:sp>
    </p:spTree>
    <p:extLst>
      <p:ext uri="{BB962C8B-B14F-4D97-AF65-F5344CB8AC3E}">
        <p14:creationId xmlns:p14="http://schemas.microsoft.com/office/powerpoint/2010/main" val="324663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b="1" dirty="0" smtClean="0">
                <a:cs typeface="+mn-cs"/>
              </a:rPr>
              <a:t>[Double delete definition] </a:t>
            </a:r>
          </a:p>
          <a:p>
            <a:pPr marL="228600" indent="-228600">
              <a:buFontTx/>
              <a:buAutoNum type="arabicPeriod"/>
              <a:defRPr/>
            </a:pPr>
            <a:r>
              <a:rPr lang="en-US" dirty="0" smtClean="0">
                <a:cs typeface="+mn-cs"/>
              </a:rPr>
              <a:t>When a user deletes and email or emails then empties their deleted items folder to prevent easy recovery.</a:t>
            </a:r>
          </a:p>
          <a:p>
            <a:pPr marL="228600" indent="-228600">
              <a:buFontTx/>
              <a:buAutoNum type="arabicPeriod"/>
              <a:defRPr/>
            </a:pPr>
            <a:r>
              <a:rPr lang="en-US" dirty="0" smtClean="0">
                <a:cs typeface="+mn-cs"/>
              </a:rPr>
              <a:t>A user uses SHIFT+DEL to delete an email which deletes an email without sending the message to the deleted items folder.</a:t>
            </a:r>
          </a:p>
          <a:p>
            <a:pPr marL="228600" indent="-228600">
              <a:defRPr/>
            </a:pPr>
            <a:r>
              <a:rPr lang="en-US" dirty="0" smtClean="0">
                <a:cs typeface="+mn-cs"/>
              </a:rPr>
              <a:t>When a message is deleted in this manner the Exchange administrator may not be able to recover the message and the message may not get backed up.</a:t>
            </a:r>
          </a:p>
        </p:txBody>
      </p:sp>
      <p:sp>
        <p:nvSpPr>
          <p:cNvPr id="44035" name="Slide Number Placeholder 3"/>
          <p:cNvSpPr>
            <a:spLocks noGrp="1"/>
          </p:cNvSpPr>
          <p:nvPr>
            <p:ph type="sldNum" sz="quarter" idx="5"/>
          </p:nvPr>
        </p:nvSpPr>
        <p:spPr>
          <a:noFill/>
        </p:spPr>
        <p:txBody>
          <a:bodyPr/>
          <a:lstStyle/>
          <a:p>
            <a:fld id="{CDF27844-1145-47DA-816C-F02E089D3279}" type="slidenum">
              <a:rPr lang="en-US" smtClean="0">
                <a:ea typeface="MS PGothic"/>
                <a:cs typeface="MS PGothic"/>
              </a:rPr>
              <a:pPr/>
              <a:t>11</a:t>
            </a:fld>
            <a:endParaRPr lang="en-US" smtClean="0">
              <a:ea typeface="MS PGothic"/>
              <a:cs typeface="MS PGothic"/>
            </a:endParaRPr>
          </a:p>
        </p:txBody>
      </p:sp>
    </p:spTree>
    <p:extLst>
      <p:ext uri="{BB962C8B-B14F-4D97-AF65-F5344CB8AC3E}">
        <p14:creationId xmlns:p14="http://schemas.microsoft.com/office/powerpoint/2010/main" val="326465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b="1" dirty="0" smtClean="0">
                <a:cs typeface="+mn-cs"/>
              </a:rPr>
              <a:t>TCO = Total cost of ownership</a:t>
            </a:r>
          </a:p>
          <a:p>
            <a:pPr>
              <a:defRPr/>
            </a:pPr>
            <a:endParaRPr lang="en-US" b="1" dirty="0" smtClean="0">
              <a:cs typeface="+mn-cs"/>
            </a:endParaRPr>
          </a:p>
          <a:p>
            <a:pPr>
              <a:defRPr/>
            </a:pPr>
            <a:r>
              <a:rPr lang="en-US" b="1" dirty="0" smtClean="0">
                <a:cs typeface="+mn-cs"/>
              </a:rPr>
              <a:t>[Appliance note] Black box</a:t>
            </a:r>
          </a:p>
          <a:p>
            <a:pPr>
              <a:defRPr/>
            </a:pPr>
            <a:r>
              <a:rPr lang="en-US" dirty="0" smtClean="0">
                <a:cs typeface="+mn-cs"/>
              </a:rPr>
              <a:t>Refers to the customer’s inability to perform maintenance on their appliance should an internal component break down. In contrast, servers from OEMs like Dell, HP and IBM contain many user maintainable parts so the customer can maintain a stockpile of spare parts. When a component breaks, they simply fix it themselves without having to ship the entire system back to the OEM and putting their data at risk.</a:t>
            </a:r>
          </a:p>
          <a:p>
            <a:pPr>
              <a:defRPr/>
            </a:pPr>
            <a:endParaRPr lang="en-US" dirty="0" smtClean="0">
              <a:cs typeface="+mn-cs"/>
            </a:endParaRPr>
          </a:p>
          <a:p>
            <a:pPr>
              <a:defRPr/>
            </a:pPr>
            <a:r>
              <a:rPr lang="en-US" b="1" dirty="0" smtClean="0">
                <a:cs typeface="+mn-cs"/>
              </a:rPr>
              <a:t>[Software note] Corrupt indexes</a:t>
            </a:r>
          </a:p>
          <a:p>
            <a:pPr>
              <a:defRPr/>
            </a:pPr>
            <a:r>
              <a:rPr lang="en-US" dirty="0" smtClean="0">
                <a:cs typeface="+mn-cs"/>
              </a:rPr>
              <a:t>We hear stories of corrupt indexes frequently from prospects looking to replace their high overhead, unreliable software solution with SaaS. Especially common with GFI. When the index is corrupt, archive data cannot be searched and is essentially unreachable until the index can be rebuilt, which can take days or weeks, depending on the size and performance of the archive. </a:t>
            </a:r>
          </a:p>
          <a:p>
            <a:pPr>
              <a:defRPr/>
            </a:pPr>
            <a:endParaRPr lang="en-US" dirty="0" smtClean="0">
              <a:cs typeface="+mn-cs"/>
            </a:endParaRPr>
          </a:p>
          <a:p>
            <a:pPr>
              <a:defRPr/>
            </a:pPr>
            <a:r>
              <a:rPr lang="en-US" dirty="0" smtClean="0">
                <a:cs typeface="+mn-cs"/>
              </a:rPr>
              <a:t>SaaS Email Archiving maintains 2 copies of the index at all times. If one is corrupted, it can usually be recovered in minutes or hours. In the unlikely event that both indexes were lost, new ones can be rebuilt in hours or days from stored journal reports. None of these activities require customer intervention.</a:t>
            </a:r>
          </a:p>
          <a:p>
            <a:pPr>
              <a:defRPr/>
            </a:pPr>
            <a:endParaRPr lang="en-US" dirty="0" smtClean="0">
              <a:cs typeface="+mn-cs"/>
            </a:endParaRPr>
          </a:p>
          <a:p>
            <a:pPr>
              <a:defRPr/>
            </a:pPr>
            <a:r>
              <a:rPr lang="en-US" b="1" dirty="0" smtClean="0">
                <a:cs typeface="+mn-cs"/>
              </a:rPr>
              <a:t>[Software note] Vender conflict</a:t>
            </a:r>
          </a:p>
          <a:p>
            <a:pPr>
              <a:defRPr/>
            </a:pPr>
            <a:r>
              <a:rPr lang="en-US" dirty="0" smtClean="0">
                <a:cs typeface="+mn-cs"/>
              </a:rPr>
              <a:t>Higher end software archiving solutions reply on 3</a:t>
            </a:r>
            <a:r>
              <a:rPr lang="en-US" baseline="30000" dirty="0" smtClean="0">
                <a:cs typeface="+mn-cs"/>
              </a:rPr>
              <a:t>rd</a:t>
            </a:r>
            <a:r>
              <a:rPr lang="en-US" dirty="0" smtClean="0">
                <a:cs typeface="+mn-cs"/>
              </a:rPr>
              <a:t> party hardware, operating systems, and databases. The combination of so many vendors in an overall solution can lead to very difficult troubleshooting and finger pointing by vendors (“It’s not the archive application, it’s the database”).</a:t>
            </a:r>
            <a:endParaRPr lang="en-US" dirty="0">
              <a:cs typeface="+mn-cs"/>
            </a:endParaRPr>
          </a:p>
        </p:txBody>
      </p:sp>
      <p:sp>
        <p:nvSpPr>
          <p:cNvPr id="46083" name="Slide Number Placeholder 3"/>
          <p:cNvSpPr>
            <a:spLocks noGrp="1"/>
          </p:cNvSpPr>
          <p:nvPr>
            <p:ph type="sldNum" sz="quarter" idx="5"/>
          </p:nvPr>
        </p:nvSpPr>
        <p:spPr>
          <a:noFill/>
        </p:spPr>
        <p:txBody>
          <a:bodyPr/>
          <a:lstStyle/>
          <a:p>
            <a:fld id="{0E804169-27FB-43BE-B0D2-FE5E380BB936}" type="slidenum">
              <a:rPr lang="en-US" smtClean="0">
                <a:ea typeface="MS PGothic"/>
                <a:cs typeface="MS PGothic"/>
              </a:rPr>
              <a:pPr/>
              <a:t>12</a:t>
            </a:fld>
            <a:endParaRPr lang="en-US" smtClean="0">
              <a:ea typeface="MS PGothic"/>
              <a:cs typeface="MS PGothic"/>
            </a:endParaRPr>
          </a:p>
        </p:txBody>
      </p:sp>
    </p:spTree>
    <p:extLst>
      <p:ext uri="{BB962C8B-B14F-4D97-AF65-F5344CB8AC3E}">
        <p14:creationId xmlns:p14="http://schemas.microsoft.com/office/powerpoint/2010/main" val="160930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r>
              <a:rPr lang="en-US" b="1" smtClean="0">
                <a:ea typeface="MS PGothic"/>
              </a:rPr>
              <a:t>NOTE: </a:t>
            </a:r>
            <a:r>
              <a:rPr lang="en-US" smtClean="0">
                <a:ea typeface="MS PGothic"/>
              </a:rPr>
              <a:t>Use your knowledge of the competition to highlight relevant differentiators. For example, Messagelabs/Proofpoint is a fellow SaaS vendor that has a disadvantage in that they require an on-premise appliance.</a:t>
            </a:r>
          </a:p>
          <a:p>
            <a:endParaRPr lang="en-US" b="1" smtClean="0">
              <a:ea typeface="MS PGothic"/>
            </a:endParaRPr>
          </a:p>
          <a:p>
            <a:r>
              <a:rPr lang="en-US" b="1" smtClean="0">
                <a:ea typeface="MS PGothic"/>
              </a:rPr>
              <a:t>[Exchange 2003 Standard compatibility] </a:t>
            </a:r>
            <a:r>
              <a:rPr lang="en-US" smtClean="0">
                <a:ea typeface="MS PGothic"/>
              </a:rPr>
              <a:t>This is noteworthy because Google doesn’t support it due to their reliance on “push” (SMTP forwarding) technology.</a:t>
            </a:r>
          </a:p>
          <a:p>
            <a:endParaRPr lang="en-US" smtClean="0">
              <a:ea typeface="MS PGothic"/>
            </a:endParaRPr>
          </a:p>
        </p:txBody>
      </p:sp>
      <p:sp>
        <p:nvSpPr>
          <p:cNvPr id="48131" name="Slide Number Placeholder 3"/>
          <p:cNvSpPr>
            <a:spLocks noGrp="1"/>
          </p:cNvSpPr>
          <p:nvPr>
            <p:ph type="sldNum" sz="quarter" idx="5"/>
          </p:nvPr>
        </p:nvSpPr>
        <p:spPr>
          <a:noFill/>
        </p:spPr>
        <p:txBody>
          <a:bodyPr/>
          <a:lstStyle/>
          <a:p>
            <a:fld id="{2064E901-1789-4D5D-BD58-BE7FD19E5ACB}" type="slidenum">
              <a:rPr lang="en-US" smtClean="0">
                <a:ea typeface="MS PGothic"/>
                <a:cs typeface="MS PGothic"/>
              </a:rPr>
              <a:pPr/>
              <a:t>13</a:t>
            </a:fld>
            <a:endParaRPr lang="en-US" smtClean="0">
              <a:ea typeface="MS PGothic"/>
              <a:cs typeface="MS PGothic"/>
            </a:endParaRPr>
          </a:p>
        </p:txBody>
      </p:sp>
    </p:spTree>
    <p:extLst>
      <p:ext uri="{BB962C8B-B14F-4D97-AF65-F5344CB8AC3E}">
        <p14:creationId xmlns:p14="http://schemas.microsoft.com/office/powerpoint/2010/main" val="33090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C50A06-D562-46FF-A245-404ABD403510}" type="datetime4">
              <a:rPr lang="en-US"/>
              <a:pPr>
                <a:defRPr/>
              </a:pPr>
              <a:t>June 24, 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26853E-6D12-4F7B-8BB1-17DF505B5F3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3F8EB8-710A-4708-B327-E6B563814755}" type="datetime4">
              <a:rPr lang="en-US"/>
              <a:pPr>
                <a:defRPr/>
              </a:pPr>
              <a:t>June 24, 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68DA23-113F-44AD-A63B-178C5D78044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6FEF8D-CB0D-43A8-B65F-5A66657339C6}" type="datetime4">
              <a:rPr lang="en-US"/>
              <a:pPr>
                <a:defRPr/>
              </a:pPr>
              <a:t>June 24, 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04F2AC-BFDE-45D9-BB9D-4F73EC57DEE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E2E048-F38A-497F-8E10-D86C6A44EA58}" type="datetime4">
              <a:rPr lang="en-US"/>
              <a:pPr>
                <a:defRPr/>
              </a:pPr>
              <a:t>June 24, 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5B7A8A-E169-4A29-BC10-CA5C035D83E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7BCAFB-6E95-4E17-BA33-5A5B4C009444}" type="datetime4">
              <a:rPr lang="en-US"/>
              <a:pPr>
                <a:defRPr/>
              </a:pPr>
              <a:t>June 24, 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159634-69DF-444A-81EA-98069082749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58E821-D743-412F-9F63-983716EFA8BE}" type="datetime4">
              <a:rPr lang="en-US"/>
              <a:pPr>
                <a:defRPr/>
              </a:pPr>
              <a:t>June 24, 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814B0F-400F-43F9-8741-635B686E10C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075B07-B5D7-47B0-B3D5-3767EDFD90CD}" type="datetime4">
              <a:rPr lang="en-US"/>
              <a:pPr>
                <a:defRPr/>
              </a:pPr>
              <a:t>June 24, 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DAC656-11EF-481A-A55F-89D691F3934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67B319-4471-4AFD-B941-1D89416B3173}" type="datetime4">
              <a:rPr lang="en-US"/>
              <a:pPr>
                <a:defRPr/>
              </a:pPr>
              <a:t>June 24, 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2559EB-FA15-4809-9922-62A9A62554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E225E1-D26B-463B-8F34-5D3728C1FF2A}" type="datetime4">
              <a:rPr lang="en-US"/>
              <a:pPr>
                <a:defRPr/>
              </a:pPr>
              <a:t>June 24, 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B4D724-AF01-4752-B46B-EC6B471BF12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269445-B31B-4329-87A8-3B2D260249DE}" type="datetime4">
              <a:rPr lang="en-US"/>
              <a:pPr>
                <a:defRPr/>
              </a:pPr>
              <a:t>June 24, 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DA04CC-ADB0-4E03-99F4-38C5A9FA89C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14FB6F-0D44-407B-8450-F330546E8DB6}" type="datetime4">
              <a:rPr lang="en-US"/>
              <a:pPr>
                <a:defRPr/>
              </a:pPr>
              <a:t>June 24, 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1DAD20-9BFD-434C-99CE-2AA8F505B5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mfe_logo_rgb"/>
          <p:cNvPicPr>
            <a:picLocks noChangeAspect="1" noChangeArrowheads="1"/>
          </p:cNvPicPr>
          <p:nvPr/>
        </p:nvPicPr>
        <p:blipFill>
          <a:blip r:embed="rId13"/>
          <a:srcRect/>
          <a:stretch>
            <a:fillRect/>
          </a:stretch>
        </p:blipFill>
        <p:spPr bwMode="gray">
          <a:xfrm>
            <a:off x="2152650" y="2760663"/>
            <a:ext cx="48387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4" r:id="rId2"/>
    <p:sldLayoutId id="2147483733" r:id="rId3"/>
    <p:sldLayoutId id="2147483732" r:id="rId4"/>
    <p:sldLayoutId id="2147483731" r:id="rId5"/>
    <p:sldLayoutId id="2147483730" r:id="rId6"/>
    <p:sldLayoutId id="2147483729" r:id="rId7"/>
    <p:sldLayoutId id="2147483728" r:id="rId8"/>
    <p:sldLayoutId id="2147483727" r:id="rId9"/>
    <p:sldLayoutId id="2147483726" r:id="rId10"/>
    <p:sldLayoutId id="2147483725" r:id="rId11"/>
  </p:sldLayoutIdLst>
  <p:txStyles>
    <p:titleStyle>
      <a:lvl1pPr algn="l" rtl="0" eaLnBrk="0" fontAlgn="base" hangingPunct="0">
        <a:spcBef>
          <a:spcPct val="0"/>
        </a:spcBef>
        <a:spcAft>
          <a:spcPct val="0"/>
        </a:spcAft>
        <a:defRPr sz="2600">
          <a:solidFill>
            <a:schemeClr val="tx1"/>
          </a:solidFill>
          <a:latin typeface="+mj-lt"/>
          <a:ea typeface="+mj-ea"/>
          <a:cs typeface="MS PGothic"/>
        </a:defRPr>
      </a:lvl1pPr>
      <a:lvl2pPr algn="l" rtl="0" eaLnBrk="0" fontAlgn="base" hangingPunct="0">
        <a:spcBef>
          <a:spcPct val="0"/>
        </a:spcBef>
        <a:spcAft>
          <a:spcPct val="0"/>
        </a:spcAft>
        <a:defRPr sz="2600">
          <a:solidFill>
            <a:schemeClr val="tx1"/>
          </a:solidFill>
          <a:latin typeface="Arial" charset="0"/>
          <a:ea typeface="MS PGothic" pitchFamily="34" charset="-128"/>
          <a:cs typeface="MS PGothic"/>
        </a:defRPr>
      </a:lvl2pPr>
      <a:lvl3pPr algn="l" rtl="0" eaLnBrk="0" fontAlgn="base" hangingPunct="0">
        <a:spcBef>
          <a:spcPct val="0"/>
        </a:spcBef>
        <a:spcAft>
          <a:spcPct val="0"/>
        </a:spcAft>
        <a:defRPr sz="2600">
          <a:solidFill>
            <a:schemeClr val="tx1"/>
          </a:solidFill>
          <a:latin typeface="Arial" charset="0"/>
          <a:ea typeface="MS PGothic" pitchFamily="34" charset="-128"/>
          <a:cs typeface="MS PGothic"/>
        </a:defRPr>
      </a:lvl3pPr>
      <a:lvl4pPr algn="l" rtl="0" eaLnBrk="0" fontAlgn="base" hangingPunct="0">
        <a:spcBef>
          <a:spcPct val="0"/>
        </a:spcBef>
        <a:spcAft>
          <a:spcPct val="0"/>
        </a:spcAft>
        <a:defRPr sz="2600">
          <a:solidFill>
            <a:schemeClr val="tx1"/>
          </a:solidFill>
          <a:latin typeface="Arial" charset="0"/>
          <a:ea typeface="MS PGothic" pitchFamily="34" charset="-128"/>
          <a:cs typeface="MS PGothic"/>
        </a:defRPr>
      </a:lvl4pPr>
      <a:lvl5pPr algn="l" rtl="0" eaLnBrk="0" fontAlgn="base" hangingPunct="0">
        <a:spcBef>
          <a:spcPct val="0"/>
        </a:spcBef>
        <a:spcAft>
          <a:spcPct val="0"/>
        </a:spcAft>
        <a:defRPr sz="2600">
          <a:solidFill>
            <a:schemeClr val="tx1"/>
          </a:solidFill>
          <a:latin typeface="Arial" charset="0"/>
          <a:ea typeface="MS PGothic" pitchFamily="34" charset="-128"/>
          <a:cs typeface="MS PGothic"/>
        </a:defRPr>
      </a:lvl5pPr>
      <a:lvl6pPr marL="457200" algn="l" rtl="0" fontAlgn="base">
        <a:spcBef>
          <a:spcPct val="0"/>
        </a:spcBef>
        <a:spcAft>
          <a:spcPct val="0"/>
        </a:spcAft>
        <a:defRPr sz="2600">
          <a:solidFill>
            <a:schemeClr val="tx1"/>
          </a:solidFill>
          <a:latin typeface="Arial" charset="0"/>
          <a:ea typeface="MS PGothic" pitchFamily="34" charset="-128"/>
        </a:defRPr>
      </a:lvl6pPr>
      <a:lvl7pPr marL="914400" algn="l" rtl="0" fontAlgn="base">
        <a:spcBef>
          <a:spcPct val="0"/>
        </a:spcBef>
        <a:spcAft>
          <a:spcPct val="0"/>
        </a:spcAft>
        <a:defRPr sz="2600">
          <a:solidFill>
            <a:schemeClr val="tx1"/>
          </a:solidFill>
          <a:latin typeface="Arial" charset="0"/>
          <a:ea typeface="MS PGothic" pitchFamily="34" charset="-128"/>
        </a:defRPr>
      </a:lvl7pPr>
      <a:lvl8pPr marL="1371600" algn="l" rtl="0" fontAlgn="base">
        <a:spcBef>
          <a:spcPct val="0"/>
        </a:spcBef>
        <a:spcAft>
          <a:spcPct val="0"/>
        </a:spcAft>
        <a:defRPr sz="2600">
          <a:solidFill>
            <a:schemeClr val="tx1"/>
          </a:solidFill>
          <a:latin typeface="Arial" charset="0"/>
          <a:ea typeface="MS PGothic" pitchFamily="34" charset="-128"/>
        </a:defRPr>
      </a:lvl8pPr>
      <a:lvl9pPr marL="1828800" algn="l" rtl="0" fontAlgn="base">
        <a:spcBef>
          <a:spcPct val="0"/>
        </a:spcBef>
        <a:spcAft>
          <a:spcPct val="0"/>
        </a:spcAft>
        <a:defRPr sz="2600">
          <a:solidFill>
            <a:schemeClr val="tx1"/>
          </a:solidFill>
          <a:latin typeface="Arial" charset="0"/>
          <a:ea typeface="MS PGothic" pitchFamily="34" charset="-128"/>
        </a:defRPr>
      </a:lvl9pPr>
    </p:titleStyle>
    <p:bodyStyle>
      <a:lvl1pPr marL="173038" indent="-173038" algn="l" rtl="0" eaLnBrk="0" fontAlgn="base" hangingPunct="0">
        <a:spcBef>
          <a:spcPct val="20000"/>
        </a:spcBef>
        <a:spcAft>
          <a:spcPct val="0"/>
        </a:spcAft>
        <a:buChar char="•"/>
        <a:defRPr sz="2000">
          <a:solidFill>
            <a:schemeClr val="tx1"/>
          </a:solidFill>
          <a:latin typeface="+mn-lt"/>
          <a:ea typeface="+mn-ea"/>
          <a:cs typeface="MS PGothic"/>
        </a:defRPr>
      </a:lvl1pPr>
      <a:lvl2pPr marL="569913" indent="-223838" algn="l" rtl="0" eaLnBrk="0" fontAlgn="base" hangingPunct="0">
        <a:spcBef>
          <a:spcPct val="20000"/>
        </a:spcBef>
        <a:spcAft>
          <a:spcPct val="0"/>
        </a:spcAft>
        <a:buChar char="–"/>
        <a:defRPr>
          <a:solidFill>
            <a:schemeClr val="tx1"/>
          </a:solidFill>
          <a:latin typeface="+mn-lt"/>
          <a:ea typeface="+mn-ea"/>
          <a:cs typeface="MS PGothic"/>
        </a:defRPr>
      </a:lvl2pPr>
      <a:lvl3pPr marL="914400" indent="-171450" algn="l" rtl="0" eaLnBrk="0" fontAlgn="base" hangingPunct="0">
        <a:spcBef>
          <a:spcPct val="20000"/>
        </a:spcBef>
        <a:spcAft>
          <a:spcPct val="0"/>
        </a:spcAft>
        <a:buChar char="•"/>
        <a:defRPr>
          <a:solidFill>
            <a:schemeClr val="tx1"/>
          </a:solidFill>
          <a:latin typeface="+mn-lt"/>
          <a:ea typeface="+mn-ea"/>
          <a:cs typeface="MS PGothic"/>
        </a:defRPr>
      </a:lvl3pPr>
      <a:lvl4pPr marL="1312863" indent="-230188" algn="l" rtl="0" eaLnBrk="0" fontAlgn="base" hangingPunct="0">
        <a:spcBef>
          <a:spcPct val="20000"/>
        </a:spcBef>
        <a:spcAft>
          <a:spcPct val="0"/>
        </a:spcAft>
        <a:buChar char="–"/>
        <a:defRPr>
          <a:solidFill>
            <a:schemeClr val="tx1"/>
          </a:solidFill>
          <a:latin typeface="+mn-lt"/>
          <a:ea typeface="+mn-ea"/>
          <a:cs typeface="MS PGothic"/>
        </a:defRPr>
      </a:lvl4pPr>
      <a:lvl5pPr marL="1655763" indent="-228600" algn="l" rtl="0" eaLnBrk="0" fontAlgn="base" hangingPunct="0">
        <a:spcBef>
          <a:spcPct val="20000"/>
        </a:spcBef>
        <a:spcAft>
          <a:spcPct val="0"/>
        </a:spcAft>
        <a:buChar char="»"/>
        <a:defRPr>
          <a:solidFill>
            <a:schemeClr val="tx1"/>
          </a:solidFill>
          <a:latin typeface="+mn-lt"/>
          <a:ea typeface="+mn-ea"/>
          <a:cs typeface="MS PGothic"/>
        </a:defRPr>
      </a:lvl5pPr>
      <a:lvl6pPr marL="2112963" indent="-228600" algn="l" rtl="0" fontAlgn="base">
        <a:spcBef>
          <a:spcPct val="20000"/>
        </a:spcBef>
        <a:spcAft>
          <a:spcPct val="0"/>
        </a:spcAft>
        <a:buChar char="»"/>
        <a:defRPr>
          <a:solidFill>
            <a:schemeClr val="tx1"/>
          </a:solidFill>
          <a:latin typeface="+mn-lt"/>
          <a:ea typeface="+mn-ea"/>
        </a:defRPr>
      </a:lvl6pPr>
      <a:lvl7pPr marL="2570163" indent="-228600" algn="l" rtl="0" fontAlgn="base">
        <a:spcBef>
          <a:spcPct val="20000"/>
        </a:spcBef>
        <a:spcAft>
          <a:spcPct val="0"/>
        </a:spcAft>
        <a:buChar char="»"/>
        <a:defRPr>
          <a:solidFill>
            <a:schemeClr val="tx1"/>
          </a:solidFill>
          <a:latin typeface="+mn-lt"/>
          <a:ea typeface="+mn-ea"/>
        </a:defRPr>
      </a:lvl7pPr>
      <a:lvl8pPr marL="3027363" indent="-228600" algn="l" rtl="0" fontAlgn="base">
        <a:spcBef>
          <a:spcPct val="20000"/>
        </a:spcBef>
        <a:spcAft>
          <a:spcPct val="0"/>
        </a:spcAft>
        <a:buChar char="»"/>
        <a:defRPr>
          <a:solidFill>
            <a:schemeClr val="tx1"/>
          </a:solidFill>
          <a:latin typeface="+mn-lt"/>
          <a:ea typeface="+mn-ea"/>
        </a:defRPr>
      </a:lvl8pPr>
      <a:lvl9pPr marL="3484563"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ea typeface="MS PGothic" pitchFamily="34" charset="-128"/>
                <a:cs typeface="+mn-cs"/>
              </a:defRPr>
            </a:lvl1pPr>
          </a:lstStyle>
          <a:p>
            <a:pPr>
              <a:defRPr/>
            </a:pPr>
            <a:fld id="{9BDB1D3A-19CA-404D-A309-4A3B17D88E36}" type="datetime4">
              <a:rPr lang="en-US"/>
              <a:pPr>
                <a:defRPr/>
              </a:pPr>
              <a:t>June 24, 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ea typeface="MS PGothic" pitchFamily="34" charset="-128"/>
                <a:cs typeface="+mn-cs"/>
              </a:defRPr>
            </a:lvl1pPr>
          </a:lstStyle>
          <a:p>
            <a:pPr>
              <a:defRPr/>
            </a:pPr>
            <a:fld id="{B9330F9E-0765-48BE-AE8B-F0B13FA677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 id="2147483743" r:id="rId4"/>
    <p:sldLayoutId id="2147483742" r:id="rId5"/>
    <p:sldLayoutId id="2147483741" r:id="rId6"/>
    <p:sldLayoutId id="2147483740" r:id="rId7"/>
    <p:sldLayoutId id="2147483739" r:id="rId8"/>
    <p:sldLayoutId id="2147483738" r:id="rId9"/>
    <p:sldLayoutId id="2147483737" r:id="rId10"/>
    <p:sldLayoutId id="2147483736" r:id="rId11"/>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3" Type="http://schemas.openxmlformats.org/officeDocument/2006/relationships/image" Target="../media/image25.png"/><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37.png"/><Relationship Id="rId4" Type="http://schemas.openxmlformats.org/officeDocument/2006/relationships/image" Target="../media/image26.png"/><Relationship Id="rId9" Type="http://schemas.openxmlformats.org/officeDocument/2006/relationships/image" Target="../media/image36.pn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p:txBody>
          <a:bodyPr/>
          <a:lstStyle/>
          <a:p>
            <a:r>
              <a:rPr lang="en-US" dirty="0" smtClean="0"/>
              <a:t>SaaS Email </a:t>
            </a:r>
            <a:r>
              <a:rPr lang="en-US" dirty="0" smtClean="0"/>
              <a:t>Archiving</a:t>
            </a:r>
            <a:endParaRPr lang="en-US" dirty="0" smtClean="0"/>
          </a:p>
        </p:txBody>
      </p:sp>
      <p:sp>
        <p:nvSpPr>
          <p:cNvPr id="4100" name="Rectangle 3"/>
          <p:cNvSpPr>
            <a:spLocks noGrp="1" noChangeArrowheads="1"/>
          </p:cNvSpPr>
          <p:nvPr>
            <p:ph type="subTitle" idx="1"/>
          </p:nvPr>
        </p:nvSpPr>
        <p:spPr/>
        <p:txBody>
          <a:bodyPr rtlCol="0">
            <a:normAutofit/>
          </a:bodyPr>
          <a:lstStyle/>
          <a:p>
            <a:pPr fontAlgn="auto">
              <a:spcAft>
                <a:spcPts val="0"/>
              </a:spcAft>
              <a:buFont typeface="Arial" pitchFamily="34" charset="0"/>
              <a:buNone/>
              <a:defRPr/>
            </a:pPr>
            <a:r>
              <a:rPr lang="en-US" dirty="0" smtClean="0"/>
              <a:t> Value Presentation</a:t>
            </a:r>
          </a:p>
        </p:txBody>
      </p:sp>
      <p:sp>
        <p:nvSpPr>
          <p:cNvPr id="4098" name="Rectangle 6"/>
          <p:cNvSpPr>
            <a:spLocks noGrp="1" noChangeArrowheads="1"/>
          </p:cNvSpPr>
          <p:nvPr>
            <p:ph type="dt" sz="quarter" idx="10"/>
          </p:nvPr>
        </p:nvSpPr>
        <p:spPr/>
        <p:txBody>
          <a:bodyPr/>
          <a:lstStyle/>
          <a:p>
            <a:pPr>
              <a:defRPr/>
            </a:pPr>
            <a:fld id="{414E159B-44B1-4DA0-B4F8-F299B7FDC60A}" type="datetime4">
              <a:rPr lang="en-US"/>
              <a:pPr>
                <a:defRPr/>
              </a:pPr>
              <a:t>June 24, 2014</a:t>
            </a:fld>
            <a:endParaRPr lang="en-US" dirty="0"/>
          </a:p>
        </p:txBody>
      </p:sp>
      <p:sp>
        <p:nvSpPr>
          <p:cNvPr id="26628" name="Rectangle 5"/>
          <p:cNvSpPr>
            <a:spLocks noChangeArrowheads="1"/>
          </p:cNvSpPr>
          <p:nvPr/>
        </p:nvSpPr>
        <p:spPr bwMode="auto">
          <a:xfrm>
            <a:off x="376238" y="1565275"/>
            <a:ext cx="4075112" cy="476250"/>
          </a:xfrm>
          <a:prstGeom prst="rect">
            <a:avLst/>
          </a:prstGeom>
          <a:noFill/>
          <a:ln w="9525">
            <a:noFill/>
            <a:miter lim="800000"/>
            <a:headEnd/>
            <a:tailEnd/>
          </a:ln>
        </p:spPr>
        <p:txBody>
          <a:bodyPr/>
          <a:lstStyle/>
          <a:p>
            <a:pPr eaLnBrk="0" hangingPunct="0"/>
            <a:r>
              <a:rPr lang="en-US" sz="160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862711"/>
            <a:ext cx="3593592" cy="14051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4000" smtClean="0"/>
              <a:t>Legal Benefit – Lessons Learned</a:t>
            </a:r>
          </a:p>
        </p:txBody>
      </p:sp>
      <p:sp>
        <p:nvSpPr>
          <p:cNvPr id="4" name="Date Placeholder 3"/>
          <p:cNvSpPr>
            <a:spLocks noGrp="1"/>
          </p:cNvSpPr>
          <p:nvPr>
            <p:ph type="dt" sz="quarter" idx="10"/>
          </p:nvPr>
        </p:nvSpPr>
        <p:spPr/>
        <p:txBody>
          <a:bodyPr/>
          <a:lstStyle/>
          <a:p>
            <a:pPr>
              <a:defRPr/>
            </a:pPr>
            <a:fld id="{79D27AA8-F134-41D4-AF22-588722C87041}" type="datetime4">
              <a:rPr lang="en-US"/>
              <a:pPr>
                <a:defRPr/>
              </a:pPr>
              <a:t>June 24, 2014</a:t>
            </a:fld>
            <a:endParaRPr lang="en-US"/>
          </a:p>
        </p:txBody>
      </p:sp>
      <p:sp>
        <p:nvSpPr>
          <p:cNvPr id="5" name="Slide Number Placeholder 4"/>
          <p:cNvSpPr>
            <a:spLocks noGrp="1"/>
          </p:cNvSpPr>
          <p:nvPr>
            <p:ph type="sldNum" sz="quarter" idx="12"/>
          </p:nvPr>
        </p:nvSpPr>
        <p:spPr/>
        <p:txBody>
          <a:bodyPr/>
          <a:lstStyle/>
          <a:p>
            <a:pPr>
              <a:defRPr/>
            </a:pPr>
            <a:fld id="{DC4552D4-3213-478B-8BC8-4BAD22C2121C}" type="slidenum">
              <a:rPr lang="en-US"/>
              <a:pPr>
                <a:defRPr/>
              </a:pPr>
              <a:t>10</a:t>
            </a:fld>
            <a:endParaRPr lang="en-US"/>
          </a:p>
        </p:txBody>
      </p:sp>
      <p:sp>
        <p:nvSpPr>
          <p:cNvPr id="7" name="Rectangle 3"/>
          <p:cNvSpPr txBox="1">
            <a:spLocks noChangeArrowheads="1"/>
          </p:cNvSpPr>
          <p:nvPr/>
        </p:nvSpPr>
        <p:spPr bwMode="auto">
          <a:xfrm>
            <a:off x="533400" y="1219200"/>
            <a:ext cx="8077200" cy="5029200"/>
          </a:xfrm>
          <a:prstGeom prst="rect">
            <a:avLst/>
          </a:prstGeom>
          <a:noFill/>
          <a:ln w="9525">
            <a:noFill/>
            <a:miter lim="800000"/>
            <a:headEnd/>
            <a:tailEnd/>
          </a:ln>
        </p:spPr>
        <p:txBody>
          <a:bodyPr/>
          <a:lstStyle/>
          <a:p>
            <a:pPr>
              <a:spcBef>
                <a:spcPct val="25000"/>
              </a:spcBef>
              <a:buClr>
                <a:schemeClr val="tx1"/>
              </a:buClr>
              <a:defRPr/>
            </a:pPr>
            <a:r>
              <a:rPr lang="en-US" sz="3600" b="1" kern="0" dirty="0">
                <a:latin typeface="Calibri" pitchFamily="34" charset="0"/>
                <a:ea typeface="+mn-ea"/>
                <a:cs typeface="+mn-cs"/>
              </a:rPr>
              <a:t>Relying on users and traditional backups </a:t>
            </a:r>
            <a:r>
              <a:rPr lang="en-US" sz="1800" kern="0" dirty="0">
                <a:latin typeface="Calibri" pitchFamily="34" charset="0"/>
                <a:ea typeface="+mn-ea"/>
                <a:cs typeface="+mn-cs"/>
              </a:rPr>
              <a:t>for statutory compliance can result in:</a:t>
            </a:r>
            <a:r>
              <a:rPr lang="en-US" sz="1600" kern="0" dirty="0">
                <a:latin typeface="Calibri" pitchFamily="34" charset="0"/>
                <a:ea typeface="+mn-ea"/>
                <a:cs typeface="+mn-cs"/>
              </a:rPr>
              <a:t/>
            </a:r>
            <a:br>
              <a:rPr lang="en-US" sz="1600" kern="0" dirty="0">
                <a:latin typeface="Calibri" pitchFamily="34" charset="0"/>
                <a:ea typeface="+mn-ea"/>
                <a:cs typeface="+mn-cs"/>
              </a:rPr>
            </a:br>
            <a:endParaRPr lang="en-US" sz="1600" kern="0" dirty="0">
              <a:latin typeface="Calibri" pitchFamily="34" charset="0"/>
              <a:ea typeface="+mn-ea"/>
              <a:cs typeface="+mn-cs"/>
            </a:endParaRPr>
          </a:p>
          <a:p>
            <a:pPr marL="463550" indent="-231775">
              <a:lnSpc>
                <a:spcPct val="200000"/>
              </a:lnSpc>
              <a:spcBef>
                <a:spcPct val="25000"/>
              </a:spcBef>
              <a:buClr>
                <a:schemeClr val="tx1"/>
              </a:buClr>
              <a:buFont typeface="Wingdings" pitchFamily="2" charset="2"/>
              <a:buChar char="§"/>
              <a:defRPr/>
            </a:pPr>
            <a:r>
              <a:rPr lang="en-US" kern="0" dirty="0">
                <a:latin typeface="Calibri" pitchFamily="34" charset="0"/>
                <a:ea typeface="+mn-ea"/>
                <a:cs typeface="+mn-cs"/>
              </a:rPr>
              <a:t>Public embarrassment</a:t>
            </a:r>
          </a:p>
          <a:p>
            <a:pPr marL="463550" indent="-231775">
              <a:lnSpc>
                <a:spcPct val="200000"/>
              </a:lnSpc>
              <a:spcBef>
                <a:spcPct val="25000"/>
              </a:spcBef>
              <a:buClr>
                <a:schemeClr val="tx1"/>
              </a:buClr>
              <a:buFont typeface="Wingdings" pitchFamily="2" charset="2"/>
              <a:buChar char="§"/>
              <a:defRPr/>
            </a:pPr>
            <a:r>
              <a:rPr lang="en-US" kern="0" dirty="0">
                <a:latin typeface="Calibri" pitchFamily="34" charset="0"/>
                <a:ea typeface="+mn-ea"/>
                <a:cs typeface="+mn-cs"/>
              </a:rPr>
              <a:t>Damage to reputation</a:t>
            </a:r>
          </a:p>
          <a:p>
            <a:pPr marL="463550" indent="-231775">
              <a:lnSpc>
                <a:spcPct val="200000"/>
              </a:lnSpc>
              <a:spcBef>
                <a:spcPct val="25000"/>
              </a:spcBef>
              <a:buClr>
                <a:schemeClr val="tx1"/>
              </a:buClr>
              <a:buFont typeface="Wingdings" pitchFamily="2" charset="2"/>
              <a:buChar char="§"/>
              <a:defRPr/>
            </a:pPr>
            <a:r>
              <a:rPr lang="en-US" kern="0" dirty="0">
                <a:latin typeface="Calibri" pitchFamily="34" charset="0"/>
                <a:ea typeface="+mn-ea"/>
                <a:cs typeface="+mn-cs"/>
              </a:rPr>
              <a:t>Legal and consulting fees</a:t>
            </a:r>
          </a:p>
          <a:p>
            <a:pPr marL="463550" indent="-231775">
              <a:lnSpc>
                <a:spcPct val="200000"/>
              </a:lnSpc>
              <a:spcBef>
                <a:spcPct val="25000"/>
              </a:spcBef>
              <a:buClr>
                <a:schemeClr val="tx1"/>
              </a:buClr>
              <a:buFont typeface="Wingdings" pitchFamily="2" charset="2"/>
              <a:buChar char="§"/>
              <a:defRPr/>
            </a:pPr>
            <a:r>
              <a:rPr lang="en-US" kern="0" dirty="0">
                <a:latin typeface="Calibri" pitchFamily="34" charset="0"/>
                <a:ea typeface="+mn-ea"/>
                <a:cs typeface="+mn-cs"/>
              </a:rPr>
              <a:t>Criminal penalties</a:t>
            </a:r>
          </a:p>
        </p:txBody>
      </p:sp>
      <p:pic>
        <p:nvPicPr>
          <p:cNvPr id="40965" name="Picture 5" descr="scales.png"/>
          <p:cNvPicPr>
            <a:picLocks noChangeAspect="1"/>
          </p:cNvPicPr>
          <p:nvPr/>
        </p:nvPicPr>
        <p:blipFill>
          <a:blip r:embed="rId3"/>
          <a:srcRect/>
          <a:stretch>
            <a:fillRect/>
          </a:stretch>
        </p:blipFill>
        <p:spPr bwMode="auto">
          <a:xfrm>
            <a:off x="5562600" y="3048000"/>
            <a:ext cx="2590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z="4000" smtClean="0"/>
              <a:t>Archive vs. Tape Backup</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8EAD5566-F827-42F0-BBDA-072B4D426262}" type="slidenum">
              <a:rPr lang="en-US"/>
              <a:pPr>
                <a:defRPr/>
              </a:pPr>
              <a:t>11</a:t>
            </a:fld>
            <a:endParaRPr lang="en-US"/>
          </a:p>
        </p:txBody>
      </p:sp>
      <p:graphicFrame>
        <p:nvGraphicFramePr>
          <p:cNvPr id="12" name="Diagram 11"/>
          <p:cNvGraphicFramePr/>
          <p:nvPr/>
        </p:nvGraphicFramePr>
        <p:xfrm>
          <a:off x="609600" y="2057400"/>
          <a:ext cx="57912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3" name="Rectangle 16"/>
          <p:cNvSpPr>
            <a:spLocks noChangeArrowheads="1"/>
          </p:cNvSpPr>
          <p:nvPr/>
        </p:nvSpPr>
        <p:spPr bwMode="auto">
          <a:xfrm>
            <a:off x="533400" y="1295400"/>
            <a:ext cx="7058025" cy="646113"/>
          </a:xfrm>
          <a:prstGeom prst="rect">
            <a:avLst/>
          </a:prstGeom>
          <a:noFill/>
          <a:ln w="9525" algn="ctr">
            <a:noFill/>
            <a:miter lim="800000"/>
            <a:headEnd/>
            <a:tailEnd/>
          </a:ln>
        </p:spPr>
        <p:txBody>
          <a:bodyPr>
            <a:spAutoFit/>
          </a:bodyPr>
          <a:lstStyle/>
          <a:p>
            <a:pPr eaLnBrk="0" hangingPunct="0"/>
            <a:r>
              <a:rPr lang="en-US" sz="3600" b="1">
                <a:latin typeface="Calibri" pitchFamily="34" charset="0"/>
              </a:rPr>
              <a:t>Top 5 Reasons </a:t>
            </a:r>
            <a:r>
              <a:rPr lang="en-US" sz="1800">
                <a:latin typeface="Calibri" pitchFamily="34" charset="0"/>
              </a:rPr>
              <a:t>backups are not archives</a:t>
            </a:r>
          </a:p>
        </p:txBody>
      </p:sp>
      <p:pic>
        <p:nvPicPr>
          <p:cNvPr id="43014" name="Picture 10" descr="cloud_rain.png"/>
          <p:cNvPicPr>
            <a:picLocks noChangeAspect="1"/>
          </p:cNvPicPr>
          <p:nvPr/>
        </p:nvPicPr>
        <p:blipFill>
          <a:blip r:embed="rId8"/>
          <a:srcRect/>
          <a:stretch>
            <a:fillRect/>
          </a:stretch>
        </p:blipFill>
        <p:spPr bwMode="auto">
          <a:xfrm>
            <a:off x="6629400" y="1828800"/>
            <a:ext cx="2032000" cy="2032000"/>
          </a:xfrm>
          <a:prstGeom prst="rect">
            <a:avLst/>
          </a:prstGeom>
          <a:noFill/>
          <a:ln w="9525">
            <a:noFill/>
            <a:miter lim="800000"/>
            <a:headEnd/>
            <a:tailEnd/>
          </a:ln>
        </p:spPr>
      </p:pic>
      <p:pic>
        <p:nvPicPr>
          <p:cNvPr id="43015" name="Picture 6" descr="videotape.png"/>
          <p:cNvPicPr>
            <a:picLocks noChangeAspect="1"/>
          </p:cNvPicPr>
          <p:nvPr/>
        </p:nvPicPr>
        <p:blipFill>
          <a:blip r:embed="rId9"/>
          <a:srcRect/>
          <a:stretch>
            <a:fillRect/>
          </a:stretch>
        </p:blipFill>
        <p:spPr bwMode="auto">
          <a:xfrm>
            <a:off x="7086600" y="3581400"/>
            <a:ext cx="1390650" cy="1781175"/>
          </a:xfrm>
          <a:prstGeom prst="rect">
            <a:avLst/>
          </a:prstGeom>
          <a:noFill/>
          <a:ln w="9525">
            <a:noFill/>
            <a:miter lim="800000"/>
            <a:headEnd/>
            <a:tailEnd/>
          </a:ln>
        </p:spPr>
      </p:pic>
      <p:pic>
        <p:nvPicPr>
          <p:cNvPr id="43016" name="Picture 8" descr="videotape.png"/>
          <p:cNvPicPr>
            <a:picLocks noChangeAspect="1"/>
          </p:cNvPicPr>
          <p:nvPr/>
        </p:nvPicPr>
        <p:blipFill>
          <a:blip r:embed="rId9"/>
          <a:srcRect/>
          <a:stretch>
            <a:fillRect/>
          </a:stretch>
        </p:blipFill>
        <p:spPr bwMode="auto">
          <a:xfrm>
            <a:off x="7239000" y="3810000"/>
            <a:ext cx="1390650" cy="1781175"/>
          </a:xfrm>
          <a:prstGeom prst="rect">
            <a:avLst/>
          </a:prstGeom>
          <a:noFill/>
          <a:ln w="9525">
            <a:noFill/>
            <a:miter lim="800000"/>
            <a:headEnd/>
            <a:tailEnd/>
          </a:ln>
        </p:spPr>
      </p:pic>
      <p:pic>
        <p:nvPicPr>
          <p:cNvPr id="43017" name="Picture 9" descr="videotape.png"/>
          <p:cNvPicPr>
            <a:picLocks noChangeAspect="1"/>
          </p:cNvPicPr>
          <p:nvPr/>
        </p:nvPicPr>
        <p:blipFill>
          <a:blip r:embed="rId9"/>
          <a:srcRect/>
          <a:stretch>
            <a:fillRect/>
          </a:stretch>
        </p:blipFill>
        <p:spPr bwMode="auto">
          <a:xfrm>
            <a:off x="6705600" y="4038600"/>
            <a:ext cx="1390650"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z="4000" smtClean="0"/>
              <a:t>Competing Form Factors</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258DFE62-FD1B-45F9-8ABA-6F6327B8DB63}" type="slidenum">
              <a:rPr lang="en-US"/>
              <a:pPr>
                <a:defRPr/>
              </a:pPr>
              <a:t>12</a:t>
            </a:fld>
            <a:endParaRPr lang="en-US"/>
          </a:p>
        </p:txBody>
      </p:sp>
      <p:graphicFrame>
        <p:nvGraphicFramePr>
          <p:cNvPr id="5" name="Diagram 4"/>
          <p:cNvGraphicFramePr/>
          <p:nvPr/>
        </p:nvGraphicFramePr>
        <p:xfrm>
          <a:off x="685800" y="1295400"/>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3400" y="1295400"/>
            <a:ext cx="8001000" cy="5324475"/>
          </a:xfrm>
          <a:prstGeom prst="rect">
            <a:avLst/>
          </a:prstGeom>
        </p:spPr>
        <p:txBody>
          <a:bodyPr>
            <a:spAutoFit/>
          </a:bodyPr>
          <a:lstStyle/>
          <a:p>
            <a:pPr marL="0" lvl="1" eaLnBrk="0" hangingPunct="0">
              <a:buSzPct val="100000"/>
              <a:defRPr/>
            </a:pPr>
            <a:r>
              <a:rPr lang="en-US" sz="4400" b="1" dirty="0">
                <a:latin typeface="Calibri" pitchFamily="34" charset="0"/>
                <a:ea typeface="MS PGothic" pitchFamily="34" charset="-128"/>
                <a:cs typeface="Tahoma" pitchFamily="34" charset="0"/>
              </a:rPr>
              <a:t>SaaS Simplicity</a:t>
            </a:r>
          </a:p>
          <a:p>
            <a:pPr marL="0" lvl="1" eaLnBrk="0" hangingPunct="0">
              <a:buSzPct val="100000"/>
              <a:defRPr/>
            </a:pPr>
            <a:endParaRPr lang="en-US" sz="1200" dirty="0">
              <a:latin typeface="Calibri" pitchFamily="34" charset="0"/>
              <a:ea typeface="MS PGothic" pitchFamily="34" charset="-128"/>
              <a:cs typeface="+mn-cs"/>
            </a:endParaRPr>
          </a:p>
          <a:p>
            <a:pPr marL="0" lvl="1" indent="234950" eaLnBrk="0" hangingPunct="0">
              <a:buSzPct val="100000"/>
              <a:defRPr/>
            </a:pPr>
            <a:r>
              <a:rPr lang="en-US" sz="2600" b="1" dirty="0">
                <a:latin typeface="Calibri" pitchFamily="34" charset="0"/>
                <a:ea typeface="MS PGothic" pitchFamily="34" charset="-128"/>
                <a:cs typeface="Tahoma" pitchFamily="34" charset="0"/>
              </a:rPr>
              <a:t>Integration</a:t>
            </a:r>
          </a:p>
          <a:p>
            <a:pPr marL="0" lvl="1" indent="234950" eaLnBrk="0" hangingPunct="0">
              <a:buSzPct val="100000"/>
              <a:defRPr/>
            </a:pPr>
            <a:r>
              <a:rPr lang="en-US" sz="1600" dirty="0">
                <a:latin typeface="Calibri" pitchFamily="34" charset="0"/>
                <a:ea typeface="MS PGothic" pitchFamily="34" charset="-128"/>
                <a:cs typeface="Tahoma" pitchFamily="34" charset="0"/>
              </a:rPr>
              <a:t>4 services, 1 management console, including Active Directory sync.</a:t>
            </a:r>
          </a:p>
          <a:p>
            <a:pPr marL="0" lvl="1" indent="234950" eaLnBrk="0" hangingPunct="0">
              <a:defRPr/>
            </a:pPr>
            <a:endParaRPr lang="en-US" sz="1200" dirty="0">
              <a:latin typeface="Calibri" pitchFamily="34" charset="0"/>
              <a:ea typeface="MS PGothic" pitchFamily="34" charset="-128"/>
              <a:cs typeface="Tahoma" pitchFamily="34" charset="0"/>
            </a:endParaRPr>
          </a:p>
          <a:p>
            <a:pPr marL="0" lvl="1" indent="234950" eaLnBrk="0" hangingPunct="0">
              <a:defRPr/>
            </a:pPr>
            <a:r>
              <a:rPr lang="en-US" sz="2600" b="1" dirty="0">
                <a:latin typeface="Calibri" pitchFamily="34" charset="0"/>
                <a:ea typeface="MS PGothic" pitchFamily="34" charset="-128"/>
                <a:cs typeface="Tahoma" pitchFamily="34" charset="0"/>
              </a:rPr>
              <a:t>Multi-tasking</a:t>
            </a:r>
            <a:endParaRPr lang="en-US" sz="2600" dirty="0">
              <a:latin typeface="Calibri" pitchFamily="34" charset="0"/>
              <a:ea typeface="MS PGothic" pitchFamily="34" charset="-128"/>
              <a:cs typeface="Tahoma" pitchFamily="34" charset="0"/>
            </a:endParaRPr>
          </a:p>
          <a:p>
            <a:pPr marL="0" lvl="1" indent="234950" eaLnBrk="0" hangingPunct="0">
              <a:defRPr/>
            </a:pPr>
            <a:r>
              <a:rPr lang="en-US" sz="1600" dirty="0">
                <a:latin typeface="Calibri" pitchFamily="34" charset="0"/>
                <a:ea typeface="MS PGothic" pitchFamily="34" charset="-128"/>
                <a:cs typeface="Tahoma" pitchFamily="34" charset="0"/>
              </a:rPr>
              <a:t>The industry’s most advanced multitasking web console.</a:t>
            </a:r>
          </a:p>
          <a:p>
            <a:pPr marL="0" lvl="1" indent="234950" eaLnBrk="0" hangingPunct="0">
              <a:defRPr/>
            </a:pPr>
            <a:endParaRPr lang="en-US" sz="1200" dirty="0">
              <a:latin typeface="Calibri" pitchFamily="34" charset="0"/>
              <a:ea typeface="MS PGothic" pitchFamily="34" charset="-128"/>
              <a:cs typeface="Tahoma" pitchFamily="34" charset="0"/>
            </a:endParaRPr>
          </a:p>
          <a:p>
            <a:pPr marL="0" lvl="1" indent="234950" eaLnBrk="0" hangingPunct="0">
              <a:defRPr/>
            </a:pPr>
            <a:r>
              <a:rPr lang="en-US" sz="2600" b="1" dirty="0">
                <a:latin typeface="Calibri" pitchFamily="34" charset="0"/>
                <a:ea typeface="MS PGothic" pitchFamily="34" charset="-128"/>
                <a:cs typeface="Tahoma" pitchFamily="34" charset="0"/>
              </a:rPr>
              <a:t>Compliance driven features</a:t>
            </a:r>
          </a:p>
          <a:p>
            <a:pPr marL="0" lvl="1" indent="234950" eaLnBrk="0" hangingPunct="0">
              <a:defRPr/>
            </a:pPr>
            <a:r>
              <a:rPr lang="en-US" sz="1600" dirty="0">
                <a:latin typeface="Calibri" pitchFamily="34" charset="0"/>
                <a:ea typeface="MS PGothic" pitchFamily="34" charset="-128"/>
                <a:cs typeface="Tahoma" pitchFamily="34" charset="0"/>
              </a:rPr>
              <a:t>Features like our Pull Technology support your compliance efforts.</a:t>
            </a:r>
          </a:p>
          <a:p>
            <a:pPr marL="0" lvl="1" indent="234950" eaLnBrk="0" hangingPunct="0">
              <a:defRPr/>
            </a:pPr>
            <a:endParaRPr lang="en-US" sz="1200" dirty="0">
              <a:latin typeface="Calibri" pitchFamily="34" charset="0"/>
              <a:ea typeface="MS PGothic" pitchFamily="34" charset="-128"/>
              <a:cs typeface="Tahoma" pitchFamily="34" charset="0"/>
            </a:endParaRPr>
          </a:p>
          <a:p>
            <a:pPr marL="0" lvl="1" indent="234950" eaLnBrk="0" hangingPunct="0">
              <a:defRPr/>
            </a:pPr>
            <a:r>
              <a:rPr lang="en-US" sz="2600" b="1" dirty="0">
                <a:latin typeface="Calibri" pitchFamily="34" charset="0"/>
                <a:ea typeface="MS PGothic" pitchFamily="34" charset="-128"/>
                <a:cs typeface="Tahoma" pitchFamily="34" charset="0"/>
              </a:rPr>
              <a:t>Zero overhead</a:t>
            </a:r>
          </a:p>
          <a:p>
            <a:pPr marL="0" lvl="1" indent="234950" eaLnBrk="0" hangingPunct="0">
              <a:defRPr/>
            </a:pPr>
            <a:r>
              <a:rPr lang="en-US" sz="1600" dirty="0">
                <a:latin typeface="Calibri" pitchFamily="34" charset="0"/>
                <a:ea typeface="MS PGothic" pitchFamily="34" charset="-128"/>
                <a:cs typeface="Tahoma" pitchFamily="34" charset="0"/>
              </a:rPr>
              <a:t>No monitoring , updates, or required on-premise hardware or software.</a:t>
            </a:r>
          </a:p>
          <a:p>
            <a:pPr marL="0" lvl="1" indent="234950" eaLnBrk="0" hangingPunct="0">
              <a:defRPr/>
            </a:pPr>
            <a:endParaRPr lang="en-US" sz="1200" dirty="0">
              <a:latin typeface="Calibri" pitchFamily="34" charset="0"/>
              <a:ea typeface="MS PGothic" pitchFamily="34" charset="-128"/>
              <a:cs typeface="Tahoma" pitchFamily="34" charset="0"/>
            </a:endParaRPr>
          </a:p>
          <a:p>
            <a:pPr marL="0" lvl="1" indent="234950" eaLnBrk="0" hangingPunct="0">
              <a:defRPr/>
            </a:pPr>
            <a:r>
              <a:rPr lang="en-US" sz="2600" b="1" dirty="0">
                <a:latin typeface="Calibri" pitchFamily="34" charset="0"/>
                <a:ea typeface="MS PGothic" pitchFamily="34" charset="-128"/>
                <a:cs typeface="Tahoma" pitchFamily="34" charset="0"/>
              </a:rPr>
              <a:t>Compatibility</a:t>
            </a:r>
          </a:p>
          <a:p>
            <a:pPr marL="0" lvl="1" indent="234950" eaLnBrk="0" hangingPunct="0">
              <a:defRPr/>
            </a:pPr>
            <a:r>
              <a:rPr lang="en-US" sz="1600" dirty="0">
                <a:latin typeface="Calibri" pitchFamily="34" charset="0"/>
                <a:ea typeface="MS PGothic" pitchFamily="34" charset="-128"/>
                <a:cs typeface="Tahoma" pitchFamily="34" charset="0"/>
              </a:rPr>
              <a:t>Works with Exchange 2003 Standard, which some vendors do not support.</a:t>
            </a:r>
          </a:p>
          <a:p>
            <a:pPr marL="0" lvl="1" indent="234950" eaLnBrk="0" hangingPunct="0">
              <a:defRPr/>
            </a:pPr>
            <a:endParaRPr lang="en-US" sz="1600" dirty="0">
              <a:latin typeface="Calibri" pitchFamily="34" charset="0"/>
              <a:ea typeface="MS PGothic" pitchFamily="34" charset="-128"/>
              <a:cs typeface="Tahoma" pitchFamily="34" charset="0"/>
            </a:endParaRPr>
          </a:p>
        </p:txBody>
      </p:sp>
      <p:pic>
        <p:nvPicPr>
          <p:cNvPr id="47106" name="Picture 6" descr="lightbulb.png"/>
          <p:cNvPicPr>
            <a:picLocks noChangeAspect="1"/>
          </p:cNvPicPr>
          <p:nvPr/>
        </p:nvPicPr>
        <p:blipFill>
          <a:blip r:embed="rId3"/>
          <a:srcRect/>
          <a:stretch>
            <a:fillRect/>
          </a:stretch>
        </p:blipFill>
        <p:spPr bwMode="auto">
          <a:xfrm>
            <a:off x="6172200" y="1981200"/>
            <a:ext cx="2438400" cy="2438400"/>
          </a:xfrm>
          <a:prstGeom prst="rect">
            <a:avLst/>
          </a:prstGeom>
          <a:noFill/>
          <a:ln w="9525">
            <a:noFill/>
            <a:miter lim="800000"/>
            <a:headEnd/>
            <a:tailEnd/>
          </a:ln>
        </p:spPr>
      </p:pic>
      <p:pic>
        <p:nvPicPr>
          <p:cNvPr id="6" name="Picture 5" descr="lightbulb_on.png"/>
          <p:cNvPicPr>
            <a:picLocks noChangeAspect="1"/>
          </p:cNvPicPr>
          <p:nvPr/>
        </p:nvPicPr>
        <p:blipFill>
          <a:blip r:embed="rId4"/>
          <a:srcRect/>
          <a:stretch>
            <a:fillRect/>
          </a:stretch>
        </p:blipFill>
        <p:spPr bwMode="auto">
          <a:xfrm>
            <a:off x="6172200" y="1981200"/>
            <a:ext cx="2438400" cy="2438400"/>
          </a:xfrm>
          <a:prstGeom prst="rect">
            <a:avLst/>
          </a:prstGeom>
          <a:noFill/>
          <a:ln w="9525">
            <a:noFill/>
            <a:miter lim="800000"/>
            <a:headEnd/>
            <a:tailEnd/>
          </a:ln>
        </p:spPr>
      </p:pic>
      <p:sp>
        <p:nvSpPr>
          <p:cNvPr id="47108" name="Rectangle 2"/>
          <p:cNvSpPr>
            <a:spLocks noGrp="1" noChangeArrowheads="1"/>
          </p:cNvSpPr>
          <p:nvPr>
            <p:ph type="title"/>
          </p:nvPr>
        </p:nvSpPr>
        <p:spPr/>
        <p:txBody>
          <a:bodyPr/>
          <a:lstStyle/>
          <a:p>
            <a:r>
              <a:rPr lang="en-US" sz="4000" smtClean="0"/>
              <a:t>Key Differentiators</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4A73B227-D687-4110-979D-E2CD4DC46710}" type="slidenum">
              <a:rPr lang="en-US"/>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z="4000" smtClean="0"/>
              <a:t>Key Differentiators</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FD739DF5-9908-4105-8D04-8828B11687D8}" type="slidenum">
              <a:rPr lang="en-US"/>
              <a:pPr>
                <a:defRPr/>
              </a:pPr>
              <a:t>14</a:t>
            </a:fld>
            <a:endParaRPr lang="en-US"/>
          </a:p>
        </p:txBody>
      </p:sp>
      <p:sp>
        <p:nvSpPr>
          <p:cNvPr id="6" name="Text Box 3"/>
          <p:cNvSpPr txBox="1">
            <a:spLocks noChangeArrowheads="1"/>
          </p:cNvSpPr>
          <p:nvPr/>
        </p:nvSpPr>
        <p:spPr bwMode="auto">
          <a:xfrm>
            <a:off x="533400" y="1295400"/>
            <a:ext cx="7924800" cy="5078413"/>
          </a:xfrm>
          <a:prstGeom prst="rect">
            <a:avLst/>
          </a:prstGeom>
          <a:noFill/>
          <a:ln w="9525" algn="ctr">
            <a:noFill/>
            <a:miter lim="800000"/>
            <a:headEnd/>
            <a:tailEnd/>
          </a:ln>
        </p:spPr>
        <p:txBody>
          <a:bodyPr>
            <a:spAutoFit/>
          </a:bodyPr>
          <a:lstStyle/>
          <a:p>
            <a:pPr marL="0" lvl="1" eaLnBrk="0" hangingPunct="0">
              <a:spcBef>
                <a:spcPct val="50000"/>
              </a:spcBef>
              <a:defRPr/>
            </a:pPr>
            <a:r>
              <a:rPr lang="en-US" sz="4400" b="1" dirty="0">
                <a:latin typeface="Calibri" pitchFamily="34" charset="0"/>
                <a:ea typeface="MS PGothic" pitchFamily="34" charset="-128"/>
                <a:cs typeface="Tahoma" pitchFamily="34" charset="0"/>
              </a:rPr>
              <a:t>No Barriers</a:t>
            </a:r>
            <a:endParaRPr lang="en-US" sz="800" dirty="0">
              <a:latin typeface="Calibri" pitchFamily="34" charset="0"/>
              <a:ea typeface="MS PGothic" pitchFamily="34" charset="-128"/>
              <a:cs typeface="+mn-cs"/>
            </a:endParaRPr>
          </a:p>
          <a:p>
            <a:pPr marL="234950" lvl="1" eaLnBrk="0" hangingPunct="0">
              <a:spcBef>
                <a:spcPct val="50000"/>
              </a:spcBef>
              <a:defRPr/>
            </a:pPr>
            <a:r>
              <a:rPr lang="en-US" sz="2600" b="1" dirty="0">
                <a:latin typeface="Calibri" pitchFamily="34" charset="0"/>
                <a:ea typeface="MS PGothic" pitchFamily="34" charset="-128"/>
                <a:cs typeface="+mn-cs"/>
              </a:rPr>
              <a:t>Unlimited storage</a:t>
            </a:r>
            <a:r>
              <a:rPr lang="en-US" dirty="0">
                <a:latin typeface="Calibri" pitchFamily="34" charset="0"/>
                <a:ea typeface="MS PGothic" pitchFamily="34" charset="-128"/>
                <a:cs typeface="+mn-cs"/>
              </a:rPr>
              <a:t/>
            </a:r>
            <a:br>
              <a:rPr lang="en-US" dirty="0">
                <a:latin typeface="Calibri" pitchFamily="34" charset="0"/>
                <a:ea typeface="MS PGothic" pitchFamily="34" charset="-128"/>
                <a:cs typeface="+mn-cs"/>
              </a:rPr>
            </a:br>
            <a:r>
              <a:rPr lang="en-US" sz="1600" dirty="0">
                <a:latin typeface="Calibri" pitchFamily="34" charset="0"/>
                <a:ea typeface="MS PGothic" pitchFamily="34" charset="-128"/>
                <a:cs typeface="+mn-cs"/>
              </a:rPr>
              <a:t>No overage for journaled data.</a:t>
            </a:r>
          </a:p>
          <a:p>
            <a:pPr marL="234950" lvl="1" eaLnBrk="0" hangingPunct="0">
              <a:spcBef>
                <a:spcPct val="50000"/>
              </a:spcBef>
              <a:defRPr/>
            </a:pPr>
            <a:r>
              <a:rPr lang="en-US" sz="2600" b="1" dirty="0">
                <a:latin typeface="Calibri" pitchFamily="34" charset="0"/>
                <a:ea typeface="MS PGothic" pitchFamily="34" charset="-128"/>
                <a:cs typeface="+mn-cs"/>
              </a:rPr>
              <a:t>Unlimited telephone support</a:t>
            </a:r>
            <a:r>
              <a:rPr lang="en-US" dirty="0">
                <a:latin typeface="Calibri" pitchFamily="34" charset="0"/>
                <a:ea typeface="MS PGothic" pitchFamily="34" charset="-128"/>
                <a:cs typeface="+mn-cs"/>
              </a:rPr>
              <a:t/>
            </a:r>
            <a:br>
              <a:rPr lang="en-US" dirty="0">
                <a:latin typeface="Calibri" pitchFamily="34" charset="0"/>
                <a:ea typeface="MS PGothic" pitchFamily="34" charset="-128"/>
                <a:cs typeface="+mn-cs"/>
              </a:rPr>
            </a:br>
            <a:r>
              <a:rPr lang="en-US" sz="1600" dirty="0">
                <a:latin typeface="Calibri" pitchFamily="34" charset="0"/>
                <a:ea typeface="MS PGothic" pitchFamily="34" charset="-128"/>
                <a:cs typeface="+mn-cs"/>
              </a:rPr>
              <a:t>No extra charge for 24x7x365 support!</a:t>
            </a:r>
            <a:endParaRPr lang="en-US" dirty="0">
              <a:latin typeface="Calibri" pitchFamily="34" charset="0"/>
              <a:ea typeface="MS PGothic" pitchFamily="34" charset="-128"/>
              <a:cs typeface="+mn-cs"/>
            </a:endParaRPr>
          </a:p>
          <a:p>
            <a:pPr marL="234950" lvl="1" eaLnBrk="0" hangingPunct="0">
              <a:spcBef>
                <a:spcPct val="50000"/>
              </a:spcBef>
              <a:defRPr/>
            </a:pPr>
            <a:r>
              <a:rPr lang="en-US" sz="2600" b="1" dirty="0">
                <a:latin typeface="Calibri" pitchFamily="34" charset="0"/>
                <a:ea typeface="MS PGothic" pitchFamily="34" charset="-128"/>
                <a:cs typeface="+mn-cs"/>
              </a:rPr>
              <a:t>No setup fees</a:t>
            </a:r>
            <a:r>
              <a:rPr lang="en-US" sz="2600" dirty="0">
                <a:latin typeface="Calibri" pitchFamily="34" charset="0"/>
                <a:ea typeface="MS PGothic" pitchFamily="34" charset="-128"/>
                <a:cs typeface="+mn-cs"/>
              </a:rPr>
              <a:t/>
            </a:r>
            <a:br>
              <a:rPr lang="en-US" sz="2600" dirty="0">
                <a:latin typeface="Calibri" pitchFamily="34" charset="0"/>
                <a:ea typeface="MS PGothic" pitchFamily="34" charset="-128"/>
                <a:cs typeface="+mn-cs"/>
              </a:rPr>
            </a:br>
            <a:r>
              <a:rPr lang="en-US" sz="1600" dirty="0">
                <a:latin typeface="Calibri" pitchFamily="34" charset="0"/>
                <a:ea typeface="MS PGothic" pitchFamily="34" charset="-128"/>
                <a:cs typeface="+mn-cs"/>
              </a:rPr>
              <a:t>Start today with no up-front costs.</a:t>
            </a:r>
          </a:p>
          <a:p>
            <a:pPr marL="234950" lvl="1" eaLnBrk="0" hangingPunct="0">
              <a:spcBef>
                <a:spcPct val="50000"/>
              </a:spcBef>
              <a:defRPr/>
            </a:pPr>
            <a:r>
              <a:rPr lang="en-US" sz="2600" b="1" dirty="0">
                <a:latin typeface="Calibri" pitchFamily="34" charset="0"/>
                <a:ea typeface="MS PGothic" pitchFamily="34" charset="-128"/>
                <a:cs typeface="+mn-cs"/>
              </a:rPr>
              <a:t>Business friendly terms</a:t>
            </a:r>
            <a:r>
              <a:rPr lang="en-US" dirty="0">
                <a:latin typeface="Calibri" pitchFamily="34" charset="0"/>
                <a:ea typeface="MS PGothic" pitchFamily="34" charset="-128"/>
                <a:cs typeface="+mn-cs"/>
              </a:rPr>
              <a:t/>
            </a:r>
            <a:br>
              <a:rPr lang="en-US" dirty="0">
                <a:latin typeface="Calibri" pitchFamily="34" charset="0"/>
                <a:ea typeface="MS PGothic" pitchFamily="34" charset="-128"/>
                <a:cs typeface="+mn-cs"/>
              </a:rPr>
            </a:br>
            <a:r>
              <a:rPr lang="en-US" sz="1600" dirty="0">
                <a:latin typeface="Calibri" pitchFamily="34" charset="0"/>
                <a:ea typeface="MS PGothic" pitchFamily="34" charset="-128"/>
                <a:cs typeface="+mn-cs"/>
              </a:rPr>
              <a:t>Enjoy our exclusive </a:t>
            </a:r>
            <a:r>
              <a:rPr lang="en-US" sz="1600" b="1" dirty="0">
                <a:latin typeface="Calibri" pitchFamily="34" charset="0"/>
                <a:ea typeface="MS PGothic" pitchFamily="34" charset="-128"/>
                <a:cs typeface="+mn-cs"/>
              </a:rPr>
              <a:t>month-to-month</a:t>
            </a:r>
            <a:r>
              <a:rPr lang="en-US" sz="1600" dirty="0">
                <a:latin typeface="Calibri" pitchFamily="34" charset="0"/>
                <a:ea typeface="MS PGothic" pitchFamily="34" charset="-128"/>
                <a:cs typeface="+mn-cs"/>
              </a:rPr>
              <a:t> agreement or take advantage of pre-pay savings.</a:t>
            </a:r>
          </a:p>
          <a:p>
            <a:pPr marL="234950" lvl="1" eaLnBrk="0" hangingPunct="0">
              <a:spcBef>
                <a:spcPct val="50000"/>
              </a:spcBef>
              <a:defRPr/>
            </a:pPr>
            <a:r>
              <a:rPr lang="en-US" sz="2600" b="1" dirty="0">
                <a:latin typeface="Calibri" pitchFamily="34" charset="0"/>
                <a:ea typeface="MS PGothic" pitchFamily="34" charset="-128"/>
                <a:cs typeface="+mn-cs"/>
              </a:rPr>
              <a:t>Optional historical data import</a:t>
            </a:r>
            <a:r>
              <a:rPr lang="en-US" dirty="0">
                <a:latin typeface="Calibri" pitchFamily="34" charset="0"/>
                <a:ea typeface="MS PGothic" pitchFamily="34" charset="-128"/>
                <a:cs typeface="+mn-cs"/>
              </a:rPr>
              <a:t/>
            </a:r>
            <a:br>
              <a:rPr lang="en-US" dirty="0">
                <a:latin typeface="Calibri" pitchFamily="34" charset="0"/>
                <a:ea typeface="MS PGothic" pitchFamily="34" charset="-128"/>
                <a:cs typeface="+mn-cs"/>
              </a:rPr>
            </a:br>
            <a:r>
              <a:rPr lang="en-US" sz="1600" dirty="0">
                <a:latin typeface="Calibri" pitchFamily="34" charset="0"/>
                <a:ea typeface="MS PGothic" pitchFamily="34" charset="-128"/>
                <a:cs typeface="+mn-cs"/>
              </a:rPr>
              <a:t>Choose between our free or pro-serve upload options. Historical data hosting fees apply.</a:t>
            </a:r>
          </a:p>
        </p:txBody>
      </p:sp>
      <p:pic>
        <p:nvPicPr>
          <p:cNvPr id="49157" name="Picture 2"/>
          <p:cNvPicPr>
            <a:picLocks noChangeAspect="1" noChangeArrowheads="1"/>
          </p:cNvPicPr>
          <p:nvPr/>
        </p:nvPicPr>
        <p:blipFill>
          <a:blip r:embed="rId3"/>
          <a:srcRect/>
          <a:stretch>
            <a:fillRect/>
          </a:stretch>
        </p:blipFill>
        <p:spPr bwMode="auto">
          <a:xfrm>
            <a:off x="5257800" y="1524000"/>
            <a:ext cx="3022600" cy="302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z="4000" smtClean="0"/>
              <a:t>What is Journaling?</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D3E7C1DE-1850-4358-9832-F44D4191FC5F}" type="slidenum">
              <a:rPr lang="en-US"/>
              <a:pPr>
                <a:defRPr/>
              </a:pPr>
              <a:t>15</a:t>
            </a:fld>
            <a:endParaRPr lang="en-US"/>
          </a:p>
        </p:txBody>
      </p:sp>
      <p:pic>
        <p:nvPicPr>
          <p:cNvPr id="29" name="Picture 28" descr="mailbox_empty.png"/>
          <p:cNvPicPr>
            <a:picLocks noChangeAspect="1"/>
          </p:cNvPicPr>
          <p:nvPr/>
        </p:nvPicPr>
        <p:blipFill>
          <a:blip r:embed="rId2"/>
          <a:srcRect/>
          <a:stretch>
            <a:fillRect/>
          </a:stretch>
        </p:blipFill>
        <p:spPr bwMode="auto">
          <a:xfrm>
            <a:off x="6096000" y="4953000"/>
            <a:ext cx="1168400" cy="1168400"/>
          </a:xfrm>
          <a:prstGeom prst="rect">
            <a:avLst/>
          </a:prstGeom>
          <a:noFill/>
          <a:ln w="9525">
            <a:noFill/>
            <a:miter lim="800000"/>
            <a:headEnd/>
            <a:tailEnd/>
          </a:ln>
        </p:spPr>
      </p:pic>
      <p:pic>
        <p:nvPicPr>
          <p:cNvPr id="30" name="Picture 29" descr="mailbox_empty.png"/>
          <p:cNvPicPr>
            <a:picLocks noChangeAspect="1"/>
          </p:cNvPicPr>
          <p:nvPr/>
        </p:nvPicPr>
        <p:blipFill>
          <a:blip r:embed="rId2"/>
          <a:srcRect/>
          <a:stretch>
            <a:fillRect/>
          </a:stretch>
        </p:blipFill>
        <p:spPr bwMode="auto">
          <a:xfrm>
            <a:off x="6096000" y="3200400"/>
            <a:ext cx="1168400" cy="1168400"/>
          </a:xfrm>
          <a:prstGeom prst="rect">
            <a:avLst/>
          </a:prstGeom>
          <a:noFill/>
          <a:ln w="9525">
            <a:noFill/>
            <a:miter lim="800000"/>
            <a:headEnd/>
            <a:tailEnd/>
          </a:ln>
        </p:spPr>
      </p:pic>
      <p:pic>
        <p:nvPicPr>
          <p:cNvPr id="31" name="Picture 30" descr="businessman2.png"/>
          <p:cNvPicPr>
            <a:picLocks noChangeAspect="1"/>
          </p:cNvPicPr>
          <p:nvPr/>
        </p:nvPicPr>
        <p:blipFill>
          <a:blip r:embed="rId3"/>
          <a:srcRect/>
          <a:stretch>
            <a:fillRect/>
          </a:stretch>
        </p:blipFill>
        <p:spPr bwMode="auto">
          <a:xfrm>
            <a:off x="6858000" y="2895600"/>
            <a:ext cx="660400" cy="660400"/>
          </a:xfrm>
          <a:prstGeom prst="rect">
            <a:avLst/>
          </a:prstGeom>
          <a:noFill/>
          <a:ln w="9525">
            <a:noFill/>
            <a:miter lim="800000"/>
            <a:headEnd/>
            <a:tailEnd/>
          </a:ln>
        </p:spPr>
      </p:pic>
      <p:pic>
        <p:nvPicPr>
          <p:cNvPr id="32" name="Picture 31" descr="businesswoman2.png"/>
          <p:cNvPicPr>
            <a:picLocks noChangeAspect="1"/>
          </p:cNvPicPr>
          <p:nvPr/>
        </p:nvPicPr>
        <p:blipFill>
          <a:blip r:embed="rId4"/>
          <a:srcRect/>
          <a:stretch>
            <a:fillRect/>
          </a:stretch>
        </p:blipFill>
        <p:spPr bwMode="auto">
          <a:xfrm>
            <a:off x="6858000" y="4648200"/>
            <a:ext cx="660400" cy="660400"/>
          </a:xfrm>
          <a:prstGeom prst="rect">
            <a:avLst/>
          </a:prstGeom>
          <a:noFill/>
          <a:ln w="9525">
            <a:noFill/>
            <a:miter lim="800000"/>
            <a:headEnd/>
            <a:tailEnd/>
          </a:ln>
        </p:spPr>
      </p:pic>
      <p:pic>
        <p:nvPicPr>
          <p:cNvPr id="33" name="Picture 32" descr="mailbox_empty.png"/>
          <p:cNvPicPr>
            <a:picLocks noChangeAspect="1"/>
          </p:cNvPicPr>
          <p:nvPr/>
        </p:nvPicPr>
        <p:blipFill>
          <a:blip r:embed="rId2"/>
          <a:srcRect/>
          <a:stretch>
            <a:fillRect/>
          </a:stretch>
        </p:blipFill>
        <p:spPr bwMode="auto">
          <a:xfrm>
            <a:off x="6096000" y="1447800"/>
            <a:ext cx="1168400" cy="1168400"/>
          </a:xfrm>
          <a:prstGeom prst="rect">
            <a:avLst/>
          </a:prstGeom>
          <a:noFill/>
          <a:ln w="9525">
            <a:noFill/>
            <a:miter lim="800000"/>
            <a:headEnd/>
            <a:tailEnd/>
          </a:ln>
        </p:spPr>
      </p:pic>
      <p:pic>
        <p:nvPicPr>
          <p:cNvPr id="34" name="Picture 33" descr="gear_48.png"/>
          <p:cNvPicPr>
            <a:picLocks noChangeAspect="1"/>
          </p:cNvPicPr>
          <p:nvPr/>
        </p:nvPicPr>
        <p:blipFill>
          <a:blip r:embed="rId5"/>
          <a:srcRect/>
          <a:stretch>
            <a:fillRect/>
          </a:stretch>
        </p:blipFill>
        <p:spPr bwMode="auto">
          <a:xfrm>
            <a:off x="6858000" y="1295400"/>
            <a:ext cx="457200" cy="457200"/>
          </a:xfrm>
          <a:prstGeom prst="rect">
            <a:avLst/>
          </a:prstGeom>
          <a:noFill/>
          <a:ln w="9525">
            <a:noFill/>
            <a:miter lim="800000"/>
            <a:headEnd/>
            <a:tailEnd/>
          </a:ln>
        </p:spPr>
      </p:pic>
      <p:sp>
        <p:nvSpPr>
          <p:cNvPr id="35" name="TextBox 34"/>
          <p:cNvSpPr txBox="1">
            <a:spLocks noChangeArrowheads="1"/>
          </p:cNvSpPr>
          <p:nvPr/>
        </p:nvSpPr>
        <p:spPr bwMode="auto">
          <a:xfrm>
            <a:off x="7315200" y="1752600"/>
            <a:ext cx="1660525" cy="369888"/>
          </a:xfrm>
          <a:prstGeom prst="rect">
            <a:avLst/>
          </a:prstGeom>
          <a:noFill/>
          <a:ln w="9525">
            <a:noFill/>
            <a:miter lim="800000"/>
            <a:headEnd/>
            <a:tailEnd/>
          </a:ln>
        </p:spPr>
        <p:txBody>
          <a:bodyPr wrap="none">
            <a:spAutoFit/>
          </a:bodyPr>
          <a:lstStyle/>
          <a:p>
            <a:pPr eaLnBrk="0" hangingPunct="0"/>
            <a:r>
              <a:rPr lang="en-US" sz="1800">
                <a:latin typeface="Calibri" pitchFamily="34" charset="0"/>
              </a:rPr>
              <a:t>Journal mailbox</a:t>
            </a:r>
          </a:p>
        </p:txBody>
      </p:sp>
      <p:sp>
        <p:nvSpPr>
          <p:cNvPr id="36" name="TextBox 35"/>
          <p:cNvSpPr txBox="1">
            <a:spLocks noChangeArrowheads="1"/>
          </p:cNvSpPr>
          <p:nvPr/>
        </p:nvSpPr>
        <p:spPr bwMode="auto">
          <a:xfrm>
            <a:off x="7315200" y="3505200"/>
            <a:ext cx="1549400" cy="369888"/>
          </a:xfrm>
          <a:prstGeom prst="rect">
            <a:avLst/>
          </a:prstGeom>
          <a:noFill/>
          <a:ln w="9525">
            <a:noFill/>
            <a:miter lim="800000"/>
            <a:headEnd/>
            <a:tailEnd/>
          </a:ln>
        </p:spPr>
        <p:txBody>
          <a:bodyPr wrap="none">
            <a:spAutoFit/>
          </a:bodyPr>
          <a:lstStyle/>
          <a:p>
            <a:pPr eaLnBrk="0" hangingPunct="0"/>
            <a:r>
              <a:rPr lang="en-US" sz="1800">
                <a:latin typeface="Calibri" pitchFamily="34" charset="0"/>
              </a:rPr>
              <a:t>John’s mailbox</a:t>
            </a:r>
          </a:p>
        </p:txBody>
      </p:sp>
      <p:sp>
        <p:nvSpPr>
          <p:cNvPr id="37" name="TextBox 36"/>
          <p:cNvSpPr txBox="1">
            <a:spLocks noChangeArrowheads="1"/>
          </p:cNvSpPr>
          <p:nvPr/>
        </p:nvSpPr>
        <p:spPr bwMode="auto">
          <a:xfrm>
            <a:off x="7315200" y="5181600"/>
            <a:ext cx="1531938" cy="369888"/>
          </a:xfrm>
          <a:prstGeom prst="rect">
            <a:avLst/>
          </a:prstGeom>
          <a:noFill/>
          <a:ln w="9525">
            <a:noFill/>
            <a:miter lim="800000"/>
            <a:headEnd/>
            <a:tailEnd/>
          </a:ln>
        </p:spPr>
        <p:txBody>
          <a:bodyPr wrap="none">
            <a:spAutoFit/>
          </a:bodyPr>
          <a:lstStyle/>
          <a:p>
            <a:pPr eaLnBrk="0" hangingPunct="0"/>
            <a:r>
              <a:rPr lang="en-US" sz="1800">
                <a:latin typeface="Calibri" pitchFamily="34" charset="0"/>
              </a:rPr>
              <a:t>Jane’s mailbox</a:t>
            </a:r>
          </a:p>
        </p:txBody>
      </p:sp>
      <p:sp>
        <p:nvSpPr>
          <p:cNvPr id="42" name="TextBox 41"/>
          <p:cNvSpPr txBox="1">
            <a:spLocks noChangeArrowheads="1"/>
          </p:cNvSpPr>
          <p:nvPr/>
        </p:nvSpPr>
        <p:spPr bwMode="auto">
          <a:xfrm>
            <a:off x="381000" y="1219200"/>
            <a:ext cx="5257800" cy="830263"/>
          </a:xfrm>
          <a:prstGeom prst="rect">
            <a:avLst/>
          </a:prstGeom>
          <a:noFill/>
          <a:ln w="9525">
            <a:noFill/>
            <a:miter lim="800000"/>
            <a:headEnd/>
            <a:tailEnd/>
          </a:ln>
        </p:spPr>
        <p:txBody>
          <a:bodyPr>
            <a:spAutoFit/>
          </a:bodyPr>
          <a:lstStyle/>
          <a:p>
            <a:pPr eaLnBrk="0" hangingPunct="0"/>
            <a:r>
              <a:rPr lang="en-US" sz="1600">
                <a:latin typeface="Calibri" pitchFamily="34" charset="0"/>
              </a:rPr>
              <a:t>Exchange Server comes with a built-in feature called Journaling: A mechanism for capturing pristine email messages sent or received by end users.</a:t>
            </a:r>
          </a:p>
        </p:txBody>
      </p:sp>
      <p:sp>
        <p:nvSpPr>
          <p:cNvPr id="43" name="TextBox 42"/>
          <p:cNvSpPr txBox="1">
            <a:spLocks noChangeArrowheads="1"/>
          </p:cNvSpPr>
          <p:nvPr/>
        </p:nvSpPr>
        <p:spPr bwMode="auto">
          <a:xfrm>
            <a:off x="381000" y="1219200"/>
            <a:ext cx="5257800" cy="1323975"/>
          </a:xfrm>
          <a:prstGeom prst="rect">
            <a:avLst/>
          </a:prstGeom>
          <a:noFill/>
          <a:ln w="9525">
            <a:noFill/>
            <a:miter lim="800000"/>
            <a:headEnd/>
            <a:tailEnd/>
          </a:ln>
        </p:spPr>
        <p:txBody>
          <a:bodyPr>
            <a:spAutoFit/>
          </a:bodyPr>
          <a:lstStyle/>
          <a:p>
            <a:pPr eaLnBrk="0" hangingPunct="0"/>
            <a:r>
              <a:rPr lang="en-US" sz="1600">
                <a:latin typeface="Calibri" pitchFamily="34" charset="0"/>
              </a:rPr>
              <a:t>Journaling works in the background, producing a </a:t>
            </a:r>
            <a:r>
              <a:rPr lang="en-US" sz="1600" i="1">
                <a:latin typeface="Calibri" pitchFamily="34" charset="0"/>
              </a:rPr>
              <a:t>Journal Report</a:t>
            </a:r>
            <a:r>
              <a:rPr lang="en-US" sz="1600">
                <a:latin typeface="Calibri" pitchFamily="34" charset="0"/>
              </a:rPr>
              <a:t> corresponding to each pristine message that Exchange Server processes.</a:t>
            </a:r>
          </a:p>
          <a:p>
            <a:pPr eaLnBrk="0" hangingPunct="0"/>
            <a:endParaRPr lang="en-US" sz="1600">
              <a:latin typeface="Calibri" pitchFamily="34" charset="0"/>
            </a:endParaRPr>
          </a:p>
          <a:p>
            <a:pPr eaLnBrk="0" hangingPunct="0"/>
            <a:r>
              <a:rPr lang="en-US" sz="1600">
                <a:latin typeface="Calibri" pitchFamily="34" charset="0"/>
              </a:rPr>
              <a:t>Watch Journaling in action as Jane sends a message to John.</a:t>
            </a:r>
          </a:p>
        </p:txBody>
      </p:sp>
      <p:sp>
        <p:nvSpPr>
          <p:cNvPr id="46" name="TextBox 45"/>
          <p:cNvSpPr txBox="1">
            <a:spLocks noChangeArrowheads="1"/>
          </p:cNvSpPr>
          <p:nvPr/>
        </p:nvSpPr>
        <p:spPr bwMode="auto">
          <a:xfrm>
            <a:off x="381000" y="1219200"/>
            <a:ext cx="5257800" cy="830263"/>
          </a:xfrm>
          <a:prstGeom prst="rect">
            <a:avLst/>
          </a:prstGeom>
          <a:noFill/>
          <a:ln w="9525">
            <a:noFill/>
            <a:miter lim="800000"/>
            <a:headEnd/>
            <a:tailEnd/>
          </a:ln>
        </p:spPr>
        <p:txBody>
          <a:bodyPr>
            <a:spAutoFit/>
          </a:bodyPr>
          <a:lstStyle/>
          <a:p>
            <a:pPr eaLnBrk="0" hangingPunct="0"/>
            <a:r>
              <a:rPr lang="en-US" sz="1600">
                <a:latin typeface="Calibri" pitchFamily="34" charset="0"/>
              </a:rPr>
              <a:t>Exchange Server stores each Journal Report in a mailbox designated by your Exchange administrator called the Journal mailbox.</a:t>
            </a:r>
          </a:p>
        </p:txBody>
      </p:sp>
      <p:sp>
        <p:nvSpPr>
          <p:cNvPr id="49" name="TextBox 48"/>
          <p:cNvSpPr txBox="1">
            <a:spLocks noChangeArrowheads="1"/>
          </p:cNvSpPr>
          <p:nvPr/>
        </p:nvSpPr>
        <p:spPr bwMode="auto">
          <a:xfrm>
            <a:off x="381000" y="1219200"/>
            <a:ext cx="5257800" cy="584200"/>
          </a:xfrm>
          <a:prstGeom prst="rect">
            <a:avLst/>
          </a:prstGeom>
          <a:noFill/>
          <a:ln w="9525">
            <a:noFill/>
            <a:miter lim="800000"/>
            <a:headEnd/>
            <a:tailEnd/>
          </a:ln>
        </p:spPr>
        <p:txBody>
          <a:bodyPr>
            <a:spAutoFit/>
          </a:bodyPr>
          <a:lstStyle/>
          <a:p>
            <a:pPr eaLnBrk="0" hangingPunct="0"/>
            <a:r>
              <a:rPr lang="en-US" sz="1600">
                <a:latin typeface="Calibri" pitchFamily="34" charset="0"/>
              </a:rPr>
              <a:t>Email Archiving can now use its secure </a:t>
            </a:r>
            <a:r>
              <a:rPr lang="en-US" sz="1600" i="1">
                <a:latin typeface="Calibri" pitchFamily="34" charset="0"/>
              </a:rPr>
              <a:t>Pull Technology </a:t>
            </a:r>
            <a:r>
              <a:rPr lang="en-US" sz="1600">
                <a:latin typeface="Calibri" pitchFamily="34" charset="0"/>
              </a:rPr>
              <a:t>to download Journal Reports directly from the Journal mailbox.</a:t>
            </a:r>
          </a:p>
        </p:txBody>
      </p:sp>
      <p:pic>
        <p:nvPicPr>
          <p:cNvPr id="50" name="Picture 49" descr="server_off_128.png"/>
          <p:cNvPicPr>
            <a:picLocks noChangeAspect="1"/>
          </p:cNvPicPr>
          <p:nvPr/>
        </p:nvPicPr>
        <p:blipFill>
          <a:blip r:embed="rId6"/>
          <a:srcRect/>
          <a:stretch>
            <a:fillRect/>
          </a:stretch>
        </p:blipFill>
        <p:spPr bwMode="auto">
          <a:xfrm>
            <a:off x="3276600" y="3048000"/>
            <a:ext cx="1625600" cy="1625600"/>
          </a:xfrm>
          <a:prstGeom prst="rect">
            <a:avLst/>
          </a:prstGeom>
          <a:noFill/>
          <a:ln w="9525">
            <a:noFill/>
            <a:miter lim="800000"/>
            <a:headEnd/>
            <a:tailEnd/>
          </a:ln>
        </p:spPr>
      </p:pic>
      <p:sp>
        <p:nvSpPr>
          <p:cNvPr id="51" name="TextBox 50"/>
          <p:cNvSpPr txBox="1">
            <a:spLocks noChangeArrowheads="1"/>
          </p:cNvSpPr>
          <p:nvPr/>
        </p:nvSpPr>
        <p:spPr bwMode="auto">
          <a:xfrm>
            <a:off x="3276600" y="4724400"/>
            <a:ext cx="1717675" cy="307975"/>
          </a:xfrm>
          <a:prstGeom prst="rect">
            <a:avLst/>
          </a:prstGeom>
          <a:noFill/>
          <a:ln w="9525">
            <a:noFill/>
            <a:miter lim="800000"/>
            <a:headEnd/>
            <a:tailEnd/>
          </a:ln>
        </p:spPr>
        <p:txBody>
          <a:bodyPr wrap="none">
            <a:spAutoFit/>
          </a:bodyPr>
          <a:lstStyle/>
          <a:p>
            <a:pPr algn="ctr" eaLnBrk="0" hangingPunct="0"/>
            <a:r>
              <a:rPr lang="en-US" sz="1400">
                <a:latin typeface="Calibri" pitchFamily="34" charset="0"/>
              </a:rPr>
              <a:t>[Journaling </a:t>
            </a:r>
            <a:r>
              <a:rPr lang="en-US" sz="1400" b="1">
                <a:latin typeface="Calibri" pitchFamily="34" charset="0"/>
              </a:rPr>
              <a:t>Disabled</a:t>
            </a:r>
            <a:r>
              <a:rPr lang="en-US" sz="1400">
                <a:latin typeface="Calibri" pitchFamily="34" charset="0"/>
              </a:rPr>
              <a:t>]</a:t>
            </a:r>
          </a:p>
        </p:txBody>
      </p:sp>
      <p:sp>
        <p:nvSpPr>
          <p:cNvPr id="52" name="TextBox 51"/>
          <p:cNvSpPr txBox="1">
            <a:spLocks noChangeArrowheads="1"/>
          </p:cNvSpPr>
          <p:nvPr/>
        </p:nvSpPr>
        <p:spPr bwMode="auto">
          <a:xfrm>
            <a:off x="3276600" y="4724400"/>
            <a:ext cx="1676400" cy="307975"/>
          </a:xfrm>
          <a:prstGeom prst="rect">
            <a:avLst/>
          </a:prstGeom>
          <a:noFill/>
          <a:ln w="9525">
            <a:noFill/>
            <a:miter lim="800000"/>
            <a:headEnd/>
            <a:tailEnd/>
          </a:ln>
        </p:spPr>
        <p:txBody>
          <a:bodyPr wrap="none">
            <a:spAutoFit/>
          </a:bodyPr>
          <a:lstStyle/>
          <a:p>
            <a:pPr algn="ctr" eaLnBrk="0" hangingPunct="0"/>
            <a:r>
              <a:rPr lang="en-US" sz="1400">
                <a:latin typeface="Calibri" pitchFamily="34" charset="0"/>
              </a:rPr>
              <a:t>[Journaling </a:t>
            </a:r>
            <a:r>
              <a:rPr lang="en-US" sz="1400" b="1">
                <a:latin typeface="Calibri" pitchFamily="34" charset="0"/>
              </a:rPr>
              <a:t>Enabled</a:t>
            </a:r>
            <a:r>
              <a:rPr lang="en-US" sz="1400">
                <a:latin typeface="Calibri" pitchFamily="34" charset="0"/>
              </a:rPr>
              <a:t>]</a:t>
            </a:r>
          </a:p>
        </p:txBody>
      </p:sp>
      <p:pic>
        <p:nvPicPr>
          <p:cNvPr id="53" name="Picture 52" descr="server_on_128.png"/>
          <p:cNvPicPr>
            <a:picLocks noChangeAspect="1"/>
          </p:cNvPicPr>
          <p:nvPr/>
        </p:nvPicPr>
        <p:blipFill>
          <a:blip r:embed="rId7"/>
          <a:srcRect/>
          <a:stretch>
            <a:fillRect/>
          </a:stretch>
        </p:blipFill>
        <p:spPr bwMode="auto">
          <a:xfrm>
            <a:off x="3276600" y="3048000"/>
            <a:ext cx="1625600" cy="1625600"/>
          </a:xfrm>
          <a:prstGeom prst="rect">
            <a:avLst/>
          </a:prstGeom>
          <a:noFill/>
          <a:ln w="9525">
            <a:noFill/>
            <a:miter lim="800000"/>
            <a:headEnd/>
            <a:tailEnd/>
          </a:ln>
        </p:spPr>
      </p:pic>
      <p:pic>
        <p:nvPicPr>
          <p:cNvPr id="57" name="Picture 56" descr="airmail_closed_128.png"/>
          <p:cNvPicPr>
            <a:picLocks noChangeAspect="1"/>
          </p:cNvPicPr>
          <p:nvPr/>
        </p:nvPicPr>
        <p:blipFill>
          <a:blip r:embed="rId8"/>
          <a:srcRect/>
          <a:stretch>
            <a:fillRect/>
          </a:stretch>
        </p:blipFill>
        <p:spPr bwMode="auto">
          <a:xfrm>
            <a:off x="3810000" y="2895600"/>
            <a:ext cx="685800" cy="685800"/>
          </a:xfrm>
          <a:prstGeom prst="rect">
            <a:avLst/>
          </a:prstGeom>
          <a:noFill/>
          <a:ln w="9525">
            <a:noFill/>
            <a:miter lim="800000"/>
            <a:headEnd/>
            <a:tailEnd/>
          </a:ln>
        </p:spPr>
      </p:pic>
      <p:sp>
        <p:nvSpPr>
          <p:cNvPr id="45" name="TextBox 44"/>
          <p:cNvSpPr txBox="1">
            <a:spLocks noChangeArrowheads="1"/>
          </p:cNvSpPr>
          <p:nvPr/>
        </p:nvSpPr>
        <p:spPr bwMode="auto">
          <a:xfrm>
            <a:off x="381000" y="1219200"/>
            <a:ext cx="5257800" cy="584200"/>
          </a:xfrm>
          <a:prstGeom prst="rect">
            <a:avLst/>
          </a:prstGeom>
          <a:noFill/>
          <a:ln w="9525">
            <a:noFill/>
            <a:miter lim="800000"/>
            <a:headEnd/>
            <a:tailEnd/>
          </a:ln>
        </p:spPr>
        <p:txBody>
          <a:bodyPr>
            <a:spAutoFit/>
          </a:bodyPr>
          <a:lstStyle/>
          <a:p>
            <a:pPr eaLnBrk="0" hangingPunct="0"/>
            <a:r>
              <a:rPr lang="en-US" sz="1600">
                <a:latin typeface="Calibri" pitchFamily="34" charset="0"/>
              </a:rPr>
              <a:t>A Journal Report is simply an email message comprised of a pristine message and its metadata (to, from, Cc, Bcc, etc.).</a:t>
            </a:r>
          </a:p>
        </p:txBody>
      </p:sp>
      <p:sp>
        <p:nvSpPr>
          <p:cNvPr id="44" name="TextBox 43"/>
          <p:cNvSpPr txBox="1">
            <a:spLocks noChangeArrowheads="1"/>
          </p:cNvSpPr>
          <p:nvPr/>
        </p:nvSpPr>
        <p:spPr bwMode="auto">
          <a:xfrm>
            <a:off x="381000" y="1219200"/>
            <a:ext cx="5029200" cy="1569660"/>
          </a:xfrm>
          <a:prstGeom prst="rect">
            <a:avLst/>
          </a:prstGeom>
          <a:noFill/>
          <a:ln w="9525">
            <a:noFill/>
            <a:miter lim="800000"/>
            <a:headEnd/>
            <a:tailEnd/>
          </a:ln>
        </p:spPr>
        <p:txBody>
          <a:bodyPr wrap="square">
            <a:spAutoFit/>
          </a:bodyPr>
          <a:lstStyle/>
          <a:p>
            <a:pPr eaLnBrk="0" hangingPunct="0"/>
            <a:r>
              <a:rPr lang="en-US" sz="1600" dirty="0">
                <a:latin typeface="Calibri" pitchFamily="34" charset="0"/>
              </a:rPr>
              <a:t>Journal Reports are important for compliance because unlike message headers, they cannot be easily forged or tampered with.</a:t>
            </a:r>
          </a:p>
          <a:p>
            <a:pPr eaLnBrk="0" hangingPunct="0"/>
            <a:endParaRPr lang="en-US" sz="1600" dirty="0">
              <a:latin typeface="Calibri" pitchFamily="34" charset="0"/>
            </a:endParaRPr>
          </a:p>
          <a:p>
            <a:pPr eaLnBrk="0" hangingPunct="0"/>
            <a:r>
              <a:rPr lang="en-US" sz="1600" dirty="0">
                <a:latin typeface="Calibri" pitchFamily="34" charset="0"/>
              </a:rPr>
              <a:t>In this example, John deletes his copy of the message without affecting the Journal Report.</a:t>
            </a:r>
          </a:p>
        </p:txBody>
      </p:sp>
      <p:sp>
        <p:nvSpPr>
          <p:cNvPr id="39" name="TextBox 38"/>
          <p:cNvSpPr txBox="1">
            <a:spLocks noChangeArrowheads="1"/>
          </p:cNvSpPr>
          <p:nvPr/>
        </p:nvSpPr>
        <p:spPr bwMode="auto">
          <a:xfrm>
            <a:off x="381000" y="1219200"/>
            <a:ext cx="5105400" cy="584775"/>
          </a:xfrm>
          <a:prstGeom prst="rect">
            <a:avLst/>
          </a:prstGeom>
          <a:noFill/>
          <a:ln w="9525">
            <a:noFill/>
            <a:miter lim="800000"/>
            <a:headEnd/>
            <a:tailEnd/>
          </a:ln>
        </p:spPr>
        <p:txBody>
          <a:bodyPr wrap="square">
            <a:spAutoFit/>
          </a:bodyPr>
          <a:lstStyle/>
          <a:p>
            <a:pPr eaLnBrk="0" hangingPunct="0"/>
            <a:r>
              <a:rPr lang="en-US" sz="1600" dirty="0">
                <a:latin typeface="Calibri" pitchFamily="34" charset="0"/>
              </a:rPr>
              <a:t>Your Exchange administrator will enable Journaling with the help of our provisioning guides.</a:t>
            </a:r>
          </a:p>
        </p:txBody>
      </p:sp>
      <p:pic>
        <p:nvPicPr>
          <p:cNvPr id="26" name="Picture 25" descr="mail_64.png"/>
          <p:cNvPicPr>
            <a:picLocks noChangeAspect="1"/>
          </p:cNvPicPr>
          <p:nvPr/>
        </p:nvPicPr>
        <p:blipFill>
          <a:blip r:embed="rId9"/>
          <a:srcRect/>
          <a:stretch>
            <a:fillRect/>
          </a:stretch>
        </p:blipFill>
        <p:spPr bwMode="auto">
          <a:xfrm>
            <a:off x="6096000" y="5334000"/>
            <a:ext cx="660400" cy="660400"/>
          </a:xfrm>
          <a:prstGeom prst="rect">
            <a:avLst/>
          </a:prstGeom>
          <a:noFill/>
          <a:ln w="9525">
            <a:noFill/>
            <a:miter lim="800000"/>
            <a:headEnd/>
            <a:tailEnd/>
          </a:ln>
        </p:spPr>
      </p:pic>
      <p:pic>
        <p:nvPicPr>
          <p:cNvPr id="41" name="Picture 40" descr="mail_64.png"/>
          <p:cNvPicPr>
            <a:picLocks noChangeAspect="1"/>
          </p:cNvPicPr>
          <p:nvPr/>
        </p:nvPicPr>
        <p:blipFill>
          <a:blip r:embed="rId9"/>
          <a:srcRect/>
          <a:stretch>
            <a:fillRect/>
          </a:stretch>
        </p:blipFill>
        <p:spPr bwMode="auto">
          <a:xfrm>
            <a:off x="3810000" y="2895600"/>
            <a:ext cx="685800" cy="685800"/>
          </a:xfrm>
          <a:prstGeom prst="rect">
            <a:avLst/>
          </a:prstGeom>
          <a:noFill/>
          <a:ln w="9525">
            <a:noFill/>
            <a:miter lim="800000"/>
            <a:headEnd/>
            <a:tailEnd/>
          </a:ln>
        </p:spPr>
      </p:pic>
      <p:pic>
        <p:nvPicPr>
          <p:cNvPr id="58" name="Picture 57" descr="document2_64.png"/>
          <p:cNvPicPr>
            <a:picLocks noChangeAspect="1"/>
          </p:cNvPicPr>
          <p:nvPr/>
        </p:nvPicPr>
        <p:blipFill>
          <a:blip r:embed="rId10"/>
          <a:srcRect/>
          <a:stretch>
            <a:fillRect/>
          </a:stretch>
        </p:blipFill>
        <p:spPr bwMode="auto">
          <a:xfrm>
            <a:off x="3886200" y="2971800"/>
            <a:ext cx="533400" cy="533400"/>
          </a:xfrm>
          <a:prstGeom prst="rect">
            <a:avLst/>
          </a:prstGeom>
          <a:noFill/>
          <a:ln w="9525">
            <a:noFill/>
            <a:miter lim="800000"/>
            <a:headEnd/>
            <a:tailEnd/>
          </a:ln>
        </p:spPr>
      </p:pic>
      <p:pic>
        <p:nvPicPr>
          <p:cNvPr id="40" name="Picture 39" descr="error.png"/>
          <p:cNvPicPr>
            <a:picLocks noChangeAspect="1"/>
          </p:cNvPicPr>
          <p:nvPr/>
        </p:nvPicPr>
        <p:blipFill>
          <a:blip r:embed="rId11"/>
          <a:srcRect/>
          <a:stretch>
            <a:fillRect/>
          </a:stretch>
        </p:blipFill>
        <p:spPr bwMode="auto">
          <a:xfrm>
            <a:off x="6172200" y="3657600"/>
            <a:ext cx="406400" cy="406400"/>
          </a:xfrm>
          <a:prstGeom prst="rect">
            <a:avLst/>
          </a:prstGeom>
          <a:noFill/>
          <a:ln w="9525">
            <a:noFill/>
            <a:miter lim="800000"/>
            <a:headEnd/>
            <a:tailEnd/>
          </a:ln>
        </p:spPr>
      </p:pic>
      <p:pic>
        <p:nvPicPr>
          <p:cNvPr id="47" name="Picture 46" descr="play.png"/>
          <p:cNvPicPr>
            <a:picLocks noChangeAspect="1"/>
          </p:cNvPicPr>
          <p:nvPr/>
        </p:nvPicPr>
        <p:blipFill>
          <a:blip r:embed="rId12"/>
          <a:srcRect/>
          <a:stretch>
            <a:fillRect/>
          </a:stretch>
        </p:blipFill>
        <p:spPr bwMode="auto">
          <a:xfrm>
            <a:off x="609600" y="6019800"/>
            <a:ext cx="279400" cy="371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10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1000"/>
                                        <p:tgtEl>
                                          <p:spTgt spid="50"/>
                                        </p:tgtEl>
                                      </p:cBhvr>
                                    </p:animEffect>
                                  </p:childTnLst>
                                </p:cTn>
                              </p:par>
                              <p:par>
                                <p:cTn id="11" presetID="10" presetClass="entr" presetSubtype="0" fill="hold" grpId="1" nodeType="withEffect">
                                  <p:stCondLst>
                                    <p:cond delay="10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7"/>
                                        </p:tgtEl>
                                        <p:attrNameLst>
                                          <p:attrName>style.visibility</p:attrName>
                                        </p:attrNameLst>
                                      </p:cBhvr>
                                      <p:to>
                                        <p:strVal val="hidden"/>
                                      </p:to>
                                    </p:set>
                                  </p:childTnLst>
                                </p:cTn>
                              </p:par>
                            </p:childTnLst>
                          </p:cTn>
                        </p:par>
                        <p:par>
                          <p:cTn id="21" fill="hold">
                            <p:stCondLst>
                              <p:cond delay="0"/>
                            </p:stCondLst>
                            <p:childTnLst>
                              <p:par>
                                <p:cTn id="22" presetID="10" presetClass="exit" presetSubtype="0" fill="hold" grpId="2" nodeType="after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childTnLst>
                                </p:cTn>
                              </p:par>
                            </p:childTnLst>
                          </p:cTn>
                        </p:par>
                        <p:par>
                          <p:cTn id="28" fill="hold">
                            <p:stCondLst>
                              <p:cond delay="1000"/>
                            </p:stCondLst>
                            <p:childTnLst>
                              <p:par>
                                <p:cTn id="29" presetID="10" presetClass="exit" presetSubtype="0" fill="hold" nodeType="afterEffect">
                                  <p:stCondLst>
                                    <p:cond delay="4000"/>
                                  </p:stCondLst>
                                  <p:childTnLst>
                                    <p:animEffect transition="out" filter="fade">
                                      <p:cBhvr>
                                        <p:cTn id="30" dur="3000"/>
                                        <p:tgtEl>
                                          <p:spTgt spid="50"/>
                                        </p:tgtEl>
                                      </p:cBhvr>
                                    </p:animEffect>
                                    <p:set>
                                      <p:cBhvr>
                                        <p:cTn id="31" dur="1" fill="hold">
                                          <p:stCondLst>
                                            <p:cond delay="2999"/>
                                          </p:stCondLst>
                                        </p:cTn>
                                        <p:tgtEl>
                                          <p:spTgt spid="50"/>
                                        </p:tgtEl>
                                        <p:attrNameLst>
                                          <p:attrName>style.visibility</p:attrName>
                                        </p:attrNameLst>
                                      </p:cBhvr>
                                      <p:to>
                                        <p:strVal val="hidden"/>
                                      </p:to>
                                    </p:set>
                                  </p:childTnLst>
                                </p:cTn>
                              </p:par>
                              <p:par>
                                <p:cTn id="32" presetID="10" presetClass="exit" presetSubtype="0" fill="hold" grpId="0" nodeType="withEffect">
                                  <p:stCondLst>
                                    <p:cond delay="4000"/>
                                  </p:stCondLst>
                                  <p:childTnLst>
                                    <p:animEffect transition="out" filter="fade">
                                      <p:cBhvr>
                                        <p:cTn id="33" dur="3000"/>
                                        <p:tgtEl>
                                          <p:spTgt spid="51"/>
                                        </p:tgtEl>
                                      </p:cBhvr>
                                    </p:animEffect>
                                    <p:set>
                                      <p:cBhvr>
                                        <p:cTn id="34" dur="1" fill="hold">
                                          <p:stCondLst>
                                            <p:cond delay="2999"/>
                                          </p:stCondLst>
                                        </p:cTn>
                                        <p:tgtEl>
                                          <p:spTgt spid="51"/>
                                        </p:tgtEl>
                                        <p:attrNameLst>
                                          <p:attrName>style.visibility</p:attrName>
                                        </p:attrNameLst>
                                      </p:cBhvr>
                                      <p:to>
                                        <p:strVal val="hidden"/>
                                      </p:to>
                                    </p:set>
                                  </p:childTnLst>
                                </p:cTn>
                              </p:par>
                              <p:par>
                                <p:cTn id="35" presetID="10" presetClass="entr" presetSubtype="0" fill="hold" nodeType="withEffect">
                                  <p:stCondLst>
                                    <p:cond delay="400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childTnLst>
                                </p:cTn>
                              </p:par>
                              <p:par>
                                <p:cTn id="38" presetID="10" presetClass="entr" presetSubtype="0" fill="hold" grpId="0" nodeType="withEffect">
                                  <p:stCondLst>
                                    <p:cond delay="400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1000"/>
                                        <p:tgtEl>
                                          <p:spTgt spid="52"/>
                                        </p:tgtEl>
                                      </p:cBhvr>
                                    </p:animEffect>
                                  </p:childTnLst>
                                </p:cTn>
                              </p:par>
                            </p:childTnLst>
                          </p:cTn>
                        </p:par>
                        <p:par>
                          <p:cTn id="41" fill="hold">
                            <p:stCondLst>
                              <p:cond delay="8000"/>
                            </p:stCondLst>
                            <p:childTnLst>
                              <p:par>
                                <p:cTn id="42" presetID="1" presetClass="entr" presetSubtype="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7"/>
                                        </p:tgtEl>
                                        <p:attrNameLst>
                                          <p:attrName>style.visibility</p:attrName>
                                        </p:attrNameLst>
                                      </p:cBhvr>
                                      <p:to>
                                        <p:strVal val="hidden"/>
                                      </p:to>
                                    </p:set>
                                  </p:childTnLst>
                                </p:cTn>
                              </p:par>
                            </p:childTnLst>
                          </p:cTn>
                        </p:par>
                        <p:par>
                          <p:cTn id="48" fill="hold">
                            <p:stCondLst>
                              <p:cond delay="0"/>
                            </p:stCondLst>
                            <p:childTnLst>
                              <p:par>
                                <p:cTn id="49" presetID="10" presetClass="exit" presetSubtype="0" fill="hold" grpId="2" nodeType="afterEffect">
                                  <p:stCondLst>
                                    <p:cond delay="0"/>
                                  </p:stCondLst>
                                  <p:childTnLst>
                                    <p:animEffect transition="out" filter="fade">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childTnLst>
                                </p:cTn>
                              </p:par>
                            </p:childTnLst>
                          </p:cTn>
                        </p:par>
                        <p:par>
                          <p:cTn id="55" fill="hold">
                            <p:stCondLst>
                              <p:cond delay="1000"/>
                            </p:stCondLst>
                            <p:childTnLst>
                              <p:par>
                                <p:cTn id="56" presetID="10" presetClass="entr" presetSubtype="0" fill="hold" nodeType="afterEffect">
                                  <p:stCondLst>
                                    <p:cond delay="10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childTnLst>
                                </p:cTn>
                              </p:par>
                              <p:par>
                                <p:cTn id="59" presetID="10" presetClass="entr" presetSubtype="0" fill="hold" nodeType="withEffect">
                                  <p:stCondLst>
                                    <p:cond delay="100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childTnLst>
                                </p:cTn>
                              </p:par>
                            </p:childTnLst>
                          </p:cTn>
                        </p:par>
                        <p:par>
                          <p:cTn id="65" fill="hold">
                            <p:stCondLst>
                              <p:cond delay="3000"/>
                            </p:stCondLst>
                            <p:childTnLst>
                              <p:par>
                                <p:cTn id="66" presetID="10" presetClass="entr" presetSubtype="0" fill="hold" nodeType="afterEffect">
                                  <p:stCondLst>
                                    <p:cond delay="100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childTnLst>
                                </p:cTn>
                              </p:par>
                              <p:par>
                                <p:cTn id="69" presetID="10" presetClass="entr" presetSubtype="0" fill="hold" nodeType="withEffect">
                                  <p:stCondLst>
                                    <p:cond delay="100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childTnLst>
                                </p:cTn>
                              </p:par>
                              <p:par>
                                <p:cTn id="72" presetID="10" presetClass="entr" presetSubtype="0" fill="hold" grpId="0" nodeType="withEffect">
                                  <p:stCondLst>
                                    <p:cond delay="100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childTnLst>
                                </p:cTn>
                              </p:par>
                            </p:childTnLst>
                          </p:cTn>
                        </p:par>
                        <p:par>
                          <p:cTn id="75" fill="hold">
                            <p:stCondLst>
                              <p:cond delay="5000"/>
                            </p:stCondLst>
                            <p:childTnLst>
                              <p:par>
                                <p:cTn id="76" presetID="12" presetClass="entr" presetSubtype="1" fill="hold" nodeType="afterEffect">
                                  <p:stCondLst>
                                    <p:cond delay="3000"/>
                                  </p:stCondLst>
                                  <p:childTnLst>
                                    <p:set>
                                      <p:cBhvr>
                                        <p:cTn id="77" dur="1" fill="hold">
                                          <p:stCondLst>
                                            <p:cond delay="0"/>
                                          </p:stCondLst>
                                        </p:cTn>
                                        <p:tgtEl>
                                          <p:spTgt spid="26"/>
                                        </p:tgtEl>
                                        <p:attrNameLst>
                                          <p:attrName>style.visibility</p:attrName>
                                        </p:attrNameLst>
                                      </p:cBhvr>
                                      <p:to>
                                        <p:strVal val="visible"/>
                                      </p:to>
                                    </p:set>
                                    <p:animEffect transition="in" filter="slide(fromTop)">
                                      <p:cBhvr>
                                        <p:cTn id="78" dur="1000"/>
                                        <p:tgtEl>
                                          <p:spTgt spid="26"/>
                                        </p:tgtEl>
                                      </p:cBhvr>
                                    </p:animEffect>
                                  </p:childTnLst>
                                </p:cTn>
                              </p:par>
                            </p:childTnLst>
                          </p:cTn>
                        </p:par>
                        <p:par>
                          <p:cTn id="79" fill="hold">
                            <p:stCondLst>
                              <p:cond delay="9000"/>
                            </p:stCondLst>
                            <p:childTnLst>
                              <p:par>
                                <p:cTn id="80" presetID="0" presetClass="path" presetSubtype="0" accel="50000" decel="50000" fill="hold" nodeType="afterEffect">
                                  <p:stCondLst>
                                    <p:cond delay="1000"/>
                                  </p:stCondLst>
                                  <p:childTnLst>
                                    <p:animMotion origin="layout" path="M 2.22222E-6 4.07407E-6 C -0.12656 -0.11922 -0.25087 -0.2382 -0.25139 -0.28264 C -0.25191 -0.32709 -0.05452 -0.26968 -0.00278 -0.26621 " pathEditMode="relative" rAng="0" ptsTypes="aaa">
                                      <p:cBhvr>
                                        <p:cTn id="81" dur="3000" fill="hold"/>
                                        <p:tgtEl>
                                          <p:spTgt spid="26"/>
                                        </p:tgtEl>
                                        <p:attrNameLst>
                                          <p:attrName>ppt_x</p:attrName>
                                          <p:attrName>ppt_y</p:attrName>
                                        </p:attrNameLst>
                                      </p:cBhvr>
                                      <p:rCtr x="-12600" y="-16400"/>
                                    </p:animMotion>
                                  </p:childTnLst>
                                </p:cTn>
                              </p:par>
                              <p:par>
                                <p:cTn id="82" presetID="12" presetClass="entr" presetSubtype="4" fill="hold" nodeType="withEffect">
                                  <p:stCondLst>
                                    <p:cond delay="2500"/>
                                  </p:stCondLst>
                                  <p:childTnLst>
                                    <p:set>
                                      <p:cBhvr>
                                        <p:cTn id="83" dur="1" fill="hold">
                                          <p:stCondLst>
                                            <p:cond delay="0"/>
                                          </p:stCondLst>
                                        </p:cTn>
                                        <p:tgtEl>
                                          <p:spTgt spid="57"/>
                                        </p:tgtEl>
                                        <p:attrNameLst>
                                          <p:attrName>style.visibility</p:attrName>
                                        </p:attrNameLst>
                                      </p:cBhvr>
                                      <p:to>
                                        <p:strVal val="visible"/>
                                      </p:to>
                                    </p:set>
                                    <p:animEffect transition="in" filter="slide(fromBottom)">
                                      <p:cBhvr>
                                        <p:cTn id="84" dur="1000"/>
                                        <p:tgtEl>
                                          <p:spTgt spid="57"/>
                                        </p:tgtEl>
                                      </p:cBhvr>
                                    </p:animEffect>
                                  </p:childTnLst>
                                </p:cTn>
                              </p:par>
                            </p:childTnLst>
                          </p:cTn>
                        </p:par>
                        <p:par>
                          <p:cTn id="85" fill="hold">
                            <p:stCondLst>
                              <p:cond delay="13000"/>
                            </p:stCondLst>
                            <p:childTnLst>
                              <p:par>
                                <p:cTn id="86" presetID="1" presetClass="entr" presetSubtype="0" fill="hold" nodeType="afterEffect">
                                  <p:stCondLst>
                                    <p:cond delay="0"/>
                                  </p:stCondLst>
                                  <p:childTnLst>
                                    <p:set>
                                      <p:cBhvr>
                                        <p:cTn id="87" dur="1" fill="hold">
                                          <p:stCondLst>
                                            <p:cond delay="0"/>
                                          </p:stCondLst>
                                        </p:cTn>
                                        <p:tgtEl>
                                          <p:spTgt spid="4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47"/>
                                        </p:tgtEl>
                                        <p:attrNameLst>
                                          <p:attrName>style.visibility</p:attrName>
                                        </p:attrNameLst>
                                      </p:cBhvr>
                                      <p:to>
                                        <p:strVal val="hidden"/>
                                      </p:to>
                                    </p:set>
                                  </p:childTnLst>
                                </p:cTn>
                              </p:par>
                            </p:childTnLst>
                          </p:cTn>
                        </p:par>
                        <p:par>
                          <p:cTn id="92" fill="hold">
                            <p:stCondLst>
                              <p:cond delay="0"/>
                            </p:stCondLst>
                            <p:childTnLst>
                              <p:par>
                                <p:cTn id="93" presetID="10" presetClass="exit" presetSubtype="0" fill="hold" grpId="1" nodeType="afterEffect">
                                  <p:stCondLst>
                                    <p:cond delay="0"/>
                                  </p:stCondLst>
                                  <p:childTnLst>
                                    <p:animEffect transition="out" filter="fade">
                                      <p:cBhvr>
                                        <p:cTn id="94" dur="500"/>
                                        <p:tgtEl>
                                          <p:spTgt spid="43"/>
                                        </p:tgtEl>
                                      </p:cBhvr>
                                    </p:animEffect>
                                    <p:set>
                                      <p:cBhvr>
                                        <p:cTn id="95" dur="1" fill="hold">
                                          <p:stCondLst>
                                            <p:cond delay="499"/>
                                          </p:stCondLst>
                                        </p:cTn>
                                        <p:tgtEl>
                                          <p:spTgt spid="43"/>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1000"/>
                                        <p:tgtEl>
                                          <p:spTgt spid="45"/>
                                        </p:tgtEl>
                                      </p:cBhvr>
                                    </p:animEffect>
                                  </p:childTnLst>
                                </p:cTn>
                              </p:par>
                            </p:childTnLst>
                          </p:cTn>
                        </p:par>
                        <p:par>
                          <p:cTn id="99" fill="hold">
                            <p:stCondLst>
                              <p:cond delay="1000"/>
                            </p:stCondLst>
                            <p:childTnLst>
                              <p:par>
                                <p:cTn id="100" presetID="1" presetClass="entr" presetSubtype="0" fill="hold" nodeType="afterEffect">
                                  <p:stCondLst>
                                    <p:cond delay="2000"/>
                                  </p:stCondLst>
                                  <p:childTnLst>
                                    <p:set>
                                      <p:cBhvr>
                                        <p:cTn id="101" dur="1" fill="hold">
                                          <p:stCondLst>
                                            <p:cond delay="0"/>
                                          </p:stCondLst>
                                        </p:cTn>
                                        <p:tgtEl>
                                          <p:spTgt spid="41"/>
                                        </p:tgtEl>
                                        <p:attrNameLst>
                                          <p:attrName>style.visibility</p:attrName>
                                        </p:attrNameLst>
                                      </p:cBhvr>
                                      <p:to>
                                        <p:strVal val="visible"/>
                                      </p:to>
                                    </p:set>
                                  </p:childTnLst>
                                </p:cTn>
                              </p:par>
                              <p:par>
                                <p:cTn id="102" presetID="1" presetClass="entr" presetSubtype="0" fill="hold" nodeType="withEffect">
                                  <p:stCondLst>
                                    <p:cond delay="2000"/>
                                  </p:stCondLst>
                                  <p:childTnLst>
                                    <p:set>
                                      <p:cBhvr>
                                        <p:cTn id="103" dur="1" fill="hold">
                                          <p:stCondLst>
                                            <p:cond delay="0"/>
                                          </p:stCondLst>
                                        </p:cTn>
                                        <p:tgtEl>
                                          <p:spTgt spid="58"/>
                                        </p:tgtEl>
                                        <p:attrNameLst>
                                          <p:attrName>style.visibility</p:attrName>
                                        </p:attrNameLst>
                                      </p:cBhvr>
                                      <p:to>
                                        <p:strVal val="visible"/>
                                      </p:to>
                                    </p:set>
                                  </p:childTnLst>
                                </p:cTn>
                              </p:par>
                            </p:childTnLst>
                          </p:cTn>
                        </p:par>
                        <p:par>
                          <p:cTn id="104" fill="hold">
                            <p:stCondLst>
                              <p:cond delay="3000"/>
                            </p:stCondLst>
                            <p:childTnLst>
                              <p:par>
                                <p:cTn id="105" presetID="0" presetClass="path" presetSubtype="0" accel="50000" decel="50000" fill="hold" nodeType="afterEffect">
                                  <p:stCondLst>
                                    <p:cond delay="0"/>
                                  </p:stCondLst>
                                  <p:childTnLst>
                                    <p:animMotion origin="layout" path="M 3.33333E-6 -2.22222E-6 C 0.00677 -0.01227 0.03211 -0.05856 0.04062 -0.07407 " pathEditMode="relative" rAng="0" ptsTypes="aa">
                                      <p:cBhvr>
                                        <p:cTn id="106" dur="1000" fill="hold"/>
                                        <p:tgtEl>
                                          <p:spTgt spid="41"/>
                                        </p:tgtEl>
                                        <p:attrNameLst>
                                          <p:attrName>ppt_x</p:attrName>
                                          <p:attrName>ppt_y</p:attrName>
                                        </p:attrNameLst>
                                      </p:cBhvr>
                                      <p:rCtr x="2000" y="-3700"/>
                                    </p:animMotion>
                                  </p:childTnLst>
                                </p:cTn>
                              </p:par>
                              <p:par>
                                <p:cTn id="107" presetID="0" presetClass="path" presetSubtype="0" accel="50000" decel="50000" fill="hold" nodeType="withEffect">
                                  <p:stCondLst>
                                    <p:cond delay="0"/>
                                  </p:stCondLst>
                                  <p:childTnLst>
                                    <p:animMotion origin="layout" path="M 3.33333E-6 -2.22222E-6 C -0.00903 -0.01574 -0.04271 -0.0743 -0.05382 -0.09398 " pathEditMode="relative" rAng="0" ptsTypes="aa">
                                      <p:cBhvr>
                                        <p:cTn id="108" dur="1000" fill="hold"/>
                                        <p:tgtEl>
                                          <p:spTgt spid="58"/>
                                        </p:tgtEl>
                                        <p:attrNameLst>
                                          <p:attrName>ppt_x</p:attrName>
                                          <p:attrName>ppt_y</p:attrName>
                                        </p:attrNameLst>
                                      </p:cBhvr>
                                      <p:rCtr x="-2700" y="-4700"/>
                                    </p:animMotion>
                                  </p:childTnLst>
                                </p:cTn>
                              </p:par>
                            </p:childTnLst>
                          </p:cTn>
                        </p:par>
                        <p:par>
                          <p:cTn id="109" fill="hold">
                            <p:stCondLst>
                              <p:cond delay="4000"/>
                            </p:stCondLst>
                            <p:childTnLst>
                              <p:par>
                                <p:cTn id="110" presetID="10" presetClass="exit" presetSubtype="0" fill="hold" nodeType="afterEffect">
                                  <p:stCondLst>
                                    <p:cond delay="4000"/>
                                  </p:stCondLst>
                                  <p:childTnLst>
                                    <p:animEffect transition="out" filter="fade">
                                      <p:cBhvr>
                                        <p:cTn id="111" dur="500"/>
                                        <p:tgtEl>
                                          <p:spTgt spid="58"/>
                                        </p:tgtEl>
                                      </p:cBhvr>
                                    </p:animEffect>
                                    <p:set>
                                      <p:cBhvr>
                                        <p:cTn id="112" dur="1" fill="hold">
                                          <p:stCondLst>
                                            <p:cond delay="499"/>
                                          </p:stCondLst>
                                        </p:cTn>
                                        <p:tgtEl>
                                          <p:spTgt spid="58"/>
                                        </p:tgtEl>
                                        <p:attrNameLst>
                                          <p:attrName>style.visibility</p:attrName>
                                        </p:attrNameLst>
                                      </p:cBhvr>
                                      <p:to>
                                        <p:strVal val="hidden"/>
                                      </p:to>
                                    </p:set>
                                  </p:childTnLst>
                                </p:cTn>
                              </p:par>
                              <p:par>
                                <p:cTn id="113" presetID="10" presetClass="exit" presetSubtype="0" fill="hold" nodeType="withEffect">
                                  <p:stCondLst>
                                    <p:cond delay="4000"/>
                                  </p:stCondLst>
                                  <p:childTnLst>
                                    <p:animEffect transition="out" filter="fade">
                                      <p:cBhvr>
                                        <p:cTn id="114" dur="500"/>
                                        <p:tgtEl>
                                          <p:spTgt spid="41"/>
                                        </p:tgtEl>
                                      </p:cBhvr>
                                    </p:animEffect>
                                    <p:set>
                                      <p:cBhvr>
                                        <p:cTn id="115" dur="1" fill="hold">
                                          <p:stCondLst>
                                            <p:cond delay="499"/>
                                          </p:stCondLst>
                                        </p:cTn>
                                        <p:tgtEl>
                                          <p:spTgt spid="41"/>
                                        </p:tgtEl>
                                        <p:attrNameLst>
                                          <p:attrName>style.visibility</p:attrName>
                                        </p:attrNameLst>
                                      </p:cBhvr>
                                      <p:to>
                                        <p:strVal val="hidden"/>
                                      </p:to>
                                    </p:set>
                                  </p:childTnLst>
                                </p:cTn>
                              </p:par>
                            </p:childTnLst>
                          </p:cTn>
                        </p:par>
                        <p:par>
                          <p:cTn id="116" fill="hold">
                            <p:stCondLst>
                              <p:cond delay="8500"/>
                            </p:stCondLst>
                            <p:childTnLst>
                              <p:par>
                                <p:cTn id="117" presetID="1" presetClass="entr" presetSubtype="0" fill="hold" nodeType="afterEffect">
                                  <p:stCondLst>
                                    <p:cond delay="0"/>
                                  </p:stCondLst>
                                  <p:childTnLst>
                                    <p:set>
                                      <p:cBhvr>
                                        <p:cTn id="118" dur="1" fill="hold">
                                          <p:stCondLst>
                                            <p:cond delay="0"/>
                                          </p:stCondLst>
                                        </p:cTn>
                                        <p:tgtEl>
                                          <p:spTgt spid="4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47"/>
                                        </p:tgtEl>
                                        <p:attrNameLst>
                                          <p:attrName>style.visibility</p:attrName>
                                        </p:attrNameLst>
                                      </p:cBhvr>
                                      <p:to>
                                        <p:strVal val="hidden"/>
                                      </p:to>
                                    </p:set>
                                  </p:childTnLst>
                                </p:cTn>
                              </p:par>
                            </p:childTnLst>
                          </p:cTn>
                        </p:par>
                        <p:par>
                          <p:cTn id="123" fill="hold">
                            <p:stCondLst>
                              <p:cond delay="0"/>
                            </p:stCondLst>
                            <p:childTnLst>
                              <p:par>
                                <p:cTn id="124" presetID="10" presetClass="exit" presetSubtype="0" fill="hold" grpId="1" nodeType="afterEffect">
                                  <p:stCondLst>
                                    <p:cond delay="0"/>
                                  </p:stCondLst>
                                  <p:childTnLst>
                                    <p:animEffect transition="out" filter="fade">
                                      <p:cBhvr>
                                        <p:cTn id="125" dur="500"/>
                                        <p:tgtEl>
                                          <p:spTgt spid="45"/>
                                        </p:tgtEl>
                                      </p:cBhvr>
                                    </p:animEffect>
                                    <p:set>
                                      <p:cBhvr>
                                        <p:cTn id="126" dur="1" fill="hold">
                                          <p:stCondLst>
                                            <p:cond delay="499"/>
                                          </p:stCondLst>
                                        </p:cTn>
                                        <p:tgtEl>
                                          <p:spTgt spid="45"/>
                                        </p:tgtEl>
                                        <p:attrNameLst>
                                          <p:attrName>style.visibility</p:attrName>
                                        </p:attrNameLst>
                                      </p:cBhvr>
                                      <p:to>
                                        <p:strVal val="hidden"/>
                                      </p:to>
                                    </p:set>
                                  </p:childTnLst>
                                </p:cTn>
                              </p:par>
                              <p:par>
                                <p:cTn id="127" presetID="10" presetClass="entr" presetSubtype="0"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fade">
                                      <p:cBhvr>
                                        <p:cTn id="129" dur="1000"/>
                                        <p:tgtEl>
                                          <p:spTgt spid="44"/>
                                        </p:tgtEl>
                                      </p:cBhvr>
                                    </p:animEffect>
                                  </p:childTnLst>
                                </p:cTn>
                              </p:par>
                            </p:childTnLst>
                          </p:cTn>
                        </p:par>
                        <p:par>
                          <p:cTn id="130" fill="hold">
                            <p:stCondLst>
                              <p:cond delay="1000"/>
                            </p:stCondLst>
                            <p:childTnLst>
                              <p:par>
                                <p:cTn id="131" presetID="10" presetClass="entr" presetSubtype="0" fill="hold" nodeType="afterEffect">
                                  <p:stCondLst>
                                    <p:cond delay="600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childTnLst>
                                </p:cTn>
                              </p:par>
                            </p:childTnLst>
                          </p:cTn>
                        </p:par>
                        <p:par>
                          <p:cTn id="134" fill="hold">
                            <p:stCondLst>
                              <p:cond delay="7500"/>
                            </p:stCondLst>
                            <p:childTnLst>
                              <p:par>
                                <p:cTn id="135" presetID="12" presetClass="exit" presetSubtype="4" fill="hold" nodeType="afterEffect">
                                  <p:stCondLst>
                                    <p:cond delay="2000"/>
                                  </p:stCondLst>
                                  <p:childTnLst>
                                    <p:animEffect transition="out" filter="slide(fromBottom)">
                                      <p:cBhvr>
                                        <p:cTn id="136" dur="1000"/>
                                        <p:tgtEl>
                                          <p:spTgt spid="26"/>
                                        </p:tgtEl>
                                      </p:cBhvr>
                                    </p:animEffect>
                                    <p:set>
                                      <p:cBhvr>
                                        <p:cTn id="137" dur="1" fill="hold">
                                          <p:stCondLst>
                                            <p:cond delay="999"/>
                                          </p:stCondLst>
                                        </p:cTn>
                                        <p:tgtEl>
                                          <p:spTgt spid="26"/>
                                        </p:tgtEl>
                                        <p:attrNameLst>
                                          <p:attrName>style.visibility</p:attrName>
                                        </p:attrNameLst>
                                      </p:cBhvr>
                                      <p:to>
                                        <p:strVal val="hidden"/>
                                      </p:to>
                                    </p:set>
                                  </p:childTnLst>
                                </p:cTn>
                              </p:par>
                              <p:par>
                                <p:cTn id="138" presetID="10" presetClass="exit" presetSubtype="0" fill="hold" nodeType="withEffect">
                                  <p:stCondLst>
                                    <p:cond delay="2000"/>
                                  </p:stCondLst>
                                  <p:childTnLst>
                                    <p:animEffect transition="out" filter="fade">
                                      <p:cBhvr>
                                        <p:cTn id="139" dur="1000"/>
                                        <p:tgtEl>
                                          <p:spTgt spid="40"/>
                                        </p:tgtEl>
                                      </p:cBhvr>
                                    </p:animEffect>
                                    <p:set>
                                      <p:cBhvr>
                                        <p:cTn id="140" dur="1" fill="hold">
                                          <p:stCondLst>
                                            <p:cond delay="999"/>
                                          </p:stCondLst>
                                        </p:cTn>
                                        <p:tgtEl>
                                          <p:spTgt spid="40"/>
                                        </p:tgtEl>
                                        <p:attrNameLst>
                                          <p:attrName>style.visibility</p:attrName>
                                        </p:attrNameLst>
                                      </p:cBhvr>
                                      <p:to>
                                        <p:strVal val="hidden"/>
                                      </p:to>
                                    </p:set>
                                  </p:childTnLst>
                                </p:cTn>
                              </p:par>
                            </p:childTnLst>
                          </p:cTn>
                        </p:par>
                        <p:par>
                          <p:cTn id="141" fill="hold">
                            <p:stCondLst>
                              <p:cond delay="10500"/>
                            </p:stCondLst>
                            <p:childTnLst>
                              <p:par>
                                <p:cTn id="142" presetID="1" presetClass="entr" presetSubtype="0" fill="hold" nodeType="afterEffect">
                                  <p:stCondLst>
                                    <p:cond delay="0"/>
                                  </p:stCondLst>
                                  <p:childTnLst>
                                    <p:set>
                                      <p:cBhvr>
                                        <p:cTn id="143" dur="1" fill="hold">
                                          <p:stCondLst>
                                            <p:cond delay="0"/>
                                          </p:stCondLst>
                                        </p:cTn>
                                        <p:tgtEl>
                                          <p:spTgt spid="4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nodeType="clickEffect">
                                  <p:stCondLst>
                                    <p:cond delay="0"/>
                                  </p:stCondLst>
                                  <p:childTnLst>
                                    <p:set>
                                      <p:cBhvr>
                                        <p:cTn id="147" dur="1" fill="hold">
                                          <p:stCondLst>
                                            <p:cond delay="0"/>
                                          </p:stCondLst>
                                        </p:cTn>
                                        <p:tgtEl>
                                          <p:spTgt spid="47"/>
                                        </p:tgtEl>
                                        <p:attrNameLst>
                                          <p:attrName>style.visibility</p:attrName>
                                        </p:attrNameLst>
                                      </p:cBhvr>
                                      <p:to>
                                        <p:strVal val="hidden"/>
                                      </p:to>
                                    </p:set>
                                  </p:childTnLst>
                                </p:cTn>
                              </p:par>
                            </p:childTnLst>
                          </p:cTn>
                        </p:par>
                        <p:par>
                          <p:cTn id="148" fill="hold">
                            <p:stCondLst>
                              <p:cond delay="0"/>
                            </p:stCondLst>
                            <p:childTnLst>
                              <p:par>
                                <p:cTn id="149" presetID="10" presetClass="exit" presetSubtype="0" fill="hold" grpId="1" nodeType="afterEffect">
                                  <p:stCondLst>
                                    <p:cond delay="0"/>
                                  </p:stCondLst>
                                  <p:childTnLst>
                                    <p:animEffect transition="out" filter="fade">
                                      <p:cBhvr>
                                        <p:cTn id="150" dur="500"/>
                                        <p:tgtEl>
                                          <p:spTgt spid="44"/>
                                        </p:tgtEl>
                                      </p:cBhvr>
                                    </p:animEffect>
                                    <p:set>
                                      <p:cBhvr>
                                        <p:cTn id="151" dur="1" fill="hold">
                                          <p:stCondLst>
                                            <p:cond delay="499"/>
                                          </p:stCondLst>
                                        </p:cTn>
                                        <p:tgtEl>
                                          <p:spTgt spid="44"/>
                                        </p:tgtEl>
                                        <p:attrNameLst>
                                          <p:attrName>style.visibility</p:attrName>
                                        </p:attrNameLst>
                                      </p:cBhvr>
                                      <p:to>
                                        <p:strVal val="hidden"/>
                                      </p:to>
                                    </p:set>
                                  </p:childTnLst>
                                </p:cTn>
                              </p:par>
                              <p:par>
                                <p:cTn id="152" presetID="10" presetClass="entr" presetSubtype="0" fill="hold" grpId="0" nodeType="withEffect">
                                  <p:stCondLst>
                                    <p:cond delay="0"/>
                                  </p:stCondLst>
                                  <p:childTnLst>
                                    <p:set>
                                      <p:cBhvr>
                                        <p:cTn id="153" dur="1" fill="hold">
                                          <p:stCondLst>
                                            <p:cond delay="0"/>
                                          </p:stCondLst>
                                        </p:cTn>
                                        <p:tgtEl>
                                          <p:spTgt spid="46"/>
                                        </p:tgtEl>
                                        <p:attrNameLst>
                                          <p:attrName>style.visibility</p:attrName>
                                        </p:attrNameLst>
                                      </p:cBhvr>
                                      <p:to>
                                        <p:strVal val="visible"/>
                                      </p:to>
                                    </p:set>
                                    <p:animEffect transition="in" filter="fade">
                                      <p:cBhvr>
                                        <p:cTn id="154" dur="1000"/>
                                        <p:tgtEl>
                                          <p:spTgt spid="46"/>
                                        </p:tgtEl>
                                      </p:cBhvr>
                                    </p:animEffect>
                                  </p:childTnLst>
                                </p:cTn>
                              </p:par>
                            </p:childTnLst>
                          </p:cTn>
                        </p:par>
                        <p:par>
                          <p:cTn id="155" fill="hold">
                            <p:stCondLst>
                              <p:cond delay="1000"/>
                            </p:stCondLst>
                            <p:childTnLst>
                              <p:par>
                                <p:cTn id="156" presetID="12" presetClass="entr" presetSubtype="1" fill="hold" nodeType="after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slide(fromTop)">
                                      <p:cBhvr>
                                        <p:cTn id="158" dur="1000"/>
                                        <p:tgtEl>
                                          <p:spTgt spid="33"/>
                                        </p:tgtEl>
                                      </p:cBhvr>
                                    </p:animEffect>
                                  </p:childTnLst>
                                </p:cTn>
                              </p:par>
                              <p:par>
                                <p:cTn id="159" presetID="12" presetClass="entr" presetSubtype="1" fill="hold" nodeType="withEffect">
                                  <p:stCondLst>
                                    <p:cond delay="0"/>
                                  </p:stCondLst>
                                  <p:childTnLst>
                                    <p:set>
                                      <p:cBhvr>
                                        <p:cTn id="160" dur="1" fill="hold">
                                          <p:stCondLst>
                                            <p:cond delay="0"/>
                                          </p:stCondLst>
                                        </p:cTn>
                                        <p:tgtEl>
                                          <p:spTgt spid="34"/>
                                        </p:tgtEl>
                                        <p:attrNameLst>
                                          <p:attrName>style.visibility</p:attrName>
                                        </p:attrNameLst>
                                      </p:cBhvr>
                                      <p:to>
                                        <p:strVal val="visible"/>
                                      </p:to>
                                    </p:set>
                                    <p:animEffect transition="in" filter="slide(fromTop)">
                                      <p:cBhvr>
                                        <p:cTn id="161" dur="1000"/>
                                        <p:tgtEl>
                                          <p:spTgt spid="34"/>
                                        </p:tgtEl>
                                      </p:cBhvr>
                                    </p:animEffect>
                                  </p:childTnLst>
                                </p:cTn>
                              </p:par>
                              <p:par>
                                <p:cTn id="162" presetID="12" presetClass="entr" presetSubtype="1" fill="hold" grpId="0" nodeType="withEffect">
                                  <p:stCondLst>
                                    <p:cond delay="0"/>
                                  </p:stCondLst>
                                  <p:childTnLst>
                                    <p:set>
                                      <p:cBhvr>
                                        <p:cTn id="163" dur="1" fill="hold">
                                          <p:stCondLst>
                                            <p:cond delay="0"/>
                                          </p:stCondLst>
                                        </p:cTn>
                                        <p:tgtEl>
                                          <p:spTgt spid="35"/>
                                        </p:tgtEl>
                                        <p:attrNameLst>
                                          <p:attrName>style.visibility</p:attrName>
                                        </p:attrNameLst>
                                      </p:cBhvr>
                                      <p:to>
                                        <p:strVal val="visible"/>
                                      </p:to>
                                    </p:set>
                                    <p:animEffect transition="in" filter="slide(fromTop)">
                                      <p:cBhvr>
                                        <p:cTn id="164" dur="1000"/>
                                        <p:tgtEl>
                                          <p:spTgt spid="35"/>
                                        </p:tgtEl>
                                      </p:cBhvr>
                                    </p:animEffect>
                                  </p:childTnLst>
                                </p:cTn>
                              </p:par>
                            </p:childTnLst>
                          </p:cTn>
                        </p:par>
                        <p:par>
                          <p:cTn id="165" fill="hold">
                            <p:stCondLst>
                              <p:cond delay="2000"/>
                            </p:stCondLst>
                            <p:childTnLst>
                              <p:par>
                                <p:cTn id="166" presetID="0" presetClass="path" presetSubtype="0" accel="50000" decel="50000" fill="hold" nodeType="afterEffect">
                                  <p:stCondLst>
                                    <p:cond delay="2000"/>
                                  </p:stCondLst>
                                  <p:childTnLst>
                                    <p:animMotion origin="layout" path="M -2.77778E-7 3.7037E-6 C 0.10642 -0.06482 0.21302 -0.12963 0.25538 -0.15625 " pathEditMode="relative" ptsTypes="aA">
                                      <p:cBhvr>
                                        <p:cTn id="167" dur="2000" fill="hold"/>
                                        <p:tgtEl>
                                          <p:spTgt spid="57"/>
                                        </p:tgtEl>
                                        <p:attrNameLst>
                                          <p:attrName>ppt_x</p:attrName>
                                          <p:attrName>ppt_y</p:attrName>
                                        </p:attrNameLst>
                                      </p:cBhvr>
                                    </p:animMotion>
                                  </p:childTnLst>
                                </p:cTn>
                              </p:par>
                            </p:childTnLst>
                          </p:cTn>
                        </p:par>
                        <p:par>
                          <p:cTn id="168" fill="hold">
                            <p:stCondLst>
                              <p:cond delay="6000"/>
                            </p:stCondLst>
                            <p:childTnLst>
                              <p:par>
                                <p:cTn id="169" presetID="1" presetClass="entr" presetSubtype="0" fill="hold" nodeType="afterEffect">
                                  <p:stCondLst>
                                    <p:cond delay="0"/>
                                  </p:stCondLst>
                                  <p:childTnLst>
                                    <p:set>
                                      <p:cBhvr>
                                        <p:cTn id="170" dur="1" fill="hold">
                                          <p:stCondLst>
                                            <p:cond delay="0"/>
                                          </p:stCondLst>
                                        </p:cTn>
                                        <p:tgtEl>
                                          <p:spTgt spid="4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nodeType="clickEffect">
                                  <p:stCondLst>
                                    <p:cond delay="0"/>
                                  </p:stCondLst>
                                  <p:childTnLst>
                                    <p:set>
                                      <p:cBhvr>
                                        <p:cTn id="174" dur="1" fill="hold">
                                          <p:stCondLst>
                                            <p:cond delay="0"/>
                                          </p:stCondLst>
                                        </p:cTn>
                                        <p:tgtEl>
                                          <p:spTgt spid="47"/>
                                        </p:tgtEl>
                                        <p:attrNameLst>
                                          <p:attrName>style.visibility</p:attrName>
                                        </p:attrNameLst>
                                      </p:cBhvr>
                                      <p:to>
                                        <p:strVal val="hidden"/>
                                      </p:to>
                                    </p:set>
                                  </p:childTnLst>
                                </p:cTn>
                              </p:par>
                            </p:childTnLst>
                          </p:cTn>
                        </p:par>
                        <p:par>
                          <p:cTn id="175" fill="hold">
                            <p:stCondLst>
                              <p:cond delay="0"/>
                            </p:stCondLst>
                            <p:childTnLst>
                              <p:par>
                                <p:cTn id="176" presetID="10" presetClass="exit" presetSubtype="0" fill="hold" grpId="1" nodeType="afterEffect">
                                  <p:stCondLst>
                                    <p:cond delay="0"/>
                                  </p:stCondLst>
                                  <p:childTnLst>
                                    <p:animEffect transition="out" filter="fade">
                                      <p:cBhvr>
                                        <p:cTn id="177" dur="500"/>
                                        <p:tgtEl>
                                          <p:spTgt spid="46"/>
                                        </p:tgtEl>
                                      </p:cBhvr>
                                    </p:animEffect>
                                    <p:set>
                                      <p:cBhvr>
                                        <p:cTn id="178" dur="1" fill="hold">
                                          <p:stCondLst>
                                            <p:cond delay="499"/>
                                          </p:stCondLst>
                                        </p:cTn>
                                        <p:tgtEl>
                                          <p:spTgt spid="46"/>
                                        </p:tgtEl>
                                        <p:attrNameLst>
                                          <p:attrName>style.visibility</p:attrName>
                                        </p:attrNameLst>
                                      </p:cBhvr>
                                      <p:to>
                                        <p:strVal val="hidden"/>
                                      </p:to>
                                    </p:set>
                                  </p:childTnLst>
                                </p:cTn>
                              </p:par>
                              <p:par>
                                <p:cTn id="179" presetID="10" presetClass="entr" presetSubtype="0"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fade">
                                      <p:cBhvr>
                                        <p:cTn id="181" dur="1000"/>
                                        <p:tgtEl>
                                          <p:spTgt spid="49"/>
                                        </p:tgtEl>
                                      </p:cBhvr>
                                    </p:animEffect>
                                  </p:childTnLst>
                                </p:cTn>
                              </p:par>
                            </p:childTnLst>
                          </p:cTn>
                        </p:par>
                        <p:par>
                          <p:cTn id="182" fill="hold">
                            <p:stCondLst>
                              <p:cond delay="1000"/>
                            </p:stCondLst>
                            <p:childTnLst>
                              <p:par>
                                <p:cTn id="183" presetID="1" presetClass="entr" presetSubtype="0" fill="hold" nodeType="afterEffect">
                                  <p:stCondLst>
                                    <p:cond delay="0"/>
                                  </p:stCondLst>
                                  <p:childTnLst>
                                    <p:set>
                                      <p:cBhvr>
                                        <p:cTn id="18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2" grpId="0"/>
      <p:bldP spid="42" grpId="2"/>
      <p:bldP spid="43" grpId="0"/>
      <p:bldP spid="43" grpId="1"/>
      <p:bldP spid="46" grpId="0"/>
      <p:bldP spid="46" grpId="1"/>
      <p:bldP spid="49" grpId="0"/>
      <p:bldP spid="51" grpId="0"/>
      <p:bldP spid="51" grpId="1"/>
      <p:bldP spid="52" grpId="0"/>
      <p:bldP spid="45" grpId="0"/>
      <p:bldP spid="45" grpId="1"/>
      <p:bldP spid="44" grpId="0"/>
      <p:bldP spid="44" grpId="1"/>
      <p:bldP spid="39" grpId="0"/>
      <p:bldP spid="39"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4000" smtClean="0"/>
              <a:t>Pull Technology</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92027829-DEC2-48B4-BB81-5FF826B4958A}" type="slidenum">
              <a:rPr lang="en-US"/>
              <a:pPr>
                <a:defRPr/>
              </a:pPr>
              <a:t>16</a:t>
            </a:fld>
            <a:endParaRPr lang="en-US"/>
          </a:p>
        </p:txBody>
      </p:sp>
      <p:pic>
        <p:nvPicPr>
          <p:cNvPr id="52228" name="Picture 28" descr="mailbox_empty.png"/>
          <p:cNvPicPr>
            <a:picLocks noChangeAspect="1"/>
          </p:cNvPicPr>
          <p:nvPr/>
        </p:nvPicPr>
        <p:blipFill>
          <a:blip r:embed="rId2"/>
          <a:srcRect/>
          <a:stretch>
            <a:fillRect/>
          </a:stretch>
        </p:blipFill>
        <p:spPr bwMode="auto">
          <a:xfrm>
            <a:off x="6096000" y="4953000"/>
            <a:ext cx="1168400" cy="1168400"/>
          </a:xfrm>
          <a:prstGeom prst="rect">
            <a:avLst/>
          </a:prstGeom>
          <a:noFill/>
          <a:ln w="9525">
            <a:noFill/>
            <a:miter lim="800000"/>
            <a:headEnd/>
            <a:tailEnd/>
          </a:ln>
        </p:spPr>
      </p:pic>
      <p:pic>
        <p:nvPicPr>
          <p:cNvPr id="52229" name="Picture 29" descr="mailbox_empty.png"/>
          <p:cNvPicPr>
            <a:picLocks noChangeAspect="1"/>
          </p:cNvPicPr>
          <p:nvPr/>
        </p:nvPicPr>
        <p:blipFill>
          <a:blip r:embed="rId2"/>
          <a:srcRect/>
          <a:stretch>
            <a:fillRect/>
          </a:stretch>
        </p:blipFill>
        <p:spPr bwMode="auto">
          <a:xfrm>
            <a:off x="6096000" y="3200400"/>
            <a:ext cx="1168400" cy="1168400"/>
          </a:xfrm>
          <a:prstGeom prst="rect">
            <a:avLst/>
          </a:prstGeom>
          <a:noFill/>
          <a:ln w="9525">
            <a:noFill/>
            <a:miter lim="800000"/>
            <a:headEnd/>
            <a:tailEnd/>
          </a:ln>
        </p:spPr>
      </p:pic>
      <p:pic>
        <p:nvPicPr>
          <p:cNvPr id="52230" name="Picture 30" descr="businessman2.png"/>
          <p:cNvPicPr>
            <a:picLocks noChangeAspect="1"/>
          </p:cNvPicPr>
          <p:nvPr/>
        </p:nvPicPr>
        <p:blipFill>
          <a:blip r:embed="rId3"/>
          <a:srcRect/>
          <a:stretch>
            <a:fillRect/>
          </a:stretch>
        </p:blipFill>
        <p:spPr bwMode="auto">
          <a:xfrm>
            <a:off x="6858000" y="2895600"/>
            <a:ext cx="660400" cy="660400"/>
          </a:xfrm>
          <a:prstGeom prst="rect">
            <a:avLst/>
          </a:prstGeom>
          <a:noFill/>
          <a:ln w="9525">
            <a:noFill/>
            <a:miter lim="800000"/>
            <a:headEnd/>
            <a:tailEnd/>
          </a:ln>
        </p:spPr>
      </p:pic>
      <p:pic>
        <p:nvPicPr>
          <p:cNvPr id="52231" name="Picture 31" descr="businesswoman2.png"/>
          <p:cNvPicPr>
            <a:picLocks noChangeAspect="1"/>
          </p:cNvPicPr>
          <p:nvPr/>
        </p:nvPicPr>
        <p:blipFill>
          <a:blip r:embed="rId4"/>
          <a:srcRect/>
          <a:stretch>
            <a:fillRect/>
          </a:stretch>
        </p:blipFill>
        <p:spPr bwMode="auto">
          <a:xfrm>
            <a:off x="6858000" y="4648200"/>
            <a:ext cx="660400" cy="660400"/>
          </a:xfrm>
          <a:prstGeom prst="rect">
            <a:avLst/>
          </a:prstGeom>
          <a:noFill/>
          <a:ln w="9525">
            <a:noFill/>
            <a:miter lim="800000"/>
            <a:headEnd/>
            <a:tailEnd/>
          </a:ln>
        </p:spPr>
      </p:pic>
      <p:pic>
        <p:nvPicPr>
          <p:cNvPr id="52232" name="Picture 32" descr="mailbox_empty.png"/>
          <p:cNvPicPr>
            <a:picLocks noChangeAspect="1"/>
          </p:cNvPicPr>
          <p:nvPr/>
        </p:nvPicPr>
        <p:blipFill>
          <a:blip r:embed="rId2"/>
          <a:srcRect/>
          <a:stretch>
            <a:fillRect/>
          </a:stretch>
        </p:blipFill>
        <p:spPr bwMode="auto">
          <a:xfrm>
            <a:off x="6096000" y="1447800"/>
            <a:ext cx="1168400" cy="1168400"/>
          </a:xfrm>
          <a:prstGeom prst="rect">
            <a:avLst/>
          </a:prstGeom>
          <a:noFill/>
          <a:ln w="9525">
            <a:noFill/>
            <a:miter lim="800000"/>
            <a:headEnd/>
            <a:tailEnd/>
          </a:ln>
        </p:spPr>
      </p:pic>
      <p:pic>
        <p:nvPicPr>
          <p:cNvPr id="52233" name="Picture 33" descr="gear_48.png"/>
          <p:cNvPicPr>
            <a:picLocks noChangeAspect="1"/>
          </p:cNvPicPr>
          <p:nvPr/>
        </p:nvPicPr>
        <p:blipFill>
          <a:blip r:embed="rId5"/>
          <a:srcRect/>
          <a:stretch>
            <a:fillRect/>
          </a:stretch>
        </p:blipFill>
        <p:spPr bwMode="auto">
          <a:xfrm>
            <a:off x="6858000" y="1295400"/>
            <a:ext cx="457200" cy="457200"/>
          </a:xfrm>
          <a:prstGeom prst="rect">
            <a:avLst/>
          </a:prstGeom>
          <a:noFill/>
          <a:ln w="9525">
            <a:noFill/>
            <a:miter lim="800000"/>
            <a:headEnd/>
            <a:tailEnd/>
          </a:ln>
        </p:spPr>
      </p:pic>
      <p:sp>
        <p:nvSpPr>
          <p:cNvPr id="52234" name="TextBox 34"/>
          <p:cNvSpPr txBox="1">
            <a:spLocks noChangeArrowheads="1"/>
          </p:cNvSpPr>
          <p:nvPr/>
        </p:nvSpPr>
        <p:spPr bwMode="auto">
          <a:xfrm>
            <a:off x="7315200" y="1752600"/>
            <a:ext cx="1660525" cy="369888"/>
          </a:xfrm>
          <a:prstGeom prst="rect">
            <a:avLst/>
          </a:prstGeom>
          <a:noFill/>
          <a:ln w="9525">
            <a:noFill/>
            <a:miter lim="800000"/>
            <a:headEnd/>
            <a:tailEnd/>
          </a:ln>
        </p:spPr>
        <p:txBody>
          <a:bodyPr wrap="none">
            <a:spAutoFit/>
          </a:bodyPr>
          <a:lstStyle/>
          <a:p>
            <a:pPr eaLnBrk="0" hangingPunct="0"/>
            <a:r>
              <a:rPr lang="en-US" sz="1800">
                <a:latin typeface="Calibri" pitchFamily="34" charset="0"/>
              </a:rPr>
              <a:t>Journal mailbox</a:t>
            </a:r>
          </a:p>
        </p:txBody>
      </p:sp>
      <p:sp>
        <p:nvSpPr>
          <p:cNvPr id="52235" name="TextBox 35"/>
          <p:cNvSpPr txBox="1">
            <a:spLocks noChangeArrowheads="1"/>
          </p:cNvSpPr>
          <p:nvPr/>
        </p:nvSpPr>
        <p:spPr bwMode="auto">
          <a:xfrm>
            <a:off x="7315200" y="3505200"/>
            <a:ext cx="1549400" cy="369888"/>
          </a:xfrm>
          <a:prstGeom prst="rect">
            <a:avLst/>
          </a:prstGeom>
          <a:noFill/>
          <a:ln w="9525">
            <a:noFill/>
            <a:miter lim="800000"/>
            <a:headEnd/>
            <a:tailEnd/>
          </a:ln>
        </p:spPr>
        <p:txBody>
          <a:bodyPr wrap="none">
            <a:spAutoFit/>
          </a:bodyPr>
          <a:lstStyle/>
          <a:p>
            <a:pPr eaLnBrk="0" hangingPunct="0"/>
            <a:r>
              <a:rPr lang="en-US" sz="1800">
                <a:latin typeface="Calibri" pitchFamily="34" charset="0"/>
              </a:rPr>
              <a:t>John’s mailbox</a:t>
            </a:r>
          </a:p>
        </p:txBody>
      </p:sp>
      <p:sp>
        <p:nvSpPr>
          <p:cNvPr id="52236" name="TextBox 36"/>
          <p:cNvSpPr txBox="1">
            <a:spLocks noChangeArrowheads="1"/>
          </p:cNvSpPr>
          <p:nvPr/>
        </p:nvSpPr>
        <p:spPr bwMode="auto">
          <a:xfrm>
            <a:off x="7315200" y="5181600"/>
            <a:ext cx="1531938" cy="369888"/>
          </a:xfrm>
          <a:prstGeom prst="rect">
            <a:avLst/>
          </a:prstGeom>
          <a:noFill/>
          <a:ln w="9525">
            <a:noFill/>
            <a:miter lim="800000"/>
            <a:headEnd/>
            <a:tailEnd/>
          </a:ln>
        </p:spPr>
        <p:txBody>
          <a:bodyPr wrap="none">
            <a:spAutoFit/>
          </a:bodyPr>
          <a:lstStyle/>
          <a:p>
            <a:pPr eaLnBrk="0" hangingPunct="0"/>
            <a:r>
              <a:rPr lang="en-US" sz="1800">
                <a:latin typeface="Calibri" pitchFamily="34" charset="0"/>
              </a:rPr>
              <a:t>Jane’s mailbox</a:t>
            </a:r>
          </a:p>
        </p:txBody>
      </p:sp>
      <p:sp>
        <p:nvSpPr>
          <p:cNvPr id="42" name="TextBox 41"/>
          <p:cNvSpPr txBox="1">
            <a:spLocks noChangeArrowheads="1"/>
          </p:cNvSpPr>
          <p:nvPr/>
        </p:nvSpPr>
        <p:spPr bwMode="auto">
          <a:xfrm>
            <a:off x="381000" y="1219200"/>
            <a:ext cx="5257800" cy="830263"/>
          </a:xfrm>
          <a:prstGeom prst="rect">
            <a:avLst/>
          </a:prstGeom>
          <a:noFill/>
          <a:ln w="9525">
            <a:noFill/>
            <a:miter lim="800000"/>
            <a:headEnd/>
            <a:tailEnd/>
          </a:ln>
        </p:spPr>
        <p:txBody>
          <a:bodyPr>
            <a:spAutoFit/>
          </a:bodyPr>
          <a:lstStyle/>
          <a:p>
            <a:pPr eaLnBrk="0" hangingPunct="0"/>
            <a:r>
              <a:rPr lang="en-US" sz="1600">
                <a:latin typeface="Calibri" pitchFamily="34" charset="0"/>
              </a:rPr>
              <a:t>Email Archiving uses secure </a:t>
            </a:r>
            <a:r>
              <a:rPr lang="en-US" sz="1600" i="1">
                <a:latin typeface="Calibri" pitchFamily="34" charset="0"/>
              </a:rPr>
              <a:t>Pull Technology</a:t>
            </a:r>
            <a:r>
              <a:rPr lang="en-US" sz="1600">
                <a:latin typeface="Calibri" pitchFamily="34" charset="0"/>
              </a:rPr>
              <a:t> to ensure each Journal Report is archived in two data centers </a:t>
            </a:r>
            <a:r>
              <a:rPr lang="en-US" sz="1600" i="1">
                <a:latin typeface="Calibri" pitchFamily="34" charset="0"/>
              </a:rPr>
              <a:t>before </a:t>
            </a:r>
            <a:r>
              <a:rPr lang="en-US" sz="1600">
                <a:latin typeface="Calibri" pitchFamily="34" charset="0"/>
              </a:rPr>
              <a:t>being removed from your Journal mailbox.</a:t>
            </a:r>
          </a:p>
        </p:txBody>
      </p:sp>
      <p:sp>
        <p:nvSpPr>
          <p:cNvPr id="43" name="TextBox 42"/>
          <p:cNvSpPr txBox="1">
            <a:spLocks noChangeArrowheads="1"/>
          </p:cNvSpPr>
          <p:nvPr/>
        </p:nvSpPr>
        <p:spPr bwMode="auto">
          <a:xfrm>
            <a:off x="381000" y="1219200"/>
            <a:ext cx="5257800" cy="1077913"/>
          </a:xfrm>
          <a:prstGeom prst="rect">
            <a:avLst/>
          </a:prstGeom>
          <a:noFill/>
          <a:ln w="9525">
            <a:noFill/>
            <a:miter lim="800000"/>
            <a:headEnd/>
            <a:tailEnd/>
          </a:ln>
        </p:spPr>
        <p:txBody>
          <a:bodyPr>
            <a:spAutoFit/>
          </a:bodyPr>
          <a:lstStyle/>
          <a:p>
            <a:pPr eaLnBrk="0" hangingPunct="0"/>
            <a:r>
              <a:rPr lang="en-US" sz="1600">
                <a:latin typeface="Calibri" pitchFamily="34" charset="0"/>
              </a:rPr>
              <a:t>A copy of each Journal Report is downloaded to one of the two archive data centers. Notice that the Journal Report remains in the Journal mailbox until the archive process is complete.</a:t>
            </a:r>
          </a:p>
        </p:txBody>
      </p:sp>
      <p:sp>
        <p:nvSpPr>
          <p:cNvPr id="46" name="TextBox 45"/>
          <p:cNvSpPr txBox="1">
            <a:spLocks noChangeArrowheads="1"/>
          </p:cNvSpPr>
          <p:nvPr/>
        </p:nvSpPr>
        <p:spPr bwMode="auto">
          <a:xfrm>
            <a:off x="381000" y="1219200"/>
            <a:ext cx="5257800" cy="338138"/>
          </a:xfrm>
          <a:prstGeom prst="rect">
            <a:avLst/>
          </a:prstGeom>
          <a:noFill/>
          <a:ln w="9525">
            <a:noFill/>
            <a:miter lim="800000"/>
            <a:headEnd/>
            <a:tailEnd/>
          </a:ln>
        </p:spPr>
        <p:txBody>
          <a:bodyPr>
            <a:spAutoFit/>
          </a:bodyPr>
          <a:lstStyle/>
          <a:p>
            <a:pPr eaLnBrk="0" hangingPunct="0"/>
            <a:r>
              <a:rPr lang="en-US" sz="1600">
                <a:latin typeface="Calibri" pitchFamily="34" charset="0"/>
              </a:rPr>
              <a:t>A duplicate copy is made for the other data center.</a:t>
            </a:r>
          </a:p>
        </p:txBody>
      </p:sp>
      <p:sp>
        <p:nvSpPr>
          <p:cNvPr id="52240" name="TextBox 51"/>
          <p:cNvSpPr txBox="1">
            <a:spLocks noChangeArrowheads="1"/>
          </p:cNvSpPr>
          <p:nvPr/>
        </p:nvSpPr>
        <p:spPr bwMode="auto">
          <a:xfrm>
            <a:off x="3276600" y="4724400"/>
            <a:ext cx="1676400" cy="307975"/>
          </a:xfrm>
          <a:prstGeom prst="rect">
            <a:avLst/>
          </a:prstGeom>
          <a:noFill/>
          <a:ln w="9525">
            <a:noFill/>
            <a:miter lim="800000"/>
            <a:headEnd/>
            <a:tailEnd/>
          </a:ln>
        </p:spPr>
        <p:txBody>
          <a:bodyPr wrap="none">
            <a:spAutoFit/>
          </a:bodyPr>
          <a:lstStyle/>
          <a:p>
            <a:pPr algn="ctr" eaLnBrk="0" hangingPunct="0"/>
            <a:r>
              <a:rPr lang="en-US" sz="1400">
                <a:latin typeface="Calibri" pitchFamily="34" charset="0"/>
              </a:rPr>
              <a:t>[Journaling </a:t>
            </a:r>
            <a:r>
              <a:rPr lang="en-US" sz="1400" b="1">
                <a:latin typeface="Calibri" pitchFamily="34" charset="0"/>
              </a:rPr>
              <a:t>Enabled</a:t>
            </a:r>
            <a:r>
              <a:rPr lang="en-US" sz="1400">
                <a:latin typeface="Calibri" pitchFamily="34" charset="0"/>
              </a:rPr>
              <a:t>]</a:t>
            </a:r>
          </a:p>
        </p:txBody>
      </p:sp>
      <p:pic>
        <p:nvPicPr>
          <p:cNvPr id="52241" name="Picture 52" descr="server_on_128.png"/>
          <p:cNvPicPr>
            <a:picLocks noChangeAspect="1"/>
          </p:cNvPicPr>
          <p:nvPr/>
        </p:nvPicPr>
        <p:blipFill>
          <a:blip r:embed="rId6"/>
          <a:srcRect/>
          <a:stretch>
            <a:fillRect/>
          </a:stretch>
        </p:blipFill>
        <p:spPr bwMode="auto">
          <a:xfrm>
            <a:off x="3276600" y="3048000"/>
            <a:ext cx="1625600" cy="1625600"/>
          </a:xfrm>
          <a:prstGeom prst="rect">
            <a:avLst/>
          </a:prstGeom>
          <a:noFill/>
          <a:ln w="9525">
            <a:noFill/>
            <a:miter lim="800000"/>
            <a:headEnd/>
            <a:tailEnd/>
          </a:ln>
        </p:spPr>
      </p:pic>
      <p:sp>
        <p:nvSpPr>
          <p:cNvPr id="39" name="TextBox 38"/>
          <p:cNvSpPr txBox="1">
            <a:spLocks noChangeArrowheads="1"/>
          </p:cNvSpPr>
          <p:nvPr/>
        </p:nvSpPr>
        <p:spPr bwMode="auto">
          <a:xfrm>
            <a:off x="381000" y="1219200"/>
            <a:ext cx="5257800" cy="584200"/>
          </a:xfrm>
          <a:prstGeom prst="rect">
            <a:avLst/>
          </a:prstGeom>
          <a:noFill/>
          <a:ln w="9525">
            <a:noFill/>
            <a:miter lim="800000"/>
            <a:headEnd/>
            <a:tailEnd/>
          </a:ln>
        </p:spPr>
        <p:txBody>
          <a:bodyPr>
            <a:spAutoFit/>
          </a:bodyPr>
          <a:lstStyle/>
          <a:p>
            <a:pPr eaLnBrk="0" hangingPunct="0"/>
            <a:r>
              <a:rPr lang="en-US" sz="1600">
                <a:latin typeface="Calibri" pitchFamily="34" charset="0"/>
              </a:rPr>
              <a:t>The archive process starts with a secure direct connection from Email Archiving to your Exchange Server.</a:t>
            </a:r>
          </a:p>
        </p:txBody>
      </p:sp>
      <p:pic>
        <p:nvPicPr>
          <p:cNvPr id="26" name="Picture 25" descr="mail_64.png"/>
          <p:cNvPicPr>
            <a:picLocks noChangeAspect="1"/>
          </p:cNvPicPr>
          <p:nvPr/>
        </p:nvPicPr>
        <p:blipFill>
          <a:blip r:embed="rId7"/>
          <a:srcRect/>
          <a:stretch>
            <a:fillRect/>
          </a:stretch>
        </p:blipFill>
        <p:spPr bwMode="auto">
          <a:xfrm>
            <a:off x="6096000" y="3581400"/>
            <a:ext cx="660400" cy="660400"/>
          </a:xfrm>
          <a:prstGeom prst="rect">
            <a:avLst/>
          </a:prstGeom>
          <a:noFill/>
          <a:ln w="9525">
            <a:noFill/>
            <a:miter lim="800000"/>
            <a:headEnd/>
            <a:tailEnd/>
          </a:ln>
        </p:spPr>
      </p:pic>
      <p:pic>
        <p:nvPicPr>
          <p:cNvPr id="47" name="Picture 46" descr="cloud1.png"/>
          <p:cNvPicPr>
            <a:picLocks noChangeAspect="1"/>
          </p:cNvPicPr>
          <p:nvPr/>
        </p:nvPicPr>
        <p:blipFill>
          <a:blip r:embed="rId8"/>
          <a:srcRect/>
          <a:stretch>
            <a:fillRect/>
          </a:stretch>
        </p:blipFill>
        <p:spPr bwMode="auto">
          <a:xfrm>
            <a:off x="228600" y="2438400"/>
            <a:ext cx="1341438" cy="874713"/>
          </a:xfrm>
          <a:prstGeom prst="rect">
            <a:avLst/>
          </a:prstGeom>
          <a:noFill/>
          <a:ln w="9525">
            <a:noFill/>
            <a:miter lim="800000"/>
            <a:headEnd/>
            <a:tailEnd/>
          </a:ln>
        </p:spPr>
      </p:pic>
      <p:pic>
        <p:nvPicPr>
          <p:cNvPr id="40" name="Picture 39" descr="cloud2.png"/>
          <p:cNvPicPr>
            <a:picLocks noChangeAspect="1"/>
          </p:cNvPicPr>
          <p:nvPr/>
        </p:nvPicPr>
        <p:blipFill>
          <a:blip r:embed="rId9"/>
          <a:srcRect/>
          <a:stretch>
            <a:fillRect/>
          </a:stretch>
        </p:blipFill>
        <p:spPr bwMode="auto">
          <a:xfrm>
            <a:off x="228600" y="4267200"/>
            <a:ext cx="1346200" cy="877888"/>
          </a:xfrm>
          <a:prstGeom prst="rect">
            <a:avLst/>
          </a:prstGeom>
          <a:noFill/>
          <a:ln w="9525">
            <a:noFill/>
            <a:miter lim="800000"/>
            <a:headEnd/>
            <a:tailEnd/>
          </a:ln>
        </p:spPr>
      </p:pic>
      <p:sp>
        <p:nvSpPr>
          <p:cNvPr id="48" name="TextBox 47"/>
          <p:cNvSpPr txBox="1">
            <a:spLocks noChangeArrowheads="1"/>
          </p:cNvSpPr>
          <p:nvPr/>
        </p:nvSpPr>
        <p:spPr bwMode="auto">
          <a:xfrm>
            <a:off x="381000" y="1219200"/>
            <a:ext cx="5257800" cy="830263"/>
          </a:xfrm>
          <a:prstGeom prst="rect">
            <a:avLst/>
          </a:prstGeom>
          <a:noFill/>
          <a:ln w="9525">
            <a:noFill/>
            <a:miter lim="800000"/>
            <a:headEnd/>
            <a:tailEnd/>
          </a:ln>
        </p:spPr>
        <p:txBody>
          <a:bodyPr>
            <a:spAutoFit/>
          </a:bodyPr>
          <a:lstStyle/>
          <a:p>
            <a:pPr eaLnBrk="0" hangingPunct="0"/>
            <a:r>
              <a:rPr lang="en-US" sz="1600">
                <a:latin typeface="Calibri" pitchFamily="34" charset="0"/>
              </a:rPr>
              <a:t>Finally, the accuracy of the recording process is verified and the originals are removed from your Exchange Server to free up space in the Journal mailbox.</a:t>
            </a:r>
          </a:p>
        </p:txBody>
      </p:sp>
      <p:pic>
        <p:nvPicPr>
          <p:cNvPr id="44" name="Picture 43" descr="graph_edge.png"/>
          <p:cNvPicPr>
            <a:picLocks noChangeAspect="1"/>
          </p:cNvPicPr>
          <p:nvPr/>
        </p:nvPicPr>
        <p:blipFill>
          <a:blip r:embed="rId10"/>
          <a:srcRect/>
          <a:stretch>
            <a:fillRect/>
          </a:stretch>
        </p:blipFill>
        <p:spPr bwMode="auto">
          <a:xfrm>
            <a:off x="1371600" y="3505200"/>
            <a:ext cx="2363788" cy="698500"/>
          </a:xfrm>
          <a:prstGeom prst="rect">
            <a:avLst/>
          </a:prstGeom>
          <a:noFill/>
          <a:ln w="9525">
            <a:noFill/>
            <a:miter lim="800000"/>
            <a:headEnd/>
            <a:tailEnd/>
          </a:ln>
        </p:spPr>
      </p:pic>
      <p:pic>
        <p:nvPicPr>
          <p:cNvPr id="57" name="Picture 56" descr="airmail_closed_128.png"/>
          <p:cNvPicPr>
            <a:picLocks noChangeAspect="1"/>
          </p:cNvPicPr>
          <p:nvPr/>
        </p:nvPicPr>
        <p:blipFill>
          <a:blip r:embed="rId11"/>
          <a:srcRect/>
          <a:stretch>
            <a:fillRect/>
          </a:stretch>
        </p:blipFill>
        <p:spPr bwMode="auto">
          <a:xfrm>
            <a:off x="3810000" y="2895600"/>
            <a:ext cx="685800" cy="685800"/>
          </a:xfrm>
          <a:prstGeom prst="rect">
            <a:avLst/>
          </a:prstGeom>
          <a:noFill/>
          <a:ln w="9525">
            <a:noFill/>
            <a:miter lim="800000"/>
            <a:headEnd/>
            <a:tailEnd/>
          </a:ln>
        </p:spPr>
      </p:pic>
      <p:pic>
        <p:nvPicPr>
          <p:cNvPr id="45" name="Picture 44" descr="airmail_closed_128.png"/>
          <p:cNvPicPr>
            <a:picLocks noChangeAspect="1"/>
          </p:cNvPicPr>
          <p:nvPr/>
        </p:nvPicPr>
        <p:blipFill>
          <a:blip r:embed="rId11"/>
          <a:srcRect/>
          <a:stretch>
            <a:fillRect/>
          </a:stretch>
        </p:blipFill>
        <p:spPr bwMode="auto">
          <a:xfrm>
            <a:off x="609600" y="2590800"/>
            <a:ext cx="685800" cy="685800"/>
          </a:xfrm>
          <a:prstGeom prst="rect">
            <a:avLst/>
          </a:prstGeom>
          <a:noFill/>
          <a:ln w="9525">
            <a:noFill/>
            <a:miter lim="800000"/>
            <a:headEnd/>
            <a:tailEnd/>
          </a:ln>
        </p:spPr>
      </p:pic>
      <p:pic>
        <p:nvPicPr>
          <p:cNvPr id="49" name="Picture 48" descr="airmail_closed_128.png"/>
          <p:cNvPicPr>
            <a:picLocks noChangeAspect="1"/>
          </p:cNvPicPr>
          <p:nvPr/>
        </p:nvPicPr>
        <p:blipFill>
          <a:blip r:embed="rId11"/>
          <a:srcRect/>
          <a:stretch>
            <a:fillRect/>
          </a:stretch>
        </p:blipFill>
        <p:spPr bwMode="auto">
          <a:xfrm>
            <a:off x="6096000" y="1828800"/>
            <a:ext cx="685800" cy="685800"/>
          </a:xfrm>
          <a:prstGeom prst="rect">
            <a:avLst/>
          </a:prstGeom>
          <a:noFill/>
          <a:ln w="9525">
            <a:noFill/>
            <a:miter lim="800000"/>
            <a:headEnd/>
            <a:tailEnd/>
          </a:ln>
        </p:spPr>
      </p:pic>
      <p:pic>
        <p:nvPicPr>
          <p:cNvPr id="50" name="Picture 49" descr="error.png"/>
          <p:cNvPicPr>
            <a:picLocks noChangeAspect="1"/>
          </p:cNvPicPr>
          <p:nvPr/>
        </p:nvPicPr>
        <p:blipFill>
          <a:blip r:embed="rId12"/>
          <a:srcRect/>
          <a:stretch>
            <a:fillRect/>
          </a:stretch>
        </p:blipFill>
        <p:spPr bwMode="auto">
          <a:xfrm>
            <a:off x="762000" y="3657600"/>
            <a:ext cx="406400" cy="406400"/>
          </a:xfrm>
          <a:prstGeom prst="rect">
            <a:avLst/>
          </a:prstGeom>
          <a:noFill/>
          <a:ln w="9525">
            <a:noFill/>
            <a:miter lim="800000"/>
            <a:headEnd/>
            <a:tailEnd/>
          </a:ln>
        </p:spPr>
      </p:pic>
      <p:pic>
        <p:nvPicPr>
          <p:cNvPr id="41" name="Picture 40" descr="nav_plain_green.png"/>
          <p:cNvPicPr>
            <a:picLocks noChangeAspect="1"/>
          </p:cNvPicPr>
          <p:nvPr/>
        </p:nvPicPr>
        <p:blipFill>
          <a:blip r:embed="rId13"/>
          <a:srcRect/>
          <a:stretch>
            <a:fillRect/>
          </a:stretch>
        </p:blipFill>
        <p:spPr bwMode="auto">
          <a:xfrm>
            <a:off x="914400" y="2895600"/>
            <a:ext cx="304800" cy="304800"/>
          </a:xfrm>
          <a:prstGeom prst="rect">
            <a:avLst/>
          </a:prstGeom>
          <a:noFill/>
          <a:ln w="9525">
            <a:noFill/>
            <a:miter lim="800000"/>
            <a:headEnd/>
            <a:tailEnd/>
          </a:ln>
        </p:spPr>
      </p:pic>
      <p:pic>
        <p:nvPicPr>
          <p:cNvPr id="51" name="Picture 50" descr="nav_plain_green.png"/>
          <p:cNvPicPr>
            <a:picLocks noChangeAspect="1"/>
          </p:cNvPicPr>
          <p:nvPr/>
        </p:nvPicPr>
        <p:blipFill>
          <a:blip r:embed="rId13"/>
          <a:srcRect/>
          <a:stretch>
            <a:fillRect/>
          </a:stretch>
        </p:blipFill>
        <p:spPr bwMode="auto">
          <a:xfrm>
            <a:off x="914400" y="4724400"/>
            <a:ext cx="304800" cy="304800"/>
          </a:xfrm>
          <a:prstGeom prst="rect">
            <a:avLst/>
          </a:prstGeom>
          <a:noFill/>
          <a:ln w="9525">
            <a:noFill/>
            <a:miter lim="800000"/>
            <a:headEnd/>
            <a:tailEnd/>
          </a:ln>
        </p:spPr>
      </p:pic>
      <p:pic>
        <p:nvPicPr>
          <p:cNvPr id="54" name="Picture 53" descr="play.png"/>
          <p:cNvPicPr>
            <a:picLocks noChangeAspect="1"/>
          </p:cNvPicPr>
          <p:nvPr/>
        </p:nvPicPr>
        <p:blipFill>
          <a:blip r:embed="rId14"/>
          <a:srcRect/>
          <a:stretch>
            <a:fillRect/>
          </a:stretch>
        </p:blipFill>
        <p:spPr bwMode="auto">
          <a:xfrm>
            <a:off x="609600" y="6019800"/>
            <a:ext cx="279400" cy="371475"/>
          </a:xfrm>
          <a:prstGeom prst="rect">
            <a:avLst/>
          </a:prstGeom>
          <a:noFill/>
          <a:ln w="9525">
            <a:noFill/>
            <a:miter lim="800000"/>
            <a:headEnd/>
            <a:tailEnd/>
          </a:ln>
        </p:spPr>
      </p:pic>
      <p:sp>
        <p:nvSpPr>
          <p:cNvPr id="55" name="TextBox 54"/>
          <p:cNvSpPr txBox="1">
            <a:spLocks noChangeArrowheads="1"/>
          </p:cNvSpPr>
          <p:nvPr/>
        </p:nvSpPr>
        <p:spPr bwMode="auto">
          <a:xfrm>
            <a:off x="381000" y="1219200"/>
            <a:ext cx="5257800" cy="338138"/>
          </a:xfrm>
          <a:prstGeom prst="rect">
            <a:avLst/>
          </a:prstGeom>
          <a:noFill/>
          <a:ln w="9525">
            <a:noFill/>
            <a:miter lim="800000"/>
            <a:headEnd/>
            <a:tailEnd/>
          </a:ln>
        </p:spPr>
        <p:txBody>
          <a:bodyPr>
            <a:spAutoFit/>
          </a:bodyPr>
          <a:lstStyle/>
          <a:p>
            <a:pPr eaLnBrk="0" hangingPunct="0"/>
            <a:r>
              <a:rPr lang="en-US" sz="1600">
                <a:latin typeface="Calibri" pitchFamily="34" charset="0"/>
              </a:rPr>
              <a:t>Here’s the Journaling process one more time.</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par>
                          <p:cTn id="8" fill="hold">
                            <p:stCondLst>
                              <p:cond delay="1000"/>
                            </p:stCondLst>
                            <p:childTnLst>
                              <p:par>
                                <p:cTn id="9" presetID="12" presetClass="entr" presetSubtype="1"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slide(fromTop)">
                                      <p:cBhvr>
                                        <p:cTn id="11" dur="1000"/>
                                        <p:tgtEl>
                                          <p:spTgt spid="26"/>
                                        </p:tgtEl>
                                      </p:cBhvr>
                                    </p:animEffect>
                                  </p:childTnLst>
                                </p:cTn>
                              </p:par>
                            </p:childTnLst>
                          </p:cTn>
                        </p:par>
                        <p:par>
                          <p:cTn id="12" fill="hold">
                            <p:stCondLst>
                              <p:cond delay="3000"/>
                            </p:stCondLst>
                            <p:childTnLst>
                              <p:par>
                                <p:cTn id="13" presetID="0" presetClass="path" presetSubtype="0" accel="50000" decel="50000" fill="hold" nodeType="afterEffect">
                                  <p:stCondLst>
                                    <p:cond delay="2000"/>
                                  </p:stCondLst>
                                  <p:childTnLst>
                                    <p:animMotion origin="layout" path="M -0.00018 0.00116 C -0.04167 0.00093 -0.24931 -0.04163 -0.24948 -0.00069 C -0.24965 0.04024 -0.05313 0.19519 -0.00156 0.24676 " pathEditMode="relative" rAng="0" ptsTypes="aaa">
                                      <p:cBhvr>
                                        <p:cTn id="14" dur="3000" fill="hold"/>
                                        <p:tgtEl>
                                          <p:spTgt spid="26"/>
                                        </p:tgtEl>
                                        <p:attrNameLst>
                                          <p:attrName>ppt_x</p:attrName>
                                          <p:attrName>ppt_y</p:attrName>
                                        </p:attrNameLst>
                                      </p:cBhvr>
                                      <p:rCtr x="-12500" y="10100"/>
                                    </p:animMotion>
                                  </p:childTnLst>
                                </p:cTn>
                              </p:par>
                              <p:par>
                                <p:cTn id="15" presetID="12" presetClass="entr" presetSubtype="4" fill="hold" nodeType="withEffect">
                                  <p:stCondLst>
                                    <p:cond delay="3000"/>
                                  </p:stCondLst>
                                  <p:childTnLst>
                                    <p:set>
                                      <p:cBhvr>
                                        <p:cTn id="16" dur="1" fill="hold">
                                          <p:stCondLst>
                                            <p:cond delay="0"/>
                                          </p:stCondLst>
                                        </p:cTn>
                                        <p:tgtEl>
                                          <p:spTgt spid="57"/>
                                        </p:tgtEl>
                                        <p:attrNameLst>
                                          <p:attrName>style.visibility</p:attrName>
                                        </p:attrNameLst>
                                      </p:cBhvr>
                                      <p:to>
                                        <p:strVal val="visible"/>
                                      </p:to>
                                    </p:set>
                                    <p:animEffect transition="in" filter="slide(fromBottom)">
                                      <p:cBhvr>
                                        <p:cTn id="17" dur="1000"/>
                                        <p:tgtEl>
                                          <p:spTgt spid="57"/>
                                        </p:tgtEl>
                                      </p:cBhvr>
                                    </p:animEffect>
                                  </p:childTnLst>
                                </p:cTn>
                              </p:par>
                              <p:par>
                                <p:cTn id="18" presetID="0" presetClass="path" presetSubtype="0" accel="50000" decel="50000" fill="hold" nodeType="withEffect">
                                  <p:stCondLst>
                                    <p:cond delay="4500"/>
                                  </p:stCondLst>
                                  <p:childTnLst>
                                    <p:animMotion origin="layout" path="M 3.33333E-6 4.6161E-6 C 0.04132 -0.02544 0.1967 -0.12119 0.24843 -0.1531 " pathEditMode="relative" rAng="0" ptsTypes="aa">
                                      <p:cBhvr>
                                        <p:cTn id="19" dur="2000" fill="hold"/>
                                        <p:tgtEl>
                                          <p:spTgt spid="57"/>
                                        </p:tgtEl>
                                        <p:attrNameLst>
                                          <p:attrName>ppt_x</p:attrName>
                                          <p:attrName>ppt_y</p:attrName>
                                        </p:attrNameLst>
                                      </p:cBhvr>
                                      <p:rCtr x="12400" y="-7700"/>
                                    </p:animMotion>
                                  </p:childTnLst>
                                </p:cTn>
                              </p:par>
                            </p:childTnLst>
                          </p:cTn>
                        </p:par>
                        <p:par>
                          <p:cTn id="20" fill="hold">
                            <p:stCondLst>
                              <p:cond delay="9500"/>
                            </p:stCondLst>
                            <p:childTnLst>
                              <p:par>
                                <p:cTn id="21" presetID="12" presetClass="exit" presetSubtype="4" fill="hold" nodeType="afterEffect">
                                  <p:stCondLst>
                                    <p:cond delay="0"/>
                                  </p:stCondLst>
                                  <p:childTnLst>
                                    <p:animEffect transition="out" filter="slide(fromBottom)">
                                      <p:cBhvr>
                                        <p:cTn id="22" dur="1000"/>
                                        <p:tgtEl>
                                          <p:spTgt spid="26"/>
                                        </p:tgtEl>
                                      </p:cBhvr>
                                    </p:animEffect>
                                    <p:set>
                                      <p:cBhvr>
                                        <p:cTn id="23" dur="1" fill="hold">
                                          <p:stCondLst>
                                            <p:cond delay="999"/>
                                          </p:stCondLst>
                                        </p:cTn>
                                        <p:tgtEl>
                                          <p:spTgt spid="26"/>
                                        </p:tgtEl>
                                        <p:attrNameLst>
                                          <p:attrName>style.visibility</p:attrName>
                                        </p:attrNameLst>
                                      </p:cBhvr>
                                      <p:to>
                                        <p:strVal val="hidden"/>
                                      </p:to>
                                    </p:set>
                                  </p:childTnLst>
                                </p:cTn>
                              </p:par>
                            </p:childTnLst>
                          </p:cTn>
                        </p:par>
                        <p:par>
                          <p:cTn id="24" fill="hold">
                            <p:stCondLst>
                              <p:cond delay="10500"/>
                            </p:stCondLst>
                            <p:childTnLst>
                              <p:par>
                                <p:cTn id="25" presetID="1" presetClass="entr" presetSubtype="0"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4"/>
                                        </p:tgtEl>
                                        <p:attrNameLst>
                                          <p:attrName>style.visibility</p:attrName>
                                        </p:attrNameLst>
                                      </p:cBhvr>
                                      <p:to>
                                        <p:strVal val="hidden"/>
                                      </p:to>
                                    </p:set>
                                  </p:childTnLst>
                                </p:cTn>
                              </p:par>
                            </p:childTnLst>
                          </p:cTn>
                        </p:par>
                        <p:par>
                          <p:cTn id="31" fill="hold">
                            <p:stCondLst>
                              <p:cond delay="0"/>
                            </p:stCondLst>
                            <p:childTnLst>
                              <p:par>
                                <p:cTn id="32" presetID="10" presetClass="exit" presetSubtype="0" fill="hold" grpId="1" nodeType="afterEffect">
                                  <p:stCondLst>
                                    <p:cond delay="0"/>
                                  </p:stCondLst>
                                  <p:childTnLst>
                                    <p:animEffect transition="out" filter="fade">
                                      <p:cBhvr>
                                        <p:cTn id="33" dur="500"/>
                                        <p:tgtEl>
                                          <p:spTgt spid="55"/>
                                        </p:tgtEl>
                                      </p:cBhvr>
                                    </p:animEffect>
                                    <p:set>
                                      <p:cBhvr>
                                        <p:cTn id="34" dur="1" fill="hold">
                                          <p:stCondLst>
                                            <p:cond delay="499"/>
                                          </p:stCondLst>
                                        </p:cTn>
                                        <p:tgtEl>
                                          <p:spTgt spid="55"/>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childTnLst>
                                </p:cTn>
                              </p:par>
                              <p:par>
                                <p:cTn id="43" presetID="10"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childTnLst>
                                </p:cTn>
                              </p:par>
                            </p:childTnLst>
                          </p:cTn>
                        </p:par>
                        <p:par>
                          <p:cTn id="46" fill="hold">
                            <p:stCondLst>
                              <p:cond delay="2500"/>
                            </p:stCondLst>
                            <p:childTnLst>
                              <p:par>
                                <p:cTn id="47" presetID="1" presetClass="entr" presetSubtype="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54"/>
                                        </p:tgtEl>
                                        <p:attrNameLst>
                                          <p:attrName>style.visibility</p:attrName>
                                        </p:attrNameLst>
                                      </p:cBhvr>
                                      <p:to>
                                        <p:strVal val="hidden"/>
                                      </p:to>
                                    </p:set>
                                  </p:childTnLst>
                                </p:cTn>
                              </p:par>
                            </p:childTnLst>
                          </p:cTn>
                        </p:par>
                        <p:par>
                          <p:cTn id="53" fill="hold">
                            <p:stCondLst>
                              <p:cond delay="0"/>
                            </p:stCondLst>
                            <p:childTnLst>
                              <p:par>
                                <p:cTn id="54" presetID="10" presetClass="exit" presetSubtype="0" fill="hold" grpId="1" nodeType="afterEffect">
                                  <p:stCondLst>
                                    <p:cond delay="0"/>
                                  </p:stCondLst>
                                  <p:childTnLst>
                                    <p:animEffect transition="out" filter="fade">
                                      <p:cBhvr>
                                        <p:cTn id="55" dur="500"/>
                                        <p:tgtEl>
                                          <p:spTgt spid="42"/>
                                        </p:tgtEl>
                                      </p:cBhvr>
                                    </p:animEffect>
                                    <p:set>
                                      <p:cBhvr>
                                        <p:cTn id="56" dur="1" fill="hold">
                                          <p:stCondLst>
                                            <p:cond delay="499"/>
                                          </p:stCondLst>
                                        </p:cTn>
                                        <p:tgtEl>
                                          <p:spTgt spid="42"/>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2"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childTnLst>
                                </p:cTn>
                              </p:par>
                            </p:childTnLst>
                          </p:cTn>
                        </p:par>
                        <p:par>
                          <p:cTn id="61" fill="hold">
                            <p:stCondLst>
                              <p:cond delay="1500"/>
                            </p:stCondLst>
                            <p:childTnLst>
                              <p:par>
                                <p:cTn id="62" presetID="22" presetClass="entr" presetSubtype="8" fill="hold" nodeType="afterEffect">
                                  <p:stCondLst>
                                    <p:cond delay="400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1000"/>
                                        <p:tgtEl>
                                          <p:spTgt spid="44"/>
                                        </p:tgtEl>
                                      </p:cBhvr>
                                    </p:animEffect>
                                  </p:childTnLst>
                                </p:cTn>
                              </p:par>
                            </p:childTnLst>
                          </p:cTn>
                        </p:par>
                        <p:par>
                          <p:cTn id="65" fill="hold">
                            <p:stCondLst>
                              <p:cond delay="6500"/>
                            </p:stCondLst>
                            <p:childTnLst>
                              <p:par>
                                <p:cTn id="66" presetID="1" presetClass="entr" presetSubtype="0"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54"/>
                                        </p:tgtEl>
                                        <p:attrNameLst>
                                          <p:attrName>style.visibility</p:attrName>
                                        </p:attrNameLst>
                                      </p:cBhvr>
                                      <p:to>
                                        <p:strVal val="hidden"/>
                                      </p:to>
                                    </p:set>
                                  </p:childTnLst>
                                </p:cTn>
                              </p:par>
                            </p:childTnLst>
                          </p:cTn>
                        </p:par>
                        <p:par>
                          <p:cTn id="72" fill="hold">
                            <p:stCondLst>
                              <p:cond delay="0"/>
                            </p:stCondLst>
                            <p:childTnLst>
                              <p:par>
                                <p:cTn id="73" presetID="10" presetClass="exit" presetSubtype="0" fill="hold" grpId="1" nodeType="afterEffect">
                                  <p:stCondLst>
                                    <p:cond delay="0"/>
                                  </p:stCondLst>
                                  <p:childTnLst>
                                    <p:animEffect transition="out" filter="fade">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000"/>
                                        <p:tgtEl>
                                          <p:spTgt spid="43"/>
                                        </p:tgtEl>
                                      </p:cBhvr>
                                    </p:animEffect>
                                  </p:childTnLst>
                                </p:cTn>
                              </p:par>
                            </p:childTnLst>
                          </p:cTn>
                        </p:par>
                        <p:par>
                          <p:cTn id="79" fill="hold">
                            <p:stCondLst>
                              <p:cond delay="1000"/>
                            </p:stCondLst>
                            <p:childTnLst>
                              <p:par>
                                <p:cTn id="80" presetID="1" presetClass="entr" presetSubtype="0"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childTnLst>
                                </p:cTn>
                              </p:par>
                              <p:par>
                                <p:cTn id="82" presetID="0" presetClass="path" presetSubtype="0" accel="50000" decel="50000" fill="hold" nodeType="withEffect">
                                  <p:stCondLst>
                                    <p:cond delay="4000"/>
                                  </p:stCondLst>
                                  <p:childTnLst>
                                    <p:animMotion origin="layout" path="M 0.24843 -0.1531 C 0.20659 -0.11749 0.09583 0.02197 -0.00226 0.06105 C -0.10035 0.10013 -0.28212 0.09967 -0.34028 0.08117 C -0.39844 0.06267 -0.36181 -0.03354 -0.35157 -0.05042 " pathEditMode="relative" rAng="0" ptsTypes="aaaa">
                                      <p:cBhvr>
                                        <p:cTn id="83" dur="3000" fill="hold"/>
                                        <p:tgtEl>
                                          <p:spTgt spid="57"/>
                                        </p:tgtEl>
                                        <p:attrNameLst>
                                          <p:attrName>ppt_x</p:attrName>
                                          <p:attrName>ppt_y</p:attrName>
                                        </p:attrNameLst>
                                      </p:cBhvr>
                                      <p:rCtr x="-32300" y="12700"/>
                                    </p:animMotion>
                                  </p:childTnLst>
                                </p:cTn>
                              </p:par>
                            </p:childTnLst>
                          </p:cTn>
                        </p:par>
                        <p:par>
                          <p:cTn id="84" fill="hold">
                            <p:stCondLst>
                              <p:cond delay="8000"/>
                            </p:stCondLst>
                            <p:childTnLst>
                              <p:par>
                                <p:cTn id="85" presetID="1" presetClass="entr" presetSubtype="0" fill="hold" nodeType="after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54"/>
                                        </p:tgtEl>
                                        <p:attrNameLst>
                                          <p:attrName>style.visibility</p:attrName>
                                        </p:attrNameLst>
                                      </p:cBhvr>
                                      <p:to>
                                        <p:strVal val="hidden"/>
                                      </p:to>
                                    </p:set>
                                  </p:childTnLst>
                                </p:cTn>
                              </p:par>
                            </p:childTnLst>
                          </p:cTn>
                        </p:par>
                        <p:par>
                          <p:cTn id="91" fill="hold">
                            <p:stCondLst>
                              <p:cond delay="0"/>
                            </p:stCondLst>
                            <p:childTnLst>
                              <p:par>
                                <p:cTn id="92" presetID="10" presetClass="exit" presetSubtype="0" fill="hold" grpId="1" nodeType="afterEffect">
                                  <p:stCondLst>
                                    <p:cond delay="0"/>
                                  </p:stCondLst>
                                  <p:childTnLst>
                                    <p:animEffect transition="out" filter="fade">
                                      <p:cBhvr>
                                        <p:cTn id="93" dur="500"/>
                                        <p:tgtEl>
                                          <p:spTgt spid="43"/>
                                        </p:tgtEl>
                                      </p:cBhvr>
                                    </p:animEffect>
                                    <p:set>
                                      <p:cBhvr>
                                        <p:cTn id="94" dur="1" fill="hold">
                                          <p:stCondLst>
                                            <p:cond delay="499"/>
                                          </p:stCondLst>
                                        </p:cTn>
                                        <p:tgtEl>
                                          <p:spTgt spid="43"/>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childTnLst>
                                </p:cTn>
                              </p:par>
                            </p:childTnLst>
                          </p:cTn>
                        </p:par>
                        <p:par>
                          <p:cTn id="98" fill="hold">
                            <p:stCondLst>
                              <p:cond delay="1000"/>
                            </p:stCondLst>
                            <p:childTnLst>
                              <p:par>
                                <p:cTn id="99" presetID="1" presetClass="entr" presetSubtype="0" fill="hold" nodeType="afterEffect">
                                  <p:stCondLst>
                                    <p:cond delay="2500"/>
                                  </p:stCondLst>
                                  <p:childTnLst>
                                    <p:set>
                                      <p:cBhvr>
                                        <p:cTn id="100" dur="1" fill="hold">
                                          <p:stCondLst>
                                            <p:cond delay="0"/>
                                          </p:stCondLst>
                                        </p:cTn>
                                        <p:tgtEl>
                                          <p:spTgt spid="45"/>
                                        </p:tgtEl>
                                        <p:attrNameLst>
                                          <p:attrName>style.visibility</p:attrName>
                                        </p:attrNameLst>
                                      </p:cBhvr>
                                      <p:to>
                                        <p:strVal val="visible"/>
                                      </p:to>
                                    </p:set>
                                  </p:childTnLst>
                                </p:cTn>
                              </p:par>
                            </p:childTnLst>
                          </p:cTn>
                        </p:par>
                        <p:par>
                          <p:cTn id="101" fill="hold">
                            <p:stCondLst>
                              <p:cond delay="3500"/>
                            </p:stCondLst>
                            <p:childTnLst>
                              <p:par>
                                <p:cTn id="102" presetID="0" presetClass="path" presetSubtype="0" accel="50000" decel="50000" fill="hold" nodeType="afterEffect">
                                  <p:stCondLst>
                                    <p:cond delay="0"/>
                                  </p:stCondLst>
                                  <p:childTnLst>
                                    <p:animMotion origin="layout" path="M -8.05556E-6 2.81221E-6 C -0.00174 0.10916 -0.0033 0.21832 0.00121 0.26133 " pathEditMode="relative" ptsTypes="aA">
                                      <p:cBhvr>
                                        <p:cTn id="103" dur="2000" fill="hold"/>
                                        <p:tgtEl>
                                          <p:spTgt spid="45"/>
                                        </p:tgtEl>
                                        <p:attrNameLst>
                                          <p:attrName>ppt_x</p:attrName>
                                          <p:attrName>ppt_y</p:attrName>
                                        </p:attrNameLst>
                                      </p:cBhvr>
                                    </p:animMotion>
                                  </p:childTnLst>
                                </p:cTn>
                              </p:par>
                            </p:childTnLst>
                          </p:cTn>
                        </p:par>
                        <p:par>
                          <p:cTn id="104" fill="hold">
                            <p:stCondLst>
                              <p:cond delay="5500"/>
                            </p:stCondLst>
                            <p:childTnLst>
                              <p:par>
                                <p:cTn id="105" presetID="1" presetClass="entr" presetSubtype="0" fill="hold" nodeType="after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54"/>
                                        </p:tgtEl>
                                        <p:attrNameLst>
                                          <p:attrName>style.visibility</p:attrName>
                                        </p:attrNameLst>
                                      </p:cBhvr>
                                      <p:to>
                                        <p:strVal val="hidden"/>
                                      </p:to>
                                    </p:set>
                                  </p:childTnLst>
                                </p:cTn>
                              </p:par>
                            </p:childTnLst>
                          </p:cTn>
                        </p:par>
                        <p:par>
                          <p:cTn id="111" fill="hold">
                            <p:stCondLst>
                              <p:cond delay="0"/>
                            </p:stCondLst>
                            <p:childTnLst>
                              <p:par>
                                <p:cTn id="112" presetID="10" presetClass="exit" presetSubtype="0" fill="hold" grpId="1" nodeType="afterEffect">
                                  <p:stCondLst>
                                    <p:cond delay="0"/>
                                  </p:stCondLst>
                                  <p:childTnLst>
                                    <p:animEffect transition="out" filter="fade">
                                      <p:cBhvr>
                                        <p:cTn id="113" dur="500"/>
                                        <p:tgtEl>
                                          <p:spTgt spid="46"/>
                                        </p:tgtEl>
                                      </p:cBhvr>
                                    </p:animEffect>
                                    <p:set>
                                      <p:cBhvr>
                                        <p:cTn id="114" dur="1" fill="hold">
                                          <p:stCondLst>
                                            <p:cond delay="499"/>
                                          </p:stCondLst>
                                        </p:cTn>
                                        <p:tgtEl>
                                          <p:spTgt spid="46"/>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childTnLst>
                                </p:cTn>
                              </p:par>
                            </p:childTnLst>
                          </p:cTn>
                        </p:par>
                        <p:par>
                          <p:cTn id="118" fill="hold">
                            <p:stCondLst>
                              <p:cond delay="1000"/>
                            </p:stCondLst>
                            <p:childTnLst>
                              <p:par>
                                <p:cTn id="119" presetID="1" presetClass="entr" presetSubtype="0" fill="hold" nodeType="afterEffect">
                                  <p:stCondLst>
                                    <p:cond delay="4500"/>
                                  </p:stCondLst>
                                  <p:childTnLst>
                                    <p:set>
                                      <p:cBhvr>
                                        <p:cTn id="120" dur="1" fill="hold">
                                          <p:stCondLst>
                                            <p:cond delay="0"/>
                                          </p:stCondLst>
                                        </p:cTn>
                                        <p:tgtEl>
                                          <p:spTgt spid="41"/>
                                        </p:tgtEl>
                                        <p:attrNameLst>
                                          <p:attrName>style.visibility</p:attrName>
                                        </p:attrNameLst>
                                      </p:cBhvr>
                                      <p:to>
                                        <p:strVal val="visible"/>
                                      </p:to>
                                    </p:set>
                                  </p:childTnLst>
                                </p:cTn>
                              </p:par>
                            </p:childTnLst>
                          </p:cTn>
                        </p:par>
                        <p:par>
                          <p:cTn id="121" fill="hold">
                            <p:stCondLst>
                              <p:cond delay="5500"/>
                            </p:stCondLst>
                            <p:childTnLst>
                              <p:par>
                                <p:cTn id="122" presetID="1" presetClass="entr" presetSubtype="0" fill="hold" nodeType="afterEffect">
                                  <p:stCondLst>
                                    <p:cond delay="1000"/>
                                  </p:stCondLst>
                                  <p:childTnLst>
                                    <p:set>
                                      <p:cBhvr>
                                        <p:cTn id="123" dur="1" fill="hold">
                                          <p:stCondLst>
                                            <p:cond delay="0"/>
                                          </p:stCondLst>
                                        </p:cTn>
                                        <p:tgtEl>
                                          <p:spTgt spid="51"/>
                                        </p:tgtEl>
                                        <p:attrNameLst>
                                          <p:attrName>style.visibility</p:attrName>
                                        </p:attrNameLst>
                                      </p:cBhvr>
                                      <p:to>
                                        <p:strVal val="visible"/>
                                      </p:to>
                                    </p:set>
                                  </p:childTnLst>
                                </p:cTn>
                              </p:par>
                            </p:childTnLst>
                          </p:cTn>
                        </p:par>
                        <p:par>
                          <p:cTn id="124" fill="hold">
                            <p:stCondLst>
                              <p:cond delay="6500"/>
                            </p:stCondLst>
                            <p:childTnLst>
                              <p:par>
                                <p:cTn id="125" presetID="10" presetClass="entr" presetSubtype="0" fill="hold" nodeType="afterEffect">
                                  <p:stCondLst>
                                    <p:cond delay="100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1000"/>
                                        <p:tgtEl>
                                          <p:spTgt spid="50"/>
                                        </p:tgtEl>
                                      </p:cBhvr>
                                    </p:animEffect>
                                  </p:childTnLst>
                                </p:cTn>
                              </p:par>
                            </p:childTnLst>
                          </p:cTn>
                        </p:par>
                        <p:par>
                          <p:cTn id="128" fill="hold">
                            <p:stCondLst>
                              <p:cond delay="8500"/>
                            </p:stCondLst>
                            <p:childTnLst>
                              <p:par>
                                <p:cTn id="129" presetID="0" presetClass="path" presetSubtype="0" accel="50000" decel="50000" fill="hold" nodeType="afterEffect">
                                  <p:stCondLst>
                                    <p:cond delay="2000"/>
                                  </p:stCondLst>
                                  <p:childTnLst>
                                    <p:animMotion origin="layout" path="M 0.00485 0.00255 C 0.13645 0.01203 0.26805 0.02151 0.36683 -0.01942 C 0.46562 -0.06036 0.53124 -0.15217 0.59704 -0.24375 " pathEditMode="relative" ptsTypes="aaA">
                                      <p:cBhvr>
                                        <p:cTn id="130" dur="2000" fill="hold"/>
                                        <p:tgtEl>
                                          <p:spTgt spid="50"/>
                                        </p:tgtEl>
                                        <p:attrNameLst>
                                          <p:attrName>ppt_x</p:attrName>
                                          <p:attrName>ppt_y</p:attrName>
                                        </p:attrNameLst>
                                      </p:cBhvr>
                                    </p:animMotion>
                                  </p:childTnLst>
                                </p:cTn>
                              </p:par>
                            </p:childTnLst>
                          </p:cTn>
                        </p:par>
                        <p:par>
                          <p:cTn id="131" fill="hold">
                            <p:stCondLst>
                              <p:cond delay="12500"/>
                            </p:stCondLst>
                            <p:childTnLst>
                              <p:par>
                                <p:cTn id="132" presetID="12" presetClass="exit" presetSubtype="4" fill="hold" nodeType="afterEffect">
                                  <p:stCondLst>
                                    <p:cond delay="0"/>
                                  </p:stCondLst>
                                  <p:childTnLst>
                                    <p:animEffect transition="out" filter="slide(fromBottom)">
                                      <p:cBhvr>
                                        <p:cTn id="133" dur="500"/>
                                        <p:tgtEl>
                                          <p:spTgt spid="49"/>
                                        </p:tgtEl>
                                      </p:cBhvr>
                                    </p:animEffect>
                                    <p:set>
                                      <p:cBhvr>
                                        <p:cTn id="134" dur="1" fill="hold">
                                          <p:stCondLst>
                                            <p:cond delay="499"/>
                                          </p:stCondLst>
                                        </p:cTn>
                                        <p:tgtEl>
                                          <p:spTgt spid="49"/>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1000"/>
                                        <p:tgtEl>
                                          <p:spTgt spid="50"/>
                                        </p:tgtEl>
                                      </p:cBhvr>
                                    </p:animEffect>
                                    <p:set>
                                      <p:cBhvr>
                                        <p:cTn id="137" dur="1" fill="hold">
                                          <p:stCondLst>
                                            <p:cond delay="999"/>
                                          </p:stCondLst>
                                        </p:cTn>
                                        <p:tgtEl>
                                          <p:spTgt spid="50"/>
                                        </p:tgtEl>
                                        <p:attrNameLst>
                                          <p:attrName>style.visibility</p:attrName>
                                        </p:attrNameLst>
                                      </p:cBhvr>
                                      <p:to>
                                        <p:strVal val="hidden"/>
                                      </p:to>
                                    </p:set>
                                  </p:childTnLst>
                                </p:cTn>
                              </p:par>
                            </p:childTnLst>
                          </p:cTn>
                        </p:par>
                        <p:par>
                          <p:cTn id="138" fill="hold">
                            <p:stCondLst>
                              <p:cond delay="13500"/>
                            </p:stCondLst>
                            <p:childTnLst>
                              <p:par>
                                <p:cTn id="139" presetID="1" presetClass="entr" presetSubtype="0" fill="hold" nodeType="afterEffect">
                                  <p:stCondLst>
                                    <p:cond delay="0"/>
                                  </p:stCondLst>
                                  <p:childTnLst>
                                    <p:set>
                                      <p:cBhvr>
                                        <p:cTn id="140" dur="1" fill="hold">
                                          <p:stCondLst>
                                            <p:cond delay="0"/>
                                          </p:stCondLst>
                                        </p:cTn>
                                        <p:tgtEl>
                                          <p:spTgt spid="5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54"/>
                                        </p:tgtEl>
                                        <p:attrNameLst>
                                          <p:attrName>style.visibility</p:attrName>
                                        </p:attrNameLst>
                                      </p:cBhvr>
                                      <p:to>
                                        <p:strVal val="hidden"/>
                                      </p:to>
                                    </p:set>
                                  </p:childTnLst>
                                </p:cTn>
                              </p:par>
                            </p:childTnLst>
                          </p:cTn>
                        </p:par>
                        <p:par>
                          <p:cTn id="145" fill="hold">
                            <p:stCondLst>
                              <p:cond delay="0"/>
                            </p:stCondLst>
                            <p:childTnLst>
                              <p:par>
                                <p:cTn id="146" presetID="10" presetClass="exit" presetSubtype="0" fill="hold" grpId="1" nodeType="afterEffect">
                                  <p:stCondLst>
                                    <p:cond delay="0"/>
                                  </p:stCondLst>
                                  <p:childTnLst>
                                    <p:animEffect transition="out" filter="fade">
                                      <p:cBhvr>
                                        <p:cTn id="147" dur="500"/>
                                        <p:tgtEl>
                                          <p:spTgt spid="48"/>
                                        </p:tgtEl>
                                      </p:cBhvr>
                                    </p:animEffect>
                                    <p:set>
                                      <p:cBhvr>
                                        <p:cTn id="148" dur="1" fill="hold">
                                          <p:stCondLst>
                                            <p:cond delay="499"/>
                                          </p:stCondLst>
                                        </p:cTn>
                                        <p:tgtEl>
                                          <p:spTgt spid="48"/>
                                        </p:tgtEl>
                                        <p:attrNameLst>
                                          <p:attrName>style.visibility</p:attrName>
                                        </p:attrNameLst>
                                      </p:cBhvr>
                                      <p:to>
                                        <p:strVal val="hidden"/>
                                      </p:to>
                                    </p:set>
                                  </p:childTnLst>
                                </p:cTn>
                              </p:par>
                            </p:childTnLst>
                          </p:cTn>
                        </p:par>
                        <p:par>
                          <p:cTn id="149" fill="hold">
                            <p:stCondLst>
                              <p:cond delay="500"/>
                            </p:stCondLst>
                            <p:childTnLst>
                              <p:par>
                                <p:cTn id="150" presetID="22" presetClass="exit" presetSubtype="2" fill="hold" nodeType="afterEffect">
                                  <p:stCondLst>
                                    <p:cond delay="0"/>
                                  </p:stCondLst>
                                  <p:childTnLst>
                                    <p:animEffect transition="out" filter="wipe(right)">
                                      <p:cBhvr>
                                        <p:cTn id="151" dur="1000"/>
                                        <p:tgtEl>
                                          <p:spTgt spid="44"/>
                                        </p:tgtEl>
                                      </p:cBhvr>
                                    </p:animEffect>
                                    <p:set>
                                      <p:cBhvr>
                                        <p:cTn id="152" dur="1" fill="hold">
                                          <p:stCondLst>
                                            <p:cond delay="999"/>
                                          </p:stCondLst>
                                        </p:cTn>
                                        <p:tgtEl>
                                          <p:spTgt spid="44"/>
                                        </p:tgtEl>
                                        <p:attrNameLst>
                                          <p:attrName>style.visibility</p:attrName>
                                        </p:attrNameLst>
                                      </p:cBhvr>
                                      <p:to>
                                        <p:strVal val="hidden"/>
                                      </p:to>
                                    </p:set>
                                  </p:childTnLst>
                                </p:cTn>
                              </p:par>
                            </p:childTnLst>
                          </p:cTn>
                        </p:par>
                        <p:par>
                          <p:cTn id="153" fill="hold">
                            <p:stCondLst>
                              <p:cond delay="1500"/>
                            </p:stCondLst>
                            <p:childTnLst>
                              <p:par>
                                <p:cTn id="154" presetID="12" presetClass="exit" presetSubtype="8" fill="hold" nodeType="afterEffect">
                                  <p:stCondLst>
                                    <p:cond delay="0"/>
                                  </p:stCondLst>
                                  <p:childTnLst>
                                    <p:animEffect transition="out" filter="slide(fromLeft)">
                                      <p:cBhvr>
                                        <p:cTn id="155" dur="500"/>
                                        <p:tgtEl>
                                          <p:spTgt spid="45"/>
                                        </p:tgtEl>
                                      </p:cBhvr>
                                    </p:animEffect>
                                    <p:set>
                                      <p:cBhvr>
                                        <p:cTn id="156" dur="1" fill="hold">
                                          <p:stCondLst>
                                            <p:cond delay="499"/>
                                          </p:stCondLst>
                                        </p:cTn>
                                        <p:tgtEl>
                                          <p:spTgt spid="45"/>
                                        </p:tgtEl>
                                        <p:attrNameLst>
                                          <p:attrName>style.visibility</p:attrName>
                                        </p:attrNameLst>
                                      </p:cBhvr>
                                      <p:to>
                                        <p:strVal val="hidden"/>
                                      </p:to>
                                    </p:set>
                                  </p:childTnLst>
                                </p:cTn>
                              </p:par>
                              <p:par>
                                <p:cTn id="157" presetID="12" presetClass="exit" presetSubtype="8" fill="hold" nodeType="withEffect">
                                  <p:stCondLst>
                                    <p:cond delay="0"/>
                                  </p:stCondLst>
                                  <p:childTnLst>
                                    <p:animEffect transition="out" filter="slide(fromLeft)">
                                      <p:cBhvr>
                                        <p:cTn id="158" dur="500"/>
                                        <p:tgtEl>
                                          <p:spTgt spid="57"/>
                                        </p:tgtEl>
                                      </p:cBhvr>
                                    </p:animEffect>
                                    <p:set>
                                      <p:cBhvr>
                                        <p:cTn id="159" dur="1" fill="hold">
                                          <p:stCondLst>
                                            <p:cond delay="499"/>
                                          </p:stCondLst>
                                        </p:cTn>
                                        <p:tgtEl>
                                          <p:spTgt spid="57"/>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2000"/>
                                        <p:tgtEl>
                                          <p:spTgt spid="41"/>
                                        </p:tgtEl>
                                      </p:cBhvr>
                                    </p:animEffect>
                                    <p:set>
                                      <p:cBhvr>
                                        <p:cTn id="162" dur="1" fill="hold">
                                          <p:stCondLst>
                                            <p:cond delay="1999"/>
                                          </p:stCondLst>
                                        </p:cTn>
                                        <p:tgtEl>
                                          <p:spTgt spid="41"/>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2000"/>
                                        <p:tgtEl>
                                          <p:spTgt spid="51"/>
                                        </p:tgtEl>
                                      </p:cBhvr>
                                    </p:animEffect>
                                    <p:set>
                                      <p:cBhvr>
                                        <p:cTn id="165" dur="1" fill="hold">
                                          <p:stCondLst>
                                            <p:cond delay="1999"/>
                                          </p:stCondLst>
                                        </p:cTn>
                                        <p:tgtEl>
                                          <p:spTgt spid="51"/>
                                        </p:tgtEl>
                                        <p:attrNameLst>
                                          <p:attrName>style.visibility</p:attrName>
                                        </p:attrNameLst>
                                      </p:cBhvr>
                                      <p:to>
                                        <p:strVal val="hidden"/>
                                      </p:to>
                                    </p:set>
                                  </p:childTnLst>
                                </p:cTn>
                              </p:par>
                            </p:childTnLst>
                          </p:cTn>
                        </p:par>
                        <p:par>
                          <p:cTn id="166" fill="hold">
                            <p:stCondLst>
                              <p:cond delay="3500"/>
                            </p:stCondLst>
                            <p:childTnLst>
                              <p:par>
                                <p:cTn id="167" presetID="1" presetClass="entr" presetSubtype="0" fill="hold" nodeType="afterEffect">
                                  <p:stCondLst>
                                    <p:cond delay="0"/>
                                  </p:stCondLst>
                                  <p:childTnLst>
                                    <p:set>
                                      <p:cBhvr>
                                        <p:cTn id="16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3" grpId="0"/>
      <p:bldP spid="43" grpId="1"/>
      <p:bldP spid="46" grpId="0"/>
      <p:bldP spid="46" grpId="1"/>
      <p:bldP spid="39" grpId="1"/>
      <p:bldP spid="39" grpId="2"/>
      <p:bldP spid="48" grpId="0"/>
      <p:bldP spid="48" grpId="1"/>
      <p:bldP spid="55" grpId="0"/>
      <p:bldP spid="5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7" descr="checkbox_unchecked.png"/>
          <p:cNvPicPr>
            <a:picLocks noChangeAspect="1"/>
          </p:cNvPicPr>
          <p:nvPr/>
        </p:nvPicPr>
        <p:blipFill>
          <a:blip r:embed="rId3"/>
          <a:srcRect/>
          <a:stretch>
            <a:fillRect/>
          </a:stretch>
        </p:blipFill>
        <p:spPr bwMode="auto">
          <a:xfrm>
            <a:off x="5562600" y="2286000"/>
            <a:ext cx="3098800" cy="3098800"/>
          </a:xfrm>
          <a:prstGeom prst="rect">
            <a:avLst/>
          </a:prstGeom>
          <a:noFill/>
          <a:ln w="9525">
            <a:noFill/>
            <a:miter lim="800000"/>
            <a:headEnd/>
            <a:tailEnd/>
          </a:ln>
        </p:spPr>
      </p:pic>
      <p:sp>
        <p:nvSpPr>
          <p:cNvPr id="53250" name="Rectangle 2"/>
          <p:cNvSpPr>
            <a:spLocks noGrp="1" noChangeArrowheads="1"/>
          </p:cNvSpPr>
          <p:nvPr>
            <p:ph type="title"/>
          </p:nvPr>
        </p:nvSpPr>
        <p:spPr/>
        <p:txBody>
          <a:bodyPr/>
          <a:lstStyle/>
          <a:p>
            <a:r>
              <a:rPr lang="en-US" sz="4000" smtClean="0"/>
              <a:t>Best Practices for Large Organizations</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2517A62B-85AA-4ED7-9C0D-69E21D548C1A}" type="slidenum">
              <a:rPr lang="en-US"/>
              <a:pPr>
                <a:defRPr/>
              </a:pPr>
              <a:t>17</a:t>
            </a:fld>
            <a:endParaRPr lang="en-US"/>
          </a:p>
        </p:txBody>
      </p:sp>
      <p:sp>
        <p:nvSpPr>
          <p:cNvPr id="6" name="TextBox 5"/>
          <p:cNvSpPr txBox="1"/>
          <p:nvPr/>
        </p:nvSpPr>
        <p:spPr>
          <a:xfrm>
            <a:off x="533400" y="1295400"/>
            <a:ext cx="8077200" cy="4894263"/>
          </a:xfrm>
          <a:prstGeom prst="rect">
            <a:avLst/>
          </a:prstGeom>
          <a:noFill/>
        </p:spPr>
        <p:txBody>
          <a:bodyPr>
            <a:spAutoFit/>
          </a:bodyPr>
          <a:lstStyle/>
          <a:p>
            <a:pPr eaLnBrk="0" hangingPunct="0">
              <a:defRPr/>
            </a:pPr>
            <a:r>
              <a:rPr lang="en-US" sz="3600" b="1" dirty="0">
                <a:latin typeface="Calibri" pitchFamily="34" charset="0"/>
                <a:ea typeface="MS PGothic" pitchFamily="34" charset="-128"/>
                <a:cs typeface="+mn-cs"/>
              </a:rPr>
              <a:t>Planning Considerations </a:t>
            </a:r>
            <a:r>
              <a:rPr lang="en-US" sz="1800" dirty="0">
                <a:latin typeface="Calibri" pitchFamily="34" charset="0"/>
                <a:ea typeface="MS PGothic" pitchFamily="34" charset="-128"/>
                <a:cs typeface="+mn-cs"/>
              </a:rPr>
              <a:t>for a successful Implementation</a:t>
            </a:r>
          </a:p>
          <a:p>
            <a:pPr eaLnBrk="0" hangingPunct="0">
              <a:defRPr/>
            </a:pPr>
            <a:endParaRPr lang="en-US" sz="1800" dirty="0">
              <a:latin typeface="Calibri" pitchFamily="34" charset="0"/>
              <a:ea typeface="MS PGothic" pitchFamily="34" charset="-128"/>
              <a:cs typeface="+mn-cs"/>
            </a:endParaRPr>
          </a:p>
          <a:p>
            <a:pPr marL="339725" lvl="1" indent="-339725" eaLnBrk="0" hangingPunct="0">
              <a:buFont typeface="Wingdings" pitchFamily="2" charset="2"/>
              <a:buChar char="§"/>
              <a:defRPr/>
            </a:pPr>
            <a:r>
              <a:rPr lang="en-US" dirty="0">
                <a:latin typeface="Calibri" pitchFamily="34" charset="0"/>
                <a:ea typeface="MS PGothic" pitchFamily="34" charset="-128"/>
                <a:cs typeface="+mn-cs"/>
              </a:rPr>
              <a:t>Avoid large mailbox stores</a:t>
            </a:r>
          </a:p>
          <a:p>
            <a:pPr marL="339725" lvl="1" eaLnBrk="0" hangingPunct="0">
              <a:defRPr/>
            </a:pPr>
            <a:r>
              <a:rPr lang="en-US" sz="1600" dirty="0">
                <a:latin typeface="Calibri" pitchFamily="34" charset="0"/>
                <a:ea typeface="MS PGothic" pitchFamily="34" charset="-128"/>
                <a:cs typeface="+mn-cs"/>
              </a:rPr>
              <a:t>Mailbox stores should contain fewer than 200 mailboxes. </a:t>
            </a:r>
          </a:p>
          <a:p>
            <a:pPr marL="339725" lvl="1" eaLnBrk="0" hangingPunct="0">
              <a:defRPr/>
            </a:pPr>
            <a:r>
              <a:rPr lang="en-US" sz="1600" dirty="0">
                <a:latin typeface="Calibri" pitchFamily="34" charset="0"/>
                <a:ea typeface="MS PGothic" pitchFamily="34" charset="-128"/>
                <a:cs typeface="+mn-cs"/>
              </a:rPr>
              <a:t>Smaller stores have several advantages:</a:t>
            </a:r>
            <a:br>
              <a:rPr lang="en-US" sz="1600" dirty="0">
                <a:latin typeface="Calibri" pitchFamily="34" charset="0"/>
                <a:ea typeface="MS PGothic" pitchFamily="34" charset="-128"/>
                <a:cs typeface="+mn-cs"/>
              </a:rPr>
            </a:br>
            <a:endParaRPr lang="en-US" sz="1600" dirty="0">
              <a:latin typeface="Calibri" pitchFamily="34" charset="0"/>
              <a:ea typeface="MS PGothic" pitchFamily="34" charset="-128"/>
              <a:cs typeface="+mn-cs"/>
            </a:endParaRPr>
          </a:p>
          <a:p>
            <a:pPr marL="800100" lvl="1" indent="-342900" eaLnBrk="0" hangingPunct="0">
              <a:buFont typeface="+mj-lt"/>
              <a:buAutoNum type="arabicPeriod"/>
              <a:defRPr/>
            </a:pPr>
            <a:r>
              <a:rPr lang="en-US" sz="1600" dirty="0">
                <a:latin typeface="Calibri" pitchFamily="34" charset="0"/>
                <a:ea typeface="MS PGothic" pitchFamily="34" charset="-128"/>
                <a:cs typeface="+mn-cs"/>
              </a:rPr>
              <a:t>Easier backup, scanning, and defragmentation</a:t>
            </a:r>
          </a:p>
          <a:p>
            <a:pPr marL="800100" lvl="1" indent="-342900" eaLnBrk="0" hangingPunct="0">
              <a:buFont typeface="+mj-lt"/>
              <a:buAutoNum type="arabicPeriod"/>
              <a:defRPr/>
            </a:pPr>
            <a:r>
              <a:rPr lang="en-US" sz="1600" dirty="0">
                <a:latin typeface="Calibri" pitchFamily="34" charset="0"/>
                <a:ea typeface="MS PGothic" pitchFamily="34" charset="-128"/>
                <a:cs typeface="+mn-cs"/>
              </a:rPr>
              <a:t>Even distribution of Journaling traffic across stores</a:t>
            </a:r>
          </a:p>
          <a:p>
            <a:pPr marL="800100" lvl="1" indent="-342900" eaLnBrk="0" hangingPunct="0">
              <a:buFont typeface="+mj-lt"/>
              <a:buAutoNum type="arabicPeriod"/>
              <a:defRPr/>
            </a:pPr>
            <a:r>
              <a:rPr lang="en-US" sz="1600" dirty="0">
                <a:latin typeface="Calibri" pitchFamily="34" charset="0"/>
                <a:ea typeface="MS PGothic" pitchFamily="34" charset="-128"/>
                <a:cs typeface="+mn-cs"/>
              </a:rPr>
              <a:t>Distribute mailbox stores over multiple spindles for</a:t>
            </a:r>
            <a:br>
              <a:rPr lang="en-US" sz="1600" dirty="0">
                <a:latin typeface="Calibri" pitchFamily="34" charset="0"/>
                <a:ea typeface="MS PGothic" pitchFamily="34" charset="-128"/>
                <a:cs typeface="+mn-cs"/>
              </a:rPr>
            </a:br>
            <a:r>
              <a:rPr lang="en-US" sz="1600" dirty="0">
                <a:latin typeface="Calibri" pitchFamily="34" charset="0"/>
                <a:ea typeface="MS PGothic" pitchFamily="34" charset="-128"/>
                <a:cs typeface="+mn-cs"/>
              </a:rPr>
              <a:t>performance gains. </a:t>
            </a:r>
          </a:p>
          <a:p>
            <a:pPr marL="225425" indent="-225425" eaLnBrk="0" hangingPunct="0">
              <a:defRPr/>
            </a:pPr>
            <a:endParaRPr lang="en-US" sz="1800" dirty="0">
              <a:latin typeface="Calibri" pitchFamily="34" charset="0"/>
              <a:ea typeface="MS PGothic" pitchFamily="34" charset="-128"/>
              <a:cs typeface="+mn-cs"/>
            </a:endParaRPr>
          </a:p>
          <a:p>
            <a:pPr marL="339725" lvl="1" indent="-339725" eaLnBrk="0" hangingPunct="0">
              <a:buFont typeface="Wingdings" pitchFamily="2" charset="2"/>
              <a:buChar char="§"/>
              <a:defRPr/>
            </a:pPr>
            <a:r>
              <a:rPr lang="en-US" dirty="0">
                <a:latin typeface="Calibri" pitchFamily="34" charset="0"/>
                <a:ea typeface="MS PGothic" pitchFamily="34" charset="-128"/>
                <a:cs typeface="+mn-cs"/>
              </a:rPr>
              <a:t>Migrations and mixed environments</a:t>
            </a:r>
          </a:p>
          <a:p>
            <a:pPr marL="339725" lvl="1" eaLnBrk="0" hangingPunct="0">
              <a:defRPr/>
            </a:pPr>
            <a:r>
              <a:rPr lang="en-US" sz="1600" dirty="0">
                <a:latin typeface="Calibri" pitchFamily="34" charset="0"/>
                <a:ea typeface="MS PGothic" pitchFamily="34" charset="-128"/>
                <a:cs typeface="+mn-cs"/>
              </a:rPr>
              <a:t>Journaling in a mixed Exchange environment is poorly </a:t>
            </a:r>
          </a:p>
          <a:p>
            <a:pPr marL="339725" lvl="1" eaLnBrk="0" hangingPunct="0">
              <a:defRPr/>
            </a:pPr>
            <a:r>
              <a:rPr lang="en-US" sz="1600" dirty="0">
                <a:latin typeface="Calibri" pitchFamily="34" charset="0"/>
                <a:ea typeface="MS PGothic" pitchFamily="34" charset="-128"/>
                <a:cs typeface="+mn-cs"/>
              </a:rPr>
              <a:t>documented, poorly supported, and can result in corrupt </a:t>
            </a:r>
          </a:p>
          <a:p>
            <a:pPr marL="339725" lvl="1" eaLnBrk="0" hangingPunct="0">
              <a:defRPr/>
            </a:pPr>
            <a:r>
              <a:rPr lang="en-US" sz="1600" dirty="0">
                <a:latin typeface="Calibri" pitchFamily="34" charset="0"/>
                <a:ea typeface="MS PGothic" pitchFamily="34" charset="-128"/>
                <a:cs typeface="+mn-cs"/>
              </a:rPr>
              <a:t>Journal Reports. Consult with a certified professional to </a:t>
            </a:r>
          </a:p>
          <a:p>
            <a:pPr marL="339725" lvl="1" eaLnBrk="0" hangingPunct="0">
              <a:defRPr/>
            </a:pPr>
            <a:r>
              <a:rPr lang="en-US" sz="1600" dirty="0">
                <a:latin typeface="Calibri" pitchFamily="34" charset="0"/>
                <a:ea typeface="MS PGothic" pitchFamily="34" charset="-128"/>
                <a:cs typeface="+mn-cs"/>
              </a:rPr>
              <a:t>assess the impact of your Exchange Server migration on </a:t>
            </a:r>
          </a:p>
          <a:p>
            <a:pPr marL="339725" lvl="1" eaLnBrk="0" hangingPunct="0">
              <a:defRPr/>
            </a:pPr>
            <a:r>
              <a:rPr lang="en-US" sz="1600" dirty="0">
                <a:latin typeface="Calibri" pitchFamily="34" charset="0"/>
                <a:ea typeface="MS PGothic" pitchFamily="34" charset="-128"/>
                <a:cs typeface="+mn-cs"/>
              </a:rPr>
              <a:t>Journaling.</a:t>
            </a:r>
          </a:p>
        </p:txBody>
      </p:sp>
      <p:pic>
        <p:nvPicPr>
          <p:cNvPr id="53254" name="Picture 6" descr="check.png"/>
          <p:cNvPicPr>
            <a:picLocks noChangeAspect="1"/>
          </p:cNvPicPr>
          <p:nvPr/>
        </p:nvPicPr>
        <p:blipFill>
          <a:blip r:embed="rId4"/>
          <a:srcRect/>
          <a:stretch>
            <a:fillRect/>
          </a:stretch>
        </p:blipFill>
        <p:spPr bwMode="auto">
          <a:xfrm>
            <a:off x="6324600" y="2819400"/>
            <a:ext cx="2032000"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z="4000" smtClean="0"/>
              <a:t>Requirements</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6059C739-147F-44E5-B030-92C83AB5308D}" type="slidenum">
              <a:rPr lang="en-US"/>
              <a:pPr>
                <a:defRPr/>
              </a:pPr>
              <a:t>18</a:t>
            </a:fld>
            <a:endParaRPr lang="en-US"/>
          </a:p>
        </p:txBody>
      </p:sp>
      <p:sp>
        <p:nvSpPr>
          <p:cNvPr id="6" name="Text Box 4"/>
          <p:cNvSpPr txBox="1">
            <a:spLocks noChangeArrowheads="1"/>
          </p:cNvSpPr>
          <p:nvPr/>
        </p:nvSpPr>
        <p:spPr bwMode="auto">
          <a:xfrm>
            <a:off x="0" y="1447800"/>
            <a:ext cx="8455025" cy="4924425"/>
          </a:xfrm>
          <a:prstGeom prst="rect">
            <a:avLst/>
          </a:prstGeom>
          <a:noFill/>
          <a:ln w="9525" algn="ctr">
            <a:noFill/>
            <a:miter lim="800000"/>
            <a:headEnd/>
            <a:tailEnd/>
          </a:ln>
        </p:spPr>
        <p:txBody>
          <a:bodyPr numCol="2">
            <a:spAutoFit/>
          </a:bodyPr>
          <a:lstStyle/>
          <a:p>
            <a:pPr marL="800100" lvl="1" indent="-342900" eaLnBrk="0" hangingPunct="0">
              <a:spcBef>
                <a:spcPct val="50000"/>
              </a:spcBef>
              <a:buFont typeface="+mj-lt"/>
              <a:buAutoNum type="arabicPeriod"/>
              <a:defRPr/>
            </a:pPr>
            <a:r>
              <a:rPr lang="en-US" sz="1800" dirty="0">
                <a:latin typeface="Calibri" pitchFamily="34" charset="0"/>
                <a:ea typeface="MS PGothic" pitchFamily="34" charset="-128"/>
                <a:cs typeface="+mn-cs"/>
              </a:rPr>
              <a:t>Exchange Server 200x</a:t>
            </a:r>
            <a:r>
              <a:rPr lang="en-US" dirty="0">
                <a:latin typeface="Calibri" pitchFamily="34" charset="0"/>
                <a:ea typeface="MS PGothic" pitchFamily="34" charset="-128"/>
                <a:cs typeface="+mn-cs"/>
              </a:rPr>
              <a:t/>
            </a:r>
            <a:br>
              <a:rPr lang="en-US" dirty="0">
                <a:latin typeface="Calibri" pitchFamily="34" charset="0"/>
                <a:ea typeface="MS PGothic" pitchFamily="34" charset="-128"/>
                <a:cs typeface="+mn-cs"/>
              </a:rPr>
            </a:br>
            <a:r>
              <a:rPr lang="en-US" sz="1400" dirty="0">
                <a:latin typeface="Calibri" pitchFamily="34" charset="0"/>
                <a:ea typeface="MS PGothic" pitchFamily="34" charset="-128"/>
                <a:cs typeface="+mn-cs"/>
              </a:rPr>
              <a:t>Envelope journaling functionality is required. Mixed Exchange Server environments are not supported.</a:t>
            </a:r>
            <a:br>
              <a:rPr lang="en-US" sz="1400" dirty="0">
                <a:latin typeface="Calibri" pitchFamily="34" charset="0"/>
                <a:ea typeface="MS PGothic" pitchFamily="34" charset="-128"/>
                <a:cs typeface="+mn-cs"/>
              </a:rPr>
            </a:br>
            <a:endParaRPr lang="en-US" sz="1400" dirty="0">
              <a:latin typeface="Calibri" pitchFamily="34" charset="0"/>
              <a:ea typeface="MS PGothic" pitchFamily="34" charset="-128"/>
              <a:cs typeface="+mn-cs"/>
            </a:endParaRPr>
          </a:p>
          <a:p>
            <a:pPr marL="800100" lvl="1" indent="-342900" eaLnBrk="0" hangingPunct="0">
              <a:spcBef>
                <a:spcPct val="50000"/>
              </a:spcBef>
              <a:buFontTx/>
              <a:buAutoNum type="arabicPeriod"/>
              <a:defRPr/>
            </a:pPr>
            <a:r>
              <a:rPr lang="en-US" sz="1800" dirty="0">
                <a:latin typeface="Calibri" pitchFamily="34" charset="0"/>
                <a:ea typeface="MS PGothic" pitchFamily="34" charset="-128"/>
                <a:cs typeface="+mn-cs"/>
              </a:rPr>
              <a:t>Email Spam and Virus Protection</a:t>
            </a:r>
            <a:r>
              <a:rPr lang="en-US" dirty="0">
                <a:latin typeface="Calibri" pitchFamily="34" charset="0"/>
                <a:ea typeface="MS PGothic" pitchFamily="34" charset="-128"/>
                <a:cs typeface="+mn-cs"/>
              </a:rPr>
              <a:t/>
            </a:r>
            <a:br>
              <a:rPr lang="en-US" dirty="0">
                <a:latin typeface="Calibri" pitchFamily="34" charset="0"/>
                <a:ea typeface="MS PGothic" pitchFamily="34" charset="-128"/>
                <a:cs typeface="+mn-cs"/>
              </a:rPr>
            </a:br>
            <a:r>
              <a:rPr lang="en-US" sz="1400" dirty="0">
                <a:latin typeface="Calibri" pitchFamily="34" charset="0"/>
                <a:ea typeface="MS PGothic" pitchFamily="34" charset="-128"/>
                <a:cs typeface="+mn-cs"/>
              </a:rPr>
              <a:t> We recommend SaaS Email Protection.</a:t>
            </a:r>
            <a:br>
              <a:rPr lang="en-US" sz="1400" dirty="0">
                <a:latin typeface="Calibri" pitchFamily="34" charset="0"/>
                <a:ea typeface="MS PGothic" pitchFamily="34" charset="-128"/>
                <a:cs typeface="+mn-cs"/>
              </a:rPr>
            </a:br>
            <a:endParaRPr lang="en-US" sz="1400" dirty="0">
              <a:latin typeface="Calibri" pitchFamily="34" charset="0"/>
              <a:ea typeface="MS PGothic" pitchFamily="34" charset="-128"/>
              <a:cs typeface="+mn-cs"/>
            </a:endParaRPr>
          </a:p>
          <a:p>
            <a:pPr marL="800100" lvl="1" indent="-342900" eaLnBrk="0" hangingPunct="0">
              <a:spcBef>
                <a:spcPct val="50000"/>
              </a:spcBef>
              <a:buFontTx/>
              <a:buAutoNum type="arabicPeriod"/>
              <a:defRPr/>
            </a:pPr>
            <a:r>
              <a:rPr lang="en-US" sz="1800" dirty="0">
                <a:latin typeface="Calibri" pitchFamily="34" charset="0"/>
                <a:ea typeface="MS PGothic" pitchFamily="34" charset="-128"/>
                <a:cs typeface="+mn-cs"/>
              </a:rPr>
              <a:t>External POP3 or IMAP Connectivity</a:t>
            </a:r>
            <a:r>
              <a:rPr lang="en-US" dirty="0">
                <a:latin typeface="Calibri" pitchFamily="34" charset="0"/>
                <a:ea typeface="MS PGothic" pitchFamily="34" charset="-128"/>
                <a:cs typeface="+mn-cs"/>
              </a:rPr>
              <a:t/>
            </a:r>
            <a:br>
              <a:rPr lang="en-US" dirty="0">
                <a:latin typeface="Calibri" pitchFamily="34" charset="0"/>
                <a:ea typeface="MS PGothic" pitchFamily="34" charset="-128"/>
                <a:cs typeface="+mn-cs"/>
              </a:rPr>
            </a:br>
            <a:r>
              <a:rPr lang="en-US" sz="1400" dirty="0">
                <a:latin typeface="Calibri" pitchFamily="34" charset="0"/>
                <a:ea typeface="MS PGothic" pitchFamily="34" charset="-128"/>
                <a:cs typeface="+mn-cs"/>
              </a:rPr>
              <a:t>Your server’s POP3 or IMAP service must be accessible from our data centers in the cloud. This could require firewall changes.</a:t>
            </a:r>
            <a:br>
              <a:rPr lang="en-US" sz="1400" dirty="0">
                <a:latin typeface="Calibri" pitchFamily="34" charset="0"/>
                <a:ea typeface="MS PGothic" pitchFamily="34" charset="-128"/>
                <a:cs typeface="+mn-cs"/>
              </a:rPr>
            </a:br>
            <a:r>
              <a:rPr lang="en-US" sz="1400" dirty="0">
                <a:latin typeface="Calibri" pitchFamily="34" charset="0"/>
                <a:ea typeface="MS PGothic" pitchFamily="34" charset="-128"/>
                <a:cs typeface="+mn-cs"/>
              </a:rPr>
              <a:t> </a:t>
            </a:r>
          </a:p>
          <a:p>
            <a:pPr marL="800100" lvl="1" indent="-342900" eaLnBrk="0" hangingPunct="0">
              <a:spcBef>
                <a:spcPct val="50000"/>
              </a:spcBef>
              <a:buFontTx/>
              <a:buAutoNum type="arabicPeriod"/>
              <a:defRPr/>
            </a:pPr>
            <a:r>
              <a:rPr lang="en-US" sz="1800" dirty="0">
                <a:latin typeface="Calibri" pitchFamily="34" charset="0"/>
                <a:ea typeface="MS PGothic" pitchFamily="34" charset="-128"/>
                <a:cs typeface="+mn-cs"/>
              </a:rPr>
              <a:t>Secure Certificate (recommended)</a:t>
            </a:r>
            <a:br>
              <a:rPr lang="en-US" sz="1800" dirty="0">
                <a:latin typeface="Calibri" pitchFamily="34" charset="0"/>
                <a:ea typeface="MS PGothic" pitchFamily="34" charset="-128"/>
                <a:cs typeface="+mn-cs"/>
              </a:rPr>
            </a:br>
            <a:r>
              <a:rPr lang="en-US" sz="1400" dirty="0">
                <a:latin typeface="Calibri" pitchFamily="34" charset="0"/>
                <a:ea typeface="MS PGothic" pitchFamily="34" charset="-128"/>
                <a:cs typeface="+mn-cs"/>
              </a:rPr>
              <a:t>Secure POP3 and IMAP require that you obtain and install your own secure certificate.</a:t>
            </a:r>
          </a:p>
          <a:p>
            <a:pPr marL="800100" lvl="1" indent="-342900" eaLnBrk="0" hangingPunct="0">
              <a:spcBef>
                <a:spcPct val="50000"/>
              </a:spcBef>
              <a:buFontTx/>
              <a:buAutoNum type="arabicPeriod"/>
              <a:defRPr/>
            </a:pPr>
            <a:endParaRPr lang="en-US" sz="1400" dirty="0">
              <a:latin typeface="Calibri" pitchFamily="34" charset="0"/>
              <a:ea typeface="MS PGothic" pitchFamily="34" charset="-128"/>
              <a:cs typeface="+mn-cs"/>
            </a:endParaRPr>
          </a:p>
          <a:p>
            <a:pPr marL="800100" lvl="1" indent="-342900" eaLnBrk="0" hangingPunct="0">
              <a:spcBef>
                <a:spcPct val="50000"/>
              </a:spcBef>
              <a:buFontTx/>
              <a:buAutoNum type="arabicPeriod"/>
              <a:defRPr/>
            </a:pPr>
            <a:endParaRPr lang="en-US" sz="1400" dirty="0">
              <a:latin typeface="Calibri" pitchFamily="34" charset="0"/>
              <a:ea typeface="MS PGothic" pitchFamily="34" charset="-128"/>
              <a:cs typeface="+mn-cs"/>
            </a:endParaRPr>
          </a:p>
          <a:p>
            <a:pPr marL="800100" lvl="1" indent="-342900" eaLnBrk="0" hangingPunct="0">
              <a:spcBef>
                <a:spcPct val="50000"/>
              </a:spcBef>
              <a:buFontTx/>
              <a:buAutoNum type="arabicPeriod"/>
              <a:defRPr/>
            </a:pPr>
            <a:r>
              <a:rPr lang="en-US" sz="1800" dirty="0">
                <a:latin typeface="Calibri" pitchFamily="34" charset="0"/>
                <a:ea typeface="MS PGothic" pitchFamily="34" charset="-128"/>
                <a:cs typeface="+mn-cs"/>
              </a:rPr>
              <a:t>Internet Explorer 6+ or Firefox 2+</a:t>
            </a:r>
            <a:r>
              <a:rPr lang="en-US" dirty="0">
                <a:latin typeface="Calibri" pitchFamily="34" charset="0"/>
                <a:ea typeface="MS PGothic" pitchFamily="34" charset="-128"/>
                <a:cs typeface="+mn-cs"/>
              </a:rPr>
              <a:t/>
            </a:r>
            <a:br>
              <a:rPr lang="en-US" dirty="0">
                <a:latin typeface="Calibri" pitchFamily="34" charset="0"/>
                <a:ea typeface="MS PGothic" pitchFamily="34" charset="-128"/>
                <a:cs typeface="+mn-cs"/>
              </a:rPr>
            </a:br>
            <a:r>
              <a:rPr lang="en-US" sz="1400" dirty="0">
                <a:latin typeface="Calibri" pitchFamily="34" charset="0"/>
                <a:ea typeface="MS PGothic" pitchFamily="34" charset="-128"/>
                <a:cs typeface="+mn-cs"/>
              </a:rPr>
              <a:t>We recommend Internet Explorer 8 and Firefox 3.</a:t>
            </a:r>
            <a:br>
              <a:rPr lang="en-US" sz="1400" dirty="0">
                <a:latin typeface="Calibri" pitchFamily="34" charset="0"/>
                <a:ea typeface="MS PGothic" pitchFamily="34" charset="-128"/>
                <a:cs typeface="+mn-cs"/>
              </a:rPr>
            </a:br>
            <a:endParaRPr lang="en-US" sz="1400" dirty="0">
              <a:latin typeface="Calibri" pitchFamily="34" charset="0"/>
              <a:ea typeface="MS PGothic" pitchFamily="34" charset="-128"/>
              <a:cs typeface="+mn-cs"/>
            </a:endParaRPr>
          </a:p>
          <a:p>
            <a:pPr marL="800100" lvl="1" indent="-342900" eaLnBrk="0" hangingPunct="0">
              <a:spcBef>
                <a:spcPct val="50000"/>
              </a:spcBef>
              <a:buFontTx/>
              <a:buAutoNum type="arabicPeriod"/>
              <a:defRPr/>
            </a:pPr>
            <a:r>
              <a:rPr lang="en-US" sz="1800" dirty="0">
                <a:latin typeface="Calibri" pitchFamily="34" charset="0"/>
                <a:ea typeface="MS PGothic" pitchFamily="34" charset="-128"/>
                <a:cs typeface="+mn-cs"/>
              </a:rPr>
              <a:t>Journaling and Server Resources</a:t>
            </a:r>
            <a:r>
              <a:rPr lang="en-US" dirty="0">
                <a:latin typeface="Calibri" pitchFamily="34" charset="0"/>
                <a:ea typeface="MS PGothic" pitchFamily="34" charset="-128"/>
                <a:cs typeface="+mn-cs"/>
              </a:rPr>
              <a:t/>
            </a:r>
            <a:br>
              <a:rPr lang="en-US" dirty="0">
                <a:latin typeface="Calibri" pitchFamily="34" charset="0"/>
                <a:ea typeface="MS PGothic" pitchFamily="34" charset="-128"/>
                <a:cs typeface="+mn-cs"/>
              </a:rPr>
            </a:br>
            <a:r>
              <a:rPr lang="en-US" sz="1400" dirty="0">
                <a:latin typeface="Calibri" pitchFamily="34" charset="0"/>
                <a:ea typeface="MS PGothic" pitchFamily="34" charset="-128"/>
                <a:cs typeface="+mn-cs"/>
              </a:rPr>
              <a:t>Plan on at least 15% additional load to your Exchange Server, especially in disk I/O.</a:t>
            </a:r>
            <a:br>
              <a:rPr lang="en-US" sz="1400" dirty="0">
                <a:latin typeface="Calibri" pitchFamily="34" charset="0"/>
                <a:ea typeface="MS PGothic" pitchFamily="34" charset="-128"/>
                <a:cs typeface="+mn-cs"/>
              </a:rPr>
            </a:br>
            <a:endParaRPr lang="en-US" sz="1400" dirty="0">
              <a:latin typeface="Calibri" pitchFamily="34" charset="0"/>
              <a:ea typeface="MS PGothic" pitchFamily="34" charset="-128"/>
              <a:cs typeface="+mn-cs"/>
            </a:endParaRPr>
          </a:p>
          <a:p>
            <a:pPr marL="800100" lvl="1" indent="-342900" eaLnBrk="0" hangingPunct="0">
              <a:spcBef>
                <a:spcPct val="50000"/>
              </a:spcBef>
              <a:buFontTx/>
              <a:buAutoNum type="arabicPeriod"/>
              <a:defRPr/>
            </a:pPr>
            <a:r>
              <a:rPr lang="en-US" sz="1800" dirty="0">
                <a:latin typeface="Calibri" pitchFamily="34" charset="0"/>
                <a:ea typeface="MS PGothic" pitchFamily="34" charset="-128"/>
                <a:cs typeface="+mn-cs"/>
              </a:rPr>
              <a:t>Internet Connectivity</a:t>
            </a:r>
            <a:r>
              <a:rPr lang="en-US" sz="1400" dirty="0">
                <a:latin typeface="Calibri" pitchFamily="34" charset="0"/>
                <a:ea typeface="MS PGothic" pitchFamily="34" charset="-128"/>
                <a:cs typeface="+mn-cs"/>
              </a:rPr>
              <a:t/>
            </a:r>
            <a:br>
              <a:rPr lang="en-US" sz="1400" dirty="0">
                <a:latin typeface="Calibri" pitchFamily="34" charset="0"/>
                <a:ea typeface="MS PGothic" pitchFamily="34" charset="-128"/>
                <a:cs typeface="+mn-cs"/>
              </a:rPr>
            </a:br>
            <a:r>
              <a:rPr lang="en-US" sz="1400" dirty="0">
                <a:latin typeface="Calibri" pitchFamily="34" charset="0"/>
                <a:ea typeface="MS PGothic" pitchFamily="34" charset="-128"/>
                <a:cs typeface="+mn-cs"/>
              </a:rPr>
              <a:t>Your upstream internet bandwidth must support existing usage plus</a:t>
            </a:r>
            <a:r>
              <a:rPr lang="en-US" sz="1400" i="1" dirty="0">
                <a:latin typeface="Calibri" pitchFamily="34" charset="0"/>
                <a:ea typeface="MS PGothic" pitchFamily="34" charset="-128"/>
                <a:cs typeface="+mn-cs"/>
              </a:rPr>
              <a:t> </a:t>
            </a:r>
            <a:r>
              <a:rPr lang="en-US" sz="1400" dirty="0">
                <a:latin typeface="Calibri" pitchFamily="34" charset="0"/>
                <a:ea typeface="MS PGothic" pitchFamily="34" charset="-128"/>
                <a:cs typeface="+mn-cs"/>
              </a:rPr>
              <a:t>Journal traffic to SaaS Email Arching.</a:t>
            </a:r>
            <a:br>
              <a:rPr lang="en-US" sz="1400" dirty="0">
                <a:latin typeface="Calibri" pitchFamily="34" charset="0"/>
                <a:ea typeface="MS PGothic" pitchFamily="34" charset="-128"/>
                <a:cs typeface="+mn-cs"/>
              </a:rPr>
            </a:br>
            <a:endParaRPr lang="en-US" sz="1400" dirty="0">
              <a:latin typeface="Calibri" pitchFamily="34" charset="0"/>
              <a:ea typeface="MS PGothic" pitchFamily="34" charset="-128"/>
              <a:cs typeface="+mn-cs"/>
            </a:endParaRPr>
          </a:p>
          <a:p>
            <a:pPr marL="800100" lvl="1" indent="-342900" eaLnBrk="0" hangingPunct="0">
              <a:spcBef>
                <a:spcPct val="50000"/>
              </a:spcBef>
              <a:buFontTx/>
              <a:buAutoNum type="arabicPeriod"/>
              <a:defRPr/>
            </a:pPr>
            <a:r>
              <a:rPr lang="en-US" sz="1800" dirty="0">
                <a:latin typeface="Calibri" pitchFamily="34" charset="0"/>
                <a:ea typeface="MS PGothic" pitchFamily="34" charset="-128"/>
                <a:cs typeface="+mn-cs"/>
              </a:rPr>
              <a:t>Outlook Integration Requirements</a:t>
            </a:r>
            <a:r>
              <a:rPr lang="en-US" sz="2000" dirty="0">
                <a:latin typeface="Calibri" pitchFamily="34" charset="0"/>
                <a:ea typeface="MS PGothic" pitchFamily="34" charset="-128"/>
                <a:cs typeface="+mn-cs"/>
              </a:rPr>
              <a:t/>
            </a:r>
            <a:br>
              <a:rPr lang="en-US" sz="2000" dirty="0">
                <a:latin typeface="Calibri" pitchFamily="34" charset="0"/>
                <a:ea typeface="MS PGothic" pitchFamily="34" charset="-128"/>
                <a:cs typeface="+mn-cs"/>
              </a:rPr>
            </a:br>
            <a:r>
              <a:rPr lang="en-US" sz="1400" dirty="0">
                <a:latin typeface="Calibri" pitchFamily="34" charset="0"/>
                <a:ea typeface="MS PGothic" pitchFamily="34" charset="-128"/>
                <a:cs typeface="+mn-cs"/>
              </a:rPr>
              <a:t>Outlook 2003 or 2007 running on Windows XP, Windows Vista, or Windows 7.</a:t>
            </a:r>
          </a:p>
          <a:p>
            <a:pPr marL="800100" lvl="1" indent="-342900" eaLnBrk="0" hangingPunct="0">
              <a:spcBef>
                <a:spcPct val="50000"/>
              </a:spcBef>
              <a:buFontTx/>
              <a:buAutoNum type="arabicPeriod"/>
              <a:defRPr/>
            </a:pPr>
            <a:endParaRPr lang="en-US" sz="1600" dirty="0">
              <a:latin typeface="Calibri" pitchFamily="34" charset="0"/>
              <a:ea typeface="MS PGothic" pitchFamily="34" charset="-128"/>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4000" smtClean="0"/>
              <a:t>Focusing on ROI</a:t>
            </a:r>
          </a:p>
        </p:txBody>
      </p:sp>
      <p:sp>
        <p:nvSpPr>
          <p:cNvPr id="4" name="Date Placeholder 3"/>
          <p:cNvSpPr>
            <a:spLocks noGrp="1"/>
          </p:cNvSpPr>
          <p:nvPr>
            <p:ph type="dt" sz="quarter" idx="10"/>
          </p:nvPr>
        </p:nvSpPr>
        <p:spPr/>
        <p:txBody>
          <a:bodyPr/>
          <a:lstStyle/>
          <a:p>
            <a:pPr>
              <a:defRPr/>
            </a:pPr>
            <a:fld id="{79D27AA8-F134-41D4-AF22-588722C87041}" type="datetime4">
              <a:rPr lang="en-US"/>
              <a:pPr>
                <a:defRPr/>
              </a:pPr>
              <a:t>June 24, 2014</a:t>
            </a:fld>
            <a:endParaRPr lang="en-US"/>
          </a:p>
        </p:txBody>
      </p:sp>
      <p:sp>
        <p:nvSpPr>
          <p:cNvPr id="5" name="Slide Number Placeholder 4"/>
          <p:cNvSpPr>
            <a:spLocks noGrp="1"/>
          </p:cNvSpPr>
          <p:nvPr>
            <p:ph type="sldNum" sz="quarter" idx="12"/>
          </p:nvPr>
        </p:nvSpPr>
        <p:spPr/>
        <p:txBody>
          <a:bodyPr/>
          <a:lstStyle/>
          <a:p>
            <a:pPr>
              <a:defRPr/>
            </a:pPr>
            <a:fld id="{F777029D-8915-46A1-B27F-0DE1DD3BEFB3}" type="slidenum">
              <a:rPr lang="en-US"/>
              <a:pPr>
                <a:defRPr/>
              </a:pPr>
              <a:t>2</a:t>
            </a:fld>
            <a:endParaRPr lang="en-US"/>
          </a:p>
        </p:txBody>
      </p:sp>
      <p:graphicFrame>
        <p:nvGraphicFramePr>
          <p:cNvPr id="26" name="Diagram 25"/>
          <p:cNvGraphicFramePr/>
          <p:nvPr/>
        </p:nvGraphicFramePr>
        <p:xfrm>
          <a:off x="1295400" y="1905000"/>
          <a:ext cx="64770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7" name="TextBox 26"/>
          <p:cNvSpPr txBox="1">
            <a:spLocks noChangeArrowheads="1"/>
          </p:cNvSpPr>
          <p:nvPr/>
        </p:nvSpPr>
        <p:spPr bwMode="auto">
          <a:xfrm>
            <a:off x="685800" y="1295400"/>
            <a:ext cx="7670800" cy="646113"/>
          </a:xfrm>
          <a:prstGeom prst="rect">
            <a:avLst/>
          </a:prstGeom>
          <a:noFill/>
          <a:ln w="9525">
            <a:noFill/>
            <a:miter lim="800000"/>
            <a:headEnd/>
            <a:tailEnd/>
          </a:ln>
        </p:spPr>
        <p:txBody>
          <a:bodyPr wrap="none">
            <a:spAutoFit/>
          </a:bodyPr>
          <a:lstStyle/>
          <a:p>
            <a:pPr eaLnBrk="0" hangingPunct="0"/>
            <a:r>
              <a:rPr lang="en-US" sz="3600" b="1">
                <a:latin typeface="Calibri" pitchFamily="34" charset="0"/>
              </a:rPr>
              <a:t>No shortage of value </a:t>
            </a:r>
            <a:r>
              <a:rPr lang="en-US" sz="1800">
                <a:latin typeface="Calibri" pitchFamily="34" charset="0"/>
              </a:rPr>
              <a:t>to support your business justification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4000" smtClean="0"/>
              <a:t>Storage Cost Control Strategies</a:t>
            </a:r>
          </a:p>
        </p:txBody>
      </p:sp>
      <p:sp>
        <p:nvSpPr>
          <p:cNvPr id="4" name="Date Placeholder 3"/>
          <p:cNvSpPr>
            <a:spLocks noGrp="1"/>
          </p:cNvSpPr>
          <p:nvPr>
            <p:ph type="dt" sz="quarter" idx="10"/>
          </p:nvPr>
        </p:nvSpPr>
        <p:spPr/>
        <p:txBody>
          <a:bodyPr/>
          <a:lstStyle/>
          <a:p>
            <a:pPr>
              <a:defRPr/>
            </a:pPr>
            <a:fld id="{79D27AA8-F134-41D4-AF22-588722C87041}" type="datetime4">
              <a:rPr lang="en-US"/>
              <a:pPr>
                <a:defRPr/>
              </a:pPr>
              <a:t>June 24, 2014</a:t>
            </a:fld>
            <a:endParaRPr lang="en-US"/>
          </a:p>
        </p:txBody>
      </p:sp>
      <p:sp>
        <p:nvSpPr>
          <p:cNvPr id="5" name="Slide Number Placeholder 4"/>
          <p:cNvSpPr>
            <a:spLocks noGrp="1"/>
          </p:cNvSpPr>
          <p:nvPr>
            <p:ph type="sldNum" sz="quarter" idx="12"/>
          </p:nvPr>
        </p:nvSpPr>
        <p:spPr/>
        <p:txBody>
          <a:bodyPr/>
          <a:lstStyle/>
          <a:p>
            <a:pPr>
              <a:defRPr/>
            </a:pPr>
            <a:fld id="{002FEFCD-1643-460B-91EB-8A6C16F77600}" type="slidenum">
              <a:rPr lang="en-US"/>
              <a:pPr>
                <a:defRPr/>
              </a:pPr>
              <a:t>3</a:t>
            </a:fld>
            <a:endParaRPr lang="en-US"/>
          </a:p>
        </p:txBody>
      </p:sp>
      <p:sp>
        <p:nvSpPr>
          <p:cNvPr id="30724" name="TextBox 6"/>
          <p:cNvSpPr txBox="1">
            <a:spLocks noChangeArrowheads="1"/>
          </p:cNvSpPr>
          <p:nvPr/>
        </p:nvSpPr>
        <p:spPr bwMode="auto">
          <a:xfrm>
            <a:off x="533400" y="1295400"/>
            <a:ext cx="5984875" cy="4770438"/>
          </a:xfrm>
          <a:prstGeom prst="rect">
            <a:avLst/>
          </a:prstGeom>
          <a:noFill/>
          <a:ln w="9525">
            <a:noFill/>
            <a:miter lim="800000"/>
            <a:headEnd/>
            <a:tailEnd/>
          </a:ln>
        </p:spPr>
        <p:txBody>
          <a:bodyPr>
            <a:spAutoFit/>
          </a:bodyPr>
          <a:lstStyle/>
          <a:p>
            <a:pPr eaLnBrk="0" hangingPunct="0"/>
            <a:r>
              <a:rPr lang="en-US" sz="2800" b="1" dirty="0" err="1" smtClean="0">
                <a:latin typeface="Calibri" pitchFamily="34" charset="0"/>
                <a:cs typeface="Tahoma" pitchFamily="34" charset="0"/>
              </a:rPr>
              <a:t>Stabilise</a:t>
            </a:r>
            <a:r>
              <a:rPr lang="en-US" sz="2800" b="1" dirty="0" smtClean="0">
                <a:latin typeface="Calibri" pitchFamily="34" charset="0"/>
                <a:cs typeface="Tahoma" pitchFamily="34" charset="0"/>
              </a:rPr>
              <a:t> </a:t>
            </a:r>
            <a:r>
              <a:rPr lang="en-US" dirty="0" smtClean="0">
                <a:latin typeface="Calibri" pitchFamily="34" charset="0"/>
                <a:cs typeface="Tahoma" pitchFamily="34" charset="0"/>
              </a:rPr>
              <a:t>the </a:t>
            </a:r>
            <a:r>
              <a:rPr lang="en-US" dirty="0">
                <a:latin typeface="Calibri" pitchFamily="34" charset="0"/>
                <a:cs typeface="Tahoma" pitchFamily="34" charset="0"/>
              </a:rPr>
              <a:t>email storage footprint</a:t>
            </a:r>
            <a:br>
              <a:rPr lang="en-US" dirty="0">
                <a:latin typeface="Calibri" pitchFamily="34" charset="0"/>
                <a:cs typeface="Tahoma" pitchFamily="34" charset="0"/>
              </a:rPr>
            </a:br>
            <a:r>
              <a:rPr lang="en-US" sz="1600" dirty="0">
                <a:latin typeface="Calibri" pitchFamily="34" charset="0"/>
                <a:cs typeface="Tahoma" pitchFamily="34" charset="0"/>
              </a:rPr>
              <a:t>Fix the size of your Exchange Server footprint by implementing quotas and leveraging SaaS Email Archiving. </a:t>
            </a:r>
            <a:br>
              <a:rPr lang="en-US" sz="1600" dirty="0">
                <a:latin typeface="Calibri" pitchFamily="34" charset="0"/>
                <a:cs typeface="Tahoma" pitchFamily="34" charset="0"/>
              </a:rPr>
            </a:br>
            <a:endParaRPr lang="en-US" sz="2000" dirty="0">
              <a:latin typeface="Calibri" pitchFamily="34" charset="0"/>
              <a:cs typeface="Tahoma" pitchFamily="34" charset="0"/>
            </a:endParaRPr>
          </a:p>
          <a:p>
            <a:pPr eaLnBrk="0" hangingPunct="0"/>
            <a:r>
              <a:rPr lang="en-US" sz="2800" b="1" dirty="0">
                <a:latin typeface="Calibri" pitchFamily="34" charset="0"/>
                <a:cs typeface="Tahoma" pitchFamily="34" charset="0"/>
              </a:rPr>
              <a:t>Archive</a:t>
            </a:r>
            <a:r>
              <a:rPr lang="en-US" dirty="0">
                <a:latin typeface="Calibri" pitchFamily="34" charset="0"/>
                <a:cs typeface="Tahoma" pitchFamily="34" charset="0"/>
              </a:rPr>
              <a:t> to a low-overhead solution</a:t>
            </a:r>
            <a:br>
              <a:rPr lang="en-US" dirty="0">
                <a:latin typeface="Calibri" pitchFamily="34" charset="0"/>
                <a:cs typeface="Tahoma" pitchFamily="34" charset="0"/>
              </a:rPr>
            </a:br>
            <a:r>
              <a:rPr lang="en-US" sz="1600" dirty="0">
                <a:latin typeface="Calibri" pitchFamily="34" charset="0"/>
                <a:cs typeface="Tahoma" pitchFamily="34" charset="0"/>
              </a:rPr>
              <a:t>Look to SaaS Email Archiving to add value without adding to your monitoring, backup, and maintenance workload.</a:t>
            </a:r>
            <a:br>
              <a:rPr lang="en-US" sz="1600" dirty="0">
                <a:latin typeface="Calibri" pitchFamily="34" charset="0"/>
                <a:cs typeface="Tahoma" pitchFamily="34" charset="0"/>
              </a:rPr>
            </a:br>
            <a:endParaRPr lang="en-US" sz="2000" dirty="0">
              <a:latin typeface="Calibri" pitchFamily="34" charset="0"/>
              <a:cs typeface="Tahoma" pitchFamily="34" charset="0"/>
            </a:endParaRPr>
          </a:p>
          <a:p>
            <a:pPr eaLnBrk="0" hangingPunct="0"/>
            <a:r>
              <a:rPr lang="en-US" sz="2800" b="1" dirty="0" err="1" smtClean="0">
                <a:latin typeface="Calibri" pitchFamily="34" charset="0"/>
                <a:cs typeface="Tahoma" pitchFamily="34" charset="0"/>
              </a:rPr>
              <a:t>Minimise</a:t>
            </a:r>
            <a:r>
              <a:rPr lang="en-US" sz="2800" b="1" dirty="0" smtClean="0">
                <a:latin typeface="Calibri" pitchFamily="34" charset="0"/>
                <a:cs typeface="Tahoma" pitchFamily="34" charset="0"/>
              </a:rPr>
              <a:t> </a:t>
            </a:r>
            <a:r>
              <a:rPr lang="en-US" dirty="0" smtClean="0">
                <a:latin typeface="Calibri" pitchFamily="34" charset="0"/>
                <a:cs typeface="Tahoma" pitchFamily="34" charset="0"/>
              </a:rPr>
              <a:t>trips </a:t>
            </a:r>
            <a:r>
              <a:rPr lang="en-US" dirty="0">
                <a:latin typeface="Calibri" pitchFamily="34" charset="0"/>
                <a:cs typeface="Tahoma" pitchFamily="34" charset="0"/>
              </a:rPr>
              <a:t>to the tape closet</a:t>
            </a:r>
            <a:r>
              <a:rPr lang="en-US" sz="1600" dirty="0">
                <a:latin typeface="Calibri" pitchFamily="34" charset="0"/>
                <a:cs typeface="Tahoma" pitchFamily="34" charset="0"/>
              </a:rPr>
              <a:t/>
            </a:r>
            <a:br>
              <a:rPr lang="en-US" sz="1600" dirty="0">
                <a:latin typeface="Calibri" pitchFamily="34" charset="0"/>
                <a:cs typeface="Tahoma" pitchFamily="34" charset="0"/>
              </a:rPr>
            </a:br>
            <a:r>
              <a:rPr lang="en-US" sz="1600" dirty="0">
                <a:latin typeface="Calibri" pitchFamily="34" charset="0"/>
                <a:cs typeface="Tahoma" pitchFamily="34" charset="0"/>
              </a:rPr>
              <a:t>Fewer tape restores means lower costs: The median restore takes 8 man-hours over 2 days! Leverage your archive to reduce reliance on tape for low-volume restores.</a:t>
            </a:r>
          </a:p>
          <a:p>
            <a:pPr eaLnBrk="0" hangingPunct="0"/>
            <a:endParaRPr lang="en-US" sz="2000" b="1" dirty="0">
              <a:latin typeface="Calibri" pitchFamily="34" charset="0"/>
              <a:cs typeface="Tahoma" pitchFamily="34" charset="0"/>
            </a:endParaRPr>
          </a:p>
          <a:p>
            <a:pPr eaLnBrk="0" hangingPunct="0"/>
            <a:r>
              <a:rPr lang="en-US" sz="2800" b="1" dirty="0">
                <a:latin typeface="Calibri" pitchFamily="34" charset="0"/>
                <a:cs typeface="Tahoma" pitchFamily="34" charset="0"/>
              </a:rPr>
              <a:t>Empower</a:t>
            </a:r>
            <a:r>
              <a:rPr lang="en-US" dirty="0">
                <a:latin typeface="Calibri" pitchFamily="34" charset="0"/>
                <a:cs typeface="Tahoma" pitchFamily="34" charset="0"/>
              </a:rPr>
              <a:t> end users</a:t>
            </a:r>
            <a:br>
              <a:rPr lang="en-US" dirty="0">
                <a:latin typeface="Calibri" pitchFamily="34" charset="0"/>
                <a:cs typeface="Tahoma" pitchFamily="34" charset="0"/>
              </a:rPr>
            </a:br>
            <a:r>
              <a:rPr lang="en-US" sz="1600" dirty="0">
                <a:latin typeface="Calibri" pitchFamily="34" charset="0"/>
                <a:cs typeface="Tahoma" pitchFamily="34" charset="0"/>
              </a:rPr>
              <a:t>Maintain accessibility to archived data with Outlook integration…</a:t>
            </a:r>
          </a:p>
        </p:txBody>
      </p:sp>
      <p:pic>
        <p:nvPicPr>
          <p:cNvPr id="30725" name="Picture 4" descr="chess_piece.png"/>
          <p:cNvPicPr>
            <a:picLocks noChangeAspect="1"/>
          </p:cNvPicPr>
          <p:nvPr/>
        </p:nvPicPr>
        <p:blipFill>
          <a:blip r:embed="rId3"/>
          <a:srcRect/>
          <a:stretch>
            <a:fillRect/>
          </a:stretch>
        </p:blipFill>
        <p:spPr bwMode="auto">
          <a:xfrm>
            <a:off x="6019800" y="2057400"/>
            <a:ext cx="325120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noChangeArrowheads="1"/>
          </p:cNvPicPr>
          <p:nvPr/>
        </p:nvPicPr>
        <p:blipFill>
          <a:blip r:embed="rId2"/>
          <a:srcRect/>
          <a:stretch>
            <a:fillRect/>
          </a:stretch>
        </p:blipFill>
        <p:spPr bwMode="auto">
          <a:xfrm>
            <a:off x="533400" y="2362200"/>
            <a:ext cx="5505450" cy="3929063"/>
          </a:xfrm>
          <a:prstGeom prst="rect">
            <a:avLst/>
          </a:prstGeom>
          <a:noFill/>
          <a:ln w="9525">
            <a:noFill/>
            <a:miter lim="800000"/>
            <a:headEnd/>
            <a:tailEnd/>
          </a:ln>
        </p:spPr>
      </p:pic>
      <p:sp>
        <p:nvSpPr>
          <p:cNvPr id="32770" name="Rectangle 2"/>
          <p:cNvSpPr>
            <a:spLocks noGrp="1" noChangeArrowheads="1"/>
          </p:cNvSpPr>
          <p:nvPr>
            <p:ph type="title"/>
          </p:nvPr>
        </p:nvSpPr>
        <p:spPr/>
        <p:txBody>
          <a:bodyPr/>
          <a:lstStyle/>
          <a:p>
            <a:r>
              <a:rPr lang="en-US" sz="4000" dirty="0" smtClean="0"/>
              <a:t>Outlook </a:t>
            </a:r>
            <a:r>
              <a:rPr lang="en-US" sz="4000" dirty="0" smtClean="0"/>
              <a:t>2003 – 2013 Integration</a:t>
            </a:r>
            <a:endParaRPr lang="en-US" sz="4000" dirty="0" smtClean="0"/>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E84FD999-DA65-47C0-B6A7-8E1F6DAF052B}" type="slidenum">
              <a:rPr lang="en-US"/>
              <a:pPr>
                <a:defRPr/>
              </a:pPr>
              <a:t>4</a:t>
            </a:fld>
            <a:endParaRPr lang="en-US"/>
          </a:p>
        </p:txBody>
      </p:sp>
      <p:graphicFrame>
        <p:nvGraphicFramePr>
          <p:cNvPr id="8" name="Diagram 7"/>
          <p:cNvGraphicFramePr/>
          <p:nvPr/>
        </p:nvGraphicFramePr>
        <p:xfrm>
          <a:off x="6019800" y="2362200"/>
          <a:ext cx="23622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4" name="TextBox 15"/>
          <p:cNvSpPr txBox="1">
            <a:spLocks noChangeArrowheads="1"/>
          </p:cNvSpPr>
          <p:nvPr/>
        </p:nvSpPr>
        <p:spPr bwMode="auto">
          <a:xfrm>
            <a:off x="533400" y="1295400"/>
            <a:ext cx="6115050" cy="646113"/>
          </a:xfrm>
          <a:prstGeom prst="rect">
            <a:avLst/>
          </a:prstGeom>
          <a:noFill/>
          <a:ln w="9525">
            <a:noFill/>
            <a:miter lim="800000"/>
            <a:headEnd/>
            <a:tailEnd/>
          </a:ln>
        </p:spPr>
        <p:txBody>
          <a:bodyPr wrap="none">
            <a:spAutoFit/>
          </a:bodyPr>
          <a:lstStyle/>
          <a:p>
            <a:pPr eaLnBrk="0" hangingPunct="0"/>
            <a:r>
              <a:rPr lang="en-US" sz="3600" b="1">
                <a:latin typeface="Calibri" pitchFamily="34" charset="0"/>
              </a:rPr>
              <a:t>Don’t Compromise </a:t>
            </a:r>
            <a:r>
              <a:rPr lang="en-US" sz="1800">
                <a:latin typeface="Calibri" pitchFamily="34" charset="0"/>
              </a:rPr>
              <a:t>on end user accessibility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4000" smtClean="0"/>
              <a:t>Improving Security</a:t>
            </a:r>
          </a:p>
        </p:txBody>
      </p:sp>
      <p:sp>
        <p:nvSpPr>
          <p:cNvPr id="33794" name="TextBox 6"/>
          <p:cNvSpPr>
            <a:spLocks noGrp="1" noChangeArrowheads="1"/>
          </p:cNvSpPr>
          <p:nvPr>
            <p:ph idx="1"/>
          </p:nvPr>
        </p:nvSpPr>
        <p:spPr>
          <a:xfrm>
            <a:off x="533400" y="1295400"/>
            <a:ext cx="8382000" cy="3186113"/>
          </a:xfrm>
        </p:spPr>
        <p:txBody>
          <a:bodyPr>
            <a:spAutoFit/>
          </a:bodyPr>
          <a:lstStyle/>
          <a:p>
            <a:pPr marL="0" indent="0">
              <a:spcBef>
                <a:spcPct val="75000"/>
              </a:spcBef>
              <a:buFont typeface="Arial" charset="0"/>
              <a:buNone/>
            </a:pPr>
            <a:r>
              <a:rPr lang="en-US" sz="3600" b="1" dirty="0" smtClean="0">
                <a:cs typeface="Tahoma" pitchFamily="34" charset="0"/>
              </a:rPr>
              <a:t>Leverage Email Archiving </a:t>
            </a:r>
            <a:r>
              <a:rPr lang="en-US" sz="1800" dirty="0" smtClean="0">
                <a:cs typeface="Tahoma" pitchFamily="34" charset="0"/>
              </a:rPr>
              <a:t>to </a:t>
            </a:r>
            <a:r>
              <a:rPr lang="en-US" sz="1800" dirty="0" err="1" smtClean="0">
                <a:cs typeface="Tahoma" pitchFamily="34" charset="0"/>
              </a:rPr>
              <a:t>centralise</a:t>
            </a:r>
            <a:r>
              <a:rPr lang="en-US" sz="1800" dirty="0" smtClean="0">
                <a:cs typeface="Tahoma" pitchFamily="34" charset="0"/>
              </a:rPr>
              <a:t> personal </a:t>
            </a:r>
            <a:r>
              <a:rPr lang="en-US" sz="1800" dirty="0" smtClean="0">
                <a:cs typeface="Tahoma" pitchFamily="34" charset="0"/>
              </a:rPr>
              <a:t>archives</a:t>
            </a:r>
            <a:endParaRPr lang="en-US" sz="800" dirty="0" smtClean="0">
              <a:cs typeface="Tahoma" pitchFamily="34" charset="0"/>
            </a:endParaRPr>
          </a:p>
          <a:p>
            <a:pPr marL="457200" lvl="1" indent="-222250">
              <a:spcBef>
                <a:spcPct val="75000"/>
              </a:spcBef>
              <a:buFont typeface="Wingdings" pitchFamily="2" charset="2"/>
              <a:buChar char="§"/>
            </a:pPr>
            <a:r>
              <a:rPr lang="en-US" sz="2000" dirty="0" smtClean="0">
                <a:cs typeface="Tahoma" pitchFamily="34" charset="0"/>
              </a:rPr>
              <a:t>Mobile data is more likely to be lost or stolen.</a:t>
            </a:r>
          </a:p>
          <a:p>
            <a:pPr marL="457200" lvl="1" indent="-222250">
              <a:spcBef>
                <a:spcPct val="75000"/>
              </a:spcBef>
              <a:buFont typeface="Wingdings" pitchFamily="2" charset="2"/>
              <a:buChar char="§"/>
            </a:pPr>
            <a:r>
              <a:rPr lang="en-US" sz="2000" dirty="0" smtClean="0">
                <a:cs typeface="Tahoma" pitchFamily="34" charset="0"/>
              </a:rPr>
              <a:t>Portable computers now outsell desktops, </a:t>
            </a:r>
            <a:br>
              <a:rPr lang="en-US" sz="2000" dirty="0" smtClean="0">
                <a:cs typeface="Tahoma" pitchFamily="34" charset="0"/>
              </a:rPr>
            </a:br>
            <a:r>
              <a:rPr lang="en-US" sz="2000" dirty="0" smtClean="0">
                <a:cs typeface="Tahoma" pitchFamily="34" charset="0"/>
              </a:rPr>
              <a:t>increasing the volume of mobile data. </a:t>
            </a:r>
          </a:p>
          <a:p>
            <a:pPr marL="457200" lvl="1" indent="-222250">
              <a:spcBef>
                <a:spcPct val="75000"/>
              </a:spcBef>
              <a:buFont typeface="Wingdings" pitchFamily="2" charset="2"/>
              <a:buChar char="§"/>
            </a:pPr>
            <a:r>
              <a:rPr lang="en-US" sz="2000" dirty="0" smtClean="0">
                <a:cs typeface="Tahoma" pitchFamily="34" charset="0"/>
              </a:rPr>
              <a:t>Many mobile users host large personal email </a:t>
            </a:r>
            <a:br>
              <a:rPr lang="en-US" sz="2000" dirty="0" smtClean="0">
                <a:cs typeface="Tahoma" pitchFamily="34" charset="0"/>
              </a:rPr>
            </a:br>
            <a:r>
              <a:rPr lang="en-US" sz="2000" dirty="0" smtClean="0">
                <a:cs typeface="Tahoma" pitchFamily="34" charset="0"/>
              </a:rPr>
              <a:t>archives, a high-risk treasure trove of </a:t>
            </a:r>
            <a:br>
              <a:rPr lang="en-US" sz="2000" dirty="0" smtClean="0">
                <a:cs typeface="Tahoma" pitchFamily="34" charset="0"/>
              </a:rPr>
            </a:br>
            <a:r>
              <a:rPr lang="en-US" sz="2000" dirty="0" smtClean="0">
                <a:cs typeface="Tahoma" pitchFamily="34" charset="0"/>
              </a:rPr>
              <a:t>intellectual property. </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7C02D5E8-DE26-4B4B-AF1D-1C39EB93C5EE}" type="slidenum">
              <a:rPr lang="en-US"/>
              <a:pPr>
                <a:defRPr/>
              </a:pPr>
              <a:t>5</a:t>
            </a:fld>
            <a:endParaRPr lang="en-US"/>
          </a:p>
        </p:txBody>
      </p:sp>
      <p:graphicFrame>
        <p:nvGraphicFramePr>
          <p:cNvPr id="12" name="Diagram 11"/>
          <p:cNvGraphicFramePr/>
          <p:nvPr/>
        </p:nvGraphicFramePr>
        <p:xfrm>
          <a:off x="533400" y="4572000"/>
          <a:ext cx="8077200" cy="201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798" name="Picture 8" descr="robber.png"/>
          <p:cNvPicPr>
            <a:picLocks noChangeAspect="1"/>
          </p:cNvPicPr>
          <p:nvPr/>
        </p:nvPicPr>
        <p:blipFill>
          <a:blip r:embed="rId8"/>
          <a:srcRect/>
          <a:stretch>
            <a:fillRect/>
          </a:stretch>
        </p:blipFill>
        <p:spPr bwMode="auto">
          <a:xfrm>
            <a:off x="5791200" y="1905000"/>
            <a:ext cx="2351088" cy="2351088"/>
          </a:xfrm>
          <a:prstGeom prst="rect">
            <a:avLst/>
          </a:prstGeom>
          <a:noFill/>
          <a:ln w="9525">
            <a:noFill/>
            <a:miter lim="800000"/>
            <a:headEnd/>
            <a:tailEnd/>
          </a:ln>
        </p:spPr>
      </p:pic>
      <p:pic>
        <p:nvPicPr>
          <p:cNvPr id="33799" name="Picture 6" descr="laptop2.png"/>
          <p:cNvPicPr>
            <a:picLocks noChangeAspect="1"/>
          </p:cNvPicPr>
          <p:nvPr/>
        </p:nvPicPr>
        <p:blipFill>
          <a:blip r:embed="rId9"/>
          <a:srcRect/>
          <a:stretch>
            <a:fillRect/>
          </a:stretch>
        </p:blipFill>
        <p:spPr bwMode="auto">
          <a:xfrm>
            <a:off x="6781800" y="2667000"/>
            <a:ext cx="1993900"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z="4000" smtClean="0"/>
              <a:t>General Compliance</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7A4F9958-5041-4350-9C0E-6D5D330E10A0}" type="slidenum">
              <a:rPr lang="en-US"/>
              <a:pPr>
                <a:defRPr/>
              </a:pPr>
              <a:t>6</a:t>
            </a:fld>
            <a:endParaRPr lang="en-US"/>
          </a:p>
        </p:txBody>
      </p:sp>
      <p:sp>
        <p:nvSpPr>
          <p:cNvPr id="6" name="Rectangle 3"/>
          <p:cNvSpPr txBox="1">
            <a:spLocks noChangeArrowheads="1"/>
          </p:cNvSpPr>
          <p:nvPr/>
        </p:nvSpPr>
        <p:spPr bwMode="auto">
          <a:xfrm>
            <a:off x="533400" y="3048000"/>
            <a:ext cx="7543800" cy="533400"/>
          </a:xfrm>
          <a:prstGeom prst="rect">
            <a:avLst/>
          </a:prstGeom>
          <a:noFill/>
          <a:ln w="9525">
            <a:noFill/>
            <a:miter lim="800000"/>
            <a:headEnd/>
            <a:tailEnd/>
          </a:ln>
        </p:spPr>
        <p:txBody>
          <a:bodyPr/>
          <a:lstStyle/>
          <a:p>
            <a:pPr>
              <a:spcBef>
                <a:spcPct val="25000"/>
              </a:spcBef>
              <a:buClr>
                <a:schemeClr val="tx1"/>
              </a:buClr>
              <a:buFont typeface="Wingdings" pitchFamily="2" charset="2"/>
              <a:buNone/>
              <a:defRPr/>
            </a:pPr>
            <a:r>
              <a:rPr lang="en-US" sz="3600" b="1" kern="0" dirty="0">
                <a:latin typeface="Calibri" pitchFamily="34" charset="0"/>
                <a:ea typeface="+mn-ea"/>
                <a:cs typeface="+mn-cs"/>
              </a:rPr>
              <a:t>Features Aiding in Compliance</a:t>
            </a:r>
          </a:p>
        </p:txBody>
      </p:sp>
      <p:pic>
        <p:nvPicPr>
          <p:cNvPr id="35845" name="Picture 2"/>
          <p:cNvPicPr>
            <a:picLocks noChangeAspect="1" noChangeArrowheads="1"/>
          </p:cNvPicPr>
          <p:nvPr/>
        </p:nvPicPr>
        <p:blipFill>
          <a:blip r:embed="rId2"/>
          <a:srcRect/>
          <a:stretch>
            <a:fillRect/>
          </a:stretch>
        </p:blipFill>
        <p:spPr bwMode="auto">
          <a:xfrm>
            <a:off x="762000" y="1371600"/>
            <a:ext cx="1371600" cy="1276350"/>
          </a:xfrm>
          <a:prstGeom prst="rect">
            <a:avLst/>
          </a:prstGeom>
          <a:noFill/>
          <a:ln w="9525">
            <a:noFill/>
            <a:miter lim="800000"/>
            <a:headEnd/>
            <a:tailEnd/>
          </a:ln>
        </p:spPr>
      </p:pic>
      <p:pic>
        <p:nvPicPr>
          <p:cNvPr id="35846" name="Picture 3"/>
          <p:cNvPicPr>
            <a:picLocks noChangeAspect="1" noChangeArrowheads="1"/>
          </p:cNvPicPr>
          <p:nvPr/>
        </p:nvPicPr>
        <p:blipFill>
          <a:blip r:embed="rId3"/>
          <a:srcRect/>
          <a:stretch>
            <a:fillRect/>
          </a:stretch>
        </p:blipFill>
        <p:spPr bwMode="auto">
          <a:xfrm>
            <a:off x="2438400" y="1295400"/>
            <a:ext cx="1752600" cy="1314450"/>
          </a:xfrm>
          <a:prstGeom prst="rect">
            <a:avLst/>
          </a:prstGeom>
          <a:noFill/>
          <a:ln w="9525">
            <a:noFill/>
            <a:miter lim="800000"/>
            <a:headEnd/>
            <a:tailEnd/>
          </a:ln>
        </p:spPr>
      </p:pic>
      <p:pic>
        <p:nvPicPr>
          <p:cNvPr id="35847" name="Picture 5"/>
          <p:cNvPicPr>
            <a:picLocks noChangeAspect="1" noChangeArrowheads="1"/>
          </p:cNvPicPr>
          <p:nvPr/>
        </p:nvPicPr>
        <p:blipFill>
          <a:blip r:embed="rId4"/>
          <a:srcRect/>
          <a:stretch>
            <a:fillRect/>
          </a:stretch>
        </p:blipFill>
        <p:spPr bwMode="auto">
          <a:xfrm>
            <a:off x="4572000" y="1371600"/>
            <a:ext cx="1549400" cy="1274763"/>
          </a:xfrm>
          <a:prstGeom prst="rect">
            <a:avLst/>
          </a:prstGeom>
          <a:noFill/>
          <a:ln w="9525">
            <a:noFill/>
            <a:miter lim="800000"/>
            <a:headEnd/>
            <a:tailEnd/>
          </a:ln>
        </p:spPr>
      </p:pic>
      <p:pic>
        <p:nvPicPr>
          <p:cNvPr id="35848" name="Picture 6"/>
          <p:cNvPicPr>
            <a:picLocks noChangeAspect="1" noChangeArrowheads="1"/>
          </p:cNvPicPr>
          <p:nvPr/>
        </p:nvPicPr>
        <p:blipFill>
          <a:blip r:embed="rId5"/>
          <a:srcRect/>
          <a:stretch>
            <a:fillRect/>
          </a:stretch>
        </p:blipFill>
        <p:spPr bwMode="auto">
          <a:xfrm>
            <a:off x="6553200" y="1371600"/>
            <a:ext cx="1676400" cy="1285875"/>
          </a:xfrm>
          <a:prstGeom prst="rect">
            <a:avLst/>
          </a:prstGeom>
          <a:noFill/>
          <a:ln w="9525">
            <a:noFill/>
            <a:miter lim="800000"/>
            <a:headEnd/>
            <a:tailEnd/>
          </a:ln>
        </p:spPr>
      </p:pic>
      <p:sp>
        <p:nvSpPr>
          <p:cNvPr id="17" name="TextBox 16"/>
          <p:cNvSpPr txBox="1"/>
          <p:nvPr/>
        </p:nvSpPr>
        <p:spPr>
          <a:xfrm>
            <a:off x="533400" y="3733800"/>
            <a:ext cx="7620000" cy="2377574"/>
          </a:xfrm>
          <a:prstGeom prst="rect">
            <a:avLst/>
          </a:prstGeom>
          <a:noFill/>
        </p:spPr>
        <p:txBody>
          <a:bodyPr numCol="2">
            <a:spAutoFit/>
          </a:bodyPr>
          <a:lstStyle/>
          <a:p>
            <a:pPr marL="685800" lvl="1" indent="-228600">
              <a:spcBef>
                <a:spcPct val="25000"/>
              </a:spcBef>
              <a:buClr>
                <a:schemeClr val="tx1"/>
              </a:buClr>
              <a:buSzPct val="125000"/>
              <a:buFont typeface="Wingdings" pitchFamily="2" charset="2"/>
              <a:buChar char="§"/>
              <a:defRPr/>
            </a:pPr>
            <a:r>
              <a:rPr lang="en-US" sz="1800" kern="0" dirty="0">
                <a:latin typeface="Calibri" pitchFamily="34" charset="0"/>
                <a:ea typeface="MS PGothic" pitchFamily="34" charset="-128"/>
                <a:cs typeface="+mn-cs"/>
              </a:rPr>
              <a:t>Audit reporting of searches, exports, and message views</a:t>
            </a:r>
          </a:p>
          <a:p>
            <a:pPr marL="685800" lvl="1" indent="-228600">
              <a:spcBef>
                <a:spcPct val="25000"/>
              </a:spcBef>
              <a:buClr>
                <a:schemeClr val="tx1"/>
              </a:buClr>
              <a:buSzPct val="125000"/>
              <a:buFont typeface="Wingdings" pitchFamily="2" charset="2"/>
              <a:buChar char="§"/>
              <a:defRPr/>
            </a:pPr>
            <a:r>
              <a:rPr lang="en-US" sz="1800" kern="0" dirty="0">
                <a:latin typeface="Calibri" pitchFamily="34" charset="0"/>
                <a:ea typeface="MS PGothic" pitchFamily="34" charset="-128"/>
                <a:cs typeface="+mn-cs"/>
              </a:rPr>
              <a:t>Tamperproof, read-only storage</a:t>
            </a:r>
          </a:p>
          <a:p>
            <a:pPr marL="685800" lvl="1" indent="-228600">
              <a:spcBef>
                <a:spcPct val="25000"/>
              </a:spcBef>
              <a:buClr>
                <a:schemeClr val="tx1"/>
              </a:buClr>
              <a:buSzPct val="125000"/>
              <a:buFont typeface="Wingdings" pitchFamily="2" charset="2"/>
              <a:buChar char="§"/>
              <a:defRPr/>
            </a:pPr>
            <a:r>
              <a:rPr lang="en-US" sz="1800" kern="0" dirty="0">
                <a:latin typeface="Calibri" pitchFamily="34" charset="0"/>
                <a:ea typeface="MS PGothic" pitchFamily="34" charset="-128"/>
                <a:cs typeface="+mn-cs"/>
              </a:rPr>
              <a:t>Data center redundancy</a:t>
            </a:r>
          </a:p>
          <a:p>
            <a:pPr marL="685800" lvl="1" indent="-228600">
              <a:spcBef>
                <a:spcPct val="25000"/>
              </a:spcBef>
              <a:buClr>
                <a:schemeClr val="tx1"/>
              </a:buClr>
              <a:buSzPct val="125000"/>
              <a:buFont typeface="Wingdings" pitchFamily="2" charset="2"/>
              <a:buChar char="§"/>
              <a:defRPr/>
            </a:pPr>
            <a:r>
              <a:rPr lang="en-US" sz="1800" kern="0" dirty="0">
                <a:latin typeface="Calibri" pitchFamily="34" charset="0"/>
                <a:ea typeface="MS PGothic" pitchFamily="34" charset="-128"/>
                <a:cs typeface="+mn-cs"/>
              </a:rPr>
              <a:t>Automatic quality verification</a:t>
            </a:r>
          </a:p>
          <a:p>
            <a:pPr marL="685800" lvl="1" indent="-228600">
              <a:spcBef>
                <a:spcPct val="25000"/>
              </a:spcBef>
              <a:buClr>
                <a:schemeClr val="tx1"/>
              </a:buClr>
              <a:buSzPct val="125000"/>
              <a:buFont typeface="Wingdings" pitchFamily="2" charset="2"/>
              <a:buChar char="§"/>
              <a:defRPr/>
            </a:pPr>
            <a:r>
              <a:rPr lang="en-US" sz="1800" kern="0" dirty="0">
                <a:latin typeface="Calibri" pitchFamily="34" charset="0"/>
                <a:ea typeface="MS PGothic" pitchFamily="34" charset="-128"/>
                <a:cs typeface="+mn-cs"/>
              </a:rPr>
              <a:t>Attachment content indexing</a:t>
            </a:r>
          </a:p>
          <a:p>
            <a:pPr marL="762000" lvl="1" indent="-304800">
              <a:spcBef>
                <a:spcPct val="25000"/>
              </a:spcBef>
              <a:buClr>
                <a:schemeClr val="tx1"/>
              </a:buClr>
              <a:buSzPct val="125000"/>
              <a:buFont typeface="Wingdings" pitchFamily="2" charset="2"/>
              <a:buChar char="§"/>
              <a:defRPr/>
            </a:pPr>
            <a:endParaRPr lang="en-US" sz="1800" kern="0" dirty="0">
              <a:latin typeface="Calibri" pitchFamily="34" charset="0"/>
              <a:ea typeface="MS PGothic" pitchFamily="34" charset="-128"/>
              <a:cs typeface="+mn-cs"/>
            </a:endParaRPr>
          </a:p>
          <a:p>
            <a:pPr marL="685800" lvl="1" indent="-228600">
              <a:spcBef>
                <a:spcPct val="25000"/>
              </a:spcBef>
              <a:buClr>
                <a:schemeClr val="tx1"/>
              </a:buClr>
              <a:buSzPct val="125000"/>
              <a:buFont typeface="Wingdings" pitchFamily="2" charset="2"/>
              <a:buChar char="§"/>
              <a:defRPr/>
            </a:pPr>
            <a:r>
              <a:rPr lang="en-US" sz="1800" kern="0" dirty="0">
                <a:latin typeface="Calibri" pitchFamily="34" charset="0"/>
                <a:ea typeface="MS PGothic" pitchFamily="34" charset="-128"/>
                <a:cs typeface="+mn-cs"/>
              </a:rPr>
              <a:t>Dual commit message capture</a:t>
            </a:r>
          </a:p>
          <a:p>
            <a:pPr marL="685800" lvl="1" indent="-228600">
              <a:spcBef>
                <a:spcPct val="25000"/>
              </a:spcBef>
              <a:buClr>
                <a:schemeClr val="tx1"/>
              </a:buClr>
              <a:buSzPct val="125000"/>
              <a:buFont typeface="Wingdings" pitchFamily="2" charset="2"/>
              <a:buChar char="§"/>
              <a:defRPr/>
            </a:pPr>
            <a:r>
              <a:rPr lang="en-US" sz="1800" kern="0" dirty="0">
                <a:latin typeface="Calibri" pitchFamily="34" charset="0"/>
                <a:ea typeface="MS PGothic" pitchFamily="34" charset="-128"/>
                <a:cs typeface="+mn-cs"/>
              </a:rPr>
              <a:t>Auditable message serialization</a:t>
            </a:r>
          </a:p>
          <a:p>
            <a:pPr marL="685800" lvl="1" indent="-228600">
              <a:spcBef>
                <a:spcPct val="25000"/>
              </a:spcBef>
              <a:buClr>
                <a:schemeClr val="tx1"/>
              </a:buClr>
              <a:buSzPct val="125000"/>
              <a:buFont typeface="Wingdings" pitchFamily="2" charset="2"/>
              <a:buChar char="§"/>
              <a:defRPr/>
            </a:pPr>
            <a:r>
              <a:rPr lang="en-US" sz="1800" kern="0" dirty="0">
                <a:latin typeface="Calibri" pitchFamily="34" charset="0"/>
                <a:ea typeface="MS PGothic" pitchFamily="34" charset="-128"/>
                <a:cs typeface="+mn-cs"/>
              </a:rPr>
              <a:t>Fully searchable content &amp; envelope metadata index</a:t>
            </a:r>
          </a:p>
          <a:p>
            <a:pPr marL="685800" lvl="1" indent="-228600">
              <a:spcBef>
                <a:spcPct val="25000"/>
              </a:spcBef>
              <a:buClr>
                <a:schemeClr val="tx1"/>
              </a:buClr>
              <a:buSzPct val="125000"/>
              <a:buFont typeface="Wingdings" pitchFamily="2" charset="2"/>
              <a:buChar char="§"/>
              <a:defRPr/>
            </a:pPr>
            <a:r>
              <a:rPr lang="en-US" sz="1800" kern="0" dirty="0">
                <a:latin typeface="Calibri" pitchFamily="34" charset="0"/>
                <a:ea typeface="MS PGothic" pitchFamily="34" charset="-128"/>
                <a:cs typeface="+mn-cs"/>
              </a:rPr>
              <a:t>Powerful transport &amp; storage encryption</a:t>
            </a:r>
            <a:endParaRPr lang="en-US" dirty="0">
              <a:ea typeface="MS PGothic" pitchFamily="34"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4"/>
          <p:cNvSpPr>
            <a:spLocks noChangeArrowheads="1"/>
          </p:cNvSpPr>
          <p:nvPr/>
        </p:nvSpPr>
        <p:spPr bwMode="auto">
          <a:xfrm>
            <a:off x="457200" y="1219200"/>
            <a:ext cx="7924800" cy="4800600"/>
          </a:xfrm>
          <a:prstGeom prst="rect">
            <a:avLst/>
          </a:prstGeom>
          <a:noFill/>
          <a:ln w="9525">
            <a:noFill/>
            <a:miter lim="800000"/>
            <a:headEnd/>
            <a:tailEnd/>
          </a:ln>
        </p:spPr>
        <p:txBody>
          <a:bodyPr>
            <a:spAutoFit/>
          </a:bodyPr>
          <a:lstStyle/>
          <a:p>
            <a:pPr eaLnBrk="0" hangingPunct="0">
              <a:tabLst>
                <a:tab pos="512763" algn="l"/>
              </a:tabLst>
            </a:pPr>
            <a:r>
              <a:rPr lang="en-US" sz="3600" b="1">
                <a:latin typeface="Calibri" pitchFamily="34" charset="0"/>
                <a:cs typeface="Tahoma" pitchFamily="34" charset="0"/>
              </a:rPr>
              <a:t>Specific Features </a:t>
            </a:r>
            <a:r>
              <a:rPr lang="en-US" sz="1800">
                <a:latin typeface="Calibri" pitchFamily="34" charset="0"/>
                <a:cs typeface="Tahoma" pitchFamily="34" charset="0"/>
              </a:rPr>
              <a:t>required by rules 240.17a-4(f)</a:t>
            </a:r>
            <a:br>
              <a:rPr lang="en-US" sz="1800">
                <a:latin typeface="Calibri" pitchFamily="34" charset="0"/>
                <a:cs typeface="Tahoma" pitchFamily="34" charset="0"/>
              </a:rPr>
            </a:br>
            <a:endParaRPr lang="en-US" sz="1800">
              <a:latin typeface="Calibri" pitchFamily="34" charset="0"/>
              <a:cs typeface="Tahoma" pitchFamily="34" charset="0"/>
            </a:endParaRPr>
          </a:p>
          <a:p>
            <a:pPr lvl="1" indent="-222250" eaLnBrk="0" hangingPunct="0">
              <a:buSzPct val="100000"/>
              <a:buFont typeface="Wingdings" pitchFamily="2" charset="2"/>
              <a:buChar char="§"/>
              <a:tabLst>
                <a:tab pos="512763" algn="l"/>
              </a:tabLst>
            </a:pPr>
            <a:r>
              <a:rPr lang="en-US" sz="1800">
                <a:latin typeface="Calibri" pitchFamily="34" charset="0"/>
                <a:cs typeface="Tahoma" pitchFamily="34" charset="0"/>
              </a:rPr>
              <a:t>(2)(ii)(A). Tamperproof storage</a:t>
            </a:r>
          </a:p>
          <a:p>
            <a:pPr lvl="1" indent="-222250" eaLnBrk="0" hangingPunct="0">
              <a:buFont typeface="Wingdings" pitchFamily="2" charset="2"/>
              <a:buChar char="§"/>
              <a:tabLst>
                <a:tab pos="512763" algn="l"/>
              </a:tabLst>
            </a:pPr>
            <a:r>
              <a:rPr lang="en-US" sz="1800">
                <a:latin typeface="Calibri" pitchFamily="34" charset="0"/>
                <a:cs typeface="Tahoma" pitchFamily="34" charset="0"/>
              </a:rPr>
              <a:t>(2)(ii)(B). Automatic quality verification</a:t>
            </a:r>
          </a:p>
          <a:p>
            <a:pPr lvl="1" indent="-222250" eaLnBrk="0" hangingPunct="0">
              <a:buFont typeface="Wingdings" pitchFamily="2" charset="2"/>
              <a:buChar char="§"/>
              <a:tabLst>
                <a:tab pos="512763" algn="l"/>
              </a:tabLst>
            </a:pPr>
            <a:r>
              <a:rPr lang="en-US" sz="1800">
                <a:latin typeface="Calibri" pitchFamily="34" charset="0"/>
                <a:cs typeface="Tahoma" pitchFamily="34" charset="0"/>
              </a:rPr>
              <a:t>(2)(ii)(C). Record serialization</a:t>
            </a:r>
          </a:p>
          <a:p>
            <a:pPr lvl="1" indent="-222250" eaLnBrk="0" hangingPunct="0">
              <a:buFont typeface="Wingdings" pitchFamily="2" charset="2"/>
              <a:buChar char="§"/>
              <a:tabLst>
                <a:tab pos="512763" algn="l"/>
              </a:tabLst>
            </a:pPr>
            <a:r>
              <a:rPr lang="en-US" sz="1800">
                <a:latin typeface="Calibri" pitchFamily="34" charset="0"/>
                <a:cs typeface="Tahoma" pitchFamily="34" charset="0"/>
              </a:rPr>
              <a:t>(2)(ii)(D). Readily accessible &amp; portable</a:t>
            </a:r>
          </a:p>
          <a:p>
            <a:pPr lvl="1" indent="-222250" eaLnBrk="0" hangingPunct="0">
              <a:buFont typeface="Wingdings" pitchFamily="2" charset="2"/>
              <a:buChar char="§"/>
              <a:tabLst>
                <a:tab pos="512763" algn="l"/>
              </a:tabLst>
            </a:pPr>
            <a:endParaRPr lang="en-US" sz="1800">
              <a:latin typeface="Calibri" pitchFamily="34" charset="0"/>
              <a:cs typeface="Tahoma" pitchFamily="34" charset="0"/>
            </a:endParaRPr>
          </a:p>
          <a:p>
            <a:pPr lvl="1" indent="-222250" eaLnBrk="0" hangingPunct="0">
              <a:buSzPct val="100000"/>
              <a:buFont typeface="Wingdings" pitchFamily="2" charset="2"/>
              <a:buChar char="§"/>
              <a:tabLst>
                <a:tab pos="512763" algn="l"/>
              </a:tabLst>
            </a:pPr>
            <a:r>
              <a:rPr lang="en-US" sz="1800">
                <a:latin typeface="Calibri" pitchFamily="34" charset="0"/>
                <a:cs typeface="Tahoma" pitchFamily="34" charset="0"/>
              </a:rPr>
              <a:t>(3)(iii). Duplication (redundant datacenters)</a:t>
            </a:r>
          </a:p>
          <a:p>
            <a:pPr lvl="1" indent="-222250" eaLnBrk="0" hangingPunct="0">
              <a:buFont typeface="Wingdings" pitchFamily="2" charset="2"/>
              <a:buChar char="§"/>
              <a:tabLst>
                <a:tab pos="512763" algn="l"/>
              </a:tabLst>
            </a:pPr>
            <a:r>
              <a:rPr lang="en-US" sz="1800">
                <a:latin typeface="Calibri" pitchFamily="34" charset="0"/>
                <a:cs typeface="Tahoma" pitchFamily="34" charset="0"/>
              </a:rPr>
              <a:t>(3)(iv). Full text index</a:t>
            </a:r>
          </a:p>
          <a:p>
            <a:pPr eaLnBrk="0" hangingPunct="0">
              <a:tabLst>
                <a:tab pos="512763" algn="l"/>
              </a:tabLst>
            </a:pPr>
            <a:endParaRPr lang="en-US" sz="1800">
              <a:latin typeface="Calibri" pitchFamily="34" charset="0"/>
              <a:cs typeface="Tahoma" pitchFamily="34" charset="0"/>
            </a:endParaRPr>
          </a:p>
          <a:p>
            <a:pPr eaLnBrk="0" hangingPunct="0">
              <a:tabLst>
                <a:tab pos="512763" algn="l"/>
              </a:tabLst>
            </a:pPr>
            <a:endParaRPr lang="en-US" sz="1000">
              <a:latin typeface="Calibri" pitchFamily="34" charset="0"/>
              <a:cs typeface="Tahoma" pitchFamily="34" charset="0"/>
            </a:endParaRPr>
          </a:p>
          <a:p>
            <a:pPr eaLnBrk="0" hangingPunct="0">
              <a:tabLst>
                <a:tab pos="512763" algn="l"/>
              </a:tabLst>
            </a:pPr>
            <a:r>
              <a:rPr lang="en-US" sz="3600" b="1">
                <a:latin typeface="Calibri" pitchFamily="34" charset="0"/>
                <a:cs typeface="Tahoma" pitchFamily="34" charset="0"/>
              </a:rPr>
              <a:t>Documents</a:t>
            </a:r>
            <a:r>
              <a:rPr lang="en-US" sz="2800" b="1">
                <a:latin typeface="Calibri" pitchFamily="34" charset="0"/>
                <a:cs typeface="Tahoma" pitchFamily="34" charset="0"/>
              </a:rPr>
              <a:t> </a:t>
            </a:r>
            <a:r>
              <a:rPr lang="en-US" sz="1800">
                <a:latin typeface="Calibri" pitchFamily="34" charset="0"/>
                <a:cs typeface="Tahoma" pitchFamily="34" charset="0"/>
              </a:rPr>
              <a:t>required by rules 240.17a-4(f)…</a:t>
            </a:r>
          </a:p>
          <a:p>
            <a:pPr eaLnBrk="0" hangingPunct="0">
              <a:tabLst>
                <a:tab pos="512763" algn="l"/>
              </a:tabLst>
            </a:pPr>
            <a:endParaRPr lang="en-US" sz="1800">
              <a:latin typeface="Calibri" pitchFamily="34" charset="0"/>
              <a:cs typeface="Tahoma" pitchFamily="34" charset="0"/>
            </a:endParaRPr>
          </a:p>
          <a:p>
            <a:pPr lvl="1" indent="-222250" eaLnBrk="0" hangingPunct="0">
              <a:buSzPct val="100000"/>
              <a:buFont typeface="Wingdings" pitchFamily="2" charset="2"/>
              <a:buChar char="§"/>
              <a:tabLst>
                <a:tab pos="512763" algn="l"/>
              </a:tabLst>
            </a:pPr>
            <a:r>
              <a:rPr lang="en-US" sz="1800">
                <a:latin typeface="Calibri" pitchFamily="34" charset="0"/>
                <a:cs typeface="Tahoma" pitchFamily="34" charset="0"/>
              </a:rPr>
              <a:t>(2)(i). Electronic Storage Media Letter of Notification and Compliance</a:t>
            </a:r>
          </a:p>
          <a:p>
            <a:pPr lvl="1" indent="-222250" eaLnBrk="0" hangingPunct="0">
              <a:buFont typeface="Wingdings" pitchFamily="2" charset="2"/>
              <a:buChar char="§"/>
              <a:tabLst>
                <a:tab pos="512763" algn="l"/>
              </a:tabLst>
            </a:pPr>
            <a:r>
              <a:rPr lang="en-US" sz="1800">
                <a:latin typeface="Calibri" pitchFamily="34" charset="0"/>
                <a:cs typeface="Tahoma" pitchFamily="34" charset="0"/>
              </a:rPr>
              <a:t>(3)(vii). Third Party Downloader Letter of Undertaking</a:t>
            </a:r>
          </a:p>
        </p:txBody>
      </p:sp>
      <p:sp>
        <p:nvSpPr>
          <p:cNvPr id="36866" name="Rectangle 2"/>
          <p:cNvSpPr>
            <a:spLocks noGrp="1" noChangeArrowheads="1"/>
          </p:cNvSpPr>
          <p:nvPr>
            <p:ph type="title"/>
          </p:nvPr>
        </p:nvSpPr>
        <p:spPr/>
        <p:txBody>
          <a:bodyPr/>
          <a:lstStyle/>
          <a:p>
            <a:r>
              <a:rPr lang="en-US" sz="4000" smtClean="0"/>
              <a:t>SEC Compliance</a:t>
            </a:r>
          </a:p>
        </p:txBody>
      </p:sp>
      <p:sp>
        <p:nvSpPr>
          <p:cNvPr id="5122" name="Date Placeholder 3"/>
          <p:cNvSpPr>
            <a:spLocks noGrp="1"/>
          </p:cNvSpPr>
          <p:nvPr>
            <p:ph type="dt" sz="quarter" idx="10"/>
          </p:nvPr>
        </p:nvSpPr>
        <p:spPr/>
        <p:txBody>
          <a:bodyPr/>
          <a:lstStyle/>
          <a:p>
            <a:pPr>
              <a:defRPr/>
            </a:pPr>
            <a:fld id="{3A676C0E-7AEC-403F-871E-4E9ED18560A8}" type="datetime4">
              <a:rPr lang="en-US"/>
              <a:pPr>
                <a:defRPr/>
              </a:pPr>
              <a:t>June 24, 2014</a:t>
            </a:fld>
            <a:endParaRPr lang="en-US"/>
          </a:p>
        </p:txBody>
      </p:sp>
      <p:sp>
        <p:nvSpPr>
          <p:cNvPr id="5123" name="Slide Number Placeholder 5"/>
          <p:cNvSpPr>
            <a:spLocks noGrp="1"/>
          </p:cNvSpPr>
          <p:nvPr>
            <p:ph type="sldNum" sz="quarter" idx="12"/>
          </p:nvPr>
        </p:nvSpPr>
        <p:spPr/>
        <p:txBody>
          <a:bodyPr/>
          <a:lstStyle/>
          <a:p>
            <a:pPr>
              <a:defRPr/>
            </a:pPr>
            <a:fld id="{5B884732-256F-4A75-B0D3-63A4523B91B5}" type="slidenum">
              <a:rPr lang="en-US"/>
              <a:pPr>
                <a:defRPr/>
              </a:pPr>
              <a:t>7</a:t>
            </a:fld>
            <a:endParaRPr lang="en-US"/>
          </a:p>
        </p:txBody>
      </p:sp>
      <p:pic>
        <p:nvPicPr>
          <p:cNvPr id="36869" name="Picture 10" descr="chart_area.png"/>
          <p:cNvPicPr>
            <a:picLocks noChangeAspect="1"/>
          </p:cNvPicPr>
          <p:nvPr/>
        </p:nvPicPr>
        <p:blipFill>
          <a:blip r:embed="rId2"/>
          <a:srcRect/>
          <a:stretch>
            <a:fillRect/>
          </a:stretch>
        </p:blipFill>
        <p:spPr bwMode="auto">
          <a:xfrm>
            <a:off x="6781800" y="1981200"/>
            <a:ext cx="1727200" cy="1727200"/>
          </a:xfrm>
          <a:prstGeom prst="rect">
            <a:avLst/>
          </a:prstGeom>
          <a:noFill/>
          <a:ln w="9525">
            <a:noFill/>
            <a:miter lim="800000"/>
            <a:headEnd/>
            <a:tailEnd/>
          </a:ln>
        </p:spPr>
      </p:pic>
      <p:pic>
        <p:nvPicPr>
          <p:cNvPr id="36870" name="Picture 12" descr="chart_bar.png"/>
          <p:cNvPicPr>
            <a:picLocks noChangeAspect="1"/>
          </p:cNvPicPr>
          <p:nvPr/>
        </p:nvPicPr>
        <p:blipFill>
          <a:blip r:embed="rId3"/>
          <a:srcRect/>
          <a:stretch>
            <a:fillRect/>
          </a:stretch>
        </p:blipFill>
        <p:spPr bwMode="auto">
          <a:xfrm>
            <a:off x="6019800" y="2895600"/>
            <a:ext cx="1854200" cy="185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4000" smtClean="0"/>
              <a:t>Legal Benefit</a:t>
            </a:r>
          </a:p>
        </p:txBody>
      </p:sp>
      <p:sp>
        <p:nvSpPr>
          <p:cNvPr id="4" name="Date Placeholder 3"/>
          <p:cNvSpPr>
            <a:spLocks noGrp="1"/>
          </p:cNvSpPr>
          <p:nvPr>
            <p:ph type="dt" sz="quarter" idx="10"/>
          </p:nvPr>
        </p:nvSpPr>
        <p:spPr/>
        <p:txBody>
          <a:bodyPr/>
          <a:lstStyle/>
          <a:p>
            <a:pPr>
              <a:defRPr/>
            </a:pPr>
            <a:fld id="{79D27AA8-F134-41D4-AF22-588722C87041}" type="datetime4">
              <a:rPr lang="en-US"/>
              <a:pPr>
                <a:defRPr/>
              </a:pPr>
              <a:t>June 24, 2014</a:t>
            </a:fld>
            <a:endParaRPr lang="en-US"/>
          </a:p>
        </p:txBody>
      </p:sp>
      <p:sp>
        <p:nvSpPr>
          <p:cNvPr id="5" name="Slide Number Placeholder 4"/>
          <p:cNvSpPr>
            <a:spLocks noGrp="1"/>
          </p:cNvSpPr>
          <p:nvPr>
            <p:ph type="sldNum" sz="quarter" idx="12"/>
          </p:nvPr>
        </p:nvSpPr>
        <p:spPr/>
        <p:txBody>
          <a:bodyPr/>
          <a:lstStyle/>
          <a:p>
            <a:pPr>
              <a:defRPr/>
            </a:pPr>
            <a:fld id="{323DF39E-06B0-47F4-A268-A10B317683C4}" type="slidenum">
              <a:rPr lang="en-US"/>
              <a:pPr>
                <a:defRPr/>
              </a:pPr>
              <a:t>8</a:t>
            </a:fld>
            <a:endParaRPr lang="en-US"/>
          </a:p>
        </p:txBody>
      </p:sp>
      <p:pic>
        <p:nvPicPr>
          <p:cNvPr id="37892" name="Picture 7" descr="legal_hammer"/>
          <p:cNvPicPr>
            <a:picLocks noChangeAspect="1" noChangeArrowheads="1"/>
          </p:cNvPicPr>
          <p:nvPr/>
        </p:nvPicPr>
        <p:blipFill>
          <a:blip r:embed="rId2"/>
          <a:srcRect/>
          <a:stretch>
            <a:fillRect/>
          </a:stretch>
        </p:blipFill>
        <p:spPr bwMode="auto">
          <a:xfrm>
            <a:off x="762000" y="4038600"/>
            <a:ext cx="2549525" cy="2244725"/>
          </a:xfrm>
          <a:prstGeom prst="rect">
            <a:avLst/>
          </a:prstGeom>
          <a:noFill/>
          <a:ln w="9525">
            <a:noFill/>
            <a:miter lim="800000"/>
            <a:headEnd/>
            <a:tailEnd/>
          </a:ln>
        </p:spPr>
      </p:pic>
      <p:sp>
        <p:nvSpPr>
          <p:cNvPr id="37893" name="Text Box 5"/>
          <p:cNvSpPr txBox="1">
            <a:spLocks noChangeArrowheads="1"/>
          </p:cNvSpPr>
          <p:nvPr/>
        </p:nvSpPr>
        <p:spPr bwMode="auto">
          <a:xfrm>
            <a:off x="3810000" y="4419600"/>
            <a:ext cx="4830763" cy="1643063"/>
          </a:xfrm>
          <a:prstGeom prst="rect">
            <a:avLst/>
          </a:prstGeom>
          <a:noFill/>
          <a:ln w="9525" algn="ctr">
            <a:noFill/>
            <a:miter lim="800000"/>
            <a:headEnd/>
            <a:tailEnd/>
          </a:ln>
        </p:spPr>
        <p:txBody>
          <a:bodyPr>
            <a:spAutoFit/>
          </a:bodyPr>
          <a:lstStyle/>
          <a:p>
            <a:pPr marL="0" lvl="1" eaLnBrk="0" hangingPunct="0">
              <a:lnSpc>
                <a:spcPct val="90000"/>
              </a:lnSpc>
              <a:spcBef>
                <a:spcPct val="25000"/>
              </a:spcBef>
              <a:buClr>
                <a:schemeClr val="tx1"/>
              </a:buClr>
              <a:buFont typeface="Wingdings" pitchFamily="2" charset="2"/>
              <a:buNone/>
            </a:pPr>
            <a:r>
              <a:rPr lang="en-US" sz="2800">
                <a:latin typeface="Calibri" pitchFamily="34" charset="0"/>
              </a:rPr>
              <a:t>47% of companies say their legal team cannot effectively locate &amp; review email within the timeframe allowed by FRCP.</a:t>
            </a:r>
          </a:p>
        </p:txBody>
      </p:sp>
      <p:pic>
        <p:nvPicPr>
          <p:cNvPr id="37894" name="Picture 10" descr="Legal"/>
          <p:cNvPicPr>
            <a:picLocks noChangeAspect="1" noChangeArrowheads="1"/>
          </p:cNvPicPr>
          <p:nvPr/>
        </p:nvPicPr>
        <p:blipFill>
          <a:blip r:embed="rId3"/>
          <a:srcRect/>
          <a:stretch>
            <a:fillRect/>
          </a:stretch>
        </p:blipFill>
        <p:spPr bwMode="auto">
          <a:xfrm>
            <a:off x="5791200" y="1524000"/>
            <a:ext cx="2795588" cy="2816225"/>
          </a:xfrm>
          <a:prstGeom prst="rect">
            <a:avLst/>
          </a:prstGeom>
          <a:noFill/>
          <a:ln w="9525">
            <a:noFill/>
            <a:miter lim="800000"/>
            <a:headEnd/>
            <a:tailEnd/>
          </a:ln>
        </p:spPr>
      </p:pic>
      <p:sp>
        <p:nvSpPr>
          <p:cNvPr id="37895" name="TextBox 9"/>
          <p:cNvSpPr txBox="1">
            <a:spLocks noChangeArrowheads="1"/>
          </p:cNvSpPr>
          <p:nvPr/>
        </p:nvSpPr>
        <p:spPr bwMode="auto">
          <a:xfrm>
            <a:off x="533400" y="1295400"/>
            <a:ext cx="5362575" cy="3000375"/>
          </a:xfrm>
          <a:prstGeom prst="rect">
            <a:avLst/>
          </a:prstGeom>
          <a:noFill/>
          <a:ln w="9525">
            <a:noFill/>
            <a:miter lim="800000"/>
            <a:headEnd/>
            <a:tailEnd/>
          </a:ln>
        </p:spPr>
        <p:txBody>
          <a:bodyPr wrap="none">
            <a:spAutoFit/>
          </a:bodyPr>
          <a:lstStyle/>
          <a:p>
            <a:pPr eaLnBrk="0" hangingPunct="0"/>
            <a:r>
              <a:rPr lang="en-US" sz="3600" b="1">
                <a:latin typeface="Calibri" pitchFamily="34" charset="0"/>
              </a:rPr>
              <a:t>eDiscovery and Legal Value</a:t>
            </a:r>
            <a:br>
              <a:rPr lang="en-US" sz="3600" b="1">
                <a:latin typeface="Calibri" pitchFamily="34" charset="0"/>
              </a:rPr>
            </a:br>
            <a:endParaRPr lang="en-US" sz="1000" b="1">
              <a:latin typeface="Calibri" pitchFamily="34" charset="0"/>
            </a:endParaRPr>
          </a:p>
          <a:p>
            <a:pPr marL="685800" lvl="1" indent="-228600" eaLnBrk="0" hangingPunct="0">
              <a:lnSpc>
                <a:spcPts val="2500"/>
              </a:lnSpc>
              <a:buFont typeface="Wingdings" pitchFamily="2" charset="2"/>
              <a:buChar char="§"/>
            </a:pPr>
            <a:r>
              <a:rPr lang="en-US" sz="1800">
                <a:latin typeface="Calibri" pitchFamily="34" charset="0"/>
              </a:rPr>
              <a:t>Enforce email retention policies</a:t>
            </a:r>
          </a:p>
          <a:p>
            <a:pPr marL="685800" lvl="1" indent="-228600" eaLnBrk="0" hangingPunct="0">
              <a:lnSpc>
                <a:spcPts val="2500"/>
              </a:lnSpc>
              <a:buFont typeface="Wingdings" pitchFamily="2" charset="2"/>
              <a:buChar char="§"/>
            </a:pPr>
            <a:r>
              <a:rPr lang="en-US" sz="1800">
                <a:latin typeface="Calibri" pitchFamily="34" charset="0"/>
              </a:rPr>
              <a:t>Support decision makers with timely data </a:t>
            </a:r>
            <a:br>
              <a:rPr lang="en-US" sz="1800">
                <a:latin typeface="Calibri" pitchFamily="34" charset="0"/>
              </a:rPr>
            </a:br>
            <a:r>
              <a:rPr lang="en-US" sz="1800">
                <a:latin typeface="Calibri" pitchFamily="34" charset="0"/>
              </a:rPr>
              <a:t>and early case assessment</a:t>
            </a:r>
          </a:p>
          <a:p>
            <a:pPr marL="685800" lvl="1" indent="-228600" eaLnBrk="0" hangingPunct="0">
              <a:lnSpc>
                <a:spcPts val="2500"/>
              </a:lnSpc>
              <a:buFont typeface="Wingdings" pitchFamily="2" charset="2"/>
              <a:buChar char="§"/>
            </a:pPr>
            <a:r>
              <a:rPr lang="en-US" sz="1800">
                <a:latin typeface="Calibri" pitchFamily="34" charset="0"/>
              </a:rPr>
              <a:t>Monitor for policy violations</a:t>
            </a:r>
          </a:p>
          <a:p>
            <a:pPr marL="685800" lvl="1" indent="-228600" eaLnBrk="0" hangingPunct="0">
              <a:lnSpc>
                <a:spcPts val="2500"/>
              </a:lnSpc>
              <a:buFont typeface="Wingdings" pitchFamily="2" charset="2"/>
              <a:buChar char="§"/>
            </a:pPr>
            <a:r>
              <a:rPr lang="en-US" sz="1800">
                <a:latin typeface="Calibri" pitchFamily="34" charset="0"/>
              </a:rPr>
              <a:t>Control legal fees by narrowing the amount </a:t>
            </a:r>
            <a:br>
              <a:rPr lang="en-US" sz="1800">
                <a:latin typeface="Calibri" pitchFamily="34" charset="0"/>
              </a:rPr>
            </a:br>
            <a:r>
              <a:rPr lang="en-US" sz="1800">
                <a:latin typeface="Calibri" pitchFamily="34" charset="0"/>
              </a:rPr>
              <a:t>of data sent to outside legal for review</a:t>
            </a:r>
          </a:p>
          <a:p>
            <a:pPr eaLnBrk="0" hangingPunct="0"/>
            <a:endParaRPr lang="en-US" sz="18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4000" smtClean="0"/>
              <a:t>Legal Benefit: Real World Consequences</a:t>
            </a:r>
          </a:p>
        </p:txBody>
      </p:sp>
      <p:sp>
        <p:nvSpPr>
          <p:cNvPr id="4" name="Date Placeholder 3"/>
          <p:cNvSpPr>
            <a:spLocks noGrp="1"/>
          </p:cNvSpPr>
          <p:nvPr>
            <p:ph type="dt" sz="quarter" idx="10"/>
          </p:nvPr>
        </p:nvSpPr>
        <p:spPr/>
        <p:txBody>
          <a:bodyPr/>
          <a:lstStyle/>
          <a:p>
            <a:pPr>
              <a:defRPr/>
            </a:pPr>
            <a:fld id="{79D27AA8-F134-41D4-AF22-588722C87041}" type="datetime4">
              <a:rPr lang="en-US"/>
              <a:pPr>
                <a:defRPr/>
              </a:pPr>
              <a:t>June 24, 2014</a:t>
            </a:fld>
            <a:endParaRPr lang="en-US"/>
          </a:p>
        </p:txBody>
      </p:sp>
      <p:sp>
        <p:nvSpPr>
          <p:cNvPr id="5" name="Slide Number Placeholder 4"/>
          <p:cNvSpPr>
            <a:spLocks noGrp="1"/>
          </p:cNvSpPr>
          <p:nvPr>
            <p:ph type="sldNum" sz="quarter" idx="12"/>
          </p:nvPr>
        </p:nvSpPr>
        <p:spPr/>
        <p:txBody>
          <a:bodyPr/>
          <a:lstStyle/>
          <a:p>
            <a:pPr>
              <a:defRPr/>
            </a:pPr>
            <a:fld id="{E04DD626-3962-4A3F-A387-DAD4E766F672}" type="slidenum">
              <a:rPr lang="en-US"/>
              <a:pPr>
                <a:defRPr/>
              </a:pPr>
              <a:t>9</a:t>
            </a:fld>
            <a:endParaRPr lang="en-US"/>
          </a:p>
        </p:txBody>
      </p:sp>
      <p:sp>
        <p:nvSpPr>
          <p:cNvPr id="7" name="Rectangle 3"/>
          <p:cNvSpPr txBox="1">
            <a:spLocks noChangeArrowheads="1"/>
          </p:cNvSpPr>
          <p:nvPr/>
        </p:nvSpPr>
        <p:spPr bwMode="auto">
          <a:xfrm>
            <a:off x="533400" y="1371600"/>
            <a:ext cx="7315200" cy="5029200"/>
          </a:xfrm>
          <a:prstGeom prst="rect">
            <a:avLst/>
          </a:prstGeom>
          <a:noFill/>
          <a:ln w="9525">
            <a:noFill/>
            <a:miter lim="800000"/>
            <a:headEnd/>
            <a:tailEnd/>
          </a:ln>
        </p:spPr>
        <p:txBody>
          <a:bodyPr/>
          <a:lstStyle/>
          <a:p>
            <a:pPr>
              <a:spcBef>
                <a:spcPct val="25000"/>
              </a:spcBef>
              <a:buClr>
                <a:schemeClr val="tx1"/>
              </a:buClr>
              <a:defRPr/>
            </a:pPr>
            <a:r>
              <a:rPr lang="en-US" sz="3600" b="1" kern="0" dirty="0">
                <a:latin typeface="Calibri" pitchFamily="34" charset="0"/>
                <a:ea typeface="+mn-ea"/>
                <a:cs typeface="+mn-cs"/>
              </a:rPr>
              <a:t>City of Boston</a:t>
            </a:r>
          </a:p>
          <a:p>
            <a:pPr>
              <a:spcBef>
                <a:spcPct val="25000"/>
              </a:spcBef>
              <a:buClr>
                <a:schemeClr val="tx1"/>
              </a:buClr>
              <a:defRPr/>
            </a:pPr>
            <a:endParaRPr lang="en-US" sz="1600" kern="0" dirty="0">
              <a:latin typeface="Calibri" pitchFamily="34" charset="0"/>
              <a:ea typeface="+mn-ea"/>
              <a:cs typeface="+mn-cs"/>
            </a:endParaRPr>
          </a:p>
          <a:p>
            <a:pPr>
              <a:spcBef>
                <a:spcPct val="25000"/>
              </a:spcBef>
              <a:buClr>
                <a:schemeClr val="tx1"/>
              </a:buClr>
              <a:defRPr/>
            </a:pPr>
            <a:r>
              <a:rPr lang="en-US" sz="1600" kern="0" dirty="0">
                <a:latin typeface="Calibri" pitchFamily="34" charset="0"/>
                <a:ea typeface="+mn-ea"/>
                <a:cs typeface="+mn-cs"/>
              </a:rPr>
              <a:t>A Boston Globe investigation revealed that a City Hall of Boston employee had been </a:t>
            </a:r>
            <a:r>
              <a:rPr lang="en-US" sz="1600" kern="0" dirty="0">
                <a:latin typeface="Calibri" pitchFamily="34" charset="0"/>
                <a:ea typeface="MS PGothic" pitchFamily="34" charset="-128"/>
                <a:cs typeface="+mn-cs"/>
              </a:rPr>
              <a:t>prematurely </a:t>
            </a:r>
            <a:r>
              <a:rPr lang="en-US" sz="1600" kern="0" dirty="0">
                <a:latin typeface="Calibri" pitchFamily="34" charset="0"/>
                <a:ea typeface="+mn-ea"/>
                <a:cs typeface="+mn-cs"/>
              </a:rPr>
              <a:t>“</a:t>
            </a:r>
            <a:r>
              <a:rPr lang="en-US" sz="1600" b="1" kern="0" dirty="0">
                <a:latin typeface="Calibri" pitchFamily="34" charset="0"/>
                <a:ea typeface="+mn-ea"/>
                <a:cs typeface="+mn-cs"/>
              </a:rPr>
              <a:t>double deleting</a:t>
            </a:r>
            <a:r>
              <a:rPr lang="en-US" sz="1600" kern="0" dirty="0">
                <a:latin typeface="Calibri" pitchFamily="34" charset="0"/>
                <a:ea typeface="+mn-ea"/>
                <a:cs typeface="+mn-cs"/>
              </a:rPr>
              <a:t>” email records; violating the state’s two year records retention law.</a:t>
            </a:r>
          </a:p>
          <a:p>
            <a:pPr>
              <a:spcBef>
                <a:spcPct val="25000"/>
              </a:spcBef>
              <a:buClr>
                <a:schemeClr val="tx1"/>
              </a:buClr>
              <a:defRPr/>
            </a:pPr>
            <a:endParaRPr lang="en-US" sz="1600" kern="0" dirty="0">
              <a:latin typeface="Calibri" pitchFamily="34" charset="0"/>
              <a:ea typeface="+mn-ea"/>
              <a:cs typeface="+mn-cs"/>
            </a:endParaRPr>
          </a:p>
          <a:p>
            <a:pPr>
              <a:spcBef>
                <a:spcPct val="25000"/>
              </a:spcBef>
              <a:buClr>
                <a:schemeClr val="tx1"/>
              </a:buClr>
              <a:defRPr/>
            </a:pPr>
            <a:r>
              <a:rPr lang="en-US" sz="1600" kern="0" dirty="0">
                <a:latin typeface="Calibri" pitchFamily="34" charset="0"/>
                <a:ea typeface="+mn-ea"/>
                <a:cs typeface="+mn-cs"/>
              </a:rPr>
              <a:t>The deficiency cost the City significant public embarrassment</a:t>
            </a:r>
            <a:r>
              <a:rPr lang="en-US" sz="1600" kern="0" dirty="0">
                <a:latin typeface="Calibri" pitchFamily="34" charset="0"/>
                <a:ea typeface="MS PGothic" pitchFamily="34" charset="-128"/>
                <a:cs typeface="+mn-cs"/>
              </a:rPr>
              <a:t> and thousands of dollars in forensic IT consulting fees</a:t>
            </a:r>
            <a:r>
              <a:rPr lang="en-US" sz="1600" kern="0" dirty="0">
                <a:latin typeface="Calibri" pitchFamily="34" charset="0"/>
                <a:ea typeface="+mn-ea"/>
                <a:cs typeface="+mn-cs"/>
              </a:rPr>
              <a:t>. In addition, the state Attorney General’s office is conducting an ongoing investigation into the alleged violation. </a:t>
            </a:r>
          </a:p>
          <a:p>
            <a:pPr>
              <a:spcBef>
                <a:spcPct val="25000"/>
              </a:spcBef>
              <a:buClr>
                <a:schemeClr val="tx1"/>
              </a:buClr>
              <a:defRPr/>
            </a:pPr>
            <a:endParaRPr lang="en-US" sz="1600" kern="0" dirty="0">
              <a:latin typeface="Calibri" pitchFamily="34" charset="0"/>
              <a:ea typeface="+mn-ea"/>
              <a:cs typeface="+mn-cs"/>
            </a:endParaRPr>
          </a:p>
          <a:p>
            <a:pPr>
              <a:spcBef>
                <a:spcPct val="25000"/>
              </a:spcBef>
              <a:buClr>
                <a:schemeClr val="tx1"/>
              </a:buClr>
              <a:defRPr/>
            </a:pPr>
            <a:r>
              <a:rPr lang="en-US" sz="1600" kern="0" dirty="0">
                <a:latin typeface="Calibri" pitchFamily="34" charset="0"/>
                <a:ea typeface="+mn-ea"/>
                <a:cs typeface="+mn-cs"/>
              </a:rPr>
              <a:t>The cost of recovering the deleted emails from the employee’s personal computer and backup tapes was estimated at $250,000 and would have likely yielded incomplete results.  Consequently, the complete set of messages were never recovered.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4C4D4F"/>
      </a:dk1>
      <a:lt1>
        <a:srgbClr val="FFFFFF"/>
      </a:lt1>
      <a:dk2>
        <a:srgbClr val="000000"/>
      </a:dk2>
      <a:lt2>
        <a:srgbClr val="D4D5D6"/>
      </a:lt2>
      <a:accent1>
        <a:srgbClr val="A80030"/>
      </a:accent1>
      <a:accent2>
        <a:srgbClr val="325B7B"/>
      </a:accent2>
      <a:accent3>
        <a:srgbClr val="FFFFFF"/>
      </a:accent3>
      <a:accent4>
        <a:srgbClr val="404042"/>
      </a:accent4>
      <a:accent5>
        <a:srgbClr val="D1AAAD"/>
      </a:accent5>
      <a:accent6>
        <a:srgbClr val="2C526F"/>
      </a:accent6>
      <a:hlink>
        <a:srgbClr val="8080A6"/>
      </a:hlink>
      <a:folHlink>
        <a:srgbClr val="E1D059"/>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Receivers xmlns="http://schemas.microsoft.com/sharepoint/events">
  <Receiver>
    <Name>Item Updating</Name>
    <Type>ItemUpdating</Type>
    <Class>mxl.partnerportal.wss.eventreceivers.MxlSecurityEventReceiver</Class>
    <Assembly>mxl.partnerportal.wss.eventreceivers, Version=1.0.0.0, Culture=neutral, PublicKeyToken=996f3759da245a0b</Assembly>
  </Receiver>
</Receivers>
</file>

<file path=customXml/item3.xml><?xml version="1.0" encoding="utf-8"?>
<ct:contentTypeSchema xmlns:ct="http://schemas.microsoft.com/office/2006/metadata/contentType" xmlns:ma="http://schemas.microsoft.com/office/2006/metadata/properties/metaAttributes" ct:_="" ma:_="" ma:contentTypeName="mxl.document" ma:contentTypeID="0x010100FE78D25ADE41436EB79F163C85CC963500879361687035444D90FCECA02AEE44A8" ma:contentTypeVersion="2" ma:contentTypeDescription="customized document content type for MxLogic Partner Portal CMS" ma:contentTypeScope="" ma:versionID="2ce9341d6d2ae1955e1fab5c9a314ece">
  <xsd:schema xmlns:xsd="http://www.w3.org/2001/XMLSchema" xmlns:p="http://schemas.microsoft.com/office/2006/metadata/properties" xmlns:ns1="http://schemas.microsoft.com/sharepoint/v3" xmlns:ns2="931ec3b1-8fff-4b6e-882f-7fb9f06945f4" targetNamespace="http://schemas.microsoft.com/office/2006/metadata/properties" ma:root="true" ma:fieldsID="fdfe3e92d1d618d2317f18f200ef4d5c" ns1:_="" ns2:_="">
    <xsd:import namespace="http://schemas.microsoft.com/sharepoint/v3"/>
    <xsd:import namespace="931ec3b1-8fff-4b6e-882f-7fb9f06945f4"/>
    <xsd:element name="properties">
      <xsd:complexType>
        <xsd:sequence>
          <xsd:element name="documentManagement">
            <xsd:complexType>
              <xsd:all>
                <xsd:element ref="ns1:mxl_ItemOrder"/>
                <xsd:element ref="ns1:mxl_StartDate"/>
                <xsd:element ref="ns1:mxl_EndDate" minOccurs="0"/>
                <xsd:element ref="ns1:mxl_Keywords" minOccurs="0"/>
                <xsd:element ref="ns1:mxl_Description" minOccurs="0"/>
                <xsd:element ref="ns1:mxl_KeyDocument" minOccurs="0"/>
                <xsd:element ref="ns2:mxl_SecurityAttributes"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mxl_ItemOrder" ma:index="8" ma:displayName="Item Order" ma:default="999" ma:internalName="mxl_ItemOrder" ma:percentage="FALSE">
      <xsd:simpleType>
        <xsd:restriction base="dms:Number"/>
      </xsd:simpleType>
    </xsd:element>
    <xsd:element name="mxl_StartDate" ma:index="9" ma:displayName="Display Beginning" ma:internalName="mxl_StartDate" ma:readOnly="false">
      <xsd:simpleType>
        <xsd:restriction base="dms:DateTime"/>
      </xsd:simpleType>
    </xsd:element>
    <xsd:element name="mxl_EndDate" ma:index="10" nillable="true" ma:displayName="Display Until" ma:internalName="mxl_EndDate">
      <xsd:simpleType>
        <xsd:restriction base="dms:DateTime"/>
      </xsd:simpleType>
    </xsd:element>
    <xsd:element name="mxl_Keywords" ma:index="11" nillable="true" ma:displayName="Search Keywords" ma:internalName="mxl_Keywords">
      <xsd:simpleType>
        <xsd:restriction base="dms:Text"/>
      </xsd:simpleType>
    </xsd:element>
    <xsd:element name="mxl_Description" ma:index="12" nillable="true" ma:displayName="Document Description" ma:internalName="mxl_Description">
      <xsd:simpleType>
        <xsd:restriction base="dms:Note"/>
      </xsd:simpleType>
    </xsd:element>
    <xsd:element name="mxl_KeyDocument" ma:index="13" nillable="true" ma:displayName="Key Document" ma:internalName="mxl_KeyDocument">
      <xsd:simpleType>
        <xsd:restriction base="dms:Boolean"/>
      </xsd:simpleType>
    </xsd:element>
  </xsd:schema>
  <xsd:schema xmlns:xsd="http://www.w3.org/2001/XMLSchema" xmlns:dms="http://schemas.microsoft.com/office/2006/documentManagement/types" targetNamespace="931ec3b1-8fff-4b6e-882f-7fb9f06945f4" elementFormDefault="qualified">
    <xsd:import namespace="http://schemas.microsoft.com/office/2006/documentManagement/types"/>
    <xsd:element name="mxl_SecurityAttributes" ma:index="14" nillable="true" ma:displayName="Security Attributes" ma:internalName="mxl_SecurityAttribu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mxl_Keywords xmlns="http://schemas.microsoft.com/sharepoint/v3" xsi:nil="true"/>
    <mxl_SecurityAttributes xmlns="931ec3b1-8fff-4b6e-882f-7fb9f06945f4">&lt;Rule&gt;&lt;Distributors&gt;&lt;/Distributors&gt;&lt;Partners&gt;&lt;/Partners&gt;&lt;PartnerTypes&gt;&lt;/PartnerTypes&gt;&lt;AccountTypes&gt;&lt;/AccountTypes&gt;&lt;/Rule&gt;</mxl_SecurityAttributes>
    <mxl_ItemOrder xmlns="http://schemas.microsoft.com/sharepoint/v3">999</mxl_ItemOrder>
    <mxl_EndDate xmlns="http://schemas.microsoft.com/sharepoint/v3" xsi:nil="true"/>
    <mxl_KeyDocument xmlns="http://schemas.microsoft.com/sharepoint/v3">false</mxl_KeyDocument>
    <mxl_StartDate xmlns="http://schemas.microsoft.com/sharepoint/v3">2010-03-12T07:00:00+00:00</mxl_StartDate>
    <mxl_Description xmlns="http://schemas.microsoft.com/sharepoint/v3">This presentation gives an excellent overview of the business need for Email Archiving and how it works.  Unbranded, this can be used by partners in multiple ways - from promoting McAfee SaaS Email Archiving to general education. </mxl_Description>
  </documentManagement>
</p:properties>
</file>

<file path=customXml/itemProps1.xml><?xml version="1.0" encoding="utf-8"?>
<ds:datastoreItem xmlns:ds="http://schemas.openxmlformats.org/officeDocument/2006/customXml" ds:itemID="{D504B7E8-36F4-405F-8CA1-4C0A1B6EDA0A}">
  <ds:schemaRefs>
    <ds:schemaRef ds:uri="http://schemas.microsoft.com/sharepoint/v3/contenttype/forms"/>
  </ds:schemaRefs>
</ds:datastoreItem>
</file>

<file path=customXml/itemProps2.xml><?xml version="1.0" encoding="utf-8"?>
<ds:datastoreItem xmlns:ds="http://schemas.openxmlformats.org/officeDocument/2006/customXml" ds:itemID="{2F6E2333-9524-443D-ACFE-C13725299383}">
  <ds:schemaRefs>
    <ds:schemaRef ds:uri="http://schemas.microsoft.com/sharepoint/events"/>
  </ds:schemaRefs>
</ds:datastoreItem>
</file>

<file path=customXml/itemProps3.xml><?xml version="1.0" encoding="utf-8"?>
<ds:datastoreItem xmlns:ds="http://schemas.openxmlformats.org/officeDocument/2006/customXml" ds:itemID="{8848A96B-B2BA-40FB-AE50-3F6582315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1ec3b1-8fff-4b6e-882f-7fb9f06945f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DB0CD4A-0562-44F9-B829-22DE4518A7BB}">
  <ds:schemaRefs>
    <ds:schemaRef ds:uri="http://schemas.microsoft.com/office/2006/metadata/properties"/>
    <ds:schemaRef ds:uri="http://schemas.microsoft.com/sharepoint/v3"/>
    <ds:schemaRef ds:uri="931ec3b1-8fff-4b6e-882f-7fb9f06945f4"/>
  </ds:schemaRefs>
</ds:datastoreItem>
</file>

<file path=docProps/app.xml><?xml version="1.0" encoding="utf-8"?>
<Properties xmlns="http://schemas.openxmlformats.org/officeDocument/2006/extended-properties" xmlns:vt="http://schemas.openxmlformats.org/officeDocument/2006/docPropsVTypes">
  <Template/>
  <TotalTime>8457</TotalTime>
  <Words>1613</Words>
  <Application>Microsoft Office PowerPoint</Application>
  <PresentationFormat>On-screen Show (4:3)</PresentationFormat>
  <Paragraphs>274</Paragraphs>
  <Slides>18</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MS PGothic</vt:lpstr>
      <vt:lpstr>Arial</vt:lpstr>
      <vt:lpstr>Calibri</vt:lpstr>
      <vt:lpstr>Tahoma</vt:lpstr>
      <vt:lpstr>Wingdings</vt:lpstr>
      <vt:lpstr>1_Office Theme</vt:lpstr>
      <vt:lpstr>Office Theme</vt:lpstr>
      <vt:lpstr>SaaS Email Archiving</vt:lpstr>
      <vt:lpstr>Focusing on ROI</vt:lpstr>
      <vt:lpstr>Storage Cost Control Strategies</vt:lpstr>
      <vt:lpstr>Outlook 2003 – 2013 Integration</vt:lpstr>
      <vt:lpstr>Improving Security</vt:lpstr>
      <vt:lpstr>General Compliance</vt:lpstr>
      <vt:lpstr>SEC Compliance</vt:lpstr>
      <vt:lpstr>Legal Benefit</vt:lpstr>
      <vt:lpstr>Legal Benefit: Real World Consequences</vt:lpstr>
      <vt:lpstr>Legal Benefit – Lessons Learned</vt:lpstr>
      <vt:lpstr>Archive vs. Tape Backup</vt:lpstr>
      <vt:lpstr>Competing Form Factors</vt:lpstr>
      <vt:lpstr>Key Differentiators</vt:lpstr>
      <vt:lpstr>Key Differentiators</vt:lpstr>
      <vt:lpstr>What is Journaling?</vt:lpstr>
      <vt:lpstr>Pull Technology</vt:lpstr>
      <vt:lpstr>Best Practices for Large Organizations</vt:lpstr>
      <vt:lpstr>Requirements</vt:lpstr>
    </vt:vector>
  </TitlesOfParts>
  <Company>Siegel+Gale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McAfee SaaS Email Archiving Presentation</dc:title>
  <dc:creator>Siegel+Gale</dc:creator>
  <cp:lastModifiedBy>Andrew Johnson</cp:lastModifiedBy>
  <cp:revision>557</cp:revision>
  <cp:lastPrinted>2008-10-13T18:49:49Z</cp:lastPrinted>
  <dcterms:created xsi:type="dcterms:W3CDTF">2009-09-01T20:45:26Z</dcterms:created>
  <dcterms:modified xsi:type="dcterms:W3CDTF">2014-06-24T02:47:45Z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0x010100FE78D25ADE41436EB79F163C85CC963500879361687035444D90FCECA02AEE44A8</vt:lpwstr>
  </property>
</Properties>
</file>