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6"/>
  </p:notesMasterIdLst>
  <p:handoutMasterIdLst>
    <p:handoutMasterId r:id="rId17"/>
  </p:handoutMasterIdLst>
  <p:sldIdLst>
    <p:sldId id="450" r:id="rId2"/>
    <p:sldId id="469" r:id="rId3"/>
    <p:sldId id="472" r:id="rId4"/>
    <p:sldId id="496" r:id="rId5"/>
    <p:sldId id="492" r:id="rId6"/>
    <p:sldId id="468" r:id="rId7"/>
    <p:sldId id="473" r:id="rId8"/>
    <p:sldId id="470" r:id="rId9"/>
    <p:sldId id="489" r:id="rId10"/>
    <p:sldId id="491" r:id="rId11"/>
    <p:sldId id="490" r:id="rId12"/>
    <p:sldId id="493" r:id="rId13"/>
    <p:sldId id="494" r:id="rId14"/>
    <p:sldId id="49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1"/>
    <a:srgbClr val="FF8000"/>
    <a:srgbClr val="777877"/>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51" autoAdjust="0"/>
    <p:restoredTop sz="95400" autoAdjust="0"/>
  </p:normalViewPr>
  <p:slideViewPr>
    <p:cSldViewPr snapToGrid="0" snapToObjects="1">
      <p:cViewPr varScale="1">
        <p:scale>
          <a:sx n="72" d="100"/>
          <a:sy n="72" d="100"/>
        </p:scale>
        <p:origin x="1254" y="7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C928C9-2027-A341-9669-B40CEE2E95AF}" type="datetimeFigureOut">
              <a:rPr lang="en-US" smtClean="0"/>
              <a:pPr/>
              <a:t>4/19/2016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0BD5FF-C0FC-7D49-AA40-65915689EE76}" type="slidenum">
              <a:rPr lang="en-US" smtClean="0"/>
              <a:pPr/>
              <a:t>‹#›</a:t>
            </a:fld>
            <a:endParaRPr lang="en-US" dirty="0"/>
          </a:p>
        </p:txBody>
      </p:sp>
    </p:spTree>
    <p:extLst>
      <p:ext uri="{BB962C8B-B14F-4D97-AF65-F5344CB8AC3E}">
        <p14:creationId xmlns:p14="http://schemas.microsoft.com/office/powerpoint/2010/main" val="3760174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B6D51-685A-0544-9EBC-2585F1A4D2FE}" type="datetimeFigureOut">
              <a:rPr lang="en-US" smtClean="0"/>
              <a:pPr/>
              <a:t>4/19/2016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AFB9C-5877-6B41-99A9-E3DD13FBDFD5}" type="slidenum">
              <a:rPr lang="en-US" smtClean="0"/>
              <a:pPr/>
              <a:t>‹#›</a:t>
            </a:fld>
            <a:endParaRPr lang="en-US" dirty="0"/>
          </a:p>
        </p:txBody>
      </p:sp>
    </p:spTree>
    <p:extLst>
      <p:ext uri="{BB962C8B-B14F-4D97-AF65-F5344CB8AC3E}">
        <p14:creationId xmlns:p14="http://schemas.microsoft.com/office/powerpoint/2010/main" val="633837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u="sng" dirty="0"/>
          </a:p>
        </p:txBody>
      </p:sp>
      <p:sp>
        <p:nvSpPr>
          <p:cNvPr id="4" name="Slide Number Placeholder 3"/>
          <p:cNvSpPr>
            <a:spLocks noGrp="1"/>
          </p:cNvSpPr>
          <p:nvPr>
            <p:ph type="sldNum" sz="quarter" idx="10"/>
          </p:nvPr>
        </p:nvSpPr>
        <p:spPr/>
        <p:txBody>
          <a:bodyPr/>
          <a:lstStyle/>
          <a:p>
            <a:fld id="{FBAAFB9C-5877-6B41-99A9-E3DD13FBDFD5}" type="slidenum">
              <a:rPr lang="en-US" smtClean="0"/>
              <a:pPr/>
              <a:t>0</a:t>
            </a:fld>
            <a:endParaRPr lang="en-US" dirty="0"/>
          </a:p>
        </p:txBody>
      </p:sp>
    </p:spTree>
    <p:extLst>
      <p:ext uri="{BB962C8B-B14F-4D97-AF65-F5344CB8AC3E}">
        <p14:creationId xmlns:p14="http://schemas.microsoft.com/office/powerpoint/2010/main" val="7934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only getting worse</a:t>
            </a:r>
          </a:p>
          <a:p>
            <a:r>
              <a:rPr lang="en-US" dirty="0"/>
              <a:t>Risk for breaches, data leakage and damage to your business</a:t>
            </a:r>
          </a:p>
          <a:p>
            <a:endParaRPr lang="en-US" dirty="0"/>
          </a:p>
        </p:txBody>
      </p:sp>
      <p:sp>
        <p:nvSpPr>
          <p:cNvPr id="4" name="Slide Number Placeholder 3"/>
          <p:cNvSpPr>
            <a:spLocks noGrp="1"/>
          </p:cNvSpPr>
          <p:nvPr>
            <p:ph type="sldNum" sz="quarter" idx="10"/>
          </p:nvPr>
        </p:nvSpPr>
        <p:spPr/>
        <p:txBody>
          <a:bodyPr/>
          <a:lstStyle/>
          <a:p>
            <a:fld id="{FBAAFB9C-5877-6B41-99A9-E3DD13FBDFD5}" type="slidenum">
              <a:rPr lang="en-US" smtClean="0"/>
              <a:pPr/>
              <a:t>3</a:t>
            </a:fld>
            <a:endParaRPr lang="en-US" dirty="0"/>
          </a:p>
        </p:txBody>
      </p:sp>
    </p:spTree>
    <p:extLst>
      <p:ext uri="{BB962C8B-B14F-4D97-AF65-F5344CB8AC3E}">
        <p14:creationId xmlns:p14="http://schemas.microsoft.com/office/powerpoint/2010/main" val="66248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Soonr Enterprise Plan is becoming increasingly</a:t>
            </a:r>
            <a:r>
              <a:rPr lang="en-US" baseline="0" dirty="0"/>
              <a:t> popular as companies are interested in the additional security and management features offered.  </a:t>
            </a:r>
          </a:p>
          <a:p>
            <a:pPr marL="171450" indent="-171450">
              <a:buFont typeface="Arial" panose="020B0604020202020204" pitchFamily="34" charset="0"/>
              <a:buChar char="•"/>
            </a:pPr>
            <a:r>
              <a:rPr lang="en-US" baseline="0" dirty="0"/>
              <a:t>Number of people – small business usually will not have the interest, need, or resources for the Enterprise plan, whereas larger organizations will want the management, reporting and security offered</a:t>
            </a:r>
          </a:p>
          <a:p>
            <a:pPr marL="171450" indent="-171450">
              <a:buFont typeface="Arial" panose="020B0604020202020204" pitchFamily="34" charset="0"/>
              <a:buChar char="•"/>
            </a:pPr>
            <a:r>
              <a:rPr lang="en-US" baseline="0" dirty="0"/>
              <a:t>IT – small businesses frequently do not have an IT </a:t>
            </a:r>
            <a:r>
              <a:rPr lang="en-US" baseline="0" dirty="0" err="1"/>
              <a:t>dept</a:t>
            </a:r>
            <a:r>
              <a:rPr lang="en-US" baseline="0" dirty="0"/>
              <a:t>; mid sized and larger will and may be involved in the decision for an OFS service.  If IT is involved, almost always it will be an Enterprise Plan.</a:t>
            </a:r>
          </a:p>
          <a:p>
            <a:pPr marL="171450" indent="-171450">
              <a:buFont typeface="Arial" panose="020B0604020202020204" pitchFamily="34" charset="0"/>
              <a:buChar char="•"/>
            </a:pPr>
            <a:r>
              <a:rPr lang="en-US" baseline="0" dirty="0"/>
              <a:t>Kind of business – similar vetting to 1 and 2</a:t>
            </a:r>
          </a:p>
          <a:p>
            <a:pPr marL="171450" indent="-171450">
              <a:buFont typeface="Arial" panose="020B0604020202020204" pitchFamily="34" charset="0"/>
              <a:buChar char="•"/>
            </a:pPr>
            <a:r>
              <a:rPr lang="en-US" baseline="0" dirty="0"/>
              <a:t>Specific questions are helpful as well for more detailed inquiry about the customer’s business, and if they’ll need AD support or the kinds of control (like over mobile devices and public links) that the Enterprise plan offers.  Generally, the Enterprise plan provides IT a centralized method for policies, devices, and document control of what users of the service can do.</a:t>
            </a:r>
            <a:endParaRPr lang="en-US" dirty="0"/>
          </a:p>
        </p:txBody>
      </p:sp>
      <p:sp>
        <p:nvSpPr>
          <p:cNvPr id="4" name="Slide Number Placeholder 3"/>
          <p:cNvSpPr>
            <a:spLocks noGrp="1"/>
          </p:cNvSpPr>
          <p:nvPr>
            <p:ph type="sldNum" sz="quarter" idx="10"/>
          </p:nvPr>
        </p:nvSpPr>
        <p:spPr/>
        <p:txBody>
          <a:bodyPr/>
          <a:lstStyle/>
          <a:p>
            <a:fld id="{FBAAFB9C-5877-6B41-99A9-E3DD13FBDFD5}" type="slidenum">
              <a:rPr lang="en-US" smtClean="0"/>
              <a:pPr/>
              <a:t>7</a:t>
            </a:fld>
            <a:endParaRPr lang="en-US" dirty="0"/>
          </a:p>
        </p:txBody>
      </p:sp>
    </p:spTree>
    <p:extLst>
      <p:ext uri="{BB962C8B-B14F-4D97-AF65-F5344CB8AC3E}">
        <p14:creationId xmlns:p14="http://schemas.microsoft.com/office/powerpoint/2010/main" val="94825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874" y="-138240"/>
            <a:ext cx="9475194" cy="7106395"/>
          </a:xfrm>
          <a:prstGeom prst="rect">
            <a:avLst/>
          </a:prstGeom>
        </p:spPr>
      </p:pic>
      <p:sp>
        <p:nvSpPr>
          <p:cNvPr id="12" name="Oval 11"/>
          <p:cNvSpPr/>
          <p:nvPr userDrawn="1"/>
        </p:nvSpPr>
        <p:spPr>
          <a:xfrm>
            <a:off x="3635005" y="-2267883"/>
            <a:ext cx="5952726" cy="5952726"/>
          </a:xfrm>
          <a:prstGeom prst="ellipse">
            <a:avLst/>
          </a:prstGeom>
          <a:solidFill>
            <a:srgbClr val="FFFFFF">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1184573" y="-1139698"/>
            <a:ext cx="3131882" cy="3131882"/>
          </a:xfrm>
          <a:prstGeom prst="ellipse">
            <a:avLst/>
          </a:prstGeom>
          <a:solidFill>
            <a:srgbClr val="FF8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sp>
        <p:nvSpPr>
          <p:cNvPr id="15" name="Oval 14"/>
          <p:cNvSpPr/>
          <p:nvPr userDrawn="1"/>
        </p:nvSpPr>
        <p:spPr>
          <a:xfrm>
            <a:off x="3208994" y="-2457303"/>
            <a:ext cx="3939727" cy="3939727"/>
          </a:xfrm>
          <a:prstGeom prst="ellipse">
            <a:avLst/>
          </a:prstGeom>
          <a:solidFill>
            <a:srgbClr val="0092D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3287454" y="777600"/>
            <a:ext cx="6738918" cy="6738918"/>
          </a:xfrm>
          <a:prstGeom prst="ellipse">
            <a:avLst/>
          </a:prstGeom>
          <a:solidFill>
            <a:srgbClr val="0092D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22068" y="5738024"/>
            <a:ext cx="3297083" cy="1069337"/>
          </a:xfrm>
        </p:spPr>
        <p:txBody>
          <a:bodyPr>
            <a:normAutofit/>
          </a:bodyPr>
          <a:lstStyle>
            <a:lvl1pPr marL="0" indent="0" algn="l">
              <a:buNone/>
              <a:defRPr sz="1800" i="1"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 Date Go Here</a:t>
            </a:r>
          </a:p>
        </p:txBody>
      </p:sp>
      <p:sp>
        <p:nvSpPr>
          <p:cNvPr id="2" name="Title 1"/>
          <p:cNvSpPr>
            <a:spLocks noGrp="1"/>
          </p:cNvSpPr>
          <p:nvPr>
            <p:ph type="ctrTitle" hasCustomPrompt="1"/>
          </p:nvPr>
        </p:nvSpPr>
        <p:spPr>
          <a:xfrm>
            <a:off x="5525595" y="1483865"/>
            <a:ext cx="3297083" cy="3337018"/>
          </a:xfrm>
        </p:spPr>
        <p:txBody>
          <a:bodyPr/>
          <a:lstStyle>
            <a:lvl1pPr algn="l">
              <a:defRPr>
                <a:solidFill>
                  <a:schemeClr val="bg1"/>
                </a:solidFill>
              </a:defRPr>
            </a:lvl1pPr>
          </a:lstStyle>
          <a:p>
            <a:r>
              <a:rPr lang="en-US" dirty="0"/>
              <a:t>Presentation Title</a:t>
            </a:r>
          </a:p>
        </p:txBody>
      </p:sp>
      <p:sp>
        <p:nvSpPr>
          <p:cNvPr id="17" name="Oval 16"/>
          <p:cNvSpPr/>
          <p:nvPr userDrawn="1"/>
        </p:nvSpPr>
        <p:spPr>
          <a:xfrm>
            <a:off x="5204273" y="4998291"/>
            <a:ext cx="3939727" cy="3939727"/>
          </a:xfrm>
          <a:prstGeom prst="ellipse">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28050" y="5684875"/>
            <a:ext cx="2292172" cy="844324"/>
          </a:xfrm>
          <a:prstGeom prst="rect">
            <a:avLst/>
          </a:prstGeom>
        </p:spPr>
      </p:pic>
      <p:pic>
        <p:nvPicPr>
          <p:cNvPr id="19" name="Picture 18" descr="iPad.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06032" y="1475176"/>
            <a:ext cx="6977632" cy="5730149"/>
          </a:xfrm>
          <a:prstGeom prst="rect">
            <a:avLst/>
          </a:prstGeom>
        </p:spPr>
      </p:pic>
    </p:spTree>
    <p:extLst>
      <p:ext uri="{BB962C8B-B14F-4D97-AF65-F5344CB8AC3E}">
        <p14:creationId xmlns:p14="http://schemas.microsoft.com/office/powerpoint/2010/main" val="321224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nl-NL"/>
              <a:t>©2013 Soonr, Inc.</a:t>
            </a:r>
            <a:endParaRPr lang="en-US" dirty="0"/>
          </a:p>
        </p:txBody>
      </p:sp>
      <p:sp>
        <p:nvSpPr>
          <p:cNvPr id="7" name="Slide Number Placeholder 6"/>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323045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nl-NL"/>
              <a:t>©2013 Soonr, Inc.</a:t>
            </a:r>
            <a:endParaRPr lang="en-US" dirty="0"/>
          </a:p>
        </p:txBody>
      </p:sp>
      <p:sp>
        <p:nvSpPr>
          <p:cNvPr id="7" name="Slide Number Placeholder 6"/>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239331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nl-NL"/>
              <a:t>©2013 Soonr, Inc.</a:t>
            </a:r>
            <a:endParaRPr lang="en-US" dirty="0"/>
          </a:p>
        </p:txBody>
      </p:sp>
      <p:sp>
        <p:nvSpPr>
          <p:cNvPr id="6" name="Slide Number Placeholder 5"/>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104200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nl-NL"/>
              <a:t>©2013 Soonr, Inc.</a:t>
            </a:r>
            <a:endParaRPr lang="en-US" dirty="0"/>
          </a:p>
        </p:txBody>
      </p:sp>
      <p:sp>
        <p:nvSpPr>
          <p:cNvPr id="6" name="Slide Number Placeholder 5"/>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116721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nl-NL"/>
              <a:t>©2013 Soonr, Inc.</a:t>
            </a:r>
            <a:endParaRPr lang="en-US" dirty="0"/>
          </a:p>
        </p:txBody>
      </p:sp>
      <p:sp>
        <p:nvSpPr>
          <p:cNvPr id="6" name="Slide Number Placeholder 5"/>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401606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Galaxy_Tab">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874" y="-138240"/>
            <a:ext cx="9475194" cy="7106395"/>
          </a:xfrm>
          <a:prstGeom prst="rect">
            <a:avLst/>
          </a:prstGeom>
        </p:spPr>
      </p:pic>
      <p:sp>
        <p:nvSpPr>
          <p:cNvPr id="12" name="Oval 11"/>
          <p:cNvSpPr/>
          <p:nvPr userDrawn="1"/>
        </p:nvSpPr>
        <p:spPr>
          <a:xfrm>
            <a:off x="3635005" y="-2267883"/>
            <a:ext cx="5952726" cy="5952726"/>
          </a:xfrm>
          <a:prstGeom prst="ellipse">
            <a:avLst/>
          </a:prstGeom>
          <a:solidFill>
            <a:srgbClr val="FFFFFF">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1184573" y="-1139698"/>
            <a:ext cx="3131882" cy="3131882"/>
          </a:xfrm>
          <a:prstGeom prst="ellipse">
            <a:avLst/>
          </a:prstGeom>
          <a:solidFill>
            <a:srgbClr val="FF8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sp>
        <p:nvSpPr>
          <p:cNvPr id="15" name="Oval 14"/>
          <p:cNvSpPr/>
          <p:nvPr userDrawn="1"/>
        </p:nvSpPr>
        <p:spPr>
          <a:xfrm>
            <a:off x="3208994" y="-2457303"/>
            <a:ext cx="3939727" cy="3939727"/>
          </a:xfrm>
          <a:prstGeom prst="ellipse">
            <a:avLst/>
          </a:prstGeom>
          <a:solidFill>
            <a:srgbClr val="0092D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3287454" y="777600"/>
            <a:ext cx="6738918" cy="6738918"/>
          </a:xfrm>
          <a:prstGeom prst="ellipse">
            <a:avLst/>
          </a:prstGeom>
          <a:solidFill>
            <a:srgbClr val="0092D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22068" y="5738024"/>
            <a:ext cx="3297083" cy="1069337"/>
          </a:xfrm>
        </p:spPr>
        <p:txBody>
          <a:bodyPr>
            <a:normAutofit/>
          </a:bodyPr>
          <a:lstStyle>
            <a:lvl1pPr marL="0" indent="0" algn="l">
              <a:buNone/>
              <a:defRPr sz="1800" i="1"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 Date Go Here</a:t>
            </a:r>
          </a:p>
        </p:txBody>
      </p:sp>
      <p:sp>
        <p:nvSpPr>
          <p:cNvPr id="2" name="Title 1"/>
          <p:cNvSpPr>
            <a:spLocks noGrp="1"/>
          </p:cNvSpPr>
          <p:nvPr>
            <p:ph type="ctrTitle" hasCustomPrompt="1"/>
          </p:nvPr>
        </p:nvSpPr>
        <p:spPr>
          <a:xfrm>
            <a:off x="5525595" y="1483865"/>
            <a:ext cx="3297083" cy="3337018"/>
          </a:xfrm>
        </p:spPr>
        <p:txBody>
          <a:bodyPr/>
          <a:lstStyle>
            <a:lvl1pPr algn="l">
              <a:defRPr>
                <a:solidFill>
                  <a:schemeClr val="bg1"/>
                </a:solidFill>
              </a:defRPr>
            </a:lvl1pPr>
          </a:lstStyle>
          <a:p>
            <a:r>
              <a:rPr lang="en-US" dirty="0"/>
              <a:t>Presentation Title</a:t>
            </a:r>
          </a:p>
        </p:txBody>
      </p:sp>
      <p:sp>
        <p:nvSpPr>
          <p:cNvPr id="17" name="Oval 16"/>
          <p:cNvSpPr/>
          <p:nvPr userDrawn="1"/>
        </p:nvSpPr>
        <p:spPr>
          <a:xfrm>
            <a:off x="5204273" y="4998291"/>
            <a:ext cx="3939727" cy="3939727"/>
          </a:xfrm>
          <a:prstGeom prst="ellipse">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28050" y="5684875"/>
            <a:ext cx="2292172" cy="84432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06031" y="1475176"/>
            <a:ext cx="6977630" cy="5730149"/>
          </a:xfrm>
          <a:prstGeom prst="rect">
            <a:avLst/>
          </a:prstGeom>
        </p:spPr>
      </p:pic>
    </p:spTree>
    <p:extLst>
      <p:ext uri="{BB962C8B-B14F-4D97-AF65-F5344CB8AC3E}">
        <p14:creationId xmlns:p14="http://schemas.microsoft.com/office/powerpoint/2010/main" val="159213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iPhon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874" y="-138240"/>
            <a:ext cx="9475194" cy="7106395"/>
          </a:xfrm>
          <a:prstGeom prst="rect">
            <a:avLst/>
          </a:prstGeom>
        </p:spPr>
      </p:pic>
      <p:sp>
        <p:nvSpPr>
          <p:cNvPr id="12" name="Oval 11"/>
          <p:cNvSpPr/>
          <p:nvPr userDrawn="1"/>
        </p:nvSpPr>
        <p:spPr>
          <a:xfrm>
            <a:off x="-1708687" y="-2267883"/>
            <a:ext cx="5952726" cy="5952726"/>
          </a:xfrm>
          <a:prstGeom prst="ellipse">
            <a:avLst/>
          </a:prstGeom>
          <a:solidFill>
            <a:srgbClr val="FFFFFF">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7440713" y="-1139698"/>
            <a:ext cx="3131882" cy="3131882"/>
          </a:xfrm>
          <a:prstGeom prst="ellipse">
            <a:avLst/>
          </a:prstGeom>
          <a:solidFill>
            <a:srgbClr val="FF8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sp>
        <p:nvSpPr>
          <p:cNvPr id="15" name="Oval 14"/>
          <p:cNvSpPr/>
          <p:nvPr userDrawn="1"/>
        </p:nvSpPr>
        <p:spPr>
          <a:xfrm>
            <a:off x="-2134698" y="-2457303"/>
            <a:ext cx="3939727" cy="3939727"/>
          </a:xfrm>
          <a:prstGeom prst="ellipse">
            <a:avLst/>
          </a:prstGeom>
          <a:solidFill>
            <a:srgbClr val="0092D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2056238" y="777600"/>
            <a:ext cx="6738918" cy="6738918"/>
          </a:xfrm>
          <a:prstGeom prst="ellipse">
            <a:avLst/>
          </a:prstGeom>
          <a:solidFill>
            <a:srgbClr val="0092D2">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422641" y="4032569"/>
            <a:ext cx="3297083" cy="981390"/>
          </a:xfrm>
        </p:spPr>
        <p:txBody>
          <a:bodyPr>
            <a:normAutofit/>
          </a:bodyPr>
          <a:lstStyle>
            <a:lvl1pPr marL="0" indent="0" algn="l">
              <a:buNone/>
              <a:defRPr sz="1800" i="1"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 Date Go Here</a:t>
            </a:r>
          </a:p>
        </p:txBody>
      </p:sp>
      <p:sp>
        <p:nvSpPr>
          <p:cNvPr id="2" name="Title 1"/>
          <p:cNvSpPr>
            <a:spLocks noGrp="1"/>
          </p:cNvSpPr>
          <p:nvPr>
            <p:ph type="ctrTitle" hasCustomPrompt="1"/>
          </p:nvPr>
        </p:nvSpPr>
        <p:spPr>
          <a:xfrm>
            <a:off x="422641" y="1177266"/>
            <a:ext cx="3297083" cy="2776461"/>
          </a:xfrm>
        </p:spPr>
        <p:txBody>
          <a:bodyPr/>
          <a:lstStyle>
            <a:lvl1pPr algn="l">
              <a:defRPr>
                <a:solidFill>
                  <a:schemeClr val="bg1"/>
                </a:solidFill>
              </a:defRPr>
            </a:lvl1pPr>
          </a:lstStyle>
          <a:p>
            <a:r>
              <a:rPr lang="en-US" dirty="0"/>
              <a:t>Presentation Title</a:t>
            </a:r>
          </a:p>
        </p:txBody>
      </p:sp>
      <p:sp>
        <p:nvSpPr>
          <p:cNvPr id="11" name="Oval 10"/>
          <p:cNvSpPr/>
          <p:nvPr userDrawn="1"/>
        </p:nvSpPr>
        <p:spPr>
          <a:xfrm>
            <a:off x="-55217" y="5141851"/>
            <a:ext cx="3939727" cy="3939727"/>
          </a:xfrm>
          <a:prstGeom prst="ellipse">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8610" y="5684875"/>
            <a:ext cx="2292172" cy="844324"/>
          </a:xfrm>
          <a:prstGeom prst="rect">
            <a:avLst/>
          </a:prstGeom>
        </p:spPr>
      </p:pic>
      <p:pic>
        <p:nvPicPr>
          <p:cNvPr id="5" name="Picture 4" descr="hand tes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2053" y="1053501"/>
            <a:ext cx="6182914" cy="5707305"/>
          </a:xfrm>
          <a:prstGeom prst="rect">
            <a:avLst/>
          </a:prstGeom>
        </p:spPr>
      </p:pic>
    </p:spTree>
    <p:extLst>
      <p:ext uri="{BB962C8B-B14F-4D97-AF65-F5344CB8AC3E}">
        <p14:creationId xmlns:p14="http://schemas.microsoft.com/office/powerpoint/2010/main" val="97787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nl-NL"/>
              <a:t>©2013 Soonr, Inc.</a:t>
            </a:r>
            <a:endParaRPr lang="en-US" dirty="0"/>
          </a:p>
        </p:txBody>
      </p:sp>
      <p:sp>
        <p:nvSpPr>
          <p:cNvPr id="6" name="Slide Number Placeholder 5"/>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274297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nl-NL"/>
              <a:t>©2013 Soonr, Inc.</a:t>
            </a:r>
            <a:endParaRPr lang="en-US" dirty="0"/>
          </a:p>
        </p:txBody>
      </p:sp>
      <p:sp>
        <p:nvSpPr>
          <p:cNvPr id="7" name="Slide Number Placeholder 6"/>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196338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nl-NL"/>
              <a:t>©2013 Soonr, Inc.</a:t>
            </a:r>
            <a:endParaRPr lang="en-US" dirty="0"/>
          </a:p>
        </p:txBody>
      </p:sp>
      <p:sp>
        <p:nvSpPr>
          <p:cNvPr id="9" name="Slide Number Placeholder 8"/>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128332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4" name="Footer Placeholder 3"/>
          <p:cNvSpPr>
            <a:spLocks noGrp="1"/>
          </p:cNvSpPr>
          <p:nvPr>
            <p:ph type="ftr" sz="quarter" idx="11"/>
          </p:nvPr>
        </p:nvSpPr>
        <p:spPr/>
        <p:txBody>
          <a:bodyPr/>
          <a:lstStyle/>
          <a:p>
            <a:r>
              <a:rPr lang="nl-NL"/>
              <a:t>©2013 Soonr, Inc.</a:t>
            </a:r>
            <a:endParaRPr lang="en-US" dirty="0"/>
          </a:p>
        </p:txBody>
      </p:sp>
      <p:sp>
        <p:nvSpPr>
          <p:cNvPr id="5" name="Slide Number Placeholder 4"/>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275678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nl-NL"/>
              <a:t>©2013 Soonr, Inc.</a:t>
            </a:r>
            <a:endParaRPr lang="en-US" dirty="0"/>
          </a:p>
        </p:txBody>
      </p:sp>
      <p:sp>
        <p:nvSpPr>
          <p:cNvPr id="4" name="Slide Number Placeholder 3"/>
          <p:cNvSpPr>
            <a:spLocks noGrp="1"/>
          </p:cNvSpPr>
          <p:nvPr>
            <p:ph type="sldNum" sz="quarter" idx="12"/>
          </p:nvPr>
        </p:nvSpPr>
        <p:spPr/>
        <p:txBody>
          <a:bodyPr/>
          <a:lstStyle/>
          <a:p>
            <a:fld id="{AE17AB3E-A426-D04F-8563-59042B6CCE1C}" type="slidenum">
              <a:rPr lang="en-US" smtClean="0"/>
              <a:pPr/>
              <a:t>‹#›</a:t>
            </a:fld>
            <a:endParaRPr lang="en-US" dirty="0"/>
          </a:p>
        </p:txBody>
      </p:sp>
    </p:spTree>
    <p:extLst>
      <p:ext uri="{BB962C8B-B14F-4D97-AF65-F5344CB8AC3E}">
        <p14:creationId xmlns:p14="http://schemas.microsoft.com/office/powerpoint/2010/main" val="348136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99891"/>
            <a:ext cx="9421600" cy="1309553"/>
          </a:xfrm>
          <a:prstGeom prst="rect">
            <a:avLst/>
          </a:prstGeom>
          <a:solidFill>
            <a:srgbClr val="009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457200" y="199933"/>
            <a:ext cx="8229600" cy="608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457200" y="1151864"/>
            <a:ext cx="8229600" cy="51064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3"/>
          </p:nvPr>
        </p:nvSpPr>
        <p:spPr>
          <a:xfrm>
            <a:off x="3848100" y="6356350"/>
            <a:ext cx="1447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©2013 Soonr, Inc.</a:t>
            </a:r>
            <a:endParaRPr lang="en-US" dirty="0"/>
          </a:p>
        </p:txBody>
      </p:sp>
      <p:sp>
        <p:nvSpPr>
          <p:cNvPr id="6" name="Slide Number Placeholder 5"/>
          <p:cNvSpPr>
            <a:spLocks noGrp="1"/>
          </p:cNvSpPr>
          <p:nvPr userDrawn="1">
            <p:ph type="sldNum" sz="quarter" idx="4"/>
          </p:nvPr>
        </p:nvSpPr>
        <p:spPr>
          <a:xfrm>
            <a:off x="7625773" y="6356350"/>
            <a:ext cx="10610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7AB3E-A426-D04F-8563-59042B6CCE1C}" type="slidenum">
              <a:rPr lang="en-US" smtClean="0"/>
              <a:pPr/>
              <a:t>‹#›</a:t>
            </a:fld>
            <a:endParaRPr lang="en-US" dirty="0"/>
          </a:p>
        </p:txBody>
      </p:sp>
      <p:sp>
        <p:nvSpPr>
          <p:cNvPr id="11" name="Oval 10"/>
          <p:cNvSpPr/>
          <p:nvPr userDrawn="1"/>
        </p:nvSpPr>
        <p:spPr>
          <a:xfrm>
            <a:off x="8397047" y="-284338"/>
            <a:ext cx="1043961" cy="1043961"/>
          </a:xfrm>
          <a:prstGeom prst="ellipse">
            <a:avLst/>
          </a:prstGeom>
          <a:solidFill>
            <a:srgbClr val="FFFFFF">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a:off x="8227182" y="162896"/>
            <a:ext cx="549255" cy="549255"/>
          </a:xfrm>
          <a:prstGeom prst="ellipse">
            <a:avLst/>
          </a:prstGeom>
          <a:solidFill>
            <a:srgbClr val="0092D2">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userDrawn="1"/>
        </p:nvSpPr>
        <p:spPr>
          <a:xfrm>
            <a:off x="8377639" y="237642"/>
            <a:ext cx="1043961" cy="1043961"/>
          </a:xfrm>
          <a:prstGeom prst="ellipse">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8869372" y="390174"/>
            <a:ext cx="549255" cy="549255"/>
          </a:xfrm>
          <a:prstGeom prst="ellipse">
            <a:avLst/>
          </a:prstGeom>
          <a:solidFill>
            <a:srgbClr val="FF8000">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8000"/>
              </a:solidFill>
            </a:endParaRPr>
          </a:p>
        </p:txBody>
      </p:sp>
      <p:pic>
        <p:nvPicPr>
          <p:cNvPr id="17" name="Picture 16" descr="logo-foote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09399" y="6318658"/>
            <a:ext cx="1151789" cy="469247"/>
          </a:xfrm>
          <a:prstGeom prst="rect">
            <a:avLst/>
          </a:prstGeom>
        </p:spPr>
      </p:pic>
    </p:spTree>
    <p:extLst>
      <p:ext uri="{BB962C8B-B14F-4D97-AF65-F5344CB8AC3E}">
        <p14:creationId xmlns:p14="http://schemas.microsoft.com/office/powerpoint/2010/main" val="68640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77787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7787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7787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2068" y="5738024"/>
            <a:ext cx="4399132" cy="1069337"/>
          </a:xfrm>
        </p:spPr>
        <p:txBody>
          <a:bodyPr>
            <a:normAutofit lnSpcReduction="10000"/>
          </a:bodyPr>
          <a:lstStyle/>
          <a:p>
            <a:endParaRPr lang="en-US" sz="2000" dirty="0"/>
          </a:p>
          <a:p>
            <a:r>
              <a:rPr lang="en-US" sz="2000" dirty="0"/>
              <a:t>NAME, TITLE</a:t>
            </a:r>
          </a:p>
          <a:p>
            <a:r>
              <a:rPr lang="en-US" sz="2000" dirty="0"/>
              <a:t>Company Name</a:t>
            </a:r>
          </a:p>
        </p:txBody>
      </p:sp>
      <p:sp>
        <p:nvSpPr>
          <p:cNvPr id="3" name="Title 2"/>
          <p:cNvSpPr>
            <a:spLocks noGrp="1"/>
          </p:cNvSpPr>
          <p:nvPr>
            <p:ph type="ctrTitle"/>
          </p:nvPr>
        </p:nvSpPr>
        <p:spPr/>
        <p:txBody>
          <a:bodyPr>
            <a:normAutofit/>
          </a:bodyPr>
          <a:lstStyle/>
          <a:p>
            <a:r>
              <a:rPr lang="en-US" i="1" dirty="0"/>
              <a:t>Introduction to Soonr by ….</a:t>
            </a:r>
          </a:p>
        </p:txBody>
      </p:sp>
    </p:spTree>
    <p:extLst>
      <p:ext uri="{BB962C8B-B14F-4D97-AF65-F5344CB8AC3E}">
        <p14:creationId xmlns:p14="http://schemas.microsoft.com/office/powerpoint/2010/main" val="11451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Competitive Lanscape</a:t>
            </a:r>
            <a:endParaRPr lang="en-US" dirty="0"/>
          </a:p>
        </p:txBody>
      </p:sp>
      <p:pic>
        <p:nvPicPr>
          <p:cNvPr id="2" name="Picture 1"/>
          <p:cNvPicPr>
            <a:picLocks noChangeAspect="1"/>
          </p:cNvPicPr>
          <p:nvPr/>
        </p:nvPicPr>
        <p:blipFill>
          <a:blip r:embed="rId2"/>
          <a:stretch>
            <a:fillRect/>
          </a:stretch>
        </p:blipFill>
        <p:spPr>
          <a:xfrm>
            <a:off x="76200" y="1228726"/>
            <a:ext cx="9049131" cy="453009"/>
          </a:xfrm>
          <a:prstGeom prst="rect">
            <a:avLst/>
          </a:prstGeom>
        </p:spPr>
      </p:pic>
      <p:pic>
        <p:nvPicPr>
          <p:cNvPr id="4" name="Picture 3"/>
          <p:cNvPicPr>
            <a:picLocks noChangeAspect="1"/>
          </p:cNvPicPr>
          <p:nvPr/>
        </p:nvPicPr>
        <p:blipFill>
          <a:blip r:embed="rId3"/>
          <a:stretch>
            <a:fillRect/>
          </a:stretch>
        </p:blipFill>
        <p:spPr>
          <a:xfrm>
            <a:off x="19050" y="1672211"/>
            <a:ext cx="9098852" cy="4524566"/>
          </a:xfrm>
          <a:prstGeom prst="rect">
            <a:avLst/>
          </a:prstGeom>
        </p:spPr>
      </p:pic>
      <p:sp>
        <p:nvSpPr>
          <p:cNvPr id="7"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410640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Competitive Lanscape</a:t>
            </a:r>
            <a:endParaRPr lang="en-US" dirty="0"/>
          </a:p>
        </p:txBody>
      </p:sp>
      <p:pic>
        <p:nvPicPr>
          <p:cNvPr id="2" name="Picture 1"/>
          <p:cNvPicPr>
            <a:picLocks noChangeAspect="1"/>
          </p:cNvPicPr>
          <p:nvPr/>
        </p:nvPicPr>
        <p:blipFill>
          <a:blip r:embed="rId2"/>
          <a:stretch>
            <a:fillRect/>
          </a:stretch>
        </p:blipFill>
        <p:spPr>
          <a:xfrm>
            <a:off x="76200" y="1114426"/>
            <a:ext cx="9049131" cy="453009"/>
          </a:xfrm>
          <a:prstGeom prst="rect">
            <a:avLst/>
          </a:prstGeom>
        </p:spPr>
      </p:pic>
      <p:pic>
        <p:nvPicPr>
          <p:cNvPr id="3" name="Picture 2"/>
          <p:cNvPicPr>
            <a:picLocks noChangeAspect="1"/>
          </p:cNvPicPr>
          <p:nvPr/>
        </p:nvPicPr>
        <p:blipFill>
          <a:blip r:embed="rId3"/>
          <a:stretch>
            <a:fillRect/>
          </a:stretch>
        </p:blipFill>
        <p:spPr>
          <a:xfrm>
            <a:off x="48577" y="1564386"/>
            <a:ext cx="9076754" cy="4728972"/>
          </a:xfrm>
          <a:prstGeom prst="rect">
            <a:avLst/>
          </a:prstGeom>
        </p:spPr>
      </p:pic>
      <p:sp>
        <p:nvSpPr>
          <p:cNvPr id="6"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76297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Why Dropbox isn’t for Business</a:t>
            </a:r>
            <a:endParaRPr lang="en-US" dirty="0"/>
          </a:p>
        </p:txBody>
      </p:sp>
      <p:sp>
        <p:nvSpPr>
          <p:cNvPr id="14340" name="Pentagon 4"/>
          <p:cNvSpPr>
            <a:spLocks noChangeArrowheads="1"/>
          </p:cNvSpPr>
          <p:nvPr/>
        </p:nvSpPr>
        <p:spPr bwMode="auto">
          <a:xfrm>
            <a:off x="255573" y="1739778"/>
            <a:ext cx="2057400" cy="990600"/>
          </a:xfrm>
          <a:prstGeom prst="homePlate">
            <a:avLst>
              <a:gd name="adj" fmla="val 30769"/>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ea typeface="Calibri" pitchFamily="34" charset="0"/>
                <a:cs typeface="Calibri" pitchFamily="34" charset="0"/>
              </a:rPr>
              <a:t>Security</a:t>
            </a:r>
            <a:endParaRPr lang="en-US" sz="2000" b="1" dirty="0">
              <a:solidFill>
                <a:schemeClr val="bg1"/>
              </a:solidFill>
              <a:latin typeface="+mn-lt"/>
              <a:ea typeface="Calibri" pitchFamily="34" charset="0"/>
              <a:cs typeface="Calibri" pitchFamily="34" charset="0"/>
            </a:endParaRPr>
          </a:p>
        </p:txBody>
      </p:sp>
      <p:sp>
        <p:nvSpPr>
          <p:cNvPr id="14341" name="Pentagon 5"/>
          <p:cNvSpPr>
            <a:spLocks noChangeArrowheads="1"/>
          </p:cNvSpPr>
          <p:nvPr/>
        </p:nvSpPr>
        <p:spPr bwMode="auto">
          <a:xfrm>
            <a:off x="255573" y="3468329"/>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ea typeface="Calibri" pitchFamily="34" charset="0"/>
                <a:cs typeface="Calibri" pitchFamily="34" charset="0"/>
              </a:rPr>
              <a:t>Limited</a:t>
            </a:r>
          </a:p>
          <a:p>
            <a:pPr algn="ctr">
              <a:buFont typeface="Wingdings" pitchFamily="2" charset="2"/>
              <a:buNone/>
            </a:pPr>
            <a:r>
              <a:rPr lang="en-US" sz="2000" b="1">
                <a:solidFill>
                  <a:schemeClr val="bg1"/>
                </a:solidFill>
                <a:ea typeface="Calibri" pitchFamily="34" charset="0"/>
                <a:cs typeface="Calibri" pitchFamily="34" charset="0"/>
              </a:rPr>
              <a:t>Mobility</a:t>
            </a:r>
            <a:endParaRPr lang="en-US" sz="2000" b="1" dirty="0">
              <a:solidFill>
                <a:schemeClr val="bg1"/>
              </a:solidFill>
              <a:latin typeface="+mn-lt"/>
              <a:ea typeface="Calibri" pitchFamily="34" charset="0"/>
              <a:cs typeface="Calibri" pitchFamily="34" charset="0"/>
            </a:endParaRPr>
          </a:p>
        </p:txBody>
      </p:sp>
      <p:sp>
        <p:nvSpPr>
          <p:cNvPr id="14342" name="Pentagon 6"/>
          <p:cNvSpPr>
            <a:spLocks noChangeArrowheads="1"/>
          </p:cNvSpPr>
          <p:nvPr/>
        </p:nvSpPr>
        <p:spPr bwMode="auto">
          <a:xfrm>
            <a:off x="255573" y="4589842"/>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Limited Colalboration</a:t>
            </a:r>
            <a:endParaRPr lang="en-US" sz="2000" b="1" dirty="0">
              <a:solidFill>
                <a:schemeClr val="bg1"/>
              </a:solidFill>
              <a:latin typeface="+mn-lt"/>
              <a:ea typeface="Calibri" pitchFamily="34" charset="0"/>
              <a:cs typeface="Calibri" pitchFamily="34" charset="0"/>
            </a:endParaRPr>
          </a:p>
        </p:txBody>
      </p:sp>
      <p:sp>
        <p:nvSpPr>
          <p:cNvPr id="14343" name="Pentagon 7"/>
          <p:cNvSpPr>
            <a:spLocks noChangeArrowheads="1"/>
          </p:cNvSpPr>
          <p:nvPr/>
        </p:nvSpPr>
        <p:spPr bwMode="auto">
          <a:xfrm>
            <a:off x="255573" y="5720567"/>
            <a:ext cx="2209800" cy="990600"/>
          </a:xfrm>
          <a:prstGeom prst="homePlate">
            <a:avLst>
              <a:gd name="adj" fmla="val 30766"/>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No Braqnding &amp;</a:t>
            </a:r>
          </a:p>
          <a:p>
            <a:pPr algn="ctr">
              <a:buFont typeface="Wingdings" pitchFamily="2" charset="2"/>
              <a:buNone/>
            </a:pPr>
            <a:r>
              <a:rPr lang="en-US" sz="2000" b="1">
                <a:solidFill>
                  <a:schemeClr val="bg1"/>
                </a:solidFill>
                <a:ea typeface="Calibri" pitchFamily="34" charset="0"/>
                <a:cs typeface="Calibri" pitchFamily="34" charset="0"/>
              </a:rPr>
              <a:t>Limited Support</a:t>
            </a:r>
            <a:endParaRPr lang="en-US" sz="2000" b="1" dirty="0">
              <a:solidFill>
                <a:schemeClr val="bg1"/>
              </a:solidFill>
              <a:latin typeface="+mn-lt"/>
              <a:ea typeface="Calibri" pitchFamily="34" charset="0"/>
              <a:cs typeface="Calibri" pitchFamily="34" charset="0"/>
            </a:endParaRPr>
          </a:p>
        </p:txBody>
      </p:sp>
      <p:sp>
        <p:nvSpPr>
          <p:cNvPr id="14344" name="TextBox 8"/>
          <p:cNvSpPr txBox="1">
            <a:spLocks noChangeArrowheads="1"/>
          </p:cNvSpPr>
          <p:nvPr/>
        </p:nvSpPr>
        <p:spPr bwMode="auto">
          <a:xfrm>
            <a:off x="2483844" y="1135181"/>
            <a:ext cx="6488706" cy="22467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r>
              <a:rPr lang="en-US" sz="2000">
                <a:solidFill>
                  <a:srgbClr val="777877"/>
                </a:solidFill>
              </a:rPr>
              <a:t>Where is your data? How is it transferred? Amazon S3</a:t>
            </a:r>
          </a:p>
          <a:p>
            <a:pPr marL="342900" indent="-342900">
              <a:buFontTx/>
              <a:buChar char="-"/>
            </a:pPr>
            <a:r>
              <a:rPr lang="en-US" sz="2000">
                <a:solidFill>
                  <a:srgbClr val="777877"/>
                </a:solidFill>
              </a:rPr>
              <a:t>Servers in the US? Concerns about US privacy lawes</a:t>
            </a:r>
          </a:p>
          <a:p>
            <a:pPr marL="342900" indent="-342900">
              <a:buFontTx/>
              <a:buChar char="-"/>
            </a:pPr>
            <a:r>
              <a:rPr lang="en-US" sz="2000">
                <a:solidFill>
                  <a:srgbClr val="777877"/>
                </a:solidFill>
              </a:rPr>
              <a:t>Data integrity? Deduplication to store less data</a:t>
            </a:r>
          </a:p>
          <a:p>
            <a:pPr marL="342900" indent="-342900">
              <a:buFontTx/>
              <a:buChar char="-"/>
            </a:pPr>
            <a:r>
              <a:rPr lang="en-US" sz="2000">
                <a:solidFill>
                  <a:srgbClr val="777877"/>
                </a:solidFill>
              </a:rPr>
              <a:t>Data encryption not unique to a file; same key reused</a:t>
            </a:r>
          </a:p>
          <a:p>
            <a:pPr marL="342900" indent="-342900">
              <a:buFontTx/>
              <a:buChar char="-"/>
            </a:pPr>
            <a:r>
              <a:rPr lang="en-US" sz="2000">
                <a:solidFill>
                  <a:srgbClr val="777877"/>
                </a:solidFill>
              </a:rPr>
              <a:t>No secure public links (pw protection, expiration…)</a:t>
            </a:r>
          </a:p>
          <a:p>
            <a:pPr marL="342900" indent="-342900">
              <a:buFontTx/>
              <a:buChar char="-"/>
            </a:pPr>
            <a:r>
              <a:rPr lang="en-US" sz="2000">
                <a:solidFill>
                  <a:srgbClr val="777877"/>
                </a:solidFill>
              </a:rPr>
              <a:t>No HIPAA compliance (medical, pers. identifyable info)</a:t>
            </a:r>
          </a:p>
          <a:p>
            <a:pPr marL="342900" indent="-342900">
              <a:buFontTx/>
              <a:buChar char="-"/>
            </a:pPr>
            <a:r>
              <a:rPr lang="en-US" sz="2000">
                <a:solidFill>
                  <a:srgbClr val="777877"/>
                </a:solidFill>
              </a:rPr>
              <a:t>No PCI compliance (payment card industry)</a:t>
            </a:r>
          </a:p>
        </p:txBody>
      </p:sp>
      <p:sp>
        <p:nvSpPr>
          <p:cNvPr id="14345" name="TextBox 9"/>
          <p:cNvSpPr txBox="1">
            <a:spLocks noChangeArrowheads="1"/>
          </p:cNvSpPr>
          <p:nvPr/>
        </p:nvSpPr>
        <p:spPr bwMode="auto">
          <a:xfrm>
            <a:off x="2502892" y="3507097"/>
            <a:ext cx="6469657"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r>
              <a:rPr lang="en-US" sz="2000">
                <a:solidFill>
                  <a:srgbClr val="777877"/>
                </a:solidFill>
              </a:rPr>
              <a:t>No mark up and annotation of any file types</a:t>
            </a:r>
          </a:p>
          <a:p>
            <a:pPr marL="342900" indent="-342900">
              <a:buFontTx/>
              <a:buChar char="-"/>
            </a:pPr>
            <a:r>
              <a:rPr lang="en-US" sz="2000">
                <a:solidFill>
                  <a:srgbClr val="777877"/>
                </a:solidFill>
                <a:latin typeface="+mn-lt"/>
              </a:rPr>
              <a:t>No editing of Office files on mobile via secure integ app</a:t>
            </a:r>
          </a:p>
          <a:p>
            <a:pPr marL="342900" indent="-342900">
              <a:buFontTx/>
              <a:buChar char="-"/>
            </a:pPr>
            <a:r>
              <a:rPr lang="en-US" sz="2000">
                <a:solidFill>
                  <a:srgbClr val="777877"/>
                </a:solidFill>
              </a:rPr>
              <a:t>No MDM policies for assessing, creating, editing content</a:t>
            </a:r>
            <a:endParaRPr lang="en-US" sz="2000" dirty="0">
              <a:solidFill>
                <a:srgbClr val="777877"/>
              </a:solidFill>
              <a:latin typeface="+mn-lt"/>
            </a:endParaRPr>
          </a:p>
        </p:txBody>
      </p:sp>
      <p:sp>
        <p:nvSpPr>
          <p:cNvPr id="14346" name="TextBox 10"/>
          <p:cNvSpPr txBox="1">
            <a:spLocks noChangeArrowheads="1"/>
          </p:cNvSpPr>
          <p:nvPr/>
        </p:nvSpPr>
        <p:spPr bwMode="auto">
          <a:xfrm>
            <a:off x="2521943" y="4630081"/>
            <a:ext cx="6450606"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r>
              <a:rPr lang="en-US" sz="2000">
                <a:solidFill>
                  <a:srgbClr val="777877"/>
                </a:solidFill>
              </a:rPr>
              <a:t>No integrated commenting (projetcs, folders, files)</a:t>
            </a:r>
          </a:p>
          <a:p>
            <a:pPr marL="342900" indent="-342900">
              <a:buFontTx/>
              <a:buChar char="-"/>
            </a:pPr>
            <a:r>
              <a:rPr lang="en-US" sz="2000">
                <a:solidFill>
                  <a:srgbClr val="777877"/>
                </a:solidFill>
                <a:latin typeface="+mn-lt"/>
              </a:rPr>
              <a:t>No alternate modes of notifications such as SMS</a:t>
            </a:r>
          </a:p>
          <a:p>
            <a:pPr marL="342900" indent="-342900">
              <a:buFontTx/>
              <a:buChar char="-"/>
            </a:pPr>
            <a:r>
              <a:rPr lang="en-US" sz="2000">
                <a:solidFill>
                  <a:srgbClr val="777877"/>
                </a:solidFill>
              </a:rPr>
              <a:t>No mechanism to lock files while working on them</a:t>
            </a:r>
            <a:endParaRPr lang="en-US" sz="2000" dirty="0">
              <a:solidFill>
                <a:srgbClr val="777877"/>
              </a:solidFill>
              <a:latin typeface="+mn-lt"/>
            </a:endParaRPr>
          </a:p>
        </p:txBody>
      </p:sp>
      <p:sp>
        <p:nvSpPr>
          <p:cNvPr id="14347" name="TextBox 11"/>
          <p:cNvSpPr txBox="1">
            <a:spLocks noChangeArrowheads="1"/>
          </p:cNvSpPr>
          <p:nvPr/>
        </p:nvSpPr>
        <p:spPr bwMode="auto">
          <a:xfrm>
            <a:off x="2540992" y="5844315"/>
            <a:ext cx="643155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r>
              <a:rPr lang="en-US" sz="2000">
                <a:solidFill>
                  <a:srgbClr val="777877"/>
                </a:solidFill>
              </a:rPr>
              <a:t>No customization of branding</a:t>
            </a:r>
          </a:p>
          <a:p>
            <a:pPr marL="342900" indent="-342900">
              <a:buFontTx/>
              <a:buChar char="-"/>
            </a:pPr>
            <a:r>
              <a:rPr lang="en-US" sz="2000">
                <a:solidFill>
                  <a:srgbClr val="777877"/>
                </a:solidFill>
              </a:rPr>
              <a:t>No proper support -fill out an online form</a:t>
            </a:r>
            <a:endParaRPr lang="en-US" sz="2000" dirty="0">
              <a:solidFill>
                <a:srgbClr val="777877"/>
              </a:solidFill>
            </a:endParaRPr>
          </a:p>
        </p:txBody>
      </p:sp>
      <p:sp>
        <p:nvSpPr>
          <p:cNvPr id="12"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231883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Why OneDrive isn’t for Business</a:t>
            </a:r>
            <a:endParaRPr lang="en-US" dirty="0"/>
          </a:p>
        </p:txBody>
      </p:sp>
      <p:sp>
        <p:nvSpPr>
          <p:cNvPr id="14340" name="Pentagon 4"/>
          <p:cNvSpPr>
            <a:spLocks noChangeArrowheads="1"/>
          </p:cNvSpPr>
          <p:nvPr/>
        </p:nvSpPr>
        <p:spPr bwMode="auto">
          <a:xfrm>
            <a:off x="255573" y="1395413"/>
            <a:ext cx="2057400" cy="990600"/>
          </a:xfrm>
          <a:prstGeom prst="homePlate">
            <a:avLst>
              <a:gd name="adj" fmla="val 30769"/>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File Size</a:t>
            </a:r>
          </a:p>
          <a:p>
            <a:pPr algn="ctr">
              <a:buFont typeface="Wingdings" pitchFamily="2" charset="2"/>
              <a:buNone/>
            </a:pPr>
            <a:r>
              <a:rPr lang="en-US" sz="2000" b="1">
                <a:solidFill>
                  <a:schemeClr val="bg1"/>
                </a:solidFill>
                <a:ea typeface="Calibri" pitchFamily="34" charset="0"/>
                <a:cs typeface="Calibri" pitchFamily="34" charset="0"/>
              </a:rPr>
              <a:t>Limitation</a:t>
            </a:r>
            <a:endParaRPr lang="en-US" sz="2000" b="1" dirty="0">
              <a:solidFill>
                <a:schemeClr val="bg1"/>
              </a:solidFill>
              <a:latin typeface="+mn-lt"/>
              <a:ea typeface="Calibri" pitchFamily="34" charset="0"/>
              <a:cs typeface="Calibri" pitchFamily="34" charset="0"/>
            </a:endParaRPr>
          </a:p>
        </p:txBody>
      </p:sp>
      <p:sp>
        <p:nvSpPr>
          <p:cNvPr id="14341" name="Pentagon 5"/>
          <p:cNvSpPr>
            <a:spLocks noChangeArrowheads="1"/>
          </p:cNvSpPr>
          <p:nvPr/>
        </p:nvSpPr>
        <p:spPr bwMode="auto">
          <a:xfrm>
            <a:off x="255573" y="2968625"/>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ea typeface="Calibri" pitchFamily="34" charset="0"/>
                <a:cs typeface="Calibri" pitchFamily="34" charset="0"/>
              </a:rPr>
              <a:t>Collaboration</a:t>
            </a:r>
          </a:p>
          <a:p>
            <a:pPr algn="ctr">
              <a:buFont typeface="Wingdings" pitchFamily="2" charset="2"/>
              <a:buNone/>
            </a:pPr>
            <a:r>
              <a:rPr lang="en-US" sz="2000" b="1">
                <a:solidFill>
                  <a:schemeClr val="bg1"/>
                </a:solidFill>
                <a:latin typeface="+mn-lt"/>
                <a:ea typeface="Calibri" pitchFamily="34" charset="0"/>
                <a:cs typeface="Calibri" pitchFamily="34" charset="0"/>
              </a:rPr>
              <a:t>Limitation</a:t>
            </a:r>
            <a:endParaRPr lang="en-US" sz="2000" b="1" dirty="0">
              <a:solidFill>
                <a:schemeClr val="bg1"/>
              </a:solidFill>
              <a:latin typeface="+mn-lt"/>
              <a:ea typeface="Calibri" pitchFamily="34" charset="0"/>
              <a:cs typeface="Calibri" pitchFamily="34" charset="0"/>
            </a:endParaRPr>
          </a:p>
        </p:txBody>
      </p:sp>
      <p:sp>
        <p:nvSpPr>
          <p:cNvPr id="14342" name="Pentagon 6"/>
          <p:cNvSpPr>
            <a:spLocks noChangeArrowheads="1"/>
          </p:cNvSpPr>
          <p:nvPr/>
        </p:nvSpPr>
        <p:spPr bwMode="auto">
          <a:xfrm>
            <a:off x="255573" y="4575175"/>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Mobility</a:t>
            </a:r>
          </a:p>
          <a:p>
            <a:pPr algn="ctr">
              <a:buFont typeface="Wingdings" pitchFamily="2" charset="2"/>
              <a:buNone/>
            </a:pPr>
            <a:r>
              <a:rPr lang="en-US" sz="2000" b="1">
                <a:solidFill>
                  <a:schemeClr val="bg1"/>
                </a:solidFill>
                <a:ea typeface="Calibri" pitchFamily="34" charset="0"/>
                <a:cs typeface="Calibri" pitchFamily="34" charset="0"/>
              </a:rPr>
              <a:t>Limitation</a:t>
            </a:r>
            <a:endParaRPr lang="en-US" sz="2000" b="1" dirty="0">
              <a:solidFill>
                <a:schemeClr val="bg1"/>
              </a:solidFill>
              <a:latin typeface="+mn-lt"/>
              <a:ea typeface="Calibri" pitchFamily="34" charset="0"/>
              <a:cs typeface="Calibri" pitchFamily="34" charset="0"/>
            </a:endParaRPr>
          </a:p>
        </p:txBody>
      </p:sp>
      <p:sp>
        <p:nvSpPr>
          <p:cNvPr id="14344" name="TextBox 8"/>
          <p:cNvSpPr txBox="1">
            <a:spLocks noChangeArrowheads="1"/>
          </p:cNvSpPr>
          <p:nvPr/>
        </p:nvSpPr>
        <p:spPr bwMode="auto">
          <a:xfrm>
            <a:off x="2483843" y="1403420"/>
            <a:ext cx="6431556"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endParaRPr lang="en-US" sz="2000">
              <a:solidFill>
                <a:srgbClr val="777877"/>
              </a:solidFill>
              <a:latin typeface="+mn-lt"/>
            </a:endParaRPr>
          </a:p>
          <a:p>
            <a:pPr marL="342900" indent="-342900">
              <a:buFontTx/>
              <a:buChar char="-"/>
            </a:pPr>
            <a:r>
              <a:rPr lang="en-US" sz="2000">
                <a:solidFill>
                  <a:srgbClr val="777877"/>
                </a:solidFill>
                <a:latin typeface="+mn-lt"/>
              </a:rPr>
              <a:t>No file size larger then 2GB</a:t>
            </a:r>
          </a:p>
          <a:p>
            <a:pPr marL="342900" indent="-342900">
              <a:buFontTx/>
              <a:buChar char="-"/>
            </a:pPr>
            <a:endParaRPr lang="en-US" sz="2000">
              <a:solidFill>
                <a:srgbClr val="777877"/>
              </a:solidFill>
              <a:latin typeface="+mn-lt"/>
            </a:endParaRPr>
          </a:p>
        </p:txBody>
      </p:sp>
      <p:sp>
        <p:nvSpPr>
          <p:cNvPr id="14345" name="TextBox 9"/>
          <p:cNvSpPr txBox="1">
            <a:spLocks noChangeArrowheads="1"/>
          </p:cNvSpPr>
          <p:nvPr/>
        </p:nvSpPr>
        <p:spPr bwMode="auto">
          <a:xfrm>
            <a:off x="2483842" y="2652782"/>
            <a:ext cx="6431557"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r>
              <a:rPr lang="en-US" sz="2000">
                <a:solidFill>
                  <a:srgbClr val="777877"/>
                </a:solidFill>
                <a:latin typeface="+mn-lt"/>
              </a:rPr>
              <a:t>Can’t share file if open in an applciatiyon; close first</a:t>
            </a:r>
          </a:p>
          <a:p>
            <a:pPr marL="342900" indent="-342900">
              <a:buFontTx/>
              <a:buChar char="-"/>
            </a:pPr>
            <a:r>
              <a:rPr lang="en-US" sz="2000">
                <a:solidFill>
                  <a:srgbClr val="777877"/>
                </a:solidFill>
                <a:latin typeface="+mn-lt"/>
              </a:rPr>
              <a:t>Sharing file with external party creates ghost account in MS</a:t>
            </a:r>
          </a:p>
          <a:p>
            <a:pPr marL="342900" indent="-342900">
              <a:buFontTx/>
              <a:buChar char="-"/>
            </a:pPr>
            <a:r>
              <a:rPr lang="en-US" sz="2000">
                <a:solidFill>
                  <a:srgbClr val="777877"/>
                </a:solidFill>
              </a:rPr>
              <a:t>Sharing with “everyone” includes all external users</a:t>
            </a:r>
          </a:p>
          <a:p>
            <a:pPr marL="342900" indent="-342900">
              <a:buFontTx/>
              <a:buChar char="-"/>
            </a:pPr>
            <a:r>
              <a:rPr lang="en-US" sz="2000">
                <a:solidFill>
                  <a:srgbClr val="777877"/>
                </a:solidFill>
                <a:latin typeface="+mn-lt"/>
              </a:rPr>
              <a:t>Can’t Share entire folders</a:t>
            </a:r>
          </a:p>
        </p:txBody>
      </p:sp>
      <p:sp>
        <p:nvSpPr>
          <p:cNvPr id="11" name="TextBox 9"/>
          <p:cNvSpPr txBox="1">
            <a:spLocks noChangeArrowheads="1"/>
          </p:cNvSpPr>
          <p:nvPr/>
        </p:nvSpPr>
        <p:spPr bwMode="auto">
          <a:xfrm>
            <a:off x="2483842" y="4557782"/>
            <a:ext cx="6431557"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r>
              <a:rPr lang="en-US" sz="2000">
                <a:solidFill>
                  <a:srgbClr val="777877"/>
                </a:solidFill>
                <a:latin typeface="+mn-lt"/>
              </a:rPr>
              <a:t>Can’t share file if open in an application; close first</a:t>
            </a:r>
          </a:p>
          <a:p>
            <a:pPr marL="342900" indent="-342900">
              <a:buFontTx/>
              <a:buChar char="-"/>
            </a:pPr>
            <a:r>
              <a:rPr lang="en-US" sz="2000">
                <a:solidFill>
                  <a:srgbClr val="777877"/>
                </a:solidFill>
                <a:latin typeface="+mn-lt"/>
              </a:rPr>
              <a:t>Sharing file with external party creates ghost account in MS</a:t>
            </a:r>
          </a:p>
        </p:txBody>
      </p:sp>
      <p:sp>
        <p:nvSpPr>
          <p:cNvPr id="10"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80062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Why Google Drive isn’t for Business</a:t>
            </a:r>
            <a:endParaRPr lang="en-US" dirty="0"/>
          </a:p>
        </p:txBody>
      </p:sp>
      <p:sp>
        <p:nvSpPr>
          <p:cNvPr id="14340" name="Pentagon 4"/>
          <p:cNvSpPr>
            <a:spLocks noChangeArrowheads="1"/>
          </p:cNvSpPr>
          <p:nvPr/>
        </p:nvSpPr>
        <p:spPr bwMode="auto">
          <a:xfrm>
            <a:off x="255573" y="1528763"/>
            <a:ext cx="2057400" cy="990600"/>
          </a:xfrm>
          <a:prstGeom prst="homePlate">
            <a:avLst>
              <a:gd name="adj" fmla="val 30769"/>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Security</a:t>
            </a:r>
            <a:endParaRPr lang="en-US" sz="2000" b="1" dirty="0">
              <a:solidFill>
                <a:schemeClr val="bg1"/>
              </a:solidFill>
              <a:latin typeface="+mn-lt"/>
              <a:ea typeface="Calibri" pitchFamily="34" charset="0"/>
              <a:cs typeface="Calibri" pitchFamily="34" charset="0"/>
            </a:endParaRPr>
          </a:p>
        </p:txBody>
      </p:sp>
      <p:sp>
        <p:nvSpPr>
          <p:cNvPr id="14341" name="Pentagon 5"/>
          <p:cNvSpPr>
            <a:spLocks noChangeArrowheads="1"/>
          </p:cNvSpPr>
          <p:nvPr/>
        </p:nvSpPr>
        <p:spPr bwMode="auto">
          <a:xfrm>
            <a:off x="255573" y="2987675"/>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Sync</a:t>
            </a:r>
            <a:endParaRPr lang="en-US" sz="2000" b="1" dirty="0">
              <a:solidFill>
                <a:schemeClr val="bg1"/>
              </a:solidFill>
              <a:latin typeface="+mn-lt"/>
              <a:ea typeface="Calibri" pitchFamily="34" charset="0"/>
              <a:cs typeface="Calibri" pitchFamily="34" charset="0"/>
            </a:endParaRPr>
          </a:p>
        </p:txBody>
      </p:sp>
      <p:sp>
        <p:nvSpPr>
          <p:cNvPr id="14342" name="Pentagon 6"/>
          <p:cNvSpPr>
            <a:spLocks noChangeArrowheads="1"/>
          </p:cNvSpPr>
          <p:nvPr/>
        </p:nvSpPr>
        <p:spPr bwMode="auto">
          <a:xfrm>
            <a:off x="255573" y="4327525"/>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Expirations</a:t>
            </a:r>
            <a:endParaRPr lang="en-US" sz="2000" b="1" dirty="0">
              <a:solidFill>
                <a:schemeClr val="bg1"/>
              </a:solidFill>
              <a:latin typeface="+mn-lt"/>
              <a:ea typeface="Calibri" pitchFamily="34" charset="0"/>
              <a:cs typeface="Calibri" pitchFamily="34" charset="0"/>
            </a:endParaRPr>
          </a:p>
        </p:txBody>
      </p:sp>
      <p:sp>
        <p:nvSpPr>
          <p:cNvPr id="14344" name="TextBox 8"/>
          <p:cNvSpPr txBox="1">
            <a:spLocks noChangeArrowheads="1"/>
          </p:cNvSpPr>
          <p:nvPr/>
        </p:nvSpPr>
        <p:spPr bwMode="auto">
          <a:xfrm>
            <a:off x="2483842" y="1517720"/>
            <a:ext cx="6431557"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r>
              <a:rPr lang="en-US" sz="2000" dirty="0">
                <a:solidFill>
                  <a:srgbClr val="777877"/>
                </a:solidFill>
              </a:rPr>
              <a:t>Google has ownership rights to uploaded documents</a:t>
            </a:r>
          </a:p>
          <a:p>
            <a:pPr marL="342900" indent="-342900">
              <a:buFontTx/>
              <a:buChar char="-"/>
            </a:pPr>
            <a:r>
              <a:rPr lang="en-US" sz="2000">
                <a:solidFill>
                  <a:srgbClr val="777877"/>
                </a:solidFill>
                <a:latin typeface="+mn-lt"/>
              </a:rPr>
              <a:t>Can’t restrict file storage to DC of choice</a:t>
            </a:r>
          </a:p>
          <a:p>
            <a:pPr marL="342900" indent="-342900">
              <a:buFontTx/>
              <a:buChar char="-"/>
            </a:pPr>
            <a:r>
              <a:rPr lang="en-US" sz="2000" dirty="0">
                <a:solidFill>
                  <a:srgbClr val="777877"/>
                </a:solidFill>
              </a:rPr>
              <a:t>No password protection app on tablets and smartphones</a:t>
            </a:r>
            <a:endParaRPr lang="en-US" sz="2000" dirty="0">
              <a:solidFill>
                <a:srgbClr val="777877"/>
              </a:solidFill>
              <a:latin typeface="+mn-lt"/>
            </a:endParaRPr>
          </a:p>
        </p:txBody>
      </p:sp>
      <p:sp>
        <p:nvSpPr>
          <p:cNvPr id="14345" name="TextBox 9"/>
          <p:cNvSpPr txBox="1">
            <a:spLocks noChangeArrowheads="1"/>
          </p:cNvSpPr>
          <p:nvPr/>
        </p:nvSpPr>
        <p:spPr bwMode="auto">
          <a:xfrm>
            <a:off x="2483842" y="3052832"/>
            <a:ext cx="6431557" cy="8617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endParaRPr lang="en-US" sz="500" dirty="0">
              <a:solidFill>
                <a:srgbClr val="777877"/>
              </a:solidFill>
            </a:endParaRPr>
          </a:p>
          <a:p>
            <a:pPr marL="342900" indent="-342900">
              <a:buFontTx/>
              <a:buChar char="-"/>
            </a:pPr>
            <a:r>
              <a:rPr lang="en-US" sz="2000" dirty="0">
                <a:solidFill>
                  <a:srgbClr val="777877"/>
                </a:solidFill>
              </a:rPr>
              <a:t>Downloading file to mobile device stops sync</a:t>
            </a:r>
          </a:p>
          <a:p>
            <a:pPr marL="342900" indent="-342900">
              <a:buFontTx/>
              <a:buChar char="-"/>
            </a:pPr>
            <a:r>
              <a:rPr lang="en-US" sz="2000" dirty="0">
                <a:solidFill>
                  <a:srgbClr val="777877"/>
                </a:solidFill>
              </a:rPr>
              <a:t>No file locking</a:t>
            </a:r>
          </a:p>
          <a:p>
            <a:pPr marL="342900" indent="-342900">
              <a:buFontTx/>
              <a:buChar char="-"/>
            </a:pPr>
            <a:endParaRPr lang="en-US" sz="500" dirty="0">
              <a:solidFill>
                <a:srgbClr val="777877"/>
              </a:solidFill>
              <a:latin typeface="+mn-lt"/>
            </a:endParaRPr>
          </a:p>
        </p:txBody>
      </p:sp>
      <p:sp>
        <p:nvSpPr>
          <p:cNvPr id="14346" name="TextBox 10"/>
          <p:cNvSpPr txBox="1">
            <a:spLocks noChangeArrowheads="1"/>
          </p:cNvSpPr>
          <p:nvPr/>
        </p:nvSpPr>
        <p:spPr bwMode="auto">
          <a:xfrm>
            <a:off x="2560043" y="4316482"/>
            <a:ext cx="6355356"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Tx/>
              <a:buChar char="-"/>
            </a:pPr>
            <a:endParaRPr lang="en-US" sz="2000" dirty="0">
              <a:solidFill>
                <a:srgbClr val="777877"/>
              </a:solidFill>
            </a:endParaRPr>
          </a:p>
          <a:p>
            <a:pPr marL="342900" indent="-342900">
              <a:buFontTx/>
              <a:buChar char="-"/>
            </a:pPr>
            <a:r>
              <a:rPr lang="en-US" sz="2000" dirty="0">
                <a:solidFill>
                  <a:srgbClr val="777877"/>
                </a:solidFill>
              </a:rPr>
              <a:t>No time expiration for files or users</a:t>
            </a:r>
          </a:p>
          <a:p>
            <a:pPr marL="342900" indent="-342900">
              <a:buFontTx/>
              <a:buChar char="-"/>
            </a:pPr>
            <a:endParaRPr lang="en-US" sz="2000" dirty="0">
              <a:solidFill>
                <a:srgbClr val="777877"/>
              </a:solidFill>
              <a:latin typeface="+mn-lt"/>
            </a:endParaRPr>
          </a:p>
        </p:txBody>
      </p:sp>
      <p:sp>
        <p:nvSpPr>
          <p:cNvPr id="10"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76056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Soonr Workplace Key Use Cases</a:t>
            </a:r>
          </a:p>
        </p:txBody>
      </p:sp>
      <p:sp>
        <p:nvSpPr>
          <p:cNvPr id="14340" name="Pentagon 4"/>
          <p:cNvSpPr>
            <a:spLocks noChangeArrowheads="1"/>
          </p:cNvSpPr>
          <p:nvPr/>
        </p:nvSpPr>
        <p:spPr bwMode="auto">
          <a:xfrm>
            <a:off x="255573" y="1262063"/>
            <a:ext cx="2057400" cy="990600"/>
          </a:xfrm>
          <a:prstGeom prst="homePlate">
            <a:avLst>
              <a:gd name="adj" fmla="val 30769"/>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dirty="0">
                <a:solidFill>
                  <a:schemeClr val="bg1"/>
                </a:solidFill>
                <a:latin typeface="+mn-lt"/>
                <a:ea typeface="Calibri" pitchFamily="34" charset="0"/>
                <a:cs typeface="Calibri" pitchFamily="34" charset="0"/>
              </a:rPr>
              <a:t>Company File Server</a:t>
            </a:r>
          </a:p>
        </p:txBody>
      </p:sp>
      <p:sp>
        <p:nvSpPr>
          <p:cNvPr id="14341" name="Pentagon 5"/>
          <p:cNvSpPr>
            <a:spLocks noChangeArrowheads="1"/>
          </p:cNvSpPr>
          <p:nvPr/>
        </p:nvSpPr>
        <p:spPr bwMode="auto">
          <a:xfrm>
            <a:off x="255573" y="2530475"/>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dirty="0">
                <a:solidFill>
                  <a:schemeClr val="bg1"/>
                </a:solidFill>
                <a:latin typeface="+mn-lt"/>
                <a:ea typeface="Calibri" pitchFamily="34" charset="0"/>
                <a:cs typeface="Calibri" pitchFamily="34" charset="0"/>
              </a:rPr>
              <a:t>Deal-Room</a:t>
            </a:r>
          </a:p>
        </p:txBody>
      </p:sp>
      <p:sp>
        <p:nvSpPr>
          <p:cNvPr id="14342" name="Pentagon 6"/>
          <p:cNvSpPr>
            <a:spLocks noChangeArrowheads="1"/>
          </p:cNvSpPr>
          <p:nvPr/>
        </p:nvSpPr>
        <p:spPr bwMode="auto">
          <a:xfrm>
            <a:off x="255573" y="3813175"/>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dirty="0">
                <a:solidFill>
                  <a:schemeClr val="bg1"/>
                </a:solidFill>
                <a:latin typeface="+mn-lt"/>
                <a:ea typeface="Calibri" pitchFamily="34" charset="0"/>
                <a:cs typeface="Calibri" pitchFamily="34" charset="0"/>
              </a:rPr>
              <a:t>Dropbox for Business</a:t>
            </a:r>
          </a:p>
        </p:txBody>
      </p:sp>
      <p:sp>
        <p:nvSpPr>
          <p:cNvPr id="14343" name="Pentagon 7"/>
          <p:cNvSpPr>
            <a:spLocks noChangeArrowheads="1"/>
          </p:cNvSpPr>
          <p:nvPr/>
        </p:nvSpPr>
        <p:spPr bwMode="auto">
          <a:xfrm>
            <a:off x="255573" y="5053806"/>
            <a:ext cx="2209800" cy="990600"/>
          </a:xfrm>
          <a:prstGeom prst="homePlate">
            <a:avLst>
              <a:gd name="adj" fmla="val 30766"/>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dirty="0">
                <a:solidFill>
                  <a:schemeClr val="bg1"/>
                </a:solidFill>
                <a:latin typeface="+mn-lt"/>
                <a:ea typeface="Calibri" pitchFamily="34" charset="0"/>
                <a:cs typeface="Calibri" pitchFamily="34" charset="0"/>
              </a:rPr>
              <a:t>Mobile  Workers </a:t>
            </a:r>
          </a:p>
        </p:txBody>
      </p:sp>
      <p:sp>
        <p:nvSpPr>
          <p:cNvPr id="14344" name="TextBox 8"/>
          <p:cNvSpPr txBox="1">
            <a:spLocks noChangeArrowheads="1"/>
          </p:cNvSpPr>
          <p:nvPr/>
        </p:nvSpPr>
        <p:spPr bwMode="auto">
          <a:xfrm>
            <a:off x="2483843" y="1403420"/>
            <a:ext cx="3390482" cy="707886"/>
          </a:xfrm>
          <a:prstGeom prst="rect">
            <a:avLst/>
          </a:prstGeom>
          <a:noFill/>
          <a:ln w="9525">
            <a:noFill/>
            <a:miter lim="800000"/>
            <a:headEnd/>
            <a:tailEnd/>
          </a:ln>
        </p:spPr>
        <p:txBody>
          <a:bodyPr wrap="square">
            <a:spAutoFit/>
          </a:bodyPr>
          <a:lstStyle/>
          <a:p>
            <a:r>
              <a:rPr lang="en-US" sz="2000" dirty="0">
                <a:solidFill>
                  <a:srgbClr val="777877"/>
                </a:solidFill>
                <a:latin typeface="+mn-lt"/>
              </a:rPr>
              <a:t>Company file repository in the cloud with mobile access</a:t>
            </a:r>
          </a:p>
        </p:txBody>
      </p:sp>
      <p:sp>
        <p:nvSpPr>
          <p:cNvPr id="14345" name="TextBox 9"/>
          <p:cNvSpPr txBox="1">
            <a:spLocks noChangeArrowheads="1"/>
          </p:cNvSpPr>
          <p:nvPr/>
        </p:nvSpPr>
        <p:spPr bwMode="auto">
          <a:xfrm>
            <a:off x="2483843" y="2671832"/>
            <a:ext cx="3390482" cy="707886"/>
          </a:xfrm>
          <a:prstGeom prst="rect">
            <a:avLst/>
          </a:prstGeom>
          <a:noFill/>
          <a:ln w="9525">
            <a:noFill/>
            <a:miter lim="800000"/>
            <a:headEnd/>
            <a:tailEnd/>
          </a:ln>
        </p:spPr>
        <p:txBody>
          <a:bodyPr wrap="square">
            <a:spAutoFit/>
          </a:bodyPr>
          <a:lstStyle/>
          <a:p>
            <a:r>
              <a:rPr lang="en-US" sz="2000" dirty="0">
                <a:solidFill>
                  <a:srgbClr val="777877"/>
                </a:solidFill>
                <a:latin typeface="+mn-lt"/>
              </a:rPr>
              <a:t>Secure sharing with clients, partners and suppliers</a:t>
            </a:r>
          </a:p>
        </p:txBody>
      </p:sp>
      <p:sp>
        <p:nvSpPr>
          <p:cNvPr id="14346" name="TextBox 10"/>
          <p:cNvSpPr txBox="1">
            <a:spLocks noChangeArrowheads="1"/>
          </p:cNvSpPr>
          <p:nvPr/>
        </p:nvSpPr>
        <p:spPr bwMode="auto">
          <a:xfrm>
            <a:off x="2483843" y="3954532"/>
            <a:ext cx="3390482" cy="707886"/>
          </a:xfrm>
          <a:prstGeom prst="rect">
            <a:avLst/>
          </a:prstGeom>
          <a:noFill/>
          <a:ln w="9525">
            <a:noFill/>
            <a:miter lim="800000"/>
            <a:headEnd/>
            <a:tailEnd/>
          </a:ln>
        </p:spPr>
        <p:txBody>
          <a:bodyPr wrap="square">
            <a:spAutoFit/>
          </a:bodyPr>
          <a:lstStyle/>
          <a:p>
            <a:r>
              <a:rPr lang="en-US" sz="2000" dirty="0">
                <a:solidFill>
                  <a:srgbClr val="777877"/>
                </a:solidFill>
                <a:latin typeface="+mn-lt"/>
              </a:rPr>
              <a:t>Secure email alternative when dealing with large files</a:t>
            </a:r>
          </a:p>
        </p:txBody>
      </p:sp>
      <p:sp>
        <p:nvSpPr>
          <p:cNvPr id="14347" name="TextBox 11"/>
          <p:cNvSpPr txBox="1">
            <a:spLocks noChangeArrowheads="1"/>
          </p:cNvSpPr>
          <p:nvPr/>
        </p:nvSpPr>
        <p:spPr bwMode="auto">
          <a:xfrm>
            <a:off x="2483843" y="5041275"/>
            <a:ext cx="3390482" cy="1015663"/>
          </a:xfrm>
          <a:prstGeom prst="rect">
            <a:avLst/>
          </a:prstGeom>
          <a:noFill/>
          <a:ln w="9525">
            <a:noFill/>
            <a:miter lim="800000"/>
            <a:headEnd/>
            <a:tailEnd/>
          </a:ln>
        </p:spPr>
        <p:txBody>
          <a:bodyPr wrap="square">
            <a:spAutoFit/>
          </a:bodyPr>
          <a:lstStyle/>
          <a:p>
            <a:r>
              <a:rPr lang="en-US" sz="2000" dirty="0">
                <a:solidFill>
                  <a:srgbClr val="777877"/>
                </a:solidFill>
                <a:latin typeface="+mn-lt"/>
              </a:rPr>
              <a:t>Mobile office productivity, integrated editing, annotation, fax, etc. in </a:t>
            </a:r>
            <a:r>
              <a:rPr lang="en-US" sz="2000" b="1" dirty="0">
                <a:solidFill>
                  <a:srgbClr val="777877"/>
                </a:solidFill>
                <a:latin typeface="+mn-lt"/>
              </a:rPr>
              <a:t>one app</a:t>
            </a:r>
          </a:p>
        </p:txBody>
      </p:sp>
      <p:sp>
        <p:nvSpPr>
          <p:cNvPr id="13" name="Content Placeholder 2"/>
          <p:cNvSpPr>
            <a:spLocks noGrp="1"/>
          </p:cNvSpPr>
          <p:nvPr>
            <p:ph idx="1"/>
          </p:nvPr>
        </p:nvSpPr>
        <p:spPr>
          <a:xfrm>
            <a:off x="5929745" y="1910231"/>
            <a:ext cx="2895597" cy="3833598"/>
          </a:xfrm>
          <a:solidFill>
            <a:schemeClr val="accent5">
              <a:lumMod val="20000"/>
              <a:lumOff val="80000"/>
            </a:schemeClr>
          </a:solidFill>
        </p:spPr>
        <p:txBody>
          <a:bodyPr>
            <a:noAutofit/>
          </a:bodyPr>
          <a:lstStyle/>
          <a:p>
            <a:pPr marL="457200" indent="-457200">
              <a:buNone/>
              <a:defRPr/>
            </a:pPr>
            <a:r>
              <a:rPr lang="en-US" sz="1800" b="1" dirty="0"/>
              <a:t>Save hours every week, work from anywhere</a:t>
            </a:r>
          </a:p>
          <a:p>
            <a:pPr marL="457200" indent="-457200">
              <a:buNone/>
              <a:defRPr/>
            </a:pPr>
            <a:endParaRPr lang="en-US" sz="1800" b="1" dirty="0"/>
          </a:p>
          <a:p>
            <a:pPr marL="457200" indent="-457200">
              <a:buNone/>
              <a:defRPr/>
            </a:pPr>
            <a:r>
              <a:rPr lang="en-US" sz="1800" b="1" dirty="0"/>
              <a:t>Eliminate errors working with wrong documents</a:t>
            </a:r>
          </a:p>
          <a:p>
            <a:pPr marL="457200" indent="-457200">
              <a:buNone/>
              <a:defRPr/>
            </a:pPr>
            <a:endParaRPr lang="en-US" sz="1800" b="1" dirty="0"/>
          </a:p>
          <a:p>
            <a:pPr marL="457200" indent="-457200">
              <a:buNone/>
              <a:defRPr/>
            </a:pPr>
            <a:r>
              <a:rPr lang="en-US" sz="1800" b="1" dirty="0"/>
              <a:t>Improve customer and partner relationships</a:t>
            </a:r>
          </a:p>
          <a:p>
            <a:pPr marL="457200" indent="-457200">
              <a:buNone/>
              <a:defRPr/>
            </a:pPr>
            <a:endParaRPr lang="en-US" sz="1800" b="1" dirty="0"/>
          </a:p>
          <a:p>
            <a:pPr marL="457200" indent="-457200">
              <a:buNone/>
              <a:defRPr/>
            </a:pPr>
            <a:r>
              <a:rPr lang="en-US" sz="1800" b="1" dirty="0"/>
              <a:t>Get going easily and rapidly,  grow as you go</a:t>
            </a:r>
          </a:p>
        </p:txBody>
      </p:sp>
      <p:sp>
        <p:nvSpPr>
          <p:cNvPr id="15"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55739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65"/>
            <a:ext cx="8229600" cy="608589"/>
          </a:xfrm>
        </p:spPr>
        <p:txBody>
          <a:bodyPr/>
          <a:lstStyle/>
          <a:p>
            <a:r>
              <a:rPr lang="en-AU"/>
              <a:t>Soonr Pro						Soonr Enterprise</a:t>
            </a:r>
            <a:br>
              <a:rPr lang="en-AU"/>
            </a:br>
            <a:r>
              <a:rPr lang="en-AU" sz="2200"/>
              <a:t>A Better Way to Work				Empowering Enterprise IT with 										Mgmt and Control</a:t>
            </a:r>
          </a:p>
        </p:txBody>
      </p:sp>
      <p:sp>
        <p:nvSpPr>
          <p:cNvPr id="3" name="Text Placeholder 2"/>
          <p:cNvSpPr>
            <a:spLocks noGrp="1"/>
          </p:cNvSpPr>
          <p:nvPr>
            <p:ph type="body" idx="1"/>
          </p:nvPr>
        </p:nvSpPr>
        <p:spPr/>
        <p:txBody>
          <a:bodyPr>
            <a:normAutofit fontScale="77500" lnSpcReduction="20000"/>
          </a:bodyPr>
          <a:lstStyle/>
          <a:p>
            <a:r>
              <a:rPr lang="en-AU" dirty="0"/>
              <a:t>3+ Team Members</a:t>
            </a:r>
          </a:p>
          <a:p>
            <a:r>
              <a:rPr lang="en-AU" dirty="0"/>
              <a:t>1 TB of Online Storage</a:t>
            </a:r>
          </a:p>
        </p:txBody>
      </p:sp>
      <p:sp>
        <p:nvSpPr>
          <p:cNvPr id="4" name="Content Placeholder 3"/>
          <p:cNvSpPr>
            <a:spLocks noGrp="1"/>
          </p:cNvSpPr>
          <p:nvPr>
            <p:ph sz="half" idx="2"/>
          </p:nvPr>
        </p:nvSpPr>
        <p:spPr>
          <a:xfrm>
            <a:off x="457200" y="2169257"/>
            <a:ext cx="4285488" cy="4181475"/>
          </a:xfrm>
        </p:spPr>
        <p:txBody>
          <a:bodyPr>
            <a:normAutofit fontScale="85000" lnSpcReduction="20000"/>
          </a:bodyPr>
          <a:lstStyle/>
          <a:p>
            <a:r>
              <a:rPr lang="en-AU" dirty="0"/>
              <a:t>Desktop Sync </a:t>
            </a:r>
          </a:p>
          <a:p>
            <a:pPr lvl="1"/>
            <a:r>
              <a:rPr lang="en-AU" dirty="0"/>
              <a:t>Windows and Mac</a:t>
            </a:r>
          </a:p>
          <a:p>
            <a:r>
              <a:rPr lang="en-AU" dirty="0"/>
              <a:t>Seamless Collaboration</a:t>
            </a:r>
          </a:p>
          <a:p>
            <a:pPr lvl="1"/>
            <a:r>
              <a:rPr lang="en-AU" dirty="0"/>
              <a:t>File/folder commenting</a:t>
            </a:r>
          </a:p>
          <a:p>
            <a:pPr lvl="1"/>
            <a:r>
              <a:rPr lang="en-AU" dirty="0"/>
              <a:t>Sharing files as links</a:t>
            </a:r>
          </a:p>
          <a:p>
            <a:pPr lvl="1"/>
            <a:r>
              <a:rPr lang="en-AU" dirty="0"/>
              <a:t>No file size limitation</a:t>
            </a:r>
          </a:p>
          <a:p>
            <a:r>
              <a:rPr lang="en-AU" dirty="0"/>
              <a:t>Integrated Mobile Doc Editing</a:t>
            </a:r>
          </a:p>
          <a:p>
            <a:r>
              <a:rPr lang="en-AU" dirty="0"/>
              <a:t>File Versioning</a:t>
            </a:r>
          </a:p>
          <a:p>
            <a:pPr lvl="1"/>
            <a:r>
              <a:rPr lang="en-AU" dirty="0"/>
              <a:t>180 days - Projects, Folders, Files</a:t>
            </a:r>
          </a:p>
          <a:p>
            <a:r>
              <a:rPr lang="en-AU" dirty="0"/>
              <a:t>Groups &amp; Subgroups</a:t>
            </a:r>
          </a:p>
          <a:p>
            <a:pPr lvl="1"/>
            <a:r>
              <a:rPr lang="en-AU" dirty="0"/>
              <a:t>Efficient management of Members &amp; Connections</a:t>
            </a:r>
          </a:p>
          <a:p>
            <a:r>
              <a:rPr lang="en-AU" dirty="0"/>
              <a:t>Company Branding</a:t>
            </a:r>
          </a:p>
          <a:p>
            <a:r>
              <a:rPr lang="en-AU" dirty="0"/>
              <a:t>Windows System Service for Soonr on a Server</a:t>
            </a:r>
          </a:p>
        </p:txBody>
      </p:sp>
      <p:sp>
        <p:nvSpPr>
          <p:cNvPr id="5" name="Text Placeholder 4"/>
          <p:cNvSpPr>
            <a:spLocks noGrp="1"/>
          </p:cNvSpPr>
          <p:nvPr>
            <p:ph type="body" sz="quarter" idx="3"/>
          </p:nvPr>
        </p:nvSpPr>
        <p:spPr/>
        <p:txBody>
          <a:bodyPr>
            <a:normAutofit fontScale="77500" lnSpcReduction="20000"/>
          </a:bodyPr>
          <a:lstStyle/>
          <a:p>
            <a:r>
              <a:rPr lang="en-AU" dirty="0"/>
              <a:t>10+ Team Members</a:t>
            </a:r>
          </a:p>
          <a:p>
            <a:r>
              <a:rPr lang="en-AU" dirty="0"/>
              <a:t>5 TB of Online Storage</a:t>
            </a:r>
          </a:p>
        </p:txBody>
      </p:sp>
      <p:sp>
        <p:nvSpPr>
          <p:cNvPr id="6" name="Content Placeholder 5"/>
          <p:cNvSpPr>
            <a:spLocks noGrp="1"/>
          </p:cNvSpPr>
          <p:nvPr>
            <p:ph sz="quarter" idx="4"/>
          </p:nvPr>
        </p:nvSpPr>
        <p:spPr>
          <a:xfrm>
            <a:off x="4645025" y="2174875"/>
            <a:ext cx="4279519" cy="3951288"/>
          </a:xfrm>
        </p:spPr>
        <p:txBody>
          <a:bodyPr>
            <a:normAutofit fontScale="92500"/>
          </a:bodyPr>
          <a:lstStyle/>
          <a:p>
            <a:r>
              <a:rPr lang="en-AU" dirty="0"/>
              <a:t>Soonr Pro +</a:t>
            </a:r>
          </a:p>
          <a:p>
            <a:r>
              <a:rPr lang="en-AU" dirty="0"/>
              <a:t>AD Integration</a:t>
            </a:r>
          </a:p>
          <a:p>
            <a:pPr lvl="1"/>
            <a:r>
              <a:rPr lang="en-AU" dirty="0"/>
              <a:t>Easy &amp; efficient team deployment</a:t>
            </a:r>
          </a:p>
          <a:p>
            <a:r>
              <a:rPr lang="en-AU" dirty="0"/>
              <a:t>Super Admin Role</a:t>
            </a:r>
          </a:p>
          <a:p>
            <a:pPr lvl="1"/>
            <a:r>
              <a:rPr lang="en-AU" dirty="0"/>
              <a:t>Access &amp; control of all Projects</a:t>
            </a:r>
          </a:p>
          <a:p>
            <a:r>
              <a:rPr lang="en-AU" dirty="0"/>
              <a:t>Team Auditing</a:t>
            </a:r>
          </a:p>
          <a:p>
            <a:r>
              <a:rPr lang="en-AU" dirty="0"/>
              <a:t>Enterprise Policies</a:t>
            </a:r>
          </a:p>
          <a:p>
            <a:pPr lvl="1"/>
            <a:r>
              <a:rPr lang="en-AU" dirty="0"/>
              <a:t>Managing password, session, IP address whitelisting, Public Links, remote access and mobile devices for team</a:t>
            </a:r>
          </a:p>
        </p:txBody>
      </p:sp>
      <p:sp>
        <p:nvSpPr>
          <p:cNvPr id="8"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5716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Dropbox Problem</a:t>
            </a:r>
          </a:p>
        </p:txBody>
      </p:sp>
      <p:pic>
        <p:nvPicPr>
          <p:cNvPr id="9" name="Picture 8" descr="stopbox_thief_v5D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55" y="1077508"/>
            <a:ext cx="7220491" cy="5415367"/>
          </a:xfrm>
          <a:prstGeom prst="rect">
            <a:avLst/>
          </a:prstGeom>
        </p:spPr>
      </p:pic>
      <p:sp>
        <p:nvSpPr>
          <p:cNvPr id="6"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172347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Competitive Lanscape</a:t>
            </a:r>
            <a:endParaRPr lang="en-US" dirty="0"/>
          </a:p>
        </p:txBody>
      </p:sp>
      <p:sp>
        <p:nvSpPr>
          <p:cNvPr id="14340" name="Pentagon 4"/>
          <p:cNvSpPr>
            <a:spLocks noChangeArrowheads="1"/>
          </p:cNvSpPr>
          <p:nvPr/>
        </p:nvSpPr>
        <p:spPr bwMode="auto">
          <a:xfrm>
            <a:off x="255573" y="1701683"/>
            <a:ext cx="2057400" cy="990600"/>
          </a:xfrm>
          <a:prstGeom prst="homePlate">
            <a:avLst>
              <a:gd name="adj" fmla="val 30769"/>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ea typeface="Calibri" pitchFamily="34" charset="0"/>
                <a:cs typeface="Calibri" pitchFamily="34" charset="0"/>
              </a:rPr>
              <a:t>Dropbox</a:t>
            </a:r>
            <a:endParaRPr lang="en-US" sz="2000" b="1" dirty="0">
              <a:solidFill>
                <a:schemeClr val="bg1"/>
              </a:solidFill>
              <a:latin typeface="+mn-lt"/>
              <a:ea typeface="Calibri" pitchFamily="34" charset="0"/>
              <a:cs typeface="Calibri" pitchFamily="34" charset="0"/>
            </a:endParaRPr>
          </a:p>
        </p:txBody>
      </p:sp>
      <p:sp>
        <p:nvSpPr>
          <p:cNvPr id="14341" name="Pentagon 5"/>
          <p:cNvSpPr>
            <a:spLocks noChangeArrowheads="1"/>
          </p:cNvSpPr>
          <p:nvPr/>
        </p:nvSpPr>
        <p:spPr bwMode="auto">
          <a:xfrm>
            <a:off x="255573" y="2877780"/>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buFont typeface="Wingdings" pitchFamily="2" charset="2"/>
              <a:buNone/>
            </a:pPr>
            <a:r>
              <a:rPr lang="en-US" sz="2000" b="1">
                <a:solidFill>
                  <a:schemeClr val="bg1"/>
                </a:solidFill>
                <a:latin typeface="+mn-lt"/>
                <a:ea typeface="Calibri" pitchFamily="34" charset="0"/>
                <a:cs typeface="Calibri" pitchFamily="34" charset="0"/>
              </a:rPr>
              <a:t>OneDrive</a:t>
            </a:r>
            <a:endParaRPr lang="en-US" sz="2000" b="1" dirty="0">
              <a:solidFill>
                <a:schemeClr val="bg1"/>
              </a:solidFill>
              <a:latin typeface="+mn-lt"/>
              <a:ea typeface="Calibri" pitchFamily="34" charset="0"/>
              <a:cs typeface="Calibri" pitchFamily="34" charset="0"/>
            </a:endParaRPr>
          </a:p>
        </p:txBody>
      </p:sp>
      <p:sp>
        <p:nvSpPr>
          <p:cNvPr id="14342" name="Pentagon 6"/>
          <p:cNvSpPr>
            <a:spLocks noChangeArrowheads="1"/>
          </p:cNvSpPr>
          <p:nvPr/>
        </p:nvSpPr>
        <p:spPr bwMode="auto">
          <a:xfrm>
            <a:off x="255573" y="4057900"/>
            <a:ext cx="2133600" cy="990600"/>
          </a:xfrm>
          <a:prstGeom prst="homePlate">
            <a:avLst>
              <a:gd name="adj" fmla="val 30772"/>
            </a:avLst>
          </a:prstGeom>
          <a:solidFill>
            <a:srgbClr val="0092D1"/>
          </a:solidFill>
          <a:ln w="9525" algn="ctr">
            <a:solidFill>
              <a:srgbClr val="129DEB"/>
            </a:solidFill>
            <a:round/>
            <a:headEnd/>
            <a:tailEnd/>
          </a:ln>
        </p:spPr>
        <p:txBody>
          <a:bodyPr anchor="ctr"/>
          <a:lstStyle/>
          <a:p>
            <a:pPr algn="ctr"/>
            <a:r>
              <a:rPr lang="en-US" altLang="en-US" sz="2000" b="1">
                <a:solidFill>
                  <a:schemeClr val="bg1"/>
                </a:solidFill>
                <a:ea typeface="Calibri" panose="020F0502020204030204" pitchFamily="34" charset="0"/>
                <a:cs typeface="Calibri" panose="020F0502020204030204" pitchFamily="34" charset="0"/>
              </a:rPr>
              <a:t>Google Drive</a:t>
            </a:r>
          </a:p>
        </p:txBody>
      </p:sp>
      <p:sp>
        <p:nvSpPr>
          <p:cNvPr id="15" name="TextBox 8"/>
          <p:cNvSpPr txBox="1">
            <a:spLocks noChangeArrowheads="1"/>
          </p:cNvSpPr>
          <p:nvPr/>
        </p:nvSpPr>
        <p:spPr bwMode="auto">
          <a:xfrm>
            <a:off x="2674923" y="1283916"/>
            <a:ext cx="5497527" cy="415498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rgbClr val="777877"/>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77787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77877"/>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77877"/>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777877"/>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77877"/>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77877"/>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77877"/>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77877"/>
                </a:solidFill>
                <a:latin typeface="Calibri" panose="020F0502020204030204" pitchFamily="34" charset="0"/>
              </a:defRPr>
            </a:lvl9pPr>
          </a:lstStyle>
          <a:p>
            <a:pPr marL="457200" indent="-457200" eaLnBrk="1" hangingPunct="1">
              <a:spcBef>
                <a:spcPct val="0"/>
              </a:spcBef>
              <a:buFontTx/>
              <a:buChar char="-"/>
            </a:pPr>
            <a:r>
              <a:rPr lang="en-US" altLang="en-US" sz="2400" dirty="0"/>
              <a:t>Server Support</a:t>
            </a:r>
          </a:p>
          <a:p>
            <a:pPr marL="457200" indent="-457200" eaLnBrk="1" hangingPunct="1">
              <a:spcBef>
                <a:spcPct val="0"/>
              </a:spcBef>
              <a:buFontTx/>
              <a:buChar char="-"/>
            </a:pPr>
            <a:r>
              <a:rPr lang="en-US" altLang="en-US" sz="2400" dirty="0"/>
              <a:t>Technical Support &amp; Sales Support?</a:t>
            </a:r>
          </a:p>
          <a:p>
            <a:pPr marL="457200" indent="-457200" eaLnBrk="1" hangingPunct="1">
              <a:spcBef>
                <a:spcPct val="0"/>
              </a:spcBef>
              <a:buFontTx/>
              <a:buChar char="-"/>
            </a:pPr>
            <a:r>
              <a:rPr lang="en-US" altLang="en-US" sz="2400" dirty="0"/>
              <a:t>Branding</a:t>
            </a:r>
          </a:p>
          <a:p>
            <a:pPr marL="457200" indent="-457200" eaLnBrk="1" hangingPunct="1">
              <a:spcBef>
                <a:spcPct val="0"/>
              </a:spcBef>
              <a:buFontTx/>
              <a:buChar char="-"/>
            </a:pPr>
            <a:r>
              <a:rPr lang="en-US" altLang="en-US" sz="2400" dirty="0"/>
              <a:t>Where is the data?</a:t>
            </a:r>
          </a:p>
          <a:p>
            <a:pPr marL="457200" indent="-457200" eaLnBrk="1" hangingPunct="1">
              <a:spcBef>
                <a:spcPct val="0"/>
              </a:spcBef>
              <a:buFontTx/>
              <a:buChar char="-"/>
            </a:pPr>
            <a:r>
              <a:rPr lang="en-US" altLang="en-US" sz="2400" dirty="0"/>
              <a:t>Size Limitations</a:t>
            </a:r>
          </a:p>
          <a:p>
            <a:pPr marL="457200" indent="-457200" eaLnBrk="1" hangingPunct="1">
              <a:spcBef>
                <a:spcPct val="0"/>
              </a:spcBef>
              <a:buFontTx/>
              <a:buChar char="-"/>
            </a:pPr>
            <a:r>
              <a:rPr lang="en-US" altLang="en-US" sz="2400" dirty="0"/>
              <a:t>Password Protection </a:t>
            </a:r>
          </a:p>
          <a:p>
            <a:pPr marL="457200" indent="-457200" eaLnBrk="1" hangingPunct="1">
              <a:spcBef>
                <a:spcPct val="0"/>
              </a:spcBef>
              <a:buFontTx/>
              <a:buChar char="-"/>
            </a:pPr>
            <a:r>
              <a:rPr lang="en-US" altLang="en-US" sz="2400" dirty="0"/>
              <a:t>Link expiration</a:t>
            </a:r>
          </a:p>
          <a:p>
            <a:pPr marL="457200" indent="-457200" eaLnBrk="1" hangingPunct="1">
              <a:spcBef>
                <a:spcPct val="0"/>
              </a:spcBef>
              <a:buFontTx/>
              <a:buChar char="-"/>
            </a:pPr>
            <a:r>
              <a:rPr lang="en-US" altLang="en-US" sz="2400" dirty="0"/>
              <a:t>Granular Share Permissions</a:t>
            </a:r>
          </a:p>
          <a:p>
            <a:pPr marL="457200" indent="-457200" eaLnBrk="1" hangingPunct="1">
              <a:spcBef>
                <a:spcPct val="0"/>
              </a:spcBef>
              <a:buFontTx/>
              <a:buChar char="-"/>
            </a:pPr>
            <a:r>
              <a:rPr lang="en-US" altLang="en-US" sz="2400" dirty="0"/>
              <a:t>File editing &amp; Annotation</a:t>
            </a:r>
          </a:p>
          <a:p>
            <a:pPr marL="457200" indent="-457200" eaLnBrk="1" hangingPunct="1">
              <a:spcBef>
                <a:spcPct val="0"/>
              </a:spcBef>
              <a:buFontTx/>
              <a:buChar char="-"/>
            </a:pPr>
            <a:r>
              <a:rPr lang="en-US" altLang="en-US" sz="2400" dirty="0"/>
              <a:t>File Retention</a:t>
            </a:r>
          </a:p>
          <a:p>
            <a:pPr marL="457200" indent="-457200" eaLnBrk="1" hangingPunct="1">
              <a:spcBef>
                <a:spcPct val="0"/>
              </a:spcBef>
              <a:buFontTx/>
              <a:buChar char="-"/>
            </a:pPr>
            <a:r>
              <a:rPr lang="en-US" altLang="en-US" sz="2400" dirty="0"/>
              <a:t>Enterprise Features &amp; Policies</a:t>
            </a:r>
          </a:p>
        </p:txBody>
      </p:sp>
      <p:sp>
        <p:nvSpPr>
          <p:cNvPr id="13" name="Pentagon 6"/>
          <p:cNvSpPr>
            <a:spLocks noChangeArrowheads="1"/>
          </p:cNvSpPr>
          <p:nvPr/>
        </p:nvSpPr>
        <p:spPr bwMode="auto">
          <a:xfrm>
            <a:off x="225396" y="5601162"/>
            <a:ext cx="8747154" cy="561073"/>
          </a:xfrm>
          <a:prstGeom prst="homePlate">
            <a:avLst>
              <a:gd name="adj" fmla="val 30772"/>
            </a:avLst>
          </a:prstGeom>
          <a:solidFill>
            <a:srgbClr val="0092D1"/>
          </a:solidFill>
          <a:ln w="9525" algn="ctr">
            <a:solidFill>
              <a:srgbClr val="129DEB"/>
            </a:solidFill>
            <a:round/>
            <a:headEnd/>
            <a:tailEnd/>
          </a:ln>
        </p:spPr>
        <p:txBody>
          <a:bodyPr anchor="ctr"/>
          <a:lstStyle/>
          <a:p>
            <a:pPr algn="ctr"/>
            <a:r>
              <a:rPr lang="en-US" altLang="en-US" sz="2000" b="1">
                <a:solidFill>
                  <a:schemeClr val="bg1"/>
                </a:solidFill>
                <a:ea typeface="Calibri" panose="020F0502020204030204" pitchFamily="34" charset="0"/>
                <a:cs typeface="Calibri" panose="020F0502020204030204" pitchFamily="34" charset="0"/>
              </a:rPr>
              <a:t>Other: Citrix Share File, Box, Anchor, Egnyte, SugarSync, SharePoint</a:t>
            </a:r>
          </a:p>
        </p:txBody>
      </p:sp>
      <p:sp>
        <p:nvSpPr>
          <p:cNvPr id="9"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3197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Soonr Workplace Plan Comparison </a:t>
            </a:r>
          </a:p>
        </p:txBody>
      </p:sp>
      <p:pic>
        <p:nvPicPr>
          <p:cNvPr id="2" name="Picture 1"/>
          <p:cNvPicPr>
            <a:picLocks noChangeAspect="1"/>
          </p:cNvPicPr>
          <p:nvPr/>
        </p:nvPicPr>
        <p:blipFill rotWithShape="1">
          <a:blip r:embed="rId2"/>
          <a:srcRect b="49692"/>
          <a:stretch/>
        </p:blipFill>
        <p:spPr>
          <a:xfrm>
            <a:off x="458813" y="1082787"/>
            <a:ext cx="8082419" cy="5757627"/>
          </a:xfrm>
          <a:prstGeom prst="rect">
            <a:avLst/>
          </a:prstGeom>
        </p:spPr>
      </p:pic>
    </p:spTree>
    <p:extLst>
      <p:ext uri="{BB962C8B-B14F-4D97-AF65-F5344CB8AC3E}">
        <p14:creationId xmlns:p14="http://schemas.microsoft.com/office/powerpoint/2010/main" val="417803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Soonr Workplace Plan Comparison cont.</a:t>
            </a:r>
          </a:p>
        </p:txBody>
      </p:sp>
      <p:pic>
        <p:nvPicPr>
          <p:cNvPr id="2" name="Picture 1"/>
          <p:cNvPicPr>
            <a:picLocks noChangeAspect="1"/>
          </p:cNvPicPr>
          <p:nvPr/>
        </p:nvPicPr>
        <p:blipFill rotWithShape="1">
          <a:blip r:embed="rId2"/>
          <a:srcRect t="49966"/>
          <a:stretch/>
        </p:blipFill>
        <p:spPr>
          <a:xfrm>
            <a:off x="422030" y="1402520"/>
            <a:ext cx="7724804" cy="5473064"/>
          </a:xfrm>
          <a:prstGeom prst="rect">
            <a:avLst/>
          </a:prstGeom>
        </p:spPr>
      </p:pic>
      <p:pic>
        <p:nvPicPr>
          <p:cNvPr id="4" name="Picture 3"/>
          <p:cNvPicPr>
            <a:picLocks noChangeAspect="1"/>
          </p:cNvPicPr>
          <p:nvPr/>
        </p:nvPicPr>
        <p:blipFill rotWithShape="1">
          <a:blip r:embed="rId2"/>
          <a:srcRect b="97323"/>
          <a:stretch/>
        </p:blipFill>
        <p:spPr>
          <a:xfrm>
            <a:off x="441228" y="1117958"/>
            <a:ext cx="8082419" cy="306398"/>
          </a:xfrm>
          <a:prstGeom prst="rect">
            <a:avLst/>
          </a:prstGeom>
        </p:spPr>
      </p:pic>
    </p:spTree>
    <p:extLst>
      <p:ext uri="{BB962C8B-B14F-4D97-AF65-F5344CB8AC3E}">
        <p14:creationId xmlns:p14="http://schemas.microsoft.com/office/powerpoint/2010/main" val="216150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How to Qualify an Enterprise Plan </a:t>
            </a:r>
            <a:r>
              <a:rPr lang="en-US" sz="2000" dirty="0">
                <a:solidFill>
                  <a:srgbClr val="FF0000"/>
                </a:solidFill>
              </a:rPr>
              <a:t>(internal slide)</a:t>
            </a:r>
          </a:p>
        </p:txBody>
      </p:sp>
      <p:sp>
        <p:nvSpPr>
          <p:cNvPr id="3" name="Content Placeholder 2"/>
          <p:cNvSpPr>
            <a:spLocks noGrp="1"/>
          </p:cNvSpPr>
          <p:nvPr>
            <p:ph idx="1"/>
          </p:nvPr>
        </p:nvSpPr>
        <p:spPr>
          <a:xfrm>
            <a:off x="457200" y="1310129"/>
            <a:ext cx="8229600" cy="5106410"/>
          </a:xfrm>
        </p:spPr>
        <p:txBody>
          <a:bodyPr>
            <a:normAutofit fontScale="70000" lnSpcReduction="20000"/>
          </a:bodyPr>
          <a:lstStyle/>
          <a:p>
            <a:pPr marL="514350" indent="-514350">
              <a:buFont typeface="+mj-lt"/>
              <a:buAutoNum type="arabicPeriod"/>
            </a:pPr>
            <a:r>
              <a:rPr lang="en-US" sz="2800" dirty="0"/>
              <a:t>Number of people in the organization</a:t>
            </a:r>
          </a:p>
          <a:p>
            <a:pPr marL="914400" lvl="1" indent="-514350"/>
            <a:r>
              <a:rPr lang="en-US" sz="2400" dirty="0"/>
              <a:t>That are likely users of the service</a:t>
            </a:r>
          </a:p>
          <a:p>
            <a:pPr marL="914400" lvl="1" indent="-514350"/>
            <a:r>
              <a:rPr lang="en-US" sz="2400" dirty="0"/>
              <a:t>If more than a few, consider Enterprise</a:t>
            </a:r>
          </a:p>
          <a:p>
            <a:pPr marL="514350" indent="-514350">
              <a:buFont typeface="+mj-lt"/>
              <a:buAutoNum type="arabicPeriod"/>
            </a:pPr>
            <a:r>
              <a:rPr lang="en-US" sz="2800" dirty="0"/>
              <a:t>Are you talking to IT or to a business owner?</a:t>
            </a:r>
          </a:p>
          <a:p>
            <a:pPr marL="914400" lvl="1" indent="-514350"/>
            <a:r>
              <a:rPr lang="en-US" sz="2400" dirty="0"/>
              <a:t>If IT, likely an Enterprise opportunity </a:t>
            </a:r>
          </a:p>
          <a:p>
            <a:pPr marL="914400" lvl="1" indent="-514350"/>
            <a:r>
              <a:rPr lang="en-US" sz="2400" dirty="0"/>
              <a:t>Or if the company has an IT department that will be involved in the service</a:t>
            </a:r>
          </a:p>
          <a:p>
            <a:pPr marL="514350" indent="-514350">
              <a:buFont typeface="+mj-lt"/>
              <a:buAutoNum type="arabicPeriod"/>
            </a:pPr>
            <a:r>
              <a:rPr lang="en-US" sz="2800" dirty="0"/>
              <a:t>What kind of business is this?</a:t>
            </a:r>
          </a:p>
          <a:p>
            <a:pPr marL="914400" lvl="1" indent="-514350"/>
            <a:r>
              <a:rPr lang="en-US" sz="2400" dirty="0"/>
              <a:t>Small mom-and-pop or similar, likely Pro</a:t>
            </a:r>
          </a:p>
          <a:p>
            <a:pPr marL="914400" lvl="1" indent="-514350"/>
            <a:r>
              <a:rPr lang="en-US" sz="2400" dirty="0"/>
              <a:t>Mid-sized organization, consider Enterprise</a:t>
            </a:r>
          </a:p>
          <a:p>
            <a:pPr marL="514350" indent="-514350">
              <a:buFont typeface="+mj-lt"/>
              <a:buAutoNum type="arabicPeriod"/>
            </a:pPr>
            <a:r>
              <a:rPr lang="en-US" dirty="0"/>
              <a:t>Plan-specific questions if needed</a:t>
            </a:r>
          </a:p>
          <a:p>
            <a:pPr marL="914400" lvl="1" indent="-514350"/>
            <a:r>
              <a:rPr lang="en-US" dirty="0"/>
              <a:t>Does the customer need Active Directory support?</a:t>
            </a:r>
          </a:p>
          <a:p>
            <a:pPr marL="914400" lvl="1" indent="-514350"/>
            <a:r>
              <a:rPr lang="en-US" dirty="0"/>
              <a:t>Does the customer have mobile device policies?</a:t>
            </a:r>
          </a:p>
          <a:p>
            <a:pPr marL="914400" lvl="1" indent="-514350"/>
            <a:r>
              <a:rPr lang="en-US" dirty="0"/>
              <a:t>Does the customer need to control access to documents shared externally?</a:t>
            </a:r>
          </a:p>
          <a:p>
            <a:pPr marL="914400" lvl="1" indent="-514350"/>
            <a:r>
              <a:rPr lang="en-US" dirty="0"/>
              <a:t>Or, does the customer want centralized control of the service to ensure data and document security?</a:t>
            </a:r>
          </a:p>
          <a:p>
            <a:pPr marL="914400" lvl="1" indent="-514350"/>
            <a:r>
              <a:rPr lang="en-US" dirty="0"/>
              <a:t>Answer YES to any of these means Enterprise Plan</a:t>
            </a:r>
          </a:p>
          <a:p>
            <a:pPr marL="914400" lvl="1" indent="-514350"/>
            <a:endParaRPr lang="en-US" dirty="0"/>
          </a:p>
          <a:p>
            <a:pPr marL="914400" lvl="1" indent="-514350"/>
            <a:endParaRPr lang="en-US" sz="2400" dirty="0"/>
          </a:p>
        </p:txBody>
      </p:sp>
      <p:sp>
        <p:nvSpPr>
          <p:cNvPr id="5" name="Footer Placeholder 4"/>
          <p:cNvSpPr>
            <a:spLocks noGrp="1"/>
          </p:cNvSpPr>
          <p:nvPr>
            <p:ph type="ftr" sz="quarter" idx="4294967295"/>
          </p:nvPr>
        </p:nvSpPr>
        <p:spPr>
          <a:xfrm>
            <a:off x="3429000" y="6457351"/>
            <a:ext cx="2462304" cy="365125"/>
          </a:xfrm>
          <a:prstGeom prst="rect">
            <a:avLst/>
          </a:prstGeom>
        </p:spPr>
        <p:txBody>
          <a:bodyPr/>
          <a:lstStyle/>
          <a:p>
            <a:r>
              <a:rPr lang="nl-NL" dirty="0">
                <a:solidFill>
                  <a:prstClr val="black">
                    <a:tint val="75000"/>
                  </a:prstClr>
                </a:solidFill>
                <a:latin typeface="Calibri"/>
              </a:rPr>
              <a:t>©2015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8614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Competitive Lanscape</a:t>
            </a:r>
            <a:endParaRPr lang="en-US" dirty="0"/>
          </a:p>
        </p:txBody>
      </p:sp>
      <p:pic>
        <p:nvPicPr>
          <p:cNvPr id="3" name="Picture 2"/>
          <p:cNvPicPr>
            <a:picLocks noChangeAspect="1"/>
          </p:cNvPicPr>
          <p:nvPr/>
        </p:nvPicPr>
        <p:blipFill>
          <a:blip r:embed="rId2"/>
          <a:stretch>
            <a:fillRect/>
          </a:stretch>
        </p:blipFill>
        <p:spPr>
          <a:xfrm>
            <a:off x="29146" y="742378"/>
            <a:ext cx="9076754" cy="6115622"/>
          </a:xfrm>
          <a:prstGeom prst="rect">
            <a:avLst/>
          </a:prstGeom>
        </p:spPr>
      </p:pic>
    </p:spTree>
    <p:extLst>
      <p:ext uri="{BB962C8B-B14F-4D97-AF65-F5344CB8AC3E}">
        <p14:creationId xmlns:p14="http://schemas.microsoft.com/office/powerpoint/2010/main" val="2162484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7721</TotalTime>
  <Words>924</Words>
  <Application>Microsoft Office PowerPoint</Application>
  <PresentationFormat>On-screen Show (4:3)</PresentationFormat>
  <Paragraphs>153</Paragraphs>
  <Slides>14</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Introduction to Soonr by ….</vt:lpstr>
      <vt:lpstr>Soonr Workplace Key Use Cases</vt:lpstr>
      <vt:lpstr>Soonr Pro      Soonr Enterprise A Better Way to Work    Empowering Enterprise IT with           Mgmt and Control</vt:lpstr>
      <vt:lpstr>The Dropbox Problem</vt:lpstr>
      <vt:lpstr>Competitive Lanscape</vt:lpstr>
      <vt:lpstr>Soonr Workplace Plan Comparison </vt:lpstr>
      <vt:lpstr>Soonr Workplace Plan Comparison cont.</vt:lpstr>
      <vt:lpstr>How to Qualify an Enterprise Plan (internal slide)</vt:lpstr>
      <vt:lpstr>Competitive Lanscape</vt:lpstr>
      <vt:lpstr>Competitive Lanscape</vt:lpstr>
      <vt:lpstr>Competitive Lanscape</vt:lpstr>
      <vt:lpstr>Why Dropbox isn’t for Business</vt:lpstr>
      <vt:lpstr>Why OneDrive isn’t for Business</vt:lpstr>
      <vt:lpstr>Why Google Drive isn’t for Business</vt:lpstr>
    </vt:vector>
  </TitlesOfParts>
  <Company>Soonr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Ahmet Tuncay</dc:creator>
  <cp:lastModifiedBy>Helene Eberle</cp:lastModifiedBy>
  <cp:revision>361</cp:revision>
  <dcterms:created xsi:type="dcterms:W3CDTF">2013-06-24T22:50:48Z</dcterms:created>
  <dcterms:modified xsi:type="dcterms:W3CDTF">2016-04-19T01:07:37Z</dcterms:modified>
</cp:coreProperties>
</file>