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450" r:id="rId2"/>
    <p:sldId id="451" r:id="rId3"/>
    <p:sldId id="445" r:id="rId4"/>
    <p:sldId id="452" r:id="rId5"/>
    <p:sldId id="302" r:id="rId6"/>
    <p:sldId id="392" r:id="rId7"/>
    <p:sldId id="394" r:id="rId8"/>
    <p:sldId id="393" r:id="rId9"/>
    <p:sldId id="453" r:id="rId10"/>
    <p:sldId id="459" r:id="rId11"/>
    <p:sldId id="470" r:id="rId12"/>
    <p:sldId id="483" r:id="rId13"/>
    <p:sldId id="469" r:id="rId14"/>
    <p:sldId id="502" r:id="rId15"/>
    <p:sldId id="416" r:id="rId16"/>
    <p:sldId id="497" r:id="rId17"/>
    <p:sldId id="498" r:id="rId18"/>
    <p:sldId id="499" r:id="rId19"/>
    <p:sldId id="500" r:id="rId20"/>
    <p:sldId id="501" r:id="rId21"/>
    <p:sldId id="471" r:id="rId22"/>
    <p:sldId id="472" r:id="rId23"/>
    <p:sldId id="473" r:id="rId24"/>
    <p:sldId id="474" r:id="rId25"/>
    <p:sldId id="482" r:id="rId26"/>
    <p:sldId id="475" r:id="rId27"/>
    <p:sldId id="481" r:id="rId28"/>
    <p:sldId id="476" r:id="rId29"/>
    <p:sldId id="477" r:id="rId30"/>
    <p:sldId id="478" r:id="rId31"/>
    <p:sldId id="479" r:id="rId32"/>
    <p:sldId id="480" r:id="rId33"/>
    <p:sldId id="492" r:id="rId34"/>
    <p:sldId id="493" r:id="rId35"/>
    <p:sldId id="494" r:id="rId36"/>
    <p:sldId id="495" r:id="rId37"/>
    <p:sldId id="496" r:id="rId38"/>
    <p:sldId id="484" r:id="rId39"/>
    <p:sldId id="485" r:id="rId40"/>
    <p:sldId id="486" r:id="rId41"/>
    <p:sldId id="487" r:id="rId42"/>
    <p:sldId id="488" r:id="rId43"/>
    <p:sldId id="489" r:id="rId44"/>
    <p:sldId id="490" r:id="rId45"/>
    <p:sldId id="491" r:id="rId46"/>
    <p:sldId id="41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1"/>
    <a:srgbClr val="FF8000"/>
    <a:srgbClr val="777877"/>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51" autoAdjust="0"/>
    <p:restoredTop sz="95400" autoAdjust="0"/>
  </p:normalViewPr>
  <p:slideViewPr>
    <p:cSldViewPr snapToGrid="0" snapToObjects="1">
      <p:cViewPr varScale="1">
        <p:scale>
          <a:sx n="72" d="100"/>
          <a:sy n="72" d="100"/>
        </p:scale>
        <p:origin x="1254" y="78"/>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C928C9-2027-A341-9669-B40CEE2E95AF}" type="datetimeFigureOut">
              <a:rPr lang="en-US" smtClean="0"/>
              <a:pPr/>
              <a:t>4/8/2016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0BD5FF-C0FC-7D49-AA40-65915689EE76}" type="slidenum">
              <a:rPr lang="en-US" smtClean="0"/>
              <a:pPr/>
              <a:t>‹#›</a:t>
            </a:fld>
            <a:endParaRPr lang="en-US" dirty="0"/>
          </a:p>
        </p:txBody>
      </p:sp>
    </p:spTree>
    <p:extLst>
      <p:ext uri="{BB962C8B-B14F-4D97-AF65-F5344CB8AC3E}">
        <p14:creationId xmlns:p14="http://schemas.microsoft.com/office/powerpoint/2010/main" val="37601743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B6D51-685A-0544-9EBC-2585F1A4D2FE}" type="datetimeFigureOut">
              <a:rPr lang="en-US" smtClean="0"/>
              <a:pPr/>
              <a:t>4/8/2016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AAFB9C-5877-6B41-99A9-E3DD13FBDFD5}" type="slidenum">
              <a:rPr lang="en-US" smtClean="0"/>
              <a:pPr/>
              <a:t>‹#›</a:t>
            </a:fld>
            <a:endParaRPr lang="en-US" dirty="0"/>
          </a:p>
        </p:txBody>
      </p:sp>
    </p:spTree>
    <p:extLst>
      <p:ext uri="{BB962C8B-B14F-4D97-AF65-F5344CB8AC3E}">
        <p14:creationId xmlns:p14="http://schemas.microsoft.com/office/powerpoint/2010/main" val="6338375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u="sng"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0</a:t>
            </a:fld>
            <a:endParaRPr lang="en-US" dirty="0"/>
          </a:p>
        </p:txBody>
      </p:sp>
    </p:spTree>
    <p:extLst>
      <p:ext uri="{BB962C8B-B14F-4D97-AF65-F5344CB8AC3E}">
        <p14:creationId xmlns:p14="http://schemas.microsoft.com/office/powerpoint/2010/main" val="7934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is only getting worse</a:t>
            </a:r>
          </a:p>
          <a:p>
            <a:r>
              <a:rPr lang="en-US" dirty="0"/>
              <a:t>Risk for breaches, data leakage and damage to your business</a:t>
            </a:r>
          </a:p>
          <a:p>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11</a:t>
            </a:fld>
            <a:endParaRPr lang="en-US" dirty="0"/>
          </a:p>
        </p:txBody>
      </p:sp>
    </p:spTree>
    <p:extLst>
      <p:ext uri="{BB962C8B-B14F-4D97-AF65-F5344CB8AC3E}">
        <p14:creationId xmlns:p14="http://schemas.microsoft.com/office/powerpoint/2010/main" val="662481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endParaRPr lang="en-US" sz="1400" b="1" dirty="0">
              <a:latin typeface="Verdana"/>
              <a:cs typeface="Verdana"/>
            </a:endParaRPr>
          </a:p>
          <a:p>
            <a:pPr marL="342900" indent="-342900">
              <a:buFont typeface="Arial"/>
              <a:buChar char="•"/>
            </a:pPr>
            <a:r>
              <a:rPr lang="en-US" sz="1400" b="1" dirty="0" err="1">
                <a:latin typeface="Verdana"/>
                <a:cs typeface="Verdana"/>
              </a:rPr>
              <a:t>Soonr</a:t>
            </a:r>
            <a:r>
              <a:rPr lang="en-US" sz="1400" b="1" dirty="0">
                <a:latin typeface="Verdana"/>
                <a:cs typeface="Verdana"/>
              </a:rPr>
              <a:t> Product..</a:t>
            </a:r>
            <a:r>
              <a:rPr lang="en-US" sz="1400" b="1" baseline="0" dirty="0">
                <a:latin typeface="Verdana"/>
                <a:cs typeface="Verdana"/>
              </a:rPr>
              <a:t> </a:t>
            </a:r>
          </a:p>
          <a:p>
            <a:pPr marL="800100" lvl="1" indent="-342900">
              <a:buFont typeface="Arial"/>
              <a:buChar char="•"/>
            </a:pPr>
            <a:r>
              <a:rPr lang="en-US" sz="1400" b="1" baseline="0" dirty="0">
                <a:latin typeface="Verdana"/>
                <a:cs typeface="Verdana"/>
              </a:rPr>
              <a:t>Members </a:t>
            </a:r>
            <a:r>
              <a:rPr lang="en-US" sz="1400" b="1" baseline="0" dirty="0" err="1">
                <a:latin typeface="Verdana"/>
                <a:cs typeface="Verdana"/>
              </a:rPr>
              <a:t>vs</a:t>
            </a:r>
            <a:r>
              <a:rPr lang="en-US" sz="1400" b="1" baseline="0" dirty="0">
                <a:latin typeface="Verdana"/>
                <a:cs typeface="Verdana"/>
              </a:rPr>
              <a:t> Connections</a:t>
            </a:r>
          </a:p>
          <a:p>
            <a:pPr marL="800100" lvl="1" indent="-342900">
              <a:buFont typeface="Arial"/>
              <a:buChar char="•"/>
            </a:pPr>
            <a:r>
              <a:rPr lang="en-US" sz="1400" b="1" baseline="0" dirty="0">
                <a:latin typeface="Verdana"/>
                <a:cs typeface="Verdana"/>
              </a:rPr>
              <a:t>Pro </a:t>
            </a:r>
            <a:r>
              <a:rPr lang="en-US" sz="1400" b="1" baseline="0" dirty="0" err="1">
                <a:latin typeface="Verdana"/>
                <a:cs typeface="Verdana"/>
              </a:rPr>
              <a:t>vs</a:t>
            </a:r>
            <a:r>
              <a:rPr lang="en-US" sz="1400" b="1" baseline="0" dirty="0">
                <a:latin typeface="Verdana"/>
                <a:cs typeface="Verdana"/>
              </a:rPr>
              <a:t> Enterprise</a:t>
            </a:r>
          </a:p>
          <a:p>
            <a:pPr marL="800100" lvl="1" indent="-342900">
              <a:buFont typeface="Arial"/>
              <a:buChar char="•"/>
            </a:pPr>
            <a:endParaRPr lang="en-US" sz="1400" b="1" baseline="0" dirty="0">
              <a:latin typeface="Verdana"/>
              <a:cs typeface="Verdana"/>
            </a:endParaRPr>
          </a:p>
          <a:p>
            <a:pPr marL="800100" lvl="1" indent="-342900">
              <a:buFont typeface="Arial"/>
              <a:buChar char="•"/>
            </a:pPr>
            <a:endParaRPr lang="en-US" sz="1400" b="1" dirty="0">
              <a:latin typeface="Verdana"/>
              <a:cs typeface="Verdana"/>
            </a:endParaRPr>
          </a:p>
          <a:p>
            <a:pPr marL="342900" indent="-342900">
              <a:buFont typeface="Arial"/>
              <a:buChar char="•"/>
            </a:pPr>
            <a:r>
              <a:rPr lang="en-US" sz="1400" b="1" dirty="0">
                <a:latin typeface="Verdana"/>
                <a:cs typeface="Verdana"/>
              </a:rPr>
              <a:t>How we see </a:t>
            </a:r>
            <a:r>
              <a:rPr lang="en-US" sz="1400" b="1" dirty="0" err="1">
                <a:latin typeface="Verdana"/>
                <a:cs typeface="Verdana"/>
              </a:rPr>
              <a:t>Soonr</a:t>
            </a:r>
            <a:r>
              <a:rPr lang="en-US" sz="1400" b="1" dirty="0">
                <a:latin typeface="Verdana"/>
                <a:cs typeface="Verdana"/>
              </a:rPr>
              <a:t> being used today</a:t>
            </a:r>
          </a:p>
          <a:p>
            <a:pPr marL="800100" lvl="1" indent="-342900">
              <a:buFont typeface="Arial"/>
              <a:buChar char="•"/>
            </a:pPr>
            <a:r>
              <a:rPr lang="en-US" sz="1200" b="1" dirty="0">
                <a:latin typeface="Verdana"/>
                <a:cs typeface="Verdana"/>
              </a:rPr>
              <a:t>Small: </a:t>
            </a:r>
            <a:r>
              <a:rPr lang="en-US" sz="1200" b="1" dirty="0" err="1">
                <a:latin typeface="Verdana"/>
                <a:cs typeface="Verdana"/>
              </a:rPr>
              <a:t>Dropbox</a:t>
            </a:r>
            <a:r>
              <a:rPr lang="en-US" sz="1200" b="1" dirty="0">
                <a:latin typeface="Verdana"/>
                <a:cs typeface="Verdana"/>
              </a:rPr>
              <a:t> alternative (cloud only),</a:t>
            </a:r>
            <a:r>
              <a:rPr lang="en-US" sz="1200" b="1" baseline="0" dirty="0">
                <a:latin typeface="Verdana"/>
                <a:cs typeface="Verdana"/>
              </a:rPr>
              <a:t> but with backup &amp; branding, control and business grade.</a:t>
            </a:r>
          </a:p>
          <a:p>
            <a:pPr marL="800100" lvl="1" indent="-342900">
              <a:buFont typeface="Arial"/>
              <a:buChar char="•"/>
            </a:pPr>
            <a:r>
              <a:rPr lang="en-US" sz="1200" b="1" baseline="0" dirty="0">
                <a:latin typeface="Verdana"/>
                <a:cs typeface="Verdana"/>
              </a:rPr>
              <a:t>Medium: SBS /server … has moved Exchange to the cloud, now is time for their files..</a:t>
            </a:r>
          </a:p>
          <a:p>
            <a:pPr marL="800100" lvl="1" indent="-342900">
              <a:buFont typeface="Arial"/>
              <a:buChar char="•"/>
            </a:pPr>
            <a:r>
              <a:rPr lang="en-US" sz="1200" b="1" baseline="0" dirty="0">
                <a:latin typeface="Verdana"/>
                <a:cs typeface="Verdana"/>
              </a:rPr>
              <a:t>Enterprise: Have a server… VPN is dead, want remote access and local! / Sync of multi-servers (DFS killer)</a:t>
            </a:r>
            <a:endParaRPr lang="en-US" sz="1200" b="1" dirty="0">
              <a:latin typeface="Verdana"/>
              <a:cs typeface="Verdana"/>
            </a:endParaRPr>
          </a:p>
          <a:p>
            <a:pPr marL="342900" indent="-342900">
              <a:buFont typeface="Arial"/>
              <a:buChar char="•"/>
            </a:pPr>
            <a:endParaRPr lang="en-US" sz="1200" b="1" dirty="0">
              <a:latin typeface="Verdana"/>
              <a:cs typeface="Verdana"/>
            </a:endParaRPr>
          </a:p>
          <a:p>
            <a:pPr marL="342900" indent="-342900">
              <a:buFont typeface="Arial"/>
              <a:buChar char="•"/>
            </a:pPr>
            <a:r>
              <a:rPr lang="en-US" sz="1200" b="1" dirty="0">
                <a:latin typeface="Verdana"/>
                <a:cs typeface="Verdana"/>
              </a:rPr>
              <a:t>How to setup &amp; manage </a:t>
            </a:r>
            <a:r>
              <a:rPr lang="en-US" sz="1200" b="1" dirty="0" err="1">
                <a:latin typeface="Verdana"/>
                <a:cs typeface="Verdana"/>
              </a:rPr>
              <a:t>Soonr</a:t>
            </a:r>
            <a:endParaRPr lang="en-US" sz="1200" b="1" dirty="0">
              <a:latin typeface="Verdana"/>
              <a:cs typeface="Verdana"/>
            </a:endParaRPr>
          </a:p>
          <a:p>
            <a:pPr marL="800100" lvl="1" indent="-342900">
              <a:buFont typeface="Arial"/>
              <a:buChar char="•"/>
            </a:pPr>
            <a:r>
              <a:rPr lang="en-US" sz="1100" b="1" dirty="0">
                <a:latin typeface="Verdana"/>
                <a:cs typeface="Verdana"/>
              </a:rPr>
              <a:t>Setting up</a:t>
            </a:r>
            <a:r>
              <a:rPr lang="en-US" sz="1100" b="1" baseline="0" dirty="0">
                <a:latin typeface="Verdana"/>
                <a:cs typeface="Verdana"/>
              </a:rPr>
              <a:t> users &amp; groups</a:t>
            </a:r>
          </a:p>
          <a:p>
            <a:pPr marL="800100" lvl="1" indent="-342900">
              <a:buFont typeface="Arial"/>
              <a:buChar char="•"/>
            </a:pPr>
            <a:r>
              <a:rPr lang="en-US" sz="1100" b="1" baseline="0" dirty="0">
                <a:latin typeface="Verdana"/>
                <a:cs typeface="Verdana"/>
              </a:rPr>
              <a:t>Setting up Projects and document management</a:t>
            </a:r>
          </a:p>
          <a:p>
            <a:pPr marL="800100" lvl="1" indent="-342900">
              <a:buFont typeface="Arial"/>
              <a:buChar char="•"/>
            </a:pPr>
            <a:r>
              <a:rPr lang="en-US" sz="1100" b="1" baseline="0" dirty="0">
                <a:latin typeface="Verdana"/>
                <a:cs typeface="Verdana"/>
              </a:rPr>
              <a:t>Versioning</a:t>
            </a:r>
          </a:p>
          <a:p>
            <a:pPr marL="800100" lvl="1" indent="-342900">
              <a:buFont typeface="Arial"/>
              <a:buChar char="•"/>
            </a:pPr>
            <a:r>
              <a:rPr lang="en-US" sz="1100" b="1" baseline="0" dirty="0">
                <a:latin typeface="Verdana"/>
                <a:cs typeface="Verdana"/>
              </a:rPr>
              <a:t>Policy Management &amp; Branding</a:t>
            </a:r>
          </a:p>
          <a:p>
            <a:pPr marL="0" indent="0">
              <a:buFont typeface="Arial"/>
              <a:buNone/>
            </a:pPr>
            <a:endParaRPr lang="en-US" sz="1200" b="1" dirty="0">
              <a:latin typeface="Verdana"/>
              <a:cs typeface="Verdana"/>
            </a:endParaRPr>
          </a:p>
          <a:p>
            <a:pPr marL="342900" indent="-342900">
              <a:buFont typeface="Arial"/>
              <a:buChar char="•"/>
            </a:pPr>
            <a:r>
              <a:rPr lang="en-US" sz="1200" b="1" dirty="0">
                <a:latin typeface="Verdana"/>
                <a:cs typeface="Verdana"/>
              </a:rPr>
              <a:t>Three views of your data</a:t>
            </a:r>
          </a:p>
          <a:p>
            <a:pPr marL="800100" lvl="1" indent="-342900">
              <a:buFont typeface="Arial"/>
              <a:buChar char="•"/>
            </a:pPr>
            <a:r>
              <a:rPr lang="en-US" sz="1200" b="1" dirty="0" err="1">
                <a:latin typeface="Verdana"/>
                <a:cs typeface="Verdana"/>
              </a:rPr>
              <a:t>Soonr</a:t>
            </a:r>
            <a:r>
              <a:rPr lang="en-US" sz="1200" b="1" baseline="0" dirty="0">
                <a:latin typeface="Verdana"/>
                <a:cs typeface="Verdana"/>
              </a:rPr>
              <a:t> Workplace (Files)</a:t>
            </a:r>
          </a:p>
          <a:p>
            <a:pPr marL="800100" lvl="1" indent="-342900">
              <a:buFont typeface="Arial"/>
              <a:buChar char="•"/>
            </a:pPr>
            <a:r>
              <a:rPr lang="en-US" sz="1200" b="1" baseline="0" dirty="0" err="1">
                <a:latin typeface="Verdana"/>
                <a:cs typeface="Verdana"/>
              </a:rPr>
              <a:t>Soonr</a:t>
            </a:r>
            <a:r>
              <a:rPr lang="en-US" sz="1200" b="1" baseline="0" dirty="0">
                <a:latin typeface="Verdana"/>
                <a:cs typeface="Verdana"/>
              </a:rPr>
              <a:t> Online (web)</a:t>
            </a:r>
          </a:p>
          <a:p>
            <a:pPr marL="800100" lvl="1" indent="-342900">
              <a:buFont typeface="Arial"/>
              <a:buChar char="•"/>
            </a:pPr>
            <a:r>
              <a:rPr lang="en-US" sz="1200" b="1" baseline="0" dirty="0">
                <a:latin typeface="Verdana"/>
                <a:cs typeface="Verdana"/>
              </a:rPr>
              <a:t>Mobility</a:t>
            </a:r>
          </a:p>
          <a:p>
            <a:pPr marL="1257300" lvl="2" indent="-342900">
              <a:buFont typeface="Arial"/>
              <a:buChar char="•"/>
            </a:pPr>
            <a:r>
              <a:rPr lang="en-US" sz="1200" b="1" dirty="0">
                <a:latin typeface="Verdana"/>
                <a:cs typeface="Verdana"/>
              </a:rPr>
              <a:t>Open</a:t>
            </a:r>
          </a:p>
          <a:p>
            <a:pPr marL="1257300" lvl="2" indent="-342900">
              <a:buFont typeface="Arial"/>
              <a:buChar char="•"/>
            </a:pPr>
            <a:r>
              <a:rPr lang="en-US" sz="1200" b="1" dirty="0">
                <a:latin typeface="Verdana"/>
                <a:cs typeface="Verdana"/>
              </a:rPr>
              <a:t>Share (</a:t>
            </a:r>
            <a:r>
              <a:rPr lang="en-US" sz="1200" b="1">
                <a:latin typeface="Verdana"/>
                <a:cs typeface="Verdana"/>
              </a:rPr>
              <a:t>public link)</a:t>
            </a:r>
            <a:endParaRPr lang="en-US" sz="1200" b="1" dirty="0">
              <a:latin typeface="Verdana"/>
              <a:cs typeface="Verdana"/>
            </a:endParaRPr>
          </a:p>
          <a:p>
            <a:pPr marL="1257300" lvl="2" indent="-342900">
              <a:buFont typeface="Arial"/>
              <a:buChar char="•"/>
            </a:pPr>
            <a:r>
              <a:rPr lang="en-US" sz="1200" b="1" dirty="0">
                <a:latin typeface="Verdana"/>
                <a:cs typeface="Verdana"/>
              </a:rPr>
              <a:t>Scribble</a:t>
            </a:r>
          </a:p>
          <a:p>
            <a:pPr marL="1257300" lvl="2" indent="-342900">
              <a:buFont typeface="Arial"/>
              <a:buChar char="•"/>
            </a:pPr>
            <a:r>
              <a:rPr lang="en-US" sz="1200" b="1" dirty="0">
                <a:latin typeface="Verdana"/>
                <a:cs typeface="Verdana"/>
              </a:rPr>
              <a:t>Create</a:t>
            </a:r>
            <a:r>
              <a:rPr lang="en-US" sz="1200" b="1" baseline="0" dirty="0">
                <a:latin typeface="Verdana"/>
                <a:cs typeface="Verdana"/>
              </a:rPr>
              <a:t> image</a:t>
            </a:r>
          </a:p>
          <a:p>
            <a:pPr marL="1257300" lvl="2" indent="-342900">
              <a:buFont typeface="Arial"/>
              <a:buChar char="•"/>
            </a:pPr>
            <a:r>
              <a:rPr lang="en-US" sz="1200" b="1" baseline="0" dirty="0">
                <a:latin typeface="Verdana"/>
                <a:cs typeface="Verdana"/>
              </a:rPr>
              <a:t>Open </a:t>
            </a:r>
            <a:r>
              <a:rPr lang="en-US" sz="1200" b="1" baseline="0" dirty="0" err="1">
                <a:latin typeface="Verdana"/>
                <a:cs typeface="Verdana"/>
              </a:rPr>
              <a:t>Powerpoint</a:t>
            </a:r>
            <a:endParaRPr lang="en-US" sz="1200" b="1" baseline="0" dirty="0">
              <a:latin typeface="Verdana"/>
              <a:cs typeface="Verdana"/>
            </a:endParaRPr>
          </a:p>
          <a:p>
            <a:pPr marL="1257300" lvl="2" indent="-342900">
              <a:buFont typeface="Arial"/>
              <a:buChar char="•"/>
            </a:pPr>
            <a:r>
              <a:rPr lang="en-US" sz="1200" b="1" baseline="0" dirty="0">
                <a:latin typeface="Verdana"/>
                <a:cs typeface="Verdana"/>
              </a:rPr>
              <a:t>Save back and view across all three views.</a:t>
            </a:r>
            <a:endParaRPr lang="en-US" sz="1200" b="1" dirty="0">
              <a:latin typeface="Verdana"/>
              <a:cs typeface="Verdana"/>
            </a:endParaRPr>
          </a:p>
          <a:p>
            <a:pPr marL="342900" indent="-342900">
              <a:buFont typeface="Arial"/>
              <a:buChar char="•"/>
            </a:pPr>
            <a:endParaRPr lang="en-US" sz="1200" b="1" dirty="0">
              <a:latin typeface="Verdana"/>
              <a:cs typeface="Verdana"/>
            </a:endParaRPr>
          </a:p>
          <a:p>
            <a:pPr marL="342900" indent="-342900">
              <a:buFont typeface="Arial"/>
              <a:buChar char="•"/>
            </a:pPr>
            <a:r>
              <a:rPr lang="en-US" sz="1200" b="1" dirty="0">
                <a:latin typeface="Verdana"/>
                <a:cs typeface="Verdana"/>
              </a:rPr>
              <a:t>Reseller Panel</a:t>
            </a:r>
          </a:p>
          <a:p>
            <a:endParaRPr lang="en-US" sz="1200" b="1" dirty="0">
              <a:latin typeface="Verdana"/>
              <a:cs typeface="Verdana"/>
            </a:endParaRPr>
          </a:p>
          <a:p>
            <a:pPr marL="342900" indent="-342900">
              <a:buFont typeface="Arial"/>
              <a:buChar char="•"/>
            </a:pPr>
            <a:r>
              <a:rPr lang="en-US" sz="1200" b="1" dirty="0">
                <a:latin typeface="Verdana"/>
                <a:cs typeface="Verdana"/>
              </a:rPr>
              <a:t>Questions</a:t>
            </a:r>
          </a:p>
          <a:p>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14</a:t>
            </a:fld>
            <a:endParaRPr lang="en-US" dirty="0"/>
          </a:p>
        </p:txBody>
      </p:sp>
    </p:spTree>
    <p:extLst>
      <p:ext uri="{BB962C8B-B14F-4D97-AF65-F5344CB8AC3E}">
        <p14:creationId xmlns:p14="http://schemas.microsoft.com/office/powerpoint/2010/main" val="12701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18</a:t>
            </a:fld>
            <a:endParaRPr lang="en-US" dirty="0"/>
          </a:p>
        </p:txBody>
      </p:sp>
    </p:spTree>
    <p:extLst>
      <p:ext uri="{BB962C8B-B14F-4D97-AF65-F5344CB8AC3E}">
        <p14:creationId xmlns:p14="http://schemas.microsoft.com/office/powerpoint/2010/main" val="273312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far back for versioning?</a:t>
            </a:r>
          </a:p>
        </p:txBody>
      </p:sp>
      <p:sp>
        <p:nvSpPr>
          <p:cNvPr id="4" name="Slide Number Placeholder 3"/>
          <p:cNvSpPr>
            <a:spLocks noGrp="1"/>
          </p:cNvSpPr>
          <p:nvPr>
            <p:ph type="sldNum" sz="quarter" idx="10"/>
          </p:nvPr>
        </p:nvSpPr>
        <p:spPr/>
        <p:txBody>
          <a:bodyPr/>
          <a:lstStyle/>
          <a:p>
            <a:fld id="{FBAAFB9C-5877-6B41-99A9-E3DD13FBDFD5}" type="slidenum">
              <a:rPr lang="en-US" smtClean="0"/>
              <a:pPr/>
              <a:t>22</a:t>
            </a:fld>
            <a:endParaRPr lang="en-US" dirty="0"/>
          </a:p>
        </p:txBody>
      </p:sp>
    </p:spTree>
    <p:extLst>
      <p:ext uri="{BB962C8B-B14F-4D97-AF65-F5344CB8AC3E}">
        <p14:creationId xmlns:p14="http://schemas.microsoft.com/office/powerpoint/2010/main" val="4082291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Soonr offers two plans, Pro and Enterprise.  Both are for</a:t>
            </a:r>
            <a:r>
              <a:rPr lang="en-US" baseline="0" dirty="0"/>
              <a:t> businesses; Enterprise offers additional features around security, management, policies, tracking, and reporting.  Both plans can have users and storage added as the teams grow. Generally, if a customer has an IT department that will be managing the Soonr implementation, then they’ll want the Enterprise plan.</a:t>
            </a:r>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33</a:t>
            </a:fld>
            <a:endParaRPr lang="en-US" dirty="0"/>
          </a:p>
        </p:txBody>
      </p:sp>
    </p:spTree>
    <p:extLst>
      <p:ext uri="{BB962C8B-B14F-4D97-AF65-F5344CB8AC3E}">
        <p14:creationId xmlns:p14="http://schemas.microsoft.com/office/powerpoint/2010/main" val="1852755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Backup 6 months retention</a:t>
            </a:r>
          </a:p>
          <a:p>
            <a:pPr marL="171450" indent="-171450">
              <a:buFontTx/>
              <a:buChar char="-"/>
            </a:pPr>
            <a:r>
              <a:rPr lang="en-GB" dirty="0"/>
              <a:t>These are all the features that both plans share – you can see how feature rich</a:t>
            </a:r>
            <a:r>
              <a:rPr lang="en-GB" baseline="0" dirty="0"/>
              <a:t> the plans are</a:t>
            </a:r>
            <a:endParaRPr lang="en-GB"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34</a:t>
            </a:fld>
            <a:endParaRPr lang="en-US" dirty="0"/>
          </a:p>
        </p:txBody>
      </p:sp>
    </p:spTree>
    <p:extLst>
      <p:ext uri="{BB962C8B-B14F-4D97-AF65-F5344CB8AC3E}">
        <p14:creationId xmlns:p14="http://schemas.microsoft.com/office/powerpoint/2010/main" val="277886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89CD836-839A-47A9-A179-00F35D3D7F61}" type="slidenum">
              <a:rPr lang="en-US" smtClean="0"/>
              <a:pPr>
                <a:defRPr/>
              </a:pPr>
              <a:t>35</a:t>
            </a:fld>
            <a:endParaRPr lang="en-US" dirty="0"/>
          </a:p>
        </p:txBody>
      </p:sp>
    </p:spTree>
    <p:extLst>
      <p:ext uri="{BB962C8B-B14F-4D97-AF65-F5344CB8AC3E}">
        <p14:creationId xmlns:p14="http://schemas.microsoft.com/office/powerpoint/2010/main" val="263936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Soonr Enterprise offers advanced capabilities and integrations, like with</a:t>
            </a:r>
            <a:r>
              <a:rPr lang="en-US" baseline="0" dirty="0"/>
              <a:t> Active Directory.  Enterprise introduces the role of super admin, that has the ability to audit, manage permissions, policies, devices, etc.  This is designed for an organization to have the ultimate control over the service, ensuring data security while enabling productivity.</a:t>
            </a:r>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36</a:t>
            </a:fld>
            <a:endParaRPr lang="en-US" dirty="0"/>
          </a:p>
        </p:txBody>
      </p:sp>
    </p:spTree>
    <p:extLst>
      <p:ext uri="{BB962C8B-B14F-4D97-AF65-F5344CB8AC3E}">
        <p14:creationId xmlns:p14="http://schemas.microsoft.com/office/powerpoint/2010/main" val="1260724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89CD836-839A-47A9-A179-00F35D3D7F61}" type="slidenum">
              <a:rPr lang="en-US" smtClean="0"/>
              <a:pPr>
                <a:defRPr/>
              </a:pPr>
              <a:t>42</a:t>
            </a:fld>
            <a:endParaRPr lang="en-US" dirty="0"/>
          </a:p>
        </p:txBody>
      </p:sp>
    </p:spTree>
    <p:extLst>
      <p:ext uri="{BB962C8B-B14F-4D97-AF65-F5344CB8AC3E}">
        <p14:creationId xmlns:p14="http://schemas.microsoft.com/office/powerpoint/2010/main" val="255470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89CD836-839A-47A9-A179-00F35D3D7F61}" type="slidenum">
              <a:rPr lang="en-US" smtClean="0"/>
              <a:pPr>
                <a:defRPr/>
              </a:pPr>
              <a:t>43</a:t>
            </a:fld>
            <a:endParaRPr lang="en-US" dirty="0"/>
          </a:p>
        </p:txBody>
      </p:sp>
    </p:spTree>
    <p:extLst>
      <p:ext uri="{BB962C8B-B14F-4D97-AF65-F5344CB8AC3E}">
        <p14:creationId xmlns:p14="http://schemas.microsoft.com/office/powerpoint/2010/main" val="98607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Soonr has been around since 2005 and has over 150,000</a:t>
            </a:r>
            <a:r>
              <a:rPr lang="en-US" baseline="0" dirty="0"/>
              <a:t> paying businesses of our service.  </a:t>
            </a:r>
          </a:p>
          <a:p>
            <a:endParaRPr lang="en-US" baseline="0" dirty="0"/>
          </a:p>
          <a:p>
            <a:r>
              <a:rPr lang="en-US" baseline="0" dirty="0"/>
              <a:t>We have key partnerships with telcos, including AT&amp;T, Comcast, and Rogers.  Several of these partnerships are for “white-label” offerings whereby the partner offers our services under their own brands.  </a:t>
            </a:r>
          </a:p>
          <a:p>
            <a:endParaRPr lang="en-US" baseline="0" dirty="0"/>
          </a:p>
          <a:p>
            <a:r>
              <a:rPr lang="en-US" baseline="0" dirty="0"/>
              <a:t>These relationships show how Soonr is “telco-grade” – able to pass the most stringent requirements for service capabilities, and security.</a:t>
            </a:r>
          </a:p>
          <a:p>
            <a:endParaRPr lang="en-US" baseline="0" dirty="0"/>
          </a:p>
          <a:p>
            <a:r>
              <a:rPr lang="en-US" baseline="0" dirty="0"/>
              <a:t>We are Hqed in Silicon Valley and are privately-held and venture-backed.</a:t>
            </a:r>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4045593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89CD836-839A-47A9-A179-00F35D3D7F61}" type="slidenum">
              <a:rPr lang="en-US" smtClean="0"/>
              <a:pPr>
                <a:defRPr/>
              </a:pPr>
              <a:t>44</a:t>
            </a:fld>
            <a:endParaRPr lang="en-US" dirty="0"/>
          </a:p>
        </p:txBody>
      </p:sp>
    </p:spTree>
    <p:extLst>
      <p:ext uri="{BB962C8B-B14F-4D97-AF65-F5344CB8AC3E}">
        <p14:creationId xmlns:p14="http://schemas.microsoft.com/office/powerpoint/2010/main" val="22782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Soonr has been around since 2005 and has over 150,000</a:t>
            </a:r>
            <a:r>
              <a:rPr lang="en-US" baseline="0" dirty="0"/>
              <a:t> paying businesses of our service.  </a:t>
            </a:r>
          </a:p>
          <a:p>
            <a:endParaRPr lang="en-US" baseline="0" dirty="0"/>
          </a:p>
          <a:p>
            <a:r>
              <a:rPr lang="en-US" baseline="0" dirty="0"/>
              <a:t>We have key partnerships with telcos, including AT&amp;T, Comcast, and Rogers.  Several of these partnerships are for “white-label” offerings whereby the partner offers our services under their own brands.  </a:t>
            </a:r>
          </a:p>
          <a:p>
            <a:endParaRPr lang="en-US" baseline="0" dirty="0"/>
          </a:p>
          <a:p>
            <a:r>
              <a:rPr lang="en-US" baseline="0" dirty="0"/>
              <a:t>These relationships show how Soonr is “telco-grade” – able to pass the most stringent requirements for service capabilities, and security.</a:t>
            </a:r>
          </a:p>
          <a:p>
            <a:endParaRPr lang="en-US" baseline="0" dirty="0"/>
          </a:p>
          <a:p>
            <a:r>
              <a:rPr lang="en-US" baseline="0" dirty="0"/>
              <a:t>We are Hqed in Silicon Valley and are privately-held and venture-backed.</a:t>
            </a:r>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404559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FBAAFB9C-5877-6B41-99A9-E3DD13FBDFD5}" type="slidenum">
              <a:rPr lang="en-US" smtClean="0"/>
              <a:pPr/>
              <a:t>4</a:t>
            </a:fld>
            <a:endParaRPr lang="en-US" dirty="0"/>
          </a:p>
        </p:txBody>
      </p:sp>
    </p:spTree>
    <p:extLst>
      <p:ext uri="{BB962C8B-B14F-4D97-AF65-F5344CB8AC3E}">
        <p14:creationId xmlns:p14="http://schemas.microsoft.com/office/powerpoint/2010/main" val="18235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kern="1200" dirty="0">
                <a:solidFill>
                  <a:schemeClr val="tx1"/>
                </a:solidFill>
                <a:effectLst/>
                <a:latin typeface="+mn-lt"/>
                <a:ea typeface="+mn-ea"/>
                <a:cs typeface="+mn-cs"/>
              </a:rPr>
              <a:t>Soonr Workplace One-App™ – Access, edit, share and store, from our all-in-one application, ensuring ease of use and no data leakage </a:t>
            </a:r>
          </a:p>
          <a:p>
            <a:pPr marL="171450" indent="-171450">
              <a:buFont typeface="Arial"/>
              <a:buChar char="•"/>
            </a:pPr>
            <a:r>
              <a:rPr lang="en-US" sz="1200" b="0" kern="1200" dirty="0">
                <a:solidFill>
                  <a:schemeClr val="tx1"/>
                </a:solidFill>
                <a:effectLst/>
                <a:latin typeface="+mn-lt"/>
                <a:ea typeface="+mn-ea"/>
                <a:cs typeface="+mn-cs"/>
              </a:rPr>
              <a:t>Optimized content delivery and rendering – Over fifty file types are rendered to perfection on all mobile devices</a:t>
            </a:r>
          </a:p>
          <a:p>
            <a:pPr marL="171450" indent="-171450">
              <a:buFont typeface="Arial"/>
              <a:buChar char="•"/>
            </a:pPr>
            <a:r>
              <a:rPr lang="en-US" sz="1200" b="0" kern="1200" dirty="0">
                <a:solidFill>
                  <a:schemeClr val="tx1"/>
                </a:solidFill>
                <a:effectLst/>
                <a:latin typeface="+mn-lt"/>
                <a:ea typeface="+mn-ea"/>
                <a:cs typeface="+mn-cs"/>
              </a:rPr>
              <a:t>Device support – iPad and iPhone, Android smartphones and tablets, Windows Phone and Blackberry phones</a:t>
            </a:r>
          </a:p>
          <a:p>
            <a:pPr marL="171450" indent="-171450">
              <a:buFont typeface="Arial"/>
              <a:buChar char="•"/>
            </a:pPr>
            <a:r>
              <a:rPr lang="en-US" sz="1200" b="0" kern="1200" dirty="0">
                <a:solidFill>
                  <a:schemeClr val="tx1"/>
                </a:solidFill>
                <a:effectLst/>
                <a:latin typeface="+mn-lt"/>
                <a:ea typeface="+mn-ea"/>
                <a:cs typeface="+mn-cs"/>
              </a:rPr>
              <a:t>Team-based sharing – Manage, organize and share files with ease, controlling access and permission on all Projects, folders and files</a:t>
            </a:r>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1065259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kern="1200" dirty="0">
                <a:solidFill>
                  <a:schemeClr val="tx1"/>
                </a:solidFill>
                <a:effectLst/>
                <a:latin typeface="+mn-lt"/>
                <a:ea typeface="+mn-ea"/>
                <a:cs typeface="+mn-cs"/>
              </a:rPr>
              <a:t>Industry-leading uptime and no-breach history – Soonr Workplace is “up” more than 99.9% of the time and has never experienced a security breach</a:t>
            </a:r>
          </a:p>
          <a:p>
            <a:pPr marL="171450" indent="-171450">
              <a:buFont typeface="Arial"/>
              <a:buChar char="•"/>
            </a:pPr>
            <a:r>
              <a:rPr lang="en-US" sz="1200" b="0" kern="1200" dirty="0">
                <a:solidFill>
                  <a:schemeClr val="tx1"/>
                </a:solidFill>
                <a:effectLst/>
                <a:latin typeface="+mn-lt"/>
                <a:ea typeface="+mn-ea"/>
                <a:cs typeface="+mn-cs"/>
              </a:rPr>
              <a:t>Compliance support – meets all the key industry and government security certification requirements such as HIPAA, SSAE16, PCI to ensure sensitive data</a:t>
            </a:r>
          </a:p>
          <a:p>
            <a:pPr marL="171450" indent="-171450">
              <a:buFont typeface="Arial"/>
              <a:buChar char="•"/>
            </a:pPr>
            <a:r>
              <a:rPr lang="en-US" sz="1200" b="0" kern="1200" dirty="0">
                <a:solidFill>
                  <a:schemeClr val="tx1"/>
                </a:solidFill>
                <a:effectLst/>
                <a:latin typeface="+mn-lt"/>
                <a:ea typeface="+mn-ea"/>
                <a:cs typeface="+mn-cs"/>
              </a:rPr>
              <a:t>Geo-redundant data centers in North America, Europe, Canada – 100% owned, operated and managed by Soonr exclusively for our service means no disruption or breach by another application </a:t>
            </a:r>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74883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06525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kern="1200" dirty="0">
                <a:solidFill>
                  <a:schemeClr val="tx1"/>
                </a:solidFill>
                <a:effectLst/>
                <a:latin typeface="+mn-lt"/>
                <a:ea typeface="+mn-ea"/>
                <a:cs typeface="+mn-cs"/>
              </a:rPr>
              <a:t>Policy-based control of content, seats, and devices – visibility and control of all Projects, files and folders and their permissions, as well as device password policies and data wipe</a:t>
            </a:r>
          </a:p>
          <a:p>
            <a:pPr marL="171450" indent="-171450">
              <a:buFont typeface="Arial"/>
              <a:buChar char="•"/>
            </a:pPr>
            <a:r>
              <a:rPr lang="en-US" sz="1200" b="0" kern="1200" dirty="0">
                <a:solidFill>
                  <a:schemeClr val="tx1"/>
                </a:solidFill>
                <a:effectLst/>
                <a:latin typeface="+mn-lt"/>
                <a:ea typeface="+mn-ea"/>
                <a:cs typeface="+mn-cs"/>
              </a:rPr>
              <a:t>Flexible and open – Integration with Active Directory and public APIs for application integration</a:t>
            </a:r>
          </a:p>
          <a:p>
            <a:pPr marL="171450" indent="-171450">
              <a:buFont typeface="Arial"/>
              <a:buChar char="•"/>
            </a:pPr>
            <a:r>
              <a:rPr lang="en-US" sz="1200" b="0" kern="1200" dirty="0">
                <a:solidFill>
                  <a:schemeClr val="tx1"/>
                </a:solidFill>
                <a:effectLst/>
                <a:latin typeface="+mn-lt"/>
                <a:ea typeface="+mn-ea"/>
                <a:cs typeface="+mn-cs"/>
              </a:rPr>
              <a:t>Setup and go – easy for users to start working immediately storing, managing and sharing files</a:t>
            </a:r>
          </a:p>
          <a:p>
            <a:pPr marL="171450" indent="-171450">
              <a:buFont typeface="Arial"/>
              <a:buChar char="•"/>
            </a:pPr>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kern="1200" dirty="0">
                <a:solidFill>
                  <a:schemeClr val="tx1"/>
                </a:solidFill>
                <a:effectLst/>
                <a:latin typeface="+mn-lt"/>
                <a:ea typeface="+mn-ea"/>
                <a:cs typeface="+mn-cs"/>
              </a:rPr>
              <a:t>USE</a:t>
            </a:r>
            <a:r>
              <a:rPr lang="en-US" sz="1200" b="0" kern="1200" baseline="0" dirty="0">
                <a:solidFill>
                  <a:schemeClr val="tx1"/>
                </a:solidFill>
                <a:effectLst/>
                <a:latin typeface="+mn-lt"/>
                <a:ea typeface="+mn-ea"/>
                <a:cs typeface="+mn-cs"/>
              </a:rPr>
              <a:t> HERE: </a:t>
            </a:r>
            <a:r>
              <a:rPr lang="en-US" sz="1200" b="0" kern="1200" dirty="0">
                <a:solidFill>
                  <a:schemeClr val="tx1"/>
                </a:solidFill>
                <a:effectLst/>
                <a:latin typeface="+mn-lt"/>
                <a:ea typeface="+mn-ea"/>
                <a:cs typeface="+mn-cs"/>
              </a:rPr>
              <a:t>Embraced by users and endorsed by IT</a:t>
            </a:r>
            <a:endParaRPr lang="en-US" dirty="0">
              <a:effectLst/>
            </a:endParaRPr>
          </a:p>
          <a:p>
            <a:pPr marL="0" indent="0">
              <a:buFont typeface="Arial"/>
              <a:buNone/>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1670189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kern="1200" dirty="0">
                <a:solidFill>
                  <a:schemeClr val="tx1"/>
                </a:solidFill>
                <a:effectLst/>
                <a:latin typeface="+mn-lt"/>
                <a:ea typeface="+mn-ea"/>
                <a:cs typeface="+mn-cs"/>
              </a:rPr>
              <a:t>Policy-based control of content, seats, and devices – visibility and control of all Projects, files and folders and their permissions, as well as device password policies and data wipe</a:t>
            </a:r>
          </a:p>
          <a:p>
            <a:pPr marL="171450" indent="-171450">
              <a:buFont typeface="Arial"/>
              <a:buChar char="•"/>
            </a:pPr>
            <a:r>
              <a:rPr lang="en-US" sz="1200" b="0" kern="1200" dirty="0">
                <a:solidFill>
                  <a:schemeClr val="tx1"/>
                </a:solidFill>
                <a:effectLst/>
                <a:latin typeface="+mn-lt"/>
                <a:ea typeface="+mn-ea"/>
                <a:cs typeface="+mn-cs"/>
              </a:rPr>
              <a:t>Flexible and open – Integration with Active Directory and public APIs for application integration</a:t>
            </a:r>
          </a:p>
          <a:p>
            <a:pPr marL="171450" indent="-171450">
              <a:buFont typeface="Arial"/>
              <a:buChar char="•"/>
            </a:pPr>
            <a:r>
              <a:rPr lang="en-US" sz="1200" b="0" kern="1200" dirty="0">
                <a:solidFill>
                  <a:schemeClr val="tx1"/>
                </a:solidFill>
                <a:effectLst/>
                <a:latin typeface="+mn-lt"/>
                <a:ea typeface="+mn-ea"/>
                <a:cs typeface="+mn-cs"/>
              </a:rPr>
              <a:t>Setup and go – easy for users to start working immediately storing, managing and sharing files</a:t>
            </a:r>
          </a:p>
          <a:p>
            <a:pPr marL="171450" indent="-171450">
              <a:buFont typeface="Arial"/>
              <a:buChar char="•"/>
            </a:pPr>
            <a:endParaRPr lang="en-US"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kern="1200" dirty="0">
                <a:solidFill>
                  <a:schemeClr val="tx1"/>
                </a:solidFill>
                <a:effectLst/>
                <a:latin typeface="+mn-lt"/>
                <a:ea typeface="+mn-ea"/>
                <a:cs typeface="+mn-cs"/>
              </a:rPr>
              <a:t>USE</a:t>
            </a:r>
            <a:r>
              <a:rPr lang="en-US" sz="1200" b="0" kern="1200" baseline="0" dirty="0">
                <a:solidFill>
                  <a:schemeClr val="tx1"/>
                </a:solidFill>
                <a:effectLst/>
                <a:latin typeface="+mn-lt"/>
                <a:ea typeface="+mn-ea"/>
                <a:cs typeface="+mn-cs"/>
              </a:rPr>
              <a:t> HERE: </a:t>
            </a:r>
            <a:r>
              <a:rPr lang="en-US" sz="1200" b="0" kern="1200" dirty="0">
                <a:solidFill>
                  <a:schemeClr val="tx1"/>
                </a:solidFill>
                <a:effectLst/>
                <a:latin typeface="+mn-lt"/>
                <a:ea typeface="+mn-ea"/>
                <a:cs typeface="+mn-cs"/>
              </a:rPr>
              <a:t>Embraced by users and endorsed by IT</a:t>
            </a:r>
            <a:endParaRPr lang="en-US" dirty="0">
              <a:effectLst/>
            </a:endParaRPr>
          </a:p>
          <a:p>
            <a:pPr marL="0" indent="0">
              <a:buFont typeface="Arial"/>
              <a:buNone/>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AAFB9C-5877-6B41-99A9-E3DD13FBDFD5}"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2097562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874" y="-138240"/>
            <a:ext cx="9475194" cy="7106395"/>
          </a:xfrm>
          <a:prstGeom prst="rect">
            <a:avLst/>
          </a:prstGeom>
        </p:spPr>
      </p:pic>
      <p:sp>
        <p:nvSpPr>
          <p:cNvPr id="12" name="Oval 11"/>
          <p:cNvSpPr/>
          <p:nvPr userDrawn="1"/>
        </p:nvSpPr>
        <p:spPr>
          <a:xfrm>
            <a:off x="3635005" y="-2267883"/>
            <a:ext cx="5952726" cy="5952726"/>
          </a:xfrm>
          <a:prstGeom prst="ellipse">
            <a:avLst/>
          </a:prstGeom>
          <a:solidFill>
            <a:srgbClr val="FFFF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userDrawn="1"/>
        </p:nvSpPr>
        <p:spPr>
          <a:xfrm>
            <a:off x="-1184573" y="-1139698"/>
            <a:ext cx="3131882" cy="3131882"/>
          </a:xfrm>
          <a:prstGeom prst="ellipse">
            <a:avLst/>
          </a:prstGeom>
          <a:solidFill>
            <a:srgbClr val="FF8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endParaRPr>
          </a:p>
        </p:txBody>
      </p:sp>
      <p:sp>
        <p:nvSpPr>
          <p:cNvPr id="15" name="Oval 14"/>
          <p:cNvSpPr/>
          <p:nvPr userDrawn="1"/>
        </p:nvSpPr>
        <p:spPr>
          <a:xfrm>
            <a:off x="3208994" y="-2457303"/>
            <a:ext cx="3939727" cy="3939727"/>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3287454" y="777600"/>
            <a:ext cx="6738918" cy="6738918"/>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122068" y="5738024"/>
            <a:ext cx="3297083" cy="1069337"/>
          </a:xfrm>
        </p:spPr>
        <p:txBody>
          <a:bodyPr>
            <a:normAutofit/>
          </a:bodyPr>
          <a:lstStyle>
            <a:lvl1pPr marL="0" indent="0" algn="l">
              <a:buNone/>
              <a:defRPr sz="1800" i="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Title, Date Go Here</a:t>
            </a:r>
          </a:p>
        </p:txBody>
      </p:sp>
      <p:sp>
        <p:nvSpPr>
          <p:cNvPr id="2" name="Title 1"/>
          <p:cNvSpPr>
            <a:spLocks noGrp="1"/>
          </p:cNvSpPr>
          <p:nvPr>
            <p:ph type="ctrTitle" hasCustomPrompt="1"/>
          </p:nvPr>
        </p:nvSpPr>
        <p:spPr>
          <a:xfrm>
            <a:off x="5525595" y="1483865"/>
            <a:ext cx="3297083" cy="3337018"/>
          </a:xfrm>
        </p:spPr>
        <p:txBody>
          <a:bodyPr/>
          <a:lstStyle>
            <a:lvl1pPr algn="l">
              <a:defRPr>
                <a:solidFill>
                  <a:schemeClr val="bg1"/>
                </a:solidFill>
              </a:defRPr>
            </a:lvl1pPr>
          </a:lstStyle>
          <a:p>
            <a:r>
              <a:rPr lang="en-US" dirty="0"/>
              <a:t>Presentation Title</a:t>
            </a:r>
          </a:p>
        </p:txBody>
      </p:sp>
      <p:sp>
        <p:nvSpPr>
          <p:cNvPr id="17" name="Oval 16"/>
          <p:cNvSpPr/>
          <p:nvPr userDrawn="1"/>
        </p:nvSpPr>
        <p:spPr>
          <a:xfrm>
            <a:off x="5204273" y="4998291"/>
            <a:ext cx="3939727" cy="3939727"/>
          </a:xfrm>
          <a:prstGeom prst="ellipse">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8050" y="5684875"/>
            <a:ext cx="2292172" cy="844324"/>
          </a:xfrm>
          <a:prstGeom prst="rect">
            <a:avLst/>
          </a:prstGeom>
        </p:spPr>
      </p:pic>
      <p:pic>
        <p:nvPicPr>
          <p:cNvPr id="19" name="Picture 18" descr="iPad.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6032" y="1475176"/>
            <a:ext cx="6977632" cy="5730149"/>
          </a:xfrm>
          <a:prstGeom prst="rect">
            <a:avLst/>
          </a:prstGeom>
        </p:spPr>
      </p:pic>
    </p:spTree>
    <p:extLst>
      <p:ext uri="{BB962C8B-B14F-4D97-AF65-F5344CB8AC3E}">
        <p14:creationId xmlns:p14="http://schemas.microsoft.com/office/powerpoint/2010/main" val="3212247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nl-NL"/>
              <a:t>©2013 Soonr, Inc.</a:t>
            </a:r>
            <a:endParaRPr lang="en-US" dirty="0"/>
          </a:p>
        </p:txBody>
      </p:sp>
      <p:sp>
        <p:nvSpPr>
          <p:cNvPr id="7" name="Slide Number Placeholder 6"/>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323045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nl-NL"/>
              <a:t>©2013 Soonr, Inc.</a:t>
            </a:r>
            <a:endParaRPr lang="en-US" dirty="0"/>
          </a:p>
        </p:txBody>
      </p:sp>
      <p:sp>
        <p:nvSpPr>
          <p:cNvPr id="7" name="Slide Number Placeholder 6"/>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2393314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nl-NL"/>
              <a:t>©2013 Soonr, Inc.</a:t>
            </a:r>
            <a:endParaRPr lang="en-US" dirty="0"/>
          </a:p>
        </p:txBody>
      </p:sp>
      <p:sp>
        <p:nvSpPr>
          <p:cNvPr id="6" name="Slide Number Placeholder 5"/>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1042008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nl-NL"/>
              <a:t>©2013 Soonr, Inc.</a:t>
            </a:r>
            <a:endParaRPr lang="en-US" dirty="0"/>
          </a:p>
        </p:txBody>
      </p:sp>
      <p:sp>
        <p:nvSpPr>
          <p:cNvPr id="6" name="Slide Number Placeholder 5"/>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116721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nl-NL"/>
              <a:t>©2013 Soonr, Inc.</a:t>
            </a:r>
            <a:endParaRPr lang="en-US" dirty="0"/>
          </a:p>
        </p:txBody>
      </p:sp>
      <p:sp>
        <p:nvSpPr>
          <p:cNvPr id="6" name="Slide Number Placeholder 5"/>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401606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Galaxy_Tab">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874" y="-138240"/>
            <a:ext cx="9475194" cy="7106395"/>
          </a:xfrm>
          <a:prstGeom prst="rect">
            <a:avLst/>
          </a:prstGeom>
        </p:spPr>
      </p:pic>
      <p:sp>
        <p:nvSpPr>
          <p:cNvPr id="12" name="Oval 11"/>
          <p:cNvSpPr/>
          <p:nvPr userDrawn="1"/>
        </p:nvSpPr>
        <p:spPr>
          <a:xfrm>
            <a:off x="3635005" y="-2267883"/>
            <a:ext cx="5952726" cy="5952726"/>
          </a:xfrm>
          <a:prstGeom prst="ellipse">
            <a:avLst/>
          </a:prstGeom>
          <a:solidFill>
            <a:srgbClr val="FFFF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userDrawn="1"/>
        </p:nvSpPr>
        <p:spPr>
          <a:xfrm>
            <a:off x="-1184573" y="-1139698"/>
            <a:ext cx="3131882" cy="3131882"/>
          </a:xfrm>
          <a:prstGeom prst="ellipse">
            <a:avLst/>
          </a:prstGeom>
          <a:solidFill>
            <a:srgbClr val="FF8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endParaRPr>
          </a:p>
        </p:txBody>
      </p:sp>
      <p:sp>
        <p:nvSpPr>
          <p:cNvPr id="15" name="Oval 14"/>
          <p:cNvSpPr/>
          <p:nvPr userDrawn="1"/>
        </p:nvSpPr>
        <p:spPr>
          <a:xfrm>
            <a:off x="3208994" y="-2457303"/>
            <a:ext cx="3939727" cy="3939727"/>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3287454" y="777600"/>
            <a:ext cx="6738918" cy="6738918"/>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122068" y="5738024"/>
            <a:ext cx="3297083" cy="1069337"/>
          </a:xfrm>
        </p:spPr>
        <p:txBody>
          <a:bodyPr>
            <a:normAutofit/>
          </a:bodyPr>
          <a:lstStyle>
            <a:lvl1pPr marL="0" indent="0" algn="l">
              <a:buNone/>
              <a:defRPr sz="1800" i="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Title, Date Go Here</a:t>
            </a:r>
          </a:p>
        </p:txBody>
      </p:sp>
      <p:sp>
        <p:nvSpPr>
          <p:cNvPr id="2" name="Title 1"/>
          <p:cNvSpPr>
            <a:spLocks noGrp="1"/>
          </p:cNvSpPr>
          <p:nvPr>
            <p:ph type="ctrTitle" hasCustomPrompt="1"/>
          </p:nvPr>
        </p:nvSpPr>
        <p:spPr>
          <a:xfrm>
            <a:off x="5525595" y="1483865"/>
            <a:ext cx="3297083" cy="3337018"/>
          </a:xfrm>
        </p:spPr>
        <p:txBody>
          <a:bodyPr/>
          <a:lstStyle>
            <a:lvl1pPr algn="l">
              <a:defRPr>
                <a:solidFill>
                  <a:schemeClr val="bg1"/>
                </a:solidFill>
              </a:defRPr>
            </a:lvl1pPr>
          </a:lstStyle>
          <a:p>
            <a:r>
              <a:rPr lang="en-US" dirty="0"/>
              <a:t>Presentation Title</a:t>
            </a:r>
          </a:p>
        </p:txBody>
      </p:sp>
      <p:sp>
        <p:nvSpPr>
          <p:cNvPr id="17" name="Oval 16"/>
          <p:cNvSpPr/>
          <p:nvPr userDrawn="1"/>
        </p:nvSpPr>
        <p:spPr>
          <a:xfrm>
            <a:off x="5204273" y="4998291"/>
            <a:ext cx="3939727" cy="3939727"/>
          </a:xfrm>
          <a:prstGeom prst="ellipse">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28050" y="5684875"/>
            <a:ext cx="2292172" cy="84432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06031" y="1475176"/>
            <a:ext cx="6977630" cy="5730149"/>
          </a:xfrm>
          <a:prstGeom prst="rect">
            <a:avLst/>
          </a:prstGeom>
        </p:spPr>
      </p:pic>
    </p:spTree>
    <p:extLst>
      <p:ext uri="{BB962C8B-B14F-4D97-AF65-F5344CB8AC3E}">
        <p14:creationId xmlns:p14="http://schemas.microsoft.com/office/powerpoint/2010/main" val="1592139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iPhon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874" y="-138240"/>
            <a:ext cx="9475194" cy="7106395"/>
          </a:xfrm>
          <a:prstGeom prst="rect">
            <a:avLst/>
          </a:prstGeom>
        </p:spPr>
      </p:pic>
      <p:sp>
        <p:nvSpPr>
          <p:cNvPr id="12" name="Oval 11"/>
          <p:cNvSpPr/>
          <p:nvPr userDrawn="1"/>
        </p:nvSpPr>
        <p:spPr>
          <a:xfrm>
            <a:off x="-1708687" y="-2267883"/>
            <a:ext cx="5952726" cy="5952726"/>
          </a:xfrm>
          <a:prstGeom prst="ellipse">
            <a:avLst/>
          </a:prstGeom>
          <a:solidFill>
            <a:srgbClr val="FFFF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userDrawn="1"/>
        </p:nvSpPr>
        <p:spPr>
          <a:xfrm>
            <a:off x="7440713" y="-1139698"/>
            <a:ext cx="3131882" cy="3131882"/>
          </a:xfrm>
          <a:prstGeom prst="ellipse">
            <a:avLst/>
          </a:prstGeom>
          <a:solidFill>
            <a:srgbClr val="FF8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endParaRPr>
          </a:p>
        </p:txBody>
      </p:sp>
      <p:sp>
        <p:nvSpPr>
          <p:cNvPr id="15" name="Oval 14"/>
          <p:cNvSpPr/>
          <p:nvPr userDrawn="1"/>
        </p:nvSpPr>
        <p:spPr>
          <a:xfrm>
            <a:off x="-2134698" y="-2457303"/>
            <a:ext cx="3939727" cy="3939727"/>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2056238" y="777600"/>
            <a:ext cx="6738918" cy="6738918"/>
          </a:xfrm>
          <a:prstGeom prst="ellipse">
            <a:avLst/>
          </a:prstGeom>
          <a:solidFill>
            <a:srgbClr val="0092D2">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hasCustomPrompt="1"/>
          </p:nvPr>
        </p:nvSpPr>
        <p:spPr>
          <a:xfrm>
            <a:off x="422641" y="4032569"/>
            <a:ext cx="3297083" cy="981390"/>
          </a:xfrm>
        </p:spPr>
        <p:txBody>
          <a:bodyPr>
            <a:normAutofit/>
          </a:bodyPr>
          <a:lstStyle>
            <a:lvl1pPr marL="0" indent="0" algn="l">
              <a:buNone/>
              <a:defRPr sz="1800" i="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Title, Date Go Here</a:t>
            </a:r>
          </a:p>
        </p:txBody>
      </p:sp>
      <p:sp>
        <p:nvSpPr>
          <p:cNvPr id="2" name="Title 1"/>
          <p:cNvSpPr>
            <a:spLocks noGrp="1"/>
          </p:cNvSpPr>
          <p:nvPr>
            <p:ph type="ctrTitle" hasCustomPrompt="1"/>
          </p:nvPr>
        </p:nvSpPr>
        <p:spPr>
          <a:xfrm>
            <a:off x="422641" y="1177266"/>
            <a:ext cx="3297083" cy="2776461"/>
          </a:xfrm>
        </p:spPr>
        <p:txBody>
          <a:bodyPr/>
          <a:lstStyle>
            <a:lvl1pPr algn="l">
              <a:defRPr>
                <a:solidFill>
                  <a:schemeClr val="bg1"/>
                </a:solidFill>
              </a:defRPr>
            </a:lvl1pPr>
          </a:lstStyle>
          <a:p>
            <a:r>
              <a:rPr lang="en-US" dirty="0"/>
              <a:t>Presentation Title</a:t>
            </a:r>
          </a:p>
        </p:txBody>
      </p:sp>
      <p:sp>
        <p:nvSpPr>
          <p:cNvPr id="11" name="Oval 10"/>
          <p:cNvSpPr/>
          <p:nvPr userDrawn="1"/>
        </p:nvSpPr>
        <p:spPr>
          <a:xfrm>
            <a:off x="-55217" y="5141851"/>
            <a:ext cx="3939727" cy="3939727"/>
          </a:xfrm>
          <a:prstGeom prst="ellipse">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610" y="5684875"/>
            <a:ext cx="2292172" cy="844324"/>
          </a:xfrm>
          <a:prstGeom prst="rect">
            <a:avLst/>
          </a:prstGeom>
        </p:spPr>
      </p:pic>
      <p:pic>
        <p:nvPicPr>
          <p:cNvPr id="5" name="Picture 4" descr="hand tes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2053" y="1053501"/>
            <a:ext cx="6182914" cy="5707305"/>
          </a:xfrm>
          <a:prstGeom prst="rect">
            <a:avLst/>
          </a:prstGeom>
        </p:spPr>
      </p:pic>
    </p:spTree>
    <p:extLst>
      <p:ext uri="{BB962C8B-B14F-4D97-AF65-F5344CB8AC3E}">
        <p14:creationId xmlns:p14="http://schemas.microsoft.com/office/powerpoint/2010/main" val="977874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nl-NL"/>
              <a:t>©2013 Soonr, Inc.</a:t>
            </a:r>
            <a:endParaRPr lang="en-US" dirty="0"/>
          </a:p>
        </p:txBody>
      </p:sp>
      <p:sp>
        <p:nvSpPr>
          <p:cNvPr id="6" name="Slide Number Placeholder 5"/>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2742971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nl-NL"/>
              <a:t>©2013 Soonr, Inc.</a:t>
            </a:r>
            <a:endParaRPr lang="en-US" dirty="0"/>
          </a:p>
        </p:txBody>
      </p:sp>
      <p:sp>
        <p:nvSpPr>
          <p:cNvPr id="7" name="Slide Number Placeholder 6"/>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1963388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nl-NL"/>
              <a:t>©2013 Soonr, Inc.</a:t>
            </a:r>
            <a:endParaRPr lang="en-US" dirty="0"/>
          </a:p>
        </p:txBody>
      </p:sp>
      <p:sp>
        <p:nvSpPr>
          <p:cNvPr id="9" name="Slide Number Placeholder 8"/>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128332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dirty="0"/>
              <a:t>Click to edit Master title style</a:t>
            </a:r>
          </a:p>
        </p:txBody>
      </p:sp>
      <p:sp>
        <p:nvSpPr>
          <p:cNvPr id="4" name="Footer Placeholder 3"/>
          <p:cNvSpPr>
            <a:spLocks noGrp="1"/>
          </p:cNvSpPr>
          <p:nvPr>
            <p:ph type="ftr" sz="quarter" idx="11"/>
          </p:nvPr>
        </p:nvSpPr>
        <p:spPr/>
        <p:txBody>
          <a:bodyPr/>
          <a:lstStyle/>
          <a:p>
            <a:r>
              <a:rPr lang="nl-NL"/>
              <a:t>©2013 Soonr, Inc.</a:t>
            </a:r>
            <a:endParaRPr lang="en-US" dirty="0"/>
          </a:p>
        </p:txBody>
      </p:sp>
      <p:sp>
        <p:nvSpPr>
          <p:cNvPr id="5" name="Slide Number Placeholder 4"/>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2756786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l-NL"/>
              <a:t>©2013 Soonr, Inc.</a:t>
            </a:r>
            <a:endParaRPr lang="en-US" dirty="0"/>
          </a:p>
        </p:txBody>
      </p:sp>
      <p:sp>
        <p:nvSpPr>
          <p:cNvPr id="4" name="Slide Number Placeholder 3"/>
          <p:cNvSpPr>
            <a:spLocks noGrp="1"/>
          </p:cNvSpPr>
          <p:nvPr>
            <p:ph type="sldNum" sz="quarter" idx="12"/>
          </p:nvPr>
        </p:nvSpPr>
        <p:spPr/>
        <p:txBody>
          <a:bodyPr/>
          <a:lstStyle/>
          <a:p>
            <a:fld id="{AE17AB3E-A426-D04F-8563-59042B6CCE1C}" type="slidenum">
              <a:rPr lang="en-US" smtClean="0"/>
              <a:pPr/>
              <a:t>‹#›</a:t>
            </a:fld>
            <a:endParaRPr lang="en-US" dirty="0"/>
          </a:p>
        </p:txBody>
      </p:sp>
    </p:spTree>
    <p:extLst>
      <p:ext uri="{BB962C8B-B14F-4D97-AF65-F5344CB8AC3E}">
        <p14:creationId xmlns:p14="http://schemas.microsoft.com/office/powerpoint/2010/main" val="348136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99891"/>
            <a:ext cx="9421600" cy="1309553"/>
          </a:xfrm>
          <a:prstGeom prst="rect">
            <a:avLst/>
          </a:prstGeom>
          <a:solidFill>
            <a:srgbClr val="009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userDrawn="1">
            <p:ph type="title"/>
          </p:nvPr>
        </p:nvSpPr>
        <p:spPr>
          <a:xfrm>
            <a:off x="457200" y="199933"/>
            <a:ext cx="8229600" cy="608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457200" y="1151864"/>
            <a:ext cx="8229600" cy="51064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3"/>
          </p:nvPr>
        </p:nvSpPr>
        <p:spPr>
          <a:xfrm>
            <a:off x="3848100" y="6356350"/>
            <a:ext cx="1447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©2013 Soonr, Inc.</a:t>
            </a:r>
            <a:endParaRPr lang="en-US" dirty="0"/>
          </a:p>
        </p:txBody>
      </p:sp>
      <p:sp>
        <p:nvSpPr>
          <p:cNvPr id="6" name="Slide Number Placeholder 5"/>
          <p:cNvSpPr>
            <a:spLocks noGrp="1"/>
          </p:cNvSpPr>
          <p:nvPr userDrawn="1">
            <p:ph type="sldNum" sz="quarter" idx="4"/>
          </p:nvPr>
        </p:nvSpPr>
        <p:spPr>
          <a:xfrm>
            <a:off x="7625773" y="6356350"/>
            <a:ext cx="10610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7AB3E-A426-D04F-8563-59042B6CCE1C}" type="slidenum">
              <a:rPr lang="en-US" smtClean="0"/>
              <a:pPr/>
              <a:t>‹#›</a:t>
            </a:fld>
            <a:endParaRPr lang="en-US" dirty="0"/>
          </a:p>
        </p:txBody>
      </p:sp>
      <p:sp>
        <p:nvSpPr>
          <p:cNvPr id="11" name="Oval 10"/>
          <p:cNvSpPr/>
          <p:nvPr userDrawn="1"/>
        </p:nvSpPr>
        <p:spPr>
          <a:xfrm>
            <a:off x="8397047" y="-284338"/>
            <a:ext cx="1043961" cy="1043961"/>
          </a:xfrm>
          <a:prstGeom prst="ellipse">
            <a:avLst/>
          </a:prstGeom>
          <a:solidFill>
            <a:srgbClr val="FFFFFF">
              <a:alpha val="6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userDrawn="1"/>
        </p:nvSpPr>
        <p:spPr>
          <a:xfrm>
            <a:off x="8227182" y="162896"/>
            <a:ext cx="549255" cy="549255"/>
          </a:xfrm>
          <a:prstGeom prst="ellipse">
            <a:avLst/>
          </a:prstGeom>
          <a:solidFill>
            <a:srgbClr val="0092D2">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8377639" y="237642"/>
            <a:ext cx="1043961" cy="1043961"/>
          </a:xfrm>
          <a:prstGeom prst="ellipse">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userDrawn="1"/>
        </p:nvSpPr>
        <p:spPr>
          <a:xfrm>
            <a:off x="8869372" y="390174"/>
            <a:ext cx="549255" cy="549255"/>
          </a:xfrm>
          <a:prstGeom prst="ellipse">
            <a:avLst/>
          </a:prstGeom>
          <a:solidFill>
            <a:srgbClr val="FF8000">
              <a:alpha val="7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endParaRPr>
          </a:p>
        </p:txBody>
      </p:sp>
      <p:pic>
        <p:nvPicPr>
          <p:cNvPr id="17" name="Picture 16" descr="logo-foote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09399" y="6318658"/>
            <a:ext cx="1151789" cy="469247"/>
          </a:xfrm>
          <a:prstGeom prst="rect">
            <a:avLst/>
          </a:prstGeom>
        </p:spPr>
      </p:pic>
    </p:spTree>
    <p:extLst>
      <p:ext uri="{BB962C8B-B14F-4D97-AF65-F5344CB8AC3E}">
        <p14:creationId xmlns:p14="http://schemas.microsoft.com/office/powerpoint/2010/main" val="686409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dt="0"/>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hyperlink" Target="http://www.google.com/url?sa=i&amp;rct=j&amp;q=at&amp;t+logo&amp;source=images&amp;cd=&amp;cad=rja&amp;docid=FcdzivBepbIyoM&amp;tbnid=DIdBYZi1xmcSNM:&amp;ved=0CAUQjRw&amp;url=http://www.theandroidinvasion.com/2012/07/news-att-announces-shared-data-plans/att-logo/&amp;ei=crBjUbXGIoLjiAKy94CYCw&amp;bvm=bv.44990110,d.cGE&amp;psig=AFQjCNGkjoJAE9jPGcFGfoXRH6EeBYP7Ng&amp;ust=1365574114191561" TargetMode="External"/><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hyperlink" Target="http://www.google.com/url?sa=i&amp;source=images&amp;cd=&amp;cad=rja&amp;docid=jqAKZwblxptFuM&amp;tbnid=EPRdc9ikMcOl4M:&amp;ved=0CAgQjRwwAA&amp;url=http://www.windship.com/about/portfolio.html&amp;ei=bf1iUYbPFanWiwL_zYGQBw&amp;psig=AFQjCNHXXnmt1Bjp9B_ZRDrSbu51sA45TA&amp;ust=1365528301391271" TargetMode="External"/><Relationship Id="rId15" Type="http://schemas.openxmlformats.org/officeDocument/2006/relationships/image" Target="../media/image17.png"/><Relationship Id="rId10" Type="http://schemas.openxmlformats.org/officeDocument/2006/relationships/hyperlink" Target="http://www.google.com/url?sa=i&amp;rct=j&amp;q=support.com+logo&amp;source=images&amp;cd=&amp;cad=rja&amp;docid=x9uyacu1FpqpnM&amp;tbnid=wfUO539UPYCMxM:&amp;ved=0CAUQjRw&amp;url=http://www.mideasttime.com/support-com-now-covered-by-analysts-at-deutsche-bank-sprt/5336/&amp;ei=1rBjUe7WFeHgiwKj64GwBg&amp;bvm=bv.44990110,d.cGE&amp;psig=AFQjCNGVrN_tnYhjqrvQAKfhbsn2Y-4GCg&amp;ust=1365574221796402" TargetMode="External"/><Relationship Id="rId19"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image" Target="../media/image12.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2.jpeg"/><Relationship Id="rId16"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4.jpe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2068" y="5738024"/>
            <a:ext cx="4399132" cy="1069337"/>
          </a:xfrm>
        </p:spPr>
        <p:txBody>
          <a:bodyPr>
            <a:normAutofit lnSpcReduction="10000"/>
          </a:bodyPr>
          <a:lstStyle/>
          <a:p>
            <a:endParaRPr lang="en-US" sz="2000" dirty="0"/>
          </a:p>
          <a:p>
            <a:r>
              <a:rPr lang="en-US" sz="2000" dirty="0"/>
              <a:t>NAME Sales Person, TITLE</a:t>
            </a:r>
          </a:p>
          <a:p>
            <a:r>
              <a:rPr lang="en-US" sz="2000" dirty="0"/>
              <a:t>COMPANY NAME</a:t>
            </a:r>
          </a:p>
        </p:txBody>
      </p:sp>
      <p:sp>
        <p:nvSpPr>
          <p:cNvPr id="3" name="Title 2"/>
          <p:cNvSpPr>
            <a:spLocks noGrp="1"/>
          </p:cNvSpPr>
          <p:nvPr>
            <p:ph type="ctrTitle"/>
          </p:nvPr>
        </p:nvSpPr>
        <p:spPr/>
        <p:txBody>
          <a:bodyPr>
            <a:normAutofit/>
          </a:bodyPr>
          <a:lstStyle/>
          <a:p>
            <a:r>
              <a:rPr lang="en-US" i="1" dirty="0"/>
              <a:t>Introduction to Soonr by ….</a:t>
            </a:r>
          </a:p>
        </p:txBody>
      </p:sp>
    </p:spTree>
    <p:extLst>
      <p:ext uri="{BB962C8B-B14F-4D97-AF65-F5344CB8AC3E}">
        <p14:creationId xmlns:p14="http://schemas.microsoft.com/office/powerpoint/2010/main" val="114514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ffice_people_13470716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236" y="-149413"/>
            <a:ext cx="10608236" cy="7072157"/>
          </a:xfrm>
          <a:prstGeom prst="rect">
            <a:avLst/>
          </a:prstGeom>
        </p:spPr>
      </p:pic>
      <p:sp>
        <p:nvSpPr>
          <p:cNvPr id="5" name="Rectangle 4"/>
          <p:cNvSpPr/>
          <p:nvPr/>
        </p:nvSpPr>
        <p:spPr>
          <a:xfrm>
            <a:off x="3770962" y="-866588"/>
            <a:ext cx="7339298" cy="9129058"/>
          </a:xfrm>
          <a:prstGeom prst="rect">
            <a:avLst/>
          </a:prstGeom>
          <a:solidFill>
            <a:srgbClr val="0092D1">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latin typeface="Calibri"/>
            </a:endParaRPr>
          </a:p>
        </p:txBody>
      </p:sp>
      <p:grpSp>
        <p:nvGrpSpPr>
          <p:cNvPr id="4" name="Group 3"/>
          <p:cNvGrpSpPr/>
          <p:nvPr/>
        </p:nvGrpSpPr>
        <p:grpSpPr>
          <a:xfrm>
            <a:off x="4201160" y="208513"/>
            <a:ext cx="8229600" cy="6049710"/>
            <a:chOff x="-3213100" y="533633"/>
            <a:chExt cx="8229600" cy="6049710"/>
          </a:xfrm>
        </p:grpSpPr>
        <p:sp>
          <p:nvSpPr>
            <p:cNvPr id="7" name="Content Placeholder 2"/>
            <p:cNvSpPr txBox="1">
              <a:spLocks/>
            </p:cNvSpPr>
            <p:nvPr/>
          </p:nvSpPr>
          <p:spPr>
            <a:xfrm>
              <a:off x="-2805140" y="1476933"/>
              <a:ext cx="4559300" cy="51064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FFFFFF"/>
                  </a:solidFill>
                </a:rPr>
                <a:t>Enable business without changing logical directory structure </a:t>
              </a:r>
              <a:br>
                <a:rPr lang="en-US" sz="2400" dirty="0">
                  <a:solidFill>
                    <a:srgbClr val="FFFFFF"/>
                  </a:solidFill>
                </a:rPr>
              </a:br>
              <a:endParaRPr lang="en-US" sz="2400" dirty="0">
                <a:solidFill>
                  <a:srgbClr val="FFFFFF"/>
                </a:solidFill>
              </a:endParaRPr>
            </a:p>
            <a:p>
              <a:r>
                <a:rPr lang="en-US" sz="2400" dirty="0">
                  <a:solidFill>
                    <a:srgbClr val="FFFFFF"/>
                  </a:solidFill>
                </a:rPr>
                <a:t>Retain source of authority</a:t>
              </a:r>
              <a:br>
                <a:rPr lang="en-US" sz="2400" dirty="0">
                  <a:solidFill>
                    <a:srgbClr val="FFFFFF"/>
                  </a:solidFill>
                </a:rPr>
              </a:br>
              <a:endParaRPr lang="en-US" sz="2400" dirty="0">
                <a:solidFill>
                  <a:srgbClr val="FFFFFF"/>
                </a:solidFill>
              </a:endParaRPr>
            </a:p>
            <a:p>
              <a:r>
                <a:rPr lang="en-US" sz="2400" dirty="0">
                  <a:solidFill>
                    <a:srgbClr val="FFFFFF"/>
                  </a:solidFill>
                </a:rPr>
                <a:t>Full visibility on LAN </a:t>
              </a:r>
              <a:r>
                <a:rPr lang="en-US" sz="2400" i="1" dirty="0">
                  <a:solidFill>
                    <a:srgbClr val="FFFFFF"/>
                  </a:solidFill>
                </a:rPr>
                <a:t>and </a:t>
              </a:r>
              <a:r>
                <a:rPr lang="en-US" sz="2400" dirty="0">
                  <a:solidFill>
                    <a:srgbClr val="FFFFFF"/>
                  </a:solidFill>
                </a:rPr>
                <a:t>cloud</a:t>
              </a:r>
              <a:br>
                <a:rPr lang="en-US" sz="2400" dirty="0">
                  <a:solidFill>
                    <a:srgbClr val="FFFFFF"/>
                  </a:solidFill>
                </a:rPr>
              </a:br>
              <a:endParaRPr lang="en-US" sz="2400" dirty="0">
                <a:solidFill>
                  <a:srgbClr val="FFFFFF"/>
                </a:solidFill>
              </a:endParaRPr>
            </a:p>
            <a:p>
              <a:r>
                <a:rPr lang="en-US" sz="2400" dirty="0">
                  <a:solidFill>
                    <a:srgbClr val="FFFFFF"/>
                  </a:solidFill>
                </a:rPr>
                <a:t>Inexpensive backup resource</a:t>
              </a:r>
              <a:br>
                <a:rPr lang="en-US" sz="2400" dirty="0">
                  <a:solidFill>
                    <a:srgbClr val="FFFFFF"/>
                  </a:solidFill>
                </a:rPr>
              </a:br>
              <a:endParaRPr lang="en-US" sz="2400" dirty="0">
                <a:solidFill>
                  <a:srgbClr val="FFFFFF"/>
                </a:solidFill>
              </a:endParaRPr>
            </a:p>
            <a:p>
              <a:r>
                <a:rPr lang="en-US" sz="2400" dirty="0">
                  <a:solidFill>
                    <a:srgbClr val="FFFFFF"/>
                  </a:solidFill>
                </a:rPr>
                <a:t>Reconsider need for VPN</a:t>
              </a:r>
            </a:p>
            <a:p>
              <a:endParaRPr lang="en-US" sz="2400" dirty="0">
                <a:solidFill>
                  <a:srgbClr val="FFFFFF"/>
                </a:solidFill>
              </a:endParaRPr>
            </a:p>
          </p:txBody>
        </p:sp>
        <p:sp>
          <p:nvSpPr>
            <p:cNvPr id="8" name="Title 1"/>
            <p:cNvSpPr txBox="1">
              <a:spLocks/>
            </p:cNvSpPr>
            <p:nvPr/>
          </p:nvSpPr>
          <p:spPr>
            <a:xfrm>
              <a:off x="-3213100" y="533633"/>
              <a:ext cx="8229600" cy="608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dirty="0"/>
                <a:t>IT Benefits</a:t>
              </a:r>
            </a:p>
          </p:txBody>
        </p:sp>
      </p:grpSp>
    </p:spTree>
    <p:extLst>
      <p:ext uri="{BB962C8B-B14F-4D97-AF65-F5344CB8AC3E}">
        <p14:creationId xmlns:p14="http://schemas.microsoft.com/office/powerpoint/2010/main" val="401364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Enterprise File Sharing &amp; Collaboration</a:t>
            </a:r>
          </a:p>
        </p:txBody>
      </p:sp>
      <p:pic>
        <p:nvPicPr>
          <p:cNvPr id="9221" name="Picture 2"/>
          <p:cNvPicPr>
            <a:picLocks noChangeAspect="1" noChangeArrowheads="1"/>
          </p:cNvPicPr>
          <p:nvPr/>
        </p:nvPicPr>
        <p:blipFill>
          <a:blip r:embed="rId2" cstate="screen"/>
          <a:srcRect/>
          <a:stretch>
            <a:fillRect/>
          </a:stretch>
        </p:blipFill>
        <p:spPr bwMode="auto">
          <a:xfrm>
            <a:off x="142875" y="1212285"/>
            <a:ext cx="8772525" cy="4664075"/>
          </a:xfrm>
          <a:prstGeom prst="rect">
            <a:avLst/>
          </a:prstGeom>
          <a:noFill/>
          <a:ln w="9525">
            <a:noFill/>
            <a:miter lim="800000"/>
            <a:headEnd/>
            <a:tailEnd/>
          </a:ln>
        </p:spPr>
      </p:pic>
      <p:sp>
        <p:nvSpPr>
          <p:cNvPr id="2" name="TextBox 1"/>
          <p:cNvSpPr txBox="1"/>
          <p:nvPr/>
        </p:nvSpPr>
        <p:spPr>
          <a:xfrm>
            <a:off x="1676400" y="6012885"/>
            <a:ext cx="6248400" cy="369332"/>
          </a:xfrm>
          <a:prstGeom prst="rect">
            <a:avLst/>
          </a:prstGeom>
          <a:noFill/>
        </p:spPr>
        <p:txBody>
          <a:bodyPr wrap="square" rtlCol="0">
            <a:spAutoFit/>
          </a:bodyPr>
          <a:lstStyle/>
          <a:p>
            <a:pPr algn="ctr"/>
            <a:r>
              <a:rPr lang="en-US" dirty="0">
                <a:solidFill>
                  <a:schemeClr val="tx1">
                    <a:lumMod val="50000"/>
                    <a:lumOff val="50000"/>
                  </a:schemeClr>
                </a:solidFill>
              </a:rPr>
              <a:t>Doing business faster without losing control</a:t>
            </a:r>
          </a:p>
        </p:txBody>
      </p:sp>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937030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Dropbox Problem</a:t>
            </a:r>
          </a:p>
        </p:txBody>
      </p:sp>
      <p:pic>
        <p:nvPicPr>
          <p:cNvPr id="9" name="Picture 8" descr="stopbox_thief_v5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55" y="1077508"/>
            <a:ext cx="7220491" cy="5415367"/>
          </a:xfrm>
          <a:prstGeom prst="rect">
            <a:avLst/>
          </a:prstGeom>
        </p:spPr>
      </p:pic>
      <p:sp>
        <p:nvSpPr>
          <p:cNvPr id="6"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23479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Soonr Workplace Key Use Cases</a:t>
            </a:r>
          </a:p>
        </p:txBody>
      </p:sp>
      <p:sp>
        <p:nvSpPr>
          <p:cNvPr id="14340" name="Pentagon 4"/>
          <p:cNvSpPr>
            <a:spLocks noChangeArrowheads="1"/>
          </p:cNvSpPr>
          <p:nvPr/>
        </p:nvSpPr>
        <p:spPr bwMode="auto">
          <a:xfrm>
            <a:off x="255573" y="1262063"/>
            <a:ext cx="2057400" cy="990600"/>
          </a:xfrm>
          <a:prstGeom prst="homePlate">
            <a:avLst>
              <a:gd name="adj" fmla="val 30769"/>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dirty="0">
                <a:solidFill>
                  <a:schemeClr val="bg1"/>
                </a:solidFill>
                <a:latin typeface="+mn-lt"/>
                <a:ea typeface="Calibri" pitchFamily="34" charset="0"/>
                <a:cs typeface="Calibri" pitchFamily="34" charset="0"/>
              </a:rPr>
              <a:t>Company File Server</a:t>
            </a:r>
          </a:p>
        </p:txBody>
      </p:sp>
      <p:sp>
        <p:nvSpPr>
          <p:cNvPr id="14341" name="Pentagon 5"/>
          <p:cNvSpPr>
            <a:spLocks noChangeArrowheads="1"/>
          </p:cNvSpPr>
          <p:nvPr/>
        </p:nvSpPr>
        <p:spPr bwMode="auto">
          <a:xfrm>
            <a:off x="255573" y="2530475"/>
            <a:ext cx="2133600" cy="990600"/>
          </a:xfrm>
          <a:prstGeom prst="homePlate">
            <a:avLst>
              <a:gd name="adj" fmla="val 30772"/>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dirty="0">
                <a:solidFill>
                  <a:schemeClr val="bg1"/>
                </a:solidFill>
                <a:latin typeface="+mn-lt"/>
                <a:ea typeface="Calibri" pitchFamily="34" charset="0"/>
                <a:cs typeface="Calibri" pitchFamily="34" charset="0"/>
              </a:rPr>
              <a:t>Deal-Room</a:t>
            </a:r>
          </a:p>
        </p:txBody>
      </p:sp>
      <p:sp>
        <p:nvSpPr>
          <p:cNvPr id="14342" name="Pentagon 6"/>
          <p:cNvSpPr>
            <a:spLocks noChangeArrowheads="1"/>
          </p:cNvSpPr>
          <p:nvPr/>
        </p:nvSpPr>
        <p:spPr bwMode="auto">
          <a:xfrm>
            <a:off x="255573" y="3813175"/>
            <a:ext cx="2133600" cy="990600"/>
          </a:xfrm>
          <a:prstGeom prst="homePlate">
            <a:avLst>
              <a:gd name="adj" fmla="val 30772"/>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dirty="0">
                <a:solidFill>
                  <a:schemeClr val="bg1"/>
                </a:solidFill>
                <a:latin typeface="+mn-lt"/>
                <a:ea typeface="Calibri" pitchFamily="34" charset="0"/>
                <a:cs typeface="Calibri" pitchFamily="34" charset="0"/>
              </a:rPr>
              <a:t>Dropbox for Business</a:t>
            </a:r>
          </a:p>
        </p:txBody>
      </p:sp>
      <p:sp>
        <p:nvSpPr>
          <p:cNvPr id="14343" name="Pentagon 7"/>
          <p:cNvSpPr>
            <a:spLocks noChangeArrowheads="1"/>
          </p:cNvSpPr>
          <p:nvPr/>
        </p:nvSpPr>
        <p:spPr bwMode="auto">
          <a:xfrm>
            <a:off x="255573" y="5053806"/>
            <a:ext cx="2209800" cy="990600"/>
          </a:xfrm>
          <a:prstGeom prst="homePlate">
            <a:avLst>
              <a:gd name="adj" fmla="val 30766"/>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dirty="0">
                <a:solidFill>
                  <a:schemeClr val="bg1"/>
                </a:solidFill>
                <a:latin typeface="+mn-lt"/>
                <a:ea typeface="Calibri" pitchFamily="34" charset="0"/>
                <a:cs typeface="Calibri" pitchFamily="34" charset="0"/>
              </a:rPr>
              <a:t>Mobile  Workers </a:t>
            </a:r>
          </a:p>
        </p:txBody>
      </p:sp>
      <p:sp>
        <p:nvSpPr>
          <p:cNvPr id="14344" name="TextBox 8"/>
          <p:cNvSpPr txBox="1">
            <a:spLocks noChangeArrowheads="1"/>
          </p:cNvSpPr>
          <p:nvPr/>
        </p:nvSpPr>
        <p:spPr bwMode="auto">
          <a:xfrm>
            <a:off x="2483843" y="1403420"/>
            <a:ext cx="3390482" cy="707886"/>
          </a:xfrm>
          <a:prstGeom prst="rect">
            <a:avLst/>
          </a:prstGeom>
          <a:noFill/>
          <a:ln w="9525">
            <a:noFill/>
            <a:miter lim="800000"/>
            <a:headEnd/>
            <a:tailEnd/>
          </a:ln>
        </p:spPr>
        <p:txBody>
          <a:bodyPr wrap="square">
            <a:spAutoFit/>
          </a:bodyPr>
          <a:lstStyle/>
          <a:p>
            <a:r>
              <a:rPr lang="en-US" sz="2000" dirty="0">
                <a:solidFill>
                  <a:srgbClr val="777877"/>
                </a:solidFill>
                <a:latin typeface="+mn-lt"/>
              </a:rPr>
              <a:t>Company file repository in the cloud with mobile access</a:t>
            </a:r>
          </a:p>
        </p:txBody>
      </p:sp>
      <p:sp>
        <p:nvSpPr>
          <p:cNvPr id="14345" name="TextBox 9"/>
          <p:cNvSpPr txBox="1">
            <a:spLocks noChangeArrowheads="1"/>
          </p:cNvSpPr>
          <p:nvPr/>
        </p:nvSpPr>
        <p:spPr bwMode="auto">
          <a:xfrm>
            <a:off x="2483843" y="2671832"/>
            <a:ext cx="3390482" cy="707886"/>
          </a:xfrm>
          <a:prstGeom prst="rect">
            <a:avLst/>
          </a:prstGeom>
          <a:noFill/>
          <a:ln w="9525">
            <a:noFill/>
            <a:miter lim="800000"/>
            <a:headEnd/>
            <a:tailEnd/>
          </a:ln>
        </p:spPr>
        <p:txBody>
          <a:bodyPr wrap="square">
            <a:spAutoFit/>
          </a:bodyPr>
          <a:lstStyle/>
          <a:p>
            <a:r>
              <a:rPr lang="en-US" sz="2000" dirty="0">
                <a:solidFill>
                  <a:srgbClr val="777877"/>
                </a:solidFill>
                <a:latin typeface="+mn-lt"/>
              </a:rPr>
              <a:t>Secure sharing with clients, partners and suppliers</a:t>
            </a:r>
          </a:p>
        </p:txBody>
      </p:sp>
      <p:sp>
        <p:nvSpPr>
          <p:cNvPr id="14346" name="TextBox 10"/>
          <p:cNvSpPr txBox="1">
            <a:spLocks noChangeArrowheads="1"/>
          </p:cNvSpPr>
          <p:nvPr/>
        </p:nvSpPr>
        <p:spPr bwMode="auto">
          <a:xfrm>
            <a:off x="2483843" y="3954532"/>
            <a:ext cx="3390482" cy="707886"/>
          </a:xfrm>
          <a:prstGeom prst="rect">
            <a:avLst/>
          </a:prstGeom>
          <a:noFill/>
          <a:ln w="9525">
            <a:noFill/>
            <a:miter lim="800000"/>
            <a:headEnd/>
            <a:tailEnd/>
          </a:ln>
        </p:spPr>
        <p:txBody>
          <a:bodyPr wrap="square">
            <a:spAutoFit/>
          </a:bodyPr>
          <a:lstStyle/>
          <a:p>
            <a:r>
              <a:rPr lang="en-US" sz="2000" dirty="0">
                <a:solidFill>
                  <a:srgbClr val="777877"/>
                </a:solidFill>
                <a:latin typeface="+mn-lt"/>
              </a:rPr>
              <a:t>Secure email alternative when dealing with large files</a:t>
            </a:r>
          </a:p>
        </p:txBody>
      </p:sp>
      <p:sp>
        <p:nvSpPr>
          <p:cNvPr id="14347" name="TextBox 11"/>
          <p:cNvSpPr txBox="1">
            <a:spLocks noChangeArrowheads="1"/>
          </p:cNvSpPr>
          <p:nvPr/>
        </p:nvSpPr>
        <p:spPr bwMode="auto">
          <a:xfrm>
            <a:off x="2483843" y="5041275"/>
            <a:ext cx="3390482" cy="1015663"/>
          </a:xfrm>
          <a:prstGeom prst="rect">
            <a:avLst/>
          </a:prstGeom>
          <a:noFill/>
          <a:ln w="9525">
            <a:noFill/>
            <a:miter lim="800000"/>
            <a:headEnd/>
            <a:tailEnd/>
          </a:ln>
        </p:spPr>
        <p:txBody>
          <a:bodyPr wrap="square">
            <a:spAutoFit/>
          </a:bodyPr>
          <a:lstStyle/>
          <a:p>
            <a:r>
              <a:rPr lang="en-US" sz="2000" dirty="0">
                <a:solidFill>
                  <a:srgbClr val="777877"/>
                </a:solidFill>
                <a:latin typeface="+mn-lt"/>
              </a:rPr>
              <a:t>Mobile office productivity, integrated editing, annotation, fax, etc. in </a:t>
            </a:r>
            <a:r>
              <a:rPr lang="en-US" sz="2000" b="1" dirty="0">
                <a:solidFill>
                  <a:srgbClr val="777877"/>
                </a:solidFill>
                <a:latin typeface="+mn-lt"/>
              </a:rPr>
              <a:t>one app</a:t>
            </a:r>
          </a:p>
        </p:txBody>
      </p:sp>
      <p:sp>
        <p:nvSpPr>
          <p:cNvPr id="13" name="Content Placeholder 2"/>
          <p:cNvSpPr>
            <a:spLocks noGrp="1"/>
          </p:cNvSpPr>
          <p:nvPr>
            <p:ph idx="1"/>
          </p:nvPr>
        </p:nvSpPr>
        <p:spPr>
          <a:xfrm>
            <a:off x="5929745" y="1910231"/>
            <a:ext cx="2895597" cy="3833598"/>
          </a:xfrm>
          <a:solidFill>
            <a:schemeClr val="accent5">
              <a:lumMod val="20000"/>
              <a:lumOff val="80000"/>
            </a:schemeClr>
          </a:solidFill>
        </p:spPr>
        <p:txBody>
          <a:bodyPr>
            <a:noAutofit/>
          </a:bodyPr>
          <a:lstStyle/>
          <a:p>
            <a:pPr marL="457200" indent="-457200">
              <a:buNone/>
              <a:defRPr/>
            </a:pPr>
            <a:r>
              <a:rPr lang="en-US" sz="1800" b="1" dirty="0"/>
              <a:t>Save hours every week, work from anywhere</a:t>
            </a:r>
          </a:p>
          <a:p>
            <a:pPr marL="457200" indent="-457200">
              <a:buNone/>
              <a:defRPr/>
            </a:pPr>
            <a:endParaRPr lang="en-US" sz="1800" b="1" dirty="0"/>
          </a:p>
          <a:p>
            <a:pPr marL="457200" indent="-457200">
              <a:buNone/>
              <a:defRPr/>
            </a:pPr>
            <a:r>
              <a:rPr lang="en-US" sz="1800" b="1" dirty="0"/>
              <a:t>Eliminate errors working with wrong documents</a:t>
            </a:r>
          </a:p>
          <a:p>
            <a:pPr marL="457200" indent="-457200">
              <a:buNone/>
              <a:defRPr/>
            </a:pPr>
            <a:endParaRPr lang="en-US" sz="1800" b="1" dirty="0"/>
          </a:p>
          <a:p>
            <a:pPr marL="457200" indent="-457200">
              <a:buNone/>
              <a:defRPr/>
            </a:pPr>
            <a:r>
              <a:rPr lang="en-US" sz="1800" b="1" dirty="0"/>
              <a:t>Improve customer and partner relationships</a:t>
            </a:r>
          </a:p>
          <a:p>
            <a:pPr marL="457200" indent="-457200">
              <a:buNone/>
              <a:defRPr/>
            </a:pPr>
            <a:endParaRPr lang="en-US" sz="1800" b="1" dirty="0"/>
          </a:p>
          <a:p>
            <a:pPr marL="457200" indent="-457200">
              <a:buNone/>
              <a:defRPr/>
            </a:pPr>
            <a:r>
              <a:rPr lang="en-US" sz="1800" b="1" dirty="0"/>
              <a:t>Get going easily and rapidly,  grow as you go</a:t>
            </a:r>
          </a:p>
        </p:txBody>
      </p:sp>
      <p:sp>
        <p:nvSpPr>
          <p:cNvPr id="15"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557397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Competitive Lanscape</a:t>
            </a:r>
            <a:endParaRPr lang="en-US" dirty="0"/>
          </a:p>
        </p:txBody>
      </p:sp>
      <p:sp>
        <p:nvSpPr>
          <p:cNvPr id="14340" name="Pentagon 4"/>
          <p:cNvSpPr>
            <a:spLocks noChangeArrowheads="1"/>
          </p:cNvSpPr>
          <p:nvPr/>
        </p:nvSpPr>
        <p:spPr bwMode="auto">
          <a:xfrm>
            <a:off x="255573" y="1701683"/>
            <a:ext cx="2057400" cy="990600"/>
          </a:xfrm>
          <a:prstGeom prst="homePlate">
            <a:avLst>
              <a:gd name="adj" fmla="val 30769"/>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a:solidFill>
                  <a:schemeClr val="bg1"/>
                </a:solidFill>
                <a:ea typeface="Calibri" pitchFamily="34" charset="0"/>
                <a:cs typeface="Calibri" pitchFamily="34" charset="0"/>
              </a:rPr>
              <a:t>Dropbox</a:t>
            </a:r>
            <a:endParaRPr lang="en-US" sz="2000" b="1" dirty="0">
              <a:solidFill>
                <a:schemeClr val="bg1"/>
              </a:solidFill>
              <a:latin typeface="+mn-lt"/>
              <a:ea typeface="Calibri" pitchFamily="34" charset="0"/>
              <a:cs typeface="Calibri" pitchFamily="34" charset="0"/>
            </a:endParaRPr>
          </a:p>
        </p:txBody>
      </p:sp>
      <p:sp>
        <p:nvSpPr>
          <p:cNvPr id="14341" name="Pentagon 5"/>
          <p:cNvSpPr>
            <a:spLocks noChangeArrowheads="1"/>
          </p:cNvSpPr>
          <p:nvPr/>
        </p:nvSpPr>
        <p:spPr bwMode="auto">
          <a:xfrm>
            <a:off x="255573" y="2877780"/>
            <a:ext cx="2133600" cy="990600"/>
          </a:xfrm>
          <a:prstGeom prst="homePlate">
            <a:avLst>
              <a:gd name="adj" fmla="val 30772"/>
            </a:avLst>
          </a:prstGeom>
          <a:solidFill>
            <a:srgbClr val="0092D1"/>
          </a:solidFill>
          <a:ln w="9525" algn="ctr">
            <a:solidFill>
              <a:srgbClr val="129DEB"/>
            </a:solidFill>
            <a:round/>
            <a:headEnd/>
            <a:tailEnd/>
          </a:ln>
        </p:spPr>
        <p:txBody>
          <a:bodyPr anchor="ctr"/>
          <a:lstStyle/>
          <a:p>
            <a:pPr algn="ctr">
              <a:buFont typeface="Wingdings" pitchFamily="2" charset="2"/>
              <a:buNone/>
            </a:pPr>
            <a:r>
              <a:rPr lang="en-US" sz="2000" b="1">
                <a:solidFill>
                  <a:schemeClr val="bg1"/>
                </a:solidFill>
                <a:latin typeface="+mn-lt"/>
                <a:ea typeface="Calibri" pitchFamily="34" charset="0"/>
                <a:cs typeface="Calibri" pitchFamily="34" charset="0"/>
              </a:rPr>
              <a:t>OneDrive</a:t>
            </a:r>
            <a:endParaRPr lang="en-US" sz="2000" b="1" dirty="0">
              <a:solidFill>
                <a:schemeClr val="bg1"/>
              </a:solidFill>
              <a:latin typeface="+mn-lt"/>
              <a:ea typeface="Calibri" pitchFamily="34" charset="0"/>
              <a:cs typeface="Calibri" pitchFamily="34" charset="0"/>
            </a:endParaRPr>
          </a:p>
        </p:txBody>
      </p:sp>
      <p:sp>
        <p:nvSpPr>
          <p:cNvPr id="14342" name="Pentagon 6"/>
          <p:cNvSpPr>
            <a:spLocks noChangeArrowheads="1"/>
          </p:cNvSpPr>
          <p:nvPr/>
        </p:nvSpPr>
        <p:spPr bwMode="auto">
          <a:xfrm>
            <a:off x="255573" y="4057900"/>
            <a:ext cx="2133600" cy="990600"/>
          </a:xfrm>
          <a:prstGeom prst="homePlate">
            <a:avLst>
              <a:gd name="adj" fmla="val 30772"/>
            </a:avLst>
          </a:prstGeom>
          <a:solidFill>
            <a:srgbClr val="0092D1"/>
          </a:solidFill>
          <a:ln w="9525" algn="ctr">
            <a:solidFill>
              <a:srgbClr val="129DEB"/>
            </a:solidFill>
            <a:round/>
            <a:headEnd/>
            <a:tailEnd/>
          </a:ln>
        </p:spPr>
        <p:txBody>
          <a:bodyPr anchor="ctr"/>
          <a:lstStyle/>
          <a:p>
            <a:pPr algn="ctr"/>
            <a:r>
              <a:rPr lang="en-US" altLang="en-US" sz="2000" b="1">
                <a:solidFill>
                  <a:schemeClr val="bg1"/>
                </a:solidFill>
                <a:ea typeface="Calibri" panose="020F0502020204030204" pitchFamily="34" charset="0"/>
                <a:cs typeface="Calibri" panose="020F0502020204030204" pitchFamily="34" charset="0"/>
              </a:rPr>
              <a:t>Google Drive</a:t>
            </a:r>
          </a:p>
        </p:txBody>
      </p:sp>
      <p:sp>
        <p:nvSpPr>
          <p:cNvPr id="15" name="TextBox 8"/>
          <p:cNvSpPr txBox="1">
            <a:spLocks noChangeArrowheads="1"/>
          </p:cNvSpPr>
          <p:nvPr/>
        </p:nvSpPr>
        <p:spPr bwMode="auto">
          <a:xfrm>
            <a:off x="2674923" y="1283916"/>
            <a:ext cx="5497527" cy="4154984"/>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rgbClr val="777877"/>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777877"/>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777877"/>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777877"/>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777877"/>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777877"/>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777877"/>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777877"/>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777877"/>
                </a:solidFill>
                <a:latin typeface="Calibri" panose="020F0502020204030204" pitchFamily="34" charset="0"/>
              </a:defRPr>
            </a:lvl9pPr>
          </a:lstStyle>
          <a:p>
            <a:pPr marL="457200" indent="-457200" eaLnBrk="1" hangingPunct="1">
              <a:spcBef>
                <a:spcPct val="0"/>
              </a:spcBef>
              <a:buFontTx/>
              <a:buChar char="-"/>
            </a:pPr>
            <a:r>
              <a:rPr lang="en-US" altLang="en-US" sz="2400" dirty="0"/>
              <a:t>No File Server Support</a:t>
            </a:r>
          </a:p>
          <a:p>
            <a:pPr marL="457200" indent="-457200" eaLnBrk="1" hangingPunct="1">
              <a:spcBef>
                <a:spcPct val="0"/>
              </a:spcBef>
              <a:buFontTx/>
              <a:buChar char="-"/>
            </a:pPr>
            <a:r>
              <a:rPr lang="en-US" altLang="en-US" sz="2400" dirty="0"/>
              <a:t>Technical Support</a:t>
            </a:r>
          </a:p>
          <a:p>
            <a:pPr marL="457200" indent="-457200" eaLnBrk="1" hangingPunct="1">
              <a:spcBef>
                <a:spcPct val="0"/>
              </a:spcBef>
              <a:buFontTx/>
              <a:buChar char="-"/>
            </a:pPr>
            <a:r>
              <a:rPr lang="en-US" altLang="en-US" sz="2400" dirty="0"/>
              <a:t>Branding</a:t>
            </a:r>
          </a:p>
          <a:p>
            <a:pPr marL="457200" indent="-457200" eaLnBrk="1" hangingPunct="1">
              <a:spcBef>
                <a:spcPct val="0"/>
              </a:spcBef>
              <a:buFontTx/>
              <a:buChar char="-"/>
            </a:pPr>
            <a:r>
              <a:rPr lang="en-US" altLang="en-US" sz="2400" dirty="0"/>
              <a:t>Where is the data?</a:t>
            </a:r>
          </a:p>
          <a:p>
            <a:pPr marL="457200" indent="-457200" eaLnBrk="1" hangingPunct="1">
              <a:spcBef>
                <a:spcPct val="0"/>
              </a:spcBef>
              <a:buFontTx/>
              <a:buChar char="-"/>
            </a:pPr>
            <a:r>
              <a:rPr lang="en-US" altLang="en-US" sz="2400" dirty="0"/>
              <a:t>Size Limitations</a:t>
            </a:r>
          </a:p>
          <a:p>
            <a:pPr marL="457200" indent="-457200" eaLnBrk="1" hangingPunct="1">
              <a:spcBef>
                <a:spcPct val="0"/>
              </a:spcBef>
              <a:buFontTx/>
              <a:buChar char="-"/>
            </a:pPr>
            <a:r>
              <a:rPr lang="en-US" altLang="en-US" sz="2400" dirty="0"/>
              <a:t>Password Protection </a:t>
            </a:r>
          </a:p>
          <a:p>
            <a:pPr marL="457200" indent="-457200" eaLnBrk="1" hangingPunct="1">
              <a:spcBef>
                <a:spcPct val="0"/>
              </a:spcBef>
              <a:buFontTx/>
              <a:buChar char="-"/>
            </a:pPr>
            <a:r>
              <a:rPr lang="en-US" altLang="en-US" sz="2400" dirty="0"/>
              <a:t>Link expiration</a:t>
            </a:r>
          </a:p>
          <a:p>
            <a:pPr marL="457200" indent="-457200" eaLnBrk="1" hangingPunct="1">
              <a:spcBef>
                <a:spcPct val="0"/>
              </a:spcBef>
              <a:buFontTx/>
              <a:buChar char="-"/>
            </a:pPr>
            <a:r>
              <a:rPr lang="en-US" altLang="en-US" sz="2400" dirty="0"/>
              <a:t>Granular Share Permissions</a:t>
            </a:r>
          </a:p>
          <a:p>
            <a:pPr marL="457200" indent="-457200" eaLnBrk="1" hangingPunct="1">
              <a:spcBef>
                <a:spcPct val="0"/>
              </a:spcBef>
              <a:buFontTx/>
              <a:buChar char="-"/>
            </a:pPr>
            <a:r>
              <a:rPr lang="en-US" altLang="en-US" sz="2400" dirty="0"/>
              <a:t>File editing &amp; Annotation</a:t>
            </a:r>
          </a:p>
          <a:p>
            <a:pPr marL="457200" indent="-457200" eaLnBrk="1" hangingPunct="1">
              <a:spcBef>
                <a:spcPct val="0"/>
              </a:spcBef>
              <a:buFontTx/>
              <a:buChar char="-"/>
            </a:pPr>
            <a:r>
              <a:rPr lang="en-US" altLang="en-US" sz="2400" dirty="0"/>
              <a:t>File Retention</a:t>
            </a:r>
          </a:p>
          <a:p>
            <a:pPr marL="457200" indent="-457200" eaLnBrk="1" hangingPunct="1">
              <a:spcBef>
                <a:spcPct val="0"/>
              </a:spcBef>
              <a:buFontTx/>
              <a:buChar char="-"/>
            </a:pPr>
            <a:r>
              <a:rPr lang="en-US" altLang="en-US" sz="2400" dirty="0"/>
              <a:t>Enterprise Features &amp; Policies</a:t>
            </a:r>
          </a:p>
        </p:txBody>
      </p:sp>
      <p:sp>
        <p:nvSpPr>
          <p:cNvPr id="13" name="Pentagon 6"/>
          <p:cNvSpPr>
            <a:spLocks noChangeArrowheads="1"/>
          </p:cNvSpPr>
          <p:nvPr/>
        </p:nvSpPr>
        <p:spPr bwMode="auto">
          <a:xfrm>
            <a:off x="225396" y="5601162"/>
            <a:ext cx="8747154" cy="561073"/>
          </a:xfrm>
          <a:prstGeom prst="homePlate">
            <a:avLst>
              <a:gd name="adj" fmla="val 30772"/>
            </a:avLst>
          </a:prstGeom>
          <a:solidFill>
            <a:srgbClr val="0092D1"/>
          </a:solidFill>
          <a:ln w="9525" algn="ctr">
            <a:solidFill>
              <a:srgbClr val="129DEB"/>
            </a:solidFill>
            <a:round/>
            <a:headEnd/>
            <a:tailEnd/>
          </a:ln>
        </p:spPr>
        <p:txBody>
          <a:bodyPr anchor="ctr"/>
          <a:lstStyle/>
          <a:p>
            <a:pPr algn="ctr"/>
            <a:r>
              <a:rPr lang="en-US" altLang="en-US" sz="2000" b="1">
                <a:solidFill>
                  <a:schemeClr val="bg1"/>
                </a:solidFill>
                <a:ea typeface="Calibri" panose="020F0502020204030204" pitchFamily="34" charset="0"/>
                <a:cs typeface="Calibri" panose="020F0502020204030204" pitchFamily="34" charset="0"/>
              </a:rPr>
              <a:t>Other: Citrix Share File, Box, Anchor, Egnyte, SugarSync, SharePoint</a:t>
            </a:r>
          </a:p>
        </p:txBody>
      </p:sp>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32780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txBox="1">
            <a:spLocks/>
          </p:cNvSpPr>
          <p:nvPr/>
        </p:nvSpPr>
        <p:spPr>
          <a:xfrm>
            <a:off x="585788" y="1557338"/>
            <a:ext cx="7707312" cy="3848100"/>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kern="1200">
                <a:solidFill>
                  <a:srgbClr val="777877"/>
                </a:solidFill>
                <a:latin typeface="+mn-lt"/>
                <a:ea typeface="+mn-ea"/>
                <a:cs typeface="+mn-cs"/>
              </a:defRPr>
            </a:lvl1pPr>
            <a:lvl2pPr marL="457200" indent="0" algn="l" defTabSz="457200" rtl="0" eaLnBrk="1" latinLnBrk="0" hangingPunct="1">
              <a:spcBef>
                <a:spcPct val="20000"/>
              </a:spcBef>
              <a:buFont typeface="Arial"/>
              <a:buNone/>
              <a:defRPr sz="1200" kern="1200">
                <a:solidFill>
                  <a:srgbClr val="777877"/>
                </a:solidFill>
                <a:latin typeface="+mn-lt"/>
                <a:ea typeface="+mn-ea"/>
                <a:cs typeface="+mn-cs"/>
              </a:defRPr>
            </a:lvl2pPr>
            <a:lvl3pPr marL="914400" indent="0" algn="l" defTabSz="457200" rtl="0" eaLnBrk="1" latinLnBrk="0" hangingPunct="1">
              <a:spcBef>
                <a:spcPct val="20000"/>
              </a:spcBef>
              <a:buFont typeface="Arial"/>
              <a:buNone/>
              <a:defRPr sz="1000" kern="1200">
                <a:solidFill>
                  <a:srgbClr val="777877"/>
                </a:solidFill>
                <a:latin typeface="+mn-lt"/>
                <a:ea typeface="+mn-ea"/>
                <a:cs typeface="+mn-cs"/>
              </a:defRPr>
            </a:lvl3pPr>
            <a:lvl4pPr marL="1371600" indent="0" algn="l" defTabSz="457200" rtl="0" eaLnBrk="1" latinLnBrk="0" hangingPunct="1">
              <a:spcBef>
                <a:spcPct val="20000"/>
              </a:spcBef>
              <a:buFont typeface="Arial"/>
              <a:buNone/>
              <a:defRPr sz="900" kern="1200">
                <a:solidFill>
                  <a:srgbClr val="777877"/>
                </a:solidFill>
                <a:latin typeface="+mn-lt"/>
                <a:ea typeface="+mn-ea"/>
                <a:cs typeface="+mn-cs"/>
              </a:defRPr>
            </a:lvl4pPr>
            <a:lvl5pPr marL="1828800" indent="0" algn="l" defTabSz="457200" rtl="0" eaLnBrk="1" latinLnBrk="0" hangingPunct="1">
              <a:spcBef>
                <a:spcPct val="20000"/>
              </a:spcBef>
              <a:buFont typeface="Arial"/>
              <a:buNone/>
              <a:defRPr sz="900" kern="1200">
                <a:solidFill>
                  <a:srgbClr val="777877"/>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marL="342900" indent="-342900">
              <a:buFont typeface="Arial"/>
              <a:buChar char="•"/>
            </a:pPr>
            <a:r>
              <a:rPr lang="en-US" sz="2000" b="1" dirty="0">
                <a:latin typeface="Verdana"/>
                <a:cs typeface="Verdana"/>
              </a:rPr>
              <a:t>The </a:t>
            </a:r>
            <a:r>
              <a:rPr lang="en-US" sz="2000" b="1" dirty="0" err="1">
                <a:latin typeface="Verdana"/>
                <a:cs typeface="Verdana"/>
              </a:rPr>
              <a:t>Soonr</a:t>
            </a:r>
            <a:r>
              <a:rPr lang="en-US" sz="2000" b="1" dirty="0">
                <a:latin typeface="Verdana"/>
                <a:cs typeface="Verdana"/>
              </a:rPr>
              <a:t> Product!</a:t>
            </a:r>
          </a:p>
          <a:p>
            <a:pPr marL="342900" indent="-342900">
              <a:buFont typeface="Arial"/>
              <a:buChar char="•"/>
            </a:pPr>
            <a:endParaRPr lang="en-US" sz="2000" b="1" dirty="0">
              <a:latin typeface="Verdana"/>
              <a:cs typeface="Verdana"/>
            </a:endParaRPr>
          </a:p>
          <a:p>
            <a:pPr marL="342900" indent="-342900">
              <a:buFont typeface="Arial"/>
              <a:buChar char="•"/>
            </a:pPr>
            <a:r>
              <a:rPr lang="en-US" sz="2000" b="1" dirty="0">
                <a:latin typeface="Verdana"/>
                <a:cs typeface="Verdana"/>
              </a:rPr>
              <a:t>How we see </a:t>
            </a:r>
            <a:r>
              <a:rPr lang="en-US" sz="2000" b="1" dirty="0" err="1">
                <a:latin typeface="Verdana"/>
                <a:cs typeface="Verdana"/>
              </a:rPr>
              <a:t>Soonr</a:t>
            </a:r>
            <a:r>
              <a:rPr lang="en-US" sz="2000" b="1" dirty="0">
                <a:latin typeface="Verdana"/>
                <a:cs typeface="Verdana"/>
              </a:rPr>
              <a:t> being used today</a:t>
            </a:r>
            <a:endParaRPr lang="en-US" sz="1800" b="1" dirty="0">
              <a:latin typeface="Verdana"/>
              <a:cs typeface="Verdana"/>
            </a:endParaRPr>
          </a:p>
          <a:p>
            <a:pPr marL="342900" indent="-342900">
              <a:buFont typeface="Arial"/>
              <a:buChar char="•"/>
            </a:pPr>
            <a:endParaRPr lang="en-US" sz="1800" b="1" dirty="0">
              <a:latin typeface="Verdana"/>
              <a:cs typeface="Verdana"/>
            </a:endParaRPr>
          </a:p>
          <a:p>
            <a:pPr marL="342900" indent="-342900">
              <a:buFont typeface="Arial"/>
              <a:buChar char="•"/>
            </a:pPr>
            <a:r>
              <a:rPr lang="en-US" sz="1800" b="1" dirty="0">
                <a:latin typeface="Verdana"/>
                <a:cs typeface="Verdana"/>
              </a:rPr>
              <a:t>How to setup &amp; manage </a:t>
            </a:r>
            <a:r>
              <a:rPr lang="en-US" sz="1800" b="1" dirty="0" err="1">
                <a:latin typeface="Verdana"/>
                <a:cs typeface="Verdana"/>
              </a:rPr>
              <a:t>Soonr</a:t>
            </a:r>
            <a:endParaRPr lang="en-US" sz="1600" b="1" dirty="0">
              <a:latin typeface="Verdana"/>
              <a:cs typeface="Verdana"/>
            </a:endParaRPr>
          </a:p>
          <a:p>
            <a:pPr marL="342900" indent="-342900">
              <a:buFont typeface="Arial"/>
              <a:buChar char="•"/>
            </a:pPr>
            <a:endParaRPr lang="en-US" sz="1800" b="1" dirty="0">
              <a:latin typeface="Verdana"/>
              <a:cs typeface="Verdana"/>
            </a:endParaRPr>
          </a:p>
          <a:p>
            <a:pPr marL="342900" indent="-342900">
              <a:buFont typeface="Arial"/>
              <a:buChar char="•"/>
            </a:pPr>
            <a:r>
              <a:rPr lang="en-US" sz="1800" b="1" dirty="0">
                <a:latin typeface="Verdana"/>
                <a:cs typeface="Verdana"/>
              </a:rPr>
              <a:t>Three views of your data</a:t>
            </a:r>
          </a:p>
          <a:p>
            <a:endParaRPr lang="en-US" sz="1800" b="1" dirty="0">
              <a:latin typeface="Verdana"/>
              <a:cs typeface="Verdana"/>
            </a:endParaRPr>
          </a:p>
          <a:p>
            <a:pPr marL="342900" indent="-342900">
              <a:buFont typeface="Arial"/>
              <a:buChar char="•"/>
            </a:pPr>
            <a:r>
              <a:rPr lang="en-US" sz="1800" b="1" dirty="0">
                <a:latin typeface="Verdana"/>
                <a:cs typeface="Verdana"/>
              </a:rPr>
              <a:t>Questions</a:t>
            </a:r>
          </a:p>
          <a:p>
            <a:pPr marL="342900" indent="-342900">
              <a:buFont typeface="Arial"/>
              <a:buChar char="•"/>
            </a:pPr>
            <a:endParaRPr lang="en-US" sz="2000" b="1" dirty="0">
              <a:latin typeface="Verdana"/>
              <a:cs typeface="Verdana"/>
            </a:endParaRPr>
          </a:p>
        </p:txBody>
      </p:sp>
      <p:sp>
        <p:nvSpPr>
          <p:cNvPr id="7" name="TextBox 6"/>
          <p:cNvSpPr txBox="1"/>
          <p:nvPr/>
        </p:nvSpPr>
        <p:spPr>
          <a:xfrm>
            <a:off x="656506" y="326180"/>
            <a:ext cx="7415291" cy="492443"/>
          </a:xfrm>
          <a:prstGeom prst="rect">
            <a:avLst/>
          </a:prstGeom>
          <a:noFill/>
        </p:spPr>
        <p:txBody>
          <a:bodyPr wrap="square" rtlCol="0">
            <a:spAutoFit/>
          </a:bodyPr>
          <a:lstStyle/>
          <a:p>
            <a:r>
              <a:rPr lang="en-US" sz="2600" b="1" dirty="0">
                <a:solidFill>
                  <a:schemeClr val="bg1"/>
                </a:solidFill>
                <a:latin typeface="Verdana"/>
                <a:cs typeface="Verdana"/>
              </a:rPr>
              <a:t>Live Demonstration</a:t>
            </a:r>
          </a:p>
        </p:txBody>
      </p:sp>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9643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the Way Users Do…</a:t>
            </a:r>
            <a:br>
              <a:rPr lang="en-US" dirty="0"/>
            </a:br>
            <a:r>
              <a:rPr lang="en-US" sz="2400" dirty="0"/>
              <a:t>Granular Share Permissions</a:t>
            </a:r>
            <a:endParaRPr lang="en-US" sz="1600" dirty="0"/>
          </a:p>
        </p:txBody>
      </p:sp>
      <p:sp>
        <p:nvSpPr>
          <p:cNvPr id="3" name="Content Placeholder 2"/>
          <p:cNvSpPr>
            <a:spLocks noGrp="1"/>
          </p:cNvSpPr>
          <p:nvPr>
            <p:ph idx="1"/>
          </p:nvPr>
        </p:nvSpPr>
        <p:spPr>
          <a:xfrm>
            <a:off x="457200" y="1250824"/>
            <a:ext cx="4213194" cy="5106410"/>
          </a:xfrm>
        </p:spPr>
        <p:txBody>
          <a:bodyPr>
            <a:normAutofit/>
          </a:bodyPr>
          <a:lstStyle/>
          <a:p>
            <a:r>
              <a:rPr lang="en-US" sz="2800" dirty="0"/>
              <a:t>Control the who, what, where and when of file sharing</a:t>
            </a:r>
          </a:p>
          <a:p>
            <a:r>
              <a:rPr lang="en-US" sz="2800" dirty="0"/>
              <a:t>Role-based permissions for multiple sets of content - controlled by owner or admin</a:t>
            </a:r>
          </a:p>
        </p:txBody>
      </p:sp>
      <p:sp>
        <p:nvSpPr>
          <p:cNvPr id="7" name="TextBox 6"/>
          <p:cNvSpPr txBox="1"/>
          <p:nvPr/>
        </p:nvSpPr>
        <p:spPr>
          <a:xfrm>
            <a:off x="592490" y="4922019"/>
            <a:ext cx="1705166" cy="923330"/>
          </a:xfrm>
          <a:prstGeom prst="rect">
            <a:avLst/>
          </a:prstGeom>
          <a:noFill/>
        </p:spPr>
        <p:txBody>
          <a:bodyPr wrap="square" rtlCol="0">
            <a:spAutoFit/>
          </a:bodyPr>
          <a:lstStyle/>
          <a:p>
            <a:pPr algn="r"/>
            <a:r>
              <a:rPr lang="en-US" dirty="0">
                <a:solidFill>
                  <a:schemeClr val="bg1">
                    <a:lumMod val="50000"/>
                  </a:schemeClr>
                </a:solidFill>
              </a:rPr>
              <a:t>Granular </a:t>
            </a:r>
            <a:br>
              <a:rPr lang="en-US" dirty="0">
                <a:solidFill>
                  <a:schemeClr val="bg1">
                    <a:lumMod val="50000"/>
                  </a:schemeClr>
                </a:solidFill>
              </a:rPr>
            </a:br>
            <a:r>
              <a:rPr lang="en-US" dirty="0">
                <a:solidFill>
                  <a:schemeClr val="bg1">
                    <a:lumMod val="50000"/>
                  </a:schemeClr>
                </a:solidFill>
              </a:rPr>
              <a:t>Share Permissions</a:t>
            </a:r>
          </a:p>
        </p:txBody>
      </p:sp>
      <p:pic>
        <p:nvPicPr>
          <p:cNvPr id="11" name="Picture 10" descr="cha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487" y="4578160"/>
            <a:ext cx="5677705" cy="1611048"/>
          </a:xfrm>
          <a:prstGeom prst="rect">
            <a:avLst/>
          </a:prstGeom>
        </p:spPr>
      </p:pic>
      <p:sp>
        <p:nvSpPr>
          <p:cNvPr id="6" name="Isosceles Triangle 5"/>
          <p:cNvSpPr/>
          <p:nvPr/>
        </p:nvSpPr>
        <p:spPr>
          <a:xfrm>
            <a:off x="5130161" y="1677341"/>
            <a:ext cx="3361266" cy="2616200"/>
          </a:xfrm>
          <a:prstGeom prst="triangle">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Isosceles Triangle 7"/>
          <p:cNvSpPr/>
          <p:nvPr/>
        </p:nvSpPr>
        <p:spPr>
          <a:xfrm>
            <a:off x="5164665" y="2676569"/>
            <a:ext cx="2207959" cy="1594916"/>
          </a:xfrm>
          <a:prstGeom prst="triangle">
            <a:avLst>
              <a:gd name="adj" fmla="val 45597"/>
            </a:avLst>
          </a:prstGeom>
          <a:pattFill prst="wdDnDiag">
            <a:fgClr>
              <a:schemeClr val="accent1"/>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6266750" y="2672747"/>
            <a:ext cx="2207959" cy="1594916"/>
          </a:xfrm>
          <a:prstGeom prst="triangle">
            <a:avLst>
              <a:gd name="adj" fmla="val 53411"/>
            </a:avLst>
          </a:prstGeom>
          <a:pattFill prst="wdUpDiag">
            <a:fgClr>
              <a:schemeClr val="accent1"/>
            </a:fgClr>
            <a:bgClr>
              <a:schemeClr val="bg1"/>
            </a:bgClr>
          </a:patt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p:nvSpPr>
        <p:spPr>
          <a:xfrm>
            <a:off x="6266751" y="3510950"/>
            <a:ext cx="1039824" cy="758623"/>
          </a:xfrm>
          <a:prstGeom prst="triangle">
            <a:avLst>
              <a:gd name="adj" fmla="val 53411"/>
            </a:avLst>
          </a:prstGeom>
          <a:solidFill>
            <a:schemeClr val="accent1">
              <a:alpha val="51000"/>
            </a:schemeClr>
          </a:solidFill>
          <a:ln>
            <a:solidFill>
              <a:schemeClr val="accent1">
                <a:shade val="95000"/>
                <a:satMod val="105000"/>
                <a:alpha val="2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861399" y="1250824"/>
            <a:ext cx="1898790" cy="369332"/>
          </a:xfrm>
          <a:prstGeom prst="rect">
            <a:avLst/>
          </a:prstGeom>
          <a:noFill/>
        </p:spPr>
        <p:txBody>
          <a:bodyPr wrap="none" rtlCol="0">
            <a:spAutoFit/>
          </a:bodyPr>
          <a:lstStyle/>
          <a:p>
            <a:r>
              <a:rPr lang="en-US" b="1" dirty="0"/>
              <a:t>Marketing Project</a:t>
            </a:r>
          </a:p>
        </p:txBody>
      </p:sp>
      <p:sp>
        <p:nvSpPr>
          <p:cNvPr id="15" name="TextBox 14"/>
          <p:cNvSpPr txBox="1"/>
          <p:nvPr/>
        </p:nvSpPr>
        <p:spPr>
          <a:xfrm>
            <a:off x="7308800" y="1711144"/>
            <a:ext cx="1155253" cy="646331"/>
          </a:xfrm>
          <a:prstGeom prst="rect">
            <a:avLst/>
          </a:prstGeom>
          <a:noFill/>
        </p:spPr>
        <p:txBody>
          <a:bodyPr wrap="none" rtlCol="0">
            <a:spAutoFit/>
          </a:bodyPr>
          <a:lstStyle/>
          <a:p>
            <a:pPr algn="r"/>
            <a:r>
              <a:rPr lang="en-US" b="1" dirty="0"/>
              <a:t>All</a:t>
            </a:r>
          </a:p>
          <a:p>
            <a:pPr algn="r"/>
            <a:r>
              <a:rPr lang="en-US" dirty="0"/>
              <a:t>Read-Only</a:t>
            </a:r>
          </a:p>
        </p:txBody>
      </p:sp>
      <p:sp>
        <p:nvSpPr>
          <p:cNvPr id="16" name="TextBox 15"/>
          <p:cNvSpPr txBox="1"/>
          <p:nvPr/>
        </p:nvSpPr>
        <p:spPr>
          <a:xfrm>
            <a:off x="5049999" y="1723507"/>
            <a:ext cx="1189749" cy="646331"/>
          </a:xfrm>
          <a:prstGeom prst="rect">
            <a:avLst/>
          </a:prstGeom>
          <a:noFill/>
        </p:spPr>
        <p:txBody>
          <a:bodyPr wrap="none" rtlCol="0">
            <a:spAutoFit/>
          </a:bodyPr>
          <a:lstStyle/>
          <a:p>
            <a:r>
              <a:rPr lang="en-US" b="1" dirty="0"/>
              <a:t>Marketing</a:t>
            </a:r>
          </a:p>
          <a:p>
            <a:r>
              <a:rPr lang="en-US" dirty="0"/>
              <a:t>Full-access</a:t>
            </a:r>
          </a:p>
        </p:txBody>
      </p:sp>
      <p:sp>
        <p:nvSpPr>
          <p:cNvPr id="17" name="TextBox 16"/>
          <p:cNvSpPr txBox="1"/>
          <p:nvPr/>
        </p:nvSpPr>
        <p:spPr>
          <a:xfrm>
            <a:off x="4726893" y="2659105"/>
            <a:ext cx="1309974" cy="923330"/>
          </a:xfrm>
          <a:prstGeom prst="rect">
            <a:avLst/>
          </a:prstGeom>
          <a:noFill/>
        </p:spPr>
        <p:txBody>
          <a:bodyPr wrap="none" rtlCol="0">
            <a:spAutoFit/>
          </a:bodyPr>
          <a:lstStyle/>
          <a:p>
            <a:r>
              <a:rPr lang="en-US" b="1" dirty="0"/>
              <a:t>Engineering</a:t>
            </a:r>
          </a:p>
          <a:p>
            <a:r>
              <a:rPr lang="en-US" dirty="0"/>
              <a:t>Create &amp;</a:t>
            </a:r>
          </a:p>
          <a:p>
            <a:r>
              <a:rPr lang="en-US" dirty="0"/>
              <a:t>Modify</a:t>
            </a:r>
          </a:p>
        </p:txBody>
      </p:sp>
      <p:sp>
        <p:nvSpPr>
          <p:cNvPr id="18" name="TextBox 17"/>
          <p:cNvSpPr txBox="1"/>
          <p:nvPr/>
        </p:nvSpPr>
        <p:spPr>
          <a:xfrm>
            <a:off x="7929556" y="2936104"/>
            <a:ext cx="854273" cy="646331"/>
          </a:xfrm>
          <a:prstGeom prst="rect">
            <a:avLst/>
          </a:prstGeom>
          <a:noFill/>
        </p:spPr>
        <p:txBody>
          <a:bodyPr wrap="none" rtlCol="0">
            <a:spAutoFit/>
          </a:bodyPr>
          <a:lstStyle/>
          <a:p>
            <a:pPr algn="r"/>
            <a:r>
              <a:rPr lang="en-US" b="1" dirty="0"/>
              <a:t>Sales</a:t>
            </a:r>
          </a:p>
          <a:p>
            <a:pPr algn="r"/>
            <a:r>
              <a:rPr lang="en-US" dirty="0"/>
              <a:t>Modify</a:t>
            </a:r>
          </a:p>
        </p:txBody>
      </p:sp>
      <p:cxnSp>
        <p:nvCxnSpPr>
          <p:cNvPr id="20" name="Straight Arrow Connector 19"/>
          <p:cNvCxnSpPr/>
          <p:nvPr/>
        </p:nvCxnSpPr>
        <p:spPr>
          <a:xfrm>
            <a:off x="6239748" y="2173857"/>
            <a:ext cx="428471" cy="2932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2"/>
          </p:cNvCxnSpPr>
          <p:nvPr/>
        </p:nvCxnSpPr>
        <p:spPr>
          <a:xfrm flipH="1">
            <a:off x="7108166" y="2357475"/>
            <a:ext cx="778261" cy="3152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557329" y="3317523"/>
            <a:ext cx="479538" cy="264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8" idx="2"/>
          </p:cNvCxnSpPr>
          <p:nvPr/>
        </p:nvCxnSpPr>
        <p:spPr>
          <a:xfrm flipH="1">
            <a:off x="7709843" y="3582435"/>
            <a:ext cx="646850" cy="2215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5018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a:t>
            </a:r>
            <a:br>
              <a:rPr lang="en-US" dirty="0"/>
            </a:br>
            <a:r>
              <a:rPr lang="en-US" sz="2400" dirty="0"/>
              <a:t>Granular Share Permissions</a:t>
            </a:r>
            <a:endParaRPr lang="en-US" sz="1600" dirty="0"/>
          </a:p>
        </p:txBody>
      </p:sp>
      <p:sp>
        <p:nvSpPr>
          <p:cNvPr id="3" name="Content Placeholder 2"/>
          <p:cNvSpPr>
            <a:spLocks noGrp="1"/>
          </p:cNvSpPr>
          <p:nvPr>
            <p:ph idx="1"/>
          </p:nvPr>
        </p:nvSpPr>
        <p:spPr>
          <a:xfrm>
            <a:off x="457200" y="1367101"/>
            <a:ext cx="4532922" cy="4465831"/>
          </a:xfrm>
        </p:spPr>
        <p:txBody>
          <a:bodyPr>
            <a:noAutofit/>
          </a:bodyPr>
          <a:lstStyle/>
          <a:p>
            <a:pPr marL="0" indent="0">
              <a:buNone/>
            </a:pPr>
            <a:r>
              <a:rPr lang="en-US" sz="2400" i="1" dirty="0"/>
              <a:t>HR Department use case for “Company Policies” Project</a:t>
            </a:r>
          </a:p>
        </p:txBody>
      </p:sp>
      <p:pic>
        <p:nvPicPr>
          <p:cNvPr id="6" name="Picture 5" descr="hr-gs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122" y="1203839"/>
            <a:ext cx="6870023" cy="4845820"/>
          </a:xfrm>
          <a:prstGeom prst="rect">
            <a:avLst/>
          </a:prstGeom>
        </p:spPr>
      </p:pic>
      <p:pic>
        <p:nvPicPr>
          <p:cNvPr id="9" name="Picture 8"/>
          <p:cNvPicPr>
            <a:picLocks noChangeAspect="1"/>
          </p:cNvPicPr>
          <p:nvPr/>
        </p:nvPicPr>
        <p:blipFill>
          <a:blip r:embed="rId3"/>
          <a:stretch>
            <a:fillRect/>
          </a:stretch>
        </p:blipFill>
        <p:spPr>
          <a:xfrm>
            <a:off x="306924" y="2608184"/>
            <a:ext cx="4495800" cy="2247900"/>
          </a:xfrm>
          <a:prstGeom prst="rect">
            <a:avLst/>
          </a:prstGeom>
        </p:spPr>
      </p:pic>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8174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 the Way Users Do…</a:t>
            </a:r>
            <a:br>
              <a:rPr lang="en-US" dirty="0"/>
            </a:br>
            <a:r>
              <a:rPr lang="en-US" sz="2400" dirty="0"/>
              <a:t>Sub-Project Level Sharing</a:t>
            </a:r>
          </a:p>
        </p:txBody>
      </p:sp>
      <p:sp>
        <p:nvSpPr>
          <p:cNvPr id="3" name="Content Placeholder 2"/>
          <p:cNvSpPr>
            <a:spLocks noGrp="1"/>
          </p:cNvSpPr>
          <p:nvPr>
            <p:ph idx="1"/>
          </p:nvPr>
        </p:nvSpPr>
        <p:spPr>
          <a:xfrm>
            <a:off x="457199" y="1151864"/>
            <a:ext cx="8585201" cy="3555603"/>
          </a:xfrm>
        </p:spPr>
        <p:txBody>
          <a:bodyPr>
            <a:normAutofit/>
          </a:bodyPr>
          <a:lstStyle/>
          <a:p>
            <a:r>
              <a:rPr lang="en-US" sz="2400" dirty="0"/>
              <a:t>Share at the Folder Level</a:t>
            </a:r>
          </a:p>
          <a:p>
            <a:pPr lvl="1"/>
            <a:r>
              <a:rPr lang="en-US" sz="2000" dirty="0"/>
              <a:t>Folders within Projects can be shared individually</a:t>
            </a:r>
          </a:p>
          <a:p>
            <a:pPr lvl="1"/>
            <a:r>
              <a:rPr lang="en-US" sz="2000" dirty="0"/>
              <a:t>Group folders by natural work flow and share as needed</a:t>
            </a:r>
          </a:p>
          <a:p>
            <a:r>
              <a:rPr lang="en-US" sz="2400" dirty="0"/>
              <a:t>Use Case – Marketing Department</a:t>
            </a:r>
          </a:p>
          <a:p>
            <a:pPr lvl="1"/>
            <a:r>
              <a:rPr lang="en-US" sz="2000" dirty="0"/>
              <a:t>Project with all manner of marketing folders</a:t>
            </a:r>
          </a:p>
          <a:p>
            <a:pPr lvl="1"/>
            <a:r>
              <a:rPr lang="en-US" sz="2000" dirty="0"/>
              <a:t>Folder named “Competitive 2” shared with external contractor that manages tradeshows</a:t>
            </a:r>
          </a:p>
        </p:txBody>
      </p:sp>
      <p:pic>
        <p:nvPicPr>
          <p:cNvPr id="7" name="Picture 6"/>
          <p:cNvPicPr>
            <a:picLocks noChangeAspect="1"/>
          </p:cNvPicPr>
          <p:nvPr/>
        </p:nvPicPr>
        <p:blipFill>
          <a:blip r:embed="rId2"/>
          <a:stretch>
            <a:fillRect/>
          </a:stretch>
        </p:blipFill>
        <p:spPr>
          <a:xfrm>
            <a:off x="1634064" y="3862822"/>
            <a:ext cx="5706530" cy="2493527"/>
          </a:xfrm>
          <a:prstGeom prst="rect">
            <a:avLst/>
          </a:prstGeom>
        </p:spPr>
      </p:pic>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841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Powerful Combination</a:t>
            </a:r>
            <a:br>
              <a:rPr lang="en-US" dirty="0"/>
            </a:br>
            <a:r>
              <a:rPr lang="en-US" sz="2400" dirty="0"/>
              <a:t>Role-based granular Permissions and Sub-Folder Share</a:t>
            </a:r>
          </a:p>
        </p:txBody>
      </p:sp>
      <p:graphicFrame>
        <p:nvGraphicFramePr>
          <p:cNvPr id="3" name="Table 2"/>
          <p:cNvGraphicFramePr>
            <a:graphicFrameLocks noGrp="1"/>
          </p:cNvGraphicFramePr>
          <p:nvPr>
            <p:extLst>
              <p:ext uri="{D42A27DB-BD31-4B8C-83A1-F6EECF244321}">
                <p14:modId xmlns:p14="http://schemas.microsoft.com/office/powerpoint/2010/main" val="3846387712"/>
              </p:ext>
            </p:extLst>
          </p:nvPr>
        </p:nvGraphicFramePr>
        <p:xfrm>
          <a:off x="457200" y="1280660"/>
          <a:ext cx="8229600" cy="4896651"/>
        </p:xfrm>
        <a:graphic>
          <a:graphicData uri="http://schemas.openxmlformats.org/drawingml/2006/table">
            <a:tbl>
              <a:tblPr firstRow="1" bandRow="1">
                <a:tableStyleId>{5C22544A-7EE6-4342-B048-85BDC9FD1C3A}</a:tableStyleId>
              </a:tblPr>
              <a:tblGrid>
                <a:gridCol w="2179587">
                  <a:extLst>
                    <a:ext uri="{9D8B030D-6E8A-4147-A177-3AD203B41FA5}">
                      <a16:colId xmlns:a16="http://schemas.microsoft.com/office/drawing/2014/main" val="20000"/>
                    </a:ext>
                  </a:extLst>
                </a:gridCol>
                <a:gridCol w="1935213">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76711">
                <a:tc>
                  <a:txBody>
                    <a:bodyPr/>
                    <a:lstStyle/>
                    <a:p>
                      <a:r>
                        <a:rPr lang="en-US" dirty="0"/>
                        <a:t>Role</a:t>
                      </a:r>
                    </a:p>
                  </a:txBody>
                  <a:tcPr>
                    <a:solidFill>
                      <a:srgbClr val="0092D1"/>
                    </a:solidFill>
                  </a:tcPr>
                </a:tc>
                <a:tc>
                  <a:txBody>
                    <a:bodyPr/>
                    <a:lstStyle/>
                    <a:p>
                      <a:r>
                        <a:rPr lang="en-US" dirty="0"/>
                        <a:t>Task</a:t>
                      </a:r>
                    </a:p>
                  </a:txBody>
                  <a:tcPr>
                    <a:solidFill>
                      <a:srgbClr val="0092D1"/>
                    </a:solidFill>
                  </a:tcPr>
                </a:tc>
                <a:tc>
                  <a:txBody>
                    <a:bodyPr/>
                    <a:lstStyle/>
                    <a:p>
                      <a:r>
                        <a:rPr lang="en-US" dirty="0"/>
                        <a:t>Shares</a:t>
                      </a:r>
                    </a:p>
                  </a:txBody>
                  <a:tcPr>
                    <a:solidFill>
                      <a:srgbClr val="0092D1"/>
                    </a:solidFill>
                  </a:tcPr>
                </a:tc>
                <a:tc>
                  <a:txBody>
                    <a:bodyPr/>
                    <a:lstStyle/>
                    <a:p>
                      <a:r>
                        <a:rPr lang="en-US" dirty="0"/>
                        <a:t>Permissions</a:t>
                      </a:r>
                    </a:p>
                  </a:txBody>
                  <a:tcPr>
                    <a:solidFill>
                      <a:srgbClr val="0092D1"/>
                    </a:solidFill>
                  </a:tcPr>
                </a:tc>
                <a:extLst>
                  <a:ext uri="{0D108BD9-81ED-4DB2-BD59-A6C34878D82A}">
                    <a16:rowId xmlns:a16="http://schemas.microsoft.com/office/drawing/2014/main" val="10000"/>
                  </a:ext>
                </a:extLst>
              </a:tr>
              <a:tr h="1104985">
                <a:tc>
                  <a:txBody>
                    <a:bodyPr/>
                    <a:lstStyle/>
                    <a:p>
                      <a:r>
                        <a:rPr lang="en-US" dirty="0">
                          <a:solidFill>
                            <a:srgbClr val="777877"/>
                          </a:solidFill>
                        </a:rPr>
                        <a:t>Marcom</a:t>
                      </a:r>
                    </a:p>
                  </a:txBody>
                  <a:tcPr anchor="ctr">
                    <a:solidFill>
                      <a:schemeClr val="bg1">
                        <a:lumMod val="85000"/>
                      </a:schemeClr>
                    </a:solidFill>
                  </a:tcPr>
                </a:tc>
                <a:tc>
                  <a:txBody>
                    <a:bodyPr/>
                    <a:lstStyle/>
                    <a:p>
                      <a:r>
                        <a:rPr lang="en-US" dirty="0">
                          <a:solidFill>
                            <a:srgbClr val="777877"/>
                          </a:solidFill>
                        </a:rPr>
                        <a:t>Edit and format pres</a:t>
                      </a:r>
                      <a:r>
                        <a:rPr lang="en-US" baseline="0" dirty="0">
                          <a:solidFill>
                            <a:srgbClr val="777877"/>
                          </a:solidFill>
                        </a:rPr>
                        <a:t>s releases</a:t>
                      </a:r>
                      <a:endParaRPr lang="en-US" dirty="0">
                        <a:solidFill>
                          <a:srgbClr val="777877"/>
                        </a:solidFill>
                      </a:endParaRPr>
                    </a:p>
                  </a:txBody>
                  <a:tcPr anchor="ctr">
                    <a:solidFill>
                      <a:schemeClr val="bg1">
                        <a:lumMod val="85000"/>
                      </a:schemeClr>
                    </a:solidFill>
                  </a:tcPr>
                </a:tc>
                <a:tc>
                  <a:txBody>
                    <a:bodyPr/>
                    <a:lstStyle/>
                    <a:p>
                      <a:r>
                        <a:rPr lang="en-US" dirty="0">
                          <a:solidFill>
                            <a:srgbClr val="777877"/>
                          </a:solidFill>
                        </a:rPr>
                        <a:t>Press</a:t>
                      </a:r>
                      <a:r>
                        <a:rPr lang="en-US" baseline="0" dirty="0">
                          <a:solidFill>
                            <a:srgbClr val="777877"/>
                          </a:solidFill>
                        </a:rPr>
                        <a:t> Folder; </a:t>
                      </a:r>
                      <a:r>
                        <a:rPr lang="en-US" dirty="0">
                          <a:solidFill>
                            <a:srgbClr val="777877"/>
                          </a:solidFill>
                        </a:rPr>
                        <a:t>Entire</a:t>
                      </a:r>
                      <a:r>
                        <a:rPr lang="en-US" baseline="0" dirty="0">
                          <a:solidFill>
                            <a:srgbClr val="777877"/>
                          </a:solidFill>
                        </a:rPr>
                        <a:t> Marketing Project </a:t>
                      </a:r>
                      <a:endParaRPr lang="en-US" dirty="0">
                        <a:solidFill>
                          <a:srgbClr val="777877"/>
                        </a:solidFill>
                      </a:endParaRPr>
                    </a:p>
                  </a:txBody>
                  <a:tcPr anchor="ctr">
                    <a:solidFill>
                      <a:schemeClr val="bg1">
                        <a:lumMod val="85000"/>
                      </a:schemeClr>
                    </a:solidFill>
                  </a:tcPr>
                </a:tc>
                <a:tc>
                  <a:txBody>
                    <a:bodyPr/>
                    <a:lstStyle/>
                    <a:p>
                      <a:r>
                        <a:rPr lang="en-US" dirty="0">
                          <a:solidFill>
                            <a:srgbClr val="777877"/>
                          </a:solidFill>
                        </a:rPr>
                        <a:t>Modify Rights; </a:t>
                      </a:r>
                      <a:r>
                        <a:rPr lang="en-US" baseline="0" dirty="0">
                          <a:solidFill>
                            <a:srgbClr val="777877"/>
                          </a:solidFill>
                        </a:rPr>
                        <a:t>Read Only Rights</a:t>
                      </a:r>
                      <a:endParaRPr lang="en-US" dirty="0">
                        <a:solidFill>
                          <a:srgbClr val="777877"/>
                        </a:solidFill>
                      </a:endParaRPr>
                    </a:p>
                  </a:txBody>
                  <a:tcPr anchor="ctr">
                    <a:solidFill>
                      <a:schemeClr val="bg1">
                        <a:lumMod val="85000"/>
                      </a:schemeClr>
                    </a:solidFill>
                  </a:tcPr>
                </a:tc>
                <a:extLst>
                  <a:ext uri="{0D108BD9-81ED-4DB2-BD59-A6C34878D82A}">
                    <a16:rowId xmlns:a16="http://schemas.microsoft.com/office/drawing/2014/main" val="10001"/>
                  </a:ext>
                </a:extLst>
              </a:tr>
              <a:tr h="1104985">
                <a:tc>
                  <a:txBody>
                    <a:bodyPr/>
                    <a:lstStyle/>
                    <a:p>
                      <a:r>
                        <a:rPr lang="en-US" dirty="0">
                          <a:solidFill>
                            <a:srgbClr val="777877"/>
                          </a:solidFill>
                        </a:rPr>
                        <a:t>Sales </a:t>
                      </a:r>
                      <a:br>
                        <a:rPr lang="en-US" dirty="0">
                          <a:solidFill>
                            <a:srgbClr val="777877"/>
                          </a:solidFill>
                        </a:rPr>
                      </a:br>
                      <a:r>
                        <a:rPr lang="en-US" dirty="0">
                          <a:solidFill>
                            <a:srgbClr val="777877"/>
                          </a:solidFill>
                        </a:rPr>
                        <a:t>Department</a:t>
                      </a:r>
                    </a:p>
                  </a:txBody>
                  <a:tcPr anchor="ctr">
                    <a:solidFill>
                      <a:schemeClr val="bg1">
                        <a:lumMod val="95000"/>
                      </a:schemeClr>
                    </a:solidFill>
                  </a:tcPr>
                </a:tc>
                <a:tc>
                  <a:txBody>
                    <a:bodyPr/>
                    <a:lstStyle/>
                    <a:p>
                      <a:r>
                        <a:rPr lang="en-US" dirty="0">
                          <a:solidFill>
                            <a:srgbClr val="777877"/>
                          </a:solidFill>
                        </a:rPr>
                        <a:t>Share collateral with prospects</a:t>
                      </a:r>
                    </a:p>
                  </a:txBody>
                  <a:tcPr anchor="ctr">
                    <a:solidFill>
                      <a:schemeClr val="bg1">
                        <a:lumMod val="9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rgbClr val="777877"/>
                          </a:solidFill>
                        </a:rPr>
                        <a:t>Case</a:t>
                      </a:r>
                      <a:r>
                        <a:rPr lang="en-US" baseline="0" dirty="0">
                          <a:solidFill>
                            <a:srgbClr val="777877"/>
                          </a:solidFill>
                        </a:rPr>
                        <a:t> Studies Folder within Marketing Project</a:t>
                      </a:r>
                      <a:endParaRPr lang="en-US" dirty="0">
                        <a:solidFill>
                          <a:srgbClr val="777877"/>
                        </a:solidFill>
                      </a:endParaRPr>
                    </a:p>
                  </a:txBody>
                  <a:tcPr anchor="ctr">
                    <a:solidFill>
                      <a:schemeClr val="bg1">
                        <a:lumMod val="95000"/>
                      </a:schemeClr>
                    </a:solidFill>
                  </a:tcPr>
                </a:tc>
                <a:tc>
                  <a:txBody>
                    <a:bodyPr/>
                    <a:lstStyle/>
                    <a:p>
                      <a:r>
                        <a:rPr lang="en-US" dirty="0">
                          <a:solidFill>
                            <a:srgbClr val="777877"/>
                          </a:solidFill>
                        </a:rPr>
                        <a:t>Read Only</a:t>
                      </a:r>
                      <a:r>
                        <a:rPr lang="en-US" baseline="0" dirty="0">
                          <a:solidFill>
                            <a:srgbClr val="777877"/>
                          </a:solidFill>
                        </a:rPr>
                        <a:t> Rights</a:t>
                      </a:r>
                      <a:endParaRPr lang="en-US" dirty="0">
                        <a:solidFill>
                          <a:srgbClr val="777877"/>
                        </a:solidFill>
                      </a:endParaRPr>
                    </a:p>
                  </a:txBody>
                  <a:tcPr anchor="ctr">
                    <a:solidFill>
                      <a:schemeClr val="bg1">
                        <a:lumMod val="95000"/>
                      </a:schemeClr>
                    </a:solidFill>
                  </a:tcPr>
                </a:tc>
                <a:extLst>
                  <a:ext uri="{0D108BD9-81ED-4DB2-BD59-A6C34878D82A}">
                    <a16:rowId xmlns:a16="http://schemas.microsoft.com/office/drawing/2014/main" val="10002"/>
                  </a:ext>
                </a:extLst>
              </a:tr>
              <a:tr h="1104985">
                <a:tc>
                  <a:txBody>
                    <a:bodyPr/>
                    <a:lstStyle/>
                    <a:p>
                      <a:r>
                        <a:rPr lang="en-US" dirty="0">
                          <a:solidFill>
                            <a:srgbClr val="777877"/>
                          </a:solidFill>
                        </a:rPr>
                        <a:t>Marketing</a:t>
                      </a:r>
                    </a:p>
                    <a:p>
                      <a:r>
                        <a:rPr lang="en-US" dirty="0">
                          <a:solidFill>
                            <a:srgbClr val="777877"/>
                          </a:solidFill>
                        </a:rPr>
                        <a:t>Manager</a:t>
                      </a:r>
                    </a:p>
                  </a:txBody>
                  <a:tcPr anchor="ctr">
                    <a:solidFill>
                      <a:srgbClr val="D9D9D9"/>
                    </a:solidFill>
                  </a:tcPr>
                </a:tc>
                <a:tc>
                  <a:txBody>
                    <a:bodyPr/>
                    <a:lstStyle/>
                    <a:p>
                      <a:r>
                        <a:rPr lang="en-US" dirty="0">
                          <a:solidFill>
                            <a:srgbClr val="777877"/>
                          </a:solidFill>
                        </a:rPr>
                        <a:t>Document management</a:t>
                      </a:r>
                    </a:p>
                  </a:txBody>
                  <a:tcPr anchor="ctr">
                    <a:solidFill>
                      <a:srgbClr val="D9D9D9"/>
                    </a:solidFill>
                  </a:tcPr>
                </a:tc>
                <a:tc>
                  <a:txBody>
                    <a:bodyPr/>
                    <a:lstStyle/>
                    <a:p>
                      <a:r>
                        <a:rPr lang="en-US" dirty="0">
                          <a:solidFill>
                            <a:srgbClr val="777877"/>
                          </a:solidFill>
                        </a:rPr>
                        <a:t>Entire Marketing Project</a:t>
                      </a:r>
                    </a:p>
                  </a:txBody>
                  <a:tcPr anchor="ctr">
                    <a:solidFill>
                      <a:srgbClr val="D9D9D9"/>
                    </a:solidFill>
                  </a:tcPr>
                </a:tc>
                <a:tc>
                  <a:txBody>
                    <a:bodyPr/>
                    <a:lstStyle/>
                    <a:p>
                      <a:r>
                        <a:rPr lang="en-US" dirty="0">
                          <a:solidFill>
                            <a:srgbClr val="777877"/>
                          </a:solidFill>
                        </a:rPr>
                        <a:t>Full Access Rights</a:t>
                      </a:r>
                    </a:p>
                  </a:txBody>
                  <a:tcPr anchor="ctr">
                    <a:solidFill>
                      <a:srgbClr val="D9D9D9"/>
                    </a:solidFill>
                  </a:tcPr>
                </a:tc>
                <a:extLst>
                  <a:ext uri="{0D108BD9-81ED-4DB2-BD59-A6C34878D82A}">
                    <a16:rowId xmlns:a16="http://schemas.microsoft.com/office/drawing/2014/main" val="10003"/>
                  </a:ext>
                </a:extLst>
              </a:tr>
              <a:tr h="1104985">
                <a:tc>
                  <a:txBody>
                    <a:bodyPr/>
                    <a:lstStyle/>
                    <a:p>
                      <a:r>
                        <a:rPr lang="en-US" dirty="0">
                          <a:solidFill>
                            <a:srgbClr val="777877"/>
                          </a:solidFill>
                        </a:rPr>
                        <a:t>Contractor</a:t>
                      </a:r>
                    </a:p>
                  </a:txBody>
                  <a:tcPr anchor="ctr">
                    <a:solidFill>
                      <a:srgbClr val="F2F2F2"/>
                    </a:solidFill>
                  </a:tcPr>
                </a:tc>
                <a:tc>
                  <a:txBody>
                    <a:bodyPr/>
                    <a:lstStyle/>
                    <a:p>
                      <a:r>
                        <a:rPr lang="en-US" dirty="0">
                          <a:solidFill>
                            <a:srgbClr val="777877"/>
                          </a:solidFill>
                        </a:rPr>
                        <a:t>Create</a:t>
                      </a:r>
                      <a:r>
                        <a:rPr lang="en-US" baseline="0" dirty="0">
                          <a:solidFill>
                            <a:srgbClr val="777877"/>
                          </a:solidFill>
                        </a:rPr>
                        <a:t> case studies</a:t>
                      </a:r>
                      <a:endParaRPr lang="en-US" dirty="0">
                        <a:solidFill>
                          <a:srgbClr val="777877"/>
                        </a:solidFill>
                      </a:endParaRPr>
                    </a:p>
                  </a:txBody>
                  <a:tcPr anchor="ctr">
                    <a:solidFill>
                      <a:srgbClr val="F2F2F2"/>
                    </a:solidFill>
                  </a:tcPr>
                </a:tc>
                <a:tc>
                  <a:txBody>
                    <a:bodyPr/>
                    <a:lstStyle/>
                    <a:p>
                      <a:r>
                        <a:rPr lang="en-US" dirty="0">
                          <a:solidFill>
                            <a:srgbClr val="777877"/>
                          </a:solidFill>
                        </a:rPr>
                        <a:t>Case</a:t>
                      </a:r>
                      <a:r>
                        <a:rPr lang="en-US" baseline="0" dirty="0">
                          <a:solidFill>
                            <a:srgbClr val="777877"/>
                          </a:solidFill>
                        </a:rPr>
                        <a:t> Studies Folder within Marketing Project</a:t>
                      </a:r>
                      <a:endParaRPr lang="en-US" dirty="0">
                        <a:solidFill>
                          <a:srgbClr val="777877"/>
                        </a:solidFill>
                      </a:endParaRPr>
                    </a:p>
                  </a:txBody>
                  <a:tcPr anchor="ctr">
                    <a:solidFill>
                      <a:srgbClr val="F2F2F2"/>
                    </a:solidFill>
                  </a:tcPr>
                </a:tc>
                <a:tc>
                  <a:txBody>
                    <a:bodyPr/>
                    <a:lstStyle/>
                    <a:p>
                      <a:r>
                        <a:rPr lang="en-US" dirty="0">
                          <a:solidFill>
                            <a:srgbClr val="777877"/>
                          </a:solidFill>
                        </a:rPr>
                        <a:t>Create and Modify Rights</a:t>
                      </a:r>
                    </a:p>
                  </a:txBody>
                  <a:tcPr anchor="ctr">
                    <a:solidFill>
                      <a:srgbClr val="F2F2F2"/>
                    </a:solidFill>
                  </a:tcPr>
                </a:tc>
                <a:extLst>
                  <a:ext uri="{0D108BD9-81ED-4DB2-BD59-A6C34878D82A}">
                    <a16:rowId xmlns:a16="http://schemas.microsoft.com/office/drawing/2014/main" val="10004"/>
                  </a:ext>
                </a:extLst>
              </a:tr>
            </a:tbl>
          </a:graphicData>
        </a:graphic>
      </p:graphicFrame>
      <p:pic>
        <p:nvPicPr>
          <p:cNvPr id="9" name="Picture 8" descr="Erica Hed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831" y="1830707"/>
            <a:ext cx="991785" cy="966191"/>
          </a:xfrm>
          <a:prstGeom prst="ellipse">
            <a:avLst/>
          </a:prstGeom>
          <a:ln>
            <a:noFill/>
          </a:ln>
          <a:effectLst>
            <a:softEdge rad="112500"/>
          </a:effectLst>
        </p:spPr>
      </p:pic>
      <p:pic>
        <p:nvPicPr>
          <p:cNvPr id="10" name="Picture 9" descr="Brooks Bartlet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292" y="4032410"/>
            <a:ext cx="968324" cy="991785"/>
          </a:xfrm>
          <a:prstGeom prst="ellipse">
            <a:avLst/>
          </a:prstGeom>
          <a:ln>
            <a:noFill/>
          </a:ln>
          <a:effectLst>
            <a:softEdge rad="112500"/>
          </a:effectLst>
        </p:spPr>
      </p:pic>
      <p:pic>
        <p:nvPicPr>
          <p:cNvPr id="11" name="Picture 10" descr="John Bennet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601" y="3375294"/>
            <a:ext cx="562245" cy="547797"/>
          </a:xfrm>
          <a:prstGeom prst="ellipse">
            <a:avLst/>
          </a:prstGeom>
          <a:ln>
            <a:noFill/>
          </a:ln>
          <a:effectLst>
            <a:softEdge rad="112500"/>
          </a:effectLst>
        </p:spPr>
      </p:pic>
      <p:pic>
        <p:nvPicPr>
          <p:cNvPr id="12" name="Picture 11" descr="Alissa Simps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5565" y="5156723"/>
            <a:ext cx="996051" cy="991785"/>
          </a:xfrm>
          <a:prstGeom prst="ellipse">
            <a:avLst/>
          </a:prstGeom>
          <a:ln>
            <a:noFill/>
          </a:ln>
          <a:effectLst>
            <a:softEdge rad="112500"/>
          </a:effectLst>
        </p:spPr>
      </p:pic>
      <p:pic>
        <p:nvPicPr>
          <p:cNvPr id="18" name="Picture 17" descr="Daphne Rya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831" y="2954778"/>
            <a:ext cx="545390" cy="549002"/>
          </a:xfrm>
          <a:prstGeom prst="ellipse">
            <a:avLst/>
          </a:prstGeom>
          <a:ln>
            <a:noFill/>
          </a:ln>
          <a:effectLst>
            <a:softEdge rad="112500"/>
          </a:effectLst>
        </p:spPr>
      </p:pic>
      <p:pic>
        <p:nvPicPr>
          <p:cNvPr id="19" name="Picture 18" descr="Laverne Rodger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5022" y="2958390"/>
            <a:ext cx="546594" cy="545390"/>
          </a:xfrm>
          <a:prstGeom prst="ellipse">
            <a:avLst/>
          </a:prstGeom>
          <a:ln>
            <a:noFill/>
          </a:ln>
          <a:effectLst>
            <a:softEdge rad="112500"/>
          </a:effectLst>
        </p:spPr>
      </p:pic>
      <p:sp>
        <p:nvSpPr>
          <p:cNvPr id="13"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5179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Overview</a:t>
            </a:r>
          </a:p>
        </p:txBody>
      </p:sp>
      <p:sp>
        <p:nvSpPr>
          <p:cNvPr id="3" name="Content Placeholder 2"/>
          <p:cNvSpPr>
            <a:spLocks noGrp="1"/>
          </p:cNvSpPr>
          <p:nvPr>
            <p:ph idx="1"/>
          </p:nvPr>
        </p:nvSpPr>
        <p:spPr>
          <a:xfrm>
            <a:off x="244261" y="1350638"/>
            <a:ext cx="4366950" cy="4181883"/>
          </a:xfrm>
        </p:spPr>
        <p:txBody>
          <a:bodyPr>
            <a:normAutofit/>
          </a:bodyPr>
          <a:lstStyle/>
          <a:p>
            <a:r>
              <a:rPr lang="en-US" sz="2400" dirty="0"/>
              <a:t>Founded in …</a:t>
            </a:r>
          </a:p>
          <a:p>
            <a:r>
              <a:rPr lang="en-US" sz="2400" dirty="0"/>
              <a:t>….</a:t>
            </a:r>
          </a:p>
          <a:p>
            <a:r>
              <a:rPr lang="en-US" sz="2400" dirty="0"/>
              <a:t>….</a:t>
            </a:r>
          </a:p>
          <a:p>
            <a:r>
              <a:rPr lang="en-US" sz="2400" dirty="0"/>
              <a:t>…</a:t>
            </a:r>
          </a:p>
          <a:p>
            <a:r>
              <a:rPr lang="en-US" sz="2400" dirty="0"/>
              <a:t>….</a:t>
            </a:r>
          </a:p>
        </p:txBody>
      </p:sp>
      <p:sp>
        <p:nvSpPr>
          <p:cNvPr id="14" name="Rectangle 13"/>
          <p:cNvSpPr/>
          <p:nvPr/>
        </p:nvSpPr>
        <p:spPr>
          <a:xfrm>
            <a:off x="4848316" y="1219270"/>
            <a:ext cx="4061310" cy="459731"/>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Key Strategic / Technology Partners</a:t>
            </a:r>
          </a:p>
        </p:txBody>
      </p:sp>
      <p:sp>
        <p:nvSpPr>
          <p:cNvPr id="15" name="Rectangle 14"/>
          <p:cNvSpPr/>
          <p:nvPr/>
        </p:nvSpPr>
        <p:spPr>
          <a:xfrm>
            <a:off x="4848316" y="3881747"/>
            <a:ext cx="4061310" cy="459731"/>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Industry Awards</a:t>
            </a:r>
          </a:p>
        </p:txBody>
      </p:sp>
      <p:sp>
        <p:nvSpPr>
          <p:cNvPr id="33"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pic>
        <p:nvPicPr>
          <p:cNvPr id="13" name="Picture 12"/>
          <p:cNvPicPr>
            <a:picLocks noChangeAspect="1"/>
          </p:cNvPicPr>
          <p:nvPr/>
        </p:nvPicPr>
        <p:blipFill>
          <a:blip r:embed="rId3"/>
          <a:stretch>
            <a:fillRect/>
          </a:stretch>
        </p:blipFill>
        <p:spPr>
          <a:xfrm>
            <a:off x="4834120" y="2803547"/>
            <a:ext cx="1777210" cy="653245"/>
          </a:xfrm>
          <a:prstGeom prst="rect">
            <a:avLst/>
          </a:prstGeom>
        </p:spPr>
      </p:pic>
    </p:spTree>
    <p:extLst>
      <p:ext uri="{BB962C8B-B14F-4D97-AF65-F5344CB8AC3E}">
        <p14:creationId xmlns:p14="http://schemas.microsoft.com/office/powerpoint/2010/main" val="2346724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Project Management</a:t>
            </a:r>
            <a:br>
              <a:rPr lang="en-US" dirty="0"/>
            </a:br>
            <a:r>
              <a:rPr lang="en-US" sz="2400" dirty="0"/>
              <a:t>Project Owner Reassignment</a:t>
            </a:r>
          </a:p>
        </p:txBody>
      </p:sp>
      <p:sp>
        <p:nvSpPr>
          <p:cNvPr id="5" name="Content Placeholder 4"/>
          <p:cNvSpPr>
            <a:spLocks noGrp="1"/>
          </p:cNvSpPr>
          <p:nvPr>
            <p:ph idx="1"/>
          </p:nvPr>
        </p:nvSpPr>
        <p:spPr>
          <a:xfrm>
            <a:off x="457200" y="1192683"/>
            <a:ext cx="4380271" cy="5106410"/>
          </a:xfrm>
        </p:spPr>
        <p:txBody>
          <a:bodyPr>
            <a:normAutofit/>
          </a:bodyPr>
          <a:lstStyle/>
          <a:p>
            <a:r>
              <a:rPr lang="en-US" sz="2800" dirty="0"/>
              <a:t>Reassign Projects to New Owners</a:t>
            </a:r>
          </a:p>
          <a:p>
            <a:pPr lvl="1"/>
            <a:r>
              <a:rPr lang="en-US" sz="2400" dirty="0"/>
              <a:t>Change from one member to another</a:t>
            </a:r>
          </a:p>
          <a:p>
            <a:pPr lvl="2"/>
            <a:r>
              <a:rPr lang="en-US" sz="2000" dirty="0"/>
              <a:t>Assumes all permissions</a:t>
            </a:r>
          </a:p>
          <a:p>
            <a:pPr lvl="2"/>
            <a:r>
              <a:rPr lang="en-US" sz="2000" dirty="0"/>
              <a:t>Select if old owner still has permissions</a:t>
            </a:r>
          </a:p>
          <a:p>
            <a:pPr lvl="1"/>
            <a:r>
              <a:rPr lang="en-US" sz="2400" dirty="0"/>
              <a:t>Delete a member</a:t>
            </a:r>
          </a:p>
          <a:p>
            <a:pPr lvl="2"/>
            <a:r>
              <a:rPr lang="en-US" sz="2000" dirty="0"/>
              <a:t>“Pick New Owner” of each deleted member’s Projects</a:t>
            </a:r>
          </a:p>
          <a:p>
            <a:pPr lvl="2"/>
            <a:r>
              <a:rPr lang="en-US" sz="2000" dirty="0"/>
              <a:t>Assumes all permissions</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5295900" y="1463614"/>
            <a:ext cx="7107861" cy="4476937"/>
          </a:xfrm>
          <a:prstGeom prst="rect">
            <a:avLst/>
          </a:prstGeom>
          <a:ln>
            <a:noFill/>
          </a:ln>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26056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E17AB3E-A426-D04F-8563-59042B6CCE1C}" type="slidenum">
              <a:rPr lang="en-US" smtClean="0"/>
              <a:pPr/>
              <a:t>20</a:t>
            </a:fld>
            <a:endParaRPr lang="en-US" dirty="0"/>
          </a:p>
        </p:txBody>
      </p:sp>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User Management</a:t>
            </a:r>
          </a:p>
        </p:txBody>
      </p:sp>
      <p:pic>
        <p:nvPicPr>
          <p:cNvPr id="7" name="Picture 6"/>
          <p:cNvPicPr>
            <a:picLocks noChangeAspect="1"/>
          </p:cNvPicPr>
          <p:nvPr/>
        </p:nvPicPr>
        <p:blipFill>
          <a:blip r:embed="rId2"/>
          <a:stretch>
            <a:fillRect/>
          </a:stretch>
        </p:blipFill>
        <p:spPr>
          <a:xfrm>
            <a:off x="193041" y="1249680"/>
            <a:ext cx="4829668" cy="3484880"/>
          </a:xfrm>
          <a:prstGeom prst="rect">
            <a:avLst/>
          </a:prstGeom>
          <a:ln>
            <a:solidFill>
              <a:srgbClr val="4F81BD"/>
            </a:solidFill>
          </a:ln>
        </p:spPr>
      </p:pic>
      <p:pic>
        <p:nvPicPr>
          <p:cNvPr id="9" name="Picture 8"/>
          <p:cNvPicPr>
            <a:picLocks noChangeAspect="1"/>
          </p:cNvPicPr>
          <p:nvPr/>
        </p:nvPicPr>
        <p:blipFill>
          <a:blip r:embed="rId3"/>
          <a:stretch>
            <a:fillRect/>
          </a:stretch>
        </p:blipFill>
        <p:spPr>
          <a:xfrm>
            <a:off x="2733040" y="2896681"/>
            <a:ext cx="6082559" cy="3925795"/>
          </a:xfrm>
          <a:prstGeom prst="rect">
            <a:avLst/>
          </a:prstGeom>
          <a:ln>
            <a:solidFill>
              <a:srgbClr val="4F81BD"/>
            </a:solidFill>
          </a:ln>
        </p:spPr>
      </p:pic>
      <p:sp>
        <p:nvSpPr>
          <p:cNvPr id="11"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2007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Project &amp; Document Management</a:t>
            </a:r>
          </a:p>
        </p:txBody>
      </p:sp>
      <p:pic>
        <p:nvPicPr>
          <p:cNvPr id="7" name="Picture 6"/>
          <p:cNvPicPr>
            <a:picLocks noChangeAspect="1"/>
          </p:cNvPicPr>
          <p:nvPr/>
        </p:nvPicPr>
        <p:blipFill>
          <a:blip r:embed="rId2"/>
          <a:stretch>
            <a:fillRect/>
          </a:stretch>
        </p:blipFill>
        <p:spPr>
          <a:xfrm>
            <a:off x="1273232" y="1219284"/>
            <a:ext cx="6529647" cy="5238068"/>
          </a:xfrm>
          <a:prstGeom prst="rect">
            <a:avLst/>
          </a:prstGeom>
          <a:ln>
            <a:solidFill>
              <a:srgbClr val="4F81BD"/>
            </a:solidFill>
          </a:ln>
        </p:spPr>
      </p:pic>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6502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Versioning</a:t>
            </a:r>
          </a:p>
        </p:txBody>
      </p:sp>
      <p:pic>
        <p:nvPicPr>
          <p:cNvPr id="2" name="Picture 1"/>
          <p:cNvPicPr>
            <a:picLocks noChangeAspect="1"/>
          </p:cNvPicPr>
          <p:nvPr/>
        </p:nvPicPr>
        <p:blipFill>
          <a:blip r:embed="rId3"/>
          <a:stretch>
            <a:fillRect/>
          </a:stretch>
        </p:blipFill>
        <p:spPr>
          <a:xfrm>
            <a:off x="335281" y="1424940"/>
            <a:ext cx="6319520" cy="2819187"/>
          </a:xfrm>
          <a:prstGeom prst="rect">
            <a:avLst/>
          </a:prstGeom>
          <a:ln>
            <a:solidFill>
              <a:schemeClr val="tx2">
                <a:lumMod val="60000"/>
                <a:lumOff val="40000"/>
              </a:schemeClr>
            </a:solidFill>
          </a:ln>
          <a:effectLst>
            <a:outerShdw blurRad="50800" dist="38100" algn="l" rotWithShape="0">
              <a:prstClr val="black">
                <a:alpha val="40000"/>
              </a:prstClr>
            </a:outerShdw>
          </a:effectLst>
        </p:spPr>
      </p:pic>
      <p:pic>
        <p:nvPicPr>
          <p:cNvPr id="4" name="Picture 3"/>
          <p:cNvPicPr>
            <a:picLocks noChangeAspect="1"/>
          </p:cNvPicPr>
          <p:nvPr/>
        </p:nvPicPr>
        <p:blipFill>
          <a:blip r:embed="rId4"/>
          <a:stretch>
            <a:fillRect/>
          </a:stretch>
        </p:blipFill>
        <p:spPr>
          <a:xfrm>
            <a:off x="1747520" y="3088640"/>
            <a:ext cx="6726410" cy="3219593"/>
          </a:xfrm>
          <a:prstGeom prst="rect">
            <a:avLst/>
          </a:prstGeom>
          <a:ln>
            <a:solidFill>
              <a:srgbClr val="4F81BD"/>
            </a:solidFill>
          </a:ln>
          <a:effectLst>
            <a:outerShdw blurRad="50800" dist="38100" algn="l" rotWithShape="0">
              <a:prstClr val="black">
                <a:alpha val="40000"/>
              </a:prstClr>
            </a:outerShdw>
          </a:effectLst>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62538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Policy Management</a:t>
            </a:r>
          </a:p>
        </p:txBody>
      </p:sp>
      <p:pic>
        <p:nvPicPr>
          <p:cNvPr id="3" name="Picture 2"/>
          <p:cNvPicPr>
            <a:picLocks noChangeAspect="1"/>
          </p:cNvPicPr>
          <p:nvPr/>
        </p:nvPicPr>
        <p:blipFill>
          <a:blip r:embed="rId2"/>
          <a:stretch>
            <a:fillRect/>
          </a:stretch>
        </p:blipFill>
        <p:spPr>
          <a:xfrm>
            <a:off x="304800" y="1320800"/>
            <a:ext cx="5450501" cy="4533900"/>
          </a:xfrm>
          <a:prstGeom prst="rect">
            <a:avLst/>
          </a:prstGeom>
          <a:ln>
            <a:solidFill>
              <a:srgbClr val="1295CF"/>
            </a:solidFill>
          </a:ln>
        </p:spPr>
      </p:pic>
      <p:pic>
        <p:nvPicPr>
          <p:cNvPr id="4" name="Picture 3"/>
          <p:cNvPicPr>
            <a:picLocks noChangeAspect="1"/>
          </p:cNvPicPr>
          <p:nvPr/>
        </p:nvPicPr>
        <p:blipFill>
          <a:blip r:embed="rId3"/>
          <a:stretch>
            <a:fillRect/>
          </a:stretch>
        </p:blipFill>
        <p:spPr>
          <a:xfrm>
            <a:off x="3942530" y="2595880"/>
            <a:ext cx="4579170" cy="3760470"/>
          </a:xfrm>
          <a:prstGeom prst="rect">
            <a:avLst/>
          </a:prstGeom>
          <a:ln>
            <a:solidFill>
              <a:srgbClr val="1295CF"/>
            </a:solidFill>
          </a:ln>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24443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Device Management</a:t>
            </a:r>
          </a:p>
        </p:txBody>
      </p:sp>
      <p:pic>
        <p:nvPicPr>
          <p:cNvPr id="2" name="Picture 1"/>
          <p:cNvPicPr>
            <a:picLocks noChangeAspect="1"/>
          </p:cNvPicPr>
          <p:nvPr/>
        </p:nvPicPr>
        <p:blipFill>
          <a:blip r:embed="rId2"/>
          <a:stretch>
            <a:fillRect/>
          </a:stretch>
        </p:blipFill>
        <p:spPr>
          <a:xfrm>
            <a:off x="243840" y="1550369"/>
            <a:ext cx="8595360" cy="4233280"/>
          </a:xfrm>
          <a:prstGeom prst="rect">
            <a:avLst/>
          </a:prstGeom>
          <a:ln>
            <a:solidFill>
              <a:srgbClr val="4F81BD"/>
            </a:solidFill>
          </a:ln>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0548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Company Branding</a:t>
            </a:r>
          </a:p>
        </p:txBody>
      </p:sp>
      <p:pic>
        <p:nvPicPr>
          <p:cNvPr id="4" name="Picture 3"/>
          <p:cNvPicPr>
            <a:picLocks noChangeAspect="1"/>
          </p:cNvPicPr>
          <p:nvPr/>
        </p:nvPicPr>
        <p:blipFill>
          <a:blip r:embed="rId2"/>
          <a:stretch>
            <a:fillRect/>
          </a:stretch>
        </p:blipFill>
        <p:spPr>
          <a:xfrm>
            <a:off x="1721592" y="1403350"/>
            <a:ext cx="5802581" cy="4953000"/>
          </a:xfrm>
          <a:prstGeom prst="rect">
            <a:avLst/>
          </a:prstGeom>
          <a:ln>
            <a:solidFill>
              <a:srgbClr val="FF6600"/>
            </a:solidFill>
          </a:ln>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7084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71488" y="5151438"/>
            <a:ext cx="5486400" cy="969962"/>
          </a:xfrm>
        </p:spPr>
        <p:txBody>
          <a:bodyPr>
            <a:noAutofit/>
          </a:bodyPr>
          <a:lstStyle/>
          <a:p>
            <a:r>
              <a:rPr lang="en-US" sz="4000" b="1" i="1" dirty="0"/>
              <a:t>Mobile Productivity</a:t>
            </a:r>
          </a:p>
        </p:txBody>
      </p:sp>
      <p:sp>
        <p:nvSpPr>
          <p:cNvPr id="6"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273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55645" y="1354941"/>
            <a:ext cx="3092455" cy="2117824"/>
          </a:xfrm>
          <a:prstGeom prst="rect">
            <a:avLst/>
          </a:prstGeom>
        </p:spPr>
      </p:pic>
      <p:sp>
        <p:nvSpPr>
          <p:cNvPr id="8" name="Footer Placeholder 4"/>
          <p:cNvSpPr>
            <a:spLocks noGrp="1"/>
          </p:cNvSpPr>
          <p:nvPr>
            <p:ph type="ftr" sz="quarter" idx="4294967295"/>
          </p:nvPr>
        </p:nvSpPr>
        <p:spPr>
          <a:xfrm>
            <a:off x="3905522" y="6463819"/>
            <a:ext cx="1552938" cy="399298"/>
          </a:xfrm>
          <a:prstGeom prst="rect">
            <a:avLst/>
          </a:prstGeom>
        </p:spPr>
        <p:txBody>
          <a:bodyPr/>
          <a:lstStyle/>
          <a:p>
            <a:r>
              <a:rPr lang="nl-NL" dirty="0">
                <a:solidFill>
                  <a:prstClr val="black">
                    <a:tint val="75000"/>
                  </a:prstClr>
                </a:solidFill>
                <a:latin typeface="Calibri"/>
              </a:rPr>
              <a:t>©2014 Soonr, Inc.</a:t>
            </a:r>
            <a:endParaRPr lang="en-US" dirty="0">
              <a:solidFill>
                <a:prstClr val="black">
                  <a:tint val="75000"/>
                </a:prstClr>
              </a:solidFill>
              <a:latin typeface="Calibri"/>
            </a:endParaRPr>
          </a:p>
        </p:txBody>
      </p:sp>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Integrated Mobile App</a:t>
            </a:r>
          </a:p>
        </p:txBody>
      </p:sp>
      <p:sp>
        <p:nvSpPr>
          <p:cNvPr id="2" name="TextBox 1"/>
          <p:cNvSpPr txBox="1"/>
          <p:nvPr/>
        </p:nvSpPr>
        <p:spPr>
          <a:xfrm>
            <a:off x="4373556" y="1544072"/>
            <a:ext cx="4150683" cy="1569660"/>
          </a:xfrm>
          <a:prstGeom prst="rect">
            <a:avLst/>
          </a:prstGeom>
          <a:noFill/>
          <a:ln>
            <a:noFill/>
          </a:ln>
        </p:spPr>
        <p:txBody>
          <a:bodyPr wrap="square" rtlCol="0">
            <a:spAutoFit/>
          </a:bodyPr>
          <a:lstStyle/>
          <a:p>
            <a:pPr marL="285750" indent="-285750">
              <a:buFont typeface="Wingdings" charset="2"/>
              <a:buChar char="ü"/>
            </a:pPr>
            <a:r>
              <a:rPr lang="en-US" sz="1600" dirty="0">
                <a:solidFill>
                  <a:schemeClr val="bg2">
                    <a:lumMod val="25000"/>
                  </a:schemeClr>
                </a:solidFill>
              </a:rPr>
              <a:t>Two factor authentication</a:t>
            </a:r>
          </a:p>
          <a:p>
            <a:pPr marL="285750" indent="-285750">
              <a:buFont typeface="Wingdings" charset="2"/>
              <a:buChar char="ü"/>
            </a:pPr>
            <a:r>
              <a:rPr lang="en-US" sz="1600" dirty="0">
                <a:solidFill>
                  <a:schemeClr val="bg2">
                    <a:lumMod val="25000"/>
                  </a:schemeClr>
                </a:solidFill>
              </a:rPr>
              <a:t>Encryption on-device, in-session, in-transit</a:t>
            </a:r>
          </a:p>
          <a:p>
            <a:pPr marL="285750" indent="-285750">
              <a:buFont typeface="Wingdings" charset="2"/>
              <a:buChar char="ü"/>
            </a:pPr>
            <a:r>
              <a:rPr lang="en-US" sz="1600" dirty="0">
                <a:solidFill>
                  <a:schemeClr val="bg2">
                    <a:lumMod val="25000"/>
                  </a:schemeClr>
                </a:solidFill>
              </a:rPr>
              <a:t>Copy, download prevent; data wipe</a:t>
            </a:r>
          </a:p>
          <a:p>
            <a:pPr marL="285750" indent="-285750">
              <a:buFont typeface="Wingdings" charset="2"/>
              <a:buChar char="ü"/>
            </a:pPr>
            <a:r>
              <a:rPr lang="en-US" sz="1600" dirty="0">
                <a:solidFill>
                  <a:schemeClr val="bg2">
                    <a:lumMod val="25000"/>
                  </a:schemeClr>
                </a:solidFill>
              </a:rPr>
              <a:t>Document editing &amp; annotation</a:t>
            </a:r>
          </a:p>
          <a:p>
            <a:pPr marL="285750" indent="-285750">
              <a:buFont typeface="Wingdings" charset="2"/>
              <a:buChar char="ü"/>
            </a:pPr>
            <a:r>
              <a:rPr lang="en-US" sz="1600" dirty="0">
                <a:solidFill>
                  <a:schemeClr val="bg2">
                    <a:lumMod val="25000"/>
                  </a:schemeClr>
                </a:solidFill>
              </a:rPr>
              <a:t>Scan-to-PDF; QR coding</a:t>
            </a:r>
          </a:p>
          <a:p>
            <a:pPr marL="285750" indent="-285750">
              <a:buFont typeface="Wingdings" charset="2"/>
              <a:buChar char="ü"/>
            </a:pPr>
            <a:r>
              <a:rPr lang="en-US" sz="1600" dirty="0">
                <a:solidFill>
                  <a:schemeClr val="bg2">
                    <a:lumMod val="25000"/>
                  </a:schemeClr>
                </a:solidFill>
              </a:rPr>
              <a:t>On/Off-line access</a:t>
            </a:r>
          </a:p>
        </p:txBody>
      </p:sp>
      <p:pic>
        <p:nvPicPr>
          <p:cNvPr id="4" name="Picture 3" descr="IMG_0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1" y="1495225"/>
            <a:ext cx="2407059" cy="1805294"/>
          </a:xfrm>
          <a:prstGeom prst="rect">
            <a:avLst/>
          </a:prstGeom>
        </p:spPr>
      </p:pic>
      <p:pic>
        <p:nvPicPr>
          <p:cNvPr id="12" name="Picture 11"/>
          <p:cNvPicPr>
            <a:picLocks noChangeAspect="1"/>
          </p:cNvPicPr>
          <p:nvPr/>
        </p:nvPicPr>
        <p:blipFill>
          <a:blip r:embed="rId2"/>
          <a:stretch>
            <a:fillRect/>
          </a:stretch>
        </p:blipFill>
        <p:spPr>
          <a:xfrm>
            <a:off x="2232877" y="3472765"/>
            <a:ext cx="4889283" cy="3348356"/>
          </a:xfrm>
          <a:prstGeom prst="rect">
            <a:avLst/>
          </a:prstGeom>
        </p:spPr>
      </p:pic>
      <p:pic>
        <p:nvPicPr>
          <p:cNvPr id="13" name="Picture 12" descr="IMG_00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7839" y="3701133"/>
            <a:ext cx="3863443" cy="2897583"/>
          </a:xfrm>
          <a:prstGeom prst="rect">
            <a:avLst/>
          </a:prstGeom>
        </p:spPr>
      </p:pic>
    </p:spTree>
    <p:extLst>
      <p:ext uri="{BB962C8B-B14F-4D97-AF65-F5344CB8AC3E}">
        <p14:creationId xmlns:p14="http://schemas.microsoft.com/office/powerpoint/2010/main" val="167589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4254" y="1313734"/>
            <a:ext cx="7437426" cy="5093416"/>
          </a:xfrm>
          <a:prstGeom prst="rect">
            <a:avLst/>
          </a:prstGeom>
        </p:spPr>
      </p:pic>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Document Editing</a:t>
            </a:r>
          </a:p>
        </p:txBody>
      </p:sp>
      <p:pic>
        <p:nvPicPr>
          <p:cNvPr id="2" name="Picture 1" descr="IMG_0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333" y="1625600"/>
            <a:ext cx="5852160" cy="4389120"/>
          </a:xfrm>
          <a:prstGeom prst="rect">
            <a:avLst/>
          </a:prstGeom>
        </p:spPr>
      </p:pic>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8167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891304" y="4800771"/>
            <a:ext cx="2057145" cy="2057145"/>
          </a:xfrm>
          <a:prstGeom prst="rect">
            <a:avLst/>
          </a:prstGeom>
        </p:spPr>
      </p:pic>
      <p:sp>
        <p:nvSpPr>
          <p:cNvPr id="2" name="Title 1"/>
          <p:cNvSpPr>
            <a:spLocks noGrp="1"/>
          </p:cNvSpPr>
          <p:nvPr>
            <p:ph type="title"/>
          </p:nvPr>
        </p:nvSpPr>
        <p:spPr/>
        <p:txBody>
          <a:bodyPr/>
          <a:lstStyle/>
          <a:p>
            <a:r>
              <a:rPr lang="en-US" dirty="0" err="1"/>
              <a:t>Soonr</a:t>
            </a:r>
            <a:r>
              <a:rPr lang="en-US" dirty="0"/>
              <a:t> Overview</a:t>
            </a:r>
          </a:p>
        </p:txBody>
      </p:sp>
      <p:sp>
        <p:nvSpPr>
          <p:cNvPr id="3" name="Content Placeholder 2"/>
          <p:cNvSpPr>
            <a:spLocks noGrp="1"/>
          </p:cNvSpPr>
          <p:nvPr>
            <p:ph idx="1"/>
          </p:nvPr>
        </p:nvSpPr>
        <p:spPr>
          <a:xfrm>
            <a:off x="244261" y="1350638"/>
            <a:ext cx="4366950" cy="4181883"/>
          </a:xfrm>
        </p:spPr>
        <p:txBody>
          <a:bodyPr>
            <a:normAutofit/>
          </a:bodyPr>
          <a:lstStyle/>
          <a:p>
            <a:r>
              <a:rPr lang="en-US" sz="2400" dirty="0"/>
              <a:t>Service launched in 2007</a:t>
            </a:r>
          </a:p>
          <a:p>
            <a:r>
              <a:rPr lang="en-US" sz="2400" dirty="0"/>
              <a:t>Offices in US, UK, Denmark</a:t>
            </a:r>
          </a:p>
          <a:p>
            <a:r>
              <a:rPr lang="en-US" sz="2400" dirty="0"/>
              <a:t>A/NZ : Manage Protect</a:t>
            </a:r>
          </a:p>
          <a:p>
            <a:r>
              <a:rPr lang="en-US" sz="2400" dirty="0"/>
              <a:t>150,000+ companies</a:t>
            </a:r>
          </a:p>
          <a:p>
            <a:r>
              <a:rPr lang="en-US" sz="2400" dirty="0"/>
              <a:t>130+ countries</a:t>
            </a:r>
          </a:p>
          <a:p>
            <a:r>
              <a:rPr lang="en-US" sz="2400" dirty="0"/>
              <a:t>500% growth over the past 3 years</a:t>
            </a:r>
          </a:p>
        </p:txBody>
      </p:sp>
      <p:pic>
        <p:nvPicPr>
          <p:cNvPr id="6" name="Picture 18" descr="samsung_logo cop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38710" y="2657319"/>
            <a:ext cx="1077912" cy="357187"/>
          </a:xfrm>
          <a:prstGeom prst="rect">
            <a:avLst/>
          </a:prstGeom>
          <a:noFill/>
          <a:ln w="9525">
            <a:noFill/>
            <a:miter lim="800000"/>
            <a:headEnd/>
            <a:tailEnd/>
          </a:ln>
        </p:spPr>
      </p:pic>
      <p:pic>
        <p:nvPicPr>
          <p:cNvPr id="7" name="Picture 2" descr="http://www.windship.com/about/images/rogers.jpg">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3466" y="1845496"/>
            <a:ext cx="1168400" cy="50074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01.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48316" y="2705737"/>
            <a:ext cx="1042988" cy="260350"/>
          </a:xfrm>
          <a:prstGeom prst="rect">
            <a:avLst/>
          </a:prstGeom>
          <a:noFill/>
          <a:ln w="9525">
            <a:noFill/>
            <a:miter lim="800000"/>
            <a:headEnd/>
            <a:tailEnd/>
          </a:ln>
        </p:spPr>
      </p:pic>
      <p:pic>
        <p:nvPicPr>
          <p:cNvPr id="9" name="Picture 2" descr="http://www.theandroidinvasion.com/wp-content/uploads/2012/07/ATT-Logo.jpg">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24150" y="1780563"/>
            <a:ext cx="1091320" cy="63060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www.mideasttime.com/logos/supportcom-logo.png">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39862" y="2670732"/>
            <a:ext cx="1469764" cy="330361"/>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ctangle 13"/>
          <p:cNvSpPr/>
          <p:nvPr/>
        </p:nvSpPr>
        <p:spPr>
          <a:xfrm>
            <a:off x="4848316" y="1219270"/>
            <a:ext cx="4061310" cy="459731"/>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Key Strategic / Technology Partners</a:t>
            </a:r>
          </a:p>
        </p:txBody>
      </p:sp>
      <p:sp>
        <p:nvSpPr>
          <p:cNvPr id="15" name="Rectangle 14"/>
          <p:cNvSpPr/>
          <p:nvPr/>
        </p:nvSpPr>
        <p:spPr>
          <a:xfrm>
            <a:off x="4848316" y="3441580"/>
            <a:ext cx="4061310" cy="459731"/>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Industry Awards</a:t>
            </a:r>
          </a:p>
        </p:txBody>
      </p:sp>
      <p:grpSp>
        <p:nvGrpSpPr>
          <p:cNvPr id="30" name="Group 29"/>
          <p:cNvGrpSpPr/>
          <p:nvPr/>
        </p:nvGrpSpPr>
        <p:grpSpPr>
          <a:xfrm>
            <a:off x="5410955" y="4252361"/>
            <a:ext cx="2842505" cy="853920"/>
            <a:chOff x="5645902" y="5266706"/>
            <a:chExt cx="2842505" cy="853920"/>
          </a:xfrm>
        </p:grpSpPr>
        <p:pic>
          <p:nvPicPr>
            <p:cNvPr id="19" name="Picture 8" descr="http://www.cpxadnetworkblog.com/wp-content/uploads/2012/07/AO.SVIS12.250Winner.250.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84476" y="5266706"/>
              <a:ext cx="682045" cy="85392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5" descr="ao.onmobile.12.top100winner.500.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45902" y="5266706"/>
              <a:ext cx="579322" cy="853920"/>
            </a:xfrm>
            <a:prstGeom prst="rect">
              <a:avLst/>
            </a:prstGeom>
          </p:spPr>
        </p:pic>
        <p:pic>
          <p:nvPicPr>
            <p:cNvPr id="27" name="Picture 26" descr="RHNA_WINNER.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25773" y="5266706"/>
              <a:ext cx="862634" cy="853920"/>
            </a:xfrm>
            <a:prstGeom prst="rect">
              <a:avLst/>
            </a:prstGeom>
          </p:spPr>
        </p:pic>
      </p:grpSp>
      <p:pic>
        <p:nvPicPr>
          <p:cNvPr id="31" name="Picture 30" descr="comcast-business.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25773" y="1845496"/>
            <a:ext cx="1021185" cy="573831"/>
          </a:xfrm>
          <a:prstGeom prst="rect">
            <a:avLst/>
          </a:prstGeom>
        </p:spPr>
      </p:pic>
      <p:pic>
        <p:nvPicPr>
          <p:cNvPr id="32" name="Picture 31"/>
          <p:cNvPicPr>
            <a:picLocks noChangeAspect="1"/>
          </p:cNvPicPr>
          <p:nvPr/>
        </p:nvPicPr>
        <p:blipFill>
          <a:blip r:embed="rId16"/>
          <a:stretch>
            <a:fillRect/>
          </a:stretch>
        </p:blipFill>
        <p:spPr>
          <a:xfrm>
            <a:off x="457200" y="4766928"/>
            <a:ext cx="1607034" cy="580318"/>
          </a:xfrm>
          <a:prstGeom prst="rect">
            <a:avLst/>
          </a:prstGeom>
        </p:spPr>
      </p:pic>
      <p:pic>
        <p:nvPicPr>
          <p:cNvPr id="34" name="Picture 33"/>
          <p:cNvPicPr>
            <a:picLocks noChangeAspect="1"/>
          </p:cNvPicPr>
          <p:nvPr/>
        </p:nvPicPr>
        <p:blipFill>
          <a:blip r:embed="rId17"/>
          <a:stretch>
            <a:fillRect/>
          </a:stretch>
        </p:blipFill>
        <p:spPr>
          <a:xfrm>
            <a:off x="2358609" y="4799636"/>
            <a:ext cx="1489491" cy="491418"/>
          </a:xfrm>
          <a:prstGeom prst="rect">
            <a:avLst/>
          </a:prstGeom>
        </p:spPr>
      </p:pic>
      <p:pic>
        <p:nvPicPr>
          <p:cNvPr id="35" name="Picture 34"/>
          <p:cNvPicPr>
            <a:picLocks noChangeAspect="1"/>
          </p:cNvPicPr>
          <p:nvPr/>
        </p:nvPicPr>
        <p:blipFill>
          <a:blip r:embed="rId18"/>
          <a:stretch>
            <a:fillRect/>
          </a:stretch>
        </p:blipFill>
        <p:spPr>
          <a:xfrm>
            <a:off x="701040" y="5610636"/>
            <a:ext cx="1148080" cy="492808"/>
          </a:xfrm>
          <a:prstGeom prst="rect">
            <a:avLst/>
          </a:prstGeom>
        </p:spPr>
      </p:pic>
      <p:pic>
        <p:nvPicPr>
          <p:cNvPr id="18" name="Picture 17"/>
          <p:cNvPicPr>
            <a:picLocks noChangeAspect="1"/>
          </p:cNvPicPr>
          <p:nvPr/>
        </p:nvPicPr>
        <p:blipFill>
          <a:blip r:embed="rId19"/>
          <a:stretch>
            <a:fillRect/>
          </a:stretch>
        </p:blipFill>
        <p:spPr>
          <a:xfrm>
            <a:off x="2631440" y="5532521"/>
            <a:ext cx="944022" cy="691802"/>
          </a:xfrm>
          <a:prstGeom prst="rect">
            <a:avLst/>
          </a:prstGeom>
        </p:spPr>
      </p:pic>
      <p:sp>
        <p:nvSpPr>
          <p:cNvPr id="24"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19279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4254" y="1313734"/>
            <a:ext cx="7437426" cy="5093416"/>
          </a:xfrm>
          <a:prstGeom prst="rect">
            <a:avLst/>
          </a:prstGeom>
        </p:spPr>
      </p:pic>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Document Signing</a:t>
            </a:r>
          </a:p>
        </p:txBody>
      </p:sp>
      <p:pic>
        <p:nvPicPr>
          <p:cNvPr id="2" name="Picture 1" descr="IMG_0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80" y="1645920"/>
            <a:ext cx="5842000" cy="4381500"/>
          </a:xfrm>
          <a:prstGeom prst="rect">
            <a:avLst/>
          </a:prstGeom>
        </p:spPr>
      </p:pic>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56532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Image Capture w/ Annotations</a:t>
            </a:r>
          </a:p>
        </p:txBody>
      </p:sp>
      <p:pic>
        <p:nvPicPr>
          <p:cNvPr id="7" name="Picture 6"/>
          <p:cNvPicPr>
            <a:picLocks noChangeAspect="1"/>
          </p:cNvPicPr>
          <p:nvPr/>
        </p:nvPicPr>
        <p:blipFill>
          <a:blip r:embed="rId2"/>
          <a:stretch>
            <a:fillRect/>
          </a:stretch>
        </p:blipFill>
        <p:spPr>
          <a:xfrm>
            <a:off x="924254" y="1313734"/>
            <a:ext cx="7437426" cy="5093416"/>
          </a:xfrm>
          <a:prstGeom prst="rect">
            <a:avLst/>
          </a:prstGeom>
        </p:spPr>
      </p:pic>
      <p:pic>
        <p:nvPicPr>
          <p:cNvPr id="2" name="Picture 1"/>
          <p:cNvPicPr>
            <a:picLocks noChangeAspect="1"/>
          </p:cNvPicPr>
          <p:nvPr/>
        </p:nvPicPr>
        <p:blipFill>
          <a:blip r:embed="rId3"/>
          <a:stretch>
            <a:fillRect/>
          </a:stretch>
        </p:blipFill>
        <p:spPr>
          <a:xfrm>
            <a:off x="1714500" y="1668754"/>
            <a:ext cx="5803900" cy="4364305"/>
          </a:xfrm>
          <a:prstGeom prst="rect">
            <a:avLst/>
          </a:prstGeom>
        </p:spPr>
      </p:pic>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52871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6506" y="326180"/>
            <a:ext cx="7415291" cy="523220"/>
          </a:xfrm>
          <a:prstGeom prst="rect">
            <a:avLst/>
          </a:prstGeom>
          <a:noFill/>
        </p:spPr>
        <p:txBody>
          <a:bodyPr wrap="square" rtlCol="0">
            <a:spAutoFit/>
          </a:bodyPr>
          <a:lstStyle/>
          <a:p>
            <a:r>
              <a:rPr lang="en-US" sz="2800" b="1" dirty="0">
                <a:solidFill>
                  <a:schemeClr val="bg1"/>
                </a:solidFill>
              </a:rPr>
              <a:t>Secure Mobile Sharing</a:t>
            </a:r>
          </a:p>
        </p:txBody>
      </p:sp>
      <p:pic>
        <p:nvPicPr>
          <p:cNvPr id="7" name="Picture 6"/>
          <p:cNvPicPr>
            <a:picLocks noChangeAspect="1"/>
          </p:cNvPicPr>
          <p:nvPr/>
        </p:nvPicPr>
        <p:blipFill>
          <a:blip r:embed="rId2"/>
          <a:stretch>
            <a:fillRect/>
          </a:stretch>
        </p:blipFill>
        <p:spPr>
          <a:xfrm>
            <a:off x="924254" y="1313734"/>
            <a:ext cx="7437426" cy="5093416"/>
          </a:xfrm>
          <a:prstGeom prst="rect">
            <a:avLst/>
          </a:prstGeom>
        </p:spPr>
      </p:pic>
      <p:pic>
        <p:nvPicPr>
          <p:cNvPr id="2" name="Picture 1" descr="IMG_0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426" y="1630716"/>
            <a:ext cx="5808133" cy="4356100"/>
          </a:xfrm>
          <a:prstGeom prst="rect">
            <a:avLst/>
          </a:prstGeom>
        </p:spPr>
      </p:pic>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97771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a:t>
            </a:r>
            <a:br>
              <a:rPr lang="en-US" dirty="0"/>
            </a:br>
            <a:r>
              <a:rPr lang="en-US" dirty="0"/>
              <a:t> </a:t>
            </a:r>
          </a:p>
        </p:txBody>
      </p:sp>
      <p:sp>
        <p:nvSpPr>
          <p:cNvPr id="7" name="Text Placeholder 6"/>
          <p:cNvSpPr>
            <a:spLocks noGrp="1"/>
          </p:cNvSpPr>
          <p:nvPr>
            <p:ph type="body" idx="1"/>
          </p:nvPr>
        </p:nvSpPr>
        <p:spPr/>
        <p:txBody>
          <a:bodyPr>
            <a:normAutofit/>
          </a:bodyPr>
          <a:lstStyle/>
          <a:p>
            <a:pPr algn="r"/>
            <a:r>
              <a:rPr lang="en-US" sz="2800" dirty="0"/>
              <a:t>Plans and Pricing</a:t>
            </a:r>
          </a:p>
        </p:txBody>
      </p:sp>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817534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Soonr Workplace Plans &amp; Pricing</a:t>
            </a:r>
          </a:p>
        </p:txBody>
      </p:sp>
      <p:grpSp>
        <p:nvGrpSpPr>
          <p:cNvPr id="12" name="Group 11"/>
          <p:cNvGrpSpPr/>
          <p:nvPr/>
        </p:nvGrpSpPr>
        <p:grpSpPr>
          <a:xfrm>
            <a:off x="1245831" y="1482546"/>
            <a:ext cx="6652338" cy="4795459"/>
            <a:chOff x="1481215" y="1240776"/>
            <a:chExt cx="6652338" cy="4795459"/>
          </a:xfrm>
        </p:grpSpPr>
        <p:grpSp>
          <p:nvGrpSpPr>
            <p:cNvPr id="5" name="Group 4"/>
            <p:cNvGrpSpPr/>
            <p:nvPr/>
          </p:nvGrpSpPr>
          <p:grpSpPr>
            <a:xfrm>
              <a:off x="1481215" y="1240776"/>
              <a:ext cx="3181240" cy="4795459"/>
              <a:chOff x="1481215" y="1240776"/>
              <a:chExt cx="3181240" cy="4795459"/>
            </a:xfrm>
          </p:grpSpPr>
          <p:pic>
            <p:nvPicPr>
              <p:cNvPr id="2" name="Picture 1" descr="sw-pr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058" y="1240776"/>
                <a:ext cx="2397555" cy="2419156"/>
              </a:xfrm>
              <a:prstGeom prst="rect">
                <a:avLst/>
              </a:prstGeom>
            </p:spPr>
          </p:pic>
          <p:sp>
            <p:nvSpPr>
              <p:cNvPr id="8" name="Content Placeholder 9"/>
              <p:cNvSpPr txBox="1">
                <a:spLocks/>
              </p:cNvSpPr>
              <p:nvPr/>
            </p:nvSpPr>
            <p:spPr>
              <a:xfrm>
                <a:off x="1481215" y="3917596"/>
                <a:ext cx="3181240" cy="21186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t>Soonr Workplace Pro</a:t>
                </a:r>
              </a:p>
              <a:p>
                <a:pPr marL="0" indent="0" algn="ctr">
                  <a:buNone/>
                </a:pPr>
                <a:r>
                  <a:rPr lang="en-US" sz="2000" dirty="0">
                    <a:latin typeface="Calibri"/>
                    <a:cs typeface="Calibri"/>
                  </a:rPr>
                  <a:t>3 Users and up</a:t>
                </a:r>
              </a:p>
              <a:p>
                <a:pPr marL="0" indent="0" algn="ctr">
                  <a:buNone/>
                </a:pPr>
                <a:r>
                  <a:rPr lang="en-US" sz="2000" dirty="0">
                    <a:latin typeface="Calibri"/>
                    <a:cs typeface="Calibri"/>
                  </a:rPr>
                  <a:t>1 TB of storage</a:t>
                </a:r>
              </a:p>
              <a:p>
                <a:pPr marL="0" indent="0" algn="ctr">
                  <a:buNone/>
                </a:pPr>
                <a:r>
                  <a:rPr lang="en-US" sz="2000" dirty="0">
                    <a:latin typeface="Calibri"/>
                    <a:cs typeface="Calibri"/>
                  </a:rPr>
                  <a:t>$... / User / Month</a:t>
                </a:r>
              </a:p>
              <a:p>
                <a:pPr marL="0" indent="0" algn="ctr">
                  <a:buNone/>
                </a:pPr>
                <a:endParaRPr lang="en-US" sz="2000" dirty="0">
                  <a:latin typeface="Calibri"/>
                  <a:cs typeface="Calibri"/>
                </a:endParaRPr>
              </a:p>
            </p:txBody>
          </p:sp>
        </p:grpSp>
        <p:grpSp>
          <p:nvGrpSpPr>
            <p:cNvPr id="7" name="Group 6"/>
            <p:cNvGrpSpPr/>
            <p:nvPr/>
          </p:nvGrpSpPr>
          <p:grpSpPr>
            <a:xfrm>
              <a:off x="4952313" y="1240776"/>
              <a:ext cx="3181240" cy="4795459"/>
              <a:chOff x="4952313" y="1240776"/>
              <a:chExt cx="3181240" cy="4795459"/>
            </a:xfrm>
          </p:grpSpPr>
          <p:pic>
            <p:nvPicPr>
              <p:cNvPr id="4" name="Picture 3" descr="sw-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156" y="1240776"/>
                <a:ext cx="2397555" cy="2419156"/>
              </a:xfrm>
              <a:prstGeom prst="rect">
                <a:avLst/>
              </a:prstGeom>
            </p:spPr>
          </p:pic>
          <p:sp>
            <p:nvSpPr>
              <p:cNvPr id="10" name="Content Placeholder 9"/>
              <p:cNvSpPr txBox="1">
                <a:spLocks/>
              </p:cNvSpPr>
              <p:nvPr/>
            </p:nvSpPr>
            <p:spPr>
              <a:xfrm>
                <a:off x="4952313" y="3917596"/>
                <a:ext cx="3181240" cy="21186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a:t>Soonr Workplace Enterprise</a:t>
                </a:r>
              </a:p>
              <a:p>
                <a:pPr marL="0" indent="0" algn="ctr">
                  <a:buNone/>
                </a:pPr>
                <a:r>
                  <a:rPr lang="en-US" sz="2000" dirty="0">
                    <a:latin typeface="Calibri"/>
                    <a:cs typeface="Calibri"/>
                  </a:rPr>
                  <a:t>10 Users and up</a:t>
                </a:r>
              </a:p>
              <a:p>
                <a:pPr marL="0" indent="0" algn="ctr">
                  <a:buNone/>
                </a:pPr>
                <a:r>
                  <a:rPr lang="en-US" sz="2000" dirty="0">
                    <a:latin typeface="Calibri"/>
                    <a:cs typeface="Calibri"/>
                  </a:rPr>
                  <a:t>5 TB of storage</a:t>
                </a:r>
              </a:p>
              <a:p>
                <a:pPr marL="0" indent="0" algn="ctr">
                  <a:buNone/>
                </a:pPr>
                <a:r>
                  <a:rPr lang="en-US" sz="2000" dirty="0">
                    <a:latin typeface="Calibri"/>
                    <a:cs typeface="Calibri"/>
                  </a:rPr>
                  <a:t>$... / User / Month</a:t>
                </a:r>
              </a:p>
            </p:txBody>
          </p:sp>
        </p:grpSp>
      </p:grpSp>
      <p:sp>
        <p:nvSpPr>
          <p:cNvPr id="14"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4293256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Soonr Workplace Plans</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051" y="1211601"/>
            <a:ext cx="6520722" cy="5281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65899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4"/>
          <p:cNvSpPr>
            <a:spLocks noGrp="1"/>
          </p:cNvSpPr>
          <p:nvPr>
            <p:ph idx="1"/>
          </p:nvPr>
        </p:nvSpPr>
        <p:spPr>
          <a:xfrm>
            <a:off x="304800" y="1219200"/>
            <a:ext cx="8686800" cy="4964112"/>
          </a:xfrm>
        </p:spPr>
        <p:txBody>
          <a:bodyPr>
            <a:normAutofit/>
          </a:bodyPr>
          <a:lstStyle/>
          <a:p>
            <a:pPr marL="514350" indent="-514350">
              <a:buFont typeface="+mj-lt"/>
              <a:buAutoNum type="arabicPeriod"/>
            </a:pPr>
            <a:r>
              <a:rPr lang="en-US" sz="3200" dirty="0"/>
              <a:t>Security</a:t>
            </a:r>
          </a:p>
          <a:p>
            <a:pPr marL="514350" indent="-514350">
              <a:buFont typeface="+mj-lt"/>
              <a:buAutoNum type="arabicPeriod"/>
            </a:pPr>
            <a:r>
              <a:rPr lang="en-US" dirty="0"/>
              <a:t>Management</a:t>
            </a:r>
          </a:p>
          <a:p>
            <a:pPr marL="514350" indent="-514350">
              <a:buFont typeface="+mj-lt"/>
              <a:buAutoNum type="arabicPeriod"/>
            </a:pPr>
            <a:r>
              <a:rPr lang="en-US" dirty="0"/>
              <a:t>Reporting</a:t>
            </a:r>
          </a:p>
          <a:p>
            <a:pPr marL="514350" indent="-514350">
              <a:buFont typeface="+mj-lt"/>
              <a:buAutoNum type="arabicPeriod"/>
            </a:pPr>
            <a:r>
              <a:rPr lang="en-US" dirty="0"/>
              <a:t>Storage</a:t>
            </a:r>
          </a:p>
          <a:p>
            <a:pPr marL="514350" indent="-514350">
              <a:buFont typeface="+mj-lt"/>
              <a:buAutoNum type="arabicPeriod"/>
            </a:pPr>
            <a:endParaRPr lang="en-US" sz="3200" dirty="0"/>
          </a:p>
        </p:txBody>
      </p:sp>
      <p:pic>
        <p:nvPicPr>
          <p:cNvPr id="3" name="Picture 2" descr="partn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420" y="3772699"/>
            <a:ext cx="6325482" cy="2581830"/>
          </a:xfrm>
          <a:prstGeom prst="rect">
            <a:avLst/>
          </a:prstGeom>
        </p:spPr>
      </p:pic>
      <p:sp>
        <p:nvSpPr>
          <p:cNvPr id="4" name="Title 3"/>
          <p:cNvSpPr>
            <a:spLocks noGrp="1"/>
          </p:cNvSpPr>
          <p:nvPr>
            <p:ph type="title"/>
          </p:nvPr>
        </p:nvSpPr>
        <p:spPr/>
        <p:txBody>
          <a:bodyPr/>
          <a:lstStyle/>
          <a:p>
            <a:r>
              <a:rPr lang="en-US" dirty="0"/>
              <a:t>Soonr Workplace Enterprise</a:t>
            </a:r>
          </a:p>
        </p:txBody>
      </p:sp>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25820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Soonr Workplace Plans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03" y="1276538"/>
            <a:ext cx="7500408" cy="5079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948505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normAutofit/>
          </a:bodyPr>
          <a:lstStyle/>
          <a:p>
            <a:pPr algn="r"/>
            <a:r>
              <a:rPr lang="en-US" sz="3200" b="1" dirty="0"/>
              <a:t>ENTERPRISE PLAN HIGHLIGHTS</a:t>
            </a:r>
          </a:p>
        </p:txBody>
      </p:sp>
      <p:sp>
        <p:nvSpPr>
          <p:cNvPr id="6"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38051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User &amp; Device Management</a:t>
            </a:r>
          </a:p>
        </p:txBody>
      </p:sp>
      <p:pic>
        <p:nvPicPr>
          <p:cNvPr id="5" name="Picture 1" descr="What Soonr Does232.jpg"/>
          <p:cNvPicPr>
            <a:picLocks noChangeAspect="1"/>
          </p:cNvPicPr>
          <p:nvPr/>
        </p:nvPicPr>
        <p:blipFill>
          <a:blip r:embed="rId2" cstate="print"/>
          <a:srcRect/>
          <a:stretch>
            <a:fillRect/>
          </a:stretch>
        </p:blipFill>
        <p:spPr bwMode="auto">
          <a:xfrm>
            <a:off x="0" y="1113803"/>
            <a:ext cx="9144000" cy="5080000"/>
          </a:xfrm>
          <a:prstGeom prst="rect">
            <a:avLst/>
          </a:prstGeom>
          <a:noFill/>
          <a:ln w="9525">
            <a:noFill/>
            <a:miter lim="800000"/>
            <a:headEnd/>
            <a:tailEnd/>
          </a:ln>
        </p:spPr>
      </p:pic>
      <p:grpSp>
        <p:nvGrpSpPr>
          <p:cNvPr id="8" name="Group 7"/>
          <p:cNvGrpSpPr/>
          <p:nvPr/>
        </p:nvGrpSpPr>
        <p:grpSpPr>
          <a:xfrm>
            <a:off x="241390" y="4740991"/>
            <a:ext cx="1452812" cy="1452812"/>
            <a:chOff x="511844" y="4072239"/>
            <a:chExt cx="1452812" cy="1452812"/>
          </a:xfrm>
        </p:grpSpPr>
        <p:pic>
          <p:nvPicPr>
            <p:cNvPr id="6" name="Picture 5" descr="facebook-logo.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090" y="4580329"/>
              <a:ext cx="1316321" cy="436633"/>
            </a:xfrm>
            <a:prstGeom prst="rect">
              <a:avLst/>
            </a:prstGeom>
          </p:spPr>
        </p:pic>
        <p:pic>
          <p:nvPicPr>
            <p:cNvPr id="7" name="Picture 6" descr="edit(644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44" y="4072239"/>
              <a:ext cx="1452812" cy="1452812"/>
            </a:xfrm>
            <a:prstGeom prst="rect">
              <a:avLst/>
            </a:prstGeom>
          </p:spPr>
        </p:pic>
      </p:grpSp>
      <p:grpSp>
        <p:nvGrpSpPr>
          <p:cNvPr id="11" name="Group 10"/>
          <p:cNvGrpSpPr/>
          <p:nvPr/>
        </p:nvGrpSpPr>
        <p:grpSpPr>
          <a:xfrm>
            <a:off x="7406435" y="4740991"/>
            <a:ext cx="1452812" cy="1452812"/>
            <a:chOff x="6797841" y="4422136"/>
            <a:chExt cx="1452812" cy="1452812"/>
          </a:xfrm>
        </p:grpSpPr>
        <p:pic>
          <p:nvPicPr>
            <p:cNvPr id="9" name="Picture 8" descr="dropbox-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654" y="4539949"/>
              <a:ext cx="1217187" cy="1217187"/>
            </a:xfrm>
            <a:prstGeom prst="rect">
              <a:avLst/>
            </a:prstGeom>
          </p:spPr>
        </p:pic>
        <p:pic>
          <p:nvPicPr>
            <p:cNvPr id="10" name="Picture 9" descr="edit(644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841" y="4422136"/>
              <a:ext cx="1452812" cy="1452812"/>
            </a:xfrm>
            <a:prstGeom prst="rect">
              <a:avLst/>
            </a:prstGeom>
          </p:spPr>
        </p:pic>
      </p:grpSp>
      <p:sp>
        <p:nvSpPr>
          <p:cNvPr id="12"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58887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z="3200">
                <a:latin typeface="Calibri" charset="0"/>
              </a:rPr>
              <a:t>Mobility is Shifting the Workplace Paradigm</a:t>
            </a:r>
          </a:p>
        </p:txBody>
      </p:sp>
      <p:cxnSp>
        <p:nvCxnSpPr>
          <p:cNvPr id="5" name="Straight Connector 4"/>
          <p:cNvCxnSpPr/>
          <p:nvPr/>
        </p:nvCxnSpPr>
        <p:spPr>
          <a:xfrm flipV="1">
            <a:off x="6019800" y="1709738"/>
            <a:ext cx="0" cy="4591050"/>
          </a:xfrm>
          <a:prstGeom prst="line">
            <a:avLst/>
          </a:prstGeom>
          <a:ln w="28575" cmpd="sng">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096000" y="1157288"/>
            <a:ext cx="2743200" cy="457200"/>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Today</a:t>
            </a:r>
          </a:p>
        </p:txBody>
      </p:sp>
      <p:sp>
        <p:nvSpPr>
          <p:cNvPr id="7" name="Rectangle 6"/>
          <p:cNvSpPr/>
          <p:nvPr/>
        </p:nvSpPr>
        <p:spPr>
          <a:xfrm>
            <a:off x="3200400" y="1157288"/>
            <a:ext cx="2743200" cy="457200"/>
          </a:xfrm>
          <a:prstGeom prst="rect">
            <a:avLst/>
          </a:prstGeom>
          <a:solidFill>
            <a:srgbClr val="77787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Yesterday</a:t>
            </a:r>
          </a:p>
        </p:txBody>
      </p:sp>
      <p:sp>
        <p:nvSpPr>
          <p:cNvPr id="10" name="Rectangle 9"/>
          <p:cNvSpPr/>
          <p:nvPr/>
        </p:nvSpPr>
        <p:spPr>
          <a:xfrm>
            <a:off x="304800" y="1804988"/>
            <a:ext cx="2743200" cy="762000"/>
          </a:xfrm>
          <a:prstGeom prst="rect">
            <a:avLst/>
          </a:prstGeom>
          <a:noFill/>
          <a:ln w="381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24" name="TextBox 10"/>
          <p:cNvSpPr txBox="1">
            <a:spLocks noChangeArrowheads="1"/>
          </p:cNvSpPr>
          <p:nvPr/>
        </p:nvSpPr>
        <p:spPr bwMode="auto">
          <a:xfrm>
            <a:off x="1308100" y="1960563"/>
            <a:ext cx="736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777877"/>
                </a:solidFill>
                <a:latin typeface="Calibri" charset="0"/>
                <a:ea typeface="ＭＳ Ｐゴシック" charset="0"/>
              </a:defRPr>
            </a:lvl1pPr>
            <a:lvl2pPr>
              <a:defRPr sz="2800">
                <a:solidFill>
                  <a:srgbClr val="777877"/>
                </a:solidFill>
                <a:latin typeface="Calibri" charset="0"/>
                <a:ea typeface="ＭＳ Ｐゴシック" charset="0"/>
              </a:defRPr>
            </a:lvl2pPr>
            <a:lvl3pPr>
              <a:defRPr sz="2400">
                <a:solidFill>
                  <a:srgbClr val="777877"/>
                </a:solidFill>
                <a:latin typeface="Calibri" charset="0"/>
                <a:ea typeface="ＭＳ Ｐゴシック" charset="0"/>
              </a:defRPr>
            </a:lvl3pPr>
            <a:lvl4pPr>
              <a:defRPr sz="2000">
                <a:solidFill>
                  <a:srgbClr val="777877"/>
                </a:solidFill>
                <a:latin typeface="Calibri" charset="0"/>
                <a:ea typeface="ＭＳ Ｐゴシック" charset="0"/>
              </a:defRPr>
            </a:lvl4pPr>
            <a:lvl5pPr>
              <a:defRPr sz="2000">
                <a:solidFill>
                  <a:srgbClr val="777877"/>
                </a:solidFill>
                <a:latin typeface="Calibri" charset="0"/>
                <a:ea typeface="ＭＳ Ｐゴシック" charset="0"/>
              </a:defRPr>
            </a:lvl5pPr>
            <a:lvl6pPr eaLnBrk="0" fontAlgn="base" hangingPunct="0">
              <a:spcAft>
                <a:spcPct val="0"/>
              </a:spcAft>
              <a:buFont typeface="Arial" charset="0"/>
              <a:buChar char="»"/>
              <a:defRPr sz="2000">
                <a:solidFill>
                  <a:srgbClr val="777877"/>
                </a:solidFill>
                <a:latin typeface="Calibri" charset="0"/>
                <a:ea typeface="ＭＳ Ｐゴシック" charset="0"/>
              </a:defRPr>
            </a:lvl6pPr>
            <a:lvl7pPr eaLnBrk="0" fontAlgn="base" hangingPunct="0">
              <a:spcAft>
                <a:spcPct val="0"/>
              </a:spcAft>
              <a:buFont typeface="Arial" charset="0"/>
              <a:buChar char="»"/>
              <a:defRPr sz="2000">
                <a:solidFill>
                  <a:srgbClr val="777877"/>
                </a:solidFill>
                <a:latin typeface="Calibri" charset="0"/>
                <a:ea typeface="ＭＳ Ｐゴシック" charset="0"/>
              </a:defRPr>
            </a:lvl7pPr>
            <a:lvl8pPr eaLnBrk="0" fontAlgn="base" hangingPunct="0">
              <a:spcAft>
                <a:spcPct val="0"/>
              </a:spcAft>
              <a:buFont typeface="Arial" charset="0"/>
              <a:buChar char="»"/>
              <a:defRPr sz="2000">
                <a:solidFill>
                  <a:srgbClr val="777877"/>
                </a:solidFill>
                <a:latin typeface="Calibri" charset="0"/>
                <a:ea typeface="ＭＳ Ｐゴシック" charset="0"/>
              </a:defRPr>
            </a:lvl8pPr>
            <a:lvl9pPr eaLnBrk="0" fontAlgn="base" hangingPunct="0">
              <a:spcAft>
                <a:spcPct val="0"/>
              </a:spcAft>
              <a:buFont typeface="Arial" charset="0"/>
              <a:buChar char="»"/>
              <a:defRPr sz="2000">
                <a:solidFill>
                  <a:srgbClr val="777877"/>
                </a:solidFill>
                <a:latin typeface="Calibri" charset="0"/>
                <a:ea typeface="ＭＳ Ｐゴシック" charset="0"/>
              </a:defRPr>
            </a:lvl9pPr>
          </a:lstStyle>
          <a:p>
            <a:pPr algn="ctr" eaLnBrk="1" hangingPunct="1"/>
            <a:r>
              <a:rPr lang="en-US" sz="1800"/>
              <a:t>Office</a:t>
            </a:r>
          </a:p>
        </p:txBody>
      </p:sp>
      <p:sp>
        <p:nvSpPr>
          <p:cNvPr id="12" name="Rectangle 11"/>
          <p:cNvSpPr/>
          <p:nvPr/>
        </p:nvSpPr>
        <p:spPr>
          <a:xfrm>
            <a:off x="304800" y="2716213"/>
            <a:ext cx="2743200" cy="766762"/>
          </a:xfrm>
          <a:prstGeom prst="rect">
            <a:avLst/>
          </a:prstGeom>
          <a:noFill/>
          <a:ln w="381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26" name="TextBox 12"/>
          <p:cNvSpPr txBox="1">
            <a:spLocks noChangeArrowheads="1"/>
          </p:cNvSpPr>
          <p:nvPr/>
        </p:nvSpPr>
        <p:spPr bwMode="auto">
          <a:xfrm>
            <a:off x="1270000" y="2874963"/>
            <a:ext cx="8128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777877"/>
                </a:solidFill>
                <a:latin typeface="Calibri" charset="0"/>
                <a:ea typeface="ＭＳ Ｐゴシック" charset="0"/>
              </a:defRPr>
            </a:lvl1pPr>
            <a:lvl2pPr>
              <a:defRPr sz="2800">
                <a:solidFill>
                  <a:srgbClr val="777877"/>
                </a:solidFill>
                <a:latin typeface="Calibri" charset="0"/>
                <a:ea typeface="ＭＳ Ｐゴシック" charset="0"/>
              </a:defRPr>
            </a:lvl2pPr>
            <a:lvl3pPr>
              <a:defRPr sz="2400">
                <a:solidFill>
                  <a:srgbClr val="777877"/>
                </a:solidFill>
                <a:latin typeface="Calibri" charset="0"/>
                <a:ea typeface="ＭＳ Ｐゴシック" charset="0"/>
              </a:defRPr>
            </a:lvl3pPr>
            <a:lvl4pPr>
              <a:defRPr sz="2000">
                <a:solidFill>
                  <a:srgbClr val="777877"/>
                </a:solidFill>
                <a:latin typeface="Calibri" charset="0"/>
                <a:ea typeface="ＭＳ Ｐゴシック" charset="0"/>
              </a:defRPr>
            </a:lvl4pPr>
            <a:lvl5pPr>
              <a:defRPr sz="2000">
                <a:solidFill>
                  <a:srgbClr val="777877"/>
                </a:solidFill>
                <a:latin typeface="Calibri" charset="0"/>
                <a:ea typeface="ＭＳ Ｐゴシック" charset="0"/>
              </a:defRPr>
            </a:lvl5pPr>
            <a:lvl6pPr eaLnBrk="0" fontAlgn="base" hangingPunct="0">
              <a:spcAft>
                <a:spcPct val="0"/>
              </a:spcAft>
              <a:buFont typeface="Arial" charset="0"/>
              <a:buChar char="»"/>
              <a:defRPr sz="2000">
                <a:solidFill>
                  <a:srgbClr val="777877"/>
                </a:solidFill>
                <a:latin typeface="Calibri" charset="0"/>
                <a:ea typeface="ＭＳ Ｐゴシック" charset="0"/>
              </a:defRPr>
            </a:lvl6pPr>
            <a:lvl7pPr eaLnBrk="0" fontAlgn="base" hangingPunct="0">
              <a:spcAft>
                <a:spcPct val="0"/>
              </a:spcAft>
              <a:buFont typeface="Arial" charset="0"/>
              <a:buChar char="»"/>
              <a:defRPr sz="2000">
                <a:solidFill>
                  <a:srgbClr val="777877"/>
                </a:solidFill>
                <a:latin typeface="Calibri" charset="0"/>
                <a:ea typeface="ＭＳ Ｐゴシック" charset="0"/>
              </a:defRPr>
            </a:lvl7pPr>
            <a:lvl8pPr eaLnBrk="0" fontAlgn="base" hangingPunct="0">
              <a:spcAft>
                <a:spcPct val="0"/>
              </a:spcAft>
              <a:buFont typeface="Arial" charset="0"/>
              <a:buChar char="»"/>
              <a:defRPr sz="2000">
                <a:solidFill>
                  <a:srgbClr val="777877"/>
                </a:solidFill>
                <a:latin typeface="Calibri" charset="0"/>
                <a:ea typeface="ＭＳ Ｐゴシック" charset="0"/>
              </a:defRPr>
            </a:lvl8pPr>
            <a:lvl9pPr eaLnBrk="0" fontAlgn="base" hangingPunct="0">
              <a:spcAft>
                <a:spcPct val="0"/>
              </a:spcAft>
              <a:buFont typeface="Arial" charset="0"/>
              <a:buChar char="»"/>
              <a:defRPr sz="2000">
                <a:solidFill>
                  <a:srgbClr val="777877"/>
                </a:solidFill>
                <a:latin typeface="Calibri" charset="0"/>
                <a:ea typeface="ＭＳ Ｐゴシック" charset="0"/>
              </a:defRPr>
            </a:lvl9pPr>
          </a:lstStyle>
          <a:p>
            <a:pPr algn="ctr" eaLnBrk="1" hangingPunct="1"/>
            <a:r>
              <a:rPr lang="en-US" sz="1800"/>
              <a:t>Device</a:t>
            </a:r>
          </a:p>
        </p:txBody>
      </p:sp>
      <p:sp>
        <p:nvSpPr>
          <p:cNvPr id="14" name="Rectangle 13"/>
          <p:cNvSpPr/>
          <p:nvPr/>
        </p:nvSpPr>
        <p:spPr>
          <a:xfrm>
            <a:off x="304800" y="3632200"/>
            <a:ext cx="2743200" cy="766763"/>
          </a:xfrm>
          <a:prstGeom prst="rect">
            <a:avLst/>
          </a:prstGeom>
          <a:noFill/>
          <a:ln w="381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28" name="TextBox 14"/>
          <p:cNvSpPr txBox="1">
            <a:spLocks noChangeArrowheads="1"/>
          </p:cNvSpPr>
          <p:nvPr/>
        </p:nvSpPr>
        <p:spPr bwMode="auto">
          <a:xfrm>
            <a:off x="1049338" y="3789363"/>
            <a:ext cx="1254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777877"/>
                </a:solidFill>
                <a:latin typeface="Calibri" charset="0"/>
                <a:ea typeface="ＭＳ Ｐゴシック" charset="0"/>
              </a:defRPr>
            </a:lvl1pPr>
            <a:lvl2pPr>
              <a:defRPr sz="2800">
                <a:solidFill>
                  <a:srgbClr val="777877"/>
                </a:solidFill>
                <a:latin typeface="Calibri" charset="0"/>
                <a:ea typeface="ＭＳ Ｐゴシック" charset="0"/>
              </a:defRPr>
            </a:lvl2pPr>
            <a:lvl3pPr>
              <a:defRPr sz="2400">
                <a:solidFill>
                  <a:srgbClr val="777877"/>
                </a:solidFill>
                <a:latin typeface="Calibri" charset="0"/>
                <a:ea typeface="ＭＳ Ｐゴシック" charset="0"/>
              </a:defRPr>
            </a:lvl3pPr>
            <a:lvl4pPr>
              <a:defRPr sz="2000">
                <a:solidFill>
                  <a:srgbClr val="777877"/>
                </a:solidFill>
                <a:latin typeface="Calibri" charset="0"/>
                <a:ea typeface="ＭＳ Ｐゴシック" charset="0"/>
              </a:defRPr>
            </a:lvl4pPr>
            <a:lvl5pPr>
              <a:defRPr sz="2000">
                <a:solidFill>
                  <a:srgbClr val="777877"/>
                </a:solidFill>
                <a:latin typeface="Calibri" charset="0"/>
                <a:ea typeface="ＭＳ Ｐゴシック" charset="0"/>
              </a:defRPr>
            </a:lvl5pPr>
            <a:lvl6pPr eaLnBrk="0" fontAlgn="base" hangingPunct="0">
              <a:spcAft>
                <a:spcPct val="0"/>
              </a:spcAft>
              <a:buFont typeface="Arial" charset="0"/>
              <a:buChar char="»"/>
              <a:defRPr sz="2000">
                <a:solidFill>
                  <a:srgbClr val="777877"/>
                </a:solidFill>
                <a:latin typeface="Calibri" charset="0"/>
                <a:ea typeface="ＭＳ Ｐゴシック" charset="0"/>
              </a:defRPr>
            </a:lvl6pPr>
            <a:lvl7pPr eaLnBrk="0" fontAlgn="base" hangingPunct="0">
              <a:spcAft>
                <a:spcPct val="0"/>
              </a:spcAft>
              <a:buFont typeface="Arial" charset="0"/>
              <a:buChar char="»"/>
              <a:defRPr sz="2000">
                <a:solidFill>
                  <a:srgbClr val="777877"/>
                </a:solidFill>
                <a:latin typeface="Calibri" charset="0"/>
                <a:ea typeface="ＭＳ Ｐゴシック" charset="0"/>
              </a:defRPr>
            </a:lvl7pPr>
            <a:lvl8pPr eaLnBrk="0" fontAlgn="base" hangingPunct="0">
              <a:spcAft>
                <a:spcPct val="0"/>
              </a:spcAft>
              <a:buFont typeface="Arial" charset="0"/>
              <a:buChar char="»"/>
              <a:defRPr sz="2000">
                <a:solidFill>
                  <a:srgbClr val="777877"/>
                </a:solidFill>
                <a:latin typeface="Calibri" charset="0"/>
                <a:ea typeface="ＭＳ Ｐゴシック" charset="0"/>
              </a:defRPr>
            </a:lvl8pPr>
            <a:lvl9pPr eaLnBrk="0" fontAlgn="base" hangingPunct="0">
              <a:spcAft>
                <a:spcPct val="0"/>
              </a:spcAft>
              <a:buFont typeface="Arial" charset="0"/>
              <a:buChar char="»"/>
              <a:defRPr sz="2000">
                <a:solidFill>
                  <a:srgbClr val="777877"/>
                </a:solidFill>
                <a:latin typeface="Calibri" charset="0"/>
                <a:ea typeface="ＭＳ Ｐゴシック" charset="0"/>
              </a:defRPr>
            </a:lvl9pPr>
          </a:lstStyle>
          <a:p>
            <a:pPr algn="ctr" eaLnBrk="1" hangingPunct="1"/>
            <a:r>
              <a:rPr lang="en-US" sz="1800"/>
              <a:t>Documents</a:t>
            </a:r>
          </a:p>
        </p:txBody>
      </p:sp>
      <p:sp>
        <p:nvSpPr>
          <p:cNvPr id="16" name="Rectangle 15"/>
          <p:cNvSpPr/>
          <p:nvPr/>
        </p:nvSpPr>
        <p:spPr>
          <a:xfrm>
            <a:off x="304800" y="4548188"/>
            <a:ext cx="2743200" cy="766762"/>
          </a:xfrm>
          <a:prstGeom prst="rect">
            <a:avLst/>
          </a:prstGeom>
          <a:noFill/>
          <a:ln w="381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30" name="TextBox 16"/>
          <p:cNvSpPr txBox="1">
            <a:spLocks noChangeArrowheads="1"/>
          </p:cNvSpPr>
          <p:nvPr/>
        </p:nvSpPr>
        <p:spPr bwMode="auto">
          <a:xfrm>
            <a:off x="1233488" y="4703763"/>
            <a:ext cx="8858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777877"/>
                </a:solidFill>
                <a:latin typeface="Calibri" charset="0"/>
                <a:ea typeface="ＭＳ Ｐゴシック" charset="0"/>
              </a:defRPr>
            </a:lvl1pPr>
            <a:lvl2pPr>
              <a:defRPr sz="2800">
                <a:solidFill>
                  <a:srgbClr val="777877"/>
                </a:solidFill>
                <a:latin typeface="Calibri" charset="0"/>
                <a:ea typeface="ＭＳ Ｐゴシック" charset="0"/>
              </a:defRPr>
            </a:lvl2pPr>
            <a:lvl3pPr>
              <a:defRPr sz="2400">
                <a:solidFill>
                  <a:srgbClr val="777877"/>
                </a:solidFill>
                <a:latin typeface="Calibri" charset="0"/>
                <a:ea typeface="ＭＳ Ｐゴシック" charset="0"/>
              </a:defRPr>
            </a:lvl3pPr>
            <a:lvl4pPr>
              <a:defRPr sz="2000">
                <a:solidFill>
                  <a:srgbClr val="777877"/>
                </a:solidFill>
                <a:latin typeface="Calibri" charset="0"/>
                <a:ea typeface="ＭＳ Ｐゴシック" charset="0"/>
              </a:defRPr>
            </a:lvl4pPr>
            <a:lvl5pPr>
              <a:defRPr sz="2000">
                <a:solidFill>
                  <a:srgbClr val="777877"/>
                </a:solidFill>
                <a:latin typeface="Calibri" charset="0"/>
                <a:ea typeface="ＭＳ Ｐゴシック" charset="0"/>
              </a:defRPr>
            </a:lvl5pPr>
            <a:lvl6pPr eaLnBrk="0" fontAlgn="base" hangingPunct="0">
              <a:spcAft>
                <a:spcPct val="0"/>
              </a:spcAft>
              <a:buFont typeface="Arial" charset="0"/>
              <a:buChar char="»"/>
              <a:defRPr sz="2000">
                <a:solidFill>
                  <a:srgbClr val="777877"/>
                </a:solidFill>
                <a:latin typeface="Calibri" charset="0"/>
                <a:ea typeface="ＭＳ Ｐゴシック" charset="0"/>
              </a:defRPr>
            </a:lvl6pPr>
            <a:lvl7pPr eaLnBrk="0" fontAlgn="base" hangingPunct="0">
              <a:spcAft>
                <a:spcPct val="0"/>
              </a:spcAft>
              <a:buFont typeface="Arial" charset="0"/>
              <a:buChar char="»"/>
              <a:defRPr sz="2000">
                <a:solidFill>
                  <a:srgbClr val="777877"/>
                </a:solidFill>
                <a:latin typeface="Calibri" charset="0"/>
                <a:ea typeface="ＭＳ Ｐゴシック" charset="0"/>
              </a:defRPr>
            </a:lvl7pPr>
            <a:lvl8pPr eaLnBrk="0" fontAlgn="base" hangingPunct="0">
              <a:spcAft>
                <a:spcPct val="0"/>
              </a:spcAft>
              <a:buFont typeface="Arial" charset="0"/>
              <a:buChar char="»"/>
              <a:defRPr sz="2000">
                <a:solidFill>
                  <a:srgbClr val="777877"/>
                </a:solidFill>
                <a:latin typeface="Calibri" charset="0"/>
                <a:ea typeface="ＭＳ Ｐゴシック" charset="0"/>
              </a:defRPr>
            </a:lvl8pPr>
            <a:lvl9pPr eaLnBrk="0" fontAlgn="base" hangingPunct="0">
              <a:spcAft>
                <a:spcPct val="0"/>
              </a:spcAft>
              <a:buFont typeface="Arial" charset="0"/>
              <a:buChar char="»"/>
              <a:defRPr sz="2000">
                <a:solidFill>
                  <a:srgbClr val="777877"/>
                </a:solidFill>
                <a:latin typeface="Calibri" charset="0"/>
                <a:ea typeface="ＭＳ Ｐゴシック" charset="0"/>
              </a:defRPr>
            </a:lvl9pPr>
          </a:lstStyle>
          <a:p>
            <a:pPr algn="ctr" eaLnBrk="1" hangingPunct="1"/>
            <a:r>
              <a:rPr lang="en-US" sz="1800"/>
              <a:t>Sharing</a:t>
            </a:r>
          </a:p>
        </p:txBody>
      </p:sp>
      <p:sp>
        <p:nvSpPr>
          <p:cNvPr id="18" name="Rectangle 17"/>
          <p:cNvSpPr/>
          <p:nvPr/>
        </p:nvSpPr>
        <p:spPr>
          <a:xfrm>
            <a:off x="304800" y="5462588"/>
            <a:ext cx="2743200" cy="768350"/>
          </a:xfrm>
          <a:prstGeom prst="rect">
            <a:avLst/>
          </a:prstGeom>
          <a:noFill/>
          <a:ln w="38100" cmpd="sng">
            <a:solidFill>
              <a:srgbClr val="0092D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32" name="TextBox 18"/>
          <p:cNvSpPr txBox="1">
            <a:spLocks noChangeArrowheads="1"/>
          </p:cNvSpPr>
          <p:nvPr/>
        </p:nvSpPr>
        <p:spPr bwMode="auto">
          <a:xfrm>
            <a:off x="1223963" y="5618163"/>
            <a:ext cx="9048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rgbClr val="777877"/>
                </a:solidFill>
                <a:latin typeface="Calibri" charset="0"/>
                <a:ea typeface="ＭＳ Ｐゴシック" charset="0"/>
              </a:defRPr>
            </a:lvl1pPr>
            <a:lvl2pPr>
              <a:defRPr sz="2800">
                <a:solidFill>
                  <a:srgbClr val="777877"/>
                </a:solidFill>
                <a:latin typeface="Calibri" charset="0"/>
                <a:ea typeface="ＭＳ Ｐゴシック" charset="0"/>
              </a:defRPr>
            </a:lvl2pPr>
            <a:lvl3pPr>
              <a:defRPr sz="2400">
                <a:solidFill>
                  <a:srgbClr val="777877"/>
                </a:solidFill>
                <a:latin typeface="Calibri" charset="0"/>
                <a:ea typeface="ＭＳ Ｐゴシック" charset="0"/>
              </a:defRPr>
            </a:lvl3pPr>
            <a:lvl4pPr>
              <a:defRPr sz="2000">
                <a:solidFill>
                  <a:srgbClr val="777877"/>
                </a:solidFill>
                <a:latin typeface="Calibri" charset="0"/>
                <a:ea typeface="ＭＳ Ｐゴシック" charset="0"/>
              </a:defRPr>
            </a:lvl4pPr>
            <a:lvl5pPr>
              <a:defRPr sz="2000">
                <a:solidFill>
                  <a:srgbClr val="777877"/>
                </a:solidFill>
                <a:latin typeface="Calibri" charset="0"/>
                <a:ea typeface="ＭＳ Ｐゴシック" charset="0"/>
              </a:defRPr>
            </a:lvl5pPr>
            <a:lvl6pPr eaLnBrk="0" fontAlgn="base" hangingPunct="0">
              <a:spcAft>
                <a:spcPct val="0"/>
              </a:spcAft>
              <a:buFont typeface="Arial" charset="0"/>
              <a:buChar char="»"/>
              <a:defRPr sz="2000">
                <a:solidFill>
                  <a:srgbClr val="777877"/>
                </a:solidFill>
                <a:latin typeface="Calibri" charset="0"/>
                <a:ea typeface="ＭＳ Ｐゴシック" charset="0"/>
              </a:defRPr>
            </a:lvl6pPr>
            <a:lvl7pPr eaLnBrk="0" fontAlgn="base" hangingPunct="0">
              <a:spcAft>
                <a:spcPct val="0"/>
              </a:spcAft>
              <a:buFont typeface="Arial" charset="0"/>
              <a:buChar char="»"/>
              <a:defRPr sz="2000">
                <a:solidFill>
                  <a:srgbClr val="777877"/>
                </a:solidFill>
                <a:latin typeface="Calibri" charset="0"/>
                <a:ea typeface="ＭＳ Ｐゴシック" charset="0"/>
              </a:defRPr>
            </a:lvl7pPr>
            <a:lvl8pPr eaLnBrk="0" fontAlgn="base" hangingPunct="0">
              <a:spcAft>
                <a:spcPct val="0"/>
              </a:spcAft>
              <a:buFont typeface="Arial" charset="0"/>
              <a:buChar char="»"/>
              <a:defRPr sz="2000">
                <a:solidFill>
                  <a:srgbClr val="777877"/>
                </a:solidFill>
                <a:latin typeface="Calibri" charset="0"/>
                <a:ea typeface="ＭＳ Ｐゴシック" charset="0"/>
              </a:defRPr>
            </a:lvl8pPr>
            <a:lvl9pPr eaLnBrk="0" fontAlgn="base" hangingPunct="0">
              <a:spcAft>
                <a:spcPct val="0"/>
              </a:spcAft>
              <a:buFont typeface="Arial" charset="0"/>
              <a:buChar char="»"/>
              <a:defRPr sz="2000">
                <a:solidFill>
                  <a:srgbClr val="777877"/>
                </a:solidFill>
                <a:latin typeface="Calibri" charset="0"/>
                <a:ea typeface="ＭＳ Ｐゴシック" charset="0"/>
              </a:defRPr>
            </a:lvl9pPr>
          </a:lstStyle>
          <a:p>
            <a:pPr algn="ctr" eaLnBrk="1" hangingPunct="1"/>
            <a:r>
              <a:rPr lang="en-US" sz="1800"/>
              <a:t>Storage</a:t>
            </a:r>
          </a:p>
        </p:txBody>
      </p:sp>
      <p:pic>
        <p:nvPicPr>
          <p:cNvPr id="20" name="Picture 2" descr="http://blogs.frankcrum.com/wp-content/uploads/2012/04/AllsteelCubicle1.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4069878" y="1805738"/>
            <a:ext cx="97536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5019" y="1805738"/>
            <a:ext cx="995165"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2" name="Picture 21" descr="https://blog.imeet.com/wp-content/uploads/iPad-coffee-sh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019" y="1800834"/>
            <a:ext cx="1102581"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9236" name="Picture 3"/>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906838" y="2719388"/>
            <a:ext cx="130175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795588"/>
            <a:ext cx="1301750"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8" name="Picture 13" descr="http://www.burlesonisd.net/it/img/icons/pdf.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3665538"/>
            <a:ext cx="731838"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39" name="Picture 15" descr="http://blog.starcom.co.jp/images/mov-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7413" y="3665538"/>
            <a:ext cx="731837"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0" name="Picture 18" descr="http://www.mobanwang.com/icon/UploadFiles_8971/201008/2010082222582495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3665538"/>
            <a:ext cx="731838"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1" name="Picture 22"/>
          <p:cNvPicPr>
            <a:picLocks noChangeAspect="1" noChangeArrowheads="1"/>
          </p:cNvPicPr>
          <p:nvPr/>
        </p:nvPicPr>
        <p:blipFill>
          <a:blip r:embed="rId10">
            <a:grayscl/>
            <a:extLst>
              <a:ext uri="{28A0092B-C50C-407E-A947-70E740481C1C}">
                <a14:useLocalDpi xmlns:a14="http://schemas.microsoft.com/office/drawing/2010/main" val="0"/>
              </a:ext>
            </a:extLst>
          </a:blip>
          <a:srcRect r="7486" b="15266"/>
          <a:stretch>
            <a:fillRect/>
          </a:stretch>
        </p:blipFill>
        <p:spPr bwMode="auto">
          <a:xfrm>
            <a:off x="3560763" y="4548188"/>
            <a:ext cx="782637"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42" name="Picture 33" descr="http://northvillecloud.com/images/cloud.png"/>
          <p:cNvPicPr>
            <a:picLocks noChangeAspect="1" noChangeArrowheads="1"/>
          </p:cNvPicPr>
          <p:nvPr/>
        </p:nvPicPr>
        <p:blipFill>
          <a:blip r:embed="rId11">
            <a:extLst>
              <a:ext uri="{28A0092B-C50C-407E-A947-70E740481C1C}">
                <a14:useLocalDpi xmlns:a14="http://schemas.microsoft.com/office/drawing/2010/main" val="0"/>
              </a:ext>
            </a:extLst>
          </a:blip>
          <a:srcRect t="15965" b="23763"/>
          <a:stretch>
            <a:fillRect/>
          </a:stretch>
        </p:blipFill>
        <p:spPr bwMode="auto">
          <a:xfrm>
            <a:off x="6858000" y="5462588"/>
            <a:ext cx="12144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 name="Straight Connector 29"/>
          <p:cNvCxnSpPr/>
          <p:nvPr/>
        </p:nvCxnSpPr>
        <p:spPr>
          <a:xfrm>
            <a:off x="304800" y="1709738"/>
            <a:ext cx="8534400" cy="0"/>
          </a:xfrm>
          <a:prstGeom prst="line">
            <a:avLst/>
          </a:prstGeom>
          <a:ln w="28575" cmpd="sng">
            <a:solidFill>
              <a:srgbClr val="777877"/>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04800" y="2641600"/>
            <a:ext cx="8534400" cy="0"/>
          </a:xfrm>
          <a:prstGeom prst="line">
            <a:avLst/>
          </a:prstGeom>
          <a:ln w="28575" cmpd="sng">
            <a:solidFill>
              <a:srgbClr val="777877"/>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04800" y="3557588"/>
            <a:ext cx="8534400" cy="0"/>
          </a:xfrm>
          <a:prstGeom prst="line">
            <a:avLst/>
          </a:prstGeom>
          <a:ln w="28575" cmpd="sng">
            <a:solidFill>
              <a:srgbClr val="777877"/>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304800" y="4473575"/>
            <a:ext cx="8534400" cy="0"/>
          </a:xfrm>
          <a:prstGeom prst="line">
            <a:avLst/>
          </a:prstGeom>
          <a:ln w="28575" cmpd="sng">
            <a:solidFill>
              <a:srgbClr val="777877"/>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04800" y="5389563"/>
            <a:ext cx="8534400" cy="0"/>
          </a:xfrm>
          <a:prstGeom prst="line">
            <a:avLst/>
          </a:prstGeom>
          <a:ln w="28575" cmpd="sng">
            <a:solidFill>
              <a:srgbClr val="777877"/>
            </a:solidFill>
          </a:ln>
          <a:effectLst/>
        </p:spPr>
        <p:style>
          <a:lnRef idx="2">
            <a:schemeClr val="accent1"/>
          </a:lnRef>
          <a:fillRef idx="0">
            <a:schemeClr val="accent1"/>
          </a:fillRef>
          <a:effectRef idx="1">
            <a:schemeClr val="accent1"/>
          </a:effectRef>
          <a:fontRef idx="minor">
            <a:schemeClr val="tx1"/>
          </a:fontRef>
        </p:style>
      </p:cxnSp>
      <p:sp>
        <p:nvSpPr>
          <p:cNvPr id="35" name="Right Arrow 34"/>
          <p:cNvSpPr>
            <a:spLocks noChangeArrowheads="1"/>
          </p:cNvSpPr>
          <p:nvPr/>
        </p:nvSpPr>
        <p:spPr bwMode="auto">
          <a:xfrm>
            <a:off x="5638800" y="2033588"/>
            <a:ext cx="615950" cy="304800"/>
          </a:xfrm>
          <a:prstGeom prst="rightArrow">
            <a:avLst>
              <a:gd name="adj1" fmla="val 50000"/>
              <a:gd name="adj2" fmla="val 49997"/>
            </a:avLst>
          </a:prstGeom>
          <a:solidFill>
            <a:srgbClr val="0092D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36" name="Right Arrow 35"/>
          <p:cNvSpPr>
            <a:spLocks noChangeArrowheads="1"/>
          </p:cNvSpPr>
          <p:nvPr/>
        </p:nvSpPr>
        <p:spPr bwMode="auto">
          <a:xfrm>
            <a:off x="5638800" y="5691188"/>
            <a:ext cx="615950" cy="304800"/>
          </a:xfrm>
          <a:prstGeom prst="rightArrow">
            <a:avLst>
              <a:gd name="adj1" fmla="val 50000"/>
              <a:gd name="adj2" fmla="val 49997"/>
            </a:avLst>
          </a:prstGeom>
          <a:solidFill>
            <a:srgbClr val="0092D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37" name="Right Arrow 36"/>
          <p:cNvSpPr>
            <a:spLocks noChangeArrowheads="1"/>
          </p:cNvSpPr>
          <p:nvPr/>
        </p:nvSpPr>
        <p:spPr bwMode="auto">
          <a:xfrm>
            <a:off x="5638800" y="4776788"/>
            <a:ext cx="615950" cy="304800"/>
          </a:xfrm>
          <a:prstGeom prst="rightArrow">
            <a:avLst>
              <a:gd name="adj1" fmla="val 50000"/>
              <a:gd name="adj2" fmla="val 49997"/>
            </a:avLst>
          </a:prstGeom>
          <a:solidFill>
            <a:srgbClr val="0092D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38" name="Right Arrow 37"/>
          <p:cNvSpPr>
            <a:spLocks noChangeArrowheads="1"/>
          </p:cNvSpPr>
          <p:nvPr/>
        </p:nvSpPr>
        <p:spPr bwMode="auto">
          <a:xfrm>
            <a:off x="5638800" y="3862388"/>
            <a:ext cx="615950" cy="304800"/>
          </a:xfrm>
          <a:prstGeom prst="rightArrow">
            <a:avLst>
              <a:gd name="adj1" fmla="val 50000"/>
              <a:gd name="adj2" fmla="val 49997"/>
            </a:avLst>
          </a:prstGeom>
          <a:solidFill>
            <a:srgbClr val="0092D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sp>
        <p:nvSpPr>
          <p:cNvPr id="39" name="Right Arrow 38"/>
          <p:cNvSpPr>
            <a:spLocks noChangeArrowheads="1"/>
          </p:cNvSpPr>
          <p:nvPr/>
        </p:nvSpPr>
        <p:spPr bwMode="auto">
          <a:xfrm>
            <a:off x="5638800" y="2947988"/>
            <a:ext cx="615950" cy="304800"/>
          </a:xfrm>
          <a:prstGeom prst="rightArrow">
            <a:avLst>
              <a:gd name="adj1" fmla="val 50000"/>
              <a:gd name="adj2" fmla="val 49997"/>
            </a:avLst>
          </a:prstGeom>
          <a:solidFill>
            <a:srgbClr val="0092D1"/>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en-US" dirty="0">
              <a:solidFill>
                <a:schemeClr val="lt1"/>
              </a:solidFill>
              <a:latin typeface="+mn-lt"/>
              <a:ea typeface="+mn-ea"/>
            </a:endParaRPr>
          </a:p>
        </p:txBody>
      </p:sp>
      <p:pic>
        <p:nvPicPr>
          <p:cNvPr id="9253" name="Picture 39" descr="ftp.jpg"/>
          <p:cNvPicPr>
            <a:picLocks noChangeAspect="1"/>
          </p:cNvPicPr>
          <p:nvPr/>
        </p:nvPicPr>
        <p:blipFill>
          <a:blip r:embed="rId12">
            <a:grayscl/>
            <a:extLst>
              <a:ext uri="{28A0092B-C50C-407E-A947-70E740481C1C}">
                <a14:useLocalDpi xmlns:a14="http://schemas.microsoft.com/office/drawing/2010/main" val="0"/>
              </a:ext>
            </a:extLst>
          </a:blip>
          <a:srcRect/>
          <a:stretch>
            <a:fillRect/>
          </a:stretch>
        </p:blipFill>
        <p:spPr bwMode="auto">
          <a:xfrm>
            <a:off x="4419600" y="4606925"/>
            <a:ext cx="966788"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54" name="Picture 40" descr="istock_000017227386xsmall.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810500" y="4548188"/>
            <a:ext cx="768350" cy="76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55" name="Picture 41" descr="facebook-logo.jpe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53200" y="4738688"/>
            <a:ext cx="1087438"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56" name="Picture 42" descr="2TB-G-Drive-External-Hard-Drive-pic1-600x450.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43363" y="5462588"/>
            <a:ext cx="1028700"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57" name="Picture 43" descr="office-memo copy.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91013" y="3670300"/>
            <a:ext cx="533400" cy="6905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3"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589109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ssword Polic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272" y="3088654"/>
            <a:ext cx="5619456" cy="3650964"/>
          </a:xfrm>
          <a:prstGeom prst="rect">
            <a:avLst/>
          </a:prstGeom>
        </p:spPr>
      </p:pic>
      <p:sp>
        <p:nvSpPr>
          <p:cNvPr id="9" name="Title 8"/>
          <p:cNvSpPr>
            <a:spLocks noGrp="1"/>
          </p:cNvSpPr>
          <p:nvPr>
            <p:ph type="title"/>
          </p:nvPr>
        </p:nvSpPr>
        <p:spPr/>
        <p:txBody>
          <a:bodyPr/>
          <a:lstStyle/>
          <a:p>
            <a:r>
              <a:rPr lang="en-US" dirty="0"/>
              <a:t>Enterprise Authentication Policies</a:t>
            </a:r>
          </a:p>
        </p:txBody>
      </p:sp>
      <p:sp>
        <p:nvSpPr>
          <p:cNvPr id="19" name="Content Placeholder 18"/>
          <p:cNvSpPr>
            <a:spLocks noGrp="1"/>
          </p:cNvSpPr>
          <p:nvPr>
            <p:ph sz="half" idx="4294967295"/>
          </p:nvPr>
        </p:nvSpPr>
        <p:spPr>
          <a:xfrm>
            <a:off x="511435" y="1217630"/>
            <a:ext cx="8208820" cy="4696690"/>
          </a:xfrm>
        </p:spPr>
        <p:txBody>
          <a:bodyPr>
            <a:normAutofit/>
          </a:bodyPr>
          <a:lstStyle/>
          <a:p>
            <a:r>
              <a:rPr lang="en-US" sz="2400" dirty="0"/>
              <a:t>Authentication against company Active Directory or Soonr Db, hybrid AAA model – authenticate employees and outsiders</a:t>
            </a:r>
          </a:p>
          <a:p>
            <a:pPr lvl="1"/>
            <a:r>
              <a:rPr lang="en-US" sz="2000" dirty="0"/>
              <a:t>Import users and groups from AD</a:t>
            </a:r>
          </a:p>
          <a:p>
            <a:pPr lvl="1"/>
            <a:r>
              <a:rPr lang="en-US" sz="2000" dirty="0"/>
              <a:t>Single Sign-on, eliminate mistakes, always in sync</a:t>
            </a:r>
          </a:p>
          <a:p>
            <a:pPr lvl="1"/>
            <a:r>
              <a:rPr lang="en-US" sz="2000" dirty="0"/>
              <a:t>Additional layer of security through two-factor authentication</a:t>
            </a:r>
          </a:p>
        </p:txBody>
      </p:sp>
    </p:spTree>
    <p:extLst>
      <p:ext uri="{BB962C8B-B14F-4D97-AF65-F5344CB8AC3E}">
        <p14:creationId xmlns:p14="http://schemas.microsoft.com/office/powerpoint/2010/main" val="598690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Enterprise Mobile Device Policies</a:t>
            </a:r>
          </a:p>
        </p:txBody>
      </p:sp>
      <p:sp>
        <p:nvSpPr>
          <p:cNvPr id="17" name="Content Placeholder 16"/>
          <p:cNvSpPr>
            <a:spLocks noGrp="1"/>
          </p:cNvSpPr>
          <p:nvPr>
            <p:ph idx="1"/>
          </p:nvPr>
        </p:nvSpPr>
        <p:spPr/>
        <p:txBody>
          <a:bodyPr>
            <a:normAutofit/>
          </a:bodyPr>
          <a:lstStyle/>
          <a:p>
            <a:r>
              <a:rPr lang="en-US" sz="2400" dirty="0"/>
              <a:t>Mobile pass-code and data-wipe policies</a:t>
            </a:r>
          </a:p>
          <a:p>
            <a:pPr lvl="1"/>
            <a:r>
              <a:rPr lang="en-US" sz="2000" dirty="0"/>
              <a:t>Block access to Soonr app without pass-code</a:t>
            </a:r>
          </a:p>
          <a:p>
            <a:pPr lvl="1"/>
            <a:r>
              <a:rPr lang="en-US" sz="2000" dirty="0"/>
              <a:t>Poison-pill, wipe device clean upon failed login threshold</a:t>
            </a:r>
          </a:p>
          <a:p>
            <a:pPr lvl="1"/>
            <a:r>
              <a:rPr lang="en-US" sz="2000" dirty="0"/>
              <a:t>Prevent Soon data from being hijacked by 3rd party apps</a:t>
            </a:r>
          </a:p>
          <a:p>
            <a:r>
              <a:rPr lang="en-US" sz="2400" dirty="0"/>
              <a:t>Never worry about BYOD or data leakage again!</a:t>
            </a:r>
          </a:p>
          <a:p>
            <a:endParaRPr lang="en-US" sz="2400" dirty="0"/>
          </a:p>
        </p:txBody>
      </p:sp>
      <p:pic>
        <p:nvPicPr>
          <p:cNvPr id="3" name="Picture 2" descr="Mob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6" y="3435747"/>
            <a:ext cx="8312728" cy="2410514"/>
          </a:xfrm>
          <a:prstGeom prst="rect">
            <a:avLst/>
          </a:prstGeom>
        </p:spPr>
      </p:pic>
      <p:sp>
        <p:nvSpPr>
          <p:cNvPr id="7"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1996923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Enterprise Session and Team Policies</a:t>
            </a:r>
          </a:p>
        </p:txBody>
      </p:sp>
      <p:sp>
        <p:nvSpPr>
          <p:cNvPr id="7" name="Content Placeholder 6"/>
          <p:cNvSpPr>
            <a:spLocks noGrp="1"/>
          </p:cNvSpPr>
          <p:nvPr>
            <p:ph idx="1"/>
          </p:nvPr>
        </p:nvSpPr>
        <p:spPr/>
        <p:txBody>
          <a:bodyPr>
            <a:normAutofit/>
          </a:bodyPr>
          <a:lstStyle/>
          <a:p>
            <a:r>
              <a:rPr lang="en-US" sz="2800" dirty="0"/>
              <a:t>Control use of public links and remote access to computers – eliminate firewall gaps</a:t>
            </a:r>
          </a:p>
          <a:p>
            <a:r>
              <a:rPr lang="en-US" sz="2800" dirty="0"/>
              <a:t>Enforce VPN usage through IP Address White Lists for web, mobile, and desktop access</a:t>
            </a:r>
          </a:p>
        </p:txBody>
      </p:sp>
      <p:pic>
        <p:nvPicPr>
          <p:cNvPr id="2" name="Picture 1" descr="Screen Shot 2013-10-29 at 6.20.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3000312"/>
            <a:ext cx="8312727" cy="3193390"/>
          </a:xfrm>
          <a:prstGeom prst="rect">
            <a:avLst/>
          </a:prstGeom>
        </p:spPr>
      </p:pic>
      <p:sp>
        <p:nvSpPr>
          <p:cNvPr id="8"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73278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9 at 6.21.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9" y="2212269"/>
            <a:ext cx="6770207" cy="4046005"/>
          </a:xfrm>
          <a:prstGeom prst="rect">
            <a:avLst/>
          </a:prstGeom>
        </p:spPr>
      </p:pic>
      <p:sp>
        <p:nvSpPr>
          <p:cNvPr id="15362" name="Title 1"/>
          <p:cNvSpPr>
            <a:spLocks noGrp="1"/>
          </p:cNvSpPr>
          <p:nvPr>
            <p:ph type="title"/>
          </p:nvPr>
        </p:nvSpPr>
        <p:spPr/>
        <p:txBody>
          <a:bodyPr/>
          <a:lstStyle/>
          <a:p>
            <a:r>
              <a:rPr lang="en-US" dirty="0"/>
              <a:t>Enterprise Reports - Team Events</a:t>
            </a:r>
          </a:p>
        </p:txBody>
      </p:sp>
      <p:sp>
        <p:nvSpPr>
          <p:cNvPr id="7" name="Content Placeholder 4"/>
          <p:cNvSpPr>
            <a:spLocks noGrp="1"/>
          </p:cNvSpPr>
          <p:nvPr>
            <p:ph idx="1"/>
          </p:nvPr>
        </p:nvSpPr>
        <p:spPr/>
        <p:txBody>
          <a:bodyPr/>
          <a:lstStyle/>
          <a:p>
            <a:r>
              <a:rPr lang="en-US" dirty="0"/>
              <a:t>Create detailed reports on account activity, perform forensics on changes/add/deletes </a:t>
            </a:r>
          </a:p>
        </p:txBody>
      </p:sp>
      <p:sp>
        <p:nvSpPr>
          <p:cNvPr id="8" name="Left Arrow 7"/>
          <p:cNvSpPr/>
          <p:nvPr/>
        </p:nvSpPr>
        <p:spPr bwMode="auto">
          <a:xfrm flipH="1">
            <a:off x="864671" y="3489730"/>
            <a:ext cx="838200" cy="50292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9" name="Left Arrow 8"/>
          <p:cNvSpPr/>
          <p:nvPr/>
        </p:nvSpPr>
        <p:spPr bwMode="auto">
          <a:xfrm rot="2700000" flipH="1">
            <a:off x="6818837" y="3572052"/>
            <a:ext cx="655633" cy="39338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10"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80402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Enterprise Reports - User Access Events</a:t>
            </a:r>
          </a:p>
        </p:txBody>
      </p:sp>
      <p:sp>
        <p:nvSpPr>
          <p:cNvPr id="11" name="Content Placeholder 10"/>
          <p:cNvSpPr>
            <a:spLocks noGrp="1"/>
          </p:cNvSpPr>
          <p:nvPr>
            <p:ph idx="1"/>
          </p:nvPr>
        </p:nvSpPr>
        <p:spPr/>
        <p:txBody>
          <a:bodyPr/>
          <a:lstStyle/>
          <a:p>
            <a:r>
              <a:rPr lang="en-US" dirty="0"/>
              <a:t>Track user, device, and agent activity, rapidly determine access geo-location</a:t>
            </a:r>
          </a:p>
        </p:txBody>
      </p:sp>
      <p:pic>
        <p:nvPicPr>
          <p:cNvPr id="4098" name="Picture 2" descr="C:\Users\Rick\Soonr Workplace\Product Management\Training\Webinar Screen Captures\K Reports 2 - User Access.JPG"/>
          <p:cNvPicPr>
            <a:picLocks noChangeAspect="1" noChangeArrowheads="1"/>
          </p:cNvPicPr>
          <p:nvPr/>
        </p:nvPicPr>
        <p:blipFill>
          <a:blip r:embed="rId3"/>
          <a:srcRect/>
          <a:stretch>
            <a:fillRect/>
          </a:stretch>
        </p:blipFill>
        <p:spPr bwMode="auto">
          <a:xfrm>
            <a:off x="481127" y="2231302"/>
            <a:ext cx="8181747" cy="3962400"/>
          </a:xfrm>
          <a:prstGeom prst="rect">
            <a:avLst/>
          </a:prstGeom>
          <a:noFill/>
        </p:spPr>
      </p:pic>
      <p:sp>
        <p:nvSpPr>
          <p:cNvPr id="7" name="Left Arrow 6"/>
          <p:cNvSpPr/>
          <p:nvPr/>
        </p:nvSpPr>
        <p:spPr bwMode="auto">
          <a:xfrm flipH="1">
            <a:off x="5610888" y="4036530"/>
            <a:ext cx="419100" cy="25146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8" name="Left Arrow 7"/>
          <p:cNvSpPr/>
          <p:nvPr/>
        </p:nvSpPr>
        <p:spPr bwMode="auto">
          <a:xfrm flipH="1">
            <a:off x="271577" y="4036530"/>
            <a:ext cx="419100" cy="25146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4106095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Enterprise Reports - Projects</a:t>
            </a:r>
          </a:p>
        </p:txBody>
      </p:sp>
      <p:sp>
        <p:nvSpPr>
          <p:cNvPr id="11" name="Content Placeholder 10"/>
          <p:cNvSpPr>
            <a:spLocks noGrp="1"/>
          </p:cNvSpPr>
          <p:nvPr>
            <p:ph idx="1"/>
          </p:nvPr>
        </p:nvSpPr>
        <p:spPr/>
        <p:txBody>
          <a:bodyPr/>
          <a:lstStyle/>
          <a:p>
            <a:r>
              <a:rPr lang="en-US" dirty="0"/>
              <a:t>Create reports on Project and document life-cycle, sharing, comments, and public links</a:t>
            </a:r>
          </a:p>
        </p:txBody>
      </p:sp>
      <p:pic>
        <p:nvPicPr>
          <p:cNvPr id="6146" name="Picture 2" descr="C:\Users\Rick\Soonr Workplace\Product Management\Training\Webinar Screen Captures\K Reports 4 - Projects 1.JPG"/>
          <p:cNvPicPr>
            <a:picLocks noChangeAspect="1" noChangeArrowheads="1"/>
          </p:cNvPicPr>
          <p:nvPr/>
        </p:nvPicPr>
        <p:blipFill>
          <a:blip r:embed="rId3"/>
          <a:srcRect/>
          <a:stretch>
            <a:fillRect/>
          </a:stretch>
        </p:blipFill>
        <p:spPr bwMode="auto">
          <a:xfrm>
            <a:off x="1066800" y="2258295"/>
            <a:ext cx="7010400" cy="4093748"/>
          </a:xfrm>
          <a:prstGeom prst="rect">
            <a:avLst/>
          </a:prstGeom>
          <a:noFill/>
        </p:spPr>
      </p:pic>
      <p:sp>
        <p:nvSpPr>
          <p:cNvPr id="7" name="Left Arrow 6"/>
          <p:cNvSpPr/>
          <p:nvPr/>
        </p:nvSpPr>
        <p:spPr bwMode="auto">
          <a:xfrm flipH="1">
            <a:off x="1387310" y="3750009"/>
            <a:ext cx="419100" cy="25146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8" name="Left Arrow 7"/>
          <p:cNvSpPr/>
          <p:nvPr/>
        </p:nvSpPr>
        <p:spPr bwMode="auto">
          <a:xfrm flipH="1">
            <a:off x="723900" y="3498549"/>
            <a:ext cx="419100" cy="251460"/>
          </a:xfrm>
          <a:prstGeom prst="leftArrow">
            <a:avLst/>
          </a:prstGeom>
          <a:solidFill>
            <a:srgbClr val="FF8000"/>
          </a:solidFill>
          <a:ln w="9525" cap="flat" cmpd="sng" algn="ctr">
            <a:solidFill>
              <a:srgbClr val="7778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96" charset="-128"/>
            </a:endParaRPr>
          </a:p>
        </p:txBody>
      </p:sp>
      <p:sp>
        <p:nvSpPr>
          <p:cNvPr id="9" name="Footer Placeholder 4"/>
          <p:cNvSpPr>
            <a:spLocks noGrp="1"/>
          </p:cNvSpPr>
          <p:nvPr>
            <p:ph type="ftr" sz="quarter" idx="4294967295"/>
          </p:nvPr>
        </p:nvSpPr>
        <p:spPr>
          <a:xfrm>
            <a:off x="3429000" y="6457351"/>
            <a:ext cx="2462304" cy="365125"/>
          </a:xfrm>
          <a:prstGeom prst="rect">
            <a:avLst/>
          </a:prstGeom>
        </p:spPr>
        <p:txBody>
          <a:bodyPr/>
          <a:lstStyle/>
          <a:p>
            <a:r>
              <a:rPr lang="nl-NL" dirty="0">
                <a:solidFill>
                  <a:prstClr val="black">
                    <a:tint val="75000"/>
                  </a:prstClr>
                </a:solidFill>
                <a:latin typeface="Calibri"/>
              </a:rPr>
              <a:t>©2015 ...</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50549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250" y="3009900"/>
            <a:ext cx="9315450" cy="1244600"/>
          </a:xfrm>
        </p:spPr>
        <p:txBody>
          <a:bodyPr>
            <a:noAutofit/>
          </a:bodyPr>
          <a:lstStyle/>
          <a:p>
            <a:pPr algn="ctr"/>
            <a:r>
              <a:rPr lang="en-US" sz="6000" b="1" dirty="0"/>
              <a:t>Thank You!</a:t>
            </a:r>
          </a:p>
          <a:p>
            <a:pPr algn="ctr"/>
            <a:r>
              <a:rPr lang="en-US" sz="3500" b="1" dirty="0">
                <a:solidFill>
                  <a:srgbClr val="FF0000"/>
                </a:solidFill>
              </a:rPr>
              <a:t>LINK TO YOUR WEBSITE</a:t>
            </a:r>
          </a:p>
          <a:p>
            <a:pPr algn="ctr"/>
            <a:r>
              <a:rPr lang="en-US" sz="3500" b="1" dirty="0"/>
              <a:t>Start your 14 Day FREE TRIAL Today!</a:t>
            </a:r>
          </a:p>
          <a:p>
            <a:pPr algn="ctr"/>
            <a:endParaRPr lang="en-US" sz="6000" b="1" dirty="0"/>
          </a:p>
        </p:txBody>
      </p:sp>
    </p:spTree>
    <p:extLst>
      <p:ext uri="{BB962C8B-B14F-4D97-AF65-F5344CB8AC3E}">
        <p14:creationId xmlns:p14="http://schemas.microsoft.com/office/powerpoint/2010/main" val="319498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PadLandscape_Coffee_Mocku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577" y="-497840"/>
            <a:ext cx="11078577" cy="7385718"/>
          </a:xfrm>
          <a:prstGeom prst="rect">
            <a:avLst/>
          </a:prstGeom>
        </p:spPr>
      </p:pic>
      <p:sp>
        <p:nvSpPr>
          <p:cNvPr id="7" name="Rectangle 6"/>
          <p:cNvSpPr/>
          <p:nvPr/>
        </p:nvSpPr>
        <p:spPr>
          <a:xfrm>
            <a:off x="-2274239" y="-258194"/>
            <a:ext cx="14700965" cy="1050072"/>
          </a:xfrm>
          <a:prstGeom prst="rect">
            <a:avLst/>
          </a:prstGeom>
          <a:solidFill>
            <a:srgbClr val="0092D1">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endParaRPr>
          </a:p>
        </p:txBody>
      </p:sp>
      <p:sp>
        <p:nvSpPr>
          <p:cNvPr id="8" name="Content Placeholder 2"/>
          <p:cNvSpPr>
            <a:spLocks noGrp="1"/>
          </p:cNvSpPr>
          <p:nvPr>
            <p:ph idx="1"/>
          </p:nvPr>
        </p:nvSpPr>
        <p:spPr>
          <a:xfrm>
            <a:off x="172001" y="91970"/>
            <a:ext cx="8799998" cy="1404999"/>
          </a:xfrm>
        </p:spPr>
        <p:txBody>
          <a:bodyPr/>
          <a:lstStyle/>
          <a:p>
            <a:pPr marL="0" indent="0" algn="ctr">
              <a:buNone/>
            </a:pPr>
            <a:r>
              <a:rPr lang="en-US" dirty="0">
                <a:solidFill>
                  <a:schemeClr val="bg1"/>
                </a:solidFill>
              </a:rPr>
              <a:t>Introducing </a:t>
            </a:r>
            <a:r>
              <a:rPr lang="en-US" dirty="0" err="1">
                <a:solidFill>
                  <a:schemeClr val="bg1"/>
                </a:solidFill>
              </a:rPr>
              <a:t>Soonr</a:t>
            </a:r>
            <a:r>
              <a:rPr lang="en-US" dirty="0">
                <a:solidFill>
                  <a:schemeClr val="bg1"/>
                </a:solidFill>
              </a:rPr>
              <a:t> Workplace</a:t>
            </a:r>
          </a:p>
        </p:txBody>
      </p:sp>
    </p:spTree>
    <p:extLst>
      <p:ext uri="{BB962C8B-B14F-4D97-AF65-F5344CB8AC3E}">
        <p14:creationId xmlns:p14="http://schemas.microsoft.com/office/powerpoint/2010/main" val="418592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onr Workplace - iPad (Larg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120" y="-581748"/>
            <a:ext cx="11064240" cy="7439748"/>
          </a:xfrm>
          <a:prstGeom prst="rect">
            <a:avLst/>
          </a:prstGeom>
        </p:spPr>
      </p:pic>
      <p:sp>
        <p:nvSpPr>
          <p:cNvPr id="5" name="Rectangle 4"/>
          <p:cNvSpPr/>
          <p:nvPr/>
        </p:nvSpPr>
        <p:spPr>
          <a:xfrm>
            <a:off x="-2213278" y="-968188"/>
            <a:ext cx="7339298" cy="9129058"/>
          </a:xfrm>
          <a:prstGeom prst="rect">
            <a:avLst/>
          </a:prstGeom>
          <a:solidFill>
            <a:srgbClr val="0092D1">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latin typeface="Calibri"/>
            </a:endParaRPr>
          </a:p>
        </p:txBody>
      </p:sp>
      <p:sp>
        <p:nvSpPr>
          <p:cNvPr id="3" name="Content Placeholder 2"/>
          <p:cNvSpPr>
            <a:spLocks noGrp="1"/>
          </p:cNvSpPr>
          <p:nvPr>
            <p:ph idx="1"/>
          </p:nvPr>
        </p:nvSpPr>
        <p:spPr>
          <a:xfrm>
            <a:off x="7620" y="990833"/>
            <a:ext cx="5230160" cy="5106410"/>
          </a:xfrm>
        </p:spPr>
        <p:txBody>
          <a:bodyPr>
            <a:noAutofit/>
          </a:bodyPr>
          <a:lstStyle/>
          <a:p>
            <a:r>
              <a:rPr lang="en-US" sz="2400" dirty="0">
                <a:solidFill>
                  <a:schemeClr val="bg1"/>
                </a:solidFill>
              </a:rPr>
              <a:t>Integrated document management on devices (edit, annotate, lock);</a:t>
            </a:r>
            <a:br>
              <a:rPr lang="en-US" sz="2400" dirty="0">
                <a:solidFill>
                  <a:schemeClr val="bg1"/>
                </a:solidFill>
              </a:rPr>
            </a:br>
            <a:r>
              <a:rPr lang="en-US" sz="2400" dirty="0">
                <a:solidFill>
                  <a:schemeClr val="bg1"/>
                </a:solidFill>
              </a:rPr>
              <a:t>on/offline access</a:t>
            </a:r>
          </a:p>
          <a:p>
            <a:endParaRPr lang="en-US" sz="2400" dirty="0">
              <a:solidFill>
                <a:schemeClr val="bg1"/>
              </a:solidFill>
            </a:endParaRPr>
          </a:p>
          <a:p>
            <a:r>
              <a:rPr lang="en-US" sz="2400" dirty="0">
                <a:solidFill>
                  <a:schemeClr val="bg1"/>
                </a:solidFill>
              </a:rPr>
              <a:t>Secure private and public sharing without forcing app adoption</a:t>
            </a:r>
          </a:p>
          <a:p>
            <a:endParaRPr lang="en-US" sz="2400" dirty="0">
              <a:solidFill>
                <a:schemeClr val="bg1"/>
              </a:solidFill>
            </a:endParaRPr>
          </a:p>
          <a:p>
            <a:r>
              <a:rPr lang="en-US" sz="2400" dirty="0">
                <a:solidFill>
                  <a:schemeClr val="bg1"/>
                </a:solidFill>
              </a:rPr>
              <a:t>Scan-to-PDF for instant field image and document capture</a:t>
            </a:r>
          </a:p>
          <a:p>
            <a:endParaRPr lang="en-US" sz="2400" dirty="0">
              <a:solidFill>
                <a:schemeClr val="bg1"/>
              </a:solidFill>
            </a:endParaRPr>
          </a:p>
          <a:p>
            <a:r>
              <a:rPr lang="en-US" sz="2400" dirty="0">
                <a:solidFill>
                  <a:schemeClr val="bg1"/>
                </a:solidFill>
              </a:rPr>
              <a:t>Automated QR coding for </a:t>
            </a:r>
            <a:r>
              <a:rPr lang="en-US" sz="2400" dirty="0" err="1">
                <a:solidFill>
                  <a:schemeClr val="bg1"/>
                </a:solidFill>
              </a:rPr>
              <a:t>optimised</a:t>
            </a:r>
            <a:r>
              <a:rPr lang="en-US" sz="2400" dirty="0">
                <a:solidFill>
                  <a:schemeClr val="bg1"/>
                </a:solidFill>
              </a:rPr>
              <a:t> document access</a:t>
            </a:r>
          </a:p>
          <a:p>
            <a:endParaRPr lang="en-US" sz="2400" dirty="0">
              <a:solidFill>
                <a:schemeClr val="bg1"/>
              </a:solidFill>
            </a:endParaRPr>
          </a:p>
        </p:txBody>
      </p:sp>
      <p:sp>
        <p:nvSpPr>
          <p:cNvPr id="2" name="Title 1"/>
          <p:cNvSpPr>
            <a:spLocks noGrp="1"/>
          </p:cNvSpPr>
          <p:nvPr>
            <p:ph type="title"/>
          </p:nvPr>
        </p:nvSpPr>
        <p:spPr>
          <a:xfrm>
            <a:off x="139700" y="182955"/>
            <a:ext cx="8229600" cy="608589"/>
          </a:xfrm>
        </p:spPr>
        <p:txBody>
          <a:bodyPr/>
          <a:lstStyle/>
          <a:p>
            <a:r>
              <a:rPr lang="en-US" dirty="0"/>
              <a:t>Mobile Productivity</a:t>
            </a:r>
          </a:p>
        </p:txBody>
      </p:sp>
    </p:spTree>
    <p:extLst>
      <p:ext uri="{BB962C8B-B14F-4D97-AF65-F5344CB8AC3E}">
        <p14:creationId xmlns:p14="http://schemas.microsoft.com/office/powerpoint/2010/main" val="7279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4457b7c51088d1bbb02876c5bc53eb66433389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06" y="-502772"/>
            <a:ext cx="14385492" cy="8451477"/>
          </a:xfrm>
          <a:prstGeom prst="rect">
            <a:avLst/>
          </a:prstGeom>
        </p:spPr>
      </p:pic>
      <p:sp>
        <p:nvSpPr>
          <p:cNvPr id="5" name="Rectangle 4"/>
          <p:cNvSpPr/>
          <p:nvPr/>
        </p:nvSpPr>
        <p:spPr>
          <a:xfrm>
            <a:off x="-2274238" y="-866588"/>
            <a:ext cx="7892120" cy="9129058"/>
          </a:xfrm>
          <a:prstGeom prst="rect">
            <a:avLst/>
          </a:prstGeom>
          <a:solidFill>
            <a:srgbClr val="1295CF">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295CF"/>
              </a:solidFill>
              <a:latin typeface="Calibri"/>
            </a:endParaRPr>
          </a:p>
        </p:txBody>
      </p:sp>
      <p:sp>
        <p:nvSpPr>
          <p:cNvPr id="10" name="Content Placeholder 2"/>
          <p:cNvSpPr>
            <a:spLocks noGrp="1"/>
          </p:cNvSpPr>
          <p:nvPr>
            <p:ph idx="1"/>
          </p:nvPr>
        </p:nvSpPr>
        <p:spPr>
          <a:xfrm>
            <a:off x="457200" y="1086417"/>
            <a:ext cx="4607860" cy="5106410"/>
          </a:xfrm>
        </p:spPr>
        <p:txBody>
          <a:bodyPr>
            <a:normAutofit/>
          </a:bodyPr>
          <a:lstStyle/>
          <a:p>
            <a:r>
              <a:rPr lang="en-US" sz="2400" dirty="0">
                <a:solidFill>
                  <a:srgbClr val="FFFFFF"/>
                </a:solidFill>
              </a:rPr>
              <a:t>Jurisdictional data centers: US, CAN, EU, AUS/NZ</a:t>
            </a:r>
            <a:br>
              <a:rPr lang="en-US" sz="2400" dirty="0">
                <a:solidFill>
                  <a:srgbClr val="FFFFFF"/>
                </a:solidFill>
              </a:rPr>
            </a:br>
            <a:endParaRPr lang="en-US" sz="2400" dirty="0">
              <a:solidFill>
                <a:srgbClr val="FFFFFF"/>
              </a:solidFill>
            </a:endParaRPr>
          </a:p>
          <a:p>
            <a:r>
              <a:rPr lang="en-US" sz="2400" dirty="0">
                <a:solidFill>
                  <a:srgbClr val="FFFFFF"/>
                </a:solidFill>
              </a:rPr>
              <a:t>Encryption on-device, in-transit, in-session; two-factor authentication</a:t>
            </a:r>
          </a:p>
          <a:p>
            <a:endParaRPr lang="en-US" sz="2400" dirty="0">
              <a:solidFill>
                <a:srgbClr val="FFFFFF"/>
              </a:solidFill>
            </a:endParaRPr>
          </a:p>
          <a:p>
            <a:r>
              <a:rPr lang="en-US" sz="2400" dirty="0">
                <a:solidFill>
                  <a:schemeClr val="bg1"/>
                </a:solidFill>
              </a:rPr>
              <a:t>Download/copy prevent; auto PDF; data wipe</a:t>
            </a:r>
          </a:p>
          <a:p>
            <a:endParaRPr lang="en-US" sz="2400" dirty="0">
              <a:solidFill>
                <a:schemeClr val="bg1"/>
              </a:solidFill>
            </a:endParaRPr>
          </a:p>
          <a:p>
            <a:r>
              <a:rPr lang="en-US" sz="2400" dirty="0">
                <a:solidFill>
                  <a:schemeClr val="bg1"/>
                </a:solidFill>
              </a:rPr>
              <a:t>Policy-based control of content, user &amp; devices</a:t>
            </a:r>
          </a:p>
          <a:p>
            <a:endParaRPr lang="en-US" sz="2400" dirty="0">
              <a:solidFill>
                <a:srgbClr val="FFFFFF"/>
              </a:solidFill>
            </a:endParaRPr>
          </a:p>
          <a:p>
            <a:endParaRPr lang="en-US" sz="2400" dirty="0">
              <a:solidFill>
                <a:schemeClr val="bg1"/>
              </a:solidFill>
            </a:endParaRPr>
          </a:p>
        </p:txBody>
      </p:sp>
      <p:sp>
        <p:nvSpPr>
          <p:cNvPr id="11" name="Title 1"/>
          <p:cNvSpPr>
            <a:spLocks noGrp="1"/>
          </p:cNvSpPr>
          <p:nvPr>
            <p:ph type="title"/>
          </p:nvPr>
        </p:nvSpPr>
        <p:spPr>
          <a:xfrm>
            <a:off x="457200" y="143117"/>
            <a:ext cx="8229600" cy="608589"/>
          </a:xfrm>
        </p:spPr>
        <p:txBody>
          <a:bodyPr/>
          <a:lstStyle/>
          <a:p>
            <a:r>
              <a:rPr lang="en-US" dirty="0"/>
              <a:t>Privacy &amp; Security</a:t>
            </a:r>
          </a:p>
        </p:txBody>
      </p:sp>
    </p:spTree>
    <p:extLst>
      <p:ext uri="{BB962C8B-B14F-4D97-AF65-F5344CB8AC3E}">
        <p14:creationId xmlns:p14="http://schemas.microsoft.com/office/powerpoint/2010/main" val="361649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ffice_people_13470716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236" y="-149413"/>
            <a:ext cx="10608236" cy="7072157"/>
          </a:xfrm>
          <a:prstGeom prst="rect">
            <a:avLst/>
          </a:prstGeom>
        </p:spPr>
      </p:pic>
      <p:sp>
        <p:nvSpPr>
          <p:cNvPr id="5" name="Rectangle 4"/>
          <p:cNvSpPr/>
          <p:nvPr/>
        </p:nvSpPr>
        <p:spPr>
          <a:xfrm>
            <a:off x="-2274238" y="-866588"/>
            <a:ext cx="7339298" cy="9129058"/>
          </a:xfrm>
          <a:prstGeom prst="rect">
            <a:avLst/>
          </a:prstGeom>
          <a:solidFill>
            <a:srgbClr val="0092D1">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latin typeface="Calibri"/>
            </a:endParaRPr>
          </a:p>
        </p:txBody>
      </p:sp>
      <p:grpSp>
        <p:nvGrpSpPr>
          <p:cNvPr id="4" name="Group 3"/>
          <p:cNvGrpSpPr/>
          <p:nvPr/>
        </p:nvGrpSpPr>
        <p:grpSpPr>
          <a:xfrm>
            <a:off x="200660" y="208513"/>
            <a:ext cx="8229600" cy="6049710"/>
            <a:chOff x="-3213100" y="533633"/>
            <a:chExt cx="8229600" cy="6049710"/>
          </a:xfrm>
        </p:grpSpPr>
        <p:sp>
          <p:nvSpPr>
            <p:cNvPr id="7" name="Content Placeholder 2"/>
            <p:cNvSpPr txBox="1">
              <a:spLocks/>
            </p:cNvSpPr>
            <p:nvPr/>
          </p:nvSpPr>
          <p:spPr>
            <a:xfrm>
              <a:off x="-2805140" y="1476933"/>
              <a:ext cx="4559300" cy="51064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FFFFFF"/>
                  </a:solidFill>
                </a:rPr>
                <a:t>Industry-leading uptime;</a:t>
              </a:r>
              <a:br>
                <a:rPr lang="en-US" sz="2400" dirty="0">
                  <a:solidFill>
                    <a:srgbClr val="FFFFFF"/>
                  </a:solidFill>
                </a:rPr>
              </a:br>
              <a:r>
                <a:rPr lang="en-US" sz="2400" dirty="0">
                  <a:solidFill>
                    <a:srgbClr val="FFFFFF"/>
                  </a:solidFill>
                </a:rPr>
                <a:t>no-breach history</a:t>
              </a:r>
            </a:p>
            <a:p>
              <a:pPr marL="0" indent="0">
                <a:buFont typeface="Arial"/>
                <a:buNone/>
              </a:pPr>
              <a:endParaRPr lang="en-US" sz="2400" dirty="0">
                <a:solidFill>
                  <a:srgbClr val="FFFFFF"/>
                </a:solidFill>
              </a:endParaRPr>
            </a:p>
            <a:p>
              <a:r>
                <a:rPr lang="en-US" sz="2400" dirty="0">
                  <a:solidFill>
                    <a:srgbClr val="FFFFFF"/>
                  </a:solidFill>
                </a:rPr>
                <a:t>Geo-redundant; local </a:t>
              </a:r>
              <a:r>
                <a:rPr lang="en-US" sz="2400">
                  <a:solidFill>
                    <a:srgbClr val="FFFFFF"/>
                  </a:solidFill>
                </a:rPr>
                <a:t>data centers</a:t>
              </a:r>
              <a:endParaRPr lang="en-US" sz="2400" dirty="0">
                <a:solidFill>
                  <a:srgbClr val="FFFFFF"/>
                </a:solidFill>
              </a:endParaRPr>
            </a:p>
            <a:p>
              <a:endParaRPr lang="en-US" sz="2400" dirty="0">
                <a:solidFill>
                  <a:srgbClr val="FFFFFF"/>
                </a:solidFill>
              </a:endParaRPr>
            </a:p>
            <a:p>
              <a:r>
                <a:rPr lang="en-US" sz="2400" dirty="0">
                  <a:solidFill>
                    <a:srgbClr val="FFFFFF"/>
                  </a:solidFill>
                </a:rPr>
                <a:t>HIPAA compliant, SSAE-16 audited data centers</a:t>
              </a:r>
            </a:p>
            <a:p>
              <a:endParaRPr lang="en-US" sz="2400" dirty="0">
                <a:solidFill>
                  <a:srgbClr val="FFFFFF"/>
                </a:solidFill>
              </a:endParaRPr>
            </a:p>
            <a:p>
              <a:r>
                <a:rPr lang="en-US" sz="2400" dirty="0">
                  <a:solidFill>
                    <a:srgbClr val="FFFFFF"/>
                  </a:solidFill>
                </a:rPr>
                <a:t>Granular administrator control and reporting</a:t>
              </a:r>
            </a:p>
            <a:p>
              <a:endParaRPr lang="en-US" sz="2400" dirty="0">
                <a:solidFill>
                  <a:srgbClr val="FFFFFF"/>
                </a:solidFill>
              </a:endParaRPr>
            </a:p>
          </p:txBody>
        </p:sp>
        <p:sp>
          <p:nvSpPr>
            <p:cNvPr id="8" name="Title 1"/>
            <p:cNvSpPr txBox="1">
              <a:spLocks/>
            </p:cNvSpPr>
            <p:nvPr/>
          </p:nvSpPr>
          <p:spPr>
            <a:xfrm>
              <a:off x="-3213100" y="533633"/>
              <a:ext cx="8229600" cy="608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dirty="0"/>
                <a:t>Business Ready</a:t>
              </a:r>
            </a:p>
          </p:txBody>
        </p:sp>
      </p:grpSp>
    </p:spTree>
    <p:extLst>
      <p:ext uri="{BB962C8B-B14F-4D97-AF65-F5344CB8AC3E}">
        <p14:creationId xmlns:p14="http://schemas.microsoft.com/office/powerpoint/2010/main" val="18154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ffice_people_13470716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236" y="-149413"/>
            <a:ext cx="10608236" cy="7072157"/>
          </a:xfrm>
          <a:prstGeom prst="rect">
            <a:avLst/>
          </a:prstGeom>
        </p:spPr>
      </p:pic>
      <p:sp>
        <p:nvSpPr>
          <p:cNvPr id="5" name="Rectangle 4"/>
          <p:cNvSpPr/>
          <p:nvPr/>
        </p:nvSpPr>
        <p:spPr>
          <a:xfrm>
            <a:off x="-2274238" y="-866588"/>
            <a:ext cx="7339298" cy="9129058"/>
          </a:xfrm>
          <a:prstGeom prst="rect">
            <a:avLst/>
          </a:prstGeom>
          <a:solidFill>
            <a:srgbClr val="0092D1">
              <a:alpha val="88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8000"/>
              </a:solidFill>
              <a:latin typeface="Calibri"/>
            </a:endParaRPr>
          </a:p>
        </p:txBody>
      </p:sp>
      <p:grpSp>
        <p:nvGrpSpPr>
          <p:cNvPr id="4" name="Group 3"/>
          <p:cNvGrpSpPr/>
          <p:nvPr/>
        </p:nvGrpSpPr>
        <p:grpSpPr>
          <a:xfrm>
            <a:off x="200660" y="208513"/>
            <a:ext cx="8229600" cy="6049710"/>
            <a:chOff x="-3213100" y="533633"/>
            <a:chExt cx="8229600" cy="6049710"/>
          </a:xfrm>
        </p:grpSpPr>
        <p:sp>
          <p:nvSpPr>
            <p:cNvPr id="7" name="Content Placeholder 2"/>
            <p:cNvSpPr txBox="1">
              <a:spLocks/>
            </p:cNvSpPr>
            <p:nvPr/>
          </p:nvSpPr>
          <p:spPr>
            <a:xfrm>
              <a:off x="-2805140" y="1476933"/>
              <a:ext cx="4559300" cy="51064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777877"/>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77877"/>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77877"/>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77877"/>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77877"/>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rgbClr val="FFFFFF"/>
                  </a:solidFill>
                </a:rPr>
                <a:t>Mobile users get anywhere, anytime access, including network-based files</a:t>
              </a:r>
            </a:p>
            <a:p>
              <a:pPr marL="0" indent="0">
                <a:buFont typeface="Arial"/>
                <a:buNone/>
              </a:pPr>
              <a:endParaRPr lang="en-US" sz="2400" dirty="0">
                <a:solidFill>
                  <a:srgbClr val="FFFFFF"/>
                </a:solidFill>
              </a:endParaRPr>
            </a:p>
            <a:p>
              <a:r>
                <a:rPr lang="en-US" sz="2400" dirty="0">
                  <a:solidFill>
                    <a:srgbClr val="FFFFFF"/>
                  </a:solidFill>
                </a:rPr>
                <a:t>Internal users now collaborate more closely with remote team members – without changing how they work</a:t>
              </a:r>
              <a:br>
                <a:rPr lang="en-US" sz="2400" dirty="0">
                  <a:solidFill>
                    <a:srgbClr val="FFFFFF"/>
                  </a:solidFill>
                </a:rPr>
              </a:br>
              <a:endParaRPr lang="en-US" sz="2400" dirty="0">
                <a:solidFill>
                  <a:srgbClr val="FFFFFF"/>
                </a:solidFill>
              </a:endParaRPr>
            </a:p>
            <a:p>
              <a:r>
                <a:rPr lang="en-US" sz="2400" dirty="0">
                  <a:solidFill>
                    <a:srgbClr val="FFFFFF"/>
                  </a:solidFill>
                </a:rPr>
                <a:t>Non-shared files easily backed up</a:t>
              </a:r>
            </a:p>
            <a:p>
              <a:endParaRPr lang="en-US" sz="2400" dirty="0">
                <a:solidFill>
                  <a:srgbClr val="FFFFFF"/>
                </a:solidFill>
              </a:endParaRPr>
            </a:p>
          </p:txBody>
        </p:sp>
        <p:sp>
          <p:nvSpPr>
            <p:cNvPr id="8" name="Title 1"/>
            <p:cNvSpPr txBox="1">
              <a:spLocks/>
            </p:cNvSpPr>
            <p:nvPr/>
          </p:nvSpPr>
          <p:spPr>
            <a:xfrm>
              <a:off x="-3213100" y="533633"/>
              <a:ext cx="8229600" cy="608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bg1"/>
                  </a:solidFill>
                  <a:latin typeface="+mj-lt"/>
                  <a:ea typeface="+mj-ea"/>
                  <a:cs typeface="+mj-cs"/>
                </a:defRPr>
              </a:lvl1pPr>
            </a:lstStyle>
            <a:p>
              <a:r>
                <a:rPr lang="en-US" dirty="0"/>
                <a:t>User Benefits</a:t>
              </a:r>
            </a:p>
          </p:txBody>
        </p:sp>
      </p:grpSp>
    </p:spTree>
    <p:extLst>
      <p:ext uri="{BB962C8B-B14F-4D97-AF65-F5344CB8AC3E}">
        <p14:creationId xmlns:p14="http://schemas.microsoft.com/office/powerpoint/2010/main" val="175519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7731</TotalTime>
  <Words>1784</Words>
  <Application>Microsoft Office PowerPoint</Application>
  <PresentationFormat>On-screen Show (4:3)</PresentationFormat>
  <Paragraphs>350</Paragraphs>
  <Slides>46</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ＭＳ Ｐゴシック</vt:lpstr>
      <vt:lpstr>Arial</vt:lpstr>
      <vt:lpstr>Calibri</vt:lpstr>
      <vt:lpstr>Verdana</vt:lpstr>
      <vt:lpstr>Wingdings</vt:lpstr>
      <vt:lpstr>Office Theme</vt:lpstr>
      <vt:lpstr>Introduction to Soonr by ….</vt:lpstr>
      <vt:lpstr>… Overview</vt:lpstr>
      <vt:lpstr>Soonr Overview</vt:lpstr>
      <vt:lpstr>Mobility is Shifting the Workplace Paradigm</vt:lpstr>
      <vt:lpstr>PowerPoint Presentation</vt:lpstr>
      <vt:lpstr>Mobile Productivity</vt:lpstr>
      <vt:lpstr>Privacy &amp; Security</vt:lpstr>
      <vt:lpstr>PowerPoint Presentation</vt:lpstr>
      <vt:lpstr>PowerPoint Presentation</vt:lpstr>
      <vt:lpstr>PowerPoint Presentation</vt:lpstr>
      <vt:lpstr>Enterprise File Sharing &amp; Collaboration</vt:lpstr>
      <vt:lpstr>The Dropbox Problem</vt:lpstr>
      <vt:lpstr>Soonr Workplace Key Use Cases</vt:lpstr>
      <vt:lpstr>Competitive Lanscape</vt:lpstr>
      <vt:lpstr>PowerPoint Presentation</vt:lpstr>
      <vt:lpstr>Works the Way Users Do… Granular Share Permissions</vt:lpstr>
      <vt:lpstr>Use Case Granular Share Permissions</vt:lpstr>
      <vt:lpstr>Works the Way Users Do… Sub-Project Level Sharing</vt:lpstr>
      <vt:lpstr>Powerful Combination Role-based granular Permissions and Sub-Folder Share</vt:lpstr>
      <vt:lpstr>Flexible Project Management Project Owner Reassignment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Soonr Workplace Plans &amp; Pricing</vt:lpstr>
      <vt:lpstr>Soonr Workplace Plans</vt:lpstr>
      <vt:lpstr>Soonr Workplace Enterprise</vt:lpstr>
      <vt:lpstr>Soonr Workplace Plans</vt:lpstr>
      <vt:lpstr>PowerPoint Presentation</vt:lpstr>
      <vt:lpstr>Central User &amp; Device Management</vt:lpstr>
      <vt:lpstr>Enterprise Authentication Policies</vt:lpstr>
      <vt:lpstr>Enterprise Mobile Device Policies</vt:lpstr>
      <vt:lpstr>Enterprise Session and Team Policies</vt:lpstr>
      <vt:lpstr>Enterprise Reports - Team Events</vt:lpstr>
      <vt:lpstr>Enterprise Reports - User Access Events</vt:lpstr>
      <vt:lpstr>Enterprise Reports - Projects</vt:lpstr>
      <vt:lpstr>PowerPoint Presentation</vt:lpstr>
    </vt:vector>
  </TitlesOfParts>
  <Company>Soonr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Ahmet Tuncay</dc:creator>
  <cp:lastModifiedBy>Helene Eberle</cp:lastModifiedBy>
  <cp:revision>365</cp:revision>
  <dcterms:created xsi:type="dcterms:W3CDTF">2013-06-24T22:50:48Z</dcterms:created>
  <dcterms:modified xsi:type="dcterms:W3CDTF">2016-04-08T02:05:52Z</dcterms:modified>
</cp:coreProperties>
</file>