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67" r:id="rId3"/>
    <p:sldId id="272" r:id="rId4"/>
    <p:sldId id="269" r:id="rId5"/>
    <p:sldId id="273" r:id="rId6"/>
    <p:sldId id="268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7B6-4E66-84F0-39FF2697EDDB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B6-4E66-84F0-39FF2697EDDB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7B6-4E66-84F0-39FF2697EDDB}"/>
              </c:ext>
            </c:extLst>
          </c:dPt>
          <c:dLbls>
            <c:dLbl>
              <c:idx val="0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B6-4E66-84F0-39FF2697EDDB}"/>
                </c:ext>
              </c:extLst>
            </c:dLbl>
            <c:dLbl>
              <c:idx val="1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B6-4E66-84F0-39FF2697EDDB}"/>
                </c:ext>
              </c:extLst>
            </c:dLbl>
            <c:dLbl>
              <c:idx val="2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B6-4E66-84F0-39FF2697ED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43B63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Projects</c:v>
                </c:pt>
                <c:pt idx="1">
                  <c:v>Tasks</c:v>
                </c:pt>
                <c:pt idx="2">
                  <c:v>Proofs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2761</c:v>
                </c:pt>
                <c:pt idx="1">
                  <c:v>1039</c:v>
                </c:pt>
                <c:pt idx="2">
                  <c:v>1415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B6-4E66-84F0-39FF2697ED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D2A10-7F3C-496A-A23B-B21EB024D0CC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E3E23-E47B-4162-A657-4D8BDBCD1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6026E9-C7C7-44E0-9003-366CCC2EF9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06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6026E9-C7C7-44E0-9003-366CCC2EF9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3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400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Management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want to do with your data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Ex: Do you need to use it to manage ongoing work or report on historical work?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needs to see the data and how will they access it?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team, stakeholders, both?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are teams currently using these (in clever and impactful ways in the real world)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6026E9-C7C7-44E0-9003-366CCC2EF9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1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DB97A-A918-4962-8359-9D1408A0F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F9743-38D3-46E7-9368-54C192436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EEE8D-0923-4098-8796-63298438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36E-2621-4212-9842-AC58B170F73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DAC85-50C2-40F9-9855-2DA4DD05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377D0-199F-44B4-89A6-288996D6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E676-6F67-489D-A7EC-0503BB79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3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D0188-57C7-4243-B4F2-4DE6B2BB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F09F2A-62EC-4D95-9CEA-13813ABDC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F973C-A381-44AA-918C-4082BF473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36E-2621-4212-9842-AC58B170F73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41AD6-2B1E-40F6-83FD-5DDEA16A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F35DD-FDA6-4A8F-8283-A51216379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E676-6F67-489D-A7EC-0503BB79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0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BDC846-9632-48C5-8F76-3DC0B7CC22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895213-FE40-41AF-B42E-8E9B035A9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82F20-9CAE-426D-AE5D-349515BE3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36E-2621-4212-9842-AC58B170F73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41EA-FC68-4AF4-98FA-4B24A0AAB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EA0FD-CA79-4A1D-A128-14CE30E05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E676-6F67-489D-A7EC-0503BB79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52F49-335D-4A0A-962E-5B3DB98E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A78CF-4264-4CD7-8B10-957A5B861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1C41F-4B5B-4CA5-9323-F442C2F50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36E-2621-4212-9842-AC58B170F73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CA958-0004-4486-9F33-F617DCB5D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C60E-CC4F-4EFB-963B-148B81FE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E676-6F67-489D-A7EC-0503BB79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6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B67EB-9843-4B9D-964B-8D2B2F1B0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155C-BF43-4231-97D2-B8E7799C7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A7F84-28BC-497F-A863-5AD9D1B65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36E-2621-4212-9842-AC58B170F73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5F7BE-E40A-494F-B559-7C772CAC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076D8-8E6D-4C9D-B0AA-1B9735B7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E676-6F67-489D-A7EC-0503BB79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9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B4D8-EC7F-4074-B3F3-201A2DC48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9D1DB-B306-4059-B92F-5BA68C8DC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3E656-1E4E-46D7-89BB-489785218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B2FDE-A4C4-4CCC-8BC7-431C140A5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36E-2621-4212-9842-AC58B170F73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429575-92F1-4DF4-A0C7-50792F74C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CB1D8-193A-420F-B8D5-FDA93AD7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E676-6F67-489D-A7EC-0503BB79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0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70BEE-850B-47A8-995C-8CE0E0BCD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D14D7-8136-4C89-BAF3-5CB71A86C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71D94-7D40-4083-95D0-832740A84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49A4C1-40E9-46E9-AB30-63D97F02BA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B0524D-2DDF-42E4-BAE2-1C7540C4A3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84A64A-2746-4B14-854B-FD397DA86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36E-2621-4212-9842-AC58B170F73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0108B5-26C5-4022-93ED-BC01C2E0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19CB4F-6763-4819-AB28-89971DD5C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E676-6F67-489D-A7EC-0503BB79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3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8E92F-494E-495E-B3E9-3D1ED8218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5539D1-6B6D-4F0E-AA9C-1176C5F4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36E-2621-4212-9842-AC58B170F73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F7B0F-6FA8-41A8-A318-27E131073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B1476-4E08-4AF9-8B80-7587E0DD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E676-6F67-489D-A7EC-0503BB79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7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2C8445-45CD-4B1C-8310-17281F0A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36E-2621-4212-9842-AC58B170F73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BB29C1-5529-4C02-9EEE-F389BFBB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0F395-A824-4024-AF64-2341A8EE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E676-6F67-489D-A7EC-0503BB79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6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88DA-6960-4B29-BE7D-9A93628F6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4AE07-9FC2-4C26-B73B-BD72CAD2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1F0E4-3639-458F-B82D-E79322A7C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73928-53E3-452D-A093-D02D39088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36E-2621-4212-9842-AC58B170F73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A0770-3176-4643-B310-08CBC785F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86707-484A-4876-BB0A-E90C9EB1D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E676-6F67-489D-A7EC-0503BB79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1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D6068-BAC2-4DB2-864E-9045B1CBC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5C826B-FBE7-4D0F-8D1B-D3573DE16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0C524-0F19-4791-AE52-1C1DB014D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2ECD8-73EA-4DD1-B8FE-9F29898F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C36E-2621-4212-9842-AC58B170F73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57247-D51E-4B26-BFC0-D698653DC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EECBA-82FA-41C4-9DAE-F4EF9640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E676-6F67-489D-A7EC-0503BB79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42C0B6-23B9-412D-9580-73EFD4065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DC62A-6DAD-4D0F-B192-F6ED54943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146D2-2BF8-4849-ACE7-361EF16883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5C36E-2621-4212-9842-AC58B170F73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6BCE4-B707-4949-BB41-982271E700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5F50B-56EE-4B53-948B-E76D6B424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DE676-6F67-489D-A7EC-0503BB79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4DA074-8860-544C-B5B6-B7CEDDDA92AF}"/>
              </a:ext>
            </a:extLst>
          </p:cNvPr>
          <p:cNvSpPr txBox="1"/>
          <p:nvPr/>
        </p:nvSpPr>
        <p:spPr>
          <a:xfrm>
            <a:off x="301369" y="395414"/>
            <a:ext cx="732275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600"/>
              </a:lnSpc>
            </a:pPr>
            <a:r>
              <a:rPr lang="en-US" sz="5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328C0-9A47-EE4A-8293-A02B2FD4EDDF}"/>
              </a:ext>
            </a:extLst>
          </p:cNvPr>
          <p:cNvSpPr txBox="1"/>
          <p:nvPr/>
        </p:nvSpPr>
        <p:spPr>
          <a:xfrm>
            <a:off x="301369" y="1482811"/>
            <a:ext cx="8217243" cy="76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they?</a:t>
            </a:r>
          </a:p>
          <a:p>
            <a:pPr>
              <a:lnSpc>
                <a:spcPts val="2400"/>
              </a:lnSpc>
              <a:spcAft>
                <a:spcPts val="2400"/>
              </a:spcAft>
            </a:pPr>
            <a:r>
              <a:rPr lang="en-US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Simply, tags are are words that describe work items.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6CC0A88-DE2D-4822-AEEF-6972C269E583}"/>
              </a:ext>
            </a:extLst>
          </p:cNvPr>
          <p:cNvGrpSpPr/>
          <p:nvPr/>
        </p:nvGrpSpPr>
        <p:grpSpPr>
          <a:xfrm>
            <a:off x="768437" y="2629427"/>
            <a:ext cx="4326077" cy="3462531"/>
            <a:chOff x="768437" y="2629427"/>
            <a:chExt cx="4326077" cy="3462531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6C93303-4E02-4416-BDD7-625AE9B7DD2E}"/>
                </a:ext>
              </a:extLst>
            </p:cNvPr>
            <p:cNvGrpSpPr/>
            <p:nvPr/>
          </p:nvGrpSpPr>
          <p:grpSpPr>
            <a:xfrm>
              <a:off x="768437" y="5088903"/>
              <a:ext cx="4326077" cy="1003055"/>
              <a:chOff x="768437" y="5118399"/>
              <a:chExt cx="4326077" cy="1003055"/>
            </a:xfrm>
          </p:grpSpPr>
          <p:sp>
            <p:nvSpPr>
              <p:cNvPr id="38" name="Subtitle 2">
                <a:extLst>
                  <a:ext uri="{FF2B5EF4-FFF2-40B4-BE49-F238E27FC236}">
                    <a16:creationId xmlns:a16="http://schemas.microsoft.com/office/drawing/2014/main" id="{3598BB0C-3CBD-4ED9-BF85-139B3D76920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4320" y="5613623"/>
                <a:ext cx="3170194" cy="507831"/>
              </a:xfrm>
              <a:prstGeom prst="rect">
                <a:avLst/>
              </a:prstGeom>
            </p:spPr>
            <p:txBody>
              <a:bodyPr vert="horz" wrap="square" lIns="45720" tIns="22860" rIns="45720" bIns="2286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750"/>
                  </a:lnSpc>
                </a:pPr>
                <a:r>
                  <a:rPr lang="en-US" sz="1800" dirty="0">
                    <a:solidFill>
                      <a:srgbClr val="043B63"/>
                    </a:solidFill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Filter by multiple tags with any/all logic.</a:t>
                </a:r>
              </a:p>
            </p:txBody>
          </p: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92EA59B7-184E-4412-8A72-5551634E417A}"/>
                  </a:ext>
                </a:extLst>
              </p:cNvPr>
              <p:cNvGrpSpPr/>
              <p:nvPr/>
            </p:nvGrpSpPr>
            <p:grpSpPr>
              <a:xfrm>
                <a:off x="768437" y="5118399"/>
                <a:ext cx="3886118" cy="914400"/>
                <a:chOff x="768437" y="5283200"/>
                <a:chExt cx="3886118" cy="914400"/>
              </a:xfrm>
            </p:grpSpPr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399C8DD8-D467-4B40-AC1F-F1E2DF07FF4B}"/>
                    </a:ext>
                  </a:extLst>
                </p:cNvPr>
                <p:cNvSpPr txBox="1"/>
                <p:nvPr/>
              </p:nvSpPr>
              <p:spPr>
                <a:xfrm>
                  <a:off x="1924320" y="5390345"/>
                  <a:ext cx="2730235" cy="338554"/>
                </a:xfrm>
                <a:prstGeom prst="rect">
                  <a:avLst/>
                </a:prstGeom>
                <a:noFill/>
              </p:spPr>
              <p:txBody>
                <a:bodyPr wrap="none" rtlCol="0" anchor="b" anchorCtr="0">
                  <a:spAutoFit/>
                </a:bodyPr>
                <a:lstStyle/>
                <a:p>
                  <a:r>
                    <a:rPr lang="en-US" sz="1600" b="1" dirty="0">
                      <a:solidFill>
                        <a:srgbClr val="043B6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Strong Metadata Filtering</a:t>
                  </a:r>
                  <a:endParaRPr lang="en-US" sz="1600" b="1" dirty="0"/>
                </a:p>
              </p:txBody>
            </p:sp>
            <p:pic>
              <p:nvPicPr>
                <p:cNvPr id="56" name="Graphic 55" descr="Thumbs up sign with solid fill">
                  <a:extLst>
                    <a:ext uri="{FF2B5EF4-FFF2-40B4-BE49-F238E27FC236}">
                      <a16:creationId xmlns:a16="http://schemas.microsoft.com/office/drawing/2014/main" id="{E6F656EF-1EB4-48CF-A985-A3773D1EA1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8437" y="5283200"/>
                  <a:ext cx="914400" cy="9144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1351C7DC-DA97-4422-B057-7AA24EF76999}"/>
                </a:ext>
              </a:extLst>
            </p:cNvPr>
            <p:cNvGrpSpPr/>
            <p:nvPr/>
          </p:nvGrpSpPr>
          <p:grpSpPr>
            <a:xfrm>
              <a:off x="768437" y="3849150"/>
              <a:ext cx="4326075" cy="1014557"/>
              <a:chOff x="768437" y="3849150"/>
              <a:chExt cx="4326075" cy="1014557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72AD1E5-48F2-4FE9-A900-0A95E18A7BCF}"/>
                  </a:ext>
                </a:extLst>
              </p:cNvPr>
              <p:cNvSpPr txBox="1"/>
              <p:nvPr/>
            </p:nvSpPr>
            <p:spPr>
              <a:xfrm>
                <a:off x="1924320" y="3937018"/>
                <a:ext cx="1043876" cy="369332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b="1" dirty="0">
                    <a:solidFill>
                      <a:srgbClr val="043B6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Flexible</a:t>
                </a:r>
              </a:p>
            </p:txBody>
          </p:sp>
          <p:sp>
            <p:nvSpPr>
              <p:cNvPr id="43" name="Subtitle 2">
                <a:extLst>
                  <a:ext uri="{FF2B5EF4-FFF2-40B4-BE49-F238E27FC236}">
                    <a16:creationId xmlns:a16="http://schemas.microsoft.com/office/drawing/2014/main" id="{FD779B41-5AC8-4D80-82C1-BA5F37D574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4319" y="4355876"/>
                <a:ext cx="3170193" cy="507831"/>
              </a:xfrm>
              <a:prstGeom prst="rect">
                <a:avLst/>
              </a:prstGeom>
            </p:spPr>
            <p:txBody>
              <a:bodyPr vert="horz" wrap="square" lIns="45720" tIns="22860" rIns="45720" bIns="2286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750"/>
                  </a:lnSpc>
                </a:pPr>
                <a:r>
                  <a:rPr lang="en-US" sz="1800" dirty="0">
                    <a:solidFill>
                      <a:srgbClr val="043B63"/>
                    </a:solidFill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Can be used just about anywhere!</a:t>
                </a:r>
              </a:p>
            </p:txBody>
          </p:sp>
          <p:pic>
            <p:nvPicPr>
              <p:cNvPr id="57" name="Graphic 56" descr="Thumbs up sign with solid fill">
                <a:extLst>
                  <a:ext uri="{FF2B5EF4-FFF2-40B4-BE49-F238E27FC236}">
                    <a16:creationId xmlns:a16="http://schemas.microsoft.com/office/drawing/2014/main" id="{63593F73-E3C8-47A6-8672-60306764C7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8437" y="3849150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54B23DC0-C6A4-47A4-BCD8-D7B3297AC281}"/>
                </a:ext>
              </a:extLst>
            </p:cNvPr>
            <p:cNvGrpSpPr/>
            <p:nvPr/>
          </p:nvGrpSpPr>
          <p:grpSpPr>
            <a:xfrm>
              <a:off x="768437" y="2629427"/>
              <a:ext cx="4326077" cy="1014557"/>
              <a:chOff x="768437" y="2393452"/>
              <a:chExt cx="4326077" cy="1014557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D6C8EF7-7B85-41FE-9B03-0E6E93AACE95}"/>
                  </a:ext>
                </a:extLst>
              </p:cNvPr>
              <p:cNvSpPr txBox="1"/>
              <p:nvPr/>
            </p:nvSpPr>
            <p:spPr>
              <a:xfrm>
                <a:off x="1924320" y="2481320"/>
                <a:ext cx="1479892" cy="369332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b="1" dirty="0">
                    <a:solidFill>
                      <a:srgbClr val="043B6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Lightweight</a:t>
                </a:r>
                <a:endParaRPr lang="en-US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endParaRPr>
              </a:p>
            </p:txBody>
          </p:sp>
          <p:sp>
            <p:nvSpPr>
              <p:cNvPr id="33" name="Subtitle 2">
                <a:extLst>
                  <a:ext uri="{FF2B5EF4-FFF2-40B4-BE49-F238E27FC236}">
                    <a16:creationId xmlns:a16="http://schemas.microsoft.com/office/drawing/2014/main" id="{26C66AAA-7F5E-4232-B7E3-E643BC1A447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4320" y="2900178"/>
                <a:ext cx="3170194" cy="507831"/>
              </a:xfrm>
              <a:prstGeom prst="rect">
                <a:avLst/>
              </a:prstGeom>
            </p:spPr>
            <p:txBody>
              <a:bodyPr vert="horz" wrap="square" lIns="45720" tIns="22860" rIns="45720" bIns="2286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750"/>
                  </a:lnSpc>
                </a:pPr>
                <a:r>
                  <a:rPr lang="en-US" sz="1800" dirty="0">
                    <a:solidFill>
                      <a:srgbClr val="043B63"/>
                    </a:solidFill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Can be created on the fly by any team member.</a:t>
                </a:r>
              </a:p>
            </p:txBody>
          </p:sp>
          <p:pic>
            <p:nvPicPr>
              <p:cNvPr id="58" name="Graphic 57" descr="Thumbs up sign with solid fill">
                <a:extLst>
                  <a:ext uri="{FF2B5EF4-FFF2-40B4-BE49-F238E27FC236}">
                    <a16:creationId xmlns:a16="http://schemas.microsoft.com/office/drawing/2014/main" id="{28A0F326-E9F5-4FC2-8582-6B2BCB0044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8437" y="2393452"/>
                <a:ext cx="914400" cy="914400"/>
              </a:xfrm>
              <a:prstGeom prst="rect">
                <a:avLst/>
              </a:prstGeom>
            </p:spPr>
          </p:pic>
        </p:grp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694C1DAE-A0D1-4DDC-BDB7-2324424BC1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1827907">
            <a:off x="8489984" y="-1406267"/>
            <a:ext cx="4944253" cy="410624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E057AE5-D00D-4763-BBB0-DD220F7EF9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471624">
            <a:off x="8949746" y="1077742"/>
            <a:ext cx="5845869" cy="6667764"/>
          </a:xfrm>
          <a:prstGeom prst="rect">
            <a:avLst/>
          </a:prstGeom>
        </p:spPr>
      </p:pic>
      <p:pic>
        <p:nvPicPr>
          <p:cNvPr id="8" name="Picture 7" descr="Graphical user interface, application, email&#10;&#10;Description automatically generated">
            <a:extLst>
              <a:ext uri="{FF2B5EF4-FFF2-40B4-BE49-F238E27FC236}">
                <a16:creationId xmlns:a16="http://schemas.microsoft.com/office/drawing/2014/main" id="{530888AE-A3E2-482A-ADF5-F5785E097A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3228" y="1400623"/>
            <a:ext cx="5934455" cy="483175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6889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A69F8ECB-1930-4615-85FB-DA99784D3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57" y="1682732"/>
            <a:ext cx="9274628" cy="50733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4DA074-8860-544C-B5B6-B7CEDDDA92AF}"/>
              </a:ext>
            </a:extLst>
          </p:cNvPr>
          <p:cNvSpPr txBox="1"/>
          <p:nvPr/>
        </p:nvSpPr>
        <p:spPr>
          <a:xfrm>
            <a:off x="301369" y="395414"/>
            <a:ext cx="732275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600"/>
              </a:lnSpc>
            </a:pPr>
            <a:r>
              <a:rPr lang="en-US" sz="5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Tags in the Wild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F70E08-F922-4602-9EE8-1353794602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827907">
            <a:off x="8489984" y="-1406267"/>
            <a:ext cx="4944253" cy="41062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C1DDBA2-3EEB-4A9A-B1EC-9D661D96F1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471624">
            <a:off x="8949746" y="1077742"/>
            <a:ext cx="5845869" cy="66677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F7617C-99CD-4E7E-8263-973C558EF319}"/>
              </a:ext>
            </a:extLst>
          </p:cNvPr>
          <p:cNvSpPr txBox="1"/>
          <p:nvPr/>
        </p:nvSpPr>
        <p:spPr>
          <a:xfrm>
            <a:off x="301369" y="1558435"/>
            <a:ext cx="4825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50 most common Tags</a:t>
            </a:r>
            <a:endParaRPr lang="en-US" sz="2400" dirty="0">
              <a:solidFill>
                <a:srgbClr val="043B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5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4DA074-8860-544C-B5B6-B7CEDDDA92AF}"/>
              </a:ext>
            </a:extLst>
          </p:cNvPr>
          <p:cNvSpPr txBox="1"/>
          <p:nvPr/>
        </p:nvSpPr>
        <p:spPr>
          <a:xfrm>
            <a:off x="301369" y="395414"/>
            <a:ext cx="732275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600"/>
              </a:lnSpc>
            </a:pPr>
            <a:r>
              <a:rPr lang="en-US" sz="5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 Fields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328C0-9A47-EE4A-8293-A02B2FD4EDDF}"/>
              </a:ext>
            </a:extLst>
          </p:cNvPr>
          <p:cNvSpPr txBox="1"/>
          <p:nvPr/>
        </p:nvSpPr>
        <p:spPr>
          <a:xfrm>
            <a:off x="301369" y="1482811"/>
            <a:ext cx="8217243" cy="106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they?</a:t>
            </a:r>
          </a:p>
          <a:p>
            <a:pPr>
              <a:lnSpc>
                <a:spcPts val="2400"/>
              </a:lnSpc>
              <a:spcAft>
                <a:spcPts val="2400"/>
              </a:spcAft>
            </a:pPr>
            <a:r>
              <a:rPr lang="en-US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Typically, custom fields are used to                                                                   store answers to project questions.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49F8D39-1054-452C-8A0F-BAA2D67A7798}"/>
              </a:ext>
            </a:extLst>
          </p:cNvPr>
          <p:cNvGrpSpPr/>
          <p:nvPr/>
        </p:nvGrpSpPr>
        <p:grpSpPr>
          <a:xfrm>
            <a:off x="728011" y="2827971"/>
            <a:ext cx="4475359" cy="3462531"/>
            <a:chOff x="768437" y="2629427"/>
            <a:chExt cx="4475359" cy="3462531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65F5522-BCDE-4F87-8BD6-86070DE6B830}"/>
                </a:ext>
              </a:extLst>
            </p:cNvPr>
            <p:cNvGrpSpPr/>
            <p:nvPr/>
          </p:nvGrpSpPr>
          <p:grpSpPr>
            <a:xfrm>
              <a:off x="768437" y="5088903"/>
              <a:ext cx="4475359" cy="1003055"/>
              <a:chOff x="768437" y="5118399"/>
              <a:chExt cx="4475359" cy="1003055"/>
            </a:xfrm>
          </p:grpSpPr>
          <p:sp>
            <p:nvSpPr>
              <p:cNvPr id="71" name="Subtitle 2">
                <a:extLst>
                  <a:ext uri="{FF2B5EF4-FFF2-40B4-BE49-F238E27FC236}">
                    <a16:creationId xmlns:a16="http://schemas.microsoft.com/office/drawing/2014/main" id="{FE1441C7-0407-4424-B490-F90781D4793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4320" y="5613623"/>
                <a:ext cx="3319476" cy="507831"/>
              </a:xfrm>
              <a:prstGeom prst="rect">
                <a:avLst/>
              </a:prstGeom>
            </p:spPr>
            <p:txBody>
              <a:bodyPr vert="horz" wrap="square" lIns="45720" tIns="22860" rIns="45720" bIns="2286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750"/>
                  </a:lnSpc>
                </a:pPr>
                <a:r>
                  <a:rPr lang="en-US" sz="1800" dirty="0">
                    <a:solidFill>
                      <a:srgbClr val="043B63"/>
                    </a:solidFill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Granular filtering and display options</a:t>
                </a:r>
                <a:r>
                  <a:rPr lang="en-US" sz="1200" dirty="0">
                    <a:solidFill>
                      <a:schemeClr val="tx1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Mukta ExtraLight" panose="020B0000000000000000" pitchFamily="34" charset="77"/>
                  </a:rPr>
                  <a:t>.</a:t>
                </a:r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68E8C46E-58B1-43AB-B1A3-5C2076B007C6}"/>
                  </a:ext>
                </a:extLst>
              </p:cNvPr>
              <p:cNvGrpSpPr/>
              <p:nvPr/>
            </p:nvGrpSpPr>
            <p:grpSpPr>
              <a:xfrm>
                <a:off x="768437" y="5118399"/>
                <a:ext cx="3289801" cy="914400"/>
                <a:chOff x="768437" y="5283200"/>
                <a:chExt cx="3289801" cy="914400"/>
              </a:xfrm>
            </p:grpSpPr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856A123D-6BB3-4E0E-91C6-2650EEF8F336}"/>
                    </a:ext>
                  </a:extLst>
                </p:cNvPr>
                <p:cNvSpPr txBox="1"/>
                <p:nvPr/>
              </p:nvSpPr>
              <p:spPr>
                <a:xfrm>
                  <a:off x="1924320" y="5359567"/>
                  <a:ext cx="2133918" cy="369332"/>
                </a:xfrm>
                <a:prstGeom prst="rect">
                  <a:avLst/>
                </a:prstGeom>
                <a:noFill/>
              </p:spPr>
              <p:txBody>
                <a:bodyPr wrap="none" rtlCol="0" anchor="b" anchorCtr="0">
                  <a:spAutoFit/>
                </a:bodyPr>
                <a:lstStyle/>
                <a:p>
                  <a:r>
                    <a:rPr lang="en-US" b="1" dirty="0">
                      <a:solidFill>
                        <a:srgbClr val="043B6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Robust Reporting</a:t>
                  </a:r>
                  <a:endParaRPr lang="en-US" b="1" dirty="0"/>
                </a:p>
              </p:txBody>
            </p:sp>
            <p:pic>
              <p:nvPicPr>
                <p:cNvPr id="74" name="Graphic 73" descr="Thumbs up sign with solid fill">
                  <a:extLst>
                    <a:ext uri="{FF2B5EF4-FFF2-40B4-BE49-F238E27FC236}">
                      <a16:creationId xmlns:a16="http://schemas.microsoft.com/office/drawing/2014/main" id="{681905C1-6663-4FA5-8B11-D5C2B857CC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8437" y="5283200"/>
                  <a:ext cx="914400" cy="9144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08DA3D0-474E-45C4-943F-0C0E5D2E486C}"/>
                </a:ext>
              </a:extLst>
            </p:cNvPr>
            <p:cNvGrpSpPr/>
            <p:nvPr/>
          </p:nvGrpSpPr>
          <p:grpSpPr>
            <a:xfrm>
              <a:off x="768437" y="3849150"/>
              <a:ext cx="4475359" cy="1245390"/>
              <a:chOff x="768437" y="3849150"/>
              <a:chExt cx="4475359" cy="1245390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5D581BB-FAF6-40B9-A5B0-5263A430743F}"/>
                  </a:ext>
                </a:extLst>
              </p:cNvPr>
              <p:cNvSpPr txBox="1"/>
              <p:nvPr/>
            </p:nvSpPr>
            <p:spPr>
              <a:xfrm>
                <a:off x="1924320" y="3937018"/>
                <a:ext cx="1415772" cy="369332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b="1" dirty="0">
                    <a:solidFill>
                      <a:srgbClr val="043B6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Searchable</a:t>
                </a:r>
              </a:p>
            </p:txBody>
          </p:sp>
          <p:sp>
            <p:nvSpPr>
              <p:cNvPr id="69" name="Subtitle 2">
                <a:extLst>
                  <a:ext uri="{FF2B5EF4-FFF2-40B4-BE49-F238E27FC236}">
                    <a16:creationId xmlns:a16="http://schemas.microsoft.com/office/drawing/2014/main" id="{752C1730-6E87-45F2-B267-EED663F412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4320" y="4355876"/>
                <a:ext cx="3319476" cy="738664"/>
              </a:xfrm>
              <a:prstGeom prst="rect">
                <a:avLst/>
              </a:prstGeom>
            </p:spPr>
            <p:txBody>
              <a:bodyPr vert="horz" wrap="square" lIns="45720" tIns="22860" rIns="45720" bIns="2286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750"/>
                  </a:lnSpc>
                </a:pPr>
                <a:r>
                  <a:rPr lang="en-US" sz="1800" dirty="0">
                    <a:solidFill>
                      <a:srgbClr val="043B63"/>
                    </a:solidFill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Global search will return results if there is a match within Custom Fields.</a:t>
                </a:r>
              </a:p>
            </p:txBody>
          </p:sp>
          <p:pic>
            <p:nvPicPr>
              <p:cNvPr id="70" name="Graphic 69" descr="Thumbs up sign with solid fill">
                <a:extLst>
                  <a:ext uri="{FF2B5EF4-FFF2-40B4-BE49-F238E27FC236}">
                    <a16:creationId xmlns:a16="http://schemas.microsoft.com/office/drawing/2014/main" id="{B7DC39B5-6522-4BDF-BFA3-B1C4C01CB2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68437" y="3849150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30B253E3-E3C4-4D1B-8F47-411E1B99D12D}"/>
                </a:ext>
              </a:extLst>
            </p:cNvPr>
            <p:cNvGrpSpPr/>
            <p:nvPr/>
          </p:nvGrpSpPr>
          <p:grpSpPr>
            <a:xfrm>
              <a:off x="768437" y="2629427"/>
              <a:ext cx="4475359" cy="1014557"/>
              <a:chOff x="768437" y="2393452"/>
              <a:chExt cx="4475359" cy="1014557"/>
            </a:xfrm>
          </p:grpSpPr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E8DC265-D91E-449F-ABAE-B5856C3B75CA}"/>
                  </a:ext>
                </a:extLst>
              </p:cNvPr>
              <p:cNvSpPr txBox="1"/>
              <p:nvPr/>
            </p:nvSpPr>
            <p:spPr>
              <a:xfrm>
                <a:off x="1924320" y="2481320"/>
                <a:ext cx="1685077" cy="369332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b="1" dirty="0">
                    <a:solidFill>
                      <a:srgbClr val="043B6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Customizable</a:t>
                </a:r>
                <a:endParaRPr lang="en-US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endParaRPr>
              </a:p>
            </p:txBody>
          </p:sp>
          <p:sp>
            <p:nvSpPr>
              <p:cNvPr id="66" name="Subtitle 2">
                <a:extLst>
                  <a:ext uri="{FF2B5EF4-FFF2-40B4-BE49-F238E27FC236}">
                    <a16:creationId xmlns:a16="http://schemas.microsoft.com/office/drawing/2014/main" id="{22335A6C-58D9-465F-A0F9-4C70A59963C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4319" y="2900178"/>
                <a:ext cx="3319477" cy="507831"/>
              </a:xfrm>
              <a:prstGeom prst="rect">
                <a:avLst/>
              </a:prstGeom>
            </p:spPr>
            <p:txBody>
              <a:bodyPr vert="horz" wrap="square" lIns="45720" tIns="22860" rIns="45720" bIns="2286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750"/>
                  </a:lnSpc>
                </a:pPr>
                <a:r>
                  <a:rPr lang="en-US" sz="1800" dirty="0">
                    <a:solidFill>
                      <a:srgbClr val="043B63"/>
                    </a:solidFill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Option of several different field types.</a:t>
                </a:r>
              </a:p>
            </p:txBody>
          </p:sp>
          <p:pic>
            <p:nvPicPr>
              <p:cNvPr id="67" name="Graphic 66" descr="Thumbs up sign with solid fill">
                <a:extLst>
                  <a:ext uri="{FF2B5EF4-FFF2-40B4-BE49-F238E27FC236}">
                    <a16:creationId xmlns:a16="http://schemas.microsoft.com/office/drawing/2014/main" id="{6D5C0ABD-F309-4B9D-ABEC-7BAB198283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68437" y="2393452"/>
                <a:ext cx="914400" cy="914400"/>
              </a:xfrm>
              <a:prstGeom prst="rect">
                <a:avLst/>
              </a:prstGeom>
            </p:spPr>
          </p:pic>
        </p:grp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C15F460C-F21D-4A13-9E0D-8E0CF197E7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827907">
            <a:off x="8489984" y="-1406267"/>
            <a:ext cx="4944253" cy="410624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DE27D6A-3E03-4980-94FB-FA40F511D9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471624">
            <a:off x="8949746" y="1077742"/>
            <a:ext cx="5845869" cy="6667764"/>
          </a:xfrm>
          <a:prstGeom prst="rect">
            <a:avLst/>
          </a:prstGeom>
        </p:spPr>
      </p:pic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8D901B3-D82C-4653-82B3-2A7E3E6541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6716" y="510139"/>
            <a:ext cx="3893502" cy="610519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19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967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4DA074-8860-544C-B5B6-B7CEDDDA92AF}"/>
              </a:ext>
            </a:extLst>
          </p:cNvPr>
          <p:cNvSpPr txBox="1"/>
          <p:nvPr/>
        </p:nvSpPr>
        <p:spPr>
          <a:xfrm>
            <a:off x="301369" y="395414"/>
            <a:ext cx="7322750" cy="7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600"/>
              </a:lnSpc>
            </a:pPr>
            <a:r>
              <a:rPr lang="en-US" sz="46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 Fields in the Wild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328C0-9A47-EE4A-8293-A02B2FD4EDDF}"/>
              </a:ext>
            </a:extLst>
          </p:cNvPr>
          <p:cNvSpPr txBox="1"/>
          <p:nvPr/>
        </p:nvSpPr>
        <p:spPr>
          <a:xfrm>
            <a:off x="301369" y="1482811"/>
            <a:ext cx="8217243" cy="450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 most common custom fields</a:t>
            </a:r>
            <a:endParaRPr lang="en-US" dirty="0">
              <a:solidFill>
                <a:srgbClr val="043B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969697-9C00-42DC-9C64-257D65BE4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827907">
            <a:off x="8489984" y="-1406267"/>
            <a:ext cx="4944253" cy="41062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D536370-9475-471E-8C34-5D3A8EEC8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71624">
            <a:off x="8949746" y="1077742"/>
            <a:ext cx="5845869" cy="6667764"/>
          </a:xfrm>
          <a:prstGeom prst="rect">
            <a:avLst/>
          </a:prstGeom>
        </p:spPr>
      </p:pic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40391890-9BB0-4E83-BFCD-8AB79F6046D6}"/>
              </a:ext>
            </a:extLst>
          </p:cNvPr>
          <p:cNvGraphicFramePr>
            <a:graphicFrameLocks noGrp="1"/>
          </p:cNvGraphicFramePr>
          <p:nvPr/>
        </p:nvGraphicFramePr>
        <p:xfrm>
          <a:off x="989088" y="2255892"/>
          <a:ext cx="8128000" cy="37084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4026">
                  <a:extLst>
                    <a:ext uri="{9D8B030D-6E8A-4147-A177-3AD203B41FA5}">
                      <a16:colId xmlns:a16="http://schemas.microsoft.com/office/drawing/2014/main" val="137949732"/>
                    </a:ext>
                  </a:extLst>
                </a:gridCol>
                <a:gridCol w="3539974">
                  <a:extLst>
                    <a:ext uri="{9D8B030D-6E8A-4147-A177-3AD203B41FA5}">
                      <a16:colId xmlns:a16="http://schemas.microsoft.com/office/drawing/2014/main" val="3037846942"/>
                    </a:ext>
                  </a:extLst>
                </a:gridCol>
                <a:gridCol w="553055">
                  <a:extLst>
                    <a:ext uri="{9D8B030D-6E8A-4147-A177-3AD203B41FA5}">
                      <a16:colId xmlns:a16="http://schemas.microsoft.com/office/drawing/2014/main" val="1529663168"/>
                    </a:ext>
                  </a:extLst>
                </a:gridCol>
                <a:gridCol w="3510945">
                  <a:extLst>
                    <a:ext uri="{9D8B030D-6E8A-4147-A177-3AD203B41FA5}">
                      <a16:colId xmlns:a16="http://schemas.microsoft.com/office/drawing/2014/main" val="1881878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Tactic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56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Order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571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091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 Send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635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14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558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 Take Down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27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Consultation Needed?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 Live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617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263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Requesting Department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B6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55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46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C328C0-9A47-EE4A-8293-A02B2FD4EDDF}"/>
              </a:ext>
            </a:extLst>
          </p:cNvPr>
          <p:cNvSpPr txBox="1"/>
          <p:nvPr/>
        </p:nvSpPr>
        <p:spPr>
          <a:xfrm>
            <a:off x="301369" y="1482811"/>
            <a:ext cx="8217243" cy="76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they?</a:t>
            </a:r>
          </a:p>
          <a:p>
            <a:pPr>
              <a:lnSpc>
                <a:spcPts val="2400"/>
              </a:lnSpc>
              <a:spcAft>
                <a:spcPts val="2400"/>
              </a:spcAft>
            </a:pPr>
            <a:r>
              <a:rPr lang="en-US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are indicators of the importance or urgency of work.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2265F7C-B80A-49DF-9A6F-DF3901CCFF67}"/>
              </a:ext>
            </a:extLst>
          </p:cNvPr>
          <p:cNvSpPr txBox="1"/>
          <p:nvPr/>
        </p:nvSpPr>
        <p:spPr>
          <a:xfrm>
            <a:off x="221856" y="438766"/>
            <a:ext cx="732275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600"/>
              </a:lnSpc>
            </a:pPr>
            <a:r>
              <a:rPr lang="en-US" sz="5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51D8D41-A905-446D-A940-57EDEA931D87}"/>
              </a:ext>
            </a:extLst>
          </p:cNvPr>
          <p:cNvGrpSpPr/>
          <p:nvPr/>
        </p:nvGrpSpPr>
        <p:grpSpPr>
          <a:xfrm>
            <a:off x="768437" y="2629427"/>
            <a:ext cx="4696191" cy="3711763"/>
            <a:chOff x="768437" y="2629427"/>
            <a:chExt cx="4696191" cy="3711763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FBD8AC4F-DB96-4606-BE69-FB6A9A846487}"/>
                </a:ext>
              </a:extLst>
            </p:cNvPr>
            <p:cNvGrpSpPr/>
            <p:nvPr/>
          </p:nvGrpSpPr>
          <p:grpSpPr>
            <a:xfrm>
              <a:off x="768437" y="4061676"/>
              <a:ext cx="4696191" cy="1941627"/>
              <a:chOff x="768437" y="4091172"/>
              <a:chExt cx="4696191" cy="1941627"/>
            </a:xfrm>
          </p:grpSpPr>
          <p:sp>
            <p:nvSpPr>
              <p:cNvPr id="93" name="Subtitle 2">
                <a:extLst>
                  <a:ext uri="{FF2B5EF4-FFF2-40B4-BE49-F238E27FC236}">
                    <a16:creationId xmlns:a16="http://schemas.microsoft.com/office/drawing/2014/main" id="{BA4F4D1F-AD47-4AA2-B68B-3404241066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4320" y="4518121"/>
                <a:ext cx="3540308" cy="507831"/>
              </a:xfrm>
              <a:prstGeom prst="rect">
                <a:avLst/>
              </a:prstGeom>
            </p:spPr>
            <p:txBody>
              <a:bodyPr vert="horz" wrap="square" lIns="45720" tIns="22860" rIns="45720" bIns="2286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750"/>
                  </a:lnSpc>
                </a:pPr>
                <a:r>
                  <a:rPr lang="en-US" sz="1800" dirty="0">
                    <a:solidFill>
                      <a:srgbClr val="043B63"/>
                    </a:solidFill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Badge displays in all views throughout ignite.</a:t>
                </a:r>
              </a:p>
            </p:txBody>
          </p: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4F0FEBF7-685C-4D76-8DFD-475F0CFE5E09}"/>
                  </a:ext>
                </a:extLst>
              </p:cNvPr>
              <p:cNvGrpSpPr/>
              <p:nvPr/>
            </p:nvGrpSpPr>
            <p:grpSpPr>
              <a:xfrm>
                <a:off x="768437" y="4091172"/>
                <a:ext cx="3855148" cy="1941627"/>
                <a:chOff x="768437" y="4255973"/>
                <a:chExt cx="3855148" cy="1941627"/>
              </a:xfrm>
            </p:grpSpPr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B03350A1-74AD-42F2-96E6-F96EE33E751C}"/>
                    </a:ext>
                  </a:extLst>
                </p:cNvPr>
                <p:cNvSpPr txBox="1"/>
                <p:nvPr/>
              </p:nvSpPr>
              <p:spPr>
                <a:xfrm>
                  <a:off x="1924320" y="4255973"/>
                  <a:ext cx="2699265" cy="338554"/>
                </a:xfrm>
                <a:prstGeom prst="rect">
                  <a:avLst/>
                </a:prstGeom>
                <a:noFill/>
              </p:spPr>
              <p:txBody>
                <a:bodyPr wrap="none" rtlCol="0" anchor="b" anchorCtr="0">
                  <a:spAutoFit/>
                </a:bodyPr>
                <a:lstStyle/>
                <a:p>
                  <a:r>
                    <a:rPr lang="en-US" sz="1600" b="1" dirty="0">
                      <a:solidFill>
                        <a:srgbClr val="043B6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Strong Visual Component</a:t>
                  </a:r>
                  <a:endParaRPr lang="en-US" sz="1600" b="1" dirty="0"/>
                </a:p>
              </p:txBody>
            </p:sp>
            <p:pic>
              <p:nvPicPr>
                <p:cNvPr id="96" name="Graphic 95" descr="Thumbs up sign with solid fill">
                  <a:extLst>
                    <a:ext uri="{FF2B5EF4-FFF2-40B4-BE49-F238E27FC236}">
                      <a16:creationId xmlns:a16="http://schemas.microsoft.com/office/drawing/2014/main" id="{73EDBE3C-D09E-4C14-B528-C894A34C99C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8437" y="5283200"/>
                  <a:ext cx="914400" cy="9144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0F04C6F9-76E7-4DD2-8808-6FE9E68F6CA1}"/>
                </a:ext>
              </a:extLst>
            </p:cNvPr>
            <p:cNvGrpSpPr/>
            <p:nvPr/>
          </p:nvGrpSpPr>
          <p:grpSpPr>
            <a:xfrm>
              <a:off x="768437" y="3849150"/>
              <a:ext cx="4690570" cy="2492040"/>
              <a:chOff x="768437" y="3849150"/>
              <a:chExt cx="4690570" cy="2492040"/>
            </a:xfrm>
          </p:grpSpPr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B92D21AA-CDFF-4A0A-AED8-EEA59BC87320}"/>
                  </a:ext>
                </a:extLst>
              </p:cNvPr>
              <p:cNvSpPr txBox="1"/>
              <p:nvPr/>
            </p:nvSpPr>
            <p:spPr>
              <a:xfrm>
                <a:off x="1924319" y="5187982"/>
                <a:ext cx="2295693" cy="3385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1600" b="1" dirty="0">
                    <a:solidFill>
                      <a:srgbClr val="043B6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Triggers Notifications</a:t>
                </a:r>
              </a:p>
            </p:txBody>
          </p:sp>
          <p:sp>
            <p:nvSpPr>
              <p:cNvPr id="91" name="Subtitle 2">
                <a:extLst>
                  <a:ext uri="{FF2B5EF4-FFF2-40B4-BE49-F238E27FC236}">
                    <a16:creationId xmlns:a16="http://schemas.microsoft.com/office/drawing/2014/main" id="{A555CA54-DC47-4FDA-9C0D-A6F63FCE938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18699" y="5602526"/>
                <a:ext cx="3540308" cy="738664"/>
              </a:xfrm>
              <a:prstGeom prst="rect">
                <a:avLst/>
              </a:prstGeom>
            </p:spPr>
            <p:txBody>
              <a:bodyPr vert="horz" wrap="square" lIns="45720" tIns="22860" rIns="45720" bIns="2286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750"/>
                  </a:lnSpc>
                </a:pPr>
                <a:r>
                  <a:rPr lang="en-US" sz="1800" dirty="0">
                    <a:solidFill>
                      <a:srgbClr val="043B63"/>
                    </a:solidFill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Maintain alignment with in-app and email notifications when priorities change.</a:t>
                </a:r>
              </a:p>
            </p:txBody>
          </p:sp>
          <p:pic>
            <p:nvPicPr>
              <p:cNvPr id="92" name="Graphic 91" descr="Thumbs up sign with solid fill">
                <a:extLst>
                  <a:ext uri="{FF2B5EF4-FFF2-40B4-BE49-F238E27FC236}">
                    <a16:creationId xmlns:a16="http://schemas.microsoft.com/office/drawing/2014/main" id="{BE12ABE7-36F8-4B22-BC46-2EDF1E3C73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68437" y="3849150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A66A704-9FCE-4223-8C1C-ACD6D535D9DA}"/>
                </a:ext>
              </a:extLst>
            </p:cNvPr>
            <p:cNvGrpSpPr/>
            <p:nvPr/>
          </p:nvGrpSpPr>
          <p:grpSpPr>
            <a:xfrm>
              <a:off x="768437" y="2629427"/>
              <a:ext cx="4696191" cy="1245390"/>
              <a:chOff x="768437" y="2393452"/>
              <a:chExt cx="4696191" cy="1245390"/>
            </a:xfrm>
          </p:grpSpPr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E926DBA2-AC35-4F88-A137-E13D1384509C}"/>
                  </a:ext>
                </a:extLst>
              </p:cNvPr>
              <p:cNvSpPr txBox="1"/>
              <p:nvPr/>
            </p:nvSpPr>
            <p:spPr>
              <a:xfrm>
                <a:off x="1924320" y="2481320"/>
                <a:ext cx="1685077" cy="369332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b="1" dirty="0">
                    <a:solidFill>
                      <a:srgbClr val="043B6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Customizable</a:t>
                </a:r>
                <a:endParaRPr lang="en-US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endParaRPr>
              </a:p>
            </p:txBody>
          </p:sp>
          <p:sp>
            <p:nvSpPr>
              <p:cNvPr id="88" name="Subtitle 2">
                <a:extLst>
                  <a:ext uri="{FF2B5EF4-FFF2-40B4-BE49-F238E27FC236}">
                    <a16:creationId xmlns:a16="http://schemas.microsoft.com/office/drawing/2014/main" id="{A2D7EFD4-F977-4231-BD8C-D0B81B93A3D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4319" y="2900178"/>
                <a:ext cx="3540309" cy="738664"/>
              </a:xfrm>
              <a:prstGeom prst="rect">
                <a:avLst/>
              </a:prstGeom>
            </p:spPr>
            <p:txBody>
              <a:bodyPr vert="horz" wrap="square" lIns="45720" tIns="22860" rIns="45720" bIns="2286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750"/>
                  </a:lnSpc>
                </a:pPr>
                <a:r>
                  <a:rPr lang="en-US" sz="1800" dirty="0">
                    <a:solidFill>
                      <a:srgbClr val="043B63"/>
                    </a:solidFill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Tailor the badge color and copy so your priorities match your team language.</a:t>
                </a:r>
              </a:p>
            </p:txBody>
          </p:sp>
          <p:pic>
            <p:nvPicPr>
              <p:cNvPr id="89" name="Graphic 88" descr="Thumbs up sign with solid fill">
                <a:extLst>
                  <a:ext uri="{FF2B5EF4-FFF2-40B4-BE49-F238E27FC236}">
                    <a16:creationId xmlns:a16="http://schemas.microsoft.com/office/drawing/2014/main" id="{7F9A2014-6F6A-4D65-A75E-2601CE9B48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68437" y="2393452"/>
                <a:ext cx="914400" cy="914400"/>
              </a:xfrm>
              <a:prstGeom prst="rect">
                <a:avLst/>
              </a:prstGeom>
            </p:spPr>
          </p:pic>
        </p:grp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592B90AE-8CB9-4D11-9B3F-8346E23BFA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827907">
            <a:off x="8489984" y="-1406267"/>
            <a:ext cx="4944253" cy="410624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544C68D-3287-42A2-93A6-BC42DC8E9F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471624">
            <a:off x="8949746" y="1077742"/>
            <a:ext cx="5845869" cy="6667764"/>
          </a:xfrm>
          <a:prstGeom prst="rect">
            <a:avLst/>
          </a:prstGeom>
        </p:spPr>
      </p:pic>
      <p:pic>
        <p:nvPicPr>
          <p:cNvPr id="3" name="Picture 2" descr="Text, application&#10;&#10;Description automatically generated with medium confidence">
            <a:extLst>
              <a:ext uri="{FF2B5EF4-FFF2-40B4-BE49-F238E27FC236}">
                <a16:creationId xmlns:a16="http://schemas.microsoft.com/office/drawing/2014/main" id="{AC4842F1-AC01-43CC-9E01-571AC96ACB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2508401"/>
            <a:ext cx="5652005" cy="199804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8807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4DA074-8860-544C-B5B6-B7CEDDDA92AF}"/>
              </a:ext>
            </a:extLst>
          </p:cNvPr>
          <p:cNvSpPr txBox="1"/>
          <p:nvPr/>
        </p:nvSpPr>
        <p:spPr>
          <a:xfrm>
            <a:off x="301369" y="395414"/>
            <a:ext cx="732275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600"/>
              </a:lnSpc>
            </a:pPr>
            <a:r>
              <a:rPr lang="en-US" sz="5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in the Wild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328C0-9A47-EE4A-8293-A02B2FD4EDDF}"/>
              </a:ext>
            </a:extLst>
          </p:cNvPr>
          <p:cNvSpPr txBox="1"/>
          <p:nvPr/>
        </p:nvSpPr>
        <p:spPr>
          <a:xfrm>
            <a:off x="301369" y="1482811"/>
            <a:ext cx="8217243" cy="450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Real-world implementation of priorities</a:t>
            </a:r>
            <a:endParaRPr lang="en-US" dirty="0">
              <a:solidFill>
                <a:srgbClr val="043B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E0C4EF-6287-4F6A-845D-B434B4E1D616}"/>
              </a:ext>
            </a:extLst>
          </p:cNvPr>
          <p:cNvSpPr txBox="1"/>
          <p:nvPr/>
        </p:nvSpPr>
        <p:spPr>
          <a:xfrm>
            <a:off x="7214143" y="2338689"/>
            <a:ext cx="1457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3894B72-8BC2-4BD9-A970-EB6C6E48A426}"/>
              </a:ext>
            </a:extLst>
          </p:cNvPr>
          <p:cNvGrpSpPr/>
          <p:nvPr/>
        </p:nvGrpSpPr>
        <p:grpSpPr>
          <a:xfrm>
            <a:off x="17837144" y="8513905"/>
            <a:ext cx="3215338" cy="3132712"/>
            <a:chOff x="14404327" y="5661841"/>
            <a:chExt cx="5906356" cy="5441589"/>
          </a:xfrm>
        </p:grpSpPr>
        <p:sp>
          <p:nvSpPr>
            <p:cNvPr id="17" name="Freeform 1022">
              <a:extLst>
                <a:ext uri="{FF2B5EF4-FFF2-40B4-BE49-F238E27FC236}">
                  <a16:creationId xmlns:a16="http://schemas.microsoft.com/office/drawing/2014/main" id="{62414A3E-60D7-4000-8C30-C460086A4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327" y="5661845"/>
              <a:ext cx="1644542" cy="1644536"/>
            </a:xfrm>
            <a:custGeom>
              <a:avLst/>
              <a:gdLst>
                <a:gd name="T0" fmla="*/ 137000 w 293328"/>
                <a:gd name="T1" fmla="*/ 249173 h 293327"/>
                <a:gd name="T2" fmla="*/ 59098 w 293328"/>
                <a:gd name="T3" fmla="*/ 249173 h 293327"/>
                <a:gd name="T4" fmla="*/ 39781 w 293328"/>
                <a:gd name="T5" fmla="*/ 244381 h 293327"/>
                <a:gd name="T6" fmla="*/ 33316 w 293328"/>
                <a:gd name="T7" fmla="*/ 253596 h 293327"/>
                <a:gd name="T8" fmla="*/ 241176 w 293328"/>
                <a:gd name="T9" fmla="*/ 212205 h 293327"/>
                <a:gd name="T10" fmla="*/ 241176 w 293328"/>
                <a:gd name="T11" fmla="*/ 212205 h 293327"/>
                <a:gd name="T12" fmla="*/ 189030 w 293328"/>
                <a:gd name="T13" fmla="*/ 249504 h 293327"/>
                <a:gd name="T14" fmla="*/ 205688 w 293328"/>
                <a:gd name="T15" fmla="*/ 244435 h 293327"/>
                <a:gd name="T16" fmla="*/ 196996 w 293328"/>
                <a:gd name="T17" fmla="*/ 204238 h 293327"/>
                <a:gd name="T18" fmla="*/ 196996 w 293328"/>
                <a:gd name="T19" fmla="*/ 204238 h 293327"/>
                <a:gd name="T20" fmla="*/ 106654 w 293328"/>
                <a:gd name="T21" fmla="*/ 207452 h 293327"/>
                <a:gd name="T22" fmla="*/ 59098 w 293328"/>
                <a:gd name="T23" fmla="*/ 207452 h 293327"/>
                <a:gd name="T24" fmla="*/ 39781 w 293328"/>
                <a:gd name="T25" fmla="*/ 202852 h 293327"/>
                <a:gd name="T26" fmla="*/ 33316 w 293328"/>
                <a:gd name="T27" fmla="*/ 212053 h 293327"/>
                <a:gd name="T28" fmla="*/ 253488 w 293328"/>
                <a:gd name="T29" fmla="*/ 169836 h 293327"/>
                <a:gd name="T30" fmla="*/ 286079 w 293328"/>
                <a:gd name="T31" fmla="*/ 169836 h 293327"/>
                <a:gd name="T32" fmla="*/ 205688 w 293328"/>
                <a:gd name="T33" fmla="*/ 195185 h 293327"/>
                <a:gd name="T34" fmla="*/ 205688 w 293328"/>
                <a:gd name="T35" fmla="*/ 169836 h 293327"/>
                <a:gd name="T36" fmla="*/ 196996 w 293328"/>
                <a:gd name="T37" fmla="*/ 195185 h 293327"/>
                <a:gd name="T38" fmla="*/ 116605 w 293328"/>
                <a:gd name="T39" fmla="*/ 169836 h 293327"/>
                <a:gd name="T40" fmla="*/ 149196 w 293328"/>
                <a:gd name="T41" fmla="*/ 169836 h 293327"/>
                <a:gd name="T42" fmla="*/ 89625 w 293328"/>
                <a:gd name="T43" fmla="*/ 161324 h 293327"/>
                <a:gd name="T44" fmla="*/ 63714 w 293328"/>
                <a:gd name="T45" fmla="*/ 170524 h 293327"/>
                <a:gd name="T46" fmla="*/ 33316 w 293328"/>
                <a:gd name="T47" fmla="*/ 161324 h 293327"/>
                <a:gd name="T48" fmla="*/ 39781 w 293328"/>
                <a:gd name="T49" fmla="*/ 170524 h 293327"/>
                <a:gd name="T50" fmla="*/ 33316 w 293328"/>
                <a:gd name="T51" fmla="*/ 161324 h 293327"/>
                <a:gd name="T52" fmla="*/ 205688 w 293328"/>
                <a:gd name="T53" fmla="*/ 161146 h 293327"/>
                <a:gd name="T54" fmla="*/ 166216 w 293328"/>
                <a:gd name="T55" fmla="*/ 130003 h 293327"/>
                <a:gd name="T56" fmla="*/ 196996 w 293328"/>
                <a:gd name="T57" fmla="*/ 135797 h 293327"/>
                <a:gd name="T58" fmla="*/ 102298 w 293328"/>
                <a:gd name="T59" fmla="*/ 119794 h 293327"/>
                <a:gd name="T60" fmla="*/ 63818 w 293328"/>
                <a:gd name="T61" fmla="*/ 129010 h 293327"/>
                <a:gd name="T62" fmla="*/ 33316 w 293328"/>
                <a:gd name="T63" fmla="*/ 119794 h 293327"/>
                <a:gd name="T64" fmla="*/ 39781 w 293328"/>
                <a:gd name="T65" fmla="*/ 129010 h 293327"/>
                <a:gd name="T66" fmla="*/ 33316 w 293328"/>
                <a:gd name="T67" fmla="*/ 119794 h 293327"/>
                <a:gd name="T68" fmla="*/ 253488 w 293328"/>
                <a:gd name="T69" fmla="*/ 161146 h 293327"/>
                <a:gd name="T70" fmla="*/ 133263 w 293328"/>
                <a:gd name="T71" fmla="*/ 114432 h 293327"/>
                <a:gd name="T72" fmla="*/ 157525 w 293328"/>
                <a:gd name="T73" fmla="*/ 127106 h 293327"/>
                <a:gd name="T74" fmla="*/ 205688 w 293328"/>
                <a:gd name="T75" fmla="*/ 126744 h 293327"/>
                <a:gd name="T76" fmla="*/ 196996 w 293328"/>
                <a:gd name="T77" fmla="*/ 86186 h 293327"/>
                <a:gd name="T78" fmla="*/ 196996 w 293328"/>
                <a:gd name="T79" fmla="*/ 86186 h 293327"/>
                <a:gd name="T80" fmla="*/ 263266 w 293328"/>
                <a:gd name="T81" fmla="*/ 107914 h 293327"/>
                <a:gd name="T82" fmla="*/ 139056 w 293328"/>
                <a:gd name="T83" fmla="*/ 107914 h 293327"/>
                <a:gd name="T84" fmla="*/ 63854 w 293328"/>
                <a:gd name="T85" fmla="*/ 78266 h 293327"/>
                <a:gd name="T86" fmla="*/ 132611 w 293328"/>
                <a:gd name="T87" fmla="*/ 87466 h 293327"/>
                <a:gd name="T88" fmla="*/ 63854 w 293328"/>
                <a:gd name="T89" fmla="*/ 78266 h 293327"/>
                <a:gd name="T90" fmla="*/ 44342 w 293328"/>
                <a:gd name="T91" fmla="*/ 82865 h 293327"/>
                <a:gd name="T92" fmla="*/ 28750 w 293328"/>
                <a:gd name="T93" fmla="*/ 82865 h 293327"/>
                <a:gd name="T94" fmla="*/ 68442 w 293328"/>
                <a:gd name="T95" fmla="*/ 22451 h 293327"/>
                <a:gd name="T96" fmla="*/ 166940 w 293328"/>
                <a:gd name="T97" fmla="*/ 22451 h 293327"/>
                <a:gd name="T98" fmla="*/ 22090 w 293328"/>
                <a:gd name="T99" fmla="*/ 8693 h 293327"/>
                <a:gd name="T100" fmla="*/ 22090 w 293328"/>
                <a:gd name="T101" fmla="*/ 286079 h 293327"/>
                <a:gd name="T102" fmla="*/ 226692 w 293328"/>
                <a:gd name="T103" fmla="*/ 256022 h 293327"/>
                <a:gd name="T104" fmla="*/ 201343 w 293328"/>
                <a:gd name="T105" fmla="*/ 71338 h 293327"/>
                <a:gd name="T106" fmla="*/ 213291 w 293328"/>
                <a:gd name="T107" fmla="*/ 8693 h 293327"/>
                <a:gd name="T108" fmla="*/ 153542 w 293328"/>
                <a:gd name="T109" fmla="*/ 44541 h 293327"/>
                <a:gd name="T110" fmla="*/ 59751 w 293328"/>
                <a:gd name="T111" fmla="*/ 8693 h 293327"/>
                <a:gd name="T112" fmla="*/ 213291 w 293328"/>
                <a:gd name="T113" fmla="*/ 0 h 293327"/>
                <a:gd name="T114" fmla="*/ 295132 w 293328"/>
                <a:gd name="T115" fmla="*/ 165491 h 293327"/>
                <a:gd name="T116" fmla="*/ 213291 w 293328"/>
                <a:gd name="T117" fmla="*/ 295131 h 293327"/>
                <a:gd name="T118" fmla="*/ 0 w 293328"/>
                <a:gd name="T119" fmla="*/ 22451 h 29332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93328" h="293327">
                  <a:moveTo>
                    <a:pt x="63464" y="242887"/>
                  </a:moveTo>
                  <a:lnTo>
                    <a:pt x="131800" y="242887"/>
                  </a:lnTo>
                  <a:cubicBezTo>
                    <a:pt x="134344" y="242887"/>
                    <a:pt x="136162" y="245085"/>
                    <a:pt x="136162" y="247650"/>
                  </a:cubicBezTo>
                  <a:cubicBezTo>
                    <a:pt x="136162" y="249848"/>
                    <a:pt x="134344" y="252046"/>
                    <a:pt x="131800" y="252046"/>
                  </a:cubicBezTo>
                  <a:lnTo>
                    <a:pt x="63464" y="252046"/>
                  </a:lnTo>
                  <a:cubicBezTo>
                    <a:pt x="60919" y="252046"/>
                    <a:pt x="58738" y="249848"/>
                    <a:pt x="58738" y="247650"/>
                  </a:cubicBezTo>
                  <a:cubicBezTo>
                    <a:pt x="58738" y="245085"/>
                    <a:pt x="60919" y="242887"/>
                    <a:pt x="63464" y="242887"/>
                  </a:cubicBezTo>
                  <a:close/>
                  <a:moveTo>
                    <a:pt x="33111" y="242887"/>
                  </a:moveTo>
                  <a:lnTo>
                    <a:pt x="39536" y="242887"/>
                  </a:lnTo>
                  <a:cubicBezTo>
                    <a:pt x="42182" y="242887"/>
                    <a:pt x="44072" y="245085"/>
                    <a:pt x="44072" y="247650"/>
                  </a:cubicBezTo>
                  <a:cubicBezTo>
                    <a:pt x="44072" y="249848"/>
                    <a:pt x="42182" y="252046"/>
                    <a:pt x="39536" y="252046"/>
                  </a:cubicBezTo>
                  <a:lnTo>
                    <a:pt x="33111" y="252046"/>
                  </a:lnTo>
                  <a:cubicBezTo>
                    <a:pt x="30843" y="252046"/>
                    <a:pt x="28575" y="249848"/>
                    <a:pt x="28575" y="247650"/>
                  </a:cubicBezTo>
                  <a:cubicBezTo>
                    <a:pt x="28575" y="245085"/>
                    <a:pt x="30843" y="242887"/>
                    <a:pt x="33111" y="242887"/>
                  </a:cubicBezTo>
                  <a:close/>
                  <a:moveTo>
                    <a:pt x="239701" y="210908"/>
                  </a:moveTo>
                  <a:cubicBezTo>
                    <a:pt x="231063" y="227104"/>
                    <a:pt x="219906" y="240061"/>
                    <a:pt x="212348" y="247979"/>
                  </a:cubicBezTo>
                  <a:cubicBezTo>
                    <a:pt x="231783" y="245099"/>
                    <a:pt x="249059" y="235382"/>
                    <a:pt x="261656" y="221705"/>
                  </a:cubicBezTo>
                  <a:cubicBezTo>
                    <a:pt x="255537" y="218106"/>
                    <a:pt x="247979" y="214147"/>
                    <a:pt x="239701" y="210908"/>
                  </a:cubicBezTo>
                  <a:close/>
                  <a:moveTo>
                    <a:pt x="160161" y="210908"/>
                  </a:moveTo>
                  <a:cubicBezTo>
                    <a:pt x="152243" y="214147"/>
                    <a:pt x="144685" y="218106"/>
                    <a:pt x="138206" y="221705"/>
                  </a:cubicBezTo>
                  <a:cubicBezTo>
                    <a:pt x="151163" y="235382"/>
                    <a:pt x="168439" y="245099"/>
                    <a:pt x="187874" y="247979"/>
                  </a:cubicBezTo>
                  <a:cubicBezTo>
                    <a:pt x="179956" y="240061"/>
                    <a:pt x="169159" y="227104"/>
                    <a:pt x="160161" y="210908"/>
                  </a:cubicBezTo>
                  <a:close/>
                  <a:moveTo>
                    <a:pt x="204430" y="202990"/>
                  </a:moveTo>
                  <a:lnTo>
                    <a:pt x="204430" y="242940"/>
                  </a:lnTo>
                  <a:cubicBezTo>
                    <a:pt x="211628" y="235742"/>
                    <a:pt x="222426" y="223145"/>
                    <a:pt x="231063" y="207669"/>
                  </a:cubicBezTo>
                  <a:cubicBezTo>
                    <a:pt x="222786" y="205149"/>
                    <a:pt x="213788" y="203350"/>
                    <a:pt x="204430" y="202990"/>
                  </a:cubicBezTo>
                  <a:close/>
                  <a:moveTo>
                    <a:pt x="195792" y="202990"/>
                  </a:moveTo>
                  <a:cubicBezTo>
                    <a:pt x="186434" y="203350"/>
                    <a:pt x="177437" y="205149"/>
                    <a:pt x="169159" y="207669"/>
                  </a:cubicBezTo>
                  <a:cubicBezTo>
                    <a:pt x="177437" y="223145"/>
                    <a:pt x="188594" y="235742"/>
                    <a:pt x="195792" y="242940"/>
                  </a:cubicBezTo>
                  <a:lnTo>
                    <a:pt x="195792" y="202990"/>
                  </a:lnTo>
                  <a:close/>
                  <a:moveTo>
                    <a:pt x="63428" y="201612"/>
                  </a:moveTo>
                  <a:lnTo>
                    <a:pt x="101673" y="201612"/>
                  </a:lnTo>
                  <a:cubicBezTo>
                    <a:pt x="104198" y="201612"/>
                    <a:pt x="106002" y="203898"/>
                    <a:pt x="106002" y="206184"/>
                  </a:cubicBezTo>
                  <a:cubicBezTo>
                    <a:pt x="106002" y="208851"/>
                    <a:pt x="104198" y="210756"/>
                    <a:pt x="101673" y="210756"/>
                  </a:cubicBezTo>
                  <a:lnTo>
                    <a:pt x="63428" y="210756"/>
                  </a:lnTo>
                  <a:cubicBezTo>
                    <a:pt x="60903" y="210756"/>
                    <a:pt x="58738" y="208851"/>
                    <a:pt x="58738" y="206184"/>
                  </a:cubicBezTo>
                  <a:cubicBezTo>
                    <a:pt x="58738" y="203898"/>
                    <a:pt x="60903" y="201612"/>
                    <a:pt x="63428" y="201612"/>
                  </a:cubicBezTo>
                  <a:close/>
                  <a:moveTo>
                    <a:pt x="33111" y="201612"/>
                  </a:moveTo>
                  <a:lnTo>
                    <a:pt x="39536" y="201612"/>
                  </a:lnTo>
                  <a:cubicBezTo>
                    <a:pt x="42182" y="201612"/>
                    <a:pt x="44072" y="203898"/>
                    <a:pt x="44072" y="206184"/>
                  </a:cubicBezTo>
                  <a:cubicBezTo>
                    <a:pt x="44072" y="208851"/>
                    <a:pt x="42182" y="210756"/>
                    <a:pt x="39536" y="210756"/>
                  </a:cubicBezTo>
                  <a:lnTo>
                    <a:pt x="33111" y="210756"/>
                  </a:lnTo>
                  <a:cubicBezTo>
                    <a:pt x="30843" y="210756"/>
                    <a:pt x="28575" y="208851"/>
                    <a:pt x="28575" y="206184"/>
                  </a:cubicBezTo>
                  <a:cubicBezTo>
                    <a:pt x="28575" y="203898"/>
                    <a:pt x="30843" y="201612"/>
                    <a:pt x="33111" y="201612"/>
                  </a:cubicBezTo>
                  <a:close/>
                  <a:moveTo>
                    <a:pt x="251938" y="168798"/>
                  </a:moveTo>
                  <a:cubicBezTo>
                    <a:pt x="251219" y="181035"/>
                    <a:pt x="247979" y="192192"/>
                    <a:pt x="243300" y="202630"/>
                  </a:cubicBezTo>
                  <a:cubicBezTo>
                    <a:pt x="252658" y="206229"/>
                    <a:pt x="260936" y="210908"/>
                    <a:pt x="267415" y="214867"/>
                  </a:cubicBezTo>
                  <a:cubicBezTo>
                    <a:pt x="277132" y="201910"/>
                    <a:pt x="283251" y="186074"/>
                    <a:pt x="284330" y="168798"/>
                  </a:cubicBezTo>
                  <a:lnTo>
                    <a:pt x="251938" y="168798"/>
                  </a:lnTo>
                  <a:close/>
                  <a:moveTo>
                    <a:pt x="204430" y="168798"/>
                  </a:moveTo>
                  <a:lnTo>
                    <a:pt x="204430" y="193992"/>
                  </a:lnTo>
                  <a:cubicBezTo>
                    <a:pt x="215227" y="194352"/>
                    <a:pt x="225305" y="196511"/>
                    <a:pt x="235023" y="199751"/>
                  </a:cubicBezTo>
                  <a:cubicBezTo>
                    <a:pt x="239341" y="190033"/>
                    <a:pt x="242581" y="179956"/>
                    <a:pt x="242941" y="168798"/>
                  </a:cubicBezTo>
                  <a:lnTo>
                    <a:pt x="204430" y="168798"/>
                  </a:lnTo>
                  <a:close/>
                  <a:moveTo>
                    <a:pt x="156922" y="168798"/>
                  </a:moveTo>
                  <a:cubicBezTo>
                    <a:pt x="158001" y="179596"/>
                    <a:pt x="160881" y="190033"/>
                    <a:pt x="165200" y="199751"/>
                  </a:cubicBezTo>
                  <a:cubicBezTo>
                    <a:pt x="174557" y="196511"/>
                    <a:pt x="184635" y="194352"/>
                    <a:pt x="195792" y="193992"/>
                  </a:cubicBezTo>
                  <a:lnTo>
                    <a:pt x="195792" y="168798"/>
                  </a:lnTo>
                  <a:lnTo>
                    <a:pt x="156922" y="168798"/>
                  </a:lnTo>
                  <a:close/>
                  <a:moveTo>
                    <a:pt x="115892" y="168798"/>
                  </a:moveTo>
                  <a:cubicBezTo>
                    <a:pt x="116612" y="186074"/>
                    <a:pt x="122730" y="201910"/>
                    <a:pt x="132448" y="214867"/>
                  </a:cubicBezTo>
                  <a:cubicBezTo>
                    <a:pt x="139286" y="210908"/>
                    <a:pt x="147564" y="206229"/>
                    <a:pt x="156562" y="202630"/>
                  </a:cubicBezTo>
                  <a:cubicBezTo>
                    <a:pt x="152243" y="192192"/>
                    <a:pt x="149004" y="181035"/>
                    <a:pt x="148284" y="168798"/>
                  </a:cubicBezTo>
                  <a:lnTo>
                    <a:pt x="115892" y="168798"/>
                  </a:lnTo>
                  <a:close/>
                  <a:moveTo>
                    <a:pt x="63324" y="160337"/>
                  </a:moveTo>
                  <a:lnTo>
                    <a:pt x="89077" y="160337"/>
                  </a:lnTo>
                  <a:cubicBezTo>
                    <a:pt x="91194" y="160337"/>
                    <a:pt x="93310" y="162242"/>
                    <a:pt x="93310" y="164909"/>
                  </a:cubicBezTo>
                  <a:cubicBezTo>
                    <a:pt x="93310" y="167576"/>
                    <a:pt x="91194" y="169481"/>
                    <a:pt x="89077" y="169481"/>
                  </a:cubicBezTo>
                  <a:lnTo>
                    <a:pt x="63324" y="169481"/>
                  </a:lnTo>
                  <a:cubicBezTo>
                    <a:pt x="60855" y="169481"/>
                    <a:pt x="58738" y="167576"/>
                    <a:pt x="58738" y="164909"/>
                  </a:cubicBezTo>
                  <a:cubicBezTo>
                    <a:pt x="58738" y="162242"/>
                    <a:pt x="60855" y="160337"/>
                    <a:pt x="63324" y="160337"/>
                  </a:cubicBezTo>
                  <a:close/>
                  <a:moveTo>
                    <a:pt x="33111" y="160337"/>
                  </a:moveTo>
                  <a:lnTo>
                    <a:pt x="39536" y="160337"/>
                  </a:lnTo>
                  <a:cubicBezTo>
                    <a:pt x="42182" y="160337"/>
                    <a:pt x="44072" y="162242"/>
                    <a:pt x="44072" y="164909"/>
                  </a:cubicBezTo>
                  <a:cubicBezTo>
                    <a:pt x="44072" y="167576"/>
                    <a:pt x="42182" y="169481"/>
                    <a:pt x="39536" y="169481"/>
                  </a:cubicBezTo>
                  <a:lnTo>
                    <a:pt x="33111" y="169481"/>
                  </a:lnTo>
                  <a:cubicBezTo>
                    <a:pt x="30843" y="169481"/>
                    <a:pt x="28575" y="167576"/>
                    <a:pt x="28575" y="164909"/>
                  </a:cubicBezTo>
                  <a:cubicBezTo>
                    <a:pt x="28575" y="162242"/>
                    <a:pt x="30843" y="160337"/>
                    <a:pt x="33111" y="160337"/>
                  </a:cubicBezTo>
                  <a:close/>
                  <a:moveTo>
                    <a:pt x="235023" y="129208"/>
                  </a:moveTo>
                  <a:cubicBezTo>
                    <a:pt x="225305" y="132087"/>
                    <a:pt x="215227" y="134607"/>
                    <a:pt x="204430" y="134967"/>
                  </a:cubicBezTo>
                  <a:lnTo>
                    <a:pt x="204430" y="160160"/>
                  </a:lnTo>
                  <a:lnTo>
                    <a:pt x="242941" y="160160"/>
                  </a:lnTo>
                  <a:cubicBezTo>
                    <a:pt x="242581" y="149003"/>
                    <a:pt x="239341" y="138566"/>
                    <a:pt x="235023" y="129208"/>
                  </a:cubicBezTo>
                  <a:close/>
                  <a:moveTo>
                    <a:pt x="165200" y="129208"/>
                  </a:moveTo>
                  <a:cubicBezTo>
                    <a:pt x="160881" y="138566"/>
                    <a:pt x="158001" y="149003"/>
                    <a:pt x="156922" y="160160"/>
                  </a:cubicBezTo>
                  <a:lnTo>
                    <a:pt x="195792" y="160160"/>
                  </a:lnTo>
                  <a:lnTo>
                    <a:pt x="195792" y="134967"/>
                  </a:lnTo>
                  <a:cubicBezTo>
                    <a:pt x="184635" y="134607"/>
                    <a:pt x="174557" y="132087"/>
                    <a:pt x="165200" y="129208"/>
                  </a:cubicBezTo>
                  <a:close/>
                  <a:moveTo>
                    <a:pt x="63428" y="119062"/>
                  </a:moveTo>
                  <a:lnTo>
                    <a:pt x="101673" y="119062"/>
                  </a:lnTo>
                  <a:cubicBezTo>
                    <a:pt x="104198" y="119062"/>
                    <a:pt x="106002" y="121260"/>
                    <a:pt x="106002" y="123825"/>
                  </a:cubicBezTo>
                  <a:cubicBezTo>
                    <a:pt x="106002" y="126023"/>
                    <a:pt x="104198" y="128221"/>
                    <a:pt x="101673" y="128221"/>
                  </a:cubicBezTo>
                  <a:lnTo>
                    <a:pt x="63428" y="128221"/>
                  </a:lnTo>
                  <a:cubicBezTo>
                    <a:pt x="60903" y="128221"/>
                    <a:pt x="58738" y="126023"/>
                    <a:pt x="58738" y="123825"/>
                  </a:cubicBezTo>
                  <a:cubicBezTo>
                    <a:pt x="58738" y="121260"/>
                    <a:pt x="60903" y="119062"/>
                    <a:pt x="63428" y="119062"/>
                  </a:cubicBezTo>
                  <a:close/>
                  <a:moveTo>
                    <a:pt x="33111" y="119062"/>
                  </a:moveTo>
                  <a:lnTo>
                    <a:pt x="39536" y="119062"/>
                  </a:lnTo>
                  <a:cubicBezTo>
                    <a:pt x="42182" y="119062"/>
                    <a:pt x="44072" y="121260"/>
                    <a:pt x="44072" y="123825"/>
                  </a:cubicBezTo>
                  <a:cubicBezTo>
                    <a:pt x="44072" y="126023"/>
                    <a:pt x="42182" y="128221"/>
                    <a:pt x="39536" y="128221"/>
                  </a:cubicBezTo>
                  <a:lnTo>
                    <a:pt x="33111" y="128221"/>
                  </a:lnTo>
                  <a:cubicBezTo>
                    <a:pt x="30843" y="128221"/>
                    <a:pt x="28575" y="126023"/>
                    <a:pt x="28575" y="123825"/>
                  </a:cubicBezTo>
                  <a:cubicBezTo>
                    <a:pt x="28575" y="121260"/>
                    <a:pt x="30843" y="119062"/>
                    <a:pt x="33111" y="119062"/>
                  </a:cubicBezTo>
                  <a:close/>
                  <a:moveTo>
                    <a:pt x="267774" y="113732"/>
                  </a:moveTo>
                  <a:cubicBezTo>
                    <a:pt x="260936" y="118051"/>
                    <a:pt x="252658" y="122730"/>
                    <a:pt x="243300" y="126329"/>
                  </a:cubicBezTo>
                  <a:cubicBezTo>
                    <a:pt x="247979" y="136406"/>
                    <a:pt x="251219" y="147923"/>
                    <a:pt x="251938" y="160160"/>
                  </a:cubicBezTo>
                  <a:lnTo>
                    <a:pt x="284330" y="160160"/>
                  </a:lnTo>
                  <a:cubicBezTo>
                    <a:pt x="283251" y="142885"/>
                    <a:pt x="277132" y="127049"/>
                    <a:pt x="267774" y="113732"/>
                  </a:cubicBezTo>
                  <a:close/>
                  <a:moveTo>
                    <a:pt x="132448" y="113732"/>
                  </a:moveTo>
                  <a:cubicBezTo>
                    <a:pt x="122730" y="127049"/>
                    <a:pt x="116612" y="142885"/>
                    <a:pt x="115892" y="160160"/>
                  </a:cubicBezTo>
                  <a:lnTo>
                    <a:pt x="148284" y="160160"/>
                  </a:lnTo>
                  <a:cubicBezTo>
                    <a:pt x="149004" y="147923"/>
                    <a:pt x="152243" y="136406"/>
                    <a:pt x="156562" y="126329"/>
                  </a:cubicBezTo>
                  <a:cubicBezTo>
                    <a:pt x="147564" y="122730"/>
                    <a:pt x="139286" y="118051"/>
                    <a:pt x="132448" y="113732"/>
                  </a:cubicBezTo>
                  <a:close/>
                  <a:moveTo>
                    <a:pt x="204430" y="85659"/>
                  </a:moveTo>
                  <a:lnTo>
                    <a:pt x="204430" y="125969"/>
                  </a:lnTo>
                  <a:cubicBezTo>
                    <a:pt x="213788" y="125609"/>
                    <a:pt x="222786" y="123809"/>
                    <a:pt x="231063" y="120930"/>
                  </a:cubicBezTo>
                  <a:cubicBezTo>
                    <a:pt x="222426" y="105454"/>
                    <a:pt x="211628" y="92857"/>
                    <a:pt x="204430" y="85659"/>
                  </a:cubicBezTo>
                  <a:close/>
                  <a:moveTo>
                    <a:pt x="195792" y="85659"/>
                  </a:moveTo>
                  <a:cubicBezTo>
                    <a:pt x="188594" y="92857"/>
                    <a:pt x="177437" y="105454"/>
                    <a:pt x="169159" y="120930"/>
                  </a:cubicBezTo>
                  <a:cubicBezTo>
                    <a:pt x="177437" y="123809"/>
                    <a:pt x="186434" y="125609"/>
                    <a:pt x="195792" y="125969"/>
                  </a:cubicBezTo>
                  <a:lnTo>
                    <a:pt x="195792" y="85659"/>
                  </a:lnTo>
                  <a:close/>
                  <a:moveTo>
                    <a:pt x="212348" y="80980"/>
                  </a:moveTo>
                  <a:cubicBezTo>
                    <a:pt x="219906" y="88898"/>
                    <a:pt x="231063" y="101855"/>
                    <a:pt x="239701" y="118051"/>
                  </a:cubicBezTo>
                  <a:cubicBezTo>
                    <a:pt x="247979" y="114812"/>
                    <a:pt x="255537" y="110853"/>
                    <a:pt x="261656" y="107254"/>
                  </a:cubicBezTo>
                  <a:cubicBezTo>
                    <a:pt x="249059" y="93217"/>
                    <a:pt x="231783" y="83859"/>
                    <a:pt x="212348" y="80980"/>
                  </a:cubicBezTo>
                  <a:close/>
                  <a:moveTo>
                    <a:pt x="187874" y="80980"/>
                  </a:moveTo>
                  <a:cubicBezTo>
                    <a:pt x="168439" y="83859"/>
                    <a:pt x="151163" y="93217"/>
                    <a:pt x="138206" y="107254"/>
                  </a:cubicBezTo>
                  <a:cubicBezTo>
                    <a:pt x="144685" y="110853"/>
                    <a:pt x="152243" y="114812"/>
                    <a:pt x="160161" y="118051"/>
                  </a:cubicBezTo>
                  <a:cubicBezTo>
                    <a:pt x="169159" y="101855"/>
                    <a:pt x="180316" y="88898"/>
                    <a:pt x="187874" y="80980"/>
                  </a:cubicBezTo>
                  <a:close/>
                  <a:moveTo>
                    <a:pt x="63464" y="77787"/>
                  </a:moveTo>
                  <a:lnTo>
                    <a:pt x="131800" y="77787"/>
                  </a:lnTo>
                  <a:cubicBezTo>
                    <a:pt x="134344" y="77787"/>
                    <a:pt x="136162" y="80073"/>
                    <a:pt x="136162" y="82359"/>
                  </a:cubicBezTo>
                  <a:cubicBezTo>
                    <a:pt x="136162" y="85026"/>
                    <a:pt x="134344" y="86931"/>
                    <a:pt x="131800" y="86931"/>
                  </a:cubicBezTo>
                  <a:lnTo>
                    <a:pt x="63464" y="86931"/>
                  </a:lnTo>
                  <a:cubicBezTo>
                    <a:pt x="60919" y="86931"/>
                    <a:pt x="58738" y="85026"/>
                    <a:pt x="58738" y="82359"/>
                  </a:cubicBezTo>
                  <a:cubicBezTo>
                    <a:pt x="58738" y="80073"/>
                    <a:pt x="60919" y="77787"/>
                    <a:pt x="63464" y="77787"/>
                  </a:cubicBezTo>
                  <a:close/>
                  <a:moveTo>
                    <a:pt x="33111" y="77787"/>
                  </a:moveTo>
                  <a:lnTo>
                    <a:pt x="39536" y="77787"/>
                  </a:lnTo>
                  <a:cubicBezTo>
                    <a:pt x="42182" y="77787"/>
                    <a:pt x="44072" y="80073"/>
                    <a:pt x="44072" y="82359"/>
                  </a:cubicBezTo>
                  <a:cubicBezTo>
                    <a:pt x="44072" y="85026"/>
                    <a:pt x="42182" y="86931"/>
                    <a:pt x="39536" y="86931"/>
                  </a:cubicBezTo>
                  <a:lnTo>
                    <a:pt x="33111" y="86931"/>
                  </a:lnTo>
                  <a:cubicBezTo>
                    <a:pt x="30843" y="86931"/>
                    <a:pt x="28575" y="85026"/>
                    <a:pt x="28575" y="82359"/>
                  </a:cubicBezTo>
                  <a:cubicBezTo>
                    <a:pt x="28575" y="80073"/>
                    <a:pt x="30843" y="77787"/>
                    <a:pt x="33111" y="77787"/>
                  </a:cubicBezTo>
                  <a:close/>
                  <a:moveTo>
                    <a:pt x="68023" y="8638"/>
                  </a:moveTo>
                  <a:lnTo>
                    <a:pt x="68023" y="22315"/>
                  </a:lnTo>
                  <a:cubicBezTo>
                    <a:pt x="68023" y="29513"/>
                    <a:pt x="74142" y="35631"/>
                    <a:pt x="81700" y="35631"/>
                  </a:cubicBezTo>
                  <a:lnTo>
                    <a:pt x="152603" y="35631"/>
                  </a:lnTo>
                  <a:cubicBezTo>
                    <a:pt x="159801" y="35631"/>
                    <a:pt x="165919" y="29513"/>
                    <a:pt x="165919" y="22315"/>
                  </a:cubicBezTo>
                  <a:lnTo>
                    <a:pt x="165919" y="8638"/>
                  </a:lnTo>
                  <a:lnTo>
                    <a:pt x="68023" y="8638"/>
                  </a:lnTo>
                  <a:close/>
                  <a:moveTo>
                    <a:pt x="21955" y="8638"/>
                  </a:moveTo>
                  <a:cubicBezTo>
                    <a:pt x="14757" y="8638"/>
                    <a:pt x="8998" y="14757"/>
                    <a:pt x="8998" y="22315"/>
                  </a:cubicBezTo>
                  <a:lnTo>
                    <a:pt x="8998" y="271013"/>
                  </a:lnTo>
                  <a:cubicBezTo>
                    <a:pt x="8998" y="278211"/>
                    <a:pt x="14757" y="284330"/>
                    <a:pt x="21955" y="284330"/>
                  </a:cubicBezTo>
                  <a:lnTo>
                    <a:pt x="211988" y="284330"/>
                  </a:lnTo>
                  <a:cubicBezTo>
                    <a:pt x="219186" y="284330"/>
                    <a:pt x="225305" y="278211"/>
                    <a:pt x="225305" y="271013"/>
                  </a:cubicBezTo>
                  <a:lnTo>
                    <a:pt x="225305" y="254457"/>
                  </a:lnTo>
                  <a:cubicBezTo>
                    <a:pt x="217387" y="256257"/>
                    <a:pt x="208749" y="257696"/>
                    <a:pt x="200111" y="257696"/>
                  </a:cubicBezTo>
                  <a:cubicBezTo>
                    <a:pt x="148644" y="257696"/>
                    <a:pt x="106534" y="215947"/>
                    <a:pt x="106534" y="164479"/>
                  </a:cubicBezTo>
                  <a:cubicBezTo>
                    <a:pt x="106534" y="113012"/>
                    <a:pt x="148644" y="70903"/>
                    <a:pt x="200111" y="70903"/>
                  </a:cubicBezTo>
                  <a:cubicBezTo>
                    <a:pt x="208749" y="70903"/>
                    <a:pt x="217387" y="72342"/>
                    <a:pt x="225305" y="74502"/>
                  </a:cubicBezTo>
                  <a:lnTo>
                    <a:pt x="225305" y="22315"/>
                  </a:lnTo>
                  <a:cubicBezTo>
                    <a:pt x="225305" y="14757"/>
                    <a:pt x="219186" y="8638"/>
                    <a:pt x="211988" y="8638"/>
                  </a:cubicBezTo>
                  <a:lnTo>
                    <a:pt x="174557" y="8638"/>
                  </a:lnTo>
                  <a:lnTo>
                    <a:pt x="174557" y="22315"/>
                  </a:lnTo>
                  <a:cubicBezTo>
                    <a:pt x="174557" y="34552"/>
                    <a:pt x="164840" y="44269"/>
                    <a:pt x="152603" y="44269"/>
                  </a:cubicBezTo>
                  <a:lnTo>
                    <a:pt x="81700" y="44269"/>
                  </a:lnTo>
                  <a:cubicBezTo>
                    <a:pt x="69103" y="44269"/>
                    <a:pt x="59386" y="34552"/>
                    <a:pt x="59386" y="22315"/>
                  </a:cubicBezTo>
                  <a:lnTo>
                    <a:pt x="59386" y="8638"/>
                  </a:lnTo>
                  <a:lnTo>
                    <a:pt x="21955" y="8638"/>
                  </a:lnTo>
                  <a:close/>
                  <a:moveTo>
                    <a:pt x="21955" y="0"/>
                  </a:moveTo>
                  <a:lnTo>
                    <a:pt x="211988" y="0"/>
                  </a:lnTo>
                  <a:cubicBezTo>
                    <a:pt x="224225" y="0"/>
                    <a:pt x="234303" y="10078"/>
                    <a:pt x="234303" y="22315"/>
                  </a:cubicBezTo>
                  <a:lnTo>
                    <a:pt x="234303" y="77381"/>
                  </a:lnTo>
                  <a:cubicBezTo>
                    <a:pt x="268854" y="91418"/>
                    <a:pt x="293328" y="124889"/>
                    <a:pt x="293328" y="164479"/>
                  </a:cubicBezTo>
                  <a:cubicBezTo>
                    <a:pt x="293328" y="203710"/>
                    <a:pt x="268854" y="237541"/>
                    <a:pt x="234303" y="251218"/>
                  </a:cubicBezTo>
                  <a:lnTo>
                    <a:pt x="234303" y="271013"/>
                  </a:lnTo>
                  <a:cubicBezTo>
                    <a:pt x="234303" y="283610"/>
                    <a:pt x="224225" y="293327"/>
                    <a:pt x="211988" y="293327"/>
                  </a:cubicBezTo>
                  <a:lnTo>
                    <a:pt x="21955" y="293327"/>
                  </a:lnTo>
                  <a:cubicBezTo>
                    <a:pt x="9718" y="293327"/>
                    <a:pt x="0" y="283610"/>
                    <a:pt x="0" y="271013"/>
                  </a:cubicBezTo>
                  <a:lnTo>
                    <a:pt x="0" y="22315"/>
                  </a:lnTo>
                  <a:cubicBezTo>
                    <a:pt x="0" y="10078"/>
                    <a:pt x="9718" y="0"/>
                    <a:pt x="219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18" name="Freeform 1026">
              <a:extLst>
                <a:ext uri="{FF2B5EF4-FFF2-40B4-BE49-F238E27FC236}">
                  <a16:creationId xmlns:a16="http://schemas.microsoft.com/office/drawing/2014/main" id="{94BEECB2-EDC3-416C-9EE2-74724EBE9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66141" y="5661841"/>
              <a:ext cx="1644542" cy="1644542"/>
            </a:xfrm>
            <a:custGeom>
              <a:avLst/>
              <a:gdLst>
                <a:gd name="T0" fmla="*/ 140624 w 293329"/>
                <a:gd name="T1" fmla="*/ 278491 h 293329"/>
                <a:gd name="T2" fmla="*/ 219504 w 293329"/>
                <a:gd name="T3" fmla="*/ 286086 h 293329"/>
                <a:gd name="T4" fmla="*/ 227103 w 293329"/>
                <a:gd name="T5" fmla="*/ 268364 h 293329"/>
                <a:gd name="T6" fmla="*/ 18093 w 293329"/>
                <a:gd name="T7" fmla="*/ 268364 h 293329"/>
                <a:gd name="T8" fmla="*/ 25332 w 293329"/>
                <a:gd name="T9" fmla="*/ 286086 h 293329"/>
                <a:gd name="T10" fmla="*/ 74547 w 293329"/>
                <a:gd name="T11" fmla="*/ 278491 h 293329"/>
                <a:gd name="T12" fmla="*/ 18093 w 293329"/>
                <a:gd name="T13" fmla="*/ 268364 h 293329"/>
                <a:gd name="T14" fmla="*/ 128685 w 293329"/>
                <a:gd name="T15" fmla="*/ 228942 h 293329"/>
                <a:gd name="T16" fmla="*/ 130131 w 293329"/>
                <a:gd name="T17" fmla="*/ 259322 h 293329"/>
                <a:gd name="T18" fmla="*/ 239043 w 293329"/>
                <a:gd name="T19" fmla="*/ 257875 h 293329"/>
                <a:gd name="T20" fmla="*/ 148224 w 293329"/>
                <a:gd name="T21" fmla="*/ 241600 h 293329"/>
                <a:gd name="T22" fmla="*/ 148224 w 293329"/>
                <a:gd name="T23" fmla="*/ 232558 h 293329"/>
                <a:gd name="T24" fmla="*/ 239043 w 293329"/>
                <a:gd name="T25" fmla="*/ 228219 h 293329"/>
                <a:gd name="T26" fmla="*/ 126876 w 293329"/>
                <a:gd name="T27" fmla="*/ 214836 h 293329"/>
                <a:gd name="T28" fmla="*/ 167038 w 293329"/>
                <a:gd name="T29" fmla="*/ 205794 h 293329"/>
                <a:gd name="T30" fmla="*/ 208288 w 293329"/>
                <a:gd name="T31" fmla="*/ 175051 h 293329"/>
                <a:gd name="T32" fmla="*/ 159440 w 293329"/>
                <a:gd name="T33" fmla="*/ 175051 h 293329"/>
                <a:gd name="T34" fmla="*/ 188026 w 293329"/>
                <a:gd name="T35" fmla="*/ 161670 h 293329"/>
                <a:gd name="T36" fmla="*/ 184045 w 293329"/>
                <a:gd name="T37" fmla="*/ 167818 h 293329"/>
                <a:gd name="T38" fmla="*/ 175361 w 293329"/>
                <a:gd name="T39" fmla="*/ 75590 h 293329"/>
                <a:gd name="T40" fmla="*/ 184045 w 293329"/>
                <a:gd name="T41" fmla="*/ 172158 h 293329"/>
                <a:gd name="T42" fmla="*/ 186217 w 293329"/>
                <a:gd name="T43" fmla="*/ 69079 h 293329"/>
                <a:gd name="T44" fmla="*/ 18093 w 293329"/>
                <a:gd name="T45" fmla="*/ 259322 h 293329"/>
                <a:gd name="T46" fmla="*/ 41976 w 293329"/>
                <a:gd name="T47" fmla="*/ 56782 h 293329"/>
                <a:gd name="T48" fmla="*/ 45958 w 293329"/>
                <a:gd name="T49" fmla="*/ 12657 h 293329"/>
                <a:gd name="T50" fmla="*/ 70565 w 293329"/>
                <a:gd name="T51" fmla="*/ 48105 h 293329"/>
                <a:gd name="T52" fmla="*/ 183322 w 293329"/>
                <a:gd name="T53" fmla="*/ 9042 h 293329"/>
                <a:gd name="T54" fmla="*/ 110593 w 293329"/>
                <a:gd name="T55" fmla="*/ 184093 h 293329"/>
                <a:gd name="T56" fmla="*/ 157993 w 293329"/>
                <a:gd name="T57" fmla="*/ 205794 h 293329"/>
                <a:gd name="T58" fmla="*/ 137730 w 293329"/>
                <a:gd name="T59" fmla="*/ 131288 h 293329"/>
                <a:gd name="T60" fmla="*/ 186578 w 293329"/>
                <a:gd name="T61" fmla="*/ 57506 h 293329"/>
                <a:gd name="T62" fmla="*/ 220229 w 293329"/>
                <a:gd name="T63" fmla="*/ 164925 h 293329"/>
                <a:gd name="T64" fmla="*/ 243024 w 293329"/>
                <a:gd name="T65" fmla="*/ 205794 h 293329"/>
                <a:gd name="T66" fmla="*/ 286082 w 293329"/>
                <a:gd name="T67" fmla="*/ 112120 h 293329"/>
                <a:gd name="T68" fmla="*/ 183322 w 293329"/>
                <a:gd name="T69" fmla="*/ 0 h 293329"/>
                <a:gd name="T70" fmla="*/ 263286 w 293329"/>
                <a:gd name="T71" fmla="*/ 189881 h 293329"/>
                <a:gd name="T72" fmla="*/ 248090 w 293329"/>
                <a:gd name="T73" fmla="*/ 257875 h 293329"/>
                <a:gd name="T74" fmla="*/ 236149 w 293329"/>
                <a:gd name="T75" fmla="*/ 268364 h 293329"/>
                <a:gd name="T76" fmla="*/ 219504 w 293329"/>
                <a:gd name="T77" fmla="*/ 295128 h 293329"/>
                <a:gd name="T78" fmla="*/ 131579 w 293329"/>
                <a:gd name="T79" fmla="*/ 278491 h 293329"/>
                <a:gd name="T80" fmla="*/ 130131 w 293329"/>
                <a:gd name="T81" fmla="*/ 268364 h 293329"/>
                <a:gd name="T82" fmla="*/ 119639 w 293329"/>
                <a:gd name="T83" fmla="*/ 228942 h 293329"/>
                <a:gd name="T84" fmla="*/ 71877 w 293329"/>
                <a:gd name="T85" fmla="*/ 112120 h 293329"/>
                <a:gd name="T86" fmla="*/ 45958 w 293329"/>
                <a:gd name="T87" fmla="*/ 0 h 293329"/>
                <a:gd name="T88" fmla="*/ 82507 w 293329"/>
                <a:gd name="T89" fmla="*/ 49912 h 293329"/>
                <a:gd name="T90" fmla="*/ 78888 w 293329"/>
                <a:gd name="T91" fmla="*/ 56782 h 293329"/>
                <a:gd name="T92" fmla="*/ 50663 w 293329"/>
                <a:gd name="T93" fmla="*/ 259322 h 293329"/>
                <a:gd name="T94" fmla="*/ 74547 w 293329"/>
                <a:gd name="T95" fmla="*/ 177945 h 293329"/>
                <a:gd name="T96" fmla="*/ 83593 w 293329"/>
                <a:gd name="T97" fmla="*/ 177945 h 293329"/>
                <a:gd name="T98" fmla="*/ 87934 w 293329"/>
                <a:gd name="T99" fmla="*/ 259322 h 293329"/>
                <a:gd name="T100" fmla="*/ 87934 w 293329"/>
                <a:gd name="T101" fmla="*/ 268364 h 293329"/>
                <a:gd name="T102" fmla="*/ 83593 w 293329"/>
                <a:gd name="T103" fmla="*/ 278491 h 293329"/>
                <a:gd name="T104" fmla="*/ 25332 w 293329"/>
                <a:gd name="T105" fmla="*/ 295128 h 293329"/>
                <a:gd name="T106" fmla="*/ 9047 w 293329"/>
                <a:gd name="T107" fmla="*/ 268364 h 293329"/>
                <a:gd name="T108" fmla="*/ 0 w 293329"/>
                <a:gd name="T109" fmla="*/ 263663 h 293329"/>
                <a:gd name="T110" fmla="*/ 9047 w 293329"/>
                <a:gd name="T111" fmla="*/ 259322 h 293329"/>
                <a:gd name="T112" fmla="*/ 9771 w 293329"/>
                <a:gd name="T113" fmla="*/ 49912 h 293329"/>
                <a:gd name="T114" fmla="*/ 45958 w 293329"/>
                <a:gd name="T115" fmla="*/ 0 h 29332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3329" h="293329">
                  <a:moveTo>
                    <a:pt x="139767" y="266728"/>
                  </a:moveTo>
                  <a:lnTo>
                    <a:pt x="139767" y="276793"/>
                  </a:lnTo>
                  <a:cubicBezTo>
                    <a:pt x="139767" y="281107"/>
                    <a:pt x="143004" y="284342"/>
                    <a:pt x="147320" y="284342"/>
                  </a:cubicBezTo>
                  <a:lnTo>
                    <a:pt x="218166" y="284342"/>
                  </a:lnTo>
                  <a:cubicBezTo>
                    <a:pt x="222482" y="284342"/>
                    <a:pt x="225718" y="281107"/>
                    <a:pt x="225718" y="276793"/>
                  </a:cubicBezTo>
                  <a:lnTo>
                    <a:pt x="225718" y="266728"/>
                  </a:lnTo>
                  <a:lnTo>
                    <a:pt x="139767" y="266728"/>
                  </a:lnTo>
                  <a:close/>
                  <a:moveTo>
                    <a:pt x="17983" y="266728"/>
                  </a:moveTo>
                  <a:lnTo>
                    <a:pt x="17983" y="276793"/>
                  </a:lnTo>
                  <a:cubicBezTo>
                    <a:pt x="17983" y="281107"/>
                    <a:pt x="20861" y="284342"/>
                    <a:pt x="25177" y="284342"/>
                  </a:cubicBezTo>
                  <a:lnTo>
                    <a:pt x="66538" y="284342"/>
                  </a:lnTo>
                  <a:cubicBezTo>
                    <a:pt x="70854" y="284342"/>
                    <a:pt x="74092" y="281107"/>
                    <a:pt x="74092" y="276793"/>
                  </a:cubicBezTo>
                  <a:lnTo>
                    <a:pt x="74092" y="266728"/>
                  </a:lnTo>
                  <a:lnTo>
                    <a:pt x="17983" y="266728"/>
                  </a:lnTo>
                  <a:close/>
                  <a:moveTo>
                    <a:pt x="126102" y="213526"/>
                  </a:moveTo>
                  <a:cubicBezTo>
                    <a:pt x="127180" y="218199"/>
                    <a:pt x="127900" y="222872"/>
                    <a:pt x="127900" y="227546"/>
                  </a:cubicBezTo>
                  <a:lnTo>
                    <a:pt x="127900" y="256303"/>
                  </a:lnTo>
                  <a:cubicBezTo>
                    <a:pt x="127900" y="257022"/>
                    <a:pt x="128619" y="257741"/>
                    <a:pt x="129338" y="257741"/>
                  </a:cubicBezTo>
                  <a:lnTo>
                    <a:pt x="236148" y="257741"/>
                  </a:lnTo>
                  <a:cubicBezTo>
                    <a:pt x="236867" y="257741"/>
                    <a:pt x="237586" y="257022"/>
                    <a:pt x="237586" y="256303"/>
                  </a:cubicBezTo>
                  <a:lnTo>
                    <a:pt x="237586" y="240127"/>
                  </a:lnTo>
                  <a:lnTo>
                    <a:pt x="147320" y="240127"/>
                  </a:lnTo>
                  <a:cubicBezTo>
                    <a:pt x="144802" y="240127"/>
                    <a:pt x="142644" y="237970"/>
                    <a:pt x="142644" y="235454"/>
                  </a:cubicBezTo>
                  <a:cubicBezTo>
                    <a:pt x="142644" y="232938"/>
                    <a:pt x="144802" y="231140"/>
                    <a:pt x="147320" y="231140"/>
                  </a:cubicBezTo>
                  <a:lnTo>
                    <a:pt x="237586" y="231140"/>
                  </a:lnTo>
                  <a:lnTo>
                    <a:pt x="237586" y="226827"/>
                  </a:lnTo>
                  <a:cubicBezTo>
                    <a:pt x="237586" y="222153"/>
                    <a:pt x="237946" y="217480"/>
                    <a:pt x="239025" y="213526"/>
                  </a:cubicBezTo>
                  <a:lnTo>
                    <a:pt x="126102" y="213526"/>
                  </a:lnTo>
                  <a:close/>
                  <a:moveTo>
                    <a:pt x="158468" y="173984"/>
                  </a:moveTo>
                  <a:lnTo>
                    <a:pt x="166020" y="204539"/>
                  </a:lnTo>
                  <a:lnTo>
                    <a:pt x="199466" y="204539"/>
                  </a:lnTo>
                  <a:lnTo>
                    <a:pt x="207018" y="173984"/>
                  </a:lnTo>
                  <a:cubicBezTo>
                    <a:pt x="200185" y="177579"/>
                    <a:pt x="192273" y="179736"/>
                    <a:pt x="182923" y="179736"/>
                  </a:cubicBezTo>
                  <a:cubicBezTo>
                    <a:pt x="173213" y="179736"/>
                    <a:pt x="165301" y="177579"/>
                    <a:pt x="158468" y="173984"/>
                  </a:cubicBezTo>
                  <a:close/>
                  <a:moveTo>
                    <a:pt x="185081" y="68659"/>
                  </a:moveTo>
                  <a:cubicBezTo>
                    <a:pt x="181125" y="84835"/>
                    <a:pt x="172494" y="126894"/>
                    <a:pt x="186879" y="160684"/>
                  </a:cubicBezTo>
                  <a:cubicBezTo>
                    <a:pt x="187598" y="163200"/>
                    <a:pt x="186519" y="165716"/>
                    <a:pt x="184721" y="166795"/>
                  </a:cubicBezTo>
                  <a:cubicBezTo>
                    <a:pt x="184002" y="166795"/>
                    <a:pt x="183282" y="166795"/>
                    <a:pt x="182923" y="166795"/>
                  </a:cubicBezTo>
                  <a:cubicBezTo>
                    <a:pt x="181125" y="166795"/>
                    <a:pt x="179326" y="166076"/>
                    <a:pt x="178607" y="164279"/>
                  </a:cubicBezTo>
                  <a:cubicBezTo>
                    <a:pt x="165301" y="132645"/>
                    <a:pt x="169976" y="95260"/>
                    <a:pt x="174292" y="75130"/>
                  </a:cubicBezTo>
                  <a:cubicBezTo>
                    <a:pt x="162424" y="87711"/>
                    <a:pt x="145521" y="109280"/>
                    <a:pt x="145521" y="130488"/>
                  </a:cubicBezTo>
                  <a:cubicBezTo>
                    <a:pt x="145521" y="165716"/>
                    <a:pt x="168897" y="171109"/>
                    <a:pt x="182923" y="171109"/>
                  </a:cubicBezTo>
                  <a:cubicBezTo>
                    <a:pt x="196589" y="171109"/>
                    <a:pt x="219964" y="165716"/>
                    <a:pt x="219964" y="130488"/>
                  </a:cubicBezTo>
                  <a:cubicBezTo>
                    <a:pt x="219964" y="104966"/>
                    <a:pt x="195869" y="79084"/>
                    <a:pt x="185081" y="68659"/>
                  </a:cubicBezTo>
                  <a:close/>
                  <a:moveTo>
                    <a:pt x="17983" y="56437"/>
                  </a:moveTo>
                  <a:lnTo>
                    <a:pt x="17983" y="257741"/>
                  </a:lnTo>
                  <a:lnTo>
                    <a:pt x="41721" y="257741"/>
                  </a:lnTo>
                  <a:lnTo>
                    <a:pt x="41721" y="56437"/>
                  </a:lnTo>
                  <a:lnTo>
                    <a:pt x="17983" y="56437"/>
                  </a:lnTo>
                  <a:close/>
                  <a:moveTo>
                    <a:pt x="45678" y="12582"/>
                  </a:moveTo>
                  <a:lnTo>
                    <a:pt x="21580" y="47810"/>
                  </a:lnTo>
                  <a:lnTo>
                    <a:pt x="70135" y="47810"/>
                  </a:lnTo>
                  <a:lnTo>
                    <a:pt x="45678" y="12582"/>
                  </a:lnTo>
                  <a:close/>
                  <a:moveTo>
                    <a:pt x="182204" y="8987"/>
                  </a:moveTo>
                  <a:cubicBezTo>
                    <a:pt x="126102" y="8987"/>
                    <a:pt x="80069" y="54999"/>
                    <a:pt x="80069" y="111436"/>
                  </a:cubicBezTo>
                  <a:cubicBezTo>
                    <a:pt x="80069" y="138397"/>
                    <a:pt x="90858" y="163919"/>
                    <a:pt x="109918" y="182971"/>
                  </a:cubicBezTo>
                  <a:cubicBezTo>
                    <a:pt x="116032" y="189082"/>
                    <a:pt x="120707" y="196631"/>
                    <a:pt x="123584" y="204539"/>
                  </a:cubicBezTo>
                  <a:lnTo>
                    <a:pt x="157030" y="204539"/>
                  </a:lnTo>
                  <a:lnTo>
                    <a:pt x="146600" y="163919"/>
                  </a:lnTo>
                  <a:cubicBezTo>
                    <a:pt x="140127" y="155651"/>
                    <a:pt x="136890" y="144508"/>
                    <a:pt x="136890" y="130488"/>
                  </a:cubicBezTo>
                  <a:cubicBezTo>
                    <a:pt x="136890" y="93822"/>
                    <a:pt x="178248" y="58594"/>
                    <a:pt x="180046" y="57156"/>
                  </a:cubicBezTo>
                  <a:cubicBezTo>
                    <a:pt x="181484" y="55718"/>
                    <a:pt x="184002" y="55718"/>
                    <a:pt x="185440" y="57156"/>
                  </a:cubicBezTo>
                  <a:cubicBezTo>
                    <a:pt x="187238" y="58594"/>
                    <a:pt x="228595" y="93822"/>
                    <a:pt x="228595" y="130488"/>
                  </a:cubicBezTo>
                  <a:cubicBezTo>
                    <a:pt x="228595" y="144508"/>
                    <a:pt x="225359" y="155651"/>
                    <a:pt x="218886" y="163919"/>
                  </a:cubicBezTo>
                  <a:lnTo>
                    <a:pt x="208816" y="204539"/>
                  </a:lnTo>
                  <a:lnTo>
                    <a:pt x="241542" y="204539"/>
                  </a:lnTo>
                  <a:cubicBezTo>
                    <a:pt x="244419" y="196272"/>
                    <a:pt x="249094" y="189082"/>
                    <a:pt x="255568" y="182612"/>
                  </a:cubicBezTo>
                  <a:cubicBezTo>
                    <a:pt x="274268" y="163200"/>
                    <a:pt x="284338" y="138037"/>
                    <a:pt x="284338" y="111436"/>
                  </a:cubicBezTo>
                  <a:cubicBezTo>
                    <a:pt x="284338" y="54999"/>
                    <a:pt x="238665" y="8987"/>
                    <a:pt x="182204" y="8987"/>
                  </a:cubicBezTo>
                  <a:close/>
                  <a:moveTo>
                    <a:pt x="182204" y="0"/>
                  </a:moveTo>
                  <a:cubicBezTo>
                    <a:pt x="243340" y="0"/>
                    <a:pt x="293329" y="49967"/>
                    <a:pt x="293329" y="111436"/>
                  </a:cubicBezTo>
                  <a:cubicBezTo>
                    <a:pt x="293329" y="140553"/>
                    <a:pt x="282180" y="167873"/>
                    <a:pt x="261681" y="188723"/>
                  </a:cubicBezTo>
                  <a:cubicBezTo>
                    <a:pt x="251971" y="198788"/>
                    <a:pt x="246577" y="212448"/>
                    <a:pt x="246577" y="226827"/>
                  </a:cubicBezTo>
                  <a:lnTo>
                    <a:pt x="246577" y="256303"/>
                  </a:lnTo>
                  <a:cubicBezTo>
                    <a:pt x="246577" y="262055"/>
                    <a:pt x="241902" y="266728"/>
                    <a:pt x="236148" y="266728"/>
                  </a:cubicBezTo>
                  <a:lnTo>
                    <a:pt x="234709" y="266728"/>
                  </a:lnTo>
                  <a:lnTo>
                    <a:pt x="234709" y="276793"/>
                  </a:lnTo>
                  <a:cubicBezTo>
                    <a:pt x="234709" y="286139"/>
                    <a:pt x="227157" y="293329"/>
                    <a:pt x="218166" y="293329"/>
                  </a:cubicBezTo>
                  <a:lnTo>
                    <a:pt x="147320" y="293329"/>
                  </a:lnTo>
                  <a:cubicBezTo>
                    <a:pt x="138329" y="293329"/>
                    <a:pt x="130777" y="286139"/>
                    <a:pt x="130777" y="276793"/>
                  </a:cubicBezTo>
                  <a:lnTo>
                    <a:pt x="130777" y="266728"/>
                  </a:lnTo>
                  <a:lnTo>
                    <a:pt x="129338" y="266728"/>
                  </a:lnTo>
                  <a:cubicBezTo>
                    <a:pt x="123584" y="266728"/>
                    <a:pt x="118909" y="262055"/>
                    <a:pt x="118909" y="256303"/>
                  </a:cubicBezTo>
                  <a:lnTo>
                    <a:pt x="118909" y="227546"/>
                  </a:lnTo>
                  <a:cubicBezTo>
                    <a:pt x="118909" y="213167"/>
                    <a:pt x="113515" y="199507"/>
                    <a:pt x="103445" y="189442"/>
                  </a:cubicBezTo>
                  <a:cubicBezTo>
                    <a:pt x="82587" y="168592"/>
                    <a:pt x="71438" y="140553"/>
                    <a:pt x="71438" y="111436"/>
                  </a:cubicBezTo>
                  <a:cubicBezTo>
                    <a:pt x="71438" y="49967"/>
                    <a:pt x="121067" y="0"/>
                    <a:pt x="182204" y="0"/>
                  </a:cubicBezTo>
                  <a:close/>
                  <a:moveTo>
                    <a:pt x="45678" y="0"/>
                  </a:moveTo>
                  <a:cubicBezTo>
                    <a:pt x="47116" y="0"/>
                    <a:pt x="48555" y="719"/>
                    <a:pt x="49274" y="2157"/>
                  </a:cubicBezTo>
                  <a:lnTo>
                    <a:pt x="82004" y="49607"/>
                  </a:lnTo>
                  <a:cubicBezTo>
                    <a:pt x="83083" y="50686"/>
                    <a:pt x="83083" y="52483"/>
                    <a:pt x="82364" y="53921"/>
                  </a:cubicBezTo>
                  <a:cubicBezTo>
                    <a:pt x="81645" y="55359"/>
                    <a:pt x="80206" y="56437"/>
                    <a:pt x="78408" y="56437"/>
                  </a:cubicBezTo>
                  <a:lnTo>
                    <a:pt x="50353" y="56437"/>
                  </a:lnTo>
                  <a:lnTo>
                    <a:pt x="50353" y="257741"/>
                  </a:lnTo>
                  <a:lnTo>
                    <a:pt x="74092" y="257741"/>
                  </a:lnTo>
                  <a:lnTo>
                    <a:pt x="74092" y="176860"/>
                  </a:lnTo>
                  <a:cubicBezTo>
                    <a:pt x="74092" y="174344"/>
                    <a:pt x="76250" y="172187"/>
                    <a:pt x="78408" y="172187"/>
                  </a:cubicBezTo>
                  <a:cubicBezTo>
                    <a:pt x="80925" y="172187"/>
                    <a:pt x="83083" y="174344"/>
                    <a:pt x="83083" y="176860"/>
                  </a:cubicBezTo>
                  <a:lnTo>
                    <a:pt x="83083" y="257741"/>
                  </a:lnTo>
                  <a:lnTo>
                    <a:pt x="87399" y="257741"/>
                  </a:lnTo>
                  <a:cubicBezTo>
                    <a:pt x="89557" y="257741"/>
                    <a:pt x="91715" y="259538"/>
                    <a:pt x="91715" y="262055"/>
                  </a:cubicBezTo>
                  <a:cubicBezTo>
                    <a:pt x="91715" y="264571"/>
                    <a:pt x="89557" y="266728"/>
                    <a:pt x="87399" y="266728"/>
                  </a:cubicBezTo>
                  <a:lnTo>
                    <a:pt x="83083" y="266728"/>
                  </a:lnTo>
                  <a:lnTo>
                    <a:pt x="83083" y="276793"/>
                  </a:lnTo>
                  <a:cubicBezTo>
                    <a:pt x="83083" y="286139"/>
                    <a:pt x="75890" y="293329"/>
                    <a:pt x="66538" y="293329"/>
                  </a:cubicBezTo>
                  <a:lnTo>
                    <a:pt x="25177" y="293329"/>
                  </a:lnTo>
                  <a:cubicBezTo>
                    <a:pt x="16185" y="293329"/>
                    <a:pt x="8992" y="286139"/>
                    <a:pt x="8992" y="276793"/>
                  </a:cubicBezTo>
                  <a:lnTo>
                    <a:pt x="8992" y="266728"/>
                  </a:lnTo>
                  <a:lnTo>
                    <a:pt x="4316" y="266728"/>
                  </a:lnTo>
                  <a:cubicBezTo>
                    <a:pt x="2158" y="266728"/>
                    <a:pt x="0" y="264571"/>
                    <a:pt x="0" y="262055"/>
                  </a:cubicBezTo>
                  <a:cubicBezTo>
                    <a:pt x="0" y="259538"/>
                    <a:pt x="2158" y="257741"/>
                    <a:pt x="4316" y="257741"/>
                  </a:cubicBezTo>
                  <a:lnTo>
                    <a:pt x="8992" y="257741"/>
                  </a:lnTo>
                  <a:lnTo>
                    <a:pt x="8992" y="52124"/>
                  </a:lnTo>
                  <a:cubicBezTo>
                    <a:pt x="8992" y="51045"/>
                    <a:pt x="9351" y="50326"/>
                    <a:pt x="9711" y="49607"/>
                  </a:cubicBezTo>
                  <a:lnTo>
                    <a:pt x="42081" y="2157"/>
                  </a:lnTo>
                  <a:cubicBezTo>
                    <a:pt x="42800" y="1079"/>
                    <a:pt x="44239" y="0"/>
                    <a:pt x="4567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19" name="Freeform 1029">
              <a:extLst>
                <a:ext uri="{FF2B5EF4-FFF2-40B4-BE49-F238E27FC236}">
                  <a16:creationId xmlns:a16="http://schemas.microsoft.com/office/drawing/2014/main" id="{81597C9E-E0B8-41BA-BF67-602094889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35233" y="9458888"/>
              <a:ext cx="1644542" cy="1644542"/>
            </a:xfrm>
            <a:custGeom>
              <a:avLst/>
              <a:gdLst>
                <a:gd name="T0" fmla="*/ 244446 w 293328"/>
                <a:gd name="T1" fmla="*/ 228587 h 293328"/>
                <a:gd name="T2" fmla="*/ 244446 w 293328"/>
                <a:gd name="T3" fmla="*/ 234621 h 293328"/>
                <a:gd name="T4" fmla="*/ 237545 w 293328"/>
                <a:gd name="T5" fmla="*/ 234621 h 293328"/>
                <a:gd name="T6" fmla="*/ 237545 w 293328"/>
                <a:gd name="T7" fmla="*/ 228587 h 293328"/>
                <a:gd name="T8" fmla="*/ 245596 w 293328"/>
                <a:gd name="T9" fmla="*/ 159330 h 293328"/>
                <a:gd name="T10" fmla="*/ 240995 w 293328"/>
                <a:gd name="T11" fmla="*/ 212071 h 293328"/>
                <a:gd name="T12" fmla="*/ 236395 w 293328"/>
                <a:gd name="T13" fmla="*/ 159330 h 293328"/>
                <a:gd name="T14" fmla="*/ 95389 w 293328"/>
                <a:gd name="T15" fmla="*/ 135644 h 293328"/>
                <a:gd name="T16" fmla="*/ 103439 w 293328"/>
                <a:gd name="T17" fmla="*/ 138962 h 293328"/>
                <a:gd name="T18" fmla="*/ 98840 w 293328"/>
                <a:gd name="T19" fmla="*/ 143385 h 293328"/>
                <a:gd name="T20" fmla="*/ 94239 w 293328"/>
                <a:gd name="T21" fmla="*/ 138962 h 293328"/>
                <a:gd name="T22" fmla="*/ 196634 w 293328"/>
                <a:gd name="T23" fmla="*/ 132537 h 293328"/>
                <a:gd name="T24" fmla="*/ 194100 w 293328"/>
                <a:gd name="T25" fmla="*/ 208222 h 293328"/>
                <a:gd name="T26" fmla="*/ 189754 w 293328"/>
                <a:gd name="T27" fmla="*/ 208222 h 293328"/>
                <a:gd name="T28" fmla="*/ 117691 w 293328"/>
                <a:gd name="T29" fmla="*/ 173096 h 293328"/>
                <a:gd name="T30" fmla="*/ 147747 w 293328"/>
                <a:gd name="T31" fmla="*/ 265800 h 293328"/>
                <a:gd name="T32" fmla="*/ 272319 w 293328"/>
                <a:gd name="T33" fmla="*/ 257472 h 293328"/>
                <a:gd name="T34" fmla="*/ 286079 w 293328"/>
                <a:gd name="T35" fmla="*/ 146661 h 293328"/>
                <a:gd name="T36" fmla="*/ 196634 w 293328"/>
                <a:gd name="T37" fmla="*/ 132537 h 293328"/>
                <a:gd name="T38" fmla="*/ 132213 w 293328"/>
                <a:gd name="T39" fmla="*/ 65255 h 293328"/>
                <a:gd name="T40" fmla="*/ 102366 w 293328"/>
                <a:gd name="T41" fmla="*/ 115069 h 293328"/>
                <a:gd name="T42" fmla="*/ 93737 w 293328"/>
                <a:gd name="T43" fmla="*/ 115069 h 293328"/>
                <a:gd name="T44" fmla="*/ 123583 w 293328"/>
                <a:gd name="T45" fmla="*/ 65255 h 293328"/>
                <a:gd name="T46" fmla="*/ 72521 w 293328"/>
                <a:gd name="T47" fmla="*/ 65255 h 293328"/>
                <a:gd name="T48" fmla="*/ 63890 w 293328"/>
                <a:gd name="T49" fmla="*/ 65255 h 293328"/>
                <a:gd name="T50" fmla="*/ 22814 w 293328"/>
                <a:gd name="T51" fmla="*/ 9053 h 293328"/>
                <a:gd name="T52" fmla="*/ 9053 w 293328"/>
                <a:gd name="T53" fmla="*/ 23174 h 293328"/>
                <a:gd name="T54" fmla="*/ 13397 w 293328"/>
                <a:gd name="T55" fmla="*/ 159698 h 293328"/>
                <a:gd name="T56" fmla="*/ 111535 w 293328"/>
                <a:gd name="T57" fmla="*/ 163681 h 293328"/>
                <a:gd name="T58" fmla="*/ 187581 w 293328"/>
                <a:gd name="T59" fmla="*/ 196634 h 293328"/>
                <a:gd name="T60" fmla="*/ 182873 w 293328"/>
                <a:gd name="T61" fmla="*/ 12674 h 293328"/>
                <a:gd name="T62" fmla="*/ 22814 w 293328"/>
                <a:gd name="T63" fmla="*/ 9053 h 293328"/>
                <a:gd name="T64" fmla="*/ 173459 w 293328"/>
                <a:gd name="T65" fmla="*/ 0 h 293328"/>
                <a:gd name="T66" fmla="*/ 196634 w 293328"/>
                <a:gd name="T67" fmla="*/ 23174 h 293328"/>
                <a:gd name="T68" fmla="*/ 272319 w 293328"/>
                <a:gd name="T69" fmla="*/ 123485 h 293328"/>
                <a:gd name="T70" fmla="*/ 295132 w 293328"/>
                <a:gd name="T71" fmla="*/ 243349 h 293328"/>
                <a:gd name="T72" fmla="*/ 180339 w 293328"/>
                <a:gd name="T73" fmla="*/ 266525 h 293328"/>
                <a:gd name="T74" fmla="*/ 115156 w 293328"/>
                <a:gd name="T75" fmla="*/ 294770 h 293328"/>
                <a:gd name="T76" fmla="*/ 110810 w 293328"/>
                <a:gd name="T77" fmla="*/ 294770 h 293328"/>
                <a:gd name="T78" fmla="*/ 108638 w 293328"/>
                <a:gd name="T79" fmla="*/ 172734 h 293328"/>
                <a:gd name="T80" fmla="*/ 7243 w 293328"/>
                <a:gd name="T81" fmla="*/ 166215 h 293328"/>
                <a:gd name="T82" fmla="*/ 0 w 293328"/>
                <a:gd name="T83" fmla="*/ 23174 h 293328"/>
                <a:gd name="T84" fmla="*/ 22814 w 293328"/>
                <a:gd name="T85" fmla="*/ 0 h 2933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93328" h="293328">
                  <a:moveTo>
                    <a:pt x="236093" y="227189"/>
                  </a:moveTo>
                  <a:cubicBezTo>
                    <a:pt x="237998" y="225425"/>
                    <a:pt x="241046" y="225425"/>
                    <a:pt x="242951" y="227189"/>
                  </a:cubicBezTo>
                  <a:cubicBezTo>
                    <a:pt x="243713" y="227895"/>
                    <a:pt x="244094" y="228953"/>
                    <a:pt x="244094" y="230364"/>
                  </a:cubicBezTo>
                  <a:cubicBezTo>
                    <a:pt x="244094" y="231070"/>
                    <a:pt x="243713" y="232128"/>
                    <a:pt x="242951" y="233186"/>
                  </a:cubicBezTo>
                  <a:cubicBezTo>
                    <a:pt x="242189" y="233892"/>
                    <a:pt x="240665" y="234597"/>
                    <a:pt x="239522" y="234597"/>
                  </a:cubicBezTo>
                  <a:cubicBezTo>
                    <a:pt x="238379" y="234597"/>
                    <a:pt x="236855" y="233892"/>
                    <a:pt x="236093" y="233186"/>
                  </a:cubicBezTo>
                  <a:cubicBezTo>
                    <a:pt x="235331" y="232128"/>
                    <a:pt x="234950" y="231070"/>
                    <a:pt x="234950" y="230364"/>
                  </a:cubicBezTo>
                  <a:cubicBezTo>
                    <a:pt x="234950" y="228953"/>
                    <a:pt x="235331" y="227895"/>
                    <a:pt x="236093" y="227189"/>
                  </a:cubicBezTo>
                  <a:close/>
                  <a:moveTo>
                    <a:pt x="239522" y="153988"/>
                  </a:moveTo>
                  <a:cubicBezTo>
                    <a:pt x="242189" y="153988"/>
                    <a:pt x="244094" y="156172"/>
                    <a:pt x="244094" y="158356"/>
                  </a:cubicBezTo>
                  <a:lnTo>
                    <a:pt x="244094" y="206406"/>
                  </a:lnTo>
                  <a:cubicBezTo>
                    <a:pt x="244094" y="208954"/>
                    <a:pt x="242189" y="210774"/>
                    <a:pt x="239522" y="210774"/>
                  </a:cubicBezTo>
                  <a:cubicBezTo>
                    <a:pt x="236855" y="210774"/>
                    <a:pt x="234950" y="208954"/>
                    <a:pt x="234950" y="206406"/>
                  </a:cubicBezTo>
                  <a:lnTo>
                    <a:pt x="234950" y="158356"/>
                  </a:lnTo>
                  <a:cubicBezTo>
                    <a:pt x="234950" y="156172"/>
                    <a:pt x="236855" y="153988"/>
                    <a:pt x="239522" y="153988"/>
                  </a:cubicBezTo>
                  <a:close/>
                  <a:moveTo>
                    <a:pt x="94806" y="134815"/>
                  </a:moveTo>
                  <a:cubicBezTo>
                    <a:pt x="96711" y="133350"/>
                    <a:pt x="99759" y="133350"/>
                    <a:pt x="101664" y="134815"/>
                  </a:cubicBezTo>
                  <a:cubicBezTo>
                    <a:pt x="102426" y="135548"/>
                    <a:pt x="102807" y="137013"/>
                    <a:pt x="102807" y="138112"/>
                  </a:cubicBezTo>
                  <a:cubicBezTo>
                    <a:pt x="102807" y="139211"/>
                    <a:pt x="102426" y="140310"/>
                    <a:pt x="101664" y="141043"/>
                  </a:cubicBezTo>
                  <a:cubicBezTo>
                    <a:pt x="100902" y="142142"/>
                    <a:pt x="99378" y="142508"/>
                    <a:pt x="98235" y="142508"/>
                  </a:cubicBezTo>
                  <a:cubicBezTo>
                    <a:pt x="97092" y="142508"/>
                    <a:pt x="95949" y="142142"/>
                    <a:pt x="94806" y="141043"/>
                  </a:cubicBezTo>
                  <a:cubicBezTo>
                    <a:pt x="94044" y="140310"/>
                    <a:pt x="93663" y="139211"/>
                    <a:pt x="93663" y="138112"/>
                  </a:cubicBezTo>
                  <a:cubicBezTo>
                    <a:pt x="93663" y="137013"/>
                    <a:pt x="94044" y="135548"/>
                    <a:pt x="94806" y="134815"/>
                  </a:cubicBezTo>
                  <a:close/>
                  <a:moveTo>
                    <a:pt x="195432" y="131727"/>
                  </a:moveTo>
                  <a:lnTo>
                    <a:pt x="195432" y="202990"/>
                  </a:lnTo>
                  <a:cubicBezTo>
                    <a:pt x="195432" y="204790"/>
                    <a:pt x="194352" y="206229"/>
                    <a:pt x="192913" y="206949"/>
                  </a:cubicBezTo>
                  <a:cubicBezTo>
                    <a:pt x="192193" y="207309"/>
                    <a:pt x="191473" y="207669"/>
                    <a:pt x="190753" y="207669"/>
                  </a:cubicBezTo>
                  <a:cubicBezTo>
                    <a:pt x="190033" y="207669"/>
                    <a:pt x="188954" y="207309"/>
                    <a:pt x="188594" y="206949"/>
                  </a:cubicBezTo>
                  <a:lnTo>
                    <a:pt x="138926" y="178876"/>
                  </a:lnTo>
                  <a:cubicBezTo>
                    <a:pt x="132087" y="175277"/>
                    <a:pt x="124529" y="172757"/>
                    <a:pt x="116971" y="172038"/>
                  </a:cubicBezTo>
                  <a:lnTo>
                    <a:pt x="116971" y="281451"/>
                  </a:lnTo>
                  <a:lnTo>
                    <a:pt x="146844" y="264175"/>
                  </a:lnTo>
                  <a:cubicBezTo>
                    <a:pt x="156561" y="258777"/>
                    <a:pt x="167719" y="255898"/>
                    <a:pt x="179236" y="255898"/>
                  </a:cubicBezTo>
                  <a:lnTo>
                    <a:pt x="270654" y="255898"/>
                  </a:lnTo>
                  <a:cubicBezTo>
                    <a:pt x="278212" y="255898"/>
                    <a:pt x="284330" y="249779"/>
                    <a:pt x="284330" y="241861"/>
                  </a:cubicBezTo>
                  <a:lnTo>
                    <a:pt x="284330" y="145764"/>
                  </a:lnTo>
                  <a:cubicBezTo>
                    <a:pt x="284330" y="137846"/>
                    <a:pt x="278212" y="131727"/>
                    <a:pt x="270654" y="131727"/>
                  </a:cubicBezTo>
                  <a:lnTo>
                    <a:pt x="195432" y="131727"/>
                  </a:lnTo>
                  <a:close/>
                  <a:moveTo>
                    <a:pt x="97453" y="30163"/>
                  </a:moveTo>
                  <a:cubicBezTo>
                    <a:pt x="116037" y="30163"/>
                    <a:pt x="131405" y="45702"/>
                    <a:pt x="131405" y="64855"/>
                  </a:cubicBezTo>
                  <a:cubicBezTo>
                    <a:pt x="131405" y="80033"/>
                    <a:pt x="122828" y="86177"/>
                    <a:pt x="115323" y="91959"/>
                  </a:cubicBezTo>
                  <a:cubicBezTo>
                    <a:pt x="108175" y="97018"/>
                    <a:pt x="101741" y="101716"/>
                    <a:pt x="101741" y="114365"/>
                  </a:cubicBezTo>
                  <a:cubicBezTo>
                    <a:pt x="101741" y="116533"/>
                    <a:pt x="99954" y="118701"/>
                    <a:pt x="97453" y="118701"/>
                  </a:cubicBezTo>
                  <a:cubicBezTo>
                    <a:pt x="94951" y="118701"/>
                    <a:pt x="93164" y="116533"/>
                    <a:pt x="93164" y="114365"/>
                  </a:cubicBezTo>
                  <a:cubicBezTo>
                    <a:pt x="93164" y="97380"/>
                    <a:pt x="102456" y="90152"/>
                    <a:pt x="110319" y="84731"/>
                  </a:cubicBezTo>
                  <a:cubicBezTo>
                    <a:pt x="117110" y="79672"/>
                    <a:pt x="122828" y="75336"/>
                    <a:pt x="122828" y="64855"/>
                  </a:cubicBezTo>
                  <a:cubicBezTo>
                    <a:pt x="122828" y="50762"/>
                    <a:pt x="111391" y="39197"/>
                    <a:pt x="97453" y="39197"/>
                  </a:cubicBezTo>
                  <a:cubicBezTo>
                    <a:pt x="83514" y="39197"/>
                    <a:pt x="72077" y="50762"/>
                    <a:pt x="72077" y="64855"/>
                  </a:cubicBezTo>
                  <a:cubicBezTo>
                    <a:pt x="72077" y="67385"/>
                    <a:pt x="70290" y="69192"/>
                    <a:pt x="67789" y="69192"/>
                  </a:cubicBezTo>
                  <a:cubicBezTo>
                    <a:pt x="65287" y="69192"/>
                    <a:pt x="63500" y="67385"/>
                    <a:pt x="63500" y="64855"/>
                  </a:cubicBezTo>
                  <a:cubicBezTo>
                    <a:pt x="63500" y="45702"/>
                    <a:pt x="78511" y="30163"/>
                    <a:pt x="97453" y="30163"/>
                  </a:cubicBezTo>
                  <a:close/>
                  <a:moveTo>
                    <a:pt x="22674" y="8998"/>
                  </a:moveTo>
                  <a:cubicBezTo>
                    <a:pt x="19075" y="8998"/>
                    <a:pt x="15836" y="10437"/>
                    <a:pt x="13317" y="12597"/>
                  </a:cubicBezTo>
                  <a:cubicBezTo>
                    <a:pt x="10437" y="15476"/>
                    <a:pt x="8998" y="19075"/>
                    <a:pt x="8998" y="23034"/>
                  </a:cubicBezTo>
                  <a:lnTo>
                    <a:pt x="8998" y="148643"/>
                  </a:lnTo>
                  <a:cubicBezTo>
                    <a:pt x="8998" y="152602"/>
                    <a:pt x="10437" y="156201"/>
                    <a:pt x="13317" y="158721"/>
                  </a:cubicBezTo>
                  <a:cubicBezTo>
                    <a:pt x="15836" y="161240"/>
                    <a:pt x="19075" y="162680"/>
                    <a:pt x="22674" y="162680"/>
                  </a:cubicBezTo>
                  <a:lnTo>
                    <a:pt x="110853" y="162680"/>
                  </a:lnTo>
                  <a:cubicBezTo>
                    <a:pt x="122370" y="162680"/>
                    <a:pt x="133527" y="165559"/>
                    <a:pt x="143245" y="171318"/>
                  </a:cubicBezTo>
                  <a:lnTo>
                    <a:pt x="186434" y="195432"/>
                  </a:lnTo>
                  <a:lnTo>
                    <a:pt x="186434" y="23034"/>
                  </a:lnTo>
                  <a:cubicBezTo>
                    <a:pt x="186434" y="19075"/>
                    <a:pt x="184635" y="15476"/>
                    <a:pt x="181755" y="12597"/>
                  </a:cubicBezTo>
                  <a:cubicBezTo>
                    <a:pt x="179236" y="10437"/>
                    <a:pt x="175997" y="8998"/>
                    <a:pt x="172398" y="8998"/>
                  </a:cubicBezTo>
                  <a:lnTo>
                    <a:pt x="22674" y="8998"/>
                  </a:lnTo>
                  <a:close/>
                  <a:moveTo>
                    <a:pt x="22674" y="0"/>
                  </a:moveTo>
                  <a:lnTo>
                    <a:pt x="172398" y="0"/>
                  </a:lnTo>
                  <a:cubicBezTo>
                    <a:pt x="178156" y="0"/>
                    <a:pt x="183915" y="2159"/>
                    <a:pt x="188234" y="6118"/>
                  </a:cubicBezTo>
                  <a:cubicBezTo>
                    <a:pt x="192553" y="10797"/>
                    <a:pt x="195432" y="16556"/>
                    <a:pt x="195432" y="23034"/>
                  </a:cubicBezTo>
                  <a:lnTo>
                    <a:pt x="195432" y="122730"/>
                  </a:lnTo>
                  <a:lnTo>
                    <a:pt x="270654" y="122730"/>
                  </a:lnTo>
                  <a:cubicBezTo>
                    <a:pt x="283251" y="122730"/>
                    <a:pt x="293328" y="133167"/>
                    <a:pt x="293328" y="145764"/>
                  </a:cubicBezTo>
                  <a:lnTo>
                    <a:pt x="293328" y="241861"/>
                  </a:lnTo>
                  <a:cubicBezTo>
                    <a:pt x="293328" y="254458"/>
                    <a:pt x="283251" y="264895"/>
                    <a:pt x="270654" y="264895"/>
                  </a:cubicBezTo>
                  <a:lnTo>
                    <a:pt x="179236" y="264895"/>
                  </a:lnTo>
                  <a:cubicBezTo>
                    <a:pt x="169158" y="264895"/>
                    <a:pt x="159801" y="267415"/>
                    <a:pt x="151163" y="272094"/>
                  </a:cubicBezTo>
                  <a:lnTo>
                    <a:pt x="114452" y="292968"/>
                  </a:lnTo>
                  <a:cubicBezTo>
                    <a:pt x="113732" y="293328"/>
                    <a:pt x="113372" y="293328"/>
                    <a:pt x="112292" y="293328"/>
                  </a:cubicBezTo>
                  <a:cubicBezTo>
                    <a:pt x="111573" y="293328"/>
                    <a:pt x="110853" y="293328"/>
                    <a:pt x="110133" y="292968"/>
                  </a:cubicBezTo>
                  <a:cubicBezTo>
                    <a:pt x="108693" y="291889"/>
                    <a:pt x="107973" y="290449"/>
                    <a:pt x="107973" y="289009"/>
                  </a:cubicBezTo>
                  <a:lnTo>
                    <a:pt x="107973" y="171678"/>
                  </a:lnTo>
                  <a:lnTo>
                    <a:pt x="22674" y="171678"/>
                  </a:lnTo>
                  <a:cubicBezTo>
                    <a:pt x="16916" y="171678"/>
                    <a:pt x="11157" y="169158"/>
                    <a:pt x="7198" y="165199"/>
                  </a:cubicBezTo>
                  <a:cubicBezTo>
                    <a:pt x="2519" y="160880"/>
                    <a:pt x="0" y="155122"/>
                    <a:pt x="0" y="148643"/>
                  </a:cubicBezTo>
                  <a:lnTo>
                    <a:pt x="0" y="23034"/>
                  </a:lnTo>
                  <a:cubicBezTo>
                    <a:pt x="0" y="16556"/>
                    <a:pt x="2519" y="10797"/>
                    <a:pt x="7198" y="6118"/>
                  </a:cubicBezTo>
                  <a:cubicBezTo>
                    <a:pt x="11157" y="2159"/>
                    <a:pt x="16916" y="0"/>
                    <a:pt x="226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</p:grp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709E9C01-371B-44CF-88C0-FDDFFC40DEDF}"/>
              </a:ext>
            </a:extLst>
          </p:cNvPr>
          <p:cNvGraphicFramePr/>
          <p:nvPr/>
        </p:nvGraphicFramePr>
        <p:xfrm>
          <a:off x="-486141" y="2675795"/>
          <a:ext cx="5162602" cy="3441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2992DCC2-5A00-492D-B443-C714ACE28B23}"/>
              </a:ext>
            </a:extLst>
          </p:cNvPr>
          <p:cNvSpPr txBox="1"/>
          <p:nvPr/>
        </p:nvSpPr>
        <p:spPr>
          <a:xfrm>
            <a:off x="441192" y="2338689"/>
            <a:ext cx="3307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Usage on work types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9343E6E-FD3A-417B-84D0-7F117410E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827907">
            <a:off x="8489984" y="-1406267"/>
            <a:ext cx="4944253" cy="410624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758ADB3-491D-42B1-89D7-260B318E7E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71624">
            <a:off x="8949746" y="1077742"/>
            <a:ext cx="5845869" cy="6667764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301D01ED-5CAD-44AF-A181-5B2B7AFC1F72}"/>
              </a:ext>
            </a:extLst>
          </p:cNvPr>
          <p:cNvGrpSpPr>
            <a:grpSpLocks noChangeAspect="1"/>
          </p:cNvGrpSpPr>
          <p:nvPr/>
        </p:nvGrpSpPr>
        <p:grpSpPr>
          <a:xfrm>
            <a:off x="4772542" y="3064640"/>
            <a:ext cx="6520188" cy="2441211"/>
            <a:chOff x="3907904" y="2206405"/>
            <a:chExt cx="7735737" cy="2896321"/>
          </a:xfrm>
        </p:grpSpPr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id="{0D77023A-77B3-49EF-BE57-33B51BD88E03}"/>
                </a:ext>
              </a:extLst>
            </p:cNvPr>
            <p:cNvSpPr/>
            <p:nvPr/>
          </p:nvSpPr>
          <p:spPr>
            <a:xfrm>
              <a:off x="3907904" y="2206405"/>
              <a:ext cx="3278550" cy="829188"/>
            </a:xfrm>
            <a:custGeom>
              <a:avLst/>
              <a:gdLst>
                <a:gd name="connsiteX0" fmla="*/ 0 w 4821609"/>
                <a:gd name="connsiteY0" fmla="*/ 0 h 1219448"/>
                <a:gd name="connsiteX1" fmla="*/ 4821609 w 4821609"/>
                <a:gd name="connsiteY1" fmla="*/ 0 h 1219448"/>
                <a:gd name="connsiteX2" fmla="*/ 4821609 w 4821609"/>
                <a:gd name="connsiteY2" fmla="*/ 1219448 h 1219448"/>
                <a:gd name="connsiteX3" fmla="*/ 0 w 4821609"/>
                <a:gd name="connsiteY3" fmla="*/ 1219448 h 1219448"/>
                <a:gd name="connsiteX4" fmla="*/ 633547 w 4821609"/>
                <a:gd name="connsiteY4" fmla="*/ 609725 h 1219448"/>
                <a:gd name="connsiteX5" fmla="*/ 0 w 4821609"/>
                <a:gd name="connsiteY5" fmla="*/ 1 h 1219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1609" h="1219448">
                  <a:moveTo>
                    <a:pt x="0" y="0"/>
                  </a:moveTo>
                  <a:lnTo>
                    <a:pt x="4821609" y="0"/>
                  </a:lnTo>
                  <a:lnTo>
                    <a:pt x="4821609" y="1219448"/>
                  </a:lnTo>
                  <a:lnTo>
                    <a:pt x="0" y="1219448"/>
                  </a:lnTo>
                  <a:lnTo>
                    <a:pt x="633547" y="6097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43B6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D83D236-B0FF-406B-8BB0-5BEFBF6B847B}"/>
                </a:ext>
              </a:extLst>
            </p:cNvPr>
            <p:cNvSpPr txBox="1"/>
            <p:nvPr/>
          </p:nvSpPr>
          <p:spPr>
            <a:xfrm>
              <a:off x="4798868" y="2328611"/>
              <a:ext cx="1843774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URGENCY</a:t>
              </a:r>
              <a:r>
                <a:rPr lang="en-US" sz="32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	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64F0366-5DB2-4F9E-A99D-8E51CF3D3FC2}"/>
                </a:ext>
              </a:extLst>
            </p:cNvPr>
            <p:cNvSpPr/>
            <p:nvPr/>
          </p:nvSpPr>
          <p:spPr>
            <a:xfrm>
              <a:off x="7186453" y="2206405"/>
              <a:ext cx="4288893" cy="8291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Subtitle 2">
              <a:extLst>
                <a:ext uri="{FF2B5EF4-FFF2-40B4-BE49-F238E27FC236}">
                  <a16:creationId xmlns:a16="http://schemas.microsoft.com/office/drawing/2014/main" id="{D5029A42-E457-491B-81CC-BEF0109E8ADF}"/>
                </a:ext>
              </a:extLst>
            </p:cNvPr>
            <p:cNvSpPr txBox="1">
              <a:spLocks/>
            </p:cNvSpPr>
            <p:nvPr/>
          </p:nvSpPr>
          <p:spPr>
            <a:xfrm>
              <a:off x="7049690" y="2294559"/>
              <a:ext cx="4593951" cy="57131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sz="1800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Rush, Fire Drill, Quick Turn, Top</a:t>
              </a:r>
            </a:p>
          </p:txBody>
        </p:sp>
        <p:sp>
          <p:nvSpPr>
            <p:cNvPr id="37" name="Freeform 11">
              <a:extLst>
                <a:ext uri="{FF2B5EF4-FFF2-40B4-BE49-F238E27FC236}">
                  <a16:creationId xmlns:a16="http://schemas.microsoft.com/office/drawing/2014/main" id="{3D4D0711-DCA5-42FC-B7FF-8C0299898FBF}"/>
                </a:ext>
              </a:extLst>
            </p:cNvPr>
            <p:cNvSpPr/>
            <p:nvPr/>
          </p:nvSpPr>
          <p:spPr>
            <a:xfrm>
              <a:off x="3907904" y="3240075"/>
              <a:ext cx="3278550" cy="829188"/>
            </a:xfrm>
            <a:custGeom>
              <a:avLst/>
              <a:gdLst>
                <a:gd name="connsiteX0" fmla="*/ 0 w 4821609"/>
                <a:gd name="connsiteY0" fmla="*/ 0 h 1219448"/>
                <a:gd name="connsiteX1" fmla="*/ 4821609 w 4821609"/>
                <a:gd name="connsiteY1" fmla="*/ 0 h 1219448"/>
                <a:gd name="connsiteX2" fmla="*/ 4821609 w 4821609"/>
                <a:gd name="connsiteY2" fmla="*/ 1219448 h 1219448"/>
                <a:gd name="connsiteX3" fmla="*/ 0 w 4821609"/>
                <a:gd name="connsiteY3" fmla="*/ 1219448 h 1219448"/>
                <a:gd name="connsiteX4" fmla="*/ 633547 w 4821609"/>
                <a:gd name="connsiteY4" fmla="*/ 609725 h 1219448"/>
                <a:gd name="connsiteX5" fmla="*/ 0 w 4821609"/>
                <a:gd name="connsiteY5" fmla="*/ 1 h 1219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1609" h="1219448">
                  <a:moveTo>
                    <a:pt x="0" y="0"/>
                  </a:moveTo>
                  <a:lnTo>
                    <a:pt x="4821609" y="0"/>
                  </a:lnTo>
                  <a:lnTo>
                    <a:pt x="4821609" y="1219448"/>
                  </a:lnTo>
                  <a:lnTo>
                    <a:pt x="0" y="1219448"/>
                  </a:lnTo>
                  <a:lnTo>
                    <a:pt x="633547" y="6097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43B6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430B1D6-FCFA-4534-8F1D-F4200D59184C}"/>
                </a:ext>
              </a:extLst>
            </p:cNvPr>
            <p:cNvSpPr txBox="1"/>
            <p:nvPr/>
          </p:nvSpPr>
          <p:spPr>
            <a:xfrm>
              <a:off x="4915088" y="3423836"/>
              <a:ext cx="1611339" cy="46166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RELATIVITY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17E4F48-F5D7-42CF-AB59-E479F5390CCD}"/>
                </a:ext>
              </a:extLst>
            </p:cNvPr>
            <p:cNvSpPr/>
            <p:nvPr/>
          </p:nvSpPr>
          <p:spPr>
            <a:xfrm>
              <a:off x="7186454" y="3239866"/>
              <a:ext cx="4288892" cy="8291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Subtitle 2">
              <a:extLst>
                <a:ext uri="{FF2B5EF4-FFF2-40B4-BE49-F238E27FC236}">
                  <a16:creationId xmlns:a16="http://schemas.microsoft.com/office/drawing/2014/main" id="{970051F3-268B-47BC-A68D-F7264950A975}"/>
                </a:ext>
              </a:extLst>
            </p:cNvPr>
            <p:cNvSpPr txBox="1">
              <a:spLocks/>
            </p:cNvSpPr>
            <p:nvPr/>
          </p:nvSpPr>
          <p:spPr>
            <a:xfrm>
              <a:off x="7533612" y="3228199"/>
              <a:ext cx="3532146" cy="76682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800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High, Medium, Low</a:t>
              </a:r>
              <a:br>
                <a:rPr lang="en-US" sz="1800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</a:br>
              <a:r>
                <a:rPr lang="en-US" sz="1800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Hot, Hotter, Hottest, Lava</a:t>
              </a:r>
            </a:p>
          </p:txBody>
        </p:sp>
        <p:sp>
          <p:nvSpPr>
            <p:cNvPr id="43" name="Freeform 15">
              <a:extLst>
                <a:ext uri="{FF2B5EF4-FFF2-40B4-BE49-F238E27FC236}">
                  <a16:creationId xmlns:a16="http://schemas.microsoft.com/office/drawing/2014/main" id="{CF671059-214D-4856-9747-D9725A189015}"/>
                </a:ext>
              </a:extLst>
            </p:cNvPr>
            <p:cNvSpPr/>
            <p:nvPr/>
          </p:nvSpPr>
          <p:spPr>
            <a:xfrm>
              <a:off x="3907904" y="4273538"/>
              <a:ext cx="3278550" cy="829188"/>
            </a:xfrm>
            <a:custGeom>
              <a:avLst/>
              <a:gdLst>
                <a:gd name="connsiteX0" fmla="*/ 0 w 4821609"/>
                <a:gd name="connsiteY0" fmla="*/ 0 h 1219448"/>
                <a:gd name="connsiteX1" fmla="*/ 4821609 w 4821609"/>
                <a:gd name="connsiteY1" fmla="*/ 0 h 1219448"/>
                <a:gd name="connsiteX2" fmla="*/ 4821609 w 4821609"/>
                <a:gd name="connsiteY2" fmla="*/ 1219448 h 1219448"/>
                <a:gd name="connsiteX3" fmla="*/ 1 w 4821609"/>
                <a:gd name="connsiteY3" fmla="*/ 1219448 h 1219448"/>
                <a:gd name="connsiteX4" fmla="*/ 633547 w 4821609"/>
                <a:gd name="connsiteY4" fmla="*/ 609725 h 1219448"/>
                <a:gd name="connsiteX5" fmla="*/ 0 w 4821609"/>
                <a:gd name="connsiteY5" fmla="*/ 1 h 1219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1609" h="1219448">
                  <a:moveTo>
                    <a:pt x="0" y="0"/>
                  </a:moveTo>
                  <a:lnTo>
                    <a:pt x="4821609" y="0"/>
                  </a:lnTo>
                  <a:lnTo>
                    <a:pt x="4821609" y="1219448"/>
                  </a:lnTo>
                  <a:lnTo>
                    <a:pt x="1" y="1219448"/>
                  </a:lnTo>
                  <a:lnTo>
                    <a:pt x="633547" y="6097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43B6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7A92FEA-CA5A-4433-BC4C-F529557E98ED}"/>
                </a:ext>
              </a:extLst>
            </p:cNvPr>
            <p:cNvSpPr txBox="1"/>
            <p:nvPr/>
          </p:nvSpPr>
          <p:spPr>
            <a:xfrm>
              <a:off x="4782646" y="4414266"/>
              <a:ext cx="1876212" cy="5477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METADATA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9372A40-8CCF-4439-9FF8-B9C0E67A17E5}"/>
                </a:ext>
              </a:extLst>
            </p:cNvPr>
            <p:cNvSpPr/>
            <p:nvPr/>
          </p:nvSpPr>
          <p:spPr>
            <a:xfrm>
              <a:off x="7186454" y="4273537"/>
              <a:ext cx="4288892" cy="8291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47" name="Subtitle 2">
              <a:extLst>
                <a:ext uri="{FF2B5EF4-FFF2-40B4-BE49-F238E27FC236}">
                  <a16:creationId xmlns:a16="http://schemas.microsoft.com/office/drawing/2014/main" id="{410377C0-AC69-4757-BA5E-0C8859A4FD22}"/>
                </a:ext>
              </a:extLst>
            </p:cNvPr>
            <p:cNvSpPr txBox="1">
              <a:spLocks/>
            </p:cNvSpPr>
            <p:nvPr/>
          </p:nvSpPr>
          <p:spPr>
            <a:xfrm>
              <a:off x="7509864" y="4280609"/>
              <a:ext cx="3660882" cy="76682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800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Tier 1, 2, 3</a:t>
              </a:r>
              <a:br>
                <a:rPr lang="en-US" sz="1800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</a:br>
              <a:r>
                <a:rPr lang="en-US" sz="1800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Outsourced, Hard Due Date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721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4DA074-8860-544C-B5B6-B7CEDDDA92AF}"/>
              </a:ext>
            </a:extLst>
          </p:cNvPr>
          <p:cNvSpPr txBox="1"/>
          <p:nvPr/>
        </p:nvSpPr>
        <p:spPr>
          <a:xfrm>
            <a:off x="301369" y="355658"/>
            <a:ext cx="732275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600"/>
              </a:lnSpc>
            </a:pPr>
            <a:r>
              <a:rPr lang="en-US" sz="5400" b="1" dirty="0">
                <a:solidFill>
                  <a:srgbClr val="043B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Management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7CCA1FDC-4531-4333-815D-9C77B822A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827907">
            <a:off x="8489984" y="-1406267"/>
            <a:ext cx="4944253" cy="4106245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D2CEE757-89C7-4F6D-8E6F-1C095CAFE9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71624">
            <a:off x="8949746" y="1077742"/>
            <a:ext cx="5845869" cy="6667764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EC857015-CC72-4239-9E8D-BDF7E717FDC1}"/>
              </a:ext>
            </a:extLst>
          </p:cNvPr>
          <p:cNvGrpSpPr/>
          <p:nvPr/>
        </p:nvGrpSpPr>
        <p:grpSpPr>
          <a:xfrm>
            <a:off x="726287" y="1377291"/>
            <a:ext cx="9562155" cy="5295799"/>
            <a:chOff x="726287" y="1377291"/>
            <a:chExt cx="9562155" cy="529579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7B81942-04A4-42D2-BE94-44699991652B}"/>
                </a:ext>
              </a:extLst>
            </p:cNvPr>
            <p:cNvSpPr/>
            <p:nvPr/>
          </p:nvSpPr>
          <p:spPr>
            <a:xfrm>
              <a:off x="726289" y="1377291"/>
              <a:ext cx="3187385" cy="687277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E4DF982-32EE-4A52-8FC0-EE50C15949A4}"/>
                </a:ext>
              </a:extLst>
            </p:cNvPr>
            <p:cNvSpPr/>
            <p:nvPr/>
          </p:nvSpPr>
          <p:spPr>
            <a:xfrm>
              <a:off x="3913673" y="1377291"/>
              <a:ext cx="3187385" cy="687277"/>
            </a:xfrm>
            <a:prstGeom prst="rect">
              <a:avLst/>
            </a:prstGeom>
            <a:solidFill>
              <a:srgbClr val="7030A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2C02EE1-7A37-40DD-8E98-EEAA8F896904}"/>
                </a:ext>
              </a:extLst>
            </p:cNvPr>
            <p:cNvSpPr/>
            <p:nvPr/>
          </p:nvSpPr>
          <p:spPr>
            <a:xfrm>
              <a:off x="7101057" y="1377291"/>
              <a:ext cx="3187385" cy="687277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9C45A81-C610-43C0-A0C2-9C52548192D9}"/>
                </a:ext>
              </a:extLst>
            </p:cNvPr>
            <p:cNvSpPr/>
            <p:nvPr/>
          </p:nvSpPr>
          <p:spPr>
            <a:xfrm>
              <a:off x="726289" y="2066092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CE9E0C7-1EBD-4433-A0B9-3226FD5FA93E}"/>
                </a:ext>
              </a:extLst>
            </p:cNvPr>
            <p:cNvSpPr/>
            <p:nvPr/>
          </p:nvSpPr>
          <p:spPr>
            <a:xfrm>
              <a:off x="3913673" y="2066092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8FEA2F1-B8E3-44B0-8FD8-CA1888B7F23D}"/>
                </a:ext>
              </a:extLst>
            </p:cNvPr>
            <p:cNvSpPr/>
            <p:nvPr/>
          </p:nvSpPr>
          <p:spPr>
            <a:xfrm>
              <a:off x="7101057" y="2066092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0E763D6-EE90-4E43-A827-635342AD997F}"/>
                </a:ext>
              </a:extLst>
            </p:cNvPr>
            <p:cNvSpPr/>
            <p:nvPr/>
          </p:nvSpPr>
          <p:spPr>
            <a:xfrm>
              <a:off x="726289" y="2577915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6DED2A3-6DF7-4C76-AED4-9FF2884F3F07}"/>
                </a:ext>
              </a:extLst>
            </p:cNvPr>
            <p:cNvSpPr/>
            <p:nvPr/>
          </p:nvSpPr>
          <p:spPr>
            <a:xfrm>
              <a:off x="3913670" y="2577915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FD907B3-EE9B-43BD-BA21-4F612797A034}"/>
                </a:ext>
              </a:extLst>
            </p:cNvPr>
            <p:cNvSpPr/>
            <p:nvPr/>
          </p:nvSpPr>
          <p:spPr>
            <a:xfrm>
              <a:off x="7101057" y="2577915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A33CC33-CEE6-42A0-9B9A-12F88B200568}"/>
                </a:ext>
              </a:extLst>
            </p:cNvPr>
            <p:cNvSpPr/>
            <p:nvPr/>
          </p:nvSpPr>
          <p:spPr>
            <a:xfrm>
              <a:off x="726289" y="3089737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232E19-52E3-4C5F-B31F-287AE4F2EC1D}"/>
                </a:ext>
              </a:extLst>
            </p:cNvPr>
            <p:cNvSpPr/>
            <p:nvPr/>
          </p:nvSpPr>
          <p:spPr>
            <a:xfrm>
              <a:off x="3913673" y="3089737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BABC78B-1A0D-4314-95DA-C574E0E54D43}"/>
                </a:ext>
              </a:extLst>
            </p:cNvPr>
            <p:cNvSpPr/>
            <p:nvPr/>
          </p:nvSpPr>
          <p:spPr>
            <a:xfrm>
              <a:off x="7101057" y="3089737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4BA382A-4D47-4336-BF15-649D57C2DCD7}"/>
                </a:ext>
              </a:extLst>
            </p:cNvPr>
            <p:cNvSpPr/>
            <p:nvPr/>
          </p:nvSpPr>
          <p:spPr>
            <a:xfrm>
              <a:off x="726289" y="3601560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DC6B8A3-BAEA-40B1-9EA4-1FC5FBBCB923}"/>
                </a:ext>
              </a:extLst>
            </p:cNvPr>
            <p:cNvSpPr/>
            <p:nvPr/>
          </p:nvSpPr>
          <p:spPr>
            <a:xfrm>
              <a:off x="3913673" y="3601560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885DA29-B38A-4117-A646-04682357F99C}"/>
                </a:ext>
              </a:extLst>
            </p:cNvPr>
            <p:cNvSpPr/>
            <p:nvPr/>
          </p:nvSpPr>
          <p:spPr>
            <a:xfrm>
              <a:off x="7101057" y="3601560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A91D6F8-A859-47FB-869A-241D72016CE8}"/>
                </a:ext>
              </a:extLst>
            </p:cNvPr>
            <p:cNvSpPr/>
            <p:nvPr/>
          </p:nvSpPr>
          <p:spPr>
            <a:xfrm>
              <a:off x="757045" y="4090418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12A8B4B-FF67-488C-99D9-1243883110F1}"/>
                </a:ext>
              </a:extLst>
            </p:cNvPr>
            <p:cNvSpPr/>
            <p:nvPr/>
          </p:nvSpPr>
          <p:spPr>
            <a:xfrm>
              <a:off x="3913673" y="4113382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04D6B18-8DED-4E5E-AAFB-1197B93F9A57}"/>
                </a:ext>
              </a:extLst>
            </p:cNvPr>
            <p:cNvSpPr/>
            <p:nvPr/>
          </p:nvSpPr>
          <p:spPr>
            <a:xfrm>
              <a:off x="7101057" y="4113382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B5A86FC-2CC4-4510-A141-AF42666B14B5}"/>
                </a:ext>
              </a:extLst>
            </p:cNvPr>
            <p:cNvSpPr/>
            <p:nvPr/>
          </p:nvSpPr>
          <p:spPr>
            <a:xfrm>
              <a:off x="726289" y="4625205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447C9E8-0DA7-47C6-82DC-626DDB44157C}"/>
                </a:ext>
              </a:extLst>
            </p:cNvPr>
            <p:cNvSpPr/>
            <p:nvPr/>
          </p:nvSpPr>
          <p:spPr>
            <a:xfrm>
              <a:off x="3913673" y="4625205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7BA79B7-2AB7-4C55-BC41-42B9FA66156F}"/>
                </a:ext>
              </a:extLst>
            </p:cNvPr>
            <p:cNvSpPr/>
            <p:nvPr/>
          </p:nvSpPr>
          <p:spPr>
            <a:xfrm>
              <a:off x="7101057" y="4625205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069AF44-84FC-43C9-B1F0-90372FD005A2}"/>
                </a:ext>
              </a:extLst>
            </p:cNvPr>
            <p:cNvSpPr/>
            <p:nvPr/>
          </p:nvSpPr>
          <p:spPr>
            <a:xfrm>
              <a:off x="726289" y="5137028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D861C80-AC2C-4140-AD65-CF5266A4EBA8}"/>
                </a:ext>
              </a:extLst>
            </p:cNvPr>
            <p:cNvSpPr/>
            <p:nvPr/>
          </p:nvSpPr>
          <p:spPr>
            <a:xfrm>
              <a:off x="3913673" y="5137028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23AE7C5-1F3C-4F43-8AEB-CDD7A6E223C3}"/>
                </a:ext>
              </a:extLst>
            </p:cNvPr>
            <p:cNvSpPr/>
            <p:nvPr/>
          </p:nvSpPr>
          <p:spPr>
            <a:xfrm>
              <a:off x="7101057" y="5137028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C2565EC-35CB-4810-A3A1-FC672B7A0982}"/>
                </a:ext>
              </a:extLst>
            </p:cNvPr>
            <p:cNvSpPr/>
            <p:nvPr/>
          </p:nvSpPr>
          <p:spPr>
            <a:xfrm>
              <a:off x="726289" y="5648000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A9EF5D8-5AA0-4511-A930-ADBB6952B352}"/>
                </a:ext>
              </a:extLst>
            </p:cNvPr>
            <p:cNvSpPr/>
            <p:nvPr/>
          </p:nvSpPr>
          <p:spPr>
            <a:xfrm>
              <a:off x="3913673" y="5648000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0B7FAF4-A40D-46B4-9413-DBECD53A700D}"/>
                </a:ext>
              </a:extLst>
            </p:cNvPr>
            <p:cNvSpPr/>
            <p:nvPr/>
          </p:nvSpPr>
          <p:spPr>
            <a:xfrm>
              <a:off x="7101057" y="5648000"/>
              <a:ext cx="3187385" cy="5118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FC0D053-5E42-4BA9-966D-B7493BC33AE9}"/>
                </a:ext>
              </a:extLst>
            </p:cNvPr>
            <p:cNvSpPr txBox="1"/>
            <p:nvPr/>
          </p:nvSpPr>
          <p:spPr>
            <a:xfrm>
              <a:off x="2017624" y="1557410"/>
              <a:ext cx="604711" cy="32703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TAGS	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F975765-B329-4544-9BAA-AAE3E86941B7}"/>
                </a:ext>
              </a:extLst>
            </p:cNvPr>
            <p:cNvSpPr txBox="1"/>
            <p:nvPr/>
          </p:nvSpPr>
          <p:spPr>
            <a:xfrm>
              <a:off x="4754117" y="1557410"/>
              <a:ext cx="1506503" cy="32703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CUSTOM FIELDS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FED81D8-3662-4BED-9E9F-D5FB6AB1D74A}"/>
                </a:ext>
              </a:extLst>
            </p:cNvPr>
            <p:cNvSpPr txBox="1"/>
            <p:nvPr/>
          </p:nvSpPr>
          <p:spPr>
            <a:xfrm>
              <a:off x="8147898" y="1557410"/>
              <a:ext cx="1093710" cy="32703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PRIORITIES</a:t>
              </a:r>
            </a:p>
          </p:txBody>
        </p:sp>
        <p:sp>
          <p:nvSpPr>
            <p:cNvPr id="39" name="Subtitle 2">
              <a:extLst>
                <a:ext uri="{FF2B5EF4-FFF2-40B4-BE49-F238E27FC236}">
                  <a16:creationId xmlns:a16="http://schemas.microsoft.com/office/drawing/2014/main" id="{2CCE0EDA-4833-46B6-99C0-80DAB546BF86}"/>
                </a:ext>
              </a:extLst>
            </p:cNvPr>
            <p:cNvSpPr txBox="1">
              <a:spLocks/>
            </p:cNvSpPr>
            <p:nvPr/>
          </p:nvSpPr>
          <p:spPr>
            <a:xfrm>
              <a:off x="981001" y="2080558"/>
              <a:ext cx="2677959" cy="482889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Supported on requests, work, projects, and campaigns</a:t>
              </a:r>
            </a:p>
          </p:txBody>
        </p:sp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552D57CF-16D8-43D8-A765-D45BDC36E2B8}"/>
                </a:ext>
              </a:extLst>
            </p:cNvPr>
            <p:cNvSpPr txBox="1">
              <a:spLocks/>
            </p:cNvSpPr>
            <p:nvPr/>
          </p:nvSpPr>
          <p:spPr>
            <a:xfrm>
              <a:off x="981001" y="2707798"/>
              <a:ext cx="2677959" cy="25205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Can be mapped from requests</a:t>
              </a:r>
            </a:p>
          </p:txBody>
        </p:sp>
        <p:sp>
          <p:nvSpPr>
            <p:cNvPr id="41" name="Subtitle 2">
              <a:extLst>
                <a:ext uri="{FF2B5EF4-FFF2-40B4-BE49-F238E27FC236}">
                  <a16:creationId xmlns:a16="http://schemas.microsoft.com/office/drawing/2014/main" id="{46262809-B1BE-47FF-9780-6C9ACAF2C9DE}"/>
                </a:ext>
              </a:extLst>
            </p:cNvPr>
            <p:cNvSpPr txBox="1">
              <a:spLocks/>
            </p:cNvSpPr>
            <p:nvPr/>
          </p:nvSpPr>
          <p:spPr>
            <a:xfrm>
              <a:off x="981001" y="3102752"/>
              <a:ext cx="2677959" cy="484941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Can be used as a filter in reports and custom views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062190D5-CEC9-4E56-A12C-02ECECD20532}"/>
                </a:ext>
              </a:extLst>
            </p:cNvPr>
            <p:cNvSpPr txBox="1">
              <a:spLocks/>
            </p:cNvSpPr>
            <p:nvPr/>
          </p:nvSpPr>
          <p:spPr>
            <a:xfrm>
              <a:off x="981001" y="3731018"/>
              <a:ext cx="2677959" cy="25205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Single data type: Text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FD5D1F5E-0D1B-404C-9BC7-10165602809A}"/>
                </a:ext>
              </a:extLst>
            </p:cNvPr>
            <p:cNvSpPr txBox="1">
              <a:spLocks/>
            </p:cNvSpPr>
            <p:nvPr/>
          </p:nvSpPr>
          <p:spPr>
            <a:xfrm>
              <a:off x="981001" y="4127850"/>
              <a:ext cx="2677959" cy="482889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Multiple tags can be added to a single item</a:t>
              </a:r>
            </a:p>
          </p:txBody>
        </p:sp>
        <p:sp>
          <p:nvSpPr>
            <p:cNvPr id="44" name="Subtitle 2">
              <a:extLst>
                <a:ext uri="{FF2B5EF4-FFF2-40B4-BE49-F238E27FC236}">
                  <a16:creationId xmlns:a16="http://schemas.microsoft.com/office/drawing/2014/main" id="{C17A24AB-15D5-4972-8DB6-57119B829EFC}"/>
                </a:ext>
              </a:extLst>
            </p:cNvPr>
            <p:cNvSpPr txBox="1">
              <a:spLocks/>
            </p:cNvSpPr>
            <p:nvPr/>
          </p:nvSpPr>
          <p:spPr>
            <a:xfrm>
              <a:off x="981001" y="4639247"/>
              <a:ext cx="2677959" cy="482889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Can be created ‘on the fly’ by any Team Member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4EEA8276-252B-4C31-8F54-479B44943035}"/>
                </a:ext>
              </a:extLst>
            </p:cNvPr>
            <p:cNvSpPr txBox="1">
              <a:spLocks/>
            </p:cNvSpPr>
            <p:nvPr/>
          </p:nvSpPr>
          <p:spPr>
            <a:xfrm>
              <a:off x="981001" y="5149490"/>
              <a:ext cx="2677959" cy="48519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Does not notify users when changed</a:t>
              </a:r>
            </a:p>
          </p:txBody>
        </p:sp>
        <p:sp>
          <p:nvSpPr>
            <p:cNvPr id="46" name="Subtitle 2">
              <a:extLst>
                <a:ext uri="{FF2B5EF4-FFF2-40B4-BE49-F238E27FC236}">
                  <a16:creationId xmlns:a16="http://schemas.microsoft.com/office/drawing/2014/main" id="{8858EF36-078A-4AD9-830A-755D99CBA591}"/>
                </a:ext>
              </a:extLst>
            </p:cNvPr>
            <p:cNvSpPr txBox="1">
              <a:spLocks/>
            </p:cNvSpPr>
            <p:nvPr/>
          </p:nvSpPr>
          <p:spPr>
            <a:xfrm>
              <a:off x="981001" y="5786257"/>
              <a:ext cx="2677959" cy="25205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Cannot be made required</a:t>
              </a:r>
            </a:p>
          </p:txBody>
        </p:sp>
        <p:sp>
          <p:nvSpPr>
            <p:cNvPr id="47" name="Subtitle 2">
              <a:extLst>
                <a:ext uri="{FF2B5EF4-FFF2-40B4-BE49-F238E27FC236}">
                  <a16:creationId xmlns:a16="http://schemas.microsoft.com/office/drawing/2014/main" id="{757AF771-D1E3-4978-ABE1-056F8E50FFC2}"/>
                </a:ext>
              </a:extLst>
            </p:cNvPr>
            <p:cNvSpPr txBox="1">
              <a:spLocks/>
            </p:cNvSpPr>
            <p:nvPr/>
          </p:nvSpPr>
          <p:spPr>
            <a:xfrm>
              <a:off x="4168384" y="2079405"/>
              <a:ext cx="2677959" cy="48519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Supported on projects and campaigns</a:t>
              </a:r>
            </a:p>
          </p:txBody>
        </p:sp>
        <p:sp>
          <p:nvSpPr>
            <p:cNvPr id="48" name="Subtitle 2">
              <a:extLst>
                <a:ext uri="{FF2B5EF4-FFF2-40B4-BE49-F238E27FC236}">
                  <a16:creationId xmlns:a16="http://schemas.microsoft.com/office/drawing/2014/main" id="{A554B142-E2F0-4D9C-90DC-0817B3016B6D}"/>
                </a:ext>
              </a:extLst>
            </p:cNvPr>
            <p:cNvSpPr txBox="1">
              <a:spLocks/>
            </p:cNvSpPr>
            <p:nvPr/>
          </p:nvSpPr>
          <p:spPr>
            <a:xfrm>
              <a:off x="4168384" y="2706644"/>
              <a:ext cx="2677959" cy="254365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Can be mapped from requests</a:t>
              </a:r>
            </a:p>
          </p:txBody>
        </p: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8676F0B5-B7DC-4B33-A71F-86738B9C21D6}"/>
                </a:ext>
              </a:extLst>
            </p:cNvPr>
            <p:cNvSpPr txBox="1">
              <a:spLocks/>
            </p:cNvSpPr>
            <p:nvPr/>
          </p:nvSpPr>
          <p:spPr>
            <a:xfrm>
              <a:off x="4168384" y="3103778"/>
              <a:ext cx="2677959" cy="482889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Can be used as filters and columns in reports and custom views</a:t>
              </a:r>
            </a:p>
          </p:txBody>
        </p:sp>
        <p:sp>
          <p:nvSpPr>
            <p:cNvPr id="50" name="Subtitle 2">
              <a:extLst>
                <a:ext uri="{FF2B5EF4-FFF2-40B4-BE49-F238E27FC236}">
                  <a16:creationId xmlns:a16="http://schemas.microsoft.com/office/drawing/2014/main" id="{70E25D12-E444-4BD6-8F31-CDD8CCA788EB}"/>
                </a:ext>
              </a:extLst>
            </p:cNvPr>
            <p:cNvSpPr txBox="1">
              <a:spLocks/>
            </p:cNvSpPr>
            <p:nvPr/>
          </p:nvSpPr>
          <p:spPr>
            <a:xfrm>
              <a:off x="4168384" y="3615602"/>
              <a:ext cx="2677959" cy="482889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Multiple data options: Text, Dropdown, Number, Date</a:t>
              </a:r>
            </a:p>
          </p:txBody>
        </p:sp>
        <p:sp>
          <p:nvSpPr>
            <p:cNvPr id="51" name="Subtitle 2">
              <a:extLst>
                <a:ext uri="{FF2B5EF4-FFF2-40B4-BE49-F238E27FC236}">
                  <a16:creationId xmlns:a16="http://schemas.microsoft.com/office/drawing/2014/main" id="{02CF26DC-668A-4E2B-95AD-4FFB96468DA3}"/>
                </a:ext>
              </a:extLst>
            </p:cNvPr>
            <p:cNvSpPr txBox="1">
              <a:spLocks/>
            </p:cNvSpPr>
            <p:nvPr/>
          </p:nvSpPr>
          <p:spPr>
            <a:xfrm>
              <a:off x="4168384" y="4127850"/>
              <a:ext cx="2677959" cy="482889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Each custom field can be used only once per item</a:t>
              </a:r>
            </a:p>
          </p:txBody>
        </p:sp>
        <p:sp>
          <p:nvSpPr>
            <p:cNvPr id="52" name="Subtitle 2">
              <a:extLst>
                <a:ext uri="{FF2B5EF4-FFF2-40B4-BE49-F238E27FC236}">
                  <a16:creationId xmlns:a16="http://schemas.microsoft.com/office/drawing/2014/main" id="{FF025B7B-1709-4ED6-A4C0-D67354D7FEF9}"/>
                </a:ext>
              </a:extLst>
            </p:cNvPr>
            <p:cNvSpPr txBox="1">
              <a:spLocks/>
            </p:cNvSpPr>
            <p:nvPr/>
          </p:nvSpPr>
          <p:spPr>
            <a:xfrm>
              <a:off x="4168384" y="4638093"/>
              <a:ext cx="2677959" cy="48519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Created and managed in Account Settings</a:t>
              </a:r>
            </a:p>
          </p:txBody>
        </p:sp>
        <p:sp>
          <p:nvSpPr>
            <p:cNvPr id="53" name="Subtitle 2">
              <a:extLst>
                <a:ext uri="{FF2B5EF4-FFF2-40B4-BE49-F238E27FC236}">
                  <a16:creationId xmlns:a16="http://schemas.microsoft.com/office/drawing/2014/main" id="{BE639D30-7392-494F-91A1-C4AED465FE97}"/>
                </a:ext>
              </a:extLst>
            </p:cNvPr>
            <p:cNvSpPr txBox="1">
              <a:spLocks/>
            </p:cNvSpPr>
            <p:nvPr/>
          </p:nvSpPr>
          <p:spPr>
            <a:xfrm>
              <a:off x="4168384" y="5149490"/>
              <a:ext cx="2677959" cy="48519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Does not notify users when changed</a:t>
              </a:r>
            </a:p>
          </p:txBody>
        </p:sp>
        <p:sp>
          <p:nvSpPr>
            <p:cNvPr id="54" name="Subtitle 2">
              <a:extLst>
                <a:ext uri="{FF2B5EF4-FFF2-40B4-BE49-F238E27FC236}">
                  <a16:creationId xmlns:a16="http://schemas.microsoft.com/office/drawing/2014/main" id="{8C16451C-9651-4846-8473-C25F875D03DF}"/>
                </a:ext>
              </a:extLst>
            </p:cNvPr>
            <p:cNvSpPr txBox="1">
              <a:spLocks/>
            </p:cNvSpPr>
            <p:nvPr/>
          </p:nvSpPr>
          <p:spPr>
            <a:xfrm>
              <a:off x="4168384" y="5786257"/>
              <a:ext cx="2677959" cy="25205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Can be made required</a:t>
              </a:r>
            </a:p>
          </p:txBody>
        </p:sp>
        <p:sp>
          <p:nvSpPr>
            <p:cNvPr id="55" name="Subtitle 2">
              <a:extLst>
                <a:ext uri="{FF2B5EF4-FFF2-40B4-BE49-F238E27FC236}">
                  <a16:creationId xmlns:a16="http://schemas.microsoft.com/office/drawing/2014/main" id="{1A031345-1189-4698-8471-6526C0DB9469}"/>
                </a:ext>
              </a:extLst>
            </p:cNvPr>
            <p:cNvSpPr txBox="1">
              <a:spLocks/>
            </p:cNvSpPr>
            <p:nvPr/>
          </p:nvSpPr>
          <p:spPr>
            <a:xfrm>
              <a:off x="7355771" y="2195975"/>
              <a:ext cx="2677959" cy="25205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Supported on work and projects</a:t>
              </a:r>
            </a:p>
          </p:txBody>
        </p:sp>
        <p:sp>
          <p:nvSpPr>
            <p:cNvPr id="56" name="Subtitle 2">
              <a:extLst>
                <a:ext uri="{FF2B5EF4-FFF2-40B4-BE49-F238E27FC236}">
                  <a16:creationId xmlns:a16="http://schemas.microsoft.com/office/drawing/2014/main" id="{494AFA95-2F88-4EE1-8D60-07CAE493F34A}"/>
                </a:ext>
              </a:extLst>
            </p:cNvPr>
            <p:cNvSpPr txBox="1">
              <a:spLocks/>
            </p:cNvSpPr>
            <p:nvPr/>
          </p:nvSpPr>
          <p:spPr>
            <a:xfrm>
              <a:off x="7355771" y="2707798"/>
              <a:ext cx="2677959" cy="25205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No mapping available</a:t>
              </a:r>
            </a:p>
          </p:txBody>
        </p:sp>
        <p:sp>
          <p:nvSpPr>
            <p:cNvPr id="57" name="Subtitle 2">
              <a:extLst>
                <a:ext uri="{FF2B5EF4-FFF2-40B4-BE49-F238E27FC236}">
                  <a16:creationId xmlns:a16="http://schemas.microsoft.com/office/drawing/2014/main" id="{4D3EDC99-596F-4A95-8EE9-66434EED7811}"/>
                </a:ext>
              </a:extLst>
            </p:cNvPr>
            <p:cNvSpPr txBox="1">
              <a:spLocks/>
            </p:cNvSpPr>
            <p:nvPr/>
          </p:nvSpPr>
          <p:spPr>
            <a:xfrm>
              <a:off x="7355771" y="3103778"/>
              <a:ext cx="2677959" cy="482889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Can be used as filters and columns in reports and custom views</a:t>
              </a: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3A0361E6-6505-4A96-9E11-7AAC3E6A0955}"/>
                </a:ext>
              </a:extLst>
            </p:cNvPr>
            <p:cNvSpPr txBox="1">
              <a:spLocks/>
            </p:cNvSpPr>
            <p:nvPr/>
          </p:nvSpPr>
          <p:spPr>
            <a:xfrm>
              <a:off x="7355771" y="3615602"/>
              <a:ext cx="2677959" cy="482889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Single data type: Text (with custom color!)</a:t>
              </a:r>
            </a:p>
          </p:txBody>
        </p:sp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id="{BEB713D4-D07B-417A-9B4A-2F8B8BAD1E59}"/>
                </a:ext>
              </a:extLst>
            </p:cNvPr>
            <p:cNvSpPr txBox="1">
              <a:spLocks/>
            </p:cNvSpPr>
            <p:nvPr/>
          </p:nvSpPr>
          <p:spPr>
            <a:xfrm>
              <a:off x="7355771" y="4243266"/>
              <a:ext cx="2677959" cy="25205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Limit one priority per item</a:t>
              </a:r>
            </a:p>
          </p:txBody>
        </p:sp>
        <p:sp>
          <p:nvSpPr>
            <p:cNvPr id="60" name="Subtitle 2">
              <a:extLst>
                <a:ext uri="{FF2B5EF4-FFF2-40B4-BE49-F238E27FC236}">
                  <a16:creationId xmlns:a16="http://schemas.microsoft.com/office/drawing/2014/main" id="{4646486F-1865-4239-983E-28BD44F863DA}"/>
                </a:ext>
              </a:extLst>
            </p:cNvPr>
            <p:cNvSpPr txBox="1">
              <a:spLocks/>
            </p:cNvSpPr>
            <p:nvPr/>
          </p:nvSpPr>
          <p:spPr>
            <a:xfrm>
              <a:off x="7355771" y="4639247"/>
              <a:ext cx="2677959" cy="482889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Created and managed in Account Settings</a:t>
              </a:r>
            </a:p>
          </p:txBody>
        </p:sp>
        <p:sp>
          <p:nvSpPr>
            <p:cNvPr id="61" name="Subtitle 2">
              <a:extLst>
                <a:ext uri="{FF2B5EF4-FFF2-40B4-BE49-F238E27FC236}">
                  <a16:creationId xmlns:a16="http://schemas.microsoft.com/office/drawing/2014/main" id="{794B17D7-E1F6-44E7-9EBB-3A43A647DCEB}"/>
                </a:ext>
              </a:extLst>
            </p:cNvPr>
            <p:cNvSpPr txBox="1">
              <a:spLocks/>
            </p:cNvSpPr>
            <p:nvPr/>
          </p:nvSpPr>
          <p:spPr>
            <a:xfrm>
              <a:off x="7355771" y="5266060"/>
              <a:ext cx="2677959" cy="25205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Notifies users when changed</a:t>
              </a:r>
            </a:p>
          </p:txBody>
        </p:sp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77C77A93-82CE-42D9-8023-D9A3196C5AA2}"/>
                </a:ext>
              </a:extLst>
            </p:cNvPr>
            <p:cNvSpPr txBox="1">
              <a:spLocks/>
            </p:cNvSpPr>
            <p:nvPr/>
          </p:nvSpPr>
          <p:spPr>
            <a:xfrm>
              <a:off x="7355771" y="5786257"/>
              <a:ext cx="2677959" cy="25205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50"/>
                </a:lnSpc>
              </a:pPr>
              <a:r>
                <a:rPr lang="en-US" sz="1200" b="1" dirty="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Cannot be made required</a:t>
              </a:r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B8BA67C5-EEF0-4F06-B133-569D5FFBFE15}"/>
                </a:ext>
              </a:extLst>
            </p:cNvPr>
            <p:cNvGrpSpPr/>
            <p:nvPr/>
          </p:nvGrpSpPr>
          <p:grpSpPr>
            <a:xfrm>
              <a:off x="726287" y="6161267"/>
              <a:ext cx="9562153" cy="511823"/>
              <a:chOff x="1758564" y="5949217"/>
              <a:chExt cx="9823838" cy="529844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5327F1D2-69B5-41FE-90DD-05FB9ACD306D}"/>
                  </a:ext>
                </a:extLst>
              </p:cNvPr>
              <p:cNvSpPr/>
              <p:nvPr/>
            </p:nvSpPr>
            <p:spPr>
              <a:xfrm>
                <a:off x="1758564" y="5949217"/>
                <a:ext cx="3274613" cy="5298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ACB601FD-7969-4C8B-815A-085400006204}"/>
                  </a:ext>
                </a:extLst>
              </p:cNvPr>
              <p:cNvSpPr/>
              <p:nvPr/>
            </p:nvSpPr>
            <p:spPr>
              <a:xfrm>
                <a:off x="5033176" y="5949217"/>
                <a:ext cx="3274613" cy="5298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CAADB208-EF05-44ED-868F-663A42439EDB}"/>
                  </a:ext>
                </a:extLst>
              </p:cNvPr>
              <p:cNvSpPr/>
              <p:nvPr/>
            </p:nvSpPr>
            <p:spPr>
              <a:xfrm>
                <a:off x="8307789" y="5949217"/>
                <a:ext cx="3274613" cy="5298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7" name="Subtitle 2">
                <a:extLst>
                  <a:ext uri="{FF2B5EF4-FFF2-40B4-BE49-F238E27FC236}">
                    <a16:creationId xmlns:a16="http://schemas.microsoft.com/office/drawing/2014/main" id="{31E91979-1351-4288-8ABD-2A63EFAEA93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20247" y="5971668"/>
                <a:ext cx="2751246" cy="502281"/>
              </a:xfrm>
              <a:prstGeom prst="rect">
                <a:avLst/>
              </a:prstGeom>
            </p:spPr>
            <p:txBody>
              <a:bodyPr vert="horz" wrap="square" lIns="45720" tIns="22860" rIns="45720" bIns="22860" rtlCol="0" anchor="ctr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750"/>
                  </a:lnSpc>
                </a:pPr>
                <a:r>
                  <a:rPr lang="en-US" sz="1200" b="1" dirty="0"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Not included in global search results</a:t>
                </a:r>
              </a:p>
            </p:txBody>
          </p:sp>
          <p:sp>
            <p:nvSpPr>
              <p:cNvPr id="68" name="Subtitle 2">
                <a:extLst>
                  <a:ext uri="{FF2B5EF4-FFF2-40B4-BE49-F238E27FC236}">
                    <a16:creationId xmlns:a16="http://schemas.microsoft.com/office/drawing/2014/main" id="{2EB3801B-8AC2-496A-98C0-DA8070A236D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294858" y="6092342"/>
                <a:ext cx="2751246" cy="260932"/>
              </a:xfrm>
              <a:prstGeom prst="rect">
                <a:avLst/>
              </a:prstGeom>
            </p:spPr>
            <p:txBody>
              <a:bodyPr vert="horz" wrap="square" lIns="45720" tIns="22860" rIns="45720" bIns="22860" rtlCol="0" anchor="ctr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750"/>
                  </a:lnSpc>
                </a:pPr>
                <a:r>
                  <a:rPr lang="en-US" sz="1200" b="1" dirty="0"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Included in global search results</a:t>
                </a:r>
              </a:p>
            </p:txBody>
          </p:sp>
          <p:sp>
            <p:nvSpPr>
              <p:cNvPr id="69" name="Subtitle 2">
                <a:extLst>
                  <a:ext uri="{FF2B5EF4-FFF2-40B4-BE49-F238E27FC236}">
                    <a16:creationId xmlns:a16="http://schemas.microsoft.com/office/drawing/2014/main" id="{EFB84694-0179-453F-BEFF-CD19B44429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69473" y="5971668"/>
                <a:ext cx="2751246" cy="502281"/>
              </a:xfrm>
              <a:prstGeom prst="rect">
                <a:avLst/>
              </a:prstGeom>
            </p:spPr>
            <p:txBody>
              <a:bodyPr vert="horz" wrap="square" lIns="45720" tIns="22860" rIns="45720" bIns="22860" rtlCol="0" anchor="ctr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750"/>
                  </a:lnSpc>
                </a:pPr>
                <a:r>
                  <a:rPr lang="en-US" sz="1200" b="1" dirty="0"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Not included in global search results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305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552</Words>
  <Application>Microsoft Office PowerPoint</Application>
  <PresentationFormat>Widescreen</PresentationFormat>
  <Paragraphs>124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Lato Light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Williams</dc:creator>
  <cp:lastModifiedBy>Natalie Williams</cp:lastModifiedBy>
  <cp:revision>1</cp:revision>
  <dcterms:created xsi:type="dcterms:W3CDTF">2021-09-13T14:37:40Z</dcterms:created>
  <dcterms:modified xsi:type="dcterms:W3CDTF">2021-09-13T14:40:19Z</dcterms:modified>
</cp:coreProperties>
</file>