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11"/>
  </p:notesMasterIdLst>
  <p:sldIdLst>
    <p:sldId id="256" r:id="rId3"/>
    <p:sldId id="257" r:id="rId4"/>
    <p:sldId id="259" r:id="rId5"/>
    <p:sldId id="262" r:id="rId6"/>
    <p:sldId id="419" r:id="rId7"/>
    <p:sldId id="263" r:id="rId8"/>
    <p:sldId id="265" r:id="rId9"/>
    <p:sldId id="266" r:id="rId10"/>
  </p:sldIdLst>
  <p:sldSz cx="12192000" cy="6858000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ranklin Gothic Medium" panose="020B0603020102020204" pitchFamily="34" charset="0"/>
      <p:regular r:id="rId16"/>
      <p:italic r:id="rId17"/>
    </p:embeddedFont>
    <p:embeddedFont>
      <p:font typeface="Libre Franklin" pitchFamily="2" charset="0"/>
      <p:regular r:id="rId18"/>
      <p:bold r:id="rId19"/>
      <p:italic r:id="rId20"/>
      <p:boldItalic r:id="rId21"/>
    </p:embeddedFont>
    <p:embeddedFont>
      <p:font typeface="Libre Franklin Medium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48">
          <p15:clr>
            <a:srgbClr val="A4A3A4"/>
          </p15:clr>
        </p15:guide>
        <p15:guide id="2" pos="4008">
          <p15:clr>
            <a:srgbClr val="A4A3A4"/>
          </p15:clr>
        </p15:guide>
        <p15:guide id="3" orient="horz" pos="2424">
          <p15:clr>
            <a:srgbClr val="A4A3A4"/>
          </p15:clr>
        </p15:guide>
        <p15:guide id="4" pos="4200">
          <p15:clr>
            <a:srgbClr val="A4A3A4"/>
          </p15:clr>
        </p15:guide>
        <p15:guide id="5" pos="3192">
          <p15:clr>
            <a:srgbClr val="A4A3A4"/>
          </p15:clr>
        </p15:guide>
        <p15:guide id="6" pos="410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jdriZDjgzcpYvKwmHTFh902iV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>
        <p:guide orient="horz" pos="3048"/>
        <p:guide pos="4008"/>
        <p:guide orient="horz" pos="2424"/>
        <p:guide pos="4200"/>
        <p:guide pos="3192"/>
        <p:guide pos="4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673" y="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847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sldNum" idx="12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:notes"/>
          <p:cNvSpPr txBox="1">
            <a:spLocks noGrp="1"/>
          </p:cNvSpPr>
          <p:nvPr>
            <p:ph type="sldNum" idx="12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spcFirstLastPara="1" wrap="square" lIns="90675" tIns="45325" rIns="90675" bIns="45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7:notes"/>
          <p:cNvSpPr txBox="1">
            <a:spLocks noGrp="1"/>
          </p:cNvSpPr>
          <p:nvPr>
            <p:ph type="body" idx="1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:notes"/>
          <p:cNvSpPr txBox="1">
            <a:spLocks noGrp="1"/>
          </p:cNvSpPr>
          <p:nvPr>
            <p:ph type="sldNum" idx="12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090B-64D1-F743-A578-004503038B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7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 txBox="1">
            <a:spLocks noGrp="1"/>
          </p:cNvSpPr>
          <p:nvPr>
            <p:ph type="body" idx="1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spcFirstLastPara="1" wrap="square" lIns="90675" tIns="45325" rIns="90675" bIns="45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 txBox="1">
            <a:spLocks noGrp="1"/>
          </p:cNvSpPr>
          <p:nvPr>
            <p:ph type="body" idx="1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7" name="Google Shape;3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1:notes"/>
          <p:cNvSpPr txBox="1">
            <a:spLocks noGrp="1"/>
          </p:cNvSpPr>
          <p:nvPr>
            <p:ph type="body" idx="1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1:notes"/>
          <p:cNvSpPr txBox="1">
            <a:spLocks noGrp="1"/>
          </p:cNvSpPr>
          <p:nvPr>
            <p:ph type="sldNum" idx="12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8"/>
          <p:cNvSpPr/>
          <p:nvPr/>
        </p:nvSpPr>
        <p:spPr>
          <a:xfrm>
            <a:off x="0" y="0"/>
            <a:ext cx="12192000" cy="92515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148" y="160188"/>
            <a:ext cx="2384808" cy="54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8"/>
          <p:cNvSpPr/>
          <p:nvPr/>
        </p:nvSpPr>
        <p:spPr>
          <a:xfrm>
            <a:off x="6257365" y="597051"/>
            <a:ext cx="6146202" cy="67235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9"/>
          <p:cNvSpPr/>
          <p:nvPr/>
        </p:nvSpPr>
        <p:spPr>
          <a:xfrm>
            <a:off x="0" y="0"/>
            <a:ext cx="12192000" cy="92515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148" y="160188"/>
            <a:ext cx="2384808" cy="54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9"/>
          <p:cNvSpPr/>
          <p:nvPr/>
        </p:nvSpPr>
        <p:spPr>
          <a:xfrm>
            <a:off x="6257365" y="597051"/>
            <a:ext cx="6146202" cy="67235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0"/>
          <p:cNvSpPr/>
          <p:nvPr/>
        </p:nvSpPr>
        <p:spPr>
          <a:xfrm>
            <a:off x="0" y="0"/>
            <a:ext cx="12192000" cy="92515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148" y="160188"/>
            <a:ext cx="2384808" cy="54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0"/>
          <p:cNvSpPr/>
          <p:nvPr/>
        </p:nvSpPr>
        <p:spPr>
          <a:xfrm>
            <a:off x="6257365" y="597051"/>
            <a:ext cx="6146202" cy="67235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1"/>
          <p:cNvSpPr/>
          <p:nvPr/>
        </p:nvSpPr>
        <p:spPr>
          <a:xfrm>
            <a:off x="0" y="0"/>
            <a:ext cx="12192000" cy="92515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148" y="160188"/>
            <a:ext cx="2384808" cy="54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1"/>
          <p:cNvSpPr/>
          <p:nvPr/>
        </p:nvSpPr>
        <p:spPr>
          <a:xfrm>
            <a:off x="6257365" y="597051"/>
            <a:ext cx="6146202" cy="67235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0"/>
            <a:ext cx="12192000" cy="92515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0148" y="160188"/>
            <a:ext cx="2384808" cy="5446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/>
          <p:nvPr/>
        </p:nvSpPr>
        <p:spPr>
          <a:xfrm>
            <a:off x="6257365" y="597051"/>
            <a:ext cx="6146202" cy="67235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7"/>
          <p:cNvSpPr/>
          <p:nvPr/>
        </p:nvSpPr>
        <p:spPr>
          <a:xfrm>
            <a:off x="0" y="0"/>
            <a:ext cx="12192000" cy="92515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148" y="160188"/>
            <a:ext cx="2384808" cy="54461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7"/>
          <p:cNvSpPr/>
          <p:nvPr/>
        </p:nvSpPr>
        <p:spPr>
          <a:xfrm>
            <a:off x="6257365" y="597051"/>
            <a:ext cx="6146202" cy="67235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18"/>
          <p:cNvGrpSpPr/>
          <p:nvPr/>
        </p:nvGrpSpPr>
        <p:grpSpPr>
          <a:xfrm>
            <a:off x="-8978901" y="-662776"/>
            <a:ext cx="24984330" cy="9804525"/>
            <a:chOff x="-8978901" y="-662776"/>
            <a:chExt cx="24984330" cy="9804525"/>
          </a:xfrm>
        </p:grpSpPr>
        <p:sp>
          <p:nvSpPr>
            <p:cNvPr id="37" name="Google Shape;37;p18"/>
            <p:cNvSpPr/>
            <p:nvPr/>
          </p:nvSpPr>
          <p:spPr>
            <a:xfrm>
              <a:off x="0" y="0"/>
              <a:ext cx="12192000" cy="2006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 rot="-515589">
              <a:off x="-8649253" y="1119488"/>
              <a:ext cx="24325034" cy="623999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" name="Google Shape;39;p18"/>
            <p:cNvGrpSpPr/>
            <p:nvPr/>
          </p:nvGrpSpPr>
          <p:grpSpPr>
            <a:xfrm>
              <a:off x="445048" y="301594"/>
              <a:ext cx="2856952" cy="806512"/>
              <a:chOff x="3137448" y="238150"/>
              <a:chExt cx="2856952" cy="806512"/>
            </a:xfrm>
          </p:grpSpPr>
          <p:pic>
            <p:nvPicPr>
              <p:cNvPr id="40" name="Google Shape;40;p1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137448" y="238150"/>
                <a:ext cx="2856952" cy="6356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Google Shape;41;p18"/>
              <p:cNvSpPr txBox="1"/>
              <p:nvPr/>
            </p:nvSpPr>
            <p:spPr>
              <a:xfrm>
                <a:off x="3702968" y="736885"/>
                <a:ext cx="201801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BETTER TEST INTEGRITY.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xamity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contact@examity.com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22777" cy="608929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"/>
          <p:cNvSpPr/>
          <p:nvPr/>
        </p:nvSpPr>
        <p:spPr>
          <a:xfrm>
            <a:off x="7131326" y="4616958"/>
            <a:ext cx="2412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February 23, 2023</a:t>
            </a:r>
            <a:endParaRPr lang="en-US" sz="1800" b="0" i="0" u="none" strike="noStrike" cap="none" dirty="0">
              <a:solidFill>
                <a:srgbClr val="A5A5A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026" name="Picture 2" descr="Marketing Resources">
            <a:extLst>
              <a:ext uri="{FF2B5EF4-FFF2-40B4-BE49-F238E27FC236}">
                <a16:creationId xmlns:a16="http://schemas.microsoft.com/office/drawing/2014/main" id="{F20C56C4-3AF3-16E7-5522-E14A962FC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12" y="3633003"/>
            <a:ext cx="2978428" cy="8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2"/>
          <p:cNvCxnSpPr/>
          <p:nvPr/>
        </p:nvCxnSpPr>
        <p:spPr>
          <a:xfrm flipH="1">
            <a:off x="5585825" y="2284231"/>
            <a:ext cx="1" cy="466420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p2"/>
          <p:cNvSpPr/>
          <p:nvPr/>
        </p:nvSpPr>
        <p:spPr>
          <a:xfrm>
            <a:off x="5465873" y="2058162"/>
            <a:ext cx="238261" cy="238261"/>
          </a:xfrm>
          <a:prstGeom prst="ellipse">
            <a:avLst/>
          </a:prstGeom>
          <a:solidFill>
            <a:srgbClr val="EF863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5465873" y="2828461"/>
            <a:ext cx="238261" cy="238261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"/>
          <p:cNvSpPr/>
          <p:nvPr/>
        </p:nvSpPr>
        <p:spPr>
          <a:xfrm>
            <a:off x="5465055" y="3564845"/>
            <a:ext cx="238261" cy="238261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5465054" y="4331988"/>
            <a:ext cx="238261" cy="238261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362" y="1786858"/>
            <a:ext cx="863662" cy="97561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"/>
          <p:cNvSpPr txBox="1"/>
          <p:nvPr/>
        </p:nvSpPr>
        <p:spPr>
          <a:xfrm>
            <a:off x="3140712" y="1761715"/>
            <a:ext cx="232353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Agenda</a:t>
            </a:r>
            <a:endParaRPr dirty="0"/>
          </a:p>
        </p:txBody>
      </p:sp>
      <p:sp>
        <p:nvSpPr>
          <p:cNvPr id="221" name="Google Shape;221;p2"/>
          <p:cNvSpPr txBox="1"/>
          <p:nvPr/>
        </p:nvSpPr>
        <p:spPr>
          <a:xfrm>
            <a:off x="5969197" y="2029162"/>
            <a:ext cx="2579692" cy="41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Introductions</a:t>
            </a: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5969196" y="2748244"/>
            <a:ext cx="3988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5969197" y="3480027"/>
            <a:ext cx="50423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sz="2000" baseline="30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5967383" y="4250504"/>
            <a:ext cx="4581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Communication Strategy</a:t>
            </a: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5967383" y="5011888"/>
            <a:ext cx="38467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Questions and Answers</a:t>
            </a: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5469137" y="5093609"/>
            <a:ext cx="238261" cy="238261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 txBox="1"/>
          <p:nvPr/>
        </p:nvSpPr>
        <p:spPr>
          <a:xfrm>
            <a:off x="6414628" y="665681"/>
            <a:ext cx="56231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Live Proctoring</a:t>
            </a:r>
            <a:endParaRPr dirty="0"/>
          </a:p>
        </p:txBody>
      </p:sp>
      <p:sp>
        <p:nvSpPr>
          <p:cNvPr id="240" name="Google Shape;240;p4"/>
          <p:cNvSpPr txBox="1"/>
          <p:nvPr/>
        </p:nvSpPr>
        <p:spPr>
          <a:xfrm>
            <a:off x="5246028" y="1733210"/>
            <a:ext cx="2819086" cy="54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8DA69-16B3-00F8-6C84-899032B2E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2005647"/>
            <a:ext cx="2724150" cy="403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866CA-0956-9E07-81F6-F7F02273C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72502"/>
            <a:ext cx="1902936" cy="40717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7"/>
          <p:cNvGrpSpPr/>
          <p:nvPr/>
        </p:nvGrpSpPr>
        <p:grpSpPr>
          <a:xfrm>
            <a:off x="6208478" y="2712139"/>
            <a:ext cx="2654002" cy="3480180"/>
            <a:chOff x="4069976" y="1903754"/>
            <a:chExt cx="2766748" cy="3353615"/>
          </a:xfrm>
        </p:grpSpPr>
        <p:sp>
          <p:nvSpPr>
            <p:cNvPr id="294" name="Google Shape;294;p7"/>
            <p:cNvSpPr/>
            <p:nvPr/>
          </p:nvSpPr>
          <p:spPr>
            <a:xfrm>
              <a:off x="4177763" y="1903754"/>
              <a:ext cx="2526476" cy="335361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 txBox="1"/>
            <p:nvPr/>
          </p:nvSpPr>
          <p:spPr>
            <a:xfrm>
              <a:off x="4069976" y="2140303"/>
              <a:ext cx="27667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Test-taker</a:t>
              </a: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176846" y="2811303"/>
              <a:ext cx="25216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Create profile &amp; schedule</a:t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 rot="5400000">
              <a:off x="5279488" y="3245812"/>
              <a:ext cx="250425" cy="421484"/>
            </a:xfrm>
            <a:prstGeom prst="chevron">
              <a:avLst>
                <a:gd name="adj" fmla="val 50000"/>
              </a:avLst>
            </a:prstGeom>
            <a:solidFill>
              <a:srgbClr val="FBA6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4177763" y="3685224"/>
              <a:ext cx="2526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Validate identity</a:t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4175970" y="4590228"/>
              <a:ext cx="2526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Take proctored exam</a:t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 rot="5400000">
              <a:off x="5279488" y="4162631"/>
              <a:ext cx="250425" cy="421484"/>
            </a:xfrm>
            <a:prstGeom prst="chevron">
              <a:avLst>
                <a:gd name="adj" fmla="val 50000"/>
              </a:avLst>
            </a:prstGeom>
            <a:solidFill>
              <a:srgbClr val="FBA6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1" name="Google Shape;301;p7"/>
            <p:cNvCxnSpPr/>
            <p:nvPr/>
          </p:nvCxnSpPr>
          <p:spPr>
            <a:xfrm>
              <a:off x="5067401" y="2560780"/>
              <a:ext cx="653143" cy="0"/>
            </a:xfrm>
            <a:prstGeom prst="straightConnector1">
              <a:avLst/>
            </a:prstGeom>
            <a:noFill/>
            <a:ln w="28575" cap="flat" cmpd="sng">
              <a:solidFill>
                <a:srgbClr val="FBA63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2" name="Google Shape;302;p7"/>
          <p:cNvSpPr/>
          <p:nvPr/>
        </p:nvSpPr>
        <p:spPr>
          <a:xfrm>
            <a:off x="8881298" y="2703458"/>
            <a:ext cx="2423522" cy="34801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"/>
          <p:cNvSpPr txBox="1"/>
          <p:nvPr/>
        </p:nvSpPr>
        <p:spPr>
          <a:xfrm>
            <a:off x="8738590" y="2957615"/>
            <a:ext cx="2662369" cy="38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Post Exam</a:t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8881741" y="3650279"/>
            <a:ext cx="2423523" cy="35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Audit</a:t>
            </a:r>
            <a:endParaRPr/>
          </a:p>
        </p:txBody>
      </p:sp>
      <p:sp>
        <p:nvSpPr>
          <p:cNvPr id="305" name="Google Shape;305;p7"/>
          <p:cNvSpPr/>
          <p:nvPr/>
        </p:nvSpPr>
        <p:spPr>
          <a:xfrm rot="5400000">
            <a:off x="9939837" y="4112706"/>
            <a:ext cx="259876" cy="404308"/>
          </a:xfrm>
          <a:prstGeom prst="chevron">
            <a:avLst>
              <a:gd name="adj" fmla="val 50000"/>
            </a:avLst>
          </a:prstGeom>
          <a:solidFill>
            <a:srgbClr val="FBA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8893823" y="4552160"/>
            <a:ext cx="2437026" cy="35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Results </a:t>
            </a:r>
            <a:endParaRPr/>
          </a:p>
        </p:txBody>
      </p:sp>
      <p:sp>
        <p:nvSpPr>
          <p:cNvPr id="307" name="Google Shape;307;p7"/>
          <p:cNvSpPr/>
          <p:nvPr/>
        </p:nvSpPr>
        <p:spPr>
          <a:xfrm>
            <a:off x="8886088" y="5516167"/>
            <a:ext cx="2399806" cy="35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Analytics</a:t>
            </a:r>
            <a:endParaRPr/>
          </a:p>
        </p:txBody>
      </p:sp>
      <p:sp>
        <p:nvSpPr>
          <p:cNvPr id="308" name="Google Shape;308;p7"/>
          <p:cNvSpPr/>
          <p:nvPr/>
        </p:nvSpPr>
        <p:spPr>
          <a:xfrm rot="5400000">
            <a:off x="9956053" y="5064126"/>
            <a:ext cx="259876" cy="404308"/>
          </a:xfrm>
          <a:prstGeom prst="chevron">
            <a:avLst>
              <a:gd name="adj" fmla="val 50000"/>
            </a:avLst>
          </a:prstGeom>
          <a:solidFill>
            <a:srgbClr val="FBA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7"/>
          <p:cNvCxnSpPr/>
          <p:nvPr/>
        </p:nvCxnSpPr>
        <p:spPr>
          <a:xfrm>
            <a:off x="9756510" y="3403848"/>
            <a:ext cx="626527" cy="0"/>
          </a:xfrm>
          <a:prstGeom prst="straightConnector1">
            <a:avLst/>
          </a:prstGeom>
          <a:noFill/>
          <a:ln w="28575" cap="flat" cmpd="sng">
            <a:solidFill>
              <a:srgbClr val="FBA63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10" name="Google Shape;310;p7"/>
          <p:cNvGrpSpPr/>
          <p:nvPr/>
        </p:nvGrpSpPr>
        <p:grpSpPr>
          <a:xfrm>
            <a:off x="3537988" y="2712139"/>
            <a:ext cx="2889358" cy="3480180"/>
            <a:chOff x="1105946" y="1913771"/>
            <a:chExt cx="3012102" cy="3353615"/>
          </a:xfrm>
        </p:grpSpPr>
        <p:sp>
          <p:nvSpPr>
            <p:cNvPr id="311" name="Google Shape;311;p7"/>
            <p:cNvSpPr/>
            <p:nvPr/>
          </p:nvSpPr>
          <p:spPr>
            <a:xfrm>
              <a:off x="1315261" y="1913771"/>
              <a:ext cx="2526476" cy="335361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7"/>
            <p:cNvSpPr txBox="1"/>
            <p:nvPr/>
          </p:nvSpPr>
          <p:spPr>
            <a:xfrm>
              <a:off x="1177922" y="2151109"/>
              <a:ext cx="27754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Exam Setup</a:t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312809" y="2821320"/>
              <a:ext cx="25389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Create exam</a:t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5400000">
              <a:off x="2413696" y="3288246"/>
              <a:ext cx="250425" cy="421484"/>
            </a:xfrm>
            <a:prstGeom prst="chevron">
              <a:avLst>
                <a:gd name="adj" fmla="val 50000"/>
              </a:avLst>
            </a:prstGeom>
            <a:solidFill>
              <a:srgbClr val="FBA6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105946" y="3690404"/>
              <a:ext cx="30121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Select security level</a:t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317054" y="4600245"/>
              <a:ext cx="2526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Tailor exam rules</a:t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5400000">
              <a:off x="2403649" y="4162630"/>
              <a:ext cx="250425" cy="421484"/>
            </a:xfrm>
            <a:prstGeom prst="chevron">
              <a:avLst>
                <a:gd name="adj" fmla="val 50000"/>
              </a:avLst>
            </a:prstGeom>
            <a:solidFill>
              <a:srgbClr val="FBA6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8" name="Google Shape;318;p7"/>
            <p:cNvCxnSpPr/>
            <p:nvPr/>
          </p:nvCxnSpPr>
          <p:spPr>
            <a:xfrm>
              <a:off x="2202288" y="2558035"/>
              <a:ext cx="653143" cy="0"/>
            </a:xfrm>
            <a:prstGeom prst="straightConnector1">
              <a:avLst/>
            </a:prstGeom>
            <a:noFill/>
            <a:ln w="28575" cap="flat" cmpd="sng">
              <a:solidFill>
                <a:srgbClr val="FBA63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19" name="Google Shape;319;p7"/>
          <p:cNvSpPr txBox="1"/>
          <p:nvPr/>
        </p:nvSpPr>
        <p:spPr>
          <a:xfrm>
            <a:off x="6414628" y="665681"/>
            <a:ext cx="56231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Our Process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AE9FBC-9586-0048-B8AC-6FF5186623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380A4E-04D5-D54F-B91E-A77D061B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2" y="1786858"/>
            <a:ext cx="863662" cy="9756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32F7A0-43EB-4945-9BD0-A1E541BB8628}"/>
              </a:ext>
            </a:extLst>
          </p:cNvPr>
          <p:cNvSpPr txBox="1"/>
          <p:nvPr/>
        </p:nvSpPr>
        <p:spPr>
          <a:xfrm>
            <a:off x="3270120" y="1761715"/>
            <a:ext cx="4402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Medium" panose="020B0603020102020204" pitchFamily="34" charset="0"/>
                <a:ea typeface="Franklin Gothic Demi" charset="0"/>
                <a:cs typeface="Franklin Gothic Demi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44516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"/>
          <p:cNvSpPr/>
          <p:nvPr/>
        </p:nvSpPr>
        <p:spPr>
          <a:xfrm>
            <a:off x="10255815" y="2589120"/>
            <a:ext cx="582547" cy="582547"/>
          </a:xfrm>
          <a:prstGeom prst="ellipse">
            <a:avLst/>
          </a:prstGeom>
          <a:solidFill>
            <a:schemeClr val="lt1"/>
          </a:solidFill>
          <a:ln w="222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8"/>
          <p:cNvSpPr/>
          <p:nvPr/>
        </p:nvSpPr>
        <p:spPr>
          <a:xfrm>
            <a:off x="781615" y="2589120"/>
            <a:ext cx="582547" cy="582547"/>
          </a:xfrm>
          <a:prstGeom prst="ellipse">
            <a:avLst/>
          </a:prstGeom>
          <a:solidFill>
            <a:schemeClr val="lt1"/>
          </a:solidFill>
          <a:ln w="222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8"/>
          <p:cNvCxnSpPr>
            <a:stCxn id="327" idx="0"/>
          </p:cNvCxnSpPr>
          <p:nvPr/>
        </p:nvCxnSpPr>
        <p:spPr>
          <a:xfrm>
            <a:off x="5828325" y="2781316"/>
            <a:ext cx="9600" cy="1625100"/>
          </a:xfrm>
          <a:prstGeom prst="straightConnector1">
            <a:avLst/>
          </a:prstGeom>
          <a:noFill/>
          <a:ln w="9525" cap="flat" cmpd="sng">
            <a:solidFill>
              <a:srgbClr val="FBA63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8"/>
          <p:cNvCxnSpPr/>
          <p:nvPr/>
        </p:nvCxnSpPr>
        <p:spPr>
          <a:xfrm>
            <a:off x="8902000" y="2839690"/>
            <a:ext cx="0" cy="732850"/>
          </a:xfrm>
          <a:prstGeom prst="straightConnector1">
            <a:avLst/>
          </a:prstGeom>
          <a:noFill/>
          <a:ln w="9525" cap="flat" cmpd="sng">
            <a:solidFill>
              <a:srgbClr val="FBA63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" name="Google Shape;329;p8"/>
          <p:cNvCxnSpPr/>
          <p:nvPr/>
        </p:nvCxnSpPr>
        <p:spPr>
          <a:xfrm>
            <a:off x="2816699" y="2938226"/>
            <a:ext cx="0" cy="626071"/>
          </a:xfrm>
          <a:prstGeom prst="straightConnector1">
            <a:avLst/>
          </a:prstGeom>
          <a:noFill/>
          <a:ln w="9525" cap="flat" cmpd="sng">
            <a:solidFill>
              <a:srgbClr val="FBA6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8"/>
          <p:cNvSpPr txBox="1"/>
          <p:nvPr/>
        </p:nvSpPr>
        <p:spPr>
          <a:xfrm>
            <a:off x="6414628" y="665681"/>
            <a:ext cx="56231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Guide to Prepare Exams</a:t>
            </a:r>
            <a:endParaRPr/>
          </a:p>
        </p:txBody>
      </p:sp>
      <p:sp>
        <p:nvSpPr>
          <p:cNvPr id="331" name="Google Shape;331;p8"/>
          <p:cNvSpPr txBox="1"/>
          <p:nvPr/>
        </p:nvSpPr>
        <p:spPr>
          <a:xfrm>
            <a:off x="1407163" y="2081099"/>
            <a:ext cx="28913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Prior to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Semester</a:t>
            </a:r>
            <a:endParaRPr/>
          </a:p>
        </p:txBody>
      </p:sp>
      <p:sp>
        <p:nvSpPr>
          <p:cNvPr id="332" name="Google Shape;332;p8"/>
          <p:cNvSpPr txBox="1"/>
          <p:nvPr/>
        </p:nvSpPr>
        <p:spPr>
          <a:xfrm>
            <a:off x="4449917" y="2087314"/>
            <a:ext cx="27956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At least 2 weeks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prior to exam</a:t>
            </a:r>
            <a:endParaRPr/>
          </a:p>
        </p:txBody>
      </p:sp>
      <p:sp>
        <p:nvSpPr>
          <p:cNvPr id="333" name="Google Shape;333;p8"/>
          <p:cNvSpPr txBox="1"/>
          <p:nvPr/>
        </p:nvSpPr>
        <p:spPr>
          <a:xfrm>
            <a:off x="7413676" y="2076916"/>
            <a:ext cx="29558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At least 1 week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prior to exam</a:t>
            </a:r>
            <a:endParaRPr/>
          </a:p>
        </p:txBody>
      </p:sp>
      <p:grpSp>
        <p:nvGrpSpPr>
          <p:cNvPr id="334" name="Google Shape;334;p8"/>
          <p:cNvGrpSpPr/>
          <p:nvPr/>
        </p:nvGrpSpPr>
        <p:grpSpPr>
          <a:xfrm>
            <a:off x="1361527" y="2824111"/>
            <a:ext cx="8901945" cy="119621"/>
            <a:chOff x="1244442" y="1638161"/>
            <a:chExt cx="8901945" cy="119621"/>
          </a:xfrm>
        </p:grpSpPr>
        <p:cxnSp>
          <p:nvCxnSpPr>
            <p:cNvPr id="335" name="Google Shape;335;p8"/>
            <p:cNvCxnSpPr/>
            <p:nvPr/>
          </p:nvCxnSpPr>
          <p:spPr>
            <a:xfrm>
              <a:off x="1244442" y="1697012"/>
              <a:ext cx="8901945" cy="0"/>
            </a:xfrm>
            <a:prstGeom prst="straightConnector1">
              <a:avLst/>
            </a:prstGeom>
            <a:noFill/>
            <a:ln w="222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6" name="Google Shape;336;p8"/>
            <p:cNvSpPr/>
            <p:nvPr/>
          </p:nvSpPr>
          <p:spPr>
            <a:xfrm>
              <a:off x="9498716" y="1640710"/>
              <a:ext cx="106674" cy="10667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8723961" y="1638161"/>
              <a:ext cx="106674" cy="10667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7985208" y="1648362"/>
              <a:ext cx="106674" cy="10667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7210453" y="1645813"/>
              <a:ext cx="106674" cy="10667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6436364" y="1651108"/>
              <a:ext cx="106674" cy="10667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661609" y="1648559"/>
              <a:ext cx="106674" cy="10667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4922856" y="1643520"/>
              <a:ext cx="106674" cy="10667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4148101" y="1648591"/>
              <a:ext cx="106674" cy="10667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3391347" y="1648983"/>
              <a:ext cx="106674" cy="10667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1877839" y="1649015"/>
              <a:ext cx="106674" cy="10667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8"/>
          <p:cNvSpPr/>
          <p:nvPr/>
        </p:nvSpPr>
        <p:spPr>
          <a:xfrm>
            <a:off x="2720389" y="2766137"/>
            <a:ext cx="212665" cy="212665"/>
          </a:xfrm>
          <a:prstGeom prst="ellipse">
            <a:avLst/>
          </a:prstGeom>
          <a:solidFill>
            <a:srgbClr val="BFBFBF"/>
          </a:solidFill>
          <a:ln w="317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8" descr="Us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75" y="2643363"/>
            <a:ext cx="403998" cy="4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8" descr="Lapto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993" y="2676966"/>
            <a:ext cx="387876" cy="38787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8"/>
          <p:cNvSpPr/>
          <p:nvPr/>
        </p:nvSpPr>
        <p:spPr>
          <a:xfrm>
            <a:off x="5721993" y="2781316"/>
            <a:ext cx="212665" cy="212665"/>
          </a:xfrm>
          <a:prstGeom prst="ellipse">
            <a:avLst/>
          </a:prstGeom>
          <a:solidFill>
            <a:srgbClr val="7F7F7F"/>
          </a:solidFill>
          <a:ln w="317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8788050" y="2766137"/>
            <a:ext cx="212665" cy="212665"/>
          </a:xfrm>
          <a:prstGeom prst="ellipse">
            <a:avLst/>
          </a:prstGeom>
          <a:solidFill>
            <a:srgbClr val="3F3F3F"/>
          </a:solidFill>
          <a:ln w="317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8"/>
          <p:cNvSpPr txBox="1"/>
          <p:nvPr/>
        </p:nvSpPr>
        <p:spPr>
          <a:xfrm>
            <a:off x="1497777" y="3632248"/>
            <a:ext cx="346046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BA638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Examity link within D2L to import your course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BA638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course and student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from D2L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BA638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 Examity to students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"/>
          <p:cNvSpPr txBox="1"/>
          <p:nvPr/>
        </p:nvSpPr>
        <p:spPr>
          <a:xfrm>
            <a:off x="7606979" y="3621354"/>
            <a:ext cx="318578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BA638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tailor the exam in Examity </a:t>
            </a:r>
            <a:endParaRPr dirty="0"/>
          </a:p>
          <a:p>
            <a:pPr marL="568325" marR="0" lvl="1" indent="-1111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level</a:t>
            </a:r>
            <a:endParaRPr lang="en-US" dirty="0"/>
          </a:p>
          <a:p>
            <a:pPr marL="568325" marR="0" lvl="1" indent="-1111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Rules/special instructions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BA638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 exam to students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BA638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work on your exam questions  </a:t>
            </a:r>
            <a:b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up until the day student's test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BA638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proctor the test and provide </a:t>
            </a:r>
            <a:b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you with proctor comments, videos</a:t>
            </a:r>
            <a:endParaRPr dirty="0"/>
          </a:p>
        </p:txBody>
      </p:sp>
      <p:sp>
        <p:nvSpPr>
          <p:cNvPr id="352" name="Google Shape;352;p8"/>
          <p:cNvSpPr txBox="1"/>
          <p:nvPr/>
        </p:nvSpPr>
        <p:spPr>
          <a:xfrm>
            <a:off x="4457889" y="4492864"/>
            <a:ext cx="302179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BA638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test and create  </a:t>
            </a:r>
            <a:b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exam parameters 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 name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</a:rPr>
              <a:t>S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tart/end dates and times</a:t>
            </a:r>
            <a:endParaRPr lang="en-US" dirty="0">
              <a:ea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Duration</a:t>
            </a:r>
            <a:endParaRPr lang="en-US" dirty="0">
              <a:ea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</a:t>
            </a: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dirty="0"/>
          </a:p>
        </p:txBody>
      </p:sp>
      <p:cxnSp>
        <p:nvCxnSpPr>
          <p:cNvPr id="353" name="Google Shape;353;p8"/>
          <p:cNvCxnSpPr/>
          <p:nvPr/>
        </p:nvCxnSpPr>
        <p:spPr>
          <a:xfrm rot="10800000">
            <a:off x="5233873" y="4409986"/>
            <a:ext cx="1166929" cy="0"/>
          </a:xfrm>
          <a:prstGeom prst="straightConnector1">
            <a:avLst/>
          </a:prstGeom>
          <a:noFill/>
          <a:ln w="44450" cap="flat" cmpd="sng">
            <a:solidFill>
              <a:srgbClr val="FBA63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" name="Google Shape;354;p8"/>
          <p:cNvCxnSpPr/>
          <p:nvPr/>
        </p:nvCxnSpPr>
        <p:spPr>
          <a:xfrm rot="10800000">
            <a:off x="8324682" y="3565793"/>
            <a:ext cx="1166929" cy="0"/>
          </a:xfrm>
          <a:prstGeom prst="straightConnector1">
            <a:avLst/>
          </a:prstGeom>
          <a:noFill/>
          <a:ln w="44450" cap="flat" cmpd="sng">
            <a:solidFill>
              <a:srgbClr val="FBA63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" name="Google Shape;355;p8"/>
          <p:cNvCxnSpPr/>
          <p:nvPr/>
        </p:nvCxnSpPr>
        <p:spPr>
          <a:xfrm rot="10800000">
            <a:off x="2221833" y="3555518"/>
            <a:ext cx="1166929" cy="0"/>
          </a:xfrm>
          <a:prstGeom prst="straightConnector1">
            <a:avLst/>
          </a:prstGeom>
          <a:noFill/>
          <a:ln w="44450" cap="flat" cmpd="sng">
            <a:solidFill>
              <a:srgbClr val="FBA63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0"/>
          <p:cNvGrpSpPr/>
          <p:nvPr/>
        </p:nvGrpSpPr>
        <p:grpSpPr>
          <a:xfrm>
            <a:off x="7243481" y="2084070"/>
            <a:ext cx="4426509" cy="3894864"/>
            <a:chOff x="3955490" y="2094557"/>
            <a:chExt cx="4426509" cy="3698507"/>
          </a:xfrm>
        </p:grpSpPr>
        <p:sp>
          <p:nvSpPr>
            <p:cNvPr id="370" name="Google Shape;370;p10"/>
            <p:cNvSpPr/>
            <p:nvPr/>
          </p:nvSpPr>
          <p:spPr>
            <a:xfrm>
              <a:off x="4416967" y="4185633"/>
              <a:ext cx="3527797" cy="1607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Libre Franklin"/>
                <a:buNone/>
              </a:pPr>
              <a: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Online Chat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Libre Franklin"/>
                <a:buNone/>
              </a:pPr>
              <a: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855.EXAMITY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Libre Franklin"/>
                <a:buNone/>
              </a:pPr>
              <a:r>
                <a:rPr lang="en-US" sz="1600" u="sng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support@examity.com</a:t>
              </a:r>
              <a:b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b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endParaRPr sz="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8575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Arial"/>
                <a:buChar char="•"/>
              </a:pPr>
              <a: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Test-taker questions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8575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Arial"/>
                <a:buChar char="•"/>
              </a:pPr>
              <a:r>
                <a:rPr lang="en-US" sz="160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Technical support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1" name="Google Shape;371;p10"/>
            <p:cNvSpPr txBox="1"/>
            <p:nvPr/>
          </p:nvSpPr>
          <p:spPr>
            <a:xfrm>
              <a:off x="3955490" y="3496836"/>
              <a:ext cx="4426509" cy="3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Libre Franklin Medium"/>
                <a:buNone/>
              </a:pPr>
              <a:r>
                <a:rPr lang="en-US" sz="20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Support</a:t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5567687" y="2094557"/>
              <a:ext cx="1275583" cy="1275583"/>
            </a:xfrm>
            <a:prstGeom prst="ellipse">
              <a:avLst/>
            </a:prstGeom>
            <a:solidFill>
              <a:srgbClr val="FBA6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3" name="Google Shape;373;p10"/>
            <p:cNvCxnSpPr/>
            <p:nvPr/>
          </p:nvCxnSpPr>
          <p:spPr>
            <a:xfrm rot="10800000">
              <a:off x="5602175" y="3966569"/>
              <a:ext cx="1166929" cy="0"/>
            </a:xfrm>
            <a:prstGeom prst="straightConnector1">
              <a:avLst/>
            </a:prstGeom>
            <a:noFill/>
            <a:ln w="44450" cap="flat" cmpd="sng">
              <a:solidFill>
                <a:srgbClr val="FBA63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74" name="Google Shape;37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384" y="2499405"/>
            <a:ext cx="615384" cy="65487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0"/>
          <p:cNvSpPr txBox="1"/>
          <p:nvPr/>
        </p:nvSpPr>
        <p:spPr>
          <a:xfrm>
            <a:off x="6414628" y="665681"/>
            <a:ext cx="57773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ibre Franklin Medium"/>
              <a:buNone/>
            </a:pPr>
            <a:r>
              <a:rPr lang="en-US" sz="2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Contact Information</a:t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76" name="Google Shape;376;p10"/>
          <p:cNvGrpSpPr/>
          <p:nvPr/>
        </p:nvGrpSpPr>
        <p:grpSpPr>
          <a:xfrm>
            <a:off x="-167748" y="2158007"/>
            <a:ext cx="4426509" cy="4019978"/>
            <a:chOff x="3955490" y="2148827"/>
            <a:chExt cx="4426509" cy="4019978"/>
          </a:xfrm>
        </p:grpSpPr>
        <p:sp>
          <p:nvSpPr>
            <p:cNvPr id="377" name="Google Shape;377;p10"/>
            <p:cNvSpPr/>
            <p:nvPr/>
          </p:nvSpPr>
          <p:spPr>
            <a:xfrm>
              <a:off x="4405950" y="4106702"/>
              <a:ext cx="3527797" cy="2062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Libre Franklin"/>
                <a:buNone/>
              </a:pPr>
              <a:r>
                <a:rPr lang="en-US" sz="1600" dirty="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Brooke Poulin</a:t>
              </a:r>
              <a:endParaRPr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Libre Franklin"/>
                <a:buNone/>
              </a:pPr>
              <a:r>
                <a:rPr lang="en-US" sz="1600" dirty="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Senior Client Success Manager</a:t>
              </a:r>
              <a:endParaRPr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Libre Franklin"/>
                <a:buNone/>
              </a:pPr>
              <a:r>
                <a:rPr lang="en-US" sz="1600" dirty="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617.415.7214</a:t>
              </a:r>
              <a:endParaRPr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Libre Franklin"/>
                <a:buNone/>
              </a:pPr>
              <a:r>
                <a:rPr lang="en-US" sz="1600" u="sng" dirty="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bpoulin@examity.com</a:t>
              </a:r>
              <a:endParaRPr sz="1600" dirty="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dirty="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8575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Arial"/>
                <a:buChar char="•"/>
              </a:pPr>
              <a:r>
                <a:rPr lang="en-US" sz="1600" dirty="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Day-to-day operations</a:t>
              </a:r>
              <a:endParaRPr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8575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Arial"/>
                <a:buChar char="•"/>
              </a:pPr>
              <a:r>
                <a:rPr lang="en-US" sz="1600" dirty="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Instructor training</a:t>
              </a:r>
              <a:endParaRPr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8575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Arial"/>
                <a:buChar char="•"/>
              </a:pPr>
              <a:r>
                <a:rPr lang="en-US" sz="1600" dirty="0">
                  <a:solidFill>
                    <a:srgbClr val="7F7F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Course and exam set up</a:t>
              </a:r>
              <a:endParaRPr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8" name="Google Shape;378;p10"/>
            <p:cNvSpPr txBox="1"/>
            <p:nvPr/>
          </p:nvSpPr>
          <p:spPr>
            <a:xfrm>
              <a:off x="3955490" y="3545781"/>
              <a:ext cx="44265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Libre Franklin Medium"/>
                <a:buNone/>
              </a:pPr>
              <a:r>
                <a:rPr lang="en-US" sz="20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Account Manager</a:t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567687" y="2148827"/>
              <a:ext cx="1275583" cy="1275583"/>
            </a:xfrm>
            <a:prstGeom prst="ellipse">
              <a:avLst/>
            </a:prstGeom>
            <a:solidFill>
              <a:srgbClr val="FBA6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0" name="Google Shape;380;p10"/>
            <p:cNvCxnSpPr/>
            <p:nvPr/>
          </p:nvCxnSpPr>
          <p:spPr>
            <a:xfrm rot="10800000">
              <a:off x="5602175" y="4045539"/>
              <a:ext cx="1166929" cy="0"/>
            </a:xfrm>
            <a:prstGeom prst="straightConnector1">
              <a:avLst/>
            </a:prstGeom>
            <a:noFill/>
            <a:ln w="44450" cap="flat" cmpd="sng">
              <a:solidFill>
                <a:srgbClr val="FBA63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81" name="Google Shape;38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1350" y="2460949"/>
            <a:ext cx="680453" cy="68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"/>
          <p:cNvSpPr txBox="1"/>
          <p:nvPr/>
        </p:nvSpPr>
        <p:spPr>
          <a:xfrm>
            <a:off x="6414628" y="665681"/>
            <a:ext cx="56231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Question and Answer</a:t>
            </a:r>
            <a:endParaRPr/>
          </a:p>
        </p:txBody>
      </p:sp>
      <p:sp>
        <p:nvSpPr>
          <p:cNvPr id="393" name="Google Shape;393;p11"/>
          <p:cNvSpPr/>
          <p:nvPr/>
        </p:nvSpPr>
        <p:spPr>
          <a:xfrm>
            <a:off x="4078528" y="2349660"/>
            <a:ext cx="3919193" cy="297338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1"/>
          <p:cNvSpPr txBox="1"/>
          <p:nvPr/>
        </p:nvSpPr>
        <p:spPr>
          <a:xfrm>
            <a:off x="4628396" y="2585197"/>
            <a:ext cx="1515416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BFBFB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Q</a:t>
            </a:r>
            <a:endParaRPr/>
          </a:p>
        </p:txBody>
      </p:sp>
      <p:sp>
        <p:nvSpPr>
          <p:cNvPr id="395" name="Google Shape;395;p11"/>
          <p:cNvSpPr txBox="1"/>
          <p:nvPr/>
        </p:nvSpPr>
        <p:spPr>
          <a:xfrm>
            <a:off x="5988424" y="3192186"/>
            <a:ext cx="1515416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BFBFB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</a:t>
            </a:r>
            <a:endParaRPr/>
          </a:p>
        </p:txBody>
      </p:sp>
      <p:sp>
        <p:nvSpPr>
          <p:cNvPr id="396" name="Google Shape;396;p11"/>
          <p:cNvSpPr txBox="1"/>
          <p:nvPr/>
        </p:nvSpPr>
        <p:spPr>
          <a:xfrm>
            <a:off x="5390586" y="3384142"/>
            <a:ext cx="1410828" cy="94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BA63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&amp;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218</Words>
  <Application>Microsoft Office PowerPoint</Application>
  <PresentationFormat>Widescreen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Libre Franklin</vt:lpstr>
      <vt:lpstr>Libre Franklin Medium</vt:lpstr>
      <vt:lpstr>Franklin Gothic Medium</vt:lpstr>
      <vt:lpstr>Calibri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Brooke</cp:lastModifiedBy>
  <cp:revision>19</cp:revision>
  <dcterms:created xsi:type="dcterms:W3CDTF">2013-06-25T16:41:47Z</dcterms:created>
  <dcterms:modified xsi:type="dcterms:W3CDTF">2023-02-21T14:15:29Z</dcterms:modified>
</cp:coreProperties>
</file>