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Helvetica Neue" panose="02000503000000020004" pitchFamily="2" charset="0"/>
      <p:regular r:id="rId44"/>
      <p:bold r:id="rId45"/>
      <p:italic r:id="rId46"/>
      <p:boldItalic r:id="rId47"/>
    </p:embeddedFont>
    <p:embeddedFont>
      <p:font typeface="Roboto" panose="02000000000000000000" pitchFamily="2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4" roundtripDataSignature="AMtx7mgRSY1f7F/C5sAoH4jLIb3DRLWWY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72084EA-3E6E-4FA2-87D0-B18BE8C4670B}">
  <a:tblStyle styleId="{572084EA-3E6E-4FA2-87D0-B18BE8C4670B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2.fntdata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07" name="Google Shape;20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8" name="Google Shape;218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8" name="Google Shape;228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6" name="Google Shape;25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" name="Google Shape;94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95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1" name="Google Shape;311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12" name="Google Shape;312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9" name="Google Shape;319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0" name="Google Shape;320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8" name="Google Shape;328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5" name="Google Shape;335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4" name="Google Shape;344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45" name="Google Shape;345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4" name="Google Shape;354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5" name="Google Shape;355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1" name="Google Shape;36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2" name="Google Shape;362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1" name="Google Shape;371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2" name="Google Shape;372;p2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9" name="Google Shape;409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0" name="Google Shape;410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1" name="Google Shape;421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2" name="Google Shape;422;p2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3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3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8" name="Google Shape;438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9" name="Google Shape;439;p3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8" name="Google Shape;448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49" name="Google Shape;449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57" name="Google Shape;457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65" name="Google Shape;465;p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82" name="Google Shape;482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3" name="Google Shape;483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0" name="Google Shape;490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91" name="Google Shape;491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10" name="Google Shape;510;p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37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13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2" name="Google Shape;12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2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3" name="Google Shape;13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Char char="∙"/>
            </a:pPr>
            <a:endParaRPr dirty="0"/>
          </a:p>
        </p:txBody>
      </p:sp>
      <p:sp>
        <p:nvSpPr>
          <p:cNvPr id="134" name="Google Shape;134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7" name="Google Shape;15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28600" algn="l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Noto Sans Symbols"/>
              <a:buNone/>
            </a:pP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0" name="Google Shape;18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1" name="Google Shape;18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2" name="Google Shape;192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4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4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4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4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4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11" Type="http://schemas.openxmlformats.org/officeDocument/2006/relationships/image" Target="../media/image41.jpg"/><Relationship Id="rId5" Type="http://schemas.openxmlformats.org/officeDocument/2006/relationships/image" Target="../media/image33.jpg"/><Relationship Id="rId10" Type="http://schemas.openxmlformats.org/officeDocument/2006/relationships/image" Target="../media/image40.jpg"/><Relationship Id="rId4" Type="http://schemas.openxmlformats.org/officeDocument/2006/relationships/image" Target="../media/image35.jpg"/><Relationship Id="rId9" Type="http://schemas.openxmlformats.org/officeDocument/2006/relationships/image" Target="../media/image39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905490" y="1655770"/>
            <a:ext cx="739409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dirty="0" err="1"/>
              <a:t>Incorporación</a:t>
            </a:r>
            <a:r>
              <a:rPr lang="en-US" dirty="0"/>
              <a:t> de la </a:t>
            </a:r>
            <a:r>
              <a:rPr lang="en-US" dirty="0" err="1"/>
              <a:t>geoestadística</a:t>
            </a:r>
            <a:r>
              <a:rPr lang="en-US" dirty="0"/>
              <a:t> </a:t>
            </a:r>
            <a:r>
              <a:rPr lang="en-US" dirty="0" err="1"/>
              <a:t>basada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modelos</a:t>
            </a:r>
            <a:r>
              <a:rPr lang="en-US" dirty="0"/>
              <a:t> al </a:t>
            </a:r>
            <a:r>
              <a:rPr lang="en-US" dirty="0" err="1"/>
              <a:t>servicio</a:t>
            </a:r>
            <a:r>
              <a:rPr lang="en-US" dirty="0"/>
              <a:t> de Tropical Data</a:t>
            </a:r>
            <a:endParaRPr dirty="0"/>
          </a:p>
        </p:txBody>
      </p:sp>
      <p:sp>
        <p:nvSpPr>
          <p:cNvPr id="90" name="Google Shape;90;p1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" descr="Task Force Tropical Data – Apps on Google Pl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65196" y="3334871"/>
            <a:ext cx="3010032" cy="3010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MBG y ETDs</a:t>
            </a:r>
            <a:endParaRPr/>
          </a:p>
        </p:txBody>
      </p:sp>
      <p:sp>
        <p:nvSpPr>
          <p:cNvPr id="210" name="Google Shape;210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450381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Geohelmintiasis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Esquistosomiasis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Oncocercosis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Micetoma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Filariasis linfática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Envenenamiento por mordedura de serpientes</a:t>
            </a:r>
            <a:endParaRPr/>
          </a:p>
        </p:txBody>
      </p:sp>
      <p:sp>
        <p:nvSpPr>
          <p:cNvPr id="211" name="Google Shape;211;p10"/>
          <p:cNvSpPr/>
          <p:nvPr/>
        </p:nvSpPr>
        <p:spPr>
          <a:xfrm>
            <a:off x="118334" y="103883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2" name="Google Shape;212;p10"/>
          <p:cNvPicPr preferRelativeResize="0"/>
          <p:nvPr/>
        </p:nvPicPr>
        <p:blipFill rotWithShape="1">
          <a:blip r:embed="rId3">
            <a:alphaModFix/>
          </a:blip>
          <a:srcRect l="35340" t="23253" r="14832" b="49460"/>
          <a:stretch/>
        </p:blipFill>
        <p:spPr>
          <a:xfrm>
            <a:off x="4825648" y="2518914"/>
            <a:ext cx="6343030" cy="217108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3" name="Google Shape;213;p10"/>
          <p:cNvPicPr preferRelativeResize="0"/>
          <p:nvPr/>
        </p:nvPicPr>
        <p:blipFill rotWithShape="1">
          <a:blip r:embed="rId4">
            <a:alphaModFix/>
          </a:blip>
          <a:srcRect l="6690" t="29232" r="25490" b="37909"/>
          <a:stretch/>
        </p:blipFill>
        <p:spPr>
          <a:xfrm>
            <a:off x="5653091" y="4818458"/>
            <a:ext cx="5925740" cy="179443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14" name="Google Shape;214;p10"/>
          <p:cNvPicPr preferRelativeResize="0"/>
          <p:nvPr/>
        </p:nvPicPr>
        <p:blipFill rotWithShape="1">
          <a:blip r:embed="rId5">
            <a:alphaModFix/>
          </a:blip>
          <a:srcRect l="5720" t="48941" r="24799" b="16733"/>
          <a:stretch/>
        </p:blipFill>
        <p:spPr>
          <a:xfrm>
            <a:off x="6486860" y="723022"/>
            <a:ext cx="5400339" cy="166743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1"/>
          <p:cNvSpPr txBox="1">
            <a:spLocks noGrp="1"/>
          </p:cNvSpPr>
          <p:nvPr>
            <p:ph type="title"/>
          </p:nvPr>
        </p:nvSpPr>
        <p:spPr>
          <a:xfrm>
            <a:off x="320945" y="2169"/>
            <a:ext cx="11643344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Comparación: encuesta estándar y métodos MBG</a:t>
            </a:r>
            <a:endParaRPr/>
          </a:p>
        </p:txBody>
      </p:sp>
      <p:sp>
        <p:nvSpPr>
          <p:cNvPr id="222" name="Google Shape;222;p11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23" name="Google Shape;223;p11"/>
          <p:cNvGraphicFramePr/>
          <p:nvPr/>
        </p:nvGraphicFramePr>
        <p:xfrm>
          <a:off x="465801" y="944920"/>
          <a:ext cx="11289100" cy="5611780"/>
        </p:xfrm>
        <a:graphic>
          <a:graphicData uri="http://schemas.openxmlformats.org/drawingml/2006/table">
            <a:tbl>
              <a:tblPr firstRow="1" bandRow="1">
                <a:noFill/>
                <a:tableStyleId>{572084EA-3E6E-4FA2-87D0-B18BE8C4670B}</a:tableStyleId>
              </a:tblPr>
              <a:tblGrid>
                <a:gridCol w="2286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49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52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3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/>
                        <a:t>Análisis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Encuesta estándar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MBG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Número de 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Sólo UE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sng"/>
                        <a:t>Todas las UE disponibles</a:t>
                      </a:r>
                      <a:endParaRPr sz="180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917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Entrada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Datos de prevalencia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Datos del censo de población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Igual que a la izquierda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Además (investigación en curso):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u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Clima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u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Medio ambiente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u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Demografía</a:t>
                      </a:r>
                      <a:endParaRPr sz="1800" u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20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Método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% de prevalencia normalizada por edad (TF) o edad y sexo (TT)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∙"/>
                      </a:pPr>
                      <a:r>
                        <a:rPr lang="en-US" sz="1800" u="sng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Igual que a la izquierda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∙"/>
                      </a:pPr>
                      <a:r>
                        <a:rPr lang="en-US" sz="1800" u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Además tiene en cuenta: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∙"/>
                      </a:pPr>
                      <a:r>
                        <a:rPr lang="en-US" sz="1800" u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Variación espacial y no espacial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∙"/>
                      </a:pPr>
                      <a:r>
                        <a:rPr lang="en-US" sz="1800" u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Densidad de población </a:t>
                      </a:r>
                      <a:endParaRPr/>
                    </a:p>
                    <a:p>
                      <a:pPr marL="342900" marR="0" lvl="0" indent="-342900" algn="l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Noto Sans Symbols"/>
                        <a:buChar char="∙"/>
                      </a:pPr>
                      <a:r>
                        <a:rPr lang="en-US" sz="1800" u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Factores de riesgo climáticos, medioambientales y demográficos (investigación en curso)</a:t>
                      </a:r>
                      <a:endParaRPr sz="1800" u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10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/>
                        <a:t>Salida</a:t>
                      </a:r>
                      <a:endParaRPr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/>
                        <a:t>% de prevalencia e IC 95%</a:t>
                      </a:r>
                      <a:endParaRPr sz="18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u="sng"/>
                        <a:t>% de prevalencia e intervalos predictivos del 95% </a:t>
                      </a:r>
                      <a:endParaRPr/>
                    </a:p>
                    <a:p>
                      <a:pPr marL="285750" marR="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800"/>
                        <a:buFont typeface="Arial"/>
                        <a:buChar char="•"/>
                      </a:pPr>
                      <a:r>
                        <a:rPr lang="en-US" sz="1800" u="sng"/>
                        <a:t>Probabilidad predictiva de eliminación</a:t>
                      </a:r>
                      <a:endParaRPr sz="1800" u="sng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2"/>
          <p:cNvSpPr txBox="1">
            <a:spLocks noGrp="1"/>
          </p:cNvSpPr>
          <p:nvPr>
            <p:ph type="title"/>
          </p:nvPr>
        </p:nvSpPr>
        <p:spPr>
          <a:xfrm>
            <a:off x="393700" y="44645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Ejemplos de casos prácticos</a:t>
            </a:r>
            <a:endParaRPr/>
          </a:p>
        </p:txBody>
      </p:sp>
      <p:sp>
        <p:nvSpPr>
          <p:cNvPr id="231" name="Google Shape;231;p12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2"/>
          <p:cNvSpPr txBox="1"/>
          <p:nvPr/>
        </p:nvSpPr>
        <p:spPr>
          <a:xfrm>
            <a:off x="1011116" y="2942429"/>
            <a:ext cx="9601200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Ministerio de Sanidad de Tanzania -</a:t>
            </a:r>
            <a:r>
              <a:rPr lang="en-US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George Kabona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Ministerio de Sanidad de Nigeria</a:t>
            </a:r>
            <a:endParaRPr sz="2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3" name="Google Shape;233;p12" descr="Tanzanian Ministry of Health - The END Fun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5917" y="1208323"/>
            <a:ext cx="1822823" cy="1783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2" descr="Federal Ministry of Health, NIGERIA (@Fmohnigeria) / X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68703" y="3714936"/>
            <a:ext cx="1846513" cy="18465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3"/>
          <p:cNvSpPr txBox="1"/>
          <p:nvPr/>
        </p:nvSpPr>
        <p:spPr>
          <a:xfrm>
            <a:off x="702334" y="2471204"/>
            <a:ext cx="10435590" cy="2016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6525" rIns="0" bIns="0" anchor="t" anchorCtr="0">
            <a:spAutoFit/>
          </a:bodyPr>
          <a:lstStyle/>
          <a:p>
            <a:pPr marL="1842770" marR="204470" lvl="0" indent="-1651635" algn="ctr" rtl="0">
              <a:lnSpc>
                <a:spcPct val="176818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400"/>
              <a:buFont typeface="Arial"/>
              <a:buNone/>
            </a:pPr>
            <a:r>
              <a:rPr lang="en-US" sz="4400" b="1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Estudio de caso sobre geoestadística en Tanzania</a:t>
            </a:r>
            <a:endParaRPr sz="6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63" y="7938"/>
            <a:ext cx="1641474" cy="1908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72738" y="9525"/>
            <a:ext cx="1666677" cy="1906587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13"/>
          <p:cNvSpPr txBox="1">
            <a:spLocks noGrp="1"/>
          </p:cNvSpPr>
          <p:nvPr>
            <p:ph type="title"/>
          </p:nvPr>
        </p:nvSpPr>
        <p:spPr>
          <a:xfrm>
            <a:off x="3220893" y="347963"/>
            <a:ext cx="7016100" cy="12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95885" lvl="0" indent="0" algn="l" rtl="0">
              <a:lnSpc>
                <a:spcPct val="1181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Calibri"/>
              <a:buNone/>
            </a:pPr>
            <a:r>
              <a:rPr lang="en-US" sz="5000">
                <a:solidFill>
                  <a:srgbClr val="000000"/>
                </a:solidFill>
              </a:rPr>
              <a:t>Ministerio de Sanidad</a:t>
            </a:r>
            <a:br>
              <a:rPr lang="en-US" sz="5000">
                <a:solidFill>
                  <a:srgbClr val="000000"/>
                </a:solidFill>
              </a:rPr>
            </a:br>
            <a:r>
              <a:rPr lang="en-US" sz="2000">
                <a:solidFill>
                  <a:srgbClr val="000000"/>
                </a:solidFill>
              </a:rPr>
              <a:t>Programa de control de las enfermedades tropicales destendidas</a:t>
            </a:r>
            <a:endParaRPr sz="2000"/>
          </a:p>
        </p:txBody>
      </p:sp>
      <p:sp>
        <p:nvSpPr>
          <p:cNvPr id="243" name="Google Shape;243;p13"/>
          <p:cNvSpPr txBox="1"/>
          <p:nvPr/>
        </p:nvSpPr>
        <p:spPr>
          <a:xfrm>
            <a:off x="465137" y="6240871"/>
            <a:ext cx="4247540" cy="382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Fecha: 29-30 de agosto de 2023</a:t>
            </a:r>
            <a:endParaRPr sz="2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4"/>
          <p:cNvSpPr txBox="1"/>
          <p:nvPr/>
        </p:nvSpPr>
        <p:spPr>
          <a:xfrm>
            <a:off x="420546" y="1836271"/>
            <a:ext cx="113904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87960" marR="0" lvl="0" indent="-1778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Tanzania aplica la estrategia SAFE desde 1999 </a:t>
            </a:r>
            <a:endParaRPr/>
          </a:p>
          <a:p>
            <a:pPr marL="187960" marR="0" lvl="0" indent="-17780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lang="en-US" sz="2800">
                <a:latin typeface="Helvetica Neue"/>
                <a:ea typeface="Helvetica Neue"/>
                <a:cs typeface="Helvetica Neue"/>
                <a:sym typeface="Helvetica Neue"/>
              </a:rPr>
              <a:t>MDA</a:t>
            </a:r>
            <a:r>
              <a:rPr lang="en-US"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 amplió para cubrir un total de 69 distritos (77 unidades de evaluación) y 89 distritos fueron elegibles para el programa de cirugía de TT.</a:t>
            </a:r>
            <a:endParaRPr/>
          </a:p>
          <a:p>
            <a:pPr marL="187960" marR="0" lvl="0" indent="-17780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lo general, la prevalencia de la TF y la TT se han medido al mismo tiempo.</a:t>
            </a:r>
            <a:endParaRPr/>
          </a:p>
          <a:p>
            <a:pPr marL="187960" marR="0" lvl="0" indent="-177800" algn="just" rtl="0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</a:pPr>
            <a:r>
              <a:rPr lang="en-US" sz="2800" b="0" i="0" u="none" strike="noStrike" cap="non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la encuesta de prevalencia de la TF no está indicada, la encuesta de sólo TT puede ser una opción para las estimaciones de prevalencia de TT</a:t>
            </a:r>
            <a:endParaRPr sz="2800" b="0" i="0" u="none" strike="noStrike" cap="non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49" name="Google Shape;249;p14"/>
          <p:cNvGrpSpPr/>
          <p:nvPr/>
        </p:nvGrpSpPr>
        <p:grpSpPr>
          <a:xfrm>
            <a:off x="133350" y="0"/>
            <a:ext cx="11868149" cy="1391060"/>
            <a:chOff x="133350" y="0"/>
            <a:chExt cx="11868149" cy="1391060"/>
          </a:xfrm>
        </p:grpSpPr>
        <p:pic>
          <p:nvPicPr>
            <p:cNvPr id="250" name="Google Shape;250;p1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35427" y="0"/>
              <a:ext cx="1366072" cy="1391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1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350" y="0"/>
              <a:ext cx="1310441" cy="1244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2" name="Google Shape;252;p1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3" name="Google Shape;253;p14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8087359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C83"/>
              </a:buClr>
              <a:buSzPts val="7200"/>
              <a:buFont typeface="Calibri"/>
              <a:buNone/>
            </a:pPr>
            <a:r>
              <a:rPr lang="en-US" sz="7200">
                <a:solidFill>
                  <a:srgbClr val="185C83"/>
                </a:solidFill>
              </a:rPr>
              <a:t>Antecedentes</a:t>
            </a:r>
            <a:endParaRPr sz="72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5"/>
          <p:cNvSpPr txBox="1"/>
          <p:nvPr/>
        </p:nvSpPr>
        <p:spPr>
          <a:xfrm>
            <a:off x="266699" y="1552918"/>
            <a:ext cx="11734800" cy="39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354965" marR="0" lvl="0" indent="-3429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11 distritos cumplían los criterios para las encuestas de TT solamente</a:t>
            </a:r>
            <a:endParaRPr/>
          </a:p>
          <a:p>
            <a:pPr marL="354965" marR="0" lvl="0" indent="-342900" algn="just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pesar de haberse completado el programa de cirugía de TT, se sospechaba, por observación de los trabajadores sanitarios de primera línea, que la prevalencia de TT era superior al 0,2% en estas zonas.</a:t>
            </a:r>
            <a:endParaRPr/>
          </a:p>
          <a:p>
            <a:pPr marL="354965" marR="0" lvl="0" indent="-342900" algn="just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combinación de distritos geográficamente contiguos y homogéneos en superunidades de evaluación únicas proporciona estimaciones fiables de la prevalencia de TT </a:t>
            </a:r>
            <a:endParaRPr/>
          </a:p>
          <a:p>
            <a:pPr marL="354965" marR="0" lvl="0" indent="-342900" algn="just" rtl="0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Este enfoque es rentable debido a la reducción del número de grupos en una super UE</a:t>
            </a:r>
            <a:endParaRPr sz="28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60" name="Google Shape;260;p15"/>
          <p:cNvGrpSpPr/>
          <p:nvPr/>
        </p:nvGrpSpPr>
        <p:grpSpPr>
          <a:xfrm>
            <a:off x="133350" y="0"/>
            <a:ext cx="11868149" cy="1391060"/>
            <a:chOff x="133350" y="0"/>
            <a:chExt cx="11868149" cy="1391060"/>
          </a:xfrm>
        </p:grpSpPr>
        <p:pic>
          <p:nvPicPr>
            <p:cNvPr id="261" name="Google Shape;261;p1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35427" y="0"/>
              <a:ext cx="1366072" cy="1391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1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350" y="0"/>
              <a:ext cx="1310441" cy="1244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3" name="Google Shape;263;p15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4" name="Google Shape;264;p15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8087359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C83"/>
              </a:buClr>
              <a:buSzPts val="7200"/>
              <a:buFont typeface="Calibri"/>
              <a:buNone/>
            </a:pPr>
            <a:r>
              <a:rPr lang="en-US" sz="7200">
                <a:solidFill>
                  <a:srgbClr val="185C83"/>
                </a:solidFill>
              </a:rPr>
              <a:t>Justificación</a:t>
            </a:r>
            <a:endParaRPr sz="7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16"/>
          <p:cNvGrpSpPr/>
          <p:nvPr/>
        </p:nvGrpSpPr>
        <p:grpSpPr>
          <a:xfrm>
            <a:off x="133350" y="0"/>
            <a:ext cx="11868149" cy="1391060"/>
            <a:chOff x="133350" y="0"/>
            <a:chExt cx="11868149" cy="1391060"/>
          </a:xfrm>
        </p:grpSpPr>
        <p:pic>
          <p:nvPicPr>
            <p:cNvPr id="270" name="Google Shape;270;p1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35427" y="0"/>
              <a:ext cx="1366072" cy="1391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271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350" y="0"/>
              <a:ext cx="1310441" cy="1244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272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16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25559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C83"/>
              </a:buClr>
              <a:buSzPts val="7200"/>
              <a:buFont typeface="Calibri"/>
              <a:buNone/>
            </a:pPr>
            <a:r>
              <a:rPr lang="en-US" sz="7200">
                <a:solidFill>
                  <a:srgbClr val="185C83"/>
                </a:solidFill>
              </a:rPr>
              <a:t>Super UE formadas</a:t>
            </a:r>
            <a:endParaRPr sz="7200"/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09800" y="1219200"/>
            <a:ext cx="8507504" cy="5562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17"/>
          <p:cNvGrpSpPr/>
          <p:nvPr/>
        </p:nvGrpSpPr>
        <p:grpSpPr>
          <a:xfrm>
            <a:off x="133350" y="-7348"/>
            <a:ext cx="11868149" cy="1391060"/>
            <a:chOff x="133350" y="0"/>
            <a:chExt cx="11868149" cy="1391060"/>
          </a:xfrm>
        </p:grpSpPr>
        <p:pic>
          <p:nvPicPr>
            <p:cNvPr id="280" name="Google Shape;280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35427" y="0"/>
              <a:ext cx="1366072" cy="1391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350" y="0"/>
              <a:ext cx="1310441" cy="1244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3" name="Google Shape;283;p17"/>
          <p:cNvSpPr txBox="1">
            <a:spLocks noGrp="1"/>
          </p:cNvSpPr>
          <p:nvPr>
            <p:ph type="title"/>
          </p:nvPr>
        </p:nvSpPr>
        <p:spPr>
          <a:xfrm>
            <a:off x="1676400" y="0"/>
            <a:ext cx="105156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C83"/>
              </a:buClr>
              <a:buSzPts val="7200"/>
              <a:buFont typeface="Calibri"/>
              <a:buNone/>
            </a:pPr>
            <a:r>
              <a:rPr lang="en-US" sz="7200">
                <a:solidFill>
                  <a:srgbClr val="185C83"/>
                </a:solidFill>
              </a:rPr>
              <a:t>Métodos</a:t>
            </a:r>
            <a:endParaRPr sz="7200"/>
          </a:p>
        </p:txBody>
      </p:sp>
      <p:sp>
        <p:nvSpPr>
          <p:cNvPr id="284" name="Google Shape;284;p17"/>
          <p:cNvSpPr txBox="1">
            <a:spLocks noGrp="1"/>
          </p:cNvSpPr>
          <p:nvPr>
            <p:ph type="body" idx="1"/>
          </p:nvPr>
        </p:nvSpPr>
        <p:spPr>
          <a:xfrm>
            <a:off x="187575" y="1799502"/>
            <a:ext cx="3048000" cy="46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800">
                <a:latin typeface="Arial"/>
                <a:ea typeface="Arial"/>
                <a:cs typeface="Arial"/>
                <a:sym typeface="Arial"/>
              </a:rPr>
              <a:t>Se utilizaron los datos de las encuestas de tracoma de 2014, 2017 y 2018 para seleccionar aleatoriamente 30 aldeas por super-UE utilizando un </a:t>
            </a:r>
            <a:r>
              <a:rPr lang="en-US" sz="2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diseño geoestadístico</a:t>
            </a:r>
            <a:endParaRPr sz="2800" b="1" i="1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5" name="Google Shape;285;p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81755" y="1271954"/>
            <a:ext cx="7772400" cy="5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7"/>
          <p:cNvSpPr txBox="1"/>
          <p:nvPr/>
        </p:nvSpPr>
        <p:spPr>
          <a:xfrm>
            <a:off x="5029200" y="4495800"/>
            <a:ext cx="30480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Nanyamba TC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7"/>
          <p:cNvSpPr txBox="1"/>
          <p:nvPr/>
        </p:nvSpPr>
        <p:spPr>
          <a:xfrm>
            <a:off x="6629400" y="3352800"/>
            <a:ext cx="23622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Mtwara DC</a:t>
            </a:r>
            <a:endParaRPr sz="32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17"/>
          <p:cNvSpPr txBox="1"/>
          <p:nvPr/>
        </p:nvSpPr>
        <p:spPr>
          <a:xfrm>
            <a:off x="7924800" y="2438400"/>
            <a:ext cx="25908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Mtwara MC</a:t>
            </a:r>
            <a:endParaRPr sz="28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8"/>
          <p:cNvSpPr txBox="1"/>
          <p:nvPr/>
        </p:nvSpPr>
        <p:spPr>
          <a:xfrm>
            <a:off x="228600" y="1600200"/>
            <a:ext cx="11353800" cy="112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87960" marR="0" lvl="0" indent="-17589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ajustó a los datos un modelo geoestadístico binomial y se utilizó para generar la probabilidad de que la prevalencia estandarizada de TT a nivel de la superUE se sitúe por debajo del 0,2%.</a:t>
            </a:r>
            <a:endParaRPr sz="24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grpSp>
        <p:nvGrpSpPr>
          <p:cNvPr id="294" name="Google Shape;294;p18"/>
          <p:cNvGrpSpPr/>
          <p:nvPr/>
        </p:nvGrpSpPr>
        <p:grpSpPr>
          <a:xfrm>
            <a:off x="133350" y="0"/>
            <a:ext cx="11868149" cy="1391060"/>
            <a:chOff x="133350" y="0"/>
            <a:chExt cx="11868149" cy="1391060"/>
          </a:xfrm>
        </p:grpSpPr>
        <p:pic>
          <p:nvPicPr>
            <p:cNvPr id="295" name="Google Shape;29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35427" y="0"/>
              <a:ext cx="1366072" cy="1391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350" y="0"/>
              <a:ext cx="1310441" cy="1244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8" name="Google Shape;298;p18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8087359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85C83"/>
              </a:buClr>
              <a:buSzPts val="7200"/>
              <a:buFont typeface="Calibri"/>
              <a:buNone/>
            </a:pPr>
            <a:r>
              <a:rPr lang="en-US" sz="7200">
                <a:solidFill>
                  <a:srgbClr val="185C83"/>
                </a:solidFill>
              </a:rPr>
              <a:t>Resultados</a:t>
            </a:r>
            <a:endParaRPr sz="7200"/>
          </a:p>
        </p:txBody>
      </p:sp>
      <p:graphicFrame>
        <p:nvGraphicFramePr>
          <p:cNvPr id="299" name="Google Shape;299;p18"/>
          <p:cNvGraphicFramePr/>
          <p:nvPr/>
        </p:nvGraphicFramePr>
        <p:xfrm>
          <a:off x="914400" y="2743200"/>
          <a:ext cx="10972850" cy="3964686"/>
        </p:xfrm>
        <a:graphic>
          <a:graphicData uri="http://schemas.openxmlformats.org/drawingml/2006/table">
            <a:tbl>
              <a:tblPr>
                <a:noFill/>
                <a:tableStyleId>{572084EA-3E6E-4FA2-87D0-B18BE8C4670B}</a:tableStyleId>
              </a:tblPr>
              <a:tblGrid>
                <a:gridCol w="18753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7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7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743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7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Super EU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Prevalencia TT prevista (%)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Límite inferior (%)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Límite superior (%)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Probabilidad de eliminación (%)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67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Northern Pwani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0.369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0.144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0.795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12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Mtwara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1.215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0.735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1.893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Newala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1.34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0.843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2.067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Masasi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1.069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0.579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1.895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61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Lindi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1.629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0.913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2.768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0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19"/>
          <p:cNvGrpSpPr/>
          <p:nvPr/>
        </p:nvGrpSpPr>
        <p:grpSpPr>
          <a:xfrm>
            <a:off x="133350" y="0"/>
            <a:ext cx="11868149" cy="1391060"/>
            <a:chOff x="133350" y="0"/>
            <a:chExt cx="11868149" cy="1391060"/>
          </a:xfrm>
        </p:grpSpPr>
        <p:pic>
          <p:nvPicPr>
            <p:cNvPr id="305" name="Google Shape;305;p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635427" y="0"/>
              <a:ext cx="1366072" cy="139106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306;p1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350" y="0"/>
              <a:ext cx="1310441" cy="1244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307;p19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8" name="Google Shape;308;p19"/>
          <p:cNvSpPr txBox="1">
            <a:spLocks noGrp="1"/>
          </p:cNvSpPr>
          <p:nvPr>
            <p:ph type="title"/>
          </p:nvPr>
        </p:nvSpPr>
        <p:spPr>
          <a:xfrm>
            <a:off x="3200400" y="3048000"/>
            <a:ext cx="8087359" cy="1122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ctr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7200"/>
              <a:buFont typeface="Calibri"/>
              <a:buNone/>
            </a:pPr>
            <a:r>
              <a:rPr lang="en-US" sz="7200">
                <a:solidFill>
                  <a:srgbClr val="002060"/>
                </a:solidFill>
              </a:rPr>
              <a:t>¡Gracias!</a:t>
            </a:r>
            <a:endParaRPr sz="72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Resumen del seminario web</a:t>
            </a:r>
            <a:endParaRPr/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10109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Detalles logísticos del seminario web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Descripción general de la geoestadística basada en modelos (MBG)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Ejemplos de uso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MBG y encuestas sobre Tropical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Investigación actual y próximos pasos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Preguntas y Respuestas</a:t>
            </a: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0"/>
          <p:cNvSpPr txBox="1">
            <a:spLocks noGrp="1"/>
          </p:cNvSpPr>
          <p:nvPr>
            <p:ph type="title"/>
          </p:nvPr>
        </p:nvSpPr>
        <p:spPr>
          <a:xfrm>
            <a:off x="1676400" y="251960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Nigeria Estudio de caso</a:t>
            </a:r>
            <a:endParaRPr/>
          </a:p>
        </p:txBody>
      </p:sp>
      <p:sp>
        <p:nvSpPr>
          <p:cNvPr id="315" name="Google Shape;315;p20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p20" descr="Federal Ministry of Health, NIGERIA (@Fmohnigeria) / X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18027" y="1521618"/>
            <a:ext cx="3251200" cy="32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n-US" sz="4000"/>
              <a:t>Numan, LGA, Adamawa State, Nigeria</a:t>
            </a:r>
            <a:endParaRPr/>
          </a:p>
        </p:txBody>
      </p:sp>
      <p:sp>
        <p:nvSpPr>
          <p:cNvPr id="323" name="Google Shape;323;p21"/>
          <p:cNvSpPr txBox="1">
            <a:spLocks noGrp="1"/>
          </p:cNvSpPr>
          <p:nvPr>
            <p:ph type="body" idx="1"/>
          </p:nvPr>
        </p:nvSpPr>
        <p:spPr>
          <a:xfrm>
            <a:off x="838200" y="1447800"/>
            <a:ext cx="10515600" cy="510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28600" lvl="0" indent="-21526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El mapeo de </a:t>
            </a:r>
            <a:r>
              <a:rPr lang="en-US"/>
              <a:t>línea de base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en 2017 demostró TF&lt; 5%, prevalencia de triquiasis justo por encima del umbral en 0,21%.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Todos los países vecinos de la UE tenían una prevalencia de triquiasis inferior al 0,2%.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2060"/>
              </a:buClr>
              <a:buSzPct val="100000"/>
              <a:buChar char="•"/>
            </a:pPr>
            <a:r>
              <a:rPr lang="en-US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La diferencia en la prevalencia observada entre las encuestas, ¿es biológicamente significativa o un artefacto de error de muestreo?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El modelo MBG combinó los datos de todas las UE vecinas para intentar generar una nueva estimación 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La nueva estimación tenía una PPE de 0,447 (se había alcanzado el umbral de eliminación de ~50% de confianza) - ¡demasiado baja para confiar en ella!</a:t>
            </a:r>
            <a:endParaRPr/>
          </a:p>
          <a:p>
            <a:pPr marL="228600" lvl="0" indent="-2152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ct val="100000"/>
              <a:buChar char="•"/>
            </a:pPr>
            <a:r>
              <a:rPr lang="en-US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Por lo tanto, se utilizó un enfoque diferente: ¿Puede utilizarse la MBG para delimitar la zona geográfica de las actividades de búsqueda de casos de triquiasis?</a:t>
            </a:r>
            <a:endParaRPr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-6413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21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2"/>
          <p:cNvSpPr txBox="1">
            <a:spLocks noGrp="1"/>
          </p:cNvSpPr>
          <p:nvPr>
            <p:ph type="body" idx="1"/>
          </p:nvPr>
        </p:nvSpPr>
        <p:spPr>
          <a:xfrm>
            <a:off x="838200" y="588579"/>
            <a:ext cx="10515600" cy="5588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4193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En muchos distritos, la prevalencia de la triquiasis no es homogénea en </a:t>
            </a:r>
            <a:r>
              <a:rPr lang="en-US"/>
              <a:t>todos los conglomerados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, sino que muestra signos de focalización, lo que indica que el reto del programa se limita a una zona geográfica específica.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El MBG permite agregar las predicciones del modelo a cualquier escala espacial (por ejemplo, subdistrito, aldea, etc.). 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Puede identificar áreas geográficas con una buena probabilidad de que la prevalencia del tracoma sea alta y podría permitir una mejor orientación de los recursos del programa.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También puede mostrar dónde es apropiado dividir el distrito, deteniendo el tratamiento en áreas donde existe una alta probabilidad de que se haya alcanzado el umbral o replanteando las UE en su totalidad, si esto fuera políticamente aceptable y permitiera la aplicación práctica de futuras intervenciones.</a:t>
            </a:r>
            <a:endParaRPr/>
          </a:p>
          <a:p>
            <a:pPr marL="228600" lvl="0" indent="-24193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48135"/>
              </a:buClr>
              <a:buSzPts val="2800"/>
              <a:buChar char="•"/>
            </a:pPr>
            <a:r>
              <a:rPr lang="en-US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Utilizando MBG, se generó un mapa de la prevalencia estandarizada de TT prevista en una cuadrícula de toda la UE.</a:t>
            </a:r>
            <a:endParaRPr/>
          </a:p>
        </p:txBody>
      </p:sp>
      <p:sp>
        <p:nvSpPr>
          <p:cNvPr id="331" name="Google Shape;331;p22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Resultados</a:t>
            </a:r>
            <a:endParaRPr/>
          </a:p>
        </p:txBody>
      </p:sp>
      <p:sp>
        <p:nvSpPr>
          <p:cNvPr id="338" name="Google Shape;338;p23"/>
          <p:cNvSpPr txBox="1">
            <a:spLocks noGrp="1"/>
          </p:cNvSpPr>
          <p:nvPr>
            <p:ph type="body" idx="1"/>
          </p:nvPr>
        </p:nvSpPr>
        <p:spPr>
          <a:xfrm>
            <a:off x="838200" y="1690688"/>
            <a:ext cx="6680200" cy="4802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MBG predijo que la mayoría de los casos de TT se localizarían en el oeste de la Unidad de Evaluacion de AGL de Numan.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Sin embargo, la búsqueda de casos demostró que la mayoría de los casos de TT se encontraban en el este.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La probabilidad predictiva de eliminación (PPE) de toda la UE fue de ~50%, lo que indica que había mucha incertidumbre en el modelo.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Esta incertidumbre se debía probablemente a la falta de datos: había una alta proporción de ceros en el conjunto de datos (muchos grupos sin ningún caso de TT).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Debido a la incertidumbre implícita en la PPE del 50%, los siguientes pasos para esta UE serían realizar búsquedas de casos casa por casa, o aplicar un programa de tratamiento y volver a realizar la encuesta tras luego de un tiempo</a:t>
            </a:r>
            <a:endParaRPr/>
          </a:p>
        </p:txBody>
      </p:sp>
      <p:sp>
        <p:nvSpPr>
          <p:cNvPr id="339" name="Google Shape;339;p23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0" name="Google Shape;340;p23" descr="Chart, histogra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20248" y="2215098"/>
            <a:ext cx="3712434" cy="3437454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23"/>
          <p:cNvSpPr txBox="1"/>
          <p:nvPr/>
        </p:nvSpPr>
        <p:spPr>
          <a:xfrm>
            <a:off x="8098567" y="1309029"/>
            <a:ext cx="3366602" cy="40011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Verde = alta prevalencia de TT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Posibles aplicaciones futuras</a:t>
            </a:r>
            <a:endParaRPr/>
          </a:p>
        </p:txBody>
      </p:sp>
      <p:sp>
        <p:nvSpPr>
          <p:cNvPr id="348" name="Google Shape;348;p24"/>
          <p:cNvSpPr txBox="1"/>
          <p:nvPr/>
        </p:nvSpPr>
        <p:spPr>
          <a:xfrm>
            <a:off x="838201" y="1690687"/>
            <a:ext cx="5257800" cy="3952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571500" marR="0" lvl="0" indent="-571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Unidades de Evaluación (UE) inaccesibles</a:t>
            </a:r>
            <a:endParaRPr/>
          </a:p>
          <a:p>
            <a:pPr marL="571500" marR="0" lvl="0" indent="-571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Modelos temporales espaciales, por ejemplo, utilizando todos los datos recopilados previamente para identificar las zonas de alto riesgo de enfermedad para la vigilancia posterior a la validación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9" name="Google Shape;349;p24"/>
          <p:cNvPicPr preferRelativeResize="0"/>
          <p:nvPr/>
        </p:nvPicPr>
        <p:blipFill rotWithShape="1">
          <a:blip r:embed="rId3">
            <a:alphaModFix/>
          </a:blip>
          <a:srcRect l="46978" t="40273" r="37642" b="37642"/>
          <a:stretch/>
        </p:blipFill>
        <p:spPr>
          <a:xfrm>
            <a:off x="6867579" y="1608138"/>
            <a:ext cx="4486221" cy="455771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0" name="Google Shape;350;p24"/>
          <p:cNvSpPr txBox="1"/>
          <p:nvPr/>
        </p:nvSpPr>
        <p:spPr>
          <a:xfrm rot="970583">
            <a:off x="8842374" y="3113902"/>
            <a:ext cx="10287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/>
          </a:p>
        </p:txBody>
      </p:sp>
      <p:sp>
        <p:nvSpPr>
          <p:cNvPr id="351" name="Google Shape;351;p24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5"/>
          <p:cNvSpPr txBox="1">
            <a:spLocks noGrp="1"/>
          </p:cNvSpPr>
          <p:nvPr>
            <p:ph type="title"/>
          </p:nvPr>
        </p:nvSpPr>
        <p:spPr>
          <a:xfrm>
            <a:off x="852543" y="22320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MBG y Tropical Data</a:t>
            </a:r>
            <a:endParaRPr/>
          </a:p>
        </p:txBody>
      </p:sp>
      <p:sp>
        <p:nvSpPr>
          <p:cNvPr id="358" name="Google Shape;358;p25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Implantación de la MBG</a:t>
            </a:r>
            <a:endParaRPr/>
          </a:p>
        </p:txBody>
      </p:sp>
      <p:sp>
        <p:nvSpPr>
          <p:cNvPr id="365" name="Google Shape;365;p26"/>
          <p:cNvSpPr txBox="1">
            <a:spLocks noGrp="1"/>
          </p:cNvSpPr>
          <p:nvPr>
            <p:ph type="body" idx="1"/>
          </p:nvPr>
        </p:nvSpPr>
        <p:spPr>
          <a:xfrm>
            <a:off x="676097" y="1592761"/>
            <a:ext cx="10887635" cy="505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Discutido y acordado por primera vez en la 4ª Reunión Científica Mundial sobre Tracoma de 2018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Retos en la Fase Final de la Eliminación, diciembre de 2021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GET2020 Estambul, abril de 2023</a:t>
            </a:r>
            <a:endParaRPr/>
          </a:p>
        </p:txBody>
      </p:sp>
      <p:sp>
        <p:nvSpPr>
          <p:cNvPr id="366" name="Google Shape;366;p26"/>
          <p:cNvSpPr/>
          <p:nvPr/>
        </p:nvSpPr>
        <p:spPr>
          <a:xfrm>
            <a:off x="118334" y="84880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7" name="Google Shape;367;p26"/>
          <p:cNvPicPr preferRelativeResize="0"/>
          <p:nvPr/>
        </p:nvPicPr>
        <p:blipFill rotWithShape="1">
          <a:blip r:embed="rId3">
            <a:alphaModFix/>
          </a:blip>
          <a:srcRect l="28990" t="54872" r="29759" b="20255"/>
          <a:stretch/>
        </p:blipFill>
        <p:spPr>
          <a:xfrm>
            <a:off x="817774" y="2328179"/>
            <a:ext cx="9205457" cy="3122129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6"/>
          <p:cNvSpPr/>
          <p:nvPr/>
        </p:nvSpPr>
        <p:spPr>
          <a:xfrm>
            <a:off x="1195754" y="4325815"/>
            <a:ext cx="8792308" cy="1213339"/>
          </a:xfrm>
          <a:prstGeom prst="rect">
            <a:avLst/>
          </a:prstGeom>
          <a:noFill/>
          <a:ln w="12700" cap="flat" cmpd="sng">
            <a:solidFill>
              <a:srgbClr val="FFFF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7"/>
          <p:cNvSpPr/>
          <p:nvPr/>
        </p:nvSpPr>
        <p:spPr>
          <a:xfrm>
            <a:off x="116690" y="57512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7"/>
          <p:cNvSpPr txBox="1"/>
          <p:nvPr/>
        </p:nvSpPr>
        <p:spPr>
          <a:xfrm>
            <a:off x="6269038" y="314325"/>
            <a:ext cx="22288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¿Hay shapefiles disponibles para las UE en cuestión?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6" name="Google Shape;376;p27"/>
          <p:cNvCxnSpPr>
            <a:stCxn id="375" idx="1"/>
          </p:cNvCxnSpPr>
          <p:nvPr/>
        </p:nvCxnSpPr>
        <p:spPr>
          <a:xfrm flipH="1">
            <a:off x="5011738" y="775990"/>
            <a:ext cx="1257300" cy="9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77" name="Google Shape;377;p27"/>
          <p:cNvCxnSpPr/>
          <p:nvPr/>
        </p:nvCxnSpPr>
        <p:spPr>
          <a:xfrm>
            <a:off x="7121526" y="1237655"/>
            <a:ext cx="0" cy="305395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78" name="Google Shape;378;p27"/>
          <p:cNvSpPr txBox="1"/>
          <p:nvPr/>
        </p:nvSpPr>
        <p:spPr>
          <a:xfrm>
            <a:off x="6325091" y="2537572"/>
            <a:ext cx="25551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¿Muestran los datos una correlación espacial?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9" name="Google Shape;379;p27"/>
          <p:cNvCxnSpPr/>
          <p:nvPr/>
        </p:nvCxnSpPr>
        <p:spPr>
          <a:xfrm flipH="1">
            <a:off x="5006975" y="1854433"/>
            <a:ext cx="1257300" cy="982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0" name="Google Shape;380;p27"/>
          <p:cNvSpPr txBox="1"/>
          <p:nvPr/>
        </p:nvSpPr>
        <p:spPr>
          <a:xfrm>
            <a:off x="6278618" y="3488467"/>
            <a:ext cx="22288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¿Hay indicios de grandes movimientos de población?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1" name="Google Shape;381;p27"/>
          <p:cNvCxnSpPr/>
          <p:nvPr/>
        </p:nvCxnSpPr>
        <p:spPr>
          <a:xfrm flipH="1">
            <a:off x="4987928" y="3950132"/>
            <a:ext cx="1257300" cy="982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2" name="Google Shape;382;p27"/>
          <p:cNvCxnSpPr/>
          <p:nvPr/>
        </p:nvCxnSpPr>
        <p:spPr>
          <a:xfrm>
            <a:off x="7121526" y="3220165"/>
            <a:ext cx="0" cy="305395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3" name="Google Shape;383;p27"/>
          <p:cNvCxnSpPr/>
          <p:nvPr/>
        </p:nvCxnSpPr>
        <p:spPr>
          <a:xfrm>
            <a:off x="7140577" y="4440395"/>
            <a:ext cx="0" cy="305395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4" name="Google Shape;384;p27"/>
          <p:cNvSpPr txBox="1"/>
          <p:nvPr/>
        </p:nvSpPr>
        <p:spPr>
          <a:xfrm>
            <a:off x="6245228" y="4736558"/>
            <a:ext cx="2228850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¿Tenemos acceso a las covariables necesarias?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5" name="Google Shape;385;p27"/>
          <p:cNvCxnSpPr/>
          <p:nvPr/>
        </p:nvCxnSpPr>
        <p:spPr>
          <a:xfrm flipH="1">
            <a:off x="4987928" y="5198223"/>
            <a:ext cx="1257300" cy="982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386" name="Google Shape;386;p27"/>
          <p:cNvCxnSpPr/>
          <p:nvPr/>
        </p:nvCxnSpPr>
        <p:spPr>
          <a:xfrm>
            <a:off x="7164391" y="5692166"/>
            <a:ext cx="0" cy="305395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87" name="Google Shape;387;p27"/>
          <p:cNvSpPr txBox="1"/>
          <p:nvPr/>
        </p:nvSpPr>
        <p:spPr>
          <a:xfrm>
            <a:off x="2883033" y="2596659"/>
            <a:ext cx="1714142" cy="92333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 se puede avanzar con MBG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7"/>
          <p:cNvSpPr txBox="1"/>
          <p:nvPr/>
        </p:nvSpPr>
        <p:spPr>
          <a:xfrm>
            <a:off x="5365356" y="474867"/>
            <a:ext cx="502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/>
          </a:p>
        </p:txBody>
      </p:sp>
      <p:sp>
        <p:nvSpPr>
          <p:cNvPr id="389" name="Google Shape;389;p27"/>
          <p:cNvSpPr txBox="1"/>
          <p:nvPr/>
        </p:nvSpPr>
        <p:spPr>
          <a:xfrm>
            <a:off x="5384403" y="1515442"/>
            <a:ext cx="502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/>
          </a:p>
        </p:txBody>
      </p:sp>
      <p:sp>
        <p:nvSpPr>
          <p:cNvPr id="390" name="Google Shape;390;p27"/>
          <p:cNvSpPr txBox="1"/>
          <p:nvPr/>
        </p:nvSpPr>
        <p:spPr>
          <a:xfrm>
            <a:off x="5373687" y="4887277"/>
            <a:ext cx="502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/>
          </a:p>
        </p:txBody>
      </p:sp>
      <p:sp>
        <p:nvSpPr>
          <p:cNvPr id="391" name="Google Shape;391;p27"/>
          <p:cNvSpPr txBox="1"/>
          <p:nvPr/>
        </p:nvSpPr>
        <p:spPr>
          <a:xfrm>
            <a:off x="5547565" y="3606530"/>
            <a:ext cx="6750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Sí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392;p27"/>
          <p:cNvSpPr txBox="1"/>
          <p:nvPr/>
        </p:nvSpPr>
        <p:spPr>
          <a:xfrm>
            <a:off x="5908431" y="6038293"/>
            <a:ext cx="2338753" cy="584775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MBG</a:t>
            </a:r>
            <a:endParaRPr/>
          </a:p>
        </p:txBody>
      </p:sp>
      <p:sp>
        <p:nvSpPr>
          <p:cNvPr id="393" name="Google Shape;393;p27"/>
          <p:cNvSpPr txBox="1"/>
          <p:nvPr/>
        </p:nvSpPr>
        <p:spPr>
          <a:xfrm>
            <a:off x="393901" y="417366"/>
            <a:ext cx="3269676" cy="923330"/>
          </a:xfrm>
          <a:prstGeom prst="rect">
            <a:avLst/>
          </a:prstGeom>
          <a:noFill/>
          <a:ln w="9525" cap="flat" cmpd="sng">
            <a:solidFill>
              <a:srgbClr val="7030A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Los Ministerios de Sanidad deben autorizar el uso de todos los datos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394;p27"/>
          <p:cNvSpPr txBox="1"/>
          <p:nvPr/>
        </p:nvSpPr>
        <p:spPr>
          <a:xfrm>
            <a:off x="6218935" y="1507994"/>
            <a:ext cx="2229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¿Existe datos de GPS a nivel de hogar o de grupo?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95" name="Google Shape;395;p27"/>
          <p:cNvCxnSpPr/>
          <p:nvPr/>
        </p:nvCxnSpPr>
        <p:spPr>
          <a:xfrm flipH="1">
            <a:off x="5019525" y="2931996"/>
            <a:ext cx="1257300" cy="9823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396" name="Google Shape;396;p27"/>
          <p:cNvSpPr txBox="1"/>
          <p:nvPr/>
        </p:nvSpPr>
        <p:spPr>
          <a:xfrm>
            <a:off x="5396953" y="2593005"/>
            <a:ext cx="50244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</a:t>
            </a:r>
            <a:endParaRPr/>
          </a:p>
        </p:txBody>
      </p:sp>
      <p:cxnSp>
        <p:nvCxnSpPr>
          <p:cNvPr id="397" name="Google Shape;397;p27"/>
          <p:cNvCxnSpPr/>
          <p:nvPr/>
        </p:nvCxnSpPr>
        <p:spPr>
          <a:xfrm>
            <a:off x="7112564" y="2200502"/>
            <a:ext cx="0" cy="305395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pic>
        <p:nvPicPr>
          <p:cNvPr id="398" name="Google Shape;398;p27" descr="Lancaster Medical School - CHICAS - Home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71176" y="1953138"/>
            <a:ext cx="1622620" cy="981119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399" name="Google Shape;399;p27"/>
          <p:cNvCxnSpPr/>
          <p:nvPr/>
        </p:nvCxnSpPr>
        <p:spPr>
          <a:xfrm rot="10800000" flipH="1">
            <a:off x="8758398" y="2551211"/>
            <a:ext cx="636600" cy="321600"/>
          </a:xfrm>
          <a:prstGeom prst="curvedConnector3">
            <a:avLst>
              <a:gd name="adj1" fmla="val 49999"/>
            </a:avLst>
          </a:prstGeom>
          <a:noFill/>
          <a:ln w="57150" cap="flat" cmpd="sng">
            <a:solidFill>
              <a:srgbClr val="7030A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0" name="Google Shape;400;p27"/>
          <p:cNvCxnSpPr/>
          <p:nvPr/>
        </p:nvCxnSpPr>
        <p:spPr>
          <a:xfrm flipH="1">
            <a:off x="2109732" y="3429000"/>
            <a:ext cx="569968" cy="400297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1" name="Google Shape;401;p27"/>
          <p:cNvSpPr txBox="1"/>
          <p:nvPr/>
        </p:nvSpPr>
        <p:spPr>
          <a:xfrm>
            <a:off x="341918" y="3950132"/>
            <a:ext cx="1607516" cy="1477328"/>
          </a:xfrm>
          <a:prstGeom prst="rect">
            <a:avLst/>
          </a:prstGeom>
          <a:noFill/>
          <a:ln w="9525" cap="flat" cmpd="sng">
            <a:solidFill>
              <a:srgbClr val="00B0F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Utilizar métodos estándar de análisis de datos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2" name="Google Shape;402;p27"/>
          <p:cNvCxnSpPr/>
          <p:nvPr/>
        </p:nvCxnSpPr>
        <p:spPr>
          <a:xfrm rot="10800000">
            <a:off x="3740104" y="6316522"/>
            <a:ext cx="1886973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3" name="Google Shape;403;p27"/>
          <p:cNvSpPr txBox="1"/>
          <p:nvPr/>
        </p:nvSpPr>
        <p:spPr>
          <a:xfrm>
            <a:off x="1723292" y="5659888"/>
            <a:ext cx="1940285" cy="923330"/>
          </a:xfrm>
          <a:prstGeom prst="rect">
            <a:avLst/>
          </a:prstGeom>
          <a:noFill/>
          <a:ln w="9525" cap="flat" cmpd="sng">
            <a:solidFill>
              <a:srgbClr val="FFC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PPE demasiado bajo para confiar en la predicción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4" name="Google Shape;404;p27"/>
          <p:cNvCxnSpPr/>
          <p:nvPr/>
        </p:nvCxnSpPr>
        <p:spPr>
          <a:xfrm rot="10800000">
            <a:off x="1983613" y="4991166"/>
            <a:ext cx="355568" cy="556286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405" name="Google Shape;405;p27"/>
          <p:cNvCxnSpPr/>
          <p:nvPr/>
        </p:nvCxnSpPr>
        <p:spPr>
          <a:xfrm>
            <a:off x="8239650" y="6301577"/>
            <a:ext cx="956741" cy="0"/>
          </a:xfrm>
          <a:prstGeom prst="straightConnector1">
            <a:avLst/>
          </a:prstGeom>
          <a:noFill/>
          <a:ln w="38100" cap="flat" cmpd="sng">
            <a:solidFill>
              <a:srgbClr val="00B050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406" name="Google Shape;406;p27"/>
          <p:cNvSpPr txBox="1"/>
          <p:nvPr/>
        </p:nvSpPr>
        <p:spPr>
          <a:xfrm>
            <a:off x="9375576" y="5926424"/>
            <a:ext cx="1622621" cy="707886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PPE &amp; 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% prevalencia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28"/>
          <p:cNvSpPr txBox="1">
            <a:spLocks noGrp="1"/>
          </p:cNvSpPr>
          <p:nvPr>
            <p:ph type="title"/>
          </p:nvPr>
        </p:nvSpPr>
        <p:spPr>
          <a:xfrm>
            <a:off x="927847" y="37940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Shapefiles y MBG</a:t>
            </a:r>
            <a:endParaRPr/>
          </a:p>
        </p:txBody>
      </p:sp>
      <p:sp>
        <p:nvSpPr>
          <p:cNvPr id="413" name="Google Shape;413;p28"/>
          <p:cNvSpPr txBox="1">
            <a:spLocks noGrp="1"/>
          </p:cNvSpPr>
          <p:nvPr>
            <p:ph type="body" idx="1"/>
          </p:nvPr>
        </p:nvSpPr>
        <p:spPr>
          <a:xfrm>
            <a:off x="822000" y="1627975"/>
            <a:ext cx="5397600" cy="48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42424"/>
              </a:buClr>
              <a:buSzPts val="2000"/>
              <a:buChar char="•"/>
            </a:pPr>
            <a:r>
              <a:rPr lang="en-US" sz="2000" b="0" i="0">
                <a:solidFill>
                  <a:srgbClr val="242424"/>
                </a:solidFill>
                <a:latin typeface="Tahoma"/>
                <a:ea typeface="Tahoma"/>
                <a:cs typeface="Tahoma"/>
                <a:sym typeface="Tahoma"/>
              </a:rPr>
              <a:t>Un shapefile describe la ubicación, el tamaño, la forma y los límites de un área definida.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2000"/>
              <a:buChar char="•"/>
            </a:pPr>
            <a:r>
              <a:rPr lang="en-US" sz="2000" b="0" i="0">
                <a:solidFill>
                  <a:srgbClr val="242424"/>
                </a:solidFill>
                <a:latin typeface="Tahoma"/>
                <a:ea typeface="Tahoma"/>
                <a:cs typeface="Tahoma"/>
                <a:sym typeface="Tahoma"/>
              </a:rPr>
              <a:t>Los cambios administrativos se producen con frecuencia y la creación de mapas y shapefiles suele ir </a:t>
            </a:r>
            <a:r>
              <a:rPr lang="en-US" sz="2000">
                <a:solidFill>
                  <a:srgbClr val="242424"/>
                </a:solidFill>
                <a:latin typeface="Tahoma"/>
                <a:ea typeface="Tahoma"/>
                <a:cs typeface="Tahoma"/>
                <a:sym typeface="Tahoma"/>
              </a:rPr>
              <a:t>más lento que</a:t>
            </a:r>
            <a:r>
              <a:rPr lang="en-US" sz="2000" b="0" i="0">
                <a:solidFill>
                  <a:srgbClr val="242424"/>
                </a:solidFill>
                <a:latin typeface="Tahoma"/>
                <a:ea typeface="Tahoma"/>
                <a:cs typeface="Tahoma"/>
                <a:sym typeface="Tahoma"/>
              </a:rPr>
              <a:t> estos cambios.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2000"/>
              <a:buChar char="•"/>
            </a:pPr>
            <a:r>
              <a:rPr lang="en-US" sz="2000" b="0" i="0">
                <a:solidFill>
                  <a:srgbClr val="242424"/>
                </a:solidFill>
                <a:latin typeface="Tahoma"/>
                <a:ea typeface="Tahoma"/>
                <a:cs typeface="Tahoma"/>
                <a:sym typeface="Tahoma"/>
              </a:rPr>
              <a:t>Si se planifican encuestas en distritos recién formados para los que aún no existe un shapefile y/o un mapa, nos falta una parte crucial de la información necesaria para hacer una selección de conglomerados utilizando métodos geoestadísticos.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42424"/>
              </a:buClr>
              <a:buSzPts val="2000"/>
              <a:buChar char="•"/>
            </a:pPr>
            <a:r>
              <a:rPr lang="en-US" sz="2000" b="0" i="0">
                <a:solidFill>
                  <a:srgbClr val="242424"/>
                </a:solidFill>
                <a:latin typeface="Tahoma"/>
                <a:ea typeface="Tahoma"/>
                <a:cs typeface="Tahoma"/>
                <a:sym typeface="Tahoma"/>
              </a:rPr>
              <a:t>Sin embargo, se pueden utilizar métodos de encuesta estándar siempre que sepamos a qué distrito pertenece cada conglomerado.</a:t>
            </a:r>
            <a:endParaRPr/>
          </a:p>
        </p:txBody>
      </p:sp>
      <p:sp>
        <p:nvSpPr>
          <p:cNvPr id="414" name="Google Shape;414;p28"/>
          <p:cNvSpPr/>
          <p:nvPr/>
        </p:nvSpPr>
        <p:spPr>
          <a:xfrm>
            <a:off x="207981" y="220532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5" name="Google Shape;415;p28"/>
          <p:cNvPicPr preferRelativeResize="0"/>
          <p:nvPr/>
        </p:nvPicPr>
        <p:blipFill rotWithShape="1">
          <a:blip r:embed="rId3">
            <a:alphaModFix/>
          </a:blip>
          <a:srcRect l="44445" t="34803" r="29876" b="33334"/>
          <a:stretch/>
        </p:blipFill>
        <p:spPr>
          <a:xfrm>
            <a:off x="6611404" y="1213448"/>
            <a:ext cx="3930343" cy="3048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16" name="Google Shape;416;p28"/>
          <p:cNvSpPr/>
          <p:nvPr/>
        </p:nvSpPr>
        <p:spPr>
          <a:xfrm>
            <a:off x="8077947" y="2942930"/>
            <a:ext cx="1017180" cy="170618"/>
          </a:xfrm>
          <a:custGeom>
            <a:avLst/>
            <a:gdLst/>
            <a:ahLst/>
            <a:cxnLst/>
            <a:rect l="l" t="t" r="r" b="b"/>
            <a:pathLst>
              <a:path w="939800" h="118636" extrusionOk="0">
                <a:moveTo>
                  <a:pt x="0" y="29468"/>
                </a:moveTo>
                <a:cubicBezTo>
                  <a:pt x="100541" y="76034"/>
                  <a:pt x="201083" y="122601"/>
                  <a:pt x="279400" y="118368"/>
                </a:cubicBezTo>
                <a:cubicBezTo>
                  <a:pt x="357717" y="114135"/>
                  <a:pt x="374650" y="18885"/>
                  <a:pt x="469900" y="4068"/>
                </a:cubicBezTo>
                <a:cubicBezTo>
                  <a:pt x="565150" y="-10749"/>
                  <a:pt x="772583" y="18885"/>
                  <a:pt x="850900" y="29468"/>
                </a:cubicBezTo>
                <a:cubicBezTo>
                  <a:pt x="929217" y="40051"/>
                  <a:pt x="939800" y="67568"/>
                  <a:pt x="939800" y="67568"/>
                </a:cubicBezTo>
                <a:lnTo>
                  <a:pt x="939800" y="67568"/>
                </a:lnTo>
              </a:path>
            </a:pathLst>
          </a:cu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417;p28"/>
          <p:cNvSpPr txBox="1"/>
          <p:nvPr/>
        </p:nvSpPr>
        <p:spPr>
          <a:xfrm>
            <a:off x="8072090" y="2347836"/>
            <a:ext cx="11260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 1 North</a:t>
            </a:r>
            <a:endParaRPr/>
          </a:p>
        </p:txBody>
      </p:sp>
      <p:sp>
        <p:nvSpPr>
          <p:cNvPr id="418" name="Google Shape;418;p28"/>
          <p:cNvSpPr txBox="1"/>
          <p:nvPr/>
        </p:nvSpPr>
        <p:spPr>
          <a:xfrm rot="-1157806">
            <a:off x="8164174" y="3007500"/>
            <a:ext cx="131088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District 1 South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9"/>
          <p:cNvSpPr txBox="1">
            <a:spLocks noGrp="1"/>
          </p:cNvSpPr>
          <p:nvPr>
            <p:ph type="title"/>
          </p:nvPr>
        </p:nvSpPr>
        <p:spPr>
          <a:xfrm>
            <a:off x="838200" y="22066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Investigación sobre MBG y próximos pasos</a:t>
            </a:r>
            <a:endParaRPr/>
          </a:p>
        </p:txBody>
      </p:sp>
      <p:sp>
        <p:nvSpPr>
          <p:cNvPr id="425" name="Google Shape;425;p29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 txBox="1">
            <a:spLocks noGrp="1"/>
          </p:cNvSpPr>
          <p:nvPr>
            <p:ph type="title"/>
          </p:nvPr>
        </p:nvSpPr>
        <p:spPr>
          <a:xfrm>
            <a:off x="326199" y="205175"/>
            <a:ext cx="7551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/>
              <a:t>Detalles logísticos del seminario web</a:t>
            </a:r>
            <a:endParaRPr sz="380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1"/>
          </p:nvPr>
        </p:nvSpPr>
        <p:spPr>
          <a:xfrm>
            <a:off x="838200" y="1633420"/>
            <a:ext cx="8915400" cy="509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Por favor, elija el canal correcto para escuchar el audio en el idioma deseado (français, español o português)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El webinar está siendo grabado y estará disponible en el canal de Youtube de Tropical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Usted no tiene acceso a su cámara o micrófono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Por favor, haga todas sus preguntas en el cuadro de preguntas y respuestas - daremos prioridad a las preguntas con más votos, así que por favor, ¡vote las preguntas que le interesen!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Si la pregunta va dirigida a un participante en concreto, indíquelo en la pregunta.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Las preguntas se responderán al final de la sesión de preguntas y respuestas.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Las preguntas y respuestas se recopilarán y se publicarán en la página de recursos de Tropical Data.</a:t>
            </a:r>
            <a:endParaRPr sz="2400"/>
          </a:p>
        </p:txBody>
      </p:sp>
      <p:sp>
        <p:nvSpPr>
          <p:cNvPr id="107" name="Google Shape;107;p3"/>
          <p:cNvSpPr/>
          <p:nvPr/>
        </p:nvSpPr>
        <p:spPr>
          <a:xfrm>
            <a:off x="103990" y="110266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8" name="Google Shape;108;p3"/>
          <p:cNvPicPr preferRelativeResize="0"/>
          <p:nvPr/>
        </p:nvPicPr>
        <p:blipFill rotWithShape="1">
          <a:blip r:embed="rId3">
            <a:alphaModFix/>
          </a:blip>
          <a:srcRect l="33640" t="90611" r="42750" b="2668"/>
          <a:stretch/>
        </p:blipFill>
        <p:spPr>
          <a:xfrm>
            <a:off x="7928517" y="213364"/>
            <a:ext cx="4066787" cy="723339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3"/>
          <p:cNvSpPr/>
          <p:nvPr/>
        </p:nvSpPr>
        <p:spPr>
          <a:xfrm rot="5400000" flipH="1">
            <a:off x="9949629" y="909652"/>
            <a:ext cx="560441" cy="952500"/>
          </a:xfrm>
          <a:prstGeom prst="bentArrow">
            <a:avLst>
              <a:gd name="adj1" fmla="val 19788"/>
              <a:gd name="adj2" fmla="val 39978"/>
              <a:gd name="adj3" fmla="val 25000"/>
              <a:gd name="adj4" fmla="val 45750"/>
            </a:avLst>
          </a:prstGeom>
          <a:noFill/>
          <a:ln w="127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30"/>
          <p:cNvSpPr txBox="1">
            <a:spLocks noGrp="1"/>
          </p:cNvSpPr>
          <p:nvPr>
            <p:ph type="title"/>
          </p:nvPr>
        </p:nvSpPr>
        <p:spPr>
          <a:xfrm>
            <a:off x="838200" y="102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Investigaciones recientes</a:t>
            </a:r>
            <a:endParaRPr/>
          </a:p>
        </p:txBody>
      </p:sp>
      <p:sp>
        <p:nvSpPr>
          <p:cNvPr id="432" name="Google Shape;432;p30"/>
          <p:cNvSpPr txBox="1">
            <a:spLocks noGrp="1"/>
          </p:cNvSpPr>
          <p:nvPr>
            <p:ph type="body" idx="1"/>
          </p:nvPr>
        </p:nvSpPr>
        <p:spPr>
          <a:xfrm>
            <a:off x="838200" y="1201107"/>
            <a:ext cx="3561678" cy="50052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None/>
            </a:pPr>
            <a:r>
              <a:rPr lang="en-US" sz="1800" u="sng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Mayor prevalencia de la TF: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Menor precipitación media anual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Temperaturas medias anuales más bajas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Altitudes más bajas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Zonas rurales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Menos accesibles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Menos servicios médicos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Menos escuelas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Menor acceso a agua y saneamiento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solidFill>
                <a:srgbClr val="20202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None/>
            </a:pPr>
            <a:r>
              <a:rPr lang="en-US" sz="1800" u="sng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Mayor prevalencia de TT: 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Mayor índice de aridez</a:t>
            </a:r>
            <a:endParaRPr/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2020"/>
              </a:buClr>
              <a:buSzPts val="1800"/>
              <a:buChar char="•"/>
            </a:pPr>
            <a:r>
              <a:rPr lang="en-US" sz="1800">
                <a:solidFill>
                  <a:srgbClr val="20202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Distancia a luces nocturnas estables</a:t>
            </a:r>
            <a:endParaRPr sz="1800"/>
          </a:p>
        </p:txBody>
      </p:sp>
      <p:sp>
        <p:nvSpPr>
          <p:cNvPr id="433" name="Google Shape;433;p30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4" name="Google Shape;434;p30"/>
          <p:cNvPicPr preferRelativeResize="0"/>
          <p:nvPr/>
        </p:nvPicPr>
        <p:blipFill rotWithShape="1">
          <a:blip r:embed="rId3">
            <a:alphaModFix/>
          </a:blip>
          <a:srcRect l="7285" t="16609" r="27296" b="42643"/>
          <a:stretch/>
        </p:blipFill>
        <p:spPr>
          <a:xfrm>
            <a:off x="4463469" y="1386848"/>
            <a:ext cx="7164593" cy="278915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5" name="Google Shape;435;p30" descr="Clara R. Burgert-Brucker | R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47354" y="4384027"/>
            <a:ext cx="2080708" cy="17494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1"/>
          <p:cNvSpPr txBox="1"/>
          <p:nvPr/>
        </p:nvSpPr>
        <p:spPr>
          <a:xfrm>
            <a:off x="838200" y="102198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Investigación actual</a:t>
            </a:r>
            <a:endParaRPr/>
          </a:p>
        </p:txBody>
      </p:sp>
      <p:pic>
        <p:nvPicPr>
          <p:cNvPr id="442" name="Google Shape;442;p31" descr="Misaki Sasanami - Research Associate - Lancaster University | LinkedIn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t="9008"/>
          <a:stretch/>
        </p:blipFill>
        <p:spPr>
          <a:xfrm>
            <a:off x="9929308" y="4678696"/>
            <a:ext cx="1977017" cy="17989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3" name="Google Shape;443;p31" descr="Clara R. Burgert-Brucker | R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18553" y="4681503"/>
            <a:ext cx="2135451" cy="179552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44" name="Google Shape;444;p31"/>
          <p:cNvSpPr txBox="1"/>
          <p:nvPr/>
        </p:nvSpPr>
        <p:spPr>
          <a:xfrm>
            <a:off x="439725" y="1699708"/>
            <a:ext cx="11341236" cy="2246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covariables deben incluirse en el modelo y en qué medida son beneficiosas?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¿Deben estandarizarse los modelos o adaptarse a cada país?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¿De dónde deben proceder los datos?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¿Y si las covariables cambian con el tiempo?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445;p31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Próximos pasos</a:t>
            </a:r>
            <a:endParaRPr/>
          </a:p>
        </p:txBody>
      </p:sp>
      <p:sp>
        <p:nvSpPr>
          <p:cNvPr id="452" name="Google Shape;452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Explorar el nivel de automatización del análisis MBG - decidir qué covariables utilizar y cómo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Desarrollar el código e incorporarlo a los procesos existentes de Tropical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Desarrollo de una interfaz fácil de usar que se integre en la plataforma de Tropical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Desarrollo de materiales de orientación sobre la interpretación de los resultados para los países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Documento de métodos MBG de Tropical Data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Colaboración y retroalimentación continuas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53" name="Google Shape;453;p32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Resumen</a:t>
            </a:r>
            <a:endParaRPr/>
          </a:p>
        </p:txBody>
      </p:sp>
      <p:sp>
        <p:nvSpPr>
          <p:cNvPr id="460" name="Google Shape;460;p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Modelo MBG: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es una mejora para aumentar la precisión de la encuesta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puede tener en cuenta otras covariables como las precipitaciones, la altitud, la temperatura, la demografía, etc.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Deben cumplirse varios criterios para utilizar el MBG.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El resultado final es la prevalencia puntual y la PPE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b="1"/>
              <a:t>No se modifican los métodos estándar de encuesta sobre el terreno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Aún queda mucho trabajo por hacer antes de su aplicación generalizada.</a:t>
            </a:r>
            <a:endParaRPr/>
          </a:p>
        </p:txBody>
      </p:sp>
      <p:sp>
        <p:nvSpPr>
          <p:cNvPr id="461" name="Google Shape;461;p33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Personas</a:t>
            </a:r>
            <a:endParaRPr/>
          </a:p>
        </p:txBody>
      </p:sp>
      <p:sp>
        <p:nvSpPr>
          <p:cNvPr id="468" name="Google Shape;468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Anthony Solomon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Misaki Sasanami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Emanuele Giorgi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Emma Harding-Esch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Clara Burgert-Brucker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Ana Bakhtiari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Jeremiah Ngondi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Stephanie Sommerville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Anna Harte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sp>
        <p:nvSpPr>
          <p:cNvPr id="469" name="Google Shape;469;p34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70" name="Google Shape;470;p34"/>
          <p:cNvGrpSpPr/>
          <p:nvPr/>
        </p:nvGrpSpPr>
        <p:grpSpPr>
          <a:xfrm>
            <a:off x="5872107" y="855876"/>
            <a:ext cx="5536150" cy="5178763"/>
            <a:chOff x="5872107" y="500870"/>
            <a:chExt cx="5536150" cy="5178763"/>
          </a:xfrm>
        </p:grpSpPr>
        <p:pic>
          <p:nvPicPr>
            <p:cNvPr id="471" name="Google Shape;471;p34" descr="Misaki Sasanami - Research Associate - Lancaster University | LinkedIn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77778" y="500870"/>
              <a:ext cx="1611131" cy="16111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2" name="Google Shape;472;p34" descr="Emma Harding-Esch | LSHTM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872107" y="2267744"/>
              <a:ext cx="1615766" cy="16157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3" name="Google Shape;473;p34" descr="Clara R. Burgert-Brucker | RTI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611675" y="2257454"/>
              <a:ext cx="1933902" cy="1626056"/>
            </a:xfrm>
            <a:prstGeom prst="rect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474" name="Google Shape;474;p34" descr="Ana Bakhtiari | International Trachoma Initiativ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86873" y="2257454"/>
              <a:ext cx="1566927" cy="1626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5" name="Google Shape;475;p34" descr="Anthony Solomon - UNGA76 Science Summit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901890" y="555803"/>
              <a:ext cx="1556199" cy="15561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6" name="Google Shape;476;p34"/>
            <p:cNvPicPr preferRelativeResize="0"/>
            <p:nvPr/>
          </p:nvPicPr>
          <p:blipFill rotWithShape="1">
            <a:blip r:embed="rId8">
              <a:alphaModFix/>
            </a:blip>
            <a:srcRect l="1457" t="11391" r="614" b="17091"/>
            <a:stretch/>
          </p:blipFill>
          <p:spPr>
            <a:xfrm>
              <a:off x="9786872" y="4089649"/>
              <a:ext cx="1621385" cy="1577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7" name="Google Shape;477;p34" descr="Jeremiah Ngondi | RTI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872107" y="4106134"/>
              <a:ext cx="1871395" cy="15734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78" name="Google Shape;478;p34" descr="Stephanie Somerville - NTD Data Analyst Manager - Sightsavers | LinkedIn"/>
            <p:cNvPicPr preferRelativeResize="0"/>
            <p:nvPr/>
          </p:nvPicPr>
          <p:blipFill rotWithShape="1">
            <a:blip r:embed="rId10">
              <a:alphaModFix/>
            </a:blip>
            <a:srcRect l="10414" r="26988" b="39596"/>
            <a:stretch/>
          </p:blipFill>
          <p:spPr>
            <a:xfrm>
              <a:off x="7928067" y="4107675"/>
              <a:ext cx="1615767" cy="155915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79" name="Google Shape;479;p34" descr="Dr Emanuele Giorgi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988596" y="915080"/>
            <a:ext cx="1170811" cy="1561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Dedicado a Aryc Mosher</a:t>
            </a:r>
            <a:endParaRPr/>
          </a:p>
        </p:txBody>
      </p:sp>
      <p:sp>
        <p:nvSpPr>
          <p:cNvPr id="486" name="Google Shape;486;p35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548135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7" name="Google Shape;487;p35" descr="Aryc Wesley Mosher 2834289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9112" y="1690688"/>
            <a:ext cx="3328987" cy="43532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36" descr="lshtm_logo_posters-black.jpg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57867" y="3784500"/>
            <a:ext cx="1532160" cy="804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4" name="Google Shape;494;p36"/>
          <p:cNvGrpSpPr/>
          <p:nvPr/>
        </p:nvGrpSpPr>
        <p:grpSpPr>
          <a:xfrm>
            <a:off x="1787034" y="3734299"/>
            <a:ext cx="6503469" cy="2199698"/>
            <a:chOff x="1201258" y="4241598"/>
            <a:chExt cx="6503469" cy="2199698"/>
          </a:xfrm>
        </p:grpSpPr>
        <p:grpSp>
          <p:nvGrpSpPr>
            <p:cNvPr id="495" name="Google Shape;495;p36"/>
            <p:cNvGrpSpPr/>
            <p:nvPr/>
          </p:nvGrpSpPr>
          <p:grpSpPr>
            <a:xfrm>
              <a:off x="3765217" y="4241598"/>
              <a:ext cx="3939510" cy="760434"/>
              <a:chOff x="4245604" y="2778491"/>
              <a:chExt cx="5636426" cy="1080777"/>
            </a:xfrm>
          </p:grpSpPr>
          <p:pic>
            <p:nvPicPr>
              <p:cNvPr id="496" name="Google Shape;496;p36" descr="https://lh4.googleusercontent.com/mxa6vJ7Uqxd33leKwq8Ylry53gKOklodGl8lDCiTgoHwQxsDbmYwC9naKp2AS43731bnitpcF3nR-4AdR9s-B2P04005I06WyHEF_VhFoEblOfVFDcmfVS_k7-sca0j2ikhFUQg"/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45604" y="2778491"/>
                <a:ext cx="3512920" cy="9826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97" name="Google Shape;497;p36" descr="https://lh5.googleusercontent.com/_xb9xF9UzZlZklE2pA8DKC5TMWvwDJRjXJATA2g4yN4m_hUMq3Q4PXWYz4o9a2CPCwVxZTi8c2lsLtLtMNQCkYxrIqH6sLnYX1eAonK1pNbAjG2W_UovwThANz8_RSaTerWFlT8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7104954" y="3014072"/>
                <a:ext cx="2777076" cy="845196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498" name="Google Shape;498;p36"/>
            <p:cNvGrpSpPr/>
            <p:nvPr/>
          </p:nvGrpSpPr>
          <p:grpSpPr>
            <a:xfrm>
              <a:off x="1201258" y="5455033"/>
              <a:ext cx="6153286" cy="986263"/>
              <a:chOff x="577239" y="4503101"/>
              <a:chExt cx="8803769" cy="1401739"/>
            </a:xfrm>
          </p:grpSpPr>
          <p:pic>
            <p:nvPicPr>
              <p:cNvPr id="499" name="Google Shape;499;p36" descr="https://lh6.googleusercontent.com/xM2O4sB5XCWp9oRkf0b5BKwo4-f-UJkDlq4IsHNBjb06thloz2W27piE3F29B0dmWvyxOXDtsl-3dU6W2QsVT0HaaPiT8SiiCL6-nrB_AL-45bXhC9xENGQpD89nHt6qc1Jg7aE"/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4524386" y="4668359"/>
                <a:ext cx="1642101" cy="1038704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0" name="Google Shape;500;p36" descr="https://lh6.googleusercontent.com/bXEgju97FKmt1q2k0VyeP8Tu1J6zqX745ItN1ufoRqpwzXWoT50mx9Tj2F8tko16bQzupnR6yxKqOl0vhw8ex1AOpPiq9d6i-t-6If-Fxu7g0k58b2mi6iuQmWz3cG1Bfapi3ys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6917684" y="4540629"/>
                <a:ext cx="2463324" cy="129416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01" name="Google Shape;501;p36" descr="Logo&#10;&#10;Description automatically generated"/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77239" y="4503101"/>
                <a:ext cx="3603441" cy="140173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502" name="Google Shape;502;p36"/>
          <p:cNvSpPr txBox="1"/>
          <p:nvPr/>
        </p:nvSpPr>
        <p:spPr>
          <a:xfrm>
            <a:off x="1734390" y="274638"/>
            <a:ext cx="8723221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4575" tIns="47275" rIns="94575" bIns="47275" anchor="ctr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32"/>
              <a:buFont typeface="Calibri"/>
              <a:buNone/>
            </a:pPr>
            <a:r>
              <a:rPr lang="en-US" sz="4532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Agradecimientos</a:t>
            </a:r>
            <a:endParaRPr sz="4532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503" name="Google Shape;503;p36"/>
          <p:cNvGraphicFramePr/>
          <p:nvPr/>
        </p:nvGraphicFramePr>
        <p:xfrm>
          <a:off x="3229394" y="1996289"/>
          <a:ext cx="5861850" cy="1068540"/>
        </p:xfrm>
        <a:graphic>
          <a:graphicData uri="http://schemas.openxmlformats.org/drawingml/2006/table">
            <a:tbl>
              <a:tblPr firstRow="1" bandRow="1">
                <a:noFill/>
                <a:tableStyleId>{572084EA-3E6E-4FA2-87D0-B18BE8C4670B}</a:tableStyleId>
              </a:tblPr>
              <a:tblGrid>
                <a:gridCol w="5861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032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Ministerios de Sanidad que compartieron datos y experiencias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</a:txBody>
                  <a:tcPr marL="82925" marR="82925" marT="41450" marB="41450">
                    <a:solidFill>
                      <a:srgbClr val="8D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6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Nigeria</a:t>
                      </a:r>
                      <a:endParaRPr sz="1600"/>
                    </a:p>
                  </a:txBody>
                  <a:tcPr marL="82925" marR="82925" marT="41450" marB="4145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5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Tanzania</a:t>
                      </a:r>
                      <a:endParaRPr sz="1600"/>
                    </a:p>
                  </a:txBody>
                  <a:tcPr marL="82925" marR="82925" marT="41450" marB="41450">
                    <a:solidFill>
                      <a:srgbClr val="8D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04" name="Google Shape;504;p36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05" name="Google Shape;505;p36" descr="Lancaster Medical School - CHICAS - Home pag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79282" y="3814330"/>
            <a:ext cx="1538186" cy="930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36" descr="World Health Organization Logo, symbol, meaning, history, PNG, bran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94836" y="4798112"/>
            <a:ext cx="2143630" cy="12004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Sesión de preguntas y respuestas</a:t>
            </a:r>
            <a:endParaRPr/>
          </a:p>
        </p:txBody>
      </p:sp>
      <p:sp>
        <p:nvSpPr>
          <p:cNvPr id="513" name="Google Shape;513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u="sng"/>
              <a:t>Panelistas</a:t>
            </a:r>
            <a:endParaRPr u="sng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-Ana Bakhtiari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-Anthony Solomon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-Clara Burgert-Brucker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-Emanuele Giorgi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-Emma Harding-Esch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-George Kabona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-Misaki Sasanami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-Nicholas Olobio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-Stephanie Sommerville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>
            <a:spLocks noGrp="1"/>
          </p:cNvSpPr>
          <p:nvPr>
            <p:ph type="title"/>
          </p:nvPr>
        </p:nvSpPr>
        <p:spPr>
          <a:xfrm>
            <a:off x="1003300" y="488220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Descripción general de la geoestadística basada en modelos (MBG)</a:t>
            </a:r>
            <a:endParaRPr/>
          </a:p>
        </p:txBody>
      </p:sp>
      <p:sp>
        <p:nvSpPr>
          <p:cNvPr id="116" name="Google Shape;116;p4"/>
          <p:cNvSpPr txBox="1">
            <a:spLocks noGrp="1"/>
          </p:cNvSpPr>
          <p:nvPr>
            <p:ph type="body" idx="1"/>
          </p:nvPr>
        </p:nvSpPr>
        <p:spPr>
          <a:xfrm>
            <a:off x="852543" y="2198388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b="1"/>
              <a:t>Misaki Sasanami</a:t>
            </a:r>
            <a:r>
              <a:rPr lang="en-US"/>
              <a:t>, CHICAS, Universidad Lancaster </a:t>
            </a:r>
            <a:endParaRPr/>
          </a:p>
        </p:txBody>
      </p:sp>
      <p:sp>
        <p:nvSpPr>
          <p:cNvPr id="117" name="Google Shape;117;p4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8" name="Google Shape;118;p4" descr="Lancaster Medical School - CHICAS - Home p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98650" y="3390900"/>
            <a:ext cx="2730500" cy="165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4" descr="The organisations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3365500"/>
            <a:ext cx="4267200" cy="190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title"/>
          </p:nvPr>
        </p:nvSpPr>
        <p:spPr>
          <a:xfrm>
            <a:off x="838200" y="17148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Introducción</a:t>
            </a:r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body" idx="1"/>
          </p:nvPr>
        </p:nvSpPr>
        <p:spPr>
          <a:xfrm>
            <a:off x="838200" y="1363045"/>
            <a:ext cx="10515600" cy="3682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Los métodos actuales de Tropical Data utilizan encuestas sobre el terreno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Análisis a escala de la Unidad de Evaluación (UE)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Desafíos:</a:t>
            </a:r>
            <a:endParaRPr/>
          </a:p>
          <a:p>
            <a:pPr marL="685800" lvl="1" indent="-2787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US"/>
              <a:t>Estimación de niveles bajos de prevalencia</a:t>
            </a:r>
            <a:endParaRPr/>
          </a:p>
          <a:p>
            <a:pPr marL="685800" lvl="1" indent="-2787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US"/>
              <a:t>Imposible estimar la prevalencia en las UE en las que no se pueden realizar encuestas</a:t>
            </a:r>
            <a:endParaRPr/>
          </a:p>
          <a:p>
            <a:pPr marL="685800" lvl="1" indent="-2787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US"/>
              <a:t>Intervalos de confianza del 95%</a:t>
            </a:r>
            <a:endParaRPr/>
          </a:p>
          <a:p>
            <a:pPr marL="685800" lvl="1" indent="-2787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US"/>
              <a:t>Ignorar la correlación espacial → estadísticamente menos fiable</a:t>
            </a:r>
            <a:endParaRPr/>
          </a:p>
          <a:p>
            <a:pPr marL="685800" lvl="1" indent="-27876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US"/>
              <a:t>Interpretación: ¿Cómo de estrecho debe ser?</a:t>
            </a:r>
            <a:endParaRPr/>
          </a:p>
        </p:txBody>
      </p:sp>
      <p:sp>
        <p:nvSpPr>
          <p:cNvPr id="127" name="Google Shape;127;p5"/>
          <p:cNvSpPr txBox="1"/>
          <p:nvPr/>
        </p:nvSpPr>
        <p:spPr>
          <a:xfrm>
            <a:off x="838200" y="5161802"/>
            <a:ext cx="105156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Estamos investigando el uso de la geoestadística basada en modelos (MBG) para mejorar los métodos de encuesta actuales</a:t>
            </a:r>
            <a:endParaRPr sz="34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29;p5"/>
          <p:cNvSpPr txBox="1"/>
          <p:nvPr/>
        </p:nvSpPr>
        <p:spPr>
          <a:xfrm>
            <a:off x="2578697" y="6057766"/>
            <a:ext cx="721593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Métodos prácticos de encuesta estándar sin cambios</a:t>
            </a:r>
            <a:endParaRPr sz="2400" b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1061589" y="393377"/>
            <a:ext cx="1071645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Introducción a MBG</a:t>
            </a:r>
            <a:endParaRPr/>
          </a:p>
        </p:txBody>
      </p:sp>
      <p:sp>
        <p:nvSpPr>
          <p:cNvPr id="137" name="Google Shape;137;p6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138;p6"/>
          <p:cNvSpPr txBox="1"/>
          <p:nvPr/>
        </p:nvSpPr>
        <p:spPr>
          <a:xfrm>
            <a:off x="1061589" y="1546725"/>
            <a:ext cx="10068821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geoestadística es una rama de la estadística espacial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 objetivo: estudiar la variación geográfica en toda una región de interés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Cuándo: los datos disponibles se limitan a lugares de muestreo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Diferencia de los métodos estadísticos no espaciales: la capacidad de cuantificar y tener en cuenta la correlación espacial</a:t>
            </a:r>
            <a:endParaRPr sz="2400" i="1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" name="Google Shape;139;p6"/>
          <p:cNvGrpSpPr/>
          <p:nvPr/>
        </p:nvGrpSpPr>
        <p:grpSpPr>
          <a:xfrm>
            <a:off x="6887730" y="3959813"/>
            <a:ext cx="4022663" cy="2468641"/>
            <a:chOff x="6096000" y="3643313"/>
            <a:chExt cx="4295887" cy="2928937"/>
          </a:xfrm>
        </p:grpSpPr>
        <p:sp>
          <p:nvSpPr>
            <p:cNvPr id="140" name="Google Shape;140;p6"/>
            <p:cNvSpPr/>
            <p:nvPr/>
          </p:nvSpPr>
          <p:spPr>
            <a:xfrm>
              <a:off x="6096000" y="3643313"/>
              <a:ext cx="4295887" cy="2928937"/>
            </a:xfrm>
            <a:prstGeom prst="rect">
              <a:avLst/>
            </a:prstGeom>
            <a:solidFill>
              <a:srgbClr val="A8D08C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1" name="Google Shape;141;p6" descr="Hom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201215" y="5805129"/>
              <a:ext cx="434755" cy="434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" name="Google Shape;142;p6" descr="Hous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91198" y="5386326"/>
              <a:ext cx="434755" cy="434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" name="Google Shape;143;p6" descr="Hous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592065" y="5621577"/>
              <a:ext cx="434755" cy="434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6" descr="Hous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65542" y="3744114"/>
              <a:ext cx="304135" cy="30413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6" descr="Hom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77786" y="4048074"/>
              <a:ext cx="300825" cy="30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6" name="Google Shape;146;p6" descr="Hom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536121" y="5968471"/>
              <a:ext cx="434755" cy="434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6" descr="Hous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243943" y="5718283"/>
              <a:ext cx="434755" cy="4347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8" name="Google Shape;148;p6" descr="Hous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155705" y="6119213"/>
              <a:ext cx="434755" cy="43475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9" name="Google Shape;149;p6"/>
            <p:cNvSpPr/>
            <p:nvPr/>
          </p:nvSpPr>
          <p:spPr>
            <a:xfrm rot="1111073">
              <a:off x="7122261" y="5912914"/>
              <a:ext cx="919640" cy="395535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12700" cap="flat" cmpd="sng">
              <a:solidFill>
                <a:srgbClr val="1C305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0" name="Google Shape;150;p6"/>
            <p:cNvCxnSpPr/>
            <p:nvPr/>
          </p:nvCxnSpPr>
          <p:spPr>
            <a:xfrm rot="10800000" flipH="1">
              <a:off x="6809442" y="4008915"/>
              <a:ext cx="2722556" cy="1475629"/>
            </a:xfrm>
            <a:prstGeom prst="curvedConnector3">
              <a:avLst>
                <a:gd name="adj1" fmla="val 24120"/>
              </a:avLst>
            </a:prstGeom>
            <a:noFill/>
            <a:ln w="41275" cap="flat" cmpd="sng">
              <a:solidFill>
                <a:srgbClr val="FF0000">
                  <a:alpha val="44313"/>
                </a:srgbClr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pic>
          <p:nvPicPr>
            <p:cNvPr id="151" name="Google Shape;151;p6" descr="Hom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84509" y="3787371"/>
              <a:ext cx="300825" cy="3008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2" name="Google Shape;152;p6"/>
          <p:cNvSpPr txBox="1"/>
          <p:nvPr/>
        </p:nvSpPr>
        <p:spPr>
          <a:xfrm>
            <a:off x="1146893" y="4477262"/>
            <a:ext cx="4460447" cy="1569660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prevalencia del tracoma tiende a agruparse espacialmente</a:t>
            </a:r>
            <a:endParaRPr sz="3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6"/>
          <p:cNvSpPr txBox="1"/>
          <p:nvPr/>
        </p:nvSpPr>
        <p:spPr>
          <a:xfrm>
            <a:off x="4265084" y="6434377"/>
            <a:ext cx="7837269" cy="3382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B4B9"/>
              </a:buClr>
              <a:buSzPts val="1050"/>
              <a:buFont typeface="Arial"/>
              <a:buNone/>
            </a:pPr>
            <a:r>
              <a:rPr lang="en-US" sz="1050" b="0" i="0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Diggle, P. J., &amp; Giorgi, E. (2019). </a:t>
            </a:r>
            <a:r>
              <a:rPr lang="en-US" sz="1050" b="0" i="1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Model-based geostatistics for global public health : Methods and applications</a:t>
            </a:r>
            <a:r>
              <a:rPr lang="en-US" sz="1050" b="0" i="0">
                <a:solidFill>
                  <a:srgbClr val="555555"/>
                </a:solidFill>
                <a:latin typeface="Roboto"/>
                <a:ea typeface="Roboto"/>
                <a:cs typeface="Roboto"/>
                <a:sym typeface="Roboto"/>
              </a:rPr>
              <a:t>. CRC Press LLC.</a:t>
            </a: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5513" y="2037249"/>
            <a:ext cx="3493274" cy="24220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44128" y="1947542"/>
            <a:ext cx="2445587" cy="244031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/>
          <p:nvPr/>
        </p:nvSpPr>
        <p:spPr>
          <a:xfrm>
            <a:off x="3827214" y="2909707"/>
            <a:ext cx="755009" cy="3942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E4D4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p7"/>
          <p:cNvSpPr txBox="1"/>
          <p:nvPr/>
        </p:nvSpPr>
        <p:spPr>
          <a:xfrm>
            <a:off x="597877" y="1333072"/>
            <a:ext cx="3497988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Encuesta en lugares limitados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 txBox="1"/>
          <p:nvPr/>
        </p:nvSpPr>
        <p:spPr>
          <a:xfrm>
            <a:off x="4187579" y="1333072"/>
            <a:ext cx="328588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Superficie de riesgo continua</a:t>
            </a:r>
            <a:endParaRPr/>
          </a:p>
        </p:txBody>
      </p:sp>
      <p:sp>
        <p:nvSpPr>
          <p:cNvPr id="165" name="Google Shape;165;p7"/>
          <p:cNvSpPr txBox="1"/>
          <p:nvPr/>
        </p:nvSpPr>
        <p:spPr>
          <a:xfrm>
            <a:off x="7842738" y="3252314"/>
            <a:ext cx="425961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 2. Probabilidad predictiva = probabilidad de eliminación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548645" y="6275058"/>
            <a:ext cx="2863932" cy="357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B4B9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Fronterre et al., J. Infect. Dis. 2020.</a:t>
            </a:r>
            <a:endParaRPr/>
          </a:p>
        </p:txBody>
      </p:sp>
      <p:pic>
        <p:nvPicPr>
          <p:cNvPr id="167" name="Google Shape;167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91513" y="551518"/>
            <a:ext cx="2640209" cy="2651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998613" y="3928861"/>
            <a:ext cx="2640209" cy="2645912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7"/>
          <p:cNvSpPr txBox="1"/>
          <p:nvPr/>
        </p:nvSpPr>
        <p:spPr>
          <a:xfrm>
            <a:off x="2772360" y="4816940"/>
            <a:ext cx="4569305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Justificación: los factores de riesgo tienden a estar correlacionados espacialmente = varían suavemente en el espacio.0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7"/>
          <p:cNvSpPr/>
          <p:nvPr/>
        </p:nvSpPr>
        <p:spPr>
          <a:xfrm>
            <a:off x="1991947" y="4581570"/>
            <a:ext cx="5340837" cy="1766476"/>
          </a:xfrm>
          <a:prstGeom prst="ellipse">
            <a:avLst/>
          </a:prstGeom>
          <a:noFill/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71" name="Google Shape;171;p7"/>
          <p:cNvCxnSpPr/>
          <p:nvPr/>
        </p:nvCxnSpPr>
        <p:spPr>
          <a:xfrm>
            <a:off x="4187579" y="3220667"/>
            <a:ext cx="194928" cy="136638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2" name="Google Shape;172;p7"/>
          <p:cNvSpPr txBox="1"/>
          <p:nvPr/>
        </p:nvSpPr>
        <p:spPr>
          <a:xfrm>
            <a:off x="8194431" y="170434"/>
            <a:ext cx="379253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Resultado 1. Prevalencia en toda la UE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7"/>
          <p:cNvSpPr/>
          <p:nvPr/>
        </p:nvSpPr>
        <p:spPr>
          <a:xfrm>
            <a:off x="6786651" y="2909707"/>
            <a:ext cx="1876827" cy="394282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BE4D4"/>
          </a:solidFill>
          <a:ln w="1270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7"/>
          <p:cNvSpPr txBox="1"/>
          <p:nvPr/>
        </p:nvSpPr>
        <p:spPr>
          <a:xfrm>
            <a:off x="6786651" y="2083023"/>
            <a:ext cx="18063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Agregación a la escala espacial deseada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p7"/>
          <p:cNvSpPr txBox="1">
            <a:spLocks noGrp="1"/>
          </p:cNvSpPr>
          <p:nvPr>
            <p:ph type="title"/>
          </p:nvPr>
        </p:nvSpPr>
        <p:spPr>
          <a:xfrm>
            <a:off x="585513" y="24331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¿Cómo funciona la MBG?</a:t>
            </a: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118334" y="65580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>
            <a:spLocks noGrp="1"/>
          </p:cNvSpPr>
          <p:nvPr>
            <p:ph type="title"/>
          </p:nvPr>
        </p:nvSpPr>
        <p:spPr>
          <a:xfrm>
            <a:off x="920496" y="28915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Ventaja 1: Mayor precisión</a:t>
            </a:r>
            <a:endParaRPr/>
          </a:p>
        </p:txBody>
      </p:sp>
      <p:sp>
        <p:nvSpPr>
          <p:cNvPr id="184" name="Google Shape;184;p8"/>
          <p:cNvSpPr txBox="1">
            <a:spLocks noGrp="1"/>
          </p:cNvSpPr>
          <p:nvPr>
            <p:ph type="body" idx="1"/>
          </p:nvPr>
        </p:nvSpPr>
        <p:spPr>
          <a:xfrm>
            <a:off x="546219" y="2484835"/>
            <a:ext cx="5521239" cy="3962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Los datos de las ubicaciones muestreadas pueden informar sobre la prevalencia en ubicaciones no muestreadas 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El proceso de ajuste del modelo permite que los datos elijan la intensidad óptima de la información que podemos tomar prestada de las ubicaciones cercanas</a:t>
            </a:r>
            <a:endParaRPr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Los MBG han producido estimaciones de prevalencia de TT 10 veces más precisas</a:t>
            </a:r>
            <a:endParaRPr/>
          </a:p>
        </p:txBody>
      </p:sp>
      <p:sp>
        <p:nvSpPr>
          <p:cNvPr id="185" name="Google Shape;185;p8"/>
          <p:cNvSpPr/>
          <p:nvPr/>
        </p:nvSpPr>
        <p:spPr>
          <a:xfrm>
            <a:off x="200630" y="186179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89135" y="2572550"/>
            <a:ext cx="5742913" cy="311382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8"/>
          <p:cNvSpPr txBox="1"/>
          <p:nvPr/>
        </p:nvSpPr>
        <p:spPr>
          <a:xfrm>
            <a:off x="647073" y="1506583"/>
            <a:ext cx="1150889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MBG puede mejorar la precisión de las estimaciones de prevalencia aprovechando la correlación espacial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p8"/>
          <p:cNvPicPr preferRelativeResize="0"/>
          <p:nvPr/>
        </p:nvPicPr>
        <p:blipFill rotWithShape="1">
          <a:blip r:embed="rId4">
            <a:alphaModFix/>
          </a:blip>
          <a:srcRect l="-161075" t="-161075" r="-161074" b="-161074"/>
          <a:stretch/>
        </p:blipFill>
        <p:spPr>
          <a:xfrm>
            <a:off x="10134600" y="4800600"/>
            <a:ext cx="2057400" cy="20574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"/>
          <p:cNvSpPr txBox="1">
            <a:spLocks noGrp="1"/>
          </p:cNvSpPr>
          <p:nvPr>
            <p:ph type="title"/>
          </p:nvPr>
        </p:nvSpPr>
        <p:spPr>
          <a:xfrm>
            <a:off x="641159" y="309093"/>
            <a:ext cx="1119735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Ventaja 2: Uso de la probabilidad predictiva de eliminación (PPE)</a:t>
            </a:r>
            <a:endParaRPr/>
          </a:p>
        </p:txBody>
      </p:sp>
      <p:sp>
        <p:nvSpPr>
          <p:cNvPr id="195" name="Google Shape;195;p9"/>
          <p:cNvSpPr txBox="1">
            <a:spLocks noGrp="1"/>
          </p:cNvSpPr>
          <p:nvPr>
            <p:ph type="body" idx="1"/>
          </p:nvPr>
        </p:nvSpPr>
        <p:spPr>
          <a:xfrm>
            <a:off x="89647" y="1650793"/>
            <a:ext cx="540392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Método actual: si la prevalencia está o no por debajo del umbral de eliminación</a:t>
            </a: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sp>
        <p:nvSpPr>
          <p:cNvPr id="196" name="Google Shape;196;p9"/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 w="127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9"/>
          <p:cNvSpPr txBox="1"/>
          <p:nvPr/>
        </p:nvSpPr>
        <p:spPr>
          <a:xfrm>
            <a:off x="5798373" y="1658352"/>
            <a:ext cx="6027868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685800" marR="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Método MBG: Probabilidad de que la prevalencia sea inferior al umbral de eliminación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9"/>
          <p:cNvSpPr txBox="1"/>
          <p:nvPr/>
        </p:nvSpPr>
        <p:spPr>
          <a:xfrm>
            <a:off x="4467108" y="3418063"/>
            <a:ext cx="2918908" cy="132343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→ ¿Cuánta incertidumbre están dispuestos a tolerar los responsables políticos?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9" name="Google Shape;199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6712" y="2690251"/>
            <a:ext cx="3451811" cy="375069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9"/>
          <p:cNvSpPr txBox="1"/>
          <p:nvPr/>
        </p:nvSpPr>
        <p:spPr>
          <a:xfrm>
            <a:off x="641159" y="6457083"/>
            <a:ext cx="4300902" cy="28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B4B9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Szwarcwald et al., Ophthalmic Epidemiol. 2021. </a:t>
            </a:r>
            <a:endParaRPr/>
          </a:p>
        </p:txBody>
      </p:sp>
      <p:pic>
        <p:nvPicPr>
          <p:cNvPr id="201" name="Google Shape;201;p9" descr="Map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 l="12288" r="11545"/>
          <a:stretch/>
        </p:blipFill>
        <p:spPr>
          <a:xfrm>
            <a:off x="7557052" y="2724096"/>
            <a:ext cx="3134295" cy="360075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9"/>
          <p:cNvSpPr txBox="1"/>
          <p:nvPr/>
        </p:nvSpPr>
        <p:spPr>
          <a:xfrm>
            <a:off x="7724844" y="6457082"/>
            <a:ext cx="3389272" cy="282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AEB4B9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Sasanami et al., PLoS Negl Trop Dis. 2023.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2169</Words>
  <Application>Microsoft Macintosh PowerPoint</Application>
  <PresentationFormat>Widescreen</PresentationFormat>
  <Paragraphs>296</Paragraphs>
  <Slides>37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4" baseType="lpstr">
      <vt:lpstr>Tahoma</vt:lpstr>
      <vt:lpstr>Arial</vt:lpstr>
      <vt:lpstr>Roboto</vt:lpstr>
      <vt:lpstr>Calibri</vt:lpstr>
      <vt:lpstr>Noto Sans Symbols</vt:lpstr>
      <vt:lpstr>Helvetica Neue</vt:lpstr>
      <vt:lpstr>Office Theme</vt:lpstr>
      <vt:lpstr>Incorporación de la geoestadística basada en modelos al servicio de Tropical Data</vt:lpstr>
      <vt:lpstr>Resumen del seminario web</vt:lpstr>
      <vt:lpstr>Detalles logísticos del seminario web</vt:lpstr>
      <vt:lpstr>Descripción general de la geoestadística basada en modelos (MBG)</vt:lpstr>
      <vt:lpstr>Introducción</vt:lpstr>
      <vt:lpstr>Introducción a MBG</vt:lpstr>
      <vt:lpstr>¿Cómo funciona la MBG?</vt:lpstr>
      <vt:lpstr>Ventaja 1: Mayor precisión</vt:lpstr>
      <vt:lpstr>Ventaja 2: Uso de la probabilidad predictiva de eliminación (PPE)</vt:lpstr>
      <vt:lpstr>MBG y ETDs</vt:lpstr>
      <vt:lpstr>Comparación: encuesta estándar y métodos MBG</vt:lpstr>
      <vt:lpstr>Ejemplos de casos prácticos</vt:lpstr>
      <vt:lpstr>Ministerio de Sanidad Programa de control de las enfermedades tropicales destendidas</vt:lpstr>
      <vt:lpstr>Antecedentes</vt:lpstr>
      <vt:lpstr>Justificación</vt:lpstr>
      <vt:lpstr>Super UE formadas</vt:lpstr>
      <vt:lpstr>Métodos</vt:lpstr>
      <vt:lpstr>Resultados</vt:lpstr>
      <vt:lpstr>¡Gracias!</vt:lpstr>
      <vt:lpstr>Nigeria Estudio de caso</vt:lpstr>
      <vt:lpstr>Numan, LGA, Adamawa State, Nigeria</vt:lpstr>
      <vt:lpstr>PowerPoint Presentation</vt:lpstr>
      <vt:lpstr>Resultados</vt:lpstr>
      <vt:lpstr>Posibles aplicaciones futuras</vt:lpstr>
      <vt:lpstr>MBG y Tropical Data</vt:lpstr>
      <vt:lpstr>Implantación de la MBG</vt:lpstr>
      <vt:lpstr>PowerPoint Presentation</vt:lpstr>
      <vt:lpstr>Shapefiles y MBG</vt:lpstr>
      <vt:lpstr>Investigación sobre MBG y próximos pasos</vt:lpstr>
      <vt:lpstr>Investigaciones recientes</vt:lpstr>
      <vt:lpstr>PowerPoint Presentation</vt:lpstr>
      <vt:lpstr>Próximos pasos</vt:lpstr>
      <vt:lpstr>Resumen</vt:lpstr>
      <vt:lpstr>Personas</vt:lpstr>
      <vt:lpstr>Dedicado a Aryc Mosher</vt:lpstr>
      <vt:lpstr>PowerPoint Presentation</vt:lpstr>
      <vt:lpstr>Sesión de preguntas y respuestas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Incorporación de la geoestadística basada en modelos al servicio de Tropical Data</dc:title>
  <dc:creator>anna harte</dc:creator>
  <cp:lastModifiedBy>anna harte</cp:lastModifiedBy>
  <cp:revision>1</cp:revision>
  <dcterms:created xsi:type="dcterms:W3CDTF">2023-06-06T16:24:47Z</dcterms:created>
  <dcterms:modified xsi:type="dcterms:W3CDTF">2023-11-13T10:48:49Z</dcterms:modified>
</cp:coreProperties>
</file>