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tags/tag20.xml" ContentType="application/vnd.openxmlformats-officedocument.presentationml.tags+xml"/>
  <Override PartName="/ppt/notesSlides/notesSlide20.xml" ContentType="application/vnd.openxmlformats-officedocument.presentationml.notesSlide+xml"/>
  <Override PartName="/ppt/tags/tag21.xml" ContentType="application/vnd.openxmlformats-officedocument.presentationml.tags+xml"/>
  <Override PartName="/ppt/notesSlides/notesSlide21.xml" ContentType="application/vnd.openxmlformats-officedocument.presentationml.notesSlide+xml"/>
  <Override PartName="/ppt/tags/tag22.xml" ContentType="application/vnd.openxmlformats-officedocument.presentationml.tags+xml"/>
  <Override PartName="/ppt/notesSlides/notesSlide22.xml" ContentType="application/vnd.openxmlformats-officedocument.presentationml.notesSlide+xml"/>
  <Override PartName="/ppt/tags/tag23.xml" ContentType="application/vnd.openxmlformats-officedocument.presentationml.tags+xml"/>
  <Override PartName="/ppt/notesSlides/notesSlide23.xml" ContentType="application/vnd.openxmlformats-officedocument.presentationml.notesSlide+xml"/>
  <Override PartName="/ppt/tags/tag24.xml" ContentType="application/vnd.openxmlformats-officedocument.presentationml.tags+xml"/>
  <Override PartName="/ppt/notesSlides/notesSlide24.xml" ContentType="application/vnd.openxmlformats-officedocument.presentationml.notesSlide+xml"/>
  <Override PartName="/ppt/tags/tag25.xml" ContentType="application/vnd.openxmlformats-officedocument.presentationml.tags+xml"/>
  <Override PartName="/ppt/notesSlides/notesSlide25.xml" ContentType="application/vnd.openxmlformats-officedocument.presentationml.notesSlide+xml"/>
  <Override PartName="/ppt/tags/tag26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  <p:sldMasterId id="2147483651" r:id="rId2"/>
    <p:sldMasterId id="2147483653" r:id="rId3"/>
  </p:sldMasterIdLst>
  <p:notesMasterIdLst>
    <p:notesMasterId r:id="rId39"/>
  </p:notesMasterIdLst>
  <p:sldIdLst>
    <p:sldId id="388" r:id="rId4"/>
    <p:sldId id="410" r:id="rId5"/>
    <p:sldId id="447" r:id="rId6"/>
    <p:sldId id="448" r:id="rId7"/>
    <p:sldId id="390" r:id="rId8"/>
    <p:sldId id="411" r:id="rId9"/>
    <p:sldId id="412" r:id="rId10"/>
    <p:sldId id="413" r:id="rId11"/>
    <p:sldId id="418" r:id="rId12"/>
    <p:sldId id="391" r:id="rId13"/>
    <p:sldId id="414" r:id="rId14"/>
    <p:sldId id="449" r:id="rId15"/>
    <p:sldId id="419" r:id="rId16"/>
    <p:sldId id="420" r:id="rId17"/>
    <p:sldId id="421" r:id="rId18"/>
    <p:sldId id="422" r:id="rId19"/>
    <p:sldId id="396" r:id="rId20"/>
    <p:sldId id="424" r:id="rId21"/>
    <p:sldId id="417" r:id="rId22"/>
    <p:sldId id="416" r:id="rId23"/>
    <p:sldId id="426" r:id="rId24"/>
    <p:sldId id="427" r:id="rId25"/>
    <p:sldId id="428" r:id="rId26"/>
    <p:sldId id="430" r:id="rId27"/>
    <p:sldId id="431" r:id="rId28"/>
    <p:sldId id="432" r:id="rId29"/>
    <p:sldId id="433" r:id="rId30"/>
    <p:sldId id="434" r:id="rId31"/>
    <p:sldId id="450" r:id="rId32"/>
    <p:sldId id="437" r:id="rId33"/>
    <p:sldId id="438" r:id="rId34"/>
    <p:sldId id="435" r:id="rId35"/>
    <p:sldId id="436" r:id="rId36"/>
    <p:sldId id="439" r:id="rId37"/>
    <p:sldId id="452" r:id="rId3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90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9C4D3D-88CD-594F-B0CC-BDD9CAB02F53}" type="doc">
      <dgm:prSet loTypeId="urn:microsoft.com/office/officeart/2005/8/layout/venn1" loCatId="" qsTypeId="urn:microsoft.com/office/officeart/2005/8/quickstyle/3d3" qsCatId="3D" csTypeId="urn:microsoft.com/office/officeart/2005/8/colors/accent1_5" csCatId="accent1" phldr="1"/>
      <dgm:spPr/>
    </dgm:pt>
    <dgm:pt modelId="{E9951112-B607-3F4B-AAD7-184DABEA3866}">
      <dgm:prSet phldrT="[Text]"/>
      <dgm:spPr/>
      <dgm:t>
        <a:bodyPr/>
        <a:lstStyle/>
        <a:p>
          <a:r>
            <a:rPr lang="en-US"/>
            <a:t>VTAC</a:t>
          </a:r>
        </a:p>
      </dgm:t>
    </dgm:pt>
    <dgm:pt modelId="{3586384E-8280-1E4B-A652-27D4ECDEAA80}" type="parTrans" cxnId="{C7DE09DF-0256-AE46-A135-6D2060BB824F}">
      <dgm:prSet/>
      <dgm:spPr/>
      <dgm:t>
        <a:bodyPr/>
        <a:lstStyle/>
        <a:p>
          <a:endParaRPr lang="en-US"/>
        </a:p>
      </dgm:t>
    </dgm:pt>
    <dgm:pt modelId="{642E952F-75EC-3A4E-8903-BBF327C89D80}" type="sibTrans" cxnId="{C7DE09DF-0256-AE46-A135-6D2060BB824F}">
      <dgm:prSet/>
      <dgm:spPr/>
      <dgm:t>
        <a:bodyPr/>
        <a:lstStyle/>
        <a:p>
          <a:endParaRPr lang="en-US"/>
        </a:p>
      </dgm:t>
    </dgm:pt>
    <dgm:pt modelId="{345DD017-473F-464D-B29F-0C6AD1C96444}">
      <dgm:prSet phldrT="[Text]"/>
      <dgm:spPr/>
      <dgm:t>
        <a:bodyPr/>
        <a:lstStyle/>
        <a:p>
          <a:r>
            <a:rPr lang="en-US"/>
            <a:t>Designers</a:t>
          </a:r>
        </a:p>
      </dgm:t>
    </dgm:pt>
    <dgm:pt modelId="{1B1394B5-9BDD-554D-9870-C3596017116C}" type="parTrans" cxnId="{025780CE-78E3-AC4F-82D0-F425412102F0}">
      <dgm:prSet/>
      <dgm:spPr/>
      <dgm:t>
        <a:bodyPr/>
        <a:lstStyle/>
        <a:p>
          <a:endParaRPr lang="en-US"/>
        </a:p>
      </dgm:t>
    </dgm:pt>
    <dgm:pt modelId="{14D9F2D5-D1D0-7F4A-918A-80D1935B1D75}" type="sibTrans" cxnId="{025780CE-78E3-AC4F-82D0-F425412102F0}">
      <dgm:prSet/>
      <dgm:spPr/>
      <dgm:t>
        <a:bodyPr/>
        <a:lstStyle/>
        <a:p>
          <a:endParaRPr lang="en-US"/>
        </a:p>
      </dgm:t>
    </dgm:pt>
    <dgm:pt modelId="{FF261F7D-D6FC-734A-9045-8959D8D273F4}">
      <dgm:prSet phldrT="[Text]"/>
      <dgm:spPr/>
      <dgm:t>
        <a:bodyPr/>
        <a:lstStyle/>
        <a:p>
          <a:r>
            <a:rPr lang="en-US"/>
            <a:t>Technologists</a:t>
          </a:r>
        </a:p>
      </dgm:t>
    </dgm:pt>
    <dgm:pt modelId="{58215959-4C85-674C-A8A4-16F98968C191}" type="parTrans" cxnId="{0DC4F4C8-8E93-1A40-86F2-BAC1CB5873AA}">
      <dgm:prSet/>
      <dgm:spPr/>
      <dgm:t>
        <a:bodyPr/>
        <a:lstStyle/>
        <a:p>
          <a:endParaRPr lang="en-US"/>
        </a:p>
      </dgm:t>
    </dgm:pt>
    <dgm:pt modelId="{A27F3223-A29C-924B-B53C-53C38FB25D4E}" type="sibTrans" cxnId="{0DC4F4C8-8E93-1A40-86F2-BAC1CB5873AA}">
      <dgm:prSet/>
      <dgm:spPr/>
      <dgm:t>
        <a:bodyPr/>
        <a:lstStyle/>
        <a:p>
          <a:endParaRPr lang="en-US"/>
        </a:p>
      </dgm:t>
    </dgm:pt>
    <dgm:pt modelId="{AD0E1AA2-B833-5C4E-91CB-FF03833290EE}" type="pres">
      <dgm:prSet presAssocID="{859C4D3D-88CD-594F-B0CC-BDD9CAB02F53}" presName="compositeShape" presStyleCnt="0">
        <dgm:presLayoutVars>
          <dgm:chMax val="7"/>
          <dgm:dir/>
          <dgm:resizeHandles val="exact"/>
        </dgm:presLayoutVars>
      </dgm:prSet>
      <dgm:spPr/>
    </dgm:pt>
    <dgm:pt modelId="{ABB3198B-9E47-5541-970C-91A1ABA30C22}" type="pres">
      <dgm:prSet presAssocID="{E9951112-B607-3F4B-AAD7-184DABEA3866}" presName="circ1" presStyleLbl="vennNode1" presStyleIdx="0" presStyleCnt="3"/>
      <dgm:spPr/>
    </dgm:pt>
    <dgm:pt modelId="{6BC74BFF-F421-5C4F-8110-D5A509AE1C50}" type="pres">
      <dgm:prSet presAssocID="{E9951112-B607-3F4B-AAD7-184DABEA3866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062770E-5896-504D-A4E4-03AEEC85E246}" type="pres">
      <dgm:prSet presAssocID="{345DD017-473F-464D-B29F-0C6AD1C96444}" presName="circ2" presStyleLbl="vennNode1" presStyleIdx="1" presStyleCnt="3"/>
      <dgm:spPr/>
    </dgm:pt>
    <dgm:pt modelId="{3E3D40A8-93D1-D240-988E-BEB642BF8295}" type="pres">
      <dgm:prSet presAssocID="{345DD017-473F-464D-B29F-0C6AD1C9644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CF5F99D-306A-7649-BF50-956677A5D00E}" type="pres">
      <dgm:prSet presAssocID="{FF261F7D-D6FC-734A-9045-8959D8D273F4}" presName="circ3" presStyleLbl="vennNode1" presStyleIdx="2" presStyleCnt="3"/>
      <dgm:spPr/>
    </dgm:pt>
    <dgm:pt modelId="{189F64DF-7CDA-1743-8B4C-F5CE99CAC868}" type="pres">
      <dgm:prSet presAssocID="{FF261F7D-D6FC-734A-9045-8959D8D273F4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F1711104-9F7E-BE4A-8F27-B6384D43919D}" type="presOf" srcId="{859C4D3D-88CD-594F-B0CC-BDD9CAB02F53}" destId="{AD0E1AA2-B833-5C4E-91CB-FF03833290EE}" srcOrd="0" destOrd="0" presId="urn:microsoft.com/office/officeart/2005/8/layout/venn1"/>
    <dgm:cxn modelId="{4AC90F22-CBA3-DF46-A354-BE2BBCCA0CB0}" type="presOf" srcId="{E9951112-B607-3F4B-AAD7-184DABEA3866}" destId="{ABB3198B-9E47-5541-970C-91A1ABA30C22}" srcOrd="0" destOrd="0" presId="urn:microsoft.com/office/officeart/2005/8/layout/venn1"/>
    <dgm:cxn modelId="{93F0AF80-CF5E-A644-8E11-6114B33E6582}" type="presOf" srcId="{345DD017-473F-464D-B29F-0C6AD1C96444}" destId="{9062770E-5896-504D-A4E4-03AEEC85E246}" srcOrd="0" destOrd="0" presId="urn:microsoft.com/office/officeart/2005/8/layout/venn1"/>
    <dgm:cxn modelId="{5C0E7EA8-9E31-4C4B-AAAD-4205EDBC9CFD}" type="presOf" srcId="{FF261F7D-D6FC-734A-9045-8959D8D273F4}" destId="{189F64DF-7CDA-1743-8B4C-F5CE99CAC868}" srcOrd="1" destOrd="0" presId="urn:microsoft.com/office/officeart/2005/8/layout/venn1"/>
    <dgm:cxn modelId="{0DC4F4C8-8E93-1A40-86F2-BAC1CB5873AA}" srcId="{859C4D3D-88CD-594F-B0CC-BDD9CAB02F53}" destId="{FF261F7D-D6FC-734A-9045-8959D8D273F4}" srcOrd="2" destOrd="0" parTransId="{58215959-4C85-674C-A8A4-16F98968C191}" sibTransId="{A27F3223-A29C-924B-B53C-53C38FB25D4E}"/>
    <dgm:cxn modelId="{A29026CD-A661-224A-9B95-FC8DC9584EB9}" type="presOf" srcId="{FF261F7D-D6FC-734A-9045-8959D8D273F4}" destId="{4CF5F99D-306A-7649-BF50-956677A5D00E}" srcOrd="0" destOrd="0" presId="urn:microsoft.com/office/officeart/2005/8/layout/venn1"/>
    <dgm:cxn modelId="{025780CE-78E3-AC4F-82D0-F425412102F0}" srcId="{859C4D3D-88CD-594F-B0CC-BDD9CAB02F53}" destId="{345DD017-473F-464D-B29F-0C6AD1C96444}" srcOrd="1" destOrd="0" parTransId="{1B1394B5-9BDD-554D-9870-C3596017116C}" sibTransId="{14D9F2D5-D1D0-7F4A-918A-80D1935B1D75}"/>
    <dgm:cxn modelId="{834054D1-E994-8E40-B7B5-AF22648CB0CB}" type="presOf" srcId="{345DD017-473F-464D-B29F-0C6AD1C96444}" destId="{3E3D40A8-93D1-D240-988E-BEB642BF8295}" srcOrd="1" destOrd="0" presId="urn:microsoft.com/office/officeart/2005/8/layout/venn1"/>
    <dgm:cxn modelId="{C7DE09DF-0256-AE46-A135-6D2060BB824F}" srcId="{859C4D3D-88CD-594F-B0CC-BDD9CAB02F53}" destId="{E9951112-B607-3F4B-AAD7-184DABEA3866}" srcOrd="0" destOrd="0" parTransId="{3586384E-8280-1E4B-A652-27D4ECDEAA80}" sibTransId="{642E952F-75EC-3A4E-8903-BBF327C89D80}"/>
    <dgm:cxn modelId="{FE1B68F5-3118-4549-97AA-6E8DB07E3D6D}" type="presOf" srcId="{E9951112-B607-3F4B-AAD7-184DABEA3866}" destId="{6BC74BFF-F421-5C4F-8110-D5A509AE1C50}" srcOrd="1" destOrd="0" presId="urn:microsoft.com/office/officeart/2005/8/layout/venn1"/>
    <dgm:cxn modelId="{BCEF76BF-453D-B449-954F-C8D7887D7A83}" type="presParOf" srcId="{AD0E1AA2-B833-5C4E-91CB-FF03833290EE}" destId="{ABB3198B-9E47-5541-970C-91A1ABA30C22}" srcOrd="0" destOrd="0" presId="urn:microsoft.com/office/officeart/2005/8/layout/venn1"/>
    <dgm:cxn modelId="{2B1477EB-D1A7-364C-A862-032B534142B0}" type="presParOf" srcId="{AD0E1AA2-B833-5C4E-91CB-FF03833290EE}" destId="{6BC74BFF-F421-5C4F-8110-D5A509AE1C50}" srcOrd="1" destOrd="0" presId="urn:microsoft.com/office/officeart/2005/8/layout/venn1"/>
    <dgm:cxn modelId="{4D8BB904-B476-2A42-8C07-804DAA3499A9}" type="presParOf" srcId="{AD0E1AA2-B833-5C4E-91CB-FF03833290EE}" destId="{9062770E-5896-504D-A4E4-03AEEC85E246}" srcOrd="2" destOrd="0" presId="urn:microsoft.com/office/officeart/2005/8/layout/venn1"/>
    <dgm:cxn modelId="{162A7BB0-67C0-7B48-935A-67BF940D930C}" type="presParOf" srcId="{AD0E1AA2-B833-5C4E-91CB-FF03833290EE}" destId="{3E3D40A8-93D1-D240-988E-BEB642BF8295}" srcOrd="3" destOrd="0" presId="urn:microsoft.com/office/officeart/2005/8/layout/venn1"/>
    <dgm:cxn modelId="{275492EC-ED4D-454B-A9A1-91FA3403383C}" type="presParOf" srcId="{AD0E1AA2-B833-5C4E-91CB-FF03833290EE}" destId="{4CF5F99D-306A-7649-BF50-956677A5D00E}" srcOrd="4" destOrd="0" presId="urn:microsoft.com/office/officeart/2005/8/layout/venn1"/>
    <dgm:cxn modelId="{D4DB0CE5-21CA-6447-813B-84A8AA857B83}" type="presParOf" srcId="{AD0E1AA2-B833-5C4E-91CB-FF03833290EE}" destId="{189F64DF-7CDA-1743-8B4C-F5CE99CAC868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B3198B-9E47-5541-970C-91A1ABA30C22}">
      <dsp:nvSpPr>
        <dsp:cNvPr id="0" name=""/>
        <dsp:cNvSpPr/>
      </dsp:nvSpPr>
      <dsp:spPr>
        <a:xfrm>
          <a:off x="2687958" y="70540"/>
          <a:ext cx="3385940" cy="3385940"/>
        </a:xfrm>
        <a:prstGeom prst="ellipse">
          <a:avLst/>
        </a:prstGeom>
        <a:solidFill>
          <a:schemeClr val="accent1">
            <a:shade val="80000"/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VTAC</a:t>
          </a:r>
        </a:p>
      </dsp:txBody>
      <dsp:txXfrm>
        <a:off x="3139417" y="663079"/>
        <a:ext cx="2483022" cy="1523673"/>
      </dsp:txXfrm>
    </dsp:sp>
    <dsp:sp modelId="{9062770E-5896-504D-A4E4-03AEEC85E246}">
      <dsp:nvSpPr>
        <dsp:cNvPr id="0" name=""/>
        <dsp:cNvSpPr/>
      </dsp:nvSpPr>
      <dsp:spPr>
        <a:xfrm>
          <a:off x="3909718" y="2186753"/>
          <a:ext cx="3385940" cy="3385940"/>
        </a:xfrm>
        <a:prstGeom prst="ellipse">
          <a:avLst/>
        </a:prstGeom>
        <a:solidFill>
          <a:schemeClr val="accent1">
            <a:shade val="80000"/>
            <a:alpha val="50000"/>
            <a:hueOff val="-11123"/>
            <a:satOff val="0"/>
            <a:lumOff val="957"/>
            <a:alphaOff val="1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Designers</a:t>
          </a:r>
        </a:p>
      </dsp:txBody>
      <dsp:txXfrm>
        <a:off x="4945252" y="3061454"/>
        <a:ext cx="2031564" cy="1862267"/>
      </dsp:txXfrm>
    </dsp:sp>
    <dsp:sp modelId="{4CF5F99D-306A-7649-BF50-956677A5D00E}">
      <dsp:nvSpPr>
        <dsp:cNvPr id="0" name=""/>
        <dsp:cNvSpPr/>
      </dsp:nvSpPr>
      <dsp:spPr>
        <a:xfrm>
          <a:off x="1466198" y="2186753"/>
          <a:ext cx="3385940" cy="3385940"/>
        </a:xfrm>
        <a:prstGeom prst="ellipse">
          <a:avLst/>
        </a:prstGeom>
        <a:solidFill>
          <a:schemeClr val="accent1">
            <a:shade val="80000"/>
            <a:alpha val="50000"/>
            <a:hueOff val="-22245"/>
            <a:satOff val="0"/>
            <a:lumOff val="1915"/>
            <a:alphaOff val="3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Technologists</a:t>
          </a:r>
        </a:p>
      </dsp:txBody>
      <dsp:txXfrm>
        <a:off x="1785041" y="3061454"/>
        <a:ext cx="2031564" cy="18622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C55CF7-7F80-4E1F-ABF9-0974985C0BEC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E046C-EC01-4FFD-97B3-A346FD0FE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536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ea typeface="Calibri"/>
                <a:cs typeface="Calibri"/>
              </a:rPr>
              <a:t>Seelpa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E046C-EC01-4FFD-97B3-A346FD0FED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4522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4C168-6B68-46E7-A398-DD9C216757F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892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4C168-6B68-46E7-A398-DD9C216757F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0298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4C168-6B68-46E7-A398-DD9C216757F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6362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4C168-6B68-46E7-A398-DD9C216757F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0581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4C168-6B68-46E7-A398-DD9C216757F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4784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4C168-6B68-46E7-A398-DD9C216757F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391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4C168-6B68-46E7-A398-DD9C216757F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918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4C168-6B68-46E7-A398-DD9C216757F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2688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4C168-6B68-46E7-A398-DD9C216757F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6424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4C168-6B68-46E7-A398-DD9C216757F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54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ea typeface="Calibri"/>
                <a:cs typeface="Calibri"/>
              </a:rPr>
              <a:t>Seelpa</a:t>
            </a:r>
            <a:endParaRPr lang="en-US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4C168-6B68-46E7-A398-DD9C216757F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345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4C168-6B68-46E7-A398-DD9C216757F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087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4C168-6B68-46E7-A398-DD9C216757F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1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4C168-6B68-46E7-A398-DD9C216757F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8112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4C168-6B68-46E7-A398-DD9C216757F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0608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4C168-6B68-46E7-A398-DD9C216757F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9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4C168-6B68-46E7-A398-DD9C216757F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195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4C168-6B68-46E7-A398-DD9C216757F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28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ea typeface="Calibri"/>
                <a:cs typeface="Calibri"/>
              </a:rPr>
              <a:t>Seelpa</a:t>
            </a:r>
            <a:endParaRPr lang="en-US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4C168-6B68-46E7-A398-DD9C216757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611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4C168-6B68-46E7-A398-DD9C216757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40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4C168-6B68-46E7-A398-DD9C216757F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72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4C168-6B68-46E7-A398-DD9C216757F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06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Integrated and licensed instructional software </a:t>
            </a:r>
          </a:p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Respondus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YuJa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Media,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SoftChalk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Publisher content)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D2L forms (Course Merge, Verify Roster, Extend Access)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4C168-6B68-46E7-A398-DD9C216757F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408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4C168-6B68-46E7-A398-DD9C216757F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971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4C168-6B68-46E7-A398-DD9C216757F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78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5217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127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651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5207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141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1703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5" Type="http://schemas.openxmlformats.org/officeDocument/2006/relationships/hyperlink" Target="https://vtac.lonestar.edu/help/proctoring-options-online-quizzes" TargetMode="External"/><Relationship Id="rId4" Type="http://schemas.openxmlformats.org/officeDocument/2006/relationships/hyperlink" Target="chrome-extension://efaidnbmnnnibpcajpcglclefindmkaj/https:/web.respondus.com/wp-content/uploads/2020/12/ILP-Instructor_HE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4" Type="http://schemas.openxmlformats.org/officeDocument/2006/relationships/hyperlink" Target="https://vtac.lonestar.edu/help/examity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hyperlink" Target="https://vtac.lonestar.edu/help/add-intelliwriter-to-your-d2l-course#getting-started-with-intelliwriter-for-faculty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5" Type="http://schemas.openxmlformats.org/officeDocument/2006/relationships/image" Target="../media/image11.png"/><Relationship Id="rId4" Type="http://schemas.openxmlformats.org/officeDocument/2006/relationships/hyperlink" Target="https://vtac.lonestar.edu/help/getting-started-with-softchalk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hyperlink" Target="https://vtac.lonestar.edu/help/welcome-window" TargetMode="External"/><Relationship Id="rId2" Type="http://schemas.openxmlformats.org/officeDocument/2006/relationships/video" Target="NULL" TargetMode="External"/><Relationship Id="rId1" Type="http://schemas.openxmlformats.org/officeDocument/2006/relationships/tags" Target="../tags/tag15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5" Type="http://schemas.openxmlformats.org/officeDocument/2006/relationships/image" Target="../media/image14.png"/><Relationship Id="rId4" Type="http://schemas.openxmlformats.org/officeDocument/2006/relationships/hyperlink" Target="https://vtac.lonestar.edu/help/course-overview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hyperlink" Target="https://dyzz9obi78pm5.cloudfront.net/app/image/id/65afdc4275f06b5a500010b6/n/lsco-campustour-sp24.pptx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5.png"/><Relationship Id="rId2" Type="http://schemas.openxmlformats.org/officeDocument/2006/relationships/video" Target="NULL" TargetMode="External"/><Relationship Id="rId1" Type="http://schemas.openxmlformats.org/officeDocument/2006/relationships/tags" Target="../tags/tag17.xml"/><Relationship Id="rId6" Type="http://schemas.openxmlformats.org/officeDocument/2006/relationships/hyperlink" Target="https://vtac.lonestar.edu/help/visual-table-of-contents-widget" TargetMode="External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7" Type="http://schemas.openxmlformats.org/officeDocument/2006/relationships/hyperlink" Target="https://vtac.lonestar.edu/help/slim-announcements" TargetMode="External"/><Relationship Id="rId2" Type="http://schemas.microsoft.com/office/2007/relationships/media" Target="../media/media3.mp4"/><Relationship Id="rId1" Type="http://schemas.openxmlformats.org/officeDocument/2006/relationships/tags" Target="../tags/tag18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hyperlink" Target="https://vtac.lonestar.edu/help/request-lms-integration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Relationship Id="rId6" Type="http://schemas.openxmlformats.org/officeDocument/2006/relationships/hyperlink" Target="https://vtac.lonestar.edu/help/a136" TargetMode="External"/><Relationship Id="rId5" Type="http://schemas.openxmlformats.org/officeDocument/2006/relationships/hyperlink" Target="https://vtac.lonestar.edu/help/restore-archived-course" TargetMode="Externa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Relationship Id="rId4" Type="http://schemas.openxmlformats.org/officeDocument/2006/relationships/hyperlink" Target="https://vtac.lonestar.edu/help/intelligent-agents-early-alerts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Relationship Id="rId5" Type="http://schemas.openxmlformats.org/officeDocument/2006/relationships/image" Target="../media/image19.png"/><Relationship Id="rId4" Type="http://schemas.openxmlformats.org/officeDocument/2006/relationships/hyperlink" Target="https://vtac.lonestar.edu/help/quality-matters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23.xml"/><Relationship Id="rId7" Type="http://schemas.openxmlformats.org/officeDocument/2006/relationships/hyperlink" Target="https://creativecommons.org/licenses/by-nc-sa/3.0/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Relationship Id="rId6" Type="http://schemas.openxmlformats.org/officeDocument/2006/relationships/hyperlink" Target="https://www.peoplemattersglobal.com/about-us?section=contact-us" TargetMode="External"/><Relationship Id="rId5" Type="http://schemas.openxmlformats.org/officeDocument/2006/relationships/image" Target="../media/image20.jpeg"/><Relationship Id="rId4" Type="http://schemas.openxmlformats.org/officeDocument/2006/relationships/hyperlink" Target="https://vtac.lonestar.edu/help/ai-conference" TargetMode="External"/><Relationship Id="rId9" Type="http://schemas.openxmlformats.org/officeDocument/2006/relationships/hyperlink" Target="https://usso.uk/plenary-review-dr-laura-marks-baas-annual-conference-2021-online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4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5.xml"/><Relationship Id="rId4" Type="http://schemas.openxmlformats.org/officeDocument/2006/relationships/hyperlink" Target="https://vtac.lonestar.edu/help/online-learning-alliance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Relationship Id="rId6" Type="http://schemas.openxmlformats.org/officeDocument/2006/relationships/image" Target="../media/image5.png"/><Relationship Id="rId5" Type="http://schemas.openxmlformats.org/officeDocument/2006/relationships/hyperlink" Target="https://www.lonestar.edu/lsc-online/" TargetMode="External"/><Relationship Id="rId4" Type="http://schemas.openxmlformats.org/officeDocument/2006/relationships/hyperlink" Target="https://vtac.lonestar.edu/help/vtac-support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surveymonkey.com/r/PZJ2FFN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5" Type="http://schemas.openxmlformats.org/officeDocument/2006/relationships/image" Target="../media/image5.png"/><Relationship Id="rId4" Type="http://schemas.openxmlformats.org/officeDocument/2006/relationships/hyperlink" Target="https://vtac.lonestar.edu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5" Type="http://schemas.openxmlformats.org/officeDocument/2006/relationships/image" Target="../media/image6.png"/><Relationship Id="rId4" Type="http://schemas.openxmlformats.org/officeDocument/2006/relationships/hyperlink" Target="https://vlac.lonestar.edu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5" Type="http://schemas.openxmlformats.org/officeDocument/2006/relationships/hyperlink" Target="https://vtac.lonestar.edu/help/campus-reps" TargetMode="Externa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5" Type="http://schemas.openxmlformats.org/officeDocument/2006/relationships/hyperlink" Target="https://vtac.lonestar.edu/help/meet-your-designers" TargetMode="Externa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9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2CA65D-85E1-DF46-BFC6-F3DE96900274}"/>
              </a:ext>
            </a:extLst>
          </p:cNvPr>
          <p:cNvSpPr txBox="1"/>
          <p:nvPr/>
        </p:nvSpPr>
        <p:spPr>
          <a:xfrm>
            <a:off x="3832388" y="2090417"/>
            <a:ext cx="8133908" cy="212365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LSC- Online: Campus Tours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9999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B6BDA3-FEFC-4D02-905A-A10E67092CEC}"/>
              </a:ext>
            </a:extLst>
          </p:cNvPr>
          <p:cNvSpPr txBox="1"/>
          <p:nvPr/>
        </p:nvSpPr>
        <p:spPr>
          <a:xfrm>
            <a:off x="159931" y="1532081"/>
            <a:ext cx="11872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Proctoring Services for the System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40A5A3-1B3D-4A3F-B9DC-02C6AF57F5A2}"/>
              </a:ext>
            </a:extLst>
          </p:cNvPr>
          <p:cNvSpPr txBox="1"/>
          <p:nvPr/>
        </p:nvSpPr>
        <p:spPr>
          <a:xfrm>
            <a:off x="1002782" y="2605012"/>
            <a:ext cx="71125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marR="0" lvl="0" indent="-8572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>
                <a:solidFill>
                  <a:srgbClr val="A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LockDown Browser</a:t>
            </a:r>
          </a:p>
          <a:p>
            <a:pPr marL="857250" marR="0" lvl="0" indent="-8572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i="0" u="none" strike="noStrike" kern="1200" cap="none" spc="0" normalizeH="0" baseline="0" noProof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Respondus Monitor</a:t>
            </a:r>
          </a:p>
          <a:p>
            <a:pPr marL="857250" marR="0" lvl="0" indent="-8572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>
                <a:solidFill>
                  <a:srgbClr val="A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Examity Live Proctoring</a:t>
            </a:r>
            <a:endParaRPr lang="en-US" sz="4000">
              <a:solidFill>
                <a:srgbClr val="A4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850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>
            <a:extLst>
              <a:ext uri="{FF2B5EF4-FFF2-40B4-BE49-F238E27FC236}">
                <a16:creationId xmlns:a16="http://schemas.microsoft.com/office/drawing/2014/main" id="{482CCAF9-F9AB-41D6-8059-1A5994863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802" y="131457"/>
            <a:ext cx="94803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latin typeface="Arial"/>
                <a:cs typeface="Arial"/>
              </a:rPr>
              <a:t>Proctoring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407F0E-5252-47C0-A59B-3611D83B72C2}"/>
              </a:ext>
            </a:extLst>
          </p:cNvPr>
          <p:cNvCxnSpPr>
            <a:cxnSpLocks/>
          </p:cNvCxnSpPr>
          <p:nvPr/>
        </p:nvCxnSpPr>
        <p:spPr>
          <a:xfrm>
            <a:off x="1368783" y="777788"/>
            <a:ext cx="10484855" cy="0"/>
          </a:xfrm>
          <a:prstGeom prst="line">
            <a:avLst/>
          </a:prstGeom>
          <a:ln w="41275">
            <a:solidFill>
              <a:srgbClr val="B30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10403B-3E12-7C6B-7D9E-B010D1D81BDF}"/>
              </a:ext>
            </a:extLst>
          </p:cNvPr>
          <p:cNvSpPr txBox="1">
            <a:spLocks/>
          </p:cNvSpPr>
          <p:nvPr/>
        </p:nvSpPr>
        <p:spPr>
          <a:xfrm>
            <a:off x="1470383" y="1338918"/>
            <a:ext cx="10650762" cy="507380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B1EC47-D37A-3ED0-4CD8-9C6D1889DE83}"/>
              </a:ext>
            </a:extLst>
          </p:cNvPr>
          <p:cNvSpPr txBox="1">
            <a:spLocks/>
          </p:cNvSpPr>
          <p:nvPr/>
        </p:nvSpPr>
        <p:spPr>
          <a:xfrm>
            <a:off x="1537964" y="1536923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BBC6B-930E-BA51-CCFE-B1B56A3F5122}"/>
              </a:ext>
            </a:extLst>
          </p:cNvPr>
          <p:cNvSpPr txBox="1">
            <a:spLocks/>
          </p:cNvSpPr>
          <p:nvPr/>
        </p:nvSpPr>
        <p:spPr>
          <a:xfrm>
            <a:off x="1470383" y="1536923"/>
            <a:ext cx="10515600" cy="487579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Respondus LockDown Browser + Monitor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LockDown Browser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is custom browser that locks down the testing environment within a learning management system</a:t>
            </a:r>
          </a:p>
          <a:p>
            <a:pPr marL="0" indent="0">
              <a:buNone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Respondus Monitor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is a fully-automated proctoring solution that utilizes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LockDown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Browser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Option for automated or “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instructor live proctoring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” using LDB and Monitor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Learn more at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Respondus Monitor and LockDown Browser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6185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>
            <a:extLst>
              <a:ext uri="{FF2B5EF4-FFF2-40B4-BE49-F238E27FC236}">
                <a16:creationId xmlns:a16="http://schemas.microsoft.com/office/drawing/2014/main" id="{482CCAF9-F9AB-41D6-8059-1A5994863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802" y="131457"/>
            <a:ext cx="94803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latin typeface="Arial"/>
                <a:cs typeface="Arial"/>
              </a:rPr>
              <a:t>Proctoring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407F0E-5252-47C0-A59B-3611D83B72C2}"/>
              </a:ext>
            </a:extLst>
          </p:cNvPr>
          <p:cNvCxnSpPr>
            <a:cxnSpLocks/>
          </p:cNvCxnSpPr>
          <p:nvPr/>
        </p:nvCxnSpPr>
        <p:spPr>
          <a:xfrm>
            <a:off x="1368783" y="777788"/>
            <a:ext cx="10484855" cy="0"/>
          </a:xfrm>
          <a:prstGeom prst="line">
            <a:avLst/>
          </a:prstGeom>
          <a:ln w="41275">
            <a:solidFill>
              <a:srgbClr val="B30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10403B-3E12-7C6B-7D9E-B010D1D81BDF}"/>
              </a:ext>
            </a:extLst>
          </p:cNvPr>
          <p:cNvSpPr txBox="1">
            <a:spLocks/>
          </p:cNvSpPr>
          <p:nvPr/>
        </p:nvSpPr>
        <p:spPr>
          <a:xfrm>
            <a:off x="1470383" y="1338918"/>
            <a:ext cx="10650762" cy="507380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B1EC47-D37A-3ED0-4CD8-9C6D1889DE83}"/>
              </a:ext>
            </a:extLst>
          </p:cNvPr>
          <p:cNvSpPr txBox="1">
            <a:spLocks/>
          </p:cNvSpPr>
          <p:nvPr/>
        </p:nvSpPr>
        <p:spPr>
          <a:xfrm>
            <a:off x="1537964" y="1536923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BBC6B-930E-BA51-CCFE-B1B56A3F5122}"/>
              </a:ext>
            </a:extLst>
          </p:cNvPr>
          <p:cNvSpPr txBox="1">
            <a:spLocks/>
          </p:cNvSpPr>
          <p:nvPr/>
        </p:nvSpPr>
        <p:spPr>
          <a:xfrm>
            <a:off x="1470383" y="1253331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Examity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Live proctoring for approved courses</a:t>
            </a:r>
          </a:p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Piloted in Spring of 2023</a:t>
            </a:r>
          </a:p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Assessment of tool will occur in Spring of 2024</a:t>
            </a:r>
          </a:p>
          <a:p>
            <a:endParaRPr lang="en-US"/>
          </a:p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Learn more at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Examity Live Proctoring </a:t>
            </a:r>
            <a:r>
              <a:rPr lang="en-US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6970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B6BDA3-FEFC-4D02-905A-A10E67092CEC}"/>
              </a:ext>
            </a:extLst>
          </p:cNvPr>
          <p:cNvSpPr txBox="1"/>
          <p:nvPr/>
        </p:nvSpPr>
        <p:spPr>
          <a:xfrm>
            <a:off x="419100" y="1955776"/>
            <a:ext cx="11353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>
                <a:latin typeface="Arial" panose="020B0604020202020204" pitchFamily="34" charset="0"/>
                <a:cs typeface="Arial" panose="020B0604020202020204" pitchFamily="34" charset="0"/>
              </a:rPr>
              <a:t>D2L Integrations and Instructional Software</a:t>
            </a:r>
          </a:p>
        </p:txBody>
      </p:sp>
    </p:spTree>
    <p:extLst>
      <p:ext uri="{BB962C8B-B14F-4D97-AF65-F5344CB8AC3E}">
        <p14:creationId xmlns:p14="http://schemas.microsoft.com/office/powerpoint/2010/main" val="797278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>
            <a:extLst>
              <a:ext uri="{FF2B5EF4-FFF2-40B4-BE49-F238E27FC236}">
                <a16:creationId xmlns:a16="http://schemas.microsoft.com/office/drawing/2014/main" id="{482CCAF9-F9AB-41D6-8059-1A5994863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837" y="122113"/>
            <a:ext cx="94803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latin typeface="Arial"/>
                <a:cs typeface="Arial"/>
              </a:rPr>
              <a:t>Intelliwriter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407F0E-5252-47C0-A59B-3611D83B72C2}"/>
              </a:ext>
            </a:extLst>
          </p:cNvPr>
          <p:cNvCxnSpPr>
            <a:cxnSpLocks/>
          </p:cNvCxnSpPr>
          <p:nvPr/>
        </p:nvCxnSpPr>
        <p:spPr>
          <a:xfrm>
            <a:off x="1368783" y="777788"/>
            <a:ext cx="10484855" cy="0"/>
          </a:xfrm>
          <a:prstGeom prst="line">
            <a:avLst/>
          </a:prstGeom>
          <a:ln w="41275">
            <a:solidFill>
              <a:srgbClr val="B30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10403B-3E12-7C6B-7D9E-B010D1D81BDF}"/>
              </a:ext>
            </a:extLst>
          </p:cNvPr>
          <p:cNvSpPr txBox="1">
            <a:spLocks/>
          </p:cNvSpPr>
          <p:nvPr/>
        </p:nvSpPr>
        <p:spPr>
          <a:xfrm>
            <a:off x="1470383" y="1338918"/>
            <a:ext cx="10650762" cy="507380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B1EC47-D37A-3ED0-4CD8-9C6D1889DE83}"/>
              </a:ext>
            </a:extLst>
          </p:cNvPr>
          <p:cNvSpPr txBox="1">
            <a:spLocks/>
          </p:cNvSpPr>
          <p:nvPr/>
        </p:nvSpPr>
        <p:spPr>
          <a:xfrm>
            <a:off x="1537964" y="1536923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BBC6B-930E-BA51-CCFE-B1B56A3F5122}"/>
              </a:ext>
            </a:extLst>
          </p:cNvPr>
          <p:cNvSpPr txBox="1">
            <a:spLocks/>
          </p:cNvSpPr>
          <p:nvPr/>
        </p:nvSpPr>
        <p:spPr>
          <a:xfrm>
            <a:off x="1470383" y="1253331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7E33A7-60EC-AC22-DE6E-7BFE88B7C520}"/>
              </a:ext>
            </a:extLst>
          </p:cNvPr>
          <p:cNvSpPr txBox="1"/>
          <p:nvPr/>
        </p:nvSpPr>
        <p:spPr>
          <a:xfrm>
            <a:off x="1537964" y="1278359"/>
            <a:ext cx="396461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Replaces Grammarly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Serves as an on-demand virtual writing coach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Enhances writing efficiency by providing suggestions and contextual insights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Intelliwriter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 for Faculty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F1336436-118C-E22B-B448-915641C6E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163" y="1193810"/>
            <a:ext cx="5368940" cy="239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8BDAF5-0D22-EAFE-5B9A-67BC9009C3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9230" y="3558457"/>
            <a:ext cx="5655352" cy="31774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4285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>
            <a:extLst>
              <a:ext uri="{FF2B5EF4-FFF2-40B4-BE49-F238E27FC236}">
                <a16:creationId xmlns:a16="http://schemas.microsoft.com/office/drawing/2014/main" id="{482CCAF9-F9AB-41D6-8059-1A5994863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837" y="122113"/>
            <a:ext cx="94803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latin typeface="Arial"/>
                <a:cs typeface="Arial"/>
              </a:rPr>
              <a:t>Softchalk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407F0E-5252-47C0-A59B-3611D83B72C2}"/>
              </a:ext>
            </a:extLst>
          </p:cNvPr>
          <p:cNvCxnSpPr>
            <a:cxnSpLocks/>
          </p:cNvCxnSpPr>
          <p:nvPr/>
        </p:nvCxnSpPr>
        <p:spPr>
          <a:xfrm>
            <a:off x="1368783" y="777788"/>
            <a:ext cx="10484855" cy="0"/>
          </a:xfrm>
          <a:prstGeom prst="line">
            <a:avLst/>
          </a:prstGeom>
          <a:ln w="41275">
            <a:solidFill>
              <a:srgbClr val="B30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10403B-3E12-7C6B-7D9E-B010D1D81BDF}"/>
              </a:ext>
            </a:extLst>
          </p:cNvPr>
          <p:cNvSpPr txBox="1">
            <a:spLocks/>
          </p:cNvSpPr>
          <p:nvPr/>
        </p:nvSpPr>
        <p:spPr>
          <a:xfrm>
            <a:off x="1470383" y="1338918"/>
            <a:ext cx="10650762" cy="507380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B1EC47-D37A-3ED0-4CD8-9C6D1889DE83}"/>
              </a:ext>
            </a:extLst>
          </p:cNvPr>
          <p:cNvSpPr txBox="1">
            <a:spLocks/>
          </p:cNvSpPr>
          <p:nvPr/>
        </p:nvSpPr>
        <p:spPr>
          <a:xfrm>
            <a:off x="1537964" y="1536923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BBC6B-930E-BA51-CCFE-B1B56A3F5122}"/>
              </a:ext>
            </a:extLst>
          </p:cNvPr>
          <p:cNvSpPr txBox="1">
            <a:spLocks/>
          </p:cNvSpPr>
          <p:nvPr/>
        </p:nvSpPr>
        <p:spPr>
          <a:xfrm>
            <a:off x="1470383" y="1253331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919C730-5A8D-6528-8C93-7385DD5AEB3C}"/>
              </a:ext>
            </a:extLst>
          </p:cNvPr>
          <p:cNvSpPr txBox="1">
            <a:spLocks/>
          </p:cNvSpPr>
          <p:nvPr/>
        </p:nvSpPr>
        <p:spPr>
          <a:xfrm>
            <a:off x="1583907" y="1438017"/>
            <a:ext cx="3871440" cy="497470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Upgraded to Enterprise license; available system-wide to all faculty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 authoring program that allows faculty to create interactive lessons to embed in their courses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hlinkClick r:id="rId4"/>
              </a:rPr>
              <a:t>Softchalk Create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A4BE45-D32E-9F58-DBBD-D2D6991B3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7778" y="1006409"/>
            <a:ext cx="6320935" cy="50738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3105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>
            <a:extLst>
              <a:ext uri="{FF2B5EF4-FFF2-40B4-BE49-F238E27FC236}">
                <a16:creationId xmlns:a16="http://schemas.microsoft.com/office/drawing/2014/main" id="{482CCAF9-F9AB-41D6-8059-1A5994863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837" y="131457"/>
            <a:ext cx="94803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latin typeface="Arial"/>
                <a:cs typeface="Arial"/>
              </a:rPr>
              <a:t>Coming Soon: Brightspace Creator+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407F0E-5252-47C0-A59B-3611D83B72C2}"/>
              </a:ext>
            </a:extLst>
          </p:cNvPr>
          <p:cNvCxnSpPr>
            <a:cxnSpLocks/>
          </p:cNvCxnSpPr>
          <p:nvPr/>
        </p:nvCxnSpPr>
        <p:spPr>
          <a:xfrm>
            <a:off x="1368783" y="777788"/>
            <a:ext cx="10484855" cy="0"/>
          </a:xfrm>
          <a:prstGeom prst="line">
            <a:avLst/>
          </a:prstGeom>
          <a:ln w="41275">
            <a:solidFill>
              <a:srgbClr val="B30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B1EC47-D37A-3ED0-4CD8-9C6D1889DE83}"/>
              </a:ext>
            </a:extLst>
          </p:cNvPr>
          <p:cNvSpPr txBox="1">
            <a:spLocks/>
          </p:cNvSpPr>
          <p:nvPr/>
        </p:nvSpPr>
        <p:spPr>
          <a:xfrm>
            <a:off x="1537964" y="1536923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BBC6B-930E-BA51-CCFE-B1B56A3F5122}"/>
              </a:ext>
            </a:extLst>
          </p:cNvPr>
          <p:cNvSpPr txBox="1">
            <a:spLocks/>
          </p:cNvSpPr>
          <p:nvPr/>
        </p:nvSpPr>
        <p:spPr>
          <a:xfrm>
            <a:off x="1470383" y="1253331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1B198EE-DE7F-6DC1-F552-B56D2B553003}"/>
              </a:ext>
            </a:extLst>
          </p:cNvPr>
          <p:cNvSpPr txBox="1">
            <a:spLocks/>
          </p:cNvSpPr>
          <p:nvPr/>
        </p:nvSpPr>
        <p:spPr>
          <a:xfrm>
            <a:off x="1435129" y="1255790"/>
            <a:ext cx="5293054" cy="50737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1318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Easily measure comprehension and keep learners engaged with a variety of practice exercises and question types </a:t>
            </a:r>
          </a:p>
          <a:p>
            <a:endParaRPr lang="en-US" sz="2400" dirty="0">
              <a:solidFill>
                <a:srgbClr val="1318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1318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interactive elements in courses</a:t>
            </a:r>
          </a:p>
          <a:p>
            <a:endParaRPr lang="en-US" sz="2400" dirty="0">
              <a:solidFill>
                <a:srgbClr val="1318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1318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enhanced content within D2L</a:t>
            </a:r>
          </a:p>
          <a:p>
            <a:endParaRPr lang="en-US" sz="2400" dirty="0">
              <a:solidFill>
                <a:srgbClr val="1318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Launching after Spring Break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Hassle-Free Tools To Accelerate Design">
            <a:extLst>
              <a:ext uri="{FF2B5EF4-FFF2-40B4-BE49-F238E27FC236}">
                <a16:creationId xmlns:a16="http://schemas.microsoft.com/office/drawing/2014/main" id="{F335CE50-AEF5-B9BA-F1AB-CA1486D33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255" y="1745553"/>
            <a:ext cx="5946801" cy="377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8169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B6BDA3-FEFC-4D02-905A-A10E67092CEC}"/>
              </a:ext>
            </a:extLst>
          </p:cNvPr>
          <p:cNvSpPr txBox="1"/>
          <p:nvPr/>
        </p:nvSpPr>
        <p:spPr>
          <a:xfrm>
            <a:off x="419100" y="2063569"/>
            <a:ext cx="11353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>
                <a:latin typeface="Arial" panose="020B0604020202020204" pitchFamily="34" charset="0"/>
                <a:cs typeface="Arial" panose="020B0604020202020204" pitchFamily="34" charset="0"/>
              </a:rPr>
              <a:t>D2L Updates and Enhancements</a:t>
            </a:r>
          </a:p>
        </p:txBody>
      </p:sp>
    </p:spTree>
    <p:extLst>
      <p:ext uri="{BB962C8B-B14F-4D97-AF65-F5344CB8AC3E}">
        <p14:creationId xmlns:p14="http://schemas.microsoft.com/office/powerpoint/2010/main" val="10774001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>
            <a:extLst>
              <a:ext uri="{FF2B5EF4-FFF2-40B4-BE49-F238E27FC236}">
                <a16:creationId xmlns:a16="http://schemas.microsoft.com/office/drawing/2014/main" id="{482CCAF9-F9AB-41D6-8059-1A5994863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2892" y="131457"/>
            <a:ext cx="94803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latin typeface="Arial"/>
                <a:cs typeface="Arial"/>
              </a:rPr>
              <a:t>Welcome Widget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407F0E-5252-47C0-A59B-3611D83B72C2}"/>
              </a:ext>
            </a:extLst>
          </p:cNvPr>
          <p:cNvCxnSpPr>
            <a:cxnSpLocks/>
          </p:cNvCxnSpPr>
          <p:nvPr/>
        </p:nvCxnSpPr>
        <p:spPr>
          <a:xfrm>
            <a:off x="1368783" y="777788"/>
            <a:ext cx="10484855" cy="0"/>
          </a:xfrm>
          <a:prstGeom prst="line">
            <a:avLst/>
          </a:prstGeom>
          <a:ln w="41275">
            <a:solidFill>
              <a:srgbClr val="B30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10403B-3E12-7C6B-7D9E-B010D1D81BDF}"/>
              </a:ext>
            </a:extLst>
          </p:cNvPr>
          <p:cNvSpPr txBox="1">
            <a:spLocks/>
          </p:cNvSpPr>
          <p:nvPr/>
        </p:nvSpPr>
        <p:spPr>
          <a:xfrm>
            <a:off x="1470383" y="1338918"/>
            <a:ext cx="10650762" cy="507380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B1EC47-D37A-3ED0-4CD8-9C6D1889DE83}"/>
              </a:ext>
            </a:extLst>
          </p:cNvPr>
          <p:cNvSpPr txBox="1">
            <a:spLocks/>
          </p:cNvSpPr>
          <p:nvPr/>
        </p:nvSpPr>
        <p:spPr>
          <a:xfrm>
            <a:off x="1537964" y="1536923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BBC6B-930E-BA51-CCFE-B1B56A3F5122}"/>
              </a:ext>
            </a:extLst>
          </p:cNvPr>
          <p:cNvSpPr txBox="1">
            <a:spLocks/>
          </p:cNvSpPr>
          <p:nvPr/>
        </p:nvSpPr>
        <p:spPr>
          <a:xfrm>
            <a:off x="1470383" y="1226502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/>
          </a:p>
        </p:txBody>
      </p:sp>
      <p:pic>
        <p:nvPicPr>
          <p:cNvPr id="9" name="Welcome Widget">
            <a:hlinkClick r:id="" action="ppaction://media"/>
            <a:extLst>
              <a:ext uri="{FF2B5EF4-FFF2-40B4-BE49-F238E27FC236}">
                <a16:creationId xmlns:a16="http://schemas.microsoft.com/office/drawing/2014/main" id="{BCDCECC8-517C-4E0B-CEEC-D90DBA788D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516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11132" y="1338918"/>
            <a:ext cx="5742506" cy="4776208"/>
          </a:xfrm>
          <a:prstGeom prst="rect">
            <a:avLst/>
          </a:prstGeom>
          <a:solidFill>
            <a:srgbClr val="4F81BD"/>
          </a:solidFill>
          <a:ln>
            <a:noFill/>
          </a:ln>
          <a:effectLst>
            <a:innerShdw blurRad="469900">
              <a:srgbClr val="000000">
                <a:alpha val="86000"/>
              </a:srgbClr>
            </a:innerShdw>
          </a:effectLst>
          <a:scene3d>
            <a:camera prst="orthographicFront"/>
            <a:lightRig rig="soft" dir="t"/>
          </a:scene3d>
          <a:sp3d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3C3E47-BFC1-340D-2183-780EF9244408}"/>
              </a:ext>
            </a:extLst>
          </p:cNvPr>
          <p:cNvSpPr txBox="1"/>
          <p:nvPr/>
        </p:nvSpPr>
        <p:spPr>
          <a:xfrm>
            <a:off x="1462052" y="1873636"/>
            <a:ext cx="451391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Does It Do?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Prompts a welcoming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pop-up window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appear when anyone accesses your course.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Does It Work?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Create a module with the word “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Welcome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 anywhere in its name. Any content topic(s) added to this module will be displayed in the welcome window.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7"/>
              </a:rPr>
              <a:t>Welcome Widget link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950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>
            <a:extLst>
              <a:ext uri="{FF2B5EF4-FFF2-40B4-BE49-F238E27FC236}">
                <a16:creationId xmlns:a16="http://schemas.microsoft.com/office/drawing/2014/main" id="{482CCAF9-F9AB-41D6-8059-1A5994863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7576" y="107420"/>
            <a:ext cx="94803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latin typeface="Arial"/>
                <a:cs typeface="Arial"/>
              </a:rPr>
              <a:t>Faculty Course Overview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407F0E-5252-47C0-A59B-3611D83B72C2}"/>
              </a:ext>
            </a:extLst>
          </p:cNvPr>
          <p:cNvCxnSpPr>
            <a:cxnSpLocks/>
          </p:cNvCxnSpPr>
          <p:nvPr/>
        </p:nvCxnSpPr>
        <p:spPr>
          <a:xfrm>
            <a:off x="1368783" y="777788"/>
            <a:ext cx="10484855" cy="0"/>
          </a:xfrm>
          <a:prstGeom prst="line">
            <a:avLst/>
          </a:prstGeom>
          <a:ln w="41275">
            <a:solidFill>
              <a:srgbClr val="B30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10403B-3E12-7C6B-7D9E-B010D1D81BDF}"/>
              </a:ext>
            </a:extLst>
          </p:cNvPr>
          <p:cNvSpPr txBox="1">
            <a:spLocks/>
          </p:cNvSpPr>
          <p:nvPr/>
        </p:nvSpPr>
        <p:spPr>
          <a:xfrm>
            <a:off x="1470383" y="1338918"/>
            <a:ext cx="10650762" cy="507380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B1EC47-D37A-3ED0-4CD8-9C6D1889DE83}"/>
              </a:ext>
            </a:extLst>
          </p:cNvPr>
          <p:cNvSpPr txBox="1">
            <a:spLocks/>
          </p:cNvSpPr>
          <p:nvPr/>
        </p:nvSpPr>
        <p:spPr>
          <a:xfrm>
            <a:off x="1537964" y="1536923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BBC6B-930E-BA51-CCFE-B1B56A3F5122}"/>
              </a:ext>
            </a:extLst>
          </p:cNvPr>
          <p:cNvSpPr txBox="1">
            <a:spLocks/>
          </p:cNvSpPr>
          <p:nvPr/>
        </p:nvSpPr>
        <p:spPr>
          <a:xfrm>
            <a:off x="1470383" y="1253331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13727F-4770-C1D3-E69E-4C71D44DEB83}"/>
              </a:ext>
            </a:extLst>
          </p:cNvPr>
          <p:cNvSpPr txBox="1"/>
          <p:nvPr/>
        </p:nvSpPr>
        <p:spPr>
          <a:xfrm>
            <a:off x="1358839" y="2191644"/>
            <a:ext cx="504035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Does It Do?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Reports analytic data about the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course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students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the Instructor’s discretion.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Does It Work?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1 of 3 areas to analyze from the widget.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Course Overview Widget Link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FE4ED4-D30B-5B8A-8102-9A1045DEE5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9535" y="1254406"/>
            <a:ext cx="5516129" cy="49343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1876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>
            <a:extLst>
              <a:ext uri="{FF2B5EF4-FFF2-40B4-BE49-F238E27FC236}">
                <a16:creationId xmlns:a16="http://schemas.microsoft.com/office/drawing/2014/main" id="{482CCAF9-F9AB-41D6-8059-1A5994863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3091" y="57926"/>
            <a:ext cx="785994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defTabSz="457200" eaLnBrk="0" hangingPunct="0">
              <a:spcBef>
                <a:spcPts val="600"/>
              </a:spcBef>
              <a:defRPr/>
            </a:pPr>
            <a:r>
              <a:rPr lang="en-US" sz="3600" b="1" dirty="0">
                <a:latin typeface="Arial"/>
                <a:cs typeface="Arial"/>
              </a:rPr>
              <a:t> </a:t>
            </a:r>
            <a:r>
              <a:rPr lang="en-US" sz="4400" b="1" dirty="0">
                <a:latin typeface="Arial"/>
                <a:cs typeface="Arial"/>
              </a:rPr>
              <a:t>Objectives</a:t>
            </a:r>
            <a:endParaRPr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407F0E-5252-47C0-A59B-3611D83B72C2}"/>
              </a:ext>
            </a:extLst>
          </p:cNvPr>
          <p:cNvCxnSpPr>
            <a:cxnSpLocks/>
          </p:cNvCxnSpPr>
          <p:nvPr/>
        </p:nvCxnSpPr>
        <p:spPr>
          <a:xfrm>
            <a:off x="1368783" y="777788"/>
            <a:ext cx="10484855" cy="0"/>
          </a:xfrm>
          <a:prstGeom prst="line">
            <a:avLst/>
          </a:prstGeom>
          <a:ln w="41275">
            <a:solidFill>
              <a:srgbClr val="B30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2E1F89D-DBE8-4856-AC80-7E8D83B4CB12}"/>
              </a:ext>
            </a:extLst>
          </p:cNvPr>
          <p:cNvSpPr txBox="1"/>
          <p:nvPr/>
        </p:nvSpPr>
        <p:spPr>
          <a:xfrm>
            <a:off x="1445612" y="983604"/>
            <a:ext cx="10823217" cy="3551934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endParaRPr lang="en-US" sz="2800" dirty="0">
              <a:ea typeface="+mn-lt"/>
              <a:cs typeface="+mn-lt"/>
            </a:endParaRPr>
          </a:p>
          <a:p>
            <a:pPr marL="514350" indent="-514350">
              <a:buAutoNum type="arabicParenR"/>
            </a:pPr>
            <a:r>
              <a:rPr lang="en-US" sz="3200" b="1" dirty="0">
                <a:latin typeface="Arial"/>
                <a:ea typeface="+mn-lt"/>
                <a:cs typeface="Arial"/>
              </a:rPr>
              <a:t>D2L Resources and Supports</a:t>
            </a:r>
          </a:p>
          <a:p>
            <a:pPr marL="514350" indent="-514350">
              <a:buAutoNum type="arabicParenR"/>
            </a:pPr>
            <a:endParaRPr lang="en-US" sz="3200" b="1" dirty="0">
              <a:latin typeface="Arial"/>
              <a:ea typeface="+mn-lt"/>
              <a:cs typeface="Arial"/>
            </a:endParaRPr>
          </a:p>
          <a:p>
            <a:pPr marL="514350" indent="-514350">
              <a:buAutoNum type="arabicParenR"/>
            </a:pPr>
            <a:r>
              <a:rPr lang="en-US" sz="3200" b="1" dirty="0">
                <a:latin typeface="Arial"/>
                <a:ea typeface="+mn-lt"/>
                <a:cs typeface="Arial"/>
              </a:rPr>
              <a:t>What's Needed?</a:t>
            </a:r>
          </a:p>
          <a:p>
            <a:pPr marL="514350" indent="-514350">
              <a:buAutoNum type="arabicParenR"/>
            </a:pPr>
            <a:endParaRPr lang="en-US" sz="3200" b="1" dirty="0">
              <a:latin typeface="Arial"/>
              <a:ea typeface="+mn-lt"/>
              <a:cs typeface="Arial"/>
            </a:endParaRPr>
          </a:p>
          <a:p>
            <a:pPr marL="514350" indent="-514350">
              <a:buAutoNum type="arabicParenR"/>
            </a:pPr>
            <a:r>
              <a:rPr lang="en-US" sz="3200" b="1" dirty="0">
                <a:latin typeface="Arial"/>
                <a:ea typeface="+mn-lt"/>
                <a:cs typeface="Arial"/>
              </a:rPr>
              <a:t>Question / Answer</a:t>
            </a:r>
            <a:endParaRPr lang="en-US" sz="2800" b="1" dirty="0">
              <a:latin typeface="Arial"/>
              <a:cs typeface="Arial"/>
            </a:endParaRPr>
          </a:p>
          <a:p>
            <a:pPr algn="l">
              <a:lnSpc>
                <a:spcPct val="150000"/>
              </a:lnSpc>
              <a:buAutoNum type="arabicParenR"/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4"/>
            <a:extLst>
              <a:ext uri="{FF2B5EF4-FFF2-40B4-BE49-F238E27FC236}">
                <a16:creationId xmlns:a16="http://schemas.microsoft.com/office/drawing/2014/main" id="{121F3272-1CC3-F019-975E-ACD257E131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9584" y="3028734"/>
            <a:ext cx="3231598" cy="32172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36290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>
            <a:extLst>
              <a:ext uri="{FF2B5EF4-FFF2-40B4-BE49-F238E27FC236}">
                <a16:creationId xmlns:a16="http://schemas.microsoft.com/office/drawing/2014/main" id="{482CCAF9-F9AB-41D6-8059-1A5994863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7575" y="130902"/>
            <a:ext cx="94803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latin typeface="Arial"/>
                <a:cs typeface="Arial"/>
              </a:rPr>
              <a:t>Visual Table of Contents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407F0E-5252-47C0-A59B-3611D83B72C2}"/>
              </a:ext>
            </a:extLst>
          </p:cNvPr>
          <p:cNvCxnSpPr>
            <a:cxnSpLocks/>
          </p:cNvCxnSpPr>
          <p:nvPr/>
        </p:nvCxnSpPr>
        <p:spPr>
          <a:xfrm>
            <a:off x="1368783" y="777788"/>
            <a:ext cx="10484855" cy="0"/>
          </a:xfrm>
          <a:prstGeom prst="line">
            <a:avLst/>
          </a:prstGeom>
          <a:ln w="41275">
            <a:solidFill>
              <a:srgbClr val="B30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10403B-3E12-7C6B-7D9E-B010D1D81BDF}"/>
              </a:ext>
            </a:extLst>
          </p:cNvPr>
          <p:cNvSpPr txBox="1">
            <a:spLocks/>
          </p:cNvSpPr>
          <p:nvPr/>
        </p:nvSpPr>
        <p:spPr>
          <a:xfrm>
            <a:off x="1470383" y="1338918"/>
            <a:ext cx="10650762" cy="507380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B1EC47-D37A-3ED0-4CD8-9C6D1889DE83}"/>
              </a:ext>
            </a:extLst>
          </p:cNvPr>
          <p:cNvSpPr txBox="1">
            <a:spLocks/>
          </p:cNvSpPr>
          <p:nvPr/>
        </p:nvSpPr>
        <p:spPr>
          <a:xfrm>
            <a:off x="1537964" y="1536923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BBC6B-930E-BA51-CCFE-B1B56A3F5122}"/>
              </a:ext>
            </a:extLst>
          </p:cNvPr>
          <p:cNvSpPr txBox="1">
            <a:spLocks/>
          </p:cNvSpPr>
          <p:nvPr/>
        </p:nvSpPr>
        <p:spPr>
          <a:xfrm>
            <a:off x="1470383" y="1226502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AFBBCE-5590-9EE8-A6E0-4035FB0A397B}"/>
              </a:ext>
            </a:extLst>
          </p:cNvPr>
          <p:cNvSpPr txBox="1"/>
          <p:nvPr/>
        </p:nvSpPr>
        <p:spPr>
          <a:xfrm>
            <a:off x="1402802" y="1906472"/>
            <a:ext cx="418177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It Do?</a:t>
            </a:r>
          </a:p>
          <a:p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Creates a </a:t>
            </a:r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 representation </a:t>
            </a:r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your course’s content area.</a:t>
            </a:r>
          </a:p>
          <a:p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Automatically creates a </a:t>
            </a:r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tile</a:t>
            </a:r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each </a:t>
            </a:r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</a:t>
            </a:r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Content area. Tiles will contain accompanying </a:t>
            </a:r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icon(s)</a:t>
            </a:r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 bars</a:t>
            </a:r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Visual Table Widget Link</a:t>
            </a:r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Visual Table of Contents">
            <a:hlinkClick r:id="" action="ppaction://media"/>
            <a:extLst>
              <a:ext uri="{FF2B5EF4-FFF2-40B4-BE49-F238E27FC236}">
                <a16:creationId xmlns:a16="http://schemas.microsoft.com/office/drawing/2014/main" id="{F9ED59C4-6F4C-BBF8-ECBE-152C25C70A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06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19739" y="1225392"/>
            <a:ext cx="6266244" cy="4662869"/>
          </a:xfrm>
          <a:prstGeom prst="rect">
            <a:avLst/>
          </a:prstGeom>
          <a:solidFill>
            <a:srgbClr val="4F81BD"/>
          </a:solidFill>
          <a:ln>
            <a:noFill/>
          </a:ln>
          <a:effectLst>
            <a:innerShdw blurRad="469900">
              <a:srgbClr val="000000">
                <a:alpha val="86000"/>
              </a:srgbClr>
            </a:innerShdw>
          </a:effectLst>
          <a:scene3d>
            <a:camera prst="orthographicFront"/>
            <a:lightRig rig="soft" dir="t"/>
          </a:scene3d>
          <a:sp3d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281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>
            <a:extLst>
              <a:ext uri="{FF2B5EF4-FFF2-40B4-BE49-F238E27FC236}">
                <a16:creationId xmlns:a16="http://schemas.microsoft.com/office/drawing/2014/main" id="{482CCAF9-F9AB-41D6-8059-1A5994863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802" y="131457"/>
            <a:ext cx="94803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latin typeface="Arial"/>
                <a:cs typeface="Arial"/>
              </a:rPr>
              <a:t>Slim Announcements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407F0E-5252-47C0-A59B-3611D83B72C2}"/>
              </a:ext>
            </a:extLst>
          </p:cNvPr>
          <p:cNvCxnSpPr>
            <a:cxnSpLocks/>
          </p:cNvCxnSpPr>
          <p:nvPr/>
        </p:nvCxnSpPr>
        <p:spPr>
          <a:xfrm>
            <a:off x="1368783" y="777788"/>
            <a:ext cx="10484855" cy="0"/>
          </a:xfrm>
          <a:prstGeom prst="line">
            <a:avLst/>
          </a:prstGeom>
          <a:ln w="41275">
            <a:solidFill>
              <a:srgbClr val="B30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10403B-3E12-7C6B-7D9E-B010D1D81BDF}"/>
              </a:ext>
            </a:extLst>
          </p:cNvPr>
          <p:cNvSpPr txBox="1">
            <a:spLocks/>
          </p:cNvSpPr>
          <p:nvPr/>
        </p:nvSpPr>
        <p:spPr>
          <a:xfrm>
            <a:off x="1470383" y="1338918"/>
            <a:ext cx="10650762" cy="507380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B1EC47-D37A-3ED0-4CD8-9C6D1889DE83}"/>
              </a:ext>
            </a:extLst>
          </p:cNvPr>
          <p:cNvSpPr txBox="1">
            <a:spLocks/>
          </p:cNvSpPr>
          <p:nvPr/>
        </p:nvSpPr>
        <p:spPr>
          <a:xfrm>
            <a:off x="1537964" y="1536923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BBC6B-930E-BA51-CCFE-B1B56A3F5122}"/>
              </a:ext>
            </a:extLst>
          </p:cNvPr>
          <p:cNvSpPr txBox="1">
            <a:spLocks/>
          </p:cNvSpPr>
          <p:nvPr/>
        </p:nvSpPr>
        <p:spPr>
          <a:xfrm>
            <a:off x="1470383" y="1226502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/>
          </a:p>
        </p:txBody>
      </p:sp>
      <p:pic>
        <p:nvPicPr>
          <p:cNvPr id="7" name="announcement widget">
            <a:hlinkClick r:id="" action="ppaction://media"/>
            <a:extLst>
              <a:ext uri="{FF2B5EF4-FFF2-40B4-BE49-F238E27FC236}">
                <a16:creationId xmlns:a16="http://schemas.microsoft.com/office/drawing/2014/main" id="{77B14E65-6D67-8141-9C6F-1BAA14FA082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68071" y="1362060"/>
            <a:ext cx="5917912" cy="4701063"/>
          </a:xfrm>
          <a:prstGeom prst="rect">
            <a:avLst/>
          </a:prstGeom>
          <a:solidFill>
            <a:srgbClr val="4F81BD"/>
          </a:solidFill>
          <a:ln>
            <a:noFill/>
          </a:ln>
          <a:effectLst>
            <a:innerShdw blurRad="469900">
              <a:srgbClr val="000000">
                <a:alpha val="86000"/>
              </a:srgbClr>
            </a:innerShdw>
          </a:effectLst>
          <a:scene3d>
            <a:camera prst="orthographicFront"/>
            <a:lightRig rig="soft" dir="t"/>
          </a:scene3d>
          <a:sp3d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6A4D54-BF4A-A9A6-50F8-A22809AFA94D}"/>
              </a:ext>
            </a:extLst>
          </p:cNvPr>
          <p:cNvSpPr txBox="1"/>
          <p:nvPr/>
        </p:nvSpPr>
        <p:spPr>
          <a:xfrm>
            <a:off x="1402803" y="1454255"/>
            <a:ext cx="445697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Does It Do?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Presents a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simplified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unified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view of all course announcements on the course homepage.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Does It Work?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 announcements are created, they are truncated &amp; previewed within the widget &amp; must be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clicked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open.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7"/>
              </a:rPr>
              <a:t>Slim Announcement Widget Link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292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>
            <a:extLst>
              <a:ext uri="{FF2B5EF4-FFF2-40B4-BE49-F238E27FC236}">
                <a16:creationId xmlns:a16="http://schemas.microsoft.com/office/drawing/2014/main" id="{482CCAF9-F9AB-41D6-8059-1A5994863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4349" y="150298"/>
            <a:ext cx="94803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latin typeface="Arial"/>
                <a:cs typeface="Arial"/>
              </a:rPr>
              <a:t>AI Chatbot in D2L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407F0E-5252-47C0-A59B-3611D83B72C2}"/>
              </a:ext>
            </a:extLst>
          </p:cNvPr>
          <p:cNvCxnSpPr>
            <a:cxnSpLocks/>
          </p:cNvCxnSpPr>
          <p:nvPr/>
        </p:nvCxnSpPr>
        <p:spPr>
          <a:xfrm>
            <a:off x="1368783" y="777788"/>
            <a:ext cx="10484855" cy="0"/>
          </a:xfrm>
          <a:prstGeom prst="line">
            <a:avLst/>
          </a:prstGeom>
          <a:ln w="41275">
            <a:solidFill>
              <a:srgbClr val="B30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10403B-3E12-7C6B-7D9E-B010D1D81BDF}"/>
              </a:ext>
            </a:extLst>
          </p:cNvPr>
          <p:cNvSpPr txBox="1">
            <a:spLocks/>
          </p:cNvSpPr>
          <p:nvPr/>
        </p:nvSpPr>
        <p:spPr>
          <a:xfrm>
            <a:off x="1470383" y="1338918"/>
            <a:ext cx="10650762" cy="507380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B1EC47-D37A-3ED0-4CD8-9C6D1889DE83}"/>
              </a:ext>
            </a:extLst>
          </p:cNvPr>
          <p:cNvSpPr txBox="1">
            <a:spLocks/>
          </p:cNvSpPr>
          <p:nvPr/>
        </p:nvSpPr>
        <p:spPr>
          <a:xfrm>
            <a:off x="1537964" y="1536923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BBC6B-930E-BA51-CCFE-B1B56A3F5122}"/>
              </a:ext>
            </a:extLst>
          </p:cNvPr>
          <p:cNvSpPr txBox="1">
            <a:spLocks/>
          </p:cNvSpPr>
          <p:nvPr/>
        </p:nvSpPr>
        <p:spPr>
          <a:xfrm>
            <a:off x="1470383" y="1226502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BFA564-D729-1496-B829-C921FB53A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0720" y="1013087"/>
            <a:ext cx="9481997" cy="56117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2397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>
            <a:extLst>
              <a:ext uri="{FF2B5EF4-FFF2-40B4-BE49-F238E27FC236}">
                <a16:creationId xmlns:a16="http://schemas.microsoft.com/office/drawing/2014/main" id="{482CCAF9-F9AB-41D6-8059-1A5994863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0482" y="185116"/>
            <a:ext cx="94803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latin typeface="Arial"/>
                <a:cs typeface="Arial"/>
              </a:rPr>
              <a:t>New Forms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407F0E-5252-47C0-A59B-3611D83B72C2}"/>
              </a:ext>
            </a:extLst>
          </p:cNvPr>
          <p:cNvCxnSpPr>
            <a:cxnSpLocks/>
          </p:cNvCxnSpPr>
          <p:nvPr/>
        </p:nvCxnSpPr>
        <p:spPr>
          <a:xfrm>
            <a:off x="1351530" y="803667"/>
            <a:ext cx="10484855" cy="0"/>
          </a:xfrm>
          <a:prstGeom prst="line">
            <a:avLst/>
          </a:prstGeom>
          <a:ln w="41275">
            <a:solidFill>
              <a:srgbClr val="B30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10403B-3E12-7C6B-7D9E-B010D1D81BDF}"/>
              </a:ext>
            </a:extLst>
          </p:cNvPr>
          <p:cNvSpPr txBox="1">
            <a:spLocks/>
          </p:cNvSpPr>
          <p:nvPr/>
        </p:nvSpPr>
        <p:spPr>
          <a:xfrm>
            <a:off x="1470383" y="1338918"/>
            <a:ext cx="10650762" cy="507380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B1EC47-D37A-3ED0-4CD8-9C6D1889DE83}"/>
              </a:ext>
            </a:extLst>
          </p:cNvPr>
          <p:cNvSpPr txBox="1">
            <a:spLocks/>
          </p:cNvSpPr>
          <p:nvPr/>
        </p:nvSpPr>
        <p:spPr>
          <a:xfrm>
            <a:off x="1537964" y="1536923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BBC6B-930E-BA51-CCFE-B1B56A3F5122}"/>
              </a:ext>
            </a:extLst>
          </p:cNvPr>
          <p:cNvSpPr txBox="1">
            <a:spLocks/>
          </p:cNvSpPr>
          <p:nvPr/>
        </p:nvSpPr>
        <p:spPr>
          <a:xfrm>
            <a:off x="1470383" y="1226502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/>
          </a:p>
        </p:txBody>
      </p:sp>
      <p:pic>
        <p:nvPicPr>
          <p:cNvPr id="7" name="Picture 6" descr="A computer with a white screen&#10;&#10;Description automatically generated">
            <a:extLst>
              <a:ext uri="{FF2B5EF4-FFF2-40B4-BE49-F238E27FC236}">
                <a16:creationId xmlns:a16="http://schemas.microsoft.com/office/drawing/2014/main" id="{51329D71-6DB6-F714-7228-21C134C3F4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" r="16723" b="1037"/>
          <a:stretch/>
        </p:blipFill>
        <p:spPr>
          <a:xfrm>
            <a:off x="6096001" y="1536922"/>
            <a:ext cx="5674902" cy="44896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F6B4CA-BCBE-716B-F052-86007385FAAE}"/>
              </a:ext>
            </a:extLst>
          </p:cNvPr>
          <p:cNvSpPr txBox="1"/>
          <p:nvPr/>
        </p:nvSpPr>
        <p:spPr>
          <a:xfrm>
            <a:off x="1470382" y="1536922"/>
            <a:ext cx="4366537" cy="51359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Archive/Restore form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empowers you to automatically archive or restore a course of your choice.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i="0" u="none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Add User form </a:t>
            </a:r>
            <a:r>
              <a:rPr lang="en-US" sz="2400" i="0" u="none">
                <a:latin typeface="Arial" panose="020B0604020202020204" pitchFamily="34" charset="0"/>
                <a:cs typeface="Arial" panose="020B0604020202020204" pitchFamily="34" charset="0"/>
              </a:rPr>
              <a:t>now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allows you to search users by their email address. You do not have to know their email addresses.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i="0" u="none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Integration form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– look and feel changes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29278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>
            <a:extLst>
              <a:ext uri="{FF2B5EF4-FFF2-40B4-BE49-F238E27FC236}">
                <a16:creationId xmlns:a16="http://schemas.microsoft.com/office/drawing/2014/main" id="{482CCAF9-F9AB-41D6-8059-1A5994863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802" y="160931"/>
            <a:ext cx="94803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latin typeface="Arial"/>
                <a:cs typeface="Arial"/>
              </a:rPr>
              <a:t>Intelligent Agents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407F0E-5252-47C0-A59B-3611D83B72C2}"/>
              </a:ext>
            </a:extLst>
          </p:cNvPr>
          <p:cNvCxnSpPr>
            <a:cxnSpLocks/>
          </p:cNvCxnSpPr>
          <p:nvPr/>
        </p:nvCxnSpPr>
        <p:spPr>
          <a:xfrm>
            <a:off x="1368783" y="777788"/>
            <a:ext cx="10484855" cy="0"/>
          </a:xfrm>
          <a:prstGeom prst="line">
            <a:avLst/>
          </a:prstGeom>
          <a:ln w="41275">
            <a:solidFill>
              <a:srgbClr val="B30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10403B-3E12-7C6B-7D9E-B010D1D81BDF}"/>
              </a:ext>
            </a:extLst>
          </p:cNvPr>
          <p:cNvSpPr txBox="1">
            <a:spLocks/>
          </p:cNvSpPr>
          <p:nvPr/>
        </p:nvSpPr>
        <p:spPr>
          <a:xfrm>
            <a:off x="1470383" y="1338918"/>
            <a:ext cx="10650762" cy="507380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B1EC47-D37A-3ED0-4CD8-9C6D1889DE83}"/>
              </a:ext>
            </a:extLst>
          </p:cNvPr>
          <p:cNvSpPr txBox="1">
            <a:spLocks/>
          </p:cNvSpPr>
          <p:nvPr/>
        </p:nvSpPr>
        <p:spPr>
          <a:xfrm>
            <a:off x="1537964" y="1536923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BBC6B-930E-BA51-CCFE-B1B56A3F5122}"/>
              </a:ext>
            </a:extLst>
          </p:cNvPr>
          <p:cNvSpPr txBox="1">
            <a:spLocks/>
          </p:cNvSpPr>
          <p:nvPr/>
        </p:nvSpPr>
        <p:spPr>
          <a:xfrm>
            <a:off x="1470383" y="1226502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81B8137-878F-A226-1DB3-0B1B84CCE99E}"/>
              </a:ext>
            </a:extLst>
          </p:cNvPr>
          <p:cNvSpPr txBox="1">
            <a:spLocks/>
          </p:cNvSpPr>
          <p:nvPr/>
        </p:nvSpPr>
        <p:spPr>
          <a:xfrm>
            <a:off x="1470383" y="1114425"/>
            <a:ext cx="10515600" cy="541070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0000"/>
                </a:solidFill>
              </a:rPr>
              <a:t>Tools that can communicate to students based on preselected behaviors, such as: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Not logging in for a certain amount of time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Scoring low on an assignment &amp; providing tips to improve score next time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Congratulating a student for scoring well on an assignment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Sending periodic check-in emails to assess which students may need more support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IA are set up by the faculty and then deploy automatically. Each email is sent addressed personally to the student from the faculty. 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IA can also be used in support of Early Alert communications.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Learn more at </a:t>
            </a:r>
            <a:r>
              <a:rPr lang="en-US">
                <a:solidFill>
                  <a:srgbClr val="000000"/>
                </a:solidFill>
                <a:hlinkClick r:id="rId4"/>
              </a:rPr>
              <a:t>Intelligent Agents </a:t>
            </a:r>
            <a:endParaRPr lang="en-US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65593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B6BDA3-FEFC-4D02-905A-A10E67092CEC}"/>
              </a:ext>
            </a:extLst>
          </p:cNvPr>
          <p:cNvSpPr txBox="1"/>
          <p:nvPr/>
        </p:nvSpPr>
        <p:spPr>
          <a:xfrm>
            <a:off x="419100" y="2580927"/>
            <a:ext cx="11353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>
                <a:latin typeface="Arial" panose="020B0604020202020204" pitchFamily="34" charset="0"/>
                <a:cs typeface="Arial" panose="020B0604020202020204" pitchFamily="34" charset="0"/>
              </a:rPr>
              <a:t>Quality Matters</a:t>
            </a:r>
          </a:p>
        </p:txBody>
      </p:sp>
    </p:spTree>
    <p:extLst>
      <p:ext uri="{BB962C8B-B14F-4D97-AF65-F5344CB8AC3E}">
        <p14:creationId xmlns:p14="http://schemas.microsoft.com/office/powerpoint/2010/main" val="21562806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>
            <a:extLst>
              <a:ext uri="{FF2B5EF4-FFF2-40B4-BE49-F238E27FC236}">
                <a16:creationId xmlns:a16="http://schemas.microsoft.com/office/drawing/2014/main" id="{482CCAF9-F9AB-41D6-8059-1A5994863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802" y="160931"/>
            <a:ext cx="94803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latin typeface="Arial"/>
                <a:cs typeface="Arial"/>
              </a:rPr>
              <a:t>Quality Matters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407F0E-5252-47C0-A59B-3611D83B72C2}"/>
              </a:ext>
            </a:extLst>
          </p:cNvPr>
          <p:cNvCxnSpPr>
            <a:cxnSpLocks/>
          </p:cNvCxnSpPr>
          <p:nvPr/>
        </p:nvCxnSpPr>
        <p:spPr>
          <a:xfrm>
            <a:off x="1368783" y="777788"/>
            <a:ext cx="10484855" cy="0"/>
          </a:xfrm>
          <a:prstGeom prst="line">
            <a:avLst/>
          </a:prstGeom>
          <a:ln w="41275">
            <a:solidFill>
              <a:srgbClr val="B30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10403B-3E12-7C6B-7D9E-B010D1D81BDF}"/>
              </a:ext>
            </a:extLst>
          </p:cNvPr>
          <p:cNvSpPr txBox="1">
            <a:spLocks/>
          </p:cNvSpPr>
          <p:nvPr/>
        </p:nvSpPr>
        <p:spPr>
          <a:xfrm>
            <a:off x="1470383" y="1338918"/>
            <a:ext cx="10650762" cy="507380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B1EC47-D37A-3ED0-4CD8-9C6D1889DE83}"/>
              </a:ext>
            </a:extLst>
          </p:cNvPr>
          <p:cNvSpPr txBox="1">
            <a:spLocks/>
          </p:cNvSpPr>
          <p:nvPr/>
        </p:nvSpPr>
        <p:spPr>
          <a:xfrm>
            <a:off x="1526274" y="1280160"/>
            <a:ext cx="8151528" cy="48757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Quality Matters is a global organization leading quality assurance in online and innovative digital teaching and learning environments</a:t>
            </a:r>
          </a:p>
          <a:p>
            <a:pPr marL="0" indent="0">
              <a:buNone/>
            </a:pPr>
            <a:endParaRPr lang="en-US" sz="20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LSC-Online facilitates system wide APPQMR (Applying Quality Matters Rubric) workshops</a:t>
            </a:r>
          </a:p>
          <a:p>
            <a:pPr marL="0" indent="0">
              <a:buNone/>
            </a:pPr>
            <a:endParaRPr lang="en-US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QM Rubric –</a:t>
            </a:r>
            <a:r>
              <a:rPr lang="en-US" sz="2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Course Designers use the Rubric to aid in the creation of courses designed to meet QM Standards from outset</a:t>
            </a:r>
          </a:p>
          <a:p>
            <a:pPr marL="0" indent="0">
              <a:buNone/>
            </a:pPr>
            <a:endParaRPr lang="en-US" sz="200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QM Professional Development &amp; Resources – QM offers FREE webinars, reduced cost for workshops, &amp; other resources to aid in the development and teaching of online courses</a:t>
            </a:r>
          </a:p>
          <a:p>
            <a:endParaRPr lang="en-US" sz="2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Learn more, including how to sign up for training, at </a:t>
            </a:r>
            <a:r>
              <a:rPr lang="en-US" sz="2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https://vtac.lonestar.edu/help/quality-matters</a:t>
            </a:r>
            <a:endParaRPr lang="en-US" sz="2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80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>
              <a:solidFill>
                <a:srgbClr val="000000"/>
              </a:solidFill>
              <a:latin typeface="Fira Sans" panose="020B0503050000020004" pitchFamily="34" charset="0"/>
            </a:endParaRPr>
          </a:p>
          <a:p>
            <a:endParaRPr lang="en-US" b="0" i="0">
              <a:solidFill>
                <a:srgbClr val="000000"/>
              </a:solidFill>
              <a:effectLst/>
              <a:latin typeface="Fira Sans" panose="020B0503050000020004" pitchFamily="34" charset="0"/>
            </a:endParaRPr>
          </a:p>
          <a:p>
            <a:pPr marL="0" indent="0">
              <a:buNone/>
            </a:pPr>
            <a:endParaRPr lang="en-US" b="0" i="0">
              <a:solidFill>
                <a:srgbClr val="000000"/>
              </a:solidFill>
              <a:effectLst/>
              <a:latin typeface="Fira Sans" panose="020B0503050000020004" pitchFamily="34" charset="0"/>
            </a:endParaRP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BBC6B-930E-BA51-CCFE-B1B56A3F5122}"/>
              </a:ext>
            </a:extLst>
          </p:cNvPr>
          <p:cNvSpPr txBox="1">
            <a:spLocks/>
          </p:cNvSpPr>
          <p:nvPr/>
        </p:nvSpPr>
        <p:spPr>
          <a:xfrm>
            <a:off x="1470383" y="1226502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/>
          </a:p>
        </p:txBody>
      </p:sp>
      <p:pic>
        <p:nvPicPr>
          <p:cNvPr id="2050" name="Picture 2" descr="Home | Quality Matters">
            <a:extLst>
              <a:ext uri="{FF2B5EF4-FFF2-40B4-BE49-F238E27FC236}">
                <a16:creationId xmlns:a16="http://schemas.microsoft.com/office/drawing/2014/main" id="{F961A005-7B07-BF50-4A6B-684D0CEC3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755" y="890205"/>
            <a:ext cx="2210275" cy="208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61588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B6BDA3-FEFC-4D02-905A-A10E67092CEC}"/>
              </a:ext>
            </a:extLst>
          </p:cNvPr>
          <p:cNvSpPr txBox="1"/>
          <p:nvPr/>
        </p:nvSpPr>
        <p:spPr>
          <a:xfrm>
            <a:off x="419100" y="2580927"/>
            <a:ext cx="11353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>
                <a:latin typeface="Arial" panose="020B0604020202020204" pitchFamily="34" charset="0"/>
                <a:cs typeface="Arial" panose="020B0604020202020204" pitchFamily="34" charset="0"/>
              </a:rPr>
              <a:t>Online Conferences</a:t>
            </a:r>
          </a:p>
        </p:txBody>
      </p:sp>
    </p:spTree>
    <p:extLst>
      <p:ext uri="{BB962C8B-B14F-4D97-AF65-F5344CB8AC3E}">
        <p14:creationId xmlns:p14="http://schemas.microsoft.com/office/powerpoint/2010/main" val="34596111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>
            <a:extLst>
              <a:ext uri="{FF2B5EF4-FFF2-40B4-BE49-F238E27FC236}">
                <a16:creationId xmlns:a16="http://schemas.microsoft.com/office/drawing/2014/main" id="{482CCAF9-F9AB-41D6-8059-1A5994863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802" y="160931"/>
            <a:ext cx="94803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latin typeface="Arial"/>
                <a:cs typeface="Arial"/>
              </a:rPr>
              <a:t>Online Conferences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407F0E-5252-47C0-A59B-3611D83B72C2}"/>
              </a:ext>
            </a:extLst>
          </p:cNvPr>
          <p:cNvCxnSpPr>
            <a:cxnSpLocks/>
          </p:cNvCxnSpPr>
          <p:nvPr/>
        </p:nvCxnSpPr>
        <p:spPr>
          <a:xfrm>
            <a:off x="1368783" y="777788"/>
            <a:ext cx="10484855" cy="0"/>
          </a:xfrm>
          <a:prstGeom prst="line">
            <a:avLst/>
          </a:prstGeom>
          <a:ln w="41275">
            <a:solidFill>
              <a:srgbClr val="B30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10403B-3E12-7C6B-7D9E-B010D1D81BDF}"/>
              </a:ext>
            </a:extLst>
          </p:cNvPr>
          <p:cNvSpPr txBox="1">
            <a:spLocks/>
          </p:cNvSpPr>
          <p:nvPr/>
        </p:nvSpPr>
        <p:spPr>
          <a:xfrm>
            <a:off x="1470383" y="1338918"/>
            <a:ext cx="10650762" cy="507380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B1EC47-D37A-3ED0-4CD8-9C6D1889DE83}"/>
              </a:ext>
            </a:extLst>
          </p:cNvPr>
          <p:cNvSpPr txBox="1">
            <a:spLocks/>
          </p:cNvSpPr>
          <p:nvPr/>
        </p:nvSpPr>
        <p:spPr>
          <a:xfrm>
            <a:off x="1537964" y="1536923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BBC6B-930E-BA51-CCFE-B1B56A3F5122}"/>
              </a:ext>
            </a:extLst>
          </p:cNvPr>
          <p:cNvSpPr txBox="1">
            <a:spLocks/>
          </p:cNvSpPr>
          <p:nvPr/>
        </p:nvSpPr>
        <p:spPr>
          <a:xfrm>
            <a:off x="1470383" y="1226502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FB630F-35E0-970C-DD1A-D57F1EBFE9C0}"/>
              </a:ext>
            </a:extLst>
          </p:cNvPr>
          <p:cNvSpPr txBox="1"/>
          <p:nvPr/>
        </p:nvSpPr>
        <p:spPr>
          <a:xfrm>
            <a:off x="1537964" y="1226502"/>
            <a:ext cx="985709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PAST: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Artificial Intelligence Virtual Conference – May 5</a:t>
            </a:r>
            <a:r>
              <a:rPr lang="en-US" sz="2000" baseline="3000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, 2023 – System Wide Audience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i="0" u="none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Recording of all sessions can be found at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https://vtac.lonestar.edu/help/ai-conference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i="0" u="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computer on a desk&#10;&#10;Description automatically generated">
            <a:extLst>
              <a:ext uri="{FF2B5EF4-FFF2-40B4-BE49-F238E27FC236}">
                <a16:creationId xmlns:a16="http://schemas.microsoft.com/office/drawing/2014/main" id="{3BCF8F63-F8B5-F5A4-8AC1-C5D9CA920F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482520" y="3207327"/>
            <a:ext cx="4505612" cy="28192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2B19651-9764-E016-C23E-A6FF21759370}"/>
              </a:ext>
            </a:extLst>
          </p:cNvPr>
          <p:cNvSpPr txBox="1"/>
          <p:nvPr/>
        </p:nvSpPr>
        <p:spPr>
          <a:xfrm>
            <a:off x="1905574" y="9505026"/>
            <a:ext cx="52543" cy="6878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6" tooltip="https://www.peoplemattersglobal.com/about-us?section=contact-us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7" tooltip="https://creativecommons.org/licenses/by-nc-sa/3.0/"/>
              </a:rPr>
              <a:t>CC BY-SA-NC</a:t>
            </a:r>
            <a:endParaRPr lang="en-US" sz="900"/>
          </a:p>
        </p:txBody>
      </p:sp>
      <p:pic>
        <p:nvPicPr>
          <p:cNvPr id="16" name="Picture 15" descr="A group of people on a video call&#10;&#10;Description automatically generated">
            <a:extLst>
              <a:ext uri="{FF2B5EF4-FFF2-40B4-BE49-F238E27FC236}">
                <a16:creationId xmlns:a16="http://schemas.microsoft.com/office/drawing/2014/main" id="{CEAB8383-AA07-E680-4628-C260271C79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121996" y="3207327"/>
            <a:ext cx="4919924" cy="28192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94611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>
            <a:extLst>
              <a:ext uri="{FF2B5EF4-FFF2-40B4-BE49-F238E27FC236}">
                <a16:creationId xmlns:a16="http://schemas.microsoft.com/office/drawing/2014/main" id="{482CCAF9-F9AB-41D6-8059-1A5994863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802" y="160931"/>
            <a:ext cx="94803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latin typeface="Arial"/>
                <a:cs typeface="Arial"/>
              </a:rPr>
              <a:t>Online Conferences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407F0E-5252-47C0-A59B-3611D83B72C2}"/>
              </a:ext>
            </a:extLst>
          </p:cNvPr>
          <p:cNvCxnSpPr>
            <a:cxnSpLocks/>
          </p:cNvCxnSpPr>
          <p:nvPr/>
        </p:nvCxnSpPr>
        <p:spPr>
          <a:xfrm>
            <a:off x="1368783" y="777788"/>
            <a:ext cx="10484855" cy="0"/>
          </a:xfrm>
          <a:prstGeom prst="line">
            <a:avLst/>
          </a:prstGeom>
          <a:ln w="41275">
            <a:solidFill>
              <a:srgbClr val="B30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10403B-3E12-7C6B-7D9E-B010D1D81BDF}"/>
              </a:ext>
            </a:extLst>
          </p:cNvPr>
          <p:cNvSpPr txBox="1">
            <a:spLocks/>
          </p:cNvSpPr>
          <p:nvPr/>
        </p:nvSpPr>
        <p:spPr>
          <a:xfrm>
            <a:off x="1470383" y="1338918"/>
            <a:ext cx="10650762" cy="507380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B1EC47-D37A-3ED0-4CD8-9C6D1889DE83}"/>
              </a:ext>
            </a:extLst>
          </p:cNvPr>
          <p:cNvSpPr txBox="1">
            <a:spLocks/>
          </p:cNvSpPr>
          <p:nvPr/>
        </p:nvSpPr>
        <p:spPr>
          <a:xfrm>
            <a:off x="1537964" y="1536923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BBC6B-930E-BA51-CCFE-B1B56A3F5122}"/>
              </a:ext>
            </a:extLst>
          </p:cNvPr>
          <p:cNvSpPr txBox="1">
            <a:spLocks/>
          </p:cNvSpPr>
          <p:nvPr/>
        </p:nvSpPr>
        <p:spPr>
          <a:xfrm>
            <a:off x="1470383" y="1226502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52B51C-ABBF-4AA2-F257-8C01C074111E}"/>
              </a:ext>
            </a:extLst>
          </p:cNvPr>
          <p:cNvSpPr txBox="1"/>
          <p:nvPr/>
        </p:nvSpPr>
        <p:spPr>
          <a:xfrm>
            <a:off x="1537964" y="984975"/>
            <a:ext cx="100133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UPCOMING: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Online Teaching and Learning Summit   - Nationwide Audience</a:t>
            </a:r>
            <a:endParaRPr lang="en-US" sz="2000" i="0" u="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oster for a seminar&#10;&#10;Description automatically generated">
            <a:extLst>
              <a:ext uri="{FF2B5EF4-FFF2-40B4-BE49-F238E27FC236}">
                <a16:creationId xmlns:a16="http://schemas.microsoft.com/office/drawing/2014/main" id="{C6973806-4F08-3539-20C9-1BD1CFD7A9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33" y="1834658"/>
            <a:ext cx="9880154" cy="49400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5218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>
            <a:extLst>
              <a:ext uri="{FF2B5EF4-FFF2-40B4-BE49-F238E27FC236}">
                <a16:creationId xmlns:a16="http://schemas.microsoft.com/office/drawing/2014/main" id="{482CCAF9-F9AB-41D6-8059-1A5994863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873" y="182617"/>
            <a:ext cx="785994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latin typeface="Arial"/>
                <a:cs typeface="Arial"/>
              </a:rPr>
              <a:t>Who We Are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407F0E-5252-47C0-A59B-3611D83B72C2}"/>
              </a:ext>
            </a:extLst>
          </p:cNvPr>
          <p:cNvCxnSpPr>
            <a:cxnSpLocks/>
          </p:cNvCxnSpPr>
          <p:nvPr/>
        </p:nvCxnSpPr>
        <p:spPr>
          <a:xfrm>
            <a:off x="1368783" y="1015913"/>
            <a:ext cx="10484855" cy="0"/>
          </a:xfrm>
          <a:prstGeom prst="line">
            <a:avLst/>
          </a:prstGeom>
          <a:ln w="41275">
            <a:solidFill>
              <a:srgbClr val="B30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D9DDF20-0771-942B-45F2-07EC8970D21D}"/>
              </a:ext>
            </a:extLst>
          </p:cNvPr>
          <p:cNvSpPr txBox="1"/>
          <p:nvPr/>
        </p:nvSpPr>
        <p:spPr>
          <a:xfrm>
            <a:off x="1571502" y="1179831"/>
            <a:ext cx="10282136" cy="5170646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374151"/>
                </a:solidFill>
                <a:latin typeface="Arial"/>
                <a:cs typeface="Arial"/>
              </a:rPr>
              <a:t> </a:t>
            </a:r>
            <a:r>
              <a:rPr lang="en-US" sz="3600" b="1" dirty="0">
                <a:latin typeface="Arial"/>
                <a:cs typeface="Arial"/>
              </a:rPr>
              <a:t>The Foundations of LSC-Online</a:t>
            </a:r>
            <a:endParaRPr lang="en-US" sz="3600">
              <a:latin typeface="Arial"/>
              <a:cs typeface="Arial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Arial"/>
                <a:cs typeface="Arial"/>
              </a:rPr>
              <a:t>Founded in 2009</a:t>
            </a:r>
            <a:endParaRPr lang="en-US" sz="3200" dirty="0">
              <a:cs typeface="Calibri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Arial"/>
                <a:cs typeface="Arial"/>
              </a:rPr>
              <a:t>System Support Function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Arial"/>
                <a:cs typeface="Arial"/>
              </a:rPr>
              <a:t>Online Technologies</a:t>
            </a:r>
          </a:p>
          <a:p>
            <a:r>
              <a:rPr lang="en-US" sz="3200" dirty="0">
                <a:latin typeface="Arial"/>
                <a:cs typeface="Arial"/>
              </a:rPr>
              <a:t>       -</a:t>
            </a:r>
            <a:r>
              <a:rPr lang="en-US" sz="2800" dirty="0">
                <a:latin typeface="Arial"/>
                <a:cs typeface="Arial"/>
              </a:rPr>
              <a:t>Support LMS</a:t>
            </a:r>
          </a:p>
          <a:p>
            <a:r>
              <a:rPr lang="en-US" sz="3200" dirty="0">
                <a:latin typeface="Arial"/>
                <a:cs typeface="Arial"/>
              </a:rPr>
              <a:t>       -</a:t>
            </a:r>
            <a:r>
              <a:rPr lang="en-US" sz="2800" dirty="0">
                <a:latin typeface="Arial"/>
                <a:cs typeface="Arial"/>
              </a:rPr>
              <a:t>Instructional Designers</a:t>
            </a:r>
          </a:p>
          <a:p>
            <a:r>
              <a:rPr lang="en-US" sz="3200" dirty="0">
                <a:latin typeface="Arial"/>
                <a:cs typeface="Arial"/>
              </a:rPr>
              <a:t>       -</a:t>
            </a:r>
            <a:r>
              <a:rPr lang="en-US" sz="2800" dirty="0">
                <a:latin typeface="Arial"/>
                <a:cs typeface="Arial"/>
              </a:rPr>
              <a:t>Instructional Technologists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374151"/>
                </a:solidFill>
                <a:latin typeface="Arial"/>
                <a:cs typeface="Arial"/>
              </a:rPr>
              <a:t>  </a:t>
            </a:r>
            <a:endParaRPr lang="en-US" sz="2400" dirty="0">
              <a:solidFill>
                <a:srgbClr val="374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09106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B6BDA3-FEFC-4D02-905A-A10E67092CEC}"/>
              </a:ext>
            </a:extLst>
          </p:cNvPr>
          <p:cNvSpPr txBox="1"/>
          <p:nvPr/>
        </p:nvSpPr>
        <p:spPr>
          <a:xfrm>
            <a:off x="419100" y="2418367"/>
            <a:ext cx="11353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>
                <a:latin typeface="Arial" panose="020B0604020202020204" pitchFamily="34" charset="0"/>
                <a:cs typeface="Arial" panose="020B0604020202020204" pitchFamily="34" charset="0"/>
              </a:rPr>
              <a:t>Online Learning Alliance (OLA)</a:t>
            </a:r>
          </a:p>
        </p:txBody>
      </p:sp>
    </p:spTree>
    <p:extLst>
      <p:ext uri="{BB962C8B-B14F-4D97-AF65-F5344CB8AC3E}">
        <p14:creationId xmlns:p14="http://schemas.microsoft.com/office/powerpoint/2010/main" val="33059337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>
            <a:extLst>
              <a:ext uri="{FF2B5EF4-FFF2-40B4-BE49-F238E27FC236}">
                <a16:creationId xmlns:a16="http://schemas.microsoft.com/office/drawing/2014/main" id="{482CCAF9-F9AB-41D6-8059-1A5994863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802" y="160931"/>
            <a:ext cx="94803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latin typeface="Arial"/>
                <a:cs typeface="Arial"/>
              </a:rPr>
              <a:t>OLA- Online Learning Alliance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407F0E-5252-47C0-A59B-3611D83B72C2}"/>
              </a:ext>
            </a:extLst>
          </p:cNvPr>
          <p:cNvCxnSpPr>
            <a:cxnSpLocks/>
          </p:cNvCxnSpPr>
          <p:nvPr/>
        </p:nvCxnSpPr>
        <p:spPr>
          <a:xfrm>
            <a:off x="1368783" y="777788"/>
            <a:ext cx="10484855" cy="0"/>
          </a:xfrm>
          <a:prstGeom prst="line">
            <a:avLst/>
          </a:prstGeom>
          <a:ln w="41275">
            <a:solidFill>
              <a:srgbClr val="B30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B1EC47-D37A-3ED0-4CD8-9C6D1889DE83}"/>
              </a:ext>
            </a:extLst>
          </p:cNvPr>
          <p:cNvSpPr txBox="1">
            <a:spLocks/>
          </p:cNvSpPr>
          <p:nvPr/>
        </p:nvSpPr>
        <p:spPr>
          <a:xfrm>
            <a:off x="1537964" y="1536923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BBC6B-930E-BA51-CCFE-B1B56A3F5122}"/>
              </a:ext>
            </a:extLst>
          </p:cNvPr>
          <p:cNvSpPr txBox="1">
            <a:spLocks/>
          </p:cNvSpPr>
          <p:nvPr/>
        </p:nvSpPr>
        <p:spPr>
          <a:xfrm>
            <a:off x="1470383" y="1226502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A58889-F652-84B9-E49B-0AB0ACF9FEEC}"/>
              </a:ext>
            </a:extLst>
          </p:cNvPr>
          <p:cNvSpPr txBox="1"/>
          <p:nvPr/>
        </p:nvSpPr>
        <p:spPr>
          <a:xfrm>
            <a:off x="1537964" y="1012463"/>
            <a:ext cx="10006336" cy="566308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800" b="1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Purpose:</a:t>
            </a:r>
            <a:r>
              <a:rPr lang="en-US" b="1">
                <a:solidFill>
                  <a:srgbClr val="000000"/>
                </a:solidFill>
                <a:latin typeface="Arial"/>
                <a:cs typeface="Arial"/>
              </a:rPr>
              <a:t> </a:t>
            </a:r>
            <a:endParaRPr lang="en-US" sz="1800" b="1" i="0" u="none" strike="noStrike" baseline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Online Learning Alliance (OLA) is dedicated to driving the continuous improvement and technological boundaries of online education. Through a shared commitment to empowering educators and learners alike, OLA strives to create an accessible, engaging, and tailored online learning experience. Together, OLA aims to shape a bright future where every LSC student thrives and reaches their full potential in the digital age. </a:t>
            </a:r>
          </a:p>
          <a:p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Goals:</a:t>
            </a:r>
          </a:p>
          <a:p>
            <a:endParaRPr lang="en-US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b="1" i="0" u="none" strike="noStrike" baseline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b="0" i="0" u="none" strike="noStrike" baseline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b="0" i="0" u="none" strike="noStrike" baseline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>
                <a:latin typeface="Arial"/>
                <a:cs typeface="Arial"/>
              </a:rPr>
              <a:t>Membership can be found </a:t>
            </a:r>
            <a:r>
              <a:rPr lang="en-US" b="1">
                <a:latin typeface="Arial"/>
                <a:cs typeface="Arial"/>
                <a:hlinkClick r:id="rId4"/>
              </a:rPr>
              <a:t>here</a:t>
            </a:r>
            <a:r>
              <a:rPr lang="en-US" b="1">
                <a:latin typeface="Arial"/>
                <a:cs typeface="Arial"/>
              </a:rPr>
              <a:t>.</a:t>
            </a:r>
            <a:endParaRPr lang="en-US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48B42B7-DC59-EC5A-0C56-BFCF315660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6810385"/>
              </p:ext>
            </p:extLst>
          </p:nvPr>
        </p:nvGraphicFramePr>
        <p:xfrm>
          <a:off x="2207133" y="3756959"/>
          <a:ext cx="8514484" cy="23293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28159">
                  <a:extLst>
                    <a:ext uri="{9D8B030D-6E8A-4147-A177-3AD203B41FA5}">
                      <a16:colId xmlns:a16="http://schemas.microsoft.com/office/drawing/2014/main" val="3027098483"/>
                    </a:ext>
                  </a:extLst>
                </a:gridCol>
                <a:gridCol w="2128159">
                  <a:extLst>
                    <a:ext uri="{9D8B030D-6E8A-4147-A177-3AD203B41FA5}">
                      <a16:colId xmlns:a16="http://schemas.microsoft.com/office/drawing/2014/main" val="367409999"/>
                    </a:ext>
                  </a:extLst>
                </a:gridCol>
                <a:gridCol w="2129083">
                  <a:extLst>
                    <a:ext uri="{9D8B030D-6E8A-4147-A177-3AD203B41FA5}">
                      <a16:colId xmlns:a16="http://schemas.microsoft.com/office/drawing/2014/main" val="2024013313"/>
                    </a:ext>
                  </a:extLst>
                </a:gridCol>
                <a:gridCol w="2129083">
                  <a:extLst>
                    <a:ext uri="{9D8B030D-6E8A-4147-A177-3AD203B41FA5}">
                      <a16:colId xmlns:a16="http://schemas.microsoft.com/office/drawing/2014/main" val="2058457503"/>
                    </a:ext>
                  </a:extLst>
                </a:gridCol>
              </a:tblGrid>
              <a:tr h="19787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(A) Redevelopment of a Relevant &amp; Meaningful Online Teaching Certification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(B) Identify &amp; Implement Methods to Support Student Skill Building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(C) Explore &amp; Facilitate Professional Development Opportunities Related to Online Pedagogy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(D) Examine DOE Expectations Regarding Reasonable &amp; Substantive Interaction &amp; Operationalize this for LSCS and Course Standards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643879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2683373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B6BDA3-FEFC-4D02-905A-A10E67092CEC}"/>
              </a:ext>
            </a:extLst>
          </p:cNvPr>
          <p:cNvSpPr txBox="1"/>
          <p:nvPr/>
        </p:nvSpPr>
        <p:spPr>
          <a:xfrm>
            <a:off x="419100" y="2019993"/>
            <a:ext cx="11353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>
                <a:latin typeface="Arial" panose="020B0604020202020204" pitchFamily="34" charset="0"/>
                <a:cs typeface="Arial" panose="020B0604020202020204" pitchFamily="34" charset="0"/>
              </a:rPr>
              <a:t>How To Access LSC Online Support</a:t>
            </a:r>
          </a:p>
        </p:txBody>
      </p:sp>
    </p:spTree>
    <p:extLst>
      <p:ext uri="{BB962C8B-B14F-4D97-AF65-F5344CB8AC3E}">
        <p14:creationId xmlns:p14="http://schemas.microsoft.com/office/powerpoint/2010/main" val="27407294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>
            <a:extLst>
              <a:ext uri="{FF2B5EF4-FFF2-40B4-BE49-F238E27FC236}">
                <a16:creationId xmlns:a16="http://schemas.microsoft.com/office/drawing/2014/main" id="{482CCAF9-F9AB-41D6-8059-1A5994863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2892" y="158003"/>
            <a:ext cx="94803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latin typeface="Arial"/>
                <a:cs typeface="Arial"/>
              </a:rPr>
              <a:t>LSC-Online Support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407F0E-5252-47C0-A59B-3611D83B72C2}"/>
              </a:ext>
            </a:extLst>
          </p:cNvPr>
          <p:cNvCxnSpPr>
            <a:cxnSpLocks/>
          </p:cNvCxnSpPr>
          <p:nvPr/>
        </p:nvCxnSpPr>
        <p:spPr>
          <a:xfrm>
            <a:off x="1368783" y="777788"/>
            <a:ext cx="10484855" cy="0"/>
          </a:xfrm>
          <a:prstGeom prst="line">
            <a:avLst/>
          </a:prstGeom>
          <a:ln w="41275">
            <a:solidFill>
              <a:srgbClr val="B30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10403B-3E12-7C6B-7D9E-B010D1D81BDF}"/>
              </a:ext>
            </a:extLst>
          </p:cNvPr>
          <p:cNvSpPr txBox="1">
            <a:spLocks/>
          </p:cNvSpPr>
          <p:nvPr/>
        </p:nvSpPr>
        <p:spPr>
          <a:xfrm>
            <a:off x="1470383" y="1338918"/>
            <a:ext cx="10650762" cy="507380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B1EC47-D37A-3ED0-4CD8-9C6D1889DE83}"/>
              </a:ext>
            </a:extLst>
          </p:cNvPr>
          <p:cNvSpPr txBox="1">
            <a:spLocks/>
          </p:cNvSpPr>
          <p:nvPr/>
        </p:nvSpPr>
        <p:spPr>
          <a:xfrm>
            <a:off x="1537964" y="1536923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Faculty can access support from within D2L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Faculty can also access support at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https://vtac.lonestar.edu/help/vtac-support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Support for faculty can also be accessed by visiting the LSC-Online webpage located at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https://www.lonestar.edu/lsc-online/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BBC6B-930E-BA51-CCFE-B1B56A3F5122}"/>
              </a:ext>
            </a:extLst>
          </p:cNvPr>
          <p:cNvSpPr txBox="1">
            <a:spLocks/>
          </p:cNvSpPr>
          <p:nvPr/>
        </p:nvSpPr>
        <p:spPr>
          <a:xfrm>
            <a:off x="1470383" y="1226502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139C33-9D75-CE9B-4AAE-2F1AD9C2A3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2191" y="2030246"/>
            <a:ext cx="5177161" cy="6487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60874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B6BDA3-FEFC-4D02-905A-A10E67092CEC}"/>
              </a:ext>
            </a:extLst>
          </p:cNvPr>
          <p:cNvSpPr txBox="1"/>
          <p:nvPr/>
        </p:nvSpPr>
        <p:spPr>
          <a:xfrm>
            <a:off x="419100" y="930546"/>
            <a:ext cx="1135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Please Share Your Feedback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6E01FA-C16C-BFFD-1313-74EEB80CE7A5}"/>
              </a:ext>
            </a:extLst>
          </p:cNvPr>
          <p:cNvSpPr txBox="1"/>
          <p:nvPr/>
        </p:nvSpPr>
        <p:spPr>
          <a:xfrm>
            <a:off x="3001296" y="5100751"/>
            <a:ext cx="61894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https://www.surveymonkey.com/r/PZJ2FFN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A qr code with a logo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021CC65D-63F6-B43C-CBFB-2A2B98AB1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574" y="1973055"/>
            <a:ext cx="3100849" cy="310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318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B6BDA3-FEFC-4D02-905A-A10E67092CEC}"/>
              </a:ext>
            </a:extLst>
          </p:cNvPr>
          <p:cNvSpPr txBox="1"/>
          <p:nvPr/>
        </p:nvSpPr>
        <p:spPr>
          <a:xfrm>
            <a:off x="419100" y="2580927"/>
            <a:ext cx="11353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>
                <a:latin typeface="Arial" panose="020B0604020202020204" pitchFamily="34" charset="0"/>
                <a:cs typeface="Arial" panose="020B0604020202020204" pitchFamily="34" charset="0"/>
              </a:rPr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1497645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>
            <a:extLst>
              <a:ext uri="{FF2B5EF4-FFF2-40B4-BE49-F238E27FC236}">
                <a16:creationId xmlns:a16="http://schemas.microsoft.com/office/drawing/2014/main" id="{482CCAF9-F9AB-41D6-8059-1A5994863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3091" y="57926"/>
            <a:ext cx="958012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latin typeface="Arial"/>
                <a:cs typeface="Arial"/>
              </a:rPr>
              <a:t>Support Services Available To All Faculty 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407F0E-5252-47C0-A59B-3611D83B72C2}"/>
              </a:ext>
            </a:extLst>
          </p:cNvPr>
          <p:cNvCxnSpPr>
            <a:cxnSpLocks/>
          </p:cNvCxnSpPr>
          <p:nvPr/>
        </p:nvCxnSpPr>
        <p:spPr>
          <a:xfrm>
            <a:off x="1368783" y="777788"/>
            <a:ext cx="10484855" cy="0"/>
          </a:xfrm>
          <a:prstGeom prst="line">
            <a:avLst/>
          </a:prstGeom>
          <a:ln w="41275">
            <a:solidFill>
              <a:srgbClr val="B30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2E1F89D-DBE8-4856-AC80-7E8D83B4CB12}"/>
              </a:ext>
            </a:extLst>
          </p:cNvPr>
          <p:cNvSpPr txBox="1"/>
          <p:nvPr/>
        </p:nvSpPr>
        <p:spPr>
          <a:xfrm>
            <a:off x="1573330" y="1204646"/>
            <a:ext cx="5373879" cy="55638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VTAC &amp; </a:t>
            </a:r>
            <a:r>
              <a:rPr lang="en-U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VLAC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Instructional Design Support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D2L Technical Support</a:t>
            </a:r>
            <a:endParaRPr lang="en-US" sz="24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Proctoring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Integrations &amp; Instructional Software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18BE10-E471-4676-719F-90391D309BC7}"/>
              </a:ext>
            </a:extLst>
          </p:cNvPr>
          <p:cNvSpPr txBox="1"/>
          <p:nvPr/>
        </p:nvSpPr>
        <p:spPr>
          <a:xfrm>
            <a:off x="7441689" y="1204646"/>
            <a:ext cx="4750311" cy="544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D2L Updates and Enhancements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Quality Matters (APPQMR) Training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Online Conferences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Online Learning Alliance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8094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>
            <a:extLst>
              <a:ext uri="{FF2B5EF4-FFF2-40B4-BE49-F238E27FC236}">
                <a16:creationId xmlns:a16="http://schemas.microsoft.com/office/drawing/2014/main" id="{482CCAF9-F9AB-41D6-8059-1A5994863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802" y="18654"/>
            <a:ext cx="94803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latin typeface="Arial"/>
                <a:cs typeface="Arial"/>
              </a:rPr>
              <a:t>VTAC – Virtual Teaching Assistant</a:t>
            </a:r>
            <a:r>
              <a:rPr lang="en-US" sz="4400" b="1">
                <a:latin typeface="Arial"/>
                <a:cs typeface="Arial"/>
              </a:rPr>
              <a:t> </a:t>
            </a:r>
            <a:r>
              <a:rPr lang="en-US" sz="3600" b="1">
                <a:latin typeface="Arial"/>
                <a:cs typeface="Arial"/>
              </a:rPr>
              <a:t>Center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407F0E-5252-47C0-A59B-3611D83B72C2}"/>
              </a:ext>
            </a:extLst>
          </p:cNvPr>
          <p:cNvCxnSpPr>
            <a:cxnSpLocks/>
          </p:cNvCxnSpPr>
          <p:nvPr/>
        </p:nvCxnSpPr>
        <p:spPr>
          <a:xfrm>
            <a:off x="1368783" y="777788"/>
            <a:ext cx="10484855" cy="0"/>
          </a:xfrm>
          <a:prstGeom prst="line">
            <a:avLst/>
          </a:prstGeom>
          <a:ln w="41275">
            <a:solidFill>
              <a:srgbClr val="B30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10403B-3E12-7C6B-7D9E-B010D1D81BDF}"/>
              </a:ext>
            </a:extLst>
          </p:cNvPr>
          <p:cNvSpPr txBox="1">
            <a:spLocks/>
          </p:cNvSpPr>
          <p:nvPr/>
        </p:nvSpPr>
        <p:spPr>
          <a:xfrm>
            <a:off x="1368783" y="1216254"/>
            <a:ext cx="10650762" cy="5073803"/>
          </a:xfrm>
          <a:prstGeom prst="rect">
            <a:avLst/>
          </a:prstGeom>
        </p:spPr>
        <p:txBody>
          <a:bodyPr lIns="91440" tIns="45720" rIns="91440" bIns="4572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VTAC (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irtual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eaching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ssistance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enter)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Resource created specifically for Lone Star College faculty 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Supports all modalities of instruction</a:t>
            </a: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VTAC provides instructional guides and training to assist with the development and implementation of successful online courses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D2L </a:t>
            </a:r>
          </a:p>
          <a:p>
            <a:pPr lvl="1"/>
            <a:r>
              <a:rPr lang="en-US" dirty="0">
                <a:latin typeface="Arial"/>
                <a:cs typeface="Arial"/>
              </a:rPr>
              <a:t>Instructional Software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Pedagogy &amp; Best Practices</a:t>
            </a:r>
          </a:p>
          <a:p>
            <a:pPr marL="457200" lvl="1" indent="0">
              <a:buNone/>
            </a:pPr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Access by visiting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https://vtac.lonestar.edu/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Or from VTAC Support in D2L navbar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CFEBBF-4EF7-12B5-80C6-BA3553E8B5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9829" y="5565926"/>
            <a:ext cx="4123809" cy="5142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612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>
            <a:extLst>
              <a:ext uri="{FF2B5EF4-FFF2-40B4-BE49-F238E27FC236}">
                <a16:creationId xmlns:a16="http://schemas.microsoft.com/office/drawing/2014/main" id="{482CCAF9-F9AB-41D6-8059-1A5994863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802" y="18654"/>
            <a:ext cx="94803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latin typeface="Arial"/>
                <a:cs typeface="Arial"/>
              </a:rPr>
              <a:t>VLAC – Virtual Learning Assistant</a:t>
            </a:r>
            <a:r>
              <a:rPr lang="en-US" sz="4400" b="1">
                <a:latin typeface="Arial"/>
                <a:cs typeface="Arial"/>
              </a:rPr>
              <a:t> </a:t>
            </a:r>
            <a:r>
              <a:rPr lang="en-US" sz="3600" b="1">
                <a:latin typeface="Arial"/>
                <a:cs typeface="Arial"/>
              </a:rPr>
              <a:t>Center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407F0E-5252-47C0-A59B-3611D83B72C2}"/>
              </a:ext>
            </a:extLst>
          </p:cNvPr>
          <p:cNvCxnSpPr>
            <a:cxnSpLocks/>
          </p:cNvCxnSpPr>
          <p:nvPr/>
        </p:nvCxnSpPr>
        <p:spPr>
          <a:xfrm>
            <a:off x="1368783" y="777788"/>
            <a:ext cx="10484855" cy="0"/>
          </a:xfrm>
          <a:prstGeom prst="line">
            <a:avLst/>
          </a:prstGeom>
          <a:ln w="41275">
            <a:solidFill>
              <a:srgbClr val="B30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10403B-3E12-7C6B-7D9E-B010D1D81BDF}"/>
              </a:ext>
            </a:extLst>
          </p:cNvPr>
          <p:cNvSpPr txBox="1">
            <a:spLocks/>
          </p:cNvSpPr>
          <p:nvPr/>
        </p:nvSpPr>
        <p:spPr>
          <a:xfrm>
            <a:off x="1470383" y="1338918"/>
            <a:ext cx="10650762" cy="507380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B1EC47-D37A-3ED0-4CD8-9C6D1889DE83}"/>
              </a:ext>
            </a:extLst>
          </p:cNvPr>
          <p:cNvSpPr txBox="1">
            <a:spLocks/>
          </p:cNvSpPr>
          <p:nvPr/>
        </p:nvSpPr>
        <p:spPr>
          <a:xfrm>
            <a:off x="1470383" y="1091871"/>
            <a:ext cx="10515600" cy="53811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VLAC (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irtual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earning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ssistance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enter)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Collection of resources for online students or students with online course components, including: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Guides for navigating &amp; interacting in D2L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Links to college services such as Tutoring, Advising, Accessibility &amp; Disabilities, Library, OTS, &amp; more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Start &amp; end of semester resources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Acts as “One Stop Shop” for LSC students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Access by visiting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https://vlac.lonestar.edu/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Or from Support link in D2L navbar</a:t>
            </a:r>
            <a:endParaRPr lang="en-US" sz="24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9E95D5-7F4C-581C-5101-D4F105F527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1210" y="5873103"/>
            <a:ext cx="5219048" cy="5238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0771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>
            <a:extLst>
              <a:ext uri="{FF2B5EF4-FFF2-40B4-BE49-F238E27FC236}">
                <a16:creationId xmlns:a16="http://schemas.microsoft.com/office/drawing/2014/main" id="{482CCAF9-F9AB-41D6-8059-1A5994863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7188" y="122113"/>
            <a:ext cx="94803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latin typeface="Arial"/>
                <a:cs typeface="Arial"/>
              </a:rPr>
              <a:t>D2L Technologist Support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407F0E-5252-47C0-A59B-3611D83B72C2}"/>
              </a:ext>
            </a:extLst>
          </p:cNvPr>
          <p:cNvCxnSpPr>
            <a:cxnSpLocks/>
          </p:cNvCxnSpPr>
          <p:nvPr/>
        </p:nvCxnSpPr>
        <p:spPr>
          <a:xfrm>
            <a:off x="1368783" y="777788"/>
            <a:ext cx="10484855" cy="0"/>
          </a:xfrm>
          <a:prstGeom prst="line">
            <a:avLst/>
          </a:prstGeom>
          <a:ln w="41275">
            <a:solidFill>
              <a:srgbClr val="B30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10403B-3E12-7C6B-7D9E-B010D1D81BDF}"/>
              </a:ext>
            </a:extLst>
          </p:cNvPr>
          <p:cNvSpPr txBox="1">
            <a:spLocks/>
          </p:cNvSpPr>
          <p:nvPr/>
        </p:nvSpPr>
        <p:spPr>
          <a:xfrm>
            <a:off x="1470383" y="1338918"/>
            <a:ext cx="10650762" cy="507380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9390B-0B35-5EF0-AFCE-D5219BF1987F}"/>
              </a:ext>
            </a:extLst>
          </p:cNvPr>
          <p:cNvSpPr txBox="1">
            <a:spLocks/>
          </p:cNvSpPr>
          <p:nvPr/>
        </p:nvSpPr>
        <p:spPr>
          <a:xfrm>
            <a:off x="1470383" y="1243423"/>
            <a:ext cx="10273942" cy="516430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D2L questions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Integrated and licensed instructional software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D2L forms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variety of other specialized, third-party integrations</a:t>
            </a:r>
          </a:p>
        </p:txBody>
      </p:sp>
      <p:pic>
        <p:nvPicPr>
          <p:cNvPr id="8" name="Picture 7" descr="A collage of a person's face&#10;&#10;Description automatically generated">
            <a:extLst>
              <a:ext uri="{FF2B5EF4-FFF2-40B4-BE49-F238E27FC236}">
                <a16:creationId xmlns:a16="http://schemas.microsoft.com/office/drawing/2014/main" id="{166EA8DD-1CE7-FA39-22BA-D01BBD24C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383" y="3875819"/>
            <a:ext cx="10087587" cy="20339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2E434F-DFFA-ADF3-E1BB-FD10C0FCA33D}"/>
              </a:ext>
            </a:extLst>
          </p:cNvPr>
          <p:cNvSpPr txBox="1"/>
          <p:nvPr/>
        </p:nvSpPr>
        <p:spPr>
          <a:xfrm>
            <a:off x="1271749" y="6176899"/>
            <a:ext cx="1048485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ea typeface="+mn-lt"/>
                <a:cs typeface="Arial"/>
              </a:rPr>
              <a:t>Learn</a:t>
            </a:r>
            <a:r>
              <a:rPr lang="en-US" sz="2400">
                <a:latin typeface="Arial"/>
                <a:ea typeface="Calibri"/>
                <a:cs typeface="Arial"/>
              </a:rPr>
              <a:t> more at: </a:t>
            </a:r>
            <a:r>
              <a:rPr lang="en-US" sz="2400">
                <a:latin typeface="Arial"/>
                <a:ea typeface="+mn-lt"/>
                <a:cs typeface="+mn-lt"/>
                <a:hlinkClick r:id="rId5"/>
              </a:rPr>
              <a:t>https://vtac.lonestar.edu/help/campus-reps</a:t>
            </a:r>
            <a:r>
              <a:rPr lang="en-US" sz="2400">
                <a:latin typeface="Arial"/>
                <a:ea typeface="+mn-lt"/>
                <a:cs typeface="+mn-lt"/>
              </a:rPr>
              <a:t> </a:t>
            </a:r>
            <a:r>
              <a:rPr lang="en-US" sz="2400">
                <a:latin typeface="Arial"/>
                <a:cs typeface="Arial"/>
              </a:rPr>
              <a:t> </a:t>
            </a:r>
            <a:endParaRPr lang="en-US" sz="2400">
              <a:ea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5567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>
            <a:extLst>
              <a:ext uri="{FF2B5EF4-FFF2-40B4-BE49-F238E27FC236}">
                <a16:creationId xmlns:a16="http://schemas.microsoft.com/office/drawing/2014/main" id="{482CCAF9-F9AB-41D6-8059-1A5994863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6818" y="131457"/>
            <a:ext cx="94803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latin typeface="Arial"/>
                <a:cs typeface="Arial"/>
              </a:rPr>
              <a:t>Instructional Design Support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407F0E-5252-47C0-A59B-3611D83B72C2}"/>
              </a:ext>
            </a:extLst>
          </p:cNvPr>
          <p:cNvCxnSpPr>
            <a:cxnSpLocks/>
          </p:cNvCxnSpPr>
          <p:nvPr/>
        </p:nvCxnSpPr>
        <p:spPr>
          <a:xfrm>
            <a:off x="1368783" y="777788"/>
            <a:ext cx="10484855" cy="0"/>
          </a:xfrm>
          <a:prstGeom prst="line">
            <a:avLst/>
          </a:prstGeom>
          <a:ln w="41275">
            <a:solidFill>
              <a:srgbClr val="B30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10403B-3E12-7C6B-7D9E-B010D1D81BDF}"/>
              </a:ext>
            </a:extLst>
          </p:cNvPr>
          <p:cNvSpPr txBox="1">
            <a:spLocks/>
          </p:cNvSpPr>
          <p:nvPr/>
        </p:nvSpPr>
        <p:spPr>
          <a:xfrm>
            <a:off x="1400328" y="1006409"/>
            <a:ext cx="10650762" cy="507380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C22EEF1C-291E-24F2-DBBF-0DDB508CF655}"/>
              </a:ext>
            </a:extLst>
          </p:cNvPr>
          <p:cNvSpPr txBox="1">
            <a:spLocks/>
          </p:cNvSpPr>
          <p:nvPr/>
        </p:nvSpPr>
        <p:spPr>
          <a:xfrm>
            <a:off x="1584960" y="1226114"/>
            <a:ext cx="10281499" cy="496354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Online course development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Shareable/master courses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Pedagogical best practices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Student engagement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Assessments &amp; rubrics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variety of other specialized, instructional strategies</a:t>
            </a:r>
          </a:p>
          <a:p>
            <a:endParaRPr lang="en-US" dirty="0"/>
          </a:p>
        </p:txBody>
      </p:sp>
      <p:pic>
        <p:nvPicPr>
          <p:cNvPr id="8" name="Picture 7" descr="A collage of two women&#10;&#10;Description automatically generated">
            <a:extLst>
              <a:ext uri="{FF2B5EF4-FFF2-40B4-BE49-F238E27FC236}">
                <a16:creationId xmlns:a16="http://schemas.microsoft.com/office/drawing/2014/main" id="{802F9983-3807-E6CF-AF8D-165510865F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058" y="4407628"/>
            <a:ext cx="9720303" cy="15582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0450FB-2DAB-C85A-6BD2-A66359B9A6E3}"/>
              </a:ext>
            </a:extLst>
          </p:cNvPr>
          <p:cNvSpPr txBox="1"/>
          <p:nvPr/>
        </p:nvSpPr>
        <p:spPr>
          <a:xfrm>
            <a:off x="1470459" y="6140537"/>
            <a:ext cx="10281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Learn more at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https://vtac.lonestar.edu/help/meet-your-designers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8753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>
            <a:extLst>
              <a:ext uri="{FF2B5EF4-FFF2-40B4-BE49-F238E27FC236}">
                <a16:creationId xmlns:a16="http://schemas.microsoft.com/office/drawing/2014/main" id="{482CCAF9-F9AB-41D6-8059-1A5994863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142" y="334657"/>
            <a:ext cx="1017305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Collaborative Support Model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407F0E-5252-47C0-A59B-3611D83B72C2}"/>
              </a:ext>
            </a:extLst>
          </p:cNvPr>
          <p:cNvCxnSpPr>
            <a:cxnSpLocks/>
          </p:cNvCxnSpPr>
          <p:nvPr/>
        </p:nvCxnSpPr>
        <p:spPr>
          <a:xfrm>
            <a:off x="1470383" y="980988"/>
            <a:ext cx="10484855" cy="0"/>
          </a:xfrm>
          <a:prstGeom prst="line">
            <a:avLst/>
          </a:prstGeom>
          <a:ln w="41275">
            <a:solidFill>
              <a:srgbClr val="B30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10403B-3E12-7C6B-7D9E-B010D1D81BDF}"/>
              </a:ext>
            </a:extLst>
          </p:cNvPr>
          <p:cNvSpPr txBox="1">
            <a:spLocks/>
          </p:cNvSpPr>
          <p:nvPr/>
        </p:nvSpPr>
        <p:spPr>
          <a:xfrm>
            <a:off x="1470383" y="1338918"/>
            <a:ext cx="10650762" cy="507380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B1EC47-D37A-3ED0-4CD8-9C6D1889DE83}"/>
              </a:ext>
            </a:extLst>
          </p:cNvPr>
          <p:cNvSpPr txBox="1">
            <a:spLocks/>
          </p:cNvSpPr>
          <p:nvPr/>
        </p:nvSpPr>
        <p:spPr>
          <a:xfrm>
            <a:off x="1537964" y="1536923"/>
            <a:ext cx="10515600" cy="47253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07BFE-631D-649D-F0CE-B8F3F280532A}"/>
              </a:ext>
            </a:extLst>
          </p:cNvPr>
          <p:cNvSpPr txBox="1">
            <a:spLocks/>
          </p:cNvSpPr>
          <p:nvPr/>
        </p:nvSpPr>
        <p:spPr>
          <a:xfrm>
            <a:off x="1398142" y="2541371"/>
            <a:ext cx="5157787" cy="36845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33CB9EA-2A47-B3C3-8AE4-D7ABDE5031C9}"/>
              </a:ext>
            </a:extLst>
          </p:cNvPr>
          <p:cNvSpPr txBox="1">
            <a:spLocks/>
          </p:cNvSpPr>
          <p:nvPr/>
        </p:nvSpPr>
        <p:spPr>
          <a:xfrm>
            <a:off x="1536149" y="1436269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Oval 4">
            <a:extLst>
              <a:ext uri="{FF2B5EF4-FFF2-40B4-BE49-F238E27FC236}">
                <a16:creationId xmlns:a16="http://schemas.microsoft.com/office/drawing/2014/main" id="{A0FE23ED-2F43-F111-0CBB-0FD7527B4F78}"/>
              </a:ext>
            </a:extLst>
          </p:cNvPr>
          <p:cNvSpPr txBox="1"/>
          <p:nvPr/>
        </p:nvSpPr>
        <p:spPr>
          <a:xfrm>
            <a:off x="4008541" y="3786767"/>
            <a:ext cx="2298594" cy="22985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8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2B1B4178-C506-8472-D5EF-5EAA41C134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3178669"/>
              </p:ext>
            </p:extLst>
          </p:nvPr>
        </p:nvGraphicFramePr>
        <p:xfrm>
          <a:off x="2175000" y="1077972"/>
          <a:ext cx="8761858" cy="5643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EFE37D1C-B9D8-7E1E-2B3F-B889B8A0BF0F}"/>
              </a:ext>
            </a:extLst>
          </p:cNvPr>
          <p:cNvSpPr txBox="1"/>
          <p:nvPr/>
        </p:nvSpPr>
        <p:spPr>
          <a:xfrm>
            <a:off x="5844726" y="3786767"/>
            <a:ext cx="1588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YOU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2346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Template_C_16_9 (1)" id="{1A753615-014A-42BF-BA17-81BD1DF1EA4D}" vid="{07D982FE-9B58-4CC0-9DC6-EC29FE50A922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Template_C_16_9 (1)" id="{1A753615-014A-42BF-BA17-81BD1DF1EA4D}" vid="{AEB97B4C-38AF-42F4-A660-027D0F3D745E}"/>
    </a:ext>
  </a:extLst>
</a:theme>
</file>

<file path=ppt/theme/theme3.xml><?xml version="1.0" encoding="utf-8"?>
<a:theme xmlns:a="http://schemas.openxmlformats.org/drawingml/2006/main" name="1_Custom Design">
  <a:themeElements>
    <a:clrScheme name="Custom 6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003760"/>
      </a:accent1>
      <a:accent2>
        <a:srgbClr val="6AAC90"/>
      </a:accent2>
      <a:accent3>
        <a:srgbClr val="E6B729"/>
      </a:accent3>
      <a:accent4>
        <a:srgbClr val="EA6312"/>
      </a:accent4>
      <a:accent5>
        <a:srgbClr val="B01513"/>
      </a:accent5>
      <a:accent6>
        <a:srgbClr val="9E5E9B"/>
      </a:accent6>
      <a:hlink>
        <a:srgbClr val="0070C0"/>
      </a:hlink>
      <a:folHlink>
        <a:srgbClr val="A5A5A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Template_C_16_9 (1)" id="{1A753615-014A-42BF-BA17-81BD1DF1EA4D}" vid="{35A04717-6228-4232-8463-E05D9D48D4F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LSC Online Theme</Template>
  <TotalTime>98</TotalTime>
  <Words>1310</Words>
  <Application>Microsoft Office PowerPoint</Application>
  <PresentationFormat>Widescreen</PresentationFormat>
  <Paragraphs>265</Paragraphs>
  <Slides>35</Slides>
  <Notes>26</Notes>
  <HiddenSlides>1</HiddenSlides>
  <MMClips>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LSC-Online More Than a Campus</dc:title>
  <dc:creator>Greene, Robert</dc:creator>
  <cp:lastModifiedBy>Alexandra Suchon</cp:lastModifiedBy>
  <cp:revision>92</cp:revision>
  <cp:lastPrinted>2024-01-11T15:52:30Z</cp:lastPrinted>
  <dcterms:created xsi:type="dcterms:W3CDTF">2024-01-11T13:25:44Z</dcterms:created>
  <dcterms:modified xsi:type="dcterms:W3CDTF">2024-01-29T13:49:54Z</dcterms:modified>
</cp:coreProperties>
</file>