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0" r:id="rId10"/>
  </p:sldIdLst>
  <p:sldSz cx="24384000" cy="13716000"/>
  <p:notesSz cx="6858000" cy="9144000"/>
  <p:defaultTextStyle>
    <a:lvl1pPr marL="228600" marR="4572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1pPr>
    <a:lvl2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2pPr>
    <a:lvl3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3pPr>
    <a:lvl4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4pPr>
    <a:lvl5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5pPr>
    <a:lvl6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6pPr>
    <a:lvl7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7pPr>
    <a:lvl8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8pPr>
    <a:lvl9pPr marL="228600" marR="457200" indent="228600" defTabSz="457200">
      <a:lnSpc>
        <a:spcPct val="150000"/>
      </a:lnSpc>
      <a:defRPr sz="4500">
        <a:solidFill>
          <a:srgbClr val="3E3E3E"/>
        </a:solidFill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E0EF"/>
          </a:solidFill>
        </a:fill>
      </a:tcStyle>
    </a:wholeTbl>
    <a:band2H>
      <a:tcTxStyle/>
      <a:tcStyle>
        <a:tcBdr/>
        <a:fill>
          <a:solidFill>
            <a:srgbClr val="E7F0F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4A5D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4A5D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4A5D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9E2CC"/>
          </a:solidFill>
        </a:fill>
      </a:tcStyle>
    </a:wholeTbl>
    <a:band2H>
      <a:tcTxStyle/>
      <a:tcStyle>
        <a:tcBdr/>
        <a:fill>
          <a:solidFill>
            <a:srgbClr val="FCF1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C2D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C2D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AC2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A5D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E3E3E"/>
              </a:solidFill>
              <a:prstDash val="solid"/>
              <a:bevel/>
            </a:ln>
          </a:top>
          <a:bottom>
            <a:ln w="25400" cap="flat">
              <a:solidFill>
                <a:srgbClr val="3E3E3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3E3E"/>
              </a:solidFill>
              <a:prstDash val="solid"/>
              <a:bevel/>
            </a:ln>
          </a:top>
          <a:bottom>
            <a:ln w="25400" cap="flat">
              <a:solidFill>
                <a:srgbClr val="3E3E3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A5D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E3E3E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E3E3E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E3E3E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3E3E3E"/>
              </a:solidFill>
              <a:prstDash val="solid"/>
              <a:bevel/>
            </a:ln>
          </a:left>
          <a:right>
            <a:ln w="12700" cap="flat">
              <a:solidFill>
                <a:srgbClr val="3E3E3E"/>
              </a:solidFill>
              <a:prstDash val="solid"/>
              <a:bevel/>
            </a:ln>
          </a:right>
          <a:top>
            <a:ln w="12700" cap="flat">
              <a:solidFill>
                <a:srgbClr val="3E3E3E"/>
              </a:solidFill>
              <a:prstDash val="solid"/>
              <a:bevel/>
            </a:ln>
          </a:top>
          <a:bottom>
            <a:ln w="12700" cap="flat">
              <a:solidFill>
                <a:srgbClr val="3E3E3E"/>
              </a:solidFill>
              <a:prstDash val="solid"/>
              <a:bevel/>
            </a:ln>
          </a:bottom>
          <a:insideH>
            <a:ln w="12700" cap="flat">
              <a:solidFill>
                <a:srgbClr val="3E3E3E"/>
              </a:solidFill>
              <a:prstDash val="solid"/>
              <a:bevel/>
            </a:ln>
          </a:insideH>
          <a:insideV>
            <a:ln w="12700" cap="flat">
              <a:solidFill>
                <a:srgbClr val="3E3E3E"/>
              </a:solidFill>
              <a:prstDash val="solid"/>
              <a:bevel/>
            </a:ln>
          </a:insideV>
        </a:tcBdr>
        <a:fill>
          <a:solidFill>
            <a:srgbClr val="3E3E3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3E3E3E"/>
              </a:solidFill>
              <a:prstDash val="solid"/>
              <a:bevel/>
            </a:ln>
          </a:left>
          <a:right>
            <a:ln w="12700" cap="flat">
              <a:solidFill>
                <a:srgbClr val="3E3E3E"/>
              </a:solidFill>
              <a:prstDash val="solid"/>
              <a:bevel/>
            </a:ln>
          </a:right>
          <a:top>
            <a:ln w="12700" cap="flat">
              <a:solidFill>
                <a:srgbClr val="3E3E3E"/>
              </a:solidFill>
              <a:prstDash val="solid"/>
              <a:bevel/>
            </a:ln>
          </a:top>
          <a:bottom>
            <a:ln w="12700" cap="flat">
              <a:solidFill>
                <a:srgbClr val="3E3E3E"/>
              </a:solidFill>
              <a:prstDash val="solid"/>
              <a:bevel/>
            </a:ln>
          </a:bottom>
          <a:insideH>
            <a:ln w="12700" cap="flat">
              <a:solidFill>
                <a:srgbClr val="3E3E3E"/>
              </a:solidFill>
              <a:prstDash val="solid"/>
              <a:bevel/>
            </a:ln>
          </a:insideH>
          <a:insideV>
            <a:ln w="12700" cap="flat">
              <a:solidFill>
                <a:srgbClr val="3E3E3E"/>
              </a:solidFill>
              <a:prstDash val="solid"/>
              <a:bevel/>
            </a:ln>
          </a:insideV>
        </a:tcBdr>
        <a:fill>
          <a:solidFill>
            <a:srgbClr val="3E3E3E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3E3E3E"/>
              </a:solidFill>
              <a:prstDash val="solid"/>
              <a:bevel/>
            </a:ln>
          </a:left>
          <a:right>
            <a:ln w="12700" cap="flat">
              <a:solidFill>
                <a:srgbClr val="3E3E3E"/>
              </a:solidFill>
              <a:prstDash val="solid"/>
              <a:bevel/>
            </a:ln>
          </a:right>
          <a:top>
            <a:ln w="50800" cap="flat">
              <a:solidFill>
                <a:srgbClr val="3E3E3E"/>
              </a:solidFill>
              <a:prstDash val="solid"/>
              <a:bevel/>
            </a:ln>
          </a:top>
          <a:bottom>
            <a:ln w="12700" cap="flat">
              <a:solidFill>
                <a:srgbClr val="3E3E3E"/>
              </a:solidFill>
              <a:prstDash val="solid"/>
              <a:bevel/>
            </a:ln>
          </a:bottom>
          <a:insideH>
            <a:ln w="12700" cap="flat">
              <a:solidFill>
                <a:srgbClr val="3E3E3E"/>
              </a:solidFill>
              <a:prstDash val="solid"/>
              <a:bevel/>
            </a:ln>
          </a:insideH>
          <a:insideV>
            <a:ln w="12700" cap="flat">
              <a:solidFill>
                <a:srgbClr val="3E3E3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3E3E3E"/>
      </a:tcTxStyle>
      <a:tcStyle>
        <a:tcBdr>
          <a:left>
            <a:ln w="12700" cap="flat">
              <a:solidFill>
                <a:srgbClr val="3E3E3E"/>
              </a:solidFill>
              <a:prstDash val="solid"/>
              <a:bevel/>
            </a:ln>
          </a:left>
          <a:right>
            <a:ln w="12700" cap="flat">
              <a:solidFill>
                <a:srgbClr val="3E3E3E"/>
              </a:solidFill>
              <a:prstDash val="solid"/>
              <a:bevel/>
            </a:ln>
          </a:right>
          <a:top>
            <a:ln w="12700" cap="flat">
              <a:solidFill>
                <a:srgbClr val="3E3E3E"/>
              </a:solidFill>
              <a:prstDash val="solid"/>
              <a:bevel/>
            </a:ln>
          </a:top>
          <a:bottom>
            <a:ln w="25400" cap="flat">
              <a:solidFill>
                <a:srgbClr val="3E3E3E"/>
              </a:solidFill>
              <a:prstDash val="solid"/>
              <a:bevel/>
            </a:ln>
          </a:bottom>
          <a:insideH>
            <a:ln w="12700" cap="flat">
              <a:solidFill>
                <a:srgbClr val="3E3E3E"/>
              </a:solidFill>
              <a:prstDash val="solid"/>
              <a:bevel/>
            </a:ln>
          </a:insideH>
          <a:insideV>
            <a:ln w="12700" cap="flat">
              <a:solidFill>
                <a:srgbClr val="3E3E3E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248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87" tIns="45894" rIns="91787" bIns="45894"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87" tIns="45894" rIns="91787" bIns="45894"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87" tIns="45894" rIns="91787" bIns="45894"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87" tIns="45894" rIns="91787" bIns="45894"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87" tIns="45894" rIns="91787" bIns="45894"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87" tIns="45894" rIns="91787" bIns="45894"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87" tIns="45894" rIns="91787" bIns="45894"/>
          <a:lstStyle/>
          <a:p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2977" y="-82254"/>
            <a:ext cx="24553390" cy="13816214"/>
          </a:xfrm>
          <a:prstGeom prst="rect">
            <a:avLst/>
          </a:prstGeom>
          <a:gradFill>
            <a:gsLst>
              <a:gs pos="0">
                <a:srgbClr val="8CC63E"/>
              </a:gs>
              <a:gs pos="100000">
                <a:srgbClr val="487221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algn="ctr" defTabSz="584200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21374125">
            <a:off x="-256417" y="-841080"/>
            <a:ext cx="24826116" cy="3735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" y="0"/>
                </a:moveTo>
                <a:lnTo>
                  <a:pt x="21600" y="8946"/>
                </a:lnTo>
                <a:lnTo>
                  <a:pt x="21467" y="21589"/>
                </a:lnTo>
                <a:lnTo>
                  <a:pt x="0" y="21600"/>
                </a:lnTo>
                <a:lnTo>
                  <a:pt x="22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algn="ctr" defTabSz="584200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21374125">
            <a:off x="-256415" y="-995974"/>
            <a:ext cx="24826116" cy="3735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2" y="0"/>
                </a:moveTo>
                <a:lnTo>
                  <a:pt x="21600" y="8946"/>
                </a:lnTo>
                <a:lnTo>
                  <a:pt x="21467" y="21589"/>
                </a:lnTo>
                <a:lnTo>
                  <a:pt x="0" y="21600"/>
                </a:lnTo>
                <a:lnTo>
                  <a:pt x="222" y="0"/>
                </a:lnTo>
                <a:close/>
              </a:path>
            </a:pathLst>
          </a:custGeom>
          <a:solidFill>
            <a:srgbClr val="D1D2D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algn="ctr" defTabSz="584200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" name="image2.png"/>
          <p:cNvPicPr/>
          <p:nvPr/>
        </p:nvPicPr>
        <p:blipFill>
          <a:blip r:embed="rId2">
            <a:extLst/>
          </a:blip>
          <a:srcRect r="13248" b="12786"/>
          <a:stretch>
            <a:fillRect/>
          </a:stretch>
        </p:blipFill>
        <p:spPr>
          <a:xfrm>
            <a:off x="13546833" y="-365373"/>
            <a:ext cx="9382622" cy="1409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 rot="10574125">
            <a:off x="-68484" y="12287243"/>
            <a:ext cx="24576415" cy="2101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" y="0"/>
                </a:moveTo>
                <a:lnTo>
                  <a:pt x="21600" y="16189"/>
                </a:lnTo>
                <a:lnTo>
                  <a:pt x="21586" y="21600"/>
                </a:lnTo>
                <a:lnTo>
                  <a:pt x="0" y="21600"/>
                </a:lnTo>
                <a:lnTo>
                  <a:pt x="13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algn="ctr" defTabSz="584200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574125">
            <a:off x="-68484" y="12442139"/>
            <a:ext cx="24576415" cy="2101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" y="0"/>
                </a:moveTo>
                <a:lnTo>
                  <a:pt x="21600" y="16189"/>
                </a:lnTo>
                <a:lnTo>
                  <a:pt x="21586" y="21600"/>
                </a:lnTo>
                <a:lnTo>
                  <a:pt x="0" y="21600"/>
                </a:lnTo>
                <a:lnTo>
                  <a:pt x="130" y="0"/>
                </a:lnTo>
                <a:close/>
              </a:path>
            </a:pathLst>
          </a:custGeom>
          <a:solidFill>
            <a:srgbClr val="D1D2D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algn="ctr" defTabSz="584200">
              <a:lnSpc>
                <a:spcPct val="100000"/>
              </a:lnSpc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image1.pdf" descr="Imaginatik_Logo_CMYK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7429" y="1055425"/>
            <a:ext cx="7037024" cy="122544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476194" y="4333540"/>
            <a:ext cx="12329843" cy="52334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Click to edit Master title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429335" y="9566941"/>
            <a:ext cx="12330114" cy="414905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500">
                <a:solidFill>
                  <a:srgbClr val="3E3E3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3E3E3E"/>
                </a:solidFill>
              </a:rPr>
              <a:t>Name, Title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Click to edit Master text styles</a:t>
            </a:r>
          </a:p>
          <a:p>
            <a:pPr lvl="1">
              <a:defRPr sz="1800"/>
            </a:pPr>
            <a:r>
              <a:rPr sz="5000"/>
              <a:t>Second level</a:t>
            </a:r>
          </a:p>
          <a:p>
            <a:pPr lvl="2">
              <a:defRPr sz="1800"/>
            </a:pPr>
            <a:r>
              <a:rPr sz="5000"/>
              <a:t>Third level</a:t>
            </a:r>
          </a:p>
          <a:p>
            <a:pPr lvl="3">
              <a:defRPr sz="1800"/>
            </a:pPr>
            <a:r>
              <a:rPr sz="5000"/>
              <a:t>Fourth level</a:t>
            </a:r>
          </a:p>
          <a:p>
            <a:pPr lvl="4">
              <a:defRPr sz="1800"/>
            </a:pPr>
            <a:r>
              <a:rPr sz="50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067" y="657100"/>
            <a:ext cx="21945600" cy="800220"/>
          </a:xfrm>
        </p:spPr>
        <p:txBody>
          <a:bodyPr/>
          <a:lstStyle>
            <a:lvl1pPr>
              <a:lnSpc>
                <a:spcPts val="5714"/>
              </a:lnSpc>
              <a:defRPr sz="57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21844000" cy="10210800"/>
          </a:xfrm>
        </p:spPr>
        <p:txBody>
          <a:bodyPr tIns="108855" bIns="108855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12484579"/>
            <a:ext cx="24384002" cy="1231421"/>
            <a:chOff x="0" y="0"/>
            <a:chExt cx="24384001" cy="1231419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24384002" cy="1231421"/>
            </a:xfrm>
            <a:prstGeom prst="rect">
              <a:avLst/>
            </a:prstGeom>
            <a:solidFill>
              <a:srgbClr val="D1D2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algn="ctr" defTabSz="584200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" name="image1.pdf" descr="Imaginatik_Logo_CMYK.eps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930727" y="275755"/>
              <a:ext cx="3849164" cy="670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0652" y="20292"/>
            <a:ext cx="22999238" cy="3483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1050" y="3503957"/>
            <a:ext cx="22998113" cy="1021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5000"/>
              <a:t>Click to edit Master text styles</a:t>
            </a:r>
          </a:p>
          <a:p>
            <a:pPr lvl="1">
              <a:defRPr sz="1800"/>
            </a:pPr>
            <a:r>
              <a:rPr sz="5000"/>
              <a:t>Second level</a:t>
            </a:r>
          </a:p>
          <a:p>
            <a:pPr lvl="2">
              <a:defRPr sz="1800"/>
            </a:pPr>
            <a:r>
              <a:rPr sz="5000"/>
              <a:t>Third level</a:t>
            </a:r>
          </a:p>
          <a:p>
            <a:pPr lvl="3">
              <a:defRPr sz="1800"/>
            </a:pPr>
            <a:r>
              <a:rPr sz="5000"/>
              <a:t>Fourth level</a:t>
            </a:r>
          </a:p>
          <a:p>
            <a:pPr lvl="4">
              <a:defRPr sz="1800"/>
            </a:pPr>
            <a:r>
              <a:rPr sz="50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ransition spd="med"/>
  <p:txStyles>
    <p:titleStyle>
      <a:lvl1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1pPr>
      <a:lvl2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2pPr>
      <a:lvl3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3pPr>
      <a:lvl4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4pPr>
      <a:lvl5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5pPr>
      <a:lvl6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6pPr>
      <a:lvl7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7pPr>
      <a:lvl8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8pPr>
      <a:lvl9pPr defTabSz="584200">
        <a:defRPr sz="11200">
          <a:latin typeface="Avenir Next Regular"/>
          <a:ea typeface="Avenir Next Regular"/>
          <a:cs typeface="Avenir Next Regular"/>
          <a:sym typeface="Avenir Next Regular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1pPr>
      <a:lvl2pPr marL="1061860" indent="-617361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2pPr>
      <a:lvl3pPr marL="1506360" indent="-617360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3pPr>
      <a:lvl4pPr marL="1950860" indent="-617360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4pPr>
      <a:lvl5pPr marL="2395360" indent="-617360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5pPr>
      <a:lvl6pPr marL="2839860" indent="-617360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6pPr>
      <a:lvl7pPr marL="3284361" indent="-617360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7pPr>
      <a:lvl8pPr marL="3728861" indent="-617360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228600" marR="4572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1pPr>
      <a:lvl2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2pPr>
      <a:lvl3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3pPr>
      <a:lvl4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4pPr>
      <a:lvl5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5pPr>
      <a:lvl6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6pPr>
      <a:lvl7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7pPr>
      <a:lvl8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8pPr>
      <a:lvl9pPr marL="228600" marR="457200" indent="228600" algn="r" defTabSz="457200">
        <a:lnSpc>
          <a:spcPct val="150000"/>
        </a:lnSpc>
        <a:defRPr sz="1200">
          <a:solidFill>
            <a:schemeClr val="tx1"/>
          </a:solidFill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df" descr="Imaginatik_Logo_CMYK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7429" y="1055425"/>
            <a:ext cx="7037024" cy="122544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476194" y="5432193"/>
            <a:ext cx="12329843" cy="30360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60831">
              <a:defRPr sz="10752"/>
            </a:pPr>
            <a:r>
              <a:rPr lang="en-US" dirty="0" smtClean="0"/>
              <a:t>Challenge Final Report</a:t>
            </a:r>
            <a:endParaRPr dirty="0"/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1429334" y="9566941"/>
            <a:ext cx="12330115" cy="23288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Date</a:t>
            </a:r>
          </a:p>
          <a:p>
            <a:pPr lvl="0"/>
            <a:r>
              <a:rPr lang="en-US" dirty="0" smtClean="0"/>
              <a:t>Prepared by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5935" y="762000"/>
            <a:ext cx="22140333" cy="968376"/>
          </a:xfrm>
        </p:spPr>
        <p:txBody>
          <a:bodyPr/>
          <a:lstStyle/>
          <a:p>
            <a:pPr>
              <a:lnSpc>
                <a:spcPts val="7143"/>
              </a:lnSpc>
              <a:defRPr/>
            </a:pPr>
            <a:r>
              <a:rPr lang="en-US" sz="6700" dirty="0" smtClean="0">
                <a:solidFill>
                  <a:srgbClr val="E76F34"/>
                </a:solidFill>
                <a:latin typeface="+mj-lt"/>
                <a:cs typeface="TradeGothic LH BoldExtended"/>
              </a:rPr>
              <a:t>Contents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35" y="2286001"/>
            <a:ext cx="22872701" cy="10055226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Challenge summary, goals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Results (business impact)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Top ideas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Idea selection and implementation status	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Learning (what went well, could go better)</a:t>
            </a: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Next steps, help needed (if any)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5935" y="762000"/>
            <a:ext cx="22140333" cy="968376"/>
          </a:xfrm>
        </p:spPr>
        <p:txBody>
          <a:bodyPr/>
          <a:lstStyle/>
          <a:p>
            <a:pPr>
              <a:lnSpc>
                <a:spcPts val="7143"/>
              </a:lnSpc>
            </a:pPr>
            <a:r>
              <a:rPr lang="en-US" sz="6700" dirty="0" smtClean="0">
                <a:solidFill>
                  <a:srgbClr val="E76F34"/>
                </a:solidFill>
                <a:ea typeface="ＭＳ Ｐゴシック" pitchFamily="-112" charset="-128"/>
                <a:cs typeface="ＭＳ Ｐゴシック" pitchFamily="-112" charset="-128"/>
              </a:rPr>
              <a:t>Challenge Summary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35" y="2286001"/>
            <a:ext cx="22872701" cy="10055226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Business Outcome</a:t>
            </a: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e.g. “To collect and implement marketing process improvements”</a:t>
            </a: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endParaRPr lang="en-US" sz="6700" dirty="0" smtClean="0">
              <a:solidFill>
                <a:schemeClr val="tx1"/>
              </a:solidFill>
              <a:latin typeface="Frutiger 65 Bold" charset="0"/>
              <a:ea typeface="Frutiger 65 Bold" charset="0"/>
              <a:cs typeface="Frutiger 65 Bold" charset="0"/>
            </a:endParaRP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Our</a:t>
            </a:r>
            <a:r>
              <a:rPr lang="en-US" sz="5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 Approach</a:t>
            </a: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i.e. how did you frame the challenge?  Tell the story of how you thought this through, how considered your audience, how you communicated, etc.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05935" y="762000"/>
            <a:ext cx="22140333" cy="968376"/>
          </a:xfrm>
        </p:spPr>
        <p:txBody>
          <a:bodyPr/>
          <a:lstStyle/>
          <a:p>
            <a:pPr>
              <a:lnSpc>
                <a:spcPts val="7143"/>
              </a:lnSpc>
            </a:pPr>
            <a:r>
              <a:rPr lang="en-US" sz="6700" dirty="0" smtClean="0">
                <a:solidFill>
                  <a:srgbClr val="E76F34"/>
                </a:solidFill>
                <a:ea typeface="ＭＳ Ｐゴシック" pitchFamily="-112" charset="-128"/>
                <a:cs typeface="ＭＳ Ｐゴシック" pitchFamily="-112" charset="-128"/>
              </a:rPr>
              <a:t>Results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2" y="2797176"/>
            <a:ext cx="22872701" cy="10055224"/>
          </a:xfrm>
        </p:spPr>
        <p:txBody>
          <a:bodyPr/>
          <a:lstStyle/>
          <a:p>
            <a:pPr lvl="1">
              <a:spcBef>
                <a:spcPct val="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Impact to the Business Outcome</a:t>
            </a: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e.g. the potential ideas have to positively impact the outcome,  cultural impacts, testimonials, anecdotes/quotes &amp; stories </a:t>
            </a: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endParaRPr lang="en-US" sz="6700" dirty="0" smtClean="0">
              <a:solidFill>
                <a:schemeClr val="tx1"/>
              </a:solidFill>
              <a:latin typeface="Frutiger 65 Bold" charset="0"/>
              <a:ea typeface="Frutiger 65 Bold" charset="0"/>
              <a:cs typeface="Frutiger 65 Bold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endParaRPr lang="en-US" sz="6700" dirty="0" smtClean="0">
              <a:solidFill>
                <a:schemeClr val="tx1"/>
              </a:solidFill>
              <a:latin typeface="Frutiger 65 Bold" charset="0"/>
              <a:ea typeface="Frutiger 65 Bold" charset="0"/>
              <a:cs typeface="Frutiger 65 Bold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Activity </a:t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e.g. # of ideas submitted, rate of participation, # of ideas moved to pilot or implemented, other statistics relevant to event type. (may include some participation graphs from the reports tab, etc)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endParaRPr lang="en-US" sz="5700" dirty="0" smtClean="0">
              <a:solidFill>
                <a:srgbClr val="000000"/>
              </a:solidFill>
              <a:latin typeface="Frutiger 65 Bold" charset="0"/>
              <a:ea typeface="Frutiger 65 Bold" charset="0"/>
              <a:cs typeface="Frutiger 65 Bold" charset="0"/>
            </a:endParaRP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endParaRPr lang="en-US" dirty="0" smtClean="0">
              <a:solidFill>
                <a:schemeClr val="tx1"/>
              </a:solidFill>
              <a:latin typeface="Frutiger 65 Bold" charset="0"/>
              <a:ea typeface="Frutiger 65 Bold" charset="0"/>
              <a:cs typeface="Frutiger 65 Bold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5935" y="762000"/>
            <a:ext cx="22140333" cy="968376"/>
          </a:xfrm>
        </p:spPr>
        <p:txBody>
          <a:bodyPr/>
          <a:lstStyle/>
          <a:p>
            <a:pPr>
              <a:lnSpc>
                <a:spcPts val="7143"/>
              </a:lnSpc>
            </a:pPr>
            <a:r>
              <a:rPr lang="en-US" sz="6700" dirty="0" smtClean="0">
                <a:solidFill>
                  <a:srgbClr val="E76F34"/>
                </a:solidFill>
                <a:ea typeface="ＭＳ Ｐゴシック" pitchFamily="-112" charset="-128"/>
                <a:cs typeface="ＭＳ Ｐゴシック" pitchFamily="-112" charset="-128"/>
              </a:rPr>
              <a:t>Top Ideas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35" y="2797176"/>
            <a:ext cx="22872701" cy="10055224"/>
          </a:xfrm>
        </p:spPr>
        <p:txBody>
          <a:bodyPr/>
          <a:lstStyle/>
          <a:p>
            <a:pPr lvl="1">
              <a:spcBef>
                <a:spcPct val="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List top ideas with a 1-2 sentence summary – may be helpful to indicate why they were chosen, or any discussion behind the ideas to share story &amp; context</a:t>
            </a: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endParaRPr lang="en-US" dirty="0" smtClean="0">
              <a:solidFill>
                <a:schemeClr val="tx1"/>
              </a:solidFill>
              <a:latin typeface="Frutiger 65 Bold" charset="0"/>
              <a:ea typeface="Frutiger 65 Bold" charset="0"/>
              <a:cs typeface="Frutiger 65 Bold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05935" y="762000"/>
            <a:ext cx="22140333" cy="968376"/>
          </a:xfrm>
        </p:spPr>
        <p:txBody>
          <a:bodyPr/>
          <a:lstStyle/>
          <a:p>
            <a:pPr>
              <a:lnSpc>
                <a:spcPts val="7143"/>
              </a:lnSpc>
            </a:pPr>
            <a:r>
              <a:rPr lang="en-US" sz="6700" dirty="0" smtClean="0">
                <a:solidFill>
                  <a:srgbClr val="E76F34"/>
                </a:solidFill>
                <a:ea typeface="ＭＳ Ｐゴシック" pitchFamily="-112" charset="-128"/>
                <a:cs typeface="ＭＳ Ｐゴシック" pitchFamily="-112" charset="-128"/>
              </a:rPr>
              <a:t>Idea selection, implementation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35" y="2590801"/>
            <a:ext cx="22872701" cy="10055226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Review/conclusion progress (list dates)</a:t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e.g. Reviews completed (enter dates of review, who was involved), Conclusions entered (date conclusions entered into the system). 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endParaRPr lang="en-US" sz="5700" dirty="0" smtClean="0">
              <a:solidFill>
                <a:srgbClr val="000000"/>
              </a:solidFill>
              <a:latin typeface="Frutiger 65 Bold" charset="0"/>
              <a:ea typeface="Frutiger 65 Bold" charset="0"/>
              <a:cs typeface="Frutiger 65 Bold" charset="0"/>
            </a:endParaRP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Implementation status </a:t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e.g. Idea owners have been identified, here’s who they are and when they anticipate getting started.  Indicate how the organization will continue to receive updates. 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endParaRPr lang="en-US" dirty="0" smtClean="0">
              <a:solidFill>
                <a:schemeClr val="tx1"/>
              </a:solidFill>
              <a:latin typeface="Frutiger 65 Bold" charset="0"/>
              <a:ea typeface="Frutiger 65 Bold" charset="0"/>
              <a:cs typeface="Frutiger 65 Bold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5935" y="762000"/>
            <a:ext cx="22140333" cy="968376"/>
          </a:xfrm>
        </p:spPr>
        <p:txBody>
          <a:bodyPr/>
          <a:lstStyle/>
          <a:p>
            <a:pPr>
              <a:lnSpc>
                <a:spcPts val="7143"/>
              </a:lnSpc>
            </a:pPr>
            <a:r>
              <a:rPr lang="en-US" sz="6700" dirty="0" smtClean="0">
                <a:solidFill>
                  <a:srgbClr val="E76F34"/>
                </a:solidFill>
                <a:ea typeface="ＭＳ Ｐゴシック" pitchFamily="-112" charset="-128"/>
                <a:cs typeface="ＭＳ Ｐゴシック" pitchFamily="-112" charset="-128"/>
              </a:rPr>
              <a:t>Learning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35" y="2797176"/>
            <a:ext cx="22872701" cy="10055224"/>
          </a:xfrm>
        </p:spPr>
        <p:txBody>
          <a:bodyPr/>
          <a:lstStyle/>
          <a:p>
            <a:pPr lvl="1">
              <a:spcBef>
                <a:spcPct val="0"/>
              </a:spcBef>
              <a:buFontTx/>
              <a:buNone/>
            </a:pPr>
            <a:r>
              <a:rPr lang="en-US" sz="6700" dirty="0" smtClean="0">
                <a:solidFill>
                  <a:schemeClr val="tx1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What went well, including pleasant surprises…</a:t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e.g. executive advocacy.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endParaRPr lang="en-US" sz="5700" dirty="0" smtClean="0">
              <a:solidFill>
                <a:srgbClr val="000000"/>
              </a:solidFill>
              <a:latin typeface="Frutiger 65 Bold" charset="0"/>
              <a:ea typeface="Frutiger 65 Bold" charset="0"/>
              <a:cs typeface="Frutiger 65 Bold" charset="0"/>
            </a:endParaRPr>
          </a:p>
          <a:p>
            <a:pPr lvl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What could be improved…</a:t>
            </a:r>
            <a:b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e.g. training should be closer to launch so it’s fresh</a:t>
            </a:r>
            <a:endParaRPr lang="en-US" dirty="0" smtClean="0">
              <a:solidFill>
                <a:schemeClr val="tx1"/>
              </a:solidFill>
              <a:latin typeface="Frutiger 65 Bold" charset="0"/>
              <a:ea typeface="Frutiger 65 Bold" charset="0"/>
              <a:cs typeface="Frutiger 65 Bold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5935" y="762000"/>
            <a:ext cx="22140333" cy="968376"/>
          </a:xfrm>
        </p:spPr>
        <p:txBody>
          <a:bodyPr/>
          <a:lstStyle/>
          <a:p>
            <a:pPr>
              <a:lnSpc>
                <a:spcPts val="7143"/>
              </a:lnSpc>
            </a:pPr>
            <a:r>
              <a:rPr lang="en-US" sz="6700" dirty="0" smtClean="0">
                <a:solidFill>
                  <a:srgbClr val="E76F34"/>
                </a:solidFill>
                <a:ea typeface="ＭＳ Ｐゴシック" pitchFamily="-112" charset="-128"/>
                <a:cs typeface="ＭＳ Ｐゴシック" pitchFamily="-112" charset="-128"/>
              </a:rPr>
              <a:t>Next</a:t>
            </a:r>
            <a:r>
              <a:rPr lang="en-US" sz="67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6700" dirty="0" smtClean="0">
                <a:solidFill>
                  <a:srgbClr val="E76F34"/>
                </a:solidFill>
                <a:ea typeface="ＭＳ Ｐゴシック" pitchFamily="-112" charset="-128"/>
                <a:cs typeface="ＭＳ Ｐゴシック" pitchFamily="-112" charset="-128"/>
              </a:rPr>
              <a:t>Steps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3735" y="2898776"/>
            <a:ext cx="22872701" cy="10055224"/>
          </a:xfrm>
        </p:spPr>
        <p:txBody>
          <a:bodyPr/>
          <a:lstStyle/>
          <a:p>
            <a:pPr lvl="1">
              <a:spcBef>
                <a:spcPct val="0"/>
              </a:spcBef>
              <a:buFontTx/>
              <a:buNone/>
            </a:pP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Pending actions, Suggestions for improvement, adjustments (list as actions with dates) </a:t>
            </a: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e.g. implement reward and recognition strategy starting in Feb.</a:t>
            </a: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endParaRPr lang="en-US" sz="6700" dirty="0" smtClean="0">
              <a:solidFill>
                <a:srgbClr val="000000"/>
              </a:solidFill>
              <a:latin typeface="Frutiger 65 Bold" charset="0"/>
              <a:ea typeface="Frutiger 65 Bold" charset="0"/>
              <a:cs typeface="Frutiger 65 Bold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sz="5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Help needed for next time</a:t>
            </a: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/>
            </a:r>
            <a:b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</a:br>
            <a:r>
              <a:rPr lang="en-US" sz="6700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Frutiger 65 Bold" charset="0"/>
                <a:ea typeface="Frutiger 65 Bold" charset="0"/>
                <a:cs typeface="Frutiger 65 Bold" charset="0"/>
              </a:rPr>
              <a:t>e.g. Review team 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0B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374106" y="4958786"/>
            <a:ext cx="15609097" cy="303609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Thank you.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3E3E3E"/>
      </a:dk1>
      <a:lt1>
        <a:srgbClr val="FFFFFF"/>
      </a:lt1>
      <a:dk2>
        <a:srgbClr val="A7A7A7"/>
      </a:dk2>
      <a:lt2>
        <a:srgbClr val="535353"/>
      </a:lt2>
      <a:accent1>
        <a:srgbClr val="34A5D3"/>
      </a:accent1>
      <a:accent2>
        <a:srgbClr val="73B532"/>
      </a:accent2>
      <a:accent3>
        <a:srgbClr val="F0AC2D"/>
      </a:accent3>
      <a:accent4>
        <a:srgbClr val="CD512B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4A5D3"/>
          </a:solidFill>
          <a:prstDash val="solid"/>
          <a:beve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228600" marR="457200" indent="0" algn="l" defTabSz="457200" rtl="0" fontAlgn="auto" latinLnBrk="1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rgbClr val="3E3E3E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4A5D3"/>
          </a:solidFill>
          <a:prstDash val="solid"/>
          <a:beve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228600" marR="457200" indent="0" algn="l" defTabSz="457200" rtl="0" fontAlgn="auto" latinLnBrk="1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rgbClr val="3E3E3E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3"/>
      </a:accent1>
      <a:accent2>
        <a:srgbClr val="73B532"/>
      </a:accent2>
      <a:accent3>
        <a:srgbClr val="F0AC2D"/>
      </a:accent3>
      <a:accent4>
        <a:srgbClr val="CD512B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4A5D3"/>
          </a:solidFill>
          <a:prstDash val="solid"/>
          <a:beve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228600" marR="457200" indent="0" algn="l" defTabSz="457200" rtl="0" fontAlgn="auto" latinLnBrk="1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rgbClr val="3E3E3E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4A5D3"/>
          </a:solidFill>
          <a:prstDash val="solid"/>
          <a:bevel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228600" marR="457200" indent="0" algn="l" defTabSz="457200" rtl="0" fontAlgn="auto" latinLnBrk="1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500" b="0" i="0" u="none" strike="noStrike" cap="none" spc="0" normalizeH="0" baseline="0">
            <a:ln>
              <a:noFill/>
            </a:ln>
            <a:solidFill>
              <a:srgbClr val="3E3E3E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382</Words>
  <Application>Microsoft Macintosh PowerPoint</Application>
  <PresentationFormat>Custom</PresentationFormat>
  <Paragraphs>30</Paragraphs>
  <Slides>9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Challenge Final Report</vt:lpstr>
      <vt:lpstr>Contents</vt:lpstr>
      <vt:lpstr>Challenge Summary</vt:lpstr>
      <vt:lpstr>Results</vt:lpstr>
      <vt:lpstr>Top Ideas</vt:lpstr>
      <vt:lpstr>Idea selection, implementation status</vt:lpstr>
      <vt:lpstr>Learning</vt:lpstr>
      <vt:lpstr>Next Steps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Sara Husk</cp:lastModifiedBy>
  <cp:revision>5</cp:revision>
  <dcterms:created xsi:type="dcterms:W3CDTF">2015-08-19T10:15:27Z</dcterms:created>
  <dcterms:modified xsi:type="dcterms:W3CDTF">2015-08-21T10:21:34Z</dcterms:modified>
</cp:coreProperties>
</file>