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1" r:id="rId3"/>
    <p:sldId id="263" r:id="rId4"/>
    <p:sldId id="258" r:id="rId5"/>
    <p:sldId id="262" r:id="rId6"/>
    <p:sldId id="265" r:id="rId7"/>
    <p:sldId id="266" r:id="rId8"/>
    <p:sldId id="264" r:id="rId9"/>
    <p:sldId id="259" r:id="rId10"/>
    <p:sldId id="260" r:id="rId11"/>
    <p:sldId id="267" r:id="rId1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2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8/3/2017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mailto:millisaj@uwec.edu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WISDM </a:t>
            </a:r>
            <a:r>
              <a:rPr lang="en-US" dirty="0" smtClean="0"/>
              <a:t>– Shared Financial System (SFS)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1795" y="4050832"/>
            <a:ext cx="7339913" cy="20915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793122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Favorites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8054"/>
            <a:ext cx="8596668" cy="5338119"/>
          </a:xfrm>
          <a:noFill/>
        </p:spPr>
        <p:txBody>
          <a:bodyPr/>
          <a:lstStyle/>
          <a:p>
            <a:r>
              <a:rPr lang="en-US" dirty="0" smtClean="0"/>
              <a:t>Searches you do frequently can be saved to use again by simply clicking the </a:t>
            </a:r>
            <a:r>
              <a:rPr lang="en-US" u="sng" dirty="0"/>
              <a:t>Add to Favorites</a:t>
            </a:r>
            <a:r>
              <a:rPr lang="en-US" dirty="0" smtClean="0"/>
              <a:t> link</a:t>
            </a:r>
          </a:p>
          <a:p>
            <a:pPr lvl="1"/>
            <a:r>
              <a:rPr lang="en-US" dirty="0" smtClean="0"/>
              <a:t>Caution: if you are selecting individual accounts and a new account is added after you set up your favorite, your search will not include the new account</a:t>
            </a:r>
          </a:p>
          <a:p>
            <a:pPr lvl="1"/>
            <a:r>
              <a:rPr lang="en-US" dirty="0" smtClean="0"/>
              <a:t>Favorites can be individual </a:t>
            </a:r>
            <a:r>
              <a:rPr lang="en-US" dirty="0" err="1" smtClean="0"/>
              <a:t>deptIDs</a:t>
            </a:r>
            <a:r>
              <a:rPr lang="en-US" dirty="0" smtClean="0"/>
              <a:t> or a roll-up of several accounts</a:t>
            </a:r>
          </a:p>
          <a:p>
            <a:r>
              <a:rPr lang="en-US" dirty="0" smtClean="0"/>
              <a:t>Favorites can be shared with others on campus</a:t>
            </a:r>
          </a:p>
          <a:p>
            <a:pPr lvl="1"/>
            <a:r>
              <a:rPr lang="en-US" dirty="0" smtClean="0"/>
              <a:t>Example: If an ADA has set up favorites for a particular department, the ADA can share the favorites with the chair</a:t>
            </a:r>
          </a:p>
          <a:p>
            <a:pPr lvl="2"/>
            <a:r>
              <a:rPr lang="en-US" dirty="0" smtClean="0"/>
              <a:t>My Favorites – select the favorites you want to share</a:t>
            </a:r>
            <a:endParaRPr lang="en-US" dirty="0"/>
          </a:p>
          <a:p>
            <a:pPr lvl="2"/>
            <a:r>
              <a:rPr lang="en-US" dirty="0" smtClean="0"/>
              <a:t>Click on Share button</a:t>
            </a:r>
          </a:p>
          <a:p>
            <a:pPr lvl="2"/>
            <a:r>
              <a:rPr lang="en-US" dirty="0" smtClean="0"/>
              <a:t>Enter user ID and select individual</a:t>
            </a:r>
          </a:p>
          <a:p>
            <a:pPr lvl="2"/>
            <a:r>
              <a:rPr lang="en-US" dirty="0" smtClean="0"/>
              <a:t>Submit</a:t>
            </a:r>
          </a:p>
          <a:p>
            <a:pPr lvl="2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5443940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Contact Information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8054"/>
            <a:ext cx="8596668" cy="5338119"/>
          </a:xfrm>
          <a:noFill/>
        </p:spPr>
        <p:txBody>
          <a:bodyPr/>
          <a:lstStyle/>
          <a:p>
            <a:r>
              <a:rPr lang="en-US" dirty="0" smtClean="0"/>
              <a:t>Don’t hesitate to contact me with questions.</a:t>
            </a:r>
          </a:p>
          <a:p>
            <a:r>
              <a:rPr lang="en-US" dirty="0" smtClean="0"/>
              <a:t>Alison Millis</a:t>
            </a:r>
          </a:p>
          <a:p>
            <a:pPr lvl="1"/>
            <a:r>
              <a:rPr lang="en-US" dirty="0" smtClean="0">
                <a:hlinkClick r:id="rId2"/>
              </a:rPr>
              <a:t>millisaj@uwec.edu</a:t>
            </a:r>
            <a:endParaRPr lang="en-US" dirty="0" smtClean="0"/>
          </a:p>
          <a:p>
            <a:pPr lvl="1"/>
            <a:r>
              <a:rPr lang="en-US" dirty="0" smtClean="0"/>
              <a:t>715-836-3035</a:t>
            </a:r>
          </a:p>
        </p:txBody>
      </p:sp>
    </p:spTree>
    <p:extLst>
      <p:ext uri="{BB962C8B-B14F-4D97-AF65-F5344CB8AC3E}">
        <p14:creationId xmlns:p14="http://schemas.microsoft.com/office/powerpoint/2010/main" val="38039120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log-in to WISDM: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4450"/>
            <a:ext cx="9362016" cy="5341723"/>
          </a:xfrm>
          <a:noFill/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Option 1: </a:t>
            </a:r>
          </a:p>
          <a:p>
            <a:pPr lvl="1"/>
            <a:r>
              <a:rPr lang="en-US" dirty="0" smtClean="0"/>
              <a:t>Search “WISDM” (no “O”) on UWEC website – Knowledge Base article will appear in search results on the left side </a:t>
            </a:r>
            <a:r>
              <a:rPr lang="en-US" b="1" u="sng" dirty="0" smtClean="0"/>
              <a:t>University Accounting: WISDM Information</a:t>
            </a:r>
          </a:p>
          <a:p>
            <a:pPr lvl="1"/>
            <a:r>
              <a:rPr lang="en-US" dirty="0" smtClean="0"/>
              <a:t>Click on WISDM Log-in to log in </a:t>
            </a:r>
          </a:p>
          <a:p>
            <a:pPr lvl="1"/>
            <a:r>
              <a:rPr lang="en-US" dirty="0" smtClean="0"/>
              <a:t>WISDM FAQs</a:t>
            </a:r>
            <a:endParaRPr lang="en-US" b="1" u="sng" dirty="0" smtClean="0"/>
          </a:p>
          <a:p>
            <a:pPr lvl="0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Option </a:t>
            </a:r>
            <a:r>
              <a:rPr lang="en-US" dirty="0" smtClean="0">
                <a:solidFill>
                  <a:prstClr val="black">
                    <a:lumMod val="75000"/>
                    <a:lumOff val="25000"/>
                  </a:prstClr>
                </a:solidFill>
              </a:rPr>
              <a:t>2:</a:t>
            </a:r>
            <a:endParaRPr lang="en-US" dirty="0">
              <a:solidFill>
                <a:prstClr val="black">
                  <a:lumMod val="75000"/>
                  <a:lumOff val="25000"/>
                </a:prstClr>
              </a:solidFill>
            </a:endParaRPr>
          </a:p>
          <a:p>
            <a:pPr lvl="1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Click Faculty + Staff (blue ribbon on left side of screen)</a:t>
            </a:r>
          </a:p>
          <a:p>
            <a:pPr lvl="1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ASK Center (Link on right side of screen)</a:t>
            </a:r>
          </a:p>
          <a:p>
            <a:pPr lvl="1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University Accounting (Link on right side of screen)</a:t>
            </a:r>
          </a:p>
          <a:p>
            <a:pPr lvl="1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WISDM Information (Link on left side of </a:t>
            </a:r>
            <a:r>
              <a:rPr lang="en-US" dirty="0" err="1">
                <a:solidFill>
                  <a:prstClr val="black">
                    <a:lumMod val="75000"/>
                    <a:lumOff val="25000"/>
                  </a:prstClr>
                </a:solidFill>
              </a:rPr>
              <a:t>sharepoint</a:t>
            </a: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 site)</a:t>
            </a:r>
          </a:p>
          <a:p>
            <a:pPr lvl="2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This will link you to UW System website with:</a:t>
            </a:r>
          </a:p>
          <a:p>
            <a:pPr lvl="3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WISDM Web Application Log in (helps to make a favorite if you haven’t already)</a:t>
            </a:r>
          </a:p>
          <a:p>
            <a:pPr lvl="3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Training &amp; Support</a:t>
            </a:r>
          </a:p>
          <a:p>
            <a:pPr lvl="3">
              <a:buClr>
                <a:srgbClr val="5FCBEF"/>
              </a:buClr>
            </a:pPr>
            <a:r>
              <a:rPr lang="en-US" dirty="0">
                <a:solidFill>
                  <a:prstClr val="black">
                    <a:lumMod val="75000"/>
                    <a:lumOff val="25000"/>
                  </a:prstClr>
                </a:solidFill>
              </a:rPr>
              <a:t>WISDM FAQ’s</a:t>
            </a:r>
          </a:p>
          <a:p>
            <a:r>
              <a:rPr lang="en-US" dirty="0" smtClean="0"/>
              <a:t>Option 3:</a:t>
            </a:r>
          </a:p>
          <a:p>
            <a:pPr lvl="1"/>
            <a:r>
              <a:rPr lang="en-US" dirty="0" smtClean="0"/>
              <a:t>A-Z Menu</a:t>
            </a:r>
          </a:p>
          <a:p>
            <a:pPr lvl="1"/>
            <a:r>
              <a:rPr lang="en-US" dirty="0" smtClean="0"/>
              <a:t>University Accounting (old website – will eventually be removed)</a:t>
            </a:r>
          </a:p>
          <a:p>
            <a:pPr lvl="1"/>
            <a:r>
              <a:rPr lang="en-US" dirty="0" smtClean="0"/>
              <a:t>WISDM Information (upper right menu)</a:t>
            </a:r>
          </a:p>
          <a:p>
            <a:pPr lvl="1"/>
            <a:r>
              <a:rPr lang="en-US" dirty="0" smtClean="0"/>
              <a:t>WISDM Web Application link</a:t>
            </a:r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740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WISDM Log-In Screen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77334" y="2200275"/>
            <a:ext cx="10798559" cy="4133850"/>
          </a:xfrm>
          <a:prstGeom prst="rect">
            <a:avLst/>
          </a:prstGeom>
        </p:spPr>
      </p:pic>
      <p:sp>
        <p:nvSpPr>
          <p:cNvPr id="5" name="Oval 4"/>
          <p:cNvSpPr/>
          <p:nvPr/>
        </p:nvSpPr>
        <p:spPr>
          <a:xfrm>
            <a:off x="6667500" y="3762375"/>
            <a:ext cx="1933575" cy="504825"/>
          </a:xfrm>
          <a:prstGeom prst="ellipse">
            <a:avLst/>
          </a:prstGeom>
          <a:noFill/>
          <a:ln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8810625" y="3476625"/>
            <a:ext cx="1952625" cy="646331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Click on WISDM Production link</a:t>
            </a:r>
            <a:endParaRPr lang="en-US" dirty="0"/>
          </a:p>
        </p:txBody>
      </p:sp>
      <p:cxnSp>
        <p:nvCxnSpPr>
          <p:cNvPr id="8" name="Straight Arrow Connector 7"/>
          <p:cNvCxnSpPr>
            <a:stCxn id="6" idx="1"/>
          </p:cNvCxnSpPr>
          <p:nvPr/>
        </p:nvCxnSpPr>
        <p:spPr>
          <a:xfrm flipH="1">
            <a:off x="8077199" y="3799791"/>
            <a:ext cx="822960" cy="18288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13651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Helpful Searches/Reports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252151"/>
            <a:ext cx="9257241" cy="5494638"/>
          </a:xfrm>
        </p:spPr>
        <p:txBody>
          <a:bodyPr>
            <a:normAutofit/>
          </a:bodyPr>
          <a:lstStyle/>
          <a:p>
            <a:r>
              <a:rPr lang="en-US" dirty="0"/>
              <a:t>Budget Control Report (Main Menu/Tools/Budget Control Report)</a:t>
            </a:r>
          </a:p>
          <a:p>
            <a:pPr lvl="1"/>
            <a:r>
              <a:rPr lang="en-US" dirty="0"/>
              <a:t>Allows you to see a snapshot of each </a:t>
            </a:r>
            <a:r>
              <a:rPr lang="en-US" dirty="0" err="1"/>
              <a:t>deptID</a:t>
            </a:r>
            <a:r>
              <a:rPr lang="en-US" dirty="0"/>
              <a:t> within a Department by Fund</a:t>
            </a:r>
          </a:p>
          <a:p>
            <a:pPr lvl="1"/>
            <a:r>
              <a:rPr lang="en-US" dirty="0"/>
              <a:t>Assists with planning to use all resources within a department</a:t>
            </a:r>
          </a:p>
          <a:p>
            <a:r>
              <a:rPr lang="en-US" dirty="0" smtClean="0"/>
              <a:t>Department Roll-up (Main Menu/Departments/Rollup)</a:t>
            </a:r>
          </a:p>
          <a:p>
            <a:pPr lvl="1"/>
            <a:r>
              <a:rPr lang="en-US" dirty="0" smtClean="0"/>
              <a:t>Allows you to select multiple </a:t>
            </a:r>
            <a:r>
              <a:rPr lang="en-US" dirty="0" err="1" smtClean="0"/>
              <a:t>deptIDs</a:t>
            </a:r>
            <a:r>
              <a:rPr lang="en-US" dirty="0" smtClean="0"/>
              <a:t> (all Fund 136 accounts within your department and see the totals by revenue/expense category in aggregate or individual)</a:t>
            </a:r>
          </a:p>
          <a:p>
            <a:pPr lvl="1"/>
            <a:r>
              <a:rPr lang="en-US" dirty="0" smtClean="0"/>
              <a:t>Note: </a:t>
            </a:r>
            <a:r>
              <a:rPr lang="en-US" dirty="0" err="1" smtClean="0"/>
              <a:t>deptID</a:t>
            </a:r>
            <a:r>
              <a:rPr lang="en-US" dirty="0" smtClean="0"/>
              <a:t> is a 6-digit code – first two are your division, second 2 are department (114401 = 11 – COEHS, 44 – Kinesiology)</a:t>
            </a:r>
          </a:p>
          <a:p>
            <a:r>
              <a:rPr lang="en-US" dirty="0" smtClean="0"/>
              <a:t>Department Search (Main Menu/Departments/Search)</a:t>
            </a:r>
          </a:p>
          <a:p>
            <a:pPr lvl="1"/>
            <a:r>
              <a:rPr lang="en-US" dirty="0" smtClean="0"/>
              <a:t>Allows you to search for an </a:t>
            </a:r>
            <a:r>
              <a:rPr lang="en-US" dirty="0" err="1" smtClean="0"/>
              <a:t>deptID</a:t>
            </a:r>
            <a:r>
              <a:rPr lang="en-US" dirty="0" smtClean="0"/>
              <a:t> if you cannot remember the number</a:t>
            </a:r>
          </a:p>
          <a:p>
            <a:r>
              <a:rPr lang="en-US" dirty="0" smtClean="0"/>
              <a:t>Payroll (Main Menu/Payroll/Salary/Fringe Search)</a:t>
            </a:r>
          </a:p>
          <a:p>
            <a:pPr lvl="1"/>
            <a:r>
              <a:rPr lang="en-US" dirty="0" smtClean="0"/>
              <a:t>Allows you to search all the funding strings that are used to pay an employee</a:t>
            </a:r>
          </a:p>
          <a:p>
            <a:r>
              <a:rPr lang="en-US" dirty="0" smtClean="0"/>
              <a:t>AP/PO (Main Menu/AP/PO)</a:t>
            </a:r>
          </a:p>
          <a:p>
            <a:pPr lvl="1"/>
            <a:r>
              <a:rPr lang="en-US" dirty="0" smtClean="0"/>
              <a:t>Allows you to search for expenses by searching by PO or vendor</a:t>
            </a:r>
          </a:p>
          <a:p>
            <a:r>
              <a:rPr lang="en-US" dirty="0" smtClean="0"/>
              <a:t>WISER Departments – multi-year reviews (evolving) (Main Menu/WISER Departments)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291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GPR Fund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7438"/>
            <a:ext cx="8596668" cy="2763537"/>
          </a:xfrm>
        </p:spPr>
        <p:txBody>
          <a:bodyPr>
            <a:normAutofit/>
          </a:bodyPr>
          <a:lstStyle/>
          <a:p>
            <a:r>
              <a:rPr lang="en-US" dirty="0" smtClean="0"/>
              <a:t>Fund 102 (402) -GPR &amp; Fund 145–Federal Student Work-study</a:t>
            </a:r>
          </a:p>
          <a:p>
            <a:pPr lvl="1"/>
            <a:r>
              <a:rPr lang="en-US" dirty="0" smtClean="0"/>
              <a:t>No revenue is loaded to these accounts</a:t>
            </a:r>
          </a:p>
          <a:p>
            <a:pPr lvl="1"/>
            <a:r>
              <a:rPr lang="en-US" dirty="0" smtClean="0"/>
              <a:t>Budget plan is your allocation</a:t>
            </a:r>
          </a:p>
          <a:p>
            <a:pPr lvl="1"/>
            <a:r>
              <a:rPr lang="en-US" dirty="0" smtClean="0"/>
              <a:t>Unused balances do </a:t>
            </a:r>
            <a:r>
              <a:rPr lang="en-US" u="sng" dirty="0" smtClean="0"/>
              <a:t>not</a:t>
            </a:r>
            <a:r>
              <a:rPr lang="en-US" dirty="0" smtClean="0"/>
              <a:t> carry-over at end of year</a:t>
            </a:r>
          </a:p>
          <a:p>
            <a:pPr lvl="1"/>
            <a:r>
              <a:rPr lang="en-US" dirty="0" smtClean="0"/>
              <a:t>Use budget balance to see how you are doing (budget vs actual)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2733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62000"/>
          </a:xfrm>
        </p:spPr>
        <p:txBody>
          <a:bodyPr/>
          <a:lstStyle/>
          <a:p>
            <a:r>
              <a:rPr lang="en-US" dirty="0" smtClean="0"/>
              <a:t>GPR DEPTIDS </a:t>
            </a:r>
            <a:r>
              <a:rPr lang="en-US" sz="1600" dirty="0" smtClean="0"/>
              <a:t>(Funds 102, 402)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00200"/>
            <a:ext cx="10152591" cy="517130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No revenue, therefore the Budget is your allocation (cash).</a:t>
            </a:r>
          </a:p>
          <a:p>
            <a:pPr lvl="0"/>
            <a:r>
              <a:rPr lang="en-US" dirty="0"/>
              <a:t>The balance column identifies remaining resources.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7688" y="2357437"/>
            <a:ext cx="10148888" cy="41342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6176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Revenue Fund characteristics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227438"/>
            <a:ext cx="8596668" cy="5544065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Funds 128, 136, 150 (Program Revenue)</a:t>
            </a:r>
          </a:p>
          <a:p>
            <a:pPr lvl="1"/>
            <a:r>
              <a:rPr lang="en-US" dirty="0" smtClean="0"/>
              <a:t>Revenue accounts</a:t>
            </a:r>
          </a:p>
          <a:p>
            <a:pPr lvl="1"/>
            <a:r>
              <a:rPr lang="en-US" dirty="0" smtClean="0"/>
              <a:t>Budget plan is a spending plan, but must have incoming revenues or balance cover your spending plan – </a:t>
            </a:r>
            <a:r>
              <a:rPr lang="en-US" b="1" u="sng" dirty="0" smtClean="0"/>
              <a:t>no budget transfers on these accounts</a:t>
            </a:r>
          </a:p>
          <a:p>
            <a:pPr lvl="1"/>
            <a:r>
              <a:rPr lang="en-US" dirty="0" smtClean="0"/>
              <a:t>Unused balances carry-over at end of year</a:t>
            </a:r>
          </a:p>
          <a:p>
            <a:pPr lvl="1"/>
            <a:r>
              <a:rPr lang="en-US" dirty="0" smtClean="0"/>
              <a:t>Use cash balance to see how you are doing (use of revenues and balances)</a:t>
            </a:r>
          </a:p>
          <a:p>
            <a:r>
              <a:rPr lang="en-US" dirty="0" smtClean="0"/>
              <a:t>Fund 131 (Program Revenue)</a:t>
            </a:r>
          </a:p>
          <a:p>
            <a:pPr lvl="1"/>
            <a:r>
              <a:rPr lang="en-US" dirty="0" err="1" smtClean="0"/>
              <a:t>Blugold</a:t>
            </a:r>
            <a:r>
              <a:rPr lang="en-US" dirty="0" smtClean="0"/>
              <a:t> Commitment Differential Tuition (BCDT) - Spend plan and revenue are equal and unused balances to </a:t>
            </a:r>
            <a:r>
              <a:rPr lang="en-US" u="sng" dirty="0" smtClean="0"/>
              <a:t>not</a:t>
            </a:r>
            <a:r>
              <a:rPr lang="en-US" dirty="0" smtClean="0"/>
              <a:t> carry-over at end of year (</a:t>
            </a:r>
            <a:r>
              <a:rPr lang="en-US" b="1" u="sng" dirty="0" smtClean="0"/>
              <a:t>budget transfers use BCDT </a:t>
            </a:r>
            <a:r>
              <a:rPr lang="en-US" b="1" u="sng" dirty="0" err="1" smtClean="0"/>
              <a:t>eForm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WIN/SUM Instruction – used for revenue and expenses for current WIN/SUM sessions – profit will transfer to WIN/SUM Revenue when session closes </a:t>
            </a:r>
            <a:r>
              <a:rPr lang="en-US" b="1" u="sng" dirty="0" smtClean="0"/>
              <a:t>(no budget/spend plan in WISDM, therefore no budget transfers)</a:t>
            </a:r>
          </a:p>
          <a:p>
            <a:pPr lvl="1"/>
            <a:r>
              <a:rPr lang="en-US" dirty="0" smtClean="0"/>
              <a:t>WIN/SUM Revenue – profit from previous WIN/SUM sessions to be used at departments discretion – unused balances carry-over at end of year </a:t>
            </a:r>
            <a:r>
              <a:rPr lang="en-US" b="1" u="sng" dirty="0" smtClean="0"/>
              <a:t>(no budget transfers)</a:t>
            </a:r>
          </a:p>
          <a:p>
            <a:r>
              <a:rPr lang="en-US" dirty="0" smtClean="0"/>
              <a:t>Funds 133, 233 Gift and Grant Accounts – rules vary by gift/grant - contact Paul Berkesch in University Accounting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96913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90600"/>
          </a:xfrm>
        </p:spPr>
        <p:txBody>
          <a:bodyPr/>
          <a:lstStyle/>
          <a:p>
            <a:r>
              <a:rPr lang="en-US" dirty="0" smtClean="0"/>
              <a:t>PROGRAM REVENUE DEPTIDS </a:t>
            </a:r>
            <a:br>
              <a:rPr lang="en-US" dirty="0" smtClean="0"/>
            </a:br>
            <a:r>
              <a:rPr lang="en-US" sz="1600" dirty="0" smtClean="0"/>
              <a:t>(Funds 128, 131, 136, 150)</a:t>
            </a:r>
            <a:endParaRPr lang="en-US" sz="1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3" y="1600200"/>
            <a:ext cx="10152591" cy="5171303"/>
          </a:xfrm>
        </p:spPr>
        <p:txBody>
          <a:bodyPr>
            <a:normAutofit/>
          </a:bodyPr>
          <a:lstStyle/>
          <a:p>
            <a:pPr lvl="0"/>
            <a:r>
              <a:rPr lang="en-US" dirty="0"/>
              <a:t>Use Actual Revenue Total compared to Actual Expense Total to see your </a:t>
            </a:r>
            <a:r>
              <a:rPr lang="en-US" dirty="0" err="1"/>
              <a:t>DeptIDs</a:t>
            </a:r>
            <a:r>
              <a:rPr lang="en-US" dirty="0"/>
              <a:t> bottom line.  </a:t>
            </a:r>
          </a:p>
          <a:p>
            <a:pPr lvl="0"/>
            <a:r>
              <a:rPr lang="en-US" dirty="0"/>
              <a:t>The balance column will only compare how close your projections came to the actuals (for both revenue and expense).  The balance column will NOT identify remaining resources. 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7018" y="2659553"/>
            <a:ext cx="7683057" cy="40053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801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Data Details and Manipulation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8054"/>
            <a:ext cx="8596668" cy="5338119"/>
          </a:xfrm>
        </p:spPr>
        <p:txBody>
          <a:bodyPr/>
          <a:lstStyle/>
          <a:p>
            <a:r>
              <a:rPr lang="en-US" dirty="0" smtClean="0"/>
              <a:t>Drill into the details to gather more information (</a:t>
            </a:r>
            <a:r>
              <a:rPr lang="en-US" dirty="0" err="1" smtClean="0"/>
              <a:t>deptID</a:t>
            </a:r>
            <a:r>
              <a:rPr lang="en-US" dirty="0" smtClean="0"/>
              <a:t>/revenue/expense)</a:t>
            </a:r>
          </a:p>
          <a:p>
            <a:r>
              <a:rPr lang="en-US" dirty="0" smtClean="0"/>
              <a:t>Click on headers to sort the information by:</a:t>
            </a:r>
          </a:p>
          <a:p>
            <a:pPr lvl="1"/>
            <a:r>
              <a:rPr lang="en-US" dirty="0" smtClean="0"/>
              <a:t>Acct </a:t>
            </a:r>
            <a:r>
              <a:rPr lang="en-US" dirty="0" err="1" smtClean="0"/>
              <a:t>Descr</a:t>
            </a:r>
            <a:r>
              <a:rPr lang="en-US" dirty="0" smtClean="0"/>
              <a:t> (type of revenue/expense)</a:t>
            </a:r>
          </a:p>
          <a:p>
            <a:pPr lvl="1"/>
            <a:r>
              <a:rPr lang="en-US" dirty="0" smtClean="0"/>
              <a:t>Amount</a:t>
            </a:r>
          </a:p>
          <a:p>
            <a:pPr lvl="1"/>
            <a:r>
              <a:rPr lang="en-US" dirty="0" err="1" smtClean="0"/>
              <a:t>Jrnl</a:t>
            </a:r>
            <a:r>
              <a:rPr lang="en-US" dirty="0" smtClean="0"/>
              <a:t> Date</a:t>
            </a:r>
          </a:p>
          <a:p>
            <a:r>
              <a:rPr lang="en-US" dirty="0" smtClean="0"/>
              <a:t>Export to excel to further manipulate the data and save/share with others by changing the “View as: WEB” to “View as: EXCEL”</a:t>
            </a:r>
          </a:p>
          <a:p>
            <a:pPr lvl="1"/>
            <a:r>
              <a:rPr lang="en-US" dirty="0" smtClean="0"/>
              <a:t>There are a few pop-ups that you will need to click to open, but should be quick</a:t>
            </a:r>
          </a:p>
          <a:p>
            <a:pPr lvl="1"/>
            <a:r>
              <a:rPr lang="en-US" dirty="0" smtClean="0"/>
              <a:t>If you have excel open, you may notice the excel icon flashing because there is a pop-up within excel you need to accept before it will open</a:t>
            </a:r>
          </a:p>
          <a:p>
            <a:r>
              <a:rPr lang="en-US" dirty="0" smtClean="0"/>
              <a:t>In the details, you can also “</a:t>
            </a:r>
            <a:r>
              <a:rPr lang="en-US" u="sng" dirty="0" smtClean="0">
                <a:solidFill>
                  <a:schemeClr val="accent2"/>
                </a:solidFill>
              </a:rPr>
              <a:t>Pick Custom Columns...</a:t>
            </a:r>
            <a:r>
              <a:rPr lang="en-US" dirty="0" smtClean="0"/>
              <a:t>”</a:t>
            </a:r>
          </a:p>
          <a:p>
            <a:pPr lvl="1"/>
            <a:r>
              <a:rPr lang="en-US" dirty="0" smtClean="0"/>
              <a:t>Click on the link and add the columns that are most useful for your analysis</a:t>
            </a:r>
          </a:p>
          <a:p>
            <a:pPr lvl="1"/>
            <a:r>
              <a:rPr lang="en-US" dirty="0" smtClean="0"/>
              <a:t>This can be changed at any time to meet your research needs</a:t>
            </a:r>
          </a:p>
          <a:p>
            <a:pPr lvl="1"/>
            <a:r>
              <a:rPr lang="en-US" dirty="0" smtClean="0"/>
              <a:t>To change the order they are displayed, click the arrows below the header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465270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162</TotalTime>
  <Words>929</Words>
  <Application>Microsoft Office PowerPoint</Application>
  <PresentationFormat>Widescreen</PresentationFormat>
  <Paragraphs>87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Trebuchet MS</vt:lpstr>
      <vt:lpstr>Wingdings 3</vt:lpstr>
      <vt:lpstr>Facet</vt:lpstr>
      <vt:lpstr>WISDM – Shared Financial System (SFS)</vt:lpstr>
      <vt:lpstr>How to log-in to WISDM:</vt:lpstr>
      <vt:lpstr>WISDM Log-In Screen</vt:lpstr>
      <vt:lpstr>Helpful Searches/Reports</vt:lpstr>
      <vt:lpstr>GPR Fund characteristics</vt:lpstr>
      <vt:lpstr>GPR DEPTIDS (Funds 102, 402)</vt:lpstr>
      <vt:lpstr>Program Revenue Fund characteristics</vt:lpstr>
      <vt:lpstr>PROGRAM REVENUE DEPTIDS  (Funds 128, 131, 136, 150)</vt:lpstr>
      <vt:lpstr>Data Details and Manipulation</vt:lpstr>
      <vt:lpstr>Favorites</vt:lpstr>
      <vt:lpstr>Contact Information</vt:lpstr>
    </vt:vector>
  </TitlesOfParts>
  <Company>UW-Eau Claire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WISDM – Shared Financial System (SFS)</dc:title>
  <dc:creator>Millis, Alison J</dc:creator>
  <cp:lastModifiedBy>Millis, Alison J</cp:lastModifiedBy>
  <cp:revision>25</cp:revision>
  <cp:lastPrinted>2016-07-19T16:09:01Z</cp:lastPrinted>
  <dcterms:created xsi:type="dcterms:W3CDTF">2016-07-19T12:53:33Z</dcterms:created>
  <dcterms:modified xsi:type="dcterms:W3CDTF">2017-08-03T21:09:09Z</dcterms:modified>
</cp:coreProperties>
</file>