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59" r:id="rId4"/>
    <p:sldId id="288" r:id="rId5"/>
    <p:sldId id="266" r:id="rId6"/>
    <p:sldId id="261" r:id="rId7"/>
    <p:sldId id="289" r:id="rId8"/>
    <p:sldId id="293" r:id="rId9"/>
    <p:sldId id="268" r:id="rId10"/>
    <p:sldId id="269" r:id="rId11"/>
    <p:sldId id="282" r:id="rId12"/>
    <p:sldId id="271" r:id="rId13"/>
    <p:sldId id="300" r:id="rId14"/>
    <p:sldId id="298" r:id="rId15"/>
    <p:sldId id="299" r:id="rId16"/>
    <p:sldId id="301" r:id="rId17"/>
    <p:sldId id="274" r:id="rId18"/>
    <p:sldId id="275" r:id="rId19"/>
    <p:sldId id="276" r:id="rId20"/>
    <p:sldId id="277" r:id="rId21"/>
    <p:sldId id="278" r:id="rId22"/>
    <p:sldId id="294" r:id="rId23"/>
    <p:sldId id="292" r:id="rId24"/>
    <p:sldId id="279" r:id="rId25"/>
    <p:sldId id="280" r:id="rId26"/>
    <p:sldId id="281" r:id="rId27"/>
    <p:sldId id="283" r:id="rId28"/>
    <p:sldId id="297" r:id="rId29"/>
    <p:sldId id="302" r:id="rId30"/>
    <p:sldId id="303" r:id="rId31"/>
    <p:sldId id="264" r:id="rId32"/>
    <p:sldId id="285" r:id="rId33"/>
    <p:sldId id="286" r:id="rId34"/>
    <p:sldId id="287" r:id="rId35"/>
    <p:sldId id="307" r:id="rId36"/>
    <p:sldId id="308" r:id="rId37"/>
    <p:sldId id="309" r:id="rId38"/>
    <p:sldId id="26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Burris" initials="KB" lastIdx="16" clrIdx="0">
    <p:extLst>
      <p:ext uri="{19B8F6BF-5375-455C-9EA6-DF929625EA0E}">
        <p15:presenceInfo xmlns:p15="http://schemas.microsoft.com/office/powerpoint/2012/main" userId="Ken Burris" providerId="None"/>
      </p:ext>
    </p:extLst>
  </p:cmAuthor>
  <p:cmAuthor id="2" name="Kathleen Rietzl" initials="KR" lastIdx="12" clrIdx="1">
    <p:extLst>
      <p:ext uri="{19B8F6BF-5375-455C-9EA6-DF929625EA0E}">
        <p15:presenceInfo xmlns:p15="http://schemas.microsoft.com/office/powerpoint/2012/main" userId="Kathleen Rietzl" providerId="None"/>
      </p:ext>
    </p:extLst>
  </p:cmAuthor>
  <p:cmAuthor id="3" name="Windows User" initials="WU" lastIdx="2" clrIdx="2">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57A1"/>
    <a:srgbClr val="58595B"/>
    <a:srgbClr val="FB515B"/>
    <a:srgbClr val="86D5C8"/>
    <a:srgbClr val="F9E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3250" autoAdjust="0"/>
  </p:normalViewPr>
  <p:slideViewPr>
    <p:cSldViewPr snapToGrid="0">
      <p:cViewPr varScale="1">
        <p:scale>
          <a:sx n="80" d="100"/>
          <a:sy n="80" d="100"/>
        </p:scale>
        <p:origin x="648" y="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athleen%20Rietzl\Desktop\COPY%20OF%20HBA%20CP%20Renewal%20Process%202015-2018%20KR%2015%20Feb%20201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HBA’s 111 CPs by Industry - 2016</a:t>
            </a:r>
          </a:p>
        </c:rich>
      </c:tx>
      <c:layout>
        <c:manualLayout>
          <c:xMode val="edge"/>
          <c:yMode val="edge"/>
          <c:x val="0.188291666666667"/>
          <c:y val="4.687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HBA CP Renewal Process 2015-2018 KR 15 Feb 2018.xlsx]Sheet5!PivotTable9</c:name>
    <c:fmtId val="3"/>
  </c:pivotSource>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Palatino Linotype" panose="02040502050505030304" pitchFamily="18" charset="0"/>
                <a:ea typeface="+mn-ea"/>
                <a:cs typeface="+mn-cs"/>
              </a:defRPr>
            </a:pPr>
            <a:r>
              <a:rPr lang="en-US" sz="1600" b="1" dirty="0">
                <a:latin typeface="Palatino Linotype" panose="02040502050505030304" pitchFamily="18" charset="0"/>
              </a:rPr>
              <a:t>2018 Corporate Partners</a:t>
            </a:r>
            <a:r>
              <a:rPr lang="en-US" sz="1600" b="1" baseline="0" dirty="0">
                <a:latin typeface="Palatino Linotype" panose="02040502050505030304" pitchFamily="18" charset="0"/>
              </a:rPr>
              <a:t> by Industry</a:t>
            </a:r>
            <a:endParaRPr lang="en-US" sz="1600" b="1" dirty="0">
              <a:latin typeface="Palatino Linotype" panose="02040502050505030304" pitchFamily="18" charset="0"/>
            </a:endParaRPr>
          </a:p>
        </c:rich>
      </c:tx>
      <c:layout>
        <c:manualLayout>
          <c:xMode val="edge"/>
          <c:yMode val="edge"/>
          <c:x val="0.16841405631966103"/>
          <c:y val="3.866450170157041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Palatino Linotype" panose="02040502050505030304" pitchFamily="18" charset="0"/>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s>
    <c:plotArea>
      <c:layout/>
      <c:pieChart>
        <c:varyColors val="1"/>
        <c:ser>
          <c:idx val="0"/>
          <c:order val="0"/>
          <c:tx>
            <c:strRef>
              <c:f>Sheet5!$B$3</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CF1-4C2F-BCD3-921A6C7BE9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CF1-4C2F-BCD3-921A6C7BE9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CF1-4C2F-BCD3-921A6C7BE9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CF1-4C2F-BCD3-921A6C7BE9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CF1-4C2F-BCD3-921A6C7BE90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CF1-4C2F-BCD3-921A6C7BE90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CF1-4C2F-BCD3-921A6C7BE90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Sheet5!$A$4:$A$11</c:f>
              <c:strCache>
                <c:ptCount val="7"/>
                <c:pt idx="0">
                  <c:v>Agency</c:v>
                </c:pt>
                <c:pt idx="1">
                  <c:v>Consulting</c:v>
                </c:pt>
                <c:pt idx="2">
                  <c:v>CRO</c:v>
                </c:pt>
                <c:pt idx="3">
                  <c:v>Data/Mkt Res</c:v>
                </c:pt>
                <c:pt idx="4">
                  <c:v>Device/Diagnostics</c:v>
                </c:pt>
                <c:pt idx="5">
                  <c:v>Other </c:v>
                </c:pt>
                <c:pt idx="6">
                  <c:v>Pharma/Biotech</c:v>
                </c:pt>
              </c:strCache>
            </c:strRef>
          </c:cat>
          <c:val>
            <c:numRef>
              <c:f>Sheet5!$B$4:$B$11</c:f>
              <c:numCache>
                <c:formatCode>General</c:formatCode>
                <c:ptCount val="7"/>
                <c:pt idx="0">
                  <c:v>19</c:v>
                </c:pt>
                <c:pt idx="1">
                  <c:v>12</c:v>
                </c:pt>
                <c:pt idx="2">
                  <c:v>2</c:v>
                </c:pt>
                <c:pt idx="3">
                  <c:v>7</c:v>
                </c:pt>
                <c:pt idx="4">
                  <c:v>7</c:v>
                </c:pt>
                <c:pt idx="5">
                  <c:v>15</c:v>
                </c:pt>
                <c:pt idx="6">
                  <c:v>50</c:v>
                </c:pt>
              </c:numCache>
            </c:numRef>
          </c:val>
          <c:extLst>
            <c:ext xmlns:c16="http://schemas.microsoft.com/office/drawing/2014/chart" uri="{C3380CC4-5D6E-409C-BE32-E72D297353CC}">
              <c16:uniqueId val="{0000000E-ACF1-4C2F-BCD3-921A6C7BE905}"/>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9196323167027705"/>
          <c:y val="0.31745668018914047"/>
          <c:w val="0.19711973776203742"/>
          <c:h val="0.4174918858937086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3</a:t>
            </a:fld>
            <a:endParaRPr lang="en-US"/>
          </a:p>
        </p:txBody>
      </p:sp>
    </p:spTree>
    <p:extLst>
      <p:ext uri="{BB962C8B-B14F-4D97-AF65-F5344CB8AC3E}">
        <p14:creationId xmlns:p14="http://schemas.microsoft.com/office/powerpoint/2010/main" val="198332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8</a:t>
            </a:fld>
            <a:endParaRPr lang="en-US"/>
          </a:p>
        </p:txBody>
      </p:sp>
    </p:spTree>
    <p:extLst>
      <p:ext uri="{BB962C8B-B14F-4D97-AF65-F5344CB8AC3E}">
        <p14:creationId xmlns:p14="http://schemas.microsoft.com/office/powerpoint/2010/main" val="1443606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10</a:t>
            </a:fld>
            <a:endParaRPr lang="en-US"/>
          </a:p>
        </p:txBody>
      </p:sp>
    </p:spTree>
    <p:extLst>
      <p:ext uri="{BB962C8B-B14F-4D97-AF65-F5344CB8AC3E}">
        <p14:creationId xmlns:p14="http://schemas.microsoft.com/office/powerpoint/2010/main" val="350616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17</a:t>
            </a:fld>
            <a:endParaRPr lang="en-US"/>
          </a:p>
        </p:txBody>
      </p:sp>
    </p:spTree>
    <p:extLst>
      <p:ext uri="{BB962C8B-B14F-4D97-AF65-F5344CB8AC3E}">
        <p14:creationId xmlns:p14="http://schemas.microsoft.com/office/powerpoint/2010/main" val="203266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1918A0-28F0-440C-BB9C-ED3EB12F0F5E}" type="slidenum">
              <a:rPr lang="en-US" smtClean="0"/>
              <a:t>23</a:t>
            </a:fld>
            <a:endParaRPr lang="en-US" dirty="0"/>
          </a:p>
        </p:txBody>
      </p:sp>
    </p:spTree>
    <p:extLst>
      <p:ext uri="{BB962C8B-B14F-4D97-AF65-F5344CB8AC3E}">
        <p14:creationId xmlns:p14="http://schemas.microsoft.com/office/powerpoint/2010/main" val="3075387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24</a:t>
            </a:fld>
            <a:endParaRPr lang="en-US"/>
          </a:p>
        </p:txBody>
      </p:sp>
    </p:spTree>
    <p:extLst>
      <p:ext uri="{BB962C8B-B14F-4D97-AF65-F5344CB8AC3E}">
        <p14:creationId xmlns:p14="http://schemas.microsoft.com/office/powerpoint/2010/main" val="295708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27</a:t>
            </a:fld>
            <a:endParaRPr lang="en-US"/>
          </a:p>
        </p:txBody>
      </p:sp>
    </p:spTree>
    <p:extLst>
      <p:ext uri="{BB962C8B-B14F-4D97-AF65-F5344CB8AC3E}">
        <p14:creationId xmlns:p14="http://schemas.microsoft.com/office/powerpoint/2010/main" val="418540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35</a:t>
            </a:fld>
            <a:endParaRPr lang="en-US"/>
          </a:p>
        </p:txBody>
      </p:sp>
    </p:spTree>
    <p:extLst>
      <p:ext uri="{BB962C8B-B14F-4D97-AF65-F5344CB8AC3E}">
        <p14:creationId xmlns:p14="http://schemas.microsoft.com/office/powerpoint/2010/main" val="462392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12192000"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2" name="Picture 1">
            <a:extLst>
              <a:ext uri="{FF2B5EF4-FFF2-40B4-BE49-F238E27FC236}">
                <a16:creationId xmlns:a16="http://schemas.microsoft.com/office/drawing/2014/main" id="{0A0025C2-1B2A-4442-8433-6DCE26492ED6}"/>
              </a:ext>
            </a:extLst>
          </p:cNvPr>
          <p:cNvPicPr>
            <a:picLocks noChangeAspect="1"/>
          </p:cNvPicPr>
          <p:nvPr userDrawn="1"/>
        </p:nvPicPr>
        <p:blipFill>
          <a:blip r:embed="rId3"/>
          <a:stretch>
            <a:fillRect/>
          </a:stretch>
        </p:blipFill>
        <p:spPr>
          <a:xfrm>
            <a:off x="437745" y="5241065"/>
            <a:ext cx="2533650" cy="590550"/>
          </a:xfrm>
          <a:prstGeom prst="rect">
            <a:avLst/>
          </a:prstGeom>
        </p:spPr>
      </p:pic>
    </p:spTree>
    <p:extLst>
      <p:ext uri="{BB962C8B-B14F-4D97-AF65-F5344CB8AC3E}">
        <p14:creationId xmlns:p14="http://schemas.microsoft.com/office/powerpoint/2010/main" val="327455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8050-CD1A-48DE-9A8B-95E0B2D30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0FB36-0932-48AB-B8D5-639AB6C5CE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1F3D8-5E0C-40DE-84DB-C88AEF4F24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6EA2D-7CE6-4BC1-9D58-FB8582DBFF2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BEBC2FA-07BA-4109-B90D-6DE26AB06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27CDB-2577-439D-8A54-F58553F68E4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276280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1DD43-4CC0-4B26-9667-F9F32E3758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DC750-AFF3-4A19-BD8A-4E32515BE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273BB9-B01E-4E87-A540-085FF75F98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A8EF43-BF8A-4066-BDB5-8125ADA9B7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5E36E6-A5BE-4A16-984E-05A697C79D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7955A4-6CBD-4AE6-AA8A-2DEA2A765E5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8E6FCE5-617F-47FE-9D93-CDD847346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C002C7-1401-4EE1-9C9A-A0CFCBA645F8}"/>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256103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C14B-FE94-4528-873A-857D9DFC4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61AA65-B8B4-4675-8E5B-EBAFC3D2BCD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23EC980-ABE3-4168-8FDA-B9398913AC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59B4E3-186F-4FFB-9FFC-B0E15C581CAC}"/>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358016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EEFF0-7E61-4F33-A82F-A6A07E55F87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28B200-E1F0-4FD8-8CC2-7C0C3B11B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497A1B-D49B-48D3-A965-39266747BD85}"/>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802713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EB16-C7C4-4375-B003-0BEC513F1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6C3628-2E9C-4ADE-B45C-9975C6EC36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F65C1F-BFF5-47DD-A1BB-960D0C6A1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45572-4231-481B-9F9F-902FCAA3CA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089CD55-468D-4482-818B-DB0E80BAE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C5280-FFF9-4996-BC56-D45DB40AFE6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29207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DE4C-EF31-444B-93D8-E20BA6371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F121E-0564-4D09-A769-9CC41BFC2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A2FD2B-F7B3-4A03-9DD3-F3D9FDCA6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A22F64-5C3F-4254-BA2A-A84313DBDB1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AF1F03-EE42-48EA-81E9-BA217D438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5D6DA-63FD-4A6D-963E-E10942AF8905}"/>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5001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195B-24DB-4AF2-AAF7-C5120E2AA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BACFB-A561-49E6-B0F1-DE90F8159B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92004-1E5A-4D30-BB49-9481AF0F0B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B679C1-CE35-4B13-804A-8D724594C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B8CCB-66CE-46AE-BB70-D80C0E2BDE57}"/>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1860529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4136A-1721-4FE1-AFD6-764885502E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865B67-0C81-44EF-AA6A-8230486B49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28CA7-2B43-4900-8CC9-941934D309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2E9750-C2C9-4CA3-ADE4-8B97FA39C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804D6-88BE-4657-A947-CF96F7598426}"/>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0720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di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C825A-9E62-4D83-BBBC-677C1CAB3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9" y="-1"/>
            <a:ext cx="12207022" cy="6858001"/>
          </a:xfrm>
          <a:prstGeom prst="rect">
            <a:avLst/>
          </a:prstGeom>
        </p:spPr>
      </p:pic>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pic>
        <p:nvPicPr>
          <p:cNvPr id="6" name="Picture 5">
            <a:extLst>
              <a:ext uri="{FF2B5EF4-FFF2-40B4-BE49-F238E27FC236}">
                <a16:creationId xmlns:a16="http://schemas.microsoft.com/office/drawing/2014/main" id="{AA51B0BD-D723-402E-844C-44F35D245CA0}"/>
              </a:ext>
            </a:extLst>
          </p:cNvPr>
          <p:cNvPicPr>
            <a:picLocks noChangeAspect="1"/>
          </p:cNvPicPr>
          <p:nvPr userDrawn="1"/>
        </p:nvPicPr>
        <p:blipFill>
          <a:blip r:embed="rId4"/>
          <a:stretch>
            <a:fillRect/>
          </a:stretch>
        </p:blipFill>
        <p:spPr>
          <a:xfrm>
            <a:off x="437745" y="5294762"/>
            <a:ext cx="2476500" cy="485775"/>
          </a:xfrm>
          <a:prstGeom prst="rect">
            <a:avLst/>
          </a:prstGeom>
        </p:spPr>
      </p:pic>
    </p:spTree>
    <p:extLst>
      <p:ext uri="{BB962C8B-B14F-4D97-AF65-F5344CB8AC3E}">
        <p14:creationId xmlns:p14="http://schemas.microsoft.com/office/powerpoint/2010/main" val="288890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50968"/>
            <a:ext cx="2681375" cy="679281"/>
          </a:xfrm>
          <a:prstGeom prst="rect">
            <a:avLst/>
          </a:prstGeom>
        </p:spPr>
      </p:pic>
      <p:cxnSp>
        <p:nvCxnSpPr>
          <p:cNvPr id="4" name="Straight Connector 3">
            <a:extLst>
              <a:ext uri="{FF2B5EF4-FFF2-40B4-BE49-F238E27FC236}">
                <a16:creationId xmlns:a16="http://schemas.microsoft.com/office/drawing/2014/main" id="{9886C41F-4CDD-4625-904D-173F568A8F34}"/>
              </a:ext>
            </a:extLst>
          </p:cNvPr>
          <p:cNvCxnSpPr/>
          <p:nvPr userDrawn="1"/>
        </p:nvCxnSpPr>
        <p:spPr>
          <a:xfrm>
            <a:off x="657112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F0928D-029B-4701-AF1F-8B9ED97B3AB4}"/>
              </a:ext>
            </a:extLst>
          </p:cNvPr>
          <p:cNvCxnSpPr/>
          <p:nvPr userDrawn="1"/>
        </p:nvCxnSpPr>
        <p:spPr>
          <a:xfrm>
            <a:off x="657112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C2B4A2C-DDAB-4DE2-868C-84FB81EDA3B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5117F18-6FF0-42D6-88C4-5FFB7C205D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EC7DA8-9076-41C3-8BCC-D648DD8DAB6F}"/>
              </a:ext>
            </a:extLst>
          </p:cNvPr>
          <p:cNvSpPr>
            <a:spLocks noGrp="1"/>
          </p:cNvSpPr>
          <p:nvPr>
            <p:ph type="sldNum" sz="quarter" idx="12"/>
          </p:nvPr>
        </p:nvSpPr>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360048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6820526"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cxnSp>
        <p:nvCxnSpPr>
          <p:cNvPr id="5" name="Straight Connector 4">
            <a:extLst>
              <a:ext uri="{FF2B5EF4-FFF2-40B4-BE49-F238E27FC236}">
                <a16:creationId xmlns:a16="http://schemas.microsoft.com/office/drawing/2014/main" id="{12BDA65C-ED68-45DA-9923-02AC9E67C163}"/>
              </a:ext>
            </a:extLst>
          </p:cNvPr>
          <p:cNvCxnSpPr/>
          <p:nvPr userDrawn="1"/>
        </p:nvCxnSpPr>
        <p:spPr>
          <a:xfrm>
            <a:off x="85104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BBE04F-98F9-468A-8CD7-03ACF080EF1D}"/>
              </a:ext>
            </a:extLst>
          </p:cNvPr>
          <p:cNvCxnSpPr/>
          <p:nvPr userDrawn="1"/>
        </p:nvCxnSpPr>
        <p:spPr>
          <a:xfrm>
            <a:off x="85104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C87A8A1B-867D-4772-937F-8C74E14F2495}"/>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4209301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628797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Bar at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50968"/>
            <a:ext cx="2681372" cy="679281"/>
          </a:xfrm>
          <a:prstGeom prst="rect">
            <a:avLst/>
          </a:prstGeom>
        </p:spPr>
      </p:pic>
      <p:sp>
        <p:nvSpPr>
          <p:cNvPr id="3" name="Rectangle 2">
            <a:extLst>
              <a:ext uri="{FF2B5EF4-FFF2-40B4-BE49-F238E27FC236}">
                <a16:creationId xmlns:a16="http://schemas.microsoft.com/office/drawing/2014/main" id="{036B9597-BB78-47B9-9124-E7B6FC4C5EC7}"/>
              </a:ext>
            </a:extLst>
          </p:cNvPr>
          <p:cNvSpPr/>
          <p:nvPr userDrawn="1"/>
        </p:nvSpPr>
        <p:spPr>
          <a:xfrm>
            <a:off x="1" y="0"/>
            <a:ext cx="12191999" cy="156464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A67B00BD-3CD5-462B-8790-1BDBE5FEA0B6}"/>
              </a:ext>
            </a:extLst>
          </p:cNvPr>
          <p:cNvCxnSpPr>
            <a:cxnSpLocks/>
          </p:cNvCxnSpPr>
          <p:nvPr userDrawn="1"/>
        </p:nvCxnSpPr>
        <p:spPr>
          <a:xfrm>
            <a:off x="275185" y="213360"/>
            <a:ext cx="115815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C04BBF7A-C95A-4EE1-91F5-4CAD97F10C03}"/>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62779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Ba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269195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50968"/>
            <a:ext cx="2681375" cy="679281"/>
          </a:xfrm>
          <a:prstGeom prst="rect">
            <a:avLst/>
          </a:prstGeom>
        </p:spPr>
      </p:pic>
      <p:sp>
        <p:nvSpPr>
          <p:cNvPr id="4" name="Slide Number Placeholder 4">
            <a:extLst>
              <a:ext uri="{FF2B5EF4-FFF2-40B4-BE49-F238E27FC236}">
                <a16:creationId xmlns:a16="http://schemas.microsoft.com/office/drawing/2014/main" id="{0F69780B-5D78-4DD4-B3FB-5E22E1272CF6}"/>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275824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1B9D-D0DC-4A46-9EE0-D8236D2F9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CE97A7-E586-4059-9D11-B8657EA7A7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8AB0C-A50A-453E-9830-6184A16806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D6ACE7-C742-49A5-8488-DE594C87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054EB-B9A6-4837-9BFA-B3C161B0AB51}"/>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01400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DFEA-3139-414C-AC94-FCC8D27FC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340EA2-8D2A-4A24-9B5D-467179E06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BA1706-B44E-4F95-ABF4-BD81ED3620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F94D12-9E81-4DA3-B425-4F17D36B8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91F32-15D9-4086-86BA-F599701DB77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95500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6BD90-FCD7-4EF5-AAF5-1A8A3B0B3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6AED56-CE90-48B8-8B9C-761A8B66E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B48842-4896-4BD7-9B6A-1BBC7C8A5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816CF-AA9B-43E8-B03A-27A77900809F}" type="slidenum">
              <a:rPr lang="en-US" smtClean="0"/>
              <a:t>‹#›</a:t>
            </a:fld>
            <a:endParaRPr lang="en-US"/>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video" Target="https://www.youtube.com/embed/mvi8S16UfHk"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www.baxter.com/" TargetMode="External"/><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3.png"/><Relationship Id="rId21" Type="http://schemas.openxmlformats.org/officeDocument/2006/relationships/image" Target="../media/image48.png"/><Relationship Id="rId34" Type="http://schemas.openxmlformats.org/officeDocument/2006/relationships/image" Target="../media/image61.jpe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4.jpeg"/><Relationship Id="rId25" Type="http://schemas.openxmlformats.org/officeDocument/2006/relationships/image" Target="../media/image52.png"/><Relationship Id="rId33" Type="http://schemas.openxmlformats.org/officeDocument/2006/relationships/image" Target="../media/image60.jpeg"/><Relationship Id="rId2" Type="http://schemas.openxmlformats.org/officeDocument/2006/relationships/hyperlink" Target="http://www.abbott.com/global/url/content/en_US/20:20/general_content/General_Content_00010.htm" TargetMode="Externa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jpeg"/><Relationship Id="rId24" Type="http://schemas.openxmlformats.org/officeDocument/2006/relationships/image" Target="../media/image51.png"/><Relationship Id="rId32" Type="http://schemas.openxmlformats.org/officeDocument/2006/relationships/image" Target="../media/image59.jpeg"/><Relationship Id="rId5" Type="http://schemas.openxmlformats.org/officeDocument/2006/relationships/image" Target="../media/image34.png"/><Relationship Id="rId15" Type="http://schemas.openxmlformats.org/officeDocument/2006/relationships/hyperlink" Target="http://uscommon.lundbeck.com/us_common/" TargetMode="External"/><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9.png"/><Relationship Id="rId19" Type="http://schemas.openxmlformats.org/officeDocument/2006/relationships/image" Target="../media/image46.png"/><Relationship Id="rId31" Type="http://schemas.openxmlformats.org/officeDocument/2006/relationships/image" Target="../media/image58.jpeg"/><Relationship Id="rId4" Type="http://schemas.openxmlformats.org/officeDocument/2006/relationships/hyperlink" Target="http://www.abbott.com/" TargetMode="External"/><Relationship Id="rId9" Type="http://schemas.openxmlformats.org/officeDocument/2006/relationships/image" Target="../media/image38.png"/><Relationship Id="rId14" Type="http://schemas.openxmlformats.org/officeDocument/2006/relationships/image" Target="../media/image42.jpe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ideo" Target="https://www.youtube.com/embed/cSoxR1MJVL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EA3DC-8DA7-41D1-88F1-4AC977E87ACB}"/>
              </a:ext>
            </a:extLst>
          </p:cNvPr>
          <p:cNvSpPr txBox="1"/>
          <p:nvPr/>
        </p:nvSpPr>
        <p:spPr>
          <a:xfrm>
            <a:off x="347472" y="2194560"/>
            <a:ext cx="7473521" cy="1323439"/>
          </a:xfrm>
          <a:prstGeom prst="rect">
            <a:avLst/>
          </a:prstGeom>
          <a:noFill/>
        </p:spPr>
        <p:txBody>
          <a:bodyPr wrap="none" rtlCol="0">
            <a:spAutoFit/>
          </a:bodyPr>
          <a:lstStyle/>
          <a:p>
            <a:r>
              <a:rPr lang="en-US" sz="8000" b="1" dirty="0">
                <a:solidFill>
                  <a:schemeClr val="bg1"/>
                </a:solidFill>
                <a:latin typeface="Palatino Linotype" panose="02040502050505030304" pitchFamily="18" charset="0"/>
              </a:rPr>
              <a:t>About the HBA</a:t>
            </a:r>
          </a:p>
        </p:txBody>
      </p:sp>
      <p:sp>
        <p:nvSpPr>
          <p:cNvPr id="5" name="TextBox 4">
            <a:extLst>
              <a:ext uri="{FF2B5EF4-FFF2-40B4-BE49-F238E27FC236}">
                <a16:creationId xmlns:a16="http://schemas.microsoft.com/office/drawing/2014/main" id="{6FF1569F-7ACB-4517-B6B2-3D9FAFF3FCFB}"/>
              </a:ext>
            </a:extLst>
          </p:cNvPr>
          <p:cNvSpPr txBox="1"/>
          <p:nvPr/>
        </p:nvSpPr>
        <p:spPr>
          <a:xfrm>
            <a:off x="344424" y="3681984"/>
            <a:ext cx="8391015" cy="830997"/>
          </a:xfrm>
          <a:prstGeom prst="rect">
            <a:avLst/>
          </a:prstGeom>
          <a:noFill/>
        </p:spPr>
        <p:txBody>
          <a:bodyPr wrap="none" rtlCol="0">
            <a:spAutoFit/>
          </a:bodyPr>
          <a:lstStyle/>
          <a:p>
            <a:r>
              <a:rPr lang="en-US" sz="4800" dirty="0">
                <a:solidFill>
                  <a:srgbClr val="F9EB3B"/>
                </a:solidFill>
                <a:latin typeface="Tahoma" panose="020B0604030504040204" pitchFamily="34" charset="0"/>
                <a:ea typeface="Tahoma" panose="020B0604030504040204" pitchFamily="34" charset="0"/>
                <a:cs typeface="Tahoma" panose="020B0604030504040204" pitchFamily="34" charset="0"/>
              </a:rPr>
              <a:t>Insert presenter name(s) here</a:t>
            </a:r>
          </a:p>
        </p:txBody>
      </p:sp>
    </p:spTree>
    <p:extLst>
      <p:ext uri="{BB962C8B-B14F-4D97-AF65-F5344CB8AC3E}">
        <p14:creationId xmlns:p14="http://schemas.microsoft.com/office/powerpoint/2010/main" val="3991892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37E3C-E1F4-46B4-9C43-F515BF298F06}"/>
              </a:ext>
            </a:extLst>
          </p:cNvPr>
          <p:cNvSpPr txBox="1"/>
          <p:nvPr/>
        </p:nvSpPr>
        <p:spPr>
          <a:xfrm>
            <a:off x="7295347" y="2659559"/>
            <a:ext cx="3365024" cy="769441"/>
          </a:xfrm>
          <a:prstGeom prst="rect">
            <a:avLst/>
          </a:prstGeom>
          <a:noFill/>
        </p:spPr>
        <p:txBody>
          <a:bodyPr wrap="none" rtlCol="0">
            <a:spAutoFit/>
          </a:bodyPr>
          <a:lstStyle/>
          <a:p>
            <a:pPr algn="ctr"/>
            <a:r>
              <a:rPr lang="en-US" sz="4400" dirty="0">
                <a:solidFill>
                  <a:srgbClr val="FB515B"/>
                </a:solidFill>
                <a:latin typeface="Palatino Linotype" panose="02040502050505030304" pitchFamily="18" charset="0"/>
              </a:rPr>
              <a:t>Membership</a:t>
            </a:r>
          </a:p>
        </p:txBody>
      </p:sp>
      <p:sp>
        <p:nvSpPr>
          <p:cNvPr id="4" name="Slide Number Placeholder 3">
            <a:extLst>
              <a:ext uri="{FF2B5EF4-FFF2-40B4-BE49-F238E27FC236}">
                <a16:creationId xmlns:a16="http://schemas.microsoft.com/office/drawing/2014/main" id="{FF59D520-05BD-4AA0-B6E0-45EE1D5936D0}"/>
              </a:ext>
            </a:extLst>
          </p:cNvPr>
          <p:cNvSpPr>
            <a:spLocks noGrp="1"/>
          </p:cNvSpPr>
          <p:nvPr>
            <p:ph type="sldNum" sz="quarter" idx="12"/>
          </p:nvPr>
        </p:nvSpPr>
        <p:spPr/>
        <p:txBody>
          <a:bodyPr/>
          <a:lstStyle/>
          <a:p>
            <a:fld id="{0AB816CF-AA9B-43E8-B03A-27A77900809F}" type="slidenum">
              <a:rPr lang="en-US" smtClean="0"/>
              <a:pPr/>
              <a:t>10</a:t>
            </a:fld>
            <a:endParaRPr lang="en-US" dirty="0"/>
          </a:p>
        </p:txBody>
      </p:sp>
    </p:spTree>
    <p:extLst>
      <p:ext uri="{BB962C8B-B14F-4D97-AF65-F5344CB8AC3E}">
        <p14:creationId xmlns:p14="http://schemas.microsoft.com/office/powerpoint/2010/main" val="1308373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6923498" cy="1446550"/>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Value of HBA Membership</a:t>
            </a:r>
          </a:p>
          <a:p>
            <a:endParaRPr lang="en-US" sz="4400" dirty="0">
              <a:solidFill>
                <a:schemeClr val="bg1"/>
              </a:solidFill>
              <a:latin typeface="Palatino Linotype" panose="02040502050505030304" pitchFamily="18" charset="0"/>
            </a:endParaRP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11</a:t>
            </a:fld>
            <a:endParaRPr lang="en-US" dirty="0"/>
          </a:p>
        </p:txBody>
      </p:sp>
      <p:sp>
        <p:nvSpPr>
          <p:cNvPr id="11" name="Rectangle 10">
            <a:extLst>
              <a:ext uri="{FF2B5EF4-FFF2-40B4-BE49-F238E27FC236}">
                <a16:creationId xmlns:a16="http://schemas.microsoft.com/office/drawing/2014/main" id="{08350BDF-DCAB-4E24-849E-F5EA380642F3}"/>
              </a:ext>
            </a:extLst>
          </p:cNvPr>
          <p:cNvSpPr>
            <a:spLocks noGrp="1" noChangeArrowheads="1"/>
          </p:cNvSpPr>
          <p:nvPr/>
        </p:nvSpPr>
        <p:spPr>
          <a:xfrm>
            <a:off x="-319448" y="1628255"/>
            <a:ext cx="5997815"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00100" lvl="1" indent="-342900">
              <a:lnSpc>
                <a:spcPct val="95000"/>
              </a:lnSpc>
              <a:spcBef>
                <a:spcPts val="300"/>
              </a:spcBef>
              <a:spcAft>
                <a:spcPts val="300"/>
              </a:spcAft>
              <a:buClr>
                <a:srgbClr val="FB515B"/>
              </a:buClr>
            </a:pPr>
            <a:r>
              <a:rPr lang="en-US" altLang="en-US" sz="1900" b="1" dirty="0">
                <a:solidFill>
                  <a:srgbClr val="FB515B"/>
                </a:solidFill>
                <a:latin typeface="Palatino Linotype" panose="02040502050505030304" pitchFamily="18" charset="0"/>
                <a:cs typeface="Gotham Book"/>
              </a:rPr>
              <a:t>Up to 50 percent discount to more than 500 events </a:t>
            </a:r>
            <a:r>
              <a:rPr lang="en-US" altLang="en-US" sz="1900" dirty="0">
                <a:solidFill>
                  <a:srgbClr val="58595B"/>
                </a:solidFill>
                <a:latin typeface="Palatino Linotype" panose="02040502050505030304" pitchFamily="18" charset="0"/>
                <a:cs typeface="Gotham Book"/>
              </a:rPr>
              <a:t>across the globe</a:t>
            </a:r>
            <a:br>
              <a:rPr lang="en-US" altLang="en-US" sz="1900" dirty="0">
                <a:solidFill>
                  <a:srgbClr val="58595B"/>
                </a:solidFill>
                <a:latin typeface="Palatino Linotype" panose="02040502050505030304" pitchFamily="18" charset="0"/>
                <a:cs typeface="Gotham Book"/>
              </a:rPr>
            </a:br>
            <a:endParaRPr lang="en-US" altLang="en-US" sz="1900" dirty="0">
              <a:solidFill>
                <a:srgbClr val="58595B"/>
              </a:solidFill>
              <a:latin typeface="Palatino Linotype" panose="02040502050505030304" pitchFamily="18" charset="0"/>
              <a:cs typeface="Gotham Book"/>
            </a:endParaRPr>
          </a:p>
          <a:p>
            <a:pPr marL="800100" lvl="1" indent="-342900">
              <a:lnSpc>
                <a:spcPct val="95000"/>
              </a:lnSpc>
              <a:spcBef>
                <a:spcPts val="300"/>
              </a:spcBef>
              <a:spcAft>
                <a:spcPts val="300"/>
              </a:spcAft>
              <a:buClr>
                <a:srgbClr val="FB515B"/>
              </a:buClr>
            </a:pPr>
            <a:r>
              <a:rPr lang="en-US" altLang="en-US" sz="1900" b="1" dirty="0">
                <a:solidFill>
                  <a:srgbClr val="FB515B"/>
                </a:solidFill>
                <a:latin typeface="Palatino Linotype" panose="02040502050505030304" pitchFamily="18" charset="0"/>
                <a:cs typeface="Gotham Book"/>
              </a:rPr>
              <a:t>Invitation to exclusive member-only events </a:t>
            </a:r>
            <a:r>
              <a:rPr lang="en-US" altLang="en-US" sz="1900" dirty="0">
                <a:solidFill>
                  <a:srgbClr val="58595B"/>
                </a:solidFill>
                <a:latin typeface="Palatino Linotype" panose="02040502050505030304" pitchFamily="18" charset="0"/>
                <a:cs typeface="Gotham Book"/>
              </a:rPr>
              <a:t>such as the HBA Annual Conference and local networking opportunities </a:t>
            </a:r>
            <a:br>
              <a:rPr lang="en-US" altLang="en-US" sz="1900" dirty="0">
                <a:solidFill>
                  <a:srgbClr val="58595B"/>
                </a:solidFill>
                <a:latin typeface="Palatino Linotype" panose="02040502050505030304" pitchFamily="18" charset="0"/>
                <a:cs typeface="Gotham Book"/>
              </a:rPr>
            </a:br>
            <a:endParaRPr lang="en-US" altLang="en-US" sz="1900" dirty="0">
              <a:solidFill>
                <a:srgbClr val="58595B"/>
              </a:solidFill>
              <a:latin typeface="Palatino Linotype" panose="02040502050505030304" pitchFamily="18" charset="0"/>
              <a:cs typeface="Gotham Book"/>
            </a:endParaRPr>
          </a:p>
          <a:p>
            <a:pPr marL="800100" lvl="1" indent="-342900">
              <a:lnSpc>
                <a:spcPct val="95000"/>
              </a:lnSpc>
              <a:spcBef>
                <a:spcPts val="300"/>
              </a:spcBef>
              <a:spcAft>
                <a:spcPts val="300"/>
              </a:spcAft>
              <a:buClr>
                <a:srgbClr val="FB515B"/>
              </a:buClr>
            </a:pPr>
            <a:r>
              <a:rPr lang="en-US" altLang="en-US" sz="1900" dirty="0">
                <a:solidFill>
                  <a:srgbClr val="58595B"/>
                </a:solidFill>
                <a:latin typeface="Palatino Linotype" panose="02040502050505030304" pitchFamily="18" charset="0"/>
                <a:cs typeface="Gotham Book"/>
              </a:rPr>
              <a:t>Access to exclusive </a:t>
            </a:r>
            <a:r>
              <a:rPr lang="en-US" altLang="en-US" sz="1900" b="1" dirty="0">
                <a:solidFill>
                  <a:srgbClr val="FB515B"/>
                </a:solidFill>
                <a:latin typeface="Palatino Linotype" panose="02040502050505030304" pitchFamily="18" charset="0"/>
                <a:cs typeface="Gotham Book"/>
              </a:rPr>
              <a:t>online member directory</a:t>
            </a:r>
            <a:r>
              <a:rPr lang="en-US" altLang="en-US" sz="1900" dirty="0">
                <a:solidFill>
                  <a:srgbClr val="FB515B"/>
                </a:solidFill>
                <a:latin typeface="Palatino Linotype" panose="02040502050505030304" pitchFamily="18" charset="0"/>
                <a:cs typeface="Gotham Book"/>
              </a:rPr>
              <a:t>, </a:t>
            </a:r>
            <a:r>
              <a:rPr lang="en-US" altLang="en-US" sz="1900" b="1" dirty="0">
                <a:solidFill>
                  <a:srgbClr val="FB515B"/>
                </a:solidFill>
                <a:latin typeface="Palatino Linotype" panose="02040502050505030304" pitchFamily="18" charset="0"/>
                <a:cs typeface="Gotham Book"/>
              </a:rPr>
              <a:t>forums</a:t>
            </a:r>
            <a:r>
              <a:rPr lang="en-US" altLang="en-US" sz="1900" dirty="0">
                <a:solidFill>
                  <a:srgbClr val="FB515B"/>
                </a:solidFill>
                <a:latin typeface="Palatino Linotype" panose="02040502050505030304" pitchFamily="18" charset="0"/>
                <a:cs typeface="Gotham Book"/>
              </a:rPr>
              <a:t> </a:t>
            </a:r>
            <a:r>
              <a:rPr lang="en-US" altLang="en-US" sz="1900" dirty="0">
                <a:solidFill>
                  <a:srgbClr val="58595B"/>
                </a:solidFill>
                <a:latin typeface="Palatino Linotype" panose="02040502050505030304" pitchFamily="18" charset="0"/>
                <a:cs typeface="Gotham Book"/>
              </a:rPr>
              <a:t>and</a:t>
            </a:r>
            <a:r>
              <a:rPr lang="en-US" altLang="en-US" sz="1900" dirty="0">
                <a:solidFill>
                  <a:srgbClr val="FB515B"/>
                </a:solidFill>
                <a:latin typeface="Palatino Linotype" panose="02040502050505030304" pitchFamily="18" charset="0"/>
                <a:cs typeface="Gotham Book"/>
              </a:rPr>
              <a:t> </a:t>
            </a:r>
            <a:r>
              <a:rPr lang="en-US" altLang="en-US" sz="1900" b="1" dirty="0">
                <a:solidFill>
                  <a:srgbClr val="FB515B"/>
                </a:solidFill>
                <a:latin typeface="Palatino Linotype" panose="02040502050505030304" pitchFamily="18" charset="0"/>
                <a:cs typeface="Gotham Book"/>
              </a:rPr>
              <a:t>resource libraries</a:t>
            </a:r>
            <a:br>
              <a:rPr lang="en-US" altLang="en-US" sz="1900" b="1" dirty="0">
                <a:solidFill>
                  <a:srgbClr val="FB515B"/>
                </a:solidFill>
                <a:latin typeface="Palatino Linotype" panose="02040502050505030304" pitchFamily="18" charset="0"/>
                <a:cs typeface="Gotham Book"/>
              </a:rPr>
            </a:br>
            <a:endParaRPr lang="en-US" altLang="en-US" sz="1900" b="1" dirty="0">
              <a:solidFill>
                <a:srgbClr val="FB515B"/>
              </a:solidFill>
              <a:latin typeface="Palatino Linotype" panose="02040502050505030304" pitchFamily="18" charset="0"/>
              <a:cs typeface="Gotham Book"/>
            </a:endParaRPr>
          </a:p>
          <a:p>
            <a:pPr marL="800100" lvl="1" indent="-342900">
              <a:lnSpc>
                <a:spcPct val="95000"/>
              </a:lnSpc>
              <a:spcBef>
                <a:spcPts val="300"/>
              </a:spcBef>
              <a:spcAft>
                <a:spcPts val="300"/>
              </a:spcAft>
              <a:buClr>
                <a:srgbClr val="FB515B"/>
              </a:buClr>
            </a:pPr>
            <a:r>
              <a:rPr lang="en-US" altLang="en-US" sz="1900" dirty="0">
                <a:solidFill>
                  <a:srgbClr val="58595B"/>
                </a:solidFill>
                <a:latin typeface="Palatino Linotype" panose="02040502050505030304" pitchFamily="18" charset="0"/>
                <a:cs typeface="Gotham Book"/>
              </a:rPr>
              <a:t>Opportunity to </a:t>
            </a:r>
            <a:r>
              <a:rPr lang="en-US" altLang="en-US" sz="1900" b="1" dirty="0">
                <a:solidFill>
                  <a:srgbClr val="FB515B"/>
                </a:solidFill>
                <a:latin typeface="Palatino Linotype" panose="02040502050505030304" pitchFamily="18" charset="0"/>
                <a:cs typeface="Gotham Book"/>
              </a:rPr>
              <a:t>join affinity groups based on your interests</a:t>
            </a:r>
            <a:r>
              <a:rPr lang="en-US" altLang="en-US" sz="1900" dirty="0">
                <a:solidFill>
                  <a:srgbClr val="58595B"/>
                </a:solidFill>
                <a:latin typeface="Palatino Linotype" panose="02040502050505030304" pitchFamily="18" charset="0"/>
                <a:cs typeface="Gotham Book"/>
              </a:rPr>
              <a:t> </a:t>
            </a:r>
            <a:br>
              <a:rPr lang="en-US" altLang="en-US" sz="1900" dirty="0">
                <a:solidFill>
                  <a:srgbClr val="58595B"/>
                </a:solidFill>
                <a:latin typeface="Palatino Linotype" panose="02040502050505030304" pitchFamily="18" charset="0"/>
                <a:cs typeface="Gotham Book"/>
              </a:rPr>
            </a:br>
            <a:endParaRPr lang="en-US" altLang="en-US" sz="1900" dirty="0">
              <a:solidFill>
                <a:srgbClr val="58595B"/>
              </a:solidFill>
              <a:latin typeface="Palatino Linotype" panose="02040502050505030304" pitchFamily="18" charset="0"/>
              <a:cs typeface="Gotham Book"/>
            </a:endParaRPr>
          </a:p>
          <a:p>
            <a:pPr marL="800100" lvl="1" indent="-342900">
              <a:lnSpc>
                <a:spcPct val="95000"/>
              </a:lnSpc>
              <a:spcBef>
                <a:spcPts val="300"/>
              </a:spcBef>
              <a:spcAft>
                <a:spcPts val="300"/>
              </a:spcAft>
              <a:buClr>
                <a:srgbClr val="FB515B"/>
              </a:buClr>
            </a:pPr>
            <a:r>
              <a:rPr lang="en-US" altLang="en-US" sz="1900" dirty="0">
                <a:solidFill>
                  <a:srgbClr val="58595B"/>
                </a:solidFill>
                <a:latin typeface="Palatino Linotype" panose="02040502050505030304" pitchFamily="18" charset="0"/>
                <a:cs typeface="Gotham Book"/>
              </a:rPr>
              <a:t>Access to the online </a:t>
            </a:r>
            <a:r>
              <a:rPr lang="en-US" altLang="en-US" sz="1900" b="1" dirty="0">
                <a:solidFill>
                  <a:srgbClr val="FB515B"/>
                </a:solidFill>
                <a:latin typeface="Palatino Linotype" panose="02040502050505030304" pitchFamily="18" charset="0"/>
                <a:cs typeface="Gotham Book"/>
              </a:rPr>
              <a:t>Career Center</a:t>
            </a:r>
          </a:p>
          <a:p>
            <a:pPr marL="457200" indent="-342900">
              <a:lnSpc>
                <a:spcPct val="95000"/>
              </a:lnSpc>
              <a:spcBef>
                <a:spcPts val="300"/>
              </a:spcBef>
              <a:spcAft>
                <a:spcPts val="300"/>
              </a:spcAft>
              <a:buClr>
                <a:srgbClr val="FB515B"/>
              </a:buClr>
            </a:pPr>
            <a:endParaRPr lang="en-US" altLang="en-US" sz="1900" dirty="0">
              <a:latin typeface="Palatino Linotype" panose="02040502050505030304" pitchFamily="18" charset="0"/>
              <a:cs typeface="Gotham Book"/>
            </a:endParaRPr>
          </a:p>
          <a:p>
            <a:pPr marL="514350" indent="-342900">
              <a:lnSpc>
                <a:spcPct val="95000"/>
              </a:lnSpc>
              <a:spcBef>
                <a:spcPts val="1200"/>
              </a:spcBef>
              <a:buClr>
                <a:srgbClr val="FB515B"/>
              </a:buClr>
            </a:pPr>
            <a:endParaRPr lang="en-US" altLang="en-US" sz="1900" dirty="0">
              <a:solidFill>
                <a:srgbClr val="333399"/>
              </a:solidFill>
              <a:latin typeface="Palatino Linotype" panose="02040502050505030304" pitchFamily="18" charset="0"/>
            </a:endParaRPr>
          </a:p>
        </p:txBody>
      </p:sp>
      <p:sp>
        <p:nvSpPr>
          <p:cNvPr id="12" name="Rectangle 11">
            <a:extLst>
              <a:ext uri="{FF2B5EF4-FFF2-40B4-BE49-F238E27FC236}">
                <a16:creationId xmlns:a16="http://schemas.microsoft.com/office/drawing/2014/main" id="{1679681B-2F1D-4469-9DC8-14CDC1750FED}"/>
              </a:ext>
            </a:extLst>
          </p:cNvPr>
          <p:cNvSpPr>
            <a:spLocks noGrp="1" noChangeArrowheads="1"/>
          </p:cNvSpPr>
          <p:nvPr/>
        </p:nvSpPr>
        <p:spPr>
          <a:xfrm>
            <a:off x="5678367" y="1628255"/>
            <a:ext cx="5864465" cy="506838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00100" lvl="1" indent="-342900">
              <a:lnSpc>
                <a:spcPct val="95000"/>
              </a:lnSpc>
              <a:spcBef>
                <a:spcPts val="300"/>
              </a:spcBef>
              <a:spcAft>
                <a:spcPts val="300"/>
              </a:spcAft>
              <a:buClr>
                <a:srgbClr val="FB515B"/>
              </a:buClr>
            </a:pPr>
            <a:r>
              <a:rPr lang="en-US" altLang="en-US" sz="1900" dirty="0">
                <a:solidFill>
                  <a:srgbClr val="58595B"/>
                </a:solidFill>
                <a:latin typeface="Palatino Linotype" panose="02040502050505030304" pitchFamily="18" charset="0"/>
                <a:cs typeface="Gotham Book"/>
              </a:rPr>
              <a:t>Learn skills to </a:t>
            </a:r>
            <a:r>
              <a:rPr lang="en-US" altLang="en-US" sz="1900" b="1" dirty="0">
                <a:solidFill>
                  <a:srgbClr val="FB515B"/>
                </a:solidFill>
                <a:latin typeface="Palatino Linotype" panose="02040502050505030304" pitchFamily="18" charset="0"/>
                <a:cs typeface="Gotham Book"/>
              </a:rPr>
              <a:t>grow your career </a:t>
            </a:r>
            <a:r>
              <a:rPr lang="en-US" altLang="en-US" sz="1900" dirty="0">
                <a:solidFill>
                  <a:srgbClr val="58595B"/>
                </a:solidFill>
                <a:latin typeface="Palatino Linotype" panose="02040502050505030304" pitchFamily="18" charset="0"/>
                <a:cs typeface="Gotham Book"/>
              </a:rPr>
              <a:t>through four on-demand webinars full of professional development insights</a:t>
            </a:r>
            <a:br>
              <a:rPr lang="en-US" altLang="en-US" sz="1900" dirty="0">
                <a:solidFill>
                  <a:srgbClr val="58595B"/>
                </a:solidFill>
                <a:latin typeface="Palatino Linotype" panose="02040502050505030304" pitchFamily="18" charset="0"/>
                <a:cs typeface="Gotham Book"/>
              </a:rPr>
            </a:br>
            <a:endParaRPr lang="en-US" altLang="en-US" sz="1900" dirty="0">
              <a:solidFill>
                <a:srgbClr val="58595B"/>
              </a:solidFill>
              <a:latin typeface="Palatino Linotype" panose="02040502050505030304" pitchFamily="18" charset="0"/>
              <a:cs typeface="Gotham Book"/>
            </a:endParaRPr>
          </a:p>
          <a:p>
            <a:pPr marL="800100" lvl="1" indent="-342900">
              <a:lnSpc>
                <a:spcPct val="95000"/>
              </a:lnSpc>
              <a:spcBef>
                <a:spcPts val="300"/>
              </a:spcBef>
              <a:spcAft>
                <a:spcPts val="300"/>
              </a:spcAft>
              <a:buClr>
                <a:srgbClr val="FB515B"/>
              </a:buClr>
            </a:pPr>
            <a:r>
              <a:rPr lang="en-US" altLang="en-US" sz="1900" dirty="0">
                <a:solidFill>
                  <a:srgbClr val="58595B"/>
                </a:solidFill>
                <a:latin typeface="Palatino Linotype" panose="02040502050505030304" pitchFamily="18" charset="0"/>
                <a:cs typeface="Gotham Book"/>
              </a:rPr>
              <a:t>Join member-only formal mentoring programs to </a:t>
            </a:r>
            <a:r>
              <a:rPr lang="en-US" altLang="en-US" sz="1900" b="1" dirty="0">
                <a:solidFill>
                  <a:srgbClr val="FB515B"/>
                </a:solidFill>
                <a:latin typeface="Palatino Linotype" panose="02040502050505030304" pitchFamily="18" charset="0"/>
                <a:cs typeface="Gotham Book"/>
              </a:rPr>
              <a:t>enhance your professional success</a:t>
            </a:r>
            <a:br>
              <a:rPr lang="en-US" altLang="en-US" sz="1900" b="1" dirty="0">
                <a:solidFill>
                  <a:srgbClr val="FB515B"/>
                </a:solidFill>
                <a:latin typeface="Palatino Linotype" panose="02040502050505030304" pitchFamily="18" charset="0"/>
                <a:cs typeface="Gotham Book"/>
              </a:rPr>
            </a:br>
            <a:endParaRPr lang="en-US" altLang="en-US" sz="1900" b="1" dirty="0">
              <a:solidFill>
                <a:srgbClr val="FB515B"/>
              </a:solidFill>
              <a:latin typeface="Palatino Linotype" panose="02040502050505030304" pitchFamily="18" charset="0"/>
              <a:cs typeface="Gotham Book"/>
            </a:endParaRPr>
          </a:p>
          <a:p>
            <a:pPr marL="800100" lvl="1" indent="-342900">
              <a:lnSpc>
                <a:spcPct val="95000"/>
              </a:lnSpc>
              <a:spcBef>
                <a:spcPts val="300"/>
              </a:spcBef>
              <a:spcAft>
                <a:spcPts val="300"/>
              </a:spcAft>
              <a:buClr>
                <a:srgbClr val="FB515B"/>
              </a:buClr>
            </a:pPr>
            <a:r>
              <a:rPr lang="en-US" altLang="en-US" sz="1900" dirty="0">
                <a:solidFill>
                  <a:srgbClr val="58595B"/>
                </a:solidFill>
                <a:latin typeface="Palatino Linotype" panose="02040502050505030304" pitchFamily="18" charset="0"/>
                <a:cs typeface="Gotham Book"/>
              </a:rPr>
              <a:t>Leadership opportunities to </a:t>
            </a:r>
            <a:r>
              <a:rPr lang="en-US" altLang="en-US" sz="1900" b="1" dirty="0">
                <a:solidFill>
                  <a:srgbClr val="FB515B"/>
                </a:solidFill>
                <a:latin typeface="Palatino Linotype" panose="02040502050505030304" pitchFamily="18" charset="0"/>
                <a:cs typeface="Gotham Book"/>
              </a:rPr>
              <a:t>broaden your professional experience and gain industry visibility</a:t>
            </a:r>
            <a:br>
              <a:rPr lang="en-US" altLang="en-US" sz="1900" b="1" dirty="0">
                <a:solidFill>
                  <a:srgbClr val="FB515B"/>
                </a:solidFill>
                <a:latin typeface="Palatino Linotype" panose="02040502050505030304" pitchFamily="18" charset="0"/>
                <a:cs typeface="Gotham Book"/>
              </a:rPr>
            </a:br>
            <a:endParaRPr lang="en-US" altLang="en-US" sz="1900" b="1" dirty="0">
              <a:solidFill>
                <a:srgbClr val="FB515B"/>
              </a:solidFill>
              <a:latin typeface="Palatino Linotype" panose="02040502050505030304" pitchFamily="18" charset="0"/>
              <a:cs typeface="Gotham Book"/>
            </a:endParaRPr>
          </a:p>
          <a:p>
            <a:pPr marL="800100" lvl="1" indent="-342900">
              <a:lnSpc>
                <a:spcPct val="95000"/>
              </a:lnSpc>
              <a:spcBef>
                <a:spcPts val="300"/>
              </a:spcBef>
              <a:spcAft>
                <a:spcPts val="300"/>
              </a:spcAft>
              <a:buClr>
                <a:srgbClr val="FB515B"/>
              </a:buClr>
            </a:pPr>
            <a:r>
              <a:rPr lang="en-US" altLang="en-US" sz="1900" dirty="0">
                <a:solidFill>
                  <a:srgbClr val="58595B"/>
                </a:solidFill>
                <a:latin typeface="Palatino Linotype" panose="02040502050505030304" pitchFamily="18" charset="0"/>
                <a:cs typeface="Gotham Book"/>
              </a:rPr>
              <a:t>Receive </a:t>
            </a:r>
            <a:r>
              <a:rPr lang="en-US" altLang="en-US" sz="1900" b="1" dirty="0">
                <a:solidFill>
                  <a:srgbClr val="FB515B"/>
                </a:solidFill>
                <a:latin typeface="Palatino Linotype" panose="02040502050505030304" pitchFamily="18" charset="0"/>
                <a:cs typeface="Gotham Book"/>
              </a:rPr>
              <a:t>recognition</a:t>
            </a:r>
            <a:r>
              <a:rPr lang="en-US" altLang="en-US" sz="1900" dirty="0">
                <a:solidFill>
                  <a:srgbClr val="58595B"/>
                </a:solidFill>
                <a:latin typeface="Palatino Linotype" panose="02040502050505030304" pitchFamily="18" charset="0"/>
                <a:cs typeface="Gotham Book"/>
              </a:rPr>
              <a:t> of leadership contributions through volunteer awards</a:t>
            </a:r>
          </a:p>
          <a:p>
            <a:pPr indent="0">
              <a:lnSpc>
                <a:spcPct val="95000"/>
              </a:lnSpc>
              <a:spcBef>
                <a:spcPts val="1200"/>
              </a:spcBef>
              <a:buClr>
                <a:srgbClr val="FB515B"/>
              </a:buClr>
              <a:buNone/>
            </a:pPr>
            <a:endParaRPr lang="en-US" altLang="en-US" sz="1900" dirty="0">
              <a:solidFill>
                <a:srgbClr val="333399"/>
              </a:solidFill>
              <a:latin typeface="Palatino Linotype" panose="02040502050505030304" pitchFamily="18" charset="0"/>
            </a:endParaRPr>
          </a:p>
        </p:txBody>
      </p:sp>
      <p:sp>
        <p:nvSpPr>
          <p:cNvPr id="6" name="TextBox 5">
            <a:extLst>
              <a:ext uri="{FF2B5EF4-FFF2-40B4-BE49-F238E27FC236}">
                <a16:creationId xmlns:a16="http://schemas.microsoft.com/office/drawing/2014/main" id="{7DBC6B23-BE5C-48B5-B9A8-2C1B590C57C2}"/>
              </a:ext>
            </a:extLst>
          </p:cNvPr>
          <p:cNvSpPr txBox="1"/>
          <p:nvPr/>
        </p:nvSpPr>
        <p:spPr>
          <a:xfrm>
            <a:off x="237971" y="730565"/>
            <a:ext cx="10471136"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Make 2019 the year to impact your career</a:t>
            </a:r>
          </a:p>
        </p:txBody>
      </p:sp>
    </p:spTree>
    <p:extLst>
      <p:ext uri="{BB962C8B-B14F-4D97-AF65-F5344CB8AC3E}">
        <p14:creationId xmlns:p14="http://schemas.microsoft.com/office/powerpoint/2010/main" val="1849806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336502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Membership</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12</a:t>
            </a:fld>
            <a:endParaRPr lang="en-US" dirty="0"/>
          </a:p>
        </p:txBody>
      </p:sp>
      <p:sp>
        <p:nvSpPr>
          <p:cNvPr id="7" name="TextBox 9">
            <a:extLst>
              <a:ext uri="{FF2B5EF4-FFF2-40B4-BE49-F238E27FC236}">
                <a16:creationId xmlns:a16="http://schemas.microsoft.com/office/drawing/2014/main" id="{4C00BA54-B5B2-4640-B554-89B8D94673C0}"/>
              </a:ext>
            </a:extLst>
          </p:cNvPr>
          <p:cNvSpPr txBox="1">
            <a:spLocks noChangeArrowheads="1"/>
          </p:cNvSpPr>
          <p:nvPr/>
        </p:nvSpPr>
        <p:spPr bwMode="auto">
          <a:xfrm>
            <a:off x="213360" y="3133725"/>
            <a:ext cx="730170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400" b="1" dirty="0">
                <a:solidFill>
                  <a:srgbClr val="FB515B"/>
                </a:solidFill>
                <a:latin typeface="Palatino Linotype" panose="02040502050505030304" pitchFamily="18" charset="0"/>
                <a:cs typeface="Gotham Bold"/>
              </a:rPr>
              <a:t>Connect with nearly 10,000 other passionate healthcare and life science professionals, representing more than 1,000 companies.</a:t>
            </a:r>
          </a:p>
        </p:txBody>
      </p:sp>
      <p:pic>
        <p:nvPicPr>
          <p:cNvPr id="12" name="Picture 11">
            <a:extLst>
              <a:ext uri="{FF2B5EF4-FFF2-40B4-BE49-F238E27FC236}">
                <a16:creationId xmlns:a16="http://schemas.microsoft.com/office/drawing/2014/main" id="{C22CCBA4-B82C-4051-84B7-5885989EC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5966" y="2004441"/>
            <a:ext cx="5077968" cy="3401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1094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336502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Membership</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13</a:t>
            </a:fld>
            <a:endParaRPr lang="en-US" dirty="0"/>
          </a:p>
        </p:txBody>
      </p:sp>
      <p:sp>
        <p:nvSpPr>
          <p:cNvPr id="7" name="TextBox 9">
            <a:extLst>
              <a:ext uri="{FF2B5EF4-FFF2-40B4-BE49-F238E27FC236}">
                <a16:creationId xmlns:a16="http://schemas.microsoft.com/office/drawing/2014/main" id="{4C00BA54-B5B2-4640-B554-89B8D94673C0}"/>
              </a:ext>
            </a:extLst>
          </p:cNvPr>
          <p:cNvSpPr txBox="1">
            <a:spLocks noChangeArrowheads="1"/>
          </p:cNvSpPr>
          <p:nvPr/>
        </p:nvSpPr>
        <p:spPr bwMode="auto">
          <a:xfrm>
            <a:off x="213360" y="3133725"/>
            <a:ext cx="730170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2400" b="1" dirty="0">
                <a:solidFill>
                  <a:srgbClr val="FB515B"/>
                </a:solidFill>
                <a:latin typeface="Palatino Linotype" panose="02040502050505030304" pitchFamily="18" charset="0"/>
                <a:cs typeface="Gotham Bold"/>
              </a:rPr>
              <a:t>Explore new skills, share your expertise, </a:t>
            </a:r>
            <a:br>
              <a:rPr lang="en-US" altLang="en-US" sz="2400" b="1" dirty="0">
                <a:solidFill>
                  <a:srgbClr val="FB515B"/>
                </a:solidFill>
                <a:latin typeface="Palatino Linotype" panose="02040502050505030304" pitchFamily="18" charset="0"/>
                <a:cs typeface="Gotham Bold"/>
              </a:rPr>
            </a:br>
            <a:r>
              <a:rPr lang="en-US" altLang="en-US" sz="2400" b="1" dirty="0">
                <a:solidFill>
                  <a:srgbClr val="FB515B"/>
                </a:solidFill>
                <a:latin typeface="Palatino Linotype" panose="02040502050505030304" pitchFamily="18" charset="0"/>
                <a:cs typeface="Gotham Bold"/>
              </a:rPr>
              <a:t>advance your career and be a </a:t>
            </a:r>
            <a:br>
              <a:rPr lang="en-US" altLang="en-US" sz="2400" b="1" dirty="0">
                <a:solidFill>
                  <a:srgbClr val="FB515B"/>
                </a:solidFill>
                <a:latin typeface="Palatino Linotype" panose="02040502050505030304" pitchFamily="18" charset="0"/>
                <a:cs typeface="Gotham Bold"/>
              </a:rPr>
            </a:br>
            <a:r>
              <a:rPr lang="en-US" altLang="en-US" sz="2400" b="1" dirty="0">
                <a:solidFill>
                  <a:srgbClr val="FB515B"/>
                </a:solidFill>
                <a:latin typeface="Palatino Linotype" panose="02040502050505030304" pitchFamily="18" charset="0"/>
                <a:cs typeface="Gotham Bold"/>
              </a:rPr>
              <a:t>catalyst for change.</a:t>
            </a:r>
          </a:p>
        </p:txBody>
      </p:sp>
      <p:pic>
        <p:nvPicPr>
          <p:cNvPr id="6" name="Picture 5">
            <a:extLst>
              <a:ext uri="{FF2B5EF4-FFF2-40B4-BE49-F238E27FC236}">
                <a16:creationId xmlns:a16="http://schemas.microsoft.com/office/drawing/2014/main" id="{8EE55DA6-23FC-4674-AF40-077585BF8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7155" y="1935595"/>
            <a:ext cx="5077968" cy="3401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8730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23299" y="97281"/>
            <a:ext cx="10834504" cy="1446550"/>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Advance Your Career Through Leadership</a:t>
            </a:r>
            <a:br>
              <a:rPr lang="en-US" sz="4400" dirty="0">
                <a:solidFill>
                  <a:schemeClr val="bg1"/>
                </a:solidFill>
                <a:latin typeface="Palatino Linotype" panose="02040502050505030304" pitchFamily="18" charset="0"/>
              </a:rPr>
            </a:br>
            <a:r>
              <a:rPr lang="en-US" sz="4400" dirty="0">
                <a:solidFill>
                  <a:schemeClr val="bg1"/>
                </a:solidFill>
                <a:latin typeface="Palatino Linotype" panose="02040502050505030304" pitchFamily="18" charset="0"/>
              </a:rPr>
              <a:t>Opportunities</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14</a:t>
            </a:fld>
            <a:endParaRPr lang="en-US" dirty="0"/>
          </a:p>
        </p:txBody>
      </p:sp>
      <p:sp>
        <p:nvSpPr>
          <p:cNvPr id="9" name="Rectangle 8">
            <a:extLst>
              <a:ext uri="{FF2B5EF4-FFF2-40B4-BE49-F238E27FC236}">
                <a16:creationId xmlns:a16="http://schemas.microsoft.com/office/drawing/2014/main" id="{A9E39BD1-65E7-4EFD-8B5A-EE4011E83A03}"/>
              </a:ext>
            </a:extLst>
          </p:cNvPr>
          <p:cNvSpPr>
            <a:spLocks noGrp="1" noChangeArrowheads="1"/>
          </p:cNvSpPr>
          <p:nvPr/>
        </p:nvSpPr>
        <p:spPr>
          <a:xfrm>
            <a:off x="727163" y="2187575"/>
            <a:ext cx="5882649"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600" b="1" dirty="0">
                <a:solidFill>
                  <a:srgbClr val="7757A1"/>
                </a:solidFill>
                <a:latin typeface="Palatino Linotype" panose="02040502050505030304" pitchFamily="18" charset="0"/>
                <a:cs typeface="Gotham Book"/>
              </a:rPr>
              <a:t>The HBA offers hundreds of engagement opportunities to make a difference</a:t>
            </a:r>
          </a:p>
          <a:p>
            <a:pPr marL="457200" indent="-342900">
              <a:lnSpc>
                <a:spcPct val="95000"/>
              </a:lnSpc>
              <a:spcBef>
                <a:spcPts val="300"/>
              </a:spcBef>
              <a:spcAft>
                <a:spcPts val="300"/>
              </a:spcAft>
              <a:buClr>
                <a:srgbClr val="FB515B"/>
              </a:buClr>
            </a:pPr>
            <a:r>
              <a:rPr lang="en-US" altLang="en-US" sz="2600" dirty="0">
                <a:solidFill>
                  <a:srgbClr val="58595B"/>
                </a:solidFill>
                <a:latin typeface="Palatino Linotype" panose="02040502050505030304" pitchFamily="18" charset="0"/>
              </a:rPr>
              <a:t>Build your leadership experience</a:t>
            </a:r>
          </a:p>
          <a:p>
            <a:pPr marL="457200" indent="-342900">
              <a:lnSpc>
                <a:spcPct val="95000"/>
              </a:lnSpc>
              <a:spcBef>
                <a:spcPts val="300"/>
              </a:spcBef>
              <a:spcAft>
                <a:spcPts val="300"/>
              </a:spcAft>
              <a:buClr>
                <a:srgbClr val="FB515B"/>
              </a:buClr>
            </a:pPr>
            <a:r>
              <a:rPr lang="en-US" altLang="en-US" sz="2600" dirty="0">
                <a:solidFill>
                  <a:srgbClr val="58595B"/>
                </a:solidFill>
                <a:latin typeface="Palatino Linotype" panose="02040502050505030304" pitchFamily="18" charset="0"/>
              </a:rPr>
              <a:t>Increase your visibility and professional connections</a:t>
            </a:r>
          </a:p>
          <a:p>
            <a:pPr marL="457200" indent="-342900">
              <a:lnSpc>
                <a:spcPct val="95000"/>
              </a:lnSpc>
              <a:spcBef>
                <a:spcPts val="300"/>
              </a:spcBef>
              <a:spcAft>
                <a:spcPts val="300"/>
              </a:spcAft>
              <a:buClr>
                <a:srgbClr val="FB515B"/>
              </a:buClr>
            </a:pPr>
            <a:r>
              <a:rPr lang="en-US" altLang="en-US" sz="2600" dirty="0">
                <a:solidFill>
                  <a:srgbClr val="58595B"/>
                </a:solidFill>
                <a:latin typeface="Palatino Linotype" panose="02040502050505030304" pitchFamily="18" charset="0"/>
              </a:rPr>
              <a:t>Advance your career</a:t>
            </a:r>
          </a:p>
        </p:txBody>
      </p:sp>
      <p:pic>
        <p:nvPicPr>
          <p:cNvPr id="2" name="Picture 1">
            <a:extLst>
              <a:ext uri="{FF2B5EF4-FFF2-40B4-BE49-F238E27FC236}">
                <a16:creationId xmlns:a16="http://schemas.microsoft.com/office/drawing/2014/main" id="{FBD033DD-EC23-43E0-8CA0-6EE4AB883FE4}"/>
              </a:ext>
            </a:extLst>
          </p:cNvPr>
          <p:cNvPicPr>
            <a:picLocks noChangeAspect="1"/>
          </p:cNvPicPr>
          <p:nvPr/>
        </p:nvPicPr>
        <p:blipFill>
          <a:blip r:embed="rId2"/>
          <a:stretch>
            <a:fillRect/>
          </a:stretch>
        </p:blipFill>
        <p:spPr>
          <a:xfrm>
            <a:off x="7050722" y="2082814"/>
            <a:ext cx="4702576" cy="3380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3477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23299" y="97281"/>
            <a:ext cx="9521389" cy="1446550"/>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Hear What HBA Members Say About</a:t>
            </a:r>
            <a:br>
              <a:rPr lang="en-US" sz="4400" dirty="0">
                <a:solidFill>
                  <a:schemeClr val="bg1"/>
                </a:solidFill>
                <a:latin typeface="Palatino Linotype" panose="02040502050505030304" pitchFamily="18" charset="0"/>
              </a:rPr>
            </a:br>
            <a:r>
              <a:rPr lang="en-US" sz="4400" dirty="0">
                <a:solidFill>
                  <a:schemeClr val="bg1"/>
                </a:solidFill>
                <a:latin typeface="Palatino Linotype" panose="02040502050505030304" pitchFamily="18" charset="0"/>
              </a:rPr>
              <a:t>Professional Enrichment</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15</a:t>
            </a:fld>
            <a:endParaRPr lang="en-US" dirty="0"/>
          </a:p>
        </p:txBody>
      </p:sp>
      <p:sp>
        <p:nvSpPr>
          <p:cNvPr id="8" name="TextBox 7">
            <a:extLst>
              <a:ext uri="{FF2B5EF4-FFF2-40B4-BE49-F238E27FC236}">
                <a16:creationId xmlns:a16="http://schemas.microsoft.com/office/drawing/2014/main" id="{142E71DE-24FD-4ACB-BD99-6B21B955E166}"/>
              </a:ext>
            </a:extLst>
          </p:cNvPr>
          <p:cNvSpPr txBox="1"/>
          <p:nvPr/>
        </p:nvSpPr>
        <p:spPr>
          <a:xfrm>
            <a:off x="5025835" y="5794103"/>
            <a:ext cx="2140330" cy="261610"/>
          </a:xfrm>
          <a:prstGeom prst="rect">
            <a:avLst/>
          </a:prstGeom>
          <a:noFill/>
        </p:spPr>
        <p:txBody>
          <a:bodyPr wrap="none" rtlCol="0">
            <a:spAutoFit/>
          </a:bodyPr>
          <a:lstStyle/>
          <a:p>
            <a:r>
              <a:rPr lang="en-US" sz="1100" dirty="0">
                <a:latin typeface="Tahoma" panose="020B0604030504040204" pitchFamily="34" charset="0"/>
                <a:ea typeface="Tahoma" panose="020B0604030504040204" pitchFamily="34" charset="0"/>
                <a:cs typeface="Tahoma" panose="020B0604030504040204" pitchFamily="34" charset="0"/>
              </a:rPr>
              <a:t>https://youtu.be/mvi8S16UfHk</a:t>
            </a:r>
          </a:p>
        </p:txBody>
      </p:sp>
      <p:pic>
        <p:nvPicPr>
          <p:cNvPr id="4" name="Online Media 3">
            <a:hlinkClick r:id="" action="ppaction://media"/>
            <a:extLst>
              <a:ext uri="{FF2B5EF4-FFF2-40B4-BE49-F238E27FC236}">
                <a16:creationId xmlns:a16="http://schemas.microsoft.com/office/drawing/2014/main" id="{A5EC0B78-B8D5-4E3E-8C95-E62D2E303C96}"/>
              </a:ext>
            </a:extLst>
          </p:cNvPr>
          <p:cNvPicPr>
            <a:picLocks noRot="1" noChangeAspect="1"/>
          </p:cNvPicPr>
          <p:nvPr>
            <a:videoFile r:link="rId1"/>
          </p:nvPr>
        </p:nvPicPr>
        <p:blipFill>
          <a:blip r:embed="rId3"/>
          <a:stretch>
            <a:fillRect/>
          </a:stretch>
        </p:blipFill>
        <p:spPr>
          <a:xfrm>
            <a:off x="3440621" y="1677433"/>
            <a:ext cx="5310757" cy="3983067"/>
          </a:xfrm>
          <a:prstGeom prst="rect">
            <a:avLst/>
          </a:prstGeom>
        </p:spPr>
      </p:pic>
    </p:spTree>
    <p:extLst>
      <p:ext uri="{BB962C8B-B14F-4D97-AF65-F5344CB8AC3E}">
        <p14:creationId xmlns:p14="http://schemas.microsoft.com/office/powerpoint/2010/main" val="1199295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7382149"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Individual Membership Fees</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16</a:t>
            </a:fld>
            <a:endParaRPr lang="en-US" dirty="0"/>
          </a:p>
        </p:txBody>
      </p:sp>
      <p:pic>
        <p:nvPicPr>
          <p:cNvPr id="4" name="Picture 3">
            <a:extLst>
              <a:ext uri="{FF2B5EF4-FFF2-40B4-BE49-F238E27FC236}">
                <a16:creationId xmlns:a16="http://schemas.microsoft.com/office/drawing/2014/main" id="{4F077C04-12C3-4CDA-A36B-CF6E98974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746" y="2130425"/>
            <a:ext cx="7845454" cy="3279775"/>
          </a:xfrm>
          <a:prstGeom prst="rect">
            <a:avLst/>
          </a:prstGeom>
        </p:spPr>
      </p:pic>
      <p:sp>
        <p:nvSpPr>
          <p:cNvPr id="8" name="Content Placeholder 2">
            <a:extLst>
              <a:ext uri="{FF2B5EF4-FFF2-40B4-BE49-F238E27FC236}">
                <a16:creationId xmlns:a16="http://schemas.microsoft.com/office/drawing/2014/main" id="{388E50A7-CBB3-4E1A-A7D6-0E39F599F27F}"/>
              </a:ext>
            </a:extLst>
          </p:cNvPr>
          <p:cNvSpPr txBox="1">
            <a:spLocks/>
          </p:cNvSpPr>
          <p:nvPr/>
        </p:nvSpPr>
        <p:spPr bwMode="auto">
          <a:xfrm>
            <a:off x="1175385" y="5549900"/>
            <a:ext cx="958786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ltLang="en-US" sz="1600" i="1" dirty="0">
                <a:latin typeface="Palatino Linotype" panose="02040502050505030304" pitchFamily="18" charset="0"/>
              </a:rPr>
              <a:t>*This membership rate for those 30 and under includes all benefits of full membership except voting in the annual business meeting and the ability to serve on boards</a:t>
            </a:r>
          </a:p>
        </p:txBody>
      </p:sp>
    </p:spTree>
    <p:extLst>
      <p:ext uri="{BB962C8B-B14F-4D97-AF65-F5344CB8AC3E}">
        <p14:creationId xmlns:p14="http://schemas.microsoft.com/office/powerpoint/2010/main" val="1547215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37E3C-E1F4-46B4-9C43-F515BF298F06}"/>
              </a:ext>
            </a:extLst>
          </p:cNvPr>
          <p:cNvSpPr txBox="1"/>
          <p:nvPr/>
        </p:nvSpPr>
        <p:spPr>
          <a:xfrm>
            <a:off x="7138255" y="2659559"/>
            <a:ext cx="3679212" cy="769441"/>
          </a:xfrm>
          <a:prstGeom prst="rect">
            <a:avLst/>
          </a:prstGeom>
          <a:noFill/>
        </p:spPr>
        <p:txBody>
          <a:bodyPr wrap="none" rtlCol="0">
            <a:spAutoFit/>
          </a:bodyPr>
          <a:lstStyle/>
          <a:p>
            <a:pPr algn="ctr"/>
            <a:r>
              <a:rPr lang="en-US" sz="4400" dirty="0">
                <a:solidFill>
                  <a:srgbClr val="FB515B"/>
                </a:solidFill>
                <a:latin typeface="Palatino Linotype" panose="02040502050505030304" pitchFamily="18" charset="0"/>
              </a:rPr>
              <a:t>Programming</a:t>
            </a:r>
          </a:p>
        </p:txBody>
      </p:sp>
      <p:sp>
        <p:nvSpPr>
          <p:cNvPr id="4" name="Slide Number Placeholder 3">
            <a:extLst>
              <a:ext uri="{FF2B5EF4-FFF2-40B4-BE49-F238E27FC236}">
                <a16:creationId xmlns:a16="http://schemas.microsoft.com/office/drawing/2014/main" id="{FF59D520-05BD-4AA0-B6E0-45EE1D5936D0}"/>
              </a:ext>
            </a:extLst>
          </p:cNvPr>
          <p:cNvSpPr>
            <a:spLocks noGrp="1"/>
          </p:cNvSpPr>
          <p:nvPr>
            <p:ph type="sldNum" sz="quarter" idx="12"/>
          </p:nvPr>
        </p:nvSpPr>
        <p:spPr/>
        <p:txBody>
          <a:bodyPr/>
          <a:lstStyle/>
          <a:p>
            <a:fld id="{0AB816CF-AA9B-43E8-B03A-27A77900809F}" type="slidenum">
              <a:rPr lang="en-US" smtClean="0"/>
              <a:pPr/>
              <a:t>17</a:t>
            </a:fld>
            <a:endParaRPr lang="en-US" dirty="0"/>
          </a:p>
        </p:txBody>
      </p:sp>
    </p:spTree>
    <p:extLst>
      <p:ext uri="{BB962C8B-B14F-4D97-AF65-F5344CB8AC3E}">
        <p14:creationId xmlns:p14="http://schemas.microsoft.com/office/powerpoint/2010/main" val="2141367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9334607"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Leadership Competency Framework</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18</a:t>
            </a:fld>
            <a:endParaRPr lang="en-US" dirty="0"/>
          </a:p>
        </p:txBody>
      </p:sp>
      <p:sp>
        <p:nvSpPr>
          <p:cNvPr id="8" name="Rectangle 7">
            <a:extLst>
              <a:ext uri="{FF2B5EF4-FFF2-40B4-BE49-F238E27FC236}">
                <a16:creationId xmlns:a16="http://schemas.microsoft.com/office/drawing/2014/main" id="{EB7DA54B-0A52-43C3-A3D0-91E68B6A972B}"/>
              </a:ext>
            </a:extLst>
          </p:cNvPr>
          <p:cNvSpPr>
            <a:spLocks noGrp="1" noChangeArrowheads="1"/>
          </p:cNvSpPr>
          <p:nvPr/>
        </p:nvSpPr>
        <p:spPr>
          <a:xfrm>
            <a:off x="67616" y="1677190"/>
            <a:ext cx="11941504"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000" b="1" dirty="0">
                <a:latin typeface="Palatino Linotype" panose="02040502050505030304" pitchFamily="18" charset="0"/>
                <a:cs typeface="Gotham Book"/>
              </a:rPr>
              <a:t>HBA programs are mapped to these competencies to assist with professional development planning.</a:t>
            </a:r>
          </a:p>
          <a:p>
            <a:pPr marL="114300" indent="0">
              <a:lnSpc>
                <a:spcPct val="95000"/>
              </a:lnSpc>
              <a:spcBef>
                <a:spcPts val="300"/>
              </a:spcBef>
              <a:spcAft>
                <a:spcPts val="2100"/>
              </a:spcAft>
              <a:buClr>
                <a:srgbClr val="FB515B"/>
              </a:buClr>
              <a:buNone/>
            </a:pPr>
            <a:endParaRPr lang="en-US" altLang="en-US" sz="2000" b="1" dirty="0">
              <a:latin typeface="Palatino Linotype" panose="02040502050505030304" pitchFamily="18" charset="0"/>
              <a:cs typeface="Gotham Book"/>
            </a:endParaRPr>
          </a:p>
          <a:p>
            <a:pPr marL="514350" indent="-342900">
              <a:lnSpc>
                <a:spcPct val="95000"/>
              </a:lnSpc>
              <a:spcBef>
                <a:spcPts val="1200"/>
              </a:spcBef>
              <a:buClr>
                <a:srgbClr val="FB515B"/>
              </a:buClr>
            </a:pPr>
            <a:endParaRPr lang="en-US" altLang="en-US" sz="2000" dirty="0">
              <a:solidFill>
                <a:srgbClr val="333399"/>
              </a:solidFill>
              <a:latin typeface="Palatino Linotype" panose="02040502050505030304" pitchFamily="18" charset="0"/>
            </a:endParaRPr>
          </a:p>
        </p:txBody>
      </p:sp>
      <p:sp>
        <p:nvSpPr>
          <p:cNvPr id="6" name="Rectangle 5">
            <a:extLst>
              <a:ext uri="{FF2B5EF4-FFF2-40B4-BE49-F238E27FC236}">
                <a16:creationId xmlns:a16="http://schemas.microsoft.com/office/drawing/2014/main" id="{9E6B0658-1617-40E1-BCDB-C279E787186B}"/>
              </a:ext>
            </a:extLst>
          </p:cNvPr>
          <p:cNvSpPr/>
          <p:nvPr/>
        </p:nvSpPr>
        <p:spPr>
          <a:xfrm>
            <a:off x="327660" y="2356468"/>
            <a:ext cx="6096000" cy="3510705"/>
          </a:xfrm>
          <a:prstGeom prst="rect">
            <a:avLst/>
          </a:prstGeom>
        </p:spPr>
        <p:txBody>
          <a:bodyPr>
            <a:spAutoFit/>
          </a:bodyPr>
          <a:lstStyle/>
          <a:p>
            <a:pPr>
              <a:lnSpc>
                <a:spcPct val="107000"/>
              </a:lnSpc>
              <a:spcAft>
                <a:spcPts val="800"/>
              </a:spcAft>
            </a:pPr>
            <a:r>
              <a:rPr lang="en-US" sz="28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Enlighten</a:t>
            </a:r>
            <a:endParaRPr lang="en-US" sz="28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58595B"/>
                </a:solidFill>
                <a:latin typeface="Palatino Linotype" panose="02040502050505030304" pitchFamily="18" charset="0"/>
                <a:ea typeface="Times New Roman" panose="02020603050405020304" pitchFamily="18" charset="0"/>
                <a:cs typeface="Times New Roman" panose="02020603050405020304" pitchFamily="18" charset="0"/>
              </a:rPr>
              <a:t>1.    Demonstrates integrity</a:t>
            </a:r>
            <a:endParaRPr lang="en-US" sz="1600" dirty="0">
              <a:solidFill>
                <a:srgbClr val="58595B"/>
              </a:solidFill>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58595B"/>
                </a:solidFill>
                <a:latin typeface="Palatino Linotype" panose="02040502050505030304" pitchFamily="18" charset="0"/>
                <a:ea typeface="Times New Roman" panose="02020603050405020304" pitchFamily="18" charset="0"/>
                <a:cs typeface="Times New Roman" panose="02020603050405020304" pitchFamily="18" charset="0"/>
              </a:rPr>
              <a:t>2.    Communicates effectively</a:t>
            </a:r>
            <a:endParaRPr lang="en-US" sz="1600" dirty="0">
              <a:solidFill>
                <a:srgbClr val="58595B"/>
              </a:solidFill>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58595B"/>
                </a:solidFill>
                <a:latin typeface="Palatino Linotype" panose="02040502050505030304" pitchFamily="18" charset="0"/>
                <a:ea typeface="Times New Roman" panose="02020603050405020304" pitchFamily="18" charset="0"/>
                <a:cs typeface="Times New Roman" panose="02020603050405020304" pitchFamily="18" charset="0"/>
              </a:rPr>
              <a:t>3.    Exhibits business and industry acumen</a:t>
            </a:r>
            <a:endParaRPr lang="en-US" sz="1600" dirty="0">
              <a:solidFill>
                <a:srgbClr val="58595B"/>
              </a:solidFill>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Empower </a:t>
            </a:r>
            <a:endParaRPr lang="en-US" sz="28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Palatino Linotype" panose="02040502050505030304" pitchFamily="18" charset="0"/>
                <a:ea typeface="Times New Roman" panose="02020603050405020304" pitchFamily="18" charset="0"/>
                <a:cs typeface="Times New Roman" panose="02020603050405020304" pitchFamily="18" charset="0"/>
              </a:rPr>
              <a:t>4.    Displays professional presence</a:t>
            </a:r>
            <a:endParaRPr lang="en-US" sz="1600" dirty="0">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Palatino Linotype" panose="02040502050505030304" pitchFamily="18" charset="0"/>
                <a:ea typeface="Times New Roman" panose="02020603050405020304" pitchFamily="18" charset="0"/>
                <a:cs typeface="Times New Roman" panose="02020603050405020304" pitchFamily="18" charset="0"/>
              </a:rPr>
              <a:t>5.    Determined to achieve</a:t>
            </a:r>
            <a:endParaRPr lang="en-US" sz="1600" dirty="0">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Palatino Linotype" panose="02040502050505030304" pitchFamily="18" charset="0"/>
                <a:ea typeface="Times New Roman" panose="02020603050405020304" pitchFamily="18" charset="0"/>
                <a:cs typeface="Times New Roman" panose="02020603050405020304" pitchFamily="18" charset="0"/>
              </a:rPr>
              <a:t>6.    Makes decisions and takes risks</a:t>
            </a:r>
            <a:endParaRPr lang="en-US" sz="1600" dirty="0">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9EE757EB-D851-46CA-A1A5-3C101DBEDB5C}"/>
              </a:ext>
            </a:extLst>
          </p:cNvPr>
          <p:cNvSpPr/>
          <p:nvPr/>
        </p:nvSpPr>
        <p:spPr>
          <a:xfrm>
            <a:off x="6240780" y="2356468"/>
            <a:ext cx="6096000" cy="3510705"/>
          </a:xfrm>
          <a:prstGeom prst="rect">
            <a:avLst/>
          </a:prstGeom>
        </p:spPr>
        <p:txBody>
          <a:bodyPr>
            <a:spAutoFit/>
          </a:bodyPr>
          <a:lstStyle/>
          <a:p>
            <a:pPr>
              <a:lnSpc>
                <a:spcPct val="107000"/>
              </a:lnSpc>
              <a:spcAft>
                <a:spcPts val="800"/>
              </a:spcAft>
            </a:pPr>
            <a:r>
              <a:rPr lang="en-US" sz="28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Engage </a:t>
            </a:r>
            <a:endParaRPr lang="en-US" sz="28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Palatino Linotype" panose="02040502050505030304" pitchFamily="18" charset="0"/>
                <a:ea typeface="Times New Roman" panose="02020603050405020304" pitchFamily="18" charset="0"/>
                <a:cs typeface="Times New Roman" panose="02020603050405020304" pitchFamily="18" charset="0"/>
              </a:rPr>
              <a:t> 7.    Influences and persuades</a:t>
            </a:r>
            <a:endParaRPr lang="en-US" sz="1600" dirty="0">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Palatino Linotype" panose="02040502050505030304" pitchFamily="18" charset="0"/>
                <a:ea typeface="Times New Roman" panose="02020603050405020304" pitchFamily="18" charset="0"/>
                <a:cs typeface="Times New Roman" panose="02020603050405020304" pitchFamily="18" charset="0"/>
              </a:rPr>
              <a:t> 8.    Builds relationships and teams</a:t>
            </a:r>
            <a:endParaRPr lang="en-US" sz="1600" dirty="0">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Palatino Linotype" panose="02040502050505030304" pitchFamily="18" charset="0"/>
                <a:ea typeface="Times New Roman" panose="02020603050405020304" pitchFamily="18" charset="0"/>
                <a:cs typeface="Times New Roman" panose="02020603050405020304" pitchFamily="18" charset="0"/>
              </a:rPr>
              <a:t> 9.    Networks and ethically self-promotes</a:t>
            </a:r>
            <a:endParaRPr lang="en-US" sz="1600" dirty="0">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rgbClr val="5B2D82"/>
                </a:solidFill>
                <a:latin typeface="Palatino Linotype" panose="02040502050505030304" pitchFamily="18" charset="0"/>
                <a:ea typeface="Times New Roman" panose="02020603050405020304" pitchFamily="18" charset="0"/>
                <a:cs typeface="Times New Roman" panose="02020603050405020304" pitchFamily="18" charset="0"/>
              </a:rPr>
              <a:t> </a:t>
            </a:r>
            <a:r>
              <a:rPr lang="en-US" sz="2800" b="1" dirty="0">
                <a:solidFill>
                  <a:srgbClr val="FB515B"/>
                </a:solidFill>
                <a:latin typeface="Palatino Linotype" panose="02040502050505030304" pitchFamily="18" charset="0"/>
                <a:ea typeface="Times New Roman" panose="02020603050405020304" pitchFamily="18" charset="0"/>
                <a:cs typeface="Times New Roman" panose="02020603050405020304" pitchFamily="18" charset="0"/>
              </a:rPr>
              <a:t>Evolve</a:t>
            </a:r>
            <a:endParaRPr lang="en-US" sz="2800" dirty="0">
              <a:solidFill>
                <a:srgbClr val="FB515B"/>
              </a:solidFill>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Palatino Linotype" panose="02040502050505030304" pitchFamily="18" charset="0"/>
                <a:ea typeface="Times New Roman" panose="02020603050405020304" pitchFamily="18" charset="0"/>
                <a:cs typeface="Times New Roman" panose="02020603050405020304" pitchFamily="18" charset="0"/>
              </a:rPr>
              <a:t>10.   Facilitates change </a:t>
            </a:r>
            <a:endParaRPr lang="en-US" sz="1600" dirty="0">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Palatino Linotype" panose="02040502050505030304" pitchFamily="18" charset="0"/>
                <a:ea typeface="Times New Roman" panose="02020603050405020304" pitchFamily="18" charset="0"/>
                <a:cs typeface="Times New Roman" panose="02020603050405020304" pitchFamily="18" charset="0"/>
              </a:rPr>
              <a:t>11.   Fosters innovation </a:t>
            </a:r>
            <a:endParaRPr lang="en-US" sz="1600" dirty="0">
              <a:latin typeface="Palatino Linotype" panose="0204050205050503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Palatino Linotype" panose="02040502050505030304" pitchFamily="18" charset="0"/>
                <a:ea typeface="Times New Roman" panose="02020603050405020304" pitchFamily="18" charset="0"/>
                <a:cs typeface="Times New Roman" panose="02020603050405020304" pitchFamily="18" charset="0"/>
              </a:rPr>
              <a:t>12.   Continues to learn, grow and transform </a:t>
            </a:r>
            <a:endParaRPr lang="en-US" sz="1600" dirty="0">
              <a:effectLst/>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17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738894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In-Person and Virtual Events</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19</a:t>
            </a:fld>
            <a:endParaRPr lang="en-US" dirty="0"/>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4"/>
            <a:ext cx="11694143"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800" b="1" dirty="0">
                <a:latin typeface="Palatino Linotype" panose="02040502050505030304" pitchFamily="18" charset="0"/>
                <a:cs typeface="Gotham Book"/>
              </a:rPr>
              <a:t>HBA members receive up to 50 percent discounts to:</a:t>
            </a:r>
          </a:p>
          <a:p>
            <a:pPr marL="457200" indent="-342900">
              <a:lnSpc>
                <a:spcPct val="95000"/>
              </a:lnSpc>
              <a:spcBef>
                <a:spcPts val="300"/>
              </a:spcBef>
              <a:spcAft>
                <a:spcPts val="300"/>
              </a:spcAft>
              <a:buClr>
                <a:srgbClr val="FB515B"/>
              </a:buClr>
            </a:pPr>
            <a:r>
              <a:rPr lang="en-US" altLang="en-US" sz="1800" dirty="0">
                <a:latin typeface="Palatino Linotype" panose="02040502050505030304" pitchFamily="18" charset="0"/>
                <a:cs typeface="Gotham Book"/>
              </a:rPr>
              <a:t>500+ in-person chapter and regional events annually throughout the U.S. and Europe</a:t>
            </a:r>
          </a:p>
          <a:p>
            <a:pPr marL="457200" indent="-342900">
              <a:lnSpc>
                <a:spcPct val="95000"/>
              </a:lnSpc>
              <a:spcBef>
                <a:spcPts val="300"/>
              </a:spcBef>
              <a:spcAft>
                <a:spcPts val="300"/>
              </a:spcAft>
              <a:buClr>
                <a:srgbClr val="FB515B"/>
              </a:buClr>
            </a:pPr>
            <a:r>
              <a:rPr lang="en-US" altLang="en-US" sz="1800" dirty="0">
                <a:latin typeface="Palatino Linotype" panose="02040502050505030304" pitchFamily="18" charset="0"/>
                <a:cs typeface="Gotham Book"/>
              </a:rPr>
              <a:t>Virtual programs, such as the quarterly </a:t>
            </a:r>
            <a:r>
              <a:rPr lang="en-US" altLang="en-US" sz="1800" b="1" dirty="0">
                <a:latin typeface="Palatino Linotype" panose="02040502050505030304" pitchFamily="18" charset="0"/>
                <a:cs typeface="Gotham Book"/>
              </a:rPr>
              <a:t>Career Conversations </a:t>
            </a:r>
            <a:r>
              <a:rPr lang="en-US" altLang="en-US" sz="1800" dirty="0">
                <a:latin typeface="Palatino Linotype" panose="02040502050505030304" pitchFamily="18" charset="0"/>
                <a:cs typeface="Gotham Book"/>
              </a:rPr>
              <a:t>webinar series, as well as free access to selected webinar offerings (e.g., International Women’s Day webinar) throughout the year</a:t>
            </a:r>
          </a:p>
          <a:p>
            <a:pPr marL="457200" indent="-342900">
              <a:lnSpc>
                <a:spcPct val="95000"/>
              </a:lnSpc>
              <a:spcBef>
                <a:spcPts val="300"/>
              </a:spcBef>
              <a:spcAft>
                <a:spcPts val="300"/>
              </a:spcAft>
              <a:buClr>
                <a:srgbClr val="FB515B"/>
              </a:buClr>
            </a:pPr>
            <a:r>
              <a:rPr lang="en-US" altLang="en-US" sz="1800" dirty="0">
                <a:latin typeface="Palatino Linotype" panose="02040502050505030304" pitchFamily="18" charset="0"/>
                <a:cs typeface="Gotham Book"/>
              </a:rPr>
              <a:t>Flagship events (</a:t>
            </a:r>
            <a:r>
              <a:rPr lang="en-US" altLang="en-US" sz="1800" b="1" dirty="0">
                <a:latin typeface="Palatino Linotype" panose="02040502050505030304" pitchFamily="18" charset="0"/>
                <a:cs typeface="Gotham Book"/>
              </a:rPr>
              <a:t>Woman of the Year </a:t>
            </a:r>
            <a:r>
              <a:rPr lang="en-US" altLang="en-US" sz="1800" dirty="0">
                <a:latin typeface="Palatino Linotype" panose="02040502050505030304" pitchFamily="18" charset="0"/>
                <a:cs typeface="Gotham Book"/>
              </a:rPr>
              <a:t>and </a:t>
            </a:r>
            <a:r>
              <a:rPr lang="en-US" altLang="en-US" sz="1800" b="1" dirty="0">
                <a:latin typeface="Palatino Linotype" panose="02040502050505030304" pitchFamily="18" charset="0"/>
                <a:cs typeface="Gotham Book"/>
              </a:rPr>
              <a:t>Annual Conference</a:t>
            </a:r>
            <a:r>
              <a:rPr lang="en-US" altLang="en-US" sz="1800" dirty="0">
                <a:latin typeface="Palatino Linotype" panose="02040502050505030304" pitchFamily="18" charset="0"/>
                <a:cs typeface="Gotham Book"/>
              </a:rPr>
              <a:t>)</a:t>
            </a:r>
          </a:p>
          <a:p>
            <a:pPr marL="457200" indent="-342900">
              <a:lnSpc>
                <a:spcPct val="95000"/>
              </a:lnSpc>
              <a:spcBef>
                <a:spcPts val="300"/>
              </a:spcBef>
              <a:spcAft>
                <a:spcPts val="300"/>
              </a:spcAft>
              <a:buClr>
                <a:srgbClr val="FB515B"/>
              </a:buClr>
            </a:pPr>
            <a:endParaRPr lang="en-US" altLang="en-US" sz="1800" dirty="0">
              <a:solidFill>
                <a:srgbClr val="333399"/>
              </a:solidFill>
              <a:latin typeface="Palatino Linotype" panose="02040502050505030304" pitchFamily="18" charset="0"/>
            </a:endParaRPr>
          </a:p>
        </p:txBody>
      </p:sp>
      <p:pic>
        <p:nvPicPr>
          <p:cNvPr id="2" name="Picture 1">
            <a:extLst>
              <a:ext uri="{FF2B5EF4-FFF2-40B4-BE49-F238E27FC236}">
                <a16:creationId xmlns:a16="http://schemas.microsoft.com/office/drawing/2014/main" id="{7A67162D-6F44-4540-AD4A-7500C70136C9}"/>
              </a:ext>
            </a:extLst>
          </p:cNvPr>
          <p:cNvPicPr>
            <a:picLocks noChangeAspect="1"/>
          </p:cNvPicPr>
          <p:nvPr/>
        </p:nvPicPr>
        <p:blipFill>
          <a:blip r:embed="rId2"/>
          <a:stretch>
            <a:fillRect/>
          </a:stretch>
        </p:blipFill>
        <p:spPr>
          <a:xfrm>
            <a:off x="7429823" y="3154681"/>
            <a:ext cx="3945611" cy="311412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8B1B31D-7D16-4A09-B5BD-A1147DF303E9}"/>
              </a:ext>
            </a:extLst>
          </p:cNvPr>
          <p:cNvPicPr>
            <a:picLocks noChangeAspect="1"/>
          </p:cNvPicPr>
          <p:nvPr/>
        </p:nvPicPr>
        <p:blipFill>
          <a:blip r:embed="rId3"/>
          <a:stretch>
            <a:fillRect/>
          </a:stretch>
        </p:blipFill>
        <p:spPr>
          <a:xfrm>
            <a:off x="648917" y="3558540"/>
            <a:ext cx="6444098" cy="22436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274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E57B50-D001-4996-B0F2-1E34F596FD1E}"/>
              </a:ext>
            </a:extLst>
          </p:cNvPr>
          <p:cNvSpPr txBox="1"/>
          <p:nvPr/>
        </p:nvSpPr>
        <p:spPr>
          <a:xfrm>
            <a:off x="763513" y="1369007"/>
            <a:ext cx="5673146" cy="3539430"/>
          </a:xfrm>
          <a:prstGeom prst="rect">
            <a:avLst/>
          </a:prstGeom>
          <a:noFill/>
        </p:spPr>
        <p:txBody>
          <a:bodyPr wrap="square" rtlCol="0">
            <a:spAutoFit/>
          </a:bodyPr>
          <a:lstStyle/>
          <a:p>
            <a:pPr marL="342900" indent="-342900">
              <a:buClr>
                <a:srgbClr val="FB515B"/>
              </a:buClr>
              <a:buFont typeface="+mj-lt"/>
              <a:buAutoNum type="arabicPeriod"/>
            </a:pPr>
            <a:r>
              <a:rPr lang="en-US" sz="3200" dirty="0">
                <a:solidFill>
                  <a:srgbClr val="58595B"/>
                </a:solidFill>
                <a:latin typeface="Palatino Linotype" panose="02040502050505030304" pitchFamily="18" charset="0"/>
              </a:rPr>
              <a:t>Overview</a:t>
            </a:r>
          </a:p>
          <a:p>
            <a:pPr marL="342900" indent="-342900">
              <a:buClr>
                <a:srgbClr val="FB515B"/>
              </a:buClr>
              <a:buFont typeface="+mj-lt"/>
              <a:buAutoNum type="arabicPeriod"/>
            </a:pPr>
            <a:r>
              <a:rPr lang="en-US" sz="3200" dirty="0">
                <a:solidFill>
                  <a:srgbClr val="58595B"/>
                </a:solidFill>
                <a:latin typeface="Palatino Linotype" panose="02040502050505030304" pitchFamily="18" charset="0"/>
              </a:rPr>
              <a:t>Membership</a:t>
            </a:r>
          </a:p>
          <a:p>
            <a:pPr marL="342900" indent="-342900">
              <a:buClr>
                <a:srgbClr val="FB515B"/>
              </a:buClr>
              <a:buFont typeface="+mj-lt"/>
              <a:buAutoNum type="arabicPeriod"/>
            </a:pPr>
            <a:r>
              <a:rPr lang="en-US" sz="3200" dirty="0">
                <a:solidFill>
                  <a:srgbClr val="58595B"/>
                </a:solidFill>
                <a:latin typeface="Palatino Linotype" panose="02040502050505030304" pitchFamily="18" charset="0"/>
              </a:rPr>
              <a:t>Programming</a:t>
            </a:r>
          </a:p>
          <a:p>
            <a:pPr marL="342900" indent="-342900">
              <a:buClr>
                <a:srgbClr val="FB515B"/>
              </a:buClr>
              <a:buFont typeface="+mj-lt"/>
              <a:buAutoNum type="arabicPeriod"/>
            </a:pPr>
            <a:r>
              <a:rPr lang="en-US" sz="3200" dirty="0">
                <a:solidFill>
                  <a:srgbClr val="58595B"/>
                </a:solidFill>
                <a:latin typeface="Palatino Linotype" panose="02040502050505030304" pitchFamily="18" charset="0"/>
              </a:rPr>
              <a:t>Flagship Events</a:t>
            </a:r>
          </a:p>
          <a:p>
            <a:pPr marL="342900" indent="-342900">
              <a:buClr>
                <a:srgbClr val="FB515B"/>
              </a:buClr>
              <a:buFont typeface="+mj-lt"/>
              <a:buAutoNum type="arabicPeriod"/>
            </a:pPr>
            <a:r>
              <a:rPr lang="en-US" sz="3200" dirty="0">
                <a:solidFill>
                  <a:srgbClr val="58595B"/>
                </a:solidFill>
                <a:latin typeface="Palatino Linotype" panose="02040502050505030304" pitchFamily="18" charset="0"/>
              </a:rPr>
              <a:t>Corporate Partner Program</a:t>
            </a:r>
          </a:p>
          <a:p>
            <a:pPr marL="342900" indent="-342900">
              <a:buClr>
                <a:srgbClr val="FB515B"/>
              </a:buClr>
              <a:buFont typeface="+mj-lt"/>
              <a:buAutoNum type="arabicPeriod"/>
            </a:pPr>
            <a:r>
              <a:rPr lang="en-US" sz="3200" dirty="0">
                <a:solidFill>
                  <a:srgbClr val="58595B"/>
                </a:solidFill>
                <a:latin typeface="Palatino Linotype" panose="02040502050505030304" pitchFamily="18" charset="0"/>
              </a:rPr>
              <a:t>Gender Parity Collaborative</a:t>
            </a:r>
          </a:p>
          <a:p>
            <a:pPr marL="342900" indent="-342900">
              <a:buClr>
                <a:srgbClr val="FB515B"/>
              </a:buClr>
              <a:buFont typeface="+mj-lt"/>
              <a:buAutoNum type="arabicPeriod"/>
            </a:pPr>
            <a:r>
              <a:rPr lang="en-US" sz="3200" dirty="0">
                <a:solidFill>
                  <a:srgbClr val="58595B"/>
                </a:solidFill>
                <a:latin typeface="Palatino Linotype" panose="02040502050505030304" pitchFamily="18" charset="0"/>
              </a:rPr>
              <a:t>Contact Information</a:t>
            </a:r>
          </a:p>
        </p:txBody>
      </p:sp>
      <p:sp>
        <p:nvSpPr>
          <p:cNvPr id="4" name="TextBox 3">
            <a:extLst>
              <a:ext uri="{FF2B5EF4-FFF2-40B4-BE49-F238E27FC236}">
                <a16:creationId xmlns:a16="http://schemas.microsoft.com/office/drawing/2014/main" id="{DE0C6F11-94E5-4847-99F9-50FB7701B4B9}"/>
              </a:ext>
            </a:extLst>
          </p:cNvPr>
          <p:cNvSpPr txBox="1"/>
          <p:nvPr/>
        </p:nvSpPr>
        <p:spPr>
          <a:xfrm>
            <a:off x="763513" y="403603"/>
            <a:ext cx="2428870"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Contents</a:t>
            </a:r>
          </a:p>
        </p:txBody>
      </p:sp>
      <p:sp>
        <p:nvSpPr>
          <p:cNvPr id="3" name="Slide Number Placeholder 2">
            <a:extLst>
              <a:ext uri="{FF2B5EF4-FFF2-40B4-BE49-F238E27FC236}">
                <a16:creationId xmlns:a16="http://schemas.microsoft.com/office/drawing/2014/main" id="{EC467A59-4D5A-435A-8830-632B18117CA4}"/>
              </a:ext>
            </a:extLst>
          </p:cNvPr>
          <p:cNvSpPr>
            <a:spLocks noGrp="1"/>
          </p:cNvSpPr>
          <p:nvPr>
            <p:ph type="sldNum" sz="quarter" idx="12"/>
          </p:nvPr>
        </p:nvSpPr>
        <p:spPr/>
        <p:txBody>
          <a:bodyPr/>
          <a:lstStyle/>
          <a:p>
            <a:fld id="{0AB816CF-AA9B-43E8-B03A-27A77900809F}" type="slidenum">
              <a:rPr lang="en-US" smtClean="0"/>
              <a:pPr/>
              <a:t>2</a:t>
            </a:fld>
            <a:endParaRPr lang="en-US" dirty="0"/>
          </a:p>
        </p:txBody>
      </p:sp>
    </p:spTree>
    <p:extLst>
      <p:ext uri="{BB962C8B-B14F-4D97-AF65-F5344CB8AC3E}">
        <p14:creationId xmlns:p14="http://schemas.microsoft.com/office/powerpoint/2010/main" val="758067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558037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Career Conversations</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20</a:t>
            </a:fld>
            <a:endParaRPr lang="en-US" dirty="0"/>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4"/>
            <a:ext cx="11694143"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a:lnSpc>
                <a:spcPct val="95000"/>
              </a:lnSpc>
              <a:spcBef>
                <a:spcPts val="300"/>
              </a:spcBef>
              <a:spcAft>
                <a:spcPts val="300"/>
              </a:spcAft>
              <a:buClr>
                <a:srgbClr val="FB515B"/>
              </a:buClr>
            </a:pPr>
            <a:r>
              <a:rPr lang="en-US" altLang="en-US" sz="2000" dirty="0">
                <a:latin typeface="Palatino Linotype" panose="02040502050505030304" pitchFamily="18" charset="0"/>
                <a:cs typeface="Gotham Book"/>
              </a:rPr>
              <a:t>HBA’s career advancement and professional development webinar series continues in 2019 with four more programs, which may be purchased individually or as a series. </a:t>
            </a:r>
          </a:p>
          <a:p>
            <a:pPr marL="457200" indent="-342900">
              <a:lnSpc>
                <a:spcPct val="95000"/>
              </a:lnSpc>
              <a:spcBef>
                <a:spcPts val="300"/>
              </a:spcBef>
              <a:spcAft>
                <a:spcPts val="300"/>
              </a:spcAft>
              <a:buClr>
                <a:srgbClr val="FB515B"/>
              </a:buClr>
            </a:pPr>
            <a:r>
              <a:rPr lang="en-US" altLang="en-US" sz="2000" dirty="0">
                <a:latin typeface="Palatino Linotype" panose="02040502050505030304" pitchFamily="18" charset="0"/>
                <a:cs typeface="Gotham Book"/>
              </a:rPr>
              <a:t>Invest in yourself and your career and gain information and insights that you can put to immediate use for yourself and your organization.</a:t>
            </a:r>
          </a:p>
          <a:p>
            <a:pPr marL="457200" indent="-342900">
              <a:lnSpc>
                <a:spcPct val="95000"/>
              </a:lnSpc>
              <a:spcBef>
                <a:spcPts val="300"/>
              </a:spcBef>
              <a:spcAft>
                <a:spcPts val="300"/>
              </a:spcAft>
              <a:buClr>
                <a:srgbClr val="FB515B"/>
              </a:buClr>
            </a:pPr>
            <a:endParaRPr lang="en-US" altLang="en-US" sz="2000" dirty="0">
              <a:solidFill>
                <a:srgbClr val="333399"/>
              </a:solidFill>
              <a:latin typeface="Palatino Linotype" panose="02040502050505030304" pitchFamily="18" charset="0"/>
            </a:endParaRPr>
          </a:p>
          <a:p>
            <a:pPr marL="114300" indent="0">
              <a:lnSpc>
                <a:spcPct val="95000"/>
              </a:lnSpc>
              <a:spcBef>
                <a:spcPts val="300"/>
              </a:spcBef>
              <a:spcAft>
                <a:spcPts val="300"/>
              </a:spcAft>
              <a:buClr>
                <a:srgbClr val="FB515B"/>
              </a:buClr>
              <a:buNone/>
            </a:pPr>
            <a:endParaRPr lang="en-US" altLang="en-US" sz="2000" dirty="0">
              <a:solidFill>
                <a:srgbClr val="333399"/>
              </a:solidFill>
              <a:latin typeface="Palatino Linotype" panose="02040502050505030304" pitchFamily="18" charset="0"/>
            </a:endParaRPr>
          </a:p>
        </p:txBody>
      </p:sp>
      <p:sp>
        <p:nvSpPr>
          <p:cNvPr id="13" name="TextBox 12">
            <a:extLst>
              <a:ext uri="{FF2B5EF4-FFF2-40B4-BE49-F238E27FC236}">
                <a16:creationId xmlns:a16="http://schemas.microsoft.com/office/drawing/2014/main" id="{071E7501-CF58-4F6A-8069-50CA4C5A0B39}"/>
              </a:ext>
            </a:extLst>
          </p:cNvPr>
          <p:cNvSpPr txBox="1"/>
          <p:nvPr/>
        </p:nvSpPr>
        <p:spPr>
          <a:xfrm>
            <a:off x="237971" y="730565"/>
            <a:ext cx="10176376"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Webinar Series Now In Its Seventh Year</a:t>
            </a:r>
          </a:p>
        </p:txBody>
      </p:sp>
      <p:sp>
        <p:nvSpPr>
          <p:cNvPr id="14" name="Rectangle 13">
            <a:extLst>
              <a:ext uri="{FF2B5EF4-FFF2-40B4-BE49-F238E27FC236}">
                <a16:creationId xmlns:a16="http://schemas.microsoft.com/office/drawing/2014/main" id="{5C651BC0-3FEA-4EC6-ADC9-6829C5C746BE}"/>
              </a:ext>
            </a:extLst>
          </p:cNvPr>
          <p:cNvSpPr>
            <a:spLocks noGrp="1" noChangeArrowheads="1"/>
          </p:cNvSpPr>
          <p:nvPr/>
        </p:nvSpPr>
        <p:spPr>
          <a:xfrm>
            <a:off x="585489" y="3715966"/>
            <a:ext cx="7274459" cy="175097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a:lnSpc>
                <a:spcPct val="95000"/>
              </a:lnSpc>
              <a:spcBef>
                <a:spcPts val="300"/>
              </a:spcBef>
              <a:spcAft>
                <a:spcPts val="300"/>
              </a:spcAft>
              <a:buClr>
                <a:srgbClr val="FB515B"/>
              </a:buClr>
            </a:pPr>
            <a:r>
              <a:rPr lang="en-US" altLang="en-US" sz="2000" dirty="0">
                <a:latin typeface="Palatino Linotype" panose="02040502050505030304" pitchFamily="18" charset="0"/>
                <a:cs typeface="Gotham Book"/>
              </a:rPr>
              <a:t>Courage</a:t>
            </a:r>
          </a:p>
          <a:p>
            <a:pPr marL="457200" indent="-342900">
              <a:lnSpc>
                <a:spcPct val="95000"/>
              </a:lnSpc>
              <a:spcBef>
                <a:spcPts val="300"/>
              </a:spcBef>
              <a:spcAft>
                <a:spcPts val="300"/>
              </a:spcAft>
              <a:buClr>
                <a:srgbClr val="FB515B"/>
              </a:buClr>
            </a:pPr>
            <a:r>
              <a:rPr lang="en-US" altLang="en-US" sz="2000" dirty="0">
                <a:solidFill>
                  <a:srgbClr val="58595B"/>
                </a:solidFill>
                <a:latin typeface="Palatino Linotype" panose="02040502050505030304" pitchFamily="18" charset="0"/>
              </a:rPr>
              <a:t>Charisma</a:t>
            </a:r>
          </a:p>
          <a:p>
            <a:pPr marL="457200" indent="-342900">
              <a:lnSpc>
                <a:spcPct val="95000"/>
              </a:lnSpc>
              <a:spcBef>
                <a:spcPts val="300"/>
              </a:spcBef>
              <a:spcAft>
                <a:spcPts val="300"/>
              </a:spcAft>
              <a:buClr>
                <a:srgbClr val="FB515B"/>
              </a:buClr>
            </a:pPr>
            <a:r>
              <a:rPr lang="en-US" altLang="en-US" sz="2000" dirty="0">
                <a:solidFill>
                  <a:srgbClr val="58595B"/>
                </a:solidFill>
                <a:latin typeface="Palatino Linotype" panose="02040502050505030304" pitchFamily="18" charset="0"/>
              </a:rPr>
              <a:t>Conviction</a:t>
            </a:r>
          </a:p>
          <a:p>
            <a:pPr marL="457200" indent="-342900">
              <a:lnSpc>
                <a:spcPct val="95000"/>
              </a:lnSpc>
              <a:spcBef>
                <a:spcPts val="300"/>
              </a:spcBef>
              <a:spcAft>
                <a:spcPts val="300"/>
              </a:spcAft>
              <a:buClr>
                <a:srgbClr val="FB515B"/>
              </a:buClr>
            </a:pPr>
            <a:r>
              <a:rPr lang="en-US" altLang="en-US" sz="2000" dirty="0">
                <a:solidFill>
                  <a:srgbClr val="58595B"/>
                </a:solidFill>
                <a:latin typeface="Palatino Linotype" panose="02040502050505030304" pitchFamily="18" charset="0"/>
              </a:rPr>
              <a:t>Cultural Sensitivity</a:t>
            </a:r>
          </a:p>
        </p:txBody>
      </p:sp>
      <p:sp>
        <p:nvSpPr>
          <p:cNvPr id="15" name="Rectangle 14">
            <a:extLst>
              <a:ext uri="{FF2B5EF4-FFF2-40B4-BE49-F238E27FC236}">
                <a16:creationId xmlns:a16="http://schemas.microsoft.com/office/drawing/2014/main" id="{B7C5A0BA-8FAC-463D-80AD-502B0234337B}"/>
              </a:ext>
            </a:extLst>
          </p:cNvPr>
          <p:cNvSpPr>
            <a:spLocks noGrp="1" noChangeArrowheads="1"/>
          </p:cNvSpPr>
          <p:nvPr/>
        </p:nvSpPr>
        <p:spPr>
          <a:xfrm>
            <a:off x="213360" y="3307403"/>
            <a:ext cx="6058257" cy="515299"/>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400" b="1" dirty="0">
                <a:latin typeface="Palatino Linotype" panose="02040502050505030304" pitchFamily="18" charset="0"/>
                <a:cs typeface="Gotham Book"/>
              </a:rPr>
              <a:t>2019 Career Conversations topics include:</a:t>
            </a:r>
          </a:p>
          <a:p>
            <a:pPr marL="114300" indent="0">
              <a:lnSpc>
                <a:spcPct val="95000"/>
              </a:lnSpc>
              <a:spcBef>
                <a:spcPts val="300"/>
              </a:spcBef>
              <a:spcAft>
                <a:spcPts val="2100"/>
              </a:spcAft>
              <a:buClr>
                <a:srgbClr val="FB515B"/>
              </a:buClr>
              <a:buNone/>
            </a:pPr>
            <a:endParaRPr lang="en-US" altLang="en-US" sz="2000" b="1" dirty="0">
              <a:latin typeface="Palatino Linotype" panose="02040502050505030304" pitchFamily="18" charset="0"/>
              <a:cs typeface="Gotham Book"/>
            </a:endParaRPr>
          </a:p>
          <a:p>
            <a:pPr marL="514350" indent="-342900">
              <a:lnSpc>
                <a:spcPct val="95000"/>
              </a:lnSpc>
              <a:spcBef>
                <a:spcPts val="1200"/>
              </a:spcBef>
              <a:buClr>
                <a:srgbClr val="FB515B"/>
              </a:buClr>
            </a:pPr>
            <a:endParaRPr lang="en-US" altLang="en-US" sz="2000" dirty="0">
              <a:solidFill>
                <a:srgbClr val="333399"/>
              </a:solidFill>
              <a:latin typeface="Palatino Linotype" panose="02040502050505030304" pitchFamily="18" charset="0"/>
            </a:endParaRPr>
          </a:p>
        </p:txBody>
      </p:sp>
      <p:pic>
        <p:nvPicPr>
          <p:cNvPr id="4" name="Picture 3">
            <a:extLst>
              <a:ext uri="{FF2B5EF4-FFF2-40B4-BE49-F238E27FC236}">
                <a16:creationId xmlns:a16="http://schemas.microsoft.com/office/drawing/2014/main" id="{A4EE884F-4584-452D-84C4-153DC2100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7301" y="3263107"/>
            <a:ext cx="3377678" cy="1930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3537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5408853"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Mentoring Programs</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a:xfrm>
            <a:off x="8618461" y="6343984"/>
            <a:ext cx="2743200" cy="365125"/>
          </a:xfrm>
        </p:spPr>
        <p:txBody>
          <a:bodyPr/>
          <a:lstStyle/>
          <a:p>
            <a:fld id="{0AB816CF-AA9B-43E8-B03A-27A77900809F}" type="slidenum">
              <a:rPr lang="en-US" smtClean="0"/>
              <a:pPr/>
              <a:t>21</a:t>
            </a:fld>
            <a:endParaRPr lang="en-US" dirty="0"/>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4"/>
            <a:ext cx="6421955"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a:lnSpc>
                <a:spcPct val="95000"/>
              </a:lnSpc>
              <a:spcBef>
                <a:spcPts val="300"/>
              </a:spcBef>
              <a:spcAft>
                <a:spcPts val="300"/>
              </a:spcAft>
              <a:buClr>
                <a:srgbClr val="FB515B"/>
              </a:buClr>
            </a:pPr>
            <a:r>
              <a:rPr lang="en-US" altLang="en-US" sz="1800" dirty="0">
                <a:latin typeface="Palatino Linotype" panose="02040502050505030304" pitchFamily="18" charset="0"/>
                <a:cs typeface="Gotham Book"/>
              </a:rPr>
              <a:t>An effective mentoring relationship provides growth opportunities for mentors as well as mentees, with the added bonus of developing/deepening skills for career success and company performance. </a:t>
            </a:r>
          </a:p>
          <a:p>
            <a:pPr marL="457200" indent="-342900">
              <a:lnSpc>
                <a:spcPct val="95000"/>
              </a:lnSpc>
              <a:spcBef>
                <a:spcPts val="300"/>
              </a:spcBef>
              <a:spcAft>
                <a:spcPts val="300"/>
              </a:spcAft>
              <a:buClr>
                <a:srgbClr val="FB515B"/>
              </a:buClr>
            </a:pPr>
            <a:r>
              <a:rPr lang="en-US" altLang="en-US" sz="1800" dirty="0">
                <a:latin typeface="Palatino Linotype" panose="02040502050505030304" pitchFamily="18" charset="0"/>
                <a:cs typeface="Gotham Book"/>
              </a:rPr>
              <a:t>Opportunity to set and achieve measurable goals – and develop meaningful relationships – over six or more months</a:t>
            </a:r>
          </a:p>
          <a:p>
            <a:pPr marL="457200" indent="-342900">
              <a:lnSpc>
                <a:spcPct val="95000"/>
              </a:lnSpc>
              <a:spcBef>
                <a:spcPts val="300"/>
              </a:spcBef>
              <a:spcAft>
                <a:spcPts val="300"/>
              </a:spcAft>
              <a:buClr>
                <a:srgbClr val="FB515B"/>
              </a:buClr>
            </a:pPr>
            <a:r>
              <a:rPr lang="en-US" altLang="en-US" sz="1800" dirty="0">
                <a:latin typeface="Palatino Linotype" panose="02040502050505030304" pitchFamily="18" charset="0"/>
                <a:cs typeface="Gotham Book"/>
              </a:rPr>
              <a:t>A members-only program with direct alignment to HBA’s core purpose: to further the advancement and impact of women in the business of healthcare.</a:t>
            </a:r>
          </a:p>
        </p:txBody>
      </p:sp>
      <p:pic>
        <p:nvPicPr>
          <p:cNvPr id="4" name="Picture 3">
            <a:extLst>
              <a:ext uri="{FF2B5EF4-FFF2-40B4-BE49-F238E27FC236}">
                <a16:creationId xmlns:a16="http://schemas.microsoft.com/office/drawing/2014/main" id="{4536D5BC-129B-4ACE-BA3F-2CA529FF3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475" y="2127461"/>
            <a:ext cx="5074946" cy="3400214"/>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74E3CA91-E6F5-4E9F-8D36-A35916F014C2}"/>
              </a:ext>
            </a:extLst>
          </p:cNvPr>
          <p:cNvSpPr>
            <a:spLocks noGrp="1" noChangeArrowheads="1"/>
          </p:cNvSpPr>
          <p:nvPr/>
        </p:nvSpPr>
        <p:spPr>
          <a:xfrm>
            <a:off x="544411" y="4682331"/>
            <a:ext cx="6058257"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000" b="1" dirty="0">
                <a:solidFill>
                  <a:srgbClr val="7757A1"/>
                </a:solidFill>
                <a:latin typeface="Palatino Linotype" panose="02040502050505030304" pitchFamily="18" charset="0"/>
                <a:cs typeface="Gotham Book"/>
              </a:rPr>
              <a:t>2019 Regional Mentoring Programs:</a:t>
            </a:r>
          </a:p>
          <a:p>
            <a:pPr marL="114300" indent="0">
              <a:lnSpc>
                <a:spcPct val="95000"/>
              </a:lnSpc>
              <a:spcBef>
                <a:spcPts val="300"/>
              </a:spcBef>
              <a:spcAft>
                <a:spcPts val="300"/>
              </a:spcAft>
              <a:buClr>
                <a:srgbClr val="FB515B"/>
              </a:buClr>
              <a:buNone/>
            </a:pPr>
            <a:r>
              <a:rPr lang="en-US" altLang="en-US" sz="2000" dirty="0">
                <a:solidFill>
                  <a:srgbClr val="7757A1"/>
                </a:solidFill>
                <a:latin typeface="Palatino Linotype" panose="02040502050505030304" pitchFamily="18" charset="0"/>
                <a:cs typeface="Gotham Book"/>
              </a:rPr>
              <a:t>Europe, Mid-Atlantic, Midwest, New England, NY/NJ, Pacific, Southeast, Virtual</a:t>
            </a:r>
          </a:p>
          <a:p>
            <a:pPr marL="114300" indent="0">
              <a:lnSpc>
                <a:spcPct val="95000"/>
              </a:lnSpc>
              <a:spcBef>
                <a:spcPts val="300"/>
              </a:spcBef>
              <a:spcAft>
                <a:spcPts val="2100"/>
              </a:spcAft>
              <a:buClr>
                <a:srgbClr val="FB515B"/>
              </a:buClr>
              <a:buNone/>
            </a:pPr>
            <a:endParaRPr lang="en-US" altLang="en-US" sz="2000" b="1" dirty="0">
              <a:latin typeface="Palatino Linotype" panose="02040502050505030304" pitchFamily="18" charset="0"/>
              <a:cs typeface="Gotham Book"/>
            </a:endParaRPr>
          </a:p>
          <a:p>
            <a:pPr marL="514350" indent="-342900">
              <a:lnSpc>
                <a:spcPct val="95000"/>
              </a:lnSpc>
              <a:spcBef>
                <a:spcPts val="1200"/>
              </a:spcBef>
              <a:buClr>
                <a:srgbClr val="FB515B"/>
              </a:buClr>
            </a:pPr>
            <a:endParaRPr lang="en-US" altLang="en-US" sz="2000" dirty="0">
              <a:solidFill>
                <a:srgbClr val="333399"/>
              </a:solidFill>
              <a:latin typeface="Palatino Linotype" panose="02040502050505030304" pitchFamily="18" charset="0"/>
            </a:endParaRPr>
          </a:p>
        </p:txBody>
      </p:sp>
    </p:spTree>
    <p:extLst>
      <p:ext uri="{BB962C8B-B14F-4D97-AF65-F5344CB8AC3E}">
        <p14:creationId xmlns:p14="http://schemas.microsoft.com/office/powerpoint/2010/main" val="2980344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11747575"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Affinity Groups and Associated Programming</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a:xfrm>
            <a:off x="8618461" y="6343984"/>
            <a:ext cx="2743200" cy="365125"/>
          </a:xfrm>
        </p:spPr>
        <p:txBody>
          <a:bodyPr/>
          <a:lstStyle/>
          <a:p>
            <a:fld id="{0AB816CF-AA9B-43E8-B03A-27A77900809F}" type="slidenum">
              <a:rPr lang="en-US" smtClean="0"/>
              <a:pPr/>
              <a:t>22</a:t>
            </a:fld>
            <a:endParaRPr lang="en-US" dirty="0"/>
          </a:p>
        </p:txBody>
      </p:sp>
      <p:sp>
        <p:nvSpPr>
          <p:cNvPr id="7" name="Rectangle 6">
            <a:extLst>
              <a:ext uri="{FF2B5EF4-FFF2-40B4-BE49-F238E27FC236}">
                <a16:creationId xmlns:a16="http://schemas.microsoft.com/office/drawing/2014/main" id="{450D5496-F699-4F4D-8229-9E91A57AACA6}"/>
              </a:ext>
            </a:extLst>
          </p:cNvPr>
          <p:cNvSpPr>
            <a:spLocks noGrp="1" noChangeArrowheads="1"/>
          </p:cNvSpPr>
          <p:nvPr/>
        </p:nvSpPr>
        <p:spPr>
          <a:xfrm>
            <a:off x="426520" y="1647034"/>
            <a:ext cx="11694143"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endParaRPr lang="en-US" altLang="en-US" sz="1800" dirty="0">
              <a:latin typeface="Palatino Linotype" panose="02040502050505030304" pitchFamily="18" charset="0"/>
              <a:cs typeface="Gotham Book"/>
            </a:endParaRPr>
          </a:p>
        </p:txBody>
      </p:sp>
      <p:sp>
        <p:nvSpPr>
          <p:cNvPr id="11" name="Rectangle 10">
            <a:extLst>
              <a:ext uri="{FF2B5EF4-FFF2-40B4-BE49-F238E27FC236}">
                <a16:creationId xmlns:a16="http://schemas.microsoft.com/office/drawing/2014/main" id="{C3FA9745-ED16-4096-9EF9-1C1DFF209549}"/>
              </a:ext>
            </a:extLst>
          </p:cNvPr>
          <p:cNvSpPr>
            <a:spLocks noGrp="1" noChangeArrowheads="1"/>
          </p:cNvSpPr>
          <p:nvPr/>
        </p:nvSpPr>
        <p:spPr>
          <a:xfrm>
            <a:off x="589485" y="2530578"/>
            <a:ext cx="7274459"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a:lnSpc>
                <a:spcPct val="95000"/>
              </a:lnSpc>
              <a:spcBef>
                <a:spcPts val="300"/>
              </a:spcBef>
              <a:spcAft>
                <a:spcPts val="300"/>
              </a:spcAft>
              <a:buClr>
                <a:srgbClr val="FB515B"/>
              </a:buClr>
            </a:pPr>
            <a:r>
              <a:rPr lang="en-US" altLang="en-US" sz="2000" dirty="0">
                <a:solidFill>
                  <a:srgbClr val="58595B"/>
                </a:solidFill>
                <a:latin typeface="Palatino Linotype" panose="02040502050505030304" pitchFamily="18" charset="0"/>
                <a:cs typeface="Gotham Book"/>
              </a:rPr>
              <a:t>Get involved</a:t>
            </a:r>
          </a:p>
          <a:p>
            <a:pPr marL="800100" lvl="1" indent="-342900">
              <a:lnSpc>
                <a:spcPct val="95000"/>
              </a:lnSpc>
              <a:spcBef>
                <a:spcPts val="300"/>
              </a:spcBef>
              <a:spcAft>
                <a:spcPts val="300"/>
              </a:spcAft>
              <a:buClr>
                <a:srgbClr val="FB515B"/>
              </a:buClr>
            </a:pPr>
            <a:r>
              <a:rPr lang="en-US" altLang="en-US" sz="1700" dirty="0">
                <a:solidFill>
                  <a:srgbClr val="58595B"/>
                </a:solidFill>
                <a:latin typeface="Palatino Linotype" panose="02040502050505030304" pitchFamily="18" charset="0"/>
                <a:cs typeface="Gotham Book"/>
              </a:rPr>
              <a:t>Network with like-minded members and leaders</a:t>
            </a:r>
          </a:p>
          <a:p>
            <a:pPr marL="457200" indent="-342900">
              <a:lnSpc>
                <a:spcPct val="95000"/>
              </a:lnSpc>
              <a:spcBef>
                <a:spcPts val="300"/>
              </a:spcBef>
              <a:spcAft>
                <a:spcPts val="300"/>
              </a:spcAft>
              <a:buClr>
                <a:srgbClr val="FB515B"/>
              </a:buClr>
            </a:pPr>
            <a:r>
              <a:rPr lang="en-US" altLang="en-US" sz="2000" dirty="0">
                <a:solidFill>
                  <a:srgbClr val="58595B"/>
                </a:solidFill>
                <a:latin typeface="Palatino Linotype" panose="02040502050505030304" pitchFamily="18" charset="0"/>
              </a:rPr>
              <a:t>Build community</a:t>
            </a:r>
          </a:p>
          <a:p>
            <a:pPr marL="800100" lvl="1" indent="-342900">
              <a:lnSpc>
                <a:spcPct val="95000"/>
              </a:lnSpc>
              <a:spcBef>
                <a:spcPts val="300"/>
              </a:spcBef>
              <a:spcAft>
                <a:spcPts val="300"/>
              </a:spcAft>
              <a:buClr>
                <a:srgbClr val="FB515B"/>
              </a:buClr>
            </a:pPr>
            <a:r>
              <a:rPr lang="en-US" altLang="en-US" sz="1700" dirty="0">
                <a:solidFill>
                  <a:srgbClr val="58595B"/>
                </a:solidFill>
                <a:latin typeface="Palatino Linotype" panose="02040502050505030304" pitchFamily="18" charset="0"/>
              </a:rPr>
              <a:t>Build a targeted professional network</a:t>
            </a:r>
          </a:p>
          <a:p>
            <a:pPr marL="457200" indent="-342900">
              <a:lnSpc>
                <a:spcPct val="95000"/>
              </a:lnSpc>
              <a:spcBef>
                <a:spcPts val="300"/>
              </a:spcBef>
              <a:spcAft>
                <a:spcPts val="300"/>
              </a:spcAft>
              <a:buClr>
                <a:srgbClr val="FB515B"/>
              </a:buClr>
            </a:pPr>
            <a:r>
              <a:rPr lang="en-US" altLang="en-US" sz="2000" dirty="0">
                <a:solidFill>
                  <a:srgbClr val="58595B"/>
                </a:solidFill>
                <a:latin typeface="Palatino Linotype" panose="02040502050505030304" pitchFamily="18" charset="0"/>
              </a:rPr>
              <a:t>Stay connected</a:t>
            </a:r>
          </a:p>
          <a:p>
            <a:pPr marL="800100" lvl="1" indent="-342900">
              <a:lnSpc>
                <a:spcPct val="95000"/>
              </a:lnSpc>
              <a:spcBef>
                <a:spcPts val="300"/>
              </a:spcBef>
              <a:spcAft>
                <a:spcPts val="300"/>
              </a:spcAft>
              <a:buClr>
                <a:srgbClr val="FB515B"/>
              </a:buClr>
            </a:pPr>
            <a:r>
              <a:rPr lang="en-US" altLang="en-US" sz="1700" dirty="0">
                <a:solidFill>
                  <a:srgbClr val="58595B"/>
                </a:solidFill>
                <a:latin typeface="Palatino Linotype" panose="02040502050505030304" pitchFamily="18" charset="0"/>
              </a:rPr>
              <a:t>Gain access to key individuals and content for a select slice of the industry</a:t>
            </a:r>
          </a:p>
        </p:txBody>
      </p:sp>
      <p:sp>
        <p:nvSpPr>
          <p:cNvPr id="12" name="Rectangle 11">
            <a:extLst>
              <a:ext uri="{FF2B5EF4-FFF2-40B4-BE49-F238E27FC236}">
                <a16:creationId xmlns:a16="http://schemas.microsoft.com/office/drawing/2014/main" id="{58FC996D-5DD8-4F2B-ACE1-7E08B802A533}"/>
              </a:ext>
            </a:extLst>
          </p:cNvPr>
          <p:cNvSpPr>
            <a:spLocks noGrp="1" noChangeArrowheads="1"/>
          </p:cNvSpPr>
          <p:nvPr/>
        </p:nvSpPr>
        <p:spPr>
          <a:xfrm>
            <a:off x="272932" y="1819840"/>
            <a:ext cx="6646028"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400" b="1" dirty="0">
                <a:latin typeface="Palatino Linotype" panose="02040502050505030304" pitchFamily="18" charset="0"/>
                <a:cs typeface="Gotham Book"/>
              </a:rPr>
              <a:t>Boost your career by participating in one or more of HBA’s affinity groups</a:t>
            </a:r>
            <a:endParaRPr lang="en-US" altLang="en-US" sz="2400" dirty="0">
              <a:solidFill>
                <a:srgbClr val="333399"/>
              </a:solidFill>
              <a:latin typeface="Palatino Linotype" panose="02040502050505030304" pitchFamily="18" charset="0"/>
            </a:endParaRPr>
          </a:p>
        </p:txBody>
      </p:sp>
      <p:pic>
        <p:nvPicPr>
          <p:cNvPr id="2" name="Picture 1">
            <a:extLst>
              <a:ext uri="{FF2B5EF4-FFF2-40B4-BE49-F238E27FC236}">
                <a16:creationId xmlns:a16="http://schemas.microsoft.com/office/drawing/2014/main" id="{37F734E5-F4CE-4BED-A463-A51940BB4C14}"/>
              </a:ext>
            </a:extLst>
          </p:cNvPr>
          <p:cNvPicPr>
            <a:picLocks noChangeAspect="1"/>
          </p:cNvPicPr>
          <p:nvPr/>
        </p:nvPicPr>
        <p:blipFill rotWithShape="1">
          <a:blip r:embed="rId2"/>
          <a:srcRect l="36739"/>
          <a:stretch/>
        </p:blipFill>
        <p:spPr>
          <a:xfrm>
            <a:off x="7950171" y="1835311"/>
            <a:ext cx="3741048" cy="3974782"/>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86E51EE9-BAA4-43E0-9B30-4CB4F0DF8922}"/>
              </a:ext>
            </a:extLst>
          </p:cNvPr>
          <p:cNvSpPr>
            <a:spLocks noGrp="1" noChangeArrowheads="1"/>
          </p:cNvSpPr>
          <p:nvPr/>
        </p:nvSpPr>
        <p:spPr>
          <a:xfrm>
            <a:off x="500781" y="4879052"/>
            <a:ext cx="6833469" cy="43513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000" b="1" dirty="0">
                <a:solidFill>
                  <a:srgbClr val="7757A1"/>
                </a:solidFill>
                <a:latin typeface="Palatino Linotype" panose="02040502050505030304" pitchFamily="18" charset="0"/>
                <a:cs typeface="Gotham Book"/>
              </a:rPr>
              <a:t>2019 Active Affinity Groups</a:t>
            </a:r>
          </a:p>
          <a:p>
            <a:pPr marL="114300" indent="0">
              <a:lnSpc>
                <a:spcPct val="95000"/>
              </a:lnSpc>
              <a:spcBef>
                <a:spcPts val="300"/>
              </a:spcBef>
              <a:spcAft>
                <a:spcPts val="300"/>
              </a:spcAft>
              <a:buClr>
                <a:srgbClr val="FB515B"/>
              </a:buClr>
              <a:buNone/>
            </a:pPr>
            <a:r>
              <a:rPr lang="en-US" altLang="en-US" sz="2000" dirty="0">
                <a:solidFill>
                  <a:srgbClr val="7757A1"/>
                </a:solidFill>
                <a:latin typeface="Palatino Linotype" panose="02040502050505030304" pitchFamily="18" charset="0"/>
                <a:cs typeface="Gotham Book"/>
              </a:rPr>
              <a:t>Entrepreneurs, Fit to Lead, HBA </a:t>
            </a:r>
            <a:r>
              <a:rPr lang="en-US" altLang="en-US" sz="2000" dirty="0" err="1">
                <a:solidFill>
                  <a:srgbClr val="7757A1"/>
                </a:solidFill>
                <a:latin typeface="Palatino Linotype" panose="02040502050505030304" pitchFamily="18" charset="0"/>
                <a:cs typeface="Gotham Book"/>
              </a:rPr>
              <a:t>iLead</a:t>
            </a:r>
            <a:r>
              <a:rPr lang="en-US" altLang="en-US" sz="2000" dirty="0">
                <a:solidFill>
                  <a:srgbClr val="7757A1"/>
                </a:solidFill>
                <a:latin typeface="Palatino Linotype" panose="02040502050505030304" pitchFamily="18" charset="0"/>
                <a:cs typeface="Gotham Book"/>
              </a:rPr>
              <a:t>, Tomorrow’s Executives, Women in Science, Women in Transition</a:t>
            </a:r>
          </a:p>
          <a:p>
            <a:pPr marL="114300" indent="0">
              <a:lnSpc>
                <a:spcPct val="95000"/>
              </a:lnSpc>
              <a:spcBef>
                <a:spcPts val="300"/>
              </a:spcBef>
              <a:spcAft>
                <a:spcPts val="2100"/>
              </a:spcAft>
              <a:buClr>
                <a:srgbClr val="FB515B"/>
              </a:buClr>
              <a:buNone/>
            </a:pPr>
            <a:endParaRPr lang="en-US" altLang="en-US" sz="2000" b="1" dirty="0">
              <a:latin typeface="Palatino Linotype" panose="02040502050505030304" pitchFamily="18" charset="0"/>
              <a:cs typeface="Gotham Book"/>
            </a:endParaRPr>
          </a:p>
          <a:p>
            <a:pPr marL="514350" indent="-342900">
              <a:lnSpc>
                <a:spcPct val="95000"/>
              </a:lnSpc>
              <a:spcBef>
                <a:spcPts val="1200"/>
              </a:spcBef>
              <a:buClr>
                <a:srgbClr val="FB515B"/>
              </a:buClr>
            </a:pPr>
            <a:endParaRPr lang="en-US" altLang="en-US" sz="2000" dirty="0">
              <a:solidFill>
                <a:srgbClr val="333399"/>
              </a:solidFill>
              <a:latin typeface="Palatino Linotype" panose="02040502050505030304" pitchFamily="18" charset="0"/>
            </a:endParaRPr>
          </a:p>
        </p:txBody>
      </p:sp>
    </p:spTree>
    <p:extLst>
      <p:ext uri="{BB962C8B-B14F-4D97-AF65-F5344CB8AC3E}">
        <p14:creationId xmlns:p14="http://schemas.microsoft.com/office/powerpoint/2010/main" val="2881788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6D694-ED00-4D6A-B2AE-0B9D78F469F8}"/>
              </a:ext>
            </a:extLst>
          </p:cNvPr>
          <p:cNvSpPr>
            <a:spLocks noGrp="1"/>
          </p:cNvSpPr>
          <p:nvPr>
            <p:ph type="sldNum" sz="quarter" idx="12"/>
          </p:nvPr>
        </p:nvSpPr>
        <p:spPr/>
        <p:txBody>
          <a:bodyPr/>
          <a:lstStyle/>
          <a:p>
            <a:fld id="{0AB816CF-AA9B-43E8-B03A-27A77900809F}" type="slidenum">
              <a:rPr lang="en-US" smtClean="0"/>
              <a:pPr/>
              <a:t>23</a:t>
            </a:fld>
            <a:endParaRPr lang="en-US" dirty="0"/>
          </a:p>
        </p:txBody>
      </p:sp>
      <p:sp>
        <p:nvSpPr>
          <p:cNvPr id="9" name="TextBox 8">
            <a:extLst>
              <a:ext uri="{FF2B5EF4-FFF2-40B4-BE49-F238E27FC236}">
                <a16:creationId xmlns:a16="http://schemas.microsoft.com/office/drawing/2014/main" id="{7D21B4D8-7D68-49C0-B01F-DF51018283B9}"/>
              </a:ext>
            </a:extLst>
          </p:cNvPr>
          <p:cNvSpPr txBox="1"/>
          <p:nvPr/>
        </p:nvSpPr>
        <p:spPr>
          <a:xfrm>
            <a:off x="4404360" y="1913553"/>
            <a:ext cx="7787640" cy="5632311"/>
          </a:xfrm>
          <a:prstGeom prst="rect">
            <a:avLst/>
          </a:prstGeom>
          <a:noFill/>
        </p:spPr>
        <p:txBody>
          <a:bodyPr wrap="square" rtlCol="0">
            <a:spAutoFit/>
          </a:bodyPr>
          <a:lstStyle/>
          <a:p>
            <a:pPr marL="342900"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HBA solution for our corporate partners to accelerate the development, advancement and visibility of their female talent pool</a:t>
            </a:r>
          </a:p>
          <a:p>
            <a:pPr marL="342900"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Currently available to HBA’s purple and gold corporate partners</a:t>
            </a:r>
          </a:p>
          <a:p>
            <a:pPr marL="342900"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HBA trained advisor assists companies to build “HBA Inside”</a:t>
            </a:r>
          </a:p>
          <a:p>
            <a:pPr marL="800100" lvl="1"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Customized to corporate goals, self-directed</a:t>
            </a:r>
          </a:p>
          <a:p>
            <a:pPr marL="800100" lvl="1"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Develop motivated and engaged HBA community inside company</a:t>
            </a:r>
          </a:p>
          <a:p>
            <a:pPr marL="342900"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Accelerates the development and visibility of talent within your company and fuels the career advancement of participants</a:t>
            </a:r>
          </a:p>
          <a:p>
            <a:pPr marL="800100" lvl="1"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Individual success metrics created and tracked</a:t>
            </a:r>
          </a:p>
          <a:p>
            <a:pPr marL="342900"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Connect company colleagues globally with multiple Ambassador programs</a:t>
            </a:r>
          </a:p>
          <a:p>
            <a:pPr marL="342900" indent="-342900">
              <a:buClr>
                <a:schemeClr val="accent2"/>
              </a:buClr>
              <a:buFont typeface="Arial" panose="020B0604020202020204" pitchFamily="34" charset="0"/>
              <a:buChar char="•"/>
            </a:pPr>
            <a:endParaRPr lang="en-US" sz="20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000" i="1"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0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0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000" dirty="0">
              <a:latin typeface="Palatino Linotype" panose="02040502050505030304" pitchFamily="18" charset="0"/>
            </a:endParaRPr>
          </a:p>
        </p:txBody>
      </p:sp>
      <p:sp>
        <p:nvSpPr>
          <p:cNvPr id="8" name="TextBox 7">
            <a:extLst>
              <a:ext uri="{FF2B5EF4-FFF2-40B4-BE49-F238E27FC236}">
                <a16:creationId xmlns:a16="http://schemas.microsoft.com/office/drawing/2014/main" id="{967BBA4E-3D7D-486E-92BA-7913F66DEE8A}"/>
              </a:ext>
            </a:extLst>
          </p:cNvPr>
          <p:cNvSpPr txBox="1"/>
          <p:nvPr/>
        </p:nvSpPr>
        <p:spPr>
          <a:xfrm>
            <a:off x="213360" y="166855"/>
            <a:ext cx="568296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Ambassador Program</a:t>
            </a:r>
          </a:p>
        </p:txBody>
      </p:sp>
      <p:pic>
        <p:nvPicPr>
          <p:cNvPr id="4" name="Picture 3">
            <a:extLst>
              <a:ext uri="{FF2B5EF4-FFF2-40B4-BE49-F238E27FC236}">
                <a16:creationId xmlns:a16="http://schemas.microsoft.com/office/drawing/2014/main" id="{B17EFFAC-5D84-484F-BBD1-B45D2AAF9D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461"/>
          <a:stretch/>
        </p:blipFill>
        <p:spPr>
          <a:xfrm>
            <a:off x="213360" y="1913553"/>
            <a:ext cx="4025265" cy="3252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849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37E3C-E1F4-46B4-9C43-F515BF298F06}"/>
              </a:ext>
            </a:extLst>
          </p:cNvPr>
          <p:cNvSpPr txBox="1"/>
          <p:nvPr/>
        </p:nvSpPr>
        <p:spPr>
          <a:xfrm>
            <a:off x="6904220" y="2659559"/>
            <a:ext cx="4147289" cy="769441"/>
          </a:xfrm>
          <a:prstGeom prst="rect">
            <a:avLst/>
          </a:prstGeom>
          <a:noFill/>
        </p:spPr>
        <p:txBody>
          <a:bodyPr wrap="none" rtlCol="0">
            <a:spAutoFit/>
          </a:bodyPr>
          <a:lstStyle/>
          <a:p>
            <a:pPr algn="ctr"/>
            <a:r>
              <a:rPr lang="en-US" sz="4400" dirty="0">
                <a:solidFill>
                  <a:srgbClr val="FB515B"/>
                </a:solidFill>
                <a:latin typeface="Palatino Linotype" panose="02040502050505030304" pitchFamily="18" charset="0"/>
              </a:rPr>
              <a:t>Flagship Events</a:t>
            </a:r>
          </a:p>
        </p:txBody>
      </p:sp>
      <p:sp>
        <p:nvSpPr>
          <p:cNvPr id="4" name="Slide Number Placeholder 3">
            <a:extLst>
              <a:ext uri="{FF2B5EF4-FFF2-40B4-BE49-F238E27FC236}">
                <a16:creationId xmlns:a16="http://schemas.microsoft.com/office/drawing/2014/main" id="{FF59D520-05BD-4AA0-B6E0-45EE1D5936D0}"/>
              </a:ext>
            </a:extLst>
          </p:cNvPr>
          <p:cNvSpPr>
            <a:spLocks noGrp="1"/>
          </p:cNvSpPr>
          <p:nvPr>
            <p:ph type="sldNum" sz="quarter" idx="12"/>
          </p:nvPr>
        </p:nvSpPr>
        <p:spPr/>
        <p:txBody>
          <a:bodyPr/>
          <a:lstStyle/>
          <a:p>
            <a:fld id="{0AB816CF-AA9B-43E8-B03A-27A77900809F}" type="slidenum">
              <a:rPr lang="en-US" smtClean="0"/>
              <a:pPr/>
              <a:t>24</a:t>
            </a:fld>
            <a:endParaRPr lang="en-US" dirty="0"/>
          </a:p>
        </p:txBody>
      </p:sp>
    </p:spTree>
    <p:extLst>
      <p:ext uri="{BB962C8B-B14F-4D97-AF65-F5344CB8AC3E}">
        <p14:creationId xmlns:p14="http://schemas.microsoft.com/office/powerpoint/2010/main" val="803918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223520" y="237860"/>
            <a:ext cx="11183639"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HBA’s 30</a:t>
            </a:r>
            <a:r>
              <a:rPr lang="en-US" sz="4400" baseline="30000" dirty="0">
                <a:solidFill>
                  <a:schemeClr val="bg1"/>
                </a:solidFill>
                <a:latin typeface="Palatino Linotype" panose="02040502050505030304" pitchFamily="18" charset="0"/>
              </a:rPr>
              <a:t>th</a:t>
            </a:r>
            <a:r>
              <a:rPr lang="en-US" sz="4400" dirty="0">
                <a:solidFill>
                  <a:schemeClr val="bg1"/>
                </a:solidFill>
                <a:latin typeface="Palatino Linotype" panose="02040502050505030304" pitchFamily="18" charset="0"/>
              </a:rPr>
              <a:t> Annual Woman of the Year Event</a:t>
            </a:r>
          </a:p>
        </p:txBody>
      </p:sp>
      <p:sp>
        <p:nvSpPr>
          <p:cNvPr id="4" name="Slide Number Placeholder 3">
            <a:extLst>
              <a:ext uri="{FF2B5EF4-FFF2-40B4-BE49-F238E27FC236}">
                <a16:creationId xmlns:a16="http://schemas.microsoft.com/office/drawing/2014/main" id="{24C9C032-7C79-48DE-9FF5-53B8450FAEB9}"/>
              </a:ext>
            </a:extLst>
          </p:cNvPr>
          <p:cNvSpPr>
            <a:spLocks noGrp="1"/>
          </p:cNvSpPr>
          <p:nvPr>
            <p:ph type="sldNum" sz="quarter" idx="12"/>
          </p:nvPr>
        </p:nvSpPr>
        <p:spPr/>
        <p:txBody>
          <a:bodyPr/>
          <a:lstStyle/>
          <a:p>
            <a:fld id="{0AB816CF-AA9B-43E8-B03A-27A77900809F}" type="slidenum">
              <a:rPr lang="en-US" smtClean="0"/>
              <a:pPr/>
              <a:t>25</a:t>
            </a:fld>
            <a:endParaRPr lang="en-US" dirty="0"/>
          </a:p>
        </p:txBody>
      </p:sp>
      <p:sp>
        <p:nvSpPr>
          <p:cNvPr id="15" name="Rectangle 14">
            <a:extLst>
              <a:ext uri="{FF2B5EF4-FFF2-40B4-BE49-F238E27FC236}">
                <a16:creationId xmlns:a16="http://schemas.microsoft.com/office/drawing/2014/main" id="{92556821-D124-4B16-8E27-7164853A10F2}"/>
              </a:ext>
            </a:extLst>
          </p:cNvPr>
          <p:cNvSpPr>
            <a:spLocks noGrp="1" noChangeArrowheads="1"/>
          </p:cNvSpPr>
          <p:nvPr/>
        </p:nvSpPr>
        <p:spPr>
          <a:xfrm>
            <a:off x="5414682" y="2247887"/>
            <a:ext cx="6641996" cy="44735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1600" dirty="0">
                <a:solidFill>
                  <a:srgbClr val="58595B"/>
                </a:solidFill>
                <a:latin typeface="Palatino Linotype" panose="02040502050505030304" pitchFamily="18" charset="0"/>
                <a:cs typeface="Gotham Book"/>
              </a:rPr>
              <a:t>Celebrate excellence in leadership with 2,000 healthcare and life science industry leaders at the HBA’s exciting and spirited Woman of the Year event where we will recognize our 2019 honorees: </a:t>
            </a:r>
          </a:p>
          <a:p>
            <a:pPr marL="400050" indent="-285750">
              <a:lnSpc>
                <a:spcPct val="95000"/>
              </a:lnSpc>
              <a:spcBef>
                <a:spcPts val="300"/>
              </a:spcBef>
              <a:spcAft>
                <a:spcPts val="300"/>
              </a:spcAft>
              <a:buClr>
                <a:srgbClr val="FB515B"/>
              </a:buClr>
            </a:pPr>
            <a:r>
              <a:rPr lang="en-US" altLang="en-US" sz="1600" b="1" dirty="0">
                <a:solidFill>
                  <a:srgbClr val="58595B"/>
                </a:solidFill>
                <a:latin typeface="Palatino Linotype" panose="02040502050505030304" pitchFamily="18" charset="0"/>
                <a:cs typeface="Gotham Book"/>
              </a:rPr>
              <a:t>HBA Woman of the Year (WOTY)</a:t>
            </a:r>
            <a:r>
              <a:rPr lang="en-US" altLang="en-US" sz="1600" dirty="0">
                <a:solidFill>
                  <a:srgbClr val="58595B"/>
                </a:solidFill>
                <a:latin typeface="Palatino Linotype" panose="02040502050505030304" pitchFamily="18" charset="0"/>
                <a:cs typeface="Gotham Book"/>
              </a:rPr>
              <a:t> </a:t>
            </a:r>
            <a:r>
              <a:rPr lang="en-US" altLang="en-US" sz="1600" b="1" dirty="0">
                <a:solidFill>
                  <a:srgbClr val="7757A1"/>
                </a:solidFill>
                <a:latin typeface="Palatino Linotype" panose="02040502050505030304" pitchFamily="18" charset="0"/>
                <a:cs typeface="Gotham Book"/>
              </a:rPr>
              <a:t>Sharon Callahan</a:t>
            </a:r>
            <a:r>
              <a:rPr lang="en-US" altLang="en-US" sz="1600" dirty="0">
                <a:solidFill>
                  <a:srgbClr val="58595B"/>
                </a:solidFill>
                <a:latin typeface="Palatino Linotype" panose="02040502050505030304" pitchFamily="18" charset="0"/>
                <a:cs typeface="Gotham Book"/>
              </a:rPr>
              <a:t>, CEO, TBWA\</a:t>
            </a:r>
            <a:r>
              <a:rPr lang="en-US" altLang="en-US" sz="1600" dirty="0" err="1">
                <a:solidFill>
                  <a:srgbClr val="58595B"/>
                </a:solidFill>
                <a:latin typeface="Palatino Linotype" panose="02040502050505030304" pitchFamily="18" charset="0"/>
                <a:cs typeface="Gotham Book"/>
              </a:rPr>
              <a:t>WorldHealth</a:t>
            </a:r>
            <a:r>
              <a:rPr lang="en-US" altLang="en-US" sz="1600" dirty="0">
                <a:solidFill>
                  <a:srgbClr val="58595B"/>
                </a:solidFill>
                <a:latin typeface="Palatino Linotype" panose="02040502050505030304" pitchFamily="18" charset="0"/>
                <a:cs typeface="Gotham Book"/>
              </a:rPr>
              <a:t>, and chief client officer, Omnicom Health Group</a:t>
            </a:r>
          </a:p>
          <a:p>
            <a:pPr marL="400050" indent="-285750">
              <a:lnSpc>
                <a:spcPct val="95000"/>
              </a:lnSpc>
              <a:spcBef>
                <a:spcPts val="300"/>
              </a:spcBef>
              <a:spcAft>
                <a:spcPts val="300"/>
              </a:spcAft>
              <a:buClr>
                <a:srgbClr val="FB515B"/>
              </a:buClr>
            </a:pPr>
            <a:r>
              <a:rPr lang="en-US" altLang="en-US" sz="1600" b="1" dirty="0">
                <a:solidFill>
                  <a:srgbClr val="58595B"/>
                </a:solidFill>
                <a:latin typeface="Palatino Linotype" panose="02040502050505030304" pitchFamily="18" charset="0"/>
                <a:cs typeface="Gotham Book"/>
              </a:rPr>
              <a:t>Honorable Mentor </a:t>
            </a:r>
            <a:r>
              <a:rPr lang="en-US" altLang="en-US" sz="1600" b="1" dirty="0">
                <a:solidFill>
                  <a:srgbClr val="7757A1"/>
                </a:solidFill>
                <a:latin typeface="Palatino Linotype" panose="02040502050505030304" pitchFamily="18" charset="0"/>
                <a:cs typeface="Gotham Book"/>
              </a:rPr>
              <a:t>Peter </a:t>
            </a:r>
            <a:r>
              <a:rPr lang="en-US" altLang="en-US" sz="1600" b="1" dirty="0" err="1">
                <a:solidFill>
                  <a:srgbClr val="7757A1"/>
                </a:solidFill>
                <a:latin typeface="Palatino Linotype" panose="02040502050505030304" pitchFamily="18" charset="0"/>
                <a:cs typeface="Gotham Book"/>
              </a:rPr>
              <a:t>Anastasiou</a:t>
            </a:r>
            <a:r>
              <a:rPr lang="en-US" altLang="en-US" sz="1600" dirty="0">
                <a:solidFill>
                  <a:srgbClr val="58595B"/>
                </a:solidFill>
                <a:latin typeface="Palatino Linotype" panose="02040502050505030304" pitchFamily="18" charset="0"/>
                <a:cs typeface="Gotham Book"/>
              </a:rPr>
              <a:t>, executive vice president, head of Lundbeck North America</a:t>
            </a:r>
          </a:p>
          <a:p>
            <a:pPr marL="400050" indent="-285750">
              <a:lnSpc>
                <a:spcPct val="95000"/>
              </a:lnSpc>
              <a:spcBef>
                <a:spcPts val="300"/>
              </a:spcBef>
              <a:spcAft>
                <a:spcPts val="300"/>
              </a:spcAft>
              <a:buClr>
                <a:srgbClr val="FB515B"/>
              </a:buClr>
            </a:pPr>
            <a:r>
              <a:rPr lang="en-US" altLang="en-US" sz="1600" b="1" dirty="0">
                <a:solidFill>
                  <a:srgbClr val="58595B"/>
                </a:solidFill>
                <a:latin typeface="Palatino Linotype" panose="02040502050505030304" pitchFamily="18" charset="0"/>
                <a:cs typeface="Gotham Book"/>
              </a:rPr>
              <a:t>STAR</a:t>
            </a:r>
            <a:r>
              <a:rPr lang="en-US" altLang="en-US" sz="1600" dirty="0">
                <a:solidFill>
                  <a:srgbClr val="58595B"/>
                </a:solidFill>
                <a:latin typeface="Palatino Linotype" panose="02040502050505030304" pitchFamily="18" charset="0"/>
                <a:cs typeface="Gotham Book"/>
              </a:rPr>
              <a:t> </a:t>
            </a:r>
            <a:r>
              <a:rPr lang="en-US" altLang="en-US" sz="1600" b="1" dirty="0">
                <a:solidFill>
                  <a:srgbClr val="7757A1"/>
                </a:solidFill>
                <a:latin typeface="Palatino Linotype" panose="02040502050505030304" pitchFamily="18" charset="0"/>
                <a:cs typeface="Gotham Book"/>
              </a:rPr>
              <a:t>Taren </a:t>
            </a:r>
            <a:r>
              <a:rPr lang="en-US" altLang="en-US" sz="1600" b="1" dirty="0" err="1">
                <a:solidFill>
                  <a:srgbClr val="7757A1"/>
                </a:solidFill>
                <a:latin typeface="Palatino Linotype" panose="02040502050505030304" pitchFamily="18" charset="0"/>
                <a:cs typeface="Gotham Book"/>
              </a:rPr>
              <a:t>Grom</a:t>
            </a:r>
            <a:r>
              <a:rPr lang="en-US" altLang="en-US" sz="1600" dirty="0">
                <a:solidFill>
                  <a:srgbClr val="58595B"/>
                </a:solidFill>
                <a:latin typeface="Palatino Linotype" panose="02040502050505030304" pitchFamily="18" charset="0"/>
                <a:cs typeface="Gotham Book"/>
              </a:rPr>
              <a:t>, co-founder and editor-in-chief, </a:t>
            </a:r>
            <a:r>
              <a:rPr lang="en-US" altLang="en-US" sz="1600" i="1" dirty="0">
                <a:solidFill>
                  <a:srgbClr val="58595B"/>
                </a:solidFill>
                <a:latin typeface="Palatino Linotype" panose="02040502050505030304" pitchFamily="18" charset="0"/>
                <a:cs typeface="Gotham Book"/>
              </a:rPr>
              <a:t>PharmaVOICE, </a:t>
            </a:r>
            <a:r>
              <a:rPr lang="en-US" altLang="en-US" sz="1600" dirty="0">
                <a:solidFill>
                  <a:srgbClr val="58595B"/>
                </a:solidFill>
                <a:latin typeface="Palatino Linotype" panose="02040502050505030304" pitchFamily="18" charset="0"/>
                <a:cs typeface="Gotham Book"/>
              </a:rPr>
              <a:t>volunteer will be recognized. </a:t>
            </a:r>
          </a:p>
          <a:p>
            <a:pPr marL="114300" indent="0">
              <a:lnSpc>
                <a:spcPct val="95000"/>
              </a:lnSpc>
              <a:spcBef>
                <a:spcPts val="300"/>
              </a:spcBef>
              <a:spcAft>
                <a:spcPts val="300"/>
              </a:spcAft>
              <a:buClr>
                <a:srgbClr val="FB515B"/>
              </a:buClr>
              <a:buNone/>
            </a:pPr>
            <a:endParaRPr lang="en-US" altLang="en-US" sz="1600" dirty="0">
              <a:solidFill>
                <a:srgbClr val="58595B"/>
              </a:solidFill>
              <a:latin typeface="Palatino Linotype" panose="02040502050505030304" pitchFamily="18" charset="0"/>
              <a:cs typeface="Gotham Book"/>
            </a:endParaRPr>
          </a:p>
          <a:p>
            <a:pPr marL="114300" indent="0">
              <a:lnSpc>
                <a:spcPct val="95000"/>
              </a:lnSpc>
              <a:spcBef>
                <a:spcPts val="300"/>
              </a:spcBef>
              <a:spcAft>
                <a:spcPts val="300"/>
              </a:spcAft>
              <a:buClr>
                <a:srgbClr val="FB515B"/>
              </a:buClr>
              <a:buNone/>
            </a:pPr>
            <a:r>
              <a:rPr lang="en-US" altLang="en-US" sz="1600" dirty="0">
                <a:solidFill>
                  <a:srgbClr val="58595B"/>
                </a:solidFill>
                <a:latin typeface="Palatino Linotype" panose="02040502050505030304" pitchFamily="18" charset="0"/>
                <a:cs typeface="Gotham Book"/>
              </a:rPr>
              <a:t>Also lauded will be over 100 industry Rising Stars and Luminaries.</a:t>
            </a:r>
          </a:p>
          <a:p>
            <a:pPr marL="114300" indent="0">
              <a:lnSpc>
                <a:spcPct val="95000"/>
              </a:lnSpc>
              <a:spcBef>
                <a:spcPts val="300"/>
              </a:spcBef>
              <a:spcAft>
                <a:spcPts val="300"/>
              </a:spcAft>
              <a:buClr>
                <a:srgbClr val="FB515B"/>
              </a:buClr>
              <a:buNone/>
            </a:pPr>
            <a:endParaRPr lang="en-US" altLang="en-US" sz="1600" dirty="0">
              <a:solidFill>
                <a:srgbClr val="58595B"/>
              </a:solidFill>
              <a:latin typeface="Palatino Linotype" panose="02040502050505030304" pitchFamily="18" charset="0"/>
              <a:cs typeface="Gotham Book"/>
            </a:endParaRPr>
          </a:p>
          <a:p>
            <a:pPr marL="114300" indent="0">
              <a:lnSpc>
                <a:spcPct val="95000"/>
              </a:lnSpc>
              <a:spcBef>
                <a:spcPts val="300"/>
              </a:spcBef>
              <a:spcAft>
                <a:spcPts val="300"/>
              </a:spcAft>
              <a:buClr>
                <a:srgbClr val="FB515B"/>
              </a:buClr>
              <a:buNone/>
            </a:pPr>
            <a:r>
              <a:rPr lang="en-US" altLang="en-US" sz="1600" dirty="0">
                <a:solidFill>
                  <a:srgbClr val="58595B"/>
                </a:solidFill>
                <a:latin typeface="Palatino Linotype" panose="02040502050505030304" pitchFamily="18" charset="0"/>
                <a:cs typeface="Gotham Book"/>
              </a:rPr>
              <a:t>This intimate and engaging experience is not to be missed.</a:t>
            </a:r>
          </a:p>
        </p:txBody>
      </p:sp>
      <p:sp>
        <p:nvSpPr>
          <p:cNvPr id="14" name="Rectangle 13">
            <a:extLst>
              <a:ext uri="{FF2B5EF4-FFF2-40B4-BE49-F238E27FC236}">
                <a16:creationId xmlns:a16="http://schemas.microsoft.com/office/drawing/2014/main" id="{C02FBE21-C304-4EC1-9411-FBD38DB1DA86}"/>
              </a:ext>
            </a:extLst>
          </p:cNvPr>
          <p:cNvSpPr>
            <a:spLocks noGrp="1" noChangeArrowheads="1"/>
          </p:cNvSpPr>
          <p:nvPr/>
        </p:nvSpPr>
        <p:spPr>
          <a:xfrm>
            <a:off x="161365" y="1622612"/>
            <a:ext cx="12030635" cy="398205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4300" indent="0">
              <a:lnSpc>
                <a:spcPct val="95000"/>
              </a:lnSpc>
              <a:spcBef>
                <a:spcPts val="300"/>
              </a:spcBef>
              <a:spcAft>
                <a:spcPts val="300"/>
              </a:spcAft>
              <a:buClr>
                <a:srgbClr val="FB515B"/>
              </a:buClr>
              <a:buNone/>
            </a:pPr>
            <a:r>
              <a:rPr lang="en-US" altLang="en-US" sz="2000" b="1" dirty="0">
                <a:solidFill>
                  <a:srgbClr val="7757A1"/>
                </a:solidFill>
                <a:latin typeface="Palatino Linotype" panose="02040502050505030304" pitchFamily="18" charset="0"/>
                <a:cs typeface="Gotham Book"/>
              </a:rPr>
              <a:t>“</a:t>
            </a:r>
            <a:r>
              <a:rPr lang="en-US" altLang="en-US" sz="2000" b="1" i="1" dirty="0">
                <a:solidFill>
                  <a:srgbClr val="7757A1"/>
                </a:solidFill>
                <a:latin typeface="Palatino Linotype" panose="02040502050505030304" pitchFamily="18" charset="0"/>
                <a:cs typeface="Gotham Book"/>
              </a:rPr>
              <a:t>If it’s springtime in New York, it’s Woman of the Year time</a:t>
            </a:r>
            <a:r>
              <a:rPr lang="en-US" altLang="en-US" sz="2000" b="1" dirty="0">
                <a:solidFill>
                  <a:srgbClr val="7757A1"/>
                </a:solidFill>
                <a:latin typeface="Palatino Linotype" panose="02040502050505030304" pitchFamily="18" charset="0"/>
                <a:cs typeface="Gotham Book"/>
              </a:rPr>
              <a:t>,”</a:t>
            </a:r>
            <a:r>
              <a:rPr lang="en-US" altLang="en-US" sz="2000" dirty="0">
                <a:solidFill>
                  <a:srgbClr val="7757A1"/>
                </a:solidFill>
                <a:latin typeface="Palatino Linotype" panose="02040502050505030304" pitchFamily="18" charset="0"/>
                <a:cs typeface="Gotham Book"/>
              </a:rPr>
              <a:t>-</a:t>
            </a:r>
            <a:r>
              <a:rPr lang="en-US" altLang="en-US" sz="2000" b="1" dirty="0">
                <a:solidFill>
                  <a:srgbClr val="7757A1"/>
                </a:solidFill>
                <a:latin typeface="Palatino Linotype" panose="02040502050505030304" pitchFamily="18" charset="0"/>
                <a:cs typeface="Gotham Book"/>
              </a:rPr>
              <a:t> </a:t>
            </a:r>
            <a:r>
              <a:rPr lang="en-US" altLang="en-US" sz="2000" dirty="0">
                <a:solidFill>
                  <a:srgbClr val="7757A1"/>
                </a:solidFill>
                <a:latin typeface="Palatino Linotype" panose="02040502050505030304" pitchFamily="18" charset="0"/>
                <a:cs typeface="Gotham Book"/>
              </a:rPr>
              <a:t>Alex </a:t>
            </a:r>
            <a:r>
              <a:rPr lang="en-US" altLang="en-US" sz="2000" dirty="0" err="1">
                <a:solidFill>
                  <a:srgbClr val="7757A1"/>
                </a:solidFill>
                <a:latin typeface="Palatino Linotype" panose="02040502050505030304" pitchFamily="18" charset="0"/>
                <a:cs typeface="Gotham Book"/>
              </a:rPr>
              <a:t>Gorsky</a:t>
            </a:r>
            <a:r>
              <a:rPr lang="en-US" altLang="en-US" sz="2000" dirty="0">
                <a:solidFill>
                  <a:srgbClr val="7757A1"/>
                </a:solidFill>
                <a:latin typeface="Palatino Linotype" panose="02040502050505030304" pitchFamily="18" charset="0"/>
                <a:cs typeface="Gotham Book"/>
              </a:rPr>
              <a:t>, CEO, Johnson &amp; Johnson.</a:t>
            </a:r>
          </a:p>
          <a:p>
            <a:pPr marL="114300" indent="0">
              <a:lnSpc>
                <a:spcPct val="95000"/>
              </a:lnSpc>
              <a:spcBef>
                <a:spcPts val="300"/>
              </a:spcBef>
              <a:spcAft>
                <a:spcPts val="300"/>
              </a:spcAft>
              <a:buClr>
                <a:srgbClr val="FB515B"/>
              </a:buClr>
              <a:buNone/>
            </a:pPr>
            <a:endParaRPr lang="en-US" altLang="en-US" sz="2000" b="1" dirty="0">
              <a:solidFill>
                <a:srgbClr val="7757A1"/>
              </a:solidFill>
              <a:latin typeface="Palatino Linotype" panose="02040502050505030304" pitchFamily="18" charset="0"/>
              <a:cs typeface="Gotham Book"/>
            </a:endParaRPr>
          </a:p>
          <a:p>
            <a:pPr marL="114300" indent="0">
              <a:lnSpc>
                <a:spcPct val="95000"/>
              </a:lnSpc>
              <a:spcBef>
                <a:spcPts val="300"/>
              </a:spcBef>
              <a:spcAft>
                <a:spcPts val="2100"/>
              </a:spcAft>
              <a:buClr>
                <a:srgbClr val="FB515B"/>
              </a:buClr>
              <a:buNone/>
            </a:pPr>
            <a:endParaRPr lang="en-US" altLang="en-US" sz="2000" b="1" dirty="0">
              <a:latin typeface="Palatino Linotype" panose="02040502050505030304" pitchFamily="18" charset="0"/>
              <a:cs typeface="Gotham Book"/>
            </a:endParaRPr>
          </a:p>
          <a:p>
            <a:pPr marL="514350" indent="-342900">
              <a:lnSpc>
                <a:spcPct val="95000"/>
              </a:lnSpc>
              <a:spcBef>
                <a:spcPts val="1200"/>
              </a:spcBef>
              <a:buClr>
                <a:srgbClr val="FB515B"/>
              </a:buClr>
            </a:pPr>
            <a:endParaRPr lang="en-US" altLang="en-US" sz="2000" dirty="0">
              <a:solidFill>
                <a:srgbClr val="333399"/>
              </a:solidFill>
              <a:latin typeface="Palatino Linotype" panose="02040502050505030304" pitchFamily="18" charset="0"/>
            </a:endParaRPr>
          </a:p>
        </p:txBody>
      </p:sp>
      <p:pic>
        <p:nvPicPr>
          <p:cNvPr id="8" name="Picture 7">
            <a:extLst>
              <a:ext uri="{FF2B5EF4-FFF2-40B4-BE49-F238E27FC236}">
                <a16:creationId xmlns:a16="http://schemas.microsoft.com/office/drawing/2014/main" id="{809CAFD0-903A-4ABE-A515-57957B9EE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1" y="2200052"/>
            <a:ext cx="5081016" cy="3404616"/>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47FCE66D-F7DF-4F6D-8132-528FE9E9F486}"/>
              </a:ext>
            </a:extLst>
          </p:cNvPr>
          <p:cNvSpPr txBox="1"/>
          <p:nvPr/>
        </p:nvSpPr>
        <p:spPr>
          <a:xfrm>
            <a:off x="237971" y="730565"/>
            <a:ext cx="6034216"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9 May – New York City</a:t>
            </a:r>
          </a:p>
        </p:txBody>
      </p:sp>
    </p:spTree>
    <p:extLst>
      <p:ext uri="{BB962C8B-B14F-4D97-AF65-F5344CB8AC3E}">
        <p14:creationId xmlns:p14="http://schemas.microsoft.com/office/powerpoint/2010/main" val="466838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237971" y="154266"/>
            <a:ext cx="7658700"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2019 HBA Annual Conference</a:t>
            </a:r>
          </a:p>
        </p:txBody>
      </p:sp>
      <p:sp>
        <p:nvSpPr>
          <p:cNvPr id="4" name="Slide Number Placeholder 3">
            <a:extLst>
              <a:ext uri="{FF2B5EF4-FFF2-40B4-BE49-F238E27FC236}">
                <a16:creationId xmlns:a16="http://schemas.microsoft.com/office/drawing/2014/main" id="{24C9C032-7C79-48DE-9FF5-53B8450FAEB9}"/>
              </a:ext>
            </a:extLst>
          </p:cNvPr>
          <p:cNvSpPr>
            <a:spLocks noGrp="1"/>
          </p:cNvSpPr>
          <p:nvPr>
            <p:ph type="sldNum" sz="quarter" idx="12"/>
          </p:nvPr>
        </p:nvSpPr>
        <p:spPr/>
        <p:txBody>
          <a:bodyPr/>
          <a:lstStyle/>
          <a:p>
            <a:fld id="{0AB816CF-AA9B-43E8-B03A-27A77900809F}" type="slidenum">
              <a:rPr lang="en-US" smtClean="0"/>
              <a:pPr/>
              <a:t>26</a:t>
            </a:fld>
            <a:endParaRPr lang="en-US" dirty="0"/>
          </a:p>
        </p:txBody>
      </p:sp>
      <p:sp>
        <p:nvSpPr>
          <p:cNvPr id="15" name="Rectangle 14">
            <a:extLst>
              <a:ext uri="{FF2B5EF4-FFF2-40B4-BE49-F238E27FC236}">
                <a16:creationId xmlns:a16="http://schemas.microsoft.com/office/drawing/2014/main" id="{92556821-D124-4B16-8E27-7164853A10F2}"/>
              </a:ext>
            </a:extLst>
          </p:cNvPr>
          <p:cNvSpPr>
            <a:spLocks noGrp="1" noChangeArrowheads="1"/>
          </p:cNvSpPr>
          <p:nvPr/>
        </p:nvSpPr>
        <p:spPr>
          <a:xfrm>
            <a:off x="369435" y="1715518"/>
            <a:ext cx="11453130" cy="44735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a:lnSpc>
                <a:spcPct val="95000"/>
              </a:lnSpc>
              <a:spcBef>
                <a:spcPts val="300"/>
              </a:spcBef>
              <a:spcAft>
                <a:spcPts val="300"/>
              </a:spcAft>
              <a:buClr>
                <a:srgbClr val="FB515B"/>
              </a:buClr>
            </a:pPr>
            <a:r>
              <a:rPr lang="en-US" altLang="en-US" sz="2000" dirty="0">
                <a:latin typeface="Palatino Linotype" panose="02040502050505030304" pitchFamily="18" charset="0"/>
                <a:cs typeface="Gotham Book"/>
              </a:rPr>
              <a:t>World-renowned speakers and leadership panels</a:t>
            </a:r>
          </a:p>
          <a:p>
            <a:pPr marL="457200" indent="-342900">
              <a:lnSpc>
                <a:spcPct val="95000"/>
              </a:lnSpc>
              <a:spcBef>
                <a:spcPts val="300"/>
              </a:spcBef>
              <a:spcAft>
                <a:spcPts val="300"/>
              </a:spcAft>
              <a:buClr>
                <a:srgbClr val="FB515B"/>
              </a:buClr>
            </a:pPr>
            <a:r>
              <a:rPr lang="en-US" altLang="en-US" sz="2000" dirty="0">
                <a:latin typeface="Palatino Linotype" panose="02040502050505030304" pitchFamily="18" charset="0"/>
                <a:cs typeface="Gotham Book"/>
              </a:rPr>
              <a:t>Multiple workshop options focused on business and industry acumen, career and leadership skills</a:t>
            </a:r>
          </a:p>
          <a:p>
            <a:pPr marL="457200" indent="-342900">
              <a:lnSpc>
                <a:spcPct val="95000"/>
              </a:lnSpc>
              <a:spcBef>
                <a:spcPts val="300"/>
              </a:spcBef>
              <a:spcAft>
                <a:spcPts val="300"/>
              </a:spcAft>
              <a:buClr>
                <a:srgbClr val="FB515B"/>
              </a:buClr>
            </a:pPr>
            <a:endParaRPr lang="en-US" altLang="en-US" sz="2000" dirty="0">
              <a:latin typeface="Palatino Linotype" panose="02040502050505030304" pitchFamily="18" charset="0"/>
              <a:cs typeface="Gotham Book"/>
            </a:endParaRPr>
          </a:p>
        </p:txBody>
      </p:sp>
      <p:pic>
        <p:nvPicPr>
          <p:cNvPr id="1026" name="Picture 2" descr="https://www.hbanet.org/sites/default/files/images/Annual_Conference/2019/Save%20The%20Date%20AC%202019_2.jpeg">
            <a:extLst>
              <a:ext uri="{FF2B5EF4-FFF2-40B4-BE49-F238E27FC236}">
                <a16:creationId xmlns:a16="http://schemas.microsoft.com/office/drawing/2014/main" id="{9E452729-9C1E-4671-A290-CCC0075A1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7" y="2765261"/>
            <a:ext cx="4309689" cy="3232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2DB03A-CECF-43B2-A9CE-8B7A286F05E4}"/>
              </a:ext>
            </a:extLst>
          </p:cNvPr>
          <p:cNvSpPr txBox="1"/>
          <p:nvPr/>
        </p:nvSpPr>
        <p:spPr>
          <a:xfrm>
            <a:off x="237971" y="730565"/>
            <a:ext cx="7409401"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11-12 November – San Diego</a:t>
            </a:r>
          </a:p>
        </p:txBody>
      </p:sp>
      <p:pic>
        <p:nvPicPr>
          <p:cNvPr id="8" name="Picture 7">
            <a:extLst>
              <a:ext uri="{FF2B5EF4-FFF2-40B4-BE49-F238E27FC236}">
                <a16:creationId xmlns:a16="http://schemas.microsoft.com/office/drawing/2014/main" id="{1AC503C9-D707-468D-B0E7-9098FDF92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484" y="4722463"/>
            <a:ext cx="2217481" cy="191093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E89291C-6BE9-42BB-BE68-A3C21CE86226}"/>
              </a:ext>
            </a:extLst>
          </p:cNvPr>
          <p:cNvPicPr>
            <a:picLocks noChangeAspect="1"/>
          </p:cNvPicPr>
          <p:nvPr/>
        </p:nvPicPr>
        <p:blipFill rotWithShape="1">
          <a:blip r:embed="rId4">
            <a:extLst>
              <a:ext uri="{28A0092B-C50C-407E-A947-70E740481C1C}">
                <a14:useLocalDpi xmlns:a14="http://schemas.microsoft.com/office/drawing/2010/main" val="0"/>
              </a:ext>
            </a:extLst>
          </a:blip>
          <a:srcRect l="11072" r="11542"/>
          <a:stretch/>
        </p:blipFill>
        <p:spPr>
          <a:xfrm flipH="1">
            <a:off x="8319819" y="2664857"/>
            <a:ext cx="2217481" cy="191093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D4475AF-15A5-474F-A65C-506DE67044E9}"/>
              </a:ext>
            </a:extLst>
          </p:cNvPr>
          <p:cNvPicPr>
            <a:picLocks noChangeAspect="1"/>
          </p:cNvPicPr>
          <p:nvPr/>
        </p:nvPicPr>
        <p:blipFill rotWithShape="1">
          <a:blip r:embed="rId5">
            <a:extLst>
              <a:ext uri="{28A0092B-C50C-407E-A947-70E740481C1C}">
                <a14:useLocalDpi xmlns:a14="http://schemas.microsoft.com/office/drawing/2010/main" val="0"/>
              </a:ext>
            </a:extLst>
          </a:blip>
          <a:srcRect l="11309" r="11307"/>
          <a:stretch/>
        </p:blipFill>
        <p:spPr>
          <a:xfrm flipH="1">
            <a:off x="5946484" y="2664857"/>
            <a:ext cx="2217483" cy="191093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BD146CAC-F22C-4538-AD4A-62610FBF9862}"/>
              </a:ext>
            </a:extLst>
          </p:cNvPr>
          <p:cNvPicPr>
            <a:picLocks noChangeAspect="1"/>
          </p:cNvPicPr>
          <p:nvPr/>
        </p:nvPicPr>
        <p:blipFill rotWithShape="1">
          <a:blip r:embed="rId6">
            <a:extLst>
              <a:ext uri="{28A0092B-C50C-407E-A947-70E740481C1C}">
                <a14:useLocalDpi xmlns:a14="http://schemas.microsoft.com/office/drawing/2010/main" val="0"/>
              </a:ext>
            </a:extLst>
          </a:blip>
          <a:srcRect l="8322" r="13570"/>
          <a:stretch/>
        </p:blipFill>
        <p:spPr>
          <a:xfrm>
            <a:off x="8319819" y="4722463"/>
            <a:ext cx="2217481" cy="1893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2743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37E3C-E1F4-46B4-9C43-F515BF298F06}"/>
              </a:ext>
            </a:extLst>
          </p:cNvPr>
          <p:cNvSpPr txBox="1"/>
          <p:nvPr/>
        </p:nvSpPr>
        <p:spPr>
          <a:xfrm>
            <a:off x="6627836" y="2659559"/>
            <a:ext cx="4700068" cy="1446550"/>
          </a:xfrm>
          <a:prstGeom prst="rect">
            <a:avLst/>
          </a:prstGeom>
          <a:noFill/>
        </p:spPr>
        <p:txBody>
          <a:bodyPr wrap="none" rtlCol="0">
            <a:spAutoFit/>
          </a:bodyPr>
          <a:lstStyle/>
          <a:p>
            <a:pPr algn="ctr"/>
            <a:r>
              <a:rPr lang="en-US" sz="4400" dirty="0">
                <a:solidFill>
                  <a:srgbClr val="FB515B"/>
                </a:solidFill>
                <a:latin typeface="Palatino Linotype" panose="02040502050505030304" pitchFamily="18" charset="0"/>
              </a:rPr>
              <a:t>Corporate Partner</a:t>
            </a:r>
            <a:br>
              <a:rPr lang="en-US" sz="4400" dirty="0">
                <a:solidFill>
                  <a:srgbClr val="FB515B"/>
                </a:solidFill>
                <a:latin typeface="Palatino Linotype" panose="02040502050505030304" pitchFamily="18" charset="0"/>
              </a:rPr>
            </a:br>
            <a:r>
              <a:rPr lang="en-US" sz="4400" dirty="0">
                <a:solidFill>
                  <a:srgbClr val="FB515B"/>
                </a:solidFill>
                <a:latin typeface="Palatino Linotype" panose="02040502050505030304" pitchFamily="18" charset="0"/>
              </a:rPr>
              <a:t>Program</a:t>
            </a:r>
          </a:p>
        </p:txBody>
      </p:sp>
      <p:sp>
        <p:nvSpPr>
          <p:cNvPr id="4" name="Slide Number Placeholder 3">
            <a:extLst>
              <a:ext uri="{FF2B5EF4-FFF2-40B4-BE49-F238E27FC236}">
                <a16:creationId xmlns:a16="http://schemas.microsoft.com/office/drawing/2014/main" id="{FF59D520-05BD-4AA0-B6E0-45EE1D5936D0}"/>
              </a:ext>
            </a:extLst>
          </p:cNvPr>
          <p:cNvSpPr>
            <a:spLocks noGrp="1"/>
          </p:cNvSpPr>
          <p:nvPr>
            <p:ph type="sldNum" sz="quarter" idx="12"/>
          </p:nvPr>
        </p:nvSpPr>
        <p:spPr/>
        <p:txBody>
          <a:bodyPr/>
          <a:lstStyle/>
          <a:p>
            <a:fld id="{0AB816CF-AA9B-43E8-B03A-27A77900809F}" type="slidenum">
              <a:rPr lang="en-US" smtClean="0"/>
              <a:pPr/>
              <a:t>27</a:t>
            </a:fld>
            <a:endParaRPr lang="en-US" dirty="0"/>
          </a:p>
        </p:txBody>
      </p:sp>
    </p:spTree>
    <p:extLst>
      <p:ext uri="{BB962C8B-B14F-4D97-AF65-F5344CB8AC3E}">
        <p14:creationId xmlns:p14="http://schemas.microsoft.com/office/powerpoint/2010/main" val="1586463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493891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Partners</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28</a:t>
            </a:fld>
            <a:endParaRPr lang="en-US" dirty="0"/>
          </a:p>
        </p:txBody>
      </p:sp>
      <p:pic>
        <p:nvPicPr>
          <p:cNvPr id="2050" name="Picture 2" descr="https://www.hbanet.org/sites/default/files/styles/slideshow__events__400_x_268_/public/images/featured/2019_CORPORATE_PARTNERS_400X268_r2.jpg?itok=FOqpBcXz">
            <a:extLst>
              <a:ext uri="{FF2B5EF4-FFF2-40B4-BE49-F238E27FC236}">
                <a16:creationId xmlns:a16="http://schemas.microsoft.com/office/drawing/2014/main" id="{CC3000E6-08F2-47CC-830F-63B192252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64" y="2660729"/>
            <a:ext cx="4871727" cy="3264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758A23-3CBD-4AC8-8805-CED0E37BD821}"/>
              </a:ext>
            </a:extLst>
          </p:cNvPr>
          <p:cNvSpPr txBox="1"/>
          <p:nvPr/>
        </p:nvSpPr>
        <p:spPr>
          <a:xfrm>
            <a:off x="5085087" y="2654458"/>
            <a:ext cx="6953249" cy="5324535"/>
          </a:xfrm>
          <a:prstGeom prst="rect">
            <a:avLst/>
          </a:prstGeom>
          <a:noFill/>
        </p:spPr>
        <p:txBody>
          <a:bodyPr wrap="square" rtlCol="0">
            <a:spAutoFit/>
          </a:bodyPr>
          <a:lstStyle/>
          <a:p>
            <a:pPr>
              <a:buClr>
                <a:schemeClr val="accent2"/>
              </a:buClr>
            </a:pPr>
            <a:r>
              <a:rPr lang="en-US" sz="2000" b="1" dirty="0">
                <a:solidFill>
                  <a:srgbClr val="7757A1"/>
                </a:solidFill>
                <a:latin typeface="Palatino Linotype" panose="02040502050505030304" pitchFamily="18" charset="0"/>
              </a:rPr>
              <a:t>The Value of Partnership</a:t>
            </a:r>
            <a:br>
              <a:rPr lang="en-US" sz="2000" b="1" dirty="0">
                <a:solidFill>
                  <a:srgbClr val="7757A1"/>
                </a:solidFill>
                <a:latin typeface="Palatino Linotype" panose="02040502050505030304" pitchFamily="18" charset="0"/>
              </a:rPr>
            </a:br>
            <a:endParaRPr lang="en-US" sz="2000" b="1" dirty="0">
              <a:solidFill>
                <a:srgbClr val="7757A1"/>
              </a:solidFill>
              <a:latin typeface="Palatino Linotype" panose="02040502050505030304" pitchFamily="18" charset="0"/>
            </a:endParaRPr>
          </a:p>
          <a:p>
            <a:pPr marL="342900"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Improved business results by developing talent within your organization</a:t>
            </a:r>
          </a:p>
          <a:p>
            <a:pPr marL="342900"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Increased recognition on a national platform for your brand and leadership and for celebrating accomplishments of your female talent and internal programs</a:t>
            </a:r>
          </a:p>
          <a:p>
            <a:pPr marL="342900"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Stronger relations with organizations across the healthcare industry</a:t>
            </a:r>
          </a:p>
          <a:p>
            <a:pPr marL="342900" indent="-342900">
              <a:buClr>
                <a:schemeClr val="accent2"/>
              </a:buClr>
              <a:buFont typeface="Arial" panose="020B0604020202020204" pitchFamily="34" charset="0"/>
              <a:buChar char="•"/>
            </a:pPr>
            <a:r>
              <a:rPr lang="en-US" sz="2000" dirty="0">
                <a:solidFill>
                  <a:srgbClr val="58595B"/>
                </a:solidFill>
                <a:latin typeface="Palatino Linotype" panose="02040502050505030304" pitchFamily="18" charset="0"/>
              </a:rPr>
              <a:t>Empower women in your organization with proven opportunities for leadership development and growth</a:t>
            </a:r>
          </a:p>
          <a:p>
            <a:pPr marL="342900" indent="-342900">
              <a:buClr>
                <a:schemeClr val="accent2"/>
              </a:buClr>
              <a:buFont typeface="Arial" panose="020B0604020202020204" pitchFamily="34" charset="0"/>
              <a:buChar char="•"/>
            </a:pPr>
            <a:endParaRPr lang="en-US" sz="20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000" i="1"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0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000" dirty="0">
              <a:latin typeface="Palatino Linotype" panose="02040502050505030304" pitchFamily="18" charset="0"/>
            </a:endParaRPr>
          </a:p>
          <a:p>
            <a:pPr marL="342900" indent="-342900">
              <a:buClr>
                <a:schemeClr val="accent2"/>
              </a:buClr>
              <a:buFont typeface="Arial" panose="020B0604020202020204" pitchFamily="34" charset="0"/>
              <a:buChar char="•"/>
            </a:pPr>
            <a:endParaRPr lang="en-US" sz="2000" dirty="0">
              <a:latin typeface="Palatino Linotype" panose="02040502050505030304" pitchFamily="18" charset="0"/>
            </a:endParaRPr>
          </a:p>
        </p:txBody>
      </p:sp>
      <p:sp>
        <p:nvSpPr>
          <p:cNvPr id="9" name="Rectangle 8">
            <a:extLst>
              <a:ext uri="{FF2B5EF4-FFF2-40B4-BE49-F238E27FC236}">
                <a16:creationId xmlns:a16="http://schemas.microsoft.com/office/drawing/2014/main" id="{BEB9A1B3-AD96-485C-9827-117070626143}"/>
              </a:ext>
            </a:extLst>
          </p:cNvPr>
          <p:cNvSpPr/>
          <p:nvPr/>
        </p:nvSpPr>
        <p:spPr>
          <a:xfrm>
            <a:off x="599872" y="1641913"/>
            <a:ext cx="10992255" cy="923330"/>
          </a:xfrm>
          <a:prstGeom prst="rect">
            <a:avLst/>
          </a:prstGeom>
        </p:spPr>
        <p:txBody>
          <a:bodyPr wrap="square">
            <a:spAutoFit/>
          </a:bodyPr>
          <a:lstStyle/>
          <a:p>
            <a:pPr algn="ctr"/>
            <a:r>
              <a:rPr lang="en-US" dirty="0">
                <a:latin typeface="Palatino Linotype" panose="02040502050505030304" pitchFamily="18" charset="0"/>
              </a:rPr>
              <a:t>The business of healthcare is changing at a rapid pace, and following the trends won't be enough. Lead the way for your organization by partnering with the HBA – and gain the competitive advantage. Together, we can be a united force for change.</a:t>
            </a:r>
          </a:p>
        </p:txBody>
      </p:sp>
    </p:spTree>
    <p:extLst>
      <p:ext uri="{BB962C8B-B14F-4D97-AF65-F5344CB8AC3E}">
        <p14:creationId xmlns:p14="http://schemas.microsoft.com/office/powerpoint/2010/main" val="4069407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223520" y="345440"/>
            <a:ext cx="5158528"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Corporate Partners*</a:t>
            </a:r>
          </a:p>
        </p:txBody>
      </p:sp>
      <p:sp>
        <p:nvSpPr>
          <p:cNvPr id="5" name="Slide Number Placeholder 4">
            <a:extLst>
              <a:ext uri="{FF2B5EF4-FFF2-40B4-BE49-F238E27FC236}">
                <a16:creationId xmlns:a16="http://schemas.microsoft.com/office/drawing/2014/main" id="{7C3E8AD7-4572-4303-913F-A9F2EBE83F3E}"/>
              </a:ext>
            </a:extLst>
          </p:cNvPr>
          <p:cNvSpPr>
            <a:spLocks noGrp="1"/>
          </p:cNvSpPr>
          <p:nvPr>
            <p:ph type="sldNum" sz="quarter" idx="12"/>
          </p:nvPr>
        </p:nvSpPr>
        <p:spPr/>
        <p:txBody>
          <a:bodyPr/>
          <a:lstStyle/>
          <a:p>
            <a:fld id="{0AB816CF-AA9B-43E8-B03A-27A77900809F}" type="slidenum">
              <a:rPr lang="en-US" smtClean="0"/>
              <a:pPr/>
              <a:t>29</a:t>
            </a:fld>
            <a:endParaRPr lang="en-US" dirty="0"/>
          </a:p>
        </p:txBody>
      </p:sp>
      <p:sp>
        <p:nvSpPr>
          <p:cNvPr id="7" name="TextBox 3">
            <a:extLst>
              <a:ext uri="{FF2B5EF4-FFF2-40B4-BE49-F238E27FC236}">
                <a16:creationId xmlns:a16="http://schemas.microsoft.com/office/drawing/2014/main" id="{CD9C6D77-DC82-4B9A-8215-4438ADD48429}"/>
              </a:ext>
            </a:extLst>
          </p:cNvPr>
          <p:cNvSpPr txBox="1">
            <a:spLocks noChangeArrowheads="1"/>
          </p:cNvSpPr>
          <p:nvPr/>
        </p:nvSpPr>
        <p:spPr bwMode="auto">
          <a:xfrm>
            <a:off x="10429587" y="295622"/>
            <a:ext cx="1468961" cy="29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spAutoFit/>
          </a:bodyPr>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b="1" dirty="0">
                <a:solidFill>
                  <a:srgbClr val="86D5C8"/>
                </a:solidFill>
                <a:cs typeface="Arial" panose="020B0604020202020204" pitchFamily="34" charset="0"/>
              </a:rPr>
              <a:t>* Partial Listing</a:t>
            </a:r>
          </a:p>
        </p:txBody>
      </p:sp>
      <p:pic>
        <p:nvPicPr>
          <p:cNvPr id="9" name="Picture 2" descr="Skip to Content">
            <a:hlinkClick r:id="rId2"/>
            <a:extLst>
              <a:ext uri="{FF2B5EF4-FFF2-40B4-BE49-F238E27FC236}">
                <a16:creationId xmlns:a16="http://schemas.microsoft.com/office/drawing/2014/main" id="{18F6EDAD-594C-4617-AB51-4BA388993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7767638"/>
            <a:ext cx="9525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bbott: A Promise for Life">
            <a:hlinkClick r:id="rId4"/>
            <a:extLst>
              <a:ext uri="{FF2B5EF4-FFF2-40B4-BE49-F238E27FC236}">
                <a16:creationId xmlns:a16="http://schemas.microsoft.com/office/drawing/2014/main" id="{01C77DE9-CBDA-4668-825E-8B010B0079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498" y="1384974"/>
            <a:ext cx="16811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DCSIMG">
            <a:extLst>
              <a:ext uri="{FF2B5EF4-FFF2-40B4-BE49-F238E27FC236}">
                <a16:creationId xmlns:a16="http://schemas.microsoft.com/office/drawing/2014/main" id="{05DF9E1A-1A69-4891-A1F1-46C0DBA9D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7610475"/>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a:extLst>
              <a:ext uri="{FF2B5EF4-FFF2-40B4-BE49-F238E27FC236}">
                <a16:creationId xmlns:a16="http://schemas.microsoft.com/office/drawing/2014/main" id="{138B44FB-59B5-4F2D-AF41-4E7A261705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3360" y="1291154"/>
            <a:ext cx="1554480" cy="51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a:extLst>
              <a:ext uri="{FF2B5EF4-FFF2-40B4-BE49-F238E27FC236}">
                <a16:creationId xmlns:a16="http://schemas.microsoft.com/office/drawing/2014/main" id="{DBED0663-F756-4BD2-BA82-0C60D6CB0A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5631" y="1328299"/>
            <a:ext cx="1507015"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a:extLst>
              <a:ext uri="{FF2B5EF4-FFF2-40B4-BE49-F238E27FC236}">
                <a16:creationId xmlns:a16="http://schemas.microsoft.com/office/drawing/2014/main" id="{661C5D7C-AF96-4772-8ED1-4FBD5CF5D9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760" y="2056215"/>
            <a:ext cx="219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a:extLst>
              <a:ext uri="{FF2B5EF4-FFF2-40B4-BE49-F238E27FC236}">
                <a16:creationId xmlns:a16="http://schemas.microsoft.com/office/drawing/2014/main" id="{18A67F1F-C2D9-421B-921C-C1D25014CC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37888"/>
          <a:stretch>
            <a:fillRect/>
          </a:stretch>
        </p:blipFill>
        <p:spPr bwMode="auto">
          <a:xfrm>
            <a:off x="5534399" y="2104434"/>
            <a:ext cx="2186722"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40" descr="quintiles-small-horizontal-logo">
            <a:extLst>
              <a:ext uri="{FF2B5EF4-FFF2-40B4-BE49-F238E27FC236}">
                <a16:creationId xmlns:a16="http://schemas.microsoft.com/office/drawing/2014/main" id="{FD1B348D-A119-42BD-83B3-92139B3BB70D}"/>
              </a:ext>
            </a:extLst>
          </p:cNvPr>
          <p:cNvSpPr>
            <a:spLocks noChangeAspect="1" noChangeArrowheads="1"/>
          </p:cNvSpPr>
          <p:nvPr/>
        </p:nvSpPr>
        <p:spPr bwMode="auto">
          <a:xfrm>
            <a:off x="2362200" y="5186363"/>
            <a:ext cx="23526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dirty="0">
              <a:solidFill>
                <a:schemeClr val="tx1"/>
              </a:solidFill>
            </a:endParaRPr>
          </a:p>
        </p:txBody>
      </p:sp>
      <p:pic>
        <p:nvPicPr>
          <p:cNvPr id="18" name="Picture 0" descr="jnjlogo.jpg">
            <a:extLst>
              <a:ext uri="{FF2B5EF4-FFF2-40B4-BE49-F238E27FC236}">
                <a16:creationId xmlns:a16="http://schemas.microsoft.com/office/drawing/2014/main" id="{3B45E2A1-C477-43F5-89E3-7FBDA33138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053" y="3848432"/>
            <a:ext cx="22145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a:extLst>
              <a:ext uri="{FF2B5EF4-FFF2-40B4-BE49-F238E27FC236}">
                <a16:creationId xmlns:a16="http://schemas.microsoft.com/office/drawing/2014/main" id="{A28BB9A2-8915-4696-8E97-022518BA03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4510" y="3815644"/>
            <a:ext cx="971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Baxter">
            <a:hlinkClick r:id="rId13"/>
            <a:extLst>
              <a:ext uri="{FF2B5EF4-FFF2-40B4-BE49-F238E27FC236}">
                <a16:creationId xmlns:a16="http://schemas.microsoft.com/office/drawing/2014/main" id="{64547016-1BDE-43C1-91EB-A36B474D9A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02443" y="1506704"/>
            <a:ext cx="1447038"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descr="Home">
            <a:hlinkClick r:id="rId15"/>
            <a:extLst>
              <a:ext uri="{FF2B5EF4-FFF2-40B4-BE49-F238E27FC236}">
                <a16:creationId xmlns:a16="http://schemas.microsoft.com/office/drawing/2014/main" id="{6798F49B-9DE1-40E0-8408-BFE7490B1F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2" r="22432"/>
          <a:stretch>
            <a:fillRect/>
          </a:stretch>
        </p:blipFill>
        <p:spPr bwMode="auto">
          <a:xfrm>
            <a:off x="4409281" y="3829059"/>
            <a:ext cx="1371600" cy="61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 descr="Takeda_Logo">
            <a:extLst>
              <a:ext uri="{FF2B5EF4-FFF2-40B4-BE49-F238E27FC236}">
                <a16:creationId xmlns:a16="http://schemas.microsoft.com/office/drawing/2014/main" id="{D9DE75C4-5DF1-4034-A16D-AE174C020C3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l="10378" t="19356" r="9827" b="22957"/>
          <a:stretch>
            <a:fillRect/>
          </a:stretch>
        </p:blipFill>
        <p:spPr bwMode="auto">
          <a:xfrm>
            <a:off x="5008826" y="5675055"/>
            <a:ext cx="15196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4"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DBA1E647-02AF-4C51-8D08-727B3B9A8292}"/>
              </a:ext>
            </a:extLst>
          </p:cNvPr>
          <p:cNvSpPr>
            <a:spLocks noChangeAspect="1" noChangeArrowheads="1"/>
          </p:cNvSpPr>
          <p:nvPr/>
        </p:nvSpPr>
        <p:spPr bwMode="auto">
          <a:xfrm>
            <a:off x="155575" y="-85725"/>
            <a:ext cx="3048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sp>
        <p:nvSpPr>
          <p:cNvPr id="26" name="AutoShape 8"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CF6E7399-7B68-4452-BF3F-A4EEDD7F2752}"/>
              </a:ext>
            </a:extLst>
          </p:cNvPr>
          <p:cNvSpPr>
            <a:spLocks noChangeAspect="1" noChangeArrowheads="1"/>
          </p:cNvSpPr>
          <p:nvPr/>
        </p:nvSpPr>
        <p:spPr bwMode="auto">
          <a:xfrm>
            <a:off x="460375" y="211138"/>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sp>
        <p:nvSpPr>
          <p:cNvPr id="27" name="AutoShape 10" descr="data:image/jpeg;base64,/9j/4AAQSkZJRgABAQAAAQABAAD/2wCEAAkGBxQQEhUUERQVFBUVFBgSGBgWFBgWFRYVFxcaGBUXGxcaHikgGBslGxcUITEhJSkrLi4vFx8/ODMsNywtLisBCgoKDg0OGhAQGywkHyU0LSwvLywsLCwsLCwsMS8sLCwsLCw0NiwuLCwsKywsLCw0LCwsLCwsLCwsLCwsKyw3LP/AABEIAH0AoAMBIgACEQEDEQH/xAAcAAABBAMBAAAAAAAAAAAAAAAHAAUGCAECBAP/xABKEAABAwIBBQsICAQEBwEAAAABAAIDBBEFBgcSITETIjI1QVFhcYGRsSMzQlJydKGyFBVzgoSSs8EIQ6LRRFNigxY0VGPD0vEk/8QAGgEAAgMBAQAAAAAAAAAAAAAAAAMBAgQFBv/EACQRAAICAQMEAwEBAAAAAAAAAAABAhEDEiExBDJBURMiYUIU/9oADAMBAAIRAxEAPwA4pJJIASSSSAEkktHzNG1wHWQEAbpLgnxqBnClYPvBc3/EUR4Akk9iNzviAgB4STOcXlPApZT7Vm+KW71jtkUbPaffwBQA8JJm+iVbuFNGz2WF3iQsfUb3ecqZXezotHgUAO75ANpA6zZc8mJxN2vb33XEzJuH0tN3tPd+1l0R4JTt2Qs7RfxQBzy5TU7fTueheX/EOl5uCV33XAeCeY4msG9DWjoAC5qnF6eLzk8TPakY3xKmgG/6wqncGn0faIHiUtzrX8sbPvX8G/uuarzgYbFwqyHqa7SPwTPVZ4MMZe0r3+xE4g9qssc3wiLRIPqaodw6nsaw+Jd+yjdDGY8aYzSLrUzwSeXfDaAuvJHObTYnU/R4Y5mu0DJd7WhpDbX2OJ5V4N4+b7vJ8wUNNOmBKI8da8XiimkHOGWabatRdYFeNRjj2XvHHHb/ADaiNnhdBHO5WyMjoGske1roZiQ17mgndeUA60Mib6zrPTrVR0MWotFVZcRM4VbQR9UhlP8ATZM1VnJo28LEHu6Iae3xddV4Cdcn8CqK+XcaWMyP2nkawc73bGhQO+GCVyYWqvOlQDYK6fre1gPcR4JoqM60H8rDmnplmLz3aKkuTWZOnjAdWyOnf6jDoRDt4Tu8dSmbMgcODdEUcNultz3o3KqWFeGBuTO9VDzNPSRezESfiVwVWdPE5P54Z7DGj9kVcczQUE48iH07+QsN29rHftZB7LLIapwt3lW6cRNmysB0D0H1T0FBqxPDLZLc4MQyzr5Qb1k9/wDTIWfLZGR+eqgjY0Bs8hDQDZgGu2vW4hV7dtSW+HTQrc5efO5S4SrYN1Xn4Zr3KjeTyacoaO5rSmaqz51bvN08DOsvefEIVL0pqZ8r2RxjSfI4RtA5XONgrvFjiroTrkwiVmc3GHQNqLsjhfI6Fr2xCxe0Aka78/wPMo5V5fYlLwqya3M0hvyhH2uyFifhIw9tt5GNB3/eaL6fa6/eqwTwujc5jwWua4tc07Q4GxB7VXA4yXCsmdo6arFZ5fOzzP8Aale7xK4tEcyyktIuxJJJIAImYbjX8PJ4tRRbx833eT5ghdmG41/DyeLUUW8fN93k+YLmZu9miHCBXni4OH/YzfrIchEbPFwcP+xm/WQ5CUbMXA75M4FLiFQyngG+edbiN6xg4Tz0BWSijocnKHbotGonVus8lv6nHX0AKN5hcmxT0jqt48pU7CfRhbfRt1m5PYhfnOysOJ1jnNPkYiY4hyWvvn9biO4BQQl8s/xDplHncrqpxELhTR8gZrfb/U88vVZRtuWFcDf6XPf7QpiCyEG2OOKVUEbJ3PBXU7gKjRqo+UOAbKBzteNV+gjtCNOB43SYxTOMZbLG4aEkbxvmkjgvbydfcqpJ3yVyhmw2pbPAdhAkZ6Mkd9bT08x5CgTm6ZVqhyOmc7Io4VUAMJdBNpOicdotbSYTzi418oUOT9lrlTNilQZpdTRdsbBwY2X2dJOq55UwLq470qzjz7mZRQzCZO/SKt9W8XZTDRYTsMzxrt0tb8wQvsTqAJJ1AAXJJ1AAcutWxyAyeGHUMMHphunIeeR2t/x1diR1M9tJbGvJIlX/AD8ZMfR6ltXG3ydRvX2GpsrRtPtD5Sprk7nSFVislGRGICXMgkF9J8jNtyTYh2u1hyKZZXYCzEKSWnfq0270+q8a2O7CkY5PHPcZJakVFSXrVUz4nujkaWvY4sc07Q4GxC8l0jOJJJJABEzDca/h5PFqKLePm+7yfMELsw3Gv4eTxaii3j5vu8nzBczN3s0Q4QK88XBw/wCxm/WQ5YwuIa3WXENHWTYIjZ4+Dh/2M36yh+R0G6V9I3kNTFfqDwT4JRpi6gWOy3qRhmDPbHvSyFtOz2nAMv4lVgCP38Q1UW0MLB6dQCekNY4+JHcgCFA7p1UTYLYLULYINaZkLZYDDzHuW2geY9yBiZzu2rC2c032HuWjnWC6sXUTzk+5hAzK5OfTa8SPF4qUCU8xkN9zHwJ7EYs7GUv1fQPLTaWbyMfPdw3zuxtz3JZpsmvq/D4w4Wlm8tLz6Thqb2NsEHs8+UJra8xsN4qYGJttheSN0PeAPurHBfJktjH9YkDgmdG5r4yWvY4PaRtDmm4PerbZG4+3EaOKoZa7278erINT2991Ujcneq7uKKeYXKF1PUvpJLiOo38dxqbK0ax95vyhM6mH9Irjfg3z95MbjOytjbvJt5LbY2UDek+0L9rUJ1b7KjBGV9LLTybJG2B9Vw1td2GyqRXUb4JHxSjRfG4scOZwNj2JnTz1Rr0VyRp2eCSSSeUCJmG41/DyeLUUW8fN93k+YIXZhuNfw8ni1FFvHzfd5PmC5ubvZohwgV54+Bh/2M36yiWQ8wZiNG4/9TEO9wH7qWZ4+Bh/2M36yHUExjc17dTmODx1tNx4JRoj2lgP4iYCaOnf6tRY/eY7/wBfigGFZ3L6kGKYO90W+Lom1LLcpaNO3dcKsAKgbgl9aPQKXZp9H62ptPR0fKX0rW4B51DwVlA+a1RouNudPzQ9zFkQwerF3NVOw88571tJVPANnuGr1igzvp2ldlvcQpIhFIRHH5txvoN9U9CrPmqyb+sa+JjheKK08vMQ071p63W7ij7SQPpcGDbOdIyjtaxc4vMeznJuUz5k8k3UFEZJmls9QQ94cLOaxtxGzo2k/eTVOotezJW4RFzmij/y2fkH9kDM8+XEwrRT0kz42wNs8xu0dKR1iQbbbADvKgkeW+It2Vk/51eOCTVlXNFr/ocfqM/KP7LLaVgNwxoPQ0Kqzc4WJj/Gzd7T+y9W5ycUH+Nk7Wxnxap/zz9hrRapArP9kxucjK6Nu9k8lNbkePNu7RcdgTjmbzhVFXUSU1dLurntD4XFrWm7b6bN6Be4sRfmKKWUWDsraaWnl4MjC2/MfRcOkGxVISeOe5L+yKerK6MToJKaWSGYaMkbixw6RyjoO3tXMujYgIuYbjX8PJ4tRRbx833eT5ghdmG41/DyeLUUW8fN93k+YLnZu9j4cAqzycHD/sZv1ihsCjJnGyRrK+KifSQGZscUrXWcwEEykjU4gnVzIc1eRWIQ+co5x/tk+F0o0QYZMwWVInpnUUh8pBrjv6ULuQeydXUQh1nXyMOGVRdG3/8ANMS6MjYw7XR9FuTo6lGMLqarDp2TxtkikjNwXMcAedrgRrBGohWUwLGaLKKic17Q4EASxE7+N/IQdo16w4IIT0S/CrYKyCiLljmgq6RxdSA1MO0aNt1aOZzfS62qCuwioBsYJgebcn38FBpjkRzAqVZs8mTiVdGwi8URE0x5NEHet+8RbvXpk5m0xCtcLQmCM7ZJhogDobwnHosjxgmEUeT9E4l2i1o05ZXcORwHxPIGhSLy5bWmJLUz5XY63D6Saof6DToj1nnUxvabLxyKygdiNMKkxGFr3O0AXXcWA2DjzX1oR/xB5S7pNFRRu3sXlZbcr3cAHqFz95XhG2ZG6BNUVDpHufIS573F7idpcTcnvXndaXWbrbYmja6zdaXWbq2oKOvDcQfTSxzwm0kTxI09I5Ooi47Vb3J/FmVtPFURcGVgeOgnaD0g3CpvdGn+HvKaxloJDq89D/5WeDu9Zs8f6Lwfgxn/AMl9F0ddE3U7yU1uQ/y39utvcg0rjY7hTKynkglF2SMLD0X2EdINiqiYzhklJPJBMLPieWHmNthHQRY9qZgyXGvRE15J1mF41/DyeLUUm8fN93k+YIW5hONfw8ni1FJvHzfd5PmCz5e9l48D9gdSaeBkcscrS3SuQwubrcTtbfnTg3GoD/MA9oFvzAJwWrowdoB6xdKLHOJIZOWN/wCUpQYdCx5eyKNryLFzWNDiOa4F7LSXCYXbYmflt4LwOBRjgGRnsyOH7oAdFjRHMmv6slbwKmQe0Gv8RdY3KrbsfE/rYWn4FADshPlxm7xLFZQZayDcQd7GGva1gPLo69J1uUnuRBNZVN4UDHexJ+xCx9eFvDp5m9Qa4fA3QSnQq2ohwuiLraMVNDqHOGizR1k271UTE8RfUzSTSm75Xl7j0k7B0DZ2K1OUTqLEYTBVOkEZIcRaSM3GzXZQmozP4XLfcap7OjdGOt+YJkJUVasAd0ro01mYMm5grQeYPiv/AFNd+yYqzMdiLL7m+nlHRI5pPY5tvimLIiukGl1m6l1bmuxWLbSOd0sex4+BTJV5M1kXnKWdv+04/EBXUyKGy67cFxWSjniqIjZ8Tw8dIG1p6CLjtXA8FpsQQekWWLobtUFUXRwfEmVUEc8RuyVge3qI2dY2IP8A8QWS/m6+JuzyM1ub+W/xaesL0/h6yn0mSUMjtbPLQ3Ponzjew2P3ii5jGGsqoJIJRdkjCw9o29Y2rPF6JF3uivWYLjT8PJ4tRTbx833eT5gh1mfwiSixyWnlG/iilbfkcLt0XDoIsURW8fN93k+YIyO5MFwT5JJJUJEkkkgBJJJIASSSSANHxNO1oPWAVyTYRA/hRN7rLuSQAzPyag9EOZ7Li3wWv1JI3zdTMPadpj+q6e0kAMf0atbwZmP9pg/aywausbwoY39TiP7p9SQBF6mta7VUUGl92OQf12TNUYLg0vnKFkfL/wAuWfGP+6IK83wNdta09YBU2BAsCySwemqGVFMdzkbfR8s8DWLEFrjrHWp7FO13Bc13UQfBcsuEQu2xt7NS4Zclac7G6J6APGyAOsYHB9JNXubd3Me5bprvoc3N/wDFEm8fN93k+YJ4mwExa455m9AkfbuLrfBM2D0xOKte55cW0zgSRrdd2246kAf/2Q==">
            <a:extLst>
              <a:ext uri="{FF2B5EF4-FFF2-40B4-BE49-F238E27FC236}">
                <a16:creationId xmlns:a16="http://schemas.microsoft.com/office/drawing/2014/main" id="{D04B058F-0A95-4F70-9D08-15E24F5B87C9}"/>
              </a:ext>
            </a:extLst>
          </p:cNvPr>
          <p:cNvSpPr>
            <a:spLocks noChangeAspect="1" noChangeArrowheads="1"/>
          </p:cNvSpPr>
          <p:nvPr/>
        </p:nvSpPr>
        <p:spPr bwMode="auto">
          <a:xfrm>
            <a:off x="612775" y="358775"/>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4" tIns="45132" rIns="90264" bIns="45132"/>
          <a:lstStyle>
            <a:lvl1pPr>
              <a:spcBef>
                <a:spcPct val="20000"/>
              </a:spcBef>
              <a:buChar char="•"/>
              <a:defRPr sz="3000">
                <a:solidFill>
                  <a:schemeClr val="accent2"/>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accent2"/>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accent2"/>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accent2"/>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accent2"/>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000" dirty="0">
              <a:solidFill>
                <a:schemeClr val="tx1"/>
              </a:solidFill>
              <a:cs typeface="Arial" panose="020B0604020202020204" pitchFamily="34" charset="0"/>
            </a:endParaRPr>
          </a:p>
        </p:txBody>
      </p:sp>
      <p:pic>
        <p:nvPicPr>
          <p:cNvPr id="28" name="Picture 2" descr="Cardinal Health Logo">
            <a:extLst>
              <a:ext uri="{FF2B5EF4-FFF2-40B4-BE49-F238E27FC236}">
                <a16:creationId xmlns:a16="http://schemas.microsoft.com/office/drawing/2014/main" id="{416D5335-2854-4C52-9CD6-01AB7BFD743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0046" y="2811302"/>
            <a:ext cx="1554480" cy="49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PwC logo">
            <a:extLst>
              <a:ext uri="{FF2B5EF4-FFF2-40B4-BE49-F238E27FC236}">
                <a16:creationId xmlns:a16="http://schemas.microsoft.com/office/drawing/2014/main" id="{823B8D3C-F207-4EF5-91B8-E739E0C73BB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91416" y="4718564"/>
            <a:ext cx="759267" cy="56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4" descr="AmgenTaglineBlue CMYK">
            <a:extLst>
              <a:ext uri="{FF2B5EF4-FFF2-40B4-BE49-F238E27FC236}">
                <a16:creationId xmlns:a16="http://schemas.microsoft.com/office/drawing/2014/main" id="{0048CD4F-B514-4EB8-BF92-299B800EC27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20695" y="1395395"/>
            <a:ext cx="2103120" cy="37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Logo">
            <a:extLst>
              <a:ext uri="{FF2B5EF4-FFF2-40B4-BE49-F238E27FC236}">
                <a16:creationId xmlns:a16="http://schemas.microsoft.com/office/drawing/2014/main" id="{7037C5C1-B608-4A4B-A606-FE14E35BE64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588628" y="2743452"/>
            <a:ext cx="762000" cy="66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a:extLst>
              <a:ext uri="{FF2B5EF4-FFF2-40B4-BE49-F238E27FC236}">
                <a16:creationId xmlns:a16="http://schemas.microsoft.com/office/drawing/2014/main" id="{F47EF70C-C8A2-4945-B845-D89F0EC58020}"/>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610600" y="2043790"/>
            <a:ext cx="1463040" cy="43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a:extLst>
              <a:ext uri="{FF2B5EF4-FFF2-40B4-BE49-F238E27FC236}">
                <a16:creationId xmlns:a16="http://schemas.microsoft.com/office/drawing/2014/main" id="{31B39FD4-44BE-4456-A958-1BD8DEDFE6FC}"/>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3099377" y="2675485"/>
            <a:ext cx="914400" cy="80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B7F75A31-6874-4F6A-AE38-CF2D1E90F831}"/>
              </a:ext>
            </a:extLst>
          </p:cNvPr>
          <p:cNvPicPr>
            <a:picLocks noChangeAspect="1"/>
          </p:cNvPicPr>
          <p:nvPr/>
        </p:nvPicPr>
        <p:blipFill>
          <a:blip r:embed="rId24"/>
          <a:stretch>
            <a:fillRect/>
          </a:stretch>
        </p:blipFill>
        <p:spPr>
          <a:xfrm>
            <a:off x="3930573" y="1897384"/>
            <a:ext cx="822960" cy="670560"/>
          </a:xfrm>
          <a:prstGeom prst="rect">
            <a:avLst/>
          </a:prstGeom>
        </p:spPr>
      </p:pic>
      <p:pic>
        <p:nvPicPr>
          <p:cNvPr id="38" name="Picture 37">
            <a:extLst>
              <a:ext uri="{FF2B5EF4-FFF2-40B4-BE49-F238E27FC236}">
                <a16:creationId xmlns:a16="http://schemas.microsoft.com/office/drawing/2014/main" id="{6B695DC5-030D-4BA7-A3FA-5B7A5133E2E3}"/>
              </a:ext>
            </a:extLst>
          </p:cNvPr>
          <p:cNvPicPr>
            <a:picLocks noChangeAspect="1"/>
          </p:cNvPicPr>
          <p:nvPr/>
        </p:nvPicPr>
        <p:blipFill>
          <a:blip r:embed="rId25"/>
          <a:stretch>
            <a:fillRect/>
          </a:stretch>
        </p:blipFill>
        <p:spPr>
          <a:xfrm>
            <a:off x="3380675" y="5546995"/>
            <a:ext cx="861646" cy="685800"/>
          </a:xfrm>
          <a:prstGeom prst="rect">
            <a:avLst/>
          </a:prstGeom>
        </p:spPr>
      </p:pic>
      <p:pic>
        <p:nvPicPr>
          <p:cNvPr id="39" name="Picture 38">
            <a:extLst>
              <a:ext uri="{FF2B5EF4-FFF2-40B4-BE49-F238E27FC236}">
                <a16:creationId xmlns:a16="http://schemas.microsoft.com/office/drawing/2014/main" id="{EF237202-DA34-4175-ACA7-2A49684B5AB6}"/>
              </a:ext>
            </a:extLst>
          </p:cNvPr>
          <p:cNvPicPr>
            <a:picLocks noChangeAspect="1"/>
          </p:cNvPicPr>
          <p:nvPr/>
        </p:nvPicPr>
        <p:blipFill>
          <a:blip r:embed="rId26"/>
          <a:stretch>
            <a:fillRect/>
          </a:stretch>
        </p:blipFill>
        <p:spPr>
          <a:xfrm>
            <a:off x="5206310" y="4618117"/>
            <a:ext cx="1368536" cy="793750"/>
          </a:xfrm>
          <a:prstGeom prst="rect">
            <a:avLst/>
          </a:prstGeom>
        </p:spPr>
      </p:pic>
      <p:pic>
        <p:nvPicPr>
          <p:cNvPr id="43" name="Picture 42">
            <a:extLst>
              <a:ext uri="{FF2B5EF4-FFF2-40B4-BE49-F238E27FC236}">
                <a16:creationId xmlns:a16="http://schemas.microsoft.com/office/drawing/2014/main" id="{F7211643-A99B-4611-A51D-ACF96BBD26EC}"/>
              </a:ext>
            </a:extLst>
          </p:cNvPr>
          <p:cNvPicPr>
            <a:picLocks noChangeAspect="1"/>
          </p:cNvPicPr>
          <p:nvPr/>
        </p:nvPicPr>
        <p:blipFill>
          <a:blip r:embed="rId27"/>
          <a:stretch>
            <a:fillRect/>
          </a:stretch>
        </p:blipFill>
        <p:spPr>
          <a:xfrm>
            <a:off x="3323341" y="4544833"/>
            <a:ext cx="976313" cy="766353"/>
          </a:xfrm>
          <a:prstGeom prst="rect">
            <a:avLst/>
          </a:prstGeom>
        </p:spPr>
      </p:pic>
      <p:pic>
        <p:nvPicPr>
          <p:cNvPr id="44" name="Picture 43">
            <a:extLst>
              <a:ext uri="{FF2B5EF4-FFF2-40B4-BE49-F238E27FC236}">
                <a16:creationId xmlns:a16="http://schemas.microsoft.com/office/drawing/2014/main" id="{70D7A479-4CC9-4047-AF51-29AECDBB7F9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159934" y="2682466"/>
            <a:ext cx="1948802" cy="987021"/>
          </a:xfrm>
          <a:prstGeom prst="rect">
            <a:avLst/>
          </a:prstGeom>
        </p:spPr>
      </p:pic>
      <p:pic>
        <p:nvPicPr>
          <p:cNvPr id="45" name="Picture 44">
            <a:extLst>
              <a:ext uri="{FF2B5EF4-FFF2-40B4-BE49-F238E27FC236}">
                <a16:creationId xmlns:a16="http://schemas.microsoft.com/office/drawing/2014/main" id="{5B4F4D98-944C-4ED7-BD25-3C6E1E484CE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60375" y="4719241"/>
            <a:ext cx="1956310" cy="357192"/>
          </a:xfrm>
          <a:prstGeom prst="rect">
            <a:avLst/>
          </a:prstGeom>
        </p:spPr>
      </p:pic>
      <p:pic>
        <p:nvPicPr>
          <p:cNvPr id="4" name="Picture 3">
            <a:extLst>
              <a:ext uri="{FF2B5EF4-FFF2-40B4-BE49-F238E27FC236}">
                <a16:creationId xmlns:a16="http://schemas.microsoft.com/office/drawing/2014/main" id="{438262B0-03D0-496C-AA68-9195A3E382A3}"/>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72646" y="5768028"/>
            <a:ext cx="3728244" cy="464767"/>
          </a:xfrm>
          <a:prstGeom prst="rect">
            <a:avLst/>
          </a:prstGeom>
        </p:spPr>
      </p:pic>
      <p:pic>
        <p:nvPicPr>
          <p:cNvPr id="8" name="Picture 7">
            <a:extLst>
              <a:ext uri="{FF2B5EF4-FFF2-40B4-BE49-F238E27FC236}">
                <a16:creationId xmlns:a16="http://schemas.microsoft.com/office/drawing/2014/main" id="{AD4ACABC-3821-4DB7-B48D-8D59DDD07C5F}"/>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89444" y="4325046"/>
            <a:ext cx="2352676" cy="1150118"/>
          </a:xfrm>
          <a:prstGeom prst="rect">
            <a:avLst/>
          </a:prstGeom>
        </p:spPr>
      </p:pic>
      <p:pic>
        <p:nvPicPr>
          <p:cNvPr id="6" name="Picture 5">
            <a:extLst>
              <a:ext uri="{FF2B5EF4-FFF2-40B4-BE49-F238E27FC236}">
                <a16:creationId xmlns:a16="http://schemas.microsoft.com/office/drawing/2014/main" id="{4706ADC7-87FD-462B-8DF6-EF47264AA37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996308" y="3728350"/>
            <a:ext cx="2352676" cy="683087"/>
          </a:xfrm>
          <a:prstGeom prst="rect">
            <a:avLst/>
          </a:prstGeom>
        </p:spPr>
      </p:pic>
      <p:pic>
        <p:nvPicPr>
          <p:cNvPr id="40" name="Picture 39">
            <a:extLst>
              <a:ext uri="{FF2B5EF4-FFF2-40B4-BE49-F238E27FC236}">
                <a16:creationId xmlns:a16="http://schemas.microsoft.com/office/drawing/2014/main" id="{256F0564-3785-4EB3-81A5-31856696B4EB}"/>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874607" y="3815644"/>
            <a:ext cx="2592884" cy="607707"/>
          </a:xfrm>
          <a:prstGeom prst="rect">
            <a:avLst/>
          </a:prstGeom>
        </p:spPr>
      </p:pic>
      <p:pic>
        <p:nvPicPr>
          <p:cNvPr id="3" name="Picture 2"/>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703763" y="2712272"/>
            <a:ext cx="1959829" cy="979915"/>
          </a:xfrm>
          <a:prstGeom prst="rect">
            <a:avLst/>
          </a:prstGeom>
        </p:spPr>
      </p:pic>
    </p:spTree>
    <p:extLst>
      <p:ext uri="{BB962C8B-B14F-4D97-AF65-F5344CB8AC3E}">
        <p14:creationId xmlns:p14="http://schemas.microsoft.com/office/powerpoint/2010/main" val="572109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37E3C-E1F4-46B4-9C43-F515BF298F06}"/>
              </a:ext>
            </a:extLst>
          </p:cNvPr>
          <p:cNvSpPr txBox="1"/>
          <p:nvPr/>
        </p:nvSpPr>
        <p:spPr>
          <a:xfrm>
            <a:off x="7573471" y="2659559"/>
            <a:ext cx="2656496"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Overview</a:t>
            </a:r>
          </a:p>
        </p:txBody>
      </p:sp>
      <p:sp>
        <p:nvSpPr>
          <p:cNvPr id="4" name="Slide Number Placeholder 3">
            <a:extLst>
              <a:ext uri="{FF2B5EF4-FFF2-40B4-BE49-F238E27FC236}">
                <a16:creationId xmlns:a16="http://schemas.microsoft.com/office/drawing/2014/main" id="{FF59D520-05BD-4AA0-B6E0-45EE1D5936D0}"/>
              </a:ext>
            </a:extLst>
          </p:cNvPr>
          <p:cNvSpPr>
            <a:spLocks noGrp="1"/>
          </p:cNvSpPr>
          <p:nvPr>
            <p:ph type="sldNum" sz="quarter" idx="12"/>
          </p:nvPr>
        </p:nvSpPr>
        <p:spPr/>
        <p:txBody>
          <a:bodyPr/>
          <a:lstStyle/>
          <a:p>
            <a:fld id="{0AB816CF-AA9B-43E8-B03A-27A77900809F}" type="slidenum">
              <a:rPr lang="en-US" smtClean="0"/>
              <a:pPr/>
              <a:t>3</a:t>
            </a:fld>
            <a:endParaRPr lang="en-US" dirty="0"/>
          </a:p>
        </p:txBody>
      </p:sp>
    </p:spTree>
    <p:extLst>
      <p:ext uri="{BB962C8B-B14F-4D97-AF65-F5344CB8AC3E}">
        <p14:creationId xmlns:p14="http://schemas.microsoft.com/office/powerpoint/2010/main" val="86642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4938916"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Corporate Partners</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30</a:t>
            </a:fld>
            <a:endParaRPr lang="en-US" dirty="0"/>
          </a:p>
        </p:txBody>
      </p:sp>
      <p:sp>
        <p:nvSpPr>
          <p:cNvPr id="13" name="TextBox 12">
            <a:extLst>
              <a:ext uri="{FF2B5EF4-FFF2-40B4-BE49-F238E27FC236}">
                <a16:creationId xmlns:a16="http://schemas.microsoft.com/office/drawing/2014/main" id="{D0B71256-A75B-4C3A-98E6-C25491C7E32E}"/>
              </a:ext>
            </a:extLst>
          </p:cNvPr>
          <p:cNvSpPr txBox="1"/>
          <p:nvPr/>
        </p:nvSpPr>
        <p:spPr>
          <a:xfrm>
            <a:off x="237971" y="781365"/>
            <a:ext cx="5344733"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Industry breakdown</a:t>
            </a:r>
          </a:p>
        </p:txBody>
      </p:sp>
      <p:graphicFrame>
        <p:nvGraphicFramePr>
          <p:cNvPr id="14" name="Chart 13">
            <a:extLst>
              <a:ext uri="{FF2B5EF4-FFF2-40B4-BE49-F238E27FC236}">
                <a16:creationId xmlns:a16="http://schemas.microsoft.com/office/drawing/2014/main" id="{8DF786F7-4CCA-4E0E-8568-047F6E143C59}"/>
              </a:ext>
            </a:extLst>
          </p:cNvPr>
          <p:cNvGraphicFramePr/>
          <p:nvPr>
            <p:extLst/>
          </p:nvPr>
        </p:nvGraphicFramePr>
        <p:xfrm>
          <a:off x="1716932" y="1597588"/>
          <a:ext cx="8463064" cy="45298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8E63250B-FE88-45ED-BF3B-075A6240571A}"/>
              </a:ext>
            </a:extLst>
          </p:cNvPr>
          <p:cNvGraphicFramePr>
            <a:graphicFrameLocks/>
          </p:cNvGraphicFramePr>
          <p:nvPr>
            <p:extLst/>
          </p:nvPr>
        </p:nvGraphicFramePr>
        <p:xfrm>
          <a:off x="2729454" y="1898720"/>
          <a:ext cx="7450542" cy="42969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8968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223520" y="345440"/>
            <a:ext cx="10218951"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Five Corporate Partner Packages in 2019</a:t>
            </a:r>
          </a:p>
        </p:txBody>
      </p:sp>
      <p:sp>
        <p:nvSpPr>
          <p:cNvPr id="3" name="Slide Number Placeholder 2">
            <a:extLst>
              <a:ext uri="{FF2B5EF4-FFF2-40B4-BE49-F238E27FC236}">
                <a16:creationId xmlns:a16="http://schemas.microsoft.com/office/drawing/2014/main" id="{AE3F0A1C-1FAA-401D-9600-B5877F20731C}"/>
              </a:ext>
            </a:extLst>
          </p:cNvPr>
          <p:cNvSpPr>
            <a:spLocks noGrp="1"/>
          </p:cNvSpPr>
          <p:nvPr>
            <p:ph type="sldNum" sz="quarter" idx="12"/>
          </p:nvPr>
        </p:nvSpPr>
        <p:spPr/>
        <p:txBody>
          <a:bodyPr/>
          <a:lstStyle/>
          <a:p>
            <a:fld id="{0AB816CF-AA9B-43E8-B03A-27A77900809F}" type="slidenum">
              <a:rPr lang="en-US" smtClean="0"/>
              <a:pPr/>
              <a:t>31</a:t>
            </a:fld>
            <a:endParaRPr lang="en-US" dirty="0"/>
          </a:p>
        </p:txBody>
      </p:sp>
      <p:sp>
        <p:nvSpPr>
          <p:cNvPr id="6" name="Rectangle 5">
            <a:extLst>
              <a:ext uri="{FF2B5EF4-FFF2-40B4-BE49-F238E27FC236}">
                <a16:creationId xmlns:a16="http://schemas.microsoft.com/office/drawing/2014/main" id="{D2260463-0348-4DDD-A902-028F2137C351}"/>
              </a:ext>
            </a:extLst>
          </p:cNvPr>
          <p:cNvSpPr/>
          <p:nvPr/>
        </p:nvSpPr>
        <p:spPr>
          <a:xfrm>
            <a:off x="599872" y="1641913"/>
            <a:ext cx="10992255" cy="1477328"/>
          </a:xfrm>
          <a:prstGeom prst="rect">
            <a:avLst/>
          </a:prstGeom>
        </p:spPr>
        <p:txBody>
          <a:bodyPr wrap="square">
            <a:spAutoFit/>
          </a:bodyPr>
          <a:lstStyle/>
          <a:p>
            <a:pPr algn="ctr"/>
            <a:r>
              <a:rPr lang="en-US" dirty="0">
                <a:latin typeface="Palatino Linotype" panose="02040502050505030304" pitchFamily="18" charset="0"/>
              </a:rPr>
              <a:t>We offer five different corporate partner packages to meet the needs and desires of all healthcare and life science organizations. </a:t>
            </a:r>
          </a:p>
          <a:p>
            <a:pPr algn="ctr"/>
            <a:endParaRPr lang="en-US" dirty="0">
              <a:latin typeface="Palatino Linotype" panose="02040502050505030304" pitchFamily="18" charset="0"/>
            </a:endParaRPr>
          </a:p>
          <a:p>
            <a:pPr algn="ctr"/>
            <a:r>
              <a:rPr lang="en-US" dirty="0">
                <a:latin typeface="Palatino Linotype" panose="02040502050505030304" pitchFamily="18" charset="0"/>
              </a:rPr>
              <a:t>Choose the path for your company by visiting </a:t>
            </a:r>
            <a:r>
              <a:rPr lang="en-US" b="1" dirty="0">
                <a:solidFill>
                  <a:srgbClr val="FB515B"/>
                </a:solidFill>
                <a:latin typeface="Palatino Linotype" panose="02040502050505030304" pitchFamily="18" charset="0"/>
              </a:rPr>
              <a:t>www.HBAnet.org/corporate-partners </a:t>
            </a:r>
            <a:r>
              <a:rPr lang="en-US" dirty="0">
                <a:solidFill>
                  <a:srgbClr val="58595B"/>
                </a:solidFill>
                <a:latin typeface="Palatino Linotype" panose="02040502050505030304" pitchFamily="18" charset="0"/>
              </a:rPr>
              <a:t>or email us at </a:t>
            </a:r>
            <a:r>
              <a:rPr lang="en-US" b="1" dirty="0">
                <a:solidFill>
                  <a:srgbClr val="FB515B"/>
                </a:solidFill>
                <a:latin typeface="Palatino Linotype" panose="02040502050505030304" pitchFamily="18" charset="0"/>
              </a:rPr>
              <a:t>CorporatePartners@HBAnet.org</a:t>
            </a:r>
          </a:p>
        </p:txBody>
      </p:sp>
      <p:pic>
        <p:nvPicPr>
          <p:cNvPr id="7" name="Picture 6">
            <a:extLst>
              <a:ext uri="{FF2B5EF4-FFF2-40B4-BE49-F238E27FC236}">
                <a16:creationId xmlns:a16="http://schemas.microsoft.com/office/drawing/2014/main" id="{B5F92C3D-C2A1-4C39-834D-27CAC4109B4C}"/>
              </a:ext>
            </a:extLst>
          </p:cNvPr>
          <p:cNvPicPr>
            <a:picLocks noChangeAspect="1"/>
          </p:cNvPicPr>
          <p:nvPr/>
        </p:nvPicPr>
        <p:blipFill rotWithShape="1">
          <a:blip r:embed="rId2">
            <a:extLst>
              <a:ext uri="{28A0092B-C50C-407E-A947-70E740481C1C}">
                <a14:useLocalDpi xmlns:a14="http://schemas.microsoft.com/office/drawing/2010/main" val="0"/>
              </a:ext>
            </a:extLst>
          </a:blip>
          <a:srcRect t="20012" b="14875"/>
          <a:stretch/>
        </p:blipFill>
        <p:spPr>
          <a:xfrm>
            <a:off x="2664757" y="3247862"/>
            <a:ext cx="6862483" cy="2979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369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722665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Rising Stars and Luminaries</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32</a:t>
            </a:fld>
            <a:endParaRPr lang="en-US" dirty="0"/>
          </a:p>
        </p:txBody>
      </p:sp>
      <p:sp>
        <p:nvSpPr>
          <p:cNvPr id="13" name="TextBox 12">
            <a:extLst>
              <a:ext uri="{FF2B5EF4-FFF2-40B4-BE49-F238E27FC236}">
                <a16:creationId xmlns:a16="http://schemas.microsoft.com/office/drawing/2014/main" id="{D0B71256-A75B-4C3A-98E6-C25491C7E32E}"/>
              </a:ext>
            </a:extLst>
          </p:cNvPr>
          <p:cNvSpPr txBox="1"/>
          <p:nvPr/>
        </p:nvSpPr>
        <p:spPr>
          <a:xfrm>
            <a:off x="237971" y="781365"/>
            <a:ext cx="10368416"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Honored at the Woman of the Year Event</a:t>
            </a:r>
          </a:p>
        </p:txBody>
      </p:sp>
      <p:sp>
        <p:nvSpPr>
          <p:cNvPr id="7" name="Rectangle 6">
            <a:extLst>
              <a:ext uri="{FF2B5EF4-FFF2-40B4-BE49-F238E27FC236}">
                <a16:creationId xmlns:a16="http://schemas.microsoft.com/office/drawing/2014/main" id="{6728E55D-DB2F-4BE2-95C4-E574AA5896D6}"/>
              </a:ext>
            </a:extLst>
          </p:cNvPr>
          <p:cNvSpPr>
            <a:spLocks noGrp="1" noChangeArrowheads="1"/>
          </p:cNvSpPr>
          <p:nvPr/>
        </p:nvSpPr>
        <p:spPr>
          <a:xfrm>
            <a:off x="426520" y="1647034"/>
            <a:ext cx="11694143" cy="222964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42900">
              <a:lnSpc>
                <a:spcPct val="95000"/>
              </a:lnSpc>
              <a:spcBef>
                <a:spcPts val="300"/>
              </a:spcBef>
              <a:spcAft>
                <a:spcPts val="300"/>
              </a:spcAft>
              <a:buClr>
                <a:srgbClr val="FB515B"/>
              </a:buClr>
            </a:pPr>
            <a:r>
              <a:rPr lang="en-US" altLang="en-US" sz="2000" dirty="0">
                <a:latin typeface="Palatino Linotype" panose="02040502050505030304" pitchFamily="18" charset="0"/>
                <a:cs typeface="Gotham Book"/>
              </a:rPr>
              <a:t>Eligible corporate partner packages offer the option to name either a Rising Star or a Luminary (purple and gold corporate partner packages include recognition of two award winners)</a:t>
            </a:r>
          </a:p>
          <a:p>
            <a:pPr marL="457200" indent="-342900">
              <a:lnSpc>
                <a:spcPct val="95000"/>
              </a:lnSpc>
              <a:spcBef>
                <a:spcPts val="300"/>
              </a:spcBef>
              <a:spcAft>
                <a:spcPts val="300"/>
              </a:spcAft>
              <a:buClr>
                <a:srgbClr val="FB515B"/>
              </a:buClr>
            </a:pPr>
            <a:r>
              <a:rPr lang="en-US" altLang="en-US" sz="2000" dirty="0">
                <a:latin typeface="Palatino Linotype" panose="02040502050505030304" pitchFamily="18" charset="0"/>
                <a:cs typeface="Gotham Book"/>
              </a:rPr>
              <a:t>These award winners exemplify leadership within their organizations and serve as role models and mentors </a:t>
            </a:r>
          </a:p>
          <a:p>
            <a:pPr marL="457200" indent="-342900">
              <a:lnSpc>
                <a:spcPct val="95000"/>
              </a:lnSpc>
              <a:spcBef>
                <a:spcPts val="300"/>
              </a:spcBef>
              <a:spcAft>
                <a:spcPts val="300"/>
              </a:spcAft>
              <a:buClr>
                <a:srgbClr val="FB515B"/>
              </a:buClr>
            </a:pPr>
            <a:r>
              <a:rPr lang="en-US" altLang="en-US" sz="2000" dirty="0">
                <a:latin typeface="Palatino Linotype" panose="02040502050505030304" pitchFamily="18" charset="0"/>
                <a:cs typeface="Gotham Book"/>
              </a:rPr>
              <a:t>Rising Stars have up to 20 years professional industry experience </a:t>
            </a:r>
          </a:p>
          <a:p>
            <a:pPr marL="457200" indent="-342900">
              <a:lnSpc>
                <a:spcPct val="95000"/>
              </a:lnSpc>
              <a:spcBef>
                <a:spcPts val="300"/>
              </a:spcBef>
              <a:spcAft>
                <a:spcPts val="300"/>
              </a:spcAft>
              <a:buClr>
                <a:srgbClr val="FB515B"/>
              </a:buClr>
            </a:pPr>
            <a:r>
              <a:rPr lang="en-US" altLang="en-US" sz="2000" dirty="0">
                <a:latin typeface="Palatino Linotype" panose="02040502050505030304" pitchFamily="18" charset="0"/>
                <a:cs typeface="Gotham Book"/>
              </a:rPr>
              <a:t>Luminaries have more than 20 years professional industry experience</a:t>
            </a:r>
          </a:p>
          <a:p>
            <a:pPr marL="457200" indent="-342900">
              <a:lnSpc>
                <a:spcPct val="95000"/>
              </a:lnSpc>
              <a:spcBef>
                <a:spcPts val="300"/>
              </a:spcBef>
              <a:spcAft>
                <a:spcPts val="300"/>
              </a:spcAft>
              <a:buClr>
                <a:srgbClr val="FB515B"/>
              </a:buClr>
            </a:pPr>
            <a:endParaRPr lang="en-US" altLang="en-US" sz="2000" dirty="0">
              <a:solidFill>
                <a:srgbClr val="333399"/>
              </a:solidFill>
              <a:latin typeface="Palatino Linotype" panose="02040502050505030304" pitchFamily="18" charset="0"/>
            </a:endParaRPr>
          </a:p>
          <a:p>
            <a:pPr marL="114300" indent="0">
              <a:lnSpc>
                <a:spcPct val="95000"/>
              </a:lnSpc>
              <a:spcBef>
                <a:spcPts val="300"/>
              </a:spcBef>
              <a:spcAft>
                <a:spcPts val="300"/>
              </a:spcAft>
              <a:buClr>
                <a:srgbClr val="FB515B"/>
              </a:buClr>
              <a:buNone/>
            </a:pPr>
            <a:endParaRPr lang="en-US" altLang="en-US" sz="2000" dirty="0">
              <a:solidFill>
                <a:srgbClr val="333399"/>
              </a:solidFill>
              <a:latin typeface="Palatino Linotype" panose="02040502050505030304" pitchFamily="18" charset="0"/>
            </a:endParaRPr>
          </a:p>
        </p:txBody>
      </p:sp>
      <p:pic>
        <p:nvPicPr>
          <p:cNvPr id="8" name="Picture 7">
            <a:extLst>
              <a:ext uri="{FF2B5EF4-FFF2-40B4-BE49-F238E27FC236}">
                <a16:creationId xmlns:a16="http://schemas.microsoft.com/office/drawing/2014/main" id="{3D9FB69E-D210-4D17-8600-0022804D9BEF}"/>
              </a:ext>
            </a:extLst>
          </p:cNvPr>
          <p:cNvPicPr>
            <a:picLocks noChangeAspect="1"/>
          </p:cNvPicPr>
          <p:nvPr/>
        </p:nvPicPr>
        <p:blipFill rotWithShape="1">
          <a:blip r:embed="rId2">
            <a:extLst>
              <a:ext uri="{28A0092B-C50C-407E-A947-70E740481C1C}">
                <a14:useLocalDpi xmlns:a14="http://schemas.microsoft.com/office/drawing/2010/main" val="0"/>
              </a:ext>
            </a:extLst>
          </a:blip>
          <a:srcRect l="410" b="15361"/>
          <a:stretch/>
        </p:blipFill>
        <p:spPr>
          <a:xfrm>
            <a:off x="10160" y="3676247"/>
            <a:ext cx="12192000" cy="3181753"/>
          </a:xfrm>
          <a:prstGeom prst="rect">
            <a:avLst/>
          </a:prstGeom>
        </p:spPr>
      </p:pic>
    </p:spTree>
    <p:extLst>
      <p:ext uri="{BB962C8B-B14F-4D97-AF65-F5344CB8AC3E}">
        <p14:creationId xmlns:p14="http://schemas.microsoft.com/office/powerpoint/2010/main" val="832821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11065850" cy="769441"/>
          </a:xfrm>
          <a:prstGeom prst="rect">
            <a:avLst/>
          </a:prstGeom>
          <a:noFill/>
        </p:spPr>
        <p:txBody>
          <a:bodyPr wrap="none" rtlCol="0">
            <a:spAutoFit/>
          </a:bodyPr>
          <a:lstStyle/>
          <a:p>
            <a:r>
              <a:rPr lang="en-US" sz="4400" b="1" dirty="0">
                <a:solidFill>
                  <a:schemeClr val="bg1"/>
                </a:solidFill>
                <a:latin typeface="Palatino Linotype" panose="02040502050505030304" pitchFamily="18" charset="0"/>
              </a:rPr>
              <a:t>B</a:t>
            </a:r>
            <a:r>
              <a:rPr lang="en-US" sz="4400" dirty="0">
                <a:solidFill>
                  <a:schemeClr val="bg1"/>
                </a:solidFill>
                <a:latin typeface="Palatino Linotype" panose="02040502050505030304" pitchFamily="18" charset="0"/>
              </a:rPr>
              <a:t>uilding </a:t>
            </a:r>
            <a:r>
              <a:rPr lang="en-US" sz="4400" b="1" dirty="0">
                <a:solidFill>
                  <a:schemeClr val="bg1"/>
                </a:solidFill>
                <a:latin typeface="Palatino Linotype" panose="02040502050505030304" pitchFamily="18" charset="0"/>
              </a:rPr>
              <a:t>B</a:t>
            </a:r>
            <a:r>
              <a:rPr lang="en-US" sz="4400" dirty="0">
                <a:solidFill>
                  <a:schemeClr val="bg1"/>
                </a:solidFill>
                <a:latin typeface="Palatino Linotype" panose="02040502050505030304" pitchFamily="18" charset="0"/>
              </a:rPr>
              <a:t>etter </a:t>
            </a:r>
            <a:r>
              <a:rPr lang="en-US" sz="4400" b="1" dirty="0">
                <a:solidFill>
                  <a:schemeClr val="bg1"/>
                </a:solidFill>
                <a:latin typeface="Palatino Linotype" panose="02040502050505030304" pitchFamily="18" charset="0"/>
              </a:rPr>
              <a:t>B</a:t>
            </a:r>
            <a:r>
              <a:rPr lang="en-US" sz="4400" dirty="0">
                <a:solidFill>
                  <a:schemeClr val="bg1"/>
                </a:solidFill>
                <a:latin typeface="Palatino Linotype" panose="02040502050505030304" pitchFamily="18" charset="0"/>
              </a:rPr>
              <a:t>usiness </a:t>
            </a:r>
            <a:r>
              <a:rPr lang="en-US" sz="4400" b="1" dirty="0">
                <a:solidFill>
                  <a:schemeClr val="bg1"/>
                </a:solidFill>
                <a:latin typeface="Palatino Linotype" panose="02040502050505030304" pitchFamily="18" charset="0"/>
              </a:rPr>
              <a:t>C</a:t>
            </a:r>
            <a:r>
              <a:rPr lang="en-US" sz="4400" dirty="0">
                <a:solidFill>
                  <a:schemeClr val="bg1"/>
                </a:solidFill>
                <a:latin typeface="Palatino Linotype" panose="02040502050505030304" pitchFamily="18" charset="0"/>
              </a:rPr>
              <a:t>onnections (3BC)</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33</a:t>
            </a:fld>
            <a:endParaRPr lang="en-US" dirty="0"/>
          </a:p>
        </p:txBody>
      </p:sp>
      <p:sp>
        <p:nvSpPr>
          <p:cNvPr id="9" name="Content Placeholder 2">
            <a:extLst>
              <a:ext uri="{FF2B5EF4-FFF2-40B4-BE49-F238E27FC236}">
                <a16:creationId xmlns:a16="http://schemas.microsoft.com/office/drawing/2014/main" id="{C95E403C-1194-4265-B111-05FED32A2457}"/>
              </a:ext>
            </a:extLst>
          </p:cNvPr>
          <p:cNvSpPr txBox="1">
            <a:spLocks/>
          </p:cNvSpPr>
          <p:nvPr/>
        </p:nvSpPr>
        <p:spPr>
          <a:xfrm>
            <a:off x="237971" y="1702554"/>
            <a:ext cx="11863238" cy="4800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buClr>
                <a:srgbClr val="FB515B"/>
              </a:buClr>
            </a:pPr>
            <a:r>
              <a:rPr lang="en-US" altLang="en-US" sz="2000" dirty="0">
                <a:latin typeface="Palatino Linotype" panose="02040502050505030304" pitchFamily="18" charset="0"/>
                <a:cs typeface="Gotham Book"/>
              </a:rPr>
              <a:t>A group of senior leaders from HBA corporate partner organizations (purple, gold and silver) who work together to collectively overcome organizational challenges and achieve business goals. </a:t>
            </a:r>
          </a:p>
          <a:p>
            <a:pPr>
              <a:spcAft>
                <a:spcPts val="1000"/>
              </a:spcAft>
              <a:buClr>
                <a:srgbClr val="FB515B"/>
              </a:buClr>
            </a:pPr>
            <a:r>
              <a:rPr lang="en-US" altLang="en-US" sz="2000" dirty="0">
                <a:latin typeface="Palatino Linotype" panose="02040502050505030304" pitchFamily="18" charset="0"/>
                <a:cs typeface="Gotham Book"/>
              </a:rPr>
              <a:t>Established in 2009 and chaired by an industry thought leader</a:t>
            </a:r>
          </a:p>
          <a:p>
            <a:pPr>
              <a:spcAft>
                <a:spcPts val="1000"/>
              </a:spcAft>
              <a:buClr>
                <a:srgbClr val="FB515B"/>
              </a:buClr>
            </a:pPr>
            <a:r>
              <a:rPr lang="en-US" altLang="en-US" sz="2000" dirty="0">
                <a:latin typeface="Palatino Linotype" panose="02040502050505030304" pitchFamily="18" charset="0"/>
                <a:cs typeface="Gotham Book"/>
              </a:rPr>
              <a:t>Summit topics address challenges facing HBA corporate partners:</a:t>
            </a:r>
          </a:p>
          <a:p>
            <a:pPr lvl="1">
              <a:spcBef>
                <a:spcPts val="600"/>
              </a:spcBef>
              <a:spcAft>
                <a:spcPts val="600"/>
              </a:spcAft>
              <a:buClr>
                <a:srgbClr val="FB515B"/>
              </a:buClr>
            </a:pPr>
            <a:r>
              <a:rPr lang="en-US" altLang="en-US" sz="2000" dirty="0">
                <a:latin typeface="Palatino Linotype" panose="02040502050505030304" pitchFamily="18" charset="0"/>
                <a:cs typeface="Gotham Book"/>
              </a:rPr>
              <a:t>Building and Growing Internal Women’s Networks (IWNs)</a:t>
            </a:r>
          </a:p>
          <a:p>
            <a:pPr lvl="1">
              <a:spcBef>
                <a:spcPct val="0"/>
              </a:spcBef>
              <a:buClr>
                <a:srgbClr val="FB515B"/>
              </a:buClr>
            </a:pPr>
            <a:r>
              <a:rPr lang="en-US" altLang="en-US" sz="2000" dirty="0">
                <a:latin typeface="Palatino Linotype" panose="02040502050505030304" pitchFamily="18" charset="0"/>
                <a:cs typeface="Gotham Book"/>
              </a:rPr>
              <a:t>Metrics that Matter: Strategies to Build the IWN Business Case</a:t>
            </a:r>
          </a:p>
          <a:p>
            <a:pPr lvl="1">
              <a:buClr>
                <a:srgbClr val="FB515B"/>
              </a:buClr>
            </a:pPr>
            <a:r>
              <a:rPr lang="en-US" altLang="en-US" sz="2000" dirty="0">
                <a:latin typeface="Palatino Linotype" panose="02040502050505030304" pitchFamily="18" charset="0"/>
                <a:cs typeface="Gotham Book"/>
              </a:rPr>
              <a:t>Blind Spot: Hidden Biases of Good People</a:t>
            </a:r>
          </a:p>
          <a:p>
            <a:pPr lvl="1">
              <a:buClr>
                <a:srgbClr val="FB515B"/>
              </a:buClr>
            </a:pPr>
            <a:r>
              <a:rPr lang="en-US" altLang="en-US" sz="2000" dirty="0">
                <a:latin typeface="Palatino Linotype" panose="02040502050505030304" pitchFamily="18" charset="0"/>
                <a:cs typeface="Gotham Book"/>
              </a:rPr>
              <a:t>Sponsorship: Breaking the Last Glass Ceiling</a:t>
            </a:r>
          </a:p>
          <a:p>
            <a:pPr lvl="1">
              <a:buClr>
                <a:srgbClr val="FB515B"/>
              </a:buClr>
            </a:pPr>
            <a:r>
              <a:rPr lang="en-US" altLang="en-US" sz="2000" dirty="0">
                <a:latin typeface="Palatino Linotype" panose="02040502050505030304" pitchFamily="18" charset="0"/>
                <a:cs typeface="Gotham Book"/>
              </a:rPr>
              <a:t>Innovation, Diversity and Market Growth</a:t>
            </a:r>
          </a:p>
          <a:p>
            <a:pPr lvl="1">
              <a:buClr>
                <a:srgbClr val="FB515B"/>
              </a:buClr>
            </a:pPr>
            <a:r>
              <a:rPr lang="en-US" altLang="en-US" sz="2000" dirty="0">
                <a:latin typeface="Palatino Linotype" panose="02040502050505030304" pitchFamily="18" charset="0"/>
                <a:cs typeface="Gotham Book"/>
              </a:rPr>
              <a:t>Power of the Purse</a:t>
            </a:r>
          </a:p>
          <a:p>
            <a:pPr lvl="1">
              <a:buClr>
                <a:srgbClr val="FB515B"/>
              </a:buClr>
            </a:pPr>
            <a:r>
              <a:rPr lang="en-US" altLang="en-US" sz="2000" dirty="0">
                <a:latin typeface="Palatino Linotype" panose="02040502050505030304" pitchFamily="18" charset="0"/>
                <a:cs typeface="Gotham Book"/>
              </a:rPr>
              <a:t>Technology and Gamification: Turning Disruption into Opportunity for Women and Business</a:t>
            </a:r>
          </a:p>
          <a:p>
            <a:endParaRPr lang="en-US" altLang="en-US" sz="1600" dirty="0">
              <a:latin typeface="Palatino Linotype" panose="02040502050505030304" pitchFamily="18" charset="0"/>
            </a:endParaRPr>
          </a:p>
        </p:txBody>
      </p:sp>
      <p:sp>
        <p:nvSpPr>
          <p:cNvPr id="6" name="TextBox 5"/>
          <p:cNvSpPr txBox="1"/>
          <p:nvPr/>
        </p:nvSpPr>
        <p:spPr>
          <a:xfrm>
            <a:off x="4282903" y="6169580"/>
            <a:ext cx="3330527" cy="369332"/>
          </a:xfrm>
          <a:prstGeom prst="rect">
            <a:avLst/>
          </a:prstGeom>
          <a:noFill/>
        </p:spPr>
        <p:txBody>
          <a:bodyPr wrap="none" rtlCol="0">
            <a:spAutoFit/>
          </a:bodyPr>
          <a:lstStyle/>
          <a:p>
            <a:r>
              <a:rPr lang="en-US" i="1" dirty="0">
                <a:solidFill>
                  <a:srgbClr val="FB515B"/>
                </a:solidFill>
                <a:latin typeface="Tahoma" panose="020B0604030504040204" pitchFamily="34" charset="0"/>
                <a:ea typeface="Tahoma" panose="020B0604030504040204" pitchFamily="34" charset="0"/>
                <a:cs typeface="Tahoma" panose="020B0604030504040204" pitchFamily="34" charset="0"/>
              </a:rPr>
              <a:t>Save the date for 10 May 2019</a:t>
            </a:r>
          </a:p>
        </p:txBody>
      </p:sp>
    </p:spTree>
    <p:extLst>
      <p:ext uri="{BB962C8B-B14F-4D97-AF65-F5344CB8AC3E}">
        <p14:creationId xmlns:p14="http://schemas.microsoft.com/office/powerpoint/2010/main" val="3504563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3194977"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ACE Award</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34</a:t>
            </a:fld>
            <a:endParaRPr lang="en-US" dirty="0"/>
          </a:p>
        </p:txBody>
      </p:sp>
      <p:sp>
        <p:nvSpPr>
          <p:cNvPr id="6" name="TextBox 5">
            <a:extLst>
              <a:ext uri="{FF2B5EF4-FFF2-40B4-BE49-F238E27FC236}">
                <a16:creationId xmlns:a16="http://schemas.microsoft.com/office/drawing/2014/main" id="{1FA68A95-4F3A-41BD-BA44-4CBCF2A0E0E9}"/>
              </a:ext>
            </a:extLst>
          </p:cNvPr>
          <p:cNvSpPr txBox="1"/>
          <p:nvPr/>
        </p:nvSpPr>
        <p:spPr>
          <a:xfrm>
            <a:off x="237971" y="781365"/>
            <a:ext cx="8593891"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Three Awards to be Given in 2019</a:t>
            </a:r>
          </a:p>
        </p:txBody>
      </p:sp>
      <p:sp>
        <p:nvSpPr>
          <p:cNvPr id="7" name="Content Placeholder 2">
            <a:extLst>
              <a:ext uri="{FF2B5EF4-FFF2-40B4-BE49-F238E27FC236}">
                <a16:creationId xmlns:a16="http://schemas.microsoft.com/office/drawing/2014/main" id="{127B30F0-B5FA-466D-BC61-D5A5603D0F95}"/>
              </a:ext>
            </a:extLst>
          </p:cNvPr>
          <p:cNvSpPr txBox="1">
            <a:spLocks/>
          </p:cNvSpPr>
          <p:nvPr/>
        </p:nvSpPr>
        <p:spPr>
          <a:xfrm>
            <a:off x="237971" y="1449635"/>
            <a:ext cx="11863238" cy="4800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endParaRPr lang="en-US" altLang="en-US" sz="2000" dirty="0">
              <a:latin typeface="Palatino Linotype" panose="02040502050505030304" pitchFamily="18" charset="0"/>
            </a:endParaRPr>
          </a:p>
          <a:p>
            <a:pPr>
              <a:spcAft>
                <a:spcPts val="1000"/>
              </a:spcAft>
              <a:buClr>
                <a:srgbClr val="FB515B"/>
              </a:buClr>
            </a:pPr>
            <a:r>
              <a:rPr lang="en-US" altLang="en-US" sz="2000" dirty="0">
                <a:latin typeface="Palatino Linotype" panose="02040502050505030304" pitchFamily="18" charset="0"/>
                <a:cs typeface="Gotham Book"/>
              </a:rPr>
              <a:t>Honors best in class corporate leadership programs</a:t>
            </a:r>
          </a:p>
          <a:p>
            <a:pPr>
              <a:spcAft>
                <a:spcPts val="1000"/>
              </a:spcAft>
              <a:buClr>
                <a:srgbClr val="FB515B"/>
              </a:buClr>
            </a:pPr>
            <a:r>
              <a:rPr lang="en-US" altLang="en-US" sz="2000" dirty="0">
                <a:latin typeface="Palatino Linotype" panose="02040502050505030304" pitchFamily="18" charset="0"/>
                <a:cs typeface="Gotham Book"/>
              </a:rPr>
              <a:t>Open to public and private companies of all sizes</a:t>
            </a:r>
          </a:p>
          <a:p>
            <a:pPr>
              <a:spcAft>
                <a:spcPts val="1000"/>
              </a:spcAft>
              <a:buClr>
                <a:srgbClr val="FB515B"/>
              </a:buClr>
            </a:pPr>
            <a:r>
              <a:rPr lang="en-US" altLang="en-US" sz="2000" dirty="0">
                <a:latin typeface="Palatino Linotype" panose="02040502050505030304" pitchFamily="18" charset="0"/>
                <a:cs typeface="Gotham Book"/>
              </a:rPr>
              <a:t>Winners gain significant industry visibility</a:t>
            </a:r>
          </a:p>
          <a:p>
            <a:pPr>
              <a:spcAft>
                <a:spcPts val="1000"/>
              </a:spcAft>
              <a:buClr>
                <a:srgbClr val="FB515B"/>
              </a:buClr>
            </a:pPr>
            <a:r>
              <a:rPr lang="en-US" altLang="en-US" sz="2000" dirty="0">
                <a:latin typeface="Palatino Linotype" panose="02040502050505030304" pitchFamily="18" charset="0"/>
                <a:cs typeface="Gotham Book"/>
              </a:rPr>
              <a:t>Receive feedback from independent judges on: </a:t>
            </a:r>
          </a:p>
          <a:p>
            <a:pPr lvl="1">
              <a:spcBef>
                <a:spcPts val="600"/>
              </a:spcBef>
              <a:spcAft>
                <a:spcPts val="600"/>
              </a:spcAft>
            </a:pPr>
            <a:r>
              <a:rPr lang="en-US" altLang="en-US" sz="2000" dirty="0">
                <a:latin typeface="Palatino Linotype" panose="02040502050505030304" pitchFamily="18" charset="0"/>
                <a:cs typeface="Gotham Book"/>
              </a:rPr>
              <a:t>Business performance</a:t>
            </a:r>
          </a:p>
          <a:p>
            <a:pPr lvl="1">
              <a:spcBef>
                <a:spcPts val="600"/>
              </a:spcBef>
              <a:spcAft>
                <a:spcPts val="600"/>
              </a:spcAft>
            </a:pPr>
            <a:r>
              <a:rPr lang="en-US" altLang="en-US" sz="2000" dirty="0">
                <a:latin typeface="Palatino Linotype" panose="02040502050505030304" pitchFamily="18" charset="0"/>
                <a:cs typeface="Gotham Book"/>
              </a:rPr>
              <a:t>Sustainability</a:t>
            </a:r>
          </a:p>
          <a:p>
            <a:pPr lvl="1">
              <a:spcBef>
                <a:spcPts val="600"/>
              </a:spcBef>
              <a:spcAft>
                <a:spcPts val="600"/>
              </a:spcAft>
            </a:pPr>
            <a:r>
              <a:rPr lang="en-US" altLang="en-US" sz="2000" dirty="0">
                <a:latin typeface="Palatino Linotype" panose="02040502050505030304" pitchFamily="18" charset="0"/>
                <a:cs typeface="Gotham Book"/>
              </a:rPr>
              <a:t>Stewardship</a:t>
            </a:r>
          </a:p>
          <a:p>
            <a:pPr lvl="1">
              <a:spcBef>
                <a:spcPts val="600"/>
              </a:spcBef>
              <a:spcAft>
                <a:spcPts val="600"/>
              </a:spcAft>
            </a:pPr>
            <a:r>
              <a:rPr lang="en-US" altLang="en-US" sz="2000" dirty="0">
                <a:latin typeface="Palatino Linotype" panose="02040502050505030304" pitchFamily="18" charset="0"/>
                <a:cs typeface="Gotham Book"/>
              </a:rPr>
              <a:t>Execution</a:t>
            </a:r>
          </a:p>
          <a:p>
            <a:pPr lvl="1">
              <a:spcBef>
                <a:spcPts val="600"/>
              </a:spcBef>
              <a:spcAft>
                <a:spcPts val="600"/>
              </a:spcAft>
            </a:pPr>
            <a:r>
              <a:rPr lang="en-US" altLang="en-US" sz="2000" dirty="0">
                <a:latin typeface="Palatino Linotype" panose="02040502050505030304" pitchFamily="18" charset="0"/>
                <a:cs typeface="Gotham Book"/>
              </a:rPr>
              <a:t>Measurable results</a:t>
            </a:r>
          </a:p>
          <a:p>
            <a:endParaRPr lang="en-US" altLang="en-US" sz="1600" dirty="0">
              <a:latin typeface="Palatino Linotype" panose="02040502050505030304" pitchFamily="18" charset="0"/>
            </a:endParaRPr>
          </a:p>
        </p:txBody>
      </p:sp>
      <p:sp>
        <p:nvSpPr>
          <p:cNvPr id="4" name="TextBox 3">
            <a:extLst>
              <a:ext uri="{FF2B5EF4-FFF2-40B4-BE49-F238E27FC236}">
                <a16:creationId xmlns:a16="http://schemas.microsoft.com/office/drawing/2014/main" id="{A6EB891F-E185-497C-BEF3-573373A25DFF}"/>
              </a:ext>
            </a:extLst>
          </p:cNvPr>
          <p:cNvSpPr txBox="1"/>
          <p:nvPr/>
        </p:nvSpPr>
        <p:spPr>
          <a:xfrm>
            <a:off x="7029916" y="5320732"/>
            <a:ext cx="4491318" cy="369332"/>
          </a:xfrm>
          <a:prstGeom prst="rect">
            <a:avLst/>
          </a:prstGeom>
          <a:noFill/>
        </p:spPr>
        <p:txBody>
          <a:bodyPr wrap="square" rtlCol="0">
            <a:spAutoFit/>
          </a:bodyPr>
          <a:lstStyle/>
          <a:p>
            <a:pPr algn="ctr"/>
            <a:r>
              <a:rPr lang="en-US" altLang="en-US" dirty="0">
                <a:latin typeface="Palatino Linotype" panose="02040502050505030304" pitchFamily="18" charset="0"/>
                <a:cs typeface="Gotham Book"/>
              </a:rPr>
              <a:t>2018 ACE award winners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2328" y="1769946"/>
            <a:ext cx="5166495" cy="3444671"/>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39698606-288A-4A35-9830-50A98C74011E}"/>
              </a:ext>
            </a:extLst>
          </p:cNvPr>
          <p:cNvPicPr>
            <a:picLocks noChangeAspect="1"/>
          </p:cNvPicPr>
          <p:nvPr/>
        </p:nvPicPr>
        <p:blipFill>
          <a:blip r:embed="rId3"/>
          <a:stretch>
            <a:fillRect/>
          </a:stretch>
        </p:blipFill>
        <p:spPr>
          <a:xfrm>
            <a:off x="7652963" y="5618308"/>
            <a:ext cx="3245224" cy="703684"/>
          </a:xfrm>
          <a:prstGeom prst="rect">
            <a:avLst/>
          </a:prstGeom>
        </p:spPr>
      </p:pic>
    </p:spTree>
    <p:extLst>
      <p:ext uri="{BB962C8B-B14F-4D97-AF65-F5344CB8AC3E}">
        <p14:creationId xmlns:p14="http://schemas.microsoft.com/office/powerpoint/2010/main" val="1923896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59D520-05BD-4AA0-B6E0-45EE1D5936D0}"/>
              </a:ext>
            </a:extLst>
          </p:cNvPr>
          <p:cNvSpPr>
            <a:spLocks noGrp="1"/>
          </p:cNvSpPr>
          <p:nvPr>
            <p:ph type="sldNum" sz="quarter" idx="12"/>
          </p:nvPr>
        </p:nvSpPr>
        <p:spPr/>
        <p:txBody>
          <a:bodyPr/>
          <a:lstStyle/>
          <a:p>
            <a:fld id="{0AB816CF-AA9B-43E8-B03A-27A77900809F}" type="slidenum">
              <a:rPr lang="en-US" smtClean="0"/>
              <a:pPr/>
              <a:t>35</a:t>
            </a:fld>
            <a:endParaRPr lang="en-US" dirty="0"/>
          </a:p>
        </p:txBody>
      </p:sp>
      <p:pic>
        <p:nvPicPr>
          <p:cNvPr id="5" name="Picture 4">
            <a:extLst>
              <a:ext uri="{FF2B5EF4-FFF2-40B4-BE49-F238E27FC236}">
                <a16:creationId xmlns:a16="http://schemas.microsoft.com/office/drawing/2014/main" id="{386921F8-4F6D-4DCE-89BB-931060CD8A2D}"/>
              </a:ext>
            </a:extLst>
          </p:cNvPr>
          <p:cNvPicPr>
            <a:picLocks noChangeAspect="1"/>
          </p:cNvPicPr>
          <p:nvPr/>
        </p:nvPicPr>
        <p:blipFill>
          <a:blip r:embed="rId3"/>
          <a:stretch>
            <a:fillRect/>
          </a:stretch>
        </p:blipFill>
        <p:spPr>
          <a:xfrm>
            <a:off x="7025574" y="2686599"/>
            <a:ext cx="3812310" cy="1188720"/>
          </a:xfrm>
          <a:prstGeom prst="rect">
            <a:avLst/>
          </a:prstGeom>
        </p:spPr>
      </p:pic>
    </p:spTree>
    <p:extLst>
      <p:ext uri="{BB962C8B-B14F-4D97-AF65-F5344CB8AC3E}">
        <p14:creationId xmlns:p14="http://schemas.microsoft.com/office/powerpoint/2010/main" val="1297729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36</a:t>
            </a:fld>
            <a:endParaRPr lang="en-US" dirty="0"/>
          </a:p>
        </p:txBody>
      </p:sp>
      <p:sp>
        <p:nvSpPr>
          <p:cNvPr id="7" name="Content Placeholder 2">
            <a:extLst>
              <a:ext uri="{FF2B5EF4-FFF2-40B4-BE49-F238E27FC236}">
                <a16:creationId xmlns:a16="http://schemas.microsoft.com/office/drawing/2014/main" id="{127B30F0-B5FA-466D-BC61-D5A5603D0F95}"/>
              </a:ext>
            </a:extLst>
          </p:cNvPr>
          <p:cNvSpPr txBox="1">
            <a:spLocks/>
          </p:cNvSpPr>
          <p:nvPr/>
        </p:nvSpPr>
        <p:spPr>
          <a:xfrm>
            <a:off x="178626" y="1909816"/>
            <a:ext cx="7735801" cy="4459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FontTx/>
              <a:buNone/>
            </a:pPr>
            <a:r>
              <a:rPr lang="en-US" altLang="en-US" sz="1800" dirty="0">
                <a:latin typeface="Palatino Linotype" panose="02040502050505030304" pitchFamily="18" charset="0"/>
              </a:rPr>
              <a:t>Launched in 2018, the Gender Parity Collaborative is the                           </a:t>
            </a:r>
            <a:r>
              <a:rPr lang="en-US" altLang="en-US" sz="1800" b="1" i="1" dirty="0">
                <a:latin typeface="Palatino Linotype" panose="02040502050505030304" pitchFamily="18" charset="0"/>
              </a:rPr>
              <a:t>first</a:t>
            </a:r>
            <a:r>
              <a:rPr lang="en-US" altLang="en-US" sz="1800" dirty="0">
                <a:latin typeface="Palatino Linotype" panose="02040502050505030304" pitchFamily="18" charset="0"/>
              </a:rPr>
              <a:t> consortium of healthcare and life-sciences companies dedicated to accelerating gender parity in the industry. Together, Collaborative member organizations commit to taking an active role in defining strategies, measuring performance, creating change and inspiring others.</a:t>
            </a:r>
          </a:p>
          <a:p>
            <a:pPr marL="0" indent="0">
              <a:spcBef>
                <a:spcPts val="2400"/>
              </a:spcBef>
              <a:buFontTx/>
              <a:buNone/>
            </a:pPr>
            <a:r>
              <a:rPr lang="en-US" sz="1800" dirty="0">
                <a:latin typeface="Palatino Linotype" panose="02040502050505030304" pitchFamily="18" charset="0"/>
              </a:rPr>
              <a:t>“We believe that together, relying on solid data, proactive strategies and firm accountability, we can close the gender gap, accelerate business results and transform our industry,” – Collaborative leader</a:t>
            </a:r>
          </a:p>
          <a:p>
            <a:pPr marL="0" indent="0">
              <a:spcBef>
                <a:spcPts val="2400"/>
              </a:spcBef>
              <a:buFontTx/>
              <a:buNone/>
            </a:pPr>
            <a:r>
              <a:rPr lang="en-US" sz="1800" dirty="0">
                <a:latin typeface="Palatino Linotype" panose="02040502050505030304" pitchFamily="18" charset="0"/>
              </a:rPr>
              <a:t>And t</a:t>
            </a:r>
            <a:r>
              <a:rPr lang="en-US" altLang="en-US" sz="1800" dirty="0">
                <a:latin typeface="Palatino Linotype" panose="02040502050505030304" pitchFamily="18" charset="0"/>
              </a:rPr>
              <a:t>he results are clear. Companies with female representation in their senior management levels perform better than their peers financially. These organizations are more innovative and they retain their employees more effectively. By taking bold action to close the gender gap, the healthcare and life-sciences industry can achieve more.</a:t>
            </a:r>
          </a:p>
        </p:txBody>
      </p:sp>
      <p:grpSp>
        <p:nvGrpSpPr>
          <p:cNvPr id="12" name="Group 11">
            <a:extLst>
              <a:ext uri="{FF2B5EF4-FFF2-40B4-BE49-F238E27FC236}">
                <a16:creationId xmlns:a16="http://schemas.microsoft.com/office/drawing/2014/main" id="{8F3EB538-2290-4731-B6C9-D11D4C94E4C4}"/>
              </a:ext>
            </a:extLst>
          </p:cNvPr>
          <p:cNvGrpSpPr/>
          <p:nvPr/>
        </p:nvGrpSpPr>
        <p:grpSpPr>
          <a:xfrm>
            <a:off x="8253302" y="1944541"/>
            <a:ext cx="3679047" cy="3678833"/>
            <a:chOff x="260316" y="1932967"/>
            <a:chExt cx="3679047" cy="3678833"/>
          </a:xfrm>
        </p:grpSpPr>
        <p:grpSp>
          <p:nvGrpSpPr>
            <p:cNvPr id="4" name="Group 3">
              <a:extLst>
                <a:ext uri="{FF2B5EF4-FFF2-40B4-BE49-F238E27FC236}">
                  <a16:creationId xmlns:a16="http://schemas.microsoft.com/office/drawing/2014/main" id="{C5CA2F13-6E32-451E-88A5-FEAD7EC5D4D3}"/>
                </a:ext>
              </a:extLst>
            </p:cNvPr>
            <p:cNvGrpSpPr/>
            <p:nvPr/>
          </p:nvGrpSpPr>
          <p:grpSpPr>
            <a:xfrm>
              <a:off x="260316" y="1932967"/>
              <a:ext cx="3679047" cy="3678833"/>
              <a:chOff x="7656109" y="1890546"/>
              <a:chExt cx="4206240" cy="4114800"/>
            </a:xfrm>
          </p:grpSpPr>
          <p:pic>
            <p:nvPicPr>
              <p:cNvPr id="8" name="Picture 7">
                <a:extLst>
                  <a:ext uri="{FF2B5EF4-FFF2-40B4-BE49-F238E27FC236}">
                    <a16:creationId xmlns:a16="http://schemas.microsoft.com/office/drawing/2014/main" id="{A42F4FDB-AE02-4CED-9BA8-DE0784DAB393}"/>
                  </a:ext>
                </a:extLst>
              </p:cNvPr>
              <p:cNvPicPr>
                <a:picLocks noChangeAspect="1"/>
              </p:cNvPicPr>
              <p:nvPr/>
            </p:nvPicPr>
            <p:blipFill rotWithShape="1">
              <a:blip r:embed="rId2">
                <a:extLst>
                  <a:ext uri="{28A0092B-C50C-407E-A947-70E740481C1C}">
                    <a14:useLocalDpi xmlns:a14="http://schemas.microsoft.com/office/drawing/2010/main" val="0"/>
                  </a:ext>
                </a:extLst>
              </a:blip>
              <a:srcRect l="22799" t="2966" r="15543" b="6535"/>
              <a:stretch/>
            </p:blipFill>
            <p:spPr>
              <a:xfrm>
                <a:off x="7657061" y="1890546"/>
                <a:ext cx="4205288" cy="41148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35BAB62F-4EE3-4781-8DCE-50D76CF5837B}"/>
                  </a:ext>
                </a:extLst>
              </p:cNvPr>
              <p:cNvSpPr/>
              <p:nvPr/>
            </p:nvSpPr>
            <p:spPr>
              <a:xfrm>
                <a:off x="7656109" y="1890546"/>
                <a:ext cx="4206240" cy="4114800"/>
              </a:xfrm>
              <a:prstGeom prst="rect">
                <a:avLst/>
              </a:prstGeom>
              <a:solidFill>
                <a:schemeClr val="bg2">
                  <a:lumMod val="10000"/>
                  <a:alpha val="69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a:extLst>
                <a:ext uri="{FF2B5EF4-FFF2-40B4-BE49-F238E27FC236}">
                  <a16:creationId xmlns:a16="http://schemas.microsoft.com/office/drawing/2014/main" id="{336BB3DC-3DD4-44E0-8974-DF383D55FBD9}"/>
                </a:ext>
              </a:extLst>
            </p:cNvPr>
            <p:cNvSpPr txBox="1">
              <a:spLocks/>
            </p:cNvSpPr>
            <p:nvPr/>
          </p:nvSpPr>
          <p:spPr>
            <a:xfrm>
              <a:off x="385614" y="3450858"/>
              <a:ext cx="3553749" cy="9604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FB515B"/>
                  </a:solidFill>
                  <a:latin typeface="Tahoma" panose="020B0604030504040204" pitchFamily="34" charset="0"/>
                  <a:ea typeface="Tahoma" panose="020B0604030504040204" pitchFamily="34" charset="0"/>
                  <a:cs typeface="Tahoma" panose="020B0604030504040204" pitchFamily="34" charset="0"/>
                </a:rPr>
                <a:t>Accelerating better business results</a:t>
              </a:r>
            </a:p>
          </p:txBody>
        </p:sp>
        <p:sp>
          <p:nvSpPr>
            <p:cNvPr id="11" name="Rectangle 10">
              <a:extLst>
                <a:ext uri="{FF2B5EF4-FFF2-40B4-BE49-F238E27FC236}">
                  <a16:creationId xmlns:a16="http://schemas.microsoft.com/office/drawing/2014/main" id="{DFF1710B-4458-40FB-81F2-1B0EBA74DD01}"/>
                </a:ext>
              </a:extLst>
            </p:cNvPr>
            <p:cNvSpPr/>
            <p:nvPr/>
          </p:nvSpPr>
          <p:spPr>
            <a:xfrm>
              <a:off x="409312" y="4706848"/>
              <a:ext cx="3381054" cy="369332"/>
            </a:xfrm>
            <a:prstGeom prst="rect">
              <a:avLst/>
            </a:prstGeom>
          </p:spPr>
          <p:txBody>
            <a:bodyPr wrap="none">
              <a:spAutoFit/>
            </a:bodyPr>
            <a:lstStyle/>
            <a:p>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Gender Parity Collaborative</a:t>
              </a:r>
            </a:p>
          </p:txBody>
        </p:sp>
      </p:grpSp>
      <p:pic>
        <p:nvPicPr>
          <p:cNvPr id="14" name="Picture 13">
            <a:extLst>
              <a:ext uri="{FF2B5EF4-FFF2-40B4-BE49-F238E27FC236}">
                <a16:creationId xmlns:a16="http://schemas.microsoft.com/office/drawing/2014/main" id="{FCF73B68-2C2D-4F4D-9D52-35C97646F23B}"/>
              </a:ext>
            </a:extLst>
          </p:cNvPr>
          <p:cNvPicPr>
            <a:picLocks noChangeAspect="1"/>
          </p:cNvPicPr>
          <p:nvPr/>
        </p:nvPicPr>
        <p:blipFill>
          <a:blip r:embed="rId3"/>
          <a:stretch>
            <a:fillRect/>
          </a:stretch>
        </p:blipFill>
        <p:spPr>
          <a:xfrm>
            <a:off x="10696647" y="317023"/>
            <a:ext cx="1147299" cy="1147299"/>
          </a:xfrm>
          <a:prstGeom prst="rect">
            <a:avLst/>
          </a:prstGeom>
        </p:spPr>
      </p:pic>
      <p:sp>
        <p:nvSpPr>
          <p:cNvPr id="13" name="TextBox 12">
            <a:extLst>
              <a:ext uri="{FF2B5EF4-FFF2-40B4-BE49-F238E27FC236}">
                <a16:creationId xmlns:a16="http://schemas.microsoft.com/office/drawing/2014/main" id="{B7E6E4C8-B123-4DC9-BDA7-89FD4D2FB012}"/>
              </a:ext>
            </a:extLst>
          </p:cNvPr>
          <p:cNvSpPr txBox="1"/>
          <p:nvPr/>
        </p:nvSpPr>
        <p:spPr>
          <a:xfrm>
            <a:off x="213360" y="166855"/>
            <a:ext cx="8973675"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New – Gender Parity Collaborative</a:t>
            </a:r>
          </a:p>
        </p:txBody>
      </p:sp>
    </p:spTree>
    <p:extLst>
      <p:ext uri="{BB962C8B-B14F-4D97-AF65-F5344CB8AC3E}">
        <p14:creationId xmlns:p14="http://schemas.microsoft.com/office/powerpoint/2010/main" val="699799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213155"/>
            <a:ext cx="7197548"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Gender Parity Collaborative</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37</a:t>
            </a:fld>
            <a:endParaRPr lang="en-US" dirty="0"/>
          </a:p>
        </p:txBody>
      </p:sp>
      <p:sp>
        <p:nvSpPr>
          <p:cNvPr id="6" name="TextBox 5">
            <a:extLst>
              <a:ext uri="{FF2B5EF4-FFF2-40B4-BE49-F238E27FC236}">
                <a16:creationId xmlns:a16="http://schemas.microsoft.com/office/drawing/2014/main" id="{283EE44C-7713-4206-AF86-64F7041574E3}"/>
              </a:ext>
            </a:extLst>
          </p:cNvPr>
          <p:cNvSpPr txBox="1"/>
          <p:nvPr/>
        </p:nvSpPr>
        <p:spPr>
          <a:xfrm>
            <a:off x="237971" y="827665"/>
            <a:ext cx="5115503"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Founding Members</a:t>
            </a:r>
          </a:p>
        </p:txBody>
      </p:sp>
      <p:sp>
        <p:nvSpPr>
          <p:cNvPr id="10" name="Rectangle 9">
            <a:extLst>
              <a:ext uri="{FF2B5EF4-FFF2-40B4-BE49-F238E27FC236}">
                <a16:creationId xmlns:a16="http://schemas.microsoft.com/office/drawing/2014/main" id="{3138E1AE-54A7-4288-949C-2B097AF1DB80}"/>
              </a:ext>
            </a:extLst>
          </p:cNvPr>
          <p:cNvSpPr/>
          <p:nvPr/>
        </p:nvSpPr>
        <p:spPr>
          <a:xfrm>
            <a:off x="3038026" y="5488055"/>
            <a:ext cx="8258858" cy="923330"/>
          </a:xfrm>
          <a:prstGeom prst="rect">
            <a:avLst/>
          </a:prstGeom>
        </p:spPr>
        <p:txBody>
          <a:bodyPr wrap="square">
            <a:spAutoFit/>
          </a:bodyPr>
          <a:lstStyle/>
          <a:p>
            <a:pPr algn="just"/>
            <a:r>
              <a:rPr lang="en-US" b="1" dirty="0">
                <a:solidFill>
                  <a:srgbClr val="FB515B"/>
                </a:solidFill>
                <a:latin typeface="Tahoma" panose="020B0604030504040204" pitchFamily="34" charset="0"/>
                <a:ea typeface="Tahoma" panose="020B0604030504040204" pitchFamily="34" charset="0"/>
                <a:cs typeface="Tahoma" panose="020B0604030504040204" pitchFamily="34" charset="0"/>
              </a:rPr>
              <a:t>Lead the change, take action </a:t>
            </a:r>
            <a:r>
              <a:rPr lang="en-US" dirty="0">
                <a:latin typeface="Tahoma" panose="020B0604030504040204" pitchFamily="34" charset="0"/>
                <a:ea typeface="Tahoma" panose="020B0604030504040204" pitchFamily="34" charset="0"/>
                <a:cs typeface="Tahoma" panose="020B0604030504040204" pitchFamily="34" charset="0"/>
              </a:rPr>
              <a:t>and join the Collaborative:</a:t>
            </a:r>
          </a:p>
          <a:p>
            <a:r>
              <a:rPr lang="en-US" dirty="0">
                <a:latin typeface="Tahoma" panose="020B0604030504040204" pitchFamily="34" charset="0"/>
                <a:ea typeface="Tahoma" panose="020B0604030504040204" pitchFamily="34" charset="0"/>
                <a:cs typeface="Tahoma" panose="020B0604030504040204" pitchFamily="34" charset="0"/>
              </a:rPr>
              <a:t>2019 Gender Parity Collaborative membership available for a limited time only. </a:t>
            </a:r>
          </a:p>
          <a:p>
            <a:pPr algn="just"/>
            <a:r>
              <a:rPr lang="en-US" dirty="0">
                <a:latin typeface="Tahoma" panose="020B0604030504040204" pitchFamily="34" charset="0"/>
                <a:ea typeface="Tahoma" panose="020B0604030504040204" pitchFamily="34" charset="0"/>
                <a:cs typeface="Tahoma" panose="020B0604030504040204" pitchFamily="34" charset="0"/>
              </a:rPr>
              <a:t>For more information contact Marie-Caroline Strok at </a:t>
            </a:r>
            <a:r>
              <a:rPr lang="en-US" dirty="0">
                <a:solidFill>
                  <a:srgbClr val="FB515B"/>
                </a:solidFill>
                <a:latin typeface="Tahoma" panose="020B0604030504040204" pitchFamily="34" charset="0"/>
                <a:ea typeface="Tahoma" panose="020B0604030504040204" pitchFamily="34" charset="0"/>
                <a:cs typeface="Tahoma" panose="020B0604030504040204" pitchFamily="34" charset="0"/>
              </a:rPr>
              <a:t>mcstrok@HBAnet.org</a:t>
            </a:r>
          </a:p>
        </p:txBody>
      </p:sp>
      <p:sp>
        <p:nvSpPr>
          <p:cNvPr id="7" name="Rectangle 6">
            <a:extLst>
              <a:ext uri="{FF2B5EF4-FFF2-40B4-BE49-F238E27FC236}">
                <a16:creationId xmlns:a16="http://schemas.microsoft.com/office/drawing/2014/main" id="{E89D5ED6-AA26-47DD-9FE1-B1552D313B3E}"/>
              </a:ext>
            </a:extLst>
          </p:cNvPr>
          <p:cNvSpPr/>
          <p:nvPr/>
        </p:nvSpPr>
        <p:spPr>
          <a:xfrm>
            <a:off x="8073865" y="3534549"/>
            <a:ext cx="3223026" cy="646331"/>
          </a:xfrm>
          <a:prstGeom prst="rect">
            <a:avLst/>
          </a:prstGeom>
        </p:spPr>
        <p:txBody>
          <a:bodyPr wrap="square">
            <a:spAutoFit/>
          </a:bodyPr>
          <a:lstStyle/>
          <a:p>
            <a:pPr algn="just"/>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In collaboration with:  </a:t>
            </a:r>
          </a:p>
          <a:p>
            <a:pPr algn="just"/>
            <a:endParaRPr lang="en-US" b="1" dirty="0">
              <a:solidFill>
                <a:srgbClr val="58595B"/>
              </a:solidFill>
              <a:latin typeface="DIN Next LT Pro" panose="020B0503020203050203" pitchFamily="34" charset="0"/>
            </a:endParaRPr>
          </a:p>
        </p:txBody>
      </p:sp>
      <p:pic>
        <p:nvPicPr>
          <p:cNvPr id="9" name="Picture 8">
            <a:extLst>
              <a:ext uri="{FF2B5EF4-FFF2-40B4-BE49-F238E27FC236}">
                <a16:creationId xmlns:a16="http://schemas.microsoft.com/office/drawing/2014/main" id="{B80ABDFE-F676-4CFB-9492-A288A3E4EB76}"/>
              </a:ext>
            </a:extLst>
          </p:cNvPr>
          <p:cNvPicPr>
            <a:picLocks noChangeAspect="1"/>
          </p:cNvPicPr>
          <p:nvPr/>
        </p:nvPicPr>
        <p:blipFill>
          <a:blip r:embed="rId2"/>
          <a:stretch>
            <a:fillRect/>
          </a:stretch>
        </p:blipFill>
        <p:spPr>
          <a:xfrm>
            <a:off x="528326" y="3317902"/>
            <a:ext cx="5866991" cy="1839943"/>
          </a:xfrm>
          <a:prstGeom prst="rect">
            <a:avLst/>
          </a:prstGeom>
        </p:spPr>
      </p:pic>
      <p:pic>
        <p:nvPicPr>
          <p:cNvPr id="11" name="Picture 10">
            <a:extLst>
              <a:ext uri="{FF2B5EF4-FFF2-40B4-BE49-F238E27FC236}">
                <a16:creationId xmlns:a16="http://schemas.microsoft.com/office/drawing/2014/main" id="{70D2EC29-01CF-42FB-93D2-EE8F359A04F7}"/>
              </a:ext>
            </a:extLst>
          </p:cNvPr>
          <p:cNvPicPr>
            <a:picLocks noChangeAspect="1"/>
          </p:cNvPicPr>
          <p:nvPr/>
        </p:nvPicPr>
        <p:blipFill>
          <a:blip r:embed="rId3"/>
          <a:stretch>
            <a:fillRect/>
          </a:stretch>
        </p:blipFill>
        <p:spPr>
          <a:xfrm>
            <a:off x="10696647" y="293873"/>
            <a:ext cx="1147299" cy="1147299"/>
          </a:xfrm>
          <a:prstGeom prst="rect">
            <a:avLst/>
          </a:prstGeom>
        </p:spPr>
      </p:pic>
      <p:sp>
        <p:nvSpPr>
          <p:cNvPr id="12" name="Rectangle 11">
            <a:extLst>
              <a:ext uri="{FF2B5EF4-FFF2-40B4-BE49-F238E27FC236}">
                <a16:creationId xmlns:a16="http://schemas.microsoft.com/office/drawing/2014/main" id="{A97A9553-4A07-4F69-B3E8-8DAE16E706CB}"/>
              </a:ext>
            </a:extLst>
          </p:cNvPr>
          <p:cNvSpPr/>
          <p:nvPr/>
        </p:nvSpPr>
        <p:spPr>
          <a:xfrm>
            <a:off x="213360" y="1674453"/>
            <a:ext cx="11502494" cy="1477328"/>
          </a:xfrm>
          <a:prstGeom prst="rect">
            <a:avLst/>
          </a:prstGeom>
        </p:spPr>
        <p:txBody>
          <a:bodyPr wrap="square">
            <a:spAutoFit/>
          </a:bodyPr>
          <a:lstStyle/>
          <a:p>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Founding member (and member) organizations commit to provide C-suite participation, provide company’s HR/gender-related data for benchmarking and tracking (through the most comprehensive study of its kind -  the </a:t>
            </a:r>
            <a:r>
              <a:rPr lang="en-US" i="1" dirty="0">
                <a:solidFill>
                  <a:srgbClr val="58595B"/>
                </a:solidFill>
                <a:latin typeface="Tahoma" panose="020B0604030504040204" pitchFamily="34" charset="0"/>
                <a:ea typeface="Tahoma" panose="020B0604030504040204" pitchFamily="34" charset="0"/>
                <a:cs typeface="Tahoma" panose="020B0604030504040204" pitchFamily="34" charset="0"/>
              </a:rPr>
              <a:t>Women in the Workplace </a:t>
            </a: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study - conducted by McKinsey &amp; Company and LeanIn.org), be an active consortium participant and publicize their commitment. The Collaborative is likely to double its membership size a few months after its initial launch. Visit us </a:t>
            </a:r>
            <a:r>
              <a:rPr lang="en-US" dirty="0">
                <a:solidFill>
                  <a:srgbClr val="FB515B"/>
                </a:solidFill>
                <a:latin typeface="Tahoma" panose="020B0604030504040204" pitchFamily="34" charset="0"/>
                <a:ea typeface="Tahoma" panose="020B0604030504040204" pitchFamily="34" charset="0"/>
                <a:cs typeface="Tahoma" panose="020B0604030504040204" pitchFamily="34" charset="0"/>
              </a:rPr>
              <a:t>GenderParity.HBAnet.org </a:t>
            </a:r>
            <a:r>
              <a:rPr lang="en-US" dirty="0">
                <a:solidFill>
                  <a:srgbClr val="58595B"/>
                </a:solidFill>
                <a:latin typeface="Tahoma" panose="020B0604030504040204" pitchFamily="34" charset="0"/>
                <a:ea typeface="Tahoma" panose="020B0604030504040204" pitchFamily="34" charset="0"/>
                <a:cs typeface="Tahoma" panose="020B0604030504040204" pitchFamily="34" charset="0"/>
              </a:rPr>
              <a:t>for more information</a:t>
            </a:r>
          </a:p>
        </p:txBody>
      </p:sp>
      <p:cxnSp>
        <p:nvCxnSpPr>
          <p:cNvPr id="13" name="Straight Connector 12">
            <a:extLst>
              <a:ext uri="{FF2B5EF4-FFF2-40B4-BE49-F238E27FC236}">
                <a16:creationId xmlns:a16="http://schemas.microsoft.com/office/drawing/2014/main" id="{60DDC7E4-5388-4FDA-8127-096F5EF79401}"/>
              </a:ext>
            </a:extLst>
          </p:cNvPr>
          <p:cNvCxnSpPr/>
          <p:nvPr/>
        </p:nvCxnSpPr>
        <p:spPr>
          <a:xfrm>
            <a:off x="7345205" y="3437549"/>
            <a:ext cx="0" cy="1817225"/>
          </a:xfrm>
          <a:prstGeom prst="line">
            <a:avLst/>
          </a:prstGeom>
          <a:ln w="25400">
            <a:solidFill>
              <a:srgbClr val="58595B"/>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E274ACF-6FBA-43BD-A94C-E76BB2E7B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9336" y="4032744"/>
            <a:ext cx="2560320" cy="320040"/>
          </a:xfrm>
          <a:prstGeom prst="rect">
            <a:avLst/>
          </a:prstGeom>
        </p:spPr>
      </p:pic>
      <p:pic>
        <p:nvPicPr>
          <p:cNvPr id="18" name="Picture 17">
            <a:extLst>
              <a:ext uri="{FF2B5EF4-FFF2-40B4-BE49-F238E27FC236}">
                <a16:creationId xmlns:a16="http://schemas.microsoft.com/office/drawing/2014/main" id="{2CF55F53-BC40-49F8-8218-381F4E7EE3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6420" y="4586065"/>
            <a:ext cx="1411403" cy="292608"/>
          </a:xfrm>
          <a:prstGeom prst="rect">
            <a:avLst/>
          </a:prstGeom>
        </p:spPr>
      </p:pic>
      <p:pic>
        <p:nvPicPr>
          <p:cNvPr id="14" name="Picture 13">
            <a:extLst>
              <a:ext uri="{FF2B5EF4-FFF2-40B4-BE49-F238E27FC236}">
                <a16:creationId xmlns:a16="http://schemas.microsoft.com/office/drawing/2014/main" id="{66B0512C-5B4C-4D6B-A25B-72F49E4694E7}"/>
              </a:ext>
            </a:extLst>
          </p:cNvPr>
          <p:cNvPicPr>
            <a:picLocks noChangeAspect="1"/>
          </p:cNvPicPr>
          <p:nvPr/>
        </p:nvPicPr>
        <p:blipFill>
          <a:blip r:embed="rId6"/>
          <a:stretch>
            <a:fillRect/>
          </a:stretch>
        </p:blipFill>
        <p:spPr>
          <a:xfrm>
            <a:off x="10719038" y="3592607"/>
            <a:ext cx="1102515" cy="14291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1916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36ACF-CDB0-47B2-AD71-4DF4A437AF58}"/>
              </a:ext>
            </a:extLst>
          </p:cNvPr>
          <p:cNvSpPr txBox="1"/>
          <p:nvPr/>
        </p:nvSpPr>
        <p:spPr>
          <a:xfrm>
            <a:off x="2702560" y="274320"/>
            <a:ext cx="3251211"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Contact info</a:t>
            </a:r>
          </a:p>
        </p:txBody>
      </p:sp>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38</a:t>
            </a:fld>
            <a:endParaRPr lang="en-US" dirty="0"/>
          </a:p>
        </p:txBody>
      </p:sp>
      <p:sp>
        <p:nvSpPr>
          <p:cNvPr id="5" name="TextBox 4">
            <a:extLst>
              <a:ext uri="{FF2B5EF4-FFF2-40B4-BE49-F238E27FC236}">
                <a16:creationId xmlns:a16="http://schemas.microsoft.com/office/drawing/2014/main" id="{6F3ED372-5DEF-4A91-8055-A9EDAC463C7D}"/>
              </a:ext>
            </a:extLst>
          </p:cNvPr>
          <p:cNvSpPr txBox="1"/>
          <p:nvPr/>
        </p:nvSpPr>
        <p:spPr>
          <a:xfrm>
            <a:off x="2903885" y="1528951"/>
            <a:ext cx="8998813" cy="538609"/>
          </a:xfrm>
          <a:prstGeom prst="rect">
            <a:avLst/>
          </a:prstGeom>
          <a:noFill/>
        </p:spPr>
        <p:txBody>
          <a:bodyPr wrap="square" rtlCol="0">
            <a:spAutoFit/>
          </a:bodyPr>
          <a:lstStyle/>
          <a:p>
            <a:r>
              <a:rPr lang="en-US" b="1" dirty="0">
                <a:solidFill>
                  <a:srgbClr val="58595B"/>
                </a:solidFill>
                <a:latin typeface="Palatino Linotype" panose="02040502050505030304" pitchFamily="18" charset="0"/>
              </a:rPr>
              <a:t>Insert contact info here</a:t>
            </a:r>
            <a:endParaRPr lang="en-US" dirty="0">
              <a:solidFill>
                <a:srgbClr val="FF0000"/>
              </a:solidFill>
              <a:latin typeface="Palatino Linotype" panose="02040502050505030304" pitchFamily="18" charset="0"/>
            </a:endParaRPr>
          </a:p>
          <a:p>
            <a:endParaRPr lang="en-US" sz="1100" dirty="0">
              <a:latin typeface="Palatino Linotype" panose="02040502050505030304" pitchFamily="18" charset="0"/>
            </a:endParaRPr>
          </a:p>
        </p:txBody>
      </p:sp>
    </p:spTree>
    <p:extLst>
      <p:ext uri="{BB962C8B-B14F-4D97-AF65-F5344CB8AC3E}">
        <p14:creationId xmlns:p14="http://schemas.microsoft.com/office/powerpoint/2010/main" val="2470724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F5A30-A31A-4E44-BD20-04E91DECD2E9}"/>
              </a:ext>
            </a:extLst>
          </p:cNvPr>
          <p:cNvSpPr>
            <a:spLocks noGrp="1"/>
          </p:cNvSpPr>
          <p:nvPr>
            <p:ph type="sldNum" sz="quarter" idx="12"/>
          </p:nvPr>
        </p:nvSpPr>
        <p:spPr/>
        <p:txBody>
          <a:bodyPr/>
          <a:lstStyle/>
          <a:p>
            <a:fld id="{0AB816CF-AA9B-43E8-B03A-27A77900809F}" type="slidenum">
              <a:rPr lang="en-US" smtClean="0"/>
              <a:pPr/>
              <a:t>4</a:t>
            </a:fld>
            <a:endParaRPr lang="en-US" dirty="0"/>
          </a:p>
        </p:txBody>
      </p:sp>
      <p:sp>
        <p:nvSpPr>
          <p:cNvPr id="3" name="TextBox 2">
            <a:extLst>
              <a:ext uri="{FF2B5EF4-FFF2-40B4-BE49-F238E27FC236}">
                <a16:creationId xmlns:a16="http://schemas.microsoft.com/office/drawing/2014/main" id="{CDCAEF88-B4B5-4639-A721-92F74583A5F4}"/>
              </a:ext>
            </a:extLst>
          </p:cNvPr>
          <p:cNvSpPr txBox="1"/>
          <p:nvPr/>
        </p:nvSpPr>
        <p:spPr>
          <a:xfrm>
            <a:off x="213360" y="166855"/>
            <a:ext cx="689682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 United Force for Change</a:t>
            </a:r>
          </a:p>
        </p:txBody>
      </p:sp>
      <p:sp>
        <p:nvSpPr>
          <p:cNvPr id="7" name="TextBox 6">
            <a:extLst>
              <a:ext uri="{FF2B5EF4-FFF2-40B4-BE49-F238E27FC236}">
                <a16:creationId xmlns:a16="http://schemas.microsoft.com/office/drawing/2014/main" id="{758CA2A2-9273-4488-B2F3-758714529FC6}"/>
              </a:ext>
            </a:extLst>
          </p:cNvPr>
          <p:cNvSpPr txBox="1"/>
          <p:nvPr/>
        </p:nvSpPr>
        <p:spPr>
          <a:xfrm>
            <a:off x="4417494" y="5833860"/>
            <a:ext cx="3357009" cy="261610"/>
          </a:xfrm>
          <a:prstGeom prst="rect">
            <a:avLst/>
          </a:prstGeom>
          <a:noFill/>
        </p:spPr>
        <p:txBody>
          <a:bodyPr wrap="none" rtlCol="0">
            <a:spAutoFit/>
          </a:bodyPr>
          <a:lstStyle/>
          <a:p>
            <a:r>
              <a:rPr lang="en-US" sz="1100" dirty="0">
                <a:latin typeface="Tahoma" panose="020B0604030504040204" pitchFamily="34" charset="0"/>
                <a:ea typeface="Tahoma" panose="020B0604030504040204" pitchFamily="34" charset="0"/>
                <a:cs typeface="Tahoma" panose="020B0604030504040204" pitchFamily="34" charset="0"/>
              </a:rPr>
              <a:t>https://www.youtube.com/watch?v=cSoxR1MJVLU</a:t>
            </a:r>
          </a:p>
        </p:txBody>
      </p:sp>
      <p:pic>
        <p:nvPicPr>
          <p:cNvPr id="4" name="Online Media 3">
            <a:hlinkClick r:id="" action="ppaction://media"/>
            <a:extLst>
              <a:ext uri="{FF2B5EF4-FFF2-40B4-BE49-F238E27FC236}">
                <a16:creationId xmlns:a16="http://schemas.microsoft.com/office/drawing/2014/main" id="{1C033CE5-343C-4E91-AEC5-42EF27ED3355}"/>
              </a:ext>
            </a:extLst>
          </p:cNvPr>
          <p:cNvPicPr>
            <a:picLocks noRot="1" noChangeAspect="1"/>
          </p:cNvPicPr>
          <p:nvPr>
            <a:videoFile r:link="rId1"/>
          </p:nvPr>
        </p:nvPicPr>
        <p:blipFill>
          <a:blip r:embed="rId3"/>
          <a:stretch>
            <a:fillRect/>
          </a:stretch>
        </p:blipFill>
        <p:spPr>
          <a:xfrm>
            <a:off x="3222600" y="1678114"/>
            <a:ext cx="5489321" cy="4116990"/>
          </a:xfrm>
          <a:prstGeom prst="rect">
            <a:avLst/>
          </a:prstGeom>
        </p:spPr>
      </p:pic>
    </p:spTree>
    <p:extLst>
      <p:ext uri="{BB962C8B-B14F-4D97-AF65-F5344CB8AC3E}">
        <p14:creationId xmlns:p14="http://schemas.microsoft.com/office/powerpoint/2010/main" val="2712244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F5A30-A31A-4E44-BD20-04E91DECD2E9}"/>
              </a:ext>
            </a:extLst>
          </p:cNvPr>
          <p:cNvSpPr>
            <a:spLocks noGrp="1"/>
          </p:cNvSpPr>
          <p:nvPr>
            <p:ph type="sldNum" sz="quarter" idx="12"/>
          </p:nvPr>
        </p:nvSpPr>
        <p:spPr/>
        <p:txBody>
          <a:bodyPr/>
          <a:lstStyle/>
          <a:p>
            <a:fld id="{0AB816CF-AA9B-43E8-B03A-27A77900809F}" type="slidenum">
              <a:rPr lang="en-US" smtClean="0"/>
              <a:pPr/>
              <a:t>5</a:t>
            </a:fld>
            <a:endParaRPr lang="en-US" dirty="0"/>
          </a:p>
        </p:txBody>
      </p:sp>
      <p:sp>
        <p:nvSpPr>
          <p:cNvPr id="3" name="TextBox 2">
            <a:extLst>
              <a:ext uri="{FF2B5EF4-FFF2-40B4-BE49-F238E27FC236}">
                <a16:creationId xmlns:a16="http://schemas.microsoft.com/office/drawing/2014/main" id="{CDCAEF88-B4B5-4639-A721-92F74583A5F4}"/>
              </a:ext>
            </a:extLst>
          </p:cNvPr>
          <p:cNvSpPr txBox="1"/>
          <p:nvPr/>
        </p:nvSpPr>
        <p:spPr>
          <a:xfrm>
            <a:off x="213360" y="166855"/>
            <a:ext cx="689682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 United Force for Change</a:t>
            </a:r>
          </a:p>
        </p:txBody>
      </p:sp>
      <p:sp>
        <p:nvSpPr>
          <p:cNvPr id="4" name="Rectangle 3">
            <a:extLst>
              <a:ext uri="{FF2B5EF4-FFF2-40B4-BE49-F238E27FC236}">
                <a16:creationId xmlns:a16="http://schemas.microsoft.com/office/drawing/2014/main" id="{D4526F54-3B58-4974-846C-C7E905983E53}"/>
              </a:ext>
            </a:extLst>
          </p:cNvPr>
          <p:cNvSpPr/>
          <p:nvPr/>
        </p:nvSpPr>
        <p:spPr>
          <a:xfrm>
            <a:off x="599872" y="2000630"/>
            <a:ext cx="10992255" cy="2308324"/>
          </a:xfrm>
          <a:prstGeom prst="rect">
            <a:avLst/>
          </a:prstGeom>
        </p:spPr>
        <p:txBody>
          <a:bodyPr wrap="square">
            <a:spAutoFit/>
          </a:bodyPr>
          <a:lstStyle/>
          <a:p>
            <a:pPr algn="ctr"/>
            <a:r>
              <a:rPr lang="en-US" dirty="0">
                <a:latin typeface="Palatino Linotype" panose="02040502050505030304" pitchFamily="18" charset="0"/>
              </a:rPr>
              <a:t>When members of the HBA come together, it’s with a shared purpose: to be a </a:t>
            </a:r>
            <a:r>
              <a:rPr lang="en-US" b="1" dirty="0">
                <a:solidFill>
                  <a:srgbClr val="FB515B"/>
                </a:solidFill>
                <a:latin typeface="Palatino Linotype" panose="02040502050505030304" pitchFamily="18" charset="0"/>
              </a:rPr>
              <a:t>united force for change</a:t>
            </a:r>
            <a:r>
              <a:rPr lang="en-US" dirty="0">
                <a:latin typeface="Palatino Linotype" panose="02040502050505030304" pitchFamily="18" charset="0"/>
              </a:rPr>
              <a:t>. We connect diverse groups of both women and men, across all healthcare and life science disciplines. </a:t>
            </a:r>
          </a:p>
          <a:p>
            <a:pPr algn="ctr"/>
            <a:endParaRPr lang="en-US" dirty="0">
              <a:latin typeface="Palatino Linotype" panose="02040502050505030304" pitchFamily="18" charset="0"/>
            </a:endParaRPr>
          </a:p>
          <a:p>
            <a:pPr algn="ctr"/>
            <a:r>
              <a:rPr lang="en-US" dirty="0">
                <a:latin typeface="Palatino Linotype" panose="02040502050505030304" pitchFamily="18" charset="0"/>
              </a:rPr>
              <a:t>By taking focused action to advance our mission, we are creating a powerful movement that directly drives professional opportunity and corporate growth. </a:t>
            </a:r>
          </a:p>
          <a:p>
            <a:pPr algn="ctr"/>
            <a:endParaRPr lang="en-US" dirty="0">
              <a:latin typeface="Palatino Linotype" panose="02040502050505030304" pitchFamily="18" charset="0"/>
            </a:endParaRPr>
          </a:p>
          <a:p>
            <a:pPr algn="ctr"/>
            <a:r>
              <a:rPr lang="en-US" dirty="0">
                <a:latin typeface="Palatino Linotype" panose="02040502050505030304" pitchFamily="18" charset="0"/>
              </a:rPr>
              <a:t>We believe that by joining forces in the relentless pursuit of gender parity, we are doing more than uniting individuals—we are strengthening the business of healthcare.</a:t>
            </a:r>
          </a:p>
        </p:txBody>
      </p:sp>
      <p:pic>
        <p:nvPicPr>
          <p:cNvPr id="6" name="Picture 5">
            <a:extLst>
              <a:ext uri="{FF2B5EF4-FFF2-40B4-BE49-F238E27FC236}">
                <a16:creationId xmlns:a16="http://schemas.microsoft.com/office/drawing/2014/main" id="{5453A875-9D84-4894-85D3-29B955FC2F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176" t="16065" r="4651" b="44937"/>
          <a:stretch/>
        </p:blipFill>
        <p:spPr>
          <a:xfrm>
            <a:off x="291831" y="4308954"/>
            <a:ext cx="1929319" cy="1680125"/>
          </a:xfrm>
          <a:prstGeom prst="rect">
            <a:avLst/>
          </a:prstGeom>
        </p:spPr>
      </p:pic>
      <p:pic>
        <p:nvPicPr>
          <p:cNvPr id="8" name="Picture 7">
            <a:extLst>
              <a:ext uri="{FF2B5EF4-FFF2-40B4-BE49-F238E27FC236}">
                <a16:creationId xmlns:a16="http://schemas.microsoft.com/office/drawing/2014/main" id="{6D6FF6A2-CB4B-44A1-9850-087042BE28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46" t="19072" r="8362" b="43431"/>
          <a:stretch/>
        </p:blipFill>
        <p:spPr>
          <a:xfrm>
            <a:off x="2202665" y="4306416"/>
            <a:ext cx="1950077" cy="1690260"/>
          </a:xfrm>
          <a:prstGeom prst="rect">
            <a:avLst/>
          </a:prstGeom>
        </p:spPr>
      </p:pic>
      <p:pic>
        <p:nvPicPr>
          <p:cNvPr id="9" name="Picture 8">
            <a:extLst>
              <a:ext uri="{FF2B5EF4-FFF2-40B4-BE49-F238E27FC236}">
                <a16:creationId xmlns:a16="http://schemas.microsoft.com/office/drawing/2014/main" id="{45EAF3E1-FBF2-4540-988B-DA94AEDDE9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08" t="15532" r="10906" b="38994"/>
          <a:stretch/>
        </p:blipFill>
        <p:spPr>
          <a:xfrm>
            <a:off x="4152742" y="4303879"/>
            <a:ext cx="1937425" cy="1690259"/>
          </a:xfrm>
          <a:prstGeom prst="rect">
            <a:avLst/>
          </a:prstGeom>
        </p:spPr>
      </p:pic>
      <p:pic>
        <p:nvPicPr>
          <p:cNvPr id="10" name="Picture 9">
            <a:extLst>
              <a:ext uri="{FF2B5EF4-FFF2-40B4-BE49-F238E27FC236}">
                <a16:creationId xmlns:a16="http://schemas.microsoft.com/office/drawing/2014/main" id="{6544CCC0-6091-466B-8CDA-5FE8154D45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41" t="19755" r="9322" b="37791"/>
          <a:stretch/>
        </p:blipFill>
        <p:spPr>
          <a:xfrm>
            <a:off x="6071538" y="4285390"/>
            <a:ext cx="1977147" cy="1700400"/>
          </a:xfrm>
          <a:prstGeom prst="rect">
            <a:avLst/>
          </a:prstGeom>
        </p:spPr>
      </p:pic>
      <p:pic>
        <p:nvPicPr>
          <p:cNvPr id="11" name="Picture 10">
            <a:extLst>
              <a:ext uri="{FF2B5EF4-FFF2-40B4-BE49-F238E27FC236}">
                <a16:creationId xmlns:a16="http://schemas.microsoft.com/office/drawing/2014/main" id="{377C34EE-35E8-464C-A0AB-60D8B2B1DF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94" t="16768" r="8206" b="34778"/>
          <a:stretch/>
        </p:blipFill>
        <p:spPr>
          <a:xfrm>
            <a:off x="8008963" y="4298813"/>
            <a:ext cx="1934819" cy="1680125"/>
          </a:xfrm>
          <a:prstGeom prst="rect">
            <a:avLst/>
          </a:prstGeom>
        </p:spPr>
      </p:pic>
      <p:pic>
        <p:nvPicPr>
          <p:cNvPr id="12" name="Picture 11">
            <a:extLst>
              <a:ext uri="{FF2B5EF4-FFF2-40B4-BE49-F238E27FC236}">
                <a16:creationId xmlns:a16="http://schemas.microsoft.com/office/drawing/2014/main" id="{014CCE84-5B9E-49B9-8DE3-DDC7A21DC1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655" t="18519" r="18740" b="45287"/>
          <a:stretch/>
        </p:blipFill>
        <p:spPr>
          <a:xfrm>
            <a:off x="9912501" y="4288679"/>
            <a:ext cx="1937425" cy="1680126"/>
          </a:xfrm>
          <a:prstGeom prst="rect">
            <a:avLst/>
          </a:prstGeom>
        </p:spPr>
      </p:pic>
    </p:spTree>
    <p:extLst>
      <p:ext uri="{BB962C8B-B14F-4D97-AF65-F5344CB8AC3E}">
        <p14:creationId xmlns:p14="http://schemas.microsoft.com/office/powerpoint/2010/main" val="1629041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92AE6-1220-4AD7-9349-FA271716DA67}"/>
              </a:ext>
            </a:extLst>
          </p:cNvPr>
          <p:cNvSpPr txBox="1"/>
          <p:nvPr/>
        </p:nvSpPr>
        <p:spPr>
          <a:xfrm>
            <a:off x="213360" y="166855"/>
            <a:ext cx="6801862"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Core Purpose and Mission</a:t>
            </a:r>
          </a:p>
        </p:txBody>
      </p:sp>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2"/>
          </p:nvPr>
        </p:nvSpPr>
        <p:spPr/>
        <p:txBody>
          <a:bodyPr/>
          <a:lstStyle/>
          <a:p>
            <a:fld id="{0AB816CF-AA9B-43E8-B03A-27A77900809F}" type="slidenum">
              <a:rPr lang="en-US" smtClean="0"/>
              <a:pPr/>
              <a:t>6</a:t>
            </a:fld>
            <a:endParaRPr lang="en-US" dirty="0"/>
          </a:p>
        </p:txBody>
      </p:sp>
      <p:sp>
        <p:nvSpPr>
          <p:cNvPr id="6" name="Content Placeholder 2">
            <a:extLst>
              <a:ext uri="{FF2B5EF4-FFF2-40B4-BE49-F238E27FC236}">
                <a16:creationId xmlns:a16="http://schemas.microsoft.com/office/drawing/2014/main" id="{3A3E23C6-DCA5-4AF1-854F-1AC21614F38A}"/>
              </a:ext>
            </a:extLst>
          </p:cNvPr>
          <p:cNvSpPr>
            <a:spLocks noGrp="1"/>
          </p:cNvSpPr>
          <p:nvPr/>
        </p:nvSpPr>
        <p:spPr>
          <a:xfrm>
            <a:off x="119312" y="2179596"/>
            <a:ext cx="11400880" cy="914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US" sz="2000" dirty="0">
                <a:solidFill>
                  <a:srgbClr val="58595B"/>
                </a:solidFill>
                <a:latin typeface="Palatino Linotype" panose="02040502050505030304" pitchFamily="18" charset="0"/>
                <a:cs typeface="Gotham Book"/>
              </a:rPr>
              <a:t>To further the advancement and impact of women in the business of healthcare </a:t>
            </a:r>
          </a:p>
        </p:txBody>
      </p:sp>
      <p:sp>
        <p:nvSpPr>
          <p:cNvPr id="7" name="Content Placeholder 2">
            <a:extLst>
              <a:ext uri="{FF2B5EF4-FFF2-40B4-BE49-F238E27FC236}">
                <a16:creationId xmlns:a16="http://schemas.microsoft.com/office/drawing/2014/main" id="{A183772B-C92A-4364-8B8B-DC128F47A79F}"/>
              </a:ext>
            </a:extLst>
          </p:cNvPr>
          <p:cNvSpPr txBox="1">
            <a:spLocks/>
          </p:cNvSpPr>
          <p:nvPr/>
        </p:nvSpPr>
        <p:spPr bwMode="auto">
          <a:xfrm>
            <a:off x="101709" y="2970087"/>
            <a:ext cx="1167239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dirty="0">
                <a:latin typeface="Palatino Linotype" panose="02040502050505030304" pitchFamily="18" charset="0"/>
                <a:cs typeface="Gotham Book"/>
              </a:rPr>
              <a:t>The Healthcare Businesswomen’s Association is a global nonprofit organization comprised of individuals and organizations from across the healthcare industry committed to: </a:t>
            </a:r>
          </a:p>
          <a:p>
            <a:pPr marL="808038" lvl="1" indent="-342900">
              <a:spcAft>
                <a:spcPts val="600"/>
              </a:spcAft>
              <a:buClr>
                <a:srgbClr val="FB515B"/>
              </a:buClr>
              <a:buFont typeface="Arial" panose="020B0604020202020204" pitchFamily="34" charset="0"/>
              <a:buChar char="•"/>
            </a:pPr>
            <a:r>
              <a:rPr lang="en-US" sz="2000" dirty="0">
                <a:latin typeface="Palatino Linotype" panose="02040502050505030304" pitchFamily="18" charset="0"/>
                <a:cs typeface="Gotham Book"/>
              </a:rPr>
              <a:t>Achieving gender parity in leadership positions</a:t>
            </a:r>
          </a:p>
          <a:p>
            <a:pPr marL="808038" lvl="1" indent="-342900">
              <a:spcAft>
                <a:spcPts val="600"/>
              </a:spcAft>
              <a:buClr>
                <a:srgbClr val="FB515B"/>
              </a:buClr>
              <a:buFont typeface="Arial" panose="020B0604020202020204" pitchFamily="34" charset="0"/>
              <a:buChar char="•"/>
            </a:pPr>
            <a:r>
              <a:rPr lang="en-US" sz="2000" dirty="0">
                <a:latin typeface="Palatino Linotype" panose="02040502050505030304" pitchFamily="18" charset="0"/>
                <a:cs typeface="Gotham Book"/>
              </a:rPr>
              <a:t>Facilitating career and business connections</a:t>
            </a:r>
          </a:p>
          <a:p>
            <a:pPr marL="808038" lvl="1" indent="-342900">
              <a:spcAft>
                <a:spcPts val="600"/>
              </a:spcAft>
              <a:buClr>
                <a:srgbClr val="FB515B"/>
              </a:buClr>
              <a:buFont typeface="Arial" panose="020B0604020202020204" pitchFamily="34" charset="0"/>
              <a:buChar char="•"/>
            </a:pPr>
            <a:r>
              <a:rPr lang="en-US" sz="2000" dirty="0">
                <a:latin typeface="Palatino Linotype" panose="02040502050505030304" pitchFamily="18" charset="0"/>
                <a:cs typeface="Gotham Book"/>
              </a:rPr>
              <a:t>Providing effective practices that enable organizations to realize the full potential of their female talent</a:t>
            </a:r>
          </a:p>
          <a:p>
            <a:pPr>
              <a:spcAft>
                <a:spcPts val="600"/>
              </a:spcAft>
            </a:pPr>
            <a:endParaRPr lang="en-US" altLang="en-US" sz="2000" dirty="0">
              <a:latin typeface="Palatino Linotype" panose="02040502050505030304" pitchFamily="18" charset="0"/>
            </a:endParaRPr>
          </a:p>
        </p:txBody>
      </p:sp>
      <p:sp>
        <p:nvSpPr>
          <p:cNvPr id="8" name="TextBox 9">
            <a:extLst>
              <a:ext uri="{FF2B5EF4-FFF2-40B4-BE49-F238E27FC236}">
                <a16:creationId xmlns:a16="http://schemas.microsoft.com/office/drawing/2014/main" id="{513A38E4-4563-4A5B-BFFF-B165ACB548BF}"/>
              </a:ext>
            </a:extLst>
          </p:cNvPr>
          <p:cNvSpPr txBox="1">
            <a:spLocks noChangeArrowheads="1"/>
          </p:cNvSpPr>
          <p:nvPr/>
        </p:nvSpPr>
        <p:spPr bwMode="auto">
          <a:xfrm>
            <a:off x="101709" y="2260769"/>
            <a:ext cx="17916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400" b="1" dirty="0">
                <a:solidFill>
                  <a:srgbClr val="FB515B"/>
                </a:solidFill>
                <a:latin typeface="Palatino Linotype" panose="02040502050505030304" pitchFamily="18" charset="0"/>
                <a:cs typeface="Gotham Bold"/>
              </a:rPr>
              <a:t>Mission:</a:t>
            </a:r>
          </a:p>
        </p:txBody>
      </p:sp>
      <p:sp>
        <p:nvSpPr>
          <p:cNvPr id="9" name="Rectangle 8">
            <a:extLst>
              <a:ext uri="{FF2B5EF4-FFF2-40B4-BE49-F238E27FC236}">
                <a16:creationId xmlns:a16="http://schemas.microsoft.com/office/drawing/2014/main" id="{62E40119-9117-43A9-B8AC-0FFDF8AD977C}"/>
              </a:ext>
            </a:extLst>
          </p:cNvPr>
          <p:cNvSpPr/>
          <p:nvPr/>
        </p:nvSpPr>
        <p:spPr>
          <a:xfrm>
            <a:off x="0" y="5364788"/>
            <a:ext cx="11203914"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pPr>
            <a:r>
              <a:rPr lang="en-US" b="1" dirty="0">
                <a:latin typeface="Palatino Linotype" panose="02040502050505030304" pitchFamily="18" charset="0"/>
                <a:cs typeface="Gotham Book"/>
              </a:rPr>
              <a:t>The HBA accomplishes its mission through strong business networks, education, research, advocacy and recognition for individuals and companies.</a:t>
            </a:r>
            <a:endParaRPr lang="en-US" altLang="en-US" b="1" dirty="0">
              <a:latin typeface="Palatino Linotype" panose="02040502050505030304" pitchFamily="18" charset="0"/>
              <a:cs typeface="Gotham Book"/>
            </a:endParaRPr>
          </a:p>
        </p:txBody>
      </p:sp>
      <p:sp>
        <p:nvSpPr>
          <p:cNvPr id="11" name="TextBox 9">
            <a:extLst>
              <a:ext uri="{FF2B5EF4-FFF2-40B4-BE49-F238E27FC236}">
                <a16:creationId xmlns:a16="http://schemas.microsoft.com/office/drawing/2014/main" id="{2CE38C24-1486-486A-AFBA-C445E47681F8}"/>
              </a:ext>
            </a:extLst>
          </p:cNvPr>
          <p:cNvSpPr txBox="1">
            <a:spLocks noChangeArrowheads="1"/>
          </p:cNvSpPr>
          <p:nvPr/>
        </p:nvSpPr>
        <p:spPr bwMode="auto">
          <a:xfrm>
            <a:off x="119312" y="1427542"/>
            <a:ext cx="24304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400" b="1" dirty="0">
                <a:solidFill>
                  <a:srgbClr val="FB515B"/>
                </a:solidFill>
                <a:latin typeface="Palatino Linotype" panose="02040502050505030304" pitchFamily="18" charset="0"/>
                <a:cs typeface="Gotham Bold"/>
              </a:rPr>
              <a:t>Core Purpose: </a:t>
            </a:r>
          </a:p>
        </p:txBody>
      </p:sp>
    </p:spTree>
    <p:extLst>
      <p:ext uri="{BB962C8B-B14F-4D97-AF65-F5344CB8AC3E}">
        <p14:creationId xmlns:p14="http://schemas.microsoft.com/office/powerpoint/2010/main" val="429438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DF5A30-A31A-4E44-BD20-04E91DECD2E9}"/>
              </a:ext>
            </a:extLst>
          </p:cNvPr>
          <p:cNvSpPr>
            <a:spLocks noGrp="1"/>
          </p:cNvSpPr>
          <p:nvPr>
            <p:ph type="sldNum" sz="quarter" idx="12"/>
          </p:nvPr>
        </p:nvSpPr>
        <p:spPr/>
        <p:txBody>
          <a:bodyPr/>
          <a:lstStyle/>
          <a:p>
            <a:fld id="{0AB816CF-AA9B-43E8-B03A-27A77900809F}" type="slidenum">
              <a:rPr lang="en-US" smtClean="0"/>
              <a:pPr/>
              <a:t>7</a:t>
            </a:fld>
            <a:endParaRPr lang="en-US" dirty="0"/>
          </a:p>
        </p:txBody>
      </p:sp>
      <p:sp>
        <p:nvSpPr>
          <p:cNvPr id="3" name="TextBox 2">
            <a:extLst>
              <a:ext uri="{FF2B5EF4-FFF2-40B4-BE49-F238E27FC236}">
                <a16:creationId xmlns:a16="http://schemas.microsoft.com/office/drawing/2014/main" id="{CDCAEF88-B4B5-4639-A721-92F74583A5F4}"/>
              </a:ext>
            </a:extLst>
          </p:cNvPr>
          <p:cNvSpPr txBox="1"/>
          <p:nvPr/>
        </p:nvSpPr>
        <p:spPr>
          <a:xfrm>
            <a:off x="213360" y="166855"/>
            <a:ext cx="6896824" cy="769441"/>
          </a:xfrm>
          <a:prstGeom prst="rect">
            <a:avLst/>
          </a:prstGeom>
          <a:noFill/>
        </p:spPr>
        <p:txBody>
          <a:bodyPr wrap="none" rtlCol="0">
            <a:spAutoFit/>
          </a:bodyPr>
          <a:lstStyle/>
          <a:p>
            <a:r>
              <a:rPr lang="en-US" sz="4400" dirty="0">
                <a:solidFill>
                  <a:schemeClr val="bg1"/>
                </a:solidFill>
                <a:latin typeface="Palatino Linotype" panose="02040502050505030304" pitchFamily="18" charset="0"/>
              </a:rPr>
              <a:t>A United Force for Change</a:t>
            </a:r>
          </a:p>
        </p:txBody>
      </p:sp>
      <p:sp>
        <p:nvSpPr>
          <p:cNvPr id="13" name="TextBox 12">
            <a:extLst>
              <a:ext uri="{FF2B5EF4-FFF2-40B4-BE49-F238E27FC236}">
                <a16:creationId xmlns:a16="http://schemas.microsoft.com/office/drawing/2014/main" id="{F79A05EA-D753-4548-BE0B-A5C43ECE2554}"/>
              </a:ext>
            </a:extLst>
          </p:cNvPr>
          <p:cNvSpPr txBox="1"/>
          <p:nvPr/>
        </p:nvSpPr>
        <p:spPr>
          <a:xfrm>
            <a:off x="237971" y="730565"/>
            <a:ext cx="3947363"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Key Audiences</a:t>
            </a:r>
          </a:p>
        </p:txBody>
      </p:sp>
      <p:sp>
        <p:nvSpPr>
          <p:cNvPr id="14" name="Content Placeholder 2">
            <a:extLst>
              <a:ext uri="{FF2B5EF4-FFF2-40B4-BE49-F238E27FC236}">
                <a16:creationId xmlns:a16="http://schemas.microsoft.com/office/drawing/2014/main" id="{16FA5203-306A-491E-B792-9A60A911F9B0}"/>
              </a:ext>
            </a:extLst>
          </p:cNvPr>
          <p:cNvSpPr>
            <a:spLocks noGrp="1"/>
          </p:cNvSpPr>
          <p:nvPr/>
        </p:nvSpPr>
        <p:spPr>
          <a:xfrm>
            <a:off x="119312" y="2208779"/>
            <a:ext cx="11400880" cy="114300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lnSpc>
                <a:spcPct val="110000"/>
              </a:lnSpc>
              <a:spcAft>
                <a:spcPts val="600"/>
              </a:spcAft>
              <a:buNone/>
              <a:defRPr/>
            </a:pPr>
            <a:r>
              <a:rPr lang="en-US" sz="2000" dirty="0">
                <a:latin typeface="Palatino Linotype" panose="02040502050505030304" pitchFamily="18" charset="0"/>
              </a:rPr>
              <a:t>We connect you with other passionate healthcare and life science professionals with a shared commitment to gender parity. By fostering a supportive and diverse environment, we give you the freedom to explore new skills, advance your career and be a catalyst for change.</a:t>
            </a:r>
          </a:p>
          <a:p>
            <a:pPr marL="0" indent="0">
              <a:buNone/>
              <a:defRPr/>
            </a:pPr>
            <a:endParaRPr lang="en-US" sz="2000" dirty="0">
              <a:solidFill>
                <a:srgbClr val="58595B"/>
              </a:solidFill>
              <a:latin typeface="Palatino Linotype" panose="02040502050505030304" pitchFamily="18" charset="0"/>
              <a:cs typeface="Gotham Book"/>
            </a:endParaRPr>
          </a:p>
        </p:txBody>
      </p:sp>
      <p:sp>
        <p:nvSpPr>
          <p:cNvPr id="15" name="Content Placeholder 2">
            <a:extLst>
              <a:ext uri="{FF2B5EF4-FFF2-40B4-BE49-F238E27FC236}">
                <a16:creationId xmlns:a16="http://schemas.microsoft.com/office/drawing/2014/main" id="{2DC2C2DE-5B44-4BFA-8B1D-3C4598BA9B19}"/>
              </a:ext>
            </a:extLst>
          </p:cNvPr>
          <p:cNvSpPr txBox="1">
            <a:spLocks/>
          </p:cNvSpPr>
          <p:nvPr/>
        </p:nvSpPr>
        <p:spPr bwMode="auto">
          <a:xfrm>
            <a:off x="119312" y="4108223"/>
            <a:ext cx="11672399"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750"/>
              </a:spcBef>
              <a:spcAft>
                <a:spcPts val="600"/>
              </a:spcAft>
              <a:defRPr/>
            </a:pPr>
            <a:r>
              <a:rPr lang="en-US" altLang="en-US" sz="2000" dirty="0">
                <a:latin typeface="Palatino Linotype" panose="02040502050505030304" pitchFamily="18" charset="0"/>
              </a:rPr>
              <a:t>Uniting around the changing face of healthcare is the key to a competitive edge. And it’s the smart business leader who anticipates that new direction. Through the HBA, you will connect with the diverse industry voices who will be the architects of this shift – supporting your long-term growth and bolstering your success. </a:t>
            </a:r>
          </a:p>
        </p:txBody>
      </p:sp>
      <p:sp>
        <p:nvSpPr>
          <p:cNvPr id="16" name="TextBox 9">
            <a:extLst>
              <a:ext uri="{FF2B5EF4-FFF2-40B4-BE49-F238E27FC236}">
                <a16:creationId xmlns:a16="http://schemas.microsoft.com/office/drawing/2014/main" id="{C8CAF36F-021C-472C-9734-2F15CA222713}"/>
              </a:ext>
            </a:extLst>
          </p:cNvPr>
          <p:cNvSpPr txBox="1">
            <a:spLocks noChangeArrowheads="1"/>
          </p:cNvSpPr>
          <p:nvPr/>
        </p:nvSpPr>
        <p:spPr bwMode="auto">
          <a:xfrm>
            <a:off x="101709" y="3262716"/>
            <a:ext cx="358507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400" b="1" dirty="0">
                <a:solidFill>
                  <a:srgbClr val="FB515B"/>
                </a:solidFill>
                <a:latin typeface="Palatino Linotype" panose="02040502050505030304" pitchFamily="18" charset="0"/>
                <a:cs typeface="Gotham Bold"/>
              </a:rPr>
              <a:t>Corporate Partners:</a:t>
            </a:r>
          </a:p>
        </p:txBody>
      </p:sp>
      <p:sp>
        <p:nvSpPr>
          <p:cNvPr id="18" name="TextBox 9">
            <a:extLst>
              <a:ext uri="{FF2B5EF4-FFF2-40B4-BE49-F238E27FC236}">
                <a16:creationId xmlns:a16="http://schemas.microsoft.com/office/drawing/2014/main" id="{A429F217-1065-4CD4-9677-8C87290F0F7A}"/>
              </a:ext>
            </a:extLst>
          </p:cNvPr>
          <p:cNvSpPr txBox="1">
            <a:spLocks noChangeArrowheads="1"/>
          </p:cNvSpPr>
          <p:nvPr/>
        </p:nvSpPr>
        <p:spPr bwMode="auto">
          <a:xfrm>
            <a:off x="119312" y="1427542"/>
            <a:ext cx="366474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n-US" altLang="en-US" sz="2400" b="1" dirty="0">
                <a:solidFill>
                  <a:srgbClr val="FB515B"/>
                </a:solidFill>
                <a:latin typeface="Palatino Linotype" panose="02040502050505030304" pitchFamily="18" charset="0"/>
                <a:cs typeface="Gotham Bold"/>
              </a:rPr>
              <a:t>Business Professionals:</a:t>
            </a:r>
          </a:p>
        </p:txBody>
      </p:sp>
    </p:spTree>
    <p:extLst>
      <p:ext uri="{BB962C8B-B14F-4D97-AF65-F5344CB8AC3E}">
        <p14:creationId xmlns:p14="http://schemas.microsoft.com/office/powerpoint/2010/main" val="538661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486" y="1114881"/>
            <a:ext cx="7814923" cy="5582088"/>
          </a:xfrm>
          <a:prstGeom prst="rect">
            <a:avLst/>
          </a:prstGeom>
        </p:spPr>
      </p:pic>
      <p:sp>
        <p:nvSpPr>
          <p:cNvPr id="2" name="TextBox 1"/>
          <p:cNvSpPr txBox="1"/>
          <p:nvPr/>
        </p:nvSpPr>
        <p:spPr>
          <a:xfrm>
            <a:off x="1199342" y="3001352"/>
            <a:ext cx="2204815" cy="1061829"/>
          </a:xfrm>
          <a:prstGeom prst="rect">
            <a:avLst/>
          </a:prstGeom>
          <a:noFill/>
        </p:spPr>
        <p:txBody>
          <a:bodyPr wrap="square" rtlCol="0">
            <a:spAutoFit/>
          </a:bodyPr>
          <a:lstStyle/>
          <a:p>
            <a:r>
              <a:rPr lang="en-US" sz="1050" b="1" dirty="0">
                <a:latin typeface="Tahoma" panose="020B0604030504040204" pitchFamily="34" charset="0"/>
                <a:ea typeface="Tahoma" panose="020B0604030504040204" pitchFamily="34" charset="0"/>
                <a:cs typeface="Tahoma" panose="020B0604030504040204" pitchFamily="34" charset="0"/>
              </a:rPr>
              <a:t>HBA Pacific region</a:t>
            </a:r>
          </a:p>
          <a:p>
            <a:r>
              <a:rPr lang="en-US" sz="1050" dirty="0">
                <a:latin typeface="Tahoma" panose="020B0604030504040204" pitchFamily="34" charset="0"/>
                <a:ea typeface="Tahoma" panose="020B0604030504040204" pitchFamily="34" charset="0"/>
                <a:cs typeface="Tahoma" panose="020B0604030504040204" pitchFamily="34" charset="0"/>
              </a:rPr>
              <a:t>Los Angeles</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Orange County</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San Diego</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San Francisco Bay Area</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Seattle</a:t>
            </a:r>
          </a:p>
        </p:txBody>
      </p:sp>
      <p:sp>
        <p:nvSpPr>
          <p:cNvPr id="6" name="TextBox 5"/>
          <p:cNvSpPr txBox="1"/>
          <p:nvPr/>
        </p:nvSpPr>
        <p:spPr>
          <a:xfrm>
            <a:off x="5784912" y="1047665"/>
            <a:ext cx="2950001" cy="900246"/>
          </a:xfrm>
          <a:prstGeom prst="rect">
            <a:avLst/>
          </a:prstGeom>
          <a:noFill/>
        </p:spPr>
        <p:txBody>
          <a:bodyPr wrap="square" rtlCol="0">
            <a:spAutoFit/>
          </a:bodyPr>
          <a:lstStyle/>
          <a:p>
            <a:r>
              <a:rPr lang="en-US" sz="1050" b="1" dirty="0">
                <a:latin typeface="Tahoma" panose="020B0604030504040204" pitchFamily="34" charset="0"/>
                <a:ea typeface="Tahoma" panose="020B0604030504040204" pitchFamily="34" charset="0"/>
                <a:cs typeface="Tahoma" panose="020B0604030504040204" pitchFamily="34" charset="0"/>
              </a:rPr>
              <a:t>HBA Midwest region</a:t>
            </a:r>
          </a:p>
          <a:p>
            <a:r>
              <a:rPr lang="en-US" sz="1050" dirty="0">
                <a:latin typeface="Tahoma" panose="020B0604030504040204" pitchFamily="34" charset="0"/>
                <a:ea typeface="Tahoma" panose="020B0604030504040204" pitchFamily="34" charset="0"/>
                <a:cs typeface="Tahoma" panose="020B0604030504040204" pitchFamily="34" charset="0"/>
              </a:rPr>
              <a:t>Cincinnati</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Denver</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Columbus</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Kansas City</a:t>
            </a:r>
          </a:p>
        </p:txBody>
      </p:sp>
      <p:sp>
        <p:nvSpPr>
          <p:cNvPr id="7" name="TextBox 6"/>
          <p:cNvSpPr txBox="1"/>
          <p:nvPr/>
        </p:nvSpPr>
        <p:spPr>
          <a:xfrm>
            <a:off x="6039363" y="5700856"/>
            <a:ext cx="2204815" cy="900246"/>
          </a:xfrm>
          <a:prstGeom prst="rect">
            <a:avLst/>
          </a:prstGeom>
          <a:noFill/>
        </p:spPr>
        <p:txBody>
          <a:bodyPr wrap="square" rtlCol="0">
            <a:spAutoFit/>
          </a:bodyPr>
          <a:lstStyle/>
          <a:p>
            <a:r>
              <a:rPr lang="en-US" sz="1050" b="1" dirty="0">
                <a:latin typeface="Tahoma" panose="020B0604030504040204" pitchFamily="34" charset="0"/>
                <a:ea typeface="Tahoma" panose="020B0604030504040204" pitchFamily="34" charset="0"/>
                <a:cs typeface="Tahoma" panose="020B0604030504040204" pitchFamily="34" charset="0"/>
              </a:rPr>
              <a:t>HBA Southwest region</a:t>
            </a:r>
          </a:p>
          <a:p>
            <a:r>
              <a:rPr lang="en-US" sz="1050" dirty="0">
                <a:latin typeface="Tahoma" panose="020B0604030504040204" pitchFamily="34" charset="0"/>
                <a:ea typeface="Tahoma" panose="020B0604030504040204" pitchFamily="34" charset="0"/>
                <a:cs typeface="Tahoma" panose="020B0604030504040204" pitchFamily="34" charset="0"/>
              </a:rPr>
              <a:t>Austin</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Dallas – Fort Worth</a:t>
            </a:r>
          </a:p>
          <a:p>
            <a:r>
              <a:rPr lang="en-US" sz="1050" dirty="0">
                <a:latin typeface="Tahoma" panose="020B0604030504040204" pitchFamily="34" charset="0"/>
                <a:ea typeface="Tahoma" panose="020B0604030504040204" pitchFamily="34" charset="0"/>
                <a:cs typeface="Tahoma" panose="020B0604030504040204" pitchFamily="34" charset="0"/>
              </a:rPr>
              <a:t>Houston</a:t>
            </a:r>
          </a:p>
          <a:p>
            <a:r>
              <a:rPr lang="en-US" sz="1050" dirty="0">
                <a:latin typeface="Tahoma" panose="020B0604030504040204" pitchFamily="34" charset="0"/>
                <a:ea typeface="Tahoma" panose="020B0604030504040204" pitchFamily="34" charset="0"/>
                <a:cs typeface="Tahoma" panose="020B0604030504040204" pitchFamily="34" charset="0"/>
              </a:rPr>
              <a:t>Phoenix</a:t>
            </a:r>
          </a:p>
        </p:txBody>
      </p:sp>
      <p:sp>
        <p:nvSpPr>
          <p:cNvPr id="8" name="TextBox 7"/>
          <p:cNvSpPr txBox="1"/>
          <p:nvPr/>
        </p:nvSpPr>
        <p:spPr>
          <a:xfrm>
            <a:off x="9461738" y="2393812"/>
            <a:ext cx="2204815" cy="738664"/>
          </a:xfrm>
          <a:prstGeom prst="rect">
            <a:avLst/>
          </a:prstGeom>
          <a:noFill/>
        </p:spPr>
        <p:txBody>
          <a:bodyPr wrap="square" rtlCol="0">
            <a:spAutoFit/>
          </a:bodyPr>
          <a:lstStyle/>
          <a:p>
            <a:r>
              <a:rPr lang="en-US" sz="1050" b="1" dirty="0">
                <a:latin typeface="Tahoma" panose="020B0604030504040204" pitchFamily="34" charset="0"/>
                <a:ea typeface="Tahoma" panose="020B0604030504040204" pitchFamily="34" charset="0"/>
                <a:cs typeface="Tahoma" panose="020B0604030504040204" pitchFamily="34" charset="0"/>
              </a:rPr>
              <a:t>HBA NY/NJ region</a:t>
            </a:r>
          </a:p>
          <a:p>
            <a:r>
              <a:rPr lang="en-US" sz="1050" dirty="0">
                <a:latin typeface="Tahoma" panose="020B0604030504040204" pitchFamily="34" charset="0"/>
                <a:ea typeface="Tahoma" panose="020B0604030504040204" pitchFamily="34" charset="0"/>
                <a:cs typeface="Tahoma" panose="020B0604030504040204" pitchFamily="34" charset="0"/>
              </a:rPr>
              <a:t>Central New Jersey</a:t>
            </a:r>
          </a:p>
          <a:p>
            <a:r>
              <a:rPr lang="en-US" sz="1050" dirty="0">
                <a:latin typeface="Tahoma" panose="020B0604030504040204" pitchFamily="34" charset="0"/>
                <a:ea typeface="Tahoma" panose="020B0604030504040204" pitchFamily="34" charset="0"/>
                <a:cs typeface="Tahoma" panose="020B0604030504040204" pitchFamily="34" charset="0"/>
              </a:rPr>
              <a:t>New York</a:t>
            </a:r>
          </a:p>
          <a:p>
            <a:r>
              <a:rPr lang="en-US" sz="1050" dirty="0">
                <a:latin typeface="Tahoma" panose="020B0604030504040204" pitchFamily="34" charset="0"/>
                <a:ea typeface="Tahoma" panose="020B0604030504040204" pitchFamily="34" charset="0"/>
                <a:cs typeface="Tahoma" panose="020B0604030504040204" pitchFamily="34" charset="0"/>
              </a:rPr>
              <a:t>Northern New Jersey</a:t>
            </a:r>
          </a:p>
        </p:txBody>
      </p:sp>
      <p:sp>
        <p:nvSpPr>
          <p:cNvPr id="9" name="TextBox 8"/>
          <p:cNvSpPr txBox="1"/>
          <p:nvPr/>
        </p:nvSpPr>
        <p:spPr>
          <a:xfrm>
            <a:off x="10135053" y="1114881"/>
            <a:ext cx="2204815" cy="900246"/>
          </a:xfrm>
          <a:prstGeom prst="rect">
            <a:avLst/>
          </a:prstGeom>
          <a:noFill/>
        </p:spPr>
        <p:txBody>
          <a:bodyPr wrap="square" rtlCol="0">
            <a:spAutoFit/>
          </a:bodyPr>
          <a:lstStyle/>
          <a:p>
            <a:r>
              <a:rPr lang="en-US" sz="1050" b="1" dirty="0">
                <a:latin typeface="Tahoma" panose="020B0604030504040204" pitchFamily="34" charset="0"/>
                <a:ea typeface="Tahoma" panose="020B0604030504040204" pitchFamily="34" charset="0"/>
                <a:cs typeface="Tahoma" panose="020B0604030504040204" pitchFamily="34" charset="0"/>
              </a:rPr>
              <a:t>HBA New England region</a:t>
            </a:r>
          </a:p>
          <a:p>
            <a:r>
              <a:rPr lang="en-US" sz="1050" dirty="0">
                <a:latin typeface="Tahoma" panose="020B0604030504040204" pitchFamily="34" charset="0"/>
                <a:ea typeface="Tahoma" panose="020B0604030504040204" pitchFamily="34" charset="0"/>
                <a:cs typeface="Tahoma" panose="020B0604030504040204" pitchFamily="34" charset="0"/>
              </a:rPr>
              <a:t>Boston</a:t>
            </a:r>
          </a:p>
          <a:p>
            <a:r>
              <a:rPr lang="en-US" sz="1050" dirty="0">
                <a:latin typeface="Tahoma" panose="020B0604030504040204" pitchFamily="34" charset="0"/>
                <a:ea typeface="Tahoma" panose="020B0604030504040204" pitchFamily="34" charset="0"/>
                <a:cs typeface="Tahoma" panose="020B0604030504040204" pitchFamily="34" charset="0"/>
              </a:rPr>
              <a:t>Fairfield County (CT)</a:t>
            </a:r>
          </a:p>
          <a:p>
            <a:r>
              <a:rPr lang="en-US" sz="1050" dirty="0">
                <a:latin typeface="Tahoma" panose="020B0604030504040204" pitchFamily="34" charset="0"/>
                <a:ea typeface="Tahoma" panose="020B0604030504040204" pitchFamily="34" charset="0"/>
                <a:cs typeface="Tahoma" panose="020B0604030504040204" pitchFamily="34" charset="0"/>
              </a:rPr>
              <a:t>Marlborough</a:t>
            </a:r>
          </a:p>
          <a:p>
            <a:r>
              <a:rPr lang="en-US" sz="1050" dirty="0">
                <a:latin typeface="Tahoma" panose="020B0604030504040204" pitchFamily="34" charset="0"/>
                <a:ea typeface="Tahoma" panose="020B0604030504040204" pitchFamily="34" charset="0"/>
                <a:cs typeface="Tahoma" panose="020B0604030504040204" pitchFamily="34" charset="0"/>
              </a:rPr>
              <a:t>Waltham</a:t>
            </a:r>
          </a:p>
        </p:txBody>
      </p:sp>
      <p:sp>
        <p:nvSpPr>
          <p:cNvPr id="10" name="TextBox 9"/>
          <p:cNvSpPr txBox="1"/>
          <p:nvPr/>
        </p:nvSpPr>
        <p:spPr>
          <a:xfrm>
            <a:off x="9628358" y="3458087"/>
            <a:ext cx="2204815" cy="1546577"/>
          </a:xfrm>
          <a:prstGeom prst="rect">
            <a:avLst/>
          </a:prstGeom>
          <a:noFill/>
        </p:spPr>
        <p:txBody>
          <a:bodyPr wrap="square" rtlCol="0">
            <a:spAutoFit/>
          </a:bodyPr>
          <a:lstStyle/>
          <a:p>
            <a:r>
              <a:rPr lang="en-US" sz="1050" b="1" dirty="0">
                <a:latin typeface="Tahoma" panose="020B0604030504040204" pitchFamily="34" charset="0"/>
                <a:ea typeface="Tahoma" panose="020B0604030504040204" pitchFamily="34" charset="0"/>
                <a:cs typeface="Tahoma" panose="020B0604030504040204" pitchFamily="34" charset="0"/>
              </a:rPr>
              <a:t>HBA Mid-Atlantic region</a:t>
            </a:r>
          </a:p>
          <a:p>
            <a:r>
              <a:rPr lang="en-US" sz="1050" dirty="0">
                <a:latin typeface="Tahoma" panose="020B0604030504040204" pitchFamily="34" charset="0"/>
                <a:ea typeface="Tahoma" panose="020B0604030504040204" pitchFamily="34" charset="0"/>
                <a:cs typeface="Tahoma" panose="020B0604030504040204" pitchFamily="34" charset="0"/>
              </a:rPr>
              <a:t>Baltimore</a:t>
            </a:r>
          </a:p>
          <a:p>
            <a:r>
              <a:rPr lang="en-US" sz="1050" dirty="0">
                <a:latin typeface="Tahoma" panose="020B0604030504040204" pitchFamily="34" charset="0"/>
                <a:ea typeface="Tahoma" panose="020B0604030504040204" pitchFamily="34" charset="0"/>
                <a:cs typeface="Tahoma" panose="020B0604030504040204" pitchFamily="34" charset="0"/>
              </a:rPr>
              <a:t>Greater Washington</a:t>
            </a:r>
          </a:p>
          <a:p>
            <a:r>
              <a:rPr lang="en-US" sz="1050" dirty="0">
                <a:latin typeface="Tahoma" panose="020B0604030504040204" pitchFamily="34" charset="0"/>
                <a:ea typeface="Tahoma" panose="020B0604030504040204" pitchFamily="34" charset="0"/>
                <a:cs typeface="Tahoma" panose="020B0604030504040204" pitchFamily="34" charset="0"/>
              </a:rPr>
              <a:t>Mainline Montco (PA)</a:t>
            </a:r>
          </a:p>
          <a:p>
            <a:r>
              <a:rPr lang="en-US" sz="1050" dirty="0">
                <a:latin typeface="Tahoma" panose="020B0604030504040204" pitchFamily="34" charset="0"/>
                <a:ea typeface="Tahoma" panose="020B0604030504040204" pitchFamily="34" charset="0"/>
                <a:cs typeface="Tahoma" panose="020B0604030504040204" pitchFamily="34" charset="0"/>
              </a:rPr>
              <a:t>Montgomery Corridor (MD)</a:t>
            </a:r>
          </a:p>
          <a:p>
            <a:r>
              <a:rPr lang="en-US" sz="1050" dirty="0">
                <a:latin typeface="Tahoma" panose="020B0604030504040204" pitchFamily="34" charset="0"/>
                <a:ea typeface="Tahoma" panose="020B0604030504040204" pitchFamily="34" charset="0"/>
                <a:cs typeface="Tahoma" panose="020B0604030504040204" pitchFamily="34" charset="0"/>
              </a:rPr>
              <a:t>Philadelphia</a:t>
            </a:r>
          </a:p>
          <a:p>
            <a:r>
              <a:rPr lang="en-US" sz="1050" dirty="0">
                <a:latin typeface="Tahoma" panose="020B0604030504040204" pitchFamily="34" charset="0"/>
                <a:ea typeface="Tahoma" panose="020B0604030504040204" pitchFamily="34" charset="0"/>
                <a:cs typeface="Tahoma" panose="020B0604030504040204" pitchFamily="34" charset="0"/>
              </a:rPr>
              <a:t>Pittsburgh</a:t>
            </a:r>
          </a:p>
          <a:p>
            <a:r>
              <a:rPr lang="en-US" sz="1050" dirty="0">
                <a:latin typeface="Tahoma" panose="020B0604030504040204" pitchFamily="34" charset="0"/>
                <a:ea typeface="Tahoma" panose="020B0604030504040204" pitchFamily="34" charset="0"/>
                <a:cs typeface="Tahoma" panose="020B0604030504040204" pitchFamily="34" charset="0"/>
              </a:rPr>
              <a:t>Richmond</a:t>
            </a:r>
          </a:p>
          <a:p>
            <a:r>
              <a:rPr lang="en-US" sz="1050" dirty="0">
                <a:latin typeface="Tahoma" panose="020B0604030504040204" pitchFamily="34" charset="0"/>
                <a:ea typeface="Tahoma" panose="020B0604030504040204" pitchFamily="34" charset="0"/>
                <a:cs typeface="Tahoma" panose="020B0604030504040204" pitchFamily="34" charset="0"/>
              </a:rPr>
              <a:t>West Chester</a:t>
            </a:r>
          </a:p>
        </p:txBody>
      </p:sp>
      <p:sp>
        <p:nvSpPr>
          <p:cNvPr id="11" name="TextBox 10"/>
          <p:cNvSpPr txBox="1"/>
          <p:nvPr/>
        </p:nvSpPr>
        <p:spPr>
          <a:xfrm>
            <a:off x="8634535" y="5319570"/>
            <a:ext cx="2204815" cy="1061829"/>
          </a:xfrm>
          <a:prstGeom prst="rect">
            <a:avLst/>
          </a:prstGeom>
          <a:noFill/>
        </p:spPr>
        <p:txBody>
          <a:bodyPr wrap="square" rtlCol="0">
            <a:spAutoFit/>
          </a:bodyPr>
          <a:lstStyle/>
          <a:p>
            <a:r>
              <a:rPr lang="en-US" sz="1050" b="1" dirty="0">
                <a:latin typeface="Tahoma" panose="020B0604030504040204" pitchFamily="34" charset="0"/>
                <a:ea typeface="Tahoma" panose="020B0604030504040204" pitchFamily="34" charset="0"/>
                <a:cs typeface="Tahoma" panose="020B0604030504040204" pitchFamily="34" charset="0"/>
              </a:rPr>
              <a:t>HBA Southeast region</a:t>
            </a:r>
          </a:p>
          <a:p>
            <a:r>
              <a:rPr lang="en-US" sz="1050" dirty="0">
                <a:latin typeface="Tahoma" panose="020B0604030504040204" pitchFamily="34" charset="0"/>
                <a:ea typeface="Tahoma" panose="020B0604030504040204" pitchFamily="34" charset="0"/>
                <a:cs typeface="Tahoma" panose="020B0604030504040204" pitchFamily="34" charset="0"/>
              </a:rPr>
              <a:t>Atlanta</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Miami</a:t>
            </a:r>
          </a:p>
          <a:p>
            <a:r>
              <a:rPr lang="en-US" sz="1050" dirty="0">
                <a:latin typeface="Tahoma" panose="020B0604030504040204" pitchFamily="34" charset="0"/>
                <a:ea typeface="Tahoma" panose="020B0604030504040204" pitchFamily="34" charset="0"/>
                <a:cs typeface="Tahoma" panose="020B0604030504040204" pitchFamily="34" charset="0"/>
              </a:rPr>
              <a:t>Palm Beach</a:t>
            </a:r>
          </a:p>
          <a:p>
            <a:r>
              <a:rPr lang="en-US" sz="1050" dirty="0">
                <a:latin typeface="Tahoma" panose="020B0604030504040204" pitchFamily="34" charset="0"/>
                <a:ea typeface="Tahoma" panose="020B0604030504040204" pitchFamily="34" charset="0"/>
                <a:cs typeface="Tahoma" panose="020B0604030504040204" pitchFamily="34" charset="0"/>
              </a:rPr>
              <a:t>Research Triangle Park</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Tampa</a:t>
            </a:r>
          </a:p>
        </p:txBody>
      </p:sp>
      <p:sp>
        <p:nvSpPr>
          <p:cNvPr id="3" name="TextBox 2"/>
          <p:cNvSpPr txBox="1"/>
          <p:nvPr/>
        </p:nvSpPr>
        <p:spPr>
          <a:xfrm>
            <a:off x="8587196" y="6459865"/>
            <a:ext cx="2991531" cy="261610"/>
          </a:xfrm>
          <a:prstGeom prst="rect">
            <a:avLst/>
          </a:prstGeom>
          <a:noFill/>
        </p:spPr>
        <p:txBody>
          <a:bodyPr wrap="square" rtlCol="0">
            <a:spAutoFit/>
          </a:bodyPr>
          <a:lstStyle/>
          <a:p>
            <a:pPr algn="ctr"/>
            <a:r>
              <a:rPr lang="en-US" sz="1100" i="1" dirty="0">
                <a:latin typeface="Tahoma" panose="020B0604030504040204" pitchFamily="34" charset="0"/>
                <a:ea typeface="Tahoma" panose="020B0604030504040204" pitchFamily="34" charset="0"/>
                <a:cs typeface="Tahoma" panose="020B0604030504040204" pitchFamily="34" charset="0"/>
              </a:rPr>
              <a:t>As of January 2019</a:t>
            </a:r>
          </a:p>
        </p:txBody>
      </p:sp>
      <p:sp>
        <p:nvSpPr>
          <p:cNvPr id="15" name="Slide Number Placeholder 3">
            <a:extLst>
              <a:ext uri="{FF2B5EF4-FFF2-40B4-BE49-F238E27FC236}">
                <a16:creationId xmlns:a16="http://schemas.microsoft.com/office/drawing/2014/main" id="{677E1FD0-8661-4DF7-941F-D5C0FA24A052}"/>
              </a:ext>
            </a:extLst>
          </p:cNvPr>
          <p:cNvSpPr>
            <a:spLocks noGrp="1"/>
          </p:cNvSpPr>
          <p:nvPr>
            <p:ph type="sldNum" sz="quarter" idx="12"/>
          </p:nvPr>
        </p:nvSpPr>
        <p:spPr>
          <a:xfrm>
            <a:off x="8610600" y="6356350"/>
            <a:ext cx="2743200" cy="365125"/>
          </a:xfrm>
        </p:spPr>
        <p:txBody>
          <a:bodyPr/>
          <a:lstStyle/>
          <a:p>
            <a:fld id="{0AB816CF-AA9B-43E8-B03A-27A77900809F}" type="slidenum">
              <a:rPr lang="en-US" smtClean="0"/>
              <a:pPr/>
              <a:t>8</a:t>
            </a:fld>
            <a:endParaRPr lang="en-US" dirty="0"/>
          </a:p>
        </p:txBody>
      </p:sp>
      <p:sp>
        <p:nvSpPr>
          <p:cNvPr id="16" name="TextBox 15">
            <a:extLst>
              <a:ext uri="{FF2B5EF4-FFF2-40B4-BE49-F238E27FC236}">
                <a16:creationId xmlns:a16="http://schemas.microsoft.com/office/drawing/2014/main" id="{EDC786DD-79EE-46F1-84AD-D8967644357A}"/>
              </a:ext>
            </a:extLst>
          </p:cNvPr>
          <p:cNvSpPr txBox="1"/>
          <p:nvPr/>
        </p:nvSpPr>
        <p:spPr>
          <a:xfrm>
            <a:off x="223520" y="345440"/>
            <a:ext cx="11609653"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HBA Reach Growing Globally – United States</a:t>
            </a:r>
          </a:p>
        </p:txBody>
      </p:sp>
      <p:sp>
        <p:nvSpPr>
          <p:cNvPr id="17" name="TextBox 16"/>
          <p:cNvSpPr txBox="1"/>
          <p:nvPr/>
        </p:nvSpPr>
        <p:spPr>
          <a:xfrm>
            <a:off x="4013941" y="1386219"/>
            <a:ext cx="2204815" cy="430887"/>
          </a:xfrm>
          <a:prstGeom prst="rect">
            <a:avLst/>
          </a:prstGeom>
          <a:noFill/>
        </p:spPr>
        <p:txBody>
          <a:bodyPr wrap="square" rtlCol="0">
            <a:spAutoFit/>
          </a:bodyPr>
          <a:lstStyle/>
          <a:p>
            <a:r>
              <a:rPr lang="en-US" sz="1050" b="1" dirty="0">
                <a:latin typeface="Tahoma" panose="020B0604030504040204" pitchFamily="34" charset="0"/>
                <a:ea typeface="Tahoma" panose="020B0604030504040204" pitchFamily="34" charset="0"/>
                <a:cs typeface="Tahoma" panose="020B0604030504040204" pitchFamily="34" charset="0"/>
              </a:rPr>
              <a:t>HBA Central region</a:t>
            </a:r>
          </a:p>
          <a:p>
            <a:r>
              <a:rPr lang="en-US" sz="1050" i="1" dirty="0">
                <a:latin typeface="Tahoma" panose="020B0604030504040204" pitchFamily="34" charset="0"/>
                <a:ea typeface="Tahoma" panose="020B0604030504040204" pitchFamily="34" charset="0"/>
                <a:cs typeface="Tahoma" panose="020B0604030504040204" pitchFamily="34" charset="0"/>
              </a:rPr>
              <a:t>Currently in development</a:t>
            </a:r>
          </a:p>
        </p:txBody>
      </p:sp>
      <p:sp>
        <p:nvSpPr>
          <p:cNvPr id="13" name="TextBox 12"/>
          <p:cNvSpPr txBox="1"/>
          <p:nvPr/>
        </p:nvSpPr>
        <p:spPr>
          <a:xfrm>
            <a:off x="6866040" y="1218396"/>
            <a:ext cx="1942869" cy="900246"/>
          </a:xfrm>
          <a:prstGeom prst="rect">
            <a:avLst/>
          </a:prstGeom>
          <a:noFill/>
        </p:spPr>
        <p:txBody>
          <a:bodyPr wrap="square" rtlCol="0">
            <a:spAutoFit/>
          </a:bodyPr>
          <a:lstStyle/>
          <a:p>
            <a:r>
              <a:rPr lang="en-US" sz="1050" dirty="0">
                <a:latin typeface="Tahoma" panose="020B0604030504040204" pitchFamily="34" charset="0"/>
                <a:ea typeface="Tahoma" panose="020B0604030504040204" pitchFamily="34" charset="0"/>
                <a:cs typeface="Tahoma" panose="020B0604030504040204" pitchFamily="34" charset="0"/>
              </a:rPr>
              <a:t>St. Louis</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Indianapolis</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Minneapolis – St. Paul</a:t>
            </a:r>
            <a:br>
              <a:rPr lang="en-US" sz="1050" dirty="0">
                <a:latin typeface="Tahoma" panose="020B0604030504040204" pitchFamily="34" charset="0"/>
                <a:ea typeface="Tahoma" panose="020B0604030504040204" pitchFamily="34" charset="0"/>
                <a:cs typeface="Tahoma" panose="020B0604030504040204" pitchFamily="34" charset="0"/>
              </a:rPr>
            </a:br>
            <a:r>
              <a:rPr lang="en-US" sz="1050" dirty="0">
                <a:latin typeface="Tahoma" panose="020B0604030504040204" pitchFamily="34" charset="0"/>
                <a:ea typeface="Tahoma" panose="020B0604030504040204" pitchFamily="34" charset="0"/>
                <a:cs typeface="Tahoma" panose="020B0604030504040204" pitchFamily="34" charset="0"/>
              </a:rPr>
              <a:t>Northern Chicago</a:t>
            </a:r>
          </a:p>
          <a:p>
            <a:endParaRPr lang="en-US" sz="105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6527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B34AC-9515-4FD8-83B2-A2F063B354A4}"/>
              </a:ext>
            </a:extLst>
          </p:cNvPr>
          <p:cNvSpPr txBox="1"/>
          <p:nvPr/>
        </p:nvSpPr>
        <p:spPr>
          <a:xfrm>
            <a:off x="223520" y="345440"/>
            <a:ext cx="10106036" cy="769441"/>
          </a:xfrm>
          <a:prstGeom prst="rect">
            <a:avLst/>
          </a:prstGeom>
          <a:noFill/>
        </p:spPr>
        <p:txBody>
          <a:bodyPr wrap="none" rtlCol="0">
            <a:spAutoFit/>
          </a:bodyPr>
          <a:lstStyle/>
          <a:p>
            <a:r>
              <a:rPr lang="en-US" sz="4400" dirty="0">
                <a:solidFill>
                  <a:srgbClr val="FB515B"/>
                </a:solidFill>
                <a:latin typeface="Palatino Linotype" panose="02040502050505030304" pitchFamily="18" charset="0"/>
              </a:rPr>
              <a:t>HBA Reach Growing Globally – Europe</a:t>
            </a:r>
          </a:p>
        </p:txBody>
      </p:sp>
      <p:sp>
        <p:nvSpPr>
          <p:cNvPr id="4" name="Slide Number Placeholder 3">
            <a:extLst>
              <a:ext uri="{FF2B5EF4-FFF2-40B4-BE49-F238E27FC236}">
                <a16:creationId xmlns:a16="http://schemas.microsoft.com/office/drawing/2014/main" id="{24C9C032-7C79-48DE-9FF5-53B8450FAEB9}"/>
              </a:ext>
            </a:extLst>
          </p:cNvPr>
          <p:cNvSpPr>
            <a:spLocks noGrp="1"/>
          </p:cNvSpPr>
          <p:nvPr>
            <p:ph type="sldNum" sz="quarter" idx="12"/>
          </p:nvPr>
        </p:nvSpPr>
        <p:spPr>
          <a:xfrm>
            <a:off x="8610600" y="6356350"/>
            <a:ext cx="2743200" cy="365125"/>
          </a:xfrm>
        </p:spPr>
        <p:txBody>
          <a:bodyPr/>
          <a:lstStyle/>
          <a:p>
            <a:fld id="{0AB816CF-AA9B-43E8-B03A-27A77900809F}" type="slidenum">
              <a:rPr lang="en-US" smtClean="0"/>
              <a:pPr/>
              <a:t>9</a:t>
            </a:fld>
            <a:endParaRPr lang="en-US" dirty="0"/>
          </a:p>
        </p:txBody>
      </p:sp>
      <p:sp>
        <p:nvSpPr>
          <p:cNvPr id="8" name="TextBox 2">
            <a:extLst>
              <a:ext uri="{FF2B5EF4-FFF2-40B4-BE49-F238E27FC236}">
                <a16:creationId xmlns:a16="http://schemas.microsoft.com/office/drawing/2014/main" id="{B73DB902-590E-42D6-9E3B-16839E3A055A}"/>
              </a:ext>
            </a:extLst>
          </p:cNvPr>
          <p:cNvSpPr txBox="1"/>
          <p:nvPr/>
        </p:nvSpPr>
        <p:spPr>
          <a:xfrm>
            <a:off x="2766349" y="1610353"/>
            <a:ext cx="2991530" cy="34163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ahoma" panose="020B0604030504040204" pitchFamily="34" charset="0"/>
                <a:ea typeface="Tahoma" panose="020B0604030504040204" pitchFamily="34" charset="0"/>
                <a:cs typeface="Tahoma" panose="020B0604030504040204" pitchFamily="34" charset="0"/>
              </a:rPr>
              <a:t>HBA Europe region</a:t>
            </a:r>
          </a:p>
          <a:p>
            <a:r>
              <a:rPr lang="en-US" dirty="0">
                <a:latin typeface="Tahoma" panose="020B0604030504040204" pitchFamily="34" charset="0"/>
                <a:ea typeface="Tahoma" panose="020B0604030504040204" pitchFamily="34" charset="0"/>
                <a:cs typeface="Tahoma" panose="020B0604030504040204" pitchFamily="34" charset="0"/>
              </a:rPr>
              <a:t>Basel</a:t>
            </a:r>
          </a:p>
          <a:p>
            <a:r>
              <a:rPr lang="en-US" dirty="0">
                <a:latin typeface="Tahoma" panose="020B0604030504040204" pitchFamily="34" charset="0"/>
                <a:ea typeface="Tahoma" panose="020B0604030504040204" pitchFamily="34" charset="0"/>
                <a:cs typeface="Tahoma" panose="020B0604030504040204" pitchFamily="34" charset="0"/>
              </a:rPr>
              <a:t>Berlin</a:t>
            </a:r>
          </a:p>
          <a:p>
            <a:r>
              <a:rPr lang="en-US" dirty="0">
                <a:latin typeface="Tahoma" panose="020B0604030504040204" pitchFamily="34" charset="0"/>
                <a:ea typeface="Tahoma" panose="020B0604030504040204" pitchFamily="34" charset="0"/>
                <a:cs typeface="Tahoma" panose="020B0604030504040204" pitchFamily="34" charset="0"/>
              </a:rPr>
              <a:t>Brussels</a:t>
            </a:r>
          </a:p>
          <a:p>
            <a:r>
              <a:rPr lang="en-US" dirty="0">
                <a:latin typeface="Tahoma" panose="020B0604030504040204" pitchFamily="34" charset="0"/>
                <a:ea typeface="Tahoma" panose="020B0604030504040204" pitchFamily="34" charset="0"/>
                <a:cs typeface="Tahoma" panose="020B0604030504040204" pitchFamily="34" charset="0"/>
              </a:rPr>
              <a:t>Dublin</a:t>
            </a:r>
          </a:p>
          <a:p>
            <a:r>
              <a:rPr lang="en-US" dirty="0">
                <a:latin typeface="Tahoma" panose="020B0604030504040204" pitchFamily="34" charset="0"/>
                <a:ea typeface="Tahoma" panose="020B0604030504040204" pitchFamily="34" charset="0"/>
                <a:cs typeface="Tahoma" panose="020B0604030504040204" pitchFamily="34" charset="0"/>
              </a:rPr>
              <a:t>Frankfurt</a:t>
            </a:r>
          </a:p>
          <a:p>
            <a:r>
              <a:rPr lang="en-US" dirty="0">
                <a:latin typeface="Tahoma" panose="020B0604030504040204" pitchFamily="34" charset="0"/>
                <a:ea typeface="Tahoma" panose="020B0604030504040204" pitchFamily="34" charset="0"/>
                <a:cs typeface="Tahoma" panose="020B0604030504040204" pitchFamily="34" charset="0"/>
              </a:rPr>
              <a:t>London</a:t>
            </a:r>
          </a:p>
          <a:p>
            <a:r>
              <a:rPr lang="en-US" dirty="0">
                <a:latin typeface="Tahoma" panose="020B0604030504040204" pitchFamily="34" charset="0"/>
                <a:ea typeface="Tahoma" panose="020B0604030504040204" pitchFamily="34" charset="0"/>
                <a:cs typeface="Tahoma" panose="020B0604030504040204" pitchFamily="34" charset="0"/>
              </a:rPr>
              <a:t>Lyon</a:t>
            </a:r>
          </a:p>
          <a:p>
            <a:r>
              <a:rPr lang="en-US" dirty="0">
                <a:latin typeface="Tahoma" panose="020B0604030504040204" pitchFamily="34" charset="0"/>
                <a:ea typeface="Tahoma" panose="020B0604030504040204" pitchFamily="34" charset="0"/>
                <a:cs typeface="Tahoma" panose="020B0604030504040204" pitchFamily="34" charset="0"/>
              </a:rPr>
              <a:t>Milan</a:t>
            </a:r>
          </a:p>
          <a:p>
            <a:r>
              <a:rPr lang="en-US" dirty="0">
                <a:latin typeface="Tahoma" panose="020B0604030504040204" pitchFamily="34" charset="0"/>
                <a:ea typeface="Tahoma" panose="020B0604030504040204" pitchFamily="34" charset="0"/>
                <a:cs typeface="Tahoma" panose="020B0604030504040204" pitchFamily="34" charset="0"/>
              </a:rPr>
              <a:t>Paris</a:t>
            </a:r>
          </a:p>
          <a:p>
            <a:r>
              <a:rPr lang="en-US" dirty="0">
                <a:latin typeface="Tahoma" panose="020B0604030504040204" pitchFamily="34" charset="0"/>
                <a:ea typeface="Tahoma" panose="020B0604030504040204" pitchFamily="34" charset="0"/>
                <a:cs typeface="Tahoma" panose="020B0604030504040204" pitchFamily="34" charset="0"/>
              </a:rPr>
              <a:t>Suisse Romande</a:t>
            </a:r>
          </a:p>
          <a:p>
            <a:r>
              <a:rPr lang="en-US" dirty="0">
                <a:latin typeface="Tahoma" panose="020B0604030504040204" pitchFamily="34" charset="0"/>
                <a:ea typeface="Tahoma" panose="020B0604030504040204" pitchFamily="34" charset="0"/>
                <a:cs typeface="Tahoma" panose="020B0604030504040204" pitchFamily="34" charset="0"/>
              </a:rPr>
              <a:t>Zurich</a:t>
            </a:r>
          </a:p>
        </p:txBody>
      </p:sp>
      <p:sp>
        <p:nvSpPr>
          <p:cNvPr id="7" name="TextBox 6">
            <a:extLst>
              <a:ext uri="{FF2B5EF4-FFF2-40B4-BE49-F238E27FC236}">
                <a16:creationId xmlns:a16="http://schemas.microsoft.com/office/drawing/2014/main" id="{C9F49DCC-9B15-4ACD-A7CA-F304E955E373}"/>
              </a:ext>
            </a:extLst>
          </p:cNvPr>
          <p:cNvSpPr txBox="1"/>
          <p:nvPr/>
        </p:nvSpPr>
        <p:spPr>
          <a:xfrm>
            <a:off x="8587196" y="6459865"/>
            <a:ext cx="2991531" cy="261610"/>
          </a:xfrm>
          <a:prstGeom prst="rect">
            <a:avLst/>
          </a:prstGeom>
          <a:noFill/>
        </p:spPr>
        <p:txBody>
          <a:bodyPr wrap="square" rtlCol="0">
            <a:spAutoFit/>
          </a:bodyPr>
          <a:lstStyle/>
          <a:p>
            <a:pPr algn="ctr"/>
            <a:r>
              <a:rPr lang="en-US" sz="1100" i="1" dirty="0">
                <a:latin typeface="Tahoma" panose="020B0604030504040204" pitchFamily="34" charset="0"/>
                <a:ea typeface="Tahoma" panose="020B0604030504040204" pitchFamily="34" charset="0"/>
                <a:cs typeface="Tahoma" panose="020B0604030504040204" pitchFamily="34" charset="0"/>
              </a:rPr>
              <a:t>As of January 2019</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25069"/>
          <a:stretch/>
        </p:blipFill>
        <p:spPr>
          <a:xfrm>
            <a:off x="5392457" y="1216155"/>
            <a:ext cx="4092011" cy="4935406"/>
          </a:xfrm>
          <a:prstGeom prst="rect">
            <a:avLst/>
          </a:prstGeom>
        </p:spPr>
      </p:pic>
    </p:spTree>
    <p:extLst>
      <p:ext uri="{BB962C8B-B14F-4D97-AF65-F5344CB8AC3E}">
        <p14:creationId xmlns:p14="http://schemas.microsoft.com/office/powerpoint/2010/main" val="4141749180"/>
      </p:ext>
    </p:extLst>
  </p:cSld>
  <p:clrMapOvr>
    <a:masterClrMapping/>
  </p:clrMapOvr>
</p:sld>
</file>

<file path=ppt/theme/theme1.xml><?xml version="1.0" encoding="utf-8"?>
<a:theme xmlns:a="http://schemas.openxmlformats.org/drawingml/2006/main" name="Office Theme">
  <a:themeElements>
    <a:clrScheme name="HBA branded colors">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1186</TotalTime>
  <Words>1907</Words>
  <Application>Microsoft Office PowerPoint</Application>
  <PresentationFormat>Widescreen</PresentationFormat>
  <Paragraphs>298</Paragraphs>
  <Slides>38</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DIN Next LT Pro</vt:lpstr>
      <vt:lpstr>Palatino Linotype</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George</dc:creator>
  <cp:lastModifiedBy>Phil George</cp:lastModifiedBy>
  <cp:revision>130</cp:revision>
  <dcterms:created xsi:type="dcterms:W3CDTF">2017-09-26T12:42:23Z</dcterms:created>
  <dcterms:modified xsi:type="dcterms:W3CDTF">2019-01-08T20:00:18Z</dcterms:modified>
</cp:coreProperties>
</file>