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3" r:id="rId3"/>
  </p:sldMasterIdLst>
  <p:notesMasterIdLst>
    <p:notesMasterId r:id="rId34"/>
  </p:notesMasterIdLst>
  <p:sldIdLst>
    <p:sldId id="288" r:id="rId4"/>
    <p:sldId id="285" r:id="rId5"/>
    <p:sldId id="261" r:id="rId6"/>
    <p:sldId id="291" r:id="rId7"/>
    <p:sldId id="290" r:id="rId8"/>
    <p:sldId id="287" r:id="rId9"/>
    <p:sldId id="263" r:id="rId10"/>
    <p:sldId id="284" r:id="rId11"/>
    <p:sldId id="280" r:id="rId12"/>
    <p:sldId id="301" r:id="rId13"/>
    <p:sldId id="300" r:id="rId14"/>
    <p:sldId id="293" r:id="rId15"/>
    <p:sldId id="292" r:id="rId16"/>
    <p:sldId id="294" r:id="rId17"/>
    <p:sldId id="299" r:id="rId18"/>
    <p:sldId id="271" r:id="rId19"/>
    <p:sldId id="266" r:id="rId20"/>
    <p:sldId id="264" r:id="rId21"/>
    <p:sldId id="295" r:id="rId22"/>
    <p:sldId id="297" r:id="rId23"/>
    <p:sldId id="298" r:id="rId24"/>
    <p:sldId id="296" r:id="rId25"/>
    <p:sldId id="302" r:id="rId26"/>
    <p:sldId id="305" r:id="rId27"/>
    <p:sldId id="282" r:id="rId28"/>
    <p:sldId id="306" r:id="rId29"/>
    <p:sldId id="307" r:id="rId30"/>
    <p:sldId id="308" r:id="rId31"/>
    <p:sldId id="309" r:id="rId32"/>
    <p:sldId id="310" r:id="rId3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4" autoAdjust="0"/>
    <p:restoredTop sz="94660"/>
  </p:normalViewPr>
  <p:slideViewPr>
    <p:cSldViewPr snapToGrid="0">
      <p:cViewPr>
        <p:scale>
          <a:sx n="75" d="100"/>
          <a:sy n="75" d="100"/>
        </p:scale>
        <p:origin x="136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1A30071-03CC-419C-B29D-314F921A8AEC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E3AA0C9-7BAA-4017-84B1-B82963D33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9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Introduce ourselves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6742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173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7851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3855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9178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843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162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312D1882-85CF-394F-AE23-33B7D686DAA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426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312D1882-85CF-394F-AE23-33B7D686DAA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931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162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622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312D1882-85CF-394F-AE23-33B7D686DAA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9326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ROB</a:t>
            </a:r>
          </a:p>
          <a:p>
            <a:r>
              <a:rPr lang="en-US" baseline="0" dirty="0"/>
              <a:t>Let me give you a personal example!</a:t>
            </a:r>
          </a:p>
          <a:p>
            <a:pPr marL="235572" indent="-235572">
              <a:buAutoNum type="arabicPeriod"/>
            </a:pPr>
            <a:r>
              <a:rPr lang="en-US" baseline="0" dirty="0"/>
              <a:t>I loved Greek! It was really hard but it felt like I was unraveling mysteries, plus Mr. Beaver had tons of interesting stories about being an archaeologist in Israel!</a:t>
            </a:r>
          </a:p>
          <a:p>
            <a:pPr marL="235572" indent="-235572">
              <a:buAutoNum type="arabicPeriod"/>
            </a:pPr>
            <a:r>
              <a:rPr lang="en-US" baseline="0" dirty="0"/>
              <a:t>World Geography was awful! I loved international relations and geopolitics, but the teacher neither challenged us nor gave us anything interested to cling to—it was extremely Boring!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1145">
              <a:defRPr/>
            </a:pPr>
            <a:fld id="{312D1882-85CF-394F-AE23-33B7D686DAA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1145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4469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/>
            <a:fld id="{E1866B94-7DAF-4178-AB32-B76E336D1F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/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420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97" y="5330226"/>
            <a:ext cx="10363200" cy="81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="1" i="0" baseline="0">
                <a:solidFill>
                  <a:srgbClr val="307FE2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14404" y="5185952"/>
            <a:ext cx="10363200" cy="0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5320" y="2771955"/>
            <a:ext cx="10363197" cy="1996844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6667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pic>
        <p:nvPicPr>
          <p:cNvPr id="10" name="Picture 9" descr="well_wm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7" y="858748"/>
            <a:ext cx="2920219" cy="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64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3E31-3BBC-994C-9A17-CE1E6614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3D988-51B2-7047-AC84-B7CBADD40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8B3F4-09D8-2647-90D8-DE4244EE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9A310F-D191-4070-A151-5ABB24B9B51B}" type="datetime1">
              <a:rPr lang="en-US" smtClean="0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354D3-7697-AE43-8A88-BCD8C87A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47F8F-429C-8F4D-B858-0A44A98B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57B692-64DB-4CBE-B66F-4587BFC16A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00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37B1-E7C1-F34D-8E59-FD4C54163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4577E-1A5D-D843-B7C5-43E4966A8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41FB6-AAE7-EE47-A8DB-D6ACC3A4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E2F68-4EF9-BF43-B65D-65216EF7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092A6-1C2D-1E48-AAA6-297E62D2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28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2AB6-40C2-DC4A-9EC5-AB201859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9FBD-EE28-7145-A775-D97C22C4B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F152A-6FB0-FE43-81A7-C750E02C6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1DF6E-D6F1-2D46-A5A5-7623CFF8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1E418-844B-1A46-A66F-A829167C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8EF3E-F8E4-CB47-9317-6CF05357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7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0DC39-3290-EC4C-8CC0-2096ED6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A0D5B-1FDC-564E-AED5-527F4DC60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39F8D-07F9-BF4A-BC92-A63CC3FD7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468761-1AEF-AD4F-8E94-7B9E0B756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3A09-E24B-B442-94B8-A0DF0A284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DE827-16AF-674C-98DB-1A345705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E2EFE-039C-475E-9038-6E9AC57DFBE5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98489-D0FB-884B-BA55-DA83AACD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71305-C860-094C-B1D5-8DF1B755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45F-6FE4-4D98-A553-94D7A2804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53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0B2E0-7A45-924C-9119-6DBAA606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F640F-7BA5-C340-BC84-9FD93F51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58FEB-8753-4E49-907B-B3AEA036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1EB8B-2248-7E44-86AC-A74FB83D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1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F3AEE-4ECA-4747-B797-D661FCF2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E7881B-2297-A749-938A-5F9D411E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BC598-45B6-5843-BC1B-F1AE4378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E42F-F9BA-A044-80C7-35100B14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14DD0-A87D-774F-B5AD-456CA1A8B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26276-3B62-2D48-8619-097B6F59A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BB610-A08F-CF47-9A30-E3039567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5CA96-DCA3-A740-9DC2-96216E50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04D80-EED0-7742-B393-957442A5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98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9735-67F1-B84F-8B5A-EB176A77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5EB8C2-BD4A-DD47-A7AE-D2E8CA6BA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6FB1D-2E05-DD4B-930D-0EA6B0C07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BE4D3-DF53-824C-8C0D-2E321497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72090-11E5-8E44-9244-6088879D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D08D5-4F05-CA4B-910F-B0B5F9AA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01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87C1-6EB8-3D43-9B94-840A03E1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4EBC9-1F62-1148-9506-75C60882D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77FF8-F774-FF40-8D49-83421E6B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9BED-9325-0A4F-B7DC-B9EA7D44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465D1-1AE5-8740-A281-65A8D3D9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4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B5115-67B9-644B-8587-48A0A2441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2BBA5-A5E5-6B48-9C4F-6E23A40FC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29BA2-67BC-C746-82D4-8FDE9E9E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DFA8D-D2D4-3C48-9BFF-6B61D016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8B65D-8373-024E-9470-37CAA916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33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Blue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_icon_2c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7" y="984115"/>
            <a:ext cx="649821" cy="67581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85320" y="2179651"/>
            <a:ext cx="7909013" cy="1996844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72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DIVIDER </a:t>
            </a:r>
          </a:p>
        </p:txBody>
      </p:sp>
    </p:spTree>
    <p:extLst>
      <p:ext uri="{BB962C8B-B14F-4D97-AF65-F5344CB8AC3E}">
        <p14:creationId xmlns:p14="http://schemas.microsoft.com/office/powerpoint/2010/main" val="804702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-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57154"/>
            <a:ext cx="12192000" cy="600847"/>
          </a:xfrm>
          <a:prstGeom prst="rect">
            <a:avLst/>
          </a:prstGeom>
          <a:solidFill>
            <a:srgbClr val="0C2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w_icon_2c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010" y="6382595"/>
            <a:ext cx="346089" cy="359933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8027" y="916517"/>
            <a:ext cx="10363197" cy="4597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i="0">
                <a:solidFill>
                  <a:srgbClr val="0C2340"/>
                </a:solidFill>
                <a:latin typeface="Arial"/>
                <a:cs typeface="Arial"/>
              </a:defRPr>
            </a:lvl1pPr>
            <a:lvl2pPr marL="609585" indent="0">
              <a:buNone/>
              <a:defRPr>
                <a:solidFill>
                  <a:srgbClr val="0C234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307FE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C234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8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A Blue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_icon_2c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7" y="984115"/>
            <a:ext cx="649821" cy="67581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85320" y="2179651"/>
            <a:ext cx="7909013" cy="1996844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72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DIVIDER </a:t>
            </a:r>
          </a:p>
        </p:txBody>
      </p:sp>
    </p:spTree>
    <p:extLst>
      <p:ext uri="{BB962C8B-B14F-4D97-AF65-F5344CB8AC3E}">
        <p14:creationId xmlns:p14="http://schemas.microsoft.com/office/powerpoint/2010/main" val="288369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32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82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57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28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78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9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29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9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_icon_2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7" y="984115"/>
            <a:ext cx="649820" cy="67581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85320" y="2179651"/>
            <a:ext cx="7909013" cy="1996844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7200" b="1" i="0" baseline="0">
                <a:solidFill>
                  <a:srgbClr val="0C234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DIVIDER </a:t>
            </a:r>
          </a:p>
        </p:txBody>
      </p:sp>
    </p:spTree>
    <p:extLst>
      <p:ext uri="{BB962C8B-B14F-4D97-AF65-F5344CB8AC3E}">
        <p14:creationId xmlns:p14="http://schemas.microsoft.com/office/powerpoint/2010/main" val="913666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9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05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7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Blue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_icon_2c_rev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21" y="-511831"/>
            <a:ext cx="7559721" cy="78621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85320" y="2179651"/>
            <a:ext cx="4651487" cy="381172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72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DIVIDER</a:t>
            </a:r>
          </a:p>
        </p:txBody>
      </p:sp>
    </p:spTree>
    <p:extLst>
      <p:ext uri="{BB962C8B-B14F-4D97-AF65-F5344CB8AC3E}">
        <p14:creationId xmlns:p14="http://schemas.microsoft.com/office/powerpoint/2010/main" val="2879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_icon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16" y="-523077"/>
            <a:ext cx="7570525" cy="787334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85320" y="2179651"/>
            <a:ext cx="4651487" cy="3811725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7200" b="1" i="0" baseline="0">
                <a:solidFill>
                  <a:srgbClr val="0C234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DIVIDER</a:t>
            </a:r>
          </a:p>
        </p:txBody>
      </p:sp>
    </p:spTree>
    <p:extLst>
      <p:ext uri="{BB962C8B-B14F-4D97-AF65-F5344CB8AC3E}">
        <p14:creationId xmlns:p14="http://schemas.microsoft.com/office/powerpoint/2010/main" val="315091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57154"/>
            <a:ext cx="12192000" cy="600847"/>
          </a:xfrm>
          <a:prstGeom prst="rect">
            <a:avLst/>
          </a:prstGeom>
          <a:solidFill>
            <a:srgbClr val="0C2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w_icon_2c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010" y="6382595"/>
            <a:ext cx="346089" cy="359933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8027" y="916517"/>
            <a:ext cx="10363197" cy="4597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i="0">
                <a:solidFill>
                  <a:srgbClr val="0C2340"/>
                </a:solidFill>
                <a:latin typeface="Arial"/>
                <a:cs typeface="Arial"/>
              </a:defRPr>
            </a:lvl1pPr>
            <a:lvl2pPr marL="609585" indent="0">
              <a:buNone/>
              <a:defRPr>
                <a:solidFill>
                  <a:srgbClr val="0C234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307FE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C234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6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– Wellingto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8027" y="916517"/>
            <a:ext cx="10363197" cy="4597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i="0">
                <a:solidFill>
                  <a:srgbClr val="0C2340"/>
                </a:solidFill>
                <a:latin typeface="Arial"/>
                <a:cs typeface="Arial"/>
              </a:defRPr>
            </a:lvl1pPr>
            <a:lvl2pPr marL="609585" indent="0">
              <a:buNone/>
              <a:defRPr>
                <a:solidFill>
                  <a:srgbClr val="0C234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307FE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C234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257154"/>
            <a:ext cx="12192000" cy="600847"/>
          </a:xfrm>
          <a:prstGeom prst="rect">
            <a:avLst/>
          </a:prstGeom>
          <a:solidFill>
            <a:srgbClr val="0C2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well_wm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37" y="6390829"/>
            <a:ext cx="1462304" cy="3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0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132D5-561E-AE42-B00B-9A9FE42ED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74B784-55E3-774D-81D1-AD0F04FA0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37F3E-103B-A147-A99A-F9A8EAAA8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0FD42-E401-9640-B000-5A7BB622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C993B-BC58-7747-A98E-12A72999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50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04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A81F8-3C5C-AB40-A1F5-0189EC6D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83DE-44B1-8042-A2B6-A79A3240B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EA91C-3E39-F648-9C79-F2CE82AE9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E2EFE-039C-475E-9038-6E9AC57DFBE5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E980A-BC43-CE4E-A54B-BC3C52DC5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1B8B0-2D30-DD48-BDAE-2B24BC760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545F-6FE4-4D98-A553-94D7A2804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5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F54E8-5C5A-D14D-9EF5-78C65F089A2A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396C5-8D8A-754C-A82D-36BFF926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2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The Wellington Engagement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F7C9C9-0E57-440A-A194-2364DC8EC687}"/>
              </a:ext>
            </a:extLst>
          </p:cNvPr>
          <p:cNvSpPr/>
          <p:nvPr/>
        </p:nvSpPr>
        <p:spPr>
          <a:xfrm>
            <a:off x="568960" y="426720"/>
            <a:ext cx="3423920" cy="141224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DA836-3C32-4186-82FE-E25CCAD77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" y="337919"/>
            <a:ext cx="2600961" cy="1719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15968-EE24-4EE7-9D4E-0EA4CEC900BC}"/>
              </a:ext>
            </a:extLst>
          </p:cNvPr>
          <p:cNvSpPr txBox="1"/>
          <p:nvPr/>
        </p:nvSpPr>
        <p:spPr>
          <a:xfrm>
            <a:off x="906011" y="5394121"/>
            <a:ext cx="9756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Robert Brisk, Chief Engagement Officer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Brendan Laughlin, Director of Client Success</a:t>
            </a:r>
          </a:p>
        </p:txBody>
      </p:sp>
    </p:spTree>
    <p:extLst>
      <p:ext uri="{BB962C8B-B14F-4D97-AF65-F5344CB8AC3E}">
        <p14:creationId xmlns:p14="http://schemas.microsoft.com/office/powerpoint/2010/main" val="384982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4ECE32E-D5EF-490E-B124-082AE65A45C0}"/>
              </a:ext>
            </a:extLst>
          </p:cNvPr>
          <p:cNvSpPr/>
          <p:nvPr/>
        </p:nvSpPr>
        <p:spPr>
          <a:xfrm>
            <a:off x="11693048" y="2647949"/>
            <a:ext cx="79852" cy="15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54AAA-C25D-4FBC-A7A9-8DBB59CBB20F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14BD6EF-9EB6-4978-9EDA-D6A7B1977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EF989-71BE-4EAB-9238-6C9034051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111"/>
          <a:stretch/>
        </p:blipFill>
        <p:spPr>
          <a:xfrm>
            <a:off x="1728443" y="0"/>
            <a:ext cx="8735114" cy="62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4ECE32E-D5EF-490E-B124-082AE65A45C0}"/>
              </a:ext>
            </a:extLst>
          </p:cNvPr>
          <p:cNvSpPr/>
          <p:nvPr/>
        </p:nvSpPr>
        <p:spPr>
          <a:xfrm>
            <a:off x="11693048" y="2647949"/>
            <a:ext cx="79852" cy="15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C6E5F78D-132D-4CD3-8301-E395EFF5F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" y="1190780"/>
            <a:ext cx="11937172" cy="4476440"/>
          </a:xfrm>
          <a:prstGeom prst="rect">
            <a:avLst/>
          </a:prstGeom>
          <a:ln w="762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C54AAA-C25D-4FBC-A7A9-8DBB59CBB20F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14BD6EF-9EB6-4978-9EDA-D6A7B1977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5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2793965-7EC7-4378-BCFF-824AE4E25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852" b="29153"/>
          <a:stretch/>
        </p:blipFill>
        <p:spPr>
          <a:xfrm>
            <a:off x="2889249" y="3429000"/>
            <a:ext cx="6413500" cy="282159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E943884-574C-46C4-AA05-7C853095A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587" b="27508"/>
          <a:stretch/>
        </p:blipFill>
        <p:spPr>
          <a:xfrm>
            <a:off x="2804885" y="0"/>
            <a:ext cx="6582228" cy="2889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9771" y="2615760"/>
            <a:ext cx="9724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67" b="1">
                <a:solidFill>
                  <a:srgbClr val="0C2340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32C1EB-A164-46D3-BC5F-6FADBE78CCE3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DA09B9E-8C56-4A6A-8D5E-1072D28A09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6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4ECE32E-D5EF-490E-B124-082AE65A45C0}"/>
              </a:ext>
            </a:extLst>
          </p:cNvPr>
          <p:cNvSpPr/>
          <p:nvPr/>
        </p:nvSpPr>
        <p:spPr>
          <a:xfrm>
            <a:off x="11693048" y="2647949"/>
            <a:ext cx="79852" cy="15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54AAA-C25D-4FBC-A7A9-8DBB59CBB20F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14BD6EF-9EB6-4978-9EDA-D6A7B1977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82A81-1EB7-4485-A448-294B2E303E3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/>
          <a:stretch/>
        </p:blipFill>
        <p:spPr>
          <a:xfrm>
            <a:off x="1047867" y="261620"/>
            <a:ext cx="10096266" cy="5631180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27038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2AC237-5547-4537-89E0-96CC7C58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30" y="1061707"/>
            <a:ext cx="9602540" cy="4734586"/>
          </a:xfrm>
          <a:prstGeom prst="rect">
            <a:avLst/>
          </a:prstGeom>
          <a:ln w="7620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DF889E-8D8E-4FD8-87AD-4AE6C9008049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051673D-D142-4406-89F9-BE04A3059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6BD0F35E-1ECC-C149-A555-ABCFB9623CC8}"/>
              </a:ext>
            </a:extLst>
          </p:cNvPr>
          <p:cNvSpPr txBox="1">
            <a:spLocks/>
          </p:cNvSpPr>
          <p:nvPr/>
        </p:nvSpPr>
        <p:spPr>
          <a:xfrm>
            <a:off x="1440815" y="2468737"/>
            <a:ext cx="9310370" cy="19205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Arial"/>
              </a:rPr>
              <a:t>What factors lead to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Arial"/>
              </a:rPr>
              <a:t>student engagement?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749733-1838-40D4-8268-D554C0CBB702}"/>
              </a:ext>
            </a:extLst>
          </p:cNvPr>
          <p:cNvSpPr/>
          <p:nvPr/>
        </p:nvSpPr>
        <p:spPr>
          <a:xfrm>
            <a:off x="365760" y="741680"/>
            <a:ext cx="1910080" cy="114808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4D18DC5-236B-42E3-BA03-047AE3209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6" y="833120"/>
            <a:ext cx="1123406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7" y="-636102"/>
            <a:ext cx="12579624" cy="9434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504" y="670186"/>
            <a:ext cx="6474488" cy="3751089"/>
          </a:xfrm>
        </p:spPr>
        <p:txBody>
          <a:bodyPr anchor="t">
            <a:normAutofit/>
          </a:bodyPr>
          <a:lstStyle/>
          <a:p>
            <a:pPr algn="l"/>
            <a:r>
              <a:rPr lang="en-US" sz="7200" b="1" dirty="0">
                <a:solidFill>
                  <a:srgbClr val="00B0F0"/>
                </a:solidFill>
                <a:latin typeface="Helvetica" charset="0"/>
                <a:ea typeface="Helvetica" charset="0"/>
                <a:cs typeface="Helvetica" charset="0"/>
              </a:rPr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10301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31" y="-626166"/>
            <a:ext cx="12515022" cy="8343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5651" y="-735497"/>
            <a:ext cx="12838043" cy="854515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504" y="670186"/>
            <a:ext cx="6474488" cy="3751089"/>
          </a:xfrm>
        </p:spPr>
        <p:txBody>
          <a:bodyPr anchor="t"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Autonomy</a:t>
            </a:r>
          </a:p>
        </p:txBody>
      </p:sp>
    </p:spTree>
    <p:extLst>
      <p:ext uri="{BB962C8B-B14F-4D97-AF65-F5344CB8AC3E}">
        <p14:creationId xmlns:p14="http://schemas.microsoft.com/office/powerpoint/2010/main" val="11611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1" y="-735497"/>
            <a:ext cx="12838043" cy="8558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65651" y="-735497"/>
            <a:ext cx="12838043" cy="854515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504" y="670186"/>
            <a:ext cx="6474488" cy="3751089"/>
          </a:xfrm>
        </p:spPr>
        <p:txBody>
          <a:bodyPr anchor="t"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8178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2FB20-D782-48FA-AAD7-3C7EF0E00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2"/>
          <a:stretch/>
        </p:blipFill>
        <p:spPr>
          <a:xfrm>
            <a:off x="3145280" y="254000"/>
            <a:ext cx="5901439" cy="5769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8498A9-166D-4899-9C05-E1921342C433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12E6C64-9AE0-44E8-9602-8D639CB64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2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749733-1838-40D4-8268-D554C0CBB702}"/>
              </a:ext>
            </a:extLst>
          </p:cNvPr>
          <p:cNvSpPr/>
          <p:nvPr/>
        </p:nvSpPr>
        <p:spPr>
          <a:xfrm>
            <a:off x="365760" y="741680"/>
            <a:ext cx="1910080" cy="114808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01299-9CFC-48FB-8750-DF1DDBC33AB9}"/>
              </a:ext>
            </a:extLst>
          </p:cNvPr>
          <p:cNvSpPr txBox="1"/>
          <p:nvPr/>
        </p:nvSpPr>
        <p:spPr>
          <a:xfrm>
            <a:off x="3581381" y="-1299020"/>
            <a:ext cx="5727719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5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74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C06F2-B7C2-4A1A-957B-E1BD379A29A9}"/>
              </a:ext>
            </a:extLst>
          </p:cNvPr>
          <p:cNvPicPr/>
          <p:nvPr/>
        </p:nvPicPr>
        <p:blipFill rotWithShape="1">
          <a:blip r:embed="rId2"/>
          <a:srcRect t="7895"/>
          <a:stretch/>
        </p:blipFill>
        <p:spPr>
          <a:xfrm>
            <a:off x="996950" y="1009650"/>
            <a:ext cx="10198100" cy="4838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79AB69-5EC8-4F9D-AC79-60EFE01080EE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600D5F3-73E3-4125-BEEA-69FB18DE0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0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675FA-95D8-4176-8A0C-F3076A9B3D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65100"/>
            <a:ext cx="8559800" cy="59604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7885DD-83BA-42AF-8D2B-80C30B6F2393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793774B-0CA3-4E40-95C1-239CCA879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3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E4C574-244E-47B0-B3E2-16D9D8D16DEA}"/>
              </a:ext>
            </a:extLst>
          </p:cNvPr>
          <p:cNvPicPr/>
          <p:nvPr/>
        </p:nvPicPr>
        <p:blipFill rotWithShape="1">
          <a:blip r:embed="rId2"/>
          <a:srcRect t="4736"/>
          <a:stretch/>
        </p:blipFill>
        <p:spPr>
          <a:xfrm>
            <a:off x="895350" y="651431"/>
            <a:ext cx="10401300" cy="5555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086A16-5192-490D-961F-6BE3A9FE0535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399325-40D1-408F-93B7-C3A44CF9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5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086A16-5192-490D-961F-6BE3A9FE0535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399325-40D1-408F-93B7-C3A44CF94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60026-E0C7-40BF-A90C-49E2E1CE59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/>
          <a:stretch/>
        </p:blipFill>
        <p:spPr>
          <a:xfrm>
            <a:off x="1663700" y="590550"/>
            <a:ext cx="88646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5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6BD0F35E-1ECC-C149-A555-ABCFB9623CC8}"/>
              </a:ext>
            </a:extLst>
          </p:cNvPr>
          <p:cNvSpPr txBox="1">
            <a:spLocks/>
          </p:cNvSpPr>
          <p:nvPr/>
        </p:nvSpPr>
        <p:spPr>
          <a:xfrm>
            <a:off x="1209357" y="2133619"/>
            <a:ext cx="9773285" cy="283462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Helvetica" pitchFamily="2" charset="0"/>
              </a:rPr>
              <a:t>How do we contribute to improving education in America?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749733-1838-40D4-8268-D554C0CBB702}"/>
              </a:ext>
            </a:extLst>
          </p:cNvPr>
          <p:cNvSpPr/>
          <p:nvPr/>
        </p:nvSpPr>
        <p:spPr>
          <a:xfrm>
            <a:off x="365760" y="741680"/>
            <a:ext cx="1910080" cy="114808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4D18DC5-236B-42E3-BA03-047AE3209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6" y="833120"/>
            <a:ext cx="1123406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80" y="2166951"/>
            <a:ext cx="4815380" cy="2788590"/>
          </a:xfrm>
        </p:spPr>
        <p:txBody>
          <a:bodyPr>
            <a:normAutofit/>
          </a:bodyPr>
          <a:lstStyle/>
          <a:p>
            <a:r>
              <a:rPr lang="en-US" sz="2800" dirty="0"/>
              <a:t>Brendan Laughlin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Director of Client Success</a:t>
            </a:r>
            <a:br>
              <a:rPr lang="en-US" sz="2800" dirty="0"/>
            </a:br>
            <a:r>
              <a:rPr lang="en-US" sz="2800" dirty="0"/>
              <a:t>614-754-4248</a:t>
            </a:r>
            <a:br>
              <a:rPr lang="en-US" sz="2800" dirty="0"/>
            </a:br>
            <a:r>
              <a:rPr lang="en-US" sz="2800" dirty="0"/>
              <a:t>laughlin@wellington.org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20CCFF-8FA8-4B8F-AF30-72BAE577BFEB}"/>
              </a:ext>
            </a:extLst>
          </p:cNvPr>
          <p:cNvSpPr/>
          <p:nvPr/>
        </p:nvSpPr>
        <p:spPr>
          <a:xfrm>
            <a:off x="365760" y="741680"/>
            <a:ext cx="1910080" cy="114808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0DF4B3F-D973-4A27-BB0E-EA78E66DE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6" y="833120"/>
            <a:ext cx="1123406" cy="9448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1858DD-E1FD-4E5A-8B77-CFE3E472AF9F}"/>
              </a:ext>
            </a:extLst>
          </p:cNvPr>
          <p:cNvSpPr txBox="1">
            <a:spLocks/>
          </p:cNvSpPr>
          <p:nvPr/>
        </p:nvSpPr>
        <p:spPr>
          <a:xfrm>
            <a:off x="1320800" y="2166951"/>
            <a:ext cx="4815380" cy="2788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/>
              <a:t>Rob Brisk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Chief Engagement Officer</a:t>
            </a:r>
            <a:br>
              <a:rPr lang="en-US" sz="2800" dirty="0"/>
            </a:br>
            <a:r>
              <a:rPr lang="en-US" sz="2800" dirty="0"/>
              <a:t>614-324-1655</a:t>
            </a:r>
            <a:br>
              <a:rPr lang="en-US" sz="2800" dirty="0"/>
            </a:br>
            <a:r>
              <a:rPr lang="en-US" sz="2800" dirty="0"/>
              <a:t>brisk@wellington.org</a:t>
            </a:r>
          </a:p>
        </p:txBody>
      </p:sp>
    </p:spTree>
    <p:extLst>
      <p:ext uri="{BB962C8B-B14F-4D97-AF65-F5344CB8AC3E}">
        <p14:creationId xmlns:p14="http://schemas.microsoft.com/office/powerpoint/2010/main" val="3471442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086A16-5192-490D-961F-6BE3A9FE0535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399325-40D1-408F-93B7-C3A44CF94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4303CC8-A1F4-4E62-9B31-0BB7E27C5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8791" y="270126"/>
            <a:ext cx="7613649" cy="57107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3D3963-EE06-4A7E-A0BD-F87B8DA83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07" y="1978276"/>
            <a:ext cx="19346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B5BA4-35FD-429B-A4AF-D6E5F224A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06" y="2695827"/>
            <a:ext cx="1710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AEE23-C310-40B6-90B2-CC524C8A5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" y="3404910"/>
            <a:ext cx="3503084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“Challenging because sports are hard.”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010F1-3CCF-40A6-A571-AE71FB59A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6" y="574926"/>
            <a:ext cx="2810933" cy="25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Quadrant: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Grind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Dimension: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Content, Subject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5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086A16-5192-490D-961F-6BE3A9FE0535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399325-40D1-408F-93B7-C3A44CF94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81847057-DB23-4F3A-823F-77C626DB8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 b="15970"/>
          <a:stretch>
            <a:fillRect/>
          </a:stretch>
        </p:blipFill>
        <p:spPr bwMode="auto">
          <a:xfrm>
            <a:off x="4556760" y="50800"/>
            <a:ext cx="6323558" cy="618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FD3F35-0DF1-4A3A-B427-B601EDD78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544" y="3987801"/>
            <a:ext cx="2456195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“Participating but not intimidating.”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97707-BAEA-4DB5-9BD1-B3D3FC1CB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928" y="1062567"/>
            <a:ext cx="1965717" cy="21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Quadrant: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Engaged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Dimension: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Teacher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1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086A16-5192-490D-961F-6BE3A9FE0535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399325-40D1-408F-93B7-C3A44CF94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4DE44306-C5F4-4A1A-B22A-456CAC0E9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9" b="16751"/>
          <a:stretch>
            <a:fillRect/>
          </a:stretch>
        </p:blipFill>
        <p:spPr bwMode="auto">
          <a:xfrm>
            <a:off x="4404784" y="0"/>
            <a:ext cx="6340204" cy="60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76DF76-E7AD-4067-AD3F-E2927EB5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984" y="3892547"/>
            <a:ext cx="3342216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“Classroom used many colors and shapes, seems warm and loving.”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FC16A-4C4A-480C-B11F-65950E396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7" y="1056214"/>
            <a:ext cx="2906184" cy="25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Quadrant: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Engaged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Dimension: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Classroom, Space, furniture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9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086A16-5192-490D-961F-6BE3A9FE0535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399325-40D1-408F-93B7-C3A44CF94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6F0BA44-2455-4E58-B5F2-D5AF69C90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" b="7248"/>
          <a:stretch>
            <a:fillRect/>
          </a:stretch>
        </p:blipFill>
        <p:spPr bwMode="auto">
          <a:xfrm>
            <a:off x="3064934" y="114300"/>
            <a:ext cx="8517466" cy="6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097CB7-C065-4692-B766-44B749549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8" y="3623733"/>
            <a:ext cx="2774949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“Teacher is standing and helping.”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EBD5B-9E00-4D21-BB2D-529FE79FA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8" y="937684"/>
            <a:ext cx="2214033" cy="21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Quadrant: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Engaged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Dimension: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Teacher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5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0"/>
            <a:ext cx="6293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086A16-5192-490D-961F-6BE3A9FE0535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399325-40D1-408F-93B7-C3A44CF94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54103F2-F35D-48A0-B12B-00814C917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r="4259"/>
          <a:stretch>
            <a:fillRect/>
          </a:stretch>
        </p:blipFill>
        <p:spPr bwMode="auto">
          <a:xfrm>
            <a:off x="3771809" y="165100"/>
            <a:ext cx="7864762" cy="578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ABD84A-5D10-40FC-96C3-5DA9F1ED6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18" y="4212167"/>
            <a:ext cx="3007783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“Use of large board for each group is interesting in a good way.”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AFD8D-5854-45F5-A89E-655548F2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18" y="1227667"/>
            <a:ext cx="2753783" cy="25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Quadrant: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Engaged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Dimension: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Room, Space, Furniture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6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5" y="2535677"/>
            <a:ext cx="4489233" cy="6144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3287" y="2585936"/>
            <a:ext cx="1819072" cy="664074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70" y="1025288"/>
            <a:ext cx="5322651" cy="7285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64" y="2885873"/>
            <a:ext cx="4896700" cy="6702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87558" y="1115438"/>
            <a:ext cx="4896255" cy="664074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31" y="2477311"/>
            <a:ext cx="5010411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10885" y="2585936"/>
            <a:ext cx="2955430" cy="664074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83" y="1028122"/>
            <a:ext cx="5320580" cy="728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6BD0F35E-1ECC-C149-A555-ABCFB9623CC8}"/>
              </a:ext>
            </a:extLst>
          </p:cNvPr>
          <p:cNvSpPr txBox="1">
            <a:spLocks/>
          </p:cNvSpPr>
          <p:nvPr/>
        </p:nvSpPr>
        <p:spPr>
          <a:xfrm>
            <a:off x="0" y="2472490"/>
            <a:ext cx="5217591" cy="19205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Arial"/>
              </a:rPr>
              <a:t>Love of Learning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D0F35E-1ECC-C149-A555-ABCFB9623CC8}"/>
              </a:ext>
            </a:extLst>
          </p:cNvPr>
          <p:cNvSpPr txBox="1">
            <a:spLocks/>
          </p:cNvSpPr>
          <p:nvPr/>
        </p:nvSpPr>
        <p:spPr>
          <a:xfrm>
            <a:off x="6290469" y="2472490"/>
            <a:ext cx="5901531" cy="19205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Student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Engagement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D0F35E-1ECC-C149-A555-ABCFB9623CC8}"/>
              </a:ext>
            </a:extLst>
          </p:cNvPr>
          <p:cNvSpPr txBox="1">
            <a:spLocks/>
          </p:cNvSpPr>
          <p:nvPr/>
        </p:nvSpPr>
        <p:spPr>
          <a:xfrm>
            <a:off x="3145234" y="2777189"/>
            <a:ext cx="5217591" cy="13111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=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749733-1838-40D4-8268-D554C0CBB702}"/>
              </a:ext>
            </a:extLst>
          </p:cNvPr>
          <p:cNvSpPr/>
          <p:nvPr/>
        </p:nvSpPr>
        <p:spPr>
          <a:xfrm>
            <a:off x="365760" y="741680"/>
            <a:ext cx="1910080" cy="114808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4D18DC5-236B-42E3-BA03-047AE3209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6" y="833120"/>
            <a:ext cx="1123406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320" y="2480097"/>
            <a:ext cx="8157512" cy="199684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Student Engagement: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The degree to which students feel </a:t>
            </a:r>
            <a:r>
              <a:rPr lang="en-US" sz="4400" i="1" dirty="0"/>
              <a:t>challenged by</a:t>
            </a:r>
            <a:r>
              <a:rPr lang="en-US" sz="4400" dirty="0"/>
              <a:t> and </a:t>
            </a:r>
            <a:r>
              <a:rPr lang="en-US" sz="4400" i="1" dirty="0"/>
              <a:t>love</a:t>
            </a:r>
            <a:r>
              <a:rPr lang="en-US" sz="4400" dirty="0"/>
              <a:t> their classroom experiences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D1E706-A65B-4615-999C-120AE57AC6DF}"/>
              </a:ext>
            </a:extLst>
          </p:cNvPr>
          <p:cNvSpPr/>
          <p:nvPr/>
        </p:nvSpPr>
        <p:spPr>
          <a:xfrm>
            <a:off x="365760" y="741680"/>
            <a:ext cx="1910080" cy="114808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B221655-28EA-4467-9931-54BD7B9FE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6" y="833120"/>
            <a:ext cx="1123406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2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550699"/>
            <a:ext cx="10058400" cy="56578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96001" y="0"/>
            <a:ext cx="6095999" cy="3429000"/>
          </a:xfrm>
          <a:prstGeom prst="rect">
            <a:avLst/>
          </a:prstGeom>
          <a:solidFill>
            <a:srgbClr val="04508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96000" y="3431431"/>
            <a:ext cx="6095999" cy="3429000"/>
          </a:xfrm>
          <a:prstGeom prst="rect">
            <a:avLst/>
          </a:prstGeom>
          <a:solidFill>
            <a:srgbClr val="04508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-22028"/>
            <a:ext cx="6095999" cy="3451027"/>
          </a:xfrm>
          <a:prstGeom prst="rect">
            <a:avLst/>
          </a:prstGeom>
          <a:solidFill>
            <a:srgbClr val="04508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1" y="3431431"/>
            <a:ext cx="6095999" cy="3429000"/>
          </a:xfrm>
          <a:prstGeom prst="rect">
            <a:avLst/>
          </a:prstGeom>
          <a:solidFill>
            <a:srgbClr val="04508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29000"/>
            <a:ext cx="125332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6000" y="-129209"/>
            <a:ext cx="0" cy="69872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5108711" y="1"/>
            <a:ext cx="1908314" cy="477514"/>
            <a:chOff x="5108711" y="1"/>
            <a:chExt cx="1908314" cy="477514"/>
          </a:xfrm>
        </p:grpSpPr>
        <p:sp>
          <p:nvSpPr>
            <p:cNvPr id="18" name="Rectangle 17"/>
            <p:cNvSpPr/>
            <p:nvPr/>
          </p:nvSpPr>
          <p:spPr>
            <a:xfrm>
              <a:off x="5108712" y="1"/>
              <a:ext cx="1908313" cy="4554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5108711" y="57150"/>
              <a:ext cx="1908314" cy="42036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Helvetica" charset="0"/>
                  <a:cs typeface="Helvetica" charset="0"/>
                </a:rPr>
                <a:t>Challenging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095998" y="1409729"/>
            <a:ext cx="6096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“Engaged”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Helvetica" charset="0"/>
              <a:cs typeface="Helvetica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108711" y="6405769"/>
            <a:ext cx="1908314" cy="477514"/>
            <a:chOff x="5108711" y="6405769"/>
            <a:chExt cx="1908314" cy="477514"/>
          </a:xfrm>
        </p:grpSpPr>
        <p:sp>
          <p:nvSpPr>
            <p:cNvPr id="30" name="Rectangle 29"/>
            <p:cNvSpPr/>
            <p:nvPr/>
          </p:nvSpPr>
          <p:spPr>
            <a:xfrm>
              <a:off x="5108712" y="6405769"/>
              <a:ext cx="1908313" cy="4554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5108711" y="6462918"/>
              <a:ext cx="1908314" cy="42036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Helvetica" charset="0"/>
                  <a:cs typeface="Helvetica" charset="0"/>
                </a:rPr>
                <a:t>Unchallenging</a:t>
              </a:r>
              <a:endPara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0" y="3197966"/>
            <a:ext cx="1908314" cy="477514"/>
            <a:chOff x="0" y="3197966"/>
            <a:chExt cx="1908314" cy="477514"/>
          </a:xfrm>
        </p:grpSpPr>
        <p:sp>
          <p:nvSpPr>
            <p:cNvPr id="34" name="Rectangle 33"/>
            <p:cNvSpPr/>
            <p:nvPr/>
          </p:nvSpPr>
          <p:spPr>
            <a:xfrm>
              <a:off x="1" y="3197966"/>
              <a:ext cx="1908313" cy="4554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0" y="3255115"/>
              <a:ext cx="1908314" cy="42036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Helvetica" charset="0"/>
                  <a:cs typeface="Helvetica" charset="0"/>
                </a:rPr>
                <a:t>Hate It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283685" y="3197966"/>
            <a:ext cx="1908314" cy="477514"/>
            <a:chOff x="10283685" y="3197966"/>
            <a:chExt cx="1908314" cy="477514"/>
          </a:xfrm>
        </p:grpSpPr>
        <p:sp>
          <p:nvSpPr>
            <p:cNvPr id="37" name="Rectangle 36"/>
            <p:cNvSpPr/>
            <p:nvPr/>
          </p:nvSpPr>
          <p:spPr>
            <a:xfrm>
              <a:off x="10283686" y="3197966"/>
              <a:ext cx="1908313" cy="4554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itle 1"/>
            <p:cNvSpPr txBox="1">
              <a:spLocks/>
            </p:cNvSpPr>
            <p:nvPr/>
          </p:nvSpPr>
          <p:spPr>
            <a:xfrm>
              <a:off x="10283685" y="3255115"/>
              <a:ext cx="1908314" cy="42036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Helvetica" charset="0"/>
                  <a:cs typeface="Helvetica" charset="0"/>
                </a:rPr>
                <a:t>Love It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0" y="1409729"/>
            <a:ext cx="6095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“Grind”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95998" y="4581922"/>
            <a:ext cx="6096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“Entertained”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4581922"/>
            <a:ext cx="6095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“Bored”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9" grpId="0" animBg="1"/>
      <p:bldP spid="42" grpId="0" animBg="1"/>
      <p:bldP spid="44" grpId="0" animBg="1"/>
      <p:bldP spid="26" grpId="0"/>
      <p:bldP spid="43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541083"/>
            <a:ext cx="10058400" cy="565785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" y="1415800"/>
            <a:ext cx="6095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“Grind”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6000" y="1415800"/>
            <a:ext cx="6096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“Engaged”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29000"/>
            <a:ext cx="125332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6000" y="-129209"/>
            <a:ext cx="0" cy="69872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08712" y="1"/>
            <a:ext cx="1908313" cy="4554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108711" y="57150"/>
            <a:ext cx="1908314" cy="42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Challenging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08712" y="6405769"/>
            <a:ext cx="1908313" cy="4554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108711" y="6462918"/>
            <a:ext cx="1908314" cy="42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Unchallenging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" y="3197966"/>
            <a:ext cx="1908313" cy="4554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0" y="3255115"/>
            <a:ext cx="1908314" cy="42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Hate It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283686" y="3197966"/>
            <a:ext cx="1908313" cy="4554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0283685" y="3255115"/>
            <a:ext cx="1908314" cy="42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Love It</a:t>
            </a:r>
          </a:p>
        </p:txBody>
      </p:sp>
      <p:sp>
        <p:nvSpPr>
          <p:cNvPr id="2" name="Oval 1"/>
          <p:cNvSpPr/>
          <p:nvPr/>
        </p:nvSpPr>
        <p:spPr>
          <a:xfrm>
            <a:off x="8096662" y="1526691"/>
            <a:ext cx="191931" cy="19193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499768" y="1022195"/>
            <a:ext cx="3512789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Senior Latin</a:t>
            </a:r>
            <a:endParaRPr kumimoji="0" lang="en-US" sz="2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409729"/>
            <a:ext cx="6095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“Grind”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95998" y="4581922"/>
            <a:ext cx="6096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“Entertained”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4581922"/>
            <a:ext cx="6095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“Bored”</a:t>
            </a:r>
          </a:p>
        </p:txBody>
      </p:sp>
      <p:sp>
        <p:nvSpPr>
          <p:cNvPr id="40" name="Oval 39"/>
          <p:cNvSpPr/>
          <p:nvPr/>
        </p:nvSpPr>
        <p:spPr>
          <a:xfrm>
            <a:off x="4018950" y="5637260"/>
            <a:ext cx="191931" cy="19193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11144" y="5857696"/>
            <a:ext cx="3041474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Senior Economics</a:t>
            </a:r>
            <a:endParaRPr kumimoji="0" lang="en-US" sz="2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0213" y="-3800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2" grpId="0"/>
      <p:bldP spid="40" grpId="0" animBg="1"/>
      <p:bldP spid="40" grpId="1" animBg="1" autoUpdateAnimBg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4ECE32E-D5EF-490E-B124-082AE65A45C0}"/>
              </a:ext>
            </a:extLst>
          </p:cNvPr>
          <p:cNvSpPr/>
          <p:nvPr/>
        </p:nvSpPr>
        <p:spPr>
          <a:xfrm>
            <a:off x="11693048" y="2647949"/>
            <a:ext cx="79852" cy="15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54AAA-C25D-4FBC-A7A9-8DBB59CBB20F}"/>
              </a:ext>
            </a:extLst>
          </p:cNvPr>
          <p:cNvSpPr/>
          <p:nvPr/>
        </p:nvSpPr>
        <p:spPr>
          <a:xfrm>
            <a:off x="11419840" y="6315114"/>
            <a:ext cx="579120" cy="528320"/>
          </a:xfrm>
          <a:prstGeom prst="rect">
            <a:avLst/>
          </a:prstGeom>
          <a:solidFill>
            <a:srgbClr val="0C2340"/>
          </a:solidFill>
          <a:ln>
            <a:solidFill>
              <a:srgbClr val="0C2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14BD6EF-9EB6-4978-9EDA-D6A7B1977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82" y="6233834"/>
            <a:ext cx="724778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5D735-4B0E-437B-AE2D-91F13F5022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40104" b="41244"/>
          <a:stretch/>
        </p:blipFill>
        <p:spPr>
          <a:xfrm>
            <a:off x="369192" y="403860"/>
            <a:ext cx="11453615" cy="54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1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280</Words>
  <Application>Microsoft Office PowerPoint</Application>
  <PresentationFormat>Widescreen</PresentationFormat>
  <Paragraphs>91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2_Office Theme</vt:lpstr>
      <vt:lpstr>1_Office Theme</vt:lpstr>
      <vt:lpstr>Office Theme</vt:lpstr>
      <vt:lpstr>The Wellington Engagement Index</vt:lpstr>
      <vt:lpstr>PowerPoint Presentation</vt:lpstr>
      <vt:lpstr>PowerPoint Presentation</vt:lpstr>
      <vt:lpstr>PowerPoint Presentation</vt:lpstr>
      <vt:lpstr>PowerPoint Presentation</vt:lpstr>
      <vt:lpstr>Student Engagement:  The degree to which students feel challenged by and love their classroom experiences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</vt:lpstr>
      <vt:lpstr>Autonomy</vt:lpstr>
      <vt:lpstr>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Brendan Laughlin  Director of Client Success 614-754-4248 laughlin@wellington.org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Wellington Engagement Index</dc:title>
  <dc:creator>Brendan Laughlin</dc:creator>
  <cp:lastModifiedBy>Brendan Laughlin</cp:lastModifiedBy>
  <cp:revision>7</cp:revision>
  <cp:lastPrinted>2019-10-17T16:30:41Z</cp:lastPrinted>
  <dcterms:created xsi:type="dcterms:W3CDTF">2019-10-17T15:39:19Z</dcterms:created>
  <dcterms:modified xsi:type="dcterms:W3CDTF">2019-10-17T16:39:59Z</dcterms:modified>
</cp:coreProperties>
</file>