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hc.org/VOHCAcceptedProductsTable_Cats.pdf" TargetMode="External"/><Relationship Id="rId2" Type="http://schemas.openxmlformats.org/officeDocument/2006/relationships/hyperlink" Target="http://www.vohc.org/VOHCAcceptedProductsTable_Dogs.pdf" TargetMode="External"/><Relationship Id="rId1" Type="http://schemas.openxmlformats.org/officeDocument/2006/relationships/hyperlink" Target="http://www.vohc.org/veterinary_periodontal_disease.html" TargetMode="External"/><Relationship Id="rId6" Type="http://schemas.openxmlformats.org/officeDocument/2006/relationships/hyperlink" Target="https://www.aaha.org/aaha-guidelines/dental-care/educational-images/dental-cleaning-sequence/" TargetMode="External"/><Relationship Id="rId5" Type="http://schemas.openxmlformats.org/officeDocument/2006/relationships/hyperlink" Target="https://www.aaha.org/aaha-guidelines/dental-care/educational-images/anatomy-of-a-tooth/" TargetMode="External"/><Relationship Id="rId4" Type="http://schemas.openxmlformats.org/officeDocument/2006/relationships/hyperlink" Target="https://www.aaha.org/aaha-guidelines/dental-care/dental-care-home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hc.org/VOHCAcceptedProductsTable_Cats.pdf" TargetMode="External"/><Relationship Id="rId2" Type="http://schemas.openxmlformats.org/officeDocument/2006/relationships/hyperlink" Target="http://www.vohc.org/VOHCAcceptedProductsTable_Dogs.pdf" TargetMode="External"/><Relationship Id="rId1" Type="http://schemas.openxmlformats.org/officeDocument/2006/relationships/hyperlink" Target="http://www.vohc.org/veterinary_periodontal_disease.html" TargetMode="External"/><Relationship Id="rId6" Type="http://schemas.openxmlformats.org/officeDocument/2006/relationships/hyperlink" Target="https://www.aaha.org/aaha-guidelines/dental-care/educational-images/dental-cleaning-sequence/" TargetMode="External"/><Relationship Id="rId5" Type="http://schemas.openxmlformats.org/officeDocument/2006/relationships/hyperlink" Target="https://www.aaha.org/aaha-guidelines/dental-care/educational-images/anatomy-of-a-tooth/" TargetMode="External"/><Relationship Id="rId4" Type="http://schemas.openxmlformats.org/officeDocument/2006/relationships/hyperlink" Target="https://www.aaha.org/aaha-guidelines/dental-care/dental-care-hom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1A918-A6B3-417F-B622-21633C6C12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5F541E-0100-409A-AFBB-ABCF365036B5}">
      <dgm:prSet/>
      <dgm:spPr/>
      <dgm:t>
        <a:bodyPr/>
        <a:lstStyle/>
        <a:p>
          <a:r>
            <a:rPr lang="en-US"/>
            <a:t>By encouraging clients to come in at any time with free exams</a:t>
          </a:r>
        </a:p>
      </dgm:t>
    </dgm:pt>
    <dgm:pt modelId="{6C298E28-50D3-4DA0-8A69-44B66DA736C3}" type="parTrans" cxnId="{BF540AE8-4C0E-4CEC-A12B-B9A0CDAAF04B}">
      <dgm:prSet/>
      <dgm:spPr/>
      <dgm:t>
        <a:bodyPr/>
        <a:lstStyle/>
        <a:p>
          <a:endParaRPr lang="en-US"/>
        </a:p>
      </dgm:t>
    </dgm:pt>
    <dgm:pt modelId="{865BCCA9-89B2-47FD-AFC9-2C6B24D039AC}" type="sibTrans" cxnId="{BF540AE8-4C0E-4CEC-A12B-B9A0CDAAF04B}">
      <dgm:prSet/>
      <dgm:spPr/>
      <dgm:t>
        <a:bodyPr/>
        <a:lstStyle/>
        <a:p>
          <a:endParaRPr lang="en-US"/>
        </a:p>
      </dgm:t>
    </dgm:pt>
    <dgm:pt modelId="{B95D9FDA-28FF-4F28-925F-89CFD350B481}">
      <dgm:prSet/>
      <dgm:spPr/>
      <dgm:t>
        <a:bodyPr/>
        <a:lstStyle/>
        <a:p>
          <a:r>
            <a:rPr lang="en-US"/>
            <a:t>This also helps improve the client/doctor relationship and builds trust when it comes to the best care for the pet</a:t>
          </a:r>
        </a:p>
      </dgm:t>
    </dgm:pt>
    <dgm:pt modelId="{18A6AF9E-0C74-4500-97CA-C77DF3CF0665}" type="parTrans" cxnId="{59E9AFC3-28C6-411D-AA10-842941D26D44}">
      <dgm:prSet/>
      <dgm:spPr/>
      <dgm:t>
        <a:bodyPr/>
        <a:lstStyle/>
        <a:p>
          <a:endParaRPr lang="en-US"/>
        </a:p>
      </dgm:t>
    </dgm:pt>
    <dgm:pt modelId="{51D4AFCA-97C0-4E10-AD82-8054DCCB5895}" type="sibTrans" cxnId="{59E9AFC3-28C6-411D-AA10-842941D26D44}">
      <dgm:prSet/>
      <dgm:spPr/>
      <dgm:t>
        <a:bodyPr/>
        <a:lstStyle/>
        <a:p>
          <a:endParaRPr lang="en-US"/>
        </a:p>
      </dgm:t>
    </dgm:pt>
    <dgm:pt modelId="{4D762AC7-0018-4305-A90B-8BBAB2E8C614}">
      <dgm:prSet/>
      <dgm:spPr/>
      <dgm:t>
        <a:bodyPr/>
        <a:lstStyle/>
        <a:p>
          <a:r>
            <a:rPr lang="en-US"/>
            <a:t>Regularly scheduled preventive care appointments help detect signs and symptoms early</a:t>
          </a:r>
        </a:p>
      </dgm:t>
    </dgm:pt>
    <dgm:pt modelId="{1B19EBDE-DF73-43E5-A728-CA5FDA7BEF83}" type="parTrans" cxnId="{5BF38068-FC85-4C01-A110-3BFBE2E2975B}">
      <dgm:prSet/>
      <dgm:spPr/>
      <dgm:t>
        <a:bodyPr/>
        <a:lstStyle/>
        <a:p>
          <a:endParaRPr lang="en-US"/>
        </a:p>
      </dgm:t>
    </dgm:pt>
    <dgm:pt modelId="{E3B93167-2CD0-4B39-8535-AA3ACBEF95FD}" type="sibTrans" cxnId="{5BF38068-FC85-4C01-A110-3BFBE2E2975B}">
      <dgm:prSet/>
      <dgm:spPr/>
      <dgm:t>
        <a:bodyPr/>
        <a:lstStyle/>
        <a:p>
          <a:endParaRPr lang="en-US"/>
        </a:p>
      </dgm:t>
    </dgm:pt>
    <dgm:pt modelId="{1D4FCD8D-EE72-474A-8670-901A76DA34B6}">
      <dgm:prSet/>
      <dgm:spPr/>
      <dgm:t>
        <a:bodyPr/>
        <a:lstStyle/>
        <a:p>
          <a:r>
            <a:rPr lang="en-US"/>
            <a:t>By offering plans with annual dental cleanings as prevention of periodontal disease before it occurs</a:t>
          </a:r>
        </a:p>
      </dgm:t>
    </dgm:pt>
    <dgm:pt modelId="{2FBA6B76-3AF4-419E-81FD-D9C00400D9F9}" type="parTrans" cxnId="{0BC785DB-DE7F-4DDA-96A0-7D419B03BEE3}">
      <dgm:prSet/>
      <dgm:spPr/>
      <dgm:t>
        <a:bodyPr/>
        <a:lstStyle/>
        <a:p>
          <a:endParaRPr lang="en-US"/>
        </a:p>
      </dgm:t>
    </dgm:pt>
    <dgm:pt modelId="{57C70DCF-AF45-4AE0-86EA-B59AE35F73B5}" type="sibTrans" cxnId="{0BC785DB-DE7F-4DDA-96A0-7D419B03BEE3}">
      <dgm:prSet/>
      <dgm:spPr/>
      <dgm:t>
        <a:bodyPr/>
        <a:lstStyle/>
        <a:p>
          <a:endParaRPr lang="en-US"/>
        </a:p>
      </dgm:t>
    </dgm:pt>
    <dgm:pt modelId="{11DCDB2A-18C0-4291-9088-2CC0683D56F4}">
      <dgm:prSet/>
      <dgm:spPr/>
      <dgm:t>
        <a:bodyPr/>
        <a:lstStyle/>
        <a:p>
          <a:r>
            <a:rPr lang="en-US"/>
            <a:t>Prevention costs less than treatment</a:t>
          </a:r>
        </a:p>
      </dgm:t>
    </dgm:pt>
    <dgm:pt modelId="{B3B36DCD-C834-4956-885F-A0DD6FD0A899}" type="parTrans" cxnId="{193BCEC9-CFEA-40DE-BAA5-1A5CCF20DB15}">
      <dgm:prSet/>
      <dgm:spPr/>
      <dgm:t>
        <a:bodyPr/>
        <a:lstStyle/>
        <a:p>
          <a:endParaRPr lang="en-US"/>
        </a:p>
      </dgm:t>
    </dgm:pt>
    <dgm:pt modelId="{405A41D3-BA12-4700-8CAF-5D5C3F307984}" type="sibTrans" cxnId="{193BCEC9-CFEA-40DE-BAA5-1A5CCF20DB15}">
      <dgm:prSet/>
      <dgm:spPr/>
      <dgm:t>
        <a:bodyPr/>
        <a:lstStyle/>
        <a:p>
          <a:endParaRPr lang="en-US"/>
        </a:p>
      </dgm:t>
    </dgm:pt>
    <dgm:pt modelId="{79E038FB-1330-4F11-8865-97638D775494}" type="pres">
      <dgm:prSet presAssocID="{1AC1A918-A6B3-417F-B622-21633C6C129A}" presName="root" presStyleCnt="0">
        <dgm:presLayoutVars>
          <dgm:dir/>
          <dgm:resizeHandles val="exact"/>
        </dgm:presLayoutVars>
      </dgm:prSet>
      <dgm:spPr/>
    </dgm:pt>
    <dgm:pt modelId="{D78E2A5D-DBE9-402B-B8C7-C88AD023B663}" type="pres">
      <dgm:prSet presAssocID="{ED5F541E-0100-409A-AFBB-ABCF365036B5}" presName="compNode" presStyleCnt="0"/>
      <dgm:spPr/>
    </dgm:pt>
    <dgm:pt modelId="{D98EBA69-A493-41F5-AB8E-82EC548D28C8}" type="pres">
      <dgm:prSet presAssocID="{ED5F541E-0100-409A-AFBB-ABCF365036B5}" presName="bgRect" presStyleLbl="bgShp" presStyleIdx="0" presStyleCnt="4"/>
      <dgm:spPr/>
    </dgm:pt>
    <dgm:pt modelId="{DB023911-6445-4E27-9BB3-A644D2D854F5}" type="pres">
      <dgm:prSet presAssocID="{ED5F541E-0100-409A-AFBB-ABCF365036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9F3E087-200D-4F33-B8C1-8C46F785676D}" type="pres">
      <dgm:prSet presAssocID="{ED5F541E-0100-409A-AFBB-ABCF365036B5}" presName="spaceRect" presStyleCnt="0"/>
      <dgm:spPr/>
    </dgm:pt>
    <dgm:pt modelId="{98AC42D2-6D89-4856-BBBB-0DC0781CD300}" type="pres">
      <dgm:prSet presAssocID="{ED5F541E-0100-409A-AFBB-ABCF365036B5}" presName="parTx" presStyleLbl="revTx" presStyleIdx="0" presStyleCnt="5">
        <dgm:presLayoutVars>
          <dgm:chMax val="0"/>
          <dgm:chPref val="0"/>
        </dgm:presLayoutVars>
      </dgm:prSet>
      <dgm:spPr/>
    </dgm:pt>
    <dgm:pt modelId="{8FD00E55-05B7-4B6E-A501-84A21E97470D}" type="pres">
      <dgm:prSet presAssocID="{ED5F541E-0100-409A-AFBB-ABCF365036B5}" presName="desTx" presStyleLbl="revTx" presStyleIdx="1" presStyleCnt="5">
        <dgm:presLayoutVars/>
      </dgm:prSet>
      <dgm:spPr/>
    </dgm:pt>
    <dgm:pt modelId="{E188985D-58AC-4B3D-BD09-B8F0256E73A4}" type="pres">
      <dgm:prSet presAssocID="{865BCCA9-89B2-47FD-AFC9-2C6B24D039AC}" presName="sibTrans" presStyleCnt="0"/>
      <dgm:spPr/>
    </dgm:pt>
    <dgm:pt modelId="{1A75609F-772D-4151-A276-3ED60741E04E}" type="pres">
      <dgm:prSet presAssocID="{4D762AC7-0018-4305-A90B-8BBAB2E8C614}" presName="compNode" presStyleCnt="0"/>
      <dgm:spPr/>
    </dgm:pt>
    <dgm:pt modelId="{AE225382-FE20-4EBB-90B2-8069BE33F710}" type="pres">
      <dgm:prSet presAssocID="{4D762AC7-0018-4305-A90B-8BBAB2E8C614}" presName="bgRect" presStyleLbl="bgShp" presStyleIdx="1" presStyleCnt="4"/>
      <dgm:spPr/>
    </dgm:pt>
    <dgm:pt modelId="{EED99C9D-E81A-44B7-9F96-51EB089285F7}" type="pres">
      <dgm:prSet presAssocID="{4D762AC7-0018-4305-A90B-8BBAB2E8C6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6114E7F-0C2E-4603-AB93-7FD5C0A52702}" type="pres">
      <dgm:prSet presAssocID="{4D762AC7-0018-4305-A90B-8BBAB2E8C614}" presName="spaceRect" presStyleCnt="0"/>
      <dgm:spPr/>
    </dgm:pt>
    <dgm:pt modelId="{44379996-CD2F-475C-B25D-7F7136C3B103}" type="pres">
      <dgm:prSet presAssocID="{4D762AC7-0018-4305-A90B-8BBAB2E8C614}" presName="parTx" presStyleLbl="revTx" presStyleIdx="2" presStyleCnt="5">
        <dgm:presLayoutVars>
          <dgm:chMax val="0"/>
          <dgm:chPref val="0"/>
        </dgm:presLayoutVars>
      </dgm:prSet>
      <dgm:spPr/>
    </dgm:pt>
    <dgm:pt modelId="{07A6D706-2F3E-4ADF-83B6-8F20C5B4F237}" type="pres">
      <dgm:prSet presAssocID="{E3B93167-2CD0-4B39-8535-AA3ACBEF95FD}" presName="sibTrans" presStyleCnt="0"/>
      <dgm:spPr/>
    </dgm:pt>
    <dgm:pt modelId="{1913D3B6-881B-4904-9E86-8AED6A547EF8}" type="pres">
      <dgm:prSet presAssocID="{1D4FCD8D-EE72-474A-8670-901A76DA34B6}" presName="compNode" presStyleCnt="0"/>
      <dgm:spPr/>
    </dgm:pt>
    <dgm:pt modelId="{5B96D899-3EAC-443C-A5C9-C61798F676E7}" type="pres">
      <dgm:prSet presAssocID="{1D4FCD8D-EE72-474A-8670-901A76DA34B6}" presName="bgRect" presStyleLbl="bgShp" presStyleIdx="2" presStyleCnt="4"/>
      <dgm:spPr/>
    </dgm:pt>
    <dgm:pt modelId="{37AE4C5C-8CBC-4B48-94BF-FE50604B8CE4}" type="pres">
      <dgm:prSet presAssocID="{1D4FCD8D-EE72-474A-8670-901A76DA34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76F61D8B-B86F-482C-84F2-C236BFD4662F}" type="pres">
      <dgm:prSet presAssocID="{1D4FCD8D-EE72-474A-8670-901A76DA34B6}" presName="spaceRect" presStyleCnt="0"/>
      <dgm:spPr/>
    </dgm:pt>
    <dgm:pt modelId="{FA7E1DA7-91E4-469B-8ECC-B11B45DD2509}" type="pres">
      <dgm:prSet presAssocID="{1D4FCD8D-EE72-474A-8670-901A76DA34B6}" presName="parTx" presStyleLbl="revTx" presStyleIdx="3" presStyleCnt="5">
        <dgm:presLayoutVars>
          <dgm:chMax val="0"/>
          <dgm:chPref val="0"/>
        </dgm:presLayoutVars>
      </dgm:prSet>
      <dgm:spPr/>
    </dgm:pt>
    <dgm:pt modelId="{B739BBF5-CA7D-4937-B764-EB12C7E572D3}" type="pres">
      <dgm:prSet presAssocID="{57C70DCF-AF45-4AE0-86EA-B59AE35F73B5}" presName="sibTrans" presStyleCnt="0"/>
      <dgm:spPr/>
    </dgm:pt>
    <dgm:pt modelId="{B4C1B61C-F19B-461F-88E1-F7DD14BCE69C}" type="pres">
      <dgm:prSet presAssocID="{11DCDB2A-18C0-4291-9088-2CC0683D56F4}" presName="compNode" presStyleCnt="0"/>
      <dgm:spPr/>
    </dgm:pt>
    <dgm:pt modelId="{D5E1B4D9-D327-46B6-B40E-13AE12F6740A}" type="pres">
      <dgm:prSet presAssocID="{11DCDB2A-18C0-4291-9088-2CC0683D56F4}" presName="bgRect" presStyleLbl="bgShp" presStyleIdx="3" presStyleCnt="4"/>
      <dgm:spPr/>
    </dgm:pt>
    <dgm:pt modelId="{4010348F-B5E2-400C-99A8-C17C2480A3F3}" type="pres">
      <dgm:prSet presAssocID="{11DCDB2A-18C0-4291-9088-2CC0683D56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07D7A8F8-97A9-489B-9756-C0E981891996}" type="pres">
      <dgm:prSet presAssocID="{11DCDB2A-18C0-4291-9088-2CC0683D56F4}" presName="spaceRect" presStyleCnt="0"/>
      <dgm:spPr/>
    </dgm:pt>
    <dgm:pt modelId="{AFBBCD9C-FD2B-440F-9D4D-43E60A774E36}" type="pres">
      <dgm:prSet presAssocID="{11DCDB2A-18C0-4291-9088-2CC0683D56F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2E1CD05-77DF-4039-8E73-050F8F70DF2D}" type="presOf" srcId="{B95D9FDA-28FF-4F28-925F-89CFD350B481}" destId="{8FD00E55-05B7-4B6E-A501-84A21E97470D}" srcOrd="0" destOrd="0" presId="urn:microsoft.com/office/officeart/2018/2/layout/IconVerticalSolidList"/>
    <dgm:cxn modelId="{2B1C471D-A060-4FC6-9A53-D36A48B7D6D2}" type="presOf" srcId="{4D762AC7-0018-4305-A90B-8BBAB2E8C614}" destId="{44379996-CD2F-475C-B25D-7F7136C3B103}" srcOrd="0" destOrd="0" presId="urn:microsoft.com/office/officeart/2018/2/layout/IconVerticalSolidList"/>
    <dgm:cxn modelId="{E5D01F27-19DA-43EF-AEE5-5203BF9A97EA}" type="presOf" srcId="{11DCDB2A-18C0-4291-9088-2CC0683D56F4}" destId="{AFBBCD9C-FD2B-440F-9D4D-43E60A774E36}" srcOrd="0" destOrd="0" presId="urn:microsoft.com/office/officeart/2018/2/layout/IconVerticalSolidList"/>
    <dgm:cxn modelId="{5BF38068-FC85-4C01-A110-3BFBE2E2975B}" srcId="{1AC1A918-A6B3-417F-B622-21633C6C129A}" destId="{4D762AC7-0018-4305-A90B-8BBAB2E8C614}" srcOrd="1" destOrd="0" parTransId="{1B19EBDE-DF73-43E5-A728-CA5FDA7BEF83}" sibTransId="{E3B93167-2CD0-4B39-8535-AA3ACBEF95FD}"/>
    <dgm:cxn modelId="{D2B7E368-9EA0-485A-A427-9A06C1C130ED}" type="presOf" srcId="{1D4FCD8D-EE72-474A-8670-901A76DA34B6}" destId="{FA7E1DA7-91E4-469B-8ECC-B11B45DD2509}" srcOrd="0" destOrd="0" presId="urn:microsoft.com/office/officeart/2018/2/layout/IconVerticalSolidList"/>
    <dgm:cxn modelId="{59E9AFC3-28C6-411D-AA10-842941D26D44}" srcId="{ED5F541E-0100-409A-AFBB-ABCF365036B5}" destId="{B95D9FDA-28FF-4F28-925F-89CFD350B481}" srcOrd="0" destOrd="0" parTransId="{18A6AF9E-0C74-4500-97CA-C77DF3CF0665}" sibTransId="{51D4AFCA-97C0-4E10-AD82-8054DCCB5895}"/>
    <dgm:cxn modelId="{193BCEC9-CFEA-40DE-BAA5-1A5CCF20DB15}" srcId="{1AC1A918-A6B3-417F-B622-21633C6C129A}" destId="{11DCDB2A-18C0-4291-9088-2CC0683D56F4}" srcOrd="3" destOrd="0" parTransId="{B3B36DCD-C834-4956-885F-A0DD6FD0A899}" sibTransId="{405A41D3-BA12-4700-8CAF-5D5C3F307984}"/>
    <dgm:cxn modelId="{B15BEECA-FEE6-4544-86AE-BD52C570F391}" type="presOf" srcId="{ED5F541E-0100-409A-AFBB-ABCF365036B5}" destId="{98AC42D2-6D89-4856-BBBB-0DC0781CD300}" srcOrd="0" destOrd="0" presId="urn:microsoft.com/office/officeart/2018/2/layout/IconVerticalSolidList"/>
    <dgm:cxn modelId="{0BC785DB-DE7F-4DDA-96A0-7D419B03BEE3}" srcId="{1AC1A918-A6B3-417F-B622-21633C6C129A}" destId="{1D4FCD8D-EE72-474A-8670-901A76DA34B6}" srcOrd="2" destOrd="0" parTransId="{2FBA6B76-3AF4-419E-81FD-D9C00400D9F9}" sibTransId="{57C70DCF-AF45-4AE0-86EA-B59AE35F73B5}"/>
    <dgm:cxn modelId="{BF540AE8-4C0E-4CEC-A12B-B9A0CDAAF04B}" srcId="{1AC1A918-A6B3-417F-B622-21633C6C129A}" destId="{ED5F541E-0100-409A-AFBB-ABCF365036B5}" srcOrd="0" destOrd="0" parTransId="{6C298E28-50D3-4DA0-8A69-44B66DA736C3}" sibTransId="{865BCCA9-89B2-47FD-AFC9-2C6B24D039AC}"/>
    <dgm:cxn modelId="{E8C9E9F8-CFC8-440C-87D3-2E84CDE86F9A}" type="presOf" srcId="{1AC1A918-A6B3-417F-B622-21633C6C129A}" destId="{79E038FB-1330-4F11-8865-97638D775494}" srcOrd="0" destOrd="0" presId="urn:microsoft.com/office/officeart/2018/2/layout/IconVerticalSolidList"/>
    <dgm:cxn modelId="{2D5974B0-9183-43AB-928F-987A8A567A9A}" type="presParOf" srcId="{79E038FB-1330-4F11-8865-97638D775494}" destId="{D78E2A5D-DBE9-402B-B8C7-C88AD023B663}" srcOrd="0" destOrd="0" presId="urn:microsoft.com/office/officeart/2018/2/layout/IconVerticalSolidList"/>
    <dgm:cxn modelId="{0D092EDD-1D83-4338-804F-089EF245C5B3}" type="presParOf" srcId="{D78E2A5D-DBE9-402B-B8C7-C88AD023B663}" destId="{D98EBA69-A493-41F5-AB8E-82EC548D28C8}" srcOrd="0" destOrd="0" presId="urn:microsoft.com/office/officeart/2018/2/layout/IconVerticalSolidList"/>
    <dgm:cxn modelId="{15A65177-0B04-43B1-BFD6-4FA0D0ED8E81}" type="presParOf" srcId="{D78E2A5D-DBE9-402B-B8C7-C88AD023B663}" destId="{DB023911-6445-4E27-9BB3-A644D2D854F5}" srcOrd="1" destOrd="0" presId="urn:microsoft.com/office/officeart/2018/2/layout/IconVerticalSolidList"/>
    <dgm:cxn modelId="{0F7CDF0C-4800-4346-9308-1CCEBC4949AA}" type="presParOf" srcId="{D78E2A5D-DBE9-402B-B8C7-C88AD023B663}" destId="{19F3E087-200D-4F33-B8C1-8C46F785676D}" srcOrd="2" destOrd="0" presId="urn:microsoft.com/office/officeart/2018/2/layout/IconVerticalSolidList"/>
    <dgm:cxn modelId="{98B8ECD3-14FD-4AD1-8E40-3F7FA923F517}" type="presParOf" srcId="{D78E2A5D-DBE9-402B-B8C7-C88AD023B663}" destId="{98AC42D2-6D89-4856-BBBB-0DC0781CD300}" srcOrd="3" destOrd="0" presId="urn:microsoft.com/office/officeart/2018/2/layout/IconVerticalSolidList"/>
    <dgm:cxn modelId="{9BD718B5-9B90-40BA-A7D1-518994B2190B}" type="presParOf" srcId="{D78E2A5D-DBE9-402B-B8C7-C88AD023B663}" destId="{8FD00E55-05B7-4B6E-A501-84A21E97470D}" srcOrd="4" destOrd="0" presId="urn:microsoft.com/office/officeart/2018/2/layout/IconVerticalSolidList"/>
    <dgm:cxn modelId="{CA7348C5-0650-48B8-95A5-B491083F243A}" type="presParOf" srcId="{79E038FB-1330-4F11-8865-97638D775494}" destId="{E188985D-58AC-4B3D-BD09-B8F0256E73A4}" srcOrd="1" destOrd="0" presId="urn:microsoft.com/office/officeart/2018/2/layout/IconVerticalSolidList"/>
    <dgm:cxn modelId="{760AA0B2-15E7-4FB8-B779-12AC131B33AF}" type="presParOf" srcId="{79E038FB-1330-4F11-8865-97638D775494}" destId="{1A75609F-772D-4151-A276-3ED60741E04E}" srcOrd="2" destOrd="0" presId="urn:microsoft.com/office/officeart/2018/2/layout/IconVerticalSolidList"/>
    <dgm:cxn modelId="{15A7716D-7D05-4EB8-A498-10DD91F7D142}" type="presParOf" srcId="{1A75609F-772D-4151-A276-3ED60741E04E}" destId="{AE225382-FE20-4EBB-90B2-8069BE33F710}" srcOrd="0" destOrd="0" presId="urn:microsoft.com/office/officeart/2018/2/layout/IconVerticalSolidList"/>
    <dgm:cxn modelId="{8BA63B43-62CC-473A-9770-C23C07B0F55A}" type="presParOf" srcId="{1A75609F-772D-4151-A276-3ED60741E04E}" destId="{EED99C9D-E81A-44B7-9F96-51EB089285F7}" srcOrd="1" destOrd="0" presId="urn:microsoft.com/office/officeart/2018/2/layout/IconVerticalSolidList"/>
    <dgm:cxn modelId="{09AA8A04-7D41-421F-B2DA-3A045D3FA73C}" type="presParOf" srcId="{1A75609F-772D-4151-A276-3ED60741E04E}" destId="{56114E7F-0C2E-4603-AB93-7FD5C0A52702}" srcOrd="2" destOrd="0" presId="urn:microsoft.com/office/officeart/2018/2/layout/IconVerticalSolidList"/>
    <dgm:cxn modelId="{33B87709-17C8-44CB-B643-F783B71298AF}" type="presParOf" srcId="{1A75609F-772D-4151-A276-3ED60741E04E}" destId="{44379996-CD2F-475C-B25D-7F7136C3B103}" srcOrd="3" destOrd="0" presId="urn:microsoft.com/office/officeart/2018/2/layout/IconVerticalSolidList"/>
    <dgm:cxn modelId="{0932B50B-90D8-4A2E-899B-847C2F6BBB49}" type="presParOf" srcId="{79E038FB-1330-4F11-8865-97638D775494}" destId="{07A6D706-2F3E-4ADF-83B6-8F20C5B4F237}" srcOrd="3" destOrd="0" presId="urn:microsoft.com/office/officeart/2018/2/layout/IconVerticalSolidList"/>
    <dgm:cxn modelId="{266745BC-6AB1-403C-B507-1F9EA81C97AC}" type="presParOf" srcId="{79E038FB-1330-4F11-8865-97638D775494}" destId="{1913D3B6-881B-4904-9E86-8AED6A547EF8}" srcOrd="4" destOrd="0" presId="urn:microsoft.com/office/officeart/2018/2/layout/IconVerticalSolidList"/>
    <dgm:cxn modelId="{84C0166D-72C7-4DA7-A1AF-A8E2DADF6761}" type="presParOf" srcId="{1913D3B6-881B-4904-9E86-8AED6A547EF8}" destId="{5B96D899-3EAC-443C-A5C9-C61798F676E7}" srcOrd="0" destOrd="0" presId="urn:microsoft.com/office/officeart/2018/2/layout/IconVerticalSolidList"/>
    <dgm:cxn modelId="{653E3386-A863-455A-A3C5-330651078D6E}" type="presParOf" srcId="{1913D3B6-881B-4904-9E86-8AED6A547EF8}" destId="{37AE4C5C-8CBC-4B48-94BF-FE50604B8CE4}" srcOrd="1" destOrd="0" presId="urn:microsoft.com/office/officeart/2018/2/layout/IconVerticalSolidList"/>
    <dgm:cxn modelId="{9EA4A560-3B56-4690-8226-E73F1CD6CFB7}" type="presParOf" srcId="{1913D3B6-881B-4904-9E86-8AED6A547EF8}" destId="{76F61D8B-B86F-482C-84F2-C236BFD4662F}" srcOrd="2" destOrd="0" presId="urn:microsoft.com/office/officeart/2018/2/layout/IconVerticalSolidList"/>
    <dgm:cxn modelId="{BBBFFA58-1E64-4DE6-93F3-531F998768F4}" type="presParOf" srcId="{1913D3B6-881B-4904-9E86-8AED6A547EF8}" destId="{FA7E1DA7-91E4-469B-8ECC-B11B45DD2509}" srcOrd="3" destOrd="0" presId="urn:microsoft.com/office/officeart/2018/2/layout/IconVerticalSolidList"/>
    <dgm:cxn modelId="{F521ECB6-6567-455E-95BF-F63DEDE276FF}" type="presParOf" srcId="{79E038FB-1330-4F11-8865-97638D775494}" destId="{B739BBF5-CA7D-4937-B764-EB12C7E572D3}" srcOrd="5" destOrd="0" presId="urn:microsoft.com/office/officeart/2018/2/layout/IconVerticalSolidList"/>
    <dgm:cxn modelId="{5ED675B3-F2E8-438F-96E6-7B8AEACA37CD}" type="presParOf" srcId="{79E038FB-1330-4F11-8865-97638D775494}" destId="{B4C1B61C-F19B-461F-88E1-F7DD14BCE69C}" srcOrd="6" destOrd="0" presId="urn:microsoft.com/office/officeart/2018/2/layout/IconVerticalSolidList"/>
    <dgm:cxn modelId="{5FECE49F-BA0C-4E5C-A680-4DEE8A92F7B8}" type="presParOf" srcId="{B4C1B61C-F19B-461F-88E1-F7DD14BCE69C}" destId="{D5E1B4D9-D327-46B6-B40E-13AE12F6740A}" srcOrd="0" destOrd="0" presId="urn:microsoft.com/office/officeart/2018/2/layout/IconVerticalSolidList"/>
    <dgm:cxn modelId="{51FF6B8C-9EF5-4BCE-9923-2B4FC8C84C68}" type="presParOf" srcId="{B4C1B61C-F19B-461F-88E1-F7DD14BCE69C}" destId="{4010348F-B5E2-400C-99A8-C17C2480A3F3}" srcOrd="1" destOrd="0" presId="urn:microsoft.com/office/officeart/2018/2/layout/IconVerticalSolidList"/>
    <dgm:cxn modelId="{F4256E5A-E968-4FC5-AB46-65935D4C12CD}" type="presParOf" srcId="{B4C1B61C-F19B-461F-88E1-F7DD14BCE69C}" destId="{07D7A8F8-97A9-489B-9756-C0E981891996}" srcOrd="2" destOrd="0" presId="urn:microsoft.com/office/officeart/2018/2/layout/IconVerticalSolidList"/>
    <dgm:cxn modelId="{912294F3-903A-4A38-873D-48B960BC72D0}" type="presParOf" srcId="{B4C1B61C-F19B-461F-88E1-F7DD14BCE69C}" destId="{AFBBCD9C-FD2B-440F-9D4D-43E60A774E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8715D-9759-4E9F-8C3F-7BFFCF142A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D161D5-C1D1-4A0F-A7C2-3C2789A70F15}">
      <dgm:prSet/>
      <dgm:spPr/>
      <dgm:t>
        <a:bodyPr/>
        <a:lstStyle/>
        <a:p>
          <a:r>
            <a:rPr lang="en-US"/>
            <a:t>Veterinary Oral Health Council</a:t>
          </a:r>
        </a:p>
      </dgm:t>
    </dgm:pt>
    <dgm:pt modelId="{9DF6AE4E-CA50-44F4-A3A6-CBCE798CF306}" type="parTrans" cxnId="{A0E83A98-CEF0-4365-98E9-BB66CAF26CEC}">
      <dgm:prSet/>
      <dgm:spPr/>
      <dgm:t>
        <a:bodyPr/>
        <a:lstStyle/>
        <a:p>
          <a:endParaRPr lang="en-US"/>
        </a:p>
      </dgm:t>
    </dgm:pt>
    <dgm:pt modelId="{F99DE559-9193-4E74-A70B-1FF8E4BCF838}" type="sibTrans" cxnId="{A0E83A98-CEF0-4365-98E9-BB66CAF26CEC}">
      <dgm:prSet/>
      <dgm:spPr/>
      <dgm:t>
        <a:bodyPr/>
        <a:lstStyle/>
        <a:p>
          <a:endParaRPr lang="en-US"/>
        </a:p>
      </dgm:t>
    </dgm:pt>
    <dgm:pt modelId="{9E2D00B6-2E13-40DD-8E87-BD1320A63219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http://www.vohc.org/veterinary_periodontal_disease.html</a:t>
          </a:r>
          <a:endParaRPr lang="en-US"/>
        </a:p>
      </dgm:t>
    </dgm:pt>
    <dgm:pt modelId="{559BF7B5-567D-4AED-B71A-95CCDE073F64}" type="parTrans" cxnId="{A9851667-2F78-4F4F-8D82-848CEEE79279}">
      <dgm:prSet/>
      <dgm:spPr/>
      <dgm:t>
        <a:bodyPr/>
        <a:lstStyle/>
        <a:p>
          <a:endParaRPr lang="en-US"/>
        </a:p>
      </dgm:t>
    </dgm:pt>
    <dgm:pt modelId="{C7615CF7-E5D7-423A-AC3E-56C4D7B70F3D}" type="sibTrans" cxnId="{A9851667-2F78-4F4F-8D82-848CEEE79279}">
      <dgm:prSet/>
      <dgm:spPr/>
      <dgm:t>
        <a:bodyPr/>
        <a:lstStyle/>
        <a:p>
          <a:endParaRPr lang="en-US"/>
        </a:p>
      </dgm:t>
    </dgm:pt>
    <dgm:pt modelId="{B08BD86A-7140-40D9-92E4-523770A9FEED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http://www.vohc.org/VOHCAcceptedProductsTable_Dogs.pdf</a:t>
          </a:r>
          <a:endParaRPr lang="en-US"/>
        </a:p>
      </dgm:t>
    </dgm:pt>
    <dgm:pt modelId="{8F257955-D9AA-4493-8DA0-71D6641831D8}" type="parTrans" cxnId="{EA7E0896-E99E-473F-BAF9-1006FA4137B2}">
      <dgm:prSet/>
      <dgm:spPr/>
      <dgm:t>
        <a:bodyPr/>
        <a:lstStyle/>
        <a:p>
          <a:endParaRPr lang="en-US"/>
        </a:p>
      </dgm:t>
    </dgm:pt>
    <dgm:pt modelId="{EBA834CD-DE89-418A-B323-910B640B0FF1}" type="sibTrans" cxnId="{EA7E0896-E99E-473F-BAF9-1006FA4137B2}">
      <dgm:prSet/>
      <dgm:spPr/>
      <dgm:t>
        <a:bodyPr/>
        <a:lstStyle/>
        <a:p>
          <a:endParaRPr lang="en-US"/>
        </a:p>
      </dgm:t>
    </dgm:pt>
    <dgm:pt modelId="{C1EC6786-8EEE-4161-B015-D430E5998CC8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http://www.vohc.org/VOHCAcceptedProductsTable_Cats.pdf</a:t>
          </a:r>
          <a:endParaRPr lang="en-US"/>
        </a:p>
      </dgm:t>
    </dgm:pt>
    <dgm:pt modelId="{7D733B46-FFB5-4505-8D50-6A9EE47BCE91}" type="parTrans" cxnId="{8019045D-7736-4EC8-8EDF-3A0049232EED}">
      <dgm:prSet/>
      <dgm:spPr/>
      <dgm:t>
        <a:bodyPr/>
        <a:lstStyle/>
        <a:p>
          <a:endParaRPr lang="en-US"/>
        </a:p>
      </dgm:t>
    </dgm:pt>
    <dgm:pt modelId="{1109C346-2B3C-4696-981F-CF2F40E0AD31}" type="sibTrans" cxnId="{8019045D-7736-4EC8-8EDF-3A0049232EED}">
      <dgm:prSet/>
      <dgm:spPr/>
      <dgm:t>
        <a:bodyPr/>
        <a:lstStyle/>
        <a:p>
          <a:endParaRPr lang="en-US"/>
        </a:p>
      </dgm:t>
    </dgm:pt>
    <dgm:pt modelId="{C7FFCC6A-05A7-45FC-833C-D2B768C6DE7E}">
      <dgm:prSet/>
      <dgm:spPr/>
      <dgm:t>
        <a:bodyPr/>
        <a:lstStyle/>
        <a:p>
          <a:r>
            <a:rPr lang="en-US"/>
            <a:t>AAAHA</a:t>
          </a:r>
        </a:p>
      </dgm:t>
    </dgm:pt>
    <dgm:pt modelId="{F7959799-5959-47C9-8B34-018F753CAD7E}" type="parTrans" cxnId="{1229C699-9548-4679-BDE3-51D19B67DB42}">
      <dgm:prSet/>
      <dgm:spPr/>
      <dgm:t>
        <a:bodyPr/>
        <a:lstStyle/>
        <a:p>
          <a:endParaRPr lang="en-US"/>
        </a:p>
      </dgm:t>
    </dgm:pt>
    <dgm:pt modelId="{2B6C4FF2-9256-42A0-9E50-5241E88F7DBD}" type="sibTrans" cxnId="{1229C699-9548-4679-BDE3-51D19B67DB42}">
      <dgm:prSet/>
      <dgm:spPr/>
      <dgm:t>
        <a:bodyPr/>
        <a:lstStyle/>
        <a:p>
          <a:endParaRPr lang="en-US"/>
        </a:p>
      </dgm:t>
    </dgm:pt>
    <dgm:pt modelId="{187F948E-340A-4DB8-9802-B568C3A76915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https://www.aaha.org/aaha-guidelines/dental-care/dental-care-home/</a:t>
          </a:r>
          <a:endParaRPr lang="en-US"/>
        </a:p>
      </dgm:t>
    </dgm:pt>
    <dgm:pt modelId="{2A5D7A94-7CB3-4E4A-8750-0FA736ECCEC7}" type="parTrans" cxnId="{2758E018-9474-4032-9788-792AFC47429C}">
      <dgm:prSet/>
      <dgm:spPr/>
      <dgm:t>
        <a:bodyPr/>
        <a:lstStyle/>
        <a:p>
          <a:endParaRPr lang="en-US"/>
        </a:p>
      </dgm:t>
    </dgm:pt>
    <dgm:pt modelId="{2EA074AA-B48E-4D46-9DDE-F9F08ABC42AF}" type="sibTrans" cxnId="{2758E018-9474-4032-9788-792AFC47429C}">
      <dgm:prSet/>
      <dgm:spPr/>
      <dgm:t>
        <a:bodyPr/>
        <a:lstStyle/>
        <a:p>
          <a:endParaRPr lang="en-US"/>
        </a:p>
      </dgm:t>
    </dgm:pt>
    <dgm:pt modelId="{C341BA59-770D-470A-ABE0-115DA3AD1ACC}">
      <dgm:prSet/>
      <dgm:spPr/>
      <dgm:t>
        <a:bodyPr/>
        <a:lstStyle/>
        <a:p>
          <a:r>
            <a:rPr lang="en-US">
              <a:hlinkClick xmlns:r="http://schemas.openxmlformats.org/officeDocument/2006/relationships" r:id="rId5"/>
            </a:rPr>
            <a:t>https://www.aaha.org/aaha-guidelines/dental-care/educational-images/anatomy-of-a-tooth/</a:t>
          </a:r>
          <a:endParaRPr lang="en-US"/>
        </a:p>
      </dgm:t>
    </dgm:pt>
    <dgm:pt modelId="{BE2F87A3-3B92-4347-9987-EC1503E46EAB}" type="parTrans" cxnId="{D64F7139-101B-4EB9-8B5A-7EDE745E9B89}">
      <dgm:prSet/>
      <dgm:spPr/>
      <dgm:t>
        <a:bodyPr/>
        <a:lstStyle/>
        <a:p>
          <a:endParaRPr lang="en-US"/>
        </a:p>
      </dgm:t>
    </dgm:pt>
    <dgm:pt modelId="{98EBBC28-28BE-455B-99B4-544C2293A0DA}" type="sibTrans" cxnId="{D64F7139-101B-4EB9-8B5A-7EDE745E9B89}">
      <dgm:prSet/>
      <dgm:spPr/>
      <dgm:t>
        <a:bodyPr/>
        <a:lstStyle/>
        <a:p>
          <a:endParaRPr lang="en-US"/>
        </a:p>
      </dgm:t>
    </dgm:pt>
    <dgm:pt modelId="{F0D5BB50-CF65-4871-B3FA-A0A34B46AE41}">
      <dgm:prSet/>
      <dgm:spPr/>
      <dgm:t>
        <a:bodyPr/>
        <a:lstStyle/>
        <a:p>
          <a:r>
            <a:rPr lang="en-US">
              <a:hlinkClick xmlns:r="http://schemas.openxmlformats.org/officeDocument/2006/relationships" r:id="rId6"/>
            </a:rPr>
            <a:t>https://www.aaha.org/aaha-guidelines/dental-care/educational-images/dental-cleaning-sequence/</a:t>
          </a:r>
          <a:endParaRPr lang="en-US"/>
        </a:p>
      </dgm:t>
    </dgm:pt>
    <dgm:pt modelId="{C9004E4A-E040-4792-BD4A-D8065FF8014E}" type="parTrans" cxnId="{1E26080D-871C-4335-B18F-E0FB8BE32447}">
      <dgm:prSet/>
      <dgm:spPr/>
      <dgm:t>
        <a:bodyPr/>
        <a:lstStyle/>
        <a:p>
          <a:endParaRPr lang="en-US"/>
        </a:p>
      </dgm:t>
    </dgm:pt>
    <dgm:pt modelId="{E10D8B4C-8DE0-4029-8CEB-85722168CF04}" type="sibTrans" cxnId="{1E26080D-871C-4335-B18F-E0FB8BE32447}">
      <dgm:prSet/>
      <dgm:spPr/>
      <dgm:t>
        <a:bodyPr/>
        <a:lstStyle/>
        <a:p>
          <a:endParaRPr lang="en-US"/>
        </a:p>
      </dgm:t>
    </dgm:pt>
    <dgm:pt modelId="{2054D20F-0934-4F42-90A0-EFD37E3A1F4B}" type="pres">
      <dgm:prSet presAssocID="{D1B8715D-9759-4E9F-8C3F-7BFFCF142AEE}" presName="linear" presStyleCnt="0">
        <dgm:presLayoutVars>
          <dgm:animLvl val="lvl"/>
          <dgm:resizeHandles val="exact"/>
        </dgm:presLayoutVars>
      </dgm:prSet>
      <dgm:spPr/>
    </dgm:pt>
    <dgm:pt modelId="{3E2B15B9-D3D9-4C15-93A9-2E262CAC8D4C}" type="pres">
      <dgm:prSet presAssocID="{AED161D5-C1D1-4A0F-A7C2-3C2789A70F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8F4EE6-C222-4DFF-81CA-3BDA6547787A}" type="pres">
      <dgm:prSet presAssocID="{AED161D5-C1D1-4A0F-A7C2-3C2789A70F15}" presName="childText" presStyleLbl="revTx" presStyleIdx="0" presStyleCnt="2">
        <dgm:presLayoutVars>
          <dgm:bulletEnabled val="1"/>
        </dgm:presLayoutVars>
      </dgm:prSet>
      <dgm:spPr/>
    </dgm:pt>
    <dgm:pt modelId="{796997AB-EB58-4DC3-91B8-F35D457F04A7}" type="pres">
      <dgm:prSet presAssocID="{C7FFCC6A-05A7-45FC-833C-D2B768C6DE7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44B117D-A011-4B9F-AD3E-856AE143A64E}" type="pres">
      <dgm:prSet presAssocID="{C7FFCC6A-05A7-45FC-833C-D2B768C6DE7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E26080D-871C-4335-B18F-E0FB8BE32447}" srcId="{C7FFCC6A-05A7-45FC-833C-D2B768C6DE7E}" destId="{F0D5BB50-CF65-4871-B3FA-A0A34B46AE41}" srcOrd="2" destOrd="0" parTransId="{C9004E4A-E040-4792-BD4A-D8065FF8014E}" sibTransId="{E10D8B4C-8DE0-4029-8CEB-85722168CF04}"/>
    <dgm:cxn modelId="{8F6D5217-1C9C-49BA-A8E6-76C5E2C1D680}" type="presOf" srcId="{D1B8715D-9759-4E9F-8C3F-7BFFCF142AEE}" destId="{2054D20F-0934-4F42-90A0-EFD37E3A1F4B}" srcOrd="0" destOrd="0" presId="urn:microsoft.com/office/officeart/2005/8/layout/vList2"/>
    <dgm:cxn modelId="{2758E018-9474-4032-9788-792AFC47429C}" srcId="{C7FFCC6A-05A7-45FC-833C-D2B768C6DE7E}" destId="{187F948E-340A-4DB8-9802-B568C3A76915}" srcOrd="0" destOrd="0" parTransId="{2A5D7A94-7CB3-4E4A-8750-0FA736ECCEC7}" sibTransId="{2EA074AA-B48E-4D46-9DDE-F9F08ABC42AF}"/>
    <dgm:cxn modelId="{FA884129-4DF1-488A-A501-F6EFD8E29894}" type="presOf" srcId="{C341BA59-770D-470A-ABE0-115DA3AD1ACC}" destId="{344B117D-A011-4B9F-AD3E-856AE143A64E}" srcOrd="0" destOrd="1" presId="urn:microsoft.com/office/officeart/2005/8/layout/vList2"/>
    <dgm:cxn modelId="{D64F7139-101B-4EB9-8B5A-7EDE745E9B89}" srcId="{C7FFCC6A-05A7-45FC-833C-D2B768C6DE7E}" destId="{C341BA59-770D-470A-ABE0-115DA3AD1ACC}" srcOrd="1" destOrd="0" parTransId="{BE2F87A3-3B92-4347-9987-EC1503E46EAB}" sibTransId="{98EBBC28-28BE-455B-99B4-544C2293A0DA}"/>
    <dgm:cxn modelId="{8019045D-7736-4EC8-8EDF-3A0049232EED}" srcId="{AED161D5-C1D1-4A0F-A7C2-3C2789A70F15}" destId="{C1EC6786-8EEE-4161-B015-D430E5998CC8}" srcOrd="2" destOrd="0" parTransId="{7D733B46-FFB5-4505-8D50-6A9EE47BCE91}" sibTransId="{1109C346-2B3C-4696-981F-CF2F40E0AD31}"/>
    <dgm:cxn modelId="{A9851667-2F78-4F4F-8D82-848CEEE79279}" srcId="{AED161D5-C1D1-4A0F-A7C2-3C2789A70F15}" destId="{9E2D00B6-2E13-40DD-8E87-BD1320A63219}" srcOrd="0" destOrd="0" parTransId="{559BF7B5-567D-4AED-B71A-95CCDE073F64}" sibTransId="{C7615CF7-E5D7-423A-AC3E-56C4D7B70F3D}"/>
    <dgm:cxn modelId="{0F042148-908F-4E10-84A0-7929A416082F}" type="presOf" srcId="{C1EC6786-8EEE-4161-B015-D430E5998CC8}" destId="{CE8F4EE6-C222-4DFF-81CA-3BDA6547787A}" srcOrd="0" destOrd="2" presId="urn:microsoft.com/office/officeart/2005/8/layout/vList2"/>
    <dgm:cxn modelId="{4161024C-A567-426F-97AD-CB6BFC2C0C23}" type="presOf" srcId="{AED161D5-C1D1-4A0F-A7C2-3C2789A70F15}" destId="{3E2B15B9-D3D9-4C15-93A9-2E262CAC8D4C}" srcOrd="0" destOrd="0" presId="urn:microsoft.com/office/officeart/2005/8/layout/vList2"/>
    <dgm:cxn modelId="{510DC072-F507-418F-8BEC-25D1EF086EDF}" type="presOf" srcId="{9E2D00B6-2E13-40DD-8E87-BD1320A63219}" destId="{CE8F4EE6-C222-4DFF-81CA-3BDA6547787A}" srcOrd="0" destOrd="0" presId="urn:microsoft.com/office/officeart/2005/8/layout/vList2"/>
    <dgm:cxn modelId="{2C6D4353-2BED-448F-8DD2-8A7C2C89AF5D}" type="presOf" srcId="{B08BD86A-7140-40D9-92E4-523770A9FEED}" destId="{CE8F4EE6-C222-4DFF-81CA-3BDA6547787A}" srcOrd="0" destOrd="1" presId="urn:microsoft.com/office/officeart/2005/8/layout/vList2"/>
    <dgm:cxn modelId="{CAF51554-4E89-4276-974F-05607BD92750}" type="presOf" srcId="{C7FFCC6A-05A7-45FC-833C-D2B768C6DE7E}" destId="{796997AB-EB58-4DC3-91B8-F35D457F04A7}" srcOrd="0" destOrd="0" presId="urn:microsoft.com/office/officeart/2005/8/layout/vList2"/>
    <dgm:cxn modelId="{EA7E0896-E99E-473F-BAF9-1006FA4137B2}" srcId="{AED161D5-C1D1-4A0F-A7C2-3C2789A70F15}" destId="{B08BD86A-7140-40D9-92E4-523770A9FEED}" srcOrd="1" destOrd="0" parTransId="{8F257955-D9AA-4493-8DA0-71D6641831D8}" sibTransId="{EBA834CD-DE89-418A-B323-910B640B0FF1}"/>
    <dgm:cxn modelId="{A0E83A98-CEF0-4365-98E9-BB66CAF26CEC}" srcId="{D1B8715D-9759-4E9F-8C3F-7BFFCF142AEE}" destId="{AED161D5-C1D1-4A0F-A7C2-3C2789A70F15}" srcOrd="0" destOrd="0" parTransId="{9DF6AE4E-CA50-44F4-A3A6-CBCE798CF306}" sibTransId="{F99DE559-9193-4E74-A70B-1FF8E4BCF838}"/>
    <dgm:cxn modelId="{1229C699-9548-4679-BDE3-51D19B67DB42}" srcId="{D1B8715D-9759-4E9F-8C3F-7BFFCF142AEE}" destId="{C7FFCC6A-05A7-45FC-833C-D2B768C6DE7E}" srcOrd="1" destOrd="0" parTransId="{F7959799-5959-47C9-8B34-018F753CAD7E}" sibTransId="{2B6C4FF2-9256-42A0-9E50-5241E88F7DBD}"/>
    <dgm:cxn modelId="{1C6218C2-600F-48E6-9FFE-88D5282A2CE5}" type="presOf" srcId="{187F948E-340A-4DB8-9802-B568C3A76915}" destId="{344B117D-A011-4B9F-AD3E-856AE143A64E}" srcOrd="0" destOrd="0" presId="urn:microsoft.com/office/officeart/2005/8/layout/vList2"/>
    <dgm:cxn modelId="{6B1CE5C6-C3B3-4ABE-BE92-2F147181DF91}" type="presOf" srcId="{F0D5BB50-CF65-4871-B3FA-A0A34B46AE41}" destId="{344B117D-A011-4B9F-AD3E-856AE143A64E}" srcOrd="0" destOrd="2" presId="urn:microsoft.com/office/officeart/2005/8/layout/vList2"/>
    <dgm:cxn modelId="{3F79B7D8-77C4-4EAE-A14E-CE64748CD291}" type="presParOf" srcId="{2054D20F-0934-4F42-90A0-EFD37E3A1F4B}" destId="{3E2B15B9-D3D9-4C15-93A9-2E262CAC8D4C}" srcOrd="0" destOrd="0" presId="urn:microsoft.com/office/officeart/2005/8/layout/vList2"/>
    <dgm:cxn modelId="{85B73633-CE44-4DE6-A4F9-4F19DDB165B7}" type="presParOf" srcId="{2054D20F-0934-4F42-90A0-EFD37E3A1F4B}" destId="{CE8F4EE6-C222-4DFF-81CA-3BDA6547787A}" srcOrd="1" destOrd="0" presId="urn:microsoft.com/office/officeart/2005/8/layout/vList2"/>
    <dgm:cxn modelId="{BBF93E77-C065-4BEA-9637-616D268F5920}" type="presParOf" srcId="{2054D20F-0934-4F42-90A0-EFD37E3A1F4B}" destId="{796997AB-EB58-4DC3-91B8-F35D457F04A7}" srcOrd="2" destOrd="0" presId="urn:microsoft.com/office/officeart/2005/8/layout/vList2"/>
    <dgm:cxn modelId="{602BDADD-525A-4377-9C63-3949C9017FA0}" type="presParOf" srcId="{2054D20F-0934-4F42-90A0-EFD37E3A1F4B}" destId="{344B117D-A011-4B9F-AD3E-856AE143A6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BA69-A493-41F5-AB8E-82EC548D28C8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23911-6445-4E27-9BB3-A644D2D854F5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C42D2-6D89-4856-BBBB-0DC0781CD300}">
      <dsp:nvSpPr>
        <dsp:cNvPr id="0" name=""/>
        <dsp:cNvSpPr/>
      </dsp:nvSpPr>
      <dsp:spPr>
        <a:xfrm>
          <a:off x="1429899" y="2442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By encouraging clients to come in at any time with free exams</a:t>
          </a:r>
        </a:p>
      </dsp:txBody>
      <dsp:txXfrm>
        <a:off x="1429899" y="2442"/>
        <a:ext cx="2931121" cy="1238008"/>
      </dsp:txXfrm>
    </dsp:sp>
    <dsp:sp modelId="{8FD00E55-05B7-4B6E-A501-84A21E97470D}">
      <dsp:nvSpPr>
        <dsp:cNvPr id="0" name=""/>
        <dsp:cNvSpPr/>
      </dsp:nvSpPr>
      <dsp:spPr>
        <a:xfrm>
          <a:off x="4361021" y="2442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This also helps improve the client/doctor relationship and builds trust when it comes to the best care for the pet</a:t>
          </a:r>
        </a:p>
      </dsp:txBody>
      <dsp:txXfrm>
        <a:off x="4361021" y="2442"/>
        <a:ext cx="2152582" cy="1238008"/>
      </dsp:txXfrm>
    </dsp:sp>
    <dsp:sp modelId="{AE225382-FE20-4EBB-90B2-8069BE33F710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99C9D-E81A-44B7-9F96-51EB089285F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79996-CD2F-475C-B25D-7F7136C3B103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Regularly scheduled preventive care appointments help detect signs and symptoms early</a:t>
          </a:r>
        </a:p>
      </dsp:txBody>
      <dsp:txXfrm>
        <a:off x="1429899" y="1549953"/>
        <a:ext cx="5083704" cy="1238008"/>
      </dsp:txXfrm>
    </dsp:sp>
    <dsp:sp modelId="{5B96D899-3EAC-443C-A5C9-C61798F676E7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E4C5C-8CBC-4B48-94BF-FE50604B8CE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E1DA7-91E4-469B-8ECC-B11B45DD2509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By offering plans with annual dental cleanings as prevention of periodontal disease before it occurs</a:t>
          </a:r>
        </a:p>
      </dsp:txBody>
      <dsp:txXfrm>
        <a:off x="1429899" y="3097464"/>
        <a:ext cx="5083704" cy="1238008"/>
      </dsp:txXfrm>
    </dsp:sp>
    <dsp:sp modelId="{D5E1B4D9-D327-46B6-B40E-13AE12F6740A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0348F-B5E2-400C-99A8-C17C2480A3F3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BCD9C-FD2B-440F-9D4D-43E60A774E36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Prevention costs less than treatment</a:t>
          </a: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B15B9-D3D9-4C15-93A9-2E262CAC8D4C}">
      <dsp:nvSpPr>
        <dsp:cNvPr id="0" name=""/>
        <dsp:cNvSpPr/>
      </dsp:nvSpPr>
      <dsp:spPr>
        <a:xfrm>
          <a:off x="0" y="1069880"/>
          <a:ext cx="6513603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Veterinary Oral Health Council</a:t>
          </a:r>
        </a:p>
      </dsp:txBody>
      <dsp:txXfrm>
        <a:off x="26930" y="1096810"/>
        <a:ext cx="6459743" cy="497795"/>
      </dsp:txXfrm>
    </dsp:sp>
    <dsp:sp modelId="{CE8F4EE6-C222-4DFF-81CA-3BDA6547787A}">
      <dsp:nvSpPr>
        <dsp:cNvPr id="0" name=""/>
        <dsp:cNvSpPr/>
      </dsp:nvSpPr>
      <dsp:spPr>
        <a:xfrm>
          <a:off x="0" y="1621535"/>
          <a:ext cx="6513603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hlinkClick xmlns:r="http://schemas.openxmlformats.org/officeDocument/2006/relationships" r:id="rId1"/>
            </a:rPr>
            <a:t>http://www.vohc.org/veterinary_periodontal_disease.html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hlinkClick xmlns:r="http://schemas.openxmlformats.org/officeDocument/2006/relationships" r:id="rId2"/>
            </a:rPr>
            <a:t>http://www.vohc.org/VOHCAcceptedProductsTable_Dogs.pdf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hlinkClick xmlns:r="http://schemas.openxmlformats.org/officeDocument/2006/relationships" r:id="rId3"/>
            </a:rPr>
            <a:t>http://www.vohc.org/VOHCAcceptedProductsTable_Cats.pdf</a:t>
          </a:r>
          <a:endParaRPr lang="en-US" sz="1800" kern="1200"/>
        </a:p>
      </dsp:txBody>
      <dsp:txXfrm>
        <a:off x="0" y="1621535"/>
        <a:ext cx="6513603" cy="928395"/>
      </dsp:txXfrm>
    </dsp:sp>
    <dsp:sp modelId="{796997AB-EB58-4DC3-91B8-F35D457F04A7}">
      <dsp:nvSpPr>
        <dsp:cNvPr id="0" name=""/>
        <dsp:cNvSpPr/>
      </dsp:nvSpPr>
      <dsp:spPr>
        <a:xfrm>
          <a:off x="0" y="2549930"/>
          <a:ext cx="6513603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AAAHA</a:t>
          </a:r>
        </a:p>
      </dsp:txBody>
      <dsp:txXfrm>
        <a:off x="26930" y="2576860"/>
        <a:ext cx="6459743" cy="497795"/>
      </dsp:txXfrm>
    </dsp:sp>
    <dsp:sp modelId="{344B117D-A011-4B9F-AD3E-856AE143A64E}">
      <dsp:nvSpPr>
        <dsp:cNvPr id="0" name=""/>
        <dsp:cNvSpPr/>
      </dsp:nvSpPr>
      <dsp:spPr>
        <a:xfrm>
          <a:off x="0" y="3101585"/>
          <a:ext cx="6513603" cy="1713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hlinkClick xmlns:r="http://schemas.openxmlformats.org/officeDocument/2006/relationships" r:id="rId4"/>
            </a:rPr>
            <a:t>https://www.aaha.org/aaha-guidelines/dental-care/dental-care-home/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hlinkClick xmlns:r="http://schemas.openxmlformats.org/officeDocument/2006/relationships" r:id="rId5"/>
            </a:rPr>
            <a:t>https://www.aaha.org/aaha-guidelines/dental-care/educational-images/anatomy-of-a-tooth/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hlinkClick xmlns:r="http://schemas.openxmlformats.org/officeDocument/2006/relationships" r:id="rId6"/>
            </a:rPr>
            <a:t>https://www.aaha.org/aaha-guidelines/dental-care/educational-images/dental-cleaning-sequence/</a:t>
          </a:r>
          <a:endParaRPr lang="en-US" sz="1800" kern="1200"/>
        </a:p>
      </dsp:txBody>
      <dsp:txXfrm>
        <a:off x="0" y="3101585"/>
        <a:ext cx="6513603" cy="1713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BC20-345A-4661-9285-D0A045F90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DBF65-B45A-4E75-A7BE-0696070CE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5BE9B-4882-4942-B8CE-7B442201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8445-E4B9-44C0-872F-EC0EA631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8757-286E-4E8C-84AF-34A901CF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6E9A-D8B1-4414-9C51-9BB91CB7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79434-0C80-49C4-A95C-DC2882CEC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8DF52-C17A-4D05-9219-BC49ED07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2E3C7-F983-4222-90CD-749E5F90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A999A-E0DF-45D5-95E6-C68DB73A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3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E8CE0-B27B-441C-BE04-BEABFB226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F4470-1EA0-497E-A7DB-7EB2844AA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38779-05E7-43E3-8D9D-E661718F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5F22B-7717-4E42-A078-B9FAD3F0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F2C03-48B9-4D8C-A3B0-482A17D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D236-8D90-4F5E-8F3C-C24D310A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C1FB-FA6C-4F94-AAF7-5CBE10162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272C-6196-4BF8-B877-18708173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FD857-1FA5-49EA-A20E-622DE30E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80949-76A2-4D04-A24A-DC9238B4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8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F737-EC20-402F-8FCE-E59F4029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5521F-1C56-4A85-A31C-AB47430C0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25A7-D3F8-4106-92AD-A40B6688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122E-0E88-46EA-9DF2-7AD674EC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407C0-9027-4C1F-A06D-A474FF6D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5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6AF9-340D-4A67-AFEA-4E9DD51B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D1A62-47D0-4D92-88D1-1D742F52A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3D2F0-0E9A-4BA7-8691-F8F273829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4E1FF-506F-494B-88F7-8CB9BF4D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4A5D0-0B1F-4251-A728-288DF415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9CE43-1A1F-41AF-AB30-21ADD026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2FDB-034E-4AC0-A2B2-1A708930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6648D-E5B2-4F99-A07E-9FAB9D73E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0CEFC-31DF-405A-8021-00F402B4E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11F46-FCD0-41B7-978D-48C0E072C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A7C5D-8B63-4275-8378-3AF5BF013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6E62E-AC11-4139-BF87-428E6001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78C8D-58C7-41CC-BAF9-3BC3E0A8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B7E12-A11F-4BA3-89F4-95CE13EC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2036-9D75-4ED1-9879-CA178E31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27471-9654-4296-9AB1-EB41E79E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39078-2244-4C02-91D0-D06D020C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4F12F-BF09-4920-9393-B503D6FB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5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981CB-CDEA-470E-981A-35516194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806C8-93A0-4EFF-9020-DB76A78E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6D749-F126-4246-8545-DC4B30E0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5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8F6E-FE77-4B63-81D8-4D54ECEB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7BB18-0A9F-4F5E-8FF4-7F983019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14E83-A690-47BE-ABE6-BB0FC758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7ECFE-F039-4B11-A050-F355FA8F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11BCC-9D5C-4C14-8D3F-6C2D4BA6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06F2F-9B62-41CC-ABAC-4903DA1A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6281-78DC-4616-BFEE-8E4F807A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A29AA-42EA-454A-9DDE-C1A8258DF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18F56-B0DB-438F-83E1-13223D50A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455E2-3423-43BA-8E5C-3674C407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CBCE-1848-419F-8B6D-75E6D7C9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39F0A-A430-492A-830E-359C1997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4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D67F5-1C90-4D7B-9400-630B3839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E5F2D-8BD8-4AB0-97F1-A5981E5FF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E7F8F-7B2D-4010-AA15-0F85A400F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2744-6502-43AB-9EC0-EE984D96663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8F7B0-62D4-4CB1-9240-F70436C57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A798-0B7D-4C39-B35C-E93C6EFE2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670E6-F7A6-4C8B-9CC6-A09A941E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53887959@N07/4984798867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abby_cat-teeth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5728-FA00-4AF3-B243-E5F560CF0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Dental Care = Preventive Care = Care Companion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A3ADB-DA02-4A44-B220-9790ADB0F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4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1989-D806-4D10-947E-EB1745EA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Imagine a world where pets…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0B3E-2FF7-42AF-9DA8-DFBD2DFF9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 </a:t>
            </a:r>
            <a:r>
              <a:rPr lang="en-US" sz="2000" dirty="0"/>
              <a:t>Can avoid rotting teeth, bad breath and gingivitis.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Are free from the constant pain of periodontal disease.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 Can avoid tooth or bone loss, oral infection and other related diseases.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 Can receive professional dental care annually from juvenile through adult life.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 Get regular routine dental care and proper home care.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oothbrush">
            <a:extLst>
              <a:ext uri="{FF2B5EF4-FFF2-40B4-BE49-F238E27FC236}">
                <a16:creationId xmlns:a16="http://schemas.microsoft.com/office/drawing/2014/main" id="{068D6F1B-4596-49E9-93E9-4994B5A71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61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6E1E2-8A47-4741-8C62-4FDDB4D3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Imagine a world where pets never develop periodontal disease in the first place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5E5A6191-0093-4B0D-940C-5DE76565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Today 78% of dogs have periodontal disease by age 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mall brown and white dog&#10;&#10;Description automatically generated">
            <a:extLst>
              <a:ext uri="{FF2B5EF4-FFF2-40B4-BE49-F238E27FC236}">
                <a16:creationId xmlns:a16="http://schemas.microsoft.com/office/drawing/2014/main" id="{CB6ED1DE-7294-4BFF-94DF-5219484E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400"/>
          <a:stretch/>
        </p:blipFill>
        <p:spPr>
          <a:xfrm>
            <a:off x="5192236" y="492573"/>
            <a:ext cx="6476716" cy="5880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07553-CB4A-4FBF-8409-16E0CF8641E5}"/>
              </a:ext>
            </a:extLst>
          </p:cNvPr>
          <p:cNvSpPr txBox="1"/>
          <p:nvPr/>
        </p:nvSpPr>
        <p:spPr>
          <a:xfrm>
            <a:off x="9361910" y="617331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53887959@N07/498479886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3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9C23A-0FD8-4C1C-B31E-B58F8D70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Imagine a world where pets never develop periodontal disease in the first place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43D9F4-1CE8-4020-BD39-C11B666C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Today 68% of cats have periodontal disease by age 3</a:t>
            </a:r>
          </a:p>
        </p:txBody>
      </p: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cat&#10;&#10;Description automatically generated">
            <a:extLst>
              <a:ext uri="{FF2B5EF4-FFF2-40B4-BE49-F238E27FC236}">
                <a16:creationId xmlns:a16="http://schemas.microsoft.com/office/drawing/2014/main" id="{1097830D-D2C1-4A10-906A-41E3E7475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143" r="21640"/>
          <a:stretch/>
        </p:blipFill>
        <p:spPr>
          <a:xfrm>
            <a:off x="5723791" y="492573"/>
            <a:ext cx="5413606" cy="5880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C4A0C-D645-44D8-A85D-041B63AE4FEB}"/>
              </a:ext>
            </a:extLst>
          </p:cNvPr>
          <p:cNvSpPr txBox="1"/>
          <p:nvPr/>
        </p:nvSpPr>
        <p:spPr>
          <a:xfrm>
            <a:off x="8830355" y="617331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Tabby_cat-teeth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8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53AC4-F056-4242-B5EE-2905F549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Periodontal disease is 100% preventable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8CEB-223D-40FC-8D3B-C68E4094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What is the team doing now to promote prevention of periodontal disease?</a:t>
            </a:r>
          </a:p>
          <a:p>
            <a:r>
              <a:rPr lang="en-US" sz="1600" dirty="0"/>
              <a:t>What can be done for this pet now? </a:t>
            </a:r>
          </a:p>
          <a:p>
            <a:r>
              <a:rPr lang="en-US" sz="1600" dirty="0"/>
              <a:t>How can preventive dental care keep this pet’s mouth healthy going forward?</a:t>
            </a:r>
          </a:p>
          <a:p>
            <a:endParaRPr lang="en-US" sz="1600" dirty="0"/>
          </a:p>
        </p:txBody>
      </p:sp>
      <p:pic>
        <p:nvPicPr>
          <p:cNvPr id="4" name="Picture 3" descr="Figure 4d- stage 3.jpg">
            <a:extLst>
              <a:ext uri="{FF2B5EF4-FFF2-40B4-BE49-F238E27FC236}">
                <a16:creationId xmlns:a16="http://schemas.microsoft.com/office/drawing/2014/main" id="{BF2E254B-7060-49C3-B8E2-78871926E976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93988" y="952500"/>
            <a:ext cx="6439950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CFAA-078A-4D79-AF67-54CB07A7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There is a gap between diagnosis of periodontal disease and offering dental cleanings</a:t>
            </a:r>
            <a:br>
              <a:rPr lang="en-US" sz="3600"/>
            </a:br>
            <a:r>
              <a:rPr lang="en-US" sz="3200" b="1">
                <a:solidFill>
                  <a:schemeClr val="accent1">
                    <a:lumMod val="75000"/>
                  </a:schemeClr>
                </a:solidFill>
              </a:rPr>
              <a:t>When offered, client acceptance is high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2CC32A-6193-4FF2-AE42-FF7B64B36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825" y="2472531"/>
            <a:ext cx="66103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D08DF-F106-428B-A7FA-72223D32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Why is preventive dental care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E056-8214-4C55-B0E3-CF928C10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Easily preventable disease</a:t>
            </a:r>
          </a:p>
          <a:p>
            <a:r>
              <a:rPr lang="en-US" sz="2400"/>
              <a:t>Debilitating and painful pathology</a:t>
            </a:r>
          </a:p>
          <a:p>
            <a:r>
              <a:rPr lang="en-US" sz="2400"/>
              <a:t>Expensive to treat</a:t>
            </a:r>
          </a:p>
          <a:p>
            <a:pPr lvl="1"/>
            <a:r>
              <a:rPr lang="en-US" dirty="0"/>
              <a:t>Treating disease that has already occurred is always more expensive than the treatment</a:t>
            </a:r>
          </a:p>
          <a:p>
            <a:r>
              <a:rPr lang="en-US" sz="2400"/>
              <a:t>Can contribute to other diseases</a:t>
            </a:r>
          </a:p>
          <a:p>
            <a:r>
              <a:rPr lang="en-US" sz="2400"/>
              <a:t>Impacts pet’s behavior, and bond with family</a:t>
            </a:r>
          </a:p>
        </p:txBody>
      </p:sp>
    </p:spTree>
    <p:extLst>
      <p:ext uri="{BB962C8B-B14F-4D97-AF65-F5344CB8AC3E}">
        <p14:creationId xmlns:p14="http://schemas.microsoft.com/office/powerpoint/2010/main" val="268537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9A78A-F077-41AD-80C7-2C05E552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Can Care Companion Plans Help with Peridontal Disease Prevention?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4E7F11-CD18-41B3-BD80-8587F274F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7889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64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4907B-7651-492B-9A5E-41F159FD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Resources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3A496D4-447C-4B01-878C-1FE0CA074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58837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29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Dental Care = Preventive Care = Care Companion Plans</vt:lpstr>
      <vt:lpstr>Imagine a world where pets…</vt:lpstr>
      <vt:lpstr>Imagine a world where pets never develop periodontal disease in the first place</vt:lpstr>
      <vt:lpstr>Imagine a world where pets never develop periodontal disease in the first place</vt:lpstr>
      <vt:lpstr>Periodontal disease is 100% preventable</vt:lpstr>
      <vt:lpstr>There is a gap between diagnosis of periodontal disease and offering dental cleanings When offered, client acceptance is high</vt:lpstr>
      <vt:lpstr>Why is preventive dental care so important?</vt:lpstr>
      <vt:lpstr>How Can Care Companion Plans Help with Peridontal Disease Prevention?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Care = Preventive Care = Care Companion Plans</dc:title>
  <dc:creator>Emily Chase</dc:creator>
  <cp:lastModifiedBy>Emily Chase</cp:lastModifiedBy>
  <cp:revision>2</cp:revision>
  <dcterms:created xsi:type="dcterms:W3CDTF">2019-09-24T14:16:02Z</dcterms:created>
  <dcterms:modified xsi:type="dcterms:W3CDTF">2019-11-05T14:08:54Z</dcterms:modified>
</cp:coreProperties>
</file>