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1" r:id="rId5"/>
    <p:sldId id="258" r:id="rId6"/>
    <p:sldId id="259" r:id="rId7"/>
    <p:sldId id="265" r:id="rId8"/>
    <p:sldId id="264" r:id="rId9"/>
    <p:sldId id="262" r:id="rId10"/>
    <p:sldId id="269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ina Hurtado" initials="PH" lastIdx="3" clrIdx="0">
    <p:extLst>
      <p:ext uri="{19B8F6BF-5375-455C-9EA6-DF929625EA0E}">
        <p15:presenceInfo xmlns:p15="http://schemas.microsoft.com/office/powerpoint/2012/main" userId="Petrina Hurtado" providerId="None"/>
      </p:ext>
    </p:extLst>
  </p:cmAuthor>
  <p:cmAuthor id="2" name="Lori Whitehand" initials="LW" lastIdx="3" clrIdx="1">
    <p:extLst>
      <p:ext uri="{19B8F6BF-5375-455C-9EA6-DF929625EA0E}">
        <p15:presenceInfo xmlns:p15="http://schemas.microsoft.com/office/powerpoint/2012/main" userId="Lori Whitehan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12192000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5" y="1183132"/>
            <a:ext cx="2681375" cy="67928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F3282-D615-4942-B153-7DA6A0F402BD}"/>
              </a:ext>
            </a:extLst>
          </p:cNvPr>
          <p:cNvCxnSpPr/>
          <p:nvPr/>
        </p:nvCxnSpPr>
        <p:spPr>
          <a:xfrm>
            <a:off x="437745" y="51714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4EB36-3AAF-4966-AD85-26AED9BA913F}"/>
              </a:ext>
            </a:extLst>
          </p:cNvPr>
          <p:cNvCxnSpPr/>
          <p:nvPr/>
        </p:nvCxnSpPr>
        <p:spPr>
          <a:xfrm>
            <a:off x="437745" y="20218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B7B0BB-251E-4D4A-8DE2-2258F3114021}"/>
              </a:ext>
            </a:extLst>
          </p:cNvPr>
          <p:cNvSpPr txBox="1">
            <a:spLocks/>
          </p:cNvSpPr>
          <p:nvPr/>
        </p:nvSpPr>
        <p:spPr>
          <a:xfrm>
            <a:off x="437745" y="34796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9EB3B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A0025C2-1B2A-4442-8433-6DCE26492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745" y="5241065"/>
            <a:ext cx="2533650" cy="590550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38150" y="3346450"/>
            <a:ext cx="9705975" cy="735013"/>
          </a:xfrm>
        </p:spPr>
        <p:txBody>
          <a:bodyPr>
            <a:noAutofit/>
          </a:bodyPr>
          <a:lstStyle>
            <a:lvl1pPr marL="0" indent="0">
              <a:buNone/>
              <a:defRPr sz="4800" baseline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4800">
                <a:solidFill>
                  <a:schemeClr val="accent4"/>
                </a:solidFill>
              </a:defRPr>
            </a:lvl2pPr>
            <a:lvl3pPr>
              <a:defRPr sz="4800">
                <a:solidFill>
                  <a:schemeClr val="accent4"/>
                </a:solidFill>
              </a:defRPr>
            </a:lvl3pPr>
            <a:lvl4pPr>
              <a:defRPr sz="4800">
                <a:solidFill>
                  <a:schemeClr val="accent4"/>
                </a:solidFill>
              </a:defRPr>
            </a:lvl4pPr>
            <a:lvl5pPr>
              <a:defRPr sz="4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Insert presenter name(s) here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" y="2378793"/>
            <a:ext cx="9705975" cy="6286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327455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 left, conten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610140"/>
            <a:ext cx="5443537" cy="4108173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 sz="24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enter text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6565900" y="1610140"/>
            <a:ext cx="4903788" cy="410817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190184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327641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Grad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0C825A-9E62-4D83-BBBC-677C1CAB3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79" y="-1"/>
            <a:ext cx="12207022" cy="685800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45" y="1183132"/>
            <a:ext cx="2681375" cy="679281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BF3282-D615-4942-B153-7DA6A0F402BD}"/>
              </a:ext>
            </a:extLst>
          </p:cNvPr>
          <p:cNvCxnSpPr/>
          <p:nvPr/>
        </p:nvCxnSpPr>
        <p:spPr>
          <a:xfrm>
            <a:off x="437745" y="51714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FF4EB36-3AAF-4966-AD85-26AED9BA913F}"/>
              </a:ext>
            </a:extLst>
          </p:cNvPr>
          <p:cNvCxnSpPr/>
          <p:nvPr/>
        </p:nvCxnSpPr>
        <p:spPr>
          <a:xfrm>
            <a:off x="437745" y="2021840"/>
            <a:ext cx="794425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2">
            <a:extLst>
              <a:ext uri="{FF2B5EF4-FFF2-40B4-BE49-F238E27FC236}">
                <a16:creationId xmlns:a16="http://schemas.microsoft.com/office/drawing/2014/main" id="{B9B7B0BB-251E-4D4A-8DE2-2258F3114021}"/>
              </a:ext>
            </a:extLst>
          </p:cNvPr>
          <p:cNvSpPr txBox="1">
            <a:spLocks/>
          </p:cNvSpPr>
          <p:nvPr/>
        </p:nvSpPr>
        <p:spPr>
          <a:xfrm>
            <a:off x="437745" y="347966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F9EB3B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51B0BD-D723-402E-844C-44F35D245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745" y="5294762"/>
            <a:ext cx="2476500" cy="485775"/>
          </a:xfrm>
          <a:prstGeom prst="rect">
            <a:avLst/>
          </a:prstGeom>
        </p:spPr>
      </p:pic>
      <p:sp>
        <p:nvSpPr>
          <p:cNvPr id="13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438150" y="3346450"/>
            <a:ext cx="9705975" cy="735013"/>
          </a:xfrm>
        </p:spPr>
        <p:txBody>
          <a:bodyPr>
            <a:noAutofit/>
          </a:bodyPr>
          <a:lstStyle>
            <a:lvl1pPr marL="0" indent="0">
              <a:buNone/>
              <a:defRPr sz="4800" baseline="0">
                <a:solidFill>
                  <a:schemeClr val="accent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4800">
                <a:solidFill>
                  <a:schemeClr val="accent4"/>
                </a:solidFill>
              </a:defRPr>
            </a:lvl2pPr>
            <a:lvl3pPr>
              <a:defRPr sz="4800">
                <a:solidFill>
                  <a:schemeClr val="accent4"/>
                </a:solidFill>
              </a:defRPr>
            </a:lvl3pPr>
            <a:lvl4pPr>
              <a:defRPr sz="4800">
                <a:solidFill>
                  <a:schemeClr val="accent4"/>
                </a:solidFill>
              </a:defRPr>
            </a:lvl4pPr>
            <a:lvl5pPr>
              <a:defRPr sz="4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/>
              <a:t>Insert presenter name(s) here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38150" y="2378793"/>
            <a:ext cx="9705975" cy="628650"/>
          </a:xfrm>
        </p:spPr>
        <p:txBody>
          <a:bodyPr>
            <a:no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88890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537147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968"/>
            <a:ext cx="2681375" cy="679281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86C41F-4CDD-4625-904D-173F568A8F34}"/>
              </a:ext>
            </a:extLst>
          </p:cNvPr>
          <p:cNvCxnSpPr/>
          <p:nvPr/>
        </p:nvCxnSpPr>
        <p:spPr>
          <a:xfrm>
            <a:off x="6571129" y="111162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6F0928D-029B-4701-AF1F-8B9ED97B3AB4}"/>
              </a:ext>
            </a:extLst>
          </p:cNvPr>
          <p:cNvCxnSpPr/>
          <p:nvPr/>
        </p:nvCxnSpPr>
        <p:spPr>
          <a:xfrm>
            <a:off x="6571129" y="569378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571129" y="357809"/>
            <a:ext cx="4634753" cy="753815"/>
          </a:xfrm>
        </p:spPr>
        <p:txBody>
          <a:bodyPr>
            <a:noAutofit/>
          </a:bodyPr>
          <a:lstStyle>
            <a:lvl1pPr>
              <a:defRPr sz="40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6102350" y="1590675"/>
            <a:ext cx="5845175" cy="3517900"/>
          </a:xfrm>
        </p:spPr>
        <p:txBody>
          <a:bodyPr>
            <a:normAutofit/>
          </a:bodyPr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insert agenda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8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6820526" y="0"/>
            <a:ext cx="537147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BDA65C-ED68-45DA-9923-02AC9E67C163}"/>
              </a:ext>
            </a:extLst>
          </p:cNvPr>
          <p:cNvCxnSpPr/>
          <p:nvPr/>
        </p:nvCxnSpPr>
        <p:spPr>
          <a:xfrm>
            <a:off x="851049" y="111162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1BBE04F-98F9-468A-8CD7-03ACF080EF1D}"/>
              </a:ext>
            </a:extLst>
          </p:cNvPr>
          <p:cNvCxnSpPr/>
          <p:nvPr/>
        </p:nvCxnSpPr>
        <p:spPr>
          <a:xfrm>
            <a:off x="851049" y="5693784"/>
            <a:ext cx="4634753" cy="0"/>
          </a:xfrm>
          <a:prstGeom prst="line">
            <a:avLst/>
          </a:prstGeom>
          <a:ln w="19050">
            <a:solidFill>
              <a:srgbClr val="58595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87A8A1B-867D-4772-937F-8C74E14F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rgbClr val="FB515B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350900" y="1590675"/>
            <a:ext cx="5845175" cy="3517900"/>
          </a:xfrm>
        </p:spPr>
        <p:txBody>
          <a:bodyPr>
            <a:normAutofit/>
          </a:bodyPr>
          <a:lstStyle>
            <a:lvl1pPr marL="514350" indent="-514350">
              <a:buClr>
                <a:schemeClr val="accent2"/>
              </a:buClr>
              <a:buFont typeface="+mj-lt"/>
              <a:buAutoNum type="arabicPeriod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insert agenda</a:t>
            </a:r>
          </a:p>
        </p:txBody>
      </p:sp>
      <p:sp>
        <p:nvSpPr>
          <p:cNvPr id="11" name="Title 5"/>
          <p:cNvSpPr txBox="1">
            <a:spLocks/>
          </p:cNvSpPr>
          <p:nvPr/>
        </p:nvSpPr>
        <p:spPr>
          <a:xfrm>
            <a:off x="851049" y="365663"/>
            <a:ext cx="4634753" cy="7538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baseline="0">
                <a:solidFill>
                  <a:schemeClr val="accent2"/>
                </a:solidFill>
                <a:latin typeface="Palatino Linotype" panose="0204050205050503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0930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8675" y="1470991"/>
            <a:ext cx="10534650" cy="4377862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 </a:t>
            </a:r>
          </a:p>
        </p:txBody>
      </p:sp>
    </p:spTree>
    <p:extLst>
      <p:ext uri="{BB962C8B-B14F-4D97-AF65-F5344CB8AC3E}">
        <p14:creationId xmlns:p14="http://schemas.microsoft.com/office/powerpoint/2010/main" val="62879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on left, tex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08104" y="1603513"/>
            <a:ext cx="6155221" cy="4245340"/>
          </a:xfrm>
        </p:spPr>
        <p:txBody>
          <a:bodyPr/>
          <a:lstStyle>
            <a:lvl1pPr marL="457200" marR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Tx/>
              <a:buFont typeface="Arial" panose="020B0604020202020204" pitchFamily="34" charset="0"/>
              <a:buChar char="•"/>
              <a:tabLst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lvl="0"/>
            <a:endParaRPr lang="en-US" dirty="0">
              <a:latin typeface="Palatino Linotype" panose="02040502050505030304" pitchFamily="18" charset="0"/>
            </a:endParaRPr>
          </a:p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838200" y="1603513"/>
            <a:ext cx="3929063" cy="4244837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20059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8781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1262062" y="1465179"/>
            <a:ext cx="9667875" cy="427355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icon to insert content</a:t>
            </a:r>
          </a:p>
        </p:txBody>
      </p:sp>
    </p:spTree>
    <p:extLst>
      <p:ext uri="{BB962C8B-B14F-4D97-AF65-F5344CB8AC3E}">
        <p14:creationId xmlns:p14="http://schemas.microsoft.com/office/powerpoint/2010/main" val="3475482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r at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92A7C6-3D81-4C67-BB29-B2EEBB1DF7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0968"/>
            <a:ext cx="2681372" cy="67928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36B9597-BB78-47B9-9124-E7B6FC4C5EC7}"/>
              </a:ext>
            </a:extLst>
          </p:cNvPr>
          <p:cNvSpPr/>
          <p:nvPr/>
        </p:nvSpPr>
        <p:spPr>
          <a:xfrm>
            <a:off x="1" y="0"/>
            <a:ext cx="12191999" cy="156464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67B00BD-3CD5-462B-8790-1BDBE5FEA0B6}"/>
              </a:ext>
            </a:extLst>
          </p:cNvPr>
          <p:cNvCxnSpPr>
            <a:cxnSpLocks/>
          </p:cNvCxnSpPr>
          <p:nvPr/>
        </p:nvCxnSpPr>
        <p:spPr>
          <a:xfrm>
            <a:off x="275185" y="213360"/>
            <a:ext cx="1158153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5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595658"/>
          </a:xfrm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Insert Title Header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828675" y="1892803"/>
            <a:ext cx="10534650" cy="3956050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980316"/>
            <a:ext cx="6497638" cy="517525"/>
          </a:xfrm>
        </p:spPr>
        <p:txBody>
          <a:bodyPr>
            <a:noAutofit/>
          </a:bodyPr>
          <a:lstStyle>
            <a:lvl1pPr>
              <a:defRPr sz="3200" baseline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/>
              <a:t>Click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262779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r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0EB2CB7-6413-4053-83BD-0D5B823FB137}"/>
              </a:ext>
            </a:extLst>
          </p:cNvPr>
          <p:cNvSpPr/>
          <p:nvPr/>
        </p:nvSpPr>
        <p:spPr>
          <a:xfrm>
            <a:off x="-10579" y="0"/>
            <a:ext cx="2691954" cy="6858000"/>
          </a:xfrm>
          <a:prstGeom prst="rect">
            <a:avLst/>
          </a:prstGeom>
          <a:solidFill>
            <a:srgbClr val="7757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F55802-17CA-4076-B857-C9DC108ED7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50968"/>
            <a:ext cx="2681375" cy="679281"/>
          </a:xfrm>
          <a:prstGeom prst="rect">
            <a:avLst/>
          </a:prstGeom>
        </p:spPr>
      </p:pic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888973" y="1298713"/>
            <a:ext cx="8474351" cy="4550140"/>
          </a:xfrm>
        </p:spPr>
        <p:txBody>
          <a:bodyPr/>
          <a:lstStyle>
            <a:lvl1pPr marL="0" indent="0">
              <a:buNone/>
              <a:defRPr baseline="0">
                <a:latin typeface="Palatino Linotype" panose="02040502050505030304" pitchFamily="18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>
                <a:latin typeface="Palatino Linotype" panose="02040502050505030304" pitchFamily="18" charset="0"/>
              </a:rPr>
              <a:t>Click to insert text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888972" y="365126"/>
            <a:ext cx="8464827" cy="774562"/>
          </a:xfrm>
        </p:spPr>
        <p:txBody>
          <a:bodyPr/>
          <a:lstStyle/>
          <a:p>
            <a:r>
              <a:rPr lang="en-US" dirty="0"/>
              <a:t>Click to Insert Title Header</a:t>
            </a:r>
          </a:p>
        </p:txBody>
      </p:sp>
    </p:spTree>
    <p:extLst>
      <p:ext uri="{BB962C8B-B14F-4D97-AF65-F5344CB8AC3E}">
        <p14:creationId xmlns:p14="http://schemas.microsoft.com/office/powerpoint/2010/main" val="275824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2B8936-0D94-41B3-A738-1C3524D2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Insert Title Header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2EED2-8833-4199-880B-67F4901C3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48842-4896-4BD7-9B6A-1BBC7C8A5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Palatino Linotype" panose="02040502050505030304" pitchFamily="18" charset="0"/>
              </a:defRPr>
            </a:lvl1pPr>
          </a:lstStyle>
          <a:p>
            <a:fld id="{0AB816CF-AA9B-43E8-B03A-27A7790080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3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66" r:id="rId6"/>
    <p:sldLayoutId id="2147483668" r:id="rId7"/>
    <p:sldLayoutId id="2147483664" r:id="rId8"/>
    <p:sldLayoutId id="2147483665" r:id="rId9"/>
    <p:sldLayoutId id="2147483669" r:id="rId10"/>
    <p:sldLayoutId id="214748367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Palatino Linotype" panose="02040502050505030304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None/>
        <a:defRPr sz="2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alatino Linotype" panose="02040502050505030304" pitchFamily="18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vents@hbanet.org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om.com/share/fec452a03da747929d6d7c82970217f0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volunteer@hbanet.org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rporatepartners@hbanet.org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vents@hbanet.com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6508418-87B3-4A9F-B124-1BB8592673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4000" dirty="0"/>
              <a:t>Event setup system 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B8CE2-A969-4B90-8F76-E78BD053675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Setting up HBA Events	</a:t>
            </a:r>
          </a:p>
        </p:txBody>
      </p:sp>
    </p:spTree>
    <p:extLst>
      <p:ext uri="{BB962C8B-B14F-4D97-AF65-F5344CB8AC3E}">
        <p14:creationId xmlns:p14="http://schemas.microsoft.com/office/powerpoint/2010/main" val="458371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roll-out 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Beginning in </a:t>
            </a:r>
            <a:r>
              <a:rPr lang="en-US" dirty="0">
                <a:solidFill>
                  <a:srgbClr val="FF0000"/>
                </a:solidFill>
              </a:rPr>
              <a:t>January</a:t>
            </a:r>
            <a:r>
              <a:rPr lang="en-US" dirty="0"/>
              <a:t>, the electronic process will be open and available for volunteers to use. Volunteers will be alerted to this by HBA email.</a:t>
            </a:r>
          </a:p>
          <a:p>
            <a:r>
              <a:rPr lang="en-US" dirty="0"/>
              <a:t>During </a:t>
            </a:r>
            <a:r>
              <a:rPr lang="en-US" dirty="0">
                <a:solidFill>
                  <a:srgbClr val="FF0000"/>
                </a:solidFill>
              </a:rPr>
              <a:t>January and February </a:t>
            </a:r>
            <a:r>
              <a:rPr lang="en-US" dirty="0"/>
              <a:t>volunteers can use either method (Word doc or electronic) for event set up though we recommend moving to electronic as soon as possible</a:t>
            </a:r>
          </a:p>
          <a:p>
            <a:r>
              <a:rPr lang="en-US" dirty="0"/>
              <a:t>Starting </a:t>
            </a:r>
            <a:r>
              <a:rPr lang="en-US" dirty="0">
                <a:solidFill>
                  <a:srgbClr val="FF0000"/>
                </a:solidFill>
              </a:rPr>
              <a:t>March 1</a:t>
            </a:r>
            <a:r>
              <a:rPr lang="en-US" dirty="0"/>
              <a:t>, paper forms will no longer be excepted</a:t>
            </a:r>
          </a:p>
          <a:p>
            <a:r>
              <a:rPr lang="en-US" dirty="0"/>
              <a:t>HBA staff will be available to assist (events@ or by phone)</a:t>
            </a:r>
          </a:p>
          <a:p>
            <a:r>
              <a:rPr lang="en-US" dirty="0"/>
              <a:t>HBA staff will monitor events to assure accuracy and adherence to event policies</a:t>
            </a:r>
          </a:p>
          <a:p>
            <a:r>
              <a:rPr lang="en-US" dirty="0"/>
              <a:t>Non-compliant events will be identified and revisions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4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E14B-3788-412E-B2AC-B9D5DB9B7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do I go for help?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653C67-23AA-439B-AEC8-19ABF5FB16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If you encounter any difficulties with setting up an event, please email </a:t>
            </a:r>
            <a:r>
              <a:rPr lang="en-US" dirty="0">
                <a:hlinkClick r:id="rId2"/>
              </a:rPr>
              <a:t>events@hbanet.org</a:t>
            </a:r>
            <a:r>
              <a:rPr lang="en-US" dirty="0"/>
              <a:t> and HBA staff will be happy to assist you.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08F2E0-023A-41B4-88E7-76337E3220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0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253" y="451390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Overview of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8728" y="1754781"/>
            <a:ext cx="10525125" cy="4353056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Starting the process: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Use the information on the current set up form as a guide for what information will be needed for the electronic form (they are basically the same)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Have that information ready to go before starting the electronic process</a:t>
            </a:r>
          </a:p>
          <a:p>
            <a:r>
              <a:rPr lang="en-US" sz="2000" dirty="0"/>
              <a:t>Using the electronic form: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Log into your HBA profile and go to “Event Setup” and “Add New Event”. Begin filling in the electronic form (</a:t>
            </a:r>
            <a:r>
              <a:rPr lang="en-US" sz="2000" dirty="0">
                <a:hlinkClick r:id="rId2"/>
              </a:rPr>
              <a:t>CLICK HERE FOR A VIDEO WALKTHROUGH</a:t>
            </a:r>
            <a:r>
              <a:rPr lang="en-US" sz="2000" dirty="0"/>
              <a:t>)</a:t>
            </a:r>
          </a:p>
          <a:p>
            <a:r>
              <a:rPr lang="en-US" sz="2000" dirty="0"/>
              <a:t>Completing the process: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event was saved as draft—one reminder email will be sent after one week alerting volunteer that event is still in draft stage and needs to be published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event was published--email confirming event has been published with URL link to registration page will be sent to volunteer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Speakers still need to be sent speaker agreement 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registration URL is received, volunteer sends to marketing COE for creation of </a:t>
            </a:r>
            <a:r>
              <a:rPr lang="en-US" sz="2000" dirty="0" err="1"/>
              <a:t>bitly</a:t>
            </a:r>
            <a:r>
              <a:rPr lang="en-US" sz="2000" dirty="0"/>
              <a:t> and the start of promotion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070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22E7D-B34A-44D7-B86D-9C5224AC1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98" y="529028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Who can set up HBA events?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A5937-EBD8-4C79-A80A-584252540A0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Automatic access for: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Membership and Volunteer Engagement DALs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Chapter Programming DALs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Regional Programming COE presidents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Engagement COE presidents</a:t>
            </a:r>
          </a:p>
          <a:p>
            <a:r>
              <a:rPr lang="en-US" dirty="0"/>
              <a:t>The leaders listed above can request access for an additional committee member by emailing </a:t>
            </a:r>
            <a:r>
              <a:rPr lang="en-US" dirty="0">
                <a:hlinkClick r:id="rId2"/>
              </a:rPr>
              <a:t>volunteer@hbanet.org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E3392-F8C1-465D-AAC5-6DD08F20B3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56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5A69-C2C1-4FD9-92A0-6328A5EAA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happens when I submit an event?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D5C3B-6049-410A-BA89-5A079CC173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Events submitted through the event setup module are immediately added to the HBA database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 staff member reviews and approves the event (during pilot period only- when system has been up and running smoothly for a few months this step will be removed from the process)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Registration opens automatically 6 weeks prior to the event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Event is added to the HBA calendar and event digest (UNLESS event is invite-only)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If event is set up within the 6 week window, then registration opens immediately</a:t>
            </a:r>
          </a:p>
          <a:p>
            <a:r>
              <a:rPr lang="en-US" dirty="0"/>
              <a:t>The module does allow you to save events as draft until you are ready to submit; though it is best to have all information ready before you begin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7F409-A652-4866-A0AC-85CA1DF0F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50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7550A-F5C1-45E8-BD31-0E6EA6736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Locating the event setup module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8796B-0CF5-4397-A56A-E3C4AAF7AC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event setup module is located in your HBA profile. Along the top of the profile page at the end with 3 dots; click that to begin the “Event Setup” process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1B8E8C-09B3-4B83-9030-A1E1AEB8D5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189" y="3305497"/>
            <a:ext cx="9319403" cy="262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13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E48E3-5765-4B0A-A602-73999A65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your event type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A11846-2B21-46D9-B2D0-2F992DEDB6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AFE8F2C-B187-4A28-9A0C-6A399E5656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174972"/>
              </p:ext>
            </p:extLst>
          </p:nvPr>
        </p:nvGraphicFramePr>
        <p:xfrm>
          <a:off x="1369525" y="1613139"/>
          <a:ext cx="10534648" cy="5182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3662">
                  <a:extLst>
                    <a:ext uri="{9D8B030D-6E8A-4147-A177-3AD203B41FA5}">
                      <a16:colId xmlns:a16="http://schemas.microsoft.com/office/drawing/2014/main" val="1219919090"/>
                    </a:ext>
                  </a:extLst>
                </a:gridCol>
                <a:gridCol w="3638585">
                  <a:extLst>
                    <a:ext uri="{9D8B030D-6E8A-4147-A177-3AD203B41FA5}">
                      <a16:colId xmlns:a16="http://schemas.microsoft.com/office/drawing/2014/main" val="1833421293"/>
                    </a:ext>
                  </a:extLst>
                </a:gridCol>
                <a:gridCol w="1628739">
                  <a:extLst>
                    <a:ext uri="{9D8B030D-6E8A-4147-A177-3AD203B41FA5}">
                      <a16:colId xmlns:a16="http://schemas.microsoft.com/office/drawing/2014/main" val="1970879575"/>
                    </a:ext>
                  </a:extLst>
                </a:gridCol>
                <a:gridCol w="2633662">
                  <a:extLst>
                    <a:ext uri="{9D8B030D-6E8A-4147-A177-3AD203B41FA5}">
                      <a16:colId xmlns:a16="http://schemas.microsoft.com/office/drawing/2014/main" val="3793539704"/>
                    </a:ext>
                  </a:extLst>
                </a:gridCol>
              </a:tblGrid>
              <a:tr h="428103">
                <a:tc>
                  <a:txBody>
                    <a:bodyPr/>
                    <a:lstStyle/>
                    <a:p>
                      <a:r>
                        <a:rPr lang="en-US" dirty="0"/>
                        <a:t>Event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 to: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6387777"/>
                  </a:ext>
                </a:extLst>
              </a:tr>
              <a:tr h="447234">
                <a:tc>
                  <a:txBody>
                    <a:bodyPr/>
                    <a:lstStyle/>
                    <a:p>
                      <a:r>
                        <a:rPr lang="en-US" dirty="0"/>
                        <a:t>Meet the HBA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Intro to the HBA, informal gathering to meet and mingle with members – must have membership recruitment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Members and nonmembers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Free (should not incur any chapter/region expenses)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220664"/>
                  </a:ext>
                </a:extLst>
              </a:tr>
              <a:tr h="662536">
                <a:tc>
                  <a:txBody>
                    <a:bodyPr/>
                    <a:lstStyle/>
                    <a:p>
                      <a:r>
                        <a:rPr lang="en-US" dirty="0"/>
                        <a:t>Make the most of your HBA 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“New Member Orientation” – overview of membership benefits and how to get involved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Members and nonmembers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Free (should not incur any chapter/region expenses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557140"/>
                  </a:ext>
                </a:extLst>
              </a:tr>
              <a:tr h="447234">
                <a:tc>
                  <a:txBody>
                    <a:bodyPr/>
                    <a:lstStyle/>
                    <a:p>
                      <a:r>
                        <a:rPr lang="en-US" dirty="0"/>
                        <a:t>Networking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Networking events are designed primarily to make professional contacts, exchange information and make further connections with other HBA members.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Members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- $10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073057"/>
                  </a:ext>
                </a:extLst>
              </a:tr>
              <a:tr h="455143">
                <a:tc>
                  <a:txBody>
                    <a:bodyPr/>
                    <a:lstStyle/>
                    <a:p>
                      <a:r>
                        <a:rPr lang="en-US" dirty="0"/>
                        <a:t>Educational Event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Educational events are designed with a subject-defined learning component and specific learning objectives.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Members and nonmembers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Minimum - $30</a:t>
                      </a:r>
                    </a:p>
                    <a:p>
                      <a:r>
                        <a:rPr lang="en-US" dirty="0"/>
                        <a:t>(Nonmember price must be 50% higher)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1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97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Speakers and Sponsors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When adding a speaker and/or sponsor, please keep in mind the following: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Speakers: must be selected from names already listed in our system. If a speaker does not have a profile in our system, please ask them to create a profile before you can add them to the form. If speaker updates are required, speakers must do that themselves.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Sponsors: must be in our system before they can be selected on the form. If a sponsor does not have a profile in our system, please email: </a:t>
            </a:r>
            <a:r>
              <a:rPr lang="en-US" dirty="0">
                <a:hlinkClick r:id="rId2"/>
              </a:rPr>
              <a:t>corporatepartners@hbanet.org</a:t>
            </a:r>
            <a:r>
              <a:rPr lang="en-US" dirty="0"/>
              <a:t> and request the addition.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21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F366B-94C0-4780-8D2B-8239AE59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event setup process – 3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F8FC5-D47D-4063-B6D6-DA86EC25D8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Once you select your event type, the relevant form will load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Page 1 – Basic event info (title, date/time, location, event description,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Page 2 – Add speakers/sponsors (if applicable)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Page 3 – Set pricing for event</a:t>
            </a:r>
          </a:p>
          <a:p>
            <a:r>
              <a:rPr lang="en-US" dirty="0"/>
              <a:t>Some information is hard-coded to comply with HBA policies. If you are entering information that does not comply with HBA policies, please email: </a:t>
            </a:r>
            <a:r>
              <a:rPr lang="en-US" dirty="0">
                <a:hlinkClick r:id="rId2"/>
              </a:rPr>
              <a:t>events@hbanet.com</a:t>
            </a:r>
            <a:r>
              <a:rPr lang="en-US" dirty="0"/>
              <a:t> for assistance.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3E7F7A-056B-4D17-A2E6-0F59C5E798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62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38F88-6364-40E0-9D09-F2B881070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746"/>
            <a:ext cx="10515600" cy="595658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if I need to make edits or cancel my event?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FB8A0-6D95-4A2E-8752-788EEA4483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The event setup module allows you to view upcoming active events set up for your chapter. Click on an event to edit the information. Historical events are also shown.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C9A38B-AB6C-46D1-BE7E-618965385D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B816CF-AA9B-43E8-B03A-27A77900809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4242" y="3171645"/>
            <a:ext cx="9566694" cy="342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280585"/>
      </p:ext>
    </p:extLst>
  </p:cSld>
  <p:clrMapOvr>
    <a:masterClrMapping/>
  </p:clrMapOvr>
</p:sld>
</file>

<file path=ppt/theme/theme1.xml><?xml version="1.0" encoding="utf-8"?>
<a:theme xmlns:a="http://schemas.openxmlformats.org/drawingml/2006/main" name="HBABOLD">
  <a:themeElements>
    <a:clrScheme name="Custom 1">
      <a:dk1>
        <a:srgbClr val="58595B"/>
      </a:dk1>
      <a:lt1>
        <a:sysClr val="window" lastClr="FFFFFF"/>
      </a:lt1>
      <a:dk2>
        <a:srgbClr val="44546A"/>
      </a:dk2>
      <a:lt2>
        <a:srgbClr val="FFFFFF"/>
      </a:lt2>
      <a:accent1>
        <a:srgbClr val="7757A1"/>
      </a:accent1>
      <a:accent2>
        <a:srgbClr val="FB515B"/>
      </a:accent2>
      <a:accent3>
        <a:srgbClr val="86D5C8"/>
      </a:accent3>
      <a:accent4>
        <a:srgbClr val="F9EB3B"/>
      </a:accent4>
      <a:accent5>
        <a:srgbClr val="58595B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BABOLD" id="{09FF0BA3-47AF-4E2F-BA81-0207B197669F}" vid="{4317C54C-FEEA-403A-B401-7EB6479CCC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4576</TotalTime>
  <Words>928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Palatino Linotype</vt:lpstr>
      <vt:lpstr>Tahoma</vt:lpstr>
      <vt:lpstr>HBABOLD</vt:lpstr>
      <vt:lpstr>PowerPoint Presentation</vt:lpstr>
      <vt:lpstr>Overview of Process</vt:lpstr>
      <vt:lpstr>Who can set up HBA events?</vt:lpstr>
      <vt:lpstr>What happens when I submit an event?</vt:lpstr>
      <vt:lpstr>Locating the event setup module</vt:lpstr>
      <vt:lpstr>Select your event type</vt:lpstr>
      <vt:lpstr>Speakers and Sponsors</vt:lpstr>
      <vt:lpstr>The event setup process – 3 steps</vt:lpstr>
      <vt:lpstr>What if I need to make edits or cancel my event?</vt:lpstr>
      <vt:lpstr>Process roll-out timeline</vt:lpstr>
      <vt:lpstr>Where do I go for help?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Petrina Hurtado</dc:creator>
  <cp:lastModifiedBy>Petrina Hurtado</cp:lastModifiedBy>
  <cp:revision>29</cp:revision>
  <dcterms:created xsi:type="dcterms:W3CDTF">2019-11-25T18:12:31Z</dcterms:created>
  <dcterms:modified xsi:type="dcterms:W3CDTF">2019-12-18T21:34:09Z</dcterms:modified>
</cp:coreProperties>
</file>