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8" r:id="rId3"/>
    <p:sldId id="311" r:id="rId4"/>
    <p:sldId id="261" r:id="rId5"/>
    <p:sldId id="288" r:id="rId6"/>
    <p:sldId id="289" r:id="rId7"/>
    <p:sldId id="266" r:id="rId8"/>
    <p:sldId id="323" r:id="rId9"/>
    <p:sldId id="324" r:id="rId10"/>
    <p:sldId id="312" r:id="rId11"/>
    <p:sldId id="300" r:id="rId12"/>
    <p:sldId id="282" r:id="rId13"/>
    <p:sldId id="298" r:id="rId14"/>
    <p:sldId id="299" r:id="rId15"/>
    <p:sldId id="301" r:id="rId16"/>
    <p:sldId id="314" r:id="rId17"/>
    <p:sldId id="275" r:id="rId18"/>
    <p:sldId id="276" r:id="rId19"/>
    <p:sldId id="326" r:id="rId20"/>
    <p:sldId id="322" r:id="rId21"/>
    <p:sldId id="277" r:id="rId22"/>
    <p:sldId id="310" r:id="rId23"/>
    <p:sldId id="321" r:id="rId24"/>
    <p:sldId id="278" r:id="rId25"/>
    <p:sldId id="294" r:id="rId26"/>
    <p:sldId id="315" r:id="rId27"/>
    <p:sldId id="281" r:id="rId28"/>
    <p:sldId id="319" r:id="rId29"/>
    <p:sldId id="317" r:id="rId30"/>
    <p:sldId id="320" r:id="rId31"/>
    <p:sldId id="316" r:id="rId32"/>
    <p:sldId id="318" r:id="rId33"/>
    <p:sldId id="297" r:id="rId34"/>
    <p:sldId id="329" r:id="rId35"/>
    <p:sldId id="303" r:id="rId36"/>
    <p:sldId id="330" r:id="rId37"/>
    <p:sldId id="331" r:id="rId38"/>
    <p:sldId id="286" r:id="rId39"/>
    <p:sldId id="287" r:id="rId40"/>
    <p:sldId id="292" r:id="rId41"/>
    <p:sldId id="332" r:id="rId42"/>
    <p:sldId id="333" r:id="rId43"/>
    <p:sldId id="309" r:id="rId44"/>
    <p:sldId id="26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1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urris" initials="KB" lastIdx="16" clrIdx="0">
    <p:extLst>
      <p:ext uri="{19B8F6BF-5375-455C-9EA6-DF929625EA0E}">
        <p15:presenceInfo xmlns:p15="http://schemas.microsoft.com/office/powerpoint/2012/main" userId="Ken Burris" providerId="None"/>
      </p:ext>
    </p:extLst>
  </p:cmAuthor>
  <p:cmAuthor id="2" name="Kathleen Rietzl" initials="KR" lastIdx="13" clrIdx="1">
    <p:extLst>
      <p:ext uri="{19B8F6BF-5375-455C-9EA6-DF929625EA0E}">
        <p15:presenceInfo xmlns:p15="http://schemas.microsoft.com/office/powerpoint/2012/main" userId="Kathleen Rietzl" providerId="None"/>
      </p:ext>
    </p:extLst>
  </p:cmAuthor>
  <p:cmAuthor id="3" name="Windows User" initials="WU" lastIdx="2" clrIdx="2">
    <p:extLst>
      <p:ext uri="{19B8F6BF-5375-455C-9EA6-DF929625EA0E}">
        <p15:presenceInfo xmlns:p15="http://schemas.microsoft.com/office/powerpoint/2012/main" userId="Windows User" providerId="None"/>
      </p:ext>
    </p:extLst>
  </p:cmAuthor>
  <p:cmAuthor id="4" name="Tammy Bruzon" initials="TB" lastIdx="29" clrIdx="3">
    <p:extLst>
      <p:ext uri="{19B8F6BF-5375-455C-9EA6-DF929625EA0E}">
        <p15:presenceInfo xmlns:p15="http://schemas.microsoft.com/office/powerpoint/2012/main" userId="Tammy Bruz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15B"/>
    <a:srgbClr val="58595B"/>
    <a:srgbClr val="7757A1"/>
    <a:srgbClr val="86D5C8"/>
    <a:srgbClr val="F9E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04" autoAdjust="0"/>
    <p:restoredTop sz="89597" autoAdjust="0"/>
  </p:normalViewPr>
  <p:slideViewPr>
    <p:cSldViewPr snapToGrid="0">
      <p:cViewPr varScale="1">
        <p:scale>
          <a:sx n="77" d="100"/>
          <a:sy n="77" d="100"/>
        </p:scale>
        <p:origin x="720" y="67"/>
      </p:cViewPr>
      <p:guideLst>
        <p:guide orient="horz" pos="576"/>
        <p:guide pos="192"/>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HBA’s 111 CPs by Industry - 2016</a:t>
            </a:r>
          </a:p>
        </c:rich>
      </c:tx>
      <c:layout>
        <c:manualLayout>
          <c:xMode val="edge"/>
          <c:yMode val="edge"/>
          <c:x val="0.188291666666667"/>
          <c:y val="4.687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latin typeface="Palatino Linotype" panose="02040502050505030304" pitchFamily="18" charset="0"/>
              </a:rPr>
              <a:t>2019 Corporate Partners by</a:t>
            </a:r>
            <a:r>
              <a:rPr lang="en-US" sz="1800" b="1" baseline="0" dirty="0">
                <a:latin typeface="Palatino Linotype" panose="02040502050505030304" pitchFamily="18" charset="0"/>
              </a:rPr>
              <a:t> Industry</a:t>
            </a:r>
            <a:endParaRPr lang="en-US" sz="1800" b="1" dirty="0">
              <a:latin typeface="Palatino Linotype" panose="02040502050505030304" pitchFamily="18" charset="0"/>
            </a:endParaRPr>
          </a:p>
        </c:rich>
      </c:tx>
      <c:layout>
        <c:manualLayout>
          <c:xMode val="edge"/>
          <c:yMode val="edge"/>
          <c:x val="0.15792599013764322"/>
          <c:y val="2.534081020256934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77-4344-ADB8-495E423E26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77-4344-ADB8-495E423E26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77-4344-ADB8-495E423E26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77-4344-ADB8-495E423E265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477-4344-ADB8-495E423E265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477-4344-ADB8-495E423E265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477-4344-ADB8-495E423E265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477-4344-ADB8-495E423E265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477-4344-ADB8-495E423E265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Pharma/Biotechnology</c:v>
                </c:pt>
                <c:pt idx="1">
                  <c:v>Marketing/Advertising/PR</c:v>
                </c:pt>
                <c:pt idx="2">
                  <c:v>Consulting</c:v>
                </c:pt>
                <c:pt idx="3">
                  <c:v>Medical Device/Diagnostics</c:v>
                </c:pt>
                <c:pt idx="4">
                  <c:v>Other</c:v>
                </c:pt>
                <c:pt idx="5">
                  <c:v>Data/Market Research</c:v>
                </c:pt>
                <c:pt idx="6">
                  <c:v>Clinical Research Organization</c:v>
                </c:pt>
                <c:pt idx="7">
                  <c:v>Finance/Banking/Accounting</c:v>
                </c:pt>
                <c:pt idx="8">
                  <c:v>Manufacturing/Contract Mgmt</c:v>
                </c:pt>
              </c:strCache>
            </c:strRef>
          </c:cat>
          <c:val>
            <c:numRef>
              <c:f>Sheet1!$B$2:$B$10</c:f>
              <c:numCache>
                <c:formatCode>General</c:formatCode>
                <c:ptCount val="9"/>
                <c:pt idx="0">
                  <c:v>76</c:v>
                </c:pt>
                <c:pt idx="1">
                  <c:v>17</c:v>
                </c:pt>
                <c:pt idx="2">
                  <c:v>16</c:v>
                </c:pt>
                <c:pt idx="3">
                  <c:v>13</c:v>
                </c:pt>
                <c:pt idx="4">
                  <c:v>10</c:v>
                </c:pt>
                <c:pt idx="5">
                  <c:v>9</c:v>
                </c:pt>
                <c:pt idx="6">
                  <c:v>6</c:v>
                </c:pt>
                <c:pt idx="7">
                  <c:v>3</c:v>
                </c:pt>
                <c:pt idx="8">
                  <c:v>2</c:v>
                </c:pt>
              </c:numCache>
            </c:numRef>
          </c:val>
          <c:extLst>
            <c:ext xmlns:c16="http://schemas.microsoft.com/office/drawing/2014/chart" uri="{C3380CC4-5D6E-409C-BE32-E72D297353CC}">
              <c16:uniqueId val="{00000000-9676-F045-911C-ACBB47A2A00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365B1-5630-45B9-9C83-3D0E0288222E}"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918A0-28F0-440C-BB9C-ED3EB12F0F5E}" type="slidenum">
              <a:rPr lang="en-US" smtClean="0"/>
              <a:t>‹#›</a:t>
            </a:fld>
            <a:endParaRPr lang="en-US"/>
          </a:p>
        </p:txBody>
      </p:sp>
    </p:spTree>
    <p:extLst>
      <p:ext uri="{BB962C8B-B14F-4D97-AF65-F5344CB8AC3E}">
        <p14:creationId xmlns:p14="http://schemas.microsoft.com/office/powerpoint/2010/main" val="209582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0A1918A0-28F0-440C-BB9C-ED3EB12F0F5E}" type="slidenum">
              <a:rPr lang="en-US" smtClean="0"/>
              <a:t>12</a:t>
            </a:fld>
            <a:endParaRPr lang="en-US"/>
          </a:p>
        </p:txBody>
      </p:sp>
    </p:spTree>
    <p:extLst>
      <p:ext uri="{BB962C8B-B14F-4D97-AF65-F5344CB8AC3E}">
        <p14:creationId xmlns:p14="http://schemas.microsoft.com/office/powerpoint/2010/main" val="385178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add numbers or data points here based on recent discussion—can be bulleted too</a:t>
            </a:r>
          </a:p>
        </p:txBody>
      </p:sp>
      <p:sp>
        <p:nvSpPr>
          <p:cNvPr id="4" name="Slide Number Placeholder 3"/>
          <p:cNvSpPr>
            <a:spLocks noGrp="1"/>
          </p:cNvSpPr>
          <p:nvPr>
            <p:ph type="sldNum" sz="quarter" idx="5"/>
          </p:nvPr>
        </p:nvSpPr>
        <p:spPr/>
        <p:txBody>
          <a:bodyPr/>
          <a:lstStyle/>
          <a:p>
            <a:fld id="{0A1918A0-28F0-440C-BB9C-ED3EB12F0F5E}" type="slidenum">
              <a:rPr lang="en-US" smtClean="0"/>
              <a:t>13</a:t>
            </a:fld>
            <a:endParaRPr lang="en-US"/>
          </a:p>
        </p:txBody>
      </p:sp>
    </p:spTree>
    <p:extLst>
      <p:ext uri="{BB962C8B-B14F-4D97-AF65-F5344CB8AC3E}">
        <p14:creationId xmlns:p14="http://schemas.microsoft.com/office/powerpoint/2010/main" val="268670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We’ll want to add in an image from Jen if possible that shows the treatment we’ll be using</a:t>
            </a:r>
          </a:p>
        </p:txBody>
      </p:sp>
      <p:sp>
        <p:nvSpPr>
          <p:cNvPr id="4" name="Slide Number Placeholder 3"/>
          <p:cNvSpPr>
            <a:spLocks noGrp="1"/>
          </p:cNvSpPr>
          <p:nvPr>
            <p:ph type="sldNum" sz="quarter" idx="5"/>
          </p:nvPr>
        </p:nvSpPr>
        <p:spPr/>
        <p:txBody>
          <a:bodyPr/>
          <a:lstStyle/>
          <a:p>
            <a:fld id="{0A1918A0-28F0-440C-BB9C-ED3EB12F0F5E}" type="slidenum">
              <a:rPr lang="en-US" smtClean="0"/>
              <a:t>27</a:t>
            </a:fld>
            <a:endParaRPr lang="en-US"/>
          </a:p>
        </p:txBody>
      </p:sp>
    </p:spTree>
    <p:extLst>
      <p:ext uri="{BB962C8B-B14F-4D97-AF65-F5344CB8AC3E}">
        <p14:creationId xmlns:p14="http://schemas.microsoft.com/office/powerpoint/2010/main" val="91944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1918A0-28F0-440C-BB9C-ED3EB12F0F5E}" type="slidenum">
              <a:rPr lang="en-US" smtClean="0"/>
              <a:t>40</a:t>
            </a:fld>
            <a:endParaRPr lang="en-US" dirty="0"/>
          </a:p>
        </p:txBody>
      </p:sp>
    </p:spTree>
    <p:extLst>
      <p:ext uri="{BB962C8B-B14F-4D97-AF65-F5344CB8AC3E}">
        <p14:creationId xmlns:p14="http://schemas.microsoft.com/office/powerpoint/2010/main" val="3075387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userDrawn="1"/>
        </p:nvSpPr>
        <p:spPr>
          <a:xfrm>
            <a:off x="-10579" y="0"/>
            <a:ext cx="12192000"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7745" y="1183132"/>
            <a:ext cx="2681375" cy="679281"/>
          </a:xfrm>
          <a:prstGeom prst="rect">
            <a:avLst/>
          </a:prstGeom>
        </p:spPr>
      </p:pic>
      <p:cxnSp>
        <p:nvCxnSpPr>
          <p:cNvPr id="11" name="Straight Connector 10">
            <a:extLst>
              <a:ext uri="{FF2B5EF4-FFF2-40B4-BE49-F238E27FC236}">
                <a16:creationId xmlns:a16="http://schemas.microsoft.com/office/drawing/2014/main" id="{94BF3282-D615-4942-B153-7DA6A0F402BD}"/>
              </a:ext>
            </a:extLst>
          </p:cNvPr>
          <p:cNvCxnSpPr/>
          <p:nvPr userDrawn="1"/>
        </p:nvCxnSpPr>
        <p:spPr>
          <a:xfrm>
            <a:off x="437745" y="51714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F4EB36-3AAF-4966-AD85-26AED9BA913F}"/>
              </a:ext>
            </a:extLst>
          </p:cNvPr>
          <p:cNvCxnSpPr/>
          <p:nvPr userDrawn="1"/>
        </p:nvCxnSpPr>
        <p:spPr>
          <a:xfrm>
            <a:off x="437745" y="20218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B9B7B0BB-251E-4D4A-8DE2-2258F3114021}"/>
              </a:ext>
            </a:extLst>
          </p:cNvPr>
          <p:cNvSpPr txBox="1">
            <a:spLocks/>
          </p:cNvSpPr>
          <p:nvPr userDrawn="1"/>
        </p:nvSpPr>
        <p:spPr>
          <a:xfrm>
            <a:off x="437745" y="34796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9EB3B"/>
                </a:solidFill>
                <a:latin typeface="Palatino Linotype" panose="02040502050505030304" pitchFamily="18" charset="0"/>
                <a:ea typeface="+mj-ea"/>
                <a:cs typeface="+mj-cs"/>
              </a:defRPr>
            </a:lvl1pPr>
          </a:lstStyle>
          <a:p>
            <a:endParaRPr lang="en-US" dirty="0"/>
          </a:p>
        </p:txBody>
      </p:sp>
      <p:pic>
        <p:nvPicPr>
          <p:cNvPr id="2" name="Picture 1">
            <a:extLst>
              <a:ext uri="{FF2B5EF4-FFF2-40B4-BE49-F238E27FC236}">
                <a16:creationId xmlns:a16="http://schemas.microsoft.com/office/drawing/2014/main" id="{0A0025C2-1B2A-4442-8433-6DCE26492ED6}"/>
              </a:ext>
            </a:extLst>
          </p:cNvPr>
          <p:cNvPicPr>
            <a:picLocks noChangeAspect="1"/>
          </p:cNvPicPr>
          <p:nvPr userDrawn="1"/>
        </p:nvPicPr>
        <p:blipFill>
          <a:blip r:embed="rId3"/>
          <a:stretch>
            <a:fillRect/>
          </a:stretch>
        </p:blipFill>
        <p:spPr>
          <a:xfrm>
            <a:off x="437745" y="5241065"/>
            <a:ext cx="2533650" cy="590550"/>
          </a:xfrm>
          <a:prstGeom prst="rect">
            <a:avLst/>
          </a:prstGeom>
        </p:spPr>
      </p:pic>
    </p:spTree>
    <p:extLst>
      <p:ext uri="{BB962C8B-B14F-4D97-AF65-F5344CB8AC3E}">
        <p14:creationId xmlns:p14="http://schemas.microsoft.com/office/powerpoint/2010/main" val="3274558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8050-CD1A-48DE-9A8B-95E0B2D30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70FB36-0932-48AB-B8D5-639AB6C5CE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1F3D8-5E0C-40DE-84DB-C88AEF4F24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6EA2D-7CE6-4BC1-9D58-FB8582DBFF2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BEBC2FA-07BA-4109-B90D-6DE26AB06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27CDB-2577-439D-8A54-F58553F68E4E}"/>
              </a:ext>
            </a:extLst>
          </p:cNvPr>
          <p:cNvSpPr>
            <a:spLocks noGrp="1"/>
          </p:cNvSpPr>
          <p:nvPr>
            <p:ph type="sldNum" sz="quarter" idx="12"/>
          </p:nvPr>
        </p:nvSpPr>
        <p:spPr/>
        <p:txBody>
          <a:bodyPr/>
          <a:lstStyle/>
          <a:p>
            <a:fld id="{0AB816CF-AA9B-43E8-B03A-27A77900809F}" type="slidenum">
              <a:rPr lang="en-US" smtClean="0"/>
              <a:t>‹#›</a:t>
            </a:fld>
            <a:endParaRPr lang="en-US"/>
          </a:p>
        </p:txBody>
      </p:sp>
    </p:spTree>
    <p:extLst>
      <p:ext uri="{BB962C8B-B14F-4D97-AF65-F5344CB8AC3E}">
        <p14:creationId xmlns:p14="http://schemas.microsoft.com/office/powerpoint/2010/main" val="276280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DD43-4CC0-4B26-9667-F9F32E3758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BDC750-AFF3-4A19-BD8A-4E32515BEC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273BB9-B01E-4E87-A540-085FF75F98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A8EF43-BF8A-4066-BDB5-8125ADA9B7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5E36E6-A5BE-4A16-984E-05A697C79D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7955A4-6CBD-4AE6-AA8A-2DEA2A765E5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8E6FCE5-617F-47FE-9D93-CDD8473462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C002C7-1401-4EE1-9C9A-A0CFCBA645F8}"/>
              </a:ext>
            </a:extLst>
          </p:cNvPr>
          <p:cNvSpPr>
            <a:spLocks noGrp="1"/>
          </p:cNvSpPr>
          <p:nvPr>
            <p:ph type="sldNum" sz="quarter" idx="12"/>
          </p:nvPr>
        </p:nvSpPr>
        <p:spPr/>
        <p:txBody>
          <a:bodyPr/>
          <a:lstStyle/>
          <a:p>
            <a:fld id="{0AB816CF-AA9B-43E8-B03A-27A77900809F}" type="slidenum">
              <a:rPr lang="en-US" smtClean="0"/>
              <a:t>‹#›</a:t>
            </a:fld>
            <a:endParaRPr lang="en-US"/>
          </a:p>
        </p:txBody>
      </p:sp>
    </p:spTree>
    <p:extLst>
      <p:ext uri="{BB962C8B-B14F-4D97-AF65-F5344CB8AC3E}">
        <p14:creationId xmlns:p14="http://schemas.microsoft.com/office/powerpoint/2010/main" val="256103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C14B-FE94-4528-873A-857D9DFC4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61AA65-B8B4-4675-8E5B-EBAFC3D2BCD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23EC980-ABE3-4168-8FDA-B9398913AC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59B4E3-186F-4FFB-9FFC-B0E15C581CAC}"/>
              </a:ext>
            </a:extLst>
          </p:cNvPr>
          <p:cNvSpPr>
            <a:spLocks noGrp="1"/>
          </p:cNvSpPr>
          <p:nvPr>
            <p:ph type="sldNum" sz="quarter" idx="12"/>
          </p:nvPr>
        </p:nvSpPr>
        <p:spPr/>
        <p:txBody>
          <a:bodyPr/>
          <a:lstStyle/>
          <a:p>
            <a:fld id="{0AB816CF-AA9B-43E8-B03A-27A77900809F}" type="slidenum">
              <a:rPr lang="en-US" smtClean="0"/>
              <a:t>‹#›</a:t>
            </a:fld>
            <a:endParaRPr lang="en-US"/>
          </a:p>
        </p:txBody>
      </p:sp>
    </p:spTree>
    <p:extLst>
      <p:ext uri="{BB962C8B-B14F-4D97-AF65-F5344CB8AC3E}">
        <p14:creationId xmlns:p14="http://schemas.microsoft.com/office/powerpoint/2010/main" val="358016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5EEFF0-7E61-4F33-A82F-A6A07E55F87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628B200-E1F0-4FD8-8CC2-7C0C3B11B7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497A1B-D49B-48D3-A965-39266747BD85}"/>
              </a:ext>
            </a:extLst>
          </p:cNvPr>
          <p:cNvSpPr>
            <a:spLocks noGrp="1"/>
          </p:cNvSpPr>
          <p:nvPr>
            <p:ph type="sldNum" sz="quarter" idx="12"/>
          </p:nvPr>
        </p:nvSpPr>
        <p:spPr/>
        <p:txBody>
          <a:bodyPr/>
          <a:lstStyle/>
          <a:p>
            <a:fld id="{0AB816CF-AA9B-43E8-B03A-27A77900809F}" type="slidenum">
              <a:rPr lang="en-US" smtClean="0"/>
              <a:t>‹#›</a:t>
            </a:fld>
            <a:endParaRPr lang="en-US"/>
          </a:p>
        </p:txBody>
      </p:sp>
    </p:spTree>
    <p:extLst>
      <p:ext uri="{BB962C8B-B14F-4D97-AF65-F5344CB8AC3E}">
        <p14:creationId xmlns:p14="http://schemas.microsoft.com/office/powerpoint/2010/main" val="802713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EB16-C7C4-4375-B003-0BEC513F1F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6C3628-2E9C-4ADE-B45C-9975C6EC3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F65C1F-BFF5-47DD-A1BB-960D0C6A1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245572-4231-481B-9F9F-902FCAA3CA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089CD55-468D-4482-818B-DB0E80BAE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C5280-FFF9-4996-BC56-D45DB40AFE6E}"/>
              </a:ext>
            </a:extLst>
          </p:cNvPr>
          <p:cNvSpPr>
            <a:spLocks noGrp="1"/>
          </p:cNvSpPr>
          <p:nvPr>
            <p:ph type="sldNum" sz="quarter" idx="12"/>
          </p:nvPr>
        </p:nvSpPr>
        <p:spPr/>
        <p:txBody>
          <a:bodyPr/>
          <a:lstStyle/>
          <a:p>
            <a:fld id="{0AB816CF-AA9B-43E8-B03A-27A77900809F}" type="slidenum">
              <a:rPr lang="en-US" smtClean="0"/>
              <a:t>‹#›</a:t>
            </a:fld>
            <a:endParaRPr lang="en-US"/>
          </a:p>
        </p:txBody>
      </p:sp>
    </p:spTree>
    <p:extLst>
      <p:ext uri="{BB962C8B-B14F-4D97-AF65-F5344CB8AC3E}">
        <p14:creationId xmlns:p14="http://schemas.microsoft.com/office/powerpoint/2010/main" val="429207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DE4C-EF31-444B-93D8-E20BA6371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FF121E-0564-4D09-A769-9CC41BFC2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A2FD2B-F7B3-4A03-9DD3-F3D9FDCA6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A22F64-5C3F-4254-BA2A-A84313DBDB1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2AF1F03-EE42-48EA-81E9-BA217D438F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5D6DA-63FD-4A6D-963E-E10942AF8905}"/>
              </a:ext>
            </a:extLst>
          </p:cNvPr>
          <p:cNvSpPr>
            <a:spLocks noGrp="1"/>
          </p:cNvSpPr>
          <p:nvPr>
            <p:ph type="sldNum" sz="quarter" idx="12"/>
          </p:nvPr>
        </p:nvSpPr>
        <p:spPr/>
        <p:txBody>
          <a:bodyPr/>
          <a:lstStyle/>
          <a:p>
            <a:fld id="{0AB816CF-AA9B-43E8-B03A-27A77900809F}" type="slidenum">
              <a:rPr lang="en-US" smtClean="0"/>
              <a:t>‹#›</a:t>
            </a:fld>
            <a:endParaRPr lang="en-US"/>
          </a:p>
        </p:txBody>
      </p:sp>
    </p:spTree>
    <p:extLst>
      <p:ext uri="{BB962C8B-B14F-4D97-AF65-F5344CB8AC3E}">
        <p14:creationId xmlns:p14="http://schemas.microsoft.com/office/powerpoint/2010/main" val="50013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195B-24DB-4AF2-AAF7-C5120E2AAC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BACFB-A561-49E6-B0F1-DE90F8159B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92004-1E5A-4D30-BB49-9481AF0F0B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5B679C1-CE35-4B13-804A-8D724594C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B8CCB-66CE-46AE-BB70-D80C0E2BDE57}"/>
              </a:ext>
            </a:extLst>
          </p:cNvPr>
          <p:cNvSpPr>
            <a:spLocks noGrp="1"/>
          </p:cNvSpPr>
          <p:nvPr>
            <p:ph type="sldNum" sz="quarter" idx="12"/>
          </p:nvPr>
        </p:nvSpPr>
        <p:spPr/>
        <p:txBody>
          <a:bodyPr/>
          <a:lstStyle/>
          <a:p>
            <a:fld id="{0AB816CF-AA9B-43E8-B03A-27A77900809F}" type="slidenum">
              <a:rPr lang="en-US" smtClean="0"/>
              <a:t>‹#›</a:t>
            </a:fld>
            <a:endParaRPr lang="en-US"/>
          </a:p>
        </p:txBody>
      </p:sp>
    </p:spTree>
    <p:extLst>
      <p:ext uri="{BB962C8B-B14F-4D97-AF65-F5344CB8AC3E}">
        <p14:creationId xmlns:p14="http://schemas.microsoft.com/office/powerpoint/2010/main" val="1860529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4136A-1721-4FE1-AFD6-764885502E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865B67-0C81-44EF-AA6A-8230486B49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28CA7-2B43-4900-8CC9-941934D3090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2E9750-C2C9-4CA3-ADE4-8B97FA39C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804D6-88BE-4657-A947-CF96F7598426}"/>
              </a:ext>
            </a:extLst>
          </p:cNvPr>
          <p:cNvSpPr>
            <a:spLocks noGrp="1"/>
          </p:cNvSpPr>
          <p:nvPr>
            <p:ph type="sldNum" sz="quarter" idx="12"/>
          </p:nvPr>
        </p:nvSpPr>
        <p:spPr/>
        <p:txBody>
          <a:bodyPr/>
          <a:lstStyle/>
          <a:p>
            <a:fld id="{0AB816CF-AA9B-43E8-B03A-27A77900809F}" type="slidenum">
              <a:rPr lang="en-US" smtClean="0"/>
              <a:t>‹#›</a:t>
            </a:fld>
            <a:endParaRPr lang="en-US"/>
          </a:p>
        </p:txBody>
      </p:sp>
    </p:spTree>
    <p:extLst>
      <p:ext uri="{BB962C8B-B14F-4D97-AF65-F5344CB8AC3E}">
        <p14:creationId xmlns:p14="http://schemas.microsoft.com/office/powerpoint/2010/main" val="40720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adi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C825A-9E62-4D83-BBBC-677C1CAB3E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9" y="-1"/>
            <a:ext cx="12207022" cy="6858001"/>
          </a:xfrm>
          <a:prstGeom prst="rect">
            <a:avLst/>
          </a:prstGeom>
        </p:spPr>
      </p:pic>
      <p:pic>
        <p:nvPicPr>
          <p:cNvPr id="8" name="Picture 7">
            <a:extLst>
              <a:ext uri="{FF2B5EF4-FFF2-40B4-BE49-F238E27FC236}">
                <a16:creationId xmlns:a16="http://schemas.microsoft.com/office/drawing/2014/main" id="{B3F55802-17CA-4076-B857-C9DC108ED7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7745" y="1183132"/>
            <a:ext cx="2681375" cy="679281"/>
          </a:xfrm>
          <a:prstGeom prst="rect">
            <a:avLst/>
          </a:prstGeom>
        </p:spPr>
      </p:pic>
      <p:cxnSp>
        <p:nvCxnSpPr>
          <p:cNvPr id="11" name="Straight Connector 10">
            <a:extLst>
              <a:ext uri="{FF2B5EF4-FFF2-40B4-BE49-F238E27FC236}">
                <a16:creationId xmlns:a16="http://schemas.microsoft.com/office/drawing/2014/main" id="{94BF3282-D615-4942-B153-7DA6A0F402BD}"/>
              </a:ext>
            </a:extLst>
          </p:cNvPr>
          <p:cNvCxnSpPr/>
          <p:nvPr userDrawn="1"/>
        </p:nvCxnSpPr>
        <p:spPr>
          <a:xfrm>
            <a:off x="437745" y="51714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F4EB36-3AAF-4966-AD85-26AED9BA913F}"/>
              </a:ext>
            </a:extLst>
          </p:cNvPr>
          <p:cNvCxnSpPr/>
          <p:nvPr userDrawn="1"/>
        </p:nvCxnSpPr>
        <p:spPr>
          <a:xfrm>
            <a:off x="437745" y="20218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B9B7B0BB-251E-4D4A-8DE2-2258F3114021}"/>
              </a:ext>
            </a:extLst>
          </p:cNvPr>
          <p:cNvSpPr txBox="1">
            <a:spLocks/>
          </p:cNvSpPr>
          <p:nvPr userDrawn="1"/>
        </p:nvSpPr>
        <p:spPr>
          <a:xfrm>
            <a:off x="437745" y="34796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9EB3B"/>
                </a:solidFill>
                <a:latin typeface="Palatino Linotype" panose="02040502050505030304" pitchFamily="18" charset="0"/>
                <a:ea typeface="+mj-ea"/>
                <a:cs typeface="+mj-cs"/>
              </a:defRPr>
            </a:lvl1pPr>
          </a:lstStyle>
          <a:p>
            <a:endParaRPr lang="en-US" dirty="0"/>
          </a:p>
        </p:txBody>
      </p:sp>
      <p:pic>
        <p:nvPicPr>
          <p:cNvPr id="6" name="Picture 5">
            <a:extLst>
              <a:ext uri="{FF2B5EF4-FFF2-40B4-BE49-F238E27FC236}">
                <a16:creationId xmlns:a16="http://schemas.microsoft.com/office/drawing/2014/main" id="{AA51B0BD-D723-402E-844C-44F35D245CA0}"/>
              </a:ext>
            </a:extLst>
          </p:cNvPr>
          <p:cNvPicPr>
            <a:picLocks noChangeAspect="1"/>
          </p:cNvPicPr>
          <p:nvPr userDrawn="1"/>
        </p:nvPicPr>
        <p:blipFill>
          <a:blip r:embed="rId4"/>
          <a:stretch>
            <a:fillRect/>
          </a:stretch>
        </p:blipFill>
        <p:spPr>
          <a:xfrm>
            <a:off x="437745" y="5294762"/>
            <a:ext cx="2476500" cy="485775"/>
          </a:xfrm>
          <a:prstGeom prst="rect">
            <a:avLst/>
          </a:prstGeom>
        </p:spPr>
      </p:pic>
    </p:spTree>
    <p:extLst>
      <p:ext uri="{BB962C8B-B14F-4D97-AF65-F5344CB8AC3E}">
        <p14:creationId xmlns:p14="http://schemas.microsoft.com/office/powerpoint/2010/main" val="288890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userDrawn="1"/>
        </p:nvSpPr>
        <p:spPr>
          <a:xfrm>
            <a:off x="-10579" y="0"/>
            <a:ext cx="537147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50968"/>
            <a:ext cx="2681375" cy="679281"/>
          </a:xfrm>
          <a:prstGeom prst="rect">
            <a:avLst/>
          </a:prstGeom>
        </p:spPr>
      </p:pic>
      <p:cxnSp>
        <p:nvCxnSpPr>
          <p:cNvPr id="4" name="Straight Connector 3">
            <a:extLst>
              <a:ext uri="{FF2B5EF4-FFF2-40B4-BE49-F238E27FC236}">
                <a16:creationId xmlns:a16="http://schemas.microsoft.com/office/drawing/2014/main" id="{9886C41F-4CDD-4625-904D-173F568A8F34}"/>
              </a:ext>
            </a:extLst>
          </p:cNvPr>
          <p:cNvCxnSpPr/>
          <p:nvPr userDrawn="1"/>
        </p:nvCxnSpPr>
        <p:spPr>
          <a:xfrm>
            <a:off x="6571129" y="111162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F0928D-029B-4701-AF1F-8B9ED97B3AB4}"/>
              </a:ext>
            </a:extLst>
          </p:cNvPr>
          <p:cNvCxnSpPr/>
          <p:nvPr userDrawn="1"/>
        </p:nvCxnSpPr>
        <p:spPr>
          <a:xfrm>
            <a:off x="6571129" y="569378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6C2B4A2C-DDAB-4DE2-868C-84FB81EDA3B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5117F18-6FF0-42D6-88C4-5FFB7C205D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EC7DA8-9076-41C3-8BCC-D648DD8DAB6F}"/>
              </a:ext>
            </a:extLst>
          </p:cNvPr>
          <p:cNvSpPr>
            <a:spLocks noGrp="1"/>
          </p:cNvSpPr>
          <p:nvPr>
            <p:ph type="sldNum" sz="quarter" idx="12"/>
          </p:nvPr>
        </p:nvSpPr>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dirty="0"/>
          </a:p>
        </p:txBody>
      </p:sp>
    </p:spTree>
    <p:extLst>
      <p:ext uri="{BB962C8B-B14F-4D97-AF65-F5344CB8AC3E}">
        <p14:creationId xmlns:p14="http://schemas.microsoft.com/office/powerpoint/2010/main" val="360048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userDrawn="1"/>
        </p:nvSpPr>
        <p:spPr>
          <a:xfrm>
            <a:off x="6820526" y="0"/>
            <a:ext cx="537147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B92A7C6-3D81-4C67-BB29-B2EEBB1DF7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6050968"/>
            <a:ext cx="2681372" cy="679281"/>
          </a:xfrm>
          <a:prstGeom prst="rect">
            <a:avLst/>
          </a:prstGeom>
        </p:spPr>
      </p:pic>
      <p:cxnSp>
        <p:nvCxnSpPr>
          <p:cNvPr id="5" name="Straight Connector 4">
            <a:extLst>
              <a:ext uri="{FF2B5EF4-FFF2-40B4-BE49-F238E27FC236}">
                <a16:creationId xmlns:a16="http://schemas.microsoft.com/office/drawing/2014/main" id="{12BDA65C-ED68-45DA-9923-02AC9E67C163}"/>
              </a:ext>
            </a:extLst>
          </p:cNvPr>
          <p:cNvCxnSpPr/>
          <p:nvPr userDrawn="1"/>
        </p:nvCxnSpPr>
        <p:spPr>
          <a:xfrm>
            <a:off x="851049" y="111162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BBE04F-98F9-468A-8CD7-03ACF080EF1D}"/>
              </a:ext>
            </a:extLst>
          </p:cNvPr>
          <p:cNvCxnSpPr/>
          <p:nvPr userDrawn="1"/>
        </p:nvCxnSpPr>
        <p:spPr>
          <a:xfrm>
            <a:off x="851049" y="569378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sp>
        <p:nvSpPr>
          <p:cNvPr id="8" name="Slide Number Placeholder 4">
            <a:extLst>
              <a:ext uri="{FF2B5EF4-FFF2-40B4-BE49-F238E27FC236}">
                <a16:creationId xmlns:a16="http://schemas.microsoft.com/office/drawing/2014/main" id="{C87A8A1B-867D-4772-937F-8C74E14F2495}"/>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dirty="0"/>
          </a:p>
        </p:txBody>
      </p:sp>
    </p:spTree>
    <p:extLst>
      <p:ext uri="{BB962C8B-B14F-4D97-AF65-F5344CB8AC3E}">
        <p14:creationId xmlns:p14="http://schemas.microsoft.com/office/powerpoint/2010/main" val="420930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6050968"/>
            <a:ext cx="2681372" cy="679281"/>
          </a:xfrm>
          <a:prstGeom prst="rect">
            <a:avLst/>
          </a:prstGeom>
        </p:spPr>
      </p:pic>
      <p:sp>
        <p:nvSpPr>
          <p:cNvPr id="3" name="Slide Number Placeholder 4">
            <a:extLst>
              <a:ext uri="{FF2B5EF4-FFF2-40B4-BE49-F238E27FC236}">
                <a16:creationId xmlns:a16="http://schemas.microsoft.com/office/drawing/2014/main" id="{14A610F2-70F4-4A57-871D-7B004D91B124}"/>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dirty="0"/>
          </a:p>
        </p:txBody>
      </p:sp>
    </p:spTree>
    <p:extLst>
      <p:ext uri="{BB962C8B-B14F-4D97-AF65-F5344CB8AC3E}">
        <p14:creationId xmlns:p14="http://schemas.microsoft.com/office/powerpoint/2010/main" val="62879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Bar at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6050968"/>
            <a:ext cx="2681372" cy="679281"/>
          </a:xfrm>
          <a:prstGeom prst="rect">
            <a:avLst/>
          </a:prstGeom>
        </p:spPr>
      </p:pic>
      <p:sp>
        <p:nvSpPr>
          <p:cNvPr id="3" name="Rectangle 2">
            <a:extLst>
              <a:ext uri="{FF2B5EF4-FFF2-40B4-BE49-F238E27FC236}">
                <a16:creationId xmlns:a16="http://schemas.microsoft.com/office/drawing/2014/main" id="{036B9597-BB78-47B9-9124-E7B6FC4C5EC7}"/>
              </a:ext>
            </a:extLst>
          </p:cNvPr>
          <p:cNvSpPr/>
          <p:nvPr userDrawn="1"/>
        </p:nvSpPr>
        <p:spPr>
          <a:xfrm>
            <a:off x="1" y="0"/>
            <a:ext cx="12191999" cy="156464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a:extLst>
              <a:ext uri="{FF2B5EF4-FFF2-40B4-BE49-F238E27FC236}">
                <a16:creationId xmlns:a16="http://schemas.microsoft.com/office/drawing/2014/main" id="{A67B00BD-3CD5-462B-8790-1BDBE5FEA0B6}"/>
              </a:ext>
            </a:extLst>
          </p:cNvPr>
          <p:cNvCxnSpPr>
            <a:cxnSpLocks/>
          </p:cNvCxnSpPr>
          <p:nvPr userDrawn="1"/>
        </p:nvCxnSpPr>
        <p:spPr>
          <a:xfrm>
            <a:off x="275185" y="213360"/>
            <a:ext cx="115815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4">
            <a:extLst>
              <a:ext uri="{FF2B5EF4-FFF2-40B4-BE49-F238E27FC236}">
                <a16:creationId xmlns:a16="http://schemas.microsoft.com/office/drawing/2014/main" id="{C04BBF7A-C95A-4EE1-91F5-4CAD97F10C03}"/>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dirty="0"/>
          </a:p>
        </p:txBody>
      </p:sp>
    </p:spTree>
    <p:extLst>
      <p:ext uri="{BB962C8B-B14F-4D97-AF65-F5344CB8AC3E}">
        <p14:creationId xmlns:p14="http://schemas.microsoft.com/office/powerpoint/2010/main" val="262779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Bar on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userDrawn="1"/>
        </p:nvSpPr>
        <p:spPr>
          <a:xfrm>
            <a:off x="-10579" y="0"/>
            <a:ext cx="269195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50968"/>
            <a:ext cx="2681375" cy="679281"/>
          </a:xfrm>
          <a:prstGeom prst="rect">
            <a:avLst/>
          </a:prstGeom>
        </p:spPr>
      </p:pic>
      <p:sp>
        <p:nvSpPr>
          <p:cNvPr id="4" name="Slide Number Placeholder 4">
            <a:extLst>
              <a:ext uri="{FF2B5EF4-FFF2-40B4-BE49-F238E27FC236}">
                <a16:creationId xmlns:a16="http://schemas.microsoft.com/office/drawing/2014/main" id="{0F69780B-5D78-4DD4-B3FB-5E22E1272CF6}"/>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dirty="0"/>
          </a:p>
        </p:txBody>
      </p:sp>
    </p:spTree>
    <p:extLst>
      <p:ext uri="{BB962C8B-B14F-4D97-AF65-F5344CB8AC3E}">
        <p14:creationId xmlns:p14="http://schemas.microsoft.com/office/powerpoint/2010/main" val="275824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1B9D-D0DC-4A46-9EE0-D8236D2F9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CE97A7-E586-4059-9D11-B8657EA7A7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8AB0C-A50A-453E-9830-6184A1680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D6ACE7-C742-49A5-8488-DE594C871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054EB-B9A6-4837-9BFA-B3C161B0AB51}"/>
              </a:ext>
            </a:extLst>
          </p:cNvPr>
          <p:cNvSpPr>
            <a:spLocks noGrp="1"/>
          </p:cNvSpPr>
          <p:nvPr>
            <p:ph type="sldNum" sz="quarter" idx="12"/>
          </p:nvPr>
        </p:nvSpPr>
        <p:spPr/>
        <p:txBody>
          <a:bodyPr/>
          <a:lstStyle/>
          <a:p>
            <a:fld id="{0AB816CF-AA9B-43E8-B03A-27A77900809F}" type="slidenum">
              <a:rPr lang="en-US" smtClean="0"/>
              <a:t>‹#›</a:t>
            </a:fld>
            <a:endParaRPr lang="en-US"/>
          </a:p>
        </p:txBody>
      </p:sp>
    </p:spTree>
    <p:extLst>
      <p:ext uri="{BB962C8B-B14F-4D97-AF65-F5344CB8AC3E}">
        <p14:creationId xmlns:p14="http://schemas.microsoft.com/office/powerpoint/2010/main" val="401400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DFEA-3139-414C-AC94-FCC8D27FC4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340EA2-8D2A-4A24-9B5D-467179E064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BA1706-B44E-4F95-ABF4-BD81ED36201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4F94D12-9E81-4DA3-B425-4F17D36B8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91F32-15D9-4086-86BA-F599701DB77E}"/>
              </a:ext>
            </a:extLst>
          </p:cNvPr>
          <p:cNvSpPr>
            <a:spLocks noGrp="1"/>
          </p:cNvSpPr>
          <p:nvPr>
            <p:ph type="sldNum" sz="quarter" idx="12"/>
          </p:nvPr>
        </p:nvSpPr>
        <p:spPr/>
        <p:txBody>
          <a:bodyPr/>
          <a:lstStyle/>
          <a:p>
            <a:fld id="{0AB816CF-AA9B-43E8-B03A-27A77900809F}" type="slidenum">
              <a:rPr lang="en-US" smtClean="0"/>
              <a:t>‹#›</a:t>
            </a:fld>
            <a:endParaRPr lang="en-US"/>
          </a:p>
        </p:txBody>
      </p:sp>
    </p:spTree>
    <p:extLst>
      <p:ext uri="{BB962C8B-B14F-4D97-AF65-F5344CB8AC3E}">
        <p14:creationId xmlns:p14="http://schemas.microsoft.com/office/powerpoint/2010/main" val="95500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B8936-0D94-41B3-A738-1C3524D27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A2EED2-8833-4199-880B-67F4901C3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6BD90-FCD7-4EF5-AAF5-1A8A3B0B3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6AED56-CE90-48B8-8B9C-761A8B66E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B48842-4896-4BD7-9B6A-1BBC7C8A5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816CF-AA9B-43E8-B03A-27A77900809F}" type="slidenum">
              <a:rPr lang="en-US" smtClean="0"/>
              <a:t>‹#›</a:t>
            </a:fld>
            <a:endParaRPr lang="en-US"/>
          </a:p>
        </p:txBody>
      </p:sp>
    </p:spTree>
    <p:extLst>
      <p:ext uri="{BB962C8B-B14F-4D97-AF65-F5344CB8AC3E}">
        <p14:creationId xmlns:p14="http://schemas.microsoft.com/office/powerpoint/2010/main" val="36772372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ideo" Target="https://www.youtube.com/embed/mvi8S16UfH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e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42.png"/><Relationship Id="rId21" Type="http://schemas.openxmlformats.org/officeDocument/2006/relationships/image" Target="../media/image57.png"/><Relationship Id="rId34" Type="http://schemas.openxmlformats.org/officeDocument/2006/relationships/image" Target="../media/image70.jpeg"/><Relationship Id="rId7" Type="http://schemas.openxmlformats.org/officeDocument/2006/relationships/image" Target="../media/image45.png"/><Relationship Id="rId12" Type="http://schemas.openxmlformats.org/officeDocument/2006/relationships/hyperlink" Target="http://www.baxter.com/" TargetMode="External"/><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2" Type="http://schemas.openxmlformats.org/officeDocument/2006/relationships/hyperlink" Target="http://www.abbott.com/global/url/content/en_US/20:20/general_content/General_Content_00010.htm" TargetMode="External"/><Relationship Id="rId16" Type="http://schemas.openxmlformats.org/officeDocument/2006/relationships/image" Target="../media/image52.jpeg"/><Relationship Id="rId20" Type="http://schemas.openxmlformats.org/officeDocument/2006/relationships/image" Target="../media/image56.png"/><Relationship Id="rId29" Type="http://schemas.openxmlformats.org/officeDocument/2006/relationships/image" Target="../media/image65.jpe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0.png"/><Relationship Id="rId32" Type="http://schemas.openxmlformats.org/officeDocument/2006/relationships/image" Target="../media/image68.png"/><Relationship Id="rId5" Type="http://schemas.openxmlformats.org/officeDocument/2006/relationships/image" Target="../media/image43.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8.jpeg"/><Relationship Id="rId19" Type="http://schemas.openxmlformats.org/officeDocument/2006/relationships/image" Target="../media/image55.png"/><Relationship Id="rId31" Type="http://schemas.openxmlformats.org/officeDocument/2006/relationships/image" Target="../media/image67.jpeg"/><Relationship Id="rId4" Type="http://schemas.openxmlformats.org/officeDocument/2006/relationships/hyperlink" Target="http://www.abbott.com/" TargetMode="External"/><Relationship Id="rId9" Type="http://schemas.openxmlformats.org/officeDocument/2006/relationships/image" Target="../media/image47.png"/><Relationship Id="rId14" Type="http://schemas.openxmlformats.org/officeDocument/2006/relationships/hyperlink" Target="http://uscommon.lundbeck.com/us_common/" TargetMode="External"/><Relationship Id="rId22" Type="http://schemas.openxmlformats.org/officeDocument/2006/relationships/image" Target="../media/image58.png"/><Relationship Id="rId27" Type="http://schemas.openxmlformats.org/officeDocument/2006/relationships/image" Target="../media/image63.jpeg"/><Relationship Id="rId30" Type="http://schemas.openxmlformats.org/officeDocument/2006/relationships/image" Target="../media/image66.jpeg"/><Relationship Id="rId35" Type="http://schemas.openxmlformats.org/officeDocument/2006/relationships/image" Target="../media/image71.jpeg"/></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4.tiff"/><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7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conw0EtV6CY"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3449C9-3856-4347-9B48-018B956468AD}"/>
              </a:ext>
            </a:extLst>
          </p:cNvPr>
          <p:cNvSpPr txBox="1"/>
          <p:nvPr/>
        </p:nvSpPr>
        <p:spPr>
          <a:xfrm>
            <a:off x="347472" y="2194560"/>
            <a:ext cx="7473521" cy="1323439"/>
          </a:xfrm>
          <a:prstGeom prst="rect">
            <a:avLst/>
          </a:prstGeom>
          <a:noFill/>
        </p:spPr>
        <p:txBody>
          <a:bodyPr wrap="none" rtlCol="0">
            <a:spAutoFit/>
          </a:bodyPr>
          <a:lstStyle/>
          <a:p>
            <a:r>
              <a:rPr lang="en-US" sz="8000" b="1" dirty="0">
                <a:solidFill>
                  <a:schemeClr val="bg1"/>
                </a:solidFill>
                <a:latin typeface="Palatino Linotype" panose="02040502050505030304" pitchFamily="18" charset="0"/>
              </a:rPr>
              <a:t>About the HBA</a:t>
            </a:r>
          </a:p>
        </p:txBody>
      </p:sp>
      <p:sp>
        <p:nvSpPr>
          <p:cNvPr id="6" name="TextBox 5">
            <a:extLst>
              <a:ext uri="{FF2B5EF4-FFF2-40B4-BE49-F238E27FC236}">
                <a16:creationId xmlns:a16="http://schemas.microsoft.com/office/drawing/2014/main" id="{A8E69332-D252-49DC-9539-6079B3065785}"/>
              </a:ext>
            </a:extLst>
          </p:cNvPr>
          <p:cNvSpPr txBox="1"/>
          <p:nvPr/>
        </p:nvSpPr>
        <p:spPr>
          <a:xfrm>
            <a:off x="344424" y="3681984"/>
            <a:ext cx="8391015" cy="830997"/>
          </a:xfrm>
          <a:prstGeom prst="rect">
            <a:avLst/>
          </a:prstGeom>
          <a:noFill/>
        </p:spPr>
        <p:txBody>
          <a:bodyPr wrap="none" rtlCol="0">
            <a:spAutoFit/>
          </a:bodyPr>
          <a:lstStyle/>
          <a:p>
            <a:r>
              <a:rPr lang="en-US" sz="4800" dirty="0">
                <a:solidFill>
                  <a:srgbClr val="58595B"/>
                </a:solidFill>
                <a:latin typeface="Tahoma" panose="020B0604030504040204" pitchFamily="34" charset="0"/>
                <a:ea typeface="Tahoma" panose="020B0604030504040204" pitchFamily="34" charset="0"/>
                <a:cs typeface="Tahoma" panose="020B0604030504040204" pitchFamily="34" charset="0"/>
              </a:rPr>
              <a:t>Insert presenter name(s) here</a:t>
            </a:r>
          </a:p>
        </p:txBody>
      </p:sp>
    </p:spTree>
    <p:extLst>
      <p:ext uri="{BB962C8B-B14F-4D97-AF65-F5344CB8AC3E}">
        <p14:creationId xmlns:p14="http://schemas.microsoft.com/office/powerpoint/2010/main" val="579876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BB41A5-71BF-A346-838F-7C3C531709A2}"/>
              </a:ext>
            </a:extLst>
          </p:cNvPr>
          <p:cNvSpPr txBox="1"/>
          <p:nvPr/>
        </p:nvSpPr>
        <p:spPr>
          <a:xfrm>
            <a:off x="780785" y="2543444"/>
            <a:ext cx="3365024" cy="769441"/>
          </a:xfrm>
          <a:prstGeom prst="rect">
            <a:avLst/>
          </a:prstGeom>
          <a:noFill/>
        </p:spPr>
        <p:txBody>
          <a:bodyPr wrap="none" rtlCol="0">
            <a:spAutoFit/>
          </a:bodyPr>
          <a:lstStyle/>
          <a:p>
            <a:r>
              <a:rPr lang="en-US" sz="4400" dirty="0">
                <a:solidFill>
                  <a:srgbClr val="58595B"/>
                </a:solidFill>
                <a:latin typeface="Palatino Linotype" panose="02040502050505030304" pitchFamily="18" charset="0"/>
              </a:rPr>
              <a:t>Membership</a:t>
            </a:r>
          </a:p>
        </p:txBody>
      </p:sp>
    </p:spTree>
    <p:extLst>
      <p:ext uri="{BB962C8B-B14F-4D97-AF65-F5344CB8AC3E}">
        <p14:creationId xmlns:p14="http://schemas.microsoft.com/office/powerpoint/2010/main" val="375423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74984" y="529679"/>
            <a:ext cx="3365024"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Membership</a:t>
            </a:r>
          </a:p>
        </p:txBody>
      </p:sp>
      <p:pic>
        <p:nvPicPr>
          <p:cNvPr id="8" name="Picture 7">
            <a:extLst>
              <a:ext uri="{FF2B5EF4-FFF2-40B4-BE49-F238E27FC236}">
                <a16:creationId xmlns:a16="http://schemas.microsoft.com/office/drawing/2014/main" id="{A4912C03-5D4C-BB47-ABEF-4C2752EA79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51224" y="2158438"/>
            <a:ext cx="4702576" cy="3380671"/>
          </a:xfrm>
          <a:prstGeom prst="rect">
            <a:avLst/>
          </a:prstGeom>
          <a:ln>
            <a:noFill/>
          </a:ln>
          <a:effectLst>
            <a:outerShdw blurRad="292100" dist="139700" dir="2700000" algn="tl" rotWithShape="0">
              <a:srgbClr val="333333">
                <a:alpha val="65000"/>
              </a:srgbClr>
            </a:outerShdw>
          </a:effectLst>
        </p:spPr>
      </p:pic>
      <p:sp>
        <p:nvSpPr>
          <p:cNvPr id="9" name="TextBox 9">
            <a:extLst>
              <a:ext uri="{FF2B5EF4-FFF2-40B4-BE49-F238E27FC236}">
                <a16:creationId xmlns:a16="http://schemas.microsoft.com/office/drawing/2014/main" id="{5C299AE4-EF92-F64E-857B-67C6D9334EA1}"/>
              </a:ext>
            </a:extLst>
          </p:cNvPr>
          <p:cNvSpPr txBox="1">
            <a:spLocks noChangeArrowheads="1"/>
          </p:cNvSpPr>
          <p:nvPr/>
        </p:nvSpPr>
        <p:spPr bwMode="auto">
          <a:xfrm>
            <a:off x="342900" y="2082813"/>
            <a:ext cx="6308324" cy="353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200" dirty="0">
                <a:solidFill>
                  <a:srgbClr val="58595B"/>
                </a:solidFill>
                <a:latin typeface="Palatino Linotype" panose="02040502050505030304" pitchFamily="18" charset="0"/>
                <a:cs typeface="Gotham Bold"/>
              </a:rPr>
              <a:t>Connect with nearly </a:t>
            </a:r>
            <a:r>
              <a:rPr lang="en-US" altLang="en-US" sz="2200" b="1" dirty="0">
                <a:solidFill>
                  <a:srgbClr val="FB515B"/>
                </a:solidFill>
                <a:latin typeface="Palatino Linotype" panose="02040502050505030304" pitchFamily="18" charset="0"/>
                <a:cs typeface="Gotham Bold"/>
              </a:rPr>
              <a:t>10,000</a:t>
            </a:r>
            <a:r>
              <a:rPr lang="en-US" altLang="en-US" sz="2200" dirty="0">
                <a:solidFill>
                  <a:srgbClr val="FB515B"/>
                </a:solidFill>
                <a:latin typeface="Palatino Linotype" panose="02040502050505030304" pitchFamily="18" charset="0"/>
                <a:cs typeface="Gotham Bold"/>
              </a:rPr>
              <a:t> </a:t>
            </a:r>
            <a:r>
              <a:rPr lang="en-US" altLang="en-US" sz="2200" dirty="0">
                <a:solidFill>
                  <a:srgbClr val="58595B"/>
                </a:solidFill>
                <a:latin typeface="Palatino Linotype" panose="02040502050505030304" pitchFamily="18" charset="0"/>
                <a:cs typeface="Gotham Bold"/>
              </a:rPr>
              <a:t>other passionate healthcare and life science professionals, representing more than </a:t>
            </a:r>
            <a:r>
              <a:rPr lang="en-US" altLang="en-US" sz="2200" b="1" dirty="0">
                <a:solidFill>
                  <a:srgbClr val="FB515B"/>
                </a:solidFill>
                <a:latin typeface="Palatino Linotype" panose="02040502050505030304" pitchFamily="18" charset="0"/>
                <a:cs typeface="Gotham Bold"/>
              </a:rPr>
              <a:t>1,000 companies</a:t>
            </a:r>
            <a:r>
              <a:rPr lang="en-US" altLang="en-US" sz="2200" dirty="0">
                <a:solidFill>
                  <a:srgbClr val="58595B"/>
                </a:solidFill>
                <a:latin typeface="Palatino Linotype" panose="02040502050505030304" pitchFamily="18" charset="0"/>
                <a:cs typeface="Gotham Bold"/>
              </a:rPr>
              <a:t>.</a:t>
            </a:r>
            <a:endParaRPr lang="en-US" altLang="en-US" sz="2200" b="1" dirty="0">
              <a:solidFill>
                <a:srgbClr val="58595B"/>
              </a:solidFill>
              <a:latin typeface="Palatino Linotype" panose="02040502050505030304" pitchFamily="18" charset="0"/>
              <a:cs typeface="Gotham Bold"/>
            </a:endParaRPr>
          </a:p>
          <a:p>
            <a:pPr algn="ctr"/>
            <a:endParaRPr lang="en-US" altLang="en-US" sz="2200" dirty="0">
              <a:solidFill>
                <a:srgbClr val="58595B"/>
              </a:solidFill>
              <a:latin typeface="Palatino Linotype" panose="02040502050505030304" pitchFamily="18" charset="0"/>
              <a:cs typeface="Gotham Bold"/>
            </a:endParaRPr>
          </a:p>
          <a:p>
            <a:pPr algn="ctr"/>
            <a:r>
              <a:rPr lang="en-US" altLang="en-US" sz="2200" dirty="0">
                <a:solidFill>
                  <a:srgbClr val="58595B"/>
                </a:solidFill>
                <a:latin typeface="Palatino Linotype" panose="02040502050505030304" pitchFamily="18" charset="0"/>
                <a:cs typeface="Gotham Bold"/>
              </a:rPr>
              <a:t>Explore new skills, share your expertise, </a:t>
            </a:r>
            <a:br>
              <a:rPr lang="en-US" altLang="en-US" sz="2200" dirty="0">
                <a:solidFill>
                  <a:srgbClr val="58595B"/>
                </a:solidFill>
                <a:latin typeface="Palatino Linotype" panose="02040502050505030304" pitchFamily="18" charset="0"/>
                <a:cs typeface="Gotham Bold"/>
              </a:rPr>
            </a:br>
            <a:r>
              <a:rPr lang="en-US" altLang="en-US" sz="2200" dirty="0">
                <a:solidFill>
                  <a:srgbClr val="58595B"/>
                </a:solidFill>
                <a:latin typeface="Palatino Linotype" panose="02040502050505030304" pitchFamily="18" charset="0"/>
                <a:cs typeface="Gotham Bold"/>
              </a:rPr>
              <a:t>advance your career and </a:t>
            </a:r>
            <a:r>
              <a:rPr lang="en-US" altLang="en-US" sz="2200" b="1" dirty="0">
                <a:solidFill>
                  <a:srgbClr val="FB515B"/>
                </a:solidFill>
                <a:latin typeface="Palatino Linotype" panose="02040502050505030304" pitchFamily="18" charset="0"/>
                <a:cs typeface="Gotham Bold"/>
              </a:rPr>
              <a:t>be a catalyst for change</a:t>
            </a:r>
            <a:r>
              <a:rPr lang="en-US" altLang="en-US" sz="2200" b="1" dirty="0">
                <a:solidFill>
                  <a:srgbClr val="58595B"/>
                </a:solidFill>
                <a:latin typeface="Palatino Linotype" panose="02040502050505030304" pitchFamily="18" charset="0"/>
                <a:cs typeface="Gotham Bold"/>
              </a:rPr>
              <a:t>.</a:t>
            </a:r>
          </a:p>
        </p:txBody>
      </p:sp>
    </p:spTree>
    <p:extLst>
      <p:ext uri="{BB962C8B-B14F-4D97-AF65-F5344CB8AC3E}">
        <p14:creationId xmlns:p14="http://schemas.microsoft.com/office/powerpoint/2010/main" val="63873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57738" y="535823"/>
            <a:ext cx="8010334"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The Value of HBA Membership</a:t>
            </a:r>
          </a:p>
        </p:txBody>
      </p:sp>
      <p:sp>
        <p:nvSpPr>
          <p:cNvPr id="11" name="Rectangle 10">
            <a:extLst>
              <a:ext uri="{FF2B5EF4-FFF2-40B4-BE49-F238E27FC236}">
                <a16:creationId xmlns:a16="http://schemas.microsoft.com/office/drawing/2014/main" id="{08350BDF-DCAB-4E24-849E-F5EA380642F3}"/>
              </a:ext>
            </a:extLst>
          </p:cNvPr>
          <p:cNvSpPr>
            <a:spLocks noGrp="1" noChangeArrowheads="1"/>
          </p:cNvSpPr>
          <p:nvPr/>
        </p:nvSpPr>
        <p:spPr>
          <a:xfrm>
            <a:off x="342900" y="1796717"/>
            <a:ext cx="11415963" cy="455963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lvl="1" indent="-342900">
              <a:lnSpc>
                <a:spcPct val="100000"/>
              </a:lnSpc>
              <a:spcBef>
                <a:spcPts val="300"/>
              </a:spcBef>
              <a:spcAft>
                <a:spcPts val="300"/>
              </a:spcAft>
              <a:buClr>
                <a:srgbClr val="FB515B"/>
              </a:buClr>
            </a:pP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Up to </a:t>
            </a:r>
            <a:r>
              <a:rPr lang="en-US" altLang="en-US" b="1" dirty="0">
                <a:solidFill>
                  <a:srgbClr val="58595B"/>
                </a:solidFill>
                <a:latin typeface="Tahoma" panose="020B0604030504040204" pitchFamily="34" charset="0"/>
                <a:ea typeface="Tahoma" panose="020B0604030504040204" pitchFamily="34" charset="0"/>
                <a:cs typeface="Tahoma" panose="020B0604030504040204" pitchFamily="34" charset="0"/>
              </a:rPr>
              <a:t>50 percent discount </a:t>
            </a: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to more than </a:t>
            </a:r>
            <a:r>
              <a:rPr lang="en-US" altLang="en-US" b="1" dirty="0">
                <a:solidFill>
                  <a:srgbClr val="58595B"/>
                </a:solidFill>
                <a:latin typeface="Tahoma" panose="020B0604030504040204" pitchFamily="34" charset="0"/>
                <a:ea typeface="Tahoma" panose="020B0604030504040204" pitchFamily="34" charset="0"/>
                <a:cs typeface="Tahoma" panose="020B0604030504040204" pitchFamily="34" charset="0"/>
              </a:rPr>
              <a:t>500 events </a:t>
            </a: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across the globe</a:t>
            </a:r>
          </a:p>
          <a:p>
            <a:pPr marL="800100" lvl="1" indent="-342900">
              <a:lnSpc>
                <a:spcPct val="100000"/>
              </a:lnSpc>
              <a:spcBef>
                <a:spcPts val="300"/>
              </a:spcBef>
              <a:spcAft>
                <a:spcPts val="300"/>
              </a:spcAft>
              <a:buClr>
                <a:srgbClr val="FB515B"/>
              </a:buClr>
            </a:pPr>
            <a:r>
              <a:rPr lang="en-US" altLang="en-US" b="1" dirty="0">
                <a:solidFill>
                  <a:srgbClr val="58595B"/>
                </a:solidFill>
                <a:latin typeface="Tahoma" panose="020B0604030504040204" pitchFamily="34" charset="0"/>
                <a:ea typeface="Tahoma" panose="020B0604030504040204" pitchFamily="34" charset="0"/>
                <a:cs typeface="Tahoma" panose="020B0604030504040204" pitchFamily="34" charset="0"/>
              </a:rPr>
              <a:t>Invitation to exclusive, member-only events </a:t>
            </a: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such as the HBA Annual Conference and local networking opportunities </a:t>
            </a:r>
          </a:p>
          <a:p>
            <a:pPr marL="800100" lvl="1" indent="-342900">
              <a:lnSpc>
                <a:spcPct val="100000"/>
              </a:lnSpc>
              <a:spcBef>
                <a:spcPts val="300"/>
              </a:spcBef>
              <a:spcAft>
                <a:spcPts val="300"/>
              </a:spcAft>
              <a:buClr>
                <a:srgbClr val="FB515B"/>
              </a:buClr>
            </a:pPr>
            <a:r>
              <a:rPr lang="en-US" altLang="en-US" b="1" dirty="0">
                <a:solidFill>
                  <a:srgbClr val="58595B"/>
                </a:solidFill>
                <a:latin typeface="Tahoma" panose="020B0604030504040204" pitchFamily="34" charset="0"/>
                <a:ea typeface="Tahoma" panose="020B0604030504040204" pitchFamily="34" charset="0"/>
                <a:cs typeface="Tahoma" panose="020B0604030504040204" pitchFamily="34" charset="0"/>
              </a:rPr>
              <a:t>Access</a:t>
            </a: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 to online member directory, forums, online Career Center and resource libraries</a:t>
            </a:r>
          </a:p>
          <a:p>
            <a:pPr marL="800100" lvl="1" indent="-342900">
              <a:lnSpc>
                <a:spcPct val="100000"/>
              </a:lnSpc>
              <a:spcBef>
                <a:spcPts val="300"/>
              </a:spcBef>
              <a:spcAft>
                <a:spcPts val="300"/>
              </a:spcAft>
              <a:buClr>
                <a:srgbClr val="FB515B"/>
              </a:buClr>
            </a:pP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Opportunity to join </a:t>
            </a:r>
            <a:r>
              <a:rPr lang="en-US" altLang="en-US" b="1" dirty="0">
                <a:solidFill>
                  <a:srgbClr val="58595B"/>
                </a:solidFill>
                <a:latin typeface="Tahoma" panose="020B0604030504040204" pitchFamily="34" charset="0"/>
                <a:ea typeface="Tahoma" panose="020B0604030504040204" pitchFamily="34" charset="0"/>
                <a:cs typeface="Tahoma" panose="020B0604030504040204" pitchFamily="34" charset="0"/>
              </a:rPr>
              <a:t>affinity groups </a:t>
            </a: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based on your interests </a:t>
            </a:r>
          </a:p>
          <a:p>
            <a:pPr marL="800100" lvl="1" indent="-342900">
              <a:lnSpc>
                <a:spcPct val="100000"/>
              </a:lnSpc>
              <a:spcBef>
                <a:spcPts val="300"/>
              </a:spcBef>
              <a:spcAft>
                <a:spcPts val="300"/>
              </a:spcAft>
              <a:buClr>
                <a:srgbClr val="FB515B"/>
              </a:buClr>
            </a:pP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Join member-only formal </a:t>
            </a:r>
            <a:r>
              <a:rPr lang="en-US" altLang="en-US" b="1" dirty="0">
                <a:solidFill>
                  <a:srgbClr val="58595B"/>
                </a:solidFill>
                <a:latin typeface="Tahoma" panose="020B0604030504040204" pitchFamily="34" charset="0"/>
                <a:ea typeface="Tahoma" panose="020B0604030504040204" pitchFamily="34" charset="0"/>
                <a:cs typeface="Tahoma" panose="020B0604030504040204" pitchFamily="34" charset="0"/>
              </a:rPr>
              <a:t>mentoring programs </a:t>
            </a: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to enhance your professional success</a:t>
            </a:r>
          </a:p>
          <a:p>
            <a:pPr marL="800100" lvl="1" indent="-342900">
              <a:lnSpc>
                <a:spcPct val="100000"/>
              </a:lnSpc>
              <a:spcBef>
                <a:spcPts val="300"/>
              </a:spcBef>
              <a:spcAft>
                <a:spcPts val="300"/>
              </a:spcAft>
              <a:buClr>
                <a:srgbClr val="FB515B"/>
              </a:buClr>
            </a:pPr>
            <a:r>
              <a:rPr lang="en-US" altLang="en-US" b="1" dirty="0">
                <a:solidFill>
                  <a:srgbClr val="58595B"/>
                </a:solidFill>
                <a:latin typeface="Tahoma" panose="020B0604030504040204" pitchFamily="34" charset="0"/>
                <a:ea typeface="Tahoma" panose="020B0604030504040204" pitchFamily="34" charset="0"/>
                <a:cs typeface="Tahoma" panose="020B0604030504040204" pitchFamily="34" charset="0"/>
              </a:rPr>
              <a:t>Leadership opportunities </a:t>
            </a: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to broaden your professional experience and gain industry visibility</a:t>
            </a:r>
          </a:p>
          <a:p>
            <a:pPr marL="800100" lvl="1" indent="-342900">
              <a:lnSpc>
                <a:spcPct val="100000"/>
              </a:lnSpc>
              <a:spcBef>
                <a:spcPts val="300"/>
              </a:spcBef>
              <a:spcAft>
                <a:spcPts val="300"/>
              </a:spcAft>
              <a:buClr>
                <a:srgbClr val="FB515B"/>
              </a:buClr>
            </a:pP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Receive recognition of leadership contributions through </a:t>
            </a:r>
            <a:r>
              <a:rPr lang="en-US" altLang="en-US" b="1" dirty="0">
                <a:solidFill>
                  <a:srgbClr val="58595B"/>
                </a:solidFill>
                <a:latin typeface="Tahoma" panose="020B0604030504040204" pitchFamily="34" charset="0"/>
                <a:ea typeface="Tahoma" panose="020B0604030504040204" pitchFamily="34" charset="0"/>
                <a:cs typeface="Tahoma" panose="020B0604030504040204" pitchFamily="34" charset="0"/>
              </a:rPr>
              <a:t>volunteer awards</a:t>
            </a:r>
          </a:p>
          <a:p>
            <a:pPr marL="800100" lvl="1" indent="-342900">
              <a:lnSpc>
                <a:spcPct val="100000"/>
              </a:lnSpc>
              <a:spcBef>
                <a:spcPts val="300"/>
              </a:spcBef>
              <a:spcAft>
                <a:spcPts val="300"/>
              </a:spcAft>
              <a:buClr>
                <a:srgbClr val="FB515B"/>
              </a:buClr>
            </a:pPr>
            <a:r>
              <a:rPr lang="en-US" altLang="en-US" b="1" dirty="0">
                <a:solidFill>
                  <a:srgbClr val="58595B"/>
                </a:solidFill>
                <a:latin typeface="Tahoma" panose="020B0604030504040204" pitchFamily="34" charset="0"/>
                <a:ea typeface="Tahoma" panose="020B0604030504040204" pitchFamily="34" charset="0"/>
                <a:cs typeface="Tahoma" panose="020B0604030504040204" pitchFamily="34" charset="0"/>
              </a:rPr>
              <a:t>Steer the future </a:t>
            </a: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and governance of the association by nominating leaders and </a:t>
            </a:r>
            <a:r>
              <a:rPr lang="en-US" altLang="en-US" b="1" dirty="0">
                <a:solidFill>
                  <a:srgbClr val="58595B"/>
                </a:solidFill>
                <a:latin typeface="Tahoma" panose="020B0604030504040204" pitchFamily="34" charset="0"/>
                <a:ea typeface="Tahoma" panose="020B0604030504040204" pitchFamily="34" charset="0"/>
                <a:cs typeface="Tahoma" panose="020B0604030504040204" pitchFamily="34" charset="0"/>
              </a:rPr>
              <a:t>exercising voting privileges </a:t>
            </a:r>
            <a:r>
              <a:rPr lang="en-US" altLang="en-US" dirty="0">
                <a:solidFill>
                  <a:srgbClr val="58595B"/>
                </a:solidFill>
                <a:latin typeface="Tahoma" panose="020B0604030504040204" pitchFamily="34" charset="0"/>
                <a:ea typeface="Tahoma" panose="020B0604030504040204" pitchFamily="34" charset="0"/>
                <a:cs typeface="Tahoma" panose="020B0604030504040204" pitchFamily="34" charset="0"/>
              </a:rPr>
              <a:t>in the annual business meeting</a:t>
            </a:r>
          </a:p>
        </p:txBody>
      </p:sp>
    </p:spTree>
    <p:extLst>
      <p:ext uri="{BB962C8B-B14F-4D97-AF65-F5344CB8AC3E}">
        <p14:creationId xmlns:p14="http://schemas.microsoft.com/office/powerpoint/2010/main" val="184980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58942" y="514304"/>
            <a:ext cx="10754611"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Career Advancement Through Leadership</a:t>
            </a:r>
          </a:p>
        </p:txBody>
      </p:sp>
      <p:sp>
        <p:nvSpPr>
          <p:cNvPr id="5" name="Slide Number Placeholder 4">
            <a:extLst>
              <a:ext uri="{FF2B5EF4-FFF2-40B4-BE49-F238E27FC236}">
                <a16:creationId xmlns:a16="http://schemas.microsoft.com/office/drawing/2014/main" id="{8FC7DF28-F031-4AD7-83B3-F08DDE3D47AB}"/>
              </a:ext>
            </a:extLst>
          </p:cNvPr>
          <p:cNvSpPr>
            <a:spLocks noGrp="1"/>
          </p:cNvSpPr>
          <p:nvPr>
            <p:ph type="sldNum" sz="quarter" idx="12"/>
          </p:nvPr>
        </p:nvSpPr>
        <p:spPr/>
        <p:txBody>
          <a:bodyPr/>
          <a:lstStyle/>
          <a:p>
            <a:fld id="{0AB816CF-AA9B-43E8-B03A-27A77900809F}" type="slidenum">
              <a:rPr lang="en-US" smtClean="0"/>
              <a:pPr/>
              <a:t>13</a:t>
            </a:fld>
            <a:endParaRPr lang="en-US" dirty="0"/>
          </a:p>
        </p:txBody>
      </p:sp>
      <p:sp>
        <p:nvSpPr>
          <p:cNvPr id="9" name="Rectangle 8">
            <a:extLst>
              <a:ext uri="{FF2B5EF4-FFF2-40B4-BE49-F238E27FC236}">
                <a16:creationId xmlns:a16="http://schemas.microsoft.com/office/drawing/2014/main" id="{A9E39BD1-65E7-4EFD-8B5A-EE4011E83A03}"/>
              </a:ext>
            </a:extLst>
          </p:cNvPr>
          <p:cNvSpPr>
            <a:spLocks noGrp="1" noChangeArrowheads="1"/>
          </p:cNvSpPr>
          <p:nvPr/>
        </p:nvSpPr>
        <p:spPr>
          <a:xfrm>
            <a:off x="727163" y="2187576"/>
            <a:ext cx="5882649" cy="31704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95000"/>
              </a:lnSpc>
              <a:spcBef>
                <a:spcPts val="300"/>
              </a:spcBef>
              <a:spcAft>
                <a:spcPts val="300"/>
              </a:spcAft>
              <a:buClr>
                <a:srgbClr val="FB515B"/>
              </a:buClr>
              <a:buNone/>
            </a:pPr>
            <a:r>
              <a:rPr lang="en-US" altLang="en-US" sz="2200" b="1" dirty="0">
                <a:solidFill>
                  <a:srgbClr val="58595B"/>
                </a:solidFill>
                <a:latin typeface="Palatino Linotype" panose="02040502050505030304" pitchFamily="18" charset="0"/>
                <a:cs typeface="Gotham Book"/>
              </a:rPr>
              <a:t>The HBA offers hundreds of engagement opportunities to make a difference</a:t>
            </a:r>
          </a:p>
          <a:p>
            <a:pPr marL="457200" indent="-342900">
              <a:lnSpc>
                <a:spcPct val="95000"/>
              </a:lnSpc>
              <a:spcBef>
                <a:spcPts val="300"/>
              </a:spcBef>
              <a:spcAft>
                <a:spcPts val="300"/>
              </a:spcAft>
              <a:buClr>
                <a:srgbClr val="FB515B"/>
              </a:buClr>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Build your leadership experience</a:t>
            </a:r>
          </a:p>
          <a:p>
            <a:pPr marL="457200" indent="-342900">
              <a:lnSpc>
                <a:spcPct val="95000"/>
              </a:lnSpc>
              <a:spcBef>
                <a:spcPts val="300"/>
              </a:spcBef>
              <a:spcAft>
                <a:spcPts val="300"/>
              </a:spcAft>
              <a:buClr>
                <a:srgbClr val="FB515B"/>
              </a:buClr>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Increase your visibility and professional connections</a:t>
            </a:r>
          </a:p>
          <a:p>
            <a:pPr marL="457200" indent="-342900">
              <a:lnSpc>
                <a:spcPct val="95000"/>
              </a:lnSpc>
              <a:spcBef>
                <a:spcPts val="300"/>
              </a:spcBef>
              <a:spcAft>
                <a:spcPts val="300"/>
              </a:spcAft>
              <a:buClr>
                <a:srgbClr val="FB515B"/>
              </a:buClr>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Advance your career</a:t>
            </a:r>
          </a:p>
        </p:txBody>
      </p:sp>
      <p:pic>
        <p:nvPicPr>
          <p:cNvPr id="6" name="Picture 5">
            <a:extLst>
              <a:ext uri="{FF2B5EF4-FFF2-40B4-BE49-F238E27FC236}">
                <a16:creationId xmlns:a16="http://schemas.microsoft.com/office/drawing/2014/main" id="{3CE22534-C369-C942-ABE1-3FCA675C01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09812" y="2119263"/>
            <a:ext cx="5077968" cy="3401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347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58942" y="520638"/>
            <a:ext cx="11354198"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HBA Members Talk Professional Enrichment</a:t>
            </a:r>
          </a:p>
        </p:txBody>
      </p:sp>
      <p:sp>
        <p:nvSpPr>
          <p:cNvPr id="8" name="TextBox 7">
            <a:extLst>
              <a:ext uri="{FF2B5EF4-FFF2-40B4-BE49-F238E27FC236}">
                <a16:creationId xmlns:a16="http://schemas.microsoft.com/office/drawing/2014/main" id="{142E71DE-24FD-4ACB-BD99-6B21B955E166}"/>
              </a:ext>
            </a:extLst>
          </p:cNvPr>
          <p:cNvSpPr txBox="1"/>
          <p:nvPr/>
        </p:nvSpPr>
        <p:spPr>
          <a:xfrm>
            <a:off x="5025835" y="5794103"/>
            <a:ext cx="2140330" cy="261610"/>
          </a:xfrm>
          <a:prstGeom prst="rect">
            <a:avLst/>
          </a:prstGeom>
          <a:noFill/>
        </p:spPr>
        <p:txBody>
          <a:bodyPr wrap="non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https://youtu.be/mvi8S16UfHk</a:t>
            </a:r>
          </a:p>
        </p:txBody>
      </p:sp>
      <p:pic>
        <p:nvPicPr>
          <p:cNvPr id="4" name="Online Media 3">
            <a:hlinkClick r:id="" action="ppaction://media"/>
            <a:extLst>
              <a:ext uri="{FF2B5EF4-FFF2-40B4-BE49-F238E27FC236}">
                <a16:creationId xmlns:a16="http://schemas.microsoft.com/office/drawing/2014/main" id="{A5EC0B78-B8D5-4E3E-8C95-E62D2E303C96}"/>
              </a:ext>
            </a:extLst>
          </p:cNvPr>
          <p:cNvPicPr>
            <a:picLocks noRot="1" noChangeAspect="1"/>
          </p:cNvPicPr>
          <p:nvPr>
            <a:videoFile r:link="rId1"/>
          </p:nvPr>
        </p:nvPicPr>
        <p:blipFill>
          <a:blip r:embed="rId3"/>
          <a:stretch>
            <a:fillRect/>
          </a:stretch>
        </p:blipFill>
        <p:spPr>
          <a:xfrm>
            <a:off x="3440621" y="1677433"/>
            <a:ext cx="5310757" cy="3983067"/>
          </a:xfrm>
          <a:prstGeom prst="rect">
            <a:avLst/>
          </a:prstGeom>
        </p:spPr>
      </p:pic>
    </p:spTree>
    <p:extLst>
      <p:ext uri="{BB962C8B-B14F-4D97-AF65-F5344CB8AC3E}">
        <p14:creationId xmlns:p14="http://schemas.microsoft.com/office/powerpoint/2010/main" val="119929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42900" y="529679"/>
            <a:ext cx="7382149"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Individual Membership Fees</a:t>
            </a:r>
          </a:p>
        </p:txBody>
      </p:sp>
      <p:pic>
        <p:nvPicPr>
          <p:cNvPr id="4" name="Picture 3">
            <a:extLst>
              <a:ext uri="{FF2B5EF4-FFF2-40B4-BE49-F238E27FC236}">
                <a16:creationId xmlns:a16="http://schemas.microsoft.com/office/drawing/2014/main" id="{4F077C04-12C3-4CDA-A36B-CF6E98974F6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6746" y="2130425"/>
            <a:ext cx="7845454" cy="3279775"/>
          </a:xfrm>
          <a:prstGeom prst="rect">
            <a:avLst/>
          </a:prstGeom>
        </p:spPr>
      </p:pic>
      <p:sp>
        <p:nvSpPr>
          <p:cNvPr id="8" name="Content Placeholder 2">
            <a:extLst>
              <a:ext uri="{FF2B5EF4-FFF2-40B4-BE49-F238E27FC236}">
                <a16:creationId xmlns:a16="http://schemas.microsoft.com/office/drawing/2014/main" id="{388E50A7-CBB3-4E1A-A7D6-0E39F599F27F}"/>
              </a:ext>
            </a:extLst>
          </p:cNvPr>
          <p:cNvSpPr txBox="1">
            <a:spLocks/>
          </p:cNvSpPr>
          <p:nvPr/>
        </p:nvSpPr>
        <p:spPr bwMode="auto">
          <a:xfrm>
            <a:off x="1175385" y="5549900"/>
            <a:ext cx="9587865" cy="69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altLang="en-US" sz="1500" i="1" dirty="0">
                <a:latin typeface="Palatino Linotype" panose="02040502050505030304" pitchFamily="18" charset="0"/>
              </a:rPr>
              <a:t>*This membership rate for those 30 and under includes all benefits of full membership except voting in the annual business meeting and the ability to serve on boards. Additional discounts do not apply to this membership type.</a:t>
            </a:r>
          </a:p>
        </p:txBody>
      </p:sp>
    </p:spTree>
    <p:extLst>
      <p:ext uri="{BB962C8B-B14F-4D97-AF65-F5344CB8AC3E}">
        <p14:creationId xmlns:p14="http://schemas.microsoft.com/office/powerpoint/2010/main" val="154721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BB41A5-71BF-A346-838F-7C3C531709A2}"/>
              </a:ext>
            </a:extLst>
          </p:cNvPr>
          <p:cNvSpPr txBox="1"/>
          <p:nvPr/>
        </p:nvSpPr>
        <p:spPr>
          <a:xfrm>
            <a:off x="780785" y="2543444"/>
            <a:ext cx="3679212" cy="769441"/>
          </a:xfrm>
          <a:prstGeom prst="rect">
            <a:avLst/>
          </a:prstGeom>
          <a:noFill/>
        </p:spPr>
        <p:txBody>
          <a:bodyPr wrap="none" rtlCol="0">
            <a:spAutoFit/>
          </a:bodyPr>
          <a:lstStyle/>
          <a:p>
            <a:r>
              <a:rPr lang="en-US" sz="4400" dirty="0">
                <a:solidFill>
                  <a:srgbClr val="58595B"/>
                </a:solidFill>
                <a:latin typeface="Palatino Linotype" panose="02040502050505030304" pitchFamily="18" charset="0"/>
              </a:rPr>
              <a:t>Programming</a:t>
            </a:r>
          </a:p>
        </p:txBody>
      </p:sp>
    </p:spTree>
    <p:extLst>
      <p:ext uri="{BB962C8B-B14F-4D97-AF65-F5344CB8AC3E}">
        <p14:creationId xmlns:p14="http://schemas.microsoft.com/office/powerpoint/2010/main" val="63127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59744" y="529679"/>
            <a:ext cx="9334607"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Leadership Competency Framework</a:t>
            </a:r>
          </a:p>
        </p:txBody>
      </p:sp>
      <p:sp>
        <p:nvSpPr>
          <p:cNvPr id="8" name="Rectangle 7">
            <a:extLst>
              <a:ext uri="{FF2B5EF4-FFF2-40B4-BE49-F238E27FC236}">
                <a16:creationId xmlns:a16="http://schemas.microsoft.com/office/drawing/2014/main" id="{EB7DA54B-0A52-43C3-A3D0-91E68B6A972B}"/>
              </a:ext>
            </a:extLst>
          </p:cNvPr>
          <p:cNvSpPr>
            <a:spLocks noGrp="1" noChangeArrowheads="1"/>
          </p:cNvSpPr>
          <p:nvPr/>
        </p:nvSpPr>
        <p:spPr>
          <a:xfrm>
            <a:off x="359744" y="1788297"/>
            <a:ext cx="11941504" cy="52057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95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HBA programs are mapped to these competencies to assist with professional development planning.</a:t>
            </a:r>
          </a:p>
        </p:txBody>
      </p:sp>
      <p:sp>
        <p:nvSpPr>
          <p:cNvPr id="6" name="Rectangle 5">
            <a:extLst>
              <a:ext uri="{FF2B5EF4-FFF2-40B4-BE49-F238E27FC236}">
                <a16:creationId xmlns:a16="http://schemas.microsoft.com/office/drawing/2014/main" id="{9E6B0658-1617-40E1-BCDB-C279E787186B}"/>
              </a:ext>
            </a:extLst>
          </p:cNvPr>
          <p:cNvSpPr/>
          <p:nvPr/>
        </p:nvSpPr>
        <p:spPr>
          <a:xfrm>
            <a:off x="359744" y="2356468"/>
            <a:ext cx="5202856" cy="3149580"/>
          </a:xfrm>
          <a:prstGeom prst="rect">
            <a:avLst/>
          </a:prstGeom>
        </p:spPr>
        <p:txBody>
          <a:bodyPr wrap="square">
            <a:spAutoFit/>
          </a:bodyPr>
          <a:lstStyle/>
          <a:p>
            <a:pPr>
              <a:spcAft>
                <a:spcPts val="800"/>
              </a:spcAft>
              <a:buClr>
                <a:srgbClr val="FB515B"/>
              </a:buClr>
            </a:pPr>
            <a:r>
              <a:rPr lang="en-US" sz="2200" b="1" dirty="0">
                <a:solidFill>
                  <a:srgbClr val="FB515B"/>
                </a:solidFill>
                <a:latin typeface="Palatino Linotype" panose="02040502050505030304" pitchFamily="18" charset="0"/>
                <a:ea typeface="Times New Roman" panose="02020603050405020304" pitchFamily="18" charset="0"/>
                <a:cs typeface="Times New Roman" panose="02020603050405020304" pitchFamily="18" charset="0"/>
              </a:rPr>
              <a:t>Enlighten</a:t>
            </a:r>
            <a:endParaRPr lang="en-US" sz="2200"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marL="742950" lvl="1" indent="-285750">
              <a:spcAft>
                <a:spcPts val="800"/>
              </a:spcAft>
              <a:buClr>
                <a:srgbClr val="FB515B"/>
              </a:buClr>
              <a:buFont typeface="Arial" panose="020B0604020202020204" pitchFamily="34" charset="0"/>
              <a:buChar cha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Demonstrates integrity</a:t>
            </a:r>
            <a:endParaRPr lang="en-US" sz="1600" dirty="0">
              <a:solidFill>
                <a:srgbClr val="58595B"/>
              </a:solidFill>
              <a:latin typeface="Tahoma" panose="020B0604030504040204" pitchFamily="34" charset="0"/>
              <a:ea typeface="Tahoma" panose="020B0604030504040204" pitchFamily="34" charset="0"/>
              <a:cs typeface="Tahoma" panose="020B0604030504040204" pitchFamily="34" charset="0"/>
            </a:endParaRPr>
          </a:p>
          <a:p>
            <a:pPr marL="742950" lvl="1" indent="-285750">
              <a:spcAft>
                <a:spcPts val="800"/>
              </a:spcAft>
              <a:buClr>
                <a:srgbClr val="FB515B"/>
              </a:buClr>
              <a:buFont typeface="Arial" panose="020B0604020202020204" pitchFamily="34" charset="0"/>
              <a:buChar cha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Communicates effectively</a:t>
            </a:r>
            <a:endParaRPr lang="en-US" sz="1600" dirty="0">
              <a:solidFill>
                <a:srgbClr val="58595B"/>
              </a:solidFill>
              <a:latin typeface="Tahoma" panose="020B0604030504040204" pitchFamily="34" charset="0"/>
              <a:ea typeface="Tahoma" panose="020B0604030504040204" pitchFamily="34" charset="0"/>
              <a:cs typeface="Tahoma" panose="020B0604030504040204" pitchFamily="34" charset="0"/>
            </a:endParaRPr>
          </a:p>
          <a:p>
            <a:pPr marL="742950" lvl="1" indent="-285750">
              <a:spcAft>
                <a:spcPts val="800"/>
              </a:spcAft>
              <a:buClr>
                <a:srgbClr val="FB515B"/>
              </a:buClr>
              <a:buFont typeface="Arial" panose="020B0604020202020204" pitchFamily="34" charset="0"/>
              <a:buChar cha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Exhibits business and industry acumen</a:t>
            </a:r>
            <a:endParaRPr lang="en-US" sz="1600" dirty="0">
              <a:solidFill>
                <a:srgbClr val="58595B"/>
              </a:solidFill>
              <a:latin typeface="Tahoma" panose="020B0604030504040204" pitchFamily="34" charset="0"/>
              <a:ea typeface="Tahoma" panose="020B0604030504040204" pitchFamily="34" charset="0"/>
              <a:cs typeface="Tahoma" panose="020B0604030504040204" pitchFamily="34" charset="0"/>
            </a:endParaRPr>
          </a:p>
          <a:p>
            <a:pPr>
              <a:spcAft>
                <a:spcPts val="800"/>
              </a:spcAft>
              <a:buClr>
                <a:srgbClr val="FB515B"/>
              </a:buClr>
            </a:pPr>
            <a:r>
              <a:rPr lang="en-US" sz="2200" b="1" dirty="0">
                <a:solidFill>
                  <a:srgbClr val="FB515B"/>
                </a:solidFill>
                <a:latin typeface="Palatino Linotype" panose="02040502050505030304" pitchFamily="18" charset="0"/>
                <a:ea typeface="Times New Roman" panose="02020603050405020304" pitchFamily="18" charset="0"/>
                <a:cs typeface="Times New Roman" panose="02020603050405020304" pitchFamily="18" charset="0"/>
              </a:rPr>
              <a:t>Empower </a:t>
            </a:r>
            <a:endParaRPr lang="en-US" sz="2200"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marL="742950" lvl="1" indent="-285750">
              <a:spcAft>
                <a:spcPts val="800"/>
              </a:spcAft>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Displays professional presence</a:t>
            </a:r>
          </a:p>
          <a:p>
            <a:pPr marL="742950" lvl="1" indent="-285750">
              <a:spcAft>
                <a:spcPts val="800"/>
              </a:spcAft>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Determined to achieve</a:t>
            </a:r>
          </a:p>
          <a:p>
            <a:pPr marL="742950" lvl="1" indent="-285750">
              <a:spcAft>
                <a:spcPts val="800"/>
              </a:spcAft>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Makes decisions and takes risks</a:t>
            </a:r>
            <a:endParaRPr lang="en-US"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9EE757EB-D851-46CA-A1A5-3C101DBEDB5C}"/>
              </a:ext>
            </a:extLst>
          </p:cNvPr>
          <p:cNvSpPr/>
          <p:nvPr/>
        </p:nvSpPr>
        <p:spPr>
          <a:xfrm>
            <a:off x="5562600" y="2356468"/>
            <a:ext cx="6096000" cy="3149580"/>
          </a:xfrm>
          <a:prstGeom prst="rect">
            <a:avLst/>
          </a:prstGeom>
        </p:spPr>
        <p:txBody>
          <a:bodyPr>
            <a:spAutoFit/>
          </a:bodyPr>
          <a:lstStyle/>
          <a:p>
            <a:pPr>
              <a:spcAft>
                <a:spcPts val="800"/>
              </a:spcAft>
              <a:buClr>
                <a:srgbClr val="FB515B"/>
              </a:buClr>
            </a:pPr>
            <a:r>
              <a:rPr lang="en-US" sz="2200" b="1" dirty="0">
                <a:solidFill>
                  <a:srgbClr val="FB515B"/>
                </a:solidFill>
                <a:latin typeface="Palatino Linotype" panose="02040502050505030304" pitchFamily="18" charset="0"/>
                <a:ea typeface="Times New Roman" panose="02020603050405020304" pitchFamily="18" charset="0"/>
                <a:cs typeface="Times New Roman" panose="02020603050405020304" pitchFamily="18" charset="0"/>
              </a:rPr>
              <a:t>Engage </a:t>
            </a:r>
            <a:endParaRPr lang="en-US" sz="2200"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marL="742950" lvl="1" indent="-285750">
              <a:spcAft>
                <a:spcPts val="800"/>
              </a:spcAft>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Influences and persuades</a:t>
            </a:r>
          </a:p>
          <a:p>
            <a:pPr marL="742950" lvl="1" indent="-285750">
              <a:spcAft>
                <a:spcPts val="800"/>
              </a:spcAft>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Builds relationships and teams</a:t>
            </a:r>
          </a:p>
          <a:p>
            <a:pPr marL="742950" lvl="1" indent="-285750">
              <a:spcAft>
                <a:spcPts val="800"/>
              </a:spcAft>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Networks and ethically self-promotes</a:t>
            </a:r>
          </a:p>
          <a:p>
            <a:pPr>
              <a:spcAft>
                <a:spcPts val="800"/>
              </a:spcAft>
              <a:buClr>
                <a:srgbClr val="FB515B"/>
              </a:buClr>
            </a:pPr>
            <a:r>
              <a:rPr lang="en-US" b="1" dirty="0">
                <a:solidFill>
                  <a:srgbClr val="5B2D82"/>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sz="2200" b="1" dirty="0">
                <a:solidFill>
                  <a:srgbClr val="FB515B"/>
                </a:solidFill>
                <a:latin typeface="Palatino Linotype" panose="02040502050505030304" pitchFamily="18" charset="0"/>
                <a:ea typeface="Times New Roman" panose="02020603050405020304" pitchFamily="18" charset="0"/>
                <a:cs typeface="Times New Roman" panose="02020603050405020304" pitchFamily="18" charset="0"/>
              </a:rPr>
              <a:t>Evolve</a:t>
            </a:r>
            <a:endParaRPr lang="en-US" sz="2200"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marL="742950" lvl="1" indent="-285750">
              <a:spcAft>
                <a:spcPts val="800"/>
              </a:spcAft>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Facilitates change </a:t>
            </a:r>
          </a:p>
          <a:p>
            <a:pPr marL="742950" lvl="1" indent="-285750">
              <a:spcAft>
                <a:spcPts val="800"/>
              </a:spcAft>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Fosters innovation </a:t>
            </a:r>
          </a:p>
          <a:p>
            <a:pPr marL="742950" lvl="1" indent="-285750">
              <a:spcAft>
                <a:spcPts val="800"/>
              </a:spcAft>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Continues to learn, grow and transform </a:t>
            </a:r>
            <a:endParaRPr lang="en-US"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17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58942" y="519614"/>
            <a:ext cx="7388946"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In-Person and Virtual Events</a:t>
            </a:r>
          </a:p>
        </p:txBody>
      </p:sp>
      <p:grpSp>
        <p:nvGrpSpPr>
          <p:cNvPr id="16" name="Group 15">
            <a:extLst>
              <a:ext uri="{FF2B5EF4-FFF2-40B4-BE49-F238E27FC236}">
                <a16:creationId xmlns:a16="http://schemas.microsoft.com/office/drawing/2014/main" id="{66980E9B-A0A0-204F-AA4E-EF2DC0A43F82}"/>
              </a:ext>
            </a:extLst>
          </p:cNvPr>
          <p:cNvGrpSpPr>
            <a:grpSpLocks noChangeAspect="1"/>
          </p:cNvGrpSpPr>
          <p:nvPr/>
        </p:nvGrpSpPr>
        <p:grpSpPr>
          <a:xfrm>
            <a:off x="165885" y="1719492"/>
            <a:ext cx="11887200" cy="1849048"/>
            <a:chOff x="358942" y="1916074"/>
            <a:chExt cx="11757022" cy="1828800"/>
          </a:xfrm>
        </p:grpSpPr>
        <p:grpSp>
          <p:nvGrpSpPr>
            <p:cNvPr id="13" name="Group 12">
              <a:extLst>
                <a:ext uri="{FF2B5EF4-FFF2-40B4-BE49-F238E27FC236}">
                  <a16:creationId xmlns:a16="http://schemas.microsoft.com/office/drawing/2014/main" id="{993AC1D3-EF1C-6746-9E94-D92FD1894A10}"/>
                </a:ext>
              </a:extLst>
            </p:cNvPr>
            <p:cNvGrpSpPr>
              <a:grpSpLocks noChangeAspect="1"/>
            </p:cNvGrpSpPr>
            <p:nvPr/>
          </p:nvGrpSpPr>
          <p:grpSpPr>
            <a:xfrm>
              <a:off x="358942" y="1916074"/>
              <a:ext cx="9012389" cy="1828800"/>
              <a:chOff x="573270" y="1552266"/>
              <a:chExt cx="11265486" cy="2286000"/>
            </a:xfrm>
          </p:grpSpPr>
          <p:pic>
            <p:nvPicPr>
              <p:cNvPr id="8" name="Picture 7">
                <a:extLst>
                  <a:ext uri="{FF2B5EF4-FFF2-40B4-BE49-F238E27FC236}">
                    <a16:creationId xmlns:a16="http://schemas.microsoft.com/office/drawing/2014/main" id="{EAFA5460-69F1-484E-AA60-AAF5442CEE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6984" y="1552266"/>
                <a:ext cx="3441772"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31A24722-C178-D642-9A0E-4E847EE9C3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270" y="1552266"/>
                <a:ext cx="3429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4C61268D-4586-714B-9F86-5857FF4972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2270" y="1552266"/>
                <a:ext cx="4407486"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5" name="Picture 14">
              <a:extLst>
                <a:ext uri="{FF2B5EF4-FFF2-40B4-BE49-F238E27FC236}">
                  <a16:creationId xmlns:a16="http://schemas.microsoft.com/office/drawing/2014/main" id="{247354B8-B4D8-0B44-AB79-7330145997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71331" y="1916074"/>
              <a:ext cx="2744633"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7" name="Rectangle 6">
            <a:extLst>
              <a:ext uri="{FF2B5EF4-FFF2-40B4-BE49-F238E27FC236}">
                <a16:creationId xmlns:a16="http://schemas.microsoft.com/office/drawing/2014/main" id="{450D5496-F699-4F4D-8229-9E91A57AACA6}"/>
              </a:ext>
            </a:extLst>
          </p:cNvPr>
          <p:cNvSpPr>
            <a:spLocks noGrp="1" noChangeArrowheads="1"/>
          </p:cNvSpPr>
          <p:nvPr/>
        </p:nvSpPr>
        <p:spPr>
          <a:xfrm>
            <a:off x="358942" y="4127314"/>
            <a:ext cx="11694143" cy="189827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95000"/>
              </a:lnSpc>
              <a:spcBef>
                <a:spcPts val="300"/>
              </a:spcBef>
              <a:spcAft>
                <a:spcPts val="300"/>
              </a:spcAft>
              <a:buClr>
                <a:srgbClr val="FB515B"/>
              </a:buClr>
              <a:buNone/>
            </a:pPr>
            <a:r>
              <a:rPr lang="en-US" altLang="en-US" sz="1800" b="1" dirty="0">
                <a:latin typeface="Tahoma" panose="020B0604030504040204" pitchFamily="34" charset="0"/>
                <a:ea typeface="Tahoma" panose="020B0604030504040204" pitchFamily="34" charset="0"/>
                <a:cs typeface="Tahoma" panose="020B0604030504040204" pitchFamily="34" charset="0"/>
              </a:rPr>
              <a:t>HBA members receive up to 50 percent discounts to:</a:t>
            </a:r>
          </a:p>
          <a:p>
            <a:pPr marL="457200" indent="-342900">
              <a:lnSpc>
                <a:spcPct val="95000"/>
              </a:lnSpc>
              <a:spcBef>
                <a:spcPts val="300"/>
              </a:spcBef>
              <a:spcAft>
                <a:spcPts val="300"/>
              </a:spcAft>
              <a:buClr>
                <a:srgbClr val="FB515B"/>
              </a:buClr>
            </a:pPr>
            <a:r>
              <a:rPr lang="en-US" altLang="en-US" sz="1800" dirty="0">
                <a:latin typeface="Tahoma" panose="020B0604030504040204" pitchFamily="34" charset="0"/>
                <a:ea typeface="Tahoma" panose="020B0604030504040204" pitchFamily="34" charset="0"/>
                <a:cs typeface="Tahoma" panose="020B0604030504040204" pitchFamily="34" charset="0"/>
              </a:rPr>
              <a:t>500+ in-person chapter and regional events annually throughout North America and Europe</a:t>
            </a:r>
          </a:p>
          <a:p>
            <a:pPr marL="457200" indent="-342900">
              <a:lnSpc>
                <a:spcPct val="95000"/>
              </a:lnSpc>
              <a:spcBef>
                <a:spcPts val="300"/>
              </a:spcBef>
              <a:spcAft>
                <a:spcPts val="300"/>
              </a:spcAft>
              <a:buClr>
                <a:srgbClr val="FB515B"/>
              </a:buClr>
            </a:pPr>
            <a:r>
              <a:rPr lang="en-US" altLang="en-US" sz="1800" dirty="0">
                <a:latin typeface="Tahoma" panose="020B0604030504040204" pitchFamily="34" charset="0"/>
                <a:ea typeface="Tahoma" panose="020B0604030504040204" pitchFamily="34" charset="0"/>
                <a:cs typeface="Tahoma" panose="020B0604030504040204" pitchFamily="34" charset="0"/>
              </a:rPr>
              <a:t>Virtual programs, such as the quarterly </a:t>
            </a:r>
            <a:r>
              <a:rPr lang="en-US" altLang="en-US" sz="1800" b="1" dirty="0">
                <a:latin typeface="Tahoma" panose="020B0604030504040204" pitchFamily="34" charset="0"/>
                <a:ea typeface="Tahoma" panose="020B0604030504040204" pitchFamily="34" charset="0"/>
                <a:cs typeface="Tahoma" panose="020B0604030504040204" pitchFamily="34" charset="0"/>
              </a:rPr>
              <a:t>Career Conversations </a:t>
            </a:r>
            <a:r>
              <a:rPr lang="en-US" altLang="en-US" sz="1800" dirty="0">
                <a:latin typeface="Tahoma" panose="020B0604030504040204" pitchFamily="34" charset="0"/>
                <a:ea typeface="Tahoma" panose="020B0604030504040204" pitchFamily="34" charset="0"/>
                <a:cs typeface="Tahoma" panose="020B0604030504040204" pitchFamily="34" charset="0"/>
              </a:rPr>
              <a:t>webinar series, as well as free access to select webinar offerings throughout the year</a:t>
            </a:r>
          </a:p>
          <a:p>
            <a:pPr marL="457200" indent="-342900">
              <a:lnSpc>
                <a:spcPct val="95000"/>
              </a:lnSpc>
              <a:spcBef>
                <a:spcPts val="300"/>
              </a:spcBef>
              <a:spcAft>
                <a:spcPts val="300"/>
              </a:spcAft>
              <a:buClr>
                <a:srgbClr val="FB515B"/>
              </a:buClr>
            </a:pPr>
            <a:r>
              <a:rPr lang="en-US" altLang="en-US" sz="1800" dirty="0">
                <a:latin typeface="Tahoma" panose="020B0604030504040204" pitchFamily="34" charset="0"/>
                <a:ea typeface="Tahoma" panose="020B0604030504040204" pitchFamily="34" charset="0"/>
                <a:cs typeface="Tahoma" panose="020B0604030504040204" pitchFamily="34" charset="0"/>
              </a:rPr>
              <a:t>Signature events, namely </a:t>
            </a:r>
            <a:r>
              <a:rPr lang="en-US" altLang="en-US" sz="1800" b="1" dirty="0">
                <a:latin typeface="Tahoma" panose="020B0604030504040204" pitchFamily="34" charset="0"/>
                <a:ea typeface="Tahoma" panose="020B0604030504040204" pitchFamily="34" charset="0"/>
                <a:cs typeface="Tahoma" panose="020B0604030504040204" pitchFamily="34" charset="0"/>
              </a:rPr>
              <a:t>Woman of the Year </a:t>
            </a:r>
            <a:r>
              <a:rPr lang="en-US" altLang="en-US" sz="1800" dirty="0">
                <a:latin typeface="Tahoma" panose="020B0604030504040204" pitchFamily="34" charset="0"/>
                <a:ea typeface="Tahoma" panose="020B0604030504040204" pitchFamily="34" charset="0"/>
                <a:cs typeface="Tahoma" panose="020B0604030504040204" pitchFamily="34" charset="0"/>
              </a:rPr>
              <a:t>and </a:t>
            </a:r>
            <a:r>
              <a:rPr lang="en-US" altLang="en-US" sz="1800" b="1" dirty="0">
                <a:latin typeface="Tahoma" panose="020B0604030504040204" pitchFamily="34" charset="0"/>
                <a:ea typeface="Tahoma" panose="020B0604030504040204" pitchFamily="34" charset="0"/>
                <a:cs typeface="Tahoma" panose="020B0604030504040204" pitchFamily="34" charset="0"/>
              </a:rPr>
              <a:t>Annual Conference</a:t>
            </a: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274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58942" y="519614"/>
            <a:ext cx="7005444"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International Women’s Day</a:t>
            </a:r>
          </a:p>
        </p:txBody>
      </p:sp>
      <p:sp>
        <p:nvSpPr>
          <p:cNvPr id="4" name="Rectangle 3">
            <a:extLst>
              <a:ext uri="{FF2B5EF4-FFF2-40B4-BE49-F238E27FC236}">
                <a16:creationId xmlns:a16="http://schemas.microsoft.com/office/drawing/2014/main" id="{9B64BA4B-2176-BA4C-868F-CF6A82F4BB0C}"/>
              </a:ext>
            </a:extLst>
          </p:cNvPr>
          <p:cNvSpPr>
            <a:spLocks noGrp="1" noChangeArrowheads="1"/>
          </p:cNvSpPr>
          <p:nvPr/>
        </p:nvSpPr>
        <p:spPr>
          <a:xfrm>
            <a:off x="358942" y="2160830"/>
            <a:ext cx="11324256" cy="33594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95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The HBA will join in celebrating </a:t>
            </a:r>
            <a:r>
              <a:rPr lang="en-US" altLang="en-US" sz="1800" b="1" dirty="0">
                <a:solidFill>
                  <a:srgbClr val="FB515B"/>
                </a:solidFill>
                <a:latin typeface="Tahoma" panose="020B0604030504040204" pitchFamily="34" charset="0"/>
                <a:ea typeface="Tahoma" panose="020B0604030504040204" pitchFamily="34" charset="0"/>
                <a:cs typeface="Tahoma" panose="020B0604030504040204" pitchFamily="34" charset="0"/>
              </a:rPr>
              <a:t>International Women’s Day </a:t>
            </a:r>
            <a:r>
              <a:rPr lang="en-US" altLang="en-US" sz="1800" dirty="0">
                <a:latin typeface="Tahoma" panose="020B0604030504040204" pitchFamily="34" charset="0"/>
                <a:ea typeface="Tahoma" panose="020B0604030504040204" pitchFamily="34" charset="0"/>
                <a:cs typeface="Tahoma" panose="020B0604030504040204" pitchFamily="34" charset="0"/>
              </a:rPr>
              <a:t>on 6 March. </a:t>
            </a:r>
          </a:p>
          <a:p>
            <a:pPr marL="114300" indent="0">
              <a:lnSpc>
                <a:spcPct val="95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114300" indent="0">
              <a:lnSpc>
                <a:spcPct val="95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New and renewing members will receive an opportunity to save money on their annual membership dues and participate in digital activities to make the most of this important international day.</a:t>
            </a:r>
          </a:p>
          <a:p>
            <a:pPr marL="114300" indent="0">
              <a:lnSpc>
                <a:spcPct val="95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114300" indent="0">
              <a:lnSpc>
                <a:spcPct val="95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Stay tuned to the HBA’s social media channels for the latest details on the celebration!</a:t>
            </a:r>
          </a:p>
        </p:txBody>
      </p:sp>
      <p:pic>
        <p:nvPicPr>
          <p:cNvPr id="2" name="Picture 1">
            <a:extLst>
              <a:ext uri="{FF2B5EF4-FFF2-40B4-BE49-F238E27FC236}">
                <a16:creationId xmlns:a16="http://schemas.microsoft.com/office/drawing/2014/main" id="{315B2C86-63A7-1043-A5A2-2934EA3F95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09675" y="4577989"/>
            <a:ext cx="4675581" cy="1814052"/>
          </a:xfrm>
          <a:prstGeom prst="rect">
            <a:avLst/>
          </a:prstGeom>
        </p:spPr>
      </p:pic>
    </p:spTree>
    <p:extLst>
      <p:ext uri="{BB962C8B-B14F-4D97-AF65-F5344CB8AC3E}">
        <p14:creationId xmlns:p14="http://schemas.microsoft.com/office/powerpoint/2010/main" val="70619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E57B50-D001-4996-B0F2-1E34F596FD1E}"/>
              </a:ext>
            </a:extLst>
          </p:cNvPr>
          <p:cNvSpPr txBox="1"/>
          <p:nvPr/>
        </p:nvSpPr>
        <p:spPr>
          <a:xfrm>
            <a:off x="3376085" y="1260130"/>
            <a:ext cx="7548589" cy="4031873"/>
          </a:xfrm>
          <a:prstGeom prst="rect">
            <a:avLst/>
          </a:prstGeom>
          <a:noFill/>
        </p:spPr>
        <p:txBody>
          <a:bodyPr wrap="square" rtlCol="0">
            <a:spAutoFit/>
          </a:bodyPr>
          <a:lstStyle/>
          <a:p>
            <a:pPr marL="514350" indent="-514350">
              <a:buClr>
                <a:srgbClr val="FB515B"/>
              </a:buClr>
              <a:buFont typeface="Arial" panose="020B0604020202020204" pitchFamily="34" charset="0"/>
              <a:buChar char="•"/>
            </a:pPr>
            <a:endParaRPr lang="en-US" sz="3200" dirty="0">
              <a:solidFill>
                <a:srgbClr val="58595B"/>
              </a:solidFill>
              <a:latin typeface="Palatino Linotype" panose="02040502050505030304" pitchFamily="18" charset="0"/>
              <a:ea typeface="Palatino" pitchFamily="2" charset="77"/>
              <a:cs typeface="Tahoma" panose="020B0604030504040204" pitchFamily="34" charset="0"/>
            </a:endParaRPr>
          </a:p>
          <a:p>
            <a:pPr marL="514350" indent="-514350">
              <a:buClr>
                <a:srgbClr val="FB515B"/>
              </a:buClr>
              <a:buFont typeface="Arial" panose="020B0604020202020204" pitchFamily="34" charset="0"/>
              <a:buChar char="•"/>
            </a:pPr>
            <a:r>
              <a:rPr lang="en-US" sz="3200" dirty="0">
                <a:solidFill>
                  <a:srgbClr val="58595B"/>
                </a:solidFill>
                <a:latin typeface="Palatino Linotype" panose="02040502050505030304" pitchFamily="18" charset="0"/>
                <a:ea typeface="Palatino" pitchFamily="2" charset="77"/>
                <a:cs typeface="Tahoma" panose="020B0604030504040204" pitchFamily="34" charset="0"/>
              </a:rPr>
              <a:t>Overview</a:t>
            </a:r>
          </a:p>
          <a:p>
            <a:pPr marL="514350" indent="-514350">
              <a:buClr>
                <a:srgbClr val="FB515B"/>
              </a:buClr>
              <a:buFont typeface="Arial" panose="020B0604020202020204" pitchFamily="34" charset="0"/>
              <a:buChar char="•"/>
            </a:pPr>
            <a:r>
              <a:rPr lang="en-US" sz="3200" dirty="0">
                <a:solidFill>
                  <a:srgbClr val="58595B"/>
                </a:solidFill>
                <a:latin typeface="Palatino Linotype" panose="02040502050505030304" pitchFamily="18" charset="0"/>
                <a:ea typeface="Palatino" pitchFamily="2" charset="77"/>
                <a:cs typeface="Tahoma" panose="020B0604030504040204" pitchFamily="34" charset="0"/>
              </a:rPr>
              <a:t>Membership</a:t>
            </a:r>
          </a:p>
          <a:p>
            <a:pPr marL="514350" indent="-514350">
              <a:buClr>
                <a:srgbClr val="FB515B"/>
              </a:buClr>
              <a:buFont typeface="Arial" panose="020B0604020202020204" pitchFamily="34" charset="0"/>
              <a:buChar char="•"/>
            </a:pPr>
            <a:r>
              <a:rPr lang="en-US" sz="3200" dirty="0">
                <a:solidFill>
                  <a:srgbClr val="58595B"/>
                </a:solidFill>
                <a:latin typeface="Palatino Linotype" panose="02040502050505030304" pitchFamily="18" charset="0"/>
                <a:ea typeface="Palatino" pitchFamily="2" charset="77"/>
                <a:cs typeface="Tahoma" panose="020B0604030504040204" pitchFamily="34" charset="0"/>
              </a:rPr>
              <a:t>Programming </a:t>
            </a:r>
          </a:p>
          <a:p>
            <a:pPr marL="514350" indent="-514350">
              <a:buClr>
                <a:srgbClr val="FB515B"/>
              </a:buClr>
              <a:buFont typeface="Arial" panose="020B0604020202020204" pitchFamily="34" charset="0"/>
              <a:buChar char="•"/>
            </a:pPr>
            <a:r>
              <a:rPr lang="en-US" sz="3200" dirty="0">
                <a:solidFill>
                  <a:srgbClr val="58595B"/>
                </a:solidFill>
                <a:latin typeface="Palatino Linotype" panose="02040502050505030304" pitchFamily="18" charset="0"/>
                <a:ea typeface="Palatino" pitchFamily="2" charset="77"/>
                <a:cs typeface="Tahoma" panose="020B0604030504040204" pitchFamily="34" charset="0"/>
              </a:rPr>
              <a:t>Signature and Regional Events</a:t>
            </a:r>
          </a:p>
          <a:p>
            <a:pPr marL="514350" indent="-514350">
              <a:buClr>
                <a:srgbClr val="FB515B"/>
              </a:buClr>
              <a:buFont typeface="Arial" panose="020B0604020202020204" pitchFamily="34" charset="0"/>
              <a:buChar char="•"/>
            </a:pPr>
            <a:r>
              <a:rPr lang="en-US" sz="3200" dirty="0">
                <a:solidFill>
                  <a:srgbClr val="58595B"/>
                </a:solidFill>
                <a:latin typeface="Palatino Linotype" panose="02040502050505030304" pitchFamily="18" charset="0"/>
                <a:ea typeface="Palatino" pitchFamily="2" charset="77"/>
                <a:cs typeface="Tahoma" panose="020B0604030504040204" pitchFamily="34" charset="0"/>
              </a:rPr>
              <a:t>Corporate Partnership</a:t>
            </a:r>
          </a:p>
          <a:p>
            <a:pPr marL="514350" indent="-514350">
              <a:buClr>
                <a:srgbClr val="FB515B"/>
              </a:buClr>
              <a:buFont typeface="Arial" panose="020B0604020202020204" pitchFamily="34" charset="0"/>
              <a:buChar char="•"/>
            </a:pPr>
            <a:r>
              <a:rPr lang="en-US" sz="3200" dirty="0">
                <a:solidFill>
                  <a:srgbClr val="58595B"/>
                </a:solidFill>
                <a:latin typeface="Palatino Linotype" panose="02040502050505030304" pitchFamily="18" charset="0"/>
                <a:ea typeface="Palatino" pitchFamily="2" charset="77"/>
                <a:cs typeface="Tahoma" panose="020B0604030504040204" pitchFamily="34" charset="0"/>
              </a:rPr>
              <a:t>Gender Parity Collaborative</a:t>
            </a:r>
          </a:p>
          <a:p>
            <a:pPr marL="514350" indent="-514350">
              <a:buClr>
                <a:srgbClr val="FB515B"/>
              </a:buClr>
              <a:buFont typeface="Arial" panose="020B0604020202020204" pitchFamily="34" charset="0"/>
              <a:buChar char="•"/>
            </a:pPr>
            <a:r>
              <a:rPr lang="en-US" sz="3200" dirty="0">
                <a:solidFill>
                  <a:srgbClr val="58595B"/>
                </a:solidFill>
                <a:latin typeface="Palatino Linotype" panose="02040502050505030304" pitchFamily="18" charset="0"/>
                <a:ea typeface="Palatino" pitchFamily="2" charset="77"/>
                <a:cs typeface="Tahoma" panose="020B0604030504040204" pitchFamily="34" charset="0"/>
              </a:rPr>
              <a:t>Contact Information</a:t>
            </a:r>
          </a:p>
        </p:txBody>
      </p:sp>
      <p:sp>
        <p:nvSpPr>
          <p:cNvPr id="4" name="TextBox 3">
            <a:extLst>
              <a:ext uri="{FF2B5EF4-FFF2-40B4-BE49-F238E27FC236}">
                <a16:creationId xmlns:a16="http://schemas.microsoft.com/office/drawing/2014/main" id="{DE0C6F11-94E5-4847-99F9-50FB7701B4B9}"/>
              </a:ext>
            </a:extLst>
          </p:cNvPr>
          <p:cNvSpPr txBox="1"/>
          <p:nvPr/>
        </p:nvSpPr>
        <p:spPr>
          <a:xfrm>
            <a:off x="3042256" y="522773"/>
            <a:ext cx="4536242" cy="769441"/>
          </a:xfrm>
          <a:prstGeom prst="rect">
            <a:avLst/>
          </a:prstGeom>
          <a:noFill/>
        </p:spPr>
        <p:txBody>
          <a:bodyPr wrap="none" rtlCol="0">
            <a:spAutoFit/>
          </a:bodyPr>
          <a:lstStyle/>
          <a:p>
            <a:r>
              <a:rPr lang="en-US" sz="4400" dirty="0">
                <a:solidFill>
                  <a:srgbClr val="58595B"/>
                </a:solidFill>
                <a:latin typeface="Palatino Linotype" panose="02040502050505030304" pitchFamily="18" charset="0"/>
              </a:rPr>
              <a:t>Table of Contents</a:t>
            </a:r>
          </a:p>
        </p:txBody>
      </p:sp>
      <p:cxnSp>
        <p:nvCxnSpPr>
          <p:cNvPr id="7" name="Straight Connector 6">
            <a:extLst>
              <a:ext uri="{FF2B5EF4-FFF2-40B4-BE49-F238E27FC236}">
                <a16:creationId xmlns:a16="http://schemas.microsoft.com/office/drawing/2014/main" id="{08860C53-6E0E-D044-9B87-6C4A89A18132}"/>
              </a:ext>
            </a:extLst>
          </p:cNvPr>
          <p:cNvCxnSpPr>
            <a:cxnSpLocks/>
          </p:cNvCxnSpPr>
          <p:nvPr/>
        </p:nvCxnSpPr>
        <p:spPr>
          <a:xfrm>
            <a:off x="3042256" y="1407886"/>
            <a:ext cx="602917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06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58942" y="519614"/>
            <a:ext cx="3896901"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Webinar Series</a:t>
            </a:r>
          </a:p>
        </p:txBody>
      </p:sp>
      <p:sp>
        <p:nvSpPr>
          <p:cNvPr id="4" name="Rectangle 3">
            <a:extLst>
              <a:ext uri="{FF2B5EF4-FFF2-40B4-BE49-F238E27FC236}">
                <a16:creationId xmlns:a16="http://schemas.microsoft.com/office/drawing/2014/main" id="{5CA82BA5-F427-C046-ABD5-210FBADAE301}"/>
              </a:ext>
            </a:extLst>
          </p:cNvPr>
          <p:cNvSpPr>
            <a:spLocks noGrp="1" noChangeArrowheads="1"/>
          </p:cNvSpPr>
          <p:nvPr/>
        </p:nvSpPr>
        <p:spPr>
          <a:xfrm>
            <a:off x="426520" y="1860884"/>
            <a:ext cx="11694143" cy="41374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95000"/>
              </a:lnSpc>
              <a:spcBef>
                <a:spcPts val="300"/>
              </a:spcBef>
              <a:spcAft>
                <a:spcPts val="300"/>
              </a:spcAft>
              <a:buClr>
                <a:srgbClr val="FB515B"/>
              </a:buClr>
              <a:buNone/>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The HBA’s virtual webinar offerings continue in 2020 with more webinars to be purchased individually or as a series. </a:t>
            </a:r>
          </a:p>
          <a:p>
            <a:pPr marL="114300" indent="0">
              <a:lnSpc>
                <a:spcPct val="95000"/>
              </a:lnSpc>
              <a:spcBef>
                <a:spcPts val="300"/>
              </a:spcBef>
              <a:spcAft>
                <a:spcPts val="300"/>
              </a:spcAft>
              <a:buClr>
                <a:srgbClr val="FB515B"/>
              </a:buClr>
              <a:buNone/>
            </a:pPr>
            <a:endPar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endParaRPr>
          </a:p>
          <a:p>
            <a:pPr marL="114300" indent="0">
              <a:lnSpc>
                <a:spcPct val="95000"/>
              </a:lnSpc>
              <a:spcBef>
                <a:spcPts val="300"/>
              </a:spcBef>
              <a:spcAft>
                <a:spcPts val="300"/>
              </a:spcAft>
              <a:buClr>
                <a:srgbClr val="FB515B"/>
              </a:buClr>
              <a:buNone/>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A sampling of topics addressed in 2019 included:</a:t>
            </a:r>
          </a:p>
          <a:p>
            <a:pPr marL="457200" indent="-342900">
              <a:lnSpc>
                <a:spcPct val="95000"/>
              </a:lnSpc>
              <a:spcBef>
                <a:spcPts val="300"/>
              </a:spcBef>
              <a:spcAft>
                <a:spcPts val="300"/>
              </a:spcAft>
              <a:buClr>
                <a:srgbClr val="FB515B"/>
              </a:buClr>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Opportunities in a Changing Ecosystem</a:t>
            </a:r>
          </a:p>
          <a:p>
            <a:pPr marL="457200" indent="-342900">
              <a:lnSpc>
                <a:spcPct val="95000"/>
              </a:lnSpc>
              <a:spcBef>
                <a:spcPts val="300"/>
              </a:spcBef>
              <a:spcAft>
                <a:spcPts val="300"/>
              </a:spcAft>
              <a:buClr>
                <a:srgbClr val="FB515B"/>
              </a:buClr>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Visibility in Virtual Work</a:t>
            </a:r>
          </a:p>
          <a:p>
            <a:pPr marL="457200" indent="-342900">
              <a:lnSpc>
                <a:spcPct val="95000"/>
              </a:lnSpc>
              <a:spcBef>
                <a:spcPts val="300"/>
              </a:spcBef>
              <a:spcAft>
                <a:spcPts val="300"/>
              </a:spcAft>
              <a:buClr>
                <a:srgbClr val="FB515B"/>
              </a:buClr>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Becoming an Effective Leader</a:t>
            </a:r>
          </a:p>
          <a:p>
            <a:pPr marL="457200" indent="-342900">
              <a:lnSpc>
                <a:spcPct val="95000"/>
              </a:lnSpc>
              <a:spcBef>
                <a:spcPts val="300"/>
              </a:spcBef>
              <a:spcAft>
                <a:spcPts val="300"/>
              </a:spcAft>
              <a:buClr>
                <a:srgbClr val="FB515B"/>
              </a:buClr>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Growing from an Individual Contributor</a:t>
            </a:r>
          </a:p>
          <a:p>
            <a:pPr marL="457200" indent="-342900">
              <a:lnSpc>
                <a:spcPct val="95000"/>
              </a:lnSpc>
              <a:spcBef>
                <a:spcPts val="300"/>
              </a:spcBef>
              <a:spcAft>
                <a:spcPts val="300"/>
              </a:spcAft>
              <a:buClr>
                <a:srgbClr val="FB515B"/>
              </a:buClr>
            </a:pPr>
            <a:endParaRPr lang="en-US" altLang="en-US" sz="2200" dirty="0">
              <a:solidFill>
                <a:srgbClr val="58595B"/>
              </a:solidFill>
              <a:latin typeface="Palatino Linotype" panose="02040502050505030304" pitchFamily="18" charset="0"/>
            </a:endParaRPr>
          </a:p>
          <a:p>
            <a:pPr marL="114300" indent="0">
              <a:lnSpc>
                <a:spcPct val="95000"/>
              </a:lnSpc>
              <a:spcBef>
                <a:spcPts val="300"/>
              </a:spcBef>
              <a:spcAft>
                <a:spcPts val="300"/>
              </a:spcAft>
              <a:buClr>
                <a:srgbClr val="FB515B"/>
              </a:buClr>
              <a:buNone/>
            </a:pPr>
            <a:r>
              <a:rPr lang="en-US" altLang="en-US" sz="2200" b="1">
                <a:solidFill>
                  <a:srgbClr val="FB515B"/>
                </a:solidFill>
                <a:latin typeface="Palatino Linotype" panose="02040502050505030304" pitchFamily="18" charset="0"/>
              </a:rPr>
              <a:t>Stay tuned!</a:t>
            </a:r>
            <a:endParaRPr lang="en-US" altLang="en-US" sz="2000" b="1" dirty="0">
              <a:solidFill>
                <a:srgbClr val="FB515B"/>
              </a:solidFill>
              <a:latin typeface="Palatino Linotype" panose="02040502050505030304" pitchFamily="18" charset="0"/>
            </a:endParaRPr>
          </a:p>
          <a:p>
            <a:pPr marL="114300" indent="0">
              <a:lnSpc>
                <a:spcPct val="95000"/>
              </a:lnSpc>
              <a:spcBef>
                <a:spcPts val="300"/>
              </a:spcBef>
              <a:spcAft>
                <a:spcPts val="300"/>
              </a:spcAft>
              <a:buClr>
                <a:srgbClr val="FB515B"/>
              </a:buClr>
              <a:buNone/>
            </a:pPr>
            <a:endParaRPr lang="en-US" altLang="en-US" sz="2000" dirty="0">
              <a:solidFill>
                <a:srgbClr val="58595B"/>
              </a:solidFill>
              <a:latin typeface="Palatino Linotype" panose="02040502050505030304" pitchFamily="18" charset="0"/>
            </a:endParaRPr>
          </a:p>
        </p:txBody>
      </p:sp>
      <p:pic>
        <p:nvPicPr>
          <p:cNvPr id="5" name="Picture 4">
            <a:extLst>
              <a:ext uri="{FF2B5EF4-FFF2-40B4-BE49-F238E27FC236}">
                <a16:creationId xmlns:a16="http://schemas.microsoft.com/office/drawing/2014/main" id="{0EF33916-0374-B24B-9E37-12CB96AB4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3591" y="2764104"/>
            <a:ext cx="4851401" cy="3234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5180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78394" y="545721"/>
            <a:ext cx="5580374"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Career Conversations</a:t>
            </a:r>
          </a:p>
        </p:txBody>
      </p:sp>
      <p:sp>
        <p:nvSpPr>
          <p:cNvPr id="7" name="Rectangle 6">
            <a:extLst>
              <a:ext uri="{FF2B5EF4-FFF2-40B4-BE49-F238E27FC236}">
                <a16:creationId xmlns:a16="http://schemas.microsoft.com/office/drawing/2014/main" id="{450D5496-F699-4F4D-8229-9E91A57AACA6}"/>
              </a:ext>
            </a:extLst>
          </p:cNvPr>
          <p:cNvSpPr>
            <a:spLocks noGrp="1" noChangeArrowheads="1"/>
          </p:cNvSpPr>
          <p:nvPr/>
        </p:nvSpPr>
        <p:spPr>
          <a:xfrm>
            <a:off x="426520" y="1860884"/>
            <a:ext cx="11694143" cy="41374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95000"/>
              </a:lnSpc>
              <a:spcBef>
                <a:spcPts val="300"/>
              </a:spcBef>
              <a:spcAft>
                <a:spcPts val="300"/>
              </a:spcAft>
              <a:buClr>
                <a:srgbClr val="FB515B"/>
              </a:buClr>
              <a:buNone/>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The HBA’s career advancement and professional development webinar series continues in 2020 with more webinars to be purchased individually or as a series. The theme will focus on ”vision.”</a:t>
            </a:r>
          </a:p>
          <a:p>
            <a:pPr marL="114300" indent="0">
              <a:lnSpc>
                <a:spcPct val="95000"/>
              </a:lnSpc>
              <a:spcBef>
                <a:spcPts val="300"/>
              </a:spcBef>
              <a:spcAft>
                <a:spcPts val="300"/>
              </a:spcAft>
              <a:buClr>
                <a:srgbClr val="FB515B"/>
              </a:buClr>
              <a:buNone/>
            </a:pPr>
            <a:endPar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endParaRPr>
          </a:p>
          <a:p>
            <a:pPr marL="114300" indent="0">
              <a:lnSpc>
                <a:spcPct val="95000"/>
              </a:lnSpc>
              <a:spcBef>
                <a:spcPts val="300"/>
              </a:spcBef>
              <a:spcAft>
                <a:spcPts val="300"/>
              </a:spcAft>
              <a:buClr>
                <a:srgbClr val="FB515B"/>
              </a:buClr>
              <a:buNone/>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The series topics addressed in 2019 included:</a:t>
            </a:r>
          </a:p>
          <a:p>
            <a:pPr marL="457200" indent="-342900">
              <a:lnSpc>
                <a:spcPct val="95000"/>
              </a:lnSpc>
              <a:spcBef>
                <a:spcPts val="300"/>
              </a:spcBef>
              <a:spcAft>
                <a:spcPts val="300"/>
              </a:spcAft>
              <a:buClr>
                <a:srgbClr val="FB515B"/>
              </a:buClr>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Cultural Sensitivity</a:t>
            </a:r>
          </a:p>
          <a:p>
            <a:pPr marL="457200" indent="-342900">
              <a:lnSpc>
                <a:spcPct val="95000"/>
              </a:lnSpc>
              <a:spcBef>
                <a:spcPts val="300"/>
              </a:spcBef>
              <a:spcAft>
                <a:spcPts val="300"/>
              </a:spcAft>
              <a:buClr>
                <a:srgbClr val="FB515B"/>
              </a:buClr>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Collaboration</a:t>
            </a:r>
          </a:p>
          <a:p>
            <a:pPr marL="457200" indent="-342900">
              <a:lnSpc>
                <a:spcPct val="95000"/>
              </a:lnSpc>
              <a:spcBef>
                <a:spcPts val="300"/>
              </a:spcBef>
              <a:spcAft>
                <a:spcPts val="300"/>
              </a:spcAft>
              <a:buClr>
                <a:srgbClr val="FB515B"/>
              </a:buClr>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Courage</a:t>
            </a:r>
          </a:p>
          <a:p>
            <a:pPr marL="457200" indent="-342900">
              <a:lnSpc>
                <a:spcPct val="95000"/>
              </a:lnSpc>
              <a:spcBef>
                <a:spcPts val="300"/>
              </a:spcBef>
              <a:spcAft>
                <a:spcPts val="300"/>
              </a:spcAft>
              <a:buClr>
                <a:srgbClr val="FB515B"/>
              </a:buClr>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Connections</a:t>
            </a:r>
          </a:p>
          <a:p>
            <a:pPr marL="457200" indent="-342900">
              <a:lnSpc>
                <a:spcPct val="95000"/>
              </a:lnSpc>
              <a:spcBef>
                <a:spcPts val="300"/>
              </a:spcBef>
              <a:spcAft>
                <a:spcPts val="300"/>
              </a:spcAft>
              <a:buClr>
                <a:srgbClr val="FB515B"/>
              </a:buClr>
            </a:pPr>
            <a:endParaRPr lang="en-US" altLang="en-US" sz="2200" dirty="0">
              <a:solidFill>
                <a:srgbClr val="58595B"/>
              </a:solidFill>
              <a:latin typeface="Palatino Linotype" panose="02040502050505030304" pitchFamily="18" charset="0"/>
            </a:endParaRPr>
          </a:p>
          <a:p>
            <a:pPr marL="114300" indent="0">
              <a:lnSpc>
                <a:spcPct val="95000"/>
              </a:lnSpc>
              <a:spcBef>
                <a:spcPts val="300"/>
              </a:spcBef>
              <a:spcAft>
                <a:spcPts val="300"/>
              </a:spcAft>
              <a:buClr>
                <a:srgbClr val="FB515B"/>
              </a:buClr>
              <a:buNone/>
            </a:pPr>
            <a:r>
              <a:rPr lang="en-US" altLang="en-US" sz="2200" b="1" dirty="0">
                <a:solidFill>
                  <a:srgbClr val="FB515B"/>
                </a:solidFill>
                <a:latin typeface="Palatino Linotype" panose="02040502050505030304" pitchFamily="18" charset="0"/>
              </a:rPr>
              <a:t>Stay tuned for details!</a:t>
            </a:r>
            <a:endParaRPr lang="en-US" altLang="en-US" sz="2000" b="1" dirty="0">
              <a:solidFill>
                <a:srgbClr val="FB515B"/>
              </a:solidFill>
              <a:latin typeface="Palatino Linotype" panose="02040502050505030304" pitchFamily="18" charset="0"/>
            </a:endParaRPr>
          </a:p>
          <a:p>
            <a:pPr marL="114300" indent="0">
              <a:lnSpc>
                <a:spcPct val="95000"/>
              </a:lnSpc>
              <a:spcBef>
                <a:spcPts val="300"/>
              </a:spcBef>
              <a:spcAft>
                <a:spcPts val="300"/>
              </a:spcAft>
              <a:buClr>
                <a:srgbClr val="FB515B"/>
              </a:buClr>
              <a:buNone/>
            </a:pPr>
            <a:endParaRPr lang="en-US" altLang="en-US" sz="2000" dirty="0">
              <a:solidFill>
                <a:srgbClr val="58595B"/>
              </a:solidFill>
              <a:latin typeface="Palatino Linotype" panose="02040502050505030304" pitchFamily="18" charset="0"/>
            </a:endParaRPr>
          </a:p>
        </p:txBody>
      </p:sp>
      <p:pic>
        <p:nvPicPr>
          <p:cNvPr id="4" name="Picture 3">
            <a:extLst>
              <a:ext uri="{FF2B5EF4-FFF2-40B4-BE49-F238E27FC236}">
                <a16:creationId xmlns:a16="http://schemas.microsoft.com/office/drawing/2014/main" id="{A4EE884F-4584-452D-84C4-153DC21003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73591" y="2829970"/>
            <a:ext cx="4786711" cy="2735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3537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42900" y="529679"/>
            <a:ext cx="7234673"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Smart Tips: Communication</a:t>
            </a:r>
          </a:p>
        </p:txBody>
      </p:sp>
      <p:sp>
        <p:nvSpPr>
          <p:cNvPr id="7" name="Rectangle 6">
            <a:extLst>
              <a:ext uri="{FF2B5EF4-FFF2-40B4-BE49-F238E27FC236}">
                <a16:creationId xmlns:a16="http://schemas.microsoft.com/office/drawing/2014/main" id="{450D5496-F699-4F4D-8229-9E91A57AACA6}"/>
              </a:ext>
            </a:extLst>
          </p:cNvPr>
          <p:cNvSpPr>
            <a:spLocks noGrp="1" noChangeArrowheads="1"/>
          </p:cNvSpPr>
          <p:nvPr/>
        </p:nvSpPr>
        <p:spPr>
          <a:xfrm>
            <a:off x="426520" y="1844843"/>
            <a:ext cx="11694143" cy="171433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95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Frequent presenter and HBA member </a:t>
            </a:r>
            <a:r>
              <a:rPr lang="en-US" altLang="en-US" sz="1800" b="1" dirty="0">
                <a:latin typeface="Tahoma" panose="020B0604030504040204" pitchFamily="34" charset="0"/>
                <a:ea typeface="Tahoma" panose="020B0604030504040204" pitchFamily="34" charset="0"/>
                <a:cs typeface="Tahoma" panose="020B0604030504040204" pitchFamily="34" charset="0"/>
              </a:rPr>
              <a:t>Deborah Riegel </a:t>
            </a:r>
            <a:r>
              <a:rPr lang="en-US" altLang="en-US" sz="1800" dirty="0">
                <a:latin typeface="Tahoma" panose="020B0604030504040204" pitchFamily="34" charset="0"/>
                <a:ea typeface="Tahoma" panose="020B0604030504040204" pitchFamily="34" charset="0"/>
                <a:cs typeface="Tahoma" panose="020B0604030504040204" pitchFamily="34" charset="0"/>
              </a:rPr>
              <a:t>has partnered with the HBA to offer an </a:t>
            </a:r>
            <a:r>
              <a:rPr lang="en-US" altLang="en-US" sz="1800" b="1" dirty="0">
                <a:latin typeface="Tahoma" panose="020B0604030504040204" pitchFamily="34" charset="0"/>
                <a:ea typeface="Tahoma" panose="020B0604030504040204" pitchFamily="34" charset="0"/>
                <a:cs typeface="Tahoma" panose="020B0604030504040204" pitchFamily="34" charset="0"/>
              </a:rPr>
              <a:t>exclusive discount </a:t>
            </a:r>
            <a:r>
              <a:rPr lang="en-US" altLang="en-US" sz="1800" dirty="0">
                <a:latin typeface="Tahoma" panose="020B0604030504040204" pitchFamily="34" charset="0"/>
                <a:ea typeface="Tahoma" panose="020B0604030504040204" pitchFamily="34" charset="0"/>
                <a:cs typeface="Tahoma" panose="020B0604030504040204" pitchFamily="34" charset="0"/>
              </a:rPr>
              <a:t>for her Udemy course. </a:t>
            </a:r>
          </a:p>
          <a:p>
            <a:pPr marL="114300" indent="0">
              <a:lnSpc>
                <a:spcPct val="95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114300" indent="0">
              <a:lnSpc>
                <a:spcPct val="95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Learn how to communicate with impact, master presentation skills, give and receive effective feedback and navigate tricky conversations.</a:t>
            </a:r>
          </a:p>
        </p:txBody>
      </p:sp>
      <p:pic>
        <p:nvPicPr>
          <p:cNvPr id="9" name="Picture 8">
            <a:extLst>
              <a:ext uri="{FF2B5EF4-FFF2-40B4-BE49-F238E27FC236}">
                <a16:creationId xmlns:a16="http://schemas.microsoft.com/office/drawing/2014/main" id="{6AC4570B-3001-3B4C-AC1C-C9BA092E19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81046" y="3559177"/>
            <a:ext cx="7023116" cy="2731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764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42900" y="529679"/>
            <a:ext cx="10479792"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Business Partnering in Digital Innovation</a:t>
            </a:r>
          </a:p>
        </p:txBody>
      </p:sp>
      <p:sp>
        <p:nvSpPr>
          <p:cNvPr id="7" name="Rectangle 6">
            <a:extLst>
              <a:ext uri="{FF2B5EF4-FFF2-40B4-BE49-F238E27FC236}">
                <a16:creationId xmlns:a16="http://schemas.microsoft.com/office/drawing/2014/main" id="{450D5496-F699-4F4D-8229-9E91A57AACA6}"/>
              </a:ext>
            </a:extLst>
          </p:cNvPr>
          <p:cNvSpPr>
            <a:spLocks noGrp="1" noChangeArrowheads="1"/>
          </p:cNvSpPr>
          <p:nvPr/>
        </p:nvSpPr>
        <p:spPr>
          <a:xfrm>
            <a:off x="426520" y="1844843"/>
            <a:ext cx="11694143" cy="349717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95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Business partnering – working more effectively and efficiently across functional areas – helps us drive and accelerate innovation in our own companies, increasing our impact and contribution to the business.</a:t>
            </a:r>
          </a:p>
          <a:p>
            <a:pPr marL="114300" indent="0">
              <a:lnSpc>
                <a:spcPct val="95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114300" indent="0">
              <a:lnSpc>
                <a:spcPct val="95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Take your career to the next level with the industry’s first and only Certificate Program for Business Partnering in Digital Innovation. Partnering with the Center for Communications Compliance (CCC), the Healthcare Businesswomen’s Association launched the program in 2018 to incredible success.</a:t>
            </a:r>
          </a:p>
          <a:p>
            <a:pPr marL="114300" indent="0">
              <a:lnSpc>
                <a:spcPct val="95000"/>
              </a:lnSpc>
              <a:spcBef>
                <a:spcPts val="300"/>
              </a:spcBef>
              <a:spcAft>
                <a:spcPts val="300"/>
              </a:spcAft>
              <a:buClr>
                <a:srgbClr val="FB515B"/>
              </a:buClr>
              <a:buNone/>
            </a:pPr>
            <a:endParaRPr lang="en-US" altLang="en-US" sz="2000" dirty="0">
              <a:latin typeface="Palatino Linotype" panose="02040502050505030304" pitchFamily="18" charset="0"/>
              <a:cs typeface="Gotham Book"/>
            </a:endParaRPr>
          </a:p>
          <a:p>
            <a:pPr marL="114300" indent="0">
              <a:lnSpc>
                <a:spcPct val="95000"/>
              </a:lnSpc>
              <a:spcBef>
                <a:spcPts val="300"/>
              </a:spcBef>
              <a:spcAft>
                <a:spcPts val="300"/>
              </a:spcAft>
              <a:buClr>
                <a:srgbClr val="FB515B"/>
              </a:buClr>
              <a:buNone/>
            </a:pPr>
            <a:r>
              <a:rPr lang="en-US" altLang="en-US" sz="2000" b="1" dirty="0">
                <a:solidFill>
                  <a:srgbClr val="FB515B"/>
                </a:solidFill>
                <a:latin typeface="Palatino Linotype" panose="02040502050505030304" pitchFamily="18" charset="0"/>
                <a:cs typeface="Gotham Book"/>
              </a:rPr>
              <a:t>Registration is open; the program begins </a:t>
            </a:r>
          </a:p>
          <a:p>
            <a:pPr marL="114300" indent="0">
              <a:lnSpc>
                <a:spcPct val="95000"/>
              </a:lnSpc>
              <a:spcBef>
                <a:spcPts val="300"/>
              </a:spcBef>
              <a:spcAft>
                <a:spcPts val="300"/>
              </a:spcAft>
              <a:buClr>
                <a:srgbClr val="FB515B"/>
              </a:buClr>
              <a:buNone/>
            </a:pPr>
            <a:r>
              <a:rPr lang="en-US" altLang="en-US" sz="2000" b="1" dirty="0">
                <a:solidFill>
                  <a:srgbClr val="FB515B"/>
                </a:solidFill>
                <a:latin typeface="Palatino Linotype" panose="02040502050505030304" pitchFamily="18" charset="0"/>
                <a:cs typeface="Gotham Book"/>
              </a:rPr>
              <a:t>March 2020. </a:t>
            </a:r>
          </a:p>
        </p:txBody>
      </p:sp>
      <p:pic>
        <p:nvPicPr>
          <p:cNvPr id="4" name="Picture 3">
            <a:extLst>
              <a:ext uri="{FF2B5EF4-FFF2-40B4-BE49-F238E27FC236}">
                <a16:creationId xmlns:a16="http://schemas.microsoft.com/office/drawing/2014/main" id="{CE00CC2A-9F42-ED4D-913A-7FBFB980205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2796" y="3850106"/>
            <a:ext cx="6019374" cy="2399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335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42900" y="529679"/>
            <a:ext cx="5408853"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Mentoring Programs</a:t>
            </a:r>
          </a:p>
        </p:txBody>
      </p:sp>
      <p:sp>
        <p:nvSpPr>
          <p:cNvPr id="7" name="Rectangle 6">
            <a:extLst>
              <a:ext uri="{FF2B5EF4-FFF2-40B4-BE49-F238E27FC236}">
                <a16:creationId xmlns:a16="http://schemas.microsoft.com/office/drawing/2014/main" id="{450D5496-F699-4F4D-8229-9E91A57AACA6}"/>
              </a:ext>
            </a:extLst>
          </p:cNvPr>
          <p:cNvSpPr>
            <a:spLocks noGrp="1" noChangeArrowheads="1"/>
          </p:cNvSpPr>
          <p:nvPr/>
        </p:nvSpPr>
        <p:spPr>
          <a:xfrm>
            <a:off x="426520" y="1647034"/>
            <a:ext cx="5653437" cy="4351337"/>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95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A healthy mentoring relationship is opportune for mentors and mentees—with the added bonus of enhancing on-the-job performance. </a:t>
            </a:r>
            <a:r>
              <a:rPr lang="en-US" altLang="en-US" sz="1800" b="1" dirty="0">
                <a:solidFill>
                  <a:srgbClr val="FB515B"/>
                </a:solidFill>
                <a:latin typeface="Tahoma" panose="020B0604030504040204" pitchFamily="34" charset="0"/>
                <a:ea typeface="Tahoma" panose="020B0604030504040204" pitchFamily="34" charset="0"/>
                <a:cs typeface="Tahoma" panose="020B0604030504040204" pitchFamily="34" charset="0"/>
              </a:rPr>
              <a:t>Become a changemaker </a:t>
            </a:r>
            <a:r>
              <a:rPr lang="en-US" altLang="en-US" sz="1800" dirty="0">
                <a:latin typeface="Tahoma" panose="020B0604030504040204" pitchFamily="34" charset="0"/>
                <a:ea typeface="Tahoma" panose="020B0604030504040204" pitchFamily="34" charset="0"/>
                <a:cs typeface="Tahoma" panose="020B0604030504040204" pitchFamily="34" charset="0"/>
              </a:rPr>
              <a:t>in your organization by leveraging the HBA.</a:t>
            </a:r>
          </a:p>
          <a:p>
            <a:pPr marL="114300" indent="0">
              <a:lnSpc>
                <a:spcPct val="95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114300" indent="0">
              <a:lnSpc>
                <a:spcPct val="95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The HBA’s mentoring program empowers YOU to share professional goals, fears and challenges with seasoned professionals who have seen it all. Our mentors leverage their robust experiences to provide guidance, offer feedback and illuminate insights to help mentees advance their careers.</a:t>
            </a:r>
          </a:p>
          <a:p>
            <a:pPr marL="114300" indent="0">
              <a:lnSpc>
                <a:spcPct val="95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114300" indent="0">
              <a:lnSpc>
                <a:spcPct val="95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Since 2014, the HBA mentoring program has impacted over 3,000 professionals. </a:t>
            </a:r>
            <a:r>
              <a:rPr lang="en-US" altLang="en-US" sz="1800" b="1" dirty="0">
                <a:solidFill>
                  <a:srgbClr val="FB515B"/>
                </a:solidFill>
                <a:latin typeface="Tahoma" panose="020B0604030504040204" pitchFamily="34" charset="0"/>
                <a:ea typeface="Tahoma" panose="020B0604030504040204" pitchFamily="34" charset="0"/>
                <a:cs typeface="Tahoma" panose="020B0604030504040204" pitchFamily="34" charset="0"/>
              </a:rPr>
              <a:t>Now is YOUR time</a:t>
            </a:r>
            <a:r>
              <a:rPr lang="en-US" altLang="en-US" sz="1800" b="1" dirty="0">
                <a:latin typeface="Tahoma" panose="020B0604030504040204" pitchFamily="34" charset="0"/>
                <a:ea typeface="Tahoma" panose="020B0604030504040204" pitchFamily="34" charset="0"/>
                <a:cs typeface="Tahoma" panose="020B0604030504040204" pitchFamily="34" charset="0"/>
              </a:rPr>
              <a:t>.</a:t>
            </a:r>
          </a:p>
        </p:txBody>
      </p:sp>
      <p:sp>
        <p:nvSpPr>
          <p:cNvPr id="13" name="Rectangle 12">
            <a:extLst>
              <a:ext uri="{FF2B5EF4-FFF2-40B4-BE49-F238E27FC236}">
                <a16:creationId xmlns:a16="http://schemas.microsoft.com/office/drawing/2014/main" id="{74E3CA91-E6F5-4E9F-8D36-A35916F014C2}"/>
              </a:ext>
            </a:extLst>
          </p:cNvPr>
          <p:cNvSpPr>
            <a:spLocks noGrp="1" noChangeArrowheads="1"/>
          </p:cNvSpPr>
          <p:nvPr/>
        </p:nvSpPr>
        <p:spPr>
          <a:xfrm>
            <a:off x="6079957" y="1647034"/>
            <a:ext cx="5759117" cy="1543379"/>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gn="ctr">
              <a:lnSpc>
                <a:spcPct val="95000"/>
              </a:lnSpc>
              <a:spcBef>
                <a:spcPts val="300"/>
              </a:spcBef>
              <a:spcAft>
                <a:spcPts val="300"/>
              </a:spcAft>
              <a:buClr>
                <a:srgbClr val="FB515B"/>
              </a:buClr>
              <a:buNone/>
            </a:pPr>
            <a:r>
              <a:rPr lang="en-US" altLang="en-US" sz="2000" b="1" dirty="0">
                <a:solidFill>
                  <a:srgbClr val="FB515B"/>
                </a:solidFill>
                <a:latin typeface="Palatino Linotype" panose="02040502050505030304" pitchFamily="18" charset="0"/>
                <a:cs typeface="Gotham Book"/>
              </a:rPr>
              <a:t>2020 Regional Mentoring Programs:</a:t>
            </a:r>
          </a:p>
          <a:p>
            <a:pPr marL="114300" indent="0" algn="ctr">
              <a:lnSpc>
                <a:spcPct val="95000"/>
              </a:lnSpc>
              <a:spcBef>
                <a:spcPts val="300"/>
              </a:spcBef>
              <a:spcAft>
                <a:spcPts val="300"/>
              </a:spcAft>
              <a:buClr>
                <a:srgbClr val="FB515B"/>
              </a:buClr>
              <a:buNone/>
            </a:pPr>
            <a:r>
              <a:rPr lang="en-US" alt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Europe, Mid-Atlantic, Midwest, New England, NYNJ, Pacific, Southeast, Southwest</a:t>
            </a:r>
            <a:endParaRPr lang="en-US" altLang="en-US" sz="1800" b="1" dirty="0">
              <a:solidFill>
                <a:srgbClr val="58595B"/>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C14BC6B7-E2D8-4745-BA5A-B3DB67860B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2252" y="3190413"/>
            <a:ext cx="5534526" cy="28079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0344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58942" y="516031"/>
            <a:ext cx="4174541"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Affinity Groups</a:t>
            </a:r>
          </a:p>
        </p:txBody>
      </p:sp>
      <p:sp>
        <p:nvSpPr>
          <p:cNvPr id="7" name="Rectangle 6">
            <a:extLst>
              <a:ext uri="{FF2B5EF4-FFF2-40B4-BE49-F238E27FC236}">
                <a16:creationId xmlns:a16="http://schemas.microsoft.com/office/drawing/2014/main" id="{450D5496-F699-4F4D-8229-9E91A57AACA6}"/>
              </a:ext>
            </a:extLst>
          </p:cNvPr>
          <p:cNvSpPr>
            <a:spLocks noGrp="1" noChangeArrowheads="1"/>
          </p:cNvSpPr>
          <p:nvPr/>
        </p:nvSpPr>
        <p:spPr>
          <a:xfrm>
            <a:off x="426520" y="1647034"/>
            <a:ext cx="11694143" cy="43513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95000"/>
              </a:lnSpc>
              <a:spcBef>
                <a:spcPts val="300"/>
              </a:spcBef>
              <a:spcAft>
                <a:spcPts val="300"/>
              </a:spcAft>
              <a:buClr>
                <a:srgbClr val="FB515B"/>
              </a:buClr>
              <a:buNone/>
            </a:pPr>
            <a:endParaRPr lang="en-US" altLang="en-US" sz="1800" dirty="0">
              <a:latin typeface="Palatino Linotype" panose="02040502050505030304" pitchFamily="18" charset="0"/>
              <a:cs typeface="Gotham Book"/>
            </a:endParaRPr>
          </a:p>
        </p:txBody>
      </p:sp>
      <p:sp>
        <p:nvSpPr>
          <p:cNvPr id="11" name="Rectangle 10">
            <a:extLst>
              <a:ext uri="{FF2B5EF4-FFF2-40B4-BE49-F238E27FC236}">
                <a16:creationId xmlns:a16="http://schemas.microsoft.com/office/drawing/2014/main" id="{C3FA9745-ED16-4096-9EF9-1C1DFF209549}"/>
              </a:ext>
            </a:extLst>
          </p:cNvPr>
          <p:cNvSpPr>
            <a:spLocks noGrp="1" noChangeArrowheads="1"/>
          </p:cNvSpPr>
          <p:nvPr/>
        </p:nvSpPr>
        <p:spPr>
          <a:xfrm>
            <a:off x="865557" y="2153299"/>
            <a:ext cx="8647411" cy="388293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FB515B"/>
              </a:buClr>
              <a:buNone/>
            </a:pPr>
            <a:r>
              <a:rPr lang="en-US" sz="1800" b="1" dirty="0">
                <a:solidFill>
                  <a:srgbClr val="FB515B"/>
                </a:solidFill>
                <a:latin typeface="Palatino Linotype" panose="02040502050505030304" pitchFamily="18" charset="0"/>
              </a:rPr>
              <a:t>Get Involved</a:t>
            </a:r>
          </a:p>
          <a:p>
            <a:pPr lvl="1">
              <a:buClr>
                <a:srgbClr val="FB515B"/>
              </a:buClr>
            </a:pPr>
            <a:r>
              <a:rPr lang="en-US" dirty="0">
                <a:latin typeface="Tahoma" panose="020B0604030504040204" pitchFamily="34" charset="0"/>
                <a:ea typeface="Tahoma" panose="020B0604030504040204" pitchFamily="34" charset="0"/>
                <a:cs typeface="Tahoma" panose="020B0604030504040204" pitchFamily="34" charset="0"/>
              </a:rPr>
              <a:t>Network with like-minded members and HBA chapter members and leaders</a:t>
            </a:r>
          </a:p>
          <a:p>
            <a:pPr lvl="1">
              <a:buClr>
                <a:srgbClr val="FB515B"/>
              </a:buClr>
            </a:pPr>
            <a:r>
              <a:rPr lang="en-US" dirty="0">
                <a:latin typeface="Tahoma" panose="020B0604030504040204" pitchFamily="34" charset="0"/>
                <a:ea typeface="Tahoma" panose="020B0604030504040204" pitchFamily="34" charset="0"/>
                <a:cs typeface="Tahoma" panose="020B0604030504040204" pitchFamily="34" charset="0"/>
              </a:rPr>
              <a:t>Gain exposure with volunteer leadership opportunities  </a:t>
            </a:r>
          </a:p>
          <a:p>
            <a:pPr lvl="1">
              <a:buClr>
                <a:srgbClr val="FB515B"/>
              </a:buClr>
            </a:pPr>
            <a:r>
              <a:rPr lang="en-US" dirty="0">
                <a:latin typeface="Tahoma" panose="020B0604030504040204" pitchFamily="34" charset="0"/>
                <a:ea typeface="Tahoma" panose="020B0604030504040204" pitchFamily="34" charset="0"/>
                <a:cs typeface="Tahoma" panose="020B0604030504040204" pitchFamily="34" charset="0"/>
              </a:rPr>
              <a:t>Participate in virtual or in-person programs focused on group specific information and education</a:t>
            </a:r>
          </a:p>
          <a:p>
            <a:pPr marL="0" indent="0">
              <a:buClr>
                <a:srgbClr val="FB515B"/>
              </a:buClr>
              <a:buNone/>
            </a:pPr>
            <a:r>
              <a:rPr lang="en-US" sz="1800" b="1" dirty="0">
                <a:solidFill>
                  <a:srgbClr val="FB515B"/>
                </a:solidFill>
                <a:latin typeface="Palatino Linotype" panose="02040502050505030304" pitchFamily="18" charset="0"/>
              </a:rPr>
              <a:t>Build Community</a:t>
            </a:r>
          </a:p>
          <a:p>
            <a:pPr lvl="1">
              <a:buClr>
                <a:srgbClr val="FB515B"/>
              </a:buClr>
            </a:pPr>
            <a:r>
              <a:rPr lang="en-US" dirty="0">
                <a:latin typeface="Tahoma" panose="020B0604030504040204" pitchFamily="34" charset="0"/>
                <a:ea typeface="Tahoma" panose="020B0604030504040204" pitchFamily="34" charset="0"/>
                <a:cs typeface="Tahoma" panose="020B0604030504040204" pitchFamily="34" charset="0"/>
              </a:rPr>
              <a:t>Join virtual communities for discussion and career-centric dialogue</a:t>
            </a:r>
          </a:p>
          <a:p>
            <a:pPr lvl="1">
              <a:buClr>
                <a:srgbClr val="FB515B"/>
              </a:buClr>
            </a:pPr>
            <a:r>
              <a:rPr lang="en-US" dirty="0">
                <a:latin typeface="Tahoma" panose="020B0604030504040204" pitchFamily="34" charset="0"/>
                <a:ea typeface="Tahoma" panose="020B0604030504040204" pitchFamily="34" charset="0"/>
                <a:cs typeface="Tahoma" panose="020B0604030504040204" pitchFamily="34" charset="0"/>
              </a:rPr>
              <a:t>Build a targeted professional network</a:t>
            </a:r>
          </a:p>
          <a:p>
            <a:pPr lvl="1">
              <a:buClr>
                <a:srgbClr val="FB515B"/>
              </a:buClr>
            </a:pPr>
            <a:r>
              <a:rPr lang="en-US" dirty="0">
                <a:latin typeface="Tahoma" panose="020B0604030504040204" pitchFamily="34" charset="0"/>
                <a:ea typeface="Tahoma" panose="020B0604030504040204" pitchFamily="34" charset="0"/>
                <a:cs typeface="Tahoma" panose="020B0604030504040204" pitchFamily="34" charset="0"/>
              </a:rPr>
              <a:t>Share personal and professional experiences and success stories </a:t>
            </a:r>
          </a:p>
          <a:p>
            <a:pPr marL="0" indent="0">
              <a:buClr>
                <a:srgbClr val="FB515B"/>
              </a:buClr>
              <a:buNone/>
            </a:pPr>
            <a:r>
              <a:rPr lang="en-US" sz="1800" b="1" dirty="0">
                <a:solidFill>
                  <a:srgbClr val="FB515B"/>
                </a:solidFill>
                <a:latin typeface="Palatino Linotype" panose="02040502050505030304" pitchFamily="18" charset="0"/>
              </a:rPr>
              <a:t>Stay Connected</a:t>
            </a:r>
          </a:p>
          <a:p>
            <a:pPr lvl="1">
              <a:buClr>
                <a:srgbClr val="FB515B"/>
              </a:buClr>
            </a:pPr>
            <a:r>
              <a:rPr lang="en-US" dirty="0">
                <a:latin typeface="Tahoma" panose="020B0604030504040204" pitchFamily="34" charset="0"/>
                <a:ea typeface="Tahoma" panose="020B0604030504040204" pitchFamily="34" charset="0"/>
                <a:cs typeface="Tahoma" panose="020B0604030504040204" pitchFamily="34" charset="0"/>
              </a:rPr>
              <a:t>Gain access to key individuals and content for a select slice of the industry</a:t>
            </a:r>
          </a:p>
          <a:p>
            <a:pPr lvl="1">
              <a:buClr>
                <a:srgbClr val="FB515B"/>
              </a:buClr>
            </a:pPr>
            <a:r>
              <a:rPr lang="en-US" dirty="0">
                <a:latin typeface="Tahoma" panose="020B0604030504040204" pitchFamily="34" charset="0"/>
                <a:ea typeface="Tahoma" panose="020B0604030504040204" pitchFamily="34" charset="0"/>
                <a:cs typeface="Tahoma" panose="020B0604030504040204" pitchFamily="34" charset="0"/>
              </a:rPr>
              <a:t>Stay abreast of current trends, innovations and emerging roles and jobs opportunities</a:t>
            </a:r>
          </a:p>
          <a:p>
            <a:pPr lvl="1">
              <a:buClr>
                <a:srgbClr val="FB515B"/>
              </a:buClr>
            </a:pPr>
            <a:r>
              <a:rPr lang="en-US" dirty="0">
                <a:latin typeface="Tahoma" panose="020B0604030504040204" pitchFamily="34" charset="0"/>
                <a:ea typeface="Tahoma" panose="020B0604030504040204" pitchFamily="34" charset="0"/>
                <a:cs typeface="Tahoma" panose="020B0604030504040204" pitchFamily="34" charset="0"/>
              </a:rPr>
              <a:t>Establish direct connections to mentors and coaches</a:t>
            </a:r>
          </a:p>
        </p:txBody>
      </p:sp>
      <p:sp>
        <p:nvSpPr>
          <p:cNvPr id="12" name="Rectangle 11">
            <a:extLst>
              <a:ext uri="{FF2B5EF4-FFF2-40B4-BE49-F238E27FC236}">
                <a16:creationId xmlns:a16="http://schemas.microsoft.com/office/drawing/2014/main" id="{58FC996D-5DD8-4F2B-ACE1-7E08B802A533}"/>
              </a:ext>
            </a:extLst>
          </p:cNvPr>
          <p:cNvSpPr>
            <a:spLocks noGrp="1" noChangeArrowheads="1"/>
          </p:cNvSpPr>
          <p:nvPr/>
        </p:nvSpPr>
        <p:spPr>
          <a:xfrm>
            <a:off x="342900" y="1609175"/>
            <a:ext cx="10886574" cy="544124"/>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95000"/>
              </a:lnSpc>
              <a:spcBef>
                <a:spcPts val="300"/>
              </a:spcBef>
              <a:spcAft>
                <a:spcPts val="300"/>
              </a:spcAft>
              <a:buClr>
                <a:srgbClr val="FB515B"/>
              </a:buClr>
              <a:buNone/>
            </a:pPr>
            <a:r>
              <a:rPr lang="en-US" altLang="en-US" sz="2400" b="1" dirty="0">
                <a:latin typeface="Palatino Linotype" panose="02040502050505030304" pitchFamily="18" charset="0"/>
                <a:cs typeface="Gotham Book"/>
              </a:rPr>
              <a:t>Boost your career by participating in one or more of HBA’s affinity groups.</a:t>
            </a:r>
            <a:endParaRPr lang="en-US" altLang="en-US" sz="2400" dirty="0">
              <a:solidFill>
                <a:srgbClr val="333399"/>
              </a:solidFill>
              <a:latin typeface="Palatino Linotype" panose="02040502050505030304" pitchFamily="18" charset="0"/>
            </a:endParaRPr>
          </a:p>
        </p:txBody>
      </p:sp>
      <p:sp>
        <p:nvSpPr>
          <p:cNvPr id="10" name="Rectangle 9">
            <a:extLst>
              <a:ext uri="{FF2B5EF4-FFF2-40B4-BE49-F238E27FC236}">
                <a16:creationId xmlns:a16="http://schemas.microsoft.com/office/drawing/2014/main" id="{86E51EE9-BAA4-43E0-9B30-4CB4F0DF8922}"/>
              </a:ext>
            </a:extLst>
          </p:cNvPr>
          <p:cNvSpPr>
            <a:spLocks noGrp="1" noChangeArrowheads="1"/>
          </p:cNvSpPr>
          <p:nvPr/>
        </p:nvSpPr>
        <p:spPr>
          <a:xfrm>
            <a:off x="8501061" y="3207124"/>
            <a:ext cx="3424297" cy="1737422"/>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gn="ctr">
              <a:lnSpc>
                <a:spcPct val="95000"/>
              </a:lnSpc>
              <a:spcBef>
                <a:spcPts val="300"/>
              </a:spcBef>
              <a:spcAft>
                <a:spcPts val="300"/>
              </a:spcAft>
              <a:buClr>
                <a:srgbClr val="FB515B"/>
              </a:buClr>
              <a:buNone/>
            </a:pPr>
            <a:r>
              <a:rPr lang="en-US" altLang="en-US" sz="1800" b="1" dirty="0">
                <a:solidFill>
                  <a:srgbClr val="FB515B"/>
                </a:solidFill>
                <a:latin typeface="Palatino Linotype" panose="02040502050505030304" pitchFamily="18" charset="0"/>
                <a:cs typeface="Gotham Book"/>
              </a:rPr>
              <a:t>2020 Active Affinity Groups</a:t>
            </a:r>
          </a:p>
          <a:p>
            <a:pPr marL="114300" indent="0" algn="ctr">
              <a:lnSpc>
                <a:spcPct val="95000"/>
              </a:lnSpc>
              <a:spcBef>
                <a:spcPts val="300"/>
              </a:spcBef>
              <a:spcAft>
                <a:spcPts val="300"/>
              </a:spcAft>
              <a:buClr>
                <a:srgbClr val="FB515B"/>
              </a:buClr>
              <a:buNone/>
            </a:pPr>
            <a:r>
              <a:rPr lang="en-US" altLang="en-US" sz="1600" dirty="0">
                <a:solidFill>
                  <a:srgbClr val="58595B"/>
                </a:solidFill>
                <a:latin typeface="Tahoma" panose="020B0604030504040204" pitchFamily="34" charset="0"/>
                <a:ea typeface="Tahoma" panose="020B0604030504040204" pitchFamily="34" charset="0"/>
                <a:cs typeface="Tahoma" panose="020B0604030504040204" pitchFamily="34" charset="0"/>
              </a:rPr>
              <a:t>Entrepreneurship, Fit to Lead, HBA </a:t>
            </a:r>
            <a:r>
              <a:rPr lang="en-US" altLang="en-US" sz="1600" dirty="0" err="1">
                <a:solidFill>
                  <a:srgbClr val="58595B"/>
                </a:solidFill>
                <a:latin typeface="Tahoma" panose="020B0604030504040204" pitchFamily="34" charset="0"/>
                <a:ea typeface="Tahoma" panose="020B0604030504040204" pitchFamily="34" charset="0"/>
                <a:cs typeface="Tahoma" panose="020B0604030504040204" pitchFamily="34" charset="0"/>
              </a:rPr>
              <a:t>iLead</a:t>
            </a:r>
            <a:r>
              <a:rPr lang="en-US" altLang="en-US" sz="1600" dirty="0">
                <a:solidFill>
                  <a:srgbClr val="58595B"/>
                </a:solidFill>
                <a:latin typeface="Tahoma" panose="020B0604030504040204" pitchFamily="34" charset="0"/>
                <a:ea typeface="Tahoma" panose="020B0604030504040204" pitchFamily="34" charset="0"/>
                <a:cs typeface="Tahoma" panose="020B0604030504040204" pitchFamily="34" charset="0"/>
              </a:rPr>
              <a:t>, Tomorrow’s Executives, </a:t>
            </a:r>
            <a:r>
              <a:rPr lang="en-US" sz="1600" dirty="0">
                <a:latin typeface="Tahoma" panose="020B0604030504040204" pitchFamily="34" charset="0"/>
                <a:ea typeface="Tahoma" panose="020B0604030504040204" pitchFamily="34" charset="0"/>
                <a:cs typeface="Tahoma" panose="020B0604030504040204" pitchFamily="34" charset="0"/>
              </a:rPr>
              <a:t>Women in Healthcare Give Back, </a:t>
            </a:r>
            <a:r>
              <a:rPr lang="en-US" altLang="en-US" sz="1600" dirty="0">
                <a:solidFill>
                  <a:srgbClr val="58595B"/>
                </a:solidFill>
                <a:latin typeface="Tahoma" panose="020B0604030504040204" pitchFamily="34" charset="0"/>
                <a:ea typeface="Tahoma" panose="020B0604030504040204" pitchFamily="34" charset="0"/>
                <a:cs typeface="Tahoma" panose="020B0604030504040204" pitchFamily="34" charset="0"/>
              </a:rPr>
              <a:t>Women in Science, Women in Transition, Women of Color</a:t>
            </a:r>
            <a:endParaRPr lang="en-US" altLang="en-US" sz="1600" b="1" dirty="0">
              <a:solidFill>
                <a:srgbClr val="58595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178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BB41A5-71BF-A346-838F-7C3C531709A2}"/>
              </a:ext>
            </a:extLst>
          </p:cNvPr>
          <p:cNvSpPr txBox="1"/>
          <p:nvPr/>
        </p:nvSpPr>
        <p:spPr>
          <a:xfrm>
            <a:off x="780785" y="2543444"/>
            <a:ext cx="4209807" cy="1446550"/>
          </a:xfrm>
          <a:prstGeom prst="rect">
            <a:avLst/>
          </a:prstGeom>
          <a:noFill/>
        </p:spPr>
        <p:txBody>
          <a:bodyPr wrap="none" rtlCol="0">
            <a:spAutoFit/>
          </a:bodyPr>
          <a:lstStyle/>
          <a:p>
            <a:r>
              <a:rPr lang="en-US" sz="4400" dirty="0">
                <a:solidFill>
                  <a:srgbClr val="58595B"/>
                </a:solidFill>
                <a:latin typeface="Palatino Linotype" panose="02040502050505030304" pitchFamily="18" charset="0"/>
              </a:rPr>
              <a:t>Signature and </a:t>
            </a:r>
          </a:p>
          <a:p>
            <a:r>
              <a:rPr lang="en-US" sz="4400" dirty="0">
                <a:solidFill>
                  <a:srgbClr val="58595B"/>
                </a:solidFill>
                <a:latin typeface="Palatino Linotype" panose="02040502050505030304" pitchFamily="18" charset="0"/>
              </a:rPr>
              <a:t>Regional Events</a:t>
            </a:r>
          </a:p>
        </p:txBody>
      </p:sp>
    </p:spTree>
    <p:extLst>
      <p:ext uri="{BB962C8B-B14F-4D97-AF65-F5344CB8AC3E}">
        <p14:creationId xmlns:p14="http://schemas.microsoft.com/office/powerpoint/2010/main" val="3838231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B34AC-9515-4FD8-83B2-A2F063B354A4}"/>
              </a:ext>
            </a:extLst>
          </p:cNvPr>
          <p:cNvSpPr txBox="1"/>
          <p:nvPr/>
        </p:nvSpPr>
        <p:spPr>
          <a:xfrm>
            <a:off x="353393" y="523158"/>
            <a:ext cx="6207020"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2020 Woman of the Year</a:t>
            </a:r>
          </a:p>
        </p:txBody>
      </p:sp>
      <p:sp>
        <p:nvSpPr>
          <p:cNvPr id="15" name="Rectangle 14">
            <a:extLst>
              <a:ext uri="{FF2B5EF4-FFF2-40B4-BE49-F238E27FC236}">
                <a16:creationId xmlns:a16="http://schemas.microsoft.com/office/drawing/2014/main" id="{92556821-D124-4B16-8E27-7164853A10F2}"/>
              </a:ext>
            </a:extLst>
          </p:cNvPr>
          <p:cNvSpPr>
            <a:spLocks noGrp="1" noChangeArrowheads="1"/>
          </p:cNvSpPr>
          <p:nvPr/>
        </p:nvSpPr>
        <p:spPr>
          <a:xfrm>
            <a:off x="369435" y="2300293"/>
            <a:ext cx="6614266" cy="3683412"/>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100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Celebrate excellence in leadership with 2,000 healthcare and life science industry leaders at the HBA’s exciting and spirited Woman of the Year event where we will recognize our 2020 honorees. Also lauded will be over 100 industry Rising Stars and Luminaries.</a:t>
            </a:r>
          </a:p>
          <a:p>
            <a:pPr marL="114300" indent="0">
              <a:lnSpc>
                <a:spcPct val="100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114300" indent="0">
              <a:lnSpc>
                <a:spcPct val="100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This intimate and engaging experience is not to be missed!</a:t>
            </a:r>
          </a:p>
          <a:p>
            <a:pPr marL="114300" indent="0">
              <a:lnSpc>
                <a:spcPct val="100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114300" indent="0">
              <a:lnSpc>
                <a:spcPct val="100000"/>
              </a:lnSpc>
              <a:spcBef>
                <a:spcPts val="300"/>
              </a:spcBef>
              <a:spcAft>
                <a:spcPts val="300"/>
              </a:spcAft>
              <a:buClr>
                <a:srgbClr val="FB515B"/>
              </a:buClr>
              <a:buNone/>
            </a:pPr>
            <a:r>
              <a:rPr lang="en-US" altLang="en-US" sz="1800" b="1" i="1" dirty="0">
                <a:latin typeface="Palatino Linotype" panose="02040502050505030304" pitchFamily="18" charset="0"/>
                <a:ea typeface="Palatino" pitchFamily="2" charset="77"/>
                <a:cs typeface="Tahoma" panose="020B0604030504040204" pitchFamily="34" charset="0"/>
              </a:rPr>
              <a:t>“If it’s springtime in New York, it’s Woman of the Year time.”</a:t>
            </a:r>
          </a:p>
          <a:p>
            <a:pPr marL="114300" indent="0">
              <a:lnSpc>
                <a:spcPct val="100000"/>
              </a:lnSpc>
              <a:spcBef>
                <a:spcPts val="300"/>
              </a:spcBef>
              <a:spcAft>
                <a:spcPts val="300"/>
              </a:spcAft>
              <a:buClr>
                <a:srgbClr val="FB515B"/>
              </a:buClr>
              <a:buNone/>
            </a:pPr>
            <a:r>
              <a:rPr lang="en-US" altLang="en-US" sz="1800" i="1" dirty="0">
                <a:latin typeface="Palatino Linotype" panose="02040502050505030304" pitchFamily="18" charset="0"/>
                <a:ea typeface="Palatino" pitchFamily="2" charset="77"/>
                <a:cs typeface="Tahoma" panose="020B0604030504040204" pitchFamily="34" charset="0"/>
              </a:rPr>
              <a:t>	- </a:t>
            </a:r>
            <a:r>
              <a:rPr lang="en-US" altLang="en-US" sz="1800" dirty="0">
                <a:latin typeface="Palatino Linotype" panose="02040502050505030304" pitchFamily="18" charset="0"/>
                <a:ea typeface="Palatino" pitchFamily="2" charset="77"/>
                <a:cs typeface="Tahoma" panose="020B0604030504040204" pitchFamily="34" charset="0"/>
              </a:rPr>
              <a:t>Alex </a:t>
            </a:r>
            <a:r>
              <a:rPr lang="en-US" altLang="en-US" sz="1800" dirty="0" err="1">
                <a:latin typeface="Palatino Linotype" panose="02040502050505030304" pitchFamily="18" charset="0"/>
                <a:ea typeface="Palatino" pitchFamily="2" charset="77"/>
                <a:cs typeface="Tahoma" panose="020B0604030504040204" pitchFamily="34" charset="0"/>
              </a:rPr>
              <a:t>Gorsky</a:t>
            </a:r>
            <a:r>
              <a:rPr lang="en-US" altLang="en-US" sz="1800" dirty="0">
                <a:latin typeface="Palatino Linotype" panose="02040502050505030304" pitchFamily="18" charset="0"/>
                <a:ea typeface="Palatino" pitchFamily="2" charset="77"/>
                <a:cs typeface="Tahoma" panose="020B0604030504040204" pitchFamily="34" charset="0"/>
              </a:rPr>
              <a:t>, CEO, Johnson &amp; Johnson</a:t>
            </a:r>
          </a:p>
          <a:p>
            <a:pPr marL="114300" indent="0">
              <a:lnSpc>
                <a:spcPct val="100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222DB03A-CECF-43B2-A9CE-8B7A286F05E4}"/>
              </a:ext>
            </a:extLst>
          </p:cNvPr>
          <p:cNvSpPr txBox="1"/>
          <p:nvPr/>
        </p:nvSpPr>
        <p:spPr>
          <a:xfrm>
            <a:off x="369435" y="1715518"/>
            <a:ext cx="4720780" cy="584775"/>
          </a:xfrm>
          <a:prstGeom prst="rect">
            <a:avLst/>
          </a:prstGeom>
          <a:noFill/>
        </p:spPr>
        <p:txBody>
          <a:bodyPr wrap="none" rtlCol="0">
            <a:spAutoFit/>
          </a:bodyPr>
          <a:lstStyle/>
          <a:p>
            <a:r>
              <a:rPr lang="en-US" sz="3200" dirty="0">
                <a:solidFill>
                  <a:srgbClr val="FB515B"/>
                </a:solidFill>
                <a:latin typeface="Palatino Linotype" panose="02040502050505030304" pitchFamily="18" charset="0"/>
              </a:rPr>
              <a:t>29 April – New York, NY</a:t>
            </a:r>
          </a:p>
        </p:txBody>
      </p:sp>
      <p:pic>
        <p:nvPicPr>
          <p:cNvPr id="21" name="Picture 8" descr="2019WOTY030">
            <a:extLst>
              <a:ext uri="{FF2B5EF4-FFF2-40B4-BE49-F238E27FC236}">
                <a16:creationId xmlns:a16="http://schemas.microsoft.com/office/drawing/2014/main" id="{FFDAA6E8-D465-C048-8732-F13A3E9E81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28179" y="3811276"/>
            <a:ext cx="1524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10" descr="2019WOTY034">
            <a:extLst>
              <a:ext uri="{FF2B5EF4-FFF2-40B4-BE49-F238E27FC236}">
                <a16:creationId xmlns:a16="http://schemas.microsoft.com/office/drawing/2014/main" id="{7D3C03DB-0518-794B-B1D7-C2DCE67895C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31186" y="3811276"/>
            <a:ext cx="153162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2" descr="2019WOTY027">
            <a:extLst>
              <a:ext uri="{FF2B5EF4-FFF2-40B4-BE49-F238E27FC236}">
                <a16:creationId xmlns:a16="http://schemas.microsoft.com/office/drawing/2014/main" id="{FA9ECADB-74A2-754C-8AE1-7C1E6586C6D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317553" y="3811276"/>
            <a:ext cx="1523999"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C7639A-7998-6D43-90FC-2C455A52D548}"/>
              </a:ext>
            </a:extLst>
          </p:cNvPr>
          <p:cNvSpPr txBox="1"/>
          <p:nvPr/>
        </p:nvSpPr>
        <p:spPr>
          <a:xfrm>
            <a:off x="7233380" y="6214030"/>
            <a:ext cx="4505977"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2019 Woman of the Year, Honorable Mentor, and STAR</a:t>
            </a:r>
          </a:p>
        </p:txBody>
      </p:sp>
      <p:pic>
        <p:nvPicPr>
          <p:cNvPr id="10" name="Picture 9">
            <a:extLst>
              <a:ext uri="{FF2B5EF4-FFF2-40B4-BE49-F238E27FC236}">
                <a16:creationId xmlns:a16="http://schemas.microsoft.com/office/drawing/2014/main" id="{79FC1D81-4679-C846-BB2A-CC26AB64FB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1185" y="1715518"/>
            <a:ext cx="4710367" cy="18512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2743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B34AC-9515-4FD8-83B2-A2F063B354A4}"/>
              </a:ext>
            </a:extLst>
          </p:cNvPr>
          <p:cNvSpPr txBox="1"/>
          <p:nvPr/>
        </p:nvSpPr>
        <p:spPr>
          <a:xfrm>
            <a:off x="353393" y="523158"/>
            <a:ext cx="8097601"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2020 Virtual Woman of the Year</a:t>
            </a:r>
          </a:p>
        </p:txBody>
      </p:sp>
      <p:sp>
        <p:nvSpPr>
          <p:cNvPr id="15" name="Rectangle 14">
            <a:extLst>
              <a:ext uri="{FF2B5EF4-FFF2-40B4-BE49-F238E27FC236}">
                <a16:creationId xmlns:a16="http://schemas.microsoft.com/office/drawing/2014/main" id="{92556821-D124-4B16-8E27-7164853A10F2}"/>
              </a:ext>
            </a:extLst>
          </p:cNvPr>
          <p:cNvSpPr>
            <a:spLocks noGrp="1" noChangeArrowheads="1"/>
          </p:cNvSpPr>
          <p:nvPr/>
        </p:nvSpPr>
        <p:spPr>
          <a:xfrm>
            <a:off x="369435" y="2300293"/>
            <a:ext cx="11646102" cy="2720886"/>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100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Celebrate your colleagues, mentors, mentees and friends being honored at the 2020 Woman of the Year. This year’s </a:t>
            </a:r>
            <a:r>
              <a:rPr lang="en-US" altLang="en-US" sz="1800" b="1" dirty="0">
                <a:solidFill>
                  <a:srgbClr val="FB515B"/>
                </a:solidFill>
                <a:latin typeface="Tahoma" panose="020B0604030504040204" pitchFamily="34" charset="0"/>
                <a:ea typeface="Tahoma" panose="020B0604030504040204" pitchFamily="34" charset="0"/>
                <a:cs typeface="Tahoma" panose="020B0604030504040204" pitchFamily="34" charset="0"/>
              </a:rPr>
              <a:t>live stream</a:t>
            </a:r>
            <a:r>
              <a:rPr lang="en-US" altLang="en-US" sz="1800" dirty="0">
                <a:latin typeface="Tahoma" panose="020B0604030504040204" pitchFamily="34" charset="0"/>
                <a:ea typeface="Tahoma" panose="020B0604030504040204" pitchFamily="34" charset="0"/>
                <a:cs typeface="Tahoma" panose="020B0604030504040204" pitchFamily="34" charset="0"/>
              </a:rPr>
              <a:t> offers the opportunity for companies, individuals and groups - large and small - to take part in the celebration.</a:t>
            </a:r>
          </a:p>
          <a:p>
            <a:pPr marL="114300" indent="0">
              <a:lnSpc>
                <a:spcPct val="100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114300" indent="0">
              <a:lnSpc>
                <a:spcPct val="100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Individual and site licenses will be made available. Stay tuned for the list of viewing parties hosted by local chapters across the HBA regions.</a:t>
            </a:r>
          </a:p>
        </p:txBody>
      </p:sp>
      <p:sp>
        <p:nvSpPr>
          <p:cNvPr id="6" name="TextBox 5">
            <a:extLst>
              <a:ext uri="{FF2B5EF4-FFF2-40B4-BE49-F238E27FC236}">
                <a16:creationId xmlns:a16="http://schemas.microsoft.com/office/drawing/2014/main" id="{222DB03A-CECF-43B2-A9CE-8B7A286F05E4}"/>
              </a:ext>
            </a:extLst>
          </p:cNvPr>
          <p:cNvSpPr txBox="1"/>
          <p:nvPr/>
        </p:nvSpPr>
        <p:spPr>
          <a:xfrm>
            <a:off x="369435" y="1715518"/>
            <a:ext cx="4720780" cy="584775"/>
          </a:xfrm>
          <a:prstGeom prst="rect">
            <a:avLst/>
          </a:prstGeom>
          <a:noFill/>
        </p:spPr>
        <p:txBody>
          <a:bodyPr wrap="none" rtlCol="0">
            <a:spAutoFit/>
          </a:bodyPr>
          <a:lstStyle/>
          <a:p>
            <a:r>
              <a:rPr lang="en-US" sz="3200" dirty="0">
                <a:solidFill>
                  <a:srgbClr val="FB515B"/>
                </a:solidFill>
                <a:latin typeface="Palatino Linotype" panose="02040502050505030304" pitchFamily="18" charset="0"/>
              </a:rPr>
              <a:t>29 April – New York, NY</a:t>
            </a:r>
          </a:p>
        </p:txBody>
      </p:sp>
      <p:pic>
        <p:nvPicPr>
          <p:cNvPr id="8" name="Picture 7">
            <a:extLst>
              <a:ext uri="{FF2B5EF4-FFF2-40B4-BE49-F238E27FC236}">
                <a16:creationId xmlns:a16="http://schemas.microsoft.com/office/drawing/2014/main" id="{E04C507F-D759-8A4D-A878-8A505D4B9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215" y="4473467"/>
            <a:ext cx="5071424" cy="1993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1076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B34AC-9515-4FD8-83B2-A2F063B354A4}"/>
              </a:ext>
            </a:extLst>
          </p:cNvPr>
          <p:cNvSpPr txBox="1"/>
          <p:nvPr/>
        </p:nvSpPr>
        <p:spPr>
          <a:xfrm>
            <a:off x="353393" y="523158"/>
            <a:ext cx="8961107"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2020 European Leadership Summit</a:t>
            </a:r>
          </a:p>
        </p:txBody>
      </p:sp>
      <p:sp>
        <p:nvSpPr>
          <p:cNvPr id="15" name="Rectangle 14">
            <a:extLst>
              <a:ext uri="{FF2B5EF4-FFF2-40B4-BE49-F238E27FC236}">
                <a16:creationId xmlns:a16="http://schemas.microsoft.com/office/drawing/2014/main" id="{92556821-D124-4B16-8E27-7164853A10F2}"/>
              </a:ext>
            </a:extLst>
          </p:cNvPr>
          <p:cNvSpPr>
            <a:spLocks noGrp="1" noChangeArrowheads="1"/>
          </p:cNvSpPr>
          <p:nvPr/>
        </p:nvSpPr>
        <p:spPr>
          <a:xfrm>
            <a:off x="369435" y="2300293"/>
            <a:ext cx="7443070" cy="1597587"/>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100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The European Leadership Summit convenes over 300 healthcare leaders to enjoy interactive workshops, TED-style talks, networking and expert speakers discussing the steps they are undertaking within their organizations in order to achieve gender parity.</a:t>
            </a:r>
          </a:p>
        </p:txBody>
      </p:sp>
      <p:sp>
        <p:nvSpPr>
          <p:cNvPr id="6" name="TextBox 5">
            <a:extLst>
              <a:ext uri="{FF2B5EF4-FFF2-40B4-BE49-F238E27FC236}">
                <a16:creationId xmlns:a16="http://schemas.microsoft.com/office/drawing/2014/main" id="{222DB03A-CECF-43B2-A9CE-8B7A286F05E4}"/>
              </a:ext>
            </a:extLst>
          </p:cNvPr>
          <p:cNvSpPr txBox="1"/>
          <p:nvPr/>
        </p:nvSpPr>
        <p:spPr>
          <a:xfrm>
            <a:off x="369435" y="1715518"/>
            <a:ext cx="5925020" cy="584775"/>
          </a:xfrm>
          <a:prstGeom prst="rect">
            <a:avLst/>
          </a:prstGeom>
          <a:noFill/>
        </p:spPr>
        <p:txBody>
          <a:bodyPr wrap="none" rtlCol="0">
            <a:spAutoFit/>
          </a:bodyPr>
          <a:lstStyle/>
          <a:p>
            <a:r>
              <a:rPr lang="en-US" sz="3200" dirty="0">
                <a:solidFill>
                  <a:srgbClr val="FB515B"/>
                </a:solidFill>
                <a:latin typeface="Palatino Linotype" panose="02040502050505030304" pitchFamily="18" charset="0"/>
              </a:rPr>
              <a:t>1-2 October – Brussels, Belgium</a:t>
            </a:r>
          </a:p>
        </p:txBody>
      </p:sp>
      <p:pic>
        <p:nvPicPr>
          <p:cNvPr id="8" name="Picture 7">
            <a:extLst>
              <a:ext uri="{FF2B5EF4-FFF2-40B4-BE49-F238E27FC236}">
                <a16:creationId xmlns:a16="http://schemas.microsoft.com/office/drawing/2014/main" id="{8CC951FA-9A7E-6B4E-BCFD-64D0C367C9B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32294" y="4316496"/>
            <a:ext cx="3626147" cy="2000856"/>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51D15F92-CF90-E44A-8883-017F747CB4D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0213" y="2663401"/>
            <a:ext cx="3832412" cy="193463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28A0506C-8A6D-AA4C-8541-009F08FCF55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17955" y="4097013"/>
            <a:ext cx="4170480" cy="2000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238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BB41A5-71BF-A346-838F-7C3C531709A2}"/>
              </a:ext>
            </a:extLst>
          </p:cNvPr>
          <p:cNvSpPr txBox="1"/>
          <p:nvPr/>
        </p:nvSpPr>
        <p:spPr>
          <a:xfrm>
            <a:off x="780785" y="2543444"/>
            <a:ext cx="2656496" cy="769441"/>
          </a:xfrm>
          <a:prstGeom prst="rect">
            <a:avLst/>
          </a:prstGeom>
          <a:noFill/>
        </p:spPr>
        <p:txBody>
          <a:bodyPr wrap="none" rtlCol="0">
            <a:spAutoFit/>
          </a:bodyPr>
          <a:lstStyle/>
          <a:p>
            <a:r>
              <a:rPr lang="en-US" sz="4400" dirty="0">
                <a:solidFill>
                  <a:srgbClr val="58595B"/>
                </a:solidFill>
                <a:latin typeface="Palatino Linotype" panose="02040502050505030304" pitchFamily="18" charset="0"/>
              </a:rPr>
              <a:t>Overview</a:t>
            </a:r>
          </a:p>
        </p:txBody>
      </p:sp>
    </p:spTree>
    <p:extLst>
      <p:ext uri="{BB962C8B-B14F-4D97-AF65-F5344CB8AC3E}">
        <p14:creationId xmlns:p14="http://schemas.microsoft.com/office/powerpoint/2010/main" val="2996914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B34AC-9515-4FD8-83B2-A2F063B354A4}"/>
              </a:ext>
            </a:extLst>
          </p:cNvPr>
          <p:cNvSpPr txBox="1"/>
          <p:nvPr/>
        </p:nvSpPr>
        <p:spPr>
          <a:xfrm>
            <a:off x="353393" y="523158"/>
            <a:ext cx="6104556"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2020 Regional Seminars</a:t>
            </a:r>
          </a:p>
        </p:txBody>
      </p:sp>
      <p:sp>
        <p:nvSpPr>
          <p:cNvPr id="15" name="Rectangle 14">
            <a:extLst>
              <a:ext uri="{FF2B5EF4-FFF2-40B4-BE49-F238E27FC236}">
                <a16:creationId xmlns:a16="http://schemas.microsoft.com/office/drawing/2014/main" id="{92556821-D124-4B16-8E27-7164853A10F2}"/>
              </a:ext>
            </a:extLst>
          </p:cNvPr>
          <p:cNvSpPr>
            <a:spLocks noGrp="1" noChangeArrowheads="1"/>
          </p:cNvSpPr>
          <p:nvPr/>
        </p:nvSpPr>
        <p:spPr>
          <a:xfrm>
            <a:off x="369435" y="2300293"/>
            <a:ext cx="7443070" cy="3587160"/>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100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Regional seminars provide the opportunities for attendees to build on critical skillsets, learn collaboratively with other healthcare businesswomen and a unique avenue for expanding networks and building relationships.</a:t>
            </a:r>
          </a:p>
          <a:p>
            <a:pPr marL="114300" indent="0">
              <a:lnSpc>
                <a:spcPct val="100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114300" indent="0">
              <a:lnSpc>
                <a:spcPct val="100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In 2019, the HBA welcomed Chiara Motley of GK Training and Communications as the host of the seminar series: </a:t>
            </a:r>
            <a:r>
              <a:rPr lang="en-US" altLang="en-US" sz="1800" i="1" dirty="0">
                <a:latin typeface="Tahoma" panose="020B0604030504040204" pitchFamily="34" charset="0"/>
                <a:ea typeface="Tahoma" panose="020B0604030504040204" pitchFamily="34" charset="0"/>
                <a:cs typeface="Tahoma" panose="020B0604030504040204" pitchFamily="34" charset="0"/>
              </a:rPr>
              <a:t>Speak To Be Heard: Why Presence Matters and How to Master It</a:t>
            </a:r>
            <a:r>
              <a:rPr lang="en-US" altLang="en-US" sz="1800" dirty="0">
                <a:latin typeface="Tahoma" panose="020B0604030504040204" pitchFamily="34" charset="0"/>
                <a:ea typeface="Tahoma" panose="020B0604030504040204" pitchFamily="34" charset="0"/>
                <a:cs typeface="Tahoma" panose="020B0604030504040204" pitchFamily="34" charset="0"/>
              </a:rPr>
              <a:t>. The seminar travelled across the country, stopping in three major cities.</a:t>
            </a:r>
          </a:p>
          <a:p>
            <a:pPr marL="114300" indent="0">
              <a:lnSpc>
                <a:spcPct val="100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114300" indent="0">
              <a:lnSpc>
                <a:spcPct val="100000"/>
              </a:lnSpc>
              <a:spcBef>
                <a:spcPts val="300"/>
              </a:spcBef>
              <a:spcAft>
                <a:spcPts val="300"/>
              </a:spcAft>
              <a:buClr>
                <a:srgbClr val="FB515B"/>
              </a:buClr>
              <a:buNone/>
            </a:pPr>
            <a:r>
              <a:rPr lang="en-US" altLang="en-US" sz="1800" b="1" dirty="0">
                <a:solidFill>
                  <a:srgbClr val="FB515B"/>
                </a:solidFill>
                <a:latin typeface="Tahoma" panose="020B0604030504040204" pitchFamily="34" charset="0"/>
                <a:ea typeface="Tahoma" panose="020B0604030504040204" pitchFamily="34" charset="0"/>
                <a:cs typeface="Tahoma" panose="020B0604030504040204" pitchFamily="34" charset="0"/>
              </a:rPr>
              <a:t>Stay tuned for details about what’s to come for 2020!</a:t>
            </a:r>
          </a:p>
        </p:txBody>
      </p:sp>
      <p:sp>
        <p:nvSpPr>
          <p:cNvPr id="6" name="TextBox 5">
            <a:extLst>
              <a:ext uri="{FF2B5EF4-FFF2-40B4-BE49-F238E27FC236}">
                <a16:creationId xmlns:a16="http://schemas.microsoft.com/office/drawing/2014/main" id="{222DB03A-CECF-43B2-A9CE-8B7A286F05E4}"/>
              </a:ext>
            </a:extLst>
          </p:cNvPr>
          <p:cNvSpPr txBox="1"/>
          <p:nvPr/>
        </p:nvSpPr>
        <p:spPr>
          <a:xfrm>
            <a:off x="369435" y="1715518"/>
            <a:ext cx="4604146" cy="584775"/>
          </a:xfrm>
          <a:prstGeom prst="rect">
            <a:avLst/>
          </a:prstGeom>
          <a:noFill/>
        </p:spPr>
        <p:txBody>
          <a:bodyPr wrap="none" rtlCol="0">
            <a:spAutoFit/>
          </a:bodyPr>
          <a:lstStyle/>
          <a:p>
            <a:r>
              <a:rPr lang="en-US" sz="3200" dirty="0">
                <a:solidFill>
                  <a:srgbClr val="FB515B"/>
                </a:solidFill>
                <a:latin typeface="Palatino Linotype" panose="02040502050505030304" pitchFamily="18" charset="0"/>
              </a:rPr>
              <a:t>Stay tuned for locations!</a:t>
            </a:r>
          </a:p>
        </p:txBody>
      </p:sp>
      <p:pic>
        <p:nvPicPr>
          <p:cNvPr id="4" name="Picture 3">
            <a:extLst>
              <a:ext uri="{FF2B5EF4-FFF2-40B4-BE49-F238E27FC236}">
                <a16:creationId xmlns:a16="http://schemas.microsoft.com/office/drawing/2014/main" id="{33257988-2857-D642-A6D2-7CB46B81EED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12505" y="2300293"/>
            <a:ext cx="3607454" cy="2416994"/>
          </a:xfrm>
          <a:prstGeom prst="rect">
            <a:avLst/>
          </a:prstGeom>
        </p:spPr>
      </p:pic>
    </p:spTree>
    <p:extLst>
      <p:ext uri="{BB962C8B-B14F-4D97-AF65-F5344CB8AC3E}">
        <p14:creationId xmlns:p14="http://schemas.microsoft.com/office/powerpoint/2010/main" val="3073778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B34AC-9515-4FD8-83B2-A2F063B354A4}"/>
              </a:ext>
            </a:extLst>
          </p:cNvPr>
          <p:cNvSpPr txBox="1"/>
          <p:nvPr/>
        </p:nvSpPr>
        <p:spPr>
          <a:xfrm>
            <a:off x="353393" y="523158"/>
            <a:ext cx="7658700"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2020 HBA Annual Conference</a:t>
            </a:r>
          </a:p>
        </p:txBody>
      </p:sp>
      <p:sp>
        <p:nvSpPr>
          <p:cNvPr id="15" name="Rectangle 14">
            <a:extLst>
              <a:ext uri="{FF2B5EF4-FFF2-40B4-BE49-F238E27FC236}">
                <a16:creationId xmlns:a16="http://schemas.microsoft.com/office/drawing/2014/main" id="{92556821-D124-4B16-8E27-7164853A10F2}"/>
              </a:ext>
            </a:extLst>
          </p:cNvPr>
          <p:cNvSpPr>
            <a:spLocks noGrp="1" noChangeArrowheads="1"/>
          </p:cNvSpPr>
          <p:nvPr/>
        </p:nvSpPr>
        <p:spPr>
          <a:xfrm>
            <a:off x="369435" y="2300293"/>
            <a:ext cx="7443070" cy="3683412"/>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0">
              <a:lnSpc>
                <a:spcPct val="100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The Annual Conference convenes women and men at every career stage to educate and empower them as change agents to drive innovation throughout the healthcare and life sciences industry. </a:t>
            </a:r>
          </a:p>
          <a:p>
            <a:pPr marL="114300" indent="0">
              <a:lnSpc>
                <a:spcPct val="100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Attendees learn best practices and practical solutions for solving industry-wide problems, hear from experts to radicalize their strategic thinking, develop impactful relationships with their colleagues and build their networks. </a:t>
            </a:r>
          </a:p>
          <a:p>
            <a:pPr marL="114300" indent="0">
              <a:lnSpc>
                <a:spcPct val="100000"/>
              </a:lnSpc>
              <a:spcBef>
                <a:spcPts val="300"/>
              </a:spcBef>
              <a:spcAft>
                <a:spcPts val="3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Representing cross-sector leadership within the greater industry, attendees continue the work to further the advancement and impact of women in the business of healthcare.</a:t>
            </a:r>
          </a:p>
        </p:txBody>
      </p:sp>
      <p:sp>
        <p:nvSpPr>
          <p:cNvPr id="6" name="TextBox 5">
            <a:extLst>
              <a:ext uri="{FF2B5EF4-FFF2-40B4-BE49-F238E27FC236}">
                <a16:creationId xmlns:a16="http://schemas.microsoft.com/office/drawing/2014/main" id="{222DB03A-CECF-43B2-A9CE-8B7A286F05E4}"/>
              </a:ext>
            </a:extLst>
          </p:cNvPr>
          <p:cNvSpPr txBox="1"/>
          <p:nvPr/>
        </p:nvSpPr>
        <p:spPr>
          <a:xfrm>
            <a:off x="369435" y="1715518"/>
            <a:ext cx="5675977" cy="584775"/>
          </a:xfrm>
          <a:prstGeom prst="rect">
            <a:avLst/>
          </a:prstGeom>
          <a:noFill/>
        </p:spPr>
        <p:txBody>
          <a:bodyPr wrap="none" rtlCol="0">
            <a:spAutoFit/>
          </a:bodyPr>
          <a:lstStyle/>
          <a:p>
            <a:r>
              <a:rPr lang="en-US" sz="3200" dirty="0">
                <a:solidFill>
                  <a:srgbClr val="FB515B"/>
                </a:solidFill>
                <a:latin typeface="Palatino Linotype" panose="02040502050505030304" pitchFamily="18" charset="0"/>
              </a:rPr>
              <a:t>17-19 November – Chicago, IL</a:t>
            </a:r>
          </a:p>
        </p:txBody>
      </p:sp>
      <p:pic>
        <p:nvPicPr>
          <p:cNvPr id="5" name="Picture 4">
            <a:extLst>
              <a:ext uri="{FF2B5EF4-FFF2-40B4-BE49-F238E27FC236}">
                <a16:creationId xmlns:a16="http://schemas.microsoft.com/office/drawing/2014/main" id="{D9232947-92F0-F44A-AE05-E692BDCB8F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64966" y="4067449"/>
            <a:ext cx="2057400" cy="137160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DB179593-F5D6-2049-9287-E18C5C0DC5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4316" y="1894820"/>
            <a:ext cx="2058050" cy="13716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B7E15E0-A167-0E49-9CDC-D88523CB1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9956" y="2695849"/>
            <a:ext cx="2057922" cy="137160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6725B717-9C6B-A748-9A41-BF19242E64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12867" y="4856413"/>
            <a:ext cx="1730406"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2830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BB41A5-71BF-A346-838F-7C3C531709A2}"/>
              </a:ext>
            </a:extLst>
          </p:cNvPr>
          <p:cNvSpPr txBox="1"/>
          <p:nvPr/>
        </p:nvSpPr>
        <p:spPr>
          <a:xfrm>
            <a:off x="780785" y="2543444"/>
            <a:ext cx="5780436" cy="1446550"/>
          </a:xfrm>
          <a:prstGeom prst="rect">
            <a:avLst/>
          </a:prstGeom>
          <a:noFill/>
        </p:spPr>
        <p:txBody>
          <a:bodyPr wrap="square" rtlCol="0">
            <a:spAutoFit/>
          </a:bodyPr>
          <a:lstStyle/>
          <a:p>
            <a:r>
              <a:rPr lang="en-US" sz="4400">
                <a:solidFill>
                  <a:srgbClr val="58595B"/>
                </a:solidFill>
                <a:latin typeface="Palatino Linotype" panose="02040502050505030304" pitchFamily="18" charset="0"/>
              </a:rPr>
              <a:t>Corporate </a:t>
            </a:r>
          </a:p>
          <a:p>
            <a:r>
              <a:rPr lang="en-US" sz="4400">
                <a:solidFill>
                  <a:srgbClr val="58595B"/>
                </a:solidFill>
                <a:latin typeface="Palatino Linotype" panose="02040502050505030304" pitchFamily="18" charset="0"/>
              </a:rPr>
              <a:t>Partnership</a:t>
            </a:r>
            <a:endParaRPr lang="en-US" sz="4400" dirty="0">
              <a:solidFill>
                <a:srgbClr val="58595B"/>
              </a:solidFill>
              <a:latin typeface="Palatino Linotype" panose="02040502050505030304" pitchFamily="18" charset="0"/>
            </a:endParaRPr>
          </a:p>
        </p:txBody>
      </p:sp>
    </p:spTree>
    <p:extLst>
      <p:ext uri="{BB962C8B-B14F-4D97-AF65-F5344CB8AC3E}">
        <p14:creationId xmlns:p14="http://schemas.microsoft.com/office/powerpoint/2010/main" val="2152938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26858" y="529679"/>
            <a:ext cx="5770875" cy="1446550"/>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Corporate Partnership</a:t>
            </a:r>
          </a:p>
          <a:p>
            <a:endParaRPr lang="en-US" sz="4400" dirty="0">
              <a:solidFill>
                <a:schemeClr val="bg1"/>
              </a:solidFill>
              <a:latin typeface="Palatino Linotype" panose="02040502050505030304" pitchFamily="18" charset="0"/>
            </a:endParaRPr>
          </a:p>
        </p:txBody>
      </p:sp>
      <p:pic>
        <p:nvPicPr>
          <p:cNvPr id="2050" name="Picture 2" descr="https://www.hbanet.org/sites/default/files/styles/slideshow__events__400_x_268_/public/images/featured/2019_CORPORATE_PARTNERS_400X268_r2.jpg?itok=FOqpBcXz">
            <a:extLst>
              <a:ext uri="{FF2B5EF4-FFF2-40B4-BE49-F238E27FC236}">
                <a16:creationId xmlns:a16="http://schemas.microsoft.com/office/drawing/2014/main" id="{CC3000E6-08F2-47CC-830F-63B1922522A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99986" y="2936384"/>
            <a:ext cx="4266723" cy="2858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758A23-3CBD-4AC8-8805-CED0E37BD821}"/>
              </a:ext>
            </a:extLst>
          </p:cNvPr>
          <p:cNvSpPr txBox="1"/>
          <p:nvPr/>
        </p:nvSpPr>
        <p:spPr>
          <a:xfrm>
            <a:off x="599873" y="2657576"/>
            <a:ext cx="6474696" cy="3139321"/>
          </a:xfrm>
          <a:prstGeom prst="rect">
            <a:avLst/>
          </a:prstGeom>
          <a:noFill/>
        </p:spPr>
        <p:txBody>
          <a:bodyPr wrap="square" rtlCol="0">
            <a:spAutoFit/>
          </a:bodyPr>
          <a:lstStyle/>
          <a:p>
            <a:pPr>
              <a:buClr>
                <a:schemeClr val="accent2"/>
              </a:buClr>
            </a:pPr>
            <a:r>
              <a:rPr lang="en-US" b="1" dirty="0">
                <a:solidFill>
                  <a:srgbClr val="FB515B"/>
                </a:solidFill>
                <a:latin typeface="Tahoma" panose="020B0604030504040204" pitchFamily="34" charset="0"/>
                <a:ea typeface="Tahoma" panose="020B0604030504040204" pitchFamily="34" charset="0"/>
                <a:cs typeface="Tahoma" panose="020B0604030504040204" pitchFamily="34" charset="0"/>
              </a:rPr>
              <a:t>The Value of Partnership</a:t>
            </a:r>
            <a:br>
              <a:rPr lang="en-US" b="1" dirty="0">
                <a:solidFill>
                  <a:srgbClr val="FB515B"/>
                </a:solidFill>
                <a:latin typeface="Tahoma" panose="020B0604030504040204" pitchFamily="34" charset="0"/>
                <a:ea typeface="Tahoma" panose="020B0604030504040204" pitchFamily="34" charset="0"/>
                <a:cs typeface="Tahoma" panose="020B0604030504040204" pitchFamily="34" charset="0"/>
              </a:rPr>
            </a:br>
            <a:endParaRPr lang="en-US" b="1" dirty="0">
              <a:solidFill>
                <a:srgbClr val="FB515B"/>
              </a:solidFill>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2"/>
              </a:buClr>
              <a:buFont typeface="Arial" panose="020B0604020202020204" pitchFamily="34" charset="0"/>
              <a:buChar cha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Strengthened commitment to advancing women</a:t>
            </a:r>
          </a:p>
          <a:p>
            <a:pPr marL="342900" indent="-342900">
              <a:buClr>
                <a:schemeClr val="accent2"/>
              </a:buClr>
              <a:buFont typeface="Arial" panose="020B0604020202020204" pitchFamily="34" charset="0"/>
              <a:buChar cha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Enhanced competitive edge through increased recognition through HBA’s international presence</a:t>
            </a:r>
          </a:p>
          <a:p>
            <a:pPr marL="342900" indent="-342900">
              <a:buClr>
                <a:schemeClr val="accent2"/>
              </a:buClr>
              <a:buFont typeface="Arial" panose="020B0604020202020204" pitchFamily="34" charset="0"/>
              <a:buChar cha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Empower women in your company with proven opportunities for leadership development and growth</a:t>
            </a:r>
          </a:p>
          <a:p>
            <a:pPr marL="342900" indent="-342900">
              <a:buClr>
                <a:schemeClr val="accent2"/>
              </a:buClr>
              <a:buFont typeface="Arial" panose="020B0604020202020204" pitchFamily="34" charset="0"/>
              <a:buChar cha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Stronger relations with organizations across the healthcare industry</a:t>
            </a:r>
          </a:p>
          <a:p>
            <a:pPr marL="342900" indent="-342900">
              <a:buClr>
                <a:schemeClr val="accent2"/>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Driving gender parity from the inside out, ultimately resulting in better business outcomes</a:t>
            </a:r>
          </a:p>
        </p:txBody>
      </p:sp>
      <p:sp>
        <p:nvSpPr>
          <p:cNvPr id="9" name="Rectangle 8">
            <a:extLst>
              <a:ext uri="{FF2B5EF4-FFF2-40B4-BE49-F238E27FC236}">
                <a16:creationId xmlns:a16="http://schemas.microsoft.com/office/drawing/2014/main" id="{BEB9A1B3-AD96-485C-9827-117070626143}"/>
              </a:ext>
            </a:extLst>
          </p:cNvPr>
          <p:cNvSpPr/>
          <p:nvPr/>
        </p:nvSpPr>
        <p:spPr>
          <a:xfrm>
            <a:off x="599872" y="1641913"/>
            <a:ext cx="10992255" cy="1015663"/>
          </a:xfrm>
          <a:prstGeom prst="rect">
            <a:avLst/>
          </a:prstGeom>
        </p:spPr>
        <p:txBody>
          <a:bodyPr wrap="square">
            <a:spAutoFit/>
          </a:bodyPr>
          <a:lstStyle/>
          <a:p>
            <a:pPr algn="ctr"/>
            <a:r>
              <a:rPr lang="en-US" sz="2000" dirty="0">
                <a:latin typeface="Palatino Linotype" panose="02040502050505030304" pitchFamily="18" charset="0"/>
              </a:rPr>
              <a:t>The business of healthcare is changing rapidly and following the trends won't be enough. Lead the way by sponsoring HBA events - and gain the competitive advantage for high-profile visibility and exposure.</a:t>
            </a:r>
          </a:p>
        </p:txBody>
      </p:sp>
    </p:spTree>
    <p:extLst>
      <p:ext uri="{BB962C8B-B14F-4D97-AF65-F5344CB8AC3E}">
        <p14:creationId xmlns:p14="http://schemas.microsoft.com/office/powerpoint/2010/main" val="4069407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B34AC-9515-4FD8-83B2-A2F063B354A4}"/>
              </a:ext>
            </a:extLst>
          </p:cNvPr>
          <p:cNvSpPr txBox="1"/>
          <p:nvPr/>
        </p:nvSpPr>
        <p:spPr>
          <a:xfrm>
            <a:off x="223520" y="345440"/>
            <a:ext cx="5158528"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Corporate Partners*</a:t>
            </a:r>
          </a:p>
        </p:txBody>
      </p:sp>
      <p:sp>
        <p:nvSpPr>
          <p:cNvPr id="7" name="TextBox 3">
            <a:extLst>
              <a:ext uri="{FF2B5EF4-FFF2-40B4-BE49-F238E27FC236}">
                <a16:creationId xmlns:a16="http://schemas.microsoft.com/office/drawing/2014/main" id="{CD9C6D77-DC82-4B9A-8215-4438ADD48429}"/>
              </a:ext>
            </a:extLst>
          </p:cNvPr>
          <p:cNvSpPr txBox="1">
            <a:spLocks noChangeArrowheads="1"/>
          </p:cNvSpPr>
          <p:nvPr/>
        </p:nvSpPr>
        <p:spPr bwMode="auto">
          <a:xfrm>
            <a:off x="10429587" y="295622"/>
            <a:ext cx="1589185" cy="29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spcBef>
                <a:spcPct val="20000"/>
              </a:spcBef>
              <a:buChar char="•"/>
              <a:defRPr sz="3000">
                <a:solidFill>
                  <a:schemeClr val="accent2"/>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accent2"/>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accent2"/>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accent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Partial Listing</a:t>
            </a:r>
          </a:p>
        </p:txBody>
      </p:sp>
      <p:pic>
        <p:nvPicPr>
          <p:cNvPr id="9" name="Picture 2" descr="Skip to Content">
            <a:hlinkClick r:id="rId2"/>
            <a:extLst>
              <a:ext uri="{FF2B5EF4-FFF2-40B4-BE49-F238E27FC236}">
                <a16:creationId xmlns:a16="http://schemas.microsoft.com/office/drawing/2014/main" id="{18F6EDAD-594C-4617-AB51-4BA388993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7767638"/>
            <a:ext cx="9525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Abbott: A Promise for Life">
            <a:hlinkClick r:id="rId4"/>
            <a:extLst>
              <a:ext uri="{FF2B5EF4-FFF2-40B4-BE49-F238E27FC236}">
                <a16:creationId xmlns:a16="http://schemas.microsoft.com/office/drawing/2014/main" id="{01C77DE9-CBDA-4668-825E-8B010B00791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0498" y="1734061"/>
            <a:ext cx="16811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DCSIMG">
            <a:extLst>
              <a:ext uri="{FF2B5EF4-FFF2-40B4-BE49-F238E27FC236}">
                <a16:creationId xmlns:a16="http://schemas.microsoft.com/office/drawing/2014/main" id="{05DF9E1A-1A69-4891-A1F1-46C0DBA9DA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761047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a:extLst>
              <a:ext uri="{FF2B5EF4-FFF2-40B4-BE49-F238E27FC236}">
                <a16:creationId xmlns:a16="http://schemas.microsoft.com/office/drawing/2014/main" id="{138B44FB-59B5-4F2D-AF41-4E7A261705F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833360" y="1723486"/>
            <a:ext cx="1554480" cy="5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a:extLst>
              <a:ext uri="{FF2B5EF4-FFF2-40B4-BE49-F238E27FC236}">
                <a16:creationId xmlns:a16="http://schemas.microsoft.com/office/drawing/2014/main" id="{661C5D7C-AF96-4772-8ED1-4FBD5CF5D92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17575" y="2392714"/>
            <a:ext cx="2190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5">
            <a:extLst>
              <a:ext uri="{FF2B5EF4-FFF2-40B4-BE49-F238E27FC236}">
                <a16:creationId xmlns:a16="http://schemas.microsoft.com/office/drawing/2014/main" id="{18A67F1F-C2D9-421B-921C-C1D25014CC7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578214" y="2440933"/>
            <a:ext cx="2186722"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40" descr="quintiles-small-horizontal-logo">
            <a:extLst>
              <a:ext uri="{FF2B5EF4-FFF2-40B4-BE49-F238E27FC236}">
                <a16:creationId xmlns:a16="http://schemas.microsoft.com/office/drawing/2014/main" id="{FD1B348D-A119-42BD-83B3-92139B3BB70D}"/>
              </a:ext>
            </a:extLst>
          </p:cNvPr>
          <p:cNvSpPr>
            <a:spLocks noChangeAspect="1" noChangeArrowheads="1"/>
          </p:cNvSpPr>
          <p:nvPr/>
        </p:nvSpPr>
        <p:spPr bwMode="auto">
          <a:xfrm>
            <a:off x="2362200" y="5186363"/>
            <a:ext cx="23526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accent2"/>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accent2"/>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accent2"/>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accent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dirty="0">
              <a:solidFill>
                <a:schemeClr val="tx1"/>
              </a:solidFill>
            </a:endParaRPr>
          </a:p>
        </p:txBody>
      </p:sp>
      <p:pic>
        <p:nvPicPr>
          <p:cNvPr id="18" name="Picture 0" descr="jnjlogo.jpg">
            <a:extLst>
              <a:ext uri="{FF2B5EF4-FFF2-40B4-BE49-F238E27FC236}">
                <a16:creationId xmlns:a16="http://schemas.microsoft.com/office/drawing/2014/main" id="{3B45E2A1-C477-43F5-89E3-7FBDA33138B6}"/>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40498" y="4130659"/>
            <a:ext cx="22145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a:extLst>
              <a:ext uri="{FF2B5EF4-FFF2-40B4-BE49-F238E27FC236}">
                <a16:creationId xmlns:a16="http://schemas.microsoft.com/office/drawing/2014/main" id="{A28BB9A2-8915-4696-8E97-022518BA0312}"/>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101955" y="4097871"/>
            <a:ext cx="9715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Baxter">
            <a:hlinkClick r:id="rId12"/>
            <a:extLst>
              <a:ext uri="{FF2B5EF4-FFF2-40B4-BE49-F238E27FC236}">
                <a16:creationId xmlns:a16="http://schemas.microsoft.com/office/drawing/2014/main" id="{64547016-1BDE-43C1-91EB-A36B474D9A6F}"/>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0057898" y="1845169"/>
            <a:ext cx="1447038"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descr="Home">
            <a:hlinkClick r:id="rId14"/>
            <a:extLst>
              <a:ext uri="{FF2B5EF4-FFF2-40B4-BE49-F238E27FC236}">
                <a16:creationId xmlns:a16="http://schemas.microsoft.com/office/drawing/2014/main" id="{6798F49B-9DE1-40E0-8408-BFE7490B1F2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l="2" r="22432"/>
          <a:stretch>
            <a:fillRect/>
          </a:stretch>
        </p:blipFill>
        <p:spPr bwMode="auto">
          <a:xfrm>
            <a:off x="4446726" y="4111286"/>
            <a:ext cx="1371600" cy="61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Takeda_Logo">
            <a:extLst>
              <a:ext uri="{FF2B5EF4-FFF2-40B4-BE49-F238E27FC236}">
                <a16:creationId xmlns:a16="http://schemas.microsoft.com/office/drawing/2014/main" id="{D9DE75C4-5DF1-4034-A16D-AE174C020C34}"/>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046271" y="5957282"/>
            <a:ext cx="15196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4" descr="data:image/jpeg;base64,/9j/4AAQSkZJRgABAQAAAQABAAD/2wCEAAkGBxQQEhUUERQVFBUVFBgSGBgWFBgWFRYVFxcaGBUXGxcaHikgGBslGxcUITEhJSkrLi4vFx8/ODMsNywtLisBCgoKDg0OGhAQGywkHyU0LSwvLywsLCwsLCwsMS8sLCwsLCw0NiwuLCwsKywsLCw0LCwsLCwsLCwsLCwsKyw3LP/AABEIAH0AoAMBIgACEQEDEQH/xAAcAAABBAMBAAAAAAAAAAAAAAAHAAUGCAECBAP/xABKEAABAwIBBQsICAQEBwEAAAABAAIDBBEFBgcSITETIjI1QVFhcYGRsSMzQlJydKGyFBVzgoSSs8EIQ6LRRFNigxY0VGPD0vEk/8QAGgEAAgMBAQAAAAAAAAAAAAAAAAMBAgQFBv/EACQRAAICAQMEAwEBAAAAAAAAAAABAhEDEiExBDJBURMiYUIU/9oADAMBAAIRAxEAPwA4pJJIASSSSAEkktHzNG1wHWQEAbpLgnxqBnClYPvBc3/EUR4Akk9iNzviAgB4STOcXlPApZT7Vm+KW71jtkUbPaffwBQA8JJm+iVbuFNGz2WF3iQsfUb3ecqZXezotHgUAO75ANpA6zZc8mJxN2vb33XEzJuH0tN3tPd+1l0R4JTt2Qs7RfxQBzy5TU7fTueheX/EOl5uCV33XAeCeY4msG9DWjoAC5qnF6eLzk8TPakY3xKmgG/6wqncGn0faIHiUtzrX8sbPvX8G/uuarzgYbFwqyHqa7SPwTPVZ4MMZe0r3+xE4g9qssc3wiLRIPqaodw6nsaw+Jd+yjdDGY8aYzSLrUzwSeXfDaAuvJHObTYnU/R4Y5mu0DJd7WhpDbX2OJ5V4N4+b7vJ8wUNNOmBKI8da8XiimkHOGWabatRdYFeNRjj2XvHHHb/ADaiNnhdBHO5WyMjoGske1roZiQ17mgndeUA60Mib6zrPTrVR0MWotFVZcRM4VbQR9UhlP8ATZM1VnJo28LEHu6Iae3xddV4Cdcn8CqK+XcaWMyP2nkawc73bGhQO+GCVyYWqvOlQDYK6fre1gPcR4JoqM60H8rDmnplmLz3aKkuTWZOnjAdWyOnf6jDoRDt4Tu8dSmbMgcODdEUcNultz3o3KqWFeGBuTO9VDzNPSRezESfiVwVWdPE5P54Z7DGj9kVcczQUE48iH07+QsN29rHftZB7LLIapwt3lW6cRNmysB0D0H1T0FBqxPDLZLc4MQyzr5Qb1k9/wDTIWfLZGR+eqgjY0Bs8hDQDZgGu2vW4hV7dtSW+HTQrc5efO5S4SrYN1Xn4Zr3KjeTyacoaO5rSmaqz51bvN08DOsvefEIVL0pqZ8r2RxjSfI4RtA5XONgrvFjiroTrkwiVmc3GHQNqLsjhfI6Fr2xCxe0Aka78/wPMo5V5fYlLwqya3M0hvyhH2uyFifhIw9tt5GNB3/eaL6fa6/eqwTwujc5jwWua4tc07Q4GxB7VXA4yXCsmdo6arFZ5fOzzP8Aale7xK4tEcyyktIuxJJJIAImYbjX8PJ4tRRbx833eT5ghdmG41/DyeLUUW8fN93k+YLmZu9miHCBXni4OH/YzfrIchEbPFwcP+xm/WQ5CUbMXA75M4FLiFQyngG+edbiN6xg4Tz0BWSijocnKHbotGonVus8lv6nHX0AKN5hcmxT0jqt48pU7CfRhbfRt1m5PYhfnOysOJ1jnNPkYiY4hyWvvn9biO4BQQl8s/xDplHncrqpxELhTR8gZrfb/U88vVZRtuWFcDf6XPf7QpiCyEG2OOKVUEbJ3PBXU7gKjRqo+UOAbKBzteNV+gjtCNOB43SYxTOMZbLG4aEkbxvmkjgvbydfcqpJ3yVyhmw2pbPAdhAkZ6Mkd9bT08x5CgTm6ZVqhyOmc7Io4VUAMJdBNpOicdotbSYTzi418oUOT9lrlTNilQZpdTRdsbBwY2X2dJOq55UwLq470qzjz7mZRQzCZO/SKt9W8XZTDRYTsMzxrt0tb8wQvsTqAJJ1AAXJJ1AAcutWxyAyeGHUMMHphunIeeR2t/x1diR1M9tJbGvJIlX/AD8ZMfR6ltXG3ydRvX2GpsrRtPtD5Sprk7nSFVislGRGICXMgkF9J8jNtyTYh2u1hyKZZXYCzEKSWnfq0270+q8a2O7CkY5PHPcZJakVFSXrVUz4nujkaWvY4sc07Q4GxC8l0jOJJJJABEzDca/h5PFqKLePm+7yfMELsw3Gv4eTxaii3j5vu8nzBczN3s0Q4QK88XBw/wCxm/WQ5YwuIa3WXENHWTYIjZ4+Dh/2M36yh+R0G6V9I3kNTFfqDwT4JRpi6gWOy3qRhmDPbHvSyFtOz2nAMv4lVgCP38Q1UW0MLB6dQCekNY4+JHcgCFA7p1UTYLYLULYINaZkLZYDDzHuW2geY9yBiZzu2rC2c032HuWjnWC6sXUTzk+5hAzK5OfTa8SPF4qUCU8xkN9zHwJ7EYs7GUv1fQPLTaWbyMfPdw3zuxtz3JZpsmvq/D4w4Wlm8tLz6Thqb2NsEHs8+UJra8xsN4qYGJttheSN0PeAPurHBfJktjH9YkDgmdG5r4yWvY4PaRtDmm4PerbZG4+3EaOKoZa7278erINT2991Ujcneq7uKKeYXKF1PUvpJLiOo38dxqbK0ax95vyhM6mH9Irjfg3z95MbjOytjbvJt5LbY2UDek+0L9rUJ1b7KjBGV9LLTybJG2B9Vw1td2GyqRXUb4JHxSjRfG4scOZwNj2JnTz1Rr0VyRp2eCSSSeUCJmG41/DyeLUUW8fN93k+YIXZhuNfw8ni1FFvHzfd5PmC5ubvZohwgV54+Bh/2M36yiWQ8wZiNG4/9TEO9wH7qWZ4+Bh/2M36yHUExjc17dTmODx1tNx4JRoj2lgP4iYCaOnf6tRY/eY7/wBfigGFZ3L6kGKYO90W+Lom1LLcpaNO3dcKsAKgbgl9aPQKXZp9H62ptPR0fKX0rW4B51DwVlA+a1RouNudPzQ9zFkQwerF3NVOw88571tJVPANnuGr1igzvp2ldlvcQpIhFIRHH5txvoN9U9CrPmqyb+sa+JjheKK08vMQ071p63W7ij7SQPpcGDbOdIyjtaxc4vMeznJuUz5k8k3UFEZJmls9QQ94cLOaxtxGzo2k/eTVOotezJW4RFzmij/y2fkH9kDM8+XEwrRT0kz42wNs8xu0dKR1iQbbbADvKgkeW+It2Vk/51eOCTVlXNFr/ocfqM/KP7LLaVgNwxoPQ0Kqzc4WJj/Gzd7T+y9W5ycUH+Nk7Wxnxap/zz9hrRapArP9kxucjK6Nu9k8lNbkePNu7RcdgTjmbzhVFXUSU1dLurntD4XFrWm7b6bN6Be4sRfmKKWUWDsraaWnl4MjC2/MfRcOkGxVISeOe5L+yKerK6MToJKaWSGYaMkbixw6RyjoO3tXMujYgIuYbjX8PJ4tRRbx833eT5ghdmG41/DyeLUUW8fN93k+YLnZu9j4cAqzycHD/sZv1ihsCjJnGyRrK+KifSQGZscUrXWcwEEykjU4gnVzIc1eRWIQ+co5x/tk+F0o0QYZMwWVInpnUUh8pBrjv6ULuQeydXUQh1nXyMOGVRdG3/8ANMS6MjYw7XR9FuTo6lGMLqarDp2TxtkikjNwXMcAedrgRrBGohWUwLGaLKKic17Q4EASxE7+N/IQdo16w4IIT0S/CrYKyCiLljmgq6RxdSA1MO0aNt1aOZzfS62qCuwioBsYJgebcn38FBpjkRzAqVZs8mTiVdGwi8URE0x5NEHet+8RbvXpk5m0xCtcLQmCM7ZJhogDobwnHosjxgmEUeT9E4l2i1o05ZXcORwHxPIGhSLy5bWmJLUz5XY63D6Saof6DToj1nnUxvabLxyKygdiNMKkxGFr3O0AXXcWA2DjzX1oR/xB5S7pNFRRu3sXlZbcr3cAHqFz95XhG2ZG6BNUVDpHufIS573F7idpcTcnvXndaXWbrbYmja6zdaXWbq2oKOvDcQfTSxzwm0kTxI09I5Ooi47Vb3J/FmVtPFURcGVgeOgnaD0g3CpvdGn+HvKaxloJDq89D/5WeDu9Zs8f6Lwfgxn/AMl9F0ddE3U7yU1uQ/y39utvcg0rjY7hTKynkglF2SMLD0X2EdINiqiYzhklJPJBMLPieWHmNthHQRY9qZgyXGvRE15J1mF41/DyeLUUm8fN93k+YIW5hONfw8ni1FJvHzfd5PmCz5e9l48D9gdSaeBkcscrS3SuQwubrcTtbfnTg3GoD/MA9oFvzAJwWrowdoB6xdKLHOJIZOWN/wCUpQYdCx5eyKNryLFzWNDiOa4F7LSXCYXbYmflt4LwOBRjgGRnsyOH7oAdFjRHMmv6slbwKmQe0Gv8RdY3KrbsfE/rYWn4FADshPlxm7xLFZQZayDcQd7GGva1gPLo69J1uUnuRBNZVN4UDHexJ+xCx9eFvDp5m9Qa4fA3QSnQq2ohwuiLraMVNDqHOGizR1k271UTE8RfUzSTSm75Xl7j0k7B0DZ2K1OUTqLEYTBVOkEZIcRaSM3GzXZQmozP4XLfcap7OjdGOt+YJkJUVasAd0ro01mYMm5grQeYPiv/AFNd+yYqzMdiLL7m+nlHRI5pPY5tvimLIiukGl1m6l1bmuxWLbSOd0sex4+BTJV5M1kXnKWdv+04/EBXUyKGy67cFxWSjniqIjZ8Tw8dIG1p6CLjtXA8FpsQQekWWLobtUFUXRwfEmVUEc8RuyVge3qI2dY2IP8A8QWS/m6+JuzyM1ub+W/xaesL0/h6yn0mSUMjtbPLQ3Ponzjew2P3ii5jGGsqoJIJRdkjCw9o29Y2rPF6JF3uivWYLjT8PJ4tRTbx833eT5gh1mfwiSixyWnlG/iilbfkcLt0XDoIsURW8fN93k+YIyO5MFwT5JJJUJEkkkgBJJJIASSSSANHxNO1oPWAVyTYRA/hRN7rLuSQAzPyag9EOZ7Li3wWv1JI3zdTMPadpj+q6e0kAMf0atbwZmP9pg/aywausbwoY39TiP7p9SQBF6mta7VUUGl92OQf12TNUYLg0vnKFkfL/wAuWfGP+6IK83wNdta09YBU2BAsCySwemqGVFMdzkbfR8s8DWLEFrjrHWp7FO13Bc13UQfBcsuEQu2xt7NS4Zclac7G6J6APGyAOsYHB9JNXubd3Me5bprvoc3N/wDFEm8fN93k+YJ4mwExa455m9AkfbuLrfBM2D0xOKte55cW0zgSRrdd2246kAf/2Q==">
            <a:extLst>
              <a:ext uri="{FF2B5EF4-FFF2-40B4-BE49-F238E27FC236}">
                <a16:creationId xmlns:a16="http://schemas.microsoft.com/office/drawing/2014/main" id="{DBA1E647-02AF-4C51-8D08-727B3B9A8292}"/>
              </a:ext>
            </a:extLst>
          </p:cNvPr>
          <p:cNvSpPr>
            <a:spLocks noChangeAspect="1" noChangeArrowheads="1"/>
          </p:cNvSpPr>
          <p:nvPr/>
        </p:nvSpPr>
        <p:spPr bwMode="auto">
          <a:xfrm>
            <a:off x="155575" y="-85725"/>
            <a:ext cx="3048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lvl1pPr>
              <a:spcBef>
                <a:spcPct val="20000"/>
              </a:spcBef>
              <a:buChar char="•"/>
              <a:defRPr sz="3000">
                <a:solidFill>
                  <a:schemeClr val="accent2"/>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accent2"/>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accent2"/>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accent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000" dirty="0">
              <a:solidFill>
                <a:schemeClr val="tx1"/>
              </a:solidFill>
              <a:cs typeface="Arial" panose="020B0604020202020204" pitchFamily="34" charset="0"/>
            </a:endParaRPr>
          </a:p>
        </p:txBody>
      </p:sp>
      <p:sp>
        <p:nvSpPr>
          <p:cNvPr id="26" name="AutoShape 8" descr="data:image/jpeg;base64,/9j/4AAQSkZJRgABAQAAAQABAAD/2wCEAAkGBxQQEhUUERQVFBUVFBgSGBgWFBgWFRYVFxcaGBUXGxcaHikgGBslGxcUITEhJSkrLi4vFx8/ODMsNywtLisBCgoKDg0OGhAQGywkHyU0LSwvLywsLCwsLCwsMS8sLCwsLCw0NiwuLCwsKywsLCw0LCwsLCwsLCwsLCwsKyw3LP/AABEIAH0AoAMBIgACEQEDEQH/xAAcAAABBAMBAAAAAAAAAAAAAAAHAAUGCAECBAP/xABKEAABAwIBBQsICAQEBwEAAAABAAIDBBEFBgcSITETIjI1QVFhcYGRsSMzQlJydKGyFBVzgoSSs8EIQ6LRRFNigxY0VGPD0vEk/8QAGgEAAgMBAQAAAAAAAAAAAAAAAAMBAgQFBv/EACQRAAICAQMEAwEBAAAAAAAAAAABAhEDEiExBDJBURMiYUIU/9oADAMBAAIRAxEAPwA4pJJIASSSSAEkktHzNG1wHWQEAbpLgnxqBnClYPvBc3/EUR4Akk9iNzviAgB4STOcXlPApZT7Vm+KW71jtkUbPaffwBQA8JJm+iVbuFNGz2WF3iQsfUb3ecqZXezotHgUAO75ANpA6zZc8mJxN2vb33XEzJuH0tN3tPd+1l0R4JTt2Qs7RfxQBzy5TU7fTueheX/EOl5uCV33XAeCeY4msG9DWjoAC5qnF6eLzk8TPakY3xKmgG/6wqncGn0faIHiUtzrX8sbPvX8G/uuarzgYbFwqyHqa7SPwTPVZ4MMZe0r3+xE4g9qssc3wiLRIPqaodw6nsaw+Jd+yjdDGY8aYzSLrUzwSeXfDaAuvJHObTYnU/R4Y5mu0DJd7WhpDbX2OJ5V4N4+b7vJ8wUNNOmBKI8da8XiimkHOGWabatRdYFeNRjj2XvHHHb/ADaiNnhdBHO5WyMjoGske1roZiQ17mgndeUA60Mib6zrPTrVR0MWotFVZcRM4VbQR9UhlP8ATZM1VnJo28LEHu6Iae3xddV4Cdcn8CqK+XcaWMyP2nkawc73bGhQO+GCVyYWqvOlQDYK6fre1gPcR4JoqM60H8rDmnplmLz3aKkuTWZOnjAdWyOnf6jDoRDt4Tu8dSmbMgcODdEUcNultz3o3KqWFeGBuTO9VDzNPSRezESfiVwVWdPE5P54Z7DGj9kVcczQUE48iH07+QsN29rHftZB7LLIapwt3lW6cRNmysB0D0H1T0FBqxPDLZLc4MQyzr5Qb1k9/wDTIWfLZGR+eqgjY0Bs8hDQDZgGu2vW4hV7dtSW+HTQrc5efO5S4SrYN1Xn4Zr3KjeTyacoaO5rSmaqz51bvN08DOsvefEIVL0pqZ8r2RxjSfI4RtA5XONgrvFjiroTrkwiVmc3GHQNqLsjhfI6Fr2xCxe0Aka78/wPMo5V5fYlLwqya3M0hvyhH2uyFifhIw9tt5GNB3/eaL6fa6/eqwTwujc5jwWua4tc07Q4GxB7VXA4yXCsmdo6arFZ5fOzzP8Aale7xK4tEcyyktIuxJJJIAImYbjX8PJ4tRRbx833eT5ghdmG41/DyeLUUW8fN93k+YLmZu9miHCBXni4OH/YzfrIchEbPFwcP+xm/WQ5CUbMXA75M4FLiFQyngG+edbiN6xg4Tz0BWSijocnKHbotGonVus8lv6nHX0AKN5hcmxT0jqt48pU7CfRhbfRt1m5PYhfnOysOJ1jnNPkYiY4hyWvvn9biO4BQQl8s/xDplHncrqpxELhTR8gZrfb/U88vVZRtuWFcDf6XPf7QpiCyEG2OOKVUEbJ3PBXU7gKjRqo+UOAbKBzteNV+gjtCNOB43SYxTOMZbLG4aEkbxvmkjgvbydfcqpJ3yVyhmw2pbPAdhAkZ6Mkd9bT08x5CgTm6ZVqhyOmc7Io4VUAMJdBNpOicdotbSYTzi418oUOT9lrlTNilQZpdTRdsbBwY2X2dJOq55UwLq470qzjz7mZRQzCZO/SKt9W8XZTDRYTsMzxrt0tb8wQvsTqAJJ1AAXJJ1AAcutWxyAyeGHUMMHphunIeeR2t/x1diR1M9tJbGvJIlX/AD8ZMfR6ltXG3ydRvX2GpsrRtPtD5Sprk7nSFVislGRGICXMgkF9J8jNtyTYh2u1hyKZZXYCzEKSWnfq0270+q8a2O7CkY5PHPcZJakVFSXrVUz4nujkaWvY4sc07Q4GxC8l0jOJJJJABEzDca/h5PFqKLePm+7yfMELsw3Gv4eTxaii3j5vu8nzBczN3s0Q4QK88XBw/wCxm/WQ5YwuIa3WXENHWTYIjZ4+Dh/2M36yh+R0G6V9I3kNTFfqDwT4JRpi6gWOy3qRhmDPbHvSyFtOz2nAMv4lVgCP38Q1UW0MLB6dQCekNY4+JHcgCFA7p1UTYLYLULYINaZkLZYDDzHuW2geY9yBiZzu2rC2c032HuWjnWC6sXUTzk+5hAzK5OfTa8SPF4qUCU8xkN9zHwJ7EYs7GUv1fQPLTaWbyMfPdw3zuxtz3JZpsmvq/D4w4Wlm8tLz6Thqb2NsEHs8+UJra8xsN4qYGJttheSN0PeAPurHBfJktjH9YkDgmdG5r4yWvY4PaRtDmm4PerbZG4+3EaOKoZa7278erINT2991Ujcneq7uKKeYXKF1PUvpJLiOo38dxqbK0ax95vyhM6mH9Irjfg3z95MbjOytjbvJt5LbY2UDek+0L9rUJ1b7KjBGV9LLTybJG2B9Vw1td2GyqRXUb4JHxSjRfG4scOZwNj2JnTz1Rr0VyRp2eCSSSeUCJmG41/DyeLUUW8fN93k+YIXZhuNfw8ni1FFvHzfd5PmC5ubvZohwgV54+Bh/2M36yiWQ8wZiNG4/9TEO9wH7qWZ4+Bh/2M36yHUExjc17dTmODx1tNx4JRoj2lgP4iYCaOnf6tRY/eY7/wBfigGFZ3L6kGKYO90W+Lom1LLcpaNO3dcKsAKgbgl9aPQKXZp9H62ptPR0fKX0rW4B51DwVlA+a1RouNudPzQ9zFkQwerF3NVOw88571tJVPANnuGr1igzvp2ldlvcQpIhFIRHH5txvoN9U9CrPmqyb+sa+JjheKK08vMQ071p63W7ij7SQPpcGDbOdIyjtaxc4vMeznJuUz5k8k3UFEZJmls9QQ94cLOaxtxGzo2k/eTVOotezJW4RFzmij/y2fkH9kDM8+XEwrRT0kz42wNs8xu0dKR1iQbbbADvKgkeW+It2Vk/51eOCTVlXNFr/ocfqM/KP7LLaVgNwxoPQ0Kqzc4WJj/Gzd7T+y9W5ycUH+Nk7Wxnxap/zz9hrRapArP9kxucjK6Nu9k8lNbkePNu7RcdgTjmbzhVFXUSU1dLurntD4XFrWm7b6bN6Be4sRfmKKWUWDsraaWnl4MjC2/MfRcOkGxVISeOe5L+yKerK6MToJKaWSGYaMkbixw6RyjoO3tXMujYgIuYbjX8PJ4tRRbx833eT5ghdmG41/DyeLUUW8fN93k+YLnZu9j4cAqzycHD/sZv1ihsCjJnGyRrK+KifSQGZscUrXWcwEEykjU4gnVzIc1eRWIQ+co5x/tk+F0o0QYZMwWVInpnUUh8pBrjv6ULuQeydXUQh1nXyMOGVRdG3/8ANMS6MjYw7XR9FuTo6lGMLqarDp2TxtkikjNwXMcAedrgRrBGohWUwLGaLKKic17Q4EASxE7+N/IQdo16w4IIT0S/CrYKyCiLljmgq6RxdSA1MO0aNt1aOZzfS62qCuwioBsYJgebcn38FBpjkRzAqVZs8mTiVdGwi8URE0x5NEHet+8RbvXpk5m0xCtcLQmCM7ZJhogDobwnHosjxgmEUeT9E4l2i1o05ZXcORwHxPIGhSLy5bWmJLUz5XY63D6Saof6DToj1nnUxvabLxyKygdiNMKkxGFr3O0AXXcWA2DjzX1oR/xB5S7pNFRRu3sXlZbcr3cAHqFz95XhG2ZG6BNUVDpHufIS573F7idpcTcnvXndaXWbrbYmja6zdaXWbq2oKOvDcQfTSxzwm0kTxI09I5Ooi47Vb3J/FmVtPFURcGVgeOgnaD0g3CpvdGn+HvKaxloJDq89D/5WeDu9Zs8f6Lwfgxn/AMl9F0ddE3U7yU1uQ/y39utvcg0rjY7hTKynkglF2SMLD0X2EdINiqiYzhklJPJBMLPieWHmNthHQRY9qZgyXGvRE15J1mF41/DyeLUUm8fN93k+YIW5hONfw8ni1FJvHzfd5PmCz5e9l48D9gdSaeBkcscrS3SuQwubrcTtbfnTg3GoD/MA9oFvzAJwWrowdoB6xdKLHOJIZOWN/wCUpQYdCx5eyKNryLFzWNDiOa4F7LSXCYXbYmflt4LwOBRjgGRnsyOH7oAdFjRHMmv6slbwKmQe0Gv8RdY3KrbsfE/rYWn4FADshPlxm7xLFZQZayDcQd7GGva1gPLo69J1uUnuRBNZVN4UDHexJ+xCx9eFvDp5m9Qa4fA3QSnQq2ohwuiLraMVNDqHOGizR1k271UTE8RfUzSTSm75Xl7j0k7B0DZ2K1OUTqLEYTBVOkEZIcRaSM3GzXZQmozP4XLfcap7OjdGOt+YJkJUVasAd0ro01mYMm5grQeYPiv/AFNd+yYqzMdiLL7m+nlHRI5pPY5tvimLIiukGl1m6l1bmuxWLbSOd0sex4+BTJV5M1kXnKWdv+04/EBXUyKGy67cFxWSjniqIjZ8Tw8dIG1p6CLjtXA8FpsQQekWWLobtUFUXRwfEmVUEc8RuyVge3qI2dY2IP8A8QWS/m6+JuzyM1ub+W/xaesL0/h6yn0mSUMjtbPLQ3Ponzjew2P3ii5jGGsqoJIJRdkjCw9o29Y2rPF6JF3uivWYLjT8PJ4tRTbx833eT5gh1mfwiSixyWnlG/iilbfkcLt0XDoIsURW8fN93k+YIyO5MFwT5JJJUJEkkkgBJJJIASSSSANHxNO1oPWAVyTYRA/hRN7rLuSQAzPyag9EOZ7Li3wWv1JI3zdTMPadpj+q6e0kAMf0atbwZmP9pg/aywausbwoY39TiP7p9SQBF6mta7VUUGl92OQf12TNUYLg0vnKFkfL/wAuWfGP+6IK83wNdta09YBU2BAsCySwemqGVFMdzkbfR8s8DWLEFrjrHWp7FO13Bc13UQfBcsuEQu2xt7NS4Zclac7G6J6APGyAOsYHB9JNXubd3Me5bprvoc3N/wDFEm8fN93k+YJ4mwExa455m9AkfbuLrfBM2D0xOKte55cW0zgSRrdd2246kAf/2Q==">
            <a:extLst>
              <a:ext uri="{FF2B5EF4-FFF2-40B4-BE49-F238E27FC236}">
                <a16:creationId xmlns:a16="http://schemas.microsoft.com/office/drawing/2014/main" id="{CF6E7399-7B68-4452-BF3F-A4EEDD7F2752}"/>
              </a:ext>
            </a:extLst>
          </p:cNvPr>
          <p:cNvSpPr>
            <a:spLocks noChangeAspect="1" noChangeArrowheads="1"/>
          </p:cNvSpPr>
          <p:nvPr/>
        </p:nvSpPr>
        <p:spPr bwMode="auto">
          <a:xfrm>
            <a:off x="460375" y="211138"/>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lvl1pPr>
              <a:spcBef>
                <a:spcPct val="20000"/>
              </a:spcBef>
              <a:buChar char="•"/>
              <a:defRPr sz="3000">
                <a:solidFill>
                  <a:schemeClr val="accent2"/>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accent2"/>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accent2"/>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accent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000" dirty="0">
              <a:solidFill>
                <a:schemeClr val="tx1"/>
              </a:solidFill>
              <a:cs typeface="Arial" panose="020B0604020202020204" pitchFamily="34" charset="0"/>
            </a:endParaRPr>
          </a:p>
        </p:txBody>
      </p:sp>
      <p:sp>
        <p:nvSpPr>
          <p:cNvPr id="27" name="AutoShape 10" descr="data:image/jpeg;base64,/9j/4AAQSkZJRgABAQAAAQABAAD/2wCEAAkGBxQQEhUUERQVFBUVFBgSGBgWFBgWFRYVFxcaGBUXGxcaHikgGBslGxcUITEhJSkrLi4vFx8/ODMsNywtLisBCgoKDg0OGhAQGywkHyU0LSwvLywsLCwsLCwsMS8sLCwsLCw0NiwuLCwsKywsLCw0LCwsLCwsLCwsLCwsKyw3LP/AABEIAH0AoAMBIgACEQEDEQH/xAAcAAABBAMBAAAAAAAAAAAAAAAHAAUGCAECBAP/xABKEAABAwIBBQsICAQEBwEAAAABAAIDBBEFBgcSITETIjI1QVFhcYGRsSMzQlJydKGyFBVzgoSSs8EIQ6LRRFNigxY0VGPD0vEk/8QAGgEAAgMBAQAAAAAAAAAAAAAAAAMBAgQFBv/EACQRAAICAQMEAwEBAAAAAAAAAAABAhEDEiExBDJBURMiYUIU/9oADAMBAAIRAxEAPwA4pJJIASSSSAEkktHzNG1wHWQEAbpLgnxqBnClYPvBc3/EUR4Akk9iNzviAgB4STOcXlPApZT7Vm+KW71jtkUbPaffwBQA8JJm+iVbuFNGz2WF3iQsfUb3ecqZXezotHgUAO75ANpA6zZc8mJxN2vb33XEzJuH0tN3tPd+1l0R4JTt2Qs7RfxQBzy5TU7fTueheX/EOl5uCV33XAeCeY4msG9DWjoAC5qnF6eLzk8TPakY3xKmgG/6wqncGn0faIHiUtzrX8sbPvX8G/uuarzgYbFwqyHqa7SPwTPVZ4MMZe0r3+xE4g9qssc3wiLRIPqaodw6nsaw+Jd+yjdDGY8aYzSLrUzwSeXfDaAuvJHObTYnU/R4Y5mu0DJd7WhpDbX2OJ5V4N4+b7vJ8wUNNOmBKI8da8XiimkHOGWabatRdYFeNRjj2XvHHHb/ADaiNnhdBHO5WyMjoGske1roZiQ17mgndeUA60Mib6zrPTrVR0MWotFVZcRM4VbQR9UhlP8ATZM1VnJo28LEHu6Iae3xddV4Cdcn8CqK+XcaWMyP2nkawc73bGhQO+GCVyYWqvOlQDYK6fre1gPcR4JoqM60H8rDmnplmLz3aKkuTWZOnjAdWyOnf6jDoRDt4Tu8dSmbMgcODdEUcNultz3o3KqWFeGBuTO9VDzNPSRezESfiVwVWdPE5P54Z7DGj9kVcczQUE48iH07+QsN29rHftZB7LLIapwt3lW6cRNmysB0D0H1T0FBqxPDLZLc4MQyzr5Qb1k9/wDTIWfLZGR+eqgjY0Bs8hDQDZgGu2vW4hV7dtSW+HTQrc5efO5S4SrYN1Xn4Zr3KjeTyacoaO5rSmaqz51bvN08DOsvefEIVL0pqZ8r2RxjSfI4RtA5XONgrvFjiroTrkwiVmc3GHQNqLsjhfI6Fr2xCxe0Aka78/wPMo5V5fYlLwqya3M0hvyhH2uyFifhIw9tt5GNB3/eaL6fa6/eqwTwujc5jwWua4tc07Q4GxB7VXA4yXCsmdo6arFZ5fOzzP8Aale7xK4tEcyyktIuxJJJIAImYbjX8PJ4tRRbx833eT5ghdmG41/DyeLUUW8fN93k+YLmZu9miHCBXni4OH/YzfrIchEbPFwcP+xm/WQ5CUbMXA75M4FLiFQyngG+edbiN6xg4Tz0BWSijocnKHbotGonVus8lv6nHX0AKN5hcmxT0jqt48pU7CfRhbfRt1m5PYhfnOysOJ1jnNPkYiY4hyWvvn9biO4BQQl8s/xDplHncrqpxELhTR8gZrfb/U88vVZRtuWFcDf6XPf7QpiCyEG2OOKVUEbJ3PBXU7gKjRqo+UOAbKBzteNV+gjtCNOB43SYxTOMZbLG4aEkbxvmkjgvbydfcqpJ3yVyhmw2pbPAdhAkZ6Mkd9bT08x5CgTm6ZVqhyOmc7Io4VUAMJdBNpOicdotbSYTzi418oUOT9lrlTNilQZpdTRdsbBwY2X2dJOq55UwLq470qzjz7mZRQzCZO/SKt9W8XZTDRYTsMzxrt0tb8wQvsTqAJJ1AAXJJ1AAcutWxyAyeGHUMMHphunIeeR2t/x1diR1M9tJbGvJIlX/AD8ZMfR6ltXG3ydRvX2GpsrRtPtD5Sprk7nSFVislGRGICXMgkF9J8jNtyTYh2u1hyKZZXYCzEKSWnfq0270+q8a2O7CkY5PHPcZJakVFSXrVUz4nujkaWvY4sc07Q4GxC8l0jOJJJJABEzDca/h5PFqKLePm+7yfMELsw3Gv4eTxaii3j5vu8nzBczN3s0Q4QK88XBw/wCxm/WQ5YwuIa3WXENHWTYIjZ4+Dh/2M36yh+R0G6V9I3kNTFfqDwT4JRpi6gWOy3qRhmDPbHvSyFtOz2nAMv4lVgCP38Q1UW0MLB6dQCekNY4+JHcgCFA7p1UTYLYLULYINaZkLZYDDzHuW2geY9yBiZzu2rC2c032HuWjnWC6sXUTzk+5hAzK5OfTa8SPF4qUCU8xkN9zHwJ7EYs7GUv1fQPLTaWbyMfPdw3zuxtz3JZpsmvq/D4w4Wlm8tLz6Thqb2NsEHs8+UJra8xsN4qYGJttheSN0PeAPurHBfJktjH9YkDgmdG5r4yWvY4PaRtDmm4PerbZG4+3EaOKoZa7278erINT2991Ujcneq7uKKeYXKF1PUvpJLiOo38dxqbK0ax95vyhM6mH9Irjfg3z95MbjOytjbvJt5LbY2UDek+0L9rUJ1b7KjBGV9LLTybJG2B9Vw1td2GyqRXUb4JHxSjRfG4scOZwNj2JnTz1Rr0VyRp2eCSSSeUCJmG41/DyeLUUW8fN93k+YIXZhuNfw8ni1FFvHzfd5PmC5ubvZohwgV54+Bh/2M36yiWQ8wZiNG4/9TEO9wH7qWZ4+Bh/2M36yHUExjc17dTmODx1tNx4JRoj2lgP4iYCaOnf6tRY/eY7/wBfigGFZ3L6kGKYO90W+Lom1LLcpaNO3dcKsAKgbgl9aPQKXZp9H62ptPR0fKX0rW4B51DwVlA+a1RouNudPzQ9zFkQwerF3NVOw88571tJVPANnuGr1igzvp2ldlvcQpIhFIRHH5txvoN9U9CrPmqyb+sa+JjheKK08vMQ071p63W7ij7SQPpcGDbOdIyjtaxc4vMeznJuUz5k8k3UFEZJmls9QQ94cLOaxtxGzo2k/eTVOotezJW4RFzmij/y2fkH9kDM8+XEwrRT0kz42wNs8xu0dKR1iQbbbADvKgkeW+It2Vk/51eOCTVlXNFr/ocfqM/KP7LLaVgNwxoPQ0Kqzc4WJj/Gzd7T+y9W5ycUH+Nk7Wxnxap/zz9hrRapArP9kxucjK6Nu9k8lNbkePNu7RcdgTjmbzhVFXUSU1dLurntD4XFrWm7b6bN6Be4sRfmKKWUWDsraaWnl4MjC2/MfRcOkGxVISeOe5L+yKerK6MToJKaWSGYaMkbixw6RyjoO3tXMujYgIuYbjX8PJ4tRRbx833eT5ghdmG41/DyeLUUW8fN93k+YLnZu9j4cAqzycHD/sZv1ihsCjJnGyRrK+KifSQGZscUrXWcwEEykjU4gnVzIc1eRWIQ+co5x/tk+F0o0QYZMwWVInpnUUh8pBrjv6ULuQeydXUQh1nXyMOGVRdG3/8ANMS6MjYw7XR9FuTo6lGMLqarDp2TxtkikjNwXMcAedrgRrBGohWUwLGaLKKic17Q4EASxE7+N/IQdo16w4IIT0S/CrYKyCiLljmgq6RxdSA1MO0aNt1aOZzfS62qCuwioBsYJgebcn38FBpjkRzAqVZs8mTiVdGwi8URE0x5NEHet+8RbvXpk5m0xCtcLQmCM7ZJhogDobwnHosjxgmEUeT9E4l2i1o05ZXcORwHxPIGhSLy5bWmJLUz5XY63D6Saof6DToj1nnUxvabLxyKygdiNMKkxGFr3O0AXXcWA2DjzX1oR/xB5S7pNFRRu3sXlZbcr3cAHqFz95XhG2ZG6BNUVDpHufIS573F7idpcTcnvXndaXWbrbYmja6zdaXWbq2oKOvDcQfTSxzwm0kTxI09I5Ooi47Vb3J/FmVtPFURcGVgeOgnaD0g3CpvdGn+HvKaxloJDq89D/5WeDu9Zs8f6Lwfgxn/AMl9F0ddE3U7yU1uQ/y39utvcg0rjY7hTKynkglF2SMLD0X2EdINiqiYzhklJPJBMLPieWHmNthHQRY9qZgyXGvRE15J1mF41/DyeLUUm8fN93k+YIW5hONfw8ni1FJvHzfd5PmCz5e9l48D9gdSaeBkcscrS3SuQwubrcTtbfnTg3GoD/MA9oFvzAJwWrowdoB6xdKLHOJIZOWN/wCUpQYdCx5eyKNryLFzWNDiOa4F7LSXCYXbYmflt4LwOBRjgGRnsyOH7oAdFjRHMmv6slbwKmQe0Gv8RdY3KrbsfE/rYWn4FADshPlxm7xLFZQZayDcQd7GGva1gPLo69J1uUnuRBNZVN4UDHexJ+xCx9eFvDp5m9Qa4fA3QSnQq2ohwuiLraMVNDqHOGizR1k271UTE8RfUzSTSm75Xl7j0k7B0DZ2K1OUTqLEYTBVOkEZIcRaSM3GzXZQmozP4XLfcap7OjdGOt+YJkJUVasAd0ro01mYMm5grQeYPiv/AFNd+yYqzMdiLL7m+nlHRI5pPY5tvimLIiukGl1m6l1bmuxWLbSOd0sex4+BTJV5M1kXnKWdv+04/EBXUyKGy67cFxWSjniqIjZ8Tw8dIG1p6CLjtXA8FpsQQekWWLobtUFUXRwfEmVUEc8RuyVge3qI2dY2IP8A8QWS/m6+JuzyM1ub+W/xaesL0/h6yn0mSUMjtbPLQ3Ponzjew2P3ii5jGGsqoJIJRdkjCw9o29Y2rPF6JF3uivWYLjT8PJ4tRTbx833eT5gh1mfwiSixyWnlG/iilbfkcLt0XDoIsURW8fN93k+YIyO5MFwT5JJJUJEkkkgBJJJIASSSSANHxNO1oPWAVyTYRA/hRN7rLuSQAzPyag9EOZ7Li3wWv1JI3zdTMPadpj+q6e0kAMf0atbwZmP9pg/aywausbwoY39TiP7p9SQBF6mta7VUUGl92OQf12TNUYLg0vnKFkfL/wAuWfGP+6IK83wNdta09YBU2BAsCySwemqGVFMdzkbfR8s8DWLEFrjrHWp7FO13Bc13UQfBcsuEQu2xt7NS4Zclac7G6J6APGyAOsYHB9JNXubd3Me5bprvoc3N/wDFEm8fN93k+YJ4mwExa455m9AkfbuLrfBM2D0xOKte55cW0zgSRrdd2246kAf/2Q==">
            <a:extLst>
              <a:ext uri="{FF2B5EF4-FFF2-40B4-BE49-F238E27FC236}">
                <a16:creationId xmlns:a16="http://schemas.microsoft.com/office/drawing/2014/main" id="{D04B058F-0A95-4F70-9D08-15E24F5B87C9}"/>
              </a:ext>
            </a:extLst>
          </p:cNvPr>
          <p:cNvSpPr>
            <a:spLocks noChangeAspect="1" noChangeArrowheads="1"/>
          </p:cNvSpPr>
          <p:nvPr/>
        </p:nvSpPr>
        <p:spPr bwMode="auto">
          <a:xfrm>
            <a:off x="612775" y="358775"/>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lvl1pPr>
              <a:spcBef>
                <a:spcPct val="20000"/>
              </a:spcBef>
              <a:buChar char="•"/>
              <a:defRPr sz="3000">
                <a:solidFill>
                  <a:schemeClr val="accent2"/>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accent2"/>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accent2"/>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accent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accent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000" dirty="0">
              <a:solidFill>
                <a:schemeClr val="tx1"/>
              </a:solidFill>
              <a:cs typeface="Arial" panose="020B0604020202020204" pitchFamily="34" charset="0"/>
            </a:endParaRPr>
          </a:p>
        </p:txBody>
      </p:sp>
      <p:pic>
        <p:nvPicPr>
          <p:cNvPr id="28" name="Picture 2" descr="Cardinal Health Logo">
            <a:extLst>
              <a:ext uri="{FF2B5EF4-FFF2-40B4-BE49-F238E27FC236}">
                <a16:creationId xmlns:a16="http://schemas.microsoft.com/office/drawing/2014/main" id="{416D5335-2854-4C52-9CD6-01AB7BFD7436}"/>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013861" y="3147801"/>
            <a:ext cx="1554480" cy="49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PwC logo">
            <a:extLst>
              <a:ext uri="{FF2B5EF4-FFF2-40B4-BE49-F238E27FC236}">
                <a16:creationId xmlns:a16="http://schemas.microsoft.com/office/drawing/2014/main" id="{823B8D3C-F207-4EF5-91B8-E739E0C73BBB}"/>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9061318" y="4984217"/>
            <a:ext cx="759267" cy="56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descr="AmgenTaglineBlue CMYK">
            <a:extLst>
              <a:ext uri="{FF2B5EF4-FFF2-40B4-BE49-F238E27FC236}">
                <a16:creationId xmlns:a16="http://schemas.microsoft.com/office/drawing/2014/main" id="{0048CD4F-B514-4EB8-BF92-299B800EC272}"/>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907318" y="1829563"/>
            <a:ext cx="2103120" cy="37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Logo">
            <a:extLst>
              <a:ext uri="{FF2B5EF4-FFF2-40B4-BE49-F238E27FC236}">
                <a16:creationId xmlns:a16="http://schemas.microsoft.com/office/drawing/2014/main" id="{7037C5C1-B608-4A4B-A606-FE14E35BE643}"/>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3014959" y="3099411"/>
            <a:ext cx="762000" cy="66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
            <a:extLst>
              <a:ext uri="{FF2B5EF4-FFF2-40B4-BE49-F238E27FC236}">
                <a16:creationId xmlns:a16="http://schemas.microsoft.com/office/drawing/2014/main" id="{F47EF70C-C8A2-4945-B845-D89F0EC58020}"/>
              </a:ext>
            </a:extLst>
          </p:cNvPr>
          <p:cNvPicPr>
            <a:picLocks noChangeAspect="1"/>
          </p:cNvPicPr>
          <p:nvPr/>
        </p:nvPicPr>
        <p:blipFill>
          <a:blip r:embed="rId21">
            <a:extLst>
              <a:ext uri="{28A0092B-C50C-407E-A947-70E740481C1C}">
                <a14:useLocalDpi xmlns:a14="http://schemas.microsoft.com/office/drawing/2010/main"/>
              </a:ext>
            </a:extLst>
          </a:blip>
          <a:srcRect/>
          <a:stretch>
            <a:fillRect/>
          </a:stretch>
        </p:blipFill>
        <p:spPr bwMode="auto">
          <a:xfrm>
            <a:off x="8654415" y="2380289"/>
            <a:ext cx="1463040" cy="43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B7F75A31-6874-4F6A-AE38-CF2D1E90F831}"/>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974388" y="2233883"/>
            <a:ext cx="822960" cy="670560"/>
          </a:xfrm>
          <a:prstGeom prst="rect">
            <a:avLst/>
          </a:prstGeom>
        </p:spPr>
      </p:pic>
      <p:pic>
        <p:nvPicPr>
          <p:cNvPr id="38" name="Picture 37">
            <a:extLst>
              <a:ext uri="{FF2B5EF4-FFF2-40B4-BE49-F238E27FC236}">
                <a16:creationId xmlns:a16="http://schemas.microsoft.com/office/drawing/2014/main" id="{6B695DC5-030D-4BA7-A3FA-5B7A5133E2E3}"/>
              </a:ext>
            </a:extLst>
          </p:cNvPr>
          <p:cNvPicPr>
            <a:picLocks noChangeAspect="1"/>
          </p:cNvPicPr>
          <p:nvPr/>
        </p:nvPicPr>
        <p:blipFill>
          <a:blip r:embed="rId23"/>
          <a:stretch>
            <a:fillRect/>
          </a:stretch>
        </p:blipFill>
        <p:spPr>
          <a:xfrm>
            <a:off x="3418120" y="5829222"/>
            <a:ext cx="861646" cy="685800"/>
          </a:xfrm>
          <a:prstGeom prst="rect">
            <a:avLst/>
          </a:prstGeom>
        </p:spPr>
      </p:pic>
      <p:pic>
        <p:nvPicPr>
          <p:cNvPr id="39" name="Picture 38">
            <a:extLst>
              <a:ext uri="{FF2B5EF4-FFF2-40B4-BE49-F238E27FC236}">
                <a16:creationId xmlns:a16="http://schemas.microsoft.com/office/drawing/2014/main" id="{EF237202-DA34-4175-ACA7-2A49684B5AB6}"/>
              </a:ext>
            </a:extLst>
          </p:cNvPr>
          <p:cNvPicPr>
            <a:picLocks noChangeAspect="1"/>
          </p:cNvPicPr>
          <p:nvPr/>
        </p:nvPicPr>
        <p:blipFill>
          <a:blip r:embed="rId24"/>
          <a:stretch>
            <a:fillRect/>
          </a:stretch>
        </p:blipFill>
        <p:spPr>
          <a:xfrm>
            <a:off x="6944066" y="4858683"/>
            <a:ext cx="1368536" cy="793750"/>
          </a:xfrm>
          <a:prstGeom prst="rect">
            <a:avLst/>
          </a:prstGeom>
        </p:spPr>
      </p:pic>
      <p:pic>
        <p:nvPicPr>
          <p:cNvPr id="43" name="Picture 42">
            <a:extLst>
              <a:ext uri="{FF2B5EF4-FFF2-40B4-BE49-F238E27FC236}">
                <a16:creationId xmlns:a16="http://schemas.microsoft.com/office/drawing/2014/main" id="{F7211643-A99B-4611-A51D-ACF96BBD26EC}"/>
              </a:ext>
            </a:extLst>
          </p:cNvPr>
          <p:cNvPicPr>
            <a:picLocks noChangeAspect="1"/>
          </p:cNvPicPr>
          <p:nvPr/>
        </p:nvPicPr>
        <p:blipFill>
          <a:blip r:embed="rId25"/>
          <a:stretch>
            <a:fillRect/>
          </a:stretch>
        </p:blipFill>
        <p:spPr>
          <a:xfrm>
            <a:off x="2694644" y="4832731"/>
            <a:ext cx="976313" cy="766353"/>
          </a:xfrm>
          <a:prstGeom prst="rect">
            <a:avLst/>
          </a:prstGeom>
        </p:spPr>
      </p:pic>
      <p:pic>
        <p:nvPicPr>
          <p:cNvPr id="44" name="Picture 43">
            <a:extLst>
              <a:ext uri="{FF2B5EF4-FFF2-40B4-BE49-F238E27FC236}">
                <a16:creationId xmlns:a16="http://schemas.microsoft.com/office/drawing/2014/main" id="{70D7A479-4CC9-4047-AF51-29AECDBB7F97}"/>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8645696" y="3000896"/>
            <a:ext cx="1948802" cy="987021"/>
          </a:xfrm>
          <a:prstGeom prst="rect">
            <a:avLst/>
          </a:prstGeom>
        </p:spPr>
      </p:pic>
      <p:pic>
        <p:nvPicPr>
          <p:cNvPr id="45" name="Picture 44">
            <a:extLst>
              <a:ext uri="{FF2B5EF4-FFF2-40B4-BE49-F238E27FC236}">
                <a16:creationId xmlns:a16="http://schemas.microsoft.com/office/drawing/2014/main" id="{5B4F4D98-944C-4ED7-BD25-3C6E1E484CE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0498" y="5104598"/>
            <a:ext cx="1956310" cy="357192"/>
          </a:xfrm>
          <a:prstGeom prst="rect">
            <a:avLst/>
          </a:prstGeom>
        </p:spPr>
      </p:pic>
      <p:pic>
        <p:nvPicPr>
          <p:cNvPr id="4" name="Picture 3">
            <a:extLst>
              <a:ext uri="{FF2B5EF4-FFF2-40B4-BE49-F238E27FC236}">
                <a16:creationId xmlns:a16="http://schemas.microsoft.com/office/drawing/2014/main" id="{438262B0-03D0-496C-AA68-9195A3E382A3}"/>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7210091" y="6050255"/>
            <a:ext cx="3728244" cy="464767"/>
          </a:xfrm>
          <a:prstGeom prst="rect">
            <a:avLst/>
          </a:prstGeom>
        </p:spPr>
      </p:pic>
      <p:pic>
        <p:nvPicPr>
          <p:cNvPr id="6" name="Picture 5">
            <a:extLst>
              <a:ext uri="{FF2B5EF4-FFF2-40B4-BE49-F238E27FC236}">
                <a16:creationId xmlns:a16="http://schemas.microsoft.com/office/drawing/2014/main" id="{4706ADC7-87FD-462B-8DF6-EF47264AA371}"/>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6033753" y="4010577"/>
            <a:ext cx="2352676" cy="683087"/>
          </a:xfrm>
          <a:prstGeom prst="rect">
            <a:avLst/>
          </a:prstGeom>
        </p:spPr>
      </p:pic>
      <p:pic>
        <p:nvPicPr>
          <p:cNvPr id="40" name="Picture 39">
            <a:extLst>
              <a:ext uri="{FF2B5EF4-FFF2-40B4-BE49-F238E27FC236}">
                <a16:creationId xmlns:a16="http://schemas.microsoft.com/office/drawing/2014/main" id="{256F0564-3785-4EB3-81A5-31856696B4EB}"/>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8912052" y="4097871"/>
            <a:ext cx="2592884" cy="607707"/>
          </a:xfrm>
          <a:prstGeom prst="rect">
            <a:avLst/>
          </a:prstGeom>
        </p:spPr>
      </p:pic>
      <p:pic>
        <p:nvPicPr>
          <p:cNvPr id="3" name="Picture 2"/>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4030524" y="3004450"/>
            <a:ext cx="1959829" cy="979915"/>
          </a:xfrm>
          <a:prstGeom prst="rect">
            <a:avLst/>
          </a:prstGeom>
        </p:spPr>
      </p:pic>
      <p:pic>
        <p:nvPicPr>
          <p:cNvPr id="16" name="Picture 15"/>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5373363" y="1665102"/>
            <a:ext cx="2097071" cy="548652"/>
          </a:xfrm>
          <a:prstGeom prst="rect">
            <a:avLst/>
          </a:prstGeom>
        </p:spPr>
      </p:pic>
      <p:pic>
        <p:nvPicPr>
          <p:cNvPr id="19" name="Picture 18">
            <a:extLst>
              <a:ext uri="{FF2B5EF4-FFF2-40B4-BE49-F238E27FC236}">
                <a16:creationId xmlns:a16="http://schemas.microsoft.com/office/drawing/2014/main" id="{2982A8D3-F88B-4B19-A6EB-87C25AD536AA}"/>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6031285" y="3157270"/>
            <a:ext cx="2352676" cy="663432"/>
          </a:xfrm>
          <a:prstGeom prst="rect">
            <a:avLst/>
          </a:prstGeom>
        </p:spPr>
      </p:pic>
      <p:pic>
        <p:nvPicPr>
          <p:cNvPr id="36" name="Picture 35">
            <a:extLst>
              <a:ext uri="{FF2B5EF4-FFF2-40B4-BE49-F238E27FC236}">
                <a16:creationId xmlns:a16="http://schemas.microsoft.com/office/drawing/2014/main" id="{89E83359-9C06-4101-857F-DED7DD619AF8}"/>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3886384" y="4693409"/>
            <a:ext cx="2458233" cy="934821"/>
          </a:xfrm>
          <a:prstGeom prst="rect">
            <a:avLst/>
          </a:prstGeom>
        </p:spPr>
      </p:pic>
      <p:pic>
        <p:nvPicPr>
          <p:cNvPr id="47" name="Picture 46">
            <a:extLst>
              <a:ext uri="{FF2B5EF4-FFF2-40B4-BE49-F238E27FC236}">
                <a16:creationId xmlns:a16="http://schemas.microsoft.com/office/drawing/2014/main" id="{B408C64B-6CEE-4AED-AE3E-22CDD2CA189B}"/>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0259184" y="5002238"/>
            <a:ext cx="1245752" cy="650195"/>
          </a:xfrm>
          <a:prstGeom prst="rect">
            <a:avLst/>
          </a:prstGeom>
        </p:spPr>
      </p:pic>
    </p:spTree>
    <p:extLst>
      <p:ext uri="{BB962C8B-B14F-4D97-AF65-F5344CB8AC3E}">
        <p14:creationId xmlns:p14="http://schemas.microsoft.com/office/powerpoint/2010/main" val="2046182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58942" y="529679"/>
            <a:ext cx="4938916"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Corporate Partners</a:t>
            </a:r>
          </a:p>
        </p:txBody>
      </p:sp>
      <p:graphicFrame>
        <p:nvGraphicFramePr>
          <p:cNvPr id="14" name="Chart 13">
            <a:extLst>
              <a:ext uri="{FF2B5EF4-FFF2-40B4-BE49-F238E27FC236}">
                <a16:creationId xmlns:a16="http://schemas.microsoft.com/office/drawing/2014/main" id="{8DF786F7-4CCA-4E0E-8568-047F6E143C59}"/>
              </a:ext>
            </a:extLst>
          </p:cNvPr>
          <p:cNvGraphicFramePr/>
          <p:nvPr>
            <p:extLst>
              <p:ext uri="{D42A27DB-BD31-4B8C-83A1-F6EECF244321}">
                <p14:modId xmlns:p14="http://schemas.microsoft.com/office/powerpoint/2010/main" val="1802140080"/>
              </p:ext>
            </p:extLst>
          </p:nvPr>
        </p:nvGraphicFramePr>
        <p:xfrm>
          <a:off x="2117985" y="1597588"/>
          <a:ext cx="8463064" cy="4529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4626AE2F-E711-7E42-8109-AED7E5109017}"/>
              </a:ext>
            </a:extLst>
          </p:cNvPr>
          <p:cNvGraphicFramePr/>
          <p:nvPr>
            <p:extLst>
              <p:ext uri="{D42A27DB-BD31-4B8C-83A1-F6EECF244321}">
                <p14:modId xmlns:p14="http://schemas.microsoft.com/office/powerpoint/2010/main" val="4067970364"/>
              </p:ext>
            </p:extLst>
          </p:nvPr>
        </p:nvGraphicFramePr>
        <p:xfrm>
          <a:off x="2106129" y="1748193"/>
          <a:ext cx="8486775" cy="4228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8968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B34AC-9515-4FD8-83B2-A2F063B354A4}"/>
              </a:ext>
            </a:extLst>
          </p:cNvPr>
          <p:cNvSpPr txBox="1"/>
          <p:nvPr/>
        </p:nvSpPr>
        <p:spPr>
          <a:xfrm>
            <a:off x="358942" y="545721"/>
            <a:ext cx="10218951"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Five Corporate Partner Packages in 2020</a:t>
            </a:r>
          </a:p>
        </p:txBody>
      </p:sp>
      <p:sp>
        <p:nvSpPr>
          <p:cNvPr id="6" name="Rectangle 5">
            <a:extLst>
              <a:ext uri="{FF2B5EF4-FFF2-40B4-BE49-F238E27FC236}">
                <a16:creationId xmlns:a16="http://schemas.microsoft.com/office/drawing/2014/main" id="{D2260463-0348-4DDD-A902-028F2137C351}"/>
              </a:ext>
            </a:extLst>
          </p:cNvPr>
          <p:cNvSpPr/>
          <p:nvPr/>
        </p:nvSpPr>
        <p:spPr>
          <a:xfrm>
            <a:off x="599870" y="1819847"/>
            <a:ext cx="10992255" cy="923330"/>
          </a:xfrm>
          <a:prstGeom prst="rect">
            <a:avLst/>
          </a:prstGeom>
        </p:spPr>
        <p:txBody>
          <a:bodyPr wrap="square">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Our corporate partner packages have been built to meet the needs and desires of all healthcare and life science organizations. Choose the path for your company by visiting </a:t>
            </a:r>
            <a:r>
              <a:rPr lang="en-US" b="1" dirty="0">
                <a:solidFill>
                  <a:srgbClr val="FB515B"/>
                </a:solidFill>
                <a:latin typeface="Tahoma" panose="020B0604030504040204" pitchFamily="34" charset="0"/>
                <a:ea typeface="Tahoma" panose="020B0604030504040204" pitchFamily="34" charset="0"/>
                <a:cs typeface="Tahoma" panose="020B0604030504040204" pitchFamily="34" charset="0"/>
              </a:rPr>
              <a:t>HBAnet.org/corporate-partners </a:t>
            </a: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or emailing us at </a:t>
            </a:r>
            <a:r>
              <a:rPr lang="en-US" b="1" dirty="0">
                <a:solidFill>
                  <a:srgbClr val="FB515B"/>
                </a:solidFill>
                <a:latin typeface="Tahoma" panose="020B0604030504040204" pitchFamily="34" charset="0"/>
                <a:ea typeface="Tahoma" panose="020B0604030504040204" pitchFamily="34" charset="0"/>
                <a:cs typeface="Tahoma" panose="020B0604030504040204" pitchFamily="34" charset="0"/>
              </a:rPr>
              <a:t>CorporatePartners@HBAnet.org.</a:t>
            </a:r>
          </a:p>
        </p:txBody>
      </p:sp>
      <p:pic>
        <p:nvPicPr>
          <p:cNvPr id="7" name="Picture 6">
            <a:extLst>
              <a:ext uri="{FF2B5EF4-FFF2-40B4-BE49-F238E27FC236}">
                <a16:creationId xmlns:a16="http://schemas.microsoft.com/office/drawing/2014/main" id="{B5F92C3D-C2A1-4C39-834D-27CAC4109B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62061" y="3247862"/>
            <a:ext cx="6862483" cy="29798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9559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58942" y="519781"/>
            <a:ext cx="7226658"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Rising Stars and Luminaries</a:t>
            </a:r>
          </a:p>
        </p:txBody>
      </p:sp>
      <p:sp>
        <p:nvSpPr>
          <p:cNvPr id="7" name="Rectangle 6">
            <a:extLst>
              <a:ext uri="{FF2B5EF4-FFF2-40B4-BE49-F238E27FC236}">
                <a16:creationId xmlns:a16="http://schemas.microsoft.com/office/drawing/2014/main" id="{6728E55D-DB2F-4BE2-95C4-E574AA5896D6}"/>
              </a:ext>
            </a:extLst>
          </p:cNvPr>
          <p:cNvSpPr>
            <a:spLocks noGrp="1" noChangeArrowheads="1"/>
          </p:cNvSpPr>
          <p:nvPr/>
        </p:nvSpPr>
        <p:spPr>
          <a:xfrm>
            <a:off x="528638" y="1873417"/>
            <a:ext cx="11129962" cy="398252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5000"/>
              </a:lnSpc>
              <a:spcBef>
                <a:spcPts val="300"/>
              </a:spcBef>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Eligible corporate partner packages offer the option to name either a </a:t>
            </a:r>
            <a:r>
              <a:rPr lang="en-US" altLang="en-US" sz="1800" b="1" dirty="0">
                <a:solidFill>
                  <a:srgbClr val="FB515B"/>
                </a:solidFill>
                <a:latin typeface="Tahoma" panose="020B0604030504040204" pitchFamily="34" charset="0"/>
                <a:ea typeface="Tahoma" panose="020B0604030504040204" pitchFamily="34" charset="0"/>
                <a:cs typeface="Tahoma" panose="020B0604030504040204" pitchFamily="34" charset="0"/>
              </a:rPr>
              <a:t>Rising Star </a:t>
            </a:r>
            <a:r>
              <a:rPr lang="en-US" altLang="en-US" sz="1800" dirty="0">
                <a:latin typeface="Tahoma" panose="020B0604030504040204" pitchFamily="34" charset="0"/>
                <a:ea typeface="Tahoma" panose="020B0604030504040204" pitchFamily="34" charset="0"/>
                <a:cs typeface="Tahoma" panose="020B0604030504040204" pitchFamily="34" charset="0"/>
              </a:rPr>
              <a:t>or a </a:t>
            </a:r>
            <a:r>
              <a:rPr lang="en-US" altLang="en-US" sz="1800" b="1" dirty="0">
                <a:solidFill>
                  <a:srgbClr val="FB515B"/>
                </a:solidFill>
                <a:latin typeface="Tahoma" panose="020B0604030504040204" pitchFamily="34" charset="0"/>
                <a:ea typeface="Tahoma" panose="020B0604030504040204" pitchFamily="34" charset="0"/>
                <a:cs typeface="Tahoma" panose="020B0604030504040204" pitchFamily="34" charset="0"/>
              </a:rPr>
              <a:t>Luminary</a:t>
            </a:r>
            <a:r>
              <a:rPr lang="en-US" altLang="en-US" sz="1800" dirty="0">
                <a:latin typeface="Tahoma" panose="020B0604030504040204" pitchFamily="34" charset="0"/>
                <a:ea typeface="Tahoma" panose="020B0604030504040204" pitchFamily="34" charset="0"/>
                <a:cs typeface="Tahoma" panose="020B0604030504040204" pitchFamily="34" charset="0"/>
              </a:rPr>
              <a:t>. Standard purple and gold corporate partner packages include recognition of two award winners.</a:t>
            </a:r>
          </a:p>
          <a:p>
            <a:pPr marL="0" indent="0">
              <a:lnSpc>
                <a:spcPct val="95000"/>
              </a:lnSpc>
              <a:spcBef>
                <a:spcPts val="300"/>
              </a:spcBef>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0" indent="0">
              <a:lnSpc>
                <a:spcPct val="95000"/>
              </a:lnSpc>
              <a:spcBef>
                <a:spcPts val="300"/>
              </a:spcBef>
              <a:buClr>
                <a:srgbClr val="FB515B"/>
              </a:buClr>
              <a:buNone/>
            </a:pPr>
            <a:r>
              <a:rPr lang="en-US" sz="1800" b="1" dirty="0">
                <a:solidFill>
                  <a:srgbClr val="FB515B"/>
                </a:solidFill>
                <a:latin typeface="Tahoma" panose="020B0604030504040204" pitchFamily="34" charset="0"/>
                <a:ea typeface="Tahoma" panose="020B0604030504040204" pitchFamily="34" charset="0"/>
                <a:cs typeface="Tahoma" panose="020B0604030504040204" pitchFamily="34" charset="0"/>
              </a:rPr>
              <a:t>HBA Rising Stars </a:t>
            </a:r>
            <a:r>
              <a:rPr lang="en-US" sz="1800" dirty="0">
                <a:latin typeface="Tahoma" panose="020B0604030504040204" pitchFamily="34" charset="0"/>
                <a:ea typeface="Tahoma" panose="020B0604030504040204" pitchFamily="34" charset="0"/>
                <a:cs typeface="Tahoma" panose="020B0604030504040204" pitchFamily="34" charset="0"/>
              </a:rPr>
              <a:t>are professionals in the early stages of their career. They represent various sectors of the healthcare industry and are designated by HBA's corporate partner organizations. The honor recognizes individuals’ outstanding performance, commitment to excellence and valuable contributions to their companies’ success. The </a:t>
            </a:r>
            <a:r>
              <a:rPr lang="en-US" sz="1800" b="1" dirty="0">
                <a:solidFill>
                  <a:srgbClr val="FB515B"/>
                </a:solidFill>
                <a:latin typeface="Tahoma" panose="020B0604030504040204" pitchFamily="34" charset="0"/>
                <a:ea typeface="Tahoma" panose="020B0604030504040204" pitchFamily="34" charset="0"/>
                <a:cs typeface="Tahoma" panose="020B0604030504040204" pitchFamily="34" charset="0"/>
              </a:rPr>
              <a:t>Rising Stars </a:t>
            </a:r>
            <a:r>
              <a:rPr lang="en-US" sz="1800" dirty="0">
                <a:latin typeface="Tahoma" panose="020B0604030504040204" pitchFamily="34" charset="0"/>
                <a:ea typeface="Tahoma" panose="020B0604030504040204" pitchFamily="34" charset="0"/>
                <a:cs typeface="Tahoma" panose="020B0604030504040204" pitchFamily="34" charset="0"/>
              </a:rPr>
              <a:t>are inspiring leaders, role models to others and are celebrated for their vision, dedication, and action.  </a:t>
            </a:r>
          </a:p>
          <a:p>
            <a:pPr marL="0" indent="0">
              <a:lnSpc>
                <a:spcPct val="95000"/>
              </a:lnSpc>
              <a:spcBef>
                <a:spcPts val="300"/>
              </a:spcBef>
              <a:buClr>
                <a:srgbClr val="FB515B"/>
              </a:buClr>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lnSpc>
                <a:spcPct val="95000"/>
              </a:lnSpc>
              <a:spcBef>
                <a:spcPts val="300"/>
              </a:spcBef>
              <a:buClr>
                <a:srgbClr val="FB515B"/>
              </a:buClr>
              <a:buNone/>
            </a:pPr>
            <a:r>
              <a:rPr lang="en-US" sz="1800" b="1" dirty="0">
                <a:solidFill>
                  <a:srgbClr val="FB515B"/>
                </a:solidFill>
                <a:latin typeface="Tahoma" panose="020B0604030504040204" pitchFamily="34" charset="0"/>
                <a:ea typeface="Tahoma" panose="020B0604030504040204" pitchFamily="34" charset="0"/>
                <a:cs typeface="Tahoma" panose="020B0604030504040204" pitchFamily="34" charset="0"/>
              </a:rPr>
              <a:t>HBA Luminaries </a:t>
            </a:r>
            <a:r>
              <a:rPr lang="en-US" sz="1800" dirty="0">
                <a:latin typeface="Tahoma" panose="020B0604030504040204" pitchFamily="34" charset="0"/>
                <a:ea typeface="Tahoma" panose="020B0604030504040204" pitchFamily="34" charset="0"/>
                <a:cs typeface="Tahoma" panose="020B0604030504040204" pitchFamily="34" charset="0"/>
              </a:rPr>
              <a:t>are professionals with more than 20 years of professional industry experience, serve as a role model in their company, actively mentor and sponsor others and are a shining example of transformational leadership that the organization wants to formally recognize.</a:t>
            </a:r>
          </a:p>
          <a:p>
            <a:pPr marL="114300" indent="0">
              <a:lnSpc>
                <a:spcPct val="95000"/>
              </a:lnSpc>
              <a:spcBef>
                <a:spcPts val="300"/>
              </a:spcBef>
              <a:spcAft>
                <a:spcPts val="300"/>
              </a:spcAft>
              <a:buClr>
                <a:srgbClr val="FB515B"/>
              </a:buClr>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7526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237971" y="529679"/>
            <a:ext cx="11065850"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Building Better Business Connections (3BC)</a:t>
            </a:r>
          </a:p>
        </p:txBody>
      </p:sp>
      <p:sp>
        <p:nvSpPr>
          <p:cNvPr id="9" name="Content Placeholder 2">
            <a:extLst>
              <a:ext uri="{FF2B5EF4-FFF2-40B4-BE49-F238E27FC236}">
                <a16:creationId xmlns:a16="http://schemas.microsoft.com/office/drawing/2014/main" id="{C95E403C-1194-4265-B111-05FED32A2457}"/>
              </a:ext>
            </a:extLst>
          </p:cNvPr>
          <p:cNvSpPr txBox="1">
            <a:spLocks/>
          </p:cNvSpPr>
          <p:nvPr/>
        </p:nvSpPr>
        <p:spPr>
          <a:xfrm>
            <a:off x="342900" y="1702554"/>
            <a:ext cx="11159290" cy="3976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Established in 2019, 3BC is an annual event chaired by an industry through leader wherein senior leaders from HBA corporate partner organizations (purple, gold and silver) work together to collectively overcome organizational challenges and achieve business goals. </a:t>
            </a:r>
          </a:p>
          <a:p>
            <a:pPr marL="0" indent="0">
              <a:spcAft>
                <a:spcPts val="1000"/>
              </a:spcAft>
              <a:buClr>
                <a:srgbClr val="FB515B"/>
              </a:buClr>
              <a:buNone/>
            </a:pPr>
            <a:r>
              <a:rPr lang="en-US" altLang="en-US" sz="1800" dirty="0">
                <a:latin typeface="Tahoma" panose="020B0604030504040204" pitchFamily="34" charset="0"/>
                <a:ea typeface="Tahoma" panose="020B0604030504040204" pitchFamily="34" charset="0"/>
                <a:cs typeface="Tahoma" panose="020B0604030504040204" pitchFamily="34" charset="0"/>
              </a:rPr>
              <a:t>Summit topics address challenges facing HBA corporate partners:</a:t>
            </a:r>
          </a:p>
          <a:p>
            <a:pPr lvl="1">
              <a:spcBef>
                <a:spcPts val="600"/>
              </a:spcBef>
              <a:spcAft>
                <a:spcPts val="600"/>
              </a:spcAft>
              <a:buClr>
                <a:srgbClr val="FB515B"/>
              </a:buClr>
            </a:pPr>
            <a:r>
              <a:rPr lang="en-US" altLang="en-US" sz="1800" dirty="0">
                <a:latin typeface="Tahoma" panose="020B0604030504040204" pitchFamily="34" charset="0"/>
                <a:ea typeface="Tahoma" panose="020B0604030504040204" pitchFamily="34" charset="0"/>
                <a:cs typeface="Tahoma" panose="020B0604030504040204" pitchFamily="34" charset="0"/>
              </a:rPr>
              <a:t>Building and Growing Internal Women’s Networks (IWNs)</a:t>
            </a:r>
          </a:p>
          <a:p>
            <a:pPr lvl="1">
              <a:spcBef>
                <a:spcPct val="0"/>
              </a:spcBef>
              <a:buClr>
                <a:srgbClr val="FB515B"/>
              </a:buClr>
            </a:pPr>
            <a:r>
              <a:rPr lang="en-US" altLang="en-US" sz="1800" dirty="0">
                <a:latin typeface="Tahoma" panose="020B0604030504040204" pitchFamily="34" charset="0"/>
                <a:ea typeface="Tahoma" panose="020B0604030504040204" pitchFamily="34" charset="0"/>
                <a:cs typeface="Tahoma" panose="020B0604030504040204" pitchFamily="34" charset="0"/>
              </a:rPr>
              <a:t>Metrics that Matter: Strategies to Build the IWN Business Case</a:t>
            </a:r>
          </a:p>
          <a:p>
            <a:pPr lvl="1">
              <a:buClr>
                <a:srgbClr val="FB515B"/>
              </a:buClr>
            </a:pPr>
            <a:r>
              <a:rPr lang="en-US" altLang="en-US" sz="1800" dirty="0">
                <a:latin typeface="Tahoma" panose="020B0604030504040204" pitchFamily="34" charset="0"/>
                <a:ea typeface="Tahoma" panose="020B0604030504040204" pitchFamily="34" charset="0"/>
                <a:cs typeface="Tahoma" panose="020B0604030504040204" pitchFamily="34" charset="0"/>
              </a:rPr>
              <a:t>Blind Spot: Hidden Biases of Good People</a:t>
            </a:r>
          </a:p>
          <a:p>
            <a:pPr lvl="1">
              <a:buClr>
                <a:srgbClr val="FB515B"/>
              </a:buClr>
            </a:pPr>
            <a:r>
              <a:rPr lang="en-US" altLang="en-US" sz="1800" dirty="0">
                <a:latin typeface="Tahoma" panose="020B0604030504040204" pitchFamily="34" charset="0"/>
                <a:ea typeface="Tahoma" panose="020B0604030504040204" pitchFamily="34" charset="0"/>
                <a:cs typeface="Tahoma" panose="020B0604030504040204" pitchFamily="34" charset="0"/>
              </a:rPr>
              <a:t>Sponsorship: Breaking the Last Glass Ceiling</a:t>
            </a:r>
          </a:p>
          <a:p>
            <a:pPr lvl="1">
              <a:buClr>
                <a:srgbClr val="FB515B"/>
              </a:buClr>
            </a:pPr>
            <a:r>
              <a:rPr lang="en-US" altLang="en-US" sz="1800" dirty="0">
                <a:latin typeface="Tahoma" panose="020B0604030504040204" pitchFamily="34" charset="0"/>
                <a:ea typeface="Tahoma" panose="020B0604030504040204" pitchFamily="34" charset="0"/>
                <a:cs typeface="Tahoma" panose="020B0604030504040204" pitchFamily="34" charset="0"/>
              </a:rPr>
              <a:t>Innovation, Diversity and Market Growth</a:t>
            </a:r>
          </a:p>
          <a:p>
            <a:pPr lvl="1">
              <a:buClr>
                <a:srgbClr val="FB515B"/>
              </a:buClr>
            </a:pPr>
            <a:r>
              <a:rPr lang="en-US" altLang="en-US" sz="1800" dirty="0">
                <a:latin typeface="Tahoma" panose="020B0604030504040204" pitchFamily="34" charset="0"/>
                <a:ea typeface="Tahoma" panose="020B0604030504040204" pitchFamily="34" charset="0"/>
                <a:cs typeface="Tahoma" panose="020B0604030504040204" pitchFamily="34" charset="0"/>
              </a:rPr>
              <a:t>Power of the Purse</a:t>
            </a:r>
          </a:p>
          <a:p>
            <a:pPr lvl="1">
              <a:buClr>
                <a:srgbClr val="FB515B"/>
              </a:buClr>
            </a:pPr>
            <a:r>
              <a:rPr lang="en-US" altLang="en-US" sz="1800" dirty="0">
                <a:latin typeface="Tahoma" panose="020B0604030504040204" pitchFamily="34" charset="0"/>
                <a:ea typeface="Tahoma" panose="020B0604030504040204" pitchFamily="34" charset="0"/>
                <a:cs typeface="Tahoma" panose="020B0604030504040204" pitchFamily="34" charset="0"/>
              </a:rPr>
              <a:t>Technology and Gamification: Turning Disruption into Opportunity for Women and Business</a:t>
            </a:r>
          </a:p>
          <a:p>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3166657" y="6041489"/>
            <a:ext cx="7412670" cy="461665"/>
          </a:xfrm>
          <a:prstGeom prst="rect">
            <a:avLst/>
          </a:prstGeom>
          <a:noFill/>
        </p:spPr>
        <p:txBody>
          <a:bodyPr wrap="none" rtlCol="0">
            <a:spAutoFit/>
          </a:bodyPr>
          <a:lstStyle/>
          <a:p>
            <a:r>
              <a:rPr lang="en-US" sz="2400" b="1" i="1" dirty="0">
                <a:solidFill>
                  <a:srgbClr val="FB515B"/>
                </a:solidFill>
                <a:latin typeface="Palatino Linotype" panose="02040502050505030304" pitchFamily="18" charset="0"/>
                <a:ea typeface="Tahoma" panose="020B0604030504040204" pitchFamily="34" charset="0"/>
                <a:cs typeface="Tahoma" panose="020B0604030504040204" pitchFamily="34" charset="0"/>
              </a:rPr>
              <a:t>Save the date for 2020: 30 April</a:t>
            </a:r>
            <a:r>
              <a:rPr lang="en-US" sz="2400" i="1" dirty="0">
                <a:solidFill>
                  <a:srgbClr val="FB515B"/>
                </a:solidFill>
                <a:latin typeface="Palatino Linotype" panose="02040502050505030304" pitchFamily="18" charset="0"/>
                <a:ea typeface="Tahoma" panose="020B0604030504040204" pitchFamily="34" charset="0"/>
                <a:cs typeface="Tahoma" panose="020B0604030504040204" pitchFamily="34" charset="0"/>
              </a:rPr>
              <a:t>, sponsored by Microsoft</a:t>
            </a:r>
          </a:p>
        </p:txBody>
      </p:sp>
    </p:spTree>
    <p:extLst>
      <p:ext uri="{BB962C8B-B14F-4D97-AF65-F5344CB8AC3E}">
        <p14:creationId xmlns:p14="http://schemas.microsoft.com/office/powerpoint/2010/main" val="3504563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58942" y="545721"/>
            <a:ext cx="3194977"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ACE Award</a:t>
            </a:r>
          </a:p>
        </p:txBody>
      </p:sp>
      <p:sp>
        <p:nvSpPr>
          <p:cNvPr id="5" name="Slide Number Placeholder 4">
            <a:extLst>
              <a:ext uri="{FF2B5EF4-FFF2-40B4-BE49-F238E27FC236}">
                <a16:creationId xmlns:a16="http://schemas.microsoft.com/office/drawing/2014/main" id="{8FC7DF28-F031-4AD7-83B3-F08DDE3D47AB}"/>
              </a:ext>
            </a:extLst>
          </p:cNvPr>
          <p:cNvSpPr>
            <a:spLocks noGrp="1"/>
          </p:cNvSpPr>
          <p:nvPr>
            <p:ph type="sldNum" sz="quarter" idx="12"/>
          </p:nvPr>
        </p:nvSpPr>
        <p:spPr/>
        <p:txBody>
          <a:bodyPr/>
          <a:lstStyle/>
          <a:p>
            <a:fld id="{0AB816CF-AA9B-43E8-B03A-27A77900809F}" type="slidenum">
              <a:rPr lang="en-US" smtClean="0"/>
              <a:pPr/>
              <a:t>39</a:t>
            </a:fld>
            <a:endParaRPr lang="en-US" dirty="0"/>
          </a:p>
        </p:txBody>
      </p:sp>
      <p:sp>
        <p:nvSpPr>
          <p:cNvPr id="4" name="TextBox 3">
            <a:extLst>
              <a:ext uri="{FF2B5EF4-FFF2-40B4-BE49-F238E27FC236}">
                <a16:creationId xmlns:a16="http://schemas.microsoft.com/office/drawing/2014/main" id="{A6EB891F-E185-497C-BEF3-573373A25DFF}"/>
              </a:ext>
            </a:extLst>
          </p:cNvPr>
          <p:cNvSpPr txBox="1"/>
          <p:nvPr/>
        </p:nvSpPr>
        <p:spPr>
          <a:xfrm>
            <a:off x="7029916" y="5320732"/>
            <a:ext cx="4491318" cy="369332"/>
          </a:xfrm>
          <a:prstGeom prst="rect">
            <a:avLst/>
          </a:prstGeom>
          <a:noFill/>
        </p:spPr>
        <p:txBody>
          <a:bodyPr wrap="square" rtlCol="0">
            <a:spAutoFit/>
          </a:bodyPr>
          <a:lstStyle/>
          <a:p>
            <a:pPr algn="ctr"/>
            <a:r>
              <a:rPr lang="en-US" altLang="en-US" b="1" dirty="0">
                <a:solidFill>
                  <a:srgbClr val="7757A1"/>
                </a:solidFill>
                <a:latin typeface="Palatino Linotype" panose="02040502050505030304" pitchFamily="18" charset="0"/>
                <a:cs typeface="Gotham Book"/>
              </a:rPr>
              <a:t>2019 ACE award winners </a:t>
            </a:r>
          </a:p>
        </p:txBody>
      </p:sp>
      <p:pic>
        <p:nvPicPr>
          <p:cNvPr id="11" name="Picture 10">
            <a:extLst>
              <a:ext uri="{FF2B5EF4-FFF2-40B4-BE49-F238E27FC236}">
                <a16:creationId xmlns:a16="http://schemas.microsoft.com/office/drawing/2014/main" id="{47685DB8-39EE-5347-AD0E-729812424B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53739" y="1892944"/>
            <a:ext cx="4043670" cy="320040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D5870FF3-D4D9-914B-8AFF-0A8B0873D799}"/>
              </a:ext>
            </a:extLst>
          </p:cNvPr>
          <p:cNvPicPr>
            <a:picLocks noChangeAspect="1"/>
          </p:cNvPicPr>
          <p:nvPr/>
        </p:nvPicPr>
        <p:blipFill>
          <a:blip r:embed="rId3"/>
          <a:stretch>
            <a:fillRect/>
          </a:stretch>
        </p:blipFill>
        <p:spPr>
          <a:xfrm>
            <a:off x="7553918" y="5704273"/>
            <a:ext cx="3443313" cy="531752"/>
          </a:xfrm>
          <a:prstGeom prst="rect">
            <a:avLst/>
          </a:prstGeom>
        </p:spPr>
      </p:pic>
      <p:sp>
        <p:nvSpPr>
          <p:cNvPr id="13" name="TextBox 12">
            <a:extLst>
              <a:ext uri="{FF2B5EF4-FFF2-40B4-BE49-F238E27FC236}">
                <a16:creationId xmlns:a16="http://schemas.microsoft.com/office/drawing/2014/main" id="{08D895E9-1E7C-264D-964A-5AD1ACEC5F03}"/>
              </a:ext>
            </a:extLst>
          </p:cNvPr>
          <p:cNvSpPr txBox="1"/>
          <p:nvPr/>
        </p:nvSpPr>
        <p:spPr>
          <a:xfrm>
            <a:off x="609600" y="1784984"/>
            <a:ext cx="6420316" cy="3416320"/>
          </a:xfrm>
          <a:prstGeom prst="rect">
            <a:avLst/>
          </a:prstGeom>
          <a:noFill/>
        </p:spPr>
        <p:txBody>
          <a:bodyPr wrap="square" rtlCol="0">
            <a:spAutoFit/>
          </a:bodyPr>
          <a:lstStyle/>
          <a:p>
            <a:pPr>
              <a:buClr>
                <a:srgbClr val="FB515B"/>
              </a:buClr>
            </a:pPr>
            <a:r>
              <a:rPr lang="en-US" dirty="0">
                <a:latin typeface="Tahoma" panose="020B0604030504040204" pitchFamily="34" charset="0"/>
                <a:ea typeface="Tahoma" panose="020B0604030504040204" pitchFamily="34" charset="0"/>
                <a:cs typeface="Tahoma" panose="020B0604030504040204" pitchFamily="34" charset="0"/>
              </a:rPr>
              <a:t>The prestigious ACE awards program recognizes exemplary leadership initiatives that advance and enhance the careers of women.</a:t>
            </a:r>
          </a:p>
          <a:p>
            <a:pPr>
              <a:buClr>
                <a:srgbClr val="FB515B"/>
              </a:buCl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Open to public and private companies of all sizes</a:t>
            </a:r>
          </a:p>
          <a:p>
            <a:pPr marL="285750" indent="-285750">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Winners gain significant industry visibility </a:t>
            </a:r>
          </a:p>
          <a:p>
            <a:pPr marL="285750" indent="-285750">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Receive feedback from independent judges on: </a:t>
            </a:r>
          </a:p>
          <a:p>
            <a:pPr marL="742950" lvl="1" indent="-285750">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Business performance</a:t>
            </a:r>
          </a:p>
          <a:p>
            <a:pPr marL="742950" lvl="1" indent="-285750">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Sustainability</a:t>
            </a:r>
          </a:p>
          <a:p>
            <a:pPr marL="742950" lvl="1" indent="-285750">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Stewardship</a:t>
            </a:r>
          </a:p>
          <a:p>
            <a:pPr marL="742950" lvl="1" indent="-285750">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Execution</a:t>
            </a:r>
          </a:p>
          <a:p>
            <a:pPr marL="742950" lvl="1" indent="-285750">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Measurable results</a:t>
            </a:r>
          </a:p>
        </p:txBody>
      </p:sp>
    </p:spTree>
    <p:extLst>
      <p:ext uri="{BB962C8B-B14F-4D97-AF65-F5344CB8AC3E}">
        <p14:creationId xmlns:p14="http://schemas.microsoft.com/office/powerpoint/2010/main" val="192389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F92AE6-1220-4AD7-9349-FA271716DA67}"/>
              </a:ext>
            </a:extLst>
          </p:cNvPr>
          <p:cNvSpPr txBox="1"/>
          <p:nvPr/>
        </p:nvSpPr>
        <p:spPr>
          <a:xfrm>
            <a:off x="358942" y="543528"/>
            <a:ext cx="6801862"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Core Purpose and Mission</a:t>
            </a:r>
          </a:p>
        </p:txBody>
      </p:sp>
      <p:sp>
        <p:nvSpPr>
          <p:cNvPr id="6" name="Content Placeholder 2">
            <a:extLst>
              <a:ext uri="{FF2B5EF4-FFF2-40B4-BE49-F238E27FC236}">
                <a16:creationId xmlns:a16="http://schemas.microsoft.com/office/drawing/2014/main" id="{3A3E23C6-DCA5-4AF1-854F-1AC21614F38A}"/>
              </a:ext>
            </a:extLst>
          </p:cNvPr>
          <p:cNvSpPr>
            <a:spLocks noGrp="1"/>
          </p:cNvSpPr>
          <p:nvPr/>
        </p:nvSpPr>
        <p:spPr>
          <a:xfrm>
            <a:off x="759036" y="2148916"/>
            <a:ext cx="11400880" cy="9144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To further the advancement and impact of women in the business of healthcare </a:t>
            </a:r>
          </a:p>
        </p:txBody>
      </p:sp>
      <p:sp>
        <p:nvSpPr>
          <p:cNvPr id="7" name="Content Placeholder 2">
            <a:extLst>
              <a:ext uri="{FF2B5EF4-FFF2-40B4-BE49-F238E27FC236}">
                <a16:creationId xmlns:a16="http://schemas.microsoft.com/office/drawing/2014/main" id="{A183772B-C92A-4364-8B8B-DC128F47A79F}"/>
              </a:ext>
            </a:extLst>
          </p:cNvPr>
          <p:cNvSpPr txBox="1">
            <a:spLocks/>
          </p:cNvSpPr>
          <p:nvPr/>
        </p:nvSpPr>
        <p:spPr bwMode="auto">
          <a:xfrm>
            <a:off x="713193" y="3006170"/>
            <a:ext cx="11112627" cy="21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dirty="0">
                <a:latin typeface="Tahoma" panose="020B0604030504040204" pitchFamily="34" charset="0"/>
                <a:ea typeface="Tahoma" panose="020B0604030504040204" pitchFamily="34" charset="0"/>
                <a:cs typeface="Tahoma" panose="020B0604030504040204" pitchFamily="34" charset="0"/>
              </a:rPr>
              <a:t>The Healthcare Businesswomen’s Association is a global nonprofit organization comprised of individuals and organizations from across the healthcare industry committed to: </a:t>
            </a:r>
          </a:p>
          <a:p>
            <a:pPr marL="808038" lvl="1" indent="-342900">
              <a:spcAft>
                <a:spcPts val="600"/>
              </a:spcAft>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Achieving gender parity in leadership positions</a:t>
            </a:r>
          </a:p>
          <a:p>
            <a:pPr marL="808038" lvl="1" indent="-342900">
              <a:spcAft>
                <a:spcPts val="600"/>
              </a:spcAft>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Facilitating career and business connections</a:t>
            </a:r>
          </a:p>
          <a:p>
            <a:pPr marL="808038" lvl="1" indent="-342900">
              <a:spcAft>
                <a:spcPts val="600"/>
              </a:spcAft>
              <a:buClr>
                <a:srgbClr val="FB515B"/>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Providing effective practices that enable organizations to realize the full potential of their female talent</a:t>
            </a:r>
          </a:p>
          <a:p>
            <a:pPr>
              <a:spcAft>
                <a:spcPts val="600"/>
              </a:spcAft>
            </a:pP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9">
            <a:extLst>
              <a:ext uri="{FF2B5EF4-FFF2-40B4-BE49-F238E27FC236}">
                <a16:creationId xmlns:a16="http://schemas.microsoft.com/office/drawing/2014/main" id="{513A38E4-4563-4A5B-BFFF-B165ACB548BF}"/>
              </a:ext>
            </a:extLst>
          </p:cNvPr>
          <p:cNvSpPr txBox="1">
            <a:spLocks noChangeArrowheads="1"/>
          </p:cNvSpPr>
          <p:nvPr/>
        </p:nvSpPr>
        <p:spPr bwMode="auto">
          <a:xfrm>
            <a:off x="519601" y="2315961"/>
            <a:ext cx="1791676" cy="93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2200" b="1" dirty="0">
                <a:solidFill>
                  <a:srgbClr val="FB515B"/>
                </a:solidFill>
                <a:latin typeface="Palatino Linotype" panose="02040502050505030304" pitchFamily="18" charset="0"/>
                <a:cs typeface="Gotham Bold"/>
              </a:rPr>
              <a:t>Mission:</a:t>
            </a:r>
          </a:p>
        </p:txBody>
      </p:sp>
      <p:sp>
        <p:nvSpPr>
          <p:cNvPr id="9" name="Rectangle 8">
            <a:extLst>
              <a:ext uri="{FF2B5EF4-FFF2-40B4-BE49-F238E27FC236}">
                <a16:creationId xmlns:a16="http://schemas.microsoft.com/office/drawing/2014/main" id="{62E40119-9117-43A9-B8AC-0FFDF8AD977C}"/>
              </a:ext>
            </a:extLst>
          </p:cNvPr>
          <p:cNvSpPr/>
          <p:nvPr/>
        </p:nvSpPr>
        <p:spPr>
          <a:xfrm>
            <a:off x="358942" y="5205008"/>
            <a:ext cx="11203914"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200"/>
              </a:spcBef>
            </a:pPr>
            <a:r>
              <a:rPr lang="en-US" sz="2000" b="1" dirty="0">
                <a:solidFill>
                  <a:srgbClr val="FF0000"/>
                </a:solidFill>
                <a:latin typeface="Palatino Linotype" panose="02040502050505030304" pitchFamily="18" charset="0"/>
                <a:ea typeface="Tahoma" panose="020B0604030504040204" pitchFamily="34" charset="0"/>
                <a:cs typeface="Tahoma" panose="020B0604030504040204" pitchFamily="34" charset="0"/>
              </a:rPr>
              <a:t>The HBA accomplishes its mission through strong business networks, education and leadership development and global recognition of outstanding individuals and companies</a:t>
            </a:r>
            <a:r>
              <a:rPr lang="en-US" sz="2000" b="1" dirty="0">
                <a:solidFill>
                  <a:srgbClr val="FB515B"/>
                </a:solidFill>
                <a:latin typeface="Palatino Linotype" panose="02040502050505030304" pitchFamily="18" charset="0"/>
                <a:ea typeface="Tahoma" panose="020B0604030504040204" pitchFamily="34" charset="0"/>
                <a:cs typeface="Tahoma" panose="020B0604030504040204" pitchFamily="34" charset="0"/>
              </a:rPr>
              <a:t>.</a:t>
            </a:r>
            <a:endParaRPr lang="en-US" altLang="en-US" sz="2000" b="1" dirty="0">
              <a:solidFill>
                <a:srgbClr val="FB515B"/>
              </a:solidFill>
              <a:latin typeface="Palatino Linotype" panose="02040502050505030304" pitchFamily="18" charset="0"/>
              <a:ea typeface="Tahoma" panose="020B0604030504040204" pitchFamily="34" charset="0"/>
              <a:cs typeface="Tahoma" panose="020B0604030504040204" pitchFamily="34" charset="0"/>
            </a:endParaRPr>
          </a:p>
        </p:txBody>
      </p:sp>
      <p:sp>
        <p:nvSpPr>
          <p:cNvPr id="11" name="TextBox 9">
            <a:extLst>
              <a:ext uri="{FF2B5EF4-FFF2-40B4-BE49-F238E27FC236}">
                <a16:creationId xmlns:a16="http://schemas.microsoft.com/office/drawing/2014/main" id="{2CE38C24-1486-486A-AFBA-C445E47681F8}"/>
              </a:ext>
            </a:extLst>
          </p:cNvPr>
          <p:cNvSpPr txBox="1">
            <a:spLocks noChangeArrowheads="1"/>
          </p:cNvSpPr>
          <p:nvPr/>
        </p:nvSpPr>
        <p:spPr bwMode="auto">
          <a:xfrm>
            <a:off x="519601" y="1450020"/>
            <a:ext cx="2430460" cy="85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2200" b="1" dirty="0">
                <a:solidFill>
                  <a:srgbClr val="FB515B"/>
                </a:solidFill>
                <a:latin typeface="Palatino Linotype" panose="02040502050505030304" pitchFamily="18" charset="0"/>
                <a:cs typeface="Gotham Bold"/>
              </a:rPr>
              <a:t>Core Purpose: </a:t>
            </a:r>
          </a:p>
        </p:txBody>
      </p:sp>
    </p:spTree>
    <p:extLst>
      <p:ext uri="{BB962C8B-B14F-4D97-AF65-F5344CB8AC3E}">
        <p14:creationId xmlns:p14="http://schemas.microsoft.com/office/powerpoint/2010/main" val="4294385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21B4D8-7D68-49C0-B01F-DF51018283B9}"/>
              </a:ext>
            </a:extLst>
          </p:cNvPr>
          <p:cNvSpPr txBox="1"/>
          <p:nvPr/>
        </p:nvSpPr>
        <p:spPr>
          <a:xfrm>
            <a:off x="4892842" y="1913553"/>
            <a:ext cx="6962274" cy="4524315"/>
          </a:xfrm>
          <a:prstGeom prst="rect">
            <a:avLst/>
          </a:prstGeom>
          <a:noFill/>
        </p:spPr>
        <p:txBody>
          <a:bodyPr wrap="square" rtlCol="0">
            <a:spAutoFit/>
          </a:bodyPr>
          <a:lstStyle/>
          <a:p>
            <a:pPr>
              <a:buClr>
                <a:schemeClr val="accent2"/>
              </a:buCl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The ambassador program is the HBA solution for corporate partners to accelerate the development, advancement and visibility of their female talent pool. </a:t>
            </a:r>
          </a:p>
          <a:p>
            <a:pPr marL="742950" lvl="1" indent="-285750">
              <a:buClr>
                <a:schemeClr val="accent2"/>
              </a:buClr>
              <a:buFont typeface="Arial" panose="020B0604020202020204" pitchFamily="34" charset="0"/>
              <a:buChar cha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Currently available to purple and gold corporate partners.</a:t>
            </a:r>
          </a:p>
          <a:p>
            <a:pPr>
              <a:buClr>
                <a:schemeClr val="accent2"/>
              </a:buClr>
            </a:pPr>
            <a:endParaRPr lang="en-US" dirty="0">
              <a:solidFill>
                <a:srgbClr val="58595B"/>
              </a:solidFill>
              <a:latin typeface="Tahoma" panose="020B0604030504040204" pitchFamily="34" charset="0"/>
              <a:ea typeface="Tahoma" panose="020B0604030504040204" pitchFamily="34" charset="0"/>
              <a:cs typeface="Tahoma" panose="020B0604030504040204" pitchFamily="34" charset="0"/>
            </a:endParaRPr>
          </a:p>
          <a:p>
            <a:pPr>
              <a:buClr>
                <a:schemeClr val="accent2"/>
              </a:buCl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An HBA-trained advisor assists companies to build “HBA Inside.”</a:t>
            </a:r>
          </a:p>
          <a:p>
            <a:pPr marL="698500" lvl="1" indent="-241300">
              <a:buClr>
                <a:schemeClr val="accent2"/>
              </a:buClr>
              <a:buFont typeface="Arial" panose="020B0604020202020204" pitchFamily="34" charset="0"/>
              <a:buChar cha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Self-directed and customized to corporate goals</a:t>
            </a:r>
          </a:p>
          <a:p>
            <a:pPr marL="698500" lvl="1" indent="-241300">
              <a:buClr>
                <a:schemeClr val="accent2"/>
              </a:buClr>
              <a:buFont typeface="Arial" panose="020B0604020202020204" pitchFamily="34" charset="0"/>
              <a:buChar cha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Develops motivated and engaged HBA community inside company</a:t>
            </a:r>
          </a:p>
          <a:p>
            <a:pPr>
              <a:buClr>
                <a:schemeClr val="accent2"/>
              </a:buClr>
            </a:pPr>
            <a:endParaRPr lang="en-US" dirty="0">
              <a:solidFill>
                <a:srgbClr val="58595B"/>
              </a:solidFill>
              <a:latin typeface="Tahoma" panose="020B0604030504040204" pitchFamily="34" charset="0"/>
              <a:ea typeface="Tahoma" panose="020B0604030504040204" pitchFamily="34" charset="0"/>
              <a:cs typeface="Tahoma" panose="020B0604030504040204" pitchFamily="34" charset="0"/>
            </a:endParaRPr>
          </a:p>
          <a:p>
            <a:pPr>
              <a:buClr>
                <a:schemeClr val="accent2"/>
              </a:buCl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Accelerates the development and visibility of talent within your company and fuels the career advancement of participants.</a:t>
            </a:r>
          </a:p>
          <a:p>
            <a:pPr marL="742950" lvl="1" indent="-285750">
              <a:buClr>
                <a:schemeClr val="accent2"/>
              </a:buClr>
              <a:buFont typeface="Arial" panose="020B0604020202020204" pitchFamily="34" charset="0"/>
              <a:buChar cha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Individual success metrics created and tracked</a:t>
            </a:r>
          </a:p>
          <a:p>
            <a:pPr>
              <a:buClr>
                <a:schemeClr val="accent2"/>
              </a:buClr>
            </a:pPr>
            <a:endParaRPr lang="en-US" dirty="0">
              <a:solidFill>
                <a:srgbClr val="58595B"/>
              </a:solidFill>
              <a:latin typeface="Tahoma" panose="020B0604030504040204" pitchFamily="34" charset="0"/>
              <a:ea typeface="Tahoma" panose="020B0604030504040204" pitchFamily="34" charset="0"/>
              <a:cs typeface="Tahoma" panose="020B0604030504040204" pitchFamily="34" charset="0"/>
            </a:endParaRPr>
          </a:p>
          <a:p>
            <a:pPr>
              <a:buClr>
                <a:schemeClr val="accent2"/>
              </a:buClr>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Connects company colleagues globally with multiple ambassador programs.</a:t>
            </a:r>
          </a:p>
        </p:txBody>
      </p:sp>
      <p:sp>
        <p:nvSpPr>
          <p:cNvPr id="8" name="TextBox 7">
            <a:extLst>
              <a:ext uri="{FF2B5EF4-FFF2-40B4-BE49-F238E27FC236}">
                <a16:creationId xmlns:a16="http://schemas.microsoft.com/office/drawing/2014/main" id="{967BBA4E-3D7D-486E-92BA-7913F66DEE8A}"/>
              </a:ext>
            </a:extLst>
          </p:cNvPr>
          <p:cNvSpPr txBox="1"/>
          <p:nvPr/>
        </p:nvSpPr>
        <p:spPr>
          <a:xfrm>
            <a:off x="358942" y="545721"/>
            <a:ext cx="5682966"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Ambassador Program</a:t>
            </a:r>
          </a:p>
        </p:txBody>
      </p:sp>
      <p:pic>
        <p:nvPicPr>
          <p:cNvPr id="4" name="Picture 3">
            <a:extLst>
              <a:ext uri="{FF2B5EF4-FFF2-40B4-BE49-F238E27FC236}">
                <a16:creationId xmlns:a16="http://schemas.microsoft.com/office/drawing/2014/main" id="{B17EFFAC-5D84-484F-BBD1-B45D2AAF9D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9095" y="2234395"/>
            <a:ext cx="4025265" cy="3252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8494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206" y="2158408"/>
            <a:ext cx="4600356" cy="2300178"/>
          </a:xfrm>
          <a:prstGeom prst="rect">
            <a:avLst/>
          </a:prstGeom>
        </p:spPr>
      </p:pic>
    </p:spTree>
    <p:extLst>
      <p:ext uri="{BB962C8B-B14F-4D97-AF65-F5344CB8AC3E}">
        <p14:creationId xmlns:p14="http://schemas.microsoft.com/office/powerpoint/2010/main" val="2150285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7B30F0-B5FA-466D-BC61-D5A5603D0F95}"/>
              </a:ext>
            </a:extLst>
          </p:cNvPr>
          <p:cNvSpPr txBox="1">
            <a:spLocks/>
          </p:cNvSpPr>
          <p:nvPr/>
        </p:nvSpPr>
        <p:spPr>
          <a:xfrm>
            <a:off x="391698" y="2477207"/>
            <a:ext cx="5796459" cy="239419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FontTx/>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FontTx/>
              <a:buNone/>
            </a:pPr>
            <a:r>
              <a:rPr lang="en-US" sz="1800" dirty="0">
                <a:latin typeface="Tahoma" panose="020B0604030504040204" pitchFamily="34" charset="0"/>
                <a:ea typeface="Tahoma" panose="020B0604030504040204" pitchFamily="34" charset="0"/>
                <a:cs typeface="Tahoma" panose="020B0604030504040204" pitchFamily="34" charset="0"/>
              </a:rPr>
              <a:t>The Collaborative brings together senior executives from various industry organizations to discuss the necessary </a:t>
            </a:r>
            <a:r>
              <a:rPr lang="en-US" sz="1800" b="1" dirty="0">
                <a:latin typeface="Tahoma" panose="020B0604030504040204" pitchFamily="34" charset="0"/>
                <a:ea typeface="Tahoma" panose="020B0604030504040204" pitchFamily="34" charset="0"/>
                <a:cs typeface="Tahoma" panose="020B0604030504040204" pitchFamily="34" charset="0"/>
              </a:rPr>
              <a:t>environmental and systemic changes </a:t>
            </a:r>
            <a:r>
              <a:rPr lang="en-US" sz="1800" dirty="0">
                <a:latin typeface="Tahoma" panose="020B0604030504040204" pitchFamily="34" charset="0"/>
                <a:ea typeface="Tahoma" panose="020B0604030504040204" pitchFamily="34" charset="0"/>
                <a:cs typeface="Tahoma" panose="020B0604030504040204" pitchFamily="34" charset="0"/>
              </a:rPr>
              <a:t>needed to accelerate the pace of change — and transforming our industry in the process.</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FontTx/>
              <a:buNone/>
            </a:pPr>
            <a:r>
              <a:rPr lang="en-US" sz="1800" dirty="0">
                <a:latin typeface="Tahoma" panose="020B0604030504040204" pitchFamily="34" charset="0"/>
                <a:ea typeface="Tahoma" panose="020B0604030504040204" pitchFamily="34" charset="0"/>
                <a:cs typeface="Tahoma" panose="020B0604030504040204" pitchFamily="34" charset="0"/>
              </a:rPr>
              <a:t>By taking bold </a:t>
            </a:r>
            <a:r>
              <a:rPr lang="en-US" sz="1800" dirty="0">
                <a:solidFill>
                  <a:srgbClr val="58595B"/>
                </a:solidFill>
                <a:latin typeface="Tahoma" panose="020B0604030504040204" pitchFamily="34" charset="0"/>
                <a:ea typeface="Tahoma" panose="020B0604030504040204" pitchFamily="34" charset="0"/>
                <a:cs typeface="Tahoma" panose="020B0604030504040204" pitchFamily="34" charset="0"/>
              </a:rPr>
              <a:t>action</a:t>
            </a:r>
            <a:r>
              <a:rPr lang="en-US" sz="1800" dirty="0">
                <a:latin typeface="Tahoma" panose="020B0604030504040204" pitchFamily="34" charset="0"/>
                <a:ea typeface="Tahoma" panose="020B0604030504040204" pitchFamily="34" charset="0"/>
                <a:cs typeface="Tahoma" panose="020B0604030504040204" pitchFamily="34" charset="0"/>
              </a:rPr>
              <a:t> to close the gender gap, the healthcare and life-sciences industry can achieve more. </a:t>
            </a:r>
          </a:p>
        </p:txBody>
      </p:sp>
      <p:sp>
        <p:nvSpPr>
          <p:cNvPr id="13" name="TextBox 12">
            <a:extLst>
              <a:ext uri="{FF2B5EF4-FFF2-40B4-BE49-F238E27FC236}">
                <a16:creationId xmlns:a16="http://schemas.microsoft.com/office/drawing/2014/main" id="{B7E6E4C8-B123-4DC9-BDA7-89FD4D2FB012}"/>
              </a:ext>
            </a:extLst>
          </p:cNvPr>
          <p:cNvSpPr txBox="1"/>
          <p:nvPr/>
        </p:nvSpPr>
        <p:spPr>
          <a:xfrm>
            <a:off x="358942" y="521993"/>
            <a:ext cx="7197548"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Gender Parity Collaborative</a:t>
            </a:r>
          </a:p>
        </p:txBody>
      </p:sp>
      <p:sp>
        <p:nvSpPr>
          <p:cNvPr id="15" name="Rectangle 14">
            <a:extLst>
              <a:ext uri="{FF2B5EF4-FFF2-40B4-BE49-F238E27FC236}">
                <a16:creationId xmlns:a16="http://schemas.microsoft.com/office/drawing/2014/main" id="{1D959E38-A84D-6041-B43B-CAE401FAC388}"/>
              </a:ext>
            </a:extLst>
          </p:cNvPr>
          <p:cNvSpPr/>
          <p:nvPr/>
        </p:nvSpPr>
        <p:spPr>
          <a:xfrm>
            <a:off x="2628510" y="6054000"/>
            <a:ext cx="9353107" cy="338554"/>
          </a:xfrm>
          <a:prstGeom prst="rect">
            <a:avLst/>
          </a:prstGeom>
        </p:spPr>
        <p:txBody>
          <a:bodyPr wrap="square">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For more information, visit </a:t>
            </a:r>
            <a:r>
              <a:rPr lang="en-US" sz="1600" b="1" dirty="0">
                <a:solidFill>
                  <a:srgbClr val="FB515B"/>
                </a:solidFill>
                <a:latin typeface="Tahoma" panose="020B0604030504040204" pitchFamily="34" charset="0"/>
                <a:ea typeface="Tahoma" panose="020B0604030504040204" pitchFamily="34" charset="0"/>
                <a:cs typeface="Tahoma" panose="020B0604030504040204" pitchFamily="34" charset="0"/>
              </a:rPr>
              <a:t>GenderParity.HBAnet.org </a:t>
            </a:r>
            <a:r>
              <a:rPr lang="en-US" sz="1600" dirty="0">
                <a:latin typeface="Tahoma" panose="020B0604030504040204" pitchFamily="34" charset="0"/>
                <a:ea typeface="Tahoma" panose="020B0604030504040204" pitchFamily="34" charset="0"/>
                <a:cs typeface="Tahoma" panose="020B0604030504040204" pitchFamily="34" charset="0"/>
              </a:rPr>
              <a:t>or email us at </a:t>
            </a:r>
            <a:r>
              <a:rPr lang="en-US" sz="1600" b="1" dirty="0" err="1">
                <a:solidFill>
                  <a:srgbClr val="FB515B"/>
                </a:solidFill>
                <a:latin typeface="Tahoma" panose="020B0604030504040204" pitchFamily="34" charset="0"/>
                <a:ea typeface="Tahoma" panose="020B0604030504040204" pitchFamily="34" charset="0"/>
                <a:cs typeface="Tahoma" panose="020B0604030504040204" pitchFamily="34" charset="0"/>
              </a:rPr>
              <a:t>GenderParity@HBAnet.org</a:t>
            </a:r>
            <a:r>
              <a:rPr lang="en-US" sz="1600" dirty="0">
                <a:solidFill>
                  <a:srgbClr val="58595B"/>
                </a:solidFill>
                <a:latin typeface="Tahoma" panose="020B0604030504040204" pitchFamily="34" charset="0"/>
                <a:ea typeface="Tahoma" panose="020B0604030504040204" pitchFamily="34" charset="0"/>
                <a:cs typeface="Tahoma" panose="020B0604030504040204" pitchFamily="34" charset="0"/>
              </a:rPr>
              <a:t>.</a:t>
            </a:r>
          </a:p>
        </p:txBody>
      </p:sp>
      <p:pic>
        <p:nvPicPr>
          <p:cNvPr id="1026" name="Picture 2" descr="C:\Users\MARIE-~1\AppData\Local\Temp\SNAGHTML387bb9b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4423" y="3138353"/>
            <a:ext cx="5079914" cy="2440257"/>
          </a:xfrm>
          <a:prstGeom prst="rect">
            <a:avLst/>
          </a:prstGeom>
          <a:noFill/>
          <a:ln w="15875" cmpd="dbl">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127B30F0-B5FA-466D-BC61-D5A5603D0F95}"/>
              </a:ext>
            </a:extLst>
          </p:cNvPr>
          <p:cNvSpPr txBox="1">
            <a:spLocks/>
          </p:cNvSpPr>
          <p:nvPr/>
        </p:nvSpPr>
        <p:spPr>
          <a:xfrm>
            <a:off x="391698" y="1997702"/>
            <a:ext cx="11589919" cy="91587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FontTx/>
              <a:buNone/>
            </a:pPr>
            <a:r>
              <a:rPr lang="en-US" altLang="en-US" sz="1800" dirty="0">
                <a:latin typeface="Tahoma" panose="020B0604030504040204" pitchFamily="34" charset="0"/>
                <a:ea typeface="Tahoma" panose="020B0604030504040204" pitchFamily="34" charset="0"/>
                <a:cs typeface="Tahoma" panose="020B0604030504040204" pitchFamily="34" charset="0"/>
              </a:rPr>
              <a:t>The </a:t>
            </a:r>
            <a:r>
              <a:rPr lang="en-US" altLang="en-US" sz="1800" b="1" dirty="0">
                <a:latin typeface="Tahoma" panose="020B0604030504040204" pitchFamily="34" charset="0"/>
                <a:ea typeface="Tahoma" panose="020B0604030504040204" pitchFamily="34" charset="0"/>
                <a:cs typeface="Tahoma" panose="020B0604030504040204" pitchFamily="34" charset="0"/>
              </a:rPr>
              <a:t>Gender Parity Collaborative </a:t>
            </a:r>
            <a:r>
              <a:rPr lang="en-US" altLang="en-US" sz="1800" dirty="0">
                <a:latin typeface="Tahoma" panose="020B0604030504040204" pitchFamily="34" charset="0"/>
                <a:ea typeface="Tahoma" panose="020B0604030504040204" pitchFamily="34" charset="0"/>
                <a:cs typeface="Tahoma" panose="020B0604030504040204" pitchFamily="34" charset="0"/>
              </a:rPr>
              <a:t>(</a:t>
            </a:r>
            <a:r>
              <a:rPr lang="en-US" altLang="en-US" sz="1800" dirty="0" err="1">
                <a:latin typeface="Tahoma" panose="020B0604030504040204" pitchFamily="34" charset="0"/>
                <a:ea typeface="Tahoma" panose="020B0604030504040204" pitchFamily="34" charset="0"/>
                <a:cs typeface="Tahoma" panose="020B0604030504040204" pitchFamily="34" charset="0"/>
              </a:rPr>
              <a:t>a.k.a</a:t>
            </a:r>
            <a:r>
              <a:rPr lang="en-US" altLang="en-US" sz="1800" dirty="0">
                <a:latin typeface="Tahoma" panose="020B0604030504040204" pitchFamily="34" charset="0"/>
                <a:ea typeface="Tahoma" panose="020B0604030504040204" pitchFamily="34" charset="0"/>
                <a:cs typeface="Tahoma" panose="020B0604030504040204" pitchFamily="34" charset="0"/>
              </a:rPr>
              <a:t> the “Collaborative”) is a unique consortium of healthcare and life-sciences companies dedicated to accelerating gender parity. Together, our Collaborative members commit to taking an active role in defining strategies, measuring performance, creating change and inspiring others.</a:t>
            </a:r>
          </a:p>
        </p:txBody>
      </p:sp>
      <p:sp>
        <p:nvSpPr>
          <p:cNvPr id="2" name="TextBox 1"/>
          <p:cNvSpPr txBox="1"/>
          <p:nvPr/>
        </p:nvSpPr>
        <p:spPr>
          <a:xfrm>
            <a:off x="6453957" y="5610467"/>
            <a:ext cx="4980847" cy="215444"/>
          </a:xfrm>
          <a:prstGeom prst="rect">
            <a:avLst/>
          </a:prstGeom>
          <a:noFill/>
        </p:spPr>
        <p:txBody>
          <a:bodyPr wrap="square" rtlCol="0">
            <a:spAutoFit/>
          </a:bodyPr>
          <a:lstStyle/>
          <a:p>
            <a:r>
              <a:rPr lang="en-US" sz="800" i="1" dirty="0"/>
              <a:t>Collaborative Member Organizations as of January 2020</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6706" y="309375"/>
            <a:ext cx="1152144" cy="1152144"/>
          </a:xfrm>
          <a:prstGeom prst="rect">
            <a:avLst/>
          </a:prstGeom>
        </p:spPr>
      </p:pic>
    </p:spTree>
    <p:extLst>
      <p:ext uri="{BB962C8B-B14F-4D97-AF65-F5344CB8AC3E}">
        <p14:creationId xmlns:p14="http://schemas.microsoft.com/office/powerpoint/2010/main" val="275900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2441" y="4386474"/>
            <a:ext cx="1463040" cy="1320239"/>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6929" y="4386474"/>
            <a:ext cx="1554480" cy="1265142"/>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51417" y="4386474"/>
            <a:ext cx="1554480" cy="127665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B6F92AE6-1220-4AD7-9349-FA271716DA67}"/>
              </a:ext>
            </a:extLst>
          </p:cNvPr>
          <p:cNvSpPr txBox="1"/>
          <p:nvPr/>
        </p:nvSpPr>
        <p:spPr>
          <a:xfrm>
            <a:off x="358942" y="526726"/>
            <a:ext cx="7197548"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Gender Parity Collaborative</a:t>
            </a:r>
          </a:p>
        </p:txBody>
      </p:sp>
      <p:sp>
        <p:nvSpPr>
          <p:cNvPr id="12" name="Rectangle 11">
            <a:extLst>
              <a:ext uri="{FF2B5EF4-FFF2-40B4-BE49-F238E27FC236}">
                <a16:creationId xmlns:a16="http://schemas.microsoft.com/office/drawing/2014/main" id="{A97A9553-4A07-4F69-B3E8-8DAE16E706CB}"/>
              </a:ext>
            </a:extLst>
          </p:cNvPr>
          <p:cNvSpPr/>
          <p:nvPr/>
        </p:nvSpPr>
        <p:spPr>
          <a:xfrm>
            <a:off x="454901" y="3583863"/>
            <a:ext cx="8311270" cy="646331"/>
          </a:xfrm>
          <a:prstGeom prst="rect">
            <a:avLst/>
          </a:prstGeom>
        </p:spPr>
        <p:txBody>
          <a:bodyPr wrap="square">
            <a:spAutoFit/>
          </a:bodyPr>
          <a:lstStyle/>
          <a:p>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Read about what </a:t>
            </a:r>
            <a:r>
              <a:rPr lang="en-US" b="1" dirty="0">
                <a:solidFill>
                  <a:srgbClr val="58595B"/>
                </a:solidFill>
                <a:latin typeface="Tahoma" panose="020B0604030504040204" pitchFamily="34" charset="0"/>
                <a:ea typeface="Tahoma" panose="020B0604030504040204" pitchFamily="34" charset="0"/>
                <a:cs typeface="Tahoma" panose="020B0604030504040204" pitchFamily="34" charset="0"/>
              </a:rPr>
              <a:t>Collaborative leaders </a:t>
            </a: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have to say by visiting the </a:t>
            </a:r>
            <a:r>
              <a:rPr lang="en-US" b="1" dirty="0">
                <a:solidFill>
                  <a:srgbClr val="FB515B"/>
                </a:solidFill>
                <a:latin typeface="Tahoma" panose="020B0604030504040204" pitchFamily="34" charset="0"/>
                <a:ea typeface="Tahoma" panose="020B0604030504040204" pitchFamily="34" charset="0"/>
                <a:cs typeface="Tahoma" panose="020B0604030504040204" pitchFamily="34" charset="0"/>
              </a:rPr>
              <a:t>News and Reports </a:t>
            </a: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section of our website.</a:t>
            </a:r>
          </a:p>
        </p:txBody>
      </p:sp>
      <p:grpSp>
        <p:nvGrpSpPr>
          <p:cNvPr id="2" name="Group 1">
            <a:extLst>
              <a:ext uri="{FF2B5EF4-FFF2-40B4-BE49-F238E27FC236}">
                <a16:creationId xmlns:a16="http://schemas.microsoft.com/office/drawing/2014/main" id="{E67121DC-D391-C949-A1CC-721D7E42D9ED}"/>
              </a:ext>
            </a:extLst>
          </p:cNvPr>
          <p:cNvGrpSpPr/>
          <p:nvPr/>
        </p:nvGrpSpPr>
        <p:grpSpPr>
          <a:xfrm>
            <a:off x="9478453" y="1988606"/>
            <a:ext cx="3223026" cy="1344124"/>
            <a:chOff x="8073865" y="3534549"/>
            <a:chExt cx="3223026" cy="1344124"/>
          </a:xfrm>
        </p:grpSpPr>
        <p:sp>
          <p:nvSpPr>
            <p:cNvPr id="7" name="Rectangle 6">
              <a:extLst>
                <a:ext uri="{FF2B5EF4-FFF2-40B4-BE49-F238E27FC236}">
                  <a16:creationId xmlns:a16="http://schemas.microsoft.com/office/drawing/2014/main" id="{E89D5ED6-AA26-47DD-9FE1-B1552D313B3E}"/>
                </a:ext>
              </a:extLst>
            </p:cNvPr>
            <p:cNvSpPr/>
            <p:nvPr/>
          </p:nvSpPr>
          <p:spPr>
            <a:xfrm>
              <a:off x="8073865" y="3534549"/>
              <a:ext cx="3223026" cy="646331"/>
            </a:xfrm>
            <a:prstGeom prst="rect">
              <a:avLst/>
            </a:prstGeom>
          </p:spPr>
          <p:txBody>
            <a:bodyPr wrap="square">
              <a:spAutoFit/>
            </a:bodyPr>
            <a:lstStyle/>
            <a:p>
              <a:pPr algn="just"/>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In collaboration with:  </a:t>
              </a:r>
            </a:p>
            <a:p>
              <a:pPr algn="just"/>
              <a:endParaRPr lang="en-US" b="1" dirty="0">
                <a:solidFill>
                  <a:srgbClr val="58595B"/>
                </a:solidFill>
                <a:latin typeface="DIN Next LT Pro" panose="020B0503020203050203" pitchFamily="34" charset="0"/>
              </a:endParaRPr>
            </a:p>
          </p:txBody>
        </p:sp>
        <p:pic>
          <p:nvPicPr>
            <p:cNvPr id="16" name="Picture 15">
              <a:extLst>
                <a:ext uri="{FF2B5EF4-FFF2-40B4-BE49-F238E27FC236}">
                  <a16:creationId xmlns:a16="http://schemas.microsoft.com/office/drawing/2014/main" id="{0E274ACF-6FBA-43BD-A94C-E76BB2E7B2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9336" y="4032744"/>
              <a:ext cx="2560320" cy="320040"/>
            </a:xfrm>
            <a:prstGeom prst="rect">
              <a:avLst/>
            </a:prstGeom>
          </p:spPr>
        </p:pic>
        <p:pic>
          <p:nvPicPr>
            <p:cNvPr id="18" name="Picture 17">
              <a:extLst>
                <a:ext uri="{FF2B5EF4-FFF2-40B4-BE49-F238E27FC236}">
                  <a16:creationId xmlns:a16="http://schemas.microsoft.com/office/drawing/2014/main" id="{2CF55F53-BC40-49F8-8218-381F4E7EE3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86420" y="4586065"/>
              <a:ext cx="1411403" cy="292608"/>
            </a:xfrm>
            <a:prstGeom prst="rect">
              <a:avLst/>
            </a:prstGeom>
          </p:spPr>
        </p:pic>
      </p:grpSp>
      <p:cxnSp>
        <p:nvCxnSpPr>
          <p:cNvPr id="5" name="Straight Connector 4"/>
          <p:cNvCxnSpPr/>
          <p:nvPr/>
        </p:nvCxnSpPr>
        <p:spPr>
          <a:xfrm>
            <a:off x="9260960" y="2155656"/>
            <a:ext cx="0" cy="3291840"/>
          </a:xfrm>
          <a:prstGeom prst="line">
            <a:avLst/>
          </a:prstGeom>
          <a:ln w="19050">
            <a:solidFill>
              <a:schemeClr val="tx1">
                <a:alpha val="84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97A9553-4A07-4F69-B3E8-8DAE16E706CB}"/>
              </a:ext>
            </a:extLst>
          </p:cNvPr>
          <p:cNvSpPr/>
          <p:nvPr/>
        </p:nvSpPr>
        <p:spPr>
          <a:xfrm>
            <a:off x="417583" y="1673257"/>
            <a:ext cx="8731895" cy="1754326"/>
          </a:xfrm>
          <a:prstGeom prst="rect">
            <a:avLst/>
          </a:prstGeom>
        </p:spPr>
        <p:txBody>
          <a:bodyPr wrap="square">
            <a:spAutoFit/>
          </a:bodyPr>
          <a:lstStyle/>
          <a:p>
            <a:r>
              <a:rPr lang="en-US" b="1" dirty="0">
                <a:solidFill>
                  <a:srgbClr val="58595B"/>
                </a:solidFill>
                <a:latin typeface="Tahoma" panose="020B0604030504040204" pitchFamily="34" charset="0"/>
                <a:ea typeface="Tahoma" panose="020B0604030504040204" pitchFamily="34" charset="0"/>
                <a:cs typeface="Tahoma" panose="020B0604030504040204" pitchFamily="34" charset="0"/>
              </a:rPr>
              <a:t>Commitment:</a:t>
            </a:r>
          </a:p>
          <a:p>
            <a:pPr marL="342900" indent="-342900">
              <a:buFont typeface="+mj-lt"/>
              <a:buAutoNum type="arabicPeriod"/>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provide C-suite participation, </a:t>
            </a:r>
          </a:p>
          <a:p>
            <a:pPr marL="342900" indent="-342900">
              <a:buFont typeface="+mj-lt"/>
              <a:buAutoNum type="arabicPeriod"/>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provide company’s HR and gender-related data for benchmarking and tracking through the most comprehensive study of its kind – the </a:t>
            </a:r>
            <a:r>
              <a:rPr lang="en-US" i="1" dirty="0">
                <a:solidFill>
                  <a:srgbClr val="58595B"/>
                </a:solidFill>
                <a:latin typeface="Tahoma" panose="020B0604030504040204" pitchFamily="34" charset="0"/>
                <a:ea typeface="Tahoma" panose="020B0604030504040204" pitchFamily="34" charset="0"/>
                <a:cs typeface="Tahoma" panose="020B0604030504040204" pitchFamily="34" charset="0"/>
              </a:rPr>
              <a:t>Women in the Workplace </a:t>
            </a: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study, conducted by McKinsey &amp; Company and LeanIn.org, </a:t>
            </a:r>
          </a:p>
          <a:p>
            <a:pPr marL="342900" indent="-342900">
              <a:buFont typeface="+mj-lt"/>
              <a:buAutoNum type="arabicPeriod"/>
            </a:pPr>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be an active consortium participant and publicize their commitment. </a:t>
            </a:r>
          </a:p>
        </p:txBody>
      </p:sp>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12688" y="3629392"/>
            <a:ext cx="1554146" cy="2005103"/>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95905" y="4387537"/>
            <a:ext cx="1554480" cy="1268076"/>
          </a:xfrm>
          <a:prstGeom prst="rect">
            <a:avLst/>
          </a:prstGeom>
          <a:ln>
            <a:noFill/>
          </a:ln>
          <a:effectLst>
            <a:outerShdw blurRad="292100" dist="139700" dir="2700000" algn="tl" rotWithShape="0">
              <a:srgbClr val="333333">
                <a:alpha val="65000"/>
              </a:srgbClr>
            </a:outerShdw>
          </a:effectLst>
        </p:spPr>
      </p:pic>
      <p:sp>
        <p:nvSpPr>
          <p:cNvPr id="23" name="Rectangle 22">
            <a:extLst>
              <a:ext uri="{FF2B5EF4-FFF2-40B4-BE49-F238E27FC236}">
                <a16:creationId xmlns:a16="http://schemas.microsoft.com/office/drawing/2014/main" id="{1D959E38-A84D-6041-B43B-CAE401FAC388}"/>
              </a:ext>
            </a:extLst>
          </p:cNvPr>
          <p:cNvSpPr/>
          <p:nvPr/>
        </p:nvSpPr>
        <p:spPr>
          <a:xfrm>
            <a:off x="3593805" y="6083804"/>
            <a:ext cx="7357725" cy="646331"/>
          </a:xfrm>
          <a:prstGeom prst="rect">
            <a:avLst/>
          </a:prstGeom>
        </p:spPr>
        <p:txBody>
          <a:bodyPr wrap="square">
            <a:spAutoFit/>
          </a:bodyPr>
          <a:lstStyle/>
          <a:p>
            <a:pPr algn="ctr"/>
            <a:r>
              <a:rPr lang="en-US" b="1" dirty="0">
                <a:solidFill>
                  <a:srgbClr val="FB515B"/>
                </a:solidFill>
                <a:latin typeface="Tahoma" panose="020B0604030504040204" pitchFamily="34" charset="0"/>
                <a:ea typeface="Tahoma" panose="020B0604030504040204" pitchFamily="34" charset="0"/>
                <a:cs typeface="Tahoma" panose="020B0604030504040204" pitchFamily="34" charset="0"/>
              </a:rPr>
              <a:t>Lead the change, take action and join the Collaborative</a:t>
            </a:r>
            <a:r>
              <a:rPr lang="en-US" dirty="0">
                <a:solidFill>
                  <a:srgbClr val="FB515B"/>
                </a:solidFill>
                <a:latin typeface="Tahoma" panose="020B0604030504040204" pitchFamily="34" charset="0"/>
                <a:ea typeface="Tahoma" panose="020B0604030504040204" pitchFamily="34" charset="0"/>
                <a:cs typeface="Tahoma" panose="020B0604030504040204" pitchFamily="34" charset="0"/>
              </a:rPr>
              <a:t>. </a:t>
            </a:r>
          </a:p>
          <a:p>
            <a:pPr algn="ctr"/>
            <a:r>
              <a:rPr lang="en-US" dirty="0">
                <a:latin typeface="Tahoma" panose="020B0604030504040204" pitchFamily="34" charset="0"/>
                <a:ea typeface="Tahoma" panose="020B0604030504040204" pitchFamily="34" charset="0"/>
                <a:cs typeface="Tahoma" panose="020B0604030504040204" pitchFamily="34" charset="0"/>
              </a:rPr>
              <a:t>     GenderParity.HBAnet.org  |  GenderParity@HBAnet.org</a:t>
            </a:r>
          </a:p>
        </p:txBody>
      </p:sp>
      <p:pic>
        <p:nvPicPr>
          <p:cNvPr id="26" name="Picture 2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686706" y="309375"/>
            <a:ext cx="1152144" cy="1152144"/>
          </a:xfrm>
          <a:prstGeom prst="rect">
            <a:avLst/>
          </a:prstGeom>
        </p:spPr>
      </p:pic>
    </p:spTree>
    <p:extLst>
      <p:ext uri="{BB962C8B-B14F-4D97-AF65-F5344CB8AC3E}">
        <p14:creationId xmlns:p14="http://schemas.microsoft.com/office/powerpoint/2010/main" val="3551553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836ACF-CDB0-47B2-AD71-4DF4A437AF58}"/>
              </a:ext>
            </a:extLst>
          </p:cNvPr>
          <p:cNvSpPr txBox="1"/>
          <p:nvPr/>
        </p:nvSpPr>
        <p:spPr>
          <a:xfrm>
            <a:off x="2686517" y="545721"/>
            <a:ext cx="3251211" cy="769441"/>
          </a:xfrm>
          <a:prstGeom prst="rect">
            <a:avLst/>
          </a:prstGeom>
          <a:noFill/>
        </p:spPr>
        <p:txBody>
          <a:bodyPr wrap="none" rtlCol="0">
            <a:spAutoFit/>
          </a:bodyPr>
          <a:lstStyle/>
          <a:p>
            <a:r>
              <a:rPr lang="en-US" sz="4400" dirty="0">
                <a:solidFill>
                  <a:srgbClr val="58595B"/>
                </a:solidFill>
                <a:latin typeface="Palatino Linotype" panose="02040502050505030304" pitchFamily="18" charset="0"/>
              </a:rPr>
              <a:t>Contact info</a:t>
            </a:r>
          </a:p>
        </p:txBody>
      </p:sp>
      <p:sp>
        <p:nvSpPr>
          <p:cNvPr id="5" name="TextBox 4">
            <a:extLst>
              <a:ext uri="{FF2B5EF4-FFF2-40B4-BE49-F238E27FC236}">
                <a16:creationId xmlns:a16="http://schemas.microsoft.com/office/drawing/2014/main" id="{6F3ED372-5DEF-4A91-8055-A9EDAC463C7D}"/>
              </a:ext>
            </a:extLst>
          </p:cNvPr>
          <p:cNvSpPr txBox="1"/>
          <p:nvPr/>
        </p:nvSpPr>
        <p:spPr>
          <a:xfrm>
            <a:off x="2903885" y="1528951"/>
            <a:ext cx="8998813" cy="538609"/>
          </a:xfrm>
          <a:prstGeom prst="rect">
            <a:avLst/>
          </a:prstGeom>
          <a:noFill/>
        </p:spPr>
        <p:txBody>
          <a:bodyPr wrap="square" rtlCol="0">
            <a:spAutoFit/>
          </a:bodyPr>
          <a:lstStyle/>
          <a:p>
            <a:r>
              <a:rPr lang="en-US" b="1" dirty="0">
                <a:solidFill>
                  <a:srgbClr val="58595B"/>
                </a:solidFill>
                <a:latin typeface="Palatino Linotype" panose="02040502050505030304" pitchFamily="18" charset="0"/>
              </a:rPr>
              <a:t>Insert contact info here</a:t>
            </a:r>
            <a:endParaRPr lang="en-US" dirty="0">
              <a:solidFill>
                <a:srgbClr val="FF0000"/>
              </a:solidFill>
              <a:latin typeface="Palatino Linotype" panose="02040502050505030304" pitchFamily="18" charset="0"/>
            </a:endParaRPr>
          </a:p>
          <a:p>
            <a:endParaRPr lang="en-US" sz="1100" dirty="0">
              <a:latin typeface="Palatino Linotype" panose="02040502050505030304" pitchFamily="18" charset="0"/>
            </a:endParaRPr>
          </a:p>
        </p:txBody>
      </p:sp>
    </p:spTree>
    <p:extLst>
      <p:ext uri="{BB962C8B-B14F-4D97-AF65-F5344CB8AC3E}">
        <p14:creationId xmlns:p14="http://schemas.microsoft.com/office/powerpoint/2010/main" val="247072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AEF88-B4B5-4639-A721-92F74583A5F4}"/>
              </a:ext>
            </a:extLst>
          </p:cNvPr>
          <p:cNvSpPr txBox="1"/>
          <p:nvPr/>
        </p:nvSpPr>
        <p:spPr>
          <a:xfrm>
            <a:off x="358942" y="520617"/>
            <a:ext cx="6357061"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What Is the HBA About?</a:t>
            </a:r>
          </a:p>
        </p:txBody>
      </p:sp>
      <p:sp>
        <p:nvSpPr>
          <p:cNvPr id="7" name="TextBox 6">
            <a:extLst>
              <a:ext uri="{FF2B5EF4-FFF2-40B4-BE49-F238E27FC236}">
                <a16:creationId xmlns:a16="http://schemas.microsoft.com/office/drawing/2014/main" id="{758CA2A2-9273-4488-B2F3-758714529FC6}"/>
              </a:ext>
            </a:extLst>
          </p:cNvPr>
          <p:cNvSpPr txBox="1"/>
          <p:nvPr/>
        </p:nvSpPr>
        <p:spPr>
          <a:xfrm>
            <a:off x="4417492" y="5969327"/>
            <a:ext cx="3357009" cy="261610"/>
          </a:xfrm>
          <a:prstGeom prst="rect">
            <a:avLst/>
          </a:prstGeom>
          <a:noFill/>
        </p:spPr>
        <p:txBody>
          <a:bodyPr wrap="non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https://</a:t>
            </a:r>
            <a:r>
              <a:rPr lang="en-US" sz="1100" dirty="0" err="1">
                <a:latin typeface="Tahoma" panose="020B0604030504040204" pitchFamily="34" charset="0"/>
                <a:ea typeface="Tahoma" panose="020B0604030504040204" pitchFamily="34" charset="0"/>
                <a:cs typeface="Tahoma" panose="020B0604030504040204" pitchFamily="34" charset="0"/>
              </a:rPr>
              <a:t>www.youtube.com</a:t>
            </a:r>
            <a:r>
              <a:rPr lang="en-US" sz="1100" dirty="0">
                <a:latin typeface="Tahoma" panose="020B0604030504040204" pitchFamily="34" charset="0"/>
                <a:ea typeface="Tahoma" panose="020B0604030504040204" pitchFamily="34" charset="0"/>
                <a:cs typeface="Tahoma" panose="020B0604030504040204" pitchFamily="34" charset="0"/>
              </a:rPr>
              <a:t>/</a:t>
            </a:r>
            <a:r>
              <a:rPr lang="en-US" sz="1100" dirty="0" err="1">
                <a:latin typeface="Tahoma" panose="020B0604030504040204" pitchFamily="34" charset="0"/>
                <a:ea typeface="Tahoma" panose="020B0604030504040204" pitchFamily="34" charset="0"/>
                <a:cs typeface="Tahoma" panose="020B0604030504040204" pitchFamily="34" charset="0"/>
              </a:rPr>
              <a:t>watch?v</a:t>
            </a:r>
            <a:r>
              <a:rPr lang="en-US" sz="1100" dirty="0">
                <a:latin typeface="Tahoma" panose="020B0604030504040204" pitchFamily="34" charset="0"/>
                <a:ea typeface="Tahoma" panose="020B0604030504040204" pitchFamily="34" charset="0"/>
                <a:cs typeface="Tahoma" panose="020B0604030504040204" pitchFamily="34" charset="0"/>
              </a:rPr>
              <a:t>=conw0EtV6CY</a:t>
            </a:r>
          </a:p>
        </p:txBody>
      </p:sp>
      <p:pic>
        <p:nvPicPr>
          <p:cNvPr id="5" name="Picture 4">
            <a:hlinkClick r:id="rId2"/>
            <a:extLst>
              <a:ext uri="{FF2B5EF4-FFF2-40B4-BE49-F238E27FC236}">
                <a16:creationId xmlns:a16="http://schemas.microsoft.com/office/drawing/2014/main" id="{3155D8E0-842B-884A-B510-1796C974A4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3730" y="1980012"/>
            <a:ext cx="7484535" cy="3853848"/>
          </a:xfrm>
          <a:prstGeom prst="rect">
            <a:avLst/>
          </a:prstGeom>
        </p:spPr>
      </p:pic>
    </p:spTree>
    <p:extLst>
      <p:ext uri="{BB962C8B-B14F-4D97-AF65-F5344CB8AC3E}">
        <p14:creationId xmlns:p14="http://schemas.microsoft.com/office/powerpoint/2010/main" val="271224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AEF88-B4B5-4639-A721-92F74583A5F4}"/>
              </a:ext>
            </a:extLst>
          </p:cNvPr>
          <p:cNvSpPr txBox="1"/>
          <p:nvPr/>
        </p:nvSpPr>
        <p:spPr>
          <a:xfrm>
            <a:off x="350665" y="515853"/>
            <a:ext cx="4546437"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Key Stakeholders</a:t>
            </a:r>
          </a:p>
        </p:txBody>
      </p:sp>
      <p:sp>
        <p:nvSpPr>
          <p:cNvPr id="14" name="Content Placeholder 2">
            <a:extLst>
              <a:ext uri="{FF2B5EF4-FFF2-40B4-BE49-F238E27FC236}">
                <a16:creationId xmlns:a16="http://schemas.microsoft.com/office/drawing/2014/main" id="{16FA5203-306A-491E-B792-9A60A911F9B0}"/>
              </a:ext>
            </a:extLst>
          </p:cNvPr>
          <p:cNvSpPr>
            <a:spLocks noGrp="1"/>
          </p:cNvSpPr>
          <p:nvPr/>
        </p:nvSpPr>
        <p:spPr>
          <a:xfrm>
            <a:off x="628568" y="2190999"/>
            <a:ext cx="11400880" cy="114300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100000"/>
              </a:lnSpc>
              <a:spcAft>
                <a:spcPts val="600"/>
              </a:spcAft>
              <a:buNone/>
              <a:defRPr/>
            </a:pPr>
            <a:r>
              <a:rPr lang="en-US" sz="1800" dirty="0">
                <a:latin typeface="Tahoma" panose="020B0604030504040204" pitchFamily="34" charset="0"/>
                <a:ea typeface="Tahoma" panose="020B0604030504040204" pitchFamily="34" charset="0"/>
                <a:cs typeface="Tahoma" panose="020B0604030504040204" pitchFamily="34" charset="0"/>
              </a:rPr>
              <a:t>The HBA serves women in the business of healthcare who strive to advance their careers. We offer career resources, volunteer opportunities and an invaluable network that empower women of all backgrounds to grow professionally. When you are part of the HBA, you are empowered to advance your career, your company and gender parity as a catalyst for change across the business of healthcare.</a:t>
            </a:r>
            <a:endParaRPr lang="en-US" sz="1800" dirty="0">
              <a:solidFill>
                <a:srgbClr val="58595B"/>
              </a:solidFill>
              <a:latin typeface="Tahoma" panose="020B0604030504040204" pitchFamily="34" charset="0"/>
              <a:ea typeface="Tahoma" panose="020B0604030504040204" pitchFamily="34" charset="0"/>
              <a:cs typeface="Tahoma" panose="020B0604030504040204" pitchFamily="34" charset="0"/>
            </a:endParaRPr>
          </a:p>
        </p:txBody>
      </p:sp>
      <p:sp>
        <p:nvSpPr>
          <p:cNvPr id="15" name="Content Placeholder 2">
            <a:extLst>
              <a:ext uri="{FF2B5EF4-FFF2-40B4-BE49-F238E27FC236}">
                <a16:creationId xmlns:a16="http://schemas.microsoft.com/office/drawing/2014/main" id="{2DC2C2DE-5B44-4BFA-8B1D-3C4598BA9B19}"/>
              </a:ext>
            </a:extLst>
          </p:cNvPr>
          <p:cNvSpPr txBox="1">
            <a:spLocks/>
          </p:cNvSpPr>
          <p:nvPr/>
        </p:nvSpPr>
        <p:spPr bwMode="auto">
          <a:xfrm>
            <a:off x="628568" y="4103441"/>
            <a:ext cx="11266417" cy="135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750"/>
              </a:spcBef>
              <a:spcAft>
                <a:spcPts val="600"/>
              </a:spcAft>
              <a:defRPr/>
            </a:pPr>
            <a:r>
              <a:rPr lang="en-US" altLang="en-US" dirty="0">
                <a:latin typeface="Tahoma" panose="020B0604030504040204" pitchFamily="34" charset="0"/>
                <a:ea typeface="Tahoma" panose="020B0604030504040204" pitchFamily="34" charset="0"/>
                <a:cs typeface="Tahoma" panose="020B0604030504040204" pitchFamily="34" charset="0"/>
              </a:rPr>
              <a:t>The HBA’s initiatives and community of industry leaders and peers help companies advance their women further, faster. When you partner with the HBA, you strengthen your company’s commitment to advancing women, enhance your competitive edge and become a catalyst for change.</a:t>
            </a:r>
          </a:p>
        </p:txBody>
      </p:sp>
      <p:sp>
        <p:nvSpPr>
          <p:cNvPr id="16" name="TextBox 9">
            <a:extLst>
              <a:ext uri="{FF2B5EF4-FFF2-40B4-BE49-F238E27FC236}">
                <a16:creationId xmlns:a16="http://schemas.microsoft.com/office/drawing/2014/main" id="{C8CAF36F-021C-472C-9734-2F15CA222713}"/>
              </a:ext>
            </a:extLst>
          </p:cNvPr>
          <p:cNvSpPr txBox="1">
            <a:spLocks noChangeArrowheads="1"/>
          </p:cNvSpPr>
          <p:nvPr/>
        </p:nvSpPr>
        <p:spPr bwMode="auto">
          <a:xfrm>
            <a:off x="446174" y="3322203"/>
            <a:ext cx="35850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2400" b="1" dirty="0">
                <a:solidFill>
                  <a:srgbClr val="FB515B"/>
                </a:solidFill>
                <a:latin typeface="Palatino Linotype" panose="02040502050505030304" pitchFamily="18" charset="0"/>
                <a:cs typeface="Gotham Bold"/>
              </a:rPr>
              <a:t>Corporate Partners:</a:t>
            </a:r>
          </a:p>
        </p:txBody>
      </p:sp>
      <p:sp>
        <p:nvSpPr>
          <p:cNvPr id="18" name="TextBox 9">
            <a:extLst>
              <a:ext uri="{FF2B5EF4-FFF2-40B4-BE49-F238E27FC236}">
                <a16:creationId xmlns:a16="http://schemas.microsoft.com/office/drawing/2014/main" id="{A429F217-1065-4CD4-9677-8C87290F0F7A}"/>
              </a:ext>
            </a:extLst>
          </p:cNvPr>
          <p:cNvSpPr txBox="1">
            <a:spLocks noChangeArrowheads="1"/>
          </p:cNvSpPr>
          <p:nvPr/>
        </p:nvSpPr>
        <p:spPr bwMode="auto">
          <a:xfrm>
            <a:off x="446174" y="1421558"/>
            <a:ext cx="36647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2400" b="1" dirty="0">
                <a:solidFill>
                  <a:srgbClr val="FB515B"/>
                </a:solidFill>
                <a:latin typeface="Palatino Linotype" panose="02040502050505030304" pitchFamily="18" charset="0"/>
                <a:cs typeface="Gotham Bold"/>
              </a:rPr>
              <a:t>Business Professionals:</a:t>
            </a:r>
          </a:p>
        </p:txBody>
      </p:sp>
    </p:spTree>
    <p:extLst>
      <p:ext uri="{BB962C8B-B14F-4D97-AF65-F5344CB8AC3E}">
        <p14:creationId xmlns:p14="http://schemas.microsoft.com/office/powerpoint/2010/main" val="53866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AEF88-B4B5-4639-A721-92F74583A5F4}"/>
              </a:ext>
            </a:extLst>
          </p:cNvPr>
          <p:cNvSpPr txBox="1"/>
          <p:nvPr/>
        </p:nvSpPr>
        <p:spPr>
          <a:xfrm>
            <a:off x="349213" y="520984"/>
            <a:ext cx="6896824"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A United Force for Change</a:t>
            </a:r>
          </a:p>
        </p:txBody>
      </p:sp>
      <p:sp>
        <p:nvSpPr>
          <p:cNvPr id="4" name="Rectangle 3">
            <a:extLst>
              <a:ext uri="{FF2B5EF4-FFF2-40B4-BE49-F238E27FC236}">
                <a16:creationId xmlns:a16="http://schemas.microsoft.com/office/drawing/2014/main" id="{D4526F54-3B58-4974-846C-C7E905983E53}"/>
              </a:ext>
            </a:extLst>
          </p:cNvPr>
          <p:cNvSpPr/>
          <p:nvPr/>
        </p:nvSpPr>
        <p:spPr>
          <a:xfrm>
            <a:off x="583684" y="3926861"/>
            <a:ext cx="10992255" cy="2185214"/>
          </a:xfrm>
          <a:prstGeom prst="rect">
            <a:avLst/>
          </a:prstGeom>
        </p:spPr>
        <p:txBody>
          <a:bodyPr wrap="square">
            <a:spAutoFit/>
          </a:bodyPr>
          <a:lstStyle/>
          <a:p>
            <a:pPr algn="ctr"/>
            <a:r>
              <a:rPr lang="en-US" sz="1700" dirty="0">
                <a:latin typeface="Tahoma" panose="020B0604030504040204" pitchFamily="34" charset="0"/>
                <a:ea typeface="Tahoma" panose="020B0604030504040204" pitchFamily="34" charset="0"/>
                <a:cs typeface="Tahoma" panose="020B0604030504040204" pitchFamily="34" charset="0"/>
              </a:rPr>
              <a:t>When members of the HBA come together, it’s with a shared purpose: to be a </a:t>
            </a:r>
            <a:r>
              <a:rPr lang="en-US" sz="1700" b="1" dirty="0">
                <a:solidFill>
                  <a:srgbClr val="FB515B"/>
                </a:solidFill>
                <a:latin typeface="Tahoma" panose="020B0604030504040204" pitchFamily="34" charset="0"/>
                <a:ea typeface="Tahoma" panose="020B0604030504040204" pitchFamily="34" charset="0"/>
                <a:cs typeface="Tahoma" panose="020B0604030504040204" pitchFamily="34" charset="0"/>
              </a:rPr>
              <a:t>united force for change</a:t>
            </a:r>
            <a:r>
              <a:rPr lang="en-US" sz="1700" dirty="0">
                <a:latin typeface="Tahoma" panose="020B0604030504040204" pitchFamily="34" charset="0"/>
                <a:ea typeface="Tahoma" panose="020B0604030504040204" pitchFamily="34" charset="0"/>
                <a:cs typeface="Tahoma" panose="020B0604030504040204" pitchFamily="34" charset="0"/>
              </a:rPr>
              <a:t>. We connect diverse groups of both women and men, across all healthcare and life science disciplines. </a:t>
            </a:r>
          </a:p>
          <a:p>
            <a:pPr algn="ctr"/>
            <a:endParaRPr lang="en-US" sz="1700" dirty="0">
              <a:latin typeface="Tahoma" panose="020B0604030504040204" pitchFamily="34" charset="0"/>
              <a:ea typeface="Tahoma" panose="020B0604030504040204" pitchFamily="34" charset="0"/>
              <a:cs typeface="Tahoma" panose="020B0604030504040204" pitchFamily="34" charset="0"/>
            </a:endParaRPr>
          </a:p>
          <a:p>
            <a:pPr algn="ctr"/>
            <a:r>
              <a:rPr lang="en-US" sz="1700" dirty="0">
                <a:latin typeface="Tahoma" panose="020B0604030504040204" pitchFamily="34" charset="0"/>
                <a:ea typeface="Tahoma" panose="020B0604030504040204" pitchFamily="34" charset="0"/>
                <a:cs typeface="Tahoma" panose="020B0604030504040204" pitchFamily="34" charset="0"/>
              </a:rPr>
              <a:t>By taking focused action to advance our mission, we are creating a powerful movement that directly drives professional opportunity and corporate growth. </a:t>
            </a:r>
          </a:p>
          <a:p>
            <a:pPr algn="ctr"/>
            <a:endParaRPr lang="en-US" sz="1700" dirty="0">
              <a:latin typeface="Tahoma" panose="020B0604030504040204" pitchFamily="34" charset="0"/>
              <a:ea typeface="Tahoma" panose="020B0604030504040204" pitchFamily="34" charset="0"/>
              <a:cs typeface="Tahoma" panose="020B0604030504040204" pitchFamily="34" charset="0"/>
            </a:endParaRPr>
          </a:p>
          <a:p>
            <a:pPr algn="ctr"/>
            <a:r>
              <a:rPr lang="en-US" sz="1700" dirty="0">
                <a:latin typeface="Tahoma" panose="020B0604030504040204" pitchFamily="34" charset="0"/>
                <a:ea typeface="Tahoma" panose="020B0604030504040204" pitchFamily="34" charset="0"/>
                <a:cs typeface="Tahoma" panose="020B0604030504040204" pitchFamily="34" charset="0"/>
              </a:rPr>
              <a:t>We believe that by joining forces in the relentless pursuit of gender parity, we are doing more than uniting individuals—we are strengthening the business of healthcare.</a:t>
            </a:r>
          </a:p>
        </p:txBody>
      </p:sp>
      <p:grpSp>
        <p:nvGrpSpPr>
          <p:cNvPr id="5" name="Group 4">
            <a:extLst>
              <a:ext uri="{FF2B5EF4-FFF2-40B4-BE49-F238E27FC236}">
                <a16:creationId xmlns:a16="http://schemas.microsoft.com/office/drawing/2014/main" id="{3952B72E-346A-064E-A33C-B6375F6496D8}"/>
              </a:ext>
            </a:extLst>
          </p:cNvPr>
          <p:cNvGrpSpPr/>
          <p:nvPr/>
        </p:nvGrpSpPr>
        <p:grpSpPr>
          <a:xfrm>
            <a:off x="342900" y="1666570"/>
            <a:ext cx="11509948" cy="1691641"/>
            <a:chOff x="353254" y="4288678"/>
            <a:chExt cx="11509948" cy="1691641"/>
          </a:xfrm>
        </p:grpSpPr>
        <p:pic>
          <p:nvPicPr>
            <p:cNvPr id="6" name="Picture 5">
              <a:extLst>
                <a:ext uri="{FF2B5EF4-FFF2-40B4-BE49-F238E27FC236}">
                  <a16:creationId xmlns:a16="http://schemas.microsoft.com/office/drawing/2014/main" id="{5453A875-9D84-4894-85D3-29B955FC2F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3254" y="4288678"/>
              <a:ext cx="1942542" cy="1691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6D6FF6A2-CB4B-44A1-9850-087042BE28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3046" y="4288678"/>
              <a:ext cx="1950077" cy="1690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45EAF3E1-FBF2-4540-988B-DA94AEDDE9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15738" y="4288679"/>
              <a:ext cx="1937425" cy="1690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6544CCC0-6091-466B-8CDA-5FE8154D45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0166" y="4288679"/>
              <a:ext cx="1966961" cy="1691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377C34EE-35E8-464C-A0AB-60D8B2B1DF2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08536" y="4288679"/>
              <a:ext cx="1948080" cy="1691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014CCE84-5B9E-49B9-8DE3-DDC7A21DC1C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12500" y="4288679"/>
              <a:ext cx="1950702" cy="1691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62904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AEF88-B4B5-4639-A721-92F74583A5F4}"/>
              </a:ext>
            </a:extLst>
          </p:cNvPr>
          <p:cNvSpPr txBox="1"/>
          <p:nvPr/>
        </p:nvSpPr>
        <p:spPr>
          <a:xfrm>
            <a:off x="349213" y="520984"/>
            <a:ext cx="7998536"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HBA Locations: North America</a:t>
            </a:r>
          </a:p>
        </p:txBody>
      </p:sp>
      <p:pic>
        <p:nvPicPr>
          <p:cNvPr id="4" name="Picture 3">
            <a:extLst>
              <a:ext uri="{FF2B5EF4-FFF2-40B4-BE49-F238E27FC236}">
                <a16:creationId xmlns:a16="http://schemas.microsoft.com/office/drawing/2014/main" id="{659A0F70-157E-6844-822D-5D16B4062F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55096" y="1714501"/>
            <a:ext cx="4132103" cy="4636242"/>
          </a:xfrm>
          <a:prstGeom prst="rect">
            <a:avLst/>
          </a:prstGeom>
        </p:spPr>
      </p:pic>
      <p:sp>
        <p:nvSpPr>
          <p:cNvPr id="5" name="Rectangle 4">
            <a:extLst>
              <a:ext uri="{FF2B5EF4-FFF2-40B4-BE49-F238E27FC236}">
                <a16:creationId xmlns:a16="http://schemas.microsoft.com/office/drawing/2014/main" id="{043F6780-0011-C246-BEDE-FA75DC156910}"/>
              </a:ext>
            </a:extLst>
          </p:cNvPr>
          <p:cNvSpPr/>
          <p:nvPr/>
        </p:nvSpPr>
        <p:spPr>
          <a:xfrm>
            <a:off x="349214" y="1714500"/>
            <a:ext cx="8151320" cy="4212167"/>
          </a:xfrm>
          <a:prstGeom prst="rect">
            <a:avLst/>
          </a:prstGeom>
        </p:spPr>
        <p:txBody>
          <a:bodyPr wrap="square" numCol="3">
            <a:spAutoFit/>
          </a:bodyPr>
          <a:lstStyle/>
          <a:p>
            <a:r>
              <a:rPr lang="en-US" sz="1400" b="1" dirty="0">
                <a:solidFill>
                  <a:srgbClr val="FB515B"/>
                </a:solidFill>
                <a:latin typeface="Palatino Linotype" panose="02040502050505030304" pitchFamily="18" charset="0"/>
                <a:ea typeface="Times New Roman" panose="02020603050405020304" pitchFamily="18" charset="0"/>
                <a:cs typeface="Times New Roman" panose="02020603050405020304" pitchFamily="18" charset="0"/>
              </a:rPr>
              <a:t>Canada Region</a:t>
            </a:r>
            <a:endParaRPr lang="en-US" sz="1400"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Toronto</a:t>
            </a:r>
          </a:p>
          <a:p>
            <a:pPr lvl="1"/>
            <a:endPar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rgbClr val="FB515B"/>
                </a:solidFill>
                <a:latin typeface="Palatino Linotype" panose="02040502050505030304" pitchFamily="18" charset="0"/>
                <a:ea typeface="Times New Roman" panose="02020603050405020304" pitchFamily="18" charset="0"/>
                <a:cs typeface="Times New Roman" panose="02020603050405020304" pitchFamily="18" charset="0"/>
              </a:rPr>
              <a:t>Mid-Atlantic Region</a:t>
            </a:r>
            <a:endParaRPr lang="en-US" sz="1400"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Baltimore</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Greater Washington</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Mainline </a:t>
            </a:r>
            <a:r>
              <a:rPr lang="en-US" sz="1200" dirty="0" err="1">
                <a:latin typeface="Tahoma" panose="020B0604030504040204" pitchFamily="34" charset="0"/>
                <a:ea typeface="Tahoma" panose="020B0604030504040204" pitchFamily="34" charset="0"/>
                <a:cs typeface="Tahoma" panose="020B0604030504040204" pitchFamily="34" charset="0"/>
              </a:rPr>
              <a:t>Montco</a:t>
            </a:r>
            <a:r>
              <a:rPr lang="en-US" sz="1200" dirty="0">
                <a:latin typeface="Tahoma" panose="020B0604030504040204" pitchFamily="34" charset="0"/>
                <a:ea typeface="Tahoma" panose="020B0604030504040204" pitchFamily="34" charset="0"/>
                <a:cs typeface="Tahoma" panose="020B0604030504040204" pitchFamily="34" charset="0"/>
              </a:rPr>
              <a:t> (PA)</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Montgomery Corridor (MD)</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Philadelphia</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Richmond</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West Chester</a:t>
            </a:r>
          </a:p>
          <a:p>
            <a:pPr lvl="1">
              <a:buClr>
                <a:srgbClr val="FB515B"/>
              </a:buClr>
            </a:pPr>
            <a:endParaRPr lang="en-US" sz="1200" dirty="0">
              <a:latin typeface="Tahoma" panose="020B0604030504040204" pitchFamily="34" charset="0"/>
              <a:ea typeface="Tahoma" panose="020B0604030504040204" pitchFamily="34" charset="0"/>
              <a:cs typeface="Tahoma" panose="020B0604030504040204" pitchFamily="34" charset="0"/>
            </a:endParaRPr>
          </a:p>
          <a:p>
            <a:pPr>
              <a:buClr>
                <a:srgbClr val="FB515B"/>
              </a:buClr>
            </a:pPr>
            <a:r>
              <a:rPr lang="en-US" sz="1400" b="1" dirty="0">
                <a:solidFill>
                  <a:srgbClr val="FB515B"/>
                </a:solidFill>
                <a:latin typeface="Palatino Linotype" panose="02040502050505030304" pitchFamily="18" charset="0"/>
                <a:ea typeface="Times New Roman" panose="02020603050405020304" pitchFamily="18" charset="0"/>
                <a:cs typeface="Times New Roman" panose="02020603050405020304" pitchFamily="18" charset="0"/>
              </a:rPr>
              <a:t>Midwest Region</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Chicago-Downtown</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Chicago-Northern Suburbs</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Cincinnati</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Columbus</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Denver</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Indianapolis</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Kansas City</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Minneapolis – St. Paul</a:t>
            </a:r>
          </a:p>
          <a:p>
            <a:pPr marL="742950" lvl="1" indent="-285750">
              <a:buClr>
                <a:srgbClr val="FB515B"/>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St. Louis</a:t>
            </a:r>
          </a:p>
          <a:p>
            <a:pPr>
              <a:buClr>
                <a:srgbClr val="FB515B"/>
              </a:buClr>
            </a:pPr>
            <a:r>
              <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rPr>
              <a:t>New England Region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Boston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Fairfield County, CT</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Marlborough</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Waltham</a:t>
            </a:r>
            <a:endPar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a:buClr>
                <a:srgbClr val="FB515B"/>
              </a:buClr>
            </a:pPr>
            <a:endPar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a:buClr>
                <a:srgbClr val="FB515B"/>
              </a:buClr>
            </a:pPr>
            <a:r>
              <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rPr>
              <a:t>NY/NJ Region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Central New Jersey</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New York</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Northern New Jersey</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Rochester</a:t>
            </a:r>
            <a:endPar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a:buClr>
                <a:srgbClr val="FB515B"/>
              </a:buClr>
            </a:pPr>
            <a:endPar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a:buClr>
                <a:srgbClr val="FB515B"/>
              </a:buClr>
            </a:pPr>
            <a:r>
              <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rPr>
              <a:t>Pacific Region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Los Angeles</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Orange County</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San Diego</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San Francisco</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Seattle</a:t>
            </a:r>
          </a:p>
          <a:p>
            <a:pPr>
              <a:buClr>
                <a:srgbClr val="FB515B"/>
              </a:buClr>
            </a:pPr>
            <a:endPar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a:buClr>
                <a:srgbClr val="FB515B"/>
              </a:buClr>
            </a:pPr>
            <a:endPar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a:buClr>
                <a:srgbClr val="FB515B"/>
              </a:buClr>
            </a:pPr>
            <a:endPar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a:buClr>
                <a:srgbClr val="FB515B"/>
              </a:buClr>
            </a:pPr>
            <a:r>
              <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rPr>
              <a:t>Southeast Region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Atlanta</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Charlotte</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Miami</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Palm Beach</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Research Triangle Park</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Tampa</a:t>
            </a:r>
          </a:p>
          <a:p>
            <a:pPr>
              <a:buClr>
                <a:srgbClr val="FB515B"/>
              </a:buClr>
            </a:pPr>
            <a:endPar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a:buClr>
                <a:srgbClr val="FB515B"/>
              </a:buClr>
            </a:pPr>
            <a:r>
              <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rPr>
              <a:t>Southwest Region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Albuquerque</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Austin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Dallas– Fort Worth</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Houston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Phoenix</a:t>
            </a:r>
          </a:p>
          <a:p>
            <a:endPar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79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AEF88-B4B5-4639-A721-92F74583A5F4}"/>
              </a:ext>
            </a:extLst>
          </p:cNvPr>
          <p:cNvSpPr txBox="1"/>
          <p:nvPr/>
        </p:nvSpPr>
        <p:spPr>
          <a:xfrm>
            <a:off x="349213" y="520984"/>
            <a:ext cx="6063263" cy="769441"/>
          </a:xfrm>
          <a:prstGeom prst="rect">
            <a:avLst/>
          </a:prstGeom>
          <a:noFill/>
        </p:spPr>
        <p:txBody>
          <a:bodyPr wrap="none" rtlCol="0">
            <a:spAutoFit/>
          </a:bodyPr>
          <a:lstStyle/>
          <a:p>
            <a:r>
              <a:rPr lang="en-US" sz="4400" dirty="0">
                <a:solidFill>
                  <a:schemeClr val="bg1"/>
                </a:solidFill>
                <a:latin typeface="Palatino Linotype" panose="02040502050505030304" pitchFamily="18" charset="0"/>
              </a:rPr>
              <a:t>HBA Locations: Europe</a:t>
            </a:r>
          </a:p>
        </p:txBody>
      </p:sp>
      <p:sp>
        <p:nvSpPr>
          <p:cNvPr id="5" name="Rectangle 4">
            <a:extLst>
              <a:ext uri="{FF2B5EF4-FFF2-40B4-BE49-F238E27FC236}">
                <a16:creationId xmlns:a16="http://schemas.microsoft.com/office/drawing/2014/main" id="{A78935F8-2DEB-C54C-BB56-3505AFFFE5C3}"/>
              </a:ext>
            </a:extLst>
          </p:cNvPr>
          <p:cNvSpPr/>
          <p:nvPr/>
        </p:nvSpPr>
        <p:spPr>
          <a:xfrm>
            <a:off x="1896533" y="2550461"/>
            <a:ext cx="2771873" cy="2739211"/>
          </a:xfrm>
          <a:prstGeom prst="rect">
            <a:avLst/>
          </a:prstGeom>
        </p:spPr>
        <p:txBody>
          <a:bodyPr wrap="square" numCol="1">
            <a:spAutoFit/>
          </a:bodyPr>
          <a:lstStyle/>
          <a:p>
            <a:r>
              <a:rPr lang="en-US" sz="1400" b="1" dirty="0">
                <a:solidFill>
                  <a:srgbClr val="FB515B"/>
                </a:solidFill>
                <a:latin typeface="Palatino Linotype" panose="02040502050505030304" pitchFamily="18" charset="0"/>
                <a:ea typeface="Times New Roman" panose="02020603050405020304" pitchFamily="18" charset="0"/>
                <a:cs typeface="Times New Roman" panose="02020603050405020304" pitchFamily="18" charset="0"/>
              </a:rPr>
              <a:t>Europe Region</a:t>
            </a:r>
            <a:endParaRPr lang="en-US" sz="1400"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Basel</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Berlin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Brussels</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Dublin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Frankfurt</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London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Lyon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Milan</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Paris</a:t>
            </a: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Suisse </a:t>
            </a:r>
            <a:r>
              <a:rPr lang="en-US" sz="1200" dirty="0" err="1">
                <a:solidFill>
                  <a:srgbClr val="58595B"/>
                </a:solidFill>
                <a:latin typeface="Tahoma" panose="020B0604030504040204" pitchFamily="34" charset="0"/>
                <a:ea typeface="Tahoma" panose="020B0604030504040204" pitchFamily="34" charset="0"/>
                <a:cs typeface="Tahoma" panose="020B0604030504040204" pitchFamily="34" charset="0"/>
              </a:rPr>
              <a:t>Romande</a:t>
            </a:r>
            <a:endPar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endParaRPr>
          </a:p>
          <a:p>
            <a:pPr marL="742950" lvl="1" indent="-285750">
              <a:buClr>
                <a:srgbClr val="FB515B"/>
              </a:buClr>
              <a:buFont typeface="Arial" panose="020B0604020202020204" pitchFamily="34" charset="0"/>
              <a:buChar char="•"/>
            </a:pPr>
            <a:r>
              <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rPr>
              <a:t>Zurich</a:t>
            </a:r>
          </a:p>
          <a:p>
            <a:pPr lvl="1"/>
            <a:endParaRPr lang="en-US" sz="1200" dirty="0">
              <a:solidFill>
                <a:srgbClr val="58595B"/>
              </a:solidFill>
              <a:latin typeface="Tahoma" panose="020B0604030504040204" pitchFamily="34" charset="0"/>
              <a:ea typeface="Tahoma" panose="020B0604030504040204" pitchFamily="34" charset="0"/>
              <a:cs typeface="Tahoma" panose="020B0604030504040204" pitchFamily="34" charset="0"/>
            </a:endParaRPr>
          </a:p>
          <a:p>
            <a:endParaRPr lang="en-US" sz="1400" b="1" dirty="0">
              <a:solidFill>
                <a:srgbClr val="FB515B"/>
              </a:solidFill>
              <a:latin typeface="Palatino Linotype" panose="0204050205050503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89F3631-3F5D-4F4F-B1E4-4B4DB4D01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0669" y="1898373"/>
            <a:ext cx="5842862" cy="4653273"/>
          </a:xfrm>
          <a:prstGeom prst="rect">
            <a:avLst/>
          </a:prstGeom>
        </p:spPr>
      </p:pic>
    </p:spTree>
    <p:extLst>
      <p:ext uri="{BB962C8B-B14F-4D97-AF65-F5344CB8AC3E}">
        <p14:creationId xmlns:p14="http://schemas.microsoft.com/office/powerpoint/2010/main" val="1395741859"/>
      </p:ext>
    </p:extLst>
  </p:cSld>
  <p:clrMapOvr>
    <a:masterClrMapping/>
  </p:clrMapOvr>
</p:sld>
</file>

<file path=ppt/theme/theme1.xml><?xml version="1.0" encoding="utf-8"?>
<a:theme xmlns:a="http://schemas.openxmlformats.org/drawingml/2006/main" name="Office Theme">
  <a:themeElements>
    <a:clrScheme name="HBA branded colors">
      <a:dk1>
        <a:srgbClr val="58595B"/>
      </a:dk1>
      <a:lt1>
        <a:sysClr val="window" lastClr="FFFFFF"/>
      </a:lt1>
      <a:dk2>
        <a:srgbClr val="44546A"/>
      </a:dk2>
      <a:lt2>
        <a:srgbClr val="FFFFFF"/>
      </a:lt2>
      <a:accent1>
        <a:srgbClr val="7757A1"/>
      </a:accent1>
      <a:accent2>
        <a:srgbClr val="FB515B"/>
      </a:accent2>
      <a:accent3>
        <a:srgbClr val="86D5C8"/>
      </a:accent3>
      <a:accent4>
        <a:srgbClr val="F9EB3B"/>
      </a:accent4>
      <a:accent5>
        <a:srgbClr val="58595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2993</TotalTime>
  <Words>2699</Words>
  <Application>Microsoft Office PowerPoint</Application>
  <PresentationFormat>Widescreen</PresentationFormat>
  <Paragraphs>328</Paragraphs>
  <Slides>44</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DIN Next LT Pro</vt:lpstr>
      <vt:lpstr>Palatino Linotype</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George</dc:creator>
  <cp:lastModifiedBy>Phil George</cp:lastModifiedBy>
  <cp:revision>234</cp:revision>
  <dcterms:created xsi:type="dcterms:W3CDTF">2017-09-26T12:42:23Z</dcterms:created>
  <dcterms:modified xsi:type="dcterms:W3CDTF">2020-02-28T16:06:39Z</dcterms:modified>
</cp:coreProperties>
</file>