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8" r:id="rId2"/>
    <p:sldId id="312" r:id="rId3"/>
    <p:sldId id="306" r:id="rId4"/>
    <p:sldId id="305" r:id="rId5"/>
    <p:sldId id="283" r:id="rId6"/>
    <p:sldId id="290" r:id="rId7"/>
    <p:sldId id="294" r:id="rId8"/>
    <p:sldId id="296" r:id="rId9"/>
    <p:sldId id="281" r:id="rId10"/>
    <p:sldId id="282" r:id="rId11"/>
    <p:sldId id="319" r:id="rId12"/>
    <p:sldId id="310" r:id="rId13"/>
    <p:sldId id="321" r:id="rId14"/>
    <p:sldId id="322" r:id="rId15"/>
    <p:sldId id="323" r:id="rId16"/>
    <p:sldId id="317" r:id="rId17"/>
    <p:sldId id="307" r:id="rId18"/>
    <p:sldId id="314" r:id="rId19"/>
    <p:sldId id="315" r:id="rId20"/>
    <p:sldId id="31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na Gademsky" initials="LG" lastIdx="10" clrIdx="0">
    <p:extLst>
      <p:ext uri="{19B8F6BF-5375-455C-9EA6-DF929625EA0E}">
        <p15:presenceInfo xmlns:p15="http://schemas.microsoft.com/office/powerpoint/2012/main" userId="298682fa801188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Peck" userId="a9ffd8a0-e865-45c1-82ff-3b34bee25adf" providerId="ADAL" clId="{906747CB-3CD7-4457-9B25-CFD0F90D7D65}"/>
    <pc:docChg chg="modSld">
      <pc:chgData name="Lauren Peck" userId="a9ffd8a0-e865-45c1-82ff-3b34bee25adf" providerId="ADAL" clId="{906747CB-3CD7-4457-9B25-CFD0F90D7D65}" dt="2021-06-23T15:38:06.179" v="2" actId="20577"/>
      <pc:docMkLst>
        <pc:docMk/>
      </pc:docMkLst>
      <pc:sldChg chg="modSp mod">
        <pc:chgData name="Lauren Peck" userId="a9ffd8a0-e865-45c1-82ff-3b34bee25adf" providerId="ADAL" clId="{906747CB-3CD7-4457-9B25-CFD0F90D7D65}" dt="2021-06-23T15:38:06.179" v="2" actId="20577"/>
        <pc:sldMkLst>
          <pc:docMk/>
          <pc:sldMk cId="3202703447" sldId="321"/>
        </pc:sldMkLst>
        <pc:spChg chg="mod">
          <ac:chgData name="Lauren Peck" userId="a9ffd8a0-e865-45c1-82ff-3b34bee25adf" providerId="ADAL" clId="{906747CB-3CD7-4457-9B25-CFD0F90D7D65}" dt="2021-06-23T15:38:06.179" v="2" actId="20577"/>
          <ac:spMkLst>
            <pc:docMk/>
            <pc:sldMk cId="3202703447" sldId="321"/>
            <ac:spMk id="3" creationId="{AB1ED87B-5B25-45FC-97E3-CC93448ECBE3}"/>
          </ac:spMkLst>
        </pc:spChg>
      </pc:sldChg>
    </pc:docChg>
  </pc:docChgLst>
  <pc:docChgLst>
    <pc:chgData name="Lauren Peck" userId="a9ffd8a0-e865-45c1-82ff-3b34bee25adf" providerId="ADAL" clId="{2425BED0-1412-4ED7-AA91-6A8728C4C694}"/>
    <pc:docChg chg="undo custSel modSld">
      <pc:chgData name="Lauren Peck" userId="a9ffd8a0-e865-45c1-82ff-3b34bee25adf" providerId="ADAL" clId="{2425BED0-1412-4ED7-AA91-6A8728C4C694}" dt="2021-07-23T13:01:58.911" v="117" actId="2711"/>
      <pc:docMkLst>
        <pc:docMk/>
      </pc:docMkLst>
      <pc:sldChg chg="modSp mod">
        <pc:chgData name="Lauren Peck" userId="a9ffd8a0-e865-45c1-82ff-3b34bee25adf" providerId="ADAL" clId="{2425BED0-1412-4ED7-AA91-6A8728C4C694}" dt="2021-07-20T17:30:35.361" v="62" actId="114"/>
        <pc:sldMkLst>
          <pc:docMk/>
          <pc:sldMk cId="3006451725" sldId="283"/>
        </pc:sldMkLst>
        <pc:spChg chg="mod">
          <ac:chgData name="Lauren Peck" userId="a9ffd8a0-e865-45c1-82ff-3b34bee25adf" providerId="ADAL" clId="{2425BED0-1412-4ED7-AA91-6A8728C4C694}" dt="2021-07-20T17:30:35.361" v="62" actId="114"/>
          <ac:spMkLst>
            <pc:docMk/>
            <pc:sldMk cId="3006451725" sldId="283"/>
            <ac:spMk id="3" creationId="{00000000-0000-0000-0000-000000000000}"/>
          </ac:spMkLst>
        </pc:spChg>
      </pc:sldChg>
      <pc:sldChg chg="modSp mod">
        <pc:chgData name="Lauren Peck" userId="a9ffd8a0-e865-45c1-82ff-3b34bee25adf" providerId="ADAL" clId="{2425BED0-1412-4ED7-AA91-6A8728C4C694}" dt="2021-07-20T17:32:36.459" v="66" actId="20577"/>
        <pc:sldMkLst>
          <pc:docMk/>
          <pc:sldMk cId="2192066996" sldId="290"/>
        </pc:sldMkLst>
        <pc:spChg chg="mod">
          <ac:chgData name="Lauren Peck" userId="a9ffd8a0-e865-45c1-82ff-3b34bee25adf" providerId="ADAL" clId="{2425BED0-1412-4ED7-AA91-6A8728C4C694}" dt="2021-07-20T17:32:36.459" v="66" actId="20577"/>
          <ac:spMkLst>
            <pc:docMk/>
            <pc:sldMk cId="2192066996" sldId="290"/>
            <ac:spMk id="3" creationId="{00000000-0000-0000-0000-000000000000}"/>
          </ac:spMkLst>
        </pc:spChg>
      </pc:sldChg>
      <pc:sldChg chg="modSp mod">
        <pc:chgData name="Lauren Peck" userId="a9ffd8a0-e865-45c1-82ff-3b34bee25adf" providerId="ADAL" clId="{2425BED0-1412-4ED7-AA91-6A8728C4C694}" dt="2021-07-20T17:32:56.680" v="86" actId="1036"/>
        <pc:sldMkLst>
          <pc:docMk/>
          <pc:sldMk cId="3102310933" sldId="294"/>
        </pc:sldMkLst>
        <pc:spChg chg="mod">
          <ac:chgData name="Lauren Peck" userId="a9ffd8a0-e865-45c1-82ff-3b34bee25adf" providerId="ADAL" clId="{2425BED0-1412-4ED7-AA91-6A8728C4C694}" dt="2021-07-20T17:32:50.620" v="77" actId="1035"/>
          <ac:spMkLst>
            <pc:docMk/>
            <pc:sldMk cId="3102310933" sldId="294"/>
            <ac:spMk id="3" creationId="{00000000-0000-0000-0000-000000000000}"/>
          </ac:spMkLst>
        </pc:spChg>
        <pc:spChg chg="mod">
          <ac:chgData name="Lauren Peck" userId="a9ffd8a0-e865-45c1-82ff-3b34bee25adf" providerId="ADAL" clId="{2425BED0-1412-4ED7-AA91-6A8728C4C694}" dt="2021-07-20T17:32:56.680" v="86" actId="1036"/>
          <ac:spMkLst>
            <pc:docMk/>
            <pc:sldMk cId="3102310933" sldId="294"/>
            <ac:spMk id="6" creationId="{00000000-0000-0000-0000-000000000000}"/>
          </ac:spMkLst>
        </pc:spChg>
      </pc:sldChg>
      <pc:sldChg chg="modSp mod">
        <pc:chgData name="Lauren Peck" userId="a9ffd8a0-e865-45c1-82ff-3b34bee25adf" providerId="ADAL" clId="{2425BED0-1412-4ED7-AA91-6A8728C4C694}" dt="2021-07-23T13:01:58.911" v="117" actId="2711"/>
        <pc:sldMkLst>
          <pc:docMk/>
          <pc:sldMk cId="2893800621" sldId="296"/>
        </pc:sldMkLst>
        <pc:spChg chg="mod">
          <ac:chgData name="Lauren Peck" userId="a9ffd8a0-e865-45c1-82ff-3b34bee25adf" providerId="ADAL" clId="{2425BED0-1412-4ED7-AA91-6A8728C4C694}" dt="2021-07-20T17:33:10.301" v="92" actId="1076"/>
          <ac:spMkLst>
            <pc:docMk/>
            <pc:sldMk cId="2893800621" sldId="296"/>
            <ac:spMk id="2" creationId="{00000000-0000-0000-0000-000000000000}"/>
          </ac:spMkLst>
        </pc:spChg>
        <pc:spChg chg="mod">
          <ac:chgData name="Lauren Peck" userId="a9ffd8a0-e865-45c1-82ff-3b34bee25adf" providerId="ADAL" clId="{2425BED0-1412-4ED7-AA91-6A8728C4C694}" dt="2021-07-20T17:33:23.504" v="116" actId="1035"/>
          <ac:spMkLst>
            <pc:docMk/>
            <pc:sldMk cId="2893800621" sldId="296"/>
            <ac:spMk id="3" creationId="{00000000-0000-0000-0000-000000000000}"/>
          </ac:spMkLst>
        </pc:spChg>
        <pc:spChg chg="mod">
          <ac:chgData name="Lauren Peck" userId="a9ffd8a0-e865-45c1-82ff-3b34bee25adf" providerId="ADAL" clId="{2425BED0-1412-4ED7-AA91-6A8728C4C694}" dt="2021-07-23T13:01:58.911" v="117" actId="2711"/>
          <ac:spMkLst>
            <pc:docMk/>
            <pc:sldMk cId="2893800621" sldId="296"/>
            <ac:spMk id="5" creationId="{00000000-0000-0000-0000-000000000000}"/>
          </ac:spMkLst>
        </pc:sp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hyperlink" Target="http://www.surveymonkey.com/r/HBABadges" TargetMode="External"/><Relationship Id="rId1" Type="http://schemas.openxmlformats.org/officeDocument/2006/relationships/hyperlink" Target="mailto:membership@hbanet.org"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www.surveymonkey.com/r/HBABadges" TargetMode="External"/><Relationship Id="rId1" Type="http://schemas.openxmlformats.org/officeDocument/2006/relationships/hyperlink" Target="mailto:membership@hbanet.org" TargetMode="Externa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1C423-F6E6-4CC3-A18A-DFF4D9ECACC5}"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US"/>
        </a:p>
      </dgm:t>
    </dgm:pt>
    <dgm:pt modelId="{B4F76BE6-D379-451F-9261-2328AE9B0354}">
      <dgm:prSet phldrT="[Text]"/>
      <dgm:spPr/>
      <dgm:t>
        <a:bodyPr/>
        <a:lstStyle/>
        <a:p>
          <a:r>
            <a:rPr lang="en-US" dirty="0"/>
            <a:t>LEAD Award </a:t>
          </a:r>
        </a:p>
      </dgm:t>
    </dgm:pt>
    <dgm:pt modelId="{80399A5A-9FDC-4026-9DDF-F294433A3BBC}" type="parTrans" cxnId="{070E6D01-C76D-42F7-A7A6-584CA36C2CC9}">
      <dgm:prSet/>
      <dgm:spPr/>
      <dgm:t>
        <a:bodyPr/>
        <a:lstStyle/>
        <a:p>
          <a:endParaRPr lang="en-US"/>
        </a:p>
      </dgm:t>
    </dgm:pt>
    <dgm:pt modelId="{C88DBA20-D77A-4843-BAE3-56EC5EDFE01C}" type="sibTrans" cxnId="{070E6D01-C76D-42F7-A7A6-584CA36C2CC9}">
      <dgm:prSet/>
      <dgm:spPr/>
      <dgm:t>
        <a:bodyPr/>
        <a:lstStyle/>
        <a:p>
          <a:endParaRPr lang="en-US"/>
        </a:p>
      </dgm:t>
    </dgm:pt>
    <dgm:pt modelId="{89788787-5891-4888-A4F6-9B4038A53162}">
      <dgm:prSet phldrT="[Text]"/>
      <dgm:spPr/>
      <dgm:t>
        <a:bodyPr/>
        <a:lstStyle/>
        <a:p>
          <a:r>
            <a:rPr lang="en-US" dirty="0"/>
            <a:t>Legacy Award</a:t>
          </a:r>
        </a:p>
      </dgm:t>
    </dgm:pt>
    <dgm:pt modelId="{45852BA2-0E4F-423D-8F96-44D27854EF3B}" type="parTrans" cxnId="{70782A53-A05E-4A8D-9A42-DCFCEB4F4E76}">
      <dgm:prSet/>
      <dgm:spPr/>
      <dgm:t>
        <a:bodyPr/>
        <a:lstStyle/>
        <a:p>
          <a:endParaRPr lang="en-US"/>
        </a:p>
      </dgm:t>
    </dgm:pt>
    <dgm:pt modelId="{2E040E85-AE00-471E-B8C5-3DCAF2CF58BB}" type="sibTrans" cxnId="{70782A53-A05E-4A8D-9A42-DCFCEB4F4E76}">
      <dgm:prSet/>
      <dgm:spPr/>
      <dgm:t>
        <a:bodyPr/>
        <a:lstStyle/>
        <a:p>
          <a:endParaRPr lang="en-US"/>
        </a:p>
      </dgm:t>
    </dgm:pt>
    <dgm:pt modelId="{9DAFC0E1-3BCA-48C3-85C0-E582E04114A9}">
      <dgm:prSet phldrT="[Text]"/>
      <dgm:spPr/>
      <dgm:t>
        <a:bodyPr/>
        <a:lstStyle/>
        <a:p>
          <a:pPr algn="ctr"/>
          <a:r>
            <a:rPr lang="en-US" dirty="0"/>
            <a:t>Marie Curie          Award 	</a:t>
          </a:r>
        </a:p>
      </dgm:t>
    </dgm:pt>
    <dgm:pt modelId="{C871F97E-9764-4C86-ACC2-BC7065E63358}" type="parTrans" cxnId="{E4E1F193-CA24-48A7-BCF0-B4C19EF42C30}">
      <dgm:prSet/>
      <dgm:spPr/>
      <dgm:t>
        <a:bodyPr/>
        <a:lstStyle/>
        <a:p>
          <a:endParaRPr lang="en-US"/>
        </a:p>
      </dgm:t>
    </dgm:pt>
    <dgm:pt modelId="{3479115B-9E6D-4EE4-84B8-317D30102EF1}" type="sibTrans" cxnId="{E4E1F193-CA24-48A7-BCF0-B4C19EF42C30}">
      <dgm:prSet/>
      <dgm:spPr/>
      <dgm:t>
        <a:bodyPr/>
        <a:lstStyle/>
        <a:p>
          <a:endParaRPr lang="en-US"/>
        </a:p>
      </dgm:t>
    </dgm:pt>
    <dgm:pt modelId="{6C5271C3-CF66-48B4-9100-050859E1430A}">
      <dgm:prSet phldrT="[Text]"/>
      <dgm:spPr/>
      <dgm:t>
        <a:bodyPr/>
        <a:lstStyle/>
        <a:p>
          <a:r>
            <a:rPr lang="en-US" dirty="0"/>
            <a:t>Everest Award</a:t>
          </a:r>
        </a:p>
      </dgm:t>
    </dgm:pt>
    <dgm:pt modelId="{B7E4F6C2-7C4A-474D-855B-8954382E1566}" type="parTrans" cxnId="{57147D2C-F233-417D-8CA7-235F2041D724}">
      <dgm:prSet/>
      <dgm:spPr/>
      <dgm:t>
        <a:bodyPr/>
        <a:lstStyle/>
        <a:p>
          <a:endParaRPr lang="en-US"/>
        </a:p>
      </dgm:t>
    </dgm:pt>
    <dgm:pt modelId="{615EC642-1260-4DC7-BD63-F2B6441D73AA}" type="sibTrans" cxnId="{57147D2C-F233-417D-8CA7-235F2041D724}">
      <dgm:prSet/>
      <dgm:spPr/>
      <dgm:t>
        <a:bodyPr/>
        <a:lstStyle/>
        <a:p>
          <a:endParaRPr lang="en-US"/>
        </a:p>
      </dgm:t>
    </dgm:pt>
    <dgm:pt modelId="{DE50F8B7-B84D-4796-8294-4FA94F2FCB70}">
      <dgm:prSet phldrT="[Text]"/>
      <dgm:spPr/>
      <dgm:t>
        <a:bodyPr/>
        <a:lstStyle/>
        <a:p>
          <a:r>
            <a:rPr lang="en-US" dirty="0"/>
            <a:t>Honored Volunteer</a:t>
          </a:r>
        </a:p>
      </dgm:t>
    </dgm:pt>
    <dgm:pt modelId="{D0553E42-61B1-46E7-B944-13F49C904B60}" type="parTrans" cxnId="{A380B05D-2D21-4D7A-8358-9851567870A0}">
      <dgm:prSet/>
      <dgm:spPr/>
      <dgm:t>
        <a:bodyPr/>
        <a:lstStyle/>
        <a:p>
          <a:endParaRPr lang="en-US"/>
        </a:p>
      </dgm:t>
    </dgm:pt>
    <dgm:pt modelId="{1E2C61F7-B464-4A79-9FD0-5C72C9C3613C}" type="sibTrans" cxnId="{A380B05D-2D21-4D7A-8358-9851567870A0}">
      <dgm:prSet/>
      <dgm:spPr/>
      <dgm:t>
        <a:bodyPr/>
        <a:lstStyle/>
        <a:p>
          <a:endParaRPr lang="en-US"/>
        </a:p>
      </dgm:t>
    </dgm:pt>
    <dgm:pt modelId="{08DFC2F0-85C5-42F0-A7C5-D058D64072FB}">
      <dgm:prSet/>
      <dgm:spPr/>
      <dgm:t>
        <a:bodyPr/>
        <a:lstStyle/>
        <a:p>
          <a:r>
            <a:rPr lang="en-US" dirty="0"/>
            <a:t>Spark Award</a:t>
          </a:r>
        </a:p>
      </dgm:t>
    </dgm:pt>
    <dgm:pt modelId="{D61A8C61-57EF-4DF2-AA9F-CC65A7B610E4}" type="parTrans" cxnId="{5D4EDD16-F99F-488A-BDAA-541984717891}">
      <dgm:prSet/>
      <dgm:spPr/>
      <dgm:t>
        <a:bodyPr/>
        <a:lstStyle/>
        <a:p>
          <a:endParaRPr lang="en-US"/>
        </a:p>
      </dgm:t>
    </dgm:pt>
    <dgm:pt modelId="{4C1B4152-B8F1-44E0-AC35-76BFC7CCC078}" type="sibTrans" cxnId="{5D4EDD16-F99F-488A-BDAA-541984717891}">
      <dgm:prSet/>
      <dgm:spPr/>
      <dgm:t>
        <a:bodyPr/>
        <a:lstStyle/>
        <a:p>
          <a:endParaRPr lang="en-US"/>
        </a:p>
      </dgm:t>
    </dgm:pt>
    <dgm:pt modelId="{7C870A5E-9A7B-4983-93A7-1CAC581F42B7}" type="pres">
      <dgm:prSet presAssocID="{8601C423-F6E6-4CC3-A18A-DFF4D9ECACC5}" presName="diagram" presStyleCnt="0">
        <dgm:presLayoutVars>
          <dgm:dir/>
          <dgm:resizeHandles val="exact"/>
        </dgm:presLayoutVars>
      </dgm:prSet>
      <dgm:spPr/>
    </dgm:pt>
    <dgm:pt modelId="{C0C8404A-5B58-407F-B782-1C36E93752DD}" type="pres">
      <dgm:prSet presAssocID="{B4F76BE6-D379-451F-9261-2328AE9B0354}" presName="node" presStyleLbl="node1" presStyleIdx="0" presStyleCnt="6">
        <dgm:presLayoutVars>
          <dgm:bulletEnabled val="1"/>
        </dgm:presLayoutVars>
      </dgm:prSet>
      <dgm:spPr/>
    </dgm:pt>
    <dgm:pt modelId="{7F29CD53-D371-434F-BC01-A84C2F2C1991}" type="pres">
      <dgm:prSet presAssocID="{C88DBA20-D77A-4843-BAE3-56EC5EDFE01C}" presName="sibTrans" presStyleCnt="0"/>
      <dgm:spPr/>
    </dgm:pt>
    <dgm:pt modelId="{10A528B0-D391-40E7-979D-493AD8C4ED24}" type="pres">
      <dgm:prSet presAssocID="{89788787-5891-4888-A4F6-9B4038A53162}" presName="node" presStyleLbl="node1" presStyleIdx="1" presStyleCnt="6">
        <dgm:presLayoutVars>
          <dgm:bulletEnabled val="1"/>
        </dgm:presLayoutVars>
      </dgm:prSet>
      <dgm:spPr/>
    </dgm:pt>
    <dgm:pt modelId="{1823B4F6-6936-4DDA-9811-1EC8BDD9E192}" type="pres">
      <dgm:prSet presAssocID="{2E040E85-AE00-471E-B8C5-3DCAF2CF58BB}" presName="sibTrans" presStyleCnt="0"/>
      <dgm:spPr/>
    </dgm:pt>
    <dgm:pt modelId="{2B2CDD29-A881-466B-A97C-B591DD4373D9}" type="pres">
      <dgm:prSet presAssocID="{9DAFC0E1-3BCA-48C3-85C0-E582E04114A9}" presName="node" presStyleLbl="node1" presStyleIdx="2" presStyleCnt="6">
        <dgm:presLayoutVars>
          <dgm:bulletEnabled val="1"/>
        </dgm:presLayoutVars>
      </dgm:prSet>
      <dgm:spPr/>
    </dgm:pt>
    <dgm:pt modelId="{AA48602B-137E-4328-BAAD-D1255EAB87EC}" type="pres">
      <dgm:prSet presAssocID="{3479115B-9E6D-4EE4-84B8-317D30102EF1}" presName="sibTrans" presStyleCnt="0"/>
      <dgm:spPr/>
    </dgm:pt>
    <dgm:pt modelId="{6AC745E2-BB2B-4CC3-980D-27058B741CF4}" type="pres">
      <dgm:prSet presAssocID="{6C5271C3-CF66-48B4-9100-050859E1430A}" presName="node" presStyleLbl="node1" presStyleIdx="3" presStyleCnt="6">
        <dgm:presLayoutVars>
          <dgm:bulletEnabled val="1"/>
        </dgm:presLayoutVars>
      </dgm:prSet>
      <dgm:spPr/>
    </dgm:pt>
    <dgm:pt modelId="{B7CAAC0A-679A-49A4-B1B3-0057AAD5300D}" type="pres">
      <dgm:prSet presAssocID="{615EC642-1260-4DC7-BD63-F2B6441D73AA}" presName="sibTrans" presStyleCnt="0"/>
      <dgm:spPr/>
    </dgm:pt>
    <dgm:pt modelId="{4D1545D6-5534-496D-BEA3-0F090C181356}" type="pres">
      <dgm:prSet presAssocID="{DE50F8B7-B84D-4796-8294-4FA94F2FCB70}" presName="node" presStyleLbl="node1" presStyleIdx="4" presStyleCnt="6">
        <dgm:presLayoutVars>
          <dgm:bulletEnabled val="1"/>
        </dgm:presLayoutVars>
      </dgm:prSet>
      <dgm:spPr/>
    </dgm:pt>
    <dgm:pt modelId="{FED10148-E787-4A5B-BBD6-52985148A485}" type="pres">
      <dgm:prSet presAssocID="{1E2C61F7-B464-4A79-9FD0-5C72C9C3613C}" presName="sibTrans" presStyleCnt="0"/>
      <dgm:spPr/>
    </dgm:pt>
    <dgm:pt modelId="{00CB3C08-95A5-4D86-B72C-640BA762F267}" type="pres">
      <dgm:prSet presAssocID="{08DFC2F0-85C5-42F0-A7C5-D058D64072FB}" presName="node" presStyleLbl="node1" presStyleIdx="5" presStyleCnt="6">
        <dgm:presLayoutVars>
          <dgm:bulletEnabled val="1"/>
        </dgm:presLayoutVars>
      </dgm:prSet>
      <dgm:spPr/>
    </dgm:pt>
  </dgm:ptLst>
  <dgm:cxnLst>
    <dgm:cxn modelId="{070E6D01-C76D-42F7-A7A6-584CA36C2CC9}" srcId="{8601C423-F6E6-4CC3-A18A-DFF4D9ECACC5}" destId="{B4F76BE6-D379-451F-9261-2328AE9B0354}" srcOrd="0" destOrd="0" parTransId="{80399A5A-9FDC-4026-9DDF-F294433A3BBC}" sibTransId="{C88DBA20-D77A-4843-BAE3-56EC5EDFE01C}"/>
    <dgm:cxn modelId="{5D4EDD16-F99F-488A-BDAA-541984717891}" srcId="{8601C423-F6E6-4CC3-A18A-DFF4D9ECACC5}" destId="{08DFC2F0-85C5-42F0-A7C5-D058D64072FB}" srcOrd="5" destOrd="0" parTransId="{D61A8C61-57EF-4DF2-AA9F-CC65A7B610E4}" sibTransId="{4C1B4152-B8F1-44E0-AC35-76BFC7CCC078}"/>
    <dgm:cxn modelId="{CF514A17-AEED-485A-B2DC-C313035C39DB}" type="presOf" srcId="{B4F76BE6-D379-451F-9261-2328AE9B0354}" destId="{C0C8404A-5B58-407F-B782-1C36E93752DD}" srcOrd="0" destOrd="0" presId="urn:microsoft.com/office/officeart/2005/8/layout/default"/>
    <dgm:cxn modelId="{2E49A919-6CA4-442B-9D0C-040DC7505A55}" type="presOf" srcId="{89788787-5891-4888-A4F6-9B4038A53162}" destId="{10A528B0-D391-40E7-979D-493AD8C4ED24}" srcOrd="0" destOrd="0" presId="urn:microsoft.com/office/officeart/2005/8/layout/default"/>
    <dgm:cxn modelId="{57147D2C-F233-417D-8CA7-235F2041D724}" srcId="{8601C423-F6E6-4CC3-A18A-DFF4D9ECACC5}" destId="{6C5271C3-CF66-48B4-9100-050859E1430A}" srcOrd="3" destOrd="0" parTransId="{B7E4F6C2-7C4A-474D-855B-8954382E1566}" sibTransId="{615EC642-1260-4DC7-BD63-F2B6441D73AA}"/>
    <dgm:cxn modelId="{4EA36B35-115A-4924-95B9-0E6C55CB7C33}" type="presOf" srcId="{DE50F8B7-B84D-4796-8294-4FA94F2FCB70}" destId="{4D1545D6-5534-496D-BEA3-0F090C181356}" srcOrd="0" destOrd="0" presId="urn:microsoft.com/office/officeart/2005/8/layout/default"/>
    <dgm:cxn modelId="{FCAAE83E-4282-4D45-AB89-6B778210357C}" type="presOf" srcId="{8601C423-F6E6-4CC3-A18A-DFF4D9ECACC5}" destId="{7C870A5E-9A7B-4983-93A7-1CAC581F42B7}" srcOrd="0" destOrd="0" presId="urn:microsoft.com/office/officeart/2005/8/layout/default"/>
    <dgm:cxn modelId="{A380B05D-2D21-4D7A-8358-9851567870A0}" srcId="{8601C423-F6E6-4CC3-A18A-DFF4D9ECACC5}" destId="{DE50F8B7-B84D-4796-8294-4FA94F2FCB70}" srcOrd="4" destOrd="0" parTransId="{D0553E42-61B1-46E7-B944-13F49C904B60}" sibTransId="{1E2C61F7-B464-4A79-9FD0-5C72C9C3613C}"/>
    <dgm:cxn modelId="{21F6F950-B850-4D74-81A5-0273B13C35CC}" type="presOf" srcId="{6C5271C3-CF66-48B4-9100-050859E1430A}" destId="{6AC745E2-BB2B-4CC3-980D-27058B741CF4}" srcOrd="0" destOrd="0" presId="urn:microsoft.com/office/officeart/2005/8/layout/default"/>
    <dgm:cxn modelId="{70782A53-A05E-4A8D-9A42-DCFCEB4F4E76}" srcId="{8601C423-F6E6-4CC3-A18A-DFF4D9ECACC5}" destId="{89788787-5891-4888-A4F6-9B4038A53162}" srcOrd="1" destOrd="0" parTransId="{45852BA2-0E4F-423D-8F96-44D27854EF3B}" sibTransId="{2E040E85-AE00-471E-B8C5-3DCAF2CF58BB}"/>
    <dgm:cxn modelId="{E4E1F193-CA24-48A7-BCF0-B4C19EF42C30}" srcId="{8601C423-F6E6-4CC3-A18A-DFF4D9ECACC5}" destId="{9DAFC0E1-3BCA-48C3-85C0-E582E04114A9}" srcOrd="2" destOrd="0" parTransId="{C871F97E-9764-4C86-ACC2-BC7065E63358}" sibTransId="{3479115B-9E6D-4EE4-84B8-317D30102EF1}"/>
    <dgm:cxn modelId="{38D69497-6324-459F-8BC7-F92B021D3016}" type="presOf" srcId="{9DAFC0E1-3BCA-48C3-85C0-E582E04114A9}" destId="{2B2CDD29-A881-466B-A97C-B591DD4373D9}" srcOrd="0" destOrd="0" presId="urn:microsoft.com/office/officeart/2005/8/layout/default"/>
    <dgm:cxn modelId="{100BB7ED-57A4-4ACA-8956-D6AFF3DEA521}" type="presOf" srcId="{08DFC2F0-85C5-42F0-A7C5-D058D64072FB}" destId="{00CB3C08-95A5-4D86-B72C-640BA762F267}" srcOrd="0" destOrd="0" presId="urn:microsoft.com/office/officeart/2005/8/layout/default"/>
    <dgm:cxn modelId="{8C999A8F-8AAE-4A55-A259-79369D2D9317}" type="presParOf" srcId="{7C870A5E-9A7B-4983-93A7-1CAC581F42B7}" destId="{C0C8404A-5B58-407F-B782-1C36E93752DD}" srcOrd="0" destOrd="0" presId="urn:microsoft.com/office/officeart/2005/8/layout/default"/>
    <dgm:cxn modelId="{C4AD814D-C042-422C-B905-551DAD888423}" type="presParOf" srcId="{7C870A5E-9A7B-4983-93A7-1CAC581F42B7}" destId="{7F29CD53-D371-434F-BC01-A84C2F2C1991}" srcOrd="1" destOrd="0" presId="urn:microsoft.com/office/officeart/2005/8/layout/default"/>
    <dgm:cxn modelId="{9A6154B4-58DE-42CC-A65A-CD89563C7B57}" type="presParOf" srcId="{7C870A5E-9A7B-4983-93A7-1CAC581F42B7}" destId="{10A528B0-D391-40E7-979D-493AD8C4ED24}" srcOrd="2" destOrd="0" presId="urn:microsoft.com/office/officeart/2005/8/layout/default"/>
    <dgm:cxn modelId="{BEB3E026-A44B-4084-80E9-6D3F2A01EC65}" type="presParOf" srcId="{7C870A5E-9A7B-4983-93A7-1CAC581F42B7}" destId="{1823B4F6-6936-4DDA-9811-1EC8BDD9E192}" srcOrd="3" destOrd="0" presId="urn:microsoft.com/office/officeart/2005/8/layout/default"/>
    <dgm:cxn modelId="{E2EE4FB6-81A6-4E81-8A2B-76DAB2050E09}" type="presParOf" srcId="{7C870A5E-9A7B-4983-93A7-1CAC581F42B7}" destId="{2B2CDD29-A881-466B-A97C-B591DD4373D9}" srcOrd="4" destOrd="0" presId="urn:microsoft.com/office/officeart/2005/8/layout/default"/>
    <dgm:cxn modelId="{7CC4E07D-167E-4A04-A091-6794DC49DDCA}" type="presParOf" srcId="{7C870A5E-9A7B-4983-93A7-1CAC581F42B7}" destId="{AA48602B-137E-4328-BAAD-D1255EAB87EC}" srcOrd="5" destOrd="0" presId="urn:microsoft.com/office/officeart/2005/8/layout/default"/>
    <dgm:cxn modelId="{2ADAA176-9A2E-47E4-8590-5A3E733321B2}" type="presParOf" srcId="{7C870A5E-9A7B-4983-93A7-1CAC581F42B7}" destId="{6AC745E2-BB2B-4CC3-980D-27058B741CF4}" srcOrd="6" destOrd="0" presId="urn:microsoft.com/office/officeart/2005/8/layout/default"/>
    <dgm:cxn modelId="{F6EB2683-6627-4830-91D8-B04796A098D5}" type="presParOf" srcId="{7C870A5E-9A7B-4983-93A7-1CAC581F42B7}" destId="{B7CAAC0A-679A-49A4-B1B3-0057AAD5300D}" srcOrd="7" destOrd="0" presId="urn:microsoft.com/office/officeart/2005/8/layout/default"/>
    <dgm:cxn modelId="{F8629512-C5D7-41F8-9B9D-3A861C513E42}" type="presParOf" srcId="{7C870A5E-9A7B-4983-93A7-1CAC581F42B7}" destId="{4D1545D6-5534-496D-BEA3-0F090C181356}" srcOrd="8" destOrd="0" presId="urn:microsoft.com/office/officeart/2005/8/layout/default"/>
    <dgm:cxn modelId="{E878971E-60E6-4C21-8280-32CDD167D495}" type="presParOf" srcId="{7C870A5E-9A7B-4983-93A7-1CAC581F42B7}" destId="{FED10148-E787-4A5B-BBD6-52985148A485}" srcOrd="9" destOrd="0" presId="urn:microsoft.com/office/officeart/2005/8/layout/default"/>
    <dgm:cxn modelId="{97EC5E43-24D5-420A-BDC8-49EE197EFFFC}" type="presParOf" srcId="{7C870A5E-9A7B-4983-93A7-1CAC581F42B7}" destId="{00CB3C08-95A5-4D86-B72C-640BA762F26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D60302-20A7-4C67-A4A7-FA07C81D0380}"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8F5704F3-B8DE-4170-80A8-8B04BAABE217}">
      <dgm:prSet phldrT="[Text]" custT="1"/>
      <dgm:spPr/>
      <dgm:t>
        <a:bodyPr/>
        <a:lstStyle/>
        <a:p>
          <a:pPr>
            <a:buFont typeface="Arial" panose="020B0604020202020204" pitchFamily="34" charset="0"/>
            <a:buChar char="•"/>
          </a:pPr>
          <a:r>
            <a:rPr lang="en-US" sz="1500" dirty="0"/>
            <a:t>Determine how you will collect nominations: set up a survey through HBA (by emailing </a:t>
          </a:r>
          <a:r>
            <a:rPr lang="en-US" sz="1500" dirty="0">
              <a:solidFill>
                <a:schemeClr val="bg2"/>
              </a:solidFill>
              <a:hlinkClick xmlns:r="http://schemas.openxmlformats.org/officeDocument/2006/relationships" r:id="rId1">
                <a:extLst>
                  <a:ext uri="{A12FA001-AC4F-418D-AE19-62706E023703}">
                    <ahyp:hlinkClr xmlns:ahyp="http://schemas.microsoft.com/office/drawing/2018/hyperlinkcolor" val="tx"/>
                  </a:ext>
                </a:extLst>
              </a:hlinkClick>
            </a:rPr>
            <a:t>membership@hbanet.org</a:t>
          </a:r>
          <a:r>
            <a:rPr lang="en-US" sz="1500" dirty="0"/>
            <a:t>) or set up your own via a free survey platform.</a:t>
          </a:r>
        </a:p>
        <a:p>
          <a:pPr>
            <a:buFont typeface="Arial" panose="020B0604020202020204" pitchFamily="34" charset="0"/>
            <a:buChar char="•"/>
          </a:pPr>
          <a:endParaRPr lang="en-US" sz="1500" dirty="0"/>
        </a:p>
        <a:p>
          <a:pPr>
            <a:buFont typeface="Arial" panose="020B0604020202020204" pitchFamily="34" charset="0"/>
            <a:buChar char="•"/>
          </a:pPr>
          <a:r>
            <a:rPr lang="en-US" sz="1500" dirty="0"/>
            <a:t>Send call for nominations to those in the “who can nominate” column for the award(s) in question.</a:t>
          </a:r>
        </a:p>
        <a:p>
          <a:pPr>
            <a:buFont typeface="Arial" panose="020B0604020202020204" pitchFamily="34" charset="0"/>
            <a:buChar char="•"/>
          </a:pPr>
          <a:endParaRPr lang="en-US" sz="1500" dirty="0"/>
        </a:p>
        <a:p>
          <a:pPr>
            <a:buFont typeface="Arial" panose="020B0604020202020204" pitchFamily="34" charset="0"/>
            <a:buChar char="•"/>
          </a:pPr>
          <a:r>
            <a:rPr lang="en-US" sz="1500" dirty="0"/>
            <a:t>On nominations due date, submit nominations to those in the “who decides on a winner” column for the award(s) in question.</a:t>
          </a:r>
        </a:p>
        <a:p>
          <a:pPr>
            <a:buFont typeface="Arial" panose="020B0604020202020204" pitchFamily="34" charset="0"/>
            <a:buChar char="•"/>
          </a:pPr>
          <a:endParaRPr lang="en-US" sz="1800" dirty="0"/>
        </a:p>
      </dgm:t>
    </dgm:pt>
    <dgm:pt modelId="{B6073108-4169-4B3A-9C3C-855C7C57934F}" type="parTrans" cxnId="{C4B10AE7-AA47-40E6-ABF4-1C5FAC45402F}">
      <dgm:prSet/>
      <dgm:spPr/>
      <dgm:t>
        <a:bodyPr/>
        <a:lstStyle/>
        <a:p>
          <a:endParaRPr lang="en-US"/>
        </a:p>
      </dgm:t>
    </dgm:pt>
    <dgm:pt modelId="{B54E0FF3-D732-4AD6-8471-ED4C827F1572}" type="sibTrans" cxnId="{C4B10AE7-AA47-40E6-ABF4-1C5FAC45402F}">
      <dgm:prSet/>
      <dgm:spPr/>
      <dgm:t>
        <a:bodyPr/>
        <a:lstStyle/>
        <a:p>
          <a:endParaRPr lang="en-US"/>
        </a:p>
      </dgm:t>
    </dgm:pt>
    <dgm:pt modelId="{0CC24043-09FD-4038-8F51-3B3F80963CA5}">
      <dgm:prSet phldrT="[Text]"/>
      <dgm:spPr/>
      <dgm:t>
        <a:bodyPr/>
        <a:lstStyle/>
        <a:p>
          <a:r>
            <a:rPr lang="en-US" dirty="0">
              <a:solidFill>
                <a:schemeClr val="accent3"/>
              </a:solidFill>
            </a:rPr>
            <a:t>Judging</a:t>
          </a:r>
          <a:r>
            <a:rPr lang="en-US" dirty="0"/>
            <a:t> </a:t>
          </a:r>
          <a:r>
            <a:rPr lang="en-US" dirty="0">
              <a:solidFill>
                <a:schemeClr val="accent3"/>
              </a:solidFill>
            </a:rPr>
            <a:t>process</a:t>
          </a:r>
        </a:p>
      </dgm:t>
    </dgm:pt>
    <dgm:pt modelId="{CAD10307-5E6C-4DFE-94FA-47C8073E55EE}" type="parTrans" cxnId="{2F5C9620-60F7-4700-A88E-275E25B23FA3}">
      <dgm:prSet/>
      <dgm:spPr/>
      <dgm:t>
        <a:bodyPr/>
        <a:lstStyle/>
        <a:p>
          <a:endParaRPr lang="en-US"/>
        </a:p>
      </dgm:t>
    </dgm:pt>
    <dgm:pt modelId="{ADD724B5-A700-47DF-A0DB-EEF03C6DD14A}" type="sibTrans" cxnId="{2F5C9620-60F7-4700-A88E-275E25B23FA3}">
      <dgm:prSet/>
      <dgm:spPr/>
      <dgm:t>
        <a:bodyPr/>
        <a:lstStyle/>
        <a:p>
          <a:endParaRPr lang="en-US"/>
        </a:p>
      </dgm:t>
    </dgm:pt>
    <dgm:pt modelId="{D4121C00-6F8A-4FF4-A182-4A5B85AC40A2}">
      <dgm:prSet phldrT="[Text]" custT="1"/>
      <dgm:spPr/>
      <dgm:t>
        <a:bodyPr/>
        <a:lstStyle/>
        <a:p>
          <a:r>
            <a:rPr lang="en-US" sz="1600" dirty="0"/>
            <a:t>The group/individual deciding on a winner can meet to discuss the nominations and select a winner. If there is not consensus through discussion, a simple majority vote should be used to determine the winner.</a:t>
          </a:r>
        </a:p>
        <a:p>
          <a:endParaRPr lang="en-US" sz="1600" dirty="0"/>
        </a:p>
        <a:p>
          <a:r>
            <a:rPr lang="en-US" sz="1600" dirty="0"/>
            <a:t>The judging group lets the chapter/regional volunteer recognition lead/individual coordinating the awards know who the winner(s) are.</a:t>
          </a:r>
        </a:p>
      </dgm:t>
    </dgm:pt>
    <dgm:pt modelId="{C524E2E2-D25B-49B9-AC98-A654D2834FEB}" type="parTrans" cxnId="{EC9E8E08-0254-4D6E-8D67-11B79368E8A9}">
      <dgm:prSet/>
      <dgm:spPr/>
      <dgm:t>
        <a:bodyPr/>
        <a:lstStyle/>
        <a:p>
          <a:endParaRPr lang="en-US"/>
        </a:p>
      </dgm:t>
    </dgm:pt>
    <dgm:pt modelId="{635951FA-F8DA-45CE-B84A-A546F71082EC}" type="sibTrans" cxnId="{EC9E8E08-0254-4D6E-8D67-11B79368E8A9}">
      <dgm:prSet/>
      <dgm:spPr/>
      <dgm:t>
        <a:bodyPr/>
        <a:lstStyle/>
        <a:p>
          <a:endParaRPr lang="en-US"/>
        </a:p>
      </dgm:t>
    </dgm:pt>
    <dgm:pt modelId="{D38E9FE7-3673-48C3-8844-63FB1FCCB7D3}">
      <dgm:prSet phldrT="[Text]"/>
      <dgm:spPr/>
      <dgm:t>
        <a:bodyPr/>
        <a:lstStyle/>
        <a:p>
          <a:r>
            <a:rPr lang="en-US" dirty="0">
              <a:solidFill>
                <a:schemeClr val="accent3"/>
              </a:solidFill>
            </a:rPr>
            <a:t>Communication / reward</a:t>
          </a:r>
        </a:p>
      </dgm:t>
    </dgm:pt>
    <dgm:pt modelId="{9E81455A-0F9A-4642-ADBD-B72E1DF7565B}" type="parTrans" cxnId="{FEE2F0ED-8F7C-426B-8A73-11CEA7610C2A}">
      <dgm:prSet/>
      <dgm:spPr/>
      <dgm:t>
        <a:bodyPr/>
        <a:lstStyle/>
        <a:p>
          <a:endParaRPr lang="en-US"/>
        </a:p>
      </dgm:t>
    </dgm:pt>
    <dgm:pt modelId="{5D324DCA-3D7D-4B9B-86EA-09218CA280B2}" type="sibTrans" cxnId="{FEE2F0ED-8F7C-426B-8A73-11CEA7610C2A}">
      <dgm:prSet/>
      <dgm:spPr/>
      <dgm:t>
        <a:bodyPr/>
        <a:lstStyle/>
        <a:p>
          <a:endParaRPr lang="en-US"/>
        </a:p>
      </dgm:t>
    </dgm:pt>
    <dgm:pt modelId="{FB760AE8-12F3-46AF-A3D0-72209084E23A}">
      <dgm:prSet phldrT="[Text]" custT="1"/>
      <dgm:spPr/>
      <dgm:t>
        <a:bodyPr/>
        <a:lstStyle/>
        <a:p>
          <a:r>
            <a:rPr lang="en-US" sz="1300" dirty="0"/>
            <a:t>Notify the winner of their award.</a:t>
          </a:r>
        </a:p>
        <a:p>
          <a:r>
            <a:rPr lang="en-US" sz="1300" dirty="0"/>
            <a:t> Determine if the winner would like the HBA to send a letter to their boss announcing the award.</a:t>
          </a:r>
        </a:p>
        <a:p>
          <a:r>
            <a:rPr lang="en-US" sz="1300" dirty="0"/>
            <a:t>Send letter to boss, share letter from the CEO, and award certificate.</a:t>
          </a:r>
          <a:endParaRPr lang="en-US" sz="1300" dirty="0">
            <a:solidFill>
              <a:schemeClr val="bg1"/>
            </a:solidFill>
          </a:endParaRPr>
        </a:p>
        <a:p>
          <a:r>
            <a:rPr lang="en-US" sz="1300" dirty="0"/>
            <a:t>Post the winner announcement in the HBA Community on your chapter/regional page.</a:t>
          </a:r>
        </a:p>
        <a:p>
          <a:r>
            <a:rPr lang="en-US" sz="1300" dirty="0"/>
            <a:t>Work with marketing leader to have award announced on social media.</a:t>
          </a:r>
        </a:p>
        <a:p>
          <a:r>
            <a:rPr lang="en-US" sz="1300" dirty="0"/>
            <a:t>Work with event leader to have award announced at an upcoming event.</a:t>
          </a:r>
        </a:p>
        <a:p>
          <a:r>
            <a:rPr lang="en-US" sz="1300" dirty="0"/>
            <a:t>Finally, submit winner for digital badge at </a:t>
          </a:r>
          <a:r>
            <a:rPr lang="en-US" sz="1300" dirty="0">
              <a:solidFill>
                <a:schemeClr val="bg2"/>
              </a:solidFill>
              <a:hlinkClick xmlns:r="http://schemas.openxmlformats.org/officeDocument/2006/relationships" r:id="rId2">
                <a:extLst>
                  <a:ext uri="{A12FA001-AC4F-418D-AE19-62706E023703}">
                    <ahyp:hlinkClr xmlns:ahyp="http://schemas.microsoft.com/office/drawing/2018/hyperlinkcolor" val="tx"/>
                  </a:ext>
                </a:extLst>
              </a:hlinkClick>
            </a:rPr>
            <a:t>this link </a:t>
          </a:r>
          <a:r>
            <a:rPr lang="en-US" sz="1300" dirty="0"/>
            <a:t>and email </a:t>
          </a:r>
          <a:r>
            <a:rPr lang="en-US" sz="1300" dirty="0">
              <a:solidFill>
                <a:schemeClr val="bg2"/>
              </a:solidFill>
              <a:hlinkClick xmlns:r="http://schemas.openxmlformats.org/officeDocument/2006/relationships" r:id="rId1">
                <a:extLst>
                  <a:ext uri="{A12FA001-AC4F-418D-AE19-62706E023703}">
                    <ahyp:hlinkClr xmlns:ahyp="http://schemas.microsoft.com/office/drawing/2018/hyperlinkcolor" val="tx"/>
                  </a:ext>
                </a:extLst>
              </a:hlinkClick>
            </a:rPr>
            <a:t>membership@hbanet.org</a:t>
          </a:r>
          <a:r>
            <a:rPr lang="en-US" sz="1300" dirty="0">
              <a:solidFill>
                <a:schemeClr val="bg2"/>
              </a:solidFill>
            </a:rPr>
            <a:t> </a:t>
          </a:r>
          <a:r>
            <a:rPr lang="en-US" sz="1300" dirty="0"/>
            <a:t>to notify of the badge request</a:t>
          </a:r>
        </a:p>
        <a:p>
          <a:endParaRPr lang="en-US" sz="1600" dirty="0"/>
        </a:p>
        <a:p>
          <a:endParaRPr lang="en-US" sz="1600" dirty="0"/>
        </a:p>
      </dgm:t>
    </dgm:pt>
    <dgm:pt modelId="{99F23797-B2F3-478E-B369-260C02EFFC24}" type="parTrans" cxnId="{BE41E032-935F-4027-9919-0EAD14249CB0}">
      <dgm:prSet/>
      <dgm:spPr/>
      <dgm:t>
        <a:bodyPr/>
        <a:lstStyle/>
        <a:p>
          <a:endParaRPr lang="en-US"/>
        </a:p>
      </dgm:t>
    </dgm:pt>
    <dgm:pt modelId="{72702D18-62D1-4990-9928-8E370581A2BC}" type="sibTrans" cxnId="{BE41E032-935F-4027-9919-0EAD14249CB0}">
      <dgm:prSet/>
      <dgm:spPr/>
      <dgm:t>
        <a:bodyPr/>
        <a:lstStyle/>
        <a:p>
          <a:endParaRPr lang="en-US"/>
        </a:p>
      </dgm:t>
    </dgm:pt>
    <dgm:pt modelId="{F05A1940-7E3B-4659-8B5C-D08CCC559423}">
      <dgm:prSet phldrT="[Text]"/>
      <dgm:spPr/>
      <dgm:t>
        <a:bodyPr/>
        <a:lstStyle/>
        <a:p>
          <a:r>
            <a:rPr lang="en-US" dirty="0">
              <a:solidFill>
                <a:schemeClr val="accent3"/>
              </a:solidFill>
            </a:rPr>
            <a:t>Call for Nominations</a:t>
          </a:r>
        </a:p>
      </dgm:t>
    </dgm:pt>
    <dgm:pt modelId="{AA0025C5-277E-4175-9044-11EF9DC7E72F}" type="sibTrans" cxnId="{38786844-1BA4-4ED5-9BD0-EA4AFD5B063D}">
      <dgm:prSet/>
      <dgm:spPr/>
      <dgm:t>
        <a:bodyPr/>
        <a:lstStyle/>
        <a:p>
          <a:endParaRPr lang="en-US"/>
        </a:p>
      </dgm:t>
    </dgm:pt>
    <dgm:pt modelId="{6AA67F01-DCB2-47E6-953F-5F9D827DF6E5}" type="parTrans" cxnId="{38786844-1BA4-4ED5-9BD0-EA4AFD5B063D}">
      <dgm:prSet/>
      <dgm:spPr/>
      <dgm:t>
        <a:bodyPr/>
        <a:lstStyle/>
        <a:p>
          <a:endParaRPr lang="en-US"/>
        </a:p>
      </dgm:t>
    </dgm:pt>
    <dgm:pt modelId="{7A8BA97F-9BA5-4F7B-BB00-6F0F58FC9D07}" type="pres">
      <dgm:prSet presAssocID="{B0D60302-20A7-4C67-A4A7-FA07C81D0380}" presName="Name0" presStyleCnt="0">
        <dgm:presLayoutVars>
          <dgm:dir/>
          <dgm:animLvl val="lvl"/>
          <dgm:resizeHandles val="exact"/>
        </dgm:presLayoutVars>
      </dgm:prSet>
      <dgm:spPr/>
    </dgm:pt>
    <dgm:pt modelId="{EB5A4176-5924-487C-A207-C255DB4B291C}" type="pres">
      <dgm:prSet presAssocID="{F05A1940-7E3B-4659-8B5C-D08CCC559423}" presName="compositeNode" presStyleCnt="0">
        <dgm:presLayoutVars>
          <dgm:bulletEnabled val="1"/>
        </dgm:presLayoutVars>
      </dgm:prSet>
      <dgm:spPr/>
    </dgm:pt>
    <dgm:pt modelId="{3AA0EBDB-A516-4C82-BC49-EDE887E2BBC0}" type="pres">
      <dgm:prSet presAssocID="{F05A1940-7E3B-4659-8B5C-D08CCC559423}" presName="bgRect" presStyleLbl="node1" presStyleIdx="0" presStyleCnt="3" custScaleY="104575"/>
      <dgm:spPr/>
    </dgm:pt>
    <dgm:pt modelId="{D1265AA8-BCE9-40E1-85F4-CBE8953B2D2D}" type="pres">
      <dgm:prSet presAssocID="{F05A1940-7E3B-4659-8B5C-D08CCC559423}" presName="parentNode" presStyleLbl="node1" presStyleIdx="0" presStyleCnt="3">
        <dgm:presLayoutVars>
          <dgm:chMax val="0"/>
          <dgm:bulletEnabled val="1"/>
        </dgm:presLayoutVars>
      </dgm:prSet>
      <dgm:spPr/>
    </dgm:pt>
    <dgm:pt modelId="{D5119E2C-0EB2-435E-A604-B7AD32FA4CF5}" type="pres">
      <dgm:prSet presAssocID="{F05A1940-7E3B-4659-8B5C-D08CCC559423}" presName="childNode" presStyleLbl="node1" presStyleIdx="0" presStyleCnt="3">
        <dgm:presLayoutVars>
          <dgm:bulletEnabled val="1"/>
        </dgm:presLayoutVars>
      </dgm:prSet>
      <dgm:spPr/>
    </dgm:pt>
    <dgm:pt modelId="{29FA2AFC-0330-4516-A4F9-74A71181B9C3}" type="pres">
      <dgm:prSet presAssocID="{AA0025C5-277E-4175-9044-11EF9DC7E72F}" presName="hSp" presStyleCnt="0"/>
      <dgm:spPr/>
    </dgm:pt>
    <dgm:pt modelId="{282EE29E-FA22-4ECE-B2C0-C708FD9130EE}" type="pres">
      <dgm:prSet presAssocID="{AA0025C5-277E-4175-9044-11EF9DC7E72F}" presName="vProcSp" presStyleCnt="0"/>
      <dgm:spPr/>
    </dgm:pt>
    <dgm:pt modelId="{294CE322-F91B-499A-BFB7-15D0AC175347}" type="pres">
      <dgm:prSet presAssocID="{AA0025C5-277E-4175-9044-11EF9DC7E72F}" presName="vSp1" presStyleCnt="0"/>
      <dgm:spPr/>
    </dgm:pt>
    <dgm:pt modelId="{3CD920DC-4E2A-4F63-BE12-3E3CA06E6A6B}" type="pres">
      <dgm:prSet presAssocID="{AA0025C5-277E-4175-9044-11EF9DC7E72F}" presName="simulatedConn" presStyleLbl="solidFgAcc1" presStyleIdx="0" presStyleCnt="2"/>
      <dgm:spPr/>
    </dgm:pt>
    <dgm:pt modelId="{EDFC5B9C-BA82-4FF9-8C00-63BB4717EFDD}" type="pres">
      <dgm:prSet presAssocID="{AA0025C5-277E-4175-9044-11EF9DC7E72F}" presName="vSp2" presStyleCnt="0"/>
      <dgm:spPr/>
    </dgm:pt>
    <dgm:pt modelId="{AC01723C-0E39-4644-985A-CFC6A7C8444D}" type="pres">
      <dgm:prSet presAssocID="{AA0025C5-277E-4175-9044-11EF9DC7E72F}" presName="sibTrans" presStyleCnt="0"/>
      <dgm:spPr/>
    </dgm:pt>
    <dgm:pt modelId="{DC0DA06D-C492-49E9-BB03-1D304BF513AD}" type="pres">
      <dgm:prSet presAssocID="{0CC24043-09FD-4038-8F51-3B3F80963CA5}" presName="compositeNode" presStyleCnt="0">
        <dgm:presLayoutVars>
          <dgm:bulletEnabled val="1"/>
        </dgm:presLayoutVars>
      </dgm:prSet>
      <dgm:spPr/>
    </dgm:pt>
    <dgm:pt modelId="{60E0DC08-51C8-432B-B3B2-086513A6A9DB}" type="pres">
      <dgm:prSet presAssocID="{0CC24043-09FD-4038-8F51-3B3F80963CA5}" presName="bgRect" presStyleLbl="node1" presStyleIdx="1" presStyleCnt="3" custScaleY="104968"/>
      <dgm:spPr/>
    </dgm:pt>
    <dgm:pt modelId="{1F20752A-F1C3-4585-8CFB-0830BA72CBDE}" type="pres">
      <dgm:prSet presAssocID="{0CC24043-09FD-4038-8F51-3B3F80963CA5}" presName="parentNode" presStyleLbl="node1" presStyleIdx="1" presStyleCnt="3">
        <dgm:presLayoutVars>
          <dgm:chMax val="0"/>
          <dgm:bulletEnabled val="1"/>
        </dgm:presLayoutVars>
      </dgm:prSet>
      <dgm:spPr/>
    </dgm:pt>
    <dgm:pt modelId="{6E43E8F9-4A88-46E6-B647-3B4C82F6CBB0}" type="pres">
      <dgm:prSet presAssocID="{0CC24043-09FD-4038-8F51-3B3F80963CA5}" presName="childNode" presStyleLbl="node1" presStyleIdx="1" presStyleCnt="3">
        <dgm:presLayoutVars>
          <dgm:bulletEnabled val="1"/>
        </dgm:presLayoutVars>
      </dgm:prSet>
      <dgm:spPr/>
    </dgm:pt>
    <dgm:pt modelId="{621AB33F-B960-41F8-BB73-D76B2347FAE4}" type="pres">
      <dgm:prSet presAssocID="{ADD724B5-A700-47DF-A0DB-EEF03C6DD14A}" presName="hSp" presStyleCnt="0"/>
      <dgm:spPr/>
    </dgm:pt>
    <dgm:pt modelId="{F27957D3-C565-40AE-8D73-8B3BC03E342F}" type="pres">
      <dgm:prSet presAssocID="{ADD724B5-A700-47DF-A0DB-EEF03C6DD14A}" presName="vProcSp" presStyleCnt="0"/>
      <dgm:spPr/>
    </dgm:pt>
    <dgm:pt modelId="{BF4246AE-3A7C-4CEE-A668-093255F53C10}" type="pres">
      <dgm:prSet presAssocID="{ADD724B5-A700-47DF-A0DB-EEF03C6DD14A}" presName="vSp1" presStyleCnt="0"/>
      <dgm:spPr/>
    </dgm:pt>
    <dgm:pt modelId="{A679EC8F-1244-4AF9-AB7B-5A7EE86F298E}" type="pres">
      <dgm:prSet presAssocID="{ADD724B5-A700-47DF-A0DB-EEF03C6DD14A}" presName="simulatedConn" presStyleLbl="solidFgAcc1" presStyleIdx="1" presStyleCnt="2"/>
      <dgm:spPr/>
    </dgm:pt>
    <dgm:pt modelId="{56B064AB-F999-4CD2-B212-5C093B37D612}" type="pres">
      <dgm:prSet presAssocID="{ADD724B5-A700-47DF-A0DB-EEF03C6DD14A}" presName="vSp2" presStyleCnt="0"/>
      <dgm:spPr/>
    </dgm:pt>
    <dgm:pt modelId="{BA14721B-1C58-4055-9A8D-BE929EDCDA83}" type="pres">
      <dgm:prSet presAssocID="{ADD724B5-A700-47DF-A0DB-EEF03C6DD14A}" presName="sibTrans" presStyleCnt="0"/>
      <dgm:spPr/>
    </dgm:pt>
    <dgm:pt modelId="{8F35C732-F3E7-4061-9CC5-C6B937895779}" type="pres">
      <dgm:prSet presAssocID="{D38E9FE7-3673-48C3-8844-63FB1FCCB7D3}" presName="compositeNode" presStyleCnt="0">
        <dgm:presLayoutVars>
          <dgm:bulletEnabled val="1"/>
        </dgm:presLayoutVars>
      </dgm:prSet>
      <dgm:spPr/>
    </dgm:pt>
    <dgm:pt modelId="{9CB17C9A-F229-432C-8ED8-5D6214AEF2B6}" type="pres">
      <dgm:prSet presAssocID="{D38E9FE7-3673-48C3-8844-63FB1FCCB7D3}" presName="bgRect" presStyleLbl="node1" presStyleIdx="2" presStyleCnt="3" custScaleY="106107"/>
      <dgm:spPr/>
    </dgm:pt>
    <dgm:pt modelId="{33B9E68A-9228-41C9-B7CA-EC1CBD6B5699}" type="pres">
      <dgm:prSet presAssocID="{D38E9FE7-3673-48C3-8844-63FB1FCCB7D3}" presName="parentNode" presStyleLbl="node1" presStyleIdx="2" presStyleCnt="3">
        <dgm:presLayoutVars>
          <dgm:chMax val="0"/>
          <dgm:bulletEnabled val="1"/>
        </dgm:presLayoutVars>
      </dgm:prSet>
      <dgm:spPr/>
    </dgm:pt>
    <dgm:pt modelId="{811665BD-C231-4979-9B2F-3B059AE63A68}" type="pres">
      <dgm:prSet presAssocID="{D38E9FE7-3673-48C3-8844-63FB1FCCB7D3}" presName="childNode" presStyleLbl="node1" presStyleIdx="2" presStyleCnt="3">
        <dgm:presLayoutVars>
          <dgm:bulletEnabled val="1"/>
        </dgm:presLayoutVars>
      </dgm:prSet>
      <dgm:spPr/>
    </dgm:pt>
  </dgm:ptLst>
  <dgm:cxnLst>
    <dgm:cxn modelId="{6DF33002-5246-42B7-A873-097C2008F21E}" type="presOf" srcId="{8F5704F3-B8DE-4170-80A8-8B04BAABE217}" destId="{D5119E2C-0EB2-435E-A604-B7AD32FA4CF5}" srcOrd="0" destOrd="0" presId="urn:microsoft.com/office/officeart/2005/8/layout/hProcess7"/>
    <dgm:cxn modelId="{EC9E8E08-0254-4D6E-8D67-11B79368E8A9}" srcId="{0CC24043-09FD-4038-8F51-3B3F80963CA5}" destId="{D4121C00-6F8A-4FF4-A182-4A5B85AC40A2}" srcOrd="0" destOrd="0" parTransId="{C524E2E2-D25B-49B9-AC98-A654D2834FEB}" sibTransId="{635951FA-F8DA-45CE-B84A-A546F71082EC}"/>
    <dgm:cxn modelId="{2F5C9620-60F7-4700-A88E-275E25B23FA3}" srcId="{B0D60302-20A7-4C67-A4A7-FA07C81D0380}" destId="{0CC24043-09FD-4038-8F51-3B3F80963CA5}" srcOrd="1" destOrd="0" parTransId="{CAD10307-5E6C-4DFE-94FA-47C8073E55EE}" sibTransId="{ADD724B5-A700-47DF-A0DB-EEF03C6DD14A}"/>
    <dgm:cxn modelId="{8C995024-75AE-4605-A294-804A0E6ECB58}" type="presOf" srcId="{D38E9FE7-3673-48C3-8844-63FB1FCCB7D3}" destId="{33B9E68A-9228-41C9-B7CA-EC1CBD6B5699}" srcOrd="1" destOrd="0" presId="urn:microsoft.com/office/officeart/2005/8/layout/hProcess7"/>
    <dgm:cxn modelId="{B2207726-C420-4021-B80C-9DBDAE51AF2A}" type="presOf" srcId="{D4121C00-6F8A-4FF4-A182-4A5B85AC40A2}" destId="{6E43E8F9-4A88-46E6-B647-3B4C82F6CBB0}" srcOrd="0" destOrd="0" presId="urn:microsoft.com/office/officeart/2005/8/layout/hProcess7"/>
    <dgm:cxn modelId="{BE41E032-935F-4027-9919-0EAD14249CB0}" srcId="{D38E9FE7-3673-48C3-8844-63FB1FCCB7D3}" destId="{FB760AE8-12F3-46AF-A3D0-72209084E23A}" srcOrd="0" destOrd="0" parTransId="{99F23797-B2F3-478E-B369-260C02EFFC24}" sibTransId="{72702D18-62D1-4990-9928-8E370581A2BC}"/>
    <dgm:cxn modelId="{3E30095C-5A8D-413E-A228-772E09AE24C1}" type="presOf" srcId="{FB760AE8-12F3-46AF-A3D0-72209084E23A}" destId="{811665BD-C231-4979-9B2F-3B059AE63A68}" srcOrd="0" destOrd="0" presId="urn:microsoft.com/office/officeart/2005/8/layout/hProcess7"/>
    <dgm:cxn modelId="{A704345D-8D7A-4035-85CA-D06E5912FEDA}" type="presOf" srcId="{0CC24043-09FD-4038-8F51-3B3F80963CA5}" destId="{1F20752A-F1C3-4585-8CFB-0830BA72CBDE}" srcOrd="1" destOrd="0" presId="urn:microsoft.com/office/officeart/2005/8/layout/hProcess7"/>
    <dgm:cxn modelId="{A6669642-A422-4D84-B0EE-D46713CDEE64}" type="presOf" srcId="{F05A1940-7E3B-4659-8B5C-D08CCC559423}" destId="{3AA0EBDB-A516-4C82-BC49-EDE887E2BBC0}" srcOrd="0" destOrd="0" presId="urn:microsoft.com/office/officeart/2005/8/layout/hProcess7"/>
    <dgm:cxn modelId="{38786844-1BA4-4ED5-9BD0-EA4AFD5B063D}" srcId="{B0D60302-20A7-4C67-A4A7-FA07C81D0380}" destId="{F05A1940-7E3B-4659-8B5C-D08CCC559423}" srcOrd="0" destOrd="0" parTransId="{6AA67F01-DCB2-47E6-953F-5F9D827DF6E5}" sibTransId="{AA0025C5-277E-4175-9044-11EF9DC7E72F}"/>
    <dgm:cxn modelId="{D3E43872-86E9-4C09-B906-0EEE324F00AD}" type="presOf" srcId="{0CC24043-09FD-4038-8F51-3B3F80963CA5}" destId="{60E0DC08-51C8-432B-B3B2-086513A6A9DB}" srcOrd="0" destOrd="0" presId="urn:microsoft.com/office/officeart/2005/8/layout/hProcess7"/>
    <dgm:cxn modelId="{711B64B9-FD2B-4D42-AAF2-68C0759E61E4}" type="presOf" srcId="{D38E9FE7-3673-48C3-8844-63FB1FCCB7D3}" destId="{9CB17C9A-F229-432C-8ED8-5D6214AEF2B6}" srcOrd="0" destOrd="0" presId="urn:microsoft.com/office/officeart/2005/8/layout/hProcess7"/>
    <dgm:cxn modelId="{9A9E03D0-99E8-455E-849C-DF3EA1D76345}" type="presOf" srcId="{B0D60302-20A7-4C67-A4A7-FA07C81D0380}" destId="{7A8BA97F-9BA5-4F7B-BB00-6F0F58FC9D07}" srcOrd="0" destOrd="0" presId="urn:microsoft.com/office/officeart/2005/8/layout/hProcess7"/>
    <dgm:cxn modelId="{2B676EE4-5980-4372-8801-88F1B5D51A3E}" type="presOf" srcId="{F05A1940-7E3B-4659-8B5C-D08CCC559423}" destId="{D1265AA8-BCE9-40E1-85F4-CBE8953B2D2D}" srcOrd="1" destOrd="0" presId="urn:microsoft.com/office/officeart/2005/8/layout/hProcess7"/>
    <dgm:cxn modelId="{C4B10AE7-AA47-40E6-ABF4-1C5FAC45402F}" srcId="{F05A1940-7E3B-4659-8B5C-D08CCC559423}" destId="{8F5704F3-B8DE-4170-80A8-8B04BAABE217}" srcOrd="0" destOrd="0" parTransId="{B6073108-4169-4B3A-9C3C-855C7C57934F}" sibTransId="{B54E0FF3-D732-4AD6-8471-ED4C827F1572}"/>
    <dgm:cxn modelId="{FEE2F0ED-8F7C-426B-8A73-11CEA7610C2A}" srcId="{B0D60302-20A7-4C67-A4A7-FA07C81D0380}" destId="{D38E9FE7-3673-48C3-8844-63FB1FCCB7D3}" srcOrd="2" destOrd="0" parTransId="{9E81455A-0F9A-4642-ADBD-B72E1DF7565B}" sibTransId="{5D324DCA-3D7D-4B9B-86EA-09218CA280B2}"/>
    <dgm:cxn modelId="{61879A73-81AF-4674-B0D0-E265BCDC912A}" type="presParOf" srcId="{7A8BA97F-9BA5-4F7B-BB00-6F0F58FC9D07}" destId="{EB5A4176-5924-487C-A207-C255DB4B291C}" srcOrd="0" destOrd="0" presId="urn:microsoft.com/office/officeart/2005/8/layout/hProcess7"/>
    <dgm:cxn modelId="{05B88275-2A48-4D75-8520-5291E95D2AE4}" type="presParOf" srcId="{EB5A4176-5924-487C-A207-C255DB4B291C}" destId="{3AA0EBDB-A516-4C82-BC49-EDE887E2BBC0}" srcOrd="0" destOrd="0" presId="urn:microsoft.com/office/officeart/2005/8/layout/hProcess7"/>
    <dgm:cxn modelId="{8C848F0C-2CC2-4483-B3E4-8943839845E0}" type="presParOf" srcId="{EB5A4176-5924-487C-A207-C255DB4B291C}" destId="{D1265AA8-BCE9-40E1-85F4-CBE8953B2D2D}" srcOrd="1" destOrd="0" presId="urn:microsoft.com/office/officeart/2005/8/layout/hProcess7"/>
    <dgm:cxn modelId="{E61CB907-D642-4172-9B96-8A73EBCE8E04}" type="presParOf" srcId="{EB5A4176-5924-487C-A207-C255DB4B291C}" destId="{D5119E2C-0EB2-435E-A604-B7AD32FA4CF5}" srcOrd="2" destOrd="0" presId="urn:microsoft.com/office/officeart/2005/8/layout/hProcess7"/>
    <dgm:cxn modelId="{41D29DEB-D5AC-4A34-B7D3-2AE4E60DC8F8}" type="presParOf" srcId="{7A8BA97F-9BA5-4F7B-BB00-6F0F58FC9D07}" destId="{29FA2AFC-0330-4516-A4F9-74A71181B9C3}" srcOrd="1" destOrd="0" presId="urn:microsoft.com/office/officeart/2005/8/layout/hProcess7"/>
    <dgm:cxn modelId="{BA8BDD8F-F308-479C-9D29-1A92B946FF30}" type="presParOf" srcId="{7A8BA97F-9BA5-4F7B-BB00-6F0F58FC9D07}" destId="{282EE29E-FA22-4ECE-B2C0-C708FD9130EE}" srcOrd="2" destOrd="0" presId="urn:microsoft.com/office/officeart/2005/8/layout/hProcess7"/>
    <dgm:cxn modelId="{F7F058D6-8A7C-4F61-8A5C-38754235EB91}" type="presParOf" srcId="{282EE29E-FA22-4ECE-B2C0-C708FD9130EE}" destId="{294CE322-F91B-499A-BFB7-15D0AC175347}" srcOrd="0" destOrd="0" presId="urn:microsoft.com/office/officeart/2005/8/layout/hProcess7"/>
    <dgm:cxn modelId="{76769EB6-9CAB-49E7-9F02-452BB5813878}" type="presParOf" srcId="{282EE29E-FA22-4ECE-B2C0-C708FD9130EE}" destId="{3CD920DC-4E2A-4F63-BE12-3E3CA06E6A6B}" srcOrd="1" destOrd="0" presId="urn:microsoft.com/office/officeart/2005/8/layout/hProcess7"/>
    <dgm:cxn modelId="{67F2C6B9-8581-4CF7-BD97-A0F3EC2FC530}" type="presParOf" srcId="{282EE29E-FA22-4ECE-B2C0-C708FD9130EE}" destId="{EDFC5B9C-BA82-4FF9-8C00-63BB4717EFDD}" srcOrd="2" destOrd="0" presId="urn:microsoft.com/office/officeart/2005/8/layout/hProcess7"/>
    <dgm:cxn modelId="{20210624-90CD-4004-8D99-2A5401501397}" type="presParOf" srcId="{7A8BA97F-9BA5-4F7B-BB00-6F0F58FC9D07}" destId="{AC01723C-0E39-4644-985A-CFC6A7C8444D}" srcOrd="3" destOrd="0" presId="urn:microsoft.com/office/officeart/2005/8/layout/hProcess7"/>
    <dgm:cxn modelId="{A12992ED-36D4-4E77-B5AF-FE3CED26B2DF}" type="presParOf" srcId="{7A8BA97F-9BA5-4F7B-BB00-6F0F58FC9D07}" destId="{DC0DA06D-C492-49E9-BB03-1D304BF513AD}" srcOrd="4" destOrd="0" presId="urn:microsoft.com/office/officeart/2005/8/layout/hProcess7"/>
    <dgm:cxn modelId="{633CCEF6-71A0-4B61-80E9-E3B60823CD15}" type="presParOf" srcId="{DC0DA06D-C492-49E9-BB03-1D304BF513AD}" destId="{60E0DC08-51C8-432B-B3B2-086513A6A9DB}" srcOrd="0" destOrd="0" presId="urn:microsoft.com/office/officeart/2005/8/layout/hProcess7"/>
    <dgm:cxn modelId="{58FC64A8-D800-4C74-A8E3-6180687EA6A5}" type="presParOf" srcId="{DC0DA06D-C492-49E9-BB03-1D304BF513AD}" destId="{1F20752A-F1C3-4585-8CFB-0830BA72CBDE}" srcOrd="1" destOrd="0" presId="urn:microsoft.com/office/officeart/2005/8/layout/hProcess7"/>
    <dgm:cxn modelId="{DBC72032-3355-4157-9518-2B8E93AE1A9B}" type="presParOf" srcId="{DC0DA06D-C492-49E9-BB03-1D304BF513AD}" destId="{6E43E8F9-4A88-46E6-B647-3B4C82F6CBB0}" srcOrd="2" destOrd="0" presId="urn:microsoft.com/office/officeart/2005/8/layout/hProcess7"/>
    <dgm:cxn modelId="{E8C24C5A-5E15-4EC7-A943-D421F4194C3A}" type="presParOf" srcId="{7A8BA97F-9BA5-4F7B-BB00-6F0F58FC9D07}" destId="{621AB33F-B960-41F8-BB73-D76B2347FAE4}" srcOrd="5" destOrd="0" presId="urn:microsoft.com/office/officeart/2005/8/layout/hProcess7"/>
    <dgm:cxn modelId="{DFB2EA2C-0A36-4303-B7F3-F17139B195CB}" type="presParOf" srcId="{7A8BA97F-9BA5-4F7B-BB00-6F0F58FC9D07}" destId="{F27957D3-C565-40AE-8D73-8B3BC03E342F}" srcOrd="6" destOrd="0" presId="urn:microsoft.com/office/officeart/2005/8/layout/hProcess7"/>
    <dgm:cxn modelId="{A9AA3402-1D82-47C1-B395-73F1F5286E5F}" type="presParOf" srcId="{F27957D3-C565-40AE-8D73-8B3BC03E342F}" destId="{BF4246AE-3A7C-4CEE-A668-093255F53C10}" srcOrd="0" destOrd="0" presId="urn:microsoft.com/office/officeart/2005/8/layout/hProcess7"/>
    <dgm:cxn modelId="{F5E2990F-50CA-49D1-A3EA-5C5C12BDE829}" type="presParOf" srcId="{F27957D3-C565-40AE-8D73-8B3BC03E342F}" destId="{A679EC8F-1244-4AF9-AB7B-5A7EE86F298E}" srcOrd="1" destOrd="0" presId="urn:microsoft.com/office/officeart/2005/8/layout/hProcess7"/>
    <dgm:cxn modelId="{5D88B06E-C07F-46D8-840F-74E869E12E37}" type="presParOf" srcId="{F27957D3-C565-40AE-8D73-8B3BC03E342F}" destId="{56B064AB-F999-4CD2-B212-5C093B37D612}" srcOrd="2" destOrd="0" presId="urn:microsoft.com/office/officeart/2005/8/layout/hProcess7"/>
    <dgm:cxn modelId="{5C335D6F-636B-4053-9066-4E096E4C4950}" type="presParOf" srcId="{7A8BA97F-9BA5-4F7B-BB00-6F0F58FC9D07}" destId="{BA14721B-1C58-4055-9A8D-BE929EDCDA83}" srcOrd="7" destOrd="0" presId="urn:microsoft.com/office/officeart/2005/8/layout/hProcess7"/>
    <dgm:cxn modelId="{2C6C5C66-9DEB-4A2D-B08C-EEF7308B40F5}" type="presParOf" srcId="{7A8BA97F-9BA5-4F7B-BB00-6F0F58FC9D07}" destId="{8F35C732-F3E7-4061-9CC5-C6B937895779}" srcOrd="8" destOrd="0" presId="urn:microsoft.com/office/officeart/2005/8/layout/hProcess7"/>
    <dgm:cxn modelId="{639AB816-D04F-40EA-BABA-01BB6177A467}" type="presParOf" srcId="{8F35C732-F3E7-4061-9CC5-C6B937895779}" destId="{9CB17C9A-F229-432C-8ED8-5D6214AEF2B6}" srcOrd="0" destOrd="0" presId="urn:microsoft.com/office/officeart/2005/8/layout/hProcess7"/>
    <dgm:cxn modelId="{1CA4BD9E-F743-4091-A797-B2C878212D83}" type="presParOf" srcId="{8F35C732-F3E7-4061-9CC5-C6B937895779}" destId="{33B9E68A-9228-41C9-B7CA-EC1CBD6B5699}" srcOrd="1" destOrd="0" presId="urn:microsoft.com/office/officeart/2005/8/layout/hProcess7"/>
    <dgm:cxn modelId="{7B879A08-8B59-4A59-89B9-EEFBCB7D23E6}" type="presParOf" srcId="{8F35C732-F3E7-4061-9CC5-C6B937895779}" destId="{811665BD-C231-4979-9B2F-3B059AE63A6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8404A-5B58-407F-B782-1C36E93752DD}">
      <dsp:nvSpPr>
        <dsp:cNvPr id="0" name=""/>
        <dsp:cNvSpPr/>
      </dsp:nvSpPr>
      <dsp:spPr>
        <a:xfrm>
          <a:off x="916483" y="1984"/>
          <a:ext cx="2030015" cy="1218009"/>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LEAD Award </a:t>
          </a:r>
        </a:p>
      </dsp:txBody>
      <dsp:txXfrm>
        <a:off x="916483" y="1984"/>
        <a:ext cx="2030015" cy="1218009"/>
      </dsp:txXfrm>
    </dsp:sp>
    <dsp:sp modelId="{10A528B0-D391-40E7-979D-493AD8C4ED24}">
      <dsp:nvSpPr>
        <dsp:cNvPr id="0" name=""/>
        <dsp:cNvSpPr/>
      </dsp:nvSpPr>
      <dsp:spPr>
        <a:xfrm>
          <a:off x="3149500" y="1984"/>
          <a:ext cx="2030015" cy="1218009"/>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Legacy Award</a:t>
          </a:r>
        </a:p>
      </dsp:txBody>
      <dsp:txXfrm>
        <a:off x="3149500" y="1984"/>
        <a:ext cx="2030015" cy="1218009"/>
      </dsp:txXfrm>
    </dsp:sp>
    <dsp:sp modelId="{2B2CDD29-A881-466B-A97C-B591DD4373D9}">
      <dsp:nvSpPr>
        <dsp:cNvPr id="0" name=""/>
        <dsp:cNvSpPr/>
      </dsp:nvSpPr>
      <dsp:spPr>
        <a:xfrm>
          <a:off x="916483" y="1422995"/>
          <a:ext cx="2030015" cy="1218009"/>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Marie Curie          Award 	</a:t>
          </a:r>
        </a:p>
      </dsp:txBody>
      <dsp:txXfrm>
        <a:off x="916483" y="1422995"/>
        <a:ext cx="2030015" cy="1218009"/>
      </dsp:txXfrm>
    </dsp:sp>
    <dsp:sp modelId="{6AC745E2-BB2B-4CC3-980D-27058B741CF4}">
      <dsp:nvSpPr>
        <dsp:cNvPr id="0" name=""/>
        <dsp:cNvSpPr/>
      </dsp:nvSpPr>
      <dsp:spPr>
        <a:xfrm>
          <a:off x="3149500" y="1422995"/>
          <a:ext cx="2030015" cy="1218009"/>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Everest Award</a:t>
          </a:r>
        </a:p>
      </dsp:txBody>
      <dsp:txXfrm>
        <a:off x="3149500" y="1422995"/>
        <a:ext cx="2030015" cy="1218009"/>
      </dsp:txXfrm>
    </dsp:sp>
    <dsp:sp modelId="{4D1545D6-5534-496D-BEA3-0F090C181356}">
      <dsp:nvSpPr>
        <dsp:cNvPr id="0" name=""/>
        <dsp:cNvSpPr/>
      </dsp:nvSpPr>
      <dsp:spPr>
        <a:xfrm>
          <a:off x="916483" y="2844006"/>
          <a:ext cx="2030015" cy="1218009"/>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Honored Volunteer</a:t>
          </a:r>
        </a:p>
      </dsp:txBody>
      <dsp:txXfrm>
        <a:off x="916483" y="2844006"/>
        <a:ext cx="2030015" cy="1218009"/>
      </dsp:txXfrm>
    </dsp:sp>
    <dsp:sp modelId="{00CB3C08-95A5-4D86-B72C-640BA762F267}">
      <dsp:nvSpPr>
        <dsp:cNvPr id="0" name=""/>
        <dsp:cNvSpPr/>
      </dsp:nvSpPr>
      <dsp:spPr>
        <a:xfrm>
          <a:off x="3149500" y="2844006"/>
          <a:ext cx="2030015" cy="1218009"/>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Spark Award</a:t>
          </a:r>
        </a:p>
      </dsp:txBody>
      <dsp:txXfrm>
        <a:off x="3149500" y="2844006"/>
        <a:ext cx="2030015" cy="1218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0EBDB-A516-4C82-BC49-EDE887E2BBC0}">
      <dsp:nvSpPr>
        <dsp:cNvPr id="0" name=""/>
        <dsp:cNvSpPr/>
      </dsp:nvSpPr>
      <dsp:spPr>
        <a:xfrm>
          <a:off x="825" y="625890"/>
          <a:ext cx="3550498" cy="4455520"/>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r>
            <a:rPr lang="en-US" sz="2500" kern="1200" dirty="0">
              <a:solidFill>
                <a:schemeClr val="accent3"/>
              </a:solidFill>
            </a:rPr>
            <a:t>Call for Nominations</a:t>
          </a:r>
        </a:p>
      </dsp:txBody>
      <dsp:txXfrm rot="16200000">
        <a:off x="-1470888" y="2097604"/>
        <a:ext cx="3653526" cy="710099"/>
      </dsp:txXfrm>
    </dsp:sp>
    <dsp:sp modelId="{D5119E2C-0EB2-435E-A604-B7AD32FA4CF5}">
      <dsp:nvSpPr>
        <dsp:cNvPr id="0" name=""/>
        <dsp:cNvSpPr/>
      </dsp:nvSpPr>
      <dsp:spPr>
        <a:xfrm>
          <a:off x="710924" y="625890"/>
          <a:ext cx="2645121" cy="445552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kern="1200" dirty="0"/>
            <a:t>Determine how you will collect nominations: set up a survey through HBA (by emailing </a:t>
          </a:r>
          <a:r>
            <a:rPr lang="en-US" sz="1500" kern="1200" dirty="0">
              <a:solidFill>
                <a:schemeClr val="bg2"/>
              </a:solidFill>
              <a:hlinkClick xmlns:r="http://schemas.openxmlformats.org/officeDocument/2006/relationships" r:id="rId1">
                <a:extLst>
                  <a:ext uri="{A12FA001-AC4F-418D-AE19-62706E023703}">
                    <ahyp:hlinkClr xmlns:ahyp="http://schemas.microsoft.com/office/drawing/2018/hyperlinkcolor" val="tx"/>
                  </a:ext>
                </a:extLst>
              </a:hlinkClick>
            </a:rPr>
            <a:t>membership@hbanet.org</a:t>
          </a:r>
          <a:r>
            <a:rPr lang="en-US" sz="1500" kern="1200" dirty="0"/>
            <a:t>) or set up your own via a free survey platform.</a:t>
          </a:r>
        </a:p>
        <a:p>
          <a:pPr marL="0" lvl="0" indent="0" algn="l" defTabSz="666750">
            <a:lnSpc>
              <a:spcPct val="90000"/>
            </a:lnSpc>
            <a:spcBef>
              <a:spcPct val="0"/>
            </a:spcBef>
            <a:spcAft>
              <a:spcPct val="35000"/>
            </a:spcAft>
            <a:buFont typeface="Arial" panose="020B0604020202020204" pitchFamily="34" charset="0"/>
            <a:buNone/>
          </a:pPr>
          <a:endParaRPr lang="en-US" sz="1500" kern="1200" dirty="0"/>
        </a:p>
        <a:p>
          <a:pPr marL="0" lvl="0" indent="0" algn="l" defTabSz="666750">
            <a:lnSpc>
              <a:spcPct val="90000"/>
            </a:lnSpc>
            <a:spcBef>
              <a:spcPct val="0"/>
            </a:spcBef>
            <a:spcAft>
              <a:spcPct val="35000"/>
            </a:spcAft>
            <a:buFont typeface="Arial" panose="020B0604020202020204" pitchFamily="34" charset="0"/>
            <a:buNone/>
          </a:pPr>
          <a:r>
            <a:rPr lang="en-US" sz="1500" kern="1200" dirty="0"/>
            <a:t>Send call for nominations to those in the “who can nominate” column for the award(s) in question.</a:t>
          </a:r>
        </a:p>
        <a:p>
          <a:pPr marL="0" lvl="0" indent="0" algn="l" defTabSz="666750">
            <a:lnSpc>
              <a:spcPct val="90000"/>
            </a:lnSpc>
            <a:spcBef>
              <a:spcPct val="0"/>
            </a:spcBef>
            <a:spcAft>
              <a:spcPct val="35000"/>
            </a:spcAft>
            <a:buFont typeface="Arial" panose="020B0604020202020204" pitchFamily="34" charset="0"/>
            <a:buNone/>
          </a:pPr>
          <a:endParaRPr lang="en-US" sz="1500" kern="1200" dirty="0"/>
        </a:p>
        <a:p>
          <a:pPr marL="0" lvl="0" indent="0" algn="l" defTabSz="666750">
            <a:lnSpc>
              <a:spcPct val="90000"/>
            </a:lnSpc>
            <a:spcBef>
              <a:spcPct val="0"/>
            </a:spcBef>
            <a:spcAft>
              <a:spcPct val="35000"/>
            </a:spcAft>
            <a:buFont typeface="Arial" panose="020B0604020202020204" pitchFamily="34" charset="0"/>
            <a:buNone/>
          </a:pPr>
          <a:r>
            <a:rPr lang="en-US" sz="1500" kern="1200" dirty="0"/>
            <a:t>On nominations due date, submit nominations to those in the “who decides on a winner” column for the award(s) in question.</a:t>
          </a:r>
        </a:p>
        <a:p>
          <a:pPr marL="0" lvl="0" indent="0" algn="l" defTabSz="666750">
            <a:lnSpc>
              <a:spcPct val="90000"/>
            </a:lnSpc>
            <a:spcBef>
              <a:spcPct val="0"/>
            </a:spcBef>
            <a:spcAft>
              <a:spcPct val="35000"/>
            </a:spcAft>
            <a:buFont typeface="Arial" panose="020B0604020202020204" pitchFamily="34" charset="0"/>
            <a:buNone/>
          </a:pPr>
          <a:endParaRPr lang="en-US" sz="1800" kern="1200" dirty="0"/>
        </a:p>
      </dsp:txBody>
      <dsp:txXfrm>
        <a:off x="710924" y="625890"/>
        <a:ext cx="2645121" cy="4455520"/>
      </dsp:txXfrm>
    </dsp:sp>
    <dsp:sp modelId="{60E0DC08-51C8-432B-B3B2-086513A6A9DB}">
      <dsp:nvSpPr>
        <dsp:cNvPr id="0" name=""/>
        <dsp:cNvSpPr/>
      </dsp:nvSpPr>
      <dsp:spPr>
        <a:xfrm>
          <a:off x="3675590" y="625890"/>
          <a:ext cx="3550498" cy="447226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r>
            <a:rPr lang="en-US" sz="2500" kern="1200" dirty="0">
              <a:solidFill>
                <a:schemeClr val="accent3"/>
              </a:solidFill>
            </a:rPr>
            <a:t>Judging</a:t>
          </a:r>
          <a:r>
            <a:rPr lang="en-US" sz="2500" kern="1200" dirty="0"/>
            <a:t> </a:t>
          </a:r>
          <a:r>
            <a:rPr lang="en-US" sz="2500" kern="1200" dirty="0">
              <a:solidFill>
                <a:schemeClr val="accent3"/>
              </a:solidFill>
            </a:rPr>
            <a:t>process</a:t>
          </a:r>
        </a:p>
      </dsp:txBody>
      <dsp:txXfrm rot="16200000">
        <a:off x="2197012" y="2104469"/>
        <a:ext cx="3667256" cy="710099"/>
      </dsp:txXfrm>
    </dsp:sp>
    <dsp:sp modelId="{3CD920DC-4E2A-4F63-BE12-3E3CA06E6A6B}">
      <dsp:nvSpPr>
        <dsp:cNvPr id="0" name=""/>
        <dsp:cNvSpPr/>
      </dsp:nvSpPr>
      <dsp:spPr>
        <a:xfrm rot="5400000">
          <a:off x="3380324" y="4011494"/>
          <a:ext cx="626038" cy="53257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43E8F9-4A88-46E6-B647-3B4C82F6CBB0}">
      <dsp:nvSpPr>
        <dsp:cNvPr id="0" name=""/>
        <dsp:cNvSpPr/>
      </dsp:nvSpPr>
      <dsp:spPr>
        <a:xfrm>
          <a:off x="4385690" y="625890"/>
          <a:ext cx="2645121" cy="44722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US" sz="1600" kern="1200" dirty="0"/>
            <a:t>The group/individual deciding on a winner can meet to discuss the nominations and select a winner. If there is not consensus through discussion, a simple majority vote should be used to determine the winner.</a:t>
          </a:r>
        </a:p>
        <a:p>
          <a:pPr marL="0" lvl="0" indent="0" algn="l" defTabSz="711200">
            <a:lnSpc>
              <a:spcPct val="90000"/>
            </a:lnSpc>
            <a:spcBef>
              <a:spcPct val="0"/>
            </a:spcBef>
            <a:spcAft>
              <a:spcPct val="35000"/>
            </a:spcAft>
            <a:buNone/>
          </a:pPr>
          <a:endParaRPr lang="en-US" sz="1600" kern="1200" dirty="0"/>
        </a:p>
        <a:p>
          <a:pPr marL="0" lvl="0" indent="0" algn="l" defTabSz="711200">
            <a:lnSpc>
              <a:spcPct val="90000"/>
            </a:lnSpc>
            <a:spcBef>
              <a:spcPct val="0"/>
            </a:spcBef>
            <a:spcAft>
              <a:spcPct val="35000"/>
            </a:spcAft>
            <a:buNone/>
          </a:pPr>
          <a:r>
            <a:rPr lang="en-US" sz="1600" kern="1200" dirty="0"/>
            <a:t>The judging group lets the chapter/regional volunteer recognition lead/individual coordinating the awards know who the winner(s) are.</a:t>
          </a:r>
        </a:p>
      </dsp:txBody>
      <dsp:txXfrm>
        <a:off x="4385690" y="625890"/>
        <a:ext cx="2645121" cy="4472264"/>
      </dsp:txXfrm>
    </dsp:sp>
    <dsp:sp modelId="{9CB17C9A-F229-432C-8ED8-5D6214AEF2B6}">
      <dsp:nvSpPr>
        <dsp:cNvPr id="0" name=""/>
        <dsp:cNvSpPr/>
      </dsp:nvSpPr>
      <dsp:spPr>
        <a:xfrm>
          <a:off x="7350356" y="625890"/>
          <a:ext cx="3550498" cy="452079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r>
            <a:rPr lang="en-US" sz="2500" kern="1200" dirty="0">
              <a:solidFill>
                <a:schemeClr val="accent3"/>
              </a:solidFill>
            </a:rPr>
            <a:t>Communication / reward</a:t>
          </a:r>
        </a:p>
      </dsp:txBody>
      <dsp:txXfrm rot="16200000">
        <a:off x="5851881" y="2124365"/>
        <a:ext cx="3707050" cy="710099"/>
      </dsp:txXfrm>
    </dsp:sp>
    <dsp:sp modelId="{A679EC8F-1244-4AF9-AB7B-5A7EE86F298E}">
      <dsp:nvSpPr>
        <dsp:cNvPr id="0" name=""/>
        <dsp:cNvSpPr/>
      </dsp:nvSpPr>
      <dsp:spPr>
        <a:xfrm rot="5400000">
          <a:off x="7055089" y="4011494"/>
          <a:ext cx="626038" cy="53257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1665BD-C231-4979-9B2F-3B059AE63A68}">
      <dsp:nvSpPr>
        <dsp:cNvPr id="0" name=""/>
        <dsp:cNvSpPr/>
      </dsp:nvSpPr>
      <dsp:spPr>
        <a:xfrm>
          <a:off x="8060456" y="625890"/>
          <a:ext cx="2645121" cy="452079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4577" rIns="0" bIns="0" numCol="1" spcCol="1270" anchor="t" anchorCtr="0">
          <a:noAutofit/>
        </a:bodyPr>
        <a:lstStyle/>
        <a:p>
          <a:pPr marL="0" lvl="0" indent="0" algn="l" defTabSz="577850">
            <a:lnSpc>
              <a:spcPct val="90000"/>
            </a:lnSpc>
            <a:spcBef>
              <a:spcPct val="0"/>
            </a:spcBef>
            <a:spcAft>
              <a:spcPct val="35000"/>
            </a:spcAft>
            <a:buNone/>
          </a:pPr>
          <a:r>
            <a:rPr lang="en-US" sz="1300" kern="1200" dirty="0"/>
            <a:t>Notify the winner of their award.</a:t>
          </a:r>
        </a:p>
        <a:p>
          <a:pPr marL="0" lvl="0" indent="0" algn="l" defTabSz="577850">
            <a:lnSpc>
              <a:spcPct val="90000"/>
            </a:lnSpc>
            <a:spcBef>
              <a:spcPct val="0"/>
            </a:spcBef>
            <a:spcAft>
              <a:spcPct val="35000"/>
            </a:spcAft>
            <a:buNone/>
          </a:pPr>
          <a:r>
            <a:rPr lang="en-US" sz="1300" kern="1200" dirty="0"/>
            <a:t> Determine if the winner would like the HBA to send a letter to their boss announcing the award.</a:t>
          </a:r>
        </a:p>
        <a:p>
          <a:pPr marL="0" lvl="0" indent="0" algn="l" defTabSz="577850">
            <a:lnSpc>
              <a:spcPct val="90000"/>
            </a:lnSpc>
            <a:spcBef>
              <a:spcPct val="0"/>
            </a:spcBef>
            <a:spcAft>
              <a:spcPct val="35000"/>
            </a:spcAft>
            <a:buNone/>
          </a:pPr>
          <a:r>
            <a:rPr lang="en-US" sz="1300" kern="1200" dirty="0"/>
            <a:t>Send letter to boss, share letter from the CEO, and award certificate.</a:t>
          </a:r>
          <a:endParaRPr lang="en-US" sz="1300" kern="1200" dirty="0">
            <a:solidFill>
              <a:schemeClr val="bg1"/>
            </a:solidFill>
          </a:endParaRPr>
        </a:p>
        <a:p>
          <a:pPr marL="0" lvl="0" indent="0" algn="l" defTabSz="577850">
            <a:lnSpc>
              <a:spcPct val="90000"/>
            </a:lnSpc>
            <a:spcBef>
              <a:spcPct val="0"/>
            </a:spcBef>
            <a:spcAft>
              <a:spcPct val="35000"/>
            </a:spcAft>
            <a:buNone/>
          </a:pPr>
          <a:r>
            <a:rPr lang="en-US" sz="1300" kern="1200" dirty="0"/>
            <a:t>Post the winner announcement in the HBA Community on your chapter/regional page.</a:t>
          </a:r>
        </a:p>
        <a:p>
          <a:pPr marL="0" lvl="0" indent="0" algn="l" defTabSz="577850">
            <a:lnSpc>
              <a:spcPct val="90000"/>
            </a:lnSpc>
            <a:spcBef>
              <a:spcPct val="0"/>
            </a:spcBef>
            <a:spcAft>
              <a:spcPct val="35000"/>
            </a:spcAft>
            <a:buNone/>
          </a:pPr>
          <a:r>
            <a:rPr lang="en-US" sz="1300" kern="1200" dirty="0"/>
            <a:t>Work with marketing leader to have award announced on social media.</a:t>
          </a:r>
        </a:p>
        <a:p>
          <a:pPr marL="0" lvl="0" indent="0" algn="l" defTabSz="577850">
            <a:lnSpc>
              <a:spcPct val="90000"/>
            </a:lnSpc>
            <a:spcBef>
              <a:spcPct val="0"/>
            </a:spcBef>
            <a:spcAft>
              <a:spcPct val="35000"/>
            </a:spcAft>
            <a:buNone/>
          </a:pPr>
          <a:r>
            <a:rPr lang="en-US" sz="1300" kern="1200" dirty="0"/>
            <a:t>Work with event leader to have award announced at an upcoming event.</a:t>
          </a:r>
        </a:p>
        <a:p>
          <a:pPr marL="0" lvl="0" indent="0" algn="l" defTabSz="577850">
            <a:lnSpc>
              <a:spcPct val="90000"/>
            </a:lnSpc>
            <a:spcBef>
              <a:spcPct val="0"/>
            </a:spcBef>
            <a:spcAft>
              <a:spcPct val="35000"/>
            </a:spcAft>
            <a:buNone/>
          </a:pPr>
          <a:r>
            <a:rPr lang="en-US" sz="1300" kern="1200" dirty="0"/>
            <a:t>Finally, submit winner for digital badge at </a:t>
          </a:r>
          <a:r>
            <a:rPr lang="en-US" sz="1300" kern="1200" dirty="0">
              <a:solidFill>
                <a:schemeClr val="bg2"/>
              </a:solidFill>
              <a:hlinkClick xmlns:r="http://schemas.openxmlformats.org/officeDocument/2006/relationships" r:id="rId2">
                <a:extLst>
                  <a:ext uri="{A12FA001-AC4F-418D-AE19-62706E023703}">
                    <ahyp:hlinkClr xmlns:ahyp="http://schemas.microsoft.com/office/drawing/2018/hyperlinkcolor" val="tx"/>
                  </a:ext>
                </a:extLst>
              </a:hlinkClick>
            </a:rPr>
            <a:t>this link </a:t>
          </a:r>
          <a:r>
            <a:rPr lang="en-US" sz="1300" kern="1200" dirty="0"/>
            <a:t>and email </a:t>
          </a:r>
          <a:r>
            <a:rPr lang="en-US" sz="1300" kern="1200" dirty="0">
              <a:solidFill>
                <a:schemeClr val="bg2"/>
              </a:solidFill>
              <a:hlinkClick xmlns:r="http://schemas.openxmlformats.org/officeDocument/2006/relationships" r:id="rId1">
                <a:extLst>
                  <a:ext uri="{A12FA001-AC4F-418D-AE19-62706E023703}">
                    <ahyp:hlinkClr xmlns:ahyp="http://schemas.microsoft.com/office/drawing/2018/hyperlinkcolor" val="tx"/>
                  </a:ext>
                </a:extLst>
              </a:hlinkClick>
            </a:rPr>
            <a:t>membership@hbanet.org</a:t>
          </a:r>
          <a:r>
            <a:rPr lang="en-US" sz="1300" kern="1200" dirty="0">
              <a:solidFill>
                <a:schemeClr val="bg2"/>
              </a:solidFill>
            </a:rPr>
            <a:t> </a:t>
          </a:r>
          <a:r>
            <a:rPr lang="en-US" sz="1300" kern="1200" dirty="0"/>
            <a:t>to notify of the badge request</a:t>
          </a:r>
        </a:p>
        <a:p>
          <a:pPr marL="0" lvl="0" indent="0" algn="l" defTabSz="577850">
            <a:lnSpc>
              <a:spcPct val="90000"/>
            </a:lnSpc>
            <a:spcBef>
              <a:spcPct val="0"/>
            </a:spcBef>
            <a:spcAft>
              <a:spcPct val="35000"/>
            </a:spcAft>
            <a:buNone/>
          </a:pPr>
          <a:endParaRPr lang="en-US" sz="1600" kern="1200" dirty="0"/>
        </a:p>
        <a:p>
          <a:pPr marL="0" lvl="0" indent="0" algn="l" defTabSz="577850">
            <a:lnSpc>
              <a:spcPct val="90000"/>
            </a:lnSpc>
            <a:spcBef>
              <a:spcPct val="0"/>
            </a:spcBef>
            <a:spcAft>
              <a:spcPct val="35000"/>
            </a:spcAft>
            <a:buNone/>
          </a:pPr>
          <a:endParaRPr lang="en-US" sz="1600" kern="1200" dirty="0"/>
        </a:p>
      </dsp:txBody>
      <dsp:txXfrm>
        <a:off x="8060456" y="625890"/>
        <a:ext cx="2645121" cy="45207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E9A2B-A90B-4F6B-919D-35DF4961A22D}" type="datetimeFigureOut">
              <a:rPr lang="en-US" smtClean="0"/>
              <a:t>7/23/2021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08768-413E-499E-A52E-79EBE6B3A119}" type="slidenum">
              <a:rPr lang="en-US" smtClean="0"/>
              <a:t>‹#›</a:t>
            </a:fld>
            <a:endParaRPr lang="en-US"/>
          </a:p>
        </p:txBody>
      </p:sp>
    </p:spTree>
    <p:extLst>
      <p:ext uri="{BB962C8B-B14F-4D97-AF65-F5344CB8AC3E}">
        <p14:creationId xmlns:p14="http://schemas.microsoft.com/office/powerpoint/2010/main" val="354915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DA9F79-A713-4217-AF50-AD9C65E22FC3}" type="slidenum">
              <a:rPr lang="en-US" smtClean="0"/>
              <a:pPr>
                <a:defRPr/>
              </a:pPr>
              <a:t>2</a:t>
            </a:fld>
            <a:endParaRPr lang="en-US"/>
          </a:p>
        </p:txBody>
      </p:sp>
    </p:spTree>
    <p:extLst>
      <p:ext uri="{BB962C8B-B14F-4D97-AF65-F5344CB8AC3E}">
        <p14:creationId xmlns:p14="http://schemas.microsoft.com/office/powerpoint/2010/main" val="186228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 at chapter level for 2017</a:t>
            </a:r>
            <a:r>
              <a:rPr lang="en-US" baseline="0" dirty="0"/>
              <a:t>. President’s award to begin at the start of 2018</a:t>
            </a:r>
            <a:endParaRPr lang="en-US" dirty="0"/>
          </a:p>
        </p:txBody>
      </p:sp>
      <p:sp>
        <p:nvSpPr>
          <p:cNvPr id="4" name="Slide Number Placeholder 3"/>
          <p:cNvSpPr>
            <a:spLocks noGrp="1"/>
          </p:cNvSpPr>
          <p:nvPr>
            <p:ph type="sldNum" sz="quarter" idx="10"/>
          </p:nvPr>
        </p:nvSpPr>
        <p:spPr/>
        <p:txBody>
          <a:bodyPr/>
          <a:lstStyle/>
          <a:p>
            <a:fld id="{549DBFB3-7A26-4482-BDA4-D7554B36CD33}" type="slidenum">
              <a:rPr lang="en-US" smtClean="0"/>
              <a:pPr/>
              <a:t>5</a:t>
            </a:fld>
            <a:endParaRPr lang="en-US"/>
          </a:p>
        </p:txBody>
      </p:sp>
    </p:spTree>
    <p:extLst>
      <p:ext uri="{BB962C8B-B14F-4D97-AF65-F5344CB8AC3E}">
        <p14:creationId xmlns:p14="http://schemas.microsoft.com/office/powerpoint/2010/main" val="186606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DBFB3-7A26-4482-BDA4-D7554B36CD33}" type="slidenum">
              <a:rPr lang="en-US" smtClean="0"/>
              <a:pPr/>
              <a:t>6</a:t>
            </a:fld>
            <a:endParaRPr lang="en-US"/>
          </a:p>
        </p:txBody>
      </p:sp>
    </p:spTree>
    <p:extLst>
      <p:ext uri="{BB962C8B-B14F-4D97-AF65-F5344CB8AC3E}">
        <p14:creationId xmlns:p14="http://schemas.microsoft.com/office/powerpoint/2010/main" val="2032899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criteria</a:t>
            </a:r>
            <a:r>
              <a:rPr lang="en-US" baseline="0" dirty="0"/>
              <a:t> general overall to give chapter free-license</a:t>
            </a:r>
            <a:endParaRPr lang="en-US" dirty="0"/>
          </a:p>
        </p:txBody>
      </p:sp>
      <p:sp>
        <p:nvSpPr>
          <p:cNvPr id="4" name="Slide Number Placeholder 3"/>
          <p:cNvSpPr>
            <a:spLocks noGrp="1"/>
          </p:cNvSpPr>
          <p:nvPr>
            <p:ph type="sldNum" sz="quarter" idx="10"/>
          </p:nvPr>
        </p:nvSpPr>
        <p:spPr/>
        <p:txBody>
          <a:bodyPr/>
          <a:lstStyle/>
          <a:p>
            <a:fld id="{549DBFB3-7A26-4482-BDA4-D7554B36CD33}" type="slidenum">
              <a:rPr lang="en-US" smtClean="0"/>
              <a:pPr/>
              <a:t>7</a:t>
            </a:fld>
            <a:endParaRPr lang="en-US"/>
          </a:p>
        </p:txBody>
      </p:sp>
    </p:spTree>
    <p:extLst>
      <p:ext uri="{BB962C8B-B14F-4D97-AF65-F5344CB8AC3E}">
        <p14:creationId xmlns:p14="http://schemas.microsoft.com/office/powerpoint/2010/main" val="2534750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id="{0A0025C2-1B2A-4442-8433-6DCE26492ED6}"/>
              </a:ext>
            </a:extLst>
          </p:cNvPr>
          <p:cNvPicPr>
            <a:picLocks noChangeAspect="1"/>
          </p:cNvPicPr>
          <p:nvPr/>
        </p:nvPicPr>
        <p:blipFill>
          <a:blip r:embed="rId3"/>
          <a:stretch>
            <a:fillRect/>
          </a:stretch>
        </p:blipFill>
        <p:spPr>
          <a:xfrm>
            <a:off x="437745" y="5241065"/>
            <a:ext cx="2533650" cy="590550"/>
          </a:xfrm>
          <a:prstGeom prst="rect">
            <a:avLst/>
          </a:prstGeom>
        </p:spPr>
      </p:pic>
      <p:sp>
        <p:nvSpPr>
          <p:cNvPr id="15"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32745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on left, content on righ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AB816CF-AA9B-43E8-B03A-27A77900809F}" type="slidenum">
              <a:rPr lang="en-US" smtClean="0"/>
              <a:pPr/>
              <a:t>‹#›</a:t>
            </a:fld>
            <a:endParaRPr lang="en-US" dirty="0"/>
          </a:p>
        </p:txBody>
      </p:sp>
      <p:sp>
        <p:nvSpPr>
          <p:cNvPr id="5" name="Text Placeholder 4"/>
          <p:cNvSpPr>
            <a:spLocks noGrp="1"/>
          </p:cNvSpPr>
          <p:nvPr>
            <p:ph type="body" sz="quarter" idx="11" hasCustomPrompt="1"/>
          </p:nvPr>
        </p:nvSpPr>
        <p:spPr>
          <a:xfrm>
            <a:off x="838200" y="1610140"/>
            <a:ext cx="5443537" cy="4108173"/>
          </a:xfrm>
        </p:spPr>
        <p:txBody>
          <a:bodyPr>
            <a:normAutofit/>
          </a:bodyPr>
          <a:lstStyle>
            <a:lvl1pPr marL="0" marR="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sz="2400"/>
            </a:lvl1pPr>
          </a:lstStyle>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lang="en-US" dirty="0"/>
              <a:t>Click to enter text</a:t>
            </a:r>
          </a:p>
        </p:txBody>
      </p:sp>
      <p:sp>
        <p:nvSpPr>
          <p:cNvPr id="8" name="Content Placeholder 7"/>
          <p:cNvSpPr>
            <a:spLocks noGrp="1"/>
          </p:cNvSpPr>
          <p:nvPr>
            <p:ph sz="quarter" idx="12" hasCustomPrompt="1"/>
          </p:nvPr>
        </p:nvSpPr>
        <p:spPr>
          <a:xfrm>
            <a:off x="6565900" y="1610140"/>
            <a:ext cx="4903788" cy="4108173"/>
          </a:xfrm>
        </p:spPr>
        <p:txBody>
          <a:bodyPr>
            <a:normAutofit/>
          </a:bodyPr>
          <a:lstStyle>
            <a:lvl1pPr>
              <a:defRPr sz="2400"/>
            </a:lvl1pPr>
          </a:lstStyle>
          <a:p>
            <a:pPr lvl="0"/>
            <a:r>
              <a:rPr lang="en-US" dirty="0"/>
              <a:t>Click icon to insert content</a:t>
            </a:r>
          </a:p>
        </p:txBody>
      </p:sp>
      <p:pic>
        <p:nvPicPr>
          <p:cNvPr id="9" name="Picture 8">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Title 1"/>
          <p:cNvSpPr>
            <a:spLocks noGrp="1"/>
          </p:cNvSpPr>
          <p:nvPr>
            <p:ph type="title" hasCustomPrompt="1"/>
          </p:nvPr>
        </p:nvSpPr>
        <p:spPr>
          <a:xfrm>
            <a:off x="838200" y="365126"/>
            <a:ext cx="10515600" cy="787814"/>
          </a:xfrm>
        </p:spPr>
        <p:txBody>
          <a:bodyPr/>
          <a:lstStyle/>
          <a:p>
            <a:r>
              <a:rPr lang="en-US" dirty="0"/>
              <a:t>Click to Insert Title Header</a:t>
            </a:r>
          </a:p>
        </p:txBody>
      </p:sp>
    </p:spTree>
    <p:extLst>
      <p:ext uri="{BB962C8B-B14F-4D97-AF65-F5344CB8AC3E}">
        <p14:creationId xmlns:p14="http://schemas.microsoft.com/office/powerpoint/2010/main" val="190184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Tree>
    <p:extLst>
      <p:ext uri="{BB962C8B-B14F-4D97-AF65-F5344CB8AC3E}">
        <p14:creationId xmlns:p14="http://schemas.microsoft.com/office/powerpoint/2010/main" val="3276415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365126"/>
            <a:ext cx="10515600" cy="1325563"/>
          </a:xfrm>
          <a:prstGeom prst="rect">
            <a:avLst/>
          </a:prstGeom>
        </p:spPr>
        <p:txBody>
          <a:bodyPr/>
          <a:lstStyle>
            <a:lvl1pPr>
              <a:defRPr sz="3600">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3"/>
          <p:cNvSpPr>
            <a:spLocks noGrp="1"/>
          </p:cNvSpPr>
          <p:nvPr>
            <p:ph type="body" sz="quarter" idx="10"/>
          </p:nvPr>
        </p:nvSpPr>
        <p:spPr>
          <a:xfrm>
            <a:off x="838200" y="1801814"/>
            <a:ext cx="10515600" cy="3533775"/>
          </a:xfrm>
          <a:prstGeom prst="rect">
            <a:avLst/>
          </a:prstGeom>
        </p:spPr>
        <p:txBody>
          <a:bodyPr/>
          <a:lstStyle>
            <a:lvl1pPr>
              <a:spcAft>
                <a:spcPts val="600"/>
              </a:spcAft>
              <a:defRPr sz="2000">
                <a:latin typeface="Arial" panose="020B0604020202020204" pitchFamily="34" charset="0"/>
                <a:cs typeface="Arial" panose="020B0604020202020204" pitchFamily="34" charset="0"/>
              </a:defRPr>
            </a:lvl1pPr>
            <a:lvl2pPr marL="502920" indent="-228600">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2pPr>
            <a:lvl3pPr marL="758952">
              <a:spcAft>
                <a:spcPts val="600"/>
              </a:spcAft>
              <a:defRPr sz="1600">
                <a:latin typeface="Arial" panose="020B0604020202020204" pitchFamily="34" charset="0"/>
                <a:cs typeface="Arial" panose="020B0604020202020204" pitchFamily="34" charset="0"/>
              </a:defRPr>
            </a:lvl3pPr>
            <a:lvl4pPr marL="1005840">
              <a:spcAft>
                <a:spcPts val="600"/>
              </a:spcAft>
              <a:defRPr sz="14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Slide Number Placeholder 8"/>
          <p:cNvSpPr>
            <a:spLocks noGrp="1"/>
          </p:cNvSpPr>
          <p:nvPr>
            <p:ph type="sldNum" sz="quarter" idx="11"/>
          </p:nvPr>
        </p:nvSpPr>
        <p:spPr>
          <a:xfrm>
            <a:off x="4724400" y="6356351"/>
            <a:ext cx="2743200" cy="365125"/>
          </a:xfrm>
        </p:spPr>
        <p:txBody>
          <a:bodyPr/>
          <a:lstStyle/>
          <a:p>
            <a:fld id="{CB770E5B-A088-45B1-B0D1-069BF9352BC7}" type="slidenum">
              <a:rPr lang="en-US" smtClean="0"/>
              <a:pPr/>
              <a:t>‹#›</a:t>
            </a:fld>
            <a:endParaRPr lang="en-US" dirty="0"/>
          </a:p>
        </p:txBody>
      </p:sp>
      <p:sp>
        <p:nvSpPr>
          <p:cNvPr id="3" name="Rectangle 2"/>
          <p:cNvSpPr/>
          <p:nvPr userDrawn="1"/>
        </p:nvSpPr>
        <p:spPr>
          <a:xfrm>
            <a:off x="1143000" y="5478236"/>
            <a:ext cx="2754085" cy="10940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47200" y="6167511"/>
            <a:ext cx="1818217" cy="497368"/>
          </a:xfrm>
          <a:prstGeom prst="rect">
            <a:avLst/>
          </a:prstGeom>
        </p:spPr>
      </p:pic>
    </p:spTree>
    <p:extLst>
      <p:ext uri="{BB962C8B-B14F-4D97-AF65-F5344CB8AC3E}">
        <p14:creationId xmlns:p14="http://schemas.microsoft.com/office/powerpoint/2010/main" val="320903572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C825A-9E62-4D83-BBBC-677C1CAB3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id="{AA51B0BD-D723-402E-844C-44F35D245CA0}"/>
              </a:ext>
            </a:extLst>
          </p:cNvPr>
          <p:cNvPicPr>
            <a:picLocks noChangeAspect="1"/>
          </p:cNvPicPr>
          <p:nvPr/>
        </p:nvPicPr>
        <p:blipFill>
          <a:blip r:embed="rId4"/>
          <a:stretch>
            <a:fillRect/>
          </a:stretch>
        </p:blipFill>
        <p:spPr>
          <a:xfrm>
            <a:off x="437745" y="5294762"/>
            <a:ext cx="2476500" cy="485775"/>
          </a:xfrm>
          <a:prstGeom prst="rect">
            <a:avLst/>
          </a:prstGeom>
        </p:spPr>
      </p:pic>
      <p:sp>
        <p:nvSpPr>
          <p:cNvPr id="13"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288890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id="{9886C41F-4CDD-4625-904D-173F568A8F34}"/>
              </a:ext>
            </a:extLst>
          </p:cNvPr>
          <p:cNvCxnSpPr/>
          <p:nvPr/>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F0928D-029B-4701-AF1F-8B9ED97B3AB4}"/>
              </a:ext>
            </a:extLst>
          </p:cNvPr>
          <p:cNvCxnSpPr/>
          <p:nvPr/>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a:xfrm>
            <a:off x="6571129" y="357809"/>
            <a:ext cx="4634753" cy="753815"/>
          </a:xfrm>
        </p:spPr>
        <p:txBody>
          <a:bodyPr>
            <a:noAutofit/>
          </a:bodyPr>
          <a:lstStyle>
            <a:lvl1pPr>
              <a:defRPr sz="4000" baseline="0">
                <a:solidFill>
                  <a:schemeClr val="accent2"/>
                </a:solidFill>
              </a:defRPr>
            </a:lvl1pPr>
          </a:lstStyle>
          <a:p>
            <a:r>
              <a:rPr lang="en-US" dirty="0"/>
              <a:t>Click to Add Title</a:t>
            </a:r>
          </a:p>
        </p:txBody>
      </p:sp>
      <p:sp>
        <p:nvSpPr>
          <p:cNvPr id="13" name="Text Placeholder 12"/>
          <p:cNvSpPr>
            <a:spLocks noGrp="1"/>
          </p:cNvSpPr>
          <p:nvPr>
            <p:ph type="body" sz="quarter" idx="10" hasCustomPrompt="1"/>
          </p:nvPr>
        </p:nvSpPr>
        <p:spPr>
          <a:xfrm>
            <a:off x="610235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4" name="Slide Number Placeholder 13"/>
          <p:cNvSpPr>
            <a:spLocks noGrp="1"/>
          </p:cNvSpPr>
          <p:nvPr>
            <p:ph type="sldNum" sz="quarter" idx="11"/>
          </p:nvPr>
        </p:nvSpPr>
        <p:spPr/>
        <p:txBody>
          <a:body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004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id="{12BDA65C-ED68-45DA-9923-02AC9E67C163}"/>
              </a:ext>
            </a:extLst>
          </p:cNvPr>
          <p:cNvCxnSpPr/>
          <p:nvPr/>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BBE04F-98F9-468A-8CD7-03ACF080EF1D}"/>
              </a:ext>
            </a:extLst>
          </p:cNvPr>
          <p:cNvCxnSpPr/>
          <p:nvPr/>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
        <p:nvSpPr>
          <p:cNvPr id="10" name="Text Placeholder 12"/>
          <p:cNvSpPr>
            <a:spLocks noGrp="1"/>
          </p:cNvSpPr>
          <p:nvPr>
            <p:ph type="body" sz="quarter" idx="10" hasCustomPrompt="1"/>
          </p:nvPr>
        </p:nvSpPr>
        <p:spPr>
          <a:xfrm>
            <a:off x="35090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1" name="Title 5"/>
          <p:cNvSpPr txBox="1">
            <a:spLocks/>
          </p:cNvSpPr>
          <p:nvPr/>
        </p:nvSpPr>
        <p:spPr>
          <a:xfrm>
            <a:off x="851049" y="365663"/>
            <a:ext cx="4634753" cy="7538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baseline="0">
                <a:solidFill>
                  <a:schemeClr val="accent2"/>
                </a:solidFill>
                <a:latin typeface="Palatino Linotype" panose="02040502050505030304" pitchFamily="18" charset="0"/>
                <a:ea typeface="+mj-ea"/>
                <a:cs typeface="+mj-cs"/>
              </a:defRPr>
            </a:lvl1pPr>
          </a:lstStyle>
          <a:p>
            <a:r>
              <a:rPr lang="en-US" dirty="0"/>
              <a:t>Click to Add Title</a:t>
            </a:r>
          </a:p>
        </p:txBody>
      </p:sp>
    </p:spTree>
    <p:extLst>
      <p:ext uri="{BB962C8B-B14F-4D97-AF65-F5344CB8AC3E}">
        <p14:creationId xmlns:p14="http://schemas.microsoft.com/office/powerpoint/2010/main" val="42093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l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828675" y="1470991"/>
            <a:ext cx="10534650" cy="4377862"/>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9" name="Slide Number Placeholder 8"/>
          <p:cNvSpPr>
            <a:spLocks noGrp="1"/>
          </p:cNvSpPr>
          <p:nvPr>
            <p:ph type="sldNum" sz="quarter" idx="11"/>
          </p:nvPr>
        </p:nvSpPr>
        <p:spPr/>
        <p:txBody>
          <a:bodyPr/>
          <a:lstStyle/>
          <a:p>
            <a:fld id="{0AB816CF-AA9B-43E8-B03A-27A77900809F}" type="slidenum">
              <a:rPr lang="en-US" smtClean="0"/>
              <a:pPr/>
              <a:t>‹#›</a:t>
            </a:fld>
            <a:endParaRPr lang="en-US" dirty="0"/>
          </a:p>
        </p:txBody>
      </p:sp>
      <p:sp>
        <p:nvSpPr>
          <p:cNvPr id="2"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 </a:t>
            </a:r>
          </a:p>
        </p:txBody>
      </p:sp>
    </p:spTree>
    <p:extLst>
      <p:ext uri="{BB962C8B-B14F-4D97-AF65-F5344CB8AC3E}">
        <p14:creationId xmlns:p14="http://schemas.microsoft.com/office/powerpoint/2010/main" val="6287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on left, text on righ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5208104" y="1603513"/>
            <a:ext cx="6155221" cy="4245340"/>
          </a:xfrm>
        </p:spPr>
        <p:txBody>
          <a:bodyPr/>
          <a:lstStyle>
            <a:lvl1pPr marL="457200" marR="0" indent="-4572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p>
          <a:p>
            <a:pPr lvl="0"/>
            <a:endParaRPr lang="en-US" dirty="0">
              <a:latin typeface="Palatino Linotype" panose="02040502050505030304" pitchFamily="18" charset="0"/>
            </a:endParaRPr>
          </a:p>
          <a:p>
            <a:pPr lvl="0"/>
            <a:endParaRPr lang="en-US" dirty="0">
              <a:latin typeface="Palatino Linotype" panose="02040502050505030304" pitchFamily="18" charset="0"/>
            </a:endParaRPr>
          </a:p>
          <a:p>
            <a:pPr lvl="0"/>
            <a:endParaRPr lang="en-US" dirty="0"/>
          </a:p>
        </p:txBody>
      </p:sp>
      <p:sp>
        <p:nvSpPr>
          <p:cNvPr id="7" name="Slide Number Placeholder 6"/>
          <p:cNvSpPr>
            <a:spLocks noGrp="1"/>
          </p:cNvSpPr>
          <p:nvPr>
            <p:ph type="sldNum" sz="quarter" idx="11"/>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838200" y="1603513"/>
            <a:ext cx="3929063" cy="4244837"/>
          </a:xfrm>
        </p:spPr>
        <p:txBody>
          <a:bodyPr>
            <a:normAutofit/>
          </a:bodyPr>
          <a:lstStyle>
            <a:lvl1pPr>
              <a:defRPr sz="2400" baseline="0"/>
            </a:lvl1pPr>
          </a:lstStyle>
          <a:p>
            <a:pPr lvl="0"/>
            <a:r>
              <a:rPr lang="en-US" dirty="0"/>
              <a:t>Click icon to insert content</a:t>
            </a:r>
          </a:p>
        </p:txBody>
      </p:sp>
    </p:spTree>
    <p:extLst>
      <p:ext uri="{BB962C8B-B14F-4D97-AF65-F5344CB8AC3E}">
        <p14:creationId xmlns:p14="http://schemas.microsoft.com/office/powerpoint/2010/main" val="200590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0AB816CF-AA9B-43E8-B03A-27A77900809F}" type="slidenum">
              <a:rPr lang="en-US" smtClean="0"/>
              <a:pPr/>
              <a:t>‹#›</a:t>
            </a:fld>
            <a:endParaRPr lang="en-US" dirty="0"/>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1262062" y="1465179"/>
            <a:ext cx="9667875" cy="4273550"/>
          </a:xfrm>
        </p:spPr>
        <p:txBody>
          <a:bodyPr/>
          <a:lstStyle>
            <a:lvl1pPr>
              <a:defRPr baseline="0"/>
            </a:lvl1pPr>
          </a:lstStyle>
          <a:p>
            <a:pPr lvl="0"/>
            <a:r>
              <a:rPr lang="en-US" dirty="0"/>
              <a:t>Click icon to insert content</a:t>
            </a:r>
          </a:p>
        </p:txBody>
      </p:sp>
    </p:spTree>
    <p:extLst>
      <p:ext uri="{BB962C8B-B14F-4D97-AF65-F5344CB8AC3E}">
        <p14:creationId xmlns:p14="http://schemas.microsoft.com/office/powerpoint/2010/main" val="347548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id="{036B9597-BB78-47B9-9124-E7B6FC4C5EC7}"/>
              </a:ext>
            </a:extLst>
          </p:cNvPr>
          <p:cNvSpPr/>
          <p:nvPr/>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A67B00BD-3CD5-462B-8790-1BDBE5FEA0B6}"/>
              </a:ext>
            </a:extLst>
          </p:cNvPr>
          <p:cNvCxnSpPr>
            <a:cxnSpLocks/>
          </p:cNvCxnSpPr>
          <p:nvPr/>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5"/>
          <p:cNvSpPr>
            <a:spLocks noGrp="1"/>
          </p:cNvSpPr>
          <p:nvPr>
            <p:ph type="title" hasCustomPrompt="1"/>
          </p:nvPr>
        </p:nvSpPr>
        <p:spPr>
          <a:xfrm>
            <a:off x="838200" y="365126"/>
            <a:ext cx="10515600" cy="595658"/>
          </a:xfrm>
        </p:spPr>
        <p:txBody>
          <a:bodyPr/>
          <a:lstStyle>
            <a:lvl1pPr>
              <a:defRPr baseline="0">
                <a:solidFill>
                  <a:schemeClr val="bg2"/>
                </a:solidFill>
              </a:defRPr>
            </a:lvl1pPr>
          </a:lstStyle>
          <a:p>
            <a:r>
              <a:rPr lang="en-US" dirty="0"/>
              <a:t>Click to Insert Title Header</a:t>
            </a:r>
          </a:p>
        </p:txBody>
      </p:sp>
      <p:sp>
        <p:nvSpPr>
          <p:cNvPr id="10" name="Text Placeholder 7"/>
          <p:cNvSpPr>
            <a:spLocks noGrp="1"/>
          </p:cNvSpPr>
          <p:nvPr>
            <p:ph type="body" sz="quarter" idx="10" hasCustomPrompt="1"/>
          </p:nvPr>
        </p:nvSpPr>
        <p:spPr>
          <a:xfrm>
            <a:off x="828675" y="1892803"/>
            <a:ext cx="10534650" cy="395605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11" name="Slide Number Placeholder 10"/>
          <p:cNvSpPr>
            <a:spLocks noGrp="1"/>
          </p:cNvSpPr>
          <p:nvPr>
            <p:ph type="sldNum" sz="quarter" idx="11"/>
          </p:nvPr>
        </p:nvSpPr>
        <p:spPr/>
        <p:txBody>
          <a:bodyPr/>
          <a:lstStyle/>
          <a:p>
            <a:fld id="{0AB816CF-AA9B-43E8-B03A-27A77900809F}" type="slidenum">
              <a:rPr lang="en-US" smtClean="0"/>
              <a:pPr/>
              <a:t>‹#›</a:t>
            </a:fld>
            <a:endParaRPr lang="en-US" dirty="0"/>
          </a:p>
        </p:txBody>
      </p:sp>
      <p:sp>
        <p:nvSpPr>
          <p:cNvPr id="6" name="Text Placeholder 5"/>
          <p:cNvSpPr>
            <a:spLocks noGrp="1"/>
          </p:cNvSpPr>
          <p:nvPr>
            <p:ph type="body" sz="quarter" idx="12" hasCustomPrompt="1"/>
          </p:nvPr>
        </p:nvSpPr>
        <p:spPr>
          <a:xfrm>
            <a:off x="838200" y="980316"/>
            <a:ext cx="6497638" cy="517525"/>
          </a:xfrm>
        </p:spPr>
        <p:txBody>
          <a:bodyPr>
            <a:noAutofit/>
          </a:bodyPr>
          <a:lstStyle>
            <a:lvl1pPr>
              <a:defRPr sz="3200" baseline="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pPr lvl="0"/>
            <a:r>
              <a:rPr lang="en-US" dirty="0"/>
              <a:t>Click to insert subtitle</a:t>
            </a:r>
          </a:p>
        </p:txBody>
      </p:sp>
    </p:spTree>
    <p:extLst>
      <p:ext uri="{BB962C8B-B14F-4D97-AF65-F5344CB8AC3E}">
        <p14:creationId xmlns:p14="http://schemas.microsoft.com/office/powerpoint/2010/main" val="26277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9" name="Text Placeholder 7"/>
          <p:cNvSpPr>
            <a:spLocks noGrp="1"/>
          </p:cNvSpPr>
          <p:nvPr>
            <p:ph type="body" sz="quarter" idx="10" hasCustomPrompt="1"/>
          </p:nvPr>
        </p:nvSpPr>
        <p:spPr>
          <a:xfrm>
            <a:off x="2888973" y="1298713"/>
            <a:ext cx="8474351" cy="455014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2" name="Slide Number Placeholder 1"/>
          <p:cNvSpPr>
            <a:spLocks noGrp="1"/>
          </p:cNvSpPr>
          <p:nvPr>
            <p:ph type="sldNum" sz="quarter" idx="11"/>
          </p:nvPr>
        </p:nvSpPr>
        <p:spPr/>
        <p:txBody>
          <a:bodyPr/>
          <a:lstStyle/>
          <a:p>
            <a:fld id="{0AB816CF-AA9B-43E8-B03A-27A77900809F}" type="slidenum">
              <a:rPr lang="en-US" smtClean="0"/>
              <a:pPr/>
              <a:t>‹#›</a:t>
            </a:fld>
            <a:endParaRPr lang="en-US" dirty="0"/>
          </a:p>
        </p:txBody>
      </p:sp>
      <p:sp>
        <p:nvSpPr>
          <p:cNvPr id="3" name="Title 2"/>
          <p:cNvSpPr>
            <a:spLocks noGrp="1"/>
          </p:cNvSpPr>
          <p:nvPr>
            <p:ph type="title" hasCustomPrompt="1"/>
          </p:nvPr>
        </p:nvSpPr>
        <p:spPr>
          <a:xfrm>
            <a:off x="2888972" y="365126"/>
            <a:ext cx="8464827" cy="774562"/>
          </a:xfrm>
        </p:spPr>
        <p:txBody>
          <a:bodyPr/>
          <a:lstStyle/>
          <a:p>
            <a:r>
              <a:rPr lang="en-US" dirty="0"/>
              <a:t>Click to Insert Title Header</a:t>
            </a:r>
          </a:p>
        </p:txBody>
      </p:sp>
    </p:spTree>
    <p:extLst>
      <p:ext uri="{BB962C8B-B14F-4D97-AF65-F5344CB8AC3E}">
        <p14:creationId xmlns:p14="http://schemas.microsoft.com/office/powerpoint/2010/main" val="275824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B8936-0D94-41B3-A738-1C3524D27662}"/>
              </a:ext>
            </a:extLst>
          </p:cNvPr>
          <p:cNvSpPr>
            <a:spLocks noGrp="1"/>
          </p:cNvSpPr>
          <p:nvPr>
            <p:ph type="title"/>
          </p:nvPr>
        </p:nvSpPr>
        <p:spPr>
          <a:xfrm>
            <a:off x="838200" y="365126"/>
            <a:ext cx="10515600" cy="774562"/>
          </a:xfrm>
          <a:prstGeom prst="rect">
            <a:avLst/>
          </a:prstGeom>
        </p:spPr>
        <p:txBody>
          <a:bodyPr vert="horz" lIns="91440" tIns="45720" rIns="91440" bIns="45720" rtlCol="0" anchor="ctr">
            <a:normAutofit/>
          </a:bodyPr>
          <a:lstStyle/>
          <a:p>
            <a:r>
              <a:rPr lang="en-US" dirty="0"/>
              <a:t>Click to Insert Title Header</a:t>
            </a:r>
          </a:p>
        </p:txBody>
      </p:sp>
      <p:sp>
        <p:nvSpPr>
          <p:cNvPr id="3" name="Text Placeholder 2">
            <a:extLst>
              <a:ext uri="{FF2B5EF4-FFF2-40B4-BE49-F238E27FC236}">
                <a16:creationId xmlns:a16="http://schemas.microsoft.com/office/drawing/2014/main"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accent2"/>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772372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6" r:id="rId6"/>
    <p:sldLayoutId id="2147483668" r:id="rId7"/>
    <p:sldLayoutId id="2147483664" r:id="rId8"/>
    <p:sldLayoutId id="2147483665" r:id="rId9"/>
    <p:sldLayoutId id="2147483669"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Linotype" panose="02040502050505030304" pitchFamily="18" charset="0"/>
          <a:ea typeface="+mj-ea"/>
          <a:cs typeface="+mj-cs"/>
        </a:defRPr>
      </a:lvl1pPr>
    </p:titleStyle>
    <p:bodyStyle>
      <a:lvl1pPr marL="0" indent="0" algn="l" defTabSz="914400" rtl="0" eaLnBrk="1" latinLnBrk="0" hangingPunct="1">
        <a:lnSpc>
          <a:spcPct val="90000"/>
        </a:lnSpc>
        <a:spcBef>
          <a:spcPts val="1000"/>
        </a:spcBef>
        <a:buClr>
          <a:schemeClr val="accent2"/>
        </a:buClr>
        <a:buFont typeface="Arial" panose="020B0604020202020204" pitchFamily="34" charset="0"/>
        <a:buNone/>
        <a:defRPr sz="2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community.hbanet.org/viewdocument/volunteer-awards-1"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surveymonkey.com/r/HBABadges"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758D66-C910-4ED3-A918-4BFD4015A9BD}"/>
              </a:ext>
            </a:extLst>
          </p:cNvPr>
          <p:cNvSpPr>
            <a:spLocks noGrp="1"/>
          </p:cNvSpPr>
          <p:nvPr>
            <p:ph type="body" sz="quarter" idx="11"/>
          </p:nvPr>
        </p:nvSpPr>
        <p:spPr>
          <a:xfrm>
            <a:off x="438150" y="3887988"/>
            <a:ext cx="9705975" cy="735013"/>
          </a:xfrm>
        </p:spPr>
        <p:txBody>
          <a:bodyPr/>
          <a:lstStyle/>
          <a:p>
            <a:r>
              <a:rPr lang="en-US" sz="4000" dirty="0"/>
              <a:t>Awards overview at a glance</a:t>
            </a:r>
          </a:p>
        </p:txBody>
      </p:sp>
      <p:sp>
        <p:nvSpPr>
          <p:cNvPr id="4" name="Text Placeholder 3">
            <a:extLst>
              <a:ext uri="{FF2B5EF4-FFF2-40B4-BE49-F238E27FC236}">
                <a16:creationId xmlns:a16="http://schemas.microsoft.com/office/drawing/2014/main" id="{4D7A0A73-7477-4138-BE4C-3604D9723FD7}"/>
              </a:ext>
            </a:extLst>
          </p:cNvPr>
          <p:cNvSpPr>
            <a:spLocks noGrp="1"/>
          </p:cNvSpPr>
          <p:nvPr>
            <p:ph type="body" sz="quarter" idx="12"/>
          </p:nvPr>
        </p:nvSpPr>
        <p:spPr>
          <a:xfrm>
            <a:off x="438150" y="2378793"/>
            <a:ext cx="11449050" cy="1112120"/>
          </a:xfrm>
        </p:spPr>
        <p:txBody>
          <a:bodyPr/>
          <a:lstStyle/>
          <a:p>
            <a:r>
              <a:rPr lang="en-US" dirty="0"/>
              <a:t>HBA Chapter and Regional Volunteer Awards and Recognition</a:t>
            </a:r>
          </a:p>
        </p:txBody>
      </p:sp>
      <p:sp>
        <p:nvSpPr>
          <p:cNvPr id="5" name="TextBox 4">
            <a:extLst>
              <a:ext uri="{FF2B5EF4-FFF2-40B4-BE49-F238E27FC236}">
                <a16:creationId xmlns:a16="http://schemas.microsoft.com/office/drawing/2014/main" id="{36501486-06AB-4A79-BE6E-8895B0C23475}"/>
              </a:ext>
            </a:extLst>
          </p:cNvPr>
          <p:cNvSpPr txBox="1"/>
          <p:nvPr/>
        </p:nvSpPr>
        <p:spPr>
          <a:xfrm>
            <a:off x="10505297" y="6488668"/>
            <a:ext cx="2627791" cy="369332"/>
          </a:xfrm>
          <a:prstGeom prst="rect">
            <a:avLst/>
          </a:prstGeom>
          <a:noFill/>
        </p:spPr>
        <p:txBody>
          <a:bodyPr wrap="square" rtlCol="0">
            <a:spAutoFit/>
          </a:bodyPr>
          <a:lstStyle/>
          <a:p>
            <a:r>
              <a:rPr lang="en-US" dirty="0">
                <a:solidFill>
                  <a:schemeClr val="bg1"/>
                </a:solidFill>
              </a:rPr>
              <a:t>Updated 2021</a:t>
            </a:r>
          </a:p>
        </p:txBody>
      </p:sp>
    </p:spTree>
    <p:extLst>
      <p:ext uri="{BB962C8B-B14F-4D97-AF65-F5344CB8AC3E}">
        <p14:creationId xmlns:p14="http://schemas.microsoft.com/office/powerpoint/2010/main" val="352813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lnSpcReduction="10000"/>
          </a:bodyPr>
          <a:lstStyle/>
          <a:p>
            <a:pPr>
              <a:spcBef>
                <a:spcPts val="0"/>
              </a:spcBef>
              <a:spcAft>
                <a:spcPts val="0"/>
              </a:spcAft>
            </a:pPr>
            <a:r>
              <a:rPr lang="en-US" sz="1400" dirty="0"/>
              <a:t>An </a:t>
            </a:r>
            <a:r>
              <a:rPr lang="en-US" sz="1400" b="1" dirty="0"/>
              <a:t>ongoing regional/chapter </a:t>
            </a:r>
            <a:r>
              <a:rPr lang="en-US" sz="1400" dirty="0"/>
              <a:t>recognition of an HBA volunteer from their peers. </a:t>
            </a:r>
          </a:p>
          <a:p>
            <a:pPr>
              <a:spcBef>
                <a:spcPts val="0"/>
              </a:spcBef>
              <a:spcAft>
                <a:spcPts val="0"/>
              </a:spcAft>
            </a:pPr>
            <a:endParaRPr lang="en-US" sz="1600" dirty="0">
              <a:solidFill>
                <a:srgbClr val="FF0000"/>
              </a:solidFill>
            </a:endParaRPr>
          </a:p>
          <a:p>
            <a:pPr>
              <a:spcBef>
                <a:spcPts val="0"/>
              </a:spcBef>
              <a:spcAft>
                <a:spcPts val="0"/>
              </a:spcAft>
            </a:pPr>
            <a:endParaRPr lang="en-US" sz="1600" dirty="0">
              <a:solidFill>
                <a:srgbClr val="FF0000"/>
              </a:solidFill>
            </a:endParaRPr>
          </a:p>
          <a:p>
            <a:pPr fontAlgn="base">
              <a:spcBef>
                <a:spcPts val="0"/>
              </a:spcBef>
              <a:spcAft>
                <a:spcPts val="0"/>
              </a:spcAft>
            </a:pPr>
            <a:r>
              <a:rPr lang="en-US" sz="1400" dirty="0"/>
              <a:t>The Spark award honors any HBA volunteer who had distinguished themselves through “little bursts of awesomeness” and meets any or all of the following characteristics:</a:t>
            </a:r>
          </a:p>
          <a:p>
            <a:pPr lvl="1" fontAlgn="base">
              <a:spcBef>
                <a:spcPts val="0"/>
              </a:spcBef>
              <a:spcAft>
                <a:spcPts val="0"/>
              </a:spcAft>
            </a:pPr>
            <a:r>
              <a:rPr lang="en-US" sz="1200" dirty="0"/>
              <a:t>Attitude, collaboration, pitching in</a:t>
            </a:r>
          </a:p>
          <a:p>
            <a:pPr lvl="1" fontAlgn="base">
              <a:spcBef>
                <a:spcPts val="0"/>
              </a:spcBef>
              <a:spcAft>
                <a:spcPts val="0"/>
              </a:spcAft>
            </a:pPr>
            <a:r>
              <a:rPr lang="en-US" sz="1200" dirty="0"/>
              <a:t>Consistency and dependability</a:t>
            </a:r>
          </a:p>
          <a:p>
            <a:pPr lvl="1" fontAlgn="base">
              <a:spcBef>
                <a:spcPts val="0"/>
              </a:spcBef>
              <a:spcAft>
                <a:spcPts val="0"/>
              </a:spcAft>
            </a:pPr>
            <a:r>
              <a:rPr lang="en-US" sz="1200" dirty="0"/>
              <a:t>Proven leadership</a:t>
            </a:r>
          </a:p>
          <a:p>
            <a:pPr lvl="1" fontAlgn="base">
              <a:spcBef>
                <a:spcPts val="0"/>
              </a:spcBef>
              <a:spcAft>
                <a:spcPts val="0"/>
              </a:spcAft>
            </a:pPr>
            <a:r>
              <a:rPr lang="en-US" sz="1200" dirty="0"/>
              <a:t>Taking on a new challenge that benefits the organization</a:t>
            </a:r>
          </a:p>
          <a:p>
            <a:pPr lvl="1" fontAlgn="base">
              <a:spcBef>
                <a:spcPts val="0"/>
              </a:spcBef>
              <a:spcAft>
                <a:spcPts val="0"/>
              </a:spcAft>
            </a:pPr>
            <a:r>
              <a:rPr lang="en-US" sz="1200" dirty="0"/>
              <a:t>Building community by encouraging and supporting others</a:t>
            </a:r>
          </a:p>
          <a:p>
            <a:pPr>
              <a:spcBef>
                <a:spcPts val="0"/>
              </a:spcBef>
              <a:spcAft>
                <a:spcPts val="0"/>
              </a:spcAft>
            </a:pPr>
            <a:endParaRPr lang="en-US" sz="1400" dirty="0"/>
          </a:p>
          <a:p>
            <a:pPr marL="45720" lvl="1" indent="0" fontAlgn="base">
              <a:spcBef>
                <a:spcPts val="0"/>
              </a:spcBef>
              <a:spcAft>
                <a:spcPts val="0"/>
              </a:spcAft>
              <a:buNone/>
            </a:pPr>
            <a:r>
              <a:rPr lang="en-US" sz="1400" dirty="0"/>
              <a:t>Awardee receives:</a:t>
            </a:r>
          </a:p>
          <a:p>
            <a:pPr marL="473202" lvl="2" indent="-171450" fontAlgn="base">
              <a:spcBef>
                <a:spcPts val="0"/>
              </a:spcBef>
              <a:spcAft>
                <a:spcPts val="0"/>
              </a:spcAft>
            </a:pPr>
            <a:r>
              <a:rPr lang="en-US" sz="1200" dirty="0"/>
              <a:t>Physical reward:</a:t>
            </a:r>
          </a:p>
          <a:p>
            <a:pPr marL="720090" lvl="3" indent="-171450" fontAlgn="base">
              <a:spcBef>
                <a:spcPts val="0"/>
              </a:spcBef>
              <a:spcAft>
                <a:spcPts val="0"/>
              </a:spcAft>
            </a:pPr>
            <a:r>
              <a:rPr lang="en-US" sz="1100" dirty="0"/>
              <a:t>Certificate</a:t>
            </a:r>
          </a:p>
          <a:p>
            <a:pPr marL="473202" lvl="2" indent="-171450" fontAlgn="base">
              <a:spcBef>
                <a:spcPts val="0"/>
              </a:spcBef>
              <a:spcAft>
                <a:spcPts val="0"/>
              </a:spcAft>
            </a:pPr>
            <a:r>
              <a:rPr lang="en-US" sz="1200" dirty="0"/>
              <a:t>Event rewards /  announcement:</a:t>
            </a:r>
          </a:p>
          <a:p>
            <a:pPr marL="720090" lvl="3" indent="-171450" fontAlgn="base">
              <a:spcBef>
                <a:spcPts val="0"/>
              </a:spcBef>
              <a:spcAft>
                <a:spcPts val="0"/>
              </a:spcAft>
            </a:pPr>
            <a:r>
              <a:rPr lang="en-US" sz="1100" dirty="0"/>
              <a:t>‘Shout out’ at chapter/regional event</a:t>
            </a:r>
          </a:p>
          <a:p>
            <a:pPr marL="473202" lvl="2" indent="-171450" fontAlgn="base">
              <a:spcBef>
                <a:spcPts val="0"/>
              </a:spcBef>
              <a:spcAft>
                <a:spcPts val="0"/>
              </a:spcAft>
            </a:pPr>
            <a:r>
              <a:rPr lang="en-US" sz="1200" dirty="0"/>
              <a:t>Recognition / PR:</a:t>
            </a:r>
          </a:p>
          <a:p>
            <a:pPr marL="720090" lvl="3" indent="-171450" fontAlgn="base">
              <a:spcBef>
                <a:spcPts val="0"/>
              </a:spcBef>
              <a:spcAft>
                <a:spcPts val="0"/>
              </a:spcAft>
            </a:pPr>
            <a:r>
              <a:rPr lang="en-US" sz="1100" dirty="0"/>
              <a:t>Announcement on social media and in HBA Community (if desired)</a:t>
            </a:r>
          </a:p>
          <a:p>
            <a:pPr marL="720090" lvl="3" indent="-171450" fontAlgn="base">
              <a:spcBef>
                <a:spcPts val="0"/>
              </a:spcBef>
            </a:pPr>
            <a:r>
              <a:rPr lang="en-US" sz="1100" dirty="0"/>
              <a:t>Letter notifying awardee’s boss (if desired)</a:t>
            </a:r>
          </a:p>
          <a:p>
            <a:pPr marL="720090" lvl="3" indent="-171450" fontAlgn="base">
              <a:spcBef>
                <a:spcPts val="0"/>
              </a:spcBef>
            </a:pPr>
            <a:r>
              <a:rPr lang="en-US" sz="1100" dirty="0"/>
              <a:t>LinkedIn endorsement/recommendation (if desired)</a:t>
            </a:r>
          </a:p>
          <a:p>
            <a:pPr marL="720090" lvl="3" indent="-171450" fontAlgn="base">
              <a:spcBef>
                <a:spcPts val="0"/>
              </a:spcBef>
            </a:pPr>
            <a:r>
              <a:rPr lang="en-US" sz="1100" dirty="0"/>
              <a:t>Digital Badge which can be shared via the awardee’s social networks, LinkedIn, and email signature (if desired)</a:t>
            </a:r>
          </a:p>
          <a:p>
            <a:pPr lvl="2">
              <a:spcBef>
                <a:spcPts val="0"/>
              </a:spcBef>
              <a:spcAft>
                <a:spcPts val="0"/>
              </a:spcAft>
              <a:buFontTx/>
              <a:buChar char="-"/>
            </a:pPr>
            <a:endParaRPr lang="en-US" sz="1400" dirty="0"/>
          </a:p>
          <a:p>
            <a:pPr>
              <a:spcBef>
                <a:spcPts val="0"/>
              </a:spcBef>
              <a:spcAft>
                <a:spcPts val="0"/>
              </a:spcAft>
            </a:pPr>
            <a:r>
              <a:rPr lang="en-US" sz="1400" dirty="0"/>
              <a:t>Nomination process:</a:t>
            </a:r>
          </a:p>
          <a:p>
            <a:pPr lvl="1">
              <a:spcBef>
                <a:spcPts val="0"/>
              </a:spcBef>
              <a:spcAft>
                <a:spcPts val="0"/>
              </a:spcAft>
            </a:pPr>
            <a:r>
              <a:rPr lang="en-US" sz="1200" b="1" i="1" dirty="0"/>
              <a:t>Any</a:t>
            </a:r>
            <a:r>
              <a:rPr lang="en-US" sz="1200" dirty="0"/>
              <a:t> HBA member can nominate an individual for the Spark award </a:t>
            </a:r>
          </a:p>
          <a:p>
            <a:pPr lvl="1">
              <a:spcBef>
                <a:spcPts val="0"/>
              </a:spcBef>
              <a:spcAft>
                <a:spcPts val="0"/>
              </a:spcAft>
            </a:pPr>
            <a:r>
              <a:rPr lang="en-US" sz="1200" dirty="0"/>
              <a:t>Volunteer committee determines which individual to honor</a:t>
            </a:r>
          </a:p>
          <a:p>
            <a:pPr lvl="1">
              <a:spcBef>
                <a:spcPts val="0"/>
              </a:spcBef>
              <a:spcAft>
                <a:spcPts val="0"/>
              </a:spcAft>
            </a:pPr>
            <a:r>
              <a:rPr lang="en-US" sz="1200" dirty="0"/>
              <a:t>This award can be done as needed or as nominated</a:t>
            </a:r>
          </a:p>
        </p:txBody>
      </p:sp>
      <p:sp>
        <p:nvSpPr>
          <p:cNvPr id="5" name="Slide Number Placeholder 4"/>
          <p:cNvSpPr>
            <a:spLocks noGrp="1"/>
          </p:cNvSpPr>
          <p:nvPr>
            <p:ph type="sldNum" sz="quarter" idx="11"/>
          </p:nvPr>
        </p:nvSpPr>
        <p:spPr/>
        <p:txBody>
          <a:bodyPr/>
          <a:lstStyle/>
          <a:p>
            <a:pPr>
              <a:defRPr/>
            </a:pPr>
            <a:fld id="{4292E84A-9CD7-4A8C-BBE0-49ABB2680101}" type="slidenum">
              <a:rPr lang="en-US" altLang="en-US" smtClean="0"/>
              <a:pPr>
                <a:defRPr/>
              </a:pPr>
              <a:t>10</a:t>
            </a:fld>
            <a:endParaRPr lang="en-US" altLang="en-US"/>
          </a:p>
        </p:txBody>
      </p:sp>
      <p:sp>
        <p:nvSpPr>
          <p:cNvPr id="2" name="Title 1"/>
          <p:cNvSpPr>
            <a:spLocks noGrp="1"/>
          </p:cNvSpPr>
          <p:nvPr>
            <p:ph type="title"/>
          </p:nvPr>
        </p:nvSpPr>
        <p:spPr/>
        <p:txBody>
          <a:bodyPr/>
          <a:lstStyle/>
          <a:p>
            <a:r>
              <a:rPr lang="en-US" dirty="0">
                <a:solidFill>
                  <a:srgbClr val="5B2C82"/>
                </a:solidFill>
              </a:rPr>
              <a:t>Spark award</a:t>
            </a:r>
          </a:p>
        </p:txBody>
      </p:sp>
      <p:sp>
        <p:nvSpPr>
          <p:cNvPr id="6" name="TextBox 5"/>
          <p:cNvSpPr txBox="1"/>
          <p:nvPr/>
        </p:nvSpPr>
        <p:spPr>
          <a:xfrm>
            <a:off x="8466700" y="255961"/>
            <a:ext cx="3192379" cy="584775"/>
          </a:xfrm>
          <a:prstGeom prst="rect">
            <a:avLst/>
          </a:prstGeom>
          <a:noFill/>
        </p:spPr>
        <p:txBody>
          <a:bodyPr wrap="square" rtlCol="0">
            <a:spAutoFit/>
          </a:bodyPr>
          <a:lstStyle/>
          <a:p>
            <a:pPr algn="r"/>
            <a:r>
              <a:rPr lang="en-US" sz="1600" b="1" i="1" dirty="0"/>
              <a:t>HBA Core Value: </a:t>
            </a:r>
            <a:r>
              <a:rPr lang="en-US" sz="1600" i="1" dirty="0"/>
              <a:t>Community</a:t>
            </a:r>
          </a:p>
          <a:p>
            <a:pPr algn="r"/>
            <a:r>
              <a:rPr lang="en-US" sz="1600" b="1" i="1" dirty="0"/>
              <a:t>Category: </a:t>
            </a:r>
            <a:r>
              <a:rPr lang="en-US" sz="1600" i="1" dirty="0"/>
              <a:t>peer-to-peer</a:t>
            </a:r>
          </a:p>
        </p:txBody>
      </p:sp>
    </p:spTree>
    <p:extLst>
      <p:ext uri="{BB962C8B-B14F-4D97-AF65-F5344CB8AC3E}">
        <p14:creationId xmlns:p14="http://schemas.microsoft.com/office/powerpoint/2010/main" val="747035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758D66-C910-4ED3-A918-4BFD4015A9BD}"/>
              </a:ext>
            </a:extLst>
          </p:cNvPr>
          <p:cNvSpPr>
            <a:spLocks noGrp="1"/>
          </p:cNvSpPr>
          <p:nvPr>
            <p:ph type="body" sz="quarter" idx="11"/>
          </p:nvPr>
        </p:nvSpPr>
        <p:spPr>
          <a:xfrm>
            <a:off x="438150" y="3887988"/>
            <a:ext cx="9705975" cy="735013"/>
          </a:xfrm>
        </p:spPr>
        <p:txBody>
          <a:bodyPr/>
          <a:lstStyle/>
          <a:p>
            <a:r>
              <a:rPr lang="en-US" sz="4000" dirty="0"/>
              <a:t>Reward Details</a:t>
            </a:r>
          </a:p>
        </p:txBody>
      </p:sp>
      <p:sp>
        <p:nvSpPr>
          <p:cNvPr id="4" name="Text Placeholder 3">
            <a:extLst>
              <a:ext uri="{FF2B5EF4-FFF2-40B4-BE49-F238E27FC236}">
                <a16:creationId xmlns:a16="http://schemas.microsoft.com/office/drawing/2014/main" id="{4D7A0A73-7477-4138-BE4C-3604D9723FD7}"/>
              </a:ext>
            </a:extLst>
          </p:cNvPr>
          <p:cNvSpPr>
            <a:spLocks noGrp="1"/>
          </p:cNvSpPr>
          <p:nvPr>
            <p:ph type="body" sz="quarter" idx="12"/>
          </p:nvPr>
        </p:nvSpPr>
        <p:spPr>
          <a:xfrm>
            <a:off x="438150" y="2378793"/>
            <a:ext cx="11449050" cy="1112120"/>
          </a:xfrm>
        </p:spPr>
        <p:txBody>
          <a:bodyPr/>
          <a:lstStyle/>
          <a:p>
            <a:r>
              <a:rPr lang="en-US" dirty="0"/>
              <a:t>HBA Regional and Chapter Volunteer Awards</a:t>
            </a:r>
          </a:p>
        </p:txBody>
      </p:sp>
    </p:spTree>
    <p:extLst>
      <p:ext uri="{BB962C8B-B14F-4D97-AF65-F5344CB8AC3E}">
        <p14:creationId xmlns:p14="http://schemas.microsoft.com/office/powerpoint/2010/main" val="4006573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177"/>
            <a:ext cx="10515600" cy="595658"/>
          </a:xfrm>
        </p:spPr>
        <p:txBody>
          <a:bodyPr>
            <a:normAutofit fontScale="90000"/>
          </a:bodyPr>
          <a:lstStyle/>
          <a:p>
            <a:br>
              <a:rPr lang="en-US" dirty="0"/>
            </a:br>
            <a:r>
              <a:rPr lang="en-US" dirty="0"/>
              <a:t>Volunteer Rewards at a glance	</a:t>
            </a:r>
          </a:p>
        </p:txBody>
      </p:sp>
      <p:sp>
        <p:nvSpPr>
          <p:cNvPr id="4" name="Slide Number Placeholder 3"/>
          <p:cNvSpPr>
            <a:spLocks noGrp="1"/>
          </p:cNvSpPr>
          <p:nvPr>
            <p:ph type="sldNum" sz="quarter" idx="11"/>
          </p:nvPr>
        </p:nvSpPr>
        <p:spPr/>
        <p:txBody>
          <a:bodyPr/>
          <a:lstStyle/>
          <a:p>
            <a:fld id="{CB770E5B-A088-45B1-B0D1-069BF9352BC7}" type="slidenum">
              <a:rPr lang="en-US" smtClean="0"/>
              <a:pPr/>
              <a:t>12</a:t>
            </a:fld>
            <a:endParaRPr lang="en-US" dirty="0"/>
          </a:p>
        </p:txBody>
      </p:sp>
      <p:graphicFrame>
        <p:nvGraphicFramePr>
          <p:cNvPr id="6" name="Table 5">
            <a:extLst>
              <a:ext uri="{FF2B5EF4-FFF2-40B4-BE49-F238E27FC236}">
                <a16:creationId xmlns:a16="http://schemas.microsoft.com/office/drawing/2014/main" id="{AA61DAEA-40B3-47DE-84F1-D0C7FE26FFBA}"/>
              </a:ext>
            </a:extLst>
          </p:cNvPr>
          <p:cNvGraphicFramePr>
            <a:graphicFrameLocks noGrp="1"/>
          </p:cNvGraphicFramePr>
          <p:nvPr>
            <p:extLst>
              <p:ext uri="{D42A27DB-BD31-4B8C-83A1-F6EECF244321}">
                <p14:modId xmlns:p14="http://schemas.microsoft.com/office/powerpoint/2010/main" val="261904595"/>
              </p:ext>
            </p:extLst>
          </p:nvPr>
        </p:nvGraphicFramePr>
        <p:xfrm>
          <a:off x="565285" y="1609726"/>
          <a:ext cx="11026641" cy="4462106"/>
        </p:xfrm>
        <a:graphic>
          <a:graphicData uri="http://schemas.openxmlformats.org/drawingml/2006/table">
            <a:tbl>
              <a:tblPr/>
              <a:tblGrid>
                <a:gridCol w="1368825">
                  <a:extLst>
                    <a:ext uri="{9D8B030D-6E8A-4147-A177-3AD203B41FA5}">
                      <a16:colId xmlns:a16="http://schemas.microsoft.com/office/drawing/2014/main" val="1989444020"/>
                    </a:ext>
                  </a:extLst>
                </a:gridCol>
                <a:gridCol w="1151551">
                  <a:extLst>
                    <a:ext uri="{9D8B030D-6E8A-4147-A177-3AD203B41FA5}">
                      <a16:colId xmlns:a16="http://schemas.microsoft.com/office/drawing/2014/main" val="3313108674"/>
                    </a:ext>
                  </a:extLst>
                </a:gridCol>
                <a:gridCol w="890822">
                  <a:extLst>
                    <a:ext uri="{9D8B030D-6E8A-4147-A177-3AD203B41FA5}">
                      <a16:colId xmlns:a16="http://schemas.microsoft.com/office/drawing/2014/main" val="4110685029"/>
                    </a:ext>
                  </a:extLst>
                </a:gridCol>
                <a:gridCol w="673548">
                  <a:extLst>
                    <a:ext uri="{9D8B030D-6E8A-4147-A177-3AD203B41FA5}">
                      <a16:colId xmlns:a16="http://schemas.microsoft.com/office/drawing/2014/main" val="2262463962"/>
                    </a:ext>
                  </a:extLst>
                </a:gridCol>
                <a:gridCol w="782185">
                  <a:extLst>
                    <a:ext uri="{9D8B030D-6E8A-4147-A177-3AD203B41FA5}">
                      <a16:colId xmlns:a16="http://schemas.microsoft.com/office/drawing/2014/main" val="4249437093"/>
                    </a:ext>
                  </a:extLst>
                </a:gridCol>
                <a:gridCol w="803912">
                  <a:extLst>
                    <a:ext uri="{9D8B030D-6E8A-4147-A177-3AD203B41FA5}">
                      <a16:colId xmlns:a16="http://schemas.microsoft.com/office/drawing/2014/main" val="2612517852"/>
                    </a:ext>
                  </a:extLst>
                </a:gridCol>
                <a:gridCol w="771322">
                  <a:extLst>
                    <a:ext uri="{9D8B030D-6E8A-4147-A177-3AD203B41FA5}">
                      <a16:colId xmlns:a16="http://schemas.microsoft.com/office/drawing/2014/main" val="357372092"/>
                    </a:ext>
                  </a:extLst>
                </a:gridCol>
                <a:gridCol w="706140">
                  <a:extLst>
                    <a:ext uri="{9D8B030D-6E8A-4147-A177-3AD203B41FA5}">
                      <a16:colId xmlns:a16="http://schemas.microsoft.com/office/drawing/2014/main" val="80074399"/>
                    </a:ext>
                  </a:extLst>
                </a:gridCol>
                <a:gridCol w="1192285">
                  <a:extLst>
                    <a:ext uri="{9D8B030D-6E8A-4147-A177-3AD203B41FA5}">
                      <a16:colId xmlns:a16="http://schemas.microsoft.com/office/drawing/2014/main" val="4117744489"/>
                    </a:ext>
                  </a:extLst>
                </a:gridCol>
                <a:gridCol w="893542">
                  <a:extLst>
                    <a:ext uri="{9D8B030D-6E8A-4147-A177-3AD203B41FA5}">
                      <a16:colId xmlns:a16="http://schemas.microsoft.com/office/drawing/2014/main" val="2713847841"/>
                    </a:ext>
                  </a:extLst>
                </a:gridCol>
                <a:gridCol w="847368">
                  <a:extLst>
                    <a:ext uri="{9D8B030D-6E8A-4147-A177-3AD203B41FA5}">
                      <a16:colId xmlns:a16="http://schemas.microsoft.com/office/drawing/2014/main" val="3133914896"/>
                    </a:ext>
                  </a:extLst>
                </a:gridCol>
                <a:gridCol w="945141">
                  <a:extLst>
                    <a:ext uri="{9D8B030D-6E8A-4147-A177-3AD203B41FA5}">
                      <a16:colId xmlns:a16="http://schemas.microsoft.com/office/drawing/2014/main" val="2062538710"/>
                    </a:ext>
                  </a:extLst>
                </a:gridCol>
              </a:tblGrid>
              <a:tr h="148357">
                <a:tc>
                  <a:txBody>
                    <a:bodyPr/>
                    <a:lstStyle/>
                    <a:p>
                      <a:pPr algn="ctr" fontAlgn="ctr"/>
                      <a:r>
                        <a:rPr lang="en-US" sz="900" b="1" i="0" u="none" strike="noStrike" dirty="0">
                          <a:solidFill>
                            <a:srgbClr val="FFFFFF"/>
                          </a:solidFill>
                          <a:effectLst/>
                          <a:latin typeface="Tahoma" panose="020B0604030504040204" pitchFamily="34" charset="0"/>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000000"/>
                          </a:solidFill>
                          <a:effectLst/>
                          <a:latin typeface="Tahoma" panose="020B0604030504040204" pitchFamily="34" charset="0"/>
                        </a:rPr>
                        <a:t> </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000000"/>
                          </a:solidFill>
                          <a:effectLst/>
                          <a:latin typeface="Tahoma" panose="020B0604030504040204" pitchFamily="34" charset="0"/>
                        </a:rPr>
                        <a:t> </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2">
                  <a:txBody>
                    <a:bodyPr/>
                    <a:lstStyle/>
                    <a:p>
                      <a:pPr algn="ctr" fontAlgn="b"/>
                      <a:r>
                        <a:rPr lang="en-US" sz="900" b="1" i="0" u="none" strike="noStrike" dirty="0">
                          <a:solidFill>
                            <a:srgbClr val="FFFFFF"/>
                          </a:solidFill>
                          <a:effectLst/>
                          <a:latin typeface="Tahoma" panose="020B0604030504040204" pitchFamily="34" charset="0"/>
                        </a:rPr>
                        <a:t>Physical rewards</a:t>
                      </a:r>
                    </a:p>
                  </a:txBody>
                  <a:tcPr marL="4911" marR="4911" marT="49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gridSpan="4">
                  <a:txBody>
                    <a:bodyPr/>
                    <a:lstStyle/>
                    <a:p>
                      <a:pPr algn="ctr" fontAlgn="b"/>
                      <a:r>
                        <a:rPr lang="en-US" sz="900" b="1" i="0" u="none" strike="noStrike" dirty="0">
                          <a:solidFill>
                            <a:srgbClr val="FFFFFF"/>
                          </a:solidFill>
                          <a:effectLst/>
                          <a:latin typeface="Tahoma" panose="020B0604030504040204" pitchFamily="34" charset="0"/>
                        </a:rPr>
                        <a:t>Event rewards / announcement</a:t>
                      </a:r>
                    </a:p>
                  </a:txBody>
                  <a:tcPr marL="4911" marR="4911" marT="49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900" b="1" i="0" u="none" strike="noStrike" dirty="0">
                          <a:solidFill>
                            <a:srgbClr val="FFFFFF"/>
                          </a:solidFill>
                          <a:effectLst/>
                          <a:latin typeface="Tahoma" panose="020B0604030504040204" pitchFamily="34" charset="0"/>
                        </a:rPr>
                        <a:t>Communications</a:t>
                      </a:r>
                    </a:p>
                  </a:txBody>
                  <a:tcPr marL="4911" marR="4911" marT="49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7129598"/>
                  </a:ext>
                </a:extLst>
              </a:tr>
              <a:tr h="1528086">
                <a:tc>
                  <a:txBody>
                    <a:bodyPr/>
                    <a:lstStyle/>
                    <a:p>
                      <a:pPr algn="ctr" fontAlgn="ctr"/>
                      <a:r>
                        <a:rPr lang="en-US" sz="900" b="1" i="0" u="none" strike="noStrike" dirty="0">
                          <a:solidFill>
                            <a:srgbClr val="FFFFFF"/>
                          </a:solidFill>
                          <a:effectLst/>
                          <a:latin typeface="Tahoma" panose="020B0604030504040204" pitchFamily="34" charset="0"/>
                        </a:rPr>
                        <a:t>Recognition name </a:t>
                      </a:r>
                      <a:r>
                        <a:rPr lang="en-US" sz="900" b="0" i="1" u="none" strike="noStrike" dirty="0">
                          <a:solidFill>
                            <a:srgbClr val="FFFFFF"/>
                          </a:solidFill>
                          <a:effectLst/>
                          <a:latin typeface="Tahoma" panose="020B0604030504040204" pitchFamily="34" charset="0"/>
                        </a:rPr>
                        <a:t>(and category)</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FFFFFF"/>
                          </a:solidFill>
                          <a:effectLst/>
                          <a:latin typeface="Tahoma" panose="020B0604030504040204" pitchFamily="34" charset="0"/>
                        </a:rPr>
                        <a:t>Regional or Chapter award</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dirty="0">
                          <a:solidFill>
                            <a:srgbClr val="FFFFFF"/>
                          </a:solidFill>
                          <a:effectLst/>
                          <a:latin typeface="Tahoma" panose="020B0604030504040204" pitchFamily="34" charset="0"/>
                        </a:rPr>
                        <a:t>Frequency</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1" i="0" u="none" strike="noStrike">
                          <a:solidFill>
                            <a:srgbClr val="000000"/>
                          </a:solidFill>
                          <a:effectLst/>
                          <a:latin typeface="Tahoma" panose="020B0604030504040204" pitchFamily="34" charset="0"/>
                        </a:rPr>
                        <a:t>Trophy /</a:t>
                      </a:r>
                      <a:br>
                        <a:rPr lang="en-US" sz="900" b="1" i="0" u="none" strike="noStrike">
                          <a:solidFill>
                            <a:srgbClr val="000000"/>
                          </a:solidFill>
                          <a:effectLst/>
                          <a:latin typeface="Tahoma" panose="020B0604030504040204" pitchFamily="34" charset="0"/>
                        </a:rPr>
                      </a:br>
                      <a:r>
                        <a:rPr lang="en-US" sz="900" b="1" i="0" u="none" strike="noStrike">
                          <a:solidFill>
                            <a:srgbClr val="000000"/>
                          </a:solidFill>
                          <a:effectLst/>
                          <a:latin typeface="Tahoma" panose="020B0604030504040204" pitchFamily="34" charset="0"/>
                        </a:rPr>
                        <a:t>Award or Plaque</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Certificate</a:t>
                      </a:r>
                      <a:r>
                        <a:rPr lang="en-US" sz="900" b="0" i="0" u="none" strike="noStrike">
                          <a:solidFill>
                            <a:srgbClr val="000000"/>
                          </a:solidFill>
                          <a:effectLst/>
                          <a:latin typeface="Tahoma" panose="020B0604030504040204" pitchFamily="34" charset="0"/>
                        </a:rPr>
                        <a:t> (via email or printed)</a:t>
                      </a:r>
                      <a:endParaRPr lang="en-US" sz="900" b="1" i="0" u="none" strike="noStrike">
                        <a:solidFill>
                          <a:srgbClr val="000000"/>
                        </a:solidFill>
                        <a:effectLst/>
                        <a:latin typeface="Tahoma" panose="020B0604030504040204" pitchFamily="34" charset="0"/>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Live recognition at an HBA global event (typically AC or LI)</a:t>
                      </a:r>
                      <a:r>
                        <a:rPr lang="en-US" sz="900" b="0" i="0" u="none" strike="noStrike">
                          <a:solidFill>
                            <a:srgbClr val="000000"/>
                          </a:solidFill>
                          <a:effectLst/>
                          <a:latin typeface="Tahoma" panose="020B0604030504040204" pitchFamily="34" charset="0"/>
                        </a:rPr>
                        <a:t>              (or regional event if cannot attend global event)</a:t>
                      </a:r>
                      <a:endParaRPr lang="en-US" sz="900" b="1" i="0" u="none" strike="noStrike">
                        <a:solidFill>
                          <a:srgbClr val="000000"/>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000000"/>
                          </a:solidFill>
                          <a:effectLst/>
                          <a:latin typeface="Tahoma" panose="020B0604030504040204" pitchFamily="34" charset="0"/>
                        </a:rPr>
                        <a:t>Live recognition at chapter/regional event</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000000"/>
                          </a:solidFill>
                          <a:effectLst/>
                          <a:latin typeface="Tahoma" panose="020B0604030504040204" pitchFamily="34" charset="0"/>
                        </a:rPr>
                        <a:t>Shout out' at chapte/regional event</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000000"/>
                          </a:solidFill>
                          <a:effectLst/>
                          <a:latin typeface="Tahoma" panose="020B0604030504040204" pitchFamily="34" charset="0"/>
                        </a:rPr>
                        <a:t>Free </a:t>
                      </a:r>
                      <a:r>
                        <a:rPr lang="en-US" sz="900" b="1" i="1" u="none" strike="noStrike">
                          <a:solidFill>
                            <a:srgbClr val="000000"/>
                          </a:solidFill>
                          <a:effectLst/>
                          <a:latin typeface="Tahoma" panose="020B0604030504040204" pitchFamily="34" charset="0"/>
                        </a:rPr>
                        <a:t>chapter/regional</a:t>
                      </a:r>
                      <a:r>
                        <a:rPr lang="en-US" sz="900" b="1" i="0" u="none" strike="noStrike">
                          <a:solidFill>
                            <a:srgbClr val="000000"/>
                          </a:solidFill>
                          <a:effectLst/>
                          <a:latin typeface="Tahoma" panose="020B0604030504040204" pitchFamily="34" charset="0"/>
                        </a:rPr>
                        <a:t> event registration   </a:t>
                      </a:r>
                      <a:r>
                        <a:rPr lang="en-US" sz="900" b="0" i="0" u="none" strike="noStrike">
                          <a:solidFill>
                            <a:srgbClr val="000000"/>
                          </a:solidFill>
                          <a:effectLst/>
                          <a:latin typeface="Tahoma" panose="020B0604030504040204" pitchFamily="34" charset="0"/>
                        </a:rPr>
                        <a:t>(at the event they will be honored at)</a:t>
                      </a:r>
                      <a:endParaRPr lang="en-US" sz="900" b="1" i="0" u="none" strike="noStrike">
                        <a:solidFill>
                          <a:srgbClr val="000000"/>
                        </a:solidFill>
                        <a:effectLst/>
                        <a:latin typeface="Tahoma" panose="020B0604030504040204" pitchFamily="34" charset="0"/>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000000"/>
                          </a:solidFill>
                          <a:effectLst/>
                          <a:latin typeface="Tahoma" panose="020B0604030504040204" pitchFamily="34" charset="0"/>
                        </a:rPr>
                        <a:t>On social media and/or in HBA Community</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Letter notifying awardee's boss</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Tahoma" panose="020B0604030504040204" pitchFamily="34" charset="0"/>
                        </a:rPr>
                        <a:t>On LinkedIn </a:t>
                      </a:r>
                      <a:r>
                        <a:rPr lang="en-US" sz="900" b="0" i="0" u="none" strike="noStrike">
                          <a:solidFill>
                            <a:srgbClr val="000000"/>
                          </a:solidFill>
                          <a:effectLst/>
                          <a:latin typeface="Tahoma" panose="020B0604030504040204" pitchFamily="34" charset="0"/>
                        </a:rPr>
                        <a:t>endorsement/ recommendation</a:t>
                      </a:r>
                      <a:endParaRPr lang="en-US" sz="900" b="1" i="0" u="none" strike="noStrike">
                        <a:solidFill>
                          <a:srgbClr val="000000"/>
                        </a:solidFill>
                        <a:effectLst/>
                        <a:latin typeface="Tahoma" panose="020B0604030504040204" pitchFamily="34" charset="0"/>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969907"/>
                  </a:ext>
                </a:extLst>
              </a:tr>
              <a:tr h="410456">
                <a:tc>
                  <a:txBody>
                    <a:bodyPr/>
                    <a:lstStyle/>
                    <a:p>
                      <a:pPr algn="ctr" fontAlgn="ctr"/>
                      <a:r>
                        <a:rPr lang="en-US" sz="1000" b="1" i="0" u="none" strike="noStrike" dirty="0">
                          <a:solidFill>
                            <a:srgbClr val="FFFFFF"/>
                          </a:solidFill>
                          <a:effectLst/>
                          <a:latin typeface="Tahoma" panose="020B0604030504040204" pitchFamily="34" charset="0"/>
                        </a:rPr>
                        <a:t>LEAD Award</a:t>
                      </a:r>
                      <a:r>
                        <a:rPr lang="en-US" sz="900" b="1" i="0" u="none" strike="noStrike" dirty="0">
                          <a:solidFill>
                            <a:srgbClr val="FFFFFF"/>
                          </a:solidFill>
                          <a:effectLst/>
                          <a:latin typeface="Tahoma" panose="020B0604030504040204" pitchFamily="34" charset="0"/>
                        </a:rPr>
                        <a:t> </a:t>
                      </a:r>
                      <a:r>
                        <a:rPr lang="en-US" sz="900" b="0" i="1" u="none" strike="noStrike" dirty="0">
                          <a:solidFill>
                            <a:srgbClr val="FFFFFF"/>
                          </a:solidFill>
                          <a:effectLst/>
                          <a:latin typeface="Tahoma" panose="020B0604030504040204" pitchFamily="34" charset="0"/>
                        </a:rPr>
                        <a:t>(leadership)</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ahoma" panose="020B0604030504040204" pitchFamily="34" charset="0"/>
                        </a:rPr>
                        <a:t>Annual</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Wingdings" panose="05000000000000000000" pitchFamily="2" charset="2"/>
                        </a:rPr>
                        <a:t>ü</a:t>
                      </a:r>
                      <a:r>
                        <a:rPr lang="en-US" sz="1400" b="0" i="0" u="none" strike="noStrike" dirty="0">
                          <a:solidFill>
                            <a:srgbClr val="000000"/>
                          </a:solidFill>
                          <a:effectLst/>
                          <a:latin typeface="Arial" panose="020B0604020202020204" pitchFamily="34" charset="0"/>
                        </a:rPr>
                        <a:t>         </a:t>
                      </a:r>
                    </a:p>
                    <a:p>
                      <a:pPr algn="ctr" rtl="0" fontAlgn="ctr"/>
                      <a:r>
                        <a:rPr lang="en-US" sz="1400" b="0" i="0" u="none" strike="noStrike" dirty="0">
                          <a:solidFill>
                            <a:srgbClr val="000000"/>
                          </a:solidFill>
                          <a:effectLst/>
                          <a:latin typeface="Arial" panose="020B0604020202020204" pitchFamily="34" charset="0"/>
                        </a:rPr>
                        <a:t> </a:t>
                      </a:r>
                      <a:r>
                        <a:rPr lang="en-US" sz="900" b="0" i="0" u="none" strike="noStrike" dirty="0">
                          <a:solidFill>
                            <a:srgbClr val="000000"/>
                          </a:solidFill>
                          <a:effectLst/>
                          <a:latin typeface="Arial" panose="020B0604020202020204" pitchFamily="34" charset="0"/>
                        </a:rPr>
                        <a:t>(+1 for guest)</a:t>
                      </a:r>
                      <a:endParaRPr lang="en-US" sz="1400" b="0" i="0" u="none" strike="noStrike" dirty="0">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387674"/>
                  </a:ext>
                </a:extLst>
              </a:tr>
              <a:tr h="509362">
                <a:tc>
                  <a:txBody>
                    <a:bodyPr/>
                    <a:lstStyle/>
                    <a:p>
                      <a:pPr algn="ctr" fontAlgn="ctr"/>
                      <a:r>
                        <a:rPr lang="en-US" sz="1000" b="1" i="0" u="none" strike="noStrike" dirty="0">
                          <a:solidFill>
                            <a:srgbClr val="FFFFFF"/>
                          </a:solidFill>
                          <a:effectLst/>
                          <a:latin typeface="Tahoma" panose="020B0604030504040204" pitchFamily="34" charset="0"/>
                        </a:rPr>
                        <a:t>Legacy Award</a:t>
                      </a:r>
                      <a:r>
                        <a:rPr lang="en-US" sz="900" b="1" i="0" u="none" strike="noStrike" dirty="0">
                          <a:solidFill>
                            <a:srgbClr val="FFFFFF"/>
                          </a:solidFill>
                          <a:effectLst/>
                          <a:latin typeface="Tahoma" panose="020B0604030504040204" pitchFamily="34" charset="0"/>
                        </a:rPr>
                        <a:t> </a:t>
                      </a:r>
                      <a:r>
                        <a:rPr lang="en-US" sz="900" b="0" i="1" u="none" strike="noStrike" dirty="0">
                          <a:solidFill>
                            <a:srgbClr val="FFFFFF"/>
                          </a:solidFill>
                          <a:effectLst/>
                          <a:latin typeface="Tahoma" panose="020B0604030504040204" pitchFamily="34" charset="0"/>
                        </a:rPr>
                        <a:t>(continued service)</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Regional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ahoma" panose="020B0604030504040204" pitchFamily="34" charset="0"/>
                        </a:rPr>
                        <a:t>Annual</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1"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Wingdings" panose="05000000000000000000" pitchFamily="2" charset="2"/>
                        </a:rPr>
                        <a:t>ü</a:t>
                      </a:r>
                      <a:r>
                        <a:rPr lang="en-US" sz="1400" b="0" i="0" u="none" strike="noStrike" dirty="0">
                          <a:solidFill>
                            <a:srgbClr val="000000"/>
                          </a:solidFill>
                          <a:effectLst/>
                          <a:latin typeface="Arial" panose="020B0604020202020204" pitchFamily="34" charset="0"/>
                        </a:rPr>
                        <a:t>        </a:t>
                      </a:r>
                    </a:p>
                    <a:p>
                      <a:pPr algn="ctr" rtl="0" fontAlgn="ctr"/>
                      <a:r>
                        <a:rPr lang="en-US" sz="1400" b="0" i="0" u="none" strike="noStrike" dirty="0">
                          <a:solidFill>
                            <a:srgbClr val="000000"/>
                          </a:solidFill>
                          <a:effectLst/>
                          <a:latin typeface="Arial" panose="020B0604020202020204" pitchFamily="34" charset="0"/>
                        </a:rPr>
                        <a:t> </a:t>
                      </a:r>
                      <a:r>
                        <a:rPr lang="en-US" sz="900" b="0" i="0" u="none" strike="noStrike" dirty="0">
                          <a:solidFill>
                            <a:srgbClr val="000000"/>
                          </a:solidFill>
                          <a:effectLst/>
                          <a:latin typeface="Arial" panose="020B0604020202020204" pitchFamily="34" charset="0"/>
                        </a:rPr>
                        <a:t>(+1 </a:t>
                      </a:r>
                      <a:r>
                        <a:rPr lang="en-US" sz="900" b="0" i="1" u="none" strike="noStrike" dirty="0">
                          <a:solidFill>
                            <a:srgbClr val="000000"/>
                          </a:solidFill>
                          <a:effectLst/>
                          <a:latin typeface="Arial" panose="020B0604020202020204" pitchFamily="34" charset="0"/>
                        </a:rPr>
                        <a:t>optional </a:t>
                      </a:r>
                      <a:r>
                        <a:rPr lang="en-US" sz="900" b="0" i="0" u="none" strike="noStrike" dirty="0">
                          <a:solidFill>
                            <a:srgbClr val="000000"/>
                          </a:solidFill>
                          <a:effectLst/>
                          <a:latin typeface="Arial" panose="020B0604020202020204" pitchFamily="34" charset="0"/>
                        </a:rPr>
                        <a:t>for guest)</a:t>
                      </a:r>
                      <a:endParaRPr lang="en-US" sz="1400" b="0" i="0" u="none" strike="noStrike" dirty="0">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468138"/>
                  </a:ext>
                </a:extLst>
              </a:tr>
              <a:tr h="509362">
                <a:tc>
                  <a:txBody>
                    <a:bodyPr/>
                    <a:lstStyle/>
                    <a:p>
                      <a:pPr algn="ctr" fontAlgn="ctr"/>
                      <a:r>
                        <a:rPr lang="en-US" sz="1000" b="1" i="0" u="none" strike="noStrike" dirty="0">
                          <a:solidFill>
                            <a:srgbClr val="FFFFFF"/>
                          </a:solidFill>
                          <a:effectLst/>
                          <a:latin typeface="Tahoma" panose="020B0604030504040204" pitchFamily="34" charset="0"/>
                        </a:rPr>
                        <a:t>Marie Curie Award</a:t>
                      </a:r>
                      <a:r>
                        <a:rPr lang="en-US" sz="900" b="0" i="0" u="none" strike="noStrike" dirty="0">
                          <a:solidFill>
                            <a:srgbClr val="FFFFFF"/>
                          </a:solidFill>
                          <a:effectLst/>
                          <a:latin typeface="Tahoma" panose="020B0604030504040204" pitchFamily="34" charset="0"/>
                        </a:rPr>
                        <a:t>        </a:t>
                      </a:r>
                      <a:r>
                        <a:rPr lang="en-US" sz="900" b="0" i="1" u="none" strike="noStrike" dirty="0">
                          <a:solidFill>
                            <a:srgbClr val="FFFFFF"/>
                          </a:solidFill>
                          <a:effectLst/>
                          <a:latin typeface="Tahoma" panose="020B0604030504040204" pitchFamily="34" charset="0"/>
                        </a:rPr>
                        <a:t>(innovation)</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Regional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ahoma" panose="020B0604030504040204" pitchFamily="34" charset="0"/>
                        </a:rPr>
                        <a:t>As-needed</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1"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Wingdings" panose="05000000000000000000" pitchFamily="2" charset="2"/>
                        </a:rPr>
                        <a:t>ü</a:t>
                      </a:r>
                      <a:r>
                        <a:rPr lang="en-US" sz="1400" b="0" i="0" u="none" strike="noStrike" dirty="0">
                          <a:solidFill>
                            <a:srgbClr val="000000"/>
                          </a:solidFill>
                          <a:effectLst/>
                          <a:latin typeface="Arial" panose="020B0604020202020204" pitchFamily="34" charset="0"/>
                        </a:rPr>
                        <a:t>         </a:t>
                      </a:r>
                    </a:p>
                    <a:p>
                      <a:pPr algn="ctr" rtl="0" fontAlgn="ctr"/>
                      <a:r>
                        <a:rPr lang="en-US" sz="900" b="0" i="0" u="none" strike="noStrike" dirty="0">
                          <a:solidFill>
                            <a:srgbClr val="000000"/>
                          </a:solidFill>
                          <a:effectLst/>
                          <a:latin typeface="Arial" panose="020B0604020202020204" pitchFamily="34" charset="0"/>
                        </a:rPr>
                        <a:t>(+1 </a:t>
                      </a:r>
                      <a:r>
                        <a:rPr lang="en-US" sz="900" b="0" i="1" u="none" strike="noStrike" dirty="0">
                          <a:solidFill>
                            <a:srgbClr val="000000"/>
                          </a:solidFill>
                          <a:effectLst/>
                          <a:latin typeface="Arial" panose="020B0604020202020204" pitchFamily="34" charset="0"/>
                        </a:rPr>
                        <a:t>optional</a:t>
                      </a:r>
                      <a:r>
                        <a:rPr lang="en-US" sz="900" b="0" i="0" u="none" strike="noStrike" dirty="0">
                          <a:solidFill>
                            <a:srgbClr val="000000"/>
                          </a:solidFill>
                          <a:effectLst/>
                          <a:latin typeface="Arial" panose="020B0604020202020204" pitchFamily="34" charset="0"/>
                        </a:rPr>
                        <a:t> for guest)</a:t>
                      </a:r>
                      <a:endParaRPr lang="en-US" sz="1400" b="0" i="0" u="none" strike="noStrike" dirty="0">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577952"/>
                  </a:ext>
                </a:extLst>
              </a:tr>
              <a:tr h="509362">
                <a:tc>
                  <a:txBody>
                    <a:bodyPr/>
                    <a:lstStyle/>
                    <a:p>
                      <a:pPr algn="ctr" fontAlgn="ctr"/>
                      <a:r>
                        <a:rPr lang="en-US" sz="1000" b="1" i="0" u="none" strike="noStrike" dirty="0">
                          <a:solidFill>
                            <a:srgbClr val="FFFFFF"/>
                          </a:solidFill>
                          <a:effectLst/>
                          <a:latin typeface="Tahoma" panose="020B0604030504040204" pitchFamily="34" charset="0"/>
                        </a:rPr>
                        <a:t>Everest Award</a:t>
                      </a:r>
                      <a:r>
                        <a:rPr lang="en-US" sz="900" b="1" i="0" u="none" strike="noStrike" dirty="0">
                          <a:solidFill>
                            <a:srgbClr val="FFFFFF"/>
                          </a:solidFill>
                          <a:effectLst/>
                          <a:latin typeface="Tahoma" panose="020B0604030504040204" pitchFamily="34" charset="0"/>
                        </a:rPr>
                        <a:t> </a:t>
                      </a:r>
                      <a:r>
                        <a:rPr lang="en-US" sz="900" b="0" i="1" u="none" strike="noStrike" dirty="0">
                          <a:solidFill>
                            <a:srgbClr val="FFFFFF"/>
                          </a:solidFill>
                          <a:effectLst/>
                          <a:latin typeface="Tahoma" panose="020B0604030504040204" pitchFamily="34" charset="0"/>
                        </a:rPr>
                        <a:t>(significant accomplishment)</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Regional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Tahoma" panose="020B0604030504040204" pitchFamily="34" charset="0"/>
                        </a:rPr>
                        <a:t>As-needed</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1"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Wingdings" panose="05000000000000000000" pitchFamily="2" charset="2"/>
                        </a:rPr>
                        <a:t>ü</a:t>
                      </a:r>
                      <a:r>
                        <a:rPr lang="en-US" sz="1400" b="0" i="0" u="none" strike="noStrike" dirty="0">
                          <a:solidFill>
                            <a:srgbClr val="000000"/>
                          </a:solidFill>
                          <a:effectLst/>
                          <a:latin typeface="Arial" panose="020B0604020202020204" pitchFamily="34" charset="0"/>
                        </a:rPr>
                        <a:t>      </a:t>
                      </a:r>
                    </a:p>
                    <a:p>
                      <a:pPr algn="ctr" rtl="0" fontAlgn="ctr"/>
                      <a:r>
                        <a:rPr lang="en-US" sz="1400" b="0" i="0" u="none" strike="noStrike" dirty="0">
                          <a:solidFill>
                            <a:srgbClr val="000000"/>
                          </a:solidFill>
                          <a:effectLst/>
                          <a:latin typeface="Arial" panose="020B0604020202020204" pitchFamily="34" charset="0"/>
                        </a:rPr>
                        <a:t>   </a:t>
                      </a:r>
                      <a:r>
                        <a:rPr lang="en-US" sz="900" b="0" i="0" u="none" strike="noStrike" dirty="0">
                          <a:solidFill>
                            <a:srgbClr val="000000"/>
                          </a:solidFill>
                          <a:effectLst/>
                          <a:latin typeface="Arial" panose="020B0604020202020204" pitchFamily="34" charset="0"/>
                        </a:rPr>
                        <a:t>(+1 </a:t>
                      </a:r>
                      <a:r>
                        <a:rPr lang="en-US" sz="900" b="0" i="1" u="none" strike="noStrike" dirty="0">
                          <a:solidFill>
                            <a:srgbClr val="000000"/>
                          </a:solidFill>
                          <a:effectLst/>
                          <a:latin typeface="Arial" panose="020B0604020202020204" pitchFamily="34" charset="0"/>
                        </a:rPr>
                        <a:t>optional</a:t>
                      </a:r>
                      <a:r>
                        <a:rPr lang="en-US" sz="900" b="0" i="0" u="none" strike="noStrike" dirty="0">
                          <a:solidFill>
                            <a:srgbClr val="000000"/>
                          </a:solidFill>
                          <a:effectLst/>
                          <a:latin typeface="Arial" panose="020B0604020202020204" pitchFamily="34" charset="0"/>
                        </a:rPr>
                        <a:t> for guest)</a:t>
                      </a:r>
                      <a:endParaRPr lang="en-US" sz="1400" b="0" i="0" u="none" strike="noStrike" dirty="0">
                        <a:solidFill>
                          <a:srgbClr val="000000"/>
                        </a:solidFill>
                        <a:effectLst/>
                        <a:latin typeface="Wingdings" panose="05000000000000000000" pitchFamily="2" charset="2"/>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846632"/>
                  </a:ext>
                </a:extLst>
              </a:tr>
              <a:tr h="454965">
                <a:tc>
                  <a:txBody>
                    <a:bodyPr/>
                    <a:lstStyle/>
                    <a:p>
                      <a:pPr algn="ctr" fontAlgn="ctr"/>
                      <a:r>
                        <a:rPr lang="en-US" sz="1000" b="1" i="0" u="none" strike="noStrike" dirty="0">
                          <a:solidFill>
                            <a:srgbClr val="FFFFFF"/>
                          </a:solidFill>
                          <a:effectLst/>
                          <a:latin typeface="Tahoma" panose="020B0604030504040204" pitchFamily="34" charset="0"/>
                        </a:rPr>
                        <a:t>Honored Volunteer Award</a:t>
                      </a:r>
                      <a:r>
                        <a:rPr lang="en-US" sz="900" b="1" i="0" u="none" strike="noStrike" dirty="0">
                          <a:solidFill>
                            <a:srgbClr val="FFFFFF"/>
                          </a:solidFill>
                          <a:effectLst/>
                          <a:latin typeface="Tahoma" panose="020B0604030504040204" pitchFamily="34" charset="0"/>
                        </a:rPr>
                        <a:t>    </a:t>
                      </a:r>
                      <a:r>
                        <a:rPr lang="en-US" sz="900" b="0" i="0" u="none" strike="noStrike" dirty="0">
                          <a:solidFill>
                            <a:srgbClr val="FFFFFF"/>
                          </a:solidFill>
                          <a:effectLst/>
                          <a:latin typeface="Tahoma" panose="020B0604030504040204" pitchFamily="34" charset="0"/>
                        </a:rPr>
                        <a:t> </a:t>
                      </a:r>
                    </a:p>
                    <a:p>
                      <a:pPr algn="ctr" fontAlgn="ctr"/>
                      <a:r>
                        <a:rPr lang="en-US" sz="900" b="0" i="1" u="none" strike="noStrike" dirty="0">
                          <a:solidFill>
                            <a:srgbClr val="FFFFFF"/>
                          </a:solidFill>
                          <a:effectLst/>
                          <a:latin typeface="Tahoma" panose="020B0604030504040204" pitchFamily="34" charset="0"/>
                        </a:rPr>
                        <a:t>(outstanding service)</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ahoma" panose="020B0604030504040204" pitchFamily="34" charset="0"/>
                        </a:rPr>
                        <a:t>Monthly / quarterly</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Wingdings" panose="05000000000000000000" pitchFamily="2" charset="2"/>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9784522"/>
                  </a:ext>
                </a:extLst>
              </a:tr>
              <a:tr h="311552">
                <a:tc>
                  <a:txBody>
                    <a:bodyPr/>
                    <a:lstStyle/>
                    <a:p>
                      <a:pPr algn="ctr" fontAlgn="ctr"/>
                      <a:r>
                        <a:rPr lang="en-US" sz="1000" b="1" i="0" u="none" strike="noStrike" dirty="0">
                          <a:solidFill>
                            <a:srgbClr val="FFFFFF"/>
                          </a:solidFill>
                          <a:effectLst/>
                          <a:latin typeface="Tahoma" panose="020B0604030504040204" pitchFamily="34" charset="0"/>
                        </a:rPr>
                        <a:t>Spark Award</a:t>
                      </a:r>
                      <a:r>
                        <a:rPr lang="en-US" sz="900" b="1" i="0" u="none" strike="noStrike" dirty="0">
                          <a:solidFill>
                            <a:srgbClr val="FFFFFF"/>
                          </a:solidFill>
                          <a:effectLst/>
                          <a:latin typeface="Tahoma" panose="020B0604030504040204" pitchFamily="34" charset="0"/>
                        </a:rPr>
                        <a:t>  </a:t>
                      </a:r>
                    </a:p>
                    <a:p>
                      <a:pPr algn="ctr" fontAlgn="ctr"/>
                      <a:r>
                        <a:rPr lang="en-US" sz="900" b="1" i="0" u="none" strike="noStrike" dirty="0">
                          <a:solidFill>
                            <a:srgbClr val="FFFFFF"/>
                          </a:solidFill>
                          <a:effectLst/>
                          <a:latin typeface="Tahoma" panose="020B0604030504040204" pitchFamily="34" charset="0"/>
                        </a:rPr>
                        <a:t>    </a:t>
                      </a:r>
                      <a:r>
                        <a:rPr lang="en-US" sz="900" b="0" i="1" u="none" strike="noStrike" dirty="0">
                          <a:solidFill>
                            <a:srgbClr val="FFFFFF"/>
                          </a:solidFill>
                          <a:effectLst/>
                          <a:latin typeface="Tahoma" panose="020B0604030504040204" pitchFamily="34" charset="0"/>
                        </a:rPr>
                        <a:t>(peer-to-peer)</a:t>
                      </a:r>
                      <a:endParaRPr lang="en-US" sz="900" b="1" i="0" u="none" strike="noStrike" dirty="0">
                        <a:solidFill>
                          <a:srgbClr val="FFFFFF"/>
                        </a:solidFill>
                        <a:effectLst/>
                        <a:latin typeface="Tahoma" panose="020B0604030504040204" pitchFamily="34" charset="0"/>
                      </a:endParaRP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900" b="0" i="0" u="none" strike="noStrike">
                          <a:solidFill>
                            <a:srgbClr val="000000"/>
                          </a:solidFill>
                          <a:effectLst/>
                          <a:latin typeface="Tahoma" panose="020B0604030504040204" pitchFamily="34" charset="0"/>
                        </a:rPr>
                        <a:t>Region / Chapter</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Tahoma" panose="020B0604030504040204" pitchFamily="34" charset="0"/>
                        </a:rPr>
                        <a:t>Ongoing</a:t>
                      </a: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Wingdings" panose="05000000000000000000" pitchFamily="2" charset="2"/>
                        </a:rPr>
                        <a:t> </a:t>
                      </a:r>
                    </a:p>
                  </a:txBody>
                  <a:tcPr marL="4911" marR="4911" marT="49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solidFill>
                            <a:srgbClr val="000000"/>
                          </a:solidFill>
                          <a:effectLst/>
                          <a:latin typeface="Arial" panose="020B0604020202020204" pitchFamily="34" charset="0"/>
                        </a:rPr>
                        <a:t> </a:t>
                      </a:r>
                    </a:p>
                  </a:txBody>
                  <a:tcPr marL="4911" marR="4911" marT="4911"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 </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 </a:t>
                      </a: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Wingdings" panose="05000000000000000000" pitchFamily="2" charset="2"/>
                        </a:rPr>
                        <a:t>ü</a:t>
                      </a:r>
                      <a:r>
                        <a:rPr lang="en-US" sz="1400" b="0" i="0" u="none" strike="noStrike">
                          <a:solidFill>
                            <a:srgbClr val="000000"/>
                          </a:solidFill>
                          <a:effectLst/>
                          <a:latin typeface="Arial" panose="020B0604020202020204" pitchFamily="34" charset="0"/>
                        </a:rPr>
                        <a:t> </a:t>
                      </a:r>
                      <a:endParaRPr lang="en-US" sz="1400" b="0" i="0" u="none" strike="noStrike">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effectLst/>
                          <a:latin typeface="Wingdings" panose="05000000000000000000" pitchFamily="2" charset="2"/>
                        </a:rPr>
                        <a:t>ü</a:t>
                      </a:r>
                      <a:r>
                        <a:rPr lang="en-US" sz="1400" b="0" i="0" u="none" strike="noStrike" dirty="0">
                          <a:solidFill>
                            <a:srgbClr val="000000"/>
                          </a:solidFill>
                          <a:effectLst/>
                          <a:latin typeface="Arial" panose="020B0604020202020204" pitchFamily="34" charset="0"/>
                        </a:rPr>
                        <a:t> </a:t>
                      </a:r>
                      <a:endParaRPr lang="en-US" sz="1400" b="0" i="0" u="none" strike="noStrike" dirty="0">
                        <a:solidFill>
                          <a:srgbClr val="000000"/>
                        </a:solidFill>
                        <a:effectLst/>
                        <a:latin typeface="Wingdings" panose="05000000000000000000" pitchFamily="2" charset="2"/>
                      </a:endParaRPr>
                    </a:p>
                  </a:txBody>
                  <a:tcPr marL="4911" marR="4911" marT="49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212179"/>
                  </a:ext>
                </a:extLst>
              </a:tr>
            </a:tbl>
          </a:graphicData>
        </a:graphic>
      </p:graphicFrame>
    </p:spTree>
    <p:extLst>
      <p:ext uri="{BB962C8B-B14F-4D97-AF65-F5344CB8AC3E}">
        <p14:creationId xmlns:p14="http://schemas.microsoft.com/office/powerpoint/2010/main" val="1250274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5265-0BDF-4FFC-9A4B-35A339FE76D4}"/>
              </a:ext>
            </a:extLst>
          </p:cNvPr>
          <p:cNvSpPr>
            <a:spLocks noGrp="1"/>
          </p:cNvSpPr>
          <p:nvPr>
            <p:ph type="title"/>
          </p:nvPr>
        </p:nvSpPr>
        <p:spPr/>
        <p:txBody>
          <a:bodyPr>
            <a:normAutofit fontScale="90000"/>
          </a:bodyPr>
          <a:lstStyle/>
          <a:p>
            <a:r>
              <a:rPr lang="en-US" dirty="0"/>
              <a:t>Reward details</a:t>
            </a:r>
          </a:p>
        </p:txBody>
      </p:sp>
      <p:sp>
        <p:nvSpPr>
          <p:cNvPr id="3" name="Text Placeholder 2">
            <a:extLst>
              <a:ext uri="{FF2B5EF4-FFF2-40B4-BE49-F238E27FC236}">
                <a16:creationId xmlns:a16="http://schemas.microsoft.com/office/drawing/2014/main" id="{AB1ED87B-5B25-45FC-97E3-CC93448ECBE3}"/>
              </a:ext>
            </a:extLst>
          </p:cNvPr>
          <p:cNvSpPr>
            <a:spLocks noGrp="1"/>
          </p:cNvSpPr>
          <p:nvPr>
            <p:ph type="body" sz="quarter" idx="10"/>
          </p:nvPr>
        </p:nvSpPr>
        <p:spPr/>
        <p:txBody>
          <a:bodyPr>
            <a:normAutofit/>
          </a:bodyPr>
          <a:lstStyle/>
          <a:p>
            <a:pPr marL="457200" indent="-457200">
              <a:buFont typeface="Arial" panose="020B0604020202020204" pitchFamily="34" charset="0"/>
              <a:buChar char="•"/>
            </a:pPr>
            <a:r>
              <a:rPr lang="en-US" dirty="0">
                <a:hlinkClick r:id="rId2"/>
              </a:rPr>
              <a:t>Templates in Leader Library </a:t>
            </a:r>
            <a:r>
              <a:rPr lang="en-US" dirty="0"/>
              <a:t>for:</a:t>
            </a:r>
          </a:p>
          <a:p>
            <a:pPr marL="914400" lvl="1" indent="-457200">
              <a:buFont typeface="Arial" panose="020B0604020202020204" pitchFamily="34" charset="0"/>
              <a:buChar char="•"/>
            </a:pPr>
            <a:r>
              <a:rPr lang="en-US" dirty="0"/>
              <a:t>Award Certificate </a:t>
            </a:r>
          </a:p>
          <a:p>
            <a:pPr marL="914400" lvl="1" indent="-457200">
              <a:buFont typeface="Arial" panose="020B0604020202020204" pitchFamily="34" charset="0"/>
              <a:buChar char="•"/>
            </a:pPr>
            <a:r>
              <a:rPr lang="en-US" dirty="0"/>
              <a:t>Letter to awardee</a:t>
            </a:r>
          </a:p>
          <a:p>
            <a:pPr marL="914400" lvl="1" indent="-457200">
              <a:buFont typeface="Arial" panose="020B0604020202020204" pitchFamily="34" charset="0"/>
              <a:buChar char="•"/>
            </a:pPr>
            <a:r>
              <a:rPr lang="en-US" dirty="0"/>
              <a:t>Letter to awardee’s manager</a:t>
            </a:r>
          </a:p>
          <a:p>
            <a:pPr marL="457200" indent="-457200">
              <a:buFont typeface="Arial" panose="020B0604020202020204" pitchFamily="34" charset="0"/>
              <a:buChar char="•"/>
            </a:pPr>
            <a:r>
              <a:rPr lang="en-US" dirty="0"/>
              <a:t>Communications</a:t>
            </a:r>
          </a:p>
          <a:p>
            <a:pPr marL="914400" lvl="1" indent="-457200">
              <a:buFont typeface="Arial" panose="020B0604020202020204" pitchFamily="34" charset="0"/>
              <a:buChar char="•"/>
            </a:pPr>
            <a:r>
              <a:rPr lang="en-US" dirty="0"/>
              <a:t>Social media: work with your regional Marketing department to share the awardee info/photo and details out via regional social media channels</a:t>
            </a:r>
          </a:p>
          <a:p>
            <a:pPr marL="914400" lvl="1" indent="-457200">
              <a:buFont typeface="Arial" panose="020B0604020202020204" pitchFamily="34" charset="0"/>
              <a:buChar char="•"/>
            </a:pPr>
            <a:r>
              <a:rPr lang="en-US" dirty="0"/>
              <a:t>HBA Community: anyone (including yourself!) can post the recognition on your regional Community page to share the word</a:t>
            </a:r>
          </a:p>
          <a:p>
            <a:pPr marL="91440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37729C-5CBB-4AF7-95EF-24C0F97AD0A5}"/>
              </a:ext>
            </a:extLst>
          </p:cNvPr>
          <p:cNvSpPr>
            <a:spLocks noGrp="1"/>
          </p:cNvSpPr>
          <p:nvPr>
            <p:ph type="sldNum" sz="quarter" idx="11"/>
          </p:nvPr>
        </p:nvSpPr>
        <p:spPr/>
        <p:txBody>
          <a:bodyPr/>
          <a:lstStyle/>
          <a:p>
            <a:fld id="{0AB816CF-AA9B-43E8-B03A-27A77900809F}" type="slidenum">
              <a:rPr lang="en-US" smtClean="0"/>
              <a:pPr/>
              <a:t>13</a:t>
            </a:fld>
            <a:endParaRPr lang="en-US" dirty="0"/>
          </a:p>
        </p:txBody>
      </p:sp>
      <p:sp>
        <p:nvSpPr>
          <p:cNvPr id="5" name="Text Placeholder 4">
            <a:extLst>
              <a:ext uri="{FF2B5EF4-FFF2-40B4-BE49-F238E27FC236}">
                <a16:creationId xmlns:a16="http://schemas.microsoft.com/office/drawing/2014/main" id="{EA6EA9BD-94B9-417E-8E60-BA1FCE3ACB25}"/>
              </a:ext>
            </a:extLst>
          </p:cNvPr>
          <p:cNvSpPr>
            <a:spLocks noGrp="1"/>
          </p:cNvSpPr>
          <p:nvPr>
            <p:ph type="body" sz="quarter" idx="12"/>
          </p:nvPr>
        </p:nvSpPr>
        <p:spPr/>
        <p:txBody>
          <a:bodyPr/>
          <a:lstStyle/>
          <a:p>
            <a:r>
              <a:rPr lang="en-US" dirty="0"/>
              <a:t>Certificates, PR/Communications</a:t>
            </a:r>
          </a:p>
        </p:txBody>
      </p:sp>
    </p:spTree>
    <p:extLst>
      <p:ext uri="{BB962C8B-B14F-4D97-AF65-F5344CB8AC3E}">
        <p14:creationId xmlns:p14="http://schemas.microsoft.com/office/powerpoint/2010/main" val="320270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5265-0BDF-4FFC-9A4B-35A339FE76D4}"/>
              </a:ext>
            </a:extLst>
          </p:cNvPr>
          <p:cNvSpPr>
            <a:spLocks noGrp="1"/>
          </p:cNvSpPr>
          <p:nvPr>
            <p:ph type="title"/>
          </p:nvPr>
        </p:nvSpPr>
        <p:spPr/>
        <p:txBody>
          <a:bodyPr>
            <a:normAutofit fontScale="90000"/>
          </a:bodyPr>
          <a:lstStyle/>
          <a:p>
            <a:r>
              <a:rPr lang="en-US" dirty="0"/>
              <a:t>Reward details</a:t>
            </a:r>
          </a:p>
        </p:txBody>
      </p:sp>
      <p:sp>
        <p:nvSpPr>
          <p:cNvPr id="3" name="Text Placeholder 2">
            <a:extLst>
              <a:ext uri="{FF2B5EF4-FFF2-40B4-BE49-F238E27FC236}">
                <a16:creationId xmlns:a16="http://schemas.microsoft.com/office/drawing/2014/main" id="{AB1ED87B-5B25-45FC-97E3-CC93448ECBE3}"/>
              </a:ext>
            </a:extLst>
          </p:cNvPr>
          <p:cNvSpPr>
            <a:spLocks noGrp="1"/>
          </p:cNvSpPr>
          <p:nvPr>
            <p:ph type="body" sz="quarter" idx="10"/>
          </p:nvPr>
        </p:nvSpPr>
        <p:spPr>
          <a:xfrm>
            <a:off x="568960" y="1747520"/>
            <a:ext cx="11155680" cy="4399280"/>
          </a:xfrm>
        </p:spPr>
        <p:txBody>
          <a:bodyPr>
            <a:normAutofit lnSpcReduction="10000"/>
          </a:bodyPr>
          <a:lstStyle/>
          <a:p>
            <a:pPr>
              <a:lnSpc>
                <a:spcPct val="107000"/>
              </a:lnSpc>
              <a:spcBef>
                <a:spcPts val="0"/>
              </a:spcBef>
              <a:spcAft>
                <a:spcPts val="800"/>
              </a:spcAft>
            </a:pPr>
            <a:r>
              <a:rPr lang="en-US" sz="2000" b="1" dirty="0">
                <a:latin typeface="+mn-lt"/>
                <a:ea typeface="Calibri" panose="020F0502020204030204" pitchFamily="34" charset="0"/>
                <a:cs typeface="Times New Roman" panose="02020603050405020304" pitchFamily="18" charset="0"/>
              </a:rPr>
              <a:t>What are the benefits of a digital badge?</a:t>
            </a:r>
            <a:endParaRPr lang="en-US" sz="2000" dirty="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mn-lt"/>
                <a:ea typeface="Calibri" panose="020F0502020204030204" pitchFamily="34" charset="0"/>
                <a:cs typeface="Times New Roman" panose="02020603050405020304" pitchFamily="18" charset="0"/>
              </a:rPr>
              <a:t>A web-enabled version of your achievements that can be shared online and in your email signature</a:t>
            </a:r>
          </a:p>
          <a:p>
            <a:pPr marL="342900" marR="0" lvl="0" indent="-342900">
              <a:lnSpc>
                <a:spcPct val="107000"/>
              </a:lnSpc>
              <a:spcBef>
                <a:spcPts val="0"/>
              </a:spcBef>
              <a:spcAft>
                <a:spcPts val="0"/>
              </a:spcAft>
              <a:buFont typeface="Symbol" panose="05050102010706020507" pitchFamily="18" charset="2"/>
              <a:buChar char=""/>
            </a:pPr>
            <a:r>
              <a:rPr lang="en-US" sz="2000" dirty="0">
                <a:latin typeface="+mn-lt"/>
                <a:ea typeface="Calibri" panose="020F0502020204030204" pitchFamily="34" charset="0"/>
                <a:cs typeface="Times New Roman" panose="02020603050405020304" pitchFamily="18" charset="0"/>
              </a:rPr>
              <a:t>A more efficient way of posting to social media platforms</a:t>
            </a:r>
          </a:p>
          <a:p>
            <a:pPr marL="342900" marR="0" lvl="0" indent="-342900">
              <a:lnSpc>
                <a:spcPct val="107000"/>
              </a:lnSpc>
              <a:spcBef>
                <a:spcPts val="0"/>
              </a:spcBef>
              <a:spcAft>
                <a:spcPts val="800"/>
              </a:spcAft>
              <a:buFont typeface="Symbol" panose="05050102010706020507" pitchFamily="18" charset="2"/>
              <a:buChar char=""/>
            </a:pPr>
            <a:r>
              <a:rPr lang="en-US" sz="2000" dirty="0">
                <a:latin typeface="+mn-lt"/>
                <a:ea typeface="Calibri" panose="020F0502020204030204" pitchFamily="34" charset="0"/>
                <a:cs typeface="Times New Roman" panose="02020603050405020304" pitchFamily="18" charset="0"/>
              </a:rPr>
              <a:t>When someone clicks on the badge, they are brought to page that includes a description of the award, the date it was received, and an excerpt from the award nomination (if include in badge information submission in step 1 below)</a:t>
            </a:r>
          </a:p>
          <a:p>
            <a:pPr>
              <a:lnSpc>
                <a:spcPct val="107000"/>
              </a:lnSpc>
              <a:spcBef>
                <a:spcPts val="0"/>
              </a:spcBef>
              <a:spcAft>
                <a:spcPts val="800"/>
              </a:spcAft>
            </a:pPr>
            <a:r>
              <a:rPr lang="en-US" sz="2000" b="1" dirty="0">
                <a:latin typeface="+mn-lt"/>
                <a:ea typeface="Calibri" panose="020F0502020204030204" pitchFamily="34" charset="0"/>
                <a:cs typeface="Times New Roman" panose="02020603050405020304" pitchFamily="18" charset="0"/>
              </a:rPr>
              <a:t>How does it work?</a:t>
            </a:r>
            <a:endParaRPr lang="en-US" sz="2000" dirty="0">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latin typeface="+mn-lt"/>
                <a:ea typeface="Calibri" panose="020F0502020204030204" pitchFamily="34" charset="0"/>
                <a:cs typeface="Times New Roman" panose="02020603050405020304" pitchFamily="18" charset="0"/>
              </a:rPr>
              <a:t>Submit awardee information </a:t>
            </a:r>
            <a:r>
              <a:rPr lang="en-US" sz="2000" dirty="0">
                <a:latin typeface="+mn-lt"/>
                <a:ea typeface="Calibri" panose="020F0502020204030204" pitchFamily="34" charset="0"/>
                <a:cs typeface="Times New Roman" panose="02020603050405020304" pitchFamily="18" charset="0"/>
                <a:hlinkClick r:id="rId2"/>
              </a:rPr>
              <a:t>here</a:t>
            </a:r>
            <a:r>
              <a:rPr lang="en-US" sz="2000" dirty="0">
                <a:latin typeface="+mn-lt"/>
                <a:ea typeface="Calibri" panose="020F0502020204030204" pitchFamily="34" charset="0"/>
                <a:cs typeface="Times New Roman" panose="02020603050405020304" pitchFamily="18" charset="0"/>
              </a:rPr>
              <a:t> and HBA will issue the digital badge</a:t>
            </a:r>
          </a:p>
          <a:p>
            <a:pPr marL="342900" marR="0" lvl="0" indent="-342900">
              <a:lnSpc>
                <a:spcPct val="107000"/>
              </a:lnSpc>
              <a:spcBef>
                <a:spcPts val="0"/>
              </a:spcBef>
              <a:spcAft>
                <a:spcPts val="0"/>
              </a:spcAft>
              <a:buFont typeface="+mj-lt"/>
              <a:buAutoNum type="arabicPeriod"/>
            </a:pPr>
            <a:r>
              <a:rPr lang="en-US" sz="2000" dirty="0">
                <a:latin typeface="+mn-lt"/>
                <a:ea typeface="Calibri" panose="020F0502020204030204" pitchFamily="34" charset="0"/>
                <a:cs typeface="Times New Roman" panose="02020603050405020304" pitchFamily="18" charset="0"/>
              </a:rPr>
              <a:t>Recipient will receive an email inviting her/him to claim the badge</a:t>
            </a:r>
          </a:p>
          <a:p>
            <a:pPr marL="342900" marR="0" lvl="0" indent="-342900">
              <a:lnSpc>
                <a:spcPct val="107000"/>
              </a:lnSpc>
              <a:spcBef>
                <a:spcPts val="0"/>
              </a:spcBef>
              <a:spcAft>
                <a:spcPts val="0"/>
              </a:spcAft>
              <a:buFont typeface="+mj-lt"/>
              <a:buAutoNum type="arabicPeriod"/>
            </a:pPr>
            <a:r>
              <a:rPr lang="en-US" sz="2000" dirty="0">
                <a:latin typeface="+mn-lt"/>
                <a:ea typeface="Calibri" panose="020F0502020204030204" pitchFamily="34" charset="0"/>
                <a:cs typeface="Times New Roman" panose="02020603050405020304" pitchFamily="18" charset="0"/>
              </a:rPr>
              <a:t>Recipient will be directed to click the link in the email</a:t>
            </a:r>
          </a:p>
          <a:p>
            <a:pPr marL="342900" marR="0" lvl="0" indent="-342900">
              <a:lnSpc>
                <a:spcPct val="107000"/>
              </a:lnSpc>
              <a:spcBef>
                <a:spcPts val="0"/>
              </a:spcBef>
              <a:spcAft>
                <a:spcPts val="0"/>
              </a:spcAft>
              <a:buFont typeface="+mj-lt"/>
              <a:buAutoNum type="arabicPeriod"/>
            </a:pPr>
            <a:r>
              <a:rPr lang="en-US" sz="2000" dirty="0">
                <a:latin typeface="+mn-lt"/>
                <a:ea typeface="Calibri" panose="020F0502020204030204" pitchFamily="34" charset="0"/>
                <a:cs typeface="Times New Roman" panose="02020603050405020304" pitchFamily="18" charset="0"/>
              </a:rPr>
              <a:t>Recipient creates an account on the Acclaim site</a:t>
            </a:r>
          </a:p>
          <a:p>
            <a:pPr marL="342900" marR="0" lvl="0" indent="-342900">
              <a:lnSpc>
                <a:spcPct val="107000"/>
              </a:lnSpc>
              <a:spcBef>
                <a:spcPts val="0"/>
              </a:spcBef>
              <a:spcAft>
                <a:spcPts val="800"/>
              </a:spcAft>
              <a:buFont typeface="+mj-lt"/>
              <a:buAutoNum type="arabicPeriod"/>
            </a:pPr>
            <a:r>
              <a:rPr lang="en-US" sz="2000" dirty="0">
                <a:latin typeface="+mn-lt"/>
                <a:ea typeface="Calibri" panose="020F0502020204030204" pitchFamily="34" charset="0"/>
                <a:cs typeface="Times New Roman" panose="02020603050405020304" pitchFamily="18" charset="0"/>
              </a:rPr>
              <a:t>Recipient claims the badge and start sharing it on their platforms of choice</a:t>
            </a:r>
          </a:p>
          <a:p>
            <a:pPr marR="0" lvl="0">
              <a:lnSpc>
                <a:spcPct val="107000"/>
              </a:lnSpc>
              <a:spcBef>
                <a:spcPts val="0"/>
              </a:spcBef>
              <a:spcAft>
                <a:spcPts val="800"/>
              </a:spcAft>
            </a:pPr>
            <a:endParaRPr lang="en-US" sz="1200" dirty="0">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237729C-5CBB-4AF7-95EF-24C0F97AD0A5}"/>
              </a:ext>
            </a:extLst>
          </p:cNvPr>
          <p:cNvSpPr>
            <a:spLocks noGrp="1"/>
          </p:cNvSpPr>
          <p:nvPr>
            <p:ph type="sldNum" sz="quarter" idx="11"/>
          </p:nvPr>
        </p:nvSpPr>
        <p:spPr/>
        <p:txBody>
          <a:bodyPr/>
          <a:lstStyle/>
          <a:p>
            <a:fld id="{0AB816CF-AA9B-43E8-B03A-27A77900809F}" type="slidenum">
              <a:rPr lang="en-US" smtClean="0"/>
              <a:pPr/>
              <a:t>14</a:t>
            </a:fld>
            <a:endParaRPr lang="en-US" dirty="0"/>
          </a:p>
        </p:txBody>
      </p:sp>
      <p:sp>
        <p:nvSpPr>
          <p:cNvPr id="5" name="Text Placeholder 4">
            <a:extLst>
              <a:ext uri="{FF2B5EF4-FFF2-40B4-BE49-F238E27FC236}">
                <a16:creationId xmlns:a16="http://schemas.microsoft.com/office/drawing/2014/main" id="{FF59D579-2B43-4CD4-8D07-097644145FEA}"/>
              </a:ext>
            </a:extLst>
          </p:cNvPr>
          <p:cNvSpPr>
            <a:spLocks noGrp="1"/>
          </p:cNvSpPr>
          <p:nvPr>
            <p:ph type="body" sz="quarter" idx="12"/>
          </p:nvPr>
        </p:nvSpPr>
        <p:spPr/>
        <p:txBody>
          <a:bodyPr/>
          <a:lstStyle/>
          <a:p>
            <a:r>
              <a:rPr lang="en-US" dirty="0"/>
              <a:t>Digital Badges</a:t>
            </a:r>
          </a:p>
        </p:txBody>
      </p:sp>
      <p:pic>
        <p:nvPicPr>
          <p:cNvPr id="1026" name="Picture 2" descr="HBA L.E.A.D. Award Winner Badge">
            <a:extLst>
              <a:ext uri="{FF2B5EF4-FFF2-40B4-BE49-F238E27FC236}">
                <a16:creationId xmlns:a16="http://schemas.microsoft.com/office/drawing/2014/main" id="{F8D6F262-C907-4EBC-B05C-5A8570A23D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46453" y="4319494"/>
            <a:ext cx="2317073" cy="2317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37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5265-0BDF-4FFC-9A4B-35A339FE76D4}"/>
              </a:ext>
            </a:extLst>
          </p:cNvPr>
          <p:cNvSpPr>
            <a:spLocks noGrp="1"/>
          </p:cNvSpPr>
          <p:nvPr>
            <p:ph type="title"/>
          </p:nvPr>
        </p:nvSpPr>
        <p:spPr/>
        <p:txBody>
          <a:bodyPr>
            <a:normAutofit fontScale="90000"/>
          </a:bodyPr>
          <a:lstStyle/>
          <a:p>
            <a:r>
              <a:rPr lang="en-US" dirty="0"/>
              <a:t>Reward details</a:t>
            </a:r>
          </a:p>
        </p:txBody>
      </p:sp>
      <p:sp>
        <p:nvSpPr>
          <p:cNvPr id="3" name="Text Placeholder 2">
            <a:extLst>
              <a:ext uri="{FF2B5EF4-FFF2-40B4-BE49-F238E27FC236}">
                <a16:creationId xmlns:a16="http://schemas.microsoft.com/office/drawing/2014/main" id="{AB1ED87B-5B25-45FC-97E3-CC93448ECBE3}"/>
              </a:ext>
            </a:extLst>
          </p:cNvPr>
          <p:cNvSpPr>
            <a:spLocks noGrp="1"/>
          </p:cNvSpPr>
          <p:nvPr>
            <p:ph type="body" sz="quarter" idx="10"/>
          </p:nvPr>
        </p:nvSpPr>
        <p:spPr/>
        <p:txBody>
          <a:bodyPr>
            <a:normAutofit fontScale="92500" lnSpcReduction="10000"/>
          </a:bodyPr>
          <a:lstStyle/>
          <a:p>
            <a:pPr marL="457200" indent="-457200">
              <a:buFont typeface="Arial" panose="020B0604020202020204" pitchFamily="34" charset="0"/>
              <a:buChar char="•"/>
            </a:pPr>
            <a:r>
              <a:rPr lang="en-US" dirty="0"/>
              <a:t>Events</a:t>
            </a:r>
          </a:p>
          <a:p>
            <a:pPr marL="914400" lvl="1" indent="-457200">
              <a:buFont typeface="Arial" panose="020B0604020202020204" pitchFamily="34" charset="0"/>
              <a:buChar char="•"/>
            </a:pPr>
            <a:r>
              <a:rPr lang="en-US" dirty="0"/>
              <a:t>Your Programming DAL/Programming COE President can ensure there is time set aside to recognize the award winner(s) at an upcoming event</a:t>
            </a:r>
          </a:p>
          <a:p>
            <a:pPr marL="1371600" lvl="2" indent="-457200">
              <a:buFont typeface="Arial" panose="020B0604020202020204" pitchFamily="34" charset="0"/>
              <a:buChar char="•"/>
            </a:pPr>
            <a:r>
              <a:rPr lang="en-US" dirty="0"/>
              <a:t>Include announcement of award winners in the welcoming or closing remarks for the event</a:t>
            </a:r>
          </a:p>
          <a:p>
            <a:pPr marL="1371600" lvl="2" indent="-457200">
              <a:buFont typeface="Arial" panose="020B0604020202020204" pitchFamily="34" charset="0"/>
              <a:buChar char="•"/>
            </a:pPr>
            <a:r>
              <a:rPr lang="en-US" dirty="0"/>
              <a:t>This is a great way to promote volunteering to your event attendees</a:t>
            </a:r>
          </a:p>
          <a:p>
            <a:pPr marL="914400" lvl="1" indent="-457200">
              <a:buFont typeface="Arial" panose="020B0604020202020204" pitchFamily="34" charset="0"/>
              <a:buChar char="•"/>
            </a:pPr>
            <a:r>
              <a:rPr lang="en-US" dirty="0"/>
              <a:t>Alternatively (or in addition)- many chapters hold “volunteer appreciation” events at year end- this is a great time to recognize the winners of your awards from throughout the year as well</a:t>
            </a:r>
          </a:p>
          <a:p>
            <a:pPr marL="914400" lvl="1" indent="-457200">
              <a:buFont typeface="Arial" panose="020B0604020202020204" pitchFamily="34" charset="0"/>
              <a:buChar char="•"/>
            </a:pPr>
            <a:r>
              <a:rPr lang="en-US" dirty="0"/>
              <a:t>For chapters/regions that choose to provide complimentary event registration to their annual award winners; please work with the event lead to use one of the existing event discount codes </a:t>
            </a:r>
          </a:p>
        </p:txBody>
      </p:sp>
      <p:sp>
        <p:nvSpPr>
          <p:cNvPr id="4" name="Slide Number Placeholder 3">
            <a:extLst>
              <a:ext uri="{FF2B5EF4-FFF2-40B4-BE49-F238E27FC236}">
                <a16:creationId xmlns:a16="http://schemas.microsoft.com/office/drawing/2014/main" id="{4237729C-5CBB-4AF7-95EF-24C0F97AD0A5}"/>
              </a:ext>
            </a:extLst>
          </p:cNvPr>
          <p:cNvSpPr>
            <a:spLocks noGrp="1"/>
          </p:cNvSpPr>
          <p:nvPr>
            <p:ph type="sldNum" sz="quarter" idx="11"/>
          </p:nvPr>
        </p:nvSpPr>
        <p:spPr/>
        <p:txBody>
          <a:bodyPr/>
          <a:lstStyle/>
          <a:p>
            <a:fld id="{0AB816CF-AA9B-43E8-B03A-27A77900809F}" type="slidenum">
              <a:rPr lang="en-US" smtClean="0"/>
              <a:pPr/>
              <a:t>15</a:t>
            </a:fld>
            <a:endParaRPr lang="en-US" dirty="0"/>
          </a:p>
        </p:txBody>
      </p:sp>
      <p:sp>
        <p:nvSpPr>
          <p:cNvPr id="5" name="Text Placeholder 4">
            <a:extLst>
              <a:ext uri="{FF2B5EF4-FFF2-40B4-BE49-F238E27FC236}">
                <a16:creationId xmlns:a16="http://schemas.microsoft.com/office/drawing/2014/main" id="{EA6EA9BD-94B9-417E-8E60-BA1FCE3ACB25}"/>
              </a:ext>
            </a:extLst>
          </p:cNvPr>
          <p:cNvSpPr>
            <a:spLocks noGrp="1"/>
          </p:cNvSpPr>
          <p:nvPr>
            <p:ph type="body" sz="quarter" idx="12"/>
          </p:nvPr>
        </p:nvSpPr>
        <p:spPr/>
        <p:txBody>
          <a:bodyPr/>
          <a:lstStyle/>
          <a:p>
            <a:r>
              <a:rPr lang="en-US" dirty="0"/>
              <a:t>Certificates, PR/Communications</a:t>
            </a:r>
          </a:p>
        </p:txBody>
      </p:sp>
    </p:spTree>
    <p:extLst>
      <p:ext uri="{BB962C8B-B14F-4D97-AF65-F5344CB8AC3E}">
        <p14:creationId xmlns:p14="http://schemas.microsoft.com/office/powerpoint/2010/main" val="242874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758D66-C910-4ED3-A918-4BFD4015A9BD}"/>
              </a:ext>
            </a:extLst>
          </p:cNvPr>
          <p:cNvSpPr>
            <a:spLocks noGrp="1"/>
          </p:cNvSpPr>
          <p:nvPr>
            <p:ph type="body" sz="quarter" idx="11"/>
          </p:nvPr>
        </p:nvSpPr>
        <p:spPr>
          <a:xfrm>
            <a:off x="438150" y="3887988"/>
            <a:ext cx="9705975" cy="735013"/>
          </a:xfrm>
        </p:spPr>
        <p:txBody>
          <a:bodyPr/>
          <a:lstStyle/>
          <a:p>
            <a:r>
              <a:rPr lang="en-US" sz="4000" dirty="0"/>
              <a:t>Awards Process Details</a:t>
            </a:r>
          </a:p>
        </p:txBody>
      </p:sp>
      <p:sp>
        <p:nvSpPr>
          <p:cNvPr id="4" name="Text Placeholder 3">
            <a:extLst>
              <a:ext uri="{FF2B5EF4-FFF2-40B4-BE49-F238E27FC236}">
                <a16:creationId xmlns:a16="http://schemas.microsoft.com/office/drawing/2014/main" id="{4D7A0A73-7477-4138-BE4C-3604D9723FD7}"/>
              </a:ext>
            </a:extLst>
          </p:cNvPr>
          <p:cNvSpPr>
            <a:spLocks noGrp="1"/>
          </p:cNvSpPr>
          <p:nvPr>
            <p:ph type="body" sz="quarter" idx="12"/>
          </p:nvPr>
        </p:nvSpPr>
        <p:spPr>
          <a:xfrm>
            <a:off x="438150" y="2378793"/>
            <a:ext cx="11449050" cy="1112120"/>
          </a:xfrm>
        </p:spPr>
        <p:txBody>
          <a:bodyPr/>
          <a:lstStyle/>
          <a:p>
            <a:r>
              <a:rPr lang="en-US" dirty="0"/>
              <a:t>HBA Regional and Chapter Volunteer Awards</a:t>
            </a:r>
          </a:p>
        </p:txBody>
      </p:sp>
    </p:spTree>
    <p:extLst>
      <p:ext uri="{BB962C8B-B14F-4D97-AF65-F5344CB8AC3E}">
        <p14:creationId xmlns:p14="http://schemas.microsoft.com/office/powerpoint/2010/main" val="1402793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B770E5B-A088-45B1-B0D1-069BF9352BC7}" type="slidenum">
              <a:rPr lang="en-US" smtClean="0"/>
              <a:pPr/>
              <a:t>17</a:t>
            </a:fld>
            <a:endParaRPr lang="en-US" dirty="0"/>
          </a:p>
        </p:txBody>
      </p:sp>
      <p:sp>
        <p:nvSpPr>
          <p:cNvPr id="2" name="Title 1"/>
          <p:cNvSpPr>
            <a:spLocks noGrp="1"/>
          </p:cNvSpPr>
          <p:nvPr>
            <p:ph type="title"/>
          </p:nvPr>
        </p:nvSpPr>
        <p:spPr/>
        <p:txBody>
          <a:bodyPr>
            <a:normAutofit fontScale="90000"/>
          </a:bodyPr>
          <a:lstStyle/>
          <a:p>
            <a:r>
              <a:rPr lang="en-US" dirty="0">
                <a:solidFill>
                  <a:srgbClr val="5B2C82"/>
                </a:solidFill>
              </a:rPr>
              <a:t>HBA Volunteer Recognition Awards</a:t>
            </a:r>
            <a:br>
              <a:rPr lang="en-US" dirty="0"/>
            </a:br>
            <a:r>
              <a:rPr lang="en-US" sz="2600" i="1" dirty="0"/>
              <a:t>Additional details</a:t>
            </a:r>
          </a:p>
        </p:txBody>
      </p:sp>
      <p:graphicFrame>
        <p:nvGraphicFramePr>
          <p:cNvPr id="5" name="Table 4"/>
          <p:cNvGraphicFramePr>
            <a:graphicFrameLocks noGrp="1"/>
          </p:cNvGraphicFramePr>
          <p:nvPr/>
        </p:nvGraphicFramePr>
        <p:xfrm>
          <a:off x="1878972" y="1556502"/>
          <a:ext cx="8551816" cy="3436983"/>
        </p:xfrm>
        <a:graphic>
          <a:graphicData uri="http://schemas.openxmlformats.org/drawingml/2006/table">
            <a:tbl>
              <a:tblPr firstRow="1" bandRow="1">
                <a:tableStyleId>{5C22544A-7EE6-4342-B048-85BDC9FD1C3A}</a:tableStyleId>
              </a:tblPr>
              <a:tblGrid>
                <a:gridCol w="2137954">
                  <a:extLst>
                    <a:ext uri="{9D8B030D-6E8A-4147-A177-3AD203B41FA5}">
                      <a16:colId xmlns:a16="http://schemas.microsoft.com/office/drawing/2014/main" val="20000"/>
                    </a:ext>
                  </a:extLst>
                </a:gridCol>
                <a:gridCol w="2137954">
                  <a:extLst>
                    <a:ext uri="{9D8B030D-6E8A-4147-A177-3AD203B41FA5}">
                      <a16:colId xmlns:a16="http://schemas.microsoft.com/office/drawing/2014/main" val="20001"/>
                    </a:ext>
                  </a:extLst>
                </a:gridCol>
                <a:gridCol w="2137954">
                  <a:extLst>
                    <a:ext uri="{9D8B030D-6E8A-4147-A177-3AD203B41FA5}">
                      <a16:colId xmlns:a16="http://schemas.microsoft.com/office/drawing/2014/main" val="20002"/>
                    </a:ext>
                  </a:extLst>
                </a:gridCol>
                <a:gridCol w="2137954">
                  <a:extLst>
                    <a:ext uri="{9D8B030D-6E8A-4147-A177-3AD203B41FA5}">
                      <a16:colId xmlns:a16="http://schemas.microsoft.com/office/drawing/2014/main" val="20003"/>
                    </a:ext>
                  </a:extLst>
                </a:gridCol>
              </a:tblGrid>
              <a:tr h="370840">
                <a:tc>
                  <a:txBody>
                    <a:bodyPr/>
                    <a:lstStyle/>
                    <a:p>
                      <a:pPr algn="ctr"/>
                      <a:r>
                        <a:rPr lang="en-US" dirty="0"/>
                        <a:t>Award</a:t>
                      </a:r>
                    </a:p>
                  </a:txBody>
                  <a:tcPr/>
                </a:tc>
                <a:tc>
                  <a:txBody>
                    <a:bodyPr/>
                    <a:lstStyle/>
                    <a:p>
                      <a:pPr algn="ctr"/>
                      <a:r>
                        <a:rPr lang="en-US" sz="1600" dirty="0"/>
                        <a:t>Frequency</a:t>
                      </a:r>
                    </a:p>
                  </a:txBody>
                  <a:tcPr/>
                </a:tc>
                <a:tc>
                  <a:txBody>
                    <a:bodyPr/>
                    <a:lstStyle/>
                    <a:p>
                      <a:pPr algn="ctr"/>
                      <a:r>
                        <a:rPr lang="en-US" sz="1600" dirty="0"/>
                        <a:t>Award category</a:t>
                      </a:r>
                    </a:p>
                  </a:txBody>
                  <a:tcPr/>
                </a:tc>
                <a:tc>
                  <a:txBody>
                    <a:bodyPr/>
                    <a:lstStyle/>
                    <a:p>
                      <a:pPr algn="ctr"/>
                      <a:r>
                        <a:rPr lang="en-US" sz="1600" dirty="0"/>
                        <a:t>HBA core value</a:t>
                      </a:r>
                    </a:p>
                  </a:txBody>
                  <a:tcPr/>
                </a:tc>
                <a:extLst>
                  <a:ext uri="{0D108BD9-81ED-4DB2-BD59-A6C34878D82A}">
                    <a16:rowId xmlns:a16="http://schemas.microsoft.com/office/drawing/2014/main" val="10000"/>
                  </a:ext>
                </a:extLst>
              </a:tr>
              <a:tr h="496389">
                <a:tc>
                  <a:txBody>
                    <a:bodyPr/>
                    <a:lstStyle/>
                    <a:p>
                      <a:pPr algn="ctr"/>
                      <a:r>
                        <a:rPr lang="en-US" dirty="0"/>
                        <a:t>LEAD award</a:t>
                      </a:r>
                      <a:endParaRPr lang="en-US" b="1" dirty="0"/>
                    </a:p>
                  </a:txBody>
                  <a:tcPr/>
                </a:tc>
                <a:tc>
                  <a:txBody>
                    <a:bodyPr/>
                    <a:lstStyle/>
                    <a:p>
                      <a:pPr algn="ctr"/>
                      <a:r>
                        <a:rPr lang="en-US" sz="1600" dirty="0"/>
                        <a:t>Annual</a:t>
                      </a:r>
                    </a:p>
                  </a:txBody>
                  <a:tcPr/>
                </a:tc>
                <a:tc>
                  <a:txBody>
                    <a:bodyPr/>
                    <a:lstStyle/>
                    <a:p>
                      <a:pPr algn="ctr"/>
                      <a:r>
                        <a:rPr lang="en-US" sz="1600" dirty="0"/>
                        <a:t>Leadership</a:t>
                      </a:r>
                    </a:p>
                  </a:txBody>
                  <a:tcPr/>
                </a:tc>
                <a:tc>
                  <a:txBody>
                    <a:bodyPr/>
                    <a:lstStyle/>
                    <a:p>
                      <a:pPr algn="ctr"/>
                      <a:r>
                        <a:rPr lang="en-US" sz="1600" dirty="0"/>
                        <a:t>Relevance</a:t>
                      </a:r>
                    </a:p>
                  </a:txBody>
                  <a:tcPr/>
                </a:tc>
                <a:extLst>
                  <a:ext uri="{0D108BD9-81ED-4DB2-BD59-A6C34878D82A}">
                    <a16:rowId xmlns:a16="http://schemas.microsoft.com/office/drawing/2014/main" val="10001"/>
                  </a:ext>
                </a:extLst>
              </a:tr>
              <a:tr h="478971">
                <a:tc>
                  <a:txBody>
                    <a:bodyPr/>
                    <a:lstStyle/>
                    <a:p>
                      <a:pPr algn="ctr"/>
                      <a:r>
                        <a:rPr lang="en-US" dirty="0"/>
                        <a:t>Legacy award</a:t>
                      </a:r>
                      <a:endParaRPr lang="en-US" b="1" dirty="0"/>
                    </a:p>
                  </a:txBody>
                  <a:tcPr/>
                </a:tc>
                <a:tc>
                  <a:txBody>
                    <a:bodyPr/>
                    <a:lstStyle/>
                    <a:p>
                      <a:pPr algn="ctr"/>
                      <a:r>
                        <a:rPr lang="en-US" sz="1600" dirty="0"/>
                        <a:t>Annual/optional</a:t>
                      </a:r>
                    </a:p>
                  </a:txBody>
                  <a:tcPr/>
                </a:tc>
                <a:tc>
                  <a:txBody>
                    <a:bodyPr/>
                    <a:lstStyle/>
                    <a:p>
                      <a:pPr algn="ctr"/>
                      <a:r>
                        <a:rPr lang="en-US" sz="1600" dirty="0"/>
                        <a:t>Continued service</a:t>
                      </a:r>
                    </a:p>
                  </a:txBody>
                  <a:tcPr/>
                </a:tc>
                <a:tc>
                  <a:txBody>
                    <a:bodyPr/>
                    <a:lstStyle/>
                    <a:p>
                      <a:pPr algn="ctr"/>
                      <a:r>
                        <a:rPr lang="en-US" sz="1600" dirty="0"/>
                        <a:t>Integrity / relevance</a:t>
                      </a:r>
                    </a:p>
                  </a:txBody>
                  <a:tcPr/>
                </a:tc>
                <a:extLst>
                  <a:ext uri="{0D108BD9-81ED-4DB2-BD59-A6C34878D82A}">
                    <a16:rowId xmlns:a16="http://schemas.microsoft.com/office/drawing/2014/main" val="10002"/>
                  </a:ext>
                </a:extLst>
              </a:tr>
              <a:tr h="370840">
                <a:tc>
                  <a:txBody>
                    <a:bodyPr/>
                    <a:lstStyle/>
                    <a:p>
                      <a:pPr algn="ctr"/>
                      <a:r>
                        <a:rPr lang="en-US" dirty="0"/>
                        <a:t>Marie Curie award</a:t>
                      </a:r>
                      <a:endParaRPr lang="en-US" b="1" dirty="0"/>
                    </a:p>
                  </a:txBody>
                  <a:tcPr/>
                </a:tc>
                <a:tc>
                  <a:txBody>
                    <a:bodyPr/>
                    <a:lstStyle/>
                    <a:p>
                      <a:pPr algn="ctr"/>
                      <a:r>
                        <a:rPr lang="en-US" sz="1600" dirty="0"/>
                        <a:t>Annual/optional </a:t>
                      </a:r>
                    </a:p>
                  </a:txBody>
                  <a:tcPr/>
                </a:tc>
                <a:tc>
                  <a:txBody>
                    <a:bodyPr/>
                    <a:lstStyle/>
                    <a:p>
                      <a:pPr algn="ctr"/>
                      <a:r>
                        <a:rPr lang="en-US" sz="1600" dirty="0"/>
                        <a:t>Innovation</a:t>
                      </a:r>
                    </a:p>
                  </a:txBody>
                  <a:tcPr/>
                </a:tc>
                <a:tc>
                  <a:txBody>
                    <a:bodyPr/>
                    <a:lstStyle/>
                    <a:p>
                      <a:pPr algn="ctr"/>
                      <a:r>
                        <a:rPr lang="en-US" sz="1600" dirty="0"/>
                        <a:t>Relevance</a:t>
                      </a:r>
                    </a:p>
                  </a:txBody>
                  <a:tcPr/>
                </a:tc>
                <a:extLst>
                  <a:ext uri="{0D108BD9-81ED-4DB2-BD59-A6C34878D82A}">
                    <a16:rowId xmlns:a16="http://schemas.microsoft.com/office/drawing/2014/main" val="10003"/>
                  </a:ext>
                </a:extLst>
              </a:tr>
              <a:tr h="370840">
                <a:tc>
                  <a:txBody>
                    <a:bodyPr/>
                    <a:lstStyle/>
                    <a:p>
                      <a:pPr algn="ctr"/>
                      <a:r>
                        <a:rPr lang="en-US" dirty="0"/>
                        <a:t>Everest</a:t>
                      </a:r>
                      <a:r>
                        <a:rPr lang="en-US" baseline="0" dirty="0"/>
                        <a:t> award</a:t>
                      </a:r>
                      <a:endParaRPr lang="en-US" b="1" dirty="0"/>
                    </a:p>
                  </a:txBody>
                  <a:tcPr/>
                </a:tc>
                <a:tc>
                  <a:txBody>
                    <a:bodyPr/>
                    <a:lstStyle/>
                    <a:p>
                      <a:pPr algn="ctr"/>
                      <a:r>
                        <a:rPr lang="en-US" sz="1600" dirty="0"/>
                        <a:t>Annual/optional</a:t>
                      </a:r>
                    </a:p>
                  </a:txBody>
                  <a:tcPr/>
                </a:tc>
                <a:tc>
                  <a:txBody>
                    <a:bodyPr/>
                    <a:lstStyle/>
                    <a:p>
                      <a:pPr algn="ctr"/>
                      <a:r>
                        <a:rPr lang="en-US" sz="1600" dirty="0"/>
                        <a:t>Significant accomplishment</a:t>
                      </a:r>
                    </a:p>
                  </a:txBody>
                  <a:tcPr/>
                </a:tc>
                <a:tc>
                  <a:txBody>
                    <a:bodyPr/>
                    <a:lstStyle/>
                    <a:p>
                      <a:pPr algn="ctr"/>
                      <a:r>
                        <a:rPr lang="en-US" sz="1600" dirty="0"/>
                        <a:t>Community / engagement</a:t>
                      </a:r>
                    </a:p>
                  </a:txBody>
                  <a:tcPr/>
                </a:tc>
                <a:extLst>
                  <a:ext uri="{0D108BD9-81ED-4DB2-BD59-A6C34878D82A}">
                    <a16:rowId xmlns:a16="http://schemas.microsoft.com/office/drawing/2014/main" val="10004"/>
                  </a:ext>
                </a:extLst>
              </a:tr>
              <a:tr h="370840">
                <a:tc>
                  <a:txBody>
                    <a:bodyPr/>
                    <a:lstStyle/>
                    <a:p>
                      <a:pPr algn="ctr"/>
                      <a:r>
                        <a:rPr lang="en-US" dirty="0"/>
                        <a:t>Honored Volunteer award</a:t>
                      </a:r>
                      <a:endParaRPr lang="en-US" b="1" dirty="0"/>
                    </a:p>
                  </a:txBody>
                  <a:tcPr/>
                </a:tc>
                <a:tc>
                  <a:txBody>
                    <a:bodyPr/>
                    <a:lstStyle/>
                    <a:p>
                      <a:pPr algn="ctr"/>
                      <a:r>
                        <a:rPr lang="en-US" sz="1600" dirty="0"/>
                        <a:t>Monthly or Quarterly</a:t>
                      </a:r>
                    </a:p>
                  </a:txBody>
                  <a:tcPr/>
                </a:tc>
                <a:tc>
                  <a:txBody>
                    <a:bodyPr/>
                    <a:lstStyle/>
                    <a:p>
                      <a:pPr algn="ctr"/>
                      <a:r>
                        <a:rPr lang="en-US" sz="1600" dirty="0"/>
                        <a:t>Outstanding service</a:t>
                      </a:r>
                    </a:p>
                  </a:txBody>
                  <a:tcPr/>
                </a:tc>
                <a:tc>
                  <a:txBody>
                    <a:bodyPr/>
                    <a:lstStyle/>
                    <a:p>
                      <a:pPr algn="ctr"/>
                      <a:r>
                        <a:rPr lang="en-US" sz="1600" dirty="0"/>
                        <a:t>Engagement</a:t>
                      </a:r>
                    </a:p>
                  </a:txBody>
                  <a:tcPr/>
                </a:tc>
                <a:extLst>
                  <a:ext uri="{0D108BD9-81ED-4DB2-BD59-A6C34878D82A}">
                    <a16:rowId xmlns:a16="http://schemas.microsoft.com/office/drawing/2014/main" val="10005"/>
                  </a:ext>
                </a:extLst>
              </a:tr>
              <a:tr h="500743">
                <a:tc>
                  <a:txBody>
                    <a:bodyPr/>
                    <a:lstStyle/>
                    <a:p>
                      <a:pPr algn="ctr"/>
                      <a:r>
                        <a:rPr lang="en-US" dirty="0"/>
                        <a:t>Spark award*</a:t>
                      </a:r>
                      <a:endParaRPr lang="en-US" b="1" dirty="0"/>
                    </a:p>
                  </a:txBody>
                  <a:tcPr/>
                </a:tc>
                <a:tc>
                  <a:txBody>
                    <a:bodyPr/>
                    <a:lstStyle/>
                    <a:p>
                      <a:pPr algn="ctr"/>
                      <a:r>
                        <a:rPr lang="en-US" sz="1600" dirty="0"/>
                        <a:t>Ongoing</a:t>
                      </a:r>
                    </a:p>
                  </a:txBody>
                  <a:tcPr/>
                </a:tc>
                <a:tc>
                  <a:txBody>
                    <a:bodyPr/>
                    <a:lstStyle/>
                    <a:p>
                      <a:pPr algn="ctr"/>
                      <a:r>
                        <a:rPr lang="en-US" sz="1600" dirty="0"/>
                        <a:t>Peer-to-peer</a:t>
                      </a:r>
                    </a:p>
                  </a:txBody>
                  <a:tcPr/>
                </a:tc>
                <a:tc>
                  <a:txBody>
                    <a:bodyPr/>
                    <a:lstStyle/>
                    <a:p>
                      <a:pPr algn="ctr"/>
                      <a:r>
                        <a:rPr lang="en-US" sz="1600" dirty="0"/>
                        <a:t>Community</a:t>
                      </a:r>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2794270" y="6079351"/>
            <a:ext cx="8425737" cy="553998"/>
          </a:xfrm>
          <a:prstGeom prst="rect">
            <a:avLst/>
          </a:prstGeom>
          <a:noFill/>
        </p:spPr>
        <p:txBody>
          <a:bodyPr wrap="square" rtlCol="0">
            <a:spAutoFit/>
          </a:bodyPr>
          <a:lstStyle/>
          <a:p>
            <a:r>
              <a:rPr lang="en-US" sz="1500" i="1" dirty="0"/>
              <a:t>*All awards are board nominated other than the Spark award, which is peer-to-peer nomination and open to all HBA members</a:t>
            </a:r>
          </a:p>
        </p:txBody>
      </p:sp>
    </p:spTree>
    <p:extLst>
      <p:ext uri="{BB962C8B-B14F-4D97-AF65-F5344CB8AC3E}">
        <p14:creationId xmlns:p14="http://schemas.microsoft.com/office/powerpoint/2010/main" val="3444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770E5B-A088-45B1-B0D1-069BF9352BC7}" type="slidenum">
              <a:rPr kumimoji="0" lang="en-US" sz="1000" b="0" i="0" u="none" strike="noStrike" kern="1200" cap="none" spc="0" normalizeH="0" baseline="0" noProof="0" smtClean="0">
                <a:ln>
                  <a:noFill/>
                </a:ln>
                <a:solidFill>
                  <a:srgbClr val="FB515B"/>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srgbClr val="FB515B"/>
              </a:solidFill>
              <a:effectLst/>
              <a:uLnTx/>
              <a:uFillTx/>
              <a:latin typeface="Palatino Linotype" panose="02040502050505030304" pitchFamily="18" charset="0"/>
              <a:ea typeface="+mn-ea"/>
              <a:cs typeface="+mn-cs"/>
            </a:endParaRPr>
          </a:p>
        </p:txBody>
      </p:sp>
      <p:sp>
        <p:nvSpPr>
          <p:cNvPr id="2" name="Title 1"/>
          <p:cNvSpPr>
            <a:spLocks noGrp="1"/>
          </p:cNvSpPr>
          <p:nvPr>
            <p:ph type="title"/>
          </p:nvPr>
        </p:nvSpPr>
        <p:spPr/>
        <p:txBody>
          <a:bodyPr>
            <a:normAutofit fontScale="90000"/>
          </a:bodyPr>
          <a:lstStyle/>
          <a:p>
            <a:r>
              <a:rPr lang="en-US" dirty="0">
                <a:solidFill>
                  <a:srgbClr val="5B2C82"/>
                </a:solidFill>
              </a:rPr>
              <a:t>HBA Volunteer Recognition Awards – Chapter Level</a:t>
            </a:r>
            <a:br>
              <a:rPr lang="en-US" dirty="0"/>
            </a:br>
            <a:r>
              <a:rPr lang="en-US" sz="2600" i="1" dirty="0"/>
              <a:t>Additional details</a:t>
            </a:r>
          </a:p>
        </p:txBody>
      </p:sp>
      <p:graphicFrame>
        <p:nvGraphicFramePr>
          <p:cNvPr id="5" name="Table 4"/>
          <p:cNvGraphicFramePr>
            <a:graphicFrameLocks noGrp="1"/>
          </p:cNvGraphicFramePr>
          <p:nvPr>
            <p:extLst>
              <p:ext uri="{D42A27DB-BD31-4B8C-83A1-F6EECF244321}">
                <p14:modId xmlns:p14="http://schemas.microsoft.com/office/powerpoint/2010/main" val="2611265232"/>
              </p:ext>
            </p:extLst>
          </p:nvPr>
        </p:nvGraphicFramePr>
        <p:xfrm>
          <a:off x="629920" y="1429940"/>
          <a:ext cx="11186160" cy="4844534"/>
        </p:xfrm>
        <a:graphic>
          <a:graphicData uri="http://schemas.openxmlformats.org/drawingml/2006/table">
            <a:tbl>
              <a:tblPr firstRow="1" bandRow="1">
                <a:tableStyleId>{5C22544A-7EE6-4342-B048-85BDC9FD1C3A}</a:tableStyleId>
              </a:tblPr>
              <a:tblGrid>
                <a:gridCol w="2796540">
                  <a:extLst>
                    <a:ext uri="{9D8B030D-6E8A-4147-A177-3AD203B41FA5}">
                      <a16:colId xmlns:a16="http://schemas.microsoft.com/office/drawing/2014/main" val="20000"/>
                    </a:ext>
                  </a:extLst>
                </a:gridCol>
                <a:gridCol w="2796540">
                  <a:extLst>
                    <a:ext uri="{9D8B030D-6E8A-4147-A177-3AD203B41FA5}">
                      <a16:colId xmlns:a16="http://schemas.microsoft.com/office/drawing/2014/main" val="20001"/>
                    </a:ext>
                  </a:extLst>
                </a:gridCol>
                <a:gridCol w="2796540">
                  <a:extLst>
                    <a:ext uri="{9D8B030D-6E8A-4147-A177-3AD203B41FA5}">
                      <a16:colId xmlns:a16="http://schemas.microsoft.com/office/drawing/2014/main" val="20002"/>
                    </a:ext>
                  </a:extLst>
                </a:gridCol>
                <a:gridCol w="2796540">
                  <a:extLst>
                    <a:ext uri="{9D8B030D-6E8A-4147-A177-3AD203B41FA5}">
                      <a16:colId xmlns:a16="http://schemas.microsoft.com/office/drawing/2014/main" val="20003"/>
                    </a:ext>
                  </a:extLst>
                </a:gridCol>
              </a:tblGrid>
              <a:tr h="378540">
                <a:tc>
                  <a:txBody>
                    <a:bodyPr/>
                    <a:lstStyle/>
                    <a:p>
                      <a:pPr algn="ctr"/>
                      <a:r>
                        <a:rPr lang="en-US" dirty="0"/>
                        <a:t>Award</a:t>
                      </a:r>
                    </a:p>
                  </a:txBody>
                  <a:tcPr/>
                </a:tc>
                <a:tc>
                  <a:txBody>
                    <a:bodyPr/>
                    <a:lstStyle/>
                    <a:p>
                      <a:pPr algn="ctr"/>
                      <a:r>
                        <a:rPr lang="en-US" sz="1600" dirty="0"/>
                        <a:t>Who can win</a:t>
                      </a:r>
                    </a:p>
                  </a:txBody>
                  <a:tcPr/>
                </a:tc>
                <a:tc>
                  <a:txBody>
                    <a:bodyPr/>
                    <a:lstStyle/>
                    <a:p>
                      <a:pPr algn="ctr"/>
                      <a:r>
                        <a:rPr lang="en-US" sz="1600" dirty="0"/>
                        <a:t>Who nominates</a:t>
                      </a:r>
                    </a:p>
                  </a:txBody>
                  <a:tcPr/>
                </a:tc>
                <a:tc>
                  <a:txBody>
                    <a:bodyPr/>
                    <a:lstStyle/>
                    <a:p>
                      <a:pPr algn="ctr"/>
                      <a:r>
                        <a:rPr lang="en-US" sz="1600" dirty="0"/>
                        <a:t>Who decides on a winner</a:t>
                      </a:r>
                    </a:p>
                  </a:txBody>
                  <a:tcPr/>
                </a:tc>
                <a:extLst>
                  <a:ext uri="{0D108BD9-81ED-4DB2-BD59-A6C34878D82A}">
                    <a16:rowId xmlns:a16="http://schemas.microsoft.com/office/drawing/2014/main" val="10000"/>
                  </a:ext>
                </a:extLst>
              </a:tr>
              <a:tr h="616672">
                <a:tc>
                  <a:txBody>
                    <a:bodyPr/>
                    <a:lstStyle/>
                    <a:p>
                      <a:pPr algn="ctr"/>
                      <a:r>
                        <a:rPr lang="en-US" dirty="0"/>
                        <a:t>LEAD award</a:t>
                      </a:r>
                      <a:endParaRPr lang="en-US" b="1" dirty="0"/>
                    </a:p>
                  </a:txBody>
                  <a:tcPr/>
                </a:tc>
                <a:tc>
                  <a:txBody>
                    <a:bodyPr/>
                    <a:lstStyle/>
                    <a:p>
                      <a:pPr algn="ctr"/>
                      <a:r>
                        <a:rPr lang="en-US" sz="1600" dirty="0"/>
                        <a:t>Any chapter volunteer</a:t>
                      </a:r>
                    </a:p>
                  </a:txBody>
                  <a:tcPr/>
                </a:tc>
                <a:tc>
                  <a:txBody>
                    <a:bodyPr/>
                    <a:lstStyle/>
                    <a:p>
                      <a:pPr algn="ctr"/>
                      <a:r>
                        <a:rPr lang="en-US" sz="1600" dirty="0"/>
                        <a:t>Chapter board members and committee leaders</a:t>
                      </a:r>
                    </a:p>
                  </a:txBody>
                  <a:tcPr/>
                </a:tc>
                <a:tc>
                  <a:txBody>
                    <a:bodyPr/>
                    <a:lstStyle/>
                    <a:p>
                      <a:pPr algn="ctr"/>
                      <a:r>
                        <a:rPr lang="en-US" sz="1600" dirty="0"/>
                        <a:t>Chapter EC votes </a:t>
                      </a:r>
                      <a:r>
                        <a:rPr lang="en-US" sz="1600" i="1" dirty="0"/>
                        <a:t>(Note: if EC member is nominated they should recuse themselves from voting)</a:t>
                      </a:r>
                    </a:p>
                  </a:txBody>
                  <a:tcPr/>
                </a:tc>
                <a:extLst>
                  <a:ext uri="{0D108BD9-81ED-4DB2-BD59-A6C34878D82A}">
                    <a16:rowId xmlns:a16="http://schemas.microsoft.com/office/drawing/2014/main" val="10001"/>
                  </a:ext>
                </a:extLst>
              </a:tr>
              <a:tr h="595034">
                <a:tc>
                  <a:txBody>
                    <a:bodyPr/>
                    <a:lstStyle/>
                    <a:p>
                      <a:pPr algn="ctr"/>
                      <a:r>
                        <a:rPr lang="en-US" dirty="0"/>
                        <a:t>Legacy award</a:t>
                      </a:r>
                      <a:endParaRPr lang="en-US" b="1" dirty="0"/>
                    </a:p>
                  </a:txBody>
                  <a:tcPr/>
                </a:tc>
                <a:tc>
                  <a:txBody>
                    <a:bodyPr/>
                    <a:lstStyle/>
                    <a:p>
                      <a:pPr algn="ctr"/>
                      <a:r>
                        <a:rPr lang="en-US" sz="1600" dirty="0"/>
                        <a:t>Any chapter volunteer (5+ years of service)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board members and committee leaders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EC votes</a:t>
                      </a:r>
                    </a:p>
                    <a:p>
                      <a:pPr algn="ctr"/>
                      <a:endParaRPr lang="en-US" sz="1600" dirty="0"/>
                    </a:p>
                  </a:txBody>
                  <a:tcPr/>
                </a:tc>
                <a:extLst>
                  <a:ext uri="{0D108BD9-81ED-4DB2-BD59-A6C34878D82A}">
                    <a16:rowId xmlns:a16="http://schemas.microsoft.com/office/drawing/2014/main" val="10002"/>
                  </a:ext>
                </a:extLst>
              </a:tr>
              <a:tr h="460701">
                <a:tc>
                  <a:txBody>
                    <a:bodyPr/>
                    <a:lstStyle/>
                    <a:p>
                      <a:pPr algn="ctr"/>
                      <a:r>
                        <a:rPr lang="en-US" dirty="0"/>
                        <a:t>Marie Curie award</a:t>
                      </a:r>
                      <a:endParaRPr lang="en-US" b="1" dirty="0"/>
                    </a:p>
                  </a:txBody>
                  <a:tcPr/>
                </a:tc>
                <a:tc>
                  <a:txBody>
                    <a:bodyPr/>
                    <a:lstStyle/>
                    <a:p>
                      <a:pPr algn="ctr"/>
                      <a:r>
                        <a:rPr lang="en-US" sz="1600" dirty="0"/>
                        <a:t>Any chapter volunteer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board members and committee leaders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EC votes</a:t>
                      </a:r>
                    </a:p>
                    <a:p>
                      <a:pPr algn="ctr"/>
                      <a:endParaRPr lang="en-US" sz="1600" dirty="0"/>
                    </a:p>
                  </a:txBody>
                  <a:tcPr/>
                </a:tc>
                <a:extLst>
                  <a:ext uri="{0D108BD9-81ED-4DB2-BD59-A6C34878D82A}">
                    <a16:rowId xmlns:a16="http://schemas.microsoft.com/office/drawing/2014/main" val="10003"/>
                  </a:ext>
                </a:extLst>
              </a:tr>
              <a:tr h="460701">
                <a:tc>
                  <a:txBody>
                    <a:bodyPr/>
                    <a:lstStyle/>
                    <a:p>
                      <a:pPr algn="ctr"/>
                      <a:r>
                        <a:rPr lang="en-US" dirty="0"/>
                        <a:t>Everest</a:t>
                      </a:r>
                      <a:r>
                        <a:rPr lang="en-US" baseline="0" dirty="0"/>
                        <a:t> award</a:t>
                      </a:r>
                      <a:endParaRPr lang="en-US" b="1" dirty="0"/>
                    </a:p>
                  </a:txBody>
                  <a:tcPr/>
                </a:tc>
                <a:tc>
                  <a:txBody>
                    <a:bodyPr/>
                    <a:lstStyle/>
                    <a:p>
                      <a:pPr algn="ctr"/>
                      <a:r>
                        <a:rPr lang="en-US" sz="1600" dirty="0"/>
                        <a:t>Any chapter volunteer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board members and committee leaders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EC votes</a:t>
                      </a:r>
                    </a:p>
                    <a:p>
                      <a:pPr algn="ctr"/>
                      <a:endParaRPr lang="en-US" sz="1600" dirty="0"/>
                    </a:p>
                  </a:txBody>
                  <a:tcPr/>
                </a:tc>
                <a:extLst>
                  <a:ext uri="{0D108BD9-81ED-4DB2-BD59-A6C34878D82A}">
                    <a16:rowId xmlns:a16="http://schemas.microsoft.com/office/drawing/2014/main" val="10004"/>
                  </a:ext>
                </a:extLst>
              </a:tr>
              <a:tr h="797046">
                <a:tc>
                  <a:txBody>
                    <a:bodyPr/>
                    <a:lstStyle/>
                    <a:p>
                      <a:pPr algn="ctr"/>
                      <a:r>
                        <a:rPr lang="en-US" dirty="0"/>
                        <a:t>Honored Volunteer award</a:t>
                      </a:r>
                      <a:endParaRPr lang="en-US" b="1" dirty="0"/>
                    </a:p>
                  </a:txBody>
                  <a:tcPr/>
                </a:tc>
                <a:tc>
                  <a:txBody>
                    <a:bodyPr/>
                    <a:lstStyle/>
                    <a:p>
                      <a:pPr algn="ctr"/>
                      <a:r>
                        <a:rPr lang="en-US" sz="1600" dirty="0"/>
                        <a:t>Any chapter volunteer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Chapter board members and committee leaders</a:t>
                      </a:r>
                    </a:p>
                    <a:p>
                      <a:pPr algn="ctr"/>
                      <a:endParaRPr lang="en-US" sz="1600" dirty="0"/>
                    </a:p>
                  </a:txBody>
                  <a:tcPr/>
                </a:tc>
                <a:tc>
                  <a:txBody>
                    <a:bodyPr/>
                    <a:lstStyle/>
                    <a:p>
                      <a:pPr algn="ctr"/>
                      <a:r>
                        <a:rPr lang="en-US" sz="1600" dirty="0"/>
                        <a:t>Membership and Volunteer Engagement DAL (or designee) selects</a:t>
                      </a:r>
                    </a:p>
                  </a:txBody>
                  <a:tcPr/>
                </a:tc>
                <a:extLst>
                  <a:ext uri="{0D108BD9-81ED-4DB2-BD59-A6C34878D82A}">
                    <a16:rowId xmlns:a16="http://schemas.microsoft.com/office/drawing/2014/main" val="10005"/>
                  </a:ext>
                </a:extLst>
              </a:tr>
              <a:tr h="622081">
                <a:tc>
                  <a:txBody>
                    <a:bodyPr/>
                    <a:lstStyle/>
                    <a:p>
                      <a:pPr algn="ctr"/>
                      <a:r>
                        <a:rPr lang="en-US" dirty="0"/>
                        <a:t>Spark award</a:t>
                      </a:r>
                      <a:endParaRPr lang="en-US" b="1" dirty="0"/>
                    </a:p>
                  </a:txBody>
                  <a:tcPr/>
                </a:tc>
                <a:tc>
                  <a:txBody>
                    <a:bodyPr/>
                    <a:lstStyle/>
                    <a:p>
                      <a:pPr algn="ctr"/>
                      <a:r>
                        <a:rPr lang="en-US" sz="1600" dirty="0"/>
                        <a:t>Any chapter volunteer</a:t>
                      </a:r>
                    </a:p>
                  </a:txBody>
                  <a:tcPr/>
                </a:tc>
                <a:tc>
                  <a:txBody>
                    <a:bodyPr/>
                    <a:lstStyle/>
                    <a:p>
                      <a:pPr algn="ctr"/>
                      <a:r>
                        <a:rPr lang="en-US" sz="1600" dirty="0"/>
                        <a:t>Any member</a:t>
                      </a:r>
                    </a:p>
                  </a:txBody>
                  <a:tcPr/>
                </a:tc>
                <a:tc>
                  <a:txBody>
                    <a:bodyPr/>
                    <a:lstStyle/>
                    <a:p>
                      <a:pPr algn="ctr"/>
                      <a:r>
                        <a:rPr lang="en-US" sz="1600" dirty="0"/>
                        <a:t>Membership and Volunteer Engagement DAL (or designee) selects</a:t>
                      </a:r>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2794270" y="6079351"/>
            <a:ext cx="8425737"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1" u="none" strike="noStrike" kern="1200" cap="none" spc="0" normalizeH="0" baseline="0" noProof="0" dirty="0">
              <a:ln>
                <a:noFill/>
              </a:ln>
              <a:solidFill>
                <a:srgbClr val="58595B"/>
              </a:solidFill>
              <a:effectLst/>
              <a:uLnTx/>
              <a:uFillTx/>
              <a:latin typeface="Palatino Linotype"/>
              <a:ea typeface="+mn-ea"/>
              <a:cs typeface="+mn-cs"/>
            </a:endParaRPr>
          </a:p>
        </p:txBody>
      </p:sp>
      <p:sp>
        <p:nvSpPr>
          <p:cNvPr id="3" name="TextBox 2">
            <a:extLst>
              <a:ext uri="{FF2B5EF4-FFF2-40B4-BE49-F238E27FC236}">
                <a16:creationId xmlns:a16="http://schemas.microsoft.com/office/drawing/2014/main" id="{33D7B33F-846E-4735-BD35-3C5A637FB066}"/>
              </a:ext>
            </a:extLst>
          </p:cNvPr>
          <p:cNvSpPr txBox="1"/>
          <p:nvPr/>
        </p:nvSpPr>
        <p:spPr>
          <a:xfrm>
            <a:off x="3514504" y="6228308"/>
            <a:ext cx="777239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58595B"/>
                </a:solidFill>
                <a:effectLst/>
                <a:uLnTx/>
                <a:uFillTx/>
                <a:latin typeface="Palatino Linotype"/>
                <a:ea typeface="+mn-ea"/>
                <a:cs typeface="+mn-cs"/>
              </a:rPr>
              <a:t>Note: Chapter Presidents are part of the regional council and thus are considered for regional awards rather chapter awards</a:t>
            </a:r>
          </a:p>
        </p:txBody>
      </p:sp>
    </p:spTree>
    <p:extLst>
      <p:ext uri="{BB962C8B-B14F-4D97-AF65-F5344CB8AC3E}">
        <p14:creationId xmlns:p14="http://schemas.microsoft.com/office/powerpoint/2010/main" val="3955562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770E5B-A088-45B1-B0D1-069BF9352BC7}" type="slidenum">
              <a:rPr kumimoji="0" lang="en-US" sz="1000" b="0" i="0" u="none" strike="noStrike" kern="1200" cap="none" spc="0" normalizeH="0" baseline="0" noProof="0" smtClean="0">
                <a:ln>
                  <a:noFill/>
                </a:ln>
                <a:solidFill>
                  <a:srgbClr val="FB515B"/>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srgbClr val="FB515B"/>
              </a:solidFill>
              <a:effectLst/>
              <a:uLnTx/>
              <a:uFillTx/>
              <a:latin typeface="Palatino Linotype" panose="02040502050505030304" pitchFamily="18" charset="0"/>
              <a:ea typeface="+mn-ea"/>
              <a:cs typeface="+mn-cs"/>
            </a:endParaRPr>
          </a:p>
        </p:txBody>
      </p:sp>
      <p:sp>
        <p:nvSpPr>
          <p:cNvPr id="2" name="Title 1"/>
          <p:cNvSpPr>
            <a:spLocks noGrp="1"/>
          </p:cNvSpPr>
          <p:nvPr>
            <p:ph type="title"/>
          </p:nvPr>
        </p:nvSpPr>
        <p:spPr/>
        <p:txBody>
          <a:bodyPr>
            <a:normAutofit fontScale="90000"/>
          </a:bodyPr>
          <a:lstStyle/>
          <a:p>
            <a:r>
              <a:rPr lang="en-US" dirty="0">
                <a:solidFill>
                  <a:srgbClr val="5B2C82"/>
                </a:solidFill>
              </a:rPr>
              <a:t>HBA Volunteer Recognition Awards – Regional Level</a:t>
            </a:r>
            <a:br>
              <a:rPr lang="en-US" dirty="0"/>
            </a:br>
            <a:r>
              <a:rPr lang="en-US" sz="2600" i="1" dirty="0"/>
              <a:t>Additional details</a:t>
            </a:r>
          </a:p>
        </p:txBody>
      </p:sp>
      <p:graphicFrame>
        <p:nvGraphicFramePr>
          <p:cNvPr id="5" name="Table 4"/>
          <p:cNvGraphicFramePr>
            <a:graphicFrameLocks noGrp="1"/>
          </p:cNvGraphicFramePr>
          <p:nvPr>
            <p:extLst>
              <p:ext uri="{D42A27DB-BD31-4B8C-83A1-F6EECF244321}">
                <p14:modId xmlns:p14="http://schemas.microsoft.com/office/powerpoint/2010/main" val="1067897142"/>
              </p:ext>
            </p:extLst>
          </p:nvPr>
        </p:nvGraphicFramePr>
        <p:xfrm>
          <a:off x="609600" y="1483360"/>
          <a:ext cx="11186160" cy="4381626"/>
        </p:xfrm>
        <a:graphic>
          <a:graphicData uri="http://schemas.openxmlformats.org/drawingml/2006/table">
            <a:tbl>
              <a:tblPr firstRow="1" bandRow="1">
                <a:tableStyleId>{5C22544A-7EE6-4342-B048-85BDC9FD1C3A}</a:tableStyleId>
              </a:tblPr>
              <a:tblGrid>
                <a:gridCol w="2796540">
                  <a:extLst>
                    <a:ext uri="{9D8B030D-6E8A-4147-A177-3AD203B41FA5}">
                      <a16:colId xmlns:a16="http://schemas.microsoft.com/office/drawing/2014/main" val="20000"/>
                    </a:ext>
                  </a:extLst>
                </a:gridCol>
                <a:gridCol w="2796540">
                  <a:extLst>
                    <a:ext uri="{9D8B030D-6E8A-4147-A177-3AD203B41FA5}">
                      <a16:colId xmlns:a16="http://schemas.microsoft.com/office/drawing/2014/main" val="20001"/>
                    </a:ext>
                  </a:extLst>
                </a:gridCol>
                <a:gridCol w="2796540">
                  <a:extLst>
                    <a:ext uri="{9D8B030D-6E8A-4147-A177-3AD203B41FA5}">
                      <a16:colId xmlns:a16="http://schemas.microsoft.com/office/drawing/2014/main" val="20002"/>
                    </a:ext>
                  </a:extLst>
                </a:gridCol>
                <a:gridCol w="2796540">
                  <a:extLst>
                    <a:ext uri="{9D8B030D-6E8A-4147-A177-3AD203B41FA5}">
                      <a16:colId xmlns:a16="http://schemas.microsoft.com/office/drawing/2014/main" val="20003"/>
                    </a:ext>
                  </a:extLst>
                </a:gridCol>
              </a:tblGrid>
              <a:tr h="346078">
                <a:tc>
                  <a:txBody>
                    <a:bodyPr/>
                    <a:lstStyle/>
                    <a:p>
                      <a:pPr algn="ctr"/>
                      <a:r>
                        <a:rPr lang="en-US" dirty="0"/>
                        <a:t>Award</a:t>
                      </a:r>
                    </a:p>
                  </a:txBody>
                  <a:tcPr/>
                </a:tc>
                <a:tc>
                  <a:txBody>
                    <a:bodyPr/>
                    <a:lstStyle/>
                    <a:p>
                      <a:pPr algn="ctr"/>
                      <a:r>
                        <a:rPr lang="en-US" sz="1600" dirty="0"/>
                        <a:t>Who can win</a:t>
                      </a:r>
                    </a:p>
                  </a:txBody>
                  <a:tcPr/>
                </a:tc>
                <a:tc>
                  <a:txBody>
                    <a:bodyPr/>
                    <a:lstStyle/>
                    <a:p>
                      <a:pPr algn="ctr"/>
                      <a:r>
                        <a:rPr lang="en-US" sz="1600" dirty="0"/>
                        <a:t>Who nominates</a:t>
                      </a:r>
                    </a:p>
                  </a:txBody>
                  <a:tcPr/>
                </a:tc>
                <a:tc>
                  <a:txBody>
                    <a:bodyPr/>
                    <a:lstStyle/>
                    <a:p>
                      <a:pPr algn="ctr"/>
                      <a:r>
                        <a:rPr lang="en-US" sz="1600" dirty="0"/>
                        <a:t>Who decides on a winner</a:t>
                      </a:r>
                    </a:p>
                  </a:txBody>
                  <a:tcPr/>
                </a:tc>
                <a:extLst>
                  <a:ext uri="{0D108BD9-81ED-4DB2-BD59-A6C34878D82A}">
                    <a16:rowId xmlns:a16="http://schemas.microsoft.com/office/drawing/2014/main" val="10000"/>
                  </a:ext>
                </a:extLst>
              </a:tr>
              <a:tr h="616672">
                <a:tc>
                  <a:txBody>
                    <a:bodyPr/>
                    <a:lstStyle/>
                    <a:p>
                      <a:pPr algn="ctr"/>
                      <a:r>
                        <a:rPr lang="en-US" dirty="0"/>
                        <a:t>LEAD award</a:t>
                      </a:r>
                      <a:endParaRPr lang="en-US" b="1" dirty="0"/>
                    </a:p>
                  </a:txBody>
                  <a:tcPr/>
                </a:tc>
                <a:tc>
                  <a:txBody>
                    <a:bodyPr/>
                    <a:lstStyle/>
                    <a:p>
                      <a:pPr algn="ctr"/>
                      <a:r>
                        <a:rPr lang="en-US" sz="1600" dirty="0"/>
                        <a:t>Any regional volunteer</a:t>
                      </a:r>
                    </a:p>
                  </a:txBody>
                  <a:tcPr/>
                </a:tc>
                <a:tc>
                  <a:txBody>
                    <a:bodyPr/>
                    <a:lstStyle/>
                    <a:p>
                      <a:pPr algn="ctr"/>
                      <a:r>
                        <a:rPr lang="en-US" sz="1600" dirty="0"/>
                        <a:t>Regional council members, VPs and regional directors</a:t>
                      </a:r>
                    </a:p>
                  </a:txBody>
                  <a:tcPr/>
                </a:tc>
                <a:tc>
                  <a:txBody>
                    <a:bodyPr/>
                    <a:lstStyle/>
                    <a:p>
                      <a:pPr algn="ctr"/>
                      <a:r>
                        <a:rPr lang="en-US" sz="1600" dirty="0"/>
                        <a:t>Regional EC votes</a:t>
                      </a:r>
                    </a:p>
                  </a:txBody>
                  <a:tcPr/>
                </a:tc>
                <a:extLst>
                  <a:ext uri="{0D108BD9-81ED-4DB2-BD59-A6C34878D82A}">
                    <a16:rowId xmlns:a16="http://schemas.microsoft.com/office/drawing/2014/main" val="10001"/>
                  </a:ext>
                </a:extLst>
              </a:tr>
              <a:tr h="595034">
                <a:tc>
                  <a:txBody>
                    <a:bodyPr/>
                    <a:lstStyle/>
                    <a:p>
                      <a:pPr algn="ctr"/>
                      <a:r>
                        <a:rPr lang="en-US" dirty="0"/>
                        <a:t>Legacy award</a:t>
                      </a:r>
                      <a:endParaRPr lang="en-US" b="1" dirty="0"/>
                    </a:p>
                  </a:txBody>
                  <a:tcPr/>
                </a:tc>
                <a:tc>
                  <a:txBody>
                    <a:bodyPr/>
                    <a:lstStyle/>
                    <a:p>
                      <a:pPr algn="ctr"/>
                      <a:r>
                        <a:rPr lang="en-US" sz="1600" dirty="0"/>
                        <a:t>Any regional volunteer (5+ years of service)</a:t>
                      </a:r>
                    </a:p>
                  </a:txBody>
                  <a:tcPr/>
                </a:tc>
                <a:tc>
                  <a:txBody>
                    <a:bodyPr/>
                    <a:lstStyle/>
                    <a:p>
                      <a:pPr algn="ctr"/>
                      <a:r>
                        <a:rPr lang="en-US" sz="1600" dirty="0"/>
                        <a:t>Regional council members, VPs and regional directors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Regional EC votes</a:t>
                      </a:r>
                    </a:p>
                    <a:p>
                      <a:pPr algn="ctr"/>
                      <a:endParaRPr lang="en-US" sz="1600" dirty="0"/>
                    </a:p>
                  </a:txBody>
                  <a:tcPr/>
                </a:tc>
                <a:extLst>
                  <a:ext uri="{0D108BD9-81ED-4DB2-BD59-A6C34878D82A}">
                    <a16:rowId xmlns:a16="http://schemas.microsoft.com/office/drawing/2014/main" val="10002"/>
                  </a:ext>
                </a:extLst>
              </a:tr>
              <a:tr h="460701">
                <a:tc>
                  <a:txBody>
                    <a:bodyPr/>
                    <a:lstStyle/>
                    <a:p>
                      <a:pPr algn="ctr"/>
                      <a:r>
                        <a:rPr lang="en-US" dirty="0"/>
                        <a:t>Marie Curie award</a:t>
                      </a:r>
                      <a:endParaRPr lang="en-US" b="1" dirty="0"/>
                    </a:p>
                  </a:txBody>
                  <a:tcPr/>
                </a:tc>
                <a:tc>
                  <a:txBody>
                    <a:bodyPr/>
                    <a:lstStyle/>
                    <a:p>
                      <a:pPr algn="ctr"/>
                      <a:r>
                        <a:rPr lang="en-US" sz="1600" dirty="0"/>
                        <a:t>Any regional volunteer</a:t>
                      </a:r>
                    </a:p>
                  </a:txBody>
                  <a:tcPr/>
                </a:tc>
                <a:tc>
                  <a:txBody>
                    <a:bodyPr/>
                    <a:lstStyle/>
                    <a:p>
                      <a:pPr algn="ctr"/>
                      <a:r>
                        <a:rPr lang="en-US" sz="1600" dirty="0"/>
                        <a:t>Regional council members, VPs and regional directors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Regional EC votes</a:t>
                      </a:r>
                    </a:p>
                    <a:p>
                      <a:pPr algn="ctr"/>
                      <a:endParaRPr lang="en-US" sz="1600" dirty="0"/>
                    </a:p>
                  </a:txBody>
                  <a:tcPr/>
                </a:tc>
                <a:extLst>
                  <a:ext uri="{0D108BD9-81ED-4DB2-BD59-A6C34878D82A}">
                    <a16:rowId xmlns:a16="http://schemas.microsoft.com/office/drawing/2014/main" val="10003"/>
                  </a:ext>
                </a:extLst>
              </a:tr>
              <a:tr h="460701">
                <a:tc>
                  <a:txBody>
                    <a:bodyPr/>
                    <a:lstStyle/>
                    <a:p>
                      <a:pPr algn="ctr"/>
                      <a:r>
                        <a:rPr lang="en-US" dirty="0"/>
                        <a:t>Everest</a:t>
                      </a:r>
                      <a:r>
                        <a:rPr lang="en-US" baseline="0" dirty="0"/>
                        <a:t> award</a:t>
                      </a:r>
                      <a:endParaRPr lang="en-US" b="1" dirty="0"/>
                    </a:p>
                  </a:txBody>
                  <a:tcPr/>
                </a:tc>
                <a:tc>
                  <a:txBody>
                    <a:bodyPr/>
                    <a:lstStyle/>
                    <a:p>
                      <a:pPr algn="ctr"/>
                      <a:r>
                        <a:rPr lang="en-US" sz="1600" dirty="0"/>
                        <a:t>Any regional volunteer</a:t>
                      </a:r>
                    </a:p>
                  </a:txBody>
                  <a:tcPr/>
                </a:tc>
                <a:tc>
                  <a:txBody>
                    <a:bodyPr/>
                    <a:lstStyle/>
                    <a:p>
                      <a:pPr algn="ctr"/>
                      <a:r>
                        <a:rPr lang="en-US" sz="1600" dirty="0"/>
                        <a:t>Regional council member, VPs and regional directors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Regional EC votes</a:t>
                      </a:r>
                    </a:p>
                    <a:p>
                      <a:pPr algn="ctr"/>
                      <a:endParaRPr lang="en-US" sz="1600" dirty="0"/>
                    </a:p>
                  </a:txBody>
                  <a:tcPr/>
                </a:tc>
                <a:extLst>
                  <a:ext uri="{0D108BD9-81ED-4DB2-BD59-A6C34878D82A}">
                    <a16:rowId xmlns:a16="http://schemas.microsoft.com/office/drawing/2014/main" val="10004"/>
                  </a:ext>
                </a:extLst>
              </a:tr>
              <a:tr h="797046">
                <a:tc>
                  <a:txBody>
                    <a:bodyPr/>
                    <a:lstStyle/>
                    <a:p>
                      <a:pPr algn="ctr"/>
                      <a:r>
                        <a:rPr lang="en-US" dirty="0"/>
                        <a:t>Honored Volunteer award</a:t>
                      </a:r>
                      <a:endParaRPr lang="en-US" b="1" dirty="0"/>
                    </a:p>
                  </a:txBody>
                  <a:tcPr/>
                </a:tc>
                <a:tc>
                  <a:txBody>
                    <a:bodyPr/>
                    <a:lstStyle/>
                    <a:p>
                      <a:pPr algn="ctr"/>
                      <a:r>
                        <a:rPr lang="en-US" sz="1600" dirty="0"/>
                        <a:t>Any regional volunteer</a:t>
                      </a:r>
                    </a:p>
                  </a:txBody>
                  <a:tcPr/>
                </a:tc>
                <a:tc>
                  <a:txBody>
                    <a:bodyPr/>
                    <a:lstStyle/>
                    <a:p>
                      <a:pPr algn="ctr"/>
                      <a:r>
                        <a:rPr lang="en-US" sz="1600" dirty="0"/>
                        <a:t>Regional council members, VPs and regional directors</a:t>
                      </a:r>
                    </a:p>
                  </a:txBody>
                  <a:tcPr/>
                </a:tc>
                <a:tc>
                  <a:txBody>
                    <a:bodyPr/>
                    <a:lstStyle/>
                    <a:p>
                      <a:pPr algn="ctr"/>
                      <a:r>
                        <a:rPr lang="en-US" sz="1600" dirty="0"/>
                        <a:t>Volunteer Experience President (or designee) selects</a:t>
                      </a:r>
                    </a:p>
                  </a:txBody>
                  <a:tcPr/>
                </a:tc>
                <a:extLst>
                  <a:ext uri="{0D108BD9-81ED-4DB2-BD59-A6C34878D82A}">
                    <a16:rowId xmlns:a16="http://schemas.microsoft.com/office/drawing/2014/main" val="10005"/>
                  </a:ext>
                </a:extLst>
              </a:tr>
              <a:tr h="622081">
                <a:tc>
                  <a:txBody>
                    <a:bodyPr/>
                    <a:lstStyle/>
                    <a:p>
                      <a:pPr algn="ctr"/>
                      <a:r>
                        <a:rPr lang="en-US" dirty="0"/>
                        <a:t>Spark award</a:t>
                      </a:r>
                      <a:endParaRPr lang="en-US" b="1" dirty="0"/>
                    </a:p>
                  </a:txBody>
                  <a:tcPr/>
                </a:tc>
                <a:tc>
                  <a:txBody>
                    <a:bodyPr/>
                    <a:lstStyle/>
                    <a:p>
                      <a:pPr algn="ctr"/>
                      <a:r>
                        <a:rPr lang="en-US" sz="1600" dirty="0"/>
                        <a:t>Any regional volunteer</a:t>
                      </a:r>
                    </a:p>
                  </a:txBody>
                  <a:tcPr/>
                </a:tc>
                <a:tc>
                  <a:txBody>
                    <a:bodyPr/>
                    <a:lstStyle/>
                    <a:p>
                      <a:pPr algn="ctr"/>
                      <a:r>
                        <a:rPr lang="en-US" sz="1600" dirty="0"/>
                        <a:t>Any member</a:t>
                      </a:r>
                    </a:p>
                  </a:txBody>
                  <a:tcPr/>
                </a:tc>
                <a:tc>
                  <a:txBody>
                    <a:bodyPr/>
                    <a:lstStyle/>
                    <a:p>
                      <a:pPr algn="ctr"/>
                      <a:r>
                        <a:rPr lang="en-US" sz="1600" dirty="0"/>
                        <a:t>Volunteer Experience President (or designee) selects</a:t>
                      </a:r>
                    </a:p>
                  </a:txBody>
                  <a:tcPr/>
                </a:tc>
                <a:extLst>
                  <a:ext uri="{0D108BD9-81ED-4DB2-BD59-A6C34878D82A}">
                    <a16:rowId xmlns:a16="http://schemas.microsoft.com/office/drawing/2014/main" val="10006"/>
                  </a:ext>
                </a:extLst>
              </a:tr>
            </a:tbl>
          </a:graphicData>
        </a:graphic>
      </p:graphicFrame>
      <p:sp>
        <p:nvSpPr>
          <p:cNvPr id="6" name="TextBox 5"/>
          <p:cNvSpPr txBox="1"/>
          <p:nvPr/>
        </p:nvSpPr>
        <p:spPr>
          <a:xfrm>
            <a:off x="2794270" y="6079351"/>
            <a:ext cx="8425737"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1" u="none" strike="noStrike" kern="1200" cap="none" spc="0" normalizeH="0" baseline="0" noProof="0" dirty="0">
              <a:ln>
                <a:noFill/>
              </a:ln>
              <a:solidFill>
                <a:srgbClr val="58595B"/>
              </a:solidFill>
              <a:effectLst/>
              <a:uLnTx/>
              <a:uFillTx/>
              <a:latin typeface="Palatino Linotype"/>
              <a:ea typeface="+mn-ea"/>
              <a:cs typeface="+mn-cs"/>
            </a:endParaRPr>
          </a:p>
        </p:txBody>
      </p:sp>
      <p:sp>
        <p:nvSpPr>
          <p:cNvPr id="3" name="TextBox 2">
            <a:extLst>
              <a:ext uri="{FF2B5EF4-FFF2-40B4-BE49-F238E27FC236}">
                <a16:creationId xmlns:a16="http://schemas.microsoft.com/office/drawing/2014/main" id="{F98A0EC5-72C7-4FBD-A1D1-6AC9224D3E5A}"/>
              </a:ext>
            </a:extLst>
          </p:cNvPr>
          <p:cNvSpPr txBox="1"/>
          <p:nvPr/>
        </p:nvSpPr>
        <p:spPr>
          <a:xfrm>
            <a:off x="3313465" y="6081067"/>
            <a:ext cx="781304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58595B"/>
                </a:solidFill>
                <a:effectLst/>
                <a:uLnTx/>
                <a:uFillTx/>
                <a:latin typeface="Palatino Linotype"/>
                <a:ea typeface="+mn-ea"/>
                <a:cs typeface="+mn-cs"/>
              </a:rPr>
              <a:t>Note: “regional volunteer” is defined as Regional Council (including chapter presidents), regional VPs, Regional Directors, and regional committee members</a:t>
            </a:r>
          </a:p>
        </p:txBody>
      </p:sp>
    </p:spTree>
    <p:extLst>
      <p:ext uri="{BB962C8B-B14F-4D97-AF65-F5344CB8AC3E}">
        <p14:creationId xmlns:p14="http://schemas.microsoft.com/office/powerpoint/2010/main" val="310668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spcBef>
                <a:spcPts val="0"/>
              </a:spcBef>
            </a:pPr>
            <a:r>
              <a:rPr lang="en-US" sz="1800" b="1" dirty="0">
                <a:solidFill>
                  <a:schemeClr val="accent3"/>
                </a:solidFill>
              </a:rPr>
              <a:t>-</a:t>
            </a:r>
          </a:p>
        </p:txBody>
      </p:sp>
      <p:sp>
        <p:nvSpPr>
          <p:cNvPr id="2" name="Title 1"/>
          <p:cNvSpPr>
            <a:spLocks noGrp="1"/>
          </p:cNvSpPr>
          <p:nvPr>
            <p:ph type="title"/>
          </p:nvPr>
        </p:nvSpPr>
        <p:spPr/>
        <p:txBody>
          <a:bodyPr>
            <a:normAutofit fontScale="90000"/>
          </a:bodyPr>
          <a:lstStyle/>
          <a:p>
            <a:pPr algn="ctr"/>
            <a:r>
              <a:rPr lang="en-US" dirty="0">
                <a:solidFill>
                  <a:srgbClr val="5B2C82"/>
                </a:solidFill>
              </a:rPr>
              <a:t>HBA Volunteer Recognition Awards</a:t>
            </a:r>
            <a:br>
              <a:rPr lang="en-US" dirty="0">
                <a:solidFill>
                  <a:srgbClr val="5B2C82"/>
                </a:solidFill>
              </a:rPr>
            </a:br>
            <a:r>
              <a:rPr lang="en-US" sz="2600" i="1" dirty="0">
                <a:solidFill>
                  <a:srgbClr val="5B2C82"/>
                </a:solidFill>
              </a:rPr>
              <a:t>At-a-glance </a:t>
            </a:r>
          </a:p>
        </p:txBody>
      </p:sp>
      <p:graphicFrame>
        <p:nvGraphicFramePr>
          <p:cNvPr id="6" name="Diagram 5"/>
          <p:cNvGraphicFramePr/>
          <p:nvPr>
            <p:extLst>
              <p:ext uri="{D42A27DB-BD31-4B8C-83A1-F6EECF244321}">
                <p14:modId xmlns:p14="http://schemas.microsoft.com/office/powerpoint/2010/main" val="2688732452"/>
              </p:ext>
            </p:extLst>
          </p:nvPr>
        </p:nvGraphicFramePr>
        <p:xfrm>
          <a:off x="2970264" y="187877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2"/>
          <p:cNvSpPr txBox="1">
            <a:spLocks/>
          </p:cNvSpPr>
          <p:nvPr/>
        </p:nvSpPr>
        <p:spPr>
          <a:xfrm>
            <a:off x="1731146" y="3409666"/>
            <a:ext cx="2148395" cy="1060450"/>
          </a:xfrm>
          <a:prstGeom prst="rect">
            <a:avLst/>
          </a:prstGeom>
        </p:spPr>
        <p:txBody>
          <a:bodyPr/>
          <a:lstStyle>
            <a:lvl1pPr marL="228600" indent="-228600" algn="l" rtl="0" eaLnBrk="0" fontAlgn="base" hangingPunct="0">
              <a:lnSpc>
                <a:spcPct val="90000"/>
              </a:lnSpc>
              <a:spcBef>
                <a:spcPts val="1000"/>
              </a:spcBef>
              <a:spcAft>
                <a:spcPts val="600"/>
              </a:spcAft>
              <a:buFont typeface="Arial" charset="0"/>
              <a:buChar char="•"/>
              <a:defRPr sz="2000" kern="1200">
                <a:solidFill>
                  <a:schemeClr val="tx1"/>
                </a:solidFill>
                <a:latin typeface="Arial" panose="020B0604020202020204" pitchFamily="34" charset="0"/>
                <a:ea typeface="MS PGothic" pitchFamily="34" charset="-128"/>
                <a:cs typeface="Arial" panose="020B0604020202020204" pitchFamily="34" charset="0"/>
              </a:defRPr>
            </a:lvl1pPr>
            <a:lvl2pPr marL="502920" indent="-228600" algn="l" rtl="0" eaLnBrk="0" fontAlgn="base" hangingPunct="0">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S PGothic" pitchFamily="34" charset="-128"/>
                <a:cs typeface="Arial" panose="020B0604020202020204" pitchFamily="34" charset="0"/>
              </a:defRPr>
            </a:lvl2pPr>
            <a:lvl3pPr marL="758952" indent="-228600" algn="l" rtl="0" eaLnBrk="0" fontAlgn="base" hangingPunct="0">
              <a:lnSpc>
                <a:spcPct val="90000"/>
              </a:lnSpc>
              <a:spcBef>
                <a:spcPts val="500"/>
              </a:spcBef>
              <a:spcAft>
                <a:spcPts val="60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3pPr>
            <a:lvl4pPr marL="1005840" indent="-228600" algn="l" rtl="0" eaLnBrk="0" fontAlgn="base" hangingPunct="0">
              <a:lnSpc>
                <a:spcPct val="90000"/>
              </a:lnSpc>
              <a:spcBef>
                <a:spcPts val="500"/>
              </a:spcBef>
              <a:spcAft>
                <a:spcPts val="600"/>
              </a:spcAft>
              <a:buFont typeface="Arial" charset="0"/>
              <a:buChar char="•"/>
              <a:defRPr sz="1400" kern="1200">
                <a:solidFill>
                  <a:schemeClr val="tx1"/>
                </a:solidFill>
                <a:latin typeface="Arial" panose="020B0604020202020204" pitchFamily="34" charset="0"/>
                <a:ea typeface="MS PGothic" pitchFamily="34" charset="-128"/>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0"/>
              </a:spcAft>
              <a:buNone/>
            </a:pPr>
            <a:r>
              <a:rPr lang="en-US" sz="1800" dirty="0">
                <a:solidFill>
                  <a:srgbClr val="7030A0"/>
                </a:solidFill>
                <a:latin typeface="+mj-lt"/>
              </a:rPr>
              <a:t>Innovation and/or</a:t>
            </a:r>
          </a:p>
          <a:p>
            <a:pPr marL="0" indent="0" algn="ctr">
              <a:lnSpc>
                <a:spcPct val="100000"/>
              </a:lnSpc>
              <a:spcBef>
                <a:spcPts val="0"/>
              </a:spcBef>
              <a:spcAft>
                <a:spcPts val="0"/>
              </a:spcAft>
              <a:buNone/>
            </a:pPr>
            <a:r>
              <a:rPr lang="en-US" sz="1800" dirty="0">
                <a:solidFill>
                  <a:srgbClr val="7030A0"/>
                </a:solidFill>
                <a:latin typeface="+mj-lt"/>
              </a:rPr>
              <a:t>impact </a:t>
            </a:r>
          </a:p>
          <a:p>
            <a:pPr marL="0" indent="0" algn="ctr">
              <a:spcBef>
                <a:spcPts val="0"/>
              </a:spcBef>
              <a:buNone/>
            </a:pPr>
            <a:r>
              <a:rPr lang="en-US" sz="1800" b="1" dirty="0">
                <a:solidFill>
                  <a:srgbClr val="7030A0"/>
                </a:solidFill>
                <a:latin typeface="+mj-lt"/>
              </a:rPr>
              <a:t>- Annual/optional-</a:t>
            </a:r>
          </a:p>
        </p:txBody>
      </p:sp>
      <p:sp>
        <p:nvSpPr>
          <p:cNvPr id="8" name="Text Placeholder 2"/>
          <p:cNvSpPr txBox="1">
            <a:spLocks/>
          </p:cNvSpPr>
          <p:nvPr/>
        </p:nvSpPr>
        <p:spPr>
          <a:xfrm>
            <a:off x="8134204" y="1969751"/>
            <a:ext cx="2175062" cy="999065"/>
          </a:xfrm>
          <a:prstGeom prst="rect">
            <a:avLst/>
          </a:prstGeom>
        </p:spPr>
        <p:txBody>
          <a:bodyPr/>
          <a:lstStyle>
            <a:lvl1pPr marL="228600" indent="-228600" algn="l" rtl="0" eaLnBrk="0" fontAlgn="base" hangingPunct="0">
              <a:lnSpc>
                <a:spcPct val="90000"/>
              </a:lnSpc>
              <a:spcBef>
                <a:spcPts val="1000"/>
              </a:spcBef>
              <a:spcAft>
                <a:spcPts val="600"/>
              </a:spcAft>
              <a:buFont typeface="Arial" charset="0"/>
              <a:buChar char="•"/>
              <a:defRPr sz="2000" kern="1200">
                <a:solidFill>
                  <a:schemeClr val="tx1"/>
                </a:solidFill>
                <a:latin typeface="Arial" panose="020B0604020202020204" pitchFamily="34" charset="0"/>
                <a:ea typeface="MS PGothic" pitchFamily="34" charset="-128"/>
                <a:cs typeface="Arial" panose="020B0604020202020204" pitchFamily="34" charset="0"/>
              </a:defRPr>
            </a:lvl1pPr>
            <a:lvl2pPr marL="502920" indent="-228600" algn="l" rtl="0" eaLnBrk="0" fontAlgn="base" hangingPunct="0">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S PGothic" pitchFamily="34" charset="-128"/>
                <a:cs typeface="Arial" panose="020B0604020202020204" pitchFamily="34" charset="0"/>
              </a:defRPr>
            </a:lvl2pPr>
            <a:lvl3pPr marL="758952" indent="-228600" algn="l" rtl="0" eaLnBrk="0" fontAlgn="base" hangingPunct="0">
              <a:lnSpc>
                <a:spcPct val="90000"/>
              </a:lnSpc>
              <a:spcBef>
                <a:spcPts val="500"/>
              </a:spcBef>
              <a:spcAft>
                <a:spcPts val="60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3pPr>
            <a:lvl4pPr marL="1005840" indent="-228600" algn="l" rtl="0" eaLnBrk="0" fontAlgn="base" hangingPunct="0">
              <a:lnSpc>
                <a:spcPct val="90000"/>
              </a:lnSpc>
              <a:spcBef>
                <a:spcPts val="500"/>
              </a:spcBef>
              <a:spcAft>
                <a:spcPts val="600"/>
              </a:spcAft>
              <a:buFont typeface="Arial" charset="0"/>
              <a:buChar char="•"/>
              <a:defRPr sz="1400" kern="1200">
                <a:solidFill>
                  <a:schemeClr val="tx1"/>
                </a:solidFill>
                <a:latin typeface="Arial" panose="020B0604020202020204" pitchFamily="34" charset="0"/>
                <a:ea typeface="MS PGothic" pitchFamily="34" charset="-128"/>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0"/>
              </a:spcAft>
              <a:buNone/>
            </a:pPr>
            <a:r>
              <a:rPr lang="en-US" sz="1800" dirty="0">
                <a:solidFill>
                  <a:srgbClr val="7030A0"/>
                </a:solidFill>
                <a:latin typeface="+mj-lt"/>
              </a:rPr>
              <a:t>5+ yrs continued high value service   </a:t>
            </a:r>
            <a:r>
              <a:rPr lang="en-US" sz="1800" b="1" dirty="0">
                <a:solidFill>
                  <a:srgbClr val="7030A0"/>
                </a:solidFill>
                <a:latin typeface="+mj-lt"/>
              </a:rPr>
              <a:t>-Annual/optional - </a:t>
            </a:r>
          </a:p>
        </p:txBody>
      </p:sp>
      <p:sp>
        <p:nvSpPr>
          <p:cNvPr id="9" name="Text Placeholder 2"/>
          <p:cNvSpPr txBox="1">
            <a:spLocks/>
          </p:cNvSpPr>
          <p:nvPr/>
        </p:nvSpPr>
        <p:spPr>
          <a:xfrm>
            <a:off x="8063802" y="3286867"/>
            <a:ext cx="2315867" cy="1192537"/>
          </a:xfrm>
          <a:prstGeom prst="rect">
            <a:avLst/>
          </a:prstGeom>
        </p:spPr>
        <p:txBody>
          <a:bodyPr/>
          <a:lstStyle>
            <a:lvl1pPr marL="228600" indent="-228600" algn="l" rtl="0" eaLnBrk="0" fontAlgn="base" hangingPunct="0">
              <a:lnSpc>
                <a:spcPct val="90000"/>
              </a:lnSpc>
              <a:spcBef>
                <a:spcPts val="1000"/>
              </a:spcBef>
              <a:spcAft>
                <a:spcPts val="600"/>
              </a:spcAft>
              <a:buFont typeface="Arial" charset="0"/>
              <a:buChar char="•"/>
              <a:defRPr sz="2000" kern="1200">
                <a:solidFill>
                  <a:schemeClr val="tx1"/>
                </a:solidFill>
                <a:latin typeface="Arial" panose="020B0604020202020204" pitchFamily="34" charset="0"/>
                <a:ea typeface="MS PGothic" pitchFamily="34" charset="-128"/>
                <a:cs typeface="Arial" panose="020B0604020202020204" pitchFamily="34" charset="0"/>
              </a:defRPr>
            </a:lvl1pPr>
            <a:lvl2pPr marL="502920" indent="-228600" algn="l" rtl="0" eaLnBrk="0" fontAlgn="base" hangingPunct="0">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S PGothic" pitchFamily="34" charset="-128"/>
                <a:cs typeface="Arial" panose="020B0604020202020204" pitchFamily="34" charset="0"/>
              </a:defRPr>
            </a:lvl2pPr>
            <a:lvl3pPr marL="758952" indent="-228600" algn="l" rtl="0" eaLnBrk="0" fontAlgn="base" hangingPunct="0">
              <a:lnSpc>
                <a:spcPct val="90000"/>
              </a:lnSpc>
              <a:spcBef>
                <a:spcPts val="500"/>
              </a:spcBef>
              <a:spcAft>
                <a:spcPts val="60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3pPr>
            <a:lvl4pPr marL="1005840" indent="-228600" algn="l" rtl="0" eaLnBrk="0" fontAlgn="base" hangingPunct="0">
              <a:lnSpc>
                <a:spcPct val="90000"/>
              </a:lnSpc>
              <a:spcBef>
                <a:spcPts val="500"/>
              </a:spcBef>
              <a:spcAft>
                <a:spcPts val="600"/>
              </a:spcAft>
              <a:buFont typeface="Arial" charset="0"/>
              <a:buChar char="•"/>
              <a:defRPr sz="1400" kern="1200">
                <a:solidFill>
                  <a:schemeClr val="tx1"/>
                </a:solidFill>
                <a:latin typeface="Arial" panose="020B0604020202020204" pitchFamily="34" charset="0"/>
                <a:ea typeface="MS PGothic" pitchFamily="34" charset="-128"/>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0"/>
              </a:spcAft>
              <a:buNone/>
            </a:pPr>
            <a:r>
              <a:rPr lang="en-US" sz="1800" dirty="0">
                <a:solidFill>
                  <a:srgbClr val="7030A0"/>
                </a:solidFill>
                <a:latin typeface="+mj-lt"/>
              </a:rPr>
              <a:t>Above and beyond; </a:t>
            </a:r>
          </a:p>
          <a:p>
            <a:pPr marL="0" indent="0" algn="ctr">
              <a:lnSpc>
                <a:spcPct val="100000"/>
              </a:lnSpc>
              <a:spcBef>
                <a:spcPts val="0"/>
              </a:spcBef>
              <a:spcAft>
                <a:spcPts val="0"/>
              </a:spcAft>
              <a:buNone/>
            </a:pPr>
            <a:r>
              <a:rPr lang="en-US" sz="1800" dirty="0">
                <a:solidFill>
                  <a:srgbClr val="7030A0"/>
                </a:solidFill>
                <a:latin typeface="+mj-lt"/>
              </a:rPr>
              <a:t>significant accomplishment</a:t>
            </a:r>
          </a:p>
          <a:p>
            <a:pPr marL="0" indent="0" algn="ctr">
              <a:spcBef>
                <a:spcPts val="0"/>
              </a:spcBef>
              <a:buNone/>
            </a:pPr>
            <a:r>
              <a:rPr lang="en-US" sz="1800" b="1" dirty="0">
                <a:solidFill>
                  <a:srgbClr val="7030A0"/>
                </a:solidFill>
                <a:latin typeface="+mj-lt"/>
              </a:rPr>
              <a:t> -Annual/optional- </a:t>
            </a:r>
          </a:p>
        </p:txBody>
      </p:sp>
      <p:sp>
        <p:nvSpPr>
          <p:cNvPr id="10" name="Text Placeholder 2"/>
          <p:cNvSpPr txBox="1">
            <a:spLocks/>
          </p:cNvSpPr>
          <p:nvPr/>
        </p:nvSpPr>
        <p:spPr>
          <a:xfrm>
            <a:off x="8030615" y="4759045"/>
            <a:ext cx="2426820" cy="1407859"/>
          </a:xfrm>
          <a:prstGeom prst="rect">
            <a:avLst/>
          </a:prstGeom>
        </p:spPr>
        <p:txBody>
          <a:bodyPr/>
          <a:lstStyle>
            <a:lvl1pPr marL="228600" indent="-228600" algn="l" rtl="0" eaLnBrk="0" fontAlgn="base" hangingPunct="0">
              <a:lnSpc>
                <a:spcPct val="90000"/>
              </a:lnSpc>
              <a:spcBef>
                <a:spcPts val="1000"/>
              </a:spcBef>
              <a:spcAft>
                <a:spcPts val="600"/>
              </a:spcAft>
              <a:buFont typeface="Arial" charset="0"/>
              <a:buChar char="•"/>
              <a:defRPr sz="2000" kern="1200">
                <a:solidFill>
                  <a:schemeClr val="tx1"/>
                </a:solidFill>
                <a:latin typeface="Arial" panose="020B0604020202020204" pitchFamily="34" charset="0"/>
                <a:ea typeface="MS PGothic" pitchFamily="34" charset="-128"/>
                <a:cs typeface="Arial" panose="020B0604020202020204" pitchFamily="34" charset="0"/>
              </a:defRPr>
            </a:lvl1pPr>
            <a:lvl2pPr marL="502920" indent="-228600" algn="l" rtl="0" eaLnBrk="0" fontAlgn="base" hangingPunct="0">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S PGothic" pitchFamily="34" charset="-128"/>
                <a:cs typeface="Arial" panose="020B0604020202020204" pitchFamily="34" charset="0"/>
              </a:defRPr>
            </a:lvl2pPr>
            <a:lvl3pPr marL="758952" indent="-228600" algn="l" rtl="0" eaLnBrk="0" fontAlgn="base" hangingPunct="0">
              <a:lnSpc>
                <a:spcPct val="90000"/>
              </a:lnSpc>
              <a:spcBef>
                <a:spcPts val="500"/>
              </a:spcBef>
              <a:spcAft>
                <a:spcPts val="60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3pPr>
            <a:lvl4pPr marL="1005840" indent="-228600" algn="l" rtl="0" eaLnBrk="0" fontAlgn="base" hangingPunct="0">
              <a:lnSpc>
                <a:spcPct val="90000"/>
              </a:lnSpc>
              <a:spcBef>
                <a:spcPts val="500"/>
              </a:spcBef>
              <a:spcAft>
                <a:spcPts val="600"/>
              </a:spcAft>
              <a:buFont typeface="Arial" charset="0"/>
              <a:buChar char="•"/>
              <a:defRPr sz="1400" kern="1200">
                <a:solidFill>
                  <a:schemeClr val="tx1"/>
                </a:solidFill>
                <a:latin typeface="Arial" panose="020B0604020202020204" pitchFamily="34" charset="0"/>
                <a:ea typeface="MS PGothic" pitchFamily="34" charset="-128"/>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1800" dirty="0">
                <a:solidFill>
                  <a:srgbClr val="7030A0"/>
                </a:solidFill>
                <a:latin typeface="+mj-lt"/>
              </a:rPr>
              <a:t>Peer to peer recognition, appreciation </a:t>
            </a:r>
          </a:p>
          <a:p>
            <a:pPr marL="0" indent="0" algn="ctr">
              <a:lnSpc>
                <a:spcPct val="100000"/>
              </a:lnSpc>
              <a:spcBef>
                <a:spcPts val="0"/>
              </a:spcBef>
              <a:buNone/>
            </a:pPr>
            <a:r>
              <a:rPr lang="en-US" sz="1800" b="1" dirty="0">
                <a:solidFill>
                  <a:srgbClr val="7030A0"/>
                </a:solidFill>
                <a:latin typeface="+mj-lt"/>
              </a:rPr>
              <a:t>- Ongoing - </a:t>
            </a:r>
          </a:p>
        </p:txBody>
      </p:sp>
      <p:sp>
        <p:nvSpPr>
          <p:cNvPr id="11" name="Text Placeholder 2"/>
          <p:cNvSpPr txBox="1">
            <a:spLocks/>
          </p:cNvSpPr>
          <p:nvPr/>
        </p:nvSpPr>
        <p:spPr>
          <a:xfrm>
            <a:off x="1579093" y="4788167"/>
            <a:ext cx="2414725" cy="950259"/>
          </a:xfrm>
          <a:prstGeom prst="rect">
            <a:avLst/>
          </a:prstGeom>
        </p:spPr>
        <p:txBody>
          <a:bodyPr/>
          <a:lstStyle>
            <a:lvl1pPr marL="228600" indent="-228600" algn="l" rtl="0" eaLnBrk="0" fontAlgn="base" hangingPunct="0">
              <a:lnSpc>
                <a:spcPct val="90000"/>
              </a:lnSpc>
              <a:spcBef>
                <a:spcPts val="1000"/>
              </a:spcBef>
              <a:spcAft>
                <a:spcPts val="600"/>
              </a:spcAft>
              <a:buFont typeface="Arial" charset="0"/>
              <a:buChar char="•"/>
              <a:defRPr sz="2000" kern="1200">
                <a:solidFill>
                  <a:schemeClr val="tx1"/>
                </a:solidFill>
                <a:latin typeface="Arial" panose="020B0604020202020204" pitchFamily="34" charset="0"/>
                <a:ea typeface="MS PGothic" pitchFamily="34" charset="-128"/>
                <a:cs typeface="Arial" panose="020B0604020202020204" pitchFamily="34" charset="0"/>
              </a:defRPr>
            </a:lvl1pPr>
            <a:lvl2pPr marL="502920" indent="-228600" algn="l" rtl="0" eaLnBrk="0" fontAlgn="base" hangingPunct="0">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S PGothic" pitchFamily="34" charset="-128"/>
                <a:cs typeface="Arial" panose="020B0604020202020204" pitchFamily="34" charset="0"/>
              </a:defRPr>
            </a:lvl2pPr>
            <a:lvl3pPr marL="758952" indent="-228600" algn="l" rtl="0" eaLnBrk="0" fontAlgn="base" hangingPunct="0">
              <a:lnSpc>
                <a:spcPct val="90000"/>
              </a:lnSpc>
              <a:spcBef>
                <a:spcPts val="500"/>
              </a:spcBef>
              <a:spcAft>
                <a:spcPts val="60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3pPr>
            <a:lvl4pPr marL="1005840" indent="-228600" algn="l" rtl="0" eaLnBrk="0" fontAlgn="base" hangingPunct="0">
              <a:lnSpc>
                <a:spcPct val="90000"/>
              </a:lnSpc>
              <a:spcBef>
                <a:spcPts val="500"/>
              </a:spcBef>
              <a:spcAft>
                <a:spcPts val="600"/>
              </a:spcAft>
              <a:buFont typeface="Arial" charset="0"/>
              <a:buChar char="•"/>
              <a:defRPr sz="1400" kern="1200">
                <a:solidFill>
                  <a:schemeClr val="tx1"/>
                </a:solidFill>
                <a:latin typeface="Arial" panose="020B0604020202020204" pitchFamily="34" charset="0"/>
                <a:ea typeface="MS PGothic" pitchFamily="34" charset="-128"/>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1800" dirty="0">
                <a:solidFill>
                  <a:srgbClr val="7030A0"/>
                </a:solidFill>
                <a:latin typeface="+mj-lt"/>
              </a:rPr>
              <a:t>Outstanding service</a:t>
            </a:r>
          </a:p>
          <a:p>
            <a:pPr marL="0" indent="0" algn="ctr">
              <a:spcBef>
                <a:spcPts val="0"/>
              </a:spcBef>
              <a:buNone/>
            </a:pPr>
            <a:r>
              <a:rPr lang="en-US" sz="1800" b="1" dirty="0">
                <a:solidFill>
                  <a:srgbClr val="7030A0"/>
                </a:solidFill>
                <a:latin typeface="+mj-lt"/>
              </a:rPr>
              <a:t>- Monthly or Quarterly -</a:t>
            </a:r>
          </a:p>
        </p:txBody>
      </p:sp>
      <p:sp>
        <p:nvSpPr>
          <p:cNvPr id="5" name="Rectangle 4">
            <a:extLst>
              <a:ext uri="{FF2B5EF4-FFF2-40B4-BE49-F238E27FC236}">
                <a16:creationId xmlns:a16="http://schemas.microsoft.com/office/drawing/2014/main" id="{BF0E51A0-CCF5-4AEB-9EF6-66F7426DE599}"/>
              </a:ext>
            </a:extLst>
          </p:cNvPr>
          <p:cNvSpPr/>
          <p:nvPr/>
        </p:nvSpPr>
        <p:spPr>
          <a:xfrm>
            <a:off x="1646452" y="2055529"/>
            <a:ext cx="2347366" cy="923330"/>
          </a:xfrm>
          <a:prstGeom prst="rect">
            <a:avLst/>
          </a:prstGeom>
        </p:spPr>
        <p:txBody>
          <a:bodyPr wrap="square">
            <a:spAutoFit/>
          </a:bodyPr>
          <a:lstStyle/>
          <a:p>
            <a:pPr algn="ctr">
              <a:spcBef>
                <a:spcPts val="0"/>
              </a:spcBef>
            </a:pPr>
            <a:r>
              <a:rPr lang="en-US" dirty="0">
                <a:solidFill>
                  <a:srgbClr val="7030A0"/>
                </a:solidFill>
                <a:latin typeface="+mj-lt"/>
              </a:rPr>
              <a:t>Role model in leadership </a:t>
            </a:r>
          </a:p>
          <a:p>
            <a:pPr algn="ctr">
              <a:spcBef>
                <a:spcPts val="0"/>
              </a:spcBef>
            </a:pPr>
            <a:r>
              <a:rPr lang="en-US" b="1" dirty="0">
                <a:solidFill>
                  <a:srgbClr val="7030A0"/>
                </a:solidFill>
                <a:latin typeface="+mj-lt"/>
              </a:rPr>
              <a:t>- Annual -</a:t>
            </a:r>
            <a:endParaRPr lang="en-US" dirty="0">
              <a:solidFill>
                <a:srgbClr val="7030A0"/>
              </a:solidFill>
              <a:latin typeface="+mj-lt"/>
            </a:endParaRPr>
          </a:p>
        </p:txBody>
      </p:sp>
    </p:spTree>
    <p:extLst>
      <p:ext uri="{BB962C8B-B14F-4D97-AF65-F5344CB8AC3E}">
        <p14:creationId xmlns:p14="http://schemas.microsoft.com/office/powerpoint/2010/main" val="359211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35B6-FD0D-4688-9E75-759D180C1AB2}"/>
              </a:ext>
            </a:extLst>
          </p:cNvPr>
          <p:cNvSpPr>
            <a:spLocks noGrp="1"/>
          </p:cNvSpPr>
          <p:nvPr>
            <p:ph type="title"/>
          </p:nvPr>
        </p:nvSpPr>
        <p:spPr>
          <a:xfrm>
            <a:off x="838200" y="558166"/>
            <a:ext cx="10515600" cy="595658"/>
          </a:xfrm>
        </p:spPr>
        <p:txBody>
          <a:bodyPr>
            <a:normAutofit fontScale="90000"/>
          </a:bodyPr>
          <a:lstStyle/>
          <a:p>
            <a:r>
              <a:rPr lang="en-US" dirty="0"/>
              <a:t>Award Process at a glance</a:t>
            </a:r>
          </a:p>
        </p:txBody>
      </p:sp>
      <p:sp>
        <p:nvSpPr>
          <p:cNvPr id="4" name="Slide Number Placeholder 3">
            <a:extLst>
              <a:ext uri="{FF2B5EF4-FFF2-40B4-BE49-F238E27FC236}">
                <a16:creationId xmlns:a16="http://schemas.microsoft.com/office/drawing/2014/main" id="{EE94299F-FB0C-4ECA-8BC7-4B009688B8F6}"/>
              </a:ext>
            </a:extLst>
          </p:cNvPr>
          <p:cNvSpPr>
            <a:spLocks noGrp="1"/>
          </p:cNvSpPr>
          <p:nvPr>
            <p:ph type="sldNum" sz="quarter" idx="11"/>
          </p:nvPr>
        </p:nvSpPr>
        <p:spPr/>
        <p:txBody>
          <a:bodyPr/>
          <a:lstStyle/>
          <a:p>
            <a:fld id="{0AB816CF-AA9B-43E8-B03A-27A77900809F}" type="slidenum">
              <a:rPr lang="en-US" smtClean="0"/>
              <a:pPr/>
              <a:t>20</a:t>
            </a:fld>
            <a:endParaRPr lang="en-US" dirty="0"/>
          </a:p>
        </p:txBody>
      </p:sp>
      <p:graphicFrame>
        <p:nvGraphicFramePr>
          <p:cNvPr id="6" name="Diagram 5">
            <a:extLst>
              <a:ext uri="{FF2B5EF4-FFF2-40B4-BE49-F238E27FC236}">
                <a16:creationId xmlns:a16="http://schemas.microsoft.com/office/drawing/2014/main" id="{7E4883C4-832C-457E-91AF-72C2791194A1}"/>
              </a:ext>
            </a:extLst>
          </p:cNvPr>
          <p:cNvGraphicFramePr/>
          <p:nvPr>
            <p:extLst>
              <p:ext uri="{D42A27DB-BD31-4B8C-83A1-F6EECF244321}">
                <p14:modId xmlns:p14="http://schemas.microsoft.com/office/powerpoint/2010/main" val="2429756287"/>
              </p:ext>
            </p:extLst>
          </p:nvPr>
        </p:nvGraphicFramePr>
        <p:xfrm>
          <a:off x="645160" y="948901"/>
          <a:ext cx="10901680" cy="5772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C5C12C6-D3C6-4175-AF90-DF0DFC15FE28}"/>
              </a:ext>
            </a:extLst>
          </p:cNvPr>
          <p:cNvSpPr txBox="1"/>
          <p:nvPr/>
        </p:nvSpPr>
        <p:spPr>
          <a:xfrm>
            <a:off x="5083729" y="6100352"/>
            <a:ext cx="5905849" cy="646331"/>
          </a:xfrm>
          <a:prstGeom prst="rect">
            <a:avLst/>
          </a:prstGeom>
          <a:noFill/>
        </p:spPr>
        <p:txBody>
          <a:bodyPr wrap="square" rtlCol="0">
            <a:spAutoFit/>
          </a:bodyPr>
          <a:lstStyle/>
          <a:p>
            <a:r>
              <a:rPr lang="en-US" i="1" dirty="0"/>
              <a:t>Templates for letters, certificates, </a:t>
            </a:r>
            <a:r>
              <a:rPr lang="en-US" i="1" dirty="0" err="1"/>
              <a:t>etc</a:t>
            </a:r>
            <a:r>
              <a:rPr lang="en-US" i="1" dirty="0"/>
              <a:t> are available in the HBA Resource Center</a:t>
            </a:r>
          </a:p>
        </p:txBody>
      </p:sp>
    </p:spTree>
    <p:extLst>
      <p:ext uri="{BB962C8B-B14F-4D97-AF65-F5344CB8AC3E}">
        <p14:creationId xmlns:p14="http://schemas.microsoft.com/office/powerpoint/2010/main" val="329241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normAutofit lnSpcReduction="10000"/>
          </a:bodyPr>
          <a:lstStyle/>
          <a:p>
            <a:r>
              <a:rPr lang="en-US" sz="2000" b="1" dirty="0"/>
              <a:t>Relevance</a:t>
            </a:r>
            <a:r>
              <a:rPr lang="en-US" sz="2000" dirty="0"/>
              <a:t> – Visionary leadership, forward looking strategy and the perseverance to drive change, evidenced in achievement of measurable progress on gender-parity and member engagement.</a:t>
            </a:r>
          </a:p>
          <a:p>
            <a:endParaRPr lang="en-US" sz="2000" dirty="0"/>
          </a:p>
          <a:p>
            <a:r>
              <a:rPr lang="en-US" sz="2000" b="1" dirty="0"/>
              <a:t>Integrity</a:t>
            </a:r>
            <a:r>
              <a:rPr lang="en-US" sz="2000" dirty="0"/>
              <a:t> – Demonstrated by honesty, transparency and accountability, evidenced in an earned reputation for professionalism, trustworthiness and value.</a:t>
            </a:r>
          </a:p>
          <a:p>
            <a:endParaRPr lang="en-US" sz="2000" dirty="0"/>
          </a:p>
          <a:p>
            <a:r>
              <a:rPr lang="en-US" sz="2000" b="1" dirty="0"/>
              <a:t>Community </a:t>
            </a:r>
            <a:r>
              <a:rPr lang="en-US" sz="2000" dirty="0"/>
              <a:t>- Demonstrated by mutual trust and respect, appreciation of the value of diverse perspectives and the power of inclusion.</a:t>
            </a:r>
          </a:p>
          <a:p>
            <a:endParaRPr lang="en-US" sz="2000" dirty="0"/>
          </a:p>
          <a:p>
            <a:r>
              <a:rPr lang="en-US" sz="2000" b="1" dirty="0"/>
              <a:t>Engagement</a:t>
            </a:r>
            <a:r>
              <a:rPr lang="en-US" sz="2000" dirty="0"/>
              <a:t> – Demonstrated by personal involvement, supportive behavior, dedicated volunteers and a collective commitment to actively help other women succeed, evidenced in mutual support, active advocacy of a common cause and personal initiative.</a:t>
            </a:r>
          </a:p>
        </p:txBody>
      </p:sp>
      <p:sp>
        <p:nvSpPr>
          <p:cNvPr id="5" name="Title 4"/>
          <p:cNvSpPr>
            <a:spLocks noGrp="1"/>
          </p:cNvSpPr>
          <p:nvPr>
            <p:ph type="title"/>
          </p:nvPr>
        </p:nvSpPr>
        <p:spPr/>
        <p:txBody>
          <a:bodyPr>
            <a:normAutofit fontScale="90000"/>
          </a:bodyPr>
          <a:lstStyle/>
          <a:p>
            <a:r>
              <a:rPr lang="en-US" sz="3200" dirty="0"/>
              <a:t>HBA Core Values </a:t>
            </a:r>
            <a:br>
              <a:rPr lang="en-US" sz="3200" dirty="0"/>
            </a:br>
            <a:r>
              <a:rPr lang="en-US" sz="2400" i="1" dirty="0"/>
              <a:t>Woven into the fabric of the Volunteer Experience</a:t>
            </a:r>
          </a:p>
        </p:txBody>
      </p:sp>
    </p:spTree>
    <p:extLst>
      <p:ext uri="{BB962C8B-B14F-4D97-AF65-F5344CB8AC3E}">
        <p14:creationId xmlns:p14="http://schemas.microsoft.com/office/powerpoint/2010/main" val="175839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758D66-C910-4ED3-A918-4BFD4015A9BD}"/>
              </a:ext>
            </a:extLst>
          </p:cNvPr>
          <p:cNvSpPr>
            <a:spLocks noGrp="1"/>
          </p:cNvSpPr>
          <p:nvPr>
            <p:ph type="body" sz="quarter" idx="11"/>
          </p:nvPr>
        </p:nvSpPr>
        <p:spPr>
          <a:xfrm>
            <a:off x="438150" y="3887988"/>
            <a:ext cx="9705975" cy="735013"/>
          </a:xfrm>
        </p:spPr>
        <p:txBody>
          <a:bodyPr/>
          <a:lstStyle/>
          <a:p>
            <a:r>
              <a:rPr lang="en-US" sz="4000" dirty="0"/>
              <a:t>Detailed Award Descriptions</a:t>
            </a:r>
          </a:p>
        </p:txBody>
      </p:sp>
      <p:sp>
        <p:nvSpPr>
          <p:cNvPr id="4" name="Text Placeholder 3">
            <a:extLst>
              <a:ext uri="{FF2B5EF4-FFF2-40B4-BE49-F238E27FC236}">
                <a16:creationId xmlns:a16="http://schemas.microsoft.com/office/drawing/2014/main" id="{4D7A0A73-7477-4138-BE4C-3604D9723FD7}"/>
              </a:ext>
            </a:extLst>
          </p:cNvPr>
          <p:cNvSpPr>
            <a:spLocks noGrp="1"/>
          </p:cNvSpPr>
          <p:nvPr>
            <p:ph type="body" sz="quarter" idx="12"/>
          </p:nvPr>
        </p:nvSpPr>
        <p:spPr>
          <a:xfrm>
            <a:off x="438150" y="2378793"/>
            <a:ext cx="11449050" cy="1112120"/>
          </a:xfrm>
        </p:spPr>
        <p:txBody>
          <a:bodyPr/>
          <a:lstStyle/>
          <a:p>
            <a:r>
              <a:rPr lang="en-US" dirty="0"/>
              <a:t>HBA Regional and Chapter Volunteer Awards</a:t>
            </a:r>
          </a:p>
        </p:txBody>
      </p:sp>
    </p:spTree>
    <p:extLst>
      <p:ext uri="{BB962C8B-B14F-4D97-AF65-F5344CB8AC3E}">
        <p14:creationId xmlns:p14="http://schemas.microsoft.com/office/powerpoint/2010/main" val="177031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lnSpcReduction="10000"/>
          </a:bodyPr>
          <a:lstStyle/>
          <a:p>
            <a:pPr fontAlgn="base">
              <a:spcBef>
                <a:spcPts val="0"/>
              </a:spcBef>
            </a:pPr>
            <a:r>
              <a:rPr lang="en-US" sz="1400" dirty="0"/>
              <a:t>An </a:t>
            </a:r>
            <a:r>
              <a:rPr lang="en-US" sz="1400" b="1" dirty="0"/>
              <a:t>annual</a:t>
            </a:r>
            <a:r>
              <a:rPr lang="en-US" sz="1400" dirty="0"/>
              <a:t> </a:t>
            </a:r>
            <a:r>
              <a:rPr lang="en-US" sz="1400" b="1" dirty="0"/>
              <a:t>regional and chapter </a:t>
            </a:r>
            <a:r>
              <a:rPr lang="en-US" sz="1400" dirty="0"/>
              <a:t>award. The Leadership, Excellence and Dedication (LEAD) award is the highest honor an HBA volunteer can be given.</a:t>
            </a:r>
          </a:p>
          <a:p>
            <a:pPr fontAlgn="base">
              <a:spcBef>
                <a:spcPts val="0"/>
              </a:spcBef>
            </a:pPr>
            <a:endParaRPr lang="en-US" sz="1600" dirty="0"/>
          </a:p>
          <a:p>
            <a:pPr fontAlgn="base">
              <a:spcBef>
                <a:spcPts val="0"/>
              </a:spcBef>
              <a:spcAft>
                <a:spcPts val="0"/>
              </a:spcAft>
            </a:pPr>
            <a:r>
              <a:rPr lang="en-US" sz="1400" dirty="0"/>
              <a:t>LEAD honors any volunteer who has:</a:t>
            </a:r>
          </a:p>
          <a:p>
            <a:pPr marL="473202" lvl="2" indent="-171450" fontAlgn="base">
              <a:spcBef>
                <a:spcPts val="0"/>
              </a:spcBef>
              <a:spcAft>
                <a:spcPts val="0"/>
              </a:spcAft>
            </a:pPr>
            <a:r>
              <a:rPr lang="en-US" sz="1200" dirty="0"/>
              <a:t>Served as a volunteer for at least one year and made a significant contribution during the current calendar year</a:t>
            </a:r>
          </a:p>
          <a:p>
            <a:pPr marL="473202" lvl="2" indent="-171450" fontAlgn="base">
              <a:spcBef>
                <a:spcPts val="0"/>
              </a:spcBef>
              <a:spcAft>
                <a:spcPts val="0"/>
              </a:spcAft>
            </a:pPr>
            <a:r>
              <a:rPr lang="en-US" sz="1200" dirty="0"/>
              <a:t>Demonstrated excellence via sustained contributions at a regional level</a:t>
            </a:r>
          </a:p>
          <a:p>
            <a:pPr marL="473202" lvl="2" indent="-171450" fontAlgn="base">
              <a:spcBef>
                <a:spcPts val="0"/>
              </a:spcBef>
              <a:spcAft>
                <a:spcPts val="0"/>
              </a:spcAft>
            </a:pPr>
            <a:r>
              <a:rPr lang="en-US" sz="1200" dirty="0"/>
              <a:t>Positively impacted the region and its ongoing success</a:t>
            </a:r>
          </a:p>
          <a:p>
            <a:pPr marL="473202" lvl="2" indent="-171450" fontAlgn="base">
              <a:spcBef>
                <a:spcPts val="0"/>
              </a:spcBef>
              <a:spcAft>
                <a:spcPts val="0"/>
              </a:spcAft>
            </a:pPr>
            <a:r>
              <a:rPr lang="en-US" sz="1200" dirty="0"/>
              <a:t>Exemplified leadership excellence overall</a:t>
            </a:r>
          </a:p>
          <a:p>
            <a:pPr marL="473202" lvl="2" indent="-171450" fontAlgn="base">
              <a:spcBef>
                <a:spcPts val="0"/>
              </a:spcBef>
              <a:spcAft>
                <a:spcPts val="0"/>
              </a:spcAft>
            </a:pPr>
            <a:r>
              <a:rPr lang="en-US" sz="1200" dirty="0"/>
              <a:t>Demonstrated dedication to the HBA mission of furthering the advancement and impact of women in healthcare worldwide</a:t>
            </a:r>
          </a:p>
          <a:p>
            <a:pPr marL="473202" lvl="2" indent="-171450" fontAlgn="base">
              <a:spcBef>
                <a:spcPts val="0"/>
              </a:spcBef>
              <a:spcAft>
                <a:spcPts val="0"/>
              </a:spcAft>
            </a:pPr>
            <a:r>
              <a:rPr lang="en-US" sz="1200" dirty="0"/>
              <a:t>Been a positive influence, and has made a positive impact upon others</a:t>
            </a:r>
            <a:endParaRPr lang="en-US" sz="1600" dirty="0"/>
          </a:p>
          <a:p>
            <a:pPr marL="274320" lvl="1" fontAlgn="base">
              <a:spcBef>
                <a:spcPts val="0"/>
              </a:spcBef>
              <a:spcAft>
                <a:spcPts val="0"/>
              </a:spcAft>
            </a:pPr>
            <a:endParaRPr lang="en-US" sz="1200" dirty="0"/>
          </a:p>
          <a:p>
            <a:pPr marL="45720" lvl="1" indent="0" fontAlgn="base">
              <a:spcBef>
                <a:spcPts val="0"/>
              </a:spcBef>
              <a:spcAft>
                <a:spcPts val="0"/>
              </a:spcAft>
              <a:buNone/>
            </a:pPr>
            <a:r>
              <a:rPr lang="en-US" sz="1400" dirty="0"/>
              <a:t>Awardee receives:</a:t>
            </a:r>
          </a:p>
          <a:p>
            <a:pPr marL="473202" lvl="2" indent="-171450" fontAlgn="base">
              <a:spcBef>
                <a:spcPts val="0"/>
              </a:spcBef>
              <a:spcAft>
                <a:spcPts val="0"/>
              </a:spcAft>
            </a:pPr>
            <a:r>
              <a:rPr lang="en-US" sz="1200" dirty="0"/>
              <a:t>Physical reward:</a:t>
            </a:r>
          </a:p>
          <a:p>
            <a:pPr marL="720090" lvl="3" indent="-171450" fontAlgn="base">
              <a:spcBef>
                <a:spcPts val="0"/>
              </a:spcBef>
              <a:spcAft>
                <a:spcPts val="0"/>
              </a:spcAft>
            </a:pPr>
            <a:r>
              <a:rPr lang="en-US" sz="1100" dirty="0"/>
              <a:t>Certificate /Letter from the HBA CEO</a:t>
            </a:r>
          </a:p>
          <a:p>
            <a:pPr marL="720090" lvl="3" indent="-171450" fontAlgn="base">
              <a:spcBef>
                <a:spcPts val="0"/>
              </a:spcBef>
              <a:spcAft>
                <a:spcPts val="0"/>
              </a:spcAft>
            </a:pPr>
            <a:r>
              <a:rPr lang="en-US" sz="1100" dirty="0"/>
              <a:t>Trophy or plaque </a:t>
            </a:r>
            <a:r>
              <a:rPr lang="en-US" sz="1100" i="1" dirty="0"/>
              <a:t>(optional and dependent on regional budget)</a:t>
            </a:r>
          </a:p>
          <a:p>
            <a:pPr marL="473202" lvl="2" indent="-171450" fontAlgn="base">
              <a:spcBef>
                <a:spcPts val="0"/>
              </a:spcBef>
              <a:spcAft>
                <a:spcPts val="0"/>
              </a:spcAft>
            </a:pPr>
            <a:r>
              <a:rPr lang="en-US" sz="1200" dirty="0"/>
              <a:t>Event rewards /  announcement:</a:t>
            </a:r>
          </a:p>
          <a:p>
            <a:pPr marL="720090" lvl="3" indent="-171450" fontAlgn="base">
              <a:spcBef>
                <a:spcPts val="0"/>
              </a:spcBef>
              <a:spcAft>
                <a:spcPts val="0"/>
              </a:spcAft>
            </a:pPr>
            <a:r>
              <a:rPr lang="en-US" sz="1100" dirty="0"/>
              <a:t>Recognition at an HBA global event (typically either Annual Conference or Leadership Institute)</a:t>
            </a:r>
          </a:p>
          <a:p>
            <a:pPr marL="720090" lvl="3" indent="-171450" fontAlgn="base">
              <a:spcBef>
                <a:spcPts val="0"/>
              </a:spcBef>
              <a:spcAft>
                <a:spcPts val="0"/>
              </a:spcAft>
            </a:pPr>
            <a:r>
              <a:rPr lang="en-US" sz="1100" dirty="0"/>
              <a:t>Live recognition at a chapter/regional event</a:t>
            </a:r>
          </a:p>
          <a:p>
            <a:pPr marL="720090" lvl="3" indent="-171450" fontAlgn="base">
              <a:spcBef>
                <a:spcPts val="0"/>
              </a:spcBef>
              <a:spcAft>
                <a:spcPts val="0"/>
              </a:spcAft>
            </a:pPr>
            <a:r>
              <a:rPr lang="en-US" sz="1100" dirty="0"/>
              <a:t>Free registration for awardee plus one for guest </a:t>
            </a:r>
            <a:r>
              <a:rPr lang="en-US" sz="1100" i="1" dirty="0"/>
              <a:t>for the chapter/regional event at which the awardee is being honored </a:t>
            </a:r>
          </a:p>
          <a:p>
            <a:pPr marL="473202" lvl="2" indent="-171450" fontAlgn="base">
              <a:spcBef>
                <a:spcPts val="0"/>
              </a:spcBef>
              <a:spcAft>
                <a:spcPts val="0"/>
              </a:spcAft>
            </a:pPr>
            <a:r>
              <a:rPr lang="en-US" sz="1200" dirty="0"/>
              <a:t>Recognition / PR:</a:t>
            </a:r>
          </a:p>
          <a:p>
            <a:pPr marL="720090" lvl="3" indent="-171450" fontAlgn="base">
              <a:spcBef>
                <a:spcPts val="0"/>
              </a:spcBef>
              <a:spcAft>
                <a:spcPts val="0"/>
              </a:spcAft>
            </a:pPr>
            <a:r>
              <a:rPr lang="en-US" sz="1100" dirty="0"/>
              <a:t>Announcement on social media and in Community (if desired)</a:t>
            </a:r>
          </a:p>
          <a:p>
            <a:pPr marL="720090" lvl="3" indent="-171450" fontAlgn="base">
              <a:spcBef>
                <a:spcPts val="0"/>
              </a:spcBef>
              <a:spcAft>
                <a:spcPts val="0"/>
              </a:spcAft>
            </a:pPr>
            <a:r>
              <a:rPr lang="en-US" sz="1100" dirty="0"/>
              <a:t>Letter notifying awardee’s boss (if desired)</a:t>
            </a:r>
          </a:p>
          <a:p>
            <a:pPr marL="720090" lvl="3" indent="-171450" fontAlgn="base">
              <a:spcBef>
                <a:spcPts val="0"/>
              </a:spcBef>
              <a:spcAft>
                <a:spcPts val="0"/>
              </a:spcAft>
            </a:pPr>
            <a:r>
              <a:rPr lang="en-US" sz="1100" dirty="0"/>
              <a:t>LinkedIn endorsement/recommendation (if desired)</a:t>
            </a:r>
          </a:p>
          <a:p>
            <a:pPr marL="720090" lvl="3" indent="-171450" fontAlgn="base">
              <a:spcBef>
                <a:spcPts val="0"/>
              </a:spcBef>
            </a:pPr>
            <a:r>
              <a:rPr lang="en-US" sz="1100" dirty="0"/>
              <a:t>Digital Badge which can be shared via the awardee’s social networks, LinkedIn, and email signature</a:t>
            </a:r>
          </a:p>
          <a:p>
            <a:pPr marL="217170" lvl="1" indent="-171450" fontAlgn="base">
              <a:spcBef>
                <a:spcPts val="0"/>
              </a:spcBef>
              <a:spcAft>
                <a:spcPts val="0"/>
              </a:spcAft>
              <a:buFontTx/>
              <a:buChar char="-"/>
            </a:pPr>
            <a:endParaRPr lang="en-US" sz="1200" dirty="0">
              <a:solidFill>
                <a:srgbClr val="FF0000"/>
              </a:solidFill>
            </a:endParaRPr>
          </a:p>
          <a:p>
            <a:pPr>
              <a:lnSpc>
                <a:spcPct val="100000"/>
              </a:lnSpc>
              <a:spcBef>
                <a:spcPts val="0"/>
              </a:spcBef>
              <a:spcAft>
                <a:spcPts val="0"/>
              </a:spcAft>
            </a:pPr>
            <a:r>
              <a:rPr lang="en-US" sz="1400" dirty="0"/>
              <a:t>Nomination process:</a:t>
            </a:r>
          </a:p>
          <a:p>
            <a:pPr lvl="1">
              <a:lnSpc>
                <a:spcPct val="100000"/>
              </a:lnSpc>
              <a:spcBef>
                <a:spcPts val="0"/>
              </a:spcBef>
              <a:spcAft>
                <a:spcPts val="0"/>
              </a:spcAft>
              <a:buFont typeface="Arial" panose="020B0604020202020204" pitchFamily="34" charset="0"/>
              <a:buChar char="•"/>
            </a:pPr>
            <a:r>
              <a:rPr lang="en-US" sz="1200" dirty="0"/>
              <a:t>All chapter and regional leaders can nominate an individual for the LEAD award via survey once annually</a:t>
            </a:r>
            <a:endParaRPr lang="en-US" sz="800" dirty="0"/>
          </a:p>
          <a:p>
            <a:pPr lvl="1">
              <a:lnSpc>
                <a:spcPct val="100000"/>
              </a:lnSpc>
              <a:spcBef>
                <a:spcPts val="0"/>
              </a:spcBef>
              <a:spcAft>
                <a:spcPts val="0"/>
              </a:spcAft>
              <a:buFont typeface="Arial" panose="020B0604020202020204" pitchFamily="34" charset="0"/>
              <a:buChar char="•"/>
            </a:pPr>
            <a:r>
              <a:rPr lang="en-US" sz="1200" dirty="0"/>
              <a:t>From those nominations, executive leadership reviews and determines which </a:t>
            </a:r>
            <a:r>
              <a:rPr lang="en-US" sz="1200" b="1" dirty="0"/>
              <a:t>one</a:t>
            </a:r>
            <a:r>
              <a:rPr lang="en-US" sz="1200" dirty="0"/>
              <a:t> individual will be honored with the award per component</a:t>
            </a:r>
          </a:p>
          <a:p>
            <a:pPr marL="274320" lvl="1" indent="0">
              <a:buNone/>
            </a:pPr>
            <a:endParaRPr lang="en-US" sz="1400" dirty="0"/>
          </a:p>
          <a:p>
            <a:endParaRPr lang="en-US" dirty="0"/>
          </a:p>
          <a:p>
            <a:pPr marL="217170" lvl="1" indent="-171450" fontAlgn="base">
              <a:spcBef>
                <a:spcPts val="0"/>
              </a:spcBef>
              <a:spcAft>
                <a:spcPts val="0"/>
              </a:spcAft>
              <a:buFontTx/>
              <a:buChar char="-"/>
            </a:pPr>
            <a:endParaRPr lang="en-US" sz="1400" dirty="0"/>
          </a:p>
          <a:p>
            <a:pPr marL="45720" lvl="1" indent="0" fontAlgn="base">
              <a:spcBef>
                <a:spcPts val="0"/>
              </a:spcBef>
              <a:spcAft>
                <a:spcPts val="0"/>
              </a:spcAft>
              <a:buNone/>
            </a:pPr>
            <a:endParaRPr lang="en-US" sz="1400" dirty="0"/>
          </a:p>
          <a:p>
            <a:endParaRPr lang="en-US" sz="1400" dirty="0"/>
          </a:p>
        </p:txBody>
      </p:sp>
      <p:sp>
        <p:nvSpPr>
          <p:cNvPr id="5" name="Slide Number Placeholder 4"/>
          <p:cNvSpPr>
            <a:spLocks noGrp="1"/>
          </p:cNvSpPr>
          <p:nvPr>
            <p:ph type="sldNum" sz="quarter" idx="11"/>
          </p:nvPr>
        </p:nvSpPr>
        <p:spPr/>
        <p:txBody>
          <a:bodyPr/>
          <a:lstStyle/>
          <a:p>
            <a:pPr>
              <a:defRPr/>
            </a:pPr>
            <a:fld id="{4292E84A-9CD7-4A8C-BBE0-49ABB2680101}" type="slidenum">
              <a:rPr lang="en-US" altLang="en-US" smtClean="0"/>
              <a:pPr>
                <a:defRPr/>
              </a:pPr>
              <a:t>5</a:t>
            </a:fld>
            <a:endParaRPr lang="en-US" altLang="en-US" dirty="0"/>
          </a:p>
        </p:txBody>
      </p:sp>
      <p:sp>
        <p:nvSpPr>
          <p:cNvPr id="2" name="Title 1"/>
          <p:cNvSpPr>
            <a:spLocks noGrp="1"/>
          </p:cNvSpPr>
          <p:nvPr>
            <p:ph type="title"/>
          </p:nvPr>
        </p:nvSpPr>
        <p:spPr/>
        <p:txBody>
          <a:bodyPr>
            <a:normAutofit/>
          </a:bodyPr>
          <a:lstStyle/>
          <a:p>
            <a:r>
              <a:rPr lang="en-US" dirty="0">
                <a:solidFill>
                  <a:srgbClr val="5B2C82"/>
                </a:solidFill>
              </a:rPr>
              <a:t>LEAD award</a:t>
            </a:r>
          </a:p>
        </p:txBody>
      </p:sp>
      <p:sp>
        <p:nvSpPr>
          <p:cNvPr id="4" name="TextBox 3"/>
          <p:cNvSpPr txBox="1"/>
          <p:nvPr/>
        </p:nvSpPr>
        <p:spPr>
          <a:xfrm>
            <a:off x="8610600" y="263201"/>
            <a:ext cx="3217405" cy="584775"/>
          </a:xfrm>
          <a:prstGeom prst="rect">
            <a:avLst/>
          </a:prstGeom>
          <a:noFill/>
        </p:spPr>
        <p:txBody>
          <a:bodyPr wrap="square" rtlCol="0">
            <a:spAutoFit/>
          </a:bodyPr>
          <a:lstStyle/>
          <a:p>
            <a:pPr algn="r"/>
            <a:r>
              <a:rPr lang="en-US" sz="1600" b="1" i="1" dirty="0"/>
              <a:t>HBA Core Value: </a:t>
            </a:r>
            <a:r>
              <a:rPr lang="en-US" sz="1600" i="1" dirty="0"/>
              <a:t>Relevance</a:t>
            </a:r>
          </a:p>
          <a:p>
            <a:pPr algn="r"/>
            <a:r>
              <a:rPr lang="en-US" sz="1600" b="1" i="1" dirty="0"/>
              <a:t>Category: </a:t>
            </a:r>
            <a:r>
              <a:rPr lang="en-US" sz="1600" i="1" dirty="0"/>
              <a:t>Leadership</a:t>
            </a:r>
          </a:p>
        </p:txBody>
      </p:sp>
    </p:spTree>
    <p:extLst>
      <p:ext uri="{BB962C8B-B14F-4D97-AF65-F5344CB8AC3E}">
        <p14:creationId xmlns:p14="http://schemas.microsoft.com/office/powerpoint/2010/main" val="3006451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28675" y="1229360"/>
            <a:ext cx="10534650" cy="4619493"/>
          </a:xfrm>
        </p:spPr>
        <p:txBody>
          <a:bodyPr>
            <a:normAutofit lnSpcReduction="10000"/>
          </a:bodyPr>
          <a:lstStyle/>
          <a:p>
            <a:pPr>
              <a:lnSpc>
                <a:spcPct val="100000"/>
              </a:lnSpc>
              <a:spcBef>
                <a:spcPts val="0"/>
              </a:spcBef>
              <a:spcAft>
                <a:spcPts val="0"/>
              </a:spcAft>
            </a:pPr>
            <a:r>
              <a:rPr lang="en-US" sz="1400" dirty="0"/>
              <a:t>An </a:t>
            </a:r>
            <a:r>
              <a:rPr lang="en-US" sz="1400" b="1" dirty="0"/>
              <a:t>award given annually as needed/if desired. </a:t>
            </a:r>
            <a:endParaRPr lang="en-US" sz="1400" dirty="0"/>
          </a:p>
          <a:p>
            <a:pPr>
              <a:lnSpc>
                <a:spcPct val="100000"/>
              </a:lnSpc>
              <a:spcBef>
                <a:spcPts val="0"/>
              </a:spcBef>
              <a:spcAft>
                <a:spcPts val="0"/>
              </a:spcAft>
            </a:pPr>
            <a:endParaRPr lang="en-US" sz="1400" dirty="0"/>
          </a:p>
          <a:p>
            <a:pPr>
              <a:lnSpc>
                <a:spcPct val="100000"/>
              </a:lnSpc>
              <a:spcBef>
                <a:spcPts val="0"/>
              </a:spcBef>
              <a:spcAft>
                <a:spcPts val="0"/>
              </a:spcAft>
            </a:pPr>
            <a:r>
              <a:rPr lang="en-US" sz="1400" dirty="0"/>
              <a:t>The Legacy award honors an HBA volunteer who has:</a:t>
            </a:r>
          </a:p>
          <a:p>
            <a:pPr lvl="1">
              <a:lnSpc>
                <a:spcPct val="100000"/>
              </a:lnSpc>
              <a:spcBef>
                <a:spcPts val="0"/>
              </a:spcBef>
              <a:spcAft>
                <a:spcPts val="0"/>
              </a:spcAft>
            </a:pPr>
            <a:r>
              <a:rPr lang="en-US" sz="1200" dirty="0"/>
              <a:t>Served a minimum of 5 years as an HBA volunteer</a:t>
            </a:r>
          </a:p>
          <a:p>
            <a:pPr lvl="1">
              <a:lnSpc>
                <a:spcPct val="100000"/>
              </a:lnSpc>
              <a:spcBef>
                <a:spcPts val="0"/>
              </a:spcBef>
              <a:spcAft>
                <a:spcPts val="0"/>
              </a:spcAft>
            </a:pPr>
            <a:r>
              <a:rPr lang="en-US" sz="1200" dirty="0"/>
              <a:t>Has been involved with multiple committee(s)/projects during the course of their volunteering </a:t>
            </a:r>
          </a:p>
          <a:p>
            <a:pPr lvl="1">
              <a:lnSpc>
                <a:spcPct val="100000"/>
              </a:lnSpc>
              <a:spcBef>
                <a:spcPts val="0"/>
              </a:spcBef>
              <a:spcAft>
                <a:spcPts val="0"/>
              </a:spcAft>
            </a:pPr>
            <a:r>
              <a:rPr lang="en-US" sz="1200" dirty="0"/>
              <a:t>Has held leadership or other role(s) in those committees or projects</a:t>
            </a:r>
          </a:p>
          <a:p>
            <a:pPr lvl="1">
              <a:lnSpc>
                <a:spcPct val="100000"/>
              </a:lnSpc>
              <a:spcBef>
                <a:spcPts val="0"/>
              </a:spcBef>
              <a:spcAft>
                <a:spcPts val="0"/>
              </a:spcAft>
            </a:pPr>
            <a:r>
              <a:rPr lang="en-US" sz="1200" dirty="0"/>
              <a:t>Has a minimum of 5 key accomplishments that highlight the nominee’s “outstanding service” to HBA </a:t>
            </a:r>
          </a:p>
          <a:p>
            <a:pPr lvl="1">
              <a:lnSpc>
                <a:spcPct val="100000"/>
              </a:lnSpc>
              <a:spcBef>
                <a:spcPts val="0"/>
              </a:spcBef>
              <a:spcAft>
                <a:spcPts val="0"/>
              </a:spcAft>
            </a:pPr>
            <a:r>
              <a:rPr lang="en-US" sz="1200" dirty="0"/>
              <a:t>More than 1 honoree can be honored annually (if needed)</a:t>
            </a:r>
          </a:p>
          <a:p>
            <a:pPr lvl="1">
              <a:lnSpc>
                <a:spcPct val="100000"/>
              </a:lnSpc>
              <a:spcBef>
                <a:spcPts val="0"/>
              </a:spcBef>
              <a:spcAft>
                <a:spcPts val="0"/>
              </a:spcAft>
            </a:pPr>
            <a:endParaRPr lang="en-US" sz="1400" dirty="0"/>
          </a:p>
          <a:p>
            <a:pPr marL="45720" lvl="1" indent="0" fontAlgn="base">
              <a:spcBef>
                <a:spcPts val="0"/>
              </a:spcBef>
              <a:spcAft>
                <a:spcPts val="0"/>
              </a:spcAft>
              <a:buNone/>
            </a:pPr>
            <a:r>
              <a:rPr lang="en-US" sz="1400" dirty="0"/>
              <a:t>Awardee receives:</a:t>
            </a:r>
          </a:p>
          <a:p>
            <a:pPr marL="473202" lvl="2" indent="-171450" fontAlgn="base">
              <a:spcBef>
                <a:spcPts val="0"/>
              </a:spcBef>
              <a:spcAft>
                <a:spcPts val="0"/>
              </a:spcAft>
            </a:pPr>
            <a:r>
              <a:rPr lang="en-US" sz="1200" dirty="0"/>
              <a:t>Physical reward:</a:t>
            </a:r>
          </a:p>
          <a:p>
            <a:pPr marL="720090" lvl="3" indent="-171450" fontAlgn="base">
              <a:spcBef>
                <a:spcPts val="0"/>
              </a:spcBef>
              <a:spcAft>
                <a:spcPts val="0"/>
              </a:spcAft>
            </a:pPr>
            <a:r>
              <a:rPr lang="en-US" sz="1100" dirty="0"/>
              <a:t>Certificate/Letter from HBA CEO</a:t>
            </a:r>
          </a:p>
          <a:p>
            <a:pPr marL="720090" lvl="3" indent="-171450" fontAlgn="base">
              <a:spcBef>
                <a:spcPts val="0"/>
              </a:spcBef>
            </a:pPr>
            <a:r>
              <a:rPr lang="en-US" sz="1100" dirty="0"/>
              <a:t>Trophy or plaque </a:t>
            </a:r>
            <a:r>
              <a:rPr lang="en-US" sz="1100" i="1" dirty="0"/>
              <a:t>(optional and dependent on regional budget)</a:t>
            </a:r>
            <a:endParaRPr lang="en-US" sz="1100" dirty="0"/>
          </a:p>
          <a:p>
            <a:pPr marL="473202" lvl="2" indent="-171450" fontAlgn="base">
              <a:spcBef>
                <a:spcPts val="0"/>
              </a:spcBef>
              <a:spcAft>
                <a:spcPts val="0"/>
              </a:spcAft>
            </a:pPr>
            <a:r>
              <a:rPr lang="en-US" sz="1200" dirty="0"/>
              <a:t>Event rewards /  announcement:</a:t>
            </a:r>
          </a:p>
          <a:p>
            <a:pPr marL="720090" lvl="3" indent="-171450" fontAlgn="base">
              <a:spcBef>
                <a:spcPts val="0"/>
              </a:spcBef>
              <a:spcAft>
                <a:spcPts val="0"/>
              </a:spcAft>
            </a:pPr>
            <a:r>
              <a:rPr lang="en-US" sz="1100" dirty="0"/>
              <a:t>Live recognition at a chapter/regional event</a:t>
            </a:r>
          </a:p>
          <a:p>
            <a:pPr marL="720090" lvl="3" indent="-171450" fontAlgn="base">
              <a:spcBef>
                <a:spcPts val="0"/>
              </a:spcBef>
              <a:spcAft>
                <a:spcPts val="0"/>
              </a:spcAft>
            </a:pPr>
            <a:r>
              <a:rPr lang="en-US" sz="1100" dirty="0"/>
              <a:t>Free registration for awardee (and optionally one guest) </a:t>
            </a:r>
            <a:r>
              <a:rPr lang="en-US" sz="1100" i="1" dirty="0"/>
              <a:t>for the event at which the awardee is being honored</a:t>
            </a:r>
          </a:p>
          <a:p>
            <a:pPr marL="473202" lvl="2" indent="-171450" fontAlgn="base">
              <a:spcBef>
                <a:spcPts val="0"/>
              </a:spcBef>
              <a:spcAft>
                <a:spcPts val="0"/>
              </a:spcAft>
            </a:pPr>
            <a:r>
              <a:rPr lang="en-US" sz="1200" dirty="0"/>
              <a:t>Recognition / PR:</a:t>
            </a:r>
          </a:p>
          <a:p>
            <a:pPr marL="720090" lvl="3" indent="-171450" fontAlgn="base">
              <a:spcBef>
                <a:spcPts val="0"/>
              </a:spcBef>
            </a:pPr>
            <a:r>
              <a:rPr lang="en-US" sz="1100" dirty="0"/>
              <a:t>Announcement on social media and in Community (if desired)</a:t>
            </a:r>
          </a:p>
          <a:p>
            <a:pPr marL="720090" lvl="3" indent="-171450" fontAlgn="base">
              <a:spcBef>
                <a:spcPts val="0"/>
              </a:spcBef>
              <a:spcAft>
                <a:spcPts val="0"/>
              </a:spcAft>
            </a:pPr>
            <a:r>
              <a:rPr lang="en-US" sz="1100" dirty="0"/>
              <a:t>Letter notifying awardee’s boss (if desired)</a:t>
            </a:r>
          </a:p>
          <a:p>
            <a:pPr marL="720090" lvl="3" indent="-171450" fontAlgn="base">
              <a:spcBef>
                <a:spcPts val="0"/>
              </a:spcBef>
              <a:spcAft>
                <a:spcPts val="0"/>
              </a:spcAft>
            </a:pPr>
            <a:r>
              <a:rPr lang="en-US" sz="1100" dirty="0"/>
              <a:t>LinkedIn endorsement/recommendation (if desired)</a:t>
            </a:r>
          </a:p>
          <a:p>
            <a:pPr marL="720090" lvl="3" indent="-171450" fontAlgn="base">
              <a:spcBef>
                <a:spcPts val="0"/>
              </a:spcBef>
            </a:pPr>
            <a:r>
              <a:rPr lang="en-US" sz="1100" dirty="0"/>
              <a:t>Digital Badge which can be shared via the awardee’s social networks, LinkedIn, and email signature</a:t>
            </a:r>
          </a:p>
          <a:p>
            <a:pPr marL="720090" lvl="3" indent="-171450" fontAlgn="base">
              <a:spcBef>
                <a:spcPts val="0"/>
              </a:spcBef>
              <a:spcAft>
                <a:spcPts val="0"/>
              </a:spcAft>
            </a:pPr>
            <a:endParaRPr lang="en-US" sz="1400" dirty="0"/>
          </a:p>
          <a:p>
            <a:pPr>
              <a:lnSpc>
                <a:spcPct val="100000"/>
              </a:lnSpc>
              <a:spcBef>
                <a:spcPts val="0"/>
              </a:spcBef>
              <a:spcAft>
                <a:spcPts val="0"/>
              </a:spcAft>
            </a:pPr>
            <a:r>
              <a:rPr lang="en-US" sz="1400" dirty="0"/>
              <a:t>Nomination process:</a:t>
            </a:r>
          </a:p>
          <a:p>
            <a:pPr lvl="1">
              <a:lnSpc>
                <a:spcPct val="100000"/>
              </a:lnSpc>
              <a:spcBef>
                <a:spcPts val="0"/>
              </a:spcBef>
              <a:spcAft>
                <a:spcPts val="0"/>
              </a:spcAft>
              <a:buFont typeface="Arial" panose="020B0604020202020204" pitchFamily="34" charset="0"/>
              <a:buChar char="•"/>
            </a:pPr>
            <a:r>
              <a:rPr lang="en-US" sz="1200" dirty="0"/>
              <a:t>Chapter and regional leaders can nominate via online survey once annually</a:t>
            </a:r>
          </a:p>
          <a:p>
            <a:pPr lvl="1">
              <a:lnSpc>
                <a:spcPct val="100000"/>
              </a:lnSpc>
              <a:spcBef>
                <a:spcPts val="0"/>
              </a:spcBef>
              <a:spcAft>
                <a:spcPts val="0"/>
              </a:spcAft>
              <a:buFont typeface="Arial" panose="020B0604020202020204" pitchFamily="34" charset="0"/>
              <a:buChar char="•"/>
            </a:pPr>
            <a:r>
              <a:rPr lang="en-US" sz="1200" dirty="0"/>
              <a:t>Membership &amp; Volunteer Engagement DAL or Volunteer Experience President reviews nominees to verify eligibility</a:t>
            </a:r>
          </a:p>
          <a:p>
            <a:pPr lvl="1">
              <a:lnSpc>
                <a:spcPct val="100000"/>
              </a:lnSpc>
              <a:spcBef>
                <a:spcPts val="0"/>
              </a:spcBef>
              <a:spcAft>
                <a:spcPts val="0"/>
              </a:spcAft>
              <a:buFont typeface="Arial" panose="020B0604020202020204" pitchFamily="34" charset="0"/>
              <a:buChar char="•"/>
            </a:pPr>
            <a:r>
              <a:rPr lang="en-US" sz="1200" dirty="0"/>
              <a:t>Executive leadership then reviews nominees and selects honoree(s)</a:t>
            </a:r>
          </a:p>
          <a:p>
            <a:pPr lvl="1">
              <a:lnSpc>
                <a:spcPct val="100000"/>
              </a:lnSpc>
              <a:spcBef>
                <a:spcPts val="0"/>
              </a:spcBef>
              <a:spcAft>
                <a:spcPts val="0"/>
              </a:spcAft>
              <a:buFont typeface="Arial" panose="020B0604020202020204" pitchFamily="34" charset="0"/>
              <a:buChar char="•"/>
            </a:pPr>
            <a:endParaRPr lang="en-US" sz="1400" dirty="0"/>
          </a:p>
          <a:p>
            <a:pPr lvl="1">
              <a:lnSpc>
                <a:spcPct val="100000"/>
              </a:lnSpc>
              <a:spcBef>
                <a:spcPts val="0"/>
              </a:spcBef>
              <a:spcAft>
                <a:spcPts val="0"/>
              </a:spcAft>
            </a:pPr>
            <a:endParaRPr lang="en-US" sz="1400" dirty="0"/>
          </a:p>
        </p:txBody>
      </p:sp>
      <p:sp>
        <p:nvSpPr>
          <p:cNvPr id="4" name="Slide Number Placeholder 3"/>
          <p:cNvSpPr>
            <a:spLocks noGrp="1"/>
          </p:cNvSpPr>
          <p:nvPr>
            <p:ph type="sldNum" sz="quarter" idx="11"/>
          </p:nvPr>
        </p:nvSpPr>
        <p:spPr/>
        <p:txBody>
          <a:bodyPr/>
          <a:lstStyle/>
          <a:p>
            <a:fld id="{CB770E5B-A088-45B1-B0D1-069BF9352BC7}" type="slidenum">
              <a:rPr lang="en-US" smtClean="0"/>
              <a:pPr/>
              <a:t>6</a:t>
            </a:fld>
            <a:endParaRPr lang="en-US" dirty="0"/>
          </a:p>
        </p:txBody>
      </p:sp>
      <p:sp>
        <p:nvSpPr>
          <p:cNvPr id="2" name="Title 1"/>
          <p:cNvSpPr>
            <a:spLocks noGrp="1"/>
          </p:cNvSpPr>
          <p:nvPr>
            <p:ph type="title"/>
          </p:nvPr>
        </p:nvSpPr>
        <p:spPr/>
        <p:txBody>
          <a:bodyPr>
            <a:normAutofit fontScale="90000"/>
          </a:bodyPr>
          <a:lstStyle/>
          <a:p>
            <a:r>
              <a:rPr lang="en-US" sz="4900" dirty="0">
                <a:solidFill>
                  <a:srgbClr val="5B2C82"/>
                </a:solidFill>
              </a:rPr>
              <a:t>Legacy award</a:t>
            </a:r>
            <a:br>
              <a:rPr lang="en-US" dirty="0"/>
            </a:br>
            <a:endParaRPr lang="en-US" sz="1600" dirty="0"/>
          </a:p>
        </p:txBody>
      </p:sp>
      <p:sp>
        <p:nvSpPr>
          <p:cNvPr id="5" name="TextBox 4"/>
          <p:cNvSpPr txBox="1"/>
          <p:nvPr/>
        </p:nvSpPr>
        <p:spPr>
          <a:xfrm>
            <a:off x="7141748" y="313988"/>
            <a:ext cx="4620768" cy="584775"/>
          </a:xfrm>
          <a:prstGeom prst="rect">
            <a:avLst/>
          </a:prstGeom>
          <a:noFill/>
        </p:spPr>
        <p:txBody>
          <a:bodyPr wrap="square" rtlCol="0">
            <a:spAutoFit/>
          </a:bodyPr>
          <a:lstStyle/>
          <a:p>
            <a:pPr algn="r"/>
            <a:r>
              <a:rPr lang="en-US" sz="1600" b="1" i="1" dirty="0"/>
              <a:t>HBA Core Values: </a:t>
            </a:r>
            <a:r>
              <a:rPr lang="en-US" sz="1600" i="1" dirty="0"/>
              <a:t>Relevance/Integrity</a:t>
            </a:r>
          </a:p>
          <a:p>
            <a:pPr algn="r"/>
            <a:r>
              <a:rPr lang="en-US" sz="1600" b="1" i="1" dirty="0"/>
              <a:t>Category: </a:t>
            </a:r>
            <a:r>
              <a:rPr lang="en-US" sz="1600" i="1" dirty="0"/>
              <a:t>Continued Service </a:t>
            </a:r>
          </a:p>
        </p:txBody>
      </p:sp>
    </p:spTree>
    <p:extLst>
      <p:ext uri="{BB962C8B-B14F-4D97-AF65-F5344CB8AC3E}">
        <p14:creationId xmlns:p14="http://schemas.microsoft.com/office/powerpoint/2010/main" val="219206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28675" y="1342386"/>
            <a:ext cx="10534650" cy="4506467"/>
          </a:xfrm>
        </p:spPr>
        <p:txBody>
          <a:bodyPr/>
          <a:lstStyle/>
          <a:p>
            <a:pPr>
              <a:lnSpc>
                <a:spcPct val="100000"/>
              </a:lnSpc>
              <a:spcBef>
                <a:spcPts val="0"/>
              </a:spcBef>
              <a:spcAft>
                <a:spcPts val="0"/>
              </a:spcAft>
            </a:pPr>
            <a:r>
              <a:rPr lang="en-US" sz="1400" b="1" dirty="0"/>
              <a:t>A regional or chapter award given annually as needed.</a:t>
            </a:r>
          </a:p>
          <a:p>
            <a:pPr>
              <a:lnSpc>
                <a:spcPct val="100000"/>
              </a:lnSpc>
              <a:spcBef>
                <a:spcPts val="0"/>
              </a:spcBef>
              <a:spcAft>
                <a:spcPts val="0"/>
              </a:spcAft>
            </a:pPr>
            <a:endParaRPr lang="en-US" sz="1200" dirty="0"/>
          </a:p>
          <a:p>
            <a:pPr>
              <a:lnSpc>
                <a:spcPct val="100000"/>
              </a:lnSpc>
              <a:spcBef>
                <a:spcPts val="0"/>
              </a:spcBef>
              <a:spcAft>
                <a:spcPts val="0"/>
              </a:spcAft>
            </a:pPr>
            <a:r>
              <a:rPr lang="en-US" sz="1400" dirty="0"/>
              <a:t>The Marie Curie award honors any HBA volunteer who has led an innovation that has had a significant impact on the chapter or region. Nominations are judged in terms of:</a:t>
            </a:r>
          </a:p>
          <a:p>
            <a:pPr lvl="1">
              <a:lnSpc>
                <a:spcPct val="100000"/>
              </a:lnSpc>
              <a:spcBef>
                <a:spcPts val="0"/>
              </a:spcBef>
            </a:pPr>
            <a:r>
              <a:rPr lang="en-US" sz="1000" b="1" dirty="0"/>
              <a:t>Concept</a:t>
            </a:r>
            <a:r>
              <a:rPr lang="en-US" sz="1000" dirty="0"/>
              <a:t> – Conceived an innovative, imaginative or creative idea to drive the organization forward or came up with creative, new ways of doing things.</a:t>
            </a:r>
          </a:p>
          <a:p>
            <a:pPr lvl="1">
              <a:lnSpc>
                <a:spcPct val="100000"/>
              </a:lnSpc>
              <a:spcBef>
                <a:spcPts val="0"/>
              </a:spcBef>
            </a:pPr>
            <a:r>
              <a:rPr lang="en-US" sz="1000" b="1" dirty="0"/>
              <a:t>Value</a:t>
            </a:r>
            <a:r>
              <a:rPr lang="en-US" sz="1000" dirty="0"/>
              <a:t> -  The novel or idea solution added value by way of a new or improved process method, system, program or service (or reduction in costs) for their team or the organization overall. </a:t>
            </a:r>
          </a:p>
          <a:p>
            <a:pPr lvl="1">
              <a:lnSpc>
                <a:spcPct val="100000"/>
              </a:lnSpc>
              <a:spcBef>
                <a:spcPts val="0"/>
              </a:spcBef>
            </a:pPr>
            <a:r>
              <a:rPr lang="en-US" sz="1000" b="1" dirty="0"/>
              <a:t>Delivery</a:t>
            </a:r>
            <a:r>
              <a:rPr lang="en-US" sz="1000" dirty="0"/>
              <a:t> – Developed the idea from general concepts into action plans; swiftly moved from ideas to implementation. Effectively determined if ideas would work in operation and considered constraints that limited innovation while finding ways to make the most out of existing resources.</a:t>
            </a:r>
          </a:p>
          <a:p>
            <a:pPr lvl="1">
              <a:lnSpc>
                <a:spcPct val="100000"/>
              </a:lnSpc>
              <a:spcBef>
                <a:spcPts val="0"/>
              </a:spcBef>
            </a:pPr>
            <a:r>
              <a:rPr lang="en-US" sz="1000" b="1" dirty="0"/>
              <a:t>Impact</a:t>
            </a:r>
            <a:r>
              <a:rPr lang="en-US" sz="1000" dirty="0"/>
              <a:t> – Innovation has had a clear and measurable/quantifiable impact on the chapter/region or the HBA overall. </a:t>
            </a:r>
          </a:p>
        </p:txBody>
      </p:sp>
      <p:sp>
        <p:nvSpPr>
          <p:cNvPr id="4" name="Slide Number Placeholder 3"/>
          <p:cNvSpPr>
            <a:spLocks noGrp="1"/>
          </p:cNvSpPr>
          <p:nvPr>
            <p:ph type="sldNum" sz="quarter" idx="11"/>
          </p:nvPr>
        </p:nvSpPr>
        <p:spPr/>
        <p:txBody>
          <a:bodyPr/>
          <a:lstStyle/>
          <a:p>
            <a:fld id="{CB770E5B-A088-45B1-B0D1-069BF9352BC7}" type="slidenum">
              <a:rPr lang="en-US" smtClean="0"/>
              <a:pPr/>
              <a:t>7</a:t>
            </a:fld>
            <a:endParaRPr lang="en-US" dirty="0"/>
          </a:p>
        </p:txBody>
      </p:sp>
      <p:sp>
        <p:nvSpPr>
          <p:cNvPr id="2" name="Title 1"/>
          <p:cNvSpPr>
            <a:spLocks noGrp="1"/>
          </p:cNvSpPr>
          <p:nvPr>
            <p:ph type="title"/>
          </p:nvPr>
        </p:nvSpPr>
        <p:spPr/>
        <p:txBody>
          <a:bodyPr>
            <a:normAutofit fontScale="90000"/>
          </a:bodyPr>
          <a:lstStyle/>
          <a:p>
            <a:r>
              <a:rPr lang="en-US" dirty="0">
                <a:solidFill>
                  <a:srgbClr val="5B2C82"/>
                </a:solidFill>
              </a:rPr>
              <a:t>Marie Curie award </a:t>
            </a:r>
            <a:br>
              <a:rPr lang="en-US" dirty="0"/>
            </a:br>
            <a:r>
              <a:rPr lang="en-US" sz="200" dirty="0">
                <a:solidFill>
                  <a:srgbClr val="FF0000"/>
                </a:solidFill>
              </a:rPr>
              <a:t>.</a:t>
            </a:r>
            <a:br>
              <a:rPr lang="en-US" sz="2200" dirty="0"/>
            </a:br>
            <a:endParaRPr lang="en-US" sz="1400" dirty="0"/>
          </a:p>
        </p:txBody>
      </p:sp>
      <p:sp>
        <p:nvSpPr>
          <p:cNvPr id="6" name="TextBox 5"/>
          <p:cNvSpPr txBox="1"/>
          <p:nvPr/>
        </p:nvSpPr>
        <p:spPr>
          <a:xfrm>
            <a:off x="828675" y="3140454"/>
            <a:ext cx="8371196" cy="3185487"/>
          </a:xfrm>
          <a:prstGeom prst="rect">
            <a:avLst/>
          </a:prstGeom>
          <a:noFill/>
        </p:spPr>
        <p:txBody>
          <a:bodyPr wrap="square" rtlCol="0">
            <a:spAutoFit/>
          </a:bodyPr>
          <a:lstStyle/>
          <a:p>
            <a:pPr marL="45720" lvl="1" fontAlgn="base"/>
            <a:r>
              <a:rPr lang="en-US" sz="1400" dirty="0">
                <a:cs typeface="Arial" panose="020B0604020202020204" pitchFamily="34" charset="0"/>
              </a:rPr>
              <a:t>Awardee receives:</a:t>
            </a:r>
          </a:p>
          <a:p>
            <a:pPr marL="473202" lvl="2" indent="-171450" fontAlgn="base">
              <a:buFont typeface="Arial" panose="020B0604020202020204" pitchFamily="34" charset="0"/>
              <a:buChar char="•"/>
            </a:pPr>
            <a:r>
              <a:rPr lang="en-US" sz="1200" dirty="0">
                <a:cs typeface="Arial" panose="020B0604020202020204" pitchFamily="34" charset="0"/>
              </a:rPr>
              <a:t>Physical reward:</a:t>
            </a:r>
          </a:p>
          <a:p>
            <a:pPr marL="720090" lvl="3" indent="-171450" fontAlgn="base">
              <a:buFont typeface="Arial" panose="020B0604020202020204" pitchFamily="34" charset="0"/>
              <a:buChar char="•"/>
            </a:pPr>
            <a:r>
              <a:rPr lang="en-US" sz="1100" dirty="0">
                <a:cs typeface="Arial" panose="020B0604020202020204" pitchFamily="34" charset="0"/>
              </a:rPr>
              <a:t>Certificate/Letter from the HBA CEO</a:t>
            </a:r>
          </a:p>
          <a:p>
            <a:pPr marL="720090" lvl="3" indent="-171450" fontAlgn="base">
              <a:buFont typeface="Arial" panose="020B0604020202020204" pitchFamily="34" charset="0"/>
              <a:buChar char="•"/>
            </a:pPr>
            <a:r>
              <a:rPr lang="en-US" sz="1100" dirty="0"/>
              <a:t>Trophy or plaque </a:t>
            </a:r>
            <a:r>
              <a:rPr lang="en-US" sz="1100" i="1" dirty="0"/>
              <a:t>(optional and dependent on regional budget)</a:t>
            </a:r>
            <a:endParaRPr lang="en-US" sz="1100" dirty="0">
              <a:cs typeface="Arial" panose="020B0604020202020204" pitchFamily="34" charset="0"/>
            </a:endParaRPr>
          </a:p>
          <a:p>
            <a:pPr marL="473202" lvl="2" indent="-171450" fontAlgn="base">
              <a:buFont typeface="Arial" panose="020B0604020202020204" pitchFamily="34" charset="0"/>
              <a:buChar char="•"/>
            </a:pPr>
            <a:r>
              <a:rPr lang="en-US" sz="1200" dirty="0">
                <a:cs typeface="Arial" panose="020B0604020202020204" pitchFamily="34" charset="0"/>
              </a:rPr>
              <a:t>Event rewards /  announcement:</a:t>
            </a:r>
          </a:p>
          <a:p>
            <a:pPr marL="720090" lvl="3" indent="-171450" fontAlgn="base">
              <a:buFont typeface="Arial" panose="020B0604020202020204" pitchFamily="34" charset="0"/>
              <a:buChar char="•"/>
            </a:pPr>
            <a:r>
              <a:rPr lang="en-US" sz="1100" dirty="0">
                <a:cs typeface="Arial" panose="020B0604020202020204" pitchFamily="34" charset="0"/>
              </a:rPr>
              <a:t>Live recognition at a chapter/regional event</a:t>
            </a:r>
          </a:p>
          <a:p>
            <a:pPr marL="720090" lvl="3" indent="-171450" fontAlgn="base">
              <a:buFont typeface="Arial" panose="020B0604020202020204" pitchFamily="34" charset="0"/>
              <a:buChar char="•"/>
            </a:pPr>
            <a:r>
              <a:rPr lang="en-US" sz="1100" dirty="0"/>
              <a:t>Free registration for awardee (and optionally one guest) </a:t>
            </a:r>
            <a:r>
              <a:rPr lang="en-US" sz="1100" i="1" dirty="0"/>
              <a:t>for the event at which the awardee is being honored</a:t>
            </a:r>
          </a:p>
          <a:p>
            <a:pPr marL="473202" lvl="2" indent="-171450" fontAlgn="base">
              <a:buFont typeface="Arial" panose="020B0604020202020204" pitchFamily="34" charset="0"/>
              <a:buChar char="•"/>
            </a:pPr>
            <a:r>
              <a:rPr lang="en-US" sz="1200" dirty="0">
                <a:cs typeface="Arial" panose="020B0604020202020204" pitchFamily="34" charset="0"/>
              </a:rPr>
              <a:t>Recognition / PR:</a:t>
            </a:r>
          </a:p>
          <a:p>
            <a:pPr marL="720090" lvl="3" indent="-171450" fontAlgn="base">
              <a:buFont typeface="Arial" panose="020B0604020202020204" pitchFamily="34" charset="0"/>
              <a:buChar char="•"/>
            </a:pPr>
            <a:r>
              <a:rPr lang="en-US" sz="1100" dirty="0">
                <a:cs typeface="Arial" panose="020B0604020202020204" pitchFamily="34" charset="0"/>
              </a:rPr>
              <a:t>Announcement on social media and HBA Community (if desired)</a:t>
            </a:r>
          </a:p>
          <a:p>
            <a:pPr marL="720090" lvl="3" indent="-171450" fontAlgn="base">
              <a:buFont typeface="Arial" panose="020B0604020202020204" pitchFamily="34" charset="0"/>
              <a:buChar char="•"/>
            </a:pPr>
            <a:r>
              <a:rPr lang="en-US" sz="1100" dirty="0">
                <a:cs typeface="Arial" panose="020B0604020202020204" pitchFamily="34" charset="0"/>
              </a:rPr>
              <a:t>Letter notifying awardee’s boss (if desired)</a:t>
            </a:r>
          </a:p>
          <a:p>
            <a:pPr marL="720090" lvl="3" indent="-171450" fontAlgn="base">
              <a:buFont typeface="Arial" panose="020B0604020202020204" pitchFamily="34" charset="0"/>
              <a:buChar char="•"/>
            </a:pPr>
            <a:r>
              <a:rPr lang="en-US" sz="1100" dirty="0">
                <a:cs typeface="Arial" panose="020B0604020202020204" pitchFamily="34" charset="0"/>
              </a:rPr>
              <a:t>LinkedIn endorsement/recommendation  (if desired)</a:t>
            </a:r>
          </a:p>
          <a:p>
            <a:pPr marL="720090" lvl="3" indent="-171450" fontAlgn="base">
              <a:buFont typeface="Arial" panose="020B0604020202020204" pitchFamily="34" charset="0"/>
              <a:buChar char="•"/>
            </a:pPr>
            <a:r>
              <a:rPr lang="en-US" sz="1100" dirty="0"/>
              <a:t>Digital Badge which can be shared via the awardee’s social networks, LinkedIn, and email signature</a:t>
            </a:r>
          </a:p>
          <a:p>
            <a:pPr marL="720090" lvl="3" indent="-171450" fontAlgn="base">
              <a:buFont typeface="Arial" panose="020B0604020202020204" pitchFamily="34" charset="0"/>
              <a:buChar char="•"/>
            </a:pPr>
            <a:endParaRPr lang="en-US" sz="1100" dirty="0">
              <a:cs typeface="Arial" panose="020B0604020202020204" pitchFamily="34" charset="0"/>
            </a:endParaRPr>
          </a:p>
          <a:p>
            <a:r>
              <a:rPr lang="en-US" sz="1400" dirty="0">
                <a:cs typeface="Arial" panose="020B0604020202020204" pitchFamily="34" charset="0"/>
              </a:rPr>
              <a:t>Nomination process:</a:t>
            </a:r>
          </a:p>
          <a:p>
            <a:pPr lvl="1">
              <a:lnSpc>
                <a:spcPct val="100000"/>
              </a:lnSpc>
              <a:spcBef>
                <a:spcPts val="0"/>
              </a:spcBef>
              <a:spcAft>
                <a:spcPts val="0"/>
              </a:spcAft>
              <a:buFont typeface="Arial" panose="020B0604020202020204" pitchFamily="34" charset="0"/>
              <a:buChar char="•"/>
            </a:pPr>
            <a:r>
              <a:rPr lang="en-US" sz="1200" dirty="0"/>
              <a:t>Chapter and regional leaders can nominate once annually</a:t>
            </a:r>
          </a:p>
          <a:p>
            <a:pPr lvl="1">
              <a:lnSpc>
                <a:spcPct val="100000"/>
              </a:lnSpc>
              <a:spcBef>
                <a:spcPts val="0"/>
              </a:spcBef>
              <a:spcAft>
                <a:spcPts val="0"/>
              </a:spcAft>
              <a:buFont typeface="Arial" panose="020B0604020202020204" pitchFamily="34" charset="0"/>
              <a:buChar char="•"/>
            </a:pPr>
            <a:r>
              <a:rPr lang="en-US" sz="1200" dirty="0"/>
              <a:t>From those nominations, regional/chapter executive leadership then reviews nominees and selects honoree(s)</a:t>
            </a:r>
          </a:p>
          <a:p>
            <a:pPr marL="285750" indent="-285750">
              <a:buFontTx/>
              <a:buChar char="-"/>
            </a:pPr>
            <a:endParaRPr lang="en-US" sz="1400" dirty="0">
              <a:latin typeface="Arial" panose="020B0604020202020204" pitchFamily="34" charset="0"/>
              <a:cs typeface="Arial" panose="020B0604020202020204" pitchFamily="34" charset="0"/>
            </a:endParaRPr>
          </a:p>
        </p:txBody>
      </p:sp>
      <p:sp>
        <p:nvSpPr>
          <p:cNvPr id="7" name="TextBox 6"/>
          <p:cNvSpPr txBox="1"/>
          <p:nvPr/>
        </p:nvSpPr>
        <p:spPr>
          <a:xfrm>
            <a:off x="7958943" y="250114"/>
            <a:ext cx="3839838" cy="584775"/>
          </a:xfrm>
          <a:prstGeom prst="rect">
            <a:avLst/>
          </a:prstGeom>
          <a:noFill/>
        </p:spPr>
        <p:txBody>
          <a:bodyPr wrap="square" rtlCol="0">
            <a:spAutoFit/>
          </a:bodyPr>
          <a:lstStyle/>
          <a:p>
            <a:pPr algn="r"/>
            <a:r>
              <a:rPr lang="en-US" sz="1600" b="1" i="1" dirty="0"/>
              <a:t>HBA Core Value: </a:t>
            </a:r>
            <a:r>
              <a:rPr lang="en-US" sz="1600" i="1" dirty="0"/>
              <a:t>Relevance</a:t>
            </a:r>
          </a:p>
          <a:p>
            <a:pPr algn="r"/>
            <a:r>
              <a:rPr lang="en-US" sz="1600" b="1" i="1" dirty="0"/>
              <a:t>Category: </a:t>
            </a:r>
            <a:r>
              <a:rPr lang="en-US" sz="1600" i="1" dirty="0"/>
              <a:t>Innovation</a:t>
            </a:r>
          </a:p>
        </p:txBody>
      </p:sp>
    </p:spTree>
    <p:extLst>
      <p:ext uri="{BB962C8B-B14F-4D97-AF65-F5344CB8AC3E}">
        <p14:creationId xmlns:p14="http://schemas.microsoft.com/office/powerpoint/2010/main" val="310231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28675" y="1223306"/>
            <a:ext cx="10534650" cy="4377862"/>
          </a:xfrm>
        </p:spPr>
        <p:txBody>
          <a:bodyPr/>
          <a:lstStyle/>
          <a:p>
            <a:r>
              <a:rPr lang="en-US" sz="1400" dirty="0"/>
              <a:t>A </a:t>
            </a:r>
            <a:r>
              <a:rPr lang="en-US" sz="1400" b="1" dirty="0"/>
              <a:t>regional or chapter award given annually as needed</a:t>
            </a:r>
            <a:r>
              <a:rPr lang="en-US" sz="1400" dirty="0"/>
              <a:t>.</a:t>
            </a:r>
          </a:p>
        </p:txBody>
      </p:sp>
      <p:sp>
        <p:nvSpPr>
          <p:cNvPr id="4" name="Slide Number Placeholder 3"/>
          <p:cNvSpPr>
            <a:spLocks noGrp="1"/>
          </p:cNvSpPr>
          <p:nvPr>
            <p:ph type="sldNum" sz="quarter" idx="11"/>
          </p:nvPr>
        </p:nvSpPr>
        <p:spPr/>
        <p:txBody>
          <a:bodyPr/>
          <a:lstStyle/>
          <a:p>
            <a:fld id="{CB770E5B-A088-45B1-B0D1-069BF9352BC7}" type="slidenum">
              <a:rPr lang="en-US" smtClean="0"/>
              <a:pPr/>
              <a:t>8</a:t>
            </a:fld>
            <a:endParaRPr lang="en-US" dirty="0"/>
          </a:p>
        </p:txBody>
      </p:sp>
      <p:sp>
        <p:nvSpPr>
          <p:cNvPr id="2" name="Title 1"/>
          <p:cNvSpPr>
            <a:spLocks noGrp="1"/>
          </p:cNvSpPr>
          <p:nvPr>
            <p:ph type="title"/>
          </p:nvPr>
        </p:nvSpPr>
        <p:spPr/>
        <p:txBody>
          <a:bodyPr/>
          <a:lstStyle/>
          <a:p>
            <a:r>
              <a:rPr lang="en-US" dirty="0">
                <a:solidFill>
                  <a:srgbClr val="5B2C82"/>
                </a:solidFill>
              </a:rPr>
              <a:t>Everest award</a:t>
            </a:r>
          </a:p>
        </p:txBody>
      </p:sp>
      <p:sp>
        <p:nvSpPr>
          <p:cNvPr id="5" name="Text Placeholder 2"/>
          <p:cNvSpPr txBox="1">
            <a:spLocks/>
          </p:cNvSpPr>
          <p:nvPr/>
        </p:nvSpPr>
        <p:spPr>
          <a:xfrm>
            <a:off x="929975" y="1450782"/>
            <a:ext cx="9529479" cy="5705340"/>
          </a:xfrm>
          <a:prstGeom prst="rect">
            <a:avLst/>
          </a:prstGeom>
        </p:spPr>
        <p:txBody>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0292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758952" indent="-228600" algn="l" defTabSz="914400" rtl="0" eaLnBrk="1" latinLnBrk="0" hangingPunct="1">
              <a:lnSpc>
                <a:spcPct val="90000"/>
              </a:lnSpc>
              <a:spcBef>
                <a:spcPts val="50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005840" indent="-228600" algn="l" defTabSz="914400" rtl="0" eaLnBrk="1" latinLnBrk="0" hangingPunct="1">
              <a:lnSpc>
                <a:spcPct val="90000"/>
              </a:lnSpc>
              <a:spcBef>
                <a:spcPts val="50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US" sz="1400" dirty="0">
                <a:latin typeface="+mj-lt"/>
              </a:rPr>
              <a:t>The Everest award honors an HBA volunteer who has achieved a significant “above and beyond” accomplishment and:</a:t>
            </a:r>
          </a:p>
          <a:p>
            <a:pPr>
              <a:lnSpc>
                <a:spcPct val="100000"/>
              </a:lnSpc>
              <a:spcBef>
                <a:spcPts val="0"/>
              </a:spcBef>
              <a:spcAft>
                <a:spcPts val="0"/>
              </a:spcAft>
            </a:pPr>
            <a:r>
              <a:rPr lang="en-US" sz="1200" dirty="0">
                <a:latin typeface="+mj-lt"/>
              </a:rPr>
              <a:t>Showed a willingness to go the extra mile to improve HBA and extended themselves to help others with a high degree of excellence, professionalism, positivity, and integrity in their work, which contributed significantly to improve the overall HBA environment and experience</a:t>
            </a:r>
          </a:p>
          <a:p>
            <a:pPr>
              <a:lnSpc>
                <a:spcPct val="100000"/>
              </a:lnSpc>
              <a:spcBef>
                <a:spcPts val="0"/>
              </a:spcBef>
              <a:spcAft>
                <a:spcPts val="0"/>
              </a:spcAft>
            </a:pPr>
            <a:r>
              <a:rPr lang="en-US" sz="1200" dirty="0">
                <a:latin typeface="+mj-lt"/>
              </a:rPr>
              <a:t>Led a team, encouraging collaboration and teamwork, to accomplish significant transformational change for the benefit of peers and organization</a:t>
            </a:r>
          </a:p>
          <a:p>
            <a:pPr>
              <a:lnSpc>
                <a:spcPct val="100000"/>
              </a:lnSpc>
              <a:spcBef>
                <a:spcPts val="0"/>
              </a:spcBef>
              <a:spcAft>
                <a:spcPts val="0"/>
              </a:spcAft>
            </a:pPr>
            <a:r>
              <a:rPr lang="en-US" sz="1200" dirty="0">
                <a:latin typeface="+mj-lt"/>
              </a:rPr>
              <a:t>Overcame a significant challenge and/or made a sacrifice to ensure an initiative, program,  and/or project was executed properly. </a:t>
            </a:r>
          </a:p>
          <a:p>
            <a:pPr>
              <a:lnSpc>
                <a:spcPct val="100000"/>
              </a:lnSpc>
              <a:spcBef>
                <a:spcPts val="0"/>
              </a:spcBef>
              <a:spcAft>
                <a:spcPts val="0"/>
              </a:spcAft>
            </a:pPr>
            <a:r>
              <a:rPr lang="en-US" sz="1200" dirty="0">
                <a:latin typeface="+mj-lt"/>
              </a:rPr>
              <a:t>Used new and creative solutions to overcome existing obstacles </a:t>
            </a:r>
          </a:p>
          <a:p>
            <a:pPr marL="0" indent="0">
              <a:lnSpc>
                <a:spcPct val="100000"/>
              </a:lnSpc>
              <a:spcBef>
                <a:spcPts val="0"/>
              </a:spcBef>
              <a:spcAft>
                <a:spcPts val="0"/>
              </a:spcAft>
              <a:buNone/>
            </a:pPr>
            <a:endParaRPr lang="en-US" sz="1400" dirty="0">
              <a:latin typeface="+mj-lt"/>
            </a:endParaRPr>
          </a:p>
          <a:p>
            <a:pPr marL="45720" lvl="1" indent="0" fontAlgn="base">
              <a:spcBef>
                <a:spcPts val="0"/>
              </a:spcBef>
              <a:spcAft>
                <a:spcPts val="0"/>
              </a:spcAft>
              <a:buNone/>
            </a:pPr>
            <a:r>
              <a:rPr lang="en-US" sz="1400" dirty="0">
                <a:latin typeface="+mj-lt"/>
              </a:rPr>
              <a:t>Awardee receives:</a:t>
            </a:r>
          </a:p>
          <a:p>
            <a:pPr marL="473202" lvl="2" indent="-171450" fontAlgn="base">
              <a:spcBef>
                <a:spcPts val="0"/>
              </a:spcBef>
              <a:spcAft>
                <a:spcPts val="0"/>
              </a:spcAft>
            </a:pPr>
            <a:r>
              <a:rPr lang="en-US" sz="1200" dirty="0">
                <a:latin typeface="+mj-lt"/>
              </a:rPr>
              <a:t>Physical reward:</a:t>
            </a:r>
          </a:p>
          <a:p>
            <a:pPr marL="720090" lvl="3" indent="-171450" fontAlgn="base">
              <a:spcBef>
                <a:spcPts val="0"/>
              </a:spcBef>
              <a:spcAft>
                <a:spcPts val="0"/>
              </a:spcAft>
            </a:pPr>
            <a:r>
              <a:rPr lang="en-US" sz="1100" dirty="0">
                <a:latin typeface="+mj-lt"/>
              </a:rPr>
              <a:t>Certificate/Letter from the HBA CEO</a:t>
            </a:r>
          </a:p>
          <a:p>
            <a:pPr marL="720090" lvl="3" indent="-171450" fontAlgn="base">
              <a:spcBef>
                <a:spcPts val="0"/>
              </a:spcBef>
              <a:spcAft>
                <a:spcPts val="0"/>
              </a:spcAft>
            </a:pPr>
            <a:r>
              <a:rPr lang="en-US" sz="1100" dirty="0">
                <a:latin typeface="+mj-lt"/>
              </a:rPr>
              <a:t>Trophy or plaque </a:t>
            </a:r>
            <a:r>
              <a:rPr lang="en-US" sz="1100" i="1" dirty="0">
                <a:latin typeface="+mj-lt"/>
              </a:rPr>
              <a:t>(optional and dependent on regional budget)</a:t>
            </a:r>
            <a:endParaRPr lang="en-US" sz="1100" dirty="0">
              <a:latin typeface="+mj-lt"/>
            </a:endParaRPr>
          </a:p>
          <a:p>
            <a:pPr marL="473202" lvl="2" indent="-171450" fontAlgn="base">
              <a:spcBef>
                <a:spcPts val="0"/>
              </a:spcBef>
              <a:spcAft>
                <a:spcPts val="0"/>
              </a:spcAft>
            </a:pPr>
            <a:r>
              <a:rPr lang="en-US" sz="1200" dirty="0">
                <a:latin typeface="+mj-lt"/>
              </a:rPr>
              <a:t>Event rewards /  announcement:</a:t>
            </a:r>
          </a:p>
          <a:p>
            <a:pPr marL="720090" lvl="3" indent="-171450" fontAlgn="base">
              <a:spcBef>
                <a:spcPts val="0"/>
              </a:spcBef>
              <a:spcAft>
                <a:spcPts val="0"/>
              </a:spcAft>
            </a:pPr>
            <a:r>
              <a:rPr lang="en-US" sz="1100" dirty="0">
                <a:latin typeface="+mj-lt"/>
              </a:rPr>
              <a:t>Live recognition at a chapter/regional event</a:t>
            </a:r>
          </a:p>
          <a:p>
            <a:pPr marL="720090" lvl="3" indent="-171450" fontAlgn="base">
              <a:spcBef>
                <a:spcPts val="0"/>
              </a:spcBef>
              <a:spcAft>
                <a:spcPts val="0"/>
              </a:spcAft>
            </a:pPr>
            <a:r>
              <a:rPr lang="en-US" sz="1100" dirty="0">
                <a:latin typeface="+mj-lt"/>
              </a:rPr>
              <a:t>Free registration for awardee (and optionally one guest) </a:t>
            </a:r>
            <a:r>
              <a:rPr lang="en-US" sz="1100" i="1" dirty="0">
                <a:latin typeface="+mj-lt"/>
              </a:rPr>
              <a:t>for the event at which the awardee is being honored</a:t>
            </a:r>
          </a:p>
          <a:p>
            <a:pPr marL="473202" lvl="2" indent="-171450" fontAlgn="base">
              <a:spcBef>
                <a:spcPts val="0"/>
              </a:spcBef>
              <a:spcAft>
                <a:spcPts val="0"/>
              </a:spcAft>
            </a:pPr>
            <a:r>
              <a:rPr lang="en-US" sz="1200" dirty="0">
                <a:latin typeface="+mj-lt"/>
              </a:rPr>
              <a:t>Recognition / PR:</a:t>
            </a:r>
          </a:p>
          <a:p>
            <a:pPr marL="720090" lvl="3" indent="-171450" fontAlgn="base">
              <a:spcBef>
                <a:spcPts val="0"/>
              </a:spcBef>
              <a:spcAft>
                <a:spcPts val="0"/>
              </a:spcAft>
            </a:pPr>
            <a:r>
              <a:rPr lang="en-US" sz="1100" dirty="0">
                <a:latin typeface="+mj-lt"/>
              </a:rPr>
              <a:t>Announcement on social media and in Community (if desired) </a:t>
            </a:r>
          </a:p>
          <a:p>
            <a:pPr marL="720090" lvl="3" indent="-171450" fontAlgn="base">
              <a:spcBef>
                <a:spcPts val="0"/>
              </a:spcBef>
              <a:spcAft>
                <a:spcPts val="0"/>
              </a:spcAft>
            </a:pPr>
            <a:r>
              <a:rPr lang="en-US" sz="1100" dirty="0">
                <a:latin typeface="+mj-lt"/>
              </a:rPr>
              <a:t>Letter notifying awardee’s boss (if desired)</a:t>
            </a:r>
          </a:p>
          <a:p>
            <a:pPr marL="720090" lvl="3" indent="-171450" fontAlgn="base">
              <a:spcBef>
                <a:spcPts val="0"/>
              </a:spcBef>
              <a:spcAft>
                <a:spcPts val="0"/>
              </a:spcAft>
            </a:pPr>
            <a:r>
              <a:rPr lang="en-US" sz="1100" dirty="0">
                <a:latin typeface="+mj-lt"/>
              </a:rPr>
              <a:t>LinkedIn endorsement/recommendation (if desired)</a:t>
            </a:r>
          </a:p>
          <a:p>
            <a:pPr marL="720090" lvl="3" indent="-171450" fontAlgn="base">
              <a:spcBef>
                <a:spcPts val="0"/>
              </a:spcBef>
              <a:spcAft>
                <a:spcPts val="0"/>
              </a:spcAft>
            </a:pPr>
            <a:r>
              <a:rPr lang="en-US" sz="1100" dirty="0">
                <a:latin typeface="+mj-lt"/>
              </a:rPr>
              <a:t>Digital Badge which can be shared via the awardee’s social networks, LinkedIn, and email signature</a:t>
            </a:r>
          </a:p>
          <a:p>
            <a:pPr marL="274320" lvl="1" indent="0">
              <a:lnSpc>
                <a:spcPct val="100000"/>
              </a:lnSpc>
              <a:spcBef>
                <a:spcPts val="0"/>
              </a:spcBef>
              <a:spcAft>
                <a:spcPts val="0"/>
              </a:spcAft>
              <a:buNone/>
            </a:pPr>
            <a:endParaRPr lang="en-US" sz="1400" dirty="0">
              <a:latin typeface="+mj-lt"/>
            </a:endParaRPr>
          </a:p>
          <a:p>
            <a:pPr marL="0" indent="0">
              <a:lnSpc>
                <a:spcPct val="100000"/>
              </a:lnSpc>
              <a:spcBef>
                <a:spcPts val="0"/>
              </a:spcBef>
              <a:spcAft>
                <a:spcPts val="0"/>
              </a:spcAft>
              <a:buNone/>
            </a:pPr>
            <a:r>
              <a:rPr lang="en-US" sz="1400" dirty="0">
                <a:latin typeface="+mj-lt"/>
              </a:rPr>
              <a:t>Nomination process:</a:t>
            </a:r>
          </a:p>
          <a:p>
            <a:pPr lvl="1">
              <a:lnSpc>
                <a:spcPct val="100000"/>
              </a:lnSpc>
              <a:spcBef>
                <a:spcPts val="0"/>
              </a:spcBef>
              <a:spcAft>
                <a:spcPts val="0"/>
              </a:spcAft>
              <a:buFont typeface="Arial" panose="020B0604020202020204" pitchFamily="34" charset="0"/>
              <a:buChar char="•"/>
            </a:pPr>
            <a:r>
              <a:rPr lang="en-US" sz="1200" dirty="0">
                <a:latin typeface="+mj-lt"/>
              </a:rPr>
              <a:t>Chapter and regional leaders can nominate via online survey once annually</a:t>
            </a:r>
          </a:p>
          <a:p>
            <a:pPr lvl="1">
              <a:lnSpc>
                <a:spcPct val="100000"/>
              </a:lnSpc>
              <a:spcBef>
                <a:spcPts val="0"/>
              </a:spcBef>
              <a:spcAft>
                <a:spcPts val="0"/>
              </a:spcAft>
              <a:buFont typeface="Arial" panose="020B0604020202020204" pitchFamily="34" charset="0"/>
              <a:buChar char="•"/>
            </a:pPr>
            <a:r>
              <a:rPr lang="en-US" sz="1200" dirty="0">
                <a:latin typeface="+mj-lt"/>
              </a:rPr>
              <a:t>From those nominations, regional/chapter executive leadership then reviews nominees and selects honoree(s)</a:t>
            </a:r>
          </a:p>
          <a:p>
            <a:pPr marL="0" indent="0">
              <a:lnSpc>
                <a:spcPct val="100000"/>
              </a:lnSpc>
              <a:spcBef>
                <a:spcPts val="0"/>
              </a:spcBef>
              <a:spcAft>
                <a:spcPts val="0"/>
              </a:spcAft>
              <a:buNone/>
            </a:pPr>
            <a:endParaRPr lang="en-US" sz="1400" dirty="0">
              <a:latin typeface="+mj-lt"/>
            </a:endParaRPr>
          </a:p>
        </p:txBody>
      </p:sp>
      <p:sp>
        <p:nvSpPr>
          <p:cNvPr id="6" name="TextBox 5"/>
          <p:cNvSpPr txBox="1"/>
          <p:nvPr/>
        </p:nvSpPr>
        <p:spPr>
          <a:xfrm>
            <a:off x="7865931" y="261330"/>
            <a:ext cx="3994485" cy="584775"/>
          </a:xfrm>
          <a:prstGeom prst="rect">
            <a:avLst/>
          </a:prstGeom>
          <a:noFill/>
        </p:spPr>
        <p:txBody>
          <a:bodyPr wrap="square" rtlCol="0">
            <a:spAutoFit/>
          </a:bodyPr>
          <a:lstStyle/>
          <a:p>
            <a:pPr algn="r"/>
            <a:r>
              <a:rPr lang="en-US" sz="1600" b="1" i="1" dirty="0"/>
              <a:t>HBA Core Value: </a:t>
            </a:r>
            <a:r>
              <a:rPr lang="en-US" sz="1600" i="1" dirty="0"/>
              <a:t>Community</a:t>
            </a:r>
          </a:p>
          <a:p>
            <a:pPr algn="r"/>
            <a:r>
              <a:rPr lang="en-US" sz="1600" b="1" i="1" dirty="0"/>
              <a:t>Category: </a:t>
            </a:r>
            <a:r>
              <a:rPr lang="en-US" sz="1600" i="1" dirty="0"/>
              <a:t>significant accomplishment</a:t>
            </a:r>
          </a:p>
        </p:txBody>
      </p:sp>
    </p:spTree>
    <p:extLst>
      <p:ext uri="{BB962C8B-B14F-4D97-AF65-F5344CB8AC3E}">
        <p14:creationId xmlns:p14="http://schemas.microsoft.com/office/powerpoint/2010/main" val="28938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a:bodyPr>
          <a:lstStyle/>
          <a:p>
            <a:pPr marL="0" lvl="1" indent="0">
              <a:spcBef>
                <a:spcPts val="1000"/>
              </a:spcBef>
              <a:buNone/>
            </a:pPr>
            <a:r>
              <a:rPr lang="en-US" sz="1400" dirty="0"/>
              <a:t>A </a:t>
            </a:r>
            <a:r>
              <a:rPr lang="en-US" sz="1400" b="1" dirty="0"/>
              <a:t>monthly or quarterly regional/chapter award</a:t>
            </a:r>
            <a:endParaRPr lang="en-US" sz="200" i="1" dirty="0"/>
          </a:p>
          <a:p>
            <a:pPr marL="0" lvl="1" indent="0">
              <a:spcBef>
                <a:spcPts val="1000"/>
              </a:spcBef>
              <a:buNone/>
            </a:pPr>
            <a:r>
              <a:rPr lang="en-US" sz="1400" dirty="0"/>
              <a:t>The Honored Volunteer award honors any HBA volunteer (board member, committee member, other volunteer) or group of volunteers (i.e.</a:t>
            </a:r>
            <a:r>
              <a:rPr lang="en-US" sz="1400" dirty="0">
                <a:solidFill>
                  <a:schemeClr val="accent6">
                    <a:lumMod val="75000"/>
                  </a:schemeClr>
                </a:solidFill>
              </a:rPr>
              <a:t>,</a:t>
            </a:r>
            <a:r>
              <a:rPr lang="en-US" sz="1400" dirty="0"/>
              <a:t> a team on a specific initiative) who:</a:t>
            </a:r>
          </a:p>
          <a:p>
            <a:pPr lvl="1">
              <a:spcBef>
                <a:spcPts val="0"/>
              </a:spcBef>
              <a:spcAft>
                <a:spcPts val="0"/>
              </a:spcAft>
              <a:buFont typeface="Arial" panose="020B0604020202020204" pitchFamily="34" charset="0"/>
              <a:buChar char="•"/>
            </a:pPr>
            <a:r>
              <a:rPr lang="en-US" sz="1200" dirty="0"/>
              <a:t>Shows strong commitment to HBA</a:t>
            </a:r>
          </a:p>
          <a:p>
            <a:pPr lvl="1">
              <a:spcBef>
                <a:spcPts val="0"/>
              </a:spcBef>
              <a:spcAft>
                <a:spcPts val="0"/>
              </a:spcAft>
              <a:buFont typeface="Arial" panose="020B0604020202020204" pitchFamily="34" charset="0"/>
              <a:buChar char="•"/>
            </a:pPr>
            <a:r>
              <a:rPr lang="en-US" sz="1200" dirty="0"/>
              <a:t>Made an outstanding volunteer contribution</a:t>
            </a:r>
          </a:p>
          <a:p>
            <a:pPr lvl="1">
              <a:spcBef>
                <a:spcPts val="0"/>
              </a:spcBef>
              <a:spcAft>
                <a:spcPts val="0"/>
              </a:spcAft>
              <a:buFont typeface="Arial" panose="020B0604020202020204" pitchFamily="34" charset="0"/>
              <a:buChar char="•"/>
            </a:pPr>
            <a:r>
              <a:rPr lang="en-US" sz="1200" dirty="0"/>
              <a:t>Has gone beyond her role within the committee</a:t>
            </a:r>
          </a:p>
          <a:p>
            <a:pPr lvl="1">
              <a:spcBef>
                <a:spcPts val="0"/>
              </a:spcBef>
              <a:spcAft>
                <a:spcPts val="0"/>
              </a:spcAft>
              <a:buFont typeface="Arial" panose="020B0604020202020204" pitchFamily="34" charset="0"/>
              <a:buChar char="•"/>
            </a:pPr>
            <a:r>
              <a:rPr lang="en-US" sz="1200" dirty="0"/>
              <a:t>Has high energy and positive attitude</a:t>
            </a:r>
          </a:p>
          <a:p>
            <a:pPr marL="45720" lvl="1" indent="0" fontAlgn="base">
              <a:spcBef>
                <a:spcPts val="0"/>
              </a:spcBef>
              <a:spcAft>
                <a:spcPts val="0"/>
              </a:spcAft>
              <a:buNone/>
            </a:pPr>
            <a:endParaRPr lang="en-US" sz="1400" dirty="0"/>
          </a:p>
          <a:p>
            <a:pPr marL="45720" lvl="1" indent="0" fontAlgn="base">
              <a:spcBef>
                <a:spcPts val="0"/>
              </a:spcBef>
              <a:spcAft>
                <a:spcPts val="0"/>
              </a:spcAft>
              <a:buNone/>
            </a:pPr>
            <a:r>
              <a:rPr lang="en-US" sz="1400" dirty="0"/>
              <a:t>Awardee receives:</a:t>
            </a:r>
          </a:p>
          <a:p>
            <a:pPr marL="473202" lvl="2" indent="-171450" fontAlgn="base">
              <a:spcBef>
                <a:spcPts val="0"/>
              </a:spcBef>
              <a:spcAft>
                <a:spcPts val="0"/>
              </a:spcAft>
            </a:pPr>
            <a:r>
              <a:rPr lang="en-US" sz="1200" dirty="0"/>
              <a:t>Physical reward:</a:t>
            </a:r>
          </a:p>
          <a:p>
            <a:pPr marL="720090" lvl="3" indent="-171450" fontAlgn="base">
              <a:spcBef>
                <a:spcPts val="0"/>
              </a:spcBef>
              <a:spcAft>
                <a:spcPts val="0"/>
              </a:spcAft>
            </a:pPr>
            <a:r>
              <a:rPr lang="en-US" sz="1100" dirty="0"/>
              <a:t>Certificate (via email or printed)</a:t>
            </a:r>
          </a:p>
          <a:p>
            <a:pPr marL="473202" lvl="2" indent="-171450" fontAlgn="base">
              <a:spcBef>
                <a:spcPts val="0"/>
              </a:spcBef>
              <a:spcAft>
                <a:spcPts val="0"/>
              </a:spcAft>
            </a:pPr>
            <a:r>
              <a:rPr lang="en-US" sz="1200" dirty="0"/>
              <a:t>Event rewards /  announcement:</a:t>
            </a:r>
          </a:p>
          <a:p>
            <a:pPr marL="720090" lvl="3" indent="-171450" fontAlgn="base">
              <a:spcBef>
                <a:spcPts val="0"/>
              </a:spcBef>
              <a:spcAft>
                <a:spcPts val="0"/>
              </a:spcAft>
            </a:pPr>
            <a:r>
              <a:rPr lang="en-US" sz="1100" dirty="0"/>
              <a:t>Live recognition at a chapter/regional event</a:t>
            </a:r>
          </a:p>
          <a:p>
            <a:pPr marL="473202" lvl="2" indent="-171450" fontAlgn="base">
              <a:spcBef>
                <a:spcPts val="0"/>
              </a:spcBef>
              <a:spcAft>
                <a:spcPts val="0"/>
              </a:spcAft>
            </a:pPr>
            <a:r>
              <a:rPr lang="en-US" sz="1200" dirty="0"/>
              <a:t>Recognition / PR:</a:t>
            </a:r>
          </a:p>
          <a:p>
            <a:pPr marL="720090" lvl="3" indent="-171450" fontAlgn="base">
              <a:spcBef>
                <a:spcPts val="0"/>
              </a:spcBef>
              <a:spcAft>
                <a:spcPts val="0"/>
              </a:spcAft>
            </a:pPr>
            <a:r>
              <a:rPr lang="en-US" sz="1100" dirty="0"/>
              <a:t>Announcement on social media and in HBA Community (if desired)</a:t>
            </a:r>
          </a:p>
          <a:p>
            <a:pPr marL="720090" lvl="3" indent="-171450" fontAlgn="base">
              <a:spcBef>
                <a:spcPts val="0"/>
              </a:spcBef>
              <a:spcAft>
                <a:spcPts val="0"/>
              </a:spcAft>
            </a:pPr>
            <a:r>
              <a:rPr lang="en-US" sz="1100" dirty="0"/>
              <a:t>Letter notifying awardee’s boss (if desired)</a:t>
            </a:r>
          </a:p>
          <a:p>
            <a:pPr marL="720090" lvl="3" indent="-171450" fontAlgn="base">
              <a:spcBef>
                <a:spcPts val="0"/>
              </a:spcBef>
              <a:spcAft>
                <a:spcPts val="0"/>
              </a:spcAft>
            </a:pPr>
            <a:r>
              <a:rPr lang="en-US" sz="1100" dirty="0"/>
              <a:t>LinkedIn endorsement/recommendation (if desired)</a:t>
            </a:r>
          </a:p>
          <a:p>
            <a:pPr marL="720090" lvl="3" indent="-171450" fontAlgn="base">
              <a:spcBef>
                <a:spcPts val="0"/>
              </a:spcBef>
            </a:pPr>
            <a:r>
              <a:rPr lang="en-US" sz="1100" dirty="0"/>
              <a:t>Digital Badge which can be shared via the awardee’s social networks, LinkedIn, and email signature</a:t>
            </a:r>
          </a:p>
          <a:p>
            <a:pPr marL="720090" lvl="3" indent="-171450" fontAlgn="base">
              <a:spcBef>
                <a:spcPts val="0"/>
              </a:spcBef>
              <a:spcAft>
                <a:spcPts val="0"/>
              </a:spcAft>
            </a:pPr>
            <a:endParaRPr lang="en-US" sz="1100" dirty="0"/>
          </a:p>
          <a:p>
            <a:pPr>
              <a:spcBef>
                <a:spcPts val="0"/>
              </a:spcBef>
              <a:spcAft>
                <a:spcPts val="0"/>
              </a:spcAft>
            </a:pPr>
            <a:endParaRPr lang="en-US" sz="600" dirty="0"/>
          </a:p>
          <a:p>
            <a:pPr>
              <a:spcBef>
                <a:spcPts val="0"/>
              </a:spcBef>
              <a:spcAft>
                <a:spcPts val="0"/>
              </a:spcAft>
            </a:pPr>
            <a:endParaRPr lang="en-US" sz="600" dirty="0"/>
          </a:p>
          <a:p>
            <a:pPr>
              <a:spcBef>
                <a:spcPts val="0"/>
              </a:spcBef>
              <a:spcAft>
                <a:spcPts val="0"/>
              </a:spcAft>
            </a:pPr>
            <a:r>
              <a:rPr lang="en-US" sz="1400" dirty="0"/>
              <a:t>Nomination process:</a:t>
            </a:r>
          </a:p>
          <a:p>
            <a:pPr>
              <a:spcBef>
                <a:spcPts val="0"/>
              </a:spcBef>
              <a:spcAft>
                <a:spcPts val="0"/>
              </a:spcAft>
            </a:pPr>
            <a:endParaRPr lang="en-US" sz="500" dirty="0"/>
          </a:p>
          <a:p>
            <a:pPr lvl="1">
              <a:spcBef>
                <a:spcPts val="0"/>
              </a:spcBef>
              <a:spcAft>
                <a:spcPts val="0"/>
              </a:spcAft>
            </a:pPr>
            <a:r>
              <a:rPr lang="en-US" sz="1200" dirty="0"/>
              <a:t>All HBA chapter/regional leadership can nominate an individual for the Honored Volunteer award</a:t>
            </a:r>
          </a:p>
          <a:p>
            <a:pPr lvl="1">
              <a:spcBef>
                <a:spcPts val="0"/>
              </a:spcBef>
              <a:spcAft>
                <a:spcPts val="0"/>
              </a:spcAft>
            </a:pPr>
            <a:r>
              <a:rPr lang="en-US" sz="1200" dirty="0"/>
              <a:t>Volunteer committee reviews nominees and determines which individual to honor</a:t>
            </a:r>
          </a:p>
          <a:p>
            <a:pPr lvl="1">
              <a:spcBef>
                <a:spcPts val="0"/>
              </a:spcBef>
              <a:spcAft>
                <a:spcPts val="0"/>
              </a:spcAft>
            </a:pPr>
            <a:r>
              <a:rPr lang="en-US" sz="1200" dirty="0"/>
              <a:t>This award can be done maximum monthly, or at least quarterly</a:t>
            </a:r>
          </a:p>
          <a:p>
            <a:endParaRPr lang="en-US" sz="1400" dirty="0"/>
          </a:p>
          <a:p>
            <a:pPr marL="914400" lvl="2" indent="0">
              <a:buNone/>
            </a:pPr>
            <a:endParaRPr lang="en-US" sz="1400" dirty="0"/>
          </a:p>
          <a:p>
            <a:pPr marL="914400" lvl="2" indent="0">
              <a:buNone/>
            </a:pPr>
            <a:endParaRPr lang="en-US" sz="1400" dirty="0"/>
          </a:p>
          <a:p>
            <a:pPr lvl="2"/>
            <a:endParaRPr lang="en-US" sz="1400" dirty="0"/>
          </a:p>
        </p:txBody>
      </p:sp>
      <p:sp>
        <p:nvSpPr>
          <p:cNvPr id="5" name="Slide Number Placeholder 4"/>
          <p:cNvSpPr>
            <a:spLocks noGrp="1"/>
          </p:cNvSpPr>
          <p:nvPr>
            <p:ph type="sldNum" sz="quarter" idx="11"/>
          </p:nvPr>
        </p:nvSpPr>
        <p:spPr/>
        <p:txBody>
          <a:bodyPr/>
          <a:lstStyle/>
          <a:p>
            <a:pPr>
              <a:defRPr/>
            </a:pPr>
            <a:fld id="{4292E84A-9CD7-4A8C-BBE0-49ABB2680101}" type="slidenum">
              <a:rPr lang="en-US" altLang="en-US" smtClean="0"/>
              <a:pPr>
                <a:defRPr/>
              </a:pPr>
              <a:t>9</a:t>
            </a:fld>
            <a:endParaRPr lang="en-US" altLang="en-US"/>
          </a:p>
        </p:txBody>
      </p:sp>
      <p:sp>
        <p:nvSpPr>
          <p:cNvPr id="2" name="Title 1"/>
          <p:cNvSpPr>
            <a:spLocks noGrp="1"/>
          </p:cNvSpPr>
          <p:nvPr>
            <p:ph type="title"/>
          </p:nvPr>
        </p:nvSpPr>
        <p:spPr/>
        <p:txBody>
          <a:bodyPr>
            <a:normAutofit fontScale="90000"/>
          </a:bodyPr>
          <a:lstStyle/>
          <a:p>
            <a:r>
              <a:rPr lang="en-US" dirty="0">
                <a:solidFill>
                  <a:srgbClr val="5B2C82"/>
                </a:solidFill>
              </a:rPr>
              <a:t>Honored Volunteer award </a:t>
            </a:r>
            <a:br>
              <a:rPr lang="en-US" sz="1400" dirty="0">
                <a:solidFill>
                  <a:srgbClr val="FF0000"/>
                </a:solidFill>
              </a:rPr>
            </a:br>
            <a:br>
              <a:rPr lang="en-US" sz="1400" dirty="0"/>
            </a:br>
            <a:br>
              <a:rPr lang="en-US" sz="1400" dirty="0"/>
            </a:br>
            <a:endParaRPr lang="en-US" sz="1400" dirty="0">
              <a:solidFill>
                <a:srgbClr val="FF0000"/>
              </a:solidFill>
            </a:endParaRPr>
          </a:p>
        </p:txBody>
      </p:sp>
      <p:sp>
        <p:nvSpPr>
          <p:cNvPr id="6" name="TextBox 5"/>
          <p:cNvSpPr txBox="1"/>
          <p:nvPr/>
        </p:nvSpPr>
        <p:spPr>
          <a:xfrm>
            <a:off x="8314823" y="281128"/>
            <a:ext cx="3334753" cy="584775"/>
          </a:xfrm>
          <a:prstGeom prst="rect">
            <a:avLst/>
          </a:prstGeom>
          <a:noFill/>
        </p:spPr>
        <p:txBody>
          <a:bodyPr wrap="square" rtlCol="0">
            <a:spAutoFit/>
          </a:bodyPr>
          <a:lstStyle/>
          <a:p>
            <a:pPr algn="r"/>
            <a:r>
              <a:rPr lang="en-US" sz="1600" b="1" i="1" dirty="0"/>
              <a:t>HBA Core Value: </a:t>
            </a:r>
            <a:r>
              <a:rPr lang="en-US" sz="1600" i="1" dirty="0"/>
              <a:t>Engagement</a:t>
            </a:r>
          </a:p>
          <a:p>
            <a:pPr algn="r"/>
            <a:r>
              <a:rPr lang="en-US" sz="1600" b="1" i="1" dirty="0"/>
              <a:t>Category: </a:t>
            </a:r>
            <a:r>
              <a:rPr lang="en-US" sz="1600" i="1" dirty="0"/>
              <a:t>outstanding service</a:t>
            </a:r>
          </a:p>
        </p:txBody>
      </p:sp>
    </p:spTree>
    <p:extLst>
      <p:ext uri="{BB962C8B-B14F-4D97-AF65-F5344CB8AC3E}">
        <p14:creationId xmlns:p14="http://schemas.microsoft.com/office/powerpoint/2010/main" val="3184125"/>
      </p:ext>
    </p:extLst>
  </p:cSld>
  <p:clrMapOvr>
    <a:masterClrMapping/>
  </p:clrMapOvr>
</p:sld>
</file>

<file path=ppt/theme/theme1.xml><?xml version="1.0" encoding="utf-8"?>
<a:theme xmlns:a="http://schemas.openxmlformats.org/drawingml/2006/main" name="HBABOLD">
  <a:themeElements>
    <a:clrScheme name="Custom 1">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Custom 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BABOLD" id="{09FF0BA3-47AF-4E2F-BA81-0207B197669F}" vid="{4317C54C-FEEA-403A-B401-7EB6479CCC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20181</TotalTime>
  <Words>3058</Words>
  <Application>Microsoft Office PowerPoint</Application>
  <PresentationFormat>Widescreen</PresentationFormat>
  <Paragraphs>466</Paragraphs>
  <Slides>20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Palatino Linotype</vt:lpstr>
      <vt:lpstr>Symbol</vt:lpstr>
      <vt:lpstr>Tahoma</vt:lpstr>
      <vt:lpstr>Wingdings</vt:lpstr>
      <vt:lpstr>HBABOLD</vt:lpstr>
      <vt:lpstr>PowerPoint Presentation</vt:lpstr>
      <vt:lpstr>HBA Volunteer Recognition Awards At-a-glance </vt:lpstr>
      <vt:lpstr>HBA Core Values  Woven into the fabric of the Volunteer Experience</vt:lpstr>
      <vt:lpstr>PowerPoint Presentation</vt:lpstr>
      <vt:lpstr>LEAD award</vt:lpstr>
      <vt:lpstr>Legacy award </vt:lpstr>
      <vt:lpstr>Marie Curie award  . </vt:lpstr>
      <vt:lpstr>Everest award</vt:lpstr>
      <vt:lpstr>Honored Volunteer award    </vt:lpstr>
      <vt:lpstr>Spark award</vt:lpstr>
      <vt:lpstr>PowerPoint Presentation</vt:lpstr>
      <vt:lpstr> Volunteer Rewards at a glance </vt:lpstr>
      <vt:lpstr>Reward details</vt:lpstr>
      <vt:lpstr>Reward details</vt:lpstr>
      <vt:lpstr>Reward details</vt:lpstr>
      <vt:lpstr>PowerPoint Presentation</vt:lpstr>
      <vt:lpstr>HBA Volunteer Recognition Awards Additional details</vt:lpstr>
      <vt:lpstr>HBA Volunteer Recognition Awards – Chapter Level Additional details</vt:lpstr>
      <vt:lpstr>HBA Volunteer Recognition Awards – Regional Level Additional details</vt:lpstr>
      <vt:lpstr>Award Process at a glance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Leena Gademsky</dc:creator>
  <cp:lastModifiedBy>Lauren Peck</cp:lastModifiedBy>
  <cp:revision>40</cp:revision>
  <dcterms:created xsi:type="dcterms:W3CDTF">2018-10-03T17:21:24Z</dcterms:created>
  <dcterms:modified xsi:type="dcterms:W3CDTF">2021-07-23T13:02:18Z</dcterms:modified>
</cp:coreProperties>
</file>