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63" r:id="rId6"/>
    <p:sldId id="295" r:id="rId7"/>
    <p:sldId id="503" r:id="rId8"/>
    <p:sldId id="293" r:id="rId9"/>
    <p:sldId id="288" r:id="rId10"/>
    <p:sldId id="291" r:id="rId11"/>
    <p:sldId id="505" r:id="rId12"/>
    <p:sldId id="279" r:id="rId13"/>
    <p:sldId id="294" r:id="rId14"/>
    <p:sldId id="276" r:id="rId15"/>
    <p:sldId id="282" r:id="rId16"/>
    <p:sldId id="290" r:id="rId17"/>
    <p:sldId id="296" r:id="rId18"/>
    <p:sldId id="285"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ng, Morgan" initials="MK"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757A1"/>
    <a:srgbClr val="86D5C8"/>
    <a:srgbClr val="FB515B"/>
    <a:srgbClr val="58595B"/>
    <a:srgbClr val="F9EB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6EB2C9-C426-4466-8515-6135935557DD}" v="1" dt="2020-01-13T12:23:45.1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56" autoAdjust="0"/>
  </p:normalViewPr>
  <p:slideViewPr>
    <p:cSldViewPr snapToGrid="0">
      <p:cViewPr varScale="1">
        <p:scale>
          <a:sx n="76" d="100"/>
          <a:sy n="76" d="100"/>
        </p:scale>
        <p:origin x="720"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nnie Lappin" userId="cb694efb63b5c561" providerId="LiveId" clId="{197BD21B-41D4-4C30-9374-E7AF8669DED5}"/>
    <pc:docChg chg="modSld">
      <pc:chgData name="Bonnie Lappin" userId="cb694efb63b5c561" providerId="LiveId" clId="{197BD21B-41D4-4C30-9374-E7AF8669DED5}" dt="2020-01-13T12:24:39.936" v="4" actId="6549"/>
      <pc:docMkLst>
        <pc:docMk/>
      </pc:docMkLst>
      <pc:sldChg chg="modSp">
        <pc:chgData name="Bonnie Lappin" userId="cb694efb63b5c561" providerId="LiveId" clId="{197BD21B-41D4-4C30-9374-E7AF8669DED5}" dt="2020-01-13T12:24:39.936" v="4" actId="6549"/>
        <pc:sldMkLst>
          <pc:docMk/>
          <pc:sldMk cId="1972909305" sldId="288"/>
        </pc:sldMkLst>
        <pc:spChg chg="mod">
          <ac:chgData name="Bonnie Lappin" userId="cb694efb63b5c561" providerId="LiveId" clId="{197BD21B-41D4-4C30-9374-E7AF8669DED5}" dt="2020-01-13T12:24:39.936" v="4" actId="6549"/>
          <ac:spMkLst>
            <pc:docMk/>
            <pc:sldMk cId="1972909305" sldId="288"/>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7365B1-5630-45B9-9C83-3D0E0288222E}" type="datetimeFigureOut">
              <a:rPr lang="en-US" smtClean="0"/>
              <a:t>1/13/2020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918A0-28F0-440C-BB9C-ED3EB12F0F5E}" type="slidenum">
              <a:rPr lang="en-US" smtClean="0"/>
              <a:t>‹#›</a:t>
            </a:fld>
            <a:endParaRPr lang="en-US"/>
          </a:p>
        </p:txBody>
      </p:sp>
    </p:spTree>
    <p:extLst>
      <p:ext uri="{BB962C8B-B14F-4D97-AF65-F5344CB8AC3E}">
        <p14:creationId xmlns:p14="http://schemas.microsoft.com/office/powerpoint/2010/main" val="2095829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2</a:t>
            </a:fld>
            <a:endParaRPr lang="en-US"/>
          </a:p>
        </p:txBody>
      </p:sp>
    </p:spTree>
    <p:extLst>
      <p:ext uri="{BB962C8B-B14F-4D97-AF65-F5344CB8AC3E}">
        <p14:creationId xmlns:p14="http://schemas.microsoft.com/office/powerpoint/2010/main" val="74159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6</a:t>
            </a:fld>
            <a:endParaRPr lang="en-US"/>
          </a:p>
        </p:txBody>
      </p:sp>
    </p:spTree>
    <p:extLst>
      <p:ext uri="{BB962C8B-B14F-4D97-AF65-F5344CB8AC3E}">
        <p14:creationId xmlns:p14="http://schemas.microsoft.com/office/powerpoint/2010/main" val="534823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7</a:t>
            </a:fld>
            <a:endParaRPr lang="en-US"/>
          </a:p>
        </p:txBody>
      </p:sp>
    </p:spTree>
    <p:extLst>
      <p:ext uri="{BB962C8B-B14F-4D97-AF65-F5344CB8AC3E}">
        <p14:creationId xmlns:p14="http://schemas.microsoft.com/office/powerpoint/2010/main" val="122596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11</a:t>
            </a:fld>
            <a:endParaRPr lang="en-US"/>
          </a:p>
        </p:txBody>
      </p:sp>
    </p:spTree>
    <p:extLst>
      <p:ext uri="{BB962C8B-B14F-4D97-AF65-F5344CB8AC3E}">
        <p14:creationId xmlns:p14="http://schemas.microsoft.com/office/powerpoint/2010/main" val="2413715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16</a:t>
            </a:fld>
            <a:endParaRPr lang="en-US"/>
          </a:p>
        </p:txBody>
      </p:sp>
    </p:spTree>
    <p:extLst>
      <p:ext uri="{BB962C8B-B14F-4D97-AF65-F5344CB8AC3E}">
        <p14:creationId xmlns:p14="http://schemas.microsoft.com/office/powerpoint/2010/main" val="41740281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urp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10579" y="0"/>
            <a:ext cx="12192000"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id="{94BF3282-D615-4942-B153-7DA6A0F402BD}"/>
              </a:ext>
            </a:extLst>
          </p:cNvPr>
          <p:cNvCxnSpPr/>
          <p:nvPr userDrawn="1"/>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F4EB36-3AAF-4966-AD85-26AED9BA913F}"/>
              </a:ext>
            </a:extLst>
          </p:cNvPr>
          <p:cNvCxnSpPr/>
          <p:nvPr userDrawn="1"/>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id="{B9B7B0BB-251E-4D4A-8DE2-2258F3114021}"/>
              </a:ext>
            </a:extLst>
          </p:cNvPr>
          <p:cNvSpPr txBox="1">
            <a:spLocks/>
          </p:cNvSpPr>
          <p:nvPr userDrawn="1"/>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2" name="Picture 1">
            <a:extLst>
              <a:ext uri="{FF2B5EF4-FFF2-40B4-BE49-F238E27FC236}">
                <a16:creationId xmlns:a16="http://schemas.microsoft.com/office/drawing/2014/main" id="{0A0025C2-1B2A-4442-8433-6DCE26492ED6}"/>
              </a:ext>
            </a:extLst>
          </p:cNvPr>
          <p:cNvPicPr>
            <a:picLocks noChangeAspect="1"/>
          </p:cNvPicPr>
          <p:nvPr userDrawn="1"/>
        </p:nvPicPr>
        <p:blipFill>
          <a:blip r:embed="rId3"/>
          <a:stretch>
            <a:fillRect/>
          </a:stretch>
        </p:blipFill>
        <p:spPr>
          <a:xfrm>
            <a:off x="437745" y="5241065"/>
            <a:ext cx="2533650" cy="590550"/>
          </a:xfrm>
          <a:prstGeom prst="rect">
            <a:avLst/>
          </a:prstGeom>
        </p:spPr>
      </p:pic>
    </p:spTree>
    <p:extLst>
      <p:ext uri="{BB962C8B-B14F-4D97-AF65-F5344CB8AC3E}">
        <p14:creationId xmlns:p14="http://schemas.microsoft.com/office/powerpoint/2010/main" val="327455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A8050-CD1A-48DE-9A8B-95E0B2D305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70FB36-0932-48AB-B8D5-639AB6C5CE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C1F3D8-5E0C-40DE-84DB-C88AEF4F245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6EA2D-7CE6-4BC1-9D58-FB8582DBFF2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BEBC2FA-07BA-4109-B90D-6DE26AB066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27CDB-2577-439D-8A54-F58553F68E4E}"/>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276280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1DD43-4CC0-4B26-9667-F9F32E3758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BDC750-AFF3-4A19-BD8A-4E32515BEC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2273BB9-B01E-4E87-A540-085FF75F98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A8EF43-BF8A-4066-BDB5-8125ADA9B7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5E36E6-A5BE-4A16-984E-05A697C79D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7955A4-6CBD-4AE6-AA8A-2DEA2A765E58}"/>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18E6FCE5-617F-47FE-9D93-CDD8473462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C002C7-1401-4EE1-9C9A-A0CFCBA645F8}"/>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256103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1C14B-FE94-4528-873A-857D9DFC40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61AA65-B8B4-4675-8E5B-EBAFC3D2BCD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023EC980-ABE3-4168-8FDA-B9398913AC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59B4E3-186F-4FFB-9FFC-B0E15C581CAC}"/>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3580168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EEFF0-7E61-4F33-A82F-A6A07E55F875}"/>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A628B200-E1F0-4FD8-8CC2-7C0C3B11B7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497A1B-D49B-48D3-A965-39266747BD85}"/>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802713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8EB16-C7C4-4375-B003-0BEC513F1F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6C3628-2E9C-4ADE-B45C-9975C6EC36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F65C1F-BFF5-47DD-A1BB-960D0C6A1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245572-4231-481B-9F9F-902FCAA3CAA9}"/>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4089CD55-468D-4482-818B-DB0E80BAE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DC5280-FFF9-4996-BC56-D45DB40AFE6E}"/>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4292070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8DE4C-EF31-444B-93D8-E20BA6371F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FF121E-0564-4D09-A769-9CC41BFC23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A2FD2B-F7B3-4A03-9DD3-F3D9FDCA6B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A22F64-5C3F-4254-BA2A-A84313DBDB1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22AF1F03-EE42-48EA-81E9-BA217D438F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15D6DA-63FD-4A6D-963E-E10942AF8905}"/>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50013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195B-24DB-4AF2-AAF7-C5120E2AAC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CBACFB-A561-49E6-B0F1-DE90F8159B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92004-1E5A-4D30-BB49-9481AF0F0B2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5B679C1-CE35-4B13-804A-8D724594C9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7B8CCB-66CE-46AE-BB70-D80C0E2BDE57}"/>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1860529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F4136A-1721-4FE1-AFD6-76488550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865B67-0C81-44EF-AA6A-8230486B49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428CA7-2B43-4900-8CC9-941934D3090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D2E9750-C2C9-4CA3-ADE4-8B97FA39C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F804D6-88BE-4657-A947-CF96F7598426}"/>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407208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Title 6"/>
          <p:cNvSpPr>
            <a:spLocks noGrp="1"/>
          </p:cNvSpPr>
          <p:nvPr>
            <p:ph type="title"/>
          </p:nvPr>
        </p:nvSpPr>
        <p:spPr>
          <a:xfrm>
            <a:off x="838201" y="1900963"/>
            <a:ext cx="9826841" cy="771217"/>
          </a:xfrm>
          <a:prstGeom prst="rect">
            <a:avLst/>
          </a:prstGeom>
        </p:spPr>
        <p:txBody>
          <a:bodyPr/>
          <a:lstStyle>
            <a:lvl1pPr>
              <a:defRPr sz="3600">
                <a:solidFill>
                  <a:srgbClr val="5B2C8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9" name="Text Placeholder 8"/>
          <p:cNvSpPr>
            <a:spLocks noGrp="1"/>
          </p:cNvSpPr>
          <p:nvPr>
            <p:ph type="body" sz="quarter" idx="10"/>
          </p:nvPr>
        </p:nvSpPr>
        <p:spPr>
          <a:xfrm>
            <a:off x="838201" y="2675739"/>
            <a:ext cx="5778500" cy="788987"/>
          </a:xfrm>
          <a:prstGeom prst="rect">
            <a:avLst/>
          </a:prstGeom>
        </p:spPr>
        <p:txBody>
          <a:bodyPr/>
          <a:lstStyle>
            <a:lvl1pPr marL="0" indent="0">
              <a:buNone/>
              <a:defRPr sz="2400" baseline="0">
                <a:solidFill>
                  <a:srgbClr val="F7AB2B"/>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59816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Gradi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A0C825A-9E62-4D83-BBBC-677C1CAB3E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79" y="-1"/>
            <a:ext cx="12207022" cy="6858001"/>
          </a:xfrm>
          <a:prstGeom prst="rect">
            <a:avLst/>
          </a:prstGeom>
        </p:spPr>
      </p:pic>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id="{94BF3282-D615-4942-B153-7DA6A0F402BD}"/>
              </a:ext>
            </a:extLst>
          </p:cNvPr>
          <p:cNvCxnSpPr/>
          <p:nvPr userDrawn="1"/>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F4EB36-3AAF-4966-AD85-26AED9BA913F}"/>
              </a:ext>
            </a:extLst>
          </p:cNvPr>
          <p:cNvCxnSpPr/>
          <p:nvPr userDrawn="1"/>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id="{B9B7B0BB-251E-4D4A-8DE2-2258F3114021}"/>
              </a:ext>
            </a:extLst>
          </p:cNvPr>
          <p:cNvSpPr txBox="1">
            <a:spLocks/>
          </p:cNvSpPr>
          <p:nvPr userDrawn="1"/>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6" name="Picture 5">
            <a:extLst>
              <a:ext uri="{FF2B5EF4-FFF2-40B4-BE49-F238E27FC236}">
                <a16:creationId xmlns:a16="http://schemas.microsoft.com/office/drawing/2014/main" id="{AA51B0BD-D723-402E-844C-44F35D245CA0}"/>
              </a:ext>
            </a:extLst>
          </p:cNvPr>
          <p:cNvPicPr>
            <a:picLocks noChangeAspect="1"/>
          </p:cNvPicPr>
          <p:nvPr userDrawn="1"/>
        </p:nvPicPr>
        <p:blipFill>
          <a:blip r:embed="rId4"/>
          <a:stretch>
            <a:fillRect/>
          </a:stretch>
        </p:blipFill>
        <p:spPr>
          <a:xfrm>
            <a:off x="437745" y="5294762"/>
            <a:ext cx="2476500" cy="485775"/>
          </a:xfrm>
          <a:prstGeom prst="rect">
            <a:avLst/>
          </a:prstGeom>
        </p:spPr>
      </p:pic>
    </p:spTree>
    <p:extLst>
      <p:ext uri="{BB962C8B-B14F-4D97-AF65-F5344CB8AC3E}">
        <p14:creationId xmlns:p14="http://schemas.microsoft.com/office/powerpoint/2010/main" val="288890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C righ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10579"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cxnSp>
        <p:nvCxnSpPr>
          <p:cNvPr id="4" name="Straight Connector 3">
            <a:extLst>
              <a:ext uri="{FF2B5EF4-FFF2-40B4-BE49-F238E27FC236}">
                <a16:creationId xmlns:a16="http://schemas.microsoft.com/office/drawing/2014/main" id="{9886C41F-4CDD-4625-904D-173F568A8F34}"/>
              </a:ext>
            </a:extLst>
          </p:cNvPr>
          <p:cNvCxnSpPr/>
          <p:nvPr userDrawn="1"/>
        </p:nvCxnSpPr>
        <p:spPr>
          <a:xfrm>
            <a:off x="657112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6F0928D-029B-4701-AF1F-8B9ED97B3AB4}"/>
              </a:ext>
            </a:extLst>
          </p:cNvPr>
          <p:cNvCxnSpPr/>
          <p:nvPr userDrawn="1"/>
        </p:nvCxnSpPr>
        <p:spPr>
          <a:xfrm>
            <a:off x="657112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6C2B4A2C-DDAB-4DE2-868C-84FB81EDA3B0}"/>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C5117F18-6FF0-42D6-88C4-5FFB7C205D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EC7DA8-9076-41C3-8BCC-D648DD8DAB6F}"/>
              </a:ext>
            </a:extLst>
          </p:cNvPr>
          <p:cNvSpPr>
            <a:spLocks noGrp="1"/>
          </p:cNvSpPr>
          <p:nvPr>
            <p:ph type="sldNum" sz="quarter" idx="12"/>
          </p:nvPr>
        </p:nvSpPr>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360048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C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6820526"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DB92A7C6-3D81-4C67-BB29-B2EEBB1DF7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cxnSp>
        <p:nvCxnSpPr>
          <p:cNvPr id="5" name="Straight Connector 4">
            <a:extLst>
              <a:ext uri="{FF2B5EF4-FFF2-40B4-BE49-F238E27FC236}">
                <a16:creationId xmlns:a16="http://schemas.microsoft.com/office/drawing/2014/main" id="{12BDA65C-ED68-45DA-9923-02AC9E67C163}"/>
              </a:ext>
            </a:extLst>
          </p:cNvPr>
          <p:cNvCxnSpPr/>
          <p:nvPr userDrawn="1"/>
        </p:nvCxnSpPr>
        <p:spPr>
          <a:xfrm>
            <a:off x="85104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1BBE04F-98F9-468A-8CD7-03ACF080EF1D}"/>
              </a:ext>
            </a:extLst>
          </p:cNvPr>
          <p:cNvCxnSpPr/>
          <p:nvPr userDrawn="1"/>
        </p:nvCxnSpPr>
        <p:spPr>
          <a:xfrm>
            <a:off x="85104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8" name="Slide Number Placeholder 4">
            <a:extLst>
              <a:ext uri="{FF2B5EF4-FFF2-40B4-BE49-F238E27FC236}">
                <a16:creationId xmlns:a16="http://schemas.microsoft.com/office/drawing/2014/main" id="{C87A8A1B-867D-4772-937F-8C74E14F2495}"/>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4209301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3" name="Slide Number Placeholder 4">
            <a:extLst>
              <a:ext uri="{FF2B5EF4-FFF2-40B4-BE49-F238E27FC236}">
                <a16:creationId xmlns:a16="http://schemas.microsoft.com/office/drawing/2014/main" id="{14A610F2-70F4-4A57-871D-7B004D91B124}"/>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62879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rple Bar at Top">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92A7C6-3D81-4C67-BB29-B2EEBB1DF7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3" name="Rectangle 2">
            <a:extLst>
              <a:ext uri="{FF2B5EF4-FFF2-40B4-BE49-F238E27FC236}">
                <a16:creationId xmlns:a16="http://schemas.microsoft.com/office/drawing/2014/main" id="{036B9597-BB78-47B9-9124-E7B6FC4C5EC7}"/>
              </a:ext>
            </a:extLst>
          </p:cNvPr>
          <p:cNvSpPr/>
          <p:nvPr userDrawn="1"/>
        </p:nvSpPr>
        <p:spPr>
          <a:xfrm>
            <a:off x="1" y="0"/>
            <a:ext cx="12191999" cy="156464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a:extLst>
              <a:ext uri="{FF2B5EF4-FFF2-40B4-BE49-F238E27FC236}">
                <a16:creationId xmlns:a16="http://schemas.microsoft.com/office/drawing/2014/main" id="{A67B00BD-3CD5-462B-8790-1BDBE5FEA0B6}"/>
              </a:ext>
            </a:extLst>
          </p:cNvPr>
          <p:cNvCxnSpPr>
            <a:cxnSpLocks/>
          </p:cNvCxnSpPr>
          <p:nvPr userDrawn="1"/>
        </p:nvCxnSpPr>
        <p:spPr>
          <a:xfrm>
            <a:off x="275185" y="213360"/>
            <a:ext cx="1158153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lide Number Placeholder 4">
            <a:extLst>
              <a:ext uri="{FF2B5EF4-FFF2-40B4-BE49-F238E27FC236}">
                <a16:creationId xmlns:a16="http://schemas.microsoft.com/office/drawing/2014/main" id="{C04BBF7A-C95A-4EE1-91F5-4CAD97F10C03}"/>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262779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rple Bar on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EB2CB7-6413-4053-83BD-0D5B823FB137}"/>
              </a:ext>
            </a:extLst>
          </p:cNvPr>
          <p:cNvSpPr/>
          <p:nvPr userDrawn="1"/>
        </p:nvSpPr>
        <p:spPr>
          <a:xfrm>
            <a:off x="-10579" y="0"/>
            <a:ext cx="269195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B3F55802-17CA-4076-B857-C9DC108ED7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sp>
        <p:nvSpPr>
          <p:cNvPr id="4" name="Slide Number Placeholder 4">
            <a:extLst>
              <a:ext uri="{FF2B5EF4-FFF2-40B4-BE49-F238E27FC236}">
                <a16:creationId xmlns:a16="http://schemas.microsoft.com/office/drawing/2014/main" id="{0F69780B-5D78-4DD4-B3FB-5E22E1272CF6}"/>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275824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F1B9D-D0DC-4A46-9EE0-D8236D2F94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CE97A7-E586-4059-9D11-B8657EA7A79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8AB0C-A50A-453E-9830-6184A16806F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8D6ACE7-C742-49A5-8488-DE594C871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B054EB-B9A6-4837-9BFA-B3C161B0AB51}"/>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401400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9DFEA-3139-414C-AC94-FCC8D27FC4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340EA2-8D2A-4A24-9B5D-467179E064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A1706-B44E-4F95-ABF4-BD81ED36201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4F94D12-9E81-4DA3-B425-4F17D36B89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091F32-15D9-4086-86BA-F599701DB77E}"/>
              </a:ext>
            </a:extLst>
          </p:cNvPr>
          <p:cNvSpPr>
            <a:spLocks noGrp="1"/>
          </p:cNvSpPr>
          <p:nvPr>
            <p:ph type="sldNum" sz="quarter" idx="12"/>
          </p:nvPr>
        </p:nvSpPr>
        <p:spPr/>
        <p:txBody>
          <a:bodyPr/>
          <a:lstStyle/>
          <a:p>
            <a:fld id="{0AB816CF-AA9B-43E8-B03A-27A77900809F}" type="slidenum">
              <a:rPr lang="en-US" smtClean="0"/>
              <a:t>‹#›</a:t>
            </a:fld>
            <a:endParaRPr lang="en-US"/>
          </a:p>
        </p:txBody>
      </p:sp>
    </p:spTree>
    <p:extLst>
      <p:ext uri="{BB962C8B-B14F-4D97-AF65-F5344CB8AC3E}">
        <p14:creationId xmlns:p14="http://schemas.microsoft.com/office/powerpoint/2010/main" val="95500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2B8936-0D94-41B3-A738-1C3524D276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A2EED2-8833-4199-880B-67F4901C3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A6BD90-FCD7-4EF5-AAF5-1A8A3B0B3E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AB6AED56-CE90-48B8-8B9C-761A8B66ED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B48842-4896-4BD7-9B6A-1BBC7C8A53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816CF-AA9B-43E8-B03A-27A77900809F}" type="slidenum">
              <a:rPr lang="en-US" smtClean="0"/>
              <a:t>‹#›</a:t>
            </a:fld>
            <a:endParaRPr lang="en-US"/>
          </a:p>
        </p:txBody>
      </p:sp>
    </p:spTree>
    <p:extLst>
      <p:ext uri="{BB962C8B-B14F-4D97-AF65-F5344CB8AC3E}">
        <p14:creationId xmlns:p14="http://schemas.microsoft.com/office/powerpoint/2010/main" val="367723721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4" r:id="rId6"/>
    <p:sldLayoutId id="2147483665" r:id="rId7"/>
    <p:sldLayoutId id="2147483650"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 id="2147483666"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B3449C9-3856-4347-9B48-018B956468AD}"/>
              </a:ext>
            </a:extLst>
          </p:cNvPr>
          <p:cNvSpPr txBox="1"/>
          <p:nvPr/>
        </p:nvSpPr>
        <p:spPr>
          <a:xfrm>
            <a:off x="347472" y="2194560"/>
            <a:ext cx="7805342" cy="1569660"/>
          </a:xfrm>
          <a:prstGeom prst="rect">
            <a:avLst/>
          </a:prstGeom>
          <a:noFill/>
        </p:spPr>
        <p:txBody>
          <a:bodyPr wrap="none" rtlCol="0">
            <a:spAutoFit/>
          </a:bodyPr>
          <a:lstStyle/>
          <a:p>
            <a:r>
              <a:rPr lang="en-US" sz="4800" b="1" dirty="0">
                <a:solidFill>
                  <a:schemeClr val="bg1"/>
                </a:solidFill>
                <a:latin typeface="Palatino Linotype" panose="02040502050505030304" pitchFamily="18" charset="0"/>
              </a:rPr>
              <a:t>HBA Ambassador Program</a:t>
            </a:r>
          </a:p>
          <a:p>
            <a:r>
              <a:rPr lang="en-US" sz="4800" b="1" dirty="0">
                <a:solidFill>
                  <a:schemeClr val="bg1"/>
                </a:solidFill>
                <a:latin typeface="Palatino Linotype" panose="02040502050505030304" pitchFamily="18" charset="0"/>
              </a:rPr>
              <a:t> </a:t>
            </a:r>
            <a:r>
              <a:rPr lang="en-US" sz="4000" b="1" dirty="0">
                <a:solidFill>
                  <a:schemeClr val="bg1"/>
                </a:solidFill>
                <a:latin typeface="Palatino Linotype" panose="02040502050505030304" pitchFamily="18" charset="0"/>
              </a:rPr>
              <a:t>Beta version - 2020</a:t>
            </a:r>
          </a:p>
        </p:txBody>
      </p:sp>
      <p:sp>
        <p:nvSpPr>
          <p:cNvPr id="6" name="TextBox 5">
            <a:extLst>
              <a:ext uri="{FF2B5EF4-FFF2-40B4-BE49-F238E27FC236}">
                <a16:creationId xmlns:a16="http://schemas.microsoft.com/office/drawing/2014/main" id="{A8E69332-D252-49DC-9539-6079B3065785}"/>
              </a:ext>
            </a:extLst>
          </p:cNvPr>
          <p:cNvSpPr txBox="1"/>
          <p:nvPr/>
        </p:nvSpPr>
        <p:spPr>
          <a:xfrm>
            <a:off x="344424" y="3681984"/>
            <a:ext cx="8920840" cy="830997"/>
          </a:xfrm>
          <a:prstGeom prst="rect">
            <a:avLst/>
          </a:prstGeom>
          <a:noFill/>
        </p:spPr>
        <p:txBody>
          <a:bodyPr wrap="none" rtlCol="0">
            <a:spAutoFit/>
          </a:bodyPr>
          <a:lstStyle/>
          <a:p>
            <a:r>
              <a:rPr lang="en-US" sz="4800" dirty="0">
                <a:solidFill>
                  <a:srgbClr val="F9EB3B"/>
                </a:solidFill>
                <a:latin typeface="Tahoma" panose="020B0604030504040204" pitchFamily="34" charset="0"/>
                <a:ea typeface="Tahoma" panose="020B0604030504040204" pitchFamily="34" charset="0"/>
                <a:cs typeface="Tahoma" panose="020B0604030504040204" pitchFamily="34" charset="0"/>
              </a:rPr>
              <a:t>Overview for Corporate Partners</a:t>
            </a:r>
          </a:p>
        </p:txBody>
      </p:sp>
    </p:spTree>
    <p:extLst>
      <p:ext uri="{BB962C8B-B14F-4D97-AF65-F5344CB8AC3E}">
        <p14:creationId xmlns:p14="http://schemas.microsoft.com/office/powerpoint/2010/main" val="2729508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10</a:t>
            </a:fld>
            <a:endParaRPr lang="en-US" dirty="0">
              <a:solidFill>
                <a:schemeClr val="tx1"/>
              </a:solidFill>
            </a:endParaRPr>
          </a:p>
        </p:txBody>
      </p:sp>
      <p:sp>
        <p:nvSpPr>
          <p:cNvPr id="3" name="Title 4"/>
          <p:cNvSpPr txBox="1">
            <a:spLocks/>
          </p:cNvSpPr>
          <p:nvPr/>
        </p:nvSpPr>
        <p:spPr>
          <a:xfrm>
            <a:off x="228600" y="317"/>
            <a:ext cx="11338560" cy="145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Ambassador program – external resources</a:t>
            </a:r>
          </a:p>
        </p:txBody>
      </p:sp>
      <p:sp>
        <p:nvSpPr>
          <p:cNvPr id="4" name="Content Placeholder 7"/>
          <p:cNvSpPr txBox="1">
            <a:spLocks/>
          </p:cNvSpPr>
          <p:nvPr/>
        </p:nvSpPr>
        <p:spPr>
          <a:xfrm>
            <a:off x="457200" y="1267326"/>
            <a:ext cx="11281410" cy="48928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Palatino Linotype" panose="02040502050505030304" pitchFamily="18" charset="0"/>
            </a:endParaRPr>
          </a:p>
          <a:p>
            <a:pPr marL="0" indent="0">
              <a:buClr>
                <a:srgbClr val="FF0000"/>
              </a:buClr>
              <a:buFont typeface="Arial" panose="020B0604020202020204" pitchFamily="34" charset="0"/>
              <a:buNone/>
            </a:pPr>
            <a:r>
              <a:rPr lang="en-US" sz="2200" dirty="0">
                <a:latin typeface="Palatino Linotype" panose="02040502050505030304" pitchFamily="18" charset="0"/>
              </a:rPr>
              <a:t>Create an Ambassador group at your company site and the Ambassadors will help bring the extensive HBA resources onsite including:</a:t>
            </a:r>
          </a:p>
          <a:p>
            <a:pPr>
              <a:buClr>
                <a:srgbClr val="FF0000"/>
              </a:buClr>
            </a:pPr>
            <a:r>
              <a:rPr lang="en-US" sz="2200" dirty="0">
                <a:latin typeface="Palatino Linotype" panose="02040502050505030304" pitchFamily="18" charset="0"/>
              </a:rPr>
              <a:t>Collaboration with your internal women’s network and other resource groups</a:t>
            </a:r>
          </a:p>
          <a:p>
            <a:pPr>
              <a:buClr>
                <a:srgbClr val="FF0000"/>
              </a:buClr>
            </a:pPr>
            <a:r>
              <a:rPr lang="en-US" sz="2200" dirty="0">
                <a:latin typeface="Palatino Linotype" panose="02040502050505030304" pitchFamily="18" charset="0"/>
              </a:rPr>
              <a:t>Utilize experienced HBA Advisors, workshop leaders and webinars, so that no budget is required from Human Resources</a:t>
            </a:r>
          </a:p>
          <a:p>
            <a:pPr>
              <a:buClr>
                <a:srgbClr val="FF0000"/>
              </a:buClr>
            </a:pPr>
            <a:r>
              <a:rPr lang="en-US" sz="2200" dirty="0">
                <a:latin typeface="Palatino Linotype" panose="02040502050505030304" pitchFamily="18" charset="0"/>
              </a:rPr>
              <a:t>Opportunities to feature your company leaders externally as speakers</a:t>
            </a:r>
          </a:p>
          <a:p>
            <a:pPr>
              <a:buClr>
                <a:srgbClr val="FF0000"/>
              </a:buClr>
            </a:pPr>
            <a:r>
              <a:rPr lang="en-US" sz="2200" dirty="0">
                <a:latin typeface="Palatino Linotype" panose="02040502050505030304" pitchFamily="18" charset="0"/>
              </a:rPr>
              <a:t>Create on site programs for all employees and other speakers for your internal events, often at no cost</a:t>
            </a:r>
          </a:p>
          <a:p>
            <a:pPr>
              <a:buClr>
                <a:srgbClr val="FF0000"/>
              </a:buClr>
            </a:pPr>
            <a:r>
              <a:rPr lang="en-US" sz="2200" dirty="0">
                <a:latin typeface="Palatino Linotype" panose="02040502050505030304" pitchFamily="18" charset="0"/>
              </a:rPr>
              <a:t>Feature news about your company initiatives on the HBA website</a:t>
            </a:r>
          </a:p>
          <a:p>
            <a:pPr>
              <a:buClr>
                <a:srgbClr val="FF0000"/>
              </a:buClr>
            </a:pPr>
            <a:r>
              <a:rPr lang="en-US" sz="2200" dirty="0">
                <a:latin typeface="Palatino Linotype" panose="02040502050505030304" pitchFamily="18" charset="0"/>
              </a:rPr>
              <a:t>Leverage the HBA global network of 8,500 members</a:t>
            </a:r>
          </a:p>
          <a:p>
            <a:pPr>
              <a:buClr>
                <a:srgbClr val="FF0000"/>
              </a:buClr>
            </a:pPr>
            <a:r>
              <a:rPr lang="en-US" sz="2200" dirty="0">
                <a:latin typeface="Palatino Linotype" panose="02040502050505030304" pitchFamily="18" charset="0"/>
              </a:rPr>
              <a:t>Position your company, its employees for awards – US, global, local and Ambassador </a:t>
            </a:r>
          </a:p>
          <a:p>
            <a:pPr marL="0" indent="0">
              <a:buClr>
                <a:srgbClr val="FF0000"/>
              </a:buClr>
              <a:buFont typeface="Arial" panose="020B0604020202020204" pitchFamily="34" charset="0"/>
              <a:buNone/>
            </a:pPr>
            <a:r>
              <a:rPr lang="en-US" sz="2200" dirty="0">
                <a:latin typeface="Palatino Linotype" panose="02040502050505030304" pitchFamily="18" charset="0"/>
              </a:rPr>
              <a:t> </a:t>
            </a:r>
          </a:p>
        </p:txBody>
      </p:sp>
    </p:spTree>
    <p:extLst>
      <p:ext uri="{BB962C8B-B14F-4D97-AF65-F5344CB8AC3E}">
        <p14:creationId xmlns:p14="http://schemas.microsoft.com/office/powerpoint/2010/main" val="2625812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6F54A8-E2B8-4228-9735-7DEDCD789EFF}"/>
              </a:ext>
            </a:extLst>
          </p:cNvPr>
          <p:cNvSpPr>
            <a:spLocks noGrp="1"/>
          </p:cNvSpPr>
          <p:nvPr>
            <p:ph type="sldNum" sz="quarter" idx="12"/>
          </p:nvPr>
        </p:nvSpPr>
        <p:spPr/>
        <p:txBody>
          <a:bodyPr/>
          <a:lstStyle/>
          <a:p>
            <a:fld id="{0AB816CF-AA9B-43E8-B03A-27A77900809F}" type="slidenum">
              <a:rPr lang="en-US" smtClean="0">
                <a:solidFill>
                  <a:schemeClr val="tx1"/>
                </a:solidFill>
              </a:rPr>
              <a:pPr/>
              <a:t>11</a:t>
            </a:fld>
            <a:endParaRPr lang="en-US" dirty="0">
              <a:solidFill>
                <a:schemeClr val="tx1"/>
              </a:solidFill>
            </a:endParaRPr>
          </a:p>
        </p:txBody>
      </p:sp>
      <p:sp>
        <p:nvSpPr>
          <p:cNvPr id="3" name="Rectangle 2">
            <a:extLst>
              <a:ext uri="{FF2B5EF4-FFF2-40B4-BE49-F238E27FC236}">
                <a16:creationId xmlns:a16="http://schemas.microsoft.com/office/drawing/2014/main" id="{C7D99294-66DA-4083-AD30-158C45CBEF06}"/>
              </a:ext>
            </a:extLst>
          </p:cNvPr>
          <p:cNvSpPr/>
          <p:nvPr/>
        </p:nvSpPr>
        <p:spPr>
          <a:xfrm>
            <a:off x="682012" y="1755851"/>
            <a:ext cx="10671788" cy="4001095"/>
          </a:xfrm>
          <a:prstGeom prst="rect">
            <a:avLst/>
          </a:prstGeom>
        </p:spPr>
        <p:txBody>
          <a:bodyPr wrap="square">
            <a:spAutoFit/>
          </a:bodyPr>
          <a:lstStyle/>
          <a:p>
            <a:pPr lvl="1" indent="-457200">
              <a:buClr>
                <a:schemeClr val="accent2"/>
              </a:buClr>
              <a:buFont typeface="Arial" panose="020B0604020202020204" pitchFamily="34" charset="0"/>
              <a:buChar char="•"/>
            </a:pPr>
            <a:r>
              <a:rPr lang="en-US" sz="2400" dirty="0">
                <a:latin typeface="Palatino Linotype" panose="02040502050505030304" pitchFamily="18" charset="0"/>
              </a:rPr>
              <a:t>Access and interaction with external resources (best practices, opportunity to be speakers, moderators and program managers at Ambassador events,  local, regional and annual HBA events</a:t>
            </a:r>
          </a:p>
          <a:p>
            <a:pPr marL="519113" lvl="1" indent="-457200">
              <a:buClr>
                <a:schemeClr val="accent2"/>
              </a:buClr>
              <a:buFont typeface="Arial" panose="020B0604020202020204" pitchFamily="34" charset="0"/>
              <a:buChar char="•"/>
            </a:pPr>
            <a:r>
              <a:rPr lang="en-US" sz="2400" dirty="0">
                <a:latin typeface="Palatino Linotype" panose="02040502050505030304" pitchFamily="18" charset="0"/>
              </a:rPr>
              <a:t>HBA Board and Committee opportunities</a:t>
            </a:r>
          </a:p>
          <a:p>
            <a:pPr marL="519113" lvl="1" indent="-457200">
              <a:buClr>
                <a:schemeClr val="accent2"/>
              </a:buClr>
              <a:buFont typeface="Arial" panose="020B0604020202020204" pitchFamily="34" charset="0"/>
              <a:buChar char="•"/>
            </a:pPr>
            <a:r>
              <a:rPr lang="en-US" sz="2400" dirty="0">
                <a:latin typeface="Palatino Linotype" panose="02040502050505030304" pitchFamily="18" charset="0"/>
              </a:rPr>
              <a:t>Potential HBA Awards (local, regional and global) for individuals and company such as:</a:t>
            </a:r>
          </a:p>
          <a:p>
            <a:pPr marL="1257300" lvl="2" indent="-342900">
              <a:buClr>
                <a:schemeClr val="accent2"/>
              </a:buClr>
              <a:buFont typeface="Arial" panose="020B0604020202020204" pitchFamily="34" charset="0"/>
              <a:buChar char="•"/>
            </a:pPr>
            <a:r>
              <a:rPr lang="en-US" sz="2200" dirty="0">
                <a:latin typeface="Palatino Linotype" panose="02040502050505030304" pitchFamily="18" charset="0"/>
              </a:rPr>
              <a:t>Ambassador Awards at the European Summit and US Conference</a:t>
            </a:r>
          </a:p>
          <a:p>
            <a:pPr marL="1257300" lvl="2" indent="-342900">
              <a:buClr>
                <a:schemeClr val="accent2"/>
              </a:buClr>
              <a:buFont typeface="Arial" panose="020B0604020202020204" pitchFamily="34" charset="0"/>
              <a:buChar char="•"/>
            </a:pPr>
            <a:r>
              <a:rPr lang="en-US" sz="2200" dirty="0">
                <a:latin typeface="Palatino Linotype" panose="02040502050505030304" pitchFamily="18" charset="0"/>
              </a:rPr>
              <a:t>Outstanding Volunteer Recognition</a:t>
            </a:r>
          </a:p>
          <a:p>
            <a:pPr marL="1257300" lvl="2" indent="-342900">
              <a:buClr>
                <a:schemeClr val="accent2"/>
              </a:buClr>
              <a:buFont typeface="Arial" panose="020B0604020202020204" pitchFamily="34" charset="0"/>
              <a:buChar char="•"/>
            </a:pPr>
            <a:r>
              <a:rPr lang="en-US" sz="2200" dirty="0">
                <a:latin typeface="Palatino Linotype" panose="02040502050505030304" pitchFamily="18" charset="0"/>
              </a:rPr>
              <a:t>ACE award for Corporate Partners</a:t>
            </a:r>
          </a:p>
          <a:p>
            <a:pPr marL="1257300" lvl="2" indent="-342900">
              <a:buClr>
                <a:schemeClr val="accent2"/>
              </a:buClr>
              <a:buFont typeface="Arial" panose="020B0604020202020204" pitchFamily="34" charset="0"/>
              <a:buChar char="•"/>
            </a:pPr>
            <a:r>
              <a:rPr lang="en-US" sz="2200" dirty="0">
                <a:latin typeface="Palatino Linotype" panose="02040502050505030304" pitchFamily="18" charset="0"/>
              </a:rPr>
              <a:t>Honorable Mentor of the Year</a:t>
            </a:r>
          </a:p>
          <a:p>
            <a:pPr marL="1257300" lvl="2" indent="-342900">
              <a:buClr>
                <a:schemeClr val="accent2"/>
              </a:buClr>
              <a:buFont typeface="Arial" panose="020B0604020202020204" pitchFamily="34" charset="0"/>
              <a:buChar char="•"/>
            </a:pPr>
            <a:r>
              <a:rPr lang="en-US" sz="2200" dirty="0">
                <a:latin typeface="Palatino Linotype" panose="02040502050505030304" pitchFamily="18" charset="0"/>
              </a:rPr>
              <a:t>Woman of the Year</a:t>
            </a:r>
          </a:p>
        </p:txBody>
      </p:sp>
      <p:sp>
        <p:nvSpPr>
          <p:cNvPr id="4" name="Title 4"/>
          <p:cNvSpPr txBox="1">
            <a:spLocks/>
          </p:cNvSpPr>
          <p:nvPr/>
        </p:nvSpPr>
        <p:spPr>
          <a:xfrm>
            <a:off x="205740" y="142500"/>
            <a:ext cx="1218022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chemeClr val="bg1"/>
                </a:solidFill>
                <a:latin typeface="Palatino Linotype" panose="02040502050505030304" pitchFamily="18" charset="0"/>
              </a:rPr>
              <a:t>Broader Benefits and Potential for External Recognition</a:t>
            </a:r>
          </a:p>
        </p:txBody>
      </p:sp>
    </p:spTree>
    <p:extLst>
      <p:ext uri="{BB962C8B-B14F-4D97-AF65-F5344CB8AC3E}">
        <p14:creationId xmlns:p14="http://schemas.microsoft.com/office/powerpoint/2010/main" val="3067756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0C051B3-2EA4-4A41-BB38-A9C0747F626B}"/>
              </a:ext>
            </a:extLst>
          </p:cNvPr>
          <p:cNvSpPr>
            <a:spLocks noGrp="1"/>
          </p:cNvSpPr>
          <p:nvPr>
            <p:ph type="sldNum" sz="quarter" idx="12"/>
          </p:nvPr>
        </p:nvSpPr>
        <p:spPr/>
        <p:txBody>
          <a:bodyPr/>
          <a:lstStyle/>
          <a:p>
            <a:fld id="{0AB816CF-AA9B-43E8-B03A-27A77900809F}" type="slidenum">
              <a:rPr lang="en-US" smtClean="0">
                <a:solidFill>
                  <a:schemeClr val="tx1"/>
                </a:solidFill>
              </a:rPr>
              <a:pPr/>
              <a:t>12</a:t>
            </a:fld>
            <a:endParaRPr lang="en-US" dirty="0">
              <a:solidFill>
                <a:schemeClr val="tx1"/>
              </a:solidFill>
            </a:endParaRPr>
          </a:p>
        </p:txBody>
      </p:sp>
      <p:sp>
        <p:nvSpPr>
          <p:cNvPr id="3" name="Rectangle 2">
            <a:extLst>
              <a:ext uri="{FF2B5EF4-FFF2-40B4-BE49-F238E27FC236}">
                <a16:creationId xmlns:a16="http://schemas.microsoft.com/office/drawing/2014/main" id="{4B79ABFC-8A29-488C-8D28-292275DEF860}"/>
              </a:ext>
            </a:extLst>
          </p:cNvPr>
          <p:cNvSpPr/>
          <p:nvPr/>
        </p:nvSpPr>
        <p:spPr>
          <a:xfrm>
            <a:off x="335072" y="207422"/>
            <a:ext cx="10589601" cy="2062103"/>
          </a:xfrm>
          <a:prstGeom prst="rect">
            <a:avLst/>
          </a:prstGeom>
        </p:spPr>
        <p:txBody>
          <a:bodyPr wrap="square">
            <a:spAutoFit/>
          </a:bodyPr>
          <a:lstStyle/>
          <a:p>
            <a:pPr>
              <a:spcAft>
                <a:spcPts val="600"/>
              </a:spcAft>
            </a:pPr>
            <a:endParaRPr lang="en-US" dirty="0">
              <a:solidFill>
                <a:schemeClr val="bg1"/>
              </a:solidFill>
              <a:latin typeface="Arial Rounded MT Bold" panose="020F0704030504030204" pitchFamily="34" charset="0"/>
            </a:endParaRPr>
          </a:p>
          <a:p>
            <a:pPr>
              <a:spcAft>
                <a:spcPts val="600"/>
              </a:spcAft>
            </a:pPr>
            <a:r>
              <a:rPr lang="en-US" sz="2800">
                <a:solidFill>
                  <a:schemeClr val="bg1"/>
                </a:solidFill>
                <a:latin typeface="Palatino Linotype" panose="02040502050505030304" pitchFamily="18" charset="0"/>
                <a:ea typeface="+mj-ea"/>
                <a:cs typeface="+mj-cs"/>
              </a:rPr>
              <a:t>A partial sample </a:t>
            </a:r>
            <a:r>
              <a:rPr lang="en-US" sz="2800" dirty="0">
                <a:solidFill>
                  <a:schemeClr val="bg1"/>
                </a:solidFill>
                <a:latin typeface="Palatino Linotype" panose="02040502050505030304" pitchFamily="18" charset="0"/>
                <a:ea typeface="+mj-ea"/>
                <a:cs typeface="+mj-cs"/>
              </a:rPr>
              <a:t>list of Ambassador programs – often Ambassadors customize programs for their site location</a:t>
            </a:r>
          </a:p>
          <a:p>
            <a:pPr>
              <a:spcAft>
                <a:spcPts val="600"/>
              </a:spcAft>
            </a:pPr>
            <a:r>
              <a:rPr lang="en-US" sz="2800" dirty="0">
                <a:solidFill>
                  <a:schemeClr val="bg1"/>
                </a:solidFill>
                <a:latin typeface="Palatino Linotype" panose="02040502050505030304" pitchFamily="18" charset="0"/>
                <a:ea typeface="+mj-ea"/>
                <a:cs typeface="+mj-cs"/>
              </a:rPr>
              <a:t>Of</a:t>
            </a:r>
            <a:r>
              <a:rPr lang="en-US" sz="4400" dirty="0">
                <a:solidFill>
                  <a:schemeClr val="bg1"/>
                </a:solidFill>
                <a:latin typeface="Palatino Linotype" panose="02040502050505030304" pitchFamily="18" charset="0"/>
                <a:ea typeface="+mj-ea"/>
                <a:cs typeface="+mj-cs"/>
              </a:rPr>
              <a:t> </a:t>
            </a:r>
          </a:p>
        </p:txBody>
      </p:sp>
      <p:graphicFrame>
        <p:nvGraphicFramePr>
          <p:cNvPr id="4" name="Table 3"/>
          <p:cNvGraphicFramePr>
            <a:graphicFrameLocks noGrp="1"/>
          </p:cNvGraphicFramePr>
          <p:nvPr>
            <p:extLst>
              <p:ext uri="{D42A27DB-BD31-4B8C-83A1-F6EECF244321}">
                <p14:modId xmlns:p14="http://schemas.microsoft.com/office/powerpoint/2010/main" val="996725613"/>
              </p:ext>
            </p:extLst>
          </p:nvPr>
        </p:nvGraphicFramePr>
        <p:xfrm>
          <a:off x="335074" y="1902941"/>
          <a:ext cx="11465630" cy="4159820"/>
        </p:xfrm>
        <a:graphic>
          <a:graphicData uri="http://schemas.openxmlformats.org/drawingml/2006/table">
            <a:tbl>
              <a:tblPr>
                <a:tableStyleId>{5C22544A-7EE6-4342-B048-85BDC9FD1C3A}</a:tableStyleId>
              </a:tblPr>
              <a:tblGrid>
                <a:gridCol w="6428131">
                  <a:extLst>
                    <a:ext uri="{9D8B030D-6E8A-4147-A177-3AD203B41FA5}">
                      <a16:colId xmlns:a16="http://schemas.microsoft.com/office/drawing/2014/main" val="20000"/>
                    </a:ext>
                  </a:extLst>
                </a:gridCol>
                <a:gridCol w="5037499">
                  <a:extLst>
                    <a:ext uri="{9D8B030D-6E8A-4147-A177-3AD203B41FA5}">
                      <a16:colId xmlns:a16="http://schemas.microsoft.com/office/drawing/2014/main" val="20001"/>
                    </a:ext>
                  </a:extLst>
                </a:gridCol>
              </a:tblGrid>
              <a:tr h="778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Navigating Gender Stereotypes &amp; Double Standards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HBA webinar- Artificial Intelligence &amp; Gamification;</a:t>
                      </a:r>
                      <a:r>
                        <a:rPr lang="en-US" sz="1800" baseline="0" dirty="0">
                          <a:latin typeface="Palatino Linotype" panose="02040502050505030304" pitchFamily="18" charset="0"/>
                        </a:rPr>
                        <a:t> </a:t>
                      </a:r>
                      <a:r>
                        <a:rPr lang="en-US" sz="1800" dirty="0">
                          <a:latin typeface="Palatino Linotype" panose="02040502050505030304" pitchFamily="18" charset="0"/>
                        </a:rPr>
                        <a:t>using Technology to Eliminate Gender Bias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90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Diaries of Leaders – How I Got from There to</a:t>
                      </a:r>
                      <a:r>
                        <a:rPr lang="en-US" sz="1800" baseline="0" dirty="0">
                          <a:latin typeface="Palatino Linotype" panose="02040502050505030304" pitchFamily="18" charset="0"/>
                        </a:rPr>
                        <a:t> Here</a:t>
                      </a:r>
                      <a:endParaRPr lang="en-US" sz="1800" dirty="0">
                        <a:latin typeface="Palatino Linotype" panose="0204050205050503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Palatino Linotype" panose="02040502050505030304" pitchFamily="18" charset="0"/>
                        </a:rPr>
                        <a:t>Developing Executive Presence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82698">
                <a:tc>
                  <a:txBody>
                    <a:bodyPr/>
                    <a:lstStyle/>
                    <a:p>
                      <a:pPr algn="ctr"/>
                      <a:r>
                        <a:rPr lang="en-US" sz="1800" b="0" i="0" u="none" strike="noStrike" kern="1200" baseline="0" dirty="0">
                          <a:solidFill>
                            <a:schemeClr val="dk1"/>
                          </a:solidFill>
                          <a:latin typeface="Palatino Linotype" panose="02040502050505030304" pitchFamily="18" charset="0"/>
                          <a:ea typeface="+mn-ea"/>
                          <a:cs typeface="+mn-cs"/>
                        </a:rPr>
                        <a:t>Difficult Discussions in the Workplace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Palatino Linotype" panose="02040502050505030304" pitchFamily="18" charset="0"/>
                          <a:ea typeface="+mn-ea"/>
                          <a:cs typeface="+mn-cs"/>
                        </a:rPr>
                        <a:t> Networking - the kind that changes Careers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58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Building Your Personal Brand - Surprising Results in</a:t>
                      </a:r>
                      <a:r>
                        <a:rPr lang="en-US" baseline="0" dirty="0">
                          <a:latin typeface="Palatino Linotype" panose="02040502050505030304" pitchFamily="18" charset="0"/>
                        </a:rPr>
                        <a:t> Just One Y</a:t>
                      </a:r>
                      <a:r>
                        <a:rPr lang="en-US" dirty="0">
                          <a:latin typeface="Palatino Linotype" panose="02040502050505030304" pitchFamily="18" charset="0"/>
                        </a:rPr>
                        <a:t>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Palatino Linotype" panose="02040502050505030304" pitchFamily="18" charset="0"/>
                          <a:ea typeface="+mn-ea"/>
                          <a:cs typeface="+mn-cs"/>
                        </a:rPr>
                        <a:t>HBA webinar - Raising your leadership voice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58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Expanding your Sphere of Influence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Palatino Linotype" panose="02040502050505030304" pitchFamily="18" charset="0"/>
                          <a:ea typeface="+mn-ea"/>
                          <a:cs typeface="+mn-cs"/>
                        </a:rPr>
                        <a:t>Influencing without Authority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58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Getting Buy-in for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HBA webinar - Staying Strong during Storms of Change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458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HBA webinar - Risk taking for You and your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Women Leaders</a:t>
                      </a:r>
                      <a:r>
                        <a:rPr lang="en-US" baseline="0" dirty="0">
                          <a:latin typeface="Palatino Linotype" panose="02040502050505030304" pitchFamily="18" charset="0"/>
                        </a:rPr>
                        <a:t> – a Male Perspective</a:t>
                      </a:r>
                      <a:endParaRPr lang="en-US" dirty="0">
                        <a:latin typeface="Palatino Linotype" panose="0204050205050503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3731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B19B2A-C4A2-4C43-82D0-BD75E60C00B9}"/>
              </a:ext>
            </a:extLst>
          </p:cNvPr>
          <p:cNvSpPr>
            <a:spLocks noGrp="1"/>
          </p:cNvSpPr>
          <p:nvPr>
            <p:ph type="sldNum" sz="quarter" idx="12"/>
          </p:nvPr>
        </p:nvSpPr>
        <p:spPr/>
        <p:txBody>
          <a:bodyPr/>
          <a:lstStyle/>
          <a:p>
            <a:fld id="{0AB816CF-AA9B-43E8-B03A-27A77900809F}" type="slidenum">
              <a:rPr lang="en-US" smtClean="0"/>
              <a:pPr/>
              <a:t>13</a:t>
            </a:fld>
            <a:endParaRPr lang="en-US" dirty="0"/>
          </a:p>
        </p:txBody>
      </p:sp>
      <p:sp>
        <p:nvSpPr>
          <p:cNvPr id="3" name="TextBox 2">
            <a:extLst>
              <a:ext uri="{FF2B5EF4-FFF2-40B4-BE49-F238E27FC236}">
                <a16:creationId xmlns:a16="http://schemas.microsoft.com/office/drawing/2014/main" id="{9DDD4ED5-5FD2-4EFB-8FD0-AA05F671D8D5}"/>
              </a:ext>
            </a:extLst>
          </p:cNvPr>
          <p:cNvSpPr txBox="1"/>
          <p:nvPr/>
        </p:nvSpPr>
        <p:spPr>
          <a:xfrm>
            <a:off x="350071" y="1787601"/>
            <a:ext cx="11491860" cy="3524042"/>
          </a:xfrm>
          <a:prstGeom prst="rect">
            <a:avLst/>
          </a:prstGeom>
          <a:noFill/>
        </p:spPr>
        <p:txBody>
          <a:bodyPr wrap="square" rtlCol="0">
            <a:spAutoFit/>
          </a:bodyPr>
          <a:lstStyle/>
          <a:p>
            <a:r>
              <a:rPr lang="en-US" sz="2000" dirty="0">
                <a:solidFill>
                  <a:srgbClr val="58595B"/>
                </a:solidFill>
                <a:latin typeface="Palatino Linotype" panose="02040502050505030304" pitchFamily="18" charset="0"/>
              </a:rPr>
              <a:t>Opportunities for Senior Leaders to be Thought Leaders</a:t>
            </a:r>
          </a:p>
          <a:p>
            <a:pPr lvl="1">
              <a:spcAft>
                <a:spcPts val="600"/>
              </a:spcAft>
            </a:pPr>
            <a:r>
              <a:rPr lang="en-US" sz="1600" dirty="0">
                <a:latin typeface="Palatino Linotype" panose="02040502050505030304" pitchFamily="18" charset="0"/>
              </a:rPr>
              <a:t>They are looking for innovative ways to become thought leaders and role models to resolve challenging problems </a:t>
            </a:r>
          </a:p>
          <a:p>
            <a:r>
              <a:rPr lang="en-US" sz="2000" dirty="0">
                <a:solidFill>
                  <a:srgbClr val="58595B"/>
                </a:solidFill>
                <a:latin typeface="Palatino Linotype" panose="02040502050505030304" pitchFamily="18" charset="0"/>
              </a:rPr>
              <a:t>Senior Leaders value diversity and inclusion</a:t>
            </a:r>
          </a:p>
          <a:p>
            <a:pPr lvl="1"/>
            <a:r>
              <a:rPr lang="en-US" sz="1600" dirty="0">
                <a:latin typeface="Palatino Linotype" panose="02040502050505030304" pitchFamily="18" charset="0"/>
              </a:rPr>
              <a:t>Diversity and inclusion are no longer far-reaching mantras of the HR department</a:t>
            </a:r>
          </a:p>
          <a:p>
            <a:pPr lvl="1">
              <a:spcAft>
                <a:spcPts val="600"/>
              </a:spcAft>
            </a:pPr>
            <a:r>
              <a:rPr lang="en-US" sz="1600" dirty="0">
                <a:latin typeface="Palatino Linotype" panose="02040502050505030304" pitchFamily="18" charset="0"/>
              </a:rPr>
              <a:t>These principles have become part of the fabric of a well-functioning society and companies who aspire to live up to these principles have much to gain</a:t>
            </a:r>
          </a:p>
          <a:p>
            <a:r>
              <a:rPr lang="en-US" sz="2000" dirty="0">
                <a:solidFill>
                  <a:srgbClr val="58595B"/>
                </a:solidFill>
                <a:latin typeface="Palatino Linotype" panose="02040502050505030304" pitchFamily="18" charset="0"/>
              </a:rPr>
              <a:t>Diversity drives profitability</a:t>
            </a:r>
          </a:p>
          <a:p>
            <a:pPr lvl="1">
              <a:spcAft>
                <a:spcPts val="600"/>
              </a:spcAft>
            </a:pPr>
            <a:r>
              <a:rPr lang="en-US" sz="1600" dirty="0">
                <a:latin typeface="Palatino Linotype" panose="02040502050505030304" pitchFamily="18" charset="0"/>
              </a:rPr>
              <a:t>They know that diverse teams produce higher profitability and do so in a fashion that creates a better work environment and employee morale</a:t>
            </a:r>
          </a:p>
          <a:p>
            <a:r>
              <a:rPr lang="en-US" sz="2000" dirty="0">
                <a:solidFill>
                  <a:srgbClr val="58595B"/>
                </a:solidFill>
                <a:latin typeface="Palatino Linotype" panose="02040502050505030304" pitchFamily="18" charset="0"/>
              </a:rPr>
              <a:t>Diversity and inclusion improve recruitment </a:t>
            </a:r>
          </a:p>
          <a:p>
            <a:pPr marL="514350" lvl="1" indent="-57150">
              <a:spcAft>
                <a:spcPts val="600"/>
              </a:spcAft>
            </a:pPr>
            <a:r>
              <a:rPr lang="en-US" sz="1600" dirty="0">
                <a:latin typeface="Palatino Linotype" panose="02040502050505030304" pitchFamily="18" charset="0"/>
              </a:rPr>
              <a:t>They know that their efforts to enhance diversity and inclusion help attract high-quality talent from diverse backgrounds and contribute overall to a more collaborative workplace</a:t>
            </a:r>
          </a:p>
        </p:txBody>
      </p:sp>
      <p:sp>
        <p:nvSpPr>
          <p:cNvPr id="4" name="TextBox 3">
            <a:extLst>
              <a:ext uri="{FF2B5EF4-FFF2-40B4-BE49-F238E27FC236}">
                <a16:creationId xmlns:a16="http://schemas.microsoft.com/office/drawing/2014/main" id="{25472F4E-2F13-4498-BD50-7A6A2A04F16F}"/>
              </a:ext>
            </a:extLst>
          </p:cNvPr>
          <p:cNvSpPr txBox="1"/>
          <p:nvPr/>
        </p:nvSpPr>
        <p:spPr>
          <a:xfrm>
            <a:off x="350070" y="406572"/>
            <a:ext cx="11491860" cy="1200329"/>
          </a:xfrm>
          <a:prstGeom prst="rect">
            <a:avLst/>
          </a:prstGeom>
          <a:noFill/>
        </p:spPr>
        <p:txBody>
          <a:bodyPr wrap="square" rtlCol="0">
            <a:spAutoFit/>
          </a:bodyPr>
          <a:lstStyle/>
          <a:p>
            <a:r>
              <a:rPr lang="en-US" sz="3600" dirty="0">
                <a:solidFill>
                  <a:schemeClr val="bg1"/>
                </a:solidFill>
                <a:latin typeface="Palatino Linotype" panose="02040502050505030304" pitchFamily="18" charset="0"/>
                <a:ea typeface="+mj-ea"/>
                <a:cs typeface="+mj-cs"/>
              </a:rPr>
              <a:t>Why Become a Senior Advocate for the HBA Ambassador Program</a:t>
            </a:r>
          </a:p>
        </p:txBody>
      </p:sp>
    </p:spTree>
    <p:extLst>
      <p:ext uri="{BB962C8B-B14F-4D97-AF65-F5344CB8AC3E}">
        <p14:creationId xmlns:p14="http://schemas.microsoft.com/office/powerpoint/2010/main" val="38793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B19B2A-C4A2-4C43-82D0-BD75E60C00B9}"/>
              </a:ext>
            </a:extLst>
          </p:cNvPr>
          <p:cNvSpPr>
            <a:spLocks noGrp="1"/>
          </p:cNvSpPr>
          <p:nvPr>
            <p:ph type="sldNum" sz="quarter" idx="12"/>
          </p:nvPr>
        </p:nvSpPr>
        <p:spPr/>
        <p:txBody>
          <a:bodyPr/>
          <a:lstStyle/>
          <a:p>
            <a:fld id="{0AB816CF-AA9B-43E8-B03A-27A77900809F}" type="slidenum">
              <a:rPr lang="en-US" smtClean="0"/>
              <a:pPr/>
              <a:t>14</a:t>
            </a:fld>
            <a:endParaRPr lang="en-US" dirty="0"/>
          </a:p>
        </p:txBody>
      </p:sp>
      <p:sp>
        <p:nvSpPr>
          <p:cNvPr id="3" name="TextBox 2">
            <a:extLst>
              <a:ext uri="{FF2B5EF4-FFF2-40B4-BE49-F238E27FC236}">
                <a16:creationId xmlns:a16="http://schemas.microsoft.com/office/drawing/2014/main" id="{9DDD4ED5-5FD2-4EFB-8FD0-AA05F671D8D5}"/>
              </a:ext>
            </a:extLst>
          </p:cNvPr>
          <p:cNvSpPr txBox="1"/>
          <p:nvPr/>
        </p:nvSpPr>
        <p:spPr>
          <a:xfrm>
            <a:off x="350070" y="1749501"/>
            <a:ext cx="11251381" cy="4247317"/>
          </a:xfrm>
          <a:prstGeom prst="rect">
            <a:avLst/>
          </a:prstGeom>
          <a:noFill/>
        </p:spPr>
        <p:txBody>
          <a:bodyPr wrap="square" rtlCol="0">
            <a:spAutoFit/>
          </a:bodyPr>
          <a:lstStyle/>
          <a:p>
            <a:r>
              <a:rPr lang="en-US" b="1" dirty="0">
                <a:solidFill>
                  <a:srgbClr val="58595B"/>
                </a:solidFill>
                <a:latin typeface="Palatino Linotype" panose="02040502050505030304" pitchFamily="18" charset="0"/>
              </a:rPr>
              <a:t>Employee engagement </a:t>
            </a:r>
            <a:r>
              <a:rPr lang="en-US" sz="2000" b="1" dirty="0">
                <a:solidFill>
                  <a:srgbClr val="58595B"/>
                </a:solidFill>
                <a:latin typeface="Palatino Linotype" panose="02040502050505030304" pitchFamily="18" charset="0"/>
              </a:rPr>
              <a:t>enhances retention- </a:t>
            </a:r>
            <a:r>
              <a:rPr lang="en-US" b="1" dirty="0">
                <a:solidFill>
                  <a:srgbClr val="58595B"/>
                </a:solidFill>
                <a:latin typeface="Palatino Linotype" panose="02040502050505030304" pitchFamily="18" charset="0"/>
              </a:rPr>
              <a:t>Cost to replace one employee – 50% -150% of the salary</a:t>
            </a:r>
          </a:p>
          <a:p>
            <a:pPr marL="457200" lvl="2">
              <a:spcAft>
                <a:spcPts val="600"/>
              </a:spcAft>
            </a:pPr>
            <a:r>
              <a:rPr lang="en-US" dirty="0">
                <a:latin typeface="Palatino Linotype" panose="02040502050505030304" pitchFamily="18" charset="0"/>
              </a:rPr>
              <a:t>They know that increased employee engagement helps retention and satisfaction.</a:t>
            </a:r>
          </a:p>
          <a:p>
            <a:pPr marL="457200" lvl="2">
              <a:spcAft>
                <a:spcPts val="600"/>
              </a:spcAft>
            </a:pPr>
            <a:endParaRPr lang="en-US" dirty="0">
              <a:latin typeface="Palatino Linotype" panose="02040502050505030304" pitchFamily="18" charset="0"/>
            </a:endParaRPr>
          </a:p>
          <a:p>
            <a:r>
              <a:rPr lang="en-US" sz="2000" b="1" dirty="0">
                <a:solidFill>
                  <a:srgbClr val="58595B"/>
                </a:solidFill>
                <a:latin typeface="Palatino Linotype" panose="02040502050505030304" pitchFamily="18" charset="0"/>
              </a:rPr>
              <a:t>Self driven,  low cost leadership training</a:t>
            </a:r>
          </a:p>
          <a:p>
            <a:pPr lvl="1">
              <a:spcAft>
                <a:spcPts val="600"/>
              </a:spcAft>
            </a:pPr>
            <a:r>
              <a:rPr lang="en-US" dirty="0">
                <a:latin typeface="Palatino Linotype" panose="02040502050505030304" pitchFamily="18" charset="0"/>
              </a:rPr>
              <a:t>The research confirms that self-directed training is the most effective. Today’s leaders are under pressure to build a diverse  bench of future leaders. </a:t>
            </a:r>
          </a:p>
          <a:p>
            <a:pPr lvl="1">
              <a:spcAft>
                <a:spcPts val="600"/>
              </a:spcAft>
            </a:pPr>
            <a:endParaRPr lang="en-US" dirty="0">
              <a:latin typeface="Palatino Linotype" panose="02040502050505030304" pitchFamily="18" charset="0"/>
            </a:endParaRPr>
          </a:p>
          <a:p>
            <a:r>
              <a:rPr lang="en-US" sz="2000" b="1" dirty="0">
                <a:solidFill>
                  <a:srgbClr val="58595B"/>
                </a:solidFill>
                <a:latin typeface="Palatino Linotype" panose="02040502050505030304" pitchFamily="18" charset="0"/>
              </a:rPr>
              <a:t>Minimum extra commitment with maximum impact</a:t>
            </a:r>
          </a:p>
          <a:p>
            <a:pPr lvl="1">
              <a:spcAft>
                <a:spcPts val="600"/>
              </a:spcAft>
            </a:pPr>
            <a:r>
              <a:rPr lang="en-US" dirty="0">
                <a:latin typeface="Palatino Linotype" panose="02040502050505030304" pitchFamily="18" charset="0"/>
              </a:rPr>
              <a:t>Being a Senior Advocate for the Ambassador program is a good opportunity for them to make a meaningful impact on the organization.</a:t>
            </a:r>
          </a:p>
          <a:p>
            <a:pPr marL="114300" lvl="1" indent="342900">
              <a:spcAft>
                <a:spcPts val="600"/>
              </a:spcAft>
            </a:pPr>
            <a:r>
              <a:rPr lang="en-US" dirty="0">
                <a:latin typeface="Palatino Linotype" panose="02040502050505030304" pitchFamily="18" charset="0"/>
              </a:rPr>
              <a:t>It requires only (6-8 hours per year). Meet with the Ambassador group 2-3  times during the year.</a:t>
            </a:r>
          </a:p>
          <a:p>
            <a:pPr lvl="1">
              <a:spcAft>
                <a:spcPts val="600"/>
              </a:spcAft>
            </a:pPr>
            <a:r>
              <a:rPr lang="en-US" dirty="0">
                <a:latin typeface="Palatino Linotype" panose="02040502050505030304" pitchFamily="18" charset="0"/>
              </a:rPr>
              <a:t>Over the course of a year, they will have the ability to impact the careers and development of program participants and other employees that will attend Ambassador programs.</a:t>
            </a:r>
          </a:p>
        </p:txBody>
      </p:sp>
      <p:sp>
        <p:nvSpPr>
          <p:cNvPr id="4" name="TextBox 3">
            <a:extLst>
              <a:ext uri="{FF2B5EF4-FFF2-40B4-BE49-F238E27FC236}">
                <a16:creationId xmlns:a16="http://schemas.microsoft.com/office/drawing/2014/main" id="{25472F4E-2F13-4498-BD50-7A6A2A04F16F}"/>
              </a:ext>
            </a:extLst>
          </p:cNvPr>
          <p:cNvSpPr txBox="1"/>
          <p:nvPr/>
        </p:nvSpPr>
        <p:spPr>
          <a:xfrm>
            <a:off x="350070" y="406572"/>
            <a:ext cx="11491860" cy="1200329"/>
          </a:xfrm>
          <a:prstGeom prst="rect">
            <a:avLst/>
          </a:prstGeom>
          <a:noFill/>
        </p:spPr>
        <p:txBody>
          <a:bodyPr wrap="square" rtlCol="0">
            <a:spAutoFit/>
          </a:bodyPr>
          <a:lstStyle/>
          <a:p>
            <a:r>
              <a:rPr lang="en-US" sz="3600" dirty="0">
                <a:solidFill>
                  <a:schemeClr val="bg1"/>
                </a:solidFill>
                <a:latin typeface="Palatino Linotype" panose="02040502050505030304" pitchFamily="18" charset="0"/>
                <a:ea typeface="+mj-ea"/>
                <a:cs typeface="+mj-cs"/>
              </a:rPr>
              <a:t>Why Become a Senior Advocate for the HBA Ambassador Program</a:t>
            </a:r>
          </a:p>
        </p:txBody>
      </p:sp>
    </p:spTree>
    <p:extLst>
      <p:ext uri="{BB962C8B-B14F-4D97-AF65-F5344CB8AC3E}">
        <p14:creationId xmlns:p14="http://schemas.microsoft.com/office/powerpoint/2010/main" val="328054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15</a:t>
            </a:fld>
            <a:endParaRPr lang="en-US" dirty="0">
              <a:solidFill>
                <a:schemeClr val="tx1"/>
              </a:solidFill>
            </a:endParaRPr>
          </a:p>
        </p:txBody>
      </p:sp>
      <p:sp>
        <p:nvSpPr>
          <p:cNvPr id="3" name="Title 4"/>
          <p:cNvSpPr txBox="1">
            <a:spLocks/>
          </p:cNvSpPr>
          <p:nvPr/>
        </p:nvSpPr>
        <p:spPr>
          <a:xfrm>
            <a:off x="228600" y="318"/>
            <a:ext cx="1133856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History of the Ambassador Program</a:t>
            </a:r>
          </a:p>
        </p:txBody>
      </p:sp>
      <p:sp>
        <p:nvSpPr>
          <p:cNvPr id="4" name="Content Placeholder 7"/>
          <p:cNvSpPr txBox="1">
            <a:spLocks/>
          </p:cNvSpPr>
          <p:nvPr/>
        </p:nvSpPr>
        <p:spPr>
          <a:xfrm>
            <a:off x="560071" y="1680211"/>
            <a:ext cx="11007090" cy="44971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endParaRPr lang="en-US" sz="2400" dirty="0">
              <a:latin typeface="Palatino Linotype" panose="02040502050505030304" pitchFamily="18" charset="0"/>
            </a:endParaRPr>
          </a:p>
          <a:p>
            <a:pPr marL="457200" lvl="1" indent="-457200">
              <a:lnSpc>
                <a:spcPct val="150000"/>
              </a:lnSpc>
              <a:spcBef>
                <a:spcPts val="0"/>
              </a:spcBef>
              <a:buClr>
                <a:schemeClr val="accent2"/>
              </a:buClr>
            </a:pPr>
            <a:r>
              <a:rPr lang="en-US" dirty="0">
                <a:latin typeface="Palatino Linotype" panose="02040502050505030304" pitchFamily="18" charset="0"/>
              </a:rPr>
              <a:t>Launched in U.S. in 2011 in Boston</a:t>
            </a:r>
          </a:p>
          <a:p>
            <a:pPr marL="457200" lvl="1" indent="-457200">
              <a:lnSpc>
                <a:spcPct val="150000"/>
              </a:lnSpc>
              <a:spcBef>
                <a:spcPts val="0"/>
              </a:spcBef>
              <a:buClr>
                <a:schemeClr val="accent2"/>
              </a:buClr>
            </a:pPr>
            <a:r>
              <a:rPr lang="en-US" dirty="0">
                <a:latin typeface="Palatino Linotype" panose="02040502050505030304" pitchFamily="18" charset="0"/>
              </a:rPr>
              <a:t>Expanded to Europe in 2015</a:t>
            </a:r>
          </a:p>
          <a:p>
            <a:pPr marL="0" lvl="1" indent="457200">
              <a:lnSpc>
                <a:spcPct val="150000"/>
              </a:lnSpc>
              <a:spcBef>
                <a:spcPts val="0"/>
              </a:spcBef>
              <a:buClr>
                <a:schemeClr val="accent2"/>
              </a:buClr>
            </a:pPr>
            <a:r>
              <a:rPr lang="en-US" dirty="0">
                <a:latin typeface="Palatino Linotype" panose="02040502050505030304" pitchFamily="18" charset="0"/>
              </a:rPr>
              <a:t>Winner of HBA Innovation award in 2016 </a:t>
            </a:r>
          </a:p>
          <a:p>
            <a:pPr marL="457200" lvl="1" indent="-457200">
              <a:lnSpc>
                <a:spcPct val="150000"/>
              </a:lnSpc>
              <a:spcBef>
                <a:spcPts val="0"/>
              </a:spcBef>
              <a:buClr>
                <a:schemeClr val="accent2"/>
              </a:buClr>
            </a:pPr>
            <a:r>
              <a:rPr lang="en-US" dirty="0">
                <a:latin typeface="Palatino Linotype" panose="02040502050505030304" pitchFamily="18" charset="0"/>
              </a:rPr>
              <a:t>HBA expands program in 2017 to present for selected Corporate Partners  for Beta testing</a:t>
            </a:r>
          </a:p>
          <a:p>
            <a:pPr lvl="1">
              <a:buClr>
                <a:schemeClr val="accent2"/>
              </a:buClr>
            </a:pPr>
            <a:endParaRPr lang="en-US" dirty="0">
              <a:latin typeface="Palatino Linotype" panose="02040502050505030304" pitchFamily="18" charset="0"/>
            </a:endParaRPr>
          </a:p>
          <a:p>
            <a:pPr marL="0" indent="0">
              <a:buClr>
                <a:schemeClr val="accent2"/>
              </a:buClr>
              <a:buFont typeface="Arial" panose="020B0604020202020204" pitchFamily="34" charset="0"/>
              <a:buNone/>
            </a:pPr>
            <a:endParaRPr lang="en-US" sz="2400" dirty="0">
              <a:latin typeface="Palatino Linotype" panose="02040502050505030304" pitchFamily="18" charset="0"/>
            </a:endParaRPr>
          </a:p>
        </p:txBody>
      </p:sp>
    </p:spTree>
    <p:extLst>
      <p:ext uri="{BB962C8B-B14F-4D97-AF65-F5344CB8AC3E}">
        <p14:creationId xmlns:p14="http://schemas.microsoft.com/office/powerpoint/2010/main" val="2388888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1FE07E-5114-4A40-9ACF-6EA6A07FFC57}"/>
              </a:ext>
            </a:extLst>
          </p:cNvPr>
          <p:cNvSpPr>
            <a:spLocks noGrp="1"/>
          </p:cNvSpPr>
          <p:nvPr>
            <p:ph type="sldNum" sz="quarter" idx="12"/>
          </p:nvPr>
        </p:nvSpPr>
        <p:spPr/>
        <p:txBody>
          <a:bodyPr/>
          <a:lstStyle/>
          <a:p>
            <a:fld id="{F8654B10-C60A-4A24-8746-D2C15D735D6B}" type="slidenum">
              <a:rPr lang="en-US" smtClean="0">
                <a:solidFill>
                  <a:schemeClr val="tx1"/>
                </a:solidFill>
              </a:rPr>
              <a:t>16</a:t>
            </a:fld>
            <a:endParaRPr lang="en-US" dirty="0">
              <a:solidFill>
                <a:schemeClr val="tx1"/>
              </a:solidFill>
            </a:endParaRPr>
          </a:p>
        </p:txBody>
      </p:sp>
      <p:sp>
        <p:nvSpPr>
          <p:cNvPr id="4" name="Rectangle 3">
            <a:extLst>
              <a:ext uri="{FF2B5EF4-FFF2-40B4-BE49-F238E27FC236}">
                <a16:creationId xmlns:a16="http://schemas.microsoft.com/office/drawing/2014/main" id="{FF205EB6-9F2E-46CB-99F2-1246EEB62C39}"/>
              </a:ext>
            </a:extLst>
          </p:cNvPr>
          <p:cNvSpPr/>
          <p:nvPr/>
        </p:nvSpPr>
        <p:spPr>
          <a:xfrm>
            <a:off x="205740" y="1640354"/>
            <a:ext cx="11442356" cy="3970318"/>
          </a:xfrm>
          <a:prstGeom prst="rect">
            <a:avLst/>
          </a:prstGeom>
        </p:spPr>
        <p:txBody>
          <a:bodyPr wrap="square">
            <a:spAutoFit/>
          </a:bodyPr>
          <a:lstStyle/>
          <a:p>
            <a:pPr marL="342900" indent="-342900">
              <a:buClr>
                <a:schemeClr val="accent2"/>
              </a:buClr>
              <a:buFont typeface="Arial" panose="020B0604020202020204" pitchFamily="34" charset="0"/>
              <a:buChar char="•"/>
            </a:pPr>
            <a:r>
              <a:rPr lang="en-US" dirty="0">
                <a:latin typeface="Palatino Linotype" panose="02040502050505030304" pitchFamily="18" charset="0"/>
              </a:rPr>
              <a:t>2 Ambassador programs available to Gold level Corporate Partners at no cost for Beta version 2020</a:t>
            </a:r>
          </a:p>
          <a:p>
            <a:pPr marL="342900" indent="-342900">
              <a:buClr>
                <a:schemeClr val="accent2"/>
              </a:buClr>
              <a:buFont typeface="Arial" panose="020B0604020202020204" pitchFamily="34" charset="0"/>
              <a:buChar char="•"/>
            </a:pPr>
            <a:r>
              <a:rPr lang="en-US" dirty="0">
                <a:latin typeface="Palatino Linotype" panose="02040502050505030304" pitchFamily="18" charset="0"/>
              </a:rPr>
              <a:t>3 Ambassador programs available to Purple level Corporate Partners at no cost for Beta version 2020</a:t>
            </a:r>
          </a:p>
          <a:p>
            <a:pPr marL="342900" indent="-342900">
              <a:buClr>
                <a:schemeClr val="accent2"/>
              </a:buClr>
              <a:buFont typeface="Arial" panose="020B0604020202020204" pitchFamily="34" charset="0"/>
              <a:buChar char="•"/>
            </a:pPr>
            <a:r>
              <a:rPr lang="en-US" dirty="0">
                <a:latin typeface="Palatino Linotype" panose="02040502050505030304" pitchFamily="18" charset="0"/>
              </a:rPr>
              <a:t>Each additional Ambassador program - $10,000 US</a:t>
            </a:r>
          </a:p>
          <a:p>
            <a:pPr marL="800100" lvl="1" indent="-342900">
              <a:buClr>
                <a:schemeClr val="accent2"/>
              </a:buClr>
              <a:buFont typeface="Arial" panose="020B0604020202020204" pitchFamily="34" charset="0"/>
              <a:buChar char="•"/>
            </a:pPr>
            <a:r>
              <a:rPr lang="en-US" b="1" dirty="0">
                <a:latin typeface="Palatino Linotype" panose="02040502050505030304" pitchFamily="18" charset="0"/>
              </a:rPr>
              <a:t>Ambassadors must be HBA Members</a:t>
            </a:r>
            <a:r>
              <a:rPr lang="en-US" dirty="0">
                <a:latin typeface="Palatino Linotype" panose="02040502050505030304" pitchFamily="18" charset="0"/>
              </a:rPr>
              <a:t>. HBA Partnerships include a specific number of memberships. If additional memberships are required, Corporate Partners are eligible for discounted memberships.</a:t>
            </a:r>
          </a:p>
          <a:p>
            <a:pPr marL="800100" lvl="1" indent="-342900">
              <a:buClr>
                <a:schemeClr val="accent2"/>
              </a:buClr>
              <a:buFont typeface="Arial" panose="020B0604020202020204" pitchFamily="34" charset="0"/>
              <a:buChar char="•"/>
            </a:pPr>
            <a:r>
              <a:rPr lang="en-US" dirty="0">
                <a:latin typeface="Palatino Linotype" panose="02040502050505030304" pitchFamily="18" charset="0"/>
              </a:rPr>
              <a:t>Recommend 15 - 30 employees to launch. They may be based in the same or different locations</a:t>
            </a:r>
          </a:p>
          <a:p>
            <a:pPr marL="285750" indent="-285750">
              <a:buClr>
                <a:schemeClr val="accent2"/>
              </a:buClr>
              <a:buFont typeface="Arial" panose="020B0604020202020204" pitchFamily="34" charset="0"/>
              <a:buChar char="•"/>
            </a:pPr>
            <a:r>
              <a:rPr lang="en-US" dirty="0">
                <a:latin typeface="Palatino Linotype" panose="02040502050505030304" pitchFamily="18" charset="0"/>
              </a:rPr>
              <a:t>Each Ambassador program will have 2 HBA Advisors who will work with the group for one year. There are no costs for assigned HBA Advisors. The Ambassador program can often provide speakers, subject matter experts or workshop leaders often at no cost or discounted costs.</a:t>
            </a:r>
          </a:p>
          <a:p>
            <a:pPr>
              <a:buClr>
                <a:schemeClr val="accent2"/>
              </a:buClr>
            </a:pPr>
            <a:r>
              <a:rPr lang="en-US" b="1" dirty="0">
                <a:latin typeface="Palatino Linotype" panose="02040502050505030304" pitchFamily="18" charset="0"/>
              </a:rPr>
              <a:t>On-site training for program launch day will have travel costs for two launch leaders. </a:t>
            </a:r>
          </a:p>
          <a:p>
            <a:pPr>
              <a:buClr>
                <a:schemeClr val="accent2"/>
              </a:buClr>
            </a:pPr>
            <a:endParaRPr lang="en-US" dirty="0">
              <a:latin typeface="Palatino Linotype" panose="02040502050505030304" pitchFamily="18" charset="0"/>
            </a:endParaRPr>
          </a:p>
          <a:p>
            <a:pPr>
              <a:buClr>
                <a:schemeClr val="accent2"/>
              </a:buClr>
            </a:pPr>
            <a:r>
              <a:rPr lang="en-US" b="1" dirty="0">
                <a:latin typeface="Palatino Linotype" panose="02040502050505030304" pitchFamily="18" charset="0"/>
              </a:rPr>
              <a:t>Success metrics report- Annual charge $750 US/680 Euros </a:t>
            </a:r>
            <a:r>
              <a:rPr lang="en-US" dirty="0">
                <a:latin typeface="Palatino Linotype" panose="02040502050505030304" pitchFamily="18" charset="0"/>
              </a:rPr>
              <a:t>The Ambassador program will provide a detailed success metrics report for individual participants and group metrics at the end of the program year to the company and each Ambassador.</a:t>
            </a:r>
          </a:p>
        </p:txBody>
      </p:sp>
      <p:sp>
        <p:nvSpPr>
          <p:cNvPr id="5" name="Title 4"/>
          <p:cNvSpPr txBox="1">
            <a:spLocks/>
          </p:cNvSpPr>
          <p:nvPr/>
        </p:nvSpPr>
        <p:spPr>
          <a:xfrm>
            <a:off x="205740" y="0"/>
            <a:ext cx="1056132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Ambassador Program Costs</a:t>
            </a:r>
          </a:p>
        </p:txBody>
      </p:sp>
    </p:spTree>
    <p:extLst>
      <p:ext uri="{BB962C8B-B14F-4D97-AF65-F5344CB8AC3E}">
        <p14:creationId xmlns:p14="http://schemas.microsoft.com/office/powerpoint/2010/main" val="277054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904E8EC-D591-4E46-A060-2EB4F9D8AC98}"/>
              </a:ext>
            </a:extLst>
          </p:cNvPr>
          <p:cNvPicPr>
            <a:picLocks noChangeAspect="1"/>
          </p:cNvPicPr>
          <p:nvPr/>
        </p:nvPicPr>
        <p:blipFill>
          <a:blip r:embed="rId3"/>
          <a:stretch>
            <a:fillRect/>
          </a:stretch>
        </p:blipFill>
        <p:spPr>
          <a:xfrm>
            <a:off x="890587" y="1738312"/>
            <a:ext cx="3348038" cy="3596963"/>
          </a:xfrm>
          <a:prstGeom prst="rect">
            <a:avLst/>
          </a:prstGeom>
        </p:spPr>
      </p:pic>
      <p:sp>
        <p:nvSpPr>
          <p:cNvPr id="2" name="TextBox 1">
            <a:extLst>
              <a:ext uri="{FF2B5EF4-FFF2-40B4-BE49-F238E27FC236}">
                <a16:creationId xmlns:a16="http://schemas.microsoft.com/office/drawing/2014/main" id="{545B34AC-9515-4FD8-83B2-A2F063B354A4}"/>
              </a:ext>
            </a:extLst>
          </p:cNvPr>
          <p:cNvSpPr txBox="1"/>
          <p:nvPr/>
        </p:nvSpPr>
        <p:spPr>
          <a:xfrm>
            <a:off x="223520" y="345440"/>
            <a:ext cx="3163045" cy="769441"/>
          </a:xfrm>
          <a:prstGeom prst="rect">
            <a:avLst/>
          </a:prstGeom>
          <a:noFill/>
        </p:spPr>
        <p:txBody>
          <a:bodyPr wrap="none" rtlCol="0">
            <a:spAutoFit/>
          </a:bodyPr>
          <a:lstStyle/>
          <a:p>
            <a:r>
              <a:rPr lang="en-US" sz="4400" dirty="0">
                <a:solidFill>
                  <a:schemeClr val="bg1"/>
                </a:solidFill>
                <a:latin typeface="Tisa Pro" panose="02010504030101020104" pitchFamily="50" charset="0"/>
              </a:rPr>
              <a:t>About</a:t>
            </a:r>
            <a:r>
              <a:rPr lang="en-US" sz="4400" dirty="0">
                <a:solidFill>
                  <a:schemeClr val="bg1"/>
                </a:solidFill>
                <a:latin typeface="Palatino Linotype" panose="02040502050505030304" pitchFamily="18" charset="0"/>
              </a:rPr>
              <a:t> HBA</a:t>
            </a:r>
          </a:p>
        </p:txBody>
      </p:sp>
      <p:sp>
        <p:nvSpPr>
          <p:cNvPr id="3" name="TextBox 2">
            <a:extLst>
              <a:ext uri="{FF2B5EF4-FFF2-40B4-BE49-F238E27FC236}">
                <a16:creationId xmlns:a16="http://schemas.microsoft.com/office/drawing/2014/main" id="{2895F486-53E9-4B7F-83A9-59B12C4942A9}"/>
              </a:ext>
            </a:extLst>
          </p:cNvPr>
          <p:cNvSpPr txBox="1"/>
          <p:nvPr/>
        </p:nvSpPr>
        <p:spPr>
          <a:xfrm>
            <a:off x="4382576" y="1564245"/>
            <a:ext cx="7628127" cy="4524315"/>
          </a:xfrm>
          <a:prstGeom prst="rect">
            <a:avLst/>
          </a:prstGeom>
          <a:noFill/>
        </p:spPr>
        <p:txBody>
          <a:bodyPr wrap="square" rtlCol="0">
            <a:spAutoFit/>
          </a:bodyPr>
          <a:lstStyle/>
          <a:p>
            <a:pPr>
              <a:buClr>
                <a:schemeClr val="accent2"/>
              </a:buClr>
            </a:pPr>
            <a:r>
              <a:rPr lang="en-US" sz="2400" dirty="0">
                <a:latin typeface="Palatino Linotype" panose="02040502050505030304" pitchFamily="18" charset="0"/>
              </a:rPr>
              <a:t>The Healthcare Businesswomen’s Association is a global nonprofit organization comprised of individuals and organizations from across the healthcare industry.</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a:buClr>
                <a:schemeClr val="accent2"/>
              </a:buClr>
            </a:pPr>
            <a:r>
              <a:rPr lang="en-US" sz="2400" b="1" dirty="0">
                <a:latin typeface="Palatino Linotype" panose="02040502050505030304" pitchFamily="18" charset="0"/>
              </a:rPr>
              <a:t>Core Purpose </a:t>
            </a:r>
          </a:p>
          <a:p>
            <a:pPr marL="914400" lvl="1" indent="-457200">
              <a:buClr>
                <a:schemeClr val="accent2"/>
              </a:buClr>
              <a:buFont typeface="Arial" panose="020B0604020202020204" pitchFamily="34" charset="0"/>
              <a:buChar char="•"/>
            </a:pPr>
            <a:r>
              <a:rPr lang="en-US" sz="2400" dirty="0">
                <a:latin typeface="Palatino Linotype" panose="02040502050505030304" pitchFamily="18" charset="0"/>
              </a:rPr>
              <a:t>To further the advancement and impact of women in the business of healthcare.</a:t>
            </a:r>
          </a:p>
          <a:p>
            <a:pPr>
              <a:buClr>
                <a:schemeClr val="accent2"/>
              </a:buClr>
            </a:pPr>
            <a:r>
              <a:rPr lang="en-US" sz="2400" b="1" dirty="0">
                <a:latin typeface="Palatino Linotype" panose="02040502050505030304" pitchFamily="18" charset="0"/>
              </a:rPr>
              <a:t>Mission</a:t>
            </a:r>
          </a:p>
          <a:p>
            <a:pPr marL="914400" lvl="1" indent="-457200">
              <a:buClr>
                <a:schemeClr val="accent2"/>
              </a:buClr>
              <a:buFont typeface="Arial" panose="020B0604020202020204" pitchFamily="34" charset="0"/>
              <a:buChar char="•"/>
            </a:pPr>
            <a:r>
              <a:rPr lang="en-US" sz="2400" dirty="0">
                <a:latin typeface="Palatino Linotype" panose="02040502050505030304" pitchFamily="18" charset="0"/>
              </a:rPr>
              <a:t>Achieve gender parity in leadership to enable organizations to realize the full potential of their female talent</a:t>
            </a:r>
          </a:p>
        </p:txBody>
      </p:sp>
      <p:sp>
        <p:nvSpPr>
          <p:cNvPr id="5" name="Slide Number Placeholder 4">
            <a:extLst>
              <a:ext uri="{FF2B5EF4-FFF2-40B4-BE49-F238E27FC236}">
                <a16:creationId xmlns:a16="http://schemas.microsoft.com/office/drawing/2014/main" id="{7C3E8AD7-4572-4303-913F-A9F2EBE83F3E}"/>
              </a:ext>
            </a:extLst>
          </p:cNvPr>
          <p:cNvSpPr>
            <a:spLocks noGrp="1"/>
          </p:cNvSpPr>
          <p:nvPr>
            <p:ph type="sldNum" sz="quarter" idx="12"/>
          </p:nvPr>
        </p:nvSpPr>
        <p:spPr/>
        <p:txBody>
          <a:bodyPr/>
          <a:lstStyle/>
          <a:p>
            <a:fld id="{0AB816CF-AA9B-43E8-B03A-27A77900809F}" type="slidenum">
              <a:rPr lang="en-US" smtClean="0">
                <a:solidFill>
                  <a:schemeClr val="tx1"/>
                </a:solidFill>
              </a:rPr>
              <a:pPr/>
              <a:t>2</a:t>
            </a:fld>
            <a:endParaRPr lang="en-US" dirty="0">
              <a:solidFill>
                <a:schemeClr val="tx1"/>
              </a:solidFill>
            </a:endParaRPr>
          </a:p>
        </p:txBody>
      </p:sp>
    </p:spTree>
    <p:extLst>
      <p:ext uri="{BB962C8B-B14F-4D97-AF65-F5344CB8AC3E}">
        <p14:creationId xmlns:p14="http://schemas.microsoft.com/office/powerpoint/2010/main" val="343878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3</a:t>
            </a:fld>
            <a:endParaRPr lang="en-US" dirty="0">
              <a:solidFill>
                <a:schemeClr val="tx1"/>
              </a:solidFill>
            </a:endParaRPr>
          </a:p>
        </p:txBody>
      </p:sp>
      <p:sp>
        <p:nvSpPr>
          <p:cNvPr id="3" name="Title 4"/>
          <p:cNvSpPr txBox="1">
            <a:spLocks/>
          </p:cNvSpPr>
          <p:nvPr/>
        </p:nvSpPr>
        <p:spPr>
          <a:xfrm>
            <a:off x="228600" y="318"/>
            <a:ext cx="11338560" cy="12497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Current Challenges</a:t>
            </a:r>
          </a:p>
        </p:txBody>
      </p:sp>
      <p:sp>
        <p:nvSpPr>
          <p:cNvPr id="4" name="Content Placeholder 7"/>
          <p:cNvSpPr txBox="1">
            <a:spLocks/>
          </p:cNvSpPr>
          <p:nvPr/>
        </p:nvSpPr>
        <p:spPr>
          <a:xfrm>
            <a:off x="457200" y="1267326"/>
            <a:ext cx="11281410" cy="48928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endParaRPr lang="en-US" sz="2400" dirty="0">
              <a:latin typeface="Palatino Linotype" panose="02040502050505030304" pitchFamily="18" charset="0"/>
            </a:endParaRPr>
          </a:p>
          <a:p>
            <a:pPr marL="0" indent="0">
              <a:buClr>
                <a:schemeClr val="accent2"/>
              </a:buClr>
              <a:buNone/>
            </a:pPr>
            <a:r>
              <a:rPr lang="en-US" sz="2400" dirty="0">
                <a:latin typeface="Palatino Linotype" panose="02040502050505030304" pitchFamily="18" charset="0"/>
              </a:rPr>
              <a:t>Organizations need to continue to:</a:t>
            </a:r>
          </a:p>
          <a:p>
            <a:pPr lvl="1">
              <a:buClr>
                <a:schemeClr val="accent2"/>
              </a:buClr>
            </a:pPr>
            <a:r>
              <a:rPr lang="en-US" dirty="0">
                <a:latin typeface="Palatino Linotype" panose="02040502050505030304" pitchFamily="18" charset="0"/>
              </a:rPr>
              <a:t>Develop a diverse bench of future leaders through cost-efficient, ongoing leadership training, embedded in the workday</a:t>
            </a:r>
          </a:p>
          <a:p>
            <a:pPr lvl="1">
              <a:buClr>
                <a:schemeClr val="accent2"/>
              </a:buClr>
            </a:pPr>
            <a:r>
              <a:rPr lang="en-US" dirty="0">
                <a:latin typeface="Palatino Linotype" panose="02040502050505030304" pitchFamily="18" charset="0"/>
              </a:rPr>
              <a:t>Provide exposure and opportunities to high potential employees, enabling them to advance faster </a:t>
            </a:r>
          </a:p>
          <a:p>
            <a:pPr lvl="1">
              <a:buClr>
                <a:schemeClr val="accent2"/>
              </a:buClr>
            </a:pPr>
            <a:r>
              <a:rPr lang="en-US" dirty="0">
                <a:latin typeface="Palatino Linotype" panose="02040502050505030304" pitchFamily="18" charset="0"/>
              </a:rPr>
              <a:t>Cultivate more internal and external advocates and mentors for employees</a:t>
            </a:r>
          </a:p>
          <a:p>
            <a:pPr lvl="1">
              <a:buClr>
                <a:schemeClr val="accent2"/>
              </a:buClr>
            </a:pPr>
            <a:r>
              <a:rPr lang="en-US" dirty="0">
                <a:latin typeface="Palatino Linotype" panose="02040502050505030304" pitchFamily="18" charset="0"/>
              </a:rPr>
              <a:t>Increase employee engagement and job satisfaction to drive higher productivity,  competencies and retention</a:t>
            </a:r>
          </a:p>
          <a:p>
            <a:pPr lvl="1">
              <a:buClr>
                <a:schemeClr val="accent2"/>
              </a:buClr>
            </a:pPr>
            <a:r>
              <a:rPr lang="en-US" dirty="0">
                <a:latin typeface="Palatino Linotype" panose="02040502050505030304" pitchFamily="18" charset="0"/>
              </a:rPr>
              <a:t>Build their company brand by showcasing their inclusion and diversity initiatives internally and externally to the healthcare industry</a:t>
            </a:r>
          </a:p>
          <a:p>
            <a:pPr marL="0" indent="0">
              <a:buClr>
                <a:schemeClr val="accent2"/>
              </a:buClr>
              <a:buFont typeface="Arial" panose="020B0604020202020204" pitchFamily="34" charset="0"/>
              <a:buNone/>
            </a:pPr>
            <a:endParaRPr lang="en-US" sz="2400" dirty="0">
              <a:latin typeface="Palatino Linotype" panose="02040502050505030304" pitchFamily="18" charset="0"/>
            </a:endParaRPr>
          </a:p>
        </p:txBody>
      </p:sp>
    </p:spTree>
    <p:extLst>
      <p:ext uri="{BB962C8B-B14F-4D97-AF65-F5344CB8AC3E}">
        <p14:creationId xmlns:p14="http://schemas.microsoft.com/office/powerpoint/2010/main" val="403633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4</a:t>
            </a:fld>
            <a:endParaRPr lang="en-US" dirty="0">
              <a:solidFill>
                <a:schemeClr val="tx1"/>
              </a:solidFill>
            </a:endParaRPr>
          </a:p>
        </p:txBody>
      </p:sp>
      <p:sp>
        <p:nvSpPr>
          <p:cNvPr id="3" name="Title 4"/>
          <p:cNvSpPr txBox="1">
            <a:spLocks/>
          </p:cNvSpPr>
          <p:nvPr/>
        </p:nvSpPr>
        <p:spPr>
          <a:xfrm>
            <a:off x="228600" y="317"/>
            <a:ext cx="11338560" cy="145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Ambassador program </a:t>
            </a:r>
          </a:p>
        </p:txBody>
      </p:sp>
      <p:sp>
        <p:nvSpPr>
          <p:cNvPr id="4" name="Content Placeholder 7"/>
          <p:cNvSpPr txBox="1">
            <a:spLocks/>
          </p:cNvSpPr>
          <p:nvPr/>
        </p:nvSpPr>
        <p:spPr>
          <a:xfrm>
            <a:off x="550718" y="1537490"/>
            <a:ext cx="11281410" cy="48928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endParaRPr lang="en-US" sz="2400" dirty="0">
              <a:latin typeface="Palatino Linotype" panose="02040502050505030304" pitchFamily="18" charset="0"/>
            </a:endParaRPr>
          </a:p>
          <a:p>
            <a:pPr>
              <a:buClr>
                <a:schemeClr val="accent2"/>
              </a:buClr>
            </a:pPr>
            <a:r>
              <a:rPr lang="en-US" sz="2000" dirty="0">
                <a:latin typeface="Palatino Linotype" panose="02040502050505030304" pitchFamily="18" charset="0"/>
              </a:rPr>
              <a:t>Developing future leaders takes time</a:t>
            </a:r>
          </a:p>
          <a:p>
            <a:pPr>
              <a:buClr>
                <a:schemeClr val="accent2"/>
              </a:buClr>
            </a:pPr>
            <a:r>
              <a:rPr lang="en-US" sz="2000" dirty="0">
                <a:latin typeface="Palatino Linotype" panose="02040502050505030304" pitchFamily="18" charset="0"/>
              </a:rPr>
              <a:t>Leadership training is expensive. Most companies cannot afford year long training for high potential mid-level employees</a:t>
            </a:r>
          </a:p>
          <a:p>
            <a:pPr>
              <a:buClr>
                <a:schemeClr val="accent2"/>
              </a:buClr>
            </a:pPr>
            <a:r>
              <a:rPr lang="en-US" sz="2000" dirty="0">
                <a:latin typeface="Palatino Linotype" panose="02040502050505030304" pitchFamily="18" charset="0"/>
              </a:rPr>
              <a:t>Data confirms that 80% of the effective training is on the job</a:t>
            </a:r>
            <a:endParaRPr lang="en-US" sz="2000" b="1" dirty="0">
              <a:solidFill>
                <a:srgbClr val="7030A0"/>
              </a:solidFill>
              <a:latin typeface="Palatino Linotype" panose="02040502050505030304" pitchFamily="18" charset="0"/>
            </a:endParaRPr>
          </a:p>
          <a:p>
            <a:pPr marL="0" indent="0">
              <a:buClr>
                <a:schemeClr val="accent2"/>
              </a:buClr>
              <a:buNone/>
            </a:pPr>
            <a:r>
              <a:rPr lang="en-US" sz="2000" b="1" dirty="0">
                <a:solidFill>
                  <a:srgbClr val="7030A0"/>
                </a:solidFill>
                <a:latin typeface="Palatino Linotype" panose="02040502050505030304" pitchFamily="18" charset="0"/>
              </a:rPr>
              <a:t>The Ambassador Program offers</a:t>
            </a:r>
          </a:p>
          <a:p>
            <a:pPr>
              <a:buClr>
                <a:schemeClr val="accent2"/>
              </a:buClr>
            </a:pPr>
            <a:r>
              <a:rPr lang="en-US" sz="2000" dirty="0">
                <a:latin typeface="Palatino Linotype" panose="02040502050505030304" pitchFamily="18" charset="0"/>
              </a:rPr>
              <a:t>One year of leadership training for 15-25 HBA members at your company, as part of your Purple or Gold Corporate Partnership.</a:t>
            </a:r>
          </a:p>
          <a:p>
            <a:pPr>
              <a:buClr>
                <a:schemeClr val="accent2"/>
              </a:buClr>
            </a:pPr>
            <a:r>
              <a:rPr lang="en-US" sz="2000" dirty="0">
                <a:latin typeface="Palatino Linotype" panose="02040502050505030304" pitchFamily="18" charset="0"/>
              </a:rPr>
              <a:t>Participants work on individual success metrics and group initiatives for the company.</a:t>
            </a:r>
          </a:p>
          <a:p>
            <a:pPr>
              <a:buClr>
                <a:schemeClr val="accent2"/>
              </a:buClr>
            </a:pPr>
            <a:r>
              <a:rPr lang="en-US" sz="2000" dirty="0">
                <a:latin typeface="Palatino Linotype" panose="02040502050505030304" pitchFamily="18" charset="0"/>
              </a:rPr>
              <a:t>Currently, we operate 25 Ambassador programs in Europe, US and India. Some of the companies are Lilly, Sanofi, Novartis, Walgreens, Takeda, Johnson &amp; Johnson, Baxter and Bristol-Myers Squibb.</a:t>
            </a:r>
          </a:p>
        </p:txBody>
      </p:sp>
    </p:spTree>
    <p:extLst>
      <p:ext uri="{BB962C8B-B14F-4D97-AF65-F5344CB8AC3E}">
        <p14:creationId xmlns:p14="http://schemas.microsoft.com/office/powerpoint/2010/main" val="167272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27991B-8122-47E5-BFF0-D7F63B63C16E}"/>
              </a:ext>
            </a:extLst>
          </p:cNvPr>
          <p:cNvSpPr>
            <a:spLocks noGrp="1"/>
          </p:cNvSpPr>
          <p:nvPr>
            <p:ph type="sldNum" sz="quarter" idx="12"/>
          </p:nvPr>
        </p:nvSpPr>
        <p:spPr/>
        <p:txBody>
          <a:bodyPr/>
          <a:lstStyle/>
          <a:p>
            <a:fld id="{0AB816CF-AA9B-43E8-B03A-27A77900809F}" type="slidenum">
              <a:rPr lang="en-US" smtClean="0"/>
              <a:pPr/>
              <a:t>5</a:t>
            </a:fld>
            <a:endParaRPr lang="en-US" dirty="0"/>
          </a:p>
        </p:txBody>
      </p:sp>
      <p:sp>
        <p:nvSpPr>
          <p:cNvPr id="4" name="Title 4">
            <a:extLst>
              <a:ext uri="{FF2B5EF4-FFF2-40B4-BE49-F238E27FC236}">
                <a16:creationId xmlns:a16="http://schemas.microsoft.com/office/drawing/2014/main" id="{4AEDA1A3-26F0-4343-B0E5-10B7E0EBF320}"/>
              </a:ext>
            </a:extLst>
          </p:cNvPr>
          <p:cNvSpPr txBox="1">
            <a:spLocks/>
          </p:cNvSpPr>
          <p:nvPr/>
        </p:nvSpPr>
        <p:spPr>
          <a:xfrm>
            <a:off x="228600" y="317"/>
            <a:ext cx="11338560" cy="20897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bg1"/>
                </a:solidFill>
                <a:latin typeface="Palatino Linotype" panose="02040502050505030304" pitchFamily="18" charset="0"/>
              </a:rPr>
              <a:t>What makes the Ambassador program work for leadership training?</a:t>
            </a:r>
          </a:p>
        </p:txBody>
      </p:sp>
      <p:sp>
        <p:nvSpPr>
          <p:cNvPr id="5" name="Content Placeholder 3">
            <a:extLst>
              <a:ext uri="{FF2B5EF4-FFF2-40B4-BE49-F238E27FC236}">
                <a16:creationId xmlns:a16="http://schemas.microsoft.com/office/drawing/2014/main" id="{9F95CD39-5047-4059-BDF2-0623B642874B}"/>
              </a:ext>
            </a:extLst>
          </p:cNvPr>
          <p:cNvSpPr txBox="1">
            <a:spLocks/>
          </p:cNvSpPr>
          <p:nvPr/>
        </p:nvSpPr>
        <p:spPr>
          <a:xfrm>
            <a:off x="838200" y="1887187"/>
            <a:ext cx="10515600" cy="40564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r>
              <a:rPr lang="en-US" sz="2000" dirty="0">
                <a:latin typeface="Palatino Linotype" panose="02040502050505030304" pitchFamily="18" charset="0"/>
              </a:rPr>
              <a:t> Creates a platform of empowerment to help women and men find their voice, be braver, take risks and make a difference</a:t>
            </a:r>
          </a:p>
          <a:p>
            <a:pPr>
              <a:buClr>
                <a:schemeClr val="accent2"/>
              </a:buClr>
            </a:pPr>
            <a:r>
              <a:rPr lang="en-US" sz="2000" dirty="0">
                <a:latin typeface="Palatino Linotype" panose="02040502050505030304" pitchFamily="18" charset="0"/>
              </a:rPr>
              <a:t>Designated executive level sponsorship and increased exposure to internal and external senior leaders</a:t>
            </a:r>
          </a:p>
          <a:p>
            <a:pPr>
              <a:buClr>
                <a:schemeClr val="accent2"/>
              </a:buClr>
            </a:pPr>
            <a:r>
              <a:rPr lang="en-US" sz="2000" dirty="0">
                <a:latin typeface="Palatino Linotype" panose="02040502050505030304" pitchFamily="18" charset="0"/>
              </a:rPr>
              <a:t>Changes mindset to think and act like a leader</a:t>
            </a:r>
          </a:p>
          <a:p>
            <a:pPr>
              <a:buClr>
                <a:schemeClr val="accent2"/>
              </a:buClr>
            </a:pPr>
            <a:r>
              <a:rPr lang="en-US" sz="2000" dirty="0">
                <a:latin typeface="Palatino Linotype" panose="02040502050505030304" pitchFamily="18" charset="0"/>
              </a:rPr>
              <a:t>A one year, grass roots, self-directed program with a commitment to achieving specific, personalized success metrics for men and women</a:t>
            </a:r>
          </a:p>
          <a:p>
            <a:pPr>
              <a:buClr>
                <a:schemeClr val="accent2"/>
              </a:buClr>
            </a:pPr>
            <a:r>
              <a:rPr lang="en-US" sz="2000" dirty="0">
                <a:latin typeface="Palatino Linotype" panose="02040502050505030304" pitchFamily="18" charset="0"/>
              </a:rPr>
              <a:t>Ongoing support by HBA Advisors, program peers, Global Ambassador Committee, senior internal Advocates, and the fifty member Global Ambassador committee of experts</a:t>
            </a:r>
          </a:p>
          <a:p>
            <a:pPr>
              <a:buClr>
                <a:schemeClr val="accent2"/>
              </a:buClr>
            </a:pPr>
            <a:r>
              <a:rPr lang="en-US" sz="2000" dirty="0">
                <a:latin typeface="Palatino Linotype" panose="02040502050505030304" pitchFamily="18" charset="0"/>
              </a:rPr>
              <a:t>Cost-effective – a very small fraction of standard leadership training costs per person for one year of leadership development</a:t>
            </a:r>
          </a:p>
          <a:p>
            <a:pPr>
              <a:buClr>
                <a:schemeClr val="accent2"/>
              </a:buClr>
            </a:pPr>
            <a:endParaRPr lang="en-US" sz="2000" dirty="0"/>
          </a:p>
          <a:p>
            <a:pPr>
              <a:buClr>
                <a:schemeClr val="accent2"/>
              </a:buClr>
            </a:pPr>
            <a:endParaRPr lang="en-US" sz="2000" dirty="0"/>
          </a:p>
          <a:p>
            <a:pPr>
              <a:buClr>
                <a:schemeClr val="accent2"/>
              </a:buClr>
            </a:pPr>
            <a:endParaRPr lang="en-US" sz="2000" dirty="0"/>
          </a:p>
          <a:p>
            <a:pPr>
              <a:buClr>
                <a:schemeClr val="accent2"/>
              </a:buClr>
            </a:pPr>
            <a:endParaRPr lang="en-US" sz="2000" dirty="0"/>
          </a:p>
        </p:txBody>
      </p:sp>
    </p:spTree>
    <p:extLst>
      <p:ext uri="{BB962C8B-B14F-4D97-AF65-F5344CB8AC3E}">
        <p14:creationId xmlns:p14="http://schemas.microsoft.com/office/powerpoint/2010/main" val="43573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C467A59-4D5A-435A-8830-632B18117CA4}"/>
              </a:ext>
            </a:extLst>
          </p:cNvPr>
          <p:cNvSpPr>
            <a:spLocks noGrp="1"/>
          </p:cNvSpPr>
          <p:nvPr>
            <p:ph type="sldNum" sz="quarter" idx="12"/>
          </p:nvPr>
        </p:nvSpPr>
        <p:spPr/>
        <p:txBody>
          <a:bodyPr/>
          <a:lstStyle/>
          <a:p>
            <a:fld id="{0AB816CF-AA9B-43E8-B03A-27A77900809F}" type="slidenum">
              <a:rPr lang="en-US" smtClean="0">
                <a:solidFill>
                  <a:schemeClr val="tx1"/>
                </a:solidFill>
              </a:rPr>
              <a:pPr/>
              <a:t>6</a:t>
            </a:fld>
            <a:endParaRPr lang="en-US" dirty="0">
              <a:solidFill>
                <a:schemeClr val="tx1"/>
              </a:solidFill>
            </a:endParaRPr>
          </a:p>
        </p:txBody>
      </p:sp>
      <p:sp>
        <p:nvSpPr>
          <p:cNvPr id="5" name="Title 4"/>
          <p:cNvSpPr>
            <a:spLocks noGrp="1"/>
          </p:cNvSpPr>
          <p:nvPr>
            <p:ph type="title" idx="4294967295"/>
          </p:nvPr>
        </p:nvSpPr>
        <p:spPr>
          <a:xfrm>
            <a:off x="197273" y="112183"/>
            <a:ext cx="10561320" cy="1325563"/>
          </a:xfrm>
        </p:spPr>
        <p:txBody>
          <a:bodyPr>
            <a:normAutofit/>
          </a:bodyPr>
          <a:lstStyle/>
          <a:p>
            <a:r>
              <a:rPr lang="en-US" sz="3400" dirty="0">
                <a:solidFill>
                  <a:schemeClr val="bg1"/>
                </a:solidFill>
                <a:latin typeface="Palatino Linotype" panose="02040502050505030304" pitchFamily="18" charset="0"/>
              </a:rPr>
              <a:t>Success Metrics – Establishing Goals</a:t>
            </a:r>
            <a:br>
              <a:rPr lang="en-US" sz="3400" dirty="0">
                <a:solidFill>
                  <a:schemeClr val="bg1"/>
                </a:solidFill>
                <a:latin typeface="Palatino Linotype" panose="02040502050505030304" pitchFamily="18" charset="0"/>
              </a:rPr>
            </a:br>
            <a:r>
              <a:rPr lang="en-US" sz="3400">
                <a:solidFill>
                  <a:schemeClr val="bg1"/>
                </a:solidFill>
                <a:latin typeface="Palatino Linotype" panose="02040502050505030304" pitchFamily="18" charset="0"/>
              </a:rPr>
              <a:t>Innovate Yourself</a:t>
            </a:r>
            <a:endParaRPr lang="en-US" sz="3400" dirty="0">
              <a:solidFill>
                <a:schemeClr val="bg1"/>
              </a:solidFill>
              <a:latin typeface="Palatino Linotype" panose="02040502050505030304" pitchFamily="18" charset="0"/>
            </a:endParaRPr>
          </a:p>
        </p:txBody>
      </p:sp>
      <p:sp>
        <p:nvSpPr>
          <p:cNvPr id="2" name="Rectangle 1"/>
          <p:cNvSpPr/>
          <p:nvPr/>
        </p:nvSpPr>
        <p:spPr>
          <a:xfrm>
            <a:off x="5977217" y="3244334"/>
            <a:ext cx="237566" cy="369332"/>
          </a:xfrm>
          <a:prstGeom prst="rect">
            <a:avLst/>
          </a:prstGeom>
        </p:spPr>
        <p:txBody>
          <a:bodyPr wrap="none">
            <a:spAutoFit/>
          </a:bodyPr>
          <a:lstStyle/>
          <a:p>
            <a:r>
              <a:rPr lang="en-US" dirty="0"/>
              <a:t> </a:t>
            </a:r>
          </a:p>
        </p:txBody>
      </p:sp>
      <p:sp>
        <p:nvSpPr>
          <p:cNvPr id="4" name="Rectangle 3"/>
          <p:cNvSpPr/>
          <p:nvPr/>
        </p:nvSpPr>
        <p:spPr>
          <a:xfrm>
            <a:off x="358140" y="1673362"/>
            <a:ext cx="11190393" cy="4447371"/>
          </a:xfrm>
          <a:prstGeom prst="rect">
            <a:avLst/>
          </a:prstGeom>
        </p:spPr>
        <p:txBody>
          <a:bodyPr wrap="square">
            <a:spAutoFit/>
          </a:bodyPr>
          <a:lstStyle/>
          <a:p>
            <a:pPr fontAlgn="base">
              <a:buClr>
                <a:srgbClr val="FB515B"/>
              </a:buClr>
            </a:pPr>
            <a:r>
              <a:rPr lang="en-US" sz="2000" dirty="0">
                <a:latin typeface="Palatino Linotype" panose="02040502050505030304" pitchFamily="18" charset="0"/>
              </a:rPr>
              <a:t>Each program participant is encouraged to collaborate with their manager to choose realistic, measurable and attainable goals. </a:t>
            </a:r>
          </a:p>
          <a:p>
            <a:pPr fontAlgn="base">
              <a:buClr>
                <a:srgbClr val="FB515B"/>
              </a:buClr>
            </a:pPr>
            <a:endParaRPr lang="en-US" sz="2000" dirty="0">
              <a:latin typeface="Palatino Linotype" panose="02040502050505030304" pitchFamily="18" charset="0"/>
            </a:endParaRPr>
          </a:p>
          <a:p>
            <a:pPr>
              <a:lnSpc>
                <a:spcPct val="90000"/>
              </a:lnSpc>
              <a:spcBef>
                <a:spcPts val="600"/>
              </a:spcBef>
            </a:pPr>
            <a:r>
              <a:rPr lang="en-US" sz="2000" dirty="0">
                <a:solidFill>
                  <a:srgbClr val="58595B"/>
                </a:solidFill>
                <a:latin typeface="Palatino Linotype" panose="02040502050505030304" pitchFamily="18" charset="0"/>
              </a:rPr>
              <a:t>Goal choices</a:t>
            </a:r>
            <a:r>
              <a:rPr lang="en-US" sz="2000" dirty="0">
                <a:solidFill>
                  <a:srgbClr val="58595B"/>
                </a:solidFill>
                <a:latin typeface="Palatino Linotype" panose="02040502050505030304" pitchFamily="18" charset="0"/>
                <a:sym typeface="Wingdings" panose="05000000000000000000" pitchFamily="2" charset="2"/>
              </a:rPr>
              <a:t>: ( Please choose 1-3)</a:t>
            </a:r>
            <a:endParaRPr lang="en-US" sz="2000" dirty="0">
              <a:solidFill>
                <a:srgbClr val="58595B"/>
              </a:solidFill>
              <a:latin typeface="Palatino Linotype" panose="02040502050505030304" pitchFamily="18" charset="0"/>
            </a:endParaRPr>
          </a:p>
          <a:p>
            <a:pPr marL="914400" indent="-457200" fontAlgn="base">
              <a:buFont typeface="+mj-lt"/>
              <a:buAutoNum type="arabicPeriod"/>
            </a:pPr>
            <a:r>
              <a:rPr lang="en-US" sz="2000" dirty="0">
                <a:solidFill>
                  <a:srgbClr val="58595B"/>
                </a:solidFill>
                <a:latin typeface="Palatino Linotype" panose="02040502050505030304" pitchFamily="18" charset="0"/>
              </a:rPr>
              <a:t>Additional job responsibilities within current position </a:t>
            </a:r>
          </a:p>
          <a:p>
            <a:pPr marL="914400" indent="-457200" fontAlgn="base">
              <a:buFont typeface="+mj-lt"/>
              <a:buAutoNum type="arabicPeriod"/>
            </a:pPr>
            <a:r>
              <a:rPr lang="en-US" sz="2000" dirty="0">
                <a:solidFill>
                  <a:srgbClr val="58595B"/>
                </a:solidFill>
                <a:latin typeface="Palatino Linotype" panose="02040502050505030304" pitchFamily="18" charset="0"/>
              </a:rPr>
              <a:t>Successful completion of project in another cross-functional area</a:t>
            </a:r>
          </a:p>
          <a:p>
            <a:pPr marL="914400" indent="-457200" fontAlgn="base">
              <a:buFont typeface="+mj-lt"/>
              <a:buAutoNum type="arabicPeriod"/>
            </a:pPr>
            <a:r>
              <a:rPr lang="en-US" sz="2000" dirty="0">
                <a:solidFill>
                  <a:srgbClr val="58595B"/>
                </a:solidFill>
                <a:latin typeface="Palatino Linotype" panose="02040502050505030304" pitchFamily="18" charset="0"/>
              </a:rPr>
              <a:t>Personal Brand - substantial expansion of sphere of influence internally and externally </a:t>
            </a:r>
          </a:p>
          <a:p>
            <a:pPr marL="914400" indent="-457200" fontAlgn="base">
              <a:buFont typeface="+mj-lt"/>
              <a:buAutoNum type="arabicPeriod"/>
            </a:pPr>
            <a:r>
              <a:rPr lang="en-US" sz="2000" dirty="0">
                <a:solidFill>
                  <a:srgbClr val="58595B"/>
                </a:solidFill>
                <a:latin typeface="Palatino Linotype" panose="02040502050505030304" pitchFamily="18" charset="0"/>
              </a:rPr>
              <a:t>Executive presence - additional experience internally/externally</a:t>
            </a:r>
          </a:p>
          <a:p>
            <a:pPr marL="914400" indent="-457200" fontAlgn="base">
              <a:buFont typeface="+mj-lt"/>
              <a:buAutoNum type="arabicPeriod"/>
            </a:pPr>
            <a:r>
              <a:rPr lang="en-US" sz="2000" dirty="0">
                <a:solidFill>
                  <a:srgbClr val="58595B"/>
                </a:solidFill>
                <a:latin typeface="Palatino Linotype" panose="02040502050505030304" pitchFamily="18" charset="0"/>
              </a:rPr>
              <a:t>Develop senior advocates and mentors internally/externally</a:t>
            </a:r>
          </a:p>
          <a:p>
            <a:pPr marL="914400" indent="-457200" fontAlgn="base">
              <a:buFont typeface="+mj-lt"/>
              <a:buAutoNum type="arabicPeriod"/>
            </a:pPr>
            <a:r>
              <a:rPr lang="en-US" sz="2000" dirty="0">
                <a:solidFill>
                  <a:srgbClr val="58595B"/>
                </a:solidFill>
                <a:latin typeface="Palatino Linotype" panose="02040502050505030304" pitchFamily="18" charset="0"/>
              </a:rPr>
              <a:t>Subject matter expert - substantially advance knowledge/ recognition in selected area</a:t>
            </a:r>
          </a:p>
          <a:p>
            <a:pPr marL="914400" indent="-457200" fontAlgn="base">
              <a:buFont typeface="+mj-lt"/>
              <a:buAutoNum type="arabicPeriod"/>
            </a:pPr>
            <a:r>
              <a:rPr lang="en-US" sz="2000" dirty="0">
                <a:solidFill>
                  <a:srgbClr val="58595B"/>
                </a:solidFill>
                <a:latin typeface="Palatino Linotype" panose="02040502050505030304" pitchFamily="18" charset="0"/>
              </a:rPr>
              <a:t>Increase Global Exposure across organization via new role </a:t>
            </a:r>
            <a:r>
              <a:rPr lang="en-US" sz="2000">
                <a:solidFill>
                  <a:srgbClr val="58595B"/>
                </a:solidFill>
                <a:latin typeface="Palatino Linotype" panose="02040502050505030304" pitchFamily="18" charset="0"/>
              </a:rPr>
              <a:t>or project</a:t>
            </a:r>
            <a:endParaRPr lang="en-US" sz="2000" dirty="0">
              <a:solidFill>
                <a:srgbClr val="58595B"/>
              </a:solidFill>
              <a:latin typeface="Palatino Linotype" panose="02040502050505030304" pitchFamily="18" charset="0"/>
            </a:endParaRPr>
          </a:p>
          <a:p>
            <a:pPr marL="914400" indent="-457200" fontAlgn="base">
              <a:buFont typeface="+mj-lt"/>
              <a:buAutoNum type="arabicPeriod"/>
            </a:pPr>
            <a:endParaRPr lang="en-US" sz="2000" dirty="0">
              <a:solidFill>
                <a:srgbClr val="58595B"/>
              </a:solidFill>
              <a:latin typeface="Palatino Linotype" panose="02040502050505030304" pitchFamily="18" charset="0"/>
            </a:endParaRPr>
          </a:p>
          <a:p>
            <a:pPr fontAlgn="base">
              <a:buClr>
                <a:srgbClr val="FB515B"/>
              </a:buClr>
            </a:pPr>
            <a:r>
              <a:rPr lang="en-US" sz="2000" dirty="0">
                <a:latin typeface="Palatino Linotype" panose="02040502050505030304" pitchFamily="18" charset="0"/>
              </a:rPr>
              <a:t>Many of the Ambassador program participants have been promoted within 1-2 years from starting the program.</a:t>
            </a:r>
          </a:p>
        </p:txBody>
      </p:sp>
    </p:spTree>
    <p:extLst>
      <p:ext uri="{BB962C8B-B14F-4D97-AF65-F5344CB8AC3E}">
        <p14:creationId xmlns:p14="http://schemas.microsoft.com/office/powerpoint/2010/main" val="1972909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35AECF-78BF-481F-944D-CDA180ECC487}"/>
              </a:ext>
            </a:extLst>
          </p:cNvPr>
          <p:cNvSpPr>
            <a:spLocks noGrp="1"/>
          </p:cNvSpPr>
          <p:nvPr>
            <p:ph type="sldNum" sz="quarter" idx="12"/>
          </p:nvPr>
        </p:nvSpPr>
        <p:spPr/>
        <p:txBody>
          <a:bodyPr/>
          <a:lstStyle/>
          <a:p>
            <a:fld id="{0AB816CF-AA9B-43E8-B03A-27A77900809F}" type="slidenum">
              <a:rPr lang="en-US" smtClean="0"/>
              <a:pPr/>
              <a:t>7</a:t>
            </a:fld>
            <a:endParaRPr lang="en-US" dirty="0"/>
          </a:p>
        </p:txBody>
      </p:sp>
      <p:sp>
        <p:nvSpPr>
          <p:cNvPr id="3" name="TextBox 2">
            <a:extLst>
              <a:ext uri="{FF2B5EF4-FFF2-40B4-BE49-F238E27FC236}">
                <a16:creationId xmlns:a16="http://schemas.microsoft.com/office/drawing/2014/main" id="{648B8CD6-2A85-4B11-BC58-305F3EDE13A3}"/>
              </a:ext>
            </a:extLst>
          </p:cNvPr>
          <p:cNvSpPr txBox="1"/>
          <p:nvPr/>
        </p:nvSpPr>
        <p:spPr>
          <a:xfrm>
            <a:off x="838200" y="1250302"/>
            <a:ext cx="10619792" cy="5478423"/>
          </a:xfrm>
          <a:prstGeom prst="rect">
            <a:avLst/>
          </a:prstGeom>
          <a:noFill/>
        </p:spPr>
        <p:txBody>
          <a:bodyPr wrap="square" rtlCol="0">
            <a:spAutoFit/>
          </a:bodyPr>
          <a:lstStyle/>
          <a:p>
            <a:r>
              <a:rPr lang="en-US" dirty="0"/>
              <a:t>  </a:t>
            </a:r>
          </a:p>
          <a:p>
            <a:endParaRPr lang="en-US" dirty="0"/>
          </a:p>
          <a:p>
            <a:r>
              <a:rPr lang="en-US" sz="2000" dirty="0">
                <a:latin typeface="Palatino Linotype" panose="02040502050505030304" pitchFamily="18" charset="0"/>
              </a:rPr>
              <a:t>Each Ambassador program can determine who will participate in the Success Metrics. It is voluntary.</a:t>
            </a:r>
          </a:p>
          <a:p>
            <a:r>
              <a:rPr lang="en-US" sz="2000" dirty="0">
                <a:latin typeface="Palatino Linotype" panose="02040502050505030304" pitchFamily="18" charset="0"/>
              </a:rPr>
              <a:t>The program participant is responsible for measuring his/her metrics throughout the year.</a:t>
            </a:r>
          </a:p>
          <a:p>
            <a:pPr lvl="0"/>
            <a:r>
              <a:rPr lang="en-US" sz="2000" b="1" dirty="0">
                <a:latin typeface="Palatino Linotype" panose="02040502050505030304" pitchFamily="18" charset="0"/>
              </a:rPr>
              <a:t>Metric #1</a:t>
            </a:r>
            <a:r>
              <a:rPr lang="en-US" sz="2000" dirty="0">
                <a:latin typeface="Palatino Linotype" panose="02040502050505030304" pitchFamily="18" charset="0"/>
              </a:rPr>
              <a:t>- Record all important additional job responsibilities </a:t>
            </a:r>
          </a:p>
          <a:p>
            <a:pPr lvl="0"/>
            <a:r>
              <a:rPr lang="en-US" sz="2000" b="1" dirty="0">
                <a:latin typeface="Palatino Linotype" panose="02040502050505030304" pitchFamily="18" charset="0"/>
              </a:rPr>
              <a:t>Metric #2</a:t>
            </a:r>
            <a:r>
              <a:rPr lang="en-US" sz="2000" dirty="0">
                <a:latin typeface="Palatino Linotype" panose="02040502050505030304" pitchFamily="18" charset="0"/>
              </a:rPr>
              <a:t>- Record all significant cross-functional projects </a:t>
            </a:r>
          </a:p>
          <a:p>
            <a:pPr lvl="0"/>
            <a:r>
              <a:rPr lang="en-US" sz="2000" b="1" dirty="0">
                <a:latin typeface="Palatino Linotype" panose="02040502050505030304" pitchFamily="18" charset="0"/>
              </a:rPr>
              <a:t>Metric #3</a:t>
            </a:r>
            <a:r>
              <a:rPr lang="en-US" sz="2000" dirty="0">
                <a:latin typeface="Palatino Linotype" panose="02040502050505030304" pitchFamily="18" charset="0"/>
              </a:rPr>
              <a:t>- At the program start, participant identifies 1-2 higher ranking company employees to assess     participant’s personal brand expansion after 1 year, in addition to self-assessment.</a:t>
            </a:r>
          </a:p>
          <a:p>
            <a:pPr lvl="0"/>
            <a:r>
              <a:rPr lang="en-US" sz="2000" b="1" dirty="0">
                <a:latin typeface="Palatino Linotype" panose="02040502050505030304" pitchFamily="18" charset="0"/>
              </a:rPr>
              <a:t>Metric #4</a:t>
            </a:r>
            <a:r>
              <a:rPr lang="en-US" sz="2000" dirty="0">
                <a:latin typeface="Palatino Linotype" panose="02040502050505030304" pitchFamily="18" charset="0"/>
              </a:rPr>
              <a:t>- Self- assessment and assessments from peers and managers</a:t>
            </a:r>
          </a:p>
          <a:p>
            <a:pPr lvl="0"/>
            <a:r>
              <a:rPr lang="en-US" sz="2000" b="1" dirty="0">
                <a:latin typeface="Palatino Linotype" panose="02040502050505030304" pitchFamily="18" charset="0"/>
              </a:rPr>
              <a:t>Metric #5</a:t>
            </a:r>
            <a:r>
              <a:rPr lang="en-US" sz="2000" dirty="0">
                <a:latin typeface="Palatino Linotype" panose="02040502050505030304" pitchFamily="18" charset="0"/>
              </a:rPr>
              <a:t>- Record all new internal/external advocates and nature of the relationship.</a:t>
            </a:r>
          </a:p>
          <a:p>
            <a:pPr lvl="0"/>
            <a:r>
              <a:rPr lang="en-US" sz="2000" b="1" dirty="0">
                <a:latin typeface="Palatino Linotype" panose="02040502050505030304" pitchFamily="18" charset="0"/>
              </a:rPr>
              <a:t>Metric #6- </a:t>
            </a:r>
            <a:r>
              <a:rPr lang="en-US" sz="2000" dirty="0">
                <a:latin typeface="Palatino Linotype" panose="02040502050505030304" pitchFamily="18" charset="0"/>
              </a:rPr>
              <a:t>At the program start, participant chooses an internal or external SME in the selected field. This SME will provide an assessment of participant’s level of SME at the beginning and end of the program year, in addition to self-assessment.</a:t>
            </a:r>
          </a:p>
          <a:p>
            <a:endParaRPr lang="en-US" dirty="0">
              <a:latin typeface="Palatino Linotype" panose="02040502050505030304" pitchFamily="18" charset="0"/>
            </a:endParaRPr>
          </a:p>
          <a:p>
            <a:r>
              <a:rPr lang="en-US" dirty="0">
                <a:latin typeface="Palatino Linotype" panose="02040502050505030304" pitchFamily="18" charset="0"/>
              </a:rPr>
              <a:t> </a:t>
            </a:r>
          </a:p>
          <a:p>
            <a:r>
              <a:rPr lang="en-US" dirty="0"/>
              <a:t> </a:t>
            </a:r>
          </a:p>
        </p:txBody>
      </p:sp>
      <p:sp>
        <p:nvSpPr>
          <p:cNvPr id="5" name="TextBox 4">
            <a:extLst>
              <a:ext uri="{FF2B5EF4-FFF2-40B4-BE49-F238E27FC236}">
                <a16:creationId xmlns:a16="http://schemas.microsoft.com/office/drawing/2014/main" id="{34C499E1-F6A1-4AFE-ABA6-BBD6234DA644}"/>
              </a:ext>
            </a:extLst>
          </p:cNvPr>
          <p:cNvSpPr txBox="1"/>
          <p:nvPr/>
        </p:nvSpPr>
        <p:spPr>
          <a:xfrm>
            <a:off x="248298" y="367176"/>
            <a:ext cx="7557796" cy="769441"/>
          </a:xfrm>
          <a:prstGeom prst="rect">
            <a:avLst/>
          </a:prstGeom>
          <a:noFill/>
        </p:spPr>
        <p:txBody>
          <a:bodyPr wrap="square" rtlCol="0">
            <a:spAutoFit/>
          </a:bodyPr>
          <a:lstStyle/>
          <a:p>
            <a:r>
              <a:rPr lang="en-US" sz="4400" dirty="0">
                <a:solidFill>
                  <a:schemeClr val="bg1"/>
                </a:solidFill>
                <a:latin typeface="Palatino Linotype" panose="02040502050505030304" pitchFamily="18" charset="0"/>
              </a:rPr>
              <a:t>Measuring Success Metrics</a:t>
            </a:r>
          </a:p>
        </p:txBody>
      </p:sp>
    </p:spTree>
    <p:extLst>
      <p:ext uri="{BB962C8B-B14F-4D97-AF65-F5344CB8AC3E}">
        <p14:creationId xmlns:p14="http://schemas.microsoft.com/office/powerpoint/2010/main" val="97589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B816CF-AA9B-43E8-B03A-27A77900809F}" type="slidenum">
              <a:rPr lang="en-US" smtClean="0">
                <a:solidFill>
                  <a:schemeClr val="tx1"/>
                </a:solidFill>
              </a:rPr>
              <a:pPr/>
              <a:t>8</a:t>
            </a:fld>
            <a:endParaRPr lang="en-US" dirty="0">
              <a:solidFill>
                <a:schemeClr val="tx1"/>
              </a:solidFill>
            </a:endParaRPr>
          </a:p>
        </p:txBody>
      </p:sp>
      <p:sp>
        <p:nvSpPr>
          <p:cNvPr id="3" name="Title 4"/>
          <p:cNvSpPr txBox="1">
            <a:spLocks/>
          </p:cNvSpPr>
          <p:nvPr/>
        </p:nvSpPr>
        <p:spPr>
          <a:xfrm>
            <a:off x="228600" y="317"/>
            <a:ext cx="11338560" cy="145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chemeClr val="bg1"/>
                </a:solidFill>
                <a:latin typeface="Palatino Linotype" panose="02040502050505030304" pitchFamily="18" charset="0"/>
              </a:rPr>
              <a:t>Ambassador program -Group initiatives- Partial list</a:t>
            </a:r>
          </a:p>
          <a:p>
            <a:r>
              <a:rPr lang="en-US" sz="3200" dirty="0">
                <a:solidFill>
                  <a:schemeClr val="bg1"/>
                </a:solidFill>
                <a:latin typeface="Palatino Linotype" panose="02040502050505030304" pitchFamily="18" charset="0"/>
              </a:rPr>
              <a:t>Each program creates their own customized initiatives</a:t>
            </a:r>
          </a:p>
        </p:txBody>
      </p:sp>
      <p:sp>
        <p:nvSpPr>
          <p:cNvPr id="4" name="Content Placeholder 7"/>
          <p:cNvSpPr txBox="1">
            <a:spLocks/>
          </p:cNvSpPr>
          <p:nvPr/>
        </p:nvSpPr>
        <p:spPr>
          <a:xfrm>
            <a:off x="457200" y="1267326"/>
            <a:ext cx="11281410" cy="48928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Palatino Linotype" panose="02040502050505030304" pitchFamily="18" charset="0"/>
            </a:endParaRPr>
          </a:p>
          <a:p>
            <a:r>
              <a:rPr lang="en-US" sz="1600" b="1" dirty="0"/>
              <a:t>Issue</a:t>
            </a:r>
            <a:r>
              <a:rPr lang="en-US" sz="1600" dirty="0"/>
              <a:t>- Outdated company policy on flex-time. Need external models from other companies that adhere to government requirements</a:t>
            </a:r>
          </a:p>
          <a:p>
            <a:r>
              <a:rPr lang="en-US" sz="1600" b="1" dirty="0"/>
              <a:t>Initiative</a:t>
            </a:r>
            <a:r>
              <a:rPr lang="en-US" sz="1600" dirty="0"/>
              <a:t>-Create a task force and bring in experts from other HBA corporate partner to review and model their country specific program</a:t>
            </a:r>
          </a:p>
          <a:p>
            <a:r>
              <a:rPr lang="en-US" sz="1600" b="1" dirty="0"/>
              <a:t>Issue</a:t>
            </a:r>
            <a:r>
              <a:rPr lang="en-US" sz="1600" dirty="0"/>
              <a:t>- Difficult to expand internal network and personal brand, because most functional areas in the company stick to themselves</a:t>
            </a:r>
          </a:p>
          <a:p>
            <a:r>
              <a:rPr lang="en-US" sz="1600" b="1" dirty="0"/>
              <a:t>Initiative</a:t>
            </a:r>
            <a:r>
              <a:rPr lang="en-US" sz="1600" dirty="0"/>
              <a:t>- Create monthly breakfasts and invited different functional areas</a:t>
            </a:r>
          </a:p>
          <a:p>
            <a:r>
              <a:rPr lang="de-DE" sz="1600" b="1" dirty="0"/>
              <a:t>Issue - </a:t>
            </a:r>
            <a:r>
              <a:rPr lang="de-DE" sz="1600" dirty="0"/>
              <a:t>No one to go to in the company to get advice and strategy for interviewing and gaining advocate support for internal positions</a:t>
            </a:r>
            <a:endParaRPr lang="en-US" sz="1600" dirty="0"/>
          </a:p>
          <a:p>
            <a:r>
              <a:rPr lang="de-DE" sz="1600" b="1" dirty="0"/>
              <a:t>Initiative -</a:t>
            </a:r>
            <a:r>
              <a:rPr lang="de-DE" sz="1600" dirty="0"/>
              <a:t> Create a small group of  internal interview coaches that are available to all company employees at the site. These are company employees selected by the Ambassadors.  The Ambassadors will provide training for these coaches from the Ambassador committee </a:t>
            </a:r>
          </a:p>
          <a:p>
            <a:r>
              <a:rPr lang="de-DE" sz="1600" b="1" dirty="0"/>
              <a:t>Issue - </a:t>
            </a:r>
            <a:r>
              <a:rPr lang="de-DE" sz="1600" dirty="0"/>
              <a:t>Managers are being polite and not truthful about performance of direct reports. Making team performance less effective, not meeting goals. </a:t>
            </a:r>
            <a:endParaRPr lang="en-US" sz="1600" dirty="0"/>
          </a:p>
          <a:p>
            <a:r>
              <a:rPr lang="de-DE" sz="1600" b="1" dirty="0"/>
              <a:t>Initiative</a:t>
            </a:r>
            <a:r>
              <a:rPr lang="de-DE" sz="1600" dirty="0"/>
              <a:t> - Create an Ambassador subcommittee to brainstorm different ways to address this within the culture through panel discussions and pilot program</a:t>
            </a:r>
            <a:endParaRPr lang="en-US" sz="1600" dirty="0"/>
          </a:p>
          <a:p>
            <a:endParaRPr lang="en-US" sz="1600" dirty="0"/>
          </a:p>
          <a:p>
            <a:endParaRPr lang="en-US" sz="1800" dirty="0"/>
          </a:p>
          <a:p>
            <a:endParaRPr lang="en-US" sz="1800" dirty="0"/>
          </a:p>
          <a:p>
            <a:endParaRPr lang="en-US" sz="2500" b="1" dirty="0">
              <a:latin typeface="Palatino Linotype" panose="02040502050505030304" pitchFamily="18" charset="0"/>
            </a:endParaRPr>
          </a:p>
        </p:txBody>
      </p:sp>
    </p:spTree>
    <p:extLst>
      <p:ext uri="{BB962C8B-B14F-4D97-AF65-F5344CB8AC3E}">
        <p14:creationId xmlns:p14="http://schemas.microsoft.com/office/powerpoint/2010/main" val="1956102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AF96624-379B-4947-B34F-4C97DA5366E3}"/>
              </a:ext>
            </a:extLst>
          </p:cNvPr>
          <p:cNvSpPr>
            <a:spLocks noGrp="1"/>
          </p:cNvSpPr>
          <p:nvPr>
            <p:ph type="sldNum" sz="quarter" idx="12"/>
          </p:nvPr>
        </p:nvSpPr>
        <p:spPr/>
        <p:txBody>
          <a:bodyPr/>
          <a:lstStyle/>
          <a:p>
            <a:fld id="{0AB816CF-AA9B-43E8-B03A-27A77900809F}" type="slidenum">
              <a:rPr lang="en-US" smtClean="0">
                <a:solidFill>
                  <a:schemeClr val="tx1"/>
                </a:solidFill>
              </a:rPr>
              <a:pPr/>
              <a:t>9</a:t>
            </a:fld>
            <a:endParaRPr lang="en-US" dirty="0">
              <a:solidFill>
                <a:schemeClr val="tx1"/>
              </a:solidFill>
            </a:endParaRPr>
          </a:p>
        </p:txBody>
      </p:sp>
      <p:sp>
        <p:nvSpPr>
          <p:cNvPr id="3" name="Rectangle 2">
            <a:extLst>
              <a:ext uri="{FF2B5EF4-FFF2-40B4-BE49-F238E27FC236}">
                <a16:creationId xmlns:a16="http://schemas.microsoft.com/office/drawing/2014/main" id="{41E153D1-CD09-4D4B-9788-ACC5E020B6ED}"/>
              </a:ext>
            </a:extLst>
          </p:cNvPr>
          <p:cNvSpPr/>
          <p:nvPr/>
        </p:nvSpPr>
        <p:spPr>
          <a:xfrm>
            <a:off x="457200" y="1676042"/>
            <a:ext cx="11516497" cy="4185761"/>
          </a:xfrm>
          <a:prstGeom prst="rect">
            <a:avLst/>
          </a:prstGeom>
        </p:spPr>
        <p:txBody>
          <a:bodyPr wrap="square">
            <a:spAutoFit/>
          </a:bodyPr>
          <a:lstStyle/>
          <a:p>
            <a:pPr>
              <a:buClr>
                <a:schemeClr val="accent2"/>
              </a:buClr>
            </a:pPr>
            <a:r>
              <a:rPr lang="en-US" sz="2200" dirty="0">
                <a:latin typeface="Palatino Linotype" panose="02040502050505030304" pitchFamily="18" charset="0"/>
              </a:rPr>
              <a:t>Company must select two senior- level Advocates to sponsor the program</a:t>
            </a: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 15-25 employees to participate in the Ambassador program (either self-selected or chosen as high potential). We recommend participants who are mid-level in their careers.</a:t>
            </a: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HBA will provide two HBA Advisors per site. The Advisors will guide and coach Ambassadors through all program strategy, planning, implementation and activities.</a:t>
            </a:r>
          </a:p>
          <a:p>
            <a:pPr marL="285750" indent="-285750">
              <a:buClr>
                <a:schemeClr val="accent2"/>
              </a:buClr>
              <a:buFont typeface="Arial" panose="020B0604020202020204" pitchFamily="34" charset="0"/>
              <a:buChar char="•"/>
            </a:pPr>
            <a:endParaRPr lang="en-US" dirty="0">
              <a:latin typeface="Palatino Linotype" panose="02040502050505030304" pitchFamily="18" charset="0"/>
            </a:endParaRPr>
          </a:p>
          <a:p>
            <a:pPr>
              <a:buClr>
                <a:schemeClr val="accent2"/>
              </a:buClr>
            </a:pPr>
            <a:r>
              <a:rPr lang="en-US" sz="2400" dirty="0">
                <a:latin typeface="Palatino Linotype" panose="02040502050505030304" pitchFamily="18" charset="0"/>
              </a:rPr>
              <a:t>Time Commitment</a:t>
            </a: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Internal Senior Advocate time commitment – 6-8 hours per year</a:t>
            </a: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Ambassador time commitment – 2- 4 hours monthly,  1-2 years in the program</a:t>
            </a:r>
          </a:p>
          <a:p>
            <a:pPr marL="342900" indent="-342900">
              <a:buClr>
                <a:schemeClr val="accent2"/>
              </a:buClr>
              <a:buFont typeface="Arial" panose="020B0604020202020204" pitchFamily="34" charset="0"/>
              <a:buChar char="•"/>
            </a:pPr>
            <a:r>
              <a:rPr lang="en-US" sz="2200" dirty="0">
                <a:latin typeface="Palatino Linotype" panose="02040502050505030304" pitchFamily="18" charset="0"/>
              </a:rPr>
              <a:t>Corporate HR time commitment is flexible, not required</a:t>
            </a: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a:p>
            <a:pPr marL="342900" indent="-342900">
              <a:buClr>
                <a:schemeClr val="accent2"/>
              </a:buClr>
              <a:buFont typeface="Arial" panose="020B0604020202020204" pitchFamily="34" charset="0"/>
              <a:buChar char="•"/>
            </a:pPr>
            <a:endParaRPr lang="en-US" sz="2400" dirty="0">
              <a:latin typeface="Palatino Linotype" panose="02040502050505030304" pitchFamily="18" charset="0"/>
            </a:endParaRPr>
          </a:p>
        </p:txBody>
      </p:sp>
      <p:sp>
        <p:nvSpPr>
          <p:cNvPr id="4" name="Title 4"/>
          <p:cNvSpPr txBox="1">
            <a:spLocks/>
          </p:cNvSpPr>
          <p:nvPr/>
        </p:nvSpPr>
        <p:spPr>
          <a:xfrm>
            <a:off x="205740" y="0"/>
            <a:ext cx="1134782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Palatino Linotype" panose="02040502050505030304" pitchFamily="18" charset="0"/>
              </a:rPr>
              <a:t>Begin the program and Time Commitment  </a:t>
            </a:r>
          </a:p>
        </p:txBody>
      </p:sp>
    </p:spTree>
    <p:extLst>
      <p:ext uri="{BB962C8B-B14F-4D97-AF65-F5344CB8AC3E}">
        <p14:creationId xmlns:p14="http://schemas.microsoft.com/office/powerpoint/2010/main" val="847683807"/>
      </p:ext>
    </p:extLst>
  </p:cSld>
  <p:clrMapOvr>
    <a:masterClrMapping/>
  </p:clrMapOvr>
</p:sld>
</file>

<file path=ppt/theme/theme1.xml><?xml version="1.0" encoding="utf-8"?>
<a:theme xmlns:a="http://schemas.openxmlformats.org/drawingml/2006/main" name="Office Theme">
  <a:themeElements>
    <a:clrScheme name="HBA branded colors">
      <a:dk1>
        <a:srgbClr val="58595B"/>
      </a:dk1>
      <a:lt1>
        <a:sysClr val="window" lastClr="FFFFFF"/>
      </a:lt1>
      <a:dk2>
        <a:srgbClr val="44546A"/>
      </a:dk2>
      <a:lt2>
        <a:srgbClr val="FFFFFF"/>
      </a:lt2>
      <a:accent1>
        <a:srgbClr val="7757A1"/>
      </a:accent1>
      <a:accent2>
        <a:srgbClr val="FB515B"/>
      </a:accent2>
      <a:accent3>
        <a:srgbClr val="86D5C8"/>
      </a:accent3>
      <a:accent4>
        <a:srgbClr val="F9EB3B"/>
      </a:accent4>
      <a:accent5>
        <a:srgbClr val="58595B"/>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F8BCA8C15EF44181EC52739C45D26F" ma:contentTypeVersion="10" ma:contentTypeDescription="Create a new document." ma:contentTypeScope="" ma:versionID="24ee628a2e70b5e5029b0c05997f9850">
  <xsd:schema xmlns:xsd="http://www.w3.org/2001/XMLSchema" xmlns:xs="http://www.w3.org/2001/XMLSchema" xmlns:p="http://schemas.microsoft.com/office/2006/metadata/properties" xmlns:ns3="c7a0ae48-d369-4c6e-96a8-ffa5c9b787a7" targetNamespace="http://schemas.microsoft.com/office/2006/metadata/properties" ma:root="true" ma:fieldsID="123276bdcbeda3886edc0f610d06df56" ns3:_="">
    <xsd:import namespace="c7a0ae48-d369-4c6e-96a8-ffa5c9b787a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a0ae48-d369-4c6e-96a8-ffa5c9b78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9FFAD2-7672-45ED-B889-0C82C8EFCFFF}">
  <ds:schemaRefs>
    <ds:schemaRef ds:uri="http://schemas.microsoft.com/sharepoint/v3/contenttype/forms"/>
  </ds:schemaRefs>
</ds:datastoreItem>
</file>

<file path=customXml/itemProps2.xml><?xml version="1.0" encoding="utf-8"?>
<ds:datastoreItem xmlns:ds="http://schemas.openxmlformats.org/officeDocument/2006/customXml" ds:itemID="{0387765F-15F6-4513-8514-F581892A5B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a0ae48-d369-4c6e-96a8-ffa5c9b787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54B4D1-0DEE-4761-9F2E-49E00EAB1D8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9856</TotalTime>
  <Words>1829</Words>
  <Application>Microsoft Office PowerPoint</Application>
  <PresentationFormat>Widescreen</PresentationFormat>
  <Paragraphs>180</Paragraphs>
  <Slides>16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Rounded MT Bold</vt:lpstr>
      <vt:lpstr>Calibri</vt:lpstr>
      <vt:lpstr>Calibri Light</vt:lpstr>
      <vt:lpstr>Palatino Linotype</vt:lpstr>
      <vt:lpstr>Tahoma</vt:lpstr>
      <vt:lpstr>Tisa Pro</vt:lpstr>
      <vt:lpstr>Office Theme</vt:lpstr>
      <vt:lpstr>PowerPoint Presentation</vt:lpstr>
      <vt:lpstr>PowerPoint Presentation</vt:lpstr>
      <vt:lpstr>PowerPoint Presentation</vt:lpstr>
      <vt:lpstr>PowerPoint Presentation</vt:lpstr>
      <vt:lpstr>PowerPoint Presentation</vt:lpstr>
      <vt:lpstr>Success Metrics – Establishing Goals Innovate Yourself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George</dc:creator>
  <cp:lastModifiedBy>Bonnie Lappin</cp:lastModifiedBy>
  <cp:revision>196</cp:revision>
  <dcterms:created xsi:type="dcterms:W3CDTF">2017-09-26T12:42:23Z</dcterms:created>
  <dcterms:modified xsi:type="dcterms:W3CDTF">2020-01-13T12:24:50Z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0x010100CCF8BCA8C15EF44181EC52739C45D26F</vt:lpwstr>
  </property>
</Properties>
</file>