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E1EC91-8FB7-40B1-BDF6-C523655485D8}">
  <a:tblStyle styleId="{A4E1EC91-8FB7-40B1-BDF6-C523655485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83416F7-EDF0-47BE-86F2-551C73913F9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89070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745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f73b1513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f73b15139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531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f73b1513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f73b1513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222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f73b1513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f73b1513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725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f73b15139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f73b15139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01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f73b1513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f73b1513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06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f73b15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f73b15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233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f73b1513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f73b1513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39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f73b1513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f73b1513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05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f73b1513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f73b15139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951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f73b15139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f73b15139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9711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f73b1513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f73b1513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182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f73b15139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f73b15139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37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vw-capac.fgov.be/fr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onem.be/fr/documentation/feuille-info/e1-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hvw-capac.fgov.be/nl" TargetMode="External"/><Relationship Id="rId5" Type="http://schemas.openxmlformats.org/officeDocument/2006/relationships/hyperlink" Target="https://www.rva.be/nl/burgers/tijdelijke%20werkloosheid/algemeen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demeirsman@essilor.b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400" y="-12"/>
            <a:ext cx="5600700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71750"/>
            <a:ext cx="91440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8125" y="3471076"/>
            <a:ext cx="1685875" cy="160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7700"/>
            <a:ext cx="152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5543" y="4457700"/>
            <a:ext cx="718457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1" name="Google Shape;131;p22"/>
          <p:cNvGraphicFramePr/>
          <p:nvPr/>
        </p:nvGraphicFramePr>
        <p:xfrm>
          <a:off x="311700" y="67825"/>
          <a:ext cx="8520600" cy="426690"/>
        </p:xfrm>
        <a:graphic>
          <a:graphicData uri="http://schemas.openxmlformats.org/drawingml/2006/table">
            <a:tbl>
              <a:tblPr>
                <a:noFill/>
                <a:tableStyleId>{D83416F7-EDF0-47BE-86F2-551C73913F91}</a:tableStyleId>
              </a:tblPr>
              <a:tblGrid>
                <a:gridCol w="4260300"/>
                <a:gridCol w="4260300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sng"/>
                        <a:t>R.V.A.</a:t>
                      </a:r>
                      <a:endParaRPr sz="1600" b="1" u="sng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sng"/>
                        <a:t>O.N.E.M.</a:t>
                      </a:r>
                      <a:endParaRPr sz="1600" b="1" u="sng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132" name="Google Shape;132;p22"/>
          <p:cNvGraphicFramePr/>
          <p:nvPr/>
        </p:nvGraphicFramePr>
        <p:xfrm>
          <a:off x="311700" y="525900"/>
          <a:ext cx="8520600" cy="4605675"/>
        </p:xfrm>
        <a:graphic>
          <a:graphicData uri="http://schemas.openxmlformats.org/drawingml/2006/table">
            <a:tbl>
              <a:tblPr>
                <a:noFill/>
                <a:tableStyleId>{D83416F7-EDF0-47BE-86F2-551C73913F91}</a:tableStyleId>
              </a:tblPr>
              <a:tblGrid>
                <a:gridCol w="4260300"/>
                <a:gridCol w="426030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https://www.rva.be/nl/burgers/tijdelijke%20werkloosheid/algemeen</a:t>
                      </a:r>
                      <a:endParaRPr sz="1500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Start: OPEN DOSSIER:</a:t>
                      </a:r>
                      <a:endParaRPr sz="15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https://www.hvw-capac.fgov.be/nl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of vakbond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Document C3.2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chemeClr val="hlink"/>
                          </a:solidFill>
                          <a:hlinkClick r:id="rId7"/>
                        </a:rPr>
                        <a:t>https://www.onem.be/fr/documentation/feuille-info/e1-0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Start: OUVRE DOSSIER: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chemeClr val="hlink"/>
                          </a:solidFill>
                          <a:hlinkClick r:id="rId8"/>
                        </a:rPr>
                        <a:t>https://www.hvw-capac.fgov.be/fr</a:t>
                      </a:r>
                      <a:r>
                        <a:rPr lang="en"/>
                        <a:t> ou syndicat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Document C3.2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475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●  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Controlekaart niet meer nodig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Plus besoin de la carte de contrôle!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● 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RVA zal zelf 5,63€ per werkloosheidsdag en per werknemer bijbetalen, bovenop de werkloosheidsuitkering</a:t>
                      </a:r>
                      <a:r>
                        <a:rPr lang="en">
                          <a:solidFill>
                            <a:srgbClr val="74797C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●  </a:t>
                      </a: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 O.N.E.M paiera 5,63 € par jour de chômage et par salarié, en plus de l'allocation chômage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●  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Omwille van de uitzonderlijk grote toestroom van aanvragen, heeft de overheid beslist dat er voorlopig een forfaitaire uitkering van € 1450 zal uitbetaald worden.  Later zal er dan een effectieve berekening       gebeuren.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●  </a:t>
                      </a: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 raison de l'afflux exceptionnellement important des demandes, le gouvernement a décidé qu'un paiement forfaitaire de 1450 € serait versé pour le moment. Un calcul efficace aura alors lieu ultérieurement.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FAQ - OVERMACHT</a:t>
            </a:r>
            <a:endParaRPr b="1" u="sng"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Moet ik dan een werkloosheidsdossier indienen als ik enkel recup- / vakantiedagen neem of werk?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2000">
                <a:solidFill>
                  <a:srgbClr val="00B050"/>
                </a:solidFill>
              </a:rPr>
              <a:t>⇒ </a:t>
            </a:r>
            <a:r>
              <a:rPr lang="en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NEE, enkel bij de eerste dag werkloosheid</a:t>
            </a: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Moet ik elke maand een nieuw dossier indienen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2000">
                <a:solidFill>
                  <a:srgbClr val="00B050"/>
                </a:solidFill>
              </a:rPr>
              <a:t>⇒ </a:t>
            </a:r>
            <a:r>
              <a:rPr lang="en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NEE, 1 keer is voldoende</a:t>
            </a: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Krijg ik nog een werkloosheidskaart?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2000">
                <a:solidFill>
                  <a:srgbClr val="00B050"/>
                </a:solidFill>
              </a:rPr>
              <a:t>⇒ </a:t>
            </a:r>
            <a:r>
              <a:rPr lang="en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NEE, je werkloosheidspremie zal betaald worden adhv de info doorgegeven in de payroll.        Communicatie is belangrijk! (vakantie – werken – werkloos)</a:t>
            </a: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7700"/>
            <a:ext cx="152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5543" y="4457700"/>
            <a:ext cx="718457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/>
              <a:t>FAQ - OVERMACHT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248450" y="522350"/>
            <a:ext cx="8520600" cy="32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met Valoptec/ Sharingplan/verzekering bijdrage?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2000">
                <a:solidFill>
                  <a:srgbClr val="00B050"/>
                </a:solidFill>
              </a:rPr>
              <a:t>⇒ </a:t>
            </a:r>
            <a:r>
              <a:rPr lang="en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Bijdragen lopen door, indien je 1 maand geen salaris hebt, wordt dit de                                volgende maand ingehouden.</a:t>
            </a: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 Indien je problemen ondervind, contacteer Inès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(</a:t>
            </a: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idemeirsman@essilor.be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 ik werkloos ben, krijg ik dan maaltijdcheques?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2000">
                <a:solidFill>
                  <a:srgbClr val="00B050"/>
                </a:solidFill>
              </a:rPr>
              <a:t>⇒ </a:t>
            </a:r>
            <a:r>
              <a:rPr lang="en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Voorlopig niet, maar overheid zou hiernaar kijken?</a:t>
            </a: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met reeds geplande vakantiedagen in mijn werkloosheidsperiode?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2000">
                <a:solidFill>
                  <a:srgbClr val="00B050"/>
                </a:solidFill>
              </a:rPr>
              <a:t>⇒ </a:t>
            </a:r>
            <a:r>
              <a:rPr lang="en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Die blijven behouden en worden NIET geannuleerd</a:t>
            </a: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Blijf ik vakantierechten opbouwen?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2000">
                <a:solidFill>
                  <a:srgbClr val="00B050"/>
                </a:solidFill>
              </a:rPr>
              <a:t>⇒ </a:t>
            </a:r>
            <a:r>
              <a:rPr lang="en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Voorlopig wel, maar ook dit wordt nog bekeken door de overheid</a:t>
            </a: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Ook hier volgen we de richtlijnen van de regering.</a:t>
            </a: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57700"/>
            <a:ext cx="152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5543" y="4457700"/>
            <a:ext cx="718457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57700"/>
            <a:ext cx="152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5543" y="4457700"/>
            <a:ext cx="718457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CORONA - PREVENTIE</a:t>
            </a:r>
            <a:endParaRPr b="1" u="sng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7700"/>
            <a:ext cx="152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5543" y="4457700"/>
            <a:ext cx="718457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7" name="Google Shape;67;p14"/>
          <p:cNvGraphicFramePr/>
          <p:nvPr/>
        </p:nvGraphicFramePr>
        <p:xfrm>
          <a:off x="0" y="755338"/>
          <a:ext cx="9144000" cy="2145762"/>
        </p:xfrm>
        <a:graphic>
          <a:graphicData uri="http://schemas.openxmlformats.org/drawingml/2006/table">
            <a:tbl>
              <a:tblPr>
                <a:noFill/>
                <a:tableStyleId>{A4E1EC91-8FB7-40B1-BDF6-C523655485D8}</a:tableStyleId>
              </a:tblPr>
              <a:tblGrid>
                <a:gridCol w="4572000"/>
                <a:gridCol w="4572000"/>
              </a:tblGrid>
              <a:tr h="1706600">
                <a:tc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"/>
                        <a:t>Sociale afstand (minimum 1.5 m)</a:t>
                      </a:r>
                      <a:endParaRPr/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"/>
                        <a:t>Grote bijeenkomsten zijn verboden</a:t>
                      </a:r>
                      <a:endParaRPr/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"/>
                        <a:t>Vermijd het aanraken van je ogen, neus en mond</a:t>
                      </a:r>
                      <a:endParaRPr/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"/>
                        <a:t>Was vaker dan normaal zorgvuldig jouw handen met zeep</a:t>
                      </a:r>
                      <a:endParaRPr/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"/>
                        <a:t>Buiten komen mag, maar houd afstand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"/>
                        <a:t>Distanciation sociale (minimum 1,5 m)</a:t>
                      </a:r>
                      <a:endParaRPr/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"/>
                        <a:t>Les grands rassemblements sont interdits</a:t>
                      </a:r>
                      <a:endParaRPr/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"/>
                        <a:t>Éviter de vous toucher les yeux, le nez et la bouche</a:t>
                      </a:r>
                      <a:endParaRPr/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"/>
                        <a:t>Lavez-vous soigneusement les mains avec du savon, plus souvent qu’à l’habitude</a:t>
                      </a:r>
                      <a:endParaRPr/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"/>
                        <a:t>Vous êtes autorisé à sortir, mais veillez à la distanciation sociale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68" name="Google Shape;68;p14"/>
          <p:cNvPicPr preferRelativeResize="0"/>
          <p:nvPr/>
        </p:nvPicPr>
        <p:blipFill rotWithShape="1">
          <a:blip r:embed="rId5">
            <a:alphaModFix/>
          </a:blip>
          <a:srcRect t="15407" r="18738" b="32167"/>
          <a:stretch/>
        </p:blipFill>
        <p:spPr>
          <a:xfrm>
            <a:off x="966836" y="2810275"/>
            <a:ext cx="7210325" cy="207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10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Situation DC</a:t>
            </a:r>
            <a:endParaRPr b="1" u="sng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694225" y="681125"/>
            <a:ext cx="8138400" cy="4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Verlenging maatregelen tot 19/4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Verlenging door regering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Mogelijkheid tot uitbreiding tot 3/5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betekent dit voor onze klant 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Gesloten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Enkel noodgevallen op afspraak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Mits inachtname van maatregelen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7700"/>
            <a:ext cx="152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5543" y="4457700"/>
            <a:ext cx="718457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139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Situation DC</a:t>
            </a:r>
            <a:endParaRPr b="1" u="sng"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693900" y="775300"/>
            <a:ext cx="81384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Cyberattack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 21/3 vanuit Polen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Doelgerichte aanval tegen partner productiesites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Officiële info kwam pas later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■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met Essilor, enkel op vraag van klanten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■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DC-netwerk niet geraakt, maar uit voorzorg afgesloten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Tegen eind volgende week alles terug operationeel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7700"/>
            <a:ext cx="152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5543" y="4457700"/>
            <a:ext cx="718457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150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Situation DC</a:t>
            </a:r>
            <a:endParaRPr b="1" u="sng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693900" y="1017600"/>
            <a:ext cx="81384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Daling volume DC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Gemiddeld 10% ⇒ verwacht tot einde maatregelen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Terug werk naarmate volume terugkomt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7700"/>
            <a:ext cx="152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5543" y="4457700"/>
            <a:ext cx="718457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140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Situation DC</a:t>
            </a:r>
            <a:endParaRPr b="1" u="sng"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694225" y="1017725"/>
            <a:ext cx="81384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Restart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progress (Acties/promo’s)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Steun Groep Essilor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Optiek sector herneemt snel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Brillen zijn noodzakelijk iets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7700"/>
            <a:ext cx="152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5543" y="4457700"/>
            <a:ext cx="718457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Situation DC</a:t>
            </a:r>
            <a:endParaRPr b="1" u="sng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694225" y="1017725"/>
            <a:ext cx="81384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Terug genezen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Nooit getest geweest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7700"/>
            <a:ext cx="152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5543" y="4457700"/>
            <a:ext cx="718457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Situation DC</a:t>
            </a:r>
            <a:endParaRPr b="1" u="sng"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694225" y="1017725"/>
            <a:ext cx="81384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topmanagement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CEO ⇒ Paul du Saillant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■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Essilor International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■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Reeds lang in de groep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■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Pensioen Hubert Sagnières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7700"/>
            <a:ext cx="152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5543" y="4457700"/>
            <a:ext cx="718457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Situation DC</a:t>
            </a:r>
            <a:endParaRPr b="1" u="sng"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694225" y="1017725"/>
            <a:ext cx="81384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7700"/>
            <a:ext cx="152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5543" y="4457700"/>
            <a:ext cx="718457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Microsoft Office PowerPoint</Application>
  <PresentationFormat>On-screen Show (16:9)</PresentationFormat>
  <Paragraphs>97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Simple Light</vt:lpstr>
      <vt:lpstr>PowerPoint Presentation</vt:lpstr>
      <vt:lpstr>CORONA - PREVENTIE</vt:lpstr>
      <vt:lpstr>Situation DC</vt:lpstr>
      <vt:lpstr>Situation DC</vt:lpstr>
      <vt:lpstr>Situation DC</vt:lpstr>
      <vt:lpstr>Situation DC</vt:lpstr>
      <vt:lpstr>Situation DC</vt:lpstr>
      <vt:lpstr>Situation DC</vt:lpstr>
      <vt:lpstr>Situation DC</vt:lpstr>
      <vt:lpstr>PowerPoint Presentation</vt:lpstr>
      <vt:lpstr>FAQ - OVERMACHT</vt:lpstr>
      <vt:lpstr>FAQ - OVERMACHT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PRENEEL Hans</dc:creator>
  <cp:lastModifiedBy>DE STERCK Rudi</cp:lastModifiedBy>
  <cp:revision>1</cp:revision>
  <dcterms:modified xsi:type="dcterms:W3CDTF">2020-04-03T07:16:37Z</dcterms:modified>
</cp:coreProperties>
</file>