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8" r:id="rId6"/>
    <p:sldId id="311" r:id="rId7"/>
    <p:sldId id="261" r:id="rId8"/>
    <p:sldId id="288" r:id="rId9"/>
    <p:sldId id="289" r:id="rId10"/>
    <p:sldId id="266" r:id="rId11"/>
    <p:sldId id="323" r:id="rId12"/>
    <p:sldId id="324" r:id="rId13"/>
    <p:sldId id="312" r:id="rId14"/>
    <p:sldId id="300" r:id="rId15"/>
    <p:sldId id="282" r:id="rId16"/>
    <p:sldId id="298" r:id="rId17"/>
    <p:sldId id="299" r:id="rId18"/>
    <p:sldId id="301" r:id="rId19"/>
    <p:sldId id="314" r:id="rId20"/>
    <p:sldId id="275" r:id="rId21"/>
    <p:sldId id="276" r:id="rId22"/>
    <p:sldId id="326" r:id="rId23"/>
    <p:sldId id="347" r:id="rId24"/>
    <p:sldId id="277" r:id="rId25"/>
    <p:sldId id="278" r:id="rId26"/>
    <p:sldId id="294" r:id="rId27"/>
    <p:sldId id="315" r:id="rId28"/>
    <p:sldId id="281" r:id="rId29"/>
    <p:sldId id="317" r:id="rId30"/>
    <p:sldId id="316" r:id="rId31"/>
    <p:sldId id="318" r:id="rId32"/>
    <p:sldId id="297" r:id="rId33"/>
    <p:sldId id="329" r:id="rId34"/>
    <p:sldId id="303" r:id="rId35"/>
    <p:sldId id="330" r:id="rId36"/>
    <p:sldId id="331" r:id="rId37"/>
    <p:sldId id="362" r:id="rId38"/>
    <p:sldId id="287" r:id="rId39"/>
    <p:sldId id="292" r:id="rId40"/>
    <p:sldId id="332" r:id="rId41"/>
    <p:sldId id="368" r:id="rId42"/>
    <p:sldId id="369" r:id="rId43"/>
    <p:sldId id="370"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1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urris" initials="KB" lastIdx="16" clrIdx="0">
    <p:extLst>
      <p:ext uri="{19B8F6BF-5375-455C-9EA6-DF929625EA0E}">
        <p15:presenceInfo xmlns:p15="http://schemas.microsoft.com/office/powerpoint/2012/main" userId="Ken Burris" providerId="None"/>
      </p:ext>
    </p:extLst>
  </p:cmAuthor>
  <p:cmAuthor id="2" name="Kathleen Rietzl" initials="KR" lastIdx="13" clrIdx="1">
    <p:extLst>
      <p:ext uri="{19B8F6BF-5375-455C-9EA6-DF929625EA0E}">
        <p15:presenceInfo xmlns:p15="http://schemas.microsoft.com/office/powerpoint/2012/main" userId="Kathleen Rietzl" providerId="None"/>
      </p:ext>
    </p:extLst>
  </p:cmAuthor>
  <p:cmAuthor id="3" name="Windows User" initials="WU" lastIdx="2" clrIdx="2">
    <p:extLst>
      <p:ext uri="{19B8F6BF-5375-455C-9EA6-DF929625EA0E}">
        <p15:presenceInfo xmlns:p15="http://schemas.microsoft.com/office/powerpoint/2012/main" userId="Windows User" providerId="None"/>
      </p:ext>
    </p:extLst>
  </p:cmAuthor>
  <p:cmAuthor id="4" name="Tammy Bruzon" initials="TB" lastIdx="29" clrIdx="3">
    <p:extLst>
      <p:ext uri="{19B8F6BF-5375-455C-9EA6-DF929625EA0E}">
        <p15:presenceInfo xmlns:p15="http://schemas.microsoft.com/office/powerpoint/2012/main" userId="Tammy Bruzon" providerId="None"/>
      </p:ext>
    </p:extLst>
  </p:cmAuthor>
  <p:cmAuthor id="5" name="Petrina Hurtado" initials="PH" lastIdx="4" clrIdx="4">
    <p:extLst>
      <p:ext uri="{19B8F6BF-5375-455C-9EA6-DF929625EA0E}">
        <p15:presenceInfo xmlns:p15="http://schemas.microsoft.com/office/powerpoint/2012/main" userId="Petrina Hurta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15B"/>
    <a:srgbClr val="58595B"/>
    <a:srgbClr val="F9EB3B"/>
    <a:srgbClr val="7757A1"/>
    <a:srgbClr val="86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4" autoAdjust="0"/>
    <p:restoredTop sz="89222" autoAdjust="0"/>
  </p:normalViewPr>
  <p:slideViewPr>
    <p:cSldViewPr snapToGrid="0">
      <p:cViewPr varScale="1">
        <p:scale>
          <a:sx n="77" d="100"/>
          <a:sy n="77" d="100"/>
        </p:scale>
        <p:origin x="720" y="178"/>
      </p:cViewPr>
      <p:guideLst>
        <p:guide orient="horz" pos="576"/>
        <p:guide pos="192"/>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George" userId="d8de7447-57db-4b6b-9509-718b2216b618" providerId="ADAL" clId="{98AB03AC-26C4-4F8A-973A-C7CF32D7C0BF}"/>
    <pc:docChg chg="custSel modSld sldOrd">
      <pc:chgData name="Phil George" userId="d8de7447-57db-4b6b-9509-718b2216b618" providerId="ADAL" clId="{98AB03AC-26C4-4F8A-973A-C7CF32D7C0BF}" dt="2021-01-26T21:59:31.596" v="200" actId="1076"/>
      <pc:docMkLst>
        <pc:docMk/>
      </pc:docMkLst>
      <pc:sldChg chg="addSp delSp modSp mod">
        <pc:chgData name="Phil George" userId="d8de7447-57db-4b6b-9509-718b2216b618" providerId="ADAL" clId="{98AB03AC-26C4-4F8A-973A-C7CF32D7C0BF}" dt="2021-01-26T21:48:23.337" v="156" actId="20577"/>
        <pc:sldMkLst>
          <pc:docMk/>
          <pc:sldMk cId="3862743252" sldId="281"/>
        </pc:sldMkLst>
        <pc:spChg chg="del mod">
          <ac:chgData name="Phil George" userId="d8de7447-57db-4b6b-9509-718b2216b618" providerId="ADAL" clId="{98AB03AC-26C4-4F8A-973A-C7CF32D7C0BF}" dt="2021-01-26T21:46:15.276" v="36" actId="478"/>
          <ac:spMkLst>
            <pc:docMk/>
            <pc:sldMk cId="3862743252" sldId="281"/>
            <ac:spMk id="3" creationId="{C2C7639A-7998-6D43-90FC-2C455A52D548}"/>
          </ac:spMkLst>
        </pc:spChg>
        <pc:spChg chg="mod">
          <ac:chgData name="Phil George" userId="d8de7447-57db-4b6b-9509-718b2216b618" providerId="ADAL" clId="{98AB03AC-26C4-4F8A-973A-C7CF32D7C0BF}" dt="2021-01-26T21:42:41.864" v="8" actId="20577"/>
          <ac:spMkLst>
            <pc:docMk/>
            <pc:sldMk cId="3862743252" sldId="281"/>
            <ac:spMk id="15" creationId="{92556821-D124-4B16-8E27-7164853A10F2}"/>
          </ac:spMkLst>
        </pc:spChg>
        <pc:spChg chg="add mod">
          <ac:chgData name="Phil George" userId="d8de7447-57db-4b6b-9509-718b2216b618" providerId="ADAL" clId="{98AB03AC-26C4-4F8A-973A-C7CF32D7C0BF}" dt="2021-01-26T21:47:03.911" v="108" actId="1076"/>
          <ac:spMkLst>
            <pc:docMk/>
            <pc:sldMk cId="3862743252" sldId="281"/>
            <ac:spMk id="16" creationId="{4D84761F-AA77-48B1-814B-5E19CBDB7142}"/>
          </ac:spMkLst>
        </pc:spChg>
        <pc:spChg chg="add mod">
          <ac:chgData name="Phil George" userId="d8de7447-57db-4b6b-9509-718b2216b618" providerId="ADAL" clId="{98AB03AC-26C4-4F8A-973A-C7CF32D7C0BF}" dt="2021-01-26T21:48:01.659" v="135" actId="1076"/>
          <ac:spMkLst>
            <pc:docMk/>
            <pc:sldMk cId="3862743252" sldId="281"/>
            <ac:spMk id="17" creationId="{ED9E3AA4-8DEF-4DCF-92E6-06204A13784B}"/>
          </ac:spMkLst>
        </pc:spChg>
        <pc:spChg chg="add mod">
          <ac:chgData name="Phil George" userId="d8de7447-57db-4b6b-9509-718b2216b618" providerId="ADAL" clId="{98AB03AC-26C4-4F8A-973A-C7CF32D7C0BF}" dt="2021-01-26T21:48:23.337" v="156" actId="20577"/>
          <ac:spMkLst>
            <pc:docMk/>
            <pc:sldMk cId="3862743252" sldId="281"/>
            <ac:spMk id="18" creationId="{08B85456-ED87-4715-905D-174DE2C99F07}"/>
          </ac:spMkLst>
        </pc:spChg>
        <pc:picChg chg="del">
          <ac:chgData name="Phil George" userId="d8de7447-57db-4b6b-9509-718b2216b618" providerId="ADAL" clId="{98AB03AC-26C4-4F8A-973A-C7CF32D7C0BF}" dt="2021-01-26T21:42:30.335" v="4" actId="478"/>
          <ac:picMkLst>
            <pc:docMk/>
            <pc:sldMk cId="3862743252" sldId="281"/>
            <ac:picMk id="5" creationId="{E8CF8E84-69A9-412F-B69A-C6354FBD57A4}"/>
          </ac:picMkLst>
        </pc:picChg>
        <pc:picChg chg="add mod modCrop">
          <ac:chgData name="Phil George" userId="d8de7447-57db-4b6b-9509-718b2216b618" providerId="ADAL" clId="{98AB03AC-26C4-4F8A-973A-C7CF32D7C0BF}" dt="2021-01-26T21:46:02.026" v="30" actId="1076"/>
          <ac:picMkLst>
            <pc:docMk/>
            <pc:sldMk cId="3862743252" sldId="281"/>
            <ac:picMk id="7" creationId="{D778225C-5ADC-46EB-85AB-C6F9ED121BC1}"/>
          </ac:picMkLst>
        </pc:picChg>
        <pc:picChg chg="add mod">
          <ac:chgData name="Phil George" userId="d8de7447-57db-4b6b-9509-718b2216b618" providerId="ADAL" clId="{98AB03AC-26C4-4F8A-973A-C7CF32D7C0BF}" dt="2021-01-26T21:46:04.287" v="31" actId="1076"/>
          <ac:picMkLst>
            <pc:docMk/>
            <pc:sldMk cId="3862743252" sldId="281"/>
            <ac:picMk id="9" creationId="{19DC6C07-26DD-49E9-B46A-57118C536D3C}"/>
          </ac:picMkLst>
        </pc:picChg>
        <pc:picChg chg="add mod">
          <ac:chgData name="Phil George" userId="d8de7447-57db-4b6b-9509-718b2216b618" providerId="ADAL" clId="{98AB03AC-26C4-4F8A-973A-C7CF32D7C0BF}" dt="2021-01-26T21:46:12.901" v="35" actId="1076"/>
          <ac:picMkLst>
            <pc:docMk/>
            <pc:sldMk cId="3862743252" sldId="281"/>
            <ac:picMk id="11" creationId="{38D0B6CE-63E0-4744-A506-4555A0BA410B}"/>
          </ac:picMkLst>
        </pc:picChg>
        <pc:picChg chg="del">
          <ac:chgData name="Phil George" userId="d8de7447-57db-4b6b-9509-718b2216b618" providerId="ADAL" clId="{98AB03AC-26C4-4F8A-973A-C7CF32D7C0BF}" dt="2021-01-26T21:42:31.953" v="6" actId="478"/>
          <ac:picMkLst>
            <pc:docMk/>
            <pc:sldMk cId="3862743252" sldId="281"/>
            <ac:picMk id="21" creationId="{FFDAA6E8-D465-C048-8732-F13A3E9E8127}"/>
          </ac:picMkLst>
        </pc:picChg>
        <pc:picChg chg="del">
          <ac:chgData name="Phil George" userId="d8de7447-57db-4b6b-9509-718b2216b618" providerId="ADAL" clId="{98AB03AC-26C4-4F8A-973A-C7CF32D7C0BF}" dt="2021-01-26T21:42:31.435" v="5" actId="478"/>
          <ac:picMkLst>
            <pc:docMk/>
            <pc:sldMk cId="3862743252" sldId="281"/>
            <ac:picMk id="22" creationId="{7D3C03DB-0518-794B-B1D7-C2DCE67895CD}"/>
          </ac:picMkLst>
        </pc:picChg>
        <pc:picChg chg="del">
          <ac:chgData name="Phil George" userId="d8de7447-57db-4b6b-9509-718b2216b618" providerId="ADAL" clId="{98AB03AC-26C4-4F8A-973A-C7CF32D7C0BF}" dt="2021-01-26T21:42:32.476" v="7" actId="478"/>
          <ac:picMkLst>
            <pc:docMk/>
            <pc:sldMk cId="3862743252" sldId="281"/>
            <ac:picMk id="23" creationId="{FA9ECADB-74A2-754C-8AE1-7C1E6586C6D1}"/>
          </ac:picMkLst>
        </pc:picChg>
      </pc:sldChg>
      <pc:sldChg chg="modSp mod">
        <pc:chgData name="Phil George" userId="d8de7447-57db-4b6b-9509-718b2216b618" providerId="ADAL" clId="{98AB03AC-26C4-4F8A-973A-C7CF32D7C0BF}" dt="2021-01-26T21:50:36.727" v="166" actId="20577"/>
        <pc:sldMkLst>
          <pc:docMk/>
          <pc:sldMk cId="4118494100" sldId="292"/>
        </pc:sldMkLst>
        <pc:spChg chg="mod">
          <ac:chgData name="Phil George" userId="d8de7447-57db-4b6b-9509-718b2216b618" providerId="ADAL" clId="{98AB03AC-26C4-4F8A-973A-C7CF32D7C0BF}" dt="2021-01-26T21:50:36.727" v="166" actId="20577"/>
          <ac:spMkLst>
            <pc:docMk/>
            <pc:sldMk cId="4118494100" sldId="292"/>
            <ac:spMk id="9" creationId="{7D21B4D8-7D68-49C0-B01F-DF51018283B9}"/>
          </ac:spMkLst>
        </pc:spChg>
      </pc:sldChg>
      <pc:sldChg chg="modSp mod">
        <pc:chgData name="Phil George" userId="d8de7447-57db-4b6b-9509-718b2216b618" providerId="ADAL" clId="{98AB03AC-26C4-4F8A-973A-C7CF32D7C0BF}" dt="2021-01-26T21:49:45.171" v="163"/>
        <pc:sldMkLst>
          <pc:docMk/>
          <pc:sldMk cId="4069407027" sldId="297"/>
        </pc:sldMkLst>
        <pc:spChg chg="mod">
          <ac:chgData name="Phil George" userId="d8de7447-57db-4b6b-9509-718b2216b618" providerId="ADAL" clId="{98AB03AC-26C4-4F8A-973A-C7CF32D7C0BF}" dt="2021-01-26T21:49:45.171" v="163"/>
          <ac:spMkLst>
            <pc:docMk/>
            <pc:sldMk cId="4069407027" sldId="297"/>
            <ac:spMk id="8" creationId="{FD758A23-3CBD-4AC8-8805-CED0E37BD821}"/>
          </ac:spMkLst>
        </pc:spChg>
      </pc:sldChg>
      <pc:sldChg chg="ord">
        <pc:chgData name="Phil George" userId="d8de7447-57db-4b6b-9509-718b2216b618" providerId="ADAL" clId="{98AB03AC-26C4-4F8A-973A-C7CF32D7C0BF}" dt="2021-01-26T21:50:09.648" v="165"/>
        <pc:sldMkLst>
          <pc:docMk/>
          <pc:sldMk cId="1218968458" sldId="303"/>
        </pc:sldMkLst>
      </pc:sldChg>
      <pc:sldChg chg="addSp delSp modSp mod">
        <pc:chgData name="Phil George" userId="d8de7447-57db-4b6b-9509-718b2216b618" providerId="ADAL" clId="{98AB03AC-26C4-4F8A-973A-C7CF32D7C0BF}" dt="2021-01-26T21:59:31.596" v="200" actId="1076"/>
        <pc:sldMkLst>
          <pc:docMk/>
          <pc:sldMk cId="2046182055" sldId="329"/>
        </pc:sldMkLst>
        <pc:picChg chg="del">
          <ac:chgData name="Phil George" userId="d8de7447-57db-4b6b-9509-718b2216b618" providerId="ADAL" clId="{98AB03AC-26C4-4F8A-973A-C7CF32D7C0BF}" dt="2021-01-26T21:55:09.218" v="167" actId="478"/>
          <ac:picMkLst>
            <pc:docMk/>
            <pc:sldMk cId="2046182055" sldId="329"/>
            <ac:picMk id="3" creationId="{00000000-0000-0000-0000-000000000000}"/>
          </ac:picMkLst>
        </pc:picChg>
        <pc:picChg chg="del">
          <ac:chgData name="Phil George" userId="d8de7447-57db-4b6b-9509-718b2216b618" providerId="ADAL" clId="{98AB03AC-26C4-4F8A-973A-C7CF32D7C0BF}" dt="2021-01-26T21:58:20.100" v="186" actId="478"/>
          <ac:picMkLst>
            <pc:docMk/>
            <pc:sldMk cId="2046182055" sldId="329"/>
            <ac:picMk id="12" creationId="{138B44FB-59B5-4F2D-AF41-4E7A261705F1}"/>
          </ac:picMkLst>
        </pc:picChg>
        <pc:picChg chg="add mod">
          <ac:chgData name="Phil George" userId="d8de7447-57db-4b6b-9509-718b2216b618" providerId="ADAL" clId="{98AB03AC-26C4-4F8A-973A-C7CF32D7C0BF}" dt="2021-01-26T21:58:08.902" v="185" actId="1076"/>
          <ac:picMkLst>
            <pc:docMk/>
            <pc:sldMk cId="2046182055" sldId="329"/>
            <ac:picMk id="13" creationId="{74111DD5-169A-4805-9CCA-BDC70F60FC4A}"/>
          </ac:picMkLst>
        </pc:picChg>
        <pc:picChg chg="del">
          <ac:chgData name="Phil George" userId="d8de7447-57db-4b6b-9509-718b2216b618" providerId="ADAL" clId="{98AB03AC-26C4-4F8A-973A-C7CF32D7C0BF}" dt="2021-01-26T21:58:52.577" v="192" actId="478"/>
          <ac:picMkLst>
            <pc:docMk/>
            <pc:sldMk cId="2046182055" sldId="329"/>
            <ac:picMk id="14" creationId="{661C5D7C-AF96-4772-8ED1-4FBD5CF5D929}"/>
          </ac:picMkLst>
        </pc:picChg>
        <pc:picChg chg="del">
          <ac:chgData name="Phil George" userId="d8de7447-57db-4b6b-9509-718b2216b618" providerId="ADAL" clId="{98AB03AC-26C4-4F8A-973A-C7CF32D7C0BF}" dt="2021-01-26T21:57:11.948" v="176" actId="478"/>
          <ac:picMkLst>
            <pc:docMk/>
            <pc:sldMk cId="2046182055" sldId="329"/>
            <ac:picMk id="15" creationId="{18A67F1F-C2D9-421B-921C-C1D25014CC7E}"/>
          </ac:picMkLst>
        </pc:picChg>
        <pc:picChg chg="add mod">
          <ac:chgData name="Phil George" userId="d8de7447-57db-4b6b-9509-718b2216b618" providerId="ADAL" clId="{98AB03AC-26C4-4F8A-973A-C7CF32D7C0BF}" dt="2021-01-26T21:58:41.662" v="191" actId="1076"/>
          <ac:picMkLst>
            <pc:docMk/>
            <pc:sldMk cId="2046182055" sldId="329"/>
            <ac:picMk id="30" creationId="{923F6C4C-7C9C-4C58-B7BC-EE8418780577}"/>
          </ac:picMkLst>
        </pc:picChg>
        <pc:picChg chg="del">
          <ac:chgData name="Phil George" userId="d8de7447-57db-4b6b-9509-718b2216b618" providerId="ADAL" clId="{98AB03AC-26C4-4F8A-973A-C7CF32D7C0BF}" dt="2021-01-26T21:57:55.642" v="183" actId="478"/>
          <ac:picMkLst>
            <pc:docMk/>
            <pc:sldMk cId="2046182055" sldId="329"/>
            <ac:picMk id="31" creationId="{0048CD4F-B514-4EB8-BF92-299B800EC272}"/>
          </ac:picMkLst>
        </pc:picChg>
        <pc:picChg chg="add mod">
          <ac:chgData name="Phil George" userId="d8de7447-57db-4b6b-9509-718b2216b618" providerId="ADAL" clId="{98AB03AC-26C4-4F8A-973A-C7CF32D7C0BF}" dt="2021-01-26T21:59:10.288" v="196" actId="1076"/>
          <ac:picMkLst>
            <pc:docMk/>
            <pc:sldMk cId="2046182055" sldId="329"/>
            <ac:picMk id="35" creationId="{0952E86B-F31A-439B-9565-2EA9F92A280C}"/>
          </ac:picMkLst>
        </pc:picChg>
        <pc:picChg chg="del">
          <ac:chgData name="Phil George" userId="d8de7447-57db-4b6b-9509-718b2216b618" providerId="ADAL" clId="{98AB03AC-26C4-4F8A-973A-C7CF32D7C0BF}" dt="2021-01-26T21:59:20.057" v="197" actId="478"/>
          <ac:picMkLst>
            <pc:docMk/>
            <pc:sldMk cId="2046182055" sldId="329"/>
            <ac:picMk id="37" creationId="{B7F75A31-6874-4F6A-AE38-CF2D1E90F831}"/>
          </ac:picMkLst>
        </pc:picChg>
        <pc:picChg chg="add mod">
          <ac:chgData name="Phil George" userId="d8de7447-57db-4b6b-9509-718b2216b618" providerId="ADAL" clId="{98AB03AC-26C4-4F8A-973A-C7CF32D7C0BF}" dt="2021-01-26T21:59:31.596" v="200" actId="1076"/>
          <ac:picMkLst>
            <pc:docMk/>
            <pc:sldMk cId="2046182055" sldId="329"/>
            <ac:picMk id="42" creationId="{9CA2DD8A-F3AC-4688-A197-80CD59B523BB}"/>
          </ac:picMkLst>
        </pc:picChg>
        <pc:picChg chg="add mod">
          <ac:chgData name="Phil George" userId="d8de7447-57db-4b6b-9509-718b2216b618" providerId="ADAL" clId="{98AB03AC-26C4-4F8A-973A-C7CF32D7C0BF}" dt="2021-01-26T21:57:04.271" v="175" actId="1076"/>
          <ac:picMkLst>
            <pc:docMk/>
            <pc:sldMk cId="2046182055" sldId="329"/>
            <ac:picMk id="1026" creationId="{8DE1F3BF-B331-4B04-9657-0A893336DA95}"/>
          </ac:picMkLst>
        </pc:picChg>
        <pc:picChg chg="add mod">
          <ac:chgData name="Phil George" userId="d8de7447-57db-4b6b-9509-718b2216b618" providerId="ADAL" clId="{98AB03AC-26C4-4F8A-973A-C7CF32D7C0BF}" dt="2021-01-26T21:57:41.082" v="182" actId="1076"/>
          <ac:picMkLst>
            <pc:docMk/>
            <pc:sldMk cId="2046182055" sldId="329"/>
            <ac:picMk id="1028" creationId="{D5BAC43E-1241-4475-A59C-5DA6D8C52D44}"/>
          </ac:picMkLst>
        </pc:picChg>
      </pc:sldChg>
    </pc:docChg>
  </pc:docChgLst>
  <pc:docChgLst>
    <pc:chgData name="Petrina Hurtado" userId="515baf58-30ea-4cc5-90eb-84823fa6dd66" providerId="ADAL" clId="{C50C578A-0C1C-4283-9C86-8B9E4364D2FA}"/>
    <pc:docChg chg="modSld">
      <pc:chgData name="Petrina Hurtado" userId="515baf58-30ea-4cc5-90eb-84823fa6dd66" providerId="ADAL" clId="{C50C578A-0C1C-4283-9C86-8B9E4364D2FA}" dt="2021-01-26T20:23:52.938" v="25" actId="207"/>
      <pc:docMkLst>
        <pc:docMk/>
      </pc:docMkLst>
      <pc:sldChg chg="modSp mod">
        <pc:chgData name="Petrina Hurtado" userId="515baf58-30ea-4cc5-90eb-84823fa6dd66" providerId="ADAL" clId="{C50C578A-0C1C-4283-9C86-8B9E4364D2FA}" dt="2021-01-26T20:22:07.412" v="22" actId="207"/>
        <pc:sldMkLst>
          <pc:docMk/>
          <pc:sldMk cId="4143537453" sldId="277"/>
        </pc:sldMkLst>
        <pc:spChg chg="mod">
          <ac:chgData name="Petrina Hurtado" userId="515baf58-30ea-4cc5-90eb-84823fa6dd66" providerId="ADAL" clId="{C50C578A-0C1C-4283-9C86-8B9E4364D2FA}" dt="2021-01-26T20:22:07.412" v="22" actId="207"/>
          <ac:spMkLst>
            <pc:docMk/>
            <pc:sldMk cId="4143537453" sldId="277"/>
            <ac:spMk id="7" creationId="{450D5496-F699-4F4D-8229-9E91A57AACA6}"/>
          </ac:spMkLst>
        </pc:spChg>
      </pc:sldChg>
      <pc:sldChg chg="modSp mod">
        <pc:chgData name="Petrina Hurtado" userId="515baf58-30ea-4cc5-90eb-84823fa6dd66" providerId="ADAL" clId="{C50C578A-0C1C-4283-9C86-8B9E4364D2FA}" dt="2021-01-26T20:23:30.029" v="24" actId="207"/>
        <pc:sldMkLst>
          <pc:docMk/>
          <pc:sldMk cId="2712244096" sldId="288"/>
        </pc:sldMkLst>
        <pc:spChg chg="mod">
          <ac:chgData name="Petrina Hurtado" userId="515baf58-30ea-4cc5-90eb-84823fa6dd66" providerId="ADAL" clId="{C50C578A-0C1C-4283-9C86-8B9E4364D2FA}" dt="2021-01-26T20:23:30.029" v="24" actId="207"/>
          <ac:spMkLst>
            <pc:docMk/>
            <pc:sldMk cId="2712244096" sldId="288"/>
            <ac:spMk id="7" creationId="{758CA2A2-9273-4488-B2F3-758714529FC6}"/>
          </ac:spMkLst>
        </pc:spChg>
      </pc:sldChg>
      <pc:sldChg chg="modSp mod">
        <pc:chgData name="Petrina Hurtado" userId="515baf58-30ea-4cc5-90eb-84823fa6dd66" providerId="ADAL" clId="{C50C578A-0C1C-4283-9C86-8B9E4364D2FA}" dt="2021-01-26T20:18:15.549" v="16" actId="20577"/>
        <pc:sldMkLst>
          <pc:docMk/>
          <pc:sldMk cId="4118494100" sldId="292"/>
        </pc:sldMkLst>
        <pc:spChg chg="mod">
          <ac:chgData name="Petrina Hurtado" userId="515baf58-30ea-4cc5-90eb-84823fa6dd66" providerId="ADAL" clId="{C50C578A-0C1C-4283-9C86-8B9E4364D2FA}" dt="2021-01-26T20:18:15.549" v="16" actId="20577"/>
          <ac:spMkLst>
            <pc:docMk/>
            <pc:sldMk cId="4118494100" sldId="292"/>
            <ac:spMk id="9" creationId="{7D21B4D8-7D68-49C0-B01F-DF51018283B9}"/>
          </ac:spMkLst>
        </pc:spChg>
      </pc:sldChg>
      <pc:sldChg chg="modSp mod">
        <pc:chgData name="Petrina Hurtado" userId="515baf58-30ea-4cc5-90eb-84823fa6dd66" providerId="ADAL" clId="{C50C578A-0C1C-4283-9C86-8B9E4364D2FA}" dt="2021-01-26T20:23:52.938" v="25" actId="207"/>
        <pc:sldMkLst>
          <pc:docMk/>
          <pc:sldMk cId="1199295993" sldId="299"/>
        </pc:sldMkLst>
        <pc:spChg chg="mod">
          <ac:chgData name="Petrina Hurtado" userId="515baf58-30ea-4cc5-90eb-84823fa6dd66" providerId="ADAL" clId="{C50C578A-0C1C-4283-9C86-8B9E4364D2FA}" dt="2021-01-26T20:23:52.938" v="25" actId="207"/>
          <ac:spMkLst>
            <pc:docMk/>
            <pc:sldMk cId="1199295993" sldId="299"/>
            <ac:spMk id="8" creationId="{142E71DE-24FD-4ACB-BD99-6B21B955E166}"/>
          </ac:spMkLst>
        </pc:spChg>
      </pc:sldChg>
      <pc:sldChg chg="modSp mod">
        <pc:chgData name="Petrina Hurtado" userId="515baf58-30ea-4cc5-90eb-84823fa6dd66" providerId="ADAL" clId="{C50C578A-0C1C-4283-9C86-8B9E4364D2FA}" dt="2021-01-26T20:19:59.446" v="20" actId="207"/>
        <pc:sldMkLst>
          <pc:docMk/>
          <pc:sldMk cId="2269559124" sldId="330"/>
        </pc:sldMkLst>
        <pc:spChg chg="mod">
          <ac:chgData name="Petrina Hurtado" userId="515baf58-30ea-4cc5-90eb-84823fa6dd66" providerId="ADAL" clId="{C50C578A-0C1C-4283-9C86-8B9E4364D2FA}" dt="2021-01-26T20:19:59.446" v="20" actId="207"/>
          <ac:spMkLst>
            <pc:docMk/>
            <pc:sldMk cId="2269559124" sldId="330"/>
            <ac:spMk id="6" creationId="{D2260463-0348-4DDD-A902-028F2137C35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HBA’s 111 CPs by Industry - 2016</a:t>
            </a:r>
          </a:p>
        </c:rich>
      </c:tx>
      <c:layout>
        <c:manualLayout>
          <c:xMode val="edge"/>
          <c:yMode val="edge"/>
          <c:x val="0.188291666666667"/>
          <c:y val="4.68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r>
              <a:rPr lang="en-US" b="0">
                <a:solidFill>
                  <a:srgbClr val="58595B"/>
                </a:solidFill>
                <a:latin typeface="Palatino Linotype" panose="02040502050505030304" pitchFamily="18" charset="0"/>
              </a:rPr>
              <a:t>2020 Corporate Partners by Industry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spPr>
            <a:ln>
              <a:solidFill>
                <a:schemeClr val="bg1"/>
              </a:solidFill>
            </a:ln>
          </c:spPr>
          <c:explosion val="1"/>
          <c:dPt>
            <c:idx val="0"/>
            <c:bubble3D val="0"/>
            <c:spPr>
              <a:solidFill>
                <a:srgbClr val="7757A1"/>
              </a:solidFill>
              <a:ln>
                <a:solidFill>
                  <a:schemeClr val="bg1"/>
                </a:solidFill>
              </a:ln>
              <a:effectLst/>
            </c:spPr>
            <c:extLst>
              <c:ext xmlns:c16="http://schemas.microsoft.com/office/drawing/2014/chart" uri="{C3380CC4-5D6E-409C-BE32-E72D297353CC}">
                <c16:uniqueId val="{00000001-F051-414D-8A42-EB2845AA563B}"/>
              </c:ext>
            </c:extLst>
          </c:dPt>
          <c:dPt>
            <c:idx val="1"/>
            <c:bubble3D val="0"/>
            <c:spPr>
              <a:solidFill>
                <a:srgbClr val="FB515B"/>
              </a:solidFill>
              <a:ln>
                <a:solidFill>
                  <a:schemeClr val="bg1"/>
                </a:solidFill>
              </a:ln>
              <a:effectLst/>
            </c:spPr>
            <c:extLst>
              <c:ext xmlns:c16="http://schemas.microsoft.com/office/drawing/2014/chart" uri="{C3380CC4-5D6E-409C-BE32-E72D297353CC}">
                <c16:uniqueId val="{00000003-F051-414D-8A42-EB2845AA563B}"/>
              </c:ext>
            </c:extLst>
          </c:dPt>
          <c:dPt>
            <c:idx val="2"/>
            <c:bubble3D val="0"/>
            <c:spPr>
              <a:solidFill>
                <a:srgbClr val="86D5C8"/>
              </a:solidFill>
              <a:ln>
                <a:solidFill>
                  <a:schemeClr val="bg1"/>
                </a:solidFill>
              </a:ln>
              <a:effectLst/>
            </c:spPr>
            <c:extLst>
              <c:ext xmlns:c16="http://schemas.microsoft.com/office/drawing/2014/chart" uri="{C3380CC4-5D6E-409C-BE32-E72D297353CC}">
                <c16:uniqueId val="{00000005-F051-414D-8A42-EB2845AA563B}"/>
              </c:ext>
            </c:extLst>
          </c:dPt>
          <c:dPt>
            <c:idx val="3"/>
            <c:bubble3D val="0"/>
            <c:spPr>
              <a:solidFill>
                <a:srgbClr val="F9EB3B"/>
              </a:solidFill>
              <a:ln>
                <a:solidFill>
                  <a:schemeClr val="bg1"/>
                </a:solidFill>
              </a:ln>
              <a:effectLst/>
            </c:spPr>
            <c:extLst>
              <c:ext xmlns:c16="http://schemas.microsoft.com/office/drawing/2014/chart" uri="{C3380CC4-5D6E-409C-BE32-E72D297353CC}">
                <c16:uniqueId val="{00000007-F051-414D-8A42-EB2845AA563B}"/>
              </c:ext>
            </c:extLst>
          </c:dPt>
          <c:dPt>
            <c:idx val="4"/>
            <c:bubble3D val="0"/>
            <c:spPr>
              <a:solidFill>
                <a:srgbClr val="58595B"/>
              </a:solidFill>
              <a:ln w="9525">
                <a:solidFill>
                  <a:schemeClr val="bg1"/>
                </a:solidFill>
              </a:ln>
              <a:effectLst/>
            </c:spPr>
            <c:extLst>
              <c:ext xmlns:c16="http://schemas.microsoft.com/office/drawing/2014/chart" uri="{C3380CC4-5D6E-409C-BE32-E72D297353CC}">
                <c16:uniqueId val="{00000009-F051-414D-8A42-EB2845AA563B}"/>
              </c:ext>
            </c:extLst>
          </c:dPt>
          <c:dPt>
            <c:idx val="5"/>
            <c:bubble3D val="0"/>
            <c:spPr>
              <a:solidFill>
                <a:schemeClr val="accent6"/>
              </a:solidFill>
              <a:ln>
                <a:solidFill>
                  <a:schemeClr val="bg1"/>
                </a:solidFill>
              </a:ln>
              <a:effectLst/>
            </c:spPr>
            <c:extLst>
              <c:ext xmlns:c16="http://schemas.microsoft.com/office/drawing/2014/chart" uri="{C3380CC4-5D6E-409C-BE32-E72D297353CC}">
                <c16:uniqueId val="{0000000B-F051-414D-8A42-EB2845AA563B}"/>
              </c:ext>
            </c:extLst>
          </c:dPt>
          <c:dPt>
            <c:idx val="6"/>
            <c:bubble3D val="0"/>
            <c:spPr>
              <a:solidFill>
                <a:srgbClr val="7030A0"/>
              </a:solidFill>
              <a:ln>
                <a:solidFill>
                  <a:schemeClr val="bg1"/>
                </a:solidFill>
              </a:ln>
              <a:effectLst/>
            </c:spPr>
            <c:extLst>
              <c:ext xmlns:c16="http://schemas.microsoft.com/office/drawing/2014/chart" uri="{C3380CC4-5D6E-409C-BE32-E72D297353CC}">
                <c16:uniqueId val="{0000000D-F051-414D-8A42-EB2845AA563B}"/>
              </c:ext>
            </c:extLst>
          </c:dPt>
          <c:dPt>
            <c:idx val="7"/>
            <c:bubble3D val="0"/>
            <c:spPr>
              <a:solidFill>
                <a:srgbClr val="FF0000"/>
              </a:solidFill>
              <a:ln>
                <a:solidFill>
                  <a:schemeClr val="bg1"/>
                </a:solidFill>
              </a:ln>
              <a:effectLst/>
            </c:spPr>
            <c:extLst>
              <c:ext xmlns:c16="http://schemas.microsoft.com/office/drawing/2014/chart" uri="{C3380CC4-5D6E-409C-BE32-E72D297353CC}">
                <c16:uniqueId val="{0000000F-F051-414D-8A42-EB2845AA563B}"/>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8"/>
                <c:pt idx="0">
                  <c:v>Pharma/Biotechnology</c:v>
                </c:pt>
                <c:pt idx="1">
                  <c:v>Marketing/Advertising/PR</c:v>
                </c:pt>
                <c:pt idx="2">
                  <c:v>Consulting</c:v>
                </c:pt>
                <c:pt idx="3">
                  <c:v>Medical Device/Diagnostic</c:v>
                </c:pt>
                <c:pt idx="4">
                  <c:v>Data/Market Research</c:v>
                </c:pt>
                <c:pt idx="5">
                  <c:v>Clinical Research Organization</c:v>
                </c:pt>
                <c:pt idx="6">
                  <c:v>Technology/Data Services</c:v>
                </c:pt>
                <c:pt idx="7">
                  <c:v>Other</c:v>
                </c:pt>
              </c:strCache>
              <c:extLst/>
            </c:strRef>
          </c:cat>
          <c:val>
            <c:numRef>
              <c:f>Sheet1!$B$2:$B$10</c:f>
              <c:numCache>
                <c:formatCode>General</c:formatCode>
                <c:ptCount val="8"/>
                <c:pt idx="0">
                  <c:v>65</c:v>
                </c:pt>
                <c:pt idx="1">
                  <c:v>14</c:v>
                </c:pt>
                <c:pt idx="2">
                  <c:v>17</c:v>
                </c:pt>
                <c:pt idx="3">
                  <c:v>17</c:v>
                </c:pt>
                <c:pt idx="4">
                  <c:v>2</c:v>
                </c:pt>
                <c:pt idx="5">
                  <c:v>4</c:v>
                </c:pt>
                <c:pt idx="6">
                  <c:v>7</c:v>
                </c:pt>
                <c:pt idx="7">
                  <c:v>11</c:v>
                </c:pt>
              </c:numCache>
              <c:extLst/>
            </c:numRef>
          </c:val>
          <c:extLst>
            <c:ext xmlns:c16="http://schemas.microsoft.com/office/drawing/2014/chart" uri="{C3380CC4-5D6E-409C-BE32-E72D297353CC}">
              <c16:uniqueId val="{00000010-F051-414D-8A42-EB2845AA563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12</a:t>
            </a:fld>
            <a:endParaRPr lang="en-US"/>
          </a:p>
        </p:txBody>
      </p:sp>
    </p:spTree>
    <p:extLst>
      <p:ext uri="{BB962C8B-B14F-4D97-AF65-F5344CB8AC3E}">
        <p14:creationId xmlns:p14="http://schemas.microsoft.com/office/powerpoint/2010/main" val="385178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13</a:t>
            </a:fld>
            <a:endParaRPr lang="en-US"/>
          </a:p>
        </p:txBody>
      </p:sp>
    </p:spTree>
    <p:extLst>
      <p:ext uri="{BB962C8B-B14F-4D97-AF65-F5344CB8AC3E}">
        <p14:creationId xmlns:p14="http://schemas.microsoft.com/office/powerpoint/2010/main" val="268670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We’ll want to add in an image from Jen that shows the treatment we’ll be using</a:t>
            </a:r>
          </a:p>
        </p:txBody>
      </p:sp>
      <p:sp>
        <p:nvSpPr>
          <p:cNvPr id="4" name="Slide Number Placeholder 3"/>
          <p:cNvSpPr>
            <a:spLocks noGrp="1"/>
          </p:cNvSpPr>
          <p:nvPr>
            <p:ph type="sldNum" sz="quarter" idx="5"/>
          </p:nvPr>
        </p:nvSpPr>
        <p:spPr/>
        <p:txBody>
          <a:bodyPr/>
          <a:lstStyle/>
          <a:p>
            <a:fld id="{0A1918A0-28F0-440C-BB9C-ED3EB12F0F5E}" type="slidenum">
              <a:rPr lang="en-US" smtClean="0"/>
              <a:t>25</a:t>
            </a:fld>
            <a:endParaRPr lang="en-US"/>
          </a:p>
        </p:txBody>
      </p:sp>
    </p:spTree>
    <p:extLst>
      <p:ext uri="{BB962C8B-B14F-4D97-AF65-F5344CB8AC3E}">
        <p14:creationId xmlns:p14="http://schemas.microsoft.com/office/powerpoint/2010/main" val="91944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1918A0-28F0-440C-BB9C-ED3EB12F0F5E}" type="slidenum">
              <a:rPr lang="en-US" smtClean="0"/>
              <a:t>36</a:t>
            </a:fld>
            <a:endParaRPr lang="en-US" dirty="0"/>
          </a:p>
        </p:txBody>
      </p:sp>
    </p:spTree>
    <p:extLst>
      <p:ext uri="{BB962C8B-B14F-4D97-AF65-F5344CB8AC3E}">
        <p14:creationId xmlns:p14="http://schemas.microsoft.com/office/powerpoint/2010/main" val="3075387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327455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76280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5610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8016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80271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292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500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8605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720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288890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360048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420930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2879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6277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7582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140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95500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mvi8S16UfHk" TargetMode="External"/><Relationship Id="rId2" Type="http://schemas.openxmlformats.org/officeDocument/2006/relationships/slideLayout" Target="../slideLayouts/slideLayout6.xml"/><Relationship Id="rId1" Type="http://schemas.openxmlformats.org/officeDocument/2006/relationships/video" Target="https://www.youtube.com/embed/mvi8S16UfHk"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hbanet.org/career-conversations"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jpe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9.png"/><Relationship Id="rId21" Type="http://schemas.openxmlformats.org/officeDocument/2006/relationships/image" Target="../media/image54.png"/><Relationship Id="rId34" Type="http://schemas.openxmlformats.org/officeDocument/2006/relationships/image" Target="../media/image67.jpg"/><Relationship Id="rId7" Type="http://schemas.openxmlformats.org/officeDocument/2006/relationships/image" Target="../media/image42.jpe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33" Type="http://schemas.openxmlformats.org/officeDocument/2006/relationships/image" Target="../media/image66.jpg"/><Relationship Id="rId2" Type="http://schemas.openxmlformats.org/officeDocument/2006/relationships/hyperlink" Target="http://www.abbott.com/global/url/content/en_US/20:20/general_content/General_Content_00010.htm" TargetMode="Externa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hyperlink" Target="http://uscommon.lundbeck.com/us_common/" TargetMode="External"/><Relationship Id="rId24" Type="http://schemas.openxmlformats.org/officeDocument/2006/relationships/image" Target="../media/image57.jpeg"/><Relationship Id="rId32" Type="http://schemas.openxmlformats.org/officeDocument/2006/relationships/image" Target="../media/image65.png"/><Relationship Id="rId5" Type="http://schemas.openxmlformats.org/officeDocument/2006/relationships/image" Target="../media/image40.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jpg"/><Relationship Id="rId10" Type="http://schemas.openxmlformats.org/officeDocument/2006/relationships/image" Target="../media/image44.jpe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hyperlink" Target="http://www.abbott.com/" TargetMode="External"/><Relationship Id="rId9" Type="http://schemas.openxmlformats.org/officeDocument/2006/relationships/hyperlink" Target="http://www.baxter.com/" TargetMode="External"/><Relationship Id="rId14" Type="http://schemas.openxmlformats.org/officeDocument/2006/relationships/image" Target="../media/image47.pn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 Id="rId35" Type="http://schemas.openxmlformats.org/officeDocument/2006/relationships/image" Target="../media/image68.jp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mailto:CorporatePartners@HBAnet.org" TargetMode="External"/><Relationship Id="rId2" Type="http://schemas.openxmlformats.org/officeDocument/2006/relationships/hyperlink" Target="HBAnet.org/corporate-partners" TargetMode="Externa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genderparity.hbanet.org/" TargetMode="External"/><Relationship Id="rId2" Type="http://schemas.openxmlformats.org/officeDocument/2006/relationships/image" Target="../media/image79.jpg"/><Relationship Id="rId1" Type="http://schemas.openxmlformats.org/officeDocument/2006/relationships/slideLayout" Target="../slideLayouts/slideLayout6.xml"/><Relationship Id="rId5" Type="http://schemas.openxmlformats.org/officeDocument/2006/relationships/image" Target="../media/image80.jpg"/><Relationship Id="rId4" Type="http://schemas.openxmlformats.org/officeDocument/2006/relationships/hyperlink" Target="mailto:genderparity@hbanet.org?subject=I'd%20like%20to%20learn%20more%20about%20the%20Gender%20Parity%20Collaborativ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onw0EtV6CY"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3449C9-3856-4347-9B48-018B956468AD}"/>
              </a:ext>
            </a:extLst>
          </p:cNvPr>
          <p:cNvSpPr txBox="1"/>
          <p:nvPr/>
        </p:nvSpPr>
        <p:spPr>
          <a:xfrm>
            <a:off x="347472" y="2194560"/>
            <a:ext cx="9206366" cy="1754326"/>
          </a:xfrm>
          <a:prstGeom prst="rect">
            <a:avLst/>
          </a:prstGeom>
          <a:noFill/>
        </p:spPr>
        <p:txBody>
          <a:bodyPr wrap="none" rtlCol="0">
            <a:spAutoFit/>
          </a:bodyPr>
          <a:lstStyle/>
          <a:p>
            <a:r>
              <a:rPr lang="en-US" sz="5400" b="1" dirty="0">
                <a:solidFill>
                  <a:schemeClr val="bg1"/>
                </a:solidFill>
                <a:latin typeface="Palatino Linotype" panose="02040502050505030304" pitchFamily="18" charset="0"/>
              </a:rPr>
              <a:t>Activate. Advocate. Achieve.</a:t>
            </a:r>
          </a:p>
          <a:p>
            <a:r>
              <a:rPr lang="en-US" sz="5400" b="1" dirty="0">
                <a:solidFill>
                  <a:schemeClr val="bg1"/>
                </a:solidFill>
                <a:latin typeface="Palatino Linotype" panose="02040502050505030304" pitchFamily="18" charset="0"/>
              </a:rPr>
              <a:t>2021 HBA Overview</a:t>
            </a:r>
          </a:p>
        </p:txBody>
      </p:sp>
      <p:sp>
        <p:nvSpPr>
          <p:cNvPr id="6" name="TextBox 5">
            <a:extLst>
              <a:ext uri="{FF2B5EF4-FFF2-40B4-BE49-F238E27FC236}">
                <a16:creationId xmlns:a16="http://schemas.microsoft.com/office/drawing/2014/main" id="{A8E69332-D252-49DC-9539-6079B3065785}"/>
              </a:ext>
            </a:extLst>
          </p:cNvPr>
          <p:cNvSpPr txBox="1"/>
          <p:nvPr/>
        </p:nvSpPr>
        <p:spPr>
          <a:xfrm>
            <a:off x="344424" y="3681984"/>
            <a:ext cx="8391015" cy="830997"/>
          </a:xfrm>
          <a:prstGeom prst="rect">
            <a:avLst/>
          </a:prstGeom>
          <a:noFill/>
        </p:spPr>
        <p:txBody>
          <a:bodyPr wrap="none" rtlCol="0">
            <a:spAutoFit/>
          </a:bodyPr>
          <a:lstStyle/>
          <a:p>
            <a:r>
              <a:rPr lang="en-US" sz="4800" dirty="0">
                <a:solidFill>
                  <a:srgbClr val="58595B"/>
                </a:solidFill>
                <a:latin typeface="Tahoma" panose="020B0604030504040204" pitchFamily="34" charset="0"/>
                <a:ea typeface="Tahoma" panose="020B0604030504040204" pitchFamily="34" charset="0"/>
                <a:cs typeface="Tahoma" panose="020B0604030504040204" pitchFamily="34" charset="0"/>
              </a:rPr>
              <a:t>Insert presenter name(s) here</a:t>
            </a:r>
          </a:p>
        </p:txBody>
      </p:sp>
    </p:spTree>
    <p:extLst>
      <p:ext uri="{BB962C8B-B14F-4D97-AF65-F5344CB8AC3E}">
        <p14:creationId xmlns:p14="http://schemas.microsoft.com/office/powerpoint/2010/main" val="579876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3365024"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Membership</a:t>
            </a:r>
          </a:p>
        </p:txBody>
      </p:sp>
    </p:spTree>
    <p:extLst>
      <p:ext uri="{BB962C8B-B14F-4D97-AF65-F5344CB8AC3E}">
        <p14:creationId xmlns:p14="http://schemas.microsoft.com/office/powerpoint/2010/main" val="375423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74984" y="529679"/>
            <a:ext cx="33650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Membership</a:t>
            </a:r>
          </a:p>
        </p:txBody>
      </p:sp>
      <p:pic>
        <p:nvPicPr>
          <p:cNvPr id="8" name="Picture 7">
            <a:extLst>
              <a:ext uri="{FF2B5EF4-FFF2-40B4-BE49-F238E27FC236}">
                <a16:creationId xmlns:a16="http://schemas.microsoft.com/office/drawing/2014/main" id="{A4912C03-5D4C-BB47-ABEF-4C2752EA79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1224" y="2158438"/>
            <a:ext cx="4702576" cy="3380671"/>
          </a:xfrm>
          <a:prstGeom prst="rect">
            <a:avLst/>
          </a:prstGeom>
          <a:ln>
            <a:noFill/>
          </a:ln>
          <a:effectLst>
            <a:outerShdw blurRad="292100" dist="139700" dir="2700000" algn="tl" rotWithShape="0">
              <a:srgbClr val="333333">
                <a:alpha val="65000"/>
              </a:srgbClr>
            </a:outerShdw>
          </a:effectLst>
        </p:spPr>
      </p:pic>
      <p:sp>
        <p:nvSpPr>
          <p:cNvPr id="9" name="TextBox 9">
            <a:extLst>
              <a:ext uri="{FF2B5EF4-FFF2-40B4-BE49-F238E27FC236}">
                <a16:creationId xmlns:a16="http://schemas.microsoft.com/office/drawing/2014/main" id="{5C299AE4-EF92-F64E-857B-67C6D9334EA1}"/>
              </a:ext>
            </a:extLst>
          </p:cNvPr>
          <p:cNvSpPr txBox="1">
            <a:spLocks noChangeArrowheads="1"/>
          </p:cNvSpPr>
          <p:nvPr/>
        </p:nvSpPr>
        <p:spPr bwMode="auto">
          <a:xfrm>
            <a:off x="342900" y="2082813"/>
            <a:ext cx="6308324" cy="35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200" dirty="0">
                <a:solidFill>
                  <a:srgbClr val="58595B"/>
                </a:solidFill>
                <a:latin typeface="Palatino Linotype" panose="02040502050505030304" pitchFamily="18" charset="0"/>
                <a:cs typeface="Gotham Bold"/>
              </a:rPr>
              <a:t>Connect with nearly </a:t>
            </a:r>
            <a:r>
              <a:rPr lang="en-US" altLang="en-US" sz="2200" b="1" dirty="0">
                <a:solidFill>
                  <a:srgbClr val="FB515B"/>
                </a:solidFill>
                <a:latin typeface="Palatino Linotype" panose="02040502050505030304" pitchFamily="18" charset="0"/>
                <a:cs typeface="Gotham Bold"/>
              </a:rPr>
              <a:t>10,000</a:t>
            </a:r>
            <a:r>
              <a:rPr lang="en-US" altLang="en-US" sz="2200" dirty="0">
                <a:solidFill>
                  <a:srgbClr val="FB515B"/>
                </a:solidFill>
                <a:latin typeface="Palatino Linotype" panose="02040502050505030304" pitchFamily="18" charset="0"/>
                <a:cs typeface="Gotham Bold"/>
              </a:rPr>
              <a:t> </a:t>
            </a:r>
            <a:r>
              <a:rPr lang="en-US" altLang="en-US" sz="2200" dirty="0">
                <a:solidFill>
                  <a:srgbClr val="58595B"/>
                </a:solidFill>
                <a:latin typeface="Palatino Linotype" panose="02040502050505030304" pitchFamily="18" charset="0"/>
                <a:cs typeface="Gotham Bold"/>
              </a:rPr>
              <a:t>other passionate healthcare and life science professionals, representing more than </a:t>
            </a:r>
            <a:r>
              <a:rPr lang="en-US" altLang="en-US" sz="2200" b="1" dirty="0">
                <a:solidFill>
                  <a:srgbClr val="FB515B"/>
                </a:solidFill>
                <a:latin typeface="Palatino Linotype" panose="02040502050505030304" pitchFamily="18" charset="0"/>
                <a:cs typeface="Gotham Bold"/>
              </a:rPr>
              <a:t>1,000 companies</a:t>
            </a:r>
            <a:r>
              <a:rPr lang="en-US" altLang="en-US" sz="2200" dirty="0">
                <a:solidFill>
                  <a:srgbClr val="58595B"/>
                </a:solidFill>
                <a:latin typeface="Palatino Linotype" panose="02040502050505030304" pitchFamily="18" charset="0"/>
                <a:cs typeface="Gotham Bold"/>
              </a:rPr>
              <a:t>.</a:t>
            </a:r>
            <a:endParaRPr lang="en-US" altLang="en-US" sz="2200" b="1" dirty="0">
              <a:solidFill>
                <a:srgbClr val="58595B"/>
              </a:solidFill>
              <a:latin typeface="Palatino Linotype" panose="02040502050505030304" pitchFamily="18" charset="0"/>
              <a:cs typeface="Gotham Bold"/>
            </a:endParaRPr>
          </a:p>
          <a:p>
            <a:pPr algn="ctr"/>
            <a:endParaRPr lang="en-US" altLang="en-US" sz="2200" dirty="0">
              <a:solidFill>
                <a:srgbClr val="58595B"/>
              </a:solidFill>
              <a:latin typeface="Palatino Linotype" panose="02040502050505030304" pitchFamily="18" charset="0"/>
              <a:cs typeface="Gotham Bold"/>
            </a:endParaRPr>
          </a:p>
          <a:p>
            <a:pPr algn="ctr"/>
            <a:r>
              <a:rPr lang="en-US" altLang="en-US" sz="2200" dirty="0">
                <a:solidFill>
                  <a:srgbClr val="58595B"/>
                </a:solidFill>
                <a:latin typeface="Palatino Linotype" panose="02040502050505030304" pitchFamily="18" charset="0"/>
                <a:cs typeface="Gotham Bold"/>
              </a:rPr>
              <a:t>Explore new skills, share your expertise, </a:t>
            </a:r>
            <a:br>
              <a:rPr lang="en-US" altLang="en-US" sz="2200" dirty="0">
                <a:solidFill>
                  <a:srgbClr val="58595B"/>
                </a:solidFill>
                <a:latin typeface="Palatino Linotype" panose="02040502050505030304" pitchFamily="18" charset="0"/>
                <a:cs typeface="Gotham Bold"/>
              </a:rPr>
            </a:br>
            <a:r>
              <a:rPr lang="en-US" altLang="en-US" sz="2200" dirty="0">
                <a:solidFill>
                  <a:srgbClr val="58595B"/>
                </a:solidFill>
                <a:latin typeface="Palatino Linotype" panose="02040502050505030304" pitchFamily="18" charset="0"/>
                <a:cs typeface="Gotham Bold"/>
              </a:rPr>
              <a:t>advance your career and </a:t>
            </a:r>
            <a:r>
              <a:rPr lang="en-US" altLang="en-US" sz="2200" b="1" dirty="0">
                <a:solidFill>
                  <a:srgbClr val="FB515B"/>
                </a:solidFill>
                <a:latin typeface="Palatino Linotype" panose="02040502050505030304" pitchFamily="18" charset="0"/>
                <a:cs typeface="Gotham Bold"/>
              </a:rPr>
              <a:t>be a catalyst for change</a:t>
            </a:r>
            <a:r>
              <a:rPr lang="en-US" altLang="en-US" sz="2200" b="1" dirty="0">
                <a:solidFill>
                  <a:srgbClr val="58595B"/>
                </a:solidFill>
                <a:latin typeface="Palatino Linotype" panose="02040502050505030304" pitchFamily="18" charset="0"/>
                <a:cs typeface="Gotham Bold"/>
              </a:rPr>
              <a:t>.</a:t>
            </a:r>
          </a:p>
        </p:txBody>
      </p:sp>
    </p:spTree>
    <p:extLst>
      <p:ext uri="{BB962C8B-B14F-4D97-AF65-F5344CB8AC3E}">
        <p14:creationId xmlns:p14="http://schemas.microsoft.com/office/powerpoint/2010/main" val="63873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7738" y="535823"/>
            <a:ext cx="801033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The Value of HBA Membership</a:t>
            </a:r>
          </a:p>
        </p:txBody>
      </p:sp>
      <p:sp>
        <p:nvSpPr>
          <p:cNvPr id="11" name="Rectangle 10">
            <a:extLst>
              <a:ext uri="{FF2B5EF4-FFF2-40B4-BE49-F238E27FC236}">
                <a16:creationId xmlns:a16="http://schemas.microsoft.com/office/drawing/2014/main" id="{08350BDF-DCAB-4E24-849E-F5EA380642F3}"/>
              </a:ext>
            </a:extLst>
          </p:cNvPr>
          <p:cNvSpPr>
            <a:spLocks noGrp="1" noChangeArrowheads="1"/>
          </p:cNvSpPr>
          <p:nvPr/>
        </p:nvSpPr>
        <p:spPr>
          <a:xfrm>
            <a:off x="342900" y="1796717"/>
            <a:ext cx="11415963" cy="455963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Up to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50 percent discount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more than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600 events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across the globe</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Invitation to exclusive, member-only events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such as the HBA Annual Conference and local networking opportunities </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Access</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 to online member directory, forums, online Career Center and resource libraries</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Opportunity to join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affinity groups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based on your interests </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Join member-only formal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mentoring programs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enhance your professional success</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Leadership opportunities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broaden your professional experience and gain industry visibility</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Receive recognition of leadership contributions through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volunteer awards</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Steer the future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and governance of the association by nominating leaders and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exercising voting privileges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in the annual business meeting</a:t>
            </a:r>
          </a:p>
        </p:txBody>
      </p:sp>
    </p:spTree>
    <p:extLst>
      <p:ext uri="{BB962C8B-B14F-4D97-AF65-F5344CB8AC3E}">
        <p14:creationId xmlns:p14="http://schemas.microsoft.com/office/powerpoint/2010/main" val="184980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4304"/>
            <a:ext cx="1075461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Career Advancement Through Leadership</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13</a:t>
            </a:fld>
            <a:endParaRPr lang="en-US" dirty="0"/>
          </a:p>
        </p:txBody>
      </p:sp>
      <p:sp>
        <p:nvSpPr>
          <p:cNvPr id="9" name="Rectangle 8">
            <a:extLst>
              <a:ext uri="{FF2B5EF4-FFF2-40B4-BE49-F238E27FC236}">
                <a16:creationId xmlns:a16="http://schemas.microsoft.com/office/drawing/2014/main" id="{A9E39BD1-65E7-4EFD-8B5A-EE4011E83A03}"/>
              </a:ext>
            </a:extLst>
          </p:cNvPr>
          <p:cNvSpPr>
            <a:spLocks noGrp="1" noChangeArrowheads="1"/>
          </p:cNvSpPr>
          <p:nvPr/>
        </p:nvSpPr>
        <p:spPr>
          <a:xfrm>
            <a:off x="727163" y="2187576"/>
            <a:ext cx="5882649" cy="31704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200" b="1" dirty="0">
                <a:solidFill>
                  <a:srgbClr val="58595B"/>
                </a:solidFill>
                <a:latin typeface="Palatino Linotype" panose="02040502050505030304" pitchFamily="18" charset="0"/>
                <a:cs typeface="Gotham Book"/>
              </a:rPr>
              <a:t>The HBA offers hundreds of engagement opportunities to make a difference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Build your leadership experience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Increase your visibility and professional connections</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Advance your career</a:t>
            </a:r>
          </a:p>
        </p:txBody>
      </p:sp>
      <p:pic>
        <p:nvPicPr>
          <p:cNvPr id="6" name="Picture 5">
            <a:extLst>
              <a:ext uri="{FF2B5EF4-FFF2-40B4-BE49-F238E27FC236}">
                <a16:creationId xmlns:a16="http://schemas.microsoft.com/office/drawing/2014/main" id="{3CE22534-C369-C942-ABE1-3FCA675C01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9812" y="2119263"/>
            <a:ext cx="5077968" cy="3401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47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20638"/>
            <a:ext cx="1135419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Members Talk Professional Enrichment</a:t>
            </a:r>
          </a:p>
        </p:txBody>
      </p:sp>
      <p:sp>
        <p:nvSpPr>
          <p:cNvPr id="8" name="TextBox 7">
            <a:extLst>
              <a:ext uri="{FF2B5EF4-FFF2-40B4-BE49-F238E27FC236}">
                <a16:creationId xmlns:a16="http://schemas.microsoft.com/office/drawing/2014/main" id="{142E71DE-24FD-4ACB-BD99-6B21B955E166}"/>
              </a:ext>
            </a:extLst>
          </p:cNvPr>
          <p:cNvSpPr txBox="1"/>
          <p:nvPr/>
        </p:nvSpPr>
        <p:spPr>
          <a:xfrm>
            <a:off x="5025835" y="5794103"/>
            <a:ext cx="2140330" cy="261610"/>
          </a:xfrm>
          <a:prstGeom prst="rect">
            <a:avLst/>
          </a:prstGeom>
          <a:noFill/>
        </p:spPr>
        <p:txBody>
          <a:bodyPr wrap="none" rtlCol="0">
            <a:spAutoFit/>
          </a:bodyPr>
          <a:lstStyle/>
          <a:p>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https://youtu.be/mvi8S16UfHk</a:t>
            </a:r>
            <a:endPar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pic>
        <p:nvPicPr>
          <p:cNvPr id="4" name="Online Media 3">
            <a:hlinkClick r:id="" action="ppaction://media"/>
            <a:extLst>
              <a:ext uri="{FF2B5EF4-FFF2-40B4-BE49-F238E27FC236}">
                <a16:creationId xmlns:a16="http://schemas.microsoft.com/office/drawing/2014/main" id="{A5EC0B78-B8D5-4E3E-8C95-E62D2E303C96}"/>
              </a:ext>
            </a:extLst>
          </p:cNvPr>
          <p:cNvPicPr>
            <a:picLocks noRot="1" noChangeAspect="1"/>
          </p:cNvPicPr>
          <p:nvPr>
            <a:videoFile r:link="rId1"/>
          </p:nvPr>
        </p:nvPicPr>
        <p:blipFill>
          <a:blip r:embed="rId4"/>
          <a:stretch>
            <a:fillRect/>
          </a:stretch>
        </p:blipFill>
        <p:spPr>
          <a:xfrm>
            <a:off x="3440621" y="1677433"/>
            <a:ext cx="5310757" cy="3983067"/>
          </a:xfrm>
          <a:prstGeom prst="rect">
            <a:avLst/>
          </a:prstGeom>
        </p:spPr>
      </p:pic>
    </p:spTree>
    <p:extLst>
      <p:ext uri="{BB962C8B-B14F-4D97-AF65-F5344CB8AC3E}">
        <p14:creationId xmlns:p14="http://schemas.microsoft.com/office/powerpoint/2010/main" val="119929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7382149"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Individual Membership Fees</a:t>
            </a:r>
          </a:p>
        </p:txBody>
      </p:sp>
      <p:sp>
        <p:nvSpPr>
          <p:cNvPr id="8" name="Content Placeholder 2">
            <a:extLst>
              <a:ext uri="{FF2B5EF4-FFF2-40B4-BE49-F238E27FC236}">
                <a16:creationId xmlns:a16="http://schemas.microsoft.com/office/drawing/2014/main" id="{388E50A7-CBB3-4E1A-A7D6-0E39F599F27F}"/>
              </a:ext>
            </a:extLst>
          </p:cNvPr>
          <p:cNvSpPr txBox="1">
            <a:spLocks/>
          </p:cNvSpPr>
          <p:nvPr/>
        </p:nvSpPr>
        <p:spPr bwMode="auto">
          <a:xfrm>
            <a:off x="1175385" y="5252297"/>
            <a:ext cx="10017798" cy="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500" i="1" dirty="0">
                <a:latin typeface="Palatino Linotype" panose="02040502050505030304" pitchFamily="18" charset="0"/>
              </a:rPr>
              <a:t>*The HBA is proud to offer a membership rate of $125 per year for those 30 and under, which includes all benefits of full membership except voting in the annual business meeting and the ability to serve on boards. Additional discounts do not apply to this membership type. Subject to verification at the time of purchase.</a:t>
            </a:r>
          </a:p>
        </p:txBody>
      </p:sp>
      <p:pic>
        <p:nvPicPr>
          <p:cNvPr id="2" name="Picture 1">
            <a:extLst>
              <a:ext uri="{FF2B5EF4-FFF2-40B4-BE49-F238E27FC236}">
                <a16:creationId xmlns:a16="http://schemas.microsoft.com/office/drawing/2014/main" id="{16B55BB9-0AB7-F447-86AB-27D980677C46}"/>
              </a:ext>
            </a:extLst>
          </p:cNvPr>
          <p:cNvPicPr>
            <a:picLocks noChangeAspect="1"/>
          </p:cNvPicPr>
          <p:nvPr/>
        </p:nvPicPr>
        <p:blipFill>
          <a:blip r:embed="rId2"/>
          <a:stretch>
            <a:fillRect/>
          </a:stretch>
        </p:blipFill>
        <p:spPr>
          <a:xfrm>
            <a:off x="1175385" y="1807032"/>
            <a:ext cx="4047943" cy="3236024"/>
          </a:xfrm>
          <a:prstGeom prst="rect">
            <a:avLst/>
          </a:prstGeom>
        </p:spPr>
      </p:pic>
      <p:pic>
        <p:nvPicPr>
          <p:cNvPr id="5" name="Picture 4">
            <a:extLst>
              <a:ext uri="{FF2B5EF4-FFF2-40B4-BE49-F238E27FC236}">
                <a16:creationId xmlns:a16="http://schemas.microsoft.com/office/drawing/2014/main" id="{9B3ACA5E-9388-0A45-9390-9ED504EC2D11}"/>
              </a:ext>
            </a:extLst>
          </p:cNvPr>
          <p:cNvPicPr>
            <a:picLocks noChangeAspect="1"/>
          </p:cNvPicPr>
          <p:nvPr/>
        </p:nvPicPr>
        <p:blipFill>
          <a:blip r:embed="rId3"/>
          <a:stretch>
            <a:fillRect/>
          </a:stretch>
        </p:blipFill>
        <p:spPr>
          <a:xfrm>
            <a:off x="6122297" y="2636697"/>
            <a:ext cx="4945614" cy="2406359"/>
          </a:xfrm>
          <a:prstGeom prst="rect">
            <a:avLst/>
          </a:prstGeom>
        </p:spPr>
      </p:pic>
      <p:sp>
        <p:nvSpPr>
          <p:cNvPr id="9" name="Content Placeholder 2">
            <a:extLst>
              <a:ext uri="{FF2B5EF4-FFF2-40B4-BE49-F238E27FC236}">
                <a16:creationId xmlns:a16="http://schemas.microsoft.com/office/drawing/2014/main" id="{C1198CEA-0D36-6148-B2CF-F6B7864C2018}"/>
              </a:ext>
            </a:extLst>
          </p:cNvPr>
          <p:cNvSpPr txBox="1">
            <a:spLocks/>
          </p:cNvSpPr>
          <p:nvPr/>
        </p:nvSpPr>
        <p:spPr bwMode="auto">
          <a:xfrm>
            <a:off x="6122297" y="1805964"/>
            <a:ext cx="4793933" cy="62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750"/>
              </a:spcBef>
              <a:spcAft>
                <a:spcPts val="600"/>
              </a:spcAft>
              <a:defRPr/>
            </a:pPr>
            <a:r>
              <a:rPr lang="en-US" altLang="en-US" sz="1600" dirty="0">
                <a:latin typeface="Tahoma" panose="020B0604030504040204" pitchFamily="34" charset="0"/>
                <a:ea typeface="Tahoma" panose="020B0604030504040204" pitchFamily="34" charset="0"/>
                <a:cs typeface="Tahoma" panose="020B0604030504040204" pitchFamily="34" charset="0"/>
              </a:rPr>
              <a:t>Employees of corporate partners receive an additional discount!</a:t>
            </a:r>
          </a:p>
        </p:txBody>
      </p:sp>
    </p:spTree>
    <p:extLst>
      <p:ext uri="{BB962C8B-B14F-4D97-AF65-F5344CB8AC3E}">
        <p14:creationId xmlns:p14="http://schemas.microsoft.com/office/powerpoint/2010/main" val="154721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3679212"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Programming</a:t>
            </a:r>
          </a:p>
        </p:txBody>
      </p:sp>
    </p:spTree>
    <p:extLst>
      <p:ext uri="{BB962C8B-B14F-4D97-AF65-F5344CB8AC3E}">
        <p14:creationId xmlns:p14="http://schemas.microsoft.com/office/powerpoint/2010/main" val="63127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9744" y="529679"/>
            <a:ext cx="933460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Leadership Competency Framework</a:t>
            </a:r>
          </a:p>
        </p:txBody>
      </p:sp>
      <p:sp>
        <p:nvSpPr>
          <p:cNvPr id="8" name="Rectangle 7">
            <a:extLst>
              <a:ext uri="{FF2B5EF4-FFF2-40B4-BE49-F238E27FC236}">
                <a16:creationId xmlns:a16="http://schemas.microsoft.com/office/drawing/2014/main" id="{EB7DA54B-0A52-43C3-A3D0-91E68B6A972B}"/>
              </a:ext>
            </a:extLst>
          </p:cNvPr>
          <p:cNvSpPr>
            <a:spLocks noGrp="1" noChangeArrowheads="1"/>
          </p:cNvSpPr>
          <p:nvPr/>
        </p:nvSpPr>
        <p:spPr>
          <a:xfrm>
            <a:off x="359744" y="1788297"/>
            <a:ext cx="11941504" cy="5205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HBA programs are mapped to these competencies to assist with professional development planning.</a:t>
            </a:r>
          </a:p>
        </p:txBody>
      </p:sp>
      <p:sp>
        <p:nvSpPr>
          <p:cNvPr id="6" name="Rectangle 5">
            <a:extLst>
              <a:ext uri="{FF2B5EF4-FFF2-40B4-BE49-F238E27FC236}">
                <a16:creationId xmlns:a16="http://schemas.microsoft.com/office/drawing/2014/main" id="{9E6B0658-1617-40E1-BCDB-C279E787186B}"/>
              </a:ext>
            </a:extLst>
          </p:cNvPr>
          <p:cNvSpPr/>
          <p:nvPr/>
        </p:nvSpPr>
        <p:spPr>
          <a:xfrm>
            <a:off x="359744" y="2356468"/>
            <a:ext cx="5202856" cy="3149580"/>
          </a:xfrm>
          <a:prstGeom prst="rect">
            <a:avLst/>
          </a:prstGeom>
        </p:spPr>
        <p:txBody>
          <a:bodyPr wrap="square">
            <a:spAutoFit/>
          </a:bodyPr>
          <a:lstStyle/>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Enlighten</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Demonstrates integrity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Communicates effectively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Exhibits business and industry acumen</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Empower </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Displays professional presence</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Determined to achieve</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Makes decisions and takes risks</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EE757EB-D851-46CA-A1A5-3C101DBEDB5C}"/>
              </a:ext>
            </a:extLst>
          </p:cNvPr>
          <p:cNvSpPr/>
          <p:nvPr/>
        </p:nvSpPr>
        <p:spPr>
          <a:xfrm>
            <a:off x="5562600" y="2356468"/>
            <a:ext cx="6096000" cy="3149580"/>
          </a:xfrm>
          <a:prstGeom prst="rect">
            <a:avLst/>
          </a:prstGeom>
        </p:spPr>
        <p:txBody>
          <a:bodyPr>
            <a:spAutoFit/>
          </a:bodyPr>
          <a:lstStyle/>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Engage </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Influences and persuades</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Builds relationships and teams</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Networks and ethically self-promotes</a:t>
            </a:r>
          </a:p>
          <a:p>
            <a:pPr>
              <a:spcAft>
                <a:spcPts val="800"/>
              </a:spcAft>
              <a:buClr>
                <a:srgbClr val="FB515B"/>
              </a:buClr>
            </a:pPr>
            <a:r>
              <a:rPr lang="en-US" b="1" dirty="0">
                <a:solidFill>
                  <a:srgbClr val="5B2D82"/>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Evolve</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Facilitates change </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Fosters innovation </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Continues to learn, grow and transform </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1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738894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In-Person and Virtual Events</a:t>
            </a:r>
          </a:p>
        </p:txBody>
      </p:sp>
      <p:grpSp>
        <p:nvGrpSpPr>
          <p:cNvPr id="16" name="Group 15">
            <a:extLst>
              <a:ext uri="{FF2B5EF4-FFF2-40B4-BE49-F238E27FC236}">
                <a16:creationId xmlns:a16="http://schemas.microsoft.com/office/drawing/2014/main" id="{66980E9B-A0A0-204F-AA4E-EF2DC0A43F82}"/>
              </a:ext>
            </a:extLst>
          </p:cNvPr>
          <p:cNvGrpSpPr>
            <a:grpSpLocks noChangeAspect="1"/>
          </p:cNvGrpSpPr>
          <p:nvPr/>
        </p:nvGrpSpPr>
        <p:grpSpPr>
          <a:xfrm>
            <a:off x="165885" y="1719492"/>
            <a:ext cx="11887200" cy="1849048"/>
            <a:chOff x="358942" y="1916074"/>
            <a:chExt cx="11757022" cy="1828800"/>
          </a:xfrm>
        </p:grpSpPr>
        <p:grpSp>
          <p:nvGrpSpPr>
            <p:cNvPr id="13" name="Group 12">
              <a:extLst>
                <a:ext uri="{FF2B5EF4-FFF2-40B4-BE49-F238E27FC236}">
                  <a16:creationId xmlns:a16="http://schemas.microsoft.com/office/drawing/2014/main" id="{993AC1D3-EF1C-6746-9E94-D92FD1894A10}"/>
                </a:ext>
              </a:extLst>
            </p:cNvPr>
            <p:cNvGrpSpPr>
              <a:grpSpLocks noChangeAspect="1"/>
            </p:cNvGrpSpPr>
            <p:nvPr/>
          </p:nvGrpSpPr>
          <p:grpSpPr>
            <a:xfrm>
              <a:off x="358942" y="1916074"/>
              <a:ext cx="9012389" cy="1828800"/>
              <a:chOff x="573270" y="1552266"/>
              <a:chExt cx="11265486" cy="2286000"/>
            </a:xfrm>
          </p:grpSpPr>
          <p:pic>
            <p:nvPicPr>
              <p:cNvPr id="8" name="Picture 7">
                <a:extLst>
                  <a:ext uri="{FF2B5EF4-FFF2-40B4-BE49-F238E27FC236}">
                    <a16:creationId xmlns:a16="http://schemas.microsoft.com/office/drawing/2014/main" id="{EAFA5460-69F1-484E-AA60-AAF5442CE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984" y="1552266"/>
                <a:ext cx="3441772"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1A24722-C178-D642-9A0E-4E847EE9C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270" y="1552266"/>
                <a:ext cx="3429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4C61268D-4586-714B-9F86-5857FF4972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2270" y="1552266"/>
                <a:ext cx="4407486"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5" name="Picture 14">
              <a:extLst>
                <a:ext uri="{FF2B5EF4-FFF2-40B4-BE49-F238E27FC236}">
                  <a16:creationId xmlns:a16="http://schemas.microsoft.com/office/drawing/2014/main" id="{247354B8-B4D8-0B44-AB79-7330145997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1331" y="1916074"/>
              <a:ext cx="2744633"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358942" y="4127314"/>
            <a:ext cx="11694143" cy="189827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600" b="1" dirty="0">
                <a:latin typeface="Tahoma" panose="020B0604030504040204" pitchFamily="34" charset="0"/>
                <a:ea typeface="Tahoma" panose="020B0604030504040204" pitchFamily="34" charset="0"/>
                <a:cs typeface="Tahoma" panose="020B0604030504040204" pitchFamily="34" charset="0"/>
              </a:rPr>
              <a:t>HBA members receive up to 50 percent discounts to:</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600+ in-person chapter and regional events annually throughout North America and Europe</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Virtual programs, such as the quarterly </a:t>
            </a:r>
            <a:r>
              <a:rPr lang="en-US" altLang="en-US" sz="1600" b="1" dirty="0">
                <a:latin typeface="Tahoma" panose="020B0604030504040204" pitchFamily="34" charset="0"/>
                <a:ea typeface="Tahoma" panose="020B0604030504040204" pitchFamily="34" charset="0"/>
                <a:cs typeface="Tahoma" panose="020B0604030504040204" pitchFamily="34" charset="0"/>
              </a:rPr>
              <a:t>Career Conversations </a:t>
            </a:r>
            <a:r>
              <a:rPr lang="en-US" altLang="en-US" sz="1600" dirty="0">
                <a:latin typeface="Tahoma" panose="020B0604030504040204" pitchFamily="34" charset="0"/>
                <a:ea typeface="Tahoma" panose="020B0604030504040204" pitchFamily="34" charset="0"/>
                <a:cs typeface="Tahoma" panose="020B0604030504040204" pitchFamily="34" charset="0"/>
              </a:rPr>
              <a:t>webinar series, as well as free access to select webinar offerings throughout the year</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Signature events, namely </a:t>
            </a:r>
            <a:r>
              <a:rPr lang="en-US" altLang="en-US" sz="1600" b="1" dirty="0">
                <a:latin typeface="Tahoma" panose="020B0604030504040204" pitchFamily="34" charset="0"/>
                <a:ea typeface="Tahoma" panose="020B0604030504040204" pitchFamily="34" charset="0"/>
                <a:cs typeface="Tahoma" panose="020B0604030504040204" pitchFamily="34" charset="0"/>
              </a:rPr>
              <a:t>Woman of the Year </a:t>
            </a:r>
            <a:r>
              <a:rPr lang="en-US" altLang="en-US" sz="1600" dirty="0">
                <a:latin typeface="Tahoma" panose="020B0604030504040204" pitchFamily="34" charset="0"/>
                <a:ea typeface="Tahoma" panose="020B0604030504040204" pitchFamily="34" charset="0"/>
                <a:cs typeface="Tahoma" panose="020B0604030504040204" pitchFamily="34" charset="0"/>
              </a:rPr>
              <a:t>and </a:t>
            </a:r>
            <a:r>
              <a:rPr lang="en-US" altLang="en-US" sz="1600" b="1" dirty="0">
                <a:latin typeface="Tahoma" panose="020B0604030504040204" pitchFamily="34" charset="0"/>
                <a:ea typeface="Tahoma" panose="020B0604030504040204" pitchFamily="34" charset="0"/>
                <a:cs typeface="Tahoma" panose="020B0604030504040204" pitchFamily="34" charset="0"/>
              </a:rPr>
              <a:t>Annual Conference</a:t>
            </a:r>
            <a:endParaRPr lang="en-US" alt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A1BDD712-DAAF-4AD7-81CC-0AAABF86266D}"/>
              </a:ext>
            </a:extLst>
          </p:cNvPr>
          <p:cNvSpPr txBox="1"/>
          <p:nvPr/>
        </p:nvSpPr>
        <p:spPr>
          <a:xfrm>
            <a:off x="358942" y="5642811"/>
            <a:ext cx="11969393" cy="618631"/>
          </a:xfrm>
          <a:prstGeom prst="rect">
            <a:avLst/>
          </a:prstGeom>
          <a:noFill/>
        </p:spPr>
        <p:txBody>
          <a:bodyPr wrap="square">
            <a:spAutoFit/>
          </a:bodyPr>
          <a:lstStyle/>
          <a:p>
            <a:pPr marL="114300" indent="0" algn="ctr">
              <a:lnSpc>
                <a:spcPct val="95000"/>
              </a:lnSpc>
              <a:spcBef>
                <a:spcPts val="300"/>
              </a:spcBef>
              <a:spcAft>
                <a:spcPts val="300"/>
              </a:spcAft>
              <a:buClr>
                <a:srgbClr val="FB515B"/>
              </a:buClr>
              <a:buNone/>
            </a:pPr>
            <a:r>
              <a:rPr lang="en-US" altLang="en-US" sz="1800" b="1" i="1" dirty="0">
                <a:solidFill>
                  <a:srgbClr val="FB515B"/>
                </a:solidFill>
                <a:latin typeface="Palatino Linotype" panose="02040502050505030304" pitchFamily="18" charset="0"/>
                <a:cs typeface="Gotham Book"/>
              </a:rPr>
              <a:t>Due to COVID-19, our chapters have pivoted to a robust program of virtual events. </a:t>
            </a:r>
            <a:r>
              <a:rPr lang="en-US" altLang="en-US" b="1" i="1" dirty="0">
                <a:solidFill>
                  <a:srgbClr val="FB515B"/>
                </a:solidFill>
                <a:latin typeface="Palatino Linotype" panose="02040502050505030304" pitchFamily="18" charset="0"/>
                <a:cs typeface="Gotham Book"/>
              </a:rPr>
              <a:t>In 2020, we</a:t>
            </a:r>
            <a:r>
              <a:rPr lang="en-US" altLang="en-US" sz="1800" b="1" i="1" dirty="0">
                <a:solidFill>
                  <a:srgbClr val="FB515B"/>
                </a:solidFill>
                <a:latin typeface="Palatino Linotype" panose="02040502050505030304" pitchFamily="18" charset="0"/>
                <a:cs typeface="Gotham Book"/>
              </a:rPr>
              <a:t> held</a:t>
            </a:r>
            <a:br>
              <a:rPr lang="en-US" altLang="en-US" sz="1800" b="1" i="1" dirty="0">
                <a:solidFill>
                  <a:srgbClr val="FB515B"/>
                </a:solidFill>
                <a:latin typeface="Palatino Linotype" panose="02040502050505030304" pitchFamily="18" charset="0"/>
                <a:cs typeface="Gotham Book"/>
              </a:rPr>
            </a:br>
            <a:r>
              <a:rPr lang="en-US" altLang="en-US" sz="1800" b="1" i="1" dirty="0">
                <a:solidFill>
                  <a:srgbClr val="FB515B"/>
                </a:solidFill>
                <a:latin typeface="Palatino Linotype" panose="02040502050505030304" pitchFamily="18" charset="0"/>
                <a:cs typeface="Gotham Book"/>
              </a:rPr>
              <a:t>over 600 events and members get access (and discounts) to ALL of them.</a:t>
            </a:r>
          </a:p>
        </p:txBody>
      </p:sp>
    </p:spTree>
    <p:extLst>
      <p:ext uri="{BB962C8B-B14F-4D97-AF65-F5344CB8AC3E}">
        <p14:creationId xmlns:p14="http://schemas.microsoft.com/office/powerpoint/2010/main" val="245274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700544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International Women’s Day</a:t>
            </a:r>
          </a:p>
        </p:txBody>
      </p:sp>
      <p:sp>
        <p:nvSpPr>
          <p:cNvPr id="4" name="Rectangle 3">
            <a:extLst>
              <a:ext uri="{FF2B5EF4-FFF2-40B4-BE49-F238E27FC236}">
                <a16:creationId xmlns:a16="http://schemas.microsoft.com/office/drawing/2014/main" id="{9B64BA4B-2176-BA4C-868F-CF6A82F4BB0C}"/>
              </a:ext>
            </a:extLst>
          </p:cNvPr>
          <p:cNvSpPr>
            <a:spLocks noGrp="1" noChangeArrowheads="1"/>
          </p:cNvSpPr>
          <p:nvPr/>
        </p:nvSpPr>
        <p:spPr>
          <a:xfrm>
            <a:off x="358942" y="2160830"/>
            <a:ext cx="11324256" cy="33594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 celebrates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International Women’s Day </a:t>
            </a:r>
            <a:r>
              <a:rPr lang="en-US" altLang="en-US" sz="1800" dirty="0">
                <a:latin typeface="Tahoma" panose="020B0604030504040204" pitchFamily="34" charset="0"/>
                <a:ea typeface="Tahoma" panose="020B0604030504040204" pitchFamily="34" charset="0"/>
                <a:cs typeface="Tahoma" panose="020B0604030504040204" pitchFamily="34" charset="0"/>
              </a:rPr>
              <a:t>with special programming, social media campaigns and membership promotions each year.</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Stay tuned to the HBA’s social media channels and website for details. We hope you’ll join us in March!</a:t>
            </a:r>
          </a:p>
        </p:txBody>
      </p:sp>
      <p:pic>
        <p:nvPicPr>
          <p:cNvPr id="2" name="Picture 1">
            <a:extLst>
              <a:ext uri="{FF2B5EF4-FFF2-40B4-BE49-F238E27FC236}">
                <a16:creationId xmlns:a16="http://schemas.microsoft.com/office/drawing/2014/main" id="{315B2C86-63A7-1043-A5A2-2934EA3F95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9675" y="4577989"/>
            <a:ext cx="4675581" cy="1814052"/>
          </a:xfrm>
          <a:prstGeom prst="rect">
            <a:avLst/>
          </a:prstGeom>
        </p:spPr>
      </p:pic>
    </p:spTree>
    <p:extLst>
      <p:ext uri="{BB962C8B-B14F-4D97-AF65-F5344CB8AC3E}">
        <p14:creationId xmlns:p14="http://schemas.microsoft.com/office/powerpoint/2010/main" val="70619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57B50-D001-4996-B0F2-1E34F596FD1E}"/>
              </a:ext>
            </a:extLst>
          </p:cNvPr>
          <p:cNvSpPr txBox="1"/>
          <p:nvPr/>
        </p:nvSpPr>
        <p:spPr>
          <a:xfrm>
            <a:off x="3376085" y="1260130"/>
            <a:ext cx="7548589" cy="4031873"/>
          </a:xfrm>
          <a:prstGeom prst="rect">
            <a:avLst/>
          </a:prstGeom>
          <a:noFill/>
        </p:spPr>
        <p:txBody>
          <a:bodyPr wrap="square" rtlCol="0">
            <a:spAutoFit/>
          </a:bodyPr>
          <a:lstStyle/>
          <a:p>
            <a:pPr marL="514350" indent="-514350">
              <a:buClr>
                <a:srgbClr val="FB515B"/>
              </a:buClr>
              <a:buFont typeface="Arial" panose="020B0604020202020204" pitchFamily="34" charset="0"/>
              <a:buChar char="•"/>
            </a:pPr>
            <a:endParaRPr lang="en-US" sz="3200" dirty="0">
              <a:solidFill>
                <a:srgbClr val="58595B"/>
              </a:solidFill>
              <a:latin typeface="Palatino Linotype" panose="02040502050505030304" pitchFamily="18" charset="0"/>
              <a:ea typeface="Palatino" pitchFamily="2" charset="77"/>
              <a:cs typeface="Tahoma" panose="020B0604030504040204" pitchFamily="34" charset="0"/>
            </a:endParaRP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Overview</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Membership</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Programming </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Signature and Regional Events</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Corporate Partnership</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Gender Parity Collaborative</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Contact Information</a:t>
            </a:r>
          </a:p>
        </p:txBody>
      </p:sp>
      <p:sp>
        <p:nvSpPr>
          <p:cNvPr id="4" name="TextBox 3">
            <a:extLst>
              <a:ext uri="{FF2B5EF4-FFF2-40B4-BE49-F238E27FC236}">
                <a16:creationId xmlns:a16="http://schemas.microsoft.com/office/drawing/2014/main" id="{DE0C6F11-94E5-4847-99F9-50FB7701B4B9}"/>
              </a:ext>
            </a:extLst>
          </p:cNvPr>
          <p:cNvSpPr txBox="1"/>
          <p:nvPr/>
        </p:nvSpPr>
        <p:spPr>
          <a:xfrm>
            <a:off x="3042256" y="522773"/>
            <a:ext cx="4536242"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Table of Contents</a:t>
            </a:r>
          </a:p>
        </p:txBody>
      </p:sp>
      <p:cxnSp>
        <p:nvCxnSpPr>
          <p:cNvPr id="7" name="Straight Connector 6">
            <a:extLst>
              <a:ext uri="{FF2B5EF4-FFF2-40B4-BE49-F238E27FC236}">
                <a16:creationId xmlns:a16="http://schemas.microsoft.com/office/drawing/2014/main" id="{08860C53-6E0E-D044-9B87-6C4A89A18132}"/>
              </a:ext>
            </a:extLst>
          </p:cNvPr>
          <p:cNvCxnSpPr>
            <a:cxnSpLocks/>
          </p:cNvCxnSpPr>
          <p:nvPr/>
        </p:nvCxnSpPr>
        <p:spPr>
          <a:xfrm>
            <a:off x="3042256" y="1407886"/>
            <a:ext cx="602917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06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3896901" cy="769441"/>
          </a:xfrm>
          <a:prstGeom prst="rect">
            <a:avLst/>
          </a:prstGeom>
          <a:noFill/>
        </p:spPr>
        <p:txBody>
          <a:bodyPr wrap="none" rtlCol="0">
            <a:spAutoFit/>
          </a:bodyPr>
          <a:lstStyle/>
          <a:p>
            <a:r>
              <a:rPr lang="en-US" sz="4400">
                <a:solidFill>
                  <a:schemeClr val="bg1"/>
                </a:solidFill>
                <a:latin typeface="Palatino Linotype" panose="02040502050505030304" pitchFamily="18" charset="0"/>
              </a:rPr>
              <a:t>Webinar Series</a:t>
            </a:r>
          </a:p>
        </p:txBody>
      </p:sp>
      <p:sp>
        <p:nvSpPr>
          <p:cNvPr id="4" name="Rectangle 3">
            <a:extLst>
              <a:ext uri="{FF2B5EF4-FFF2-40B4-BE49-F238E27FC236}">
                <a16:creationId xmlns:a16="http://schemas.microsoft.com/office/drawing/2014/main" id="{5CA82BA5-F427-C046-ABD5-210FBADAE301}"/>
              </a:ext>
            </a:extLst>
          </p:cNvPr>
          <p:cNvSpPr>
            <a:spLocks noGrp="1" noChangeArrowheads="1"/>
          </p:cNvSpPr>
          <p:nvPr/>
        </p:nvSpPr>
        <p:spPr>
          <a:xfrm>
            <a:off x="426520" y="1860885"/>
            <a:ext cx="10551143" cy="276653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solidFill>
                  <a:srgbClr val="58595B"/>
                </a:solidFill>
                <a:latin typeface="Tahoma"/>
                <a:ea typeface="Tahoma"/>
                <a:cs typeface="Tahoma"/>
              </a:rPr>
              <a:t>The HBA’s virtual webinar offerings continue in 2021 with more webinars to be purchased individually or as a series. </a:t>
            </a: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solidFill>
                  <a:srgbClr val="58595B"/>
                </a:solidFill>
                <a:latin typeface="Tahoma"/>
                <a:ea typeface="Tahoma"/>
                <a:cs typeface="Tahoma"/>
              </a:rPr>
              <a:t>A sampling of topics addressed in 2020 included:</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Opportunities in a Changing Ecosystem</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Visibility in Virtual Work</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Becoming an Effective Leader</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Growing from an Individual Contributor</a:t>
            </a:r>
          </a:p>
          <a:p>
            <a:pPr marL="457200" indent="-342900">
              <a:lnSpc>
                <a:spcPct val="95000"/>
              </a:lnSpc>
              <a:spcBef>
                <a:spcPts val="300"/>
              </a:spcBef>
              <a:spcAft>
                <a:spcPts val="300"/>
              </a:spcAft>
              <a:buClr>
                <a:srgbClr val="FB515B"/>
              </a:buClr>
            </a:pPr>
            <a:endParaRPr lang="en-US" altLang="en-US" sz="2200" dirty="0">
              <a:solidFill>
                <a:srgbClr val="58595B"/>
              </a:solidFill>
              <a:latin typeface="Palatino Linotype" panose="02040502050505030304" pitchFamily="18" charset="0"/>
            </a:endParaRPr>
          </a:p>
          <a:p>
            <a:pPr marL="114300" indent="0">
              <a:lnSpc>
                <a:spcPct val="95000"/>
              </a:lnSpc>
              <a:spcBef>
                <a:spcPts val="300"/>
              </a:spcBef>
              <a:spcAft>
                <a:spcPts val="300"/>
              </a:spcAft>
              <a:buClr>
                <a:srgbClr val="FB515B"/>
              </a:buClr>
              <a:buNone/>
            </a:pPr>
            <a:endParaRPr lang="en-US" altLang="en-US" sz="2000" dirty="0">
              <a:solidFill>
                <a:srgbClr val="58595B"/>
              </a:solidFill>
              <a:latin typeface="Palatino Linotype" panose="02040502050505030304" pitchFamily="18" charset="0"/>
            </a:endParaRPr>
          </a:p>
        </p:txBody>
      </p:sp>
      <p:pic>
        <p:nvPicPr>
          <p:cNvPr id="5" name="Picture 4">
            <a:extLst>
              <a:ext uri="{FF2B5EF4-FFF2-40B4-BE49-F238E27FC236}">
                <a16:creationId xmlns:a16="http://schemas.microsoft.com/office/drawing/2014/main" id="{0EF33916-0374-B24B-9E37-12CB96AB4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591" y="2764104"/>
            <a:ext cx="4851401" cy="323426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2D51A2E-724B-6445-BA12-84D9A7259419}"/>
              </a:ext>
            </a:extLst>
          </p:cNvPr>
          <p:cNvSpPr txBox="1"/>
          <p:nvPr/>
        </p:nvSpPr>
        <p:spPr>
          <a:xfrm>
            <a:off x="358942" y="4740430"/>
            <a:ext cx="5667785" cy="1144929"/>
          </a:xfrm>
          <a:prstGeom prst="rect">
            <a:avLst/>
          </a:prstGeom>
          <a:noFill/>
        </p:spPr>
        <p:txBody>
          <a:bodyPr wrap="square">
            <a:spAutoFit/>
          </a:bodyPr>
          <a:lstStyle/>
          <a:p>
            <a:pPr marL="114300" indent="0" algn="ctr">
              <a:lnSpc>
                <a:spcPct val="95000"/>
              </a:lnSpc>
              <a:spcBef>
                <a:spcPts val="300"/>
              </a:spcBef>
              <a:spcAft>
                <a:spcPts val="300"/>
              </a:spcAft>
              <a:buClr>
                <a:srgbClr val="FB515B"/>
              </a:buClr>
              <a:buNone/>
            </a:pPr>
            <a:r>
              <a:rPr lang="en-US" altLang="en-US" b="1" i="1" dirty="0">
                <a:solidFill>
                  <a:srgbClr val="FB515B"/>
                </a:solidFill>
                <a:latin typeface="Palatino Linotype" panose="02040502050505030304" pitchFamily="18" charset="0"/>
                <a:cs typeface="Gotham Book"/>
              </a:rPr>
              <a:t>D</a:t>
            </a:r>
            <a:r>
              <a:rPr lang="en-US" altLang="en-US" sz="1800" b="1" i="1" dirty="0">
                <a:solidFill>
                  <a:srgbClr val="FB515B"/>
                </a:solidFill>
                <a:latin typeface="Palatino Linotype" panose="02040502050505030304" pitchFamily="18" charset="0"/>
                <a:cs typeface="Gotham Book"/>
              </a:rPr>
              <a:t>ue to COVID-19, we have pivoted to a robust program of virtual events. As such, our virtual portfolio has expanded in engaging and timely ways.</a:t>
            </a:r>
          </a:p>
        </p:txBody>
      </p:sp>
    </p:spTree>
    <p:extLst>
      <p:ext uri="{BB962C8B-B14F-4D97-AF65-F5344CB8AC3E}">
        <p14:creationId xmlns:p14="http://schemas.microsoft.com/office/powerpoint/2010/main" val="482063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78394" y="545721"/>
            <a:ext cx="558037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Career Conversations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59771" y="1860884"/>
            <a:ext cx="11694143" cy="413748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The HBA’s career advancement and professional development webinar series continues in 2021 with more webinars to be purchased individually or as a series. The 2021 theme is ”Activate. Advocate. Achieve”</a:t>
            </a:r>
          </a:p>
          <a:p>
            <a:pPr marL="114300" indent="0">
              <a:lnSpc>
                <a:spcPct val="95000"/>
              </a:lnSpc>
              <a:spcBef>
                <a:spcPts val="300"/>
              </a:spcBef>
              <a:spcAft>
                <a:spcPts val="300"/>
              </a:spcAft>
              <a:buClr>
                <a:srgbClr val="FB515B"/>
              </a:buClr>
              <a:buNone/>
            </a:pP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Good Guys: How Men Can Be Better Allies for Women in the Workplace – 25 March</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Activate Your Voice – 24 June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Advocates in Action – 9 September</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Achieve Success – 2 December</a:t>
            </a:r>
          </a:p>
          <a:p>
            <a:pPr marL="457200" indent="-342900">
              <a:lnSpc>
                <a:spcPct val="95000"/>
              </a:lnSpc>
              <a:spcBef>
                <a:spcPts val="300"/>
              </a:spcBef>
              <a:spcAft>
                <a:spcPts val="300"/>
              </a:spcAft>
              <a:buClr>
                <a:srgbClr val="FB515B"/>
              </a:buClr>
            </a:pPr>
            <a:endParaRPr lang="en-US" altLang="en-US" sz="2200" dirty="0">
              <a:solidFill>
                <a:srgbClr val="58595B"/>
              </a:solidFill>
              <a:latin typeface="Palatino Linotype" panose="02040502050505030304" pitchFamily="18" charset="0"/>
            </a:endParaRPr>
          </a:p>
          <a:p>
            <a:pPr marL="114300" indent="0">
              <a:lnSpc>
                <a:spcPct val="95000"/>
              </a:lnSpc>
              <a:spcBef>
                <a:spcPts val="300"/>
              </a:spcBef>
              <a:spcAft>
                <a:spcPts val="300"/>
              </a:spcAft>
              <a:buClr>
                <a:srgbClr val="FB515B"/>
              </a:buClr>
              <a:buNone/>
            </a:pPr>
            <a:r>
              <a:rPr lang="en-US" altLang="en-US" sz="2200" b="1" dirty="0">
                <a:solidFill>
                  <a:srgbClr val="FB515B"/>
                </a:solidFill>
                <a:latin typeface="Palatino Linotype" panose="02040502050505030304" pitchFamily="18" charset="0"/>
                <a:hlinkClick r:id="rId2">
                  <a:extLst>
                    <a:ext uri="{A12FA001-AC4F-418D-AE19-62706E023703}">
                      <ahyp:hlinkClr xmlns:ahyp="http://schemas.microsoft.com/office/drawing/2018/hyperlinkcolor" val="tx"/>
                    </a:ext>
                  </a:extLst>
                </a:hlinkClick>
              </a:rPr>
              <a:t>www.hbanet.org/career-conversations</a:t>
            </a:r>
            <a:endParaRPr lang="en-US" altLang="en-US" sz="2000" dirty="0">
              <a:solidFill>
                <a:srgbClr val="FB515B"/>
              </a:solidFill>
              <a:latin typeface="Palatino Linotype" panose="02040502050505030304" pitchFamily="18" charset="0"/>
            </a:endParaRPr>
          </a:p>
        </p:txBody>
      </p:sp>
      <p:pic>
        <p:nvPicPr>
          <p:cNvPr id="4" name="Picture 3">
            <a:extLst>
              <a:ext uri="{FF2B5EF4-FFF2-40B4-BE49-F238E27FC236}">
                <a16:creationId xmlns:a16="http://schemas.microsoft.com/office/drawing/2014/main" id="{A4EE884F-4584-452D-84C4-153DC21003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5518" y="3429000"/>
            <a:ext cx="4786711" cy="2735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53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540885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Mentoring Programs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5653437" cy="4351337"/>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 healthy mentoring relationship is opportune for mentors and mentees—with the added bonus of enhancing on-the-job performance.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Become a changemaker </a:t>
            </a:r>
            <a:r>
              <a:rPr lang="en-US" altLang="en-US" sz="1800" dirty="0">
                <a:latin typeface="Tahoma" panose="020B0604030504040204" pitchFamily="34" charset="0"/>
                <a:ea typeface="Tahoma" panose="020B0604030504040204" pitchFamily="34" charset="0"/>
                <a:cs typeface="Tahoma" panose="020B0604030504040204" pitchFamily="34" charset="0"/>
              </a:rPr>
              <a:t>in your organization by leveraging the HBA.</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HBA’s mentoring program empowers YOU to share professional goals, fears and challenges with seasoned professionals who have seen it all. Our mentors leverage their robust experiences to provide guidance, offer feedback and illuminate insights to help mentees advance their careers.</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Since 2014, the HBA mentoring program has impacted over 3,000 professionals.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Now is YOUR time</a:t>
            </a:r>
            <a:r>
              <a:rPr lang="en-US" altLang="en-US" sz="1800" b="1" dirty="0">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a:extLst>
              <a:ext uri="{FF2B5EF4-FFF2-40B4-BE49-F238E27FC236}">
                <a16:creationId xmlns:a16="http://schemas.microsoft.com/office/drawing/2014/main" id="{74E3CA91-E6F5-4E9F-8D36-A35916F014C2}"/>
              </a:ext>
            </a:extLst>
          </p:cNvPr>
          <p:cNvSpPr>
            <a:spLocks noGrp="1" noChangeArrowheads="1"/>
          </p:cNvSpPr>
          <p:nvPr/>
        </p:nvSpPr>
        <p:spPr>
          <a:xfrm>
            <a:off x="6079957" y="1647034"/>
            <a:ext cx="5759117" cy="154337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endParaRPr lang="en-US" altLang="en-US" sz="18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4BC6B7-E2D8-4745-BA5A-B3DB67860B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2252" y="2423160"/>
            <a:ext cx="5534526" cy="2807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0344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6031"/>
            <a:ext cx="417454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Affinity Groups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endParaRPr lang="en-US" altLang="en-US" sz="1800" dirty="0">
              <a:latin typeface="Palatino Linotype" panose="02040502050505030304" pitchFamily="18" charset="0"/>
              <a:cs typeface="Gotham Book"/>
            </a:endParaRPr>
          </a:p>
        </p:txBody>
      </p:sp>
      <p:sp>
        <p:nvSpPr>
          <p:cNvPr id="11" name="Rectangle 10">
            <a:extLst>
              <a:ext uri="{FF2B5EF4-FFF2-40B4-BE49-F238E27FC236}">
                <a16:creationId xmlns:a16="http://schemas.microsoft.com/office/drawing/2014/main" id="{C3FA9745-ED16-4096-9EF9-1C1DFF209549}"/>
              </a:ext>
            </a:extLst>
          </p:cNvPr>
          <p:cNvSpPr>
            <a:spLocks noGrp="1" noChangeArrowheads="1"/>
          </p:cNvSpPr>
          <p:nvPr/>
        </p:nvSpPr>
        <p:spPr>
          <a:xfrm>
            <a:off x="865557" y="2153299"/>
            <a:ext cx="8647411" cy="388293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B515B"/>
              </a:buClr>
              <a:buNone/>
            </a:pPr>
            <a:r>
              <a:rPr lang="en-US" sz="1800" b="1" dirty="0">
                <a:solidFill>
                  <a:srgbClr val="FB515B"/>
                </a:solidFill>
                <a:latin typeface="Palatino Linotype" panose="02040502050505030304" pitchFamily="18" charset="0"/>
              </a:rPr>
              <a:t>Get Involved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Network with like-minded members and leaders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exposure with volunteer leadership opportunities  </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Participate in virtual or in-person programs focused on group specific information and education</a:t>
            </a:r>
          </a:p>
          <a:p>
            <a:pPr marL="0" indent="0">
              <a:buClr>
                <a:srgbClr val="FB515B"/>
              </a:buClr>
              <a:buNone/>
            </a:pPr>
            <a:r>
              <a:rPr lang="en-US" sz="1800" b="1" dirty="0">
                <a:solidFill>
                  <a:srgbClr val="FB515B"/>
                </a:solidFill>
                <a:latin typeface="Palatino Linotype" panose="02040502050505030304" pitchFamily="18" charset="0"/>
              </a:rPr>
              <a:t>Build Community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Join virtual communities for discussion and career-centric dialogue</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Build a targeted professional network</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Share personal and professional experiences and success stories </a:t>
            </a:r>
          </a:p>
          <a:p>
            <a:pPr marL="0" indent="0">
              <a:buClr>
                <a:srgbClr val="FB515B"/>
              </a:buClr>
              <a:buNone/>
            </a:pPr>
            <a:r>
              <a:rPr lang="en-US" sz="1800" b="1" dirty="0">
                <a:solidFill>
                  <a:srgbClr val="FB515B"/>
                </a:solidFill>
                <a:latin typeface="Palatino Linotype" panose="02040502050505030304" pitchFamily="18" charset="0"/>
              </a:rPr>
              <a:t>Stay Connected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access to key individuals and content for a select slice of the industry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Stay abreast of current trends, innovations and emerging roles and job opportunities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Establish direct connections to mentors and coaches</a:t>
            </a:r>
          </a:p>
        </p:txBody>
      </p:sp>
      <p:sp>
        <p:nvSpPr>
          <p:cNvPr id="12" name="Rectangle 11">
            <a:extLst>
              <a:ext uri="{FF2B5EF4-FFF2-40B4-BE49-F238E27FC236}">
                <a16:creationId xmlns:a16="http://schemas.microsoft.com/office/drawing/2014/main" id="{58FC996D-5DD8-4F2B-ACE1-7E08B802A533}"/>
              </a:ext>
            </a:extLst>
          </p:cNvPr>
          <p:cNvSpPr>
            <a:spLocks noGrp="1" noChangeArrowheads="1"/>
          </p:cNvSpPr>
          <p:nvPr/>
        </p:nvSpPr>
        <p:spPr>
          <a:xfrm>
            <a:off x="342900" y="1609175"/>
            <a:ext cx="10886574" cy="544124"/>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400" b="1" dirty="0">
                <a:latin typeface="Palatino Linotype" panose="02040502050505030304" pitchFamily="18" charset="0"/>
                <a:cs typeface="Gotham Book"/>
              </a:rPr>
              <a:t>Boost your career by participating in one or more of HBA’s affinity groups.</a:t>
            </a:r>
            <a:endParaRPr lang="en-US" altLang="en-US" sz="2400" dirty="0">
              <a:solidFill>
                <a:srgbClr val="333399"/>
              </a:solidFill>
              <a:latin typeface="Palatino Linotype" panose="02040502050505030304" pitchFamily="18" charset="0"/>
            </a:endParaRPr>
          </a:p>
        </p:txBody>
      </p:sp>
      <p:sp>
        <p:nvSpPr>
          <p:cNvPr id="10" name="Rectangle 9">
            <a:extLst>
              <a:ext uri="{FF2B5EF4-FFF2-40B4-BE49-F238E27FC236}">
                <a16:creationId xmlns:a16="http://schemas.microsoft.com/office/drawing/2014/main" id="{86E51EE9-BAA4-43E0-9B30-4CB4F0DF8922}"/>
              </a:ext>
            </a:extLst>
          </p:cNvPr>
          <p:cNvSpPr>
            <a:spLocks noGrp="1" noChangeArrowheads="1"/>
          </p:cNvSpPr>
          <p:nvPr/>
        </p:nvSpPr>
        <p:spPr>
          <a:xfrm>
            <a:off x="8501061" y="3207124"/>
            <a:ext cx="3424297" cy="1737422"/>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r>
              <a:rPr lang="en-US" altLang="en-US" sz="1800" b="1" dirty="0">
                <a:solidFill>
                  <a:srgbClr val="FB515B"/>
                </a:solidFill>
                <a:latin typeface="Palatino Linotype" panose="02040502050505030304" pitchFamily="18" charset="0"/>
                <a:cs typeface="Gotham Book"/>
              </a:rPr>
              <a:t>Active Affinity Groups</a:t>
            </a:r>
          </a:p>
          <a:p>
            <a:pPr marL="114300" indent="0" algn="ctr">
              <a:lnSpc>
                <a:spcPct val="95000"/>
              </a:lnSpc>
              <a:spcBef>
                <a:spcPts val="300"/>
              </a:spcBef>
              <a:spcAft>
                <a:spcPts val="300"/>
              </a:spcAft>
              <a:buClr>
                <a:srgbClr val="FB515B"/>
              </a:buClr>
              <a:buNone/>
            </a:pP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Career Transformations, Entrepreneurship, Fit to Lead, HBA </a:t>
            </a:r>
            <a:r>
              <a:rPr lang="en-US" altLang="en-US" sz="1600" dirty="0" err="1">
                <a:solidFill>
                  <a:srgbClr val="58595B"/>
                </a:solidFill>
                <a:latin typeface="Tahoma" panose="020B0604030504040204" pitchFamily="34" charset="0"/>
                <a:ea typeface="Tahoma" panose="020B0604030504040204" pitchFamily="34" charset="0"/>
                <a:cs typeface="Tahoma" panose="020B0604030504040204" pitchFamily="34" charset="0"/>
              </a:rPr>
              <a:t>iLead</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 Tomorrow’s Executives, </a:t>
            </a:r>
            <a:r>
              <a:rPr lang="en-US" sz="1600" dirty="0">
                <a:latin typeface="Tahoma" panose="020B0604030504040204" pitchFamily="34" charset="0"/>
                <a:ea typeface="Tahoma" panose="020B0604030504040204" pitchFamily="34" charset="0"/>
                <a:cs typeface="Tahoma" panose="020B0604030504040204" pitchFamily="34" charset="0"/>
              </a:rPr>
              <a:t>Women in Healthcare Give Back, </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Women in Science, Women of Color</a:t>
            </a:r>
            <a:endParaRPr lang="en-US" altLang="en-US" sz="16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178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4209807" cy="1446550"/>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Signature and </a:t>
            </a:r>
          </a:p>
          <a:p>
            <a:r>
              <a:rPr lang="en-US" sz="4400" dirty="0">
                <a:solidFill>
                  <a:srgbClr val="58595B"/>
                </a:solidFill>
                <a:latin typeface="Palatino Linotype" panose="02040502050505030304" pitchFamily="18" charset="0"/>
              </a:rPr>
              <a:t>Regional Events</a:t>
            </a:r>
          </a:p>
        </p:txBody>
      </p:sp>
    </p:spTree>
    <p:extLst>
      <p:ext uri="{BB962C8B-B14F-4D97-AF65-F5344CB8AC3E}">
        <p14:creationId xmlns:p14="http://schemas.microsoft.com/office/powerpoint/2010/main" val="3838231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620702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Woman of the Year</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369435" y="2215450"/>
            <a:ext cx="6614266" cy="350370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Celebrate excellence in leadership at the HBA’s exciting and spirited Woman of the Year event where we will recognize our 2021 honorees. Also lauded will be over 100 industry Rising Stars and Luminaries.</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This intimate and engaging experience is not to be missed!</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r>
              <a:rPr lang="en-US" altLang="en-US" sz="1800" b="1" i="1" dirty="0">
                <a:latin typeface="Palatino Linotype" panose="02040502050505030304" pitchFamily="18" charset="0"/>
                <a:ea typeface="Palatino" pitchFamily="2" charset="77"/>
                <a:cs typeface="Tahoma" panose="020B0604030504040204" pitchFamily="34" charset="0"/>
              </a:rPr>
              <a:t>“If it’s springtime in New York, it’s Woman of the Year time.”</a:t>
            </a:r>
          </a:p>
          <a:p>
            <a:pPr marL="114300" indent="0">
              <a:lnSpc>
                <a:spcPct val="100000"/>
              </a:lnSpc>
              <a:spcBef>
                <a:spcPts val="300"/>
              </a:spcBef>
              <a:spcAft>
                <a:spcPts val="300"/>
              </a:spcAft>
              <a:buClr>
                <a:srgbClr val="FB515B"/>
              </a:buClr>
              <a:buNone/>
            </a:pPr>
            <a:r>
              <a:rPr lang="en-US" altLang="en-US" sz="1800" i="1" dirty="0">
                <a:latin typeface="Palatino Linotype" panose="02040502050505030304" pitchFamily="18" charset="0"/>
                <a:ea typeface="Palatino" pitchFamily="2" charset="77"/>
                <a:cs typeface="Tahoma" panose="020B0604030504040204" pitchFamily="34" charset="0"/>
              </a:rPr>
              <a:t>	- </a:t>
            </a:r>
            <a:r>
              <a:rPr lang="en-US" altLang="en-US" sz="1800" dirty="0">
                <a:latin typeface="Palatino Linotype" panose="02040502050505030304" pitchFamily="18" charset="0"/>
                <a:ea typeface="Palatino" pitchFamily="2" charset="77"/>
                <a:cs typeface="Tahoma" panose="020B0604030504040204" pitchFamily="34" charset="0"/>
              </a:rPr>
              <a:t>Alex </a:t>
            </a:r>
            <a:r>
              <a:rPr lang="en-US" altLang="en-US" sz="1800" dirty="0" err="1">
                <a:latin typeface="Palatino Linotype" panose="02040502050505030304" pitchFamily="18" charset="0"/>
                <a:ea typeface="Palatino" pitchFamily="2" charset="77"/>
                <a:cs typeface="Tahoma" panose="020B0604030504040204" pitchFamily="34" charset="0"/>
              </a:rPr>
              <a:t>Gorsky</a:t>
            </a:r>
            <a:r>
              <a:rPr lang="en-US" altLang="en-US" sz="1800" dirty="0">
                <a:latin typeface="Palatino Linotype" panose="02040502050505030304" pitchFamily="18" charset="0"/>
                <a:ea typeface="Palatino" pitchFamily="2" charset="77"/>
                <a:cs typeface="Tahoma" panose="020B0604030504040204" pitchFamily="34" charset="0"/>
              </a:rPr>
              <a:t>, CEO, Johnson &amp; Johnson</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22DB03A-CECF-43B2-A9CE-8B7A286F05E4}"/>
              </a:ext>
            </a:extLst>
          </p:cNvPr>
          <p:cNvSpPr txBox="1"/>
          <p:nvPr/>
        </p:nvSpPr>
        <p:spPr>
          <a:xfrm>
            <a:off x="521835" y="1715518"/>
            <a:ext cx="2999154"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6 May – Virtual</a:t>
            </a:r>
          </a:p>
        </p:txBody>
      </p:sp>
      <p:pic>
        <p:nvPicPr>
          <p:cNvPr id="7" name="Picture 6">
            <a:extLst>
              <a:ext uri="{FF2B5EF4-FFF2-40B4-BE49-F238E27FC236}">
                <a16:creationId xmlns:a16="http://schemas.microsoft.com/office/drawing/2014/main" id="{D778225C-5ADC-46EB-85AB-C6F9ED121BC1}"/>
              </a:ext>
            </a:extLst>
          </p:cNvPr>
          <p:cNvPicPr>
            <a:picLocks noChangeAspect="1"/>
          </p:cNvPicPr>
          <p:nvPr/>
        </p:nvPicPr>
        <p:blipFill rotWithShape="1">
          <a:blip r:embed="rId3"/>
          <a:srcRect t="1" b="3052"/>
          <a:stretch/>
        </p:blipFill>
        <p:spPr>
          <a:xfrm>
            <a:off x="7136101" y="1759211"/>
            <a:ext cx="1534912" cy="1522664"/>
          </a:xfrm>
          <a:prstGeom prst="rect">
            <a:avLst/>
          </a:prstGeom>
        </p:spPr>
      </p:pic>
      <p:pic>
        <p:nvPicPr>
          <p:cNvPr id="9" name="Picture 8">
            <a:extLst>
              <a:ext uri="{FF2B5EF4-FFF2-40B4-BE49-F238E27FC236}">
                <a16:creationId xmlns:a16="http://schemas.microsoft.com/office/drawing/2014/main" id="{19DC6C07-26DD-49E9-B46A-57118C536D3C}"/>
              </a:ext>
            </a:extLst>
          </p:cNvPr>
          <p:cNvPicPr>
            <a:picLocks noChangeAspect="1"/>
          </p:cNvPicPr>
          <p:nvPr/>
        </p:nvPicPr>
        <p:blipFill>
          <a:blip r:embed="rId4"/>
          <a:stretch>
            <a:fillRect/>
          </a:stretch>
        </p:blipFill>
        <p:spPr>
          <a:xfrm>
            <a:off x="7136101" y="3361014"/>
            <a:ext cx="1534912" cy="1570607"/>
          </a:xfrm>
          <a:prstGeom prst="rect">
            <a:avLst/>
          </a:prstGeom>
        </p:spPr>
      </p:pic>
      <p:pic>
        <p:nvPicPr>
          <p:cNvPr id="11" name="Picture 10">
            <a:extLst>
              <a:ext uri="{FF2B5EF4-FFF2-40B4-BE49-F238E27FC236}">
                <a16:creationId xmlns:a16="http://schemas.microsoft.com/office/drawing/2014/main" id="{38D0B6CE-63E0-4744-A506-4555A0BA410B}"/>
              </a:ext>
            </a:extLst>
          </p:cNvPr>
          <p:cNvPicPr>
            <a:picLocks noChangeAspect="1"/>
          </p:cNvPicPr>
          <p:nvPr/>
        </p:nvPicPr>
        <p:blipFill>
          <a:blip r:embed="rId5"/>
          <a:stretch>
            <a:fillRect/>
          </a:stretch>
        </p:blipFill>
        <p:spPr>
          <a:xfrm>
            <a:off x="7122119" y="5029551"/>
            <a:ext cx="1548894" cy="1570607"/>
          </a:xfrm>
          <a:prstGeom prst="rect">
            <a:avLst/>
          </a:prstGeom>
        </p:spPr>
      </p:pic>
      <p:sp>
        <p:nvSpPr>
          <p:cNvPr id="16" name="Rectangle 15">
            <a:extLst>
              <a:ext uri="{FF2B5EF4-FFF2-40B4-BE49-F238E27FC236}">
                <a16:creationId xmlns:a16="http://schemas.microsoft.com/office/drawing/2014/main" id="{4D84761F-AA77-48B1-814B-5E19CBDB7142}"/>
              </a:ext>
            </a:extLst>
          </p:cNvPr>
          <p:cNvSpPr>
            <a:spLocks noGrp="1" noChangeArrowheads="1"/>
          </p:cNvSpPr>
          <p:nvPr/>
        </p:nvSpPr>
        <p:spPr>
          <a:xfrm>
            <a:off x="8671013" y="2007905"/>
            <a:ext cx="3151552" cy="181691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400" b="1" dirty="0">
                <a:latin typeface="Tahoma" panose="020B0604030504040204" pitchFamily="34" charset="0"/>
                <a:ea typeface="Tahoma" panose="020B0604030504040204" pitchFamily="34" charset="0"/>
                <a:cs typeface="Tahoma" panose="020B0604030504040204" pitchFamily="34" charset="0"/>
              </a:rPr>
              <a:t>2020-2021 Woman of the Year</a:t>
            </a:r>
            <a:br>
              <a:rPr lang="en-US" altLang="en-US" sz="1400" dirty="0">
                <a:latin typeface="Tahoma" panose="020B0604030504040204" pitchFamily="34" charset="0"/>
                <a:ea typeface="Tahoma" panose="020B0604030504040204" pitchFamily="34" charset="0"/>
                <a:cs typeface="Tahoma" panose="020B0604030504040204" pitchFamily="34" charset="0"/>
              </a:rPr>
            </a:br>
            <a:r>
              <a:rPr lang="en-US" altLang="en-US" sz="1400" dirty="0">
                <a:latin typeface="Tahoma" panose="020B0604030504040204" pitchFamily="34" charset="0"/>
                <a:ea typeface="Tahoma" panose="020B0604030504040204" pitchFamily="34" charset="0"/>
                <a:cs typeface="Tahoma" panose="020B0604030504040204" pitchFamily="34" charset="0"/>
              </a:rPr>
              <a:t>Dr. Sandra Horning</a:t>
            </a: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ED9E3AA4-8DEF-4DCF-92E6-06204A13784B}"/>
              </a:ext>
            </a:extLst>
          </p:cNvPr>
          <p:cNvSpPr>
            <a:spLocks noGrp="1" noChangeArrowheads="1"/>
          </p:cNvSpPr>
          <p:nvPr/>
        </p:nvSpPr>
        <p:spPr>
          <a:xfrm>
            <a:off x="8671013" y="3530569"/>
            <a:ext cx="3151552" cy="181691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400" b="1" dirty="0">
                <a:latin typeface="Tahoma" panose="020B0604030504040204" pitchFamily="34" charset="0"/>
                <a:ea typeface="Tahoma" panose="020B0604030504040204" pitchFamily="34" charset="0"/>
                <a:cs typeface="Tahoma" panose="020B0604030504040204" pitchFamily="34" charset="0"/>
              </a:rPr>
              <a:t>2020-2021 Honorable Mentor</a:t>
            </a:r>
            <a:br>
              <a:rPr lang="en-US" altLang="en-US" sz="1400" dirty="0">
                <a:latin typeface="Tahoma" panose="020B0604030504040204" pitchFamily="34" charset="0"/>
                <a:ea typeface="Tahoma" panose="020B0604030504040204" pitchFamily="34" charset="0"/>
                <a:cs typeface="Tahoma" panose="020B0604030504040204" pitchFamily="34" charset="0"/>
              </a:rPr>
            </a:br>
            <a:r>
              <a:rPr lang="en-US" altLang="en-US" sz="1400" dirty="0">
                <a:latin typeface="Tahoma" panose="020B0604030504040204" pitchFamily="34" charset="0"/>
                <a:ea typeface="Tahoma" panose="020B0604030504040204" pitchFamily="34" charset="0"/>
                <a:cs typeface="Tahoma" panose="020B0604030504040204" pitchFamily="34" charset="0"/>
              </a:rPr>
              <a:t>Dr. Rod </a:t>
            </a:r>
            <a:r>
              <a:rPr lang="en-US" altLang="en-US" sz="1400" dirty="0" err="1">
                <a:latin typeface="Tahoma" panose="020B0604030504040204" pitchFamily="34" charset="0"/>
                <a:ea typeface="Tahoma" panose="020B0604030504040204" pitchFamily="34" charset="0"/>
                <a:cs typeface="Tahoma" panose="020B0604030504040204" pitchFamily="34" charset="0"/>
              </a:rPr>
              <a:t>MacKenzie</a:t>
            </a: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08B85456-ED87-4715-905D-174DE2C99F07}"/>
              </a:ext>
            </a:extLst>
          </p:cNvPr>
          <p:cNvSpPr>
            <a:spLocks noGrp="1" noChangeArrowheads="1"/>
          </p:cNvSpPr>
          <p:nvPr/>
        </p:nvSpPr>
        <p:spPr>
          <a:xfrm>
            <a:off x="8671013" y="5185201"/>
            <a:ext cx="3151552" cy="181691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400" b="1" dirty="0">
                <a:latin typeface="Tahoma" panose="020B0604030504040204" pitchFamily="34" charset="0"/>
                <a:ea typeface="Tahoma" panose="020B0604030504040204" pitchFamily="34" charset="0"/>
                <a:cs typeface="Tahoma" panose="020B0604030504040204" pitchFamily="34" charset="0"/>
              </a:rPr>
              <a:t>2020-2021 STAR</a:t>
            </a:r>
            <a:br>
              <a:rPr lang="en-US" altLang="en-US" sz="1400" dirty="0">
                <a:latin typeface="Tahoma" panose="020B0604030504040204" pitchFamily="34" charset="0"/>
                <a:ea typeface="Tahoma" panose="020B0604030504040204" pitchFamily="34" charset="0"/>
                <a:cs typeface="Tahoma" panose="020B0604030504040204" pitchFamily="34" charset="0"/>
              </a:rPr>
            </a:br>
            <a:r>
              <a:rPr lang="en-US" altLang="en-US" sz="1400" dirty="0">
                <a:latin typeface="Tahoma" panose="020B0604030504040204" pitchFamily="34" charset="0"/>
                <a:ea typeface="Tahoma" panose="020B0604030504040204" pitchFamily="34" charset="0"/>
                <a:cs typeface="Tahoma" panose="020B0604030504040204" pitchFamily="34" charset="0"/>
              </a:rPr>
              <a:t>Susan </a:t>
            </a:r>
            <a:r>
              <a:rPr lang="en-US" altLang="en-US" sz="1400" dirty="0" err="1">
                <a:latin typeface="Tahoma" panose="020B0604030504040204" pitchFamily="34" charset="0"/>
                <a:ea typeface="Tahoma" panose="020B0604030504040204" pitchFamily="34" charset="0"/>
                <a:cs typeface="Tahoma" panose="020B0604030504040204" pitchFamily="34" charset="0"/>
              </a:rPr>
              <a:t>Torroella</a:t>
            </a: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2743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896110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European Leadership Summit</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369435" y="2300293"/>
            <a:ext cx="7443070" cy="1597587"/>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European Leadership Summit convenes healthcare leaders to enjoy interactive workshops, TED-style talks, networking and expert speakers discussing the steps they are undertaking within their organizations in order to achieve gender parity. The 2021 Summit theme is “The Future of Leadership.”</a:t>
            </a:r>
          </a:p>
        </p:txBody>
      </p:sp>
      <p:sp>
        <p:nvSpPr>
          <p:cNvPr id="6" name="TextBox 5">
            <a:extLst>
              <a:ext uri="{FF2B5EF4-FFF2-40B4-BE49-F238E27FC236}">
                <a16:creationId xmlns:a16="http://schemas.microsoft.com/office/drawing/2014/main" id="{222DB03A-CECF-43B2-A9CE-8B7A286F05E4}"/>
              </a:ext>
            </a:extLst>
          </p:cNvPr>
          <p:cNvSpPr txBox="1"/>
          <p:nvPr/>
        </p:nvSpPr>
        <p:spPr>
          <a:xfrm>
            <a:off x="369435" y="1715518"/>
            <a:ext cx="3749360"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16-18 June – Virtual</a:t>
            </a:r>
          </a:p>
        </p:txBody>
      </p:sp>
      <p:pic>
        <p:nvPicPr>
          <p:cNvPr id="8" name="Picture 7">
            <a:extLst>
              <a:ext uri="{FF2B5EF4-FFF2-40B4-BE49-F238E27FC236}">
                <a16:creationId xmlns:a16="http://schemas.microsoft.com/office/drawing/2014/main" id="{8CC951FA-9A7E-6B4E-BCFD-64D0C367C9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32294" y="4316496"/>
            <a:ext cx="3626147" cy="200085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1D15F92-CF90-E44A-8883-017F747CB4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0213" y="2663401"/>
            <a:ext cx="3832412" cy="193463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8A0506C-8A6D-AA4C-8541-009F08FCF5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7955" y="4097013"/>
            <a:ext cx="4170480" cy="2000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238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765870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HBA Annual Conference</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187037" y="2300293"/>
            <a:ext cx="7443070" cy="3683412"/>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Annual Conference convenes women and men at every career stage to educate and empower them as change agents to drive innovation throughout the healthcare and life sciences industry.</a:t>
            </a:r>
          </a:p>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Attendees learn best practices and practical solutions for solving industry-wide problems, hear from experts to radicalize their strategic thinking, develop impactful relationships with their colleagues and build their networks.</a:t>
            </a:r>
          </a:p>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Representing cross-sector leadership within the greater industry, attendees continue the work to further the advancement and impact of women in the business of healthcare.</a:t>
            </a:r>
          </a:p>
        </p:txBody>
      </p:sp>
      <p:sp>
        <p:nvSpPr>
          <p:cNvPr id="6" name="TextBox 5">
            <a:extLst>
              <a:ext uri="{FF2B5EF4-FFF2-40B4-BE49-F238E27FC236}">
                <a16:creationId xmlns:a16="http://schemas.microsoft.com/office/drawing/2014/main" id="{222DB03A-CECF-43B2-A9CE-8B7A286F05E4}"/>
              </a:ext>
            </a:extLst>
          </p:cNvPr>
          <p:cNvSpPr txBox="1"/>
          <p:nvPr/>
        </p:nvSpPr>
        <p:spPr>
          <a:xfrm>
            <a:off x="353393" y="1887970"/>
            <a:ext cx="4867679"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10-11 November – Virtual</a:t>
            </a:r>
          </a:p>
        </p:txBody>
      </p:sp>
      <p:pic>
        <p:nvPicPr>
          <p:cNvPr id="1030" name="Picture 6">
            <a:extLst>
              <a:ext uri="{FF2B5EF4-FFF2-40B4-BE49-F238E27FC236}">
                <a16:creationId xmlns:a16="http://schemas.microsoft.com/office/drawing/2014/main" id="{539B9925-0AE8-4A05-AB7C-C251ACADC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718" y="1887970"/>
            <a:ext cx="2272748" cy="22727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E7AB50B-4D07-45A7-9888-106166781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718" y="4160717"/>
            <a:ext cx="2272748" cy="22727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1EAA1D7-A8B0-4F6C-AD69-FD3E5D843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971" y="1887970"/>
            <a:ext cx="2272747" cy="22727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C57A80A-9D81-4E50-9D43-655FE86DC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8971" y="4160718"/>
            <a:ext cx="2272747" cy="227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830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5780436" cy="1446550"/>
          </a:xfrm>
          <a:prstGeom prst="rect">
            <a:avLst/>
          </a:prstGeom>
          <a:noFill/>
        </p:spPr>
        <p:txBody>
          <a:bodyPr wrap="square" rtlCol="0">
            <a:spAutoFit/>
          </a:bodyPr>
          <a:lstStyle/>
          <a:p>
            <a:r>
              <a:rPr lang="en-US" sz="4400">
                <a:solidFill>
                  <a:srgbClr val="58595B"/>
                </a:solidFill>
                <a:latin typeface="Palatino Linotype" panose="02040502050505030304" pitchFamily="18" charset="0"/>
              </a:rPr>
              <a:t>Corporate </a:t>
            </a:r>
          </a:p>
          <a:p>
            <a:r>
              <a:rPr lang="en-US" sz="4400">
                <a:solidFill>
                  <a:srgbClr val="58595B"/>
                </a:solidFill>
                <a:latin typeface="Palatino Linotype" panose="02040502050505030304" pitchFamily="18" charset="0"/>
              </a:rPr>
              <a:t>Partnership</a:t>
            </a:r>
            <a:endParaRPr lang="en-US" sz="4400" dirty="0">
              <a:solidFill>
                <a:srgbClr val="58595B"/>
              </a:solidFill>
              <a:latin typeface="Palatino Linotype" panose="02040502050505030304" pitchFamily="18" charset="0"/>
            </a:endParaRPr>
          </a:p>
        </p:txBody>
      </p:sp>
    </p:spTree>
    <p:extLst>
      <p:ext uri="{BB962C8B-B14F-4D97-AF65-F5344CB8AC3E}">
        <p14:creationId xmlns:p14="http://schemas.microsoft.com/office/powerpoint/2010/main" val="2152938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26858" y="529679"/>
            <a:ext cx="5770875" cy="1446550"/>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Partnership</a:t>
            </a:r>
          </a:p>
          <a:p>
            <a:endParaRPr lang="en-US" sz="4400" dirty="0">
              <a:solidFill>
                <a:schemeClr val="bg1"/>
              </a:solidFill>
              <a:latin typeface="Palatino Linotype" panose="02040502050505030304" pitchFamily="18" charset="0"/>
            </a:endParaRPr>
          </a:p>
        </p:txBody>
      </p:sp>
      <p:pic>
        <p:nvPicPr>
          <p:cNvPr id="2050" name="Picture 2" descr="https://www.hbanet.org/sites/default/files/styles/slideshow__events__400_x_268_/public/images/featured/2019_CORPORATE_PARTNERS_400X268_r2.jpg?itok=FOqpBcXz">
            <a:extLst>
              <a:ext uri="{FF2B5EF4-FFF2-40B4-BE49-F238E27FC236}">
                <a16:creationId xmlns:a16="http://schemas.microsoft.com/office/drawing/2014/main" id="{CC3000E6-08F2-47CC-830F-63B1922522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99986" y="2936384"/>
            <a:ext cx="4266723" cy="285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758A23-3CBD-4AC8-8805-CED0E37BD821}"/>
              </a:ext>
            </a:extLst>
          </p:cNvPr>
          <p:cNvSpPr txBox="1"/>
          <p:nvPr/>
        </p:nvSpPr>
        <p:spPr>
          <a:xfrm>
            <a:off x="599873" y="2657576"/>
            <a:ext cx="6474696" cy="3139321"/>
          </a:xfrm>
          <a:prstGeom prst="rect">
            <a:avLst/>
          </a:prstGeom>
          <a:noFill/>
        </p:spPr>
        <p:txBody>
          <a:bodyPr wrap="square" rtlCol="0">
            <a:spAutoFit/>
          </a:bodyPr>
          <a:lstStyle/>
          <a:p>
            <a:pPr>
              <a:buClr>
                <a:schemeClr val="accent2"/>
              </a:buClr>
            </a:pP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The Value of Partnership</a:t>
            </a:r>
            <a:b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br>
            <a:endParaRPr lang="en-US"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Improved business results by developing talent within your organization</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Increased recognition on a national platform for your brand and leadership and for celebrating accomplishments of your female talent and internal programs</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Stronger relations with organizations across the healthcare industry</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Empower women in your organization with proven opportunities for leadership development and growth</a:t>
            </a:r>
          </a:p>
        </p:txBody>
      </p:sp>
      <p:sp>
        <p:nvSpPr>
          <p:cNvPr id="9" name="Rectangle 8">
            <a:extLst>
              <a:ext uri="{FF2B5EF4-FFF2-40B4-BE49-F238E27FC236}">
                <a16:creationId xmlns:a16="http://schemas.microsoft.com/office/drawing/2014/main" id="{BEB9A1B3-AD96-485C-9827-117070626143}"/>
              </a:ext>
            </a:extLst>
          </p:cNvPr>
          <p:cNvSpPr/>
          <p:nvPr/>
        </p:nvSpPr>
        <p:spPr>
          <a:xfrm>
            <a:off x="599872" y="1641913"/>
            <a:ext cx="10992255" cy="1015663"/>
          </a:xfrm>
          <a:prstGeom prst="rect">
            <a:avLst/>
          </a:prstGeom>
        </p:spPr>
        <p:txBody>
          <a:bodyPr wrap="square">
            <a:spAutoFit/>
          </a:bodyPr>
          <a:lstStyle/>
          <a:p>
            <a:pPr algn="ctr"/>
            <a:r>
              <a:rPr lang="en-US" sz="2000" dirty="0">
                <a:latin typeface="Palatino Linotype" panose="02040502050505030304" pitchFamily="18" charset="0"/>
              </a:rPr>
              <a:t>The business of healthcare is changing rapidly and following the trends won't be enough. Lead the way by sponsoring HBA events - and gain the competitive advantage for high-profile visibility and exposure.</a:t>
            </a:r>
          </a:p>
        </p:txBody>
      </p:sp>
    </p:spTree>
    <p:extLst>
      <p:ext uri="{BB962C8B-B14F-4D97-AF65-F5344CB8AC3E}">
        <p14:creationId xmlns:p14="http://schemas.microsoft.com/office/powerpoint/2010/main" val="4069407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2656496"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Overview</a:t>
            </a:r>
          </a:p>
        </p:txBody>
      </p:sp>
    </p:spTree>
    <p:extLst>
      <p:ext uri="{BB962C8B-B14F-4D97-AF65-F5344CB8AC3E}">
        <p14:creationId xmlns:p14="http://schemas.microsoft.com/office/powerpoint/2010/main" val="2996914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515852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sp>
        <p:nvSpPr>
          <p:cNvPr id="7" name="TextBox 3">
            <a:extLst>
              <a:ext uri="{FF2B5EF4-FFF2-40B4-BE49-F238E27FC236}">
                <a16:creationId xmlns:a16="http://schemas.microsoft.com/office/drawing/2014/main" id="{CD9C6D77-DC82-4B9A-8215-4438ADD48429}"/>
              </a:ext>
            </a:extLst>
          </p:cNvPr>
          <p:cNvSpPr txBox="1">
            <a:spLocks noChangeArrowheads="1"/>
          </p:cNvSpPr>
          <p:nvPr/>
        </p:nvSpPr>
        <p:spPr bwMode="auto">
          <a:xfrm>
            <a:off x="10429587" y="295622"/>
            <a:ext cx="1589185"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Partial Listing</a:t>
            </a:r>
          </a:p>
        </p:txBody>
      </p:sp>
      <p:pic>
        <p:nvPicPr>
          <p:cNvPr id="9" name="Picture 2" descr="Skip to Content">
            <a:hlinkClick r:id="rId2"/>
            <a:extLst>
              <a:ext uri="{FF2B5EF4-FFF2-40B4-BE49-F238E27FC236}">
                <a16:creationId xmlns:a16="http://schemas.microsoft.com/office/drawing/2014/main" id="{18F6EDAD-594C-4617-AB51-4BA388993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767638"/>
            <a:ext cx="952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bbott: A Promise for Life">
            <a:hlinkClick r:id="rId4"/>
            <a:extLst>
              <a:ext uri="{FF2B5EF4-FFF2-40B4-BE49-F238E27FC236}">
                <a16:creationId xmlns:a16="http://schemas.microsoft.com/office/drawing/2014/main" id="{01C77DE9-CBDA-4668-825E-8B010B0079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0498" y="1734061"/>
            <a:ext cx="16811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CSIMG">
            <a:extLst>
              <a:ext uri="{FF2B5EF4-FFF2-40B4-BE49-F238E27FC236}">
                <a16:creationId xmlns:a16="http://schemas.microsoft.com/office/drawing/2014/main" id="{05DF9E1A-1A69-4891-A1F1-46C0DBA9D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76104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40" descr="quintiles-small-horizontal-logo">
            <a:extLst>
              <a:ext uri="{FF2B5EF4-FFF2-40B4-BE49-F238E27FC236}">
                <a16:creationId xmlns:a16="http://schemas.microsoft.com/office/drawing/2014/main" id="{FD1B348D-A119-42BD-83B3-92139B3BB70D}"/>
              </a:ext>
            </a:extLst>
          </p:cNvPr>
          <p:cNvSpPr>
            <a:spLocks noChangeAspect="1" noChangeArrowheads="1"/>
          </p:cNvSpPr>
          <p:nvPr/>
        </p:nvSpPr>
        <p:spPr bwMode="auto">
          <a:xfrm>
            <a:off x="2362200" y="5186363"/>
            <a:ext cx="23526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dirty="0">
              <a:solidFill>
                <a:schemeClr val="tx1"/>
              </a:solidFill>
            </a:endParaRPr>
          </a:p>
        </p:txBody>
      </p:sp>
      <p:pic>
        <p:nvPicPr>
          <p:cNvPr id="18" name="Picture 0" descr="jnjlogo.jpg">
            <a:extLst>
              <a:ext uri="{FF2B5EF4-FFF2-40B4-BE49-F238E27FC236}">
                <a16:creationId xmlns:a16="http://schemas.microsoft.com/office/drawing/2014/main" id="{3B45E2A1-C477-43F5-89E3-7FBDA33138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498" y="4130659"/>
            <a:ext cx="22145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a:extLst>
              <a:ext uri="{FF2B5EF4-FFF2-40B4-BE49-F238E27FC236}">
                <a16:creationId xmlns:a16="http://schemas.microsoft.com/office/drawing/2014/main" id="{A28BB9A2-8915-4696-8E97-022518BA031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01955" y="4097871"/>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Baxter">
            <a:hlinkClick r:id="rId9"/>
            <a:extLst>
              <a:ext uri="{FF2B5EF4-FFF2-40B4-BE49-F238E27FC236}">
                <a16:creationId xmlns:a16="http://schemas.microsoft.com/office/drawing/2014/main" id="{64547016-1BDE-43C1-91EB-A36B474D9A6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9212" y="2490259"/>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Home">
            <a:hlinkClick r:id="rId11"/>
            <a:extLst>
              <a:ext uri="{FF2B5EF4-FFF2-40B4-BE49-F238E27FC236}">
                <a16:creationId xmlns:a16="http://schemas.microsoft.com/office/drawing/2014/main" id="{6798F49B-9DE1-40E0-8408-BFE7490B1F2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l="2" r="22432"/>
          <a:stretch>
            <a:fillRect/>
          </a:stretch>
        </p:blipFill>
        <p:spPr bwMode="auto">
          <a:xfrm>
            <a:off x="4446726" y="4111286"/>
            <a:ext cx="1371600" cy="61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Takeda_Logo">
            <a:extLst>
              <a:ext uri="{FF2B5EF4-FFF2-40B4-BE49-F238E27FC236}">
                <a16:creationId xmlns:a16="http://schemas.microsoft.com/office/drawing/2014/main" id="{D9DE75C4-5DF1-4034-A16D-AE174C020C3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46271" y="5957282"/>
            <a:ext cx="1519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BA1E647-02AF-4C51-8D08-727B3B9A8292}"/>
              </a:ext>
            </a:extLst>
          </p:cNvPr>
          <p:cNvSpPr>
            <a:spLocks noChangeAspect="1" noChangeArrowheads="1"/>
          </p:cNvSpPr>
          <p:nvPr/>
        </p:nvSpPr>
        <p:spPr bwMode="auto">
          <a:xfrm>
            <a:off x="155575" y="-85725"/>
            <a:ext cx="3048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6" name="AutoShape 8"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CF6E7399-7B68-4452-BF3F-A4EEDD7F2752}"/>
              </a:ext>
            </a:extLst>
          </p:cNvPr>
          <p:cNvSpPr>
            <a:spLocks noChangeAspect="1" noChangeArrowheads="1"/>
          </p:cNvSpPr>
          <p:nvPr/>
        </p:nvSpPr>
        <p:spPr bwMode="auto">
          <a:xfrm>
            <a:off x="460375" y="211138"/>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7" name="AutoShape 10"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04B058F-0A95-4F70-9D08-15E24F5B87C9}"/>
              </a:ext>
            </a:extLst>
          </p:cNvPr>
          <p:cNvSpPr>
            <a:spLocks noChangeAspect="1" noChangeArrowheads="1"/>
          </p:cNvSpPr>
          <p:nvPr/>
        </p:nvSpPr>
        <p:spPr bwMode="auto">
          <a:xfrm>
            <a:off x="612775" y="358775"/>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pic>
        <p:nvPicPr>
          <p:cNvPr id="28" name="Picture 2" descr="Cardinal Health Logo">
            <a:extLst>
              <a:ext uri="{FF2B5EF4-FFF2-40B4-BE49-F238E27FC236}">
                <a16:creationId xmlns:a16="http://schemas.microsoft.com/office/drawing/2014/main" id="{416D5335-2854-4C52-9CD6-01AB7BFD7436}"/>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13861" y="3147801"/>
            <a:ext cx="1554480" cy="49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wC logo">
            <a:extLst>
              <a:ext uri="{FF2B5EF4-FFF2-40B4-BE49-F238E27FC236}">
                <a16:creationId xmlns:a16="http://schemas.microsoft.com/office/drawing/2014/main" id="{823B8D3C-F207-4EF5-91B8-E739E0C73BB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061318" y="4984217"/>
            <a:ext cx="759267" cy="56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Logo">
            <a:extLst>
              <a:ext uri="{FF2B5EF4-FFF2-40B4-BE49-F238E27FC236}">
                <a16:creationId xmlns:a16="http://schemas.microsoft.com/office/drawing/2014/main" id="{7037C5C1-B608-4A4B-A606-FE14E35BE64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014959" y="3099411"/>
            <a:ext cx="762000" cy="66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F47EF70C-C8A2-4945-B845-D89F0EC58020}"/>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9620097" y="2316986"/>
            <a:ext cx="1463040" cy="43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6B695DC5-030D-4BA7-A3FA-5B7A5133E2E3}"/>
              </a:ext>
            </a:extLst>
          </p:cNvPr>
          <p:cNvPicPr>
            <a:picLocks noChangeAspect="1"/>
          </p:cNvPicPr>
          <p:nvPr/>
        </p:nvPicPr>
        <p:blipFill>
          <a:blip r:embed="rId18"/>
          <a:stretch>
            <a:fillRect/>
          </a:stretch>
        </p:blipFill>
        <p:spPr>
          <a:xfrm>
            <a:off x="3418120" y="5829222"/>
            <a:ext cx="861646" cy="685800"/>
          </a:xfrm>
          <a:prstGeom prst="rect">
            <a:avLst/>
          </a:prstGeom>
        </p:spPr>
      </p:pic>
      <p:pic>
        <p:nvPicPr>
          <p:cNvPr id="39" name="Picture 38">
            <a:extLst>
              <a:ext uri="{FF2B5EF4-FFF2-40B4-BE49-F238E27FC236}">
                <a16:creationId xmlns:a16="http://schemas.microsoft.com/office/drawing/2014/main" id="{EF237202-DA34-4175-ACA7-2A49684B5AB6}"/>
              </a:ext>
            </a:extLst>
          </p:cNvPr>
          <p:cNvPicPr>
            <a:picLocks noChangeAspect="1"/>
          </p:cNvPicPr>
          <p:nvPr/>
        </p:nvPicPr>
        <p:blipFill>
          <a:blip r:embed="rId19"/>
          <a:stretch>
            <a:fillRect/>
          </a:stretch>
        </p:blipFill>
        <p:spPr>
          <a:xfrm>
            <a:off x="6944066" y="4858683"/>
            <a:ext cx="1368536" cy="793750"/>
          </a:xfrm>
          <a:prstGeom prst="rect">
            <a:avLst/>
          </a:prstGeom>
        </p:spPr>
      </p:pic>
      <p:pic>
        <p:nvPicPr>
          <p:cNvPr id="43" name="Picture 42">
            <a:extLst>
              <a:ext uri="{FF2B5EF4-FFF2-40B4-BE49-F238E27FC236}">
                <a16:creationId xmlns:a16="http://schemas.microsoft.com/office/drawing/2014/main" id="{F7211643-A99B-4611-A51D-ACF96BBD26EC}"/>
              </a:ext>
            </a:extLst>
          </p:cNvPr>
          <p:cNvPicPr>
            <a:picLocks noChangeAspect="1"/>
          </p:cNvPicPr>
          <p:nvPr/>
        </p:nvPicPr>
        <p:blipFill>
          <a:blip r:embed="rId20"/>
          <a:stretch>
            <a:fillRect/>
          </a:stretch>
        </p:blipFill>
        <p:spPr>
          <a:xfrm>
            <a:off x="2694644" y="4832731"/>
            <a:ext cx="976313" cy="766353"/>
          </a:xfrm>
          <a:prstGeom prst="rect">
            <a:avLst/>
          </a:prstGeom>
        </p:spPr>
      </p:pic>
      <p:pic>
        <p:nvPicPr>
          <p:cNvPr id="44" name="Picture 43">
            <a:extLst>
              <a:ext uri="{FF2B5EF4-FFF2-40B4-BE49-F238E27FC236}">
                <a16:creationId xmlns:a16="http://schemas.microsoft.com/office/drawing/2014/main" id="{70D7A479-4CC9-4047-AF51-29AECDBB7F9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645696" y="3000896"/>
            <a:ext cx="1948802" cy="987021"/>
          </a:xfrm>
          <a:prstGeom prst="rect">
            <a:avLst/>
          </a:prstGeom>
        </p:spPr>
      </p:pic>
      <p:pic>
        <p:nvPicPr>
          <p:cNvPr id="45" name="Picture 44">
            <a:extLst>
              <a:ext uri="{FF2B5EF4-FFF2-40B4-BE49-F238E27FC236}">
                <a16:creationId xmlns:a16="http://schemas.microsoft.com/office/drawing/2014/main" id="{5B4F4D98-944C-4ED7-BD25-3C6E1E484CE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0498" y="5104598"/>
            <a:ext cx="1956310" cy="357192"/>
          </a:xfrm>
          <a:prstGeom prst="rect">
            <a:avLst/>
          </a:prstGeom>
        </p:spPr>
      </p:pic>
      <p:pic>
        <p:nvPicPr>
          <p:cNvPr id="4" name="Picture 3">
            <a:extLst>
              <a:ext uri="{FF2B5EF4-FFF2-40B4-BE49-F238E27FC236}">
                <a16:creationId xmlns:a16="http://schemas.microsoft.com/office/drawing/2014/main" id="{438262B0-03D0-496C-AA68-9195A3E382A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210091" y="6050255"/>
            <a:ext cx="3728244" cy="464767"/>
          </a:xfrm>
          <a:prstGeom prst="rect">
            <a:avLst/>
          </a:prstGeom>
        </p:spPr>
      </p:pic>
      <p:pic>
        <p:nvPicPr>
          <p:cNvPr id="6" name="Picture 5">
            <a:extLst>
              <a:ext uri="{FF2B5EF4-FFF2-40B4-BE49-F238E27FC236}">
                <a16:creationId xmlns:a16="http://schemas.microsoft.com/office/drawing/2014/main" id="{4706ADC7-87FD-462B-8DF6-EF47264AA37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033753" y="4010577"/>
            <a:ext cx="2352676" cy="683087"/>
          </a:xfrm>
          <a:prstGeom prst="rect">
            <a:avLst/>
          </a:prstGeom>
        </p:spPr>
      </p:pic>
      <p:pic>
        <p:nvPicPr>
          <p:cNvPr id="40" name="Picture 39">
            <a:extLst>
              <a:ext uri="{FF2B5EF4-FFF2-40B4-BE49-F238E27FC236}">
                <a16:creationId xmlns:a16="http://schemas.microsoft.com/office/drawing/2014/main" id="{256F0564-3785-4EB3-81A5-31856696B4E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912052" y="4097871"/>
            <a:ext cx="2592884" cy="607707"/>
          </a:xfrm>
          <a:prstGeom prst="rect">
            <a:avLst/>
          </a:prstGeom>
        </p:spPr>
      </p:pic>
      <p:pic>
        <p:nvPicPr>
          <p:cNvPr id="19" name="Picture 18">
            <a:extLst>
              <a:ext uri="{FF2B5EF4-FFF2-40B4-BE49-F238E27FC236}">
                <a16:creationId xmlns:a16="http://schemas.microsoft.com/office/drawing/2014/main" id="{2982A8D3-F88B-4B19-A6EB-87C25AD536A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031285" y="3157270"/>
            <a:ext cx="2352676" cy="663432"/>
          </a:xfrm>
          <a:prstGeom prst="rect">
            <a:avLst/>
          </a:prstGeom>
        </p:spPr>
      </p:pic>
      <p:pic>
        <p:nvPicPr>
          <p:cNvPr id="36" name="Picture 35">
            <a:extLst>
              <a:ext uri="{FF2B5EF4-FFF2-40B4-BE49-F238E27FC236}">
                <a16:creationId xmlns:a16="http://schemas.microsoft.com/office/drawing/2014/main" id="{89E83359-9C06-4101-857F-DED7DD619AF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886384" y="4693409"/>
            <a:ext cx="2458233" cy="934821"/>
          </a:xfrm>
          <a:prstGeom prst="rect">
            <a:avLst/>
          </a:prstGeom>
        </p:spPr>
      </p:pic>
      <p:pic>
        <p:nvPicPr>
          <p:cNvPr id="8" name="Picture 7">
            <a:extLst>
              <a:ext uri="{FF2B5EF4-FFF2-40B4-BE49-F238E27FC236}">
                <a16:creationId xmlns:a16="http://schemas.microsoft.com/office/drawing/2014/main" id="{F2A1F9E0-9B3C-4E0A-9872-8944CEF646A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87507" y="1623643"/>
            <a:ext cx="1887949" cy="457200"/>
          </a:xfrm>
          <a:prstGeom prst="rect">
            <a:avLst/>
          </a:prstGeom>
        </p:spPr>
      </p:pic>
      <p:pic>
        <p:nvPicPr>
          <p:cNvPr id="21" name="Picture 20">
            <a:extLst>
              <a:ext uri="{FF2B5EF4-FFF2-40B4-BE49-F238E27FC236}">
                <a16:creationId xmlns:a16="http://schemas.microsoft.com/office/drawing/2014/main" id="{098377D8-391B-437B-92F1-99C9A92FEED4}"/>
              </a:ext>
            </a:extLst>
          </p:cNvPr>
          <p:cNvPicPr>
            <a:picLocks noChangeAspect="1"/>
          </p:cNvPicPr>
          <p:nvPr/>
        </p:nvPicPr>
        <p:blipFill>
          <a:blip r:embed="rId29"/>
          <a:stretch>
            <a:fillRect/>
          </a:stretch>
        </p:blipFill>
        <p:spPr>
          <a:xfrm>
            <a:off x="2730264" y="1821208"/>
            <a:ext cx="1335140" cy="237765"/>
          </a:xfrm>
          <a:prstGeom prst="rect">
            <a:avLst/>
          </a:prstGeom>
        </p:spPr>
      </p:pic>
      <p:pic>
        <p:nvPicPr>
          <p:cNvPr id="1026" name="Picture 2">
            <a:extLst>
              <a:ext uri="{FF2B5EF4-FFF2-40B4-BE49-F238E27FC236}">
                <a16:creationId xmlns:a16="http://schemas.microsoft.com/office/drawing/2014/main" id="{8DE1F3BF-B331-4B04-9657-0A893336DA95}"/>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1519" t="3756" r="5318" b="7878"/>
          <a:stretch/>
        </p:blipFill>
        <p:spPr bwMode="auto">
          <a:xfrm>
            <a:off x="4149348" y="3068598"/>
            <a:ext cx="1346637" cy="841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BAC43E-1241-4475-A59C-5DA6D8C52D4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888583" y="2444301"/>
            <a:ext cx="2352677" cy="326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111DD5-169A-4805-9CCA-BDC70F60FC4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992970" y="1662487"/>
            <a:ext cx="1371791" cy="676369"/>
          </a:xfrm>
          <a:prstGeom prst="rect">
            <a:avLst/>
          </a:prstGeom>
        </p:spPr>
      </p:pic>
      <p:pic>
        <p:nvPicPr>
          <p:cNvPr id="30" name="Picture 29">
            <a:extLst>
              <a:ext uri="{FF2B5EF4-FFF2-40B4-BE49-F238E27FC236}">
                <a16:creationId xmlns:a16="http://schemas.microsoft.com/office/drawing/2014/main" id="{923F6C4C-7C9C-4C58-B7BC-EE841878057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825877" y="1581760"/>
            <a:ext cx="1621401" cy="697202"/>
          </a:xfrm>
          <a:prstGeom prst="rect">
            <a:avLst/>
          </a:prstGeom>
        </p:spPr>
      </p:pic>
      <p:pic>
        <p:nvPicPr>
          <p:cNvPr id="35" name="Picture 34">
            <a:extLst>
              <a:ext uri="{FF2B5EF4-FFF2-40B4-BE49-F238E27FC236}">
                <a16:creationId xmlns:a16="http://schemas.microsoft.com/office/drawing/2014/main" id="{0952E86B-F31A-439B-9565-2EA9F92A280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92238" y="2180620"/>
            <a:ext cx="769441" cy="769441"/>
          </a:xfrm>
          <a:prstGeom prst="rect">
            <a:avLst/>
          </a:prstGeom>
        </p:spPr>
      </p:pic>
      <p:pic>
        <p:nvPicPr>
          <p:cNvPr id="42" name="Picture 41">
            <a:extLst>
              <a:ext uri="{FF2B5EF4-FFF2-40B4-BE49-F238E27FC236}">
                <a16:creationId xmlns:a16="http://schemas.microsoft.com/office/drawing/2014/main" id="{9CA2DD8A-F3AC-4688-A197-80CD59B523B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822666" y="2265178"/>
            <a:ext cx="1346637" cy="734120"/>
          </a:xfrm>
          <a:prstGeom prst="rect">
            <a:avLst/>
          </a:prstGeom>
        </p:spPr>
      </p:pic>
    </p:spTree>
    <p:extLst>
      <p:ext uri="{BB962C8B-B14F-4D97-AF65-F5344CB8AC3E}">
        <p14:creationId xmlns:p14="http://schemas.microsoft.com/office/powerpoint/2010/main" val="2046182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29679"/>
            <a:ext cx="493891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graphicFrame>
        <p:nvGraphicFramePr>
          <p:cNvPr id="14" name="Chart 13">
            <a:extLst>
              <a:ext uri="{FF2B5EF4-FFF2-40B4-BE49-F238E27FC236}">
                <a16:creationId xmlns:a16="http://schemas.microsoft.com/office/drawing/2014/main" id="{8DF786F7-4CCA-4E0E-8568-047F6E143C59}"/>
              </a:ext>
            </a:extLst>
          </p:cNvPr>
          <p:cNvGraphicFramePr/>
          <p:nvPr>
            <p:extLst>
              <p:ext uri="{D42A27DB-BD31-4B8C-83A1-F6EECF244321}">
                <p14:modId xmlns:p14="http://schemas.microsoft.com/office/powerpoint/2010/main" val="1802140080"/>
              </p:ext>
            </p:extLst>
          </p:nvPr>
        </p:nvGraphicFramePr>
        <p:xfrm>
          <a:off x="2117985" y="1597588"/>
          <a:ext cx="8463064" cy="45298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BF2BD65-1CF9-426A-A19F-0A6348E8EB73}"/>
              </a:ext>
            </a:extLst>
          </p:cNvPr>
          <p:cNvGraphicFramePr>
            <a:graphicFrameLocks noGrp="1"/>
          </p:cNvGraphicFramePr>
          <p:nvPr>
            <p:extLst>
              <p:ext uri="{D42A27DB-BD31-4B8C-83A1-F6EECF244321}">
                <p14:modId xmlns:p14="http://schemas.microsoft.com/office/powerpoint/2010/main" val="2776110543"/>
              </p:ext>
            </p:extLst>
          </p:nvPr>
        </p:nvGraphicFramePr>
        <p:xfrm>
          <a:off x="2355741" y="1673876"/>
          <a:ext cx="6971138" cy="4377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968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8942" y="545721"/>
            <a:ext cx="711714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 Packages</a:t>
            </a:r>
          </a:p>
        </p:txBody>
      </p:sp>
      <p:sp>
        <p:nvSpPr>
          <p:cNvPr id="6" name="Rectangle 5">
            <a:extLst>
              <a:ext uri="{FF2B5EF4-FFF2-40B4-BE49-F238E27FC236}">
                <a16:creationId xmlns:a16="http://schemas.microsoft.com/office/drawing/2014/main" id="{D2260463-0348-4DDD-A902-028F2137C351}"/>
              </a:ext>
            </a:extLst>
          </p:cNvPr>
          <p:cNvSpPr/>
          <p:nvPr/>
        </p:nvSpPr>
        <p:spPr>
          <a:xfrm>
            <a:off x="599870" y="1819847"/>
            <a:ext cx="10992255" cy="923330"/>
          </a:xfrm>
          <a:prstGeom prst="rect">
            <a:avLst/>
          </a:prstGeom>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Our corporate partner packages have been built to meet the needs and desires of all healthcare and life science organizations. Choose the path for your company by visiting </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HBAnet.org/corporate-partners</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or emailing us at </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CorporatePartners@HBAnet.org</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a:extLst>
              <a:ext uri="{FF2B5EF4-FFF2-40B4-BE49-F238E27FC236}">
                <a16:creationId xmlns:a16="http://schemas.microsoft.com/office/drawing/2014/main" id="{B5F92C3D-C2A1-4C39-834D-27CAC4109B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2061" y="3247862"/>
            <a:ext cx="6862483" cy="297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55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781"/>
            <a:ext cx="722665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Rising Stars and Luminaries</a:t>
            </a:r>
          </a:p>
        </p:txBody>
      </p:sp>
      <p:sp>
        <p:nvSpPr>
          <p:cNvPr id="7" name="Rectangle 6">
            <a:extLst>
              <a:ext uri="{FF2B5EF4-FFF2-40B4-BE49-F238E27FC236}">
                <a16:creationId xmlns:a16="http://schemas.microsoft.com/office/drawing/2014/main" id="{6728E55D-DB2F-4BE2-95C4-E574AA5896D6}"/>
              </a:ext>
            </a:extLst>
          </p:cNvPr>
          <p:cNvSpPr>
            <a:spLocks noGrp="1" noChangeArrowheads="1"/>
          </p:cNvSpPr>
          <p:nvPr/>
        </p:nvSpPr>
        <p:spPr>
          <a:xfrm>
            <a:off x="528638" y="1873417"/>
            <a:ext cx="11129962" cy="398252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300"/>
              </a:spcBef>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Eligible corporate partner packages offer the option to name either a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 </a:t>
            </a:r>
            <a:r>
              <a:rPr lang="en-US" altLang="en-US" sz="1800" dirty="0">
                <a:latin typeface="Tahoma" panose="020B0604030504040204" pitchFamily="34" charset="0"/>
                <a:ea typeface="Tahoma" panose="020B0604030504040204" pitchFamily="34" charset="0"/>
                <a:cs typeface="Tahoma" panose="020B0604030504040204" pitchFamily="34" charset="0"/>
              </a:rPr>
              <a:t>or a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Luminary</a:t>
            </a:r>
            <a:r>
              <a:rPr lang="en-US" altLang="en-US" sz="1800" dirty="0">
                <a:latin typeface="Tahoma" panose="020B0604030504040204" pitchFamily="34" charset="0"/>
                <a:ea typeface="Tahoma" panose="020B0604030504040204" pitchFamily="34" charset="0"/>
                <a:cs typeface="Tahoma" panose="020B0604030504040204" pitchFamily="34" charset="0"/>
              </a:rPr>
              <a:t>. Standard purple and gold corporate partner packages include recognition of two award winners.</a:t>
            </a:r>
          </a:p>
          <a:p>
            <a:pPr marL="0" indent="0">
              <a:lnSpc>
                <a:spcPct val="95000"/>
              </a:lnSpc>
              <a:spcBef>
                <a:spcPts val="300"/>
              </a:spcBef>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95000"/>
              </a:lnSpc>
              <a:spcBef>
                <a:spcPts val="300"/>
              </a:spcBef>
              <a:buClr>
                <a:srgbClr val="FB515B"/>
              </a:buClr>
              <a:buNone/>
            </a:pP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HBA Rising Stars </a:t>
            </a:r>
            <a:r>
              <a:rPr lang="en-US" sz="1800" dirty="0">
                <a:latin typeface="Tahoma" panose="020B0604030504040204" pitchFamily="34" charset="0"/>
                <a:ea typeface="Tahoma" panose="020B0604030504040204" pitchFamily="34" charset="0"/>
                <a:cs typeface="Tahoma" panose="020B0604030504040204" pitchFamily="34" charset="0"/>
              </a:rPr>
              <a:t>are professionals in the early stages of their career. They represent various sectors of the healthcare industry and are designated by HBA's corporate partner organizations. The honor recognizes individuals’ outstanding performance, commitment to excellence and valuable contributions to their companies’ success. The </a:t>
            </a: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sz="1800" dirty="0">
                <a:latin typeface="Tahoma" panose="020B0604030504040204" pitchFamily="34" charset="0"/>
                <a:ea typeface="Tahoma" panose="020B0604030504040204" pitchFamily="34" charset="0"/>
                <a:cs typeface="Tahoma" panose="020B0604030504040204" pitchFamily="34" charset="0"/>
              </a:rPr>
              <a:t>are inspiring leaders, role models to others and are celebrated for their vision, dedication and action.  </a:t>
            </a:r>
          </a:p>
          <a:p>
            <a:pPr marL="0" indent="0">
              <a:lnSpc>
                <a:spcPct val="95000"/>
              </a:lnSpc>
              <a:spcBef>
                <a:spcPts val="300"/>
              </a:spcBef>
              <a:buClr>
                <a:srgbClr val="FB515B"/>
              </a:buClr>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95000"/>
              </a:lnSpc>
              <a:spcBef>
                <a:spcPts val="300"/>
              </a:spcBef>
              <a:buClr>
                <a:srgbClr val="FB515B"/>
              </a:buClr>
              <a:buNone/>
            </a:pP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HBA Luminaries </a:t>
            </a:r>
            <a:r>
              <a:rPr lang="en-US" sz="1800" dirty="0">
                <a:latin typeface="Tahoma" panose="020B0604030504040204" pitchFamily="34" charset="0"/>
                <a:ea typeface="Tahoma" panose="020B0604030504040204" pitchFamily="34" charset="0"/>
                <a:cs typeface="Tahoma" panose="020B0604030504040204" pitchFamily="34" charset="0"/>
              </a:rPr>
              <a:t>are professionals with more than 20 years of professional industry experience, serve as a role model in their company, actively mentor and sponsor others and are a shining example of transformational leadership that the organization wants to formally recognize.</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7526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37971" y="529679"/>
            <a:ext cx="11065850" cy="769441"/>
          </a:xfrm>
          <a:prstGeom prst="rect">
            <a:avLst/>
          </a:prstGeom>
          <a:noFill/>
        </p:spPr>
        <p:txBody>
          <a:bodyPr wrap="none" rtlCol="0">
            <a:spAutoFit/>
          </a:bodyPr>
          <a:lstStyle/>
          <a:p>
            <a:r>
              <a:rPr lang="en-US" sz="4400">
                <a:solidFill>
                  <a:schemeClr val="bg1"/>
                </a:solidFill>
                <a:latin typeface="Palatino Linotype" panose="02040502050505030304" pitchFamily="18" charset="0"/>
              </a:rPr>
              <a:t>Building Better Business Connections (3BC)</a:t>
            </a:r>
          </a:p>
        </p:txBody>
      </p:sp>
      <p:sp>
        <p:nvSpPr>
          <p:cNvPr id="9" name="Content Placeholder 2">
            <a:extLst>
              <a:ext uri="{FF2B5EF4-FFF2-40B4-BE49-F238E27FC236}">
                <a16:creationId xmlns:a16="http://schemas.microsoft.com/office/drawing/2014/main" id="{C95E403C-1194-4265-B111-05FED32A2457}"/>
              </a:ext>
            </a:extLst>
          </p:cNvPr>
          <p:cNvSpPr txBox="1">
            <a:spLocks/>
          </p:cNvSpPr>
          <p:nvPr/>
        </p:nvSpPr>
        <p:spPr>
          <a:xfrm>
            <a:off x="241913" y="1259595"/>
            <a:ext cx="6145598" cy="385010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endParaRPr lang="en-US" sz="1800" dirty="0">
              <a:latin typeface="Tahoma"/>
              <a:ea typeface="Tahoma"/>
              <a:cs typeface="Tahoma"/>
            </a:endParaRPr>
          </a:p>
          <a:p>
            <a:pPr marL="0" indent="0">
              <a:spcAft>
                <a:spcPts val="1000"/>
              </a:spcAft>
              <a:buNone/>
            </a:pPr>
            <a:r>
              <a:rPr lang="en-US" sz="1800" dirty="0">
                <a:latin typeface="Tahoma"/>
                <a:ea typeface="Tahoma"/>
                <a:cs typeface="Tahoma"/>
              </a:rPr>
              <a:t>Established in 2011, 3BC is an annual event, exclusively for our corporate partner community:</a:t>
            </a:r>
            <a:endParaRPr lang="en-US" dirty="0">
              <a:latin typeface="Calibri" panose="020F0502020204030204"/>
              <a:ea typeface="Tahoma"/>
              <a:cs typeface="Calibri" panose="020F0502020204030204"/>
            </a:endParaRPr>
          </a:p>
          <a:p>
            <a:pPr marL="698500" lvl="1" indent="-241300">
              <a:spcAft>
                <a:spcPts val="1000"/>
              </a:spcAft>
              <a:buClr>
                <a:schemeClr val="accent2"/>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Chaired by an industry leader</a:t>
            </a:r>
          </a:p>
          <a:p>
            <a:pPr marL="698500" lvl="1" indent="-241300">
              <a:spcAft>
                <a:spcPts val="1000"/>
              </a:spcAft>
              <a:buClr>
                <a:schemeClr val="accent2"/>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Connecting senior executives</a:t>
            </a:r>
          </a:p>
          <a:p>
            <a:pPr marL="698500" lvl="1" indent="-241300">
              <a:spcAft>
                <a:spcPts val="1000"/>
              </a:spcAft>
              <a:buClr>
                <a:schemeClr val="accent2"/>
              </a:buClr>
            </a:pPr>
            <a:r>
              <a:rPr lang="en-US" sz="1800" dirty="0">
                <a:solidFill>
                  <a:srgbClr val="58595B"/>
                </a:solidFill>
                <a:latin typeface="Tahoma"/>
                <a:ea typeface="Tahoma"/>
                <a:cs typeface="Tahoma"/>
              </a:rPr>
              <a:t>Collaborating to overcome organizational challenges and achieve business goals</a:t>
            </a:r>
          </a:p>
          <a:p>
            <a:pPr marL="0" indent="0">
              <a:spcAft>
                <a:spcPts val="1000"/>
              </a:spcAft>
              <a:buClr>
                <a:srgbClr val="FB515B"/>
              </a:buClr>
              <a:buNone/>
            </a:pPr>
            <a:r>
              <a:rPr lang="en-US" altLang="en-US" sz="1800" dirty="0">
                <a:latin typeface="Tahoma"/>
                <a:ea typeface="Tahoma"/>
                <a:cs typeface="Tahoma"/>
              </a:rPr>
              <a:t>The 2020 program was designed to facilitate the sharing of knowledge and experience supporting the application of </a:t>
            </a:r>
            <a:r>
              <a:rPr lang="en-US" altLang="en-US" sz="1800" b="1" dirty="0">
                <a:latin typeface="Tahoma"/>
                <a:ea typeface="Tahoma"/>
                <a:cs typeface="Tahoma"/>
              </a:rPr>
              <a:t>an inclusive mindset</a:t>
            </a:r>
            <a:r>
              <a:rPr lang="en-US" altLang="en-US" sz="1800" dirty="0">
                <a:latin typeface="Tahoma"/>
                <a:ea typeface="Tahoma"/>
                <a:cs typeface="Tahoma"/>
              </a:rPr>
              <a:t> across our corporate partner executives. The program provided participants with research, data, leadership perspectives and examples to support continued and/or expanded leverage of inclusivity as a deliberate business strategy. </a:t>
            </a: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E788D05-26CF-4646-9313-D69E9EFF0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171" y="2118674"/>
            <a:ext cx="5117911" cy="3429000"/>
          </a:xfrm>
          <a:prstGeom prst="rect">
            <a:avLst/>
          </a:prstGeom>
        </p:spPr>
      </p:pic>
      <p:sp>
        <p:nvSpPr>
          <p:cNvPr id="5" name="TextBox 4"/>
          <p:cNvSpPr txBox="1"/>
          <p:nvPr/>
        </p:nvSpPr>
        <p:spPr>
          <a:xfrm>
            <a:off x="3326223" y="6116826"/>
            <a:ext cx="6409896" cy="369332"/>
          </a:xfrm>
          <a:prstGeom prst="rect">
            <a:avLst/>
          </a:prstGeom>
          <a:noFill/>
        </p:spPr>
        <p:txBody>
          <a:bodyPr wrap="none" lIns="91440" tIns="45720" rIns="91440" bIns="45720" rtlCol="0" anchor="t">
            <a:spAutoFit/>
          </a:bodyPr>
          <a:lstStyle/>
          <a:p>
            <a:r>
              <a:rPr lang="en-US" i="1" dirty="0">
                <a:solidFill>
                  <a:srgbClr val="FB515B"/>
                </a:solidFill>
              </a:rPr>
              <a:t>Information on the 2021 3BC virtual program to be released shortly</a:t>
            </a:r>
          </a:p>
        </p:txBody>
      </p:sp>
    </p:spTree>
    <p:extLst>
      <p:ext uri="{BB962C8B-B14F-4D97-AF65-F5344CB8AC3E}">
        <p14:creationId xmlns:p14="http://schemas.microsoft.com/office/powerpoint/2010/main" val="522074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45721"/>
            <a:ext cx="3433825"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ACE Awards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35</a:t>
            </a:fld>
            <a:endParaRPr lang="en-US" dirty="0"/>
          </a:p>
        </p:txBody>
      </p:sp>
      <p:sp>
        <p:nvSpPr>
          <p:cNvPr id="13" name="TextBox 12">
            <a:extLst>
              <a:ext uri="{FF2B5EF4-FFF2-40B4-BE49-F238E27FC236}">
                <a16:creationId xmlns:a16="http://schemas.microsoft.com/office/drawing/2014/main" id="{08D895E9-1E7C-264D-964A-5AD1ACEC5F03}"/>
              </a:ext>
            </a:extLst>
          </p:cNvPr>
          <p:cNvSpPr txBox="1"/>
          <p:nvPr/>
        </p:nvSpPr>
        <p:spPr>
          <a:xfrm>
            <a:off x="609600" y="1784984"/>
            <a:ext cx="6420316" cy="3416320"/>
          </a:xfrm>
          <a:prstGeom prst="rect">
            <a:avLst/>
          </a:prstGeom>
          <a:noFill/>
        </p:spPr>
        <p:txBody>
          <a:bodyPr wrap="square" rtlCol="0">
            <a:spAutoFit/>
          </a:bodyPr>
          <a:lstStyle/>
          <a:p>
            <a:pPr>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The prestigious ACE awards program recognizes exemplary leadership initiatives that advance and enhance the careers of women.</a:t>
            </a:r>
          </a:p>
          <a:p>
            <a:pPr>
              <a:buClr>
                <a:srgbClr val="FB515B"/>
              </a:buCl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Open to public and private companies of all sizes</a:t>
            </a: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Winners gain significant industry visibility </a:t>
            </a: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Receive feedback from independent judges on: </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Business performance</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Sustainability</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Stewardship</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Execution</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Measurable results</a:t>
            </a:r>
          </a:p>
        </p:txBody>
      </p:sp>
      <p:pic>
        <p:nvPicPr>
          <p:cNvPr id="6" name="Picture 5">
            <a:extLst>
              <a:ext uri="{FF2B5EF4-FFF2-40B4-BE49-F238E27FC236}">
                <a16:creationId xmlns:a16="http://schemas.microsoft.com/office/drawing/2014/main" id="{08016F7B-08B0-4148-B1D7-2CC630901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663" y="2811574"/>
            <a:ext cx="5756525" cy="3403722"/>
          </a:xfrm>
          <a:prstGeom prst="rect">
            <a:avLst/>
          </a:prstGeom>
        </p:spPr>
      </p:pic>
      <p:sp>
        <p:nvSpPr>
          <p:cNvPr id="7" name="TextBox 6">
            <a:extLst>
              <a:ext uri="{FF2B5EF4-FFF2-40B4-BE49-F238E27FC236}">
                <a16:creationId xmlns:a16="http://schemas.microsoft.com/office/drawing/2014/main" id="{B29190C9-477A-467F-B3EF-9219D11FE1AB}"/>
              </a:ext>
            </a:extLst>
          </p:cNvPr>
          <p:cNvSpPr txBox="1"/>
          <p:nvPr/>
        </p:nvSpPr>
        <p:spPr>
          <a:xfrm>
            <a:off x="3348671" y="6215296"/>
            <a:ext cx="5695983" cy="369332"/>
          </a:xfrm>
          <a:prstGeom prst="rect">
            <a:avLst/>
          </a:prstGeom>
          <a:noFill/>
        </p:spPr>
        <p:txBody>
          <a:bodyPr wrap="none" lIns="91440" tIns="45720" rIns="91440" bIns="45720" rtlCol="0" anchor="t">
            <a:spAutoFit/>
          </a:bodyPr>
          <a:lstStyle/>
          <a:p>
            <a:r>
              <a:rPr lang="en-US" i="1" dirty="0">
                <a:solidFill>
                  <a:srgbClr val="FB515B"/>
                </a:solidFill>
              </a:rPr>
              <a:t>Information on the 2021 ACE Awards to be released shortly</a:t>
            </a:r>
          </a:p>
        </p:txBody>
      </p:sp>
    </p:spTree>
    <p:extLst>
      <p:ext uri="{BB962C8B-B14F-4D97-AF65-F5344CB8AC3E}">
        <p14:creationId xmlns:p14="http://schemas.microsoft.com/office/powerpoint/2010/main" val="192389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21B4D8-7D68-49C0-B01F-DF51018283B9}"/>
              </a:ext>
            </a:extLst>
          </p:cNvPr>
          <p:cNvSpPr txBox="1"/>
          <p:nvPr/>
        </p:nvSpPr>
        <p:spPr>
          <a:xfrm>
            <a:off x="4878987" y="1871990"/>
            <a:ext cx="6962274" cy="4801314"/>
          </a:xfrm>
          <a:prstGeom prst="rect">
            <a:avLst/>
          </a:prstGeom>
          <a:noFill/>
        </p:spPr>
        <p:txBody>
          <a:bodyPr wrap="square" rtlCol="0">
            <a:spAutoFit/>
          </a:bodyPr>
          <a:lstStyle/>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The ambassador program is the HBA’s solution for corporate partners to accelerate the development, advancement and visibility of their female talent pool. </a:t>
            </a:r>
          </a:p>
          <a:p>
            <a:pPr marL="742950" lvl="1" indent="-28575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Currently available to purple, gold and silver corporate partners</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An HBA-trained advisor assists companies to build “HBA Inside.”</a:t>
            </a:r>
          </a:p>
          <a:p>
            <a:pPr marL="698500" lvl="1" indent="-2413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Self-directed and customized to corporate goals</a:t>
            </a:r>
          </a:p>
          <a:p>
            <a:pPr marL="698500" lvl="1" indent="-2413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Develops motivated and engaged HBA community inside company</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Accelerates the development and visibility of talent within your company and fuels the career advancement of participants.</a:t>
            </a:r>
          </a:p>
          <a:p>
            <a:pPr marL="742950" lvl="1" indent="-28575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Individual success metrics created and tracked</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Connects company colleagues globally with multiple ambassador programs.</a:t>
            </a:r>
          </a:p>
        </p:txBody>
      </p:sp>
      <p:sp>
        <p:nvSpPr>
          <p:cNvPr id="8" name="TextBox 7">
            <a:extLst>
              <a:ext uri="{FF2B5EF4-FFF2-40B4-BE49-F238E27FC236}">
                <a16:creationId xmlns:a16="http://schemas.microsoft.com/office/drawing/2014/main" id="{967BBA4E-3D7D-486E-92BA-7913F66DEE8A}"/>
              </a:ext>
            </a:extLst>
          </p:cNvPr>
          <p:cNvSpPr txBox="1"/>
          <p:nvPr/>
        </p:nvSpPr>
        <p:spPr>
          <a:xfrm>
            <a:off x="358942" y="545721"/>
            <a:ext cx="568296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Ambassador Program</a:t>
            </a:r>
          </a:p>
        </p:txBody>
      </p:sp>
      <p:pic>
        <p:nvPicPr>
          <p:cNvPr id="4" name="Picture 3">
            <a:extLst>
              <a:ext uri="{FF2B5EF4-FFF2-40B4-BE49-F238E27FC236}">
                <a16:creationId xmlns:a16="http://schemas.microsoft.com/office/drawing/2014/main" id="{B17EFFAC-5D84-484F-BBD1-B45D2AAF9D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42" y="2068140"/>
            <a:ext cx="4025265" cy="3252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494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206" y="2158408"/>
            <a:ext cx="4600356" cy="2300178"/>
          </a:xfrm>
          <a:prstGeom prst="rect">
            <a:avLst/>
          </a:prstGeom>
        </p:spPr>
      </p:pic>
    </p:spTree>
    <p:extLst>
      <p:ext uri="{BB962C8B-B14F-4D97-AF65-F5344CB8AC3E}">
        <p14:creationId xmlns:p14="http://schemas.microsoft.com/office/powerpoint/2010/main" val="2150285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1E9A7-5267-4D8B-AFBE-C00EF7026490}"/>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pic>
        <p:nvPicPr>
          <p:cNvPr id="6" name="Picture 5">
            <a:extLst>
              <a:ext uri="{FF2B5EF4-FFF2-40B4-BE49-F238E27FC236}">
                <a16:creationId xmlns:a16="http://schemas.microsoft.com/office/drawing/2014/main" id="{546FC4DF-9326-426A-820E-5F87ABC941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5192" y="1948089"/>
            <a:ext cx="1580176" cy="1580176"/>
          </a:xfrm>
          <a:prstGeom prst="rect">
            <a:avLst/>
          </a:prstGeom>
        </p:spPr>
      </p:pic>
      <p:sp>
        <p:nvSpPr>
          <p:cNvPr id="8" name="Content Placeholder 2">
            <a:extLst>
              <a:ext uri="{FF2B5EF4-FFF2-40B4-BE49-F238E27FC236}">
                <a16:creationId xmlns:a16="http://schemas.microsoft.com/office/drawing/2014/main" id="{96B98F16-F202-47AA-BB12-7735EF78164D}"/>
              </a:ext>
            </a:extLst>
          </p:cNvPr>
          <p:cNvSpPr txBox="1">
            <a:spLocks/>
          </p:cNvSpPr>
          <p:nvPr/>
        </p:nvSpPr>
        <p:spPr>
          <a:xfrm>
            <a:off x="2936808" y="1921151"/>
            <a:ext cx="6105355" cy="9158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400"/>
              </a:spcBef>
              <a:buFontTx/>
              <a:buNone/>
            </a:pPr>
            <a:r>
              <a:rPr lang="en-US" altLang="en-US" sz="1800" dirty="0">
                <a:latin typeface="Tahoma" panose="020B0604030504040204" pitchFamily="34" charset="0"/>
                <a:ea typeface="Tahoma" panose="020B0604030504040204" pitchFamily="34" charset="0"/>
                <a:cs typeface="Tahoma" panose="020B0604030504040204" pitchFamily="34" charset="0"/>
              </a:rPr>
              <a:t>The </a:t>
            </a:r>
            <a:r>
              <a:rPr lang="en-US" altLang="en-US" sz="1800" b="1" dirty="0">
                <a:latin typeface="Tahoma" panose="020B0604030504040204" pitchFamily="34" charset="0"/>
                <a:ea typeface="Tahoma" panose="020B0604030504040204" pitchFamily="34" charset="0"/>
                <a:cs typeface="Tahoma" panose="020B0604030504040204" pitchFamily="34" charset="0"/>
              </a:rPr>
              <a:t>Gender Parity Collaborative </a:t>
            </a:r>
            <a:r>
              <a:rPr lang="en-US" altLang="en-US" sz="1800" dirty="0">
                <a:latin typeface="Tahoma" panose="020B0604030504040204" pitchFamily="34" charset="0"/>
                <a:ea typeface="Tahoma" panose="020B0604030504040204" pitchFamily="34" charset="0"/>
                <a:cs typeface="Tahoma" panose="020B0604030504040204" pitchFamily="34" charset="0"/>
              </a:rPr>
              <a:t>is an award-winning consortium of healthcare and life sciences companies dedicated to accelerating gender parity.</a:t>
            </a:r>
          </a:p>
        </p:txBody>
      </p:sp>
      <p:pic>
        <p:nvPicPr>
          <p:cNvPr id="10" name="Picture 9">
            <a:extLst>
              <a:ext uri="{FF2B5EF4-FFF2-40B4-BE49-F238E27FC236}">
                <a16:creationId xmlns:a16="http://schemas.microsoft.com/office/drawing/2014/main" id="{0D578C3D-93EE-49BC-A0B1-7CAA8FF247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3601" y="1948089"/>
            <a:ext cx="1580177" cy="1580177"/>
          </a:xfrm>
          <a:prstGeom prst="rect">
            <a:avLst/>
          </a:prstGeom>
        </p:spPr>
      </p:pic>
      <p:sp>
        <p:nvSpPr>
          <p:cNvPr id="14" name="Content Placeholder 2">
            <a:extLst>
              <a:ext uri="{FF2B5EF4-FFF2-40B4-BE49-F238E27FC236}">
                <a16:creationId xmlns:a16="http://schemas.microsoft.com/office/drawing/2014/main" id="{C7DCBBF6-A600-4CED-BD70-E6EA1A91AC49}"/>
              </a:ext>
            </a:extLst>
          </p:cNvPr>
          <p:cNvSpPr txBox="1">
            <a:spLocks/>
          </p:cNvSpPr>
          <p:nvPr/>
        </p:nvSpPr>
        <p:spPr>
          <a:xfrm>
            <a:off x="2936808" y="2837023"/>
            <a:ext cx="6105354" cy="9158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400"/>
              </a:spcBef>
              <a:buFontTx/>
              <a:buNone/>
            </a:pPr>
            <a:r>
              <a:rPr lang="en-US" altLang="en-US" sz="1800" dirty="0">
                <a:latin typeface="Tahoma" panose="020B0604030504040204" pitchFamily="34" charset="0"/>
                <a:ea typeface="Tahoma" panose="020B0604030504040204" pitchFamily="34" charset="0"/>
                <a:cs typeface="Tahoma" panose="020B0604030504040204" pitchFamily="34" charset="0"/>
              </a:rPr>
              <a:t>Together, our Collaborative members commit to taking an active role in defining strategies, measuring performance, creating change and inspiring others.</a:t>
            </a:r>
          </a:p>
          <a:p>
            <a:pPr marL="0" indent="0">
              <a:spcBef>
                <a:spcPts val="2400"/>
              </a:spcBef>
              <a:buFontTx/>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Diagram&#10;&#10;Description automatically generated">
            <a:extLst>
              <a:ext uri="{FF2B5EF4-FFF2-40B4-BE49-F238E27FC236}">
                <a16:creationId xmlns:a16="http://schemas.microsoft.com/office/drawing/2014/main" id="{C05D8EDB-9E1B-43F0-97CD-2C0E169D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756" y="4017827"/>
            <a:ext cx="7241359" cy="1616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195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1E9A7-5267-4D8B-AFBE-C00EF7026490}"/>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pic>
        <p:nvPicPr>
          <p:cNvPr id="2" name="Picture 1">
            <a:extLst>
              <a:ext uri="{FF2B5EF4-FFF2-40B4-BE49-F238E27FC236}">
                <a16:creationId xmlns:a16="http://schemas.microsoft.com/office/drawing/2014/main" id="{2263FC1C-DD20-4D86-B56F-10190C0A02B1}"/>
              </a:ext>
            </a:extLst>
          </p:cNvPr>
          <p:cNvPicPr>
            <a:picLocks noChangeAspect="1"/>
          </p:cNvPicPr>
          <p:nvPr/>
        </p:nvPicPr>
        <p:blipFill>
          <a:blip r:embed="rId2"/>
          <a:stretch>
            <a:fillRect/>
          </a:stretch>
        </p:blipFill>
        <p:spPr>
          <a:xfrm>
            <a:off x="358942" y="1865876"/>
            <a:ext cx="5517808" cy="318279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D87DE70-5B80-4909-B14E-AA6141722C95}"/>
              </a:ext>
            </a:extLst>
          </p:cNvPr>
          <p:cNvSpPr txBox="1"/>
          <p:nvPr/>
        </p:nvSpPr>
        <p:spPr>
          <a:xfrm>
            <a:off x="6154410" y="1865876"/>
            <a:ext cx="5949606" cy="3416320"/>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Collaborative member companies are accelerating gender parity in the healthcare and life sciences industry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 and they’re doing it quicker than their peers.</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dirty="0">
                <a:latin typeface="Tahoma" panose="020B0604030504040204" pitchFamily="34" charset="0"/>
                <a:ea typeface="Tahoma" panose="020B0604030504040204" pitchFamily="34" charset="0"/>
                <a:cs typeface="Tahoma" panose="020B0604030504040204" pitchFamily="34" charset="0"/>
              </a:rPr>
              <a:t>On average, Collaborative companies employ 12% more women at all levels, from entry-level to the C-suite.</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sz="1800" dirty="0">
                <a:latin typeface="Tahoma" panose="020B0604030504040204" pitchFamily="34" charset="0"/>
                <a:ea typeface="Tahoma" panose="020B0604030504040204" pitchFamily="34" charset="0"/>
                <a:cs typeface="Tahoma" panose="020B0604030504040204" pitchFamily="34" charset="0"/>
              </a:rPr>
              <a:t>The Collaborative brings together senior executives to discuss the necessary </a:t>
            </a:r>
            <a:r>
              <a:rPr lang="en-US" sz="1800" b="1" dirty="0">
                <a:latin typeface="Tahoma" panose="020B0604030504040204" pitchFamily="34" charset="0"/>
                <a:ea typeface="Tahoma" panose="020B0604030504040204" pitchFamily="34" charset="0"/>
                <a:cs typeface="Tahoma" panose="020B0604030504040204" pitchFamily="34" charset="0"/>
              </a:rPr>
              <a:t>environmental and systemic changes </a:t>
            </a:r>
            <a:r>
              <a:rPr lang="en-US" sz="1800" dirty="0">
                <a:latin typeface="Tahoma" panose="020B0604030504040204" pitchFamily="34" charset="0"/>
                <a:ea typeface="Tahoma" panose="020B0604030504040204" pitchFamily="34" charset="0"/>
                <a:cs typeface="Tahoma" panose="020B0604030504040204" pitchFamily="34" charset="0"/>
              </a:rPr>
              <a:t>needed to accelerate the pace of change — and transform our industry in the process.</a:t>
            </a: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4D6E497-FEEE-4620-8F0F-62782C40D82B}"/>
              </a:ext>
            </a:extLst>
          </p:cNvPr>
          <p:cNvSpPr txBox="1"/>
          <p:nvPr/>
        </p:nvSpPr>
        <p:spPr>
          <a:xfrm>
            <a:off x="358942" y="5119304"/>
            <a:ext cx="5517808" cy="246221"/>
          </a:xfrm>
          <a:prstGeom prst="rect">
            <a:avLst/>
          </a:prstGeom>
          <a:noFill/>
        </p:spPr>
        <p:txBody>
          <a:bodyPr wrap="square" rtlCol="0">
            <a:spAutoFit/>
          </a:bodyPr>
          <a:lstStyle/>
          <a:p>
            <a:pPr algn="ctr"/>
            <a:r>
              <a:rPr lang="en-US" sz="1000" i="1" dirty="0"/>
              <a:t>Source: McKinsey &amp; Company 2019 Women in the Workplace report</a:t>
            </a:r>
          </a:p>
        </p:txBody>
      </p:sp>
      <p:sp>
        <p:nvSpPr>
          <p:cNvPr id="12" name="TextBox 11">
            <a:extLst>
              <a:ext uri="{FF2B5EF4-FFF2-40B4-BE49-F238E27FC236}">
                <a16:creationId xmlns:a16="http://schemas.microsoft.com/office/drawing/2014/main" id="{79BA2FC8-9F01-4C31-875C-C56AC6065579}"/>
              </a:ext>
            </a:extLst>
          </p:cNvPr>
          <p:cNvSpPr txBox="1"/>
          <p:nvPr/>
        </p:nvSpPr>
        <p:spPr>
          <a:xfrm>
            <a:off x="3049378" y="5760386"/>
            <a:ext cx="6383379" cy="1384995"/>
          </a:xfrm>
          <a:prstGeom prst="rect">
            <a:avLst/>
          </a:prstGeom>
          <a:noFill/>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Through a unique collaboration with McKinsey &amp; Company, the Collaborative’s work is data-based. This allows for cohort-specific benchmarking, tracking and measurement of progress and impact.</a:t>
            </a:r>
          </a:p>
          <a:p>
            <a:pPr algn="ct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McKinsey &amp; Company's ties to ICE, opioid makers and foreign governments">
            <a:extLst>
              <a:ext uri="{FF2B5EF4-FFF2-40B4-BE49-F238E27FC236}">
                <a16:creationId xmlns:a16="http://schemas.microsoft.com/office/drawing/2014/main" id="{8AB75B42-176D-4F56-BA53-290F5AC6F8B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84613" y="5509612"/>
            <a:ext cx="2204186" cy="1239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06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43528"/>
            <a:ext cx="6801862"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Core Purpose and Mission</a:t>
            </a:r>
          </a:p>
        </p:txBody>
      </p:sp>
      <p:sp>
        <p:nvSpPr>
          <p:cNvPr id="6" name="Content Placeholder 2">
            <a:extLst>
              <a:ext uri="{FF2B5EF4-FFF2-40B4-BE49-F238E27FC236}">
                <a16:creationId xmlns:a16="http://schemas.microsoft.com/office/drawing/2014/main" id="{3A3E23C6-DCA5-4AF1-854F-1AC21614F38A}"/>
              </a:ext>
            </a:extLst>
          </p:cNvPr>
          <p:cNvSpPr>
            <a:spLocks noGrp="1"/>
          </p:cNvSpPr>
          <p:nvPr/>
        </p:nvSpPr>
        <p:spPr>
          <a:xfrm>
            <a:off x="759036" y="2148916"/>
            <a:ext cx="11400880" cy="91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To further the advancement and impact of women in the business of healthcare </a:t>
            </a:r>
          </a:p>
        </p:txBody>
      </p:sp>
      <p:sp>
        <p:nvSpPr>
          <p:cNvPr id="7" name="Content Placeholder 2">
            <a:extLst>
              <a:ext uri="{FF2B5EF4-FFF2-40B4-BE49-F238E27FC236}">
                <a16:creationId xmlns:a16="http://schemas.microsoft.com/office/drawing/2014/main" id="{A183772B-C92A-4364-8B8B-DC128F47A79F}"/>
              </a:ext>
            </a:extLst>
          </p:cNvPr>
          <p:cNvSpPr txBox="1">
            <a:spLocks/>
          </p:cNvSpPr>
          <p:nvPr/>
        </p:nvSpPr>
        <p:spPr bwMode="auto">
          <a:xfrm>
            <a:off x="713193" y="3006170"/>
            <a:ext cx="11112627" cy="21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The Healthcare Businesswomen’s Association is a global nonprofit organization comprised of individuals and organizations from across the healthcare industry committed to: </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Achieving gender parity in leadership positions</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Facilitating career and business connections</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Providing effective practices that enable organizations to realize the full potential of their female talent</a:t>
            </a:r>
          </a:p>
          <a:p>
            <a:pPr>
              <a:spcAft>
                <a:spcPts val="600"/>
              </a:spcAft>
            </a:pP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9">
            <a:extLst>
              <a:ext uri="{FF2B5EF4-FFF2-40B4-BE49-F238E27FC236}">
                <a16:creationId xmlns:a16="http://schemas.microsoft.com/office/drawing/2014/main" id="{513A38E4-4563-4A5B-BFFF-B165ACB548BF}"/>
              </a:ext>
            </a:extLst>
          </p:cNvPr>
          <p:cNvSpPr txBox="1">
            <a:spLocks noChangeArrowheads="1"/>
          </p:cNvSpPr>
          <p:nvPr/>
        </p:nvSpPr>
        <p:spPr bwMode="auto">
          <a:xfrm>
            <a:off x="519601" y="2315961"/>
            <a:ext cx="1791676" cy="93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200" b="1" dirty="0">
                <a:solidFill>
                  <a:srgbClr val="FB515B"/>
                </a:solidFill>
                <a:latin typeface="Palatino Linotype" panose="02040502050505030304" pitchFamily="18" charset="0"/>
                <a:cs typeface="Gotham Bold"/>
              </a:rPr>
              <a:t>Mission:</a:t>
            </a:r>
          </a:p>
        </p:txBody>
      </p:sp>
      <p:sp>
        <p:nvSpPr>
          <p:cNvPr id="9" name="Rectangle 8">
            <a:extLst>
              <a:ext uri="{FF2B5EF4-FFF2-40B4-BE49-F238E27FC236}">
                <a16:creationId xmlns:a16="http://schemas.microsoft.com/office/drawing/2014/main" id="{62E40119-9117-43A9-B8AC-0FFDF8AD977C}"/>
              </a:ext>
            </a:extLst>
          </p:cNvPr>
          <p:cNvSpPr/>
          <p:nvPr/>
        </p:nvSpPr>
        <p:spPr>
          <a:xfrm>
            <a:off x="358942" y="5205008"/>
            <a:ext cx="1120391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2000" b="1" dirty="0">
                <a:solidFill>
                  <a:srgbClr val="FB515B"/>
                </a:solidFill>
                <a:latin typeface="Palatino Linotype" panose="02040502050505030304" pitchFamily="18" charset="0"/>
                <a:ea typeface="Tahoma" panose="020B0604030504040204" pitchFamily="34" charset="0"/>
                <a:cs typeface="Tahoma" panose="020B0604030504040204" pitchFamily="34" charset="0"/>
              </a:rPr>
              <a:t>The HBA accomplishes its mission through strong business networks, education and leadership development and global recognition of outstanding individuals and companies.</a:t>
            </a:r>
            <a:endParaRPr lang="en-US" altLang="en-US" sz="2000" b="1" dirty="0">
              <a:solidFill>
                <a:srgbClr val="FB515B"/>
              </a:solidFill>
              <a:latin typeface="Palatino Linotype" panose="02040502050505030304" pitchFamily="18" charset="0"/>
              <a:ea typeface="Tahoma" panose="020B0604030504040204" pitchFamily="34" charset="0"/>
              <a:cs typeface="Tahoma" panose="020B0604030504040204" pitchFamily="34" charset="0"/>
            </a:endParaRPr>
          </a:p>
        </p:txBody>
      </p:sp>
      <p:sp>
        <p:nvSpPr>
          <p:cNvPr id="11" name="TextBox 9">
            <a:extLst>
              <a:ext uri="{FF2B5EF4-FFF2-40B4-BE49-F238E27FC236}">
                <a16:creationId xmlns:a16="http://schemas.microsoft.com/office/drawing/2014/main" id="{2CE38C24-1486-486A-AFBA-C445E47681F8}"/>
              </a:ext>
            </a:extLst>
          </p:cNvPr>
          <p:cNvSpPr txBox="1">
            <a:spLocks noChangeArrowheads="1"/>
          </p:cNvSpPr>
          <p:nvPr/>
        </p:nvSpPr>
        <p:spPr bwMode="auto">
          <a:xfrm>
            <a:off x="519601" y="1450020"/>
            <a:ext cx="2430460" cy="85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200" b="1" dirty="0">
                <a:solidFill>
                  <a:srgbClr val="FB515B"/>
                </a:solidFill>
                <a:latin typeface="Palatino Linotype" panose="02040502050505030304" pitchFamily="18" charset="0"/>
                <a:cs typeface="Gotham Bold"/>
              </a:rPr>
              <a:t>Core Purpose: </a:t>
            </a:r>
          </a:p>
        </p:txBody>
      </p:sp>
    </p:spTree>
    <p:extLst>
      <p:ext uri="{BB962C8B-B14F-4D97-AF65-F5344CB8AC3E}">
        <p14:creationId xmlns:p14="http://schemas.microsoft.com/office/powerpoint/2010/main" val="429438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BBE7F0-B676-4261-A1FB-7E930AE64754}"/>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pic>
        <p:nvPicPr>
          <p:cNvPr id="8" name="Picture 7" descr="A screenshot of a cell phone&#10;&#10;Description automatically generated">
            <a:extLst>
              <a:ext uri="{FF2B5EF4-FFF2-40B4-BE49-F238E27FC236}">
                <a16:creationId xmlns:a16="http://schemas.microsoft.com/office/drawing/2014/main" id="{C6997649-BA5C-4591-9821-FC50FEAD5C5E}"/>
              </a:ext>
            </a:extLst>
          </p:cNvPr>
          <p:cNvPicPr>
            <a:picLocks noChangeAspect="1"/>
          </p:cNvPicPr>
          <p:nvPr/>
        </p:nvPicPr>
        <p:blipFill>
          <a:blip r:embed="rId2"/>
          <a:stretch>
            <a:fillRect/>
          </a:stretch>
        </p:blipFill>
        <p:spPr>
          <a:xfrm>
            <a:off x="6893262" y="1686045"/>
            <a:ext cx="4313219" cy="225365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480925B1-F66D-4212-9B7F-F53EE8BCC409}"/>
              </a:ext>
            </a:extLst>
          </p:cNvPr>
          <p:cNvSpPr txBox="1"/>
          <p:nvPr/>
        </p:nvSpPr>
        <p:spPr>
          <a:xfrm>
            <a:off x="259495" y="2250249"/>
            <a:ext cx="5719864" cy="2862322"/>
          </a:xfrm>
          <a:prstGeom prst="rect">
            <a:avLst/>
          </a:prstGeom>
          <a:noFill/>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We invite your company to join this game-changing initiative as we treat the underlying cause of gender inequity in our industry.</a:t>
            </a:r>
          </a:p>
          <a:p>
            <a:pPr algn="ctr"/>
            <a:r>
              <a:rPr lang="en-US" sz="2000" dirty="0">
                <a:latin typeface="Tahoma" panose="020B0604030504040204" pitchFamily="34" charset="0"/>
                <a:ea typeface="Tahoma" panose="020B0604030504040204" pitchFamily="34" charset="0"/>
                <a:cs typeface="Tahoma" panose="020B0604030504040204" pitchFamily="34" charset="0"/>
              </a:rPr>
              <a:t> </a:t>
            </a:r>
          </a:p>
          <a:p>
            <a:pPr algn="ctr"/>
            <a:r>
              <a:rPr lang="en-US" sz="2000" dirty="0">
                <a:latin typeface="Tahoma" panose="020B0604030504040204" pitchFamily="34" charset="0"/>
                <a:ea typeface="Tahoma" panose="020B0604030504040204" pitchFamily="34" charset="0"/>
                <a:cs typeface="Tahoma" panose="020B0604030504040204" pitchFamily="34" charset="0"/>
              </a:rPr>
              <a:t>Contact the Gender Parity Collaborative team to learn how your company can get involved:</a:t>
            </a:r>
          </a:p>
          <a:p>
            <a:pPr algn="ctr"/>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latin typeface="Tahoma" panose="020B0604030504040204" pitchFamily="34" charset="0"/>
                <a:ea typeface="Tahoma" panose="020B0604030504040204" pitchFamily="34" charset="0"/>
                <a:cs typeface="Tahoma" panose="020B0604030504040204" pitchFamily="34" charset="0"/>
              </a:rPr>
              <a:t>Visit </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GenderParity.HBAnet.org</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or email us at </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GenderParity@HBAnet.org</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Text&#10;&#10;Description automatically generated">
            <a:extLst>
              <a:ext uri="{FF2B5EF4-FFF2-40B4-BE49-F238E27FC236}">
                <a16:creationId xmlns:a16="http://schemas.microsoft.com/office/drawing/2014/main" id="{42350C0D-80B8-4160-ACCF-0CD660B4C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263" y="4470501"/>
            <a:ext cx="4313219" cy="22577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0025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686517" y="545721"/>
            <a:ext cx="3251211"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Contact info</a:t>
            </a:r>
          </a:p>
        </p:txBody>
      </p:sp>
      <p:sp>
        <p:nvSpPr>
          <p:cNvPr id="5" name="TextBox 4">
            <a:extLst>
              <a:ext uri="{FF2B5EF4-FFF2-40B4-BE49-F238E27FC236}">
                <a16:creationId xmlns:a16="http://schemas.microsoft.com/office/drawing/2014/main" id="{6F3ED372-5DEF-4A91-8055-A9EDAC463C7D}"/>
              </a:ext>
            </a:extLst>
          </p:cNvPr>
          <p:cNvSpPr txBox="1"/>
          <p:nvPr/>
        </p:nvSpPr>
        <p:spPr>
          <a:xfrm>
            <a:off x="2903885" y="1528951"/>
            <a:ext cx="8998813" cy="538609"/>
          </a:xfrm>
          <a:prstGeom prst="rect">
            <a:avLst/>
          </a:prstGeom>
          <a:noFill/>
        </p:spPr>
        <p:txBody>
          <a:bodyPr wrap="square" rtlCol="0">
            <a:spAutoFit/>
          </a:bodyPr>
          <a:lstStyle/>
          <a:p>
            <a:r>
              <a:rPr lang="en-US" b="1" dirty="0">
                <a:solidFill>
                  <a:srgbClr val="58595B"/>
                </a:solidFill>
                <a:latin typeface="Palatino Linotype" panose="02040502050505030304" pitchFamily="18" charset="0"/>
              </a:rPr>
              <a:t>Insert contact info here</a:t>
            </a:r>
            <a:endParaRPr lang="en-US" dirty="0">
              <a:solidFill>
                <a:srgbClr val="FF0000"/>
              </a:solidFill>
              <a:latin typeface="Palatino Linotype" panose="02040502050505030304" pitchFamily="18" charset="0"/>
            </a:endParaRPr>
          </a:p>
          <a:p>
            <a:endParaRPr lang="en-US" sz="1100" dirty="0">
              <a:latin typeface="Palatino Linotype" panose="02040502050505030304" pitchFamily="18" charset="0"/>
            </a:endParaRPr>
          </a:p>
        </p:txBody>
      </p:sp>
    </p:spTree>
    <p:extLst>
      <p:ext uri="{BB962C8B-B14F-4D97-AF65-F5344CB8AC3E}">
        <p14:creationId xmlns:p14="http://schemas.microsoft.com/office/powerpoint/2010/main" val="247072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58942" y="520617"/>
            <a:ext cx="635706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What is the HBA About?</a:t>
            </a:r>
          </a:p>
        </p:txBody>
      </p:sp>
      <p:sp>
        <p:nvSpPr>
          <p:cNvPr id="7" name="TextBox 6">
            <a:extLst>
              <a:ext uri="{FF2B5EF4-FFF2-40B4-BE49-F238E27FC236}">
                <a16:creationId xmlns:a16="http://schemas.microsoft.com/office/drawing/2014/main" id="{758CA2A2-9273-4488-B2F3-758714529FC6}"/>
              </a:ext>
            </a:extLst>
          </p:cNvPr>
          <p:cNvSpPr txBox="1"/>
          <p:nvPr/>
        </p:nvSpPr>
        <p:spPr>
          <a:xfrm>
            <a:off x="4417492" y="5969327"/>
            <a:ext cx="3357009" cy="261610"/>
          </a:xfrm>
          <a:prstGeom prst="rect">
            <a:avLst/>
          </a:prstGeom>
          <a:noFill/>
        </p:spPr>
        <p:txBody>
          <a:bodyPr wrap="none" rtlCol="0">
            <a:spAutoFit/>
          </a:bodyPr>
          <a:lstStyle/>
          <a:p>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a:t>
            </a:r>
            <a:r>
              <a:rPr lang="en-US" sz="1100" dirty="0" err="1">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www.youtube.com</a:t>
            </a:r>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100" dirty="0" err="1">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watch?v</a:t>
            </a:r>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=conw0EtV6CY</a:t>
            </a:r>
            <a:endPar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hlinkClick r:id="rId2"/>
            <a:extLst>
              <a:ext uri="{FF2B5EF4-FFF2-40B4-BE49-F238E27FC236}">
                <a16:creationId xmlns:a16="http://schemas.microsoft.com/office/drawing/2014/main" id="{3155D8E0-842B-884A-B510-1796C974A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3730" y="1980012"/>
            <a:ext cx="7484535" cy="3853848"/>
          </a:xfrm>
          <a:prstGeom prst="rect">
            <a:avLst/>
          </a:prstGeom>
        </p:spPr>
      </p:pic>
    </p:spTree>
    <p:extLst>
      <p:ext uri="{BB962C8B-B14F-4D97-AF65-F5344CB8AC3E}">
        <p14:creationId xmlns:p14="http://schemas.microsoft.com/office/powerpoint/2010/main" val="271224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50665" y="515853"/>
            <a:ext cx="454643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Key Stakeholders</a:t>
            </a:r>
          </a:p>
        </p:txBody>
      </p:sp>
      <p:sp>
        <p:nvSpPr>
          <p:cNvPr id="14" name="Content Placeholder 2">
            <a:extLst>
              <a:ext uri="{FF2B5EF4-FFF2-40B4-BE49-F238E27FC236}">
                <a16:creationId xmlns:a16="http://schemas.microsoft.com/office/drawing/2014/main" id="{16FA5203-306A-491E-B792-9A60A911F9B0}"/>
              </a:ext>
            </a:extLst>
          </p:cNvPr>
          <p:cNvSpPr>
            <a:spLocks noGrp="1"/>
          </p:cNvSpPr>
          <p:nvPr/>
        </p:nvSpPr>
        <p:spPr>
          <a:xfrm>
            <a:off x="628568" y="2190999"/>
            <a:ext cx="11400880" cy="114300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Aft>
                <a:spcPts val="600"/>
              </a:spcAft>
              <a:buNone/>
              <a:defRPr/>
            </a:pPr>
            <a:r>
              <a:rPr lang="en-US" sz="1800" dirty="0">
                <a:latin typeface="Tahoma" panose="020B0604030504040204" pitchFamily="34" charset="0"/>
                <a:ea typeface="Tahoma" panose="020B0604030504040204" pitchFamily="34" charset="0"/>
                <a:cs typeface="Tahoma" panose="020B0604030504040204" pitchFamily="34" charset="0"/>
              </a:rPr>
              <a:t>The HBA serves women in the business of healthcare who strive to advance their careers. We offer career resources, volunteer opportunities and an invaluable network that empower women of all backgrounds to grow professionally. When you are part of the HBA, you are empowered to advance your career, your company and gender parity as a catalyst for change across the business of healthcare.</a:t>
            </a:r>
            <a:endPar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2DC2C2DE-5B44-4BFA-8B1D-3C4598BA9B19}"/>
              </a:ext>
            </a:extLst>
          </p:cNvPr>
          <p:cNvSpPr txBox="1">
            <a:spLocks/>
          </p:cNvSpPr>
          <p:nvPr/>
        </p:nvSpPr>
        <p:spPr bwMode="auto">
          <a:xfrm>
            <a:off x="628568" y="4103441"/>
            <a:ext cx="11266417" cy="135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750"/>
              </a:spcBef>
              <a:spcAft>
                <a:spcPts val="600"/>
              </a:spcAft>
              <a:defRPr/>
            </a:pPr>
            <a:r>
              <a:rPr lang="en-US" altLang="en-US" dirty="0">
                <a:latin typeface="Tahoma" panose="020B0604030504040204" pitchFamily="34" charset="0"/>
                <a:ea typeface="Tahoma" panose="020B0604030504040204" pitchFamily="34" charset="0"/>
                <a:cs typeface="Tahoma" panose="020B0604030504040204" pitchFamily="34" charset="0"/>
              </a:rPr>
              <a:t>The HBA’s initiatives and community of industry leaders and peers help companies advance their women further, faster. When you partner with the HBA, you strengthen your company’s commitment to advancing women, enhance your competitive edge and become a catalyst for change.</a:t>
            </a:r>
          </a:p>
        </p:txBody>
      </p:sp>
      <p:sp>
        <p:nvSpPr>
          <p:cNvPr id="16" name="TextBox 9">
            <a:extLst>
              <a:ext uri="{FF2B5EF4-FFF2-40B4-BE49-F238E27FC236}">
                <a16:creationId xmlns:a16="http://schemas.microsoft.com/office/drawing/2014/main" id="{C8CAF36F-021C-472C-9734-2F15CA222713}"/>
              </a:ext>
            </a:extLst>
          </p:cNvPr>
          <p:cNvSpPr txBox="1">
            <a:spLocks noChangeArrowheads="1"/>
          </p:cNvSpPr>
          <p:nvPr/>
        </p:nvSpPr>
        <p:spPr bwMode="auto">
          <a:xfrm>
            <a:off x="446174" y="3322203"/>
            <a:ext cx="35850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Corporate Partners:</a:t>
            </a:r>
          </a:p>
        </p:txBody>
      </p:sp>
      <p:sp>
        <p:nvSpPr>
          <p:cNvPr id="18" name="TextBox 9">
            <a:extLst>
              <a:ext uri="{FF2B5EF4-FFF2-40B4-BE49-F238E27FC236}">
                <a16:creationId xmlns:a16="http://schemas.microsoft.com/office/drawing/2014/main" id="{A429F217-1065-4CD4-9677-8C87290F0F7A}"/>
              </a:ext>
            </a:extLst>
          </p:cNvPr>
          <p:cNvSpPr txBox="1">
            <a:spLocks noChangeArrowheads="1"/>
          </p:cNvSpPr>
          <p:nvPr/>
        </p:nvSpPr>
        <p:spPr bwMode="auto">
          <a:xfrm>
            <a:off x="446174" y="1421558"/>
            <a:ext cx="366474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Business Professionals:</a:t>
            </a:r>
          </a:p>
        </p:txBody>
      </p:sp>
    </p:spTree>
    <p:extLst>
      <p:ext uri="{BB962C8B-B14F-4D97-AF65-F5344CB8AC3E}">
        <p14:creationId xmlns:p14="http://schemas.microsoft.com/office/powerpoint/2010/main" val="53866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68968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 United Force for Change</a:t>
            </a:r>
          </a:p>
        </p:txBody>
      </p:sp>
      <p:sp>
        <p:nvSpPr>
          <p:cNvPr id="4" name="Rectangle 3">
            <a:extLst>
              <a:ext uri="{FF2B5EF4-FFF2-40B4-BE49-F238E27FC236}">
                <a16:creationId xmlns:a16="http://schemas.microsoft.com/office/drawing/2014/main" id="{D4526F54-3B58-4974-846C-C7E905983E53}"/>
              </a:ext>
            </a:extLst>
          </p:cNvPr>
          <p:cNvSpPr/>
          <p:nvPr/>
        </p:nvSpPr>
        <p:spPr>
          <a:xfrm>
            <a:off x="583684" y="3926861"/>
            <a:ext cx="10992255" cy="2185214"/>
          </a:xfrm>
          <a:prstGeom prst="rect">
            <a:avLst/>
          </a:prstGeom>
        </p:spPr>
        <p:txBody>
          <a:bodyPr wrap="square">
            <a:spAutoFit/>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When members of the HBA come together, it’s with a shared purpose: to be a </a:t>
            </a:r>
            <a:r>
              <a:rPr lang="en-US" sz="1700" b="1" dirty="0">
                <a:solidFill>
                  <a:srgbClr val="FB515B"/>
                </a:solidFill>
                <a:latin typeface="Tahoma" panose="020B0604030504040204" pitchFamily="34" charset="0"/>
                <a:ea typeface="Tahoma" panose="020B0604030504040204" pitchFamily="34" charset="0"/>
                <a:cs typeface="Tahoma" panose="020B0604030504040204" pitchFamily="34" charset="0"/>
              </a:rPr>
              <a:t>United Force for Change</a:t>
            </a:r>
            <a:r>
              <a:rPr lang="en-US" sz="1700" dirty="0">
                <a:latin typeface="Tahoma" panose="020B0604030504040204" pitchFamily="34" charset="0"/>
                <a:ea typeface="Tahoma" panose="020B0604030504040204" pitchFamily="34" charset="0"/>
                <a:cs typeface="Tahoma" panose="020B0604030504040204" pitchFamily="34" charset="0"/>
              </a:rPr>
              <a:t>. We connect diverse groups of both women and men, across all healthcare and life science disciplines. </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a:p>
            <a:pPr algn="ctr"/>
            <a:r>
              <a:rPr lang="en-US" sz="1700" dirty="0">
                <a:latin typeface="Tahoma" panose="020B0604030504040204" pitchFamily="34" charset="0"/>
                <a:ea typeface="Tahoma" panose="020B0604030504040204" pitchFamily="34" charset="0"/>
                <a:cs typeface="Tahoma" panose="020B0604030504040204" pitchFamily="34" charset="0"/>
              </a:rPr>
              <a:t>By taking focused action to advance our mission, we are creating a powerful movement that directly drives professional opportunity and corporate growth. </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a:p>
            <a:pPr algn="ctr"/>
            <a:r>
              <a:rPr lang="en-US" sz="1700" dirty="0">
                <a:latin typeface="Tahoma" panose="020B0604030504040204" pitchFamily="34" charset="0"/>
                <a:ea typeface="Tahoma" panose="020B0604030504040204" pitchFamily="34" charset="0"/>
                <a:cs typeface="Tahoma" panose="020B0604030504040204" pitchFamily="34" charset="0"/>
              </a:rPr>
              <a:t>We believe that by joining forces in the relentless pursuit of gender parity, we are doing more than uniting individuals—we are strengthening the business of healthcare.</a:t>
            </a:r>
          </a:p>
        </p:txBody>
      </p:sp>
      <p:grpSp>
        <p:nvGrpSpPr>
          <p:cNvPr id="5" name="Group 4">
            <a:extLst>
              <a:ext uri="{FF2B5EF4-FFF2-40B4-BE49-F238E27FC236}">
                <a16:creationId xmlns:a16="http://schemas.microsoft.com/office/drawing/2014/main" id="{3952B72E-346A-064E-A33C-B6375F6496D8}"/>
              </a:ext>
            </a:extLst>
          </p:cNvPr>
          <p:cNvGrpSpPr/>
          <p:nvPr/>
        </p:nvGrpSpPr>
        <p:grpSpPr>
          <a:xfrm>
            <a:off x="342900" y="1699820"/>
            <a:ext cx="11509948" cy="1691641"/>
            <a:chOff x="353254" y="4288678"/>
            <a:chExt cx="11509948" cy="1691641"/>
          </a:xfrm>
        </p:grpSpPr>
        <p:pic>
          <p:nvPicPr>
            <p:cNvPr id="6" name="Picture 5">
              <a:extLst>
                <a:ext uri="{FF2B5EF4-FFF2-40B4-BE49-F238E27FC236}">
                  <a16:creationId xmlns:a16="http://schemas.microsoft.com/office/drawing/2014/main" id="{5453A875-9D84-4894-85D3-29B955FC2F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254" y="4288678"/>
              <a:ext cx="1942542"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D6FF6A2-CB4B-44A1-9850-087042BE28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3046" y="4288678"/>
              <a:ext cx="1950077" cy="1690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45EAF3E1-FBF2-4540-988B-DA94AEDDE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15738" y="4288679"/>
              <a:ext cx="1937425" cy="1690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544CCC0-6091-466B-8CDA-5FE8154D45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0166" y="4288679"/>
              <a:ext cx="1966961"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77C34EE-35E8-464C-A0AB-60D8B2B1DF2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08536" y="4288679"/>
              <a:ext cx="1948080"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014CCE84-5B9E-49B9-8DE3-DDC7A21DC1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12500" y="4288679"/>
              <a:ext cx="1950702"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62904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799853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Locations: North America</a:t>
            </a:r>
          </a:p>
        </p:txBody>
      </p:sp>
      <p:pic>
        <p:nvPicPr>
          <p:cNvPr id="4" name="Picture 3">
            <a:extLst>
              <a:ext uri="{FF2B5EF4-FFF2-40B4-BE49-F238E27FC236}">
                <a16:creationId xmlns:a16="http://schemas.microsoft.com/office/drawing/2014/main" id="{659A0F70-157E-6844-822D-5D16B4062F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5096" y="1714501"/>
            <a:ext cx="4132103" cy="4636242"/>
          </a:xfrm>
          <a:prstGeom prst="rect">
            <a:avLst/>
          </a:prstGeom>
        </p:spPr>
      </p:pic>
      <p:sp>
        <p:nvSpPr>
          <p:cNvPr id="5" name="Rectangle 4">
            <a:extLst>
              <a:ext uri="{FF2B5EF4-FFF2-40B4-BE49-F238E27FC236}">
                <a16:creationId xmlns:a16="http://schemas.microsoft.com/office/drawing/2014/main" id="{043F6780-0011-C246-BEDE-FA75DC156910}"/>
              </a:ext>
            </a:extLst>
          </p:cNvPr>
          <p:cNvSpPr/>
          <p:nvPr/>
        </p:nvSpPr>
        <p:spPr>
          <a:xfrm>
            <a:off x="349214" y="1714500"/>
            <a:ext cx="8151320" cy="4212167"/>
          </a:xfrm>
          <a:prstGeom prst="rect">
            <a:avLst/>
          </a:prstGeom>
        </p:spPr>
        <p:txBody>
          <a:bodyPr wrap="square" numCol="3">
            <a:spAutoFit/>
          </a:bodyPr>
          <a:lstStyle/>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Canada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Toronto</a:t>
            </a:r>
          </a:p>
          <a:p>
            <a:pPr lvl="1"/>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Mid-Atlantic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Montgomery Corridor (MD)</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Philadelphia</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Suburban Delaware Valley</a:t>
            </a:r>
          </a:p>
          <a:p>
            <a:pPr lvl="1">
              <a:buClr>
                <a:srgbClr val="FB515B"/>
              </a:buClr>
            </a:pPr>
            <a:endParaRPr lang="en-US" sz="12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Midwest Region</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Chicago-Downtown</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Chicago-Northern Suburbs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Cincinnati</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Columbus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Denver</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Indianapolis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Kansas City</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St. Louis</a:t>
            </a:r>
            <a:br>
              <a:rPr lang="en-US" sz="1200" dirty="0">
                <a:latin typeface="Tahoma" panose="020B0604030504040204" pitchFamily="34" charset="0"/>
                <a:ea typeface="Tahoma" panose="020B0604030504040204" pitchFamily="34" charset="0"/>
                <a:cs typeface="Tahoma" panose="020B0604030504040204" pitchFamily="34" charset="0"/>
              </a:rPr>
            </a:br>
            <a:br>
              <a:rPr lang="en-US" sz="1200" dirty="0">
                <a:latin typeface="Tahoma" panose="020B0604030504040204" pitchFamily="34" charset="0"/>
                <a:ea typeface="Tahoma" panose="020B0604030504040204" pitchFamily="34" charset="0"/>
                <a:cs typeface="Tahoma" panose="020B0604030504040204" pitchFamily="34" charset="0"/>
              </a:rPr>
            </a:b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New England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Boston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Marlborough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Waltham</a:t>
            </a: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NY/NJ/CT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Central New Jersey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Fairfield County, CT</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New York</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Northern New Jersey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Rochester</a:t>
            </a: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Pacific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Los Angeles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Orange County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San Diego</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San Francisco Bay Area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Seattle</a:t>
            </a: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Southeast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Atlanta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Charlotte</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Miami</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Palm Beach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Research Triangle Park</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Tampa</a:t>
            </a: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Southwest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Albuquerque</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Austin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Dallas– Fort Worth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Houston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Phoenix</a:t>
            </a:r>
          </a:p>
          <a:p>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794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606326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Locations: Europe</a:t>
            </a:r>
          </a:p>
        </p:txBody>
      </p:sp>
      <p:sp>
        <p:nvSpPr>
          <p:cNvPr id="5" name="Rectangle 4">
            <a:extLst>
              <a:ext uri="{FF2B5EF4-FFF2-40B4-BE49-F238E27FC236}">
                <a16:creationId xmlns:a16="http://schemas.microsoft.com/office/drawing/2014/main" id="{A78935F8-2DEB-C54C-BB56-3505AFFFE5C3}"/>
              </a:ext>
            </a:extLst>
          </p:cNvPr>
          <p:cNvSpPr/>
          <p:nvPr/>
        </p:nvSpPr>
        <p:spPr>
          <a:xfrm>
            <a:off x="1896533" y="2550461"/>
            <a:ext cx="2771873" cy="2923877"/>
          </a:xfrm>
          <a:prstGeom prst="rect">
            <a:avLst/>
          </a:prstGeom>
        </p:spPr>
        <p:txBody>
          <a:bodyPr wrap="square" numCol="1">
            <a:spAutoFit/>
          </a:bodyPr>
          <a:lstStyle/>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Europe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Amsterdam</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Basel</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Bavaria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Berlin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Brussels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Dublin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Frankfurt</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London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Milan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Paris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Suisse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Romande</a:t>
            </a: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Zurich-Zug</a:t>
            </a:r>
          </a:p>
          <a:p>
            <a:pPr lvl="1"/>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9F3631-3F5D-4F4F-B1E4-4B4DB4D01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669" y="1898373"/>
            <a:ext cx="5842862" cy="4653273"/>
          </a:xfrm>
          <a:prstGeom prst="rect">
            <a:avLst/>
          </a:prstGeom>
        </p:spPr>
      </p:pic>
    </p:spTree>
    <p:extLst>
      <p:ext uri="{BB962C8B-B14F-4D97-AF65-F5344CB8AC3E}">
        <p14:creationId xmlns:p14="http://schemas.microsoft.com/office/powerpoint/2010/main" val="1395741859"/>
      </p:ext>
    </p:extLst>
  </p:cSld>
  <p:clrMapOvr>
    <a:masterClrMapping/>
  </p:clrMapOvr>
</p:sld>
</file>

<file path=ppt/theme/theme1.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3E130DB5964C4494E5C5C88229466E" ma:contentTypeVersion="12" ma:contentTypeDescription="Create a new document." ma:contentTypeScope="" ma:versionID="3e12bd051771cedd27cabe5b4ab36138">
  <xsd:schema xmlns:xsd="http://www.w3.org/2001/XMLSchema" xmlns:xs="http://www.w3.org/2001/XMLSchema" xmlns:p="http://schemas.microsoft.com/office/2006/metadata/properties" xmlns:ns2="a32802b5-1eb2-4669-a889-12b76ddfa0b9" xmlns:ns3="0781af1e-73d0-479c-b783-77ea55c5a503" targetNamespace="http://schemas.microsoft.com/office/2006/metadata/properties" ma:root="true" ma:fieldsID="87a6637dceedbde95f932f21f740a456" ns2:_="" ns3:_="">
    <xsd:import namespace="a32802b5-1eb2-4669-a889-12b76ddfa0b9"/>
    <xsd:import namespace="0781af1e-73d0-479c-b783-77ea55c5a5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802b5-1eb2-4669-a889-12b76ddfa0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81af1e-73d0-479c-b783-77ea55c5a50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CC0BB4-AACD-4043-8B99-42D9D2B54AA4}">
  <ds:schemaRefs>
    <ds:schemaRef ds:uri="http://schemas.microsoft.com/sharepoint/v3/contenttype/forms"/>
  </ds:schemaRefs>
</ds:datastoreItem>
</file>

<file path=customXml/itemProps2.xml><?xml version="1.0" encoding="utf-8"?>
<ds:datastoreItem xmlns:ds="http://schemas.openxmlformats.org/officeDocument/2006/customXml" ds:itemID="{2454132B-031A-4B5B-BE9C-5E5D63DC327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073D54-C48F-4541-B1C3-CD2DE060E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802b5-1eb2-4669-a889-12b76ddfa0b9"/>
    <ds:schemaRef ds:uri="0781af1e-73d0-479c-b783-77ea55c5a5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11499</TotalTime>
  <Words>2413</Words>
  <Application>Microsoft Office PowerPoint</Application>
  <PresentationFormat>Widescreen</PresentationFormat>
  <Paragraphs>300</Paragraphs>
  <Slides>41</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Palatino Linotype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Phil George</cp:lastModifiedBy>
  <cp:revision>253</cp:revision>
  <dcterms:created xsi:type="dcterms:W3CDTF">2017-09-26T12:42:23Z</dcterms:created>
  <dcterms:modified xsi:type="dcterms:W3CDTF">2021-01-26T22:00:44Z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2600</vt:r8>
  </property>
  <property fmtid="{D5CDD505-2E9C-101B-9397-08002B2CF9AE}" pid="3" name="ContentTypeId">
    <vt:lpwstr>0x010100583E130DB5964C4494E5C5C88229466E</vt:lpwstr>
  </property>
</Properties>
</file>