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63.jpg" ContentType="image/png"/>
  <Override PartName="/ppt/media/image64.jpg" ContentType="image/png"/>
  <Override PartName="/ppt/media/image65.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2" r:id="rId4"/>
    <p:sldId id="258" r:id="rId5"/>
    <p:sldId id="259" r:id="rId6"/>
    <p:sldId id="283" r:id="rId7"/>
    <p:sldId id="284" r:id="rId8"/>
    <p:sldId id="303" r:id="rId9"/>
    <p:sldId id="260" r:id="rId10"/>
    <p:sldId id="261" r:id="rId11"/>
    <p:sldId id="296" r:id="rId12"/>
    <p:sldId id="302" r:id="rId13"/>
    <p:sldId id="266" r:id="rId14"/>
    <p:sldId id="267" r:id="rId15"/>
    <p:sldId id="262" r:id="rId16"/>
    <p:sldId id="268" r:id="rId17"/>
    <p:sldId id="285" r:id="rId18"/>
    <p:sldId id="297" r:id="rId19"/>
    <p:sldId id="269" r:id="rId20"/>
    <p:sldId id="316" r:id="rId21"/>
    <p:sldId id="270" r:id="rId22"/>
    <p:sldId id="271" r:id="rId23"/>
    <p:sldId id="304" r:id="rId24"/>
    <p:sldId id="301" r:id="rId25"/>
    <p:sldId id="310" r:id="rId26"/>
    <p:sldId id="312" r:id="rId27"/>
    <p:sldId id="298" r:id="rId28"/>
    <p:sldId id="311" r:id="rId29"/>
    <p:sldId id="272" r:id="rId30"/>
    <p:sldId id="294" r:id="rId31"/>
    <p:sldId id="309" r:id="rId32"/>
    <p:sldId id="275" r:id="rId33"/>
    <p:sldId id="313" r:id="rId34"/>
    <p:sldId id="314" r:id="rId35"/>
    <p:sldId id="318" r:id="rId36"/>
    <p:sldId id="317" r:id="rId37"/>
    <p:sldId id="319" r:id="rId38"/>
    <p:sldId id="315" r:id="rId39"/>
    <p:sldId id="289" r:id="rId40"/>
    <p:sldId id="286" r:id="rId41"/>
    <p:sldId id="293" r:id="rId42"/>
    <p:sldId id="264" r:id="rId43"/>
    <p:sldId id="274" r:id="rId44"/>
    <p:sldId id="277" r:id="rId45"/>
    <p:sldId id="263" r:id="rId46"/>
    <p:sldId id="278" r:id="rId47"/>
    <p:sldId id="288" r:id="rId48"/>
    <p:sldId id="320" r:id="rId49"/>
    <p:sldId id="265" r:id="rId50"/>
    <p:sldId id="290" r:id="rId51"/>
    <p:sldId id="287" r:id="rId52"/>
    <p:sldId id="291" r:id="rId53"/>
    <p:sldId id="29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Williams" initials="NW" lastIdx="1" clrIdx="0">
    <p:extLst>
      <p:ext uri="{19B8F6BF-5375-455C-9EA6-DF929625EA0E}">
        <p15:presenceInfo xmlns:p15="http://schemas.microsoft.com/office/powerpoint/2012/main" userId="S::nwilliams@inmotionnow.com::9a4ad6cb-050c-4e25-8ba0-828b2d7f17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C90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8" autoAdjust="0"/>
    <p:restoredTop sz="94660"/>
  </p:normalViewPr>
  <p:slideViewPr>
    <p:cSldViewPr snapToGrid="0">
      <p:cViewPr varScale="1">
        <p:scale>
          <a:sx n="110" d="100"/>
          <a:sy n="110" d="100"/>
        </p:scale>
        <p:origin x="63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EB635-4C17-421F-8DD5-D104DE940A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E47903-8D98-4941-8080-06623F8BF5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7378D4-D58D-4C89-B379-7E54BC40BA59}"/>
              </a:ext>
            </a:extLst>
          </p:cNvPr>
          <p:cNvSpPr>
            <a:spLocks noGrp="1"/>
          </p:cNvSpPr>
          <p:nvPr>
            <p:ph type="dt" sz="half" idx="10"/>
          </p:nvPr>
        </p:nvSpPr>
        <p:spPr/>
        <p:txBody>
          <a:bodyPr/>
          <a:lstStyle/>
          <a:p>
            <a:fld id="{A96DEF5C-BDBC-41EF-8361-F6828E15C6F9}" type="datetimeFigureOut">
              <a:rPr lang="en-US" smtClean="0"/>
              <a:t>2/5/2021</a:t>
            </a:fld>
            <a:endParaRPr lang="en-US"/>
          </a:p>
        </p:txBody>
      </p:sp>
      <p:sp>
        <p:nvSpPr>
          <p:cNvPr id="5" name="Footer Placeholder 4">
            <a:extLst>
              <a:ext uri="{FF2B5EF4-FFF2-40B4-BE49-F238E27FC236}">
                <a16:creationId xmlns:a16="http://schemas.microsoft.com/office/drawing/2014/main" id="{2ADB8991-4256-495E-B16D-B27D130B9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B0584-E41F-4911-B7E4-506D5CE900F8}"/>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344415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E5B36-37BF-484B-AA47-0EAE0A9D6F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0C739A-8102-4E22-AA3D-9278B8F0DB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915D1-5AA1-4F81-9794-66930D994512}"/>
              </a:ext>
            </a:extLst>
          </p:cNvPr>
          <p:cNvSpPr>
            <a:spLocks noGrp="1"/>
          </p:cNvSpPr>
          <p:nvPr>
            <p:ph type="dt" sz="half" idx="10"/>
          </p:nvPr>
        </p:nvSpPr>
        <p:spPr/>
        <p:txBody>
          <a:bodyPr/>
          <a:lstStyle/>
          <a:p>
            <a:fld id="{A96DEF5C-BDBC-41EF-8361-F6828E15C6F9}" type="datetimeFigureOut">
              <a:rPr lang="en-US" smtClean="0"/>
              <a:t>2/5/2021</a:t>
            </a:fld>
            <a:endParaRPr lang="en-US"/>
          </a:p>
        </p:txBody>
      </p:sp>
      <p:sp>
        <p:nvSpPr>
          <p:cNvPr id="5" name="Footer Placeholder 4">
            <a:extLst>
              <a:ext uri="{FF2B5EF4-FFF2-40B4-BE49-F238E27FC236}">
                <a16:creationId xmlns:a16="http://schemas.microsoft.com/office/drawing/2014/main" id="{A541C31E-B11C-4558-8918-F6C3DA38F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99DDD9-F19A-4BB5-B4D7-C7B005467B9D}"/>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2493993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629FEA-1931-40BC-86AF-BAFCACD796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50ACE0-F2E8-4460-B62D-FE34E5C69A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7498D-0537-4FA9-AB9B-548985EDABB6}"/>
              </a:ext>
            </a:extLst>
          </p:cNvPr>
          <p:cNvSpPr>
            <a:spLocks noGrp="1"/>
          </p:cNvSpPr>
          <p:nvPr>
            <p:ph type="dt" sz="half" idx="10"/>
          </p:nvPr>
        </p:nvSpPr>
        <p:spPr/>
        <p:txBody>
          <a:bodyPr/>
          <a:lstStyle/>
          <a:p>
            <a:fld id="{A96DEF5C-BDBC-41EF-8361-F6828E15C6F9}" type="datetimeFigureOut">
              <a:rPr lang="en-US" smtClean="0"/>
              <a:t>2/5/2021</a:t>
            </a:fld>
            <a:endParaRPr lang="en-US"/>
          </a:p>
        </p:txBody>
      </p:sp>
      <p:sp>
        <p:nvSpPr>
          <p:cNvPr id="5" name="Footer Placeholder 4">
            <a:extLst>
              <a:ext uri="{FF2B5EF4-FFF2-40B4-BE49-F238E27FC236}">
                <a16:creationId xmlns:a16="http://schemas.microsoft.com/office/drawing/2014/main" id="{ACDDFEE7-9050-4C5F-9BCA-DE88136AD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5A092-666E-45EE-8E88-4DFB412D656A}"/>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1436126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6E036-68EE-477A-BA9C-0353E32F8B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8D94D5-A501-46E8-9760-C6E95D780F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8F0C7-8D3D-4312-8C30-A85F9D35547E}"/>
              </a:ext>
            </a:extLst>
          </p:cNvPr>
          <p:cNvSpPr>
            <a:spLocks noGrp="1"/>
          </p:cNvSpPr>
          <p:nvPr>
            <p:ph type="dt" sz="half" idx="10"/>
          </p:nvPr>
        </p:nvSpPr>
        <p:spPr/>
        <p:txBody>
          <a:bodyPr/>
          <a:lstStyle/>
          <a:p>
            <a:fld id="{A96DEF5C-BDBC-41EF-8361-F6828E15C6F9}" type="datetimeFigureOut">
              <a:rPr lang="en-US" smtClean="0"/>
              <a:t>2/5/2021</a:t>
            </a:fld>
            <a:endParaRPr lang="en-US"/>
          </a:p>
        </p:txBody>
      </p:sp>
      <p:sp>
        <p:nvSpPr>
          <p:cNvPr id="5" name="Footer Placeholder 4">
            <a:extLst>
              <a:ext uri="{FF2B5EF4-FFF2-40B4-BE49-F238E27FC236}">
                <a16:creationId xmlns:a16="http://schemas.microsoft.com/office/drawing/2014/main" id="{41EC917E-A32F-495A-8AEB-9C7E2A20B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FF63C-DEA1-4D15-9815-E2C7AB13F22D}"/>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3628749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A1A2-65A3-41A1-8949-252C8392E7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848286-AB20-4D02-A221-517DDBEE0A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38E650-6D29-4A07-891A-E610AE1975B5}"/>
              </a:ext>
            </a:extLst>
          </p:cNvPr>
          <p:cNvSpPr>
            <a:spLocks noGrp="1"/>
          </p:cNvSpPr>
          <p:nvPr>
            <p:ph type="dt" sz="half" idx="10"/>
          </p:nvPr>
        </p:nvSpPr>
        <p:spPr/>
        <p:txBody>
          <a:bodyPr/>
          <a:lstStyle/>
          <a:p>
            <a:fld id="{A96DEF5C-BDBC-41EF-8361-F6828E15C6F9}" type="datetimeFigureOut">
              <a:rPr lang="en-US" smtClean="0"/>
              <a:t>2/5/2021</a:t>
            </a:fld>
            <a:endParaRPr lang="en-US"/>
          </a:p>
        </p:txBody>
      </p:sp>
      <p:sp>
        <p:nvSpPr>
          <p:cNvPr id="5" name="Footer Placeholder 4">
            <a:extLst>
              <a:ext uri="{FF2B5EF4-FFF2-40B4-BE49-F238E27FC236}">
                <a16:creationId xmlns:a16="http://schemas.microsoft.com/office/drawing/2014/main" id="{E4709080-2F13-4DE6-9D95-D5BA77D6A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31AFD8-6D8C-4D23-AB7A-2D28D2A6EA8B}"/>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498234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6047B-B106-4C50-BF4A-6D33CDD584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664DEC-C8CE-425B-870F-0D278CA52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402BF0-D81E-4C2D-AF67-1AB626DC9E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0F973D-32B5-476B-A223-C352B7315D69}"/>
              </a:ext>
            </a:extLst>
          </p:cNvPr>
          <p:cNvSpPr>
            <a:spLocks noGrp="1"/>
          </p:cNvSpPr>
          <p:nvPr>
            <p:ph type="dt" sz="half" idx="10"/>
          </p:nvPr>
        </p:nvSpPr>
        <p:spPr/>
        <p:txBody>
          <a:bodyPr/>
          <a:lstStyle/>
          <a:p>
            <a:fld id="{A96DEF5C-BDBC-41EF-8361-F6828E15C6F9}" type="datetimeFigureOut">
              <a:rPr lang="en-US" smtClean="0"/>
              <a:t>2/5/2021</a:t>
            </a:fld>
            <a:endParaRPr lang="en-US"/>
          </a:p>
        </p:txBody>
      </p:sp>
      <p:sp>
        <p:nvSpPr>
          <p:cNvPr id="6" name="Footer Placeholder 5">
            <a:extLst>
              <a:ext uri="{FF2B5EF4-FFF2-40B4-BE49-F238E27FC236}">
                <a16:creationId xmlns:a16="http://schemas.microsoft.com/office/drawing/2014/main" id="{F63836C5-A10D-4100-AA0E-4CCE677D0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BE5E7B-37E8-453C-8341-5E41FF68ED70}"/>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86179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83B41-20A3-4B9E-B222-C1359D4A26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05195C-6444-4765-A2FF-4ADCF226E2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2CBDA5-1904-4047-B5A3-FA496DA3BE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179F9D-2A3C-4DDF-BD56-DB6CDC800B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E59FDF-38E3-4CC6-BF6F-B47FC4F590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18120F-22AB-481D-9DC4-0C409855DD2C}"/>
              </a:ext>
            </a:extLst>
          </p:cNvPr>
          <p:cNvSpPr>
            <a:spLocks noGrp="1"/>
          </p:cNvSpPr>
          <p:nvPr>
            <p:ph type="dt" sz="half" idx="10"/>
          </p:nvPr>
        </p:nvSpPr>
        <p:spPr/>
        <p:txBody>
          <a:bodyPr/>
          <a:lstStyle/>
          <a:p>
            <a:fld id="{A96DEF5C-BDBC-41EF-8361-F6828E15C6F9}" type="datetimeFigureOut">
              <a:rPr lang="en-US" smtClean="0"/>
              <a:t>2/5/2021</a:t>
            </a:fld>
            <a:endParaRPr lang="en-US"/>
          </a:p>
        </p:txBody>
      </p:sp>
      <p:sp>
        <p:nvSpPr>
          <p:cNvPr id="8" name="Footer Placeholder 7">
            <a:extLst>
              <a:ext uri="{FF2B5EF4-FFF2-40B4-BE49-F238E27FC236}">
                <a16:creationId xmlns:a16="http://schemas.microsoft.com/office/drawing/2014/main" id="{8830B03A-7702-4C61-A4B4-ABA70E5E49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846C93-6DA5-438A-A336-6A65686A3926}"/>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1275247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13390-D99C-41C9-B4D4-36797764A3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9A72FD-38B4-4DB2-A67C-308A7E9670CE}"/>
              </a:ext>
            </a:extLst>
          </p:cNvPr>
          <p:cNvSpPr>
            <a:spLocks noGrp="1"/>
          </p:cNvSpPr>
          <p:nvPr>
            <p:ph type="dt" sz="half" idx="10"/>
          </p:nvPr>
        </p:nvSpPr>
        <p:spPr/>
        <p:txBody>
          <a:bodyPr/>
          <a:lstStyle/>
          <a:p>
            <a:fld id="{A96DEF5C-BDBC-41EF-8361-F6828E15C6F9}" type="datetimeFigureOut">
              <a:rPr lang="en-US" smtClean="0"/>
              <a:t>2/5/2021</a:t>
            </a:fld>
            <a:endParaRPr lang="en-US"/>
          </a:p>
        </p:txBody>
      </p:sp>
      <p:sp>
        <p:nvSpPr>
          <p:cNvPr id="4" name="Footer Placeholder 3">
            <a:extLst>
              <a:ext uri="{FF2B5EF4-FFF2-40B4-BE49-F238E27FC236}">
                <a16:creationId xmlns:a16="http://schemas.microsoft.com/office/drawing/2014/main" id="{DF72AD29-6161-43A1-A14D-4E8782A98F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A9CBB8-386A-4643-8E71-07B219B0D822}"/>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70111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B30572-EF8E-40B7-B1DC-7B9765FFDE62}"/>
              </a:ext>
            </a:extLst>
          </p:cNvPr>
          <p:cNvSpPr>
            <a:spLocks noGrp="1"/>
          </p:cNvSpPr>
          <p:nvPr>
            <p:ph type="dt" sz="half" idx="10"/>
          </p:nvPr>
        </p:nvSpPr>
        <p:spPr/>
        <p:txBody>
          <a:bodyPr/>
          <a:lstStyle/>
          <a:p>
            <a:fld id="{A96DEF5C-BDBC-41EF-8361-F6828E15C6F9}" type="datetimeFigureOut">
              <a:rPr lang="en-US" smtClean="0"/>
              <a:t>2/5/2021</a:t>
            </a:fld>
            <a:endParaRPr lang="en-US"/>
          </a:p>
        </p:txBody>
      </p:sp>
      <p:sp>
        <p:nvSpPr>
          <p:cNvPr id="3" name="Footer Placeholder 2">
            <a:extLst>
              <a:ext uri="{FF2B5EF4-FFF2-40B4-BE49-F238E27FC236}">
                <a16:creationId xmlns:a16="http://schemas.microsoft.com/office/drawing/2014/main" id="{391234DC-BD91-4187-BA87-73E5247B1B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BA605F-B9A6-471F-B644-5BA3F2908335}"/>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2353709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892EC-33D8-4598-AB8F-0E7E94634E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AA9A89-6019-4016-B762-3A73AFD6D6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216F14-CA35-4F94-AA3D-3174182FB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DD283C-EE44-41F6-BCD7-5223CB078355}"/>
              </a:ext>
            </a:extLst>
          </p:cNvPr>
          <p:cNvSpPr>
            <a:spLocks noGrp="1"/>
          </p:cNvSpPr>
          <p:nvPr>
            <p:ph type="dt" sz="half" idx="10"/>
          </p:nvPr>
        </p:nvSpPr>
        <p:spPr/>
        <p:txBody>
          <a:bodyPr/>
          <a:lstStyle/>
          <a:p>
            <a:fld id="{A96DEF5C-BDBC-41EF-8361-F6828E15C6F9}" type="datetimeFigureOut">
              <a:rPr lang="en-US" smtClean="0"/>
              <a:t>2/5/2021</a:t>
            </a:fld>
            <a:endParaRPr lang="en-US"/>
          </a:p>
        </p:txBody>
      </p:sp>
      <p:sp>
        <p:nvSpPr>
          <p:cNvPr id="6" name="Footer Placeholder 5">
            <a:extLst>
              <a:ext uri="{FF2B5EF4-FFF2-40B4-BE49-F238E27FC236}">
                <a16:creationId xmlns:a16="http://schemas.microsoft.com/office/drawing/2014/main" id="{7A19DC7E-4D0F-4CFF-B693-FDBCBA0B98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4815B3-5CAD-431E-90E6-6DF56F92F99B}"/>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2601354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867A4-A0BE-4B80-BAA1-54929144A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CE875B-980E-4300-BA47-84806458B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F339EB-1AD6-40F5-9703-4B73131239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A76ADA-EE21-47C0-BF61-83FD644906EE}"/>
              </a:ext>
            </a:extLst>
          </p:cNvPr>
          <p:cNvSpPr>
            <a:spLocks noGrp="1"/>
          </p:cNvSpPr>
          <p:nvPr>
            <p:ph type="dt" sz="half" idx="10"/>
          </p:nvPr>
        </p:nvSpPr>
        <p:spPr/>
        <p:txBody>
          <a:bodyPr/>
          <a:lstStyle/>
          <a:p>
            <a:fld id="{A96DEF5C-BDBC-41EF-8361-F6828E15C6F9}" type="datetimeFigureOut">
              <a:rPr lang="en-US" smtClean="0"/>
              <a:t>2/5/2021</a:t>
            </a:fld>
            <a:endParaRPr lang="en-US"/>
          </a:p>
        </p:txBody>
      </p:sp>
      <p:sp>
        <p:nvSpPr>
          <p:cNvPr id="6" name="Footer Placeholder 5">
            <a:extLst>
              <a:ext uri="{FF2B5EF4-FFF2-40B4-BE49-F238E27FC236}">
                <a16:creationId xmlns:a16="http://schemas.microsoft.com/office/drawing/2014/main" id="{34BB8BB9-3932-4C13-B4E0-60774E72DC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A54051-0A16-426C-B635-B8102467762C}"/>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3143778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06530F-67D7-4D9B-A480-0F302C5E4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FB1475-F36E-4510-A485-E653C70AAE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7F9738-29E7-44C6-B925-68EC2C512F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DEF5C-BDBC-41EF-8361-F6828E15C6F9}" type="datetimeFigureOut">
              <a:rPr lang="en-US" smtClean="0"/>
              <a:t>2/5/2021</a:t>
            </a:fld>
            <a:endParaRPr lang="en-US"/>
          </a:p>
        </p:txBody>
      </p:sp>
      <p:sp>
        <p:nvSpPr>
          <p:cNvPr id="5" name="Footer Placeholder 4">
            <a:extLst>
              <a:ext uri="{FF2B5EF4-FFF2-40B4-BE49-F238E27FC236}">
                <a16:creationId xmlns:a16="http://schemas.microsoft.com/office/drawing/2014/main" id="{CE193DA0-EF52-4CC9-BCF4-D1F77CC10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CC4AF7-7874-4A84-8147-36ECDCF5D2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2886-9502-4269-A4D1-9A831F7CE447}" type="slidenum">
              <a:rPr lang="en-US" smtClean="0"/>
              <a:t>‹#›</a:t>
            </a:fld>
            <a:endParaRPr lang="en-US"/>
          </a:p>
        </p:txBody>
      </p:sp>
    </p:spTree>
    <p:extLst>
      <p:ext uri="{BB962C8B-B14F-4D97-AF65-F5344CB8AC3E}">
        <p14:creationId xmlns:p14="http://schemas.microsoft.com/office/powerpoint/2010/main" val="1602086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guide-ignite.inmotionnow.com/help/requests"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guide-ignite.inmotionnow.com/help/collaboration"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dyzz9obi78pm5.cloudfront.net/app/image/id/5f592e0aec161c165448f7a8/n/kb-bl-managing-project-files1.png" TargetMode="External"/><Relationship Id="rId1" Type="http://schemas.openxmlformats.org/officeDocument/2006/relationships/slideLayout" Target="../slideLayouts/slideLayout7.xml"/><Relationship Id="rId4" Type="http://schemas.openxmlformats.org/officeDocument/2006/relationships/hyperlink" Target="https://guide-ignite.inmotionnow.com/help/managing-project-files"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guide-ignite.inmotionnow.com/help/custom-fields"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guide-ignite.inmotionnow.com/help/managing-tags"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guide-ignite.inmotionnow.com/help/gantt-view"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hyperlink" Target="https://guide-ignite.inmotionnow.com/help/dependencie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guide-ignite.inmotionnow.com/help/creating-a-proof" TargetMode="External"/><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dyzz9obi78pm5.cloudfront.net/app/image/id/5f0e6a0d6e121c8c1e82fbb9/n/86-review-upload-menu.jpg" TargetMode="External"/><Relationship Id="rId2" Type="http://schemas.openxmlformats.org/officeDocument/2006/relationships/hyperlink" Target="https://guide-ignite.inmotionnow.com/help/file-preparation-guidelines" TargetMode="Externa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hyperlink" Target="https://guide-ignite.inmotionnow.com/help/review-asset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guide-ignite.inmotionnow.com/help/review-routes" TargetMode="External"/><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guide-ignite.inmotionnow.com/help/versioning-a-review"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hyperlink" Target="https://guide-ignite.inmotionnow.com/help/final-deliver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guide-ignite.inmotionnow.com/help/login-faqs"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guide-ignite.inmotionnow.com/help/custom-views" TargetMode="Externa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guide-ignite.inmotionnow.com/help/kanban-custom-views"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guide-ignite.inmotionnow.com/help/calendars-views" TargetMode="External"/><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hyperlink" Target="mailto:noreply@inmotionnow.com"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guide-ignite.inmotionnow.com/help/quick-start-guide-submitting-a-review" TargetMode="External"/><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hyperlink" Target="https://guide-ignite.inmotionnow.com/help/proof-versioning"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hyperlink" Target="https://guide-ignite.inmotionnow.com/help/report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hyperlink" Target="https://guide-ignite.inmotionnow.com/help/profile-management"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hyperlink" Target="https://guide-ignite.inmotionnow.com/help/inmotion-ignite-review-app-for-ios-and-android" TargetMode="External"/><Relationship Id="rId3" Type="http://schemas.openxmlformats.org/officeDocument/2006/relationships/image" Target="../media/image61.png"/><Relationship Id="rId7" Type="http://schemas.openxmlformats.org/officeDocument/2006/relationships/image" Target="../media/image65.jp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hyperlink" Target="https://exchange.adobe.com/creativecloud.details.100861.html" TargetMode="External"/><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hyperlink" Target="https://guide-ignite.inmotionnow.com/help/install-adobe-extension"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guide-ignite.inmotionnow.com/help/custom-views" TargetMode="External"/><Relationship Id="rId2" Type="http://schemas.openxmlformats.org/officeDocument/2006/relationships/hyperlink" Target="https://guide-ignite.inmotionnow.com/help/profile-management" TargetMode="External"/><Relationship Id="rId1" Type="http://schemas.openxmlformats.org/officeDocument/2006/relationships/slideLayout" Target="../slideLayouts/slideLayout7.xml"/><Relationship Id="rId6" Type="http://schemas.openxmlformats.org/officeDocument/2006/relationships/hyperlink" Target="https://guide-ignite.inmotionnow.com/help/inmotion-ignite-review-app-for-ios-and-android" TargetMode="External"/><Relationship Id="rId5" Type="http://schemas.openxmlformats.org/officeDocument/2006/relationships/hyperlink" Target="https://guide-ignite.inmotionnow.com/help/install-adobe-extension" TargetMode="External"/><Relationship Id="rId4" Type="http://schemas.openxmlformats.org/officeDocument/2006/relationships/hyperlink" Target="https://guide-ignite.inmotionnow.com/help/creating-a-proo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hyperlink" Target="https://guide-ignite.inmotionnow.com/help/notification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1193E-B94D-46D2-84E0-09DE0F89EC5F}"/>
              </a:ext>
            </a:extLst>
          </p:cNvPr>
          <p:cNvSpPr>
            <a:spLocks noGrp="1"/>
          </p:cNvSpPr>
          <p:nvPr>
            <p:ph type="ctrTitle"/>
          </p:nvPr>
        </p:nvSpPr>
        <p:spPr>
          <a:xfrm>
            <a:off x="1238774" y="3039975"/>
            <a:ext cx="9144000" cy="1020763"/>
          </a:xfrm>
        </p:spPr>
        <p:txBody>
          <a:bodyPr/>
          <a:lstStyle/>
          <a:p>
            <a:r>
              <a:rPr lang="en-US" dirty="0">
                <a:solidFill>
                  <a:schemeClr val="tx1">
                    <a:lumMod val="65000"/>
                    <a:lumOff val="35000"/>
                  </a:schemeClr>
                </a:solidFill>
                <a:latin typeface="Arial Nova" panose="020B0504020202020204" pitchFamily="34" charset="0"/>
              </a:rPr>
              <a:t>Team Training</a:t>
            </a:r>
          </a:p>
        </p:txBody>
      </p:sp>
      <p:sp>
        <p:nvSpPr>
          <p:cNvPr id="3" name="Subtitle 2">
            <a:extLst>
              <a:ext uri="{FF2B5EF4-FFF2-40B4-BE49-F238E27FC236}">
                <a16:creationId xmlns:a16="http://schemas.microsoft.com/office/drawing/2014/main" id="{81C2666D-E743-477D-8DB3-997DEA498506}"/>
              </a:ext>
            </a:extLst>
          </p:cNvPr>
          <p:cNvSpPr>
            <a:spLocks noGrp="1"/>
          </p:cNvSpPr>
          <p:nvPr>
            <p:ph type="subTitle" idx="1"/>
          </p:nvPr>
        </p:nvSpPr>
        <p:spPr>
          <a:xfrm>
            <a:off x="1238774" y="3039975"/>
            <a:ext cx="9144000" cy="2454813"/>
          </a:xfrm>
        </p:spPr>
        <p:txBody>
          <a:bodyPr>
            <a:normAutofit/>
          </a:bodyPr>
          <a:lstStyle/>
          <a:p>
            <a:endParaRPr lang="en-US" dirty="0"/>
          </a:p>
          <a:p>
            <a:pPr marL="342900" indent="-342900">
              <a:buFont typeface="Arial" panose="020B0604020202020204" pitchFamily="34" charset="0"/>
              <a:buChar char="•"/>
            </a:pPr>
            <a:endParaRPr lang="en-US" dirty="0"/>
          </a:p>
        </p:txBody>
      </p:sp>
      <p:pic>
        <p:nvPicPr>
          <p:cNvPr id="6" name="Picture 5" descr="Logo, company name&#10;&#10;Description automatically generated">
            <a:extLst>
              <a:ext uri="{FF2B5EF4-FFF2-40B4-BE49-F238E27FC236}">
                <a16:creationId xmlns:a16="http://schemas.microsoft.com/office/drawing/2014/main" id="{9DAD5416-D8DD-4A1E-B8F7-7BB4BCB3C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2731" y="1538736"/>
            <a:ext cx="3336086" cy="1501239"/>
          </a:xfrm>
          <a:prstGeom prst="rect">
            <a:avLst/>
          </a:prstGeom>
        </p:spPr>
      </p:pic>
    </p:spTree>
    <p:extLst>
      <p:ext uri="{BB962C8B-B14F-4D97-AF65-F5344CB8AC3E}">
        <p14:creationId xmlns:p14="http://schemas.microsoft.com/office/powerpoint/2010/main" val="3136443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467F81-4529-44E4-9B11-0D911A4CD59E}"/>
              </a:ext>
            </a:extLst>
          </p:cNvPr>
          <p:cNvSpPr txBox="1"/>
          <p:nvPr/>
        </p:nvSpPr>
        <p:spPr>
          <a:xfrm>
            <a:off x="340990" y="278623"/>
            <a:ext cx="575501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Working in ignite</a:t>
            </a:r>
          </a:p>
        </p:txBody>
      </p:sp>
      <p:pic>
        <p:nvPicPr>
          <p:cNvPr id="3" name="Picture 2" descr="Graphical user interface, application&#10;&#10;Description automatically generated">
            <a:extLst>
              <a:ext uri="{FF2B5EF4-FFF2-40B4-BE49-F238E27FC236}">
                <a16:creationId xmlns:a16="http://schemas.microsoft.com/office/drawing/2014/main" id="{458598B2-47FE-451E-B43A-76F548DDA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990" y="1095869"/>
            <a:ext cx="8599810" cy="5691879"/>
          </a:xfrm>
          <a:prstGeom prst="rect">
            <a:avLst/>
          </a:prstGeom>
        </p:spPr>
      </p:pic>
    </p:spTree>
    <p:extLst>
      <p:ext uri="{BB962C8B-B14F-4D97-AF65-F5344CB8AC3E}">
        <p14:creationId xmlns:p14="http://schemas.microsoft.com/office/powerpoint/2010/main" val="2908619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AA8C172-AFCE-4377-9033-007A5A82685A}"/>
              </a:ext>
            </a:extLst>
          </p:cNvPr>
          <p:cNvSpPr txBox="1"/>
          <p:nvPr/>
        </p:nvSpPr>
        <p:spPr>
          <a:xfrm>
            <a:off x="397164" y="1126745"/>
            <a:ext cx="4876800" cy="369332"/>
          </a:xfrm>
          <a:prstGeom prst="rect">
            <a:avLst/>
          </a:prstGeom>
          <a:noFill/>
        </p:spPr>
        <p:txBody>
          <a:bodyPr wrap="square" rtlCol="0">
            <a:spAutoFit/>
          </a:bodyPr>
          <a:lstStyle/>
          <a:p>
            <a:r>
              <a:rPr lang="en-US" dirty="0">
                <a:solidFill>
                  <a:schemeClr val="tx1">
                    <a:lumMod val="65000"/>
                    <a:lumOff val="35000"/>
                  </a:schemeClr>
                </a:solidFill>
                <a:latin typeface="Arial Nova" panose="020B0504020202020204" pitchFamily="34" charset="0"/>
              </a:rPr>
              <a:t>Campaigns are collections of multiple projects</a:t>
            </a:r>
          </a:p>
        </p:txBody>
      </p:sp>
      <p:sp>
        <p:nvSpPr>
          <p:cNvPr id="8" name="TextBox 7">
            <a:extLst>
              <a:ext uri="{FF2B5EF4-FFF2-40B4-BE49-F238E27FC236}">
                <a16:creationId xmlns:a16="http://schemas.microsoft.com/office/drawing/2014/main" id="{64D5F473-4CE4-49DA-B932-02925827D63E}"/>
              </a:ext>
            </a:extLst>
          </p:cNvPr>
          <p:cNvSpPr txBox="1"/>
          <p:nvPr/>
        </p:nvSpPr>
        <p:spPr>
          <a:xfrm>
            <a:off x="6095999" y="1126654"/>
            <a:ext cx="5952067" cy="369332"/>
          </a:xfrm>
          <a:prstGeom prst="rect">
            <a:avLst/>
          </a:prstGeom>
          <a:noFill/>
        </p:spPr>
        <p:txBody>
          <a:bodyPr wrap="square" rtlCol="0">
            <a:spAutoFit/>
          </a:bodyPr>
          <a:lstStyle/>
          <a:p>
            <a:r>
              <a:rPr lang="en-US" dirty="0">
                <a:solidFill>
                  <a:schemeClr val="tx1">
                    <a:lumMod val="65000"/>
                    <a:lumOff val="35000"/>
                  </a:schemeClr>
                </a:solidFill>
                <a:latin typeface="Arial Nova" panose="020B0504020202020204" pitchFamily="34" charset="0"/>
              </a:rPr>
              <a:t>Each project is a collection of multiple tasks and proofs</a:t>
            </a:r>
          </a:p>
        </p:txBody>
      </p:sp>
      <p:sp>
        <p:nvSpPr>
          <p:cNvPr id="9" name="TextBox 8">
            <a:extLst>
              <a:ext uri="{FF2B5EF4-FFF2-40B4-BE49-F238E27FC236}">
                <a16:creationId xmlns:a16="http://schemas.microsoft.com/office/drawing/2014/main" id="{4A62BAE4-538C-4977-80FB-CB10EF010B14}"/>
              </a:ext>
            </a:extLst>
          </p:cNvPr>
          <p:cNvSpPr txBox="1"/>
          <p:nvPr/>
        </p:nvSpPr>
        <p:spPr>
          <a:xfrm>
            <a:off x="397164" y="272467"/>
            <a:ext cx="57912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Workflow Example</a:t>
            </a:r>
          </a:p>
        </p:txBody>
      </p:sp>
      <p:pic>
        <p:nvPicPr>
          <p:cNvPr id="1026" name="Picture 2">
            <a:extLst>
              <a:ext uri="{FF2B5EF4-FFF2-40B4-BE49-F238E27FC236}">
                <a16:creationId xmlns:a16="http://schemas.microsoft.com/office/drawing/2014/main" id="{52CD82CD-8DDB-427B-BC33-39A7E5FE9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1780995"/>
            <a:ext cx="4491091" cy="40987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E7C0247-3741-4460-972F-2B8234464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45" y="1495986"/>
            <a:ext cx="6999817" cy="499244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BED225D0-0C00-4B0E-8D1B-DBFA7132CBEA}"/>
              </a:ext>
            </a:extLst>
          </p:cNvPr>
          <p:cNvCxnSpPr/>
          <p:nvPr/>
        </p:nvCxnSpPr>
        <p:spPr>
          <a:xfrm flipV="1">
            <a:off x="4013200" y="2286000"/>
            <a:ext cx="2896126" cy="2133600"/>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CDB9262-09D6-4073-AA78-75292C1E3CC3}"/>
              </a:ext>
            </a:extLst>
          </p:cNvPr>
          <p:cNvSpPr txBox="1"/>
          <p:nvPr/>
        </p:nvSpPr>
        <p:spPr>
          <a:xfrm>
            <a:off x="5052292" y="499460"/>
            <a:ext cx="6197600" cy="369332"/>
          </a:xfrm>
          <a:prstGeom prst="rect">
            <a:avLst/>
          </a:prstGeom>
          <a:noFill/>
        </p:spPr>
        <p:txBody>
          <a:bodyPr wrap="square">
            <a:spAutoFit/>
          </a:bodyPr>
          <a:lstStyle/>
          <a:p>
            <a:r>
              <a:rPr lang="en-US" dirty="0">
                <a:highlight>
                  <a:srgbClr val="FFFF00"/>
                </a:highlight>
              </a:rPr>
              <a:t>Optional: Include screenshots of your team’s projects and work</a:t>
            </a:r>
          </a:p>
        </p:txBody>
      </p:sp>
    </p:spTree>
    <p:extLst>
      <p:ext uri="{BB962C8B-B14F-4D97-AF65-F5344CB8AC3E}">
        <p14:creationId xmlns:p14="http://schemas.microsoft.com/office/powerpoint/2010/main" val="2077626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AA8C172-AFCE-4377-9033-007A5A82685A}"/>
              </a:ext>
            </a:extLst>
          </p:cNvPr>
          <p:cNvSpPr txBox="1"/>
          <p:nvPr/>
        </p:nvSpPr>
        <p:spPr>
          <a:xfrm>
            <a:off x="397164" y="1173077"/>
            <a:ext cx="5131181" cy="338554"/>
          </a:xfrm>
          <a:prstGeom prst="rect">
            <a:avLst/>
          </a:prstGeom>
          <a:noFill/>
        </p:spPr>
        <p:txBody>
          <a:bodyPr wrap="square" rtlCol="0">
            <a:spAutoFit/>
          </a:bodyPr>
          <a:lstStyle/>
          <a:p>
            <a:r>
              <a:rPr lang="en-US" sz="1600" dirty="0">
                <a:solidFill>
                  <a:schemeClr val="tx1">
                    <a:lumMod val="65000"/>
                    <a:lumOff val="35000"/>
                  </a:schemeClr>
                </a:solidFill>
                <a:latin typeface="Arial Nova" panose="020B0504020202020204" pitchFamily="34" charset="0"/>
              </a:rPr>
              <a:t>Tasks are to-do items that do not need review</a:t>
            </a:r>
          </a:p>
        </p:txBody>
      </p:sp>
      <p:sp>
        <p:nvSpPr>
          <p:cNvPr id="9" name="TextBox 8">
            <a:extLst>
              <a:ext uri="{FF2B5EF4-FFF2-40B4-BE49-F238E27FC236}">
                <a16:creationId xmlns:a16="http://schemas.microsoft.com/office/drawing/2014/main" id="{4A62BAE4-538C-4977-80FB-CB10EF010B14}"/>
              </a:ext>
            </a:extLst>
          </p:cNvPr>
          <p:cNvSpPr txBox="1"/>
          <p:nvPr/>
        </p:nvSpPr>
        <p:spPr>
          <a:xfrm>
            <a:off x="397164" y="272467"/>
            <a:ext cx="57912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Workflow Example</a:t>
            </a:r>
          </a:p>
        </p:txBody>
      </p:sp>
      <p:pic>
        <p:nvPicPr>
          <p:cNvPr id="3" name="Picture 2">
            <a:extLst>
              <a:ext uri="{FF2B5EF4-FFF2-40B4-BE49-F238E27FC236}">
                <a16:creationId xmlns:a16="http://schemas.microsoft.com/office/drawing/2014/main" id="{FEAF54D0-F1FB-457E-BE99-B7416C96FDF8}"/>
              </a:ext>
            </a:extLst>
          </p:cNvPr>
          <p:cNvPicPr>
            <a:picLocks noChangeAspect="1"/>
          </p:cNvPicPr>
          <p:nvPr/>
        </p:nvPicPr>
        <p:blipFill>
          <a:blip r:embed="rId2"/>
          <a:stretch>
            <a:fillRect/>
          </a:stretch>
        </p:blipFill>
        <p:spPr>
          <a:xfrm>
            <a:off x="251261" y="1937905"/>
            <a:ext cx="5716280" cy="464762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17236D4-D389-4CF9-A4DB-4C5D94802A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88364" y="1937904"/>
            <a:ext cx="5716281" cy="464762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D8C3609A-CB43-4134-926F-FF132C0D1F43}"/>
              </a:ext>
            </a:extLst>
          </p:cNvPr>
          <p:cNvSpPr txBox="1"/>
          <p:nvPr/>
        </p:nvSpPr>
        <p:spPr>
          <a:xfrm>
            <a:off x="6096000" y="1166741"/>
            <a:ext cx="6017703" cy="584775"/>
          </a:xfrm>
          <a:prstGeom prst="rect">
            <a:avLst/>
          </a:prstGeom>
          <a:noFill/>
        </p:spPr>
        <p:txBody>
          <a:bodyPr wrap="square" rtlCol="0">
            <a:spAutoFit/>
          </a:bodyPr>
          <a:lstStyle/>
          <a:p>
            <a:r>
              <a:rPr lang="en-US" sz="1600" dirty="0">
                <a:solidFill>
                  <a:schemeClr val="tx1">
                    <a:lumMod val="65000"/>
                    <a:lumOff val="35000"/>
                  </a:schemeClr>
                </a:solidFill>
                <a:latin typeface="Arial Nova" panose="020B0504020202020204" pitchFamily="34" charset="0"/>
              </a:rPr>
              <a:t>Proofs are to-do items for content that needs to be reviewed &amp; approved by others</a:t>
            </a:r>
          </a:p>
        </p:txBody>
      </p:sp>
      <p:sp>
        <p:nvSpPr>
          <p:cNvPr id="10" name="TextBox 9">
            <a:extLst>
              <a:ext uri="{FF2B5EF4-FFF2-40B4-BE49-F238E27FC236}">
                <a16:creationId xmlns:a16="http://schemas.microsoft.com/office/drawing/2014/main" id="{EACC35BB-BD93-4E5E-9028-4A81696F1C5C}"/>
              </a:ext>
            </a:extLst>
          </p:cNvPr>
          <p:cNvSpPr txBox="1"/>
          <p:nvPr/>
        </p:nvSpPr>
        <p:spPr>
          <a:xfrm>
            <a:off x="5052292" y="499460"/>
            <a:ext cx="6197600" cy="369332"/>
          </a:xfrm>
          <a:prstGeom prst="rect">
            <a:avLst/>
          </a:prstGeom>
          <a:noFill/>
        </p:spPr>
        <p:txBody>
          <a:bodyPr wrap="square">
            <a:spAutoFit/>
          </a:bodyPr>
          <a:lstStyle/>
          <a:p>
            <a:r>
              <a:rPr lang="en-US" dirty="0">
                <a:highlight>
                  <a:srgbClr val="FFFF00"/>
                </a:highlight>
              </a:rPr>
              <a:t>Optional: Include screenshots of your team’s projects and work</a:t>
            </a:r>
          </a:p>
        </p:txBody>
      </p:sp>
    </p:spTree>
    <p:extLst>
      <p:ext uri="{BB962C8B-B14F-4D97-AF65-F5344CB8AC3E}">
        <p14:creationId xmlns:p14="http://schemas.microsoft.com/office/powerpoint/2010/main" val="787062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0326609-59D0-478E-807F-A7B96DFB5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225" y="2355220"/>
            <a:ext cx="10129578" cy="3916269"/>
          </a:xfrm>
          <a:prstGeom prst="rect">
            <a:avLst/>
          </a:prstGeom>
        </p:spPr>
      </p:pic>
      <p:sp>
        <p:nvSpPr>
          <p:cNvPr id="2" name="TextBox 1">
            <a:extLst>
              <a:ext uri="{FF2B5EF4-FFF2-40B4-BE49-F238E27FC236}">
                <a16:creationId xmlns:a16="http://schemas.microsoft.com/office/drawing/2014/main" id="{841B204F-C698-4A48-9994-49C1B72966DB}"/>
              </a:ext>
            </a:extLst>
          </p:cNvPr>
          <p:cNvSpPr txBox="1"/>
          <p:nvPr/>
        </p:nvSpPr>
        <p:spPr>
          <a:xfrm>
            <a:off x="397164" y="980353"/>
            <a:ext cx="11341914" cy="1477328"/>
          </a:xfrm>
          <a:prstGeom prst="rect">
            <a:avLst/>
          </a:prstGeom>
          <a:noFill/>
        </p:spPr>
        <p:txBody>
          <a:bodyPr wrap="square" rtlCol="0">
            <a:spAutoFit/>
          </a:bodyPr>
          <a:lstStyle/>
          <a:p>
            <a:r>
              <a:rPr lang="en-US" dirty="0">
                <a:highlight>
                  <a:srgbClr val="FFFF00"/>
                </a:highlight>
              </a:rPr>
              <a:t>Optional: Include an example process map(s) of your workflow.</a:t>
            </a:r>
          </a:p>
          <a:p>
            <a:endParaRPr lang="en-US" dirty="0">
              <a:highlight>
                <a:srgbClr val="FFFF00"/>
              </a:highlight>
            </a:endParaRPr>
          </a:p>
          <a:p>
            <a:r>
              <a:rPr lang="en-US" b="1" dirty="0">
                <a:highlight>
                  <a:srgbClr val="FFFF00"/>
                </a:highlight>
              </a:rPr>
              <a:t>At this point, we recommend completing your training within the app itself, so users can get hands-on. </a:t>
            </a:r>
            <a:r>
              <a:rPr lang="en-US" dirty="0">
                <a:highlight>
                  <a:srgbClr val="FFFF00"/>
                </a:highlight>
              </a:rPr>
              <a:t>However, we’ve created the remaining slides for supplemental takeaways / reference material. As always, the most up-to-date articles can be found at https://guide-ignite.inmotionnow.com.</a:t>
            </a:r>
          </a:p>
        </p:txBody>
      </p:sp>
      <p:sp>
        <p:nvSpPr>
          <p:cNvPr id="5" name="TextBox 4">
            <a:extLst>
              <a:ext uri="{FF2B5EF4-FFF2-40B4-BE49-F238E27FC236}">
                <a16:creationId xmlns:a16="http://schemas.microsoft.com/office/drawing/2014/main" id="{A38301A9-46E2-4A20-8B68-C438AE70483E}"/>
              </a:ext>
            </a:extLst>
          </p:cNvPr>
          <p:cNvSpPr txBox="1"/>
          <p:nvPr/>
        </p:nvSpPr>
        <p:spPr>
          <a:xfrm>
            <a:off x="397164" y="272467"/>
            <a:ext cx="57912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Workflow Example</a:t>
            </a:r>
          </a:p>
        </p:txBody>
      </p:sp>
    </p:spTree>
    <p:extLst>
      <p:ext uri="{BB962C8B-B14F-4D97-AF65-F5344CB8AC3E}">
        <p14:creationId xmlns:p14="http://schemas.microsoft.com/office/powerpoint/2010/main" val="3988850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BBF0E48-BD63-4094-B05C-28BE6B3BB103}"/>
              </a:ext>
            </a:extLst>
          </p:cNvPr>
          <p:cNvGrpSpPr/>
          <p:nvPr/>
        </p:nvGrpSpPr>
        <p:grpSpPr>
          <a:xfrm>
            <a:off x="3149733" y="2763157"/>
            <a:ext cx="5892533" cy="1331685"/>
            <a:chOff x="2380749" y="2767280"/>
            <a:chExt cx="5892533" cy="1331685"/>
          </a:xfrm>
        </p:grpSpPr>
        <p:sp>
          <p:nvSpPr>
            <p:cNvPr id="2" name="TextBox 1">
              <a:extLst>
                <a:ext uri="{FF2B5EF4-FFF2-40B4-BE49-F238E27FC236}">
                  <a16:creationId xmlns:a16="http://schemas.microsoft.com/office/drawing/2014/main" id="{E3D96446-F161-4EE5-958E-7EA4ABFADE1F}"/>
                </a:ext>
              </a:extLst>
            </p:cNvPr>
            <p:cNvSpPr txBox="1"/>
            <p:nvPr/>
          </p:nvSpPr>
          <p:spPr>
            <a:xfrm>
              <a:off x="3918718" y="2767280"/>
              <a:ext cx="4354564" cy="1323439"/>
            </a:xfrm>
            <a:prstGeom prst="rect">
              <a:avLst/>
            </a:prstGeom>
            <a:noFill/>
          </p:spPr>
          <p:txBody>
            <a:bodyPr wrap="square" rtlCol="0">
              <a:spAutoFit/>
            </a:bodyPr>
            <a:lstStyle/>
            <a:p>
              <a:r>
                <a:rPr lang="en-US" sz="8000" dirty="0">
                  <a:solidFill>
                    <a:schemeClr val="tx1">
                      <a:lumMod val="65000"/>
                      <a:lumOff val="35000"/>
                    </a:schemeClr>
                  </a:solidFill>
                  <a:latin typeface="Arial Nova" panose="020B0504020202020204" pitchFamily="34" charset="0"/>
                </a:rPr>
                <a:t>Requests</a:t>
              </a:r>
            </a:p>
          </p:txBody>
        </p:sp>
        <p:pic>
          <p:nvPicPr>
            <p:cNvPr id="4" name="Picture 3">
              <a:extLst>
                <a:ext uri="{FF2B5EF4-FFF2-40B4-BE49-F238E27FC236}">
                  <a16:creationId xmlns:a16="http://schemas.microsoft.com/office/drawing/2014/main" id="{894FF948-F340-4A1F-80A4-17BB77CCEBFD}"/>
                </a:ext>
              </a:extLst>
            </p:cNvPr>
            <p:cNvPicPr>
              <a:picLocks noChangeAspect="1"/>
            </p:cNvPicPr>
            <p:nvPr/>
          </p:nvPicPr>
          <p:blipFill>
            <a:blip r:embed="rId2"/>
            <a:stretch>
              <a:fillRect/>
            </a:stretch>
          </p:blipFill>
          <p:spPr>
            <a:xfrm>
              <a:off x="2380749" y="2775526"/>
              <a:ext cx="1634959" cy="1323439"/>
            </a:xfrm>
            <a:prstGeom prst="rect">
              <a:avLst/>
            </a:prstGeom>
          </p:spPr>
        </p:pic>
      </p:grpSp>
    </p:spTree>
    <p:extLst>
      <p:ext uri="{BB962C8B-B14F-4D97-AF65-F5344CB8AC3E}">
        <p14:creationId xmlns:p14="http://schemas.microsoft.com/office/powerpoint/2010/main" val="1674538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CB5910-5C42-4E26-A215-421F04E1DF85}"/>
              </a:ext>
            </a:extLst>
          </p:cNvPr>
          <p:cNvSpPr txBox="1"/>
          <p:nvPr/>
        </p:nvSpPr>
        <p:spPr>
          <a:xfrm>
            <a:off x="372533" y="397814"/>
            <a:ext cx="4119418"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Requests</a:t>
            </a:r>
          </a:p>
        </p:txBody>
      </p:sp>
      <p:pic>
        <p:nvPicPr>
          <p:cNvPr id="4" name="Picture 3" descr="Graphical user interface, text, application&#10;&#10;Description automatically generated">
            <a:extLst>
              <a:ext uri="{FF2B5EF4-FFF2-40B4-BE49-F238E27FC236}">
                <a16:creationId xmlns:a16="http://schemas.microsoft.com/office/drawing/2014/main" id="{3A35B042-8BF0-4EC5-A379-434FC5BAD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753" y="1608041"/>
            <a:ext cx="7398130" cy="4686541"/>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660AE080-3AFE-4594-9682-A1400D5F77F3}"/>
              </a:ext>
            </a:extLst>
          </p:cNvPr>
          <p:cNvSpPr txBox="1"/>
          <p:nvPr/>
        </p:nvSpPr>
        <p:spPr>
          <a:xfrm>
            <a:off x="494949" y="1751205"/>
            <a:ext cx="3556933" cy="4370427"/>
          </a:xfrm>
          <a:prstGeom prst="rect">
            <a:avLst/>
          </a:prstGeom>
          <a:noFill/>
        </p:spPr>
        <p:txBody>
          <a:bodyPr wrap="square" rtlCol="0">
            <a:spAutoFit/>
          </a:bodyPr>
          <a:lstStyle/>
          <a:p>
            <a:r>
              <a:rPr lang="en-US" sz="1600" dirty="0">
                <a:solidFill>
                  <a:schemeClr val="tx1">
                    <a:lumMod val="65000"/>
                    <a:lumOff val="35000"/>
                  </a:schemeClr>
                </a:solidFill>
                <a:latin typeface="Arial Nova" panose="020B0504020202020204" pitchFamily="34" charset="0"/>
              </a:rPr>
              <a:t>Requests progress through the following statuses:</a:t>
            </a:r>
          </a:p>
          <a:p>
            <a:pPr marL="342900" indent="-342900">
              <a:buAutoNum type="arabicPeriod" startAt="2"/>
            </a:pPr>
            <a:endParaRPr lang="en-US"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400" b="1" dirty="0">
                <a:solidFill>
                  <a:schemeClr val="tx1">
                    <a:lumMod val="65000"/>
                    <a:lumOff val="35000"/>
                  </a:schemeClr>
                </a:solidFill>
                <a:latin typeface="Arial Nova" panose="020B0504020202020204" pitchFamily="34" charset="0"/>
              </a:rPr>
              <a:t>Draft: </a:t>
            </a:r>
            <a:r>
              <a:rPr lang="en-US" sz="1400" dirty="0">
                <a:solidFill>
                  <a:schemeClr val="tx1">
                    <a:lumMod val="65000"/>
                    <a:lumOff val="35000"/>
                  </a:schemeClr>
                </a:solidFill>
                <a:latin typeface="Arial Nova" panose="020B0504020202020204" pitchFamily="34" charset="0"/>
              </a:rPr>
              <a:t>Still in progress; not yet submitted by the requester</a:t>
            </a:r>
          </a:p>
          <a:p>
            <a:pPr marL="342900" indent="-342900">
              <a:buFont typeface="Arial" panose="020B0604020202020204" pitchFamily="34" charset="0"/>
              <a:buChar char="•"/>
            </a:pPr>
            <a:endParaRPr lang="en-US" sz="1400"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400" b="1" dirty="0">
                <a:solidFill>
                  <a:schemeClr val="tx1">
                    <a:lumMod val="65000"/>
                    <a:lumOff val="35000"/>
                  </a:schemeClr>
                </a:solidFill>
                <a:latin typeface="Arial Nova" panose="020B0504020202020204" pitchFamily="34" charset="0"/>
              </a:rPr>
              <a:t>Submitted: </a:t>
            </a:r>
            <a:r>
              <a:rPr lang="en-US" sz="1400" dirty="0">
                <a:solidFill>
                  <a:schemeClr val="tx1">
                    <a:lumMod val="65000"/>
                    <a:lumOff val="35000"/>
                  </a:schemeClr>
                </a:solidFill>
                <a:latin typeface="Arial Nova" panose="020B0504020202020204" pitchFamily="34" charset="0"/>
              </a:rPr>
              <a:t>Acceptors are notified of the new request for review</a:t>
            </a:r>
          </a:p>
          <a:p>
            <a:pPr marL="342900" indent="-342900">
              <a:buFont typeface="Arial" panose="020B0604020202020204" pitchFamily="34" charset="0"/>
              <a:buChar char="•"/>
            </a:pPr>
            <a:endParaRPr lang="en-US" sz="1400"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400" b="1" dirty="0">
                <a:solidFill>
                  <a:schemeClr val="tx1">
                    <a:lumMod val="65000"/>
                    <a:lumOff val="35000"/>
                  </a:schemeClr>
                </a:solidFill>
                <a:latin typeface="Arial Nova" panose="020B0504020202020204" pitchFamily="34" charset="0"/>
              </a:rPr>
              <a:t>Accepted: </a:t>
            </a:r>
            <a:r>
              <a:rPr lang="en-US" sz="1400" dirty="0">
                <a:solidFill>
                  <a:schemeClr val="tx1">
                    <a:lumMod val="65000"/>
                    <a:lumOff val="35000"/>
                  </a:schemeClr>
                </a:solidFill>
                <a:latin typeface="Arial Nova" panose="020B0504020202020204" pitchFamily="34" charset="0"/>
              </a:rPr>
              <a:t>Acceptors have approved the request and created work to fulfill the request</a:t>
            </a:r>
          </a:p>
          <a:p>
            <a:pPr marL="342900" indent="-342900">
              <a:buFont typeface="Arial" panose="020B0604020202020204" pitchFamily="34" charset="0"/>
              <a:buChar char="•"/>
            </a:pPr>
            <a:endParaRPr lang="en-US" sz="1400"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400" b="1" dirty="0">
                <a:solidFill>
                  <a:schemeClr val="tx1">
                    <a:lumMod val="65000"/>
                    <a:lumOff val="35000"/>
                  </a:schemeClr>
                </a:solidFill>
                <a:latin typeface="Arial Nova" panose="020B0504020202020204" pitchFamily="34" charset="0"/>
              </a:rPr>
              <a:t>Completed: </a:t>
            </a:r>
            <a:r>
              <a:rPr lang="en-US" sz="1400" dirty="0">
                <a:solidFill>
                  <a:schemeClr val="tx1">
                    <a:lumMod val="65000"/>
                    <a:lumOff val="35000"/>
                  </a:schemeClr>
                </a:solidFill>
                <a:latin typeface="Arial Nova" panose="020B0504020202020204" pitchFamily="34" charset="0"/>
              </a:rPr>
              <a:t>Work is complete &amp; the requester is notified</a:t>
            </a:r>
          </a:p>
          <a:p>
            <a:pPr marL="342900" indent="-342900">
              <a:buFont typeface="Arial" panose="020B0604020202020204" pitchFamily="34" charset="0"/>
              <a:buChar char="•"/>
            </a:pPr>
            <a:endParaRPr lang="en-US" sz="1400"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400" b="1" dirty="0">
                <a:solidFill>
                  <a:schemeClr val="tx1">
                    <a:lumMod val="65000"/>
                    <a:lumOff val="35000"/>
                  </a:schemeClr>
                </a:solidFill>
                <a:latin typeface="Arial Nova" panose="020B0504020202020204" pitchFamily="34" charset="0"/>
              </a:rPr>
              <a:t>Archived: </a:t>
            </a:r>
            <a:r>
              <a:rPr lang="en-US" sz="1400" dirty="0">
                <a:solidFill>
                  <a:schemeClr val="tx1">
                    <a:lumMod val="65000"/>
                    <a:lumOff val="35000"/>
                  </a:schemeClr>
                </a:solidFill>
                <a:latin typeface="Arial Nova" panose="020B0504020202020204" pitchFamily="34" charset="0"/>
              </a:rPr>
              <a:t>Work has been archived for future reference</a:t>
            </a:r>
          </a:p>
          <a:p>
            <a:pPr marL="342900" indent="-342900">
              <a:buFont typeface="Arial" panose="020B0604020202020204" pitchFamily="34" charset="0"/>
              <a:buChar char="•"/>
            </a:pPr>
            <a:endParaRPr lang="en-US" dirty="0"/>
          </a:p>
        </p:txBody>
      </p:sp>
      <p:cxnSp>
        <p:nvCxnSpPr>
          <p:cNvPr id="12" name="Straight Arrow Connector 11">
            <a:extLst>
              <a:ext uri="{FF2B5EF4-FFF2-40B4-BE49-F238E27FC236}">
                <a16:creationId xmlns:a16="http://schemas.microsoft.com/office/drawing/2014/main" id="{6820C81B-3D08-4391-B230-49B7F4BD2A39}"/>
              </a:ext>
            </a:extLst>
          </p:cNvPr>
          <p:cNvCxnSpPr/>
          <p:nvPr/>
        </p:nvCxnSpPr>
        <p:spPr>
          <a:xfrm>
            <a:off x="9446004" y="771787"/>
            <a:ext cx="1291904" cy="979418"/>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14" name="TextBox 13">
            <a:extLst>
              <a:ext uri="{FF2B5EF4-FFF2-40B4-BE49-F238E27FC236}">
                <a16:creationId xmlns:a16="http://schemas.microsoft.com/office/drawing/2014/main" id="{69BB272A-35DC-450D-ADBC-FC68460E6909}"/>
              </a:ext>
            </a:extLst>
          </p:cNvPr>
          <p:cNvSpPr txBox="1"/>
          <p:nvPr/>
        </p:nvSpPr>
        <p:spPr>
          <a:xfrm>
            <a:off x="6853806" y="402455"/>
            <a:ext cx="2592199" cy="369332"/>
          </a:xfrm>
          <a:prstGeom prst="rect">
            <a:avLst/>
          </a:prstGeom>
          <a:noFill/>
        </p:spPr>
        <p:txBody>
          <a:bodyPr wrap="square">
            <a:spAutoFit/>
          </a:bodyPr>
          <a:lstStyle/>
          <a:p>
            <a:r>
              <a:rPr lang="en-US" sz="1800" b="1" dirty="0">
                <a:solidFill>
                  <a:schemeClr val="tx1">
                    <a:lumMod val="65000"/>
                    <a:lumOff val="35000"/>
                  </a:schemeClr>
                </a:solidFill>
                <a:latin typeface="Arial Nova" panose="020B0504020202020204" pitchFamily="34" charset="0"/>
              </a:rPr>
              <a:t>Create a New Request</a:t>
            </a:r>
          </a:p>
        </p:txBody>
      </p:sp>
      <p:sp>
        <p:nvSpPr>
          <p:cNvPr id="15" name="TextBox 14">
            <a:extLst>
              <a:ext uri="{FF2B5EF4-FFF2-40B4-BE49-F238E27FC236}">
                <a16:creationId xmlns:a16="http://schemas.microsoft.com/office/drawing/2014/main" id="{EA4EF5D6-224E-4DE8-AE88-61EEAACCCB00}"/>
              </a:ext>
            </a:extLst>
          </p:cNvPr>
          <p:cNvSpPr txBox="1"/>
          <p:nvPr/>
        </p:nvSpPr>
        <p:spPr>
          <a:xfrm>
            <a:off x="6853806" y="6517264"/>
            <a:ext cx="4987088" cy="307777"/>
          </a:xfrm>
          <a:prstGeom prst="rect">
            <a:avLst/>
          </a:prstGeom>
          <a:noFill/>
        </p:spPr>
        <p:txBody>
          <a:bodyPr wrap="square" rtlCol="0">
            <a:spAutoFit/>
          </a:bodyPr>
          <a:lstStyle/>
          <a:p>
            <a:r>
              <a:rPr lang="en-US" sz="1400" dirty="0"/>
              <a:t>Read More: </a:t>
            </a:r>
            <a:r>
              <a:rPr lang="en-US" sz="1400" dirty="0">
                <a:hlinkClick r:id="rId3"/>
              </a:rPr>
              <a:t>https://guide-ignite.inmotionnow.com/help/requests</a:t>
            </a:r>
            <a:r>
              <a:rPr lang="en-US" sz="1400" dirty="0"/>
              <a:t> </a:t>
            </a:r>
          </a:p>
        </p:txBody>
      </p:sp>
    </p:spTree>
    <p:extLst>
      <p:ext uri="{BB962C8B-B14F-4D97-AF65-F5344CB8AC3E}">
        <p14:creationId xmlns:p14="http://schemas.microsoft.com/office/powerpoint/2010/main" val="4097685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676FF8E-1D13-49BC-95F4-F5CB4F6E48CE}"/>
              </a:ext>
            </a:extLst>
          </p:cNvPr>
          <p:cNvSpPr txBox="1"/>
          <p:nvPr/>
        </p:nvSpPr>
        <p:spPr>
          <a:xfrm>
            <a:off x="372532" y="397814"/>
            <a:ext cx="5571067"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Creating a Request</a:t>
            </a:r>
          </a:p>
        </p:txBody>
      </p:sp>
      <p:sp>
        <p:nvSpPr>
          <p:cNvPr id="24" name="TextBox 23">
            <a:extLst>
              <a:ext uri="{FF2B5EF4-FFF2-40B4-BE49-F238E27FC236}">
                <a16:creationId xmlns:a16="http://schemas.microsoft.com/office/drawing/2014/main" id="{0386A5D5-60CA-4306-90AC-08FF0AAE2E72}"/>
              </a:ext>
            </a:extLst>
          </p:cNvPr>
          <p:cNvSpPr txBox="1"/>
          <p:nvPr/>
        </p:nvSpPr>
        <p:spPr>
          <a:xfrm>
            <a:off x="494949" y="1751205"/>
            <a:ext cx="3556933" cy="2585323"/>
          </a:xfrm>
          <a:prstGeom prst="rect">
            <a:avLst/>
          </a:prstGeom>
          <a:noFill/>
        </p:spPr>
        <p:txBody>
          <a:bodyPr wrap="square" rtlCol="0">
            <a:spAutoFit/>
          </a:bodyPr>
          <a:lstStyle/>
          <a:p>
            <a:pPr marL="342900" indent="-342900">
              <a:buAutoNum type="arabicPeriod"/>
            </a:pPr>
            <a:r>
              <a:rPr lang="en-US" sz="1600" dirty="0">
                <a:solidFill>
                  <a:schemeClr val="tx1">
                    <a:lumMod val="65000"/>
                    <a:lumOff val="35000"/>
                  </a:schemeClr>
                </a:solidFill>
                <a:latin typeface="Arial Nova" panose="020B0504020202020204" pitchFamily="34" charset="0"/>
              </a:rPr>
              <a:t>Navigate to the Requests tab</a:t>
            </a:r>
          </a:p>
          <a:p>
            <a:pPr marL="342900" indent="-342900">
              <a:buAutoNum type="arabicPeriod"/>
            </a:pPr>
            <a:r>
              <a:rPr lang="en-US" sz="1600" dirty="0">
                <a:solidFill>
                  <a:schemeClr val="tx1">
                    <a:lumMod val="65000"/>
                    <a:lumOff val="35000"/>
                  </a:schemeClr>
                </a:solidFill>
                <a:latin typeface="Arial Nova" panose="020B0504020202020204" pitchFamily="34" charset="0"/>
              </a:rPr>
              <a:t>Select </a:t>
            </a:r>
            <a:r>
              <a:rPr lang="en-US" sz="1600" b="1" dirty="0">
                <a:solidFill>
                  <a:schemeClr val="tx1">
                    <a:lumMod val="65000"/>
                    <a:lumOff val="35000"/>
                  </a:schemeClr>
                </a:solidFill>
                <a:latin typeface="Arial Nova" panose="020B0504020202020204" pitchFamily="34" charset="0"/>
              </a:rPr>
              <a:t>Add Request</a:t>
            </a:r>
          </a:p>
          <a:p>
            <a:pPr marL="342900" indent="-342900">
              <a:buAutoNum type="arabicPeriod"/>
            </a:pPr>
            <a:r>
              <a:rPr lang="en-US" sz="1600" dirty="0">
                <a:solidFill>
                  <a:schemeClr val="tx1">
                    <a:lumMod val="65000"/>
                    <a:lumOff val="35000"/>
                  </a:schemeClr>
                </a:solidFill>
                <a:latin typeface="Arial Nova" panose="020B0504020202020204" pitchFamily="34" charset="0"/>
              </a:rPr>
              <a:t>Name your request</a:t>
            </a:r>
          </a:p>
          <a:p>
            <a:pPr marL="342900" indent="-342900">
              <a:buAutoNum type="arabicPeriod"/>
            </a:pPr>
            <a:r>
              <a:rPr lang="en-US" sz="1600" dirty="0">
                <a:solidFill>
                  <a:schemeClr val="tx1">
                    <a:lumMod val="65000"/>
                    <a:lumOff val="35000"/>
                  </a:schemeClr>
                </a:solidFill>
                <a:latin typeface="Arial Nova" panose="020B0504020202020204" pitchFamily="34" charset="0"/>
              </a:rPr>
              <a:t>Select the best form for your request needs</a:t>
            </a:r>
          </a:p>
          <a:p>
            <a:pPr marL="342900" indent="-342900">
              <a:buAutoNum type="arabicPeriod"/>
            </a:pPr>
            <a:r>
              <a:rPr lang="en-US" sz="1600" dirty="0">
                <a:solidFill>
                  <a:schemeClr val="tx1">
                    <a:lumMod val="65000"/>
                    <a:lumOff val="35000"/>
                  </a:schemeClr>
                </a:solidFill>
                <a:latin typeface="Arial Nova" panose="020B0504020202020204" pitchFamily="34" charset="0"/>
              </a:rPr>
              <a:t>Fill out the form in detail – inputs are saved automatically! </a:t>
            </a:r>
          </a:p>
          <a:p>
            <a:pPr marL="342900" indent="-342900">
              <a:buAutoNum type="arabicPeriod"/>
            </a:pPr>
            <a:r>
              <a:rPr lang="en-US" sz="1600" dirty="0">
                <a:solidFill>
                  <a:schemeClr val="tx1">
                    <a:lumMod val="65000"/>
                    <a:lumOff val="35000"/>
                  </a:schemeClr>
                </a:solidFill>
                <a:latin typeface="Arial Nova" panose="020B0504020202020204" pitchFamily="34" charset="0"/>
              </a:rPr>
              <a:t>Submit the request</a:t>
            </a:r>
          </a:p>
          <a:p>
            <a:pPr marL="342900" indent="-342900">
              <a:buAutoNum type="arabicPeriod"/>
            </a:pPr>
            <a:endParaRPr lang="en-US" sz="1600" dirty="0">
              <a:solidFill>
                <a:schemeClr val="tx1">
                  <a:lumMod val="65000"/>
                  <a:lumOff val="35000"/>
                </a:schemeClr>
              </a:solidFill>
              <a:latin typeface="Arial Nova" panose="020B0504020202020204" pitchFamily="34" charset="0"/>
            </a:endParaRPr>
          </a:p>
          <a:p>
            <a:endParaRPr lang="en-US" dirty="0">
              <a:solidFill>
                <a:schemeClr val="tx1">
                  <a:lumMod val="65000"/>
                  <a:lumOff val="35000"/>
                </a:schemeClr>
              </a:solidFill>
              <a:latin typeface="Arial Nova" panose="020B0504020202020204" pitchFamily="34" charset="0"/>
            </a:endParaRPr>
          </a:p>
        </p:txBody>
      </p:sp>
      <p:pic>
        <p:nvPicPr>
          <p:cNvPr id="2050" name="Picture 2">
            <a:extLst>
              <a:ext uri="{FF2B5EF4-FFF2-40B4-BE49-F238E27FC236}">
                <a16:creationId xmlns:a16="http://schemas.microsoft.com/office/drawing/2014/main" id="{8B11F7A8-4B1F-4734-9328-DD4B706467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3659" y="1480116"/>
            <a:ext cx="7251020" cy="4612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488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35084B-72DD-4A93-B5B0-B75A430A287F}"/>
              </a:ext>
            </a:extLst>
          </p:cNvPr>
          <p:cNvSpPr txBox="1"/>
          <p:nvPr/>
        </p:nvSpPr>
        <p:spPr>
          <a:xfrm>
            <a:off x="3229759" y="1877677"/>
            <a:ext cx="6165909" cy="3170099"/>
          </a:xfrm>
          <a:prstGeom prst="rect">
            <a:avLst/>
          </a:prstGeom>
          <a:noFill/>
        </p:spPr>
        <p:txBody>
          <a:bodyPr wrap="square" rtlCol="0">
            <a:spAutoFit/>
          </a:bodyPr>
          <a:lstStyle/>
          <a:p>
            <a:r>
              <a:rPr lang="en-US" sz="2400" dirty="0">
                <a:solidFill>
                  <a:schemeClr val="tx1">
                    <a:lumMod val="65000"/>
                    <a:lumOff val="35000"/>
                  </a:schemeClr>
                </a:solidFill>
                <a:highlight>
                  <a:srgbClr val="FFFF00"/>
                </a:highlight>
                <a:latin typeface="Arial Nova" panose="020B0504020202020204" pitchFamily="34" charset="0"/>
              </a:rPr>
              <a:t>Add Screenshots of your request forms &amp; highlight fields that are important to your process. </a:t>
            </a:r>
          </a:p>
          <a:p>
            <a:endParaRPr lang="en-US" sz="2400" dirty="0">
              <a:solidFill>
                <a:schemeClr val="tx1">
                  <a:lumMod val="65000"/>
                  <a:lumOff val="35000"/>
                </a:schemeClr>
              </a:solidFill>
              <a:highlight>
                <a:srgbClr val="FFFF00"/>
              </a:highlight>
              <a:latin typeface="Arial Nova" panose="020B0504020202020204" pitchFamily="34" charset="0"/>
            </a:endParaRPr>
          </a:p>
          <a:p>
            <a:r>
              <a:rPr lang="en-US" sz="2400" dirty="0">
                <a:solidFill>
                  <a:schemeClr val="tx1">
                    <a:lumMod val="65000"/>
                    <a:lumOff val="35000"/>
                  </a:schemeClr>
                </a:solidFill>
                <a:highlight>
                  <a:srgbClr val="FFFF00"/>
                </a:highlight>
                <a:latin typeface="Arial Nova" panose="020B0504020202020204" pitchFamily="34" charset="0"/>
              </a:rPr>
              <a:t>Feel free to create multiple slides to show off your Request Forms and talk through your different expectations for each form </a:t>
            </a:r>
            <a:r>
              <a:rPr lang="en-US" sz="2400" dirty="0">
                <a:solidFill>
                  <a:schemeClr val="tx1">
                    <a:lumMod val="65000"/>
                    <a:lumOff val="35000"/>
                  </a:schemeClr>
                </a:solidFill>
                <a:highlight>
                  <a:srgbClr val="FFFF00"/>
                </a:highlight>
                <a:latin typeface="Arial Nova" panose="020B0504020202020204" pitchFamily="34" charset="0"/>
                <a:sym typeface="Wingdings" panose="05000000000000000000" pitchFamily="2" charset="2"/>
              </a:rPr>
              <a:t></a:t>
            </a:r>
            <a:endParaRPr lang="en-US" sz="2400" dirty="0">
              <a:solidFill>
                <a:schemeClr val="tx1">
                  <a:lumMod val="65000"/>
                  <a:lumOff val="35000"/>
                </a:schemeClr>
              </a:solidFill>
              <a:highlight>
                <a:srgbClr val="FFFF00"/>
              </a:highlight>
              <a:latin typeface="Arial Nova" panose="020B0504020202020204" pitchFamily="34" charset="0"/>
            </a:endParaRPr>
          </a:p>
          <a:p>
            <a:pPr algn="ctr"/>
            <a:r>
              <a:rPr lang="en-US" sz="3200" dirty="0">
                <a:solidFill>
                  <a:schemeClr val="tx1">
                    <a:lumMod val="65000"/>
                    <a:lumOff val="35000"/>
                  </a:schemeClr>
                </a:solidFill>
                <a:highlight>
                  <a:srgbClr val="FFFF00"/>
                </a:highlight>
                <a:latin typeface="Arial Nova" panose="020B0504020202020204" pitchFamily="34" charset="0"/>
              </a:rPr>
              <a:t> </a:t>
            </a:r>
          </a:p>
        </p:txBody>
      </p:sp>
      <p:sp>
        <p:nvSpPr>
          <p:cNvPr id="5" name="TextBox 4">
            <a:extLst>
              <a:ext uri="{FF2B5EF4-FFF2-40B4-BE49-F238E27FC236}">
                <a16:creationId xmlns:a16="http://schemas.microsoft.com/office/drawing/2014/main" id="{AE12005A-7BCE-4F9C-98C6-AB5CD76A63CA}"/>
              </a:ext>
            </a:extLst>
          </p:cNvPr>
          <p:cNvSpPr txBox="1"/>
          <p:nvPr/>
        </p:nvSpPr>
        <p:spPr>
          <a:xfrm>
            <a:off x="372533" y="397814"/>
            <a:ext cx="4119418"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Requests</a:t>
            </a:r>
          </a:p>
        </p:txBody>
      </p:sp>
    </p:spTree>
    <p:extLst>
      <p:ext uri="{BB962C8B-B14F-4D97-AF65-F5344CB8AC3E}">
        <p14:creationId xmlns:p14="http://schemas.microsoft.com/office/powerpoint/2010/main" val="3211916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1443CA-26F0-45B8-AEDB-2C38F29ED1E2}"/>
              </a:ext>
            </a:extLst>
          </p:cNvPr>
          <p:cNvGrpSpPr/>
          <p:nvPr/>
        </p:nvGrpSpPr>
        <p:grpSpPr>
          <a:xfrm>
            <a:off x="3782051" y="1480067"/>
            <a:ext cx="8207230" cy="4425193"/>
            <a:chOff x="3984770" y="1216403"/>
            <a:chExt cx="8207230" cy="4425193"/>
          </a:xfrm>
        </p:grpSpPr>
        <p:pic>
          <p:nvPicPr>
            <p:cNvPr id="3" name="Picture 2" descr="Graphical user interface, application&#10;&#10;Description automatically generated">
              <a:extLst>
                <a:ext uri="{FF2B5EF4-FFF2-40B4-BE49-F238E27FC236}">
                  <a16:creationId xmlns:a16="http://schemas.microsoft.com/office/drawing/2014/main" id="{F728AE92-E3FD-4DB5-8A69-D32727947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4770" y="1216403"/>
              <a:ext cx="8207230" cy="4425193"/>
            </a:xfrm>
            <a:prstGeom prst="rect">
              <a:avLst/>
            </a:prstGeom>
            <a:effectLst>
              <a:outerShdw blurRad="63500" sx="102000" sy="102000" algn="ctr" rotWithShape="0">
                <a:prstClr val="black">
                  <a:alpha val="40000"/>
                </a:prstClr>
              </a:outerShdw>
            </a:effectLst>
          </p:spPr>
        </p:pic>
        <p:pic>
          <p:nvPicPr>
            <p:cNvPr id="6" name="Picture 5" descr="Graphical user interface, application&#10;&#10;Description automatically generated">
              <a:extLst>
                <a:ext uri="{FF2B5EF4-FFF2-40B4-BE49-F238E27FC236}">
                  <a16:creationId xmlns:a16="http://schemas.microsoft.com/office/drawing/2014/main" id="{CB7EB861-3551-4131-8A19-8D7268404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2253" y="1216403"/>
              <a:ext cx="1899747" cy="1853032"/>
            </a:xfrm>
            <a:prstGeom prst="rect">
              <a:avLst/>
            </a:prstGeom>
            <a:effectLst>
              <a:outerShdw blurRad="63500" sx="102000" sy="102000" algn="ctr" rotWithShape="0">
                <a:prstClr val="black">
                  <a:alpha val="40000"/>
                </a:prstClr>
              </a:outerShdw>
            </a:effectLst>
          </p:spPr>
        </p:pic>
      </p:grpSp>
      <p:sp>
        <p:nvSpPr>
          <p:cNvPr id="8" name="TextBox 7">
            <a:extLst>
              <a:ext uri="{FF2B5EF4-FFF2-40B4-BE49-F238E27FC236}">
                <a16:creationId xmlns:a16="http://schemas.microsoft.com/office/drawing/2014/main" id="{DFB15F13-8974-42F0-A920-04A3A2601FE3}"/>
              </a:ext>
            </a:extLst>
          </p:cNvPr>
          <p:cNvSpPr txBox="1"/>
          <p:nvPr/>
        </p:nvSpPr>
        <p:spPr>
          <a:xfrm>
            <a:off x="202719" y="1480067"/>
            <a:ext cx="2944536" cy="427809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Before the request is accepted, you can modify it and/or communicate with the requester &amp; other team members with permissions to accept</a:t>
            </a:r>
          </a:p>
          <a:p>
            <a:pPr marL="285750" indent="-285750">
              <a:buFont typeface="Arial" panose="020B0604020202020204" pitchFamily="34" charset="0"/>
              <a:buChar char="•"/>
            </a:pPr>
            <a:endParaRPr lang="en-US" sz="1600"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Share your requests so that your answers and assets can be shared with others</a:t>
            </a:r>
          </a:p>
          <a:p>
            <a:endParaRPr lang="en-US" sz="1600"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Duplicate requests to reduce repetitive work</a:t>
            </a:r>
          </a:p>
          <a:p>
            <a:endParaRPr lang="en-US" sz="1600"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Export the request as needed to review outside of ignite in a PDF format</a:t>
            </a:r>
          </a:p>
        </p:txBody>
      </p:sp>
      <p:sp>
        <p:nvSpPr>
          <p:cNvPr id="7" name="TextBox 6">
            <a:extLst>
              <a:ext uri="{FF2B5EF4-FFF2-40B4-BE49-F238E27FC236}">
                <a16:creationId xmlns:a16="http://schemas.microsoft.com/office/drawing/2014/main" id="{8C72F518-398E-4A25-8D93-FEEBFF3168F0}"/>
              </a:ext>
            </a:extLst>
          </p:cNvPr>
          <p:cNvSpPr txBox="1"/>
          <p:nvPr/>
        </p:nvSpPr>
        <p:spPr>
          <a:xfrm>
            <a:off x="372533" y="397814"/>
            <a:ext cx="774801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Updating &amp; Sharing the Request</a:t>
            </a:r>
          </a:p>
        </p:txBody>
      </p:sp>
    </p:spTree>
    <p:extLst>
      <p:ext uri="{BB962C8B-B14F-4D97-AF65-F5344CB8AC3E}">
        <p14:creationId xmlns:p14="http://schemas.microsoft.com/office/powerpoint/2010/main" val="3568313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B4A55A6-C82A-43BD-BFAC-180267623419}"/>
              </a:ext>
            </a:extLst>
          </p:cNvPr>
          <p:cNvSpPr txBox="1"/>
          <p:nvPr/>
        </p:nvSpPr>
        <p:spPr>
          <a:xfrm>
            <a:off x="372532" y="397814"/>
            <a:ext cx="5415871"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Accepting the Request</a:t>
            </a:r>
          </a:p>
        </p:txBody>
      </p:sp>
      <p:sp>
        <p:nvSpPr>
          <p:cNvPr id="13" name="TextBox 12">
            <a:extLst>
              <a:ext uri="{FF2B5EF4-FFF2-40B4-BE49-F238E27FC236}">
                <a16:creationId xmlns:a16="http://schemas.microsoft.com/office/drawing/2014/main" id="{683EF464-EFDE-4592-B8F1-601EC47013E3}"/>
              </a:ext>
            </a:extLst>
          </p:cNvPr>
          <p:cNvSpPr txBox="1"/>
          <p:nvPr/>
        </p:nvSpPr>
        <p:spPr>
          <a:xfrm>
            <a:off x="202719" y="1275331"/>
            <a:ext cx="5172845" cy="420115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When a new request is submitted, associated acceptors will receive in-app and email notifications. The submitted request can also be accessed from the Dashboard and the Requests tab.</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Requests can be updated before acceptance, but </a:t>
            </a:r>
            <a:r>
              <a:rPr lang="en-US" b="1" dirty="0">
                <a:solidFill>
                  <a:schemeClr val="tx1">
                    <a:lumMod val="65000"/>
                    <a:lumOff val="35000"/>
                  </a:schemeClr>
                </a:solidFill>
                <a:latin typeface="Arial Nova" panose="020B0504020202020204" pitchFamily="34" charset="0"/>
              </a:rPr>
              <a:t>once accepted, requests cannot be modified!</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@mention requesters with any questions or updates necessary for acceptance.</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You have the ability to decline the request (from the actions menu), which sends a notification back to the requester and returns the request into a draft state.</a:t>
            </a:r>
          </a:p>
        </p:txBody>
      </p:sp>
      <p:pic>
        <p:nvPicPr>
          <p:cNvPr id="4098" name="Picture 2">
            <a:extLst>
              <a:ext uri="{FF2B5EF4-FFF2-40B4-BE49-F238E27FC236}">
                <a16:creationId xmlns:a16="http://schemas.microsoft.com/office/drawing/2014/main" id="{6DD21642-5D7B-4D6F-A379-6EA48AC1A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1850" y="1480067"/>
            <a:ext cx="6417431" cy="42533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27C477B1-5483-4853-A178-EA47391669FD}"/>
              </a:ext>
            </a:extLst>
          </p:cNvPr>
          <p:cNvCxnSpPr>
            <a:cxnSpLocks/>
          </p:cNvCxnSpPr>
          <p:nvPr/>
        </p:nvCxnSpPr>
        <p:spPr>
          <a:xfrm>
            <a:off x="9638331" y="4153587"/>
            <a:ext cx="1451296" cy="1224346"/>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042400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C27804-1E56-4EB7-9104-E21683E313A5}"/>
              </a:ext>
            </a:extLst>
          </p:cNvPr>
          <p:cNvSpPr txBox="1"/>
          <p:nvPr/>
        </p:nvSpPr>
        <p:spPr>
          <a:xfrm>
            <a:off x="656594" y="1154209"/>
            <a:ext cx="7306811" cy="3416320"/>
          </a:xfrm>
          <a:prstGeom prst="rect">
            <a:avLst/>
          </a:prstGeom>
          <a:noFill/>
        </p:spPr>
        <p:txBody>
          <a:bodyPr wrap="square" rtlCol="0">
            <a:spAutoFit/>
          </a:bodyPr>
          <a:lstStyle/>
          <a:p>
            <a:endParaRPr lang="en-US" dirty="0"/>
          </a:p>
          <a:p>
            <a:pPr marL="285750" indent="-285750">
              <a:spcAft>
                <a:spcPts val="600"/>
              </a:spcAft>
              <a:buFont typeface="Arial" panose="020B0604020202020204" pitchFamily="34" charset="0"/>
              <a:buChar char="•"/>
            </a:pPr>
            <a:r>
              <a:rPr lang="en-US" sz="2400" dirty="0">
                <a:solidFill>
                  <a:schemeClr val="tx1">
                    <a:lumMod val="65000"/>
                    <a:lumOff val="35000"/>
                  </a:schemeClr>
                </a:solidFill>
                <a:latin typeface="Arial Nova" panose="020B0504020202020204" pitchFamily="34" charset="0"/>
              </a:rPr>
              <a:t>Introduction to </a:t>
            </a:r>
            <a:r>
              <a:rPr lang="en-US" sz="2400" dirty="0" err="1">
                <a:solidFill>
                  <a:schemeClr val="tx1">
                    <a:lumMod val="65000"/>
                    <a:lumOff val="35000"/>
                  </a:schemeClr>
                </a:solidFill>
                <a:latin typeface="Arial Nova" panose="020B0504020202020204" pitchFamily="34" charset="0"/>
              </a:rPr>
              <a:t>inMotion</a:t>
            </a:r>
            <a:r>
              <a:rPr lang="en-US" sz="2400" dirty="0">
                <a:solidFill>
                  <a:schemeClr val="tx1">
                    <a:lumMod val="65000"/>
                    <a:lumOff val="35000"/>
                  </a:schemeClr>
                </a:solidFill>
                <a:latin typeface="Arial Nova" panose="020B0504020202020204" pitchFamily="34" charset="0"/>
              </a:rPr>
              <a:t> ignite </a:t>
            </a:r>
          </a:p>
          <a:p>
            <a:pPr marL="285750" indent="-285750">
              <a:spcAft>
                <a:spcPts val="600"/>
              </a:spcAft>
              <a:buFont typeface="Arial" panose="020B0604020202020204" pitchFamily="34" charset="0"/>
              <a:buChar char="•"/>
            </a:pPr>
            <a:r>
              <a:rPr lang="en-US" sz="2400" dirty="0">
                <a:solidFill>
                  <a:schemeClr val="tx1">
                    <a:lumMod val="65000"/>
                    <a:lumOff val="35000"/>
                  </a:schemeClr>
                </a:solidFill>
                <a:latin typeface="Arial Nova" panose="020B0504020202020204" pitchFamily="34" charset="0"/>
              </a:rPr>
              <a:t>Platform Overview &amp; Navigation</a:t>
            </a:r>
          </a:p>
          <a:p>
            <a:pPr marL="285750" indent="-285750">
              <a:spcAft>
                <a:spcPts val="600"/>
              </a:spcAft>
              <a:buFont typeface="Arial" panose="020B0604020202020204" pitchFamily="34" charset="0"/>
              <a:buChar char="•"/>
            </a:pPr>
            <a:r>
              <a:rPr lang="en-US" sz="2400" dirty="0">
                <a:solidFill>
                  <a:schemeClr val="tx1">
                    <a:lumMod val="65000"/>
                    <a:lumOff val="35000"/>
                  </a:schemeClr>
                </a:solidFill>
                <a:latin typeface="Arial Nova" panose="020B0504020202020204" pitchFamily="34" charset="0"/>
              </a:rPr>
              <a:t>Requests</a:t>
            </a:r>
          </a:p>
          <a:p>
            <a:pPr marL="285750" indent="-285750">
              <a:spcAft>
                <a:spcPts val="600"/>
              </a:spcAft>
              <a:buFont typeface="Arial" panose="020B0604020202020204" pitchFamily="34" charset="0"/>
              <a:buChar char="•"/>
            </a:pPr>
            <a:r>
              <a:rPr lang="en-US" sz="2400" dirty="0">
                <a:solidFill>
                  <a:schemeClr val="tx1">
                    <a:lumMod val="65000"/>
                    <a:lumOff val="35000"/>
                  </a:schemeClr>
                </a:solidFill>
                <a:latin typeface="Arial Nova" panose="020B0504020202020204" pitchFamily="34" charset="0"/>
              </a:rPr>
              <a:t>Project Management</a:t>
            </a:r>
          </a:p>
          <a:p>
            <a:pPr marL="285750" indent="-285750">
              <a:spcAft>
                <a:spcPts val="600"/>
              </a:spcAft>
              <a:buFont typeface="Arial" panose="020B0604020202020204" pitchFamily="34" charset="0"/>
              <a:buChar char="•"/>
            </a:pPr>
            <a:r>
              <a:rPr lang="en-US" sz="2400" dirty="0">
                <a:solidFill>
                  <a:schemeClr val="tx1">
                    <a:lumMod val="65000"/>
                    <a:lumOff val="35000"/>
                  </a:schemeClr>
                </a:solidFill>
                <a:latin typeface="Arial Nova" panose="020B0504020202020204" pitchFamily="34" charset="0"/>
              </a:rPr>
              <a:t>Reviews </a:t>
            </a:r>
          </a:p>
          <a:p>
            <a:pPr marL="285750" indent="-285750">
              <a:spcAft>
                <a:spcPts val="600"/>
              </a:spcAft>
              <a:buFont typeface="Arial" panose="020B0604020202020204" pitchFamily="34" charset="0"/>
              <a:buChar char="•"/>
            </a:pPr>
            <a:r>
              <a:rPr lang="en-US" sz="2400" dirty="0">
                <a:solidFill>
                  <a:schemeClr val="tx1">
                    <a:lumMod val="65000"/>
                    <a:lumOff val="35000"/>
                  </a:schemeClr>
                </a:solidFill>
                <a:latin typeface="Arial Nova" panose="020B0504020202020204" pitchFamily="34" charset="0"/>
              </a:rPr>
              <a:t>Additional Features</a:t>
            </a:r>
          </a:p>
          <a:p>
            <a:pPr marL="285750" indent="-285750">
              <a:spcAft>
                <a:spcPts val="600"/>
              </a:spcAft>
              <a:buFont typeface="Arial" panose="020B0604020202020204" pitchFamily="34" charset="0"/>
              <a:buChar char="•"/>
            </a:pPr>
            <a:r>
              <a:rPr lang="en-US" sz="2400" dirty="0">
                <a:solidFill>
                  <a:schemeClr val="tx1">
                    <a:lumMod val="65000"/>
                    <a:lumOff val="35000"/>
                  </a:schemeClr>
                </a:solidFill>
                <a:latin typeface="Arial Nova" panose="020B0504020202020204" pitchFamily="34" charset="0"/>
              </a:rPr>
              <a:t>Action Items</a:t>
            </a:r>
          </a:p>
        </p:txBody>
      </p:sp>
      <p:sp>
        <p:nvSpPr>
          <p:cNvPr id="3" name="TextBox 2">
            <a:extLst>
              <a:ext uri="{FF2B5EF4-FFF2-40B4-BE49-F238E27FC236}">
                <a16:creationId xmlns:a16="http://schemas.microsoft.com/office/drawing/2014/main" id="{FEED59C0-2032-4F91-AF97-BE8D9C68B887}"/>
              </a:ext>
            </a:extLst>
          </p:cNvPr>
          <p:cNvSpPr txBox="1"/>
          <p:nvPr/>
        </p:nvSpPr>
        <p:spPr>
          <a:xfrm>
            <a:off x="656594" y="364067"/>
            <a:ext cx="7373923"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Agenda</a:t>
            </a:r>
          </a:p>
        </p:txBody>
      </p:sp>
    </p:spTree>
    <p:extLst>
      <p:ext uri="{BB962C8B-B14F-4D97-AF65-F5344CB8AC3E}">
        <p14:creationId xmlns:p14="http://schemas.microsoft.com/office/powerpoint/2010/main" val="1690708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B4A55A6-C82A-43BD-BFAC-180267623419}"/>
              </a:ext>
            </a:extLst>
          </p:cNvPr>
          <p:cNvSpPr txBox="1"/>
          <p:nvPr/>
        </p:nvSpPr>
        <p:spPr>
          <a:xfrm>
            <a:off x="372532" y="397814"/>
            <a:ext cx="10276995"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Creating Work from the Request</a:t>
            </a:r>
          </a:p>
        </p:txBody>
      </p:sp>
      <p:sp>
        <p:nvSpPr>
          <p:cNvPr id="13" name="TextBox 12">
            <a:extLst>
              <a:ext uri="{FF2B5EF4-FFF2-40B4-BE49-F238E27FC236}">
                <a16:creationId xmlns:a16="http://schemas.microsoft.com/office/drawing/2014/main" id="{683EF464-EFDE-4592-B8F1-601EC47013E3}"/>
              </a:ext>
            </a:extLst>
          </p:cNvPr>
          <p:cNvSpPr txBox="1"/>
          <p:nvPr/>
        </p:nvSpPr>
        <p:spPr>
          <a:xfrm>
            <a:off x="372532" y="1453750"/>
            <a:ext cx="5172845" cy="273921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Once you accept the request, it can be associated with a new campaign, project, task, or proof (dependent on the type of work requested)</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Enter custom field values if applicable and update the relevant project template as necessary </a:t>
            </a:r>
            <a:r>
              <a:rPr lang="en-US" dirty="0">
                <a:solidFill>
                  <a:schemeClr val="tx1">
                    <a:lumMod val="65000"/>
                    <a:lumOff val="35000"/>
                  </a:schemeClr>
                </a:solidFill>
                <a:highlight>
                  <a:srgbClr val="FFFF00"/>
                </a:highlight>
                <a:latin typeface="Arial Nova" panose="020B0504020202020204" pitchFamily="34" charset="0"/>
              </a:rPr>
              <a:t>(list for your team)</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All updates made to the request are captured in the request activity for future reference</a:t>
            </a:r>
          </a:p>
        </p:txBody>
      </p:sp>
      <p:pic>
        <p:nvPicPr>
          <p:cNvPr id="18434" name="Picture 2">
            <a:extLst>
              <a:ext uri="{FF2B5EF4-FFF2-40B4-BE49-F238E27FC236}">
                <a16:creationId xmlns:a16="http://schemas.microsoft.com/office/drawing/2014/main" id="{A0A33242-3131-4ABA-A248-6C94078E0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4410" y="1275331"/>
            <a:ext cx="4867275" cy="5219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790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8DA5A71-48ED-4604-A026-7C675CB48B7C}"/>
              </a:ext>
            </a:extLst>
          </p:cNvPr>
          <p:cNvSpPr txBox="1"/>
          <p:nvPr/>
        </p:nvSpPr>
        <p:spPr>
          <a:xfrm>
            <a:off x="372532" y="1350628"/>
            <a:ext cx="4134878" cy="424731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The requester will be notified when the request is accepted and completed. They will also be notified of any updates to the due date</a:t>
            </a: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All other updates should be shared in the comments area – don’t forget to @mention the requester!</a:t>
            </a: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The original request can be viewed in the Submission Details tab</a:t>
            </a: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The requester will see:</a:t>
            </a:r>
          </a:p>
          <a:p>
            <a:pPr marL="742950" lvl="1"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Progress of associated work</a:t>
            </a:r>
          </a:p>
          <a:p>
            <a:pPr marL="742950" lvl="1"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How many proofs they’ll expect to complete and the number of business days remaining</a:t>
            </a:r>
          </a:p>
          <a:p>
            <a:pPr marL="742950" lvl="1"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Files shared as </a:t>
            </a:r>
            <a:r>
              <a:rPr lang="en-US" i="1" dirty="0">
                <a:solidFill>
                  <a:schemeClr val="tx1">
                    <a:lumMod val="65000"/>
                    <a:lumOff val="35000"/>
                  </a:schemeClr>
                </a:solidFill>
                <a:latin typeface="Arial Nova" panose="020B0504020202020204" pitchFamily="34" charset="0"/>
              </a:rPr>
              <a:t>Deliverables</a:t>
            </a:r>
          </a:p>
        </p:txBody>
      </p:sp>
      <p:pic>
        <p:nvPicPr>
          <p:cNvPr id="11" name="Picture 10" descr="Graphical user interface&#10;&#10;Description automatically generated">
            <a:extLst>
              <a:ext uri="{FF2B5EF4-FFF2-40B4-BE49-F238E27FC236}">
                <a16:creationId xmlns:a16="http://schemas.microsoft.com/office/drawing/2014/main" id="{347B692E-C5D2-48CB-B47B-357E3053E1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976" y="1350628"/>
            <a:ext cx="7031289" cy="5385574"/>
          </a:xfrm>
          <a:prstGeom prst="rect">
            <a:avLst/>
          </a:prstGeom>
          <a:effectLst>
            <a:outerShdw blurRad="63500" sx="102000" sy="102000" algn="ctr" rotWithShape="0">
              <a:prstClr val="black">
                <a:alpha val="40000"/>
              </a:prstClr>
            </a:outerShdw>
          </a:effectLst>
        </p:spPr>
      </p:pic>
      <p:sp>
        <p:nvSpPr>
          <p:cNvPr id="16" name="TextBox 15">
            <a:extLst>
              <a:ext uri="{FF2B5EF4-FFF2-40B4-BE49-F238E27FC236}">
                <a16:creationId xmlns:a16="http://schemas.microsoft.com/office/drawing/2014/main" id="{CDB4826B-E196-48C9-B6D0-13EB5D8DBAA1}"/>
              </a:ext>
            </a:extLst>
          </p:cNvPr>
          <p:cNvSpPr txBox="1"/>
          <p:nvPr/>
        </p:nvSpPr>
        <p:spPr>
          <a:xfrm>
            <a:off x="372532" y="397814"/>
            <a:ext cx="703128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Monitoring Request Progress</a:t>
            </a:r>
          </a:p>
        </p:txBody>
      </p:sp>
    </p:spTree>
    <p:extLst>
      <p:ext uri="{BB962C8B-B14F-4D97-AF65-F5344CB8AC3E}">
        <p14:creationId xmlns:p14="http://schemas.microsoft.com/office/powerpoint/2010/main" val="3150893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00F22F-A931-44B6-A4A2-B836F277E620}"/>
              </a:ext>
            </a:extLst>
          </p:cNvPr>
          <p:cNvSpPr txBox="1"/>
          <p:nvPr/>
        </p:nvSpPr>
        <p:spPr>
          <a:xfrm>
            <a:off x="1347832" y="2767280"/>
            <a:ext cx="9496336" cy="1323439"/>
          </a:xfrm>
          <a:prstGeom prst="rect">
            <a:avLst/>
          </a:prstGeom>
          <a:noFill/>
        </p:spPr>
        <p:txBody>
          <a:bodyPr wrap="square" rtlCol="0">
            <a:spAutoFit/>
          </a:bodyPr>
          <a:lstStyle/>
          <a:p>
            <a:r>
              <a:rPr lang="en-US" sz="8000" dirty="0">
                <a:solidFill>
                  <a:schemeClr val="tx1">
                    <a:lumMod val="65000"/>
                    <a:lumOff val="35000"/>
                  </a:schemeClr>
                </a:solidFill>
                <a:latin typeface="Arial Nova" panose="020B0504020202020204" pitchFamily="34" charset="0"/>
              </a:rPr>
              <a:t>Project Management </a:t>
            </a:r>
          </a:p>
        </p:txBody>
      </p:sp>
      <p:grpSp>
        <p:nvGrpSpPr>
          <p:cNvPr id="9" name="Group 8">
            <a:extLst>
              <a:ext uri="{FF2B5EF4-FFF2-40B4-BE49-F238E27FC236}">
                <a16:creationId xmlns:a16="http://schemas.microsoft.com/office/drawing/2014/main" id="{94266635-1172-4D00-A772-17AA53489958}"/>
              </a:ext>
            </a:extLst>
          </p:cNvPr>
          <p:cNvGrpSpPr/>
          <p:nvPr/>
        </p:nvGrpSpPr>
        <p:grpSpPr>
          <a:xfrm>
            <a:off x="1895726" y="947955"/>
            <a:ext cx="8400547" cy="2022385"/>
            <a:chOff x="1422399" y="515503"/>
            <a:chExt cx="9276732" cy="2421282"/>
          </a:xfrm>
        </p:grpSpPr>
        <p:pic>
          <p:nvPicPr>
            <p:cNvPr id="10" name="Picture 9">
              <a:extLst>
                <a:ext uri="{FF2B5EF4-FFF2-40B4-BE49-F238E27FC236}">
                  <a16:creationId xmlns:a16="http://schemas.microsoft.com/office/drawing/2014/main" id="{32D26758-178F-4201-B0A7-AF762ABDBAC4}"/>
                </a:ext>
              </a:extLst>
            </p:cNvPr>
            <p:cNvPicPr>
              <a:picLocks noChangeAspect="1"/>
            </p:cNvPicPr>
            <p:nvPr/>
          </p:nvPicPr>
          <p:blipFill>
            <a:blip r:embed="rId2"/>
            <a:stretch>
              <a:fillRect/>
            </a:stretch>
          </p:blipFill>
          <p:spPr>
            <a:xfrm>
              <a:off x="1422399" y="806675"/>
              <a:ext cx="6754985" cy="1838938"/>
            </a:xfrm>
            <a:prstGeom prst="rect">
              <a:avLst/>
            </a:prstGeom>
          </p:spPr>
        </p:pic>
        <p:pic>
          <p:nvPicPr>
            <p:cNvPr id="11" name="Picture 10">
              <a:extLst>
                <a:ext uri="{FF2B5EF4-FFF2-40B4-BE49-F238E27FC236}">
                  <a16:creationId xmlns:a16="http://schemas.microsoft.com/office/drawing/2014/main" id="{72695E99-587E-4692-B396-58B64FD1D162}"/>
                </a:ext>
              </a:extLst>
            </p:cNvPr>
            <p:cNvPicPr>
              <a:picLocks noChangeAspect="1"/>
            </p:cNvPicPr>
            <p:nvPr/>
          </p:nvPicPr>
          <p:blipFill>
            <a:blip r:embed="rId3"/>
            <a:stretch>
              <a:fillRect/>
            </a:stretch>
          </p:blipFill>
          <p:spPr>
            <a:xfrm>
              <a:off x="7943273" y="515503"/>
              <a:ext cx="2755858" cy="2421282"/>
            </a:xfrm>
            <a:prstGeom prst="rect">
              <a:avLst/>
            </a:prstGeom>
          </p:spPr>
        </p:pic>
      </p:grpSp>
    </p:spTree>
    <p:extLst>
      <p:ext uri="{BB962C8B-B14F-4D97-AF65-F5344CB8AC3E}">
        <p14:creationId xmlns:p14="http://schemas.microsoft.com/office/powerpoint/2010/main" val="3037559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E3E9544-9949-439E-8B9C-1137D32BB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5798" y="2026886"/>
            <a:ext cx="6602229" cy="2804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8DA5A71-48ED-4604-A026-7C675CB48B7C}"/>
              </a:ext>
            </a:extLst>
          </p:cNvPr>
          <p:cNvSpPr txBox="1"/>
          <p:nvPr/>
        </p:nvSpPr>
        <p:spPr>
          <a:xfrm>
            <a:off x="372531" y="1350628"/>
            <a:ext cx="4744413" cy="440120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You will receive a notification when you become a work “member” </a:t>
            </a:r>
          </a:p>
          <a:p>
            <a:pPr marL="285750"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You will be able to see any work you’re a member of on your Dashboard and in “My Work” list views</a:t>
            </a:r>
          </a:p>
          <a:p>
            <a:pPr marL="285750"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You will also be able to see any work that is currently unassigned</a:t>
            </a:r>
          </a:p>
          <a:p>
            <a:pPr marL="285750"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When you are added to a task or proof, you will also be automatically added to their linked project and campaign</a:t>
            </a:r>
          </a:p>
          <a:p>
            <a:pPr marL="285750"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You will receive notifications when:</a:t>
            </a:r>
          </a:p>
          <a:p>
            <a:pPr marL="742950" lvl="1"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The work status changes</a:t>
            </a:r>
          </a:p>
          <a:p>
            <a:pPr marL="742950" lvl="1"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Files are added or updated</a:t>
            </a:r>
          </a:p>
          <a:p>
            <a:pPr marL="742950" lvl="1"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The due date changes</a:t>
            </a:r>
          </a:p>
          <a:p>
            <a:pPr marL="742950" lvl="1"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The work becomes overdue</a:t>
            </a:r>
          </a:p>
        </p:txBody>
      </p:sp>
      <p:sp>
        <p:nvSpPr>
          <p:cNvPr id="16" name="TextBox 15">
            <a:extLst>
              <a:ext uri="{FF2B5EF4-FFF2-40B4-BE49-F238E27FC236}">
                <a16:creationId xmlns:a16="http://schemas.microsoft.com/office/drawing/2014/main" id="{CDB4826B-E196-48C9-B6D0-13EB5D8DBAA1}"/>
              </a:ext>
            </a:extLst>
          </p:cNvPr>
          <p:cNvSpPr txBox="1"/>
          <p:nvPr/>
        </p:nvSpPr>
        <p:spPr>
          <a:xfrm>
            <a:off x="372532" y="397814"/>
            <a:ext cx="768089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Membership</a:t>
            </a:r>
          </a:p>
        </p:txBody>
      </p:sp>
      <p:cxnSp>
        <p:nvCxnSpPr>
          <p:cNvPr id="5" name="Straight Arrow Connector 4">
            <a:extLst>
              <a:ext uri="{FF2B5EF4-FFF2-40B4-BE49-F238E27FC236}">
                <a16:creationId xmlns:a16="http://schemas.microsoft.com/office/drawing/2014/main" id="{87516475-1583-44D4-8122-30A089061A95}"/>
              </a:ext>
            </a:extLst>
          </p:cNvPr>
          <p:cNvCxnSpPr>
            <a:cxnSpLocks/>
          </p:cNvCxnSpPr>
          <p:nvPr/>
        </p:nvCxnSpPr>
        <p:spPr>
          <a:xfrm>
            <a:off x="8243640" y="1869414"/>
            <a:ext cx="1451296" cy="1224346"/>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190451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AA8C172-AFCE-4377-9033-007A5A82685A}"/>
              </a:ext>
            </a:extLst>
          </p:cNvPr>
          <p:cNvSpPr txBox="1"/>
          <p:nvPr/>
        </p:nvSpPr>
        <p:spPr>
          <a:xfrm>
            <a:off x="397164" y="1126745"/>
            <a:ext cx="7416800" cy="5416868"/>
          </a:xfrm>
          <a:prstGeom prst="rect">
            <a:avLst/>
          </a:prstGeom>
          <a:noFill/>
        </p:spPr>
        <p:txBody>
          <a:bodyPr wrap="square" rtlCol="0">
            <a:spAutoFit/>
          </a:bodyPr>
          <a:lstStyle/>
          <a:p>
            <a:pPr>
              <a:spcAft>
                <a:spcPts val="600"/>
              </a:spcAft>
            </a:pPr>
            <a:r>
              <a:rPr lang="en-US" b="0" i="0" dirty="0">
                <a:solidFill>
                  <a:schemeClr val="tx1">
                    <a:lumMod val="65000"/>
                    <a:lumOff val="35000"/>
                  </a:schemeClr>
                </a:solidFill>
                <a:effectLst/>
                <a:latin typeface="Arial" panose="020B0604020202020204" pitchFamily="34" charset="0"/>
              </a:rPr>
              <a:t>Throughout the system, you can collaborate with other users by commenting, replying and @mentioning on requests, projects, tasks, and proofs. </a:t>
            </a:r>
            <a:endParaRPr lang="en-US" dirty="0">
              <a:solidFill>
                <a:schemeClr val="tx1">
                  <a:lumMod val="65000"/>
                  <a:lumOff val="35000"/>
                </a:schemeClr>
              </a:solidFill>
              <a:latin typeface="Arial" panose="020B0604020202020204" pitchFamily="34" charset="0"/>
            </a:endParaRP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panose="020B0604020202020204" pitchFamily="34" charset="0"/>
              </a:rPr>
              <a:t>L</a:t>
            </a:r>
            <a:r>
              <a:rPr lang="en-US" b="0" i="0" dirty="0">
                <a:solidFill>
                  <a:schemeClr val="tx1">
                    <a:lumMod val="65000"/>
                    <a:lumOff val="35000"/>
                  </a:schemeClr>
                </a:solidFill>
                <a:effectLst/>
                <a:latin typeface="Arial" panose="020B0604020202020204" pitchFamily="34" charset="0"/>
              </a:rPr>
              <a:t>ocate the Comments tab on the related request, campaign, project, task or proof. Select the text area and begin typing to compose your message. Click on the send icon below the text area or type CTRL + Enter to post your comment.</a:t>
            </a:r>
          </a:p>
          <a:p>
            <a:pPr marL="285750" indent="-285750">
              <a:spcAft>
                <a:spcPts val="600"/>
              </a:spcAft>
              <a:buFont typeface="Arial" panose="020B0604020202020204" pitchFamily="34" charset="0"/>
              <a:buChar char="•"/>
            </a:pPr>
            <a:r>
              <a:rPr lang="en-US" b="1" i="0" dirty="0">
                <a:solidFill>
                  <a:schemeClr val="tx1">
                    <a:lumMod val="65000"/>
                    <a:lumOff val="35000"/>
                  </a:schemeClr>
                </a:solidFill>
                <a:effectLst/>
                <a:latin typeface="Arial" panose="020B0604020202020204" pitchFamily="34" charset="0"/>
              </a:rPr>
              <a:t>Stakeholders can only see comments in requests and reviews. </a:t>
            </a:r>
            <a:r>
              <a:rPr lang="en-US" b="0" i="0" dirty="0">
                <a:solidFill>
                  <a:schemeClr val="tx1">
                    <a:lumMod val="65000"/>
                    <a:lumOff val="35000"/>
                  </a:schemeClr>
                </a:solidFill>
                <a:effectLst/>
                <a:latin typeface="Arial" panose="020B0604020202020204" pitchFamily="34" charset="0"/>
              </a:rPr>
              <a:t>Any collaboration that takes place on a campaign, project, task, or proof will be available only to the Team Members on those work items.</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panose="020B0604020202020204" pitchFamily="34" charset="0"/>
              </a:rPr>
              <a:t>You will receive notifications when:</a:t>
            </a:r>
          </a:p>
          <a:p>
            <a:pPr marL="742950" lvl="1" indent="-285750">
              <a:spcAft>
                <a:spcPts val="600"/>
              </a:spcAft>
              <a:buFont typeface="Arial" panose="020B0604020202020204" pitchFamily="34" charset="0"/>
              <a:buChar char="•"/>
            </a:pPr>
            <a:r>
              <a:rPr lang="en-US" b="0" i="0" dirty="0">
                <a:solidFill>
                  <a:schemeClr val="tx1">
                    <a:lumMod val="65000"/>
                    <a:lumOff val="35000"/>
                  </a:schemeClr>
                </a:solidFill>
                <a:effectLst/>
                <a:latin typeface="Arial" panose="020B0604020202020204" pitchFamily="34" charset="0"/>
              </a:rPr>
              <a:t>You are @mentioned in a comment</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panose="020B0604020202020204" pitchFamily="34" charset="0"/>
              </a:rPr>
              <a:t>Someone replies to your comment</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panose="020B0604020202020204" pitchFamily="34" charset="0"/>
              </a:rPr>
              <a:t>Someone replies to a conversation you’ve participated in</a:t>
            </a:r>
            <a:endParaRPr lang="en-US" b="0" i="0" dirty="0">
              <a:solidFill>
                <a:schemeClr val="tx1">
                  <a:lumMod val="65000"/>
                  <a:lumOff val="35000"/>
                </a:schemeClr>
              </a:solidFill>
              <a:effectLst/>
              <a:latin typeface="Arial" panose="020B0604020202020204" pitchFamily="34" charset="0"/>
            </a:endParaRPr>
          </a:p>
          <a:p>
            <a:pPr marL="285750" indent="-285750">
              <a:spcAft>
                <a:spcPts val="600"/>
              </a:spcAft>
              <a:buFont typeface="Arial" panose="020B0604020202020204" pitchFamily="34" charset="0"/>
              <a:buChar char="•"/>
            </a:pPr>
            <a:endParaRPr lang="en-US" b="0" i="0" dirty="0">
              <a:solidFill>
                <a:srgbClr val="423B37"/>
              </a:solidFill>
              <a:effectLst/>
              <a:latin typeface="Arial" panose="020B0604020202020204" pitchFamily="34" charset="0"/>
            </a:endParaRPr>
          </a:p>
          <a:p>
            <a:pPr>
              <a:spcAft>
                <a:spcPts val="600"/>
              </a:spcAft>
            </a:pPr>
            <a:endParaRPr lang="en-US" dirty="0">
              <a:solidFill>
                <a:schemeClr val="tx1">
                  <a:lumMod val="65000"/>
                  <a:lumOff val="35000"/>
                </a:schemeClr>
              </a:solidFill>
              <a:latin typeface="Arial Nova" panose="020B0504020202020204" pitchFamily="34" charset="0"/>
            </a:endParaRPr>
          </a:p>
        </p:txBody>
      </p:sp>
      <p:sp>
        <p:nvSpPr>
          <p:cNvPr id="9" name="TextBox 8">
            <a:extLst>
              <a:ext uri="{FF2B5EF4-FFF2-40B4-BE49-F238E27FC236}">
                <a16:creationId xmlns:a16="http://schemas.microsoft.com/office/drawing/2014/main" id="{4A62BAE4-538C-4977-80FB-CB10EF010B14}"/>
              </a:ext>
            </a:extLst>
          </p:cNvPr>
          <p:cNvSpPr txBox="1"/>
          <p:nvPr/>
        </p:nvSpPr>
        <p:spPr>
          <a:xfrm>
            <a:off x="397164" y="272467"/>
            <a:ext cx="57912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Collaboration</a:t>
            </a:r>
          </a:p>
        </p:txBody>
      </p:sp>
      <p:pic>
        <p:nvPicPr>
          <p:cNvPr id="8198" name="Picture 6">
            <a:extLst>
              <a:ext uri="{FF2B5EF4-FFF2-40B4-BE49-F238E27FC236}">
                <a16:creationId xmlns:a16="http://schemas.microsoft.com/office/drawing/2014/main" id="{4096ECE3-1CAB-49FC-9597-7148B1BD2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2915" y="1385887"/>
            <a:ext cx="2990850" cy="4086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A0E9180-DE6B-401C-B1A4-9CD3708064B7}"/>
              </a:ext>
            </a:extLst>
          </p:cNvPr>
          <p:cNvSpPr txBox="1"/>
          <p:nvPr/>
        </p:nvSpPr>
        <p:spPr>
          <a:xfrm>
            <a:off x="6853806" y="6517264"/>
            <a:ext cx="5419288" cy="307777"/>
          </a:xfrm>
          <a:prstGeom prst="rect">
            <a:avLst/>
          </a:prstGeom>
          <a:noFill/>
        </p:spPr>
        <p:txBody>
          <a:bodyPr wrap="square" rtlCol="0">
            <a:spAutoFit/>
          </a:bodyPr>
          <a:lstStyle/>
          <a:p>
            <a:r>
              <a:rPr lang="en-US" sz="1400" dirty="0"/>
              <a:t>Read More: </a:t>
            </a:r>
            <a:r>
              <a:rPr lang="en-US" sz="1400" dirty="0">
                <a:hlinkClick r:id="rId3"/>
              </a:rPr>
              <a:t>https://guide-ignite.inmotionnow.com/help/collaboration</a:t>
            </a:r>
            <a:r>
              <a:rPr lang="en-US" sz="1400" dirty="0"/>
              <a:t>  </a:t>
            </a:r>
          </a:p>
        </p:txBody>
      </p:sp>
    </p:spTree>
    <p:extLst>
      <p:ext uri="{BB962C8B-B14F-4D97-AF65-F5344CB8AC3E}">
        <p14:creationId xmlns:p14="http://schemas.microsoft.com/office/powerpoint/2010/main" val="1925466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186588-8B34-42A5-888A-F811C477152B}"/>
              </a:ext>
            </a:extLst>
          </p:cNvPr>
          <p:cNvPicPr>
            <a:picLocks noChangeAspect="1"/>
          </p:cNvPicPr>
          <p:nvPr/>
        </p:nvPicPr>
        <p:blipFill>
          <a:blip r:embed="rId2"/>
          <a:stretch>
            <a:fillRect/>
          </a:stretch>
        </p:blipFill>
        <p:spPr>
          <a:xfrm>
            <a:off x="5552876" y="1560467"/>
            <a:ext cx="6405138" cy="4484083"/>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F8DA5A71-48ED-4604-A026-7C675CB48B7C}"/>
              </a:ext>
            </a:extLst>
          </p:cNvPr>
          <p:cNvSpPr txBox="1"/>
          <p:nvPr/>
        </p:nvSpPr>
        <p:spPr>
          <a:xfrm>
            <a:off x="372531" y="1350628"/>
            <a:ext cx="4744413" cy="309315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Quickly see request details, including the requester name and form submission, in the Request tab </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Navigate to the Associated Request by clicking the request link to:</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View additional request details, including files provided by the requester</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Provide updates to and collaborate with the requester</a:t>
            </a:r>
          </a:p>
        </p:txBody>
      </p:sp>
      <p:sp>
        <p:nvSpPr>
          <p:cNvPr id="16" name="TextBox 15">
            <a:extLst>
              <a:ext uri="{FF2B5EF4-FFF2-40B4-BE49-F238E27FC236}">
                <a16:creationId xmlns:a16="http://schemas.microsoft.com/office/drawing/2014/main" id="{CDB4826B-E196-48C9-B6D0-13EB5D8DBAA1}"/>
              </a:ext>
            </a:extLst>
          </p:cNvPr>
          <p:cNvSpPr txBox="1"/>
          <p:nvPr/>
        </p:nvSpPr>
        <p:spPr>
          <a:xfrm>
            <a:off x="372532" y="397814"/>
            <a:ext cx="768089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Accessing the Original Request</a:t>
            </a:r>
          </a:p>
        </p:txBody>
      </p:sp>
      <p:cxnSp>
        <p:nvCxnSpPr>
          <p:cNvPr id="5" name="Straight Arrow Connector 4">
            <a:extLst>
              <a:ext uri="{FF2B5EF4-FFF2-40B4-BE49-F238E27FC236}">
                <a16:creationId xmlns:a16="http://schemas.microsoft.com/office/drawing/2014/main" id="{87516475-1583-44D4-8122-30A089061A95}"/>
              </a:ext>
            </a:extLst>
          </p:cNvPr>
          <p:cNvCxnSpPr>
            <a:cxnSpLocks/>
          </p:cNvCxnSpPr>
          <p:nvPr/>
        </p:nvCxnSpPr>
        <p:spPr>
          <a:xfrm flipH="1">
            <a:off x="8755445" y="1560467"/>
            <a:ext cx="656410" cy="429819"/>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cxnSp>
        <p:nvCxnSpPr>
          <p:cNvPr id="13" name="Straight Arrow Connector 12">
            <a:extLst>
              <a:ext uri="{FF2B5EF4-FFF2-40B4-BE49-F238E27FC236}">
                <a16:creationId xmlns:a16="http://schemas.microsoft.com/office/drawing/2014/main" id="{3C599C82-EAA4-4A96-9ACE-FD2672E18C66}"/>
              </a:ext>
            </a:extLst>
          </p:cNvPr>
          <p:cNvCxnSpPr>
            <a:cxnSpLocks/>
          </p:cNvCxnSpPr>
          <p:nvPr/>
        </p:nvCxnSpPr>
        <p:spPr>
          <a:xfrm flipH="1">
            <a:off x="8501445" y="2765812"/>
            <a:ext cx="656410" cy="429819"/>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060449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8DA5A71-48ED-4604-A026-7C675CB48B7C}"/>
              </a:ext>
            </a:extLst>
          </p:cNvPr>
          <p:cNvSpPr txBox="1"/>
          <p:nvPr/>
        </p:nvSpPr>
        <p:spPr>
          <a:xfrm>
            <a:off x="372531" y="1350628"/>
            <a:ext cx="5939059" cy="3693319"/>
          </a:xfrm>
          <a:prstGeom prst="rect">
            <a:avLst/>
          </a:prstGeom>
          <a:noFill/>
        </p:spPr>
        <p:txBody>
          <a:bodyPr wrap="square" rtlCol="0">
            <a:spAutoFit/>
          </a:bodyPr>
          <a:lstStyle/>
          <a:p>
            <a:pPr algn="l"/>
            <a:r>
              <a:rPr lang="en-US" b="0" i="0" dirty="0">
                <a:solidFill>
                  <a:schemeClr val="tx1">
                    <a:lumMod val="65000"/>
                    <a:lumOff val="35000"/>
                  </a:schemeClr>
                </a:solidFill>
                <a:effectLst/>
                <a:latin typeface="Arial" panose="020B0604020202020204" pitchFamily="34" charset="0"/>
              </a:rPr>
              <a:t>Associate file(s) with each project for ease of use and team collaboration</a:t>
            </a:r>
          </a:p>
          <a:p>
            <a:pPr marL="285750" indent="-285750" algn="l">
              <a:buFont typeface="Arial" panose="020B0604020202020204" pitchFamily="34" charset="0"/>
              <a:buChar char="•"/>
            </a:pPr>
            <a:r>
              <a:rPr lang="en-US" b="0" i="0" dirty="0">
                <a:solidFill>
                  <a:schemeClr val="tx1">
                    <a:lumMod val="65000"/>
                    <a:lumOff val="35000"/>
                  </a:schemeClr>
                </a:solidFill>
                <a:effectLst/>
                <a:latin typeface="Arial" panose="020B0604020202020204" pitchFamily="34" charset="0"/>
              </a:rPr>
              <a:t>Select the </a:t>
            </a:r>
            <a:r>
              <a:rPr lang="en-US" b="1" i="0" dirty="0">
                <a:solidFill>
                  <a:schemeClr val="tx1">
                    <a:lumMod val="65000"/>
                    <a:lumOff val="35000"/>
                  </a:schemeClr>
                </a:solidFill>
                <a:effectLst/>
                <a:latin typeface="Arial" panose="020B0604020202020204" pitchFamily="34" charset="0"/>
              </a:rPr>
              <a:t>Files</a:t>
            </a:r>
            <a:r>
              <a:rPr lang="en-US" b="0" i="0" dirty="0">
                <a:solidFill>
                  <a:schemeClr val="tx1">
                    <a:lumMod val="65000"/>
                    <a:lumOff val="35000"/>
                  </a:schemeClr>
                </a:solidFill>
                <a:effectLst/>
                <a:latin typeface="Arial" panose="020B0604020202020204" pitchFamily="34" charset="0"/>
              </a:rPr>
              <a:t> tab to upload or manage project files</a:t>
            </a:r>
          </a:p>
          <a:p>
            <a:pPr marL="285750" indent="-285750" algn="l">
              <a:buFont typeface="Arial" panose="020B0604020202020204" pitchFamily="34" charset="0"/>
              <a:buChar char="•"/>
            </a:pPr>
            <a:r>
              <a:rPr lang="en-US" dirty="0">
                <a:solidFill>
                  <a:schemeClr val="tx1">
                    <a:lumMod val="65000"/>
                    <a:lumOff val="35000"/>
                  </a:schemeClr>
                </a:solidFill>
                <a:latin typeface="Arial" panose="020B0604020202020204" pitchFamily="34" charset="0"/>
              </a:rPr>
              <a:t>You can also link to attachments from a website, storage, or integration</a:t>
            </a:r>
          </a:p>
          <a:p>
            <a:pPr marL="285750" indent="-285750" algn="l">
              <a:buFont typeface="Arial" panose="020B0604020202020204" pitchFamily="34" charset="0"/>
              <a:buChar char="•"/>
            </a:pPr>
            <a:r>
              <a:rPr lang="en-US" b="0" i="0" dirty="0">
                <a:solidFill>
                  <a:schemeClr val="tx1">
                    <a:lumMod val="65000"/>
                    <a:lumOff val="35000"/>
                  </a:schemeClr>
                </a:solidFill>
                <a:effectLst/>
                <a:latin typeface="Arial" panose="020B0604020202020204" pitchFamily="34" charset="0"/>
              </a:rPr>
              <a:t>There is a 2gb limit</a:t>
            </a:r>
            <a:r>
              <a:rPr lang="en-US" dirty="0">
                <a:solidFill>
                  <a:schemeClr val="tx1">
                    <a:lumMod val="65000"/>
                    <a:lumOff val="35000"/>
                  </a:schemeClr>
                </a:solidFill>
                <a:latin typeface="Arial" panose="020B0604020202020204" pitchFamily="34" charset="0"/>
              </a:rPr>
              <a:t> to individual files uploaded</a:t>
            </a:r>
            <a:endParaRPr lang="en-US" b="0" i="0" dirty="0">
              <a:solidFill>
                <a:schemeClr val="tx1">
                  <a:lumMod val="65000"/>
                  <a:lumOff val="35000"/>
                </a:schemeClr>
              </a:solidFill>
              <a:effectLst/>
              <a:latin typeface="Arial" panose="020B0604020202020204" pitchFamily="34" charset="0"/>
            </a:endParaRPr>
          </a:p>
          <a:p>
            <a:pPr marL="285750" indent="-285750" algn="l">
              <a:buFont typeface="Arial" panose="020B0604020202020204" pitchFamily="34" charset="0"/>
              <a:buChar char="•"/>
            </a:pPr>
            <a:r>
              <a:rPr lang="en-US" dirty="0">
                <a:solidFill>
                  <a:schemeClr val="tx1">
                    <a:lumMod val="65000"/>
                    <a:lumOff val="35000"/>
                  </a:schemeClr>
                </a:solidFill>
                <a:latin typeface="Arial" panose="020B0604020202020204" pitchFamily="34" charset="0"/>
              </a:rPr>
              <a:t>Files can be previewed, versioned, renamed, downloaded, and marked as deliverables to be made available to the requester</a:t>
            </a:r>
            <a:endParaRPr lang="en-US" b="0" i="0" dirty="0">
              <a:solidFill>
                <a:schemeClr val="tx1">
                  <a:lumMod val="65000"/>
                  <a:lumOff val="35000"/>
                </a:schemeClr>
              </a:solidFill>
              <a:effectLst/>
              <a:latin typeface="Arial" panose="020B0604020202020204" pitchFamily="34" charset="0"/>
            </a:endParaRPr>
          </a:p>
          <a:p>
            <a:br>
              <a:rPr lang="en-US" b="0" i="0" u="none" strike="noStrike" dirty="0">
                <a:solidFill>
                  <a:srgbClr val="1E7EC1"/>
                </a:solidFill>
                <a:effectLst/>
                <a:latin typeface="Arial" panose="020B0604020202020204" pitchFamily="34" charset="0"/>
                <a:hlinkClick r:id="rId2"/>
              </a:rPr>
            </a:br>
            <a:endParaRPr lang="en-US" b="0" i="0" dirty="0">
              <a:solidFill>
                <a:srgbClr val="423B37"/>
              </a:solidFill>
              <a:effectLst/>
              <a:latin typeface="Arial" panose="020B0604020202020204" pitchFamily="34" charset="0"/>
            </a:endParaRPr>
          </a:p>
          <a:p>
            <a:br>
              <a:rPr lang="en-US" dirty="0"/>
            </a:br>
            <a:endParaRPr lang="en-US" dirty="0">
              <a:solidFill>
                <a:schemeClr val="tx1">
                  <a:lumMod val="65000"/>
                  <a:lumOff val="35000"/>
                </a:schemeClr>
              </a:solidFill>
              <a:latin typeface="Arial Nova" panose="020B0504020202020204" pitchFamily="34" charset="0"/>
            </a:endParaRPr>
          </a:p>
        </p:txBody>
      </p:sp>
      <p:sp>
        <p:nvSpPr>
          <p:cNvPr id="16" name="TextBox 15">
            <a:extLst>
              <a:ext uri="{FF2B5EF4-FFF2-40B4-BE49-F238E27FC236}">
                <a16:creationId xmlns:a16="http://schemas.microsoft.com/office/drawing/2014/main" id="{CDB4826B-E196-48C9-B6D0-13EB5D8DBAA1}"/>
              </a:ext>
            </a:extLst>
          </p:cNvPr>
          <p:cNvSpPr txBox="1"/>
          <p:nvPr/>
        </p:nvSpPr>
        <p:spPr>
          <a:xfrm>
            <a:off x="372532" y="397814"/>
            <a:ext cx="768089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Uploading Files</a:t>
            </a:r>
          </a:p>
        </p:txBody>
      </p:sp>
      <p:pic>
        <p:nvPicPr>
          <p:cNvPr id="9218" name="Picture 2">
            <a:extLst>
              <a:ext uri="{FF2B5EF4-FFF2-40B4-BE49-F238E27FC236}">
                <a16:creationId xmlns:a16="http://schemas.microsoft.com/office/drawing/2014/main" id="{57E397BD-F374-49E2-ADCC-C851AD994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291" y="1105700"/>
            <a:ext cx="4095750" cy="5191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0291667-CD02-4865-83E2-3CDA90CAF782}"/>
              </a:ext>
            </a:extLst>
          </p:cNvPr>
          <p:cNvSpPr txBox="1"/>
          <p:nvPr/>
        </p:nvSpPr>
        <p:spPr>
          <a:xfrm>
            <a:off x="6234545" y="6517264"/>
            <a:ext cx="6038549" cy="307777"/>
          </a:xfrm>
          <a:prstGeom prst="rect">
            <a:avLst/>
          </a:prstGeom>
          <a:noFill/>
        </p:spPr>
        <p:txBody>
          <a:bodyPr wrap="square" rtlCol="0">
            <a:spAutoFit/>
          </a:bodyPr>
          <a:lstStyle/>
          <a:p>
            <a:r>
              <a:rPr lang="en-US" sz="1400" dirty="0"/>
              <a:t>Read More: </a:t>
            </a:r>
            <a:r>
              <a:rPr lang="en-US" sz="1400" dirty="0">
                <a:hlinkClick r:id="rId4"/>
              </a:rPr>
              <a:t>https://guide-ignite.inmotionnow.com/help/managing-project-files</a:t>
            </a:r>
            <a:r>
              <a:rPr lang="en-US" sz="1400" dirty="0"/>
              <a:t>  </a:t>
            </a:r>
          </a:p>
        </p:txBody>
      </p:sp>
    </p:spTree>
    <p:extLst>
      <p:ext uri="{BB962C8B-B14F-4D97-AF65-F5344CB8AC3E}">
        <p14:creationId xmlns:p14="http://schemas.microsoft.com/office/powerpoint/2010/main" val="225157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1D6B1-95DB-447E-9AE4-25A8EF19D1E6}"/>
              </a:ext>
            </a:extLst>
          </p:cNvPr>
          <p:cNvSpPr txBox="1"/>
          <p:nvPr/>
        </p:nvSpPr>
        <p:spPr>
          <a:xfrm>
            <a:off x="591127" y="1570182"/>
            <a:ext cx="9153237" cy="1015663"/>
          </a:xfrm>
          <a:prstGeom prst="rect">
            <a:avLst/>
          </a:prstGeom>
          <a:noFill/>
        </p:spPr>
        <p:txBody>
          <a:bodyPr wrap="square" rtlCol="0">
            <a:spAutoFit/>
          </a:bodyPr>
          <a:lstStyle/>
          <a:p>
            <a:r>
              <a:rPr lang="en-US" sz="2000" dirty="0">
                <a:solidFill>
                  <a:schemeClr val="tx1">
                    <a:lumMod val="65000"/>
                    <a:lumOff val="35000"/>
                  </a:schemeClr>
                </a:solidFill>
                <a:highlight>
                  <a:srgbClr val="FFFF00"/>
                </a:highlight>
              </a:rPr>
              <a:t>Take screen shots of your custom fields in your projects or place them in a bulleted list for your trainees. Take some time to talk about the importance of these fields to your organization and when values are/need to be added to each field </a:t>
            </a:r>
            <a:r>
              <a:rPr lang="en-US" sz="2000" dirty="0">
                <a:solidFill>
                  <a:schemeClr val="tx1">
                    <a:lumMod val="65000"/>
                    <a:lumOff val="35000"/>
                  </a:schemeClr>
                </a:solidFill>
                <a:highlight>
                  <a:srgbClr val="FFFF00"/>
                </a:highlight>
                <a:sym typeface="Wingdings" panose="05000000000000000000" pitchFamily="2" charset="2"/>
              </a:rPr>
              <a:t> </a:t>
            </a:r>
            <a:endParaRPr lang="en-US" sz="2000" dirty="0">
              <a:solidFill>
                <a:schemeClr val="tx1">
                  <a:lumMod val="65000"/>
                  <a:lumOff val="35000"/>
                </a:schemeClr>
              </a:solidFill>
              <a:highlight>
                <a:srgbClr val="FFFF00"/>
              </a:highlight>
            </a:endParaRPr>
          </a:p>
        </p:txBody>
      </p:sp>
      <p:sp>
        <p:nvSpPr>
          <p:cNvPr id="4" name="TextBox 3">
            <a:extLst>
              <a:ext uri="{FF2B5EF4-FFF2-40B4-BE49-F238E27FC236}">
                <a16:creationId xmlns:a16="http://schemas.microsoft.com/office/drawing/2014/main" id="{D38DE01E-2EFC-438B-82E0-85BFDDEB1CED}"/>
              </a:ext>
            </a:extLst>
          </p:cNvPr>
          <p:cNvSpPr txBox="1"/>
          <p:nvPr/>
        </p:nvSpPr>
        <p:spPr>
          <a:xfrm>
            <a:off x="372532" y="397814"/>
            <a:ext cx="768089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Custom Fields</a:t>
            </a:r>
          </a:p>
        </p:txBody>
      </p:sp>
      <p:sp>
        <p:nvSpPr>
          <p:cNvPr id="7" name="TextBox 6">
            <a:extLst>
              <a:ext uri="{FF2B5EF4-FFF2-40B4-BE49-F238E27FC236}">
                <a16:creationId xmlns:a16="http://schemas.microsoft.com/office/drawing/2014/main" id="{4C4F33AA-021B-496C-8D2B-0F17C73F1A83}"/>
              </a:ext>
            </a:extLst>
          </p:cNvPr>
          <p:cNvSpPr txBox="1"/>
          <p:nvPr/>
        </p:nvSpPr>
        <p:spPr>
          <a:xfrm>
            <a:off x="6853806" y="6517264"/>
            <a:ext cx="5419288" cy="307777"/>
          </a:xfrm>
          <a:prstGeom prst="rect">
            <a:avLst/>
          </a:prstGeom>
          <a:noFill/>
        </p:spPr>
        <p:txBody>
          <a:bodyPr wrap="square" rtlCol="0">
            <a:spAutoFit/>
          </a:bodyPr>
          <a:lstStyle/>
          <a:p>
            <a:r>
              <a:rPr lang="en-US" sz="1400" dirty="0"/>
              <a:t>Read More: </a:t>
            </a:r>
            <a:r>
              <a:rPr lang="en-US" sz="1400" dirty="0">
                <a:hlinkClick r:id="rId2"/>
              </a:rPr>
              <a:t>https://guide-ignite.inmotionnow.com/help/custom-fields</a:t>
            </a:r>
            <a:r>
              <a:rPr lang="en-US" sz="1400" dirty="0"/>
              <a:t> </a:t>
            </a:r>
          </a:p>
        </p:txBody>
      </p:sp>
    </p:spTree>
    <p:extLst>
      <p:ext uri="{BB962C8B-B14F-4D97-AF65-F5344CB8AC3E}">
        <p14:creationId xmlns:p14="http://schemas.microsoft.com/office/powerpoint/2010/main" val="2645682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1D6B1-95DB-447E-9AE4-25A8EF19D1E6}"/>
              </a:ext>
            </a:extLst>
          </p:cNvPr>
          <p:cNvSpPr txBox="1"/>
          <p:nvPr/>
        </p:nvSpPr>
        <p:spPr>
          <a:xfrm>
            <a:off x="591127" y="1570182"/>
            <a:ext cx="9153237" cy="1015663"/>
          </a:xfrm>
          <a:prstGeom prst="rect">
            <a:avLst/>
          </a:prstGeom>
          <a:noFill/>
        </p:spPr>
        <p:txBody>
          <a:bodyPr wrap="square" rtlCol="0">
            <a:spAutoFit/>
          </a:bodyPr>
          <a:lstStyle/>
          <a:p>
            <a:r>
              <a:rPr lang="en-US" sz="2000" dirty="0">
                <a:solidFill>
                  <a:schemeClr val="tx1">
                    <a:lumMod val="65000"/>
                    <a:lumOff val="35000"/>
                  </a:schemeClr>
                </a:solidFill>
                <a:highlight>
                  <a:srgbClr val="FFFF00"/>
                </a:highlight>
              </a:rPr>
              <a:t>Take screen shots of your tags in your Account Settings or place them in a bulleted list for your trainees. Take some time to talk about the importance of these items to your organization and when tags should or should not be used.</a:t>
            </a:r>
          </a:p>
        </p:txBody>
      </p:sp>
      <p:sp>
        <p:nvSpPr>
          <p:cNvPr id="4" name="TextBox 3">
            <a:extLst>
              <a:ext uri="{FF2B5EF4-FFF2-40B4-BE49-F238E27FC236}">
                <a16:creationId xmlns:a16="http://schemas.microsoft.com/office/drawing/2014/main" id="{D38DE01E-2EFC-438B-82E0-85BFDDEB1CED}"/>
              </a:ext>
            </a:extLst>
          </p:cNvPr>
          <p:cNvSpPr txBox="1"/>
          <p:nvPr/>
        </p:nvSpPr>
        <p:spPr>
          <a:xfrm>
            <a:off x="372532" y="397814"/>
            <a:ext cx="768089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Tags</a:t>
            </a:r>
          </a:p>
        </p:txBody>
      </p:sp>
      <p:sp>
        <p:nvSpPr>
          <p:cNvPr id="5" name="TextBox 4">
            <a:extLst>
              <a:ext uri="{FF2B5EF4-FFF2-40B4-BE49-F238E27FC236}">
                <a16:creationId xmlns:a16="http://schemas.microsoft.com/office/drawing/2014/main" id="{3FD5B8F5-FDEF-4EEF-9021-B912C426B30E}"/>
              </a:ext>
            </a:extLst>
          </p:cNvPr>
          <p:cNvSpPr txBox="1"/>
          <p:nvPr/>
        </p:nvSpPr>
        <p:spPr>
          <a:xfrm>
            <a:off x="6853806" y="6517264"/>
            <a:ext cx="5419288" cy="307777"/>
          </a:xfrm>
          <a:prstGeom prst="rect">
            <a:avLst/>
          </a:prstGeom>
          <a:noFill/>
        </p:spPr>
        <p:txBody>
          <a:bodyPr wrap="square" rtlCol="0">
            <a:spAutoFit/>
          </a:bodyPr>
          <a:lstStyle/>
          <a:p>
            <a:r>
              <a:rPr lang="en-US" sz="1400" dirty="0"/>
              <a:t>Read More: </a:t>
            </a:r>
            <a:r>
              <a:rPr lang="en-US" sz="1400" dirty="0">
                <a:hlinkClick r:id="rId2"/>
              </a:rPr>
              <a:t>https://guide-ignite.inmotionnow.com/help/managing-tags</a:t>
            </a:r>
            <a:r>
              <a:rPr lang="en-US" sz="1400" dirty="0"/>
              <a:t> </a:t>
            </a:r>
          </a:p>
        </p:txBody>
      </p:sp>
    </p:spTree>
    <p:extLst>
      <p:ext uri="{BB962C8B-B14F-4D97-AF65-F5344CB8AC3E}">
        <p14:creationId xmlns:p14="http://schemas.microsoft.com/office/powerpoint/2010/main" val="380354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C537AA5-ACC3-4B9F-96D1-3333709933E4}"/>
              </a:ext>
            </a:extLst>
          </p:cNvPr>
          <p:cNvSpPr txBox="1"/>
          <p:nvPr/>
        </p:nvSpPr>
        <p:spPr>
          <a:xfrm>
            <a:off x="372532" y="1370926"/>
            <a:ext cx="4245650"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The Project Overview will show work groups that are comprised of tasks and/or proofs</a:t>
            </a:r>
          </a:p>
          <a:p>
            <a:pPr marL="285750" indent="-285750">
              <a:buFont typeface="Arial" panose="020B0604020202020204" pitchFamily="34" charset="0"/>
              <a:buChar char="•"/>
            </a:pPr>
            <a:r>
              <a:rPr lang="en-US" dirty="0">
                <a:solidFill>
                  <a:schemeClr val="tx1">
                    <a:lumMod val="65000"/>
                    <a:lumOff val="35000"/>
                  </a:schemeClr>
                </a:solidFill>
                <a:highlight>
                  <a:srgbClr val="FFFF00"/>
                </a:highlight>
                <a:latin typeface="Arial Nova" panose="020B0504020202020204" pitchFamily="34" charset="0"/>
              </a:rPr>
              <a:t>Point out any areas of the project you want to bring to your team’s attention, like date fields, description, files, </a:t>
            </a:r>
            <a:r>
              <a:rPr lang="en-US" dirty="0" err="1">
                <a:solidFill>
                  <a:schemeClr val="tx1">
                    <a:lumMod val="65000"/>
                    <a:lumOff val="35000"/>
                  </a:schemeClr>
                </a:solidFill>
                <a:highlight>
                  <a:srgbClr val="FFFF00"/>
                </a:highlight>
                <a:latin typeface="Arial Nova" panose="020B0504020202020204" pitchFamily="34" charset="0"/>
              </a:rPr>
              <a:t>etc</a:t>
            </a:r>
            <a:endParaRPr lang="en-US" dirty="0">
              <a:solidFill>
                <a:schemeClr val="tx1">
                  <a:lumMod val="65000"/>
                  <a:lumOff val="35000"/>
                </a:schemeClr>
              </a:solidFill>
              <a:highlight>
                <a:srgbClr val="FFFF00"/>
              </a:highlight>
              <a:latin typeface="Arial Nova" panose="020B0504020202020204" pitchFamily="34" charset="0"/>
            </a:endParaRPr>
          </a:p>
          <a:p>
            <a:pPr marL="285750" indent="-285750">
              <a:buFont typeface="Arial" panose="020B0604020202020204" pitchFamily="34" charset="0"/>
              <a:buChar char="•"/>
            </a:pPr>
            <a:r>
              <a:rPr lang="en-US" dirty="0">
                <a:solidFill>
                  <a:schemeClr val="tx1">
                    <a:lumMod val="65000"/>
                    <a:lumOff val="35000"/>
                  </a:schemeClr>
                </a:solidFill>
                <a:highlight>
                  <a:srgbClr val="FFFF00"/>
                </a:highlight>
                <a:latin typeface="Arial Nova" panose="020B0504020202020204" pitchFamily="34" charset="0"/>
              </a:rPr>
              <a:t>Feel free to add in screenshots of your Project Statuses to show them off during training </a:t>
            </a:r>
            <a:r>
              <a:rPr lang="en-US" dirty="0">
                <a:solidFill>
                  <a:schemeClr val="tx1">
                    <a:lumMod val="65000"/>
                    <a:lumOff val="35000"/>
                  </a:schemeClr>
                </a:solidFill>
                <a:highlight>
                  <a:srgbClr val="FFFF00"/>
                </a:highlight>
                <a:latin typeface="Arial Nova" panose="020B0504020202020204" pitchFamily="34" charset="0"/>
                <a:sym typeface="Wingdings" panose="05000000000000000000" pitchFamily="2" charset="2"/>
              </a:rPr>
              <a:t></a:t>
            </a:r>
            <a:endParaRPr lang="en-US"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endParaRPr lang="en-US" dirty="0">
              <a:solidFill>
                <a:schemeClr val="tx1">
                  <a:lumMod val="65000"/>
                  <a:lumOff val="35000"/>
                </a:schemeClr>
              </a:solidFill>
              <a:latin typeface="Arial Nova" panose="020B0504020202020204" pitchFamily="34" charset="0"/>
            </a:endParaRPr>
          </a:p>
        </p:txBody>
      </p:sp>
      <p:grpSp>
        <p:nvGrpSpPr>
          <p:cNvPr id="4" name="Group 3">
            <a:extLst>
              <a:ext uri="{FF2B5EF4-FFF2-40B4-BE49-F238E27FC236}">
                <a16:creationId xmlns:a16="http://schemas.microsoft.com/office/drawing/2014/main" id="{104724F0-538F-4363-B2DB-D9B8BB37A77A}"/>
              </a:ext>
            </a:extLst>
          </p:cNvPr>
          <p:cNvGrpSpPr/>
          <p:nvPr/>
        </p:nvGrpSpPr>
        <p:grpSpPr>
          <a:xfrm>
            <a:off x="4947506" y="1404571"/>
            <a:ext cx="6699549" cy="4840545"/>
            <a:chOff x="273906" y="1659398"/>
            <a:chExt cx="6699549" cy="4840545"/>
          </a:xfrm>
        </p:grpSpPr>
        <p:pic>
          <p:nvPicPr>
            <p:cNvPr id="5" name="Picture 4" descr="Graphical user interface, application&#10;&#10;Description automatically generated">
              <a:extLst>
                <a:ext uri="{FF2B5EF4-FFF2-40B4-BE49-F238E27FC236}">
                  <a16:creationId xmlns:a16="http://schemas.microsoft.com/office/drawing/2014/main" id="{8F08FE57-468F-41AA-AF6E-091348CCF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906" y="1659398"/>
              <a:ext cx="5523982" cy="4840545"/>
            </a:xfrm>
            <a:prstGeom prst="rect">
              <a:avLst/>
            </a:prstGeom>
            <a:effectLst>
              <a:outerShdw blurRad="63500" sx="102000" sy="102000" algn="ctr" rotWithShape="0">
                <a:prstClr val="black">
                  <a:alpha val="40000"/>
                </a:prstClr>
              </a:outerShdw>
            </a:effectLst>
          </p:spPr>
        </p:pic>
        <p:sp>
          <p:nvSpPr>
            <p:cNvPr id="20" name="Rectangle 19">
              <a:extLst>
                <a:ext uri="{FF2B5EF4-FFF2-40B4-BE49-F238E27FC236}">
                  <a16:creationId xmlns:a16="http://schemas.microsoft.com/office/drawing/2014/main" id="{19CC768C-2B5A-4214-8099-081276C33433}"/>
                </a:ext>
              </a:extLst>
            </p:cNvPr>
            <p:cNvSpPr/>
            <p:nvPr/>
          </p:nvSpPr>
          <p:spPr>
            <a:xfrm>
              <a:off x="4608945" y="2087418"/>
              <a:ext cx="2364510" cy="1597891"/>
            </a:xfrm>
            <a:prstGeom prst="rect">
              <a:avLst/>
            </a:prstGeom>
            <a:ln w="38100">
              <a:solidFill>
                <a:srgbClr val="31C90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501FD3A8-200A-4482-AD33-52F39561AF98}"/>
                </a:ext>
              </a:extLst>
            </p:cNvPr>
            <p:cNvSpPr txBox="1"/>
            <p:nvPr/>
          </p:nvSpPr>
          <p:spPr>
            <a:xfrm>
              <a:off x="4683364" y="2136828"/>
              <a:ext cx="2229048" cy="1477328"/>
            </a:xfrm>
            <a:prstGeom prst="rect">
              <a:avLst/>
            </a:prstGeom>
            <a:noFill/>
          </p:spPr>
          <p:txBody>
            <a:bodyPr wrap="square" rtlCol="0">
              <a:spAutoFit/>
            </a:bodyPr>
            <a:lstStyle/>
            <a:p>
              <a:r>
                <a:rPr lang="en-US" dirty="0">
                  <a:solidFill>
                    <a:schemeClr val="tx1">
                      <a:lumMod val="65000"/>
                      <a:lumOff val="35000"/>
                    </a:schemeClr>
                  </a:solidFill>
                  <a:latin typeface="Arial Nova" panose="020B0504020202020204" pitchFamily="34" charset="0"/>
                </a:rPr>
                <a:t>The Details side-bar will show information like Members, Due Date, and more</a:t>
              </a:r>
            </a:p>
          </p:txBody>
        </p:sp>
      </p:grpSp>
      <p:sp>
        <p:nvSpPr>
          <p:cNvPr id="12" name="TextBox 11">
            <a:extLst>
              <a:ext uri="{FF2B5EF4-FFF2-40B4-BE49-F238E27FC236}">
                <a16:creationId xmlns:a16="http://schemas.microsoft.com/office/drawing/2014/main" id="{EDBACDBA-39C8-47EB-86FE-555FDDC64294}"/>
              </a:ext>
            </a:extLst>
          </p:cNvPr>
          <p:cNvSpPr txBox="1"/>
          <p:nvPr/>
        </p:nvSpPr>
        <p:spPr>
          <a:xfrm>
            <a:off x="372532" y="397814"/>
            <a:ext cx="768089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Project Overview</a:t>
            </a:r>
          </a:p>
        </p:txBody>
      </p:sp>
    </p:spTree>
    <p:extLst>
      <p:ext uri="{BB962C8B-B14F-4D97-AF65-F5344CB8AC3E}">
        <p14:creationId xmlns:p14="http://schemas.microsoft.com/office/powerpoint/2010/main" val="2116343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7ACA1B-8715-4B6B-A7BB-AE37A0E10D11}"/>
              </a:ext>
            </a:extLst>
          </p:cNvPr>
          <p:cNvSpPr txBox="1"/>
          <p:nvPr/>
        </p:nvSpPr>
        <p:spPr>
          <a:xfrm>
            <a:off x="536895" y="1269614"/>
            <a:ext cx="10266572" cy="1600438"/>
          </a:xfrm>
          <a:prstGeom prst="rect">
            <a:avLst/>
          </a:prstGeom>
          <a:noFill/>
        </p:spPr>
        <p:txBody>
          <a:bodyPr wrap="square" rtlCol="0">
            <a:spAutoFit/>
          </a:bodyPr>
          <a:lstStyle/>
          <a:p>
            <a:r>
              <a:rPr lang="en-US" sz="2000" b="0" i="0" dirty="0">
                <a:solidFill>
                  <a:schemeClr val="tx1">
                    <a:lumMod val="65000"/>
                    <a:lumOff val="35000"/>
                  </a:schemeClr>
                </a:solidFill>
                <a:effectLst/>
                <a:latin typeface="Arial Nova" panose="020B0504020202020204" pitchFamily="34" charset="0"/>
              </a:rPr>
              <a:t>inMotion ignite is the most versatile platform purposely designed to empower teams to achieve better content outcomes for their brand. From request intake to project management to proofing, inMotion ignite will help us align, manage, and assess our creative and marketing content.</a:t>
            </a:r>
            <a:endParaRPr lang="en-US" sz="2000" dirty="0">
              <a:solidFill>
                <a:schemeClr val="tx1">
                  <a:lumMod val="65000"/>
                  <a:lumOff val="35000"/>
                </a:schemeClr>
              </a:solidFill>
              <a:latin typeface="Arial Nova" panose="020B0504020202020204" pitchFamily="34" charset="0"/>
            </a:endParaRPr>
          </a:p>
          <a:p>
            <a:endParaRPr lang="en-US" dirty="0"/>
          </a:p>
        </p:txBody>
      </p:sp>
      <p:sp>
        <p:nvSpPr>
          <p:cNvPr id="3" name="TextBox 2">
            <a:extLst>
              <a:ext uri="{FF2B5EF4-FFF2-40B4-BE49-F238E27FC236}">
                <a16:creationId xmlns:a16="http://schemas.microsoft.com/office/drawing/2014/main" id="{52EBD40C-9B60-47BB-A7C1-31264C12F1B2}"/>
              </a:ext>
            </a:extLst>
          </p:cNvPr>
          <p:cNvSpPr txBox="1"/>
          <p:nvPr/>
        </p:nvSpPr>
        <p:spPr>
          <a:xfrm>
            <a:off x="536895" y="2964470"/>
            <a:ext cx="11451905" cy="2585323"/>
          </a:xfrm>
          <a:prstGeom prst="rect">
            <a:avLst/>
          </a:prstGeom>
          <a:noFill/>
        </p:spPr>
        <p:txBody>
          <a:bodyPr wrap="square" rtlCol="0">
            <a:spAutoFit/>
          </a:bodyPr>
          <a:lstStyle/>
          <a:p>
            <a:r>
              <a:rPr lang="en-US" dirty="0">
                <a:solidFill>
                  <a:schemeClr val="tx1">
                    <a:lumMod val="65000"/>
                    <a:lumOff val="35000"/>
                  </a:schemeClr>
                </a:solidFill>
                <a:highlight>
                  <a:srgbClr val="FFFF00"/>
                </a:highlight>
                <a:latin typeface="Arial Nova" panose="020B0504020202020204" pitchFamily="34" charset="0"/>
              </a:rPr>
              <a:t>List of all the reasons that your company chose this platform including: </a:t>
            </a:r>
          </a:p>
          <a:p>
            <a:pPr marL="285750" indent="-285750">
              <a:buFont typeface="Arial" panose="020B0604020202020204" pitchFamily="34" charset="0"/>
              <a:buChar char="•"/>
            </a:pPr>
            <a:r>
              <a:rPr lang="en-US" dirty="0">
                <a:solidFill>
                  <a:schemeClr val="tx1">
                    <a:lumMod val="65000"/>
                    <a:lumOff val="35000"/>
                  </a:schemeClr>
                </a:solidFill>
                <a:highlight>
                  <a:srgbClr val="FFFF00"/>
                </a:highlight>
                <a:latin typeface="Arial Nova" panose="020B0504020202020204" pitchFamily="34" charset="0"/>
              </a:rPr>
              <a:t>Problems being solved</a:t>
            </a:r>
          </a:p>
          <a:p>
            <a:pPr marL="285750" indent="-285750">
              <a:buFont typeface="Arial" panose="020B0604020202020204" pitchFamily="34" charset="0"/>
              <a:buChar char="•"/>
            </a:pPr>
            <a:r>
              <a:rPr lang="en-US" dirty="0">
                <a:solidFill>
                  <a:schemeClr val="tx1">
                    <a:lumMod val="65000"/>
                    <a:lumOff val="35000"/>
                  </a:schemeClr>
                </a:solidFill>
                <a:highlight>
                  <a:srgbClr val="FFFF00"/>
                </a:highlight>
                <a:latin typeface="Arial Nova" panose="020B0504020202020204" pitchFamily="34" charset="0"/>
              </a:rPr>
              <a:t>Outcomes you’re using ignite to help you achieve </a:t>
            </a:r>
          </a:p>
          <a:p>
            <a:pPr marL="285750" indent="-285750">
              <a:buFont typeface="Arial" panose="020B0604020202020204" pitchFamily="34" charset="0"/>
              <a:buChar char="•"/>
            </a:pPr>
            <a:r>
              <a:rPr lang="en-US" b="0" i="0" dirty="0">
                <a:solidFill>
                  <a:schemeClr val="tx1">
                    <a:lumMod val="65000"/>
                    <a:lumOff val="35000"/>
                  </a:schemeClr>
                </a:solidFill>
                <a:effectLst/>
                <a:highlight>
                  <a:srgbClr val="FFFF00"/>
                </a:highlight>
                <a:latin typeface="Arial Nova" panose="020B0504020202020204" pitchFamily="34" charset="0"/>
              </a:rPr>
              <a:t>Expectations for trainees following the training (examples: begin test projects, practice with real projects, etc.)</a:t>
            </a:r>
          </a:p>
          <a:p>
            <a:pPr marL="285750" indent="-285750">
              <a:buFont typeface="Arial" panose="020B0604020202020204" pitchFamily="34" charset="0"/>
              <a:buChar char="•"/>
            </a:pPr>
            <a:endParaRPr lang="en-US" dirty="0">
              <a:solidFill>
                <a:schemeClr val="tx1">
                  <a:lumMod val="65000"/>
                  <a:lumOff val="35000"/>
                </a:schemeClr>
              </a:solidFill>
              <a:highlight>
                <a:srgbClr val="FFFF00"/>
              </a:highlight>
              <a:latin typeface="Arial Nova" panose="020B0504020202020204" pitchFamily="34" charset="0"/>
            </a:endParaRPr>
          </a:p>
          <a:p>
            <a:r>
              <a:rPr lang="en-US" dirty="0">
                <a:solidFill>
                  <a:schemeClr val="tx1">
                    <a:lumMod val="65000"/>
                    <a:lumOff val="35000"/>
                  </a:schemeClr>
                </a:solidFill>
                <a:highlight>
                  <a:srgbClr val="FFFF00"/>
                </a:highlight>
                <a:latin typeface="Arial Nova" panose="020B0504020202020204" pitchFamily="34" charset="0"/>
              </a:rPr>
              <a:t>Provide the dates of your roll-out schedule – when you will train Stakeholders and go live!</a:t>
            </a:r>
          </a:p>
          <a:p>
            <a:pPr marL="285750" indent="-285750">
              <a:buFont typeface="Arial" panose="020B0604020202020204" pitchFamily="34" charset="0"/>
              <a:buChar char="•"/>
            </a:pPr>
            <a:endParaRPr lang="en-US" dirty="0"/>
          </a:p>
          <a:p>
            <a:endParaRPr lang="en-US" dirty="0"/>
          </a:p>
        </p:txBody>
      </p:sp>
      <p:sp>
        <p:nvSpPr>
          <p:cNvPr id="4" name="TextBox 3">
            <a:extLst>
              <a:ext uri="{FF2B5EF4-FFF2-40B4-BE49-F238E27FC236}">
                <a16:creationId xmlns:a16="http://schemas.microsoft.com/office/drawing/2014/main" id="{711B3B79-9ECF-475F-811A-B20FD9FDCDCB}"/>
              </a:ext>
            </a:extLst>
          </p:cNvPr>
          <p:cNvSpPr txBox="1"/>
          <p:nvPr/>
        </p:nvSpPr>
        <p:spPr>
          <a:xfrm>
            <a:off x="536895" y="467310"/>
            <a:ext cx="7455638"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Welcome to inMotion ignite!</a:t>
            </a:r>
            <a:r>
              <a:rPr lang="en-US" sz="3200" b="0" i="0" dirty="0">
                <a:solidFill>
                  <a:srgbClr val="222F3E"/>
                </a:solidFill>
                <a:effectLst/>
                <a:latin typeface="Open Sans" panose="020B0606030504020204" pitchFamily="34" charset="0"/>
              </a:rPr>
              <a:t>🔥</a:t>
            </a:r>
            <a:endParaRPr lang="en-US" sz="3200" dirty="0">
              <a:solidFill>
                <a:schemeClr val="tx1">
                  <a:lumMod val="65000"/>
                  <a:lumOff val="35000"/>
                </a:schemeClr>
              </a:solidFill>
              <a:latin typeface="Arial Nova" panose="020B0504020202020204" pitchFamily="34" charset="0"/>
            </a:endParaRPr>
          </a:p>
        </p:txBody>
      </p:sp>
    </p:spTree>
    <p:extLst>
      <p:ext uri="{BB962C8B-B14F-4D97-AF65-F5344CB8AC3E}">
        <p14:creationId xmlns:p14="http://schemas.microsoft.com/office/powerpoint/2010/main" val="2310213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3271815B-608A-4CDC-A525-43508A85A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2642" y="1608031"/>
            <a:ext cx="7961577" cy="4326333"/>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B360630A-EDAC-4C3D-8E57-43BAE6E400B4}"/>
              </a:ext>
            </a:extLst>
          </p:cNvPr>
          <p:cNvSpPr txBox="1"/>
          <p:nvPr/>
        </p:nvSpPr>
        <p:spPr>
          <a:xfrm>
            <a:off x="372532" y="1560769"/>
            <a:ext cx="3460559" cy="281615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From the Calendar tab, you can toggle between traditional calendar and Gantt Views to see work start and due dates</a:t>
            </a:r>
          </a:p>
          <a:p>
            <a:pPr marL="285750"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To quickly add start dates, due dates, and blockers, navigate to the Gantt View</a:t>
            </a:r>
          </a:p>
          <a:p>
            <a:pPr marL="285750"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Drag &amp; drop to update start and due dates, individually or in bulk</a:t>
            </a:r>
          </a:p>
          <a:p>
            <a:pPr marL="285750" indent="-285750">
              <a:buFont typeface="Arial" panose="020B0604020202020204" pitchFamily="34" charset="0"/>
              <a:buChar char="•"/>
            </a:pPr>
            <a:endParaRPr lang="en-US" dirty="0">
              <a:solidFill>
                <a:schemeClr val="tx1">
                  <a:lumMod val="65000"/>
                  <a:lumOff val="35000"/>
                </a:schemeClr>
              </a:solidFill>
              <a:latin typeface="Arial Nova" panose="020B0504020202020204" pitchFamily="34" charset="0"/>
            </a:endParaRPr>
          </a:p>
        </p:txBody>
      </p:sp>
      <p:sp>
        <p:nvSpPr>
          <p:cNvPr id="8" name="TextBox 7">
            <a:extLst>
              <a:ext uri="{FF2B5EF4-FFF2-40B4-BE49-F238E27FC236}">
                <a16:creationId xmlns:a16="http://schemas.microsoft.com/office/drawing/2014/main" id="{D2F7BEA8-082C-42AC-89B5-401D780190B6}"/>
              </a:ext>
            </a:extLst>
          </p:cNvPr>
          <p:cNvSpPr txBox="1"/>
          <p:nvPr/>
        </p:nvSpPr>
        <p:spPr>
          <a:xfrm>
            <a:off x="372532" y="397814"/>
            <a:ext cx="768089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Calendar &amp; Gantt Views</a:t>
            </a:r>
          </a:p>
        </p:txBody>
      </p:sp>
      <p:cxnSp>
        <p:nvCxnSpPr>
          <p:cNvPr id="10" name="Straight Arrow Connector 9">
            <a:extLst>
              <a:ext uri="{FF2B5EF4-FFF2-40B4-BE49-F238E27FC236}">
                <a16:creationId xmlns:a16="http://schemas.microsoft.com/office/drawing/2014/main" id="{A1A24389-755A-4503-8D78-50247488784E}"/>
              </a:ext>
            </a:extLst>
          </p:cNvPr>
          <p:cNvCxnSpPr>
            <a:cxnSpLocks/>
          </p:cNvCxnSpPr>
          <p:nvPr/>
        </p:nvCxnSpPr>
        <p:spPr>
          <a:xfrm>
            <a:off x="9804586" y="1176687"/>
            <a:ext cx="1451296" cy="1224346"/>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cxnSp>
        <p:nvCxnSpPr>
          <p:cNvPr id="11" name="Straight Arrow Connector 10">
            <a:extLst>
              <a:ext uri="{FF2B5EF4-FFF2-40B4-BE49-F238E27FC236}">
                <a16:creationId xmlns:a16="http://schemas.microsoft.com/office/drawing/2014/main" id="{6FE782CA-916A-48D8-9AD0-AE30FEF1C05A}"/>
              </a:ext>
            </a:extLst>
          </p:cNvPr>
          <p:cNvCxnSpPr>
            <a:cxnSpLocks/>
          </p:cNvCxnSpPr>
          <p:nvPr/>
        </p:nvCxnSpPr>
        <p:spPr>
          <a:xfrm flipH="1">
            <a:off x="6790101" y="1014486"/>
            <a:ext cx="1396216" cy="1045116"/>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12" name="TextBox 11">
            <a:extLst>
              <a:ext uri="{FF2B5EF4-FFF2-40B4-BE49-F238E27FC236}">
                <a16:creationId xmlns:a16="http://schemas.microsoft.com/office/drawing/2014/main" id="{9B930E38-8A8E-4D2D-AF00-D3EA03C0F14C}"/>
              </a:ext>
            </a:extLst>
          </p:cNvPr>
          <p:cNvSpPr txBox="1"/>
          <p:nvPr/>
        </p:nvSpPr>
        <p:spPr>
          <a:xfrm>
            <a:off x="6890327" y="6527909"/>
            <a:ext cx="6038549" cy="307777"/>
          </a:xfrm>
          <a:prstGeom prst="rect">
            <a:avLst/>
          </a:prstGeom>
          <a:noFill/>
        </p:spPr>
        <p:txBody>
          <a:bodyPr wrap="square" rtlCol="0">
            <a:spAutoFit/>
          </a:bodyPr>
          <a:lstStyle/>
          <a:p>
            <a:r>
              <a:rPr lang="en-US" sz="1400" dirty="0"/>
              <a:t>Read More: </a:t>
            </a:r>
            <a:r>
              <a:rPr lang="en-US" sz="1400" dirty="0">
                <a:hlinkClick r:id="rId3"/>
              </a:rPr>
              <a:t>https://guide-ignite.inmotionnow.com/help/gantt-view</a:t>
            </a:r>
            <a:r>
              <a:rPr lang="en-US" sz="1400" dirty="0"/>
              <a:t> </a:t>
            </a:r>
          </a:p>
        </p:txBody>
      </p:sp>
    </p:spTree>
    <p:extLst>
      <p:ext uri="{BB962C8B-B14F-4D97-AF65-F5344CB8AC3E}">
        <p14:creationId xmlns:p14="http://schemas.microsoft.com/office/powerpoint/2010/main" val="1013210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8DA5A71-48ED-4604-A026-7C675CB48B7C}"/>
              </a:ext>
            </a:extLst>
          </p:cNvPr>
          <p:cNvSpPr txBox="1"/>
          <p:nvPr/>
        </p:nvSpPr>
        <p:spPr>
          <a:xfrm>
            <a:off x="372531" y="1350628"/>
            <a:ext cx="4744413" cy="3600986"/>
          </a:xfrm>
          <a:prstGeom prst="rect">
            <a:avLst/>
          </a:prstGeom>
          <a:noFill/>
        </p:spPr>
        <p:txBody>
          <a:bodyPr wrap="square" rtlCol="0">
            <a:spAutoFit/>
          </a:bodyPr>
          <a:lstStyle/>
          <a:p>
            <a:pPr>
              <a:spcAft>
                <a:spcPts val="600"/>
              </a:spcAft>
            </a:pPr>
            <a:r>
              <a:rPr lang="en-US" sz="1600" dirty="0">
                <a:solidFill>
                  <a:schemeClr val="tx1">
                    <a:lumMod val="65000"/>
                    <a:lumOff val="35000"/>
                  </a:schemeClr>
                </a:solidFill>
                <a:latin typeface="Arial Nova" panose="020B0504020202020204" pitchFamily="34" charset="0"/>
              </a:rPr>
              <a:t>Tasks can block each other to ensure they are completed in the correct order and you are not notified of assignment until your task is ready to begin. </a:t>
            </a:r>
          </a:p>
          <a:p>
            <a:pPr marL="285750"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Blocked work cannot be completed until its blocker has been completed</a:t>
            </a:r>
          </a:p>
          <a:p>
            <a:pPr marL="285750"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You will see a full list of blockers by opening each task and proof or by hovering over the blocked symbol in the project overview</a:t>
            </a:r>
          </a:p>
          <a:p>
            <a:pPr marL="285750" indent="-285750">
              <a:spcAft>
                <a:spcPts val="600"/>
              </a:spcAft>
              <a:buFont typeface="Arial" panose="020B0604020202020204" pitchFamily="34" charset="0"/>
              <a:buChar char="•"/>
            </a:pPr>
            <a:r>
              <a:rPr lang="en-US" sz="1600" b="0" i="0" dirty="0">
                <a:solidFill>
                  <a:schemeClr val="tx1">
                    <a:lumMod val="65000"/>
                    <a:lumOff val="35000"/>
                  </a:schemeClr>
                </a:solidFill>
                <a:effectLst/>
                <a:latin typeface="Arial Nova" panose="020B0504020202020204" pitchFamily="34" charset="0"/>
              </a:rPr>
              <a:t>When working in a campaign, items may be blocked by items in other projects. Follow the provided link for more information.</a:t>
            </a:r>
            <a:endParaRPr lang="en-US" sz="1600" dirty="0">
              <a:solidFill>
                <a:schemeClr val="tx1">
                  <a:lumMod val="65000"/>
                  <a:lumOff val="35000"/>
                </a:schemeClr>
              </a:solidFill>
              <a:latin typeface="Arial Nova" panose="020B0504020202020204" pitchFamily="34" charset="0"/>
            </a:endParaRPr>
          </a:p>
          <a:p>
            <a:pPr marL="285750" indent="-285750">
              <a:spcAft>
                <a:spcPts val="600"/>
              </a:spcAft>
              <a:buFont typeface="Arial" panose="020B0604020202020204" pitchFamily="34" charset="0"/>
              <a:buChar char="•"/>
            </a:pPr>
            <a:endParaRPr lang="en-US" sz="1600" dirty="0">
              <a:solidFill>
                <a:schemeClr val="tx1">
                  <a:lumMod val="65000"/>
                  <a:lumOff val="35000"/>
                </a:schemeClr>
              </a:solidFill>
              <a:latin typeface="Arial Nova" panose="020B0504020202020204" pitchFamily="34" charset="0"/>
            </a:endParaRPr>
          </a:p>
        </p:txBody>
      </p:sp>
      <p:sp>
        <p:nvSpPr>
          <p:cNvPr id="16" name="TextBox 15">
            <a:extLst>
              <a:ext uri="{FF2B5EF4-FFF2-40B4-BE49-F238E27FC236}">
                <a16:creationId xmlns:a16="http://schemas.microsoft.com/office/drawing/2014/main" id="{CDB4826B-E196-48C9-B6D0-13EB5D8DBAA1}"/>
              </a:ext>
            </a:extLst>
          </p:cNvPr>
          <p:cNvSpPr txBox="1"/>
          <p:nvPr/>
        </p:nvSpPr>
        <p:spPr>
          <a:xfrm>
            <a:off x="372532" y="397814"/>
            <a:ext cx="768089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Dependencies &amp; Blockers</a:t>
            </a:r>
          </a:p>
        </p:txBody>
      </p:sp>
      <p:pic>
        <p:nvPicPr>
          <p:cNvPr id="13316" name="Picture 4">
            <a:extLst>
              <a:ext uri="{FF2B5EF4-FFF2-40B4-BE49-F238E27FC236}">
                <a16:creationId xmlns:a16="http://schemas.microsoft.com/office/drawing/2014/main" id="{7A8D011F-9C87-4A32-BD05-DD805D9C2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3079" y="1265382"/>
            <a:ext cx="5657647" cy="2960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2A3775AF-064F-47C5-9737-CBE2B6DE4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4518" y="3888509"/>
            <a:ext cx="4772751" cy="19488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099EE8B-112F-438B-956D-0F69C6B90650}"/>
              </a:ext>
            </a:extLst>
          </p:cNvPr>
          <p:cNvSpPr txBox="1"/>
          <p:nvPr/>
        </p:nvSpPr>
        <p:spPr>
          <a:xfrm>
            <a:off x="6890327" y="6527909"/>
            <a:ext cx="6038549" cy="307777"/>
          </a:xfrm>
          <a:prstGeom prst="rect">
            <a:avLst/>
          </a:prstGeom>
          <a:noFill/>
        </p:spPr>
        <p:txBody>
          <a:bodyPr wrap="square" rtlCol="0">
            <a:spAutoFit/>
          </a:bodyPr>
          <a:lstStyle/>
          <a:p>
            <a:r>
              <a:rPr lang="en-US" sz="1400" dirty="0"/>
              <a:t>Read More: </a:t>
            </a:r>
            <a:r>
              <a:rPr lang="en-US" sz="1400" dirty="0">
                <a:hlinkClick r:id="rId4"/>
              </a:rPr>
              <a:t>https://guide-ignite.inmotionnow.com/help/dependencies</a:t>
            </a:r>
            <a:r>
              <a:rPr lang="en-US" sz="1400" dirty="0"/>
              <a:t> </a:t>
            </a:r>
          </a:p>
        </p:txBody>
      </p:sp>
    </p:spTree>
    <p:extLst>
      <p:ext uri="{BB962C8B-B14F-4D97-AF65-F5344CB8AC3E}">
        <p14:creationId xmlns:p14="http://schemas.microsoft.com/office/powerpoint/2010/main" val="824458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0D7292-BE4C-44D9-A623-3FFAF4EEFBB3}"/>
              </a:ext>
            </a:extLst>
          </p:cNvPr>
          <p:cNvSpPr txBox="1"/>
          <p:nvPr/>
        </p:nvSpPr>
        <p:spPr>
          <a:xfrm>
            <a:off x="372532" y="387937"/>
            <a:ext cx="6859541"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Sending a Proof for Review</a:t>
            </a:r>
          </a:p>
        </p:txBody>
      </p:sp>
      <p:pic>
        <p:nvPicPr>
          <p:cNvPr id="4" name="Picture 3" descr="Graphical user interface, text, application, email&#10;&#10;Description automatically generated">
            <a:extLst>
              <a:ext uri="{FF2B5EF4-FFF2-40B4-BE49-F238E27FC236}">
                <a16:creationId xmlns:a16="http://schemas.microsoft.com/office/drawing/2014/main" id="{2C618370-38B9-4F90-8953-40C0B13E4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2026" y="1443841"/>
            <a:ext cx="5593502" cy="5026222"/>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9DB24867-84E9-4DDA-9B75-89D9CB34C702}"/>
              </a:ext>
            </a:extLst>
          </p:cNvPr>
          <p:cNvSpPr txBox="1"/>
          <p:nvPr/>
        </p:nvSpPr>
        <p:spPr>
          <a:xfrm>
            <a:off x="526471" y="1443841"/>
            <a:ext cx="5144655" cy="4708981"/>
          </a:xfrm>
          <a:prstGeom prst="rect">
            <a:avLst/>
          </a:prstGeom>
          <a:noFill/>
        </p:spPr>
        <p:txBody>
          <a:bodyPr wrap="square" rtlCol="0">
            <a:spAutoFit/>
          </a:bodyPr>
          <a:lstStyle/>
          <a:p>
            <a:pPr>
              <a:spcAft>
                <a:spcPts val="600"/>
              </a:spcAft>
            </a:pPr>
            <a:r>
              <a:rPr lang="en-US" dirty="0">
                <a:solidFill>
                  <a:schemeClr val="tx1">
                    <a:lumMod val="65000"/>
                    <a:lumOff val="35000"/>
                  </a:schemeClr>
                </a:solidFill>
                <a:latin typeface="Arial Nova" panose="020B0504020202020204" pitchFamily="34" charset="0"/>
              </a:rPr>
              <a:t>A proof is similar to a task, with additional review related features that let you upload and customize the assets sent to reviewers.</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A task can be converted to a proof as needed</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Only Review Details, Review Assets, and Review Route sections are visible to reviewers</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Update the Review Name &amp; Instructions to provide additional details and context for your reviewers</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In order to Send Proof for Review, you must have (1) Review Assets uploaded &amp; (2) a Review Route selected</a:t>
            </a:r>
          </a:p>
          <a:p>
            <a:pPr marL="285750" indent="-285750">
              <a:spcAft>
                <a:spcPts val="600"/>
              </a:spcAft>
              <a:buFont typeface="Arial" panose="020B0604020202020204" pitchFamily="34" charset="0"/>
              <a:buChar char="•"/>
            </a:pPr>
            <a:endParaRPr lang="en-US" dirty="0">
              <a:solidFill>
                <a:schemeClr val="tx1">
                  <a:lumMod val="65000"/>
                  <a:lumOff val="35000"/>
                </a:schemeClr>
              </a:solidFill>
              <a:latin typeface="Arial Nova" panose="020B0504020202020204" pitchFamily="34" charset="0"/>
            </a:endParaRPr>
          </a:p>
          <a:p>
            <a:pPr>
              <a:spcAft>
                <a:spcPts val="600"/>
              </a:spcAft>
            </a:pPr>
            <a:r>
              <a:rPr lang="en-US" b="1" dirty="0">
                <a:solidFill>
                  <a:schemeClr val="tx1">
                    <a:lumMod val="65000"/>
                    <a:lumOff val="35000"/>
                  </a:schemeClr>
                </a:solidFill>
                <a:latin typeface="Arial Nova" panose="020B0504020202020204" pitchFamily="34" charset="0"/>
              </a:rPr>
              <a:t>Once you send a proof for review, the proof’s status will automatically change to </a:t>
            </a:r>
            <a:r>
              <a:rPr lang="en-US" b="1" i="1" dirty="0">
                <a:solidFill>
                  <a:schemeClr val="tx1">
                    <a:lumMod val="65000"/>
                    <a:lumOff val="35000"/>
                  </a:schemeClr>
                </a:solidFill>
                <a:latin typeface="Arial Nova" panose="020B0504020202020204" pitchFamily="34" charset="0"/>
              </a:rPr>
              <a:t>In Review</a:t>
            </a:r>
            <a:r>
              <a:rPr lang="en-US" b="1" dirty="0">
                <a:solidFill>
                  <a:schemeClr val="tx1">
                    <a:lumMod val="65000"/>
                    <a:lumOff val="35000"/>
                  </a:schemeClr>
                </a:solidFill>
                <a:latin typeface="Arial Nova" panose="020B0504020202020204" pitchFamily="34" charset="0"/>
              </a:rPr>
              <a:t>.</a:t>
            </a:r>
          </a:p>
        </p:txBody>
      </p:sp>
      <p:cxnSp>
        <p:nvCxnSpPr>
          <p:cNvPr id="13" name="Straight Arrow Connector 12">
            <a:extLst>
              <a:ext uri="{FF2B5EF4-FFF2-40B4-BE49-F238E27FC236}">
                <a16:creationId xmlns:a16="http://schemas.microsoft.com/office/drawing/2014/main" id="{12834831-FF55-4DB9-85BF-094A540C72C6}"/>
              </a:ext>
            </a:extLst>
          </p:cNvPr>
          <p:cNvCxnSpPr>
            <a:cxnSpLocks/>
          </p:cNvCxnSpPr>
          <p:nvPr/>
        </p:nvCxnSpPr>
        <p:spPr>
          <a:xfrm>
            <a:off x="8474549" y="741880"/>
            <a:ext cx="1451296" cy="1224346"/>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14" name="TextBox 13">
            <a:extLst>
              <a:ext uri="{FF2B5EF4-FFF2-40B4-BE49-F238E27FC236}">
                <a16:creationId xmlns:a16="http://schemas.microsoft.com/office/drawing/2014/main" id="{9EC4E75F-CDDA-4187-BD18-9AE3E202F469}"/>
              </a:ext>
            </a:extLst>
          </p:cNvPr>
          <p:cNvSpPr txBox="1"/>
          <p:nvPr/>
        </p:nvSpPr>
        <p:spPr>
          <a:xfrm>
            <a:off x="6705600" y="6510304"/>
            <a:ext cx="5486400" cy="307777"/>
          </a:xfrm>
          <a:prstGeom prst="rect">
            <a:avLst/>
          </a:prstGeom>
          <a:noFill/>
        </p:spPr>
        <p:txBody>
          <a:bodyPr wrap="square" rtlCol="0">
            <a:spAutoFit/>
          </a:bodyPr>
          <a:lstStyle/>
          <a:p>
            <a:r>
              <a:rPr lang="en-US" sz="1400" dirty="0"/>
              <a:t>Read More: </a:t>
            </a:r>
            <a:r>
              <a:rPr lang="en-US" sz="1400" dirty="0">
                <a:hlinkClick r:id="rId3"/>
              </a:rPr>
              <a:t>https://guide-ignite.inmotionnow.com/help/creating-a-proof</a:t>
            </a:r>
            <a:r>
              <a:rPr lang="en-US" sz="1400" dirty="0"/>
              <a:t> </a:t>
            </a:r>
          </a:p>
        </p:txBody>
      </p:sp>
    </p:spTree>
    <p:extLst>
      <p:ext uri="{BB962C8B-B14F-4D97-AF65-F5344CB8AC3E}">
        <p14:creationId xmlns:p14="http://schemas.microsoft.com/office/powerpoint/2010/main" val="3533405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0D7292-BE4C-44D9-A623-3FFAF4EEFBB3}"/>
              </a:ext>
            </a:extLst>
          </p:cNvPr>
          <p:cNvSpPr txBox="1"/>
          <p:nvPr/>
        </p:nvSpPr>
        <p:spPr>
          <a:xfrm>
            <a:off x="372532" y="387937"/>
            <a:ext cx="6182687"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Uploading Review Assets</a:t>
            </a:r>
          </a:p>
        </p:txBody>
      </p:sp>
      <p:sp>
        <p:nvSpPr>
          <p:cNvPr id="12" name="TextBox 11">
            <a:extLst>
              <a:ext uri="{FF2B5EF4-FFF2-40B4-BE49-F238E27FC236}">
                <a16:creationId xmlns:a16="http://schemas.microsoft.com/office/drawing/2014/main" id="{9DB24867-84E9-4DDA-9B75-89D9CB34C702}"/>
              </a:ext>
            </a:extLst>
          </p:cNvPr>
          <p:cNvSpPr txBox="1"/>
          <p:nvPr/>
        </p:nvSpPr>
        <p:spPr>
          <a:xfrm>
            <a:off x="526472" y="1443841"/>
            <a:ext cx="5015346" cy="5863144"/>
          </a:xfrm>
          <a:prstGeom prst="rect">
            <a:avLst/>
          </a:prstGeom>
          <a:noFill/>
        </p:spPr>
        <p:txBody>
          <a:bodyPr wrap="square" rtlCol="0">
            <a:spAutoFit/>
          </a:bodyPr>
          <a:lstStyle/>
          <a:p>
            <a:pPr algn="l">
              <a:spcAft>
                <a:spcPts val="600"/>
              </a:spcAft>
            </a:pPr>
            <a:r>
              <a:rPr lang="en-US" sz="1700" b="0" i="0" dirty="0">
                <a:solidFill>
                  <a:schemeClr val="tx1">
                    <a:lumMod val="65000"/>
                    <a:lumOff val="35000"/>
                  </a:schemeClr>
                </a:solidFill>
                <a:effectLst/>
                <a:latin typeface="Arial" panose="020B0604020202020204" pitchFamily="34" charset="0"/>
              </a:rPr>
              <a:t>Any files in need of review can be uploaded as assets and sent out to the review environment.</a:t>
            </a:r>
          </a:p>
          <a:p>
            <a:pPr marL="285750" indent="-285750" algn="l">
              <a:spcAft>
                <a:spcPts val="600"/>
              </a:spcAft>
              <a:buFont typeface="Arial" panose="020B0604020202020204" pitchFamily="34" charset="0"/>
              <a:buChar char="•"/>
            </a:pPr>
            <a:r>
              <a:rPr lang="en-US" sz="1700" dirty="0">
                <a:solidFill>
                  <a:schemeClr val="tx1">
                    <a:lumMod val="65000"/>
                    <a:lumOff val="35000"/>
                  </a:schemeClr>
                </a:solidFill>
                <a:latin typeface="Arial" panose="020B0604020202020204" pitchFamily="34" charset="0"/>
                <a:hlinkClick r:id="rId2"/>
              </a:rPr>
              <a:t>Supported file types </a:t>
            </a:r>
            <a:r>
              <a:rPr lang="en-US" sz="1700" dirty="0">
                <a:solidFill>
                  <a:schemeClr val="tx1">
                    <a:lumMod val="65000"/>
                    <a:lumOff val="35000"/>
                  </a:schemeClr>
                </a:solidFill>
                <a:latin typeface="Arial" panose="020B0604020202020204" pitchFamily="34" charset="0"/>
              </a:rPr>
              <a:t>include PDF, Images, Microsoft Office, Multimedia, URL, and Emails can be sent for review</a:t>
            </a:r>
          </a:p>
          <a:p>
            <a:pPr marL="285750" indent="-285750" algn="l">
              <a:spcAft>
                <a:spcPts val="600"/>
              </a:spcAft>
              <a:buFont typeface="Arial" panose="020B0604020202020204" pitchFamily="34" charset="0"/>
              <a:buChar char="•"/>
            </a:pPr>
            <a:r>
              <a:rPr lang="en-US" sz="1700" dirty="0">
                <a:solidFill>
                  <a:schemeClr val="tx1">
                    <a:lumMod val="65000"/>
                    <a:lumOff val="35000"/>
                  </a:schemeClr>
                </a:solidFill>
                <a:latin typeface="Arial" panose="020B0604020202020204" pitchFamily="34" charset="0"/>
              </a:rPr>
              <a:t>There is a 1 </a:t>
            </a:r>
            <a:r>
              <a:rPr lang="en-US" sz="1700" dirty="0" err="1">
                <a:solidFill>
                  <a:schemeClr val="tx1">
                    <a:lumMod val="65000"/>
                    <a:lumOff val="35000"/>
                  </a:schemeClr>
                </a:solidFill>
                <a:latin typeface="Arial" panose="020B0604020202020204" pitchFamily="34" charset="0"/>
              </a:rPr>
              <a:t>gb</a:t>
            </a:r>
            <a:r>
              <a:rPr lang="en-US" sz="1700" dirty="0">
                <a:solidFill>
                  <a:schemeClr val="tx1">
                    <a:lumMod val="65000"/>
                    <a:lumOff val="35000"/>
                  </a:schemeClr>
                </a:solidFill>
                <a:latin typeface="Arial" panose="020B0604020202020204" pitchFamily="34" charset="0"/>
              </a:rPr>
              <a:t> size limit for each asset file uploaded</a:t>
            </a:r>
          </a:p>
          <a:p>
            <a:pPr marL="285750" indent="-285750" algn="l">
              <a:spcAft>
                <a:spcPts val="600"/>
              </a:spcAft>
              <a:buFont typeface="Arial" panose="020B0604020202020204" pitchFamily="34" charset="0"/>
              <a:buChar char="•"/>
            </a:pPr>
            <a:r>
              <a:rPr lang="en-US" sz="1700" b="0" i="0" dirty="0">
                <a:solidFill>
                  <a:schemeClr val="tx1">
                    <a:lumMod val="65000"/>
                    <a:lumOff val="35000"/>
                  </a:schemeClr>
                </a:solidFill>
                <a:effectLst/>
                <a:latin typeface="Arial" panose="020B0604020202020204" pitchFamily="34" charset="0"/>
              </a:rPr>
              <a:t>Any files already added to </a:t>
            </a:r>
            <a:r>
              <a:rPr lang="en-US" sz="1700" dirty="0">
                <a:solidFill>
                  <a:schemeClr val="tx1">
                    <a:lumMod val="65000"/>
                    <a:lumOff val="35000"/>
                  </a:schemeClr>
                </a:solidFill>
                <a:latin typeface="Arial" panose="020B0604020202020204" pitchFamily="34" charset="0"/>
              </a:rPr>
              <a:t>the proof files tab, or linked project/campaign can be added for review (once per file)</a:t>
            </a:r>
          </a:p>
          <a:p>
            <a:pPr marL="285750" indent="-285750" algn="l">
              <a:spcAft>
                <a:spcPts val="600"/>
              </a:spcAft>
              <a:buFont typeface="Arial" panose="020B0604020202020204" pitchFamily="34" charset="0"/>
              <a:buChar char="•"/>
            </a:pPr>
            <a:r>
              <a:rPr lang="en-US" sz="1700" dirty="0">
                <a:solidFill>
                  <a:schemeClr val="tx1">
                    <a:lumMod val="65000"/>
                    <a:lumOff val="35000"/>
                  </a:schemeClr>
                </a:solidFill>
                <a:latin typeface="Arial" panose="020B0604020202020204" pitchFamily="34" charset="0"/>
              </a:rPr>
              <a:t>To capture websites and emails, follow the provided instructions in-app. Once uploaded, you can remove, download, rename, and add notes to each asset</a:t>
            </a:r>
          </a:p>
          <a:p>
            <a:pPr marL="285750" indent="-285750" algn="l">
              <a:spcAft>
                <a:spcPts val="600"/>
              </a:spcAft>
              <a:buFont typeface="Arial" panose="020B0604020202020204" pitchFamily="34" charset="0"/>
              <a:buChar char="•"/>
            </a:pPr>
            <a:r>
              <a:rPr lang="en-US" sz="1700" dirty="0">
                <a:solidFill>
                  <a:schemeClr val="tx1">
                    <a:lumMod val="65000"/>
                    <a:lumOff val="35000"/>
                  </a:schemeClr>
                </a:solidFill>
                <a:latin typeface="Arial" panose="020B0604020202020204" pitchFamily="34" charset="0"/>
              </a:rPr>
              <a:t>You can also view what the assets will look like within the review environment and add annotations before sending the proof for review</a:t>
            </a:r>
          </a:p>
          <a:p>
            <a:pPr marL="285750" indent="-285750" algn="l">
              <a:buFont typeface="Arial" panose="020B0604020202020204" pitchFamily="34" charset="0"/>
              <a:buChar char="•"/>
            </a:pPr>
            <a:endParaRPr lang="en-US" b="0" i="0" dirty="0">
              <a:solidFill>
                <a:schemeClr val="tx1">
                  <a:lumMod val="65000"/>
                  <a:lumOff val="35000"/>
                </a:schemeClr>
              </a:solidFill>
              <a:effectLst/>
              <a:latin typeface="Arial" panose="020B0604020202020204" pitchFamily="34" charset="0"/>
            </a:endParaRPr>
          </a:p>
          <a:p>
            <a:br>
              <a:rPr lang="en-US" b="0" i="0" u="none" strike="noStrike" dirty="0">
                <a:solidFill>
                  <a:schemeClr val="tx1">
                    <a:lumMod val="65000"/>
                    <a:lumOff val="35000"/>
                  </a:schemeClr>
                </a:solidFill>
                <a:effectLst/>
                <a:latin typeface="Arial" panose="020B0604020202020204" pitchFamily="34" charset="0"/>
                <a:hlinkClick r:id="rId3">
                  <a:extLst>
                    <a:ext uri="{A12FA001-AC4F-418D-AE19-62706E023703}">
                      <ahyp:hlinkClr xmlns:ahyp="http://schemas.microsoft.com/office/drawing/2018/hyperlinkcolor" val="tx"/>
                    </a:ext>
                  </a:extLst>
                </a:hlinkClick>
              </a:rPr>
            </a:br>
            <a:endParaRPr lang="en-US" dirty="0">
              <a:solidFill>
                <a:schemeClr val="tx1">
                  <a:lumMod val="65000"/>
                  <a:lumOff val="35000"/>
                </a:schemeClr>
              </a:solidFill>
              <a:latin typeface="Arial Nova" panose="020B0504020202020204" pitchFamily="34" charset="0"/>
            </a:endParaRPr>
          </a:p>
        </p:txBody>
      </p:sp>
      <p:sp>
        <p:nvSpPr>
          <p:cNvPr id="7" name="TextBox 6">
            <a:extLst>
              <a:ext uri="{FF2B5EF4-FFF2-40B4-BE49-F238E27FC236}">
                <a16:creationId xmlns:a16="http://schemas.microsoft.com/office/drawing/2014/main" id="{69080BB1-CB7E-46F3-98CA-1E6A9675249B}"/>
              </a:ext>
            </a:extLst>
          </p:cNvPr>
          <p:cNvSpPr txBox="1"/>
          <p:nvPr/>
        </p:nvSpPr>
        <p:spPr>
          <a:xfrm>
            <a:off x="6705600" y="6510304"/>
            <a:ext cx="5486400" cy="307777"/>
          </a:xfrm>
          <a:prstGeom prst="rect">
            <a:avLst/>
          </a:prstGeom>
          <a:noFill/>
        </p:spPr>
        <p:txBody>
          <a:bodyPr wrap="square" rtlCol="0">
            <a:spAutoFit/>
          </a:bodyPr>
          <a:lstStyle/>
          <a:p>
            <a:r>
              <a:rPr lang="en-US" sz="1400" dirty="0"/>
              <a:t>Read More: </a:t>
            </a:r>
            <a:r>
              <a:rPr lang="en-US" sz="1400" dirty="0">
                <a:hlinkClick r:id="rId4"/>
              </a:rPr>
              <a:t>https://guide-ignite.inmotionnow.com/help/review-assets</a:t>
            </a:r>
            <a:r>
              <a:rPr lang="en-US" sz="1400" dirty="0"/>
              <a:t> </a:t>
            </a:r>
          </a:p>
        </p:txBody>
      </p:sp>
      <p:pic>
        <p:nvPicPr>
          <p:cNvPr id="15362" name="Picture 2">
            <a:extLst>
              <a:ext uri="{FF2B5EF4-FFF2-40B4-BE49-F238E27FC236}">
                <a16:creationId xmlns:a16="http://schemas.microsoft.com/office/drawing/2014/main" id="{29799247-74E0-46D1-940D-C461084EC4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703" y="1443841"/>
            <a:ext cx="5457825" cy="2781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9589395F-4EF7-4024-A95E-00EDD1E685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5219" y="3701329"/>
            <a:ext cx="5324475" cy="2447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473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0D7292-BE4C-44D9-A623-3FFAF4EEFBB3}"/>
              </a:ext>
            </a:extLst>
          </p:cNvPr>
          <p:cNvSpPr txBox="1"/>
          <p:nvPr/>
        </p:nvSpPr>
        <p:spPr>
          <a:xfrm>
            <a:off x="372532" y="387937"/>
            <a:ext cx="6182687"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Selecting a Review Route</a:t>
            </a:r>
          </a:p>
        </p:txBody>
      </p:sp>
      <p:pic>
        <p:nvPicPr>
          <p:cNvPr id="5" name="Picture 4" descr="Graphical user interface, application&#10;&#10;Description automatically generated">
            <a:extLst>
              <a:ext uri="{FF2B5EF4-FFF2-40B4-BE49-F238E27FC236}">
                <a16:creationId xmlns:a16="http://schemas.microsoft.com/office/drawing/2014/main" id="{392D3759-B16F-4B12-A49A-7FBE366E7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9762" y="1761920"/>
            <a:ext cx="6659706" cy="4485108"/>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EC005927-C17A-4302-B92B-1DB56B1DC286}"/>
              </a:ext>
            </a:extLst>
          </p:cNvPr>
          <p:cNvSpPr txBox="1"/>
          <p:nvPr/>
        </p:nvSpPr>
        <p:spPr>
          <a:xfrm>
            <a:off x="481318" y="1142900"/>
            <a:ext cx="4436370" cy="5478423"/>
          </a:xfrm>
          <a:prstGeom prst="rect">
            <a:avLst/>
          </a:prstGeom>
          <a:noFill/>
        </p:spPr>
        <p:txBody>
          <a:bodyPr wrap="square" rtlCol="0">
            <a:spAutoFit/>
          </a:bodyPr>
          <a:lstStyle/>
          <a:p>
            <a:pPr algn="l"/>
            <a:r>
              <a:rPr lang="en-US" sz="1500" b="0" i="0" dirty="0">
                <a:solidFill>
                  <a:schemeClr val="tx1">
                    <a:lumMod val="65000"/>
                    <a:lumOff val="35000"/>
                  </a:schemeClr>
                </a:solidFill>
                <a:effectLst/>
                <a:latin typeface="Arial" panose="020B0604020202020204" pitchFamily="34" charset="0"/>
              </a:rPr>
              <a:t>Review routes define the reviewers who will be responsible for approving your proof. You can create routes on the fly for an individual proof or select a route template! </a:t>
            </a:r>
            <a:r>
              <a:rPr lang="en-US" sz="1500" b="0" i="0" dirty="0">
                <a:solidFill>
                  <a:schemeClr val="tx1">
                    <a:lumMod val="65000"/>
                    <a:lumOff val="35000"/>
                  </a:schemeClr>
                </a:solidFill>
                <a:effectLst/>
                <a:highlight>
                  <a:srgbClr val="FFFF00"/>
                </a:highlight>
                <a:latin typeface="Arial" panose="020B0604020202020204" pitchFamily="34" charset="0"/>
              </a:rPr>
              <a:t>List route templates if you have built them for your team.</a:t>
            </a:r>
          </a:p>
          <a:p>
            <a:endParaRPr lang="en-US" sz="1500" b="1" u="sng" dirty="0">
              <a:solidFill>
                <a:schemeClr val="tx1">
                  <a:lumMod val="65000"/>
                  <a:lumOff val="35000"/>
                </a:schemeClr>
              </a:solidFill>
              <a:latin typeface="Arial Nova" panose="020B0504020202020204" pitchFamily="34" charset="0"/>
            </a:endParaRPr>
          </a:p>
          <a:p>
            <a:pPr>
              <a:spcAft>
                <a:spcPts val="600"/>
              </a:spcAft>
            </a:pPr>
            <a:r>
              <a:rPr lang="en-US" sz="1500" dirty="0">
                <a:solidFill>
                  <a:schemeClr val="tx1">
                    <a:lumMod val="65000"/>
                    <a:lumOff val="35000"/>
                  </a:schemeClr>
                </a:solidFill>
                <a:latin typeface="Arial Nova" panose="020B0504020202020204" pitchFamily="34" charset="0"/>
              </a:rPr>
              <a:t>A review will only move forward in its route once all essential reviewers have submitted a review status. Any optional reviewers remaining will be skipped. Use review groups to designate each reviewer’s role in the review.</a:t>
            </a:r>
          </a:p>
          <a:p>
            <a:pPr marL="285750" indent="-285750">
              <a:spcAft>
                <a:spcPts val="600"/>
              </a:spcAft>
              <a:buFont typeface="Arial" panose="020B0604020202020204" pitchFamily="34" charset="0"/>
              <a:buChar char="•"/>
            </a:pPr>
            <a:r>
              <a:rPr lang="en-US" sz="1500" i="1" dirty="0">
                <a:solidFill>
                  <a:schemeClr val="tx1">
                    <a:lumMod val="65000"/>
                    <a:lumOff val="35000"/>
                  </a:schemeClr>
                </a:solidFill>
                <a:latin typeface="Arial Nova" panose="020B0504020202020204" pitchFamily="34" charset="0"/>
              </a:rPr>
              <a:t>All Essential: </a:t>
            </a:r>
            <a:r>
              <a:rPr lang="en-US" sz="1500" dirty="0">
                <a:solidFill>
                  <a:schemeClr val="tx1">
                    <a:lumMod val="65000"/>
                    <a:lumOff val="35000"/>
                  </a:schemeClr>
                </a:solidFill>
                <a:latin typeface="Arial Nova" panose="020B0504020202020204" pitchFamily="34" charset="0"/>
              </a:rPr>
              <a:t>E</a:t>
            </a:r>
            <a:r>
              <a:rPr lang="en-US" sz="1500" i="0" dirty="0">
                <a:solidFill>
                  <a:schemeClr val="tx1">
                    <a:lumMod val="65000"/>
                    <a:lumOff val="35000"/>
                  </a:schemeClr>
                </a:solidFill>
                <a:effectLst/>
                <a:latin typeface="Arial Nova" panose="020B0504020202020204" pitchFamily="34" charset="0"/>
              </a:rPr>
              <a:t>very user is required to submit a review status</a:t>
            </a:r>
          </a:p>
          <a:p>
            <a:pPr marL="285750" indent="-285750">
              <a:spcAft>
                <a:spcPts val="600"/>
              </a:spcAft>
              <a:buFont typeface="Arial" panose="020B0604020202020204" pitchFamily="34" charset="0"/>
              <a:buChar char="•"/>
            </a:pPr>
            <a:r>
              <a:rPr lang="en-US" sz="1500" i="1" dirty="0">
                <a:solidFill>
                  <a:schemeClr val="tx1">
                    <a:lumMod val="65000"/>
                    <a:lumOff val="35000"/>
                  </a:schemeClr>
                </a:solidFill>
                <a:latin typeface="Arial Nova" panose="020B0504020202020204" pitchFamily="34" charset="0"/>
              </a:rPr>
              <a:t>Some Essential: </a:t>
            </a:r>
            <a:r>
              <a:rPr lang="en-US" sz="1500" dirty="0">
                <a:solidFill>
                  <a:schemeClr val="tx1">
                    <a:lumMod val="65000"/>
                    <a:lumOff val="35000"/>
                  </a:schemeClr>
                </a:solidFill>
                <a:latin typeface="Arial Nova" panose="020B0504020202020204" pitchFamily="34" charset="0"/>
              </a:rPr>
              <a:t>Only the defined </a:t>
            </a:r>
            <a:r>
              <a:rPr lang="en-US" sz="1500" i="0" dirty="0">
                <a:solidFill>
                  <a:schemeClr val="tx1">
                    <a:lumMod val="65000"/>
                    <a:lumOff val="35000"/>
                  </a:schemeClr>
                </a:solidFill>
                <a:effectLst/>
                <a:latin typeface="Arial Nova" panose="020B0504020202020204" pitchFamily="34" charset="0"/>
              </a:rPr>
              <a:t>number reviewers are required to submit a review status</a:t>
            </a:r>
          </a:p>
          <a:p>
            <a:pPr marL="285750" indent="-285750">
              <a:spcAft>
                <a:spcPts val="600"/>
              </a:spcAft>
              <a:buFont typeface="Arial" panose="020B0604020202020204" pitchFamily="34" charset="0"/>
              <a:buChar char="•"/>
            </a:pPr>
            <a:r>
              <a:rPr lang="en-US" sz="1500" i="1" dirty="0">
                <a:solidFill>
                  <a:schemeClr val="tx1">
                    <a:lumMod val="65000"/>
                    <a:lumOff val="35000"/>
                  </a:schemeClr>
                </a:solidFill>
                <a:latin typeface="Arial Nova" panose="020B0504020202020204" pitchFamily="34" charset="0"/>
              </a:rPr>
              <a:t>Optional:</a:t>
            </a:r>
            <a:r>
              <a:rPr lang="en-US" sz="1500" dirty="0">
                <a:solidFill>
                  <a:schemeClr val="tx1">
                    <a:lumMod val="65000"/>
                    <a:lumOff val="35000"/>
                  </a:schemeClr>
                </a:solidFill>
                <a:latin typeface="Arial Nova" panose="020B0504020202020204" pitchFamily="34" charset="0"/>
              </a:rPr>
              <a:t> Reviewers are </a:t>
            </a:r>
            <a:r>
              <a:rPr lang="en-US" sz="1500" i="0" dirty="0">
                <a:solidFill>
                  <a:schemeClr val="tx1">
                    <a:lumMod val="65000"/>
                    <a:lumOff val="35000"/>
                  </a:schemeClr>
                </a:solidFill>
                <a:effectLst/>
                <a:latin typeface="Arial Nova" panose="020B0504020202020204" pitchFamily="34" charset="0"/>
              </a:rPr>
              <a:t>notified of the review, but are not required to leave a status</a:t>
            </a:r>
          </a:p>
          <a:p>
            <a:pPr marL="285750" indent="-285750">
              <a:buFont typeface="Arial" panose="020B0604020202020204" pitchFamily="34" charset="0"/>
              <a:buChar char="•"/>
            </a:pPr>
            <a:endParaRPr lang="en-US" sz="1500" dirty="0">
              <a:solidFill>
                <a:schemeClr val="tx1">
                  <a:lumMod val="65000"/>
                  <a:lumOff val="35000"/>
                </a:schemeClr>
              </a:solidFill>
              <a:latin typeface="Arial Nova" panose="020B0504020202020204" pitchFamily="34" charset="0"/>
            </a:endParaRPr>
          </a:p>
          <a:p>
            <a:r>
              <a:rPr lang="en-US" sz="1500" dirty="0">
                <a:solidFill>
                  <a:schemeClr val="tx1">
                    <a:lumMod val="65000"/>
                    <a:lumOff val="35000"/>
                  </a:schemeClr>
                </a:solidFill>
                <a:latin typeface="Arial Nova" panose="020B0504020202020204" pitchFamily="34" charset="0"/>
              </a:rPr>
              <a:t>Reviewers do not need to be invited at one time. Create tiers and set rules that determine route progression. </a:t>
            </a:r>
          </a:p>
        </p:txBody>
      </p:sp>
      <p:sp>
        <p:nvSpPr>
          <p:cNvPr id="7" name="TextBox 6">
            <a:extLst>
              <a:ext uri="{FF2B5EF4-FFF2-40B4-BE49-F238E27FC236}">
                <a16:creationId xmlns:a16="http://schemas.microsoft.com/office/drawing/2014/main" id="{816EB3E6-737A-4F6E-9562-FD001C9A0202}"/>
              </a:ext>
            </a:extLst>
          </p:cNvPr>
          <p:cNvSpPr txBox="1"/>
          <p:nvPr/>
        </p:nvSpPr>
        <p:spPr>
          <a:xfrm>
            <a:off x="6705600" y="6510304"/>
            <a:ext cx="5486400" cy="307777"/>
          </a:xfrm>
          <a:prstGeom prst="rect">
            <a:avLst/>
          </a:prstGeom>
          <a:noFill/>
        </p:spPr>
        <p:txBody>
          <a:bodyPr wrap="square" rtlCol="0">
            <a:spAutoFit/>
          </a:bodyPr>
          <a:lstStyle/>
          <a:p>
            <a:r>
              <a:rPr lang="en-US" sz="1400" dirty="0"/>
              <a:t>Read More: </a:t>
            </a:r>
            <a:r>
              <a:rPr lang="en-US" sz="1400" dirty="0">
                <a:hlinkClick r:id="rId3"/>
              </a:rPr>
              <a:t>https://guide-ignite.inmotionnow.com/help/review-routes</a:t>
            </a:r>
            <a:r>
              <a:rPr lang="en-US" sz="1400" dirty="0"/>
              <a:t> </a:t>
            </a:r>
          </a:p>
        </p:txBody>
      </p:sp>
      <p:pic>
        <p:nvPicPr>
          <p:cNvPr id="17410" name="Picture 2">
            <a:extLst>
              <a:ext uri="{FF2B5EF4-FFF2-40B4-BE49-F238E27FC236}">
                <a16:creationId xmlns:a16="http://schemas.microsoft.com/office/drawing/2014/main" id="{96D6C652-43B5-46F0-A6CF-6A127584B6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3923" y="700172"/>
            <a:ext cx="5267325" cy="1581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785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0D7292-BE4C-44D9-A623-3FFAF4EEFBB3}"/>
              </a:ext>
            </a:extLst>
          </p:cNvPr>
          <p:cNvSpPr txBox="1"/>
          <p:nvPr/>
        </p:nvSpPr>
        <p:spPr>
          <a:xfrm>
            <a:off x="372532" y="387937"/>
            <a:ext cx="6901782"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Selecting a Review Deadline</a:t>
            </a:r>
          </a:p>
        </p:txBody>
      </p:sp>
      <p:sp>
        <p:nvSpPr>
          <p:cNvPr id="6" name="TextBox 5">
            <a:extLst>
              <a:ext uri="{FF2B5EF4-FFF2-40B4-BE49-F238E27FC236}">
                <a16:creationId xmlns:a16="http://schemas.microsoft.com/office/drawing/2014/main" id="{EC005927-C17A-4302-B92B-1DB56B1DC286}"/>
              </a:ext>
            </a:extLst>
          </p:cNvPr>
          <p:cNvSpPr txBox="1"/>
          <p:nvPr/>
        </p:nvSpPr>
        <p:spPr>
          <a:xfrm>
            <a:off x="432425" y="1327132"/>
            <a:ext cx="4436370" cy="4093428"/>
          </a:xfrm>
          <a:prstGeom prst="rect">
            <a:avLst/>
          </a:prstGeom>
          <a:noFill/>
        </p:spPr>
        <p:txBody>
          <a:bodyPr wrap="square" rtlCol="0">
            <a:spAutoFit/>
          </a:bodyPr>
          <a:lstStyle/>
          <a:p>
            <a:pPr algn="l">
              <a:spcAft>
                <a:spcPts val="600"/>
              </a:spcAft>
            </a:pPr>
            <a:r>
              <a:rPr lang="en-US" sz="1600" b="0" i="0" dirty="0">
                <a:solidFill>
                  <a:schemeClr val="tx1">
                    <a:lumMod val="65000"/>
                    <a:lumOff val="35000"/>
                  </a:schemeClr>
                </a:solidFill>
                <a:effectLst/>
                <a:latin typeface="Arial" panose="020B0604020202020204" pitchFamily="34" charset="0"/>
              </a:rPr>
              <a:t>The review deadline defines the date and time that your reviewers need to complete their review </a:t>
            </a:r>
          </a:p>
          <a:p>
            <a:pPr marL="285750" indent="-285750" algn="l">
              <a:spcAft>
                <a:spcPts val="600"/>
              </a:spcAft>
              <a:buFont typeface="Arial" panose="020B0604020202020204" pitchFamily="34" charset="0"/>
              <a:buChar char="•"/>
            </a:pPr>
            <a:r>
              <a:rPr lang="en-US" sz="1600" b="0" i="0" dirty="0">
                <a:solidFill>
                  <a:schemeClr val="tx1">
                    <a:lumMod val="65000"/>
                    <a:lumOff val="35000"/>
                  </a:schemeClr>
                </a:solidFill>
                <a:effectLst/>
                <a:latin typeface="Arial" panose="020B0604020202020204" pitchFamily="34" charset="0"/>
              </a:rPr>
              <a:t>The proof will be returned in an “Expired” status at the time and day selected, even if there are essential reviewers who have not completed their review.</a:t>
            </a:r>
          </a:p>
          <a:p>
            <a:pPr marL="285750" indent="-285750" algn="l">
              <a:spcAft>
                <a:spcPts val="600"/>
              </a:spcAft>
              <a:buFont typeface="Arial" panose="020B0604020202020204" pitchFamily="34" charset="0"/>
              <a:buChar char="•"/>
            </a:pPr>
            <a:r>
              <a:rPr lang="en-US" sz="1600" b="0" i="0" dirty="0">
                <a:solidFill>
                  <a:schemeClr val="tx1">
                    <a:lumMod val="65000"/>
                    <a:lumOff val="35000"/>
                  </a:schemeClr>
                </a:solidFill>
                <a:effectLst/>
                <a:latin typeface="Arial" panose="020B0604020202020204" pitchFamily="34" charset="0"/>
              </a:rPr>
              <a:t>Reviewers will receive notification of this deadline in their initial invitation and will be notified of any updates once they've been invited to the review</a:t>
            </a:r>
          </a:p>
          <a:p>
            <a:pPr marL="285750" indent="-285750" algn="l">
              <a:spcAft>
                <a:spcPts val="600"/>
              </a:spcAft>
              <a:buFont typeface="Arial" panose="020B0604020202020204" pitchFamily="34" charset="0"/>
              <a:buChar char="•"/>
            </a:pPr>
            <a:r>
              <a:rPr lang="en-US" sz="1600" dirty="0">
                <a:solidFill>
                  <a:schemeClr val="tx1">
                    <a:lumMod val="65000"/>
                    <a:lumOff val="35000"/>
                  </a:schemeClr>
                </a:solidFill>
                <a:latin typeface="Arial" panose="020B0604020202020204" pitchFamily="34" charset="0"/>
              </a:rPr>
              <a:t>The review deadline can be updated to resend the proof as needed</a:t>
            </a:r>
          </a:p>
          <a:p>
            <a:pPr marL="285750" indent="-285750" algn="l">
              <a:spcAft>
                <a:spcPts val="600"/>
              </a:spcAft>
              <a:buFont typeface="Arial" panose="020B0604020202020204" pitchFamily="34" charset="0"/>
              <a:buChar char="•"/>
            </a:pPr>
            <a:r>
              <a:rPr lang="en-US" sz="1600" b="0" i="0" dirty="0">
                <a:solidFill>
                  <a:schemeClr val="tx1">
                    <a:lumMod val="65000"/>
                    <a:lumOff val="35000"/>
                  </a:schemeClr>
                </a:solidFill>
                <a:effectLst/>
                <a:latin typeface="Arial" panose="020B0604020202020204" pitchFamily="34" charset="0"/>
                <a:cs typeface="Arial" panose="020B0604020202020204" pitchFamily="34" charset="0"/>
              </a:rPr>
              <a:t>Setting a review deadline is optional, but recommended for more time-sensitive items</a:t>
            </a: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9458" name="Picture 2">
            <a:extLst>
              <a:ext uri="{FF2B5EF4-FFF2-40B4-BE49-F238E27FC236}">
                <a16:creationId xmlns:a16="http://schemas.microsoft.com/office/drawing/2014/main" id="{9988533F-9678-4388-94A4-12F4E7D6A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8313" y="1327132"/>
            <a:ext cx="6192979" cy="38382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460" name="Picture 4">
            <a:extLst>
              <a:ext uri="{FF2B5EF4-FFF2-40B4-BE49-F238E27FC236}">
                <a16:creationId xmlns:a16="http://schemas.microsoft.com/office/drawing/2014/main" id="{0931D914-247F-465D-B729-92BD4AD12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4638" y="3637810"/>
            <a:ext cx="1746707" cy="3055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415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0D7292-BE4C-44D9-A623-3FFAF4EEFBB3}"/>
              </a:ext>
            </a:extLst>
          </p:cNvPr>
          <p:cNvSpPr txBox="1"/>
          <p:nvPr/>
        </p:nvSpPr>
        <p:spPr>
          <a:xfrm>
            <a:off x="372532" y="387937"/>
            <a:ext cx="6182687"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Returned Proofs</a:t>
            </a:r>
          </a:p>
        </p:txBody>
      </p:sp>
      <p:sp>
        <p:nvSpPr>
          <p:cNvPr id="6" name="TextBox 5">
            <a:extLst>
              <a:ext uri="{FF2B5EF4-FFF2-40B4-BE49-F238E27FC236}">
                <a16:creationId xmlns:a16="http://schemas.microsoft.com/office/drawing/2014/main" id="{EC005927-C17A-4302-B92B-1DB56B1DC286}"/>
              </a:ext>
            </a:extLst>
          </p:cNvPr>
          <p:cNvSpPr txBox="1"/>
          <p:nvPr/>
        </p:nvSpPr>
        <p:spPr>
          <a:xfrm>
            <a:off x="481318" y="1142900"/>
            <a:ext cx="5162100" cy="5863144"/>
          </a:xfrm>
          <a:prstGeom prst="rect">
            <a:avLst/>
          </a:prstGeom>
          <a:noFill/>
        </p:spPr>
        <p:txBody>
          <a:bodyPr wrap="square" rtlCol="0">
            <a:spAutoFit/>
          </a:bodyPr>
          <a:lstStyle/>
          <a:p>
            <a:pPr algn="l">
              <a:spcAft>
                <a:spcPts val="600"/>
              </a:spcAft>
            </a:pPr>
            <a:r>
              <a:rPr lang="en-US" sz="1600" b="0" i="0" dirty="0">
                <a:solidFill>
                  <a:schemeClr val="tx1">
                    <a:lumMod val="65000"/>
                    <a:lumOff val="35000"/>
                  </a:schemeClr>
                </a:solidFill>
                <a:effectLst/>
                <a:latin typeface="Arial" panose="020B0604020202020204" pitchFamily="34" charset="0"/>
              </a:rPr>
              <a:t>Based on the rules defined by the Review Route and deadline, proof members will be notified that the proof has been returned. Approval statuses are aggregated at the review level, review asset level, and individual reviewer level.</a:t>
            </a:r>
          </a:p>
          <a:p>
            <a:pPr marL="285750" indent="-285750" algn="l">
              <a:spcAft>
                <a:spcPts val="600"/>
              </a:spcAft>
              <a:buFont typeface="Arial" panose="020B0604020202020204" pitchFamily="34" charset="0"/>
              <a:buChar char="•"/>
            </a:pPr>
            <a:r>
              <a:rPr lang="en-US" sz="1600" b="1" dirty="0">
                <a:solidFill>
                  <a:schemeClr val="tx1">
                    <a:lumMod val="65000"/>
                    <a:lumOff val="35000"/>
                  </a:schemeClr>
                </a:solidFill>
                <a:latin typeface="Arial" panose="020B0604020202020204" pitchFamily="34" charset="0"/>
              </a:rPr>
              <a:t>Approved As Is: </a:t>
            </a:r>
            <a:r>
              <a:rPr lang="en-US" sz="1600" dirty="0">
                <a:solidFill>
                  <a:schemeClr val="tx1">
                    <a:lumMod val="65000"/>
                    <a:lumOff val="35000"/>
                  </a:schemeClr>
                </a:solidFill>
                <a:latin typeface="Arial" panose="020B0604020202020204" pitchFamily="34" charset="0"/>
              </a:rPr>
              <a:t>If all reviewers approve all assets</a:t>
            </a:r>
          </a:p>
          <a:p>
            <a:pPr marL="285750" indent="-285750">
              <a:spcAft>
                <a:spcPts val="600"/>
              </a:spcAft>
              <a:buFont typeface="Arial" panose="020B0604020202020204" pitchFamily="34" charset="0"/>
              <a:buChar char="•"/>
            </a:pPr>
            <a:r>
              <a:rPr lang="en-US" sz="1600" b="1" dirty="0">
                <a:solidFill>
                  <a:schemeClr val="tx1">
                    <a:lumMod val="65000"/>
                    <a:lumOff val="35000"/>
                  </a:schemeClr>
                </a:solidFill>
                <a:latin typeface="Arial" panose="020B0604020202020204" pitchFamily="34" charset="0"/>
              </a:rPr>
              <a:t>Approved With Changes: </a:t>
            </a:r>
            <a:r>
              <a:rPr lang="en-US" sz="1600" dirty="0">
                <a:solidFill>
                  <a:schemeClr val="tx1">
                    <a:lumMod val="65000"/>
                    <a:lumOff val="35000"/>
                  </a:schemeClr>
                </a:solidFill>
                <a:latin typeface="Arial" panose="020B0604020202020204" pitchFamily="34" charset="0"/>
              </a:rPr>
              <a:t>If at least one reviewer selects “Approved With Changes” on at least one asset in the proof</a:t>
            </a:r>
          </a:p>
          <a:p>
            <a:pPr marL="285750" indent="-285750" algn="l">
              <a:spcAft>
                <a:spcPts val="600"/>
              </a:spcAft>
              <a:buFont typeface="Arial" panose="020B0604020202020204" pitchFamily="34" charset="0"/>
              <a:buChar char="•"/>
            </a:pPr>
            <a:r>
              <a:rPr lang="en-US" sz="1600" b="1" dirty="0">
                <a:solidFill>
                  <a:schemeClr val="tx1">
                    <a:lumMod val="65000"/>
                    <a:lumOff val="35000"/>
                  </a:schemeClr>
                </a:solidFill>
                <a:latin typeface="Arial" panose="020B0604020202020204" pitchFamily="34" charset="0"/>
              </a:rPr>
              <a:t>Change &amp; Resubmit: </a:t>
            </a:r>
            <a:r>
              <a:rPr lang="en-US" sz="1600" dirty="0">
                <a:solidFill>
                  <a:schemeClr val="tx1">
                    <a:lumMod val="65000"/>
                    <a:lumOff val="35000"/>
                  </a:schemeClr>
                </a:solidFill>
                <a:latin typeface="Arial" panose="020B0604020202020204" pitchFamily="34" charset="0"/>
              </a:rPr>
              <a:t>If at least one reviewer selects “Change &amp; Resubmit” on at least one asset in the proof</a:t>
            </a:r>
          </a:p>
          <a:p>
            <a:pPr marL="285750" indent="-285750" algn="l">
              <a:spcAft>
                <a:spcPts val="600"/>
              </a:spcAft>
              <a:buFont typeface="Arial" panose="020B0604020202020204" pitchFamily="34" charset="0"/>
              <a:buChar char="•"/>
            </a:pPr>
            <a:r>
              <a:rPr lang="en-US" sz="1600" b="1" dirty="0">
                <a:solidFill>
                  <a:schemeClr val="tx1">
                    <a:lumMod val="65000"/>
                    <a:lumOff val="35000"/>
                  </a:schemeClr>
                </a:solidFill>
                <a:latin typeface="Arial" panose="020B0604020202020204" pitchFamily="34" charset="0"/>
              </a:rPr>
              <a:t>Expired: </a:t>
            </a:r>
            <a:r>
              <a:rPr lang="en-US" sz="1600" dirty="0">
                <a:solidFill>
                  <a:schemeClr val="tx1">
                    <a:lumMod val="65000"/>
                    <a:lumOff val="35000"/>
                  </a:schemeClr>
                </a:solidFill>
                <a:latin typeface="Arial" panose="020B0604020202020204" pitchFamily="34" charset="0"/>
              </a:rPr>
              <a:t>If the route deadline hits before all required reviewers have submitted their approval status</a:t>
            </a:r>
          </a:p>
          <a:p>
            <a:pPr marL="285750" indent="-285750" algn="l">
              <a:spcAft>
                <a:spcPts val="600"/>
              </a:spcAft>
              <a:buFont typeface="Arial" panose="020B0604020202020204" pitchFamily="34" charset="0"/>
              <a:buChar char="•"/>
            </a:pPr>
            <a:r>
              <a:rPr lang="en-US" sz="1600" b="1" dirty="0">
                <a:solidFill>
                  <a:schemeClr val="tx1">
                    <a:lumMod val="65000"/>
                    <a:lumOff val="35000"/>
                  </a:schemeClr>
                </a:solidFill>
                <a:latin typeface="Arial" panose="020B0604020202020204" pitchFamily="34" charset="0"/>
              </a:rPr>
              <a:t>Cancelled: </a:t>
            </a:r>
            <a:r>
              <a:rPr lang="en-US" sz="1600" dirty="0">
                <a:solidFill>
                  <a:schemeClr val="tx1">
                    <a:lumMod val="65000"/>
                    <a:lumOff val="35000"/>
                  </a:schemeClr>
                </a:solidFill>
                <a:latin typeface="Arial" panose="020B0604020202020204" pitchFamily="34" charset="0"/>
              </a:rPr>
              <a:t>If you decide to manually cancel the review</a:t>
            </a:r>
          </a:p>
          <a:p>
            <a:pPr marL="285750" indent="-285750" algn="l">
              <a:spcAft>
                <a:spcPts val="600"/>
              </a:spcAft>
              <a:buFont typeface="Arial" panose="020B0604020202020204" pitchFamily="34" charset="0"/>
              <a:buChar char="•"/>
            </a:pPr>
            <a:endParaRPr lang="en-US" sz="1600" dirty="0">
              <a:solidFill>
                <a:schemeClr val="tx1">
                  <a:lumMod val="65000"/>
                  <a:lumOff val="35000"/>
                </a:schemeClr>
              </a:solidFill>
              <a:latin typeface="Arial" panose="020B0604020202020204" pitchFamily="34" charset="0"/>
            </a:endParaRPr>
          </a:p>
          <a:p>
            <a:pPr algn="l">
              <a:spcAft>
                <a:spcPts val="600"/>
              </a:spcAft>
            </a:pPr>
            <a:r>
              <a:rPr lang="en-US" sz="1600" dirty="0">
                <a:solidFill>
                  <a:schemeClr val="tx1">
                    <a:lumMod val="65000"/>
                    <a:lumOff val="35000"/>
                  </a:schemeClr>
                </a:solidFill>
                <a:highlight>
                  <a:srgbClr val="FFFF00"/>
                </a:highlight>
                <a:latin typeface="Arial" panose="020B0604020202020204" pitchFamily="34" charset="0"/>
              </a:rPr>
              <a:t>Define what actions you’d like the team to take when each aggregate state occurs.</a:t>
            </a:r>
          </a:p>
          <a:p>
            <a:pPr marL="285750" indent="-285750" algn="l">
              <a:buFont typeface="Arial" panose="020B0604020202020204" pitchFamily="34" charset="0"/>
              <a:buChar char="•"/>
            </a:pPr>
            <a:endParaRPr lang="en-US" sz="1500" dirty="0">
              <a:solidFill>
                <a:schemeClr val="tx1">
                  <a:lumMod val="65000"/>
                  <a:lumOff val="35000"/>
                </a:schemeClr>
              </a:solidFill>
              <a:latin typeface="Arial Nova" panose="020B0504020202020204" pitchFamily="34" charset="0"/>
            </a:endParaRPr>
          </a:p>
        </p:txBody>
      </p:sp>
      <p:pic>
        <p:nvPicPr>
          <p:cNvPr id="20482" name="Picture 2">
            <a:extLst>
              <a:ext uri="{FF2B5EF4-FFF2-40B4-BE49-F238E27FC236}">
                <a16:creationId xmlns:a16="http://schemas.microsoft.com/office/drawing/2014/main" id="{CA89BAB7-5AA1-4AC2-ACCE-F26622C3D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947" y="1228435"/>
            <a:ext cx="5284228" cy="50061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770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05C892D1-0373-40DC-B30B-62A4DBBD8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5402" y="563416"/>
            <a:ext cx="5284228" cy="50061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0D7292-BE4C-44D9-A623-3FFAF4EEFBB3}"/>
              </a:ext>
            </a:extLst>
          </p:cNvPr>
          <p:cNvSpPr txBox="1"/>
          <p:nvPr/>
        </p:nvSpPr>
        <p:spPr>
          <a:xfrm>
            <a:off x="372532" y="387937"/>
            <a:ext cx="6182687"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Viewing Feedback</a:t>
            </a:r>
          </a:p>
        </p:txBody>
      </p:sp>
      <p:sp>
        <p:nvSpPr>
          <p:cNvPr id="6" name="TextBox 5">
            <a:extLst>
              <a:ext uri="{FF2B5EF4-FFF2-40B4-BE49-F238E27FC236}">
                <a16:creationId xmlns:a16="http://schemas.microsoft.com/office/drawing/2014/main" id="{EC005927-C17A-4302-B92B-1DB56B1DC286}"/>
              </a:ext>
            </a:extLst>
          </p:cNvPr>
          <p:cNvSpPr txBox="1"/>
          <p:nvPr/>
        </p:nvSpPr>
        <p:spPr>
          <a:xfrm>
            <a:off x="372532" y="1739466"/>
            <a:ext cx="3961373" cy="3293209"/>
          </a:xfrm>
          <a:prstGeom prst="rect">
            <a:avLst/>
          </a:prstGeom>
          <a:noFill/>
        </p:spPr>
        <p:txBody>
          <a:bodyPr wrap="square" rtlCol="0">
            <a:spAutoFit/>
          </a:bodyPr>
          <a:lstStyle/>
          <a:p>
            <a:pPr marL="285750" indent="-285750" algn="l">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At any point in time, you can choose to select Open Review to view feedback and collaborate with the reviewers you invited</a:t>
            </a:r>
          </a:p>
          <a:p>
            <a:pPr marL="285750" indent="-285750" algn="l">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Check off comments once feedback has been incorporated</a:t>
            </a:r>
          </a:p>
          <a:p>
            <a:pPr marL="285750" indent="-285750" algn="l">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Navigate to the files tab to easily see and download any added files from comments</a:t>
            </a:r>
          </a:p>
          <a:p>
            <a:pPr marL="285750" indent="-285750" algn="l">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Use the navigation menu (far left on the blue toolbar) to quickly see aggregate approval statuses per asset AND which pages have comments</a:t>
            </a:r>
          </a:p>
        </p:txBody>
      </p:sp>
      <p:pic>
        <p:nvPicPr>
          <p:cNvPr id="21506" name="Picture 2">
            <a:extLst>
              <a:ext uri="{FF2B5EF4-FFF2-40B4-BE49-F238E27FC236}">
                <a16:creationId xmlns:a16="http://schemas.microsoft.com/office/drawing/2014/main" id="{13EEF95E-5EE7-43F5-A861-5EF32618D4B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72512" y="1847273"/>
            <a:ext cx="7233595" cy="42348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D774FACF-8EF3-4041-B2F4-5C922EC5D413}"/>
              </a:ext>
            </a:extLst>
          </p:cNvPr>
          <p:cNvCxnSpPr>
            <a:cxnSpLocks/>
          </p:cNvCxnSpPr>
          <p:nvPr/>
        </p:nvCxnSpPr>
        <p:spPr>
          <a:xfrm>
            <a:off x="8048109" y="181227"/>
            <a:ext cx="1797845" cy="1024117"/>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654365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0D7292-BE4C-44D9-A623-3FFAF4EEFBB3}"/>
              </a:ext>
            </a:extLst>
          </p:cNvPr>
          <p:cNvSpPr txBox="1"/>
          <p:nvPr/>
        </p:nvSpPr>
        <p:spPr>
          <a:xfrm>
            <a:off x="372532" y="387937"/>
            <a:ext cx="6182687"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Versioning a Review</a:t>
            </a:r>
          </a:p>
        </p:txBody>
      </p:sp>
      <p:pic>
        <p:nvPicPr>
          <p:cNvPr id="22530" name="Picture 2">
            <a:extLst>
              <a:ext uri="{FF2B5EF4-FFF2-40B4-BE49-F238E27FC236}">
                <a16:creationId xmlns:a16="http://schemas.microsoft.com/office/drawing/2014/main" id="{079BC26A-0A62-46C2-A574-08507D10C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3270" y="1480543"/>
            <a:ext cx="5785626" cy="47113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146E941-C798-49BD-A1F9-23EC5884D50A}"/>
              </a:ext>
            </a:extLst>
          </p:cNvPr>
          <p:cNvSpPr txBox="1"/>
          <p:nvPr/>
        </p:nvSpPr>
        <p:spPr>
          <a:xfrm>
            <a:off x="461079" y="1480543"/>
            <a:ext cx="4766703" cy="3093154"/>
          </a:xfrm>
          <a:prstGeom prst="rect">
            <a:avLst/>
          </a:prstGeom>
          <a:noFill/>
        </p:spPr>
        <p:txBody>
          <a:bodyPr wrap="square">
            <a:spAutoFit/>
          </a:bodyPr>
          <a:lstStyle/>
          <a:p>
            <a:pPr>
              <a:spcAft>
                <a:spcPts val="600"/>
              </a:spcAft>
            </a:pPr>
            <a:r>
              <a:rPr lang="en-US" dirty="0">
                <a:solidFill>
                  <a:schemeClr val="tx1">
                    <a:lumMod val="65000"/>
                    <a:lumOff val="35000"/>
                  </a:schemeClr>
                </a:solidFill>
              </a:rPr>
              <a:t>When you've implemented changes that you would like to route back out to your reviewers, select Add Review Version</a:t>
            </a:r>
          </a:p>
          <a:p>
            <a:pPr marL="285750" indent="-285750">
              <a:spcAft>
                <a:spcPts val="600"/>
              </a:spcAft>
              <a:buFont typeface="Arial" panose="020B0604020202020204" pitchFamily="34" charset="0"/>
              <a:buChar char="•"/>
            </a:pPr>
            <a:r>
              <a:rPr lang="en-US" dirty="0">
                <a:solidFill>
                  <a:schemeClr val="tx1">
                    <a:lumMod val="65000"/>
                    <a:lumOff val="35000"/>
                  </a:schemeClr>
                </a:solidFill>
              </a:rPr>
              <a:t>You’ll be able to upload new assets</a:t>
            </a:r>
          </a:p>
          <a:p>
            <a:pPr marL="285750" indent="-285750">
              <a:spcAft>
                <a:spcPts val="600"/>
              </a:spcAft>
              <a:buFont typeface="Arial" panose="020B0604020202020204" pitchFamily="34" charset="0"/>
              <a:buChar char="•"/>
            </a:pPr>
            <a:r>
              <a:rPr lang="en-US" dirty="0">
                <a:solidFill>
                  <a:schemeClr val="tx1">
                    <a:lumMod val="65000"/>
                    <a:lumOff val="35000"/>
                  </a:schemeClr>
                </a:solidFill>
              </a:rPr>
              <a:t>The review name, instructions, and route will be preserved from the previous version, but can be updated as needed</a:t>
            </a:r>
          </a:p>
          <a:p>
            <a:pPr marL="285750" indent="-285750">
              <a:spcAft>
                <a:spcPts val="600"/>
              </a:spcAft>
              <a:buFont typeface="Arial" panose="020B0604020202020204" pitchFamily="34" charset="0"/>
              <a:buChar char="•"/>
            </a:pPr>
            <a:r>
              <a:rPr lang="en-US" dirty="0">
                <a:solidFill>
                  <a:schemeClr val="tx1">
                    <a:lumMod val="65000"/>
                    <a:lumOff val="35000"/>
                  </a:schemeClr>
                </a:solidFill>
              </a:rPr>
              <a:t>You can always view previous versions of your proof and all comments left through the Review + Approval interface</a:t>
            </a:r>
          </a:p>
        </p:txBody>
      </p:sp>
      <p:cxnSp>
        <p:nvCxnSpPr>
          <p:cNvPr id="8" name="Straight Arrow Connector 7">
            <a:extLst>
              <a:ext uri="{FF2B5EF4-FFF2-40B4-BE49-F238E27FC236}">
                <a16:creationId xmlns:a16="http://schemas.microsoft.com/office/drawing/2014/main" id="{838F3133-E4C9-4C82-A0E9-A96A92458368}"/>
              </a:ext>
            </a:extLst>
          </p:cNvPr>
          <p:cNvCxnSpPr>
            <a:cxnSpLocks/>
          </p:cNvCxnSpPr>
          <p:nvPr/>
        </p:nvCxnSpPr>
        <p:spPr>
          <a:xfrm>
            <a:off x="8454509" y="1566681"/>
            <a:ext cx="1797845" cy="1024117"/>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9" name="TextBox 8">
            <a:extLst>
              <a:ext uri="{FF2B5EF4-FFF2-40B4-BE49-F238E27FC236}">
                <a16:creationId xmlns:a16="http://schemas.microsoft.com/office/drawing/2014/main" id="{9DE09FAC-3C8F-4927-8FF3-EDA46E94C83C}"/>
              </a:ext>
            </a:extLst>
          </p:cNvPr>
          <p:cNvSpPr txBox="1"/>
          <p:nvPr/>
        </p:nvSpPr>
        <p:spPr>
          <a:xfrm>
            <a:off x="6184701" y="6470063"/>
            <a:ext cx="5785626" cy="307777"/>
          </a:xfrm>
          <a:prstGeom prst="rect">
            <a:avLst/>
          </a:prstGeom>
          <a:noFill/>
        </p:spPr>
        <p:txBody>
          <a:bodyPr wrap="square" rtlCol="0">
            <a:spAutoFit/>
          </a:bodyPr>
          <a:lstStyle/>
          <a:p>
            <a:r>
              <a:rPr lang="en-US" sz="1400" dirty="0"/>
              <a:t>Read More: </a:t>
            </a:r>
            <a:r>
              <a:rPr lang="en-US" sz="1400" dirty="0">
                <a:hlinkClick r:id="rId3"/>
              </a:rPr>
              <a:t>https://guide-ignite.inmotionnow.com/help/versioning-a-review</a:t>
            </a:r>
            <a:r>
              <a:rPr lang="en-US" sz="1400" dirty="0"/>
              <a:t>  </a:t>
            </a:r>
          </a:p>
        </p:txBody>
      </p:sp>
    </p:spTree>
    <p:extLst>
      <p:ext uri="{BB962C8B-B14F-4D97-AF65-F5344CB8AC3E}">
        <p14:creationId xmlns:p14="http://schemas.microsoft.com/office/powerpoint/2010/main" val="29520825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 text, application, chat or text message&#10;&#10;Description automatically generated">
            <a:extLst>
              <a:ext uri="{FF2B5EF4-FFF2-40B4-BE49-F238E27FC236}">
                <a16:creationId xmlns:a16="http://schemas.microsoft.com/office/drawing/2014/main" id="{3E9A22BB-8246-41FA-9516-CCDF5AAA2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3441" y="2510195"/>
            <a:ext cx="7053831" cy="3723625"/>
          </a:xfrm>
          <a:prstGeom prst="rect">
            <a:avLst/>
          </a:prstGeom>
          <a:effectLst>
            <a:outerShdw blurRad="63500" sx="102000" sy="102000" algn="ctr" rotWithShape="0">
              <a:prstClr val="black">
                <a:alpha val="40000"/>
              </a:prstClr>
            </a:outerShdw>
          </a:effectLst>
        </p:spPr>
      </p:pic>
      <p:sp>
        <p:nvSpPr>
          <p:cNvPr id="16" name="TextBox 15">
            <a:extLst>
              <a:ext uri="{FF2B5EF4-FFF2-40B4-BE49-F238E27FC236}">
                <a16:creationId xmlns:a16="http://schemas.microsoft.com/office/drawing/2014/main" id="{24D9E329-3A7B-43DA-BC5F-58EA1CEC6A5A}"/>
              </a:ext>
            </a:extLst>
          </p:cNvPr>
          <p:cNvSpPr txBox="1"/>
          <p:nvPr/>
        </p:nvSpPr>
        <p:spPr>
          <a:xfrm>
            <a:off x="372532" y="387937"/>
            <a:ext cx="10071834"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Completing Work &amp; Providing Deliverables</a:t>
            </a:r>
          </a:p>
        </p:txBody>
      </p:sp>
      <p:sp>
        <p:nvSpPr>
          <p:cNvPr id="17" name="TextBox 16">
            <a:extLst>
              <a:ext uri="{FF2B5EF4-FFF2-40B4-BE49-F238E27FC236}">
                <a16:creationId xmlns:a16="http://schemas.microsoft.com/office/drawing/2014/main" id="{7217116E-4943-430B-9FC8-259BBD4DB905}"/>
              </a:ext>
            </a:extLst>
          </p:cNvPr>
          <p:cNvSpPr txBox="1"/>
          <p:nvPr/>
        </p:nvSpPr>
        <p:spPr>
          <a:xfrm>
            <a:off x="372532" y="1701345"/>
            <a:ext cx="4304558" cy="2739211"/>
          </a:xfrm>
          <a:prstGeom prst="rect">
            <a:avLst/>
          </a:prstGeom>
          <a:noFill/>
        </p:spPr>
        <p:txBody>
          <a:bodyPr wrap="square">
            <a:spAutoFit/>
          </a:bodyPr>
          <a:lstStyle/>
          <a:p>
            <a:pPr>
              <a:spcAft>
                <a:spcPts val="600"/>
              </a:spcAft>
            </a:pPr>
            <a:r>
              <a:rPr lang="en-US" b="0" i="0" dirty="0">
                <a:solidFill>
                  <a:schemeClr val="tx1">
                    <a:lumMod val="65000"/>
                    <a:lumOff val="35000"/>
                  </a:schemeClr>
                </a:solidFill>
                <a:effectLst/>
              </a:rPr>
              <a:t>When the work item tied to the request has had its status changed to a 'Completed' state, you will be prompted to</a:t>
            </a:r>
            <a:r>
              <a:rPr lang="en-US" dirty="0">
                <a:solidFill>
                  <a:schemeClr val="tx1">
                    <a:lumMod val="65000"/>
                    <a:lumOff val="35000"/>
                  </a:schemeClr>
                </a:solidFill>
              </a:rPr>
              <a:t>:</a:t>
            </a:r>
          </a:p>
          <a:p>
            <a:pPr marL="285750" indent="-285750">
              <a:spcAft>
                <a:spcPts val="600"/>
              </a:spcAft>
              <a:buFont typeface="Arial" panose="020B0604020202020204" pitchFamily="34" charset="0"/>
              <a:buChar char="•"/>
            </a:pPr>
            <a:r>
              <a:rPr lang="en-US" dirty="0">
                <a:solidFill>
                  <a:schemeClr val="tx1">
                    <a:lumMod val="65000"/>
                    <a:lumOff val="35000"/>
                  </a:schemeClr>
                </a:solidFill>
              </a:rPr>
              <a:t>Provide deliverable files and a message back to the requester</a:t>
            </a:r>
          </a:p>
          <a:p>
            <a:pPr marL="285750" indent="-285750">
              <a:spcAft>
                <a:spcPts val="600"/>
              </a:spcAft>
              <a:buFont typeface="Arial" panose="020B0604020202020204" pitchFamily="34" charset="0"/>
              <a:buChar char="•"/>
            </a:pPr>
            <a:r>
              <a:rPr lang="en-US" dirty="0">
                <a:solidFill>
                  <a:schemeClr val="tx1">
                    <a:lumMod val="65000"/>
                    <a:lumOff val="35000"/>
                  </a:schemeClr>
                </a:solidFill>
              </a:rPr>
              <a:t>The requester will be notified of the request completion and can download files or ask additional questions as necessary</a:t>
            </a:r>
          </a:p>
        </p:txBody>
      </p:sp>
      <p:pic>
        <p:nvPicPr>
          <p:cNvPr id="18" name="Picture 17" descr="Graphical user interface, text, application&#10;&#10;Description automatically generated">
            <a:extLst>
              <a:ext uri="{FF2B5EF4-FFF2-40B4-BE49-F238E27FC236}">
                <a16:creationId xmlns:a16="http://schemas.microsoft.com/office/drawing/2014/main" id="{F740E357-20EC-4826-B27B-9AF1B112D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519" y="1246908"/>
            <a:ext cx="2878753" cy="2838771"/>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5F454F6F-4329-4F70-B447-8801F46EF765}"/>
              </a:ext>
            </a:extLst>
          </p:cNvPr>
          <p:cNvSpPr txBox="1"/>
          <p:nvPr/>
        </p:nvSpPr>
        <p:spPr>
          <a:xfrm>
            <a:off x="6668655" y="6470063"/>
            <a:ext cx="5301672" cy="307777"/>
          </a:xfrm>
          <a:prstGeom prst="rect">
            <a:avLst/>
          </a:prstGeom>
          <a:noFill/>
        </p:spPr>
        <p:txBody>
          <a:bodyPr wrap="square" rtlCol="0">
            <a:spAutoFit/>
          </a:bodyPr>
          <a:lstStyle/>
          <a:p>
            <a:r>
              <a:rPr lang="en-US" sz="1400" dirty="0"/>
              <a:t>Read More: </a:t>
            </a:r>
            <a:r>
              <a:rPr lang="en-US" sz="1400" dirty="0">
                <a:hlinkClick r:id="rId4"/>
              </a:rPr>
              <a:t>https://guide-ignite.inmotionnow.com/help/final-delivery</a:t>
            </a:r>
            <a:r>
              <a:rPr lang="en-US" sz="1400" dirty="0"/>
              <a:t> </a:t>
            </a:r>
          </a:p>
        </p:txBody>
      </p:sp>
    </p:spTree>
    <p:extLst>
      <p:ext uri="{BB962C8B-B14F-4D97-AF65-F5344CB8AC3E}">
        <p14:creationId xmlns:p14="http://schemas.microsoft.com/office/powerpoint/2010/main" val="2050810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542EC106-6653-40D2-92D7-A50C0137C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5789" y="1141775"/>
            <a:ext cx="6432881" cy="2978303"/>
          </a:xfrm>
          <a:prstGeom prst="rect">
            <a:avLst/>
          </a:prstGeom>
          <a:effectLst>
            <a:outerShdw blurRad="63500" sx="102000" sy="102000" algn="ctr" rotWithShape="0">
              <a:prstClr val="black">
                <a:alpha val="40000"/>
              </a:prstClr>
            </a:outerShdw>
          </a:effectLst>
        </p:spPr>
      </p:pic>
      <p:pic>
        <p:nvPicPr>
          <p:cNvPr id="5" name="Picture 4" descr="Graphical user interface, text, application&#10;&#10;Description automatically generated">
            <a:extLst>
              <a:ext uri="{FF2B5EF4-FFF2-40B4-BE49-F238E27FC236}">
                <a16:creationId xmlns:a16="http://schemas.microsoft.com/office/drawing/2014/main" id="{6D2CC5FA-0F60-46CE-BC91-9917245DA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1517" y="3151517"/>
            <a:ext cx="3340483" cy="3706483"/>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B1618377-DB0C-4666-AE19-09892A503594}"/>
              </a:ext>
            </a:extLst>
          </p:cNvPr>
          <p:cNvSpPr txBox="1"/>
          <p:nvPr/>
        </p:nvSpPr>
        <p:spPr>
          <a:xfrm>
            <a:off x="420242" y="1141775"/>
            <a:ext cx="5176043" cy="4801314"/>
          </a:xfrm>
          <a:prstGeom prst="rect">
            <a:avLst/>
          </a:prstGeom>
          <a:noFill/>
        </p:spPr>
        <p:txBody>
          <a:bodyPr wrap="square" rtlCol="0">
            <a:spAutoFit/>
          </a:bodyPr>
          <a:lstStyle/>
          <a:p>
            <a:r>
              <a:rPr lang="en-US" dirty="0">
                <a:solidFill>
                  <a:schemeClr val="tx1">
                    <a:lumMod val="65000"/>
                    <a:lumOff val="35000"/>
                  </a:schemeClr>
                </a:solidFill>
                <a:latin typeface="Arial Nova" panose="020B0504020202020204" pitchFamily="34" charset="0"/>
              </a:rPr>
              <a:t>You will receive an email from welcome@inmotionnow.com. Accept it!</a:t>
            </a:r>
          </a:p>
          <a:p>
            <a:endParaRPr lang="en-US" dirty="0">
              <a:solidFill>
                <a:schemeClr val="tx1">
                  <a:lumMod val="65000"/>
                  <a:lumOff val="35000"/>
                </a:schemeClr>
              </a:solidFill>
              <a:latin typeface="Arial Nova" panose="020B0504020202020204" pitchFamily="34" charset="0"/>
            </a:endParaRPr>
          </a:p>
          <a:p>
            <a:r>
              <a:rPr lang="en-US" dirty="0">
                <a:solidFill>
                  <a:schemeClr val="tx1">
                    <a:lumMod val="65000"/>
                    <a:lumOff val="35000"/>
                  </a:schemeClr>
                </a:solidFill>
                <a:latin typeface="Arial Nova" panose="020B0504020202020204" pitchFamily="34" charset="0"/>
              </a:rPr>
              <a:t>Invites expire in seven days. If your invite expires, contact </a:t>
            </a:r>
            <a:r>
              <a:rPr lang="en-US" dirty="0">
                <a:solidFill>
                  <a:schemeClr val="tx1">
                    <a:lumMod val="65000"/>
                    <a:lumOff val="35000"/>
                  </a:schemeClr>
                </a:solidFill>
                <a:highlight>
                  <a:srgbClr val="FFFF00"/>
                </a:highlight>
                <a:latin typeface="Arial Nova" panose="020B0504020202020204" pitchFamily="34" charset="0"/>
              </a:rPr>
              <a:t>your name/</a:t>
            </a:r>
            <a:r>
              <a:rPr lang="en-US">
                <a:solidFill>
                  <a:schemeClr val="tx1">
                    <a:lumMod val="65000"/>
                    <a:lumOff val="35000"/>
                  </a:schemeClr>
                </a:solidFill>
                <a:highlight>
                  <a:srgbClr val="FFFF00"/>
                </a:highlight>
                <a:latin typeface="Arial Nova" panose="020B0504020202020204" pitchFamily="34" charset="0"/>
              </a:rPr>
              <a:t>main admin</a:t>
            </a:r>
            <a:r>
              <a:rPr lang="en-US">
                <a:solidFill>
                  <a:schemeClr val="tx1">
                    <a:lumMod val="65000"/>
                    <a:lumOff val="35000"/>
                  </a:schemeClr>
                </a:solidFill>
                <a:latin typeface="Arial Nova" panose="020B0504020202020204" pitchFamily="34" charset="0"/>
              </a:rPr>
              <a:t>. </a:t>
            </a:r>
            <a:endParaRPr lang="en-US" dirty="0">
              <a:solidFill>
                <a:schemeClr val="tx1">
                  <a:lumMod val="65000"/>
                  <a:lumOff val="35000"/>
                </a:schemeClr>
              </a:solidFill>
              <a:latin typeface="Arial Nova" panose="020B0504020202020204" pitchFamily="34" charset="0"/>
            </a:endParaRPr>
          </a:p>
          <a:p>
            <a:pPr marL="342900" indent="-342900">
              <a:buAutoNum type="arabicPeriod"/>
            </a:pPr>
            <a:endParaRPr lang="en-US" dirty="0">
              <a:solidFill>
                <a:schemeClr val="tx1">
                  <a:lumMod val="65000"/>
                  <a:lumOff val="35000"/>
                </a:schemeClr>
              </a:solidFill>
              <a:latin typeface="Arial Nova" panose="020B0504020202020204" pitchFamily="34" charset="0"/>
            </a:endParaRPr>
          </a:p>
          <a:p>
            <a:pPr marL="342900" indent="-342900">
              <a:buAutoNum type="arabicPeriod"/>
            </a:pPr>
            <a:endParaRPr lang="en-US" dirty="0">
              <a:solidFill>
                <a:schemeClr val="tx1">
                  <a:lumMod val="65000"/>
                  <a:lumOff val="35000"/>
                </a:schemeClr>
              </a:solidFill>
              <a:latin typeface="Arial Nova" panose="020B0504020202020204" pitchFamily="34" charset="0"/>
            </a:endParaRPr>
          </a:p>
          <a:p>
            <a:pPr marL="342900" indent="-342900">
              <a:buAutoNum type="arabicPeriod"/>
            </a:pPr>
            <a:r>
              <a:rPr lang="en-US" dirty="0">
                <a:solidFill>
                  <a:schemeClr val="tx1">
                    <a:lumMod val="65000"/>
                    <a:lumOff val="35000"/>
                  </a:schemeClr>
                </a:solidFill>
                <a:latin typeface="Arial Nova" panose="020B0504020202020204" pitchFamily="34" charset="0"/>
              </a:rPr>
              <a:t>Accept invitation immediately</a:t>
            </a:r>
          </a:p>
          <a:p>
            <a:pPr marL="342900" indent="-342900">
              <a:buAutoNum type="arabicPeriod"/>
            </a:pPr>
            <a:endParaRPr lang="en-US" dirty="0">
              <a:solidFill>
                <a:schemeClr val="tx1">
                  <a:lumMod val="65000"/>
                  <a:lumOff val="35000"/>
                </a:schemeClr>
              </a:solidFill>
              <a:latin typeface="Arial Nova" panose="020B0504020202020204" pitchFamily="34" charset="0"/>
            </a:endParaRPr>
          </a:p>
          <a:p>
            <a:pPr marL="342900" indent="-342900">
              <a:buAutoNum type="arabicPeriod"/>
            </a:pPr>
            <a:r>
              <a:rPr lang="en-US" dirty="0">
                <a:solidFill>
                  <a:schemeClr val="tx1">
                    <a:lumMod val="65000"/>
                    <a:lumOff val="35000"/>
                  </a:schemeClr>
                </a:solidFill>
                <a:latin typeface="Arial Nova" panose="020B0504020202020204" pitchFamily="34" charset="0"/>
              </a:rPr>
              <a:t>Create your account by setting a password</a:t>
            </a:r>
          </a:p>
          <a:p>
            <a:pPr marL="742950" lvl="1" indent="-285750">
              <a:buFontTx/>
              <a:buChar char="-"/>
            </a:pPr>
            <a:r>
              <a:rPr lang="en-US" dirty="0">
                <a:solidFill>
                  <a:schemeClr val="tx1">
                    <a:lumMod val="65000"/>
                    <a:lumOff val="35000"/>
                  </a:schemeClr>
                </a:solidFill>
                <a:highlight>
                  <a:srgbClr val="FFFF00"/>
                </a:highlight>
                <a:latin typeface="Arial Nova" panose="020B0504020202020204" pitchFamily="34" charset="0"/>
              </a:rPr>
              <a:t>Password requirements include:</a:t>
            </a:r>
          </a:p>
          <a:p>
            <a:pPr lvl="1"/>
            <a:endParaRPr lang="en-US" dirty="0">
              <a:solidFill>
                <a:schemeClr val="tx1">
                  <a:lumMod val="65000"/>
                  <a:lumOff val="35000"/>
                </a:schemeClr>
              </a:solidFill>
              <a:highlight>
                <a:srgbClr val="FFFF00"/>
              </a:highlight>
              <a:latin typeface="Arial Nova" panose="020B0504020202020204" pitchFamily="34" charset="0"/>
            </a:endParaRPr>
          </a:p>
          <a:p>
            <a:pPr marL="342900" indent="-342900">
              <a:buFont typeface="+mj-lt"/>
              <a:buAutoNum type="arabicPeriod"/>
            </a:pPr>
            <a:r>
              <a:rPr lang="en-US" dirty="0">
                <a:solidFill>
                  <a:schemeClr val="tx1">
                    <a:lumMod val="65000"/>
                    <a:lumOff val="35000"/>
                  </a:schemeClr>
                </a:solidFill>
                <a:latin typeface="Arial Nova" panose="020B0504020202020204" pitchFamily="34" charset="0"/>
              </a:rPr>
              <a:t>Bookmark our unique inMotion ignite URL: </a:t>
            </a:r>
            <a:r>
              <a:rPr lang="en-US" dirty="0">
                <a:solidFill>
                  <a:schemeClr val="tx1">
                    <a:lumMod val="65000"/>
                    <a:lumOff val="35000"/>
                  </a:schemeClr>
                </a:solidFill>
                <a:highlight>
                  <a:srgbClr val="FFFF00"/>
                </a:highlight>
                <a:latin typeface="Arial Nova" panose="020B0504020202020204" pitchFamily="34" charset="0"/>
              </a:rPr>
              <a:t>teamname</a:t>
            </a:r>
            <a:r>
              <a:rPr lang="en-US" dirty="0">
                <a:solidFill>
                  <a:schemeClr val="tx1">
                    <a:lumMod val="65000"/>
                    <a:lumOff val="35000"/>
                  </a:schemeClr>
                </a:solidFill>
                <a:latin typeface="Arial Nova" panose="020B0504020202020204" pitchFamily="34" charset="0"/>
              </a:rPr>
              <a:t>.ignite.inmotionnow.com </a:t>
            </a:r>
          </a:p>
          <a:p>
            <a:endParaRPr lang="en-US" dirty="0">
              <a:solidFill>
                <a:schemeClr val="tx1">
                  <a:lumMod val="65000"/>
                  <a:lumOff val="35000"/>
                </a:schemeClr>
              </a:solidFill>
              <a:latin typeface="Arial Nova" panose="020B0504020202020204" pitchFamily="34" charset="0"/>
            </a:endParaRPr>
          </a:p>
          <a:p>
            <a:pPr marL="342900" indent="-342900">
              <a:buFont typeface="+mj-lt"/>
              <a:buAutoNum type="arabicPeriod"/>
            </a:pPr>
            <a:r>
              <a:rPr lang="en-US" dirty="0">
                <a:solidFill>
                  <a:schemeClr val="tx1">
                    <a:lumMod val="65000"/>
                    <a:lumOff val="35000"/>
                  </a:schemeClr>
                </a:solidFill>
                <a:latin typeface="Arial Nova" panose="020B0504020202020204" pitchFamily="34" charset="0"/>
              </a:rPr>
              <a:t>If you have trouble logging in, check out  these </a:t>
            </a:r>
            <a:r>
              <a:rPr lang="en-US" dirty="0">
                <a:solidFill>
                  <a:schemeClr val="tx1">
                    <a:lumMod val="65000"/>
                    <a:lumOff val="35000"/>
                  </a:schemeClr>
                </a:solidFill>
                <a:latin typeface="Arial Nova" panose="020B0504020202020204" pitchFamily="34" charset="0"/>
                <a:hlinkClick r:id="rId4"/>
              </a:rPr>
              <a:t>Login FAQs</a:t>
            </a:r>
            <a:endParaRPr lang="en-US" dirty="0"/>
          </a:p>
        </p:txBody>
      </p:sp>
      <p:sp>
        <p:nvSpPr>
          <p:cNvPr id="7" name="Oval 6">
            <a:extLst>
              <a:ext uri="{FF2B5EF4-FFF2-40B4-BE49-F238E27FC236}">
                <a16:creationId xmlns:a16="http://schemas.microsoft.com/office/drawing/2014/main" id="{5A63E98A-B2B2-44F5-801B-7AE704921B4A}"/>
              </a:ext>
            </a:extLst>
          </p:cNvPr>
          <p:cNvSpPr/>
          <p:nvPr/>
        </p:nvSpPr>
        <p:spPr>
          <a:xfrm>
            <a:off x="5468378" y="760448"/>
            <a:ext cx="514821" cy="478173"/>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1</a:t>
            </a:r>
          </a:p>
        </p:txBody>
      </p:sp>
      <p:sp>
        <p:nvSpPr>
          <p:cNvPr id="8" name="Oval 7">
            <a:extLst>
              <a:ext uri="{FF2B5EF4-FFF2-40B4-BE49-F238E27FC236}">
                <a16:creationId xmlns:a16="http://schemas.microsoft.com/office/drawing/2014/main" id="{96BAFB34-7184-4841-A4CF-551D73AC3E05}"/>
              </a:ext>
            </a:extLst>
          </p:cNvPr>
          <p:cNvSpPr/>
          <p:nvPr/>
        </p:nvSpPr>
        <p:spPr>
          <a:xfrm>
            <a:off x="11514346" y="3248925"/>
            <a:ext cx="514821" cy="478173"/>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2</a:t>
            </a:r>
          </a:p>
        </p:txBody>
      </p:sp>
      <p:sp>
        <p:nvSpPr>
          <p:cNvPr id="2" name="TextBox 1">
            <a:extLst>
              <a:ext uri="{FF2B5EF4-FFF2-40B4-BE49-F238E27FC236}">
                <a16:creationId xmlns:a16="http://schemas.microsoft.com/office/drawing/2014/main" id="{E055DA88-045F-482E-9E60-6CF84F041D84}"/>
              </a:ext>
            </a:extLst>
          </p:cNvPr>
          <p:cNvSpPr txBox="1"/>
          <p:nvPr/>
        </p:nvSpPr>
        <p:spPr>
          <a:xfrm>
            <a:off x="420243" y="291648"/>
            <a:ext cx="6191075"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Create Your Account</a:t>
            </a:r>
          </a:p>
        </p:txBody>
      </p:sp>
    </p:spTree>
    <p:extLst>
      <p:ext uri="{BB962C8B-B14F-4D97-AF65-F5344CB8AC3E}">
        <p14:creationId xmlns:p14="http://schemas.microsoft.com/office/powerpoint/2010/main" val="3800615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14BB24-E3B7-414C-9729-3DDBDC24F9D0}"/>
              </a:ext>
            </a:extLst>
          </p:cNvPr>
          <p:cNvSpPr txBox="1"/>
          <p:nvPr/>
        </p:nvSpPr>
        <p:spPr>
          <a:xfrm>
            <a:off x="475820" y="287245"/>
            <a:ext cx="5419288"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Custom Views</a:t>
            </a:r>
          </a:p>
        </p:txBody>
      </p:sp>
      <p:pic>
        <p:nvPicPr>
          <p:cNvPr id="5" name="Picture 4" descr="Graphical user interface, text, application&#10;&#10;Description automatically generated">
            <a:extLst>
              <a:ext uri="{FF2B5EF4-FFF2-40B4-BE49-F238E27FC236}">
                <a16:creationId xmlns:a16="http://schemas.microsoft.com/office/drawing/2014/main" id="{699B7AAE-A2FE-4F59-8F4A-0A912A551D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3671" y="1628139"/>
            <a:ext cx="6853732" cy="3441809"/>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8D574D3D-0987-4782-9B6A-559AC3D1C8E9}"/>
              </a:ext>
            </a:extLst>
          </p:cNvPr>
          <p:cNvSpPr txBox="1"/>
          <p:nvPr/>
        </p:nvSpPr>
        <p:spPr>
          <a:xfrm>
            <a:off x="475820" y="1639914"/>
            <a:ext cx="3898495" cy="246221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tx1">
                    <a:lumMod val="65000"/>
                    <a:lumOff val="35000"/>
                  </a:schemeClr>
                </a:solidFill>
              </a:rPr>
              <a:t>Create Custom Views in Work, Projects, Campaigns, Requests, and Calendar Views</a:t>
            </a:r>
          </a:p>
          <a:p>
            <a:pPr marL="285750" indent="-285750">
              <a:spcAft>
                <a:spcPts val="600"/>
              </a:spcAft>
              <a:buFont typeface="Arial" panose="020B0604020202020204" pitchFamily="34" charset="0"/>
              <a:buChar char="•"/>
            </a:pPr>
            <a:r>
              <a:rPr lang="en-US" dirty="0">
                <a:solidFill>
                  <a:schemeClr val="tx1">
                    <a:lumMod val="65000"/>
                    <a:lumOff val="35000"/>
                  </a:schemeClr>
                </a:solidFill>
              </a:rPr>
              <a:t>Use Filters and Columns to view information important to you</a:t>
            </a:r>
          </a:p>
          <a:p>
            <a:pPr marL="285750" indent="-285750">
              <a:spcAft>
                <a:spcPts val="600"/>
              </a:spcAft>
              <a:buFont typeface="Arial" panose="020B0604020202020204" pitchFamily="34" charset="0"/>
              <a:buChar char="•"/>
            </a:pPr>
            <a:r>
              <a:rPr lang="en-US" dirty="0">
                <a:solidFill>
                  <a:schemeClr val="tx1">
                    <a:lumMod val="65000"/>
                    <a:lumOff val="35000"/>
                  </a:schemeClr>
                </a:solidFill>
                <a:highlight>
                  <a:srgbClr val="FFFF00"/>
                </a:highlight>
              </a:rPr>
              <a:t>Include your recommended Custom Views (Rush, Overdue, High Priority, </a:t>
            </a:r>
            <a:r>
              <a:rPr lang="en-US" dirty="0" err="1">
                <a:solidFill>
                  <a:schemeClr val="tx1">
                    <a:lumMod val="65000"/>
                    <a:lumOff val="35000"/>
                  </a:schemeClr>
                </a:solidFill>
                <a:highlight>
                  <a:srgbClr val="FFFF00"/>
                </a:highlight>
              </a:rPr>
              <a:t>etc</a:t>
            </a:r>
            <a:r>
              <a:rPr lang="en-US" dirty="0">
                <a:solidFill>
                  <a:schemeClr val="tx1">
                    <a:lumMod val="65000"/>
                    <a:lumOff val="35000"/>
                  </a:schemeClr>
                </a:solidFill>
                <a:highlight>
                  <a:srgbClr val="FFFF00"/>
                </a:highlight>
              </a:rPr>
              <a:t>)</a:t>
            </a:r>
          </a:p>
        </p:txBody>
      </p:sp>
      <p:sp>
        <p:nvSpPr>
          <p:cNvPr id="7" name="TextBox 6">
            <a:extLst>
              <a:ext uri="{FF2B5EF4-FFF2-40B4-BE49-F238E27FC236}">
                <a16:creationId xmlns:a16="http://schemas.microsoft.com/office/drawing/2014/main" id="{69B5B674-DB83-424D-9DB6-B1B73165159B}"/>
              </a:ext>
            </a:extLst>
          </p:cNvPr>
          <p:cNvSpPr txBox="1"/>
          <p:nvPr/>
        </p:nvSpPr>
        <p:spPr>
          <a:xfrm>
            <a:off x="6668655" y="6470063"/>
            <a:ext cx="5301672" cy="307777"/>
          </a:xfrm>
          <a:prstGeom prst="rect">
            <a:avLst/>
          </a:prstGeom>
          <a:noFill/>
        </p:spPr>
        <p:txBody>
          <a:bodyPr wrap="square" rtlCol="0">
            <a:spAutoFit/>
          </a:bodyPr>
          <a:lstStyle/>
          <a:p>
            <a:r>
              <a:rPr lang="en-US" sz="1400" dirty="0"/>
              <a:t>Read More: </a:t>
            </a:r>
            <a:r>
              <a:rPr lang="en-US" sz="1400" dirty="0">
                <a:hlinkClick r:id="rId3"/>
              </a:rPr>
              <a:t>https://guide-ignite.inmotionnow.com/help/custom-views</a:t>
            </a:r>
            <a:r>
              <a:rPr lang="en-US" sz="1400" dirty="0"/>
              <a:t> </a:t>
            </a:r>
          </a:p>
        </p:txBody>
      </p:sp>
    </p:spTree>
    <p:extLst>
      <p:ext uri="{BB962C8B-B14F-4D97-AF65-F5344CB8AC3E}">
        <p14:creationId xmlns:p14="http://schemas.microsoft.com/office/powerpoint/2010/main" val="2397160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A4182A71-F7F0-46AF-9CB8-A2DC576186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603" y="1551710"/>
            <a:ext cx="6757333" cy="4043434"/>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E7ED8A25-A49B-4399-8027-366BBFBDCF85}"/>
              </a:ext>
            </a:extLst>
          </p:cNvPr>
          <p:cNvSpPr txBox="1"/>
          <p:nvPr/>
        </p:nvSpPr>
        <p:spPr>
          <a:xfrm>
            <a:off x="475820" y="1551710"/>
            <a:ext cx="4488872" cy="261610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tx1">
                    <a:lumMod val="65000"/>
                    <a:lumOff val="35000"/>
                  </a:schemeClr>
                </a:solidFill>
              </a:rPr>
              <a:t>Turn your Custom View into Kanban format for a visual representation of work</a:t>
            </a:r>
          </a:p>
          <a:p>
            <a:pPr marL="285750" indent="-285750">
              <a:spcAft>
                <a:spcPts val="600"/>
              </a:spcAft>
              <a:buFont typeface="Arial" panose="020B0604020202020204" pitchFamily="34" charset="0"/>
              <a:buChar char="•"/>
            </a:pPr>
            <a:r>
              <a:rPr lang="en-US" dirty="0">
                <a:solidFill>
                  <a:schemeClr val="tx1">
                    <a:lumMod val="65000"/>
                    <a:lumOff val="35000"/>
                  </a:schemeClr>
                </a:solidFill>
              </a:rPr>
              <a:t>Drag and drop functionality allows you to move work items into another status</a:t>
            </a:r>
          </a:p>
          <a:p>
            <a:pPr marL="285750" indent="-285750">
              <a:spcAft>
                <a:spcPts val="600"/>
              </a:spcAft>
              <a:buFont typeface="Arial" panose="020B0604020202020204" pitchFamily="34" charset="0"/>
              <a:buChar char="•"/>
            </a:pPr>
            <a:r>
              <a:rPr lang="en-US" dirty="0">
                <a:solidFill>
                  <a:schemeClr val="tx1">
                    <a:lumMod val="65000"/>
                    <a:lumOff val="35000"/>
                  </a:schemeClr>
                </a:solidFill>
                <a:highlight>
                  <a:srgbClr val="FFFF00"/>
                </a:highlight>
              </a:rPr>
              <a:t>Include your recommended Custom Views (Rush, Overdue, High Priority, </a:t>
            </a:r>
            <a:r>
              <a:rPr lang="en-US" dirty="0" err="1">
                <a:solidFill>
                  <a:schemeClr val="tx1">
                    <a:lumMod val="65000"/>
                    <a:lumOff val="35000"/>
                  </a:schemeClr>
                </a:solidFill>
                <a:highlight>
                  <a:srgbClr val="FFFF00"/>
                </a:highlight>
              </a:rPr>
              <a:t>etc</a:t>
            </a:r>
            <a:r>
              <a:rPr lang="en-US" dirty="0">
                <a:solidFill>
                  <a:schemeClr val="tx1">
                    <a:lumMod val="65000"/>
                    <a:lumOff val="35000"/>
                  </a:schemeClr>
                </a:solidFill>
                <a:highlight>
                  <a:srgbClr val="FFFF00"/>
                </a:highlight>
              </a:rPr>
              <a:t>)</a:t>
            </a:r>
          </a:p>
          <a:p>
            <a:pPr marL="285750" indent="-285750">
              <a:spcAft>
                <a:spcPts val="600"/>
              </a:spcAft>
              <a:buFont typeface="Arial" panose="020B0604020202020204" pitchFamily="34" charset="0"/>
              <a:buChar char="•"/>
            </a:pPr>
            <a:r>
              <a:rPr lang="en-US" dirty="0">
                <a:solidFill>
                  <a:schemeClr val="tx1">
                    <a:lumMod val="65000"/>
                    <a:lumOff val="35000"/>
                  </a:schemeClr>
                </a:solidFill>
              </a:rPr>
              <a:t>This view is only available in Work</a:t>
            </a:r>
          </a:p>
          <a:p>
            <a:endParaRPr lang="en-US" dirty="0"/>
          </a:p>
        </p:txBody>
      </p:sp>
      <p:sp>
        <p:nvSpPr>
          <p:cNvPr id="6" name="TextBox 5">
            <a:extLst>
              <a:ext uri="{FF2B5EF4-FFF2-40B4-BE49-F238E27FC236}">
                <a16:creationId xmlns:a16="http://schemas.microsoft.com/office/drawing/2014/main" id="{F7B1553E-963D-4934-80D6-365AD98A3A82}"/>
              </a:ext>
            </a:extLst>
          </p:cNvPr>
          <p:cNvSpPr txBox="1"/>
          <p:nvPr/>
        </p:nvSpPr>
        <p:spPr>
          <a:xfrm>
            <a:off x="475820" y="287245"/>
            <a:ext cx="5419288"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Kanban Custom Views</a:t>
            </a:r>
          </a:p>
        </p:txBody>
      </p:sp>
      <p:sp>
        <p:nvSpPr>
          <p:cNvPr id="7" name="TextBox 6">
            <a:extLst>
              <a:ext uri="{FF2B5EF4-FFF2-40B4-BE49-F238E27FC236}">
                <a16:creationId xmlns:a16="http://schemas.microsoft.com/office/drawing/2014/main" id="{D33DDC87-4AE8-4ABB-B09D-493DA6C2F616}"/>
              </a:ext>
            </a:extLst>
          </p:cNvPr>
          <p:cNvSpPr txBox="1"/>
          <p:nvPr/>
        </p:nvSpPr>
        <p:spPr>
          <a:xfrm>
            <a:off x="6096000" y="6470063"/>
            <a:ext cx="5874327" cy="307777"/>
          </a:xfrm>
          <a:prstGeom prst="rect">
            <a:avLst/>
          </a:prstGeom>
          <a:noFill/>
        </p:spPr>
        <p:txBody>
          <a:bodyPr wrap="square" rtlCol="0">
            <a:spAutoFit/>
          </a:bodyPr>
          <a:lstStyle/>
          <a:p>
            <a:r>
              <a:rPr lang="en-US" sz="1400" dirty="0"/>
              <a:t>Read More: </a:t>
            </a:r>
            <a:r>
              <a:rPr lang="en-US" sz="1400" dirty="0">
                <a:hlinkClick r:id="rId3"/>
              </a:rPr>
              <a:t>https://guide-ignite.inmotionnow.com/help/kanban-custom-views</a:t>
            </a:r>
            <a:r>
              <a:rPr lang="en-US" sz="1400" dirty="0"/>
              <a:t> </a:t>
            </a:r>
          </a:p>
        </p:txBody>
      </p:sp>
    </p:spTree>
    <p:extLst>
      <p:ext uri="{BB962C8B-B14F-4D97-AF65-F5344CB8AC3E}">
        <p14:creationId xmlns:p14="http://schemas.microsoft.com/office/powerpoint/2010/main" val="1660836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C7A36E-FBFF-4612-BE3C-8DFAFBF38B89}"/>
              </a:ext>
            </a:extLst>
          </p:cNvPr>
          <p:cNvSpPr txBox="1"/>
          <p:nvPr/>
        </p:nvSpPr>
        <p:spPr>
          <a:xfrm>
            <a:off x="184726" y="1565795"/>
            <a:ext cx="3803699" cy="183127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tx1">
                    <a:lumMod val="65000"/>
                    <a:lumOff val="35000"/>
                  </a:schemeClr>
                </a:solidFill>
              </a:rPr>
              <a:t>Navigate to calendar views to see how start and due dates fall across work</a:t>
            </a:r>
          </a:p>
          <a:p>
            <a:pPr marL="285750" indent="-285750">
              <a:spcAft>
                <a:spcPts val="600"/>
              </a:spcAft>
              <a:buFont typeface="Arial" panose="020B0604020202020204" pitchFamily="34" charset="0"/>
              <a:buChar char="•"/>
            </a:pPr>
            <a:r>
              <a:rPr lang="en-US" dirty="0">
                <a:solidFill>
                  <a:schemeClr val="tx1">
                    <a:lumMod val="65000"/>
                    <a:lumOff val="35000"/>
                  </a:schemeClr>
                </a:solidFill>
                <a:highlight>
                  <a:srgbClr val="FFFF00"/>
                </a:highlight>
              </a:rPr>
              <a:t>Include your Recommended Calendar Views (Team, Content Type, Brand, </a:t>
            </a:r>
            <a:r>
              <a:rPr lang="en-US" dirty="0" err="1">
                <a:solidFill>
                  <a:schemeClr val="tx1">
                    <a:lumMod val="65000"/>
                    <a:lumOff val="35000"/>
                  </a:schemeClr>
                </a:solidFill>
                <a:highlight>
                  <a:srgbClr val="FFFF00"/>
                </a:highlight>
              </a:rPr>
              <a:t>etc</a:t>
            </a:r>
            <a:r>
              <a:rPr lang="en-US" dirty="0">
                <a:solidFill>
                  <a:schemeClr val="tx1">
                    <a:lumMod val="65000"/>
                    <a:lumOff val="35000"/>
                  </a:schemeClr>
                </a:solidFill>
                <a:highlight>
                  <a:srgbClr val="FFFF00"/>
                </a:highlight>
              </a:rPr>
              <a:t>)</a:t>
            </a:r>
          </a:p>
        </p:txBody>
      </p:sp>
      <p:sp>
        <p:nvSpPr>
          <p:cNvPr id="7" name="Oval 6">
            <a:extLst>
              <a:ext uri="{FF2B5EF4-FFF2-40B4-BE49-F238E27FC236}">
                <a16:creationId xmlns:a16="http://schemas.microsoft.com/office/drawing/2014/main" id="{100E4CD6-AB4F-4492-BF54-9ED36AECB8D0}"/>
              </a:ext>
            </a:extLst>
          </p:cNvPr>
          <p:cNvSpPr/>
          <p:nvPr/>
        </p:nvSpPr>
        <p:spPr>
          <a:xfrm>
            <a:off x="4745163" y="2114762"/>
            <a:ext cx="327170" cy="293615"/>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2</a:t>
            </a:r>
          </a:p>
        </p:txBody>
      </p:sp>
      <p:sp>
        <p:nvSpPr>
          <p:cNvPr id="8" name="Oval 7">
            <a:extLst>
              <a:ext uri="{FF2B5EF4-FFF2-40B4-BE49-F238E27FC236}">
                <a16:creationId xmlns:a16="http://schemas.microsoft.com/office/drawing/2014/main" id="{A12A165E-4DF0-421E-AFEF-3FA40B5E8686}"/>
              </a:ext>
            </a:extLst>
          </p:cNvPr>
          <p:cNvSpPr/>
          <p:nvPr/>
        </p:nvSpPr>
        <p:spPr>
          <a:xfrm>
            <a:off x="10410653" y="1663763"/>
            <a:ext cx="327170" cy="293615"/>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3</a:t>
            </a:r>
          </a:p>
        </p:txBody>
      </p:sp>
      <p:grpSp>
        <p:nvGrpSpPr>
          <p:cNvPr id="3" name="Group 2">
            <a:extLst>
              <a:ext uri="{FF2B5EF4-FFF2-40B4-BE49-F238E27FC236}">
                <a16:creationId xmlns:a16="http://schemas.microsoft.com/office/drawing/2014/main" id="{4E858DE0-CC76-477D-B576-A19B2E33A998}"/>
              </a:ext>
            </a:extLst>
          </p:cNvPr>
          <p:cNvGrpSpPr/>
          <p:nvPr/>
        </p:nvGrpSpPr>
        <p:grpSpPr>
          <a:xfrm>
            <a:off x="4488872" y="1663763"/>
            <a:ext cx="7587547" cy="4377739"/>
            <a:chOff x="3325091" y="1575203"/>
            <a:chExt cx="8752430" cy="4751785"/>
          </a:xfrm>
        </p:grpSpPr>
        <p:pic>
          <p:nvPicPr>
            <p:cNvPr id="11" name="Picture 10" descr="A picture containing graphical user interface&#10;&#10;Description automatically generated">
              <a:extLst>
                <a:ext uri="{FF2B5EF4-FFF2-40B4-BE49-F238E27FC236}">
                  <a16:creationId xmlns:a16="http://schemas.microsoft.com/office/drawing/2014/main" id="{C5429B21-888A-43A2-A8BC-1335957D2F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091" y="1575203"/>
              <a:ext cx="8752430" cy="4751785"/>
            </a:xfrm>
            <a:prstGeom prst="rect">
              <a:avLst/>
            </a:prstGeom>
            <a:effectLst>
              <a:outerShdw blurRad="63500" sx="102000" sy="102000" algn="ctr" rotWithShape="0">
                <a:prstClr val="black">
                  <a:alpha val="40000"/>
                </a:prstClr>
              </a:outerShdw>
            </a:effectLst>
          </p:spPr>
        </p:pic>
        <p:sp>
          <p:nvSpPr>
            <p:cNvPr id="10" name="Rectangle 9">
              <a:extLst>
                <a:ext uri="{FF2B5EF4-FFF2-40B4-BE49-F238E27FC236}">
                  <a16:creationId xmlns:a16="http://schemas.microsoft.com/office/drawing/2014/main" id="{478B6365-77ED-4E57-92BB-32E72B9F95A6}"/>
                </a:ext>
              </a:extLst>
            </p:cNvPr>
            <p:cNvSpPr/>
            <p:nvPr/>
          </p:nvSpPr>
          <p:spPr>
            <a:xfrm>
              <a:off x="6110266" y="3012989"/>
              <a:ext cx="4395832" cy="201587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9D2137FE-7E46-4EC5-8D7A-BF02EFAF7358}"/>
                </a:ext>
              </a:extLst>
            </p:cNvPr>
            <p:cNvSpPr txBox="1"/>
            <p:nvPr/>
          </p:nvSpPr>
          <p:spPr>
            <a:xfrm>
              <a:off x="6168990" y="3082281"/>
              <a:ext cx="4337108" cy="1850083"/>
            </a:xfrm>
            <a:prstGeom prst="rect">
              <a:avLst/>
            </a:prstGeom>
            <a:noFill/>
          </p:spPr>
          <p:txBody>
            <a:bodyPr wrap="square" rtlCol="0">
              <a:spAutoFit/>
            </a:bodyPr>
            <a:lstStyle/>
            <a:p>
              <a:pPr marL="285750" indent="-285750">
                <a:buFont typeface="Arial" panose="020B0604020202020204" pitchFamily="34" charset="0"/>
                <a:buChar char="•"/>
              </a:pPr>
              <a:r>
                <a:rPr lang="en-US" sz="1200" b="1" dirty="0">
                  <a:solidFill>
                    <a:schemeClr val="tx1">
                      <a:lumMod val="65000"/>
                      <a:lumOff val="35000"/>
                    </a:schemeClr>
                  </a:solidFill>
                  <a:latin typeface="Arial Nova" panose="020B0504020202020204" pitchFamily="34" charset="0"/>
                </a:rPr>
                <a:t>Archived Status </a:t>
              </a:r>
              <a:r>
                <a:rPr lang="en-US" sz="1200" dirty="0">
                  <a:solidFill>
                    <a:schemeClr val="tx1">
                      <a:lumMod val="65000"/>
                      <a:lumOff val="35000"/>
                    </a:schemeClr>
                  </a:solidFill>
                  <a:latin typeface="Arial Nova" panose="020B0504020202020204" pitchFamily="34" charset="0"/>
                </a:rPr>
                <a:t>allows you to filter work that is or is not archived</a:t>
              </a:r>
            </a:p>
            <a:p>
              <a:pPr marL="285750" indent="-285750">
                <a:buFont typeface="Arial" panose="020B0604020202020204" pitchFamily="34" charset="0"/>
                <a:buChar char="•"/>
              </a:pPr>
              <a:r>
                <a:rPr lang="en-US" sz="1200" b="1" dirty="0">
                  <a:solidFill>
                    <a:schemeClr val="tx1">
                      <a:lumMod val="65000"/>
                      <a:lumOff val="35000"/>
                    </a:schemeClr>
                  </a:solidFill>
                  <a:latin typeface="Arial Nova" panose="020B0504020202020204" pitchFamily="34" charset="0"/>
                </a:rPr>
                <a:t>Members</a:t>
              </a:r>
              <a:r>
                <a:rPr lang="en-US" sz="1200" dirty="0">
                  <a:solidFill>
                    <a:schemeClr val="tx1">
                      <a:lumMod val="65000"/>
                      <a:lumOff val="35000"/>
                    </a:schemeClr>
                  </a:solidFill>
                  <a:latin typeface="Arial Nova" panose="020B0504020202020204" pitchFamily="34" charset="0"/>
                </a:rPr>
                <a:t> allows you to choose which Teammate’s work you see</a:t>
              </a:r>
            </a:p>
            <a:p>
              <a:pPr marL="285750" indent="-285750">
                <a:buFont typeface="Arial" panose="020B0604020202020204" pitchFamily="34" charset="0"/>
                <a:buChar char="•"/>
              </a:pPr>
              <a:r>
                <a:rPr lang="en-US" sz="1200" b="1" dirty="0">
                  <a:solidFill>
                    <a:schemeClr val="tx1">
                      <a:lumMod val="65000"/>
                      <a:lumOff val="35000"/>
                    </a:schemeClr>
                  </a:solidFill>
                  <a:latin typeface="Arial Nova" panose="020B0504020202020204" pitchFamily="34" charset="0"/>
                </a:rPr>
                <a:t>Status Stage </a:t>
              </a:r>
              <a:r>
                <a:rPr lang="en-US" sz="1200" dirty="0">
                  <a:solidFill>
                    <a:schemeClr val="tx1">
                      <a:lumMod val="65000"/>
                      <a:lumOff val="35000"/>
                    </a:schemeClr>
                  </a:solidFill>
                  <a:latin typeface="Arial Nova" panose="020B0504020202020204" pitchFamily="34" charset="0"/>
                </a:rPr>
                <a:t>can be To-Do, In Progress, or Completed</a:t>
              </a:r>
            </a:p>
            <a:p>
              <a:pPr marL="285750" indent="-285750">
                <a:buFont typeface="Arial" panose="020B0604020202020204" pitchFamily="34" charset="0"/>
                <a:buChar char="•"/>
              </a:pPr>
              <a:r>
                <a:rPr lang="en-US" sz="1200" b="1" dirty="0">
                  <a:solidFill>
                    <a:schemeClr val="tx1">
                      <a:lumMod val="65000"/>
                      <a:lumOff val="35000"/>
                    </a:schemeClr>
                  </a:solidFill>
                  <a:latin typeface="Arial Nova" panose="020B0504020202020204" pitchFamily="34" charset="0"/>
                </a:rPr>
                <a:t>Tags</a:t>
              </a:r>
              <a:r>
                <a:rPr lang="en-US" sz="1200" dirty="0">
                  <a:solidFill>
                    <a:schemeClr val="tx1">
                      <a:lumMod val="65000"/>
                      <a:lumOff val="35000"/>
                    </a:schemeClr>
                  </a:solidFill>
                  <a:latin typeface="Arial Nova" panose="020B0504020202020204" pitchFamily="34" charset="0"/>
                </a:rPr>
                <a:t> are keywords or phrases you would like to associate with work</a:t>
              </a:r>
            </a:p>
            <a:p>
              <a:pPr marL="285750" indent="-285750">
                <a:buFont typeface="Arial" panose="020B0604020202020204" pitchFamily="34" charset="0"/>
                <a:buChar char="•"/>
              </a:pPr>
              <a:r>
                <a:rPr lang="en-US" sz="1200" b="1" dirty="0">
                  <a:solidFill>
                    <a:schemeClr val="tx1">
                      <a:lumMod val="65000"/>
                      <a:lumOff val="35000"/>
                    </a:schemeClr>
                  </a:solidFill>
                  <a:latin typeface="Arial Nova" panose="020B0504020202020204" pitchFamily="34" charset="0"/>
                </a:rPr>
                <a:t>Work Type </a:t>
              </a:r>
              <a:r>
                <a:rPr lang="en-US" sz="1200" dirty="0">
                  <a:solidFill>
                    <a:schemeClr val="tx1">
                      <a:lumMod val="65000"/>
                      <a:lumOff val="35000"/>
                    </a:schemeClr>
                  </a:solidFill>
                  <a:latin typeface="Arial Nova" panose="020B0504020202020204" pitchFamily="34" charset="0"/>
                </a:rPr>
                <a:t>is Task, Proof, Project, or Campaign </a:t>
              </a:r>
            </a:p>
          </p:txBody>
        </p:sp>
      </p:grpSp>
      <p:sp>
        <p:nvSpPr>
          <p:cNvPr id="12" name="TextBox 11">
            <a:extLst>
              <a:ext uri="{FF2B5EF4-FFF2-40B4-BE49-F238E27FC236}">
                <a16:creationId xmlns:a16="http://schemas.microsoft.com/office/drawing/2014/main" id="{48D6EAA1-49FD-4C2C-988B-87780BD8AEEC}"/>
              </a:ext>
            </a:extLst>
          </p:cNvPr>
          <p:cNvSpPr txBox="1"/>
          <p:nvPr/>
        </p:nvSpPr>
        <p:spPr>
          <a:xfrm>
            <a:off x="397164" y="272467"/>
            <a:ext cx="57912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Custom Calendars</a:t>
            </a:r>
          </a:p>
        </p:txBody>
      </p:sp>
      <p:sp>
        <p:nvSpPr>
          <p:cNvPr id="13" name="TextBox 12">
            <a:extLst>
              <a:ext uri="{FF2B5EF4-FFF2-40B4-BE49-F238E27FC236}">
                <a16:creationId xmlns:a16="http://schemas.microsoft.com/office/drawing/2014/main" id="{3C8C4E7D-0C9B-4D21-8AA4-9E8B80313D59}"/>
              </a:ext>
            </a:extLst>
          </p:cNvPr>
          <p:cNvSpPr txBox="1"/>
          <p:nvPr/>
        </p:nvSpPr>
        <p:spPr>
          <a:xfrm>
            <a:off x="6437745" y="6470063"/>
            <a:ext cx="5532582" cy="307777"/>
          </a:xfrm>
          <a:prstGeom prst="rect">
            <a:avLst/>
          </a:prstGeom>
          <a:noFill/>
        </p:spPr>
        <p:txBody>
          <a:bodyPr wrap="square" rtlCol="0">
            <a:spAutoFit/>
          </a:bodyPr>
          <a:lstStyle/>
          <a:p>
            <a:r>
              <a:rPr lang="en-US" sz="1400" dirty="0"/>
              <a:t>Read More: </a:t>
            </a:r>
            <a:r>
              <a:rPr lang="en-US" sz="1400" dirty="0">
                <a:hlinkClick r:id="rId3"/>
              </a:rPr>
              <a:t>https://guide-ignite.inmotionnow.com/help/calendars-views</a:t>
            </a:r>
            <a:r>
              <a:rPr lang="en-US" sz="1400" dirty="0"/>
              <a:t>  </a:t>
            </a:r>
          </a:p>
        </p:txBody>
      </p:sp>
    </p:spTree>
    <p:extLst>
      <p:ext uri="{BB962C8B-B14F-4D97-AF65-F5344CB8AC3E}">
        <p14:creationId xmlns:p14="http://schemas.microsoft.com/office/powerpoint/2010/main" val="164612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7DAC563-F3FC-4608-8D40-277E183F0833}"/>
              </a:ext>
            </a:extLst>
          </p:cNvPr>
          <p:cNvGrpSpPr/>
          <p:nvPr/>
        </p:nvGrpSpPr>
        <p:grpSpPr>
          <a:xfrm>
            <a:off x="3457057" y="2767280"/>
            <a:ext cx="5277886" cy="1323439"/>
            <a:chOff x="2751946" y="2767280"/>
            <a:chExt cx="5277886" cy="1323439"/>
          </a:xfrm>
        </p:grpSpPr>
        <p:sp>
          <p:nvSpPr>
            <p:cNvPr id="2" name="TextBox 1">
              <a:extLst>
                <a:ext uri="{FF2B5EF4-FFF2-40B4-BE49-F238E27FC236}">
                  <a16:creationId xmlns:a16="http://schemas.microsoft.com/office/drawing/2014/main" id="{34AE0861-4F94-4623-9B44-736B1B8C8929}"/>
                </a:ext>
              </a:extLst>
            </p:cNvPr>
            <p:cNvSpPr txBox="1"/>
            <p:nvPr/>
          </p:nvSpPr>
          <p:spPr>
            <a:xfrm>
              <a:off x="4162168" y="2767280"/>
              <a:ext cx="3867664" cy="1323439"/>
            </a:xfrm>
            <a:prstGeom prst="rect">
              <a:avLst/>
            </a:prstGeom>
            <a:noFill/>
          </p:spPr>
          <p:txBody>
            <a:bodyPr wrap="square" rtlCol="0">
              <a:spAutoFit/>
            </a:bodyPr>
            <a:lstStyle/>
            <a:p>
              <a:r>
                <a:rPr lang="en-US" sz="8000" dirty="0">
                  <a:solidFill>
                    <a:schemeClr val="tx1">
                      <a:lumMod val="65000"/>
                      <a:lumOff val="35000"/>
                    </a:schemeClr>
                  </a:solidFill>
                  <a:latin typeface="Arial Nova" panose="020B0504020202020204" pitchFamily="34" charset="0"/>
                </a:rPr>
                <a:t>Reviews</a:t>
              </a:r>
            </a:p>
          </p:txBody>
        </p:sp>
        <p:pic>
          <p:nvPicPr>
            <p:cNvPr id="4" name="Picture 3">
              <a:extLst>
                <a:ext uri="{FF2B5EF4-FFF2-40B4-BE49-F238E27FC236}">
                  <a16:creationId xmlns:a16="http://schemas.microsoft.com/office/drawing/2014/main" id="{02ACFE87-81AC-4EEE-8B99-EA59CE26AAC0}"/>
                </a:ext>
              </a:extLst>
            </p:cNvPr>
            <p:cNvPicPr>
              <a:picLocks noChangeAspect="1"/>
            </p:cNvPicPr>
            <p:nvPr/>
          </p:nvPicPr>
          <p:blipFill>
            <a:blip r:embed="rId2"/>
            <a:stretch>
              <a:fillRect/>
            </a:stretch>
          </p:blipFill>
          <p:spPr>
            <a:xfrm>
              <a:off x="2751946" y="2767280"/>
              <a:ext cx="1410222" cy="1323439"/>
            </a:xfrm>
            <a:prstGeom prst="rect">
              <a:avLst/>
            </a:prstGeom>
          </p:spPr>
        </p:pic>
      </p:grpSp>
    </p:spTree>
    <p:extLst>
      <p:ext uri="{BB962C8B-B14F-4D97-AF65-F5344CB8AC3E}">
        <p14:creationId xmlns:p14="http://schemas.microsoft.com/office/powerpoint/2010/main" val="2809517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7A7368F8-A867-4179-AF55-8F201953C1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2182" y="1218910"/>
            <a:ext cx="6432881" cy="3549832"/>
          </a:xfrm>
          <a:prstGeom prst="rect">
            <a:avLst/>
          </a:prstGeom>
          <a:effectLst>
            <a:outerShdw blurRad="63500" sx="102000" sy="102000" algn="ctr" rotWithShape="0">
              <a:prstClr val="black">
                <a:alpha val="40000"/>
              </a:prstClr>
            </a:outerShdw>
          </a:effectLst>
        </p:spPr>
      </p:pic>
      <p:pic>
        <p:nvPicPr>
          <p:cNvPr id="8" name="Picture 7" descr="Graphical user interface, application, Teams&#10;&#10;Description automatically generated">
            <a:extLst>
              <a:ext uri="{FF2B5EF4-FFF2-40B4-BE49-F238E27FC236}">
                <a16:creationId xmlns:a16="http://schemas.microsoft.com/office/drawing/2014/main" id="{B48BFD0B-9AD8-4450-AEE5-E841FF69A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2479" y="2407018"/>
            <a:ext cx="2921150" cy="4178515"/>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D419898C-21EE-4EF3-8715-E33DB1BA904E}"/>
              </a:ext>
            </a:extLst>
          </p:cNvPr>
          <p:cNvSpPr txBox="1"/>
          <p:nvPr/>
        </p:nvSpPr>
        <p:spPr>
          <a:xfrm>
            <a:off x="397164" y="272467"/>
            <a:ext cx="8950036"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Receiving Your Invite to Review a Proof</a:t>
            </a:r>
          </a:p>
        </p:txBody>
      </p:sp>
      <p:sp>
        <p:nvSpPr>
          <p:cNvPr id="11" name="TextBox 10">
            <a:extLst>
              <a:ext uri="{FF2B5EF4-FFF2-40B4-BE49-F238E27FC236}">
                <a16:creationId xmlns:a16="http://schemas.microsoft.com/office/drawing/2014/main" id="{A9445A73-8BC3-4D0B-A175-E108B0A60D04}"/>
              </a:ext>
            </a:extLst>
          </p:cNvPr>
          <p:cNvSpPr txBox="1"/>
          <p:nvPr/>
        </p:nvSpPr>
        <p:spPr>
          <a:xfrm>
            <a:off x="407631" y="1565583"/>
            <a:ext cx="3693314" cy="3600986"/>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You will receive an email from </a:t>
            </a:r>
            <a:r>
              <a:rPr lang="en-US" dirty="0">
                <a:solidFill>
                  <a:schemeClr val="tx1">
                    <a:lumMod val="65000"/>
                    <a:lumOff val="35000"/>
                  </a:schemeClr>
                </a:solidFill>
                <a:latin typeface="Arial Nova" panose="020B0504020202020204" pitchFamily="34" charset="0"/>
                <a:hlinkClick r:id="rId4"/>
              </a:rPr>
              <a:t>noreply@inmotionnow.com</a:t>
            </a:r>
            <a:r>
              <a:rPr lang="en-US" dirty="0">
                <a:solidFill>
                  <a:schemeClr val="tx1">
                    <a:lumMod val="65000"/>
                    <a:lumOff val="35000"/>
                  </a:schemeClr>
                </a:solidFill>
                <a:latin typeface="Arial Nova" panose="020B0504020202020204" pitchFamily="34" charset="0"/>
              </a:rPr>
              <a:t> including the:</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Review Name</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Review Deadline</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Review Instructions</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Number of Pages</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Associated Project Name &amp; Due Date</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Click “Start Your Review” to access the review</a:t>
            </a:r>
          </a:p>
        </p:txBody>
      </p:sp>
    </p:spTree>
    <p:extLst>
      <p:ext uri="{BB962C8B-B14F-4D97-AF65-F5344CB8AC3E}">
        <p14:creationId xmlns:p14="http://schemas.microsoft.com/office/powerpoint/2010/main" val="1622707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3A194455-B9FD-4325-9816-6C8ACC03DB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6076" y="1526374"/>
            <a:ext cx="6769448" cy="4451579"/>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63DA3542-7E77-426E-8EAF-A04391AF534C}"/>
              </a:ext>
            </a:extLst>
          </p:cNvPr>
          <p:cNvSpPr txBox="1"/>
          <p:nvPr/>
        </p:nvSpPr>
        <p:spPr>
          <a:xfrm>
            <a:off x="397164" y="272467"/>
            <a:ext cx="57912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Reviewing a Proof</a:t>
            </a:r>
          </a:p>
        </p:txBody>
      </p:sp>
      <p:sp>
        <p:nvSpPr>
          <p:cNvPr id="6" name="TextBox 5">
            <a:extLst>
              <a:ext uri="{FF2B5EF4-FFF2-40B4-BE49-F238E27FC236}">
                <a16:creationId xmlns:a16="http://schemas.microsoft.com/office/drawing/2014/main" id="{F95DFBDE-B8E6-48CF-AC06-22294693C65B}"/>
              </a:ext>
            </a:extLst>
          </p:cNvPr>
          <p:cNvSpPr txBox="1"/>
          <p:nvPr/>
        </p:nvSpPr>
        <p:spPr>
          <a:xfrm>
            <a:off x="476476" y="1428452"/>
            <a:ext cx="3956979" cy="4308872"/>
          </a:xfrm>
          <a:prstGeom prst="rect">
            <a:avLst/>
          </a:prstGeom>
          <a:noFill/>
        </p:spPr>
        <p:txBody>
          <a:bodyPr wrap="square" rtlCol="0">
            <a:spAutoFit/>
          </a:bodyPr>
          <a:lstStyle/>
          <a:p>
            <a:r>
              <a:rPr lang="en-US" sz="1600" dirty="0">
                <a:solidFill>
                  <a:schemeClr val="tx1">
                    <a:lumMod val="65000"/>
                    <a:lumOff val="35000"/>
                  </a:schemeClr>
                </a:solidFill>
                <a:latin typeface="Arial Nova" panose="020B0504020202020204" pitchFamily="34" charset="0"/>
              </a:rPr>
              <a:t>Find reviews awaiting your approval on your Dashboard or within the My Reviews tab. Reviews will progress through the following statuses:</a:t>
            </a:r>
          </a:p>
          <a:p>
            <a:pPr marL="342900" indent="-342900">
              <a:buAutoNum type="arabicPeriod" startAt="2"/>
            </a:pPr>
            <a:endParaRPr lang="en-US" sz="1600"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600" b="1" dirty="0">
                <a:solidFill>
                  <a:schemeClr val="tx1">
                    <a:lumMod val="65000"/>
                    <a:lumOff val="35000"/>
                  </a:schemeClr>
                </a:solidFill>
                <a:latin typeface="Arial Nova" panose="020B0504020202020204" pitchFamily="34" charset="0"/>
              </a:rPr>
              <a:t>To Do: </a:t>
            </a:r>
            <a:r>
              <a:rPr lang="en-US" sz="1600" dirty="0">
                <a:solidFill>
                  <a:schemeClr val="tx1">
                    <a:lumMod val="65000"/>
                    <a:lumOff val="35000"/>
                  </a:schemeClr>
                </a:solidFill>
                <a:latin typeface="Arial Nova" panose="020B0504020202020204" pitchFamily="34" charset="0"/>
              </a:rPr>
              <a:t>Your approval needs to be provided</a:t>
            </a:r>
          </a:p>
          <a:p>
            <a:pPr marL="342900" indent="-342900">
              <a:buFont typeface="Arial" panose="020B0604020202020204" pitchFamily="34" charset="0"/>
              <a:buChar char="•"/>
            </a:pPr>
            <a:endParaRPr lang="en-US" sz="1600"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600" b="1" dirty="0">
                <a:solidFill>
                  <a:schemeClr val="tx1">
                    <a:lumMod val="65000"/>
                    <a:lumOff val="35000"/>
                  </a:schemeClr>
                </a:solidFill>
                <a:latin typeface="Arial Nova" panose="020B0504020202020204" pitchFamily="34" charset="0"/>
              </a:rPr>
              <a:t>In Review By Others: </a:t>
            </a:r>
            <a:r>
              <a:rPr lang="en-US" sz="1600" dirty="0">
                <a:solidFill>
                  <a:schemeClr val="tx1">
                    <a:lumMod val="65000"/>
                    <a:lumOff val="35000"/>
                  </a:schemeClr>
                </a:solidFill>
                <a:latin typeface="Arial Nova" panose="020B0504020202020204" pitchFamily="34" charset="0"/>
              </a:rPr>
              <a:t>You have completed your review, but the proof is still pending the review of others</a:t>
            </a:r>
          </a:p>
          <a:p>
            <a:pPr marL="342900" indent="-342900">
              <a:buFont typeface="Arial" panose="020B0604020202020204" pitchFamily="34" charset="0"/>
              <a:buChar char="•"/>
            </a:pPr>
            <a:endParaRPr lang="en-US" sz="1600"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600" b="1" dirty="0">
                <a:solidFill>
                  <a:schemeClr val="tx1">
                    <a:lumMod val="65000"/>
                    <a:lumOff val="35000"/>
                  </a:schemeClr>
                </a:solidFill>
                <a:latin typeface="Arial Nova" panose="020B0504020202020204" pitchFamily="34" charset="0"/>
              </a:rPr>
              <a:t>Returned: </a:t>
            </a:r>
            <a:r>
              <a:rPr lang="en-US" sz="1600" dirty="0">
                <a:solidFill>
                  <a:schemeClr val="tx1">
                    <a:lumMod val="65000"/>
                    <a:lumOff val="35000"/>
                  </a:schemeClr>
                </a:solidFill>
                <a:latin typeface="Arial Nova" panose="020B0504020202020204" pitchFamily="34" charset="0"/>
              </a:rPr>
              <a:t>Reviews that have ended</a:t>
            </a:r>
          </a:p>
          <a:p>
            <a:pPr marL="342900" indent="-342900">
              <a:buFont typeface="Arial" panose="020B0604020202020204" pitchFamily="34" charset="0"/>
              <a:buChar char="•"/>
            </a:pPr>
            <a:endParaRPr lang="en-US" sz="1600"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600" b="1" dirty="0">
                <a:solidFill>
                  <a:schemeClr val="tx1">
                    <a:lumMod val="65000"/>
                    <a:lumOff val="35000"/>
                  </a:schemeClr>
                </a:solidFill>
                <a:latin typeface="Arial Nova" panose="020B0504020202020204" pitchFamily="34" charset="0"/>
              </a:rPr>
              <a:t>Archived: </a:t>
            </a:r>
            <a:r>
              <a:rPr lang="en-US" sz="1600" dirty="0">
                <a:solidFill>
                  <a:schemeClr val="tx1">
                    <a:lumMod val="65000"/>
                    <a:lumOff val="35000"/>
                  </a:schemeClr>
                </a:solidFill>
                <a:latin typeface="Arial Nova" panose="020B0504020202020204" pitchFamily="34" charset="0"/>
              </a:rPr>
              <a:t>Reviews that have been archived for future reference</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648133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42807FD8-96E8-416F-88FD-68362AC26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355" y="1281915"/>
            <a:ext cx="6528322" cy="5159885"/>
          </a:xfrm>
          <a:prstGeom prst="rect">
            <a:avLst/>
          </a:prstGeom>
          <a:effectLst>
            <a:outerShdw blurRad="63500" sx="102000" sy="102000" algn="ctr" rotWithShape="0">
              <a:prstClr val="black">
                <a:alpha val="40000"/>
              </a:prstClr>
            </a:outerShdw>
          </a:effectLst>
        </p:spPr>
      </p:pic>
      <p:sp>
        <p:nvSpPr>
          <p:cNvPr id="3" name="TextBox 2">
            <a:extLst>
              <a:ext uri="{FF2B5EF4-FFF2-40B4-BE49-F238E27FC236}">
                <a16:creationId xmlns:a16="http://schemas.microsoft.com/office/drawing/2014/main" id="{4AE4679E-C6B8-4BBD-86FF-825F54E41DD4}"/>
              </a:ext>
            </a:extLst>
          </p:cNvPr>
          <p:cNvSpPr txBox="1"/>
          <p:nvPr/>
        </p:nvSpPr>
        <p:spPr>
          <a:xfrm>
            <a:off x="397164" y="1357801"/>
            <a:ext cx="4738254" cy="5262979"/>
          </a:xfrm>
          <a:prstGeom prst="rect">
            <a:avLst/>
          </a:prstGeom>
          <a:noFill/>
        </p:spPr>
        <p:txBody>
          <a:bodyPr wrap="square" rtlCol="0">
            <a:spAutoFit/>
          </a:bodyPr>
          <a:lstStyle/>
          <a:p>
            <a:pPr>
              <a:spcAft>
                <a:spcPts val="600"/>
              </a:spcAft>
            </a:pPr>
            <a:r>
              <a:rPr lang="en-US" sz="1700" dirty="0">
                <a:solidFill>
                  <a:schemeClr val="tx1">
                    <a:lumMod val="65000"/>
                    <a:lumOff val="35000"/>
                  </a:schemeClr>
                </a:solidFill>
                <a:latin typeface="Arial Nova" panose="020B0504020202020204" pitchFamily="34" charset="0"/>
              </a:rPr>
              <a:t>Provide feedback by marking up the assets using the intuitive annotation tools in the toolbar. </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Each annotation will automatically be numbered and associated with a comment </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Use the page navigation menu or the arrows next to the asset to navigate through review pages</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@mention other reviewers and attach files to comments</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You can also share the review with others not invited via @mentioning or the share menu</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Select an approval status for each page, or apply one approval status to all pages for assets with multiple pages</a:t>
            </a:r>
          </a:p>
          <a:p>
            <a:pPr marL="285750" indent="-285750">
              <a:spcAft>
                <a:spcPts val="600"/>
              </a:spcAft>
              <a:buFont typeface="Arial" panose="020B0604020202020204" pitchFamily="34" charset="0"/>
              <a:buChar char="•"/>
            </a:pPr>
            <a:r>
              <a:rPr lang="en-US" sz="1700" b="1" dirty="0">
                <a:solidFill>
                  <a:schemeClr val="tx1">
                    <a:lumMod val="65000"/>
                    <a:lumOff val="35000"/>
                  </a:schemeClr>
                </a:solidFill>
                <a:latin typeface="Arial Nova" panose="020B0504020202020204" pitchFamily="34" charset="0"/>
              </a:rPr>
              <a:t>Once approval statuses are selected for all pages, you can submit your review</a:t>
            </a:r>
          </a:p>
        </p:txBody>
      </p:sp>
      <p:sp>
        <p:nvSpPr>
          <p:cNvPr id="13" name="TextBox 12">
            <a:extLst>
              <a:ext uri="{FF2B5EF4-FFF2-40B4-BE49-F238E27FC236}">
                <a16:creationId xmlns:a16="http://schemas.microsoft.com/office/drawing/2014/main" id="{B40968E0-486B-4B54-B86F-8104CCC50AB3}"/>
              </a:ext>
            </a:extLst>
          </p:cNvPr>
          <p:cNvSpPr txBox="1"/>
          <p:nvPr/>
        </p:nvSpPr>
        <p:spPr>
          <a:xfrm>
            <a:off x="397164" y="272467"/>
            <a:ext cx="96520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Provide Feedback &amp; Submit Your Review</a:t>
            </a:r>
          </a:p>
        </p:txBody>
      </p:sp>
      <p:sp>
        <p:nvSpPr>
          <p:cNvPr id="14" name="TextBox 13">
            <a:extLst>
              <a:ext uri="{FF2B5EF4-FFF2-40B4-BE49-F238E27FC236}">
                <a16:creationId xmlns:a16="http://schemas.microsoft.com/office/drawing/2014/main" id="{87405465-A01B-49ED-A7B4-E3EFFE1A1FDE}"/>
              </a:ext>
            </a:extLst>
          </p:cNvPr>
          <p:cNvSpPr txBox="1"/>
          <p:nvPr/>
        </p:nvSpPr>
        <p:spPr>
          <a:xfrm>
            <a:off x="4996873" y="6524762"/>
            <a:ext cx="7195127" cy="307777"/>
          </a:xfrm>
          <a:prstGeom prst="rect">
            <a:avLst/>
          </a:prstGeom>
          <a:noFill/>
        </p:spPr>
        <p:txBody>
          <a:bodyPr wrap="square" rtlCol="0">
            <a:spAutoFit/>
          </a:bodyPr>
          <a:lstStyle/>
          <a:p>
            <a:r>
              <a:rPr lang="en-US" sz="1400" dirty="0"/>
              <a:t>Read More: </a:t>
            </a:r>
            <a:r>
              <a:rPr lang="en-US" sz="1400" dirty="0">
                <a:hlinkClick r:id="rId3"/>
              </a:rPr>
              <a:t>https://guide-ignite.inmotionnow.com/help/quick-start-guide-submitting-a-review</a:t>
            </a:r>
            <a:r>
              <a:rPr lang="en-US" sz="1400" dirty="0"/>
              <a:t> </a:t>
            </a:r>
          </a:p>
        </p:txBody>
      </p:sp>
    </p:spTree>
    <p:extLst>
      <p:ext uri="{BB962C8B-B14F-4D97-AF65-F5344CB8AC3E}">
        <p14:creationId xmlns:p14="http://schemas.microsoft.com/office/powerpoint/2010/main" val="36204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D8766D-98EF-40C2-A313-57BD2B23B013}"/>
              </a:ext>
            </a:extLst>
          </p:cNvPr>
          <p:cNvSpPr txBox="1"/>
          <p:nvPr/>
        </p:nvSpPr>
        <p:spPr>
          <a:xfrm>
            <a:off x="397164" y="272467"/>
            <a:ext cx="96520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Review Past Versions Side-by-Side</a:t>
            </a:r>
          </a:p>
        </p:txBody>
      </p:sp>
      <p:sp>
        <p:nvSpPr>
          <p:cNvPr id="12" name="TextBox 11">
            <a:extLst>
              <a:ext uri="{FF2B5EF4-FFF2-40B4-BE49-F238E27FC236}">
                <a16:creationId xmlns:a16="http://schemas.microsoft.com/office/drawing/2014/main" id="{802A8FA5-4D2C-4FFA-93D3-C930091D9D03}"/>
              </a:ext>
            </a:extLst>
          </p:cNvPr>
          <p:cNvSpPr txBox="1"/>
          <p:nvPr/>
        </p:nvSpPr>
        <p:spPr>
          <a:xfrm>
            <a:off x="397164" y="1357801"/>
            <a:ext cx="4738254" cy="4062651"/>
          </a:xfrm>
          <a:prstGeom prst="rect">
            <a:avLst/>
          </a:prstGeom>
          <a:noFill/>
        </p:spPr>
        <p:txBody>
          <a:bodyPr wrap="square" rtlCol="0">
            <a:spAutoFit/>
          </a:bodyPr>
          <a:lstStyle/>
          <a:p>
            <a:pPr>
              <a:spcAft>
                <a:spcPts val="600"/>
              </a:spcAft>
            </a:pPr>
            <a:r>
              <a:rPr lang="en-US" sz="1700" dirty="0">
                <a:solidFill>
                  <a:schemeClr val="tx1">
                    <a:lumMod val="65000"/>
                    <a:lumOff val="35000"/>
                  </a:schemeClr>
                </a:solidFill>
                <a:latin typeface="Arial Nova" panose="020B0504020202020204" pitchFamily="34" charset="0"/>
              </a:rPr>
              <a:t>If the proof is versioned, you can also access previous versions by selecting the versioning icon located to the right of the review name. </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The proof’s version history will open to the left</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Hover over the version you’d like to reference to open it in either side-by-side comparison or a new tab of your browser</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When in side-by-side mode, click the lock icon near the bottom center of the screen to pan, zoom, rotate, and navigate through both versions in tandem</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You will not be able to comment on past versions – only the active version</a:t>
            </a:r>
          </a:p>
        </p:txBody>
      </p:sp>
      <p:pic>
        <p:nvPicPr>
          <p:cNvPr id="27652" name="Picture 4">
            <a:extLst>
              <a:ext uri="{FF2B5EF4-FFF2-40B4-BE49-F238E27FC236}">
                <a16:creationId xmlns:a16="http://schemas.microsoft.com/office/drawing/2014/main" id="{980579EE-4FCF-42B7-B2A4-E5889E4D46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8576" y="1125219"/>
            <a:ext cx="6356260" cy="3575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650" name="Picture 2">
            <a:extLst>
              <a:ext uri="{FF2B5EF4-FFF2-40B4-BE49-F238E27FC236}">
                <a16:creationId xmlns:a16="http://schemas.microsoft.com/office/drawing/2014/main" id="{267F81C3-CC82-4F7E-AFFA-E35086CCB9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742" y="2373198"/>
            <a:ext cx="6354252" cy="35765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1C8BAF7-C374-4DD4-8E53-30999B25CAE0}"/>
              </a:ext>
            </a:extLst>
          </p:cNvPr>
          <p:cNvSpPr txBox="1"/>
          <p:nvPr/>
        </p:nvSpPr>
        <p:spPr>
          <a:xfrm>
            <a:off x="6696364" y="6479134"/>
            <a:ext cx="5495636" cy="307777"/>
          </a:xfrm>
          <a:prstGeom prst="rect">
            <a:avLst/>
          </a:prstGeom>
          <a:noFill/>
        </p:spPr>
        <p:txBody>
          <a:bodyPr wrap="square" rtlCol="0">
            <a:spAutoFit/>
          </a:bodyPr>
          <a:lstStyle/>
          <a:p>
            <a:r>
              <a:rPr lang="en-US" sz="1400" dirty="0"/>
              <a:t>Read More: </a:t>
            </a:r>
            <a:r>
              <a:rPr lang="en-US" sz="1400" dirty="0">
                <a:hlinkClick r:id="rId4"/>
              </a:rPr>
              <a:t>https://guide-ignite.inmotionnow.com/help/proof-versioning</a:t>
            </a:r>
            <a:r>
              <a:rPr lang="en-US" sz="1400" dirty="0"/>
              <a:t> </a:t>
            </a:r>
          </a:p>
        </p:txBody>
      </p:sp>
    </p:spTree>
    <p:extLst>
      <p:ext uri="{BB962C8B-B14F-4D97-AF65-F5344CB8AC3E}">
        <p14:creationId xmlns:p14="http://schemas.microsoft.com/office/powerpoint/2010/main" val="41124672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AE0861-4F94-4623-9B44-736B1B8C8929}"/>
              </a:ext>
            </a:extLst>
          </p:cNvPr>
          <p:cNvSpPr txBox="1"/>
          <p:nvPr/>
        </p:nvSpPr>
        <p:spPr>
          <a:xfrm>
            <a:off x="4917613" y="2753686"/>
            <a:ext cx="3867664" cy="1323439"/>
          </a:xfrm>
          <a:prstGeom prst="rect">
            <a:avLst/>
          </a:prstGeom>
          <a:noFill/>
        </p:spPr>
        <p:txBody>
          <a:bodyPr wrap="square" rtlCol="0">
            <a:spAutoFit/>
          </a:bodyPr>
          <a:lstStyle/>
          <a:p>
            <a:r>
              <a:rPr lang="en-US" sz="8000" dirty="0">
                <a:solidFill>
                  <a:schemeClr val="tx1">
                    <a:lumMod val="65000"/>
                    <a:lumOff val="35000"/>
                  </a:schemeClr>
                </a:solidFill>
                <a:latin typeface="Arial Nova" panose="020B0504020202020204" pitchFamily="34" charset="0"/>
              </a:rPr>
              <a:t>Reports</a:t>
            </a:r>
          </a:p>
        </p:txBody>
      </p:sp>
      <p:pic>
        <p:nvPicPr>
          <p:cNvPr id="6" name="Picture 5" descr="Icon&#10;&#10;Description automatically generated">
            <a:extLst>
              <a:ext uri="{FF2B5EF4-FFF2-40B4-BE49-F238E27FC236}">
                <a16:creationId xmlns:a16="http://schemas.microsoft.com/office/drawing/2014/main" id="{78EA1F05-DB28-402E-B1A3-E40BEBDFD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5380" y="2820798"/>
            <a:ext cx="990693" cy="990693"/>
          </a:xfrm>
          <a:prstGeom prst="rect">
            <a:avLst/>
          </a:prstGeom>
        </p:spPr>
      </p:pic>
    </p:spTree>
    <p:extLst>
      <p:ext uri="{BB962C8B-B14F-4D97-AF65-F5344CB8AC3E}">
        <p14:creationId xmlns:p14="http://schemas.microsoft.com/office/powerpoint/2010/main" val="27825478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290DCE31-35FB-4A60-835B-574E7E1DA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0480" y="1639073"/>
            <a:ext cx="7531487" cy="444522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657A85C8-B09D-4CD7-B430-D6F76B65B1A0}"/>
              </a:ext>
            </a:extLst>
          </p:cNvPr>
          <p:cNvSpPr txBox="1"/>
          <p:nvPr/>
        </p:nvSpPr>
        <p:spPr>
          <a:xfrm>
            <a:off x="406400" y="1533236"/>
            <a:ext cx="3620655" cy="5355312"/>
          </a:xfrm>
          <a:prstGeom prst="rect">
            <a:avLst/>
          </a:prstGeom>
          <a:noFill/>
        </p:spPr>
        <p:txBody>
          <a:bodyPr wrap="square" rtlCol="0">
            <a:spAutoFit/>
          </a:bodyPr>
          <a:lstStyle/>
          <a:p>
            <a:pPr marL="342900" indent="-342900">
              <a:buFontTx/>
              <a:buAutoNum type="arabicPeriod"/>
            </a:pPr>
            <a:r>
              <a:rPr lang="en-US" b="1" dirty="0">
                <a:solidFill>
                  <a:schemeClr val="tx1">
                    <a:lumMod val="65000"/>
                    <a:lumOff val="35000"/>
                  </a:schemeClr>
                </a:solidFill>
                <a:latin typeface="Arial Nova" panose="020B0504020202020204" pitchFamily="34" charset="0"/>
              </a:rPr>
              <a:t>Add Report </a:t>
            </a:r>
            <a:r>
              <a:rPr lang="en-US" dirty="0">
                <a:solidFill>
                  <a:schemeClr val="tx1">
                    <a:lumMod val="65000"/>
                    <a:lumOff val="35000"/>
                  </a:schemeClr>
                </a:solidFill>
                <a:latin typeface="Arial Nova" panose="020B0504020202020204" pitchFamily="34" charset="0"/>
              </a:rPr>
              <a:t>allows you to create a new report</a:t>
            </a:r>
          </a:p>
          <a:p>
            <a:pPr marL="342900" indent="-342900">
              <a:buFontTx/>
              <a:buAutoNum type="arabicPeriod"/>
            </a:pPr>
            <a:endParaRPr lang="en-US" dirty="0">
              <a:solidFill>
                <a:schemeClr val="tx1">
                  <a:lumMod val="65000"/>
                  <a:lumOff val="35000"/>
                </a:schemeClr>
              </a:solidFill>
              <a:latin typeface="Arial Nova" panose="020B0504020202020204" pitchFamily="34" charset="0"/>
            </a:endParaRPr>
          </a:p>
          <a:p>
            <a:pPr marL="342900" indent="-342900">
              <a:buFontTx/>
              <a:buAutoNum type="arabicPeriod"/>
            </a:pPr>
            <a:r>
              <a:rPr lang="en-US" b="1" dirty="0">
                <a:solidFill>
                  <a:schemeClr val="tx1">
                    <a:lumMod val="65000"/>
                    <a:lumOff val="35000"/>
                  </a:schemeClr>
                </a:solidFill>
                <a:latin typeface="Arial Nova" panose="020B0504020202020204" pitchFamily="34" charset="0"/>
              </a:rPr>
              <a:t>My Reports </a:t>
            </a:r>
            <a:r>
              <a:rPr lang="en-US" dirty="0">
                <a:solidFill>
                  <a:schemeClr val="tx1">
                    <a:lumMod val="65000"/>
                    <a:lumOff val="35000"/>
                  </a:schemeClr>
                </a:solidFill>
                <a:latin typeface="Arial Nova" panose="020B0504020202020204" pitchFamily="34" charset="0"/>
              </a:rPr>
              <a:t>are reports you have created</a:t>
            </a:r>
          </a:p>
          <a:p>
            <a:pPr marL="342900" indent="-342900">
              <a:buAutoNum type="arabicPeriod"/>
            </a:pPr>
            <a:endParaRPr lang="en-US" dirty="0">
              <a:solidFill>
                <a:schemeClr val="tx1">
                  <a:lumMod val="65000"/>
                  <a:lumOff val="35000"/>
                </a:schemeClr>
              </a:solidFill>
              <a:latin typeface="Arial Nova" panose="020B0504020202020204" pitchFamily="34" charset="0"/>
            </a:endParaRPr>
          </a:p>
          <a:p>
            <a:pPr marL="342900" indent="-342900">
              <a:buAutoNum type="arabicPeriod"/>
            </a:pPr>
            <a:r>
              <a:rPr lang="en-US" b="1" dirty="0">
                <a:solidFill>
                  <a:schemeClr val="tx1">
                    <a:lumMod val="65000"/>
                    <a:lumOff val="35000"/>
                  </a:schemeClr>
                </a:solidFill>
                <a:latin typeface="Arial Nova" panose="020B0504020202020204" pitchFamily="34" charset="0"/>
              </a:rPr>
              <a:t>Shared With Me </a:t>
            </a:r>
            <a:r>
              <a:rPr lang="en-US" dirty="0">
                <a:solidFill>
                  <a:schemeClr val="tx1">
                    <a:lumMod val="65000"/>
                    <a:lumOff val="35000"/>
                  </a:schemeClr>
                </a:solidFill>
                <a:latin typeface="Arial Nova" panose="020B0504020202020204" pitchFamily="34" charset="0"/>
              </a:rPr>
              <a:t>are reports others have created and shared with you directly </a:t>
            </a:r>
          </a:p>
          <a:p>
            <a:pPr marL="342900" indent="-342900">
              <a:buAutoNum type="arabicPeriod"/>
            </a:pPr>
            <a:endParaRPr lang="en-US" dirty="0">
              <a:solidFill>
                <a:schemeClr val="tx1">
                  <a:lumMod val="65000"/>
                  <a:lumOff val="35000"/>
                </a:schemeClr>
              </a:solidFill>
              <a:latin typeface="Arial Nova" panose="020B0504020202020204" pitchFamily="34" charset="0"/>
            </a:endParaRPr>
          </a:p>
          <a:p>
            <a:pPr marL="342900" indent="-342900">
              <a:buAutoNum type="arabicPeriod"/>
            </a:pPr>
            <a:r>
              <a:rPr lang="en-US" b="1" dirty="0">
                <a:solidFill>
                  <a:schemeClr val="tx1">
                    <a:lumMod val="65000"/>
                    <a:lumOff val="35000"/>
                  </a:schemeClr>
                </a:solidFill>
                <a:latin typeface="Arial Nova" panose="020B0504020202020204" pitchFamily="34" charset="0"/>
              </a:rPr>
              <a:t>Shared With Others </a:t>
            </a:r>
            <a:r>
              <a:rPr lang="en-US" dirty="0">
                <a:solidFill>
                  <a:schemeClr val="tx1">
                    <a:lumMod val="65000"/>
                    <a:lumOff val="35000"/>
                  </a:schemeClr>
                </a:solidFill>
                <a:latin typeface="Arial Nova" panose="020B0504020202020204" pitchFamily="34" charset="0"/>
              </a:rPr>
              <a:t>are reports you have created and shared with others</a:t>
            </a:r>
          </a:p>
          <a:p>
            <a:pPr marL="342900" indent="-342900">
              <a:buAutoNum type="arabicPeriod"/>
            </a:pPr>
            <a:endParaRPr lang="en-US" dirty="0">
              <a:solidFill>
                <a:schemeClr val="tx1">
                  <a:lumMod val="65000"/>
                  <a:lumOff val="35000"/>
                </a:schemeClr>
              </a:solidFill>
              <a:latin typeface="Arial Nova" panose="020B0504020202020204" pitchFamily="34" charset="0"/>
            </a:endParaRPr>
          </a:p>
          <a:p>
            <a:pPr marL="342900" indent="-342900">
              <a:buAutoNum type="arabicPeriod"/>
            </a:pPr>
            <a:r>
              <a:rPr lang="en-US" b="1" dirty="0">
                <a:solidFill>
                  <a:schemeClr val="tx1">
                    <a:lumMod val="65000"/>
                    <a:lumOff val="35000"/>
                  </a:schemeClr>
                </a:solidFill>
                <a:latin typeface="Arial Nova" panose="020B0504020202020204" pitchFamily="34" charset="0"/>
              </a:rPr>
              <a:t>Export </a:t>
            </a:r>
            <a:r>
              <a:rPr lang="en-US" dirty="0">
                <a:solidFill>
                  <a:schemeClr val="tx1">
                    <a:lumMod val="65000"/>
                    <a:lumOff val="35000"/>
                  </a:schemeClr>
                </a:solidFill>
                <a:latin typeface="Arial Nova" panose="020B0504020202020204" pitchFamily="34" charset="0"/>
              </a:rPr>
              <a:t>will generate a .csv file with the report’s data</a:t>
            </a:r>
          </a:p>
          <a:p>
            <a:pPr marL="342900" indent="-342900">
              <a:buAutoNum type="arabicPeriod"/>
            </a:pPr>
            <a:endParaRPr lang="en-US" dirty="0">
              <a:solidFill>
                <a:schemeClr val="tx1">
                  <a:lumMod val="65000"/>
                  <a:lumOff val="35000"/>
                </a:schemeClr>
              </a:solidFill>
              <a:latin typeface="Arial Nova" panose="020B0504020202020204" pitchFamily="34" charset="0"/>
            </a:endParaRPr>
          </a:p>
          <a:p>
            <a:endParaRPr lang="en-US" dirty="0">
              <a:solidFill>
                <a:schemeClr val="tx1">
                  <a:lumMod val="65000"/>
                  <a:lumOff val="35000"/>
                </a:schemeClr>
              </a:solidFill>
              <a:latin typeface="Arial Nova" panose="020B0504020202020204" pitchFamily="34" charset="0"/>
            </a:endParaRPr>
          </a:p>
          <a:p>
            <a:pPr marL="342900" indent="-342900">
              <a:buAutoNum type="arabicPeriod"/>
            </a:pPr>
            <a:endParaRPr lang="en-US" dirty="0">
              <a:solidFill>
                <a:schemeClr val="tx1">
                  <a:lumMod val="65000"/>
                  <a:lumOff val="35000"/>
                </a:schemeClr>
              </a:solidFill>
              <a:latin typeface="Arial Nova" panose="020B0504020202020204" pitchFamily="34" charset="0"/>
            </a:endParaRPr>
          </a:p>
        </p:txBody>
      </p:sp>
      <p:sp>
        <p:nvSpPr>
          <p:cNvPr id="7" name="Oval 6">
            <a:extLst>
              <a:ext uri="{FF2B5EF4-FFF2-40B4-BE49-F238E27FC236}">
                <a16:creationId xmlns:a16="http://schemas.microsoft.com/office/drawing/2014/main" id="{3E17A4D2-C341-4E69-982D-A182D8521BD7}"/>
              </a:ext>
            </a:extLst>
          </p:cNvPr>
          <p:cNvSpPr/>
          <p:nvPr/>
        </p:nvSpPr>
        <p:spPr>
          <a:xfrm>
            <a:off x="10740267" y="1752281"/>
            <a:ext cx="209725" cy="194626"/>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1</a:t>
            </a:r>
          </a:p>
        </p:txBody>
      </p:sp>
      <p:sp>
        <p:nvSpPr>
          <p:cNvPr id="8" name="Oval 7">
            <a:extLst>
              <a:ext uri="{FF2B5EF4-FFF2-40B4-BE49-F238E27FC236}">
                <a16:creationId xmlns:a16="http://schemas.microsoft.com/office/drawing/2014/main" id="{3EA91A6B-132F-4BBF-A83A-B7AB133ED547}"/>
              </a:ext>
            </a:extLst>
          </p:cNvPr>
          <p:cNvSpPr/>
          <p:nvPr/>
        </p:nvSpPr>
        <p:spPr>
          <a:xfrm>
            <a:off x="5685744" y="2510805"/>
            <a:ext cx="209725" cy="194626"/>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3</a:t>
            </a:r>
          </a:p>
        </p:txBody>
      </p:sp>
      <p:sp>
        <p:nvSpPr>
          <p:cNvPr id="10" name="Oval 9">
            <a:extLst>
              <a:ext uri="{FF2B5EF4-FFF2-40B4-BE49-F238E27FC236}">
                <a16:creationId xmlns:a16="http://schemas.microsoft.com/office/drawing/2014/main" id="{C919D38D-0453-43AA-BEF5-160C0B619BCC}"/>
              </a:ext>
            </a:extLst>
          </p:cNvPr>
          <p:cNvSpPr/>
          <p:nvPr/>
        </p:nvSpPr>
        <p:spPr>
          <a:xfrm>
            <a:off x="5685744" y="2227844"/>
            <a:ext cx="218114" cy="211674"/>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2</a:t>
            </a:r>
          </a:p>
        </p:txBody>
      </p:sp>
      <p:pic>
        <p:nvPicPr>
          <p:cNvPr id="12" name="Picture 11" descr="Graphical user interface, text, application, email&#10;&#10;Description automatically generated">
            <a:extLst>
              <a:ext uri="{FF2B5EF4-FFF2-40B4-BE49-F238E27FC236}">
                <a16:creationId xmlns:a16="http://schemas.microsoft.com/office/drawing/2014/main" id="{F3D6ABE7-3831-4891-AF64-C913F8CF8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338" y="3870923"/>
            <a:ext cx="4134062" cy="1714588"/>
          </a:xfrm>
          <a:prstGeom prst="rect">
            <a:avLst/>
          </a:prstGeom>
          <a:effectLst>
            <a:outerShdw blurRad="63500" sx="102000" sy="102000" algn="ctr" rotWithShape="0">
              <a:prstClr val="black">
                <a:alpha val="40000"/>
              </a:prstClr>
            </a:outerShdw>
          </a:effectLst>
        </p:spPr>
      </p:pic>
      <p:sp>
        <p:nvSpPr>
          <p:cNvPr id="13" name="Oval 12">
            <a:extLst>
              <a:ext uri="{FF2B5EF4-FFF2-40B4-BE49-F238E27FC236}">
                <a16:creationId xmlns:a16="http://schemas.microsoft.com/office/drawing/2014/main" id="{638313DC-B3B3-4830-AFC8-6E99263B4A0B}"/>
              </a:ext>
            </a:extLst>
          </p:cNvPr>
          <p:cNvSpPr/>
          <p:nvPr/>
        </p:nvSpPr>
        <p:spPr>
          <a:xfrm>
            <a:off x="5775396" y="2776718"/>
            <a:ext cx="240145" cy="218968"/>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4</a:t>
            </a:r>
          </a:p>
        </p:txBody>
      </p:sp>
      <p:sp>
        <p:nvSpPr>
          <p:cNvPr id="14" name="Oval 13">
            <a:extLst>
              <a:ext uri="{FF2B5EF4-FFF2-40B4-BE49-F238E27FC236}">
                <a16:creationId xmlns:a16="http://schemas.microsoft.com/office/drawing/2014/main" id="{E7E9B462-6016-45E5-821F-FE98BBD6446F}"/>
              </a:ext>
            </a:extLst>
          </p:cNvPr>
          <p:cNvSpPr/>
          <p:nvPr/>
        </p:nvSpPr>
        <p:spPr>
          <a:xfrm>
            <a:off x="11169984" y="4322109"/>
            <a:ext cx="209216" cy="194472"/>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5</a:t>
            </a:r>
          </a:p>
        </p:txBody>
      </p:sp>
      <p:sp>
        <p:nvSpPr>
          <p:cNvPr id="11" name="TextBox 10">
            <a:extLst>
              <a:ext uri="{FF2B5EF4-FFF2-40B4-BE49-F238E27FC236}">
                <a16:creationId xmlns:a16="http://schemas.microsoft.com/office/drawing/2014/main" id="{105F64C5-FD3C-4FA7-A460-A1259BF4C386}"/>
              </a:ext>
            </a:extLst>
          </p:cNvPr>
          <p:cNvSpPr txBox="1"/>
          <p:nvPr/>
        </p:nvSpPr>
        <p:spPr>
          <a:xfrm>
            <a:off x="397164" y="272467"/>
            <a:ext cx="57912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Reports</a:t>
            </a:r>
          </a:p>
        </p:txBody>
      </p:sp>
      <p:sp>
        <p:nvSpPr>
          <p:cNvPr id="16" name="TextBox 15">
            <a:extLst>
              <a:ext uri="{FF2B5EF4-FFF2-40B4-BE49-F238E27FC236}">
                <a16:creationId xmlns:a16="http://schemas.microsoft.com/office/drawing/2014/main" id="{C79A31FB-6243-470F-9535-94876526E16B}"/>
              </a:ext>
            </a:extLst>
          </p:cNvPr>
          <p:cNvSpPr txBox="1"/>
          <p:nvPr/>
        </p:nvSpPr>
        <p:spPr>
          <a:xfrm>
            <a:off x="7352144" y="6479134"/>
            <a:ext cx="4839855" cy="307777"/>
          </a:xfrm>
          <a:prstGeom prst="rect">
            <a:avLst/>
          </a:prstGeom>
          <a:noFill/>
        </p:spPr>
        <p:txBody>
          <a:bodyPr wrap="square" rtlCol="0">
            <a:spAutoFit/>
          </a:bodyPr>
          <a:lstStyle/>
          <a:p>
            <a:r>
              <a:rPr lang="en-US" sz="1400" dirty="0"/>
              <a:t>Read More: </a:t>
            </a:r>
            <a:r>
              <a:rPr lang="en-US" sz="1400" dirty="0">
                <a:hlinkClick r:id="rId4"/>
              </a:rPr>
              <a:t>https://guide-ignite.inmotionnow.com/help/reports</a:t>
            </a:r>
            <a:r>
              <a:rPr lang="en-US" sz="1400" dirty="0"/>
              <a:t> </a:t>
            </a:r>
          </a:p>
        </p:txBody>
      </p:sp>
    </p:spTree>
    <p:extLst>
      <p:ext uri="{BB962C8B-B14F-4D97-AF65-F5344CB8AC3E}">
        <p14:creationId xmlns:p14="http://schemas.microsoft.com/office/powerpoint/2010/main" val="856700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FE4C8B-7B0B-47D6-9D8F-2E864532B738}"/>
              </a:ext>
            </a:extLst>
          </p:cNvPr>
          <p:cNvSpPr txBox="1"/>
          <p:nvPr/>
        </p:nvSpPr>
        <p:spPr>
          <a:xfrm>
            <a:off x="410802" y="358914"/>
            <a:ext cx="6484948"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Updating Personal Settings</a:t>
            </a:r>
          </a:p>
        </p:txBody>
      </p:sp>
      <p:pic>
        <p:nvPicPr>
          <p:cNvPr id="4" name="Picture 3" descr="Graphical user interface, text, application&#10;&#10;Description automatically generated">
            <a:extLst>
              <a:ext uri="{FF2B5EF4-FFF2-40B4-BE49-F238E27FC236}">
                <a16:creationId xmlns:a16="http://schemas.microsoft.com/office/drawing/2014/main" id="{DF0D9F7F-AB7A-4442-BBC8-D8E916D8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908" y="2678670"/>
            <a:ext cx="1933575" cy="2905125"/>
          </a:xfrm>
          <a:prstGeom prst="rect">
            <a:avLst/>
          </a:prstGeom>
          <a:effectLst>
            <a:outerShdw blurRad="63500" sx="102000" sy="102000" algn="ctr" rotWithShape="0">
              <a:prstClr val="black">
                <a:alpha val="40000"/>
              </a:prstClr>
            </a:outerShdw>
          </a:effectLst>
        </p:spPr>
      </p:pic>
      <p:pic>
        <p:nvPicPr>
          <p:cNvPr id="6" name="Picture 5" descr="Graphical user interface, application&#10;&#10;Description automatically generated">
            <a:extLst>
              <a:ext uri="{FF2B5EF4-FFF2-40B4-BE49-F238E27FC236}">
                <a16:creationId xmlns:a16="http://schemas.microsoft.com/office/drawing/2014/main" id="{2A6E3CA6-18D7-4B90-B2CE-8ABC82CA3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274" y="2678670"/>
            <a:ext cx="5057775" cy="3152775"/>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7CB4FB9C-429D-4233-AC82-B5CE6B94F789}"/>
              </a:ext>
            </a:extLst>
          </p:cNvPr>
          <p:cNvSpPr txBox="1"/>
          <p:nvPr/>
        </p:nvSpPr>
        <p:spPr>
          <a:xfrm>
            <a:off x="410802" y="1274205"/>
            <a:ext cx="4607069" cy="646331"/>
          </a:xfrm>
          <a:prstGeom prst="rect">
            <a:avLst/>
          </a:prstGeom>
          <a:noFill/>
        </p:spPr>
        <p:txBody>
          <a:bodyPr wrap="square" rtlCol="0">
            <a:spAutoFit/>
          </a:bodyPr>
          <a:lstStyle/>
          <a:p>
            <a:pPr marL="342900" indent="-342900">
              <a:buAutoNum type="arabicPeriod"/>
            </a:pPr>
            <a:r>
              <a:rPr lang="en-US" dirty="0">
                <a:solidFill>
                  <a:schemeClr val="tx1">
                    <a:lumMod val="65000"/>
                    <a:lumOff val="35000"/>
                  </a:schemeClr>
                </a:solidFill>
                <a:latin typeface="Arial Nova" panose="020B0504020202020204" pitchFamily="34" charset="0"/>
              </a:rPr>
              <a:t>Access your Personal Settings</a:t>
            </a:r>
          </a:p>
          <a:p>
            <a:pPr marL="342900" indent="-342900">
              <a:buAutoNum type="arabicPeriod"/>
            </a:pPr>
            <a:r>
              <a:rPr lang="en-US" dirty="0">
                <a:solidFill>
                  <a:schemeClr val="tx1">
                    <a:lumMod val="65000"/>
                    <a:lumOff val="35000"/>
                  </a:schemeClr>
                </a:solidFill>
                <a:latin typeface="Arial Nova" panose="020B0504020202020204" pitchFamily="34" charset="0"/>
              </a:rPr>
              <a:t>Update your profile and availability</a:t>
            </a:r>
          </a:p>
        </p:txBody>
      </p:sp>
      <p:sp>
        <p:nvSpPr>
          <p:cNvPr id="10" name="Oval 9">
            <a:extLst>
              <a:ext uri="{FF2B5EF4-FFF2-40B4-BE49-F238E27FC236}">
                <a16:creationId xmlns:a16="http://schemas.microsoft.com/office/drawing/2014/main" id="{2F260700-10DB-4D48-87C9-1436AFB24BD9}"/>
              </a:ext>
            </a:extLst>
          </p:cNvPr>
          <p:cNvSpPr/>
          <p:nvPr/>
        </p:nvSpPr>
        <p:spPr>
          <a:xfrm>
            <a:off x="2689306" y="4080431"/>
            <a:ext cx="343949" cy="343949"/>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1</a:t>
            </a:r>
          </a:p>
        </p:txBody>
      </p:sp>
      <p:sp>
        <p:nvSpPr>
          <p:cNvPr id="11" name="Oval 10">
            <a:extLst>
              <a:ext uri="{FF2B5EF4-FFF2-40B4-BE49-F238E27FC236}">
                <a16:creationId xmlns:a16="http://schemas.microsoft.com/office/drawing/2014/main" id="{8E46F0BF-E8FE-4D5E-996B-CD1A65BF49EC}"/>
              </a:ext>
            </a:extLst>
          </p:cNvPr>
          <p:cNvSpPr/>
          <p:nvPr/>
        </p:nvSpPr>
        <p:spPr>
          <a:xfrm>
            <a:off x="5693070" y="2192272"/>
            <a:ext cx="352338" cy="343948"/>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2</a:t>
            </a:r>
          </a:p>
        </p:txBody>
      </p:sp>
      <p:sp>
        <p:nvSpPr>
          <p:cNvPr id="3" name="TextBox 2">
            <a:extLst>
              <a:ext uri="{FF2B5EF4-FFF2-40B4-BE49-F238E27FC236}">
                <a16:creationId xmlns:a16="http://schemas.microsoft.com/office/drawing/2014/main" id="{93C6590C-19BC-471D-BAD4-740B37A0B1D7}"/>
              </a:ext>
            </a:extLst>
          </p:cNvPr>
          <p:cNvSpPr txBox="1"/>
          <p:nvPr/>
        </p:nvSpPr>
        <p:spPr>
          <a:xfrm>
            <a:off x="6233019" y="6404913"/>
            <a:ext cx="5897461" cy="307777"/>
          </a:xfrm>
          <a:prstGeom prst="rect">
            <a:avLst/>
          </a:prstGeom>
          <a:noFill/>
        </p:spPr>
        <p:txBody>
          <a:bodyPr wrap="square" rtlCol="0">
            <a:spAutoFit/>
          </a:bodyPr>
          <a:lstStyle/>
          <a:p>
            <a:r>
              <a:rPr lang="en-US" sz="1400" dirty="0"/>
              <a:t>Read More: </a:t>
            </a:r>
            <a:r>
              <a:rPr lang="en-US" sz="1400" dirty="0">
                <a:hlinkClick r:id="rId4"/>
              </a:rPr>
              <a:t>https://guide-ignite.inmotionnow.com/help/profile-management</a:t>
            </a:r>
            <a:r>
              <a:rPr lang="en-US" sz="1400" dirty="0"/>
              <a:t> </a:t>
            </a:r>
          </a:p>
        </p:txBody>
      </p:sp>
      <p:pic>
        <p:nvPicPr>
          <p:cNvPr id="7" name="Picture 6" descr="A screenshot of a computer&#10;&#10;Description automatically generated with medium confidence">
            <a:extLst>
              <a:ext uri="{FF2B5EF4-FFF2-40B4-BE49-F238E27FC236}">
                <a16:creationId xmlns:a16="http://schemas.microsoft.com/office/drawing/2014/main" id="{D13E6F8B-8043-41D0-93F9-F23FA06AC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2191" y="1179008"/>
            <a:ext cx="3938901" cy="35697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21899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1A5ED9-D9A9-42D6-A4CA-D6ED866FE565}"/>
              </a:ext>
            </a:extLst>
          </p:cNvPr>
          <p:cNvSpPr txBox="1"/>
          <p:nvPr/>
        </p:nvSpPr>
        <p:spPr>
          <a:xfrm>
            <a:off x="2767117" y="2921168"/>
            <a:ext cx="6657766" cy="1015663"/>
          </a:xfrm>
          <a:prstGeom prst="rect">
            <a:avLst/>
          </a:prstGeom>
          <a:noFill/>
        </p:spPr>
        <p:txBody>
          <a:bodyPr wrap="square" rtlCol="0">
            <a:spAutoFit/>
          </a:bodyPr>
          <a:lstStyle/>
          <a:p>
            <a:r>
              <a:rPr lang="en-US" sz="6000" dirty="0">
                <a:solidFill>
                  <a:schemeClr val="tx1">
                    <a:lumMod val="65000"/>
                    <a:lumOff val="35000"/>
                  </a:schemeClr>
                </a:solidFill>
                <a:latin typeface="Arial Nova" panose="020B0504020202020204" pitchFamily="34" charset="0"/>
              </a:rPr>
              <a:t>Additional Features</a:t>
            </a:r>
          </a:p>
        </p:txBody>
      </p:sp>
    </p:spTree>
    <p:extLst>
      <p:ext uri="{BB962C8B-B14F-4D97-AF65-F5344CB8AC3E}">
        <p14:creationId xmlns:p14="http://schemas.microsoft.com/office/powerpoint/2010/main" val="27282707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CF076A-465A-4F46-B7A8-879A8D6CB67A}"/>
              </a:ext>
            </a:extLst>
          </p:cNvPr>
          <p:cNvSpPr txBox="1"/>
          <p:nvPr/>
        </p:nvSpPr>
        <p:spPr>
          <a:xfrm>
            <a:off x="399875" y="302459"/>
            <a:ext cx="11392249" cy="984885"/>
          </a:xfrm>
          <a:prstGeom prst="rect">
            <a:avLst/>
          </a:prstGeom>
          <a:noFill/>
        </p:spPr>
        <p:txBody>
          <a:bodyPr wrap="square" rtlCol="0">
            <a:spAutoFit/>
          </a:bodyPr>
          <a:lstStyle/>
          <a:p>
            <a:r>
              <a:rPr lang="en-US" sz="4000" b="0" i="0" dirty="0" err="1">
                <a:solidFill>
                  <a:schemeClr val="tx1">
                    <a:lumMod val="65000"/>
                    <a:lumOff val="35000"/>
                  </a:schemeClr>
                </a:solidFill>
                <a:effectLst/>
                <a:latin typeface="Arial Nova" panose="020B0504020202020204" pitchFamily="34" charset="0"/>
              </a:rPr>
              <a:t>inMotion</a:t>
            </a:r>
            <a:r>
              <a:rPr lang="en-US" sz="4000" b="0" i="0" dirty="0">
                <a:solidFill>
                  <a:schemeClr val="tx1">
                    <a:lumMod val="65000"/>
                    <a:lumOff val="35000"/>
                  </a:schemeClr>
                </a:solidFill>
                <a:effectLst/>
                <a:latin typeface="Arial Nova" panose="020B0504020202020204" pitchFamily="34" charset="0"/>
              </a:rPr>
              <a:t> ignite Review App for iOS and Android</a:t>
            </a:r>
          </a:p>
          <a:p>
            <a:endParaRPr lang="en-US" dirty="0"/>
          </a:p>
        </p:txBody>
      </p:sp>
      <p:grpSp>
        <p:nvGrpSpPr>
          <p:cNvPr id="3" name="Group 2">
            <a:extLst>
              <a:ext uri="{FF2B5EF4-FFF2-40B4-BE49-F238E27FC236}">
                <a16:creationId xmlns:a16="http://schemas.microsoft.com/office/drawing/2014/main" id="{FC2061B0-43D1-4742-8BEF-02B00C897CDF}"/>
              </a:ext>
            </a:extLst>
          </p:cNvPr>
          <p:cNvGrpSpPr/>
          <p:nvPr/>
        </p:nvGrpSpPr>
        <p:grpSpPr>
          <a:xfrm>
            <a:off x="106778" y="2407148"/>
            <a:ext cx="2623351" cy="3340141"/>
            <a:chOff x="151332" y="2445189"/>
            <a:chExt cx="2623351" cy="3340141"/>
          </a:xfrm>
        </p:grpSpPr>
        <p:pic>
          <p:nvPicPr>
            <p:cNvPr id="4" name="Picture 3" descr="Graphical user interface, application&#10;&#10;Description automatically generated">
              <a:extLst>
                <a:ext uri="{FF2B5EF4-FFF2-40B4-BE49-F238E27FC236}">
                  <a16:creationId xmlns:a16="http://schemas.microsoft.com/office/drawing/2014/main" id="{3FCC4945-1DF9-4373-9F08-69283848156C}"/>
                </a:ext>
              </a:extLst>
            </p:cNvPr>
            <p:cNvPicPr>
              <a:picLocks noChangeAspect="1"/>
            </p:cNvPicPr>
            <p:nvPr/>
          </p:nvPicPr>
          <p:blipFill rotWithShape="1">
            <a:blip r:embed="rId2">
              <a:extLst>
                <a:ext uri="{28A0092B-C50C-407E-A947-70E740481C1C}">
                  <a14:useLocalDpi xmlns:a14="http://schemas.microsoft.com/office/drawing/2010/main" val="0"/>
                </a:ext>
              </a:extLst>
            </a:blip>
            <a:srcRect b="10708"/>
            <a:stretch/>
          </p:blipFill>
          <p:spPr>
            <a:xfrm>
              <a:off x="151332" y="2445189"/>
              <a:ext cx="2470277" cy="1967622"/>
            </a:xfrm>
            <a:prstGeom prst="rect">
              <a:avLst/>
            </a:prstGeom>
            <a:effectLst>
              <a:outerShdw blurRad="63500" sx="102000" sy="102000" algn="ctr" rotWithShape="0">
                <a:prstClr val="black">
                  <a:alpha val="40000"/>
                </a:prstClr>
              </a:outerShdw>
            </a:effectLst>
          </p:spPr>
        </p:pic>
        <p:pic>
          <p:nvPicPr>
            <p:cNvPr id="6" name="Picture 5" descr="Graphical user interface, application&#10;&#10;Description automatically generated">
              <a:extLst>
                <a:ext uri="{FF2B5EF4-FFF2-40B4-BE49-F238E27FC236}">
                  <a16:creationId xmlns:a16="http://schemas.microsoft.com/office/drawing/2014/main" id="{2F4D8A96-654B-4B01-97B4-163C20EA4C0F}"/>
                </a:ext>
              </a:extLst>
            </p:cNvPr>
            <p:cNvPicPr>
              <a:picLocks noChangeAspect="1"/>
            </p:cNvPicPr>
            <p:nvPr/>
          </p:nvPicPr>
          <p:blipFill rotWithShape="1">
            <a:blip r:embed="rId3">
              <a:extLst>
                <a:ext uri="{28A0092B-C50C-407E-A947-70E740481C1C}">
                  <a14:useLocalDpi xmlns:a14="http://schemas.microsoft.com/office/drawing/2010/main" val="0"/>
                </a:ext>
              </a:extLst>
            </a:blip>
            <a:srcRect t="-1" b="31299"/>
            <a:stretch/>
          </p:blipFill>
          <p:spPr>
            <a:xfrm>
              <a:off x="317107" y="3817708"/>
              <a:ext cx="2457576" cy="1967622"/>
            </a:xfrm>
            <a:prstGeom prst="rect">
              <a:avLst/>
            </a:prstGeom>
            <a:effectLst>
              <a:outerShdw blurRad="63500" sx="102000" sy="102000" algn="ctr" rotWithShape="0">
                <a:prstClr val="black">
                  <a:alpha val="40000"/>
                </a:prstClr>
              </a:outerShdw>
            </a:effectLst>
          </p:spPr>
        </p:pic>
      </p:grpSp>
      <p:pic>
        <p:nvPicPr>
          <p:cNvPr id="16" name="Picture 15" descr="Graphical user interface, text, application, email&#10;&#10;Description automatically generated">
            <a:extLst>
              <a:ext uri="{FF2B5EF4-FFF2-40B4-BE49-F238E27FC236}">
                <a16:creationId xmlns:a16="http://schemas.microsoft.com/office/drawing/2014/main" id="{8289C3AA-5D78-4DE6-BBE9-F0DCD250D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909" y="2407148"/>
            <a:ext cx="1886047" cy="3708591"/>
          </a:xfrm>
          <a:prstGeom prst="rect">
            <a:avLst/>
          </a:prstGeom>
          <a:effectLst>
            <a:outerShdw blurRad="63500" sx="102000" sy="102000" algn="ctr" rotWithShape="0">
              <a:prstClr val="black">
                <a:alpha val="40000"/>
              </a:prstClr>
            </a:outerShdw>
          </a:effectLst>
        </p:spPr>
      </p:pic>
      <p:pic>
        <p:nvPicPr>
          <p:cNvPr id="18" name="Picture 17" descr="Graphical user interface, application&#10;&#10;Description automatically generated">
            <a:extLst>
              <a:ext uri="{FF2B5EF4-FFF2-40B4-BE49-F238E27FC236}">
                <a16:creationId xmlns:a16="http://schemas.microsoft.com/office/drawing/2014/main" id="{E0A2C9E1-A443-409F-AB15-E528D5455D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7736" y="2345431"/>
            <a:ext cx="2154436" cy="3832023"/>
          </a:xfrm>
          <a:prstGeom prst="rect">
            <a:avLst/>
          </a:prstGeom>
          <a:effectLst>
            <a:outerShdw blurRad="63500" sx="102000" sy="102000" algn="ctr" rotWithShape="0">
              <a:prstClr val="black">
                <a:alpha val="40000"/>
              </a:prstClr>
            </a:outerShdw>
          </a:effectLst>
        </p:spPr>
      </p:pic>
      <p:pic>
        <p:nvPicPr>
          <p:cNvPr id="20" name="Picture 19" descr="Graphical user interface, application&#10;&#10;Description automatically generated">
            <a:extLst>
              <a:ext uri="{FF2B5EF4-FFF2-40B4-BE49-F238E27FC236}">
                <a16:creationId xmlns:a16="http://schemas.microsoft.com/office/drawing/2014/main" id="{163B3726-55E0-4F55-8643-A6CAC9BB38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2951" y="2345431"/>
            <a:ext cx="2189134" cy="3893740"/>
          </a:xfrm>
          <a:prstGeom prst="rect">
            <a:avLst/>
          </a:prstGeom>
          <a:effectLst>
            <a:outerShdw blurRad="63500" sx="102000" sy="102000" algn="ctr" rotWithShape="0">
              <a:prstClr val="black">
                <a:alpha val="40000"/>
              </a:prstClr>
            </a:outerShdw>
          </a:effectLst>
        </p:spPr>
      </p:pic>
      <p:pic>
        <p:nvPicPr>
          <p:cNvPr id="22" name="Picture 21" descr="Text&#10;&#10;Description automatically generated with low confidence">
            <a:extLst>
              <a:ext uri="{FF2B5EF4-FFF2-40B4-BE49-F238E27FC236}">
                <a16:creationId xmlns:a16="http://schemas.microsoft.com/office/drawing/2014/main" id="{602D486E-6C6D-4837-B0E8-087027238E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2865" y="2331950"/>
            <a:ext cx="2189135" cy="3893741"/>
          </a:xfrm>
          <a:prstGeom prst="rect">
            <a:avLst/>
          </a:prstGeom>
          <a:effectLst>
            <a:outerShdw blurRad="63500" sx="102000" sy="102000" algn="ctr" rotWithShape="0">
              <a:prstClr val="black">
                <a:alpha val="40000"/>
              </a:prstClr>
            </a:outerShdw>
          </a:effectLst>
        </p:spPr>
      </p:pic>
      <p:sp>
        <p:nvSpPr>
          <p:cNvPr id="23" name="TextBox 22">
            <a:extLst>
              <a:ext uri="{FF2B5EF4-FFF2-40B4-BE49-F238E27FC236}">
                <a16:creationId xmlns:a16="http://schemas.microsoft.com/office/drawing/2014/main" id="{71BB6B3C-CCBD-48E1-A28F-9FDCDE68DC84}"/>
              </a:ext>
            </a:extLst>
          </p:cNvPr>
          <p:cNvSpPr txBox="1"/>
          <p:nvPr/>
        </p:nvSpPr>
        <p:spPr>
          <a:xfrm>
            <a:off x="272553" y="1397723"/>
            <a:ext cx="2264854" cy="646331"/>
          </a:xfrm>
          <a:prstGeom prst="rect">
            <a:avLst/>
          </a:prstGeom>
          <a:noFill/>
        </p:spPr>
        <p:txBody>
          <a:bodyPr wrap="square" rtlCol="0">
            <a:spAutoFit/>
          </a:bodyPr>
          <a:lstStyle/>
          <a:p>
            <a:r>
              <a:rPr lang="en-US" dirty="0">
                <a:solidFill>
                  <a:schemeClr val="tx1">
                    <a:lumMod val="65000"/>
                    <a:lumOff val="35000"/>
                  </a:schemeClr>
                </a:solidFill>
                <a:latin typeface="Arial Nova" panose="020B0504020202020204" pitchFamily="34" charset="0"/>
              </a:rPr>
              <a:t>Download the App for iOS &amp; Android </a:t>
            </a:r>
          </a:p>
        </p:txBody>
      </p:sp>
      <p:sp>
        <p:nvSpPr>
          <p:cNvPr id="25" name="Rectangle 24">
            <a:extLst>
              <a:ext uri="{FF2B5EF4-FFF2-40B4-BE49-F238E27FC236}">
                <a16:creationId xmlns:a16="http://schemas.microsoft.com/office/drawing/2014/main" id="{A05CAAF3-D98B-4BFE-A3E3-989E12A445C8}"/>
              </a:ext>
            </a:extLst>
          </p:cNvPr>
          <p:cNvSpPr/>
          <p:nvPr/>
        </p:nvSpPr>
        <p:spPr>
          <a:xfrm>
            <a:off x="2927757" y="1168026"/>
            <a:ext cx="1886047" cy="105157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lumMod val="65000"/>
                    <a:lumOff val="35000"/>
                  </a:schemeClr>
                </a:solidFill>
                <a:latin typeface="Arial" panose="020B0604020202020204" pitchFamily="34" charset="0"/>
                <a:cs typeface="Arial" panose="020B0604020202020204" pitchFamily="34" charset="0"/>
              </a:rPr>
              <a:t>Enter Subdomain</a:t>
            </a:r>
          </a:p>
        </p:txBody>
      </p:sp>
      <p:sp>
        <p:nvSpPr>
          <p:cNvPr id="26" name="Rectangle 25">
            <a:extLst>
              <a:ext uri="{FF2B5EF4-FFF2-40B4-BE49-F238E27FC236}">
                <a16:creationId xmlns:a16="http://schemas.microsoft.com/office/drawing/2014/main" id="{420B23B5-6D2C-4C69-9C14-785C4DB888EA}"/>
              </a:ext>
            </a:extLst>
          </p:cNvPr>
          <p:cNvSpPr/>
          <p:nvPr/>
        </p:nvSpPr>
        <p:spPr>
          <a:xfrm>
            <a:off x="5271930" y="1168026"/>
            <a:ext cx="1886047" cy="105157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lumMod val="65000"/>
                    <a:lumOff val="35000"/>
                  </a:schemeClr>
                </a:solidFill>
                <a:latin typeface="Arial" panose="020B0604020202020204" pitchFamily="34" charset="0"/>
                <a:cs typeface="Arial" panose="020B0604020202020204" pitchFamily="34" charset="0"/>
              </a:rPr>
              <a:t>View Reviews</a:t>
            </a:r>
          </a:p>
        </p:txBody>
      </p:sp>
      <p:sp>
        <p:nvSpPr>
          <p:cNvPr id="27" name="Rectangle 26">
            <a:extLst>
              <a:ext uri="{FF2B5EF4-FFF2-40B4-BE49-F238E27FC236}">
                <a16:creationId xmlns:a16="http://schemas.microsoft.com/office/drawing/2014/main" id="{4220F793-4F5F-42A5-8834-05F22A7114DD}"/>
              </a:ext>
            </a:extLst>
          </p:cNvPr>
          <p:cNvSpPr/>
          <p:nvPr/>
        </p:nvSpPr>
        <p:spPr>
          <a:xfrm>
            <a:off x="7684344" y="1134683"/>
            <a:ext cx="1886047" cy="105157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lumMod val="65000"/>
                    <a:lumOff val="35000"/>
                  </a:schemeClr>
                </a:solidFill>
                <a:latin typeface="Arial" panose="020B0604020202020204" pitchFamily="34" charset="0"/>
                <a:cs typeface="Arial" panose="020B0604020202020204" pitchFamily="34" charset="0"/>
              </a:rPr>
              <a:t>Provide Feedback</a:t>
            </a:r>
          </a:p>
        </p:txBody>
      </p:sp>
      <p:sp>
        <p:nvSpPr>
          <p:cNvPr id="28" name="Rectangle 27">
            <a:extLst>
              <a:ext uri="{FF2B5EF4-FFF2-40B4-BE49-F238E27FC236}">
                <a16:creationId xmlns:a16="http://schemas.microsoft.com/office/drawing/2014/main" id="{36E49E81-A5DF-41BC-BBA2-738B0804BF34}"/>
              </a:ext>
            </a:extLst>
          </p:cNvPr>
          <p:cNvSpPr/>
          <p:nvPr/>
        </p:nvSpPr>
        <p:spPr>
          <a:xfrm>
            <a:off x="10096758" y="1127729"/>
            <a:ext cx="1886047" cy="105157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lumMod val="65000"/>
                    <a:lumOff val="35000"/>
                  </a:schemeClr>
                </a:solidFill>
                <a:latin typeface="Arial" panose="020B0604020202020204" pitchFamily="34" charset="0"/>
                <a:cs typeface="Arial" panose="020B0604020202020204" pitchFamily="34" charset="0"/>
              </a:rPr>
              <a:t>Submit Your Review!</a:t>
            </a:r>
          </a:p>
        </p:txBody>
      </p:sp>
      <p:sp>
        <p:nvSpPr>
          <p:cNvPr id="17" name="TextBox 16">
            <a:extLst>
              <a:ext uri="{FF2B5EF4-FFF2-40B4-BE49-F238E27FC236}">
                <a16:creationId xmlns:a16="http://schemas.microsoft.com/office/drawing/2014/main" id="{219EEA13-F5DB-4647-BD9F-1FD359B934CC}"/>
              </a:ext>
            </a:extLst>
          </p:cNvPr>
          <p:cNvSpPr txBox="1"/>
          <p:nvPr/>
        </p:nvSpPr>
        <p:spPr>
          <a:xfrm>
            <a:off x="4442691" y="6479134"/>
            <a:ext cx="7749309" cy="307777"/>
          </a:xfrm>
          <a:prstGeom prst="rect">
            <a:avLst/>
          </a:prstGeom>
          <a:noFill/>
        </p:spPr>
        <p:txBody>
          <a:bodyPr wrap="square" rtlCol="0">
            <a:spAutoFit/>
          </a:bodyPr>
          <a:lstStyle/>
          <a:p>
            <a:r>
              <a:rPr lang="en-US" sz="1400" dirty="0"/>
              <a:t>Read More: </a:t>
            </a:r>
            <a:r>
              <a:rPr lang="en-US" sz="1400" dirty="0">
                <a:hlinkClick r:id="rId8"/>
              </a:rPr>
              <a:t>https://guide-ignite.inmotionnow.com/help/inmotion-ignite-review-app-for-ios-and-android</a:t>
            </a:r>
            <a:r>
              <a:rPr lang="en-US" sz="1400" dirty="0"/>
              <a:t> </a:t>
            </a:r>
          </a:p>
        </p:txBody>
      </p:sp>
    </p:spTree>
    <p:extLst>
      <p:ext uri="{BB962C8B-B14F-4D97-AF65-F5344CB8AC3E}">
        <p14:creationId xmlns:p14="http://schemas.microsoft.com/office/powerpoint/2010/main" val="37315686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0CA7AB-07D7-44DA-9F1D-0FD4DA7BB7F1}"/>
              </a:ext>
            </a:extLst>
          </p:cNvPr>
          <p:cNvSpPr txBox="1"/>
          <p:nvPr/>
        </p:nvSpPr>
        <p:spPr>
          <a:xfrm>
            <a:off x="398434" y="301887"/>
            <a:ext cx="11685864" cy="707886"/>
          </a:xfrm>
          <a:prstGeom prst="rect">
            <a:avLst/>
          </a:prstGeom>
          <a:noFill/>
        </p:spPr>
        <p:txBody>
          <a:bodyPr wrap="square" rtlCol="0">
            <a:spAutoFit/>
          </a:bodyPr>
          <a:lstStyle/>
          <a:p>
            <a:r>
              <a:rPr lang="en-US" sz="4000" dirty="0" err="1">
                <a:solidFill>
                  <a:schemeClr val="tx1">
                    <a:lumMod val="65000"/>
                    <a:lumOff val="35000"/>
                  </a:schemeClr>
                </a:solidFill>
                <a:latin typeface="Arial Nova" panose="020B0504020202020204" pitchFamily="34" charset="0"/>
              </a:rPr>
              <a:t>inMotion</a:t>
            </a:r>
            <a:r>
              <a:rPr lang="en-US" sz="4000" dirty="0">
                <a:solidFill>
                  <a:schemeClr val="tx1">
                    <a:lumMod val="65000"/>
                    <a:lumOff val="35000"/>
                  </a:schemeClr>
                </a:solidFill>
                <a:latin typeface="Arial Nova" panose="020B0504020202020204" pitchFamily="34" charset="0"/>
              </a:rPr>
              <a:t> Extension for Adobe Creative Cloud</a:t>
            </a:r>
          </a:p>
        </p:txBody>
      </p:sp>
      <p:pic>
        <p:nvPicPr>
          <p:cNvPr id="4" name="Picture 3" descr="Graphical user interface, website&#10;&#10;Description automatically generated">
            <a:extLst>
              <a:ext uri="{FF2B5EF4-FFF2-40B4-BE49-F238E27FC236}">
                <a16:creationId xmlns:a16="http://schemas.microsoft.com/office/drawing/2014/main" id="{C5C2B107-EE01-44EE-B372-228300696B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3636" y="1509670"/>
            <a:ext cx="5671128" cy="3838659"/>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2183D158-B3BC-4809-82E6-7DEE6561164F}"/>
              </a:ext>
            </a:extLst>
          </p:cNvPr>
          <p:cNvSpPr txBox="1"/>
          <p:nvPr/>
        </p:nvSpPr>
        <p:spPr>
          <a:xfrm>
            <a:off x="398434" y="1509670"/>
            <a:ext cx="5163128" cy="3139321"/>
          </a:xfrm>
          <a:prstGeom prst="rect">
            <a:avLst/>
          </a:prstGeom>
          <a:noFill/>
        </p:spPr>
        <p:txBody>
          <a:bodyPr wrap="square" rtlCol="0">
            <a:spAutoFit/>
          </a:bodyPr>
          <a:lstStyle/>
          <a:p>
            <a:r>
              <a:rPr lang="en-US" dirty="0">
                <a:solidFill>
                  <a:schemeClr val="tx1">
                    <a:lumMod val="65000"/>
                    <a:lumOff val="35000"/>
                  </a:schemeClr>
                </a:solidFill>
                <a:latin typeface="Arial Nova" panose="020B0504020202020204" pitchFamily="34" charset="0"/>
              </a:rPr>
              <a:t>Download the inMotion Extension for Adobe CC in </a:t>
            </a:r>
            <a:r>
              <a:rPr lang="en-US" dirty="0">
                <a:solidFill>
                  <a:schemeClr val="tx1">
                    <a:lumMod val="65000"/>
                    <a:lumOff val="35000"/>
                  </a:schemeClr>
                </a:solidFill>
                <a:latin typeface="Arial Nova" panose="020B0504020202020204" pitchFamily="34" charset="0"/>
                <a:hlinkClick r:id="rId3"/>
              </a:rPr>
              <a:t>Adobe Exchange</a:t>
            </a:r>
            <a:r>
              <a:rPr lang="en-US" dirty="0">
                <a:solidFill>
                  <a:schemeClr val="tx1">
                    <a:lumMod val="65000"/>
                    <a:lumOff val="35000"/>
                  </a:schemeClr>
                </a:solidFill>
                <a:latin typeface="Arial Nova" panose="020B0504020202020204" pitchFamily="34" charset="0"/>
              </a:rPr>
              <a:t> to:</a:t>
            </a:r>
          </a:p>
          <a:p>
            <a:endParaRPr lang="en-US"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Create and version proofs</a:t>
            </a: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Send proof for review</a:t>
            </a: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View current proofs and their status</a:t>
            </a: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Receive notifications in real-time</a:t>
            </a: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Complete proofs</a:t>
            </a:r>
          </a:p>
          <a:p>
            <a:endParaRPr lang="en-US" dirty="0">
              <a:solidFill>
                <a:schemeClr val="tx1">
                  <a:lumMod val="65000"/>
                  <a:lumOff val="35000"/>
                </a:schemeClr>
              </a:solidFill>
              <a:latin typeface="Arial Nova" panose="020B0504020202020204" pitchFamily="34" charset="0"/>
            </a:endParaRPr>
          </a:p>
          <a:p>
            <a:r>
              <a:rPr lang="en-US" dirty="0">
                <a:solidFill>
                  <a:schemeClr val="tx1">
                    <a:lumMod val="65000"/>
                    <a:lumOff val="35000"/>
                  </a:schemeClr>
                </a:solidFill>
                <a:latin typeface="Arial Nova" panose="020B0504020202020204" pitchFamily="34" charset="0"/>
              </a:rPr>
              <a:t>All from Adobe Photoshop, Illustrator, and InDesign!</a:t>
            </a:r>
          </a:p>
        </p:txBody>
      </p:sp>
      <p:sp>
        <p:nvSpPr>
          <p:cNvPr id="8" name="TextBox 7">
            <a:extLst>
              <a:ext uri="{FF2B5EF4-FFF2-40B4-BE49-F238E27FC236}">
                <a16:creationId xmlns:a16="http://schemas.microsoft.com/office/drawing/2014/main" id="{14949FE4-C30F-4F66-B53E-1C3C888D2143}"/>
              </a:ext>
            </a:extLst>
          </p:cNvPr>
          <p:cNvSpPr txBox="1"/>
          <p:nvPr/>
        </p:nvSpPr>
        <p:spPr>
          <a:xfrm>
            <a:off x="6096000" y="6479134"/>
            <a:ext cx="6096000" cy="307777"/>
          </a:xfrm>
          <a:prstGeom prst="rect">
            <a:avLst/>
          </a:prstGeom>
          <a:noFill/>
        </p:spPr>
        <p:txBody>
          <a:bodyPr wrap="square" rtlCol="0">
            <a:spAutoFit/>
          </a:bodyPr>
          <a:lstStyle/>
          <a:p>
            <a:r>
              <a:rPr lang="en-US" sz="1400" dirty="0"/>
              <a:t>Read More: </a:t>
            </a:r>
            <a:r>
              <a:rPr lang="en-US" sz="1400" dirty="0">
                <a:hlinkClick r:id="rId4"/>
              </a:rPr>
              <a:t>https://guide-ignite.inmotionnow.com/help/install-adobe-extension</a:t>
            </a:r>
            <a:r>
              <a:rPr lang="en-US" sz="1400" dirty="0"/>
              <a:t>  </a:t>
            </a:r>
          </a:p>
        </p:txBody>
      </p:sp>
    </p:spTree>
    <p:extLst>
      <p:ext uri="{BB962C8B-B14F-4D97-AF65-F5344CB8AC3E}">
        <p14:creationId xmlns:p14="http://schemas.microsoft.com/office/powerpoint/2010/main" val="25288758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18431B-E7A8-4571-9441-9945AAAFAF7B}"/>
              </a:ext>
            </a:extLst>
          </p:cNvPr>
          <p:cNvSpPr txBox="1"/>
          <p:nvPr/>
        </p:nvSpPr>
        <p:spPr>
          <a:xfrm>
            <a:off x="643241" y="1369536"/>
            <a:ext cx="5545123"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hlinkClick r:id="rId2"/>
              </a:rPr>
              <a:t>Accept invitation</a:t>
            </a:r>
            <a:endParaRPr lang="en-US" dirty="0">
              <a:solidFill>
                <a:schemeClr val="tx1">
                  <a:lumMod val="65000"/>
                  <a:lumOff val="35000"/>
                </a:schemeClr>
              </a:solidFill>
              <a:latin typeface="Arial Nova" panose="020B0504020202020204" pitchFamily="34" charset="0"/>
              <a:hlinkClick r:id="rId3"/>
            </a:endParaRP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hlinkClick r:id="rId3"/>
              </a:rPr>
              <a:t>Build the following custom views</a:t>
            </a:r>
            <a:r>
              <a:rPr lang="en-US" dirty="0">
                <a:solidFill>
                  <a:schemeClr val="tx1">
                    <a:lumMod val="65000"/>
                    <a:lumOff val="35000"/>
                  </a:schemeClr>
                </a:solidFill>
                <a:latin typeface="Arial Nova" panose="020B0504020202020204" pitchFamily="34" charset="0"/>
              </a:rPr>
              <a:t>:</a:t>
            </a:r>
          </a:p>
          <a:p>
            <a:pPr marL="742950" lvl="1" indent="-285750">
              <a:buFont typeface="Arial" panose="020B0604020202020204" pitchFamily="34" charset="0"/>
              <a:buChar char="•"/>
            </a:pPr>
            <a:r>
              <a:rPr lang="en-US" dirty="0">
                <a:solidFill>
                  <a:schemeClr val="tx1">
                    <a:lumMod val="65000"/>
                    <a:lumOff val="35000"/>
                  </a:schemeClr>
                </a:solidFill>
                <a:highlight>
                  <a:srgbClr val="FFFF00"/>
                </a:highlight>
                <a:latin typeface="Arial Nova" panose="020B0504020202020204" pitchFamily="34" charset="0"/>
              </a:rPr>
              <a:t>List your suggested custom views!</a:t>
            </a: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hlinkClick r:id="rId4"/>
              </a:rPr>
              <a:t>Create and send a practice proof</a:t>
            </a:r>
            <a:endParaRPr lang="en-US"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hlinkClick r:id="rId5"/>
              </a:rPr>
              <a:t>Download the Adobe CC app</a:t>
            </a:r>
            <a:endParaRPr lang="en-US"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hlinkClick r:id="rId6"/>
              </a:rPr>
              <a:t>Download the iOS/Android app</a:t>
            </a:r>
            <a:endParaRPr lang="en-US"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Contact [</a:t>
            </a:r>
            <a:r>
              <a:rPr lang="en-US" dirty="0">
                <a:solidFill>
                  <a:schemeClr val="tx1">
                    <a:lumMod val="65000"/>
                    <a:lumOff val="35000"/>
                  </a:schemeClr>
                </a:solidFill>
                <a:highlight>
                  <a:srgbClr val="FFFF00"/>
                </a:highlight>
                <a:latin typeface="Arial Nova" panose="020B0504020202020204" pitchFamily="34" charset="0"/>
              </a:rPr>
              <a:t>your name</a:t>
            </a:r>
            <a:r>
              <a:rPr lang="en-US" dirty="0">
                <a:solidFill>
                  <a:schemeClr val="tx1">
                    <a:lumMod val="65000"/>
                    <a:lumOff val="35000"/>
                  </a:schemeClr>
                </a:solidFill>
                <a:latin typeface="Arial Nova" panose="020B0504020202020204" pitchFamily="34" charset="0"/>
              </a:rPr>
              <a:t>] with any questions!</a:t>
            </a:r>
          </a:p>
        </p:txBody>
      </p:sp>
      <p:sp>
        <p:nvSpPr>
          <p:cNvPr id="4" name="TextBox 3">
            <a:extLst>
              <a:ext uri="{FF2B5EF4-FFF2-40B4-BE49-F238E27FC236}">
                <a16:creationId xmlns:a16="http://schemas.microsoft.com/office/drawing/2014/main" id="{5A21227F-762F-4627-BDF9-7CB411CCD1B2}"/>
              </a:ext>
            </a:extLst>
          </p:cNvPr>
          <p:cNvSpPr txBox="1"/>
          <p:nvPr/>
        </p:nvSpPr>
        <p:spPr>
          <a:xfrm>
            <a:off x="397164" y="272467"/>
            <a:ext cx="57912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Action Items</a:t>
            </a:r>
          </a:p>
        </p:txBody>
      </p:sp>
      <p:sp>
        <p:nvSpPr>
          <p:cNvPr id="5" name="TextBox 4">
            <a:extLst>
              <a:ext uri="{FF2B5EF4-FFF2-40B4-BE49-F238E27FC236}">
                <a16:creationId xmlns:a16="http://schemas.microsoft.com/office/drawing/2014/main" id="{B9721ABA-9AD0-41AF-99B7-5A892E4C0102}"/>
              </a:ext>
            </a:extLst>
          </p:cNvPr>
          <p:cNvSpPr txBox="1"/>
          <p:nvPr/>
        </p:nvSpPr>
        <p:spPr>
          <a:xfrm>
            <a:off x="6862618" y="499460"/>
            <a:ext cx="4387274" cy="646331"/>
          </a:xfrm>
          <a:prstGeom prst="rect">
            <a:avLst/>
          </a:prstGeom>
          <a:noFill/>
        </p:spPr>
        <p:txBody>
          <a:bodyPr wrap="square">
            <a:spAutoFit/>
          </a:bodyPr>
          <a:lstStyle/>
          <a:p>
            <a:r>
              <a:rPr lang="en-US" dirty="0">
                <a:highlight>
                  <a:srgbClr val="FFFF00"/>
                </a:highlight>
              </a:rPr>
              <a:t>Customize this list for the actions you want your team to complete after training!</a:t>
            </a:r>
          </a:p>
        </p:txBody>
      </p:sp>
    </p:spTree>
    <p:extLst>
      <p:ext uri="{BB962C8B-B14F-4D97-AF65-F5344CB8AC3E}">
        <p14:creationId xmlns:p14="http://schemas.microsoft.com/office/powerpoint/2010/main" val="1541374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7C44F9-CDC2-495E-B3CC-680BC841CA50}"/>
              </a:ext>
            </a:extLst>
          </p:cNvPr>
          <p:cNvSpPr txBox="1"/>
          <p:nvPr/>
        </p:nvSpPr>
        <p:spPr>
          <a:xfrm>
            <a:off x="520117" y="1191237"/>
            <a:ext cx="6367244" cy="646331"/>
          </a:xfrm>
          <a:prstGeom prst="rect">
            <a:avLst/>
          </a:prstGeom>
          <a:noFill/>
        </p:spPr>
        <p:txBody>
          <a:bodyPr wrap="square" rtlCol="0">
            <a:spAutoFit/>
          </a:bodyPr>
          <a:lstStyle/>
          <a:p>
            <a:pPr marL="342900" indent="-342900">
              <a:buAutoNum type="arabicPeriod"/>
            </a:pPr>
            <a:r>
              <a:rPr lang="en-US" dirty="0">
                <a:solidFill>
                  <a:schemeClr val="tx1">
                    <a:lumMod val="65000"/>
                    <a:lumOff val="35000"/>
                  </a:schemeClr>
                </a:solidFill>
                <a:latin typeface="Arial Nova" panose="020B0504020202020204" pitchFamily="34" charset="0"/>
              </a:rPr>
              <a:t>Manage your Notifications &amp; Digest Settings</a:t>
            </a:r>
          </a:p>
          <a:p>
            <a:pPr marL="342900" indent="-342900">
              <a:buAutoNum type="arabicPeriod"/>
            </a:pPr>
            <a:r>
              <a:rPr lang="en-US" dirty="0">
                <a:solidFill>
                  <a:schemeClr val="tx1">
                    <a:lumMod val="65000"/>
                    <a:lumOff val="35000"/>
                  </a:schemeClr>
                </a:solidFill>
                <a:latin typeface="Arial Nova" panose="020B0504020202020204" pitchFamily="34" charset="0"/>
              </a:rPr>
              <a:t>Manage your Integrations </a:t>
            </a:r>
            <a:r>
              <a:rPr lang="en-US" dirty="0">
                <a:solidFill>
                  <a:schemeClr val="tx1">
                    <a:lumMod val="65000"/>
                    <a:lumOff val="35000"/>
                  </a:schemeClr>
                </a:solidFill>
                <a:highlight>
                  <a:srgbClr val="FFFF00"/>
                </a:highlight>
                <a:latin typeface="Arial Nova" panose="020B0504020202020204" pitchFamily="34" charset="0"/>
              </a:rPr>
              <a:t>(List expected integrations)</a:t>
            </a:r>
          </a:p>
        </p:txBody>
      </p:sp>
      <p:pic>
        <p:nvPicPr>
          <p:cNvPr id="5" name="Picture 4" descr="Graphical user interface, application&#10;&#10;Description automatically generated">
            <a:extLst>
              <a:ext uri="{FF2B5EF4-FFF2-40B4-BE49-F238E27FC236}">
                <a16:creationId xmlns:a16="http://schemas.microsoft.com/office/drawing/2014/main" id="{3824C409-0E2A-466C-A479-1E932A067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42" y="2426156"/>
            <a:ext cx="5405247" cy="3945264"/>
          </a:xfrm>
          <a:prstGeom prst="rect">
            <a:avLst/>
          </a:prstGeom>
          <a:effectLst>
            <a:outerShdw blurRad="63500" sx="102000" sy="102000" algn="ctr" rotWithShape="0">
              <a:prstClr val="black">
                <a:alpha val="40000"/>
              </a:prstClr>
            </a:outerShdw>
          </a:effectLst>
        </p:spPr>
      </p:pic>
      <p:pic>
        <p:nvPicPr>
          <p:cNvPr id="7" name="Picture 6" descr="Graphical user interface, text, application, email&#10;&#10;Description automatically generated">
            <a:extLst>
              <a:ext uri="{FF2B5EF4-FFF2-40B4-BE49-F238E27FC236}">
                <a16:creationId xmlns:a16="http://schemas.microsoft.com/office/drawing/2014/main" id="{42027F96-6DDA-469B-9C12-1639B499B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231" y="2426156"/>
            <a:ext cx="5405247" cy="3945264"/>
          </a:xfrm>
          <a:prstGeom prst="rect">
            <a:avLst/>
          </a:prstGeom>
          <a:effectLst>
            <a:outerShdw blurRad="63500" sx="102000" sy="102000" algn="ctr" rotWithShape="0">
              <a:prstClr val="black">
                <a:alpha val="40000"/>
              </a:prstClr>
            </a:outerShdw>
          </a:effectLst>
        </p:spPr>
      </p:pic>
      <p:sp>
        <p:nvSpPr>
          <p:cNvPr id="8" name="Oval 7">
            <a:extLst>
              <a:ext uri="{FF2B5EF4-FFF2-40B4-BE49-F238E27FC236}">
                <a16:creationId xmlns:a16="http://schemas.microsoft.com/office/drawing/2014/main" id="{7D6A2328-16DA-4A22-9FDE-9E02CD150322}"/>
              </a:ext>
            </a:extLst>
          </p:cNvPr>
          <p:cNvSpPr/>
          <p:nvPr/>
        </p:nvSpPr>
        <p:spPr>
          <a:xfrm>
            <a:off x="264342" y="2030009"/>
            <a:ext cx="352338" cy="343948"/>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1</a:t>
            </a:r>
          </a:p>
        </p:txBody>
      </p:sp>
      <p:sp>
        <p:nvSpPr>
          <p:cNvPr id="9" name="Oval 8">
            <a:extLst>
              <a:ext uri="{FF2B5EF4-FFF2-40B4-BE49-F238E27FC236}">
                <a16:creationId xmlns:a16="http://schemas.microsoft.com/office/drawing/2014/main" id="{51B338D3-5D78-4B1F-9FCE-0A984915EB60}"/>
              </a:ext>
            </a:extLst>
          </p:cNvPr>
          <p:cNvSpPr/>
          <p:nvPr/>
        </p:nvSpPr>
        <p:spPr>
          <a:xfrm>
            <a:off x="6237049" y="2013231"/>
            <a:ext cx="394282" cy="360726"/>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2</a:t>
            </a:r>
          </a:p>
        </p:txBody>
      </p:sp>
      <p:sp>
        <p:nvSpPr>
          <p:cNvPr id="10" name="TextBox 9">
            <a:extLst>
              <a:ext uri="{FF2B5EF4-FFF2-40B4-BE49-F238E27FC236}">
                <a16:creationId xmlns:a16="http://schemas.microsoft.com/office/drawing/2014/main" id="{DBBF4D9F-6E06-4F3F-BB28-1E93E2099389}"/>
              </a:ext>
            </a:extLst>
          </p:cNvPr>
          <p:cNvSpPr txBox="1"/>
          <p:nvPr/>
        </p:nvSpPr>
        <p:spPr>
          <a:xfrm>
            <a:off x="410802" y="358914"/>
            <a:ext cx="8489917"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Updating Notifications &amp; Integrations</a:t>
            </a:r>
          </a:p>
        </p:txBody>
      </p:sp>
      <p:sp>
        <p:nvSpPr>
          <p:cNvPr id="12" name="TextBox 11">
            <a:extLst>
              <a:ext uri="{FF2B5EF4-FFF2-40B4-BE49-F238E27FC236}">
                <a16:creationId xmlns:a16="http://schemas.microsoft.com/office/drawing/2014/main" id="{024C5A9E-809C-42F0-8722-D531B4F93042}"/>
              </a:ext>
            </a:extLst>
          </p:cNvPr>
          <p:cNvSpPr txBox="1"/>
          <p:nvPr/>
        </p:nvSpPr>
        <p:spPr>
          <a:xfrm>
            <a:off x="9144000" y="812902"/>
            <a:ext cx="2268976" cy="1200329"/>
          </a:xfrm>
          <a:prstGeom prst="rect">
            <a:avLst/>
          </a:prstGeom>
          <a:noFill/>
        </p:spPr>
        <p:txBody>
          <a:bodyPr wrap="square">
            <a:spAutoFit/>
          </a:bodyPr>
          <a:lstStyle/>
          <a:p>
            <a:pPr algn="ctr"/>
            <a:r>
              <a:rPr lang="en-US" dirty="0">
                <a:solidFill>
                  <a:schemeClr val="bg2">
                    <a:lumMod val="25000"/>
                  </a:schemeClr>
                </a:solidFill>
              </a:rPr>
              <a:t>Real time notifications are available in the inMotion Extension for Adobe CC!</a:t>
            </a:r>
          </a:p>
        </p:txBody>
      </p:sp>
      <p:cxnSp>
        <p:nvCxnSpPr>
          <p:cNvPr id="13" name="Straight Arrow Connector 12">
            <a:extLst>
              <a:ext uri="{FF2B5EF4-FFF2-40B4-BE49-F238E27FC236}">
                <a16:creationId xmlns:a16="http://schemas.microsoft.com/office/drawing/2014/main" id="{C5FAD676-2B21-468D-99C3-E2A574246CE4}"/>
              </a:ext>
            </a:extLst>
          </p:cNvPr>
          <p:cNvCxnSpPr>
            <a:cxnSpLocks/>
          </p:cNvCxnSpPr>
          <p:nvPr/>
        </p:nvCxnSpPr>
        <p:spPr>
          <a:xfrm flipH="1">
            <a:off x="9626052" y="2016834"/>
            <a:ext cx="652436" cy="2685769"/>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452B327-6E82-42EB-9CE4-BCB8839AE39F}"/>
              </a:ext>
            </a:extLst>
          </p:cNvPr>
          <p:cNvSpPr txBox="1"/>
          <p:nvPr/>
        </p:nvSpPr>
        <p:spPr>
          <a:xfrm>
            <a:off x="6631331" y="6517264"/>
            <a:ext cx="5209563" cy="307777"/>
          </a:xfrm>
          <a:prstGeom prst="rect">
            <a:avLst/>
          </a:prstGeom>
          <a:noFill/>
        </p:spPr>
        <p:txBody>
          <a:bodyPr wrap="square" rtlCol="0">
            <a:spAutoFit/>
          </a:bodyPr>
          <a:lstStyle/>
          <a:p>
            <a:r>
              <a:rPr lang="en-US" sz="1400" dirty="0"/>
              <a:t>Read More: </a:t>
            </a:r>
            <a:r>
              <a:rPr lang="en-US" sz="1400" dirty="0">
                <a:hlinkClick r:id="rId4"/>
              </a:rPr>
              <a:t>https://guide-ignite.inmotionnow.com/help/notifications</a:t>
            </a:r>
            <a:r>
              <a:rPr lang="en-US" sz="1400" dirty="0"/>
              <a:t> </a:t>
            </a:r>
          </a:p>
        </p:txBody>
      </p:sp>
    </p:spTree>
    <p:extLst>
      <p:ext uri="{BB962C8B-B14F-4D97-AF65-F5344CB8AC3E}">
        <p14:creationId xmlns:p14="http://schemas.microsoft.com/office/powerpoint/2010/main" val="3814810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77ACFB-AE32-41A2-A89C-45003108514D}"/>
              </a:ext>
            </a:extLst>
          </p:cNvPr>
          <p:cNvSpPr txBox="1"/>
          <p:nvPr/>
        </p:nvSpPr>
        <p:spPr>
          <a:xfrm>
            <a:off x="572655" y="2921168"/>
            <a:ext cx="11619345" cy="1015663"/>
          </a:xfrm>
          <a:prstGeom prst="rect">
            <a:avLst/>
          </a:prstGeom>
          <a:noFill/>
        </p:spPr>
        <p:txBody>
          <a:bodyPr wrap="square" rtlCol="0">
            <a:spAutoFit/>
          </a:bodyPr>
          <a:lstStyle/>
          <a:p>
            <a:r>
              <a:rPr lang="en-US" sz="6000" dirty="0">
                <a:solidFill>
                  <a:schemeClr val="tx1">
                    <a:lumMod val="65000"/>
                    <a:lumOff val="35000"/>
                  </a:schemeClr>
                </a:solidFill>
                <a:latin typeface="Arial Nova" panose="020B0504020202020204" pitchFamily="34" charset="0"/>
              </a:rPr>
              <a:t>Platform Overview &amp; Navigation </a:t>
            </a:r>
          </a:p>
        </p:txBody>
      </p:sp>
    </p:spTree>
    <p:extLst>
      <p:ext uri="{BB962C8B-B14F-4D97-AF65-F5344CB8AC3E}">
        <p14:creationId xmlns:p14="http://schemas.microsoft.com/office/powerpoint/2010/main" val="2977282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46AF26-3636-4A34-A490-C145B789097D}"/>
              </a:ext>
            </a:extLst>
          </p:cNvPr>
          <p:cNvPicPr>
            <a:picLocks noChangeAspect="1"/>
          </p:cNvPicPr>
          <p:nvPr/>
        </p:nvPicPr>
        <p:blipFill rotWithShape="1">
          <a:blip r:embed="rId2"/>
          <a:srcRect l="16480"/>
          <a:stretch/>
        </p:blipFill>
        <p:spPr>
          <a:xfrm>
            <a:off x="6198825" y="1434218"/>
            <a:ext cx="1199556" cy="1376697"/>
          </a:xfrm>
          <a:prstGeom prst="rect">
            <a:avLst/>
          </a:prstGeom>
        </p:spPr>
      </p:pic>
      <p:pic>
        <p:nvPicPr>
          <p:cNvPr id="7" name="Picture 6">
            <a:extLst>
              <a:ext uri="{FF2B5EF4-FFF2-40B4-BE49-F238E27FC236}">
                <a16:creationId xmlns:a16="http://schemas.microsoft.com/office/drawing/2014/main" id="{E5B833C4-CABA-408A-816E-33D041E311EC}"/>
              </a:ext>
            </a:extLst>
          </p:cNvPr>
          <p:cNvPicPr>
            <a:picLocks noChangeAspect="1"/>
          </p:cNvPicPr>
          <p:nvPr/>
        </p:nvPicPr>
        <p:blipFill rotWithShape="1">
          <a:blip r:embed="rId2">
            <a:duotone>
              <a:schemeClr val="accent4">
                <a:shade val="45000"/>
                <a:satMod val="135000"/>
              </a:schemeClr>
              <a:prstClr val="white"/>
            </a:duotone>
          </a:blip>
          <a:srcRect l="16480"/>
          <a:stretch/>
        </p:blipFill>
        <p:spPr>
          <a:xfrm>
            <a:off x="453076" y="1434218"/>
            <a:ext cx="1199555" cy="1376695"/>
          </a:xfrm>
          <a:prstGeom prst="rect">
            <a:avLst/>
          </a:prstGeom>
        </p:spPr>
      </p:pic>
      <p:sp>
        <p:nvSpPr>
          <p:cNvPr id="8" name="TextBox 7">
            <a:extLst>
              <a:ext uri="{FF2B5EF4-FFF2-40B4-BE49-F238E27FC236}">
                <a16:creationId xmlns:a16="http://schemas.microsoft.com/office/drawing/2014/main" id="{A1D1E98D-6FB2-4AB3-9027-C28ED920F857}"/>
              </a:ext>
            </a:extLst>
          </p:cNvPr>
          <p:cNvSpPr txBox="1"/>
          <p:nvPr/>
        </p:nvSpPr>
        <p:spPr>
          <a:xfrm>
            <a:off x="492451" y="374361"/>
            <a:ext cx="7777018"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Core Roles in ignite</a:t>
            </a:r>
          </a:p>
        </p:txBody>
      </p:sp>
      <p:sp>
        <p:nvSpPr>
          <p:cNvPr id="9" name="TextBox 8">
            <a:extLst>
              <a:ext uri="{FF2B5EF4-FFF2-40B4-BE49-F238E27FC236}">
                <a16:creationId xmlns:a16="http://schemas.microsoft.com/office/drawing/2014/main" id="{3A896953-B67A-46E3-AF91-A3B59F26DF66}"/>
              </a:ext>
            </a:extLst>
          </p:cNvPr>
          <p:cNvSpPr txBox="1"/>
          <p:nvPr/>
        </p:nvSpPr>
        <p:spPr>
          <a:xfrm>
            <a:off x="1652631" y="1514509"/>
            <a:ext cx="4202886" cy="3600986"/>
          </a:xfrm>
          <a:prstGeom prst="rect">
            <a:avLst/>
          </a:prstGeom>
          <a:noFill/>
        </p:spPr>
        <p:txBody>
          <a:bodyPr wrap="square" rtlCol="0">
            <a:spAutoFit/>
          </a:bodyPr>
          <a:lstStyle/>
          <a:p>
            <a:r>
              <a:rPr lang="en-US" sz="2000" b="1" dirty="0">
                <a:solidFill>
                  <a:schemeClr val="bg2">
                    <a:lumMod val="25000"/>
                  </a:schemeClr>
                </a:solidFill>
              </a:rPr>
              <a:t>Stakeholder Roles*</a:t>
            </a:r>
          </a:p>
          <a:p>
            <a:endParaRPr lang="en-US" sz="1600" dirty="0">
              <a:solidFill>
                <a:schemeClr val="bg2">
                  <a:lumMod val="25000"/>
                </a:schemeClr>
              </a:solidFill>
            </a:endParaRPr>
          </a:p>
          <a:p>
            <a:pPr marL="285750" indent="-285750">
              <a:buFont typeface="Arial" panose="020B0604020202020204" pitchFamily="34" charset="0"/>
              <a:buChar char="•"/>
            </a:pPr>
            <a:r>
              <a:rPr lang="en-US" sz="1600" dirty="0">
                <a:solidFill>
                  <a:schemeClr val="bg2">
                    <a:lumMod val="25000"/>
                  </a:schemeClr>
                </a:solidFill>
              </a:rPr>
              <a:t>Can request work</a:t>
            </a:r>
          </a:p>
          <a:p>
            <a:pPr marL="285750" indent="-285750">
              <a:buFont typeface="Arial" panose="020B0604020202020204" pitchFamily="34" charset="0"/>
              <a:buChar char="•"/>
            </a:pPr>
            <a:r>
              <a:rPr lang="en-US" sz="1600" dirty="0">
                <a:solidFill>
                  <a:schemeClr val="bg2">
                    <a:lumMod val="25000"/>
                  </a:schemeClr>
                </a:solidFill>
              </a:rPr>
              <a:t>Monitor work progress</a:t>
            </a:r>
          </a:p>
          <a:p>
            <a:pPr marL="285750" indent="-285750">
              <a:buFont typeface="Arial" panose="020B0604020202020204" pitchFamily="34" charset="0"/>
              <a:buChar char="•"/>
            </a:pPr>
            <a:r>
              <a:rPr lang="en-US" sz="1600" dirty="0">
                <a:solidFill>
                  <a:schemeClr val="bg2">
                    <a:lumMod val="25000"/>
                  </a:schemeClr>
                </a:solidFill>
              </a:rPr>
              <a:t>Review and approve work</a:t>
            </a:r>
          </a:p>
          <a:p>
            <a:pPr marL="285750" indent="-285750">
              <a:buFont typeface="Arial" panose="020B0604020202020204" pitchFamily="34" charset="0"/>
              <a:buChar char="•"/>
            </a:pPr>
            <a:r>
              <a:rPr lang="en-US" sz="1600" dirty="0">
                <a:solidFill>
                  <a:schemeClr val="bg2">
                    <a:lumMod val="25000"/>
                  </a:schemeClr>
                </a:solidFill>
              </a:rPr>
              <a:t>Collaborate on requests &amp; reviews</a:t>
            </a:r>
          </a:p>
          <a:p>
            <a:pPr marL="285750" indent="-285750">
              <a:buFont typeface="Arial" panose="020B0604020202020204" pitchFamily="34" charset="0"/>
              <a:buChar char="•"/>
            </a:pPr>
            <a:r>
              <a:rPr lang="en-US" sz="1600" dirty="0">
                <a:solidFill>
                  <a:schemeClr val="bg2">
                    <a:lumMod val="25000"/>
                  </a:schemeClr>
                </a:solidFill>
              </a:rPr>
              <a:t>View shared reports</a:t>
            </a:r>
          </a:p>
          <a:p>
            <a:pPr marL="285750" indent="-285750">
              <a:buFont typeface="Arial" panose="020B0604020202020204" pitchFamily="34" charset="0"/>
              <a:buChar char="•"/>
            </a:pPr>
            <a:r>
              <a:rPr lang="en-US" sz="1600" dirty="0">
                <a:solidFill>
                  <a:schemeClr val="bg2">
                    <a:lumMod val="25000"/>
                  </a:schemeClr>
                </a:solidFill>
              </a:rPr>
              <a:t>Receive deliverable files</a:t>
            </a:r>
          </a:p>
          <a:p>
            <a:pPr marL="285750" indent="-285750">
              <a:buFont typeface="Arial" panose="020B0604020202020204" pitchFamily="34" charset="0"/>
              <a:buChar char="•"/>
            </a:pPr>
            <a:endParaRPr lang="en-US" sz="1600" dirty="0">
              <a:solidFill>
                <a:schemeClr val="bg2">
                  <a:lumMod val="25000"/>
                </a:schemeClr>
              </a:solidFill>
            </a:endParaRPr>
          </a:p>
          <a:p>
            <a:r>
              <a:rPr lang="en-US" sz="1600" i="1" dirty="0">
                <a:solidFill>
                  <a:schemeClr val="bg2">
                    <a:lumMod val="25000"/>
                  </a:schemeClr>
                </a:solidFill>
              </a:rPr>
              <a:t>*All based on permissions set within ignite.</a:t>
            </a:r>
          </a:p>
          <a:p>
            <a:endParaRPr lang="en-US" sz="1600" dirty="0">
              <a:solidFill>
                <a:schemeClr val="bg2">
                  <a:lumMod val="25000"/>
                </a:schemeClr>
              </a:solidFill>
            </a:endParaRPr>
          </a:p>
          <a:p>
            <a:pPr marL="342900" indent="-342900">
              <a:buFontTx/>
              <a:buChar char="-"/>
            </a:pPr>
            <a:endParaRPr lang="en-US" sz="1600" dirty="0">
              <a:solidFill>
                <a:schemeClr val="bg2">
                  <a:lumMod val="25000"/>
                </a:schemeClr>
              </a:solidFill>
            </a:endParaRPr>
          </a:p>
          <a:p>
            <a:r>
              <a:rPr lang="en-US" sz="1600" b="1" dirty="0">
                <a:solidFill>
                  <a:schemeClr val="bg2">
                    <a:lumMod val="25000"/>
                  </a:schemeClr>
                </a:solidFill>
              </a:rPr>
              <a:t>Example Roles/Titles of Stakeholders:</a:t>
            </a:r>
          </a:p>
          <a:p>
            <a:pPr marL="285750" indent="-285750">
              <a:buFont typeface="Arial" panose="020B0604020202020204" pitchFamily="34" charset="0"/>
              <a:buChar char="•"/>
            </a:pPr>
            <a:r>
              <a:rPr lang="en-US" sz="1600" dirty="0">
                <a:solidFill>
                  <a:schemeClr val="bg2">
                    <a:lumMod val="25000"/>
                  </a:schemeClr>
                </a:solidFill>
                <a:highlight>
                  <a:srgbClr val="FFFF00"/>
                </a:highlight>
              </a:rPr>
              <a:t>List titles of stakeholders in your org</a:t>
            </a:r>
          </a:p>
        </p:txBody>
      </p:sp>
      <p:sp>
        <p:nvSpPr>
          <p:cNvPr id="10" name="TextBox 9">
            <a:extLst>
              <a:ext uri="{FF2B5EF4-FFF2-40B4-BE49-F238E27FC236}">
                <a16:creationId xmlns:a16="http://schemas.microsoft.com/office/drawing/2014/main" id="{9CA540B4-F76B-4543-B324-1CD7A78DA0EC}"/>
              </a:ext>
            </a:extLst>
          </p:cNvPr>
          <p:cNvSpPr txBox="1"/>
          <p:nvPr/>
        </p:nvSpPr>
        <p:spPr>
          <a:xfrm>
            <a:off x="7398381" y="1510018"/>
            <a:ext cx="4215156" cy="4616648"/>
          </a:xfrm>
          <a:prstGeom prst="rect">
            <a:avLst/>
          </a:prstGeom>
          <a:noFill/>
        </p:spPr>
        <p:txBody>
          <a:bodyPr wrap="square" rtlCol="0">
            <a:spAutoFit/>
          </a:bodyPr>
          <a:lstStyle/>
          <a:p>
            <a:r>
              <a:rPr lang="en-US" sz="2000" b="1" dirty="0">
                <a:solidFill>
                  <a:schemeClr val="bg2">
                    <a:lumMod val="25000"/>
                  </a:schemeClr>
                </a:solidFill>
              </a:rPr>
              <a:t>Team Member Roles* </a:t>
            </a:r>
            <a:r>
              <a:rPr lang="en-US" sz="2000" b="1" dirty="0">
                <a:solidFill>
                  <a:srgbClr val="31C903"/>
                </a:solidFill>
              </a:rPr>
              <a:t>(YOU!)</a:t>
            </a:r>
          </a:p>
          <a:p>
            <a:pPr marL="342900" indent="-342900">
              <a:buFont typeface="Arial" panose="020B0604020202020204" pitchFamily="34" charset="0"/>
              <a:buChar char="•"/>
            </a:pPr>
            <a:endParaRPr lang="en-US" sz="1600" dirty="0">
              <a:solidFill>
                <a:schemeClr val="bg2">
                  <a:lumMod val="25000"/>
                </a:schemeClr>
              </a:solidFill>
            </a:endParaRPr>
          </a:p>
          <a:p>
            <a:pPr marL="342900" indent="-342900">
              <a:buFont typeface="Arial" panose="020B0604020202020204" pitchFamily="34" charset="0"/>
              <a:buChar char="•"/>
            </a:pPr>
            <a:r>
              <a:rPr lang="en-US" sz="1600" dirty="0">
                <a:solidFill>
                  <a:schemeClr val="bg2">
                    <a:lumMod val="25000"/>
                  </a:schemeClr>
                </a:solidFill>
              </a:rPr>
              <a:t>Everything a Stakeholder can do, plus…</a:t>
            </a:r>
          </a:p>
          <a:p>
            <a:pPr marL="342900" indent="-342900">
              <a:buFont typeface="Arial" panose="020B0604020202020204" pitchFamily="34" charset="0"/>
              <a:buChar char="•"/>
            </a:pPr>
            <a:r>
              <a:rPr lang="en-US" sz="1600" dirty="0">
                <a:solidFill>
                  <a:schemeClr val="bg2">
                    <a:lumMod val="25000"/>
                  </a:schemeClr>
                </a:solidFill>
              </a:rPr>
              <a:t>Manage incoming requests</a:t>
            </a:r>
          </a:p>
          <a:p>
            <a:pPr marL="342900" indent="-342900">
              <a:buFont typeface="Arial" panose="020B0604020202020204" pitchFamily="34" charset="0"/>
              <a:buChar char="•"/>
            </a:pPr>
            <a:r>
              <a:rPr lang="en-US" sz="1600" dirty="0">
                <a:solidFill>
                  <a:schemeClr val="bg2">
                    <a:lumMod val="25000"/>
                  </a:schemeClr>
                </a:solidFill>
              </a:rPr>
              <a:t>Be assigned to and complete work</a:t>
            </a:r>
          </a:p>
          <a:p>
            <a:pPr marL="342900" indent="-342900">
              <a:buFont typeface="Arial" panose="020B0604020202020204" pitchFamily="34" charset="0"/>
              <a:buChar char="•"/>
            </a:pPr>
            <a:r>
              <a:rPr lang="en-US" sz="1600" dirty="0">
                <a:solidFill>
                  <a:schemeClr val="bg2">
                    <a:lumMod val="25000"/>
                  </a:schemeClr>
                </a:solidFill>
              </a:rPr>
              <a:t>Collaborate on work and files</a:t>
            </a:r>
          </a:p>
          <a:p>
            <a:pPr marL="342900" indent="-342900">
              <a:buFont typeface="Arial" panose="020B0604020202020204" pitchFamily="34" charset="0"/>
              <a:buChar char="•"/>
            </a:pPr>
            <a:r>
              <a:rPr lang="en-US" sz="1600" dirty="0">
                <a:solidFill>
                  <a:schemeClr val="bg2">
                    <a:lumMod val="25000"/>
                  </a:schemeClr>
                </a:solidFill>
              </a:rPr>
              <a:t>Send work for review</a:t>
            </a:r>
          </a:p>
          <a:p>
            <a:pPr marL="342900" indent="-342900">
              <a:buFont typeface="Arial" panose="020B0604020202020204" pitchFamily="34" charset="0"/>
              <a:buChar char="•"/>
            </a:pPr>
            <a:r>
              <a:rPr lang="en-US" sz="1600" dirty="0">
                <a:solidFill>
                  <a:schemeClr val="bg2">
                    <a:lumMod val="25000"/>
                  </a:schemeClr>
                </a:solidFill>
              </a:rPr>
              <a:t>Create custom views and calendars</a:t>
            </a:r>
          </a:p>
          <a:p>
            <a:pPr marL="342900" indent="-342900">
              <a:buFont typeface="Arial" panose="020B0604020202020204" pitchFamily="34" charset="0"/>
              <a:buChar char="•"/>
            </a:pPr>
            <a:r>
              <a:rPr lang="en-US" sz="1600" dirty="0">
                <a:solidFill>
                  <a:schemeClr val="bg2">
                    <a:lumMod val="25000"/>
                  </a:schemeClr>
                </a:solidFill>
              </a:rPr>
              <a:t>Create and share reports on key metrics</a:t>
            </a:r>
          </a:p>
          <a:p>
            <a:endParaRPr lang="en-US" sz="1600" dirty="0">
              <a:solidFill>
                <a:schemeClr val="bg2">
                  <a:lumMod val="25000"/>
                </a:schemeClr>
              </a:solidFill>
            </a:endParaRPr>
          </a:p>
          <a:p>
            <a:r>
              <a:rPr lang="en-US" sz="1600" i="1" dirty="0">
                <a:solidFill>
                  <a:schemeClr val="bg2">
                    <a:lumMod val="25000"/>
                  </a:schemeClr>
                </a:solidFill>
              </a:rPr>
              <a:t>*All based on permissions set within ignite.</a:t>
            </a:r>
          </a:p>
          <a:p>
            <a:pPr marL="342900" indent="-342900">
              <a:buFont typeface="Arial" panose="020B0604020202020204" pitchFamily="34" charset="0"/>
              <a:buChar char="•"/>
            </a:pPr>
            <a:endParaRPr lang="en-US" sz="1600" dirty="0">
              <a:solidFill>
                <a:schemeClr val="bg2">
                  <a:lumMod val="25000"/>
                </a:schemeClr>
              </a:solidFill>
            </a:endParaRPr>
          </a:p>
          <a:p>
            <a:r>
              <a:rPr lang="en-US" sz="1600" b="1" dirty="0">
                <a:solidFill>
                  <a:schemeClr val="bg2">
                    <a:lumMod val="25000"/>
                  </a:schemeClr>
                </a:solidFill>
              </a:rPr>
              <a:t>Example Roles/Titles of Team Members:</a:t>
            </a:r>
          </a:p>
          <a:p>
            <a:pPr marL="285750" indent="-285750">
              <a:buFont typeface="Arial" panose="020B0604020202020204" pitchFamily="34" charset="0"/>
              <a:buChar char="•"/>
            </a:pPr>
            <a:r>
              <a:rPr lang="en-US" sz="1600" dirty="0">
                <a:solidFill>
                  <a:schemeClr val="bg2">
                    <a:lumMod val="25000"/>
                  </a:schemeClr>
                </a:solidFill>
                <a:highlight>
                  <a:srgbClr val="FFFF00"/>
                </a:highlight>
              </a:rPr>
              <a:t>List titles and roles of team members</a:t>
            </a:r>
          </a:p>
          <a:p>
            <a:pPr marL="342900" indent="-342900">
              <a:buFont typeface="Arial" panose="020B0604020202020204" pitchFamily="34" charset="0"/>
              <a:buChar char="•"/>
            </a:pPr>
            <a:endParaRPr lang="en-US" dirty="0">
              <a:solidFill>
                <a:schemeClr val="bg2">
                  <a:lumMod val="25000"/>
                </a:schemeClr>
              </a:solidFill>
            </a:endParaRPr>
          </a:p>
          <a:p>
            <a:pPr marL="342900" indent="-342900">
              <a:buFontTx/>
              <a:buChar char="-"/>
            </a:pPr>
            <a:endParaRPr lang="en-US" sz="2400" dirty="0">
              <a:solidFill>
                <a:schemeClr val="bg2">
                  <a:lumMod val="25000"/>
                </a:schemeClr>
              </a:solidFill>
            </a:endParaRPr>
          </a:p>
          <a:p>
            <a:endParaRPr lang="en-US" sz="2400" b="1" dirty="0">
              <a:solidFill>
                <a:schemeClr val="bg2">
                  <a:lumMod val="25000"/>
                </a:schemeClr>
              </a:solidFill>
            </a:endParaRPr>
          </a:p>
        </p:txBody>
      </p:sp>
      <p:cxnSp>
        <p:nvCxnSpPr>
          <p:cNvPr id="12" name="Straight Connector 11">
            <a:extLst>
              <a:ext uri="{FF2B5EF4-FFF2-40B4-BE49-F238E27FC236}">
                <a16:creationId xmlns:a16="http://schemas.microsoft.com/office/drawing/2014/main" id="{ED241F6E-28B7-4BA7-AED5-A4DD545319CB}"/>
              </a:ext>
            </a:extLst>
          </p:cNvPr>
          <p:cNvCxnSpPr>
            <a:cxnSpLocks/>
          </p:cNvCxnSpPr>
          <p:nvPr/>
        </p:nvCxnSpPr>
        <p:spPr>
          <a:xfrm>
            <a:off x="5855516" y="2122565"/>
            <a:ext cx="0" cy="3363835"/>
          </a:xfrm>
          <a:prstGeom prst="line">
            <a:avLst/>
          </a:prstGeom>
          <a:ln w="38100">
            <a:solidFill>
              <a:schemeClr val="tx1">
                <a:lumMod val="65000"/>
                <a:lumOff val="35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82011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00144290-6666-4562-AB6F-E4949FC4B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3088" y="1490224"/>
            <a:ext cx="8208664" cy="5127128"/>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10E7B1FD-1D6A-45AA-A0A3-96A82003ED1C}"/>
              </a:ext>
            </a:extLst>
          </p:cNvPr>
          <p:cNvSpPr txBox="1"/>
          <p:nvPr/>
        </p:nvSpPr>
        <p:spPr>
          <a:xfrm>
            <a:off x="492451" y="374361"/>
            <a:ext cx="7777018"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Getting Started</a:t>
            </a:r>
          </a:p>
        </p:txBody>
      </p:sp>
      <p:sp>
        <p:nvSpPr>
          <p:cNvPr id="11" name="Arrow: Right 10">
            <a:extLst>
              <a:ext uri="{FF2B5EF4-FFF2-40B4-BE49-F238E27FC236}">
                <a16:creationId xmlns:a16="http://schemas.microsoft.com/office/drawing/2014/main" id="{1CBA4D05-EF53-499F-9A46-DCB693156258}"/>
              </a:ext>
            </a:extLst>
          </p:cNvPr>
          <p:cNvSpPr/>
          <p:nvPr/>
        </p:nvSpPr>
        <p:spPr>
          <a:xfrm>
            <a:off x="3158152" y="2152063"/>
            <a:ext cx="573386" cy="122754"/>
          </a:xfrm>
          <a:prstGeom prst="rightArrow">
            <a:avLst/>
          </a:prstGeom>
          <a:solidFill>
            <a:srgbClr val="31C903"/>
          </a:solidFill>
          <a:ln>
            <a:solidFill>
              <a:srgbClr val="31C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2111BA6-EA83-441F-97F3-BA5FE853319A}"/>
              </a:ext>
            </a:extLst>
          </p:cNvPr>
          <p:cNvSpPr/>
          <p:nvPr/>
        </p:nvSpPr>
        <p:spPr>
          <a:xfrm>
            <a:off x="3158152" y="6318806"/>
            <a:ext cx="573386" cy="122754"/>
          </a:xfrm>
          <a:prstGeom prst="rightArrow">
            <a:avLst/>
          </a:prstGeom>
          <a:solidFill>
            <a:srgbClr val="31C903"/>
          </a:solidFill>
          <a:ln>
            <a:solidFill>
              <a:srgbClr val="31C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D0100FB2-E037-4D6F-A979-14232B8C8199}"/>
              </a:ext>
            </a:extLst>
          </p:cNvPr>
          <p:cNvSpPr/>
          <p:nvPr/>
        </p:nvSpPr>
        <p:spPr>
          <a:xfrm>
            <a:off x="3158152" y="5563692"/>
            <a:ext cx="573386" cy="122754"/>
          </a:xfrm>
          <a:prstGeom prst="rightArrow">
            <a:avLst/>
          </a:prstGeom>
          <a:solidFill>
            <a:srgbClr val="31C903"/>
          </a:solidFill>
          <a:ln>
            <a:solidFill>
              <a:srgbClr val="31C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2AEE7CD8-2EDD-4781-B8CC-8CD913644323}"/>
              </a:ext>
            </a:extLst>
          </p:cNvPr>
          <p:cNvSpPr/>
          <p:nvPr/>
        </p:nvSpPr>
        <p:spPr>
          <a:xfrm>
            <a:off x="3176259" y="5838846"/>
            <a:ext cx="573386" cy="122754"/>
          </a:xfrm>
          <a:prstGeom prst="rightArrow">
            <a:avLst/>
          </a:prstGeom>
          <a:solidFill>
            <a:srgbClr val="31C903"/>
          </a:solidFill>
          <a:ln>
            <a:solidFill>
              <a:srgbClr val="31C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11BBF78C-18C0-4347-940B-17F8610D8B19}"/>
              </a:ext>
            </a:extLst>
          </p:cNvPr>
          <p:cNvSpPr/>
          <p:nvPr/>
        </p:nvSpPr>
        <p:spPr>
          <a:xfrm>
            <a:off x="3135064" y="1626592"/>
            <a:ext cx="573386" cy="122754"/>
          </a:xfrm>
          <a:prstGeom prst="rightArrow">
            <a:avLst/>
          </a:prstGeom>
          <a:solidFill>
            <a:srgbClr val="31C903"/>
          </a:solidFill>
          <a:ln>
            <a:solidFill>
              <a:srgbClr val="31C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E69BD73-0F99-4F3F-A2E6-2076F8FE9369}"/>
              </a:ext>
            </a:extLst>
          </p:cNvPr>
          <p:cNvSpPr txBox="1"/>
          <p:nvPr/>
        </p:nvSpPr>
        <p:spPr>
          <a:xfrm>
            <a:off x="-206481" y="1417254"/>
            <a:ext cx="3364633" cy="523220"/>
          </a:xfrm>
          <a:prstGeom prst="rect">
            <a:avLst/>
          </a:prstGeom>
          <a:noFill/>
        </p:spPr>
        <p:txBody>
          <a:bodyPr wrap="square" rtlCol="0">
            <a:spAutoFit/>
          </a:bodyPr>
          <a:lstStyle/>
          <a:p>
            <a:pPr algn="r"/>
            <a:r>
              <a:rPr lang="en-US" sz="1400" dirty="0">
                <a:solidFill>
                  <a:schemeClr val="tx1">
                    <a:lumMod val="65000"/>
                    <a:lumOff val="35000"/>
                  </a:schemeClr>
                </a:solidFill>
                <a:latin typeface="Arial Nova" panose="020B0504020202020204" pitchFamily="34" charset="0"/>
              </a:rPr>
              <a:t>Full navigation opens when hovering over the ignite icon</a:t>
            </a:r>
          </a:p>
        </p:txBody>
      </p:sp>
      <p:sp>
        <p:nvSpPr>
          <p:cNvPr id="17" name="TextBox 16">
            <a:extLst>
              <a:ext uri="{FF2B5EF4-FFF2-40B4-BE49-F238E27FC236}">
                <a16:creationId xmlns:a16="http://schemas.microsoft.com/office/drawing/2014/main" id="{8C219002-E01B-455D-A407-46042DDE1E9D}"/>
              </a:ext>
            </a:extLst>
          </p:cNvPr>
          <p:cNvSpPr txBox="1"/>
          <p:nvPr/>
        </p:nvSpPr>
        <p:spPr>
          <a:xfrm>
            <a:off x="-138668" y="2044770"/>
            <a:ext cx="3364633" cy="523220"/>
          </a:xfrm>
          <a:prstGeom prst="rect">
            <a:avLst/>
          </a:prstGeom>
          <a:noFill/>
        </p:spPr>
        <p:txBody>
          <a:bodyPr wrap="square" rtlCol="0">
            <a:spAutoFit/>
          </a:bodyPr>
          <a:lstStyle/>
          <a:p>
            <a:pPr algn="r"/>
            <a:r>
              <a:rPr lang="en-US" sz="1400" dirty="0">
                <a:solidFill>
                  <a:schemeClr val="tx1">
                    <a:lumMod val="65000"/>
                    <a:lumOff val="35000"/>
                  </a:schemeClr>
                </a:solidFill>
                <a:latin typeface="Arial Nova" panose="020B0504020202020204" pitchFamily="34" charset="0"/>
              </a:rPr>
              <a:t>Use Global Search to quickly find what you’re looking for in ignite</a:t>
            </a:r>
          </a:p>
        </p:txBody>
      </p:sp>
      <p:sp>
        <p:nvSpPr>
          <p:cNvPr id="18" name="Arrow: Right 17">
            <a:extLst>
              <a:ext uri="{FF2B5EF4-FFF2-40B4-BE49-F238E27FC236}">
                <a16:creationId xmlns:a16="http://schemas.microsoft.com/office/drawing/2014/main" id="{AA5FAAD1-02AA-4EA4-99A3-83592A1D460E}"/>
              </a:ext>
            </a:extLst>
          </p:cNvPr>
          <p:cNvSpPr/>
          <p:nvPr/>
        </p:nvSpPr>
        <p:spPr>
          <a:xfrm>
            <a:off x="3158152" y="3209299"/>
            <a:ext cx="573386" cy="122754"/>
          </a:xfrm>
          <a:prstGeom prst="rightArrow">
            <a:avLst/>
          </a:prstGeom>
          <a:solidFill>
            <a:srgbClr val="31C903"/>
          </a:solidFill>
          <a:ln>
            <a:solidFill>
              <a:srgbClr val="31C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57B3A8B-E5B0-4B47-B958-684170A7A90D}"/>
              </a:ext>
            </a:extLst>
          </p:cNvPr>
          <p:cNvSpPr txBox="1"/>
          <p:nvPr/>
        </p:nvSpPr>
        <p:spPr>
          <a:xfrm>
            <a:off x="0" y="3090210"/>
            <a:ext cx="3235431" cy="307777"/>
          </a:xfrm>
          <a:prstGeom prst="rect">
            <a:avLst/>
          </a:prstGeom>
          <a:noFill/>
        </p:spPr>
        <p:txBody>
          <a:bodyPr wrap="square" rtlCol="0">
            <a:spAutoFit/>
          </a:bodyPr>
          <a:lstStyle/>
          <a:p>
            <a:r>
              <a:rPr lang="en-US" sz="1400" dirty="0">
                <a:solidFill>
                  <a:schemeClr val="tx1">
                    <a:lumMod val="65000"/>
                    <a:lumOff val="35000"/>
                  </a:schemeClr>
                </a:solidFill>
                <a:latin typeface="Arial Nova" panose="020B0504020202020204" pitchFamily="34" charset="0"/>
              </a:rPr>
              <a:t>Work is comprised of Tasks and Proofs</a:t>
            </a:r>
          </a:p>
        </p:txBody>
      </p:sp>
      <p:sp>
        <p:nvSpPr>
          <p:cNvPr id="20" name="TextBox 19">
            <a:extLst>
              <a:ext uri="{FF2B5EF4-FFF2-40B4-BE49-F238E27FC236}">
                <a16:creationId xmlns:a16="http://schemas.microsoft.com/office/drawing/2014/main" id="{CE582D08-4173-451D-8425-050212DAB639}"/>
              </a:ext>
            </a:extLst>
          </p:cNvPr>
          <p:cNvSpPr txBox="1"/>
          <p:nvPr/>
        </p:nvSpPr>
        <p:spPr>
          <a:xfrm>
            <a:off x="1475835" y="5454869"/>
            <a:ext cx="2905125" cy="307777"/>
          </a:xfrm>
          <a:prstGeom prst="rect">
            <a:avLst/>
          </a:prstGeom>
          <a:noFill/>
        </p:spPr>
        <p:txBody>
          <a:bodyPr wrap="square" rtlCol="0">
            <a:spAutoFit/>
          </a:bodyPr>
          <a:lstStyle/>
          <a:p>
            <a:r>
              <a:rPr lang="en-US" sz="1400" dirty="0">
                <a:solidFill>
                  <a:schemeClr val="tx1">
                    <a:lumMod val="65000"/>
                    <a:lumOff val="35000"/>
                  </a:schemeClr>
                </a:solidFill>
                <a:latin typeface="Arial Nova" panose="020B0504020202020204" pitchFamily="34" charset="0"/>
              </a:rPr>
              <a:t>In-App Notifications</a:t>
            </a:r>
          </a:p>
        </p:txBody>
      </p:sp>
      <p:sp>
        <p:nvSpPr>
          <p:cNvPr id="21" name="TextBox 20">
            <a:extLst>
              <a:ext uri="{FF2B5EF4-FFF2-40B4-BE49-F238E27FC236}">
                <a16:creationId xmlns:a16="http://schemas.microsoft.com/office/drawing/2014/main" id="{B8477959-51F4-46DE-A88B-B923B8AF2C26}"/>
              </a:ext>
            </a:extLst>
          </p:cNvPr>
          <p:cNvSpPr txBox="1"/>
          <p:nvPr/>
        </p:nvSpPr>
        <p:spPr>
          <a:xfrm>
            <a:off x="-295274" y="5705496"/>
            <a:ext cx="3471534" cy="523220"/>
          </a:xfrm>
          <a:prstGeom prst="rect">
            <a:avLst/>
          </a:prstGeom>
          <a:noFill/>
        </p:spPr>
        <p:txBody>
          <a:bodyPr wrap="square" rtlCol="0">
            <a:spAutoFit/>
          </a:bodyPr>
          <a:lstStyle/>
          <a:p>
            <a:pPr algn="r"/>
            <a:r>
              <a:rPr lang="en-US" sz="1400" dirty="0">
                <a:solidFill>
                  <a:schemeClr val="tx1">
                    <a:lumMod val="65000"/>
                    <a:lumOff val="35000"/>
                  </a:schemeClr>
                </a:solidFill>
                <a:latin typeface="Arial Nova" panose="020B0504020202020204" pitchFamily="34" charset="0"/>
              </a:rPr>
              <a:t>View the ignite Knowledgebase and contact Support</a:t>
            </a:r>
          </a:p>
        </p:txBody>
      </p:sp>
      <p:sp>
        <p:nvSpPr>
          <p:cNvPr id="22" name="TextBox 21">
            <a:extLst>
              <a:ext uri="{FF2B5EF4-FFF2-40B4-BE49-F238E27FC236}">
                <a16:creationId xmlns:a16="http://schemas.microsoft.com/office/drawing/2014/main" id="{279F1329-EB42-4485-9B4B-129DAFF3AC29}"/>
              </a:ext>
            </a:extLst>
          </p:cNvPr>
          <p:cNvSpPr txBox="1"/>
          <p:nvPr/>
        </p:nvSpPr>
        <p:spPr>
          <a:xfrm>
            <a:off x="578828" y="6221401"/>
            <a:ext cx="3084260" cy="307777"/>
          </a:xfrm>
          <a:prstGeom prst="rect">
            <a:avLst/>
          </a:prstGeom>
          <a:noFill/>
        </p:spPr>
        <p:txBody>
          <a:bodyPr wrap="square" rtlCol="0">
            <a:spAutoFit/>
          </a:bodyPr>
          <a:lstStyle/>
          <a:p>
            <a:r>
              <a:rPr lang="en-US" sz="1400" dirty="0">
                <a:solidFill>
                  <a:schemeClr val="tx1">
                    <a:lumMod val="65000"/>
                    <a:lumOff val="35000"/>
                  </a:schemeClr>
                </a:solidFill>
                <a:latin typeface="Arial Nova" panose="020B0504020202020204" pitchFamily="34" charset="0"/>
              </a:rPr>
              <a:t>Access your Personal Settings</a:t>
            </a:r>
          </a:p>
        </p:txBody>
      </p:sp>
      <p:sp>
        <p:nvSpPr>
          <p:cNvPr id="23" name="Arrow: Right 22">
            <a:extLst>
              <a:ext uri="{FF2B5EF4-FFF2-40B4-BE49-F238E27FC236}">
                <a16:creationId xmlns:a16="http://schemas.microsoft.com/office/drawing/2014/main" id="{8276D484-3367-4D40-8D46-A9492CA299BB}"/>
              </a:ext>
            </a:extLst>
          </p:cNvPr>
          <p:cNvSpPr/>
          <p:nvPr/>
        </p:nvSpPr>
        <p:spPr>
          <a:xfrm rot="10800000">
            <a:off x="6731660" y="2183445"/>
            <a:ext cx="573386" cy="122754"/>
          </a:xfrm>
          <a:prstGeom prst="rightArrow">
            <a:avLst/>
          </a:prstGeom>
          <a:solidFill>
            <a:srgbClr val="31C903"/>
          </a:solidFill>
          <a:ln>
            <a:solidFill>
              <a:srgbClr val="31C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A8E2734-8446-436E-8421-956F1B582DCF}"/>
              </a:ext>
            </a:extLst>
          </p:cNvPr>
          <p:cNvSpPr txBox="1"/>
          <p:nvPr/>
        </p:nvSpPr>
        <p:spPr>
          <a:xfrm>
            <a:off x="7301290" y="2059551"/>
            <a:ext cx="2786066" cy="307777"/>
          </a:xfrm>
          <a:prstGeom prst="rect">
            <a:avLst/>
          </a:prstGeom>
          <a:noFill/>
        </p:spPr>
        <p:txBody>
          <a:bodyPr wrap="square" rtlCol="0">
            <a:spAutoFit/>
          </a:bodyPr>
          <a:lstStyle/>
          <a:p>
            <a:r>
              <a:rPr lang="en-US" sz="1400" dirty="0">
                <a:solidFill>
                  <a:schemeClr val="tx1">
                    <a:lumMod val="65000"/>
                    <a:lumOff val="35000"/>
                  </a:schemeClr>
                </a:solidFill>
                <a:latin typeface="Arial Nova" panose="020B0504020202020204" pitchFamily="34" charset="0"/>
              </a:rPr>
              <a:t>My Work vs All Work</a:t>
            </a:r>
          </a:p>
        </p:txBody>
      </p:sp>
    </p:spTree>
    <p:extLst>
      <p:ext uri="{BB962C8B-B14F-4D97-AF65-F5344CB8AC3E}">
        <p14:creationId xmlns:p14="http://schemas.microsoft.com/office/powerpoint/2010/main" val="18717516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35233</TotalTime>
  <Words>3566</Words>
  <Application>Microsoft Office PowerPoint</Application>
  <PresentationFormat>Widescreen</PresentationFormat>
  <Paragraphs>370</Paragraphs>
  <Slides>53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Arial Nova</vt:lpstr>
      <vt:lpstr>Calibri</vt:lpstr>
      <vt:lpstr>Calibri Light</vt:lpstr>
      <vt:lpstr>Open Sans</vt:lpstr>
      <vt:lpstr>Office Theme</vt:lpstr>
      <vt:lpstr>Team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ignite!</dc:title>
  <dc:creator>Natalie Williams</dc:creator>
  <cp:lastModifiedBy>Natalie Williams</cp:lastModifiedBy>
  <cp:revision>219</cp:revision>
  <dcterms:created xsi:type="dcterms:W3CDTF">2020-12-28T16:00:59Z</dcterms:created>
  <dcterms:modified xsi:type="dcterms:W3CDTF">2021-02-05T14:45:12Z</dcterms:modified>
</cp:coreProperties>
</file>