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63" r:id="rId6"/>
    <p:sldId id="507" r:id="rId7"/>
    <p:sldId id="295" r:id="rId8"/>
    <p:sldId id="506" r:id="rId9"/>
    <p:sldId id="503" r:id="rId10"/>
    <p:sldId id="508" r:id="rId11"/>
    <p:sldId id="509" r:id="rId12"/>
    <p:sldId id="293" r:id="rId13"/>
    <p:sldId id="288" r:id="rId14"/>
    <p:sldId id="505" r:id="rId15"/>
    <p:sldId id="513" r:id="rId16"/>
    <p:sldId id="282" r:id="rId17"/>
    <p:sldId id="514" r:id="rId18"/>
    <p:sldId id="279" r:id="rId19"/>
    <p:sldId id="294" r:id="rId20"/>
    <p:sldId id="276" r:id="rId21"/>
    <p:sldId id="290" r:id="rId22"/>
    <p:sldId id="296" r:id="rId23"/>
    <p:sldId id="280" r:id="rId24"/>
    <p:sldId id="51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 Morgan" initials="M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757A1"/>
    <a:srgbClr val="86D5C8"/>
    <a:srgbClr val="FB515B"/>
    <a:srgbClr val="58595B"/>
    <a:srgbClr val="F9EB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10" autoAdjust="0"/>
    <p:restoredTop sz="94964" autoAdjust="0"/>
  </p:normalViewPr>
  <p:slideViewPr>
    <p:cSldViewPr snapToGrid="0">
      <p:cViewPr varScale="1">
        <p:scale>
          <a:sx n="108" d="100"/>
          <a:sy n="108" d="100"/>
        </p:scale>
        <p:origin x="450"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05E7C-14EE-40B8-992A-07F95C550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96F2E7-34C8-44B8-9CFF-ADD4C54D612B}">
      <dgm:prSet phldrT="[Text]" custT="1"/>
      <dgm:spPr/>
      <dgm:t>
        <a:bodyPr/>
        <a:lstStyle/>
        <a:p>
          <a:r>
            <a:rPr lang="en-US" sz="2000" b="1" dirty="0">
              <a:latin typeface="Palatino Linotype" panose="02040502050505030304" pitchFamily="18" charset="0"/>
            </a:rPr>
            <a:t>Issue:</a:t>
          </a:r>
        </a:p>
        <a:p>
          <a:r>
            <a:rPr lang="en-US" sz="1800" dirty="0">
              <a:latin typeface="Palatino Linotype" panose="02040502050505030304" pitchFamily="18" charset="0"/>
            </a:rPr>
            <a:t>Outdated company policy on flex-time, impacting recruitment and retention of employees with children. Need external models from other companies that adhere to government and company requirements </a:t>
          </a:r>
          <a:endParaRPr lang="en-US" sz="1800" dirty="0"/>
        </a:p>
      </dgm:t>
    </dgm:pt>
    <dgm:pt modelId="{50D967C1-A489-4AAB-B4DE-44F47C81D69F}" type="parTrans" cxnId="{0EE5A408-9EF0-4A56-A929-D0C77539E69C}">
      <dgm:prSet/>
      <dgm:spPr/>
      <dgm:t>
        <a:bodyPr/>
        <a:lstStyle/>
        <a:p>
          <a:endParaRPr lang="en-US"/>
        </a:p>
      </dgm:t>
    </dgm:pt>
    <dgm:pt modelId="{7578096A-FC5E-4C8E-A29B-F955C985D8FE}" type="sibTrans" cxnId="{0EE5A408-9EF0-4A56-A929-D0C77539E69C}">
      <dgm:prSet/>
      <dgm:spPr/>
      <dgm:t>
        <a:bodyPr/>
        <a:lstStyle/>
        <a:p>
          <a:endParaRPr lang="en-US"/>
        </a:p>
      </dgm:t>
    </dgm:pt>
    <dgm:pt modelId="{B6A83C49-A7DB-420D-A875-CD7A9D63DC04}">
      <dgm:prSet phldrT="[Text]" custT="1"/>
      <dgm:spPr/>
      <dgm:t>
        <a:bodyPr/>
        <a:lstStyle/>
        <a:p>
          <a:pPr>
            <a:buClr>
              <a:schemeClr val="accent2"/>
            </a:buClr>
          </a:pPr>
          <a:r>
            <a:rPr lang="en-US" sz="2000" b="1" dirty="0">
              <a:latin typeface="Palatino Linotype" panose="02040502050505030304" pitchFamily="18" charset="0"/>
            </a:rPr>
            <a:t>Initiative </a:t>
          </a:r>
          <a:r>
            <a:rPr lang="en-US" sz="1800" b="1" dirty="0">
              <a:latin typeface="Palatino Linotype" panose="02040502050505030304" pitchFamily="18" charset="0"/>
            </a:rPr>
            <a:t>-</a:t>
          </a:r>
          <a:r>
            <a:rPr lang="en-US" sz="1800" dirty="0">
              <a:latin typeface="Palatino Linotype" panose="02040502050505030304" pitchFamily="18" charset="0"/>
            </a:rPr>
            <a:t> Create a task force and bring in experts from other HBA corporate partner to review and model their country specific program that worked</a:t>
          </a:r>
          <a:endParaRPr lang="en-US" sz="1800" dirty="0"/>
        </a:p>
      </dgm:t>
    </dgm:pt>
    <dgm:pt modelId="{650E1EFF-A094-449F-8CCE-922480AD62F6}" type="parTrans" cxnId="{89F5E7A5-52A2-4094-89B7-946A23CE9E09}">
      <dgm:prSet/>
      <dgm:spPr/>
      <dgm:t>
        <a:bodyPr/>
        <a:lstStyle/>
        <a:p>
          <a:endParaRPr lang="en-US"/>
        </a:p>
      </dgm:t>
    </dgm:pt>
    <dgm:pt modelId="{95B6A1EB-71D3-4887-9CA9-9B1C38846120}" type="sibTrans" cxnId="{89F5E7A5-52A2-4094-89B7-946A23CE9E09}">
      <dgm:prSet/>
      <dgm:spPr/>
      <dgm:t>
        <a:bodyPr/>
        <a:lstStyle/>
        <a:p>
          <a:endParaRPr lang="en-US"/>
        </a:p>
      </dgm:t>
    </dgm:pt>
    <dgm:pt modelId="{36528455-0372-498F-844A-7F187DBF6992}">
      <dgm:prSet phldrT="[Text]" custT="1"/>
      <dgm:spPr/>
      <dgm:t>
        <a:bodyPr/>
        <a:lstStyle/>
        <a:p>
          <a:r>
            <a:rPr lang="en-US" sz="2000" b="1" dirty="0">
              <a:latin typeface="Palatino Linotype" panose="02040502050505030304" pitchFamily="18" charset="0"/>
            </a:rPr>
            <a:t>Issue:</a:t>
          </a:r>
        </a:p>
        <a:p>
          <a:r>
            <a:rPr lang="en-US" sz="1800" dirty="0">
              <a:latin typeface="Palatino Linotype" panose="02040502050505030304" pitchFamily="18" charset="0"/>
            </a:rPr>
            <a:t>Feeling unknown in the company, because long term employees have their own network and most functional areas in the company stick to themselves</a:t>
          </a:r>
          <a:endParaRPr lang="en-US" sz="1800" dirty="0"/>
        </a:p>
      </dgm:t>
    </dgm:pt>
    <dgm:pt modelId="{ABE4F2C1-3926-41B5-94E5-D7ABC480D6C9}" type="parTrans" cxnId="{469D5CB0-2F4B-4336-BB9E-2690DA77A962}">
      <dgm:prSet/>
      <dgm:spPr/>
      <dgm:t>
        <a:bodyPr/>
        <a:lstStyle/>
        <a:p>
          <a:endParaRPr lang="en-US"/>
        </a:p>
      </dgm:t>
    </dgm:pt>
    <dgm:pt modelId="{0255EE14-17E9-4B0C-A34A-A9D069645E9A}" type="sibTrans" cxnId="{469D5CB0-2F4B-4336-BB9E-2690DA77A962}">
      <dgm:prSet/>
      <dgm:spPr/>
      <dgm:t>
        <a:bodyPr/>
        <a:lstStyle/>
        <a:p>
          <a:endParaRPr lang="en-US"/>
        </a:p>
      </dgm:t>
    </dgm:pt>
    <dgm:pt modelId="{9228B436-AA5F-4FD1-AC82-3BE826FC55C1}">
      <dgm:prSet phldrT="[Text]" custT="1"/>
      <dgm:spPr/>
      <dgm:t>
        <a:bodyPr/>
        <a:lstStyle/>
        <a:p>
          <a:pPr>
            <a:buClr>
              <a:schemeClr val="accent2"/>
            </a:buClr>
          </a:pPr>
          <a:r>
            <a:rPr lang="en-US" sz="2000" b="1" dirty="0">
              <a:latin typeface="Palatino Linotype" panose="02040502050505030304" pitchFamily="18" charset="0"/>
            </a:rPr>
            <a:t>Initiative </a:t>
          </a:r>
          <a:r>
            <a:rPr lang="en-US" sz="2000" dirty="0">
              <a:latin typeface="Palatino Linotype" panose="02040502050505030304" pitchFamily="18" charset="0"/>
            </a:rPr>
            <a:t>- </a:t>
          </a:r>
          <a:r>
            <a:rPr lang="en-US" sz="1800" dirty="0">
              <a:latin typeface="Palatino Linotype" panose="02040502050505030304" pitchFamily="18" charset="0"/>
            </a:rPr>
            <a:t>Create on site or virtual events with Ambassadors as moderators, panelists, organizers. Invite long term employees to participate and be presenters. Begin to cross-fertilize functional silos.</a:t>
          </a:r>
          <a:endParaRPr lang="en-US" sz="1800" dirty="0"/>
        </a:p>
      </dgm:t>
    </dgm:pt>
    <dgm:pt modelId="{C5B48977-DE0E-4FEC-8EE7-33F606DDD460}" type="parTrans" cxnId="{79924475-5646-4246-AAE2-F4E211045125}">
      <dgm:prSet/>
      <dgm:spPr/>
      <dgm:t>
        <a:bodyPr/>
        <a:lstStyle/>
        <a:p>
          <a:endParaRPr lang="en-US"/>
        </a:p>
      </dgm:t>
    </dgm:pt>
    <dgm:pt modelId="{0D28529F-9C86-490B-B14A-C9F6639D7AE3}" type="sibTrans" cxnId="{79924475-5646-4246-AAE2-F4E211045125}">
      <dgm:prSet/>
      <dgm:spPr/>
      <dgm:t>
        <a:bodyPr/>
        <a:lstStyle/>
        <a:p>
          <a:endParaRPr lang="en-US"/>
        </a:p>
      </dgm:t>
    </dgm:pt>
    <dgm:pt modelId="{8E66C3AC-6B74-4812-8161-A5F850169803}">
      <dgm:prSet phldrT="[Text]" custT="1"/>
      <dgm:spPr/>
      <dgm:t>
        <a:bodyPr/>
        <a:lstStyle/>
        <a:p>
          <a:endParaRPr lang="en-US" sz="2000" dirty="0"/>
        </a:p>
      </dgm:t>
    </dgm:pt>
    <dgm:pt modelId="{4A6AE42E-5936-49F4-9602-EDA3E571CF62}" type="parTrans" cxnId="{715C55F7-8A13-4C29-AC93-67688F26AF1E}">
      <dgm:prSet/>
      <dgm:spPr/>
      <dgm:t>
        <a:bodyPr/>
        <a:lstStyle/>
        <a:p>
          <a:endParaRPr lang="en-US"/>
        </a:p>
      </dgm:t>
    </dgm:pt>
    <dgm:pt modelId="{88F018A1-FA8E-449C-B6B6-F33B68D96956}" type="sibTrans" cxnId="{715C55F7-8A13-4C29-AC93-67688F26AF1E}">
      <dgm:prSet/>
      <dgm:spPr/>
      <dgm:t>
        <a:bodyPr/>
        <a:lstStyle/>
        <a:p>
          <a:endParaRPr lang="en-US"/>
        </a:p>
      </dgm:t>
    </dgm:pt>
    <dgm:pt modelId="{4334258B-0EC3-4A7C-84D8-1D2071F3AFD5}">
      <dgm:prSet phldrT="[Text]" custT="1"/>
      <dgm:spPr/>
      <dgm:t>
        <a:bodyPr/>
        <a:lstStyle/>
        <a:p>
          <a:endParaRPr lang="en-US" sz="2000" dirty="0"/>
        </a:p>
      </dgm:t>
    </dgm:pt>
    <dgm:pt modelId="{B610E24B-6276-438E-8B18-47B8B7733D9D}" type="parTrans" cxnId="{0492D335-2C2D-4789-BB25-7DBF7691C881}">
      <dgm:prSet/>
      <dgm:spPr/>
      <dgm:t>
        <a:bodyPr/>
        <a:lstStyle/>
        <a:p>
          <a:endParaRPr lang="en-US"/>
        </a:p>
      </dgm:t>
    </dgm:pt>
    <dgm:pt modelId="{7E266396-B85C-41F5-845C-909962D355F8}" type="sibTrans" cxnId="{0492D335-2C2D-4789-BB25-7DBF7691C881}">
      <dgm:prSet/>
      <dgm:spPr/>
      <dgm:t>
        <a:bodyPr/>
        <a:lstStyle/>
        <a:p>
          <a:endParaRPr lang="en-US"/>
        </a:p>
      </dgm:t>
    </dgm:pt>
    <dgm:pt modelId="{28AE5AD6-F9E9-48B9-B840-0B0612C04663}" type="pres">
      <dgm:prSet presAssocID="{46405E7C-14EE-40B8-992A-07F95C550556}" presName="linear" presStyleCnt="0">
        <dgm:presLayoutVars>
          <dgm:animLvl val="lvl"/>
          <dgm:resizeHandles val="exact"/>
        </dgm:presLayoutVars>
      </dgm:prSet>
      <dgm:spPr/>
    </dgm:pt>
    <dgm:pt modelId="{496CBE9C-28CC-4DFB-9118-55B8B5D85046}" type="pres">
      <dgm:prSet presAssocID="{3796F2E7-34C8-44B8-9CFF-ADD4C54D612B}" presName="parentText" presStyleLbl="node1" presStyleIdx="0" presStyleCnt="2" custScaleY="93323">
        <dgm:presLayoutVars>
          <dgm:chMax val="0"/>
          <dgm:bulletEnabled val="1"/>
        </dgm:presLayoutVars>
      </dgm:prSet>
      <dgm:spPr/>
    </dgm:pt>
    <dgm:pt modelId="{58827F46-214E-433B-A096-31917EA055C5}" type="pres">
      <dgm:prSet presAssocID="{3796F2E7-34C8-44B8-9CFF-ADD4C54D612B}" presName="childText" presStyleLbl="revTx" presStyleIdx="0" presStyleCnt="2">
        <dgm:presLayoutVars>
          <dgm:bulletEnabled val="1"/>
        </dgm:presLayoutVars>
      </dgm:prSet>
      <dgm:spPr/>
    </dgm:pt>
    <dgm:pt modelId="{71421EAA-E3A2-4281-AC37-110C6A670272}" type="pres">
      <dgm:prSet presAssocID="{36528455-0372-498F-844A-7F187DBF6992}" presName="parentText" presStyleLbl="node1" presStyleIdx="1" presStyleCnt="2" custLinFactNeighborX="445" custLinFactNeighborY="2857">
        <dgm:presLayoutVars>
          <dgm:chMax val="0"/>
          <dgm:bulletEnabled val="1"/>
        </dgm:presLayoutVars>
      </dgm:prSet>
      <dgm:spPr/>
    </dgm:pt>
    <dgm:pt modelId="{6069B8EE-73E6-4390-800B-B5889E426603}" type="pres">
      <dgm:prSet presAssocID="{36528455-0372-498F-844A-7F187DBF6992}" presName="childText" presStyleLbl="revTx" presStyleIdx="1" presStyleCnt="2">
        <dgm:presLayoutVars>
          <dgm:bulletEnabled val="1"/>
        </dgm:presLayoutVars>
      </dgm:prSet>
      <dgm:spPr/>
    </dgm:pt>
  </dgm:ptLst>
  <dgm:cxnLst>
    <dgm:cxn modelId="{0EE5A408-9EF0-4A56-A929-D0C77539E69C}" srcId="{46405E7C-14EE-40B8-992A-07F95C550556}" destId="{3796F2E7-34C8-44B8-9CFF-ADD4C54D612B}" srcOrd="0" destOrd="0" parTransId="{50D967C1-A489-4AAB-B4DE-44F47C81D69F}" sibTransId="{7578096A-FC5E-4C8E-A29B-F955C985D8FE}"/>
    <dgm:cxn modelId="{B3C51A1A-0F82-4C22-8391-001E6A931668}" type="presOf" srcId="{3796F2E7-34C8-44B8-9CFF-ADD4C54D612B}" destId="{496CBE9C-28CC-4DFB-9118-55B8B5D85046}" srcOrd="0" destOrd="0" presId="urn:microsoft.com/office/officeart/2005/8/layout/vList2"/>
    <dgm:cxn modelId="{65F0BA1F-3FD2-459B-B302-F166E73812D1}" type="presOf" srcId="{4334258B-0EC3-4A7C-84D8-1D2071F3AFD5}" destId="{58827F46-214E-433B-A096-31917EA055C5}" srcOrd="0" destOrd="1" presId="urn:microsoft.com/office/officeart/2005/8/layout/vList2"/>
    <dgm:cxn modelId="{0764EB22-2460-4684-946F-50FB44BCFCBC}" type="presOf" srcId="{9228B436-AA5F-4FD1-AC82-3BE826FC55C1}" destId="{6069B8EE-73E6-4390-800B-B5889E426603}" srcOrd="0" destOrd="0" presId="urn:microsoft.com/office/officeart/2005/8/layout/vList2"/>
    <dgm:cxn modelId="{0492D335-2C2D-4789-BB25-7DBF7691C881}" srcId="{3796F2E7-34C8-44B8-9CFF-ADD4C54D612B}" destId="{4334258B-0EC3-4A7C-84D8-1D2071F3AFD5}" srcOrd="1" destOrd="0" parTransId="{B610E24B-6276-438E-8B18-47B8B7733D9D}" sibTransId="{7E266396-B85C-41F5-845C-909962D355F8}"/>
    <dgm:cxn modelId="{F9F5B537-2BB6-4570-9463-0A0CC8CB0B50}" type="presOf" srcId="{36528455-0372-498F-844A-7F187DBF6992}" destId="{71421EAA-E3A2-4281-AC37-110C6A670272}" srcOrd="0" destOrd="0" presId="urn:microsoft.com/office/officeart/2005/8/layout/vList2"/>
    <dgm:cxn modelId="{1D56EB66-77BE-4E9C-8060-BD6D1F7ED41E}" type="presOf" srcId="{8E66C3AC-6B74-4812-8161-A5F850169803}" destId="{58827F46-214E-433B-A096-31917EA055C5}" srcOrd="0" destOrd="2" presId="urn:microsoft.com/office/officeart/2005/8/layout/vList2"/>
    <dgm:cxn modelId="{79924475-5646-4246-AAE2-F4E211045125}" srcId="{36528455-0372-498F-844A-7F187DBF6992}" destId="{9228B436-AA5F-4FD1-AC82-3BE826FC55C1}" srcOrd="0" destOrd="0" parTransId="{C5B48977-DE0E-4FEC-8EE7-33F606DDD460}" sibTransId="{0D28529F-9C86-490B-B14A-C9F6639D7AE3}"/>
    <dgm:cxn modelId="{78CD1283-AA0C-42C7-84A0-454EC8FE9CEB}" type="presOf" srcId="{B6A83C49-A7DB-420D-A875-CD7A9D63DC04}" destId="{58827F46-214E-433B-A096-31917EA055C5}" srcOrd="0" destOrd="0" presId="urn:microsoft.com/office/officeart/2005/8/layout/vList2"/>
    <dgm:cxn modelId="{89F5E7A5-52A2-4094-89B7-946A23CE9E09}" srcId="{3796F2E7-34C8-44B8-9CFF-ADD4C54D612B}" destId="{B6A83C49-A7DB-420D-A875-CD7A9D63DC04}" srcOrd="0" destOrd="0" parTransId="{650E1EFF-A094-449F-8CCE-922480AD62F6}" sibTransId="{95B6A1EB-71D3-4887-9CA9-9B1C38846120}"/>
    <dgm:cxn modelId="{469D5CB0-2F4B-4336-BB9E-2690DA77A962}" srcId="{46405E7C-14EE-40B8-992A-07F95C550556}" destId="{36528455-0372-498F-844A-7F187DBF6992}" srcOrd="1" destOrd="0" parTransId="{ABE4F2C1-3926-41B5-94E5-D7ABC480D6C9}" sibTransId="{0255EE14-17E9-4B0C-A34A-A9D069645E9A}"/>
    <dgm:cxn modelId="{903326F3-0F2F-498E-BEC5-D84AFC9A6740}" type="presOf" srcId="{46405E7C-14EE-40B8-992A-07F95C550556}" destId="{28AE5AD6-F9E9-48B9-B840-0B0612C04663}" srcOrd="0" destOrd="0" presId="urn:microsoft.com/office/officeart/2005/8/layout/vList2"/>
    <dgm:cxn modelId="{715C55F7-8A13-4C29-AC93-67688F26AF1E}" srcId="{3796F2E7-34C8-44B8-9CFF-ADD4C54D612B}" destId="{8E66C3AC-6B74-4812-8161-A5F850169803}" srcOrd="2" destOrd="0" parTransId="{4A6AE42E-5936-49F4-9602-EDA3E571CF62}" sibTransId="{88F018A1-FA8E-449C-B6B6-F33B68D96956}"/>
    <dgm:cxn modelId="{284C1CFC-6307-40DC-9D27-A90481CB6575}" type="presParOf" srcId="{28AE5AD6-F9E9-48B9-B840-0B0612C04663}" destId="{496CBE9C-28CC-4DFB-9118-55B8B5D85046}" srcOrd="0" destOrd="0" presId="urn:microsoft.com/office/officeart/2005/8/layout/vList2"/>
    <dgm:cxn modelId="{939E18FE-0A22-46C3-B4C5-13753F2F6662}" type="presParOf" srcId="{28AE5AD6-F9E9-48B9-B840-0B0612C04663}" destId="{58827F46-214E-433B-A096-31917EA055C5}" srcOrd="1" destOrd="0" presId="urn:microsoft.com/office/officeart/2005/8/layout/vList2"/>
    <dgm:cxn modelId="{40F098A1-83A7-4A61-874E-A0E6A5E0BA5D}" type="presParOf" srcId="{28AE5AD6-F9E9-48B9-B840-0B0612C04663}" destId="{71421EAA-E3A2-4281-AC37-110C6A670272}" srcOrd="2" destOrd="0" presId="urn:microsoft.com/office/officeart/2005/8/layout/vList2"/>
    <dgm:cxn modelId="{48417110-89AB-4922-BCD6-C0ACD3B91B1F}" type="presParOf" srcId="{28AE5AD6-F9E9-48B9-B840-0B0612C04663}" destId="{6069B8EE-73E6-4390-800B-B5889E42660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405E7C-14EE-40B8-992A-07F95C550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96F2E7-34C8-44B8-9CFF-ADD4C54D612B}">
      <dgm:prSet phldrT="[Text]" custT="1"/>
      <dgm:spPr/>
      <dgm:t>
        <a:bodyPr/>
        <a:lstStyle/>
        <a:p>
          <a:r>
            <a:rPr lang="de-DE" sz="2000" b="1" dirty="0">
              <a:latin typeface="Palatino Linotype" panose="02040502050505030304" pitchFamily="18" charset="0"/>
            </a:rPr>
            <a:t>Issue:</a:t>
          </a:r>
        </a:p>
        <a:p>
          <a:r>
            <a:rPr lang="de-DE" sz="1800" dirty="0">
              <a:latin typeface="Palatino Linotype" panose="02040502050505030304" pitchFamily="18" charset="0"/>
            </a:rPr>
            <a:t>Managers are being polite and not truthful about performance of direct reports. Making team performance less effective, not meeting goals. </a:t>
          </a:r>
          <a:endParaRPr lang="en-US" sz="1800" dirty="0">
            <a:latin typeface="Palatino Linotype" panose="02040502050505030304" pitchFamily="18" charset="0"/>
          </a:endParaRPr>
        </a:p>
      </dgm:t>
    </dgm:pt>
    <dgm:pt modelId="{50D967C1-A489-4AAB-B4DE-44F47C81D69F}" type="parTrans" cxnId="{0EE5A408-9EF0-4A56-A929-D0C77539E69C}">
      <dgm:prSet/>
      <dgm:spPr/>
      <dgm:t>
        <a:bodyPr/>
        <a:lstStyle/>
        <a:p>
          <a:endParaRPr lang="en-US"/>
        </a:p>
      </dgm:t>
    </dgm:pt>
    <dgm:pt modelId="{7578096A-FC5E-4C8E-A29B-F955C985D8FE}" type="sibTrans" cxnId="{0EE5A408-9EF0-4A56-A929-D0C77539E69C}">
      <dgm:prSet/>
      <dgm:spPr/>
      <dgm:t>
        <a:bodyPr/>
        <a:lstStyle/>
        <a:p>
          <a:endParaRPr lang="en-US"/>
        </a:p>
      </dgm:t>
    </dgm:pt>
    <dgm:pt modelId="{B6A83C49-A7DB-420D-A875-CD7A9D63DC04}">
      <dgm:prSet phldrT="[Text]" custT="1"/>
      <dgm:spPr/>
      <dgm:t>
        <a:bodyPr/>
        <a:lstStyle/>
        <a:p>
          <a:pPr>
            <a:buClr>
              <a:schemeClr val="accent2"/>
            </a:buClr>
          </a:pPr>
          <a:r>
            <a:rPr lang="de-DE" sz="2000" b="1" dirty="0">
              <a:latin typeface="Palatino Linotype" panose="02040502050505030304" pitchFamily="18" charset="0"/>
            </a:rPr>
            <a:t>Initiative</a:t>
          </a:r>
          <a:r>
            <a:rPr lang="de-DE" sz="2000" dirty="0">
              <a:latin typeface="Palatino Linotype" panose="02040502050505030304" pitchFamily="18" charset="0"/>
            </a:rPr>
            <a:t> - </a:t>
          </a:r>
          <a:r>
            <a:rPr lang="de-DE" sz="1800" dirty="0">
              <a:latin typeface="Palatino Linotype" panose="02040502050505030304" pitchFamily="18" charset="0"/>
            </a:rPr>
            <a:t>Create an Ambassador subcommittee to brainstorm different ways to address this within the culture</a:t>
          </a:r>
          <a:endParaRPr lang="en-US" sz="1800" dirty="0">
            <a:latin typeface="Palatino Linotype" panose="02040502050505030304" pitchFamily="18" charset="0"/>
          </a:endParaRPr>
        </a:p>
      </dgm:t>
    </dgm:pt>
    <dgm:pt modelId="{650E1EFF-A094-449F-8CCE-922480AD62F6}" type="parTrans" cxnId="{89F5E7A5-52A2-4094-89B7-946A23CE9E09}">
      <dgm:prSet/>
      <dgm:spPr/>
      <dgm:t>
        <a:bodyPr/>
        <a:lstStyle/>
        <a:p>
          <a:endParaRPr lang="en-US"/>
        </a:p>
      </dgm:t>
    </dgm:pt>
    <dgm:pt modelId="{95B6A1EB-71D3-4887-9CA9-9B1C38846120}" type="sibTrans" cxnId="{89F5E7A5-52A2-4094-89B7-946A23CE9E09}">
      <dgm:prSet/>
      <dgm:spPr/>
      <dgm:t>
        <a:bodyPr/>
        <a:lstStyle/>
        <a:p>
          <a:endParaRPr lang="en-US"/>
        </a:p>
      </dgm:t>
    </dgm:pt>
    <dgm:pt modelId="{0E037D5A-FD72-4B63-8F27-C505E68EC1E2}">
      <dgm:prSet phldrT="[Text]" custT="1"/>
      <dgm:spPr/>
      <dgm:t>
        <a:bodyPr/>
        <a:lstStyle/>
        <a:p>
          <a:r>
            <a:rPr lang="de-DE" sz="2000" b="1" dirty="0">
              <a:latin typeface="Palatino Linotype" panose="02040502050505030304" pitchFamily="18" charset="0"/>
            </a:rPr>
            <a:t>Issue:</a:t>
          </a:r>
        </a:p>
        <a:p>
          <a:r>
            <a:rPr lang="de-DE" sz="1800" dirty="0">
              <a:latin typeface="Palatino Linotype" panose="02040502050505030304" pitchFamily="18" charset="0"/>
            </a:rPr>
            <a:t>No one to go to in the company to get advice and strategy for interviewing and gaining advocate support for internal positions that are posted. Newer employees do not have access to a network of decision-makers and thought-leaders</a:t>
          </a:r>
          <a:endParaRPr lang="en-US" sz="1800" dirty="0"/>
        </a:p>
      </dgm:t>
    </dgm:pt>
    <dgm:pt modelId="{9A8FFEC1-D744-4C00-8211-AFF83314D8D5}" type="parTrans" cxnId="{49E7AEA0-C781-47DC-AB37-9D2497446CEE}">
      <dgm:prSet/>
      <dgm:spPr/>
      <dgm:t>
        <a:bodyPr/>
        <a:lstStyle/>
        <a:p>
          <a:endParaRPr lang="en-US"/>
        </a:p>
      </dgm:t>
    </dgm:pt>
    <dgm:pt modelId="{EA2148B6-7808-460B-ADD0-79CA07301E8E}" type="sibTrans" cxnId="{49E7AEA0-C781-47DC-AB37-9D2497446CEE}">
      <dgm:prSet/>
      <dgm:spPr/>
      <dgm:t>
        <a:bodyPr/>
        <a:lstStyle/>
        <a:p>
          <a:endParaRPr lang="en-US"/>
        </a:p>
      </dgm:t>
    </dgm:pt>
    <dgm:pt modelId="{0FBC5920-02F9-4F25-A33D-A4F5DAEE301F}">
      <dgm:prSet phldrT="[Text]" custT="1"/>
      <dgm:spPr/>
      <dgm:t>
        <a:bodyPr/>
        <a:lstStyle/>
        <a:p>
          <a:pPr>
            <a:buClr>
              <a:schemeClr val="accent2"/>
            </a:buClr>
          </a:pPr>
          <a:r>
            <a:rPr lang="de-DE" sz="2000" b="1" dirty="0">
              <a:latin typeface="Palatino Linotype" panose="02040502050505030304" pitchFamily="18" charset="0"/>
            </a:rPr>
            <a:t>Initiative </a:t>
          </a:r>
          <a:r>
            <a:rPr lang="de-DE" sz="2000" dirty="0">
              <a:latin typeface="Palatino Linotype" panose="02040502050505030304" pitchFamily="18" charset="0"/>
            </a:rPr>
            <a:t>- </a:t>
          </a:r>
          <a:r>
            <a:rPr lang="de-DE" sz="1800" dirty="0">
              <a:latin typeface="Palatino Linotype" panose="02040502050505030304" pitchFamily="18" charset="0"/>
            </a:rPr>
            <a:t>Create a small group of  internal interview coaches that are available to all company employees at the site. These are company employees selected by the Ambassadors.  The Ambassadors provided training for these coaches from the Ambassador committee and HBA resources</a:t>
          </a:r>
          <a:endParaRPr lang="en-US" sz="1800" dirty="0"/>
        </a:p>
      </dgm:t>
    </dgm:pt>
    <dgm:pt modelId="{737CEF3A-8C4E-4F11-B82F-766EBA650F21}" type="parTrans" cxnId="{B8D67219-609A-40D0-9259-5186F9B1AE1C}">
      <dgm:prSet/>
      <dgm:spPr/>
      <dgm:t>
        <a:bodyPr/>
        <a:lstStyle/>
        <a:p>
          <a:endParaRPr lang="en-US"/>
        </a:p>
      </dgm:t>
    </dgm:pt>
    <dgm:pt modelId="{CC8E436C-E59E-4BD8-808F-733198BE4667}" type="sibTrans" cxnId="{B8D67219-609A-40D0-9259-5186F9B1AE1C}">
      <dgm:prSet/>
      <dgm:spPr/>
      <dgm:t>
        <a:bodyPr/>
        <a:lstStyle/>
        <a:p>
          <a:endParaRPr lang="en-US"/>
        </a:p>
      </dgm:t>
    </dgm:pt>
    <dgm:pt modelId="{28AE5AD6-F9E9-48B9-B840-0B0612C04663}" type="pres">
      <dgm:prSet presAssocID="{46405E7C-14EE-40B8-992A-07F95C550556}" presName="linear" presStyleCnt="0">
        <dgm:presLayoutVars>
          <dgm:animLvl val="lvl"/>
          <dgm:resizeHandles val="exact"/>
        </dgm:presLayoutVars>
      </dgm:prSet>
      <dgm:spPr/>
    </dgm:pt>
    <dgm:pt modelId="{496CBE9C-28CC-4DFB-9118-55B8B5D85046}" type="pres">
      <dgm:prSet presAssocID="{3796F2E7-34C8-44B8-9CFF-ADD4C54D612B}" presName="parentText" presStyleLbl="node1" presStyleIdx="0" presStyleCnt="2" custScaleY="93323">
        <dgm:presLayoutVars>
          <dgm:chMax val="0"/>
          <dgm:bulletEnabled val="1"/>
        </dgm:presLayoutVars>
      </dgm:prSet>
      <dgm:spPr/>
    </dgm:pt>
    <dgm:pt modelId="{58827F46-214E-433B-A096-31917EA055C5}" type="pres">
      <dgm:prSet presAssocID="{3796F2E7-34C8-44B8-9CFF-ADD4C54D612B}" presName="childText" presStyleLbl="revTx" presStyleIdx="0" presStyleCnt="2">
        <dgm:presLayoutVars>
          <dgm:bulletEnabled val="1"/>
        </dgm:presLayoutVars>
      </dgm:prSet>
      <dgm:spPr/>
    </dgm:pt>
    <dgm:pt modelId="{5DDA95F8-7DFF-4AEF-BE5F-AEE12C5B7A95}" type="pres">
      <dgm:prSet presAssocID="{0E037D5A-FD72-4B63-8F27-C505E68EC1E2}" presName="parentText" presStyleLbl="node1" presStyleIdx="1" presStyleCnt="2">
        <dgm:presLayoutVars>
          <dgm:chMax val="0"/>
          <dgm:bulletEnabled val="1"/>
        </dgm:presLayoutVars>
      </dgm:prSet>
      <dgm:spPr/>
    </dgm:pt>
    <dgm:pt modelId="{CE29CC87-5A4A-44F9-BF56-44117C80EC04}" type="pres">
      <dgm:prSet presAssocID="{0E037D5A-FD72-4B63-8F27-C505E68EC1E2}" presName="childText" presStyleLbl="revTx" presStyleIdx="1" presStyleCnt="2">
        <dgm:presLayoutVars>
          <dgm:bulletEnabled val="1"/>
        </dgm:presLayoutVars>
      </dgm:prSet>
      <dgm:spPr/>
    </dgm:pt>
  </dgm:ptLst>
  <dgm:cxnLst>
    <dgm:cxn modelId="{0EE5A408-9EF0-4A56-A929-D0C77539E69C}" srcId="{46405E7C-14EE-40B8-992A-07F95C550556}" destId="{3796F2E7-34C8-44B8-9CFF-ADD4C54D612B}" srcOrd="0" destOrd="0" parTransId="{50D967C1-A489-4AAB-B4DE-44F47C81D69F}" sibTransId="{7578096A-FC5E-4C8E-A29B-F955C985D8FE}"/>
    <dgm:cxn modelId="{B8D67219-609A-40D0-9259-5186F9B1AE1C}" srcId="{0E037D5A-FD72-4B63-8F27-C505E68EC1E2}" destId="{0FBC5920-02F9-4F25-A33D-A4F5DAEE301F}" srcOrd="0" destOrd="0" parTransId="{737CEF3A-8C4E-4F11-B82F-766EBA650F21}" sibTransId="{CC8E436C-E59E-4BD8-808F-733198BE4667}"/>
    <dgm:cxn modelId="{B3C51A1A-0F82-4C22-8391-001E6A931668}" type="presOf" srcId="{3796F2E7-34C8-44B8-9CFF-ADD4C54D612B}" destId="{496CBE9C-28CC-4DFB-9118-55B8B5D85046}" srcOrd="0" destOrd="0" presId="urn:microsoft.com/office/officeart/2005/8/layout/vList2"/>
    <dgm:cxn modelId="{4382FC7B-909F-4B3F-80C3-80F88EECA7BC}" type="presOf" srcId="{0E037D5A-FD72-4B63-8F27-C505E68EC1E2}" destId="{5DDA95F8-7DFF-4AEF-BE5F-AEE12C5B7A95}" srcOrd="0" destOrd="0" presId="urn:microsoft.com/office/officeart/2005/8/layout/vList2"/>
    <dgm:cxn modelId="{78CD1283-AA0C-42C7-84A0-454EC8FE9CEB}" type="presOf" srcId="{B6A83C49-A7DB-420D-A875-CD7A9D63DC04}" destId="{58827F46-214E-433B-A096-31917EA055C5}" srcOrd="0" destOrd="0" presId="urn:microsoft.com/office/officeart/2005/8/layout/vList2"/>
    <dgm:cxn modelId="{49E7AEA0-C781-47DC-AB37-9D2497446CEE}" srcId="{46405E7C-14EE-40B8-992A-07F95C550556}" destId="{0E037D5A-FD72-4B63-8F27-C505E68EC1E2}" srcOrd="1" destOrd="0" parTransId="{9A8FFEC1-D744-4C00-8211-AFF83314D8D5}" sibTransId="{EA2148B6-7808-460B-ADD0-79CA07301E8E}"/>
    <dgm:cxn modelId="{89F5E7A5-52A2-4094-89B7-946A23CE9E09}" srcId="{3796F2E7-34C8-44B8-9CFF-ADD4C54D612B}" destId="{B6A83C49-A7DB-420D-A875-CD7A9D63DC04}" srcOrd="0" destOrd="0" parTransId="{650E1EFF-A094-449F-8CCE-922480AD62F6}" sibTransId="{95B6A1EB-71D3-4887-9CA9-9B1C38846120}"/>
    <dgm:cxn modelId="{9033A5A7-A299-4EE5-B701-AE2B4B9D580F}" type="presOf" srcId="{0FBC5920-02F9-4F25-A33D-A4F5DAEE301F}" destId="{CE29CC87-5A4A-44F9-BF56-44117C80EC04}" srcOrd="0" destOrd="0" presId="urn:microsoft.com/office/officeart/2005/8/layout/vList2"/>
    <dgm:cxn modelId="{903326F3-0F2F-498E-BEC5-D84AFC9A6740}" type="presOf" srcId="{46405E7C-14EE-40B8-992A-07F95C550556}" destId="{28AE5AD6-F9E9-48B9-B840-0B0612C04663}" srcOrd="0" destOrd="0" presId="urn:microsoft.com/office/officeart/2005/8/layout/vList2"/>
    <dgm:cxn modelId="{284C1CFC-6307-40DC-9D27-A90481CB6575}" type="presParOf" srcId="{28AE5AD6-F9E9-48B9-B840-0B0612C04663}" destId="{496CBE9C-28CC-4DFB-9118-55B8B5D85046}" srcOrd="0" destOrd="0" presId="urn:microsoft.com/office/officeart/2005/8/layout/vList2"/>
    <dgm:cxn modelId="{939E18FE-0A22-46C3-B4C5-13753F2F6662}" type="presParOf" srcId="{28AE5AD6-F9E9-48B9-B840-0B0612C04663}" destId="{58827F46-214E-433B-A096-31917EA055C5}" srcOrd="1" destOrd="0" presId="urn:microsoft.com/office/officeart/2005/8/layout/vList2"/>
    <dgm:cxn modelId="{E95E2C3E-3A9B-4B48-A04D-6367EAF69E24}" type="presParOf" srcId="{28AE5AD6-F9E9-48B9-B840-0B0612C04663}" destId="{5DDA95F8-7DFF-4AEF-BE5F-AEE12C5B7A95}" srcOrd="2" destOrd="0" presId="urn:microsoft.com/office/officeart/2005/8/layout/vList2"/>
    <dgm:cxn modelId="{C4F0C258-9DD1-4B2F-9710-88BC382586F8}" type="presParOf" srcId="{28AE5AD6-F9E9-48B9-B840-0B0612C04663}" destId="{CE29CC87-5A4A-44F9-BF56-44117C80EC0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CBE9C-28CC-4DFB-9118-55B8B5D85046}">
      <dsp:nvSpPr>
        <dsp:cNvPr id="0" name=""/>
        <dsp:cNvSpPr/>
      </dsp:nvSpPr>
      <dsp:spPr>
        <a:xfrm>
          <a:off x="0" y="3876"/>
          <a:ext cx="10902462" cy="1037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en-US" sz="1800" kern="1200" dirty="0">
              <a:latin typeface="Palatino Linotype" panose="02040502050505030304" pitchFamily="18" charset="0"/>
            </a:rPr>
            <a:t>Outdated company policy on flex-time, impacting recruitment and retention of employees with children. Need external models from other companies that adhere to government and company requirements </a:t>
          </a:r>
          <a:endParaRPr lang="en-US" sz="1800" kern="1200" dirty="0"/>
        </a:p>
      </dsp:txBody>
      <dsp:txXfrm>
        <a:off x="50657" y="54533"/>
        <a:ext cx="10801148" cy="936406"/>
      </dsp:txXfrm>
    </dsp:sp>
    <dsp:sp modelId="{58827F46-214E-433B-A096-31917EA055C5}">
      <dsp:nvSpPr>
        <dsp:cNvPr id="0" name=""/>
        <dsp:cNvSpPr/>
      </dsp:nvSpPr>
      <dsp:spPr>
        <a:xfrm>
          <a:off x="0" y="1041597"/>
          <a:ext cx="10902462" cy="116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153" tIns="25400" rIns="142240" bIns="25400" numCol="1" spcCol="1270" anchor="t" anchorCtr="0">
          <a:noAutofit/>
        </a:bodyPr>
        <a:lstStyle/>
        <a:p>
          <a:pPr marL="228600" lvl="1" indent="-228600" algn="l" defTabSz="889000">
            <a:lnSpc>
              <a:spcPct val="90000"/>
            </a:lnSpc>
            <a:spcBef>
              <a:spcPct val="0"/>
            </a:spcBef>
            <a:spcAft>
              <a:spcPct val="20000"/>
            </a:spcAft>
            <a:buClr>
              <a:schemeClr val="accent2"/>
            </a:buClr>
            <a:buChar char="•"/>
          </a:pPr>
          <a:r>
            <a:rPr lang="en-US" sz="2000" b="1" kern="1200" dirty="0">
              <a:latin typeface="Palatino Linotype" panose="02040502050505030304" pitchFamily="18" charset="0"/>
            </a:rPr>
            <a:t>Initiative </a:t>
          </a:r>
          <a:r>
            <a:rPr lang="en-US" sz="1800" b="1" kern="1200" dirty="0">
              <a:latin typeface="Palatino Linotype" panose="02040502050505030304" pitchFamily="18" charset="0"/>
            </a:rPr>
            <a:t>-</a:t>
          </a:r>
          <a:r>
            <a:rPr lang="en-US" sz="1800" kern="1200" dirty="0">
              <a:latin typeface="Palatino Linotype" panose="02040502050505030304" pitchFamily="18" charset="0"/>
            </a:rPr>
            <a:t> Create a task force and bring in experts from other HBA corporate partner to review and model their country specific program that worked</a:t>
          </a:r>
          <a:endParaRPr lang="en-US" sz="1800" kern="1200" dirty="0"/>
        </a:p>
        <a:p>
          <a:pPr marL="228600" lvl="1" indent="-228600" algn="l" defTabSz="889000">
            <a:lnSpc>
              <a:spcPct val="90000"/>
            </a:lnSpc>
            <a:spcBef>
              <a:spcPct val="0"/>
            </a:spcBef>
            <a:spcAft>
              <a:spcPct val="20000"/>
            </a:spcAft>
            <a:buChar char="•"/>
          </a:pPr>
          <a:endParaRPr lang="en-US" sz="2000" kern="1200" dirty="0"/>
        </a:p>
        <a:p>
          <a:pPr marL="228600" lvl="1" indent="-228600" algn="l" defTabSz="889000">
            <a:lnSpc>
              <a:spcPct val="90000"/>
            </a:lnSpc>
            <a:spcBef>
              <a:spcPct val="0"/>
            </a:spcBef>
            <a:spcAft>
              <a:spcPct val="20000"/>
            </a:spcAft>
            <a:buChar char="•"/>
          </a:pPr>
          <a:endParaRPr lang="en-US" sz="2000" kern="1200" dirty="0"/>
        </a:p>
      </dsp:txBody>
      <dsp:txXfrm>
        <a:off x="0" y="1041597"/>
        <a:ext cx="10902462" cy="1165822"/>
      </dsp:txXfrm>
    </dsp:sp>
    <dsp:sp modelId="{71421EAA-E3A2-4281-AC37-110C6A670272}">
      <dsp:nvSpPr>
        <dsp:cNvPr id="0" name=""/>
        <dsp:cNvSpPr/>
      </dsp:nvSpPr>
      <dsp:spPr>
        <a:xfrm>
          <a:off x="0" y="2223553"/>
          <a:ext cx="10902462" cy="11119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en-US" sz="1800" kern="1200" dirty="0">
              <a:latin typeface="Palatino Linotype" panose="02040502050505030304" pitchFamily="18" charset="0"/>
            </a:rPr>
            <a:t>Feeling unknown in the company, because long term employees have their own network and most functional areas in the company stick to themselves</a:t>
          </a:r>
          <a:endParaRPr lang="en-US" sz="1800" kern="1200" dirty="0"/>
        </a:p>
      </dsp:txBody>
      <dsp:txXfrm>
        <a:off x="54282" y="2277835"/>
        <a:ext cx="10793898" cy="1003402"/>
      </dsp:txXfrm>
    </dsp:sp>
    <dsp:sp modelId="{6069B8EE-73E6-4390-800B-B5889E426603}">
      <dsp:nvSpPr>
        <dsp:cNvPr id="0" name=""/>
        <dsp:cNvSpPr/>
      </dsp:nvSpPr>
      <dsp:spPr>
        <a:xfrm>
          <a:off x="0" y="3319387"/>
          <a:ext cx="10902462" cy="564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153" tIns="25400" rIns="142240" bIns="25400" numCol="1" spcCol="1270" anchor="t" anchorCtr="0">
          <a:noAutofit/>
        </a:bodyPr>
        <a:lstStyle/>
        <a:p>
          <a:pPr marL="228600" lvl="1" indent="-228600" algn="l" defTabSz="889000">
            <a:lnSpc>
              <a:spcPct val="90000"/>
            </a:lnSpc>
            <a:spcBef>
              <a:spcPct val="0"/>
            </a:spcBef>
            <a:spcAft>
              <a:spcPct val="20000"/>
            </a:spcAft>
            <a:buClr>
              <a:schemeClr val="accent2"/>
            </a:buClr>
            <a:buChar char="•"/>
          </a:pPr>
          <a:r>
            <a:rPr lang="en-US" sz="2000" b="1" kern="1200" dirty="0">
              <a:latin typeface="Palatino Linotype" panose="02040502050505030304" pitchFamily="18" charset="0"/>
            </a:rPr>
            <a:t>Initiative </a:t>
          </a:r>
          <a:r>
            <a:rPr lang="en-US" sz="2000" kern="1200" dirty="0">
              <a:latin typeface="Palatino Linotype" panose="02040502050505030304" pitchFamily="18" charset="0"/>
            </a:rPr>
            <a:t>- </a:t>
          </a:r>
          <a:r>
            <a:rPr lang="en-US" sz="1800" kern="1200" dirty="0">
              <a:latin typeface="Palatino Linotype" panose="02040502050505030304" pitchFamily="18" charset="0"/>
            </a:rPr>
            <a:t>Create on site or virtual events with Ambassadors as moderators, panelists, organizers. Invite long term employees to participate and be presenters. Begin to cross-fertilize functional silos.</a:t>
          </a:r>
          <a:endParaRPr lang="en-US" sz="1800" kern="1200" dirty="0"/>
        </a:p>
      </dsp:txBody>
      <dsp:txXfrm>
        <a:off x="0" y="3319387"/>
        <a:ext cx="10902462" cy="564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CBE9C-28CC-4DFB-9118-55B8B5D85046}">
      <dsp:nvSpPr>
        <dsp:cNvPr id="0" name=""/>
        <dsp:cNvSpPr/>
      </dsp:nvSpPr>
      <dsp:spPr>
        <a:xfrm>
          <a:off x="0" y="9784"/>
          <a:ext cx="10396025" cy="1463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de-DE" sz="1800" kern="1200" dirty="0">
              <a:latin typeface="Palatino Linotype" panose="02040502050505030304" pitchFamily="18" charset="0"/>
            </a:rPr>
            <a:t>Managers are being polite and not truthful about performance of direct reports. Making team performance less effective, not meeting goals. </a:t>
          </a:r>
          <a:endParaRPr lang="en-US" sz="1800" kern="1200" dirty="0">
            <a:latin typeface="Palatino Linotype" panose="02040502050505030304" pitchFamily="18" charset="0"/>
          </a:endParaRPr>
        </a:p>
      </dsp:txBody>
      <dsp:txXfrm>
        <a:off x="71457" y="81241"/>
        <a:ext cx="10253111" cy="1320886"/>
      </dsp:txXfrm>
    </dsp:sp>
    <dsp:sp modelId="{58827F46-214E-433B-A096-31917EA055C5}">
      <dsp:nvSpPr>
        <dsp:cNvPr id="0" name=""/>
        <dsp:cNvSpPr/>
      </dsp:nvSpPr>
      <dsp:spPr>
        <a:xfrm>
          <a:off x="0" y="1473584"/>
          <a:ext cx="10396025" cy="64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074" tIns="25400" rIns="142240" bIns="25400" numCol="1" spcCol="1270" anchor="t" anchorCtr="0">
          <a:noAutofit/>
        </a:bodyPr>
        <a:lstStyle/>
        <a:p>
          <a:pPr marL="228600" lvl="1" indent="-228600" algn="l" defTabSz="889000">
            <a:lnSpc>
              <a:spcPct val="90000"/>
            </a:lnSpc>
            <a:spcBef>
              <a:spcPct val="0"/>
            </a:spcBef>
            <a:spcAft>
              <a:spcPct val="20000"/>
            </a:spcAft>
            <a:buClr>
              <a:schemeClr val="accent2"/>
            </a:buClr>
            <a:buChar char="•"/>
          </a:pPr>
          <a:r>
            <a:rPr lang="de-DE" sz="2000" b="1" kern="1200" dirty="0">
              <a:latin typeface="Palatino Linotype" panose="02040502050505030304" pitchFamily="18" charset="0"/>
            </a:rPr>
            <a:t>Initiative</a:t>
          </a:r>
          <a:r>
            <a:rPr lang="de-DE" sz="2000" kern="1200" dirty="0">
              <a:latin typeface="Palatino Linotype" panose="02040502050505030304" pitchFamily="18" charset="0"/>
            </a:rPr>
            <a:t> - </a:t>
          </a:r>
          <a:r>
            <a:rPr lang="de-DE" sz="1800" kern="1200" dirty="0">
              <a:latin typeface="Palatino Linotype" panose="02040502050505030304" pitchFamily="18" charset="0"/>
            </a:rPr>
            <a:t>Create an Ambassador subcommittee to brainstorm different ways to address this within the culture</a:t>
          </a:r>
          <a:endParaRPr lang="en-US" sz="1800" kern="1200" dirty="0">
            <a:latin typeface="Palatino Linotype" panose="02040502050505030304" pitchFamily="18" charset="0"/>
          </a:endParaRPr>
        </a:p>
      </dsp:txBody>
      <dsp:txXfrm>
        <a:off x="0" y="1473584"/>
        <a:ext cx="10396025" cy="646875"/>
      </dsp:txXfrm>
    </dsp:sp>
    <dsp:sp modelId="{5DDA95F8-7DFF-4AEF-BE5F-AEE12C5B7A95}">
      <dsp:nvSpPr>
        <dsp:cNvPr id="0" name=""/>
        <dsp:cNvSpPr/>
      </dsp:nvSpPr>
      <dsp:spPr>
        <a:xfrm>
          <a:off x="0" y="2120459"/>
          <a:ext cx="10396025" cy="15685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Palatino Linotype" panose="02040502050505030304" pitchFamily="18" charset="0"/>
            </a:rPr>
            <a:t>Issue:</a:t>
          </a:r>
        </a:p>
        <a:p>
          <a:pPr marL="0" lvl="0" indent="0" algn="l" defTabSz="889000">
            <a:lnSpc>
              <a:spcPct val="90000"/>
            </a:lnSpc>
            <a:spcBef>
              <a:spcPct val="0"/>
            </a:spcBef>
            <a:spcAft>
              <a:spcPct val="35000"/>
            </a:spcAft>
            <a:buNone/>
          </a:pPr>
          <a:r>
            <a:rPr lang="de-DE" sz="1800" kern="1200" dirty="0">
              <a:latin typeface="Palatino Linotype" panose="02040502050505030304" pitchFamily="18" charset="0"/>
            </a:rPr>
            <a:t>No one to go to in the company to get advice and strategy for interviewing and gaining advocate support for internal positions that are posted. Newer employees do not have access to a network of decision-makers and thought-leaders</a:t>
          </a:r>
          <a:endParaRPr lang="en-US" sz="1800" kern="1200" dirty="0"/>
        </a:p>
      </dsp:txBody>
      <dsp:txXfrm>
        <a:off x="76569" y="2197028"/>
        <a:ext cx="10242887" cy="1415393"/>
      </dsp:txXfrm>
    </dsp:sp>
    <dsp:sp modelId="{CE29CC87-5A4A-44F9-BF56-44117C80EC04}">
      <dsp:nvSpPr>
        <dsp:cNvPr id="0" name=""/>
        <dsp:cNvSpPr/>
      </dsp:nvSpPr>
      <dsp:spPr>
        <a:xfrm>
          <a:off x="0" y="3688990"/>
          <a:ext cx="10396025" cy="1216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074" tIns="25400" rIns="142240" bIns="25400" numCol="1" spcCol="1270" anchor="t" anchorCtr="0">
          <a:noAutofit/>
        </a:bodyPr>
        <a:lstStyle/>
        <a:p>
          <a:pPr marL="228600" lvl="1" indent="-228600" algn="l" defTabSz="889000">
            <a:lnSpc>
              <a:spcPct val="90000"/>
            </a:lnSpc>
            <a:spcBef>
              <a:spcPct val="0"/>
            </a:spcBef>
            <a:spcAft>
              <a:spcPct val="20000"/>
            </a:spcAft>
            <a:buClr>
              <a:schemeClr val="accent2"/>
            </a:buClr>
            <a:buChar char="•"/>
          </a:pPr>
          <a:r>
            <a:rPr lang="de-DE" sz="2000" b="1" kern="1200" dirty="0">
              <a:latin typeface="Palatino Linotype" panose="02040502050505030304" pitchFamily="18" charset="0"/>
            </a:rPr>
            <a:t>Initiative </a:t>
          </a:r>
          <a:r>
            <a:rPr lang="de-DE" sz="2000" kern="1200" dirty="0">
              <a:latin typeface="Palatino Linotype" panose="02040502050505030304" pitchFamily="18" charset="0"/>
            </a:rPr>
            <a:t>- </a:t>
          </a:r>
          <a:r>
            <a:rPr lang="de-DE" sz="1800" kern="1200" dirty="0">
              <a:latin typeface="Palatino Linotype" panose="02040502050505030304" pitchFamily="18" charset="0"/>
            </a:rPr>
            <a:t>Create a small group of  internal interview coaches that are available to all company employees at the site. These are company employees selected by the Ambassadors.  The Ambassadors provided training for these coaches from the Ambassador committee and HBA resources</a:t>
          </a:r>
          <a:endParaRPr lang="en-US" sz="1800" kern="1200" dirty="0"/>
        </a:p>
      </dsp:txBody>
      <dsp:txXfrm>
        <a:off x="0" y="3688990"/>
        <a:ext cx="10396025" cy="12161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365B1-5630-45B9-9C83-3D0E0288222E}"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918A0-28F0-440C-BB9C-ED3EB12F0F5E}" type="slidenum">
              <a:rPr lang="en-US" smtClean="0"/>
              <a:t>‹#›</a:t>
            </a:fld>
            <a:endParaRPr lang="en-US"/>
          </a:p>
        </p:txBody>
      </p:sp>
    </p:spTree>
    <p:extLst>
      <p:ext uri="{BB962C8B-B14F-4D97-AF65-F5344CB8AC3E}">
        <p14:creationId xmlns:p14="http://schemas.microsoft.com/office/powerpoint/2010/main" val="209582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 version</a:t>
            </a:r>
          </a:p>
        </p:txBody>
      </p:sp>
      <p:sp>
        <p:nvSpPr>
          <p:cNvPr id="4" name="Slide Number Placeholder 3"/>
          <p:cNvSpPr>
            <a:spLocks noGrp="1"/>
          </p:cNvSpPr>
          <p:nvPr>
            <p:ph type="sldNum" sz="quarter" idx="5"/>
          </p:nvPr>
        </p:nvSpPr>
        <p:spPr/>
        <p:txBody>
          <a:bodyPr/>
          <a:lstStyle/>
          <a:p>
            <a:fld id="{0A1918A0-28F0-440C-BB9C-ED3EB12F0F5E}" type="slidenum">
              <a:rPr lang="en-US" smtClean="0"/>
              <a:t>1</a:t>
            </a:fld>
            <a:endParaRPr lang="en-US"/>
          </a:p>
        </p:txBody>
      </p:sp>
    </p:spTree>
    <p:extLst>
      <p:ext uri="{BB962C8B-B14F-4D97-AF65-F5344CB8AC3E}">
        <p14:creationId xmlns:p14="http://schemas.microsoft.com/office/powerpoint/2010/main" val="405905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a:t>
            </a:fld>
            <a:endParaRPr lang="en-US"/>
          </a:p>
        </p:txBody>
      </p:sp>
    </p:spTree>
    <p:extLst>
      <p:ext uri="{BB962C8B-B14F-4D97-AF65-F5344CB8AC3E}">
        <p14:creationId xmlns:p14="http://schemas.microsoft.com/office/powerpoint/2010/main" val="7415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10</a:t>
            </a:fld>
            <a:endParaRPr lang="en-US"/>
          </a:p>
        </p:txBody>
      </p:sp>
    </p:spTree>
    <p:extLst>
      <p:ext uri="{BB962C8B-B14F-4D97-AF65-F5344CB8AC3E}">
        <p14:creationId xmlns:p14="http://schemas.microsoft.com/office/powerpoint/2010/main" val="534823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918A0-28F0-440C-BB9C-ED3EB12F0F5E}" type="slidenum">
              <a:rPr lang="en-US" smtClean="0"/>
              <a:t>11</a:t>
            </a:fld>
            <a:endParaRPr lang="en-US"/>
          </a:p>
        </p:txBody>
      </p:sp>
    </p:spTree>
    <p:extLst>
      <p:ext uri="{BB962C8B-B14F-4D97-AF65-F5344CB8AC3E}">
        <p14:creationId xmlns:p14="http://schemas.microsoft.com/office/powerpoint/2010/main" val="3835936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1918A0-28F0-440C-BB9C-ED3EB12F0F5E}" type="slidenum">
              <a:rPr lang="en-US" smtClean="0"/>
              <a:t>12</a:t>
            </a:fld>
            <a:endParaRPr lang="en-US"/>
          </a:p>
        </p:txBody>
      </p:sp>
    </p:spTree>
    <p:extLst>
      <p:ext uri="{BB962C8B-B14F-4D97-AF65-F5344CB8AC3E}">
        <p14:creationId xmlns:p14="http://schemas.microsoft.com/office/powerpoint/2010/main" val="12424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17</a:t>
            </a:fld>
            <a:endParaRPr lang="en-US"/>
          </a:p>
        </p:txBody>
      </p:sp>
    </p:spTree>
    <p:extLst>
      <p:ext uri="{BB962C8B-B14F-4D97-AF65-F5344CB8AC3E}">
        <p14:creationId xmlns:p14="http://schemas.microsoft.com/office/powerpoint/2010/main" val="241371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20</a:t>
            </a:fld>
            <a:endParaRPr lang="en-US"/>
          </a:p>
        </p:txBody>
      </p:sp>
    </p:spTree>
    <p:extLst>
      <p:ext uri="{BB962C8B-B14F-4D97-AF65-F5344CB8AC3E}">
        <p14:creationId xmlns:p14="http://schemas.microsoft.com/office/powerpoint/2010/main" val="4174028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id="{0A0025C2-1B2A-4442-8433-6DCE26492ED6}"/>
              </a:ext>
            </a:extLst>
          </p:cNvPr>
          <p:cNvPicPr>
            <a:picLocks noChangeAspect="1"/>
          </p:cNvPicPr>
          <p:nvPr userDrawn="1"/>
        </p:nvPicPr>
        <p:blipFill>
          <a:blip r:embed="rId3"/>
          <a:stretch>
            <a:fillRect/>
          </a:stretch>
        </p:blipFill>
        <p:spPr>
          <a:xfrm>
            <a:off x="437745" y="5241065"/>
            <a:ext cx="2533650" cy="590550"/>
          </a:xfrm>
          <a:prstGeom prst="rect">
            <a:avLst/>
          </a:prstGeom>
        </p:spPr>
      </p:pic>
    </p:spTree>
    <p:extLst>
      <p:ext uri="{BB962C8B-B14F-4D97-AF65-F5344CB8AC3E}">
        <p14:creationId xmlns:p14="http://schemas.microsoft.com/office/powerpoint/2010/main" val="32745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A8050-CD1A-48DE-9A8B-95E0B2D30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0FB36-0932-48AB-B8D5-639AB6C5CE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1F3D8-5E0C-40DE-84DB-C88AEF4F24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6EA2D-7CE6-4BC1-9D58-FB8582DBFF2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BEBC2FA-07BA-4109-B90D-6DE26AB06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27CDB-2577-439D-8A54-F58553F68E4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76280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DD43-4CC0-4B26-9667-F9F32E3758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BDC750-AFF3-4A19-BD8A-4E32515BE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273BB9-B01E-4E87-A540-085FF75F98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A8EF43-BF8A-4066-BDB5-8125ADA9B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E36E6-A5BE-4A16-984E-05A697C79D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7955A4-6CBD-4AE6-AA8A-2DEA2A765E5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8E6FCE5-617F-47FE-9D93-CDD8473462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002C7-1401-4EE1-9C9A-A0CFCBA645F8}"/>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56103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C14B-FE94-4528-873A-857D9DFC4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61AA65-B8B4-4675-8E5B-EBAFC3D2BCD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23EC980-ABE3-4168-8FDA-B9398913AC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59B4E3-186F-4FFB-9FFC-B0E15C581CAC}"/>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358016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EEFF0-7E61-4F33-A82F-A6A07E55F875}"/>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628B200-E1F0-4FD8-8CC2-7C0C3B11B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497A1B-D49B-48D3-A965-39266747BD8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802713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EB16-C7C4-4375-B003-0BEC513F1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6C3628-2E9C-4ADE-B45C-9975C6EC3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65C1F-BFF5-47DD-A1BB-960D0C6A1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245572-4231-481B-9F9F-902FCAA3CAA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089CD55-468D-4482-818B-DB0E80BAE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DC5280-FFF9-4996-BC56-D45DB40AFE6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292070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DE4C-EF31-444B-93D8-E20BA6371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F121E-0564-4D09-A769-9CC41BFC2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2FD2B-F7B3-4A03-9DD3-F3D9FDCA6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A22F64-5C3F-4254-BA2A-A84313DBDB1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2AF1F03-EE42-48EA-81E9-BA217D438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5D6DA-63FD-4A6D-963E-E10942AF890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5001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195B-24DB-4AF2-AAF7-C5120E2AA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BACFB-A561-49E6-B0F1-DE90F8159B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2004-1E5A-4D30-BB49-9481AF0F0B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5B679C1-CE35-4B13-804A-8D724594C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B8CCB-66CE-46AE-BB70-D80C0E2BDE57}"/>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186052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4136A-1721-4FE1-AFD6-76488550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65B67-0C81-44EF-AA6A-8230486B49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28CA7-2B43-4900-8CC9-941934D3090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D2E9750-C2C9-4CA3-ADE4-8B97FA39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804D6-88BE-4657-A947-CF96F7598426}"/>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7208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6"/>
          <p:cNvSpPr>
            <a:spLocks noGrp="1"/>
          </p:cNvSpPr>
          <p:nvPr>
            <p:ph type="title"/>
          </p:nvPr>
        </p:nvSpPr>
        <p:spPr>
          <a:xfrm>
            <a:off x="838201" y="1900963"/>
            <a:ext cx="9826841" cy="771217"/>
          </a:xfrm>
          <a:prstGeom prst="rect">
            <a:avLst/>
          </a:prstGeom>
        </p:spPr>
        <p:txBody>
          <a:bodyPr/>
          <a:lstStyle>
            <a:lvl1pPr>
              <a:defRPr sz="3600">
                <a:solidFill>
                  <a:srgbClr val="5B2C8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8"/>
          <p:cNvSpPr>
            <a:spLocks noGrp="1"/>
          </p:cNvSpPr>
          <p:nvPr>
            <p:ph type="body" sz="quarter" idx="10"/>
          </p:nvPr>
        </p:nvSpPr>
        <p:spPr>
          <a:xfrm>
            <a:off x="838201" y="2675739"/>
            <a:ext cx="5778500" cy="788987"/>
          </a:xfrm>
          <a:prstGeom prst="rect">
            <a:avLst/>
          </a:prstGeom>
        </p:spPr>
        <p:txBody>
          <a:bodyPr/>
          <a:lstStyle>
            <a:lvl1pPr marL="0" indent="0">
              <a:buNone/>
              <a:defRPr sz="2400" baseline="0">
                <a:solidFill>
                  <a:srgbClr val="F7AB2B"/>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59816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C825A-9E62-4D83-BBBC-677C1CAB3E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id="{AA51B0BD-D723-402E-844C-44F35D245CA0}"/>
              </a:ext>
            </a:extLst>
          </p:cNvPr>
          <p:cNvPicPr>
            <a:picLocks noChangeAspect="1"/>
          </p:cNvPicPr>
          <p:nvPr userDrawn="1"/>
        </p:nvPicPr>
        <p:blipFill>
          <a:blip r:embed="rId4"/>
          <a:stretch>
            <a:fillRect/>
          </a:stretch>
        </p:blipFill>
        <p:spPr>
          <a:xfrm>
            <a:off x="437745" y="5294762"/>
            <a:ext cx="2476500" cy="485775"/>
          </a:xfrm>
          <a:prstGeom prst="rect">
            <a:avLst/>
          </a:prstGeom>
        </p:spPr>
      </p:pic>
    </p:spTree>
    <p:extLst>
      <p:ext uri="{BB962C8B-B14F-4D97-AF65-F5344CB8AC3E}">
        <p14:creationId xmlns:p14="http://schemas.microsoft.com/office/powerpoint/2010/main" val="288890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id="{9886C41F-4CDD-4625-904D-173F568A8F34}"/>
              </a:ext>
            </a:extLst>
          </p:cNvPr>
          <p:cNvCxnSpPr/>
          <p:nvPr userDrawn="1"/>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F0928D-029B-4701-AF1F-8B9ED97B3AB4}"/>
              </a:ext>
            </a:extLst>
          </p:cNvPr>
          <p:cNvCxnSpPr/>
          <p:nvPr userDrawn="1"/>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6C2B4A2C-DDAB-4DE2-868C-84FB81EDA3B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5117F18-6FF0-42D6-88C4-5FFB7C205D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EC7DA8-9076-41C3-8BCC-D648DD8DAB6F}"/>
              </a:ext>
            </a:extLst>
          </p:cNvPr>
          <p:cNvSpPr>
            <a:spLocks noGrp="1"/>
          </p:cNvSpPr>
          <p:nvPr>
            <p:ph type="sldNum" sz="quarter" idx="12"/>
          </p:nvPr>
        </p:nvSpPr>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004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id="{12BDA65C-ED68-45DA-9923-02AC9E67C163}"/>
              </a:ext>
            </a:extLst>
          </p:cNvPr>
          <p:cNvCxnSpPr/>
          <p:nvPr userDrawn="1"/>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BBE04F-98F9-468A-8CD7-03ACF080EF1D}"/>
              </a:ext>
            </a:extLst>
          </p:cNvPr>
          <p:cNvCxnSpPr/>
          <p:nvPr userDrawn="1"/>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42093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Slide Number Placeholder 4">
            <a:extLst>
              <a:ext uri="{FF2B5EF4-FFF2-40B4-BE49-F238E27FC236}">
                <a16:creationId xmlns:a16="http://schemas.microsoft.com/office/drawing/2014/main" id="{14A610F2-70F4-4A57-871D-7B004D91B124}"/>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6287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id="{036B9597-BB78-47B9-9124-E7B6FC4C5EC7}"/>
              </a:ext>
            </a:extLst>
          </p:cNvPr>
          <p:cNvSpPr/>
          <p:nvPr userDrawn="1"/>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A67B00BD-3CD5-462B-8790-1BDBE5FEA0B6}"/>
              </a:ext>
            </a:extLst>
          </p:cNvPr>
          <p:cNvCxnSpPr>
            <a:cxnSpLocks/>
          </p:cNvCxnSpPr>
          <p:nvPr userDrawn="1"/>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4">
            <a:extLst>
              <a:ext uri="{FF2B5EF4-FFF2-40B4-BE49-F238E27FC236}">
                <a16:creationId xmlns:a16="http://schemas.microsoft.com/office/drawing/2014/main" id="{C04BBF7A-C95A-4EE1-91F5-4CAD97F10C03}"/>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62779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4" name="Slide Number Placeholder 4">
            <a:extLst>
              <a:ext uri="{FF2B5EF4-FFF2-40B4-BE49-F238E27FC236}">
                <a16:creationId xmlns:a16="http://schemas.microsoft.com/office/drawing/2014/main" id="{0F69780B-5D78-4DD4-B3FB-5E22E1272CF6}"/>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75824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1B9D-D0DC-4A46-9EE0-D8236D2F9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E97A7-E586-4059-9D11-B8657EA7A7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8AB0C-A50A-453E-9830-6184A16806F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8D6ACE7-C742-49A5-8488-DE594C871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054EB-B9A6-4837-9BFA-B3C161B0AB51}"/>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1400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DFEA-3139-414C-AC94-FCC8D27FC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340EA2-8D2A-4A24-9B5D-467179E06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A1706-B44E-4F95-ABF4-BD81ED36201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F94D12-9E81-4DA3-B425-4F17D36B8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91F32-15D9-4086-86BA-F599701DB77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95500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B8936-0D94-41B3-A738-1C3524D27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6BD90-FCD7-4EF5-AAF5-1A8A3B0B3E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B6AED56-CE90-48B8-8B9C-761A8B66E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816CF-AA9B-43E8-B03A-27A77900809F}" type="slidenum">
              <a:rPr lang="en-US" smtClean="0"/>
              <a:t>‹#›</a:t>
            </a:fld>
            <a:endParaRPr lang="en-US"/>
          </a:p>
        </p:txBody>
      </p:sp>
    </p:spTree>
    <p:extLst>
      <p:ext uri="{BB962C8B-B14F-4D97-AF65-F5344CB8AC3E}">
        <p14:creationId xmlns:p14="http://schemas.microsoft.com/office/powerpoint/2010/main" val="36772372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6"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6.xml"/><Relationship Id="rId7" Type="http://schemas.openxmlformats.org/officeDocument/2006/relationships/slide" Target="slide13.xml"/><Relationship Id="rId2" Type="http://schemas.openxmlformats.org/officeDocument/2006/relationships/slide" Target="slide4.xml"/><Relationship Id="rId1" Type="http://schemas.openxmlformats.org/officeDocument/2006/relationships/slideLayout" Target="../slideLayouts/slideLayout3.xml"/><Relationship Id="rId6" Type="http://schemas.openxmlformats.org/officeDocument/2006/relationships/slide" Target="slide11.xml"/><Relationship Id="rId11" Type="http://schemas.openxmlformats.org/officeDocument/2006/relationships/slide" Target="slide20.xml"/><Relationship Id="rId5" Type="http://schemas.openxmlformats.org/officeDocument/2006/relationships/slide" Target="slide10.xml"/><Relationship Id="rId10" Type="http://schemas.openxmlformats.org/officeDocument/2006/relationships/slide" Target="slide18.xml"/><Relationship Id="rId4" Type="http://schemas.openxmlformats.org/officeDocument/2006/relationships/slide" Target="slide9.xml"/><Relationship Id="rId9" Type="http://schemas.openxmlformats.org/officeDocument/2006/relationships/slide" Target="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3449C9-3856-4347-9B48-018B956468AD}"/>
              </a:ext>
            </a:extLst>
          </p:cNvPr>
          <p:cNvSpPr txBox="1"/>
          <p:nvPr/>
        </p:nvSpPr>
        <p:spPr>
          <a:xfrm>
            <a:off x="347472" y="2194560"/>
            <a:ext cx="7805342" cy="830997"/>
          </a:xfrm>
          <a:prstGeom prst="rect">
            <a:avLst/>
          </a:prstGeom>
          <a:noFill/>
        </p:spPr>
        <p:txBody>
          <a:bodyPr wrap="none" rtlCol="0">
            <a:spAutoFit/>
          </a:bodyPr>
          <a:lstStyle/>
          <a:p>
            <a:r>
              <a:rPr lang="en-US" sz="4800" b="1" dirty="0">
                <a:solidFill>
                  <a:schemeClr val="bg1"/>
                </a:solidFill>
                <a:latin typeface="Palatino Linotype" panose="02040502050505030304" pitchFamily="18" charset="0"/>
              </a:rPr>
              <a:t>HBA Ambassador Program</a:t>
            </a:r>
          </a:p>
        </p:txBody>
      </p:sp>
      <p:sp>
        <p:nvSpPr>
          <p:cNvPr id="6" name="TextBox 5">
            <a:extLst>
              <a:ext uri="{FF2B5EF4-FFF2-40B4-BE49-F238E27FC236}">
                <a16:creationId xmlns:a16="http://schemas.microsoft.com/office/drawing/2014/main" id="{A8E69332-D252-49DC-9539-6079B3065785}"/>
              </a:ext>
            </a:extLst>
          </p:cNvPr>
          <p:cNvSpPr txBox="1"/>
          <p:nvPr/>
        </p:nvSpPr>
        <p:spPr>
          <a:xfrm>
            <a:off x="347472" y="3429000"/>
            <a:ext cx="8920840" cy="1384995"/>
          </a:xfrm>
          <a:prstGeom prst="rect">
            <a:avLst/>
          </a:prstGeom>
          <a:noFill/>
        </p:spPr>
        <p:txBody>
          <a:bodyPr wrap="none" rtlCol="0">
            <a:spAutoFit/>
          </a:bodyPr>
          <a:lstStyle/>
          <a:p>
            <a:r>
              <a:rPr lang="en-US" sz="4800" dirty="0">
                <a:solidFill>
                  <a:srgbClr val="F9EB3B"/>
                </a:solidFill>
                <a:latin typeface="Tahoma" panose="020B0604030504040204" pitchFamily="34" charset="0"/>
                <a:ea typeface="Tahoma" panose="020B0604030504040204" pitchFamily="34" charset="0"/>
                <a:cs typeface="Tahoma" panose="020B0604030504040204" pitchFamily="34" charset="0"/>
              </a:rPr>
              <a:t>Overview for Corporate Partners</a:t>
            </a:r>
          </a:p>
          <a:p>
            <a:r>
              <a:rPr lang="en-US" sz="3600" dirty="0">
                <a:solidFill>
                  <a:srgbClr val="F9EB3B"/>
                </a:solidFill>
                <a:latin typeface="Tahoma" panose="020B0604030504040204" pitchFamily="34" charset="0"/>
                <a:ea typeface="Tahoma" panose="020B0604030504040204" pitchFamily="34" charset="0"/>
                <a:cs typeface="Tahoma" panose="020B0604030504040204" pitchFamily="34" charset="0"/>
              </a:rPr>
              <a:t>January 2021</a:t>
            </a:r>
          </a:p>
        </p:txBody>
      </p:sp>
    </p:spTree>
    <p:extLst>
      <p:ext uri="{BB962C8B-B14F-4D97-AF65-F5344CB8AC3E}">
        <p14:creationId xmlns:p14="http://schemas.microsoft.com/office/powerpoint/2010/main" val="272950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467A59-4D5A-435A-8830-632B18117CA4}"/>
              </a:ext>
            </a:extLst>
          </p:cNvPr>
          <p:cNvSpPr>
            <a:spLocks noGrp="1"/>
          </p:cNvSpPr>
          <p:nvPr>
            <p:ph type="sldNum" sz="quarter" idx="12"/>
          </p:nvPr>
        </p:nvSpPr>
        <p:spPr/>
        <p:txBody>
          <a:bodyPr/>
          <a:lstStyle/>
          <a:p>
            <a:fld id="{0AB816CF-AA9B-43E8-B03A-27A77900809F}" type="slidenum">
              <a:rPr lang="en-US" smtClean="0">
                <a:solidFill>
                  <a:schemeClr val="tx1"/>
                </a:solidFill>
              </a:rPr>
              <a:pPr/>
              <a:t>10</a:t>
            </a:fld>
            <a:endParaRPr lang="en-US" dirty="0">
              <a:solidFill>
                <a:schemeClr val="tx1"/>
              </a:solidFill>
            </a:endParaRPr>
          </a:p>
        </p:txBody>
      </p:sp>
      <p:sp>
        <p:nvSpPr>
          <p:cNvPr id="5" name="Title 4"/>
          <p:cNvSpPr>
            <a:spLocks noGrp="1"/>
          </p:cNvSpPr>
          <p:nvPr>
            <p:ph type="title" idx="4294967295"/>
          </p:nvPr>
        </p:nvSpPr>
        <p:spPr>
          <a:xfrm>
            <a:off x="285195" y="200107"/>
            <a:ext cx="12191089" cy="1325563"/>
          </a:xfrm>
        </p:spPr>
        <p:txBody>
          <a:bodyPr>
            <a:normAutofit/>
          </a:bodyPr>
          <a:lstStyle/>
          <a:p>
            <a:r>
              <a:rPr lang="en-US" sz="4000" dirty="0">
                <a:solidFill>
                  <a:schemeClr val="bg1"/>
                </a:solidFill>
                <a:latin typeface="Palatino Linotype" panose="02040502050505030304" pitchFamily="18" charset="0"/>
              </a:rPr>
              <a:t>Success Metrics – establishing individual goals</a:t>
            </a:r>
          </a:p>
        </p:txBody>
      </p:sp>
      <p:sp>
        <p:nvSpPr>
          <p:cNvPr id="2" name="Rectangle 1"/>
          <p:cNvSpPr/>
          <p:nvPr/>
        </p:nvSpPr>
        <p:spPr>
          <a:xfrm>
            <a:off x="5977217" y="3244334"/>
            <a:ext cx="237566" cy="369332"/>
          </a:xfrm>
          <a:prstGeom prst="rect">
            <a:avLst/>
          </a:prstGeom>
        </p:spPr>
        <p:txBody>
          <a:bodyPr wrap="none">
            <a:spAutoFit/>
          </a:bodyPr>
          <a:lstStyle/>
          <a:p>
            <a:r>
              <a:rPr lang="en-US" dirty="0"/>
              <a:t> </a:t>
            </a:r>
          </a:p>
        </p:txBody>
      </p:sp>
      <p:sp>
        <p:nvSpPr>
          <p:cNvPr id="4" name="Rectangle 3"/>
          <p:cNvSpPr/>
          <p:nvPr/>
        </p:nvSpPr>
        <p:spPr>
          <a:xfrm>
            <a:off x="931984" y="1863414"/>
            <a:ext cx="10713264" cy="4067267"/>
          </a:xfrm>
          <a:prstGeom prst="rect">
            <a:avLst/>
          </a:prstGeom>
        </p:spPr>
        <p:txBody>
          <a:bodyPr wrap="square">
            <a:spAutoFit/>
          </a:bodyPr>
          <a:lstStyle/>
          <a:p>
            <a:pPr fontAlgn="base">
              <a:buClr>
                <a:srgbClr val="FB515B"/>
              </a:buClr>
            </a:pPr>
            <a:r>
              <a:rPr lang="en-US" sz="1700" dirty="0">
                <a:latin typeface="Palatino Linotype" panose="02040502050505030304" pitchFamily="18" charset="0"/>
              </a:rPr>
              <a:t>Each Ambassador is encouraged to collaborate with their manager to choose realistic, measurable and attainable goals that are aligned with individual development plans.</a:t>
            </a:r>
          </a:p>
          <a:p>
            <a:pPr fontAlgn="base">
              <a:buClr>
                <a:srgbClr val="FB515B"/>
              </a:buClr>
            </a:pPr>
            <a:endParaRPr lang="en-US" sz="1700" dirty="0">
              <a:latin typeface="Palatino Linotype" panose="02040502050505030304" pitchFamily="18" charset="0"/>
            </a:endParaRPr>
          </a:p>
          <a:p>
            <a:pPr fontAlgn="base">
              <a:buClr>
                <a:srgbClr val="FB515B"/>
              </a:buClr>
            </a:pPr>
            <a:r>
              <a:rPr lang="en-US" sz="1700" i="1" dirty="0">
                <a:latin typeface="Palatino Linotype" panose="02040502050505030304" pitchFamily="18" charset="0"/>
              </a:rPr>
              <a:t>Requirement: </a:t>
            </a:r>
            <a:r>
              <a:rPr lang="en-US" sz="1700" dirty="0">
                <a:latin typeface="Palatino Linotype" panose="02040502050505030304" pitchFamily="18" charset="0"/>
              </a:rPr>
              <a:t>All Ambassadors must add a minimum of 6 internal or external senior level people to their network during the year.</a:t>
            </a:r>
          </a:p>
          <a:p>
            <a:pPr fontAlgn="base">
              <a:buClr>
                <a:srgbClr val="FB515B"/>
              </a:buClr>
            </a:pPr>
            <a:endParaRPr lang="en-US" sz="1700" dirty="0">
              <a:latin typeface="Palatino Linotype" panose="02040502050505030304" pitchFamily="18" charset="0"/>
            </a:endParaRPr>
          </a:p>
          <a:p>
            <a:pPr>
              <a:lnSpc>
                <a:spcPct val="90000"/>
              </a:lnSpc>
              <a:spcBef>
                <a:spcPts val="600"/>
              </a:spcBef>
            </a:pPr>
            <a:r>
              <a:rPr lang="en-US" sz="1700" b="1" dirty="0">
                <a:solidFill>
                  <a:srgbClr val="58595B"/>
                </a:solidFill>
                <a:latin typeface="Palatino Linotype" panose="02040502050505030304" pitchFamily="18" charset="0"/>
              </a:rPr>
              <a:t>Goal choices</a:t>
            </a:r>
            <a:r>
              <a:rPr lang="en-US" sz="1700" b="1" dirty="0">
                <a:solidFill>
                  <a:srgbClr val="58595B"/>
                </a:solidFill>
                <a:latin typeface="Palatino Linotype" panose="02040502050505030304" pitchFamily="18" charset="0"/>
                <a:sym typeface="Wingdings" panose="05000000000000000000" pitchFamily="2" charset="2"/>
              </a:rPr>
              <a:t>: </a:t>
            </a:r>
            <a:r>
              <a:rPr lang="en-US" sz="1700" dirty="0">
                <a:solidFill>
                  <a:srgbClr val="58595B"/>
                </a:solidFill>
                <a:latin typeface="Palatino Linotype" panose="02040502050505030304" pitchFamily="18" charset="0"/>
                <a:sym typeface="Wingdings" panose="05000000000000000000" pitchFamily="2" charset="2"/>
              </a:rPr>
              <a:t>(please choose 1-3)</a:t>
            </a:r>
            <a:endParaRPr lang="en-US" sz="1700" dirty="0">
              <a:solidFill>
                <a:srgbClr val="58595B"/>
              </a:solidFill>
              <a:latin typeface="Palatino Linotype" panose="02040502050505030304" pitchFamily="18" charset="0"/>
            </a:endParaRPr>
          </a:p>
          <a:p>
            <a:pPr marL="914400" indent="-457200" fontAlgn="base">
              <a:buFont typeface="+mj-lt"/>
              <a:buAutoNum type="arabicPeriod"/>
            </a:pPr>
            <a:r>
              <a:rPr lang="en-US" sz="1600" dirty="0">
                <a:solidFill>
                  <a:srgbClr val="58595B"/>
                </a:solidFill>
                <a:latin typeface="Palatino Linotype" panose="02040502050505030304" pitchFamily="18" charset="0"/>
              </a:rPr>
              <a:t>Additional job responsibilities within current position </a:t>
            </a:r>
          </a:p>
          <a:p>
            <a:pPr marL="914400" indent="-457200" fontAlgn="base">
              <a:buFont typeface="+mj-lt"/>
              <a:buAutoNum type="arabicPeriod"/>
            </a:pPr>
            <a:r>
              <a:rPr lang="en-US" sz="1600" dirty="0">
                <a:solidFill>
                  <a:srgbClr val="58595B"/>
                </a:solidFill>
                <a:latin typeface="Palatino Linotype" panose="02040502050505030304" pitchFamily="18" charset="0"/>
              </a:rPr>
              <a:t>Successful completion of project in another cross-functional area</a:t>
            </a:r>
          </a:p>
          <a:p>
            <a:pPr marL="914400" indent="-457200" fontAlgn="base">
              <a:buFont typeface="+mj-lt"/>
              <a:buAutoNum type="arabicPeriod"/>
            </a:pPr>
            <a:r>
              <a:rPr lang="en-US" sz="1600" dirty="0">
                <a:solidFill>
                  <a:srgbClr val="58595B"/>
                </a:solidFill>
                <a:latin typeface="Palatino Linotype" panose="02040502050505030304" pitchFamily="18" charset="0"/>
              </a:rPr>
              <a:t>Personal Brand - substantial expansion of sphere of influence internally and externally </a:t>
            </a:r>
          </a:p>
          <a:p>
            <a:pPr marL="914400" indent="-457200" fontAlgn="base">
              <a:buFont typeface="+mj-lt"/>
              <a:buAutoNum type="arabicPeriod"/>
            </a:pPr>
            <a:r>
              <a:rPr lang="en-US" sz="1600" dirty="0">
                <a:solidFill>
                  <a:srgbClr val="58595B"/>
                </a:solidFill>
                <a:latin typeface="Palatino Linotype" panose="02040502050505030304" pitchFamily="18" charset="0"/>
              </a:rPr>
              <a:t>Executive presence - additional experience internally/externally</a:t>
            </a:r>
          </a:p>
          <a:p>
            <a:pPr marL="914400" indent="-457200" fontAlgn="base">
              <a:buFont typeface="+mj-lt"/>
              <a:buAutoNum type="arabicPeriod"/>
            </a:pPr>
            <a:r>
              <a:rPr lang="en-US" sz="1600" dirty="0">
                <a:solidFill>
                  <a:srgbClr val="58595B"/>
                </a:solidFill>
                <a:latin typeface="Palatino Linotype" panose="02040502050505030304" pitchFamily="18" charset="0"/>
              </a:rPr>
              <a:t>Increase internal/external network</a:t>
            </a:r>
          </a:p>
          <a:p>
            <a:pPr marL="914400" indent="-457200" fontAlgn="base">
              <a:buFont typeface="+mj-lt"/>
              <a:buAutoNum type="arabicPeriod"/>
            </a:pPr>
            <a:r>
              <a:rPr lang="en-US" sz="1600" dirty="0">
                <a:solidFill>
                  <a:srgbClr val="58595B"/>
                </a:solidFill>
                <a:latin typeface="Palatino Linotype" panose="02040502050505030304" pitchFamily="18" charset="0"/>
              </a:rPr>
              <a:t>Subject matter expert - substantially advance knowledge/ recognition in selected area</a:t>
            </a:r>
          </a:p>
          <a:p>
            <a:pPr marL="914400" indent="-457200" fontAlgn="base">
              <a:buFont typeface="+mj-lt"/>
              <a:buAutoNum type="arabicPeriod"/>
            </a:pPr>
            <a:r>
              <a:rPr lang="en-US" sz="1600" dirty="0">
                <a:solidFill>
                  <a:srgbClr val="58595B"/>
                </a:solidFill>
                <a:latin typeface="Palatino Linotype" panose="02040502050505030304" pitchFamily="18" charset="0"/>
              </a:rPr>
              <a:t>Increase Global Exposure across organization via new role or project</a:t>
            </a:r>
          </a:p>
          <a:p>
            <a:pPr marL="914400" indent="-457200" fontAlgn="base">
              <a:buFont typeface="+mj-lt"/>
              <a:buAutoNum type="arabicPeriod"/>
            </a:pPr>
            <a:r>
              <a:rPr lang="en-US" sz="1600" dirty="0">
                <a:solidFill>
                  <a:srgbClr val="58595B"/>
                </a:solidFill>
                <a:latin typeface="Palatino Linotype" panose="02040502050505030304" pitchFamily="18" charset="0"/>
              </a:rPr>
              <a:t>Other </a:t>
            </a:r>
          </a:p>
        </p:txBody>
      </p:sp>
    </p:spTree>
    <p:extLst>
      <p:ext uri="{BB962C8B-B14F-4D97-AF65-F5344CB8AC3E}">
        <p14:creationId xmlns:p14="http://schemas.microsoft.com/office/powerpoint/2010/main" val="197290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11</a:t>
            </a:fld>
            <a:endParaRPr lang="en-US" dirty="0">
              <a:solidFill>
                <a:schemeClr val="tx1"/>
              </a:solidFill>
            </a:endParaRPr>
          </a:p>
        </p:txBody>
      </p:sp>
      <p:sp>
        <p:nvSpPr>
          <p:cNvPr id="3" name="Title 4"/>
          <p:cNvSpPr txBox="1">
            <a:spLocks/>
          </p:cNvSpPr>
          <p:nvPr/>
        </p:nvSpPr>
        <p:spPr>
          <a:xfrm>
            <a:off x="426720" y="22655"/>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Success Metrics - group initiatives</a:t>
            </a:r>
          </a:p>
        </p:txBody>
      </p:sp>
      <p:graphicFrame>
        <p:nvGraphicFramePr>
          <p:cNvPr id="5" name="Diagram 4">
            <a:extLst>
              <a:ext uri="{FF2B5EF4-FFF2-40B4-BE49-F238E27FC236}">
                <a16:creationId xmlns:a16="http://schemas.microsoft.com/office/drawing/2014/main" id="{4E184863-F120-4CB5-9EA2-96CB7E78F11F}"/>
              </a:ext>
            </a:extLst>
          </p:cNvPr>
          <p:cNvGraphicFramePr/>
          <p:nvPr>
            <p:extLst>
              <p:ext uri="{D42A27DB-BD31-4B8C-83A1-F6EECF244321}">
                <p14:modId xmlns:p14="http://schemas.microsoft.com/office/powerpoint/2010/main" val="200952717"/>
              </p:ext>
            </p:extLst>
          </p:nvPr>
        </p:nvGraphicFramePr>
        <p:xfrm>
          <a:off x="644769" y="1929834"/>
          <a:ext cx="10902462" cy="3887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C91A279D-D0C9-4E8B-ACB1-FA0389D35EC3}"/>
              </a:ext>
            </a:extLst>
          </p:cNvPr>
          <p:cNvSpPr/>
          <p:nvPr/>
        </p:nvSpPr>
        <p:spPr>
          <a:xfrm>
            <a:off x="491197" y="1242933"/>
            <a:ext cx="10387819" cy="461665"/>
          </a:xfrm>
          <a:prstGeom prst="rect">
            <a:avLst/>
          </a:prstGeom>
        </p:spPr>
        <p:txBody>
          <a:bodyPr wrap="square">
            <a:spAutoFit/>
          </a:bodyPr>
          <a:lstStyle/>
          <a:p>
            <a:r>
              <a:rPr lang="en-US" sz="2400" dirty="0">
                <a:latin typeface="Palatino Linotype" panose="02040502050505030304" pitchFamily="18" charset="0"/>
              </a:rPr>
              <a:t>Each program creates its own customized initiatives. Here is a partial list:</a:t>
            </a:r>
          </a:p>
        </p:txBody>
      </p:sp>
    </p:spTree>
    <p:extLst>
      <p:ext uri="{BB962C8B-B14F-4D97-AF65-F5344CB8AC3E}">
        <p14:creationId xmlns:p14="http://schemas.microsoft.com/office/powerpoint/2010/main" val="195610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12</a:t>
            </a:fld>
            <a:endParaRPr lang="en-US" dirty="0">
              <a:solidFill>
                <a:schemeClr val="tx1"/>
              </a:solidFill>
            </a:endParaRPr>
          </a:p>
        </p:txBody>
      </p:sp>
      <p:graphicFrame>
        <p:nvGraphicFramePr>
          <p:cNvPr id="5" name="Diagram 4">
            <a:extLst>
              <a:ext uri="{FF2B5EF4-FFF2-40B4-BE49-F238E27FC236}">
                <a16:creationId xmlns:a16="http://schemas.microsoft.com/office/drawing/2014/main" id="{4E184863-F120-4CB5-9EA2-96CB7E78F11F}"/>
              </a:ext>
            </a:extLst>
          </p:cNvPr>
          <p:cNvGraphicFramePr/>
          <p:nvPr>
            <p:extLst>
              <p:ext uri="{D42A27DB-BD31-4B8C-83A1-F6EECF244321}">
                <p14:modId xmlns:p14="http://schemas.microsoft.com/office/powerpoint/2010/main" val="3483257196"/>
              </p:ext>
            </p:extLst>
          </p:nvPr>
        </p:nvGraphicFramePr>
        <p:xfrm>
          <a:off x="633046" y="1257300"/>
          <a:ext cx="10396025" cy="491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4">
            <a:extLst>
              <a:ext uri="{FF2B5EF4-FFF2-40B4-BE49-F238E27FC236}">
                <a16:creationId xmlns:a16="http://schemas.microsoft.com/office/drawing/2014/main" id="{FA9E122C-DD6B-440B-A2B6-22B61F5C632B}"/>
              </a:ext>
            </a:extLst>
          </p:cNvPr>
          <p:cNvSpPr txBox="1">
            <a:spLocks/>
          </p:cNvSpPr>
          <p:nvPr/>
        </p:nvSpPr>
        <p:spPr>
          <a:xfrm>
            <a:off x="426720" y="22655"/>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Success Metrics - group initiatives</a:t>
            </a:r>
          </a:p>
        </p:txBody>
      </p:sp>
    </p:spTree>
    <p:extLst>
      <p:ext uri="{BB962C8B-B14F-4D97-AF65-F5344CB8AC3E}">
        <p14:creationId xmlns:p14="http://schemas.microsoft.com/office/powerpoint/2010/main" val="131891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C051B3-2EA4-4A41-BB38-A9C0747F626B}"/>
              </a:ext>
            </a:extLst>
          </p:cNvPr>
          <p:cNvSpPr>
            <a:spLocks noGrp="1"/>
          </p:cNvSpPr>
          <p:nvPr>
            <p:ph type="sldNum" sz="quarter" idx="12"/>
          </p:nvPr>
        </p:nvSpPr>
        <p:spPr/>
        <p:txBody>
          <a:bodyPr/>
          <a:lstStyle/>
          <a:p>
            <a:fld id="{0AB816CF-AA9B-43E8-B03A-27A77900809F}" type="slidenum">
              <a:rPr lang="en-US" smtClean="0">
                <a:solidFill>
                  <a:schemeClr val="tx1"/>
                </a:solidFill>
              </a:rPr>
              <a:pPr/>
              <a:t>13</a:t>
            </a:fld>
            <a:endParaRPr lang="en-US" dirty="0">
              <a:solidFill>
                <a:schemeClr val="tx1"/>
              </a:solidFill>
            </a:endParaRPr>
          </a:p>
        </p:txBody>
      </p:sp>
      <p:sp>
        <p:nvSpPr>
          <p:cNvPr id="3" name="Rectangle 2">
            <a:extLst>
              <a:ext uri="{FF2B5EF4-FFF2-40B4-BE49-F238E27FC236}">
                <a16:creationId xmlns:a16="http://schemas.microsoft.com/office/drawing/2014/main" id="{4B79ABFC-8A29-488C-8D28-292275DEF860}"/>
              </a:ext>
            </a:extLst>
          </p:cNvPr>
          <p:cNvSpPr/>
          <p:nvPr/>
        </p:nvSpPr>
        <p:spPr>
          <a:xfrm>
            <a:off x="484714" y="104007"/>
            <a:ext cx="10869086" cy="1123384"/>
          </a:xfrm>
          <a:prstGeom prst="rect">
            <a:avLst/>
          </a:prstGeom>
        </p:spPr>
        <p:txBody>
          <a:bodyPr wrap="square">
            <a:spAutoFit/>
          </a:bodyPr>
          <a:lstStyle/>
          <a:p>
            <a:pPr>
              <a:spcAft>
                <a:spcPts val="600"/>
              </a:spcAft>
            </a:pPr>
            <a:endParaRPr lang="en-US" dirty="0">
              <a:solidFill>
                <a:schemeClr val="bg1"/>
              </a:solidFill>
              <a:latin typeface="Arial Rounded MT Bold" panose="020F0704030504030204" pitchFamily="34" charset="0"/>
            </a:endParaRPr>
          </a:p>
          <a:p>
            <a:pPr>
              <a:spcAft>
                <a:spcPts val="600"/>
              </a:spcAft>
            </a:pPr>
            <a:r>
              <a:rPr lang="en-US" sz="4400" dirty="0">
                <a:solidFill>
                  <a:schemeClr val="bg1"/>
                </a:solidFill>
                <a:latin typeface="Palatino Linotype" panose="02040502050505030304" pitchFamily="18" charset="0"/>
                <a:ea typeface="+mj-ea"/>
                <a:cs typeface="+mj-cs"/>
              </a:rPr>
              <a:t>Examples – group programs</a:t>
            </a:r>
          </a:p>
        </p:txBody>
      </p:sp>
      <p:graphicFrame>
        <p:nvGraphicFramePr>
          <p:cNvPr id="4" name="Table 3"/>
          <p:cNvGraphicFramePr>
            <a:graphicFrameLocks noGrp="1"/>
          </p:cNvGraphicFramePr>
          <p:nvPr>
            <p:extLst>
              <p:ext uri="{D42A27DB-BD31-4B8C-83A1-F6EECF244321}">
                <p14:modId xmlns:p14="http://schemas.microsoft.com/office/powerpoint/2010/main" val="2216511416"/>
              </p:ext>
            </p:extLst>
          </p:nvPr>
        </p:nvGraphicFramePr>
        <p:xfrm>
          <a:off x="346164" y="2193965"/>
          <a:ext cx="11465630" cy="3840519"/>
        </p:xfrm>
        <a:graphic>
          <a:graphicData uri="http://schemas.openxmlformats.org/drawingml/2006/table">
            <a:tbl>
              <a:tblPr>
                <a:tableStyleId>{5C22544A-7EE6-4342-B048-85BDC9FD1C3A}</a:tableStyleId>
              </a:tblPr>
              <a:tblGrid>
                <a:gridCol w="5714034">
                  <a:extLst>
                    <a:ext uri="{9D8B030D-6E8A-4147-A177-3AD203B41FA5}">
                      <a16:colId xmlns:a16="http://schemas.microsoft.com/office/drawing/2014/main" val="20000"/>
                    </a:ext>
                  </a:extLst>
                </a:gridCol>
                <a:gridCol w="5751596">
                  <a:extLst>
                    <a:ext uri="{9D8B030D-6E8A-4147-A177-3AD203B41FA5}">
                      <a16:colId xmlns:a16="http://schemas.microsoft.com/office/drawing/2014/main" val="20001"/>
                    </a:ext>
                  </a:extLst>
                </a:gridCol>
              </a:tblGrid>
              <a:tr h="773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Navigating gender stereotypes and double standards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Diagnostic thinking boot camp- managing the madness working virtually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8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Diaries of leaders – how I got from there to</a:t>
                      </a:r>
                      <a:r>
                        <a:rPr lang="en-US" sz="1800" baseline="0" dirty="0">
                          <a:latin typeface="Palatino Linotype" panose="02040502050505030304" pitchFamily="18" charset="0"/>
                        </a:rPr>
                        <a:t> here</a:t>
                      </a:r>
                      <a:endParaRPr lang="en-US" sz="1800"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Developing executive presence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352">
                <a:tc>
                  <a:txBody>
                    <a:bodyPr/>
                    <a:lstStyle/>
                    <a:p>
                      <a:pPr algn="ctr"/>
                      <a:r>
                        <a:rPr lang="en-US" sz="1800" b="0" i="0" u="none" strike="noStrike" kern="1200" baseline="0" dirty="0">
                          <a:solidFill>
                            <a:schemeClr val="dk1"/>
                          </a:solidFill>
                          <a:latin typeface="Palatino Linotype" panose="02040502050505030304" pitchFamily="18" charset="0"/>
                          <a:ea typeface="+mn-ea"/>
                          <a:cs typeface="+mn-cs"/>
                        </a:rPr>
                        <a:t>Difficult discussions in the workplace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 Networking - the kind that changes careers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36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Building your personal brand - surprising results in</a:t>
                      </a:r>
                      <a:r>
                        <a:rPr lang="en-US" baseline="0" dirty="0">
                          <a:latin typeface="Palatino Linotype" panose="02040502050505030304" pitchFamily="18" charset="0"/>
                        </a:rPr>
                        <a:t> just one y</a:t>
                      </a:r>
                      <a:r>
                        <a:rPr lang="en-US" dirty="0">
                          <a:latin typeface="Palatino Linotype" panose="02040502050505030304" pitchFamily="18" charset="0"/>
                        </a:rPr>
                        <a:t>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HBA webinar: raising your leadership voice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3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Expanding your sphere of 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Influencing without authority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741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Getting buy-in for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staying strong during storms of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43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risk taking for you and your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Women Leaders</a:t>
                      </a:r>
                      <a:r>
                        <a:rPr lang="en-US" baseline="0" dirty="0">
                          <a:latin typeface="Palatino Linotype" panose="02040502050505030304" pitchFamily="18" charset="0"/>
                        </a:rPr>
                        <a:t> - a male perspective</a:t>
                      </a:r>
                      <a:endParaRPr lang="en-US"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TextBox 4">
            <a:extLst>
              <a:ext uri="{FF2B5EF4-FFF2-40B4-BE49-F238E27FC236}">
                <a16:creationId xmlns:a16="http://schemas.microsoft.com/office/drawing/2014/main" id="{C4B9ED1B-7C1F-694A-BFE3-DBAACEA30E47}"/>
              </a:ext>
            </a:extLst>
          </p:cNvPr>
          <p:cNvSpPr txBox="1"/>
          <p:nvPr/>
        </p:nvSpPr>
        <p:spPr>
          <a:xfrm>
            <a:off x="346164" y="1687433"/>
            <a:ext cx="10589601" cy="369332"/>
          </a:xfrm>
          <a:prstGeom prst="rect">
            <a:avLst/>
          </a:prstGeom>
          <a:noFill/>
        </p:spPr>
        <p:txBody>
          <a:bodyPr wrap="square" rtlCol="0">
            <a:spAutoFit/>
          </a:bodyPr>
          <a:lstStyle/>
          <a:p>
            <a:r>
              <a:rPr lang="en-US" dirty="0">
                <a:latin typeface="Palatino Linotype" panose="02040502050505030304" pitchFamily="18" charset="0"/>
              </a:rPr>
              <a:t>A sample of programs customized by different Ambassador groups: </a:t>
            </a:r>
          </a:p>
        </p:txBody>
      </p:sp>
    </p:spTree>
    <p:extLst>
      <p:ext uri="{BB962C8B-B14F-4D97-AF65-F5344CB8AC3E}">
        <p14:creationId xmlns:p14="http://schemas.microsoft.com/office/powerpoint/2010/main" val="293731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A9AC43-9A97-4EA7-82A1-7A47107CF635}"/>
              </a:ext>
            </a:extLst>
          </p:cNvPr>
          <p:cNvSpPr>
            <a:spLocks noGrp="1"/>
          </p:cNvSpPr>
          <p:nvPr>
            <p:ph type="sldNum" sz="quarter" idx="12"/>
          </p:nvPr>
        </p:nvSpPr>
        <p:spPr/>
        <p:txBody>
          <a:bodyPr/>
          <a:lstStyle/>
          <a:p>
            <a:fld id="{0AB816CF-AA9B-43E8-B03A-27A77900809F}" type="slidenum">
              <a:rPr lang="en-US" smtClean="0"/>
              <a:pPr/>
              <a:t>14</a:t>
            </a:fld>
            <a:endParaRPr lang="en-US" dirty="0"/>
          </a:p>
        </p:txBody>
      </p:sp>
      <p:sp>
        <p:nvSpPr>
          <p:cNvPr id="3" name="TextBox 2">
            <a:extLst>
              <a:ext uri="{FF2B5EF4-FFF2-40B4-BE49-F238E27FC236}">
                <a16:creationId xmlns:a16="http://schemas.microsoft.com/office/drawing/2014/main" id="{A7D4F450-5C41-47C1-A71B-542D41440D2F}"/>
              </a:ext>
            </a:extLst>
          </p:cNvPr>
          <p:cNvSpPr txBox="1"/>
          <p:nvPr/>
        </p:nvSpPr>
        <p:spPr>
          <a:xfrm>
            <a:off x="553914" y="474784"/>
            <a:ext cx="8475785" cy="707886"/>
          </a:xfrm>
          <a:prstGeom prst="rect">
            <a:avLst/>
          </a:prstGeom>
          <a:noFill/>
        </p:spPr>
        <p:txBody>
          <a:bodyPr wrap="square" rtlCol="0">
            <a:spAutoFit/>
          </a:bodyPr>
          <a:lstStyle/>
          <a:p>
            <a:r>
              <a:rPr lang="en-US" sz="4000" dirty="0">
                <a:solidFill>
                  <a:schemeClr val="accent2"/>
                </a:solidFill>
                <a:latin typeface="Palatino Linotype" panose="02040502050505030304" pitchFamily="18" charset="0"/>
              </a:rPr>
              <a:t>Professional enrichment events</a:t>
            </a:r>
          </a:p>
        </p:txBody>
      </p:sp>
      <p:pic>
        <p:nvPicPr>
          <p:cNvPr id="5" name="Picture 4">
            <a:extLst>
              <a:ext uri="{FF2B5EF4-FFF2-40B4-BE49-F238E27FC236}">
                <a16:creationId xmlns:a16="http://schemas.microsoft.com/office/drawing/2014/main" id="{5808EFB0-4988-4BF1-8216-0FCB10FD7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80" y="3244361"/>
            <a:ext cx="5082646" cy="2391833"/>
          </a:xfrm>
          <a:prstGeom prst="rect">
            <a:avLst/>
          </a:prstGeom>
        </p:spPr>
      </p:pic>
      <p:sp>
        <p:nvSpPr>
          <p:cNvPr id="7" name="TextBox 6">
            <a:extLst>
              <a:ext uri="{FF2B5EF4-FFF2-40B4-BE49-F238E27FC236}">
                <a16:creationId xmlns:a16="http://schemas.microsoft.com/office/drawing/2014/main" id="{4547001A-BCB4-4A4B-86EE-ABB2A0B814B1}"/>
              </a:ext>
            </a:extLst>
          </p:cNvPr>
          <p:cNvSpPr txBox="1"/>
          <p:nvPr/>
        </p:nvSpPr>
        <p:spPr>
          <a:xfrm>
            <a:off x="553914" y="1296787"/>
            <a:ext cx="10893671" cy="1754326"/>
          </a:xfrm>
          <a:prstGeom prst="rect">
            <a:avLst/>
          </a:prstGeom>
          <a:noFill/>
        </p:spPr>
        <p:txBody>
          <a:bodyPr wrap="square" rtlCol="0">
            <a:spAutoFit/>
          </a:bodyPr>
          <a:lstStyle/>
          <a:p>
            <a:r>
              <a:rPr lang="en-US" dirty="0">
                <a:latin typeface="Palatino Linotype" panose="02040502050505030304" pitchFamily="18" charset="0"/>
              </a:rPr>
              <a:t>The Ambassador Program provides exclusive professional development content to its participants across the globe. The Ask the Expert series is available only to HBA Ambassadors and is provided at no cost.</a:t>
            </a:r>
          </a:p>
          <a:p>
            <a:endParaRPr lang="en-US" dirty="0">
              <a:latin typeface="Palatino Linotype" panose="02040502050505030304" pitchFamily="18" charset="0"/>
            </a:endParaRPr>
          </a:p>
          <a:p>
            <a:r>
              <a:rPr lang="en-US" dirty="0">
                <a:latin typeface="Palatino Linotype" panose="02040502050505030304" pitchFamily="18" charset="0"/>
              </a:rPr>
              <a:t>This series offers Ambassadors access to senior industry leaders and subject matter experts throughout the year virtually via intimate group conversations. </a:t>
            </a:r>
          </a:p>
          <a:p>
            <a:endParaRPr lang="en-US" dirty="0">
              <a:latin typeface="Palatino Linotype" panose="02040502050505030304" pitchFamily="18" charset="0"/>
            </a:endParaRPr>
          </a:p>
        </p:txBody>
      </p:sp>
      <p:sp>
        <p:nvSpPr>
          <p:cNvPr id="9" name="TextBox 8">
            <a:extLst>
              <a:ext uri="{FF2B5EF4-FFF2-40B4-BE49-F238E27FC236}">
                <a16:creationId xmlns:a16="http://schemas.microsoft.com/office/drawing/2014/main" id="{EAF56042-11C7-4436-BED0-9840C672EB75}"/>
              </a:ext>
            </a:extLst>
          </p:cNvPr>
          <p:cNvSpPr txBox="1"/>
          <p:nvPr/>
        </p:nvSpPr>
        <p:spPr>
          <a:xfrm>
            <a:off x="5273226" y="2905046"/>
            <a:ext cx="6282105" cy="3816429"/>
          </a:xfrm>
          <a:prstGeom prst="rect">
            <a:avLst/>
          </a:prstGeom>
          <a:noFill/>
        </p:spPr>
        <p:txBody>
          <a:bodyPr wrap="square" rtlCol="0">
            <a:spAutoFit/>
          </a:bodyPr>
          <a:lstStyle/>
          <a:p>
            <a:r>
              <a:rPr lang="en-US" sz="2000" b="1" dirty="0">
                <a:latin typeface="Palatino Linotype" panose="02040502050505030304" pitchFamily="18" charset="0"/>
              </a:rPr>
              <a:t>Recently covered topics include:</a:t>
            </a:r>
          </a:p>
          <a:p>
            <a:endParaRPr lang="en-US" sz="1000" dirty="0">
              <a:latin typeface="Palatino Linotype" panose="02040502050505030304" pitchFamily="18" charset="0"/>
            </a:endParaRPr>
          </a:p>
          <a:p>
            <a:pPr marL="285750" indent="-285750">
              <a:spcAft>
                <a:spcPts val="1200"/>
              </a:spcAft>
              <a:buClr>
                <a:schemeClr val="accent2"/>
              </a:buClr>
              <a:buFont typeface="Arial" panose="020B0604020202020204" pitchFamily="34" charset="0"/>
              <a:buChar char="•"/>
            </a:pPr>
            <a:r>
              <a:rPr lang="en-US" dirty="0">
                <a:latin typeface="Palatino Linotype" panose="02040502050505030304" pitchFamily="18" charset="0"/>
              </a:rPr>
              <a:t>Personal branding: what do you want to do to enhance your personal brand now?</a:t>
            </a:r>
          </a:p>
          <a:p>
            <a:pPr marL="285750" indent="-285750">
              <a:spcAft>
                <a:spcPts val="1200"/>
              </a:spcAft>
              <a:buClr>
                <a:schemeClr val="accent2"/>
              </a:buClr>
              <a:buFont typeface="Arial" panose="020B0604020202020204" pitchFamily="34" charset="0"/>
              <a:buChar char="•"/>
            </a:pPr>
            <a:r>
              <a:rPr lang="en-US" dirty="0">
                <a:latin typeface="Palatino Linotype" panose="02040502050505030304" pitchFamily="18" charset="0"/>
              </a:rPr>
              <a:t>The Power of No: the importance of setting boundaries and realistic goals</a:t>
            </a:r>
          </a:p>
          <a:p>
            <a:pPr marL="285750" indent="-285750">
              <a:spcAft>
                <a:spcPts val="1200"/>
              </a:spcAft>
              <a:buClr>
                <a:schemeClr val="accent2"/>
              </a:buClr>
              <a:buFont typeface="Arial" panose="020B0604020202020204" pitchFamily="34" charset="0"/>
              <a:buChar char="•"/>
            </a:pPr>
            <a:r>
              <a:rPr lang="en-US" dirty="0">
                <a:latin typeface="Palatino Linotype" panose="02040502050505030304" pitchFamily="18" charset="0"/>
              </a:rPr>
              <a:t>Leading International Customer-Facing Teams</a:t>
            </a:r>
          </a:p>
          <a:p>
            <a:pPr marL="285750" indent="-285750">
              <a:spcAft>
                <a:spcPts val="1200"/>
              </a:spcAft>
              <a:buClr>
                <a:schemeClr val="accent2"/>
              </a:buClr>
              <a:buFont typeface="Arial" panose="020B0604020202020204" pitchFamily="34" charset="0"/>
              <a:buChar char="•"/>
            </a:pPr>
            <a:r>
              <a:rPr lang="en-US" dirty="0">
                <a:latin typeface="Palatino Linotype" panose="02040502050505030304" pitchFamily="18" charset="0"/>
              </a:rPr>
              <a:t>Executive Presence: how to get buy-in on a call</a:t>
            </a:r>
          </a:p>
          <a:p>
            <a:pPr marL="285750" indent="-285750">
              <a:spcAft>
                <a:spcPts val="1200"/>
              </a:spcAft>
              <a:buClr>
                <a:schemeClr val="accent2"/>
              </a:buClr>
              <a:buFont typeface="Arial" panose="020B0604020202020204" pitchFamily="34" charset="0"/>
              <a:buChar char="•"/>
            </a:pPr>
            <a:r>
              <a:rPr lang="en-US" dirty="0">
                <a:latin typeface="Palatino Linotype" panose="02040502050505030304" pitchFamily="18" charset="0"/>
              </a:rPr>
              <a:t>Navigating Difficult Conversations in a Virtual Setting</a:t>
            </a:r>
          </a:p>
          <a:p>
            <a:pPr marL="285750" indent="-285750">
              <a:buFont typeface="Arial" panose="020B0604020202020204" pitchFamily="34" charset="0"/>
              <a:buChar char="•"/>
            </a:pPr>
            <a:endParaRPr lang="en-US"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1284559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F96624-379B-4947-B34F-4C97DA5366E3}"/>
              </a:ext>
            </a:extLst>
          </p:cNvPr>
          <p:cNvSpPr>
            <a:spLocks noGrp="1"/>
          </p:cNvSpPr>
          <p:nvPr>
            <p:ph type="sldNum" sz="quarter" idx="12"/>
          </p:nvPr>
        </p:nvSpPr>
        <p:spPr/>
        <p:txBody>
          <a:bodyPr/>
          <a:lstStyle/>
          <a:p>
            <a:fld id="{0AB816CF-AA9B-43E8-B03A-27A77900809F}" type="slidenum">
              <a:rPr lang="en-US" smtClean="0">
                <a:solidFill>
                  <a:schemeClr val="tx1"/>
                </a:solidFill>
              </a:rPr>
              <a:pPr/>
              <a:t>15</a:t>
            </a:fld>
            <a:endParaRPr lang="en-US" dirty="0">
              <a:solidFill>
                <a:schemeClr val="tx1"/>
              </a:solidFill>
            </a:endParaRPr>
          </a:p>
        </p:txBody>
      </p:sp>
      <p:sp>
        <p:nvSpPr>
          <p:cNvPr id="3" name="Rectangle 2">
            <a:extLst>
              <a:ext uri="{FF2B5EF4-FFF2-40B4-BE49-F238E27FC236}">
                <a16:creationId xmlns:a16="http://schemas.microsoft.com/office/drawing/2014/main" id="{41E153D1-CD09-4D4B-9788-ACC5E020B6ED}"/>
              </a:ext>
            </a:extLst>
          </p:cNvPr>
          <p:cNvSpPr/>
          <p:nvPr/>
        </p:nvSpPr>
        <p:spPr>
          <a:xfrm>
            <a:off x="457200" y="1676042"/>
            <a:ext cx="11516497" cy="4939814"/>
          </a:xfrm>
          <a:prstGeom prst="rect">
            <a:avLst/>
          </a:prstGeom>
        </p:spPr>
        <p:txBody>
          <a:bodyPr wrap="square">
            <a:spAutoFit/>
          </a:bodyPr>
          <a:lstStyle/>
          <a:p>
            <a:pPr>
              <a:buClr>
                <a:schemeClr val="accent2"/>
              </a:buClr>
            </a:pPr>
            <a:r>
              <a:rPr lang="en-US" sz="2100" b="1" dirty="0">
                <a:latin typeface="Palatino Linotype" panose="02040502050505030304" pitchFamily="18" charset="0"/>
              </a:rPr>
              <a:t>Begin the program</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One or two people self-select to become Ambassador champions </a:t>
            </a:r>
            <a:endParaRPr lang="en-US" sz="2100" b="1"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Company must select two senior-level Advocates to sponsor the program</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Company selects 15-30 employees to participate in the Ambassador program (either self-selected or chosen as high potential). We recommend participants who are mid-level in their careers.</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HBA will provide two HBA Advisors per program. The Advisors will guide Ambassadors through all program strategy, planning, implementation and activities.</a:t>
            </a:r>
          </a:p>
          <a:p>
            <a:pPr marL="285750" indent="-285750">
              <a:buClr>
                <a:schemeClr val="accent2"/>
              </a:buClr>
              <a:buFont typeface="Arial" panose="020B0604020202020204" pitchFamily="34" charset="0"/>
              <a:buChar char="•"/>
            </a:pPr>
            <a:endParaRPr lang="en-US" sz="2100" dirty="0">
              <a:latin typeface="Palatino Linotype" panose="02040502050505030304" pitchFamily="18" charset="0"/>
            </a:endParaRPr>
          </a:p>
          <a:p>
            <a:pPr>
              <a:buClr>
                <a:schemeClr val="accent2"/>
              </a:buClr>
            </a:pPr>
            <a:r>
              <a:rPr lang="en-US" sz="2100" b="1" dirty="0">
                <a:latin typeface="Palatino Linotype" panose="02040502050505030304" pitchFamily="18" charset="0"/>
              </a:rPr>
              <a:t>Time commitment</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Internal Senior Advocate time commitment – 6-8 hours per year</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Ambassador time commitment – 4-6 hours monthly</a:t>
            </a:r>
          </a:p>
          <a:p>
            <a:pPr marL="342900" indent="-342900">
              <a:buClr>
                <a:schemeClr val="accent2"/>
              </a:buClr>
              <a:buFont typeface="Arial" panose="020B0604020202020204" pitchFamily="34" charset="0"/>
              <a:buChar char="•"/>
            </a:pPr>
            <a:r>
              <a:rPr lang="en-US" sz="2100" dirty="0">
                <a:latin typeface="Palatino Linotype" panose="02040502050505030304" pitchFamily="18" charset="0"/>
              </a:rPr>
              <a:t>Corporate HR time commitment is flexible, not required and customized to each program</a:t>
            </a:r>
          </a:p>
          <a:p>
            <a:pPr marL="342900" indent="-342900">
              <a:buClr>
                <a:schemeClr val="accent2"/>
              </a:buClr>
              <a:buFont typeface="Arial" panose="020B0604020202020204" pitchFamily="34" charset="0"/>
              <a:buChar char="•"/>
            </a:pPr>
            <a:endParaRPr lang="en-US" sz="2100" dirty="0">
              <a:latin typeface="Palatino Linotype" panose="02040502050505030304" pitchFamily="18" charset="0"/>
            </a:endParaRPr>
          </a:p>
          <a:p>
            <a:pPr marL="342900" indent="-342900">
              <a:buClr>
                <a:schemeClr val="accent2"/>
              </a:buClr>
              <a:buFont typeface="Arial" panose="020B0604020202020204" pitchFamily="34" charset="0"/>
              <a:buChar char="•"/>
            </a:pPr>
            <a:endParaRPr lang="en-US" sz="2100" dirty="0">
              <a:latin typeface="Palatino Linotype" panose="02040502050505030304" pitchFamily="18" charset="0"/>
            </a:endParaRPr>
          </a:p>
        </p:txBody>
      </p:sp>
      <p:sp>
        <p:nvSpPr>
          <p:cNvPr id="4" name="Title 4"/>
          <p:cNvSpPr txBox="1">
            <a:spLocks/>
          </p:cNvSpPr>
          <p:nvPr/>
        </p:nvSpPr>
        <p:spPr>
          <a:xfrm>
            <a:off x="205740" y="136525"/>
            <a:ext cx="113478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first steps</a:t>
            </a:r>
          </a:p>
        </p:txBody>
      </p:sp>
    </p:spTree>
    <p:extLst>
      <p:ext uri="{BB962C8B-B14F-4D97-AF65-F5344CB8AC3E}">
        <p14:creationId xmlns:p14="http://schemas.microsoft.com/office/powerpoint/2010/main" val="84768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16</a:t>
            </a:fld>
            <a:endParaRPr lang="en-US" dirty="0">
              <a:solidFill>
                <a:schemeClr val="tx1"/>
              </a:solidFill>
            </a:endParaRPr>
          </a:p>
        </p:txBody>
      </p:sp>
      <p:sp>
        <p:nvSpPr>
          <p:cNvPr id="3" name="Title 4"/>
          <p:cNvSpPr txBox="1">
            <a:spLocks/>
          </p:cNvSpPr>
          <p:nvPr/>
        </p:nvSpPr>
        <p:spPr>
          <a:xfrm>
            <a:off x="228600" y="136525"/>
            <a:ext cx="11338560"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Enhance your company brand</a:t>
            </a:r>
          </a:p>
        </p:txBody>
      </p:sp>
      <p:sp>
        <p:nvSpPr>
          <p:cNvPr id="4" name="Content Placeholder 7"/>
          <p:cNvSpPr txBox="1">
            <a:spLocks/>
          </p:cNvSpPr>
          <p:nvPr/>
        </p:nvSpPr>
        <p:spPr>
          <a:xfrm>
            <a:off x="457200" y="1267326"/>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Palatino Linotype" panose="02040502050505030304" pitchFamily="18" charset="0"/>
            </a:endParaRPr>
          </a:p>
          <a:p>
            <a:pPr marL="0" indent="0">
              <a:buClr>
                <a:srgbClr val="FF0000"/>
              </a:buClr>
              <a:buFont typeface="Arial" panose="020B0604020202020204" pitchFamily="34" charset="0"/>
              <a:buNone/>
            </a:pPr>
            <a:r>
              <a:rPr lang="en-US" sz="2200" b="1" dirty="0">
                <a:latin typeface="Palatino Linotype" panose="02040502050505030304" pitchFamily="18" charset="0"/>
              </a:rPr>
              <a:t>Create an Ambassador group at your company site and the Ambassadors will help bring the extensive HBA resources onsite including:</a:t>
            </a:r>
          </a:p>
          <a:p>
            <a:pPr>
              <a:buClr>
                <a:schemeClr val="accent2"/>
              </a:buClr>
            </a:pPr>
            <a:r>
              <a:rPr lang="en-US" sz="2200" dirty="0">
                <a:latin typeface="Palatino Linotype" panose="02040502050505030304" pitchFamily="18" charset="0"/>
              </a:rPr>
              <a:t>Collaboration with your internal women’s network and other resource groups</a:t>
            </a:r>
          </a:p>
          <a:p>
            <a:pPr>
              <a:buClr>
                <a:schemeClr val="accent2"/>
              </a:buClr>
            </a:pPr>
            <a:r>
              <a:rPr lang="en-US" sz="2200" dirty="0">
                <a:latin typeface="Palatino Linotype" panose="02040502050505030304" pitchFamily="18" charset="0"/>
              </a:rPr>
              <a:t>Utilize experienced HBA Advisors, workshop leaders and webinars, so that minimal budget is required from Human Resources</a:t>
            </a:r>
          </a:p>
          <a:p>
            <a:pPr>
              <a:buClr>
                <a:schemeClr val="accent2"/>
              </a:buClr>
            </a:pPr>
            <a:r>
              <a:rPr lang="en-US" sz="2200" dirty="0">
                <a:latin typeface="Palatino Linotype" panose="02040502050505030304" pitchFamily="18" charset="0"/>
              </a:rPr>
              <a:t>Opportunities to feature your company leaders externally as speakers</a:t>
            </a:r>
          </a:p>
          <a:p>
            <a:pPr>
              <a:buClr>
                <a:schemeClr val="accent2"/>
              </a:buClr>
            </a:pPr>
            <a:r>
              <a:rPr lang="en-US" sz="2200" dirty="0">
                <a:latin typeface="Palatino Linotype" panose="02040502050505030304" pitchFamily="18" charset="0"/>
              </a:rPr>
              <a:t>Create on site and virtual programs for all employees and engage other speakers for your internal virtual and onsite events, often at minimal or no cost</a:t>
            </a:r>
          </a:p>
          <a:p>
            <a:pPr>
              <a:buClr>
                <a:schemeClr val="accent2"/>
              </a:buClr>
            </a:pPr>
            <a:r>
              <a:rPr lang="en-US" sz="2200" dirty="0">
                <a:latin typeface="Palatino Linotype" panose="02040502050505030304" pitchFamily="18" charset="0"/>
              </a:rPr>
              <a:t>Feature news about your company initiatives on the HBA website</a:t>
            </a:r>
          </a:p>
          <a:p>
            <a:pPr>
              <a:buClr>
                <a:schemeClr val="accent2"/>
              </a:buClr>
            </a:pPr>
            <a:r>
              <a:rPr lang="en-US" sz="2200" dirty="0">
                <a:latin typeface="Palatino Linotype" panose="02040502050505030304" pitchFamily="18" charset="0"/>
              </a:rPr>
              <a:t>Leverage the HBA global network of 9,300 members</a:t>
            </a:r>
          </a:p>
          <a:p>
            <a:pPr>
              <a:buClr>
                <a:schemeClr val="accent2"/>
              </a:buClr>
            </a:pPr>
            <a:r>
              <a:rPr lang="en-US" sz="2200" dirty="0">
                <a:latin typeface="Palatino Linotype" panose="02040502050505030304" pitchFamily="18" charset="0"/>
              </a:rPr>
              <a:t>Position your company, its employees for awards – US, global, local and Ambassador </a:t>
            </a:r>
          </a:p>
          <a:p>
            <a:pPr marL="0" indent="0">
              <a:buClr>
                <a:srgbClr val="FF0000"/>
              </a:buClr>
              <a:buFont typeface="Arial" panose="020B0604020202020204" pitchFamily="34" charset="0"/>
              <a:buNone/>
            </a:pPr>
            <a:r>
              <a:rPr lang="en-US" sz="2200" dirty="0">
                <a:latin typeface="Palatino Linotype" panose="02040502050505030304" pitchFamily="18" charset="0"/>
              </a:rPr>
              <a:t> </a:t>
            </a:r>
          </a:p>
        </p:txBody>
      </p:sp>
    </p:spTree>
    <p:extLst>
      <p:ext uri="{BB962C8B-B14F-4D97-AF65-F5344CB8AC3E}">
        <p14:creationId xmlns:p14="http://schemas.microsoft.com/office/powerpoint/2010/main" val="2625812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6F54A8-E2B8-4228-9735-7DEDCD789EFF}"/>
              </a:ext>
            </a:extLst>
          </p:cNvPr>
          <p:cNvSpPr>
            <a:spLocks noGrp="1"/>
          </p:cNvSpPr>
          <p:nvPr>
            <p:ph type="sldNum" sz="quarter" idx="12"/>
          </p:nvPr>
        </p:nvSpPr>
        <p:spPr/>
        <p:txBody>
          <a:bodyPr/>
          <a:lstStyle/>
          <a:p>
            <a:fld id="{0AB816CF-AA9B-43E8-B03A-27A77900809F}" type="slidenum">
              <a:rPr lang="en-US" smtClean="0">
                <a:solidFill>
                  <a:schemeClr val="tx1"/>
                </a:solidFill>
              </a:rPr>
              <a:pPr/>
              <a:t>17</a:t>
            </a:fld>
            <a:endParaRPr lang="en-US" dirty="0">
              <a:solidFill>
                <a:schemeClr val="tx1"/>
              </a:solidFill>
            </a:endParaRPr>
          </a:p>
        </p:txBody>
      </p:sp>
      <p:sp>
        <p:nvSpPr>
          <p:cNvPr id="3" name="Rectangle 2">
            <a:extLst>
              <a:ext uri="{FF2B5EF4-FFF2-40B4-BE49-F238E27FC236}">
                <a16:creationId xmlns:a16="http://schemas.microsoft.com/office/drawing/2014/main" id="{C7D99294-66DA-4083-AD30-158C45CBEF06}"/>
              </a:ext>
            </a:extLst>
          </p:cNvPr>
          <p:cNvSpPr/>
          <p:nvPr/>
        </p:nvSpPr>
        <p:spPr>
          <a:xfrm>
            <a:off x="682012" y="1720682"/>
            <a:ext cx="10671788" cy="4539704"/>
          </a:xfrm>
          <a:prstGeom prst="rect">
            <a:avLst/>
          </a:prstGeom>
        </p:spPr>
        <p:txBody>
          <a:bodyPr wrap="square">
            <a:spAutoFit/>
          </a:bodyPr>
          <a:lstStyle/>
          <a:p>
            <a:pPr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Access and interaction with external resources (best practices, opportunity to be speakers, moderators and program managers at virtual and live Ambassador events, local, regional and annual HBA events</a:t>
            </a:r>
          </a:p>
          <a:p>
            <a:pPr marL="519113"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HBA board and committee opportunities</a:t>
            </a:r>
          </a:p>
          <a:p>
            <a:pPr marL="519113" lvl="1" indent="-457200">
              <a:spcAft>
                <a:spcPts val="600"/>
              </a:spcAft>
              <a:buClr>
                <a:schemeClr val="accent2"/>
              </a:buClr>
              <a:buFont typeface="Arial" panose="020B0604020202020204" pitchFamily="34" charset="0"/>
              <a:buChar char="•"/>
            </a:pPr>
            <a:r>
              <a:rPr lang="en-US" sz="2400" dirty="0">
                <a:latin typeface="Palatino Linotype" panose="02040502050505030304" pitchFamily="18" charset="0"/>
              </a:rPr>
              <a:t>Potential HBA Awards (local, regional and global) for individuals and company such as:</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Ambassador Awards - European Summit, US Conference and Global </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Outstanding Volunteer Recognition</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ACE award for Corporate Partners</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Honorable Mentor of the Year</a:t>
            </a:r>
          </a:p>
          <a:p>
            <a:pPr marL="1257300" lvl="2" indent="-342900">
              <a:spcAft>
                <a:spcPts val="600"/>
              </a:spcAft>
              <a:buClr>
                <a:schemeClr val="accent2"/>
              </a:buClr>
              <a:buFont typeface="Arial" panose="020B0604020202020204" pitchFamily="34" charset="0"/>
              <a:buChar char="•"/>
            </a:pPr>
            <a:r>
              <a:rPr lang="en-US" sz="2200" dirty="0">
                <a:latin typeface="Palatino Linotype" panose="02040502050505030304" pitchFamily="18" charset="0"/>
              </a:rPr>
              <a:t>Woman of the Year</a:t>
            </a:r>
          </a:p>
        </p:txBody>
      </p:sp>
      <p:sp>
        <p:nvSpPr>
          <p:cNvPr id="4" name="Title 4"/>
          <p:cNvSpPr txBox="1">
            <a:spLocks/>
          </p:cNvSpPr>
          <p:nvPr/>
        </p:nvSpPr>
        <p:spPr>
          <a:xfrm>
            <a:off x="205740" y="142500"/>
            <a:ext cx="1218022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Enhance your company brand</a:t>
            </a:r>
          </a:p>
        </p:txBody>
      </p:sp>
    </p:spTree>
    <p:extLst>
      <p:ext uri="{BB962C8B-B14F-4D97-AF65-F5344CB8AC3E}">
        <p14:creationId xmlns:p14="http://schemas.microsoft.com/office/powerpoint/2010/main" val="3067756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18</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1" y="1703193"/>
            <a:ext cx="11491860" cy="4401205"/>
          </a:xfrm>
          <a:prstGeom prst="rect">
            <a:avLst/>
          </a:prstGeom>
          <a:noFill/>
        </p:spPr>
        <p:txBody>
          <a:bodyPr wrap="square" rtlCol="0">
            <a:spAutoFit/>
          </a:bodyPr>
          <a:lstStyle/>
          <a:p>
            <a:r>
              <a:rPr lang="en-US" sz="2000" b="1" dirty="0">
                <a:solidFill>
                  <a:srgbClr val="58595B"/>
                </a:solidFill>
                <a:latin typeface="Palatino Linotype" panose="02040502050505030304" pitchFamily="18" charset="0"/>
              </a:rPr>
              <a:t>Opportunities for senior leaders to create a more diverse and inclusive culture.</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They will work with the Ambassador cohort as a task force to develop innovative ways to become thought leaders and role models in this effort.</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Diversity and inclusion are no longer far-reaching mantras of the HR department</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These principles have become priorities today and companies who aspire to live up to these principles have much to gain</a:t>
            </a:r>
          </a:p>
          <a:p>
            <a:pPr marL="7429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Diversity drives profitability</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They know that diverse teams produce higher profitability and do so in a fashion that creates a better work environment and employee morale</a:t>
            </a:r>
          </a:p>
          <a:p>
            <a:pPr marL="7429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Diversity and inclusion improve recruitment </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They know that their efforts to enhance diversity and inclusion help attract high-quality talent from diverse backgrounds and contribute overall to a more collaborative workplace</a:t>
            </a:r>
          </a:p>
        </p:txBody>
      </p:sp>
      <p:sp>
        <p:nvSpPr>
          <p:cNvPr id="4" name="TextBox 3">
            <a:extLst>
              <a:ext uri="{FF2B5EF4-FFF2-40B4-BE49-F238E27FC236}">
                <a16:creationId xmlns:a16="http://schemas.microsoft.com/office/drawing/2014/main" id="{25472F4E-2F13-4498-BD50-7A6A2A04F16F}"/>
              </a:ext>
            </a:extLst>
          </p:cNvPr>
          <p:cNvSpPr txBox="1"/>
          <p:nvPr/>
        </p:nvSpPr>
        <p:spPr>
          <a:xfrm>
            <a:off x="350070" y="423197"/>
            <a:ext cx="11491860" cy="769441"/>
          </a:xfrm>
          <a:prstGeom prst="rect">
            <a:avLst/>
          </a:prstGeom>
          <a:noFill/>
        </p:spPr>
        <p:txBody>
          <a:bodyPr wrap="square" rtlCol="0">
            <a:spAutoFit/>
          </a:bodyPr>
          <a:lstStyle/>
          <a:p>
            <a:r>
              <a:rPr lang="en-US" sz="4400" dirty="0">
                <a:solidFill>
                  <a:schemeClr val="bg1"/>
                </a:solidFill>
                <a:latin typeface="Palatino Linotype" panose="02040502050505030304" pitchFamily="18" charset="0"/>
                <a:ea typeface="+mj-ea"/>
                <a:cs typeface="+mj-cs"/>
              </a:rPr>
              <a:t>Become a program senior advocate</a:t>
            </a:r>
          </a:p>
        </p:txBody>
      </p:sp>
    </p:spTree>
    <p:extLst>
      <p:ext uri="{BB962C8B-B14F-4D97-AF65-F5344CB8AC3E}">
        <p14:creationId xmlns:p14="http://schemas.microsoft.com/office/powerpoint/2010/main" val="3879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19</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0" y="1777638"/>
            <a:ext cx="11251381" cy="4401205"/>
          </a:xfrm>
          <a:prstGeom prst="rect">
            <a:avLst/>
          </a:prstGeom>
          <a:noFill/>
        </p:spPr>
        <p:txBody>
          <a:bodyPr wrap="square" rtlCol="0">
            <a:spAutoFit/>
          </a:bodyPr>
          <a:lstStyle/>
          <a:p>
            <a:r>
              <a:rPr lang="en-US" sz="2000" b="1" dirty="0">
                <a:solidFill>
                  <a:srgbClr val="58595B"/>
                </a:solidFill>
                <a:latin typeface="Palatino Linotype" panose="02040502050505030304" pitchFamily="18" charset="0"/>
              </a:rPr>
              <a:t>Employee engagement enhances retention. Cost to replace one employee: 50-150% of the salary</a:t>
            </a:r>
          </a:p>
          <a:p>
            <a:pPr marL="285750" lvl="1"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They know that increased employee engagement helps retention and satisfaction.</a:t>
            </a:r>
          </a:p>
          <a:p>
            <a:pPr marL="285750" lvl="1"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Self driven,  low cost leadership training</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The research confirms that self-directed training is the most effective. Today’s leaders are under pressure to build a diverse  bench of future leaders. </a:t>
            </a:r>
          </a:p>
          <a:p>
            <a:pPr marL="285750" indent="-285750">
              <a:spcAft>
                <a:spcPts val="600"/>
              </a:spcAft>
              <a:buFont typeface="Arial" panose="020B0604020202020204" pitchFamily="34" charset="0"/>
              <a:buChar char="•"/>
            </a:pPr>
            <a:endParaRPr lang="en-US" sz="500" dirty="0">
              <a:latin typeface="Palatino Linotype" panose="02040502050505030304" pitchFamily="18" charset="0"/>
            </a:endParaRPr>
          </a:p>
          <a:p>
            <a:r>
              <a:rPr lang="en-US" sz="2000" b="1" dirty="0">
                <a:solidFill>
                  <a:srgbClr val="58595B"/>
                </a:solidFill>
                <a:latin typeface="Palatino Linotype" panose="02040502050505030304" pitchFamily="18" charset="0"/>
              </a:rPr>
              <a:t>Minimum extra commitment with maximum impact</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Being a Senior Advocate for the Ambassador program is a good opportunity to make a meaningful impact within the organization.</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It requires just 6-8 hours per year. Meet virtually or live with the Ambassador group 4 times annually to review progress metrics, advise or connect.</a:t>
            </a:r>
          </a:p>
          <a:p>
            <a:pPr marL="285750" indent="-285750">
              <a:spcAft>
                <a:spcPts val="600"/>
              </a:spcAft>
              <a:buClr>
                <a:schemeClr val="accent2"/>
              </a:buClr>
              <a:buFont typeface="Arial" panose="020B0604020202020204" pitchFamily="34" charset="0"/>
              <a:buChar char="•"/>
            </a:pPr>
            <a:r>
              <a:rPr lang="en-US" sz="2000" dirty="0">
                <a:latin typeface="Palatino Linotype" panose="02040502050505030304" pitchFamily="18" charset="0"/>
              </a:rPr>
              <a:t>Over the course of a year, they will have the ability to impact the careers and development of program participants and other employees that will attend Ambassador programs.</a:t>
            </a:r>
          </a:p>
        </p:txBody>
      </p:sp>
      <p:sp>
        <p:nvSpPr>
          <p:cNvPr id="5" name="TextBox 4">
            <a:extLst>
              <a:ext uri="{FF2B5EF4-FFF2-40B4-BE49-F238E27FC236}">
                <a16:creationId xmlns:a16="http://schemas.microsoft.com/office/drawing/2014/main" id="{31AFCD12-3D28-764A-AC64-4E828353E94A}"/>
              </a:ext>
            </a:extLst>
          </p:cNvPr>
          <p:cNvSpPr txBox="1"/>
          <p:nvPr/>
        </p:nvSpPr>
        <p:spPr>
          <a:xfrm>
            <a:off x="350070" y="406572"/>
            <a:ext cx="11491860" cy="769441"/>
          </a:xfrm>
          <a:prstGeom prst="rect">
            <a:avLst/>
          </a:prstGeom>
          <a:noFill/>
        </p:spPr>
        <p:txBody>
          <a:bodyPr wrap="square" rtlCol="0">
            <a:spAutoFit/>
          </a:bodyPr>
          <a:lstStyle/>
          <a:p>
            <a:r>
              <a:rPr lang="en-US" sz="4400" dirty="0">
                <a:solidFill>
                  <a:schemeClr val="bg1"/>
                </a:solidFill>
                <a:latin typeface="Palatino Linotype" panose="02040502050505030304" pitchFamily="18" charset="0"/>
                <a:ea typeface="+mj-ea"/>
                <a:cs typeface="+mj-cs"/>
              </a:rPr>
              <a:t>Become a program senior advocate</a:t>
            </a:r>
          </a:p>
        </p:txBody>
      </p:sp>
    </p:spTree>
    <p:extLst>
      <p:ext uri="{BB962C8B-B14F-4D97-AF65-F5344CB8AC3E}">
        <p14:creationId xmlns:p14="http://schemas.microsoft.com/office/powerpoint/2010/main" val="3280544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04E8EC-D591-4E46-A060-2EB4F9D8AC98}"/>
              </a:ext>
            </a:extLst>
          </p:cNvPr>
          <p:cNvPicPr>
            <a:picLocks noChangeAspect="1"/>
          </p:cNvPicPr>
          <p:nvPr/>
        </p:nvPicPr>
        <p:blipFill>
          <a:blip r:embed="rId3"/>
          <a:stretch>
            <a:fillRect/>
          </a:stretch>
        </p:blipFill>
        <p:spPr>
          <a:xfrm>
            <a:off x="890587" y="1738312"/>
            <a:ext cx="3348038" cy="3596963"/>
          </a:xfrm>
          <a:prstGeom prst="rect">
            <a:avLst/>
          </a:prstGeom>
        </p:spPr>
      </p:pic>
      <p:sp>
        <p:nvSpPr>
          <p:cNvPr id="2" name="TextBox 1">
            <a:extLst>
              <a:ext uri="{FF2B5EF4-FFF2-40B4-BE49-F238E27FC236}">
                <a16:creationId xmlns:a16="http://schemas.microsoft.com/office/drawing/2014/main" id="{545B34AC-9515-4FD8-83B2-A2F063B354A4}"/>
              </a:ext>
            </a:extLst>
          </p:cNvPr>
          <p:cNvSpPr txBox="1"/>
          <p:nvPr/>
        </p:nvSpPr>
        <p:spPr>
          <a:xfrm>
            <a:off x="223520" y="345440"/>
            <a:ext cx="3163045" cy="769441"/>
          </a:xfrm>
          <a:prstGeom prst="rect">
            <a:avLst/>
          </a:prstGeom>
          <a:noFill/>
        </p:spPr>
        <p:txBody>
          <a:bodyPr wrap="none" rtlCol="0">
            <a:spAutoFit/>
          </a:bodyPr>
          <a:lstStyle/>
          <a:p>
            <a:r>
              <a:rPr lang="en-US" sz="4400" dirty="0">
                <a:solidFill>
                  <a:schemeClr val="bg1"/>
                </a:solidFill>
                <a:latin typeface="Palatino Linotype" panose="02040502050505030304" pitchFamily="18" charset="0"/>
              </a:rPr>
              <a:t>About HBA</a:t>
            </a:r>
          </a:p>
        </p:txBody>
      </p:sp>
      <p:sp>
        <p:nvSpPr>
          <p:cNvPr id="3" name="TextBox 2">
            <a:extLst>
              <a:ext uri="{FF2B5EF4-FFF2-40B4-BE49-F238E27FC236}">
                <a16:creationId xmlns:a16="http://schemas.microsoft.com/office/drawing/2014/main" id="{2895F486-53E9-4B7F-83A9-59B12C4942A9}"/>
              </a:ext>
            </a:extLst>
          </p:cNvPr>
          <p:cNvSpPr txBox="1"/>
          <p:nvPr/>
        </p:nvSpPr>
        <p:spPr>
          <a:xfrm>
            <a:off x="4382576" y="1738312"/>
            <a:ext cx="7628127" cy="4524315"/>
          </a:xfrm>
          <a:prstGeom prst="rect">
            <a:avLst/>
          </a:prstGeom>
          <a:noFill/>
        </p:spPr>
        <p:txBody>
          <a:bodyPr wrap="square" rtlCol="0">
            <a:spAutoFit/>
          </a:bodyPr>
          <a:lstStyle/>
          <a:p>
            <a:pPr>
              <a:buClr>
                <a:schemeClr val="accent2"/>
              </a:buClr>
            </a:pPr>
            <a:r>
              <a:rPr lang="en-US" sz="2400" dirty="0">
                <a:latin typeface="Palatino Linotype" panose="02040502050505030304" pitchFamily="18" charset="0"/>
              </a:rPr>
              <a:t>The Healthcare Businesswomen’s Association is a global nonprofit organization comprised of individuals and organizations from across the healthcare industry.</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a:buClr>
                <a:schemeClr val="accent2"/>
              </a:buClr>
            </a:pPr>
            <a:r>
              <a:rPr lang="en-US" sz="2400" b="1" dirty="0">
                <a:latin typeface="Palatino Linotype" panose="02040502050505030304" pitchFamily="18" charset="0"/>
              </a:rPr>
              <a:t>Core Purpose </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To further the advancement and impact of women in the business of healthcare.</a:t>
            </a:r>
          </a:p>
          <a:p>
            <a:pPr>
              <a:buClr>
                <a:schemeClr val="accent2"/>
              </a:buClr>
            </a:pPr>
            <a:r>
              <a:rPr lang="en-US" sz="2400" b="1" dirty="0">
                <a:latin typeface="Palatino Linotype" panose="02040502050505030304" pitchFamily="18" charset="0"/>
              </a:rPr>
              <a:t>Mission</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Achieve gender parity in leadership to enable organizations to realize the full potential of their female talent</a:t>
            </a:r>
          </a:p>
        </p:txBody>
      </p:sp>
      <p:sp>
        <p:nvSpPr>
          <p:cNvPr id="5" name="Slide Number Placeholder 4">
            <a:extLst>
              <a:ext uri="{FF2B5EF4-FFF2-40B4-BE49-F238E27FC236}">
                <a16:creationId xmlns:a16="http://schemas.microsoft.com/office/drawing/2014/main" id="{7C3E8AD7-4572-4303-913F-A9F2EBE83F3E}"/>
              </a:ext>
            </a:extLst>
          </p:cNvPr>
          <p:cNvSpPr>
            <a:spLocks noGrp="1"/>
          </p:cNvSpPr>
          <p:nvPr>
            <p:ph type="sldNum" sz="quarter" idx="12"/>
          </p:nvPr>
        </p:nvSpPr>
        <p:spPr/>
        <p:txBody>
          <a:bodyPr/>
          <a:lstStyle/>
          <a:p>
            <a:fld id="{0AB816CF-AA9B-43E8-B03A-27A77900809F}"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3438786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1FE07E-5114-4A40-9ACF-6EA6A07FFC57}"/>
              </a:ext>
            </a:extLst>
          </p:cNvPr>
          <p:cNvSpPr>
            <a:spLocks noGrp="1"/>
          </p:cNvSpPr>
          <p:nvPr>
            <p:ph type="sldNum" sz="quarter" idx="12"/>
          </p:nvPr>
        </p:nvSpPr>
        <p:spPr/>
        <p:txBody>
          <a:bodyPr/>
          <a:lstStyle/>
          <a:p>
            <a:fld id="{F8654B10-C60A-4A24-8746-D2C15D735D6B}" type="slidenum">
              <a:rPr lang="en-US" smtClean="0">
                <a:solidFill>
                  <a:schemeClr val="tx1"/>
                </a:solidFill>
              </a:rPr>
              <a:t>20</a:t>
            </a:fld>
            <a:endParaRPr lang="en-US" dirty="0">
              <a:solidFill>
                <a:schemeClr val="tx1"/>
              </a:solidFill>
            </a:endParaRPr>
          </a:p>
        </p:txBody>
      </p:sp>
      <p:sp>
        <p:nvSpPr>
          <p:cNvPr id="4" name="Rectangle 3">
            <a:extLst>
              <a:ext uri="{FF2B5EF4-FFF2-40B4-BE49-F238E27FC236}">
                <a16:creationId xmlns:a16="http://schemas.microsoft.com/office/drawing/2014/main" id="{FF205EB6-9F2E-46CB-99F2-1246EEB62C39}"/>
              </a:ext>
            </a:extLst>
          </p:cNvPr>
          <p:cNvSpPr/>
          <p:nvPr/>
        </p:nvSpPr>
        <p:spPr>
          <a:xfrm>
            <a:off x="205739" y="1640354"/>
            <a:ext cx="11598333" cy="4591000"/>
          </a:xfrm>
          <a:prstGeom prst="rect">
            <a:avLst/>
          </a:prstGeom>
        </p:spPr>
        <p:txBody>
          <a:bodyPr wrap="square">
            <a:spAutoFit/>
          </a:bodyPr>
          <a:lstStyle/>
          <a:p>
            <a:pPr>
              <a:spcAft>
                <a:spcPts val="1000"/>
              </a:spcAft>
              <a:buClr>
                <a:schemeClr val="accent2"/>
              </a:buClr>
            </a:pPr>
            <a:r>
              <a:rPr lang="en-US" sz="2000" b="1" dirty="0">
                <a:latin typeface="Palatino Linotype" panose="02040502050505030304" pitchFamily="18" charset="0"/>
              </a:rPr>
              <a:t>2021 Eligibility for Ambassador Programs</a:t>
            </a:r>
          </a:p>
          <a:p>
            <a:pPr marL="342900" indent="-342900">
              <a:spcAft>
                <a:spcPts val="1000"/>
              </a:spcAft>
              <a:buClr>
                <a:schemeClr val="accent2"/>
              </a:buClr>
              <a:buFont typeface="Arial" panose="020B0604020202020204" pitchFamily="34" charset="0"/>
              <a:buChar char="•"/>
            </a:pPr>
            <a:r>
              <a:rPr lang="en-US" dirty="0">
                <a:latin typeface="Palatino Linotype" panose="02040502050505030304" pitchFamily="18" charset="0"/>
              </a:rPr>
              <a:t>Silver level Corporate Partnership includes support and guidance for one program at no cost.</a:t>
            </a:r>
          </a:p>
          <a:p>
            <a:pPr marL="342900" indent="-342900">
              <a:spcAft>
                <a:spcPts val="1000"/>
              </a:spcAft>
              <a:buClr>
                <a:schemeClr val="accent2"/>
              </a:buClr>
              <a:buFont typeface="Arial" panose="020B0604020202020204" pitchFamily="34" charset="0"/>
              <a:buChar char="•"/>
            </a:pPr>
            <a:r>
              <a:rPr lang="en-US" dirty="0">
                <a:latin typeface="Palatino Linotype" panose="02040502050505030304" pitchFamily="18" charset="0"/>
              </a:rPr>
              <a:t>Gold level Corporate Partnership includes support and guidance for two programs at no cost.</a:t>
            </a:r>
          </a:p>
          <a:p>
            <a:pPr marL="342900" indent="-342900">
              <a:spcAft>
                <a:spcPts val="1000"/>
              </a:spcAft>
              <a:buClr>
                <a:schemeClr val="accent2"/>
              </a:buClr>
              <a:buFont typeface="Arial" panose="020B0604020202020204" pitchFamily="34" charset="0"/>
              <a:buChar char="•"/>
            </a:pPr>
            <a:r>
              <a:rPr lang="en-US" dirty="0">
                <a:latin typeface="Palatino Linotype" panose="02040502050505030304" pitchFamily="18" charset="0"/>
              </a:rPr>
              <a:t>Purple level Corporate Partnership includes support and guidance for three programs at no cost.</a:t>
            </a:r>
          </a:p>
          <a:p>
            <a:pPr>
              <a:spcAft>
                <a:spcPts val="1000"/>
              </a:spcAft>
              <a:buClr>
                <a:schemeClr val="accent2"/>
              </a:buClr>
            </a:pPr>
            <a:r>
              <a:rPr lang="en-US" sz="2000" b="1" dirty="0">
                <a:latin typeface="Palatino Linotype" panose="02040502050505030304" pitchFamily="18" charset="0"/>
              </a:rPr>
              <a:t>Each additional Ambassador program: </a:t>
            </a:r>
          </a:p>
          <a:p>
            <a:pPr marL="342900" indent="-342900">
              <a:spcAft>
                <a:spcPts val="1000"/>
              </a:spcAft>
              <a:buClr>
                <a:schemeClr val="accent2"/>
              </a:buClr>
              <a:buFont typeface="Arial" panose="020B0604020202020204" pitchFamily="34" charset="0"/>
              <a:buChar char="•"/>
            </a:pPr>
            <a:r>
              <a:rPr lang="en-US" sz="2000" dirty="0">
                <a:latin typeface="Palatino Linotype" panose="02040502050505030304" pitchFamily="18" charset="0"/>
              </a:rPr>
              <a:t>$10,000 US includes 15 memberships ($333-$666 per person for one year depending on group  size).  25% bulk discount available for 4 or more programs</a:t>
            </a:r>
          </a:p>
          <a:p>
            <a:pPr>
              <a:spcAft>
                <a:spcPts val="1000"/>
              </a:spcAft>
              <a:buClr>
                <a:schemeClr val="accent2"/>
              </a:buClr>
            </a:pPr>
            <a:r>
              <a:rPr lang="en-US" sz="2000" b="1" dirty="0">
                <a:latin typeface="Palatino Linotype" panose="02040502050505030304" pitchFamily="18" charset="0"/>
              </a:rPr>
              <a:t>Ambassadors must be HBA Members</a:t>
            </a:r>
            <a:r>
              <a:rPr lang="en-US" sz="2000" dirty="0">
                <a:latin typeface="Palatino Linotype" panose="02040502050505030304" pitchFamily="18" charset="0"/>
              </a:rPr>
              <a:t>. </a:t>
            </a:r>
            <a:r>
              <a:rPr lang="en-US" dirty="0">
                <a:latin typeface="Palatino Linotype" panose="02040502050505030304" pitchFamily="18" charset="0"/>
              </a:rPr>
              <a:t>HBA Partnerships include a specific number of memberships. If additional memberships are required, high-level Corporate Partners are eligible for discounted memberships.</a:t>
            </a:r>
          </a:p>
          <a:p>
            <a:pPr>
              <a:spcAft>
                <a:spcPts val="1000"/>
              </a:spcAft>
              <a:buClr>
                <a:schemeClr val="accent2"/>
              </a:buClr>
            </a:pPr>
            <a:r>
              <a:rPr lang="en-US" dirty="0">
                <a:latin typeface="Palatino Linotype" panose="02040502050505030304" pitchFamily="18" charset="0"/>
              </a:rPr>
              <a:t>Each Ambassador program will have 2 HBA Advisors assigned to the group for one year. There are no costs for assigned HBA Advisors. The Ambassador program can often provide speakers, subject matter experts or workshop leaders often at no cost or discounted costs.</a:t>
            </a:r>
          </a:p>
        </p:txBody>
      </p:sp>
      <p:sp>
        <p:nvSpPr>
          <p:cNvPr id="5" name="Title 4"/>
          <p:cNvSpPr txBox="1">
            <a:spLocks/>
          </p:cNvSpPr>
          <p:nvPr/>
        </p:nvSpPr>
        <p:spPr>
          <a:xfrm>
            <a:off x="205740" y="1"/>
            <a:ext cx="10561320" cy="13605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costs</a:t>
            </a:r>
          </a:p>
        </p:txBody>
      </p:sp>
    </p:spTree>
    <p:extLst>
      <p:ext uri="{BB962C8B-B14F-4D97-AF65-F5344CB8AC3E}">
        <p14:creationId xmlns:p14="http://schemas.microsoft.com/office/powerpoint/2010/main" val="2770546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435A03-623A-7D4E-97E2-7B8989977E34}"/>
              </a:ext>
            </a:extLst>
          </p:cNvPr>
          <p:cNvSpPr>
            <a:spLocks noGrp="1"/>
          </p:cNvSpPr>
          <p:nvPr>
            <p:ph type="sldNum" sz="quarter" idx="12"/>
          </p:nvPr>
        </p:nvSpPr>
        <p:spPr/>
        <p:txBody>
          <a:bodyPr/>
          <a:lstStyle/>
          <a:p>
            <a:fld id="{0AB816CF-AA9B-43E8-B03A-27A77900809F}" type="slidenum">
              <a:rPr lang="en-US" smtClean="0"/>
              <a:pPr/>
              <a:t>21</a:t>
            </a:fld>
            <a:endParaRPr lang="en-US" dirty="0"/>
          </a:p>
        </p:txBody>
      </p:sp>
      <p:sp>
        <p:nvSpPr>
          <p:cNvPr id="3" name="Rectangle 2">
            <a:extLst>
              <a:ext uri="{FF2B5EF4-FFF2-40B4-BE49-F238E27FC236}">
                <a16:creationId xmlns:a16="http://schemas.microsoft.com/office/drawing/2014/main" id="{5E6E203C-C1F2-6C4D-BE3C-21EAFC2A6D3E}"/>
              </a:ext>
            </a:extLst>
          </p:cNvPr>
          <p:cNvSpPr/>
          <p:nvPr/>
        </p:nvSpPr>
        <p:spPr>
          <a:xfrm>
            <a:off x="565264" y="1720840"/>
            <a:ext cx="10788535" cy="4555093"/>
          </a:xfrm>
          <a:prstGeom prst="rect">
            <a:avLst/>
          </a:prstGeom>
        </p:spPr>
        <p:txBody>
          <a:bodyPr wrap="square">
            <a:spAutoFit/>
          </a:bodyPr>
          <a:lstStyle/>
          <a:p>
            <a:pPr>
              <a:spcAft>
                <a:spcPts val="1200"/>
              </a:spcAft>
              <a:buClr>
                <a:schemeClr val="accent2"/>
              </a:buClr>
            </a:pPr>
            <a:r>
              <a:rPr lang="en-US" sz="2000" b="1" dirty="0">
                <a:latin typeface="Palatino Linotype" panose="02040502050505030304" pitchFamily="18" charset="0"/>
              </a:rPr>
              <a:t>Program launch (</a:t>
            </a:r>
            <a:r>
              <a:rPr lang="en-US" sz="2000" dirty="0">
                <a:latin typeface="Palatino Linotype" panose="02040502050505030304" pitchFamily="18" charset="0"/>
              </a:rPr>
              <a:t>on-site or virtual)</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On-site training for program launch day will have travel costs associated to cover two launch leaders.</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Virtual launch fee required – multiple interactive segments done by experts from Global Ambassador committee. Cost - $500 US / 416</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2000" dirty="0">
              <a:latin typeface="Palatino Linotype" panose="02040502050505030304" pitchFamily="18" charset="0"/>
            </a:endParaRPr>
          </a:p>
          <a:p>
            <a:pPr>
              <a:spcAft>
                <a:spcPts val="1200"/>
              </a:spcAft>
              <a:buClr>
                <a:schemeClr val="accent2"/>
              </a:buClr>
            </a:pPr>
            <a:endParaRPr lang="en-US" sz="1000" dirty="0">
              <a:latin typeface="Palatino Linotype" panose="02040502050505030304" pitchFamily="18" charset="0"/>
            </a:endParaRPr>
          </a:p>
          <a:p>
            <a:pPr>
              <a:spcAft>
                <a:spcPts val="1200"/>
              </a:spcAft>
              <a:buClr>
                <a:schemeClr val="accent2"/>
              </a:buClr>
            </a:pPr>
            <a:r>
              <a:rPr lang="en-US" sz="2000" b="1" dirty="0">
                <a:latin typeface="Palatino Linotype" panose="02040502050505030304" pitchFamily="18" charset="0"/>
              </a:rPr>
              <a:t>Biannual success metrics report</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Required annual charge $750 US / 625</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The Ambassador program will provide a detailed success metrics report on individual and group progress mid-year and end of year.  </a:t>
            </a:r>
          </a:p>
          <a:p>
            <a:pPr marL="800100" lvl="1" indent="-342900">
              <a:spcAft>
                <a:spcPts val="1200"/>
              </a:spcAft>
              <a:buClr>
                <a:schemeClr val="accent2"/>
              </a:buClr>
              <a:buFont typeface="Arial" panose="020B0604020202020204" pitchFamily="34" charset="0"/>
              <a:buChar char="•"/>
            </a:pPr>
            <a:r>
              <a:rPr lang="en-US" sz="2000" dirty="0">
                <a:latin typeface="Palatino Linotype" panose="02040502050505030304" pitchFamily="18" charset="0"/>
              </a:rPr>
              <a:t>This is an annual fee for the group, not per individual.</a:t>
            </a:r>
          </a:p>
        </p:txBody>
      </p:sp>
      <p:sp>
        <p:nvSpPr>
          <p:cNvPr id="4" name="Title 4">
            <a:extLst>
              <a:ext uri="{FF2B5EF4-FFF2-40B4-BE49-F238E27FC236}">
                <a16:creationId xmlns:a16="http://schemas.microsoft.com/office/drawing/2014/main" id="{0A016C0E-2859-CB4F-B86A-F01DF6D5C19F}"/>
              </a:ext>
            </a:extLst>
          </p:cNvPr>
          <p:cNvSpPr txBox="1">
            <a:spLocks/>
          </p:cNvSpPr>
          <p:nvPr/>
        </p:nvSpPr>
        <p:spPr>
          <a:xfrm>
            <a:off x="205740" y="1"/>
            <a:ext cx="10561320" cy="13605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required costs</a:t>
            </a:r>
          </a:p>
        </p:txBody>
      </p:sp>
    </p:spTree>
    <p:extLst>
      <p:ext uri="{BB962C8B-B14F-4D97-AF65-F5344CB8AC3E}">
        <p14:creationId xmlns:p14="http://schemas.microsoft.com/office/powerpoint/2010/main" val="3340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67880F-8363-AE46-8DE7-67F8B19B068D}"/>
              </a:ext>
            </a:extLst>
          </p:cNvPr>
          <p:cNvSpPr>
            <a:spLocks noGrp="1"/>
          </p:cNvSpPr>
          <p:nvPr>
            <p:ph type="sldNum" sz="quarter" idx="12"/>
          </p:nvPr>
        </p:nvSpPr>
        <p:spPr/>
        <p:txBody>
          <a:bodyPr/>
          <a:lstStyle/>
          <a:p>
            <a:fld id="{0AB816CF-AA9B-43E8-B03A-27A77900809F}" type="slidenum">
              <a:rPr lang="en-US" smtClean="0"/>
              <a:pPr/>
              <a:t>3</a:t>
            </a:fld>
            <a:endParaRPr lang="en-US" dirty="0"/>
          </a:p>
        </p:txBody>
      </p:sp>
      <p:sp>
        <p:nvSpPr>
          <p:cNvPr id="3" name="TextBox 2">
            <a:extLst>
              <a:ext uri="{FF2B5EF4-FFF2-40B4-BE49-F238E27FC236}">
                <a16:creationId xmlns:a16="http://schemas.microsoft.com/office/drawing/2014/main" id="{BA481B6A-B3EE-0448-9BC1-B703624626C2}"/>
              </a:ext>
            </a:extLst>
          </p:cNvPr>
          <p:cNvSpPr txBox="1"/>
          <p:nvPr/>
        </p:nvSpPr>
        <p:spPr>
          <a:xfrm>
            <a:off x="6598481" y="396465"/>
            <a:ext cx="4516108" cy="769441"/>
          </a:xfrm>
          <a:prstGeom prst="rect">
            <a:avLst/>
          </a:prstGeom>
          <a:noFill/>
        </p:spPr>
        <p:txBody>
          <a:bodyPr wrap="none" rtlCol="0">
            <a:spAutoFit/>
          </a:bodyPr>
          <a:lstStyle/>
          <a:p>
            <a:r>
              <a:rPr lang="en-US" sz="4400" dirty="0">
                <a:solidFill>
                  <a:schemeClr val="accent2"/>
                </a:solidFill>
                <a:latin typeface="Palatino Linotype" panose="02040502050505030304" pitchFamily="18" charset="0"/>
              </a:rPr>
              <a:t>Table of </a:t>
            </a:r>
            <a:r>
              <a:rPr lang="en-US" sz="4400" dirty="0">
                <a:solidFill>
                  <a:schemeClr val="accent2"/>
                </a:solidFill>
                <a:latin typeface="Palatino Linotype" panose="02040502050505030304" pitchFamily="18" charset="0"/>
                <a:cs typeface="Tisa Offc Serif Pro" panose="020F0502020204030204" pitchFamily="34" charset="0"/>
              </a:rPr>
              <a:t>Contents</a:t>
            </a:r>
          </a:p>
        </p:txBody>
      </p:sp>
      <p:sp>
        <p:nvSpPr>
          <p:cNvPr id="4" name="TextBox 3">
            <a:extLst>
              <a:ext uri="{FF2B5EF4-FFF2-40B4-BE49-F238E27FC236}">
                <a16:creationId xmlns:a16="http://schemas.microsoft.com/office/drawing/2014/main" id="{CAE17A72-398F-FC42-A5F7-637C3FB1A012}"/>
              </a:ext>
            </a:extLst>
          </p:cNvPr>
          <p:cNvSpPr txBox="1"/>
          <p:nvPr/>
        </p:nvSpPr>
        <p:spPr>
          <a:xfrm>
            <a:off x="6752492" y="1536174"/>
            <a:ext cx="5439508" cy="4154984"/>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latin typeface="Palatino Linotype" panose="02040502050505030304" pitchFamily="18" charset="0"/>
                <a:hlinkClick r:id="rId2" action="ppaction://hlinksldjump"/>
              </a:rPr>
              <a:t>Current challenges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3" action="ppaction://hlinksldjump"/>
              </a:rPr>
              <a:t>The basics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4" action="ppaction://hlinksldjump"/>
              </a:rPr>
              <a:t>Why it works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5" action="ppaction://hlinksldjump"/>
              </a:rPr>
              <a:t>Establishing individual goals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6" action="ppaction://hlinksldjump"/>
              </a:rPr>
              <a:t>Group initiatives </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7" action="ppaction://hlinksldjump"/>
              </a:rPr>
              <a:t>Group on-site/virtual programs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8" action="ppaction://hlinksldjump"/>
              </a:rPr>
              <a:t>First steps</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9" action="ppaction://hlinksldjump"/>
              </a:rPr>
              <a:t>Enhance your company brand</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10" action="ppaction://hlinksldjump"/>
              </a:rPr>
              <a:t>Become a senior advocate</a:t>
            </a:r>
            <a:endParaRPr lang="en-US" sz="2400" u="sng" dirty="0">
              <a:latin typeface="Palatino Linotype" panose="02040502050505030304" pitchFamily="18" charset="0"/>
            </a:endParaRPr>
          </a:p>
          <a:p>
            <a:pPr marL="342900" indent="-342900">
              <a:buFont typeface="Arial" panose="020B0604020202020204" pitchFamily="34" charset="0"/>
              <a:buChar char="•"/>
            </a:pPr>
            <a:r>
              <a:rPr lang="en-US" sz="2400" u="sng" dirty="0">
                <a:latin typeface="Palatino Linotype" panose="02040502050505030304" pitchFamily="18" charset="0"/>
                <a:hlinkClick r:id="rId11" action="ppaction://hlinksldjump"/>
              </a:rPr>
              <a:t>Costs</a:t>
            </a:r>
            <a:endParaRPr lang="en-US" sz="2400" u="sng" dirty="0">
              <a:latin typeface="Palatino Linotype" panose="02040502050505030304" pitchFamily="18" charset="0"/>
            </a:endParaRPr>
          </a:p>
          <a:p>
            <a:endParaRPr lang="en-US" sz="2400" u="sng" dirty="0">
              <a:latin typeface="Palatino Linotype" panose="02040502050505030304" pitchFamily="18" charset="0"/>
            </a:endParaRPr>
          </a:p>
        </p:txBody>
      </p:sp>
    </p:spTree>
    <p:extLst>
      <p:ext uri="{BB962C8B-B14F-4D97-AF65-F5344CB8AC3E}">
        <p14:creationId xmlns:p14="http://schemas.microsoft.com/office/powerpoint/2010/main" val="85325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4</a:t>
            </a:fld>
            <a:endParaRPr lang="en-US" dirty="0">
              <a:solidFill>
                <a:schemeClr val="tx1"/>
              </a:solidFill>
            </a:endParaRPr>
          </a:p>
        </p:txBody>
      </p:sp>
      <p:sp>
        <p:nvSpPr>
          <p:cNvPr id="3" name="Title 4"/>
          <p:cNvSpPr txBox="1">
            <a:spLocks/>
          </p:cNvSpPr>
          <p:nvPr/>
        </p:nvSpPr>
        <p:spPr>
          <a:xfrm>
            <a:off x="457200" y="136524"/>
            <a:ext cx="11569700" cy="1412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Current challenges </a:t>
            </a:r>
          </a:p>
        </p:txBody>
      </p:sp>
      <p:sp>
        <p:nvSpPr>
          <p:cNvPr id="4" name="Content Placeholder 7"/>
          <p:cNvSpPr txBox="1">
            <a:spLocks/>
          </p:cNvSpPr>
          <p:nvPr/>
        </p:nvSpPr>
        <p:spPr>
          <a:xfrm>
            <a:off x="473825" y="1566025"/>
            <a:ext cx="11281410" cy="4457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
        <p:nvSpPr>
          <p:cNvPr id="5" name="Rectangle 4">
            <a:extLst>
              <a:ext uri="{FF2B5EF4-FFF2-40B4-BE49-F238E27FC236}">
                <a16:creationId xmlns:a16="http://schemas.microsoft.com/office/drawing/2014/main" id="{BA0FA4F3-7DD2-9743-8666-79D3E05D292D}"/>
              </a:ext>
            </a:extLst>
          </p:cNvPr>
          <p:cNvSpPr/>
          <p:nvPr/>
        </p:nvSpPr>
        <p:spPr>
          <a:xfrm>
            <a:off x="914400" y="2208590"/>
            <a:ext cx="10439400" cy="3416320"/>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Deliver customized virtual and in-person training that lasts, at a low cost per person for all employees</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Implement new employee – driven initiatives for men and women to move the needle on diversity</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Attract and retain talent </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Develop a stronger company brand that supports diversity</a:t>
            </a:r>
          </a:p>
        </p:txBody>
      </p:sp>
    </p:spTree>
    <p:extLst>
      <p:ext uri="{BB962C8B-B14F-4D97-AF65-F5344CB8AC3E}">
        <p14:creationId xmlns:p14="http://schemas.microsoft.com/office/powerpoint/2010/main" val="403633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4AED06-ACE0-F24A-8835-196A6BF21E3B}"/>
              </a:ext>
            </a:extLst>
          </p:cNvPr>
          <p:cNvSpPr>
            <a:spLocks noGrp="1"/>
          </p:cNvSpPr>
          <p:nvPr>
            <p:ph type="sldNum" sz="quarter" idx="12"/>
          </p:nvPr>
        </p:nvSpPr>
        <p:spPr/>
        <p:txBody>
          <a:bodyPr/>
          <a:lstStyle/>
          <a:p>
            <a:fld id="{0AB816CF-AA9B-43E8-B03A-27A77900809F}" type="slidenum">
              <a:rPr lang="en-US" smtClean="0"/>
              <a:pPr/>
              <a:t>5</a:t>
            </a:fld>
            <a:endParaRPr lang="en-US" dirty="0"/>
          </a:p>
        </p:txBody>
      </p:sp>
      <p:sp>
        <p:nvSpPr>
          <p:cNvPr id="3" name="Content Placeholder 7">
            <a:extLst>
              <a:ext uri="{FF2B5EF4-FFF2-40B4-BE49-F238E27FC236}">
                <a16:creationId xmlns:a16="http://schemas.microsoft.com/office/drawing/2014/main" id="{0CBB876C-DA1C-AA47-913F-DA5C4A9DA57F}"/>
              </a:ext>
            </a:extLst>
          </p:cNvPr>
          <p:cNvSpPr txBox="1">
            <a:spLocks/>
          </p:cNvSpPr>
          <p:nvPr/>
        </p:nvSpPr>
        <p:spPr>
          <a:xfrm>
            <a:off x="457200" y="1333275"/>
            <a:ext cx="11281410" cy="4457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0" indent="0">
              <a:buClr>
                <a:schemeClr val="accent2"/>
              </a:buClr>
              <a:buNone/>
            </a:pPr>
            <a:r>
              <a:rPr lang="en-US" sz="2100" dirty="0">
                <a:latin typeface="Palatino Linotype" panose="02040502050505030304" pitchFamily="18" charset="0"/>
              </a:rPr>
              <a:t>Organizations </a:t>
            </a:r>
            <a:r>
              <a:rPr lang="en-US" sz="2100" b="1" dirty="0">
                <a:latin typeface="Palatino Linotype" panose="02040502050505030304" pitchFamily="18" charset="0"/>
              </a:rPr>
              <a:t>must</a:t>
            </a:r>
            <a:r>
              <a:rPr lang="en-US" sz="2100" dirty="0">
                <a:latin typeface="Palatino Linotype" panose="02040502050505030304" pitchFamily="18" charset="0"/>
              </a:rPr>
              <a:t>:</a:t>
            </a:r>
          </a:p>
          <a:p>
            <a:pPr marL="0" indent="0">
              <a:buClr>
                <a:schemeClr val="accent2"/>
              </a:buClr>
              <a:buNone/>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Develop a diverse bench of future leaders through cost-efficient, ongoing leadership training, embedded in the workday, office-based or virtually</a:t>
            </a:r>
          </a:p>
          <a:p>
            <a:pPr lvl="1">
              <a:buClr>
                <a:schemeClr val="accent2"/>
              </a:buClr>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Provide cross-functional exposure and opportunities to high potential employees, enabling them to advance faster</a:t>
            </a:r>
          </a:p>
          <a:p>
            <a:pPr marL="457200" lvl="1" indent="0">
              <a:buClr>
                <a:schemeClr val="accent2"/>
              </a:buClr>
              <a:buNone/>
            </a:pPr>
            <a:endParaRPr lang="en-US" sz="2100" dirty="0">
              <a:latin typeface="Palatino Linotype" panose="02040502050505030304" pitchFamily="18" charset="0"/>
            </a:endParaRPr>
          </a:p>
          <a:p>
            <a:pPr lvl="1">
              <a:buClr>
                <a:schemeClr val="accent2"/>
              </a:buClr>
            </a:pPr>
            <a:r>
              <a:rPr lang="en-US" sz="2100" dirty="0">
                <a:latin typeface="Palatino Linotype" panose="02040502050505030304" pitchFamily="18" charset="0"/>
              </a:rPr>
              <a:t>Build their company brand by showcasing their inclusion and diversity initiatives internally and externally to talented potential employees in the healthcare industry</a:t>
            </a: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
        <p:nvSpPr>
          <p:cNvPr id="4" name="Title 4">
            <a:extLst>
              <a:ext uri="{FF2B5EF4-FFF2-40B4-BE49-F238E27FC236}">
                <a16:creationId xmlns:a16="http://schemas.microsoft.com/office/drawing/2014/main" id="{B6AB6FA0-B9A7-5045-BBDB-A281DCB3B20E}"/>
              </a:ext>
            </a:extLst>
          </p:cNvPr>
          <p:cNvSpPr txBox="1">
            <a:spLocks/>
          </p:cNvSpPr>
          <p:nvPr/>
        </p:nvSpPr>
        <p:spPr>
          <a:xfrm>
            <a:off x="457200" y="236274"/>
            <a:ext cx="11569700" cy="1412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Current challenges </a:t>
            </a:r>
          </a:p>
        </p:txBody>
      </p:sp>
    </p:spTree>
    <p:extLst>
      <p:ext uri="{BB962C8B-B14F-4D97-AF65-F5344CB8AC3E}">
        <p14:creationId xmlns:p14="http://schemas.microsoft.com/office/powerpoint/2010/main" val="403148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6</a:t>
            </a:fld>
            <a:endParaRPr lang="en-US" dirty="0">
              <a:solidFill>
                <a:schemeClr val="tx1"/>
              </a:solidFill>
            </a:endParaRPr>
          </a:p>
        </p:txBody>
      </p:sp>
      <p:sp>
        <p:nvSpPr>
          <p:cNvPr id="3" name="Title 4"/>
          <p:cNvSpPr txBox="1">
            <a:spLocks/>
          </p:cNvSpPr>
          <p:nvPr/>
        </p:nvSpPr>
        <p:spPr>
          <a:xfrm>
            <a:off x="2893102" y="136525"/>
            <a:ext cx="9106640"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
        <p:nvSpPr>
          <p:cNvPr id="4" name="Content Placeholder 7"/>
          <p:cNvSpPr txBox="1">
            <a:spLocks/>
          </p:cNvSpPr>
          <p:nvPr/>
        </p:nvSpPr>
        <p:spPr>
          <a:xfrm>
            <a:off x="550718" y="1066800"/>
            <a:ext cx="11281410" cy="53635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p:txBody>
      </p:sp>
      <p:sp>
        <p:nvSpPr>
          <p:cNvPr id="5" name="Rectangle 4">
            <a:extLst>
              <a:ext uri="{FF2B5EF4-FFF2-40B4-BE49-F238E27FC236}">
                <a16:creationId xmlns:a16="http://schemas.microsoft.com/office/drawing/2014/main" id="{9FBE87F0-4C8F-FF43-B6F5-7C7116544E5C}"/>
              </a:ext>
            </a:extLst>
          </p:cNvPr>
          <p:cNvSpPr/>
          <p:nvPr/>
        </p:nvSpPr>
        <p:spPr>
          <a:xfrm>
            <a:off x="2984110" y="1312924"/>
            <a:ext cx="8132298" cy="5262979"/>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We customize our program to your company’s goals</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We create the program together with leadership and the selected Ambassadors</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We believe that leadership starts with ownership</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This is a self-directed program, which makes it very different from other leadership training. Effective leadership starts with self-direction.</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400" dirty="0">
                <a:latin typeface="Palatino Linotype" panose="02040502050505030304" pitchFamily="18" charset="0"/>
              </a:rPr>
              <a:t>Today’s leaders and your future leaders need to collaborate now to create a more diverse company culture</a:t>
            </a:r>
          </a:p>
        </p:txBody>
      </p:sp>
    </p:spTree>
    <p:extLst>
      <p:ext uri="{BB962C8B-B14F-4D97-AF65-F5344CB8AC3E}">
        <p14:creationId xmlns:p14="http://schemas.microsoft.com/office/powerpoint/2010/main" val="167272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04068F-AFE3-7742-818F-02ABD233F961}"/>
              </a:ext>
            </a:extLst>
          </p:cNvPr>
          <p:cNvSpPr>
            <a:spLocks noGrp="1"/>
          </p:cNvSpPr>
          <p:nvPr>
            <p:ph type="sldNum" sz="quarter" idx="12"/>
          </p:nvPr>
        </p:nvSpPr>
        <p:spPr/>
        <p:txBody>
          <a:bodyPr/>
          <a:lstStyle/>
          <a:p>
            <a:fld id="{0AB816CF-AA9B-43E8-B03A-27A77900809F}" type="slidenum">
              <a:rPr lang="en-US" smtClean="0"/>
              <a:pPr/>
              <a:t>7</a:t>
            </a:fld>
            <a:endParaRPr lang="en-US" dirty="0"/>
          </a:p>
        </p:txBody>
      </p:sp>
      <p:sp>
        <p:nvSpPr>
          <p:cNvPr id="3" name="Rectangle 2">
            <a:extLst>
              <a:ext uri="{FF2B5EF4-FFF2-40B4-BE49-F238E27FC236}">
                <a16:creationId xmlns:a16="http://schemas.microsoft.com/office/drawing/2014/main" id="{8EDDDA96-B4F4-4E42-BB0A-E1C7C963E194}"/>
              </a:ext>
            </a:extLst>
          </p:cNvPr>
          <p:cNvSpPr/>
          <p:nvPr/>
        </p:nvSpPr>
        <p:spPr>
          <a:xfrm>
            <a:off x="2833792" y="1199264"/>
            <a:ext cx="8400738" cy="5170646"/>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Developing future leaders takes time</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It is challenging to deliver high-quality training to global site locations and field-based employees</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Leadership training is expensive. Most companies cannot afford year long training for high potential mid-level or early career employees</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On average, Ambassador programs receive $5,000 -$10,000 worth of complimentary workshops, speakers and coaching during the year</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Data confirms that 80% of the effective training is on the job, with interactive training from multiple experts</a:t>
            </a:r>
            <a:endParaRPr lang="en-US" sz="2200" b="1" dirty="0">
              <a:solidFill>
                <a:srgbClr val="7030A0"/>
              </a:solidFill>
              <a:latin typeface="Palatino Linotype" panose="02040502050505030304" pitchFamily="18" charset="0"/>
            </a:endParaRPr>
          </a:p>
        </p:txBody>
      </p:sp>
      <p:sp>
        <p:nvSpPr>
          <p:cNvPr id="4" name="Title 4">
            <a:extLst>
              <a:ext uri="{FF2B5EF4-FFF2-40B4-BE49-F238E27FC236}">
                <a16:creationId xmlns:a16="http://schemas.microsoft.com/office/drawing/2014/main" id="{B406394C-EFE9-5547-A8AC-FFA9BC9602F0}"/>
              </a:ext>
            </a:extLst>
          </p:cNvPr>
          <p:cNvSpPr txBox="1">
            <a:spLocks/>
          </p:cNvSpPr>
          <p:nvPr/>
        </p:nvSpPr>
        <p:spPr>
          <a:xfrm>
            <a:off x="2953062" y="136525"/>
            <a:ext cx="8948206"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Tree>
    <p:extLst>
      <p:ext uri="{BB962C8B-B14F-4D97-AF65-F5344CB8AC3E}">
        <p14:creationId xmlns:p14="http://schemas.microsoft.com/office/powerpoint/2010/main" val="104765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E5C376-0C15-F147-848A-AC9E8B22391D}"/>
              </a:ext>
            </a:extLst>
          </p:cNvPr>
          <p:cNvSpPr>
            <a:spLocks noGrp="1"/>
          </p:cNvSpPr>
          <p:nvPr>
            <p:ph type="sldNum" sz="quarter" idx="12"/>
          </p:nvPr>
        </p:nvSpPr>
        <p:spPr/>
        <p:txBody>
          <a:bodyPr/>
          <a:lstStyle/>
          <a:p>
            <a:fld id="{0AB816CF-AA9B-43E8-B03A-27A77900809F}" type="slidenum">
              <a:rPr lang="en-US" smtClean="0"/>
              <a:pPr/>
              <a:t>8</a:t>
            </a:fld>
            <a:endParaRPr lang="en-US" dirty="0"/>
          </a:p>
        </p:txBody>
      </p:sp>
      <p:sp>
        <p:nvSpPr>
          <p:cNvPr id="3" name="Title 4">
            <a:extLst>
              <a:ext uri="{FF2B5EF4-FFF2-40B4-BE49-F238E27FC236}">
                <a16:creationId xmlns:a16="http://schemas.microsoft.com/office/drawing/2014/main" id="{5F713476-BE0E-6449-B9AD-EDE9BB6FFFF1}"/>
              </a:ext>
            </a:extLst>
          </p:cNvPr>
          <p:cNvSpPr txBox="1">
            <a:spLocks/>
          </p:cNvSpPr>
          <p:nvPr/>
        </p:nvSpPr>
        <p:spPr>
          <a:xfrm>
            <a:off x="3096019" y="136525"/>
            <a:ext cx="8847451" cy="13149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2"/>
                </a:solidFill>
                <a:latin typeface="Palatino Linotype" panose="02040502050505030304" pitchFamily="18" charset="0"/>
              </a:rPr>
              <a:t>Ambassador Program – the basics </a:t>
            </a:r>
          </a:p>
        </p:txBody>
      </p:sp>
      <p:sp>
        <p:nvSpPr>
          <p:cNvPr id="4" name="Rectangle 3">
            <a:extLst>
              <a:ext uri="{FF2B5EF4-FFF2-40B4-BE49-F238E27FC236}">
                <a16:creationId xmlns:a16="http://schemas.microsoft.com/office/drawing/2014/main" id="{E451CDD6-9EE8-1841-99C7-723AE21839E3}"/>
              </a:ext>
            </a:extLst>
          </p:cNvPr>
          <p:cNvSpPr/>
          <p:nvPr/>
        </p:nvSpPr>
        <p:spPr>
          <a:xfrm>
            <a:off x="2971800" y="1478502"/>
            <a:ext cx="8642838" cy="4832092"/>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200" b="1" dirty="0">
                <a:latin typeface="Palatino Linotype" panose="02040502050505030304" pitchFamily="18" charset="0"/>
              </a:rPr>
              <a:t>The Ambassador Program offers virtual and in person, on the job training and an internal task force focused on diversity</a:t>
            </a:r>
          </a:p>
          <a:p>
            <a:pPr marL="342900" indent="-342900">
              <a:buClr>
                <a:schemeClr val="accent2"/>
              </a:buClr>
              <a:buFont typeface="Arial" panose="020B0604020202020204" pitchFamily="34" charset="0"/>
              <a:buChar char="•"/>
            </a:pPr>
            <a:endParaRPr lang="en-US" sz="2200" dirty="0">
              <a:solidFill>
                <a:srgbClr val="7030A0"/>
              </a:solidFill>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One year of leadership training for 15-30 HBA members at your company, as part of your Purple, Gold or Silver Corporate Partnership.</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Participants work on individual success metrics and group initiatives for the company.</a:t>
            </a:r>
          </a:p>
          <a:p>
            <a:pPr marL="342900" indent="-342900">
              <a:buClr>
                <a:schemeClr val="accent2"/>
              </a:buClr>
              <a:buFont typeface="Arial" panose="020B0604020202020204" pitchFamily="34" charset="0"/>
              <a:buChar char="•"/>
            </a:pPr>
            <a:endParaRPr lang="en-US" sz="2200" dirty="0">
              <a:latin typeface="Palatino Linotype" panose="02040502050505030304" pitchFamily="18" charset="0"/>
            </a:endParaRP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Currently, we operate 25+ Ambassador programs across Europe, the US and Southeast Asia. Some of the companies are Sanofi, Novartis, Walgreens, Takeda, Johnson &amp; Johnson, Baxter and Becton Dickinson</a:t>
            </a:r>
          </a:p>
        </p:txBody>
      </p:sp>
    </p:spTree>
    <p:extLst>
      <p:ext uri="{BB962C8B-B14F-4D97-AF65-F5344CB8AC3E}">
        <p14:creationId xmlns:p14="http://schemas.microsoft.com/office/powerpoint/2010/main" val="235551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27991B-8122-47E5-BFF0-D7F63B63C16E}"/>
              </a:ext>
            </a:extLst>
          </p:cNvPr>
          <p:cNvSpPr>
            <a:spLocks noGrp="1"/>
          </p:cNvSpPr>
          <p:nvPr>
            <p:ph type="sldNum" sz="quarter" idx="12"/>
          </p:nvPr>
        </p:nvSpPr>
        <p:spPr/>
        <p:txBody>
          <a:bodyPr/>
          <a:lstStyle/>
          <a:p>
            <a:fld id="{0AB816CF-AA9B-43E8-B03A-27A77900809F}" type="slidenum">
              <a:rPr lang="en-US" smtClean="0"/>
              <a:pPr/>
              <a:t>9</a:t>
            </a:fld>
            <a:endParaRPr lang="en-US" dirty="0"/>
          </a:p>
        </p:txBody>
      </p:sp>
      <p:sp>
        <p:nvSpPr>
          <p:cNvPr id="4" name="Title 4">
            <a:extLst>
              <a:ext uri="{FF2B5EF4-FFF2-40B4-BE49-F238E27FC236}">
                <a16:creationId xmlns:a16="http://schemas.microsoft.com/office/drawing/2014/main" id="{4AEDA1A3-26F0-4343-B0E5-10B7E0EBF320}"/>
              </a:ext>
            </a:extLst>
          </p:cNvPr>
          <p:cNvSpPr txBox="1">
            <a:spLocks/>
          </p:cNvSpPr>
          <p:nvPr/>
        </p:nvSpPr>
        <p:spPr>
          <a:xfrm>
            <a:off x="228600" y="317"/>
            <a:ext cx="11338560" cy="20897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dirty="0">
              <a:solidFill>
                <a:schemeClr val="bg1"/>
              </a:solidFill>
              <a:latin typeface="Palatino Linotype" panose="02040502050505030304" pitchFamily="18" charset="0"/>
            </a:endParaRPr>
          </a:p>
        </p:txBody>
      </p:sp>
      <p:sp>
        <p:nvSpPr>
          <p:cNvPr id="5" name="Content Placeholder 3">
            <a:extLst>
              <a:ext uri="{FF2B5EF4-FFF2-40B4-BE49-F238E27FC236}">
                <a16:creationId xmlns:a16="http://schemas.microsoft.com/office/drawing/2014/main" id="{9F95CD39-5047-4059-BDF2-0623B642874B}"/>
              </a:ext>
            </a:extLst>
          </p:cNvPr>
          <p:cNvSpPr txBox="1">
            <a:spLocks/>
          </p:cNvSpPr>
          <p:nvPr/>
        </p:nvSpPr>
        <p:spPr>
          <a:xfrm>
            <a:off x="838200" y="1828480"/>
            <a:ext cx="10515600" cy="4056414"/>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buClr>
                <a:schemeClr val="accent2"/>
              </a:buClr>
            </a:pPr>
            <a:r>
              <a:rPr lang="en-US" sz="2400" dirty="0">
                <a:latin typeface="Palatino Linotype" panose="02040502050505030304" pitchFamily="18" charset="0"/>
              </a:rPr>
              <a:t>Creates a platform of empowerment to help women and men amplify their voice, be braver, take risks and become thought leaders for a more diverse culture</a:t>
            </a:r>
          </a:p>
          <a:p>
            <a:pPr>
              <a:lnSpc>
                <a:spcPct val="120000"/>
              </a:lnSpc>
              <a:spcAft>
                <a:spcPts val="600"/>
              </a:spcAft>
              <a:buClr>
                <a:schemeClr val="accent2"/>
              </a:buClr>
            </a:pPr>
            <a:r>
              <a:rPr lang="en-US" sz="2400" dirty="0">
                <a:latin typeface="Palatino Linotype" panose="02040502050505030304" pitchFamily="18" charset="0"/>
              </a:rPr>
              <a:t>Designated executive level sponsorship and increased exposure to internal and external  leaders and subject matter experts</a:t>
            </a:r>
          </a:p>
          <a:p>
            <a:pPr>
              <a:lnSpc>
                <a:spcPct val="120000"/>
              </a:lnSpc>
              <a:spcAft>
                <a:spcPts val="600"/>
              </a:spcAft>
              <a:buClr>
                <a:schemeClr val="accent2"/>
              </a:buClr>
            </a:pPr>
            <a:r>
              <a:rPr lang="en-US" sz="2400" dirty="0">
                <a:latin typeface="Palatino Linotype" panose="02040502050505030304" pitchFamily="18" charset="0"/>
              </a:rPr>
              <a:t>Changes mindset to think and act like a stronger leader, not to wait to be told what to do.</a:t>
            </a:r>
          </a:p>
          <a:p>
            <a:pPr>
              <a:lnSpc>
                <a:spcPct val="120000"/>
              </a:lnSpc>
              <a:spcAft>
                <a:spcPts val="600"/>
              </a:spcAft>
              <a:buClr>
                <a:schemeClr val="accent2"/>
              </a:buClr>
            </a:pPr>
            <a:r>
              <a:rPr lang="en-US" sz="2400" dirty="0">
                <a:latin typeface="Palatino Linotype" panose="02040502050505030304" pitchFamily="18" charset="0"/>
              </a:rPr>
              <a:t>A one year, grass roots, self-directed program with a commitment to achieving specific, personalized success metrics for men and women</a:t>
            </a:r>
          </a:p>
          <a:p>
            <a:pPr>
              <a:lnSpc>
                <a:spcPct val="120000"/>
              </a:lnSpc>
              <a:spcAft>
                <a:spcPts val="600"/>
              </a:spcAft>
              <a:buClr>
                <a:schemeClr val="accent2"/>
              </a:buClr>
            </a:pPr>
            <a:r>
              <a:rPr lang="en-US" sz="2400" dirty="0">
                <a:latin typeface="Palatino Linotype" panose="02040502050505030304" pitchFamily="18" charset="0"/>
              </a:rPr>
              <a:t>Ongoing virtual and in person support by HBA Advisors, program peers, senior internal Advocates, and the  Global Ambassador committee of 50 experts and leaders</a:t>
            </a:r>
          </a:p>
          <a:p>
            <a:pPr>
              <a:lnSpc>
                <a:spcPct val="120000"/>
              </a:lnSpc>
              <a:spcAft>
                <a:spcPts val="600"/>
              </a:spcAft>
              <a:buClr>
                <a:schemeClr val="accent2"/>
              </a:buClr>
            </a:pPr>
            <a:r>
              <a:rPr lang="en-US" sz="2400" dirty="0">
                <a:latin typeface="Palatino Linotype" panose="02040502050505030304" pitchFamily="18" charset="0"/>
              </a:rPr>
              <a:t>Cost-effective – A small fraction of standard leadership training costs per person for one year of leadership development</a:t>
            </a:r>
          </a:p>
          <a:p>
            <a:pPr>
              <a:buClr>
                <a:schemeClr val="accent2"/>
              </a:buClr>
            </a:pPr>
            <a:endParaRPr lang="en-US" sz="2000" dirty="0"/>
          </a:p>
          <a:p>
            <a:pPr>
              <a:buClr>
                <a:schemeClr val="accent2"/>
              </a:buClr>
            </a:pPr>
            <a:endParaRPr lang="en-US" sz="2000" dirty="0"/>
          </a:p>
          <a:p>
            <a:pPr>
              <a:buClr>
                <a:schemeClr val="accent2"/>
              </a:buClr>
            </a:pPr>
            <a:endParaRPr lang="en-US" sz="2000" dirty="0"/>
          </a:p>
          <a:p>
            <a:pPr>
              <a:buClr>
                <a:schemeClr val="accent2"/>
              </a:buClr>
            </a:pPr>
            <a:endParaRPr lang="en-US" sz="2000" dirty="0"/>
          </a:p>
        </p:txBody>
      </p:sp>
      <p:sp>
        <p:nvSpPr>
          <p:cNvPr id="3" name="Rectangle 2">
            <a:extLst>
              <a:ext uri="{FF2B5EF4-FFF2-40B4-BE49-F238E27FC236}">
                <a16:creationId xmlns:a16="http://schemas.microsoft.com/office/drawing/2014/main" id="{F6ABBF1E-C4E8-AD4B-8086-B780EE127AA4}"/>
              </a:ext>
            </a:extLst>
          </p:cNvPr>
          <p:cNvSpPr/>
          <p:nvPr/>
        </p:nvSpPr>
        <p:spPr>
          <a:xfrm>
            <a:off x="228600" y="438591"/>
            <a:ext cx="9677649" cy="769441"/>
          </a:xfrm>
          <a:prstGeom prst="rect">
            <a:avLst/>
          </a:prstGeom>
        </p:spPr>
        <p:txBody>
          <a:bodyPr wrap="none">
            <a:spAutoFit/>
          </a:bodyPr>
          <a:lstStyle/>
          <a:p>
            <a:r>
              <a:rPr lang="en-US" sz="4400" dirty="0">
                <a:solidFill>
                  <a:schemeClr val="bg1"/>
                </a:solidFill>
                <a:latin typeface="Palatino Linotype" panose="02040502050505030304" pitchFamily="18" charset="0"/>
              </a:rPr>
              <a:t>Ambassador Program – why it works </a:t>
            </a:r>
            <a:endParaRPr lang="en-US" sz="4400" dirty="0">
              <a:latin typeface="Palatino Linotype" panose="02040502050505030304" pitchFamily="18" charset="0"/>
            </a:endParaRPr>
          </a:p>
        </p:txBody>
      </p:sp>
    </p:spTree>
    <p:extLst>
      <p:ext uri="{BB962C8B-B14F-4D97-AF65-F5344CB8AC3E}">
        <p14:creationId xmlns:p14="http://schemas.microsoft.com/office/powerpoint/2010/main" val="435738057"/>
      </p:ext>
    </p:extLst>
  </p:cSld>
  <p:clrMapOvr>
    <a:masterClrMapping/>
  </p:clrMapOvr>
</p:sld>
</file>

<file path=ppt/theme/theme1.xml><?xml version="1.0" encoding="utf-8"?>
<a:theme xmlns:a="http://schemas.openxmlformats.org/drawingml/2006/main" name="Office Theme">
  <a:themeElements>
    <a:clrScheme name="HBA branded colors">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3E130DB5964C4494E5C5C88229466E" ma:contentTypeVersion="12" ma:contentTypeDescription="Create a new document." ma:contentTypeScope="" ma:versionID="3e12bd051771cedd27cabe5b4ab36138">
  <xsd:schema xmlns:xsd="http://www.w3.org/2001/XMLSchema" xmlns:xs="http://www.w3.org/2001/XMLSchema" xmlns:p="http://schemas.microsoft.com/office/2006/metadata/properties" xmlns:ns2="a32802b5-1eb2-4669-a889-12b76ddfa0b9" xmlns:ns3="0781af1e-73d0-479c-b783-77ea55c5a503" targetNamespace="http://schemas.microsoft.com/office/2006/metadata/properties" ma:root="true" ma:fieldsID="87a6637dceedbde95f932f21f740a456" ns2:_="" ns3:_="">
    <xsd:import namespace="a32802b5-1eb2-4669-a889-12b76ddfa0b9"/>
    <xsd:import namespace="0781af1e-73d0-479c-b783-77ea55c5a50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2802b5-1eb2-4669-a889-12b76ddfa0b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81af1e-73d0-479c-b783-77ea55c5a50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9FFAD2-7672-45ED-B889-0C82C8EFCFFF}">
  <ds:schemaRefs>
    <ds:schemaRef ds:uri="http://schemas.microsoft.com/sharepoint/v3/contenttype/forms"/>
  </ds:schemaRefs>
</ds:datastoreItem>
</file>

<file path=customXml/itemProps2.xml><?xml version="1.0" encoding="utf-8"?>
<ds:datastoreItem xmlns:ds="http://schemas.openxmlformats.org/officeDocument/2006/customXml" ds:itemID="{F21CFE8A-B128-49A4-83F9-34524F0A0B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2802b5-1eb2-4669-a889-12b76ddfa0b9"/>
    <ds:schemaRef ds:uri="0781af1e-73d0-479c-b783-77ea55c5a5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54B4D1-0DEE-4761-9F2E-49E00EAB1D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12017</TotalTime>
  <Words>2118</Words>
  <Application>Microsoft Office PowerPoint</Application>
  <PresentationFormat>Widescreen</PresentationFormat>
  <Paragraphs>232</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Rounded MT Bold</vt:lpstr>
      <vt:lpstr>Calibri</vt:lpstr>
      <vt:lpstr>Calibri Light</vt:lpstr>
      <vt:lpstr>Palatino Linotype</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 Metrics – establishing individual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George</dc:creator>
  <cp:lastModifiedBy>Bonnie</cp:lastModifiedBy>
  <cp:revision>234</cp:revision>
  <dcterms:created xsi:type="dcterms:W3CDTF">2017-09-26T12:42:23Z</dcterms:created>
  <dcterms:modified xsi:type="dcterms:W3CDTF">2021-01-12T21:18:38Z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0x010100583E130DB5964C4494E5C5C88229466E</vt:lpwstr>
  </property>
</Properties>
</file>