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58" r:id="rId6"/>
    <p:sldId id="311" r:id="rId7"/>
    <p:sldId id="261" r:id="rId8"/>
    <p:sldId id="288" r:id="rId9"/>
    <p:sldId id="289" r:id="rId10"/>
    <p:sldId id="266" r:id="rId11"/>
    <p:sldId id="374" r:id="rId12"/>
    <p:sldId id="323" r:id="rId13"/>
    <p:sldId id="324" r:id="rId14"/>
    <p:sldId id="373" r:id="rId15"/>
    <p:sldId id="312" r:id="rId16"/>
    <p:sldId id="300" r:id="rId17"/>
    <p:sldId id="282" r:id="rId18"/>
    <p:sldId id="298" r:id="rId19"/>
    <p:sldId id="299" r:id="rId20"/>
    <p:sldId id="301" r:id="rId21"/>
    <p:sldId id="314" r:id="rId22"/>
    <p:sldId id="275" r:id="rId23"/>
    <p:sldId id="276" r:id="rId24"/>
    <p:sldId id="326" r:id="rId25"/>
    <p:sldId id="347" r:id="rId26"/>
    <p:sldId id="277" r:id="rId27"/>
    <p:sldId id="278" r:id="rId28"/>
    <p:sldId id="375" r:id="rId29"/>
    <p:sldId id="294" r:id="rId30"/>
    <p:sldId id="315" r:id="rId31"/>
    <p:sldId id="281" r:id="rId32"/>
    <p:sldId id="317" r:id="rId33"/>
    <p:sldId id="316" r:id="rId34"/>
    <p:sldId id="318" r:id="rId35"/>
    <p:sldId id="297" r:id="rId36"/>
    <p:sldId id="329" r:id="rId37"/>
    <p:sldId id="303" r:id="rId38"/>
    <p:sldId id="330" r:id="rId39"/>
    <p:sldId id="331" r:id="rId40"/>
    <p:sldId id="362" r:id="rId41"/>
    <p:sldId id="287" r:id="rId42"/>
    <p:sldId id="292" r:id="rId43"/>
    <p:sldId id="332" r:id="rId44"/>
    <p:sldId id="368" r:id="rId45"/>
    <p:sldId id="369" r:id="rId46"/>
    <p:sldId id="370" r:id="rId47"/>
    <p:sldId id="26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1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Burris" initials="KB" lastIdx="16" clrIdx="0">
    <p:extLst>
      <p:ext uri="{19B8F6BF-5375-455C-9EA6-DF929625EA0E}">
        <p15:presenceInfo xmlns:p15="http://schemas.microsoft.com/office/powerpoint/2012/main" userId="Ken Burris" providerId="None"/>
      </p:ext>
    </p:extLst>
  </p:cmAuthor>
  <p:cmAuthor id="2" name="Kathleen Rietzl" initials="KR" lastIdx="13" clrIdx="1">
    <p:extLst>
      <p:ext uri="{19B8F6BF-5375-455C-9EA6-DF929625EA0E}">
        <p15:presenceInfo xmlns:p15="http://schemas.microsoft.com/office/powerpoint/2012/main" userId="Kathleen Rietzl" providerId="None"/>
      </p:ext>
    </p:extLst>
  </p:cmAuthor>
  <p:cmAuthor id="3" name="Windows User" initials="WU" lastIdx="2" clrIdx="2">
    <p:extLst>
      <p:ext uri="{19B8F6BF-5375-455C-9EA6-DF929625EA0E}">
        <p15:presenceInfo xmlns:p15="http://schemas.microsoft.com/office/powerpoint/2012/main" userId="Windows User" providerId="None"/>
      </p:ext>
    </p:extLst>
  </p:cmAuthor>
  <p:cmAuthor id="4" name="Tammy Bruzon" initials="TB" lastIdx="29" clrIdx="3">
    <p:extLst>
      <p:ext uri="{19B8F6BF-5375-455C-9EA6-DF929625EA0E}">
        <p15:presenceInfo xmlns:p15="http://schemas.microsoft.com/office/powerpoint/2012/main" userId="Tammy Bruzon" providerId="None"/>
      </p:ext>
    </p:extLst>
  </p:cmAuthor>
  <p:cmAuthor id="5" name="Petrina Hurtado" initials="PH" lastIdx="4" clrIdx="4">
    <p:extLst>
      <p:ext uri="{19B8F6BF-5375-455C-9EA6-DF929625EA0E}">
        <p15:presenceInfo xmlns:p15="http://schemas.microsoft.com/office/powerpoint/2012/main" userId="Petrina Hurta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15B"/>
    <a:srgbClr val="58595B"/>
    <a:srgbClr val="F9EB3B"/>
    <a:srgbClr val="7757A1"/>
    <a:srgbClr val="86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D6893-F751-1540-B875-FBA027B2463D}" v="48" dt="2021-07-27T03:31:17.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92" autoAdjust="0"/>
    <p:restoredTop sz="89252" autoAdjust="0"/>
  </p:normalViewPr>
  <p:slideViewPr>
    <p:cSldViewPr snapToGrid="0">
      <p:cViewPr varScale="1">
        <p:scale>
          <a:sx n="78" d="100"/>
          <a:sy n="78" d="100"/>
        </p:scale>
        <p:origin x="192" y="1376"/>
      </p:cViewPr>
      <p:guideLst>
        <p:guide orient="horz" pos="576"/>
        <p:guide pos="192"/>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HBA’s 111 CPs by Industry - 2016</a:t>
            </a:r>
          </a:p>
        </c:rich>
      </c:tx>
      <c:layout>
        <c:manualLayout>
          <c:xMode val="edge"/>
          <c:yMode val="edge"/>
          <c:x val="0.188291666666667"/>
          <c:y val="4.687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58595B"/>
                </a:solidFill>
                <a:latin typeface="+mn-lt"/>
                <a:ea typeface="+mn-ea"/>
                <a:cs typeface="+mn-cs"/>
              </a:defRPr>
            </a:pPr>
            <a:r>
              <a:rPr lang="en-US" b="0">
                <a:solidFill>
                  <a:srgbClr val="58595B"/>
                </a:solidFill>
                <a:latin typeface="Palatino Linotype" panose="02040502050505030304" pitchFamily="18" charset="0"/>
              </a:rPr>
              <a:t>2020 Corporate Partners by Industry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58595B"/>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spPr>
            <a:ln>
              <a:solidFill>
                <a:schemeClr val="bg1"/>
              </a:solidFill>
            </a:ln>
          </c:spPr>
          <c:explosion val="1"/>
          <c:dPt>
            <c:idx val="0"/>
            <c:bubble3D val="0"/>
            <c:spPr>
              <a:solidFill>
                <a:srgbClr val="7757A1"/>
              </a:solidFill>
              <a:ln>
                <a:solidFill>
                  <a:schemeClr val="bg1"/>
                </a:solidFill>
              </a:ln>
              <a:effectLst/>
            </c:spPr>
            <c:extLst>
              <c:ext xmlns:c16="http://schemas.microsoft.com/office/drawing/2014/chart" uri="{C3380CC4-5D6E-409C-BE32-E72D297353CC}">
                <c16:uniqueId val="{00000001-F051-414D-8A42-EB2845AA563B}"/>
              </c:ext>
            </c:extLst>
          </c:dPt>
          <c:dPt>
            <c:idx val="1"/>
            <c:bubble3D val="0"/>
            <c:spPr>
              <a:solidFill>
                <a:srgbClr val="FB515B"/>
              </a:solidFill>
              <a:ln>
                <a:solidFill>
                  <a:schemeClr val="bg1"/>
                </a:solidFill>
              </a:ln>
              <a:effectLst/>
            </c:spPr>
            <c:extLst>
              <c:ext xmlns:c16="http://schemas.microsoft.com/office/drawing/2014/chart" uri="{C3380CC4-5D6E-409C-BE32-E72D297353CC}">
                <c16:uniqueId val="{00000003-F051-414D-8A42-EB2845AA563B}"/>
              </c:ext>
            </c:extLst>
          </c:dPt>
          <c:dPt>
            <c:idx val="2"/>
            <c:bubble3D val="0"/>
            <c:spPr>
              <a:solidFill>
                <a:srgbClr val="86D5C8"/>
              </a:solidFill>
              <a:ln>
                <a:solidFill>
                  <a:schemeClr val="bg1"/>
                </a:solidFill>
              </a:ln>
              <a:effectLst/>
            </c:spPr>
            <c:extLst>
              <c:ext xmlns:c16="http://schemas.microsoft.com/office/drawing/2014/chart" uri="{C3380CC4-5D6E-409C-BE32-E72D297353CC}">
                <c16:uniqueId val="{00000005-F051-414D-8A42-EB2845AA563B}"/>
              </c:ext>
            </c:extLst>
          </c:dPt>
          <c:dPt>
            <c:idx val="3"/>
            <c:bubble3D val="0"/>
            <c:spPr>
              <a:solidFill>
                <a:srgbClr val="F9EB3B"/>
              </a:solidFill>
              <a:ln>
                <a:solidFill>
                  <a:schemeClr val="bg1"/>
                </a:solidFill>
              </a:ln>
              <a:effectLst/>
            </c:spPr>
            <c:extLst>
              <c:ext xmlns:c16="http://schemas.microsoft.com/office/drawing/2014/chart" uri="{C3380CC4-5D6E-409C-BE32-E72D297353CC}">
                <c16:uniqueId val="{00000007-F051-414D-8A42-EB2845AA563B}"/>
              </c:ext>
            </c:extLst>
          </c:dPt>
          <c:dPt>
            <c:idx val="4"/>
            <c:bubble3D val="0"/>
            <c:spPr>
              <a:solidFill>
                <a:srgbClr val="58595B"/>
              </a:solidFill>
              <a:ln w="9525">
                <a:solidFill>
                  <a:schemeClr val="bg1"/>
                </a:solidFill>
              </a:ln>
              <a:effectLst/>
            </c:spPr>
            <c:extLst>
              <c:ext xmlns:c16="http://schemas.microsoft.com/office/drawing/2014/chart" uri="{C3380CC4-5D6E-409C-BE32-E72D297353CC}">
                <c16:uniqueId val="{00000009-F051-414D-8A42-EB2845AA563B}"/>
              </c:ext>
            </c:extLst>
          </c:dPt>
          <c:dPt>
            <c:idx val="5"/>
            <c:bubble3D val="0"/>
            <c:spPr>
              <a:solidFill>
                <a:schemeClr val="accent6"/>
              </a:solidFill>
              <a:ln>
                <a:solidFill>
                  <a:schemeClr val="bg1"/>
                </a:solidFill>
              </a:ln>
              <a:effectLst/>
            </c:spPr>
            <c:extLst>
              <c:ext xmlns:c16="http://schemas.microsoft.com/office/drawing/2014/chart" uri="{C3380CC4-5D6E-409C-BE32-E72D297353CC}">
                <c16:uniqueId val="{0000000B-F051-414D-8A42-EB2845AA563B}"/>
              </c:ext>
            </c:extLst>
          </c:dPt>
          <c:dPt>
            <c:idx val="6"/>
            <c:bubble3D val="0"/>
            <c:spPr>
              <a:solidFill>
                <a:srgbClr val="7030A0"/>
              </a:solidFill>
              <a:ln>
                <a:solidFill>
                  <a:schemeClr val="bg1"/>
                </a:solidFill>
              </a:ln>
              <a:effectLst/>
            </c:spPr>
            <c:extLst>
              <c:ext xmlns:c16="http://schemas.microsoft.com/office/drawing/2014/chart" uri="{C3380CC4-5D6E-409C-BE32-E72D297353CC}">
                <c16:uniqueId val="{0000000D-F051-414D-8A42-EB2845AA563B}"/>
              </c:ext>
            </c:extLst>
          </c:dPt>
          <c:dPt>
            <c:idx val="7"/>
            <c:bubble3D val="0"/>
            <c:spPr>
              <a:solidFill>
                <a:srgbClr val="FF0000"/>
              </a:solidFill>
              <a:ln>
                <a:solidFill>
                  <a:schemeClr val="bg1"/>
                </a:solidFill>
              </a:ln>
              <a:effectLst/>
            </c:spPr>
            <c:extLst>
              <c:ext xmlns:c16="http://schemas.microsoft.com/office/drawing/2014/chart" uri="{C3380CC4-5D6E-409C-BE32-E72D297353CC}">
                <c16:uniqueId val="{0000000F-F051-414D-8A42-EB2845AA563B}"/>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8"/>
                <c:pt idx="0">
                  <c:v>Pharma/Biotechnology</c:v>
                </c:pt>
                <c:pt idx="1">
                  <c:v>Marketing/Advertising/PR</c:v>
                </c:pt>
                <c:pt idx="2">
                  <c:v>Consulting</c:v>
                </c:pt>
                <c:pt idx="3">
                  <c:v>Medical Device/Diagnostic</c:v>
                </c:pt>
                <c:pt idx="4">
                  <c:v>Data/Market Research</c:v>
                </c:pt>
                <c:pt idx="5">
                  <c:v>Clinical Research Organization</c:v>
                </c:pt>
                <c:pt idx="6">
                  <c:v>Technology/Data Services</c:v>
                </c:pt>
                <c:pt idx="7">
                  <c:v>Other</c:v>
                </c:pt>
              </c:strCache>
              <c:extLst/>
            </c:strRef>
          </c:cat>
          <c:val>
            <c:numRef>
              <c:f>Sheet1!$B$2:$B$10</c:f>
              <c:numCache>
                <c:formatCode>General</c:formatCode>
                <c:ptCount val="8"/>
                <c:pt idx="0">
                  <c:v>65</c:v>
                </c:pt>
                <c:pt idx="1">
                  <c:v>14</c:v>
                </c:pt>
                <c:pt idx="2">
                  <c:v>17</c:v>
                </c:pt>
                <c:pt idx="3">
                  <c:v>17</c:v>
                </c:pt>
                <c:pt idx="4">
                  <c:v>2</c:v>
                </c:pt>
                <c:pt idx="5">
                  <c:v>4</c:v>
                </c:pt>
                <c:pt idx="6">
                  <c:v>7</c:v>
                </c:pt>
                <c:pt idx="7">
                  <c:v>11</c:v>
                </c:pt>
              </c:numCache>
              <c:extLst/>
            </c:numRef>
          </c:val>
          <c:extLst>
            <c:ext xmlns:c16="http://schemas.microsoft.com/office/drawing/2014/chart" uri="{C3380CC4-5D6E-409C-BE32-E72D297353CC}">
              <c16:uniqueId val="{00000010-F051-414D-8A42-EB2845AA563B}"/>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7/27/21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A1918A0-28F0-440C-BB9C-ED3EB12F0F5E}" type="slidenum">
              <a:rPr lang="en-US" smtClean="0"/>
              <a:t>14</a:t>
            </a:fld>
            <a:endParaRPr lang="en-US"/>
          </a:p>
        </p:txBody>
      </p:sp>
    </p:spTree>
    <p:extLst>
      <p:ext uri="{BB962C8B-B14F-4D97-AF65-F5344CB8AC3E}">
        <p14:creationId xmlns:p14="http://schemas.microsoft.com/office/powerpoint/2010/main" val="385178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15</a:t>
            </a:fld>
            <a:endParaRPr lang="en-US"/>
          </a:p>
        </p:txBody>
      </p:sp>
    </p:spTree>
    <p:extLst>
      <p:ext uri="{BB962C8B-B14F-4D97-AF65-F5344CB8AC3E}">
        <p14:creationId xmlns:p14="http://schemas.microsoft.com/office/powerpoint/2010/main" val="2686701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0A1918A0-28F0-440C-BB9C-ED3EB12F0F5E}" type="slidenum">
              <a:rPr lang="en-US" smtClean="0"/>
              <a:t>25</a:t>
            </a:fld>
            <a:endParaRPr lang="en-US"/>
          </a:p>
        </p:txBody>
      </p:sp>
    </p:spTree>
    <p:extLst>
      <p:ext uri="{BB962C8B-B14F-4D97-AF65-F5344CB8AC3E}">
        <p14:creationId xmlns:p14="http://schemas.microsoft.com/office/powerpoint/2010/main" val="332472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28</a:t>
            </a:fld>
            <a:endParaRPr lang="en-US"/>
          </a:p>
        </p:txBody>
      </p:sp>
    </p:spTree>
    <p:extLst>
      <p:ext uri="{BB962C8B-B14F-4D97-AF65-F5344CB8AC3E}">
        <p14:creationId xmlns:p14="http://schemas.microsoft.com/office/powerpoint/2010/main" val="919440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1918A0-28F0-440C-BB9C-ED3EB12F0F5E}" type="slidenum">
              <a:rPr lang="en-US" smtClean="0"/>
              <a:t>39</a:t>
            </a:fld>
            <a:endParaRPr lang="en-US" dirty="0"/>
          </a:p>
        </p:txBody>
      </p:sp>
    </p:spTree>
    <p:extLst>
      <p:ext uri="{BB962C8B-B14F-4D97-AF65-F5344CB8AC3E}">
        <p14:creationId xmlns:p14="http://schemas.microsoft.com/office/powerpoint/2010/main" val="3075387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12192000"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2" name="Picture 1">
            <a:extLst>
              <a:ext uri="{FF2B5EF4-FFF2-40B4-BE49-F238E27FC236}">
                <a16:creationId xmlns:a16="http://schemas.microsoft.com/office/drawing/2014/main" id="{0A0025C2-1B2A-4442-8433-6DCE26492ED6}"/>
              </a:ext>
            </a:extLst>
          </p:cNvPr>
          <p:cNvPicPr>
            <a:picLocks noChangeAspect="1"/>
          </p:cNvPicPr>
          <p:nvPr userDrawn="1"/>
        </p:nvPicPr>
        <p:blipFill>
          <a:blip r:embed="rId3"/>
          <a:stretch>
            <a:fillRect/>
          </a:stretch>
        </p:blipFill>
        <p:spPr>
          <a:xfrm>
            <a:off x="437745" y="5241065"/>
            <a:ext cx="2533650" cy="590550"/>
          </a:xfrm>
          <a:prstGeom prst="rect">
            <a:avLst/>
          </a:prstGeom>
        </p:spPr>
      </p:pic>
    </p:spTree>
    <p:extLst>
      <p:ext uri="{BB962C8B-B14F-4D97-AF65-F5344CB8AC3E}">
        <p14:creationId xmlns:p14="http://schemas.microsoft.com/office/powerpoint/2010/main" val="327455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8050-CD1A-48DE-9A8B-95E0B2D30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0FB36-0932-48AB-B8D5-639AB6C5C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1F3D8-5E0C-40DE-84DB-C88AEF4F24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6EA2D-7CE6-4BC1-9D58-FB8582DBFF2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EBC2FA-07BA-4109-B90D-6DE26AB06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27CDB-2577-439D-8A54-F58553F68E4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76280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DD43-4CC0-4B26-9667-F9F32E3758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DC750-AFF3-4A19-BD8A-4E32515BE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273BB9-B01E-4E87-A540-085FF75F98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8EF43-BF8A-4066-BDB5-8125ADA9B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5E36E6-A5BE-4A16-984E-05A697C79D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7955A4-6CBD-4AE6-AA8A-2DEA2A765E5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8E6FCE5-617F-47FE-9D93-CDD847346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C002C7-1401-4EE1-9C9A-A0CFCBA645F8}"/>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56103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C14B-FE94-4528-873A-857D9DFC4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61AA65-B8B4-4675-8E5B-EBAFC3D2BCD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23EC980-ABE3-4168-8FDA-B9398913AC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59B4E3-186F-4FFB-9FFC-B0E15C581CAC}"/>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358016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EEFF0-7E61-4F33-A82F-A6A07E55F87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8B200-E1F0-4FD8-8CC2-7C0C3B11B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97A1B-D49B-48D3-A965-39266747BD8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80271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EB16-C7C4-4375-B003-0BEC513F1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C3628-2E9C-4ADE-B45C-9975C6EC3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65C1F-BFF5-47DD-A1BB-960D0C6A1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45572-4231-481B-9F9F-902FCAA3C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089CD55-468D-4482-818B-DB0E80BAE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C5280-FFF9-4996-BC56-D45DB40AFE6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29207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E4C-EF31-444B-93D8-E20BA6371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F121E-0564-4D09-A769-9CC41BFC2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2FD2B-F7B3-4A03-9DD3-F3D9FDCA6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A22F64-5C3F-4254-BA2A-A84313DBDB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AF1F03-EE42-48EA-81E9-BA217D438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5D6DA-63FD-4A6D-963E-E10942AF890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5001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195B-24DB-4AF2-AAF7-C5120E2AA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BACFB-A561-49E6-B0F1-DE90F8159B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92004-1E5A-4D30-BB49-9481AF0F0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B679C1-CE35-4B13-804A-8D724594C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B8CCB-66CE-46AE-BB70-D80C0E2BDE57}"/>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186052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4136A-1721-4FE1-AFD6-764885502E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865B67-0C81-44EF-AA6A-8230486B49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28CA7-2B43-4900-8CC9-941934D309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2E9750-C2C9-4CA3-ADE4-8B97FA39C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804D6-88BE-4657-A947-CF96F7598426}"/>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0720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C825A-9E62-4D83-BBBC-677C1CAB3E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9" y="-1"/>
            <a:ext cx="12207022" cy="6858001"/>
          </a:xfrm>
          <a:prstGeom prst="rect">
            <a:avLst/>
          </a:prstGeom>
        </p:spPr>
      </p:pic>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6" name="Picture 5">
            <a:extLst>
              <a:ext uri="{FF2B5EF4-FFF2-40B4-BE49-F238E27FC236}">
                <a16:creationId xmlns:a16="http://schemas.microsoft.com/office/drawing/2014/main" id="{AA51B0BD-D723-402E-844C-44F35D245CA0}"/>
              </a:ext>
            </a:extLst>
          </p:cNvPr>
          <p:cNvPicPr>
            <a:picLocks noChangeAspect="1"/>
          </p:cNvPicPr>
          <p:nvPr userDrawn="1"/>
        </p:nvPicPr>
        <p:blipFill>
          <a:blip r:embed="rId4"/>
          <a:stretch>
            <a:fillRect/>
          </a:stretch>
        </p:blipFill>
        <p:spPr>
          <a:xfrm>
            <a:off x="437745" y="5294762"/>
            <a:ext cx="2476500" cy="485775"/>
          </a:xfrm>
          <a:prstGeom prst="rect">
            <a:avLst/>
          </a:prstGeom>
        </p:spPr>
      </p:pic>
    </p:spTree>
    <p:extLst>
      <p:ext uri="{BB962C8B-B14F-4D97-AF65-F5344CB8AC3E}">
        <p14:creationId xmlns:p14="http://schemas.microsoft.com/office/powerpoint/2010/main" val="288890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50968"/>
            <a:ext cx="2681375" cy="679281"/>
          </a:xfrm>
          <a:prstGeom prst="rect">
            <a:avLst/>
          </a:prstGeom>
        </p:spPr>
      </p:pic>
      <p:cxnSp>
        <p:nvCxnSpPr>
          <p:cNvPr id="4" name="Straight Connector 3">
            <a:extLst>
              <a:ext uri="{FF2B5EF4-FFF2-40B4-BE49-F238E27FC236}">
                <a16:creationId xmlns:a16="http://schemas.microsoft.com/office/drawing/2014/main" id="{9886C41F-4CDD-4625-904D-173F568A8F34}"/>
              </a:ext>
            </a:extLst>
          </p:cNvPr>
          <p:cNvCxnSpPr/>
          <p:nvPr userDrawn="1"/>
        </p:nvCxnSpPr>
        <p:spPr>
          <a:xfrm>
            <a:off x="657112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F0928D-029B-4701-AF1F-8B9ED97B3AB4}"/>
              </a:ext>
            </a:extLst>
          </p:cNvPr>
          <p:cNvCxnSpPr/>
          <p:nvPr userDrawn="1"/>
        </p:nvCxnSpPr>
        <p:spPr>
          <a:xfrm>
            <a:off x="657112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C2B4A2C-DDAB-4DE2-868C-84FB81EDA3B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5117F18-6FF0-42D6-88C4-5FFB7C205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EC7DA8-9076-41C3-8BCC-D648DD8DAB6F}"/>
              </a:ext>
            </a:extLst>
          </p:cNvPr>
          <p:cNvSpPr>
            <a:spLocks noGrp="1"/>
          </p:cNvSpPr>
          <p:nvPr>
            <p:ph type="sldNum" sz="quarter" idx="12"/>
          </p:nvPr>
        </p:nvSpPr>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360048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6820526"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cxnSp>
        <p:nvCxnSpPr>
          <p:cNvPr id="5" name="Straight Connector 4">
            <a:extLst>
              <a:ext uri="{FF2B5EF4-FFF2-40B4-BE49-F238E27FC236}">
                <a16:creationId xmlns:a16="http://schemas.microsoft.com/office/drawing/2014/main" id="{12BDA65C-ED68-45DA-9923-02AC9E67C163}"/>
              </a:ext>
            </a:extLst>
          </p:cNvPr>
          <p:cNvCxnSpPr/>
          <p:nvPr userDrawn="1"/>
        </p:nvCxnSpPr>
        <p:spPr>
          <a:xfrm>
            <a:off x="85104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BBE04F-98F9-468A-8CD7-03ACF080EF1D}"/>
              </a:ext>
            </a:extLst>
          </p:cNvPr>
          <p:cNvCxnSpPr/>
          <p:nvPr userDrawn="1"/>
        </p:nvCxnSpPr>
        <p:spPr>
          <a:xfrm>
            <a:off x="85104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C87A8A1B-867D-4772-937F-8C74E14F2495}"/>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4209301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62879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userDrawn="1"/>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userDrawn="1"/>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62779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50968"/>
            <a:ext cx="2681375" cy="679281"/>
          </a:xfrm>
          <a:prstGeom prst="rect">
            <a:avLst/>
          </a:prstGeom>
        </p:spPr>
      </p:pic>
      <p:sp>
        <p:nvSpPr>
          <p:cNvPr id="4" name="Slide Number Placeholder 4">
            <a:extLst>
              <a:ext uri="{FF2B5EF4-FFF2-40B4-BE49-F238E27FC236}">
                <a16:creationId xmlns:a16="http://schemas.microsoft.com/office/drawing/2014/main" id="{0F69780B-5D78-4DD4-B3FB-5E22E1272CF6}"/>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75824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1B9D-D0DC-4A46-9EE0-D8236D2F9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E97A7-E586-4059-9D11-B8657EA7A7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8AB0C-A50A-453E-9830-6184A16806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D6ACE7-C742-49A5-8488-DE594C87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054EB-B9A6-4837-9BFA-B3C161B0AB51}"/>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01400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DFEA-3139-414C-AC94-FCC8D27FC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340EA2-8D2A-4A24-9B5D-467179E06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BA1706-B44E-4F95-ABF4-BD81ED3620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F94D12-9E81-4DA3-B425-4F17D36B8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91F32-15D9-4086-86BA-F599701DB77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95500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mvi8S16UfHk" TargetMode="External"/><Relationship Id="rId2" Type="http://schemas.openxmlformats.org/officeDocument/2006/relationships/slideLayout" Target="../slideLayouts/slideLayout6.xml"/><Relationship Id="rId1" Type="http://schemas.openxmlformats.org/officeDocument/2006/relationships/video" Target="https://www.youtube.com/embed/mvi8S16UfHk"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hbanet.org/career-conversations"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3" Type="http://schemas.openxmlformats.org/officeDocument/2006/relationships/image" Target="../media/image43.jpeg"/><Relationship Id="rId18" Type="http://schemas.openxmlformats.org/officeDocument/2006/relationships/image" Target="../media/image48.png"/><Relationship Id="rId26" Type="http://schemas.openxmlformats.org/officeDocument/2006/relationships/image" Target="../media/image56.jpeg"/><Relationship Id="rId21" Type="http://schemas.openxmlformats.org/officeDocument/2006/relationships/image" Target="../media/image51.jpeg"/><Relationship Id="rId34" Type="http://schemas.openxmlformats.org/officeDocument/2006/relationships/image" Target="../media/image64.jpg"/><Relationship Id="rId7" Type="http://schemas.openxmlformats.org/officeDocument/2006/relationships/image" Target="../media/image39.jpe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jpg"/><Relationship Id="rId2" Type="http://schemas.openxmlformats.org/officeDocument/2006/relationships/hyperlink" Target="http://www.abbott.com/global/url/content/en_US/20:20/general_content/General_Content_00010.htm" TargetMode="Externa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hyperlink" Target="http://uscommon.lundbeck.com/us_common/" TargetMode="External"/><Relationship Id="rId24" Type="http://schemas.openxmlformats.org/officeDocument/2006/relationships/image" Target="../media/image54.jpeg"/><Relationship Id="rId32" Type="http://schemas.openxmlformats.org/officeDocument/2006/relationships/image" Target="../media/image62.jpg"/><Relationship Id="rId37" Type="http://schemas.openxmlformats.org/officeDocument/2006/relationships/image" Target="../media/image67.jpg"/><Relationship Id="rId5" Type="http://schemas.openxmlformats.org/officeDocument/2006/relationships/image" Target="../media/image37.png"/><Relationship Id="rId15" Type="http://schemas.openxmlformats.org/officeDocument/2006/relationships/image" Target="../media/image45.png"/><Relationship Id="rId23" Type="http://schemas.openxmlformats.org/officeDocument/2006/relationships/image" Target="../media/image53.jpeg"/><Relationship Id="rId28" Type="http://schemas.openxmlformats.org/officeDocument/2006/relationships/image" Target="../media/image58.png"/><Relationship Id="rId36" Type="http://schemas.openxmlformats.org/officeDocument/2006/relationships/image" Target="../media/image66.jpg"/><Relationship Id="rId10" Type="http://schemas.openxmlformats.org/officeDocument/2006/relationships/image" Target="../media/image41.jpe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hyperlink" Target="http://www.abbott.com/" TargetMode="External"/><Relationship Id="rId9" Type="http://schemas.openxmlformats.org/officeDocument/2006/relationships/hyperlink" Target="http://www.baxter.com/" TargetMode="External"/><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jpg"/><Relationship Id="rId30" Type="http://schemas.openxmlformats.org/officeDocument/2006/relationships/image" Target="../media/image60.png"/><Relationship Id="rId35" Type="http://schemas.openxmlformats.org/officeDocument/2006/relationships/image" Target="../media/image65.png"/><Relationship Id="rId8" Type="http://schemas.openxmlformats.org/officeDocument/2006/relationships/image" Target="../media/image40.png"/><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mailto:CorporatePartners@HBAnet.org" TargetMode="External"/><Relationship Id="rId2" Type="http://schemas.openxmlformats.org/officeDocument/2006/relationships/hyperlink" Target="HBAnet.org/corporate-partners" TargetMode="Externa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mailto:genderparity@hbanet.org?subject=I'd%20like%20to%20learn%20more%20about%20the%20Gender%20Parity%20Collaborative" TargetMode="External"/><Relationship Id="rId2" Type="http://schemas.openxmlformats.org/officeDocument/2006/relationships/hyperlink" Target="https://genderparity.hbanet.org/" TargetMode="Externa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conw0EtV6CY"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3449C9-3856-4347-9B48-018B956468AD}"/>
              </a:ext>
            </a:extLst>
          </p:cNvPr>
          <p:cNvSpPr txBox="1"/>
          <p:nvPr/>
        </p:nvSpPr>
        <p:spPr>
          <a:xfrm>
            <a:off x="347472" y="2194560"/>
            <a:ext cx="9206366" cy="1754326"/>
          </a:xfrm>
          <a:prstGeom prst="rect">
            <a:avLst/>
          </a:prstGeom>
          <a:noFill/>
        </p:spPr>
        <p:txBody>
          <a:bodyPr wrap="none" rtlCol="0">
            <a:spAutoFit/>
          </a:bodyPr>
          <a:lstStyle/>
          <a:p>
            <a:r>
              <a:rPr lang="en-US" sz="5400" b="1" dirty="0">
                <a:solidFill>
                  <a:schemeClr val="bg1"/>
                </a:solidFill>
                <a:latin typeface="Palatino Linotype" panose="02040502050505030304" pitchFamily="18" charset="0"/>
              </a:rPr>
              <a:t>Activate. Advocate. Achieve.</a:t>
            </a:r>
          </a:p>
          <a:p>
            <a:r>
              <a:rPr lang="en-US" sz="5400" b="1" dirty="0">
                <a:solidFill>
                  <a:schemeClr val="bg1"/>
                </a:solidFill>
                <a:latin typeface="Palatino Linotype" panose="02040502050505030304" pitchFamily="18" charset="0"/>
              </a:rPr>
              <a:t>2021 HBA Overview</a:t>
            </a:r>
          </a:p>
        </p:txBody>
      </p:sp>
      <p:sp>
        <p:nvSpPr>
          <p:cNvPr id="6" name="TextBox 5">
            <a:extLst>
              <a:ext uri="{FF2B5EF4-FFF2-40B4-BE49-F238E27FC236}">
                <a16:creationId xmlns:a16="http://schemas.microsoft.com/office/drawing/2014/main" id="{A8E69332-D252-49DC-9539-6079B3065785}"/>
              </a:ext>
            </a:extLst>
          </p:cNvPr>
          <p:cNvSpPr txBox="1"/>
          <p:nvPr/>
        </p:nvSpPr>
        <p:spPr>
          <a:xfrm>
            <a:off x="344424" y="3681984"/>
            <a:ext cx="8391015" cy="830997"/>
          </a:xfrm>
          <a:prstGeom prst="rect">
            <a:avLst/>
          </a:prstGeom>
          <a:noFill/>
        </p:spPr>
        <p:txBody>
          <a:bodyPr wrap="none" rtlCol="0">
            <a:spAutoFit/>
          </a:bodyPr>
          <a:lstStyle/>
          <a:p>
            <a:r>
              <a:rPr lang="en-US" sz="4800" dirty="0">
                <a:solidFill>
                  <a:srgbClr val="58595B"/>
                </a:solidFill>
                <a:latin typeface="Tahoma" panose="020B0604030504040204" pitchFamily="34" charset="0"/>
                <a:ea typeface="Tahoma" panose="020B0604030504040204" pitchFamily="34" charset="0"/>
                <a:cs typeface="Tahoma" panose="020B0604030504040204" pitchFamily="34" charset="0"/>
              </a:rPr>
              <a:t>Insert presenter name(s) here</a:t>
            </a:r>
          </a:p>
        </p:txBody>
      </p:sp>
    </p:spTree>
    <p:extLst>
      <p:ext uri="{BB962C8B-B14F-4D97-AF65-F5344CB8AC3E}">
        <p14:creationId xmlns:p14="http://schemas.microsoft.com/office/powerpoint/2010/main" val="579876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49213" y="520984"/>
            <a:ext cx="6063263"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HBA Locations: Europe</a:t>
            </a:r>
          </a:p>
        </p:txBody>
      </p:sp>
      <p:sp>
        <p:nvSpPr>
          <p:cNvPr id="5" name="Rectangle 4">
            <a:extLst>
              <a:ext uri="{FF2B5EF4-FFF2-40B4-BE49-F238E27FC236}">
                <a16:creationId xmlns:a16="http://schemas.microsoft.com/office/drawing/2014/main" id="{A78935F8-2DEB-C54C-BB56-3505AFFFE5C3}"/>
              </a:ext>
            </a:extLst>
          </p:cNvPr>
          <p:cNvSpPr/>
          <p:nvPr/>
        </p:nvSpPr>
        <p:spPr>
          <a:xfrm>
            <a:off x="1896533" y="2550461"/>
            <a:ext cx="2771873" cy="2923877"/>
          </a:xfrm>
          <a:prstGeom prst="rect">
            <a:avLst/>
          </a:prstGeom>
        </p:spPr>
        <p:txBody>
          <a:bodyPr wrap="square" numCol="1">
            <a:spAutoFit/>
          </a:bodyPr>
          <a:lstStyle/>
          <a:p>
            <a:r>
              <a:rPr lang="en-US" sz="1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Europe Region</a:t>
            </a:r>
            <a:endParaRPr lang="en-US" sz="14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Amsterdam</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Basel</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Bavaria</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Berlin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Brussels</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Dublin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Frankfurt</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London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Milan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Paris</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Suisse </a:t>
            </a:r>
            <a:r>
              <a:rPr lang="en-US" sz="1200" dirty="0" err="1">
                <a:solidFill>
                  <a:srgbClr val="58595B"/>
                </a:solidFill>
                <a:latin typeface="Tahoma" panose="020B0604030504040204" pitchFamily="34" charset="0"/>
                <a:ea typeface="Tahoma" panose="020B0604030504040204" pitchFamily="34" charset="0"/>
                <a:cs typeface="Tahoma" panose="020B0604030504040204" pitchFamily="34" charset="0"/>
              </a:rPr>
              <a:t>Romande</a:t>
            </a: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Zurich-Zug</a:t>
            </a:r>
          </a:p>
          <a:p>
            <a:pPr lvl="1"/>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89F3631-3F5D-4F4F-B1E4-4B4DB4D01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669" y="1898373"/>
            <a:ext cx="5842862" cy="4653273"/>
          </a:xfrm>
          <a:prstGeom prst="rect">
            <a:avLst/>
          </a:prstGeom>
        </p:spPr>
      </p:pic>
    </p:spTree>
    <p:extLst>
      <p:ext uri="{BB962C8B-B14F-4D97-AF65-F5344CB8AC3E}">
        <p14:creationId xmlns:p14="http://schemas.microsoft.com/office/powerpoint/2010/main" val="1395741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49213" y="520984"/>
            <a:ext cx="9049785" cy="769441"/>
          </a:xfrm>
          <a:prstGeom prst="rect">
            <a:avLst/>
          </a:prstGeom>
          <a:noFill/>
        </p:spPr>
        <p:txBody>
          <a:bodyPr wrap="none" lIns="91440" tIns="45720" rIns="91440" bIns="45720" rtlCol="0" anchor="t">
            <a:spAutoFit/>
          </a:bodyPr>
          <a:lstStyle/>
          <a:p>
            <a:r>
              <a:rPr lang="en-US" sz="4400" dirty="0">
                <a:solidFill>
                  <a:schemeClr val="bg1"/>
                </a:solidFill>
                <a:latin typeface="Palatino Linotype"/>
              </a:rPr>
              <a:t>HBA Expansion: Around the World</a:t>
            </a:r>
            <a:endParaRPr lang="en-US" sz="4400" dirty="0">
              <a:solidFill>
                <a:schemeClr val="bg1"/>
              </a:solidFill>
              <a:latin typeface="Palatino Linotype" panose="02040502050505030304" pitchFamily="18" charset="0"/>
            </a:endParaRPr>
          </a:p>
        </p:txBody>
      </p:sp>
      <p:sp>
        <p:nvSpPr>
          <p:cNvPr id="4" name="Rectangle 3">
            <a:extLst>
              <a:ext uri="{FF2B5EF4-FFF2-40B4-BE49-F238E27FC236}">
                <a16:creationId xmlns:a16="http://schemas.microsoft.com/office/drawing/2014/main" id="{7AE1A0A0-1AFA-4746-A63E-54AA43B6E847}"/>
              </a:ext>
            </a:extLst>
          </p:cNvPr>
          <p:cNvSpPr/>
          <p:nvPr/>
        </p:nvSpPr>
        <p:spPr>
          <a:xfrm>
            <a:off x="858946" y="2306418"/>
            <a:ext cx="2771873" cy="2554545"/>
          </a:xfrm>
          <a:prstGeom prst="rect">
            <a:avLst/>
          </a:prstGeom>
        </p:spPr>
        <p:txBody>
          <a:bodyPr wrap="square" numCol="1">
            <a:spAutoFit/>
          </a:bodyPr>
          <a:lstStyle/>
          <a:p>
            <a:r>
              <a:rPr lang="en-US" sz="2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New in 2021:</a:t>
            </a:r>
            <a:endParaRPr lang="en-US" sz="24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buClr>
                <a:srgbClr val="FB515B"/>
              </a:buClr>
              <a:buFont typeface="Arial" panose="020B0604020202020204" pitchFamily="34" charset="0"/>
              <a:buChar char="•"/>
            </a:pPr>
            <a:r>
              <a:rPr lang="en-US" sz="2000" dirty="0">
                <a:solidFill>
                  <a:srgbClr val="58595B"/>
                </a:solidFill>
                <a:latin typeface="Tahoma" panose="020B0604030504040204" pitchFamily="34" charset="0"/>
                <a:ea typeface="Tahoma" panose="020B0604030504040204" pitchFamily="34" charset="0"/>
                <a:cs typeface="Tahoma" panose="020B0604030504040204" pitchFamily="34" charset="0"/>
              </a:rPr>
              <a:t>Asia-Pacific</a:t>
            </a:r>
          </a:p>
          <a:p>
            <a:pPr marL="742950" lvl="1" indent="-285750">
              <a:buClr>
                <a:srgbClr val="FB515B"/>
              </a:buClr>
              <a:buFont typeface="Arial" panose="020B0604020202020204" pitchFamily="34" charset="0"/>
              <a:buChar char="•"/>
            </a:pPr>
            <a:r>
              <a:rPr lang="en-US" sz="2000" dirty="0">
                <a:solidFill>
                  <a:srgbClr val="58595B"/>
                </a:solidFill>
                <a:latin typeface="Tahoma" panose="020B0604030504040204" pitchFamily="34" charset="0"/>
                <a:ea typeface="Tahoma" panose="020B0604030504040204" pitchFamily="34" charset="0"/>
                <a:cs typeface="Tahoma" panose="020B0604030504040204" pitchFamily="34" charset="0"/>
              </a:rPr>
              <a:t>India</a:t>
            </a:r>
          </a:p>
          <a:p>
            <a:pPr lvl="1">
              <a:buClr>
                <a:srgbClr val="FB515B"/>
              </a:buClr>
            </a:pPr>
            <a:endParaRPr lang="en-US" sz="14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rgbClr val="FB515B"/>
              </a:buClr>
              <a:buFont typeface="Arial" panose="020B0604020202020204" pitchFamily="34" charset="0"/>
              <a:buChar char="•"/>
            </a:pPr>
            <a:endParaRPr lang="en-US" sz="1600" b="1" dirty="0">
              <a:solidFill>
                <a:schemeClr val="accent2"/>
              </a:solidFill>
              <a:latin typeface="Palatino Linotype" panose="02040502050505030304" pitchFamily="18" charset="0"/>
              <a:ea typeface="Tahoma" panose="020B0604030504040204" pitchFamily="34" charset="0"/>
              <a:cs typeface="Tahoma" panose="020B0604030504040204" pitchFamily="34" charset="0"/>
            </a:endParaRPr>
          </a:p>
          <a:p>
            <a:pPr marL="285750" indent="-285750">
              <a:buClr>
                <a:srgbClr val="FB515B"/>
              </a:buClr>
              <a:buFont typeface="Arial" panose="020B0604020202020204" pitchFamily="34" charset="0"/>
              <a:buChar char="•"/>
            </a:pPr>
            <a:endParaRPr lang="en-US" sz="1600" b="1" dirty="0">
              <a:solidFill>
                <a:schemeClr val="accent2"/>
              </a:solidFill>
              <a:latin typeface="Palatino Linotype" panose="02040502050505030304" pitchFamily="18" charset="0"/>
              <a:ea typeface="Tahoma" panose="020B0604030504040204" pitchFamily="34" charset="0"/>
              <a:cs typeface="Tahoma" panose="020B0604030504040204" pitchFamily="34" charset="0"/>
            </a:endParaRPr>
          </a:p>
          <a:p>
            <a:pPr>
              <a:buClr>
                <a:srgbClr val="FB515B"/>
              </a:buClr>
            </a:pPr>
            <a:r>
              <a:rPr lang="en-US" sz="2000" b="1" dirty="0">
                <a:solidFill>
                  <a:schemeClr val="accent2"/>
                </a:solidFill>
                <a:latin typeface="Palatino Linotype" panose="02040502050505030304" pitchFamily="18" charset="0"/>
                <a:ea typeface="Tahoma" panose="020B0604030504040204" pitchFamily="34" charset="0"/>
                <a:cs typeface="Tahoma" panose="020B0604030504040204" pitchFamily="34" charset="0"/>
              </a:rPr>
              <a:t>…More to come!</a:t>
            </a:r>
          </a:p>
          <a:p>
            <a:pPr lvl="1"/>
            <a:endParaRPr lang="en-US" sz="14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endParaRPr lang="en-US" sz="16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FCECD26-CE68-4BC2-811B-DAAB7682FC69}"/>
              </a:ext>
            </a:extLst>
          </p:cNvPr>
          <p:cNvSpPr/>
          <p:nvPr/>
        </p:nvSpPr>
        <p:spPr>
          <a:xfrm>
            <a:off x="1896533" y="2590654"/>
            <a:ext cx="2771873" cy="492443"/>
          </a:xfrm>
          <a:prstGeom prst="rect">
            <a:avLst/>
          </a:prstGeom>
        </p:spPr>
        <p:txBody>
          <a:bodyPr wrap="square" numCol="1">
            <a:spAutoFit/>
          </a:bodyPr>
          <a:lstStyle/>
          <a:p>
            <a:pPr lvl="1"/>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E888C18-06B4-4596-B24E-C965F0D57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420" y="1731344"/>
            <a:ext cx="4765797" cy="4895427"/>
          </a:xfrm>
          <a:prstGeom prst="rect">
            <a:avLst/>
          </a:prstGeom>
        </p:spPr>
      </p:pic>
    </p:spTree>
    <p:extLst>
      <p:ext uri="{BB962C8B-B14F-4D97-AF65-F5344CB8AC3E}">
        <p14:creationId xmlns:p14="http://schemas.microsoft.com/office/powerpoint/2010/main" val="317762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3365024"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Membership</a:t>
            </a:r>
          </a:p>
        </p:txBody>
      </p:sp>
    </p:spTree>
    <p:extLst>
      <p:ext uri="{BB962C8B-B14F-4D97-AF65-F5344CB8AC3E}">
        <p14:creationId xmlns:p14="http://schemas.microsoft.com/office/powerpoint/2010/main" val="3754232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74984" y="529679"/>
            <a:ext cx="33650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Membership</a:t>
            </a:r>
          </a:p>
        </p:txBody>
      </p:sp>
      <p:sp>
        <p:nvSpPr>
          <p:cNvPr id="9" name="TextBox 9">
            <a:extLst>
              <a:ext uri="{FF2B5EF4-FFF2-40B4-BE49-F238E27FC236}">
                <a16:creationId xmlns:a16="http://schemas.microsoft.com/office/drawing/2014/main" id="{5C299AE4-EF92-F64E-857B-67C6D9334EA1}"/>
              </a:ext>
            </a:extLst>
          </p:cNvPr>
          <p:cNvSpPr txBox="1">
            <a:spLocks noChangeArrowheads="1"/>
          </p:cNvSpPr>
          <p:nvPr/>
        </p:nvSpPr>
        <p:spPr bwMode="auto">
          <a:xfrm>
            <a:off x="342900" y="2082813"/>
            <a:ext cx="6308324" cy="353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200" dirty="0">
                <a:solidFill>
                  <a:srgbClr val="58595B"/>
                </a:solidFill>
                <a:latin typeface="Palatino Linotype"/>
                <a:cs typeface="Gotham Bold"/>
              </a:rPr>
              <a:t>Connect with over </a:t>
            </a:r>
            <a:r>
              <a:rPr lang="en-US" altLang="en-US" sz="2200" b="1">
                <a:solidFill>
                  <a:srgbClr val="FB515B"/>
                </a:solidFill>
                <a:latin typeface="Palatino Linotype"/>
                <a:cs typeface="Gotham Bold"/>
              </a:rPr>
              <a:t>11,000</a:t>
            </a:r>
            <a:r>
              <a:rPr lang="en-US" altLang="en-US" sz="2200" dirty="0">
                <a:solidFill>
                  <a:srgbClr val="FB515B"/>
                </a:solidFill>
                <a:latin typeface="Palatino Linotype"/>
                <a:cs typeface="Gotham Bold"/>
              </a:rPr>
              <a:t> </a:t>
            </a:r>
            <a:r>
              <a:rPr lang="en-US" altLang="en-US" sz="2200" dirty="0">
                <a:solidFill>
                  <a:srgbClr val="58595B"/>
                </a:solidFill>
                <a:latin typeface="Palatino Linotype"/>
                <a:cs typeface="Gotham Bold"/>
              </a:rPr>
              <a:t>other passionate healthcare and life science professionals, representing more than </a:t>
            </a:r>
            <a:r>
              <a:rPr lang="en-US" altLang="en-US" sz="2200" b="1" dirty="0">
                <a:solidFill>
                  <a:srgbClr val="FB515B"/>
                </a:solidFill>
                <a:latin typeface="Palatino Linotype"/>
                <a:cs typeface="Gotham Bold"/>
              </a:rPr>
              <a:t>1,000 companies</a:t>
            </a:r>
            <a:r>
              <a:rPr lang="en-US" altLang="en-US" sz="2200" dirty="0">
                <a:solidFill>
                  <a:srgbClr val="58595B"/>
                </a:solidFill>
                <a:latin typeface="Palatino Linotype"/>
                <a:cs typeface="Gotham Bold"/>
              </a:rPr>
              <a:t>.</a:t>
            </a:r>
            <a:endParaRPr lang="en-US" altLang="en-US" sz="2200" b="1" dirty="0">
              <a:solidFill>
                <a:srgbClr val="58595B"/>
              </a:solidFill>
              <a:latin typeface="Palatino Linotype"/>
              <a:cs typeface="Gotham Bold"/>
            </a:endParaRPr>
          </a:p>
          <a:p>
            <a:pPr algn="ctr"/>
            <a:endParaRPr lang="en-US" altLang="en-US" sz="2200" dirty="0">
              <a:solidFill>
                <a:srgbClr val="58595B"/>
              </a:solidFill>
              <a:latin typeface="Palatino Linotype" panose="02040502050505030304" pitchFamily="18" charset="0"/>
              <a:cs typeface="Gotham Bold"/>
            </a:endParaRPr>
          </a:p>
          <a:p>
            <a:pPr algn="ctr"/>
            <a:r>
              <a:rPr lang="en-US" altLang="en-US" sz="2200" dirty="0">
                <a:solidFill>
                  <a:srgbClr val="58595B"/>
                </a:solidFill>
                <a:latin typeface="Palatino Linotype" panose="02040502050505030304" pitchFamily="18" charset="0"/>
                <a:cs typeface="Gotham Bold"/>
              </a:rPr>
              <a:t>Explore new skills, share your expertise, </a:t>
            </a:r>
            <a:br>
              <a:rPr lang="en-US" altLang="en-US" sz="2200" dirty="0">
                <a:solidFill>
                  <a:srgbClr val="58595B"/>
                </a:solidFill>
                <a:latin typeface="Palatino Linotype" panose="02040502050505030304" pitchFamily="18" charset="0"/>
                <a:cs typeface="Gotham Bold"/>
              </a:rPr>
            </a:br>
            <a:r>
              <a:rPr lang="en-US" altLang="en-US" sz="2200" dirty="0">
                <a:solidFill>
                  <a:srgbClr val="58595B"/>
                </a:solidFill>
                <a:latin typeface="Palatino Linotype" panose="02040502050505030304" pitchFamily="18" charset="0"/>
                <a:cs typeface="Gotham Bold"/>
              </a:rPr>
              <a:t>advance your career and </a:t>
            </a:r>
            <a:r>
              <a:rPr lang="en-US" altLang="en-US" sz="2200" b="1" dirty="0">
                <a:solidFill>
                  <a:srgbClr val="FB515B"/>
                </a:solidFill>
                <a:latin typeface="Palatino Linotype" panose="02040502050505030304" pitchFamily="18" charset="0"/>
                <a:cs typeface="Gotham Bold"/>
              </a:rPr>
              <a:t>be a catalyst for change</a:t>
            </a:r>
            <a:r>
              <a:rPr lang="en-US" altLang="en-US" sz="2200" b="1" dirty="0">
                <a:solidFill>
                  <a:srgbClr val="58595B"/>
                </a:solidFill>
                <a:latin typeface="Palatino Linotype" panose="02040502050505030304" pitchFamily="18" charset="0"/>
                <a:cs typeface="Gotham Bold"/>
              </a:rPr>
              <a:t>.</a:t>
            </a:r>
          </a:p>
        </p:txBody>
      </p:sp>
      <p:pic>
        <p:nvPicPr>
          <p:cNvPr id="4" name="Picture 3" descr="A picture containing text, newspaper&#10;&#10;Description automatically generated">
            <a:extLst>
              <a:ext uri="{FF2B5EF4-FFF2-40B4-BE49-F238E27FC236}">
                <a16:creationId xmlns:a16="http://schemas.microsoft.com/office/drawing/2014/main" id="{EE995A0E-7C10-C942-8C30-0D2F4D096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224" y="2132159"/>
            <a:ext cx="5197876" cy="3482577"/>
          </a:xfrm>
          <a:prstGeom prst="rect">
            <a:avLst/>
          </a:prstGeom>
        </p:spPr>
      </p:pic>
    </p:spTree>
    <p:extLst>
      <p:ext uri="{BB962C8B-B14F-4D97-AF65-F5344CB8AC3E}">
        <p14:creationId xmlns:p14="http://schemas.microsoft.com/office/powerpoint/2010/main" val="638730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7738" y="535823"/>
            <a:ext cx="801033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The Value of HBA Membership</a:t>
            </a:r>
          </a:p>
        </p:txBody>
      </p:sp>
      <p:sp>
        <p:nvSpPr>
          <p:cNvPr id="11" name="Rectangle 10">
            <a:extLst>
              <a:ext uri="{FF2B5EF4-FFF2-40B4-BE49-F238E27FC236}">
                <a16:creationId xmlns:a16="http://schemas.microsoft.com/office/drawing/2014/main" id="{08350BDF-DCAB-4E24-849E-F5EA380642F3}"/>
              </a:ext>
            </a:extLst>
          </p:cNvPr>
          <p:cNvSpPr>
            <a:spLocks noGrp="1" noChangeArrowheads="1"/>
          </p:cNvSpPr>
          <p:nvPr/>
        </p:nvSpPr>
        <p:spPr>
          <a:xfrm>
            <a:off x="342900" y="1796717"/>
            <a:ext cx="11415963" cy="455963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A multitude of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exclusive free events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to network with your fellow members</a:t>
            </a:r>
          </a:p>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Up to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50 percent discount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to hundreds of educational programs across the globe</a:t>
            </a:r>
          </a:p>
          <a:p>
            <a:pPr marL="800100" lvl="1" indent="-342900">
              <a:lnSpc>
                <a:spcPct val="100000"/>
              </a:lnSpc>
              <a:spcBef>
                <a:spcPts val="300"/>
              </a:spcBef>
              <a:spcAft>
                <a:spcPts val="300"/>
              </a:spcAft>
              <a:buClr>
                <a:srgbClr val="FB515B"/>
              </a:buClr>
            </a:pP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Invitation to exclusive, member-only events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such as the HBA Annual Conference</a:t>
            </a:r>
          </a:p>
          <a:p>
            <a:pPr marL="800100" lvl="1" indent="-342900">
              <a:lnSpc>
                <a:spcPct val="100000"/>
              </a:lnSpc>
              <a:spcBef>
                <a:spcPts val="300"/>
              </a:spcBef>
              <a:spcAft>
                <a:spcPts val="300"/>
              </a:spcAft>
              <a:buClr>
                <a:srgbClr val="FB515B"/>
              </a:buClr>
            </a:pP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Access</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 to online member directory, forums, online Career Center and resource libraries</a:t>
            </a:r>
          </a:p>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Opportunity to join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affinity groups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based on your interests </a:t>
            </a:r>
          </a:p>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Join member-only formal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mentoring programs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to enhance your professional success</a:t>
            </a:r>
          </a:p>
          <a:p>
            <a:pPr marL="800100" lvl="1" indent="-342900">
              <a:lnSpc>
                <a:spcPct val="100000"/>
              </a:lnSpc>
              <a:spcBef>
                <a:spcPts val="300"/>
              </a:spcBef>
              <a:spcAft>
                <a:spcPts val="300"/>
              </a:spcAft>
              <a:buClr>
                <a:srgbClr val="FB515B"/>
              </a:buClr>
            </a:pP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Leadership opportunities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to broaden your professional experience and gain industry visibility</a:t>
            </a:r>
          </a:p>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Receive recognition of leadership contributions through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volunteer awards</a:t>
            </a:r>
          </a:p>
          <a:p>
            <a:pPr marL="800100" lvl="1" indent="-342900">
              <a:lnSpc>
                <a:spcPct val="100000"/>
              </a:lnSpc>
              <a:spcBef>
                <a:spcPts val="300"/>
              </a:spcBef>
              <a:spcAft>
                <a:spcPts val="300"/>
              </a:spcAft>
              <a:buClr>
                <a:srgbClr val="FB515B"/>
              </a:buClr>
            </a:pP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Enjoy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unique opportunities through HBA partners</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 like </a:t>
            </a:r>
            <a:r>
              <a:rPr lang="en-US" altLang="en-US" dirty="0" err="1">
                <a:solidFill>
                  <a:srgbClr val="58595B"/>
                </a:solidFill>
                <a:latin typeface="Tahoma" panose="020B0604030504040204" pitchFamily="34" charset="0"/>
                <a:ea typeface="Tahoma" panose="020B0604030504040204" pitchFamily="34" charset="0"/>
                <a:cs typeface="Tahoma" panose="020B0604030504040204" pitchFamily="34" charset="0"/>
              </a:rPr>
              <a:t>Bolstr</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 who can boost your next bold move</a:t>
            </a:r>
          </a:p>
          <a:p>
            <a:pPr marL="800100" lvl="1" indent="-342900">
              <a:lnSpc>
                <a:spcPct val="100000"/>
              </a:lnSpc>
              <a:spcBef>
                <a:spcPts val="300"/>
              </a:spcBef>
              <a:spcAft>
                <a:spcPts val="300"/>
              </a:spcAft>
              <a:buClr>
                <a:srgbClr val="FB515B"/>
              </a:buClr>
            </a:pP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Steer the future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and governance of the association by nominating leaders and </a:t>
            </a:r>
            <a:r>
              <a:rPr lang="en-US" altLang="en-US" b="1" dirty="0">
                <a:solidFill>
                  <a:srgbClr val="58595B"/>
                </a:solidFill>
                <a:latin typeface="Tahoma" panose="020B0604030504040204" pitchFamily="34" charset="0"/>
                <a:ea typeface="Tahoma" panose="020B0604030504040204" pitchFamily="34" charset="0"/>
                <a:cs typeface="Tahoma" panose="020B0604030504040204" pitchFamily="34" charset="0"/>
              </a:rPr>
              <a:t>exercising voting privileges </a:t>
            </a:r>
            <a:r>
              <a:rPr lang="en-US" altLang="en-US" dirty="0">
                <a:solidFill>
                  <a:srgbClr val="58595B"/>
                </a:solidFill>
                <a:latin typeface="Tahoma" panose="020B0604030504040204" pitchFamily="34" charset="0"/>
                <a:ea typeface="Tahoma" panose="020B0604030504040204" pitchFamily="34" charset="0"/>
                <a:cs typeface="Tahoma" panose="020B0604030504040204" pitchFamily="34" charset="0"/>
              </a:rPr>
              <a:t>in the annual business meeting</a:t>
            </a:r>
          </a:p>
        </p:txBody>
      </p:sp>
    </p:spTree>
    <p:extLst>
      <p:ext uri="{BB962C8B-B14F-4D97-AF65-F5344CB8AC3E}">
        <p14:creationId xmlns:p14="http://schemas.microsoft.com/office/powerpoint/2010/main" val="1849806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4304"/>
            <a:ext cx="1075461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Career Advancement Through Leadership</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15</a:t>
            </a:fld>
            <a:endParaRPr lang="en-US" dirty="0"/>
          </a:p>
        </p:txBody>
      </p:sp>
      <p:sp>
        <p:nvSpPr>
          <p:cNvPr id="9" name="Rectangle 8">
            <a:extLst>
              <a:ext uri="{FF2B5EF4-FFF2-40B4-BE49-F238E27FC236}">
                <a16:creationId xmlns:a16="http://schemas.microsoft.com/office/drawing/2014/main" id="{A9E39BD1-65E7-4EFD-8B5A-EE4011E83A03}"/>
              </a:ext>
            </a:extLst>
          </p:cNvPr>
          <p:cNvSpPr>
            <a:spLocks noGrp="1" noChangeArrowheads="1"/>
          </p:cNvSpPr>
          <p:nvPr/>
        </p:nvSpPr>
        <p:spPr>
          <a:xfrm>
            <a:off x="727163" y="2187575"/>
            <a:ext cx="5077969" cy="333325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200" b="1" dirty="0">
                <a:solidFill>
                  <a:srgbClr val="58595B"/>
                </a:solidFill>
                <a:latin typeface="Palatino Linotype" panose="02040502050505030304" pitchFamily="18" charset="0"/>
                <a:cs typeface="Gotham Book"/>
              </a:rPr>
              <a:t>The HBA offers hundreds of engagement opportunities to make a difference</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Build your leadership experience</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Increase your visibility and professional connections</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Advance your career</a:t>
            </a:r>
          </a:p>
        </p:txBody>
      </p:sp>
      <p:pic>
        <p:nvPicPr>
          <p:cNvPr id="4" name="Picture 3" descr="A picture containing text, newspaper, screenshot&#10;&#10;Description automatically generated">
            <a:extLst>
              <a:ext uri="{FF2B5EF4-FFF2-40B4-BE49-F238E27FC236}">
                <a16:creationId xmlns:a16="http://schemas.microsoft.com/office/drawing/2014/main" id="{A301444A-C414-5441-9789-C5535B25E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715" y="1976166"/>
            <a:ext cx="5504122" cy="3687762"/>
          </a:xfrm>
          <a:prstGeom prst="rect">
            <a:avLst/>
          </a:prstGeom>
        </p:spPr>
      </p:pic>
    </p:spTree>
    <p:extLst>
      <p:ext uri="{BB962C8B-B14F-4D97-AF65-F5344CB8AC3E}">
        <p14:creationId xmlns:p14="http://schemas.microsoft.com/office/powerpoint/2010/main" val="3373477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20638"/>
            <a:ext cx="1135419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HBA Members Talk Professional Enrichment</a:t>
            </a:r>
          </a:p>
        </p:txBody>
      </p:sp>
      <p:sp>
        <p:nvSpPr>
          <p:cNvPr id="8" name="TextBox 7">
            <a:extLst>
              <a:ext uri="{FF2B5EF4-FFF2-40B4-BE49-F238E27FC236}">
                <a16:creationId xmlns:a16="http://schemas.microsoft.com/office/drawing/2014/main" id="{142E71DE-24FD-4ACB-BD99-6B21B955E166}"/>
              </a:ext>
            </a:extLst>
          </p:cNvPr>
          <p:cNvSpPr txBox="1"/>
          <p:nvPr/>
        </p:nvSpPr>
        <p:spPr>
          <a:xfrm>
            <a:off x="5025835" y="5794103"/>
            <a:ext cx="2140330" cy="261610"/>
          </a:xfrm>
          <a:prstGeom prst="rect">
            <a:avLst/>
          </a:prstGeom>
          <a:noFill/>
        </p:spPr>
        <p:txBody>
          <a:bodyPr wrap="none" rtlCol="0">
            <a:spAutoFit/>
          </a:bodyPr>
          <a:lstStyle/>
          <a:p>
            <a:r>
              <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https://youtu.be/mvi8S16UfHk</a:t>
            </a:r>
            <a:endPar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endParaRPr>
          </a:p>
        </p:txBody>
      </p:sp>
      <p:pic>
        <p:nvPicPr>
          <p:cNvPr id="4" name="Online Media 3">
            <a:hlinkClick r:id="" action="ppaction://media"/>
            <a:extLst>
              <a:ext uri="{FF2B5EF4-FFF2-40B4-BE49-F238E27FC236}">
                <a16:creationId xmlns:a16="http://schemas.microsoft.com/office/drawing/2014/main" id="{A5EC0B78-B8D5-4E3E-8C95-E62D2E303C96}"/>
              </a:ext>
            </a:extLst>
          </p:cNvPr>
          <p:cNvPicPr>
            <a:picLocks noRot="1" noChangeAspect="1"/>
          </p:cNvPicPr>
          <p:nvPr>
            <a:videoFile r:link="rId1"/>
          </p:nvPr>
        </p:nvPicPr>
        <p:blipFill>
          <a:blip r:embed="rId4"/>
          <a:stretch>
            <a:fillRect/>
          </a:stretch>
        </p:blipFill>
        <p:spPr>
          <a:xfrm>
            <a:off x="3440621" y="1677433"/>
            <a:ext cx="5310757" cy="3983067"/>
          </a:xfrm>
          <a:prstGeom prst="rect">
            <a:avLst/>
          </a:prstGeom>
        </p:spPr>
      </p:pic>
    </p:spTree>
    <p:extLst>
      <p:ext uri="{BB962C8B-B14F-4D97-AF65-F5344CB8AC3E}">
        <p14:creationId xmlns:p14="http://schemas.microsoft.com/office/powerpoint/2010/main" val="1199295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42900" y="529679"/>
            <a:ext cx="7382149"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Individual Membership Fees</a:t>
            </a:r>
          </a:p>
        </p:txBody>
      </p:sp>
      <p:sp>
        <p:nvSpPr>
          <p:cNvPr id="8" name="Content Placeholder 2">
            <a:extLst>
              <a:ext uri="{FF2B5EF4-FFF2-40B4-BE49-F238E27FC236}">
                <a16:creationId xmlns:a16="http://schemas.microsoft.com/office/drawing/2014/main" id="{388E50A7-CBB3-4E1A-A7D6-0E39F599F27F}"/>
              </a:ext>
            </a:extLst>
          </p:cNvPr>
          <p:cNvSpPr txBox="1">
            <a:spLocks/>
          </p:cNvSpPr>
          <p:nvPr/>
        </p:nvSpPr>
        <p:spPr bwMode="auto">
          <a:xfrm>
            <a:off x="1175385" y="5252297"/>
            <a:ext cx="10017798" cy="78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ltLang="en-US" sz="1500" i="1" dirty="0">
                <a:latin typeface="Palatino Linotype" panose="02040502050505030304" pitchFamily="18" charset="0"/>
              </a:rPr>
              <a:t>*The HBA is proud to offer a membership rate of $125 per year for those 30 and under, which includes all benefits of full membership except voting in the annual business meeting and the ability to serve on boards. Additional discounts do not apply to this membership type. Subject to verification at the time of purchase.</a:t>
            </a:r>
          </a:p>
        </p:txBody>
      </p:sp>
      <p:pic>
        <p:nvPicPr>
          <p:cNvPr id="2" name="Picture 1">
            <a:extLst>
              <a:ext uri="{FF2B5EF4-FFF2-40B4-BE49-F238E27FC236}">
                <a16:creationId xmlns:a16="http://schemas.microsoft.com/office/drawing/2014/main" id="{16B55BB9-0AB7-F447-86AB-27D980677C46}"/>
              </a:ext>
            </a:extLst>
          </p:cNvPr>
          <p:cNvPicPr>
            <a:picLocks noChangeAspect="1"/>
          </p:cNvPicPr>
          <p:nvPr/>
        </p:nvPicPr>
        <p:blipFill>
          <a:blip r:embed="rId2"/>
          <a:stretch>
            <a:fillRect/>
          </a:stretch>
        </p:blipFill>
        <p:spPr>
          <a:xfrm>
            <a:off x="1175385" y="1807032"/>
            <a:ext cx="4047943" cy="3236024"/>
          </a:xfrm>
          <a:prstGeom prst="rect">
            <a:avLst/>
          </a:prstGeom>
        </p:spPr>
      </p:pic>
      <p:pic>
        <p:nvPicPr>
          <p:cNvPr id="5" name="Picture 4">
            <a:extLst>
              <a:ext uri="{FF2B5EF4-FFF2-40B4-BE49-F238E27FC236}">
                <a16:creationId xmlns:a16="http://schemas.microsoft.com/office/drawing/2014/main" id="{9B3ACA5E-9388-0A45-9390-9ED504EC2D11}"/>
              </a:ext>
            </a:extLst>
          </p:cNvPr>
          <p:cNvPicPr>
            <a:picLocks noChangeAspect="1"/>
          </p:cNvPicPr>
          <p:nvPr/>
        </p:nvPicPr>
        <p:blipFill>
          <a:blip r:embed="rId3"/>
          <a:stretch>
            <a:fillRect/>
          </a:stretch>
        </p:blipFill>
        <p:spPr>
          <a:xfrm>
            <a:off x="6122297" y="2636697"/>
            <a:ext cx="4945614" cy="2406359"/>
          </a:xfrm>
          <a:prstGeom prst="rect">
            <a:avLst/>
          </a:prstGeom>
        </p:spPr>
      </p:pic>
      <p:sp>
        <p:nvSpPr>
          <p:cNvPr id="9" name="Content Placeholder 2">
            <a:extLst>
              <a:ext uri="{FF2B5EF4-FFF2-40B4-BE49-F238E27FC236}">
                <a16:creationId xmlns:a16="http://schemas.microsoft.com/office/drawing/2014/main" id="{C1198CEA-0D36-6148-B2CF-F6B7864C2018}"/>
              </a:ext>
            </a:extLst>
          </p:cNvPr>
          <p:cNvSpPr txBox="1">
            <a:spLocks/>
          </p:cNvSpPr>
          <p:nvPr/>
        </p:nvSpPr>
        <p:spPr bwMode="auto">
          <a:xfrm>
            <a:off x="6122297" y="1805964"/>
            <a:ext cx="4793933" cy="62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750"/>
              </a:spcBef>
              <a:spcAft>
                <a:spcPts val="600"/>
              </a:spcAft>
              <a:defRPr/>
            </a:pPr>
            <a:r>
              <a:rPr lang="en-US" altLang="en-US" sz="1600" dirty="0">
                <a:latin typeface="Tahoma" panose="020B0604030504040204" pitchFamily="34" charset="0"/>
                <a:ea typeface="Tahoma" panose="020B0604030504040204" pitchFamily="34" charset="0"/>
                <a:cs typeface="Tahoma" panose="020B0604030504040204" pitchFamily="34" charset="0"/>
              </a:rPr>
              <a:t>Employees of corporate partners receive an additional discount!</a:t>
            </a:r>
          </a:p>
        </p:txBody>
      </p:sp>
    </p:spTree>
    <p:extLst>
      <p:ext uri="{BB962C8B-B14F-4D97-AF65-F5344CB8AC3E}">
        <p14:creationId xmlns:p14="http://schemas.microsoft.com/office/powerpoint/2010/main" val="1547215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3679212"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Programming</a:t>
            </a:r>
          </a:p>
        </p:txBody>
      </p:sp>
    </p:spTree>
    <p:extLst>
      <p:ext uri="{BB962C8B-B14F-4D97-AF65-F5344CB8AC3E}">
        <p14:creationId xmlns:p14="http://schemas.microsoft.com/office/powerpoint/2010/main" val="631278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9744" y="529679"/>
            <a:ext cx="9334607"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Leadership Competency Framework</a:t>
            </a:r>
          </a:p>
        </p:txBody>
      </p:sp>
      <p:sp>
        <p:nvSpPr>
          <p:cNvPr id="8" name="Rectangle 7">
            <a:extLst>
              <a:ext uri="{FF2B5EF4-FFF2-40B4-BE49-F238E27FC236}">
                <a16:creationId xmlns:a16="http://schemas.microsoft.com/office/drawing/2014/main" id="{EB7DA54B-0A52-43C3-A3D0-91E68B6A972B}"/>
              </a:ext>
            </a:extLst>
          </p:cNvPr>
          <p:cNvSpPr>
            <a:spLocks noGrp="1" noChangeArrowheads="1"/>
          </p:cNvSpPr>
          <p:nvPr/>
        </p:nvSpPr>
        <p:spPr>
          <a:xfrm>
            <a:off x="359744" y="1788297"/>
            <a:ext cx="11941504" cy="52057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HBA programs are mapped to these competencies to assist with professional development planning.</a:t>
            </a:r>
          </a:p>
        </p:txBody>
      </p:sp>
      <p:sp>
        <p:nvSpPr>
          <p:cNvPr id="6" name="Rectangle 5">
            <a:extLst>
              <a:ext uri="{FF2B5EF4-FFF2-40B4-BE49-F238E27FC236}">
                <a16:creationId xmlns:a16="http://schemas.microsoft.com/office/drawing/2014/main" id="{9E6B0658-1617-40E1-BCDB-C279E787186B}"/>
              </a:ext>
            </a:extLst>
          </p:cNvPr>
          <p:cNvSpPr/>
          <p:nvPr/>
        </p:nvSpPr>
        <p:spPr>
          <a:xfrm>
            <a:off x="359744" y="2356468"/>
            <a:ext cx="5202856" cy="3149580"/>
          </a:xfrm>
          <a:prstGeom prst="rect">
            <a:avLst/>
          </a:prstGeom>
        </p:spPr>
        <p:txBody>
          <a:bodyPr wrap="square">
            <a:spAutoFit/>
          </a:bodyPr>
          <a:lstStyle/>
          <a:p>
            <a:pPr>
              <a:spcAft>
                <a:spcPts val="800"/>
              </a:spcAft>
              <a:buClr>
                <a:srgbClr val="FB515B"/>
              </a:buClr>
            </a:pPr>
            <a:r>
              <a:rPr lang="en-US" sz="22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Enlighten</a:t>
            </a:r>
            <a:endParaRPr lang="en-US" sz="22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spcAft>
                <a:spcPts val="800"/>
              </a:spcAft>
              <a:buClr>
                <a:srgbClr val="FB515B"/>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Demonstrates integrity</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rgbClr val="FB515B"/>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Communicates effectively</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rgbClr val="FB515B"/>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Exhibits business and industry acumen</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spcAft>
                <a:spcPts val="800"/>
              </a:spcAft>
              <a:buClr>
                <a:srgbClr val="FB515B"/>
              </a:buClr>
            </a:pPr>
            <a:r>
              <a:rPr lang="en-US" sz="22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Empower </a:t>
            </a:r>
            <a:endParaRPr lang="en-US" sz="22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Displays professional presence</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Determined to achieve</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Makes decisions and takes risks</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EE757EB-D851-46CA-A1A5-3C101DBEDB5C}"/>
              </a:ext>
            </a:extLst>
          </p:cNvPr>
          <p:cNvSpPr/>
          <p:nvPr/>
        </p:nvSpPr>
        <p:spPr>
          <a:xfrm>
            <a:off x="5562600" y="2356468"/>
            <a:ext cx="6096000" cy="3149580"/>
          </a:xfrm>
          <a:prstGeom prst="rect">
            <a:avLst/>
          </a:prstGeom>
        </p:spPr>
        <p:txBody>
          <a:bodyPr>
            <a:spAutoFit/>
          </a:bodyPr>
          <a:lstStyle/>
          <a:p>
            <a:pPr>
              <a:spcAft>
                <a:spcPts val="800"/>
              </a:spcAft>
              <a:buClr>
                <a:srgbClr val="FB515B"/>
              </a:buClr>
            </a:pPr>
            <a:r>
              <a:rPr lang="en-US" sz="22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Engage </a:t>
            </a:r>
            <a:endParaRPr lang="en-US" sz="22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Influences and persuades</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Builds relationships and teams</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Networks and ethically self-promotes</a:t>
            </a:r>
          </a:p>
          <a:p>
            <a:pPr>
              <a:spcAft>
                <a:spcPts val="800"/>
              </a:spcAft>
              <a:buClr>
                <a:srgbClr val="FB515B"/>
              </a:buClr>
            </a:pPr>
            <a:r>
              <a:rPr lang="en-US" b="1" dirty="0">
                <a:solidFill>
                  <a:srgbClr val="5B2D82"/>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2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Evolve</a:t>
            </a:r>
            <a:endParaRPr lang="en-US" sz="22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Facilitates change </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Fosters innovation </a:t>
            </a:r>
          </a:p>
          <a:p>
            <a:pPr marL="742950" lvl="1" indent="-285750">
              <a:spcAft>
                <a:spcPts val="8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Continues to learn, grow and transform </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1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57B50-D001-4996-B0F2-1E34F596FD1E}"/>
              </a:ext>
            </a:extLst>
          </p:cNvPr>
          <p:cNvSpPr txBox="1"/>
          <p:nvPr/>
        </p:nvSpPr>
        <p:spPr>
          <a:xfrm>
            <a:off x="3376085" y="1260130"/>
            <a:ext cx="7548589" cy="4031873"/>
          </a:xfrm>
          <a:prstGeom prst="rect">
            <a:avLst/>
          </a:prstGeom>
          <a:noFill/>
        </p:spPr>
        <p:txBody>
          <a:bodyPr wrap="square" rtlCol="0">
            <a:spAutoFit/>
          </a:bodyPr>
          <a:lstStyle/>
          <a:p>
            <a:pPr marL="514350" indent="-514350">
              <a:buClr>
                <a:srgbClr val="FB515B"/>
              </a:buClr>
              <a:buFont typeface="Arial" panose="020B0604020202020204" pitchFamily="34" charset="0"/>
              <a:buChar char="•"/>
            </a:pPr>
            <a:endParaRPr lang="en-US" sz="3200" dirty="0">
              <a:solidFill>
                <a:srgbClr val="58595B"/>
              </a:solidFill>
              <a:latin typeface="Palatino Linotype" panose="02040502050505030304" pitchFamily="18" charset="0"/>
              <a:ea typeface="Palatino" pitchFamily="2" charset="77"/>
              <a:cs typeface="Tahoma" panose="020B0604030504040204" pitchFamily="34" charset="0"/>
            </a:endParaRP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Overview</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Membership</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Programming </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Signature and Regional Events</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Corporate Partnership</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Gender Parity Collaborative</a:t>
            </a:r>
          </a:p>
          <a:p>
            <a:pPr marL="514350" indent="-514350">
              <a:buClr>
                <a:srgbClr val="FB515B"/>
              </a:buClr>
              <a:buFont typeface="Arial" panose="020B0604020202020204" pitchFamily="34" charset="0"/>
              <a:buChar char="•"/>
            </a:pPr>
            <a:r>
              <a:rPr lang="en-US" sz="3200" dirty="0">
                <a:solidFill>
                  <a:srgbClr val="58595B"/>
                </a:solidFill>
                <a:latin typeface="Palatino Linotype" panose="02040502050505030304" pitchFamily="18" charset="0"/>
                <a:ea typeface="Palatino" pitchFamily="2" charset="77"/>
                <a:cs typeface="Tahoma" panose="020B0604030504040204" pitchFamily="34" charset="0"/>
              </a:rPr>
              <a:t>Contact Information</a:t>
            </a:r>
          </a:p>
        </p:txBody>
      </p:sp>
      <p:sp>
        <p:nvSpPr>
          <p:cNvPr id="4" name="TextBox 3">
            <a:extLst>
              <a:ext uri="{FF2B5EF4-FFF2-40B4-BE49-F238E27FC236}">
                <a16:creationId xmlns:a16="http://schemas.microsoft.com/office/drawing/2014/main" id="{DE0C6F11-94E5-4847-99F9-50FB7701B4B9}"/>
              </a:ext>
            </a:extLst>
          </p:cNvPr>
          <p:cNvSpPr txBox="1"/>
          <p:nvPr/>
        </p:nvSpPr>
        <p:spPr>
          <a:xfrm>
            <a:off x="3042256" y="522773"/>
            <a:ext cx="4536242"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Table of Contents</a:t>
            </a:r>
          </a:p>
        </p:txBody>
      </p:sp>
      <p:cxnSp>
        <p:nvCxnSpPr>
          <p:cNvPr id="7" name="Straight Connector 6">
            <a:extLst>
              <a:ext uri="{FF2B5EF4-FFF2-40B4-BE49-F238E27FC236}">
                <a16:creationId xmlns:a16="http://schemas.microsoft.com/office/drawing/2014/main" id="{08860C53-6E0E-D044-9B87-6C4A89A18132}"/>
              </a:ext>
            </a:extLst>
          </p:cNvPr>
          <p:cNvCxnSpPr>
            <a:cxnSpLocks/>
          </p:cNvCxnSpPr>
          <p:nvPr/>
        </p:nvCxnSpPr>
        <p:spPr>
          <a:xfrm>
            <a:off x="3042256" y="1407886"/>
            <a:ext cx="602917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067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9614"/>
            <a:ext cx="738894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In-Person and Virtual Events</a:t>
            </a:r>
          </a:p>
        </p:txBody>
      </p:sp>
      <p:grpSp>
        <p:nvGrpSpPr>
          <p:cNvPr id="16" name="Group 15">
            <a:extLst>
              <a:ext uri="{FF2B5EF4-FFF2-40B4-BE49-F238E27FC236}">
                <a16:creationId xmlns:a16="http://schemas.microsoft.com/office/drawing/2014/main" id="{66980E9B-A0A0-204F-AA4E-EF2DC0A43F82}"/>
              </a:ext>
            </a:extLst>
          </p:cNvPr>
          <p:cNvGrpSpPr>
            <a:grpSpLocks noChangeAspect="1"/>
          </p:cNvGrpSpPr>
          <p:nvPr/>
        </p:nvGrpSpPr>
        <p:grpSpPr>
          <a:xfrm>
            <a:off x="165885" y="1719492"/>
            <a:ext cx="11887200" cy="1849048"/>
            <a:chOff x="358942" y="1916074"/>
            <a:chExt cx="11757022" cy="1828800"/>
          </a:xfrm>
        </p:grpSpPr>
        <p:grpSp>
          <p:nvGrpSpPr>
            <p:cNvPr id="13" name="Group 12">
              <a:extLst>
                <a:ext uri="{FF2B5EF4-FFF2-40B4-BE49-F238E27FC236}">
                  <a16:creationId xmlns:a16="http://schemas.microsoft.com/office/drawing/2014/main" id="{993AC1D3-EF1C-6746-9E94-D92FD1894A10}"/>
                </a:ext>
              </a:extLst>
            </p:cNvPr>
            <p:cNvGrpSpPr>
              <a:grpSpLocks noChangeAspect="1"/>
            </p:cNvGrpSpPr>
            <p:nvPr/>
          </p:nvGrpSpPr>
          <p:grpSpPr>
            <a:xfrm>
              <a:off x="358942" y="1916074"/>
              <a:ext cx="9012389" cy="1828800"/>
              <a:chOff x="573270" y="1552266"/>
              <a:chExt cx="11265486" cy="2286000"/>
            </a:xfrm>
          </p:grpSpPr>
          <p:pic>
            <p:nvPicPr>
              <p:cNvPr id="8" name="Picture 7">
                <a:extLst>
                  <a:ext uri="{FF2B5EF4-FFF2-40B4-BE49-F238E27FC236}">
                    <a16:creationId xmlns:a16="http://schemas.microsoft.com/office/drawing/2014/main" id="{EAFA5460-69F1-484E-AA60-AAF5442CE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6984" y="1552266"/>
                <a:ext cx="3441772"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31A24722-C178-D642-9A0E-4E847EE9C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270" y="1552266"/>
                <a:ext cx="3429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4C61268D-4586-714B-9F86-5857FF4972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2270" y="1552266"/>
                <a:ext cx="4407486"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15" name="Picture 14">
              <a:extLst>
                <a:ext uri="{FF2B5EF4-FFF2-40B4-BE49-F238E27FC236}">
                  <a16:creationId xmlns:a16="http://schemas.microsoft.com/office/drawing/2014/main" id="{247354B8-B4D8-0B44-AB79-7330145997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1331" y="1916074"/>
              <a:ext cx="2744633"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358942" y="4127314"/>
            <a:ext cx="11694143" cy="189827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600" b="1" dirty="0">
                <a:latin typeface="Tahoma" panose="020B0604030504040204" pitchFamily="34" charset="0"/>
                <a:ea typeface="Tahoma" panose="020B0604030504040204" pitchFamily="34" charset="0"/>
                <a:cs typeface="Tahoma" panose="020B0604030504040204" pitchFamily="34" charset="0"/>
              </a:rPr>
              <a:t>HBA members receive free or significantly discounted access to:</a:t>
            </a:r>
          </a:p>
          <a:p>
            <a:pPr marL="457200" indent="-342900">
              <a:lnSpc>
                <a:spcPct val="95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Hundreds of virtual and in-person local events annually throughout North America and Europe</a:t>
            </a:r>
          </a:p>
          <a:p>
            <a:pPr marL="457200" indent="-342900">
              <a:lnSpc>
                <a:spcPct val="95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Virtual programs, such as the quarterly </a:t>
            </a:r>
            <a:r>
              <a:rPr lang="en-US" altLang="en-US" sz="1600" b="1" dirty="0">
                <a:latin typeface="Tahoma" panose="020B0604030504040204" pitchFamily="34" charset="0"/>
                <a:ea typeface="Tahoma" panose="020B0604030504040204" pitchFamily="34" charset="0"/>
                <a:cs typeface="Tahoma" panose="020B0604030504040204" pitchFamily="34" charset="0"/>
              </a:rPr>
              <a:t>Career Conversations </a:t>
            </a:r>
            <a:r>
              <a:rPr lang="en-US" altLang="en-US" sz="1600" dirty="0">
                <a:latin typeface="Tahoma" panose="020B0604030504040204" pitchFamily="34" charset="0"/>
                <a:ea typeface="Tahoma" panose="020B0604030504040204" pitchFamily="34" charset="0"/>
                <a:cs typeface="Tahoma" panose="020B0604030504040204" pitchFamily="34" charset="0"/>
              </a:rPr>
              <a:t>webinar series, as well as free access to select webinar offerings throughout the year</a:t>
            </a:r>
          </a:p>
          <a:p>
            <a:pPr marL="457200" indent="-342900">
              <a:lnSpc>
                <a:spcPct val="95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Signature events, namely </a:t>
            </a:r>
            <a:r>
              <a:rPr lang="en-US" altLang="en-US" sz="1600" b="1" dirty="0">
                <a:latin typeface="Tahoma" panose="020B0604030504040204" pitchFamily="34" charset="0"/>
                <a:ea typeface="Tahoma" panose="020B0604030504040204" pitchFamily="34" charset="0"/>
                <a:cs typeface="Tahoma" panose="020B0604030504040204" pitchFamily="34" charset="0"/>
              </a:rPr>
              <a:t>Woman of the Year </a:t>
            </a:r>
            <a:r>
              <a:rPr lang="en-US" altLang="en-US" sz="1600" dirty="0">
                <a:latin typeface="Tahoma" panose="020B0604030504040204" pitchFamily="34" charset="0"/>
                <a:ea typeface="Tahoma" panose="020B0604030504040204" pitchFamily="34" charset="0"/>
                <a:cs typeface="Tahoma" panose="020B0604030504040204" pitchFamily="34" charset="0"/>
              </a:rPr>
              <a:t>and </a:t>
            </a:r>
            <a:r>
              <a:rPr lang="en-US" altLang="en-US" sz="1600" b="1" dirty="0">
                <a:latin typeface="Tahoma" panose="020B0604030504040204" pitchFamily="34" charset="0"/>
                <a:ea typeface="Tahoma" panose="020B0604030504040204" pitchFamily="34" charset="0"/>
                <a:cs typeface="Tahoma" panose="020B0604030504040204" pitchFamily="34" charset="0"/>
              </a:rPr>
              <a:t>Annual Conference</a:t>
            </a:r>
            <a:endParaRPr lang="en-US" alt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A1BDD712-DAAF-4AD7-81CC-0AAABF86266D}"/>
              </a:ext>
            </a:extLst>
          </p:cNvPr>
          <p:cNvSpPr txBox="1"/>
          <p:nvPr/>
        </p:nvSpPr>
        <p:spPr>
          <a:xfrm>
            <a:off x="358942" y="5642811"/>
            <a:ext cx="11969393" cy="618631"/>
          </a:xfrm>
          <a:prstGeom prst="rect">
            <a:avLst/>
          </a:prstGeom>
          <a:noFill/>
        </p:spPr>
        <p:txBody>
          <a:bodyPr wrap="square">
            <a:spAutoFit/>
          </a:bodyPr>
          <a:lstStyle/>
          <a:p>
            <a:pPr marL="114300" indent="0" algn="ctr">
              <a:lnSpc>
                <a:spcPct val="95000"/>
              </a:lnSpc>
              <a:spcBef>
                <a:spcPts val="300"/>
              </a:spcBef>
              <a:spcAft>
                <a:spcPts val="300"/>
              </a:spcAft>
              <a:buClr>
                <a:srgbClr val="FB515B"/>
              </a:buClr>
              <a:buNone/>
            </a:pPr>
            <a:r>
              <a:rPr lang="en-US" altLang="en-US" sz="1800" b="1" i="1" dirty="0">
                <a:solidFill>
                  <a:srgbClr val="FB515B"/>
                </a:solidFill>
                <a:latin typeface="Palatino Linotype" panose="02040502050505030304" pitchFamily="18" charset="0"/>
                <a:cs typeface="Gotham Book"/>
              </a:rPr>
              <a:t>Due to COVID-19, our chapters have pivoted to a robust program of virtual events. </a:t>
            </a:r>
            <a:r>
              <a:rPr lang="en-US" altLang="en-US" b="1" i="1" dirty="0">
                <a:solidFill>
                  <a:srgbClr val="FB515B"/>
                </a:solidFill>
                <a:latin typeface="Palatino Linotype" panose="02040502050505030304" pitchFamily="18" charset="0"/>
                <a:cs typeface="Gotham Book"/>
              </a:rPr>
              <a:t>In 2020, we</a:t>
            </a:r>
            <a:r>
              <a:rPr lang="en-US" altLang="en-US" sz="1800" b="1" i="1" dirty="0">
                <a:solidFill>
                  <a:srgbClr val="FB515B"/>
                </a:solidFill>
                <a:latin typeface="Palatino Linotype" panose="02040502050505030304" pitchFamily="18" charset="0"/>
                <a:cs typeface="Gotham Book"/>
              </a:rPr>
              <a:t> held</a:t>
            </a:r>
            <a:br>
              <a:rPr lang="en-US" altLang="en-US" sz="1800" b="1" i="1" dirty="0">
                <a:solidFill>
                  <a:srgbClr val="FB515B"/>
                </a:solidFill>
                <a:latin typeface="Palatino Linotype" panose="02040502050505030304" pitchFamily="18" charset="0"/>
                <a:cs typeface="Gotham Book"/>
              </a:rPr>
            </a:br>
            <a:r>
              <a:rPr lang="en-US" altLang="en-US" sz="1800" b="1" i="1" dirty="0">
                <a:solidFill>
                  <a:srgbClr val="FB515B"/>
                </a:solidFill>
                <a:latin typeface="Palatino Linotype" panose="02040502050505030304" pitchFamily="18" charset="0"/>
                <a:cs typeface="Gotham Book"/>
              </a:rPr>
              <a:t>over 600 events and members get access (and discounts) to ALL of them.</a:t>
            </a:r>
          </a:p>
        </p:txBody>
      </p:sp>
    </p:spTree>
    <p:extLst>
      <p:ext uri="{BB962C8B-B14F-4D97-AF65-F5344CB8AC3E}">
        <p14:creationId xmlns:p14="http://schemas.microsoft.com/office/powerpoint/2010/main" val="2452749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9614"/>
            <a:ext cx="700544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International Women’s Day</a:t>
            </a:r>
          </a:p>
        </p:txBody>
      </p:sp>
      <p:sp>
        <p:nvSpPr>
          <p:cNvPr id="4" name="Rectangle 3">
            <a:extLst>
              <a:ext uri="{FF2B5EF4-FFF2-40B4-BE49-F238E27FC236}">
                <a16:creationId xmlns:a16="http://schemas.microsoft.com/office/drawing/2014/main" id="{9B64BA4B-2176-BA4C-868F-CF6A82F4BB0C}"/>
              </a:ext>
            </a:extLst>
          </p:cNvPr>
          <p:cNvSpPr>
            <a:spLocks noGrp="1" noChangeArrowheads="1"/>
          </p:cNvSpPr>
          <p:nvPr/>
        </p:nvSpPr>
        <p:spPr>
          <a:xfrm>
            <a:off x="358942" y="2160830"/>
            <a:ext cx="11324256" cy="33594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HBA celebrated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International Women’s Day </a:t>
            </a:r>
            <a:r>
              <a:rPr lang="en-US" altLang="en-US" sz="1800" dirty="0">
                <a:latin typeface="Tahoma" panose="020B0604030504040204" pitchFamily="34" charset="0"/>
                <a:ea typeface="Tahoma" panose="020B0604030504040204" pitchFamily="34" charset="0"/>
                <a:cs typeface="Tahoma" panose="020B0604030504040204" pitchFamily="34" charset="0"/>
              </a:rPr>
              <a:t>on 8 March, as well as Women’s History Month more broadly, with a robust social media campaign, membership sale, and many webinars and activities planned by HBA regions. </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Stay tuned to the HBA’s social media channels for 2022 details. </a:t>
            </a:r>
          </a:p>
        </p:txBody>
      </p:sp>
      <p:pic>
        <p:nvPicPr>
          <p:cNvPr id="2" name="Picture 1">
            <a:extLst>
              <a:ext uri="{FF2B5EF4-FFF2-40B4-BE49-F238E27FC236}">
                <a16:creationId xmlns:a16="http://schemas.microsoft.com/office/drawing/2014/main" id="{315B2C86-63A7-1043-A5A2-2934EA3F95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9675" y="4577989"/>
            <a:ext cx="4675581" cy="1814052"/>
          </a:xfrm>
          <a:prstGeom prst="rect">
            <a:avLst/>
          </a:prstGeom>
        </p:spPr>
      </p:pic>
    </p:spTree>
    <p:extLst>
      <p:ext uri="{BB962C8B-B14F-4D97-AF65-F5344CB8AC3E}">
        <p14:creationId xmlns:p14="http://schemas.microsoft.com/office/powerpoint/2010/main" val="706197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9614"/>
            <a:ext cx="3896901" cy="769441"/>
          </a:xfrm>
          <a:prstGeom prst="rect">
            <a:avLst/>
          </a:prstGeom>
          <a:noFill/>
        </p:spPr>
        <p:txBody>
          <a:bodyPr wrap="none" rtlCol="0">
            <a:spAutoFit/>
          </a:bodyPr>
          <a:lstStyle/>
          <a:p>
            <a:r>
              <a:rPr lang="en-US" sz="4400">
                <a:solidFill>
                  <a:schemeClr val="bg1"/>
                </a:solidFill>
                <a:latin typeface="Palatino Linotype" panose="02040502050505030304" pitchFamily="18" charset="0"/>
              </a:rPr>
              <a:t>Webinar Series</a:t>
            </a:r>
          </a:p>
        </p:txBody>
      </p:sp>
      <p:sp>
        <p:nvSpPr>
          <p:cNvPr id="4" name="Rectangle 3">
            <a:extLst>
              <a:ext uri="{FF2B5EF4-FFF2-40B4-BE49-F238E27FC236}">
                <a16:creationId xmlns:a16="http://schemas.microsoft.com/office/drawing/2014/main" id="{5CA82BA5-F427-C046-ABD5-210FBADAE301}"/>
              </a:ext>
            </a:extLst>
          </p:cNvPr>
          <p:cNvSpPr>
            <a:spLocks noGrp="1" noChangeArrowheads="1"/>
          </p:cNvSpPr>
          <p:nvPr/>
        </p:nvSpPr>
        <p:spPr>
          <a:xfrm>
            <a:off x="426520" y="1860885"/>
            <a:ext cx="10551143" cy="276653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solidFill>
                  <a:srgbClr val="58595B"/>
                </a:solidFill>
                <a:latin typeface="Tahoma"/>
                <a:ea typeface="Tahoma"/>
                <a:cs typeface="Tahoma"/>
              </a:rPr>
              <a:t>The HBA’s virtual webinar offerings continue in 2021 with more webinars to be purchased individually or as a series. </a:t>
            </a:r>
            <a:endPar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endPar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solidFill>
                  <a:srgbClr val="58595B"/>
                </a:solidFill>
                <a:latin typeface="Tahoma"/>
                <a:ea typeface="Tahoma"/>
                <a:cs typeface="Tahoma"/>
              </a:rPr>
              <a:t>A sampling of topics addressed in 2020 included:</a:t>
            </a:r>
          </a:p>
          <a:p>
            <a:pPr marL="457200" indent="-342900">
              <a:lnSpc>
                <a:spcPct val="95000"/>
              </a:lnSpc>
              <a:spcBef>
                <a:spcPts val="300"/>
              </a:spcBef>
              <a:spcAft>
                <a:spcPts val="300"/>
              </a:spcAft>
              <a:buClr>
                <a:srgbClr val="FB515B"/>
              </a:buClr>
            </a:pPr>
            <a:r>
              <a:rPr lang="en-US" altLang="en-US" sz="1800" dirty="0">
                <a:solidFill>
                  <a:srgbClr val="58595B"/>
                </a:solidFill>
                <a:latin typeface="Tahoma"/>
                <a:ea typeface="Tahoma"/>
                <a:cs typeface="Tahoma"/>
              </a:rPr>
              <a:t>Opportunities in a Changing Ecosystem</a:t>
            </a:r>
          </a:p>
          <a:p>
            <a:pPr marL="457200" indent="-342900">
              <a:lnSpc>
                <a:spcPct val="95000"/>
              </a:lnSpc>
              <a:spcBef>
                <a:spcPts val="300"/>
              </a:spcBef>
              <a:spcAft>
                <a:spcPts val="300"/>
              </a:spcAft>
              <a:buClr>
                <a:srgbClr val="FB515B"/>
              </a:buClr>
            </a:pPr>
            <a:r>
              <a:rPr lang="en-US" altLang="en-US" sz="1800" dirty="0">
                <a:solidFill>
                  <a:srgbClr val="58595B"/>
                </a:solidFill>
                <a:latin typeface="Tahoma"/>
                <a:ea typeface="Tahoma"/>
                <a:cs typeface="Tahoma"/>
              </a:rPr>
              <a:t>Visibility in Virtual Work</a:t>
            </a:r>
          </a:p>
          <a:p>
            <a:pPr marL="457200" indent="-342900">
              <a:lnSpc>
                <a:spcPct val="95000"/>
              </a:lnSpc>
              <a:spcBef>
                <a:spcPts val="300"/>
              </a:spcBef>
              <a:spcAft>
                <a:spcPts val="300"/>
              </a:spcAft>
              <a:buClr>
                <a:srgbClr val="FB515B"/>
              </a:buClr>
            </a:pPr>
            <a:r>
              <a:rPr lang="en-US" altLang="en-US" sz="1800" dirty="0">
                <a:solidFill>
                  <a:srgbClr val="58595B"/>
                </a:solidFill>
                <a:latin typeface="Tahoma"/>
                <a:ea typeface="Tahoma"/>
                <a:cs typeface="Tahoma"/>
              </a:rPr>
              <a:t>Becoming an Effective Leader</a:t>
            </a:r>
          </a:p>
          <a:p>
            <a:pPr marL="457200" indent="-342900">
              <a:lnSpc>
                <a:spcPct val="95000"/>
              </a:lnSpc>
              <a:spcBef>
                <a:spcPts val="300"/>
              </a:spcBef>
              <a:spcAft>
                <a:spcPts val="300"/>
              </a:spcAft>
              <a:buClr>
                <a:srgbClr val="FB515B"/>
              </a:buClr>
            </a:pPr>
            <a:r>
              <a:rPr lang="en-US" altLang="en-US" sz="1800" dirty="0">
                <a:solidFill>
                  <a:srgbClr val="58595B"/>
                </a:solidFill>
                <a:latin typeface="Tahoma"/>
                <a:ea typeface="Tahoma"/>
                <a:cs typeface="Tahoma"/>
              </a:rPr>
              <a:t>Growing from an Individual Contributor</a:t>
            </a:r>
          </a:p>
          <a:p>
            <a:pPr marL="457200" indent="-342900">
              <a:lnSpc>
                <a:spcPct val="95000"/>
              </a:lnSpc>
              <a:spcBef>
                <a:spcPts val="300"/>
              </a:spcBef>
              <a:spcAft>
                <a:spcPts val="300"/>
              </a:spcAft>
              <a:buClr>
                <a:srgbClr val="FB515B"/>
              </a:buClr>
            </a:pPr>
            <a:endParaRPr lang="en-US" altLang="en-US" sz="2200" dirty="0">
              <a:solidFill>
                <a:srgbClr val="58595B"/>
              </a:solidFill>
              <a:latin typeface="Palatino Linotype" panose="02040502050505030304" pitchFamily="18" charset="0"/>
            </a:endParaRPr>
          </a:p>
          <a:p>
            <a:pPr marL="114300" indent="0">
              <a:lnSpc>
                <a:spcPct val="95000"/>
              </a:lnSpc>
              <a:spcBef>
                <a:spcPts val="300"/>
              </a:spcBef>
              <a:spcAft>
                <a:spcPts val="300"/>
              </a:spcAft>
              <a:buClr>
                <a:srgbClr val="FB515B"/>
              </a:buClr>
              <a:buNone/>
            </a:pPr>
            <a:endParaRPr lang="en-US" altLang="en-US" sz="2000" dirty="0">
              <a:solidFill>
                <a:srgbClr val="58595B"/>
              </a:solidFill>
              <a:latin typeface="Palatino Linotype" panose="02040502050505030304" pitchFamily="18" charset="0"/>
            </a:endParaRPr>
          </a:p>
        </p:txBody>
      </p:sp>
      <p:pic>
        <p:nvPicPr>
          <p:cNvPr id="5" name="Picture 4">
            <a:extLst>
              <a:ext uri="{FF2B5EF4-FFF2-40B4-BE49-F238E27FC236}">
                <a16:creationId xmlns:a16="http://schemas.microsoft.com/office/drawing/2014/main" id="{0EF33916-0374-B24B-9E37-12CB96AB4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3591" y="2764104"/>
            <a:ext cx="4851401" cy="323426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2D51A2E-724B-6445-BA12-84D9A7259419}"/>
              </a:ext>
            </a:extLst>
          </p:cNvPr>
          <p:cNvSpPr txBox="1"/>
          <p:nvPr/>
        </p:nvSpPr>
        <p:spPr>
          <a:xfrm>
            <a:off x="358942" y="4740430"/>
            <a:ext cx="5667785" cy="1144929"/>
          </a:xfrm>
          <a:prstGeom prst="rect">
            <a:avLst/>
          </a:prstGeom>
          <a:noFill/>
        </p:spPr>
        <p:txBody>
          <a:bodyPr wrap="square">
            <a:spAutoFit/>
          </a:bodyPr>
          <a:lstStyle/>
          <a:p>
            <a:pPr marL="114300" indent="0" algn="ctr">
              <a:lnSpc>
                <a:spcPct val="95000"/>
              </a:lnSpc>
              <a:spcBef>
                <a:spcPts val="300"/>
              </a:spcBef>
              <a:spcAft>
                <a:spcPts val="300"/>
              </a:spcAft>
              <a:buClr>
                <a:srgbClr val="FB515B"/>
              </a:buClr>
              <a:buNone/>
            </a:pPr>
            <a:r>
              <a:rPr lang="en-US" altLang="en-US" b="1" i="1" dirty="0">
                <a:solidFill>
                  <a:srgbClr val="FB515B"/>
                </a:solidFill>
                <a:latin typeface="Palatino Linotype" panose="02040502050505030304" pitchFamily="18" charset="0"/>
                <a:cs typeface="Gotham Book"/>
              </a:rPr>
              <a:t>D</a:t>
            </a:r>
            <a:r>
              <a:rPr lang="en-US" altLang="en-US" sz="1800" b="1" i="1" dirty="0">
                <a:solidFill>
                  <a:srgbClr val="FB515B"/>
                </a:solidFill>
                <a:latin typeface="Palatino Linotype" panose="02040502050505030304" pitchFamily="18" charset="0"/>
                <a:cs typeface="Gotham Book"/>
              </a:rPr>
              <a:t>ue to COVID-19, we have pivoted to a robust program of virtual events. As such, our virtual portfolio has expanded in engaging and timely ways.</a:t>
            </a:r>
          </a:p>
        </p:txBody>
      </p:sp>
    </p:spTree>
    <p:extLst>
      <p:ext uri="{BB962C8B-B14F-4D97-AF65-F5344CB8AC3E}">
        <p14:creationId xmlns:p14="http://schemas.microsoft.com/office/powerpoint/2010/main" val="482063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78394" y="545721"/>
            <a:ext cx="558037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Career Conversations</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59771" y="1860884"/>
            <a:ext cx="11694143" cy="413748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The HBA’s career advancement and professional development webinar series continues in 2021 with more webinars to be purchased individually or as a series. The 2021 theme is ”Activate. Advocate. Achieve”</a:t>
            </a:r>
          </a:p>
          <a:p>
            <a:pPr marL="114300" indent="0">
              <a:lnSpc>
                <a:spcPct val="95000"/>
              </a:lnSpc>
              <a:spcBef>
                <a:spcPts val="300"/>
              </a:spcBef>
              <a:spcAft>
                <a:spcPts val="300"/>
              </a:spcAft>
              <a:buClr>
                <a:srgbClr val="FB515B"/>
              </a:buClr>
              <a:buNone/>
            </a:pPr>
            <a:endPar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Good Guys: How Men Can Be Better Allies for Women in the Workplace – 25 March</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Activate Your Voice – 24 June</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Advocates in Action – 9 September</a:t>
            </a:r>
          </a:p>
          <a:p>
            <a:pPr marL="457200" indent="-342900">
              <a:lnSpc>
                <a:spcPct val="95000"/>
              </a:lnSpc>
              <a:spcBef>
                <a:spcPts val="300"/>
              </a:spcBef>
              <a:spcAft>
                <a:spcPts val="300"/>
              </a:spcAft>
              <a:buClr>
                <a:srgbClr val="FB515B"/>
              </a:buCl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Achieve Success – 2 December</a:t>
            </a:r>
          </a:p>
          <a:p>
            <a:pPr marL="457200" indent="-342900">
              <a:lnSpc>
                <a:spcPct val="95000"/>
              </a:lnSpc>
              <a:spcBef>
                <a:spcPts val="300"/>
              </a:spcBef>
              <a:spcAft>
                <a:spcPts val="300"/>
              </a:spcAft>
              <a:buClr>
                <a:srgbClr val="FB515B"/>
              </a:buClr>
            </a:pPr>
            <a:endParaRPr lang="en-US" altLang="en-US" sz="2200" dirty="0">
              <a:solidFill>
                <a:srgbClr val="58595B"/>
              </a:solidFill>
              <a:latin typeface="Palatino Linotype" panose="02040502050505030304" pitchFamily="18" charset="0"/>
            </a:endParaRPr>
          </a:p>
          <a:p>
            <a:pPr marL="114300" indent="0">
              <a:lnSpc>
                <a:spcPct val="95000"/>
              </a:lnSpc>
              <a:spcBef>
                <a:spcPts val="300"/>
              </a:spcBef>
              <a:spcAft>
                <a:spcPts val="300"/>
              </a:spcAft>
              <a:buClr>
                <a:srgbClr val="FB515B"/>
              </a:buClr>
              <a:buNone/>
            </a:pPr>
            <a:r>
              <a:rPr lang="en-US" altLang="en-US" sz="2200" b="1" dirty="0">
                <a:solidFill>
                  <a:srgbClr val="FB515B"/>
                </a:solidFill>
                <a:latin typeface="Palatino Linotype" panose="02040502050505030304" pitchFamily="18" charset="0"/>
                <a:hlinkClick r:id="rId2">
                  <a:extLst>
                    <a:ext uri="{A12FA001-AC4F-418D-AE19-62706E023703}">
                      <ahyp:hlinkClr xmlns:ahyp="http://schemas.microsoft.com/office/drawing/2018/hyperlinkcolor" val="tx"/>
                    </a:ext>
                  </a:extLst>
                </a:hlinkClick>
              </a:rPr>
              <a:t>www.hbanet.org/career-conversations</a:t>
            </a:r>
            <a:endParaRPr lang="en-US" altLang="en-US" sz="2000" dirty="0">
              <a:solidFill>
                <a:srgbClr val="FB515B"/>
              </a:solidFill>
              <a:latin typeface="Palatino Linotype" panose="02040502050505030304" pitchFamily="18" charset="0"/>
            </a:endParaRPr>
          </a:p>
        </p:txBody>
      </p:sp>
      <p:pic>
        <p:nvPicPr>
          <p:cNvPr id="4" name="Picture 3">
            <a:extLst>
              <a:ext uri="{FF2B5EF4-FFF2-40B4-BE49-F238E27FC236}">
                <a16:creationId xmlns:a16="http://schemas.microsoft.com/office/drawing/2014/main" id="{A4EE884F-4584-452D-84C4-153DC21003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45518" y="3429000"/>
            <a:ext cx="4786711" cy="2735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3537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42900" y="529679"/>
            <a:ext cx="5408853"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Mentoring Programs</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5653437" cy="4351337"/>
          </a:xfrm>
          <a:prstGeom prst="rect">
            <a:avLst/>
          </a:prstGeom>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A healthy mentoring relationship is opportune for mentors and mentees—with the added bonus of enhancing on-the-job performance.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Become a changemaker </a:t>
            </a:r>
            <a:r>
              <a:rPr lang="en-US" altLang="en-US" sz="1800" dirty="0">
                <a:latin typeface="Tahoma" panose="020B0604030504040204" pitchFamily="34" charset="0"/>
                <a:ea typeface="Tahoma" panose="020B0604030504040204" pitchFamily="34" charset="0"/>
                <a:cs typeface="Tahoma" panose="020B0604030504040204" pitchFamily="34" charset="0"/>
              </a:rPr>
              <a:t>in your organization by leveraging the HBA.</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HBA’s mentoring program empowers YOU to share professional goals, fears and challenges with seasoned professionals who have seen it all. Our mentors leverage their robust experiences to provide guidance, offer feedback and illuminate insights to help mentees advance their careers.</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Since 2014, the HBA mentoring program has impacted over 3,000 professionals.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Now is YOUR time</a:t>
            </a:r>
            <a:r>
              <a:rPr lang="en-US" altLang="en-US" sz="1800" b="1" dirty="0">
                <a:latin typeface="Tahoma" panose="020B0604030504040204" pitchFamily="34" charset="0"/>
                <a:ea typeface="Tahoma" panose="020B0604030504040204" pitchFamily="34" charset="0"/>
                <a:cs typeface="Tahoma" panose="020B0604030504040204" pitchFamily="34" charset="0"/>
              </a:rPr>
              <a:t>.</a:t>
            </a:r>
          </a:p>
        </p:txBody>
      </p:sp>
      <p:sp>
        <p:nvSpPr>
          <p:cNvPr id="13" name="Rectangle 12">
            <a:extLst>
              <a:ext uri="{FF2B5EF4-FFF2-40B4-BE49-F238E27FC236}">
                <a16:creationId xmlns:a16="http://schemas.microsoft.com/office/drawing/2014/main" id="{74E3CA91-E6F5-4E9F-8D36-A35916F014C2}"/>
              </a:ext>
            </a:extLst>
          </p:cNvPr>
          <p:cNvSpPr>
            <a:spLocks noGrp="1" noChangeArrowheads="1"/>
          </p:cNvSpPr>
          <p:nvPr/>
        </p:nvSpPr>
        <p:spPr>
          <a:xfrm>
            <a:off x="6079957" y="1647034"/>
            <a:ext cx="5759117" cy="1543379"/>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95000"/>
              </a:lnSpc>
              <a:spcBef>
                <a:spcPts val="300"/>
              </a:spcBef>
              <a:spcAft>
                <a:spcPts val="300"/>
              </a:spcAft>
              <a:buClr>
                <a:srgbClr val="FB515B"/>
              </a:buClr>
              <a:buNone/>
            </a:pPr>
            <a:endParaRPr lang="en-US" altLang="en-US" sz="1800" b="1"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4BC6B7-E2D8-4745-BA5A-B3DB67860B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2252" y="2423160"/>
            <a:ext cx="5534526" cy="2807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0344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42900" y="529679"/>
            <a:ext cx="4115229"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HOPE Program</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5"/>
            <a:ext cx="11289230" cy="267206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Honoring Opportunities for Partnerships &amp; Equity (HOPE) </a:t>
            </a:r>
            <a:r>
              <a:rPr lang="en-US" altLang="en-US" sz="1800" dirty="0">
                <a:latin typeface="Tahoma" panose="020B0604030504040204" pitchFamily="34" charset="0"/>
                <a:ea typeface="Tahoma" panose="020B0604030504040204" pitchFamily="34" charset="0"/>
                <a:cs typeface="Tahoma" panose="020B0604030504040204" pitchFamily="34" charset="0"/>
              </a:rPr>
              <a:t>is an accelerated one-year leadership program designed to help support and advance the careers of mid- to senior-level, high-potential talent in underrepresented groups (i.e., LGBTQ+, women of color, women with ability diversity). The program aims to provide access and opportunity through career coaching, mentoring, networking, professional development, and volunteering. </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At its core, HOPE focuses on the emotional intelligence leadership (EIL) theory, incorporating professional development programs designed to develop and enhance participant’s executive presence, mindset, and influence</a:t>
            </a:r>
          </a:p>
        </p:txBody>
      </p:sp>
      <p:sp>
        <p:nvSpPr>
          <p:cNvPr id="13" name="Rectangle 12">
            <a:extLst>
              <a:ext uri="{FF2B5EF4-FFF2-40B4-BE49-F238E27FC236}">
                <a16:creationId xmlns:a16="http://schemas.microsoft.com/office/drawing/2014/main" id="{74E3CA91-E6F5-4E9F-8D36-A35916F014C2}"/>
              </a:ext>
            </a:extLst>
          </p:cNvPr>
          <p:cNvSpPr>
            <a:spLocks noGrp="1" noChangeArrowheads="1"/>
          </p:cNvSpPr>
          <p:nvPr/>
        </p:nvSpPr>
        <p:spPr>
          <a:xfrm>
            <a:off x="6079957" y="1647034"/>
            <a:ext cx="5759117" cy="1543379"/>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95000"/>
              </a:lnSpc>
              <a:spcBef>
                <a:spcPts val="300"/>
              </a:spcBef>
              <a:spcAft>
                <a:spcPts val="300"/>
              </a:spcAft>
              <a:buClr>
                <a:srgbClr val="FB515B"/>
              </a:buClr>
              <a:buNone/>
            </a:pPr>
            <a:endParaRPr lang="en-US" altLang="en-US" sz="1800" b="1"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a:extLst>
              <a:ext uri="{FF2B5EF4-FFF2-40B4-BE49-F238E27FC236}">
                <a16:creationId xmlns:a16="http://schemas.microsoft.com/office/drawing/2014/main" id="{10D3AC4B-CB0F-B64F-8E38-14736560F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429" y="4319094"/>
            <a:ext cx="7619645" cy="218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60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6031"/>
            <a:ext cx="417454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Affinity Groups</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11694143"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endParaRPr lang="en-US" altLang="en-US" sz="1800" dirty="0">
              <a:latin typeface="Palatino Linotype" panose="02040502050505030304" pitchFamily="18" charset="0"/>
              <a:cs typeface="Gotham Book"/>
            </a:endParaRPr>
          </a:p>
        </p:txBody>
      </p:sp>
      <p:sp>
        <p:nvSpPr>
          <p:cNvPr id="11" name="Rectangle 10">
            <a:extLst>
              <a:ext uri="{FF2B5EF4-FFF2-40B4-BE49-F238E27FC236}">
                <a16:creationId xmlns:a16="http://schemas.microsoft.com/office/drawing/2014/main" id="{C3FA9745-ED16-4096-9EF9-1C1DFF209549}"/>
              </a:ext>
            </a:extLst>
          </p:cNvPr>
          <p:cNvSpPr>
            <a:spLocks noGrp="1" noChangeArrowheads="1"/>
          </p:cNvSpPr>
          <p:nvPr/>
        </p:nvSpPr>
        <p:spPr>
          <a:xfrm>
            <a:off x="865557" y="2153299"/>
            <a:ext cx="8647411" cy="388293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FB515B"/>
              </a:buClr>
              <a:buNone/>
            </a:pPr>
            <a:r>
              <a:rPr lang="en-US" sz="1800" b="1" dirty="0">
                <a:solidFill>
                  <a:srgbClr val="FB515B"/>
                </a:solidFill>
                <a:latin typeface="Palatino Linotype" panose="02040502050505030304" pitchFamily="18" charset="0"/>
              </a:rPr>
              <a:t>Get Involved</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Network with like-minded members and leaders</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Gain exposure with volunteer leadership opportunities  </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Participate in virtual or in-person programs focused on group specific information and education</a:t>
            </a:r>
          </a:p>
          <a:p>
            <a:pPr marL="0" indent="0">
              <a:buClr>
                <a:srgbClr val="FB515B"/>
              </a:buClr>
              <a:buNone/>
            </a:pPr>
            <a:r>
              <a:rPr lang="en-US" sz="1800" b="1" dirty="0">
                <a:solidFill>
                  <a:srgbClr val="FB515B"/>
                </a:solidFill>
                <a:latin typeface="Palatino Linotype" panose="02040502050505030304" pitchFamily="18" charset="0"/>
              </a:rPr>
              <a:t>Build Community</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Join virtual communities for discussion and career-centric dialogue</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Build a targeted professional network</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Share personal and professional experiences and success stories </a:t>
            </a:r>
          </a:p>
          <a:p>
            <a:pPr marL="0" indent="0">
              <a:buClr>
                <a:srgbClr val="FB515B"/>
              </a:buClr>
              <a:buNone/>
            </a:pPr>
            <a:r>
              <a:rPr lang="en-US" sz="1800" b="1" dirty="0">
                <a:solidFill>
                  <a:srgbClr val="FB515B"/>
                </a:solidFill>
                <a:latin typeface="Palatino Linotype" panose="02040502050505030304" pitchFamily="18" charset="0"/>
              </a:rPr>
              <a:t>Stay Connected</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Gain access to key individuals and content for a select slice of the industry</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Stay abreast of current trends, innovations and emerging roles and job opportunities</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Establish direct connections to mentors and coaches</a:t>
            </a:r>
          </a:p>
        </p:txBody>
      </p:sp>
      <p:sp>
        <p:nvSpPr>
          <p:cNvPr id="12" name="Rectangle 11">
            <a:extLst>
              <a:ext uri="{FF2B5EF4-FFF2-40B4-BE49-F238E27FC236}">
                <a16:creationId xmlns:a16="http://schemas.microsoft.com/office/drawing/2014/main" id="{58FC996D-5DD8-4F2B-ACE1-7E08B802A533}"/>
              </a:ext>
            </a:extLst>
          </p:cNvPr>
          <p:cNvSpPr>
            <a:spLocks noGrp="1" noChangeArrowheads="1"/>
          </p:cNvSpPr>
          <p:nvPr/>
        </p:nvSpPr>
        <p:spPr>
          <a:xfrm>
            <a:off x="342900" y="1609175"/>
            <a:ext cx="10886574" cy="544124"/>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400" b="1" dirty="0">
                <a:latin typeface="Palatino Linotype" panose="02040502050505030304" pitchFamily="18" charset="0"/>
                <a:cs typeface="Gotham Book"/>
              </a:rPr>
              <a:t>Boost your career by participating in one or more of HBA’s affinity groups.</a:t>
            </a:r>
            <a:endParaRPr lang="en-US" altLang="en-US" sz="2400" dirty="0">
              <a:solidFill>
                <a:srgbClr val="333399"/>
              </a:solidFill>
              <a:latin typeface="Palatino Linotype" panose="02040502050505030304" pitchFamily="18" charset="0"/>
            </a:endParaRPr>
          </a:p>
        </p:txBody>
      </p:sp>
      <p:sp>
        <p:nvSpPr>
          <p:cNvPr id="10" name="Rectangle 9">
            <a:extLst>
              <a:ext uri="{FF2B5EF4-FFF2-40B4-BE49-F238E27FC236}">
                <a16:creationId xmlns:a16="http://schemas.microsoft.com/office/drawing/2014/main" id="{86E51EE9-BAA4-43E0-9B30-4CB4F0DF8922}"/>
              </a:ext>
            </a:extLst>
          </p:cNvPr>
          <p:cNvSpPr>
            <a:spLocks noGrp="1" noChangeArrowheads="1"/>
          </p:cNvSpPr>
          <p:nvPr/>
        </p:nvSpPr>
        <p:spPr>
          <a:xfrm>
            <a:off x="8501061" y="3207124"/>
            <a:ext cx="3424297" cy="1737422"/>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95000"/>
              </a:lnSpc>
              <a:spcBef>
                <a:spcPts val="300"/>
              </a:spcBef>
              <a:spcAft>
                <a:spcPts val="300"/>
              </a:spcAft>
              <a:buClr>
                <a:srgbClr val="FB515B"/>
              </a:buClr>
              <a:buNone/>
            </a:pPr>
            <a:r>
              <a:rPr lang="en-US" altLang="en-US" sz="1800" b="1" dirty="0">
                <a:solidFill>
                  <a:srgbClr val="FB515B"/>
                </a:solidFill>
                <a:latin typeface="Palatino Linotype" panose="02040502050505030304" pitchFamily="18" charset="0"/>
                <a:cs typeface="Gotham Book"/>
              </a:rPr>
              <a:t>Active Affinity Groups</a:t>
            </a:r>
          </a:p>
          <a:p>
            <a:pPr marL="114300" indent="0" algn="ctr">
              <a:lnSpc>
                <a:spcPct val="95000"/>
              </a:lnSpc>
              <a:spcBef>
                <a:spcPts val="300"/>
              </a:spcBef>
              <a:spcAft>
                <a:spcPts val="300"/>
              </a:spcAft>
              <a:buClr>
                <a:srgbClr val="FB515B"/>
              </a:buClr>
              <a:buNone/>
            </a:pP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Career Transformations, Entrepreneurship, Fit to Lead, HBA </a:t>
            </a:r>
            <a:r>
              <a:rPr lang="en-US" altLang="en-US" sz="1600" dirty="0" err="1">
                <a:solidFill>
                  <a:srgbClr val="58595B"/>
                </a:solidFill>
                <a:latin typeface="Tahoma" panose="020B0604030504040204" pitchFamily="34" charset="0"/>
                <a:ea typeface="Tahoma" panose="020B0604030504040204" pitchFamily="34" charset="0"/>
                <a:cs typeface="Tahoma" panose="020B0604030504040204" pitchFamily="34" charset="0"/>
              </a:rPr>
              <a:t>iLead</a:t>
            </a: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 Tomorrow’s Executives, </a:t>
            </a:r>
            <a:r>
              <a:rPr lang="en-US" sz="1600" dirty="0">
                <a:latin typeface="Tahoma" panose="020B0604030504040204" pitchFamily="34" charset="0"/>
                <a:ea typeface="Tahoma" panose="020B0604030504040204" pitchFamily="34" charset="0"/>
                <a:cs typeface="Tahoma" panose="020B0604030504040204" pitchFamily="34" charset="0"/>
              </a:rPr>
              <a:t>Women in Healthcare Give Back, </a:t>
            </a: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Women in Science, Women of Color</a:t>
            </a:r>
            <a:endParaRPr lang="en-US" altLang="en-US" sz="1600" b="1"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1788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4209807" cy="1446550"/>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Signature and </a:t>
            </a:r>
          </a:p>
          <a:p>
            <a:r>
              <a:rPr lang="en-US" sz="4400" dirty="0">
                <a:solidFill>
                  <a:srgbClr val="58595B"/>
                </a:solidFill>
                <a:latin typeface="Palatino Linotype" panose="02040502050505030304" pitchFamily="18" charset="0"/>
              </a:rPr>
              <a:t>Regional Events</a:t>
            </a:r>
          </a:p>
        </p:txBody>
      </p:sp>
    </p:spTree>
    <p:extLst>
      <p:ext uri="{BB962C8B-B14F-4D97-AF65-F5344CB8AC3E}">
        <p14:creationId xmlns:p14="http://schemas.microsoft.com/office/powerpoint/2010/main" val="3838231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353393" y="523158"/>
            <a:ext cx="6207020"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2021 Woman of the Year</a:t>
            </a:r>
          </a:p>
        </p:txBody>
      </p:sp>
      <p:sp>
        <p:nvSpPr>
          <p:cNvPr id="15" name="Rectangle 14">
            <a:extLst>
              <a:ext uri="{FF2B5EF4-FFF2-40B4-BE49-F238E27FC236}">
                <a16:creationId xmlns:a16="http://schemas.microsoft.com/office/drawing/2014/main" id="{92556821-D124-4B16-8E27-7164853A10F2}"/>
              </a:ext>
            </a:extLst>
          </p:cNvPr>
          <p:cNvSpPr>
            <a:spLocks noGrp="1" noChangeArrowheads="1"/>
          </p:cNvSpPr>
          <p:nvPr/>
        </p:nvSpPr>
        <p:spPr>
          <a:xfrm>
            <a:off x="369435" y="2215450"/>
            <a:ext cx="5925198" cy="4119392"/>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HBA celebrated excellence in leadership at an exciting and spirited Woman of the Year event where we recognized our 2021 honorees. We also spotlighted over 100 industry Rising Stars and Luminaries.</a:t>
            </a:r>
          </a:p>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We look forward to celebrating again in 2022! Additional details to be released soon.</a:t>
            </a:r>
          </a:p>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r>
              <a:rPr lang="en-US" altLang="en-US" sz="1800" b="1" i="1" dirty="0">
                <a:latin typeface="Palatino Linotype" panose="02040502050505030304" pitchFamily="18" charset="0"/>
                <a:ea typeface="Palatino" pitchFamily="2" charset="77"/>
                <a:cs typeface="Tahoma" panose="020B0604030504040204" pitchFamily="34" charset="0"/>
              </a:rPr>
              <a:t>“If it’s springtime in New York, it’s Woman of the Year time.”</a:t>
            </a:r>
          </a:p>
          <a:p>
            <a:pPr marL="114300" indent="0">
              <a:lnSpc>
                <a:spcPct val="100000"/>
              </a:lnSpc>
              <a:spcBef>
                <a:spcPts val="300"/>
              </a:spcBef>
              <a:spcAft>
                <a:spcPts val="300"/>
              </a:spcAft>
              <a:buClr>
                <a:srgbClr val="FB515B"/>
              </a:buClr>
              <a:buNone/>
            </a:pPr>
            <a:r>
              <a:rPr lang="en-US" altLang="en-US" sz="1800" i="1" dirty="0">
                <a:latin typeface="Palatino Linotype" panose="02040502050505030304" pitchFamily="18" charset="0"/>
                <a:ea typeface="Palatino" pitchFamily="2" charset="77"/>
                <a:cs typeface="Tahoma" panose="020B0604030504040204" pitchFamily="34" charset="0"/>
              </a:rPr>
              <a:t>	- </a:t>
            </a:r>
            <a:r>
              <a:rPr lang="en-US" altLang="en-US" sz="1800" dirty="0">
                <a:latin typeface="Palatino Linotype" panose="02040502050505030304" pitchFamily="18" charset="0"/>
                <a:ea typeface="Palatino" pitchFamily="2" charset="77"/>
                <a:cs typeface="Tahoma" panose="020B0604030504040204" pitchFamily="34" charset="0"/>
              </a:rPr>
              <a:t>Alex </a:t>
            </a:r>
            <a:r>
              <a:rPr lang="en-US" altLang="en-US" sz="1800" dirty="0" err="1">
                <a:latin typeface="Palatino Linotype" panose="02040502050505030304" pitchFamily="18" charset="0"/>
                <a:ea typeface="Palatino" pitchFamily="2" charset="77"/>
                <a:cs typeface="Tahoma" panose="020B0604030504040204" pitchFamily="34" charset="0"/>
              </a:rPr>
              <a:t>Gorsky</a:t>
            </a:r>
            <a:r>
              <a:rPr lang="en-US" altLang="en-US" sz="1800" dirty="0">
                <a:latin typeface="Palatino Linotype" panose="02040502050505030304" pitchFamily="18" charset="0"/>
                <a:ea typeface="Palatino" pitchFamily="2" charset="77"/>
                <a:cs typeface="Tahoma" panose="020B0604030504040204" pitchFamily="34" charset="0"/>
              </a:rPr>
              <a:t>, CEO, Johnson &amp; Johnson</a:t>
            </a:r>
          </a:p>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22DB03A-CECF-43B2-A9CE-8B7A286F05E4}"/>
              </a:ext>
            </a:extLst>
          </p:cNvPr>
          <p:cNvSpPr txBox="1"/>
          <p:nvPr/>
        </p:nvSpPr>
        <p:spPr>
          <a:xfrm>
            <a:off x="521835" y="1715518"/>
            <a:ext cx="2999154" cy="584775"/>
          </a:xfrm>
          <a:prstGeom prst="rect">
            <a:avLst/>
          </a:prstGeom>
          <a:noFill/>
        </p:spPr>
        <p:txBody>
          <a:bodyPr wrap="none" rtlCol="0">
            <a:spAutoFit/>
          </a:bodyPr>
          <a:lstStyle/>
          <a:p>
            <a:r>
              <a:rPr lang="en-US" sz="3200" dirty="0">
                <a:solidFill>
                  <a:srgbClr val="FB515B"/>
                </a:solidFill>
                <a:latin typeface="Palatino Linotype" panose="02040502050505030304" pitchFamily="18" charset="0"/>
              </a:rPr>
              <a:t>6 May – Virtual</a:t>
            </a:r>
          </a:p>
        </p:txBody>
      </p:sp>
      <p:pic>
        <p:nvPicPr>
          <p:cNvPr id="8" name="Picture 7" descr="Graphical user interface&#10;&#10;Description automatically generated">
            <a:extLst>
              <a:ext uri="{FF2B5EF4-FFF2-40B4-BE49-F238E27FC236}">
                <a16:creationId xmlns:a16="http://schemas.microsoft.com/office/drawing/2014/main" id="{31372EFD-5351-0B4C-865D-2BBDA6C34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633" y="2215450"/>
            <a:ext cx="5527932" cy="3266505"/>
          </a:xfrm>
          <a:prstGeom prst="rect">
            <a:avLst/>
          </a:prstGeom>
        </p:spPr>
      </p:pic>
    </p:spTree>
    <p:extLst>
      <p:ext uri="{BB962C8B-B14F-4D97-AF65-F5344CB8AC3E}">
        <p14:creationId xmlns:p14="http://schemas.microsoft.com/office/powerpoint/2010/main" val="3862743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353393" y="523158"/>
            <a:ext cx="8961107"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2021 European Leadership Summit</a:t>
            </a:r>
          </a:p>
        </p:txBody>
      </p:sp>
      <p:sp>
        <p:nvSpPr>
          <p:cNvPr id="15" name="Rectangle 14">
            <a:extLst>
              <a:ext uri="{FF2B5EF4-FFF2-40B4-BE49-F238E27FC236}">
                <a16:creationId xmlns:a16="http://schemas.microsoft.com/office/drawing/2014/main" id="{92556821-D124-4B16-8E27-7164853A10F2}"/>
              </a:ext>
            </a:extLst>
          </p:cNvPr>
          <p:cNvSpPr>
            <a:spLocks noGrp="1" noChangeArrowheads="1"/>
          </p:cNvSpPr>
          <p:nvPr/>
        </p:nvSpPr>
        <p:spPr>
          <a:xfrm>
            <a:off x="369435" y="2300293"/>
            <a:ext cx="6373130" cy="2057395"/>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European Leadership Summit convenes healthcare leaders to enjoy interactive workshops, TED-style talks, networking and expert speakers discussing the steps they are undertaking within their organizations in order to achieve gender parity. The 2021 Summit theme was “The Future of Leadership.”</a:t>
            </a:r>
          </a:p>
        </p:txBody>
      </p:sp>
      <p:sp>
        <p:nvSpPr>
          <p:cNvPr id="6" name="TextBox 5">
            <a:extLst>
              <a:ext uri="{FF2B5EF4-FFF2-40B4-BE49-F238E27FC236}">
                <a16:creationId xmlns:a16="http://schemas.microsoft.com/office/drawing/2014/main" id="{222DB03A-CECF-43B2-A9CE-8B7A286F05E4}"/>
              </a:ext>
            </a:extLst>
          </p:cNvPr>
          <p:cNvSpPr txBox="1"/>
          <p:nvPr/>
        </p:nvSpPr>
        <p:spPr>
          <a:xfrm>
            <a:off x="369435" y="1715518"/>
            <a:ext cx="3749360" cy="584775"/>
          </a:xfrm>
          <a:prstGeom prst="rect">
            <a:avLst/>
          </a:prstGeom>
          <a:noFill/>
        </p:spPr>
        <p:txBody>
          <a:bodyPr wrap="none" rtlCol="0">
            <a:spAutoFit/>
          </a:bodyPr>
          <a:lstStyle/>
          <a:p>
            <a:r>
              <a:rPr lang="en-US" sz="3200" dirty="0">
                <a:solidFill>
                  <a:srgbClr val="FB515B"/>
                </a:solidFill>
                <a:latin typeface="Palatino Linotype" panose="02040502050505030304" pitchFamily="18" charset="0"/>
              </a:rPr>
              <a:t>16-18 June – Virtual</a:t>
            </a:r>
          </a:p>
        </p:txBody>
      </p:sp>
      <p:sp>
        <p:nvSpPr>
          <p:cNvPr id="9" name="Rectangle 8">
            <a:extLst>
              <a:ext uri="{FF2B5EF4-FFF2-40B4-BE49-F238E27FC236}">
                <a16:creationId xmlns:a16="http://schemas.microsoft.com/office/drawing/2014/main" id="{A2020DC8-5D8E-4528-9A42-4CBFAAB7F816}"/>
              </a:ext>
            </a:extLst>
          </p:cNvPr>
          <p:cNvSpPr>
            <a:spLocks noGrp="1" noChangeArrowheads="1"/>
          </p:cNvSpPr>
          <p:nvPr/>
        </p:nvSpPr>
        <p:spPr>
          <a:xfrm>
            <a:off x="899168" y="4357688"/>
            <a:ext cx="3934778" cy="1129950"/>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Stay tuned for details regarding the 2022 Summit.</a:t>
            </a:r>
          </a:p>
        </p:txBody>
      </p:sp>
      <p:pic>
        <p:nvPicPr>
          <p:cNvPr id="5" name="Picture 4" descr="Map&#10;&#10;Description automatically generated">
            <a:extLst>
              <a:ext uri="{FF2B5EF4-FFF2-40B4-BE49-F238E27FC236}">
                <a16:creationId xmlns:a16="http://schemas.microsoft.com/office/drawing/2014/main" id="{12DCBCF7-8F19-E748-9673-C80D235BC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565" y="2300293"/>
            <a:ext cx="5080000" cy="3403600"/>
          </a:xfrm>
          <a:prstGeom prst="rect">
            <a:avLst/>
          </a:prstGeom>
        </p:spPr>
      </p:pic>
    </p:spTree>
    <p:extLst>
      <p:ext uri="{BB962C8B-B14F-4D97-AF65-F5344CB8AC3E}">
        <p14:creationId xmlns:p14="http://schemas.microsoft.com/office/powerpoint/2010/main" val="51238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2656496"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Overview</a:t>
            </a:r>
          </a:p>
        </p:txBody>
      </p:sp>
    </p:spTree>
    <p:extLst>
      <p:ext uri="{BB962C8B-B14F-4D97-AF65-F5344CB8AC3E}">
        <p14:creationId xmlns:p14="http://schemas.microsoft.com/office/powerpoint/2010/main" val="2996914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353393" y="523158"/>
            <a:ext cx="7658700"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2021 HBA Annual Conference</a:t>
            </a:r>
          </a:p>
        </p:txBody>
      </p:sp>
      <p:sp>
        <p:nvSpPr>
          <p:cNvPr id="15" name="Rectangle 14">
            <a:extLst>
              <a:ext uri="{FF2B5EF4-FFF2-40B4-BE49-F238E27FC236}">
                <a16:creationId xmlns:a16="http://schemas.microsoft.com/office/drawing/2014/main" id="{92556821-D124-4B16-8E27-7164853A10F2}"/>
              </a:ext>
            </a:extLst>
          </p:cNvPr>
          <p:cNvSpPr>
            <a:spLocks noGrp="1" noChangeArrowheads="1"/>
          </p:cNvSpPr>
          <p:nvPr/>
        </p:nvSpPr>
        <p:spPr>
          <a:xfrm>
            <a:off x="187037" y="2300292"/>
            <a:ext cx="6737926" cy="3757607"/>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600" dirty="0">
                <a:latin typeface="Tahoma" panose="020B0604030504040204" pitchFamily="34" charset="0"/>
                <a:ea typeface="Tahoma" panose="020B0604030504040204" pitchFamily="34" charset="0"/>
                <a:cs typeface="Tahoma" panose="020B0604030504040204" pitchFamily="34" charset="0"/>
              </a:rPr>
              <a:t>As we draft blueprints for the future of work in our industry, the 2021 Healthcare Businesswomen's Association (HBA) annual conference (8-10 November) offers attendees data-driven and empowering opportunities to:</a:t>
            </a:r>
          </a:p>
          <a:p>
            <a:pPr marL="400050" indent="-285750">
              <a:lnSpc>
                <a:spcPct val="100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Reimagine pathways to a more equitable and inclusive workplace</a:t>
            </a:r>
          </a:p>
          <a:p>
            <a:pPr marL="400050" indent="-285750">
              <a:lnSpc>
                <a:spcPct val="100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Build on expanded concepts of advocacy and allyship to engage in mutually beneficial relationships</a:t>
            </a:r>
          </a:p>
          <a:p>
            <a:pPr marL="400050" indent="-285750">
              <a:lnSpc>
                <a:spcPct val="100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Apply insights from promising and proven practices to champion diversity, equity, and inclusion (DE&amp;I) in their spheres of influence</a:t>
            </a:r>
          </a:p>
          <a:p>
            <a:pPr marL="400050" indent="-285750">
              <a:lnSpc>
                <a:spcPct val="100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Expand strategies that enhance one's presence, visibility, and performance for advancement in an evolving workplace</a:t>
            </a:r>
          </a:p>
          <a:p>
            <a:pPr marL="400050" indent="-285750">
              <a:lnSpc>
                <a:spcPct val="100000"/>
              </a:lnSpc>
              <a:spcBef>
                <a:spcPts val="300"/>
              </a:spcBef>
              <a:spcAft>
                <a:spcPts val="300"/>
              </a:spcAft>
              <a:buClr>
                <a:srgbClr val="FB515B"/>
              </a:buClr>
            </a:pPr>
            <a:r>
              <a:rPr lang="en-US" altLang="en-US" sz="1600" dirty="0">
                <a:latin typeface="Tahoma" panose="020B0604030504040204" pitchFamily="34" charset="0"/>
                <a:ea typeface="Tahoma" panose="020B0604030504040204" pitchFamily="34" charset="0"/>
                <a:cs typeface="Tahoma" panose="020B0604030504040204" pitchFamily="34" charset="0"/>
              </a:rPr>
              <a:t>Strengthen an invaluable network of advocates and accomplices</a:t>
            </a:r>
          </a:p>
        </p:txBody>
      </p:sp>
      <p:sp>
        <p:nvSpPr>
          <p:cNvPr id="6" name="TextBox 5">
            <a:extLst>
              <a:ext uri="{FF2B5EF4-FFF2-40B4-BE49-F238E27FC236}">
                <a16:creationId xmlns:a16="http://schemas.microsoft.com/office/drawing/2014/main" id="{222DB03A-CECF-43B2-A9CE-8B7A286F05E4}"/>
              </a:ext>
            </a:extLst>
          </p:cNvPr>
          <p:cNvSpPr txBox="1"/>
          <p:nvPr/>
        </p:nvSpPr>
        <p:spPr>
          <a:xfrm>
            <a:off x="353393" y="1715517"/>
            <a:ext cx="4662495" cy="584775"/>
          </a:xfrm>
          <a:prstGeom prst="rect">
            <a:avLst/>
          </a:prstGeom>
          <a:noFill/>
        </p:spPr>
        <p:txBody>
          <a:bodyPr wrap="none" rtlCol="0">
            <a:spAutoFit/>
          </a:bodyPr>
          <a:lstStyle/>
          <a:p>
            <a:r>
              <a:rPr lang="en-US" sz="3200" dirty="0">
                <a:solidFill>
                  <a:srgbClr val="FB515B"/>
                </a:solidFill>
                <a:latin typeface="Palatino Linotype" panose="02040502050505030304" pitchFamily="18" charset="0"/>
              </a:rPr>
              <a:t>8-10 November – Virtual</a:t>
            </a:r>
          </a:p>
        </p:txBody>
      </p:sp>
      <p:pic>
        <p:nvPicPr>
          <p:cNvPr id="4" name="Picture 3" descr="Text&#10;&#10;Description automatically generated with medium confidence">
            <a:extLst>
              <a:ext uri="{FF2B5EF4-FFF2-40B4-BE49-F238E27FC236}">
                <a16:creationId xmlns:a16="http://schemas.microsoft.com/office/drawing/2014/main" id="{7E046CB8-C73D-2746-90CA-2E38AC8F8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963" y="2477295"/>
            <a:ext cx="5080000" cy="3403600"/>
          </a:xfrm>
          <a:prstGeom prst="rect">
            <a:avLst/>
          </a:prstGeom>
        </p:spPr>
      </p:pic>
    </p:spTree>
    <p:extLst>
      <p:ext uri="{BB962C8B-B14F-4D97-AF65-F5344CB8AC3E}">
        <p14:creationId xmlns:p14="http://schemas.microsoft.com/office/powerpoint/2010/main" val="2892830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41A5-71BF-A346-838F-7C3C531709A2}"/>
              </a:ext>
            </a:extLst>
          </p:cNvPr>
          <p:cNvSpPr txBox="1"/>
          <p:nvPr/>
        </p:nvSpPr>
        <p:spPr>
          <a:xfrm>
            <a:off x="780785" y="2543444"/>
            <a:ext cx="5780436" cy="1446550"/>
          </a:xfrm>
          <a:prstGeom prst="rect">
            <a:avLst/>
          </a:prstGeom>
          <a:noFill/>
        </p:spPr>
        <p:txBody>
          <a:bodyPr wrap="square" rtlCol="0">
            <a:spAutoFit/>
          </a:bodyPr>
          <a:lstStyle/>
          <a:p>
            <a:r>
              <a:rPr lang="en-US" sz="4400">
                <a:solidFill>
                  <a:srgbClr val="58595B"/>
                </a:solidFill>
                <a:latin typeface="Palatino Linotype" panose="02040502050505030304" pitchFamily="18" charset="0"/>
              </a:rPr>
              <a:t>Corporate </a:t>
            </a:r>
          </a:p>
          <a:p>
            <a:r>
              <a:rPr lang="en-US" sz="4400">
                <a:solidFill>
                  <a:srgbClr val="58595B"/>
                </a:solidFill>
                <a:latin typeface="Palatino Linotype" panose="02040502050505030304" pitchFamily="18" charset="0"/>
              </a:rPr>
              <a:t>Partnership</a:t>
            </a:r>
            <a:endParaRPr lang="en-US" sz="4400" dirty="0">
              <a:solidFill>
                <a:srgbClr val="58595B"/>
              </a:solidFill>
              <a:latin typeface="Palatino Linotype" panose="02040502050505030304" pitchFamily="18" charset="0"/>
            </a:endParaRPr>
          </a:p>
        </p:txBody>
      </p:sp>
    </p:spTree>
    <p:extLst>
      <p:ext uri="{BB962C8B-B14F-4D97-AF65-F5344CB8AC3E}">
        <p14:creationId xmlns:p14="http://schemas.microsoft.com/office/powerpoint/2010/main" val="2152938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26858" y="529679"/>
            <a:ext cx="5770875" cy="1446550"/>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Partnership</a:t>
            </a:r>
          </a:p>
          <a:p>
            <a:endParaRPr lang="en-US" sz="4400" dirty="0">
              <a:solidFill>
                <a:schemeClr val="bg1"/>
              </a:solidFill>
              <a:latin typeface="Palatino Linotype" panose="02040502050505030304" pitchFamily="18" charset="0"/>
            </a:endParaRPr>
          </a:p>
        </p:txBody>
      </p:sp>
      <p:pic>
        <p:nvPicPr>
          <p:cNvPr id="2050" name="Picture 2" descr="https://www.hbanet.org/sites/default/files/styles/slideshow__events__400_x_268_/public/images/featured/2019_CORPORATE_PARTNERS_400X268_r2.jpg?itok=FOqpBcXz">
            <a:extLst>
              <a:ext uri="{FF2B5EF4-FFF2-40B4-BE49-F238E27FC236}">
                <a16:creationId xmlns:a16="http://schemas.microsoft.com/office/drawing/2014/main" id="{CC3000E6-08F2-47CC-830F-63B1922522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99986" y="2936384"/>
            <a:ext cx="4266723" cy="2858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758A23-3CBD-4AC8-8805-CED0E37BD821}"/>
              </a:ext>
            </a:extLst>
          </p:cNvPr>
          <p:cNvSpPr txBox="1"/>
          <p:nvPr/>
        </p:nvSpPr>
        <p:spPr>
          <a:xfrm>
            <a:off x="599873" y="2657576"/>
            <a:ext cx="6474696" cy="3139321"/>
          </a:xfrm>
          <a:prstGeom prst="rect">
            <a:avLst/>
          </a:prstGeom>
          <a:noFill/>
        </p:spPr>
        <p:txBody>
          <a:bodyPr wrap="square" rtlCol="0">
            <a:spAutoFit/>
          </a:bodyPr>
          <a:lstStyle/>
          <a:p>
            <a:pPr>
              <a:buClr>
                <a:schemeClr val="accent2"/>
              </a:buClr>
            </a:pP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t>The Value of Partnership</a:t>
            </a:r>
            <a:b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br>
            <a:endParaRPr lang="en-US"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marL="342900" indent="-3429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Improved business results by developing talent within your organization</a:t>
            </a:r>
          </a:p>
          <a:p>
            <a:pPr marL="342900" indent="-3429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Increased recognition on a national platform for your brand and leadership and for celebrating accomplishments of your female talent and internal programs</a:t>
            </a:r>
          </a:p>
          <a:p>
            <a:pPr marL="342900" indent="-3429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Stronger relations with organizations across the healthcare industry</a:t>
            </a:r>
          </a:p>
          <a:p>
            <a:pPr marL="342900" indent="-3429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Empower women in your organization with proven opportunities for leadership development and growth</a:t>
            </a:r>
          </a:p>
        </p:txBody>
      </p:sp>
      <p:sp>
        <p:nvSpPr>
          <p:cNvPr id="9" name="Rectangle 8">
            <a:extLst>
              <a:ext uri="{FF2B5EF4-FFF2-40B4-BE49-F238E27FC236}">
                <a16:creationId xmlns:a16="http://schemas.microsoft.com/office/drawing/2014/main" id="{BEB9A1B3-AD96-485C-9827-117070626143}"/>
              </a:ext>
            </a:extLst>
          </p:cNvPr>
          <p:cNvSpPr/>
          <p:nvPr/>
        </p:nvSpPr>
        <p:spPr>
          <a:xfrm>
            <a:off x="599872" y="1641913"/>
            <a:ext cx="10992255" cy="1015663"/>
          </a:xfrm>
          <a:prstGeom prst="rect">
            <a:avLst/>
          </a:prstGeom>
        </p:spPr>
        <p:txBody>
          <a:bodyPr wrap="square">
            <a:spAutoFit/>
          </a:bodyPr>
          <a:lstStyle/>
          <a:p>
            <a:pPr algn="ctr"/>
            <a:r>
              <a:rPr lang="en-US" sz="2000" dirty="0">
                <a:latin typeface="Palatino Linotype" panose="02040502050505030304" pitchFamily="18" charset="0"/>
              </a:rPr>
              <a:t>The business of healthcare is changing rapidly and following the trends won't be enough. Lead the way by sponsoring HBA events - and gain the competitive advantage for high-profile visibility and exposure.</a:t>
            </a:r>
          </a:p>
        </p:txBody>
      </p:sp>
    </p:spTree>
    <p:extLst>
      <p:ext uri="{BB962C8B-B14F-4D97-AF65-F5344CB8AC3E}">
        <p14:creationId xmlns:p14="http://schemas.microsoft.com/office/powerpoint/2010/main" val="4069407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223520" y="345440"/>
            <a:ext cx="515852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a:t>
            </a:r>
          </a:p>
        </p:txBody>
      </p:sp>
      <p:sp>
        <p:nvSpPr>
          <p:cNvPr id="7" name="TextBox 3">
            <a:extLst>
              <a:ext uri="{FF2B5EF4-FFF2-40B4-BE49-F238E27FC236}">
                <a16:creationId xmlns:a16="http://schemas.microsoft.com/office/drawing/2014/main" id="{CD9C6D77-DC82-4B9A-8215-4438ADD48429}"/>
              </a:ext>
            </a:extLst>
          </p:cNvPr>
          <p:cNvSpPr txBox="1">
            <a:spLocks noChangeArrowheads="1"/>
          </p:cNvSpPr>
          <p:nvPr/>
        </p:nvSpPr>
        <p:spPr bwMode="auto">
          <a:xfrm>
            <a:off x="10429587" y="295622"/>
            <a:ext cx="1589185" cy="2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Partial Listing</a:t>
            </a:r>
          </a:p>
        </p:txBody>
      </p:sp>
      <p:pic>
        <p:nvPicPr>
          <p:cNvPr id="9" name="Picture 2" descr="Skip to Content">
            <a:hlinkClick r:id="rId2"/>
            <a:extLst>
              <a:ext uri="{FF2B5EF4-FFF2-40B4-BE49-F238E27FC236}">
                <a16:creationId xmlns:a16="http://schemas.microsoft.com/office/drawing/2014/main" id="{18F6EDAD-594C-4617-AB51-4BA388993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767638"/>
            <a:ext cx="9525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bbott: A Promise for Life">
            <a:hlinkClick r:id="rId4"/>
            <a:extLst>
              <a:ext uri="{FF2B5EF4-FFF2-40B4-BE49-F238E27FC236}">
                <a16:creationId xmlns:a16="http://schemas.microsoft.com/office/drawing/2014/main" id="{01C77DE9-CBDA-4668-825E-8B010B00791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0498" y="1734061"/>
            <a:ext cx="16811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DCSIMG">
            <a:extLst>
              <a:ext uri="{FF2B5EF4-FFF2-40B4-BE49-F238E27FC236}">
                <a16:creationId xmlns:a16="http://schemas.microsoft.com/office/drawing/2014/main" id="{05DF9E1A-1A69-4891-A1F1-46C0DBA9D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761047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40" descr="quintiles-small-horizontal-logo">
            <a:extLst>
              <a:ext uri="{FF2B5EF4-FFF2-40B4-BE49-F238E27FC236}">
                <a16:creationId xmlns:a16="http://schemas.microsoft.com/office/drawing/2014/main" id="{FD1B348D-A119-42BD-83B3-92139B3BB70D}"/>
              </a:ext>
            </a:extLst>
          </p:cNvPr>
          <p:cNvSpPr>
            <a:spLocks noChangeAspect="1" noChangeArrowheads="1"/>
          </p:cNvSpPr>
          <p:nvPr/>
        </p:nvSpPr>
        <p:spPr bwMode="auto">
          <a:xfrm>
            <a:off x="2362200" y="5186363"/>
            <a:ext cx="23526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dirty="0">
              <a:solidFill>
                <a:schemeClr val="tx1"/>
              </a:solidFill>
            </a:endParaRPr>
          </a:p>
        </p:txBody>
      </p:sp>
      <p:pic>
        <p:nvPicPr>
          <p:cNvPr id="18" name="Picture 0" descr="jnjlogo.jpg">
            <a:extLst>
              <a:ext uri="{FF2B5EF4-FFF2-40B4-BE49-F238E27FC236}">
                <a16:creationId xmlns:a16="http://schemas.microsoft.com/office/drawing/2014/main" id="{3B45E2A1-C477-43F5-89E3-7FBDA33138B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498" y="4130659"/>
            <a:ext cx="22145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a:extLst>
              <a:ext uri="{FF2B5EF4-FFF2-40B4-BE49-F238E27FC236}">
                <a16:creationId xmlns:a16="http://schemas.microsoft.com/office/drawing/2014/main" id="{A28BB9A2-8915-4696-8E97-022518BA031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01955" y="4097871"/>
            <a:ext cx="971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Baxter">
            <a:hlinkClick r:id="rId9"/>
            <a:extLst>
              <a:ext uri="{FF2B5EF4-FFF2-40B4-BE49-F238E27FC236}">
                <a16:creationId xmlns:a16="http://schemas.microsoft.com/office/drawing/2014/main" id="{64547016-1BDE-43C1-91EB-A36B474D9A6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9212" y="2490259"/>
            <a:ext cx="1447038"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Home">
            <a:hlinkClick r:id="rId11"/>
            <a:extLst>
              <a:ext uri="{FF2B5EF4-FFF2-40B4-BE49-F238E27FC236}">
                <a16:creationId xmlns:a16="http://schemas.microsoft.com/office/drawing/2014/main" id="{6798F49B-9DE1-40E0-8408-BFE7490B1F2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l="2" r="22432"/>
          <a:stretch>
            <a:fillRect/>
          </a:stretch>
        </p:blipFill>
        <p:spPr bwMode="auto">
          <a:xfrm>
            <a:off x="4446726" y="4111286"/>
            <a:ext cx="1371600" cy="61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Takeda_Logo">
            <a:extLst>
              <a:ext uri="{FF2B5EF4-FFF2-40B4-BE49-F238E27FC236}">
                <a16:creationId xmlns:a16="http://schemas.microsoft.com/office/drawing/2014/main" id="{D9DE75C4-5DF1-4034-A16D-AE174C020C3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46271" y="5957282"/>
            <a:ext cx="15196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DBA1E647-02AF-4C51-8D08-727B3B9A8292}"/>
              </a:ext>
            </a:extLst>
          </p:cNvPr>
          <p:cNvSpPr>
            <a:spLocks noChangeAspect="1" noChangeArrowheads="1"/>
          </p:cNvSpPr>
          <p:nvPr/>
        </p:nvSpPr>
        <p:spPr bwMode="auto">
          <a:xfrm>
            <a:off x="155575" y="-85725"/>
            <a:ext cx="3048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sp>
        <p:nvSpPr>
          <p:cNvPr id="26" name="AutoShape 8"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CF6E7399-7B68-4452-BF3F-A4EEDD7F2752}"/>
              </a:ext>
            </a:extLst>
          </p:cNvPr>
          <p:cNvSpPr>
            <a:spLocks noChangeAspect="1" noChangeArrowheads="1"/>
          </p:cNvSpPr>
          <p:nvPr/>
        </p:nvSpPr>
        <p:spPr bwMode="auto">
          <a:xfrm>
            <a:off x="460375" y="211138"/>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sp>
        <p:nvSpPr>
          <p:cNvPr id="27" name="AutoShape 10"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D04B058F-0A95-4F70-9D08-15E24F5B87C9}"/>
              </a:ext>
            </a:extLst>
          </p:cNvPr>
          <p:cNvSpPr>
            <a:spLocks noChangeAspect="1" noChangeArrowheads="1"/>
          </p:cNvSpPr>
          <p:nvPr/>
        </p:nvSpPr>
        <p:spPr bwMode="auto">
          <a:xfrm>
            <a:off x="612775" y="358775"/>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pic>
        <p:nvPicPr>
          <p:cNvPr id="28" name="Picture 2" descr="Cardinal Health Logo">
            <a:extLst>
              <a:ext uri="{FF2B5EF4-FFF2-40B4-BE49-F238E27FC236}">
                <a16:creationId xmlns:a16="http://schemas.microsoft.com/office/drawing/2014/main" id="{416D5335-2854-4C52-9CD6-01AB7BFD7436}"/>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09434" y="3141108"/>
            <a:ext cx="1554480" cy="49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PwC logo">
            <a:extLst>
              <a:ext uri="{FF2B5EF4-FFF2-40B4-BE49-F238E27FC236}">
                <a16:creationId xmlns:a16="http://schemas.microsoft.com/office/drawing/2014/main" id="{823B8D3C-F207-4EF5-91B8-E739E0C73BBB}"/>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061318" y="4984217"/>
            <a:ext cx="759267" cy="56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Logo">
            <a:extLst>
              <a:ext uri="{FF2B5EF4-FFF2-40B4-BE49-F238E27FC236}">
                <a16:creationId xmlns:a16="http://schemas.microsoft.com/office/drawing/2014/main" id="{7037C5C1-B608-4A4B-A606-FE14E35BE64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426743" y="3029414"/>
            <a:ext cx="762000" cy="66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F47EF70C-C8A2-4945-B845-D89F0EC58020}"/>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9396325" y="2370781"/>
            <a:ext cx="1463040" cy="43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6B695DC5-030D-4BA7-A3FA-5B7A5133E2E3}"/>
              </a:ext>
            </a:extLst>
          </p:cNvPr>
          <p:cNvPicPr>
            <a:picLocks noChangeAspect="1"/>
          </p:cNvPicPr>
          <p:nvPr/>
        </p:nvPicPr>
        <p:blipFill>
          <a:blip r:embed="rId18"/>
          <a:stretch>
            <a:fillRect/>
          </a:stretch>
        </p:blipFill>
        <p:spPr>
          <a:xfrm>
            <a:off x="3418120" y="5829222"/>
            <a:ext cx="861646" cy="685800"/>
          </a:xfrm>
          <a:prstGeom prst="rect">
            <a:avLst/>
          </a:prstGeom>
        </p:spPr>
      </p:pic>
      <p:pic>
        <p:nvPicPr>
          <p:cNvPr id="43" name="Picture 42">
            <a:extLst>
              <a:ext uri="{FF2B5EF4-FFF2-40B4-BE49-F238E27FC236}">
                <a16:creationId xmlns:a16="http://schemas.microsoft.com/office/drawing/2014/main" id="{F7211643-A99B-4611-A51D-ACF96BBD26EC}"/>
              </a:ext>
            </a:extLst>
          </p:cNvPr>
          <p:cNvPicPr>
            <a:picLocks noChangeAspect="1"/>
          </p:cNvPicPr>
          <p:nvPr/>
        </p:nvPicPr>
        <p:blipFill>
          <a:blip r:embed="rId19"/>
          <a:stretch>
            <a:fillRect/>
          </a:stretch>
        </p:blipFill>
        <p:spPr>
          <a:xfrm>
            <a:off x="2694644" y="4832731"/>
            <a:ext cx="976313" cy="766353"/>
          </a:xfrm>
          <a:prstGeom prst="rect">
            <a:avLst/>
          </a:prstGeom>
        </p:spPr>
      </p:pic>
      <p:pic>
        <p:nvPicPr>
          <p:cNvPr id="44" name="Picture 43">
            <a:extLst>
              <a:ext uri="{FF2B5EF4-FFF2-40B4-BE49-F238E27FC236}">
                <a16:creationId xmlns:a16="http://schemas.microsoft.com/office/drawing/2014/main" id="{70D7A479-4CC9-4047-AF51-29AECDBB7F9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179043" y="2843291"/>
            <a:ext cx="1948802" cy="987021"/>
          </a:xfrm>
          <a:prstGeom prst="rect">
            <a:avLst/>
          </a:prstGeom>
        </p:spPr>
      </p:pic>
      <p:pic>
        <p:nvPicPr>
          <p:cNvPr id="45" name="Picture 44">
            <a:extLst>
              <a:ext uri="{FF2B5EF4-FFF2-40B4-BE49-F238E27FC236}">
                <a16:creationId xmlns:a16="http://schemas.microsoft.com/office/drawing/2014/main" id="{5B4F4D98-944C-4ED7-BD25-3C6E1E484CE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40498" y="5104598"/>
            <a:ext cx="1956310" cy="357192"/>
          </a:xfrm>
          <a:prstGeom prst="rect">
            <a:avLst/>
          </a:prstGeom>
        </p:spPr>
      </p:pic>
      <p:pic>
        <p:nvPicPr>
          <p:cNvPr id="4" name="Picture 3">
            <a:extLst>
              <a:ext uri="{FF2B5EF4-FFF2-40B4-BE49-F238E27FC236}">
                <a16:creationId xmlns:a16="http://schemas.microsoft.com/office/drawing/2014/main" id="{438262B0-03D0-496C-AA68-9195A3E382A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210091" y="6050255"/>
            <a:ext cx="3728244" cy="464767"/>
          </a:xfrm>
          <a:prstGeom prst="rect">
            <a:avLst/>
          </a:prstGeom>
        </p:spPr>
      </p:pic>
      <p:pic>
        <p:nvPicPr>
          <p:cNvPr id="6" name="Picture 5">
            <a:extLst>
              <a:ext uri="{FF2B5EF4-FFF2-40B4-BE49-F238E27FC236}">
                <a16:creationId xmlns:a16="http://schemas.microsoft.com/office/drawing/2014/main" id="{4706ADC7-87FD-462B-8DF6-EF47264AA37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33753" y="4010577"/>
            <a:ext cx="2352676" cy="683087"/>
          </a:xfrm>
          <a:prstGeom prst="rect">
            <a:avLst/>
          </a:prstGeom>
        </p:spPr>
      </p:pic>
      <p:pic>
        <p:nvPicPr>
          <p:cNvPr id="40" name="Picture 39">
            <a:extLst>
              <a:ext uri="{FF2B5EF4-FFF2-40B4-BE49-F238E27FC236}">
                <a16:creationId xmlns:a16="http://schemas.microsoft.com/office/drawing/2014/main" id="{256F0564-3785-4EB3-81A5-31856696B4E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912052" y="4097871"/>
            <a:ext cx="2592884" cy="607707"/>
          </a:xfrm>
          <a:prstGeom prst="rect">
            <a:avLst/>
          </a:prstGeom>
        </p:spPr>
      </p:pic>
      <p:pic>
        <p:nvPicPr>
          <p:cNvPr id="19" name="Picture 18">
            <a:extLst>
              <a:ext uri="{FF2B5EF4-FFF2-40B4-BE49-F238E27FC236}">
                <a16:creationId xmlns:a16="http://schemas.microsoft.com/office/drawing/2014/main" id="{2982A8D3-F88B-4B19-A6EB-87C25AD536AA}"/>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495984" y="3082527"/>
            <a:ext cx="2352676" cy="663432"/>
          </a:xfrm>
          <a:prstGeom prst="rect">
            <a:avLst/>
          </a:prstGeom>
        </p:spPr>
      </p:pic>
      <p:pic>
        <p:nvPicPr>
          <p:cNvPr id="36" name="Picture 35">
            <a:extLst>
              <a:ext uri="{FF2B5EF4-FFF2-40B4-BE49-F238E27FC236}">
                <a16:creationId xmlns:a16="http://schemas.microsoft.com/office/drawing/2014/main" id="{89E83359-9C06-4101-857F-DED7DD619AF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886384" y="4693409"/>
            <a:ext cx="2458233" cy="934821"/>
          </a:xfrm>
          <a:prstGeom prst="rect">
            <a:avLst/>
          </a:prstGeom>
        </p:spPr>
      </p:pic>
      <p:pic>
        <p:nvPicPr>
          <p:cNvPr id="8" name="Picture 7">
            <a:extLst>
              <a:ext uri="{FF2B5EF4-FFF2-40B4-BE49-F238E27FC236}">
                <a16:creationId xmlns:a16="http://schemas.microsoft.com/office/drawing/2014/main" id="{F2A1F9E0-9B3C-4E0A-9872-8944CEF646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130815" y="1592608"/>
            <a:ext cx="1887949" cy="457200"/>
          </a:xfrm>
          <a:prstGeom prst="rect">
            <a:avLst/>
          </a:prstGeom>
        </p:spPr>
      </p:pic>
      <p:pic>
        <p:nvPicPr>
          <p:cNvPr id="21" name="Picture 20">
            <a:extLst>
              <a:ext uri="{FF2B5EF4-FFF2-40B4-BE49-F238E27FC236}">
                <a16:creationId xmlns:a16="http://schemas.microsoft.com/office/drawing/2014/main" id="{098377D8-391B-437B-92F1-99C9A92FEED4}"/>
              </a:ext>
            </a:extLst>
          </p:cNvPr>
          <p:cNvPicPr>
            <a:picLocks noChangeAspect="1"/>
          </p:cNvPicPr>
          <p:nvPr/>
        </p:nvPicPr>
        <p:blipFill>
          <a:blip r:embed="rId28"/>
          <a:stretch>
            <a:fillRect/>
          </a:stretch>
        </p:blipFill>
        <p:spPr>
          <a:xfrm>
            <a:off x="2730264" y="1821208"/>
            <a:ext cx="1335140" cy="237765"/>
          </a:xfrm>
          <a:prstGeom prst="rect">
            <a:avLst/>
          </a:prstGeom>
        </p:spPr>
      </p:pic>
      <p:pic>
        <p:nvPicPr>
          <p:cNvPr id="1026" name="Picture 2">
            <a:extLst>
              <a:ext uri="{FF2B5EF4-FFF2-40B4-BE49-F238E27FC236}">
                <a16:creationId xmlns:a16="http://schemas.microsoft.com/office/drawing/2014/main" id="{8DE1F3BF-B331-4B04-9657-0A893336DA95}"/>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1519" t="3756" r="5318" b="7878"/>
          <a:stretch/>
        </p:blipFill>
        <p:spPr bwMode="auto">
          <a:xfrm>
            <a:off x="3768863" y="3139804"/>
            <a:ext cx="1346637" cy="8416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BAC43E-1241-4475-A59C-5DA6D8C52D4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360791" y="2410742"/>
            <a:ext cx="2352677" cy="326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4111DD5-169A-4805-9CCA-BDC70F60FC4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85746" y="1608217"/>
            <a:ext cx="1371791" cy="676369"/>
          </a:xfrm>
          <a:prstGeom prst="rect">
            <a:avLst/>
          </a:prstGeom>
        </p:spPr>
      </p:pic>
      <p:pic>
        <p:nvPicPr>
          <p:cNvPr id="30" name="Picture 29">
            <a:extLst>
              <a:ext uri="{FF2B5EF4-FFF2-40B4-BE49-F238E27FC236}">
                <a16:creationId xmlns:a16="http://schemas.microsoft.com/office/drawing/2014/main" id="{923F6C4C-7C9C-4C58-B7BC-EE841878057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89450" y="1590001"/>
            <a:ext cx="1621401" cy="697202"/>
          </a:xfrm>
          <a:prstGeom prst="rect">
            <a:avLst/>
          </a:prstGeom>
        </p:spPr>
      </p:pic>
      <p:pic>
        <p:nvPicPr>
          <p:cNvPr id="35" name="Picture 34">
            <a:extLst>
              <a:ext uri="{FF2B5EF4-FFF2-40B4-BE49-F238E27FC236}">
                <a16:creationId xmlns:a16="http://schemas.microsoft.com/office/drawing/2014/main" id="{0952E86B-F31A-439B-9565-2EA9F92A280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266393" y="2242698"/>
            <a:ext cx="769441" cy="769441"/>
          </a:xfrm>
          <a:prstGeom prst="rect">
            <a:avLst/>
          </a:prstGeom>
        </p:spPr>
      </p:pic>
      <p:pic>
        <p:nvPicPr>
          <p:cNvPr id="42" name="Picture 41">
            <a:extLst>
              <a:ext uri="{FF2B5EF4-FFF2-40B4-BE49-F238E27FC236}">
                <a16:creationId xmlns:a16="http://schemas.microsoft.com/office/drawing/2014/main" id="{9CA2DD8A-F3AC-4688-A197-80CD59B523B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432275" y="2204692"/>
            <a:ext cx="1346637" cy="734120"/>
          </a:xfrm>
          <a:prstGeom prst="rect">
            <a:avLst/>
          </a:prstGeom>
        </p:spPr>
      </p:pic>
      <p:pic>
        <p:nvPicPr>
          <p:cNvPr id="5" name="Picture 4">
            <a:extLst>
              <a:ext uri="{FF2B5EF4-FFF2-40B4-BE49-F238E27FC236}">
                <a16:creationId xmlns:a16="http://schemas.microsoft.com/office/drawing/2014/main" id="{FF20A77A-E8F0-4619-B2F4-360D51D0B5A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815640" y="5030733"/>
            <a:ext cx="1948803" cy="798489"/>
          </a:xfrm>
          <a:prstGeom prst="rect">
            <a:avLst/>
          </a:prstGeom>
        </p:spPr>
      </p:pic>
      <p:pic>
        <p:nvPicPr>
          <p:cNvPr id="14" name="Picture 13">
            <a:extLst>
              <a:ext uri="{FF2B5EF4-FFF2-40B4-BE49-F238E27FC236}">
                <a16:creationId xmlns:a16="http://schemas.microsoft.com/office/drawing/2014/main" id="{FF274E77-4091-48F5-80FB-3C1797D9709B}"/>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167447" y="1725163"/>
            <a:ext cx="2358137" cy="330815"/>
          </a:xfrm>
          <a:prstGeom prst="rect">
            <a:avLst/>
          </a:prstGeom>
        </p:spPr>
      </p:pic>
      <p:pic>
        <p:nvPicPr>
          <p:cNvPr id="34" name="Picture 33">
            <a:extLst>
              <a:ext uri="{FF2B5EF4-FFF2-40B4-BE49-F238E27FC236}">
                <a16:creationId xmlns:a16="http://schemas.microsoft.com/office/drawing/2014/main" id="{0433DCE2-B67E-4BBB-83B1-26776DC50ACA}"/>
              </a:ext>
            </a:extLst>
          </p:cNvPr>
          <p:cNvPicPr>
            <a:picLocks noChangeAspect="1"/>
          </p:cNvPicPr>
          <p:nvPr/>
        </p:nvPicPr>
        <p:blipFill rotWithShape="1">
          <a:blip r:embed="rId37">
            <a:extLst>
              <a:ext uri="{28A0092B-C50C-407E-A947-70E740481C1C}">
                <a14:useLocalDpi xmlns:a14="http://schemas.microsoft.com/office/drawing/2010/main" val="0"/>
              </a:ext>
            </a:extLst>
          </a:blip>
          <a:srcRect l="19002" t="33785" r="18742" b="33313"/>
          <a:stretch/>
        </p:blipFill>
        <p:spPr>
          <a:xfrm>
            <a:off x="10306596" y="3164526"/>
            <a:ext cx="1760251" cy="581433"/>
          </a:xfrm>
          <a:prstGeom prst="rect">
            <a:avLst/>
          </a:prstGeom>
        </p:spPr>
      </p:pic>
    </p:spTree>
    <p:extLst>
      <p:ext uri="{BB962C8B-B14F-4D97-AF65-F5344CB8AC3E}">
        <p14:creationId xmlns:p14="http://schemas.microsoft.com/office/powerpoint/2010/main" val="2046182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29679"/>
            <a:ext cx="493891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a:t>
            </a:r>
          </a:p>
        </p:txBody>
      </p:sp>
      <p:graphicFrame>
        <p:nvGraphicFramePr>
          <p:cNvPr id="14" name="Chart 13">
            <a:extLst>
              <a:ext uri="{FF2B5EF4-FFF2-40B4-BE49-F238E27FC236}">
                <a16:creationId xmlns:a16="http://schemas.microsoft.com/office/drawing/2014/main" id="{8DF786F7-4CCA-4E0E-8568-047F6E143C59}"/>
              </a:ext>
            </a:extLst>
          </p:cNvPr>
          <p:cNvGraphicFramePr/>
          <p:nvPr>
            <p:extLst>
              <p:ext uri="{D42A27DB-BD31-4B8C-83A1-F6EECF244321}">
                <p14:modId xmlns:p14="http://schemas.microsoft.com/office/powerpoint/2010/main" val="1802140080"/>
              </p:ext>
            </p:extLst>
          </p:nvPr>
        </p:nvGraphicFramePr>
        <p:xfrm>
          <a:off x="2117985" y="1597588"/>
          <a:ext cx="8463064" cy="45298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BF2BD65-1CF9-426A-A19F-0A6348E8EB73}"/>
              </a:ext>
            </a:extLst>
          </p:cNvPr>
          <p:cNvGraphicFramePr>
            <a:graphicFrameLocks noGrp="1"/>
          </p:cNvGraphicFramePr>
          <p:nvPr>
            <p:extLst>
              <p:ext uri="{D42A27DB-BD31-4B8C-83A1-F6EECF244321}">
                <p14:modId xmlns:p14="http://schemas.microsoft.com/office/powerpoint/2010/main" val="2776110543"/>
              </p:ext>
            </p:extLst>
          </p:nvPr>
        </p:nvGraphicFramePr>
        <p:xfrm>
          <a:off x="2355741" y="1673876"/>
          <a:ext cx="6971138" cy="4377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8968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358942" y="545721"/>
            <a:ext cx="711714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 Packages</a:t>
            </a:r>
          </a:p>
        </p:txBody>
      </p:sp>
      <p:sp>
        <p:nvSpPr>
          <p:cNvPr id="6" name="Rectangle 5">
            <a:extLst>
              <a:ext uri="{FF2B5EF4-FFF2-40B4-BE49-F238E27FC236}">
                <a16:creationId xmlns:a16="http://schemas.microsoft.com/office/drawing/2014/main" id="{D2260463-0348-4DDD-A902-028F2137C351}"/>
              </a:ext>
            </a:extLst>
          </p:cNvPr>
          <p:cNvSpPr/>
          <p:nvPr/>
        </p:nvSpPr>
        <p:spPr>
          <a:xfrm>
            <a:off x="599870" y="1819847"/>
            <a:ext cx="10992255" cy="923330"/>
          </a:xfrm>
          <a:prstGeom prst="rect">
            <a:avLst/>
          </a:prstGeom>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Our corporate partner packages have been built to meet the needs and desires of all healthcare and life science organizations. Choose the path for your company by visiting </a:t>
            </a: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HBAnet.org/corporate-partners</a:t>
            </a: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or emailing us at </a:t>
            </a: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CorporatePartners@HBAnet.org</a:t>
            </a:r>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t>.</a:t>
            </a:r>
          </a:p>
        </p:txBody>
      </p:sp>
      <p:pic>
        <p:nvPicPr>
          <p:cNvPr id="7" name="Picture 6">
            <a:extLst>
              <a:ext uri="{FF2B5EF4-FFF2-40B4-BE49-F238E27FC236}">
                <a16:creationId xmlns:a16="http://schemas.microsoft.com/office/drawing/2014/main" id="{B5F92C3D-C2A1-4C39-834D-27CAC4109B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2061" y="3247862"/>
            <a:ext cx="6862483" cy="2979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559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9781"/>
            <a:ext cx="722665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Rising Stars and Luminaries</a:t>
            </a:r>
          </a:p>
        </p:txBody>
      </p:sp>
      <p:sp>
        <p:nvSpPr>
          <p:cNvPr id="7" name="Rectangle 6">
            <a:extLst>
              <a:ext uri="{FF2B5EF4-FFF2-40B4-BE49-F238E27FC236}">
                <a16:creationId xmlns:a16="http://schemas.microsoft.com/office/drawing/2014/main" id="{6728E55D-DB2F-4BE2-95C4-E574AA5896D6}"/>
              </a:ext>
            </a:extLst>
          </p:cNvPr>
          <p:cNvSpPr>
            <a:spLocks noGrp="1" noChangeArrowheads="1"/>
          </p:cNvSpPr>
          <p:nvPr/>
        </p:nvSpPr>
        <p:spPr>
          <a:xfrm>
            <a:off x="528638" y="1873417"/>
            <a:ext cx="11129962" cy="398252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5000"/>
              </a:lnSpc>
              <a:spcBef>
                <a:spcPts val="300"/>
              </a:spcBef>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Eligible corporate partner packages offer the option to name either a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Rising Star </a:t>
            </a:r>
            <a:r>
              <a:rPr lang="en-US" altLang="en-US" sz="1800" dirty="0">
                <a:latin typeface="Tahoma" panose="020B0604030504040204" pitchFamily="34" charset="0"/>
                <a:ea typeface="Tahoma" panose="020B0604030504040204" pitchFamily="34" charset="0"/>
                <a:cs typeface="Tahoma" panose="020B0604030504040204" pitchFamily="34" charset="0"/>
              </a:rPr>
              <a:t>or a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Luminary</a:t>
            </a:r>
            <a:r>
              <a:rPr lang="en-US" altLang="en-US" sz="1800" dirty="0">
                <a:latin typeface="Tahoma" panose="020B0604030504040204" pitchFamily="34" charset="0"/>
                <a:ea typeface="Tahoma" panose="020B0604030504040204" pitchFamily="34" charset="0"/>
                <a:cs typeface="Tahoma" panose="020B0604030504040204" pitchFamily="34" charset="0"/>
              </a:rPr>
              <a:t>. Standard purple and gold corporate partner packages include recognition of two award winners.</a:t>
            </a:r>
          </a:p>
          <a:p>
            <a:pPr marL="0" indent="0">
              <a:lnSpc>
                <a:spcPct val="95000"/>
              </a:lnSpc>
              <a:spcBef>
                <a:spcPts val="300"/>
              </a:spcBef>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95000"/>
              </a:lnSpc>
              <a:spcBef>
                <a:spcPts val="300"/>
              </a:spcBef>
              <a:buClr>
                <a:srgbClr val="FB515B"/>
              </a:buClr>
              <a:buNone/>
            </a:pPr>
            <a:r>
              <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HBA Rising Stars </a:t>
            </a:r>
            <a:r>
              <a:rPr lang="en-US" sz="1800" dirty="0">
                <a:latin typeface="Tahoma" panose="020B0604030504040204" pitchFamily="34" charset="0"/>
                <a:ea typeface="Tahoma" panose="020B0604030504040204" pitchFamily="34" charset="0"/>
                <a:cs typeface="Tahoma" panose="020B0604030504040204" pitchFamily="34" charset="0"/>
              </a:rPr>
              <a:t>are professionals in the early stages of their career. They represent various sectors of the healthcare industry and are designated by HBA's corporate partner organizations. The honor recognizes individuals’ outstanding performance, commitment to excellence and valuable contributions to their companies’ success. The </a:t>
            </a:r>
            <a:r>
              <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Rising Stars </a:t>
            </a:r>
            <a:r>
              <a:rPr lang="en-US" sz="1800" dirty="0">
                <a:latin typeface="Tahoma" panose="020B0604030504040204" pitchFamily="34" charset="0"/>
                <a:ea typeface="Tahoma" panose="020B0604030504040204" pitchFamily="34" charset="0"/>
                <a:cs typeface="Tahoma" panose="020B0604030504040204" pitchFamily="34" charset="0"/>
              </a:rPr>
              <a:t>are inspiring leaders, role models to others and are celebrated for their vision, dedication and action.  </a:t>
            </a:r>
          </a:p>
          <a:p>
            <a:pPr marL="0" indent="0">
              <a:lnSpc>
                <a:spcPct val="95000"/>
              </a:lnSpc>
              <a:spcBef>
                <a:spcPts val="300"/>
              </a:spcBef>
              <a:buClr>
                <a:srgbClr val="FB515B"/>
              </a:buClr>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95000"/>
              </a:lnSpc>
              <a:spcBef>
                <a:spcPts val="300"/>
              </a:spcBef>
              <a:buClr>
                <a:srgbClr val="FB515B"/>
              </a:buClr>
              <a:buNone/>
            </a:pPr>
            <a:r>
              <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HBA Luminaries </a:t>
            </a:r>
            <a:r>
              <a:rPr lang="en-US" sz="1800" dirty="0">
                <a:latin typeface="Tahoma" panose="020B0604030504040204" pitchFamily="34" charset="0"/>
                <a:ea typeface="Tahoma" panose="020B0604030504040204" pitchFamily="34" charset="0"/>
                <a:cs typeface="Tahoma" panose="020B0604030504040204" pitchFamily="34" charset="0"/>
              </a:rPr>
              <a:t>are professionals with more than 20 years of professional industry experience, serve as a role model in their company, actively mentor and sponsor others and are a shining example of transformational leadership that the organization wants to formally recognize.</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7526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37971" y="529679"/>
            <a:ext cx="11065850" cy="769441"/>
          </a:xfrm>
          <a:prstGeom prst="rect">
            <a:avLst/>
          </a:prstGeom>
          <a:noFill/>
        </p:spPr>
        <p:txBody>
          <a:bodyPr wrap="none" rtlCol="0">
            <a:spAutoFit/>
          </a:bodyPr>
          <a:lstStyle/>
          <a:p>
            <a:r>
              <a:rPr lang="en-US" sz="4400">
                <a:solidFill>
                  <a:schemeClr val="bg1"/>
                </a:solidFill>
                <a:latin typeface="Palatino Linotype" panose="02040502050505030304" pitchFamily="18" charset="0"/>
              </a:rPr>
              <a:t>Building Better Business Connections (3BC)</a:t>
            </a:r>
          </a:p>
        </p:txBody>
      </p:sp>
      <p:sp>
        <p:nvSpPr>
          <p:cNvPr id="9" name="Content Placeholder 2">
            <a:extLst>
              <a:ext uri="{FF2B5EF4-FFF2-40B4-BE49-F238E27FC236}">
                <a16:creationId xmlns:a16="http://schemas.microsoft.com/office/drawing/2014/main" id="{C95E403C-1194-4265-B111-05FED32A2457}"/>
              </a:ext>
            </a:extLst>
          </p:cNvPr>
          <p:cNvSpPr txBox="1">
            <a:spLocks/>
          </p:cNvSpPr>
          <p:nvPr/>
        </p:nvSpPr>
        <p:spPr>
          <a:xfrm>
            <a:off x="237971" y="1787486"/>
            <a:ext cx="6145598" cy="385010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endParaRPr lang="en-US" sz="1800" dirty="0">
              <a:latin typeface="Tahoma"/>
              <a:ea typeface="Tahoma"/>
              <a:cs typeface="Tahoma"/>
            </a:endParaRPr>
          </a:p>
          <a:p>
            <a:pPr marL="0" indent="0">
              <a:spcAft>
                <a:spcPts val="1000"/>
              </a:spcAft>
              <a:buNone/>
            </a:pPr>
            <a:r>
              <a:rPr lang="en-US" sz="1800" dirty="0">
                <a:latin typeface="Tahoma"/>
                <a:ea typeface="Tahoma"/>
                <a:cs typeface="Tahoma"/>
              </a:rPr>
              <a:t>Established in 2011, 3BC is an annual event for our corporate partner community:</a:t>
            </a:r>
            <a:endParaRPr lang="en-US" dirty="0">
              <a:latin typeface="Calibri" panose="020F0502020204030204"/>
              <a:ea typeface="Tahoma"/>
              <a:cs typeface="Calibri" panose="020F0502020204030204"/>
            </a:endParaRPr>
          </a:p>
          <a:p>
            <a:pPr marL="698500" lvl="1" indent="-241300">
              <a:spcAft>
                <a:spcPts val="1000"/>
              </a:spcAft>
              <a:buClr>
                <a:schemeClr val="accent2"/>
              </a:buClr>
            </a:pP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Chaired by an industry leader</a:t>
            </a:r>
          </a:p>
          <a:p>
            <a:pPr marL="698500" lvl="1" indent="-241300">
              <a:spcAft>
                <a:spcPts val="1000"/>
              </a:spcAft>
              <a:buClr>
                <a:schemeClr val="accent2"/>
              </a:buClr>
            </a:pP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Connecting senior executives</a:t>
            </a:r>
          </a:p>
          <a:p>
            <a:pPr marL="698500" lvl="1" indent="-241300">
              <a:spcAft>
                <a:spcPts val="1000"/>
              </a:spcAft>
              <a:buClr>
                <a:schemeClr val="accent2"/>
              </a:buClr>
            </a:pPr>
            <a:r>
              <a:rPr lang="en-US" sz="1800" dirty="0">
                <a:solidFill>
                  <a:srgbClr val="58595B"/>
                </a:solidFill>
                <a:latin typeface="Tahoma"/>
                <a:ea typeface="Tahoma"/>
                <a:cs typeface="Tahoma"/>
              </a:rPr>
              <a:t>Collaborating to overcome organizational challenges and achieve business goals</a:t>
            </a:r>
          </a:p>
          <a:p>
            <a:pPr marL="0" indent="0">
              <a:spcAft>
                <a:spcPts val="1000"/>
              </a:spcAft>
              <a:buClr>
                <a:schemeClr val="accent2"/>
              </a:buClr>
              <a:buNone/>
            </a:pPr>
            <a:r>
              <a:rPr lang="en-US" sz="1800" dirty="0">
                <a:latin typeface="Tahoma" panose="020B0604030504040204" pitchFamily="34" charset="0"/>
                <a:ea typeface="Tahoma" panose="020B0604030504040204" pitchFamily="34" charset="0"/>
                <a:cs typeface="Tahoma" panose="020B0604030504040204" pitchFamily="34" charset="0"/>
              </a:rPr>
              <a:t>The 2021 event theme is “Leading with Empathy” - Leading with empathy is the entryway to pivotal transformation. The vulnerability empathy requires is essential for the bold actions necessary to drive meaningful change for the future. </a:t>
            </a:r>
          </a:p>
          <a:p>
            <a:pPr marL="0" indent="0">
              <a:spcAft>
                <a:spcPts val="1000"/>
              </a:spcAft>
              <a:buClr>
                <a:schemeClr val="accent2"/>
              </a:buClr>
              <a:buNone/>
            </a:pPr>
            <a:endParaRPr lang="en-US" sz="2200" dirty="0">
              <a:solidFill>
                <a:srgbClr val="58595B"/>
              </a:solidFill>
              <a:latin typeface="Tahoma"/>
              <a:ea typeface="Tahoma"/>
              <a:cs typeface="Tahoma"/>
            </a:endParaRPr>
          </a:p>
        </p:txBody>
      </p:sp>
      <p:sp>
        <p:nvSpPr>
          <p:cNvPr id="6" name="TextBox 5">
            <a:extLst>
              <a:ext uri="{FF2B5EF4-FFF2-40B4-BE49-F238E27FC236}">
                <a16:creationId xmlns:a16="http://schemas.microsoft.com/office/drawing/2014/main" id="{CCFE490F-E99D-4DCA-A147-33F22E483E8A}"/>
              </a:ext>
            </a:extLst>
          </p:cNvPr>
          <p:cNvSpPr txBox="1"/>
          <p:nvPr/>
        </p:nvSpPr>
        <p:spPr>
          <a:xfrm>
            <a:off x="393587" y="1666907"/>
            <a:ext cx="4869859" cy="584775"/>
          </a:xfrm>
          <a:prstGeom prst="rect">
            <a:avLst/>
          </a:prstGeom>
          <a:noFill/>
        </p:spPr>
        <p:txBody>
          <a:bodyPr wrap="none" rtlCol="0">
            <a:spAutoFit/>
          </a:bodyPr>
          <a:lstStyle/>
          <a:p>
            <a:r>
              <a:rPr lang="en-US" sz="3200" dirty="0">
                <a:solidFill>
                  <a:srgbClr val="FB515B"/>
                </a:solidFill>
                <a:latin typeface="Palatino Linotype" panose="02040502050505030304" pitchFamily="18" charset="0"/>
              </a:rPr>
              <a:t>21-22 September – Virtual</a:t>
            </a:r>
          </a:p>
        </p:txBody>
      </p:sp>
      <p:pic>
        <p:nvPicPr>
          <p:cNvPr id="1026" name="Picture 2">
            <a:extLst>
              <a:ext uri="{FF2B5EF4-FFF2-40B4-BE49-F238E27FC236}">
                <a16:creationId xmlns:a16="http://schemas.microsoft.com/office/drawing/2014/main" id="{5AD17B17-F71F-48FD-913E-8FB851D77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806" y="2381790"/>
            <a:ext cx="5506223" cy="325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074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45721"/>
            <a:ext cx="3433825"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ACE Awards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38</a:t>
            </a:fld>
            <a:endParaRPr lang="en-US" dirty="0"/>
          </a:p>
        </p:txBody>
      </p:sp>
      <p:sp>
        <p:nvSpPr>
          <p:cNvPr id="13" name="TextBox 12">
            <a:extLst>
              <a:ext uri="{FF2B5EF4-FFF2-40B4-BE49-F238E27FC236}">
                <a16:creationId xmlns:a16="http://schemas.microsoft.com/office/drawing/2014/main" id="{08D895E9-1E7C-264D-964A-5AD1ACEC5F03}"/>
              </a:ext>
            </a:extLst>
          </p:cNvPr>
          <p:cNvSpPr txBox="1"/>
          <p:nvPr/>
        </p:nvSpPr>
        <p:spPr>
          <a:xfrm>
            <a:off x="609600" y="1784984"/>
            <a:ext cx="6420316" cy="3416320"/>
          </a:xfrm>
          <a:prstGeom prst="rect">
            <a:avLst/>
          </a:prstGeom>
          <a:noFill/>
        </p:spPr>
        <p:txBody>
          <a:bodyPr wrap="square" rtlCol="0">
            <a:spAutoFit/>
          </a:bodyPr>
          <a:lstStyle/>
          <a:p>
            <a:pPr>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The prestigious ACE awards program recognizes exemplary leadership initiatives that advance and enhance the careers of women.</a:t>
            </a:r>
          </a:p>
          <a:p>
            <a:pPr>
              <a:buClr>
                <a:srgbClr val="FB515B"/>
              </a:buCl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Open to public and private companies of all sizes</a:t>
            </a:r>
          </a:p>
          <a:p>
            <a:pPr marL="285750"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Winners gain significant industry visibility </a:t>
            </a:r>
          </a:p>
          <a:p>
            <a:pPr marL="285750"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Receive feedback from independent judges on: </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Business performance</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Sustainability</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Stewardship</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Execution</a:t>
            </a:r>
          </a:p>
          <a:p>
            <a:pPr marL="742950" lvl="1" indent="-285750">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Measurable results</a:t>
            </a:r>
          </a:p>
        </p:txBody>
      </p:sp>
      <p:pic>
        <p:nvPicPr>
          <p:cNvPr id="6" name="Picture 5">
            <a:extLst>
              <a:ext uri="{FF2B5EF4-FFF2-40B4-BE49-F238E27FC236}">
                <a16:creationId xmlns:a16="http://schemas.microsoft.com/office/drawing/2014/main" id="{08016F7B-08B0-4148-B1D7-2CC630901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663" y="2811574"/>
            <a:ext cx="5756525" cy="3403722"/>
          </a:xfrm>
          <a:prstGeom prst="rect">
            <a:avLst/>
          </a:prstGeom>
        </p:spPr>
      </p:pic>
      <p:sp>
        <p:nvSpPr>
          <p:cNvPr id="7" name="TextBox 6">
            <a:extLst>
              <a:ext uri="{FF2B5EF4-FFF2-40B4-BE49-F238E27FC236}">
                <a16:creationId xmlns:a16="http://schemas.microsoft.com/office/drawing/2014/main" id="{B29190C9-477A-467F-B3EF-9219D11FE1AB}"/>
              </a:ext>
            </a:extLst>
          </p:cNvPr>
          <p:cNvSpPr txBox="1"/>
          <p:nvPr/>
        </p:nvSpPr>
        <p:spPr>
          <a:xfrm>
            <a:off x="3348671" y="6215296"/>
            <a:ext cx="6897209" cy="369332"/>
          </a:xfrm>
          <a:prstGeom prst="rect">
            <a:avLst/>
          </a:prstGeom>
          <a:noFill/>
        </p:spPr>
        <p:txBody>
          <a:bodyPr wrap="none" lIns="91440" tIns="45720" rIns="91440" bIns="45720" rtlCol="0" anchor="t">
            <a:spAutoFit/>
          </a:bodyPr>
          <a:lstStyle/>
          <a:p>
            <a:r>
              <a:rPr lang="en-US" i="1" dirty="0">
                <a:solidFill>
                  <a:srgbClr val="FB515B"/>
                </a:solidFill>
              </a:rPr>
              <a:t>Information on the 2021 ACE Award winners to be released in November</a:t>
            </a:r>
          </a:p>
        </p:txBody>
      </p:sp>
    </p:spTree>
    <p:extLst>
      <p:ext uri="{BB962C8B-B14F-4D97-AF65-F5344CB8AC3E}">
        <p14:creationId xmlns:p14="http://schemas.microsoft.com/office/powerpoint/2010/main" val="1923896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21B4D8-7D68-49C0-B01F-DF51018283B9}"/>
              </a:ext>
            </a:extLst>
          </p:cNvPr>
          <p:cNvSpPr txBox="1"/>
          <p:nvPr/>
        </p:nvSpPr>
        <p:spPr>
          <a:xfrm>
            <a:off x="4878987" y="1871990"/>
            <a:ext cx="6962274" cy="4801314"/>
          </a:xfrm>
          <a:prstGeom prst="rect">
            <a:avLst/>
          </a:prstGeom>
          <a:noFill/>
        </p:spPr>
        <p:txBody>
          <a:bodyPr wrap="square" rtlCol="0">
            <a:spAutoFit/>
          </a:bodyPr>
          <a:lstStyle/>
          <a:p>
            <a:pPr>
              <a:buClr>
                <a:schemeClr val="accent2"/>
              </a:buCl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The ambassador program is the HBA’s solution for corporate partners to accelerate the development, advancement and visibility of their female talent pool. </a:t>
            </a:r>
          </a:p>
          <a:p>
            <a:pPr marL="742950" lvl="1" indent="-28575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Currently available to purple, gold and silver corporate partners</a:t>
            </a:r>
          </a:p>
          <a:p>
            <a:pPr>
              <a:buClr>
                <a:schemeClr val="accent2"/>
              </a:buClr>
            </a:pPr>
            <a:endParaRPr lang="en-US"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buClr>
                <a:schemeClr val="accent2"/>
              </a:buCl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An HBA-trained advisor assists companies to build “HBA Inside.”</a:t>
            </a:r>
          </a:p>
          <a:p>
            <a:pPr marL="698500" lvl="1" indent="-2413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Self-directed and customized to corporate goals</a:t>
            </a:r>
          </a:p>
          <a:p>
            <a:pPr marL="698500" lvl="1" indent="-24130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Develops motivated and engaged HBA community inside company</a:t>
            </a:r>
          </a:p>
          <a:p>
            <a:pPr>
              <a:buClr>
                <a:schemeClr val="accent2"/>
              </a:buClr>
            </a:pPr>
            <a:endParaRPr lang="en-US"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buClr>
                <a:schemeClr val="accent2"/>
              </a:buCl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Accelerates the development and visibility of talent within your company and fuels the career advancement of participants.</a:t>
            </a:r>
          </a:p>
          <a:p>
            <a:pPr marL="742950" lvl="1" indent="-285750">
              <a:buClr>
                <a:schemeClr val="accent2"/>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Individual success metrics created and tracked</a:t>
            </a:r>
          </a:p>
          <a:p>
            <a:pPr>
              <a:buClr>
                <a:schemeClr val="accent2"/>
              </a:buClr>
            </a:pPr>
            <a:endParaRPr lang="en-US"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buClr>
                <a:schemeClr val="accent2"/>
              </a:buCl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Connects company colleagues globally with multiple ambassador programs.</a:t>
            </a:r>
          </a:p>
        </p:txBody>
      </p:sp>
      <p:sp>
        <p:nvSpPr>
          <p:cNvPr id="8" name="TextBox 7">
            <a:extLst>
              <a:ext uri="{FF2B5EF4-FFF2-40B4-BE49-F238E27FC236}">
                <a16:creationId xmlns:a16="http://schemas.microsoft.com/office/drawing/2014/main" id="{967BBA4E-3D7D-486E-92BA-7913F66DEE8A}"/>
              </a:ext>
            </a:extLst>
          </p:cNvPr>
          <p:cNvSpPr txBox="1"/>
          <p:nvPr/>
        </p:nvSpPr>
        <p:spPr>
          <a:xfrm>
            <a:off x="358942" y="545721"/>
            <a:ext cx="568296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Ambassador Program</a:t>
            </a:r>
          </a:p>
        </p:txBody>
      </p:sp>
      <p:pic>
        <p:nvPicPr>
          <p:cNvPr id="4" name="Picture 3">
            <a:extLst>
              <a:ext uri="{FF2B5EF4-FFF2-40B4-BE49-F238E27FC236}">
                <a16:creationId xmlns:a16="http://schemas.microsoft.com/office/drawing/2014/main" id="{B17EFFAC-5D84-484F-BBD1-B45D2AAF9D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42" y="2068140"/>
            <a:ext cx="4025265" cy="3252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8494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43528"/>
            <a:ext cx="6801862"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Core Purpose and Mission</a:t>
            </a:r>
          </a:p>
        </p:txBody>
      </p:sp>
      <p:sp>
        <p:nvSpPr>
          <p:cNvPr id="6" name="Content Placeholder 2">
            <a:extLst>
              <a:ext uri="{FF2B5EF4-FFF2-40B4-BE49-F238E27FC236}">
                <a16:creationId xmlns:a16="http://schemas.microsoft.com/office/drawing/2014/main" id="{3A3E23C6-DCA5-4AF1-854F-1AC21614F38A}"/>
              </a:ext>
            </a:extLst>
          </p:cNvPr>
          <p:cNvSpPr>
            <a:spLocks noGrp="1"/>
          </p:cNvSpPr>
          <p:nvPr/>
        </p:nvSpPr>
        <p:spPr>
          <a:xfrm>
            <a:off x="759036" y="2148916"/>
            <a:ext cx="11400880" cy="91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To further the advancement and impact of women in the business of healthcare </a:t>
            </a:r>
          </a:p>
        </p:txBody>
      </p:sp>
      <p:sp>
        <p:nvSpPr>
          <p:cNvPr id="7" name="Content Placeholder 2">
            <a:extLst>
              <a:ext uri="{FF2B5EF4-FFF2-40B4-BE49-F238E27FC236}">
                <a16:creationId xmlns:a16="http://schemas.microsoft.com/office/drawing/2014/main" id="{A183772B-C92A-4364-8B8B-DC128F47A79F}"/>
              </a:ext>
            </a:extLst>
          </p:cNvPr>
          <p:cNvSpPr txBox="1">
            <a:spLocks/>
          </p:cNvSpPr>
          <p:nvPr/>
        </p:nvSpPr>
        <p:spPr bwMode="auto">
          <a:xfrm>
            <a:off x="713193" y="3006170"/>
            <a:ext cx="11112627" cy="21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rPr>
              <a:t>The Healthcare Businesswomen’s Association is a global nonprofit organization comprised of individuals and organizations from across the healthcare industry committed to: </a:t>
            </a:r>
          </a:p>
          <a:p>
            <a:pPr marL="808038" lvl="1" indent="-342900">
              <a:spcAft>
                <a:spcPts val="6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Achieving gender parity in leadership positions</a:t>
            </a:r>
          </a:p>
          <a:p>
            <a:pPr marL="808038" lvl="1" indent="-342900">
              <a:spcAft>
                <a:spcPts val="6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Facilitating career and business connections</a:t>
            </a:r>
          </a:p>
          <a:p>
            <a:pPr marL="808038" lvl="1" indent="-342900">
              <a:spcAft>
                <a:spcPts val="600"/>
              </a:spcAft>
              <a:buClr>
                <a:srgbClr val="FB515B"/>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Providing effective practices that enable organizations to realize the full potential of their female talent</a:t>
            </a:r>
          </a:p>
          <a:p>
            <a:pPr>
              <a:spcAft>
                <a:spcPts val="600"/>
              </a:spcAft>
            </a:pP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9">
            <a:extLst>
              <a:ext uri="{FF2B5EF4-FFF2-40B4-BE49-F238E27FC236}">
                <a16:creationId xmlns:a16="http://schemas.microsoft.com/office/drawing/2014/main" id="{513A38E4-4563-4A5B-BFFF-B165ACB548BF}"/>
              </a:ext>
            </a:extLst>
          </p:cNvPr>
          <p:cNvSpPr txBox="1">
            <a:spLocks noChangeArrowheads="1"/>
          </p:cNvSpPr>
          <p:nvPr/>
        </p:nvSpPr>
        <p:spPr bwMode="auto">
          <a:xfrm>
            <a:off x="519601" y="2315961"/>
            <a:ext cx="1791676" cy="93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200" b="1" dirty="0">
                <a:solidFill>
                  <a:srgbClr val="FB515B"/>
                </a:solidFill>
                <a:latin typeface="Palatino Linotype" panose="02040502050505030304" pitchFamily="18" charset="0"/>
                <a:cs typeface="Gotham Bold"/>
              </a:rPr>
              <a:t>Mission:</a:t>
            </a:r>
          </a:p>
        </p:txBody>
      </p:sp>
      <p:sp>
        <p:nvSpPr>
          <p:cNvPr id="9" name="Rectangle 8">
            <a:extLst>
              <a:ext uri="{FF2B5EF4-FFF2-40B4-BE49-F238E27FC236}">
                <a16:creationId xmlns:a16="http://schemas.microsoft.com/office/drawing/2014/main" id="{62E40119-9117-43A9-B8AC-0FFDF8AD977C}"/>
              </a:ext>
            </a:extLst>
          </p:cNvPr>
          <p:cNvSpPr/>
          <p:nvPr/>
        </p:nvSpPr>
        <p:spPr>
          <a:xfrm>
            <a:off x="358942" y="5205008"/>
            <a:ext cx="11203914"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pPr>
            <a:r>
              <a:rPr lang="en-US" sz="2000" b="1" dirty="0">
                <a:solidFill>
                  <a:srgbClr val="FB515B"/>
                </a:solidFill>
                <a:latin typeface="Palatino Linotype" panose="02040502050505030304" pitchFamily="18" charset="0"/>
                <a:ea typeface="Tahoma" panose="020B0604030504040204" pitchFamily="34" charset="0"/>
                <a:cs typeface="Tahoma" panose="020B0604030504040204" pitchFamily="34" charset="0"/>
              </a:rPr>
              <a:t>The HBA accomplishes its mission through strong business networks, education and leadership development and global recognition of outstanding individuals and companies.</a:t>
            </a:r>
            <a:endParaRPr lang="en-US" altLang="en-US" sz="2000" b="1" dirty="0">
              <a:solidFill>
                <a:srgbClr val="FB515B"/>
              </a:solidFill>
              <a:latin typeface="Palatino Linotype" panose="02040502050505030304" pitchFamily="18" charset="0"/>
              <a:ea typeface="Tahoma" panose="020B0604030504040204" pitchFamily="34" charset="0"/>
              <a:cs typeface="Tahoma" panose="020B0604030504040204" pitchFamily="34" charset="0"/>
            </a:endParaRPr>
          </a:p>
        </p:txBody>
      </p:sp>
      <p:sp>
        <p:nvSpPr>
          <p:cNvPr id="11" name="TextBox 9">
            <a:extLst>
              <a:ext uri="{FF2B5EF4-FFF2-40B4-BE49-F238E27FC236}">
                <a16:creationId xmlns:a16="http://schemas.microsoft.com/office/drawing/2014/main" id="{2CE38C24-1486-486A-AFBA-C445E47681F8}"/>
              </a:ext>
            </a:extLst>
          </p:cNvPr>
          <p:cNvSpPr txBox="1">
            <a:spLocks noChangeArrowheads="1"/>
          </p:cNvSpPr>
          <p:nvPr/>
        </p:nvSpPr>
        <p:spPr bwMode="auto">
          <a:xfrm>
            <a:off x="519601" y="1450020"/>
            <a:ext cx="2430460" cy="85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200" b="1" dirty="0">
                <a:solidFill>
                  <a:srgbClr val="FB515B"/>
                </a:solidFill>
                <a:latin typeface="Palatino Linotype" panose="02040502050505030304" pitchFamily="18" charset="0"/>
                <a:cs typeface="Gotham Bold"/>
              </a:rPr>
              <a:t>Core Purpose: </a:t>
            </a:r>
          </a:p>
        </p:txBody>
      </p:sp>
    </p:spTree>
    <p:extLst>
      <p:ext uri="{BB962C8B-B14F-4D97-AF65-F5344CB8AC3E}">
        <p14:creationId xmlns:p14="http://schemas.microsoft.com/office/powerpoint/2010/main" val="4294385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9206" y="2158408"/>
            <a:ext cx="4600356" cy="2300178"/>
          </a:xfrm>
          <a:prstGeom prst="rect">
            <a:avLst/>
          </a:prstGeom>
        </p:spPr>
      </p:pic>
    </p:spTree>
    <p:extLst>
      <p:ext uri="{BB962C8B-B14F-4D97-AF65-F5344CB8AC3E}">
        <p14:creationId xmlns:p14="http://schemas.microsoft.com/office/powerpoint/2010/main" val="2150285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81E9A7-5267-4D8B-AFBE-C00EF7026490}"/>
              </a:ext>
            </a:extLst>
          </p:cNvPr>
          <p:cNvSpPr txBox="1"/>
          <p:nvPr/>
        </p:nvSpPr>
        <p:spPr>
          <a:xfrm>
            <a:off x="358942" y="521993"/>
            <a:ext cx="719754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Gender Parity Collaborative</a:t>
            </a:r>
          </a:p>
        </p:txBody>
      </p:sp>
      <p:pic>
        <p:nvPicPr>
          <p:cNvPr id="6" name="Picture 5">
            <a:extLst>
              <a:ext uri="{FF2B5EF4-FFF2-40B4-BE49-F238E27FC236}">
                <a16:creationId xmlns:a16="http://schemas.microsoft.com/office/drawing/2014/main" id="{546FC4DF-9326-426A-820E-5F87ABC941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5192" y="1948089"/>
            <a:ext cx="1580176" cy="1580176"/>
          </a:xfrm>
          <a:prstGeom prst="rect">
            <a:avLst/>
          </a:prstGeom>
        </p:spPr>
      </p:pic>
      <p:sp>
        <p:nvSpPr>
          <p:cNvPr id="8" name="Content Placeholder 2">
            <a:extLst>
              <a:ext uri="{FF2B5EF4-FFF2-40B4-BE49-F238E27FC236}">
                <a16:creationId xmlns:a16="http://schemas.microsoft.com/office/drawing/2014/main" id="{96B98F16-F202-47AA-BB12-7735EF78164D}"/>
              </a:ext>
            </a:extLst>
          </p:cNvPr>
          <p:cNvSpPr txBox="1">
            <a:spLocks/>
          </p:cNvSpPr>
          <p:nvPr/>
        </p:nvSpPr>
        <p:spPr>
          <a:xfrm>
            <a:off x="3203508" y="1949726"/>
            <a:ext cx="5781505" cy="91587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400"/>
              </a:spcBef>
              <a:buNone/>
            </a:pPr>
            <a:r>
              <a:rPr lang="en-US" altLang="en-US" sz="1800" dirty="0">
                <a:latin typeface="Tahoma"/>
                <a:ea typeface="Tahoma"/>
                <a:cs typeface="Tahoma"/>
              </a:rPr>
              <a:t>The </a:t>
            </a:r>
            <a:r>
              <a:rPr lang="en-US" altLang="en-US" sz="1800" b="1" dirty="0">
                <a:latin typeface="Tahoma"/>
                <a:ea typeface="Tahoma"/>
                <a:cs typeface="Tahoma"/>
              </a:rPr>
              <a:t>Gender Parity Collaborative </a:t>
            </a:r>
            <a:r>
              <a:rPr lang="en-US" altLang="en-US" sz="1800" dirty="0">
                <a:latin typeface="Tahoma"/>
                <a:ea typeface="Tahoma"/>
                <a:cs typeface="Tahoma"/>
              </a:rPr>
              <a:t>is an </a:t>
            </a:r>
            <a:br>
              <a:rPr lang="en-US" altLang="en-US" sz="1800" dirty="0">
                <a:latin typeface="Tahoma"/>
                <a:ea typeface="Tahoma"/>
                <a:cs typeface="Tahoma"/>
              </a:rPr>
            </a:br>
            <a:r>
              <a:rPr lang="en-US" altLang="en-US" sz="1800" dirty="0">
                <a:latin typeface="Tahoma"/>
                <a:ea typeface="Tahoma"/>
                <a:cs typeface="Tahoma"/>
              </a:rPr>
              <a:t>award-winning consortium of healthcare and life sciences companies accelerating gender parity </a:t>
            </a:r>
            <a:br>
              <a:rPr lang="en-US" altLang="en-US" sz="1800" dirty="0">
                <a:latin typeface="Tahoma"/>
                <a:ea typeface="Tahoma"/>
                <a:cs typeface="Tahoma"/>
              </a:rPr>
            </a:br>
            <a:r>
              <a:rPr lang="en-US" altLang="en-US" sz="1800">
                <a:latin typeface="Tahoma"/>
                <a:ea typeface="Tahoma"/>
                <a:cs typeface="Tahoma"/>
              </a:rPr>
              <a:t>quicker than the broader industry.</a:t>
            </a:r>
          </a:p>
        </p:txBody>
      </p:sp>
      <p:pic>
        <p:nvPicPr>
          <p:cNvPr id="10" name="Picture 9">
            <a:extLst>
              <a:ext uri="{FF2B5EF4-FFF2-40B4-BE49-F238E27FC236}">
                <a16:creationId xmlns:a16="http://schemas.microsoft.com/office/drawing/2014/main" id="{0D578C3D-93EE-49BC-A0B1-7CAA8FF247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53151" y="2076450"/>
            <a:ext cx="1580177" cy="1580177"/>
          </a:xfrm>
          <a:prstGeom prst="rect">
            <a:avLst/>
          </a:prstGeom>
        </p:spPr>
      </p:pic>
      <p:sp>
        <p:nvSpPr>
          <p:cNvPr id="14" name="Content Placeholder 2">
            <a:extLst>
              <a:ext uri="{FF2B5EF4-FFF2-40B4-BE49-F238E27FC236}">
                <a16:creationId xmlns:a16="http://schemas.microsoft.com/office/drawing/2014/main" id="{C7DCBBF6-A600-4CED-BD70-E6EA1A91AC49}"/>
              </a:ext>
            </a:extLst>
          </p:cNvPr>
          <p:cNvSpPr txBox="1">
            <a:spLocks/>
          </p:cNvSpPr>
          <p:nvPr/>
        </p:nvSpPr>
        <p:spPr>
          <a:xfrm>
            <a:off x="3203508" y="3256123"/>
            <a:ext cx="5781504" cy="91587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400"/>
              </a:spcBef>
              <a:buFontTx/>
              <a:buNone/>
            </a:pPr>
            <a:r>
              <a:rPr lang="en-US" altLang="en-US" sz="1800" dirty="0">
                <a:latin typeface="Tahoma"/>
                <a:ea typeface="Tahoma"/>
                <a:cs typeface="Tahoma"/>
              </a:rPr>
              <a:t>Together, our Collaborative members commit to taking an active role in defining strategies, measuring </a:t>
            </a:r>
            <a:r>
              <a:rPr lang="en-US" altLang="en-US" sz="1800">
                <a:latin typeface="Tahoma"/>
                <a:ea typeface="Tahoma"/>
                <a:cs typeface="Tahoma"/>
              </a:rPr>
              <a:t>performance, creating change, and inspiring others.</a:t>
            </a:r>
          </a:p>
          <a:p>
            <a:pPr marL="0" indent="0">
              <a:spcBef>
                <a:spcPts val="2400"/>
              </a:spcBef>
              <a:buFontTx/>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2">
            <a:extLst>
              <a:ext uri="{FF2B5EF4-FFF2-40B4-BE49-F238E27FC236}">
                <a16:creationId xmlns:a16="http://schemas.microsoft.com/office/drawing/2014/main" id="{2A180480-45F1-4F14-B8B8-F819006F63F1}"/>
              </a:ext>
            </a:extLst>
          </p:cNvPr>
          <p:cNvPicPr>
            <a:picLocks noChangeAspect="1"/>
          </p:cNvPicPr>
          <p:nvPr/>
        </p:nvPicPr>
        <p:blipFill>
          <a:blip r:embed="rId4"/>
          <a:stretch>
            <a:fillRect/>
          </a:stretch>
        </p:blipFill>
        <p:spPr>
          <a:xfrm>
            <a:off x="2610758" y="4386753"/>
            <a:ext cx="6970484" cy="1575182"/>
          </a:xfrm>
          <a:prstGeom prst="rect">
            <a:avLst/>
          </a:prstGeom>
        </p:spPr>
      </p:pic>
    </p:spTree>
    <p:extLst>
      <p:ext uri="{BB962C8B-B14F-4D97-AF65-F5344CB8AC3E}">
        <p14:creationId xmlns:p14="http://schemas.microsoft.com/office/powerpoint/2010/main" val="109195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81E9A7-5267-4D8B-AFBE-C00EF7026490}"/>
              </a:ext>
            </a:extLst>
          </p:cNvPr>
          <p:cNvSpPr txBox="1"/>
          <p:nvPr/>
        </p:nvSpPr>
        <p:spPr>
          <a:xfrm>
            <a:off x="358942" y="521993"/>
            <a:ext cx="719754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Gender Parity Collaborative</a:t>
            </a:r>
          </a:p>
        </p:txBody>
      </p:sp>
      <p:sp>
        <p:nvSpPr>
          <p:cNvPr id="7" name="TextBox 6">
            <a:extLst>
              <a:ext uri="{FF2B5EF4-FFF2-40B4-BE49-F238E27FC236}">
                <a16:creationId xmlns:a16="http://schemas.microsoft.com/office/drawing/2014/main" id="{7D87DE70-5B80-4909-B14E-AA6141722C95}"/>
              </a:ext>
            </a:extLst>
          </p:cNvPr>
          <p:cNvSpPr txBox="1"/>
          <p:nvPr/>
        </p:nvSpPr>
        <p:spPr>
          <a:xfrm>
            <a:off x="224686" y="2094946"/>
            <a:ext cx="5093533" cy="3539430"/>
          </a:xfrm>
          <a:prstGeom prst="rect">
            <a:avLst/>
          </a:prstGeom>
          <a:noFill/>
        </p:spPr>
        <p:txBody>
          <a:bodyPr wrap="square" lIns="91440" tIns="45720" rIns="91440" bIns="45720" anchor="t">
            <a:spAutoFit/>
          </a:bodyPr>
          <a:lstStyle/>
          <a:p>
            <a:pPr algn="ctr"/>
            <a:r>
              <a:rPr lang="en-US" sz="1600" dirty="0">
                <a:latin typeface="Tahoma"/>
                <a:ea typeface="Tahoma"/>
                <a:cs typeface="Tahoma"/>
              </a:rPr>
              <a:t>On average, </a:t>
            </a:r>
            <a:r>
              <a:rPr lang="en-US" sz="1600" b="1" dirty="0">
                <a:latin typeface="Tahoma"/>
                <a:ea typeface="Tahoma"/>
                <a:cs typeface="Tahoma"/>
              </a:rPr>
              <a:t>Collaborative companies have more women at every level – from entry-level all the way to the C-suite</a:t>
            </a:r>
            <a:r>
              <a:rPr lang="en-US" sz="1600" dirty="0">
                <a:latin typeface="Tahoma"/>
                <a:ea typeface="Tahoma"/>
                <a:cs typeface="Tahoma"/>
              </a:rPr>
              <a:t> – compared to the </a:t>
            </a:r>
            <a:r>
              <a:rPr lang="en-US" sz="1600">
                <a:latin typeface="Tahoma"/>
                <a:ea typeface="Tahoma"/>
                <a:cs typeface="Tahoma"/>
              </a:rPr>
              <a:t>broader pharmaceutical and medical product industry.</a:t>
            </a:r>
            <a:endParaRPr lang="en-US"/>
          </a:p>
          <a:p>
            <a:pPr algn="ctr"/>
            <a:endParaRPr lang="en-US" sz="1600" dirty="0">
              <a:latin typeface="Tahoma"/>
              <a:ea typeface="Tahoma"/>
              <a:cs typeface="Tahoma"/>
            </a:endParaRPr>
          </a:p>
          <a:p>
            <a:pPr algn="ctr"/>
            <a:r>
              <a:rPr lang="en-US" sz="1600">
                <a:latin typeface="Tahoma"/>
                <a:ea typeface="Tahoma"/>
                <a:cs typeface="Tahoma"/>
              </a:rPr>
              <a:t>The Collaborative brings together senior </a:t>
            </a:r>
            <a:r>
              <a:rPr lang="en-US" sz="1600" dirty="0">
                <a:latin typeface="Tahoma"/>
                <a:ea typeface="Tahoma"/>
                <a:cs typeface="Tahoma"/>
              </a:rPr>
              <a:t>executives to discuss the </a:t>
            </a:r>
            <a:r>
              <a:rPr lang="en-US" sz="1600" b="1" dirty="0">
                <a:solidFill>
                  <a:srgbClr val="FB515B"/>
                </a:solidFill>
                <a:latin typeface="Tahoma"/>
                <a:ea typeface="Tahoma"/>
                <a:cs typeface="Tahoma"/>
              </a:rPr>
              <a:t>environmental and systemic changes</a:t>
            </a:r>
            <a:r>
              <a:rPr lang="en-US" sz="1600" dirty="0">
                <a:latin typeface="Tahoma"/>
                <a:ea typeface="Tahoma"/>
                <a:cs typeface="Tahoma"/>
              </a:rPr>
              <a:t> needed for companies to accelerate gender parity – and transform our industry in the process.</a:t>
            </a:r>
            <a:endParaRPr lang="en-US"/>
          </a:p>
          <a:p>
            <a:pPr algn="ctr"/>
            <a:endParaRPr lang="en-US" sz="1600" dirty="0">
              <a:latin typeface="Tahoma" panose="020B0604030504040204" pitchFamily="34" charset="0"/>
              <a:ea typeface="Tahoma" panose="020B0604030504040204" pitchFamily="34" charset="0"/>
              <a:cs typeface="Tahoma" panose="020B0604030504040204" pitchFamily="34" charset="0"/>
            </a:endParaRPr>
          </a:p>
          <a:p>
            <a:pPr algn="ctr"/>
            <a:r>
              <a:rPr lang="en-US" sz="1600" dirty="0">
                <a:latin typeface="Tahoma"/>
                <a:ea typeface="Tahoma"/>
                <a:cs typeface="Tahoma"/>
              </a:rPr>
              <a:t>The Collaborative's work is data-driven, allowing for cohort-specific benchmarking, tracking, and measurement of </a:t>
            </a:r>
            <a:r>
              <a:rPr lang="en-US" sz="1600">
                <a:latin typeface="Tahoma"/>
                <a:ea typeface="Tahoma"/>
                <a:cs typeface="Tahoma"/>
              </a:rPr>
              <a:t>progress and impact.</a:t>
            </a:r>
            <a:endParaRPr lang="en-US" altLang="en-US" sz="1600">
              <a:latin typeface="Tahoma"/>
              <a:ea typeface="Tahoma"/>
              <a:cs typeface="Tahoma"/>
            </a:endParaRPr>
          </a:p>
          <a:p>
            <a:pPr algn="ct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5" descr="Timeline&#10;&#10;Description automatically generated">
            <a:extLst>
              <a:ext uri="{FF2B5EF4-FFF2-40B4-BE49-F238E27FC236}">
                <a16:creationId xmlns:a16="http://schemas.microsoft.com/office/drawing/2014/main" id="{83F1E7BB-3DB6-457D-8B03-3A986D48C633}"/>
              </a:ext>
            </a:extLst>
          </p:cNvPr>
          <p:cNvPicPr>
            <a:picLocks noChangeAspect="1"/>
          </p:cNvPicPr>
          <p:nvPr/>
        </p:nvPicPr>
        <p:blipFill>
          <a:blip r:embed="rId2"/>
          <a:stretch>
            <a:fillRect/>
          </a:stretch>
        </p:blipFill>
        <p:spPr>
          <a:xfrm>
            <a:off x="5668551" y="1948203"/>
            <a:ext cx="6330361" cy="3728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6069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BBE7F0-B676-4261-A1FB-7E930AE64754}"/>
              </a:ext>
            </a:extLst>
          </p:cNvPr>
          <p:cNvSpPr txBox="1"/>
          <p:nvPr/>
        </p:nvSpPr>
        <p:spPr>
          <a:xfrm>
            <a:off x="358942" y="521993"/>
            <a:ext cx="719754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Gender Parity Collaborative</a:t>
            </a:r>
          </a:p>
        </p:txBody>
      </p:sp>
      <p:sp>
        <p:nvSpPr>
          <p:cNvPr id="9" name="TextBox 8">
            <a:extLst>
              <a:ext uri="{FF2B5EF4-FFF2-40B4-BE49-F238E27FC236}">
                <a16:creationId xmlns:a16="http://schemas.microsoft.com/office/drawing/2014/main" id="{480925B1-F66D-4212-9B7F-F53EE8BCC409}"/>
              </a:ext>
            </a:extLst>
          </p:cNvPr>
          <p:cNvSpPr txBox="1"/>
          <p:nvPr/>
        </p:nvSpPr>
        <p:spPr>
          <a:xfrm>
            <a:off x="259495" y="2250249"/>
            <a:ext cx="5719864" cy="2862322"/>
          </a:xfrm>
          <a:prstGeom prst="rect">
            <a:avLst/>
          </a:prstGeom>
          <a:noFill/>
        </p:spPr>
        <p:txBody>
          <a:bodyPr wrap="square" rtlCol="0">
            <a:spAutoFit/>
          </a:bodyPr>
          <a:lstStyle/>
          <a:p>
            <a:pPr algn="ctr"/>
            <a:r>
              <a:rPr lang="en-US" sz="2000" dirty="0">
                <a:latin typeface="Tahoma" panose="020B0604030504040204" pitchFamily="34" charset="0"/>
                <a:ea typeface="Tahoma" panose="020B0604030504040204" pitchFamily="34" charset="0"/>
                <a:cs typeface="Tahoma" panose="020B0604030504040204" pitchFamily="34" charset="0"/>
              </a:rPr>
              <a:t>We invite your company to join this game-changing initiative as we treat the underlying cause of gender inequity in our industry.</a:t>
            </a:r>
          </a:p>
          <a:p>
            <a:pPr algn="ctr"/>
            <a:r>
              <a:rPr lang="en-US" sz="2000" dirty="0">
                <a:latin typeface="Tahoma" panose="020B0604030504040204" pitchFamily="34" charset="0"/>
                <a:ea typeface="Tahoma" panose="020B0604030504040204" pitchFamily="34" charset="0"/>
                <a:cs typeface="Tahoma" panose="020B0604030504040204" pitchFamily="34" charset="0"/>
              </a:rPr>
              <a:t> </a:t>
            </a:r>
          </a:p>
          <a:p>
            <a:pPr algn="ctr"/>
            <a:r>
              <a:rPr lang="en-US" sz="2000" dirty="0">
                <a:latin typeface="Tahoma" panose="020B0604030504040204" pitchFamily="34" charset="0"/>
                <a:ea typeface="Tahoma" panose="020B0604030504040204" pitchFamily="34" charset="0"/>
                <a:cs typeface="Tahoma" panose="020B0604030504040204" pitchFamily="34" charset="0"/>
              </a:rPr>
              <a:t>Contact the Gender Parity Collaborative team to learn how your company can get involved:</a:t>
            </a:r>
          </a:p>
          <a:p>
            <a:pPr algn="ctr"/>
            <a:endParaRPr lang="en-US" sz="2000" dirty="0">
              <a:latin typeface="Tahoma" panose="020B0604030504040204" pitchFamily="34" charset="0"/>
              <a:ea typeface="Tahoma" panose="020B0604030504040204" pitchFamily="34" charset="0"/>
              <a:cs typeface="Tahoma" panose="020B0604030504040204" pitchFamily="34" charset="0"/>
            </a:endParaRPr>
          </a:p>
          <a:p>
            <a:pPr algn="ctr"/>
            <a:r>
              <a:rPr lang="en-US" sz="2000" dirty="0">
                <a:latin typeface="Tahoma" panose="020B0604030504040204" pitchFamily="34" charset="0"/>
                <a:ea typeface="Tahoma" panose="020B0604030504040204" pitchFamily="34" charset="0"/>
                <a:cs typeface="Tahoma" panose="020B0604030504040204" pitchFamily="34" charset="0"/>
              </a:rPr>
              <a:t>Visit </a:t>
            </a:r>
            <a:r>
              <a:rPr lang="en-US" sz="2000"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GenderParity.HBAnet.org</a:t>
            </a:r>
            <a:r>
              <a:rPr lang="en-US" sz="2000" b="1" dirty="0">
                <a:solidFill>
                  <a:srgbClr val="FB515B"/>
                </a:solidFill>
                <a:latin typeface="Tahoma" panose="020B0604030504040204" pitchFamily="34" charset="0"/>
                <a:ea typeface="Tahoma" panose="020B0604030504040204" pitchFamily="34" charset="0"/>
                <a:cs typeface="Tahoma" panose="020B0604030504040204" pitchFamily="34" charset="0"/>
              </a:rPr>
              <a:t> </a:t>
            </a:r>
            <a:br>
              <a:rPr lang="en-US" sz="2000" b="1" dirty="0">
                <a:solidFill>
                  <a:srgbClr val="FB515B"/>
                </a:solidFill>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or email us at </a:t>
            </a:r>
            <a:r>
              <a:rPr lang="en-US" sz="2000"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GenderParity@HBAnet.org</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2" descr="Text&#10;&#10;Description automatically generated">
            <a:extLst>
              <a:ext uri="{FF2B5EF4-FFF2-40B4-BE49-F238E27FC236}">
                <a16:creationId xmlns:a16="http://schemas.microsoft.com/office/drawing/2014/main" id="{BE8D3EF2-C362-40AA-9BD3-7CF1641AA6B1}"/>
              </a:ext>
            </a:extLst>
          </p:cNvPr>
          <p:cNvPicPr>
            <a:picLocks noChangeAspect="1"/>
          </p:cNvPicPr>
          <p:nvPr/>
        </p:nvPicPr>
        <p:blipFill>
          <a:blip r:embed="rId4"/>
          <a:stretch>
            <a:fillRect/>
          </a:stretch>
        </p:blipFill>
        <p:spPr>
          <a:xfrm>
            <a:off x="6886575" y="1796653"/>
            <a:ext cx="4314825" cy="2264569"/>
          </a:xfrm>
          <a:prstGeom prst="rect">
            <a:avLst/>
          </a:prstGeom>
          <a:ln>
            <a:noFill/>
          </a:ln>
          <a:effectLst>
            <a:outerShdw blurRad="190500" algn="tl" rotWithShape="0">
              <a:srgbClr val="000000">
                <a:alpha val="70000"/>
              </a:srgbClr>
            </a:outerShdw>
          </a:effectLst>
        </p:spPr>
      </p:pic>
      <p:pic>
        <p:nvPicPr>
          <p:cNvPr id="3" name="Picture 4" descr="Text&#10;&#10;Description automatically generated">
            <a:extLst>
              <a:ext uri="{FF2B5EF4-FFF2-40B4-BE49-F238E27FC236}">
                <a16:creationId xmlns:a16="http://schemas.microsoft.com/office/drawing/2014/main" id="{745B5C80-0AD8-4170-8828-BB5A66DCEB21}"/>
              </a:ext>
            </a:extLst>
          </p:cNvPr>
          <p:cNvPicPr>
            <a:picLocks noChangeAspect="1"/>
          </p:cNvPicPr>
          <p:nvPr/>
        </p:nvPicPr>
        <p:blipFill>
          <a:blip r:embed="rId5"/>
          <a:stretch>
            <a:fillRect/>
          </a:stretch>
        </p:blipFill>
        <p:spPr>
          <a:xfrm>
            <a:off x="6886575" y="4368403"/>
            <a:ext cx="4314825" cy="22645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0025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686517" y="545721"/>
            <a:ext cx="3251211" cy="769441"/>
          </a:xfrm>
          <a:prstGeom prst="rect">
            <a:avLst/>
          </a:prstGeom>
          <a:noFill/>
        </p:spPr>
        <p:txBody>
          <a:bodyPr wrap="none" rtlCol="0">
            <a:spAutoFit/>
          </a:bodyPr>
          <a:lstStyle/>
          <a:p>
            <a:r>
              <a:rPr lang="en-US" sz="4400" dirty="0">
                <a:solidFill>
                  <a:srgbClr val="58595B"/>
                </a:solidFill>
                <a:latin typeface="Palatino Linotype" panose="02040502050505030304" pitchFamily="18" charset="0"/>
              </a:rPr>
              <a:t>Contact info</a:t>
            </a:r>
          </a:p>
        </p:txBody>
      </p:sp>
      <p:sp>
        <p:nvSpPr>
          <p:cNvPr id="5" name="TextBox 4">
            <a:extLst>
              <a:ext uri="{FF2B5EF4-FFF2-40B4-BE49-F238E27FC236}">
                <a16:creationId xmlns:a16="http://schemas.microsoft.com/office/drawing/2014/main" id="{6F3ED372-5DEF-4A91-8055-A9EDAC463C7D}"/>
              </a:ext>
            </a:extLst>
          </p:cNvPr>
          <p:cNvSpPr txBox="1"/>
          <p:nvPr/>
        </p:nvSpPr>
        <p:spPr>
          <a:xfrm>
            <a:off x="2903885" y="1528951"/>
            <a:ext cx="8998813" cy="538609"/>
          </a:xfrm>
          <a:prstGeom prst="rect">
            <a:avLst/>
          </a:prstGeom>
          <a:noFill/>
        </p:spPr>
        <p:txBody>
          <a:bodyPr wrap="square" rtlCol="0">
            <a:spAutoFit/>
          </a:bodyPr>
          <a:lstStyle/>
          <a:p>
            <a:r>
              <a:rPr lang="en-US" b="1" dirty="0">
                <a:solidFill>
                  <a:srgbClr val="58595B"/>
                </a:solidFill>
                <a:latin typeface="Palatino Linotype" panose="02040502050505030304" pitchFamily="18" charset="0"/>
              </a:rPr>
              <a:t>Insert contact info here</a:t>
            </a:r>
            <a:endParaRPr lang="en-US" dirty="0">
              <a:solidFill>
                <a:srgbClr val="FF0000"/>
              </a:solidFill>
              <a:latin typeface="Palatino Linotype" panose="02040502050505030304" pitchFamily="18" charset="0"/>
            </a:endParaRPr>
          </a:p>
          <a:p>
            <a:endParaRPr lang="en-US" sz="1100" dirty="0">
              <a:latin typeface="Palatino Linotype" panose="02040502050505030304" pitchFamily="18" charset="0"/>
            </a:endParaRPr>
          </a:p>
        </p:txBody>
      </p:sp>
    </p:spTree>
    <p:extLst>
      <p:ext uri="{BB962C8B-B14F-4D97-AF65-F5344CB8AC3E}">
        <p14:creationId xmlns:p14="http://schemas.microsoft.com/office/powerpoint/2010/main" val="247072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58942" y="520617"/>
            <a:ext cx="635706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What is the HBA About?</a:t>
            </a:r>
          </a:p>
        </p:txBody>
      </p:sp>
      <p:sp>
        <p:nvSpPr>
          <p:cNvPr id="7" name="TextBox 6">
            <a:extLst>
              <a:ext uri="{FF2B5EF4-FFF2-40B4-BE49-F238E27FC236}">
                <a16:creationId xmlns:a16="http://schemas.microsoft.com/office/drawing/2014/main" id="{758CA2A2-9273-4488-B2F3-758714529FC6}"/>
              </a:ext>
            </a:extLst>
          </p:cNvPr>
          <p:cNvSpPr txBox="1"/>
          <p:nvPr/>
        </p:nvSpPr>
        <p:spPr>
          <a:xfrm>
            <a:off x="4417492" y="5969327"/>
            <a:ext cx="3357009" cy="261610"/>
          </a:xfrm>
          <a:prstGeom prst="rect">
            <a:avLst/>
          </a:prstGeom>
          <a:noFill/>
        </p:spPr>
        <p:txBody>
          <a:bodyPr wrap="none" rtlCol="0">
            <a:spAutoFit/>
          </a:bodyPr>
          <a:lstStyle/>
          <a:p>
            <a:r>
              <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a:t>
            </a:r>
            <a:r>
              <a:rPr lang="en-US" sz="1100" dirty="0" err="1">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www.youtube.com</a:t>
            </a:r>
            <a:r>
              <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100" dirty="0" err="1">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watch?v</a:t>
            </a:r>
            <a:r>
              <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=conw0EtV6CY</a:t>
            </a:r>
            <a:endParaRPr lang="en-US" sz="1100" dirty="0">
              <a:solidFill>
                <a:srgbClr val="FB515B"/>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hlinkClick r:id="rId2"/>
            <a:extLst>
              <a:ext uri="{FF2B5EF4-FFF2-40B4-BE49-F238E27FC236}">
                <a16:creationId xmlns:a16="http://schemas.microsoft.com/office/drawing/2014/main" id="{3155D8E0-842B-884A-B510-1796C974A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3730" y="1980012"/>
            <a:ext cx="7484535" cy="3853848"/>
          </a:xfrm>
          <a:prstGeom prst="rect">
            <a:avLst/>
          </a:prstGeom>
        </p:spPr>
      </p:pic>
    </p:spTree>
    <p:extLst>
      <p:ext uri="{BB962C8B-B14F-4D97-AF65-F5344CB8AC3E}">
        <p14:creationId xmlns:p14="http://schemas.microsoft.com/office/powerpoint/2010/main" val="271224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50665" y="515853"/>
            <a:ext cx="4546437"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Key Stakeholders</a:t>
            </a:r>
          </a:p>
        </p:txBody>
      </p:sp>
      <p:sp>
        <p:nvSpPr>
          <p:cNvPr id="14" name="Content Placeholder 2">
            <a:extLst>
              <a:ext uri="{FF2B5EF4-FFF2-40B4-BE49-F238E27FC236}">
                <a16:creationId xmlns:a16="http://schemas.microsoft.com/office/drawing/2014/main" id="{16FA5203-306A-491E-B792-9A60A911F9B0}"/>
              </a:ext>
            </a:extLst>
          </p:cNvPr>
          <p:cNvSpPr>
            <a:spLocks noGrp="1"/>
          </p:cNvSpPr>
          <p:nvPr/>
        </p:nvSpPr>
        <p:spPr>
          <a:xfrm>
            <a:off x="628568" y="2190999"/>
            <a:ext cx="11400880" cy="114300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00000"/>
              </a:lnSpc>
              <a:spcAft>
                <a:spcPts val="600"/>
              </a:spcAft>
              <a:buNone/>
              <a:defRPr/>
            </a:pPr>
            <a:r>
              <a:rPr lang="en-US" sz="1800" dirty="0">
                <a:latin typeface="Tahoma" panose="020B0604030504040204" pitchFamily="34" charset="0"/>
                <a:ea typeface="Tahoma" panose="020B0604030504040204" pitchFamily="34" charset="0"/>
                <a:cs typeface="Tahoma" panose="020B0604030504040204" pitchFamily="34" charset="0"/>
              </a:rPr>
              <a:t>The HBA serves women in the business of healthcare who strive to advance their careers. We offer career resources, volunteer opportunities and an invaluable network that empower women of all backgrounds to grow professionally. When you are part of the HBA, you are empowered to advance your career, your company and gender parity as a catalyst for change across the business of healthcare.</a:t>
            </a:r>
            <a:endPar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2">
            <a:extLst>
              <a:ext uri="{FF2B5EF4-FFF2-40B4-BE49-F238E27FC236}">
                <a16:creationId xmlns:a16="http://schemas.microsoft.com/office/drawing/2014/main" id="{2DC2C2DE-5B44-4BFA-8B1D-3C4598BA9B19}"/>
              </a:ext>
            </a:extLst>
          </p:cNvPr>
          <p:cNvSpPr txBox="1">
            <a:spLocks/>
          </p:cNvSpPr>
          <p:nvPr/>
        </p:nvSpPr>
        <p:spPr bwMode="auto">
          <a:xfrm>
            <a:off x="628568" y="4103441"/>
            <a:ext cx="11266417" cy="135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750"/>
              </a:spcBef>
              <a:spcAft>
                <a:spcPts val="600"/>
              </a:spcAft>
              <a:defRPr/>
            </a:pPr>
            <a:r>
              <a:rPr lang="en-US" altLang="en-US" dirty="0">
                <a:latin typeface="Tahoma" panose="020B0604030504040204" pitchFamily="34" charset="0"/>
                <a:ea typeface="Tahoma" panose="020B0604030504040204" pitchFamily="34" charset="0"/>
                <a:cs typeface="Tahoma" panose="020B0604030504040204" pitchFamily="34" charset="0"/>
              </a:rPr>
              <a:t>The HBA’s initiatives and community of industry leaders and peers help companies advance their women further, faster. When you partner with the HBA, you strengthen your company’s commitment to advancing women, enhance your competitive edge and become a catalyst for change.</a:t>
            </a:r>
          </a:p>
        </p:txBody>
      </p:sp>
      <p:sp>
        <p:nvSpPr>
          <p:cNvPr id="16" name="TextBox 9">
            <a:extLst>
              <a:ext uri="{FF2B5EF4-FFF2-40B4-BE49-F238E27FC236}">
                <a16:creationId xmlns:a16="http://schemas.microsoft.com/office/drawing/2014/main" id="{C8CAF36F-021C-472C-9734-2F15CA222713}"/>
              </a:ext>
            </a:extLst>
          </p:cNvPr>
          <p:cNvSpPr txBox="1">
            <a:spLocks noChangeArrowheads="1"/>
          </p:cNvSpPr>
          <p:nvPr/>
        </p:nvSpPr>
        <p:spPr bwMode="auto">
          <a:xfrm>
            <a:off x="446174" y="3322203"/>
            <a:ext cx="358507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400" b="1" dirty="0">
                <a:solidFill>
                  <a:srgbClr val="FB515B"/>
                </a:solidFill>
                <a:latin typeface="Palatino Linotype" panose="02040502050505030304" pitchFamily="18" charset="0"/>
                <a:cs typeface="Gotham Bold"/>
              </a:rPr>
              <a:t>Corporate Partners:</a:t>
            </a:r>
          </a:p>
        </p:txBody>
      </p:sp>
      <p:sp>
        <p:nvSpPr>
          <p:cNvPr id="18" name="TextBox 9">
            <a:extLst>
              <a:ext uri="{FF2B5EF4-FFF2-40B4-BE49-F238E27FC236}">
                <a16:creationId xmlns:a16="http://schemas.microsoft.com/office/drawing/2014/main" id="{A429F217-1065-4CD4-9677-8C87290F0F7A}"/>
              </a:ext>
            </a:extLst>
          </p:cNvPr>
          <p:cNvSpPr txBox="1">
            <a:spLocks noChangeArrowheads="1"/>
          </p:cNvSpPr>
          <p:nvPr/>
        </p:nvSpPr>
        <p:spPr bwMode="auto">
          <a:xfrm>
            <a:off x="446174" y="1421558"/>
            <a:ext cx="366474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400" b="1" dirty="0">
                <a:solidFill>
                  <a:srgbClr val="FB515B"/>
                </a:solidFill>
                <a:latin typeface="Palatino Linotype" panose="02040502050505030304" pitchFamily="18" charset="0"/>
                <a:cs typeface="Gotham Bold"/>
              </a:rPr>
              <a:t>Business Professionals:</a:t>
            </a:r>
          </a:p>
        </p:txBody>
      </p:sp>
    </p:spTree>
    <p:extLst>
      <p:ext uri="{BB962C8B-B14F-4D97-AF65-F5344CB8AC3E}">
        <p14:creationId xmlns:p14="http://schemas.microsoft.com/office/powerpoint/2010/main" val="538661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49213" y="520984"/>
            <a:ext cx="68968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 United Force for Change</a:t>
            </a:r>
          </a:p>
        </p:txBody>
      </p:sp>
      <p:sp>
        <p:nvSpPr>
          <p:cNvPr id="4" name="Rectangle 3">
            <a:extLst>
              <a:ext uri="{FF2B5EF4-FFF2-40B4-BE49-F238E27FC236}">
                <a16:creationId xmlns:a16="http://schemas.microsoft.com/office/drawing/2014/main" id="{D4526F54-3B58-4974-846C-C7E905983E53}"/>
              </a:ext>
            </a:extLst>
          </p:cNvPr>
          <p:cNvSpPr/>
          <p:nvPr/>
        </p:nvSpPr>
        <p:spPr>
          <a:xfrm>
            <a:off x="583684" y="3926861"/>
            <a:ext cx="10992255" cy="2185214"/>
          </a:xfrm>
          <a:prstGeom prst="rect">
            <a:avLst/>
          </a:prstGeom>
        </p:spPr>
        <p:txBody>
          <a:bodyPr wrap="square">
            <a:spAutoFit/>
          </a:bodyPr>
          <a:lstStyle/>
          <a:p>
            <a:pPr algn="ctr"/>
            <a:r>
              <a:rPr lang="en-US" sz="1700" dirty="0">
                <a:latin typeface="Tahoma" panose="020B0604030504040204" pitchFamily="34" charset="0"/>
                <a:ea typeface="Tahoma" panose="020B0604030504040204" pitchFamily="34" charset="0"/>
                <a:cs typeface="Tahoma" panose="020B0604030504040204" pitchFamily="34" charset="0"/>
              </a:rPr>
              <a:t>When members of the HBA come together, it’s with a shared purpose: to be a </a:t>
            </a:r>
            <a:r>
              <a:rPr lang="en-US" sz="1700" b="1" dirty="0">
                <a:solidFill>
                  <a:srgbClr val="FB515B"/>
                </a:solidFill>
                <a:latin typeface="Tahoma" panose="020B0604030504040204" pitchFamily="34" charset="0"/>
                <a:ea typeface="Tahoma" panose="020B0604030504040204" pitchFamily="34" charset="0"/>
                <a:cs typeface="Tahoma" panose="020B0604030504040204" pitchFamily="34" charset="0"/>
              </a:rPr>
              <a:t>United Force for Change</a:t>
            </a:r>
            <a:r>
              <a:rPr lang="en-US" sz="1700" dirty="0">
                <a:latin typeface="Tahoma" panose="020B0604030504040204" pitchFamily="34" charset="0"/>
                <a:ea typeface="Tahoma" panose="020B0604030504040204" pitchFamily="34" charset="0"/>
                <a:cs typeface="Tahoma" panose="020B0604030504040204" pitchFamily="34" charset="0"/>
              </a:rPr>
              <a:t>. We connect diverse groups of both women and men, across all healthcare and life science disciplines. </a:t>
            </a:r>
          </a:p>
          <a:p>
            <a:pPr algn="ctr"/>
            <a:endParaRPr lang="en-US" sz="1700" dirty="0">
              <a:latin typeface="Tahoma" panose="020B0604030504040204" pitchFamily="34" charset="0"/>
              <a:ea typeface="Tahoma" panose="020B0604030504040204" pitchFamily="34" charset="0"/>
              <a:cs typeface="Tahoma" panose="020B0604030504040204" pitchFamily="34" charset="0"/>
            </a:endParaRPr>
          </a:p>
          <a:p>
            <a:pPr algn="ctr"/>
            <a:r>
              <a:rPr lang="en-US" sz="1700" dirty="0">
                <a:latin typeface="Tahoma" panose="020B0604030504040204" pitchFamily="34" charset="0"/>
                <a:ea typeface="Tahoma" panose="020B0604030504040204" pitchFamily="34" charset="0"/>
                <a:cs typeface="Tahoma" panose="020B0604030504040204" pitchFamily="34" charset="0"/>
              </a:rPr>
              <a:t>By taking focused action to advance our mission, we are creating a powerful movement that directly drives professional opportunity and corporate growth. </a:t>
            </a:r>
          </a:p>
          <a:p>
            <a:pPr algn="ctr"/>
            <a:endParaRPr lang="en-US" sz="1700" dirty="0">
              <a:latin typeface="Tahoma" panose="020B0604030504040204" pitchFamily="34" charset="0"/>
              <a:ea typeface="Tahoma" panose="020B0604030504040204" pitchFamily="34" charset="0"/>
              <a:cs typeface="Tahoma" panose="020B0604030504040204" pitchFamily="34" charset="0"/>
            </a:endParaRPr>
          </a:p>
          <a:p>
            <a:pPr algn="ctr"/>
            <a:r>
              <a:rPr lang="en-US" sz="1700" dirty="0">
                <a:latin typeface="Tahoma" panose="020B0604030504040204" pitchFamily="34" charset="0"/>
                <a:ea typeface="Tahoma" panose="020B0604030504040204" pitchFamily="34" charset="0"/>
                <a:cs typeface="Tahoma" panose="020B0604030504040204" pitchFamily="34" charset="0"/>
              </a:rPr>
              <a:t>We believe that by joining forces in the relentless pursuit of gender parity, we are doing more than uniting individuals—we are strengthening the business of healthcare.</a:t>
            </a:r>
          </a:p>
        </p:txBody>
      </p:sp>
      <p:grpSp>
        <p:nvGrpSpPr>
          <p:cNvPr id="5" name="Group 4">
            <a:extLst>
              <a:ext uri="{FF2B5EF4-FFF2-40B4-BE49-F238E27FC236}">
                <a16:creationId xmlns:a16="http://schemas.microsoft.com/office/drawing/2014/main" id="{3952B72E-346A-064E-A33C-B6375F6496D8}"/>
              </a:ext>
            </a:extLst>
          </p:cNvPr>
          <p:cNvGrpSpPr/>
          <p:nvPr/>
        </p:nvGrpSpPr>
        <p:grpSpPr>
          <a:xfrm>
            <a:off x="342900" y="1699820"/>
            <a:ext cx="11509948" cy="1691641"/>
            <a:chOff x="353254" y="4288678"/>
            <a:chExt cx="11509948" cy="1691641"/>
          </a:xfrm>
        </p:grpSpPr>
        <p:pic>
          <p:nvPicPr>
            <p:cNvPr id="6" name="Picture 5">
              <a:extLst>
                <a:ext uri="{FF2B5EF4-FFF2-40B4-BE49-F238E27FC236}">
                  <a16:creationId xmlns:a16="http://schemas.microsoft.com/office/drawing/2014/main" id="{5453A875-9D84-4894-85D3-29B955FC2F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3254" y="4288678"/>
              <a:ext cx="1942542"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D6FF6A2-CB4B-44A1-9850-087042BE28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3046" y="4288678"/>
              <a:ext cx="1950077" cy="1690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45EAF3E1-FBF2-4540-988B-DA94AEDDE9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15738" y="4288679"/>
              <a:ext cx="1937425" cy="1690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544CCC0-6091-466B-8CDA-5FE8154D45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0166" y="4288679"/>
              <a:ext cx="1966961"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77C34EE-35E8-464C-A0AB-60D8B2B1DF2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08536" y="4288679"/>
              <a:ext cx="1948080"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014CCE84-5B9E-49B9-8DE3-DDC7A21DC1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12500" y="4288679"/>
              <a:ext cx="1950702" cy="1691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162904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49213" y="520984"/>
            <a:ext cx="485581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Our DE&amp;I Journey</a:t>
            </a:r>
          </a:p>
        </p:txBody>
      </p:sp>
      <p:sp>
        <p:nvSpPr>
          <p:cNvPr id="4" name="Rectangle 3">
            <a:extLst>
              <a:ext uri="{FF2B5EF4-FFF2-40B4-BE49-F238E27FC236}">
                <a16:creationId xmlns:a16="http://schemas.microsoft.com/office/drawing/2014/main" id="{D4526F54-3B58-4974-846C-C7E905983E53}"/>
              </a:ext>
            </a:extLst>
          </p:cNvPr>
          <p:cNvSpPr/>
          <p:nvPr/>
        </p:nvSpPr>
        <p:spPr>
          <a:xfrm>
            <a:off x="599872" y="1940898"/>
            <a:ext cx="5600903" cy="3754874"/>
          </a:xfrm>
          <a:prstGeom prst="rect">
            <a:avLst/>
          </a:prstGeom>
        </p:spPr>
        <p:txBody>
          <a:bodyPr wrap="square">
            <a:spAutoFit/>
          </a:bodyPr>
          <a:lstStyle/>
          <a:p>
            <a:pPr algn="ctr"/>
            <a:r>
              <a:rPr lang="en-US" sz="1700" b="1" dirty="0">
                <a:solidFill>
                  <a:srgbClr val="FB515B"/>
                </a:solidFill>
                <a:latin typeface="Tahoma" panose="020B0604030504040204" pitchFamily="34" charset="0"/>
                <a:ea typeface="Tahoma" panose="020B0604030504040204" pitchFamily="34" charset="0"/>
                <a:cs typeface="Tahoma" panose="020B0604030504040204" pitchFamily="34" charset="0"/>
              </a:rPr>
              <a:t>Diversity, equity and inclusion (DE&amp;I) </a:t>
            </a:r>
            <a:r>
              <a:rPr lang="en-US" sz="1700" dirty="0">
                <a:latin typeface="Tahoma" panose="020B0604030504040204" pitchFamily="34" charset="0"/>
                <a:ea typeface="Tahoma" panose="020B0604030504040204" pitchFamily="34" charset="0"/>
                <a:cs typeface="Tahoma" panose="020B0604030504040204" pitchFamily="34" charset="0"/>
              </a:rPr>
              <a:t>are the foundation of our existing organizational values, our culture, and respect for all people and their ideas and identities. Our greatest strength lies in our understanding of the diverse range of stakeholders we are honored to represent. As 2020 presented a seismic shift in our world to more widely expose racial, gender, economic and health inequities, our mission to advance the careers of women has accelerated the necessity to achieve more impactful change now.</a:t>
            </a:r>
          </a:p>
          <a:p>
            <a:pPr algn="ctr"/>
            <a:endParaRPr lang="en-US" sz="1700" dirty="0">
              <a:latin typeface="Tahoma" panose="020B0604030504040204" pitchFamily="34" charset="0"/>
              <a:ea typeface="Tahoma" panose="020B0604030504040204" pitchFamily="34" charset="0"/>
              <a:cs typeface="Tahoma" panose="020B0604030504040204" pitchFamily="34" charset="0"/>
            </a:endParaRPr>
          </a:p>
          <a:p>
            <a:pPr algn="ctr"/>
            <a:r>
              <a:rPr lang="en-US" sz="1700" dirty="0">
                <a:latin typeface="Tahoma" panose="020B0604030504040204" pitchFamily="34" charset="0"/>
                <a:ea typeface="Tahoma" panose="020B0604030504040204" pitchFamily="34" charset="0"/>
                <a:cs typeface="Tahoma" panose="020B0604030504040204" pitchFamily="34" charset="0"/>
              </a:rPr>
              <a:t>Visit </a:t>
            </a:r>
            <a:r>
              <a:rPr lang="en-US" sz="1700" dirty="0">
                <a:solidFill>
                  <a:srgbClr val="FB515B"/>
                </a:solidFill>
                <a:latin typeface="Tahoma" panose="020B0604030504040204" pitchFamily="34" charset="0"/>
                <a:ea typeface="Tahoma" panose="020B0604030504040204" pitchFamily="34" charset="0"/>
                <a:cs typeface="Tahoma" panose="020B0604030504040204" pitchFamily="34" charset="0"/>
              </a:rPr>
              <a:t>https://</a:t>
            </a:r>
            <a:r>
              <a:rPr lang="en-US" sz="1700" dirty="0" err="1">
                <a:solidFill>
                  <a:srgbClr val="FB515B"/>
                </a:solidFill>
                <a:latin typeface="Tahoma" panose="020B0604030504040204" pitchFamily="34" charset="0"/>
                <a:ea typeface="Tahoma" panose="020B0604030504040204" pitchFamily="34" charset="0"/>
                <a:cs typeface="Tahoma" panose="020B0604030504040204" pitchFamily="34" charset="0"/>
              </a:rPr>
              <a:t>www.hbanet.org</a:t>
            </a:r>
            <a:r>
              <a:rPr lang="en-US" sz="1700" dirty="0">
                <a:solidFill>
                  <a:srgbClr val="FB515B"/>
                </a:solidFill>
                <a:latin typeface="Tahoma" panose="020B0604030504040204" pitchFamily="34" charset="0"/>
                <a:ea typeface="Tahoma" panose="020B0604030504040204" pitchFamily="34" charset="0"/>
                <a:cs typeface="Tahoma" panose="020B0604030504040204" pitchFamily="34" charset="0"/>
              </a:rPr>
              <a:t>/the-</a:t>
            </a:r>
            <a:r>
              <a:rPr lang="en-US" sz="1700" dirty="0" err="1">
                <a:solidFill>
                  <a:srgbClr val="FB515B"/>
                </a:solidFill>
                <a:latin typeface="Tahoma" panose="020B0604030504040204" pitchFamily="34" charset="0"/>
                <a:ea typeface="Tahoma" panose="020B0604030504040204" pitchFamily="34" charset="0"/>
                <a:cs typeface="Tahoma" panose="020B0604030504040204" pitchFamily="34" charset="0"/>
              </a:rPr>
              <a:t>hbas</a:t>
            </a:r>
            <a:r>
              <a:rPr lang="en-US" sz="1700" dirty="0">
                <a:solidFill>
                  <a:srgbClr val="FB515B"/>
                </a:solidFill>
                <a:latin typeface="Tahoma" panose="020B0604030504040204" pitchFamily="34" charset="0"/>
                <a:ea typeface="Tahoma" panose="020B0604030504040204" pitchFamily="34" charset="0"/>
                <a:cs typeface="Tahoma" panose="020B0604030504040204" pitchFamily="34" charset="0"/>
              </a:rPr>
              <a:t>-</a:t>
            </a:r>
            <a:r>
              <a:rPr lang="en-US" sz="1700" dirty="0" err="1">
                <a:solidFill>
                  <a:srgbClr val="FB515B"/>
                </a:solidFill>
                <a:latin typeface="Tahoma" panose="020B0604030504040204" pitchFamily="34" charset="0"/>
                <a:ea typeface="Tahoma" panose="020B0604030504040204" pitchFamily="34" charset="0"/>
                <a:cs typeface="Tahoma" panose="020B0604030504040204" pitchFamily="34" charset="0"/>
              </a:rPr>
              <a:t>dei</a:t>
            </a:r>
            <a:r>
              <a:rPr lang="en-US" sz="1700" dirty="0">
                <a:solidFill>
                  <a:srgbClr val="FB515B"/>
                </a:solidFill>
                <a:latin typeface="Tahoma" panose="020B0604030504040204" pitchFamily="34" charset="0"/>
                <a:ea typeface="Tahoma" panose="020B0604030504040204" pitchFamily="34" charset="0"/>
                <a:cs typeface="Tahoma" panose="020B0604030504040204" pitchFamily="34" charset="0"/>
              </a:rPr>
              <a:t>-journey </a:t>
            </a:r>
            <a:r>
              <a:rPr lang="en-US" sz="1700" dirty="0">
                <a:latin typeface="Tahoma" panose="020B0604030504040204" pitchFamily="34" charset="0"/>
                <a:ea typeface="Tahoma" panose="020B0604030504040204" pitchFamily="34" charset="0"/>
                <a:cs typeface="Tahoma" panose="020B0604030504040204" pitchFamily="34" charset="0"/>
              </a:rPr>
              <a:t>for the past, present, and future of our journey!</a:t>
            </a:r>
          </a:p>
          <a:p>
            <a:pPr algn="ctr"/>
            <a:endParaRPr lang="en-US" sz="1700" dirty="0">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a:extLst>
              <a:ext uri="{FF2B5EF4-FFF2-40B4-BE49-F238E27FC236}">
                <a16:creationId xmlns:a16="http://schemas.microsoft.com/office/drawing/2014/main" id="{15C9CA57-F7ED-4247-A0AD-830FCED5E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001" y="3556725"/>
            <a:ext cx="3946652" cy="26311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BB01166-0FC8-6A40-BBB5-6603C9DDA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726" y="2296002"/>
            <a:ext cx="2876550" cy="19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07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EF88-B4B5-4639-A721-92F74583A5F4}"/>
              </a:ext>
            </a:extLst>
          </p:cNvPr>
          <p:cNvSpPr txBox="1"/>
          <p:nvPr/>
        </p:nvSpPr>
        <p:spPr>
          <a:xfrm>
            <a:off x="349213" y="520984"/>
            <a:ext cx="799853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HBA Locations: North America</a:t>
            </a:r>
          </a:p>
        </p:txBody>
      </p:sp>
      <p:pic>
        <p:nvPicPr>
          <p:cNvPr id="4" name="Picture 3">
            <a:extLst>
              <a:ext uri="{FF2B5EF4-FFF2-40B4-BE49-F238E27FC236}">
                <a16:creationId xmlns:a16="http://schemas.microsoft.com/office/drawing/2014/main" id="{659A0F70-157E-6844-822D-5D16B4062F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55096" y="1714501"/>
            <a:ext cx="4132103" cy="4636242"/>
          </a:xfrm>
          <a:prstGeom prst="rect">
            <a:avLst/>
          </a:prstGeom>
        </p:spPr>
      </p:pic>
      <p:sp>
        <p:nvSpPr>
          <p:cNvPr id="5" name="Rectangle 4">
            <a:extLst>
              <a:ext uri="{FF2B5EF4-FFF2-40B4-BE49-F238E27FC236}">
                <a16:creationId xmlns:a16="http://schemas.microsoft.com/office/drawing/2014/main" id="{043F6780-0011-C246-BEDE-FA75DC156910}"/>
              </a:ext>
            </a:extLst>
          </p:cNvPr>
          <p:cNvSpPr/>
          <p:nvPr/>
        </p:nvSpPr>
        <p:spPr>
          <a:xfrm>
            <a:off x="349214" y="1714500"/>
            <a:ext cx="8151320" cy="4212167"/>
          </a:xfrm>
          <a:prstGeom prst="rect">
            <a:avLst/>
          </a:prstGeom>
        </p:spPr>
        <p:txBody>
          <a:bodyPr wrap="square" numCol="3">
            <a:spAutoFit/>
          </a:bodyPr>
          <a:lstStyle/>
          <a:p>
            <a:r>
              <a:rPr lang="en-US" sz="1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Canada Region</a:t>
            </a:r>
            <a:endParaRPr lang="en-US" sz="14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Toronto</a:t>
            </a:r>
          </a:p>
          <a:p>
            <a:pPr lvl="1"/>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r>
              <a:rPr lang="en-US" sz="1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Mid-Atlantic Region</a:t>
            </a:r>
            <a:endParaRPr lang="en-US" sz="14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Montgomery Corridor (MD)</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Philadelphia</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Suburban Delaware Valley</a:t>
            </a:r>
          </a:p>
          <a:p>
            <a:pPr lvl="1">
              <a:buClr>
                <a:srgbClr val="FB515B"/>
              </a:buClr>
            </a:pPr>
            <a:endParaRPr lang="en-US" sz="1200" dirty="0">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4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Midwest Region</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Chicago-Downtown</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Chicago-Northern Suburbs</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Cincinnati</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Columbus</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Denver</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Indianapolis</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Kansas City</a:t>
            </a:r>
          </a:p>
          <a:p>
            <a:pPr marL="742950" lvl="1" indent="-285750">
              <a:buClr>
                <a:srgbClr val="FB515B"/>
              </a:buClr>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St. Louis</a:t>
            </a:r>
            <a:br>
              <a:rPr lang="en-US" sz="1200" dirty="0">
                <a:latin typeface="Tahoma" panose="020B0604030504040204" pitchFamily="34" charset="0"/>
                <a:ea typeface="Tahoma" panose="020B0604030504040204" pitchFamily="34" charset="0"/>
                <a:cs typeface="Tahoma" panose="020B0604030504040204" pitchFamily="34" charset="0"/>
              </a:rPr>
            </a:br>
            <a:br>
              <a:rPr lang="en-US" sz="1200" dirty="0">
                <a:latin typeface="Tahoma" panose="020B0604030504040204" pitchFamily="34" charset="0"/>
                <a:ea typeface="Tahoma" panose="020B0604030504040204" pitchFamily="34" charset="0"/>
                <a:cs typeface="Tahoma" panose="020B0604030504040204" pitchFamily="34" charset="0"/>
              </a:rPr>
            </a:br>
            <a:br>
              <a:rPr lang="en-US" sz="120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a:p>
            <a:pPr marL="742950" lvl="1" indent="-285750">
              <a:buClr>
                <a:srgbClr val="FB515B"/>
              </a:buClr>
              <a:buFont typeface="Arial" panose="020B0604020202020204" pitchFamily="34" charset="0"/>
              <a:buChar char="•"/>
            </a:pPr>
            <a:endParaRPr lang="en-US" sz="1200" dirty="0">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New England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Boston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Marlborough</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Waltham</a:t>
            </a: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NY/NJ/CT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Central New Jersey</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Fairfield County, CT</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New York</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Northern New Jersey</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Rochester</a:t>
            </a: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Pacific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Los Angeles</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Orange County</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San Diego</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San Francisco Bay Area</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Seattle</a:t>
            </a: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Southeast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Atlanta</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Charlotte</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Miami</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Palm Beach</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Research Triangle Park</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Tampa</a:t>
            </a:r>
          </a:p>
          <a:p>
            <a:pPr>
              <a:buClr>
                <a:srgbClr val="FB515B"/>
              </a:buClr>
            </a:pPr>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buClr>
                <a:srgbClr val="FB515B"/>
              </a:buClr>
            </a:pPr>
            <a:r>
              <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rPr>
              <a:t>Southwest Region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Albuquerque</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Austin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Dallas– Fort Worth</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Houston</a:t>
            </a:r>
          </a:p>
          <a:p>
            <a:pPr marL="742950" lvl="1" indent="-285750">
              <a:buClr>
                <a:srgbClr val="FB515B"/>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Phoenix</a:t>
            </a:r>
          </a:p>
          <a:p>
            <a:endParaRPr lang="en-US" sz="14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794158"/>
      </p:ext>
    </p:extLst>
  </p:cSld>
  <p:clrMapOvr>
    <a:masterClrMapping/>
  </p:clrMapOvr>
</p:sld>
</file>

<file path=ppt/theme/theme1.xml><?xml version="1.0" encoding="utf-8"?>
<a:theme xmlns:a="http://schemas.openxmlformats.org/drawingml/2006/main" name="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3E130DB5964C4494E5C5C88229466E" ma:contentTypeVersion="13" ma:contentTypeDescription="Create a new document." ma:contentTypeScope="" ma:versionID="48e8f4cc06f4f5f7c969452b52ee6f0e">
  <xsd:schema xmlns:xsd="http://www.w3.org/2001/XMLSchema" xmlns:xs="http://www.w3.org/2001/XMLSchema" xmlns:p="http://schemas.microsoft.com/office/2006/metadata/properties" xmlns:ns2="a32802b5-1eb2-4669-a889-12b76ddfa0b9" xmlns:ns3="0781af1e-73d0-479c-b783-77ea55c5a503" targetNamespace="http://schemas.microsoft.com/office/2006/metadata/properties" ma:root="true" ma:fieldsID="a336957985864547ea75994ce6601c70" ns2:_="" ns3:_="">
    <xsd:import namespace="a32802b5-1eb2-4669-a889-12b76ddfa0b9"/>
    <xsd:import namespace="0781af1e-73d0-479c-b783-77ea55c5a50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2802b5-1eb2-4669-a889-12b76ddfa0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81af1e-73d0-479c-b783-77ea55c5a50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197A63-4CC2-4479-84E7-FAE01D20FC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2802b5-1eb2-4669-a889-12b76ddfa0b9"/>
    <ds:schemaRef ds:uri="0781af1e-73d0-479c-b783-77ea55c5a5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54132B-031A-4B5B-BE9C-5E5D63DC327F}">
  <ds:schemaRefs>
    <ds:schemaRef ds:uri="http://purl.org/dc/dcmitype/"/>
    <ds:schemaRef ds:uri="http://schemas.microsoft.com/office/infopath/2007/PartnerControls"/>
    <ds:schemaRef ds:uri="http://purl.org/dc/terms/"/>
    <ds:schemaRef ds:uri="http://www.w3.org/XML/1998/namespace"/>
    <ds:schemaRef ds:uri="http://schemas.microsoft.com/office/2006/documentManagement/types"/>
    <ds:schemaRef ds:uri="http://schemas.openxmlformats.org/package/2006/metadata/core-properties"/>
    <ds:schemaRef ds:uri="0781af1e-73d0-479c-b783-77ea55c5a503"/>
    <ds:schemaRef ds:uri="a32802b5-1eb2-4669-a889-12b76ddfa0b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78CC0BB4-AACD-4043-8B99-42D9D2B54A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11778</TotalTime>
  <Words>2635</Words>
  <Application>Microsoft Macintosh PowerPoint</Application>
  <PresentationFormat>Widescreen</PresentationFormat>
  <Paragraphs>316</Paragraphs>
  <Slides>44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Palatino Linotype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George</dc:creator>
  <cp:lastModifiedBy>Tammy Bruzon</cp:lastModifiedBy>
  <cp:revision>374</cp:revision>
  <dcterms:created xsi:type="dcterms:W3CDTF">2017-09-26T12:42:23Z</dcterms:created>
  <dcterms:modified xsi:type="dcterms:W3CDTF">2021-07-27T13:14:58Z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2600</vt:r8>
  </property>
  <property fmtid="{D5CDD505-2E9C-101B-9397-08002B2CF9AE}" pid="3" name="ContentTypeId">
    <vt:lpwstr>0x010100583E130DB5964C4494E5C5C88229466E</vt:lpwstr>
  </property>
</Properties>
</file>