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2" r:id="rId2"/>
  </p:sldMasterIdLst>
  <p:notesMasterIdLst>
    <p:notesMasterId r:id="rId15"/>
  </p:notesMasterIdLst>
  <p:sldIdLst>
    <p:sldId id="261" r:id="rId3"/>
    <p:sldId id="273" r:id="rId4"/>
    <p:sldId id="275" r:id="rId5"/>
    <p:sldId id="291" r:id="rId6"/>
    <p:sldId id="274" r:id="rId7"/>
    <p:sldId id="292" r:id="rId8"/>
    <p:sldId id="285" r:id="rId9"/>
    <p:sldId id="286" r:id="rId10"/>
    <p:sldId id="287" r:id="rId11"/>
    <p:sldId id="288" r:id="rId12"/>
    <p:sldId id="290" r:id="rId13"/>
    <p:sldId id="28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 Light Bold" panose="020B0604020202020204" charset="0"/>
      <p:regular r:id="rId20"/>
    </p:embeddedFont>
    <p:embeddedFont>
      <p:font typeface="Arial Black" panose="020B0A04020102020204" pitchFamily="34" charset="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elegraf Bold" panose="020B0604020202020204" charset="0"/>
      <p:regular r:id="rId24"/>
    </p:embeddedFon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Telegraf" panose="020B0604020202020204" charset="0"/>
      <p:regular r:id="rId29"/>
    </p:embeddedFont>
    <p:embeddedFont>
      <p:font typeface="Open Sans Extra Bold" panose="020B0604020202020204" charset="0"/>
      <p:regular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Open Sans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raham, Robel CTR OEA (USA)" initials="ARCO(" lastIdx="6" clrIdx="0">
    <p:extLst>
      <p:ext uri="{19B8F6BF-5375-455C-9EA6-DF929625EA0E}">
        <p15:presenceInfo xmlns:p15="http://schemas.microsoft.com/office/powerpoint/2012/main" userId="S-1-5-21-412667653-668731278-4213794525-615418" providerId="AD"/>
      </p:ext>
    </p:extLst>
  </p:cmAuthor>
  <p:cmAuthor id="2" name="O'Brien, Patrick J SES OEA (US)" initials="OPJSO(" lastIdx="2" clrIdx="1">
    <p:extLst>
      <p:ext uri="{19B8F6BF-5375-455C-9EA6-DF929625EA0E}">
        <p15:presenceInfo xmlns:p15="http://schemas.microsoft.com/office/powerpoint/2012/main" userId="S-1-5-21-412667653-668731278-4213794525-82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754" autoAdjust="0"/>
  </p:normalViewPr>
  <p:slideViewPr>
    <p:cSldViewPr>
      <p:cViewPr>
        <p:scale>
          <a:sx n="100" d="100"/>
          <a:sy n="100" d="100"/>
        </p:scale>
        <p:origin x="-2468" y="-13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094B6-04F7-40BC-AF77-5A59A8C3890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534A-0131-43F7-BE08-64617277A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2017: Division C, Titles I-X, Consolidated Appropriations Act of 2017 (P,L. 115-31); signed 05/05/2017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Division C, Titles I-IX, Consolidated Appropriations Act of 2018 (P,L. 115-141); signed 03/23/2018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2019: Consolidated Appropriations Act of 2019 (P,L. 116-6); signed 02/15/2019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Division A, Titles I-X, Consolidated Appropriations Act of 2020 (P,L. 116-93); signed 12/20/2019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2021: Division C, Titles I-IX, Consolidated Appropriations Act of 2021 (P,L. 116-260); signed 12/27/2020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2534A-0131-43F7-BE08-64617277A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4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2534A-0131-43F7-BE08-64617277A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3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2534A-0131-43F7-BE08-64617277A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94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214" y="4149212"/>
            <a:ext cx="15544800" cy="1291361"/>
          </a:xfrm>
          <a:prstGeom prst="rect">
            <a:avLst/>
          </a:prstGeom>
        </p:spPr>
        <p:txBody>
          <a:bodyPr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214" y="5440573"/>
            <a:ext cx="12801600" cy="8732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50" i="1">
                <a:solidFill>
                  <a:srgbClr val="FFFFFF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621965" y="8309003"/>
            <a:ext cx="5851534" cy="173487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72964"/>
                </a:solidFill>
              </a:defRPr>
            </a:lvl1pPr>
            <a:lvl2pPr marL="0" indent="0">
              <a:spcBef>
                <a:spcPts val="0"/>
              </a:spcBef>
              <a:buNone/>
              <a:defRPr sz="2400" b="1">
                <a:solidFill>
                  <a:srgbClr val="072964"/>
                </a:solidFill>
              </a:defRPr>
            </a:lvl2pPr>
            <a:lvl3pPr marL="0" indent="0">
              <a:spcBef>
                <a:spcPts val="0"/>
              </a:spcBef>
              <a:buNone/>
              <a:defRPr sz="2100" i="1">
                <a:solidFill>
                  <a:srgbClr val="072964"/>
                </a:solidFill>
              </a:defRPr>
            </a:lvl3pPr>
            <a:lvl4pPr marL="0" indent="0">
              <a:spcBef>
                <a:spcPts val="0"/>
              </a:spcBef>
              <a:buNone/>
              <a:defRPr sz="2100">
                <a:solidFill>
                  <a:srgbClr val="072964"/>
                </a:solidFill>
              </a:defRPr>
            </a:lvl4pPr>
            <a:lvl5pPr marL="0" indent="0">
              <a:buNone/>
              <a:defRPr sz="2100">
                <a:solidFill>
                  <a:srgbClr val="2C5883"/>
                </a:solidFill>
              </a:defRPr>
            </a:lvl5pPr>
          </a:lstStyle>
          <a:p>
            <a:pPr lvl="0"/>
            <a:r>
              <a:rPr lang="en-US"/>
              <a:t>Presented by</a:t>
            </a:r>
          </a:p>
          <a:p>
            <a:pPr lvl="1"/>
            <a:r>
              <a:rPr lang="en-US"/>
              <a:t>Presenter Name Here</a:t>
            </a:r>
          </a:p>
          <a:p>
            <a:pPr lvl="2"/>
            <a:r>
              <a:rPr lang="en-US"/>
              <a:t>Title</a:t>
            </a:r>
          </a:p>
          <a:p>
            <a:pPr lvl="3"/>
            <a:r>
              <a:rPr lang="en-US"/>
              <a:t>Office level</a:t>
            </a:r>
          </a:p>
        </p:txBody>
      </p:sp>
    </p:spTree>
    <p:extLst>
      <p:ext uri="{BB962C8B-B14F-4D97-AF65-F5344CB8AC3E}">
        <p14:creationId xmlns:p14="http://schemas.microsoft.com/office/powerpoint/2010/main" val="242054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011-5337-4DA1-8EBA-39C0A62812B6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8AB1-4909-4E6E-AF46-239F03781CBE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2975-1C04-4A42-869A-1054A948F7DE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7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EA-background_icon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10891"/>
            <a:ext cx="18288000" cy="513487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53619" y="4149215"/>
            <a:ext cx="16714536" cy="1291361"/>
          </a:xfrm>
          <a:prstGeom prst="rect">
            <a:avLst/>
          </a:prstGeom>
        </p:spPr>
        <p:txBody>
          <a:bodyPr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39369" y="5440576"/>
            <a:ext cx="16422707" cy="8732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50" i="1">
                <a:solidFill>
                  <a:srgbClr val="FFFFFF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20373" y="8177679"/>
            <a:ext cx="7802046" cy="173487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72964"/>
                </a:solidFill>
              </a:defRPr>
            </a:lvl1pPr>
            <a:lvl2pPr marL="0" indent="0">
              <a:spcBef>
                <a:spcPts val="0"/>
              </a:spcBef>
              <a:buNone/>
              <a:defRPr sz="2400" b="1">
                <a:solidFill>
                  <a:srgbClr val="072964"/>
                </a:solidFill>
              </a:defRPr>
            </a:lvl2pPr>
            <a:lvl3pPr marL="0" indent="0">
              <a:spcBef>
                <a:spcPts val="0"/>
              </a:spcBef>
              <a:buNone/>
              <a:defRPr sz="2100" i="1">
                <a:solidFill>
                  <a:srgbClr val="072964"/>
                </a:solidFill>
              </a:defRPr>
            </a:lvl3pPr>
            <a:lvl4pPr marL="0" indent="0">
              <a:spcBef>
                <a:spcPts val="0"/>
              </a:spcBef>
              <a:buNone/>
              <a:defRPr sz="2100">
                <a:solidFill>
                  <a:srgbClr val="072964"/>
                </a:solidFill>
              </a:defRPr>
            </a:lvl4pPr>
            <a:lvl5pPr marL="0" indent="0">
              <a:buNone/>
              <a:defRPr sz="2100">
                <a:solidFill>
                  <a:srgbClr val="2C5883"/>
                </a:solidFill>
              </a:defRPr>
            </a:lvl5pPr>
          </a:lstStyle>
          <a:p>
            <a:pPr lvl="0"/>
            <a:r>
              <a:rPr lang="en-US" dirty="0"/>
              <a:t>Presented by</a:t>
            </a:r>
          </a:p>
          <a:p>
            <a:pPr lvl="1"/>
            <a:r>
              <a:rPr lang="en-US" dirty="0"/>
              <a:t>Presenter Name Here</a:t>
            </a:r>
          </a:p>
          <a:p>
            <a:pPr lvl="2"/>
            <a:r>
              <a:rPr lang="en-US" dirty="0"/>
              <a:t>Title</a:t>
            </a:r>
          </a:p>
          <a:p>
            <a:pPr lvl="3"/>
            <a:r>
              <a:rPr lang="en-US" dirty="0"/>
              <a:t>Office level</a:t>
            </a:r>
          </a:p>
        </p:txBody>
      </p:sp>
    </p:spTree>
    <p:extLst>
      <p:ext uri="{BB962C8B-B14F-4D97-AF65-F5344CB8AC3E}">
        <p14:creationId xmlns:p14="http://schemas.microsoft.com/office/powerpoint/2010/main" val="334722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EA-background_icon-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10891"/>
            <a:ext cx="18288000" cy="5134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0BE9-B452-453B-A627-F57D78041682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549" y="2187233"/>
            <a:ext cx="15800151" cy="7196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0FD3-A08D-4173-B0F5-15527E1A9BDD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50D7-4AA1-48FD-ADCA-F8756247BCD7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4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179178"/>
            <a:ext cx="7772400" cy="708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179178"/>
            <a:ext cx="7772400" cy="7086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2C0C-06CD-4674-A56B-E2B8F613F9C2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099" y="157163"/>
            <a:ext cx="12502475" cy="1988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746" y="2281727"/>
            <a:ext cx="8558618" cy="122585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46" y="3507583"/>
            <a:ext cx="8558618" cy="5776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299" y="2281727"/>
            <a:ext cx="8616275" cy="122585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299" y="3507583"/>
            <a:ext cx="8616275" cy="5776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2253" y="9534523"/>
            <a:ext cx="4114800" cy="547688"/>
          </a:xfrm>
        </p:spPr>
        <p:txBody>
          <a:bodyPr/>
          <a:lstStyle/>
          <a:p>
            <a:fld id="{5EABDA7A-BF37-4CFF-BCEE-380BE2138FC3}" type="datetime1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566435" y="9534524"/>
            <a:ext cx="4114800" cy="547688"/>
          </a:xfrm>
        </p:spPr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16F-E971-415C-ACB8-D1231B20D337}" type="datetime1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B2E0-436A-44A5-9D61-14A33F54249E}" type="datetime1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861-6F82-4D1F-955B-AE5E0912F09A}" type="datetime1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OLDCC Town Hall // ADC IIF - November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EA-background_icon-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0136"/>
            <a:ext cx="18288000" cy="51348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0130544"/>
            <a:ext cx="18288000" cy="156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45BB2B8-5FCC-4467-8683-20054226B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2666" y="144318"/>
            <a:ext cx="5147736" cy="10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4241" y="70471"/>
            <a:ext cx="12706755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80015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EA72-F975-4D3F-99F5-2D8F142C9A9A}" type="datetime1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OLDCC Town Hall // ADC IIF - November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09C5-13EF-48EB-B4F2-4CFA7163F5B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6" y="246579"/>
            <a:ext cx="1550852" cy="15257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849077" y="455438"/>
            <a:ext cx="3647152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U.S</a:t>
            </a:r>
            <a:r>
              <a:rPr lang="en-US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Department</a:t>
            </a:r>
            <a:r>
              <a:rPr lang="en-US" sz="2100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Defense</a:t>
            </a:r>
          </a:p>
          <a:p>
            <a:r>
              <a:rPr lang="en-US" sz="21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Local Defense</a:t>
            </a:r>
          </a:p>
          <a:p>
            <a:r>
              <a:rPr lang="en-US" sz="21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Cooperation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Book Antiqua" panose="02040602050305030304" pitchFamily="18" charset="0"/>
              </a:rPr>
              <a:t>ADC National Summit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14400" y="5440576"/>
            <a:ext cx="16422707" cy="873272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Office of Local Defense Community Cooperation Town Hall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>
                <a:latin typeface="Book Antiqua" panose="02040602050305030304" pitchFamily="18" charset="0"/>
              </a:rPr>
              <a:t>Presented by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Patrick O’Brien</a:t>
            </a:r>
          </a:p>
          <a:p>
            <a:pPr lvl="2"/>
            <a:r>
              <a:rPr lang="en-US" dirty="0">
                <a:latin typeface="Book Antiqua" panose="02040602050305030304" pitchFamily="18" charset="0"/>
              </a:rPr>
              <a:t>Director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6210300"/>
            <a:ext cx="3361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March 7, 2022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75065" y="2019300"/>
            <a:ext cx="17137883" cy="5509247"/>
            <a:chOff x="0" y="0"/>
            <a:chExt cx="2110318" cy="1710288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6" name="TextBox 66"/>
          <p:cNvSpPr txBox="1"/>
          <p:nvPr/>
        </p:nvSpPr>
        <p:spPr>
          <a:xfrm>
            <a:off x="838200" y="2306002"/>
            <a:ext cx="16459199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Assistance to State and communities to improve military installation resilience to mitigate impacts from climate and other threats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Notice of Funding Opportunity to be published in Spring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Organize and plan to respond to installation utility </a:t>
            </a:r>
            <a:r>
              <a:rPr lang="en-US" sz="3200" dirty="0">
                <a:solidFill>
                  <a:schemeClr val="bg1"/>
                </a:solidFill>
              </a:rPr>
              <a:t>vulnerabilities, transportation access, wildfire risk/mitigation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Department </a:t>
            </a:r>
            <a:r>
              <a:rPr lang="en-US" sz="3200" dirty="0">
                <a:solidFill>
                  <a:schemeClr val="bg1"/>
                </a:solidFill>
              </a:rPr>
              <a:t>priorities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Installation energy resiliency and overall master 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New authority to </a:t>
            </a:r>
            <a:r>
              <a:rPr lang="en-US" sz="3200" dirty="0" smtClean="0">
                <a:solidFill>
                  <a:schemeClr val="bg1"/>
                </a:solidFill>
              </a:rPr>
              <a:t>include </a:t>
            </a:r>
            <a:r>
              <a:rPr lang="en-US" sz="3200" dirty="0">
                <a:solidFill>
                  <a:schemeClr val="bg1"/>
                </a:solidFill>
              </a:rPr>
              <a:t>construction of projects – </a:t>
            </a:r>
            <a:r>
              <a:rPr lang="en-US" sz="3200" dirty="0" smtClean="0">
                <a:solidFill>
                  <a:schemeClr val="bg1"/>
                </a:solidFill>
              </a:rPr>
              <a:t>being translated for execution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AutoShape 34"/>
          <p:cNvSpPr/>
          <p:nvPr/>
        </p:nvSpPr>
        <p:spPr>
          <a:xfrm>
            <a:off x="575065" y="78105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33"/>
          <p:cNvSpPr/>
          <p:nvPr/>
        </p:nvSpPr>
        <p:spPr>
          <a:xfrm>
            <a:off x="575065" y="84201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51"/>
          <p:cNvSpPr txBox="1"/>
          <p:nvPr/>
        </p:nvSpPr>
        <p:spPr>
          <a:xfrm>
            <a:off x="6299364" y="79629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Contact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38200" y="8572500"/>
            <a:ext cx="5105400" cy="816483"/>
            <a:chOff x="0" y="0"/>
            <a:chExt cx="2110318" cy="1710288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3" name="Group 6"/>
          <p:cNvGrpSpPr/>
          <p:nvPr/>
        </p:nvGrpSpPr>
        <p:grpSpPr>
          <a:xfrm>
            <a:off x="6705600" y="8572500"/>
            <a:ext cx="5105400" cy="816483"/>
            <a:chOff x="0" y="0"/>
            <a:chExt cx="2110318" cy="1710288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5" name="Group 6"/>
          <p:cNvGrpSpPr/>
          <p:nvPr/>
        </p:nvGrpSpPr>
        <p:grpSpPr>
          <a:xfrm>
            <a:off x="12496800" y="8572500"/>
            <a:ext cx="5105400" cy="816483"/>
            <a:chOff x="0" y="0"/>
            <a:chExt cx="2110318" cy="1710288"/>
          </a:xfrm>
        </p:grpSpPr>
        <p:sp>
          <p:nvSpPr>
            <p:cNvPr id="16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9144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Margit Myers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8724900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>
                <a:solidFill>
                  <a:prstClr val="white"/>
                </a:solidFill>
              </a:rPr>
              <a:t>margit.a.myers.civ@mail.mil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92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(703) 901-7622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74241" y="451470"/>
            <a:ext cx="12706755" cy="133923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Installation Resilience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78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75065" y="2019300"/>
            <a:ext cx="17137883" cy="5509247"/>
            <a:chOff x="0" y="0"/>
            <a:chExt cx="2110318" cy="1710288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6" name="TextBox 66"/>
          <p:cNvSpPr txBox="1"/>
          <p:nvPr/>
        </p:nvSpPr>
        <p:spPr>
          <a:xfrm>
            <a:off x="838200" y="2270760"/>
            <a:ext cx="16459199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Local Education Agency Responses to Condition and Capacity Deficiencies per the DEPSEC Priority 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Approximately $2B appropriated through FY 2021 – Invited and working through school #50 (Holloman AFB Middle School) on DEPSEC Priority </a:t>
            </a:r>
            <a:r>
              <a:rPr lang="en-US" sz="3200" dirty="0" smtClean="0">
                <a:solidFill>
                  <a:schemeClr val="bg1"/>
                </a:solidFill>
              </a:rPr>
              <a:t>List 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benefiting </a:t>
            </a:r>
            <a:r>
              <a:rPr lang="en-US" sz="3200" dirty="0">
                <a:solidFill>
                  <a:schemeClr val="bg1"/>
                </a:solidFill>
              </a:rPr>
              <a:t>over 18,000 military-connected </a:t>
            </a:r>
            <a:r>
              <a:rPr lang="en-US" sz="3200" dirty="0" smtClean="0">
                <a:solidFill>
                  <a:schemeClr val="bg1"/>
                </a:solidFill>
              </a:rPr>
              <a:t>children annually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Preparing to extend invitations to start preparing proposals based on enacted </a:t>
            </a:r>
            <a:r>
              <a:rPr lang="en-US" sz="3200" dirty="0" smtClean="0">
                <a:solidFill>
                  <a:schemeClr val="bg1"/>
                </a:solidFill>
              </a:rPr>
              <a:t>appropriation ($300M - ?)</a:t>
            </a:r>
            <a:endParaRPr lang="en-US" sz="3200" dirty="0">
              <a:solidFill>
                <a:schemeClr val="bg1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#</a:t>
            </a:r>
            <a:r>
              <a:rPr lang="en-US" sz="2000" dirty="0">
                <a:solidFill>
                  <a:schemeClr val="bg1"/>
                </a:solidFill>
              </a:rPr>
              <a:t>51 Coral Academy Charter, </a:t>
            </a:r>
            <a:r>
              <a:rPr lang="en-US" sz="2000" dirty="0" err="1">
                <a:solidFill>
                  <a:schemeClr val="bg1"/>
                </a:solidFill>
              </a:rPr>
              <a:t>Nellis</a:t>
            </a:r>
            <a:r>
              <a:rPr lang="en-US" sz="2000" dirty="0">
                <a:solidFill>
                  <a:schemeClr val="bg1"/>
                </a:solidFill>
              </a:rPr>
              <a:t> AFB, </a:t>
            </a:r>
            <a:r>
              <a:rPr lang="en-US" sz="2000" dirty="0" smtClean="0">
                <a:solidFill>
                  <a:schemeClr val="bg1"/>
                </a:solidFill>
              </a:rPr>
              <a:t>NV; #</a:t>
            </a:r>
            <a:r>
              <a:rPr lang="en-US" sz="2000" dirty="0">
                <a:solidFill>
                  <a:schemeClr val="bg1"/>
                </a:solidFill>
              </a:rPr>
              <a:t>52 Nimitz Elementary, JB Pearl Hickam, </a:t>
            </a:r>
            <a:r>
              <a:rPr lang="en-US" sz="2000" dirty="0" smtClean="0">
                <a:solidFill>
                  <a:schemeClr val="bg1"/>
                </a:solidFill>
              </a:rPr>
              <a:t>HI; #</a:t>
            </a:r>
            <a:r>
              <a:rPr lang="en-US" sz="2000" dirty="0">
                <a:solidFill>
                  <a:schemeClr val="bg1"/>
                </a:solidFill>
              </a:rPr>
              <a:t>53 Morris Hill Elementary, Fort Riley, </a:t>
            </a:r>
            <a:r>
              <a:rPr lang="en-US" sz="2000" dirty="0" smtClean="0">
                <a:solidFill>
                  <a:schemeClr val="bg1"/>
                </a:solidFill>
              </a:rPr>
              <a:t>KS; #</a:t>
            </a:r>
            <a:r>
              <a:rPr lang="en-US" sz="2000" dirty="0">
                <a:solidFill>
                  <a:schemeClr val="bg1"/>
                </a:solidFill>
              </a:rPr>
              <a:t>54 </a:t>
            </a:r>
            <a:r>
              <a:rPr lang="en-US" sz="2000" dirty="0" err="1">
                <a:solidFill>
                  <a:schemeClr val="bg1"/>
                </a:solidFill>
              </a:rPr>
              <a:t>Lehua</a:t>
            </a:r>
            <a:r>
              <a:rPr lang="en-US" sz="2000" dirty="0">
                <a:solidFill>
                  <a:schemeClr val="bg1"/>
                </a:solidFill>
              </a:rPr>
              <a:t> Elementary School, JB Pearl Hickam, </a:t>
            </a:r>
            <a:r>
              <a:rPr lang="en-US" sz="2000" dirty="0" smtClean="0">
                <a:solidFill>
                  <a:schemeClr val="bg1"/>
                </a:solidFill>
              </a:rPr>
              <a:t>HI; #</a:t>
            </a:r>
            <a:r>
              <a:rPr lang="en-US" sz="2000" dirty="0">
                <a:solidFill>
                  <a:schemeClr val="bg1"/>
                </a:solidFill>
              </a:rPr>
              <a:t>55 L. Mendel Rivers Elementary School, Altus Air Force Base, </a:t>
            </a:r>
            <a:r>
              <a:rPr lang="en-US" sz="2000" dirty="0" smtClean="0">
                <a:solidFill>
                  <a:schemeClr val="bg1"/>
                </a:solidFill>
              </a:rPr>
              <a:t>OK; #56 </a:t>
            </a:r>
            <a:r>
              <a:rPr lang="en-US" sz="2000" dirty="0">
                <a:solidFill>
                  <a:schemeClr val="bg1"/>
                </a:solidFill>
              </a:rPr>
              <a:t>North Terrace K-8 School, Camp Pendleton, </a:t>
            </a:r>
            <a:r>
              <a:rPr lang="en-US" sz="2000" dirty="0" smtClean="0">
                <a:solidFill>
                  <a:schemeClr val="bg1"/>
                </a:solidFill>
              </a:rPr>
              <a:t>CA; and, #</a:t>
            </a:r>
            <a:r>
              <a:rPr lang="en-US" sz="2000" dirty="0">
                <a:solidFill>
                  <a:schemeClr val="bg1"/>
                </a:solidFill>
              </a:rPr>
              <a:t>57 Pierce elementary School, NAWS China Lake </a:t>
            </a:r>
            <a:r>
              <a:rPr lang="en-US" sz="2000" dirty="0" smtClean="0">
                <a:solidFill>
                  <a:schemeClr val="bg1"/>
                </a:solidFill>
              </a:rPr>
              <a:t>California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AutoShape 34"/>
          <p:cNvSpPr/>
          <p:nvPr/>
        </p:nvSpPr>
        <p:spPr>
          <a:xfrm>
            <a:off x="575065" y="78105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33"/>
          <p:cNvSpPr/>
          <p:nvPr/>
        </p:nvSpPr>
        <p:spPr>
          <a:xfrm>
            <a:off x="575065" y="84201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51"/>
          <p:cNvSpPr txBox="1"/>
          <p:nvPr/>
        </p:nvSpPr>
        <p:spPr>
          <a:xfrm>
            <a:off x="6299364" y="79629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Contact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38200" y="8572500"/>
            <a:ext cx="5105400" cy="816483"/>
            <a:chOff x="0" y="0"/>
            <a:chExt cx="2110318" cy="1710288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3" name="Group 6"/>
          <p:cNvGrpSpPr/>
          <p:nvPr/>
        </p:nvGrpSpPr>
        <p:grpSpPr>
          <a:xfrm>
            <a:off x="6705600" y="8572500"/>
            <a:ext cx="5105400" cy="816483"/>
            <a:chOff x="0" y="0"/>
            <a:chExt cx="2110318" cy="1710288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5" name="Group 6"/>
          <p:cNvGrpSpPr/>
          <p:nvPr/>
        </p:nvGrpSpPr>
        <p:grpSpPr>
          <a:xfrm>
            <a:off x="12496800" y="8572500"/>
            <a:ext cx="5105400" cy="816483"/>
            <a:chOff x="0" y="0"/>
            <a:chExt cx="2110318" cy="1710288"/>
          </a:xfrm>
        </p:grpSpPr>
        <p:sp>
          <p:nvSpPr>
            <p:cNvPr id="16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9144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 Csicsery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8724900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>
                <a:solidFill>
                  <a:prstClr val="white"/>
                </a:solidFill>
              </a:rPr>
              <a:t>sigmund.g.csicsery.civ@mail.mil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92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(571) 429-2042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74241" y="114300"/>
            <a:ext cx="12706755" cy="133923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Public Schools on </a:t>
            </a:r>
          </a:p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Military Installations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92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75065" y="2019300"/>
            <a:ext cx="17137883" cy="5693283"/>
            <a:chOff x="0" y="0"/>
            <a:chExt cx="2110318" cy="1710288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6" name="TextBox 66"/>
          <p:cNvSpPr txBox="1"/>
          <p:nvPr/>
        </p:nvSpPr>
        <p:spPr>
          <a:xfrm>
            <a:off x="838200" y="2171700"/>
            <a:ext cx="16459199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FY 2021 Appropriations and Report </a:t>
            </a:r>
            <a:r>
              <a:rPr lang="en-US" sz="3200" b="1" dirty="0" smtClean="0">
                <a:solidFill>
                  <a:schemeClr val="bg1"/>
                </a:solidFill>
              </a:rPr>
              <a:t>- $</a:t>
            </a:r>
            <a:r>
              <a:rPr lang="en-US" sz="3200" b="1" dirty="0">
                <a:solidFill>
                  <a:schemeClr val="bg1"/>
                </a:solidFill>
              </a:rPr>
              <a:t>50M (2-year funding) </a:t>
            </a:r>
            <a:r>
              <a:rPr lang="en-US" sz="3200" b="1" dirty="0" smtClean="0">
                <a:solidFill>
                  <a:schemeClr val="bg1"/>
                </a:solidFill>
              </a:rPr>
              <a:t>- competitively </a:t>
            </a:r>
            <a:r>
              <a:rPr lang="en-US" sz="3200" b="1" dirty="0">
                <a:solidFill>
                  <a:schemeClr val="bg1"/>
                </a:solidFill>
              </a:rPr>
              <a:t>selected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Approximately 205 installations eligible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Received </a:t>
            </a:r>
            <a:r>
              <a:rPr lang="en-US" sz="3200" dirty="0">
                <a:solidFill>
                  <a:schemeClr val="bg1"/>
                </a:solidFill>
              </a:rPr>
              <a:t>1,724 </a:t>
            </a:r>
            <a:r>
              <a:rPr lang="en-US" sz="3200" dirty="0" smtClean="0">
                <a:solidFill>
                  <a:schemeClr val="bg1"/>
                </a:solidFill>
              </a:rPr>
              <a:t>survey responses </a:t>
            </a:r>
            <a:r>
              <a:rPr lang="en-US" sz="3200" dirty="0">
                <a:solidFill>
                  <a:schemeClr val="bg1"/>
                </a:solidFill>
              </a:rPr>
              <a:t>from 37 Installation </a:t>
            </a:r>
            <a:r>
              <a:rPr lang="en-US" sz="3200" dirty="0" smtClean="0">
                <a:solidFill>
                  <a:schemeClr val="bg1"/>
                </a:solidFill>
              </a:rPr>
              <a:t>locations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Looking Ahead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Scope and availability </a:t>
            </a:r>
            <a:r>
              <a:rPr lang="en-US" sz="3200" dirty="0">
                <a:solidFill>
                  <a:schemeClr val="bg1"/>
                </a:solidFill>
              </a:rPr>
              <a:t>of funding is uncertain - </a:t>
            </a:r>
            <a:r>
              <a:rPr lang="en-US" sz="3200" dirty="0" smtClean="0">
                <a:solidFill>
                  <a:schemeClr val="bg1"/>
                </a:solidFill>
              </a:rPr>
              <a:t>$75M </a:t>
            </a:r>
            <a:r>
              <a:rPr lang="en-US" sz="3200" dirty="0">
                <a:solidFill>
                  <a:schemeClr val="bg1"/>
                </a:solidFill>
              </a:rPr>
              <a:t>or $</a:t>
            </a:r>
            <a:r>
              <a:rPr lang="en-US" sz="3200" dirty="0" smtClean="0">
                <a:solidFill>
                  <a:schemeClr val="bg1"/>
                </a:solidFill>
              </a:rPr>
              <a:t>5M??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Program </a:t>
            </a:r>
            <a:r>
              <a:rPr lang="en-US" sz="3200" dirty="0">
                <a:solidFill>
                  <a:schemeClr val="bg1"/>
                </a:solidFill>
              </a:rPr>
              <a:t>development to proceed based on </a:t>
            </a:r>
            <a:r>
              <a:rPr lang="en-US" sz="3200" dirty="0" smtClean="0">
                <a:solidFill>
                  <a:schemeClr val="bg1"/>
                </a:solidFill>
              </a:rPr>
              <a:t>final appropriation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Consultations with OSD, Military Departments, Federal Aviation Administration, </a:t>
            </a:r>
            <a:r>
              <a:rPr lang="en-US" sz="3200" dirty="0">
                <a:solidFill>
                  <a:schemeClr val="bg1"/>
                </a:solidFill>
              </a:rPr>
              <a:t>and Committees</a:t>
            </a:r>
          </a:p>
        </p:txBody>
      </p:sp>
      <p:sp>
        <p:nvSpPr>
          <p:cNvPr id="7" name="AutoShape 34"/>
          <p:cNvSpPr/>
          <p:nvPr/>
        </p:nvSpPr>
        <p:spPr>
          <a:xfrm>
            <a:off x="575065" y="78105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33"/>
          <p:cNvSpPr/>
          <p:nvPr/>
        </p:nvSpPr>
        <p:spPr>
          <a:xfrm>
            <a:off x="575065" y="84201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51"/>
          <p:cNvSpPr txBox="1"/>
          <p:nvPr/>
        </p:nvSpPr>
        <p:spPr>
          <a:xfrm>
            <a:off x="6299364" y="79629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Contact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38200" y="8572500"/>
            <a:ext cx="5105400" cy="816483"/>
            <a:chOff x="0" y="0"/>
            <a:chExt cx="2110318" cy="1710288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3" name="Group 6"/>
          <p:cNvGrpSpPr/>
          <p:nvPr/>
        </p:nvGrpSpPr>
        <p:grpSpPr>
          <a:xfrm>
            <a:off x="6705600" y="8572500"/>
            <a:ext cx="5105400" cy="816483"/>
            <a:chOff x="0" y="0"/>
            <a:chExt cx="2110318" cy="1710288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5" name="Group 6"/>
          <p:cNvGrpSpPr/>
          <p:nvPr/>
        </p:nvGrpSpPr>
        <p:grpSpPr>
          <a:xfrm>
            <a:off x="12496800" y="8572500"/>
            <a:ext cx="5105400" cy="816483"/>
            <a:chOff x="0" y="0"/>
            <a:chExt cx="2110318" cy="1710288"/>
          </a:xfrm>
        </p:grpSpPr>
        <p:sp>
          <p:nvSpPr>
            <p:cNvPr id="16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9144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Scott Spencer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8724900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>
                <a:solidFill>
                  <a:prstClr val="white"/>
                </a:solidFill>
              </a:rPr>
              <a:t>scott.j.spencer.civ@mail.mil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92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(571) 344-0104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74241" y="451470"/>
            <a:ext cx="12706755" cy="133923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Community Noise Mitigation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57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1750613" y="2324100"/>
            <a:ext cx="14895873" cy="7301612"/>
            <a:chOff x="0" y="-57150"/>
            <a:chExt cx="19861164" cy="9529996"/>
          </a:xfrm>
        </p:grpSpPr>
        <p:sp>
          <p:nvSpPr>
            <p:cNvPr id="7" name="TextBox 5"/>
            <p:cNvSpPr txBox="1"/>
            <p:nvPr/>
          </p:nvSpPr>
          <p:spPr>
            <a:xfrm>
              <a:off x="2213641" y="8863397"/>
              <a:ext cx="1134023" cy="609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5319188" y="8863397"/>
              <a:ext cx="1134023" cy="609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8424736" y="8863397"/>
              <a:ext cx="1134023" cy="609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11530284" y="8863397"/>
              <a:ext cx="1134023" cy="609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2020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14635832" y="8863397"/>
              <a:ext cx="1134023" cy="609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7741379" y="8863397"/>
              <a:ext cx="1134023" cy="609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2022</a:t>
              </a:r>
            </a:p>
          </p:txBody>
        </p:sp>
        <p:grpSp>
          <p:nvGrpSpPr>
            <p:cNvPr id="13" name="Group 11"/>
            <p:cNvGrpSpPr>
              <a:grpSpLocks noChangeAspect="1"/>
            </p:cNvGrpSpPr>
            <p:nvPr/>
          </p:nvGrpSpPr>
          <p:grpSpPr>
            <a:xfrm>
              <a:off x="1227878" y="291800"/>
              <a:ext cx="18633286" cy="8380406"/>
              <a:chOff x="0" y="0"/>
              <a:chExt cx="15246347" cy="6857115"/>
            </a:xfrm>
          </p:grpSpPr>
          <p:sp>
            <p:nvSpPr>
              <p:cNvPr id="26" name="Freeform 12"/>
              <p:cNvSpPr/>
              <p:nvPr/>
            </p:nvSpPr>
            <p:spPr>
              <a:xfrm>
                <a:off x="0" y="-6350"/>
                <a:ext cx="1524634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246347" h="12700">
                    <a:moveTo>
                      <a:pt x="0" y="0"/>
                    </a:moveTo>
                    <a:lnTo>
                      <a:pt x="15246347" y="0"/>
                    </a:lnTo>
                    <a:lnTo>
                      <a:pt x="152463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7" name="Freeform 13"/>
              <p:cNvSpPr/>
              <p:nvPr/>
            </p:nvSpPr>
            <p:spPr>
              <a:xfrm>
                <a:off x="0" y="1365073"/>
                <a:ext cx="1524634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246347" h="12700">
                    <a:moveTo>
                      <a:pt x="0" y="0"/>
                    </a:moveTo>
                    <a:lnTo>
                      <a:pt x="15246347" y="0"/>
                    </a:lnTo>
                    <a:lnTo>
                      <a:pt x="152463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8" name="Freeform 14"/>
              <p:cNvSpPr/>
              <p:nvPr/>
            </p:nvSpPr>
            <p:spPr>
              <a:xfrm>
                <a:off x="0" y="2736496"/>
                <a:ext cx="1524634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246347" h="12700">
                    <a:moveTo>
                      <a:pt x="0" y="0"/>
                    </a:moveTo>
                    <a:lnTo>
                      <a:pt x="15246347" y="0"/>
                    </a:lnTo>
                    <a:lnTo>
                      <a:pt x="152463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9" name="Freeform 15"/>
              <p:cNvSpPr/>
              <p:nvPr/>
            </p:nvSpPr>
            <p:spPr>
              <a:xfrm>
                <a:off x="0" y="4107919"/>
                <a:ext cx="1524634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246347" h="12700">
                    <a:moveTo>
                      <a:pt x="0" y="0"/>
                    </a:moveTo>
                    <a:lnTo>
                      <a:pt x="15246347" y="0"/>
                    </a:lnTo>
                    <a:lnTo>
                      <a:pt x="152463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0" name="Freeform 16"/>
              <p:cNvSpPr/>
              <p:nvPr/>
            </p:nvSpPr>
            <p:spPr>
              <a:xfrm>
                <a:off x="0" y="5479342"/>
                <a:ext cx="1524634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246347" h="12700">
                    <a:moveTo>
                      <a:pt x="0" y="0"/>
                    </a:moveTo>
                    <a:lnTo>
                      <a:pt x="15246347" y="0"/>
                    </a:lnTo>
                    <a:lnTo>
                      <a:pt x="152463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31" name="Freeform 17"/>
              <p:cNvSpPr/>
              <p:nvPr/>
            </p:nvSpPr>
            <p:spPr>
              <a:xfrm>
                <a:off x="0" y="6850765"/>
                <a:ext cx="1524634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246347" h="12700">
                    <a:moveTo>
                      <a:pt x="0" y="0"/>
                    </a:moveTo>
                    <a:lnTo>
                      <a:pt x="15246347" y="0"/>
                    </a:lnTo>
                    <a:lnTo>
                      <a:pt x="1524634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8"/>
            <p:cNvSpPr txBox="1"/>
            <p:nvPr/>
          </p:nvSpPr>
          <p:spPr>
            <a:xfrm>
              <a:off x="0" y="-57150"/>
              <a:ext cx="979538" cy="64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250 </a:t>
              </a: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0" y="1618931"/>
              <a:ext cx="979538" cy="64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200 </a:t>
              </a: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0" y="3295013"/>
              <a:ext cx="979538" cy="64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150 </a:t>
              </a: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0" y="4971094"/>
              <a:ext cx="979538" cy="64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100 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283506" y="6647175"/>
              <a:ext cx="696032" cy="64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50 </a:t>
              </a:r>
            </a:p>
          </p:txBody>
        </p:sp>
        <p:sp>
          <p:nvSpPr>
            <p:cNvPr id="19" name="TextBox 23"/>
            <p:cNvSpPr txBox="1"/>
            <p:nvPr/>
          </p:nvSpPr>
          <p:spPr>
            <a:xfrm>
              <a:off x="567012" y="8323256"/>
              <a:ext cx="412526" cy="640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1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0 </a:t>
              </a:r>
            </a:p>
          </p:txBody>
        </p:sp>
        <p:grpSp>
          <p:nvGrpSpPr>
            <p:cNvPr id="20" name="Group 24"/>
            <p:cNvGrpSpPr>
              <a:grpSpLocks noChangeAspect="1"/>
            </p:cNvGrpSpPr>
            <p:nvPr/>
          </p:nvGrpSpPr>
          <p:grpSpPr>
            <a:xfrm>
              <a:off x="1227878" y="291800"/>
              <a:ext cx="18633286" cy="8380406"/>
              <a:chOff x="0" y="0"/>
              <a:chExt cx="15246347" cy="6857115"/>
            </a:xfrm>
          </p:grpSpPr>
          <p:sp>
            <p:nvSpPr>
              <p:cNvPr id="21" name="Freeform 25"/>
              <p:cNvSpPr/>
              <p:nvPr/>
            </p:nvSpPr>
            <p:spPr>
              <a:xfrm>
                <a:off x="1073679" y="735718"/>
                <a:ext cx="2842481" cy="1462828"/>
              </a:xfrm>
              <a:custGeom>
                <a:avLst/>
                <a:gdLst/>
                <a:ahLst/>
                <a:cxnLst/>
                <a:rect l="l" t="t" r="r" b="b"/>
                <a:pathLst>
                  <a:path w="2842481" h="1462828">
                    <a:moveTo>
                      <a:pt x="196850" y="393700"/>
                    </a:moveTo>
                    <a:lnTo>
                      <a:pt x="393700" y="196850"/>
                    </a:lnTo>
                    <a:lnTo>
                      <a:pt x="196850" y="0"/>
                    </a:lnTo>
                    <a:lnTo>
                      <a:pt x="0" y="196850"/>
                    </a:lnTo>
                    <a:close/>
                    <a:moveTo>
                      <a:pt x="232817" y="136971"/>
                    </a:moveTo>
                    <a:cubicBezTo>
                      <a:pt x="153298" y="89207"/>
                      <a:pt x="81365" y="208964"/>
                      <a:pt x="160883" y="256728"/>
                    </a:cubicBezTo>
                    <a:cubicBezTo>
                      <a:pt x="160883" y="256728"/>
                      <a:pt x="161693" y="257215"/>
                      <a:pt x="163285" y="258171"/>
                    </a:cubicBezTo>
                    <a:cubicBezTo>
                      <a:pt x="201699" y="281214"/>
                      <a:pt x="692990" y="574838"/>
                      <a:pt x="1271172" y="866767"/>
                    </a:cubicBezTo>
                    <a:cubicBezTo>
                      <a:pt x="1413725" y="938743"/>
                      <a:pt x="1561553" y="1010613"/>
                      <a:pt x="1709184" y="1078315"/>
                    </a:cubicBezTo>
                    <a:cubicBezTo>
                      <a:pt x="2076198" y="1246622"/>
                      <a:pt x="2442155" y="1388853"/>
                      <a:pt x="2724325" y="1444790"/>
                    </a:cubicBezTo>
                    <a:cubicBezTo>
                      <a:pt x="2815315" y="1462828"/>
                      <a:pt x="2842481" y="1325795"/>
                      <a:pt x="2751491" y="1307757"/>
                    </a:cubicBezTo>
                    <a:cubicBezTo>
                      <a:pt x="2477829" y="1253506"/>
                      <a:pt x="2123277" y="1114523"/>
                      <a:pt x="1767417" y="951330"/>
                    </a:cubicBezTo>
                    <a:cubicBezTo>
                      <a:pt x="1621380" y="884360"/>
                      <a:pt x="1475150" y="813260"/>
                      <a:pt x="1334137" y="742061"/>
                    </a:cubicBezTo>
                    <a:cubicBezTo>
                      <a:pt x="760603" y="452480"/>
                      <a:pt x="273254" y="161231"/>
                      <a:pt x="235184" y="138393"/>
                    </a:cubicBezTo>
                    <a:cubicBezTo>
                      <a:pt x="233626" y="137459"/>
                      <a:pt x="232817" y="136971"/>
                      <a:pt x="232817" y="136971"/>
                    </a:cubicBezTo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2" name="Freeform 26"/>
              <p:cNvSpPr/>
              <p:nvPr/>
            </p:nvSpPr>
            <p:spPr>
              <a:xfrm>
                <a:off x="3614737" y="1898320"/>
                <a:ext cx="2841790" cy="410521"/>
              </a:xfrm>
              <a:custGeom>
                <a:avLst/>
                <a:gdLst/>
                <a:ahLst/>
                <a:cxnLst/>
                <a:rect l="l" t="t" r="r" b="b"/>
                <a:pathLst>
                  <a:path w="2841790" h="410521">
                    <a:moveTo>
                      <a:pt x="196850" y="410521"/>
                    </a:moveTo>
                    <a:lnTo>
                      <a:pt x="393700" y="213671"/>
                    </a:lnTo>
                    <a:lnTo>
                      <a:pt x="196850" y="16821"/>
                    </a:lnTo>
                    <a:lnTo>
                      <a:pt x="0" y="213671"/>
                    </a:lnTo>
                    <a:close/>
                    <a:moveTo>
                      <a:pt x="210433" y="145155"/>
                    </a:moveTo>
                    <a:cubicBezTo>
                      <a:pt x="119442" y="127117"/>
                      <a:pt x="92277" y="264150"/>
                      <a:pt x="183267" y="282188"/>
                    </a:cubicBezTo>
                    <a:cubicBezTo>
                      <a:pt x="328510" y="310981"/>
                      <a:pt x="475421" y="322242"/>
                      <a:pt x="623463" y="321720"/>
                    </a:cubicBezTo>
                    <a:cubicBezTo>
                      <a:pt x="905270" y="320726"/>
                      <a:pt x="1191234" y="276806"/>
                      <a:pt x="1477312" y="232000"/>
                    </a:cubicBezTo>
                    <a:cubicBezTo>
                      <a:pt x="1485875" y="230659"/>
                      <a:pt x="1494437" y="229317"/>
                      <a:pt x="1502999" y="227976"/>
                    </a:cubicBezTo>
                    <a:cubicBezTo>
                      <a:pt x="1781994" y="184282"/>
                      <a:pt x="2060984" y="140974"/>
                      <a:pt x="2336107" y="140128"/>
                    </a:cubicBezTo>
                    <a:cubicBezTo>
                      <a:pt x="2466859" y="139726"/>
                      <a:pt x="2596724" y="148969"/>
                      <a:pt x="2725250" y="172651"/>
                    </a:cubicBezTo>
                    <a:cubicBezTo>
                      <a:pt x="2816475" y="189461"/>
                      <a:pt x="2841790" y="52073"/>
                      <a:pt x="2750565" y="35264"/>
                    </a:cubicBezTo>
                    <a:cubicBezTo>
                      <a:pt x="2613536" y="10015"/>
                      <a:pt x="2475090" y="0"/>
                      <a:pt x="2335677" y="429"/>
                    </a:cubicBezTo>
                    <a:cubicBezTo>
                      <a:pt x="2053586" y="1296"/>
                      <a:pt x="1767473" y="45153"/>
                      <a:pt x="1481382" y="89959"/>
                    </a:cubicBezTo>
                    <a:cubicBezTo>
                      <a:pt x="1472818" y="91300"/>
                      <a:pt x="1464256" y="92642"/>
                      <a:pt x="1455695" y="93983"/>
                    </a:cubicBezTo>
                    <a:cubicBezTo>
                      <a:pt x="1176694" y="137680"/>
                      <a:pt x="897833" y="181052"/>
                      <a:pt x="622970" y="182021"/>
                    </a:cubicBezTo>
                    <a:cubicBezTo>
                      <a:pt x="484242" y="182510"/>
                      <a:pt x="346550" y="172139"/>
                      <a:pt x="210433" y="145155"/>
                    </a:cubicBezTo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3" name="Freeform 27"/>
              <p:cNvSpPr/>
              <p:nvPr/>
            </p:nvSpPr>
            <p:spPr>
              <a:xfrm>
                <a:off x="6155795" y="1805428"/>
                <a:ext cx="2851845" cy="1397298"/>
              </a:xfrm>
              <a:custGeom>
                <a:avLst/>
                <a:gdLst/>
                <a:ahLst/>
                <a:cxnLst/>
                <a:rect l="l" t="t" r="r" b="b"/>
                <a:pathLst>
                  <a:path w="2851845" h="1397298">
                    <a:moveTo>
                      <a:pt x="196850" y="393700"/>
                    </a:moveTo>
                    <a:lnTo>
                      <a:pt x="393700" y="196850"/>
                    </a:lnTo>
                    <a:lnTo>
                      <a:pt x="196850" y="0"/>
                    </a:lnTo>
                    <a:lnTo>
                      <a:pt x="0" y="196850"/>
                    </a:lnTo>
                    <a:close/>
                    <a:moveTo>
                      <a:pt x="209507" y="128156"/>
                    </a:moveTo>
                    <a:cubicBezTo>
                      <a:pt x="118282" y="111347"/>
                      <a:pt x="92967" y="248734"/>
                      <a:pt x="184192" y="265543"/>
                    </a:cubicBezTo>
                    <a:cubicBezTo>
                      <a:pt x="826971" y="383983"/>
                      <a:pt x="1453422" y="710589"/>
                      <a:pt x="2076678" y="1035560"/>
                    </a:cubicBezTo>
                    <a:cubicBezTo>
                      <a:pt x="2253406" y="1127708"/>
                      <a:pt x="2429858" y="1219809"/>
                      <a:pt x="2606304" y="1307259"/>
                    </a:cubicBezTo>
                    <a:cubicBezTo>
                      <a:pt x="2640018" y="1323968"/>
                      <a:pt x="2673731" y="1340508"/>
                      <a:pt x="2707447" y="1356846"/>
                    </a:cubicBezTo>
                    <a:cubicBezTo>
                      <a:pt x="2790922" y="1397298"/>
                      <a:pt x="2851844" y="1271581"/>
                      <a:pt x="2768368" y="1231130"/>
                    </a:cubicBezTo>
                    <a:cubicBezTo>
                      <a:pt x="2735024" y="1214972"/>
                      <a:pt x="2701682" y="1198614"/>
                      <a:pt x="2668341" y="1182089"/>
                    </a:cubicBezTo>
                    <a:cubicBezTo>
                      <a:pt x="2492743" y="1095060"/>
                      <a:pt x="2317144" y="1003392"/>
                      <a:pt x="2141267" y="911688"/>
                    </a:cubicBezTo>
                    <a:cubicBezTo>
                      <a:pt x="1505216" y="580045"/>
                      <a:pt x="865265" y="248987"/>
                      <a:pt x="209507" y="128156"/>
                    </a:cubicBezTo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4" name="Freeform 28"/>
              <p:cNvSpPr/>
              <p:nvPr/>
            </p:nvSpPr>
            <p:spPr>
              <a:xfrm>
                <a:off x="8696853" y="2902566"/>
                <a:ext cx="2835709" cy="1640933"/>
              </a:xfrm>
              <a:custGeom>
                <a:avLst/>
                <a:gdLst/>
                <a:ahLst/>
                <a:cxnLst/>
                <a:rect l="l" t="t" r="r" b="b"/>
                <a:pathLst>
                  <a:path w="2835709" h="1640933">
                    <a:moveTo>
                      <a:pt x="196850" y="393700"/>
                    </a:moveTo>
                    <a:lnTo>
                      <a:pt x="393700" y="196850"/>
                    </a:lnTo>
                    <a:lnTo>
                      <a:pt x="196850" y="0"/>
                    </a:lnTo>
                    <a:lnTo>
                      <a:pt x="0" y="196850"/>
                    </a:lnTo>
                    <a:close/>
                    <a:moveTo>
                      <a:pt x="227310" y="133992"/>
                    </a:moveTo>
                    <a:cubicBezTo>
                      <a:pt x="143835" y="93540"/>
                      <a:pt x="82913" y="219256"/>
                      <a:pt x="166389" y="259708"/>
                    </a:cubicBezTo>
                    <a:cubicBezTo>
                      <a:pt x="208127" y="279935"/>
                      <a:pt x="249868" y="301638"/>
                      <a:pt x="291609" y="324606"/>
                    </a:cubicBezTo>
                    <a:cubicBezTo>
                      <a:pt x="554458" y="469238"/>
                      <a:pt x="817162" y="663577"/>
                      <a:pt x="1079036" y="857456"/>
                    </a:cubicBezTo>
                    <a:cubicBezTo>
                      <a:pt x="1568891" y="1220125"/>
                      <a:pt x="2056690" y="1577545"/>
                      <a:pt x="2533696" y="1633217"/>
                    </a:cubicBezTo>
                    <a:cubicBezTo>
                      <a:pt x="2576983" y="1638269"/>
                      <a:pt x="2620200" y="1640901"/>
                      <a:pt x="2663340" y="1640921"/>
                    </a:cubicBezTo>
                    <a:cubicBezTo>
                      <a:pt x="2689995" y="1640933"/>
                      <a:pt x="2716620" y="1639948"/>
                      <a:pt x="2743216" y="1637921"/>
                    </a:cubicBezTo>
                    <a:cubicBezTo>
                      <a:pt x="2835709" y="1630870"/>
                      <a:pt x="2825091" y="1491574"/>
                      <a:pt x="2732598" y="1498625"/>
                    </a:cubicBezTo>
                    <a:cubicBezTo>
                      <a:pt x="2709559" y="1500381"/>
                      <a:pt x="2686494" y="1501231"/>
                      <a:pt x="2663405" y="1501221"/>
                    </a:cubicBezTo>
                    <a:cubicBezTo>
                      <a:pt x="2625630" y="1501204"/>
                      <a:pt x="2587792" y="1498883"/>
                      <a:pt x="2549890" y="1494459"/>
                    </a:cubicBezTo>
                    <a:cubicBezTo>
                      <a:pt x="2093229" y="1441161"/>
                      <a:pt x="1629818" y="1091413"/>
                      <a:pt x="1162161" y="745179"/>
                    </a:cubicBezTo>
                    <a:cubicBezTo>
                      <a:pt x="895116" y="547470"/>
                      <a:pt x="626979" y="349691"/>
                      <a:pt x="358957" y="202212"/>
                    </a:cubicBezTo>
                    <a:cubicBezTo>
                      <a:pt x="315074" y="178065"/>
                      <a:pt x="271190" y="155255"/>
                      <a:pt x="227310" y="133992"/>
                    </a:cubicBezTo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5" name="Freeform 29"/>
              <p:cNvSpPr/>
              <p:nvPr/>
            </p:nvSpPr>
            <p:spPr>
              <a:xfrm>
                <a:off x="11237910" y="2353997"/>
                <a:ext cx="2934758" cy="2313692"/>
              </a:xfrm>
              <a:custGeom>
                <a:avLst/>
                <a:gdLst/>
                <a:ahLst/>
                <a:cxnLst/>
                <a:rect l="l" t="t" r="r" b="b"/>
                <a:pathLst>
                  <a:path w="2934758" h="2313692">
                    <a:moveTo>
                      <a:pt x="196850" y="2313692"/>
                    </a:moveTo>
                    <a:lnTo>
                      <a:pt x="393700" y="2116842"/>
                    </a:lnTo>
                    <a:lnTo>
                      <a:pt x="196850" y="1919992"/>
                    </a:lnTo>
                    <a:lnTo>
                      <a:pt x="0" y="2116842"/>
                    </a:lnTo>
                    <a:close/>
                    <a:moveTo>
                      <a:pt x="191541" y="2047194"/>
                    </a:moveTo>
                    <a:cubicBezTo>
                      <a:pt x="99049" y="2054244"/>
                      <a:pt x="109667" y="2193541"/>
                      <a:pt x="202159" y="2186490"/>
                    </a:cubicBezTo>
                    <a:cubicBezTo>
                      <a:pt x="444816" y="2167992"/>
                      <a:pt x="748978" y="2018203"/>
                      <a:pt x="1062852" y="1804420"/>
                    </a:cubicBezTo>
                    <a:cubicBezTo>
                      <a:pt x="1121047" y="1764783"/>
                      <a:pt x="1179610" y="1722999"/>
                      <a:pt x="1238201" y="1679561"/>
                    </a:cubicBezTo>
                    <a:cubicBezTo>
                      <a:pt x="1431843" y="1536000"/>
                      <a:pt x="1625830" y="1374323"/>
                      <a:pt x="1807860" y="1212528"/>
                    </a:cubicBezTo>
                    <a:cubicBezTo>
                      <a:pt x="2346938" y="733376"/>
                      <a:pt x="2780988" y="253365"/>
                      <a:pt x="2789615" y="243813"/>
                    </a:cubicBezTo>
                    <a:cubicBezTo>
                      <a:pt x="2789711" y="243706"/>
                      <a:pt x="2789755" y="243658"/>
                      <a:pt x="2789755" y="243658"/>
                    </a:cubicBezTo>
                    <a:cubicBezTo>
                      <a:pt x="2851915" y="174806"/>
                      <a:pt x="2748224" y="81190"/>
                      <a:pt x="2686062" y="150042"/>
                    </a:cubicBezTo>
                    <a:cubicBezTo>
                      <a:pt x="2686062" y="150042"/>
                      <a:pt x="2686018" y="150090"/>
                      <a:pt x="2685932" y="150186"/>
                    </a:cubicBezTo>
                    <a:cubicBezTo>
                      <a:pt x="2677410" y="159621"/>
                      <a:pt x="2248146" y="634278"/>
                      <a:pt x="1715052" y="1108112"/>
                    </a:cubicBezTo>
                    <a:cubicBezTo>
                      <a:pt x="1536082" y="1267187"/>
                      <a:pt x="1345390" y="1426190"/>
                      <a:pt x="1155002" y="1567338"/>
                    </a:cubicBezTo>
                    <a:cubicBezTo>
                      <a:pt x="1097932" y="1609648"/>
                      <a:pt x="1040893" y="1650350"/>
                      <a:pt x="984210" y="1688958"/>
                    </a:cubicBezTo>
                    <a:cubicBezTo>
                      <a:pt x="694971" y="1885961"/>
                      <a:pt x="415958" y="2030087"/>
                      <a:pt x="191541" y="2047194"/>
                    </a:cubicBezTo>
                    <a:moveTo>
                      <a:pt x="2737908" y="393700"/>
                    </a:moveTo>
                    <a:lnTo>
                      <a:pt x="2934758" y="196850"/>
                    </a:lnTo>
                    <a:lnTo>
                      <a:pt x="2737908" y="0"/>
                    </a:lnTo>
                    <a:lnTo>
                      <a:pt x="2541058" y="19685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</p:grpSp>
      <p:sp>
        <p:nvSpPr>
          <p:cNvPr id="32" name="TextBox 57"/>
          <p:cNvSpPr txBox="1"/>
          <p:nvPr/>
        </p:nvSpPr>
        <p:spPr>
          <a:xfrm>
            <a:off x="5105400" y="114300"/>
            <a:ext cx="13182599" cy="18281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1371600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APPROPRIATIONS ACT BECOMES LAW</a:t>
            </a:r>
          </a:p>
        </p:txBody>
      </p:sp>
      <p:sp>
        <p:nvSpPr>
          <p:cNvPr id="33" name="TextBox 58"/>
          <p:cNvSpPr txBox="1"/>
          <p:nvPr/>
        </p:nvSpPr>
        <p:spPr>
          <a:xfrm>
            <a:off x="8808945" y="1841481"/>
            <a:ext cx="5059455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elegraf Bold"/>
                <a:ea typeface="+mn-ea"/>
                <a:cs typeface="+mn-cs"/>
              </a:rPr>
              <a:t>(Days After Start of Fiscal Year)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legraf Bold"/>
              <a:ea typeface="+mn-ea"/>
              <a:cs typeface="+mn-cs"/>
            </a:endParaRPr>
          </a:p>
        </p:txBody>
      </p:sp>
      <p:sp>
        <p:nvSpPr>
          <p:cNvPr id="34" name="TextBox 59"/>
          <p:cNvSpPr txBox="1"/>
          <p:nvPr/>
        </p:nvSpPr>
        <p:spPr>
          <a:xfrm rot="-5400000">
            <a:off x="-124486" y="5249601"/>
            <a:ext cx="2559100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396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# of Days</a:t>
            </a:r>
          </a:p>
        </p:txBody>
      </p:sp>
      <p:sp>
        <p:nvSpPr>
          <p:cNvPr id="35" name="TextBox 60"/>
          <p:cNvSpPr txBox="1"/>
          <p:nvPr/>
        </p:nvSpPr>
        <p:spPr>
          <a:xfrm>
            <a:off x="8337500" y="9664510"/>
            <a:ext cx="2559100" cy="4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9396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Fiscal Year</a:t>
            </a:r>
          </a:p>
        </p:txBody>
      </p:sp>
      <p:grpSp>
        <p:nvGrpSpPr>
          <p:cNvPr id="37" name="Group 30"/>
          <p:cNvGrpSpPr/>
          <p:nvPr/>
        </p:nvGrpSpPr>
        <p:grpSpPr>
          <a:xfrm>
            <a:off x="15163800" y="3238500"/>
            <a:ext cx="2093248" cy="2093249"/>
            <a:chOff x="0" y="-1"/>
            <a:chExt cx="2790998" cy="2790999"/>
          </a:xfrm>
        </p:grpSpPr>
        <p:grpSp>
          <p:nvGrpSpPr>
            <p:cNvPr id="38" name="Group 31"/>
            <p:cNvGrpSpPr/>
            <p:nvPr/>
          </p:nvGrpSpPr>
          <p:grpSpPr>
            <a:xfrm rot="5400000">
              <a:off x="1240203" y="2510985"/>
              <a:ext cx="310593" cy="249434"/>
              <a:chOff x="0" y="0"/>
              <a:chExt cx="706752" cy="508000"/>
            </a:xfrm>
          </p:grpSpPr>
          <p:sp>
            <p:nvSpPr>
              <p:cNvPr id="62" name="Freeform 32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39" name="Group 33"/>
            <p:cNvGrpSpPr/>
            <p:nvPr/>
          </p:nvGrpSpPr>
          <p:grpSpPr>
            <a:xfrm rot="5400000">
              <a:off x="1240203" y="30579"/>
              <a:ext cx="310593" cy="249434"/>
              <a:chOff x="0" y="0"/>
              <a:chExt cx="706752" cy="508000"/>
            </a:xfrm>
          </p:grpSpPr>
          <p:sp>
            <p:nvSpPr>
              <p:cNvPr id="61" name="Freeform 34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0" name="Group 35"/>
            <p:cNvGrpSpPr/>
            <p:nvPr/>
          </p:nvGrpSpPr>
          <p:grpSpPr>
            <a:xfrm rot="-10800000">
              <a:off x="0" y="1270782"/>
              <a:ext cx="310593" cy="249434"/>
              <a:chOff x="0" y="0"/>
              <a:chExt cx="706752" cy="508000"/>
            </a:xfrm>
          </p:grpSpPr>
          <p:sp>
            <p:nvSpPr>
              <p:cNvPr id="60" name="Freeform 36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1" name="Group 37"/>
            <p:cNvGrpSpPr/>
            <p:nvPr/>
          </p:nvGrpSpPr>
          <p:grpSpPr>
            <a:xfrm rot="-10800000">
              <a:off x="2480405" y="1270782"/>
              <a:ext cx="310593" cy="249434"/>
              <a:chOff x="0" y="0"/>
              <a:chExt cx="706752" cy="508000"/>
            </a:xfrm>
          </p:grpSpPr>
          <p:sp>
            <p:nvSpPr>
              <p:cNvPr id="59" name="Freeform 38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2" name="Group 39"/>
            <p:cNvGrpSpPr/>
            <p:nvPr/>
          </p:nvGrpSpPr>
          <p:grpSpPr>
            <a:xfrm rot="7314931">
              <a:off x="584547" y="2323502"/>
              <a:ext cx="310593" cy="249434"/>
              <a:chOff x="0" y="0"/>
              <a:chExt cx="706752" cy="508000"/>
            </a:xfrm>
          </p:grpSpPr>
          <p:sp>
            <p:nvSpPr>
              <p:cNvPr id="58" name="Freeform 40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3" name="Group 41"/>
            <p:cNvGrpSpPr/>
            <p:nvPr/>
          </p:nvGrpSpPr>
          <p:grpSpPr>
            <a:xfrm rot="7314931">
              <a:off x="1895859" y="218063"/>
              <a:ext cx="310593" cy="249434"/>
              <a:chOff x="0" y="0"/>
              <a:chExt cx="706752" cy="508000"/>
            </a:xfrm>
          </p:grpSpPr>
          <p:sp>
            <p:nvSpPr>
              <p:cNvPr id="57" name="Freeform 42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4" name="Group 43"/>
            <p:cNvGrpSpPr/>
            <p:nvPr/>
          </p:nvGrpSpPr>
          <p:grpSpPr>
            <a:xfrm rot="-8885068">
              <a:off x="187483" y="615126"/>
              <a:ext cx="310593" cy="249434"/>
              <a:chOff x="0" y="0"/>
              <a:chExt cx="706752" cy="508000"/>
            </a:xfrm>
          </p:grpSpPr>
          <p:sp>
            <p:nvSpPr>
              <p:cNvPr id="56" name="Freeform 44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5" name="Group 45"/>
            <p:cNvGrpSpPr/>
            <p:nvPr/>
          </p:nvGrpSpPr>
          <p:grpSpPr>
            <a:xfrm rot="-8885068">
              <a:off x="2292922" y="1926438"/>
              <a:ext cx="310593" cy="249434"/>
              <a:chOff x="0" y="0"/>
              <a:chExt cx="706752" cy="508000"/>
            </a:xfrm>
          </p:grpSpPr>
          <p:sp>
            <p:nvSpPr>
              <p:cNvPr id="55" name="Freeform 46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6" name="Group 47"/>
            <p:cNvGrpSpPr/>
            <p:nvPr/>
          </p:nvGrpSpPr>
          <p:grpSpPr>
            <a:xfrm rot="9043094">
              <a:off x="158467" y="1877371"/>
              <a:ext cx="310593" cy="249434"/>
              <a:chOff x="0" y="0"/>
              <a:chExt cx="706752" cy="508000"/>
            </a:xfrm>
          </p:grpSpPr>
          <p:sp>
            <p:nvSpPr>
              <p:cNvPr id="54" name="Freeform 48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7" name="Group 49"/>
            <p:cNvGrpSpPr/>
            <p:nvPr/>
          </p:nvGrpSpPr>
          <p:grpSpPr>
            <a:xfrm rot="9043094">
              <a:off x="2321939" y="664193"/>
              <a:ext cx="310593" cy="249434"/>
              <a:chOff x="0" y="0"/>
              <a:chExt cx="706752" cy="508000"/>
            </a:xfrm>
          </p:grpSpPr>
          <p:sp>
            <p:nvSpPr>
              <p:cNvPr id="53" name="Freeform 50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8" name="Group 51"/>
            <p:cNvGrpSpPr/>
            <p:nvPr/>
          </p:nvGrpSpPr>
          <p:grpSpPr>
            <a:xfrm rot="-7156905">
              <a:off x="633614" y="189046"/>
              <a:ext cx="310593" cy="249434"/>
              <a:chOff x="0" y="0"/>
              <a:chExt cx="706752" cy="5080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49" name="Group 53"/>
            <p:cNvGrpSpPr/>
            <p:nvPr/>
          </p:nvGrpSpPr>
          <p:grpSpPr>
            <a:xfrm rot="-7156905">
              <a:off x="1846792" y="2352518"/>
              <a:ext cx="310593" cy="249434"/>
              <a:chOff x="0" y="0"/>
              <a:chExt cx="706752" cy="508000"/>
            </a:xfrm>
          </p:grpSpPr>
          <p:sp>
            <p:nvSpPr>
              <p:cNvPr id="51" name="Freeform 54"/>
              <p:cNvSpPr/>
              <p:nvPr/>
            </p:nvSpPr>
            <p:spPr>
              <a:xfrm>
                <a:off x="0" y="215900"/>
                <a:ext cx="706752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06752" h="76200">
                    <a:moveTo>
                      <a:pt x="0" y="0"/>
                    </a:moveTo>
                    <a:lnTo>
                      <a:pt x="706752" y="0"/>
                    </a:lnTo>
                    <a:lnTo>
                      <a:pt x="706752" y="762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50" name="TextBox 55"/>
            <p:cNvSpPr txBox="1"/>
            <p:nvPr/>
          </p:nvSpPr>
          <p:spPr>
            <a:xfrm>
              <a:off x="458368" y="936480"/>
              <a:ext cx="1941874" cy="9746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March 7, 2022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60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72" b="0" i="0" u="none" strike="noStrike" kern="1200" cap="none" spc="2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Day 157</a:t>
              </a:r>
            </a:p>
          </p:txBody>
        </p:sp>
      </p:grpSp>
      <p:sp>
        <p:nvSpPr>
          <p:cNvPr id="6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</p:spTree>
    <p:extLst>
      <p:ext uri="{BB962C8B-B14F-4D97-AF65-F5344CB8AC3E}">
        <p14:creationId xmlns:p14="http://schemas.microsoft.com/office/powerpoint/2010/main" val="22842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08304" y="2476499"/>
            <a:ext cx="5671392" cy="5512836"/>
            <a:chOff x="0" y="0"/>
            <a:chExt cx="2110318" cy="1710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24" name="TextBox 66"/>
          <p:cNvSpPr txBox="1"/>
          <p:nvPr/>
        </p:nvSpPr>
        <p:spPr>
          <a:xfrm>
            <a:off x="6273636" y="2476499"/>
            <a:ext cx="5733508" cy="823661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          </a:t>
            </a:r>
            <a:r>
              <a:rPr kumimoji="0" lang="en-US" b="0" i="0" u="sng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HAC 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Mark </a:t>
            </a:r>
          </a:p>
          <a:p>
            <a:pPr marL="302272" marR="0" lvl="1" indent="-151136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+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$25M for Defense Community Infrastructure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Pilot Program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6F7FA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+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$75M for </a:t>
            </a:r>
            <a:r>
              <a:rPr lang="en-US" dirty="0" smtClean="0">
                <a:solidFill>
                  <a:srgbClr val="F6F7FA"/>
                </a:solidFill>
                <a:cs typeface="Arial" panose="020B0604020202020204" pitchFamily="34" charset="0"/>
              </a:rPr>
              <a:t>Noise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Mitigation until FY25;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rescinds $50M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from FY21,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 rotary aircraft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F6F7FA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02272" marR="0" lvl="1" indent="-151136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+$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25M for Defense Manufacturing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Community Support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6F7FA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02272" marR="0" lvl="1" indent="-151136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+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$300M for Public Schools on Military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Installations – Federal Prevailing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 Wages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6F7FA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02272" marR="0" lvl="1" indent="-151136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Add $3M for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cs typeface="Arial" panose="020B0604020202020204" pitchFamily="34" charset="0"/>
              </a:rPr>
              <a:t>Personnel</a:t>
            </a: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           </a:t>
            </a:r>
            <a:r>
              <a:rPr kumimoji="0" lang="en-US" b="0" i="0" u="sng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SAC </a:t>
            </a:r>
            <a:r>
              <a:rPr kumimoji="0" lang="en-US" b="0" i="0" u="sng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Mark </a:t>
            </a:r>
            <a:endParaRPr kumimoji="0" lang="en-US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02272" marR="0" lvl="1" indent="-151136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+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40M for Defense Community Infrastructure 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Pilot Program 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02272" marR="0" lvl="1" indent="-151136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+ $5M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Noise Mitigation until FY23 – new aircraft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+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$30M for </a:t>
            </a:r>
            <a:r>
              <a:rPr lang="en-US" dirty="0">
                <a:solidFill>
                  <a:srgbClr val="F6F7FA"/>
                </a:solidFill>
                <a:cs typeface="Arial" panose="020B0604020202020204" pitchFamily="34" charset="0"/>
              </a:rPr>
              <a:t>Defense Manufacturing Community Support</a:t>
            </a:r>
          </a:p>
          <a:p>
            <a:pPr marL="302272" marR="0" lvl="1" indent="-151136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>
                <a:solidFill>
                  <a:schemeClr val="bg1"/>
                </a:solidFill>
              </a:rPr>
              <a:t>$20M </a:t>
            </a:r>
            <a:r>
              <a:rPr lang="en-US" dirty="0" smtClean="0">
                <a:solidFill>
                  <a:schemeClr val="bg1"/>
                </a:solidFill>
              </a:rPr>
              <a:t>- restore </a:t>
            </a:r>
            <a:r>
              <a:rPr lang="en-US" dirty="0">
                <a:solidFill>
                  <a:schemeClr val="bg1"/>
                </a:solidFill>
              </a:rPr>
              <a:t>defense wide review reductions</a:t>
            </a:r>
          </a:p>
          <a:p>
            <a:pPr marL="608336" lvl="2">
              <a:lnSpc>
                <a:spcPts val="2800"/>
              </a:lnSpc>
              <a:defRPr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575051" y="0"/>
            <a:ext cx="17137897" cy="2055261"/>
            <a:chOff x="0" y="0"/>
            <a:chExt cx="6376990" cy="764760"/>
          </a:xfrm>
          <a:noFill/>
        </p:grpSpPr>
        <p:sp>
          <p:nvSpPr>
            <p:cNvPr id="5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10"/>
          <p:cNvGrpSpPr/>
          <p:nvPr/>
        </p:nvGrpSpPr>
        <p:grpSpPr>
          <a:xfrm>
            <a:off x="575065" y="2476499"/>
            <a:ext cx="5511636" cy="5512836"/>
            <a:chOff x="0" y="0"/>
            <a:chExt cx="2050873" cy="1716302"/>
          </a:xfrm>
        </p:grpSpPr>
        <p:sp>
          <p:nvSpPr>
            <p:cNvPr id="9" name="Freeform 11"/>
            <p:cNvSpPr/>
            <p:nvPr/>
          </p:nvSpPr>
          <p:spPr>
            <a:xfrm>
              <a:off x="0" y="0"/>
              <a:ext cx="2050873" cy="1716302"/>
            </a:xfrm>
            <a:custGeom>
              <a:avLst/>
              <a:gdLst/>
              <a:ahLst/>
              <a:cxnLst/>
              <a:rect l="l" t="t" r="r" b="b"/>
              <a:pathLst>
                <a:path w="2050873" h="1716302">
                  <a:moveTo>
                    <a:pt x="0" y="0"/>
                  </a:moveTo>
                  <a:lnTo>
                    <a:pt x="2050873" y="0"/>
                  </a:lnTo>
                  <a:lnTo>
                    <a:pt x="2050873" y="1716302"/>
                  </a:lnTo>
                  <a:lnTo>
                    <a:pt x="0" y="1716302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4" name="AutoShape 30"/>
          <p:cNvSpPr/>
          <p:nvPr/>
        </p:nvSpPr>
        <p:spPr>
          <a:xfrm rot="5940">
            <a:off x="575061" y="2252662"/>
            <a:ext cx="5511644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31"/>
          <p:cNvSpPr/>
          <p:nvPr/>
        </p:nvSpPr>
        <p:spPr>
          <a:xfrm rot="5940">
            <a:off x="12201292" y="2252662"/>
            <a:ext cx="5511644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32"/>
          <p:cNvSpPr/>
          <p:nvPr/>
        </p:nvSpPr>
        <p:spPr>
          <a:xfrm>
            <a:off x="6308304" y="2257425"/>
            <a:ext cx="5671392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50"/>
          <p:cNvSpPr txBox="1"/>
          <p:nvPr/>
        </p:nvSpPr>
        <p:spPr>
          <a:xfrm>
            <a:off x="5410200" y="419100"/>
            <a:ext cx="12964995" cy="9140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1371600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FY22 Congressional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20" name="TextBox 51"/>
          <p:cNvSpPr txBox="1"/>
          <p:nvPr/>
        </p:nvSpPr>
        <p:spPr>
          <a:xfrm>
            <a:off x="575065" y="17907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FY22 President’s Budget Request</a:t>
            </a:r>
          </a:p>
        </p:txBody>
      </p:sp>
      <p:sp>
        <p:nvSpPr>
          <p:cNvPr id="21" name="TextBox 52"/>
          <p:cNvSpPr txBox="1"/>
          <p:nvPr/>
        </p:nvSpPr>
        <p:spPr>
          <a:xfrm>
            <a:off x="13156909" y="1790700"/>
            <a:ext cx="3600409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Authorization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TextBox 53"/>
          <p:cNvSpPr txBox="1"/>
          <p:nvPr/>
        </p:nvSpPr>
        <p:spPr>
          <a:xfrm>
            <a:off x="6614272" y="1790700"/>
            <a:ext cx="5059455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Appropriations Committee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Bills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TextBox 70"/>
          <p:cNvSpPr txBox="1"/>
          <p:nvPr/>
        </p:nvSpPr>
        <p:spPr>
          <a:xfrm>
            <a:off x="767502" y="3189616"/>
            <a:ext cx="5191696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$90M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7ED957"/>
              </a:solidFill>
              <a:effectLst/>
              <a:uLnTx/>
              <a:uFillTx/>
              <a:latin typeface="Open Sans Extra Bold"/>
              <a:ea typeface="+mn-ea"/>
              <a:cs typeface="+mn-cs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2540229" y="2633668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Total Request</a:t>
            </a:r>
          </a:p>
        </p:txBody>
      </p:sp>
      <p:sp>
        <p:nvSpPr>
          <p:cNvPr id="27" name="AutoShape 72"/>
          <p:cNvSpPr/>
          <p:nvPr/>
        </p:nvSpPr>
        <p:spPr>
          <a:xfrm>
            <a:off x="767502" y="4457700"/>
            <a:ext cx="5103680" cy="6195"/>
          </a:xfrm>
          <a:prstGeom prst="line">
            <a:avLst/>
          </a:prstGeom>
          <a:ln w="47625" cap="rnd">
            <a:solidFill>
              <a:srgbClr val="F6F7FA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8" name="TextBox 73"/>
          <p:cNvSpPr txBox="1"/>
          <p:nvPr/>
        </p:nvSpPr>
        <p:spPr>
          <a:xfrm>
            <a:off x="2667000" y="4686300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Breakdown</a:t>
            </a:r>
          </a:p>
        </p:txBody>
      </p:sp>
      <p:sp>
        <p:nvSpPr>
          <p:cNvPr id="29" name="TextBox 74"/>
          <p:cNvSpPr txBox="1"/>
          <p:nvPr/>
        </p:nvSpPr>
        <p:spPr>
          <a:xfrm>
            <a:off x="381000" y="5650242"/>
            <a:ext cx="2040719" cy="71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$50M</a:t>
            </a:r>
          </a:p>
        </p:txBody>
      </p:sp>
      <p:sp>
        <p:nvSpPr>
          <p:cNvPr id="30" name="TextBox 75"/>
          <p:cNvSpPr txBox="1"/>
          <p:nvPr/>
        </p:nvSpPr>
        <p:spPr>
          <a:xfrm>
            <a:off x="2281848" y="5650242"/>
            <a:ext cx="2040719" cy="71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$25M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4267200" y="5650242"/>
            <a:ext cx="2040719" cy="71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$15M</a:t>
            </a:r>
          </a:p>
        </p:txBody>
      </p:sp>
      <p:sp>
        <p:nvSpPr>
          <p:cNvPr id="32" name="TextBox 77"/>
          <p:cNvSpPr txBox="1"/>
          <p:nvPr/>
        </p:nvSpPr>
        <p:spPr>
          <a:xfrm>
            <a:off x="457200" y="6367468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DCIP</a:t>
            </a:r>
          </a:p>
        </p:txBody>
      </p:sp>
      <p:sp>
        <p:nvSpPr>
          <p:cNvPr id="33" name="TextBox 78"/>
          <p:cNvSpPr txBox="1"/>
          <p:nvPr/>
        </p:nvSpPr>
        <p:spPr>
          <a:xfrm>
            <a:off x="2438400" y="6280154"/>
            <a:ext cx="1872717" cy="99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Core Programs of Assistance</a:t>
            </a:r>
          </a:p>
        </p:txBody>
      </p:sp>
      <p:sp>
        <p:nvSpPr>
          <p:cNvPr id="34" name="TextBox 79"/>
          <p:cNvSpPr txBox="1"/>
          <p:nvPr/>
        </p:nvSpPr>
        <p:spPr>
          <a:xfrm>
            <a:off x="4419600" y="6291268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Operations</a:t>
            </a:r>
          </a:p>
        </p:txBody>
      </p:sp>
      <p:grpSp>
        <p:nvGrpSpPr>
          <p:cNvPr id="40" name="Group 6"/>
          <p:cNvGrpSpPr/>
          <p:nvPr/>
        </p:nvGrpSpPr>
        <p:grpSpPr>
          <a:xfrm>
            <a:off x="12173492" y="2480088"/>
            <a:ext cx="5671392" cy="5509247"/>
            <a:chOff x="0" y="0"/>
            <a:chExt cx="2110318" cy="1710288"/>
          </a:xfrm>
        </p:grpSpPr>
        <p:sp>
          <p:nvSpPr>
            <p:cNvPr id="41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42" name="TextBox 66"/>
          <p:cNvSpPr txBox="1"/>
          <p:nvPr/>
        </p:nvSpPr>
        <p:spPr>
          <a:xfrm>
            <a:off x="12230099" y="2515326"/>
            <a:ext cx="5554897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rgbClr val="F6F7FA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Authorizes </a:t>
            </a:r>
            <a:r>
              <a:rPr lang="en-US" sz="2000" dirty="0">
                <a:solidFill>
                  <a:schemeClr val="bg1"/>
                </a:solidFill>
              </a:rPr>
              <a:t>$104.6M  </a:t>
            </a:r>
          </a:p>
          <a:p>
            <a:pPr marL="951236" lvl="2" indent="-342900">
              <a:lnSpc>
                <a:spcPts val="28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+$</a:t>
            </a:r>
            <a:r>
              <a:rPr lang="en-US" sz="2000" dirty="0">
                <a:solidFill>
                  <a:schemeClr val="bg1"/>
                </a:solidFill>
              </a:rPr>
              <a:t>15M for Defense Community Infrastructure Program 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51236" lvl="2" indent="-342900">
              <a:lnSpc>
                <a:spcPts val="28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+$3M for personnel increase</a:t>
            </a:r>
            <a:endParaRPr lang="en-US" sz="2000" dirty="0">
              <a:solidFill>
                <a:schemeClr val="bg1"/>
              </a:solidFill>
            </a:endParaRPr>
          </a:p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Clarification as </a:t>
            </a:r>
            <a:r>
              <a:rPr lang="en-US" sz="2000" dirty="0">
                <a:solidFill>
                  <a:schemeClr val="bg1"/>
                </a:solidFill>
              </a:rPr>
              <a:t>a field activity, not </a:t>
            </a:r>
            <a:r>
              <a:rPr lang="en-US" sz="2000" dirty="0" smtClean="0">
                <a:solidFill>
                  <a:schemeClr val="bg1"/>
                </a:solidFill>
              </a:rPr>
              <a:t>OSD 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Construction of </a:t>
            </a:r>
            <a:r>
              <a:rPr lang="en-US" sz="2000" dirty="0">
                <a:solidFill>
                  <a:schemeClr val="bg1"/>
                </a:solidFill>
              </a:rPr>
              <a:t>installation </a:t>
            </a:r>
            <a:r>
              <a:rPr lang="en-US" sz="2000" dirty="0" smtClean="0">
                <a:solidFill>
                  <a:schemeClr val="bg1"/>
                </a:solidFill>
              </a:rPr>
              <a:t>resilience projects </a:t>
            </a:r>
          </a:p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Report on noise mitigation and AICUZ from DoD</a:t>
            </a:r>
          </a:p>
          <a:p>
            <a:pPr marL="302272" lvl="1" indent="-151136">
              <a:lnSpc>
                <a:spcPts val="2800"/>
              </a:lnSpc>
              <a:buFont typeface="Arial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6F7FA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608336" lvl="2">
              <a:lnSpc>
                <a:spcPts val="2800"/>
              </a:lnSpc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209799" y="5552667"/>
            <a:ext cx="2275639" cy="19530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403590" y="9639300"/>
            <a:ext cx="416841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sp>
        <p:nvSpPr>
          <p:cNvPr id="46" name="Slide Number Placeholder 2"/>
          <p:cNvSpPr txBox="1">
            <a:spLocks/>
          </p:cNvSpPr>
          <p:nvPr/>
        </p:nvSpPr>
        <p:spPr>
          <a:xfrm>
            <a:off x="13068300" y="96869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6409C5-13EF-48EB-B4F2-4CFA7163F5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7" name="AutoShape 25"/>
          <p:cNvSpPr/>
          <p:nvPr/>
        </p:nvSpPr>
        <p:spPr>
          <a:xfrm>
            <a:off x="9220200" y="2476500"/>
            <a:ext cx="0" cy="5495927"/>
          </a:xfrm>
          <a:prstGeom prst="line">
            <a:avLst/>
          </a:prstGeom>
          <a:ln w="19050" cap="rnd">
            <a:solidFill>
              <a:srgbClr val="F6F7FA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75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08304" y="2476499"/>
            <a:ext cx="5671392" cy="5512836"/>
            <a:chOff x="0" y="0"/>
            <a:chExt cx="2110318" cy="17102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24" name="TextBox 66"/>
          <p:cNvSpPr txBox="1"/>
          <p:nvPr/>
        </p:nvSpPr>
        <p:spPr>
          <a:xfrm>
            <a:off x="6273636" y="2476499"/>
            <a:ext cx="5733508" cy="5745163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dirty="0">
                <a:solidFill>
                  <a:schemeClr val="bg1"/>
                </a:solidFill>
              </a:rPr>
              <a:t> 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151136" lvl="1" algn="ctr">
              <a:lnSpc>
                <a:spcPts val="2800"/>
              </a:lnSpc>
              <a:defRPr/>
            </a:pPr>
            <a:r>
              <a:rPr lang="en-US" sz="2800" dirty="0">
                <a:solidFill>
                  <a:schemeClr val="bg1"/>
                </a:solidFill>
              </a:rPr>
              <a:t>House</a:t>
            </a: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FF00"/>
                </a:solidFill>
              </a:rPr>
              <a:t>+$430M</a:t>
            </a: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151136" marR="0" lvl="1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Senate</a:t>
            </a: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 smtClean="0">
                <a:solidFill>
                  <a:srgbClr val="FFFF00"/>
                </a:solidFill>
              </a:rPr>
              <a:t>+$95M</a:t>
            </a: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  <a:p>
            <a:pPr marL="151136" marR="0" lvl="1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575051" y="0"/>
            <a:ext cx="17137897" cy="2055261"/>
            <a:chOff x="0" y="0"/>
            <a:chExt cx="6376990" cy="764760"/>
          </a:xfrm>
          <a:noFill/>
        </p:grpSpPr>
        <p:sp>
          <p:nvSpPr>
            <p:cNvPr id="5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10"/>
          <p:cNvGrpSpPr/>
          <p:nvPr/>
        </p:nvGrpSpPr>
        <p:grpSpPr>
          <a:xfrm>
            <a:off x="575065" y="2476499"/>
            <a:ext cx="5511636" cy="5512836"/>
            <a:chOff x="0" y="0"/>
            <a:chExt cx="2050873" cy="1716302"/>
          </a:xfrm>
        </p:grpSpPr>
        <p:sp>
          <p:nvSpPr>
            <p:cNvPr id="9" name="Freeform 11"/>
            <p:cNvSpPr/>
            <p:nvPr/>
          </p:nvSpPr>
          <p:spPr>
            <a:xfrm>
              <a:off x="0" y="0"/>
              <a:ext cx="2050873" cy="1716302"/>
            </a:xfrm>
            <a:custGeom>
              <a:avLst/>
              <a:gdLst/>
              <a:ahLst/>
              <a:cxnLst/>
              <a:rect l="l" t="t" r="r" b="b"/>
              <a:pathLst>
                <a:path w="2050873" h="1716302">
                  <a:moveTo>
                    <a:pt x="0" y="0"/>
                  </a:moveTo>
                  <a:lnTo>
                    <a:pt x="2050873" y="0"/>
                  </a:lnTo>
                  <a:lnTo>
                    <a:pt x="2050873" y="1716302"/>
                  </a:lnTo>
                  <a:lnTo>
                    <a:pt x="0" y="1716302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4" name="AutoShape 30"/>
          <p:cNvSpPr/>
          <p:nvPr/>
        </p:nvSpPr>
        <p:spPr>
          <a:xfrm rot="5940">
            <a:off x="575061" y="2252662"/>
            <a:ext cx="5511644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31"/>
          <p:cNvSpPr/>
          <p:nvPr/>
        </p:nvSpPr>
        <p:spPr>
          <a:xfrm rot="5940">
            <a:off x="12201292" y="2252662"/>
            <a:ext cx="5511644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32"/>
          <p:cNvSpPr/>
          <p:nvPr/>
        </p:nvSpPr>
        <p:spPr>
          <a:xfrm>
            <a:off x="6308304" y="2257425"/>
            <a:ext cx="5671392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50"/>
          <p:cNvSpPr txBox="1"/>
          <p:nvPr/>
        </p:nvSpPr>
        <p:spPr>
          <a:xfrm>
            <a:off x="5410200" y="419100"/>
            <a:ext cx="12964995" cy="9140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1371600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FY22 Congressional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20" name="TextBox 51"/>
          <p:cNvSpPr txBox="1"/>
          <p:nvPr/>
        </p:nvSpPr>
        <p:spPr>
          <a:xfrm>
            <a:off x="575065" y="17907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FY22 President’s Budget Request</a:t>
            </a:r>
          </a:p>
        </p:txBody>
      </p:sp>
      <p:sp>
        <p:nvSpPr>
          <p:cNvPr id="21" name="TextBox 52"/>
          <p:cNvSpPr txBox="1"/>
          <p:nvPr/>
        </p:nvSpPr>
        <p:spPr>
          <a:xfrm>
            <a:off x="13156909" y="1790700"/>
            <a:ext cx="3600409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Authorization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TextBox 53"/>
          <p:cNvSpPr txBox="1"/>
          <p:nvPr/>
        </p:nvSpPr>
        <p:spPr>
          <a:xfrm>
            <a:off x="6614272" y="1790700"/>
            <a:ext cx="5059455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Appropriations Committee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Bills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TextBox 70"/>
          <p:cNvSpPr txBox="1"/>
          <p:nvPr/>
        </p:nvSpPr>
        <p:spPr>
          <a:xfrm>
            <a:off x="767502" y="3189616"/>
            <a:ext cx="5191696" cy="88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D957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$90M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7ED957"/>
              </a:solidFill>
              <a:effectLst/>
              <a:uLnTx/>
              <a:uFillTx/>
              <a:latin typeface="Open Sans Extra Bold"/>
              <a:ea typeface="+mn-ea"/>
              <a:cs typeface="+mn-cs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2540229" y="2633668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Total Request</a:t>
            </a:r>
          </a:p>
        </p:txBody>
      </p:sp>
      <p:sp>
        <p:nvSpPr>
          <p:cNvPr id="27" name="AutoShape 72"/>
          <p:cNvSpPr/>
          <p:nvPr/>
        </p:nvSpPr>
        <p:spPr>
          <a:xfrm>
            <a:off x="767502" y="4457700"/>
            <a:ext cx="5103680" cy="6195"/>
          </a:xfrm>
          <a:prstGeom prst="line">
            <a:avLst/>
          </a:prstGeom>
          <a:ln w="47625" cap="rnd">
            <a:solidFill>
              <a:srgbClr val="F6F7FA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8" name="TextBox 73"/>
          <p:cNvSpPr txBox="1"/>
          <p:nvPr/>
        </p:nvSpPr>
        <p:spPr>
          <a:xfrm>
            <a:off x="2667000" y="4686300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Breakdown</a:t>
            </a:r>
          </a:p>
        </p:txBody>
      </p:sp>
      <p:sp>
        <p:nvSpPr>
          <p:cNvPr id="29" name="TextBox 74"/>
          <p:cNvSpPr txBox="1"/>
          <p:nvPr/>
        </p:nvSpPr>
        <p:spPr>
          <a:xfrm>
            <a:off x="381000" y="5650242"/>
            <a:ext cx="2040719" cy="71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$50M</a:t>
            </a:r>
          </a:p>
        </p:txBody>
      </p:sp>
      <p:sp>
        <p:nvSpPr>
          <p:cNvPr id="30" name="TextBox 75"/>
          <p:cNvSpPr txBox="1"/>
          <p:nvPr/>
        </p:nvSpPr>
        <p:spPr>
          <a:xfrm>
            <a:off x="2281848" y="5650242"/>
            <a:ext cx="2040719" cy="71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$25M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4267200" y="5650242"/>
            <a:ext cx="2040719" cy="712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$15M</a:t>
            </a:r>
          </a:p>
        </p:txBody>
      </p:sp>
      <p:sp>
        <p:nvSpPr>
          <p:cNvPr id="32" name="TextBox 77"/>
          <p:cNvSpPr txBox="1"/>
          <p:nvPr/>
        </p:nvSpPr>
        <p:spPr>
          <a:xfrm>
            <a:off x="457200" y="6367468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DCIP</a:t>
            </a:r>
          </a:p>
        </p:txBody>
      </p:sp>
      <p:sp>
        <p:nvSpPr>
          <p:cNvPr id="33" name="TextBox 78"/>
          <p:cNvSpPr txBox="1"/>
          <p:nvPr/>
        </p:nvSpPr>
        <p:spPr>
          <a:xfrm>
            <a:off x="2438400" y="6280154"/>
            <a:ext cx="1872717" cy="99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Core Programs of Assistance</a:t>
            </a:r>
          </a:p>
        </p:txBody>
      </p:sp>
      <p:sp>
        <p:nvSpPr>
          <p:cNvPr id="34" name="TextBox 79"/>
          <p:cNvSpPr txBox="1"/>
          <p:nvPr/>
        </p:nvSpPr>
        <p:spPr>
          <a:xfrm>
            <a:off x="4419600" y="6291268"/>
            <a:ext cx="1872717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Telegraf"/>
                <a:ea typeface="+mn-ea"/>
                <a:cs typeface="+mn-cs"/>
              </a:rPr>
              <a:t>Operations</a:t>
            </a:r>
          </a:p>
        </p:txBody>
      </p:sp>
      <p:grpSp>
        <p:nvGrpSpPr>
          <p:cNvPr id="40" name="Group 6"/>
          <p:cNvGrpSpPr/>
          <p:nvPr/>
        </p:nvGrpSpPr>
        <p:grpSpPr>
          <a:xfrm>
            <a:off x="12173492" y="2480088"/>
            <a:ext cx="5671392" cy="5509247"/>
            <a:chOff x="0" y="0"/>
            <a:chExt cx="2110318" cy="1710288"/>
          </a:xfrm>
        </p:grpSpPr>
        <p:sp>
          <p:nvSpPr>
            <p:cNvPr id="41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44" name="Oval 43"/>
          <p:cNvSpPr/>
          <p:nvPr/>
        </p:nvSpPr>
        <p:spPr>
          <a:xfrm>
            <a:off x="2209799" y="5552667"/>
            <a:ext cx="2275639" cy="195303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403590" y="9639300"/>
            <a:ext cx="416841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sp>
        <p:nvSpPr>
          <p:cNvPr id="46" name="Slide Number Placeholder 2"/>
          <p:cNvSpPr txBox="1">
            <a:spLocks/>
          </p:cNvSpPr>
          <p:nvPr/>
        </p:nvSpPr>
        <p:spPr>
          <a:xfrm>
            <a:off x="13068300" y="96869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6409C5-13EF-48EB-B4F2-4CFA7163F5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7" name="AutoShape 25"/>
          <p:cNvSpPr/>
          <p:nvPr/>
        </p:nvSpPr>
        <p:spPr>
          <a:xfrm>
            <a:off x="9220200" y="2476500"/>
            <a:ext cx="0" cy="5495927"/>
          </a:xfrm>
          <a:prstGeom prst="line">
            <a:avLst/>
          </a:prstGeom>
          <a:ln w="19050" cap="rnd">
            <a:solidFill>
              <a:srgbClr val="F6F7FA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83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575051" y="0"/>
            <a:ext cx="17137897" cy="2055261"/>
            <a:chOff x="0" y="0"/>
            <a:chExt cx="6376990" cy="764760"/>
          </a:xfrm>
          <a:noFill/>
        </p:grpSpPr>
        <p:sp>
          <p:nvSpPr>
            <p:cNvPr id="6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TextBox 5"/>
          <p:cNvSpPr txBox="1"/>
          <p:nvPr/>
        </p:nvSpPr>
        <p:spPr>
          <a:xfrm>
            <a:off x="6789393" y="342900"/>
            <a:ext cx="9441207" cy="9140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1371600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FY22 Planned Execution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7543800" y="1231881"/>
            <a:ext cx="7652419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elegraf Bold"/>
                <a:ea typeface="+mn-ea"/>
                <a:cs typeface="+mn-cs"/>
              </a:rPr>
              <a:t>(with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elegraf Bold"/>
                <a:ea typeface="+mn-ea"/>
                <a:cs typeface="+mn-cs"/>
              </a:rPr>
              <a:t> Defense-Wide Review Reduction Restored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elegraf Bold"/>
                <a:ea typeface="+mn-ea"/>
                <a:cs typeface="+mn-cs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legraf Bold"/>
              <a:ea typeface="+mn-ea"/>
              <a:cs typeface="+mn-cs"/>
            </a:endParaRPr>
          </a:p>
        </p:txBody>
      </p:sp>
      <p:grpSp>
        <p:nvGrpSpPr>
          <p:cNvPr id="9" name="Group 7"/>
          <p:cNvGrpSpPr/>
          <p:nvPr/>
        </p:nvGrpSpPr>
        <p:grpSpPr>
          <a:xfrm rot="1638809">
            <a:off x="681793" y="1728366"/>
            <a:ext cx="8566392" cy="8237830"/>
            <a:chOff x="-578550" y="0"/>
            <a:chExt cx="10372670" cy="10217428"/>
          </a:xfrm>
        </p:grpSpPr>
        <p:grpSp>
          <p:nvGrpSpPr>
            <p:cNvPr id="10" name="Group 8"/>
            <p:cNvGrpSpPr>
              <a:grpSpLocks noChangeAspect="1"/>
            </p:cNvGrpSpPr>
            <p:nvPr/>
          </p:nvGrpSpPr>
          <p:grpSpPr>
            <a:xfrm>
              <a:off x="-578550" y="0"/>
              <a:ext cx="10372670" cy="10217428"/>
              <a:chOff x="-151564" y="0"/>
              <a:chExt cx="2717349" cy="2676680"/>
            </a:xfrm>
          </p:grpSpPr>
          <p:sp>
            <p:nvSpPr>
              <p:cNvPr id="11" name="Freeform 9"/>
              <p:cNvSpPr/>
              <p:nvPr/>
            </p:nvSpPr>
            <p:spPr>
              <a:xfrm>
                <a:off x="1270000" y="0"/>
                <a:ext cx="298555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298555" h="1270000">
                    <a:moveTo>
                      <a:pt x="0" y="0"/>
                    </a:moveTo>
                    <a:lnTo>
                      <a:pt x="0" y="0"/>
                    </a:lnTo>
                    <a:cubicBezTo>
                      <a:pt x="100577" y="0"/>
                      <a:pt x="200797" y="11947"/>
                      <a:pt x="298555" y="35591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2" name="Freeform 10"/>
              <p:cNvSpPr/>
              <p:nvPr/>
            </p:nvSpPr>
            <p:spPr>
              <a:xfrm>
                <a:off x="1270000" y="22212"/>
                <a:ext cx="381874" cy="1247788"/>
              </a:xfrm>
              <a:custGeom>
                <a:avLst/>
                <a:gdLst/>
                <a:ahLst/>
                <a:cxnLst/>
                <a:rect l="l" t="t" r="r" b="b"/>
                <a:pathLst>
                  <a:path w="381874" h="1247788">
                    <a:moveTo>
                      <a:pt x="236487" y="0"/>
                    </a:moveTo>
                    <a:cubicBezTo>
                      <a:pt x="285627" y="9314"/>
                      <a:pt x="334174" y="21522"/>
                      <a:pt x="381874" y="36560"/>
                    </a:cubicBezTo>
                    <a:lnTo>
                      <a:pt x="0" y="1247788"/>
                    </a:ln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13" name="Freeform 11"/>
              <p:cNvSpPr/>
              <p:nvPr/>
            </p:nvSpPr>
            <p:spPr>
              <a:xfrm>
                <a:off x="1270000" y="41200"/>
                <a:ext cx="681591" cy="1228800"/>
              </a:xfrm>
              <a:custGeom>
                <a:avLst/>
                <a:gdLst/>
                <a:ahLst/>
                <a:cxnLst/>
                <a:rect l="l" t="t" r="r" b="b"/>
                <a:pathLst>
                  <a:path w="681591" h="1228800">
                    <a:moveTo>
                      <a:pt x="320860" y="0"/>
                    </a:moveTo>
                    <a:cubicBezTo>
                      <a:pt x="448540" y="33340"/>
                      <a:pt x="570244" y="86375"/>
                      <a:pt x="681591" y="157196"/>
                    </a:cubicBezTo>
                    <a:lnTo>
                      <a:pt x="0" y="1228800"/>
                    </a:ln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14" name="Freeform 12"/>
              <p:cNvSpPr/>
              <p:nvPr/>
            </p:nvSpPr>
            <p:spPr>
              <a:xfrm>
                <a:off x="1270000" y="165670"/>
                <a:ext cx="1199593" cy="1104330"/>
              </a:xfrm>
              <a:custGeom>
                <a:avLst/>
                <a:gdLst/>
                <a:ahLst/>
                <a:cxnLst/>
                <a:rect l="l" t="t" r="r" b="b"/>
                <a:pathLst>
                  <a:path w="1199593" h="1104330">
                    <a:moveTo>
                      <a:pt x="627181" y="0"/>
                    </a:moveTo>
                    <a:cubicBezTo>
                      <a:pt x="895026" y="152117"/>
                      <a:pt x="1098457" y="396395"/>
                      <a:pt x="1199593" y="687345"/>
                    </a:cubicBezTo>
                    <a:lnTo>
                      <a:pt x="0" y="1104330"/>
                    </a:ln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15" name="Freeform 13"/>
              <p:cNvSpPr/>
              <p:nvPr/>
            </p:nvSpPr>
            <p:spPr>
              <a:xfrm>
                <a:off x="1270000" y="793581"/>
                <a:ext cx="1295785" cy="755671"/>
              </a:xfrm>
              <a:custGeom>
                <a:avLst/>
                <a:gdLst/>
                <a:ahLst/>
                <a:cxnLst/>
                <a:rect l="l" t="t" r="r" b="b"/>
                <a:pathLst>
                  <a:path w="1295785" h="755671">
                    <a:moveTo>
                      <a:pt x="1177253" y="0"/>
                    </a:moveTo>
                    <a:cubicBezTo>
                      <a:pt x="1274271" y="239736"/>
                      <a:pt x="1295785" y="503378"/>
                      <a:pt x="1238918" y="755671"/>
                    </a:cubicBezTo>
                    <a:lnTo>
                      <a:pt x="0" y="476419"/>
                    </a:lnTo>
                    <a:close/>
                  </a:path>
                </a:pathLst>
              </a:custGeom>
              <a:solidFill>
                <a:srgbClr val="4B0056"/>
              </a:solidFill>
            </p:spPr>
          </p:sp>
          <p:sp>
            <p:nvSpPr>
              <p:cNvPr id="16" name="Freeform 14"/>
              <p:cNvSpPr/>
              <p:nvPr/>
            </p:nvSpPr>
            <p:spPr>
              <a:xfrm>
                <a:off x="1270000" y="1270000"/>
                <a:ext cx="1251327" cy="901506"/>
              </a:xfrm>
              <a:custGeom>
                <a:avLst/>
                <a:gdLst/>
                <a:ahLst/>
                <a:cxnLst/>
                <a:rect l="l" t="t" r="r" b="b"/>
                <a:pathLst>
                  <a:path w="1251327" h="901506">
                    <a:moveTo>
                      <a:pt x="1251327" y="216983"/>
                    </a:moveTo>
                    <a:cubicBezTo>
                      <a:pt x="1206300" y="476650"/>
                      <a:pt x="1081606" y="715879"/>
                      <a:pt x="894531" y="9015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D8F"/>
              </a:solidFill>
            </p:spPr>
          </p:sp>
          <p:sp>
            <p:nvSpPr>
              <p:cNvPr id="17" name="Freeform 15"/>
              <p:cNvSpPr/>
              <p:nvPr/>
            </p:nvSpPr>
            <p:spPr>
              <a:xfrm>
                <a:off x="-151564" y="677216"/>
                <a:ext cx="2360034" cy="1999464"/>
              </a:xfrm>
              <a:custGeom>
                <a:avLst/>
                <a:gdLst/>
                <a:ahLst/>
                <a:cxnLst/>
                <a:rect l="l" t="t" r="r" b="b"/>
                <a:pathLst>
                  <a:path w="2360034" h="1999464">
                    <a:moveTo>
                      <a:pt x="2360034" y="1448456"/>
                    </a:moveTo>
                    <a:cubicBezTo>
                      <a:pt x="1929305" y="1920863"/>
                      <a:pt x="1214568" y="1999464"/>
                      <a:pt x="691472" y="1631950"/>
                    </a:cubicBezTo>
                    <a:cubicBezTo>
                      <a:pt x="168376" y="1264435"/>
                      <a:pt x="0" y="565381"/>
                      <a:pt x="298396" y="0"/>
                    </a:cubicBezTo>
                    <a:lnTo>
                      <a:pt x="1421564" y="592784"/>
                    </a:lnTo>
                    <a:close/>
                  </a:path>
                </a:pathLst>
              </a:custGeom>
              <a:solidFill>
                <a:srgbClr val="3F6EC1"/>
              </a:solidFill>
            </p:spPr>
          </p:sp>
          <p:sp>
            <p:nvSpPr>
              <p:cNvPr id="18" name="Freeform 16"/>
              <p:cNvSpPr/>
              <p:nvPr/>
            </p:nvSpPr>
            <p:spPr>
              <a:xfrm>
                <a:off x="118609" y="0"/>
                <a:ext cx="1151391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151391" h="1270000">
                    <a:moveTo>
                      <a:pt x="0" y="734092"/>
                    </a:moveTo>
                    <a:cubicBezTo>
                      <a:pt x="208388" y="286371"/>
                      <a:pt x="657422" y="49"/>
                      <a:pt x="1151264" y="0"/>
                    </a:cubicBezTo>
                    <a:lnTo>
                      <a:pt x="1151391" y="1270000"/>
                    </a:lnTo>
                    <a:close/>
                  </a:path>
                </a:pathLst>
              </a:custGeom>
              <a:solidFill>
                <a:srgbClr val="1B9EE6"/>
              </a:solidFill>
            </p:spPr>
          </p:sp>
          <p:sp>
            <p:nvSpPr>
              <p:cNvPr id="19" name="Freeform 17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0CEFF"/>
              </a:solidFill>
            </p:spPr>
          </p:sp>
        </p:grpSp>
      </p:grpSp>
      <p:sp>
        <p:nvSpPr>
          <p:cNvPr id="20" name="TextBox 18"/>
          <p:cNvSpPr txBox="1"/>
          <p:nvPr/>
        </p:nvSpPr>
        <p:spPr>
          <a:xfrm rot="19008992">
            <a:off x="6359687" y="3561233"/>
            <a:ext cx="211820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Compatible Use (CU)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$4.6M</a:t>
            </a:r>
          </a:p>
        </p:txBody>
      </p:sp>
      <p:sp>
        <p:nvSpPr>
          <p:cNvPr id="21" name="AutoShape 19"/>
          <p:cNvSpPr/>
          <p:nvPr/>
        </p:nvSpPr>
        <p:spPr>
          <a:xfrm rot="-3379786">
            <a:off x="7254686" y="2250294"/>
            <a:ext cx="371991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2" name="TextBox 20"/>
          <p:cNvSpPr txBox="1"/>
          <p:nvPr/>
        </p:nvSpPr>
        <p:spPr>
          <a:xfrm rot="-3086646">
            <a:off x="6195193" y="2924490"/>
            <a:ext cx="2559100" cy="28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Growth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6969100" y="1907542"/>
            <a:ext cx="1260500" cy="271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$3.3M</a:t>
            </a:r>
          </a:p>
        </p:txBody>
      </p:sp>
      <p:sp>
        <p:nvSpPr>
          <p:cNvPr id="24" name="TextBox 22"/>
          <p:cNvSpPr txBox="1"/>
          <p:nvPr/>
        </p:nvSpPr>
        <p:spPr>
          <a:xfrm rot="-3476638">
            <a:off x="5535397" y="3110231"/>
            <a:ext cx="2559100" cy="297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Realignment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7391400" y="2247900"/>
            <a:ext cx="1260500" cy="271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$1.2M</a:t>
            </a:r>
          </a:p>
        </p:txBody>
      </p:sp>
      <p:sp>
        <p:nvSpPr>
          <p:cNvPr id="26" name="AutoShape 24"/>
          <p:cNvSpPr/>
          <p:nvPr/>
        </p:nvSpPr>
        <p:spPr>
          <a:xfrm rot="-3250944">
            <a:off x="7718142" y="2582570"/>
            <a:ext cx="261615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7" name="Group 25"/>
          <p:cNvGrpSpPr/>
          <p:nvPr/>
        </p:nvGrpSpPr>
        <p:grpSpPr>
          <a:xfrm>
            <a:off x="10495832" y="2405088"/>
            <a:ext cx="6953968" cy="6061465"/>
            <a:chOff x="-426674" y="-108372"/>
            <a:chExt cx="8677222" cy="7581647"/>
          </a:xfrm>
        </p:grpSpPr>
        <p:sp>
          <p:nvSpPr>
            <p:cNvPr id="28" name="TextBox 26"/>
            <p:cNvSpPr txBox="1"/>
            <p:nvPr/>
          </p:nvSpPr>
          <p:spPr>
            <a:xfrm>
              <a:off x="6918532" y="6344142"/>
              <a:ext cx="666435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IR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29%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-70029" y="954610"/>
              <a:ext cx="1626148" cy="780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Industry Transition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24.6%</a:t>
              </a:r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-426674" y="6316627"/>
              <a:ext cx="2116493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Diversification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24.1%</a:t>
              </a: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7223110" y="1831891"/>
              <a:ext cx="1027438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CU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11.3%</a:t>
              </a: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4021465" y="-108372"/>
              <a:ext cx="2327423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Realignment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8.1%</a:t>
              </a:r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6104086" y="537569"/>
              <a:ext cx="1119050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Growth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2.9%</a:t>
              </a:r>
            </a:p>
          </p:txBody>
        </p:sp>
        <p:grpSp>
          <p:nvGrpSpPr>
            <p:cNvPr id="34" name="Group 32"/>
            <p:cNvGrpSpPr>
              <a:grpSpLocks noChangeAspect="1"/>
            </p:cNvGrpSpPr>
            <p:nvPr/>
          </p:nvGrpSpPr>
          <p:grpSpPr>
            <a:xfrm>
              <a:off x="778016" y="508766"/>
              <a:ext cx="6964509" cy="6964509"/>
              <a:chOff x="0" y="0"/>
              <a:chExt cx="2540000" cy="2540000"/>
            </a:xfrm>
          </p:grpSpPr>
          <p:sp>
            <p:nvSpPr>
              <p:cNvPr id="35" name="Freeform 33"/>
              <p:cNvSpPr/>
              <p:nvPr/>
            </p:nvSpPr>
            <p:spPr>
              <a:xfrm>
                <a:off x="1270000" y="0"/>
                <a:ext cx="674012" cy="731807"/>
              </a:xfrm>
              <a:custGeom>
                <a:avLst/>
                <a:gdLst/>
                <a:ahLst/>
                <a:cxnLst/>
                <a:rect l="l" t="t" r="r" b="b"/>
                <a:pathLst>
                  <a:path w="674012" h="731807">
                    <a:moveTo>
                      <a:pt x="0" y="0"/>
                    </a:moveTo>
                    <a:cubicBezTo>
                      <a:pt x="238389" y="0"/>
                      <a:pt x="471965" y="67096"/>
                      <a:pt x="674012" y="193613"/>
                    </a:cubicBezTo>
                    <a:lnTo>
                      <a:pt x="337006" y="731807"/>
                    </a:lnTo>
                    <a:cubicBezTo>
                      <a:pt x="235983" y="668548"/>
                      <a:pt x="119195" y="635000"/>
                      <a:pt x="0" y="6350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36" name="Freeform 34"/>
              <p:cNvSpPr/>
              <p:nvPr/>
            </p:nvSpPr>
            <p:spPr>
              <a:xfrm>
                <a:off x="1579686" y="161272"/>
                <a:ext cx="551059" cy="641818"/>
              </a:xfrm>
              <a:custGeom>
                <a:avLst/>
                <a:gdLst/>
                <a:ahLst/>
                <a:cxnLst/>
                <a:rect l="l" t="t" r="r" b="b"/>
                <a:pathLst>
                  <a:path w="551059" h="641818">
                    <a:moveTo>
                      <a:pt x="309687" y="0"/>
                    </a:moveTo>
                    <a:cubicBezTo>
                      <a:pt x="396731" y="48626"/>
                      <a:pt x="477747" y="107333"/>
                      <a:pt x="551059" y="174909"/>
                    </a:cubicBezTo>
                    <a:lnTo>
                      <a:pt x="120687" y="641819"/>
                    </a:lnTo>
                    <a:cubicBezTo>
                      <a:pt x="84030" y="608031"/>
                      <a:pt x="43523" y="578677"/>
                      <a:pt x="0" y="554364"/>
                    </a:cubicBez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37" name="Freeform 35"/>
              <p:cNvSpPr/>
              <p:nvPr/>
            </p:nvSpPr>
            <p:spPr>
              <a:xfrm>
                <a:off x="1676499" y="294329"/>
                <a:ext cx="854972" cy="902204"/>
              </a:xfrm>
              <a:custGeom>
                <a:avLst/>
                <a:gdLst/>
                <a:ahLst/>
                <a:cxnLst/>
                <a:rect l="l" t="t" r="r" b="b"/>
                <a:pathLst>
                  <a:path w="854972" h="902204">
                    <a:moveTo>
                      <a:pt x="406499" y="0"/>
                    </a:moveTo>
                    <a:cubicBezTo>
                      <a:pt x="656734" y="208513"/>
                      <a:pt x="817287" y="505201"/>
                      <a:pt x="854972" y="828736"/>
                    </a:cubicBezTo>
                    <a:lnTo>
                      <a:pt x="224237" y="902204"/>
                    </a:lnTo>
                    <a:cubicBezTo>
                      <a:pt x="205394" y="740436"/>
                      <a:pt x="125117" y="592092"/>
                      <a:pt x="0" y="487835"/>
                    </a:cubicBez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38" name="Freeform 36"/>
              <p:cNvSpPr/>
              <p:nvPr/>
            </p:nvSpPr>
            <p:spPr>
              <a:xfrm>
                <a:off x="1099186" y="1060202"/>
                <a:ext cx="1490031" cy="1522537"/>
              </a:xfrm>
              <a:custGeom>
                <a:avLst/>
                <a:gdLst/>
                <a:ahLst/>
                <a:cxnLst/>
                <a:rect l="l" t="t" r="r" b="b"/>
                <a:pathLst>
                  <a:path w="1490031" h="1522537">
                    <a:moveTo>
                      <a:pt x="1423365" y="0"/>
                    </a:moveTo>
                    <a:cubicBezTo>
                      <a:pt x="1490031" y="398013"/>
                      <a:pt x="1363567" y="804021"/>
                      <a:pt x="1082672" y="1093775"/>
                    </a:cubicBezTo>
                    <a:cubicBezTo>
                      <a:pt x="801777" y="1383529"/>
                      <a:pt x="399892" y="1522537"/>
                      <a:pt x="0" y="1468258"/>
                    </a:cubicBezTo>
                    <a:lnTo>
                      <a:pt x="85407" y="839028"/>
                    </a:lnTo>
                    <a:cubicBezTo>
                      <a:pt x="285353" y="866167"/>
                      <a:pt x="486296" y="796663"/>
                      <a:pt x="626743" y="651786"/>
                    </a:cubicBezTo>
                    <a:cubicBezTo>
                      <a:pt x="767190" y="506909"/>
                      <a:pt x="830423" y="303906"/>
                      <a:pt x="797090" y="104899"/>
                    </a:cubicBez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39" name="Freeform 37"/>
              <p:cNvSpPr/>
              <p:nvPr/>
            </p:nvSpPr>
            <p:spPr>
              <a:xfrm>
                <a:off x="-49900" y="1172286"/>
                <a:ext cx="1266049" cy="1363139"/>
              </a:xfrm>
              <a:custGeom>
                <a:avLst/>
                <a:gdLst/>
                <a:ahLst/>
                <a:cxnLst/>
                <a:rect l="l" t="t" r="r" b="b"/>
                <a:pathLst>
                  <a:path w="1266049" h="1363139">
                    <a:moveTo>
                      <a:pt x="1212196" y="1363139"/>
                    </a:moveTo>
                    <a:cubicBezTo>
                      <a:pt x="517218" y="1303987"/>
                      <a:pt x="0" y="695423"/>
                      <a:pt x="53665" y="0"/>
                    </a:cubicBezTo>
                    <a:lnTo>
                      <a:pt x="686782" y="48857"/>
                    </a:lnTo>
                    <a:cubicBezTo>
                      <a:pt x="659950" y="396569"/>
                      <a:pt x="918559" y="700851"/>
                      <a:pt x="1266048" y="730426"/>
                    </a:cubicBezTo>
                    <a:close/>
                  </a:path>
                </a:pathLst>
              </a:custGeom>
              <a:solidFill>
                <a:srgbClr val="4B0056"/>
              </a:solidFill>
            </p:spPr>
          </p:sp>
          <p:sp>
            <p:nvSpPr>
              <p:cNvPr id="40" name="Freeform 38"/>
              <p:cNvSpPr/>
              <p:nvPr/>
            </p:nvSpPr>
            <p:spPr>
              <a:xfrm>
                <a:off x="463" y="0"/>
                <a:ext cx="1269473" cy="1252847"/>
              </a:xfrm>
              <a:custGeom>
                <a:avLst/>
                <a:gdLst/>
                <a:ahLst/>
                <a:cxnLst/>
                <a:rect l="l" t="t" r="r" b="b"/>
                <a:pathLst>
                  <a:path w="1269473" h="1252847">
                    <a:moveTo>
                      <a:pt x="0" y="1235694"/>
                    </a:moveTo>
                    <a:cubicBezTo>
                      <a:pt x="18585" y="547954"/>
                      <a:pt x="581420" y="69"/>
                      <a:pt x="1269410" y="0"/>
                    </a:cubicBezTo>
                    <a:lnTo>
                      <a:pt x="1269474" y="635000"/>
                    </a:lnTo>
                    <a:cubicBezTo>
                      <a:pt x="925478" y="635034"/>
                      <a:pt x="644061" y="908977"/>
                      <a:pt x="634769" y="1252847"/>
                    </a:cubicBezTo>
                    <a:close/>
                  </a:path>
                </a:pathLst>
              </a:custGeom>
              <a:solidFill>
                <a:srgbClr val="4E3D8F"/>
              </a:solidFill>
            </p:spPr>
          </p:sp>
          <p:sp>
            <p:nvSpPr>
              <p:cNvPr id="41" name="Freeform 39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3F6EC1"/>
              </a:solidFill>
            </p:spPr>
          </p:sp>
        </p:grpSp>
      </p:grpSp>
      <p:pic>
        <p:nvPicPr>
          <p:cNvPr id="42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9026335" y="2247900"/>
            <a:ext cx="1184463" cy="6781799"/>
          </a:xfrm>
          <a:prstGeom prst="rect">
            <a:avLst/>
          </a:prstGeom>
        </p:spPr>
      </p:pic>
      <p:sp>
        <p:nvSpPr>
          <p:cNvPr id="43" name="TextBox 41"/>
          <p:cNvSpPr txBox="1"/>
          <p:nvPr/>
        </p:nvSpPr>
        <p:spPr>
          <a:xfrm>
            <a:off x="1554497" y="5751376"/>
            <a:ext cx="311684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Defense Community Infrastructure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Pilot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$60M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44" name="TextBox 42"/>
          <p:cNvSpPr txBox="1"/>
          <p:nvPr/>
        </p:nvSpPr>
        <p:spPr>
          <a:xfrm>
            <a:off x="3576798" y="2255703"/>
            <a:ext cx="2797083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Defense Manufacturing Community Support</a:t>
            </a:r>
          </a:p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$25M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45" name="TextBox 43"/>
          <p:cNvSpPr txBox="1"/>
          <p:nvPr/>
        </p:nvSpPr>
        <p:spPr>
          <a:xfrm>
            <a:off x="6687526" y="4621046"/>
            <a:ext cx="2559100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Installation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Resilience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(IR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$11.8M</a:t>
            </a:r>
          </a:p>
        </p:txBody>
      </p:sp>
      <p:sp>
        <p:nvSpPr>
          <p:cNvPr id="46" name="TextBox 44"/>
          <p:cNvSpPr txBox="1"/>
          <p:nvPr/>
        </p:nvSpPr>
        <p:spPr>
          <a:xfrm>
            <a:off x="6584900" y="6286500"/>
            <a:ext cx="255910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Diversification</a:t>
            </a:r>
          </a:p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$9.8M</a:t>
            </a:r>
          </a:p>
        </p:txBody>
      </p:sp>
      <p:sp>
        <p:nvSpPr>
          <p:cNvPr id="47" name="TextBox 45"/>
          <p:cNvSpPr txBox="1"/>
          <p:nvPr/>
        </p:nvSpPr>
        <p:spPr>
          <a:xfrm>
            <a:off x="6248400" y="7581900"/>
            <a:ext cx="1591342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6F7FA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Industry Transition</a:t>
            </a:r>
          </a:p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$10M</a:t>
            </a:r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</p:spTree>
    <p:extLst>
      <p:ext uri="{BB962C8B-B14F-4D97-AF65-F5344CB8AC3E}">
        <p14:creationId xmlns:p14="http://schemas.microsoft.com/office/powerpoint/2010/main" val="18667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575051" y="0"/>
            <a:ext cx="17137897" cy="2055261"/>
            <a:chOff x="0" y="0"/>
            <a:chExt cx="6376990" cy="764760"/>
          </a:xfrm>
          <a:noFill/>
        </p:grpSpPr>
        <p:sp>
          <p:nvSpPr>
            <p:cNvPr id="6" name="Freeform 3"/>
            <p:cNvSpPr/>
            <p:nvPr/>
          </p:nvSpPr>
          <p:spPr>
            <a:xfrm>
              <a:off x="0" y="0"/>
              <a:ext cx="6376990" cy="764760"/>
            </a:xfrm>
            <a:custGeom>
              <a:avLst/>
              <a:gdLst/>
              <a:ahLst/>
              <a:cxnLst/>
              <a:rect l="l" t="t" r="r" b="b"/>
              <a:pathLst>
                <a:path w="6376990" h="764760">
                  <a:moveTo>
                    <a:pt x="0" y="0"/>
                  </a:moveTo>
                  <a:lnTo>
                    <a:pt x="6376990" y="0"/>
                  </a:lnTo>
                  <a:lnTo>
                    <a:pt x="6376990" y="764760"/>
                  </a:lnTo>
                  <a:lnTo>
                    <a:pt x="0" y="764760"/>
                  </a:lnTo>
                  <a:close/>
                </a:path>
              </a:pathLst>
            </a:custGeom>
            <a:grpFill/>
          </p:spPr>
        </p:sp>
      </p:grpSp>
      <p:sp>
        <p:nvSpPr>
          <p:cNvPr id="7" name="TextBox 5"/>
          <p:cNvSpPr txBox="1"/>
          <p:nvPr/>
        </p:nvSpPr>
        <p:spPr>
          <a:xfrm>
            <a:off x="6789393" y="342900"/>
            <a:ext cx="9441207" cy="9140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1371600">
              <a:lnSpc>
                <a:spcPct val="90000"/>
              </a:lnSpc>
              <a:spcBef>
                <a:spcPct val="0"/>
              </a:spcBef>
              <a:buNone/>
              <a:defRPr sz="6600" b="1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FY22 Planned Execution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7543800" y="1231881"/>
            <a:ext cx="7652419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elegraf Bold"/>
                <a:ea typeface="+mn-ea"/>
                <a:cs typeface="+mn-cs"/>
              </a:rPr>
              <a:t>(with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elegraf Bold"/>
                <a:ea typeface="+mn-ea"/>
                <a:cs typeface="+mn-cs"/>
              </a:rPr>
              <a:t> Defense-Wide Review Reduction Restored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elegraf Bold"/>
                <a:ea typeface="+mn-ea"/>
                <a:cs typeface="+mn-cs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elegraf Bold"/>
              <a:ea typeface="+mn-ea"/>
              <a:cs typeface="+mn-cs"/>
            </a:endParaRPr>
          </a:p>
        </p:txBody>
      </p:sp>
      <p:grpSp>
        <p:nvGrpSpPr>
          <p:cNvPr id="9" name="Group 7"/>
          <p:cNvGrpSpPr/>
          <p:nvPr/>
        </p:nvGrpSpPr>
        <p:grpSpPr>
          <a:xfrm rot="1638809">
            <a:off x="681793" y="1728366"/>
            <a:ext cx="8566392" cy="8237830"/>
            <a:chOff x="-578550" y="0"/>
            <a:chExt cx="10372670" cy="10217428"/>
          </a:xfrm>
        </p:grpSpPr>
        <p:grpSp>
          <p:nvGrpSpPr>
            <p:cNvPr id="10" name="Group 8"/>
            <p:cNvGrpSpPr>
              <a:grpSpLocks noChangeAspect="1"/>
            </p:cNvGrpSpPr>
            <p:nvPr/>
          </p:nvGrpSpPr>
          <p:grpSpPr>
            <a:xfrm>
              <a:off x="-578550" y="0"/>
              <a:ext cx="10372670" cy="10217428"/>
              <a:chOff x="-151564" y="0"/>
              <a:chExt cx="2717349" cy="2676680"/>
            </a:xfrm>
          </p:grpSpPr>
          <p:sp>
            <p:nvSpPr>
              <p:cNvPr id="11" name="Freeform 9"/>
              <p:cNvSpPr/>
              <p:nvPr/>
            </p:nvSpPr>
            <p:spPr>
              <a:xfrm>
                <a:off x="1270000" y="0"/>
                <a:ext cx="298555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298555" h="1270000">
                    <a:moveTo>
                      <a:pt x="0" y="0"/>
                    </a:moveTo>
                    <a:lnTo>
                      <a:pt x="0" y="0"/>
                    </a:lnTo>
                    <a:cubicBezTo>
                      <a:pt x="100577" y="0"/>
                      <a:pt x="200797" y="11947"/>
                      <a:pt x="298555" y="35591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2" name="Freeform 10"/>
              <p:cNvSpPr/>
              <p:nvPr/>
            </p:nvSpPr>
            <p:spPr>
              <a:xfrm>
                <a:off x="1270000" y="22212"/>
                <a:ext cx="381874" cy="1247788"/>
              </a:xfrm>
              <a:custGeom>
                <a:avLst/>
                <a:gdLst/>
                <a:ahLst/>
                <a:cxnLst/>
                <a:rect l="l" t="t" r="r" b="b"/>
                <a:pathLst>
                  <a:path w="381874" h="1247788">
                    <a:moveTo>
                      <a:pt x="236487" y="0"/>
                    </a:moveTo>
                    <a:cubicBezTo>
                      <a:pt x="285627" y="9314"/>
                      <a:pt x="334174" y="21522"/>
                      <a:pt x="381874" y="36560"/>
                    </a:cubicBezTo>
                    <a:lnTo>
                      <a:pt x="0" y="1247788"/>
                    </a:ln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13" name="Freeform 11"/>
              <p:cNvSpPr/>
              <p:nvPr/>
            </p:nvSpPr>
            <p:spPr>
              <a:xfrm>
                <a:off x="1270000" y="41200"/>
                <a:ext cx="681591" cy="1228800"/>
              </a:xfrm>
              <a:custGeom>
                <a:avLst/>
                <a:gdLst/>
                <a:ahLst/>
                <a:cxnLst/>
                <a:rect l="l" t="t" r="r" b="b"/>
                <a:pathLst>
                  <a:path w="681591" h="1228800">
                    <a:moveTo>
                      <a:pt x="320860" y="0"/>
                    </a:moveTo>
                    <a:cubicBezTo>
                      <a:pt x="448540" y="33340"/>
                      <a:pt x="570244" y="86375"/>
                      <a:pt x="681591" y="157196"/>
                    </a:cubicBezTo>
                    <a:lnTo>
                      <a:pt x="0" y="1228800"/>
                    </a:ln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14" name="Freeform 12"/>
              <p:cNvSpPr/>
              <p:nvPr/>
            </p:nvSpPr>
            <p:spPr>
              <a:xfrm>
                <a:off x="1270000" y="165670"/>
                <a:ext cx="1199593" cy="1104330"/>
              </a:xfrm>
              <a:custGeom>
                <a:avLst/>
                <a:gdLst/>
                <a:ahLst/>
                <a:cxnLst/>
                <a:rect l="l" t="t" r="r" b="b"/>
                <a:pathLst>
                  <a:path w="1199593" h="1104330">
                    <a:moveTo>
                      <a:pt x="627181" y="0"/>
                    </a:moveTo>
                    <a:cubicBezTo>
                      <a:pt x="895026" y="152117"/>
                      <a:pt x="1098457" y="396395"/>
                      <a:pt x="1199593" y="687345"/>
                    </a:cubicBezTo>
                    <a:lnTo>
                      <a:pt x="0" y="1104330"/>
                    </a:ln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15" name="Freeform 13"/>
              <p:cNvSpPr/>
              <p:nvPr/>
            </p:nvSpPr>
            <p:spPr>
              <a:xfrm>
                <a:off x="1270000" y="793581"/>
                <a:ext cx="1295785" cy="755671"/>
              </a:xfrm>
              <a:custGeom>
                <a:avLst/>
                <a:gdLst/>
                <a:ahLst/>
                <a:cxnLst/>
                <a:rect l="l" t="t" r="r" b="b"/>
                <a:pathLst>
                  <a:path w="1295785" h="755671">
                    <a:moveTo>
                      <a:pt x="1177253" y="0"/>
                    </a:moveTo>
                    <a:cubicBezTo>
                      <a:pt x="1274271" y="239736"/>
                      <a:pt x="1295785" y="503378"/>
                      <a:pt x="1238918" y="755671"/>
                    </a:cubicBezTo>
                    <a:lnTo>
                      <a:pt x="0" y="476419"/>
                    </a:lnTo>
                    <a:close/>
                  </a:path>
                </a:pathLst>
              </a:custGeom>
              <a:solidFill>
                <a:srgbClr val="4B0056"/>
              </a:solidFill>
            </p:spPr>
          </p:sp>
          <p:sp>
            <p:nvSpPr>
              <p:cNvPr id="16" name="Freeform 14"/>
              <p:cNvSpPr/>
              <p:nvPr/>
            </p:nvSpPr>
            <p:spPr>
              <a:xfrm>
                <a:off x="1270000" y="1270000"/>
                <a:ext cx="1251327" cy="901506"/>
              </a:xfrm>
              <a:custGeom>
                <a:avLst/>
                <a:gdLst/>
                <a:ahLst/>
                <a:cxnLst/>
                <a:rect l="l" t="t" r="r" b="b"/>
                <a:pathLst>
                  <a:path w="1251327" h="901506">
                    <a:moveTo>
                      <a:pt x="1251327" y="216983"/>
                    </a:moveTo>
                    <a:cubicBezTo>
                      <a:pt x="1206300" y="476650"/>
                      <a:pt x="1081606" y="715879"/>
                      <a:pt x="894531" y="90150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3D8F"/>
              </a:solidFill>
            </p:spPr>
          </p:sp>
          <p:sp>
            <p:nvSpPr>
              <p:cNvPr id="17" name="Freeform 15"/>
              <p:cNvSpPr/>
              <p:nvPr/>
            </p:nvSpPr>
            <p:spPr>
              <a:xfrm>
                <a:off x="-151564" y="677216"/>
                <a:ext cx="2360034" cy="1999464"/>
              </a:xfrm>
              <a:custGeom>
                <a:avLst/>
                <a:gdLst/>
                <a:ahLst/>
                <a:cxnLst/>
                <a:rect l="l" t="t" r="r" b="b"/>
                <a:pathLst>
                  <a:path w="2360034" h="1999464">
                    <a:moveTo>
                      <a:pt x="2360034" y="1448456"/>
                    </a:moveTo>
                    <a:cubicBezTo>
                      <a:pt x="1929305" y="1920863"/>
                      <a:pt x="1214568" y="1999464"/>
                      <a:pt x="691472" y="1631950"/>
                    </a:cubicBezTo>
                    <a:cubicBezTo>
                      <a:pt x="168376" y="1264435"/>
                      <a:pt x="0" y="565381"/>
                      <a:pt x="298396" y="0"/>
                    </a:cubicBezTo>
                    <a:lnTo>
                      <a:pt x="1421564" y="592784"/>
                    </a:lnTo>
                    <a:close/>
                  </a:path>
                </a:pathLst>
              </a:custGeom>
              <a:solidFill>
                <a:srgbClr val="3F6EC1"/>
              </a:solidFill>
            </p:spPr>
          </p:sp>
          <p:sp>
            <p:nvSpPr>
              <p:cNvPr id="18" name="Freeform 16"/>
              <p:cNvSpPr/>
              <p:nvPr/>
            </p:nvSpPr>
            <p:spPr>
              <a:xfrm>
                <a:off x="118609" y="0"/>
                <a:ext cx="1151391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151391" h="1270000">
                    <a:moveTo>
                      <a:pt x="0" y="734092"/>
                    </a:moveTo>
                    <a:cubicBezTo>
                      <a:pt x="208388" y="286371"/>
                      <a:pt x="657422" y="49"/>
                      <a:pt x="1151264" y="0"/>
                    </a:cubicBezTo>
                    <a:lnTo>
                      <a:pt x="1151391" y="1270000"/>
                    </a:lnTo>
                    <a:close/>
                  </a:path>
                </a:pathLst>
              </a:custGeom>
              <a:solidFill>
                <a:srgbClr val="1B9EE6"/>
              </a:solidFill>
            </p:spPr>
          </p:sp>
          <p:sp>
            <p:nvSpPr>
              <p:cNvPr id="19" name="Freeform 17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0CEFF"/>
              </a:solidFill>
            </p:spPr>
          </p:sp>
        </p:grpSp>
      </p:grpSp>
      <p:grpSp>
        <p:nvGrpSpPr>
          <p:cNvPr id="27" name="Group 25"/>
          <p:cNvGrpSpPr/>
          <p:nvPr/>
        </p:nvGrpSpPr>
        <p:grpSpPr>
          <a:xfrm>
            <a:off x="10495832" y="2405088"/>
            <a:ext cx="6953968" cy="6061465"/>
            <a:chOff x="-426674" y="-108372"/>
            <a:chExt cx="8677222" cy="7581647"/>
          </a:xfrm>
        </p:grpSpPr>
        <p:sp>
          <p:nvSpPr>
            <p:cNvPr id="28" name="TextBox 26"/>
            <p:cNvSpPr txBox="1"/>
            <p:nvPr/>
          </p:nvSpPr>
          <p:spPr>
            <a:xfrm>
              <a:off x="6918532" y="6344142"/>
              <a:ext cx="666435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IR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29%</a:t>
              </a: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-70029" y="954610"/>
              <a:ext cx="1626148" cy="780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Industry Transition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24.6%</a:t>
              </a:r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-426674" y="6316627"/>
              <a:ext cx="2116493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Diversification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24.1%</a:t>
              </a: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7223110" y="1831891"/>
              <a:ext cx="1027438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CU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11.3%</a:t>
              </a: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4021465" y="-108372"/>
              <a:ext cx="2327423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Realignment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8.1%</a:t>
              </a:r>
            </a:p>
          </p:txBody>
        </p:sp>
        <p:sp>
          <p:nvSpPr>
            <p:cNvPr id="33" name="TextBox 31"/>
            <p:cNvSpPr txBox="1"/>
            <p:nvPr/>
          </p:nvSpPr>
          <p:spPr>
            <a:xfrm>
              <a:off x="6104086" y="537569"/>
              <a:ext cx="1119050" cy="513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Growth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Open Sans Light Bold"/>
                  <a:ea typeface="+mn-ea"/>
                  <a:cs typeface="+mn-cs"/>
                </a:rPr>
                <a:t>2.9%</a:t>
              </a:r>
            </a:p>
          </p:txBody>
        </p:sp>
        <p:grpSp>
          <p:nvGrpSpPr>
            <p:cNvPr id="34" name="Group 32"/>
            <p:cNvGrpSpPr>
              <a:grpSpLocks noChangeAspect="1"/>
            </p:cNvGrpSpPr>
            <p:nvPr/>
          </p:nvGrpSpPr>
          <p:grpSpPr>
            <a:xfrm>
              <a:off x="778016" y="508766"/>
              <a:ext cx="6964509" cy="6964509"/>
              <a:chOff x="0" y="0"/>
              <a:chExt cx="2540000" cy="2540000"/>
            </a:xfrm>
          </p:grpSpPr>
          <p:sp>
            <p:nvSpPr>
              <p:cNvPr id="35" name="Freeform 33"/>
              <p:cNvSpPr/>
              <p:nvPr/>
            </p:nvSpPr>
            <p:spPr>
              <a:xfrm>
                <a:off x="1270000" y="0"/>
                <a:ext cx="674012" cy="731807"/>
              </a:xfrm>
              <a:custGeom>
                <a:avLst/>
                <a:gdLst/>
                <a:ahLst/>
                <a:cxnLst/>
                <a:rect l="l" t="t" r="r" b="b"/>
                <a:pathLst>
                  <a:path w="674012" h="731807">
                    <a:moveTo>
                      <a:pt x="0" y="0"/>
                    </a:moveTo>
                    <a:cubicBezTo>
                      <a:pt x="238389" y="0"/>
                      <a:pt x="471965" y="67096"/>
                      <a:pt x="674012" y="193613"/>
                    </a:cubicBezTo>
                    <a:lnTo>
                      <a:pt x="337006" y="731807"/>
                    </a:lnTo>
                    <a:cubicBezTo>
                      <a:pt x="235983" y="668548"/>
                      <a:pt x="119195" y="635000"/>
                      <a:pt x="0" y="63500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36" name="Freeform 34"/>
              <p:cNvSpPr/>
              <p:nvPr/>
            </p:nvSpPr>
            <p:spPr>
              <a:xfrm>
                <a:off x="1579686" y="161272"/>
                <a:ext cx="551059" cy="641818"/>
              </a:xfrm>
              <a:custGeom>
                <a:avLst/>
                <a:gdLst/>
                <a:ahLst/>
                <a:cxnLst/>
                <a:rect l="l" t="t" r="r" b="b"/>
                <a:pathLst>
                  <a:path w="551059" h="641818">
                    <a:moveTo>
                      <a:pt x="309687" y="0"/>
                    </a:moveTo>
                    <a:cubicBezTo>
                      <a:pt x="396731" y="48626"/>
                      <a:pt x="477747" y="107333"/>
                      <a:pt x="551059" y="174909"/>
                    </a:cubicBezTo>
                    <a:lnTo>
                      <a:pt x="120687" y="641819"/>
                    </a:lnTo>
                    <a:cubicBezTo>
                      <a:pt x="84030" y="608031"/>
                      <a:pt x="43523" y="578677"/>
                      <a:pt x="0" y="554364"/>
                    </a:cubicBezTo>
                    <a:close/>
                  </a:path>
                </a:pathLst>
              </a:custGeom>
              <a:solidFill>
                <a:srgbClr val="E45D56"/>
              </a:solidFill>
            </p:spPr>
          </p:sp>
          <p:sp>
            <p:nvSpPr>
              <p:cNvPr id="37" name="Freeform 35"/>
              <p:cNvSpPr/>
              <p:nvPr/>
            </p:nvSpPr>
            <p:spPr>
              <a:xfrm>
                <a:off x="1676499" y="294329"/>
                <a:ext cx="854972" cy="902204"/>
              </a:xfrm>
              <a:custGeom>
                <a:avLst/>
                <a:gdLst/>
                <a:ahLst/>
                <a:cxnLst/>
                <a:rect l="l" t="t" r="r" b="b"/>
                <a:pathLst>
                  <a:path w="854972" h="902204">
                    <a:moveTo>
                      <a:pt x="406499" y="0"/>
                    </a:moveTo>
                    <a:cubicBezTo>
                      <a:pt x="656734" y="208513"/>
                      <a:pt x="817287" y="505201"/>
                      <a:pt x="854972" y="828736"/>
                    </a:cubicBezTo>
                    <a:lnTo>
                      <a:pt x="224237" y="902204"/>
                    </a:lnTo>
                    <a:cubicBezTo>
                      <a:pt x="205394" y="740436"/>
                      <a:pt x="125117" y="592092"/>
                      <a:pt x="0" y="487835"/>
                    </a:cubicBezTo>
                    <a:close/>
                  </a:path>
                </a:pathLst>
              </a:custGeom>
              <a:solidFill>
                <a:srgbClr val="BB2F5D"/>
              </a:solidFill>
            </p:spPr>
          </p:sp>
          <p:sp>
            <p:nvSpPr>
              <p:cNvPr id="38" name="Freeform 36"/>
              <p:cNvSpPr/>
              <p:nvPr/>
            </p:nvSpPr>
            <p:spPr>
              <a:xfrm>
                <a:off x="1099186" y="1060202"/>
                <a:ext cx="1490031" cy="1522537"/>
              </a:xfrm>
              <a:custGeom>
                <a:avLst/>
                <a:gdLst/>
                <a:ahLst/>
                <a:cxnLst/>
                <a:rect l="l" t="t" r="r" b="b"/>
                <a:pathLst>
                  <a:path w="1490031" h="1522537">
                    <a:moveTo>
                      <a:pt x="1423365" y="0"/>
                    </a:moveTo>
                    <a:cubicBezTo>
                      <a:pt x="1490031" y="398013"/>
                      <a:pt x="1363567" y="804021"/>
                      <a:pt x="1082672" y="1093775"/>
                    </a:cubicBezTo>
                    <a:cubicBezTo>
                      <a:pt x="801777" y="1383529"/>
                      <a:pt x="399892" y="1522537"/>
                      <a:pt x="0" y="1468258"/>
                    </a:cubicBezTo>
                    <a:lnTo>
                      <a:pt x="85407" y="839028"/>
                    </a:lnTo>
                    <a:cubicBezTo>
                      <a:pt x="285353" y="866167"/>
                      <a:pt x="486296" y="796663"/>
                      <a:pt x="626743" y="651786"/>
                    </a:cubicBezTo>
                    <a:cubicBezTo>
                      <a:pt x="767190" y="506909"/>
                      <a:pt x="830423" y="303906"/>
                      <a:pt x="797090" y="104899"/>
                    </a:cubicBezTo>
                    <a:close/>
                  </a:path>
                </a:pathLst>
              </a:custGeom>
              <a:solidFill>
                <a:srgbClr val="87095E"/>
              </a:solidFill>
            </p:spPr>
          </p:sp>
          <p:sp>
            <p:nvSpPr>
              <p:cNvPr id="39" name="Freeform 37"/>
              <p:cNvSpPr/>
              <p:nvPr/>
            </p:nvSpPr>
            <p:spPr>
              <a:xfrm>
                <a:off x="-49900" y="1172286"/>
                <a:ext cx="1266049" cy="1363139"/>
              </a:xfrm>
              <a:custGeom>
                <a:avLst/>
                <a:gdLst/>
                <a:ahLst/>
                <a:cxnLst/>
                <a:rect l="l" t="t" r="r" b="b"/>
                <a:pathLst>
                  <a:path w="1266049" h="1363139">
                    <a:moveTo>
                      <a:pt x="1212196" y="1363139"/>
                    </a:moveTo>
                    <a:cubicBezTo>
                      <a:pt x="517218" y="1303987"/>
                      <a:pt x="0" y="695423"/>
                      <a:pt x="53665" y="0"/>
                    </a:cubicBezTo>
                    <a:lnTo>
                      <a:pt x="686782" y="48857"/>
                    </a:lnTo>
                    <a:cubicBezTo>
                      <a:pt x="659950" y="396569"/>
                      <a:pt x="918559" y="700851"/>
                      <a:pt x="1266048" y="730426"/>
                    </a:cubicBezTo>
                    <a:close/>
                  </a:path>
                </a:pathLst>
              </a:custGeom>
              <a:solidFill>
                <a:srgbClr val="4B0056"/>
              </a:solidFill>
            </p:spPr>
          </p:sp>
          <p:sp>
            <p:nvSpPr>
              <p:cNvPr id="40" name="Freeform 38"/>
              <p:cNvSpPr/>
              <p:nvPr/>
            </p:nvSpPr>
            <p:spPr>
              <a:xfrm>
                <a:off x="463" y="0"/>
                <a:ext cx="1269473" cy="1252847"/>
              </a:xfrm>
              <a:custGeom>
                <a:avLst/>
                <a:gdLst/>
                <a:ahLst/>
                <a:cxnLst/>
                <a:rect l="l" t="t" r="r" b="b"/>
                <a:pathLst>
                  <a:path w="1269473" h="1252847">
                    <a:moveTo>
                      <a:pt x="0" y="1235694"/>
                    </a:moveTo>
                    <a:cubicBezTo>
                      <a:pt x="18585" y="547954"/>
                      <a:pt x="581420" y="69"/>
                      <a:pt x="1269410" y="0"/>
                    </a:cubicBezTo>
                    <a:lnTo>
                      <a:pt x="1269474" y="635000"/>
                    </a:lnTo>
                    <a:cubicBezTo>
                      <a:pt x="925478" y="635034"/>
                      <a:pt x="644061" y="908977"/>
                      <a:pt x="634769" y="1252847"/>
                    </a:cubicBezTo>
                    <a:close/>
                  </a:path>
                </a:pathLst>
              </a:custGeom>
              <a:solidFill>
                <a:srgbClr val="4E3D8F"/>
              </a:solidFill>
            </p:spPr>
          </p:sp>
          <p:sp>
            <p:nvSpPr>
              <p:cNvPr id="41" name="Freeform 39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3F6EC1"/>
              </a:solidFill>
            </p:spPr>
          </p:sp>
        </p:grpSp>
      </p:grpSp>
      <p:pic>
        <p:nvPicPr>
          <p:cNvPr id="42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9026335" y="2247900"/>
            <a:ext cx="1184463" cy="6781799"/>
          </a:xfrm>
          <a:prstGeom prst="rect">
            <a:avLst/>
          </a:prstGeom>
        </p:spPr>
      </p:pic>
      <p:sp>
        <p:nvSpPr>
          <p:cNvPr id="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6457" y="5041827"/>
            <a:ext cx="3951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$125.7M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09C5-13EF-48EB-B4F2-4CFA7163F5BE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685800" y="2019300"/>
            <a:ext cx="16916400" cy="5509247"/>
            <a:chOff x="0" y="0"/>
            <a:chExt cx="2110318" cy="1710288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6" name="TextBox 66"/>
          <p:cNvSpPr txBox="1"/>
          <p:nvPr/>
        </p:nvSpPr>
        <p:spPr>
          <a:xfrm>
            <a:off x="993323" y="2311717"/>
            <a:ext cx="1578525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Competitively Selected Projects Delivering: military value, resilience, and military family quality of life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Notice of Funding Opportunity to be published this month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Expect </a:t>
            </a:r>
            <a:r>
              <a:rPr lang="en-US" sz="3200" dirty="0" smtClean="0">
                <a:solidFill>
                  <a:schemeClr val="bg1"/>
                </a:solidFill>
              </a:rPr>
              <a:t>effort to </a:t>
            </a:r>
            <a:r>
              <a:rPr lang="en-US" sz="3200" dirty="0">
                <a:solidFill>
                  <a:schemeClr val="bg1"/>
                </a:solidFill>
              </a:rPr>
              <a:t>be materially the </a:t>
            </a:r>
            <a:r>
              <a:rPr lang="en-US" sz="3200" dirty="0" smtClean="0">
                <a:solidFill>
                  <a:schemeClr val="bg1"/>
                </a:solidFill>
              </a:rPr>
              <a:t>same as FY21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Availability of funding is uncertain </a:t>
            </a:r>
            <a:r>
              <a:rPr lang="en-US" sz="3200" dirty="0" smtClean="0">
                <a:solidFill>
                  <a:schemeClr val="bg1"/>
                </a:solidFill>
              </a:rPr>
              <a:t>- $</a:t>
            </a:r>
            <a:r>
              <a:rPr lang="en-US" sz="3200" dirty="0">
                <a:solidFill>
                  <a:schemeClr val="bg1"/>
                </a:solidFill>
              </a:rPr>
              <a:t>60M or </a:t>
            </a:r>
            <a:r>
              <a:rPr lang="en-US" sz="3200" dirty="0" smtClean="0">
                <a:solidFill>
                  <a:schemeClr val="bg1"/>
                </a:solidFill>
              </a:rPr>
              <a:t>$50M, or $75-90M??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90 days to prepare proposal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“Construction ready”- careful review of National Environmental Policy Act actions, availability of other Federal and non-Federal contributions (not for shopping), permitting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Ability to move past invited applicants where </a:t>
            </a:r>
            <a:r>
              <a:rPr lang="en-US" sz="3200" dirty="0" smtClean="0">
                <a:solidFill>
                  <a:schemeClr val="bg1"/>
                </a:solidFill>
              </a:rPr>
              <a:t>an application changes a proposal’s merits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AutoShape 34"/>
          <p:cNvSpPr/>
          <p:nvPr/>
        </p:nvSpPr>
        <p:spPr>
          <a:xfrm>
            <a:off x="575065" y="78105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33"/>
          <p:cNvSpPr/>
          <p:nvPr/>
        </p:nvSpPr>
        <p:spPr>
          <a:xfrm>
            <a:off x="575065" y="84201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51"/>
          <p:cNvSpPr txBox="1"/>
          <p:nvPr/>
        </p:nvSpPr>
        <p:spPr>
          <a:xfrm>
            <a:off x="6299364" y="79629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Contact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38200" y="8572500"/>
            <a:ext cx="5105400" cy="816483"/>
            <a:chOff x="0" y="0"/>
            <a:chExt cx="2110318" cy="1710288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3" name="Group 6"/>
          <p:cNvGrpSpPr/>
          <p:nvPr/>
        </p:nvGrpSpPr>
        <p:grpSpPr>
          <a:xfrm>
            <a:off x="6705600" y="8572500"/>
            <a:ext cx="5105400" cy="816483"/>
            <a:chOff x="0" y="0"/>
            <a:chExt cx="2110318" cy="1710288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5" name="Group 6"/>
          <p:cNvGrpSpPr/>
          <p:nvPr/>
        </p:nvGrpSpPr>
        <p:grpSpPr>
          <a:xfrm>
            <a:off x="12496800" y="8572500"/>
            <a:ext cx="5105400" cy="816483"/>
            <a:chOff x="0" y="0"/>
            <a:chExt cx="2110318" cy="1710288"/>
          </a:xfrm>
        </p:grpSpPr>
        <p:sp>
          <p:nvSpPr>
            <p:cNvPr id="16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9144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Adam Wright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adam.g.wright8.civ@mail.mil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492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(571) 721-9861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74241" y="70471"/>
            <a:ext cx="12706755" cy="1988345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Defense Community Infrastructure Pilot Program</a:t>
            </a:r>
            <a:endParaRPr lang="en-US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75065" y="2019300"/>
            <a:ext cx="17137883" cy="5509247"/>
            <a:chOff x="0" y="0"/>
            <a:chExt cx="2110318" cy="1710288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6" name="TextBox 66"/>
          <p:cNvSpPr txBox="1"/>
          <p:nvPr/>
        </p:nvSpPr>
        <p:spPr>
          <a:xfrm>
            <a:off x="838200" y="2128742"/>
            <a:ext cx="16687800" cy="507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prstClr val="white"/>
                </a:solidFill>
              </a:rPr>
              <a:t>Competitively selected investments in critical skills, facilities, research and development, and small business support in order to strengthen the national security innovation and manufacturing 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Notice of Funding Opportunity to be published this month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Prioritize biotechnology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hypersonics</a:t>
            </a:r>
            <a:r>
              <a:rPr lang="en-US" sz="3200" dirty="0">
                <a:solidFill>
                  <a:schemeClr val="bg1"/>
                </a:solidFill>
              </a:rPr>
              <a:t>, kinetic capabilities, energy storage and batteries, castings and forgings, microelectronics, and ship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Expand pool of eligible consortia </a:t>
            </a:r>
            <a:r>
              <a:rPr lang="en-US" sz="3200" dirty="0" smtClean="0">
                <a:solidFill>
                  <a:schemeClr val="bg1"/>
                </a:solidFill>
              </a:rPr>
              <a:t>(designation as </a:t>
            </a:r>
            <a:r>
              <a:rPr lang="en-US" sz="3200" dirty="0" err="1" smtClean="0">
                <a:solidFill>
                  <a:schemeClr val="bg1"/>
                </a:solidFill>
              </a:rPr>
              <a:t>Mfg</a:t>
            </a:r>
            <a:r>
              <a:rPr lang="en-US" sz="3200" dirty="0" smtClean="0">
                <a:solidFill>
                  <a:schemeClr val="bg1"/>
                </a:solidFill>
              </a:rPr>
              <a:t> Community then invited to apply for funds)</a:t>
            </a:r>
            <a:endParaRPr lang="en-US" sz="32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Availability of funding is uncertain </a:t>
            </a:r>
            <a:r>
              <a:rPr lang="en-US" sz="3200" dirty="0" smtClean="0">
                <a:solidFill>
                  <a:schemeClr val="bg1"/>
                </a:solidFill>
              </a:rPr>
              <a:t>– $25M or $30M 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90 days to prepare 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Ability to move past invited applicants where an application changes a proposal’s merits</a:t>
            </a:r>
          </a:p>
        </p:txBody>
      </p:sp>
      <p:sp>
        <p:nvSpPr>
          <p:cNvPr id="7" name="AutoShape 34"/>
          <p:cNvSpPr/>
          <p:nvPr/>
        </p:nvSpPr>
        <p:spPr>
          <a:xfrm>
            <a:off x="575065" y="78105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33"/>
          <p:cNvSpPr/>
          <p:nvPr/>
        </p:nvSpPr>
        <p:spPr>
          <a:xfrm>
            <a:off x="575065" y="84201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51"/>
          <p:cNvSpPr txBox="1"/>
          <p:nvPr/>
        </p:nvSpPr>
        <p:spPr>
          <a:xfrm>
            <a:off x="6299364" y="79629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Contact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38200" y="8572500"/>
            <a:ext cx="5105400" cy="816483"/>
            <a:chOff x="0" y="0"/>
            <a:chExt cx="2110318" cy="1710288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3" name="Group 6"/>
          <p:cNvGrpSpPr/>
          <p:nvPr/>
        </p:nvGrpSpPr>
        <p:grpSpPr>
          <a:xfrm>
            <a:off x="6705600" y="8572500"/>
            <a:ext cx="5105400" cy="816483"/>
            <a:chOff x="0" y="0"/>
            <a:chExt cx="2110318" cy="1710288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5" name="Group 6"/>
          <p:cNvGrpSpPr/>
          <p:nvPr/>
        </p:nvGrpSpPr>
        <p:grpSpPr>
          <a:xfrm>
            <a:off x="12496800" y="8572500"/>
            <a:ext cx="5105400" cy="816483"/>
            <a:chOff x="0" y="0"/>
            <a:chExt cx="2110318" cy="1710288"/>
          </a:xfrm>
        </p:grpSpPr>
        <p:sp>
          <p:nvSpPr>
            <p:cNvPr id="16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9144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Hiwot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Gebremariam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8724900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>
                <a:solidFill>
                  <a:prstClr val="white"/>
                </a:solidFill>
              </a:rPr>
              <a:t>hiwot.t.gebremariam.civ@mail.mil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92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</a:rPr>
              <a:t>(703) 679-2901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74241" y="70471"/>
            <a:ext cx="12706755" cy="1988345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Defense Manufacturing Community Support Program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60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409C5-13EF-48EB-B4F2-4CFA7163F5B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575065" y="2019300"/>
            <a:ext cx="17137883" cy="5509247"/>
            <a:chOff x="0" y="0"/>
            <a:chExt cx="2110318" cy="1710288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6" name="TextBox 66"/>
          <p:cNvSpPr txBox="1"/>
          <p:nvPr/>
        </p:nvSpPr>
        <p:spPr>
          <a:xfrm>
            <a:off x="838200" y="2159317"/>
            <a:ext cx="16459199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</a:rPr>
              <a:t>U</a:t>
            </a:r>
            <a:r>
              <a:rPr lang="en-US" sz="3200" b="1" dirty="0" smtClean="0">
                <a:solidFill>
                  <a:schemeClr val="bg1"/>
                </a:solidFill>
              </a:rPr>
              <a:t>nderstand </a:t>
            </a:r>
            <a:r>
              <a:rPr lang="en-US" sz="3200" b="1" dirty="0">
                <a:solidFill>
                  <a:schemeClr val="bg1"/>
                </a:solidFill>
              </a:rPr>
              <a:t>defense </a:t>
            </a:r>
            <a:r>
              <a:rPr lang="en-US" sz="3200" b="1" dirty="0" smtClean="0">
                <a:solidFill>
                  <a:schemeClr val="bg1"/>
                </a:solidFill>
              </a:rPr>
              <a:t>dependencies, plan, and carry out what </a:t>
            </a:r>
            <a:r>
              <a:rPr lang="en-US" sz="3200" b="1" dirty="0">
                <a:solidFill>
                  <a:schemeClr val="bg1"/>
                </a:solidFill>
              </a:rPr>
              <a:t>can be done to </a:t>
            </a:r>
            <a:r>
              <a:rPr lang="en-US" sz="3200" b="1" dirty="0" smtClean="0">
                <a:solidFill>
                  <a:schemeClr val="bg1"/>
                </a:solidFill>
              </a:rPr>
              <a:t>lessen their future vulnerabilities - modernize</a:t>
            </a:r>
            <a:endParaRPr lang="en-US" sz="3200" b="1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Not </a:t>
            </a:r>
            <a:r>
              <a:rPr lang="en-US" sz="3200" dirty="0">
                <a:solidFill>
                  <a:schemeClr val="bg1"/>
                </a:solidFill>
              </a:rPr>
              <a:t>just about looking to </a:t>
            </a:r>
            <a:r>
              <a:rPr lang="en-US" sz="3200" dirty="0" smtClean="0">
                <a:solidFill>
                  <a:schemeClr val="bg1"/>
                </a:solidFill>
              </a:rPr>
              <a:t>future non-Defense </a:t>
            </a:r>
            <a:r>
              <a:rPr lang="en-US" sz="3200" dirty="0">
                <a:solidFill>
                  <a:schemeClr val="bg1"/>
                </a:solidFill>
              </a:rPr>
              <a:t>opportunities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 Notice of Funding Opportunity to be published in Spring 2022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Opportunities to respond – public services and investments to support industry </a:t>
            </a:r>
            <a:r>
              <a:rPr lang="en-US" sz="3200" dirty="0">
                <a:solidFill>
                  <a:schemeClr val="bg1"/>
                </a:solidFill>
              </a:rPr>
              <a:t>and installation-based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What happens if the Department pursues divestment of facilities, suppliers, maintenance contracts, </a:t>
            </a:r>
            <a:r>
              <a:rPr lang="en-US" sz="3200" dirty="0" err="1" smtClean="0">
                <a:solidFill>
                  <a:schemeClr val="bg1"/>
                </a:solidFill>
              </a:rPr>
              <a:t>etc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What happens if your local industry has to modernize to deliver the technology and </a:t>
            </a:r>
            <a:r>
              <a:rPr lang="en-US" sz="3200" dirty="0" err="1" smtClean="0">
                <a:solidFill>
                  <a:schemeClr val="bg1"/>
                </a:solidFill>
              </a:rPr>
              <a:t>innovationation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needed in the future</a:t>
            </a:r>
          </a:p>
        </p:txBody>
      </p:sp>
      <p:sp>
        <p:nvSpPr>
          <p:cNvPr id="7" name="AutoShape 34"/>
          <p:cNvSpPr/>
          <p:nvPr/>
        </p:nvSpPr>
        <p:spPr>
          <a:xfrm>
            <a:off x="575065" y="78105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33"/>
          <p:cNvSpPr/>
          <p:nvPr/>
        </p:nvSpPr>
        <p:spPr>
          <a:xfrm>
            <a:off x="575065" y="8420100"/>
            <a:ext cx="17137883" cy="0"/>
          </a:xfrm>
          <a:prstGeom prst="line">
            <a:avLst/>
          </a:prstGeom>
          <a:ln w="47625" cap="rnd">
            <a:solidFill>
              <a:srgbClr val="8395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51"/>
          <p:cNvSpPr txBox="1"/>
          <p:nvPr/>
        </p:nvSpPr>
        <p:spPr>
          <a:xfrm>
            <a:off x="6299364" y="7962900"/>
            <a:ext cx="5511636" cy="33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A6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Contact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3A64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9639300"/>
            <a:ext cx="4168410" cy="547688"/>
          </a:xfrm>
        </p:spPr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OLDCC Town Hall // ADC – March 2022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38200" y="8572500"/>
            <a:ext cx="5105400" cy="816483"/>
            <a:chOff x="0" y="0"/>
            <a:chExt cx="2110318" cy="1710288"/>
          </a:xfrm>
        </p:grpSpPr>
        <p:sp>
          <p:nvSpPr>
            <p:cNvPr id="12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3" name="Group 6"/>
          <p:cNvGrpSpPr/>
          <p:nvPr/>
        </p:nvGrpSpPr>
        <p:grpSpPr>
          <a:xfrm>
            <a:off x="6705600" y="8572500"/>
            <a:ext cx="5105400" cy="816483"/>
            <a:chOff x="0" y="0"/>
            <a:chExt cx="2110318" cy="1710288"/>
          </a:xfrm>
        </p:grpSpPr>
        <p:sp>
          <p:nvSpPr>
            <p:cNvPr id="14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grpSp>
        <p:nvGrpSpPr>
          <p:cNvPr id="15" name="Group 6"/>
          <p:cNvGrpSpPr/>
          <p:nvPr/>
        </p:nvGrpSpPr>
        <p:grpSpPr>
          <a:xfrm>
            <a:off x="12496800" y="8572500"/>
            <a:ext cx="5105400" cy="816483"/>
            <a:chOff x="0" y="0"/>
            <a:chExt cx="2110318" cy="1710288"/>
          </a:xfrm>
        </p:grpSpPr>
        <p:sp>
          <p:nvSpPr>
            <p:cNvPr id="16" name="Freeform 7"/>
            <p:cNvSpPr/>
            <p:nvPr/>
          </p:nvSpPr>
          <p:spPr>
            <a:xfrm>
              <a:off x="0" y="0"/>
              <a:ext cx="2110318" cy="1710288"/>
            </a:xfrm>
            <a:custGeom>
              <a:avLst/>
              <a:gdLst/>
              <a:ahLst/>
              <a:cxnLst/>
              <a:rect l="l" t="t" r="r" b="b"/>
              <a:pathLst>
                <a:path w="2110318" h="1710288">
                  <a:moveTo>
                    <a:pt x="0" y="0"/>
                  </a:moveTo>
                  <a:lnTo>
                    <a:pt x="2110318" y="0"/>
                  </a:lnTo>
                  <a:lnTo>
                    <a:pt x="2110318" y="1710288"/>
                  </a:lnTo>
                  <a:lnTo>
                    <a:pt x="0" y="1710288"/>
                  </a:lnTo>
                  <a:close/>
                </a:path>
              </a:pathLst>
            </a:custGeom>
            <a:solidFill>
              <a:srgbClr val="173A64"/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9144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Liz Chimienti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900" y="8724900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>
                <a:solidFill>
                  <a:prstClr val="white"/>
                </a:solidFill>
              </a:rPr>
              <a:t>elizabeth.a.chimienti.civ@mail.mil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9200" y="87249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prstClr val="white"/>
                </a:solidFill>
              </a:rPr>
              <a:t>(703) 901-7644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474241" y="451470"/>
            <a:ext cx="12706755" cy="1339230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Economic Diversification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75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EA Colors">
      <a:dk1>
        <a:sysClr val="windowText" lastClr="000000"/>
      </a:dk1>
      <a:lt1>
        <a:sysClr val="window" lastClr="FFFFFF"/>
      </a:lt1>
      <a:dk2>
        <a:srgbClr val="072964"/>
      </a:dk2>
      <a:lt2>
        <a:srgbClr val="E4EBF7"/>
      </a:lt2>
      <a:accent1>
        <a:srgbClr val="A31326"/>
      </a:accent1>
      <a:accent2>
        <a:srgbClr val="0076B0"/>
      </a:accent2>
      <a:accent3>
        <a:srgbClr val="44695A"/>
      </a:accent3>
      <a:accent4>
        <a:srgbClr val="6E1A47"/>
      </a:accent4>
      <a:accent5>
        <a:srgbClr val="4BACC6"/>
      </a:accent5>
      <a:accent6>
        <a:srgbClr val="E39F21"/>
      </a:accent6>
      <a:hlink>
        <a:srgbClr val="005CAB"/>
      </a:hlink>
      <a:folHlink>
        <a:srgbClr val="7D9D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6" ma:contentTypeDescription="Create a new document." ma:contentTypeScope="" ma:versionID="017abd9b5fd5f85ed9713082cd248ba5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aa866b9ed45adb5cb69b6d7fabedd65d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0F5D8DDE-2B92-466A-B7D4-903F321DD3EE}"/>
</file>

<file path=customXml/itemProps2.xml><?xml version="1.0" encoding="utf-8"?>
<ds:datastoreItem xmlns:ds="http://schemas.openxmlformats.org/officeDocument/2006/customXml" ds:itemID="{E3752BE1-41F1-454C-ADE5-9373672C72DE}"/>
</file>

<file path=customXml/itemProps3.xml><?xml version="1.0" encoding="utf-8"?>
<ds:datastoreItem xmlns:ds="http://schemas.openxmlformats.org/officeDocument/2006/customXml" ds:itemID="{16B3A29E-8133-455C-A3B8-E7CE5ED5515E}"/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1187</Words>
  <Application>Microsoft Office PowerPoint</Application>
  <PresentationFormat>Custom</PresentationFormat>
  <Paragraphs>250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Calibri</vt:lpstr>
      <vt:lpstr>Open Sans Light Bold</vt:lpstr>
      <vt:lpstr>Arial Black</vt:lpstr>
      <vt:lpstr>Calibri Light</vt:lpstr>
      <vt:lpstr>Telegraf Bold</vt:lpstr>
      <vt:lpstr>Courier New</vt:lpstr>
      <vt:lpstr>Book Antiqua</vt:lpstr>
      <vt:lpstr>Arial</vt:lpstr>
      <vt:lpstr>Telegraf</vt:lpstr>
      <vt:lpstr>Open Sans Extra Bold</vt:lpstr>
      <vt:lpstr>Arial Narrow</vt:lpstr>
      <vt:lpstr>Open Sans Bold</vt:lpstr>
      <vt:lpstr>Wingdings</vt:lpstr>
      <vt:lpstr>1_Custom Design</vt:lpstr>
      <vt:lpstr>1_Office Theme</vt:lpstr>
      <vt:lpstr>ADC National Summit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FY22 Congressional Scorecard (ADC)</dc:title>
  <dc:creator>Mary Catherine Ott</dc:creator>
  <cp:lastModifiedBy>O'Brien, Patrick J SES OEA (US)</cp:lastModifiedBy>
  <cp:revision>69</cp:revision>
  <cp:lastPrinted>2022-03-04T14:58:34Z</cp:lastPrinted>
  <dcterms:created xsi:type="dcterms:W3CDTF">2006-08-16T00:00:00Z</dcterms:created>
  <dcterms:modified xsi:type="dcterms:W3CDTF">2022-03-07T06:36:27Z</dcterms:modified>
  <dc:identifier>DAE5x008H4U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