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"/>
  </p:notesMasterIdLst>
  <p:handoutMasterIdLst>
    <p:handoutMasterId r:id="rId8"/>
  </p:handoutMasterIdLst>
  <p:sldIdLst>
    <p:sldId id="256" r:id="rId2"/>
    <p:sldId id="275" r:id="rId3"/>
    <p:sldId id="271" r:id="rId4"/>
    <p:sldId id="278" r:id="rId5"/>
    <p:sldId id="266" r:id="rId6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28BFE94-DDC3-58EB-EE48-BB7C6A3F4437}" v="20" dt="2022-02-28T20:19:39.711"/>
  </p1510:revLst>
</p1510:revInfo>
</file>

<file path=ppt/tableStyles.xml><?xml version="1.0" encoding="utf-8"?>
<a:tblStyleLst xmlns:a="http://schemas.openxmlformats.org/drawingml/2006/main" def="{8EC20E35-A176-4012-BC5E-935CFFF8708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043" autoAdjust="0"/>
    <p:restoredTop sz="93329" autoAdjust="0"/>
  </p:normalViewPr>
  <p:slideViewPr>
    <p:cSldViewPr>
      <p:cViewPr varScale="1">
        <p:scale>
          <a:sx n="115" d="100"/>
          <a:sy n="115" d="100"/>
        </p:scale>
        <p:origin x="856" y="200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2" d="100"/>
          <a:sy n="52" d="100"/>
        </p:scale>
        <p:origin x="2664" y="3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AA43A-3F76-4A13-9CD6-36134EB429E3}" type="datetimeFigureOut">
              <a:rPr lang="en-US"/>
              <a:t>2/28/2022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0423A-8BCE-448E-A97B-03A88B2B12C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74A4F-2B7A-4ECB-A400-260B2FFC03C1}" type="datetimeFigureOut">
              <a:rPr lang="en-US"/>
              <a:t>2/28/2022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2A70B-78F2-4DCF-B53B-C990D2FAFB8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281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3357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108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DD66B-22BE-C746-9E56-183C845D72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E0546A-81D0-4C4C-B7A6-CD191C7618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2182C8-F846-BC46-9105-48F566F2D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611C9-D32E-0243-B0D7-5CE029273E0A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14700C-3A3F-764E-A3B2-CEA172671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9AA586-7508-2B4F-9B09-04C5C606D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CD18D-05F2-9F4C-9AF7-1BB22A6E4E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689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76C59-7274-2745-BB71-14D27FB92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5593ED-62EB-F540-94DD-2141B929F8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841702-9DB2-5E4E-B30F-3AD82155E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41ED34-DCC8-AA43-B20A-C6EF25D5E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30AD2F-3F9E-B249-9976-1B6A0EF75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126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ADB789-131D-B948-8774-054C3DDAFF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2628" y="365125"/>
            <a:ext cx="262821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3F4820-920D-4C41-BE28-B13C1A4256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7982" y="365125"/>
            <a:ext cx="773228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A567D6-9CB0-B540-B9D9-F9A8E5BB1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0C9649-FE2C-5348-BB0B-637B3E751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214653-A3F8-804A-B70D-CBE4C356A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31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8094D-A2DC-7745-8900-1FE679A09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FB4AD8-B6D3-CA46-8E34-73D37C3AF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B87834-08D7-4F49-9D22-86189C4DF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A39AB9-81D1-DA45-B915-6F0D5D1B2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75EAE2-B716-DD43-B271-FBBAD2F4E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790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B4C07-55AD-764D-BD20-3A8EFCC4A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633" y="1709739"/>
            <a:ext cx="10512862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35D940-8E64-9B4A-AD8B-8E49236C5D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633" y="4589464"/>
            <a:ext cx="10512862" cy="1500187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05B6EC-9CDD-6C4F-A010-8140783D8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0C886C-9A1E-1345-B2FB-463C99100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40A41F-08E8-5A4C-822D-356C47007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46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0CD1C-4F23-E343-96D6-87686758F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472BF-3DF4-7F48-A9BB-B8DA316111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7982" y="1825625"/>
            <a:ext cx="518025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5EDF60-0200-6242-809B-6E252DBDC4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4E147E-5F93-2741-B291-26AECFEC1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40E06A-8E04-5F44-9285-C72B85A9F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8CB50E-76D6-7D4A-A8CF-43D1F0A4A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178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579C2-B55F-BC40-A42B-CFD62B1B1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69" y="365126"/>
            <a:ext cx="10512862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879CB4-7591-9744-A8E0-1FC71E5781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570" y="1681163"/>
            <a:ext cx="5156444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ECF01B-088D-4943-91E4-3F221FB0E6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570" y="2505075"/>
            <a:ext cx="515644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77EAC9-1357-CC4F-B436-D5571D3929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0593" y="1681163"/>
            <a:ext cx="518183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4F6B1A-BC14-3D46-A4AC-38A57A9503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183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2E6859-0B0D-C742-B19C-573A4C32B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28731B-5E77-C044-AE43-A562A3FF5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9BC968-7607-A442-B588-850A9AC72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743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48630-C7DD-9748-AD13-403427879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3AED8E-1C6E-A841-A8E4-C942237F9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3E8F93-34C4-CA4C-9519-924DC3B0E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A1087D-ED58-814B-B869-9F0ED76D4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57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32F256-5EAD-F64A-8816-50C7CA05D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36521B-DA51-9642-BA76-7F86BA87B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27D5B7-E96A-1548-916C-2B6476943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630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C6819-2BFE-984E-8F4E-6B32F2B59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03C6AD-0E13-F642-89D5-B3E99B7301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EF83FA-7536-924C-A45C-95CA51A39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49B141-A4E7-854D-91F8-5CEE802CD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3F36F9-9E3E-EC48-94CB-08BC3BEC9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C05A40-7A6D-4A4B-BDCD-D5B0FBB1F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441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6E7BE-69F3-C54E-8281-F05032025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F01530-89D1-C44C-AA67-EECB8B7769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79F367-F224-D94F-8A96-3CB1BFD472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8254BA-9983-1D4F-AC4C-7B7FA7D90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A7F772-F737-7B49-A73F-174B6337F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46D7D8-175F-1448-AD3C-B08CF7A56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721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658A2F-6424-5B44-A6E2-7AF596F47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3E5372-91A9-024C-9946-59627DCC7F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85C588-F6DC-1945-81CD-5C3B707694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E8FB1-0A7A-443E-AAF7-31D4FA1AA312}" type="datetimeFigureOut">
              <a:rPr lang="en-US" smtClean="0"/>
              <a:pPr/>
              <a:t>2/28/2022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6F3F22-575A-9A41-87AB-C57E51789B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419216-05A2-5A45-8DAF-0C330AF08E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A clock with a person on it&#10;&#10;Description automatically generated with medium confidence">
            <a:extLst>
              <a:ext uri="{FF2B5EF4-FFF2-40B4-BE49-F238E27FC236}">
                <a16:creationId xmlns:a16="http://schemas.microsoft.com/office/drawing/2014/main" id="{4FD89285-3045-B34F-BC81-CCA6C333478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" y="365126"/>
            <a:ext cx="1667973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874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SAF.MRR.Workflow@us.af.mil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-22693"/>
            <a:ext cx="12188823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7132" y="-3930254"/>
            <a:ext cx="4374557" cy="12188825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5049" y="-3702340"/>
            <a:ext cx="4374128" cy="11733423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4" y="-22690"/>
            <a:ext cx="8540259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3882" y="-1032053"/>
            <a:ext cx="4988848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439" y="735106"/>
            <a:ext cx="11226461" cy="292847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l"/>
            <a:r>
              <a:rPr lang="en-US" sz="5400" dirty="0">
                <a:solidFill>
                  <a:srgbClr val="FFFFFF"/>
                </a:solidFill>
              </a:rPr>
              <a:t>Department of the Air Force Assessment</a:t>
            </a:r>
            <a:br>
              <a:rPr lang="en-US" sz="5400" dirty="0"/>
            </a:br>
            <a:br>
              <a:rPr lang="en-US" sz="5400" dirty="0"/>
            </a:br>
            <a:r>
              <a:rPr lang="en-US" sz="5400" dirty="0">
                <a:solidFill>
                  <a:srgbClr val="FFFFFF"/>
                </a:solidFill>
              </a:rPr>
              <a:t>Support of Military Families</a:t>
            </a:r>
            <a:endParaRPr lang="en-US" sz="5400" dirty="0">
              <a:solidFill>
                <a:srgbClr val="FFFFFF"/>
              </a:solidFill>
              <a:cs typeface="Calibri Ligh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3212" y="4876343"/>
            <a:ext cx="10003345" cy="1458258"/>
          </a:xfrm>
        </p:spPr>
        <p:txBody>
          <a:bodyPr anchor="ctr">
            <a:normAutofit/>
          </a:bodyPr>
          <a:lstStyle/>
          <a:p>
            <a:pPr algn="l"/>
            <a:r>
              <a:rPr lang="en-US" sz="5400" dirty="0"/>
              <a:t>St. Clair County, Illinois</a:t>
            </a:r>
            <a:endParaRPr lang="en-US" sz="5400" dirty="0">
              <a:cs typeface="Calibri"/>
            </a:endParaRPr>
          </a:p>
        </p:txBody>
      </p:sp>
      <p:pic>
        <p:nvPicPr>
          <p:cNvPr id="11" name="Picture 10" descr="A clock with a person on it&#10;&#10;Description automatically generated with medium confidence">
            <a:extLst>
              <a:ext uri="{FF2B5EF4-FFF2-40B4-BE49-F238E27FC236}">
                <a16:creationId xmlns:a16="http://schemas.microsoft.com/office/drawing/2014/main" id="{27E842AB-631E-6142-BA14-47ADAE4D49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21" y="4533285"/>
            <a:ext cx="2174368" cy="1887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5812" y="315119"/>
            <a:ext cx="9905998" cy="1020762"/>
          </a:xfrm>
        </p:spPr>
        <p:txBody>
          <a:bodyPr>
            <a:normAutofit/>
          </a:bodyPr>
          <a:lstStyle/>
          <a:p>
            <a:r>
              <a:rPr lang="en-US" sz="4800" dirty="0"/>
              <a:t>Air Force Strategic Basing Process</a:t>
            </a:r>
            <a:endParaRPr lang="en-US" sz="4800" dirty="0">
              <a:cs typeface="Calibri Ligh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8111" y="1376759"/>
            <a:ext cx="11201399" cy="715962"/>
          </a:xfrm>
        </p:spPr>
        <p:txBody>
          <a:bodyPr>
            <a:normAutofit/>
          </a:bodyPr>
          <a:lstStyle/>
          <a:p>
            <a:r>
              <a:rPr lang="en-US" sz="2350" b="1" i="1" dirty="0"/>
              <a:t>All future </a:t>
            </a:r>
            <a:r>
              <a:rPr lang="en-US" sz="2350" i="1" dirty="0"/>
              <a:t>strategic</a:t>
            </a:r>
            <a:r>
              <a:rPr lang="en-US" sz="2350" b="1" i="1" dirty="0"/>
              <a:t> </a:t>
            </a:r>
            <a:r>
              <a:rPr lang="en-US" sz="2350" i="1" dirty="0"/>
              <a:t>basing</a:t>
            </a:r>
            <a:r>
              <a:rPr lang="en-US" sz="2350" b="1" i="1" dirty="0"/>
              <a:t> </a:t>
            </a:r>
            <a:r>
              <a:rPr lang="en-US" sz="2350" i="1" dirty="0"/>
              <a:t>decisions </a:t>
            </a:r>
            <a:r>
              <a:rPr lang="en-US" sz="2350" b="1" i="1" dirty="0"/>
              <a:t>will incorporate these assessments</a:t>
            </a:r>
            <a:r>
              <a:rPr lang="en-US" sz="2350" i="1" dirty="0"/>
              <a:t> </a:t>
            </a:r>
            <a:endParaRPr lang="en-US" sz="2350" b="1" i="1">
              <a:cs typeface="Calibri"/>
            </a:endParaRPr>
          </a:p>
        </p:txBody>
      </p:sp>
      <p:pic>
        <p:nvPicPr>
          <p:cNvPr id="8" name="Content Placeholder 7" descr="Diagram&#10;&#10;Description automatically generated">
            <a:extLst>
              <a:ext uri="{FF2B5EF4-FFF2-40B4-BE49-F238E27FC236}">
                <a16:creationId xmlns:a16="http://schemas.microsoft.com/office/drawing/2014/main" id="{5294F780-C89C-754C-A751-A65FE1889E8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99" y="2133600"/>
            <a:ext cx="10950213" cy="4311542"/>
          </a:xfrm>
        </p:spPr>
      </p:pic>
      <p:sp>
        <p:nvSpPr>
          <p:cNvPr id="11" name="Frame 10">
            <a:extLst>
              <a:ext uri="{FF2B5EF4-FFF2-40B4-BE49-F238E27FC236}">
                <a16:creationId xmlns:a16="http://schemas.microsoft.com/office/drawing/2014/main" id="{1D6AAB31-31AF-F64C-8D0D-4B6EA2E556BF}"/>
              </a:ext>
            </a:extLst>
          </p:cNvPr>
          <p:cNvSpPr/>
          <p:nvPr/>
        </p:nvSpPr>
        <p:spPr>
          <a:xfrm>
            <a:off x="1751012" y="3581400"/>
            <a:ext cx="1676400" cy="1219200"/>
          </a:xfrm>
          <a:prstGeom prst="frame">
            <a:avLst/>
          </a:prstGeom>
          <a:solidFill>
            <a:srgbClr val="FFFF00"/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ame 11">
            <a:extLst>
              <a:ext uri="{FF2B5EF4-FFF2-40B4-BE49-F238E27FC236}">
                <a16:creationId xmlns:a16="http://schemas.microsoft.com/office/drawing/2014/main" id="{9777C29F-EE6B-7F4A-A326-2394A0275436}"/>
              </a:ext>
            </a:extLst>
          </p:cNvPr>
          <p:cNvSpPr/>
          <p:nvPr/>
        </p:nvSpPr>
        <p:spPr>
          <a:xfrm>
            <a:off x="285328" y="4724400"/>
            <a:ext cx="2456284" cy="1219200"/>
          </a:xfrm>
          <a:prstGeom prst="frame">
            <a:avLst/>
          </a:prstGeom>
          <a:solidFill>
            <a:srgbClr val="FFFF00"/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142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5168" y="441830"/>
            <a:ext cx="5322328" cy="686876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Licensure Portability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3BF5CF73-302A-473F-9936-C33AD10B8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7039" y="2005640"/>
            <a:ext cx="7494118" cy="36576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228600" defTabSz="91440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1700" dirty="0"/>
          </a:p>
          <a:p>
            <a:pPr marL="342900" indent="-228600" defTabSz="9144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Inaugural assessment released in August 2020; most recent assessment released in September 2021 </a:t>
            </a:r>
          </a:p>
          <a:p>
            <a:pPr marL="342900" indent="-228600" defTabSz="9144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Assessment Considers Current State Legislation through May 31, 2021</a:t>
            </a:r>
          </a:p>
          <a:p>
            <a:pPr marL="799963" lvl="1" indent="-228600" defTabSz="9144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Per guidance within the 2021 AF Assessment, updated information may be provided to </a:t>
            </a:r>
            <a:r>
              <a:rPr lang="en-US" sz="2000" u="sng" dirty="0">
                <a:hlinkClick r:id="rId2"/>
              </a:rPr>
              <a:t>SAF.MRR.Workflow@us.af.mil</a:t>
            </a:r>
            <a:r>
              <a:rPr lang="en-US" sz="2000" dirty="0"/>
              <a:t> for consideration and potential changes to the assessment</a:t>
            </a:r>
          </a:p>
          <a:p>
            <a:pPr marL="342900" indent="-228600" defTabSz="9144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February 2022 AF revised Illinois Assessment</a:t>
            </a:r>
          </a:p>
          <a:p>
            <a:pPr marL="799963" lvl="1" indent="-228600" defTabSz="91440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1700" dirty="0"/>
          </a:p>
          <a:p>
            <a:pPr indent="-228600" defTabSz="91440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1700" dirty="0"/>
          </a:p>
          <a:p>
            <a:pPr marL="799963" lvl="1" indent="-228600" defTabSz="91440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170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1217" y="-5"/>
            <a:ext cx="4091455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1217" y="-2"/>
            <a:ext cx="4091455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1217" y="-22"/>
            <a:ext cx="4067608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1217" y="-10"/>
            <a:ext cx="361052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Content Placeholder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6A2F5FC3-025D-574F-8A76-7921E3A91C3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176" y="442544"/>
            <a:ext cx="3454835" cy="6110001"/>
          </a:xfrm>
          <a:prstGeom prst="rect">
            <a:avLst/>
          </a:prstGeom>
        </p:spPr>
      </p:pic>
      <p:pic>
        <p:nvPicPr>
          <p:cNvPr id="15" name="Picture 14" descr="A clock with a person on it&#10;&#10;Description automatically generated with medium confidence">
            <a:extLst>
              <a:ext uri="{FF2B5EF4-FFF2-40B4-BE49-F238E27FC236}">
                <a16:creationId xmlns:a16="http://schemas.microsoft.com/office/drawing/2014/main" id="{967F02EC-90F6-104D-AEBE-DF4BD68B00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1667973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285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1612" y="481313"/>
            <a:ext cx="5322328" cy="708442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Education Criteria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3BF5CF73-302A-473F-9936-C33AD10B8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7012" y="2405894"/>
            <a:ext cx="7239000" cy="353508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228600" defTabSz="9144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/>
              <a:t>9 criteria across 3 categories: </a:t>
            </a:r>
          </a:p>
          <a:p>
            <a:pPr marL="799963" lvl="1" indent="-228600" defTabSz="9144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/>
              <a:t>Academic Performance (60%)</a:t>
            </a:r>
          </a:p>
          <a:p>
            <a:pPr marL="1257026" lvl="2" indent="-228600" defTabSz="9144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/>
              <a:t>Graduation Rate and Learning Rate</a:t>
            </a:r>
          </a:p>
          <a:p>
            <a:pPr marL="799963" lvl="1" indent="-228600" defTabSz="9144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/>
              <a:t>School Climate (20%) – Civil Rights Data Collection</a:t>
            </a:r>
          </a:p>
          <a:p>
            <a:pPr marL="799963" lvl="1" indent="-228600" defTabSz="9144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/>
              <a:t>Service Offerings (20%) – Civil Rights Data Collection</a:t>
            </a:r>
            <a:endParaRPr lang="en-US" sz="1600" dirty="0"/>
          </a:p>
          <a:p>
            <a:pPr marL="342900" indent="-228600" defTabSz="9144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/>
              <a:t>Cross referenced zip codes within the Military Housing Area (MHA)</a:t>
            </a:r>
          </a:p>
          <a:p>
            <a:pPr marL="799963" lvl="1" indent="-228600" defTabSz="9144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1 Military Child within a single school, entire school district incorporated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1217" y="-5"/>
            <a:ext cx="4091455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1217" y="-2"/>
            <a:ext cx="4091455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1217" y="-22"/>
            <a:ext cx="4067608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1217" y="-10"/>
            <a:ext cx="361052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Content Placeholder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2FB3E4D-26E3-444F-9B8A-945276C281C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812" y="479933"/>
            <a:ext cx="3610527" cy="5870779"/>
          </a:xfrm>
          <a:prstGeom prst="rect">
            <a:avLst/>
          </a:prstGeom>
        </p:spPr>
      </p:pic>
      <p:pic>
        <p:nvPicPr>
          <p:cNvPr id="14" name="Picture 13" descr="A clock with a person on it&#10;&#10;Description automatically generated with medium confidence">
            <a:extLst>
              <a:ext uri="{FF2B5EF4-FFF2-40B4-BE49-F238E27FC236}">
                <a16:creationId xmlns:a16="http://schemas.microsoft.com/office/drawing/2014/main" id="{0D5DDB01-D6A7-524D-8659-72C83A8061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8" y="193123"/>
            <a:ext cx="1667973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399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CA06CD6-90CA-4C45-856C-6771339E1E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480" y="320040"/>
            <a:ext cx="11545864" cy="6217920"/>
          </a:xfrm>
          <a:prstGeom prst="rect">
            <a:avLst/>
          </a:prstGeom>
          <a:solidFill>
            <a:schemeClr val="tx1">
              <a:alpha val="10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7981" y="963507"/>
            <a:ext cx="3493452" cy="493098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/>
            <a:r>
              <a:rPr lang="en-US" sz="44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Questions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021601D-2758-4B15-A31C-FDA184C51B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083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/>
          <p:cNvSpPr>
            <a:spLocks noGrp="1"/>
          </p:cNvSpPr>
          <p:nvPr>
            <p:ph type="subTitle" idx="1"/>
          </p:nvPr>
        </p:nvSpPr>
        <p:spPr>
          <a:xfrm>
            <a:off x="4974734" y="2274262"/>
            <a:ext cx="6249312" cy="2304627"/>
          </a:xfrm>
        </p:spPr>
        <p:txBody>
          <a:bodyPr vert="horz" lIns="91440" tIns="45720" rIns="91440" bIns="45720" rtlCol="0" anchor="b">
            <a:normAutofit/>
          </a:bodyPr>
          <a:lstStyle/>
          <a:p>
            <a:pPr indent="-228600" algn="l" defTabSz="914400">
              <a:buFont typeface="Arial" panose="020B0604020202020204" pitchFamily="34" charset="0"/>
              <a:buChar char="•"/>
            </a:pPr>
            <a:r>
              <a:rPr lang="en-US" sz="2000" dirty="0"/>
              <a:t>Ms. Kimberly </a:t>
            </a:r>
            <a:r>
              <a:rPr lang="en-US" sz="2000" dirty="0" err="1"/>
              <a:t>Huth</a:t>
            </a:r>
            <a:endParaRPr lang="en-US" sz="2000" dirty="0"/>
          </a:p>
          <a:p>
            <a:pPr algn="l" defTabSz="914400"/>
            <a:r>
              <a:rPr lang="en-US" sz="2000" dirty="0"/>
              <a:t>    St Clair County Director of Military Affairs</a:t>
            </a:r>
          </a:p>
          <a:p>
            <a:pPr indent="-228600" algn="l" defTabSz="914400"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 algn="l" defTabSz="914400"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 algn="l" defTabSz="9144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45A3078E-540E-FF4F-9E13-F84EEC2D6013}"/>
              </a:ext>
            </a:extLst>
          </p:cNvPr>
          <p:cNvSpPr txBox="1">
            <a:spLocks/>
          </p:cNvSpPr>
          <p:nvPr/>
        </p:nvSpPr>
        <p:spPr>
          <a:xfrm>
            <a:off x="4974734" y="3589866"/>
            <a:ext cx="6249312" cy="23046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1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063" indent="0" algn="ctr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126" indent="0" algn="ctr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189" indent="0" algn="ctr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251" indent="0" algn="ctr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314" indent="0" algn="ctr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377" indent="0" algn="ctr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440" indent="0" algn="ctr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503" indent="0" algn="ctr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28600" algn="l" defTabSz="914400">
              <a:buFont typeface="Arial" panose="020B0604020202020204" pitchFamily="34" charset="0"/>
              <a:buChar char="•"/>
            </a:pPr>
            <a:r>
              <a:rPr lang="en-US" sz="2000" dirty="0"/>
              <a:t>Brig Gen (ret) Darren James</a:t>
            </a:r>
          </a:p>
          <a:p>
            <a:pPr algn="l" defTabSz="914400"/>
            <a:r>
              <a:rPr lang="en-US" sz="2000" dirty="0"/>
              <a:t>    Strategic Advisor, St Clair County</a:t>
            </a:r>
          </a:p>
          <a:p>
            <a:pPr indent="-228600" algn="l" defTabSz="914400"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 algn="l" defTabSz="914400"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 algn="l" defTabSz="9144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60959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9121F19C93BA4DB0094FC1C2D0CE64" ma:contentTypeVersion="16" ma:contentTypeDescription="Create a new document." ma:contentTypeScope="" ma:versionID="017abd9b5fd5f85ed9713082cd248ba5">
  <xsd:schema xmlns:xsd="http://www.w3.org/2001/XMLSchema" xmlns:xs="http://www.w3.org/2001/XMLSchema" xmlns:p="http://schemas.microsoft.com/office/2006/metadata/properties" xmlns:ns2="1a98a74f-fa02-41e7-90f0-5f0c90bcdba5" xmlns:ns3="dd26b182-60c1-459b-a59d-f9ae3f8c439d" targetNamespace="http://schemas.microsoft.com/office/2006/metadata/properties" ma:root="true" ma:fieldsID="aa866b9ed45adb5cb69b6d7fabedd65d" ns2:_="" ns3:_="">
    <xsd:import namespace="1a98a74f-fa02-41e7-90f0-5f0c90bcdba5"/>
    <xsd:import namespace="dd26b182-60c1-459b-a59d-f9ae3f8c439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3:TaxKeywordTaxHTField" minOccurs="0"/>
                <xsd:element ref="ns3:TaxCatchAll" minOccurs="0"/>
                <xsd:element ref="ns2:MediaServiceLocation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98a74f-fa02-41e7-90f0-5f0c90bcdb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26b182-60c1-459b-a59d-f9ae3f8c439d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14" nillable="true" ma:taxonomy="true" ma:internalName="TaxKeywordTaxHTField" ma:taxonomyFieldName="TaxKeyword" ma:displayName="Enterprise Keywords" ma:fieldId="{23f27201-bee3-471e-b2e7-b64fd8b7ca38}" ma:taxonomyMulti="true" ma:sspId="c9549015-d31d-48c1-9f2a-0da7e2dfa497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5" nillable="true" ma:displayName="Taxonomy Catch All Column" ma:hidden="true" ma:list="{7a738942-e7ee-43b6-bd6a-1b57cf36d3bd}" ma:internalName="TaxCatchAll" ma:showField="CatchAllData" ma:web="dd26b182-60c1-459b-a59d-f9ae3f8c439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d26b182-60c1-459b-a59d-f9ae3f8c439d" xsi:nil="true"/>
    <TaxKeywordTaxHTField xmlns="dd26b182-60c1-459b-a59d-f9ae3f8c439d">
      <Terms xmlns="http://schemas.microsoft.com/office/infopath/2007/PartnerControls"/>
    </TaxKeywordTaxHTField>
  </documentManagement>
</p:properties>
</file>

<file path=customXml/itemProps1.xml><?xml version="1.0" encoding="utf-8"?>
<ds:datastoreItem xmlns:ds="http://schemas.openxmlformats.org/officeDocument/2006/customXml" ds:itemID="{F157800B-0C5C-4CAC-B6E9-6D52C3FA906F}"/>
</file>

<file path=customXml/itemProps2.xml><?xml version="1.0" encoding="utf-8"?>
<ds:datastoreItem xmlns:ds="http://schemas.openxmlformats.org/officeDocument/2006/customXml" ds:itemID="{3C8F5E80-ADC7-47A8-99DE-0CD800C3E9B3}"/>
</file>

<file path=customXml/itemProps3.xml><?xml version="1.0" encoding="utf-8"?>
<ds:datastoreItem xmlns:ds="http://schemas.openxmlformats.org/officeDocument/2006/customXml" ds:itemID="{6E2B611F-1714-43E3-912D-C390D5227D39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553</TotalTime>
  <Words>189</Words>
  <Application>Microsoft Office PowerPoint</Application>
  <PresentationFormat>Custom</PresentationFormat>
  <Paragraphs>29</Paragraphs>
  <Slides>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Department of the Air Force Assessment  Support of Military Families</vt:lpstr>
      <vt:lpstr>Air Force Strategic Basing Process</vt:lpstr>
      <vt:lpstr>Licensure Portability</vt:lpstr>
      <vt:lpstr>Education Criteria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Operation Support Military Families</dc:title>
  <dc:creator>Kimberly D. Huth</dc:creator>
  <cp:lastModifiedBy>Darren James</cp:lastModifiedBy>
  <cp:revision>36</cp:revision>
  <cp:lastPrinted>2021-11-19T18:38:37Z</cp:lastPrinted>
  <dcterms:created xsi:type="dcterms:W3CDTF">2020-09-28T16:11:56Z</dcterms:created>
  <dcterms:modified xsi:type="dcterms:W3CDTF">2022-02-28T20:19:39Z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0x010100669121F19C93BA4DB0094FC1C2D0CE64</vt:lpwstr>
  </property>
</Properties>
</file>