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slideLayouts/slideLayout2.xml" ContentType="application/vnd.openxmlformats-officedocument.presentationml.slideLayout+xml"/>
  <Override PartName="/ppt/theme/theme3.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60" r:id="rId5"/>
    <p:sldMasterId id="2147483680" r:id="rId6"/>
    <p:sldMasterId id="2147483682" r:id="rId7"/>
  </p:sldMasterIdLst>
  <p:notesMasterIdLst>
    <p:notesMasterId r:id="rId51"/>
  </p:notesMasterIdLst>
  <p:sldIdLst>
    <p:sldId id="273" r:id="rId8"/>
    <p:sldId id="1042653105" r:id="rId9"/>
    <p:sldId id="1042653045" r:id="rId10"/>
    <p:sldId id="1042653104" r:id="rId11"/>
    <p:sldId id="1042653106" r:id="rId12"/>
    <p:sldId id="1042653110" r:id="rId13"/>
    <p:sldId id="320" r:id="rId14"/>
    <p:sldId id="2708" r:id="rId15"/>
    <p:sldId id="1042653036" r:id="rId16"/>
    <p:sldId id="1003" r:id="rId17"/>
    <p:sldId id="1005" r:id="rId18"/>
    <p:sldId id="1006" r:id="rId19"/>
    <p:sldId id="1042653085" r:id="rId20"/>
    <p:sldId id="1042653098" r:id="rId21"/>
    <p:sldId id="1042653081" r:id="rId22"/>
    <p:sldId id="1042653083" r:id="rId23"/>
    <p:sldId id="1042653082" r:id="rId24"/>
    <p:sldId id="1042653103" r:id="rId25"/>
    <p:sldId id="939" r:id="rId26"/>
    <p:sldId id="1042653102" r:id="rId27"/>
    <p:sldId id="1042653111" r:id="rId28"/>
    <p:sldId id="1042653113" r:id="rId29"/>
    <p:sldId id="1042653115" r:id="rId30"/>
    <p:sldId id="1042653116" r:id="rId31"/>
    <p:sldId id="1042653117" r:id="rId32"/>
    <p:sldId id="1042653118" r:id="rId33"/>
    <p:sldId id="1042653099" r:id="rId34"/>
    <p:sldId id="1042653109" r:id="rId35"/>
    <p:sldId id="1042653107" r:id="rId36"/>
    <p:sldId id="1042653097" r:id="rId37"/>
    <p:sldId id="1042653086" r:id="rId38"/>
    <p:sldId id="290" r:id="rId39"/>
    <p:sldId id="291" r:id="rId40"/>
    <p:sldId id="466" r:id="rId41"/>
    <p:sldId id="298" r:id="rId42"/>
    <p:sldId id="999" r:id="rId43"/>
    <p:sldId id="997" r:id="rId44"/>
    <p:sldId id="1042653100" r:id="rId45"/>
    <p:sldId id="1042653101" r:id="rId46"/>
    <p:sldId id="415" r:id="rId47"/>
    <p:sldId id="961" r:id="rId48"/>
    <p:sldId id="284" r:id="rId49"/>
    <p:sldId id="91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2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928" autoAdjust="0"/>
    <p:restoredTop sz="94660"/>
  </p:normalViewPr>
  <p:slideViewPr>
    <p:cSldViewPr snapToGrid="0">
      <p:cViewPr varScale="1">
        <p:scale>
          <a:sx n="128" d="100"/>
          <a:sy n="128" d="100"/>
        </p:scale>
        <p:origin x="10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7B2EB3-3E7B-4B31-ADDB-852A4CD18F71}"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95311532-3E36-4511-8797-43FCE18761FA}">
      <dgm:prSet phldrT="[Text]" custT="1"/>
      <dgm:spPr>
        <a:solidFill>
          <a:srgbClr val="C00000"/>
        </a:solidFill>
      </dgm:spPr>
      <dgm:t>
        <a:bodyPr/>
        <a:lstStyle/>
        <a:p>
          <a:r>
            <a:rPr lang="en-US" sz="1800" dirty="0"/>
            <a:t>NDMS</a:t>
          </a:r>
        </a:p>
      </dgm:t>
    </dgm:pt>
    <dgm:pt modelId="{94C5C604-CC13-42BF-A140-CC751F2D02AE}" type="parTrans" cxnId="{9F3DD10B-A5D5-41BF-90CA-2A230794DDB4}">
      <dgm:prSet/>
      <dgm:spPr/>
      <dgm:t>
        <a:bodyPr/>
        <a:lstStyle/>
        <a:p>
          <a:endParaRPr lang="en-US"/>
        </a:p>
      </dgm:t>
    </dgm:pt>
    <dgm:pt modelId="{37639B84-2A19-49E2-B510-57EEEAABFA6D}" type="sibTrans" cxnId="{9F3DD10B-A5D5-41BF-90CA-2A230794DDB4}">
      <dgm:prSet/>
      <dgm:spPr/>
      <dgm:t>
        <a:bodyPr/>
        <a:lstStyle/>
        <a:p>
          <a:endParaRPr lang="en-US"/>
        </a:p>
      </dgm:t>
    </dgm:pt>
    <dgm:pt modelId="{A2DF7C72-07DF-4DE5-9804-9363C036C5D8}">
      <dgm:prSet phldrT="[Text]" custT="1"/>
      <dgm:spPr>
        <a:solidFill>
          <a:srgbClr val="C00000"/>
        </a:solidFill>
      </dgm:spPr>
      <dgm:t>
        <a:bodyPr/>
        <a:lstStyle/>
        <a:p>
          <a:r>
            <a:rPr lang="en-US" sz="1200" dirty="0"/>
            <a:t>Hospital</a:t>
          </a:r>
        </a:p>
      </dgm:t>
    </dgm:pt>
    <dgm:pt modelId="{1EE2B3C9-308E-4090-84F3-9C9BD8BD6073}" type="parTrans" cxnId="{795D05B7-EED5-4360-9C9F-C3A16A4A7A97}">
      <dgm:prSet/>
      <dgm:spPr/>
      <dgm:t>
        <a:bodyPr/>
        <a:lstStyle/>
        <a:p>
          <a:endParaRPr lang="en-US"/>
        </a:p>
      </dgm:t>
    </dgm:pt>
    <dgm:pt modelId="{5236FB22-5FFA-48EE-B3BE-820EA31379EC}" type="sibTrans" cxnId="{795D05B7-EED5-4360-9C9F-C3A16A4A7A97}">
      <dgm:prSet/>
      <dgm:spPr/>
      <dgm:t>
        <a:bodyPr/>
        <a:lstStyle/>
        <a:p>
          <a:endParaRPr lang="en-US"/>
        </a:p>
      </dgm:t>
    </dgm:pt>
    <dgm:pt modelId="{FC11FB31-870D-45F3-94F2-33D68A3703EF}">
      <dgm:prSet phldrT="[Text]" custT="1"/>
      <dgm:spPr>
        <a:solidFill>
          <a:srgbClr val="C00000"/>
        </a:solidFill>
      </dgm:spPr>
      <dgm:t>
        <a:bodyPr/>
        <a:lstStyle/>
        <a:p>
          <a:r>
            <a:rPr lang="en-US" sz="1200" dirty="0"/>
            <a:t>Skilled Nursing</a:t>
          </a:r>
        </a:p>
      </dgm:t>
    </dgm:pt>
    <dgm:pt modelId="{3DAE2C5E-ED6A-4049-A08F-DF48C603C2D0}" type="parTrans" cxnId="{C443C8D8-FA8C-4553-9D2F-A9F31349D094}">
      <dgm:prSet/>
      <dgm:spPr/>
      <dgm:t>
        <a:bodyPr/>
        <a:lstStyle/>
        <a:p>
          <a:endParaRPr lang="en-US"/>
        </a:p>
      </dgm:t>
    </dgm:pt>
    <dgm:pt modelId="{FBAE616C-B921-41F0-A41F-40ED422FA3CE}" type="sibTrans" cxnId="{C443C8D8-FA8C-4553-9D2F-A9F31349D094}">
      <dgm:prSet/>
      <dgm:spPr/>
      <dgm:t>
        <a:bodyPr/>
        <a:lstStyle/>
        <a:p>
          <a:endParaRPr lang="en-US"/>
        </a:p>
      </dgm:t>
    </dgm:pt>
    <dgm:pt modelId="{D5C53E4D-6CEC-4435-84EC-AFD270F0ED06}">
      <dgm:prSet phldrT="[Text]" custT="1"/>
      <dgm:spPr>
        <a:solidFill>
          <a:srgbClr val="C00000"/>
        </a:solidFill>
      </dgm:spPr>
      <dgm:t>
        <a:bodyPr/>
        <a:lstStyle/>
        <a:p>
          <a:r>
            <a:rPr lang="en-US" sz="1200" dirty="0"/>
            <a:t>Dialysis Center</a:t>
          </a:r>
        </a:p>
      </dgm:t>
    </dgm:pt>
    <dgm:pt modelId="{536F4A8B-FC9C-4EAD-943A-03D3BFA4FFFF}" type="parTrans" cxnId="{05F9432E-F657-45E9-8A9E-B096EEDD9250}">
      <dgm:prSet/>
      <dgm:spPr/>
      <dgm:t>
        <a:bodyPr/>
        <a:lstStyle/>
        <a:p>
          <a:endParaRPr lang="en-US"/>
        </a:p>
      </dgm:t>
    </dgm:pt>
    <dgm:pt modelId="{08D6639D-F4A4-469E-8E8C-1089EAC2EA6A}" type="sibTrans" cxnId="{05F9432E-F657-45E9-8A9E-B096EEDD9250}">
      <dgm:prSet/>
      <dgm:spPr/>
      <dgm:t>
        <a:bodyPr/>
        <a:lstStyle/>
        <a:p>
          <a:endParaRPr lang="en-US"/>
        </a:p>
      </dgm:t>
    </dgm:pt>
    <dgm:pt modelId="{4398820F-DB74-4C8F-BF51-0760EF39A6A4}">
      <dgm:prSet phldrT="[Text]" custT="1"/>
      <dgm:spPr>
        <a:solidFill>
          <a:srgbClr val="C00000"/>
        </a:solidFill>
      </dgm:spPr>
      <dgm:t>
        <a:bodyPr/>
        <a:lstStyle/>
        <a:p>
          <a:r>
            <a:rPr lang="en-US" sz="900" dirty="0"/>
            <a:t>Rehabilitation</a:t>
          </a:r>
        </a:p>
      </dgm:t>
    </dgm:pt>
    <dgm:pt modelId="{63375947-49F3-46FE-959B-D7E1CF73B641}" type="parTrans" cxnId="{72B8C03E-3900-4F9E-8842-B85AE82B5ABE}">
      <dgm:prSet/>
      <dgm:spPr/>
      <dgm:t>
        <a:bodyPr/>
        <a:lstStyle/>
        <a:p>
          <a:endParaRPr lang="en-US"/>
        </a:p>
      </dgm:t>
    </dgm:pt>
    <dgm:pt modelId="{3060BCE7-0209-47E8-83BE-F39C82462ED7}" type="sibTrans" cxnId="{72B8C03E-3900-4F9E-8842-B85AE82B5ABE}">
      <dgm:prSet/>
      <dgm:spPr/>
      <dgm:t>
        <a:bodyPr/>
        <a:lstStyle/>
        <a:p>
          <a:endParaRPr lang="en-US"/>
        </a:p>
      </dgm:t>
    </dgm:pt>
    <dgm:pt modelId="{07E5395E-D28C-40A1-8C8F-DE3D80E5AF47}">
      <dgm:prSet phldrT="[Text]" custT="1"/>
      <dgm:spPr>
        <a:solidFill>
          <a:srgbClr val="C00000"/>
        </a:solidFill>
      </dgm:spPr>
      <dgm:t>
        <a:bodyPr/>
        <a:lstStyle/>
        <a:p>
          <a:r>
            <a:rPr lang="en-US" sz="1200" dirty="0"/>
            <a:t>Hospice</a:t>
          </a:r>
        </a:p>
      </dgm:t>
    </dgm:pt>
    <dgm:pt modelId="{EDB62A9D-666D-4349-895A-76CA0F3C3A35}" type="parTrans" cxnId="{E18263F7-7EC3-42D8-B603-EB0BCD96AC18}">
      <dgm:prSet/>
      <dgm:spPr/>
      <dgm:t>
        <a:bodyPr/>
        <a:lstStyle/>
        <a:p>
          <a:endParaRPr lang="en-US"/>
        </a:p>
      </dgm:t>
    </dgm:pt>
    <dgm:pt modelId="{9554D4F7-6993-46BB-A430-9F1517EF1A84}" type="sibTrans" cxnId="{E18263F7-7EC3-42D8-B603-EB0BCD96AC18}">
      <dgm:prSet/>
      <dgm:spPr/>
      <dgm:t>
        <a:bodyPr/>
        <a:lstStyle/>
        <a:p>
          <a:endParaRPr lang="en-US"/>
        </a:p>
      </dgm:t>
    </dgm:pt>
    <dgm:pt modelId="{EA0CCFEC-3BE8-4A7A-87C0-7A221E7D5D62}">
      <dgm:prSet phldrT="[Text]" custT="1"/>
      <dgm:spPr>
        <a:solidFill>
          <a:srgbClr val="C00000"/>
        </a:solidFill>
      </dgm:spPr>
      <dgm:t>
        <a:bodyPr/>
        <a:lstStyle/>
        <a:p>
          <a:r>
            <a:rPr lang="en-US" sz="1200" dirty="0"/>
            <a:t>Mental Health</a:t>
          </a:r>
        </a:p>
      </dgm:t>
    </dgm:pt>
    <dgm:pt modelId="{CE88A87A-E86C-467F-9EA8-D1DB6457D33A}" type="parTrans" cxnId="{8303E08D-5E7B-4D0D-B616-7DF9DA6C5FB8}">
      <dgm:prSet/>
      <dgm:spPr/>
      <dgm:t>
        <a:bodyPr/>
        <a:lstStyle/>
        <a:p>
          <a:endParaRPr lang="en-US"/>
        </a:p>
      </dgm:t>
    </dgm:pt>
    <dgm:pt modelId="{B5D76D2C-8BD7-4123-8A0C-41C993768A14}" type="sibTrans" cxnId="{8303E08D-5E7B-4D0D-B616-7DF9DA6C5FB8}">
      <dgm:prSet/>
      <dgm:spPr/>
      <dgm:t>
        <a:bodyPr/>
        <a:lstStyle/>
        <a:p>
          <a:endParaRPr lang="en-US"/>
        </a:p>
      </dgm:t>
    </dgm:pt>
    <dgm:pt modelId="{D00A2691-7165-4567-A733-0304D7C3D10C}" type="pres">
      <dgm:prSet presAssocID="{887B2EB3-3E7B-4B31-ADDB-852A4CD18F71}" presName="Name0" presStyleCnt="0">
        <dgm:presLayoutVars>
          <dgm:chMax val="1"/>
          <dgm:chPref val="1"/>
          <dgm:dir/>
          <dgm:animOne val="branch"/>
          <dgm:animLvl val="lvl"/>
        </dgm:presLayoutVars>
      </dgm:prSet>
      <dgm:spPr/>
    </dgm:pt>
    <dgm:pt modelId="{8E02DB81-1D07-47C8-BC2B-5447472F0C6E}" type="pres">
      <dgm:prSet presAssocID="{95311532-3E36-4511-8797-43FCE18761FA}" presName="Parent" presStyleLbl="node0" presStyleIdx="0" presStyleCnt="1">
        <dgm:presLayoutVars>
          <dgm:chMax val="6"/>
          <dgm:chPref val="6"/>
        </dgm:presLayoutVars>
      </dgm:prSet>
      <dgm:spPr/>
    </dgm:pt>
    <dgm:pt modelId="{19228D53-6B5F-45DA-8DE1-FCF36B690695}" type="pres">
      <dgm:prSet presAssocID="{A2DF7C72-07DF-4DE5-9804-9363C036C5D8}" presName="Accent1" presStyleCnt="0"/>
      <dgm:spPr/>
    </dgm:pt>
    <dgm:pt modelId="{CF7CA278-FE95-4441-A1A6-403C81122D60}" type="pres">
      <dgm:prSet presAssocID="{A2DF7C72-07DF-4DE5-9804-9363C036C5D8}" presName="Accent" presStyleLbl="bgShp" presStyleIdx="0" presStyleCnt="6"/>
      <dgm:spPr/>
    </dgm:pt>
    <dgm:pt modelId="{5BEF9782-A28E-45F3-B02A-6695498CC9D1}" type="pres">
      <dgm:prSet presAssocID="{A2DF7C72-07DF-4DE5-9804-9363C036C5D8}" presName="Child1" presStyleLbl="node1" presStyleIdx="0" presStyleCnt="6">
        <dgm:presLayoutVars>
          <dgm:chMax val="0"/>
          <dgm:chPref val="0"/>
          <dgm:bulletEnabled val="1"/>
        </dgm:presLayoutVars>
      </dgm:prSet>
      <dgm:spPr/>
    </dgm:pt>
    <dgm:pt modelId="{7F44E42D-205A-4EA7-B89C-2BDBD6CE70A9}" type="pres">
      <dgm:prSet presAssocID="{FC11FB31-870D-45F3-94F2-33D68A3703EF}" presName="Accent2" presStyleCnt="0"/>
      <dgm:spPr/>
    </dgm:pt>
    <dgm:pt modelId="{B69E54EE-22E8-4CE4-9A63-8C326996E9BA}" type="pres">
      <dgm:prSet presAssocID="{FC11FB31-870D-45F3-94F2-33D68A3703EF}" presName="Accent" presStyleLbl="bgShp" presStyleIdx="1" presStyleCnt="6"/>
      <dgm:spPr>
        <a:solidFill>
          <a:srgbClr val="C00000"/>
        </a:solidFill>
      </dgm:spPr>
    </dgm:pt>
    <dgm:pt modelId="{7F424841-00DD-4369-9FE2-514608F83F58}" type="pres">
      <dgm:prSet presAssocID="{FC11FB31-870D-45F3-94F2-33D68A3703EF}" presName="Child2" presStyleLbl="node1" presStyleIdx="1" presStyleCnt="6">
        <dgm:presLayoutVars>
          <dgm:chMax val="0"/>
          <dgm:chPref val="0"/>
          <dgm:bulletEnabled val="1"/>
        </dgm:presLayoutVars>
      </dgm:prSet>
      <dgm:spPr/>
    </dgm:pt>
    <dgm:pt modelId="{5631430C-2B3F-4670-B52A-66EC27666362}" type="pres">
      <dgm:prSet presAssocID="{D5C53E4D-6CEC-4435-84EC-AFD270F0ED06}" presName="Accent3" presStyleCnt="0"/>
      <dgm:spPr/>
    </dgm:pt>
    <dgm:pt modelId="{FCD77B2C-106C-4823-B1C8-84993CB61509}" type="pres">
      <dgm:prSet presAssocID="{D5C53E4D-6CEC-4435-84EC-AFD270F0ED06}" presName="Accent" presStyleLbl="bgShp" presStyleIdx="2" presStyleCnt="6"/>
      <dgm:spPr>
        <a:solidFill>
          <a:srgbClr val="C00000"/>
        </a:solidFill>
      </dgm:spPr>
    </dgm:pt>
    <dgm:pt modelId="{B5E83898-E45E-4C87-8674-C6592795D9FB}" type="pres">
      <dgm:prSet presAssocID="{D5C53E4D-6CEC-4435-84EC-AFD270F0ED06}" presName="Child3" presStyleLbl="node1" presStyleIdx="2" presStyleCnt="6">
        <dgm:presLayoutVars>
          <dgm:chMax val="0"/>
          <dgm:chPref val="0"/>
          <dgm:bulletEnabled val="1"/>
        </dgm:presLayoutVars>
      </dgm:prSet>
      <dgm:spPr/>
    </dgm:pt>
    <dgm:pt modelId="{600CF4F5-6C8A-4131-A99A-8090626E381E}" type="pres">
      <dgm:prSet presAssocID="{4398820F-DB74-4C8F-BF51-0760EF39A6A4}" presName="Accent4" presStyleCnt="0"/>
      <dgm:spPr/>
    </dgm:pt>
    <dgm:pt modelId="{67B6EC74-335D-43CD-AA28-AD7B60592199}" type="pres">
      <dgm:prSet presAssocID="{4398820F-DB74-4C8F-BF51-0760EF39A6A4}" presName="Accent" presStyleLbl="bgShp" presStyleIdx="3" presStyleCnt="6"/>
      <dgm:spPr>
        <a:solidFill>
          <a:srgbClr val="C00000"/>
        </a:solidFill>
      </dgm:spPr>
    </dgm:pt>
    <dgm:pt modelId="{29634A5B-3EE7-4CDF-AD67-2A181EB9C22A}" type="pres">
      <dgm:prSet presAssocID="{4398820F-DB74-4C8F-BF51-0760EF39A6A4}" presName="Child4" presStyleLbl="node1" presStyleIdx="3" presStyleCnt="6">
        <dgm:presLayoutVars>
          <dgm:chMax val="0"/>
          <dgm:chPref val="0"/>
          <dgm:bulletEnabled val="1"/>
        </dgm:presLayoutVars>
      </dgm:prSet>
      <dgm:spPr/>
    </dgm:pt>
    <dgm:pt modelId="{30B706B2-C5CC-4ED0-9854-4671437E03A7}" type="pres">
      <dgm:prSet presAssocID="{07E5395E-D28C-40A1-8C8F-DE3D80E5AF47}" presName="Accent5" presStyleCnt="0"/>
      <dgm:spPr/>
    </dgm:pt>
    <dgm:pt modelId="{86B2CE4B-E45A-4AA2-AF6E-CAB237017D7F}" type="pres">
      <dgm:prSet presAssocID="{07E5395E-D28C-40A1-8C8F-DE3D80E5AF47}" presName="Accent" presStyleLbl="bgShp" presStyleIdx="4" presStyleCnt="6"/>
      <dgm:spPr>
        <a:solidFill>
          <a:srgbClr val="C00000"/>
        </a:solidFill>
      </dgm:spPr>
    </dgm:pt>
    <dgm:pt modelId="{1FCB9ADF-5E5A-4237-AF43-4CDCE70BBBE7}" type="pres">
      <dgm:prSet presAssocID="{07E5395E-D28C-40A1-8C8F-DE3D80E5AF47}" presName="Child5" presStyleLbl="node1" presStyleIdx="4" presStyleCnt="6">
        <dgm:presLayoutVars>
          <dgm:chMax val="0"/>
          <dgm:chPref val="0"/>
          <dgm:bulletEnabled val="1"/>
        </dgm:presLayoutVars>
      </dgm:prSet>
      <dgm:spPr/>
    </dgm:pt>
    <dgm:pt modelId="{C641028F-0FA0-4235-81A4-FD0EF1449664}" type="pres">
      <dgm:prSet presAssocID="{EA0CCFEC-3BE8-4A7A-87C0-7A221E7D5D62}" presName="Accent6" presStyleCnt="0"/>
      <dgm:spPr/>
    </dgm:pt>
    <dgm:pt modelId="{7F73F232-7741-4597-9A16-94EC3C5E7B54}" type="pres">
      <dgm:prSet presAssocID="{EA0CCFEC-3BE8-4A7A-87C0-7A221E7D5D62}" presName="Accent" presStyleLbl="bgShp" presStyleIdx="5" presStyleCnt="6"/>
      <dgm:spPr>
        <a:solidFill>
          <a:srgbClr val="C00000"/>
        </a:solidFill>
      </dgm:spPr>
    </dgm:pt>
    <dgm:pt modelId="{82EB942F-9C26-459F-99A7-E07C47E7A0C8}" type="pres">
      <dgm:prSet presAssocID="{EA0CCFEC-3BE8-4A7A-87C0-7A221E7D5D62}" presName="Child6" presStyleLbl="node1" presStyleIdx="5" presStyleCnt="6">
        <dgm:presLayoutVars>
          <dgm:chMax val="0"/>
          <dgm:chPref val="0"/>
          <dgm:bulletEnabled val="1"/>
        </dgm:presLayoutVars>
      </dgm:prSet>
      <dgm:spPr/>
    </dgm:pt>
  </dgm:ptLst>
  <dgm:cxnLst>
    <dgm:cxn modelId="{9F3DD10B-A5D5-41BF-90CA-2A230794DDB4}" srcId="{887B2EB3-3E7B-4B31-ADDB-852A4CD18F71}" destId="{95311532-3E36-4511-8797-43FCE18761FA}" srcOrd="0" destOrd="0" parTransId="{94C5C604-CC13-42BF-A140-CC751F2D02AE}" sibTransId="{37639B84-2A19-49E2-B510-57EEEAABFA6D}"/>
    <dgm:cxn modelId="{A959FA1B-E1B0-4A86-BD53-5924B1FAA55D}" type="presOf" srcId="{A2DF7C72-07DF-4DE5-9804-9363C036C5D8}" destId="{5BEF9782-A28E-45F3-B02A-6695498CC9D1}" srcOrd="0" destOrd="0" presId="urn:microsoft.com/office/officeart/2011/layout/HexagonRadial"/>
    <dgm:cxn modelId="{BFA90524-9BD6-481F-9A66-BE21D76850B5}" type="presOf" srcId="{887B2EB3-3E7B-4B31-ADDB-852A4CD18F71}" destId="{D00A2691-7165-4567-A733-0304D7C3D10C}" srcOrd="0" destOrd="0" presId="urn:microsoft.com/office/officeart/2011/layout/HexagonRadial"/>
    <dgm:cxn modelId="{46AFCD25-A696-43B9-A22C-4174EAE828DF}" type="presOf" srcId="{4398820F-DB74-4C8F-BF51-0760EF39A6A4}" destId="{29634A5B-3EE7-4CDF-AD67-2A181EB9C22A}" srcOrd="0" destOrd="0" presId="urn:microsoft.com/office/officeart/2011/layout/HexagonRadial"/>
    <dgm:cxn modelId="{615D4C2C-DD37-4136-8049-AFE4345E97D9}" type="presOf" srcId="{D5C53E4D-6CEC-4435-84EC-AFD270F0ED06}" destId="{B5E83898-E45E-4C87-8674-C6592795D9FB}" srcOrd="0" destOrd="0" presId="urn:microsoft.com/office/officeart/2011/layout/HexagonRadial"/>
    <dgm:cxn modelId="{05F9432E-F657-45E9-8A9E-B096EEDD9250}" srcId="{95311532-3E36-4511-8797-43FCE18761FA}" destId="{D5C53E4D-6CEC-4435-84EC-AFD270F0ED06}" srcOrd="2" destOrd="0" parTransId="{536F4A8B-FC9C-4EAD-943A-03D3BFA4FFFF}" sibTransId="{08D6639D-F4A4-469E-8E8C-1089EAC2EA6A}"/>
    <dgm:cxn modelId="{72B8C03E-3900-4F9E-8842-B85AE82B5ABE}" srcId="{95311532-3E36-4511-8797-43FCE18761FA}" destId="{4398820F-DB74-4C8F-BF51-0760EF39A6A4}" srcOrd="3" destOrd="0" parTransId="{63375947-49F3-46FE-959B-D7E1CF73B641}" sibTransId="{3060BCE7-0209-47E8-83BE-F39C82462ED7}"/>
    <dgm:cxn modelId="{FBFEE54E-18C0-4B8E-95AA-0C64BAD292D2}" type="presOf" srcId="{07E5395E-D28C-40A1-8C8F-DE3D80E5AF47}" destId="{1FCB9ADF-5E5A-4237-AF43-4CDCE70BBBE7}" srcOrd="0" destOrd="0" presId="urn:microsoft.com/office/officeart/2011/layout/HexagonRadial"/>
    <dgm:cxn modelId="{8303E08D-5E7B-4D0D-B616-7DF9DA6C5FB8}" srcId="{95311532-3E36-4511-8797-43FCE18761FA}" destId="{EA0CCFEC-3BE8-4A7A-87C0-7A221E7D5D62}" srcOrd="5" destOrd="0" parTransId="{CE88A87A-E86C-467F-9EA8-D1DB6457D33A}" sibTransId="{B5D76D2C-8BD7-4123-8A0C-41C993768A14}"/>
    <dgm:cxn modelId="{18577493-5F7B-4FDC-A24D-1E6AAE564BF8}" type="presOf" srcId="{FC11FB31-870D-45F3-94F2-33D68A3703EF}" destId="{7F424841-00DD-4369-9FE2-514608F83F58}" srcOrd="0" destOrd="0" presId="urn:microsoft.com/office/officeart/2011/layout/HexagonRadial"/>
    <dgm:cxn modelId="{C853B99B-9CED-4C05-ABD9-925EDF1A925D}" type="presOf" srcId="{95311532-3E36-4511-8797-43FCE18761FA}" destId="{8E02DB81-1D07-47C8-BC2B-5447472F0C6E}" srcOrd="0" destOrd="0" presId="urn:microsoft.com/office/officeart/2011/layout/HexagonRadial"/>
    <dgm:cxn modelId="{7166D7AF-06F8-4EDE-838D-88E025343D9E}" type="presOf" srcId="{EA0CCFEC-3BE8-4A7A-87C0-7A221E7D5D62}" destId="{82EB942F-9C26-459F-99A7-E07C47E7A0C8}" srcOrd="0" destOrd="0" presId="urn:microsoft.com/office/officeart/2011/layout/HexagonRadial"/>
    <dgm:cxn modelId="{795D05B7-EED5-4360-9C9F-C3A16A4A7A97}" srcId="{95311532-3E36-4511-8797-43FCE18761FA}" destId="{A2DF7C72-07DF-4DE5-9804-9363C036C5D8}" srcOrd="0" destOrd="0" parTransId="{1EE2B3C9-308E-4090-84F3-9C9BD8BD6073}" sibTransId="{5236FB22-5FFA-48EE-B3BE-820EA31379EC}"/>
    <dgm:cxn modelId="{C443C8D8-FA8C-4553-9D2F-A9F31349D094}" srcId="{95311532-3E36-4511-8797-43FCE18761FA}" destId="{FC11FB31-870D-45F3-94F2-33D68A3703EF}" srcOrd="1" destOrd="0" parTransId="{3DAE2C5E-ED6A-4049-A08F-DF48C603C2D0}" sibTransId="{FBAE616C-B921-41F0-A41F-40ED422FA3CE}"/>
    <dgm:cxn modelId="{E18263F7-7EC3-42D8-B603-EB0BCD96AC18}" srcId="{95311532-3E36-4511-8797-43FCE18761FA}" destId="{07E5395E-D28C-40A1-8C8F-DE3D80E5AF47}" srcOrd="4" destOrd="0" parTransId="{EDB62A9D-666D-4349-895A-76CA0F3C3A35}" sibTransId="{9554D4F7-6993-46BB-A430-9F1517EF1A84}"/>
    <dgm:cxn modelId="{8C31E2CB-467C-44F9-8568-455E82D349D6}" type="presParOf" srcId="{D00A2691-7165-4567-A733-0304D7C3D10C}" destId="{8E02DB81-1D07-47C8-BC2B-5447472F0C6E}" srcOrd="0" destOrd="0" presId="urn:microsoft.com/office/officeart/2011/layout/HexagonRadial"/>
    <dgm:cxn modelId="{70858CD1-3E99-4461-BC11-9912C2B0A83A}" type="presParOf" srcId="{D00A2691-7165-4567-A733-0304D7C3D10C}" destId="{19228D53-6B5F-45DA-8DE1-FCF36B690695}" srcOrd="1" destOrd="0" presId="urn:microsoft.com/office/officeart/2011/layout/HexagonRadial"/>
    <dgm:cxn modelId="{1C2408C6-018C-4C9C-A808-1DCB22736DEC}" type="presParOf" srcId="{19228D53-6B5F-45DA-8DE1-FCF36B690695}" destId="{CF7CA278-FE95-4441-A1A6-403C81122D60}" srcOrd="0" destOrd="0" presId="urn:microsoft.com/office/officeart/2011/layout/HexagonRadial"/>
    <dgm:cxn modelId="{D27A8423-7045-43A1-A92C-7201766F2EFE}" type="presParOf" srcId="{D00A2691-7165-4567-A733-0304D7C3D10C}" destId="{5BEF9782-A28E-45F3-B02A-6695498CC9D1}" srcOrd="2" destOrd="0" presId="urn:microsoft.com/office/officeart/2011/layout/HexagonRadial"/>
    <dgm:cxn modelId="{7DE00094-7118-4143-924E-AC4C1365743E}" type="presParOf" srcId="{D00A2691-7165-4567-A733-0304D7C3D10C}" destId="{7F44E42D-205A-4EA7-B89C-2BDBD6CE70A9}" srcOrd="3" destOrd="0" presId="urn:microsoft.com/office/officeart/2011/layout/HexagonRadial"/>
    <dgm:cxn modelId="{C0709218-9743-4BDF-AE13-AADBFDB17302}" type="presParOf" srcId="{7F44E42D-205A-4EA7-B89C-2BDBD6CE70A9}" destId="{B69E54EE-22E8-4CE4-9A63-8C326996E9BA}" srcOrd="0" destOrd="0" presId="urn:microsoft.com/office/officeart/2011/layout/HexagonRadial"/>
    <dgm:cxn modelId="{7CBF26A3-D3D0-4E63-B1B8-32F0B152A867}" type="presParOf" srcId="{D00A2691-7165-4567-A733-0304D7C3D10C}" destId="{7F424841-00DD-4369-9FE2-514608F83F58}" srcOrd="4" destOrd="0" presId="urn:microsoft.com/office/officeart/2011/layout/HexagonRadial"/>
    <dgm:cxn modelId="{26A22E89-402B-4B07-8970-7213D77A1682}" type="presParOf" srcId="{D00A2691-7165-4567-A733-0304D7C3D10C}" destId="{5631430C-2B3F-4670-B52A-66EC27666362}" srcOrd="5" destOrd="0" presId="urn:microsoft.com/office/officeart/2011/layout/HexagonRadial"/>
    <dgm:cxn modelId="{44E1176C-C158-4605-9822-BFEA334DDF97}" type="presParOf" srcId="{5631430C-2B3F-4670-B52A-66EC27666362}" destId="{FCD77B2C-106C-4823-B1C8-84993CB61509}" srcOrd="0" destOrd="0" presId="urn:microsoft.com/office/officeart/2011/layout/HexagonRadial"/>
    <dgm:cxn modelId="{A24A933C-008A-44D6-AC30-D5D4A66A6843}" type="presParOf" srcId="{D00A2691-7165-4567-A733-0304D7C3D10C}" destId="{B5E83898-E45E-4C87-8674-C6592795D9FB}" srcOrd="6" destOrd="0" presId="urn:microsoft.com/office/officeart/2011/layout/HexagonRadial"/>
    <dgm:cxn modelId="{B4026A3F-F9B2-40B9-8EE6-D19EA7481BBB}" type="presParOf" srcId="{D00A2691-7165-4567-A733-0304D7C3D10C}" destId="{600CF4F5-6C8A-4131-A99A-8090626E381E}" srcOrd="7" destOrd="0" presId="urn:microsoft.com/office/officeart/2011/layout/HexagonRadial"/>
    <dgm:cxn modelId="{B4EE1E9D-38E9-4BFE-ADFE-E15F16C0468D}" type="presParOf" srcId="{600CF4F5-6C8A-4131-A99A-8090626E381E}" destId="{67B6EC74-335D-43CD-AA28-AD7B60592199}" srcOrd="0" destOrd="0" presId="urn:microsoft.com/office/officeart/2011/layout/HexagonRadial"/>
    <dgm:cxn modelId="{5AFB2E4B-172D-41D1-8F75-DA32A83FC708}" type="presParOf" srcId="{D00A2691-7165-4567-A733-0304D7C3D10C}" destId="{29634A5B-3EE7-4CDF-AD67-2A181EB9C22A}" srcOrd="8" destOrd="0" presId="urn:microsoft.com/office/officeart/2011/layout/HexagonRadial"/>
    <dgm:cxn modelId="{FA935A65-9C99-4E7A-8055-1F5AC2A62472}" type="presParOf" srcId="{D00A2691-7165-4567-A733-0304D7C3D10C}" destId="{30B706B2-C5CC-4ED0-9854-4671437E03A7}" srcOrd="9" destOrd="0" presId="urn:microsoft.com/office/officeart/2011/layout/HexagonRadial"/>
    <dgm:cxn modelId="{79CF8E60-EF71-4371-85F0-4BFEB4ACAEBD}" type="presParOf" srcId="{30B706B2-C5CC-4ED0-9854-4671437E03A7}" destId="{86B2CE4B-E45A-4AA2-AF6E-CAB237017D7F}" srcOrd="0" destOrd="0" presId="urn:microsoft.com/office/officeart/2011/layout/HexagonRadial"/>
    <dgm:cxn modelId="{967574AF-12BA-4E9D-9225-C6A568F6AD2E}" type="presParOf" srcId="{D00A2691-7165-4567-A733-0304D7C3D10C}" destId="{1FCB9ADF-5E5A-4237-AF43-4CDCE70BBBE7}" srcOrd="10" destOrd="0" presId="urn:microsoft.com/office/officeart/2011/layout/HexagonRadial"/>
    <dgm:cxn modelId="{A973F93F-A8AE-4913-BCA5-C8E18F4F2AE0}" type="presParOf" srcId="{D00A2691-7165-4567-A733-0304D7C3D10C}" destId="{C641028F-0FA0-4235-81A4-FD0EF1449664}" srcOrd="11" destOrd="0" presId="urn:microsoft.com/office/officeart/2011/layout/HexagonRadial"/>
    <dgm:cxn modelId="{8581E257-20F3-4D0F-AD23-78F4F3FBB49C}" type="presParOf" srcId="{C641028F-0FA0-4235-81A4-FD0EF1449664}" destId="{7F73F232-7741-4597-9A16-94EC3C5E7B54}" srcOrd="0" destOrd="0" presId="urn:microsoft.com/office/officeart/2011/layout/HexagonRadial"/>
    <dgm:cxn modelId="{8D4CB5DA-FDE1-4732-91D2-644308EB4C90}" type="presParOf" srcId="{D00A2691-7165-4567-A733-0304D7C3D10C}" destId="{82EB942F-9C26-459F-99A7-E07C47E7A0C8}"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02DB81-1D07-47C8-BC2B-5447472F0C6E}">
      <dsp:nvSpPr>
        <dsp:cNvPr id="0" name=""/>
        <dsp:cNvSpPr/>
      </dsp:nvSpPr>
      <dsp:spPr>
        <a:xfrm>
          <a:off x="3177233" y="1474927"/>
          <a:ext cx="1874696" cy="1621688"/>
        </a:xfrm>
        <a:prstGeom prst="hexagon">
          <a:avLst>
            <a:gd name="adj" fmla="val 28570"/>
            <a:gd name="vf" fmla="val 11547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NDMS</a:t>
          </a:r>
        </a:p>
      </dsp:txBody>
      <dsp:txXfrm>
        <a:off x="3487896" y="1743663"/>
        <a:ext cx="1253370" cy="1084216"/>
      </dsp:txXfrm>
    </dsp:sp>
    <dsp:sp modelId="{B69E54EE-22E8-4CE4-9A63-8C326996E9BA}">
      <dsp:nvSpPr>
        <dsp:cNvPr id="0" name=""/>
        <dsp:cNvSpPr/>
      </dsp:nvSpPr>
      <dsp:spPr>
        <a:xfrm>
          <a:off x="4351153" y="699058"/>
          <a:ext cx="707317" cy="609447"/>
        </a:xfrm>
        <a:prstGeom prst="hexagon">
          <a:avLst>
            <a:gd name="adj" fmla="val 28900"/>
            <a:gd name="vf" fmla="val 115470"/>
          </a:avLst>
        </a:prstGeom>
        <a:solidFill>
          <a:srgbClr val="C00000"/>
        </a:solidFill>
        <a:ln>
          <a:noFill/>
        </a:ln>
        <a:effectLst/>
      </dsp:spPr>
      <dsp:style>
        <a:lnRef idx="0">
          <a:scrgbClr r="0" g="0" b="0"/>
        </a:lnRef>
        <a:fillRef idx="1">
          <a:scrgbClr r="0" g="0" b="0"/>
        </a:fillRef>
        <a:effectRef idx="0">
          <a:scrgbClr r="0" g="0" b="0"/>
        </a:effectRef>
        <a:fontRef idx="minor"/>
      </dsp:style>
    </dsp:sp>
    <dsp:sp modelId="{5BEF9782-A28E-45F3-B02A-6695498CC9D1}">
      <dsp:nvSpPr>
        <dsp:cNvPr id="0" name=""/>
        <dsp:cNvSpPr/>
      </dsp:nvSpPr>
      <dsp:spPr>
        <a:xfrm>
          <a:off x="3349920" y="0"/>
          <a:ext cx="1536300" cy="1329080"/>
        </a:xfrm>
        <a:prstGeom prst="hexagon">
          <a:avLst>
            <a:gd name="adj" fmla="val 28570"/>
            <a:gd name="vf" fmla="val 11547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Hospital</a:t>
          </a:r>
        </a:p>
      </dsp:txBody>
      <dsp:txXfrm>
        <a:off x="3604518" y="220257"/>
        <a:ext cx="1027104" cy="888566"/>
      </dsp:txXfrm>
    </dsp:sp>
    <dsp:sp modelId="{FCD77B2C-106C-4823-B1C8-84993CB61509}">
      <dsp:nvSpPr>
        <dsp:cNvPr id="0" name=""/>
        <dsp:cNvSpPr/>
      </dsp:nvSpPr>
      <dsp:spPr>
        <a:xfrm>
          <a:off x="5176648" y="1838401"/>
          <a:ext cx="707317" cy="609447"/>
        </a:xfrm>
        <a:prstGeom prst="hexagon">
          <a:avLst>
            <a:gd name="adj" fmla="val 28900"/>
            <a:gd name="vf" fmla="val 115470"/>
          </a:avLst>
        </a:prstGeom>
        <a:solidFill>
          <a:srgbClr val="C00000"/>
        </a:solidFill>
        <a:ln>
          <a:noFill/>
        </a:ln>
        <a:effectLst/>
      </dsp:spPr>
      <dsp:style>
        <a:lnRef idx="0">
          <a:scrgbClr r="0" g="0" b="0"/>
        </a:lnRef>
        <a:fillRef idx="1">
          <a:scrgbClr r="0" g="0" b="0"/>
        </a:fillRef>
        <a:effectRef idx="0">
          <a:scrgbClr r="0" g="0" b="0"/>
        </a:effectRef>
        <a:fontRef idx="minor"/>
      </dsp:style>
    </dsp:sp>
    <dsp:sp modelId="{7F424841-00DD-4369-9FE2-514608F83F58}">
      <dsp:nvSpPr>
        <dsp:cNvPr id="0" name=""/>
        <dsp:cNvSpPr/>
      </dsp:nvSpPr>
      <dsp:spPr>
        <a:xfrm>
          <a:off x="4758886" y="817473"/>
          <a:ext cx="1536300" cy="1329080"/>
        </a:xfrm>
        <a:prstGeom prst="hexagon">
          <a:avLst>
            <a:gd name="adj" fmla="val 28570"/>
            <a:gd name="vf" fmla="val 11547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Skilled Nursing</a:t>
          </a:r>
        </a:p>
      </dsp:txBody>
      <dsp:txXfrm>
        <a:off x="5013484" y="1037730"/>
        <a:ext cx="1027104" cy="888566"/>
      </dsp:txXfrm>
    </dsp:sp>
    <dsp:sp modelId="{67B6EC74-335D-43CD-AA28-AD7B60592199}">
      <dsp:nvSpPr>
        <dsp:cNvPr id="0" name=""/>
        <dsp:cNvSpPr/>
      </dsp:nvSpPr>
      <dsp:spPr>
        <a:xfrm>
          <a:off x="4603206" y="3124504"/>
          <a:ext cx="707317" cy="609447"/>
        </a:xfrm>
        <a:prstGeom prst="hexagon">
          <a:avLst>
            <a:gd name="adj" fmla="val 28900"/>
            <a:gd name="vf" fmla="val 115470"/>
          </a:avLst>
        </a:prstGeom>
        <a:solidFill>
          <a:srgbClr val="C00000"/>
        </a:solidFill>
        <a:ln>
          <a:noFill/>
        </a:ln>
        <a:effectLst/>
      </dsp:spPr>
      <dsp:style>
        <a:lnRef idx="0">
          <a:scrgbClr r="0" g="0" b="0"/>
        </a:lnRef>
        <a:fillRef idx="1">
          <a:scrgbClr r="0" g="0" b="0"/>
        </a:fillRef>
        <a:effectRef idx="0">
          <a:scrgbClr r="0" g="0" b="0"/>
        </a:effectRef>
        <a:fontRef idx="minor"/>
      </dsp:style>
    </dsp:sp>
    <dsp:sp modelId="{B5E83898-E45E-4C87-8674-C6592795D9FB}">
      <dsp:nvSpPr>
        <dsp:cNvPr id="0" name=""/>
        <dsp:cNvSpPr/>
      </dsp:nvSpPr>
      <dsp:spPr>
        <a:xfrm>
          <a:off x="4758886" y="2424531"/>
          <a:ext cx="1536300" cy="1329080"/>
        </a:xfrm>
        <a:prstGeom prst="hexagon">
          <a:avLst>
            <a:gd name="adj" fmla="val 28570"/>
            <a:gd name="vf" fmla="val 11547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Dialysis Center</a:t>
          </a:r>
        </a:p>
      </dsp:txBody>
      <dsp:txXfrm>
        <a:off x="5013484" y="2644788"/>
        <a:ext cx="1027104" cy="888566"/>
      </dsp:txXfrm>
    </dsp:sp>
    <dsp:sp modelId="{86B2CE4B-E45A-4AA2-AF6E-CAB237017D7F}">
      <dsp:nvSpPr>
        <dsp:cNvPr id="0" name=""/>
        <dsp:cNvSpPr/>
      </dsp:nvSpPr>
      <dsp:spPr>
        <a:xfrm>
          <a:off x="3180722" y="3258007"/>
          <a:ext cx="707317" cy="609447"/>
        </a:xfrm>
        <a:prstGeom prst="hexagon">
          <a:avLst>
            <a:gd name="adj" fmla="val 28900"/>
            <a:gd name="vf" fmla="val 115470"/>
          </a:avLst>
        </a:prstGeom>
        <a:solidFill>
          <a:srgbClr val="C00000"/>
        </a:solidFill>
        <a:ln>
          <a:noFill/>
        </a:ln>
        <a:effectLst/>
      </dsp:spPr>
      <dsp:style>
        <a:lnRef idx="0">
          <a:scrgbClr r="0" g="0" b="0"/>
        </a:lnRef>
        <a:fillRef idx="1">
          <a:scrgbClr r="0" g="0" b="0"/>
        </a:fillRef>
        <a:effectRef idx="0">
          <a:scrgbClr r="0" g="0" b="0"/>
        </a:effectRef>
        <a:fontRef idx="minor"/>
      </dsp:style>
    </dsp:sp>
    <dsp:sp modelId="{29634A5B-3EE7-4CDF-AD67-2A181EB9C22A}">
      <dsp:nvSpPr>
        <dsp:cNvPr id="0" name=""/>
        <dsp:cNvSpPr/>
      </dsp:nvSpPr>
      <dsp:spPr>
        <a:xfrm>
          <a:off x="3349920" y="3242919"/>
          <a:ext cx="1536300" cy="1329080"/>
        </a:xfrm>
        <a:prstGeom prst="hexagon">
          <a:avLst>
            <a:gd name="adj" fmla="val 28570"/>
            <a:gd name="vf" fmla="val 11547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Rehabilitation</a:t>
          </a:r>
        </a:p>
      </dsp:txBody>
      <dsp:txXfrm>
        <a:off x="3604518" y="3463176"/>
        <a:ext cx="1027104" cy="888566"/>
      </dsp:txXfrm>
    </dsp:sp>
    <dsp:sp modelId="{7F73F232-7741-4597-9A16-94EC3C5E7B54}">
      <dsp:nvSpPr>
        <dsp:cNvPr id="0" name=""/>
        <dsp:cNvSpPr/>
      </dsp:nvSpPr>
      <dsp:spPr>
        <a:xfrm>
          <a:off x="2341709" y="2119122"/>
          <a:ext cx="707317" cy="609447"/>
        </a:xfrm>
        <a:prstGeom prst="hexagon">
          <a:avLst>
            <a:gd name="adj" fmla="val 28900"/>
            <a:gd name="vf" fmla="val 115470"/>
          </a:avLst>
        </a:prstGeom>
        <a:solidFill>
          <a:srgbClr val="C00000"/>
        </a:solidFill>
        <a:ln>
          <a:noFill/>
        </a:ln>
        <a:effectLst/>
      </dsp:spPr>
      <dsp:style>
        <a:lnRef idx="0">
          <a:scrgbClr r="0" g="0" b="0"/>
        </a:lnRef>
        <a:fillRef idx="1">
          <a:scrgbClr r="0" g="0" b="0"/>
        </a:fillRef>
        <a:effectRef idx="0">
          <a:scrgbClr r="0" g="0" b="0"/>
        </a:effectRef>
        <a:fontRef idx="minor"/>
      </dsp:style>
    </dsp:sp>
    <dsp:sp modelId="{1FCB9ADF-5E5A-4237-AF43-4CDCE70BBBE7}">
      <dsp:nvSpPr>
        <dsp:cNvPr id="0" name=""/>
        <dsp:cNvSpPr/>
      </dsp:nvSpPr>
      <dsp:spPr>
        <a:xfrm>
          <a:off x="1934413" y="2425445"/>
          <a:ext cx="1536300" cy="1329080"/>
        </a:xfrm>
        <a:prstGeom prst="hexagon">
          <a:avLst>
            <a:gd name="adj" fmla="val 28570"/>
            <a:gd name="vf" fmla="val 11547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Hospice</a:t>
          </a:r>
        </a:p>
      </dsp:txBody>
      <dsp:txXfrm>
        <a:off x="2189011" y="2645702"/>
        <a:ext cx="1027104" cy="888566"/>
      </dsp:txXfrm>
    </dsp:sp>
    <dsp:sp modelId="{82EB942F-9C26-459F-99A7-E07C47E7A0C8}">
      <dsp:nvSpPr>
        <dsp:cNvPr id="0" name=""/>
        <dsp:cNvSpPr/>
      </dsp:nvSpPr>
      <dsp:spPr>
        <a:xfrm>
          <a:off x="1934413" y="815644"/>
          <a:ext cx="1536300" cy="1329080"/>
        </a:xfrm>
        <a:prstGeom prst="hexagon">
          <a:avLst>
            <a:gd name="adj" fmla="val 28570"/>
            <a:gd name="vf" fmla="val 11547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Mental Health</a:t>
          </a:r>
        </a:p>
      </dsp:txBody>
      <dsp:txXfrm>
        <a:off x="2189011" y="1035901"/>
        <a:ext cx="1027104" cy="88856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6F16C-8D11-4843-8651-29D936BBEA07}" type="datetimeFigureOut">
              <a:rPr lang="en-US" smtClean="0"/>
              <a:t>3/7/22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34731-4AC1-7F4F-AF13-7D72C566D13C}" type="slidenum">
              <a:rPr lang="en-US" smtClean="0"/>
              <a:t>‹#›</a:t>
            </a:fld>
            <a:endParaRPr lang="en-US"/>
          </a:p>
        </p:txBody>
      </p:sp>
    </p:spTree>
    <p:extLst>
      <p:ext uri="{BB962C8B-B14F-4D97-AF65-F5344CB8AC3E}">
        <p14:creationId xmlns:p14="http://schemas.microsoft.com/office/powerpoint/2010/main" val="1941179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434731-4AC1-7F4F-AF13-7D72C566D13C}" type="slidenum">
              <a:rPr lang="en-US" smtClean="0"/>
              <a:t>3</a:t>
            </a:fld>
            <a:endParaRPr lang="en-US" dirty="0"/>
          </a:p>
        </p:txBody>
      </p:sp>
    </p:spTree>
    <p:extLst>
      <p:ext uri="{BB962C8B-B14F-4D97-AF65-F5344CB8AC3E}">
        <p14:creationId xmlns:p14="http://schemas.microsoft.com/office/powerpoint/2010/main" val="3735384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165E7E-F895-4697-89C5-BA58155B56E9}" type="slidenum">
              <a:rPr lang="en-US" smtClean="0"/>
              <a:t>21</a:t>
            </a:fld>
            <a:endParaRPr lang="en-US" dirty="0"/>
          </a:p>
        </p:txBody>
      </p:sp>
    </p:spTree>
    <p:extLst>
      <p:ext uri="{BB962C8B-B14F-4D97-AF65-F5344CB8AC3E}">
        <p14:creationId xmlns:p14="http://schemas.microsoft.com/office/powerpoint/2010/main" val="905208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updated Damage Assessment board now includes an individual assistance component in addition to the jurisdictional reporting. </a:t>
            </a:r>
          </a:p>
          <a:p>
            <a:r>
              <a:rPr lang="en-US" dirty="0"/>
              <a:t>-This new board includes 2 dashboards to summarize both individual and jurisdictional reporting. </a:t>
            </a:r>
          </a:p>
          <a:p>
            <a:endParaRPr lang="en-US" dirty="0"/>
          </a:p>
        </p:txBody>
      </p:sp>
      <p:sp>
        <p:nvSpPr>
          <p:cNvPr id="4" name="Slide Number Placeholder 3"/>
          <p:cNvSpPr>
            <a:spLocks noGrp="1"/>
          </p:cNvSpPr>
          <p:nvPr>
            <p:ph type="sldNum" sz="quarter" idx="5"/>
          </p:nvPr>
        </p:nvSpPr>
        <p:spPr/>
        <p:txBody>
          <a:bodyPr/>
          <a:lstStyle/>
          <a:p>
            <a:fld id="{54434731-4AC1-7F4F-AF13-7D72C566D13C}" type="slidenum">
              <a:rPr lang="en-US" smtClean="0"/>
              <a:t>22</a:t>
            </a:fld>
            <a:endParaRPr lang="en-US"/>
          </a:p>
        </p:txBody>
      </p:sp>
    </p:spTree>
    <p:extLst>
      <p:ext uri="{BB962C8B-B14F-4D97-AF65-F5344CB8AC3E}">
        <p14:creationId xmlns:p14="http://schemas.microsoft.com/office/powerpoint/2010/main" val="2869666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Request Task board includes the core elements it had in v8 board but includes many new features including: </a:t>
            </a:r>
          </a:p>
          <a:p>
            <a:r>
              <a:rPr lang="en-US" dirty="0"/>
              <a:t>-New finance component &amp; view </a:t>
            </a:r>
          </a:p>
          <a:p>
            <a:r>
              <a:rPr lang="en-US" dirty="0"/>
              <a:t>-New deployments view </a:t>
            </a:r>
          </a:p>
          <a:p>
            <a:r>
              <a:rPr lang="en-US" dirty="0"/>
              <a:t>-New history component to track the progression through the stages of the request </a:t>
            </a:r>
          </a:p>
          <a:p>
            <a:r>
              <a:rPr lang="en-US" dirty="0"/>
              <a:t>-New request dashboard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34731-4AC1-7F4F-AF13-7D72C566D1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3535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library of daily, weekly, monthly, etc. checklists </a:t>
            </a:r>
          </a:p>
          <a:p>
            <a:r>
              <a:rPr lang="en-US" dirty="0"/>
              <a:t>-Activate with a single click </a:t>
            </a:r>
          </a:p>
          <a:p>
            <a:r>
              <a:rPr lang="en-US" dirty="0"/>
              <a:t>-Quickly update or track progress while on desktop or while on the go using the WebEOC mobile app. </a:t>
            </a:r>
          </a:p>
          <a:p>
            <a:r>
              <a:rPr lang="en-US" dirty="0"/>
              <a:t>-History of task updates is maintained in the board.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34731-4AC1-7F4F-AF13-7D72C566D1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2094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board styles (list and log) with the new UX design standard. </a:t>
            </a:r>
          </a:p>
          <a:p>
            <a:r>
              <a:rPr lang="en-US" dirty="0"/>
              <a:t>-The Event Reporting uses a log style view like the past. </a:t>
            </a:r>
          </a:p>
          <a:p>
            <a:r>
              <a:rPr lang="en-US" dirty="0"/>
              <a:t>-The board maintains the two levels of process (Activity Log and Significant Events).</a:t>
            </a:r>
          </a:p>
          <a:p>
            <a:r>
              <a:rPr lang="en-US" dirty="0"/>
              <a:t>-The board features a new Significant Events dashboard as well.</a:t>
            </a:r>
          </a:p>
          <a:p>
            <a:r>
              <a:rPr lang="en-US" dirty="0"/>
              <a:t>-New time-based filter to automatically remove records after an adjustable number of hours.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34731-4AC1-7F4F-AF13-7D72C566D1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232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Distribution Sites board – Become standard for Emergency Managers need to track locations distributing commodities. </a:t>
            </a:r>
          </a:p>
          <a:p>
            <a:r>
              <a:rPr lang="en-US" dirty="0"/>
              <a:t>-Most often these are Points of Distribution (POD) but this board also encompasses other type of distribution sites such as Logistical Staging Areas, for example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34731-4AC1-7F4F-AF13-7D72C566D1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2026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165E7E-F895-4697-89C5-BA58155B56E9}" type="slidenum">
              <a:rPr lang="en-US" smtClean="0"/>
              <a:t>31</a:t>
            </a:fld>
            <a:endParaRPr lang="en-US"/>
          </a:p>
        </p:txBody>
      </p:sp>
    </p:spTree>
    <p:extLst>
      <p:ext uri="{BB962C8B-B14F-4D97-AF65-F5344CB8AC3E}">
        <p14:creationId xmlns:p14="http://schemas.microsoft.com/office/powerpoint/2010/main" val="3659932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marL="0" marR="0" lvl="0" indent="0" algn="r" defTabSz="931871" rtl="0" eaLnBrk="1" fontAlgn="base" latinLnBrk="0" hangingPunct="1">
              <a:lnSpc>
                <a:spcPct val="100000"/>
              </a:lnSpc>
              <a:spcBef>
                <a:spcPct val="0"/>
              </a:spcBef>
              <a:spcAft>
                <a:spcPct val="0"/>
              </a:spcAft>
              <a:buClrTx/>
              <a:buSzTx/>
              <a:buFontTx/>
              <a:buNone/>
              <a:tabLst/>
              <a:defRPr/>
            </a:pPr>
            <a:fld id="{F0959E32-E231-43EB-9041-5B70A0D79CF7}"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31871"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National Disaster Medical System is a partnership between four Federal Partners:</a:t>
            </a:r>
          </a:p>
          <a:p>
            <a:r>
              <a:rPr lang="en-US" altLang="en-US"/>
              <a:t>The Department of Health an Human Services</a:t>
            </a:r>
          </a:p>
          <a:p>
            <a:r>
              <a:rPr lang="en-US" altLang="en-US"/>
              <a:t>The Department of Defense</a:t>
            </a:r>
          </a:p>
          <a:p>
            <a:r>
              <a:rPr lang="en-US" altLang="en-US"/>
              <a:t>The Department of Veterans Affairs </a:t>
            </a:r>
          </a:p>
          <a:p>
            <a:r>
              <a:rPr lang="en-US" altLang="en-US"/>
              <a:t>The Department of Homeland Security Federal Emergency Management Agency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CCE8C2-4E9A-4BE1-ABD0-02116289A126}" type="slidenum">
              <a:rPr lang="en-US" smtClean="0"/>
              <a:t>40</a:t>
            </a:fld>
            <a:endParaRPr lang="en-US"/>
          </a:p>
        </p:txBody>
      </p:sp>
    </p:spTree>
    <p:extLst>
      <p:ext uri="{BB962C8B-B14F-4D97-AF65-F5344CB8AC3E}">
        <p14:creationId xmlns:p14="http://schemas.microsoft.com/office/powerpoint/2010/main" val="1058168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434731-4AC1-7F4F-AF13-7D72C566D13C}" type="slidenum">
              <a:rPr lang="en-US" smtClean="0"/>
              <a:t>41</a:t>
            </a:fld>
            <a:endParaRPr lang="en-US" dirty="0"/>
          </a:p>
        </p:txBody>
      </p:sp>
    </p:spTree>
    <p:extLst>
      <p:ext uri="{BB962C8B-B14F-4D97-AF65-F5344CB8AC3E}">
        <p14:creationId xmlns:p14="http://schemas.microsoft.com/office/powerpoint/2010/main" val="756579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434731-4AC1-7F4F-AF13-7D72C566D13C}" type="slidenum">
              <a:rPr lang="en-US" smtClean="0"/>
              <a:t>4</a:t>
            </a:fld>
            <a:endParaRPr lang="en-US" dirty="0"/>
          </a:p>
        </p:txBody>
      </p:sp>
    </p:spTree>
    <p:extLst>
      <p:ext uri="{BB962C8B-B14F-4D97-AF65-F5344CB8AC3E}">
        <p14:creationId xmlns:p14="http://schemas.microsoft.com/office/powerpoint/2010/main" val="2802716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165E7E-F895-4697-89C5-BA58155B56E9}" type="slidenum">
              <a:rPr lang="en-US" smtClean="0"/>
              <a:t>43</a:t>
            </a:fld>
            <a:endParaRPr lang="en-US"/>
          </a:p>
        </p:txBody>
      </p:sp>
    </p:spTree>
    <p:extLst>
      <p:ext uri="{BB962C8B-B14F-4D97-AF65-F5344CB8AC3E}">
        <p14:creationId xmlns:p14="http://schemas.microsoft.com/office/powerpoint/2010/main" val="4267909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434731-4AC1-7F4F-AF13-7D72C566D13C}" type="slidenum">
              <a:rPr lang="en-US" smtClean="0"/>
              <a:t>5</a:t>
            </a:fld>
            <a:endParaRPr lang="en-US" dirty="0"/>
          </a:p>
        </p:txBody>
      </p:sp>
    </p:spTree>
    <p:extLst>
      <p:ext uri="{BB962C8B-B14F-4D97-AF65-F5344CB8AC3E}">
        <p14:creationId xmlns:p14="http://schemas.microsoft.com/office/powerpoint/2010/main" val="535210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34731-4AC1-7F4F-AF13-7D72C566D1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2938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165E7E-F895-4697-89C5-BA58155B56E9}" type="slidenum">
              <a:rPr lang="en-US" smtClean="0"/>
              <a:t>9</a:t>
            </a:fld>
            <a:endParaRPr lang="en-US"/>
          </a:p>
        </p:txBody>
      </p:sp>
    </p:spTree>
    <p:extLst>
      <p:ext uri="{BB962C8B-B14F-4D97-AF65-F5344CB8AC3E}">
        <p14:creationId xmlns:p14="http://schemas.microsoft.com/office/powerpoint/2010/main" val="2122792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34731-4AC1-7F4F-AF13-7D72C566D1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6756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34731-4AC1-7F4F-AF13-7D72C566D1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8559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34731-4AC1-7F4F-AF13-7D72C566D13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748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434731-4AC1-7F4F-AF13-7D72C566D13C}" type="slidenum">
              <a:rPr lang="en-US" smtClean="0"/>
              <a:t>19</a:t>
            </a:fld>
            <a:endParaRPr lang="en-US"/>
          </a:p>
        </p:txBody>
      </p:sp>
    </p:spTree>
    <p:extLst>
      <p:ext uri="{BB962C8B-B14F-4D97-AF65-F5344CB8AC3E}">
        <p14:creationId xmlns:p14="http://schemas.microsoft.com/office/powerpoint/2010/main" val="2305696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4A96D-B984-4043-B0EE-35D76DC3635F}"/>
              </a:ext>
            </a:extLst>
          </p:cNvPr>
          <p:cNvSpPr>
            <a:spLocks noGrp="1"/>
          </p:cNvSpPr>
          <p:nvPr>
            <p:ph type="ctrTitle"/>
          </p:nvPr>
        </p:nvSpPr>
        <p:spPr>
          <a:xfrm>
            <a:off x="1524000" y="1122363"/>
            <a:ext cx="9144000" cy="2387600"/>
          </a:xfrm>
          <a:prstGeom prst="rect">
            <a:avLst/>
          </a:prstGeom>
        </p:spPr>
        <p:txBody>
          <a:bodyPr anchor="b">
            <a:normAutofit/>
          </a:bodyPr>
          <a:lstStyle>
            <a:lvl1pPr algn="l">
              <a:defRPr sz="44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CC6A0F2-32AE-4A36-B8C4-1A90545448B0}"/>
              </a:ext>
            </a:extLst>
          </p:cNvPr>
          <p:cNvSpPr>
            <a:spLocks noGrp="1"/>
          </p:cNvSpPr>
          <p:nvPr>
            <p:ph type="subTitle" idx="1"/>
          </p:nvPr>
        </p:nvSpPr>
        <p:spPr>
          <a:xfrm>
            <a:off x="1524000" y="3602038"/>
            <a:ext cx="9144000" cy="1655762"/>
          </a:xfrm>
          <a:prstGeom prst="rect">
            <a:avLst/>
          </a:prstGeom>
        </p:spPr>
        <p:txBody>
          <a:bodyPr/>
          <a:lstStyle>
            <a:lvl1pPr marL="0" indent="0" algn="l">
              <a:buNone/>
              <a:defRPr sz="2400" b="0" i="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3427561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CDA2F-8915-404B-8D82-1E4B8F453A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1945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8A34C-1576-4530-A4B2-908E62E60437}"/>
              </a:ext>
            </a:extLst>
          </p:cNvPr>
          <p:cNvSpPr>
            <a:spLocks noGrp="1"/>
          </p:cNvSpPr>
          <p:nvPr>
            <p:ph type="title"/>
          </p:nvPr>
        </p:nvSpPr>
        <p:spPr>
          <a:xfrm>
            <a:off x="838200" y="365125"/>
            <a:ext cx="10515600" cy="5811838"/>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068062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cal Pictur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CF4B6CF-B543-4274-AAB4-633DDB86C45D}"/>
              </a:ext>
            </a:extLst>
          </p:cNvPr>
          <p:cNvSpPr>
            <a:spLocks noGrp="1"/>
          </p:cNvSpPr>
          <p:nvPr>
            <p:ph type="title"/>
          </p:nvPr>
        </p:nvSpPr>
        <p:spPr>
          <a:xfrm>
            <a:off x="530577" y="4698996"/>
            <a:ext cx="11033480" cy="566738"/>
          </a:xfrm>
        </p:spPr>
        <p:txBody>
          <a:bodyPr anchor="b"/>
          <a:lstStyle>
            <a:lvl1pPr algn="ctr">
              <a:defRPr sz="2000" b="1"/>
            </a:lvl1pPr>
          </a:lstStyle>
          <a:p>
            <a:r>
              <a:rPr lang="en-US" dirty="0"/>
              <a:t>Click to edit Master title style</a:t>
            </a:r>
          </a:p>
        </p:txBody>
      </p:sp>
      <p:sp>
        <p:nvSpPr>
          <p:cNvPr id="5" name="Picture Placeholder 2">
            <a:extLst>
              <a:ext uri="{FF2B5EF4-FFF2-40B4-BE49-F238E27FC236}">
                <a16:creationId xmlns:a16="http://schemas.microsoft.com/office/drawing/2014/main" id="{EA65EBBF-4D13-4989-880A-D1F23415C5F3}"/>
              </a:ext>
            </a:extLst>
          </p:cNvPr>
          <p:cNvSpPr>
            <a:spLocks noGrp="1"/>
          </p:cNvSpPr>
          <p:nvPr>
            <p:ph type="pic" idx="1"/>
          </p:nvPr>
        </p:nvSpPr>
        <p:spPr>
          <a:xfrm>
            <a:off x="0" y="0"/>
            <a:ext cx="12192000" cy="462597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6" name="Text Placeholder 3">
            <a:extLst>
              <a:ext uri="{FF2B5EF4-FFF2-40B4-BE49-F238E27FC236}">
                <a16:creationId xmlns:a16="http://schemas.microsoft.com/office/drawing/2014/main" id="{050A9096-C1B9-4DC9-A269-93DCF4BFD470}"/>
              </a:ext>
            </a:extLst>
          </p:cNvPr>
          <p:cNvSpPr>
            <a:spLocks noGrp="1"/>
          </p:cNvSpPr>
          <p:nvPr>
            <p:ph type="body" sz="half" idx="2"/>
          </p:nvPr>
        </p:nvSpPr>
        <p:spPr>
          <a:xfrm>
            <a:off x="530577" y="5265734"/>
            <a:ext cx="11033480" cy="804862"/>
          </a:xfrm>
        </p:spPr>
        <p:txBody>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Tree>
    <p:extLst>
      <p:ext uri="{BB962C8B-B14F-4D97-AF65-F5344CB8AC3E}">
        <p14:creationId xmlns:p14="http://schemas.microsoft.com/office/powerpoint/2010/main" val="2975040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60DF4-4687-4CC3-B634-0880E72EA8B6}"/>
              </a:ext>
            </a:extLst>
          </p:cNvPr>
          <p:cNvSpPr>
            <a:spLocks noGrp="1"/>
          </p:cNvSpPr>
          <p:nvPr>
            <p:ph type="title"/>
          </p:nvPr>
        </p:nvSpPr>
        <p:spPr/>
        <p:txBody>
          <a:bodyPr/>
          <a:lstStyle/>
          <a:p>
            <a:r>
              <a:rPr lang="en-US"/>
              <a:t>Click to edit Master title style</a:t>
            </a:r>
          </a:p>
        </p:txBody>
      </p:sp>
      <p:sp>
        <p:nvSpPr>
          <p:cNvPr id="4" name="Text Placeholder 16">
            <a:extLst>
              <a:ext uri="{FF2B5EF4-FFF2-40B4-BE49-F238E27FC236}">
                <a16:creationId xmlns:a16="http://schemas.microsoft.com/office/drawing/2014/main" id="{0E72A7D0-A128-4002-843C-E00B05CE7300}"/>
              </a:ext>
            </a:extLst>
          </p:cNvPr>
          <p:cNvSpPr>
            <a:spLocks noGrp="1"/>
          </p:cNvSpPr>
          <p:nvPr>
            <p:ph type="body" sz="quarter" idx="13" hasCustomPrompt="1"/>
          </p:nvPr>
        </p:nvSpPr>
        <p:spPr>
          <a:xfrm>
            <a:off x="849839" y="3995766"/>
            <a:ext cx="3057087" cy="1899828"/>
          </a:xfrm>
        </p:spPr>
        <p:txBody>
          <a:bodyPr>
            <a:normAutofit/>
          </a:bodyPr>
          <a:lstStyle>
            <a:lvl1pPr marL="0" indent="0" algn="ctr">
              <a:buFontTx/>
              <a:buNone/>
              <a:defRPr sz="2000"/>
            </a:lvl1pPr>
            <a:lvl2pPr marL="457189" indent="0" algn="ctr">
              <a:buFontTx/>
              <a:buNone/>
              <a:defRPr/>
            </a:lvl2pPr>
            <a:lvl3pPr marL="914377" indent="0" algn="ctr">
              <a:buFontTx/>
              <a:buNone/>
              <a:defRPr/>
            </a:lvl3pPr>
            <a:lvl4pPr marL="1371566" indent="0" algn="ctr">
              <a:buFontTx/>
              <a:buNone/>
              <a:defRPr/>
            </a:lvl4pPr>
            <a:lvl5pPr marL="1828754" indent="0" algn="ctr">
              <a:buFontTx/>
              <a:buNone/>
              <a:defRPr/>
            </a:lvl5pPr>
          </a:lstStyle>
          <a:p>
            <a:pPr lvl="0"/>
            <a:r>
              <a:rPr lang="en-US" dirty="0"/>
              <a:t>Editable text field.</a:t>
            </a:r>
          </a:p>
        </p:txBody>
      </p:sp>
      <p:sp>
        <p:nvSpPr>
          <p:cNvPr id="5" name="Picture Placeholder 21">
            <a:extLst>
              <a:ext uri="{FF2B5EF4-FFF2-40B4-BE49-F238E27FC236}">
                <a16:creationId xmlns:a16="http://schemas.microsoft.com/office/drawing/2014/main" id="{6E7BAA32-C4FD-446E-8CC2-27AC7ED4B919}"/>
              </a:ext>
            </a:extLst>
          </p:cNvPr>
          <p:cNvSpPr>
            <a:spLocks noGrp="1"/>
          </p:cNvSpPr>
          <p:nvPr>
            <p:ph type="pic" sz="quarter" idx="16"/>
          </p:nvPr>
        </p:nvSpPr>
        <p:spPr>
          <a:xfrm>
            <a:off x="838202" y="1973060"/>
            <a:ext cx="3067500" cy="1847088"/>
          </a:xfrm>
        </p:spPr>
        <p:txBody>
          <a:bodyPr/>
          <a:lstStyle/>
          <a:p>
            <a:endParaRPr lang="en-US"/>
          </a:p>
        </p:txBody>
      </p:sp>
      <p:sp>
        <p:nvSpPr>
          <p:cNvPr id="6" name="Text Placeholder 16">
            <a:extLst>
              <a:ext uri="{FF2B5EF4-FFF2-40B4-BE49-F238E27FC236}">
                <a16:creationId xmlns:a16="http://schemas.microsoft.com/office/drawing/2014/main" id="{EDCBC463-3B6F-4685-AAB1-31B0A5FD5345}"/>
              </a:ext>
            </a:extLst>
          </p:cNvPr>
          <p:cNvSpPr>
            <a:spLocks noGrp="1"/>
          </p:cNvSpPr>
          <p:nvPr>
            <p:ph type="body" sz="quarter" idx="17" hasCustomPrompt="1"/>
          </p:nvPr>
        </p:nvSpPr>
        <p:spPr>
          <a:xfrm>
            <a:off x="8297939" y="3995766"/>
            <a:ext cx="3057087" cy="1899828"/>
          </a:xfrm>
        </p:spPr>
        <p:txBody>
          <a:bodyPr>
            <a:normAutofit/>
          </a:bodyPr>
          <a:lstStyle>
            <a:lvl1pPr marL="0" indent="0" algn="ctr">
              <a:buFontTx/>
              <a:buNone/>
              <a:defRPr sz="2000"/>
            </a:lvl1pPr>
            <a:lvl2pPr marL="457189" indent="0" algn="ctr">
              <a:buFontTx/>
              <a:buNone/>
              <a:defRPr/>
            </a:lvl2pPr>
            <a:lvl3pPr marL="914377" indent="0" algn="ctr">
              <a:buFontTx/>
              <a:buNone/>
              <a:defRPr/>
            </a:lvl3pPr>
            <a:lvl4pPr marL="1371566" indent="0" algn="ctr">
              <a:buFontTx/>
              <a:buNone/>
              <a:defRPr/>
            </a:lvl4pPr>
            <a:lvl5pPr marL="1828754" indent="0" algn="ctr">
              <a:buFontTx/>
              <a:buNone/>
              <a:defRPr/>
            </a:lvl5pPr>
          </a:lstStyle>
          <a:p>
            <a:pPr lvl="0"/>
            <a:r>
              <a:rPr lang="en-US" dirty="0"/>
              <a:t>Editable text field.</a:t>
            </a:r>
          </a:p>
        </p:txBody>
      </p:sp>
      <p:sp>
        <p:nvSpPr>
          <p:cNvPr id="7" name="Picture Placeholder 21">
            <a:extLst>
              <a:ext uri="{FF2B5EF4-FFF2-40B4-BE49-F238E27FC236}">
                <a16:creationId xmlns:a16="http://schemas.microsoft.com/office/drawing/2014/main" id="{D1783564-377F-4408-A257-8AE2A9061BBE}"/>
              </a:ext>
            </a:extLst>
          </p:cNvPr>
          <p:cNvSpPr>
            <a:spLocks noGrp="1"/>
          </p:cNvSpPr>
          <p:nvPr>
            <p:ph type="pic" sz="quarter" idx="18"/>
          </p:nvPr>
        </p:nvSpPr>
        <p:spPr>
          <a:xfrm>
            <a:off x="8286302" y="1973060"/>
            <a:ext cx="3067500" cy="1847088"/>
          </a:xfrm>
        </p:spPr>
        <p:txBody>
          <a:bodyPr/>
          <a:lstStyle/>
          <a:p>
            <a:endParaRPr lang="en-US"/>
          </a:p>
        </p:txBody>
      </p:sp>
      <p:sp>
        <p:nvSpPr>
          <p:cNvPr id="8" name="Text Placeholder 16">
            <a:extLst>
              <a:ext uri="{FF2B5EF4-FFF2-40B4-BE49-F238E27FC236}">
                <a16:creationId xmlns:a16="http://schemas.microsoft.com/office/drawing/2014/main" id="{1CCAB639-CF8B-478E-B614-635810A4F3E7}"/>
              </a:ext>
            </a:extLst>
          </p:cNvPr>
          <p:cNvSpPr>
            <a:spLocks noGrp="1"/>
          </p:cNvSpPr>
          <p:nvPr>
            <p:ph type="body" sz="quarter" idx="19" hasCustomPrompt="1"/>
          </p:nvPr>
        </p:nvSpPr>
        <p:spPr>
          <a:xfrm>
            <a:off x="4577739" y="3995766"/>
            <a:ext cx="3057087" cy="1899828"/>
          </a:xfrm>
        </p:spPr>
        <p:txBody>
          <a:bodyPr>
            <a:normAutofit/>
          </a:bodyPr>
          <a:lstStyle>
            <a:lvl1pPr marL="0" indent="0" algn="ctr">
              <a:buFontTx/>
              <a:buNone/>
              <a:defRPr sz="2000"/>
            </a:lvl1pPr>
            <a:lvl2pPr marL="457189" indent="0" algn="ctr">
              <a:buFontTx/>
              <a:buNone/>
              <a:defRPr/>
            </a:lvl2pPr>
            <a:lvl3pPr marL="914377" indent="0" algn="ctr">
              <a:buFontTx/>
              <a:buNone/>
              <a:defRPr/>
            </a:lvl3pPr>
            <a:lvl4pPr marL="1371566" indent="0" algn="ctr">
              <a:buFontTx/>
              <a:buNone/>
              <a:defRPr/>
            </a:lvl4pPr>
            <a:lvl5pPr marL="1828754" indent="0" algn="ctr">
              <a:buFontTx/>
              <a:buNone/>
              <a:defRPr/>
            </a:lvl5pPr>
          </a:lstStyle>
          <a:p>
            <a:pPr lvl="0"/>
            <a:r>
              <a:rPr lang="en-US" dirty="0"/>
              <a:t>Editable text field.</a:t>
            </a:r>
          </a:p>
        </p:txBody>
      </p:sp>
      <p:sp>
        <p:nvSpPr>
          <p:cNvPr id="9" name="Picture Placeholder 21">
            <a:extLst>
              <a:ext uri="{FF2B5EF4-FFF2-40B4-BE49-F238E27FC236}">
                <a16:creationId xmlns:a16="http://schemas.microsoft.com/office/drawing/2014/main" id="{E1458038-001B-4D84-8E7C-A6A75B8E8B5E}"/>
              </a:ext>
            </a:extLst>
          </p:cNvPr>
          <p:cNvSpPr>
            <a:spLocks noGrp="1"/>
          </p:cNvSpPr>
          <p:nvPr>
            <p:ph type="pic" sz="quarter" idx="20"/>
          </p:nvPr>
        </p:nvSpPr>
        <p:spPr>
          <a:xfrm>
            <a:off x="4566102" y="1973060"/>
            <a:ext cx="3067500" cy="1847088"/>
          </a:xfrm>
        </p:spPr>
        <p:txBody>
          <a:bodyPr/>
          <a:lstStyle/>
          <a:p>
            <a:endParaRPr lang="en-US"/>
          </a:p>
        </p:txBody>
      </p:sp>
    </p:spTree>
    <p:extLst>
      <p:ext uri="{BB962C8B-B14F-4D97-AF65-F5344CB8AC3E}">
        <p14:creationId xmlns:p14="http://schemas.microsoft.com/office/powerpoint/2010/main" val="1977576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CFBC0F7-6B04-4FEE-85E0-E1896C39D31D}"/>
              </a:ext>
            </a:extLst>
          </p:cNvPr>
          <p:cNvSpPr>
            <a:spLocks noGrp="1"/>
          </p:cNvSpPr>
          <p:nvPr>
            <p:ph type="ctrTitle" hasCustomPrompt="1"/>
          </p:nvPr>
        </p:nvSpPr>
        <p:spPr>
          <a:xfrm>
            <a:off x="914400" y="1432954"/>
            <a:ext cx="10363200" cy="1570239"/>
          </a:xfrm>
        </p:spPr>
        <p:txBody>
          <a:bodyPr>
            <a:normAutofit/>
          </a:bodyPr>
          <a:lstStyle>
            <a:lvl1pPr algn="ctr">
              <a:lnSpc>
                <a:spcPct val="90000"/>
              </a:lnSpc>
              <a:defRPr sz="5400" b="0"/>
            </a:lvl1pPr>
          </a:lstStyle>
          <a:p>
            <a:r>
              <a:rPr lang="en-US" dirty="0"/>
              <a:t>Click to edit the</a:t>
            </a:r>
            <a:br>
              <a:rPr lang="en-US" dirty="0"/>
            </a:br>
            <a:r>
              <a:rPr lang="en-US" dirty="0"/>
              <a:t>Master title style</a:t>
            </a:r>
          </a:p>
        </p:txBody>
      </p:sp>
      <p:sp>
        <p:nvSpPr>
          <p:cNvPr id="6" name="Subtitle 2">
            <a:extLst>
              <a:ext uri="{FF2B5EF4-FFF2-40B4-BE49-F238E27FC236}">
                <a16:creationId xmlns:a16="http://schemas.microsoft.com/office/drawing/2014/main" id="{0DBF55E3-BE15-4927-A493-4097165A717F}"/>
              </a:ext>
            </a:extLst>
          </p:cNvPr>
          <p:cNvSpPr>
            <a:spLocks noGrp="1"/>
          </p:cNvSpPr>
          <p:nvPr>
            <p:ph type="subTitle" idx="1"/>
          </p:nvPr>
        </p:nvSpPr>
        <p:spPr>
          <a:xfrm>
            <a:off x="914400" y="3233278"/>
            <a:ext cx="10363200" cy="860217"/>
          </a:xfrm>
        </p:spPr>
        <p:txBody>
          <a:bodyPr>
            <a:normAutofit/>
          </a:bodyPr>
          <a:lstStyle>
            <a:lvl1pPr marL="0" indent="0" algn="ctr">
              <a:buNone/>
              <a:defRPr sz="24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93530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C340D-791B-4301-A716-0C7827916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8F1F78-845F-4F96-AC1E-F17E68E8A559}"/>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9399A2-E391-4C3F-AB48-AD56894C0730}"/>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Tree>
    <p:extLst>
      <p:ext uri="{BB962C8B-B14F-4D97-AF65-F5344CB8AC3E}">
        <p14:creationId xmlns:p14="http://schemas.microsoft.com/office/powerpoint/2010/main" val="1583685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EC72B-F514-40B8-BBC8-C9BB6AF1350A}"/>
              </a:ext>
            </a:extLst>
          </p:cNvPr>
          <p:cNvSpPr>
            <a:spLocks noGrp="1"/>
          </p:cNvSpPr>
          <p:nvPr>
            <p:ph type="title"/>
          </p:nvPr>
        </p:nvSpPr>
        <p:spPr>
          <a:xfrm>
            <a:off x="839788" y="457200"/>
            <a:ext cx="4676109"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30D6B2-CC78-42E0-BDE2-5FEF76E016C9}"/>
              </a:ext>
            </a:extLst>
          </p:cNvPr>
          <p:cNvSpPr>
            <a:spLocks noGrp="1"/>
          </p:cNvSpPr>
          <p:nvPr>
            <p:ph type="pic" idx="1"/>
          </p:nvPr>
        </p:nvSpPr>
        <p:spPr>
          <a:xfrm>
            <a:off x="6096000" y="152400"/>
            <a:ext cx="6096000" cy="6857999"/>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05EE9D0E-7699-406F-883C-37AF2A9C12C3}"/>
              </a:ext>
            </a:extLst>
          </p:cNvPr>
          <p:cNvSpPr>
            <a:spLocks noGrp="1"/>
          </p:cNvSpPr>
          <p:nvPr>
            <p:ph type="body" sz="half" idx="2"/>
          </p:nvPr>
        </p:nvSpPr>
        <p:spPr>
          <a:xfrm>
            <a:off x="839788" y="2057400"/>
            <a:ext cx="4676109"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Tree>
    <p:extLst>
      <p:ext uri="{BB962C8B-B14F-4D97-AF65-F5344CB8AC3E}">
        <p14:creationId xmlns:p14="http://schemas.microsoft.com/office/powerpoint/2010/main" val="3826585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14F96C6B-A68A-4FE2-8FB9-848E09FDD749}"/>
              </a:ext>
            </a:extLst>
          </p:cNvPr>
          <p:cNvSpPr>
            <a:spLocks noGrp="1"/>
          </p:cNvSpPr>
          <p:nvPr>
            <p:ph type="pic" sz="quarter" idx="13"/>
          </p:nvPr>
        </p:nvSpPr>
        <p:spPr>
          <a:xfrm>
            <a:off x="609603" y="1837562"/>
            <a:ext cx="3473647" cy="2225685"/>
          </a:xfrm>
        </p:spPr>
        <p:txBody>
          <a:bodyPr/>
          <a:lstStyle>
            <a:lvl1pPr marL="0" indent="0">
              <a:buNone/>
              <a:defRPr/>
            </a:lvl1pPr>
          </a:lstStyle>
          <a:p>
            <a:endParaRPr lang="en-US" dirty="0"/>
          </a:p>
        </p:txBody>
      </p:sp>
      <p:sp>
        <p:nvSpPr>
          <p:cNvPr id="6" name="Text Placeholder 3">
            <a:extLst>
              <a:ext uri="{FF2B5EF4-FFF2-40B4-BE49-F238E27FC236}">
                <a16:creationId xmlns:a16="http://schemas.microsoft.com/office/drawing/2014/main" id="{52EA52CE-BDCA-4C48-A1C8-E04B8A7AEA52}"/>
              </a:ext>
            </a:extLst>
          </p:cNvPr>
          <p:cNvSpPr>
            <a:spLocks noGrp="1"/>
          </p:cNvSpPr>
          <p:nvPr>
            <p:ph type="body" sz="half" idx="14"/>
          </p:nvPr>
        </p:nvSpPr>
        <p:spPr>
          <a:xfrm>
            <a:off x="4433457" y="2732732"/>
            <a:ext cx="7265939" cy="3270139"/>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dirty="0"/>
              <a:t>Click to edit Master text styles</a:t>
            </a:r>
          </a:p>
        </p:txBody>
      </p:sp>
      <p:sp>
        <p:nvSpPr>
          <p:cNvPr id="7" name="Text Placeholder 3">
            <a:extLst>
              <a:ext uri="{FF2B5EF4-FFF2-40B4-BE49-F238E27FC236}">
                <a16:creationId xmlns:a16="http://schemas.microsoft.com/office/drawing/2014/main" id="{D8D5EDF1-445D-41B7-A687-1DD80970F3E3}"/>
              </a:ext>
            </a:extLst>
          </p:cNvPr>
          <p:cNvSpPr>
            <a:spLocks noGrp="1"/>
          </p:cNvSpPr>
          <p:nvPr>
            <p:ph type="body" sz="half" idx="15" hasCustomPrompt="1"/>
          </p:nvPr>
        </p:nvSpPr>
        <p:spPr>
          <a:xfrm>
            <a:off x="4433457" y="2191384"/>
            <a:ext cx="7265939" cy="388943"/>
          </a:xfrm>
        </p:spPr>
        <p:txBody>
          <a:bodyPr/>
          <a:lstStyle>
            <a:lvl1pPr marL="0" indent="0">
              <a:buNone/>
              <a:defRPr sz="1050" i="1">
                <a:solidFill>
                  <a:schemeClr val="bg2"/>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dirty="0"/>
              <a:t>Click to edit Title</a:t>
            </a:r>
          </a:p>
        </p:txBody>
      </p:sp>
      <p:sp>
        <p:nvSpPr>
          <p:cNvPr id="8" name="Text Placeholder 3">
            <a:extLst>
              <a:ext uri="{FF2B5EF4-FFF2-40B4-BE49-F238E27FC236}">
                <a16:creationId xmlns:a16="http://schemas.microsoft.com/office/drawing/2014/main" id="{E2AA6BA9-AA31-4573-AF5D-69B20B485B63}"/>
              </a:ext>
            </a:extLst>
          </p:cNvPr>
          <p:cNvSpPr>
            <a:spLocks noGrp="1"/>
          </p:cNvSpPr>
          <p:nvPr>
            <p:ph type="body" sz="quarter" idx="16" hasCustomPrompt="1"/>
          </p:nvPr>
        </p:nvSpPr>
        <p:spPr>
          <a:xfrm>
            <a:off x="4434417" y="1631436"/>
            <a:ext cx="7264400" cy="560387"/>
          </a:xfrm>
        </p:spPr>
        <p:txBody>
          <a:bodyPr anchor="b">
            <a:normAutofit/>
          </a:bodyPr>
          <a:lstStyle>
            <a:lvl1pPr marL="0" indent="0">
              <a:buNone/>
              <a:defRPr sz="1500" b="0" i="0" baseline="0">
                <a:solidFill>
                  <a:schemeClr val="tx1"/>
                </a:solidFill>
                <a:latin typeface="Univers Next Pro Medium"/>
                <a:cs typeface="Univers Next Pro Medium"/>
              </a:defRPr>
            </a:lvl1pPr>
          </a:lstStyle>
          <a:p>
            <a:pPr lvl="0"/>
            <a:r>
              <a:rPr lang="en-US" dirty="0"/>
              <a:t>Click to edit Presenter Name</a:t>
            </a:r>
          </a:p>
        </p:txBody>
      </p:sp>
    </p:spTree>
    <p:extLst>
      <p:ext uri="{BB962C8B-B14F-4D97-AF65-F5344CB8AC3E}">
        <p14:creationId xmlns:p14="http://schemas.microsoft.com/office/powerpoint/2010/main" val="69027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_WB 2011 4 up comparison">
    <p:spTree>
      <p:nvGrpSpPr>
        <p:cNvPr id="1" name=""/>
        <p:cNvGrpSpPr/>
        <p:nvPr/>
      </p:nvGrpSpPr>
      <p:grpSpPr>
        <a:xfrm>
          <a:off x="0" y="0"/>
          <a:ext cx="0" cy="0"/>
          <a:chOff x="0" y="0"/>
          <a:chExt cx="0" cy="0"/>
        </a:xfrm>
      </p:grpSpPr>
      <p:sp>
        <p:nvSpPr>
          <p:cNvPr id="13" name="Content Placeholder 12"/>
          <p:cNvSpPr>
            <a:spLocks noGrp="1"/>
          </p:cNvSpPr>
          <p:nvPr>
            <p:ph sz="quarter" idx="23"/>
          </p:nvPr>
        </p:nvSpPr>
        <p:spPr>
          <a:xfrm>
            <a:off x="711200" y="1905000"/>
            <a:ext cx="4978400" cy="1728216"/>
          </a:xfrm>
          <a:prstGeom prst="rect">
            <a:avLst/>
          </a:prstGeom>
        </p:spPr>
        <p:txBody>
          <a:bodyPr>
            <a:noAutofit/>
          </a:bodyPr>
          <a:lstStyle>
            <a:lvl1pPr>
              <a:defRPr sz="1500"/>
            </a:lvl1pPr>
            <a:lvl2pPr>
              <a:defRPr sz="1500"/>
            </a:lvl2pPr>
            <a:lvl3pPr>
              <a:defRPr sz="1500"/>
            </a:lvl3pPr>
          </a:lstStyle>
          <a:p>
            <a:pPr lvl="0"/>
            <a:r>
              <a:rPr lang="en-US"/>
              <a:t>Click to edit Master text styles</a:t>
            </a:r>
          </a:p>
          <a:p>
            <a:pPr lvl="1"/>
            <a:r>
              <a:rPr lang="en-US"/>
              <a:t>Second level</a:t>
            </a:r>
          </a:p>
          <a:p>
            <a:pPr lvl="2"/>
            <a:r>
              <a:rPr lang="en-US"/>
              <a:t>Third level</a:t>
            </a:r>
          </a:p>
        </p:txBody>
      </p:sp>
      <p:sp>
        <p:nvSpPr>
          <p:cNvPr id="17" name="Content Placeholder 16"/>
          <p:cNvSpPr>
            <a:spLocks noGrp="1"/>
          </p:cNvSpPr>
          <p:nvPr>
            <p:ph sz="quarter" idx="24"/>
          </p:nvPr>
        </p:nvSpPr>
        <p:spPr>
          <a:xfrm>
            <a:off x="6502400" y="1905000"/>
            <a:ext cx="4978400" cy="1728216"/>
          </a:xfrm>
          <a:prstGeom prst="rect">
            <a:avLst/>
          </a:prstGeom>
        </p:spPr>
        <p:txBody>
          <a:bodyPr>
            <a:noAutofit/>
          </a:bodyPr>
          <a:lstStyle>
            <a:lvl1pPr>
              <a:defRPr sz="1500"/>
            </a:lvl1pPr>
            <a:lvl2pPr>
              <a:defRPr sz="1500"/>
            </a:lvl2pPr>
            <a:lvl3pPr>
              <a:defRPr sz="1500"/>
            </a:lvl3pPr>
          </a:lstStyle>
          <a:p>
            <a:pPr lvl="0"/>
            <a:r>
              <a:rPr lang="en-US"/>
              <a:t>Click to edit Master text styles</a:t>
            </a:r>
          </a:p>
          <a:p>
            <a:pPr lvl="1"/>
            <a:r>
              <a:rPr lang="en-US"/>
              <a:t>Second level</a:t>
            </a:r>
          </a:p>
          <a:p>
            <a:pPr lvl="2"/>
            <a:r>
              <a:rPr lang="en-US"/>
              <a:t>Third level</a:t>
            </a:r>
          </a:p>
        </p:txBody>
      </p:sp>
      <p:sp>
        <p:nvSpPr>
          <p:cNvPr id="20" name="Content Placeholder 19"/>
          <p:cNvSpPr>
            <a:spLocks noGrp="1"/>
          </p:cNvSpPr>
          <p:nvPr>
            <p:ph sz="quarter" idx="25"/>
          </p:nvPr>
        </p:nvSpPr>
        <p:spPr>
          <a:xfrm>
            <a:off x="711200" y="4453128"/>
            <a:ext cx="4978400" cy="1728216"/>
          </a:xfrm>
          <a:prstGeom prst="rect">
            <a:avLst/>
          </a:prstGeom>
        </p:spPr>
        <p:txBody>
          <a:bodyPr>
            <a:noAutofit/>
          </a:bodyPr>
          <a:lstStyle>
            <a:lvl1pPr>
              <a:defRPr sz="1500"/>
            </a:lvl1pPr>
            <a:lvl2pPr>
              <a:defRPr sz="1500"/>
            </a:lvl2pPr>
            <a:lvl3pPr>
              <a:defRPr sz="1500"/>
            </a:lvl3pPr>
          </a:lstStyle>
          <a:p>
            <a:pPr lvl="0"/>
            <a:r>
              <a:rPr lang="en-US"/>
              <a:t>Click to edit Master text styles</a:t>
            </a:r>
          </a:p>
          <a:p>
            <a:pPr lvl="1"/>
            <a:r>
              <a:rPr lang="en-US"/>
              <a:t>Second level</a:t>
            </a:r>
          </a:p>
          <a:p>
            <a:pPr lvl="2"/>
            <a:r>
              <a:rPr lang="en-US"/>
              <a:t>Third level</a:t>
            </a:r>
          </a:p>
        </p:txBody>
      </p:sp>
      <p:sp>
        <p:nvSpPr>
          <p:cNvPr id="22" name="Content Placeholder 21"/>
          <p:cNvSpPr>
            <a:spLocks noGrp="1"/>
          </p:cNvSpPr>
          <p:nvPr>
            <p:ph sz="quarter" idx="26"/>
          </p:nvPr>
        </p:nvSpPr>
        <p:spPr>
          <a:xfrm>
            <a:off x="6502400" y="4453128"/>
            <a:ext cx="4978400" cy="1728216"/>
          </a:xfrm>
          <a:prstGeom prst="rect">
            <a:avLst/>
          </a:prstGeom>
        </p:spPr>
        <p:txBody>
          <a:bodyPr>
            <a:noAutofit/>
          </a:bodyPr>
          <a:lstStyle>
            <a:lvl1pPr>
              <a:defRPr sz="1500"/>
            </a:lvl1pPr>
            <a:lvl2pPr>
              <a:defRPr sz="1500"/>
            </a:lvl2pPr>
            <a:lvl3pPr>
              <a:defRPr sz="1500"/>
            </a:lvl3pPr>
          </a:lstStyle>
          <a:p>
            <a:pPr lvl="0"/>
            <a:r>
              <a:rPr lang="en-US" dirty="0"/>
              <a:t>Click to edit Master text styles</a:t>
            </a:r>
          </a:p>
          <a:p>
            <a:pPr lvl="1"/>
            <a:r>
              <a:rPr lang="en-US" dirty="0"/>
              <a:t>Second level</a:t>
            </a:r>
          </a:p>
          <a:p>
            <a:pPr lvl="2"/>
            <a:r>
              <a:rPr lang="en-US" dirty="0"/>
              <a:t>Third level</a:t>
            </a:r>
          </a:p>
        </p:txBody>
      </p:sp>
      <p:sp>
        <p:nvSpPr>
          <p:cNvPr id="16" name="Content Placeholder 14"/>
          <p:cNvSpPr>
            <a:spLocks noGrp="1"/>
          </p:cNvSpPr>
          <p:nvPr>
            <p:ph sz="quarter" idx="27" hasCustomPrompt="1"/>
          </p:nvPr>
        </p:nvSpPr>
        <p:spPr>
          <a:xfrm>
            <a:off x="711200" y="1460500"/>
            <a:ext cx="4978400" cy="432308"/>
          </a:xfrm>
          <a:prstGeom prst="roundRect">
            <a:avLst/>
          </a:prstGeom>
          <a:solidFill>
            <a:srgbClr val="474746"/>
          </a:solidFill>
          <a:ln>
            <a:noFill/>
          </a:ln>
        </p:spPr>
        <p:style>
          <a:lnRef idx="2">
            <a:schemeClr val="accent1"/>
          </a:lnRef>
          <a:fillRef idx="1">
            <a:schemeClr val="lt1"/>
          </a:fillRef>
          <a:effectRef idx="0">
            <a:schemeClr val="accent1"/>
          </a:effectRef>
          <a:fontRef idx="none"/>
        </p:style>
        <p:txBody>
          <a:bodyPr anchor="ctr" anchorCtr="0">
            <a:noAutofit/>
          </a:bodyPr>
          <a:lstStyle>
            <a:lvl1pPr algn="ctr">
              <a:buNone/>
              <a:defRPr sz="1500" b="1">
                <a:solidFill>
                  <a:schemeClr val="bg1"/>
                </a:solidFill>
              </a:defRPr>
            </a:lvl1pPr>
          </a:lstStyle>
          <a:p>
            <a:pPr lvl="0"/>
            <a:r>
              <a:rPr lang="en-US" dirty="0"/>
              <a:t>[Header]</a:t>
            </a:r>
          </a:p>
        </p:txBody>
      </p:sp>
      <p:sp>
        <p:nvSpPr>
          <p:cNvPr id="19" name="Content Placeholder 14"/>
          <p:cNvSpPr>
            <a:spLocks noGrp="1"/>
          </p:cNvSpPr>
          <p:nvPr>
            <p:ph sz="quarter" idx="28" hasCustomPrompt="1"/>
          </p:nvPr>
        </p:nvSpPr>
        <p:spPr>
          <a:xfrm>
            <a:off x="6503669" y="1460500"/>
            <a:ext cx="4978400" cy="432308"/>
          </a:xfrm>
          <a:prstGeom prst="roundRect">
            <a:avLst/>
          </a:prstGeom>
          <a:solidFill>
            <a:srgbClr val="474746"/>
          </a:solidFill>
          <a:ln>
            <a:noFill/>
          </a:ln>
        </p:spPr>
        <p:style>
          <a:lnRef idx="2">
            <a:schemeClr val="accent1"/>
          </a:lnRef>
          <a:fillRef idx="1">
            <a:schemeClr val="lt1"/>
          </a:fillRef>
          <a:effectRef idx="0">
            <a:schemeClr val="accent1"/>
          </a:effectRef>
          <a:fontRef idx="none"/>
        </p:style>
        <p:txBody>
          <a:bodyPr vert="horz" lIns="91440" tIns="45720" rIns="91440" bIns="45720" rtlCol="0" anchor="ctr" anchorCtr="0">
            <a:noAutofit/>
          </a:bodyPr>
          <a:lstStyle>
            <a:lvl1pPr>
              <a:defRPr lang="en-US" sz="1500" b="1" dirty="0">
                <a:solidFill>
                  <a:schemeClr val="bg1"/>
                </a:solidFill>
              </a:defRPr>
            </a:lvl1pPr>
          </a:lstStyle>
          <a:p>
            <a:pPr lvl="0" algn="ctr">
              <a:buNone/>
            </a:pPr>
            <a:r>
              <a:rPr lang="en-US" dirty="0"/>
              <a:t>[Header]</a:t>
            </a:r>
          </a:p>
        </p:txBody>
      </p:sp>
      <p:sp>
        <p:nvSpPr>
          <p:cNvPr id="21" name="Content Placeholder 14"/>
          <p:cNvSpPr>
            <a:spLocks noGrp="1"/>
          </p:cNvSpPr>
          <p:nvPr>
            <p:ph sz="quarter" idx="29" hasCustomPrompt="1"/>
          </p:nvPr>
        </p:nvSpPr>
        <p:spPr>
          <a:xfrm>
            <a:off x="711200" y="3962400"/>
            <a:ext cx="4978400" cy="432308"/>
          </a:xfrm>
          <a:prstGeom prst="roundRect">
            <a:avLst/>
          </a:prstGeom>
          <a:solidFill>
            <a:srgbClr val="474746"/>
          </a:solidFill>
          <a:ln>
            <a:noFill/>
          </a:ln>
        </p:spPr>
        <p:style>
          <a:lnRef idx="2">
            <a:schemeClr val="accent1"/>
          </a:lnRef>
          <a:fillRef idx="1">
            <a:schemeClr val="lt1"/>
          </a:fillRef>
          <a:effectRef idx="0">
            <a:schemeClr val="accent1"/>
          </a:effectRef>
          <a:fontRef idx="none"/>
        </p:style>
        <p:txBody>
          <a:bodyPr anchor="ctr" anchorCtr="0">
            <a:noAutofit/>
          </a:bodyPr>
          <a:lstStyle>
            <a:lvl1pPr algn="ctr">
              <a:buNone/>
              <a:defRPr sz="1500" b="1">
                <a:solidFill>
                  <a:schemeClr val="bg1"/>
                </a:solidFill>
              </a:defRPr>
            </a:lvl1pPr>
          </a:lstStyle>
          <a:p>
            <a:pPr lvl="0"/>
            <a:r>
              <a:rPr lang="en-US" dirty="0"/>
              <a:t>[Header]</a:t>
            </a:r>
          </a:p>
        </p:txBody>
      </p:sp>
      <p:sp>
        <p:nvSpPr>
          <p:cNvPr id="26" name="Content Placeholder 14"/>
          <p:cNvSpPr>
            <a:spLocks noGrp="1"/>
          </p:cNvSpPr>
          <p:nvPr>
            <p:ph sz="quarter" idx="30" hasCustomPrompt="1"/>
          </p:nvPr>
        </p:nvSpPr>
        <p:spPr>
          <a:xfrm>
            <a:off x="6503669" y="3962400"/>
            <a:ext cx="4978400" cy="432308"/>
          </a:xfrm>
          <a:prstGeom prst="roundRect">
            <a:avLst/>
          </a:prstGeom>
          <a:solidFill>
            <a:srgbClr val="474746"/>
          </a:solidFill>
          <a:ln>
            <a:noFill/>
          </a:ln>
        </p:spPr>
        <p:style>
          <a:lnRef idx="2">
            <a:schemeClr val="accent1"/>
          </a:lnRef>
          <a:fillRef idx="1">
            <a:schemeClr val="lt1"/>
          </a:fillRef>
          <a:effectRef idx="0">
            <a:schemeClr val="accent1"/>
          </a:effectRef>
          <a:fontRef idx="none"/>
        </p:style>
        <p:txBody>
          <a:bodyPr vert="horz" lIns="91440" tIns="45720" rIns="91440" bIns="45720" rtlCol="0" anchor="ctr" anchorCtr="0">
            <a:noAutofit/>
          </a:bodyPr>
          <a:lstStyle>
            <a:lvl1pPr>
              <a:defRPr lang="en-US" sz="1500" b="1" dirty="0">
                <a:solidFill>
                  <a:schemeClr val="bg1"/>
                </a:solidFill>
              </a:defRPr>
            </a:lvl1pPr>
          </a:lstStyle>
          <a:p>
            <a:pPr lvl="0" algn="ctr">
              <a:buNone/>
            </a:pPr>
            <a:r>
              <a:rPr lang="en-US" dirty="0"/>
              <a:t>[Header]</a:t>
            </a:r>
          </a:p>
        </p:txBody>
      </p:sp>
    </p:spTree>
    <p:extLst>
      <p:ext uri="{BB962C8B-B14F-4D97-AF65-F5344CB8AC3E}">
        <p14:creationId xmlns:p14="http://schemas.microsoft.com/office/powerpoint/2010/main" val="219830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14F96C6B-A68A-4FE2-8FB9-848E09FDD749}"/>
              </a:ext>
            </a:extLst>
          </p:cNvPr>
          <p:cNvSpPr>
            <a:spLocks noGrp="1"/>
          </p:cNvSpPr>
          <p:nvPr>
            <p:ph type="pic" sz="quarter" idx="13"/>
          </p:nvPr>
        </p:nvSpPr>
        <p:spPr>
          <a:xfrm>
            <a:off x="609603" y="1837562"/>
            <a:ext cx="3473647" cy="2225685"/>
          </a:xfrm>
        </p:spPr>
        <p:txBody>
          <a:bodyPr/>
          <a:lstStyle>
            <a:lvl1pPr marL="0" indent="0">
              <a:buNone/>
              <a:defRPr/>
            </a:lvl1pPr>
          </a:lstStyle>
          <a:p>
            <a:endParaRPr lang="en-US" dirty="0"/>
          </a:p>
        </p:txBody>
      </p:sp>
      <p:sp>
        <p:nvSpPr>
          <p:cNvPr id="6" name="Text Placeholder 3">
            <a:extLst>
              <a:ext uri="{FF2B5EF4-FFF2-40B4-BE49-F238E27FC236}">
                <a16:creationId xmlns:a16="http://schemas.microsoft.com/office/drawing/2014/main" id="{52EA52CE-BDCA-4C48-A1C8-E04B8A7AEA52}"/>
              </a:ext>
            </a:extLst>
          </p:cNvPr>
          <p:cNvSpPr>
            <a:spLocks noGrp="1"/>
          </p:cNvSpPr>
          <p:nvPr>
            <p:ph type="body" sz="half" idx="14"/>
          </p:nvPr>
        </p:nvSpPr>
        <p:spPr>
          <a:xfrm>
            <a:off x="4433457" y="2732732"/>
            <a:ext cx="7265939" cy="3270139"/>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dirty="0"/>
              <a:t>Click to edit Master text styles</a:t>
            </a:r>
          </a:p>
        </p:txBody>
      </p:sp>
      <p:sp>
        <p:nvSpPr>
          <p:cNvPr id="7" name="Text Placeholder 3">
            <a:extLst>
              <a:ext uri="{FF2B5EF4-FFF2-40B4-BE49-F238E27FC236}">
                <a16:creationId xmlns:a16="http://schemas.microsoft.com/office/drawing/2014/main" id="{D8D5EDF1-445D-41B7-A687-1DD80970F3E3}"/>
              </a:ext>
            </a:extLst>
          </p:cNvPr>
          <p:cNvSpPr>
            <a:spLocks noGrp="1"/>
          </p:cNvSpPr>
          <p:nvPr>
            <p:ph type="body" sz="half" idx="15" hasCustomPrompt="1"/>
          </p:nvPr>
        </p:nvSpPr>
        <p:spPr>
          <a:xfrm>
            <a:off x="4433457" y="2191384"/>
            <a:ext cx="7265939" cy="388943"/>
          </a:xfrm>
        </p:spPr>
        <p:txBody>
          <a:bodyPr/>
          <a:lstStyle>
            <a:lvl1pPr marL="0" indent="0">
              <a:buNone/>
              <a:defRPr sz="1050" i="1">
                <a:solidFill>
                  <a:schemeClr val="bg2"/>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dirty="0"/>
              <a:t>Click to edit Title</a:t>
            </a:r>
          </a:p>
        </p:txBody>
      </p:sp>
      <p:sp>
        <p:nvSpPr>
          <p:cNvPr id="8" name="Text Placeholder 3">
            <a:extLst>
              <a:ext uri="{FF2B5EF4-FFF2-40B4-BE49-F238E27FC236}">
                <a16:creationId xmlns:a16="http://schemas.microsoft.com/office/drawing/2014/main" id="{E2AA6BA9-AA31-4573-AF5D-69B20B485B63}"/>
              </a:ext>
            </a:extLst>
          </p:cNvPr>
          <p:cNvSpPr>
            <a:spLocks noGrp="1"/>
          </p:cNvSpPr>
          <p:nvPr>
            <p:ph type="body" sz="quarter" idx="16" hasCustomPrompt="1"/>
          </p:nvPr>
        </p:nvSpPr>
        <p:spPr>
          <a:xfrm>
            <a:off x="4434417" y="1631436"/>
            <a:ext cx="7264400" cy="560387"/>
          </a:xfrm>
        </p:spPr>
        <p:txBody>
          <a:bodyPr anchor="b">
            <a:normAutofit/>
          </a:bodyPr>
          <a:lstStyle>
            <a:lvl1pPr marL="0" indent="0">
              <a:buNone/>
              <a:defRPr sz="1500" b="0" i="0" baseline="0">
                <a:solidFill>
                  <a:schemeClr val="tx1"/>
                </a:solidFill>
                <a:latin typeface="Univers Next Pro Medium"/>
                <a:cs typeface="Univers Next Pro Medium"/>
              </a:defRPr>
            </a:lvl1pPr>
          </a:lstStyle>
          <a:p>
            <a:pPr lvl="0"/>
            <a:r>
              <a:rPr lang="en-US" dirty="0"/>
              <a:t>Click to edit Presenter Name</a:t>
            </a:r>
          </a:p>
        </p:txBody>
      </p:sp>
    </p:spTree>
    <p:extLst>
      <p:ext uri="{BB962C8B-B14F-4D97-AF65-F5344CB8AC3E}">
        <p14:creationId xmlns:p14="http://schemas.microsoft.com/office/powerpoint/2010/main" val="386710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4A96D-B984-4043-B0EE-35D76DC3635F}"/>
              </a:ext>
            </a:extLst>
          </p:cNvPr>
          <p:cNvSpPr>
            <a:spLocks noGrp="1"/>
          </p:cNvSpPr>
          <p:nvPr>
            <p:ph type="ctrTitle"/>
          </p:nvPr>
        </p:nvSpPr>
        <p:spPr>
          <a:xfrm>
            <a:off x="1524000" y="1122363"/>
            <a:ext cx="9144000" cy="2387600"/>
          </a:xfrm>
          <a:prstGeom prst="rect">
            <a:avLst/>
          </a:prstGeom>
        </p:spPr>
        <p:txBody>
          <a:bodyPr anchor="b">
            <a:normAutofit/>
          </a:bodyPr>
          <a:lstStyle>
            <a:lvl1pPr algn="l">
              <a:defRPr sz="44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CC6A0F2-32AE-4A36-B8C4-1A90545448B0}"/>
              </a:ext>
            </a:extLst>
          </p:cNvPr>
          <p:cNvSpPr>
            <a:spLocks noGrp="1"/>
          </p:cNvSpPr>
          <p:nvPr>
            <p:ph type="subTitle" idx="1"/>
          </p:nvPr>
        </p:nvSpPr>
        <p:spPr>
          <a:xfrm>
            <a:off x="1524000" y="3602038"/>
            <a:ext cx="9144000" cy="1655762"/>
          </a:xfrm>
          <a:prstGeom prst="rect">
            <a:avLst/>
          </a:prstGeom>
        </p:spPr>
        <p:txBody>
          <a:bodyPr/>
          <a:lstStyle>
            <a:lvl1pPr marL="0" indent="0" algn="l">
              <a:buNone/>
              <a:defRPr sz="24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2354391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Minimum Headers">
    <p:bg>
      <p:bgPr>
        <a:solidFill>
          <a:srgbClr val="EAEAE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57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61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5F3881-CB11-4840-B443-3482ED6913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8210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346480-06E7-4CB4-B0C7-2DF136CB1B11}"/>
              </a:ext>
            </a:extLst>
          </p:cNvPr>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68200BB-70A7-4F8C-B3C9-013A51A6F42D}"/>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3B8D4F-C983-431B-B89C-D1AF064EFF6C}"/>
              </a:ext>
            </a:extLst>
          </p:cNvPr>
          <p:cNvSpPr>
            <a:spLocks noGrp="1"/>
          </p:cNvSpPr>
          <p:nvPr>
            <p:ph type="body" sz="quarter" idx="3"/>
          </p:nvPr>
        </p:nvSpPr>
        <p:spPr>
          <a:xfrm>
            <a:off x="6172202"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57C020B-05A5-4B10-A47D-1CC2F883DBB4}"/>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122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over, Generic Photo">
    <p:spTree>
      <p:nvGrpSpPr>
        <p:cNvPr id="1" name=""/>
        <p:cNvGrpSpPr/>
        <p:nvPr/>
      </p:nvGrpSpPr>
      <p:grpSpPr>
        <a:xfrm>
          <a:off x="0" y="0"/>
          <a:ext cx="0" cy="0"/>
          <a:chOff x="0" y="0"/>
          <a:chExt cx="0" cy="0"/>
        </a:xfrm>
      </p:grpSpPr>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 name="Main Title of Presentation, Keep to Two Lines if Possible"/>
          <p:cNvSpPr txBox="1">
            <a:spLocks noGrp="1"/>
          </p:cNvSpPr>
          <p:nvPr>
            <p:ph type="title" hasCustomPrompt="1"/>
          </p:nvPr>
        </p:nvSpPr>
        <p:spPr>
          <a:xfrm>
            <a:off x="914400" y="2875712"/>
            <a:ext cx="10363200" cy="1036048"/>
          </a:xfrm>
          <a:prstGeom prst="rect">
            <a:avLst/>
          </a:prstGeom>
        </p:spPr>
        <p:txBody>
          <a:bodyPr anchor="b"/>
          <a:lstStyle>
            <a:lvl1pPr>
              <a:lnSpc>
                <a:spcPct val="80000"/>
              </a:lnSpc>
              <a:defRPr sz="2025"/>
            </a:lvl1pPr>
          </a:lstStyle>
          <a:p>
            <a:r>
              <a:t>Main Title of Presentation, Keep to Two Lines if Possible</a:t>
            </a:r>
          </a:p>
        </p:txBody>
      </p:sp>
      <p:sp>
        <p:nvSpPr>
          <p:cNvPr id="36" name="Body Level One…"/>
          <p:cNvSpPr txBox="1">
            <a:spLocks noGrp="1"/>
          </p:cNvSpPr>
          <p:nvPr>
            <p:ph type="body" sz="quarter" idx="1" hasCustomPrompt="1"/>
          </p:nvPr>
        </p:nvSpPr>
        <p:spPr>
          <a:xfrm>
            <a:off x="914401" y="4044181"/>
            <a:ext cx="7111164" cy="804265"/>
          </a:xfrm>
          <a:prstGeom prst="rect">
            <a:avLst/>
          </a:prstGeom>
        </p:spPr>
        <p:txBody>
          <a:bodyPr/>
          <a:lstStyle>
            <a:lvl1pPr marL="0" indent="0">
              <a:lnSpc>
                <a:spcPct val="100000"/>
              </a:lnSpc>
              <a:spcBef>
                <a:spcPts val="525"/>
              </a:spcBef>
              <a:buSzTx/>
              <a:buFontTx/>
              <a:buNone/>
              <a:defRPr sz="975" b="1"/>
            </a:lvl1pPr>
            <a:lvl2pPr marL="0" indent="257175">
              <a:lnSpc>
                <a:spcPct val="100000"/>
              </a:lnSpc>
              <a:spcBef>
                <a:spcPts val="525"/>
              </a:spcBef>
              <a:buSzTx/>
              <a:buFontTx/>
              <a:buNone/>
              <a:defRPr sz="975" b="1"/>
            </a:lvl2pPr>
            <a:lvl3pPr marL="0" indent="514350">
              <a:lnSpc>
                <a:spcPct val="100000"/>
              </a:lnSpc>
              <a:spcBef>
                <a:spcPts val="525"/>
              </a:spcBef>
              <a:buSzTx/>
              <a:buFontTx/>
              <a:buNone/>
              <a:defRPr sz="975" b="1"/>
            </a:lvl3pPr>
            <a:lvl4pPr marL="0" indent="771525">
              <a:lnSpc>
                <a:spcPct val="100000"/>
              </a:lnSpc>
              <a:spcBef>
                <a:spcPts val="525"/>
              </a:spcBef>
              <a:buSzTx/>
              <a:buFontTx/>
              <a:buNone/>
              <a:defRPr sz="975" b="1"/>
            </a:lvl4pPr>
            <a:lvl5pPr marL="0" indent="1028700">
              <a:lnSpc>
                <a:spcPct val="100000"/>
              </a:lnSpc>
              <a:spcBef>
                <a:spcPts val="525"/>
              </a:spcBef>
              <a:buSzTx/>
              <a:buFontTx/>
              <a:buNone/>
              <a:defRPr sz="975" b="1"/>
            </a:lvl5pPr>
          </a:lstStyle>
          <a:p>
            <a:r>
              <a:t>Additional Details/Date Here</a:t>
            </a:r>
          </a:p>
          <a:p>
            <a:pPr lvl="1"/>
            <a:endParaRPr/>
          </a:p>
          <a:p>
            <a:pPr lvl="2"/>
            <a:endParaRPr/>
          </a:p>
          <a:p>
            <a:pPr lvl="3"/>
            <a:endParaRPr/>
          </a:p>
          <a:p>
            <a:pPr lvl="4"/>
            <a:endParaRPr/>
          </a:p>
        </p:txBody>
      </p:sp>
    </p:spTree>
    <p:extLst>
      <p:ext uri="{BB962C8B-B14F-4D97-AF65-F5344CB8AC3E}">
        <p14:creationId xmlns:p14="http://schemas.microsoft.com/office/powerpoint/2010/main" val="165460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BAA9-4D8D-4920-BF13-72E5EBC6896D}"/>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7720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5F3881-CB11-4840-B443-3482ED6913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568015"/>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253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4A96D-B984-4043-B0EE-35D76DC3635F}"/>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CC6A0F2-32AE-4A36-B8C4-1A90545448B0}"/>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900071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05D5-784E-4373-993A-64F5F587A2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F3881-CB11-4840-B443-3482ED6913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24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522CF-D908-40BB-AEE5-843B3EB199B9}"/>
              </a:ext>
            </a:extLst>
          </p:cNvPr>
          <p:cNvSpPr>
            <a:spLocks noGrp="1"/>
          </p:cNvSpPr>
          <p:nvPr>
            <p:ph type="title"/>
          </p:nvPr>
        </p:nvSpPr>
        <p:spPr>
          <a:xfrm>
            <a:off x="831851" y="1709740"/>
            <a:ext cx="10515600"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6B5BF90C-E7E5-4DEC-A180-86034DFBD69F}"/>
              </a:ext>
            </a:extLst>
          </p:cNvPr>
          <p:cNvSpPr>
            <a:spLocks noGrp="1"/>
          </p:cNvSpPr>
          <p:nvPr>
            <p:ph type="body" idx="1" hasCustomPrompt="1"/>
          </p:nvPr>
        </p:nvSpPr>
        <p:spPr>
          <a:xfrm>
            <a:off x="831851" y="4589465"/>
            <a:ext cx="10515600" cy="1500187"/>
          </a:xfrm>
        </p:spPr>
        <p:txBody>
          <a:bodyPr/>
          <a:lstStyle>
            <a:lvl1pPr marL="0" indent="0">
              <a:buNone/>
              <a:defRPr sz="2400">
                <a:solidFill>
                  <a:schemeClr val="tx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518602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64B22-6C40-4E94-88EE-FAF99F5EF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EC54C0-2EE6-4FED-85BA-08575F739A8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209022-0216-4D20-8FC9-2B6EE147810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237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9B726-5835-4AB6-8E70-E842CDB163A8}"/>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346480-06E7-4CB4-B0C7-2DF136CB1B1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8200BB-70A7-4F8C-B3C9-013A51A6F42D}"/>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3B8D4F-C983-431B-B89C-D1AF064EFF6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57C020B-05A5-4B10-A47D-1CC2F883DBB4}"/>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500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3909E0-467D-4307-A3A7-619B13B73AC4}"/>
              </a:ext>
            </a:extLst>
          </p:cNvPr>
          <p:cNvSpPr>
            <a:spLocks noGrp="1"/>
          </p:cNvSpPr>
          <p:nvPr>
            <p:ph type="title"/>
          </p:nvPr>
        </p:nvSpPr>
        <p:spPr>
          <a:xfrm>
            <a:off x="609600" y="504011"/>
            <a:ext cx="10972800" cy="694964"/>
          </a:xfrm>
        </p:spPr>
        <p:txBody>
          <a:bodyPr/>
          <a:lstStyle/>
          <a:p>
            <a:r>
              <a:rPr lang="en-US"/>
              <a:t>Click to edit Master title style</a:t>
            </a:r>
          </a:p>
        </p:txBody>
      </p:sp>
      <p:sp>
        <p:nvSpPr>
          <p:cNvPr id="5" name="Picture Placeholder 11">
            <a:extLst>
              <a:ext uri="{FF2B5EF4-FFF2-40B4-BE49-F238E27FC236}">
                <a16:creationId xmlns:a16="http://schemas.microsoft.com/office/drawing/2014/main" id="{14F96C6B-A68A-4FE2-8FB9-848E09FDD749}"/>
              </a:ext>
            </a:extLst>
          </p:cNvPr>
          <p:cNvSpPr>
            <a:spLocks noGrp="1"/>
          </p:cNvSpPr>
          <p:nvPr>
            <p:ph type="pic" sz="quarter" idx="13"/>
          </p:nvPr>
        </p:nvSpPr>
        <p:spPr>
          <a:xfrm>
            <a:off x="609602" y="1837560"/>
            <a:ext cx="3473647" cy="2225685"/>
          </a:xfrm>
        </p:spPr>
        <p:txBody>
          <a:bodyPr/>
          <a:lstStyle>
            <a:lvl1pPr marL="0" indent="0">
              <a:buNone/>
              <a:defRPr/>
            </a:lvl1pPr>
          </a:lstStyle>
          <a:p>
            <a:endParaRPr lang="en-US" dirty="0"/>
          </a:p>
        </p:txBody>
      </p:sp>
      <p:sp>
        <p:nvSpPr>
          <p:cNvPr id="6" name="Text Placeholder 3">
            <a:extLst>
              <a:ext uri="{FF2B5EF4-FFF2-40B4-BE49-F238E27FC236}">
                <a16:creationId xmlns:a16="http://schemas.microsoft.com/office/drawing/2014/main" id="{52EA52CE-BDCA-4C48-A1C8-E04B8A7AEA52}"/>
              </a:ext>
            </a:extLst>
          </p:cNvPr>
          <p:cNvSpPr>
            <a:spLocks noGrp="1"/>
          </p:cNvSpPr>
          <p:nvPr>
            <p:ph type="body" sz="half" idx="14"/>
          </p:nvPr>
        </p:nvSpPr>
        <p:spPr>
          <a:xfrm>
            <a:off x="4433457" y="2732730"/>
            <a:ext cx="7265939" cy="3270139"/>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7" name="Text Placeholder 3">
            <a:extLst>
              <a:ext uri="{FF2B5EF4-FFF2-40B4-BE49-F238E27FC236}">
                <a16:creationId xmlns:a16="http://schemas.microsoft.com/office/drawing/2014/main" id="{D8D5EDF1-445D-41B7-A687-1DD80970F3E3}"/>
              </a:ext>
            </a:extLst>
          </p:cNvPr>
          <p:cNvSpPr>
            <a:spLocks noGrp="1"/>
          </p:cNvSpPr>
          <p:nvPr>
            <p:ph type="body" sz="half" idx="15" hasCustomPrompt="1"/>
          </p:nvPr>
        </p:nvSpPr>
        <p:spPr>
          <a:xfrm>
            <a:off x="4433457" y="2191382"/>
            <a:ext cx="7265939" cy="388943"/>
          </a:xfrm>
        </p:spPr>
        <p:txBody>
          <a:bodyPr/>
          <a:lstStyle>
            <a:lvl1pPr marL="0" indent="0">
              <a:buNone/>
              <a:defRPr sz="1400" i="1">
                <a:solidFill>
                  <a:schemeClr val="tx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Title</a:t>
            </a:r>
          </a:p>
        </p:txBody>
      </p:sp>
      <p:sp>
        <p:nvSpPr>
          <p:cNvPr id="8" name="Text Placeholder 3">
            <a:extLst>
              <a:ext uri="{FF2B5EF4-FFF2-40B4-BE49-F238E27FC236}">
                <a16:creationId xmlns:a16="http://schemas.microsoft.com/office/drawing/2014/main" id="{E2AA6BA9-AA31-4573-AF5D-69B20B485B63}"/>
              </a:ext>
            </a:extLst>
          </p:cNvPr>
          <p:cNvSpPr>
            <a:spLocks noGrp="1"/>
          </p:cNvSpPr>
          <p:nvPr>
            <p:ph type="body" sz="quarter" idx="16" hasCustomPrompt="1"/>
          </p:nvPr>
        </p:nvSpPr>
        <p:spPr>
          <a:xfrm>
            <a:off x="4434417" y="1631436"/>
            <a:ext cx="7264400" cy="560387"/>
          </a:xfrm>
        </p:spPr>
        <p:txBody>
          <a:bodyPr anchor="b">
            <a:normAutofit/>
          </a:bodyPr>
          <a:lstStyle>
            <a:lvl1pPr marL="0" indent="0">
              <a:buNone/>
              <a:defRPr sz="2000" b="0" i="0" baseline="0">
                <a:solidFill>
                  <a:schemeClr val="tx1"/>
                </a:solidFill>
                <a:latin typeface="Univers Next Pro Medium"/>
                <a:cs typeface="Univers Next Pro Medium"/>
              </a:defRPr>
            </a:lvl1pPr>
          </a:lstStyle>
          <a:p>
            <a:pPr lvl="0"/>
            <a:r>
              <a:rPr lang="en-US" dirty="0"/>
              <a:t>Click to edit Presenter Name</a:t>
            </a:r>
          </a:p>
        </p:txBody>
      </p:sp>
    </p:spTree>
    <p:extLst>
      <p:ext uri="{BB962C8B-B14F-4D97-AF65-F5344CB8AC3E}">
        <p14:creationId xmlns:p14="http://schemas.microsoft.com/office/powerpoint/2010/main" val="262801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E2C745-E5B5-4238-966B-BF9108434325}"/>
              </a:ext>
            </a:extLst>
          </p:cNvPr>
          <p:cNvSpPr>
            <a:spLocks noGrp="1"/>
          </p:cNvSpPr>
          <p:nvPr>
            <p:ph type="title"/>
          </p:nvPr>
        </p:nvSpPr>
        <p:spPr>
          <a:xfrm>
            <a:off x="609600" y="270925"/>
            <a:ext cx="4775200" cy="910167"/>
          </a:xfrm>
        </p:spPr>
        <p:txBody>
          <a:bodyPr anchor="b"/>
          <a:lstStyle>
            <a:lvl1pPr algn="l">
              <a:defRPr sz="2000" b="1"/>
            </a:lvl1pPr>
          </a:lstStyle>
          <a:p>
            <a:r>
              <a:rPr lang="en-US" dirty="0"/>
              <a:t>Click to edit Master title style</a:t>
            </a:r>
          </a:p>
        </p:txBody>
      </p:sp>
      <p:sp>
        <p:nvSpPr>
          <p:cNvPr id="5" name="Text Placeholder 3">
            <a:extLst>
              <a:ext uri="{FF2B5EF4-FFF2-40B4-BE49-F238E27FC236}">
                <a16:creationId xmlns:a16="http://schemas.microsoft.com/office/drawing/2014/main" id="{BCB3EFD0-C456-4704-97B5-549E12461599}"/>
              </a:ext>
            </a:extLst>
          </p:cNvPr>
          <p:cNvSpPr>
            <a:spLocks noGrp="1"/>
          </p:cNvSpPr>
          <p:nvPr>
            <p:ph type="body" sz="half" idx="2"/>
          </p:nvPr>
        </p:nvSpPr>
        <p:spPr>
          <a:xfrm>
            <a:off x="609600" y="1337723"/>
            <a:ext cx="4775200" cy="4749810"/>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Tree>
    <p:extLst>
      <p:ext uri="{BB962C8B-B14F-4D97-AF65-F5344CB8AC3E}">
        <p14:creationId xmlns:p14="http://schemas.microsoft.com/office/powerpoint/2010/main" val="1385812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2.xml"/><Relationship Id="rId4" Type="http://schemas.openxmlformats.org/officeDocument/2006/relationships/image" Target="../media/image5.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theme" Target="../theme/theme4.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image" Target="../media/image5.emf"/><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DF365A1-DEC2-5044-BA90-63F194FBEFD0}"/>
              </a:ext>
            </a:extLst>
          </p:cNvPr>
          <p:cNvCxnSpPr>
            <a:cxnSpLocks/>
          </p:cNvCxnSpPr>
          <p:nvPr userDrawn="1"/>
        </p:nvCxnSpPr>
        <p:spPr>
          <a:xfrm>
            <a:off x="1143000" y="2286000"/>
            <a:ext cx="0" cy="2286000"/>
          </a:xfrm>
          <a:prstGeom prst="line">
            <a:avLst/>
          </a:prstGeom>
          <a:ln w="63500">
            <a:solidFill>
              <a:srgbClr val="D02C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047924"/>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400" kern="1200">
          <a:solidFill>
            <a:schemeClr val="accent2"/>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accent2"/>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3A79A3-B7D8-4F99-AB0A-183B1730FA5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6A777E9-6EB0-4B33-815F-2B0726D5E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F4BC4DB4-930E-754C-9592-8DA326637D9E}"/>
              </a:ext>
            </a:extLst>
          </p:cNvPr>
          <p:cNvSpPr txBox="1"/>
          <p:nvPr userDrawn="1"/>
        </p:nvSpPr>
        <p:spPr>
          <a:xfrm>
            <a:off x="11477003" y="6259104"/>
            <a:ext cx="539015" cy="276999"/>
          </a:xfrm>
          <a:prstGeom prst="rect">
            <a:avLst/>
          </a:prstGeom>
          <a:noFill/>
        </p:spPr>
        <p:txBody>
          <a:bodyPr wrap="square" rtlCol="0">
            <a:spAutoFit/>
          </a:bodyPr>
          <a:lstStyle/>
          <a:p>
            <a:pPr algn="ctr"/>
            <a:fld id="{7C5E81C6-17B0-E046-A279-3A34075408AE}" type="slidenum">
              <a:rPr lang="en-US" sz="1200" smtClean="0">
                <a:solidFill>
                  <a:schemeClr val="bg1"/>
                </a:solidFill>
              </a:rPr>
              <a:pPr algn="ctr"/>
              <a:t>‹#›</a:t>
            </a:fld>
            <a:endParaRPr lang="en-US" sz="1200" dirty="0">
              <a:solidFill>
                <a:schemeClr val="bg1"/>
              </a:solidFill>
            </a:endParaRPr>
          </a:p>
        </p:txBody>
      </p:sp>
      <p:pic>
        <p:nvPicPr>
          <p:cNvPr id="7" name="Picture 6">
            <a:extLst>
              <a:ext uri="{FF2B5EF4-FFF2-40B4-BE49-F238E27FC236}">
                <a16:creationId xmlns:a16="http://schemas.microsoft.com/office/drawing/2014/main" id="{03014E0C-C5D9-7849-94DC-6DEA0481BD7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8200" y="6283168"/>
            <a:ext cx="834103" cy="228870"/>
          </a:xfrm>
          <a:prstGeom prst="rect">
            <a:avLst/>
          </a:prstGeom>
        </p:spPr>
      </p:pic>
    </p:spTree>
    <p:extLst>
      <p:ext uri="{BB962C8B-B14F-4D97-AF65-F5344CB8AC3E}">
        <p14:creationId xmlns:p14="http://schemas.microsoft.com/office/powerpoint/2010/main" val="937975969"/>
      </p:ext>
    </p:extLst>
  </p:cSld>
  <p:clrMap bg1="lt1" tx1="dk1" bg2="lt2" tx2="dk2" accent1="accent1" accent2="accent2" accent3="accent3" accent4="accent4" accent5="accent5" accent6="accent6" hlink="hlink" folHlink="folHlink"/>
  <p:hf hdr="0" ftr="0" dt="0"/>
  <p:txStyles>
    <p:titleStyle>
      <a:lvl1pPr algn="l" defTabSz="914377" rtl="0" eaLnBrk="1" latinLnBrk="0" hangingPunct="1">
        <a:lnSpc>
          <a:spcPct val="90000"/>
        </a:lnSpc>
        <a:spcBef>
          <a:spcPct val="0"/>
        </a:spcBef>
        <a:buNone/>
        <a:defRPr sz="4400" b="1" i="0" kern="120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p:titleStyle>
    <p:bodyStyle>
      <a:lvl1pPr marL="228594" indent="-228594" algn="l" defTabSz="914377" rtl="0" eaLnBrk="1" latinLnBrk="0" hangingPunct="1">
        <a:lnSpc>
          <a:spcPct val="90000"/>
        </a:lnSpc>
        <a:spcBef>
          <a:spcPts val="1000"/>
        </a:spcBef>
        <a:buClr>
          <a:srgbClr val="D02C2F"/>
        </a:buClr>
        <a:buFont typeface="Wingdings" pitchFamily="2" charset="2"/>
        <a:buChar char="§"/>
        <a:defRPr sz="2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rgbClr val="D02C2F"/>
        </a:buClr>
        <a:buFont typeface="Wingdings" pitchFamily="2" charset="2"/>
        <a:buChar char="§"/>
        <a:defRPr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rgbClr val="D02C2F"/>
        </a:buClr>
        <a:buFont typeface="Wingdings" pitchFamily="2" charset="2"/>
        <a:buChar char="§"/>
        <a:defRPr sz="20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rgbClr val="D02C2F"/>
        </a:buClr>
        <a:buFont typeface="Wingdings" pitchFamily="2" charset="2"/>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rgbClr val="D02C2F"/>
        </a:buClr>
        <a:buFont typeface="Wingdings" pitchFamily="2" charset="2"/>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F6D75E-51F4-6E48-B89C-58CA2B2930DE}"/>
              </a:ext>
            </a:extLst>
          </p:cNvPr>
          <p:cNvSpPr/>
          <p:nvPr userDrawn="1"/>
        </p:nvSpPr>
        <p:spPr>
          <a:xfrm>
            <a:off x="-1" y="0"/>
            <a:ext cx="12191999" cy="6858000"/>
          </a:xfrm>
          <a:prstGeom prst="rect">
            <a:avLst/>
          </a:prstGeom>
          <a:gradFill>
            <a:gsLst>
              <a:gs pos="65000">
                <a:schemeClr val="bg1">
                  <a:alpha val="90000"/>
                </a:schemeClr>
              </a:gs>
              <a:gs pos="100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BDF365A1-DEC2-5044-BA90-63F194FBEFD0}"/>
              </a:ext>
            </a:extLst>
          </p:cNvPr>
          <p:cNvCxnSpPr>
            <a:cxnSpLocks/>
          </p:cNvCxnSpPr>
          <p:nvPr userDrawn="1"/>
        </p:nvCxnSpPr>
        <p:spPr>
          <a:xfrm>
            <a:off x="1143000" y="2286000"/>
            <a:ext cx="0" cy="2286000"/>
          </a:xfrm>
          <a:prstGeom prst="line">
            <a:avLst/>
          </a:prstGeom>
          <a:ln w="63500">
            <a:solidFill>
              <a:srgbClr val="D02C2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BE70D0A-73BF-FE4A-8F59-C2CF3A85FBED}"/>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0055411" y="5942451"/>
            <a:ext cx="1670425" cy="458348"/>
          </a:xfrm>
          <a:prstGeom prst="rect">
            <a:avLst/>
          </a:prstGeom>
        </p:spPr>
      </p:pic>
    </p:spTree>
    <p:extLst>
      <p:ext uri="{BB962C8B-B14F-4D97-AF65-F5344CB8AC3E}">
        <p14:creationId xmlns:p14="http://schemas.microsoft.com/office/powerpoint/2010/main" val="3479245247"/>
      </p:ext>
    </p:extLst>
  </p:cSld>
  <p:clrMap bg1="lt1" tx1="dk1" bg2="lt2" tx2="dk2" accent1="accent1" accent2="accent2" accent3="accent3" accent4="accent4" accent5="accent5" accent6="accent6" hlink="hlink" folHlink="folHlink"/>
  <p:sldLayoutIdLst>
    <p:sldLayoutId id="2147483681" r:id="rId1"/>
  </p:sldLayoutIdLst>
  <p:hf hdr="0" ftr="0" dt="0"/>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400" kern="1200">
          <a:solidFill>
            <a:schemeClr val="accent2"/>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accent2"/>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187624-59CA-0D4A-9031-1AF8FDDED92D}"/>
              </a:ext>
            </a:extLst>
          </p:cNvPr>
          <p:cNvSpPr/>
          <p:nvPr userDrawn="1"/>
        </p:nvSpPr>
        <p:spPr>
          <a:xfrm>
            <a:off x="-1" y="0"/>
            <a:ext cx="12191999" cy="6858000"/>
          </a:xfrm>
          <a:prstGeom prst="rect">
            <a:avLst/>
          </a:prstGeom>
          <a:gradFill>
            <a:gsLst>
              <a:gs pos="65000">
                <a:schemeClr val="bg1">
                  <a:alpha val="90000"/>
                </a:schemeClr>
              </a:gs>
              <a:gs pos="100000">
                <a:schemeClr val="bg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223A79A3-B7D8-4F99-AB0A-183B1730FA5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6A777E9-6EB0-4B33-815F-2B0726D5E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F4BC4DB4-930E-754C-9592-8DA326637D9E}"/>
              </a:ext>
            </a:extLst>
          </p:cNvPr>
          <p:cNvSpPr txBox="1"/>
          <p:nvPr userDrawn="1"/>
        </p:nvSpPr>
        <p:spPr>
          <a:xfrm>
            <a:off x="11477003" y="6259104"/>
            <a:ext cx="539015" cy="276999"/>
          </a:xfrm>
          <a:prstGeom prst="rect">
            <a:avLst/>
          </a:prstGeom>
          <a:noFill/>
        </p:spPr>
        <p:txBody>
          <a:bodyPr wrap="square" rtlCol="0">
            <a:spAutoFit/>
          </a:bodyPr>
          <a:lstStyle/>
          <a:p>
            <a:pPr algn="ctr"/>
            <a:fld id="{7C5E81C6-17B0-E046-A279-3A34075408AE}" type="slidenum">
              <a:rPr lang="en-US" sz="1200" smtClean="0">
                <a:solidFill>
                  <a:schemeClr val="tx2"/>
                </a:solidFill>
              </a:rPr>
              <a:pPr algn="ctr"/>
              <a:t>‹#›</a:t>
            </a:fld>
            <a:endParaRPr lang="en-US" sz="1200" dirty="0">
              <a:solidFill>
                <a:schemeClr val="tx2"/>
              </a:solidFill>
            </a:endParaRPr>
          </a:p>
        </p:txBody>
      </p:sp>
      <p:pic>
        <p:nvPicPr>
          <p:cNvPr id="7" name="Picture 6">
            <a:extLst>
              <a:ext uri="{FF2B5EF4-FFF2-40B4-BE49-F238E27FC236}">
                <a16:creationId xmlns:a16="http://schemas.microsoft.com/office/drawing/2014/main" id="{03014E0C-C5D9-7849-94DC-6DEA0481BD72}"/>
              </a:ext>
            </a:extLst>
          </p:cNvPr>
          <p:cNvPicPr>
            <a:picLocks noChangeAspect="1"/>
          </p:cNvPicPr>
          <p:nvPr userDrawn="1"/>
        </p:nvPicPr>
        <p:blipFill>
          <a:blip r:embed="rId28">
            <a:extLst>
              <a:ext uri="{28A0092B-C50C-407E-A947-70E740481C1C}">
                <a14:useLocalDpi xmlns:a14="http://schemas.microsoft.com/office/drawing/2010/main"/>
              </a:ext>
            </a:extLst>
          </a:blip>
          <a:srcRect/>
          <a:stretch/>
        </p:blipFill>
        <p:spPr>
          <a:xfrm>
            <a:off x="838201" y="6283168"/>
            <a:ext cx="834100" cy="228869"/>
          </a:xfrm>
          <a:prstGeom prst="rect">
            <a:avLst/>
          </a:prstGeom>
        </p:spPr>
      </p:pic>
    </p:spTree>
    <p:extLst>
      <p:ext uri="{BB962C8B-B14F-4D97-AF65-F5344CB8AC3E}">
        <p14:creationId xmlns:p14="http://schemas.microsoft.com/office/powerpoint/2010/main" val="4133447409"/>
      </p:ext>
    </p:extLst>
  </p:cSld>
  <p:clrMap bg1="lt1" tx1="dk1" bg2="lt2" tx2="dk2" accent1="accent1" accent2="accent2" accent3="accent3" accent4="accent4" accent5="accent5" accent6="accent6" hlink="hlink" folHlink="folHlink"/>
  <p:sldLayoutIdLst>
    <p:sldLayoutId id="2147483683"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3" r:id="rId18"/>
    <p:sldLayoutId id="2147483704" r:id="rId19"/>
    <p:sldLayoutId id="2147483706" r:id="rId20"/>
    <p:sldLayoutId id="2147483708" r:id="rId21"/>
    <p:sldLayoutId id="2147483709" r:id="rId22"/>
    <p:sldLayoutId id="2147483713" r:id="rId23"/>
    <p:sldLayoutId id="2147483715" r:id="rId24"/>
    <p:sldLayoutId id="2147483716" r:id="rId25"/>
  </p:sldLayoutIdLst>
  <p:hf hdr="0" ftr="0" dt="0"/>
  <p:txStyles>
    <p:titleStyle>
      <a:lvl1pPr algn="l" defTabSz="914377" rtl="0" eaLnBrk="1" latinLnBrk="0" hangingPunct="1">
        <a:lnSpc>
          <a:spcPct val="90000"/>
        </a:lnSpc>
        <a:spcBef>
          <a:spcPct val="0"/>
        </a:spcBef>
        <a:buNone/>
        <a:defRPr sz="4400" b="1" i="0" kern="120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defRPr>
      </a:lvl1pPr>
    </p:titleStyle>
    <p:bodyStyle>
      <a:lvl1pPr marL="228594" indent="-228594" algn="l" defTabSz="914377" rtl="0" eaLnBrk="1" latinLnBrk="0" hangingPunct="1">
        <a:lnSpc>
          <a:spcPct val="90000"/>
        </a:lnSpc>
        <a:spcBef>
          <a:spcPts val="1000"/>
        </a:spcBef>
        <a:buClr>
          <a:srgbClr val="D02C2F"/>
        </a:buClr>
        <a:buFont typeface="Wingdings" pitchFamily="2" charset="2"/>
        <a:buChar char="§"/>
        <a:defRPr sz="2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rgbClr val="D02C2F"/>
        </a:buClr>
        <a:buFont typeface="Wingdings" pitchFamily="2" charset="2"/>
        <a:buChar char="§"/>
        <a:defRPr sz="24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rgbClr val="D02C2F"/>
        </a:buClr>
        <a:buFont typeface="Wingdings" pitchFamily="2" charset="2"/>
        <a:buChar char="§"/>
        <a:defRPr sz="20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rgbClr val="D02C2F"/>
        </a:buClr>
        <a:buFont typeface="Wingdings" pitchFamily="2" charset="2"/>
        <a:buChar char="§"/>
        <a:defRPr sz="1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rgbClr val="D02C2F"/>
        </a:buClr>
        <a:buFont typeface="Wingdings" pitchFamily="2" charset="2"/>
        <a:buChar char="§"/>
        <a:defRPr sz="1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8.png"/><Relationship Id="rId4" Type="http://schemas.openxmlformats.org/officeDocument/2006/relationships/image" Target="../media/image6.tiff"/></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8.png"/><Relationship Id="rId4" Type="http://schemas.openxmlformats.org/officeDocument/2006/relationships/image" Target="../media/image6.tif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8.png"/><Relationship Id="rId4" Type="http://schemas.openxmlformats.org/officeDocument/2006/relationships/image" Target="../media/image6.tiff"/></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8.png"/><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9.png"/><Relationship Id="rId1" Type="http://schemas.openxmlformats.org/officeDocument/2006/relationships/slideLayout" Target="../slideLayouts/slideLayout20.xml"/><Relationship Id="rId5" Type="http://schemas.openxmlformats.org/officeDocument/2006/relationships/image" Target="../media/image8.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1.png"/><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2.png"/><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3.png"/><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tiff"/><Relationship Id="rId1" Type="http://schemas.openxmlformats.org/officeDocument/2006/relationships/slideLayout" Target="../slideLayouts/slideLayout20.xml"/><Relationship Id="rId5" Type="http://schemas.openxmlformats.org/officeDocument/2006/relationships/image" Target="../media/image8.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8.png"/><Relationship Id="rId5" Type="http://schemas.openxmlformats.org/officeDocument/2006/relationships/image" Target="../media/image6.tiff"/><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tiff"/><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8.png"/><Relationship Id="rId4" Type="http://schemas.openxmlformats.org/officeDocument/2006/relationships/image" Target="../media/image6.tiff"/></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0.png"/><Relationship Id="rId7" Type="http://schemas.openxmlformats.org/officeDocument/2006/relationships/image" Target="../media/image6.tiff"/><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6.tiff"/><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6.tiff"/><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1.png"/><Relationship Id="rId7" Type="http://schemas.openxmlformats.org/officeDocument/2006/relationships/image" Target="../media/image6.tiff"/><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image" Target="../media/image6.tiff"/><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6.tiff"/><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48.png"/><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49.jpg"/><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image" Target="../media/image6.tiff"/><Relationship Id="rId4" Type="http://schemas.openxmlformats.org/officeDocument/2006/relationships/hyperlink" Target="mailto:patrick.macfarlane@juvare.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6.tiff"/><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tiff"/><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3.jpg"/><Relationship Id="rId7" Type="http://schemas.openxmlformats.org/officeDocument/2006/relationships/image" Target="../media/image6.tiff"/><Relationship Id="rId2" Type="http://schemas.openxmlformats.org/officeDocument/2006/relationships/image" Target="../media/image52.jpg"/><Relationship Id="rId1" Type="http://schemas.openxmlformats.org/officeDocument/2006/relationships/slideLayout" Target="../slideLayouts/slideLayout20.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jpg"/></Relationships>
</file>

<file path=ppt/slides/_rels/slide34.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60.emf"/><Relationship Id="rId5" Type="http://schemas.openxmlformats.org/officeDocument/2006/relationships/image" Target="../media/image59.png"/><Relationship Id="rId4" Type="http://schemas.openxmlformats.org/officeDocument/2006/relationships/image" Target="../media/image58.jpe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image" Target="../media/image6.tiff"/><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62.png"/><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63.png"/><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tiff"/><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tiff"/><Relationship Id="rId1" Type="http://schemas.openxmlformats.org/officeDocument/2006/relationships/slideLayout" Target="../slideLayouts/slideLayout20.xml"/><Relationship Id="rId5" Type="http://schemas.openxmlformats.org/officeDocument/2006/relationships/image" Target="../media/image8.pn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image" Target="../media/image6.tiff"/><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72.png"/><Relationship Id="rId11" Type="http://schemas.openxmlformats.org/officeDocument/2006/relationships/image" Target="../media/image8.png"/><Relationship Id="rId5" Type="http://schemas.openxmlformats.org/officeDocument/2006/relationships/image" Target="../media/image71.png"/><Relationship Id="rId10" Type="http://schemas.openxmlformats.org/officeDocument/2006/relationships/image" Target="../media/image6.tiff"/><Relationship Id="rId4" Type="http://schemas.openxmlformats.org/officeDocument/2006/relationships/image" Target="../media/image70.png"/><Relationship Id="rId9"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7.tiff"/><Relationship Id="rId7" Type="http://schemas.openxmlformats.org/officeDocument/2006/relationships/image" Target="../media/image8.png"/><Relationship Id="rId2" Type="http://schemas.openxmlformats.org/officeDocument/2006/relationships/image" Target="../media/image76.tiff"/><Relationship Id="rId1" Type="http://schemas.openxmlformats.org/officeDocument/2006/relationships/slideLayout" Target="../slideLayouts/slideLayout20.xml"/><Relationship Id="rId6" Type="http://schemas.openxmlformats.org/officeDocument/2006/relationships/image" Target="../media/image6.tiff"/><Relationship Id="rId5" Type="http://schemas.openxmlformats.org/officeDocument/2006/relationships/image" Target="../media/image79.png"/><Relationship Id="rId4" Type="http://schemas.openxmlformats.org/officeDocument/2006/relationships/image" Target="../media/image78.tiff"/></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mailto:patrick.macfarlane@juvare.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8.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0.xml"/><Relationship Id="rId5" Type="http://schemas.openxmlformats.org/officeDocument/2006/relationships/image" Target="../media/image8.png"/><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8.png"/><Relationship Id="rId5" Type="http://schemas.openxmlformats.org/officeDocument/2006/relationships/tags" Target="../tags/tag5.xml"/><Relationship Id="rId10" Type="http://schemas.openxmlformats.org/officeDocument/2006/relationships/image" Target="../media/image6.tiff"/><Relationship Id="rId4" Type="http://schemas.openxmlformats.org/officeDocument/2006/relationships/tags" Target="../tags/tag4.xml"/><Relationship Id="rId9"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8.png"/><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4567C-BDF0-1343-9EA7-6222B6247419}"/>
              </a:ext>
            </a:extLst>
          </p:cNvPr>
          <p:cNvSpPr>
            <a:spLocks noGrp="1"/>
          </p:cNvSpPr>
          <p:nvPr>
            <p:ph type="ctrTitle"/>
          </p:nvPr>
        </p:nvSpPr>
        <p:spPr/>
        <p:txBody>
          <a:bodyPr/>
          <a:lstStyle/>
          <a:p>
            <a:r>
              <a:rPr lang="en-US" dirty="0"/>
              <a:t>Unified Coordination Platform</a:t>
            </a:r>
            <a:br>
              <a:rPr lang="en-US" dirty="0"/>
            </a:br>
            <a:r>
              <a:rPr lang="en-US" dirty="0"/>
              <a:t>Briefing</a:t>
            </a:r>
          </a:p>
        </p:txBody>
      </p:sp>
      <p:sp>
        <p:nvSpPr>
          <p:cNvPr id="3" name="Subtitle 2">
            <a:extLst>
              <a:ext uri="{FF2B5EF4-FFF2-40B4-BE49-F238E27FC236}">
                <a16:creationId xmlns:a16="http://schemas.microsoft.com/office/drawing/2014/main" id="{0ECBFC46-88B4-2149-8146-A873EA402F4E}"/>
              </a:ext>
            </a:extLst>
          </p:cNvPr>
          <p:cNvSpPr>
            <a:spLocks noGrp="1"/>
          </p:cNvSpPr>
          <p:nvPr>
            <p:ph type="subTitle" idx="1"/>
          </p:nvPr>
        </p:nvSpPr>
        <p:spPr>
          <a:xfrm>
            <a:off x="1527048" y="3840480"/>
            <a:ext cx="9144000" cy="914400"/>
          </a:xfrm>
        </p:spPr>
        <p:txBody>
          <a:bodyPr/>
          <a:lstStyle/>
          <a:p>
            <a:r>
              <a:rPr lang="en-US" b="1" dirty="0"/>
              <a:t>AI in Action - Using New Technologies to Enhance Defense Support for Civil Authorities</a:t>
            </a:r>
            <a:endParaRPr lang="en-US" dirty="0"/>
          </a:p>
        </p:txBody>
      </p:sp>
    </p:spTree>
    <p:extLst>
      <p:ext uri="{BB962C8B-B14F-4D97-AF65-F5344CB8AC3E}">
        <p14:creationId xmlns:p14="http://schemas.microsoft.com/office/powerpoint/2010/main" val="265501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311C95-00BC-466E-B2E0-A93A109D9C69}"/>
              </a:ext>
            </a:extLst>
          </p:cNvPr>
          <p:cNvPicPr>
            <a:picLocks noChangeAspect="1"/>
          </p:cNvPicPr>
          <p:nvPr/>
        </p:nvPicPr>
        <p:blipFill>
          <a:blip r:embed="rId3"/>
          <a:stretch>
            <a:fillRect/>
          </a:stretch>
        </p:blipFill>
        <p:spPr>
          <a:xfrm>
            <a:off x="6853796" y="1059512"/>
            <a:ext cx="4658995" cy="4556760"/>
          </a:xfrm>
          <a:prstGeom prst="rect">
            <a:avLst/>
          </a:prstGeom>
          <a:ln>
            <a:solidFill>
              <a:schemeClr val="tx2"/>
            </a:solidFill>
          </a:ln>
        </p:spPr>
      </p:pic>
      <p:sp>
        <p:nvSpPr>
          <p:cNvPr id="5" name="TextBox 4">
            <a:extLst>
              <a:ext uri="{FF2B5EF4-FFF2-40B4-BE49-F238E27FC236}">
                <a16:creationId xmlns:a16="http://schemas.microsoft.com/office/drawing/2014/main" id="{AE49DC13-0746-4181-95E4-C97097A01995}"/>
              </a:ext>
            </a:extLst>
          </p:cNvPr>
          <p:cNvSpPr txBox="1"/>
          <p:nvPr/>
        </p:nvSpPr>
        <p:spPr>
          <a:xfrm>
            <a:off x="841248" y="1150604"/>
            <a:ext cx="5760720" cy="5029200"/>
          </a:xfrm>
          <a:prstGeom prst="rect">
            <a:avLst/>
          </a:prstGeom>
          <a:noFill/>
        </p:spPr>
        <p:txBody>
          <a:bodyPr wrap="square" rtlCol="0">
            <a:spAutoFit/>
          </a:bodyPr>
          <a:lstStyle/>
          <a:p>
            <a:pPr marL="257175" indent="-257175">
              <a:lnSpc>
                <a:spcPct val="150000"/>
              </a:lnSpc>
              <a:buClr>
                <a:srgbClr val="CE202F"/>
              </a:buClr>
              <a:buFont typeface="Wingdings" pitchFamily="2" charset="2"/>
              <a:buChar char="§"/>
              <a:defRPr/>
            </a:pPr>
            <a:r>
              <a:rPr lang="en-US" b="1" dirty="0">
                <a:solidFill>
                  <a:prstClr val="black"/>
                </a:solidFill>
                <a:latin typeface="Calibri"/>
              </a:rPr>
              <a:t>FEMA’s Office of Response and Recovery (ORR) -</a:t>
            </a:r>
            <a:r>
              <a:rPr lang="en-US" dirty="0">
                <a:solidFill>
                  <a:prstClr val="black"/>
                </a:solidFill>
                <a:latin typeface="Calibri"/>
              </a:rPr>
              <a:t> Common Operating Picture, Resource Requests, Response Coordination, White House National Incident Brief, etc.</a:t>
            </a:r>
          </a:p>
          <a:p>
            <a:pPr>
              <a:lnSpc>
                <a:spcPct val="150000"/>
              </a:lnSpc>
              <a:buClr>
                <a:srgbClr val="CE202F"/>
              </a:buClr>
              <a:defRPr/>
            </a:pPr>
            <a:endParaRPr lang="en-US" sz="900" dirty="0">
              <a:solidFill>
                <a:prstClr val="black"/>
              </a:solidFill>
              <a:latin typeface="Calibri"/>
            </a:endParaRPr>
          </a:p>
          <a:p>
            <a:pPr marL="257175" indent="-257175">
              <a:lnSpc>
                <a:spcPct val="150000"/>
              </a:lnSpc>
              <a:buClr>
                <a:srgbClr val="CE202F"/>
              </a:buClr>
              <a:buFont typeface="Wingdings" pitchFamily="2" charset="2"/>
              <a:buChar char="§"/>
              <a:defRPr/>
            </a:pPr>
            <a:r>
              <a:rPr lang="en-US" b="1" dirty="0">
                <a:solidFill>
                  <a:prstClr val="black"/>
                </a:solidFill>
                <a:latin typeface="Calibri"/>
              </a:rPr>
              <a:t>HHS Strategic National Stockpile - </a:t>
            </a:r>
            <a:r>
              <a:rPr lang="en-US" dirty="0">
                <a:solidFill>
                  <a:prstClr val="black"/>
                </a:solidFill>
                <a:latin typeface="Calibri"/>
              </a:rPr>
              <a:t>System of Record for Common Operating Picture for Crisis Response</a:t>
            </a:r>
          </a:p>
          <a:p>
            <a:pPr>
              <a:lnSpc>
                <a:spcPct val="150000"/>
              </a:lnSpc>
              <a:buClr>
                <a:srgbClr val="CE202F"/>
              </a:buClr>
              <a:defRPr/>
            </a:pPr>
            <a:endParaRPr lang="en-US" sz="900" dirty="0">
              <a:solidFill>
                <a:prstClr val="black"/>
              </a:solidFill>
              <a:latin typeface="Calibri"/>
            </a:endParaRPr>
          </a:p>
          <a:p>
            <a:pPr marL="257175" indent="-257175">
              <a:lnSpc>
                <a:spcPct val="150000"/>
              </a:lnSpc>
              <a:buClr>
                <a:srgbClr val="CE202F"/>
              </a:buClr>
              <a:buFont typeface="Wingdings" pitchFamily="2" charset="2"/>
              <a:buChar char="§"/>
              <a:defRPr/>
            </a:pPr>
            <a:r>
              <a:rPr lang="en-US" b="1" dirty="0">
                <a:solidFill>
                  <a:prstClr val="black"/>
                </a:solidFill>
                <a:latin typeface="Calibri"/>
              </a:rPr>
              <a:t>US Army - </a:t>
            </a:r>
            <a:r>
              <a:rPr lang="en-US" dirty="0">
                <a:solidFill>
                  <a:prstClr val="black"/>
                </a:solidFill>
                <a:latin typeface="Calibri"/>
              </a:rPr>
              <a:t>System provides real-time Mission Assurance</a:t>
            </a:r>
          </a:p>
          <a:p>
            <a:pPr>
              <a:lnSpc>
                <a:spcPct val="150000"/>
              </a:lnSpc>
              <a:buClr>
                <a:srgbClr val="CE202F"/>
              </a:buClr>
              <a:defRPr/>
            </a:pPr>
            <a:endParaRPr lang="en-US" sz="900" dirty="0">
              <a:solidFill>
                <a:prstClr val="black"/>
              </a:solidFill>
              <a:latin typeface="Calibri"/>
            </a:endParaRPr>
          </a:p>
          <a:p>
            <a:pPr marL="257175" indent="-257175">
              <a:lnSpc>
                <a:spcPct val="150000"/>
              </a:lnSpc>
              <a:buClr>
                <a:srgbClr val="CE202F"/>
              </a:buClr>
              <a:buFont typeface="Wingdings" pitchFamily="2" charset="2"/>
              <a:buChar char="§"/>
              <a:defRPr/>
            </a:pPr>
            <a:r>
              <a:rPr lang="en-US" b="1" dirty="0">
                <a:solidFill>
                  <a:prstClr val="black"/>
                </a:solidFill>
                <a:latin typeface="Calibri"/>
              </a:rPr>
              <a:t>US Dept. of State - </a:t>
            </a:r>
            <a:r>
              <a:rPr lang="en-US" dirty="0">
                <a:solidFill>
                  <a:prstClr val="black"/>
                </a:solidFill>
                <a:latin typeface="Calibri"/>
              </a:rPr>
              <a:t>System for Evacuations (Post Afghanistan)</a:t>
            </a:r>
          </a:p>
        </p:txBody>
      </p:sp>
      <p:sp>
        <p:nvSpPr>
          <p:cNvPr id="8" name="Title 3">
            <a:extLst>
              <a:ext uri="{FF2B5EF4-FFF2-40B4-BE49-F238E27FC236}">
                <a16:creationId xmlns:a16="http://schemas.microsoft.com/office/drawing/2014/main" id="{2B2F3AF0-0778-394A-A21D-E9CE62474CC4}"/>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Federal Use Cases</a:t>
            </a:r>
          </a:p>
        </p:txBody>
      </p:sp>
      <p:pic>
        <p:nvPicPr>
          <p:cNvPr id="9" name="Picture 8">
            <a:extLst>
              <a:ext uri="{FF2B5EF4-FFF2-40B4-BE49-F238E27FC236}">
                <a16:creationId xmlns:a16="http://schemas.microsoft.com/office/drawing/2014/main" id="{9179F4D0-0159-7D46-9503-6712F988E894}"/>
              </a:ext>
            </a:extLst>
          </p:cNvPr>
          <p:cNvPicPr>
            <a:picLocks noChangeAspect="1"/>
          </p:cNvPicPr>
          <p:nvPr/>
        </p:nvPicPr>
        <p:blipFill>
          <a:blip r:embed="rId4"/>
          <a:stretch>
            <a:fillRect/>
          </a:stretch>
        </p:blipFill>
        <p:spPr>
          <a:xfrm>
            <a:off x="841248" y="182880"/>
            <a:ext cx="731520" cy="731520"/>
          </a:xfrm>
          <a:prstGeom prst="rect">
            <a:avLst/>
          </a:prstGeom>
        </p:spPr>
      </p:pic>
      <p:pic>
        <p:nvPicPr>
          <p:cNvPr id="6" name="Picture 5" descr="Qr code&#10;&#10;Description automatically generated">
            <a:extLst>
              <a:ext uri="{FF2B5EF4-FFF2-40B4-BE49-F238E27FC236}">
                <a16:creationId xmlns:a16="http://schemas.microsoft.com/office/drawing/2014/main" id="{103D9CB1-429D-0D4C-893C-43B2DD79F9E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94100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311C95-00BC-466E-B2E0-A93A109D9C69}"/>
              </a:ext>
            </a:extLst>
          </p:cNvPr>
          <p:cNvPicPr>
            <a:picLocks noChangeAspect="1"/>
          </p:cNvPicPr>
          <p:nvPr/>
        </p:nvPicPr>
        <p:blipFill>
          <a:blip r:embed="rId3"/>
          <a:stretch>
            <a:fillRect/>
          </a:stretch>
        </p:blipFill>
        <p:spPr>
          <a:xfrm>
            <a:off x="6766561" y="1188720"/>
            <a:ext cx="4658995" cy="4556760"/>
          </a:xfrm>
          <a:prstGeom prst="rect">
            <a:avLst/>
          </a:prstGeom>
          <a:ln>
            <a:solidFill>
              <a:schemeClr val="tx2"/>
            </a:solidFill>
          </a:ln>
        </p:spPr>
      </p:pic>
      <p:sp>
        <p:nvSpPr>
          <p:cNvPr id="5" name="TextBox 4">
            <a:extLst>
              <a:ext uri="{FF2B5EF4-FFF2-40B4-BE49-F238E27FC236}">
                <a16:creationId xmlns:a16="http://schemas.microsoft.com/office/drawing/2014/main" id="{AE49DC13-0746-4181-95E4-C97097A01995}"/>
              </a:ext>
            </a:extLst>
          </p:cNvPr>
          <p:cNvSpPr txBox="1"/>
          <p:nvPr/>
        </p:nvSpPr>
        <p:spPr>
          <a:xfrm>
            <a:off x="841248" y="1024007"/>
            <a:ext cx="5760720" cy="5030351"/>
          </a:xfrm>
          <a:prstGeom prst="rect">
            <a:avLst/>
          </a:prstGeom>
          <a:noFill/>
        </p:spPr>
        <p:txBody>
          <a:bodyPr wrap="square" rtlCol="0">
            <a:spAutoFit/>
          </a:bodyPr>
          <a:lstStyle/>
          <a:p>
            <a:pPr marL="257175" indent="-257175">
              <a:lnSpc>
                <a:spcPct val="150000"/>
              </a:lnSpc>
              <a:buClr>
                <a:srgbClr val="CE202F"/>
              </a:buClr>
              <a:buFont typeface="Wingdings" pitchFamily="2" charset="2"/>
              <a:buChar char="§"/>
              <a:defRPr/>
            </a:pPr>
            <a:r>
              <a:rPr lang="en-US" b="1" dirty="0">
                <a:solidFill>
                  <a:prstClr val="black"/>
                </a:solidFill>
                <a:latin typeface="Calibri"/>
              </a:rPr>
              <a:t>DHS Customs and Border Protection - </a:t>
            </a:r>
            <a:r>
              <a:rPr lang="en-US" dirty="0">
                <a:solidFill>
                  <a:prstClr val="black"/>
                </a:solidFill>
                <a:latin typeface="Calibri"/>
              </a:rPr>
              <a:t>System of Record for Emergency Management and Refugee Medical Intake</a:t>
            </a:r>
          </a:p>
          <a:p>
            <a:pPr marL="257175" indent="-257175">
              <a:lnSpc>
                <a:spcPct val="150000"/>
              </a:lnSpc>
              <a:buClr>
                <a:srgbClr val="CE202F"/>
              </a:buClr>
              <a:buFont typeface="Wingdings" pitchFamily="2" charset="2"/>
              <a:buChar char="§"/>
              <a:defRPr/>
            </a:pPr>
            <a:r>
              <a:rPr lang="en-US" b="1" dirty="0">
                <a:solidFill>
                  <a:prstClr val="black"/>
                </a:solidFill>
                <a:latin typeface="Calibri"/>
              </a:rPr>
              <a:t>DHS Transportation Security Administration </a:t>
            </a:r>
            <a:r>
              <a:rPr lang="en-US" dirty="0">
                <a:solidFill>
                  <a:prstClr val="black"/>
                </a:solidFill>
                <a:latin typeface="Calibri"/>
              </a:rPr>
              <a:t>- System of Record for Incident Management, Sky Marshall scheduling, tasking, and intelligence sharing</a:t>
            </a:r>
          </a:p>
          <a:p>
            <a:pPr marL="257175" indent="-257175">
              <a:lnSpc>
                <a:spcPct val="150000"/>
              </a:lnSpc>
              <a:buClr>
                <a:srgbClr val="CE202F"/>
              </a:buClr>
              <a:buFont typeface="Wingdings" pitchFamily="2" charset="2"/>
              <a:buChar char="§"/>
              <a:defRPr/>
            </a:pPr>
            <a:r>
              <a:rPr lang="en-US" b="1" dirty="0">
                <a:solidFill>
                  <a:prstClr val="black"/>
                </a:solidFill>
                <a:latin typeface="Calibri"/>
              </a:rPr>
              <a:t>DHS CISA</a:t>
            </a:r>
            <a:r>
              <a:rPr lang="en-US" dirty="0">
                <a:solidFill>
                  <a:prstClr val="black"/>
                </a:solidFill>
              </a:rPr>
              <a:t> - The CISA Central </a:t>
            </a:r>
            <a:r>
              <a:rPr lang="en-US" dirty="0" err="1">
                <a:solidFill>
                  <a:prstClr val="black"/>
                </a:solidFill>
              </a:rPr>
              <a:t>WebEOC</a:t>
            </a:r>
            <a:r>
              <a:rPr lang="en-US" dirty="0">
                <a:solidFill>
                  <a:prstClr val="black"/>
                </a:solidFill>
              </a:rPr>
              <a:t>  supports the CISA Central watch analysts and the broader ISD community to manage information and incidents related to critical infrastructure</a:t>
            </a:r>
          </a:p>
          <a:p>
            <a:pPr marL="257175" indent="-257175">
              <a:lnSpc>
                <a:spcPct val="150000"/>
              </a:lnSpc>
              <a:buClr>
                <a:srgbClr val="CE202F"/>
              </a:buClr>
              <a:buFont typeface="Wingdings" pitchFamily="2" charset="2"/>
              <a:buChar char="§"/>
              <a:defRPr/>
            </a:pPr>
            <a:r>
              <a:rPr lang="en-US" b="1" dirty="0">
                <a:solidFill>
                  <a:prstClr val="black"/>
                </a:solidFill>
              </a:rPr>
              <a:t>Strategic Petroleum Reserve - </a:t>
            </a:r>
            <a:r>
              <a:rPr lang="en-US" dirty="0">
                <a:solidFill>
                  <a:prstClr val="black"/>
                </a:solidFill>
              </a:rPr>
              <a:t>System of Record for Inventory, Operations, Transportation, and Crisis Response</a:t>
            </a:r>
          </a:p>
        </p:txBody>
      </p:sp>
      <p:sp>
        <p:nvSpPr>
          <p:cNvPr id="8" name="Title 3">
            <a:extLst>
              <a:ext uri="{FF2B5EF4-FFF2-40B4-BE49-F238E27FC236}">
                <a16:creationId xmlns:a16="http://schemas.microsoft.com/office/drawing/2014/main" id="{29AA6B86-055F-E141-BC5F-CAC3DE90781C}"/>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Federal Use Cases</a:t>
            </a:r>
          </a:p>
        </p:txBody>
      </p:sp>
      <p:pic>
        <p:nvPicPr>
          <p:cNvPr id="9" name="Picture 8">
            <a:extLst>
              <a:ext uri="{FF2B5EF4-FFF2-40B4-BE49-F238E27FC236}">
                <a16:creationId xmlns:a16="http://schemas.microsoft.com/office/drawing/2014/main" id="{61E0F7E5-CF6A-1342-BDCE-62B0D183AF01}"/>
              </a:ext>
            </a:extLst>
          </p:cNvPr>
          <p:cNvPicPr>
            <a:picLocks noChangeAspect="1"/>
          </p:cNvPicPr>
          <p:nvPr/>
        </p:nvPicPr>
        <p:blipFill>
          <a:blip r:embed="rId4"/>
          <a:stretch>
            <a:fillRect/>
          </a:stretch>
        </p:blipFill>
        <p:spPr>
          <a:xfrm>
            <a:off x="841248" y="182880"/>
            <a:ext cx="731520" cy="731520"/>
          </a:xfrm>
          <a:prstGeom prst="rect">
            <a:avLst/>
          </a:prstGeom>
        </p:spPr>
      </p:pic>
      <p:pic>
        <p:nvPicPr>
          <p:cNvPr id="6" name="Picture 5" descr="Qr code&#10;&#10;Description automatically generated">
            <a:extLst>
              <a:ext uri="{FF2B5EF4-FFF2-40B4-BE49-F238E27FC236}">
                <a16:creationId xmlns:a16="http://schemas.microsoft.com/office/drawing/2014/main" id="{44E72B98-E096-654B-A003-4315686FEE0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232260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311C95-00BC-466E-B2E0-A93A109D9C69}"/>
              </a:ext>
            </a:extLst>
          </p:cNvPr>
          <p:cNvPicPr>
            <a:picLocks noChangeAspect="1"/>
          </p:cNvPicPr>
          <p:nvPr/>
        </p:nvPicPr>
        <p:blipFill>
          <a:blip r:embed="rId3"/>
          <a:stretch>
            <a:fillRect/>
          </a:stretch>
        </p:blipFill>
        <p:spPr>
          <a:xfrm>
            <a:off x="6766561" y="1188720"/>
            <a:ext cx="4658995" cy="4556760"/>
          </a:xfrm>
          <a:prstGeom prst="rect">
            <a:avLst/>
          </a:prstGeom>
          <a:ln>
            <a:solidFill>
              <a:schemeClr val="tx2"/>
            </a:solidFill>
          </a:ln>
        </p:spPr>
      </p:pic>
      <p:sp>
        <p:nvSpPr>
          <p:cNvPr id="5" name="TextBox 4">
            <a:extLst>
              <a:ext uri="{FF2B5EF4-FFF2-40B4-BE49-F238E27FC236}">
                <a16:creationId xmlns:a16="http://schemas.microsoft.com/office/drawing/2014/main" id="{AE49DC13-0746-4181-95E4-C97097A01995}"/>
              </a:ext>
            </a:extLst>
          </p:cNvPr>
          <p:cNvSpPr txBox="1"/>
          <p:nvPr/>
        </p:nvSpPr>
        <p:spPr>
          <a:xfrm>
            <a:off x="841247" y="1459676"/>
            <a:ext cx="5760720" cy="4297680"/>
          </a:xfrm>
          <a:prstGeom prst="rect">
            <a:avLst/>
          </a:prstGeom>
          <a:noFill/>
        </p:spPr>
        <p:txBody>
          <a:bodyPr wrap="square" rtlCol="0">
            <a:spAutoFit/>
          </a:bodyPr>
          <a:lstStyle/>
          <a:p>
            <a:pPr marL="257175" indent="-257175">
              <a:lnSpc>
                <a:spcPct val="150000"/>
              </a:lnSpc>
              <a:buClr>
                <a:srgbClr val="CE202F"/>
              </a:buClr>
              <a:buFont typeface="Wingdings" pitchFamily="2" charset="2"/>
              <a:buChar char="§"/>
              <a:defRPr/>
            </a:pPr>
            <a:r>
              <a:rPr lang="en-US" b="1" dirty="0">
                <a:solidFill>
                  <a:prstClr val="black"/>
                </a:solidFill>
                <a:latin typeface="Calibri"/>
              </a:rPr>
              <a:t>US House of Representatives, US Senate, Architect of the Capitol, Capitol Police</a:t>
            </a:r>
            <a:r>
              <a:rPr lang="en-US" dirty="0">
                <a:solidFill>
                  <a:prstClr val="black"/>
                </a:solidFill>
                <a:latin typeface="Calibri"/>
              </a:rPr>
              <a:t> - System of Record for Security Operations, Crisis Response, Protective Details, Motorcade Management</a:t>
            </a:r>
          </a:p>
          <a:p>
            <a:pPr marL="257175" indent="-257175">
              <a:lnSpc>
                <a:spcPct val="150000"/>
              </a:lnSpc>
              <a:buClr>
                <a:srgbClr val="CE202F"/>
              </a:buClr>
              <a:buFont typeface="Wingdings" pitchFamily="2" charset="2"/>
              <a:buChar char="§"/>
              <a:defRPr/>
            </a:pPr>
            <a:r>
              <a:rPr lang="en-US" b="1" dirty="0">
                <a:solidFill>
                  <a:prstClr val="black"/>
                </a:solidFill>
                <a:latin typeface="Calibri"/>
              </a:rPr>
              <a:t>Pentagon Force Protection Agency </a:t>
            </a:r>
            <a:r>
              <a:rPr lang="en-US" dirty="0">
                <a:solidFill>
                  <a:prstClr val="black"/>
                </a:solidFill>
                <a:latin typeface="Calibri"/>
              </a:rPr>
              <a:t>- System utilized for Security Operations, Crisis Response, and Protective Details</a:t>
            </a:r>
          </a:p>
          <a:p>
            <a:pPr marL="257175" indent="-257175">
              <a:lnSpc>
                <a:spcPct val="150000"/>
              </a:lnSpc>
              <a:buClr>
                <a:srgbClr val="CE202F"/>
              </a:buClr>
              <a:buFont typeface="Wingdings" pitchFamily="2" charset="2"/>
              <a:buChar char="§"/>
              <a:defRPr/>
            </a:pPr>
            <a:r>
              <a:rPr lang="en-US" b="1" dirty="0">
                <a:solidFill>
                  <a:prstClr val="black"/>
                </a:solidFill>
                <a:latin typeface="Calibri"/>
              </a:rPr>
              <a:t>DOE National Nuclear Security Administration - </a:t>
            </a:r>
            <a:r>
              <a:rPr lang="en-US" dirty="0">
                <a:solidFill>
                  <a:prstClr val="black"/>
                </a:solidFill>
                <a:latin typeface="Calibri"/>
              </a:rPr>
              <a:t>System of Record for Inventory, Operations, Transportation, and Crisis Response</a:t>
            </a:r>
          </a:p>
        </p:txBody>
      </p:sp>
      <p:sp>
        <p:nvSpPr>
          <p:cNvPr id="7" name="Title 3">
            <a:extLst>
              <a:ext uri="{FF2B5EF4-FFF2-40B4-BE49-F238E27FC236}">
                <a16:creationId xmlns:a16="http://schemas.microsoft.com/office/drawing/2014/main" id="{ED349070-3C6C-8A4E-A526-A7363D5545F0}"/>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Federal Use Cases</a:t>
            </a:r>
          </a:p>
        </p:txBody>
      </p:sp>
      <p:pic>
        <p:nvPicPr>
          <p:cNvPr id="8" name="Picture 7">
            <a:extLst>
              <a:ext uri="{FF2B5EF4-FFF2-40B4-BE49-F238E27FC236}">
                <a16:creationId xmlns:a16="http://schemas.microsoft.com/office/drawing/2014/main" id="{AF306A31-8AC6-0141-BCD4-B993F99AC106}"/>
              </a:ext>
            </a:extLst>
          </p:cNvPr>
          <p:cNvPicPr>
            <a:picLocks noChangeAspect="1"/>
          </p:cNvPicPr>
          <p:nvPr/>
        </p:nvPicPr>
        <p:blipFill>
          <a:blip r:embed="rId4"/>
          <a:stretch>
            <a:fillRect/>
          </a:stretch>
        </p:blipFill>
        <p:spPr>
          <a:xfrm>
            <a:off x="841248" y="182880"/>
            <a:ext cx="731520" cy="731520"/>
          </a:xfrm>
          <a:prstGeom prst="rect">
            <a:avLst/>
          </a:prstGeom>
        </p:spPr>
      </p:pic>
      <p:pic>
        <p:nvPicPr>
          <p:cNvPr id="6" name="Picture 5" descr="Qr code&#10;&#10;Description automatically generated">
            <a:extLst>
              <a:ext uri="{FF2B5EF4-FFF2-40B4-BE49-F238E27FC236}">
                <a16:creationId xmlns:a16="http://schemas.microsoft.com/office/drawing/2014/main" id="{7245F0A6-E610-E648-947E-EA72B6DB98D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105858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page4image17691440">
            <a:extLst>
              <a:ext uri="{FF2B5EF4-FFF2-40B4-BE49-F238E27FC236}">
                <a16:creationId xmlns:a16="http://schemas.microsoft.com/office/drawing/2014/main" id="{F1BF0705-81A3-1842-B9BF-DDC5AA7FC49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33053" y="1156138"/>
            <a:ext cx="5125893" cy="500817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2C4F0887-9EB7-5A46-9476-ED4648094344}"/>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Defense of the Homeland</a:t>
            </a:r>
          </a:p>
        </p:txBody>
      </p:sp>
      <p:pic>
        <p:nvPicPr>
          <p:cNvPr id="4" name="Picture 3">
            <a:extLst>
              <a:ext uri="{FF2B5EF4-FFF2-40B4-BE49-F238E27FC236}">
                <a16:creationId xmlns:a16="http://schemas.microsoft.com/office/drawing/2014/main" id="{E8B0A8AB-EA1F-114C-9E08-65E609B5499D}"/>
              </a:ext>
            </a:extLst>
          </p:cNvPr>
          <p:cNvPicPr>
            <a:picLocks noChangeAspect="1"/>
          </p:cNvPicPr>
          <p:nvPr/>
        </p:nvPicPr>
        <p:blipFill>
          <a:blip r:embed="rId3"/>
          <a:stretch>
            <a:fillRect/>
          </a:stretch>
        </p:blipFill>
        <p:spPr>
          <a:xfrm>
            <a:off x="841248" y="182880"/>
            <a:ext cx="731520" cy="731520"/>
          </a:xfrm>
          <a:prstGeom prst="rect">
            <a:avLst/>
          </a:prstGeom>
        </p:spPr>
      </p:pic>
      <p:pic>
        <p:nvPicPr>
          <p:cNvPr id="5" name="Picture 4" descr="Qr code&#10;&#10;Description automatically generated">
            <a:extLst>
              <a:ext uri="{FF2B5EF4-FFF2-40B4-BE49-F238E27FC236}">
                <a16:creationId xmlns:a16="http://schemas.microsoft.com/office/drawing/2014/main" id="{83799E94-B313-494B-9659-B0BFEF250CB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298032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E97311-6075-1945-BDB2-1E9990F694D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33751" y="807438"/>
            <a:ext cx="8124497" cy="5243124"/>
          </a:xfrm>
          <a:prstGeom prst="rect">
            <a:avLst/>
          </a:prstGeom>
        </p:spPr>
      </p:pic>
      <p:sp>
        <p:nvSpPr>
          <p:cNvPr id="69" name="Title 3">
            <a:extLst>
              <a:ext uri="{FF2B5EF4-FFF2-40B4-BE49-F238E27FC236}">
                <a16:creationId xmlns:a16="http://schemas.microsoft.com/office/drawing/2014/main" id="{D22D01C2-26F6-DA44-BEAC-63981DCE72A1}"/>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Defense of the Homeland</a:t>
            </a:r>
          </a:p>
        </p:txBody>
      </p:sp>
      <p:pic>
        <p:nvPicPr>
          <p:cNvPr id="70" name="Picture 69">
            <a:extLst>
              <a:ext uri="{FF2B5EF4-FFF2-40B4-BE49-F238E27FC236}">
                <a16:creationId xmlns:a16="http://schemas.microsoft.com/office/drawing/2014/main" id="{11EF8A32-B65B-034B-A506-D480F8273EC9}"/>
              </a:ext>
            </a:extLst>
          </p:cNvPr>
          <p:cNvPicPr>
            <a:picLocks noChangeAspect="1"/>
          </p:cNvPicPr>
          <p:nvPr/>
        </p:nvPicPr>
        <p:blipFill>
          <a:blip r:embed="rId3"/>
          <a:stretch>
            <a:fillRect/>
          </a:stretch>
        </p:blipFill>
        <p:spPr>
          <a:xfrm>
            <a:off x="841248" y="182880"/>
            <a:ext cx="731520" cy="731520"/>
          </a:xfrm>
          <a:prstGeom prst="rect">
            <a:avLst/>
          </a:prstGeom>
        </p:spPr>
      </p:pic>
      <p:pic>
        <p:nvPicPr>
          <p:cNvPr id="16387" name="Picture 3" descr="page12image17469296">
            <a:extLst>
              <a:ext uri="{FF2B5EF4-FFF2-40B4-BE49-F238E27FC236}">
                <a16:creationId xmlns:a16="http://schemas.microsoft.com/office/drawing/2014/main" id="{5D7C80AF-4EAE-9E48-AFFC-6C16F7F97FB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42900" cy="342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Qr code&#10;&#10;Description automatically generated">
            <a:extLst>
              <a:ext uri="{FF2B5EF4-FFF2-40B4-BE49-F238E27FC236}">
                <a16:creationId xmlns:a16="http://schemas.microsoft.com/office/drawing/2014/main" id="{DBD3A34D-CB81-DF48-A30D-89489A79C28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97864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3image233596960">
            <a:extLst>
              <a:ext uri="{FF2B5EF4-FFF2-40B4-BE49-F238E27FC236}">
                <a16:creationId xmlns:a16="http://schemas.microsoft.com/office/drawing/2014/main" id="{4026806F-71D0-9848-BABF-83D1B2EACC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86257" y="2109952"/>
            <a:ext cx="4264496" cy="263809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19F6EAE0-DF93-4D49-A0B8-33C4077E0C7C}"/>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Emergency Preparedness- DOD INSTRUCTION 6055.17</a:t>
            </a:r>
          </a:p>
        </p:txBody>
      </p:sp>
      <p:pic>
        <p:nvPicPr>
          <p:cNvPr id="4" name="Picture 3">
            <a:extLst>
              <a:ext uri="{FF2B5EF4-FFF2-40B4-BE49-F238E27FC236}">
                <a16:creationId xmlns:a16="http://schemas.microsoft.com/office/drawing/2014/main" id="{999C855C-E343-3640-8EB9-BED8CACA13E1}"/>
              </a:ext>
            </a:extLst>
          </p:cNvPr>
          <p:cNvPicPr>
            <a:picLocks noChangeAspect="1"/>
          </p:cNvPicPr>
          <p:nvPr/>
        </p:nvPicPr>
        <p:blipFill>
          <a:blip r:embed="rId3"/>
          <a:stretch>
            <a:fillRect/>
          </a:stretch>
        </p:blipFill>
        <p:spPr>
          <a:xfrm>
            <a:off x="841248" y="182880"/>
            <a:ext cx="731520" cy="731520"/>
          </a:xfrm>
          <a:prstGeom prst="rect">
            <a:avLst/>
          </a:prstGeom>
        </p:spPr>
      </p:pic>
      <p:sp>
        <p:nvSpPr>
          <p:cNvPr id="6" name="Rectangle 5">
            <a:extLst>
              <a:ext uri="{FF2B5EF4-FFF2-40B4-BE49-F238E27FC236}">
                <a16:creationId xmlns:a16="http://schemas.microsoft.com/office/drawing/2014/main" id="{1086B353-62E1-CB4E-BAC4-042D40FCD1B5}"/>
              </a:ext>
            </a:extLst>
          </p:cNvPr>
          <p:cNvSpPr/>
          <p:nvPr/>
        </p:nvSpPr>
        <p:spPr>
          <a:xfrm>
            <a:off x="841247" y="988498"/>
            <a:ext cx="5790781" cy="5303520"/>
          </a:xfrm>
          <a:prstGeom prst="rect">
            <a:avLst/>
          </a:prstGeom>
        </p:spPr>
        <p:txBody>
          <a:bodyPr wrap="square">
            <a:spAutoFit/>
          </a:bodyPr>
          <a:lstStyle/>
          <a:p>
            <a:pPr marL="0" marR="0">
              <a:spcBef>
                <a:spcPts val="0"/>
              </a:spcBef>
              <a:spcAft>
                <a:spcPts val="0"/>
              </a:spcAft>
            </a:pPr>
            <a:r>
              <a:rPr lang="en-US" sz="1600" b="1" kern="1200" dirty="0">
                <a:solidFill>
                  <a:srgbClr val="44546A"/>
                </a:solidFill>
                <a:effectLst/>
                <a:ea typeface="Calibri" panose="020F0502020204030204" pitchFamily="34" charset="0"/>
                <a:cs typeface="Times New Roman" panose="02020603050405020304" pitchFamily="18" charset="0"/>
              </a:rPr>
              <a:t>6.2. INTERGOVERNMENTAL COORDINATION. All EM programs coordinate their</a:t>
            </a:r>
            <a:r>
              <a:rPr lang="en-US" sz="1600" b="1" dirty="0">
                <a:ea typeface="Calibri" panose="020F0502020204030204" pitchFamily="34" charset="0"/>
                <a:cs typeface="Times New Roman" panose="02020603050405020304" pitchFamily="18" charset="0"/>
              </a:rPr>
              <a:t> </a:t>
            </a:r>
            <a:r>
              <a:rPr lang="en-US" sz="1600" b="1" dirty="0">
                <a:solidFill>
                  <a:srgbClr val="44546A"/>
                </a:solidFill>
                <a:ea typeface="Calibri" panose="020F0502020204030204" pitchFamily="34" charset="0"/>
                <a:cs typeface="Times New Roman" panose="02020603050405020304" pitchFamily="18" charset="0"/>
              </a:rPr>
              <a:t>p</a:t>
            </a:r>
            <a:r>
              <a:rPr lang="en-US" sz="1600" b="1" kern="1200" dirty="0">
                <a:solidFill>
                  <a:srgbClr val="44546A"/>
                </a:solidFill>
                <a:effectLst/>
                <a:ea typeface="Calibri" panose="020F0502020204030204" pitchFamily="34" charset="0"/>
                <a:cs typeface="Times New Roman" panose="02020603050405020304" pitchFamily="18" charset="0"/>
              </a:rPr>
              <a:t>lans in accordance with </a:t>
            </a:r>
            <a:r>
              <a:rPr lang="en-US" sz="1600" b="1" kern="1200" dirty="0" err="1">
                <a:solidFill>
                  <a:srgbClr val="44546A"/>
                </a:solidFill>
                <a:effectLst/>
                <a:ea typeface="Calibri" panose="020F0502020204030204" pitchFamily="34" charset="0"/>
                <a:cs typeface="Times New Roman" panose="02020603050405020304" pitchFamily="18" charset="0"/>
              </a:rPr>
              <a:t>DoDIs</a:t>
            </a:r>
            <a:r>
              <a:rPr lang="en-US" sz="1600" b="1" kern="1200" dirty="0">
                <a:solidFill>
                  <a:srgbClr val="44546A"/>
                </a:solidFill>
                <a:effectLst/>
                <a:ea typeface="Calibri" panose="020F0502020204030204" pitchFamily="34" charset="0"/>
                <a:cs typeface="Times New Roman" panose="02020603050405020304" pitchFamily="18" charset="0"/>
              </a:rPr>
              <a:t> O-2000.16, 6055.06, and 6200.03 and consistent with NFPA 1600.</a:t>
            </a:r>
            <a:endParaRPr lang="en-US" sz="1600" b="1"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solidFill>
                  <a:srgbClr val="44546A"/>
                </a:solidFill>
                <a:effectLst/>
                <a:ea typeface="Calibri" panose="020F0502020204030204" pitchFamily="34" charset="0"/>
                <a:cs typeface="Times New Roman" panose="02020603050405020304" pitchFamily="18" charset="0"/>
              </a:rPr>
              <a:t> </a:t>
            </a:r>
            <a:endParaRPr lang="en-US" sz="12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solidFill>
                  <a:srgbClr val="44546A"/>
                </a:solidFill>
                <a:effectLst/>
                <a:ea typeface="Calibri" panose="020F0502020204030204" pitchFamily="34" charset="0"/>
                <a:cs typeface="Times New Roman" panose="02020603050405020304" pitchFamily="18" charset="0"/>
              </a:rPr>
              <a:t>a. Support Agreements. In accordance with DoDI 4000.19, installation commanders</a:t>
            </a:r>
            <a:r>
              <a:rPr lang="en-US" sz="1200" dirty="0">
                <a:ea typeface="Calibri" panose="020F0502020204030204" pitchFamily="34" charset="0"/>
                <a:cs typeface="Times New Roman" panose="02020603050405020304" pitchFamily="18" charset="0"/>
              </a:rPr>
              <a:t> </a:t>
            </a:r>
            <a:r>
              <a:rPr lang="en-US" sz="1200" kern="1200" dirty="0">
                <a:solidFill>
                  <a:srgbClr val="44546A"/>
                </a:solidFill>
                <a:effectLst/>
                <a:ea typeface="Calibri" panose="020F0502020204030204" pitchFamily="34" charset="0"/>
                <a:cs typeface="Times New Roman" panose="02020603050405020304" pitchFamily="18" charset="0"/>
              </a:rPr>
              <a:t>develop or provide input to support agreements with federal, regional, State, tribal, local,</a:t>
            </a:r>
            <a:r>
              <a:rPr lang="en-US" sz="1200" dirty="0">
                <a:ea typeface="Calibri" panose="020F0502020204030204" pitchFamily="34" charset="0"/>
                <a:cs typeface="Times New Roman" panose="02020603050405020304" pitchFamily="18" charset="0"/>
              </a:rPr>
              <a:t> </a:t>
            </a:r>
            <a:r>
              <a:rPr lang="en-US" sz="1200" kern="1200" dirty="0">
                <a:solidFill>
                  <a:srgbClr val="44546A"/>
                </a:solidFill>
                <a:effectLst/>
                <a:ea typeface="Calibri" panose="020F0502020204030204" pitchFamily="34" charset="0"/>
                <a:cs typeface="Times New Roman" panose="02020603050405020304" pitchFamily="18" charset="0"/>
              </a:rPr>
              <a:t>voluntary and NGO, private industry, or HN partners, including EM agencies, emergency</a:t>
            </a:r>
            <a:r>
              <a:rPr lang="en-US" sz="1200" dirty="0">
                <a:ea typeface="Calibri" panose="020F0502020204030204" pitchFamily="34" charset="0"/>
                <a:cs typeface="Times New Roman" panose="02020603050405020304" pitchFamily="18" charset="0"/>
              </a:rPr>
              <a:t> </a:t>
            </a:r>
            <a:r>
              <a:rPr lang="en-US" sz="1200" kern="1200" dirty="0">
                <a:solidFill>
                  <a:srgbClr val="44546A"/>
                </a:solidFill>
                <a:effectLst/>
                <a:ea typeface="Calibri" panose="020F0502020204030204" pitchFamily="34" charset="0"/>
                <a:cs typeface="Times New Roman" panose="02020603050405020304" pitchFamily="18" charset="0"/>
              </a:rPr>
              <a:t>services, and other response and recovery partners. </a:t>
            </a:r>
            <a:endParaRPr lang="en-US" sz="12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solidFill>
                  <a:srgbClr val="44546A"/>
                </a:solidFill>
                <a:effectLst/>
                <a:ea typeface="Calibri" panose="020F0502020204030204" pitchFamily="34" charset="0"/>
                <a:cs typeface="Times New Roman" panose="02020603050405020304" pitchFamily="18" charset="0"/>
              </a:rPr>
              <a:t> </a:t>
            </a:r>
            <a:endParaRPr lang="en-US" sz="12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solidFill>
                  <a:srgbClr val="44546A"/>
                </a:solidFill>
                <a:effectLst/>
                <a:ea typeface="Calibri" panose="020F0502020204030204" pitchFamily="34" charset="0"/>
                <a:cs typeface="Times New Roman" panose="02020603050405020304" pitchFamily="18" charset="0"/>
              </a:rPr>
              <a:t>b. DSCA. DSCA operations and EM Program activities may occur simultaneously,</a:t>
            </a:r>
            <a:r>
              <a:rPr lang="en-US" sz="1200" dirty="0">
                <a:ea typeface="Calibri" panose="020F0502020204030204" pitchFamily="34" charset="0"/>
                <a:cs typeface="Times New Roman" panose="02020603050405020304" pitchFamily="18" charset="0"/>
              </a:rPr>
              <a:t> </a:t>
            </a:r>
            <a:r>
              <a:rPr lang="en-US" sz="1200" kern="1200" dirty="0">
                <a:solidFill>
                  <a:srgbClr val="44546A"/>
                </a:solidFill>
                <a:effectLst/>
                <a:ea typeface="Calibri" panose="020F0502020204030204" pitchFamily="34" charset="0"/>
                <a:cs typeface="Times New Roman" panose="02020603050405020304" pitchFamily="18" charset="0"/>
              </a:rPr>
              <a:t>requiring coordination and de-confliction of requirements to ensure that resources are applied</a:t>
            </a:r>
            <a:endParaRPr lang="en-US" sz="12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solidFill>
                  <a:srgbClr val="44546A"/>
                </a:solidFill>
                <a:effectLst/>
                <a:ea typeface="Calibri" panose="020F0502020204030204" pitchFamily="34" charset="0"/>
                <a:cs typeface="Times New Roman" panose="02020603050405020304" pitchFamily="18" charset="0"/>
              </a:rPr>
              <a:t>appropriately and to the most pressing need. DSCA response actions, including immediate</a:t>
            </a:r>
            <a:r>
              <a:rPr lang="en-US" sz="1200" dirty="0">
                <a:ea typeface="Calibri" panose="020F0502020204030204" pitchFamily="34" charset="0"/>
                <a:cs typeface="Times New Roman" panose="02020603050405020304" pitchFamily="18" charset="0"/>
              </a:rPr>
              <a:t> </a:t>
            </a:r>
            <a:r>
              <a:rPr lang="en-US" sz="1200" kern="1200" dirty="0">
                <a:solidFill>
                  <a:srgbClr val="44546A"/>
                </a:solidFill>
                <a:effectLst/>
                <a:ea typeface="Calibri" panose="020F0502020204030204" pitchFamily="34" charset="0"/>
                <a:cs typeface="Times New Roman" panose="02020603050405020304" pitchFamily="18" charset="0"/>
              </a:rPr>
              <a:t>response authority, must be conducted in accordance with DoDD 3025.18 and DoDI 3025.21.</a:t>
            </a:r>
            <a:endParaRPr lang="en-US" sz="12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solidFill>
                  <a:srgbClr val="44546A"/>
                </a:solidFill>
                <a:effectLst/>
                <a:ea typeface="Calibri" panose="020F0502020204030204" pitchFamily="34" charset="0"/>
                <a:cs typeface="Times New Roman" panose="02020603050405020304" pitchFamily="18" charset="0"/>
              </a:rPr>
              <a:t> </a:t>
            </a:r>
            <a:endParaRPr lang="en-US" sz="12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solidFill>
                  <a:srgbClr val="44546A"/>
                </a:solidFill>
                <a:effectLst/>
                <a:ea typeface="Calibri" panose="020F0502020204030204" pitchFamily="34" charset="0"/>
                <a:cs typeface="Times New Roman" panose="02020603050405020304" pitchFamily="18" charset="0"/>
              </a:rPr>
              <a:t>c. Installations Outside the United States in accordance with DoDD 5530.3.</a:t>
            </a:r>
            <a:endParaRPr lang="en-US" sz="12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200" kern="1200" dirty="0">
                <a:solidFill>
                  <a:srgbClr val="44546A"/>
                </a:solidFill>
                <a:effectLst/>
                <a:ea typeface="Calibri" panose="020F0502020204030204" pitchFamily="34" charset="0"/>
                <a:cs typeface="Times New Roman" panose="02020603050405020304" pitchFamily="18" charset="0"/>
              </a:rPr>
              <a:t> </a:t>
            </a:r>
            <a:endParaRPr lang="en-US" sz="1200" dirty="0">
              <a:effectLst/>
              <a:ea typeface="Calibri" panose="020F0502020204030204" pitchFamily="34" charset="0"/>
              <a:cs typeface="Times New Roman" panose="02020603050405020304" pitchFamily="18" charset="0"/>
            </a:endParaRPr>
          </a:p>
          <a:p>
            <a:r>
              <a:rPr lang="en-US" sz="1200" dirty="0">
                <a:solidFill>
                  <a:srgbClr val="44546A"/>
                </a:solidFill>
                <a:ea typeface="Calibri" panose="020F0502020204030204" pitchFamily="34" charset="0"/>
                <a:cs typeface="Times New Roman" panose="02020603050405020304" pitchFamily="18" charset="0"/>
              </a:rPr>
              <a:t>d. Interoperability. EM Programs should be consistent with EM efforts in their civilian mutual aid community or HN in order to provide effective and efficient emergency response. Interoperability improves interagency collaboration, coordination, and participation in all aspects of EM. Interoperability includes the technical exchange of information and the end-to-end operational effectiveness of that exchange of information as required for mission accomplishment. Information exchange must be balanced with information assurance.</a:t>
            </a:r>
            <a:endParaRPr lang="en-US" sz="1200" dirty="0">
              <a:effectLst/>
              <a:ea typeface="Calibri" panose="020F0502020204030204" pitchFamily="34" charset="0"/>
              <a:cs typeface="Times New Roman" panose="02020603050405020304" pitchFamily="18" charset="0"/>
            </a:endParaRPr>
          </a:p>
        </p:txBody>
      </p:sp>
      <p:pic>
        <p:nvPicPr>
          <p:cNvPr id="7" name="Picture 6" descr="Qr code&#10;&#10;Description automatically generated">
            <a:extLst>
              <a:ext uri="{FF2B5EF4-FFF2-40B4-BE49-F238E27FC236}">
                <a16:creationId xmlns:a16="http://schemas.microsoft.com/office/drawing/2014/main" id="{2D06C411-5E84-6346-B777-24955BB23FA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367083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p of the US showing large scale climate disasters of 2021">
            <a:extLst>
              <a:ext uri="{FF2B5EF4-FFF2-40B4-BE49-F238E27FC236}">
                <a16:creationId xmlns:a16="http://schemas.microsoft.com/office/drawing/2014/main" id="{D1A2F9B4-A88C-4246-A540-2A84CC6EC8E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179731"/>
            <a:ext cx="9144000" cy="50450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90261FA2-EB86-AC4F-80B8-5978F7A2966E}"/>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Calibri"/>
              </a:rPr>
              <a:t>The Cost to the Homeland is Ever Increasing </a:t>
            </a:r>
          </a:p>
        </p:txBody>
      </p:sp>
      <p:pic>
        <p:nvPicPr>
          <p:cNvPr id="4" name="Picture 3">
            <a:extLst>
              <a:ext uri="{FF2B5EF4-FFF2-40B4-BE49-F238E27FC236}">
                <a16:creationId xmlns:a16="http://schemas.microsoft.com/office/drawing/2014/main" id="{85110F51-8DCB-4D48-9A69-C13D518FD901}"/>
              </a:ext>
            </a:extLst>
          </p:cNvPr>
          <p:cNvPicPr>
            <a:picLocks noChangeAspect="1"/>
          </p:cNvPicPr>
          <p:nvPr/>
        </p:nvPicPr>
        <p:blipFill>
          <a:blip r:embed="rId3"/>
          <a:stretch>
            <a:fillRect/>
          </a:stretch>
        </p:blipFill>
        <p:spPr>
          <a:xfrm>
            <a:off x="841248" y="182880"/>
            <a:ext cx="731520" cy="731520"/>
          </a:xfrm>
          <a:prstGeom prst="rect">
            <a:avLst/>
          </a:prstGeom>
        </p:spPr>
      </p:pic>
      <p:pic>
        <p:nvPicPr>
          <p:cNvPr id="5" name="Picture 4" descr="Qr code&#10;&#10;Description automatically generated">
            <a:extLst>
              <a:ext uri="{FF2B5EF4-FFF2-40B4-BE49-F238E27FC236}">
                <a16:creationId xmlns:a16="http://schemas.microsoft.com/office/drawing/2014/main" id="{55EC3DD9-7A1F-BF46-9200-0314A597017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287032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36E014-B731-2747-8FAB-A6AA66F180EB}"/>
              </a:ext>
            </a:extLst>
          </p:cNvPr>
          <p:cNvSpPr>
            <a:spLocks noChangeArrowheads="1"/>
          </p:cNvSpPr>
          <p:nvPr/>
        </p:nvSpPr>
        <p:spPr bwMode="auto">
          <a:xfrm>
            <a:off x="4099035" y="1287318"/>
            <a:ext cx="6559809"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000">
                <a:latin typeface="TimesNewRoman"/>
              </a:rPr>
              <a:t>OV Level 1 architecture or high level operational concept. </a:t>
            </a:r>
            <a:endParaRPr lang="en-US" altLang="en-US" sz="600"/>
          </a:p>
          <a:p>
            <a:pPr eaLnBrk="0" fontAlgn="base" hangingPunct="0">
              <a:spcBef>
                <a:spcPct val="0"/>
              </a:spcBef>
              <a:spcAft>
                <a:spcPct val="0"/>
              </a:spcAft>
            </a:pPr>
            <a:r>
              <a:rPr lang="en-US" altLang="en-US">
                <a:latin typeface="Arial" panose="020B0604020202020204" pitchFamily="34" charset="0"/>
              </a:rPr>
              <a:t>  </a:t>
            </a:r>
            <a:r>
              <a:rPr lang="en-US" altLang="en-US" sz="24800">
                <a:latin typeface="Arial" panose="020B0604020202020204" pitchFamily="34" charset="0"/>
              </a:rPr>
              <a:t>       </a:t>
            </a:r>
            <a:r>
              <a:rPr lang="en-US" altLang="en-US">
                <a:latin typeface="Arial" panose="020B0604020202020204" pitchFamily="34" charset="0"/>
              </a:rPr>
              <a:t> </a:t>
            </a:r>
          </a:p>
        </p:txBody>
      </p:sp>
      <p:pic>
        <p:nvPicPr>
          <p:cNvPr id="3074" name="Picture 2" descr="page7image231697664">
            <a:extLst>
              <a:ext uri="{FF2B5EF4-FFF2-40B4-BE49-F238E27FC236}">
                <a16:creationId xmlns:a16="http://schemas.microsoft.com/office/drawing/2014/main" id="{A2F69BEC-0850-6042-B07F-A7ACC90A9F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39649" y="1008993"/>
            <a:ext cx="8112702" cy="528941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E1FA3C6F-E22B-CA48-A61B-6C16A29B472A}"/>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Calibri"/>
              </a:rPr>
              <a:t>Why We Need to Add Advanced Technology Into the Effort</a:t>
            </a:r>
          </a:p>
        </p:txBody>
      </p:sp>
      <p:pic>
        <p:nvPicPr>
          <p:cNvPr id="5" name="Picture 4">
            <a:extLst>
              <a:ext uri="{FF2B5EF4-FFF2-40B4-BE49-F238E27FC236}">
                <a16:creationId xmlns:a16="http://schemas.microsoft.com/office/drawing/2014/main" id="{16D7B266-017F-8849-AC45-A8B6CC88DD8A}"/>
              </a:ext>
            </a:extLst>
          </p:cNvPr>
          <p:cNvPicPr>
            <a:picLocks noChangeAspect="1"/>
          </p:cNvPicPr>
          <p:nvPr/>
        </p:nvPicPr>
        <p:blipFill>
          <a:blip r:embed="rId3"/>
          <a:stretch>
            <a:fillRect/>
          </a:stretch>
        </p:blipFill>
        <p:spPr>
          <a:xfrm>
            <a:off x="841248" y="182880"/>
            <a:ext cx="731520" cy="731520"/>
          </a:xfrm>
          <a:prstGeom prst="rect">
            <a:avLst/>
          </a:prstGeom>
        </p:spPr>
      </p:pic>
      <p:pic>
        <p:nvPicPr>
          <p:cNvPr id="6" name="Picture 5" descr="Qr code&#10;&#10;Description automatically generated">
            <a:extLst>
              <a:ext uri="{FF2B5EF4-FFF2-40B4-BE49-F238E27FC236}">
                <a16:creationId xmlns:a16="http://schemas.microsoft.com/office/drawing/2014/main" id="{4A6D588B-48B7-684C-8951-1E6C4985AFE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110633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F98F8B-38CC-4A4A-BA73-924643A55DD7}"/>
              </a:ext>
            </a:extLst>
          </p:cNvPr>
          <p:cNvSpPr/>
          <p:nvPr/>
        </p:nvSpPr>
        <p:spPr>
          <a:xfrm>
            <a:off x="841247" y="1175186"/>
            <a:ext cx="6255291" cy="4524315"/>
          </a:xfrm>
          <a:prstGeom prst="rect">
            <a:avLst/>
          </a:prstGeom>
        </p:spPr>
        <p:txBody>
          <a:bodyPr wrap="square">
            <a:spAutoFit/>
          </a:bodyPr>
          <a:lstStyle/>
          <a:p>
            <a:r>
              <a:rPr lang="en-US" dirty="0">
                <a:solidFill>
                  <a:schemeClr val="tx2"/>
                </a:solidFill>
              </a:rPr>
              <a:t>Predictive analytics draws its power from a wide range of methods and technologies, including big data, data mining, statistical modeling, machine learning and assorted mathematical processes. Organizations use predictive analytics to sift through current and historical data to detect trends and forecast events and conditions that should occur at a specific time, based on supplied parameters.</a:t>
            </a:r>
          </a:p>
          <a:p>
            <a:endParaRPr lang="en-US" dirty="0">
              <a:solidFill>
                <a:schemeClr val="tx2"/>
              </a:solidFill>
            </a:endParaRPr>
          </a:p>
          <a:p>
            <a:r>
              <a:rPr lang="en-US" dirty="0">
                <a:solidFill>
                  <a:schemeClr val="tx2"/>
                </a:solidFill>
              </a:rPr>
              <a:t>With predictive analytics, organizations can discover and exploit patterns contained within data in order to detect risks and opportunities. Models can be designed, for instance, to discover relationships between various behavior factors. Such models enable the assessment of either the promise or risk presented by a particular set of conditions, guiding informed decision-making across various categories of supply chain and procurement events.</a:t>
            </a:r>
          </a:p>
        </p:txBody>
      </p:sp>
      <p:sp>
        <p:nvSpPr>
          <p:cNvPr id="4" name="Title 3">
            <a:extLst>
              <a:ext uri="{FF2B5EF4-FFF2-40B4-BE49-F238E27FC236}">
                <a16:creationId xmlns:a16="http://schemas.microsoft.com/office/drawing/2014/main" id="{418C4FED-EA4A-154B-A49D-FF6ABCD977CD}"/>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Predictive Analytics and Data Driven Decisions</a:t>
            </a:r>
          </a:p>
        </p:txBody>
      </p:sp>
      <p:pic>
        <p:nvPicPr>
          <p:cNvPr id="5" name="Picture 4">
            <a:extLst>
              <a:ext uri="{FF2B5EF4-FFF2-40B4-BE49-F238E27FC236}">
                <a16:creationId xmlns:a16="http://schemas.microsoft.com/office/drawing/2014/main" id="{774BFCBB-6499-784C-8516-2086C7CC50A0}"/>
              </a:ext>
            </a:extLst>
          </p:cNvPr>
          <p:cNvPicPr>
            <a:picLocks noChangeAspect="1"/>
          </p:cNvPicPr>
          <p:nvPr/>
        </p:nvPicPr>
        <p:blipFill>
          <a:blip r:embed="rId2"/>
          <a:stretch>
            <a:fillRect/>
          </a:stretch>
        </p:blipFill>
        <p:spPr>
          <a:xfrm>
            <a:off x="841248" y="182880"/>
            <a:ext cx="731520" cy="731520"/>
          </a:xfrm>
          <a:prstGeom prst="rect">
            <a:avLst/>
          </a:prstGeom>
        </p:spPr>
      </p:pic>
      <p:pic>
        <p:nvPicPr>
          <p:cNvPr id="2050" name="Picture 2" descr="U.S. Army North (Fifth Army) troops fighting wildfires in California &gt;  Joint Base San Antonio &gt; News">
            <a:extLst>
              <a:ext uri="{FF2B5EF4-FFF2-40B4-BE49-F238E27FC236}">
                <a16:creationId xmlns:a16="http://schemas.microsoft.com/office/drawing/2014/main" id="{2CF09319-1628-794C-ABF1-03C976DE872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58252" y="1195592"/>
            <a:ext cx="34925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lo. National Guard assisting local authorities in response to massive  flooding &gt; National Guard &gt; Article View">
            <a:extLst>
              <a:ext uri="{FF2B5EF4-FFF2-40B4-BE49-F238E27FC236}">
                <a16:creationId xmlns:a16="http://schemas.microsoft.com/office/drawing/2014/main" id="{99E8302C-58F7-0145-AB5B-C5FD6254FA5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54696" y="3635636"/>
            <a:ext cx="3537305" cy="23408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Qr code&#10;&#10;Description automatically generated">
            <a:extLst>
              <a:ext uri="{FF2B5EF4-FFF2-40B4-BE49-F238E27FC236}">
                <a16:creationId xmlns:a16="http://schemas.microsoft.com/office/drawing/2014/main" id="{B8591E02-E1F9-664C-9731-53EF9CDBC95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175566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35A67B1-0D86-419D-A83C-DD0853F76FC0}"/>
              </a:ext>
            </a:extLst>
          </p:cNvPr>
          <p:cNvSpPr txBox="1">
            <a:spLocks/>
          </p:cNvSpPr>
          <p:nvPr/>
        </p:nvSpPr>
        <p:spPr>
          <a:xfrm>
            <a:off x="1828800" y="320040"/>
            <a:ext cx="10058400" cy="457200"/>
          </a:xfrm>
          <a:prstGeom prst="rect">
            <a:avLst/>
          </a:prstGeom>
        </p:spPr>
        <p:txBody>
          <a:bodyPr anchor="t"/>
          <a:lstStyle>
            <a:lvl1pPr algn="l" defTabSz="914377" rtl="0" eaLnBrk="1" latinLnBrk="0" hangingPunct="1">
              <a:lnSpc>
                <a:spcPct val="90000"/>
              </a:lnSpc>
              <a:spcBef>
                <a:spcPct val="0"/>
              </a:spcBef>
              <a:buNone/>
              <a:defRPr sz="4400" b="1" kern="1200">
                <a:solidFill>
                  <a:schemeClr val="tx2"/>
                </a:solidFill>
                <a:latin typeface="+mj-lt"/>
                <a:ea typeface="+mj-ea"/>
                <a:cs typeface="+mj-cs"/>
              </a:defRPr>
            </a:lvl1pPr>
          </a:lstStyle>
          <a:p>
            <a:r>
              <a:rPr lang="en-US" sz="2800" dirty="0"/>
              <a:t>Lessons Learned</a:t>
            </a:r>
          </a:p>
        </p:txBody>
      </p:sp>
      <p:sp>
        <p:nvSpPr>
          <p:cNvPr id="14" name="TextBox 13">
            <a:extLst>
              <a:ext uri="{FF2B5EF4-FFF2-40B4-BE49-F238E27FC236}">
                <a16:creationId xmlns:a16="http://schemas.microsoft.com/office/drawing/2014/main" id="{16E756F2-6904-8841-8F2F-7CF7659276F4}"/>
              </a:ext>
            </a:extLst>
          </p:cNvPr>
          <p:cNvSpPr txBox="1"/>
          <p:nvPr/>
        </p:nvSpPr>
        <p:spPr>
          <a:xfrm>
            <a:off x="841248" y="1830630"/>
            <a:ext cx="4846320" cy="3327514"/>
          </a:xfrm>
          <a:prstGeom prst="rect">
            <a:avLst/>
          </a:prstGeom>
          <a:noFill/>
        </p:spPr>
        <p:txBody>
          <a:bodyPr wrap="square" rtlCol="0">
            <a:spAutoFit/>
          </a:bodyPr>
          <a:lstStyle/>
          <a:p>
            <a:pPr marL="285750" indent="-285750">
              <a:lnSpc>
                <a:spcPct val="150000"/>
              </a:lnSpc>
              <a:buClr>
                <a:schemeClr val="tx1"/>
              </a:buClr>
              <a:buFont typeface="Wingdings" panose="05000000000000000000" pitchFamily="2" charset="2"/>
              <a:buChar char="§"/>
            </a:pPr>
            <a:r>
              <a:rPr lang="en-US" dirty="0">
                <a:solidFill>
                  <a:schemeClr val="tx2"/>
                </a:solidFill>
              </a:rPr>
              <a:t>After-action reports for exercises as well as for real-world events</a:t>
            </a:r>
          </a:p>
          <a:p>
            <a:pPr marL="285750" indent="-285750">
              <a:lnSpc>
                <a:spcPct val="150000"/>
              </a:lnSpc>
              <a:buClr>
                <a:schemeClr val="tx1"/>
              </a:buClr>
              <a:buFont typeface="Wingdings" panose="05000000000000000000" pitchFamily="2" charset="2"/>
              <a:buChar char="§"/>
            </a:pPr>
            <a:r>
              <a:rPr lang="en-US" dirty="0">
                <a:solidFill>
                  <a:schemeClr val="tx2"/>
                </a:solidFill>
              </a:rPr>
              <a:t>Module is formatted so all lessons learned are available for automatic upload to the Joint Lessons Learned Program IAW CJCSI 3150.25</a:t>
            </a:r>
          </a:p>
          <a:p>
            <a:pPr marL="285750" indent="-285750">
              <a:lnSpc>
                <a:spcPct val="150000"/>
              </a:lnSpc>
              <a:buClr>
                <a:schemeClr val="tx1"/>
              </a:buClr>
              <a:buFont typeface="Wingdings" panose="05000000000000000000" pitchFamily="2" charset="2"/>
              <a:buChar char="§"/>
            </a:pPr>
            <a:r>
              <a:rPr lang="en-US" dirty="0">
                <a:solidFill>
                  <a:schemeClr val="tx2"/>
                </a:solidFill>
              </a:rPr>
              <a:t>Ensure all real-world and exercise AARs are tracked and available at all levels</a:t>
            </a:r>
          </a:p>
          <a:p>
            <a:pPr marL="285750" indent="-285750">
              <a:lnSpc>
                <a:spcPct val="150000"/>
              </a:lnSpc>
              <a:buClr>
                <a:schemeClr val="tx2"/>
              </a:buClr>
              <a:buFont typeface="Wingdings" panose="05000000000000000000" pitchFamily="2" charset="2"/>
              <a:buChar char="§"/>
            </a:pPr>
            <a:endParaRPr lang="en-US" sz="1600" dirty="0">
              <a:solidFill>
                <a:schemeClr val="tx2"/>
              </a:solidFill>
            </a:endParaRPr>
          </a:p>
        </p:txBody>
      </p:sp>
      <p:pic>
        <p:nvPicPr>
          <p:cNvPr id="5" name="Picture 4" descr="A screenshot of a computer&#10;&#10;Description automatically generated">
            <a:extLst>
              <a:ext uri="{FF2B5EF4-FFF2-40B4-BE49-F238E27FC236}">
                <a16:creationId xmlns:a16="http://schemas.microsoft.com/office/drawing/2014/main" id="{9D316863-3E04-464F-8E73-F1AE2CC7AC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43049" y="764214"/>
            <a:ext cx="4876800" cy="27432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BA7D0CA1-A18D-6E40-954D-92423181A17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43049" y="3494387"/>
            <a:ext cx="4876800" cy="2743200"/>
          </a:xfrm>
          <a:prstGeom prst="rect">
            <a:avLst/>
          </a:prstGeom>
        </p:spPr>
      </p:pic>
      <p:pic>
        <p:nvPicPr>
          <p:cNvPr id="6" name="Picture 5">
            <a:extLst>
              <a:ext uri="{FF2B5EF4-FFF2-40B4-BE49-F238E27FC236}">
                <a16:creationId xmlns:a16="http://schemas.microsoft.com/office/drawing/2014/main" id="{D653D67B-898D-EA42-948B-8711A4F0EDA2}"/>
              </a:ext>
            </a:extLst>
          </p:cNvPr>
          <p:cNvPicPr>
            <a:picLocks noChangeAspect="1"/>
          </p:cNvPicPr>
          <p:nvPr/>
        </p:nvPicPr>
        <p:blipFill>
          <a:blip r:embed="rId5"/>
          <a:stretch>
            <a:fillRect/>
          </a:stretch>
        </p:blipFill>
        <p:spPr>
          <a:xfrm>
            <a:off x="841248" y="182880"/>
            <a:ext cx="731520" cy="731520"/>
          </a:xfrm>
          <a:prstGeom prst="rect">
            <a:avLst/>
          </a:prstGeom>
        </p:spPr>
      </p:pic>
      <p:pic>
        <p:nvPicPr>
          <p:cNvPr id="8" name="Picture 7" descr="Qr code&#10;&#10;Description automatically generated">
            <a:extLst>
              <a:ext uri="{FF2B5EF4-FFF2-40B4-BE49-F238E27FC236}">
                <a16:creationId xmlns:a16="http://schemas.microsoft.com/office/drawing/2014/main" id="{7B977E2E-2E5A-9742-862E-EF1F0126E62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3312628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33FEBD-A999-834F-B1FE-205FFE7A6C17}"/>
              </a:ext>
            </a:extLst>
          </p:cNvPr>
          <p:cNvSpPr/>
          <p:nvPr/>
        </p:nvSpPr>
        <p:spPr>
          <a:xfrm>
            <a:off x="841247" y="1202997"/>
            <a:ext cx="10404821" cy="2246769"/>
          </a:xfrm>
          <a:prstGeom prst="rect">
            <a:avLst/>
          </a:prstGeom>
        </p:spPr>
        <p:txBody>
          <a:bodyPr wrap="square">
            <a:spAutoFit/>
          </a:bodyPr>
          <a:lstStyle/>
          <a:p>
            <a:r>
              <a:rPr lang="en-US" sz="2800" i="1" dirty="0">
                <a:solidFill>
                  <a:schemeClr val="tx2"/>
                </a:solidFill>
              </a:rPr>
              <a:t>Our community often leaves reimbursements on the table because of manual or cumbersome internal workflow processes. Attend this session to learn how </a:t>
            </a:r>
            <a:r>
              <a:rPr lang="en-US" sz="2800" i="1" dirty="0" err="1">
                <a:solidFill>
                  <a:schemeClr val="tx2"/>
                </a:solidFill>
              </a:rPr>
              <a:t>Juvare’s</a:t>
            </a:r>
            <a:r>
              <a:rPr lang="en-US" sz="2800" i="1" dirty="0">
                <a:solidFill>
                  <a:schemeClr val="tx2"/>
                </a:solidFill>
              </a:rPr>
              <a:t> </a:t>
            </a:r>
            <a:r>
              <a:rPr lang="en-US" sz="2800" i="1" dirty="0" err="1">
                <a:solidFill>
                  <a:schemeClr val="tx2"/>
                </a:solidFill>
              </a:rPr>
              <a:t>WebEOC</a:t>
            </a:r>
            <a:r>
              <a:rPr lang="en-US" sz="2800" i="1" dirty="0">
                <a:solidFill>
                  <a:schemeClr val="tx2"/>
                </a:solidFill>
              </a:rPr>
              <a:t> serves as the DSCA synchronizer to proactively plan and respond to requests for assistance from interagency partners</a:t>
            </a:r>
            <a:endParaRPr lang="en-US" sz="2800" i="1" dirty="0">
              <a:solidFill>
                <a:schemeClr val="tx2"/>
              </a:solidFill>
              <a:effectLst/>
            </a:endParaRPr>
          </a:p>
        </p:txBody>
      </p:sp>
      <p:sp>
        <p:nvSpPr>
          <p:cNvPr id="3" name="Title 3">
            <a:extLst>
              <a:ext uri="{FF2B5EF4-FFF2-40B4-BE49-F238E27FC236}">
                <a16:creationId xmlns:a16="http://schemas.microsoft.com/office/drawing/2014/main" id="{D5E4B61B-F289-8C41-84EF-EF5F8053384B}"/>
              </a:ext>
            </a:extLst>
          </p:cNvPr>
          <p:cNvSpPr txBox="1">
            <a:spLocks/>
          </p:cNvSpPr>
          <p:nvPr/>
        </p:nvSpPr>
        <p:spPr>
          <a:xfrm>
            <a:off x="1824594"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r>
              <a:rPr lang="en-US" b="1" dirty="0">
                <a:solidFill>
                  <a:schemeClr val="tx2"/>
                </a:solidFill>
                <a:latin typeface="+mj-lt"/>
              </a:rPr>
              <a:t>Presentation Narrative</a:t>
            </a:r>
          </a:p>
        </p:txBody>
      </p:sp>
      <p:pic>
        <p:nvPicPr>
          <p:cNvPr id="4" name="Picture 3">
            <a:extLst>
              <a:ext uri="{FF2B5EF4-FFF2-40B4-BE49-F238E27FC236}">
                <a16:creationId xmlns:a16="http://schemas.microsoft.com/office/drawing/2014/main" id="{38C52106-6B8F-E049-9994-A2C88C0D71D4}"/>
              </a:ext>
            </a:extLst>
          </p:cNvPr>
          <p:cNvPicPr>
            <a:picLocks noChangeAspect="1"/>
          </p:cNvPicPr>
          <p:nvPr/>
        </p:nvPicPr>
        <p:blipFill>
          <a:blip r:embed="rId2"/>
          <a:stretch>
            <a:fillRect/>
          </a:stretch>
        </p:blipFill>
        <p:spPr>
          <a:xfrm>
            <a:off x="841248" y="182880"/>
            <a:ext cx="731520" cy="731520"/>
          </a:xfrm>
          <a:prstGeom prst="rect">
            <a:avLst/>
          </a:prstGeom>
        </p:spPr>
      </p:pic>
      <p:pic>
        <p:nvPicPr>
          <p:cNvPr id="5" name="Picture 1" descr="page15image228841984">
            <a:extLst>
              <a:ext uri="{FF2B5EF4-FFF2-40B4-BE49-F238E27FC236}">
                <a16:creationId xmlns:a16="http://schemas.microsoft.com/office/drawing/2014/main" id="{C3D63A26-4E51-9D41-88B5-F0300A63027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5464" y="3646561"/>
            <a:ext cx="5981700" cy="254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58B2558-91FD-8144-8BF8-494E1B643914}"/>
              </a:ext>
            </a:extLst>
          </p:cNvPr>
          <p:cNvSpPr/>
          <p:nvPr/>
        </p:nvSpPr>
        <p:spPr>
          <a:xfrm>
            <a:off x="841247" y="3386960"/>
            <a:ext cx="4423122" cy="1815882"/>
          </a:xfrm>
          <a:prstGeom prst="rect">
            <a:avLst/>
          </a:prstGeom>
        </p:spPr>
        <p:txBody>
          <a:bodyPr wrap="square">
            <a:spAutoFit/>
          </a:bodyPr>
          <a:lstStyle/>
          <a:p>
            <a:r>
              <a:rPr lang="en-US" sz="2800" i="1" dirty="0">
                <a:solidFill>
                  <a:schemeClr val="tx2"/>
                </a:solidFill>
              </a:rPr>
              <a:t>during incidents, track related costs for reimbursement, and coordinate mutual aid. </a:t>
            </a:r>
            <a:endParaRPr lang="en-US" sz="2800" i="1" dirty="0">
              <a:solidFill>
                <a:schemeClr val="tx2"/>
              </a:solidFill>
              <a:effectLst/>
            </a:endParaRPr>
          </a:p>
        </p:txBody>
      </p:sp>
      <p:pic>
        <p:nvPicPr>
          <p:cNvPr id="8" name="Picture 7" descr="Qr code&#10;&#10;Description automatically generated">
            <a:extLst>
              <a:ext uri="{FF2B5EF4-FFF2-40B4-BE49-F238E27FC236}">
                <a16:creationId xmlns:a16="http://schemas.microsoft.com/office/drawing/2014/main" id="{902D60A3-ED85-B14E-B300-0927C694B34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52358" y="6046969"/>
            <a:ext cx="731520" cy="731520"/>
          </a:xfrm>
          <a:prstGeom prst="rect">
            <a:avLst/>
          </a:prstGeom>
        </p:spPr>
      </p:pic>
    </p:spTree>
    <p:extLst>
      <p:ext uri="{BB962C8B-B14F-4D97-AF65-F5344CB8AC3E}">
        <p14:creationId xmlns:p14="http://schemas.microsoft.com/office/powerpoint/2010/main" val="139531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0823F0-3F48-4D4E-B433-2264ED9937DF}"/>
              </a:ext>
            </a:extLst>
          </p:cNvPr>
          <p:cNvSpPr/>
          <p:nvPr/>
        </p:nvSpPr>
        <p:spPr>
          <a:xfrm>
            <a:off x="841248" y="978648"/>
            <a:ext cx="5254752" cy="5355312"/>
          </a:xfrm>
          <a:prstGeom prst="rect">
            <a:avLst/>
          </a:prstGeom>
        </p:spPr>
        <p:txBody>
          <a:bodyPr wrap="square">
            <a:spAutoFit/>
          </a:bodyPr>
          <a:lstStyle/>
          <a:p>
            <a:pPr>
              <a:buClr>
                <a:srgbClr val="C00000"/>
              </a:buClr>
            </a:pPr>
            <a:r>
              <a:rPr lang="en-US" dirty="0">
                <a:solidFill>
                  <a:schemeClr val="tx2"/>
                </a:solidFill>
              </a:rPr>
              <a:t>Visual data</a:t>
            </a:r>
          </a:p>
          <a:p>
            <a:pPr marL="742950" lvl="1" indent="-285750">
              <a:buClr>
                <a:srgbClr val="C00000"/>
              </a:buClr>
              <a:buFont typeface="Wingdings" pitchFamily="2" charset="2"/>
              <a:buChar char="§"/>
            </a:pPr>
            <a:r>
              <a:rPr lang="en-US" dirty="0">
                <a:solidFill>
                  <a:schemeClr val="tx2"/>
                </a:solidFill>
              </a:rPr>
              <a:t>Captured by cameras, visual data is made up of images that are tagged according to what they contain (people, vehicles, characters, defects, colors, quality, etc.). Computer vision is the corresponding AI technology for visual data.</a:t>
            </a:r>
          </a:p>
          <a:p>
            <a:pPr>
              <a:buClr>
                <a:srgbClr val="C00000"/>
              </a:buClr>
            </a:pPr>
            <a:r>
              <a:rPr lang="en-US" dirty="0">
                <a:solidFill>
                  <a:schemeClr val="tx2"/>
                </a:solidFill>
              </a:rPr>
              <a:t>Textual data</a:t>
            </a:r>
          </a:p>
          <a:p>
            <a:pPr marL="742950" lvl="1" indent="-285750">
              <a:buClr>
                <a:srgbClr val="C00000"/>
              </a:buClr>
              <a:buFont typeface="Wingdings" pitchFamily="2" charset="2"/>
              <a:buChar char="§"/>
            </a:pPr>
            <a:r>
              <a:rPr lang="en-US" dirty="0">
                <a:solidFill>
                  <a:schemeClr val="tx2"/>
                </a:solidFill>
              </a:rPr>
              <a:t>Gathered via camera, scanners or digital documents, textual data is organized into linguistically relevant characters, words, sentences and concepts. Natural language processing is its corresponding AI technology.</a:t>
            </a:r>
          </a:p>
          <a:p>
            <a:pPr>
              <a:buClr>
                <a:srgbClr val="C00000"/>
              </a:buClr>
            </a:pPr>
            <a:r>
              <a:rPr lang="en-US" dirty="0">
                <a:solidFill>
                  <a:schemeClr val="tx2"/>
                </a:solidFill>
              </a:rPr>
              <a:t>Numerical data</a:t>
            </a:r>
          </a:p>
          <a:p>
            <a:pPr marL="742950" lvl="1" indent="-285750">
              <a:buClr>
                <a:srgbClr val="C00000"/>
              </a:buClr>
              <a:buFont typeface="Wingdings" pitchFamily="2" charset="2"/>
              <a:buChar char="§"/>
            </a:pPr>
            <a:r>
              <a:rPr lang="en-US" dirty="0">
                <a:solidFill>
                  <a:schemeClr val="tx2"/>
                </a:solidFill>
              </a:rPr>
              <a:t>This type of data is neither visual nor organized into linguistic elements and is made up of figures and measurements gathered by machines, sensors or people.</a:t>
            </a:r>
          </a:p>
        </p:txBody>
      </p:sp>
      <p:sp>
        <p:nvSpPr>
          <p:cNvPr id="3" name="Title 3">
            <a:extLst>
              <a:ext uri="{FF2B5EF4-FFF2-40B4-BE49-F238E27FC236}">
                <a16:creationId xmlns:a16="http://schemas.microsoft.com/office/drawing/2014/main" id="{FA711142-D250-0C48-B65C-2826466D580C}"/>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Capturing a Variety of Data in the Platform</a:t>
            </a:r>
          </a:p>
        </p:txBody>
      </p:sp>
      <p:pic>
        <p:nvPicPr>
          <p:cNvPr id="4" name="Picture 3">
            <a:extLst>
              <a:ext uri="{FF2B5EF4-FFF2-40B4-BE49-F238E27FC236}">
                <a16:creationId xmlns:a16="http://schemas.microsoft.com/office/drawing/2014/main" id="{E30BF103-0081-9544-A9DD-56857B37B159}"/>
              </a:ext>
            </a:extLst>
          </p:cNvPr>
          <p:cNvPicPr>
            <a:picLocks noChangeAspect="1"/>
          </p:cNvPicPr>
          <p:nvPr/>
        </p:nvPicPr>
        <p:blipFill>
          <a:blip r:embed="rId2"/>
          <a:stretch>
            <a:fillRect/>
          </a:stretch>
        </p:blipFill>
        <p:spPr>
          <a:xfrm>
            <a:off x="841248" y="182880"/>
            <a:ext cx="731520" cy="731520"/>
          </a:xfrm>
          <a:prstGeom prst="rect">
            <a:avLst/>
          </a:prstGeom>
        </p:spPr>
      </p:pic>
      <p:pic>
        <p:nvPicPr>
          <p:cNvPr id="1026" name="Picture 2" descr="Military mission in Puerto Rico after hurricane was better than critics say  but suffered flaws">
            <a:extLst>
              <a:ext uri="{FF2B5EF4-FFF2-40B4-BE49-F238E27FC236}">
                <a16:creationId xmlns:a16="http://schemas.microsoft.com/office/drawing/2014/main" id="{1EB8547B-EB1C-FF47-974A-CA3EFFA09D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29082" y="2248397"/>
            <a:ext cx="5221670" cy="25720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Qr code&#10;&#10;Description automatically generated">
            <a:extLst>
              <a:ext uri="{FF2B5EF4-FFF2-40B4-BE49-F238E27FC236}">
                <a16:creationId xmlns:a16="http://schemas.microsoft.com/office/drawing/2014/main" id="{8BD946EE-CAE6-5C4E-BAAC-7F2B7B858F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150646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0F378C-972B-2948-9379-3A649E306E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1200" y="1371600"/>
            <a:ext cx="8229600" cy="4629150"/>
          </a:xfrm>
          <a:prstGeom prst="rect">
            <a:avLst/>
          </a:prstGeom>
        </p:spPr>
      </p:pic>
      <p:sp>
        <p:nvSpPr>
          <p:cNvPr id="7" name="Title 3">
            <a:extLst>
              <a:ext uri="{FF2B5EF4-FFF2-40B4-BE49-F238E27FC236}">
                <a16:creationId xmlns:a16="http://schemas.microsoft.com/office/drawing/2014/main" id="{EB545795-1127-904B-8637-CEB5360880C6}"/>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Accountability Dashboard</a:t>
            </a:r>
          </a:p>
        </p:txBody>
      </p:sp>
      <p:pic>
        <p:nvPicPr>
          <p:cNvPr id="8" name="Picture 7">
            <a:extLst>
              <a:ext uri="{FF2B5EF4-FFF2-40B4-BE49-F238E27FC236}">
                <a16:creationId xmlns:a16="http://schemas.microsoft.com/office/drawing/2014/main" id="{B64694BB-1DD2-D94E-A83C-04C5DA931F8D}"/>
              </a:ext>
            </a:extLst>
          </p:cNvPr>
          <p:cNvPicPr>
            <a:picLocks noChangeAspect="1"/>
          </p:cNvPicPr>
          <p:nvPr/>
        </p:nvPicPr>
        <p:blipFill>
          <a:blip r:embed="rId4"/>
          <a:stretch>
            <a:fillRect/>
          </a:stretch>
        </p:blipFill>
        <p:spPr>
          <a:xfrm>
            <a:off x="841248" y="182880"/>
            <a:ext cx="731520" cy="731520"/>
          </a:xfrm>
          <a:prstGeom prst="rect">
            <a:avLst/>
          </a:prstGeom>
        </p:spPr>
      </p:pic>
      <p:pic>
        <p:nvPicPr>
          <p:cNvPr id="5" name="Picture 4" descr="Qr code&#10;&#10;Description automatically generated">
            <a:extLst>
              <a:ext uri="{FF2B5EF4-FFF2-40B4-BE49-F238E27FC236}">
                <a16:creationId xmlns:a16="http://schemas.microsoft.com/office/drawing/2014/main" id="{95BF863D-B37A-CE4D-8DA0-03432EF221E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166725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7656-6AE8-4FCF-A441-8BD7DAA334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1248" y="1469496"/>
            <a:ext cx="6492240" cy="1587309"/>
          </a:xfrm>
          <a:prstGeom prst="rect">
            <a:avLst/>
          </a:prstGeom>
        </p:spPr>
      </p:pic>
      <p:pic>
        <p:nvPicPr>
          <p:cNvPr id="5" name="Content Placeholder 4" descr="Graphical user interface, website&#10;&#10;Description automatically generated">
            <a:extLst>
              <a:ext uri="{FF2B5EF4-FFF2-40B4-BE49-F238E27FC236}">
                <a16:creationId xmlns:a16="http://schemas.microsoft.com/office/drawing/2014/main" id="{109466CD-FAD1-47BA-B959-7348BA778089}"/>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841248" y="3429000"/>
            <a:ext cx="6492875" cy="2352675"/>
          </a:xfrm>
          <a:prstGeom prst="rect">
            <a:avLst/>
          </a:prstGeom>
          <a:ln>
            <a:noFill/>
          </a:ln>
          <a:effectLst>
            <a:outerShdw blurRad="292100" dist="139700" dir="2700000" algn="tl" rotWithShape="0">
              <a:srgbClr val="333333">
                <a:alpha val="65000"/>
              </a:srgbClr>
            </a:outerShdw>
          </a:effectLst>
        </p:spPr>
      </p:pic>
      <p:pic>
        <p:nvPicPr>
          <p:cNvPr id="8" name="Picture 7" descr="Graphical user interface, application, Teams&#10;&#10;Description automatically generated">
            <a:extLst>
              <a:ext uri="{FF2B5EF4-FFF2-40B4-BE49-F238E27FC236}">
                <a16:creationId xmlns:a16="http://schemas.microsoft.com/office/drawing/2014/main" id="{CF4314F9-67EF-498D-A5F7-D46E0AEF143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96726" y="1910572"/>
            <a:ext cx="1892808" cy="3516884"/>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14F231EA-E3B2-45DC-A71F-C3417283D7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633460" y="2039418"/>
            <a:ext cx="1577340" cy="3318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itle 3">
            <a:extLst>
              <a:ext uri="{FF2B5EF4-FFF2-40B4-BE49-F238E27FC236}">
                <a16:creationId xmlns:a16="http://schemas.microsoft.com/office/drawing/2014/main" id="{30A3FAF5-E62A-6048-A8C5-851816F58F1B}"/>
              </a:ext>
            </a:extLst>
          </p:cNvPr>
          <p:cNvSpPr txBox="1">
            <a:spLocks/>
          </p:cNvSpPr>
          <p:nvPr/>
        </p:nvSpPr>
        <p:spPr>
          <a:xfrm>
            <a:off x="1828800" y="320040"/>
            <a:ext cx="96012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r>
              <a:rPr lang="en-US" b="1" dirty="0">
                <a:solidFill>
                  <a:schemeClr val="tx2"/>
                </a:solidFill>
                <a:latin typeface="+mj-lt"/>
              </a:rPr>
              <a:t>Damage Assessment</a:t>
            </a:r>
          </a:p>
        </p:txBody>
      </p:sp>
      <p:pic>
        <p:nvPicPr>
          <p:cNvPr id="9" name="Picture 8">
            <a:extLst>
              <a:ext uri="{FF2B5EF4-FFF2-40B4-BE49-F238E27FC236}">
                <a16:creationId xmlns:a16="http://schemas.microsoft.com/office/drawing/2014/main" id="{CF61F320-E1C9-674C-A891-A70FF6736E62}"/>
              </a:ext>
            </a:extLst>
          </p:cNvPr>
          <p:cNvPicPr>
            <a:picLocks noChangeAspect="1"/>
          </p:cNvPicPr>
          <p:nvPr/>
        </p:nvPicPr>
        <p:blipFill>
          <a:blip r:embed="rId7"/>
          <a:stretch>
            <a:fillRect/>
          </a:stretch>
        </p:blipFill>
        <p:spPr>
          <a:xfrm>
            <a:off x="841248" y="182880"/>
            <a:ext cx="731520" cy="731520"/>
          </a:xfrm>
          <a:prstGeom prst="rect">
            <a:avLst/>
          </a:prstGeom>
        </p:spPr>
      </p:pic>
      <p:pic>
        <p:nvPicPr>
          <p:cNvPr id="10" name="Picture 9" descr="Qr code&#10;&#10;Description automatically generated">
            <a:extLst>
              <a:ext uri="{FF2B5EF4-FFF2-40B4-BE49-F238E27FC236}">
                <a16:creationId xmlns:a16="http://schemas.microsoft.com/office/drawing/2014/main" id="{E09657B0-9690-EA47-A72B-22A93D356DF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173623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470466-3887-4CA4-B7D5-C1B593C2E3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1248" y="1388879"/>
            <a:ext cx="4640600" cy="2209648"/>
          </a:xfrm>
          <a:prstGeom prst="rect">
            <a:avLst/>
          </a:prstGeom>
        </p:spPr>
      </p:pic>
      <p:pic>
        <p:nvPicPr>
          <p:cNvPr id="4" name="Picture 3">
            <a:extLst>
              <a:ext uri="{FF2B5EF4-FFF2-40B4-BE49-F238E27FC236}">
                <a16:creationId xmlns:a16="http://schemas.microsoft.com/office/drawing/2014/main" id="{1B3255AF-7E92-44F0-87FA-9C61DDB54E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1248" y="4545875"/>
            <a:ext cx="7284347" cy="1397144"/>
          </a:xfrm>
          <a:prstGeom prst="rect">
            <a:avLst/>
          </a:prstGeom>
        </p:spPr>
      </p:pic>
      <p:pic>
        <p:nvPicPr>
          <p:cNvPr id="5" name="Content Placeholder 4" descr="Graphical user interface, application&#10;&#10;Description automatically generated">
            <a:extLst>
              <a:ext uri="{FF2B5EF4-FFF2-40B4-BE49-F238E27FC236}">
                <a16:creationId xmlns:a16="http://schemas.microsoft.com/office/drawing/2014/main" id="{DD7A7D56-6AA9-4855-81A1-36A169932D2F}"/>
              </a:ext>
            </a:extLst>
          </p:cNvPr>
          <p:cNvPicPr>
            <a:picLocks noGrp="1" noChangeAspect="1"/>
          </p:cNvPicPr>
          <p:nvPr>
            <p:ph idx="4294967295"/>
          </p:nvPr>
        </p:nvPicPr>
        <p:blipFill>
          <a:blip r:embed="rId5" cstate="email">
            <a:extLst>
              <a:ext uri="{28A0092B-C50C-407E-A947-70E740481C1C}">
                <a14:useLocalDpi xmlns:a14="http://schemas.microsoft.com/office/drawing/2010/main"/>
              </a:ext>
            </a:extLst>
          </a:blip>
          <a:stretch>
            <a:fillRect/>
          </a:stretch>
        </p:blipFill>
        <p:spPr>
          <a:xfrm>
            <a:off x="5971855" y="1388879"/>
            <a:ext cx="5378897" cy="3004445"/>
          </a:xfrm>
          <a:prstGeom prst="rect">
            <a:avLst/>
          </a:prstGeom>
          <a:ln>
            <a:noFill/>
          </a:ln>
          <a:effectLst>
            <a:outerShdw blurRad="292100" dist="139700" dir="2700000" algn="tl" rotWithShape="0">
              <a:srgbClr val="333333">
                <a:alpha val="65000"/>
              </a:srgbClr>
            </a:outerShdw>
          </a:effectLst>
        </p:spPr>
      </p:pic>
      <p:sp>
        <p:nvSpPr>
          <p:cNvPr id="9" name="Title 3">
            <a:extLst>
              <a:ext uri="{FF2B5EF4-FFF2-40B4-BE49-F238E27FC236}">
                <a16:creationId xmlns:a16="http://schemas.microsoft.com/office/drawing/2014/main" id="{8959981B-59B0-534E-9407-DE72E0588D35}"/>
              </a:ext>
            </a:extLst>
          </p:cNvPr>
          <p:cNvSpPr txBox="1">
            <a:spLocks/>
          </p:cNvSpPr>
          <p:nvPr/>
        </p:nvSpPr>
        <p:spPr>
          <a:xfrm>
            <a:off x="1828800"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Requests, Inventory, Cost Tracking</a:t>
            </a:r>
          </a:p>
        </p:txBody>
      </p:sp>
      <p:pic>
        <p:nvPicPr>
          <p:cNvPr id="8" name="Picture 7">
            <a:extLst>
              <a:ext uri="{FF2B5EF4-FFF2-40B4-BE49-F238E27FC236}">
                <a16:creationId xmlns:a16="http://schemas.microsoft.com/office/drawing/2014/main" id="{F96A935F-7700-9C4D-85CF-F545E6C241EE}"/>
              </a:ext>
            </a:extLst>
          </p:cNvPr>
          <p:cNvPicPr>
            <a:picLocks noChangeAspect="1"/>
          </p:cNvPicPr>
          <p:nvPr/>
        </p:nvPicPr>
        <p:blipFill>
          <a:blip r:embed="rId6"/>
          <a:stretch>
            <a:fillRect/>
          </a:stretch>
        </p:blipFill>
        <p:spPr>
          <a:xfrm>
            <a:off x="841248" y="182880"/>
            <a:ext cx="731520" cy="731520"/>
          </a:xfrm>
          <a:prstGeom prst="rect">
            <a:avLst/>
          </a:prstGeom>
        </p:spPr>
      </p:pic>
      <p:pic>
        <p:nvPicPr>
          <p:cNvPr id="10" name="Picture 9" descr="Qr code&#10;&#10;Description automatically generated">
            <a:extLst>
              <a:ext uri="{FF2B5EF4-FFF2-40B4-BE49-F238E27FC236}">
                <a16:creationId xmlns:a16="http://schemas.microsoft.com/office/drawing/2014/main" id="{C8CF06A9-CBF7-2B4E-BE9C-BE3ED027AF3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82409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CFCDB0-4941-4259-9787-B42B1A45A6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1248" y="3525696"/>
            <a:ext cx="3699474" cy="2539685"/>
          </a:xfrm>
          <a:prstGeom prst="rect">
            <a:avLst/>
          </a:prstGeom>
          <a:ln>
            <a:noFill/>
          </a:ln>
          <a:effectLst>
            <a:outerShdw blurRad="292100" dist="139700" dir="2700000" algn="tl" rotWithShape="0">
              <a:srgbClr val="333333">
                <a:alpha val="65000"/>
              </a:srgbClr>
            </a:outerShdw>
          </a:effectLst>
        </p:spPr>
      </p:pic>
      <p:pic>
        <p:nvPicPr>
          <p:cNvPr id="9" name="Picture 8" descr="Graphical user interface, application, Teams&#10;&#10;Description automatically generated">
            <a:extLst>
              <a:ext uri="{FF2B5EF4-FFF2-40B4-BE49-F238E27FC236}">
                <a16:creationId xmlns:a16="http://schemas.microsoft.com/office/drawing/2014/main" id="{EFF66865-8ABD-48A7-B29F-3E037567B98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51280" y="914400"/>
            <a:ext cx="2525533" cy="4684178"/>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A0A53873-3019-423E-9F76-A3E61A31BB8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 r="-6"/>
          <a:stretch/>
        </p:blipFill>
        <p:spPr>
          <a:xfrm>
            <a:off x="7872585" y="1072586"/>
            <a:ext cx="2095763" cy="4447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itle 3">
            <a:extLst>
              <a:ext uri="{FF2B5EF4-FFF2-40B4-BE49-F238E27FC236}">
                <a16:creationId xmlns:a16="http://schemas.microsoft.com/office/drawing/2014/main" id="{A3932A23-15A1-9346-AF94-7EF30E7B0E9A}"/>
              </a:ext>
            </a:extLst>
          </p:cNvPr>
          <p:cNvSpPr txBox="1">
            <a:spLocks/>
          </p:cNvSpPr>
          <p:nvPr/>
        </p:nvSpPr>
        <p:spPr>
          <a:xfrm>
            <a:off x="2011680"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Checklists</a:t>
            </a:r>
          </a:p>
        </p:txBody>
      </p:sp>
      <p:pic>
        <p:nvPicPr>
          <p:cNvPr id="8" name="Picture 7">
            <a:extLst>
              <a:ext uri="{FF2B5EF4-FFF2-40B4-BE49-F238E27FC236}">
                <a16:creationId xmlns:a16="http://schemas.microsoft.com/office/drawing/2014/main" id="{04AEBB08-829F-6B43-B2AD-F4094F1F4845}"/>
              </a:ext>
            </a:extLst>
          </p:cNvPr>
          <p:cNvPicPr>
            <a:picLocks noChangeAspect="1"/>
          </p:cNvPicPr>
          <p:nvPr/>
        </p:nvPicPr>
        <p:blipFill>
          <a:blip r:embed="rId6"/>
          <a:stretch>
            <a:fillRect/>
          </a:stretch>
        </p:blipFill>
        <p:spPr>
          <a:xfrm>
            <a:off x="841248" y="182880"/>
            <a:ext cx="731520" cy="731520"/>
          </a:xfrm>
          <a:prstGeom prst="rect">
            <a:avLst/>
          </a:prstGeom>
        </p:spPr>
      </p:pic>
      <p:pic>
        <p:nvPicPr>
          <p:cNvPr id="5" name="Picture 4">
            <a:extLst>
              <a:ext uri="{FF2B5EF4-FFF2-40B4-BE49-F238E27FC236}">
                <a16:creationId xmlns:a16="http://schemas.microsoft.com/office/drawing/2014/main" id="{F6967BF4-D697-4D1F-9DBE-C0F4A8B56EB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1248" y="1188721"/>
            <a:ext cx="4638137" cy="2223437"/>
          </a:xfrm>
          <a:prstGeom prst="rect">
            <a:avLst/>
          </a:prstGeom>
        </p:spPr>
      </p:pic>
      <p:pic>
        <p:nvPicPr>
          <p:cNvPr id="10" name="Picture 9" descr="Qr code&#10;&#10;Description automatically generated">
            <a:extLst>
              <a:ext uri="{FF2B5EF4-FFF2-40B4-BE49-F238E27FC236}">
                <a16:creationId xmlns:a16="http://schemas.microsoft.com/office/drawing/2014/main" id="{063D3F0F-F361-2340-AA3D-C360E501CAA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242334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application, Teams&#10;&#10;Description automatically generated">
            <a:extLst>
              <a:ext uri="{FF2B5EF4-FFF2-40B4-BE49-F238E27FC236}">
                <a16:creationId xmlns:a16="http://schemas.microsoft.com/office/drawing/2014/main" id="{9AE859BA-4F56-46B6-B37B-6700DC8EAB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82940" y="1661662"/>
            <a:ext cx="1927860" cy="4030980"/>
          </a:xfrm>
          <a:prstGeom prst="rect">
            <a:avLst/>
          </a:prstGeom>
        </p:spPr>
      </p:pic>
      <p:pic>
        <p:nvPicPr>
          <p:cNvPr id="11" name="Picture 10" descr="Map&#10;&#10;Description automatically generated with low confidence">
            <a:extLst>
              <a:ext uri="{FF2B5EF4-FFF2-40B4-BE49-F238E27FC236}">
                <a16:creationId xmlns:a16="http://schemas.microsoft.com/office/drawing/2014/main" id="{0D074F7A-BA0D-457E-8B9A-22E4EFC74C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1248" y="1121077"/>
            <a:ext cx="5485993" cy="3072550"/>
          </a:xfrm>
          <a:prstGeom prst="rect">
            <a:avLst/>
          </a:prstGeom>
        </p:spPr>
      </p:pic>
      <p:pic>
        <p:nvPicPr>
          <p:cNvPr id="13" name="Picture 12" descr="Map&#10;&#10;Description automatically generated">
            <a:extLst>
              <a:ext uri="{FF2B5EF4-FFF2-40B4-BE49-F238E27FC236}">
                <a16:creationId xmlns:a16="http://schemas.microsoft.com/office/drawing/2014/main" id="{6BE129D9-0279-47E5-8832-D6D2829DC3C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61761" y="1749706"/>
            <a:ext cx="1796415" cy="38265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00F51CC9-4469-46C0-8E0D-3658891C15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33145" y="3536838"/>
            <a:ext cx="5497352" cy="2619517"/>
          </a:xfrm>
          <a:prstGeom prst="rect">
            <a:avLst/>
          </a:prstGeom>
        </p:spPr>
      </p:pic>
      <p:sp>
        <p:nvSpPr>
          <p:cNvPr id="10" name="Title 3">
            <a:extLst>
              <a:ext uri="{FF2B5EF4-FFF2-40B4-BE49-F238E27FC236}">
                <a16:creationId xmlns:a16="http://schemas.microsoft.com/office/drawing/2014/main" id="{74061D0F-5EE0-C84B-92DB-43F7EEE3C039}"/>
              </a:ext>
            </a:extLst>
          </p:cNvPr>
          <p:cNvSpPr txBox="1">
            <a:spLocks/>
          </p:cNvSpPr>
          <p:nvPr/>
        </p:nvSpPr>
        <p:spPr>
          <a:xfrm>
            <a:off x="1828800"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Event Reporting</a:t>
            </a:r>
          </a:p>
        </p:txBody>
      </p:sp>
      <p:pic>
        <p:nvPicPr>
          <p:cNvPr id="8" name="Picture 7">
            <a:extLst>
              <a:ext uri="{FF2B5EF4-FFF2-40B4-BE49-F238E27FC236}">
                <a16:creationId xmlns:a16="http://schemas.microsoft.com/office/drawing/2014/main" id="{CB762D85-33B0-AE4E-B39F-4D10BEA667D3}"/>
              </a:ext>
            </a:extLst>
          </p:cNvPr>
          <p:cNvPicPr>
            <a:picLocks noChangeAspect="1"/>
          </p:cNvPicPr>
          <p:nvPr/>
        </p:nvPicPr>
        <p:blipFill>
          <a:blip r:embed="rId7"/>
          <a:stretch>
            <a:fillRect/>
          </a:stretch>
        </p:blipFill>
        <p:spPr>
          <a:xfrm>
            <a:off x="841248" y="182880"/>
            <a:ext cx="731520" cy="731520"/>
          </a:xfrm>
          <a:prstGeom prst="rect">
            <a:avLst/>
          </a:prstGeom>
        </p:spPr>
      </p:pic>
      <p:pic>
        <p:nvPicPr>
          <p:cNvPr id="12" name="Picture 11" descr="Qr code&#10;&#10;Description automatically generated">
            <a:extLst>
              <a:ext uri="{FF2B5EF4-FFF2-40B4-BE49-F238E27FC236}">
                <a16:creationId xmlns:a16="http://schemas.microsoft.com/office/drawing/2014/main" id="{04047841-04ED-2444-8120-168993DBE57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289109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89E413-26DD-477B-9AF1-B8973840C9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1248" y="1260814"/>
            <a:ext cx="9769272" cy="2829272"/>
          </a:xfrm>
          <a:prstGeom prst="rect">
            <a:avLst/>
          </a:prstGeom>
        </p:spPr>
      </p:pic>
      <p:pic>
        <p:nvPicPr>
          <p:cNvPr id="7" name="Picture 6">
            <a:extLst>
              <a:ext uri="{FF2B5EF4-FFF2-40B4-BE49-F238E27FC236}">
                <a16:creationId xmlns:a16="http://schemas.microsoft.com/office/drawing/2014/main" id="{96786399-7D16-439E-9A8E-C52614F591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18461" y="3663780"/>
            <a:ext cx="6955077" cy="2495645"/>
          </a:xfrm>
          <a:prstGeom prst="rect">
            <a:avLst/>
          </a:prstGeom>
          <a:ln>
            <a:noFill/>
          </a:ln>
          <a:effectLst>
            <a:outerShdw blurRad="292100" dist="139700" dir="2700000" algn="tl" rotWithShape="0">
              <a:srgbClr val="333333">
                <a:alpha val="65000"/>
              </a:srgbClr>
            </a:outerShdw>
          </a:effectLst>
        </p:spPr>
      </p:pic>
      <p:sp>
        <p:nvSpPr>
          <p:cNvPr id="9" name="Title 3">
            <a:extLst>
              <a:ext uri="{FF2B5EF4-FFF2-40B4-BE49-F238E27FC236}">
                <a16:creationId xmlns:a16="http://schemas.microsoft.com/office/drawing/2014/main" id="{EDAB1852-23A5-BE42-B24A-D0AE89DC955B}"/>
              </a:ext>
            </a:extLst>
          </p:cNvPr>
          <p:cNvSpPr txBox="1">
            <a:spLocks/>
          </p:cNvSpPr>
          <p:nvPr/>
        </p:nvSpPr>
        <p:spPr>
          <a:xfrm>
            <a:off x="1828800"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Distribution Sites</a:t>
            </a:r>
          </a:p>
        </p:txBody>
      </p:sp>
      <p:pic>
        <p:nvPicPr>
          <p:cNvPr id="6" name="Picture 5">
            <a:extLst>
              <a:ext uri="{FF2B5EF4-FFF2-40B4-BE49-F238E27FC236}">
                <a16:creationId xmlns:a16="http://schemas.microsoft.com/office/drawing/2014/main" id="{6711E6F7-4A7B-7B48-BD63-9222C239A8FD}"/>
              </a:ext>
            </a:extLst>
          </p:cNvPr>
          <p:cNvPicPr>
            <a:picLocks noChangeAspect="1"/>
          </p:cNvPicPr>
          <p:nvPr/>
        </p:nvPicPr>
        <p:blipFill>
          <a:blip r:embed="rId5"/>
          <a:stretch>
            <a:fillRect/>
          </a:stretch>
        </p:blipFill>
        <p:spPr>
          <a:xfrm>
            <a:off x="841248" y="182880"/>
            <a:ext cx="731520" cy="731520"/>
          </a:xfrm>
          <a:prstGeom prst="rect">
            <a:avLst/>
          </a:prstGeom>
        </p:spPr>
      </p:pic>
      <p:pic>
        <p:nvPicPr>
          <p:cNvPr id="8" name="Picture 7" descr="Qr code&#10;&#10;Description automatically generated">
            <a:extLst>
              <a:ext uri="{FF2B5EF4-FFF2-40B4-BE49-F238E27FC236}">
                <a16:creationId xmlns:a16="http://schemas.microsoft.com/office/drawing/2014/main" id="{D9AD42FF-0B58-1A49-9B97-7C657484840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408828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69FFF-C8C7-354F-9F57-2D713B801CD4}"/>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Calibri"/>
              </a:rPr>
              <a:t>DSCA AI Use Cases – Mission Critical Decision Dominance</a:t>
            </a:r>
          </a:p>
        </p:txBody>
      </p:sp>
      <p:pic>
        <p:nvPicPr>
          <p:cNvPr id="5" name="Picture 4">
            <a:extLst>
              <a:ext uri="{FF2B5EF4-FFF2-40B4-BE49-F238E27FC236}">
                <a16:creationId xmlns:a16="http://schemas.microsoft.com/office/drawing/2014/main" id="{7E7A7CBF-D540-834F-8427-C4916564A93B}"/>
              </a:ext>
            </a:extLst>
          </p:cNvPr>
          <p:cNvPicPr>
            <a:picLocks noChangeAspect="1"/>
          </p:cNvPicPr>
          <p:nvPr/>
        </p:nvPicPr>
        <p:blipFill>
          <a:blip r:embed="rId2"/>
          <a:stretch>
            <a:fillRect/>
          </a:stretch>
        </p:blipFill>
        <p:spPr>
          <a:xfrm>
            <a:off x="841248" y="182880"/>
            <a:ext cx="731520" cy="731520"/>
          </a:xfrm>
          <a:prstGeom prst="rect">
            <a:avLst/>
          </a:prstGeom>
        </p:spPr>
      </p:pic>
      <p:sp>
        <p:nvSpPr>
          <p:cNvPr id="3" name="Rectangle 2">
            <a:extLst>
              <a:ext uri="{FF2B5EF4-FFF2-40B4-BE49-F238E27FC236}">
                <a16:creationId xmlns:a16="http://schemas.microsoft.com/office/drawing/2014/main" id="{8BEA2FE3-F666-2B41-AC2C-46C8C508F6FE}"/>
              </a:ext>
            </a:extLst>
          </p:cNvPr>
          <p:cNvSpPr/>
          <p:nvPr/>
        </p:nvSpPr>
        <p:spPr>
          <a:xfrm>
            <a:off x="841248" y="2286000"/>
            <a:ext cx="3203978" cy="2585323"/>
          </a:xfrm>
          <a:prstGeom prst="rect">
            <a:avLst/>
          </a:prstGeom>
        </p:spPr>
        <p:txBody>
          <a:bodyPr wrap="square">
            <a:spAutoFit/>
          </a:bodyPr>
          <a:lstStyle/>
          <a:p>
            <a:r>
              <a:rPr lang="en-US" dirty="0">
                <a:solidFill>
                  <a:schemeClr val="tx2"/>
                </a:solidFill>
              </a:rPr>
              <a:t>AI solution houses a slew of machine learning models that provide insights in real-time by digging into historical data troves to find similar crises. These are then fed to statistical models that make mission-critical suggestions for handling the crisis</a:t>
            </a:r>
          </a:p>
        </p:txBody>
      </p:sp>
      <p:pic>
        <p:nvPicPr>
          <p:cNvPr id="1026" name="Picture 2" descr="Achieving Decision Dominance through Convergence: The U.S. Army and JADC2 |  AUSA">
            <a:extLst>
              <a:ext uri="{FF2B5EF4-FFF2-40B4-BE49-F238E27FC236}">
                <a16:creationId xmlns:a16="http://schemas.microsoft.com/office/drawing/2014/main" id="{6A4B269A-196D-8147-AA24-0349B8EB84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81856" y="1338381"/>
            <a:ext cx="7168896" cy="44805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Qr code&#10;&#10;Description automatically generated">
            <a:extLst>
              <a:ext uri="{FF2B5EF4-FFF2-40B4-BE49-F238E27FC236}">
                <a16:creationId xmlns:a16="http://schemas.microsoft.com/office/drawing/2014/main" id="{29750C03-3A3C-2B4B-89F1-88C4F9D891E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347414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page34image338239520">
            <a:extLst>
              <a:ext uri="{FF2B5EF4-FFF2-40B4-BE49-F238E27FC236}">
                <a16:creationId xmlns:a16="http://schemas.microsoft.com/office/drawing/2014/main" id="{955561C2-4132-AA41-8A53-13ED669325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74693" y="1219200"/>
            <a:ext cx="8042614" cy="480322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33EC9C71-B4DA-834E-8F03-2BC0706BDC97}"/>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Calibri"/>
              </a:rPr>
              <a:t>FEMA / DOD Forward Staging</a:t>
            </a:r>
          </a:p>
        </p:txBody>
      </p:sp>
      <p:pic>
        <p:nvPicPr>
          <p:cNvPr id="4" name="Picture 3">
            <a:extLst>
              <a:ext uri="{FF2B5EF4-FFF2-40B4-BE49-F238E27FC236}">
                <a16:creationId xmlns:a16="http://schemas.microsoft.com/office/drawing/2014/main" id="{578B69A6-A8BF-6E46-94F1-AF35F0982483}"/>
              </a:ext>
            </a:extLst>
          </p:cNvPr>
          <p:cNvPicPr>
            <a:picLocks noChangeAspect="1"/>
          </p:cNvPicPr>
          <p:nvPr/>
        </p:nvPicPr>
        <p:blipFill>
          <a:blip r:embed="rId3"/>
          <a:stretch>
            <a:fillRect/>
          </a:stretch>
        </p:blipFill>
        <p:spPr>
          <a:xfrm>
            <a:off x="841248" y="182880"/>
            <a:ext cx="731520" cy="731520"/>
          </a:xfrm>
          <a:prstGeom prst="rect">
            <a:avLst/>
          </a:prstGeom>
        </p:spPr>
      </p:pic>
      <p:pic>
        <p:nvPicPr>
          <p:cNvPr id="5" name="Picture 4" descr="Qr code&#10;&#10;Description automatically generated">
            <a:extLst>
              <a:ext uri="{FF2B5EF4-FFF2-40B4-BE49-F238E27FC236}">
                <a16:creationId xmlns:a16="http://schemas.microsoft.com/office/drawing/2014/main" id="{17222DDC-1AC4-0948-BC83-0F3F52C177B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279847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6342C02-01AF-9F49-9F88-8A99E67460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74453" y="1761929"/>
            <a:ext cx="6976299" cy="3924168"/>
          </a:xfrm>
          <a:prstGeom prst="rect">
            <a:avLst/>
          </a:prstGeom>
        </p:spPr>
      </p:pic>
      <p:sp>
        <p:nvSpPr>
          <p:cNvPr id="4" name="Title 3">
            <a:extLst>
              <a:ext uri="{FF2B5EF4-FFF2-40B4-BE49-F238E27FC236}">
                <a16:creationId xmlns:a16="http://schemas.microsoft.com/office/drawing/2014/main" id="{F15F979F-420C-F343-B196-07994B4D0CFE}"/>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Calibri"/>
              </a:rPr>
              <a:t>FEMA / DOD Forward Staging</a:t>
            </a:r>
          </a:p>
        </p:txBody>
      </p:sp>
      <p:pic>
        <p:nvPicPr>
          <p:cNvPr id="5" name="Picture 4">
            <a:extLst>
              <a:ext uri="{FF2B5EF4-FFF2-40B4-BE49-F238E27FC236}">
                <a16:creationId xmlns:a16="http://schemas.microsoft.com/office/drawing/2014/main" id="{E124112C-EB55-7143-9DA4-379547F3B1DD}"/>
              </a:ext>
            </a:extLst>
          </p:cNvPr>
          <p:cNvPicPr>
            <a:picLocks noChangeAspect="1"/>
          </p:cNvPicPr>
          <p:nvPr/>
        </p:nvPicPr>
        <p:blipFill>
          <a:blip r:embed="rId3"/>
          <a:stretch>
            <a:fillRect/>
          </a:stretch>
        </p:blipFill>
        <p:spPr>
          <a:xfrm>
            <a:off x="841248" y="182880"/>
            <a:ext cx="731520" cy="731520"/>
          </a:xfrm>
          <a:prstGeom prst="rect">
            <a:avLst/>
          </a:prstGeom>
        </p:spPr>
      </p:pic>
      <p:sp>
        <p:nvSpPr>
          <p:cNvPr id="6" name="Rectangle 5">
            <a:extLst>
              <a:ext uri="{FF2B5EF4-FFF2-40B4-BE49-F238E27FC236}">
                <a16:creationId xmlns:a16="http://schemas.microsoft.com/office/drawing/2014/main" id="{94D97821-DEFA-C648-A896-7A5ADC0D0424}"/>
              </a:ext>
            </a:extLst>
          </p:cNvPr>
          <p:cNvSpPr/>
          <p:nvPr/>
        </p:nvSpPr>
        <p:spPr>
          <a:xfrm>
            <a:off x="841248" y="2375251"/>
            <a:ext cx="3520545" cy="2308324"/>
          </a:xfrm>
          <a:prstGeom prst="rect">
            <a:avLst/>
          </a:prstGeom>
        </p:spPr>
        <p:txBody>
          <a:bodyPr wrap="square">
            <a:spAutoFit/>
          </a:bodyPr>
          <a:lstStyle/>
          <a:p>
            <a:r>
              <a:rPr lang="en-US" b="1" dirty="0">
                <a:solidFill>
                  <a:schemeClr val="tx2"/>
                </a:solidFill>
              </a:rPr>
              <a:t>1. Base Support Installation (BSI) </a:t>
            </a:r>
            <a:endParaRPr lang="en-US" dirty="0">
              <a:solidFill>
                <a:schemeClr val="tx2"/>
              </a:solidFill>
            </a:endParaRPr>
          </a:p>
          <a:p>
            <a:endParaRPr lang="en-US" b="1" dirty="0">
              <a:solidFill>
                <a:schemeClr val="tx2"/>
              </a:solidFill>
            </a:endParaRPr>
          </a:p>
          <a:p>
            <a:r>
              <a:rPr lang="en-US" b="1" dirty="0">
                <a:solidFill>
                  <a:schemeClr val="tx2"/>
                </a:solidFill>
              </a:rPr>
              <a:t>2. Incident Support Base (ISB) </a:t>
            </a:r>
            <a:endParaRPr lang="en-US" dirty="0">
              <a:solidFill>
                <a:schemeClr val="tx2"/>
              </a:solidFill>
            </a:endParaRPr>
          </a:p>
          <a:p>
            <a:endParaRPr lang="en-US" b="1" dirty="0">
              <a:solidFill>
                <a:schemeClr val="tx2"/>
              </a:solidFill>
            </a:endParaRPr>
          </a:p>
          <a:p>
            <a:r>
              <a:rPr lang="en-US" b="1" dirty="0">
                <a:solidFill>
                  <a:schemeClr val="tx2"/>
                </a:solidFill>
              </a:rPr>
              <a:t>3. Federal Staging Area (FSA)</a:t>
            </a:r>
          </a:p>
          <a:p>
            <a:endParaRPr lang="en-US" b="1" dirty="0">
              <a:solidFill>
                <a:schemeClr val="tx2"/>
              </a:solidFill>
            </a:endParaRPr>
          </a:p>
          <a:p>
            <a:r>
              <a:rPr lang="en-US" b="1" dirty="0">
                <a:solidFill>
                  <a:schemeClr val="tx2"/>
                </a:solidFill>
              </a:rPr>
              <a:t>4. National Guard Logistics </a:t>
            </a:r>
          </a:p>
          <a:p>
            <a:r>
              <a:rPr lang="en-US" b="1">
                <a:solidFill>
                  <a:schemeClr val="tx2"/>
                </a:solidFill>
              </a:rPr>
              <a:t>    Staging </a:t>
            </a:r>
            <a:r>
              <a:rPr lang="en-US" b="1" dirty="0">
                <a:solidFill>
                  <a:schemeClr val="tx2"/>
                </a:solidFill>
              </a:rPr>
              <a:t>Area (NGLSA) </a:t>
            </a:r>
            <a:endParaRPr lang="en-US" dirty="0">
              <a:solidFill>
                <a:schemeClr val="tx2"/>
              </a:solidFill>
            </a:endParaRPr>
          </a:p>
        </p:txBody>
      </p:sp>
      <p:pic>
        <p:nvPicPr>
          <p:cNvPr id="7" name="Picture 6" descr="Qr code&#10;&#10;Description automatically generated">
            <a:extLst>
              <a:ext uri="{FF2B5EF4-FFF2-40B4-BE49-F238E27FC236}">
                <a16:creationId xmlns:a16="http://schemas.microsoft.com/office/drawing/2014/main" id="{4710CC70-3D9B-BE4B-952A-18A05E1B464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218759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F78257-8658-4ABA-9C6A-F38765EF5AC4}"/>
              </a:ext>
            </a:extLst>
          </p:cNvPr>
          <p:cNvSpPr>
            <a:spLocks noGrp="1"/>
          </p:cNvSpPr>
          <p:nvPr>
            <p:ph type="body" sz="half" idx="4294967295"/>
          </p:nvPr>
        </p:nvSpPr>
        <p:spPr>
          <a:xfrm>
            <a:off x="4408615" y="2322574"/>
            <a:ext cx="6942137" cy="3270250"/>
          </a:xfrm>
        </p:spPr>
        <p:txBody>
          <a:bodyPr>
            <a:noAutofit/>
          </a:bodyPr>
          <a:lstStyle/>
          <a:p>
            <a:pPr marL="0" indent="0">
              <a:lnSpc>
                <a:spcPct val="120000"/>
              </a:lnSpc>
              <a:buNone/>
            </a:pPr>
            <a:r>
              <a:rPr lang="en-US" sz="1800" dirty="0">
                <a:latin typeface="+mn-lt"/>
              </a:rPr>
              <a:t>As Vice President, Head of Federal &amp; Defense, Patrick spearheads the effort to enable a “whole of government unified coordination” in the defense of the American Homeland. Patrick has more than 25 years of experience in both unclassified and classified enterprise software. Patrick leads a team that enables 50+ federal agencies and departments to respond to any threat or hazard rapidly and effectively. Whether near-peer adversary or natural disaster, Patrick’s elite team is building and deploying open-source software powered by AI, that has become the core of our nation’s response.</a:t>
            </a:r>
            <a:endParaRPr lang="en-US" sz="1500" dirty="0">
              <a:latin typeface="+mn-lt"/>
            </a:endParaRPr>
          </a:p>
        </p:txBody>
      </p:sp>
      <p:sp>
        <p:nvSpPr>
          <p:cNvPr id="6" name="Text Placeholder 5">
            <a:extLst>
              <a:ext uri="{FF2B5EF4-FFF2-40B4-BE49-F238E27FC236}">
                <a16:creationId xmlns:a16="http://schemas.microsoft.com/office/drawing/2014/main" id="{CCECCFEF-C3C3-4B8D-8CC2-67E45A094D8C}"/>
              </a:ext>
            </a:extLst>
          </p:cNvPr>
          <p:cNvSpPr>
            <a:spLocks noGrp="1"/>
          </p:cNvSpPr>
          <p:nvPr>
            <p:ph type="body" sz="quarter" idx="4294967295"/>
          </p:nvPr>
        </p:nvSpPr>
        <p:spPr>
          <a:xfrm>
            <a:off x="4408614" y="1405241"/>
            <a:ext cx="6942136" cy="457200"/>
          </a:xfrm>
        </p:spPr>
        <p:txBody>
          <a:bodyPr>
            <a:normAutofit/>
          </a:bodyPr>
          <a:lstStyle/>
          <a:p>
            <a:pPr marL="0" indent="0">
              <a:buNone/>
            </a:pPr>
            <a:r>
              <a:rPr lang="en-US" sz="2400" b="1" dirty="0">
                <a:solidFill>
                  <a:schemeClr val="tx2"/>
                </a:solidFill>
                <a:latin typeface="+mn-lt"/>
              </a:rPr>
              <a:t>Patrick J. Macfarlane</a:t>
            </a:r>
          </a:p>
        </p:txBody>
      </p:sp>
      <p:sp>
        <p:nvSpPr>
          <p:cNvPr id="5" name="Text Placeholder 4">
            <a:extLst>
              <a:ext uri="{FF2B5EF4-FFF2-40B4-BE49-F238E27FC236}">
                <a16:creationId xmlns:a16="http://schemas.microsoft.com/office/drawing/2014/main" id="{7CC53547-FB09-421D-911D-C57CB8B8825F}"/>
              </a:ext>
            </a:extLst>
          </p:cNvPr>
          <p:cNvSpPr>
            <a:spLocks noGrp="1"/>
          </p:cNvSpPr>
          <p:nvPr>
            <p:ph type="body" sz="half" idx="4294967295"/>
          </p:nvPr>
        </p:nvSpPr>
        <p:spPr>
          <a:xfrm>
            <a:off x="4408613" y="1862441"/>
            <a:ext cx="6942137" cy="457200"/>
          </a:xfrm>
        </p:spPr>
        <p:txBody>
          <a:bodyPr>
            <a:normAutofit/>
          </a:bodyPr>
          <a:lstStyle/>
          <a:p>
            <a:pPr marL="0" indent="0">
              <a:buNone/>
            </a:pPr>
            <a:r>
              <a:rPr lang="en-US" sz="1800" dirty="0">
                <a:solidFill>
                  <a:schemeClr val="tx2"/>
                </a:solidFill>
                <a:latin typeface="+mn-lt"/>
              </a:rPr>
              <a:t>Vice President, Head of Federal &amp; Defense</a:t>
            </a:r>
          </a:p>
        </p:txBody>
      </p:sp>
      <p:pic>
        <p:nvPicPr>
          <p:cNvPr id="9" name="Picture Placeholder 7">
            <a:extLst>
              <a:ext uri="{FF2B5EF4-FFF2-40B4-BE49-F238E27FC236}">
                <a16:creationId xmlns:a16="http://schemas.microsoft.com/office/drawing/2014/main" id="{637FADC6-4591-4565-9383-C0E8F96088F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41248" y="1405241"/>
            <a:ext cx="3142173" cy="2083272"/>
          </a:xfrm>
          <a:prstGeom prst="rect">
            <a:avLst/>
          </a:prstGeom>
        </p:spPr>
      </p:pic>
      <p:sp>
        <p:nvSpPr>
          <p:cNvPr id="8" name="Content Placeholder 2">
            <a:extLst>
              <a:ext uri="{FF2B5EF4-FFF2-40B4-BE49-F238E27FC236}">
                <a16:creationId xmlns:a16="http://schemas.microsoft.com/office/drawing/2014/main" id="{E6E4030D-BA6F-9F4A-AC8B-C63D45F9BB14}"/>
              </a:ext>
            </a:extLst>
          </p:cNvPr>
          <p:cNvSpPr txBox="1">
            <a:spLocks/>
          </p:cNvSpPr>
          <p:nvPr/>
        </p:nvSpPr>
        <p:spPr>
          <a:xfrm>
            <a:off x="841248" y="3672584"/>
            <a:ext cx="3142173" cy="1920240"/>
          </a:xfrm>
          <a:prstGeom prst="rect">
            <a:avLst/>
          </a:prstGeom>
        </p:spPr>
        <p:txBody>
          <a:bodyPr>
            <a:noAutofit/>
          </a:bodyPr>
          <a:lstStyle>
            <a:lvl1pPr marL="228594" indent="-228594" algn="l" defTabSz="914377"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1800" b="1" dirty="0">
                <a:solidFill>
                  <a:schemeClr val="tx2"/>
                </a:solidFill>
              </a:rPr>
              <a:t>Patrick J. Macfarlane</a:t>
            </a:r>
            <a:br>
              <a:rPr lang="en-US" sz="1400" dirty="0">
                <a:solidFill>
                  <a:schemeClr val="tx2"/>
                </a:solidFill>
              </a:rPr>
            </a:br>
            <a:r>
              <a:rPr lang="en-US" sz="1400" dirty="0">
                <a:solidFill>
                  <a:schemeClr val="tx2"/>
                </a:solidFill>
              </a:rPr>
              <a:t>VP, Head of Federal &amp; Defense</a:t>
            </a:r>
            <a:br>
              <a:rPr lang="en-US" sz="1400" dirty="0">
                <a:solidFill>
                  <a:schemeClr val="tx2"/>
                </a:solidFill>
              </a:rPr>
            </a:br>
            <a:endParaRPr lang="en-US" sz="1400" dirty="0">
              <a:solidFill>
                <a:schemeClr val="tx2"/>
              </a:solidFill>
            </a:endParaRPr>
          </a:p>
          <a:p>
            <a:pPr marL="0" indent="0">
              <a:lnSpc>
                <a:spcPct val="120000"/>
              </a:lnSpc>
              <a:spcBef>
                <a:spcPts val="0"/>
              </a:spcBef>
              <a:buNone/>
            </a:pPr>
            <a:r>
              <a:rPr lang="en-US" sz="1400" dirty="0">
                <a:solidFill>
                  <a:schemeClr val="tx2"/>
                </a:solidFill>
              </a:rPr>
              <a:t>o:  470 279 6461   </a:t>
            </a:r>
            <a:br>
              <a:rPr lang="en-US" sz="1400" dirty="0">
                <a:solidFill>
                  <a:schemeClr val="tx2"/>
                </a:solidFill>
              </a:rPr>
            </a:br>
            <a:r>
              <a:rPr lang="en-US" sz="1400" dirty="0">
                <a:solidFill>
                  <a:schemeClr val="tx2"/>
                </a:solidFill>
              </a:rPr>
              <a:t>m: 202 415 4001</a:t>
            </a:r>
          </a:p>
          <a:p>
            <a:pPr marL="0" indent="0">
              <a:lnSpc>
                <a:spcPct val="120000"/>
              </a:lnSpc>
              <a:spcBef>
                <a:spcPts val="0"/>
              </a:spcBef>
              <a:buNone/>
            </a:pPr>
            <a:endParaRPr lang="en-US" sz="1400" dirty="0">
              <a:solidFill>
                <a:schemeClr val="tx2"/>
              </a:solidFill>
            </a:endParaRPr>
          </a:p>
          <a:p>
            <a:pPr marL="0" indent="0">
              <a:lnSpc>
                <a:spcPct val="120000"/>
              </a:lnSpc>
              <a:spcBef>
                <a:spcPts val="0"/>
              </a:spcBef>
              <a:buNone/>
            </a:pPr>
            <a:r>
              <a:rPr lang="en-US" sz="1400" u="sng" dirty="0">
                <a:solidFill>
                  <a:schemeClr val="tx2"/>
                </a:solidFill>
                <a:hlinkClick r:id="rId4">
                  <a:extLst>
                    <a:ext uri="{A12FA001-AC4F-418D-AE19-62706E023703}">
                      <ahyp:hlinkClr xmlns:ahyp="http://schemas.microsoft.com/office/drawing/2018/hyperlinkcolor" val="tx"/>
                    </a:ext>
                  </a:extLst>
                </a:hlinkClick>
              </a:rPr>
              <a:t>patrick.macfarlane@juvare.com</a:t>
            </a:r>
            <a:endParaRPr lang="en-US" sz="1400" dirty="0">
              <a:solidFill>
                <a:schemeClr val="tx2"/>
              </a:solidFill>
            </a:endParaRPr>
          </a:p>
        </p:txBody>
      </p:sp>
      <p:sp>
        <p:nvSpPr>
          <p:cNvPr id="11" name="Title 3">
            <a:extLst>
              <a:ext uri="{FF2B5EF4-FFF2-40B4-BE49-F238E27FC236}">
                <a16:creationId xmlns:a16="http://schemas.microsoft.com/office/drawing/2014/main" id="{05747CF7-965D-D94D-84CE-A1D07A772010}"/>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r>
              <a:rPr lang="en-US" b="1" dirty="0">
                <a:solidFill>
                  <a:schemeClr val="tx2"/>
                </a:solidFill>
                <a:latin typeface="+mj-lt"/>
              </a:rPr>
              <a:t>Presenter</a:t>
            </a:r>
          </a:p>
        </p:txBody>
      </p:sp>
      <p:pic>
        <p:nvPicPr>
          <p:cNvPr id="10" name="Picture 9">
            <a:extLst>
              <a:ext uri="{FF2B5EF4-FFF2-40B4-BE49-F238E27FC236}">
                <a16:creationId xmlns:a16="http://schemas.microsoft.com/office/drawing/2014/main" id="{BE7C26AF-98E6-4540-AD2D-F621D7D57CA3}"/>
              </a:ext>
            </a:extLst>
          </p:cNvPr>
          <p:cNvPicPr>
            <a:picLocks noChangeAspect="1"/>
          </p:cNvPicPr>
          <p:nvPr/>
        </p:nvPicPr>
        <p:blipFill>
          <a:blip r:embed="rId5"/>
          <a:stretch>
            <a:fillRect/>
          </a:stretch>
        </p:blipFill>
        <p:spPr>
          <a:xfrm>
            <a:off x="841248" y="182880"/>
            <a:ext cx="731520" cy="731520"/>
          </a:xfrm>
          <a:prstGeom prst="rect">
            <a:avLst/>
          </a:prstGeom>
        </p:spPr>
      </p:pic>
      <p:pic>
        <p:nvPicPr>
          <p:cNvPr id="12" name="Picture 11" descr="Qr code&#10;&#10;Description automatically generated">
            <a:extLst>
              <a:ext uri="{FF2B5EF4-FFF2-40B4-BE49-F238E27FC236}">
                <a16:creationId xmlns:a16="http://schemas.microsoft.com/office/drawing/2014/main" id="{1E6615E2-DC0D-9A45-A0CC-FAF8E7E86D1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280647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70AC4D-0663-1C4A-A897-98B7D87F76E6}"/>
              </a:ext>
            </a:extLst>
          </p:cNvPr>
          <p:cNvSpPr/>
          <p:nvPr/>
        </p:nvSpPr>
        <p:spPr>
          <a:xfrm>
            <a:off x="841248" y="2651758"/>
            <a:ext cx="3340608" cy="2031325"/>
          </a:xfrm>
          <a:prstGeom prst="rect">
            <a:avLst/>
          </a:prstGeom>
        </p:spPr>
        <p:txBody>
          <a:bodyPr wrap="square">
            <a:spAutoFit/>
          </a:bodyPr>
          <a:lstStyle/>
          <a:p>
            <a:r>
              <a:rPr lang="en-US" dirty="0">
                <a:solidFill>
                  <a:schemeClr val="tx2"/>
                </a:solidFill>
              </a:rPr>
              <a:t>Large-scale behavior and movement data, run through predictive machine learning models, can help officials distribute supplies to where people are going rather than where they were.</a:t>
            </a:r>
          </a:p>
        </p:txBody>
      </p:sp>
      <p:sp>
        <p:nvSpPr>
          <p:cNvPr id="4" name="Title 3">
            <a:extLst>
              <a:ext uri="{FF2B5EF4-FFF2-40B4-BE49-F238E27FC236}">
                <a16:creationId xmlns:a16="http://schemas.microsoft.com/office/drawing/2014/main" id="{9DB69FFF-C8C7-354F-9F57-2D713B801CD4}"/>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Calibri"/>
              </a:rPr>
              <a:t>FEMA AI Use Cases - Predictive Positioning of Critical Supplies</a:t>
            </a:r>
          </a:p>
        </p:txBody>
      </p:sp>
      <p:pic>
        <p:nvPicPr>
          <p:cNvPr id="5" name="Picture 4">
            <a:extLst>
              <a:ext uri="{FF2B5EF4-FFF2-40B4-BE49-F238E27FC236}">
                <a16:creationId xmlns:a16="http://schemas.microsoft.com/office/drawing/2014/main" id="{7E7A7CBF-D540-834F-8427-C4916564A93B}"/>
              </a:ext>
            </a:extLst>
          </p:cNvPr>
          <p:cNvPicPr>
            <a:picLocks noChangeAspect="1"/>
          </p:cNvPicPr>
          <p:nvPr/>
        </p:nvPicPr>
        <p:blipFill>
          <a:blip r:embed="rId2"/>
          <a:stretch>
            <a:fillRect/>
          </a:stretch>
        </p:blipFill>
        <p:spPr>
          <a:xfrm>
            <a:off x="841248" y="182880"/>
            <a:ext cx="731520" cy="731520"/>
          </a:xfrm>
          <a:prstGeom prst="rect">
            <a:avLst/>
          </a:prstGeom>
        </p:spPr>
      </p:pic>
      <p:pic>
        <p:nvPicPr>
          <p:cNvPr id="2050" name="Picture 2" descr="The Defense Information Systems Agency provides a wide array of communications support for warfighters around the globe, including modernized electromagnetic spectrum operations tools and intelligence, surveillance and reconnaissance systems. Credit: U.S. Defense Department Photo/Gunnery Sgt. Ezekiel Kitandwe">
            <a:extLst>
              <a:ext uri="{FF2B5EF4-FFF2-40B4-BE49-F238E27FC236}">
                <a16:creationId xmlns:a16="http://schemas.microsoft.com/office/drawing/2014/main" id="{61E65BF8-FD00-7A4B-B312-FA46DBDA6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81856" y="1427141"/>
            <a:ext cx="7168896" cy="44805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Qr code&#10;&#10;Description automatically generated">
            <a:extLst>
              <a:ext uri="{FF2B5EF4-FFF2-40B4-BE49-F238E27FC236}">
                <a16:creationId xmlns:a16="http://schemas.microsoft.com/office/drawing/2014/main" id="{E730D40D-F5E5-714F-9172-9861B334456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252692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57C7A-54A3-4038-9F9A-8E11580FB6FE}"/>
              </a:ext>
            </a:extLst>
          </p:cNvPr>
          <p:cNvSpPr>
            <a:spLocks noGrp="1"/>
          </p:cNvSpPr>
          <p:nvPr>
            <p:ph type="title" idx="4294967295"/>
          </p:nvPr>
        </p:nvSpPr>
        <p:spPr>
          <a:xfrm>
            <a:off x="838200" y="4572000"/>
            <a:ext cx="7772400" cy="914400"/>
          </a:xfrm>
        </p:spPr>
        <p:txBody>
          <a:bodyPr/>
          <a:lstStyle/>
          <a:p>
            <a:r>
              <a:rPr lang="en-US" sz="2800" dirty="0">
                <a:latin typeface="+mj-lt"/>
              </a:rPr>
              <a:t>National Disaster Medical System</a:t>
            </a:r>
          </a:p>
        </p:txBody>
      </p:sp>
      <p:pic>
        <p:nvPicPr>
          <p:cNvPr id="5" name="Picture 4">
            <a:extLst>
              <a:ext uri="{FF2B5EF4-FFF2-40B4-BE49-F238E27FC236}">
                <a16:creationId xmlns:a16="http://schemas.microsoft.com/office/drawing/2014/main" id="{DBFF3EBB-AC44-7844-9E41-8B58B3AD41AD}"/>
              </a:ext>
            </a:extLst>
          </p:cNvPr>
          <p:cNvPicPr>
            <a:picLocks noChangeAspect="1"/>
          </p:cNvPicPr>
          <p:nvPr/>
        </p:nvPicPr>
        <p:blipFill>
          <a:blip r:embed="rId3"/>
          <a:stretch>
            <a:fillRect/>
          </a:stretch>
        </p:blipFill>
        <p:spPr>
          <a:xfrm>
            <a:off x="838200" y="2194560"/>
            <a:ext cx="2286000" cy="2286000"/>
          </a:xfrm>
          <a:prstGeom prst="rect">
            <a:avLst/>
          </a:prstGeom>
        </p:spPr>
      </p:pic>
      <p:pic>
        <p:nvPicPr>
          <p:cNvPr id="4" name="Picture 3" descr="Qr code&#10;&#10;Description automatically generated">
            <a:extLst>
              <a:ext uri="{FF2B5EF4-FFF2-40B4-BE49-F238E27FC236}">
                <a16:creationId xmlns:a16="http://schemas.microsoft.com/office/drawing/2014/main" id="{6FA9E7C6-083F-3D4E-BF83-74DCFCFD919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297143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4294967295"/>
          </p:nvPr>
        </p:nvSpPr>
        <p:spPr>
          <a:xfrm>
            <a:off x="841248" y="988506"/>
            <a:ext cx="6675120" cy="4937760"/>
          </a:xfrm>
        </p:spPr>
        <p:txBody>
          <a:bodyPr>
            <a:noAutofit/>
          </a:bodyPr>
          <a:lstStyle/>
          <a:p>
            <a:pPr marL="0" indent="0">
              <a:buNone/>
            </a:pPr>
            <a:r>
              <a:rPr lang="en-US" sz="1800" dirty="0">
                <a:latin typeface="+mn-lt"/>
                <a:cs typeface="Calibri" panose="020F0502020204030204" pitchFamily="34" charset="0"/>
              </a:rPr>
              <a:t>National Disaster Medical System (NDMS) is a federally coordinated healthcare system and partnership of the Departments of Health and Human Services (HHS), Homeland Security (DHS), Defense (DoD), and Veterans Affairs (VA). </a:t>
            </a:r>
          </a:p>
          <a:p>
            <a:pPr marL="0" indent="0">
              <a:buNone/>
            </a:pPr>
            <a:r>
              <a:rPr lang="en-US" altLang="en-US" sz="1800" dirty="0">
                <a:latin typeface="+mn-lt"/>
                <a:cs typeface="Calibri" panose="020F0502020204030204" pitchFamily="34" charset="0"/>
              </a:rPr>
              <a:t>Under Emergency Support Function-8 provides support of the Federal medical response to major emergencies and Federally declared disasters including:</a:t>
            </a:r>
            <a:endParaRPr lang="en-US" altLang="en-US" sz="800" dirty="0">
              <a:latin typeface="+mn-lt"/>
              <a:cs typeface="Calibri" panose="020F0502020204030204" pitchFamily="34" charset="0"/>
            </a:endParaRPr>
          </a:p>
          <a:p>
            <a:pPr>
              <a:lnSpc>
                <a:spcPct val="80000"/>
              </a:lnSpc>
              <a:buClr>
                <a:srgbClr val="C00000"/>
              </a:buClr>
            </a:pPr>
            <a:r>
              <a:rPr lang="en-US" altLang="en-US" sz="1800" dirty="0">
                <a:solidFill>
                  <a:srgbClr val="000000"/>
                </a:solidFill>
                <a:latin typeface="+mn-lt"/>
                <a:cs typeface="Calibri" panose="020F0502020204030204" pitchFamily="34" charset="0"/>
              </a:rPr>
              <a:t>Natural Disasters </a:t>
            </a:r>
          </a:p>
          <a:p>
            <a:pPr>
              <a:lnSpc>
                <a:spcPct val="80000"/>
              </a:lnSpc>
              <a:buClr>
                <a:srgbClr val="C00000"/>
              </a:buClr>
            </a:pPr>
            <a:r>
              <a:rPr lang="en-US" altLang="en-US" sz="1800" dirty="0">
                <a:solidFill>
                  <a:srgbClr val="000000"/>
                </a:solidFill>
                <a:latin typeface="+mn-lt"/>
                <a:cs typeface="Calibri" panose="020F0502020204030204" pitchFamily="34" charset="0"/>
              </a:rPr>
              <a:t>Technological Disasters </a:t>
            </a:r>
          </a:p>
          <a:p>
            <a:pPr>
              <a:lnSpc>
                <a:spcPct val="80000"/>
              </a:lnSpc>
              <a:buClr>
                <a:srgbClr val="C00000"/>
              </a:buClr>
            </a:pPr>
            <a:r>
              <a:rPr lang="en-US" altLang="en-US" sz="1800" dirty="0">
                <a:solidFill>
                  <a:srgbClr val="000000"/>
                </a:solidFill>
                <a:latin typeface="+mn-lt"/>
                <a:cs typeface="Calibri" panose="020F0502020204030204" pitchFamily="34" charset="0"/>
              </a:rPr>
              <a:t>Acts of Terrorism including Weapons of Mass Destruction Events</a:t>
            </a:r>
            <a:endParaRPr lang="en-US" sz="1800" b="1" dirty="0">
              <a:latin typeface="+mn-lt"/>
              <a:cs typeface="Calibri" panose="020F0502020204030204" pitchFamily="34" charset="0"/>
            </a:endParaRPr>
          </a:p>
          <a:p>
            <a:r>
              <a:rPr lang="en-US" sz="1800" dirty="0">
                <a:latin typeface="+mn-lt"/>
                <a:cs typeface="Calibri" panose="020F0502020204030204" pitchFamily="34" charset="0"/>
              </a:rPr>
              <a:t>Support State, Local, Tribal and Territorial authorities following disasters and emergencies by supplementing health and medical systems and response capabilities.</a:t>
            </a:r>
          </a:p>
          <a:p>
            <a:r>
              <a:rPr lang="en-US" sz="1800" dirty="0">
                <a:latin typeface="+mn-lt"/>
                <a:cs typeface="Calibri" panose="020F0502020204030204" pitchFamily="34" charset="0"/>
              </a:rPr>
              <a:t>Support the DoD and VA health care systems in caring for combat casualties, should requirements exceed their capacity.</a:t>
            </a:r>
            <a:endParaRPr lang="en-US" sz="1800" dirty="0"/>
          </a:p>
        </p:txBody>
      </p:sp>
      <p:sp>
        <p:nvSpPr>
          <p:cNvPr id="6" name="Title 3">
            <a:extLst>
              <a:ext uri="{FF2B5EF4-FFF2-40B4-BE49-F238E27FC236}">
                <a16:creationId xmlns:a16="http://schemas.microsoft.com/office/drawing/2014/main" id="{4F42C989-F08E-0F49-9D51-ED78DC0F0EAC}"/>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NDMS - DOD INSTRUCTION 6010.22</a:t>
            </a:r>
          </a:p>
        </p:txBody>
      </p:sp>
      <p:pic>
        <p:nvPicPr>
          <p:cNvPr id="7" name="Picture 6">
            <a:extLst>
              <a:ext uri="{FF2B5EF4-FFF2-40B4-BE49-F238E27FC236}">
                <a16:creationId xmlns:a16="http://schemas.microsoft.com/office/drawing/2014/main" id="{A9DD1996-308A-1D4D-92BF-7A5032153D79}"/>
              </a:ext>
            </a:extLst>
          </p:cNvPr>
          <p:cNvPicPr>
            <a:picLocks noChangeAspect="1"/>
          </p:cNvPicPr>
          <p:nvPr/>
        </p:nvPicPr>
        <p:blipFill>
          <a:blip r:embed="rId2"/>
          <a:stretch>
            <a:fillRect/>
          </a:stretch>
        </p:blipFill>
        <p:spPr>
          <a:xfrm>
            <a:off x="841248" y="182880"/>
            <a:ext cx="731520" cy="731520"/>
          </a:xfrm>
          <a:prstGeom prst="rect">
            <a:avLst/>
          </a:prstGeom>
        </p:spPr>
      </p:pic>
      <p:pic>
        <p:nvPicPr>
          <p:cNvPr id="8194" name="Picture 2" descr="Military Disaster Response | Defense Media Network">
            <a:extLst>
              <a:ext uri="{FF2B5EF4-FFF2-40B4-BE49-F238E27FC236}">
                <a16:creationId xmlns:a16="http://schemas.microsoft.com/office/drawing/2014/main" id="{5328B2D9-D7B4-214F-8DF2-F5985DBABF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69056" y="1876995"/>
            <a:ext cx="3749039" cy="31607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Qr code&#10;&#10;Description automatically generated">
            <a:extLst>
              <a:ext uri="{FF2B5EF4-FFF2-40B4-BE49-F238E27FC236}">
                <a16:creationId xmlns:a16="http://schemas.microsoft.com/office/drawing/2014/main" id="{EF9746ED-6D1B-514A-867D-AD5422C0210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331619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idx="4294967295"/>
          </p:nvPr>
        </p:nvSpPr>
        <p:spPr>
          <a:xfrm>
            <a:off x="820238" y="1140993"/>
            <a:ext cx="10896272" cy="2581208"/>
          </a:xfrm>
        </p:spPr>
        <p:txBody>
          <a:bodyPr>
            <a:normAutofit fontScale="25000" lnSpcReduction="20000"/>
          </a:bodyPr>
          <a:lstStyle/>
          <a:p>
            <a:pPr marL="0" indent="0">
              <a:buNone/>
            </a:pPr>
            <a:endParaRPr lang="en-US" sz="1200" dirty="0"/>
          </a:p>
          <a:p>
            <a:pPr>
              <a:lnSpc>
                <a:spcPct val="170000"/>
              </a:lnSpc>
              <a:buSzPct val="125000"/>
            </a:pPr>
            <a:r>
              <a:rPr lang="en-US" sz="8000" dirty="0"/>
              <a:t>Department of Health and Human Services</a:t>
            </a:r>
          </a:p>
          <a:p>
            <a:pPr>
              <a:lnSpc>
                <a:spcPct val="170000"/>
              </a:lnSpc>
              <a:buSzPct val="125000"/>
            </a:pPr>
            <a:r>
              <a:rPr lang="en-US" sz="8000" dirty="0"/>
              <a:t>Department of Defense</a:t>
            </a:r>
          </a:p>
          <a:p>
            <a:pPr>
              <a:lnSpc>
                <a:spcPct val="170000"/>
              </a:lnSpc>
              <a:buSzPct val="125000"/>
            </a:pPr>
            <a:r>
              <a:rPr lang="en-US" sz="8000" dirty="0"/>
              <a:t>Veterans Affairs</a:t>
            </a:r>
          </a:p>
          <a:p>
            <a:pPr>
              <a:lnSpc>
                <a:spcPct val="170000"/>
              </a:lnSpc>
              <a:buSzPct val="125000"/>
            </a:pPr>
            <a:r>
              <a:rPr lang="en-US" sz="8000" dirty="0"/>
              <a:t>Department of Homeland Security</a:t>
            </a:r>
          </a:p>
          <a:p>
            <a:pPr lvl="1">
              <a:lnSpc>
                <a:spcPct val="120000"/>
              </a:lnSpc>
              <a:buSzPct val="125000"/>
              <a:buFont typeface="Courier New" panose="02070309020205020404" pitchFamily="49" charset="0"/>
              <a:buChar char="o"/>
            </a:pPr>
            <a:r>
              <a:rPr lang="en-US" sz="7200" dirty="0"/>
              <a:t>FEMA</a:t>
            </a:r>
            <a:endParaRPr lang="en-US" sz="5600" dirty="0"/>
          </a:p>
          <a:p>
            <a:endParaRPr lang="en-US" dirty="0"/>
          </a:p>
        </p:txBody>
      </p:sp>
      <p:pic>
        <p:nvPicPr>
          <p:cNvPr id="12" name="Content Placeholder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90631" y="4223975"/>
            <a:ext cx="1009971" cy="105924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22749" y="4122028"/>
            <a:ext cx="1248577" cy="126313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87159" y="4241341"/>
            <a:ext cx="1017680" cy="105924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91396" y="4262438"/>
            <a:ext cx="1046956" cy="103814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56701" y="4257636"/>
            <a:ext cx="1047750" cy="1047750"/>
          </a:xfrm>
          <a:prstGeom prst="rect">
            <a:avLst/>
          </a:prstGeom>
        </p:spPr>
      </p:pic>
      <p:sp>
        <p:nvSpPr>
          <p:cNvPr id="10" name="Title 3">
            <a:extLst>
              <a:ext uri="{FF2B5EF4-FFF2-40B4-BE49-F238E27FC236}">
                <a16:creationId xmlns:a16="http://schemas.microsoft.com/office/drawing/2014/main" id="{DAB77EDE-080F-C44A-B273-FEB0783D2E26}"/>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Calibri"/>
              </a:rPr>
              <a:t>NDMS Partners</a:t>
            </a:r>
          </a:p>
        </p:txBody>
      </p:sp>
      <p:pic>
        <p:nvPicPr>
          <p:cNvPr id="11" name="Picture 10">
            <a:extLst>
              <a:ext uri="{FF2B5EF4-FFF2-40B4-BE49-F238E27FC236}">
                <a16:creationId xmlns:a16="http://schemas.microsoft.com/office/drawing/2014/main" id="{1499C4C9-5169-8447-829F-318C129D8004}"/>
              </a:ext>
            </a:extLst>
          </p:cNvPr>
          <p:cNvPicPr>
            <a:picLocks noChangeAspect="1"/>
          </p:cNvPicPr>
          <p:nvPr/>
        </p:nvPicPr>
        <p:blipFill>
          <a:blip r:embed="rId7"/>
          <a:stretch>
            <a:fillRect/>
          </a:stretch>
        </p:blipFill>
        <p:spPr>
          <a:xfrm>
            <a:off x="841248" y="182880"/>
            <a:ext cx="731520" cy="731520"/>
          </a:xfrm>
          <a:prstGeom prst="rect">
            <a:avLst/>
          </a:prstGeom>
        </p:spPr>
      </p:pic>
      <p:pic>
        <p:nvPicPr>
          <p:cNvPr id="17" name="Picture 16" descr="Qr code&#10;&#10;Description automatically generated">
            <a:extLst>
              <a:ext uri="{FF2B5EF4-FFF2-40B4-BE49-F238E27FC236}">
                <a16:creationId xmlns:a16="http://schemas.microsoft.com/office/drawing/2014/main" id="{2DB2D847-6538-AD4E-B339-EBFE266CC48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277394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p:cNvSpPr>
            <a:spLocks noGrp="1" noChangeArrowheads="1"/>
          </p:cNvSpPr>
          <p:nvPr>
            <p:ph type="sldNum" sz="quarter" idx="4294967295"/>
          </p:nvPr>
        </p:nvSpPr>
        <p:spPr>
          <a:xfrm>
            <a:off x="0" y="0"/>
            <a:ext cx="0" cy="0"/>
          </a:xfrm>
          <a:solidFill>
            <a:schemeClr val="tx1"/>
          </a:solidFill>
        </p:spPr>
        <p:txBody>
          <a:bodyPr/>
          <a:lstStyle/>
          <a:p>
            <a:pPr algn="r" fontAlgn="base">
              <a:spcBef>
                <a:spcPct val="0"/>
              </a:spcBef>
              <a:spcAft>
                <a:spcPct val="0"/>
              </a:spcAft>
              <a:defRPr/>
            </a:pPr>
            <a:fld id="{52C443E4-13E5-4791-BE51-14506458187B}" type="slidenum">
              <a:rPr lang="en-US" altLang="en-US" i="1">
                <a:solidFill>
                  <a:schemeClr val="tx2"/>
                </a:solidFill>
                <a:latin typeface="Calibri" panose="020F0502020204030204" pitchFamily="34" charset="0"/>
                <a:cs typeface="Calibri" panose="020F0502020204030204" pitchFamily="34" charset="0"/>
              </a:rPr>
              <a:pPr algn="r" fontAlgn="base">
                <a:spcBef>
                  <a:spcPct val="0"/>
                </a:spcBef>
                <a:spcAft>
                  <a:spcPct val="0"/>
                </a:spcAft>
                <a:defRPr/>
              </a:pPr>
              <a:t>34</a:t>
            </a:fld>
            <a:endParaRPr lang="en-US" altLang="en-US" i="1">
              <a:solidFill>
                <a:schemeClr val="tx2"/>
              </a:solidFill>
              <a:latin typeface="Calibri" panose="020F0502020204030204" pitchFamily="34" charset="0"/>
              <a:cs typeface="Calibri" panose="020F0502020204030204" pitchFamily="34" charset="0"/>
            </a:endParaRPr>
          </a:p>
        </p:txBody>
      </p:sp>
      <p:sp>
        <p:nvSpPr>
          <p:cNvPr id="16" name="Rectangle 5"/>
          <p:cNvSpPr>
            <a:spLocks noChangeArrowheads="1"/>
          </p:cNvSpPr>
          <p:nvPr/>
        </p:nvSpPr>
        <p:spPr bwMode="auto">
          <a:xfrm>
            <a:off x="859970" y="2887717"/>
            <a:ext cx="3200400" cy="1600200"/>
          </a:xfrm>
          <a:prstGeom prst="rect">
            <a:avLst/>
          </a:prstGeom>
          <a:solidFill>
            <a:schemeClr val="tx1"/>
          </a:solidFill>
          <a:ln w="12700">
            <a:solidFill>
              <a:schemeClr val="bg1"/>
            </a:solidFill>
            <a:miter lim="800000"/>
            <a:headEnd type="none" w="sm" len="sm"/>
            <a:tailEnd type="none" w="sm" len="sm"/>
          </a:ln>
          <a:effectLst/>
        </p:spPr>
        <p:txBody>
          <a:bodyPr wrap="none" anchor="ctr"/>
          <a:lstStyle/>
          <a:p>
            <a:pPr algn="ctr" eaLnBrk="0" fontAlgn="base" hangingPunct="0">
              <a:spcBef>
                <a:spcPct val="0"/>
              </a:spcBef>
              <a:spcAft>
                <a:spcPct val="0"/>
              </a:spcAft>
              <a:defRPr/>
            </a:pPr>
            <a:r>
              <a:rPr lang="en-US" dirty="0">
                <a:solidFill>
                  <a:schemeClr val="bg1"/>
                </a:solidFill>
                <a:latin typeface="Calibri" panose="020F0502020204030204" pitchFamily="34" charset="0"/>
                <a:cs typeface="Calibri" panose="020F0502020204030204" pitchFamily="34" charset="0"/>
              </a:rPr>
              <a:t>Medical Response</a:t>
            </a:r>
          </a:p>
          <a:p>
            <a:pPr algn="ctr" eaLnBrk="0" fontAlgn="base" hangingPunct="0">
              <a:spcBef>
                <a:spcPct val="0"/>
              </a:spcBef>
              <a:spcAft>
                <a:spcPct val="0"/>
              </a:spcAft>
              <a:defRPr/>
            </a:pPr>
            <a:r>
              <a:rPr lang="en-US" dirty="0">
                <a:solidFill>
                  <a:schemeClr val="bg1"/>
                </a:solidFill>
                <a:latin typeface="Calibri" panose="020F0502020204030204" pitchFamily="34" charset="0"/>
                <a:cs typeface="Calibri" panose="020F0502020204030204" pitchFamily="34" charset="0"/>
              </a:rPr>
              <a:t>Disaster Area</a:t>
            </a:r>
          </a:p>
        </p:txBody>
      </p:sp>
      <p:sp>
        <p:nvSpPr>
          <p:cNvPr id="17" name="Rectangle 6"/>
          <p:cNvSpPr>
            <a:spLocks noChangeArrowheads="1"/>
          </p:cNvSpPr>
          <p:nvPr/>
        </p:nvSpPr>
        <p:spPr bwMode="auto">
          <a:xfrm>
            <a:off x="4495800" y="2887717"/>
            <a:ext cx="3200400" cy="1600200"/>
          </a:xfrm>
          <a:prstGeom prst="rect">
            <a:avLst/>
          </a:prstGeom>
          <a:solidFill>
            <a:schemeClr val="tx1"/>
          </a:solidFill>
          <a:ln w="12700">
            <a:solidFill>
              <a:schemeClr val="bg1"/>
            </a:solidFill>
            <a:miter lim="800000"/>
            <a:headEnd type="none" w="sm" len="sm"/>
            <a:tailEnd type="none" w="sm" len="sm"/>
          </a:ln>
          <a:effectLst/>
        </p:spPr>
        <p:txBody>
          <a:bodyPr wrap="none" anchor="ctr"/>
          <a:lstStyle/>
          <a:p>
            <a:pPr algn="ctr" eaLnBrk="0" fontAlgn="base" hangingPunct="0">
              <a:spcBef>
                <a:spcPct val="0"/>
              </a:spcBef>
              <a:spcAft>
                <a:spcPct val="0"/>
              </a:spcAft>
              <a:defRPr/>
            </a:pPr>
            <a:r>
              <a:rPr lang="en-US" dirty="0">
                <a:solidFill>
                  <a:schemeClr val="bg1"/>
                </a:solidFill>
                <a:latin typeface="Calibri" panose="020F0502020204030204" pitchFamily="34" charset="0"/>
                <a:cs typeface="Calibri" panose="020F0502020204030204" pitchFamily="34" charset="0"/>
              </a:rPr>
              <a:t>Patient Movement</a:t>
            </a:r>
          </a:p>
          <a:p>
            <a:pPr eaLnBrk="0" fontAlgn="base" hangingPunct="0">
              <a:spcBef>
                <a:spcPct val="0"/>
              </a:spcBef>
              <a:spcAft>
                <a:spcPct val="0"/>
              </a:spcAft>
              <a:defRPr/>
            </a:pPr>
            <a:endParaRPr lang="en-US" dirty="0">
              <a:solidFill>
                <a:schemeClr val="bg1"/>
              </a:solidFill>
              <a:latin typeface="Calibri" panose="020F0502020204030204" pitchFamily="34" charset="0"/>
              <a:cs typeface="Calibri" panose="020F0502020204030204" pitchFamily="34" charset="0"/>
            </a:endParaRPr>
          </a:p>
        </p:txBody>
      </p:sp>
      <p:sp>
        <p:nvSpPr>
          <p:cNvPr id="18" name="Rectangle 7"/>
          <p:cNvSpPr>
            <a:spLocks noChangeArrowheads="1"/>
          </p:cNvSpPr>
          <p:nvPr/>
        </p:nvSpPr>
        <p:spPr bwMode="auto">
          <a:xfrm>
            <a:off x="8131630" y="2887717"/>
            <a:ext cx="3200400" cy="1600200"/>
          </a:xfrm>
          <a:prstGeom prst="rect">
            <a:avLst/>
          </a:prstGeom>
          <a:solidFill>
            <a:schemeClr val="tx1"/>
          </a:solidFill>
          <a:ln w="12700">
            <a:solidFill>
              <a:schemeClr val="bg1"/>
            </a:solidFill>
            <a:miter lim="800000"/>
            <a:headEnd type="none" w="sm" len="sm"/>
            <a:tailEnd type="none" w="sm" len="sm"/>
          </a:ln>
          <a:effectLst/>
        </p:spPr>
        <p:txBody>
          <a:bodyPr wrap="none" anchor="ctr"/>
          <a:lstStyle/>
          <a:p>
            <a:pPr algn="ctr" eaLnBrk="0" fontAlgn="base" hangingPunct="0">
              <a:spcBef>
                <a:spcPct val="0"/>
              </a:spcBef>
              <a:spcAft>
                <a:spcPct val="0"/>
              </a:spcAft>
              <a:defRPr/>
            </a:pPr>
            <a:r>
              <a:rPr lang="en-US" dirty="0">
                <a:solidFill>
                  <a:schemeClr val="bg1"/>
                </a:solidFill>
                <a:latin typeface="Calibri" panose="020F0502020204030204" pitchFamily="34" charset="0"/>
                <a:cs typeface="Calibri" panose="020F0502020204030204" pitchFamily="34" charset="0"/>
              </a:rPr>
              <a:t>Definitive Care</a:t>
            </a:r>
          </a:p>
          <a:p>
            <a:pPr algn="ctr" eaLnBrk="0" fontAlgn="base" hangingPunct="0">
              <a:spcBef>
                <a:spcPct val="0"/>
              </a:spcBef>
              <a:spcAft>
                <a:spcPct val="0"/>
              </a:spcAft>
              <a:defRPr/>
            </a:pPr>
            <a:r>
              <a:rPr lang="en-US" dirty="0">
                <a:solidFill>
                  <a:schemeClr val="bg1"/>
                </a:solidFill>
                <a:latin typeface="Calibri" panose="020F0502020204030204" pitchFamily="34" charset="0"/>
                <a:cs typeface="Calibri" panose="020F0502020204030204" pitchFamily="34" charset="0"/>
              </a:rPr>
              <a:t>Not in Disaster Area</a:t>
            </a:r>
          </a:p>
        </p:txBody>
      </p:sp>
      <p:sp>
        <p:nvSpPr>
          <p:cNvPr id="19" name="Rectangle 9"/>
          <p:cNvSpPr>
            <a:spLocks noChangeArrowheads="1"/>
          </p:cNvSpPr>
          <p:nvPr/>
        </p:nvSpPr>
        <p:spPr bwMode="auto">
          <a:xfrm>
            <a:off x="859968" y="4535137"/>
            <a:ext cx="3200400" cy="1600200"/>
          </a:xfrm>
          <a:prstGeom prst="rect">
            <a:avLst/>
          </a:prstGeom>
          <a:solidFill>
            <a:schemeClr val="tx1"/>
          </a:solidFill>
          <a:ln w="12700">
            <a:solidFill>
              <a:schemeClr val="tx1"/>
            </a:solidFill>
            <a:miter lim="800000"/>
            <a:headEnd type="none" w="sm" len="sm"/>
            <a:tailEnd type="none" w="sm" len="sm"/>
          </a:ln>
          <a:effectLst/>
        </p:spPr>
        <p:txBody>
          <a:bodyPr wrap="none" anchor="ctr"/>
          <a:lstStyle/>
          <a:p>
            <a:pPr algn="ctr" eaLnBrk="0" fontAlgn="base" hangingPunct="0">
              <a:spcBef>
                <a:spcPct val="0"/>
              </a:spcBef>
              <a:spcAft>
                <a:spcPct val="0"/>
              </a:spcAft>
              <a:defRPr/>
            </a:pPr>
            <a:r>
              <a:rPr lang="en-US" b="1" dirty="0">
                <a:solidFill>
                  <a:schemeClr val="bg1"/>
                </a:solidFill>
                <a:latin typeface="Calibri" panose="020F0502020204030204" pitchFamily="34" charset="0"/>
                <a:cs typeface="Calibri" panose="020F0502020204030204" pitchFamily="34" charset="0"/>
              </a:rPr>
              <a:t>HHS</a:t>
            </a:r>
            <a:r>
              <a:rPr lang="en-US" dirty="0">
                <a:solidFill>
                  <a:schemeClr val="bg1"/>
                </a:solidFill>
                <a:latin typeface="Calibri" panose="020F0502020204030204" pitchFamily="34" charset="0"/>
                <a:cs typeface="Calibri" panose="020F0502020204030204" pitchFamily="34" charset="0"/>
              </a:rPr>
              <a:t> Response Teams</a:t>
            </a:r>
          </a:p>
          <a:p>
            <a:pPr algn="ctr" eaLnBrk="0" fontAlgn="base" hangingPunct="0">
              <a:spcBef>
                <a:spcPct val="0"/>
              </a:spcBef>
              <a:spcAft>
                <a:spcPct val="0"/>
              </a:spcAft>
              <a:defRPr/>
            </a:pPr>
            <a:endParaRPr lang="en-US" dirty="0">
              <a:solidFill>
                <a:schemeClr val="bg1"/>
              </a:solidFill>
              <a:latin typeface="Calibri" panose="020F0502020204030204" pitchFamily="34" charset="0"/>
              <a:cs typeface="Calibri" panose="020F0502020204030204" pitchFamily="34" charset="0"/>
            </a:endParaRPr>
          </a:p>
          <a:p>
            <a:pPr algn="ctr" eaLnBrk="0" fontAlgn="base" hangingPunct="0">
              <a:spcBef>
                <a:spcPct val="0"/>
              </a:spcBef>
              <a:spcAft>
                <a:spcPct val="0"/>
              </a:spcAft>
              <a:defRPr/>
            </a:pPr>
            <a:r>
              <a:rPr lang="en-US" dirty="0">
                <a:solidFill>
                  <a:schemeClr val="bg1"/>
                </a:solidFill>
                <a:latin typeface="Calibri" panose="020F0502020204030204" pitchFamily="34" charset="0"/>
                <a:cs typeface="Calibri" panose="020F0502020204030204" pitchFamily="34" charset="0"/>
              </a:rPr>
              <a:t>DMAT, </a:t>
            </a:r>
            <a:r>
              <a:rPr lang="en-US" dirty="0" err="1">
                <a:solidFill>
                  <a:schemeClr val="bg1"/>
                </a:solidFill>
                <a:latin typeface="Calibri" panose="020F0502020204030204" pitchFamily="34" charset="0"/>
                <a:cs typeface="Calibri" panose="020F0502020204030204" pitchFamily="34" charset="0"/>
              </a:rPr>
              <a:t>IMSuRT</a:t>
            </a:r>
            <a:r>
              <a:rPr lang="en-US" dirty="0">
                <a:solidFill>
                  <a:schemeClr val="bg1"/>
                </a:solidFill>
                <a:latin typeface="Calibri" panose="020F0502020204030204" pitchFamily="34" charset="0"/>
                <a:cs typeface="Calibri" panose="020F0502020204030204" pitchFamily="34" charset="0"/>
              </a:rPr>
              <a:t>, DMORT</a:t>
            </a:r>
          </a:p>
        </p:txBody>
      </p:sp>
      <p:sp>
        <p:nvSpPr>
          <p:cNvPr id="20" name="Rectangle 11"/>
          <p:cNvSpPr>
            <a:spLocks noChangeArrowheads="1"/>
          </p:cNvSpPr>
          <p:nvPr/>
        </p:nvSpPr>
        <p:spPr bwMode="auto">
          <a:xfrm>
            <a:off x="4495800" y="4551184"/>
            <a:ext cx="3200400" cy="1600200"/>
          </a:xfrm>
          <a:prstGeom prst="rect">
            <a:avLst/>
          </a:prstGeom>
          <a:solidFill>
            <a:schemeClr val="tx1"/>
          </a:solidFill>
          <a:ln w="12700">
            <a:solidFill>
              <a:schemeClr val="tx1"/>
            </a:solidFill>
            <a:miter lim="800000"/>
            <a:headEnd type="none" w="sm" len="sm"/>
            <a:tailEnd type="none" w="sm" len="sm"/>
          </a:ln>
          <a:effectLst/>
        </p:spPr>
        <p:txBody>
          <a:bodyPr wrap="none" anchor="ctr"/>
          <a:lstStyle/>
          <a:p>
            <a:pPr algn="ctr" eaLnBrk="0" fontAlgn="base" hangingPunct="0">
              <a:spcBef>
                <a:spcPct val="0"/>
              </a:spcBef>
              <a:spcAft>
                <a:spcPct val="0"/>
              </a:spcAft>
              <a:defRPr/>
            </a:pPr>
            <a:endParaRPr lang="en-US" dirty="0">
              <a:solidFill>
                <a:schemeClr val="bg1"/>
              </a:solidFill>
              <a:latin typeface="Calibri" panose="020F0502020204030204" pitchFamily="34" charset="0"/>
              <a:cs typeface="Calibri" panose="020F0502020204030204" pitchFamily="34" charset="0"/>
            </a:endParaRPr>
          </a:p>
          <a:p>
            <a:pPr algn="ctr" eaLnBrk="0" fontAlgn="base" hangingPunct="0">
              <a:spcBef>
                <a:spcPct val="0"/>
              </a:spcBef>
              <a:spcAft>
                <a:spcPct val="0"/>
              </a:spcAft>
              <a:defRPr/>
            </a:pPr>
            <a:r>
              <a:rPr lang="en-US" b="1" dirty="0">
                <a:solidFill>
                  <a:schemeClr val="bg1"/>
                </a:solidFill>
                <a:latin typeface="Calibri" panose="020F0502020204030204" pitchFamily="34" charset="0"/>
                <a:cs typeface="Calibri" panose="020F0502020204030204" pitchFamily="34" charset="0"/>
              </a:rPr>
              <a:t>DOD</a:t>
            </a:r>
            <a:r>
              <a:rPr lang="en-US" dirty="0">
                <a:solidFill>
                  <a:schemeClr val="bg1"/>
                </a:solidFill>
                <a:latin typeface="Calibri" panose="020F0502020204030204" pitchFamily="34" charset="0"/>
                <a:cs typeface="Calibri" panose="020F0502020204030204" pitchFamily="34" charset="0"/>
              </a:rPr>
              <a:t> and Contract </a:t>
            </a:r>
          </a:p>
          <a:p>
            <a:pPr algn="ctr" eaLnBrk="0" fontAlgn="base" hangingPunct="0">
              <a:spcBef>
                <a:spcPct val="0"/>
              </a:spcBef>
              <a:spcAft>
                <a:spcPct val="0"/>
              </a:spcAft>
              <a:defRPr/>
            </a:pPr>
            <a:r>
              <a:rPr lang="en-US" dirty="0">
                <a:solidFill>
                  <a:schemeClr val="bg1"/>
                </a:solidFill>
                <a:latin typeface="Calibri" panose="020F0502020204030204" pitchFamily="34" charset="0"/>
                <a:cs typeface="Calibri" panose="020F0502020204030204" pitchFamily="34" charset="0"/>
              </a:rPr>
              <a:t>Aero-Medical Evacuation</a:t>
            </a:r>
          </a:p>
          <a:p>
            <a:pPr algn="ctr" eaLnBrk="0" fontAlgn="base" hangingPunct="0">
              <a:spcBef>
                <a:spcPct val="0"/>
              </a:spcBef>
              <a:spcAft>
                <a:spcPct val="0"/>
              </a:spcAft>
              <a:defRPr/>
            </a:pPr>
            <a:endParaRPr lang="en-US" dirty="0">
              <a:solidFill>
                <a:schemeClr val="bg1"/>
              </a:solidFill>
              <a:latin typeface="Calibri" panose="020F0502020204030204" pitchFamily="34" charset="0"/>
              <a:cs typeface="Calibri" panose="020F0502020204030204" pitchFamily="34" charset="0"/>
            </a:endParaRPr>
          </a:p>
          <a:p>
            <a:pPr algn="ctr" eaLnBrk="0" fontAlgn="base" hangingPunct="0">
              <a:spcBef>
                <a:spcPct val="0"/>
              </a:spcBef>
              <a:spcAft>
                <a:spcPct val="0"/>
              </a:spcAft>
              <a:defRPr/>
            </a:pPr>
            <a:r>
              <a:rPr lang="en-US" b="1" dirty="0">
                <a:solidFill>
                  <a:schemeClr val="bg1"/>
                </a:solidFill>
                <a:latin typeface="Calibri" panose="020F0502020204030204" pitchFamily="34" charset="0"/>
                <a:cs typeface="Calibri" panose="020F0502020204030204" pitchFamily="34" charset="0"/>
              </a:rPr>
              <a:t>HHS</a:t>
            </a:r>
            <a:r>
              <a:rPr lang="en-US" dirty="0">
                <a:solidFill>
                  <a:schemeClr val="bg1"/>
                </a:solidFill>
                <a:latin typeface="Calibri" panose="020F0502020204030204" pitchFamily="34" charset="0"/>
                <a:cs typeface="Calibri" panose="020F0502020204030204" pitchFamily="34" charset="0"/>
              </a:rPr>
              <a:t> Patient Return </a:t>
            </a:r>
          </a:p>
          <a:p>
            <a:pPr algn="ctr" eaLnBrk="0" fontAlgn="base" hangingPunct="0">
              <a:spcBef>
                <a:spcPct val="0"/>
              </a:spcBef>
              <a:spcAft>
                <a:spcPct val="0"/>
              </a:spcAft>
              <a:defRPr/>
            </a:pPr>
            <a:endParaRPr lang="en-US" dirty="0">
              <a:solidFill>
                <a:schemeClr val="bg1"/>
              </a:solidFill>
              <a:latin typeface="Calibri" panose="020F0502020204030204" pitchFamily="34" charset="0"/>
              <a:cs typeface="Calibri" panose="020F0502020204030204" pitchFamily="34" charset="0"/>
            </a:endParaRPr>
          </a:p>
        </p:txBody>
      </p:sp>
      <p:sp>
        <p:nvSpPr>
          <p:cNvPr id="21" name="Rectangle 12"/>
          <p:cNvSpPr>
            <a:spLocks noChangeArrowheads="1"/>
          </p:cNvSpPr>
          <p:nvPr/>
        </p:nvSpPr>
        <p:spPr bwMode="auto">
          <a:xfrm>
            <a:off x="8131630" y="4551184"/>
            <a:ext cx="3200400" cy="1600200"/>
          </a:xfrm>
          <a:prstGeom prst="rect">
            <a:avLst/>
          </a:prstGeom>
          <a:solidFill>
            <a:schemeClr val="tx1"/>
          </a:solidFill>
          <a:ln w="12700">
            <a:solidFill>
              <a:schemeClr val="tx1"/>
            </a:solidFill>
            <a:miter lim="800000"/>
            <a:headEnd type="none" w="sm" len="sm"/>
            <a:tailEnd type="none" w="sm" len="sm"/>
          </a:ln>
          <a:effectLst/>
        </p:spPr>
        <p:txBody>
          <a:bodyPr wrap="none" anchor="ctr"/>
          <a:lstStyle/>
          <a:p>
            <a:pPr algn="ctr" eaLnBrk="0" fontAlgn="base" hangingPunct="0">
              <a:spcBef>
                <a:spcPct val="0"/>
              </a:spcBef>
              <a:spcAft>
                <a:spcPct val="0"/>
              </a:spcAft>
              <a:defRPr/>
            </a:pPr>
            <a:r>
              <a:rPr lang="en-US" b="1" dirty="0">
                <a:solidFill>
                  <a:schemeClr val="bg1"/>
                </a:solidFill>
                <a:latin typeface="Calibri" panose="020F0502020204030204" pitchFamily="34" charset="0"/>
                <a:cs typeface="Calibri" panose="020F0502020204030204" pitchFamily="34" charset="0"/>
              </a:rPr>
              <a:t>VA / DOD </a:t>
            </a:r>
            <a:r>
              <a:rPr lang="en-US" dirty="0">
                <a:solidFill>
                  <a:schemeClr val="bg1"/>
                </a:solidFill>
                <a:latin typeface="Calibri" panose="020F0502020204030204" pitchFamily="34" charset="0"/>
                <a:cs typeface="Calibri" panose="020F0502020204030204" pitchFamily="34" charset="0"/>
              </a:rPr>
              <a:t>Federal </a:t>
            </a:r>
          </a:p>
          <a:p>
            <a:pPr algn="ctr" eaLnBrk="0" fontAlgn="base" hangingPunct="0">
              <a:spcBef>
                <a:spcPct val="0"/>
              </a:spcBef>
              <a:spcAft>
                <a:spcPct val="0"/>
              </a:spcAft>
              <a:defRPr/>
            </a:pPr>
            <a:r>
              <a:rPr lang="en-US" dirty="0">
                <a:solidFill>
                  <a:schemeClr val="bg1"/>
                </a:solidFill>
                <a:latin typeface="Calibri" panose="020F0502020204030204" pitchFamily="34" charset="0"/>
                <a:cs typeface="Calibri" panose="020F0502020204030204" pitchFamily="34" charset="0"/>
              </a:rPr>
              <a:t>Coordinating Centers </a:t>
            </a:r>
          </a:p>
          <a:p>
            <a:pPr algn="ctr" eaLnBrk="0" fontAlgn="base" hangingPunct="0">
              <a:spcBef>
                <a:spcPct val="0"/>
              </a:spcBef>
              <a:spcAft>
                <a:spcPct val="0"/>
              </a:spcAft>
              <a:defRPr/>
            </a:pPr>
            <a:endParaRPr lang="en-US" b="1" dirty="0">
              <a:solidFill>
                <a:schemeClr val="bg1"/>
              </a:solidFill>
              <a:latin typeface="Calibri" panose="020F0502020204030204" pitchFamily="34" charset="0"/>
              <a:cs typeface="Calibri" panose="020F0502020204030204" pitchFamily="34" charset="0"/>
            </a:endParaRPr>
          </a:p>
          <a:p>
            <a:pPr algn="ctr" eaLnBrk="0" fontAlgn="base" hangingPunct="0">
              <a:spcBef>
                <a:spcPct val="0"/>
              </a:spcBef>
              <a:spcAft>
                <a:spcPct val="0"/>
              </a:spcAft>
              <a:defRPr/>
            </a:pPr>
            <a:r>
              <a:rPr lang="en-US" b="1" dirty="0">
                <a:solidFill>
                  <a:schemeClr val="bg1"/>
                </a:solidFill>
                <a:latin typeface="Calibri" panose="020F0502020204030204" pitchFamily="34" charset="0"/>
                <a:cs typeface="Calibri" panose="020F0502020204030204" pitchFamily="34" charset="0"/>
              </a:rPr>
              <a:t>Public / Private </a:t>
            </a:r>
          </a:p>
          <a:p>
            <a:pPr algn="ctr" eaLnBrk="0" fontAlgn="base" hangingPunct="0">
              <a:spcBef>
                <a:spcPct val="0"/>
              </a:spcBef>
              <a:spcAft>
                <a:spcPct val="0"/>
              </a:spcAft>
              <a:defRPr/>
            </a:pPr>
            <a:r>
              <a:rPr lang="en-US" dirty="0">
                <a:solidFill>
                  <a:schemeClr val="bg1"/>
                </a:solidFill>
                <a:latin typeface="Calibri" panose="020F0502020204030204" pitchFamily="34" charset="0"/>
                <a:cs typeface="Calibri" panose="020F0502020204030204" pitchFamily="34" charset="0"/>
              </a:rPr>
              <a:t>Participating Hospitals</a:t>
            </a:r>
          </a:p>
        </p:txBody>
      </p:sp>
      <p:pic>
        <p:nvPicPr>
          <p:cNvPr id="22" name="Picture 6" descr="ndmslogo"/>
          <p:cNvPicPr>
            <a:picLocks noChangeAspect="1" noChangeArrowheads="1"/>
          </p:cNvPicPr>
          <p:nvPr/>
        </p:nvPicPr>
        <p:blipFill>
          <a:blip r:embed="rId3" cstate="print"/>
          <a:srcRect/>
          <a:stretch>
            <a:fillRect/>
          </a:stretch>
        </p:blipFill>
        <p:spPr bwMode="auto">
          <a:xfrm>
            <a:off x="1676400" y="1044521"/>
            <a:ext cx="1600200" cy="1600200"/>
          </a:xfrm>
          <a:prstGeom prst="rect">
            <a:avLst/>
          </a:prstGeom>
          <a:solidFill>
            <a:schemeClr val="tx1"/>
          </a:solidFill>
        </p:spPr>
      </p:pic>
      <p:pic>
        <p:nvPicPr>
          <p:cNvPr id="23" name="Picture 8" descr="dod_seal"/>
          <p:cNvPicPr>
            <a:picLocks noChangeAspect="1" noChangeArrowheads="1"/>
          </p:cNvPicPr>
          <p:nvPr/>
        </p:nvPicPr>
        <p:blipFill>
          <a:blip r:embed="rId4" cstate="print"/>
          <a:srcRect/>
          <a:stretch>
            <a:fillRect/>
          </a:stretch>
        </p:blipFill>
        <p:spPr bwMode="auto">
          <a:xfrm>
            <a:off x="7274380" y="1000386"/>
            <a:ext cx="1714499" cy="1683544"/>
          </a:xfrm>
          <a:prstGeom prst="rect">
            <a:avLst/>
          </a:prstGeom>
          <a:solidFill>
            <a:schemeClr val="tx1"/>
          </a:solidFill>
          <a:ln w="9525">
            <a:noFill/>
            <a:miter lim="800000"/>
            <a:headEnd/>
            <a:tailEnd/>
          </a:ln>
        </p:spPr>
      </p:pic>
      <p:pic>
        <p:nvPicPr>
          <p:cNvPr id="24" name="Picture 9" descr="HHSbw"/>
          <p:cNvPicPr>
            <a:picLocks noChangeAspect="1" noChangeArrowheads="1"/>
          </p:cNvPicPr>
          <p:nvPr/>
        </p:nvPicPr>
        <p:blipFill>
          <a:blip r:embed="rId5" cstate="print"/>
          <a:srcRect/>
          <a:stretch>
            <a:fillRect/>
          </a:stretch>
        </p:blipFill>
        <p:spPr bwMode="auto">
          <a:xfrm>
            <a:off x="3581401" y="1044521"/>
            <a:ext cx="1714499" cy="1590674"/>
          </a:xfrm>
          <a:prstGeom prst="rect">
            <a:avLst/>
          </a:prstGeom>
          <a:solidFill>
            <a:schemeClr val="tx1"/>
          </a:solidFill>
          <a:ln w="9525">
            <a:noFill/>
            <a:miter lim="800000"/>
            <a:headEnd/>
            <a:tailEnd/>
          </a:ln>
        </p:spPr>
      </p:pic>
      <p:pic>
        <p:nvPicPr>
          <p:cNvPr id="25" name="Picture 10"/>
          <p:cNvPicPr>
            <a:picLocks noChangeAspect="1" noChangeArrowheads="1"/>
          </p:cNvPicPr>
          <p:nvPr/>
        </p:nvPicPr>
        <p:blipFill>
          <a:blip r:embed="rId6" cstate="print"/>
          <a:srcRect/>
          <a:stretch>
            <a:fillRect/>
          </a:stretch>
        </p:blipFill>
        <p:spPr bwMode="auto">
          <a:xfrm>
            <a:off x="5429250" y="1039758"/>
            <a:ext cx="1600200" cy="1600200"/>
          </a:xfrm>
          <a:prstGeom prst="rect">
            <a:avLst/>
          </a:prstGeom>
          <a:solidFill>
            <a:schemeClr val="tx1"/>
          </a:solidFill>
          <a:ln w="9525">
            <a:noFill/>
            <a:miter lim="800000"/>
            <a:headEnd/>
            <a:tailEnd/>
          </a:ln>
        </p:spPr>
      </p:pic>
      <p:pic>
        <p:nvPicPr>
          <p:cNvPr id="26"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182100" y="1083730"/>
            <a:ext cx="1600200" cy="1600200"/>
          </a:xfrm>
          <a:prstGeom prst="rect">
            <a:avLst/>
          </a:prstGeom>
          <a:noFill/>
          <a:ln>
            <a:noFill/>
          </a:ln>
          <a:effectLst/>
        </p:spPr>
      </p:pic>
      <p:sp>
        <p:nvSpPr>
          <p:cNvPr id="27" name="Title 3">
            <a:extLst>
              <a:ext uri="{FF2B5EF4-FFF2-40B4-BE49-F238E27FC236}">
                <a16:creationId xmlns:a16="http://schemas.microsoft.com/office/drawing/2014/main" id="{495FB4EB-BF79-2444-8F7F-699D5149F61B}"/>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NDMS Partners</a:t>
            </a:r>
          </a:p>
        </p:txBody>
      </p:sp>
      <p:pic>
        <p:nvPicPr>
          <p:cNvPr id="28" name="Picture 27">
            <a:extLst>
              <a:ext uri="{FF2B5EF4-FFF2-40B4-BE49-F238E27FC236}">
                <a16:creationId xmlns:a16="http://schemas.microsoft.com/office/drawing/2014/main" id="{7248A6FE-7397-0341-99C6-9E3B368DD4C7}"/>
              </a:ext>
            </a:extLst>
          </p:cNvPr>
          <p:cNvPicPr>
            <a:picLocks noChangeAspect="1"/>
          </p:cNvPicPr>
          <p:nvPr/>
        </p:nvPicPr>
        <p:blipFill>
          <a:blip r:embed="rId8"/>
          <a:stretch>
            <a:fillRect/>
          </a:stretch>
        </p:blipFill>
        <p:spPr>
          <a:xfrm>
            <a:off x="841248" y="182880"/>
            <a:ext cx="731520" cy="731520"/>
          </a:xfrm>
          <a:prstGeom prst="rect">
            <a:avLst/>
          </a:prstGeom>
        </p:spPr>
      </p:pic>
      <p:pic>
        <p:nvPicPr>
          <p:cNvPr id="29" name="Picture 28" descr="Qr code&#10;&#10;Description automatically generated">
            <a:extLst>
              <a:ext uri="{FF2B5EF4-FFF2-40B4-BE49-F238E27FC236}">
                <a16:creationId xmlns:a16="http://schemas.microsoft.com/office/drawing/2014/main" id="{A3D5703F-297B-2643-8102-B2A489997B6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202597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3813820488"/>
              </p:ext>
            </p:extLst>
          </p:nvPr>
        </p:nvGraphicFramePr>
        <p:xfrm>
          <a:off x="1981200" y="1426779"/>
          <a:ext cx="8229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3">
            <a:extLst>
              <a:ext uri="{FF2B5EF4-FFF2-40B4-BE49-F238E27FC236}">
                <a16:creationId xmlns:a16="http://schemas.microsoft.com/office/drawing/2014/main" id="{65157791-25B6-AA4E-B626-47BBEE3388D8}"/>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NDMS Health Care Partner Facilities</a:t>
            </a:r>
          </a:p>
        </p:txBody>
      </p:sp>
      <p:pic>
        <p:nvPicPr>
          <p:cNvPr id="8" name="Picture 7">
            <a:extLst>
              <a:ext uri="{FF2B5EF4-FFF2-40B4-BE49-F238E27FC236}">
                <a16:creationId xmlns:a16="http://schemas.microsoft.com/office/drawing/2014/main" id="{06FE53C6-7328-CB4E-A555-53C875ED4537}"/>
              </a:ext>
            </a:extLst>
          </p:cNvPr>
          <p:cNvPicPr>
            <a:picLocks noChangeAspect="1"/>
          </p:cNvPicPr>
          <p:nvPr/>
        </p:nvPicPr>
        <p:blipFill>
          <a:blip r:embed="rId7"/>
          <a:stretch>
            <a:fillRect/>
          </a:stretch>
        </p:blipFill>
        <p:spPr>
          <a:xfrm>
            <a:off x="841248" y="182880"/>
            <a:ext cx="731520" cy="731520"/>
          </a:xfrm>
          <a:prstGeom prst="rect">
            <a:avLst/>
          </a:prstGeom>
        </p:spPr>
      </p:pic>
      <p:pic>
        <p:nvPicPr>
          <p:cNvPr id="5" name="Picture 4" descr="Qr code&#10;&#10;Description automatically generated">
            <a:extLst>
              <a:ext uri="{FF2B5EF4-FFF2-40B4-BE49-F238E27FC236}">
                <a16:creationId xmlns:a16="http://schemas.microsoft.com/office/drawing/2014/main" id="{0F5C5AEF-FAC5-7C42-895F-3B5F563A725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394963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BD13140-71D1-44AD-BCFA-26EEED777DE0}"/>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a:ext>
            </a:extLst>
          </a:blip>
          <a:srcRect b="15602"/>
          <a:stretch/>
        </p:blipFill>
        <p:spPr bwMode="auto">
          <a:xfrm>
            <a:off x="914400" y="1554481"/>
            <a:ext cx="6685233" cy="40142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EE59E38-FCAB-4342-8164-0889C927C72D}"/>
              </a:ext>
            </a:extLst>
          </p:cNvPr>
          <p:cNvSpPr txBox="1"/>
          <p:nvPr/>
        </p:nvSpPr>
        <p:spPr>
          <a:xfrm>
            <a:off x="7493876" y="1859339"/>
            <a:ext cx="3856877" cy="3139321"/>
          </a:xfrm>
          <a:prstGeom prst="rect">
            <a:avLst/>
          </a:prstGeom>
          <a:noFill/>
        </p:spPr>
        <p:txBody>
          <a:bodyPr wrap="square" rtlCol="0">
            <a:spAutoFit/>
          </a:bodyPr>
          <a:lstStyle/>
          <a:p>
            <a:pPr marL="257175" indent="-257175">
              <a:buClr>
                <a:srgbClr val="CE202F"/>
              </a:buClr>
              <a:buFont typeface="Wingdings" pitchFamily="2" charset="2"/>
              <a:buChar char="§"/>
            </a:pPr>
            <a:r>
              <a:rPr lang="en-US" dirty="0">
                <a:solidFill>
                  <a:schemeClr val="tx2"/>
                </a:solidFill>
              </a:rPr>
              <a:t>Implemented at DOH or Hospital Association Level for 32+ Awardees, many other coalitions &amp; IDNs</a:t>
            </a:r>
          </a:p>
          <a:p>
            <a:pPr marL="257175" indent="-257175">
              <a:buClr>
                <a:srgbClr val="CE202F"/>
              </a:buClr>
              <a:buFont typeface="Wingdings" pitchFamily="2" charset="2"/>
              <a:buChar char="§"/>
            </a:pPr>
            <a:r>
              <a:rPr lang="en-US" dirty="0">
                <a:solidFill>
                  <a:schemeClr val="tx2"/>
                </a:solidFill>
              </a:rPr>
              <a:t>Changes to data schema, integration, validation logic, workflow parameters are instantaneous (no code)</a:t>
            </a:r>
          </a:p>
          <a:p>
            <a:pPr marL="257175" indent="-257175">
              <a:buClr>
                <a:srgbClr val="CE202F"/>
              </a:buClr>
              <a:buFont typeface="Wingdings" pitchFamily="2" charset="2"/>
              <a:buChar char="§"/>
            </a:pPr>
            <a:r>
              <a:rPr lang="en-US" dirty="0">
                <a:solidFill>
                  <a:schemeClr val="tx2"/>
                </a:solidFill>
              </a:rPr>
              <a:t>Majority of  data is automated (API, network agent, CSV upload), and &gt;&gt;1x daily updates</a:t>
            </a:r>
          </a:p>
        </p:txBody>
      </p:sp>
      <p:sp>
        <p:nvSpPr>
          <p:cNvPr id="7" name="Title 3">
            <a:extLst>
              <a:ext uri="{FF2B5EF4-FFF2-40B4-BE49-F238E27FC236}">
                <a16:creationId xmlns:a16="http://schemas.microsoft.com/office/drawing/2014/main" id="{2995C39A-1E7E-DB4F-BF75-B5BA26810FD9}"/>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Healthcare Status Platform Footprint</a:t>
            </a:r>
          </a:p>
        </p:txBody>
      </p:sp>
      <p:pic>
        <p:nvPicPr>
          <p:cNvPr id="9" name="Picture 8">
            <a:extLst>
              <a:ext uri="{FF2B5EF4-FFF2-40B4-BE49-F238E27FC236}">
                <a16:creationId xmlns:a16="http://schemas.microsoft.com/office/drawing/2014/main" id="{2904FB94-91DF-3744-9F6B-B177F76DE61E}"/>
              </a:ext>
            </a:extLst>
          </p:cNvPr>
          <p:cNvPicPr>
            <a:picLocks noChangeAspect="1"/>
          </p:cNvPicPr>
          <p:nvPr/>
        </p:nvPicPr>
        <p:blipFill>
          <a:blip r:embed="rId3"/>
          <a:stretch>
            <a:fillRect/>
          </a:stretch>
        </p:blipFill>
        <p:spPr>
          <a:xfrm>
            <a:off x="841248" y="182880"/>
            <a:ext cx="731520" cy="731520"/>
          </a:xfrm>
          <a:prstGeom prst="rect">
            <a:avLst/>
          </a:prstGeom>
        </p:spPr>
      </p:pic>
      <p:pic>
        <p:nvPicPr>
          <p:cNvPr id="6" name="Picture 5" descr="Qr code&#10;&#10;Description automatically generated">
            <a:extLst>
              <a:ext uri="{FF2B5EF4-FFF2-40B4-BE49-F238E27FC236}">
                <a16:creationId xmlns:a16="http://schemas.microsoft.com/office/drawing/2014/main" id="{46EFAB56-5210-BA40-B303-C04353A9B0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10891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BACD4D0-BF9E-42CB-BD9D-DFF831A26A0F}"/>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a:ext>
            </a:extLst>
          </a:blip>
          <a:srcRect l="-1128" t="-1849" r="1128" b="17668"/>
          <a:stretch/>
        </p:blipFill>
        <p:spPr bwMode="auto">
          <a:xfrm>
            <a:off x="841248" y="1463040"/>
            <a:ext cx="6705180" cy="4017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E3A9A25-CDA0-44FD-8CB9-63F015FA9EEE}"/>
              </a:ext>
            </a:extLst>
          </p:cNvPr>
          <p:cNvSpPr txBox="1"/>
          <p:nvPr/>
        </p:nvSpPr>
        <p:spPr>
          <a:xfrm>
            <a:off x="7782911" y="1744590"/>
            <a:ext cx="3652344" cy="3693319"/>
          </a:xfrm>
          <a:prstGeom prst="rect">
            <a:avLst/>
          </a:prstGeom>
          <a:noFill/>
        </p:spPr>
        <p:txBody>
          <a:bodyPr wrap="square" rtlCol="0">
            <a:spAutoFit/>
          </a:bodyPr>
          <a:lstStyle/>
          <a:p>
            <a:pPr marL="257175" indent="-257175">
              <a:buClr>
                <a:srgbClr val="CE202F"/>
              </a:buClr>
              <a:buFont typeface="Wingdings" pitchFamily="2" charset="2"/>
              <a:buChar char="§"/>
            </a:pPr>
            <a:r>
              <a:rPr lang="en-US" dirty="0">
                <a:solidFill>
                  <a:schemeClr val="tx2"/>
                </a:solidFill>
              </a:rPr>
              <a:t>Implemented at State level for 37 Awardees</a:t>
            </a:r>
          </a:p>
          <a:p>
            <a:pPr marL="257175" indent="-257175">
              <a:buClr>
                <a:srgbClr val="CE202F"/>
              </a:buClr>
              <a:buFont typeface="Wingdings" pitchFamily="2" charset="2"/>
              <a:buChar char="§"/>
            </a:pPr>
            <a:r>
              <a:rPr lang="en-US" dirty="0">
                <a:solidFill>
                  <a:schemeClr val="tx2"/>
                </a:solidFill>
              </a:rPr>
              <a:t>Primarily framed under ESAR-VHP and MRC</a:t>
            </a:r>
          </a:p>
          <a:p>
            <a:pPr marL="257175" indent="-257175">
              <a:buClr>
                <a:srgbClr val="CE202F"/>
              </a:buClr>
              <a:buFont typeface="Wingdings" pitchFamily="2" charset="2"/>
              <a:buChar char="§"/>
            </a:pPr>
            <a:r>
              <a:rPr lang="en-US" dirty="0">
                <a:solidFill>
                  <a:schemeClr val="tx2"/>
                </a:solidFill>
              </a:rPr>
              <a:t>Supports Registration, Credentialing/Licensing, Accountability, Notification, and Reporting of Volunteers &amp; Responders</a:t>
            </a:r>
          </a:p>
          <a:p>
            <a:pPr marL="257175" indent="-257175">
              <a:buClr>
                <a:srgbClr val="CE202F"/>
              </a:buClr>
              <a:buFont typeface="Wingdings" pitchFamily="2" charset="2"/>
              <a:buChar char="§"/>
            </a:pPr>
            <a:r>
              <a:rPr lang="en-US" dirty="0">
                <a:solidFill>
                  <a:schemeClr val="tx2"/>
                </a:solidFill>
              </a:rPr>
              <a:t>Automated credential verification for roughly 700 occupations or professional licenses</a:t>
            </a:r>
            <a:endParaRPr lang="en-US" b="1" dirty="0">
              <a:solidFill>
                <a:schemeClr val="tx2"/>
              </a:solidFill>
            </a:endParaRPr>
          </a:p>
        </p:txBody>
      </p:sp>
      <p:sp>
        <p:nvSpPr>
          <p:cNvPr id="8" name="Title 3">
            <a:extLst>
              <a:ext uri="{FF2B5EF4-FFF2-40B4-BE49-F238E27FC236}">
                <a16:creationId xmlns:a16="http://schemas.microsoft.com/office/drawing/2014/main" id="{C1AB37D8-E14F-3B4B-B6E8-E2C14156E8D3}"/>
              </a:ext>
            </a:extLst>
          </p:cNvPr>
          <p:cNvSpPr txBox="1">
            <a:spLocks/>
          </p:cNvSpPr>
          <p:nvPr/>
        </p:nvSpPr>
        <p:spPr>
          <a:xfrm>
            <a:off x="1824596" y="320040"/>
            <a:ext cx="96012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Healthcare Volunteer Platform Footprint</a:t>
            </a:r>
          </a:p>
        </p:txBody>
      </p:sp>
      <p:pic>
        <p:nvPicPr>
          <p:cNvPr id="9" name="Picture 8">
            <a:extLst>
              <a:ext uri="{FF2B5EF4-FFF2-40B4-BE49-F238E27FC236}">
                <a16:creationId xmlns:a16="http://schemas.microsoft.com/office/drawing/2014/main" id="{F1E864BC-3AF9-444B-9CA7-89FBA16777FD}"/>
              </a:ext>
            </a:extLst>
          </p:cNvPr>
          <p:cNvPicPr>
            <a:picLocks noChangeAspect="1"/>
          </p:cNvPicPr>
          <p:nvPr/>
        </p:nvPicPr>
        <p:blipFill>
          <a:blip r:embed="rId3"/>
          <a:stretch>
            <a:fillRect/>
          </a:stretch>
        </p:blipFill>
        <p:spPr>
          <a:xfrm>
            <a:off x="841248" y="182880"/>
            <a:ext cx="731520" cy="731520"/>
          </a:xfrm>
          <a:prstGeom prst="rect">
            <a:avLst/>
          </a:prstGeom>
        </p:spPr>
      </p:pic>
      <p:pic>
        <p:nvPicPr>
          <p:cNvPr id="6" name="Picture 5" descr="Qr code&#10;&#10;Description automatically generated">
            <a:extLst>
              <a:ext uri="{FF2B5EF4-FFF2-40B4-BE49-F238E27FC236}">
                <a16:creationId xmlns:a16="http://schemas.microsoft.com/office/drawing/2014/main" id="{D62434B1-5DED-4F4D-9A4D-25E1210761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126695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69FFF-C8C7-354F-9F57-2D713B801CD4}"/>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Calibri"/>
              </a:rPr>
              <a:t>NDMS AI Use Cases – Efficient Distribution</a:t>
            </a:r>
          </a:p>
        </p:txBody>
      </p:sp>
      <p:pic>
        <p:nvPicPr>
          <p:cNvPr id="5" name="Picture 4">
            <a:extLst>
              <a:ext uri="{FF2B5EF4-FFF2-40B4-BE49-F238E27FC236}">
                <a16:creationId xmlns:a16="http://schemas.microsoft.com/office/drawing/2014/main" id="{7E7A7CBF-D540-834F-8427-C4916564A93B}"/>
              </a:ext>
            </a:extLst>
          </p:cNvPr>
          <p:cNvPicPr>
            <a:picLocks noChangeAspect="1"/>
          </p:cNvPicPr>
          <p:nvPr/>
        </p:nvPicPr>
        <p:blipFill>
          <a:blip r:embed="rId2"/>
          <a:stretch>
            <a:fillRect/>
          </a:stretch>
        </p:blipFill>
        <p:spPr>
          <a:xfrm>
            <a:off x="841248" y="182880"/>
            <a:ext cx="731520" cy="731520"/>
          </a:xfrm>
          <a:prstGeom prst="rect">
            <a:avLst/>
          </a:prstGeom>
        </p:spPr>
      </p:pic>
      <p:sp>
        <p:nvSpPr>
          <p:cNvPr id="3" name="Rectangle 2">
            <a:extLst>
              <a:ext uri="{FF2B5EF4-FFF2-40B4-BE49-F238E27FC236}">
                <a16:creationId xmlns:a16="http://schemas.microsoft.com/office/drawing/2014/main" id="{8BEA2FE3-F666-2B41-AC2C-46C8C508F6FE}"/>
              </a:ext>
            </a:extLst>
          </p:cNvPr>
          <p:cNvSpPr/>
          <p:nvPr/>
        </p:nvSpPr>
        <p:spPr>
          <a:xfrm>
            <a:off x="3154011" y="4975994"/>
            <a:ext cx="6077225" cy="646331"/>
          </a:xfrm>
          <a:prstGeom prst="rect">
            <a:avLst/>
          </a:prstGeom>
        </p:spPr>
        <p:txBody>
          <a:bodyPr wrap="square">
            <a:spAutoFit/>
          </a:bodyPr>
          <a:lstStyle/>
          <a:p>
            <a:r>
              <a:rPr lang="en-US" dirty="0">
                <a:solidFill>
                  <a:schemeClr val="tx2"/>
                </a:solidFill>
              </a:rPr>
              <a:t>AI to enable efficient and effective distribution of medical supplies and provide demand signaling.</a:t>
            </a:r>
          </a:p>
        </p:txBody>
      </p:sp>
      <p:pic>
        <p:nvPicPr>
          <p:cNvPr id="20482" name="Picture 2" descr="Humanitarian Response Program">
            <a:extLst>
              <a:ext uri="{FF2B5EF4-FFF2-40B4-BE49-F238E27FC236}">
                <a16:creationId xmlns:a16="http://schemas.microsoft.com/office/drawing/2014/main" id="{711EB9E8-93E3-9847-994D-7EC1CC1026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31143" y="1235675"/>
            <a:ext cx="7729714" cy="33032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Qr code&#10;&#10;Description automatically generated">
            <a:extLst>
              <a:ext uri="{FF2B5EF4-FFF2-40B4-BE49-F238E27FC236}">
                <a16:creationId xmlns:a16="http://schemas.microsoft.com/office/drawing/2014/main" id="{759D3866-353B-ED48-8347-8339FC8BA2E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351695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70AC4D-0663-1C4A-A897-98B7D87F76E6}"/>
              </a:ext>
            </a:extLst>
          </p:cNvPr>
          <p:cNvSpPr/>
          <p:nvPr/>
        </p:nvSpPr>
        <p:spPr>
          <a:xfrm>
            <a:off x="1207008" y="1540041"/>
            <a:ext cx="4572000" cy="3970318"/>
          </a:xfrm>
          <a:prstGeom prst="rect">
            <a:avLst/>
          </a:prstGeom>
        </p:spPr>
        <p:txBody>
          <a:bodyPr wrap="square">
            <a:spAutoFit/>
          </a:bodyPr>
          <a:lstStyle/>
          <a:p>
            <a:r>
              <a:rPr lang="en-US" dirty="0">
                <a:solidFill>
                  <a:schemeClr val="tx2"/>
                </a:solidFill>
              </a:rPr>
              <a:t>Practical collaboration with a mutual target, to enable both organizations to share staffing and material assists.</a:t>
            </a:r>
          </a:p>
          <a:p>
            <a:endParaRPr lang="en-US" dirty="0">
              <a:solidFill>
                <a:schemeClr val="tx2"/>
              </a:solidFill>
            </a:endParaRPr>
          </a:p>
          <a:p>
            <a:r>
              <a:rPr lang="en-US" i="1" dirty="0">
                <a:solidFill>
                  <a:schemeClr val="tx2"/>
                </a:solidFill>
              </a:rPr>
              <a:t>“As our support to FEMA and the whole-of-government response to the pandemic expands due to a surge in hospitalizations, we are committed to working alongside our civilian medical partners to assist hard-hit states and communities in need.” </a:t>
            </a:r>
          </a:p>
          <a:p>
            <a:endParaRPr lang="en-US" i="1" dirty="0">
              <a:solidFill>
                <a:schemeClr val="tx2"/>
              </a:solidFill>
            </a:endParaRPr>
          </a:p>
          <a:p>
            <a:r>
              <a:rPr lang="en-US" i="1" dirty="0">
                <a:solidFill>
                  <a:schemeClr val="tx2"/>
                </a:solidFill>
              </a:rPr>
              <a:t>Lt. Gen. John R. Evans, Jr., U.S. Army North commander. “Whether military or civilian, we are in this fight together.” </a:t>
            </a:r>
          </a:p>
        </p:txBody>
      </p:sp>
      <p:sp>
        <p:nvSpPr>
          <p:cNvPr id="4" name="Title 3">
            <a:extLst>
              <a:ext uri="{FF2B5EF4-FFF2-40B4-BE49-F238E27FC236}">
                <a16:creationId xmlns:a16="http://schemas.microsoft.com/office/drawing/2014/main" id="{9DB69FFF-C8C7-354F-9F57-2D713B801CD4}"/>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Calibri"/>
              </a:rPr>
              <a:t>NMDS AI Use Cases – Sharing of Vital Medical Staff / Resources</a:t>
            </a:r>
          </a:p>
        </p:txBody>
      </p:sp>
      <p:pic>
        <p:nvPicPr>
          <p:cNvPr id="5" name="Picture 4">
            <a:extLst>
              <a:ext uri="{FF2B5EF4-FFF2-40B4-BE49-F238E27FC236}">
                <a16:creationId xmlns:a16="http://schemas.microsoft.com/office/drawing/2014/main" id="{7E7A7CBF-D540-834F-8427-C4916564A93B}"/>
              </a:ext>
            </a:extLst>
          </p:cNvPr>
          <p:cNvPicPr>
            <a:picLocks noChangeAspect="1"/>
          </p:cNvPicPr>
          <p:nvPr/>
        </p:nvPicPr>
        <p:blipFill>
          <a:blip r:embed="rId2"/>
          <a:stretch>
            <a:fillRect/>
          </a:stretch>
        </p:blipFill>
        <p:spPr>
          <a:xfrm>
            <a:off x="841248" y="182880"/>
            <a:ext cx="731520" cy="731520"/>
          </a:xfrm>
          <a:prstGeom prst="rect">
            <a:avLst/>
          </a:prstGeom>
        </p:spPr>
      </p:pic>
      <p:pic>
        <p:nvPicPr>
          <p:cNvPr id="21506" name="Picture 2" descr="MTFs plan and prepare to face any emergency or disaster | Health.mil">
            <a:extLst>
              <a:ext uri="{FF2B5EF4-FFF2-40B4-BE49-F238E27FC236}">
                <a16:creationId xmlns:a16="http://schemas.microsoft.com/office/drawing/2014/main" id="{6F238C80-5755-B842-9096-9F1204652BB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6853796" y="995558"/>
            <a:ext cx="4055431" cy="25296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rvice members raise a flag aboard a military ship. The ship has a large red cross on a wall.">
            <a:extLst>
              <a:ext uri="{FF2B5EF4-FFF2-40B4-BE49-F238E27FC236}">
                <a16:creationId xmlns:a16="http://schemas.microsoft.com/office/drawing/2014/main" id="{F5F6A27A-38CC-724F-94B7-8B381FB7352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3796" y="3601225"/>
            <a:ext cx="4055431" cy="27036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Qr code&#10;&#10;Description automatically generated">
            <a:extLst>
              <a:ext uri="{FF2B5EF4-FFF2-40B4-BE49-F238E27FC236}">
                <a16:creationId xmlns:a16="http://schemas.microsoft.com/office/drawing/2014/main" id="{DE3A3AB4-6AEF-7649-8052-0F7F89C7F80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338253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F78257-8658-4ABA-9C6A-F38765EF5AC4}"/>
              </a:ext>
            </a:extLst>
          </p:cNvPr>
          <p:cNvSpPr>
            <a:spLocks noGrp="1"/>
          </p:cNvSpPr>
          <p:nvPr>
            <p:ph type="body" sz="half" idx="4294967295"/>
          </p:nvPr>
        </p:nvSpPr>
        <p:spPr>
          <a:xfrm>
            <a:off x="4408613" y="1120892"/>
            <a:ext cx="6942137" cy="1552887"/>
          </a:xfrm>
        </p:spPr>
        <p:txBody>
          <a:bodyPr>
            <a:noAutofit/>
          </a:bodyPr>
          <a:lstStyle/>
          <a:p>
            <a:pPr marL="0" indent="0">
              <a:lnSpc>
                <a:spcPct val="120000"/>
              </a:lnSpc>
              <a:buNone/>
            </a:pPr>
            <a:r>
              <a:rPr lang="en-US" sz="2400" b="1" dirty="0">
                <a:latin typeface="+mn-lt"/>
              </a:rPr>
              <a:t>Brian McKiernan, retired Major General</a:t>
            </a:r>
          </a:p>
          <a:p>
            <a:pPr marL="0" indent="0">
              <a:lnSpc>
                <a:spcPct val="120000"/>
              </a:lnSpc>
              <a:spcBef>
                <a:spcPts val="0"/>
              </a:spcBef>
              <a:buNone/>
            </a:pPr>
            <a:r>
              <a:rPr lang="en-US" sz="1800" dirty="0">
                <a:latin typeface="+mn-lt"/>
              </a:rPr>
              <a:t>Deputy Commander XVIII Airborne Corps</a:t>
            </a:r>
          </a:p>
          <a:p>
            <a:pPr marL="0" indent="0">
              <a:lnSpc>
                <a:spcPct val="120000"/>
              </a:lnSpc>
              <a:spcBef>
                <a:spcPts val="0"/>
              </a:spcBef>
              <a:buNone/>
            </a:pPr>
            <a:r>
              <a:rPr lang="en-US" sz="1800" dirty="0"/>
              <a:t>Former Senior Mission Commander Ft Bragg </a:t>
            </a:r>
            <a:endParaRPr lang="en-US" sz="1800" dirty="0">
              <a:latin typeface="+mn-lt"/>
            </a:endParaRPr>
          </a:p>
          <a:p>
            <a:pPr marL="0" indent="0">
              <a:lnSpc>
                <a:spcPct val="120000"/>
              </a:lnSpc>
              <a:spcBef>
                <a:spcPts val="0"/>
              </a:spcBef>
              <a:buNone/>
            </a:pPr>
            <a:r>
              <a:rPr lang="en-US" sz="1800" dirty="0">
                <a:latin typeface="+mn-lt"/>
              </a:rPr>
              <a:t>34 Years of Federal Service</a:t>
            </a:r>
          </a:p>
        </p:txBody>
      </p:sp>
      <p:sp>
        <p:nvSpPr>
          <p:cNvPr id="11" name="Title 3">
            <a:extLst>
              <a:ext uri="{FF2B5EF4-FFF2-40B4-BE49-F238E27FC236}">
                <a16:creationId xmlns:a16="http://schemas.microsoft.com/office/drawing/2014/main" id="{05747CF7-965D-D94D-84CE-A1D07A772010}"/>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r>
              <a:rPr lang="en-US" b="1" dirty="0">
                <a:solidFill>
                  <a:schemeClr val="tx2"/>
                </a:solidFill>
                <a:latin typeface="+mj-lt"/>
              </a:rPr>
              <a:t>Panelists</a:t>
            </a:r>
          </a:p>
        </p:txBody>
      </p:sp>
      <p:pic>
        <p:nvPicPr>
          <p:cNvPr id="10" name="Picture 9">
            <a:extLst>
              <a:ext uri="{FF2B5EF4-FFF2-40B4-BE49-F238E27FC236}">
                <a16:creationId xmlns:a16="http://schemas.microsoft.com/office/drawing/2014/main" id="{BE7C26AF-98E6-4540-AD2D-F621D7D57CA3}"/>
              </a:ext>
            </a:extLst>
          </p:cNvPr>
          <p:cNvPicPr>
            <a:picLocks noChangeAspect="1"/>
          </p:cNvPicPr>
          <p:nvPr/>
        </p:nvPicPr>
        <p:blipFill>
          <a:blip r:embed="rId3"/>
          <a:stretch>
            <a:fillRect/>
          </a:stretch>
        </p:blipFill>
        <p:spPr>
          <a:xfrm>
            <a:off x="841248" y="182880"/>
            <a:ext cx="731520" cy="731520"/>
          </a:xfrm>
          <a:prstGeom prst="rect">
            <a:avLst/>
          </a:prstGeom>
        </p:spPr>
      </p:pic>
      <p:sp>
        <p:nvSpPr>
          <p:cNvPr id="12" name="Text Placeholder 3">
            <a:extLst>
              <a:ext uri="{FF2B5EF4-FFF2-40B4-BE49-F238E27FC236}">
                <a16:creationId xmlns:a16="http://schemas.microsoft.com/office/drawing/2014/main" id="{1FB88DAB-7D89-D440-8600-CB7EDCCAC4FF}"/>
              </a:ext>
            </a:extLst>
          </p:cNvPr>
          <p:cNvSpPr txBox="1">
            <a:spLocks/>
          </p:cNvSpPr>
          <p:nvPr/>
        </p:nvSpPr>
        <p:spPr>
          <a:xfrm>
            <a:off x="4408614" y="3429000"/>
            <a:ext cx="6942137" cy="2432165"/>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Clr>
                <a:srgbClr val="D02C2F"/>
              </a:buClr>
              <a:buFont typeface="Wingdings" pitchFamily="2" charset="2"/>
              <a:buChar char="§"/>
              <a:defRPr sz="2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783" indent="-228594" algn="l" defTabSz="914377" rtl="0" eaLnBrk="1" latinLnBrk="0" hangingPunct="1">
              <a:lnSpc>
                <a:spcPct val="90000"/>
              </a:lnSpc>
              <a:spcBef>
                <a:spcPts val="500"/>
              </a:spcBef>
              <a:buClr>
                <a:srgbClr val="D02C2F"/>
              </a:buClr>
              <a:buFont typeface="Wingdings" pitchFamily="2" charset="2"/>
              <a:buChar char="§"/>
              <a:defRPr sz="24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971" indent="-228594" algn="l" defTabSz="914377" rtl="0" eaLnBrk="1" latinLnBrk="0" hangingPunct="1">
              <a:lnSpc>
                <a:spcPct val="90000"/>
              </a:lnSpc>
              <a:spcBef>
                <a:spcPts val="500"/>
              </a:spcBef>
              <a:buClr>
                <a:srgbClr val="D02C2F"/>
              </a:buClr>
              <a:buFont typeface="Wingdings" pitchFamily="2" charset="2"/>
              <a:buChar char="§"/>
              <a:defRPr sz="20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160" indent="-228594" algn="l" defTabSz="914377" rtl="0" eaLnBrk="1" latinLnBrk="0" hangingPunct="1">
              <a:lnSpc>
                <a:spcPct val="90000"/>
              </a:lnSpc>
              <a:spcBef>
                <a:spcPts val="500"/>
              </a:spcBef>
              <a:buClr>
                <a:srgbClr val="D02C2F"/>
              </a:buClr>
              <a:buFont typeface="Wingdings" pitchFamily="2" charset="2"/>
              <a:buChar char="§"/>
              <a:defRPr sz="1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349" indent="-228594" algn="l" defTabSz="914377" rtl="0" eaLnBrk="1" latinLnBrk="0" hangingPunct="1">
              <a:lnSpc>
                <a:spcPct val="90000"/>
              </a:lnSpc>
              <a:spcBef>
                <a:spcPts val="500"/>
              </a:spcBef>
              <a:buClr>
                <a:srgbClr val="D02C2F"/>
              </a:buClr>
              <a:buFont typeface="Wingdings" pitchFamily="2" charset="2"/>
              <a:buChar char="§"/>
              <a:defRPr sz="1800" b="0" i="0" kern="120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b="1" dirty="0">
                <a:latin typeface="+mn-lt"/>
              </a:rPr>
              <a:t>Guy </a:t>
            </a:r>
            <a:r>
              <a:rPr lang="en-US" sz="2400" b="1" dirty="0" err="1">
                <a:latin typeface="+mn-lt"/>
              </a:rPr>
              <a:t>Beougher</a:t>
            </a:r>
            <a:r>
              <a:rPr lang="en-US" sz="2400" b="1" dirty="0">
                <a:latin typeface="+mn-lt"/>
              </a:rPr>
              <a:t>, retired SES</a:t>
            </a:r>
          </a:p>
          <a:p>
            <a:pPr marL="0" indent="0">
              <a:lnSpc>
                <a:spcPct val="120000"/>
              </a:lnSpc>
              <a:spcBef>
                <a:spcPts val="0"/>
              </a:spcBef>
              <a:buNone/>
            </a:pPr>
            <a:r>
              <a:rPr lang="en-US" sz="1800" dirty="0">
                <a:latin typeface="+mn-lt"/>
              </a:rPr>
              <a:t>Former DLA J3</a:t>
            </a:r>
          </a:p>
          <a:p>
            <a:pPr marL="0" indent="0">
              <a:lnSpc>
                <a:spcPct val="120000"/>
              </a:lnSpc>
              <a:spcBef>
                <a:spcPts val="0"/>
              </a:spcBef>
              <a:buNone/>
            </a:pPr>
            <a:r>
              <a:rPr lang="en-US" sz="1800" dirty="0">
                <a:latin typeface="+mn-lt"/>
              </a:rPr>
              <a:t>40 Years of Federal Service</a:t>
            </a:r>
          </a:p>
          <a:p>
            <a:pPr marL="0" indent="0">
              <a:lnSpc>
                <a:spcPct val="120000"/>
              </a:lnSpc>
              <a:buNone/>
            </a:pPr>
            <a:r>
              <a:rPr lang="en-US" sz="1600" dirty="0">
                <a:latin typeface="+mn-lt"/>
              </a:rPr>
              <a:t>The Mission Assignment Process during Hurricane Sandy through today with a focus on Irma, Marie and Joseph in 2017 where PR was hit hardest. Capturing all the costs associated with DoD executing a DSCA Mission.  </a:t>
            </a:r>
          </a:p>
          <a:p>
            <a:pPr marL="0" indent="0">
              <a:lnSpc>
                <a:spcPct val="120000"/>
              </a:lnSpc>
              <a:buNone/>
            </a:pPr>
            <a:r>
              <a:rPr lang="en-US" sz="1800" dirty="0">
                <a:latin typeface="+mn-lt"/>
              </a:rPr>
              <a:t> </a:t>
            </a:r>
          </a:p>
        </p:txBody>
      </p:sp>
      <p:pic>
        <p:nvPicPr>
          <p:cNvPr id="3074" name="Picture 2" descr="Beougher_Guy">
            <a:extLst>
              <a:ext uri="{FF2B5EF4-FFF2-40B4-BE49-F238E27FC236}">
                <a16:creationId xmlns:a16="http://schemas.microsoft.com/office/drawing/2014/main" id="{D9D05226-596D-1D4B-B2AF-D3A376E5D56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1248" y="3548567"/>
            <a:ext cx="2011680" cy="23469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cKiernan_Brian">
            <a:extLst>
              <a:ext uri="{FF2B5EF4-FFF2-40B4-BE49-F238E27FC236}">
                <a16:creationId xmlns:a16="http://schemas.microsoft.com/office/drawing/2014/main" id="{A6265DC6-1746-CD48-ACBA-97B2624BF69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1248" y="1120892"/>
            <a:ext cx="2011680" cy="23469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Qr code&#10;&#10;Description automatically generated">
            <a:extLst>
              <a:ext uri="{FF2B5EF4-FFF2-40B4-BE49-F238E27FC236}">
                <a16:creationId xmlns:a16="http://schemas.microsoft.com/office/drawing/2014/main" id="{886CDE37-1868-6E43-BE7B-D5A2F8EE7B4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347973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2A5062-1B1D-4753-A723-4CDDA26E81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09075" y="2254219"/>
            <a:ext cx="3941677" cy="4927588"/>
          </a:xfrm>
          <a:prstGeom prst="rect">
            <a:avLst/>
          </a:prstGeom>
        </p:spPr>
      </p:pic>
      <p:sp>
        <p:nvSpPr>
          <p:cNvPr id="10" name="Content Placeholder 2">
            <a:extLst>
              <a:ext uri="{FF2B5EF4-FFF2-40B4-BE49-F238E27FC236}">
                <a16:creationId xmlns:a16="http://schemas.microsoft.com/office/drawing/2014/main" id="{8E9FD3EB-57C5-204B-AD8E-CD0885558F56}"/>
              </a:ext>
            </a:extLst>
          </p:cNvPr>
          <p:cNvSpPr txBox="1">
            <a:spLocks/>
          </p:cNvSpPr>
          <p:nvPr/>
        </p:nvSpPr>
        <p:spPr>
          <a:xfrm>
            <a:off x="841247" y="1280160"/>
            <a:ext cx="5717207" cy="4572000"/>
          </a:xfrm>
          <a:prstGeom prst="rect">
            <a:avLst/>
          </a:prstGeom>
        </p:spPr>
        <p:txBody>
          <a:bodyPr vert="horz" lIns="68580" tIns="34290" rIns="68580" bIns="34290" rtlCol="0">
            <a:noAutofit/>
          </a:bodyPr>
          <a:lstStyle>
            <a:lvl1pPr marL="228594" indent="-228594" algn="l" defTabSz="914377"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CE202F"/>
              </a:buClr>
              <a:buFont typeface="Wingdings" pitchFamily="2" charset="2"/>
              <a:buChar char="§"/>
            </a:pPr>
            <a:r>
              <a:rPr lang="en-US" sz="1800" dirty="0">
                <a:solidFill>
                  <a:schemeClr val="tx2"/>
                </a:solidFill>
                <a:ea typeface="Open Sans" panose="020B0606030504020204" pitchFamily="34" charset="0"/>
                <a:cs typeface="Open Sans" panose="020B0606030504020204" pitchFamily="34" charset="0"/>
              </a:rPr>
              <a:t>FirstNet App</a:t>
            </a:r>
          </a:p>
          <a:p>
            <a:pPr>
              <a:lnSpc>
                <a:spcPct val="100000"/>
              </a:lnSpc>
              <a:buClr>
                <a:srgbClr val="CE202F"/>
              </a:buClr>
              <a:buFont typeface="Wingdings" pitchFamily="2" charset="2"/>
              <a:buChar char="§"/>
            </a:pPr>
            <a:r>
              <a:rPr lang="en-US" sz="1800" dirty="0" err="1">
                <a:solidFill>
                  <a:schemeClr val="tx2"/>
                </a:solidFill>
                <a:ea typeface="Open Sans" panose="020B0606030504020204" pitchFamily="34" charset="0"/>
                <a:cs typeface="Open Sans" panose="020B0606030504020204" pitchFamily="34" charset="0"/>
              </a:rPr>
              <a:t>iTAK</a:t>
            </a:r>
            <a:r>
              <a:rPr lang="en-US" sz="1800" dirty="0">
                <a:solidFill>
                  <a:schemeClr val="tx2"/>
                </a:solidFill>
                <a:ea typeface="Open Sans" panose="020B0606030504020204" pitchFamily="34" charset="0"/>
                <a:cs typeface="Open Sans" panose="020B0606030504020204" pitchFamily="34" charset="0"/>
              </a:rPr>
              <a:t> and ATAK Integrated</a:t>
            </a:r>
          </a:p>
          <a:p>
            <a:pPr>
              <a:lnSpc>
                <a:spcPct val="100000"/>
              </a:lnSpc>
              <a:buClr>
                <a:srgbClr val="CE202F"/>
              </a:buClr>
              <a:buFont typeface="Wingdings" pitchFamily="2" charset="2"/>
              <a:buChar char="§"/>
            </a:pPr>
            <a:r>
              <a:rPr lang="en-US" sz="1800" dirty="0">
                <a:solidFill>
                  <a:schemeClr val="tx2"/>
                </a:solidFill>
                <a:ea typeface="Open Sans" panose="020B0606030504020204" pitchFamily="34" charset="0"/>
                <a:cs typeface="Open Sans" panose="020B0606030504020204" pitchFamily="34" charset="0"/>
              </a:rPr>
              <a:t>Touch / Face Biometric authentication, SSO, CAC/PKI, PIV</a:t>
            </a:r>
          </a:p>
          <a:p>
            <a:pPr>
              <a:lnSpc>
                <a:spcPct val="100000"/>
              </a:lnSpc>
              <a:buClr>
                <a:srgbClr val="CE202F"/>
              </a:buClr>
              <a:buFont typeface="Wingdings" pitchFamily="2" charset="2"/>
              <a:buChar char="§"/>
            </a:pPr>
            <a:r>
              <a:rPr lang="en-US" sz="1800" dirty="0">
                <a:solidFill>
                  <a:schemeClr val="tx2"/>
                </a:solidFill>
                <a:ea typeface="Open Sans" panose="020B0606030504020204" pitchFamily="34" charset="0"/>
                <a:cs typeface="Open Sans" panose="020B0606030504020204" pitchFamily="34" charset="0"/>
              </a:rPr>
              <a:t>Transmits Encrypted / 3rd Party penetration tested</a:t>
            </a:r>
          </a:p>
          <a:p>
            <a:pPr>
              <a:lnSpc>
                <a:spcPct val="100000"/>
              </a:lnSpc>
              <a:buClr>
                <a:srgbClr val="CE202F"/>
              </a:buClr>
              <a:buFont typeface="Wingdings" pitchFamily="2" charset="2"/>
              <a:buChar char="§"/>
            </a:pPr>
            <a:r>
              <a:rPr lang="en-US" sz="1800" dirty="0">
                <a:solidFill>
                  <a:schemeClr val="tx2"/>
                </a:solidFill>
                <a:ea typeface="Open Sans" panose="020B0606030504020204" pitchFamily="34" charset="0"/>
                <a:cs typeface="Open Sans" panose="020B0606030504020204" pitchFamily="34" charset="0"/>
              </a:rPr>
              <a:t>Available for Android &amp; iOS</a:t>
            </a:r>
          </a:p>
          <a:p>
            <a:pPr>
              <a:lnSpc>
                <a:spcPct val="100000"/>
              </a:lnSpc>
              <a:buClr>
                <a:srgbClr val="CE202F"/>
              </a:buClr>
              <a:buFont typeface="Wingdings" pitchFamily="2" charset="2"/>
              <a:buChar char="§"/>
            </a:pPr>
            <a:r>
              <a:rPr lang="en-US" sz="1800" dirty="0">
                <a:solidFill>
                  <a:schemeClr val="tx2"/>
                </a:solidFill>
                <a:ea typeface="Open Sans" panose="020B0606030504020204" pitchFamily="34" charset="0"/>
                <a:cs typeface="Open Sans" panose="020B0606030504020204" pitchFamily="34" charset="0"/>
              </a:rPr>
              <a:t>Available in the DISA approved app store</a:t>
            </a:r>
          </a:p>
          <a:p>
            <a:pPr>
              <a:lnSpc>
                <a:spcPct val="100000"/>
              </a:lnSpc>
              <a:buClr>
                <a:srgbClr val="CE202F"/>
              </a:buClr>
              <a:buFont typeface="Wingdings" pitchFamily="2" charset="2"/>
              <a:buChar char="§"/>
            </a:pPr>
            <a:r>
              <a:rPr lang="en-US" sz="1800" dirty="0">
                <a:solidFill>
                  <a:schemeClr val="tx2"/>
                </a:solidFill>
                <a:ea typeface="Open Sans" panose="020B0606030504020204" pitchFamily="34" charset="0"/>
                <a:cs typeface="Open Sans" panose="020B0606030504020204" pitchFamily="34" charset="0"/>
              </a:rPr>
              <a:t>Photo / video uploads tied to an incident</a:t>
            </a:r>
          </a:p>
          <a:p>
            <a:pPr>
              <a:lnSpc>
                <a:spcPct val="100000"/>
              </a:lnSpc>
              <a:buClr>
                <a:srgbClr val="CE202F"/>
              </a:buClr>
              <a:buFont typeface="Wingdings" pitchFamily="2" charset="2"/>
              <a:buChar char="§"/>
            </a:pPr>
            <a:r>
              <a:rPr lang="en-US" sz="1800" dirty="0">
                <a:solidFill>
                  <a:schemeClr val="tx2"/>
                </a:solidFill>
                <a:ea typeface="Open Sans" panose="020B0606030504020204" pitchFamily="34" charset="0"/>
                <a:cs typeface="Open Sans" panose="020B0606030504020204" pitchFamily="34" charset="0"/>
              </a:rPr>
              <a:t>Board data (records and attachments) available offline</a:t>
            </a:r>
          </a:p>
          <a:p>
            <a:pPr>
              <a:lnSpc>
                <a:spcPct val="100000"/>
              </a:lnSpc>
              <a:buClr>
                <a:srgbClr val="CE202F"/>
              </a:buClr>
              <a:buFont typeface="Wingdings" pitchFamily="2" charset="2"/>
              <a:buChar char="§"/>
            </a:pPr>
            <a:r>
              <a:rPr lang="en-US" sz="1800" dirty="0">
                <a:solidFill>
                  <a:schemeClr val="tx2"/>
                </a:solidFill>
                <a:ea typeface="Open Sans" panose="020B0606030504020204" pitchFamily="34" charset="0"/>
                <a:cs typeface="Open Sans" panose="020B0606030504020204" pitchFamily="34" charset="0"/>
              </a:rPr>
              <a:t>Advanced file library to download files for offline use</a:t>
            </a:r>
          </a:p>
          <a:p>
            <a:pPr>
              <a:lnSpc>
                <a:spcPct val="100000"/>
              </a:lnSpc>
              <a:buClr>
                <a:srgbClr val="CE202F"/>
              </a:buClr>
              <a:buFont typeface="Wingdings" pitchFamily="2" charset="2"/>
              <a:buChar char="§"/>
            </a:pPr>
            <a:r>
              <a:rPr lang="en-US" sz="1800" dirty="0">
                <a:solidFill>
                  <a:schemeClr val="tx2"/>
                </a:solidFill>
                <a:ea typeface="Open Sans" panose="020B0606030504020204" pitchFamily="34" charset="0"/>
                <a:cs typeface="Open Sans" panose="020B0606030504020204" pitchFamily="34" charset="0"/>
              </a:rPr>
              <a:t>Barcode / QR Scanning</a:t>
            </a:r>
          </a:p>
        </p:txBody>
      </p:sp>
      <p:pic>
        <p:nvPicPr>
          <p:cNvPr id="2050" name="Picture 2">
            <a:extLst>
              <a:ext uri="{FF2B5EF4-FFF2-40B4-BE49-F238E27FC236}">
                <a16:creationId xmlns:a16="http://schemas.microsoft.com/office/drawing/2014/main" id="{8A3F3A14-95EC-514D-88ED-79B35F74D64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35800" y="1023708"/>
            <a:ext cx="4014952" cy="204790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29037D3A-F354-B440-B2E2-8D784FB1E9E3}"/>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Federal Mobile App</a:t>
            </a:r>
          </a:p>
        </p:txBody>
      </p:sp>
      <p:pic>
        <p:nvPicPr>
          <p:cNvPr id="9" name="Picture 8">
            <a:extLst>
              <a:ext uri="{FF2B5EF4-FFF2-40B4-BE49-F238E27FC236}">
                <a16:creationId xmlns:a16="http://schemas.microsoft.com/office/drawing/2014/main" id="{AC30E88F-F8C6-DB4E-8725-3DC33676610D}"/>
              </a:ext>
            </a:extLst>
          </p:cNvPr>
          <p:cNvPicPr>
            <a:picLocks noChangeAspect="1"/>
          </p:cNvPicPr>
          <p:nvPr/>
        </p:nvPicPr>
        <p:blipFill>
          <a:blip r:embed="rId5"/>
          <a:stretch>
            <a:fillRect/>
          </a:stretch>
        </p:blipFill>
        <p:spPr>
          <a:xfrm>
            <a:off x="841248" y="182880"/>
            <a:ext cx="731520" cy="731520"/>
          </a:xfrm>
          <a:prstGeom prst="rect">
            <a:avLst/>
          </a:prstGeom>
        </p:spPr>
      </p:pic>
      <p:pic>
        <p:nvPicPr>
          <p:cNvPr id="8" name="Picture 7" descr="Qr code&#10;&#10;Description automatically generated">
            <a:extLst>
              <a:ext uri="{FF2B5EF4-FFF2-40B4-BE49-F238E27FC236}">
                <a16:creationId xmlns:a16="http://schemas.microsoft.com/office/drawing/2014/main" id="{3F75B4A0-484F-AA43-B7F3-0522D30DF02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402606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monitor, electronics, screen&#10;&#10;Description automatically generated">
            <a:extLst>
              <a:ext uri="{FF2B5EF4-FFF2-40B4-BE49-F238E27FC236}">
                <a16:creationId xmlns:a16="http://schemas.microsoft.com/office/drawing/2014/main" id="{C151A1E9-034F-4726-8823-71986DE4D4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90760" y="1845105"/>
            <a:ext cx="2241674" cy="3205745"/>
          </a:xfrm>
          <a:prstGeom prst="rect">
            <a:avLst/>
          </a:prstGeom>
        </p:spPr>
      </p:pic>
      <p:pic>
        <p:nvPicPr>
          <p:cNvPr id="10" name="Picture 9" descr="A picture containing text, monitor, electronics, screen&#10;&#10;Description automatically generated">
            <a:extLst>
              <a:ext uri="{FF2B5EF4-FFF2-40B4-BE49-F238E27FC236}">
                <a16:creationId xmlns:a16="http://schemas.microsoft.com/office/drawing/2014/main" id="{16FF442E-DDB8-4E68-9508-00F92AB639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45392" y="1871971"/>
            <a:ext cx="2241674" cy="3205745"/>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890AE303-350B-4E46-94A5-7BEF16409B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28026" y="2304839"/>
            <a:ext cx="1847681" cy="2463575"/>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EE92626C-744D-4719-AC78-E408E5269E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94333" y="2268579"/>
            <a:ext cx="1847681" cy="2463575"/>
          </a:xfrm>
          <a:prstGeom prst="rect">
            <a:avLst/>
          </a:prstGeom>
        </p:spPr>
      </p:pic>
      <p:pic>
        <p:nvPicPr>
          <p:cNvPr id="15" name="Picture 14" descr="Graphical user interface, application, Teams&#10;&#10;Description automatically generated">
            <a:extLst>
              <a:ext uri="{FF2B5EF4-FFF2-40B4-BE49-F238E27FC236}">
                <a16:creationId xmlns:a16="http://schemas.microsoft.com/office/drawing/2014/main" id="{65B09CBC-1D75-483C-93BA-35D52052D92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459548" y="2411348"/>
            <a:ext cx="1089820" cy="2276908"/>
          </a:xfrm>
          <a:prstGeom prst="rect">
            <a:avLst/>
          </a:prstGeom>
        </p:spPr>
      </p:pic>
      <p:pic>
        <p:nvPicPr>
          <p:cNvPr id="17" name="Picture 16" descr="Graphical user interface, application, Teams&#10;&#10;Description automatically generated">
            <a:extLst>
              <a:ext uri="{FF2B5EF4-FFF2-40B4-BE49-F238E27FC236}">
                <a16:creationId xmlns:a16="http://schemas.microsoft.com/office/drawing/2014/main" id="{D24A8B06-80BB-4289-9822-20132522785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944700" y="2411348"/>
            <a:ext cx="1089820" cy="2276908"/>
          </a:xfrm>
          <a:prstGeom prst="rect">
            <a:avLst/>
          </a:prstGeom>
        </p:spPr>
      </p:pic>
      <p:pic>
        <p:nvPicPr>
          <p:cNvPr id="19" name="Picture 18" descr="Graphical user interface, application, Teams&#10;&#10;Description automatically generated">
            <a:extLst>
              <a:ext uri="{FF2B5EF4-FFF2-40B4-BE49-F238E27FC236}">
                <a16:creationId xmlns:a16="http://schemas.microsoft.com/office/drawing/2014/main" id="{443909F2-2235-4ED2-B199-C6AADB8BA2A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111208" y="2411348"/>
            <a:ext cx="1089820" cy="2276908"/>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C5B141D3-B062-45D7-AB65-2EBBA77D8C4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977337" y="2476017"/>
            <a:ext cx="1014957" cy="21525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Graphical user interface, application&#10;&#10;Description automatically generated">
            <a:extLst>
              <a:ext uri="{FF2B5EF4-FFF2-40B4-BE49-F238E27FC236}">
                <a16:creationId xmlns:a16="http://schemas.microsoft.com/office/drawing/2014/main" id="{4F584DC4-E0EF-450E-A8BD-2FF400A86D0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491982" y="2472274"/>
            <a:ext cx="1019208" cy="2156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descr="Graphical user interface, application, website&#10;&#10;Description automatically generated">
            <a:extLst>
              <a:ext uri="{FF2B5EF4-FFF2-40B4-BE49-F238E27FC236}">
                <a16:creationId xmlns:a16="http://schemas.microsoft.com/office/drawing/2014/main" id="{B2DE30D7-991C-48BB-A1E8-DA82EE01829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136187" y="2482665"/>
            <a:ext cx="1037828" cy="21492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itle 3">
            <a:extLst>
              <a:ext uri="{FF2B5EF4-FFF2-40B4-BE49-F238E27FC236}">
                <a16:creationId xmlns:a16="http://schemas.microsoft.com/office/drawing/2014/main" id="{3968610C-8545-0548-9B69-C7413AFEC0D7}"/>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Federal Mobile App Responsive Dashboards</a:t>
            </a:r>
          </a:p>
        </p:txBody>
      </p:sp>
      <p:pic>
        <p:nvPicPr>
          <p:cNvPr id="23" name="Picture 22">
            <a:extLst>
              <a:ext uri="{FF2B5EF4-FFF2-40B4-BE49-F238E27FC236}">
                <a16:creationId xmlns:a16="http://schemas.microsoft.com/office/drawing/2014/main" id="{874B48F6-C1E3-E543-84D2-E7DC6DE46807}"/>
              </a:ext>
            </a:extLst>
          </p:cNvPr>
          <p:cNvPicPr>
            <a:picLocks noChangeAspect="1"/>
          </p:cNvPicPr>
          <p:nvPr/>
        </p:nvPicPr>
        <p:blipFill>
          <a:blip r:embed="rId10"/>
          <a:stretch>
            <a:fillRect/>
          </a:stretch>
        </p:blipFill>
        <p:spPr>
          <a:xfrm>
            <a:off x="841248" y="182880"/>
            <a:ext cx="731520" cy="731520"/>
          </a:xfrm>
          <a:prstGeom prst="rect">
            <a:avLst/>
          </a:prstGeom>
        </p:spPr>
      </p:pic>
      <p:pic>
        <p:nvPicPr>
          <p:cNvPr id="14" name="Picture 13" descr="Qr code&#10;&#10;Description automatically generated">
            <a:extLst>
              <a:ext uri="{FF2B5EF4-FFF2-40B4-BE49-F238E27FC236}">
                <a16:creationId xmlns:a16="http://schemas.microsoft.com/office/drawing/2014/main" id="{06DCCFA3-6A73-FE4A-A4A1-C2C0C19D77E6}"/>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242272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D1B04D-41FE-BC43-A494-8BD05BF3B2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6754" y="4354371"/>
            <a:ext cx="2283209" cy="1828800"/>
          </a:xfrm>
          <a:prstGeom prst="rect">
            <a:avLst/>
          </a:prstGeom>
        </p:spPr>
      </p:pic>
      <p:pic>
        <p:nvPicPr>
          <p:cNvPr id="7" name="Picture 6">
            <a:extLst>
              <a:ext uri="{FF2B5EF4-FFF2-40B4-BE49-F238E27FC236}">
                <a16:creationId xmlns:a16="http://schemas.microsoft.com/office/drawing/2014/main" id="{6B5B9F97-B982-A344-86EA-C84F35CDA0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636" y="4435651"/>
            <a:ext cx="2589041" cy="1828800"/>
          </a:xfrm>
          <a:prstGeom prst="rect">
            <a:avLst/>
          </a:prstGeom>
        </p:spPr>
      </p:pic>
      <p:pic>
        <p:nvPicPr>
          <p:cNvPr id="8" name="Picture 7">
            <a:extLst>
              <a:ext uri="{FF2B5EF4-FFF2-40B4-BE49-F238E27FC236}">
                <a16:creationId xmlns:a16="http://schemas.microsoft.com/office/drawing/2014/main" id="{0B76BA7A-098A-9549-8E5E-3B92186095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0433" y="4435651"/>
            <a:ext cx="2584815" cy="1828800"/>
          </a:xfrm>
          <a:prstGeom prst="rect">
            <a:avLst/>
          </a:prstGeom>
        </p:spPr>
      </p:pic>
      <p:pic>
        <p:nvPicPr>
          <p:cNvPr id="3" name="Picture 2">
            <a:extLst>
              <a:ext uri="{FF2B5EF4-FFF2-40B4-BE49-F238E27FC236}">
                <a16:creationId xmlns:a16="http://schemas.microsoft.com/office/drawing/2014/main" id="{C08EC573-3648-CB42-964B-6238501F34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92691" y="1127099"/>
            <a:ext cx="6206619" cy="3042600"/>
          </a:xfrm>
          <a:prstGeom prst="rect">
            <a:avLst/>
          </a:prstGeom>
        </p:spPr>
      </p:pic>
      <p:sp>
        <p:nvSpPr>
          <p:cNvPr id="10" name="Title 3">
            <a:extLst>
              <a:ext uri="{FF2B5EF4-FFF2-40B4-BE49-F238E27FC236}">
                <a16:creationId xmlns:a16="http://schemas.microsoft.com/office/drawing/2014/main" id="{0B6C2404-9DF3-AB47-A19D-BD1109A40D4F}"/>
              </a:ext>
            </a:extLst>
          </p:cNvPr>
          <p:cNvSpPr txBox="1">
            <a:spLocks/>
          </p:cNvSpPr>
          <p:nvPr/>
        </p:nvSpPr>
        <p:spPr>
          <a:xfrm>
            <a:off x="3169920" y="182880"/>
            <a:ext cx="73152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r>
              <a:rPr lang="en-US" b="1" dirty="0">
                <a:solidFill>
                  <a:schemeClr val="tx2"/>
                </a:solidFill>
                <a:latin typeface="+mj-lt"/>
              </a:rPr>
              <a:t>Analytics Dashboard by Power BI</a:t>
            </a:r>
          </a:p>
        </p:txBody>
      </p:sp>
      <p:pic>
        <p:nvPicPr>
          <p:cNvPr id="11" name="Picture 10">
            <a:extLst>
              <a:ext uri="{FF2B5EF4-FFF2-40B4-BE49-F238E27FC236}">
                <a16:creationId xmlns:a16="http://schemas.microsoft.com/office/drawing/2014/main" id="{29BFF6D7-C636-114B-A12A-B03930DDE1AE}"/>
              </a:ext>
            </a:extLst>
          </p:cNvPr>
          <p:cNvPicPr>
            <a:picLocks noChangeAspect="1"/>
          </p:cNvPicPr>
          <p:nvPr/>
        </p:nvPicPr>
        <p:blipFill>
          <a:blip r:embed="rId6"/>
          <a:stretch>
            <a:fillRect/>
          </a:stretch>
        </p:blipFill>
        <p:spPr>
          <a:xfrm>
            <a:off x="1981200" y="45720"/>
            <a:ext cx="731520" cy="731520"/>
          </a:xfrm>
          <a:prstGeom prst="rect">
            <a:avLst/>
          </a:prstGeom>
        </p:spPr>
      </p:pic>
      <p:pic>
        <p:nvPicPr>
          <p:cNvPr id="9" name="Picture 8" descr="Qr code&#10;&#10;Description automatically generated">
            <a:extLst>
              <a:ext uri="{FF2B5EF4-FFF2-40B4-BE49-F238E27FC236}">
                <a16:creationId xmlns:a16="http://schemas.microsoft.com/office/drawing/2014/main" id="{D47951FC-7E9A-6C40-A704-EF3CA44E82F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146907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10;&#10;Description automatically generated">
            <a:extLst>
              <a:ext uri="{FF2B5EF4-FFF2-40B4-BE49-F238E27FC236}">
                <a16:creationId xmlns:a16="http://schemas.microsoft.com/office/drawing/2014/main" id="{F18E352C-EF77-3A45-AE81-338A04AEB5F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9605" y="1152938"/>
            <a:ext cx="3696319" cy="3696319"/>
          </a:xfrm>
          <a:prstGeom prst="rect">
            <a:avLst/>
          </a:prstGeom>
          <a:noFill/>
        </p:spPr>
      </p:pic>
      <p:sp>
        <p:nvSpPr>
          <p:cNvPr id="3" name="Content Placeholder 2">
            <a:extLst>
              <a:ext uri="{FF2B5EF4-FFF2-40B4-BE49-F238E27FC236}">
                <a16:creationId xmlns:a16="http://schemas.microsoft.com/office/drawing/2014/main" id="{FDFD887B-721A-894B-9BFA-B2DD35DEF5AA}"/>
              </a:ext>
            </a:extLst>
          </p:cNvPr>
          <p:cNvSpPr txBox="1">
            <a:spLocks/>
          </p:cNvSpPr>
          <p:nvPr/>
        </p:nvSpPr>
        <p:spPr>
          <a:xfrm>
            <a:off x="5976731" y="1253331"/>
            <a:ext cx="5413786" cy="435133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D02C2F"/>
              </a:buClr>
              <a:buNone/>
            </a:pPr>
            <a:r>
              <a:rPr lang="en-US"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Please contact:</a:t>
            </a:r>
          </a:p>
          <a:p>
            <a:pPr marL="0">
              <a:spcBef>
                <a:spcPts val="0"/>
              </a:spcBef>
              <a:spcAft>
                <a:spcPts val="600"/>
              </a:spcAft>
              <a:buClr>
                <a:srgbClr val="D02C2F"/>
              </a:buClr>
              <a:buFont typeface="Wingdings" pitchFamily="2" charset="2"/>
              <a:buChar char="§"/>
            </a:pPr>
            <a:endPar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457189" lvl="1">
              <a:spcBef>
                <a:spcPts val="0"/>
              </a:spcBef>
              <a:spcAft>
                <a:spcPts val="600"/>
              </a:spcAft>
              <a:buClr>
                <a:srgbClr val="D02C2F"/>
              </a:buClr>
              <a:buFont typeface="Wingdings" pitchFamily="2" charset="2"/>
              <a:buChar char="§"/>
            </a:pPr>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Patrick J. Macfarlane</a:t>
            </a:r>
            <a:b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br>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VP, Head of Federal &amp; Defense</a:t>
            </a:r>
          </a:p>
          <a:p>
            <a:pPr marL="457189" lvl="1">
              <a:spcBef>
                <a:spcPts val="0"/>
              </a:spcBef>
              <a:spcAft>
                <a:spcPts val="600"/>
              </a:spcAft>
              <a:buClr>
                <a:srgbClr val="D02C2F"/>
              </a:buClr>
              <a:buFont typeface="Wingdings" pitchFamily="2" charset="2"/>
              <a:buChar char="§"/>
            </a:pPr>
            <a:endPar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457189" lvl="1">
              <a:spcBef>
                <a:spcPts val="0"/>
              </a:spcBef>
              <a:spcAft>
                <a:spcPts val="600"/>
              </a:spcAft>
              <a:buClr>
                <a:srgbClr val="D02C2F"/>
              </a:buClr>
              <a:buFont typeface="Wingdings" pitchFamily="2" charset="2"/>
              <a:buChar char="§"/>
            </a:pPr>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m: 202 415 4001</a:t>
            </a:r>
          </a:p>
          <a:p>
            <a:pPr marL="457189" lvl="1">
              <a:spcBef>
                <a:spcPts val="0"/>
              </a:spcBef>
              <a:spcAft>
                <a:spcPts val="600"/>
              </a:spcAft>
              <a:buClr>
                <a:srgbClr val="D02C2F"/>
              </a:buClr>
              <a:buFont typeface="Wingdings" pitchFamily="2" charset="2"/>
              <a:buChar char="§"/>
            </a:pPr>
            <a:endPar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marL="457189" lvl="1">
              <a:spcBef>
                <a:spcPts val="0"/>
              </a:spcBef>
              <a:spcAft>
                <a:spcPts val="600"/>
              </a:spcAft>
              <a:buClr>
                <a:srgbClr val="D02C2F"/>
              </a:buClr>
              <a:buFont typeface="Wingdings" pitchFamily="2" charset="2"/>
              <a:buChar char="§"/>
            </a:pPr>
            <a:r>
              <a:rPr lang="en-US" u="sng"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patrick.macfarlane@juvare.com</a:t>
            </a:r>
            <a:endPar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Text Placeholder 2">
            <a:extLst>
              <a:ext uri="{FF2B5EF4-FFF2-40B4-BE49-F238E27FC236}">
                <a16:creationId xmlns:a16="http://schemas.microsoft.com/office/drawing/2014/main" id="{57CF8713-CAC9-4DBB-9065-D42FAD6D36F6}"/>
              </a:ext>
            </a:extLst>
          </p:cNvPr>
          <p:cNvSpPr txBox="1">
            <a:spLocks/>
          </p:cNvSpPr>
          <p:nvPr/>
        </p:nvSpPr>
        <p:spPr>
          <a:xfrm>
            <a:off x="2037212" y="4487865"/>
            <a:ext cx="2541104" cy="132556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2926"/>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292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292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292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4377">
              <a:spcBef>
                <a:spcPct val="0"/>
              </a:spcBef>
              <a:spcAft>
                <a:spcPts val="600"/>
              </a:spcAft>
            </a:pPr>
            <a:r>
              <a:rPr lang="en-US" sz="2000" b="1" i="0" kern="1200" dirty="0" err="1">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rPr>
              <a:t>www.juvare.com</a:t>
            </a:r>
            <a:endParaRPr lang="en-US" sz="2000" b="1" i="0" kern="1200" dirty="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590952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F78257-8658-4ABA-9C6A-F38765EF5AC4}"/>
              </a:ext>
            </a:extLst>
          </p:cNvPr>
          <p:cNvSpPr>
            <a:spLocks noGrp="1"/>
          </p:cNvSpPr>
          <p:nvPr>
            <p:ph type="body" sz="half" idx="4294967295"/>
          </p:nvPr>
        </p:nvSpPr>
        <p:spPr>
          <a:xfrm>
            <a:off x="7144512" y="1755820"/>
            <a:ext cx="4206240" cy="3657600"/>
          </a:xfrm>
        </p:spPr>
        <p:txBody>
          <a:bodyPr>
            <a:noAutofit/>
          </a:bodyPr>
          <a:lstStyle/>
          <a:p>
            <a:pPr marL="0" indent="0">
              <a:lnSpc>
                <a:spcPct val="120000"/>
              </a:lnSpc>
              <a:spcBef>
                <a:spcPts val="0"/>
              </a:spcBef>
              <a:buNone/>
            </a:pPr>
            <a:r>
              <a:rPr lang="en-US" sz="1800" dirty="0">
                <a:latin typeface="+mn-lt"/>
              </a:rPr>
              <a:t>U.S. Army Maj. Gen. Brian McKiernan, the deputy commanding general of the XVIII Airborne Corps., assesses the impact of Hurricane Florence on the Fayetteville, North Carolina, community from a UH-60 Black Hawk helicopter, Sep. 17, 2018. The United States Army is poised to provide Department of Defense support to Federal Emergency Management Agency, state and local response efforts due to the hurricane. </a:t>
            </a:r>
          </a:p>
        </p:txBody>
      </p:sp>
      <p:sp>
        <p:nvSpPr>
          <p:cNvPr id="11" name="Title 3">
            <a:extLst>
              <a:ext uri="{FF2B5EF4-FFF2-40B4-BE49-F238E27FC236}">
                <a16:creationId xmlns:a16="http://schemas.microsoft.com/office/drawing/2014/main" id="{05747CF7-965D-D94D-84CE-A1D07A772010}"/>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r>
              <a:rPr lang="en-US" b="1" dirty="0">
                <a:solidFill>
                  <a:schemeClr val="tx2"/>
                </a:solidFill>
                <a:latin typeface="+mj-lt"/>
              </a:rPr>
              <a:t>Panelists</a:t>
            </a:r>
          </a:p>
        </p:txBody>
      </p:sp>
      <p:pic>
        <p:nvPicPr>
          <p:cNvPr id="10" name="Picture 9">
            <a:extLst>
              <a:ext uri="{FF2B5EF4-FFF2-40B4-BE49-F238E27FC236}">
                <a16:creationId xmlns:a16="http://schemas.microsoft.com/office/drawing/2014/main" id="{BE7C26AF-98E6-4540-AD2D-F621D7D57CA3}"/>
              </a:ext>
            </a:extLst>
          </p:cNvPr>
          <p:cNvPicPr>
            <a:picLocks noChangeAspect="1"/>
          </p:cNvPicPr>
          <p:nvPr/>
        </p:nvPicPr>
        <p:blipFill>
          <a:blip r:embed="rId3"/>
          <a:stretch>
            <a:fillRect/>
          </a:stretch>
        </p:blipFill>
        <p:spPr>
          <a:xfrm>
            <a:off x="841248" y="182880"/>
            <a:ext cx="731520" cy="731520"/>
          </a:xfrm>
          <a:prstGeom prst="rect">
            <a:avLst/>
          </a:prstGeom>
        </p:spPr>
      </p:pic>
      <p:pic>
        <p:nvPicPr>
          <p:cNvPr id="2" name="Picture 2" descr="Fort Bragg conducts assessment flyover in response to Hurricane Florence">
            <a:extLst>
              <a:ext uri="{FF2B5EF4-FFF2-40B4-BE49-F238E27FC236}">
                <a16:creationId xmlns:a16="http://schemas.microsoft.com/office/drawing/2014/main" id="{37EC7102-DD25-6C4D-9757-82B9C70B607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1248" y="1575798"/>
            <a:ext cx="6032500" cy="40176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Qr code&#10;&#10;Description automatically generated">
            <a:extLst>
              <a:ext uri="{FF2B5EF4-FFF2-40B4-BE49-F238E27FC236}">
                <a16:creationId xmlns:a16="http://schemas.microsoft.com/office/drawing/2014/main" id="{3BB7F087-692B-3A45-BA4D-2F89118C386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277781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B7D662-5C48-FD40-8892-F8278B4535E8}"/>
              </a:ext>
            </a:extLst>
          </p:cNvPr>
          <p:cNvSpPr/>
          <p:nvPr/>
        </p:nvSpPr>
        <p:spPr>
          <a:xfrm>
            <a:off x="7192047" y="1014096"/>
            <a:ext cx="4158703" cy="2585323"/>
          </a:xfrm>
          <a:prstGeom prst="rect">
            <a:avLst/>
          </a:prstGeom>
        </p:spPr>
        <p:txBody>
          <a:bodyPr wrap="square">
            <a:spAutoFit/>
          </a:bodyPr>
          <a:lstStyle/>
          <a:p>
            <a:r>
              <a:rPr lang="en-US" dirty="0">
                <a:solidFill>
                  <a:schemeClr val="tx2"/>
                </a:solidFill>
              </a:rPr>
              <a:t>“DLA Energy continues 24/7 bulk petroleum support to Hurricane Harvey relief efforts from DLA Energy Americas relocated at Fort Hood and here at DLA Energy headquarters,” said DLA Energy Deputy Commander Guy </a:t>
            </a:r>
            <a:r>
              <a:rPr lang="en-US" dirty="0" err="1">
                <a:solidFill>
                  <a:schemeClr val="tx2"/>
                </a:solidFill>
              </a:rPr>
              <a:t>Beougher</a:t>
            </a:r>
            <a:r>
              <a:rPr lang="en-US" dirty="0">
                <a:solidFill>
                  <a:schemeClr val="tx2"/>
                </a:solidFill>
              </a:rPr>
              <a:t>. “We are closely monitoring the storm’s effects on the supply chain.”</a:t>
            </a:r>
          </a:p>
        </p:txBody>
      </p:sp>
      <p:pic>
        <p:nvPicPr>
          <p:cNvPr id="8194" name="Picture 2" descr="Three fuel trucks being filled at Fort Hood Army Airfield, Fort Hood, Texas.">
            <a:extLst>
              <a:ext uri="{FF2B5EF4-FFF2-40B4-BE49-F238E27FC236}">
                <a16:creationId xmlns:a16="http://schemas.microsoft.com/office/drawing/2014/main" id="{B7F1911D-4A41-C146-8B50-3058D9F312C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92049" y="3836276"/>
            <a:ext cx="4080044" cy="270168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hree men stand together, one is dressed in a business suit and two are wearing Army officer dress uniforms.">
            <a:extLst>
              <a:ext uri="{FF2B5EF4-FFF2-40B4-BE49-F238E27FC236}">
                <a16:creationId xmlns:a16="http://schemas.microsoft.com/office/drawing/2014/main" id="{38EA51CA-31A1-B442-B9FD-40C196D2296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1248" y="1645920"/>
            <a:ext cx="6035040" cy="402336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a:extLst>
              <a:ext uri="{FF2B5EF4-FFF2-40B4-BE49-F238E27FC236}">
                <a16:creationId xmlns:a16="http://schemas.microsoft.com/office/drawing/2014/main" id="{A8693A7B-5A44-AD4D-8F57-4B8C8CF44AE4}"/>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r>
              <a:rPr lang="en-US" b="1" dirty="0">
                <a:solidFill>
                  <a:schemeClr val="tx2"/>
                </a:solidFill>
                <a:latin typeface="+mj-lt"/>
              </a:rPr>
              <a:t>Panelists</a:t>
            </a:r>
          </a:p>
        </p:txBody>
      </p:sp>
      <p:pic>
        <p:nvPicPr>
          <p:cNvPr id="6" name="Picture 5">
            <a:extLst>
              <a:ext uri="{FF2B5EF4-FFF2-40B4-BE49-F238E27FC236}">
                <a16:creationId xmlns:a16="http://schemas.microsoft.com/office/drawing/2014/main" id="{2CE5B633-7F5B-F443-8630-A2C378A5B849}"/>
              </a:ext>
            </a:extLst>
          </p:cNvPr>
          <p:cNvPicPr>
            <a:picLocks noChangeAspect="1"/>
          </p:cNvPicPr>
          <p:nvPr/>
        </p:nvPicPr>
        <p:blipFill>
          <a:blip r:embed="rId4"/>
          <a:stretch>
            <a:fillRect/>
          </a:stretch>
        </p:blipFill>
        <p:spPr>
          <a:xfrm>
            <a:off x="841248" y="182880"/>
            <a:ext cx="731520" cy="731520"/>
          </a:xfrm>
          <a:prstGeom prst="rect">
            <a:avLst/>
          </a:prstGeom>
        </p:spPr>
      </p:pic>
      <p:pic>
        <p:nvPicPr>
          <p:cNvPr id="7" name="Picture 6" descr="Qr code&#10;&#10;Description automatically generated">
            <a:extLst>
              <a:ext uri="{FF2B5EF4-FFF2-40B4-BE49-F238E27FC236}">
                <a16:creationId xmlns:a16="http://schemas.microsoft.com/office/drawing/2014/main" id="{697A7EA1-983F-BA40-A9FD-DAE9D9F605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47256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p:cNvSpPr>
            <a:spLocks noChangeAspect="1"/>
          </p:cNvSpPr>
          <p:nvPr>
            <p:custDataLst>
              <p:tags r:id="rId1"/>
            </p:custDataLst>
          </p:nvPr>
        </p:nvSpPr>
        <p:spPr>
          <a:xfrm>
            <a:off x="4355623" y="3593272"/>
            <a:ext cx="1533981" cy="18329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480060" rIns="68580" bIns="0" rtlCol="0" anchor="ctr" anchorCtr="0"/>
          <a:lstStyle/>
          <a:p>
            <a:pPr algn="ctr">
              <a:defRPr/>
            </a:pPr>
            <a:br>
              <a:rPr lang="en-US" sz="1500" b="1" dirty="0">
                <a:solidFill>
                  <a:schemeClr val="tx2"/>
                </a:solidFill>
                <a:latin typeface="Univers Light (Body)"/>
              </a:rPr>
            </a:br>
            <a:r>
              <a:rPr lang="en-US" sz="1500" b="1" dirty="0">
                <a:solidFill>
                  <a:schemeClr val="tx2"/>
                </a:solidFill>
                <a:latin typeface="Univers Light (Body)"/>
              </a:rPr>
              <a:t>4,600+ </a:t>
            </a:r>
            <a:br>
              <a:rPr lang="en-US" sz="1050" dirty="0">
                <a:solidFill>
                  <a:schemeClr val="tx2"/>
                </a:solidFill>
                <a:latin typeface="Univers Light (Body)"/>
              </a:rPr>
            </a:br>
            <a:r>
              <a:rPr lang="en-US" sz="900" dirty="0">
                <a:solidFill>
                  <a:schemeClr val="tx2"/>
                </a:solidFill>
                <a:latin typeface="Univers Light (Body)"/>
              </a:rPr>
              <a:t>Hospitals </a:t>
            </a:r>
          </a:p>
        </p:txBody>
      </p:sp>
      <p:sp>
        <p:nvSpPr>
          <p:cNvPr id="52" name="Rectangle 51"/>
          <p:cNvSpPr>
            <a:spLocks noChangeAspect="1"/>
          </p:cNvSpPr>
          <p:nvPr/>
        </p:nvSpPr>
        <p:spPr>
          <a:xfrm>
            <a:off x="2169943" y="1381780"/>
            <a:ext cx="1533981" cy="18329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480060" rIns="68580" bIns="0" rtlCol="0" anchor="ctr" anchorCtr="0"/>
          <a:lstStyle/>
          <a:p>
            <a:pPr algn="ctr">
              <a:defRPr/>
            </a:pPr>
            <a:endParaRPr lang="en-US" sz="1500" b="1" dirty="0">
              <a:solidFill>
                <a:schemeClr val="tx2"/>
              </a:solidFill>
              <a:latin typeface="Univers Light (Body)"/>
            </a:endParaRPr>
          </a:p>
          <a:p>
            <a:pPr algn="ctr">
              <a:defRPr/>
            </a:pPr>
            <a:r>
              <a:rPr lang="en-US" sz="1500" b="1" dirty="0">
                <a:solidFill>
                  <a:schemeClr val="tx2"/>
                </a:solidFill>
                <a:latin typeface="Univers Light (Body)"/>
              </a:rPr>
              <a:t>50+ </a:t>
            </a:r>
            <a:br>
              <a:rPr lang="en-US" sz="750" dirty="0">
                <a:solidFill>
                  <a:schemeClr val="tx2"/>
                </a:solidFill>
                <a:latin typeface="Univers Light (Body)"/>
              </a:rPr>
            </a:br>
            <a:r>
              <a:rPr lang="en-US" sz="900" dirty="0">
                <a:solidFill>
                  <a:schemeClr val="tx2"/>
                </a:solidFill>
                <a:latin typeface="Univers Light (Body)"/>
              </a:rPr>
              <a:t>Federal Departments &amp; Agencies</a:t>
            </a:r>
          </a:p>
        </p:txBody>
      </p:sp>
      <p:sp>
        <p:nvSpPr>
          <p:cNvPr id="53" name="Rectangle 52"/>
          <p:cNvSpPr>
            <a:spLocks noChangeAspect="1"/>
          </p:cNvSpPr>
          <p:nvPr/>
        </p:nvSpPr>
        <p:spPr>
          <a:xfrm>
            <a:off x="4361090" y="1381781"/>
            <a:ext cx="1533981" cy="18329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480060" rIns="68580" bIns="0" rtlCol="0" anchor="ctr" anchorCtr="0"/>
          <a:lstStyle/>
          <a:p>
            <a:pPr algn="ctr">
              <a:defRPr/>
            </a:pPr>
            <a:br>
              <a:rPr lang="en-US" sz="1500" b="1" dirty="0">
                <a:solidFill>
                  <a:schemeClr val="tx2"/>
                </a:solidFill>
                <a:latin typeface="Univers Light (Body)"/>
              </a:rPr>
            </a:br>
            <a:r>
              <a:rPr lang="en-US" sz="1500" b="1" dirty="0">
                <a:solidFill>
                  <a:schemeClr val="tx2"/>
                </a:solidFill>
                <a:latin typeface="Univers Light (Body)"/>
              </a:rPr>
              <a:t>10,000+ </a:t>
            </a:r>
            <a:br>
              <a:rPr lang="en-US" sz="1050" dirty="0">
                <a:solidFill>
                  <a:schemeClr val="tx2"/>
                </a:solidFill>
                <a:latin typeface="Univers Light (Body)"/>
              </a:rPr>
            </a:br>
            <a:r>
              <a:rPr lang="en-US" sz="900" dirty="0">
                <a:solidFill>
                  <a:schemeClr val="tx2"/>
                </a:solidFill>
                <a:latin typeface="Univers Light (Body)"/>
              </a:rPr>
              <a:t>Local Jurisdictions </a:t>
            </a:r>
          </a:p>
        </p:txBody>
      </p:sp>
      <p:sp>
        <p:nvSpPr>
          <p:cNvPr id="67" name="Rectangle 66"/>
          <p:cNvSpPr>
            <a:spLocks noChangeAspect="1"/>
          </p:cNvSpPr>
          <p:nvPr/>
        </p:nvSpPr>
        <p:spPr>
          <a:xfrm>
            <a:off x="2173881" y="3593272"/>
            <a:ext cx="1533981" cy="18329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480060" rIns="68580" bIns="0" rtlCol="0" anchor="ctr" anchorCtr="0"/>
          <a:lstStyle/>
          <a:p>
            <a:pPr algn="ctr">
              <a:defRPr/>
            </a:pPr>
            <a:endParaRPr lang="en-US" sz="1500" b="1" dirty="0">
              <a:solidFill>
                <a:schemeClr val="tx2"/>
              </a:solidFill>
              <a:latin typeface="Univers Light (Body)"/>
            </a:endParaRPr>
          </a:p>
          <a:p>
            <a:pPr algn="ctr">
              <a:defRPr/>
            </a:pPr>
            <a:r>
              <a:rPr lang="en-US" sz="1500" b="1" dirty="0">
                <a:solidFill>
                  <a:schemeClr val="tx2"/>
                </a:solidFill>
                <a:latin typeface="Univers Light (Body)"/>
              </a:rPr>
              <a:t>42</a:t>
            </a:r>
            <a:r>
              <a:rPr lang="en-US" sz="1050" dirty="0">
                <a:solidFill>
                  <a:schemeClr val="tx2"/>
                </a:solidFill>
                <a:latin typeface="Univers Light (Body)"/>
              </a:rPr>
              <a:t> </a:t>
            </a:r>
            <a:br>
              <a:rPr lang="en-US" sz="750" dirty="0">
                <a:solidFill>
                  <a:schemeClr val="tx2"/>
                </a:solidFill>
                <a:latin typeface="Univers Light (Body)"/>
              </a:rPr>
            </a:br>
            <a:r>
              <a:rPr lang="en-US" sz="900" dirty="0">
                <a:solidFill>
                  <a:schemeClr val="tx2"/>
                </a:solidFill>
                <a:latin typeface="Univers Light (Body)"/>
              </a:rPr>
              <a:t>State Public Health Agencies</a:t>
            </a:r>
          </a:p>
        </p:txBody>
      </p:sp>
      <p:sp>
        <p:nvSpPr>
          <p:cNvPr id="68" name="Rectangle 67"/>
          <p:cNvSpPr>
            <a:spLocks noChangeAspect="1"/>
          </p:cNvSpPr>
          <p:nvPr/>
        </p:nvSpPr>
        <p:spPr>
          <a:xfrm>
            <a:off x="6554635" y="1381781"/>
            <a:ext cx="1533981" cy="18329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480060" rIns="68580" bIns="0" rtlCol="0" anchor="ctr" anchorCtr="0"/>
          <a:lstStyle/>
          <a:p>
            <a:pPr algn="ctr">
              <a:defRPr/>
            </a:pPr>
            <a:endParaRPr lang="en-US" sz="1500" b="1" dirty="0">
              <a:solidFill>
                <a:schemeClr val="tx2"/>
              </a:solidFill>
              <a:latin typeface="Univers Light (Body)"/>
            </a:endParaRPr>
          </a:p>
          <a:p>
            <a:pPr algn="ctr">
              <a:defRPr/>
            </a:pPr>
            <a:r>
              <a:rPr lang="en-US" sz="1500" b="1" dirty="0">
                <a:solidFill>
                  <a:schemeClr val="tx2"/>
                </a:solidFill>
                <a:latin typeface="Univers Light (Body)"/>
              </a:rPr>
              <a:t>600</a:t>
            </a:r>
            <a:r>
              <a:rPr lang="en-US" sz="1050" dirty="0">
                <a:solidFill>
                  <a:schemeClr val="tx2"/>
                </a:solidFill>
                <a:latin typeface="Univers Light (Body)"/>
              </a:rPr>
              <a:t> </a:t>
            </a:r>
            <a:br>
              <a:rPr lang="en-US" sz="750" dirty="0">
                <a:solidFill>
                  <a:schemeClr val="tx2"/>
                </a:solidFill>
                <a:latin typeface="Univers Light (Body)"/>
              </a:rPr>
            </a:br>
            <a:r>
              <a:rPr lang="en-US" sz="900" dirty="0">
                <a:solidFill>
                  <a:schemeClr val="tx2"/>
                </a:solidFill>
                <a:latin typeface="Univers Light (Body)"/>
              </a:rPr>
              <a:t>Emergency Management Operations</a:t>
            </a:r>
          </a:p>
        </p:txBody>
      </p:sp>
      <p:sp>
        <p:nvSpPr>
          <p:cNvPr id="69" name="Rectangle 68"/>
          <p:cNvSpPr>
            <a:spLocks noChangeAspect="1"/>
          </p:cNvSpPr>
          <p:nvPr/>
        </p:nvSpPr>
        <p:spPr>
          <a:xfrm>
            <a:off x="6554635" y="3541296"/>
            <a:ext cx="1533981" cy="18329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480060" rIns="68580" bIns="0" rtlCol="0" anchor="ctr" anchorCtr="0"/>
          <a:lstStyle/>
          <a:p>
            <a:pPr algn="ctr">
              <a:defRPr/>
            </a:pPr>
            <a:br>
              <a:rPr lang="en-US" sz="750" dirty="0">
                <a:solidFill>
                  <a:schemeClr val="tx2"/>
                </a:solidFill>
                <a:latin typeface="Calibri"/>
              </a:rPr>
            </a:br>
            <a:br>
              <a:rPr lang="en-US" sz="750" dirty="0">
                <a:solidFill>
                  <a:schemeClr val="tx2"/>
                </a:solidFill>
                <a:latin typeface="Calibri"/>
              </a:rPr>
            </a:br>
            <a:r>
              <a:rPr lang="en-US" sz="1500" b="1" dirty="0">
                <a:solidFill>
                  <a:schemeClr val="tx2"/>
                </a:solidFill>
                <a:latin typeface="Univers Light (Body)"/>
              </a:rPr>
              <a:t>45,000+</a:t>
            </a:r>
            <a:r>
              <a:rPr lang="en-US" sz="750" dirty="0">
                <a:solidFill>
                  <a:schemeClr val="tx2"/>
                </a:solidFill>
                <a:latin typeface="Univers Light (Body)"/>
              </a:rPr>
              <a:t> </a:t>
            </a:r>
            <a:br>
              <a:rPr lang="en-US" sz="750" dirty="0">
                <a:solidFill>
                  <a:schemeClr val="tx2"/>
                </a:solidFill>
                <a:latin typeface="Univers Light (Body)"/>
              </a:rPr>
            </a:br>
            <a:r>
              <a:rPr lang="en-US" sz="900" dirty="0">
                <a:solidFill>
                  <a:schemeClr val="tx2"/>
                </a:solidFill>
                <a:latin typeface="Univers Light (Body)"/>
              </a:rPr>
              <a:t>Individual Healthcare Facilities</a:t>
            </a:r>
          </a:p>
        </p:txBody>
      </p:sp>
      <p:sp>
        <p:nvSpPr>
          <p:cNvPr id="70" name="Rectangle 69"/>
          <p:cNvSpPr>
            <a:spLocks noChangeAspect="1"/>
          </p:cNvSpPr>
          <p:nvPr/>
        </p:nvSpPr>
        <p:spPr>
          <a:xfrm>
            <a:off x="8736377" y="3543687"/>
            <a:ext cx="1533981" cy="18329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480060" rIns="68580" bIns="0" rtlCol="0" anchor="ctr" anchorCtr="0"/>
          <a:lstStyle/>
          <a:p>
            <a:pPr algn="ctr">
              <a:defRPr/>
            </a:pPr>
            <a:br>
              <a:rPr lang="en-US" sz="1500" b="1" dirty="0">
                <a:solidFill>
                  <a:schemeClr val="tx2"/>
                </a:solidFill>
                <a:latin typeface="Univers Light (Body)"/>
              </a:rPr>
            </a:br>
            <a:r>
              <a:rPr lang="en-US" sz="1500" b="1" dirty="0">
                <a:solidFill>
                  <a:schemeClr val="tx2"/>
                </a:solidFill>
                <a:latin typeface="Univers Light (Body)"/>
              </a:rPr>
              <a:t>55</a:t>
            </a:r>
            <a:r>
              <a:rPr lang="en-US" sz="750" dirty="0">
                <a:solidFill>
                  <a:schemeClr val="tx2"/>
                </a:solidFill>
                <a:latin typeface="Univers Light (Body)"/>
              </a:rPr>
              <a:t> </a:t>
            </a:r>
            <a:br>
              <a:rPr lang="en-US" sz="750" dirty="0">
                <a:solidFill>
                  <a:schemeClr val="tx2"/>
                </a:solidFill>
                <a:latin typeface="Univers Light (Body)"/>
              </a:rPr>
            </a:br>
            <a:r>
              <a:rPr lang="en-US" sz="900" dirty="0">
                <a:solidFill>
                  <a:schemeClr val="tx2"/>
                </a:solidFill>
                <a:latin typeface="Univers Light (Body)"/>
              </a:rPr>
              <a:t>Corporations</a:t>
            </a:r>
          </a:p>
        </p:txBody>
      </p:sp>
      <p:sp>
        <p:nvSpPr>
          <p:cNvPr id="71" name="Rectangle 70"/>
          <p:cNvSpPr>
            <a:spLocks noChangeAspect="1"/>
          </p:cNvSpPr>
          <p:nvPr/>
        </p:nvSpPr>
        <p:spPr>
          <a:xfrm>
            <a:off x="8736377" y="1381780"/>
            <a:ext cx="1533981" cy="18329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480060" rIns="68580" bIns="0" rtlCol="0" anchor="ctr" anchorCtr="0"/>
          <a:lstStyle/>
          <a:p>
            <a:pPr algn="ctr">
              <a:spcBef>
                <a:spcPts val="450"/>
              </a:spcBef>
              <a:defRPr/>
            </a:pPr>
            <a:r>
              <a:rPr lang="en-US" sz="750" dirty="0">
                <a:solidFill>
                  <a:schemeClr val="tx2"/>
                </a:solidFill>
                <a:latin typeface="Calibri"/>
              </a:rPr>
              <a:t> </a:t>
            </a:r>
            <a:br>
              <a:rPr lang="en-US" sz="750" dirty="0">
                <a:solidFill>
                  <a:schemeClr val="tx2"/>
                </a:solidFill>
                <a:latin typeface="Calibri"/>
              </a:rPr>
            </a:br>
            <a:r>
              <a:rPr lang="en-US" sz="1500" b="1" dirty="0">
                <a:solidFill>
                  <a:schemeClr val="tx2"/>
                </a:solidFill>
                <a:latin typeface="Univers Light (Body)"/>
              </a:rPr>
              <a:t>13</a:t>
            </a:r>
            <a:r>
              <a:rPr lang="en-US" sz="750" dirty="0">
                <a:solidFill>
                  <a:schemeClr val="tx2"/>
                </a:solidFill>
                <a:latin typeface="Univers Light (Body)"/>
              </a:rPr>
              <a:t> </a:t>
            </a:r>
            <a:br>
              <a:rPr lang="en-US" sz="750" dirty="0">
                <a:solidFill>
                  <a:schemeClr val="tx2"/>
                </a:solidFill>
                <a:latin typeface="Univers Light (Body)"/>
              </a:rPr>
            </a:br>
            <a:r>
              <a:rPr lang="en-US" sz="900" dirty="0">
                <a:solidFill>
                  <a:schemeClr val="tx2"/>
                </a:solidFill>
                <a:latin typeface="Univers Light (Body)"/>
              </a:rPr>
              <a:t>Strategic Allies &amp;</a:t>
            </a:r>
            <a:r>
              <a:rPr lang="en-US" sz="750" dirty="0">
                <a:solidFill>
                  <a:schemeClr val="tx2"/>
                </a:solidFill>
                <a:latin typeface="Univers Light (Body)"/>
              </a:rPr>
              <a:t> </a:t>
            </a:r>
            <a:br>
              <a:rPr lang="en-US" sz="750" dirty="0">
                <a:solidFill>
                  <a:schemeClr val="tx2"/>
                </a:solidFill>
                <a:latin typeface="Univers Light (Body)"/>
              </a:rPr>
            </a:br>
            <a:r>
              <a:rPr lang="en-US" sz="1500" b="1" dirty="0">
                <a:solidFill>
                  <a:schemeClr val="tx2"/>
                </a:solidFill>
                <a:latin typeface="Univers Light (Body)"/>
              </a:rPr>
              <a:t>50</a:t>
            </a:r>
            <a:r>
              <a:rPr lang="en-US" sz="750" dirty="0">
                <a:solidFill>
                  <a:schemeClr val="tx2"/>
                </a:solidFill>
                <a:latin typeface="Univers Light (Body)"/>
              </a:rPr>
              <a:t> </a:t>
            </a:r>
            <a:br>
              <a:rPr lang="en-US" sz="750" dirty="0">
                <a:solidFill>
                  <a:schemeClr val="tx2"/>
                </a:solidFill>
                <a:latin typeface="Univers Light (Body)"/>
              </a:rPr>
            </a:br>
            <a:r>
              <a:rPr lang="en-US" sz="900" dirty="0">
                <a:solidFill>
                  <a:schemeClr val="tx2"/>
                </a:solidFill>
                <a:latin typeface="Univers Light (Body)"/>
              </a:rPr>
              <a:t>States</a:t>
            </a:r>
          </a:p>
        </p:txBody>
      </p:sp>
      <p:grpSp>
        <p:nvGrpSpPr>
          <p:cNvPr id="73" name="Group 50"/>
          <p:cNvGrpSpPr>
            <a:grpSpLocks noChangeAspect="1"/>
          </p:cNvGrpSpPr>
          <p:nvPr/>
        </p:nvGrpSpPr>
        <p:grpSpPr bwMode="auto">
          <a:xfrm>
            <a:off x="4794092" y="3670933"/>
            <a:ext cx="670895" cy="437972"/>
            <a:chOff x="2471" y="1893"/>
            <a:chExt cx="818" cy="534"/>
          </a:xfrm>
          <a:solidFill>
            <a:srgbClr val="C00000"/>
          </a:solidFill>
        </p:grpSpPr>
        <p:sp>
          <p:nvSpPr>
            <p:cNvPr id="74" name="Freeform 51"/>
            <p:cNvSpPr>
              <a:spLocks noEditPoints="1"/>
            </p:cNvSpPr>
            <p:nvPr/>
          </p:nvSpPr>
          <p:spPr bwMode="auto">
            <a:xfrm>
              <a:off x="2471" y="1893"/>
              <a:ext cx="321" cy="534"/>
            </a:xfrm>
            <a:custGeom>
              <a:avLst/>
              <a:gdLst>
                <a:gd name="T0" fmla="*/ 288 w 321"/>
                <a:gd name="T1" fmla="*/ 47 h 534"/>
                <a:gd name="T2" fmla="*/ 288 w 321"/>
                <a:gd name="T3" fmla="*/ 0 h 534"/>
                <a:gd name="T4" fmla="*/ 38 w 321"/>
                <a:gd name="T5" fmla="*/ 0 h 534"/>
                <a:gd name="T6" fmla="*/ 38 w 321"/>
                <a:gd name="T7" fmla="*/ 47 h 534"/>
                <a:gd name="T8" fmla="*/ 0 w 321"/>
                <a:gd name="T9" fmla="*/ 47 h 534"/>
                <a:gd name="T10" fmla="*/ 0 w 321"/>
                <a:gd name="T11" fmla="*/ 534 h 534"/>
                <a:gd name="T12" fmla="*/ 117 w 321"/>
                <a:gd name="T13" fmla="*/ 534 h 534"/>
                <a:gd name="T14" fmla="*/ 117 w 321"/>
                <a:gd name="T15" fmla="*/ 434 h 534"/>
                <a:gd name="T16" fmla="*/ 209 w 321"/>
                <a:gd name="T17" fmla="*/ 434 h 534"/>
                <a:gd name="T18" fmla="*/ 209 w 321"/>
                <a:gd name="T19" fmla="*/ 534 h 534"/>
                <a:gd name="T20" fmla="*/ 321 w 321"/>
                <a:gd name="T21" fmla="*/ 534 h 534"/>
                <a:gd name="T22" fmla="*/ 321 w 321"/>
                <a:gd name="T23" fmla="*/ 47 h 534"/>
                <a:gd name="T24" fmla="*/ 288 w 321"/>
                <a:gd name="T25" fmla="*/ 47 h 534"/>
                <a:gd name="T26" fmla="*/ 144 w 321"/>
                <a:gd name="T27" fmla="*/ 396 h 534"/>
                <a:gd name="T28" fmla="*/ 60 w 321"/>
                <a:gd name="T29" fmla="*/ 396 h 534"/>
                <a:gd name="T30" fmla="*/ 60 w 321"/>
                <a:gd name="T31" fmla="*/ 316 h 534"/>
                <a:gd name="T32" fmla="*/ 144 w 321"/>
                <a:gd name="T33" fmla="*/ 316 h 534"/>
                <a:gd name="T34" fmla="*/ 144 w 321"/>
                <a:gd name="T35" fmla="*/ 396 h 534"/>
                <a:gd name="T36" fmla="*/ 144 w 321"/>
                <a:gd name="T37" fmla="*/ 291 h 534"/>
                <a:gd name="T38" fmla="*/ 60 w 321"/>
                <a:gd name="T39" fmla="*/ 291 h 534"/>
                <a:gd name="T40" fmla="*/ 60 w 321"/>
                <a:gd name="T41" fmla="*/ 211 h 534"/>
                <a:gd name="T42" fmla="*/ 144 w 321"/>
                <a:gd name="T43" fmla="*/ 211 h 534"/>
                <a:gd name="T44" fmla="*/ 144 w 321"/>
                <a:gd name="T45" fmla="*/ 291 h 534"/>
                <a:gd name="T46" fmla="*/ 115 w 321"/>
                <a:gd name="T47" fmla="*/ 127 h 534"/>
                <a:gd name="T48" fmla="*/ 115 w 321"/>
                <a:gd name="T49" fmla="*/ 94 h 534"/>
                <a:gd name="T50" fmla="*/ 147 w 321"/>
                <a:gd name="T51" fmla="*/ 94 h 534"/>
                <a:gd name="T52" fmla="*/ 147 w 321"/>
                <a:gd name="T53" fmla="*/ 63 h 534"/>
                <a:gd name="T54" fmla="*/ 179 w 321"/>
                <a:gd name="T55" fmla="*/ 63 h 534"/>
                <a:gd name="T56" fmla="*/ 179 w 321"/>
                <a:gd name="T57" fmla="*/ 94 h 534"/>
                <a:gd name="T58" fmla="*/ 211 w 321"/>
                <a:gd name="T59" fmla="*/ 94 h 534"/>
                <a:gd name="T60" fmla="*/ 211 w 321"/>
                <a:gd name="T61" fmla="*/ 127 h 534"/>
                <a:gd name="T62" fmla="*/ 179 w 321"/>
                <a:gd name="T63" fmla="*/ 127 h 534"/>
                <a:gd name="T64" fmla="*/ 179 w 321"/>
                <a:gd name="T65" fmla="*/ 159 h 534"/>
                <a:gd name="T66" fmla="*/ 147 w 321"/>
                <a:gd name="T67" fmla="*/ 159 h 534"/>
                <a:gd name="T68" fmla="*/ 147 w 321"/>
                <a:gd name="T69" fmla="*/ 127 h 534"/>
                <a:gd name="T70" fmla="*/ 115 w 321"/>
                <a:gd name="T71" fmla="*/ 127 h 534"/>
                <a:gd name="T72" fmla="*/ 261 w 321"/>
                <a:gd name="T73" fmla="*/ 396 h 534"/>
                <a:gd name="T74" fmla="*/ 177 w 321"/>
                <a:gd name="T75" fmla="*/ 396 h 534"/>
                <a:gd name="T76" fmla="*/ 177 w 321"/>
                <a:gd name="T77" fmla="*/ 316 h 534"/>
                <a:gd name="T78" fmla="*/ 261 w 321"/>
                <a:gd name="T79" fmla="*/ 316 h 534"/>
                <a:gd name="T80" fmla="*/ 261 w 321"/>
                <a:gd name="T81" fmla="*/ 396 h 534"/>
                <a:gd name="T82" fmla="*/ 261 w 321"/>
                <a:gd name="T83" fmla="*/ 291 h 534"/>
                <a:gd name="T84" fmla="*/ 177 w 321"/>
                <a:gd name="T85" fmla="*/ 291 h 534"/>
                <a:gd name="T86" fmla="*/ 177 w 321"/>
                <a:gd name="T87" fmla="*/ 211 h 534"/>
                <a:gd name="T88" fmla="*/ 261 w 321"/>
                <a:gd name="T89" fmla="*/ 211 h 534"/>
                <a:gd name="T90" fmla="*/ 261 w 321"/>
                <a:gd name="T91" fmla="*/ 291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1" h="534">
                  <a:moveTo>
                    <a:pt x="288" y="47"/>
                  </a:moveTo>
                  <a:lnTo>
                    <a:pt x="288" y="0"/>
                  </a:lnTo>
                  <a:lnTo>
                    <a:pt x="38" y="0"/>
                  </a:lnTo>
                  <a:lnTo>
                    <a:pt x="38" y="47"/>
                  </a:lnTo>
                  <a:lnTo>
                    <a:pt x="0" y="47"/>
                  </a:lnTo>
                  <a:lnTo>
                    <a:pt x="0" y="534"/>
                  </a:lnTo>
                  <a:lnTo>
                    <a:pt x="117" y="534"/>
                  </a:lnTo>
                  <a:lnTo>
                    <a:pt x="117" y="434"/>
                  </a:lnTo>
                  <a:lnTo>
                    <a:pt x="209" y="434"/>
                  </a:lnTo>
                  <a:lnTo>
                    <a:pt x="209" y="534"/>
                  </a:lnTo>
                  <a:lnTo>
                    <a:pt x="321" y="534"/>
                  </a:lnTo>
                  <a:lnTo>
                    <a:pt x="321" y="47"/>
                  </a:lnTo>
                  <a:lnTo>
                    <a:pt x="288" y="47"/>
                  </a:lnTo>
                  <a:close/>
                  <a:moveTo>
                    <a:pt x="144" y="396"/>
                  </a:moveTo>
                  <a:lnTo>
                    <a:pt x="60" y="396"/>
                  </a:lnTo>
                  <a:lnTo>
                    <a:pt x="60" y="316"/>
                  </a:lnTo>
                  <a:lnTo>
                    <a:pt x="144" y="316"/>
                  </a:lnTo>
                  <a:lnTo>
                    <a:pt x="144" y="396"/>
                  </a:lnTo>
                  <a:close/>
                  <a:moveTo>
                    <a:pt x="144" y="291"/>
                  </a:moveTo>
                  <a:lnTo>
                    <a:pt x="60" y="291"/>
                  </a:lnTo>
                  <a:lnTo>
                    <a:pt x="60" y="211"/>
                  </a:lnTo>
                  <a:lnTo>
                    <a:pt x="144" y="211"/>
                  </a:lnTo>
                  <a:lnTo>
                    <a:pt x="144" y="291"/>
                  </a:lnTo>
                  <a:close/>
                  <a:moveTo>
                    <a:pt x="115" y="127"/>
                  </a:moveTo>
                  <a:lnTo>
                    <a:pt x="115" y="94"/>
                  </a:lnTo>
                  <a:lnTo>
                    <a:pt x="147" y="94"/>
                  </a:lnTo>
                  <a:lnTo>
                    <a:pt x="147" y="63"/>
                  </a:lnTo>
                  <a:lnTo>
                    <a:pt x="179" y="63"/>
                  </a:lnTo>
                  <a:lnTo>
                    <a:pt x="179" y="94"/>
                  </a:lnTo>
                  <a:lnTo>
                    <a:pt x="211" y="94"/>
                  </a:lnTo>
                  <a:lnTo>
                    <a:pt x="211" y="127"/>
                  </a:lnTo>
                  <a:lnTo>
                    <a:pt x="179" y="127"/>
                  </a:lnTo>
                  <a:lnTo>
                    <a:pt x="179" y="159"/>
                  </a:lnTo>
                  <a:lnTo>
                    <a:pt x="147" y="159"/>
                  </a:lnTo>
                  <a:lnTo>
                    <a:pt x="147" y="127"/>
                  </a:lnTo>
                  <a:lnTo>
                    <a:pt x="115" y="127"/>
                  </a:lnTo>
                  <a:close/>
                  <a:moveTo>
                    <a:pt x="261" y="396"/>
                  </a:moveTo>
                  <a:lnTo>
                    <a:pt x="177" y="396"/>
                  </a:lnTo>
                  <a:lnTo>
                    <a:pt x="177" y="316"/>
                  </a:lnTo>
                  <a:lnTo>
                    <a:pt x="261" y="316"/>
                  </a:lnTo>
                  <a:lnTo>
                    <a:pt x="261" y="396"/>
                  </a:lnTo>
                  <a:close/>
                  <a:moveTo>
                    <a:pt x="261" y="291"/>
                  </a:moveTo>
                  <a:lnTo>
                    <a:pt x="177" y="291"/>
                  </a:lnTo>
                  <a:lnTo>
                    <a:pt x="177" y="211"/>
                  </a:lnTo>
                  <a:lnTo>
                    <a:pt x="261" y="211"/>
                  </a:lnTo>
                  <a:lnTo>
                    <a:pt x="261"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defRPr/>
              </a:pPr>
              <a:endParaRPr lang="en-US" sz="1350">
                <a:solidFill>
                  <a:schemeClr val="tx2"/>
                </a:solidFill>
                <a:latin typeface="Calibri"/>
              </a:endParaRPr>
            </a:p>
          </p:txBody>
        </p:sp>
        <p:sp>
          <p:nvSpPr>
            <p:cNvPr id="75" name="Freeform 52"/>
            <p:cNvSpPr>
              <a:spLocks/>
            </p:cNvSpPr>
            <p:nvPr/>
          </p:nvSpPr>
          <p:spPr bwMode="auto">
            <a:xfrm>
              <a:off x="3128" y="2157"/>
              <a:ext cx="94" cy="95"/>
            </a:xfrm>
            <a:custGeom>
              <a:avLst/>
              <a:gdLst>
                <a:gd name="T0" fmla="*/ 63 w 94"/>
                <a:gd name="T1" fmla="*/ 0 h 95"/>
                <a:gd name="T2" fmla="*/ 31 w 94"/>
                <a:gd name="T3" fmla="*/ 0 h 95"/>
                <a:gd name="T4" fmla="*/ 31 w 94"/>
                <a:gd name="T5" fmla="*/ 32 h 95"/>
                <a:gd name="T6" fmla="*/ 0 w 94"/>
                <a:gd name="T7" fmla="*/ 32 h 95"/>
                <a:gd name="T8" fmla="*/ 0 w 94"/>
                <a:gd name="T9" fmla="*/ 63 h 95"/>
                <a:gd name="T10" fmla="*/ 31 w 94"/>
                <a:gd name="T11" fmla="*/ 63 h 95"/>
                <a:gd name="T12" fmla="*/ 31 w 94"/>
                <a:gd name="T13" fmla="*/ 95 h 95"/>
                <a:gd name="T14" fmla="*/ 63 w 94"/>
                <a:gd name="T15" fmla="*/ 95 h 95"/>
                <a:gd name="T16" fmla="*/ 63 w 94"/>
                <a:gd name="T17" fmla="*/ 63 h 95"/>
                <a:gd name="T18" fmla="*/ 94 w 94"/>
                <a:gd name="T19" fmla="*/ 63 h 95"/>
                <a:gd name="T20" fmla="*/ 94 w 94"/>
                <a:gd name="T21" fmla="*/ 32 h 95"/>
                <a:gd name="T22" fmla="*/ 63 w 94"/>
                <a:gd name="T23" fmla="*/ 32 h 95"/>
                <a:gd name="T24" fmla="*/ 63 w 94"/>
                <a:gd name="T2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95">
                  <a:moveTo>
                    <a:pt x="63" y="0"/>
                  </a:moveTo>
                  <a:lnTo>
                    <a:pt x="31" y="0"/>
                  </a:lnTo>
                  <a:lnTo>
                    <a:pt x="31" y="32"/>
                  </a:lnTo>
                  <a:lnTo>
                    <a:pt x="0" y="32"/>
                  </a:lnTo>
                  <a:lnTo>
                    <a:pt x="0" y="63"/>
                  </a:lnTo>
                  <a:lnTo>
                    <a:pt x="31" y="63"/>
                  </a:lnTo>
                  <a:lnTo>
                    <a:pt x="31" y="95"/>
                  </a:lnTo>
                  <a:lnTo>
                    <a:pt x="63" y="95"/>
                  </a:lnTo>
                  <a:lnTo>
                    <a:pt x="63" y="63"/>
                  </a:lnTo>
                  <a:lnTo>
                    <a:pt x="94" y="63"/>
                  </a:lnTo>
                  <a:lnTo>
                    <a:pt x="94" y="32"/>
                  </a:lnTo>
                  <a:lnTo>
                    <a:pt x="63" y="32"/>
                  </a:ln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defRPr/>
              </a:pPr>
              <a:endParaRPr lang="en-US" sz="1350">
                <a:solidFill>
                  <a:schemeClr val="tx2"/>
                </a:solidFill>
                <a:latin typeface="Calibri"/>
              </a:endParaRPr>
            </a:p>
          </p:txBody>
        </p:sp>
        <p:sp>
          <p:nvSpPr>
            <p:cNvPr id="76" name="Freeform 53"/>
            <p:cNvSpPr>
              <a:spLocks noEditPoints="1"/>
            </p:cNvSpPr>
            <p:nvPr/>
          </p:nvSpPr>
          <p:spPr bwMode="auto">
            <a:xfrm>
              <a:off x="2828" y="1940"/>
              <a:ext cx="461" cy="487"/>
            </a:xfrm>
            <a:custGeom>
              <a:avLst/>
              <a:gdLst>
                <a:gd name="T0" fmla="*/ 657 w 1381"/>
                <a:gd name="T1" fmla="*/ 490 h 1458"/>
                <a:gd name="T2" fmla="*/ 657 w 1381"/>
                <a:gd name="T3" fmla="*/ 0 h 1458"/>
                <a:gd name="T4" fmla="*/ 0 w 1381"/>
                <a:gd name="T5" fmla="*/ 0 h 1458"/>
                <a:gd name="T6" fmla="*/ 0 w 1381"/>
                <a:gd name="T7" fmla="*/ 1458 h 1458"/>
                <a:gd name="T8" fmla="*/ 265 w 1381"/>
                <a:gd name="T9" fmla="*/ 1458 h 1458"/>
                <a:gd name="T10" fmla="*/ 458 w 1381"/>
                <a:gd name="T11" fmla="*/ 1458 h 1458"/>
                <a:gd name="T12" fmla="*/ 458 w 1381"/>
                <a:gd name="T13" fmla="*/ 1158 h 1458"/>
                <a:gd name="T14" fmla="*/ 732 w 1381"/>
                <a:gd name="T15" fmla="*/ 1158 h 1458"/>
                <a:gd name="T16" fmla="*/ 732 w 1381"/>
                <a:gd name="T17" fmla="*/ 1458 h 1458"/>
                <a:gd name="T18" fmla="*/ 1381 w 1381"/>
                <a:gd name="T19" fmla="*/ 1458 h 1458"/>
                <a:gd name="T20" fmla="*/ 1381 w 1381"/>
                <a:gd name="T21" fmla="*/ 490 h 1458"/>
                <a:gd name="T22" fmla="*/ 657 w 1381"/>
                <a:gd name="T23" fmla="*/ 490 h 1458"/>
                <a:gd name="T24" fmla="*/ 296 w 1381"/>
                <a:gd name="T25" fmla="*/ 970 h 1458"/>
                <a:gd name="T26" fmla="*/ 107 w 1381"/>
                <a:gd name="T27" fmla="*/ 970 h 1458"/>
                <a:gd name="T28" fmla="*/ 107 w 1381"/>
                <a:gd name="T29" fmla="*/ 792 h 1458"/>
                <a:gd name="T30" fmla="*/ 296 w 1381"/>
                <a:gd name="T31" fmla="*/ 792 h 1458"/>
                <a:gd name="T32" fmla="*/ 296 w 1381"/>
                <a:gd name="T33" fmla="*/ 970 h 1458"/>
                <a:gd name="T34" fmla="*/ 296 w 1381"/>
                <a:gd name="T35" fmla="*/ 736 h 1458"/>
                <a:gd name="T36" fmla="*/ 107 w 1381"/>
                <a:gd name="T37" fmla="*/ 736 h 1458"/>
                <a:gd name="T38" fmla="*/ 107 w 1381"/>
                <a:gd name="T39" fmla="*/ 558 h 1458"/>
                <a:gd name="T40" fmla="*/ 296 w 1381"/>
                <a:gd name="T41" fmla="*/ 558 h 1458"/>
                <a:gd name="T42" fmla="*/ 296 w 1381"/>
                <a:gd name="T43" fmla="*/ 736 h 1458"/>
                <a:gd name="T44" fmla="*/ 296 w 1381"/>
                <a:gd name="T45" fmla="*/ 515 h 1458"/>
                <a:gd name="T46" fmla="*/ 107 w 1381"/>
                <a:gd name="T47" fmla="*/ 515 h 1458"/>
                <a:gd name="T48" fmla="*/ 107 w 1381"/>
                <a:gd name="T49" fmla="*/ 336 h 1458"/>
                <a:gd name="T50" fmla="*/ 296 w 1381"/>
                <a:gd name="T51" fmla="*/ 336 h 1458"/>
                <a:gd name="T52" fmla="*/ 296 w 1381"/>
                <a:gd name="T53" fmla="*/ 515 h 1458"/>
                <a:gd name="T54" fmla="*/ 296 w 1381"/>
                <a:gd name="T55" fmla="*/ 281 h 1458"/>
                <a:gd name="T56" fmla="*/ 107 w 1381"/>
                <a:gd name="T57" fmla="*/ 281 h 1458"/>
                <a:gd name="T58" fmla="*/ 107 w 1381"/>
                <a:gd name="T59" fmla="*/ 102 h 1458"/>
                <a:gd name="T60" fmla="*/ 296 w 1381"/>
                <a:gd name="T61" fmla="*/ 102 h 1458"/>
                <a:gd name="T62" fmla="*/ 296 w 1381"/>
                <a:gd name="T63" fmla="*/ 281 h 1458"/>
                <a:gd name="T64" fmla="*/ 556 w 1381"/>
                <a:gd name="T65" fmla="*/ 970 h 1458"/>
                <a:gd name="T66" fmla="*/ 368 w 1381"/>
                <a:gd name="T67" fmla="*/ 970 h 1458"/>
                <a:gd name="T68" fmla="*/ 368 w 1381"/>
                <a:gd name="T69" fmla="*/ 792 h 1458"/>
                <a:gd name="T70" fmla="*/ 556 w 1381"/>
                <a:gd name="T71" fmla="*/ 792 h 1458"/>
                <a:gd name="T72" fmla="*/ 556 w 1381"/>
                <a:gd name="T73" fmla="*/ 970 h 1458"/>
                <a:gd name="T74" fmla="*/ 556 w 1381"/>
                <a:gd name="T75" fmla="*/ 736 h 1458"/>
                <a:gd name="T76" fmla="*/ 368 w 1381"/>
                <a:gd name="T77" fmla="*/ 736 h 1458"/>
                <a:gd name="T78" fmla="*/ 368 w 1381"/>
                <a:gd name="T79" fmla="*/ 558 h 1458"/>
                <a:gd name="T80" fmla="*/ 556 w 1381"/>
                <a:gd name="T81" fmla="*/ 558 h 1458"/>
                <a:gd name="T82" fmla="*/ 556 w 1381"/>
                <a:gd name="T83" fmla="*/ 736 h 1458"/>
                <a:gd name="T84" fmla="*/ 556 w 1381"/>
                <a:gd name="T85" fmla="*/ 515 h 1458"/>
                <a:gd name="T86" fmla="*/ 368 w 1381"/>
                <a:gd name="T87" fmla="*/ 515 h 1458"/>
                <a:gd name="T88" fmla="*/ 368 w 1381"/>
                <a:gd name="T89" fmla="*/ 336 h 1458"/>
                <a:gd name="T90" fmla="*/ 556 w 1381"/>
                <a:gd name="T91" fmla="*/ 336 h 1458"/>
                <a:gd name="T92" fmla="*/ 556 w 1381"/>
                <a:gd name="T93" fmla="*/ 515 h 1458"/>
                <a:gd name="T94" fmla="*/ 556 w 1381"/>
                <a:gd name="T95" fmla="*/ 281 h 1458"/>
                <a:gd name="T96" fmla="*/ 368 w 1381"/>
                <a:gd name="T97" fmla="*/ 281 h 1458"/>
                <a:gd name="T98" fmla="*/ 368 w 1381"/>
                <a:gd name="T99" fmla="*/ 102 h 1458"/>
                <a:gd name="T100" fmla="*/ 556 w 1381"/>
                <a:gd name="T101" fmla="*/ 102 h 1458"/>
                <a:gd name="T102" fmla="*/ 556 w 1381"/>
                <a:gd name="T103" fmla="*/ 281 h 1458"/>
                <a:gd name="T104" fmla="*/ 1039 w 1381"/>
                <a:gd name="T105" fmla="*/ 1006 h 1458"/>
                <a:gd name="T106" fmla="*/ 825 w 1381"/>
                <a:gd name="T107" fmla="*/ 792 h 1458"/>
                <a:gd name="T108" fmla="*/ 1039 w 1381"/>
                <a:gd name="T109" fmla="*/ 578 h 1458"/>
                <a:gd name="T110" fmla="*/ 1253 w 1381"/>
                <a:gd name="T111" fmla="*/ 792 h 1458"/>
                <a:gd name="T112" fmla="*/ 1039 w 1381"/>
                <a:gd name="T113" fmla="*/ 1006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1" h="1458">
                  <a:moveTo>
                    <a:pt x="657" y="490"/>
                  </a:moveTo>
                  <a:cubicBezTo>
                    <a:pt x="657" y="0"/>
                    <a:pt x="657" y="0"/>
                    <a:pt x="657" y="0"/>
                  </a:cubicBezTo>
                  <a:cubicBezTo>
                    <a:pt x="0" y="0"/>
                    <a:pt x="0" y="0"/>
                    <a:pt x="0" y="0"/>
                  </a:cubicBezTo>
                  <a:cubicBezTo>
                    <a:pt x="0" y="1458"/>
                    <a:pt x="0" y="1458"/>
                    <a:pt x="0" y="1458"/>
                  </a:cubicBezTo>
                  <a:cubicBezTo>
                    <a:pt x="265" y="1458"/>
                    <a:pt x="265" y="1458"/>
                    <a:pt x="265" y="1458"/>
                  </a:cubicBezTo>
                  <a:cubicBezTo>
                    <a:pt x="458" y="1458"/>
                    <a:pt x="458" y="1458"/>
                    <a:pt x="458" y="1458"/>
                  </a:cubicBezTo>
                  <a:cubicBezTo>
                    <a:pt x="458" y="1158"/>
                    <a:pt x="458" y="1158"/>
                    <a:pt x="458" y="1158"/>
                  </a:cubicBezTo>
                  <a:cubicBezTo>
                    <a:pt x="732" y="1158"/>
                    <a:pt x="732" y="1158"/>
                    <a:pt x="732" y="1158"/>
                  </a:cubicBezTo>
                  <a:cubicBezTo>
                    <a:pt x="732" y="1458"/>
                    <a:pt x="732" y="1458"/>
                    <a:pt x="732" y="1458"/>
                  </a:cubicBezTo>
                  <a:cubicBezTo>
                    <a:pt x="1381" y="1458"/>
                    <a:pt x="1381" y="1458"/>
                    <a:pt x="1381" y="1458"/>
                  </a:cubicBezTo>
                  <a:cubicBezTo>
                    <a:pt x="1381" y="490"/>
                    <a:pt x="1381" y="490"/>
                    <a:pt x="1381" y="490"/>
                  </a:cubicBezTo>
                  <a:lnTo>
                    <a:pt x="657" y="490"/>
                  </a:lnTo>
                  <a:close/>
                  <a:moveTo>
                    <a:pt x="296" y="970"/>
                  </a:moveTo>
                  <a:cubicBezTo>
                    <a:pt x="107" y="970"/>
                    <a:pt x="107" y="970"/>
                    <a:pt x="107" y="970"/>
                  </a:cubicBezTo>
                  <a:cubicBezTo>
                    <a:pt x="107" y="792"/>
                    <a:pt x="107" y="792"/>
                    <a:pt x="107" y="792"/>
                  </a:cubicBezTo>
                  <a:cubicBezTo>
                    <a:pt x="296" y="792"/>
                    <a:pt x="296" y="792"/>
                    <a:pt x="296" y="792"/>
                  </a:cubicBezTo>
                  <a:lnTo>
                    <a:pt x="296" y="970"/>
                  </a:lnTo>
                  <a:close/>
                  <a:moveTo>
                    <a:pt x="296" y="736"/>
                  </a:moveTo>
                  <a:cubicBezTo>
                    <a:pt x="107" y="736"/>
                    <a:pt x="107" y="736"/>
                    <a:pt x="107" y="736"/>
                  </a:cubicBezTo>
                  <a:cubicBezTo>
                    <a:pt x="107" y="558"/>
                    <a:pt x="107" y="558"/>
                    <a:pt x="107" y="558"/>
                  </a:cubicBezTo>
                  <a:cubicBezTo>
                    <a:pt x="296" y="558"/>
                    <a:pt x="296" y="558"/>
                    <a:pt x="296" y="558"/>
                  </a:cubicBezTo>
                  <a:lnTo>
                    <a:pt x="296" y="736"/>
                  </a:lnTo>
                  <a:close/>
                  <a:moveTo>
                    <a:pt x="296" y="515"/>
                  </a:moveTo>
                  <a:cubicBezTo>
                    <a:pt x="107" y="515"/>
                    <a:pt x="107" y="515"/>
                    <a:pt x="107" y="515"/>
                  </a:cubicBezTo>
                  <a:cubicBezTo>
                    <a:pt x="107" y="336"/>
                    <a:pt x="107" y="336"/>
                    <a:pt x="107" y="336"/>
                  </a:cubicBezTo>
                  <a:cubicBezTo>
                    <a:pt x="296" y="336"/>
                    <a:pt x="296" y="336"/>
                    <a:pt x="296" y="336"/>
                  </a:cubicBezTo>
                  <a:lnTo>
                    <a:pt x="296" y="515"/>
                  </a:lnTo>
                  <a:close/>
                  <a:moveTo>
                    <a:pt x="296" y="281"/>
                  </a:moveTo>
                  <a:cubicBezTo>
                    <a:pt x="107" y="281"/>
                    <a:pt x="107" y="281"/>
                    <a:pt x="107" y="281"/>
                  </a:cubicBezTo>
                  <a:cubicBezTo>
                    <a:pt x="107" y="102"/>
                    <a:pt x="107" y="102"/>
                    <a:pt x="107" y="102"/>
                  </a:cubicBezTo>
                  <a:cubicBezTo>
                    <a:pt x="296" y="102"/>
                    <a:pt x="296" y="102"/>
                    <a:pt x="296" y="102"/>
                  </a:cubicBezTo>
                  <a:lnTo>
                    <a:pt x="296" y="281"/>
                  </a:lnTo>
                  <a:close/>
                  <a:moveTo>
                    <a:pt x="556" y="970"/>
                  </a:moveTo>
                  <a:cubicBezTo>
                    <a:pt x="368" y="970"/>
                    <a:pt x="368" y="970"/>
                    <a:pt x="368" y="970"/>
                  </a:cubicBezTo>
                  <a:cubicBezTo>
                    <a:pt x="368" y="792"/>
                    <a:pt x="368" y="792"/>
                    <a:pt x="368" y="792"/>
                  </a:cubicBezTo>
                  <a:cubicBezTo>
                    <a:pt x="556" y="792"/>
                    <a:pt x="556" y="792"/>
                    <a:pt x="556" y="792"/>
                  </a:cubicBezTo>
                  <a:lnTo>
                    <a:pt x="556" y="970"/>
                  </a:lnTo>
                  <a:close/>
                  <a:moveTo>
                    <a:pt x="556" y="736"/>
                  </a:moveTo>
                  <a:cubicBezTo>
                    <a:pt x="368" y="736"/>
                    <a:pt x="368" y="736"/>
                    <a:pt x="368" y="736"/>
                  </a:cubicBezTo>
                  <a:cubicBezTo>
                    <a:pt x="368" y="558"/>
                    <a:pt x="368" y="558"/>
                    <a:pt x="368" y="558"/>
                  </a:cubicBezTo>
                  <a:cubicBezTo>
                    <a:pt x="556" y="558"/>
                    <a:pt x="556" y="558"/>
                    <a:pt x="556" y="558"/>
                  </a:cubicBezTo>
                  <a:lnTo>
                    <a:pt x="556" y="736"/>
                  </a:lnTo>
                  <a:close/>
                  <a:moveTo>
                    <a:pt x="556" y="515"/>
                  </a:moveTo>
                  <a:cubicBezTo>
                    <a:pt x="368" y="515"/>
                    <a:pt x="368" y="515"/>
                    <a:pt x="368" y="515"/>
                  </a:cubicBezTo>
                  <a:cubicBezTo>
                    <a:pt x="368" y="336"/>
                    <a:pt x="368" y="336"/>
                    <a:pt x="368" y="336"/>
                  </a:cubicBezTo>
                  <a:cubicBezTo>
                    <a:pt x="556" y="336"/>
                    <a:pt x="556" y="336"/>
                    <a:pt x="556" y="336"/>
                  </a:cubicBezTo>
                  <a:lnTo>
                    <a:pt x="556" y="515"/>
                  </a:lnTo>
                  <a:close/>
                  <a:moveTo>
                    <a:pt x="556" y="281"/>
                  </a:moveTo>
                  <a:cubicBezTo>
                    <a:pt x="368" y="281"/>
                    <a:pt x="368" y="281"/>
                    <a:pt x="368" y="281"/>
                  </a:cubicBezTo>
                  <a:cubicBezTo>
                    <a:pt x="368" y="102"/>
                    <a:pt x="368" y="102"/>
                    <a:pt x="368" y="102"/>
                  </a:cubicBezTo>
                  <a:cubicBezTo>
                    <a:pt x="556" y="102"/>
                    <a:pt x="556" y="102"/>
                    <a:pt x="556" y="102"/>
                  </a:cubicBezTo>
                  <a:lnTo>
                    <a:pt x="556" y="281"/>
                  </a:lnTo>
                  <a:close/>
                  <a:moveTo>
                    <a:pt x="1039" y="1006"/>
                  </a:moveTo>
                  <a:cubicBezTo>
                    <a:pt x="920" y="1006"/>
                    <a:pt x="825" y="910"/>
                    <a:pt x="825" y="792"/>
                  </a:cubicBezTo>
                  <a:cubicBezTo>
                    <a:pt x="825" y="674"/>
                    <a:pt x="920" y="578"/>
                    <a:pt x="1039" y="578"/>
                  </a:cubicBezTo>
                  <a:cubicBezTo>
                    <a:pt x="1157" y="578"/>
                    <a:pt x="1253" y="674"/>
                    <a:pt x="1253" y="792"/>
                  </a:cubicBezTo>
                  <a:cubicBezTo>
                    <a:pt x="1253" y="910"/>
                    <a:pt x="1157" y="1006"/>
                    <a:pt x="1039" y="10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defRPr/>
              </a:pPr>
              <a:endParaRPr lang="en-US" sz="1350">
                <a:solidFill>
                  <a:schemeClr val="tx2"/>
                </a:solidFill>
                <a:latin typeface="Calibri"/>
              </a:endParaRPr>
            </a:p>
          </p:txBody>
        </p:sp>
      </p:grpSp>
      <p:sp>
        <p:nvSpPr>
          <p:cNvPr id="77" name="Freeform 6"/>
          <p:cNvSpPr>
            <a:spLocks noChangeAspect="1" noEditPoints="1"/>
          </p:cNvSpPr>
          <p:nvPr/>
        </p:nvSpPr>
        <p:spPr bwMode="auto">
          <a:xfrm>
            <a:off x="9170794" y="3724505"/>
            <a:ext cx="513377" cy="406019"/>
          </a:xfrm>
          <a:custGeom>
            <a:avLst/>
            <a:gdLst>
              <a:gd name="T0" fmla="*/ 69 w 177"/>
              <a:gd name="T1" fmla="*/ 9 h 135"/>
              <a:gd name="T2" fmla="*/ 173 w 177"/>
              <a:gd name="T3" fmla="*/ 77 h 135"/>
              <a:gd name="T4" fmla="*/ 166 w 177"/>
              <a:gd name="T5" fmla="*/ 79 h 135"/>
              <a:gd name="T6" fmla="*/ 158 w 177"/>
              <a:gd name="T7" fmla="*/ 81 h 135"/>
              <a:gd name="T8" fmla="*/ 152 w 177"/>
              <a:gd name="T9" fmla="*/ 83 h 135"/>
              <a:gd name="T10" fmla="*/ 147 w 177"/>
              <a:gd name="T11" fmla="*/ 84 h 135"/>
              <a:gd name="T12" fmla="*/ 141 w 177"/>
              <a:gd name="T13" fmla="*/ 85 h 135"/>
              <a:gd name="T14" fmla="*/ 135 w 177"/>
              <a:gd name="T15" fmla="*/ 86 h 135"/>
              <a:gd name="T16" fmla="*/ 129 w 177"/>
              <a:gd name="T17" fmla="*/ 87 h 135"/>
              <a:gd name="T18" fmla="*/ 123 w 177"/>
              <a:gd name="T19" fmla="*/ 88 h 135"/>
              <a:gd name="T20" fmla="*/ 117 w 177"/>
              <a:gd name="T21" fmla="*/ 89 h 135"/>
              <a:gd name="T22" fmla="*/ 112 w 177"/>
              <a:gd name="T23" fmla="*/ 89 h 135"/>
              <a:gd name="T24" fmla="*/ 106 w 177"/>
              <a:gd name="T25" fmla="*/ 89 h 135"/>
              <a:gd name="T26" fmla="*/ 102 w 177"/>
              <a:gd name="T27" fmla="*/ 99 h 135"/>
              <a:gd name="T28" fmla="*/ 75 w 177"/>
              <a:gd name="T29" fmla="*/ 90 h 135"/>
              <a:gd name="T30" fmla="*/ 70 w 177"/>
              <a:gd name="T31" fmla="*/ 89 h 135"/>
              <a:gd name="T32" fmla="*/ 64 w 177"/>
              <a:gd name="T33" fmla="*/ 89 h 135"/>
              <a:gd name="T34" fmla="*/ 57 w 177"/>
              <a:gd name="T35" fmla="*/ 88 h 135"/>
              <a:gd name="T36" fmla="*/ 51 w 177"/>
              <a:gd name="T37" fmla="*/ 88 h 135"/>
              <a:gd name="T38" fmla="*/ 45 w 177"/>
              <a:gd name="T39" fmla="*/ 87 h 135"/>
              <a:gd name="T40" fmla="*/ 40 w 177"/>
              <a:gd name="T41" fmla="*/ 86 h 135"/>
              <a:gd name="T42" fmla="*/ 34 w 177"/>
              <a:gd name="T43" fmla="*/ 85 h 135"/>
              <a:gd name="T44" fmla="*/ 28 w 177"/>
              <a:gd name="T45" fmla="*/ 83 h 135"/>
              <a:gd name="T46" fmla="*/ 22 w 177"/>
              <a:gd name="T47" fmla="*/ 82 h 135"/>
              <a:gd name="T48" fmla="*/ 17 w 177"/>
              <a:gd name="T49" fmla="*/ 81 h 135"/>
              <a:gd name="T50" fmla="*/ 11 w 177"/>
              <a:gd name="T51" fmla="*/ 79 h 135"/>
              <a:gd name="T52" fmla="*/ 4 w 177"/>
              <a:gd name="T53" fmla="*/ 77 h 135"/>
              <a:gd name="T54" fmla="*/ 1 w 177"/>
              <a:gd name="T55" fmla="*/ 135 h 135"/>
              <a:gd name="T56" fmla="*/ 177 w 177"/>
              <a:gd name="T57" fmla="*/ 76 h 135"/>
              <a:gd name="T58" fmla="*/ 0 w 177"/>
              <a:gd name="T59" fmla="*/ 17 h 135"/>
              <a:gd name="T60" fmla="*/ 5 w 177"/>
              <a:gd name="T61" fmla="*/ 69 h 135"/>
              <a:gd name="T62" fmla="*/ 10 w 177"/>
              <a:gd name="T63" fmla="*/ 71 h 135"/>
              <a:gd name="T64" fmla="*/ 16 w 177"/>
              <a:gd name="T65" fmla="*/ 73 h 135"/>
              <a:gd name="T66" fmla="*/ 22 w 177"/>
              <a:gd name="T67" fmla="*/ 74 h 135"/>
              <a:gd name="T68" fmla="*/ 28 w 177"/>
              <a:gd name="T69" fmla="*/ 76 h 135"/>
              <a:gd name="T70" fmla="*/ 33 w 177"/>
              <a:gd name="T71" fmla="*/ 77 h 135"/>
              <a:gd name="T72" fmla="*/ 39 w 177"/>
              <a:gd name="T73" fmla="*/ 78 h 135"/>
              <a:gd name="T74" fmla="*/ 45 w 177"/>
              <a:gd name="T75" fmla="*/ 79 h 135"/>
              <a:gd name="T76" fmla="*/ 51 w 177"/>
              <a:gd name="T77" fmla="*/ 80 h 135"/>
              <a:gd name="T78" fmla="*/ 57 w 177"/>
              <a:gd name="T79" fmla="*/ 81 h 135"/>
              <a:gd name="T80" fmla="*/ 64 w 177"/>
              <a:gd name="T81" fmla="*/ 81 h 135"/>
              <a:gd name="T82" fmla="*/ 70 w 177"/>
              <a:gd name="T83" fmla="*/ 82 h 135"/>
              <a:gd name="T84" fmla="*/ 75 w 177"/>
              <a:gd name="T85" fmla="*/ 82 h 135"/>
              <a:gd name="T86" fmla="*/ 102 w 177"/>
              <a:gd name="T87" fmla="*/ 75 h 135"/>
              <a:gd name="T88" fmla="*/ 104 w 177"/>
              <a:gd name="T89" fmla="*/ 82 h 135"/>
              <a:gd name="T90" fmla="*/ 113 w 177"/>
              <a:gd name="T91" fmla="*/ 81 h 135"/>
              <a:gd name="T92" fmla="*/ 120 w 177"/>
              <a:gd name="T93" fmla="*/ 81 h 135"/>
              <a:gd name="T94" fmla="*/ 127 w 177"/>
              <a:gd name="T95" fmla="*/ 80 h 135"/>
              <a:gd name="T96" fmla="*/ 133 w 177"/>
              <a:gd name="T97" fmla="*/ 79 h 135"/>
              <a:gd name="T98" fmla="*/ 139 w 177"/>
              <a:gd name="T99" fmla="*/ 78 h 135"/>
              <a:gd name="T100" fmla="*/ 144 w 177"/>
              <a:gd name="T101" fmla="*/ 77 h 135"/>
              <a:gd name="T102" fmla="*/ 150 w 177"/>
              <a:gd name="T103" fmla="*/ 76 h 135"/>
              <a:gd name="T104" fmla="*/ 156 w 177"/>
              <a:gd name="T105" fmla="*/ 74 h 135"/>
              <a:gd name="T106" fmla="*/ 161 w 177"/>
              <a:gd name="T107" fmla="*/ 73 h 135"/>
              <a:gd name="T108" fmla="*/ 167 w 177"/>
              <a:gd name="T109" fmla="*/ 71 h 135"/>
              <a:gd name="T110" fmla="*/ 172 w 177"/>
              <a:gd name="T111" fmla="*/ 69 h 135"/>
              <a:gd name="T112" fmla="*/ 177 w 177"/>
              <a:gd name="T113" fmla="*/ 67 h 135"/>
              <a:gd name="T114" fmla="*/ 95 w 177"/>
              <a:gd name="T115" fmla="*/ 99 h 135"/>
              <a:gd name="T116" fmla="*/ 83 w 177"/>
              <a:gd name="T117" fmla="*/ 99 h 135"/>
              <a:gd name="T118" fmla="*/ 94 w 177"/>
              <a:gd name="T119" fmla="*/ 10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7" h="135">
                <a:moveTo>
                  <a:pt x="108" y="9"/>
                </a:moveTo>
                <a:cubicBezTo>
                  <a:pt x="108" y="0"/>
                  <a:pt x="108" y="0"/>
                  <a:pt x="108" y="0"/>
                </a:cubicBezTo>
                <a:cubicBezTo>
                  <a:pt x="69" y="0"/>
                  <a:pt x="69" y="0"/>
                  <a:pt x="69" y="0"/>
                </a:cubicBezTo>
                <a:cubicBezTo>
                  <a:pt x="69" y="9"/>
                  <a:pt x="69" y="9"/>
                  <a:pt x="69" y="9"/>
                </a:cubicBezTo>
                <a:lnTo>
                  <a:pt x="108" y="9"/>
                </a:lnTo>
                <a:close/>
                <a:moveTo>
                  <a:pt x="174" y="76"/>
                </a:moveTo>
                <a:cubicBezTo>
                  <a:pt x="174" y="77"/>
                  <a:pt x="174" y="77"/>
                  <a:pt x="174" y="77"/>
                </a:cubicBezTo>
                <a:cubicBezTo>
                  <a:pt x="173" y="77"/>
                  <a:pt x="173" y="77"/>
                  <a:pt x="173" y="77"/>
                </a:cubicBezTo>
                <a:cubicBezTo>
                  <a:pt x="172" y="77"/>
                  <a:pt x="172" y="77"/>
                  <a:pt x="171" y="77"/>
                </a:cubicBezTo>
                <a:cubicBezTo>
                  <a:pt x="170" y="78"/>
                  <a:pt x="169" y="78"/>
                  <a:pt x="168" y="78"/>
                </a:cubicBezTo>
                <a:cubicBezTo>
                  <a:pt x="168" y="79"/>
                  <a:pt x="168" y="79"/>
                  <a:pt x="168" y="79"/>
                </a:cubicBezTo>
                <a:cubicBezTo>
                  <a:pt x="166" y="79"/>
                  <a:pt x="166" y="79"/>
                  <a:pt x="166" y="79"/>
                </a:cubicBezTo>
                <a:cubicBezTo>
                  <a:pt x="165" y="79"/>
                  <a:pt x="164" y="80"/>
                  <a:pt x="163" y="80"/>
                </a:cubicBezTo>
                <a:cubicBezTo>
                  <a:pt x="162" y="80"/>
                  <a:pt x="162" y="80"/>
                  <a:pt x="162" y="80"/>
                </a:cubicBezTo>
                <a:cubicBezTo>
                  <a:pt x="161" y="80"/>
                  <a:pt x="161" y="80"/>
                  <a:pt x="160" y="81"/>
                </a:cubicBezTo>
                <a:cubicBezTo>
                  <a:pt x="160" y="81"/>
                  <a:pt x="159" y="81"/>
                  <a:pt x="158" y="81"/>
                </a:cubicBezTo>
                <a:cubicBezTo>
                  <a:pt x="157" y="81"/>
                  <a:pt x="157" y="81"/>
                  <a:pt x="157" y="81"/>
                </a:cubicBezTo>
                <a:cubicBezTo>
                  <a:pt x="157" y="82"/>
                  <a:pt x="157" y="82"/>
                  <a:pt x="157" y="82"/>
                </a:cubicBezTo>
                <a:cubicBezTo>
                  <a:pt x="156" y="82"/>
                  <a:pt x="155" y="82"/>
                  <a:pt x="155" y="82"/>
                </a:cubicBezTo>
                <a:cubicBezTo>
                  <a:pt x="154" y="82"/>
                  <a:pt x="153" y="82"/>
                  <a:pt x="152" y="83"/>
                </a:cubicBezTo>
                <a:cubicBezTo>
                  <a:pt x="152" y="83"/>
                  <a:pt x="152" y="83"/>
                  <a:pt x="152" y="83"/>
                </a:cubicBezTo>
                <a:cubicBezTo>
                  <a:pt x="151" y="83"/>
                  <a:pt x="151" y="83"/>
                  <a:pt x="151" y="83"/>
                </a:cubicBezTo>
                <a:cubicBezTo>
                  <a:pt x="150" y="83"/>
                  <a:pt x="150" y="83"/>
                  <a:pt x="149" y="83"/>
                </a:cubicBezTo>
                <a:cubicBezTo>
                  <a:pt x="148" y="84"/>
                  <a:pt x="148" y="84"/>
                  <a:pt x="147" y="84"/>
                </a:cubicBezTo>
                <a:cubicBezTo>
                  <a:pt x="146" y="84"/>
                  <a:pt x="146" y="84"/>
                  <a:pt x="146" y="84"/>
                </a:cubicBezTo>
                <a:cubicBezTo>
                  <a:pt x="145" y="84"/>
                  <a:pt x="145" y="84"/>
                  <a:pt x="145" y="84"/>
                </a:cubicBezTo>
                <a:cubicBezTo>
                  <a:pt x="145" y="84"/>
                  <a:pt x="144" y="85"/>
                  <a:pt x="143" y="85"/>
                </a:cubicBezTo>
                <a:cubicBezTo>
                  <a:pt x="143" y="85"/>
                  <a:pt x="142" y="85"/>
                  <a:pt x="141" y="85"/>
                </a:cubicBezTo>
                <a:cubicBezTo>
                  <a:pt x="140" y="85"/>
                  <a:pt x="140" y="85"/>
                  <a:pt x="140" y="85"/>
                </a:cubicBezTo>
                <a:cubicBezTo>
                  <a:pt x="140" y="85"/>
                  <a:pt x="140" y="85"/>
                  <a:pt x="140" y="85"/>
                </a:cubicBezTo>
                <a:cubicBezTo>
                  <a:pt x="139" y="85"/>
                  <a:pt x="138" y="86"/>
                  <a:pt x="138" y="86"/>
                </a:cubicBezTo>
                <a:cubicBezTo>
                  <a:pt x="137" y="86"/>
                  <a:pt x="136" y="86"/>
                  <a:pt x="135" y="86"/>
                </a:cubicBezTo>
                <a:cubicBezTo>
                  <a:pt x="134" y="86"/>
                  <a:pt x="134" y="86"/>
                  <a:pt x="134" y="86"/>
                </a:cubicBezTo>
                <a:cubicBezTo>
                  <a:pt x="134" y="86"/>
                  <a:pt x="134" y="86"/>
                  <a:pt x="134" y="86"/>
                </a:cubicBezTo>
                <a:cubicBezTo>
                  <a:pt x="133" y="86"/>
                  <a:pt x="132" y="87"/>
                  <a:pt x="132" y="87"/>
                </a:cubicBezTo>
                <a:cubicBezTo>
                  <a:pt x="131" y="87"/>
                  <a:pt x="130" y="87"/>
                  <a:pt x="129" y="87"/>
                </a:cubicBezTo>
                <a:cubicBezTo>
                  <a:pt x="129" y="87"/>
                  <a:pt x="129" y="87"/>
                  <a:pt x="129" y="87"/>
                </a:cubicBezTo>
                <a:cubicBezTo>
                  <a:pt x="128" y="87"/>
                  <a:pt x="128" y="87"/>
                  <a:pt x="128" y="87"/>
                </a:cubicBezTo>
                <a:cubicBezTo>
                  <a:pt x="127" y="87"/>
                  <a:pt x="126" y="87"/>
                  <a:pt x="126" y="88"/>
                </a:cubicBezTo>
                <a:cubicBezTo>
                  <a:pt x="125" y="88"/>
                  <a:pt x="124" y="88"/>
                  <a:pt x="123" y="88"/>
                </a:cubicBezTo>
                <a:cubicBezTo>
                  <a:pt x="123" y="88"/>
                  <a:pt x="123" y="88"/>
                  <a:pt x="123" y="88"/>
                </a:cubicBezTo>
                <a:cubicBezTo>
                  <a:pt x="122" y="88"/>
                  <a:pt x="122" y="88"/>
                  <a:pt x="122" y="88"/>
                </a:cubicBezTo>
                <a:cubicBezTo>
                  <a:pt x="121" y="88"/>
                  <a:pt x="120" y="88"/>
                  <a:pt x="120" y="88"/>
                </a:cubicBezTo>
                <a:cubicBezTo>
                  <a:pt x="119" y="88"/>
                  <a:pt x="118" y="88"/>
                  <a:pt x="117" y="89"/>
                </a:cubicBezTo>
                <a:cubicBezTo>
                  <a:pt x="116" y="89"/>
                  <a:pt x="116" y="89"/>
                  <a:pt x="116" y="89"/>
                </a:cubicBezTo>
                <a:cubicBezTo>
                  <a:pt x="116" y="89"/>
                  <a:pt x="116" y="89"/>
                  <a:pt x="116" y="89"/>
                </a:cubicBezTo>
                <a:cubicBezTo>
                  <a:pt x="115" y="89"/>
                  <a:pt x="114" y="89"/>
                  <a:pt x="114" y="89"/>
                </a:cubicBezTo>
                <a:cubicBezTo>
                  <a:pt x="113" y="89"/>
                  <a:pt x="112" y="89"/>
                  <a:pt x="112" y="89"/>
                </a:cubicBezTo>
                <a:cubicBezTo>
                  <a:pt x="110" y="89"/>
                  <a:pt x="110" y="89"/>
                  <a:pt x="110" y="89"/>
                </a:cubicBezTo>
                <a:cubicBezTo>
                  <a:pt x="110" y="89"/>
                  <a:pt x="110" y="89"/>
                  <a:pt x="110" y="89"/>
                </a:cubicBezTo>
                <a:cubicBezTo>
                  <a:pt x="109" y="89"/>
                  <a:pt x="108" y="89"/>
                  <a:pt x="107" y="89"/>
                </a:cubicBezTo>
                <a:cubicBezTo>
                  <a:pt x="107" y="89"/>
                  <a:pt x="106" y="89"/>
                  <a:pt x="106" y="89"/>
                </a:cubicBezTo>
                <a:cubicBezTo>
                  <a:pt x="105" y="90"/>
                  <a:pt x="105" y="90"/>
                  <a:pt x="105" y="90"/>
                </a:cubicBezTo>
                <a:cubicBezTo>
                  <a:pt x="103" y="90"/>
                  <a:pt x="103" y="90"/>
                  <a:pt x="103" y="90"/>
                </a:cubicBezTo>
                <a:cubicBezTo>
                  <a:pt x="103" y="90"/>
                  <a:pt x="102" y="90"/>
                  <a:pt x="102" y="90"/>
                </a:cubicBezTo>
                <a:cubicBezTo>
                  <a:pt x="102" y="99"/>
                  <a:pt x="102" y="99"/>
                  <a:pt x="102" y="99"/>
                </a:cubicBezTo>
                <a:cubicBezTo>
                  <a:pt x="102" y="104"/>
                  <a:pt x="98" y="107"/>
                  <a:pt x="94" y="107"/>
                </a:cubicBezTo>
                <a:cubicBezTo>
                  <a:pt x="83" y="107"/>
                  <a:pt x="83" y="107"/>
                  <a:pt x="83" y="107"/>
                </a:cubicBezTo>
                <a:cubicBezTo>
                  <a:pt x="79" y="107"/>
                  <a:pt x="75" y="104"/>
                  <a:pt x="75" y="99"/>
                </a:cubicBezTo>
                <a:cubicBezTo>
                  <a:pt x="75" y="90"/>
                  <a:pt x="75" y="90"/>
                  <a:pt x="75" y="90"/>
                </a:cubicBezTo>
                <a:cubicBezTo>
                  <a:pt x="75" y="90"/>
                  <a:pt x="74" y="90"/>
                  <a:pt x="74" y="90"/>
                </a:cubicBezTo>
                <a:cubicBezTo>
                  <a:pt x="73" y="90"/>
                  <a:pt x="73" y="90"/>
                  <a:pt x="73" y="90"/>
                </a:cubicBezTo>
                <a:cubicBezTo>
                  <a:pt x="72" y="89"/>
                  <a:pt x="72" y="89"/>
                  <a:pt x="72" y="89"/>
                </a:cubicBezTo>
                <a:cubicBezTo>
                  <a:pt x="71" y="89"/>
                  <a:pt x="70" y="89"/>
                  <a:pt x="70" y="89"/>
                </a:cubicBezTo>
                <a:cubicBezTo>
                  <a:pt x="69" y="89"/>
                  <a:pt x="69" y="89"/>
                  <a:pt x="68" y="89"/>
                </a:cubicBezTo>
                <a:cubicBezTo>
                  <a:pt x="67" y="89"/>
                  <a:pt x="67" y="89"/>
                  <a:pt x="67" y="89"/>
                </a:cubicBezTo>
                <a:cubicBezTo>
                  <a:pt x="66" y="89"/>
                  <a:pt x="66" y="89"/>
                  <a:pt x="66" y="89"/>
                </a:cubicBezTo>
                <a:cubicBezTo>
                  <a:pt x="65" y="89"/>
                  <a:pt x="64" y="89"/>
                  <a:pt x="64" y="89"/>
                </a:cubicBezTo>
                <a:cubicBezTo>
                  <a:pt x="63" y="89"/>
                  <a:pt x="62" y="89"/>
                  <a:pt x="62" y="89"/>
                </a:cubicBezTo>
                <a:cubicBezTo>
                  <a:pt x="61" y="89"/>
                  <a:pt x="61" y="89"/>
                  <a:pt x="61" y="89"/>
                </a:cubicBezTo>
                <a:cubicBezTo>
                  <a:pt x="60" y="89"/>
                  <a:pt x="60" y="89"/>
                  <a:pt x="60" y="89"/>
                </a:cubicBezTo>
                <a:cubicBezTo>
                  <a:pt x="59" y="88"/>
                  <a:pt x="58" y="88"/>
                  <a:pt x="57" y="88"/>
                </a:cubicBezTo>
                <a:cubicBezTo>
                  <a:pt x="57" y="88"/>
                  <a:pt x="56" y="88"/>
                  <a:pt x="56" y="88"/>
                </a:cubicBezTo>
                <a:cubicBezTo>
                  <a:pt x="55" y="88"/>
                  <a:pt x="55" y="88"/>
                  <a:pt x="55" y="88"/>
                </a:cubicBezTo>
                <a:cubicBezTo>
                  <a:pt x="54" y="88"/>
                  <a:pt x="54" y="88"/>
                  <a:pt x="54" y="88"/>
                </a:cubicBezTo>
                <a:cubicBezTo>
                  <a:pt x="53" y="88"/>
                  <a:pt x="52" y="88"/>
                  <a:pt x="51" y="88"/>
                </a:cubicBezTo>
                <a:cubicBezTo>
                  <a:pt x="51" y="87"/>
                  <a:pt x="50" y="87"/>
                  <a:pt x="49" y="87"/>
                </a:cubicBezTo>
                <a:cubicBezTo>
                  <a:pt x="49" y="87"/>
                  <a:pt x="49" y="87"/>
                  <a:pt x="49" y="87"/>
                </a:cubicBezTo>
                <a:cubicBezTo>
                  <a:pt x="48" y="87"/>
                  <a:pt x="48" y="87"/>
                  <a:pt x="48" y="87"/>
                </a:cubicBezTo>
                <a:cubicBezTo>
                  <a:pt x="47" y="87"/>
                  <a:pt x="46" y="87"/>
                  <a:pt x="45" y="87"/>
                </a:cubicBezTo>
                <a:cubicBezTo>
                  <a:pt x="45" y="87"/>
                  <a:pt x="44" y="87"/>
                  <a:pt x="44" y="86"/>
                </a:cubicBezTo>
                <a:cubicBezTo>
                  <a:pt x="43" y="86"/>
                  <a:pt x="43" y="86"/>
                  <a:pt x="43" y="86"/>
                </a:cubicBezTo>
                <a:cubicBezTo>
                  <a:pt x="42" y="86"/>
                  <a:pt x="42" y="86"/>
                  <a:pt x="42" y="86"/>
                </a:cubicBezTo>
                <a:cubicBezTo>
                  <a:pt x="41" y="86"/>
                  <a:pt x="40" y="86"/>
                  <a:pt x="40" y="86"/>
                </a:cubicBezTo>
                <a:cubicBezTo>
                  <a:pt x="39" y="86"/>
                  <a:pt x="38" y="85"/>
                  <a:pt x="37" y="85"/>
                </a:cubicBezTo>
                <a:cubicBezTo>
                  <a:pt x="37" y="85"/>
                  <a:pt x="37" y="85"/>
                  <a:pt x="37" y="85"/>
                </a:cubicBezTo>
                <a:cubicBezTo>
                  <a:pt x="36" y="85"/>
                  <a:pt x="36" y="85"/>
                  <a:pt x="36" y="85"/>
                </a:cubicBezTo>
                <a:cubicBezTo>
                  <a:pt x="35" y="85"/>
                  <a:pt x="35" y="85"/>
                  <a:pt x="34" y="85"/>
                </a:cubicBezTo>
                <a:cubicBezTo>
                  <a:pt x="33" y="84"/>
                  <a:pt x="32" y="84"/>
                  <a:pt x="32" y="84"/>
                </a:cubicBezTo>
                <a:cubicBezTo>
                  <a:pt x="31" y="84"/>
                  <a:pt x="31" y="84"/>
                  <a:pt x="31" y="84"/>
                </a:cubicBezTo>
                <a:cubicBezTo>
                  <a:pt x="30" y="84"/>
                  <a:pt x="30" y="84"/>
                  <a:pt x="30" y="84"/>
                </a:cubicBezTo>
                <a:cubicBezTo>
                  <a:pt x="29" y="84"/>
                  <a:pt x="29" y="84"/>
                  <a:pt x="28" y="83"/>
                </a:cubicBezTo>
                <a:cubicBezTo>
                  <a:pt x="27" y="83"/>
                  <a:pt x="27" y="83"/>
                  <a:pt x="26" y="83"/>
                </a:cubicBezTo>
                <a:cubicBezTo>
                  <a:pt x="25" y="83"/>
                  <a:pt x="25" y="83"/>
                  <a:pt x="25" y="83"/>
                </a:cubicBezTo>
                <a:cubicBezTo>
                  <a:pt x="25" y="83"/>
                  <a:pt x="25" y="83"/>
                  <a:pt x="25" y="83"/>
                </a:cubicBezTo>
                <a:cubicBezTo>
                  <a:pt x="24" y="82"/>
                  <a:pt x="23" y="82"/>
                  <a:pt x="22" y="82"/>
                </a:cubicBezTo>
                <a:cubicBezTo>
                  <a:pt x="22" y="82"/>
                  <a:pt x="21" y="82"/>
                  <a:pt x="21" y="82"/>
                </a:cubicBezTo>
                <a:cubicBezTo>
                  <a:pt x="20" y="81"/>
                  <a:pt x="20" y="81"/>
                  <a:pt x="20" y="81"/>
                </a:cubicBezTo>
                <a:cubicBezTo>
                  <a:pt x="19" y="81"/>
                  <a:pt x="19" y="81"/>
                  <a:pt x="19" y="81"/>
                </a:cubicBezTo>
                <a:cubicBezTo>
                  <a:pt x="18" y="81"/>
                  <a:pt x="18" y="81"/>
                  <a:pt x="17" y="81"/>
                </a:cubicBezTo>
                <a:cubicBezTo>
                  <a:pt x="16" y="80"/>
                  <a:pt x="16" y="80"/>
                  <a:pt x="15" y="80"/>
                </a:cubicBezTo>
                <a:cubicBezTo>
                  <a:pt x="14" y="80"/>
                  <a:pt x="14" y="80"/>
                  <a:pt x="14" y="80"/>
                </a:cubicBezTo>
                <a:cubicBezTo>
                  <a:pt x="14" y="80"/>
                  <a:pt x="14" y="80"/>
                  <a:pt x="14" y="80"/>
                </a:cubicBezTo>
                <a:cubicBezTo>
                  <a:pt x="13" y="80"/>
                  <a:pt x="12" y="79"/>
                  <a:pt x="11" y="79"/>
                </a:cubicBezTo>
                <a:cubicBezTo>
                  <a:pt x="11" y="79"/>
                  <a:pt x="10" y="79"/>
                  <a:pt x="9" y="78"/>
                </a:cubicBezTo>
                <a:cubicBezTo>
                  <a:pt x="8" y="78"/>
                  <a:pt x="8" y="78"/>
                  <a:pt x="8" y="78"/>
                </a:cubicBezTo>
                <a:cubicBezTo>
                  <a:pt x="7" y="78"/>
                  <a:pt x="7" y="78"/>
                  <a:pt x="6" y="77"/>
                </a:cubicBezTo>
                <a:cubicBezTo>
                  <a:pt x="5" y="77"/>
                  <a:pt x="4" y="77"/>
                  <a:pt x="4" y="77"/>
                </a:cubicBezTo>
                <a:cubicBezTo>
                  <a:pt x="3" y="76"/>
                  <a:pt x="2" y="76"/>
                  <a:pt x="1" y="76"/>
                </a:cubicBezTo>
                <a:cubicBezTo>
                  <a:pt x="0" y="76"/>
                  <a:pt x="0" y="75"/>
                  <a:pt x="0" y="75"/>
                </a:cubicBezTo>
                <a:cubicBezTo>
                  <a:pt x="0" y="134"/>
                  <a:pt x="0" y="134"/>
                  <a:pt x="0" y="134"/>
                </a:cubicBezTo>
                <a:cubicBezTo>
                  <a:pt x="0" y="134"/>
                  <a:pt x="0" y="135"/>
                  <a:pt x="1" y="135"/>
                </a:cubicBezTo>
                <a:cubicBezTo>
                  <a:pt x="176" y="135"/>
                  <a:pt x="176" y="135"/>
                  <a:pt x="176" y="135"/>
                </a:cubicBezTo>
                <a:cubicBezTo>
                  <a:pt x="177" y="135"/>
                  <a:pt x="177" y="134"/>
                  <a:pt x="177" y="134"/>
                </a:cubicBezTo>
                <a:cubicBezTo>
                  <a:pt x="177" y="75"/>
                  <a:pt x="177" y="75"/>
                  <a:pt x="177" y="75"/>
                </a:cubicBezTo>
                <a:cubicBezTo>
                  <a:pt x="177" y="76"/>
                  <a:pt x="177" y="76"/>
                  <a:pt x="177" y="76"/>
                </a:cubicBezTo>
                <a:cubicBezTo>
                  <a:pt x="176" y="76"/>
                  <a:pt x="175" y="76"/>
                  <a:pt x="174" y="76"/>
                </a:cubicBezTo>
                <a:close/>
                <a:moveTo>
                  <a:pt x="176" y="16"/>
                </a:moveTo>
                <a:cubicBezTo>
                  <a:pt x="1" y="16"/>
                  <a:pt x="1" y="16"/>
                  <a:pt x="1" y="16"/>
                </a:cubicBezTo>
                <a:cubicBezTo>
                  <a:pt x="0" y="16"/>
                  <a:pt x="0" y="17"/>
                  <a:pt x="0" y="17"/>
                </a:cubicBezTo>
                <a:cubicBezTo>
                  <a:pt x="0" y="67"/>
                  <a:pt x="0" y="67"/>
                  <a:pt x="0" y="67"/>
                </a:cubicBezTo>
                <a:cubicBezTo>
                  <a:pt x="1" y="68"/>
                  <a:pt x="2" y="68"/>
                  <a:pt x="3" y="69"/>
                </a:cubicBezTo>
                <a:cubicBezTo>
                  <a:pt x="3" y="69"/>
                  <a:pt x="4" y="69"/>
                  <a:pt x="4" y="69"/>
                </a:cubicBezTo>
                <a:cubicBezTo>
                  <a:pt x="5" y="69"/>
                  <a:pt x="5" y="69"/>
                  <a:pt x="5" y="69"/>
                </a:cubicBezTo>
                <a:cubicBezTo>
                  <a:pt x="6" y="69"/>
                  <a:pt x="6" y="69"/>
                  <a:pt x="6" y="69"/>
                </a:cubicBezTo>
                <a:cubicBezTo>
                  <a:pt x="6" y="70"/>
                  <a:pt x="7" y="70"/>
                  <a:pt x="8" y="70"/>
                </a:cubicBezTo>
                <a:cubicBezTo>
                  <a:pt x="9" y="71"/>
                  <a:pt x="9" y="71"/>
                  <a:pt x="9" y="71"/>
                </a:cubicBezTo>
                <a:cubicBezTo>
                  <a:pt x="10" y="71"/>
                  <a:pt x="10" y="71"/>
                  <a:pt x="10" y="71"/>
                </a:cubicBezTo>
                <a:cubicBezTo>
                  <a:pt x="11" y="71"/>
                  <a:pt x="12" y="72"/>
                  <a:pt x="13" y="72"/>
                </a:cubicBezTo>
                <a:cubicBezTo>
                  <a:pt x="14" y="72"/>
                  <a:pt x="14" y="72"/>
                  <a:pt x="14" y="72"/>
                </a:cubicBezTo>
                <a:cubicBezTo>
                  <a:pt x="15" y="72"/>
                  <a:pt x="15" y="72"/>
                  <a:pt x="15" y="72"/>
                </a:cubicBezTo>
                <a:cubicBezTo>
                  <a:pt x="16" y="73"/>
                  <a:pt x="16" y="73"/>
                  <a:pt x="16" y="73"/>
                </a:cubicBezTo>
                <a:cubicBezTo>
                  <a:pt x="17" y="73"/>
                  <a:pt x="18" y="73"/>
                  <a:pt x="19" y="73"/>
                </a:cubicBezTo>
                <a:cubicBezTo>
                  <a:pt x="19" y="74"/>
                  <a:pt x="20" y="74"/>
                  <a:pt x="20" y="74"/>
                </a:cubicBezTo>
                <a:cubicBezTo>
                  <a:pt x="21" y="74"/>
                  <a:pt x="21" y="74"/>
                  <a:pt x="21" y="74"/>
                </a:cubicBezTo>
                <a:cubicBezTo>
                  <a:pt x="22" y="74"/>
                  <a:pt x="22" y="74"/>
                  <a:pt x="22" y="74"/>
                </a:cubicBezTo>
                <a:cubicBezTo>
                  <a:pt x="22" y="74"/>
                  <a:pt x="23" y="75"/>
                  <a:pt x="24" y="75"/>
                </a:cubicBezTo>
                <a:cubicBezTo>
                  <a:pt x="24" y="75"/>
                  <a:pt x="25" y="75"/>
                  <a:pt x="25" y="75"/>
                </a:cubicBezTo>
                <a:cubicBezTo>
                  <a:pt x="27" y="75"/>
                  <a:pt x="27" y="75"/>
                  <a:pt x="27" y="75"/>
                </a:cubicBezTo>
                <a:cubicBezTo>
                  <a:pt x="28" y="76"/>
                  <a:pt x="28" y="76"/>
                  <a:pt x="28" y="76"/>
                </a:cubicBezTo>
                <a:cubicBezTo>
                  <a:pt x="28" y="76"/>
                  <a:pt x="29" y="76"/>
                  <a:pt x="29" y="76"/>
                </a:cubicBezTo>
                <a:cubicBezTo>
                  <a:pt x="30" y="76"/>
                  <a:pt x="31" y="76"/>
                  <a:pt x="31" y="77"/>
                </a:cubicBezTo>
                <a:cubicBezTo>
                  <a:pt x="32" y="77"/>
                  <a:pt x="32" y="77"/>
                  <a:pt x="32" y="77"/>
                </a:cubicBezTo>
                <a:cubicBezTo>
                  <a:pt x="33" y="77"/>
                  <a:pt x="33" y="77"/>
                  <a:pt x="33" y="77"/>
                </a:cubicBezTo>
                <a:cubicBezTo>
                  <a:pt x="34" y="77"/>
                  <a:pt x="34" y="77"/>
                  <a:pt x="35" y="77"/>
                </a:cubicBezTo>
                <a:cubicBezTo>
                  <a:pt x="36" y="77"/>
                  <a:pt x="37" y="78"/>
                  <a:pt x="37" y="78"/>
                </a:cubicBezTo>
                <a:cubicBezTo>
                  <a:pt x="38" y="78"/>
                  <a:pt x="38" y="78"/>
                  <a:pt x="38" y="78"/>
                </a:cubicBezTo>
                <a:cubicBezTo>
                  <a:pt x="39" y="78"/>
                  <a:pt x="39" y="78"/>
                  <a:pt x="39" y="78"/>
                </a:cubicBezTo>
                <a:cubicBezTo>
                  <a:pt x="40" y="78"/>
                  <a:pt x="40" y="78"/>
                  <a:pt x="41" y="78"/>
                </a:cubicBezTo>
                <a:cubicBezTo>
                  <a:pt x="42" y="79"/>
                  <a:pt x="42" y="79"/>
                  <a:pt x="43" y="79"/>
                </a:cubicBezTo>
                <a:cubicBezTo>
                  <a:pt x="44" y="79"/>
                  <a:pt x="44" y="79"/>
                  <a:pt x="44" y="79"/>
                </a:cubicBezTo>
                <a:cubicBezTo>
                  <a:pt x="45" y="79"/>
                  <a:pt x="45" y="79"/>
                  <a:pt x="45" y="79"/>
                </a:cubicBezTo>
                <a:cubicBezTo>
                  <a:pt x="46" y="79"/>
                  <a:pt x="46" y="79"/>
                  <a:pt x="46" y="79"/>
                </a:cubicBezTo>
                <a:cubicBezTo>
                  <a:pt x="47" y="79"/>
                  <a:pt x="48" y="80"/>
                  <a:pt x="49" y="80"/>
                </a:cubicBezTo>
                <a:cubicBezTo>
                  <a:pt x="50" y="80"/>
                  <a:pt x="50" y="80"/>
                  <a:pt x="50" y="80"/>
                </a:cubicBezTo>
                <a:cubicBezTo>
                  <a:pt x="51" y="80"/>
                  <a:pt x="51" y="80"/>
                  <a:pt x="51" y="80"/>
                </a:cubicBezTo>
                <a:cubicBezTo>
                  <a:pt x="51" y="80"/>
                  <a:pt x="52" y="80"/>
                  <a:pt x="52" y="80"/>
                </a:cubicBezTo>
                <a:cubicBezTo>
                  <a:pt x="53" y="80"/>
                  <a:pt x="55" y="80"/>
                  <a:pt x="56" y="81"/>
                </a:cubicBezTo>
                <a:cubicBezTo>
                  <a:pt x="56" y="81"/>
                  <a:pt x="56" y="81"/>
                  <a:pt x="56" y="81"/>
                </a:cubicBezTo>
                <a:cubicBezTo>
                  <a:pt x="57" y="81"/>
                  <a:pt x="57" y="81"/>
                  <a:pt x="57" y="81"/>
                </a:cubicBezTo>
                <a:cubicBezTo>
                  <a:pt x="57" y="81"/>
                  <a:pt x="58" y="81"/>
                  <a:pt x="58" y="81"/>
                </a:cubicBezTo>
                <a:cubicBezTo>
                  <a:pt x="59" y="81"/>
                  <a:pt x="61" y="81"/>
                  <a:pt x="62" y="81"/>
                </a:cubicBezTo>
                <a:cubicBezTo>
                  <a:pt x="63" y="81"/>
                  <a:pt x="63" y="81"/>
                  <a:pt x="63" y="81"/>
                </a:cubicBezTo>
                <a:cubicBezTo>
                  <a:pt x="64" y="81"/>
                  <a:pt x="64" y="81"/>
                  <a:pt x="64" y="81"/>
                </a:cubicBezTo>
                <a:cubicBezTo>
                  <a:pt x="65" y="82"/>
                  <a:pt x="66" y="82"/>
                  <a:pt x="67" y="82"/>
                </a:cubicBezTo>
                <a:cubicBezTo>
                  <a:pt x="68" y="82"/>
                  <a:pt x="68" y="82"/>
                  <a:pt x="68" y="82"/>
                </a:cubicBezTo>
                <a:cubicBezTo>
                  <a:pt x="69" y="82"/>
                  <a:pt x="69" y="82"/>
                  <a:pt x="69" y="82"/>
                </a:cubicBezTo>
                <a:cubicBezTo>
                  <a:pt x="69" y="82"/>
                  <a:pt x="70" y="82"/>
                  <a:pt x="70" y="82"/>
                </a:cubicBezTo>
                <a:cubicBezTo>
                  <a:pt x="71" y="82"/>
                  <a:pt x="72" y="82"/>
                  <a:pt x="73" y="82"/>
                </a:cubicBezTo>
                <a:cubicBezTo>
                  <a:pt x="74" y="82"/>
                  <a:pt x="74" y="82"/>
                  <a:pt x="74" y="82"/>
                </a:cubicBezTo>
                <a:cubicBezTo>
                  <a:pt x="74" y="82"/>
                  <a:pt x="74" y="82"/>
                  <a:pt x="74" y="82"/>
                </a:cubicBezTo>
                <a:cubicBezTo>
                  <a:pt x="75" y="82"/>
                  <a:pt x="75" y="82"/>
                  <a:pt x="75" y="82"/>
                </a:cubicBezTo>
                <a:cubicBezTo>
                  <a:pt x="75" y="75"/>
                  <a:pt x="75" y="75"/>
                  <a:pt x="75" y="75"/>
                </a:cubicBezTo>
                <a:cubicBezTo>
                  <a:pt x="75" y="70"/>
                  <a:pt x="79" y="67"/>
                  <a:pt x="83" y="67"/>
                </a:cubicBezTo>
                <a:cubicBezTo>
                  <a:pt x="94" y="67"/>
                  <a:pt x="94" y="67"/>
                  <a:pt x="94" y="67"/>
                </a:cubicBezTo>
                <a:cubicBezTo>
                  <a:pt x="98" y="67"/>
                  <a:pt x="102" y="70"/>
                  <a:pt x="102" y="75"/>
                </a:cubicBezTo>
                <a:cubicBezTo>
                  <a:pt x="102" y="82"/>
                  <a:pt x="102" y="82"/>
                  <a:pt x="102" y="82"/>
                </a:cubicBezTo>
                <a:cubicBezTo>
                  <a:pt x="102" y="82"/>
                  <a:pt x="102" y="82"/>
                  <a:pt x="102" y="82"/>
                </a:cubicBezTo>
                <a:cubicBezTo>
                  <a:pt x="103" y="82"/>
                  <a:pt x="103" y="82"/>
                  <a:pt x="103" y="82"/>
                </a:cubicBezTo>
                <a:cubicBezTo>
                  <a:pt x="104" y="82"/>
                  <a:pt x="104" y="82"/>
                  <a:pt x="104" y="82"/>
                </a:cubicBezTo>
                <a:cubicBezTo>
                  <a:pt x="105" y="82"/>
                  <a:pt x="106" y="82"/>
                  <a:pt x="107" y="82"/>
                </a:cubicBezTo>
                <a:cubicBezTo>
                  <a:pt x="107" y="82"/>
                  <a:pt x="108" y="82"/>
                  <a:pt x="108" y="82"/>
                </a:cubicBezTo>
                <a:cubicBezTo>
                  <a:pt x="109" y="82"/>
                  <a:pt x="109" y="82"/>
                  <a:pt x="109" y="82"/>
                </a:cubicBezTo>
                <a:cubicBezTo>
                  <a:pt x="110" y="82"/>
                  <a:pt x="112" y="82"/>
                  <a:pt x="113" y="81"/>
                </a:cubicBezTo>
                <a:cubicBezTo>
                  <a:pt x="114" y="81"/>
                  <a:pt x="114" y="81"/>
                  <a:pt x="114" y="81"/>
                </a:cubicBezTo>
                <a:cubicBezTo>
                  <a:pt x="115" y="81"/>
                  <a:pt x="115" y="81"/>
                  <a:pt x="115" y="81"/>
                </a:cubicBezTo>
                <a:cubicBezTo>
                  <a:pt x="116" y="81"/>
                  <a:pt x="118" y="81"/>
                  <a:pt x="119" y="81"/>
                </a:cubicBezTo>
                <a:cubicBezTo>
                  <a:pt x="120" y="81"/>
                  <a:pt x="120" y="81"/>
                  <a:pt x="120" y="81"/>
                </a:cubicBezTo>
                <a:cubicBezTo>
                  <a:pt x="121" y="81"/>
                  <a:pt x="121" y="81"/>
                  <a:pt x="121" y="81"/>
                </a:cubicBezTo>
                <a:cubicBezTo>
                  <a:pt x="122" y="81"/>
                  <a:pt x="123" y="80"/>
                  <a:pt x="125" y="80"/>
                </a:cubicBezTo>
                <a:cubicBezTo>
                  <a:pt x="126" y="80"/>
                  <a:pt x="126" y="80"/>
                  <a:pt x="126" y="80"/>
                </a:cubicBezTo>
                <a:cubicBezTo>
                  <a:pt x="127" y="80"/>
                  <a:pt x="127" y="80"/>
                  <a:pt x="127" y="80"/>
                </a:cubicBezTo>
                <a:cubicBezTo>
                  <a:pt x="127" y="80"/>
                  <a:pt x="127" y="80"/>
                  <a:pt x="127" y="80"/>
                </a:cubicBezTo>
                <a:cubicBezTo>
                  <a:pt x="128" y="80"/>
                  <a:pt x="130" y="79"/>
                  <a:pt x="131" y="79"/>
                </a:cubicBezTo>
                <a:cubicBezTo>
                  <a:pt x="131" y="79"/>
                  <a:pt x="131" y="79"/>
                  <a:pt x="132" y="79"/>
                </a:cubicBezTo>
                <a:cubicBezTo>
                  <a:pt x="133" y="79"/>
                  <a:pt x="133" y="79"/>
                  <a:pt x="133" y="79"/>
                </a:cubicBezTo>
                <a:cubicBezTo>
                  <a:pt x="134" y="79"/>
                  <a:pt x="134" y="79"/>
                  <a:pt x="134" y="79"/>
                </a:cubicBezTo>
                <a:cubicBezTo>
                  <a:pt x="135" y="79"/>
                  <a:pt x="135" y="79"/>
                  <a:pt x="136" y="78"/>
                </a:cubicBezTo>
                <a:cubicBezTo>
                  <a:pt x="137" y="78"/>
                  <a:pt x="137" y="78"/>
                  <a:pt x="138" y="78"/>
                </a:cubicBezTo>
                <a:cubicBezTo>
                  <a:pt x="139" y="78"/>
                  <a:pt x="139" y="78"/>
                  <a:pt x="139" y="78"/>
                </a:cubicBezTo>
                <a:cubicBezTo>
                  <a:pt x="139" y="78"/>
                  <a:pt x="139" y="78"/>
                  <a:pt x="139" y="78"/>
                </a:cubicBezTo>
                <a:cubicBezTo>
                  <a:pt x="140" y="78"/>
                  <a:pt x="141" y="77"/>
                  <a:pt x="142" y="77"/>
                </a:cubicBezTo>
                <a:cubicBezTo>
                  <a:pt x="143" y="77"/>
                  <a:pt x="143" y="77"/>
                  <a:pt x="143" y="77"/>
                </a:cubicBezTo>
                <a:cubicBezTo>
                  <a:pt x="144" y="77"/>
                  <a:pt x="144" y="77"/>
                  <a:pt x="144" y="77"/>
                </a:cubicBezTo>
                <a:cubicBezTo>
                  <a:pt x="145" y="77"/>
                  <a:pt x="145" y="77"/>
                  <a:pt x="145" y="77"/>
                </a:cubicBezTo>
                <a:cubicBezTo>
                  <a:pt x="146" y="76"/>
                  <a:pt x="147" y="76"/>
                  <a:pt x="148" y="76"/>
                </a:cubicBezTo>
                <a:cubicBezTo>
                  <a:pt x="148" y="76"/>
                  <a:pt x="149" y="76"/>
                  <a:pt x="150" y="76"/>
                </a:cubicBezTo>
                <a:cubicBezTo>
                  <a:pt x="150" y="76"/>
                  <a:pt x="150" y="76"/>
                  <a:pt x="150" y="76"/>
                </a:cubicBezTo>
                <a:cubicBezTo>
                  <a:pt x="151" y="75"/>
                  <a:pt x="151" y="75"/>
                  <a:pt x="151" y="75"/>
                </a:cubicBezTo>
                <a:cubicBezTo>
                  <a:pt x="152" y="75"/>
                  <a:pt x="152" y="75"/>
                  <a:pt x="153" y="75"/>
                </a:cubicBezTo>
                <a:cubicBezTo>
                  <a:pt x="154" y="75"/>
                  <a:pt x="154" y="74"/>
                  <a:pt x="155" y="74"/>
                </a:cubicBezTo>
                <a:cubicBezTo>
                  <a:pt x="156" y="74"/>
                  <a:pt x="156" y="74"/>
                  <a:pt x="156" y="74"/>
                </a:cubicBezTo>
                <a:cubicBezTo>
                  <a:pt x="157" y="74"/>
                  <a:pt x="157" y="74"/>
                  <a:pt x="157" y="74"/>
                </a:cubicBezTo>
                <a:cubicBezTo>
                  <a:pt x="157" y="74"/>
                  <a:pt x="158" y="74"/>
                  <a:pt x="159" y="73"/>
                </a:cubicBezTo>
                <a:cubicBezTo>
                  <a:pt x="159" y="73"/>
                  <a:pt x="160" y="73"/>
                  <a:pt x="161" y="73"/>
                </a:cubicBezTo>
                <a:cubicBezTo>
                  <a:pt x="161" y="73"/>
                  <a:pt x="161" y="73"/>
                  <a:pt x="161" y="73"/>
                </a:cubicBezTo>
                <a:cubicBezTo>
                  <a:pt x="162" y="72"/>
                  <a:pt x="162" y="72"/>
                  <a:pt x="162" y="72"/>
                </a:cubicBezTo>
                <a:cubicBezTo>
                  <a:pt x="163" y="72"/>
                  <a:pt x="163" y="72"/>
                  <a:pt x="164" y="72"/>
                </a:cubicBezTo>
                <a:cubicBezTo>
                  <a:pt x="165" y="72"/>
                  <a:pt x="165" y="71"/>
                  <a:pt x="166" y="71"/>
                </a:cubicBezTo>
                <a:cubicBezTo>
                  <a:pt x="167" y="71"/>
                  <a:pt x="167" y="71"/>
                  <a:pt x="167" y="71"/>
                </a:cubicBezTo>
                <a:cubicBezTo>
                  <a:pt x="167" y="71"/>
                  <a:pt x="167" y="71"/>
                  <a:pt x="167" y="71"/>
                </a:cubicBezTo>
                <a:cubicBezTo>
                  <a:pt x="168" y="71"/>
                  <a:pt x="169" y="70"/>
                  <a:pt x="169" y="70"/>
                </a:cubicBezTo>
                <a:cubicBezTo>
                  <a:pt x="170" y="70"/>
                  <a:pt x="171" y="70"/>
                  <a:pt x="171" y="70"/>
                </a:cubicBezTo>
                <a:cubicBezTo>
                  <a:pt x="172" y="69"/>
                  <a:pt x="172" y="69"/>
                  <a:pt x="172" y="69"/>
                </a:cubicBezTo>
                <a:cubicBezTo>
                  <a:pt x="173" y="69"/>
                  <a:pt x="173" y="69"/>
                  <a:pt x="173" y="69"/>
                </a:cubicBezTo>
                <a:cubicBezTo>
                  <a:pt x="173" y="69"/>
                  <a:pt x="174" y="69"/>
                  <a:pt x="174" y="69"/>
                </a:cubicBezTo>
                <a:cubicBezTo>
                  <a:pt x="175" y="68"/>
                  <a:pt x="176" y="68"/>
                  <a:pt x="177" y="68"/>
                </a:cubicBezTo>
                <a:cubicBezTo>
                  <a:pt x="177" y="67"/>
                  <a:pt x="177" y="67"/>
                  <a:pt x="177" y="67"/>
                </a:cubicBezTo>
                <a:cubicBezTo>
                  <a:pt x="177" y="17"/>
                  <a:pt x="177" y="17"/>
                  <a:pt x="177" y="17"/>
                </a:cubicBezTo>
                <a:cubicBezTo>
                  <a:pt x="177" y="17"/>
                  <a:pt x="177" y="16"/>
                  <a:pt x="176" y="16"/>
                </a:cubicBezTo>
                <a:close/>
                <a:moveTo>
                  <a:pt x="94" y="100"/>
                </a:moveTo>
                <a:cubicBezTo>
                  <a:pt x="94" y="100"/>
                  <a:pt x="95" y="100"/>
                  <a:pt x="95" y="99"/>
                </a:cubicBezTo>
                <a:cubicBezTo>
                  <a:pt x="95" y="90"/>
                  <a:pt x="95" y="90"/>
                  <a:pt x="95" y="90"/>
                </a:cubicBezTo>
                <a:cubicBezTo>
                  <a:pt x="93" y="90"/>
                  <a:pt x="91" y="90"/>
                  <a:pt x="89" y="90"/>
                </a:cubicBezTo>
                <a:cubicBezTo>
                  <a:pt x="87" y="90"/>
                  <a:pt x="85" y="90"/>
                  <a:pt x="83" y="90"/>
                </a:cubicBezTo>
                <a:cubicBezTo>
                  <a:pt x="83" y="99"/>
                  <a:pt x="83" y="99"/>
                  <a:pt x="83" y="99"/>
                </a:cubicBezTo>
                <a:cubicBezTo>
                  <a:pt x="83" y="100"/>
                  <a:pt x="83" y="100"/>
                  <a:pt x="83" y="100"/>
                </a:cubicBezTo>
                <a:lnTo>
                  <a:pt x="94" y="100"/>
                </a:lnTo>
                <a:close/>
                <a:moveTo>
                  <a:pt x="94" y="100"/>
                </a:moveTo>
                <a:cubicBezTo>
                  <a:pt x="94" y="100"/>
                  <a:pt x="94" y="100"/>
                  <a:pt x="94" y="100"/>
                </a:cubicBezTo>
              </a:path>
            </a:pathLst>
          </a:custGeom>
          <a:solidFill>
            <a:srgbClr val="C00000"/>
          </a:solidFill>
          <a:ln>
            <a:noFill/>
          </a:ln>
        </p:spPr>
        <p:txBody>
          <a:bodyPr vert="horz" wrap="square" lIns="68580" tIns="34290" rIns="68580" bIns="34290" numCol="1" anchor="t" anchorCtr="0" compatLnSpc="1">
            <a:prstTxWarp prst="textNoShape">
              <a:avLst/>
            </a:prstTxWarp>
          </a:bodyPr>
          <a:lstStyle/>
          <a:p>
            <a:pPr>
              <a:defRPr/>
            </a:pPr>
            <a:endParaRPr lang="en-US" sz="1350" dirty="0">
              <a:solidFill>
                <a:schemeClr val="tx2"/>
              </a:solidFill>
              <a:latin typeface="Calibri"/>
            </a:endParaRPr>
          </a:p>
        </p:txBody>
      </p:sp>
      <p:sp>
        <p:nvSpPr>
          <p:cNvPr id="78" name="Freeform 15"/>
          <p:cNvSpPr>
            <a:spLocks noChangeAspect="1" noEditPoints="1"/>
          </p:cNvSpPr>
          <p:nvPr/>
        </p:nvSpPr>
        <p:spPr bwMode="auto">
          <a:xfrm>
            <a:off x="4794092" y="1482364"/>
            <a:ext cx="636578" cy="541129"/>
          </a:xfrm>
          <a:custGeom>
            <a:avLst/>
            <a:gdLst>
              <a:gd name="T0" fmla="*/ 260 w 313"/>
              <a:gd name="T1" fmla="*/ 51 h 257"/>
              <a:gd name="T2" fmla="*/ 276 w 313"/>
              <a:gd name="T3" fmla="*/ 40 h 257"/>
              <a:gd name="T4" fmla="*/ 258 w 313"/>
              <a:gd name="T5" fmla="*/ 47 h 257"/>
              <a:gd name="T6" fmla="*/ 158 w 313"/>
              <a:gd name="T7" fmla="*/ 40 h 257"/>
              <a:gd name="T8" fmla="*/ 173 w 313"/>
              <a:gd name="T9" fmla="*/ 16 h 257"/>
              <a:gd name="T10" fmla="*/ 140 w 313"/>
              <a:gd name="T11" fmla="*/ 16 h 257"/>
              <a:gd name="T12" fmla="*/ 155 w 313"/>
              <a:gd name="T13" fmla="*/ 40 h 257"/>
              <a:gd name="T14" fmla="*/ 55 w 313"/>
              <a:gd name="T15" fmla="*/ 47 h 257"/>
              <a:gd name="T16" fmla="*/ 37 w 313"/>
              <a:gd name="T17" fmla="*/ 40 h 257"/>
              <a:gd name="T18" fmla="*/ 53 w 313"/>
              <a:gd name="T19" fmla="*/ 51 h 257"/>
              <a:gd name="T20" fmla="*/ 0 w 313"/>
              <a:gd name="T21" fmla="*/ 138 h 257"/>
              <a:gd name="T22" fmla="*/ 55 w 313"/>
              <a:gd name="T23" fmla="*/ 176 h 257"/>
              <a:gd name="T24" fmla="*/ 111 w 313"/>
              <a:gd name="T25" fmla="*/ 138 h 257"/>
              <a:gd name="T26" fmla="*/ 58 w 313"/>
              <a:gd name="T27" fmla="*/ 52 h 257"/>
              <a:gd name="T28" fmla="*/ 154 w 313"/>
              <a:gd name="T29" fmla="*/ 65 h 257"/>
              <a:gd name="T30" fmla="*/ 145 w 313"/>
              <a:gd name="T31" fmla="*/ 213 h 257"/>
              <a:gd name="T32" fmla="*/ 237 w 313"/>
              <a:gd name="T33" fmla="*/ 257 h 257"/>
              <a:gd name="T34" fmla="*/ 163 w 313"/>
              <a:gd name="T35" fmla="*/ 117 h 257"/>
              <a:gd name="T36" fmla="*/ 249 w 313"/>
              <a:gd name="T37" fmla="*/ 53 h 257"/>
              <a:gd name="T38" fmla="*/ 230 w 313"/>
              <a:gd name="T39" fmla="*/ 93 h 257"/>
              <a:gd name="T40" fmla="*/ 202 w 313"/>
              <a:gd name="T41" fmla="*/ 138 h 257"/>
              <a:gd name="T42" fmla="*/ 313 w 313"/>
              <a:gd name="T43" fmla="*/ 138 h 257"/>
              <a:gd name="T44" fmla="*/ 286 w 313"/>
              <a:gd name="T45" fmla="*/ 93 h 257"/>
              <a:gd name="T46" fmla="*/ 55 w 313"/>
              <a:gd name="T47" fmla="*/ 136 h 257"/>
              <a:gd name="T48" fmla="*/ 30 w 313"/>
              <a:gd name="T49" fmla="*/ 94 h 257"/>
              <a:gd name="T50" fmla="*/ 81 w 313"/>
              <a:gd name="T51" fmla="*/ 94 h 257"/>
              <a:gd name="T52" fmla="*/ 157 w 313"/>
              <a:gd name="T53" fmla="*/ 6 h 257"/>
              <a:gd name="T54" fmla="*/ 157 w 313"/>
              <a:gd name="T55" fmla="*/ 27 h 257"/>
              <a:gd name="T56" fmla="*/ 157 w 313"/>
              <a:gd name="T57" fmla="*/ 6 h 257"/>
              <a:gd name="T58" fmla="*/ 149 w 313"/>
              <a:gd name="T59" fmla="*/ 53 h 257"/>
              <a:gd name="T60" fmla="*/ 164 w 313"/>
              <a:gd name="T61" fmla="*/ 53 h 257"/>
              <a:gd name="T62" fmla="*/ 258 w 313"/>
              <a:gd name="T63" fmla="*/ 136 h 257"/>
              <a:gd name="T64" fmla="*/ 232 w 313"/>
              <a:gd name="T65" fmla="*/ 94 h 257"/>
              <a:gd name="T66" fmla="*/ 283 w 313"/>
              <a:gd name="T67" fmla="*/ 94 h 257"/>
              <a:gd name="T68" fmla="*/ 258 w 313"/>
              <a:gd name="T69" fmla="*/ 13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3" h="257">
                <a:moveTo>
                  <a:pt x="286" y="93"/>
                </a:moveTo>
                <a:cubicBezTo>
                  <a:pt x="260" y="51"/>
                  <a:pt x="260" y="51"/>
                  <a:pt x="260" y="51"/>
                </a:cubicBezTo>
                <a:cubicBezTo>
                  <a:pt x="276" y="49"/>
                  <a:pt x="276" y="49"/>
                  <a:pt x="276" y="49"/>
                </a:cubicBezTo>
                <a:cubicBezTo>
                  <a:pt x="276" y="40"/>
                  <a:pt x="276" y="40"/>
                  <a:pt x="276" y="40"/>
                </a:cubicBezTo>
                <a:cubicBezTo>
                  <a:pt x="264" y="40"/>
                  <a:pt x="264" y="40"/>
                  <a:pt x="264" y="40"/>
                </a:cubicBezTo>
                <a:cubicBezTo>
                  <a:pt x="258" y="47"/>
                  <a:pt x="258" y="47"/>
                  <a:pt x="258" y="47"/>
                </a:cubicBezTo>
                <a:cubicBezTo>
                  <a:pt x="251" y="40"/>
                  <a:pt x="251" y="40"/>
                  <a:pt x="251" y="40"/>
                </a:cubicBezTo>
                <a:cubicBezTo>
                  <a:pt x="158" y="40"/>
                  <a:pt x="158" y="40"/>
                  <a:pt x="158" y="40"/>
                </a:cubicBezTo>
                <a:cubicBezTo>
                  <a:pt x="158" y="32"/>
                  <a:pt x="158" y="32"/>
                  <a:pt x="158" y="32"/>
                </a:cubicBezTo>
                <a:cubicBezTo>
                  <a:pt x="173" y="16"/>
                  <a:pt x="173" y="16"/>
                  <a:pt x="173" y="16"/>
                </a:cubicBezTo>
                <a:cubicBezTo>
                  <a:pt x="157" y="0"/>
                  <a:pt x="157" y="0"/>
                  <a:pt x="157" y="0"/>
                </a:cubicBezTo>
                <a:cubicBezTo>
                  <a:pt x="140" y="16"/>
                  <a:pt x="140" y="16"/>
                  <a:pt x="140" y="16"/>
                </a:cubicBezTo>
                <a:cubicBezTo>
                  <a:pt x="156" y="32"/>
                  <a:pt x="156" y="32"/>
                  <a:pt x="156" y="32"/>
                </a:cubicBezTo>
                <a:cubicBezTo>
                  <a:pt x="155" y="40"/>
                  <a:pt x="155" y="40"/>
                  <a:pt x="155" y="40"/>
                </a:cubicBezTo>
                <a:cubicBezTo>
                  <a:pt x="62" y="40"/>
                  <a:pt x="62" y="40"/>
                  <a:pt x="62" y="40"/>
                </a:cubicBezTo>
                <a:cubicBezTo>
                  <a:pt x="55" y="47"/>
                  <a:pt x="55" y="47"/>
                  <a:pt x="55" y="47"/>
                </a:cubicBezTo>
                <a:cubicBezTo>
                  <a:pt x="49" y="40"/>
                  <a:pt x="49" y="40"/>
                  <a:pt x="49" y="40"/>
                </a:cubicBezTo>
                <a:cubicBezTo>
                  <a:pt x="37" y="40"/>
                  <a:pt x="37" y="40"/>
                  <a:pt x="37" y="40"/>
                </a:cubicBezTo>
                <a:cubicBezTo>
                  <a:pt x="37" y="49"/>
                  <a:pt x="37" y="49"/>
                  <a:pt x="37" y="49"/>
                </a:cubicBezTo>
                <a:cubicBezTo>
                  <a:pt x="53" y="51"/>
                  <a:pt x="53" y="51"/>
                  <a:pt x="53" y="51"/>
                </a:cubicBezTo>
                <a:cubicBezTo>
                  <a:pt x="28" y="93"/>
                  <a:pt x="28" y="93"/>
                  <a:pt x="28" y="93"/>
                </a:cubicBezTo>
                <a:cubicBezTo>
                  <a:pt x="0" y="138"/>
                  <a:pt x="0" y="138"/>
                  <a:pt x="0" y="138"/>
                </a:cubicBezTo>
                <a:cubicBezTo>
                  <a:pt x="0" y="138"/>
                  <a:pt x="0" y="138"/>
                  <a:pt x="0" y="138"/>
                </a:cubicBezTo>
                <a:cubicBezTo>
                  <a:pt x="5" y="160"/>
                  <a:pt x="28" y="176"/>
                  <a:pt x="55" y="176"/>
                </a:cubicBezTo>
                <a:cubicBezTo>
                  <a:pt x="83" y="176"/>
                  <a:pt x="106" y="160"/>
                  <a:pt x="111" y="138"/>
                </a:cubicBezTo>
                <a:cubicBezTo>
                  <a:pt x="111" y="138"/>
                  <a:pt x="111" y="138"/>
                  <a:pt x="111" y="138"/>
                </a:cubicBezTo>
                <a:cubicBezTo>
                  <a:pt x="83" y="93"/>
                  <a:pt x="83" y="93"/>
                  <a:pt x="83" y="93"/>
                </a:cubicBezTo>
                <a:cubicBezTo>
                  <a:pt x="58" y="52"/>
                  <a:pt x="58" y="52"/>
                  <a:pt x="58" y="52"/>
                </a:cubicBezTo>
                <a:cubicBezTo>
                  <a:pt x="64" y="53"/>
                  <a:pt x="64" y="53"/>
                  <a:pt x="64" y="53"/>
                </a:cubicBezTo>
                <a:cubicBezTo>
                  <a:pt x="154" y="65"/>
                  <a:pt x="154" y="65"/>
                  <a:pt x="154" y="65"/>
                </a:cubicBezTo>
                <a:cubicBezTo>
                  <a:pt x="151" y="117"/>
                  <a:pt x="151" y="117"/>
                  <a:pt x="151" y="117"/>
                </a:cubicBezTo>
                <a:cubicBezTo>
                  <a:pt x="145" y="213"/>
                  <a:pt x="145" y="213"/>
                  <a:pt x="145" y="213"/>
                </a:cubicBezTo>
                <a:cubicBezTo>
                  <a:pt x="110" y="216"/>
                  <a:pt x="83" y="234"/>
                  <a:pt x="76" y="257"/>
                </a:cubicBezTo>
                <a:cubicBezTo>
                  <a:pt x="237" y="257"/>
                  <a:pt x="237" y="257"/>
                  <a:pt x="237" y="257"/>
                </a:cubicBezTo>
                <a:cubicBezTo>
                  <a:pt x="231" y="234"/>
                  <a:pt x="203" y="216"/>
                  <a:pt x="168" y="213"/>
                </a:cubicBezTo>
                <a:cubicBezTo>
                  <a:pt x="163" y="117"/>
                  <a:pt x="163" y="117"/>
                  <a:pt x="163" y="117"/>
                </a:cubicBezTo>
                <a:cubicBezTo>
                  <a:pt x="160" y="65"/>
                  <a:pt x="160" y="65"/>
                  <a:pt x="160" y="65"/>
                </a:cubicBezTo>
                <a:cubicBezTo>
                  <a:pt x="249" y="53"/>
                  <a:pt x="249" y="53"/>
                  <a:pt x="249" y="53"/>
                </a:cubicBezTo>
                <a:cubicBezTo>
                  <a:pt x="255" y="52"/>
                  <a:pt x="255" y="52"/>
                  <a:pt x="255" y="52"/>
                </a:cubicBezTo>
                <a:cubicBezTo>
                  <a:pt x="230" y="93"/>
                  <a:pt x="230" y="93"/>
                  <a:pt x="230" y="93"/>
                </a:cubicBezTo>
                <a:cubicBezTo>
                  <a:pt x="202" y="138"/>
                  <a:pt x="202" y="138"/>
                  <a:pt x="202" y="138"/>
                </a:cubicBezTo>
                <a:cubicBezTo>
                  <a:pt x="202" y="138"/>
                  <a:pt x="202" y="138"/>
                  <a:pt x="202" y="138"/>
                </a:cubicBezTo>
                <a:cubicBezTo>
                  <a:pt x="207" y="160"/>
                  <a:pt x="230" y="176"/>
                  <a:pt x="258" y="176"/>
                </a:cubicBezTo>
                <a:cubicBezTo>
                  <a:pt x="285" y="176"/>
                  <a:pt x="308" y="160"/>
                  <a:pt x="313" y="138"/>
                </a:cubicBezTo>
                <a:cubicBezTo>
                  <a:pt x="313" y="138"/>
                  <a:pt x="313" y="138"/>
                  <a:pt x="313" y="138"/>
                </a:cubicBezTo>
                <a:lnTo>
                  <a:pt x="286" y="93"/>
                </a:lnTo>
                <a:close/>
                <a:moveTo>
                  <a:pt x="106" y="136"/>
                </a:moveTo>
                <a:cubicBezTo>
                  <a:pt x="55" y="136"/>
                  <a:pt x="55" y="136"/>
                  <a:pt x="55" y="136"/>
                </a:cubicBezTo>
                <a:cubicBezTo>
                  <a:pt x="4" y="136"/>
                  <a:pt x="4" y="136"/>
                  <a:pt x="4" y="136"/>
                </a:cubicBezTo>
                <a:cubicBezTo>
                  <a:pt x="30" y="94"/>
                  <a:pt x="30" y="94"/>
                  <a:pt x="30" y="94"/>
                </a:cubicBezTo>
                <a:cubicBezTo>
                  <a:pt x="55" y="52"/>
                  <a:pt x="55" y="52"/>
                  <a:pt x="55" y="52"/>
                </a:cubicBezTo>
                <a:cubicBezTo>
                  <a:pt x="81" y="94"/>
                  <a:pt x="81" y="94"/>
                  <a:pt x="81" y="94"/>
                </a:cubicBezTo>
                <a:lnTo>
                  <a:pt x="106" y="136"/>
                </a:lnTo>
                <a:close/>
                <a:moveTo>
                  <a:pt x="157" y="6"/>
                </a:moveTo>
                <a:cubicBezTo>
                  <a:pt x="167" y="16"/>
                  <a:pt x="167" y="16"/>
                  <a:pt x="167" y="16"/>
                </a:cubicBezTo>
                <a:cubicBezTo>
                  <a:pt x="157" y="27"/>
                  <a:pt x="157" y="27"/>
                  <a:pt x="157" y="27"/>
                </a:cubicBezTo>
                <a:cubicBezTo>
                  <a:pt x="146" y="16"/>
                  <a:pt x="146" y="16"/>
                  <a:pt x="146" y="16"/>
                </a:cubicBezTo>
                <a:lnTo>
                  <a:pt x="157" y="6"/>
                </a:lnTo>
                <a:close/>
                <a:moveTo>
                  <a:pt x="157" y="60"/>
                </a:moveTo>
                <a:cubicBezTo>
                  <a:pt x="153" y="60"/>
                  <a:pt x="149" y="57"/>
                  <a:pt x="149" y="53"/>
                </a:cubicBezTo>
                <a:cubicBezTo>
                  <a:pt x="149" y="49"/>
                  <a:pt x="153" y="45"/>
                  <a:pt x="157" y="45"/>
                </a:cubicBezTo>
                <a:cubicBezTo>
                  <a:pt x="161" y="45"/>
                  <a:pt x="164" y="49"/>
                  <a:pt x="164" y="53"/>
                </a:cubicBezTo>
                <a:cubicBezTo>
                  <a:pt x="164" y="57"/>
                  <a:pt x="161" y="60"/>
                  <a:pt x="157" y="60"/>
                </a:cubicBezTo>
                <a:close/>
                <a:moveTo>
                  <a:pt x="258" y="136"/>
                </a:moveTo>
                <a:cubicBezTo>
                  <a:pt x="207" y="136"/>
                  <a:pt x="207" y="136"/>
                  <a:pt x="207" y="136"/>
                </a:cubicBezTo>
                <a:cubicBezTo>
                  <a:pt x="232" y="94"/>
                  <a:pt x="232" y="94"/>
                  <a:pt x="232" y="94"/>
                </a:cubicBezTo>
                <a:cubicBezTo>
                  <a:pt x="258" y="52"/>
                  <a:pt x="258" y="52"/>
                  <a:pt x="258" y="52"/>
                </a:cubicBezTo>
                <a:cubicBezTo>
                  <a:pt x="283" y="94"/>
                  <a:pt x="283" y="94"/>
                  <a:pt x="283" y="94"/>
                </a:cubicBezTo>
                <a:cubicBezTo>
                  <a:pt x="309" y="136"/>
                  <a:pt x="309" y="136"/>
                  <a:pt x="309" y="136"/>
                </a:cubicBezTo>
                <a:lnTo>
                  <a:pt x="258" y="136"/>
                </a:lnTo>
                <a:close/>
              </a:path>
            </a:pathLst>
          </a:custGeom>
          <a:solidFill>
            <a:srgbClr val="C00000"/>
          </a:solidFill>
          <a:ln>
            <a:noFill/>
          </a:ln>
        </p:spPr>
        <p:txBody>
          <a:bodyPr vert="horz" wrap="square" lIns="68580" tIns="34290" rIns="68580" bIns="34290" numCol="1" anchor="t" anchorCtr="0" compatLnSpc="1">
            <a:prstTxWarp prst="textNoShape">
              <a:avLst/>
            </a:prstTxWarp>
          </a:bodyPr>
          <a:lstStyle/>
          <a:p>
            <a:pPr>
              <a:defRPr/>
            </a:pPr>
            <a:endParaRPr lang="en-US" sz="1350" dirty="0">
              <a:solidFill>
                <a:schemeClr val="tx2"/>
              </a:solidFill>
              <a:latin typeface="Calibri"/>
            </a:endParaRPr>
          </a:p>
        </p:txBody>
      </p:sp>
      <p:pic>
        <p:nvPicPr>
          <p:cNvPr id="79" name="Picture 78">
            <a:extLst>
              <a:ext uri="{FF2B5EF4-FFF2-40B4-BE49-F238E27FC236}">
                <a16:creationId xmlns:a16="http://schemas.microsoft.com/office/drawing/2014/main" id="{742A6F9A-DA3F-2546-BCB2-9BA7D978C64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87010" y="1605269"/>
            <a:ext cx="465694" cy="485085"/>
          </a:xfrm>
          <a:prstGeom prst="rect">
            <a:avLst/>
          </a:prstGeom>
        </p:spPr>
      </p:pic>
      <p:sp>
        <p:nvSpPr>
          <p:cNvPr id="80" name="Freeform 19"/>
          <p:cNvSpPr>
            <a:spLocks noChangeAspect="1" noEditPoints="1"/>
          </p:cNvSpPr>
          <p:nvPr/>
        </p:nvSpPr>
        <p:spPr bwMode="auto">
          <a:xfrm>
            <a:off x="9259894" y="1481327"/>
            <a:ext cx="443282" cy="459383"/>
          </a:xfrm>
          <a:custGeom>
            <a:avLst/>
            <a:gdLst>
              <a:gd name="T0" fmla="*/ 130 w 156"/>
              <a:gd name="T1" fmla="*/ 20 h 156"/>
              <a:gd name="T2" fmla="*/ 153 w 156"/>
              <a:gd name="T3" fmla="*/ 96 h 156"/>
              <a:gd name="T4" fmla="*/ 142 w 156"/>
              <a:gd name="T5" fmla="*/ 49 h 156"/>
              <a:gd name="T6" fmla="*/ 127 w 156"/>
              <a:gd name="T7" fmla="*/ 35 h 156"/>
              <a:gd name="T8" fmla="*/ 40 w 156"/>
              <a:gd name="T9" fmla="*/ 23 h 156"/>
              <a:gd name="T10" fmla="*/ 40 w 156"/>
              <a:gd name="T11" fmla="*/ 28 h 156"/>
              <a:gd name="T12" fmla="*/ 133 w 156"/>
              <a:gd name="T13" fmla="*/ 56 h 156"/>
              <a:gd name="T14" fmla="*/ 114 w 156"/>
              <a:gd name="T15" fmla="*/ 53 h 156"/>
              <a:gd name="T16" fmla="*/ 100 w 156"/>
              <a:gd name="T17" fmla="*/ 67 h 156"/>
              <a:gd name="T18" fmla="*/ 113 w 156"/>
              <a:gd name="T19" fmla="*/ 84 h 156"/>
              <a:gd name="T20" fmla="*/ 126 w 156"/>
              <a:gd name="T21" fmla="*/ 104 h 156"/>
              <a:gd name="T22" fmla="*/ 78 w 156"/>
              <a:gd name="T23" fmla="*/ 149 h 156"/>
              <a:gd name="T24" fmla="*/ 15 w 156"/>
              <a:gd name="T25" fmla="*/ 44 h 156"/>
              <a:gd name="T26" fmla="*/ 21 w 156"/>
              <a:gd name="T27" fmla="*/ 64 h 156"/>
              <a:gd name="T28" fmla="*/ 25 w 156"/>
              <a:gd name="T29" fmla="*/ 72 h 156"/>
              <a:gd name="T30" fmla="*/ 43 w 156"/>
              <a:gd name="T31" fmla="*/ 81 h 156"/>
              <a:gd name="T32" fmla="*/ 50 w 156"/>
              <a:gd name="T33" fmla="*/ 103 h 156"/>
              <a:gd name="T34" fmla="*/ 59 w 156"/>
              <a:gd name="T35" fmla="*/ 134 h 156"/>
              <a:gd name="T36" fmla="*/ 69 w 156"/>
              <a:gd name="T37" fmla="*/ 137 h 156"/>
              <a:gd name="T38" fmla="*/ 66 w 156"/>
              <a:gd name="T39" fmla="*/ 129 h 156"/>
              <a:gd name="T40" fmla="*/ 83 w 156"/>
              <a:gd name="T41" fmla="*/ 112 h 156"/>
              <a:gd name="T42" fmla="*/ 80 w 156"/>
              <a:gd name="T43" fmla="*/ 91 h 156"/>
              <a:gd name="T44" fmla="*/ 63 w 156"/>
              <a:gd name="T45" fmla="*/ 78 h 156"/>
              <a:gd name="T46" fmla="*/ 39 w 156"/>
              <a:gd name="T47" fmla="*/ 72 h 156"/>
              <a:gd name="T48" fmla="*/ 33 w 156"/>
              <a:gd name="T49" fmla="*/ 61 h 156"/>
              <a:gd name="T50" fmla="*/ 55 w 156"/>
              <a:gd name="T51" fmla="*/ 53 h 156"/>
              <a:gd name="T52" fmla="*/ 69 w 156"/>
              <a:gd name="T53" fmla="*/ 42 h 156"/>
              <a:gd name="T54" fmla="*/ 70 w 156"/>
              <a:gd name="T55" fmla="*/ 38 h 156"/>
              <a:gd name="T56" fmla="*/ 75 w 156"/>
              <a:gd name="T57" fmla="*/ 38 h 156"/>
              <a:gd name="T58" fmla="*/ 80 w 156"/>
              <a:gd name="T59" fmla="*/ 42 h 156"/>
              <a:gd name="T60" fmla="*/ 77 w 156"/>
              <a:gd name="T61" fmla="*/ 29 h 156"/>
              <a:gd name="T62" fmla="*/ 61 w 156"/>
              <a:gd name="T63" fmla="*/ 34 h 156"/>
              <a:gd name="T64" fmla="*/ 58 w 156"/>
              <a:gd name="T65" fmla="*/ 26 h 156"/>
              <a:gd name="T66" fmla="*/ 64 w 156"/>
              <a:gd name="T67" fmla="*/ 25 h 156"/>
              <a:gd name="T68" fmla="*/ 73 w 156"/>
              <a:gd name="T69" fmla="*/ 21 h 156"/>
              <a:gd name="T70" fmla="*/ 79 w 156"/>
              <a:gd name="T71" fmla="*/ 22 h 156"/>
              <a:gd name="T72" fmla="*/ 62 w 156"/>
              <a:gd name="T73" fmla="*/ 20 h 156"/>
              <a:gd name="T74" fmla="*/ 57 w 156"/>
              <a:gd name="T75" fmla="*/ 21 h 156"/>
              <a:gd name="T76" fmla="*/ 54 w 156"/>
              <a:gd name="T77" fmla="*/ 19 h 156"/>
              <a:gd name="T78" fmla="*/ 44 w 156"/>
              <a:gd name="T79" fmla="*/ 21 h 156"/>
              <a:gd name="T80" fmla="*/ 36 w 156"/>
              <a:gd name="T81" fmla="*/ 20 h 156"/>
              <a:gd name="T82" fmla="*/ 121 w 156"/>
              <a:gd name="T83" fmla="*/ 30 h 156"/>
              <a:gd name="T84" fmla="*/ 117 w 156"/>
              <a:gd name="T85" fmla="*/ 39 h 156"/>
              <a:gd name="T86" fmla="*/ 106 w 156"/>
              <a:gd name="T87" fmla="*/ 47 h 156"/>
              <a:gd name="T88" fmla="*/ 121 w 156"/>
              <a:gd name="T89" fmla="*/ 46 h 156"/>
              <a:gd name="T90" fmla="*/ 129 w 156"/>
              <a:gd name="T91" fmla="*/ 52 h 156"/>
              <a:gd name="T92" fmla="*/ 129 w 156"/>
              <a:gd name="T93" fmla="*/ 43 h 156"/>
              <a:gd name="T94" fmla="*/ 139 w 156"/>
              <a:gd name="T95" fmla="*/ 50 h 156"/>
              <a:gd name="T96" fmla="*/ 45 w 156"/>
              <a:gd name="T97" fmla="*/ 37 h 156"/>
              <a:gd name="T98" fmla="*/ 47 w 156"/>
              <a:gd name="T99" fmla="*/ 41 h 156"/>
              <a:gd name="T100" fmla="*/ 52 w 156"/>
              <a:gd name="T101" fmla="*/ 45 h 156"/>
              <a:gd name="T102" fmla="*/ 54 w 156"/>
              <a:gd name="T103" fmla="*/ 45 h 156"/>
              <a:gd name="T104" fmla="*/ 54 w 156"/>
              <a:gd name="T105" fmla="*/ 45 h 156"/>
              <a:gd name="T106" fmla="*/ 58 w 156"/>
              <a:gd name="T107" fmla="*/ 45 h 156"/>
              <a:gd name="T108" fmla="*/ 56 w 156"/>
              <a:gd name="T109" fmla="*/ 43 h 156"/>
              <a:gd name="T110" fmla="*/ 148 w 156"/>
              <a:gd name="T111" fmla="*/ 6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6" h="156">
                <a:moveTo>
                  <a:pt x="156" y="77"/>
                </a:moveTo>
                <a:cubicBezTo>
                  <a:pt x="156" y="75"/>
                  <a:pt x="155" y="72"/>
                  <a:pt x="155" y="70"/>
                </a:cubicBezTo>
                <a:cubicBezTo>
                  <a:pt x="155" y="63"/>
                  <a:pt x="153" y="56"/>
                  <a:pt x="150" y="49"/>
                </a:cubicBezTo>
                <a:cubicBezTo>
                  <a:pt x="150" y="48"/>
                  <a:pt x="150" y="48"/>
                  <a:pt x="149" y="47"/>
                </a:cubicBezTo>
                <a:cubicBezTo>
                  <a:pt x="146" y="39"/>
                  <a:pt x="141" y="32"/>
                  <a:pt x="135" y="25"/>
                </a:cubicBezTo>
                <a:cubicBezTo>
                  <a:pt x="135" y="25"/>
                  <a:pt x="134" y="24"/>
                  <a:pt x="134" y="24"/>
                </a:cubicBezTo>
                <a:cubicBezTo>
                  <a:pt x="133" y="22"/>
                  <a:pt x="131" y="21"/>
                  <a:pt x="130" y="20"/>
                </a:cubicBezTo>
                <a:cubicBezTo>
                  <a:pt x="116" y="8"/>
                  <a:pt x="98" y="0"/>
                  <a:pt x="78" y="0"/>
                </a:cubicBezTo>
                <a:cubicBezTo>
                  <a:pt x="58" y="0"/>
                  <a:pt x="39" y="8"/>
                  <a:pt x="25" y="21"/>
                </a:cubicBezTo>
                <a:cubicBezTo>
                  <a:pt x="22" y="24"/>
                  <a:pt x="19" y="27"/>
                  <a:pt x="16" y="30"/>
                </a:cubicBezTo>
                <a:cubicBezTo>
                  <a:pt x="6" y="43"/>
                  <a:pt x="0" y="60"/>
                  <a:pt x="0" y="78"/>
                </a:cubicBezTo>
                <a:cubicBezTo>
                  <a:pt x="0" y="121"/>
                  <a:pt x="35" y="156"/>
                  <a:pt x="78" y="156"/>
                </a:cubicBezTo>
                <a:cubicBezTo>
                  <a:pt x="108" y="156"/>
                  <a:pt x="134" y="138"/>
                  <a:pt x="147" y="113"/>
                </a:cubicBezTo>
                <a:cubicBezTo>
                  <a:pt x="150" y="108"/>
                  <a:pt x="152" y="102"/>
                  <a:pt x="153" y="96"/>
                </a:cubicBezTo>
                <a:cubicBezTo>
                  <a:pt x="154" y="94"/>
                  <a:pt x="154" y="93"/>
                  <a:pt x="154" y="91"/>
                </a:cubicBezTo>
                <a:cubicBezTo>
                  <a:pt x="155" y="87"/>
                  <a:pt x="156" y="82"/>
                  <a:pt x="156" y="78"/>
                </a:cubicBezTo>
                <a:cubicBezTo>
                  <a:pt x="156" y="77"/>
                  <a:pt x="156" y="77"/>
                  <a:pt x="156" y="77"/>
                </a:cubicBezTo>
                <a:close/>
                <a:moveTo>
                  <a:pt x="141" y="46"/>
                </a:moveTo>
                <a:cubicBezTo>
                  <a:pt x="141" y="45"/>
                  <a:pt x="141" y="45"/>
                  <a:pt x="141" y="45"/>
                </a:cubicBezTo>
                <a:cubicBezTo>
                  <a:pt x="142" y="46"/>
                  <a:pt x="143" y="48"/>
                  <a:pt x="143" y="49"/>
                </a:cubicBezTo>
                <a:cubicBezTo>
                  <a:pt x="142" y="49"/>
                  <a:pt x="142" y="49"/>
                  <a:pt x="142" y="49"/>
                </a:cubicBezTo>
                <a:cubicBezTo>
                  <a:pt x="141" y="49"/>
                  <a:pt x="141" y="49"/>
                  <a:pt x="141" y="49"/>
                </a:cubicBezTo>
                <a:lnTo>
                  <a:pt x="141" y="46"/>
                </a:lnTo>
                <a:close/>
                <a:moveTo>
                  <a:pt x="130" y="32"/>
                </a:moveTo>
                <a:cubicBezTo>
                  <a:pt x="130" y="29"/>
                  <a:pt x="130" y="29"/>
                  <a:pt x="130" y="29"/>
                </a:cubicBezTo>
                <a:cubicBezTo>
                  <a:pt x="131" y="30"/>
                  <a:pt x="132" y="31"/>
                  <a:pt x="133" y="33"/>
                </a:cubicBezTo>
                <a:cubicBezTo>
                  <a:pt x="132" y="35"/>
                  <a:pt x="132" y="35"/>
                  <a:pt x="132" y="35"/>
                </a:cubicBezTo>
                <a:cubicBezTo>
                  <a:pt x="127" y="35"/>
                  <a:pt x="127" y="35"/>
                  <a:pt x="127" y="35"/>
                </a:cubicBezTo>
                <a:cubicBezTo>
                  <a:pt x="127" y="34"/>
                  <a:pt x="127" y="34"/>
                  <a:pt x="127" y="34"/>
                </a:cubicBezTo>
                <a:lnTo>
                  <a:pt x="130" y="32"/>
                </a:lnTo>
                <a:close/>
                <a:moveTo>
                  <a:pt x="36" y="24"/>
                </a:moveTo>
                <a:cubicBezTo>
                  <a:pt x="36" y="23"/>
                  <a:pt x="36" y="23"/>
                  <a:pt x="36" y="23"/>
                </a:cubicBezTo>
                <a:cubicBezTo>
                  <a:pt x="37" y="23"/>
                  <a:pt x="37" y="23"/>
                  <a:pt x="37" y="23"/>
                </a:cubicBezTo>
                <a:cubicBezTo>
                  <a:pt x="38" y="23"/>
                  <a:pt x="38" y="23"/>
                  <a:pt x="38" y="23"/>
                </a:cubicBezTo>
                <a:cubicBezTo>
                  <a:pt x="40" y="23"/>
                  <a:pt x="40" y="23"/>
                  <a:pt x="40" y="23"/>
                </a:cubicBezTo>
                <a:cubicBezTo>
                  <a:pt x="40" y="24"/>
                  <a:pt x="40" y="24"/>
                  <a:pt x="40" y="24"/>
                </a:cubicBezTo>
                <a:cubicBezTo>
                  <a:pt x="39" y="25"/>
                  <a:pt x="39" y="25"/>
                  <a:pt x="39" y="25"/>
                </a:cubicBezTo>
                <a:cubicBezTo>
                  <a:pt x="36" y="25"/>
                  <a:pt x="36" y="25"/>
                  <a:pt x="36" y="25"/>
                </a:cubicBezTo>
                <a:lnTo>
                  <a:pt x="36" y="24"/>
                </a:lnTo>
                <a:close/>
                <a:moveTo>
                  <a:pt x="38" y="27"/>
                </a:moveTo>
                <a:cubicBezTo>
                  <a:pt x="38" y="27"/>
                  <a:pt x="40" y="27"/>
                  <a:pt x="40" y="27"/>
                </a:cubicBezTo>
                <a:cubicBezTo>
                  <a:pt x="40" y="27"/>
                  <a:pt x="40" y="28"/>
                  <a:pt x="40" y="28"/>
                </a:cubicBezTo>
                <a:cubicBezTo>
                  <a:pt x="37" y="29"/>
                  <a:pt x="37" y="29"/>
                  <a:pt x="37" y="29"/>
                </a:cubicBezTo>
                <a:cubicBezTo>
                  <a:pt x="36" y="28"/>
                  <a:pt x="36" y="28"/>
                  <a:pt x="36" y="28"/>
                </a:cubicBezTo>
                <a:lnTo>
                  <a:pt x="38" y="27"/>
                </a:lnTo>
                <a:close/>
                <a:moveTo>
                  <a:pt x="146" y="58"/>
                </a:moveTo>
                <a:cubicBezTo>
                  <a:pt x="140" y="58"/>
                  <a:pt x="140" y="58"/>
                  <a:pt x="140" y="58"/>
                </a:cubicBezTo>
                <a:cubicBezTo>
                  <a:pt x="137" y="55"/>
                  <a:pt x="137" y="55"/>
                  <a:pt x="137" y="55"/>
                </a:cubicBezTo>
                <a:cubicBezTo>
                  <a:pt x="133" y="56"/>
                  <a:pt x="133" y="56"/>
                  <a:pt x="133" y="56"/>
                </a:cubicBezTo>
                <a:cubicBezTo>
                  <a:pt x="133" y="58"/>
                  <a:pt x="133" y="58"/>
                  <a:pt x="133" y="58"/>
                </a:cubicBezTo>
                <a:cubicBezTo>
                  <a:pt x="132" y="58"/>
                  <a:pt x="132" y="58"/>
                  <a:pt x="132" y="58"/>
                </a:cubicBezTo>
                <a:cubicBezTo>
                  <a:pt x="131" y="57"/>
                  <a:pt x="131" y="57"/>
                  <a:pt x="131" y="57"/>
                </a:cubicBezTo>
                <a:cubicBezTo>
                  <a:pt x="124" y="55"/>
                  <a:pt x="124" y="55"/>
                  <a:pt x="124" y="55"/>
                </a:cubicBezTo>
                <a:cubicBezTo>
                  <a:pt x="124" y="51"/>
                  <a:pt x="124" y="51"/>
                  <a:pt x="124" y="51"/>
                </a:cubicBezTo>
                <a:cubicBezTo>
                  <a:pt x="116" y="52"/>
                  <a:pt x="116" y="52"/>
                  <a:pt x="116" y="52"/>
                </a:cubicBezTo>
                <a:cubicBezTo>
                  <a:pt x="114" y="53"/>
                  <a:pt x="114" y="53"/>
                  <a:pt x="114" y="53"/>
                </a:cubicBezTo>
                <a:cubicBezTo>
                  <a:pt x="111" y="53"/>
                  <a:pt x="111" y="53"/>
                  <a:pt x="111" y="53"/>
                </a:cubicBezTo>
                <a:cubicBezTo>
                  <a:pt x="109" y="53"/>
                  <a:pt x="109" y="53"/>
                  <a:pt x="109" y="53"/>
                </a:cubicBezTo>
                <a:cubicBezTo>
                  <a:pt x="105" y="55"/>
                  <a:pt x="105" y="55"/>
                  <a:pt x="105" y="55"/>
                </a:cubicBezTo>
                <a:cubicBezTo>
                  <a:pt x="105" y="59"/>
                  <a:pt x="105" y="59"/>
                  <a:pt x="105" y="59"/>
                </a:cubicBezTo>
                <a:cubicBezTo>
                  <a:pt x="97" y="65"/>
                  <a:pt x="97" y="65"/>
                  <a:pt x="97" y="65"/>
                </a:cubicBezTo>
                <a:cubicBezTo>
                  <a:pt x="98" y="67"/>
                  <a:pt x="98" y="67"/>
                  <a:pt x="98" y="67"/>
                </a:cubicBezTo>
                <a:cubicBezTo>
                  <a:pt x="100" y="67"/>
                  <a:pt x="100" y="67"/>
                  <a:pt x="100" y="67"/>
                </a:cubicBezTo>
                <a:cubicBezTo>
                  <a:pt x="99" y="70"/>
                  <a:pt x="99" y="70"/>
                  <a:pt x="99" y="70"/>
                </a:cubicBezTo>
                <a:cubicBezTo>
                  <a:pt x="98" y="70"/>
                  <a:pt x="98" y="70"/>
                  <a:pt x="98" y="70"/>
                </a:cubicBezTo>
                <a:cubicBezTo>
                  <a:pt x="98" y="76"/>
                  <a:pt x="98" y="76"/>
                  <a:pt x="98" y="76"/>
                </a:cubicBezTo>
                <a:cubicBezTo>
                  <a:pt x="105" y="84"/>
                  <a:pt x="105" y="84"/>
                  <a:pt x="105" y="84"/>
                </a:cubicBezTo>
                <a:cubicBezTo>
                  <a:pt x="108" y="84"/>
                  <a:pt x="108" y="84"/>
                  <a:pt x="108" y="84"/>
                </a:cubicBezTo>
                <a:cubicBezTo>
                  <a:pt x="108" y="84"/>
                  <a:pt x="108" y="84"/>
                  <a:pt x="108" y="84"/>
                </a:cubicBezTo>
                <a:cubicBezTo>
                  <a:pt x="113" y="84"/>
                  <a:pt x="113" y="84"/>
                  <a:pt x="113" y="84"/>
                </a:cubicBezTo>
                <a:cubicBezTo>
                  <a:pt x="115" y="82"/>
                  <a:pt x="115" y="82"/>
                  <a:pt x="115" y="82"/>
                </a:cubicBezTo>
                <a:cubicBezTo>
                  <a:pt x="118" y="82"/>
                  <a:pt x="118" y="82"/>
                  <a:pt x="118" y="82"/>
                </a:cubicBezTo>
                <a:cubicBezTo>
                  <a:pt x="120" y="84"/>
                  <a:pt x="120" y="84"/>
                  <a:pt x="120" y="84"/>
                </a:cubicBezTo>
                <a:cubicBezTo>
                  <a:pt x="124" y="84"/>
                  <a:pt x="124" y="84"/>
                  <a:pt x="124" y="84"/>
                </a:cubicBezTo>
                <a:cubicBezTo>
                  <a:pt x="123" y="90"/>
                  <a:pt x="123" y="90"/>
                  <a:pt x="123" y="90"/>
                </a:cubicBezTo>
                <a:cubicBezTo>
                  <a:pt x="128" y="99"/>
                  <a:pt x="128" y="99"/>
                  <a:pt x="128" y="99"/>
                </a:cubicBezTo>
                <a:cubicBezTo>
                  <a:pt x="126" y="104"/>
                  <a:pt x="126" y="104"/>
                  <a:pt x="126" y="104"/>
                </a:cubicBezTo>
                <a:cubicBezTo>
                  <a:pt x="126" y="107"/>
                  <a:pt x="126" y="107"/>
                  <a:pt x="126" y="107"/>
                </a:cubicBezTo>
                <a:cubicBezTo>
                  <a:pt x="128" y="109"/>
                  <a:pt x="128" y="109"/>
                  <a:pt x="128" y="109"/>
                </a:cubicBezTo>
                <a:cubicBezTo>
                  <a:pt x="128" y="114"/>
                  <a:pt x="128" y="114"/>
                  <a:pt x="128" y="114"/>
                </a:cubicBezTo>
                <a:cubicBezTo>
                  <a:pt x="131" y="118"/>
                  <a:pt x="131" y="118"/>
                  <a:pt x="131" y="118"/>
                </a:cubicBezTo>
                <a:cubicBezTo>
                  <a:pt x="131" y="123"/>
                  <a:pt x="131" y="123"/>
                  <a:pt x="131" y="123"/>
                </a:cubicBezTo>
                <a:cubicBezTo>
                  <a:pt x="133" y="123"/>
                  <a:pt x="133" y="123"/>
                  <a:pt x="133" y="123"/>
                </a:cubicBezTo>
                <a:cubicBezTo>
                  <a:pt x="120" y="139"/>
                  <a:pt x="100" y="149"/>
                  <a:pt x="78" y="149"/>
                </a:cubicBezTo>
                <a:cubicBezTo>
                  <a:pt x="38" y="149"/>
                  <a:pt x="6" y="117"/>
                  <a:pt x="6" y="78"/>
                </a:cubicBezTo>
                <a:cubicBezTo>
                  <a:pt x="6" y="68"/>
                  <a:pt x="8" y="58"/>
                  <a:pt x="12" y="50"/>
                </a:cubicBezTo>
                <a:cubicBezTo>
                  <a:pt x="12" y="48"/>
                  <a:pt x="12" y="48"/>
                  <a:pt x="12" y="48"/>
                </a:cubicBezTo>
                <a:cubicBezTo>
                  <a:pt x="15" y="44"/>
                  <a:pt x="15" y="44"/>
                  <a:pt x="15" y="44"/>
                </a:cubicBezTo>
                <a:cubicBezTo>
                  <a:pt x="16" y="43"/>
                  <a:pt x="16" y="41"/>
                  <a:pt x="18" y="40"/>
                </a:cubicBezTo>
                <a:cubicBezTo>
                  <a:pt x="18" y="41"/>
                  <a:pt x="18" y="41"/>
                  <a:pt x="18" y="41"/>
                </a:cubicBezTo>
                <a:cubicBezTo>
                  <a:pt x="15" y="44"/>
                  <a:pt x="15" y="44"/>
                  <a:pt x="15" y="44"/>
                </a:cubicBezTo>
                <a:cubicBezTo>
                  <a:pt x="14" y="46"/>
                  <a:pt x="13" y="48"/>
                  <a:pt x="12" y="50"/>
                </a:cubicBezTo>
                <a:cubicBezTo>
                  <a:pt x="12" y="54"/>
                  <a:pt x="12" y="54"/>
                  <a:pt x="12" y="54"/>
                </a:cubicBezTo>
                <a:cubicBezTo>
                  <a:pt x="15" y="55"/>
                  <a:pt x="15" y="55"/>
                  <a:pt x="15" y="55"/>
                </a:cubicBezTo>
                <a:cubicBezTo>
                  <a:pt x="15" y="61"/>
                  <a:pt x="15" y="61"/>
                  <a:pt x="15" y="61"/>
                </a:cubicBezTo>
                <a:cubicBezTo>
                  <a:pt x="18" y="66"/>
                  <a:pt x="18" y="66"/>
                  <a:pt x="18" y="66"/>
                </a:cubicBezTo>
                <a:cubicBezTo>
                  <a:pt x="20" y="66"/>
                  <a:pt x="20" y="66"/>
                  <a:pt x="20" y="66"/>
                </a:cubicBezTo>
                <a:cubicBezTo>
                  <a:pt x="21" y="64"/>
                  <a:pt x="21" y="64"/>
                  <a:pt x="21" y="64"/>
                </a:cubicBezTo>
                <a:cubicBezTo>
                  <a:pt x="18" y="60"/>
                  <a:pt x="18" y="60"/>
                  <a:pt x="18" y="60"/>
                </a:cubicBezTo>
                <a:cubicBezTo>
                  <a:pt x="17" y="56"/>
                  <a:pt x="17" y="56"/>
                  <a:pt x="17" y="56"/>
                </a:cubicBezTo>
                <a:cubicBezTo>
                  <a:pt x="19" y="56"/>
                  <a:pt x="19" y="56"/>
                  <a:pt x="19" y="56"/>
                </a:cubicBezTo>
                <a:cubicBezTo>
                  <a:pt x="20" y="60"/>
                  <a:pt x="20" y="60"/>
                  <a:pt x="20" y="60"/>
                </a:cubicBezTo>
                <a:cubicBezTo>
                  <a:pt x="23" y="66"/>
                  <a:pt x="23" y="66"/>
                  <a:pt x="23" y="66"/>
                </a:cubicBezTo>
                <a:cubicBezTo>
                  <a:pt x="22" y="68"/>
                  <a:pt x="22" y="68"/>
                  <a:pt x="22" y="68"/>
                </a:cubicBezTo>
                <a:cubicBezTo>
                  <a:pt x="25" y="72"/>
                  <a:pt x="25" y="72"/>
                  <a:pt x="25" y="72"/>
                </a:cubicBezTo>
                <a:cubicBezTo>
                  <a:pt x="31" y="73"/>
                  <a:pt x="31" y="73"/>
                  <a:pt x="31" y="73"/>
                </a:cubicBezTo>
                <a:cubicBezTo>
                  <a:pt x="31" y="72"/>
                  <a:pt x="31" y="72"/>
                  <a:pt x="31" y="72"/>
                </a:cubicBezTo>
                <a:cubicBezTo>
                  <a:pt x="34" y="73"/>
                  <a:pt x="34" y="73"/>
                  <a:pt x="34" y="73"/>
                </a:cubicBezTo>
                <a:cubicBezTo>
                  <a:pt x="33" y="74"/>
                  <a:pt x="33" y="74"/>
                  <a:pt x="33" y="74"/>
                </a:cubicBezTo>
                <a:cubicBezTo>
                  <a:pt x="35" y="75"/>
                  <a:pt x="35" y="75"/>
                  <a:pt x="35" y="75"/>
                </a:cubicBezTo>
                <a:cubicBezTo>
                  <a:pt x="38" y="76"/>
                  <a:pt x="38" y="76"/>
                  <a:pt x="38" y="76"/>
                </a:cubicBezTo>
                <a:cubicBezTo>
                  <a:pt x="43" y="81"/>
                  <a:pt x="43" y="81"/>
                  <a:pt x="43" y="81"/>
                </a:cubicBezTo>
                <a:cubicBezTo>
                  <a:pt x="48" y="81"/>
                  <a:pt x="48" y="81"/>
                  <a:pt x="48" y="81"/>
                </a:cubicBezTo>
                <a:cubicBezTo>
                  <a:pt x="49" y="85"/>
                  <a:pt x="49" y="85"/>
                  <a:pt x="49" y="85"/>
                </a:cubicBezTo>
                <a:cubicBezTo>
                  <a:pt x="45" y="88"/>
                  <a:pt x="45" y="88"/>
                  <a:pt x="45" y="88"/>
                </a:cubicBezTo>
                <a:cubicBezTo>
                  <a:pt x="45" y="92"/>
                  <a:pt x="45" y="92"/>
                  <a:pt x="45" y="92"/>
                </a:cubicBezTo>
                <a:cubicBezTo>
                  <a:pt x="44" y="94"/>
                  <a:pt x="44" y="94"/>
                  <a:pt x="44" y="94"/>
                </a:cubicBezTo>
                <a:cubicBezTo>
                  <a:pt x="50" y="101"/>
                  <a:pt x="50" y="101"/>
                  <a:pt x="50" y="101"/>
                </a:cubicBezTo>
                <a:cubicBezTo>
                  <a:pt x="50" y="103"/>
                  <a:pt x="50" y="103"/>
                  <a:pt x="50" y="103"/>
                </a:cubicBezTo>
                <a:cubicBezTo>
                  <a:pt x="50" y="103"/>
                  <a:pt x="52" y="104"/>
                  <a:pt x="52" y="104"/>
                </a:cubicBezTo>
                <a:cubicBezTo>
                  <a:pt x="53" y="104"/>
                  <a:pt x="57" y="107"/>
                  <a:pt x="57" y="107"/>
                </a:cubicBezTo>
                <a:cubicBezTo>
                  <a:pt x="57" y="119"/>
                  <a:pt x="57" y="119"/>
                  <a:pt x="57" y="119"/>
                </a:cubicBezTo>
                <a:cubicBezTo>
                  <a:pt x="58" y="120"/>
                  <a:pt x="58" y="120"/>
                  <a:pt x="58" y="120"/>
                </a:cubicBezTo>
                <a:cubicBezTo>
                  <a:pt x="57" y="125"/>
                  <a:pt x="57" y="125"/>
                  <a:pt x="57" y="125"/>
                </a:cubicBezTo>
                <a:cubicBezTo>
                  <a:pt x="60" y="129"/>
                  <a:pt x="60" y="129"/>
                  <a:pt x="60" y="129"/>
                </a:cubicBezTo>
                <a:cubicBezTo>
                  <a:pt x="59" y="134"/>
                  <a:pt x="59" y="134"/>
                  <a:pt x="59" y="134"/>
                </a:cubicBezTo>
                <a:cubicBezTo>
                  <a:pt x="62" y="140"/>
                  <a:pt x="62" y="140"/>
                  <a:pt x="62" y="140"/>
                </a:cubicBezTo>
                <a:cubicBezTo>
                  <a:pt x="67" y="144"/>
                  <a:pt x="67" y="144"/>
                  <a:pt x="67" y="144"/>
                </a:cubicBezTo>
                <a:cubicBezTo>
                  <a:pt x="71" y="144"/>
                  <a:pt x="71" y="144"/>
                  <a:pt x="71" y="144"/>
                </a:cubicBezTo>
                <a:cubicBezTo>
                  <a:pt x="71" y="143"/>
                  <a:pt x="71" y="143"/>
                  <a:pt x="71" y="143"/>
                </a:cubicBezTo>
                <a:cubicBezTo>
                  <a:pt x="68" y="140"/>
                  <a:pt x="68" y="140"/>
                  <a:pt x="68" y="140"/>
                </a:cubicBezTo>
                <a:cubicBezTo>
                  <a:pt x="68" y="139"/>
                  <a:pt x="68" y="139"/>
                  <a:pt x="68" y="139"/>
                </a:cubicBezTo>
                <a:cubicBezTo>
                  <a:pt x="69" y="137"/>
                  <a:pt x="69" y="137"/>
                  <a:pt x="69" y="137"/>
                </a:cubicBezTo>
                <a:cubicBezTo>
                  <a:pt x="69" y="135"/>
                  <a:pt x="69" y="135"/>
                  <a:pt x="69" y="135"/>
                </a:cubicBezTo>
                <a:cubicBezTo>
                  <a:pt x="67" y="135"/>
                  <a:pt x="67" y="135"/>
                  <a:pt x="67" y="135"/>
                </a:cubicBezTo>
                <a:cubicBezTo>
                  <a:pt x="66" y="134"/>
                  <a:pt x="66" y="134"/>
                  <a:pt x="66" y="134"/>
                </a:cubicBezTo>
                <a:cubicBezTo>
                  <a:pt x="68" y="132"/>
                  <a:pt x="68" y="132"/>
                  <a:pt x="68" y="132"/>
                </a:cubicBezTo>
                <a:cubicBezTo>
                  <a:pt x="68" y="131"/>
                  <a:pt x="68" y="131"/>
                  <a:pt x="68" y="131"/>
                </a:cubicBezTo>
                <a:cubicBezTo>
                  <a:pt x="66" y="130"/>
                  <a:pt x="66" y="130"/>
                  <a:pt x="66" y="130"/>
                </a:cubicBezTo>
                <a:cubicBezTo>
                  <a:pt x="66" y="129"/>
                  <a:pt x="66" y="129"/>
                  <a:pt x="66" y="129"/>
                </a:cubicBezTo>
                <a:cubicBezTo>
                  <a:pt x="69" y="129"/>
                  <a:pt x="69" y="129"/>
                  <a:pt x="69" y="129"/>
                </a:cubicBezTo>
                <a:cubicBezTo>
                  <a:pt x="73" y="127"/>
                  <a:pt x="73" y="127"/>
                  <a:pt x="73" y="127"/>
                </a:cubicBezTo>
                <a:cubicBezTo>
                  <a:pt x="75" y="124"/>
                  <a:pt x="75" y="124"/>
                  <a:pt x="75" y="124"/>
                </a:cubicBezTo>
                <a:cubicBezTo>
                  <a:pt x="79" y="119"/>
                  <a:pt x="79" y="119"/>
                  <a:pt x="79" y="119"/>
                </a:cubicBezTo>
                <a:cubicBezTo>
                  <a:pt x="78" y="114"/>
                  <a:pt x="78" y="114"/>
                  <a:pt x="78" y="114"/>
                </a:cubicBezTo>
                <a:cubicBezTo>
                  <a:pt x="79" y="112"/>
                  <a:pt x="79" y="112"/>
                  <a:pt x="79" y="112"/>
                </a:cubicBezTo>
                <a:cubicBezTo>
                  <a:pt x="83" y="112"/>
                  <a:pt x="83" y="112"/>
                  <a:pt x="83" y="112"/>
                </a:cubicBezTo>
                <a:cubicBezTo>
                  <a:pt x="86" y="110"/>
                  <a:pt x="86" y="110"/>
                  <a:pt x="86" y="110"/>
                </a:cubicBezTo>
                <a:cubicBezTo>
                  <a:pt x="87" y="101"/>
                  <a:pt x="87" y="101"/>
                  <a:pt x="87" y="101"/>
                </a:cubicBezTo>
                <a:cubicBezTo>
                  <a:pt x="90" y="97"/>
                  <a:pt x="90" y="97"/>
                  <a:pt x="90" y="97"/>
                </a:cubicBezTo>
                <a:cubicBezTo>
                  <a:pt x="91" y="95"/>
                  <a:pt x="91" y="95"/>
                  <a:pt x="91" y="95"/>
                </a:cubicBezTo>
                <a:cubicBezTo>
                  <a:pt x="88" y="94"/>
                  <a:pt x="88" y="94"/>
                  <a:pt x="88" y="94"/>
                </a:cubicBezTo>
                <a:cubicBezTo>
                  <a:pt x="86" y="91"/>
                  <a:pt x="86" y="91"/>
                  <a:pt x="86" y="91"/>
                </a:cubicBezTo>
                <a:cubicBezTo>
                  <a:pt x="80" y="91"/>
                  <a:pt x="80" y="91"/>
                  <a:pt x="80" y="91"/>
                </a:cubicBezTo>
                <a:cubicBezTo>
                  <a:pt x="75" y="89"/>
                  <a:pt x="75" y="89"/>
                  <a:pt x="75" y="89"/>
                </a:cubicBezTo>
                <a:cubicBezTo>
                  <a:pt x="75" y="85"/>
                  <a:pt x="75" y="85"/>
                  <a:pt x="75" y="85"/>
                </a:cubicBezTo>
                <a:cubicBezTo>
                  <a:pt x="73" y="82"/>
                  <a:pt x="73" y="82"/>
                  <a:pt x="73" y="82"/>
                </a:cubicBezTo>
                <a:cubicBezTo>
                  <a:pt x="68" y="82"/>
                  <a:pt x="68" y="82"/>
                  <a:pt x="68" y="82"/>
                </a:cubicBezTo>
                <a:cubicBezTo>
                  <a:pt x="66" y="78"/>
                  <a:pt x="66" y="78"/>
                  <a:pt x="66" y="78"/>
                </a:cubicBezTo>
                <a:cubicBezTo>
                  <a:pt x="63" y="77"/>
                  <a:pt x="63" y="77"/>
                  <a:pt x="63" y="77"/>
                </a:cubicBezTo>
                <a:cubicBezTo>
                  <a:pt x="63" y="78"/>
                  <a:pt x="63" y="78"/>
                  <a:pt x="63" y="78"/>
                </a:cubicBezTo>
                <a:cubicBezTo>
                  <a:pt x="59" y="79"/>
                  <a:pt x="59" y="79"/>
                  <a:pt x="59" y="79"/>
                </a:cubicBezTo>
                <a:cubicBezTo>
                  <a:pt x="58" y="76"/>
                  <a:pt x="58" y="76"/>
                  <a:pt x="58" y="76"/>
                </a:cubicBezTo>
                <a:cubicBezTo>
                  <a:pt x="53" y="75"/>
                  <a:pt x="53" y="75"/>
                  <a:pt x="53" y="75"/>
                </a:cubicBezTo>
                <a:cubicBezTo>
                  <a:pt x="50" y="80"/>
                  <a:pt x="50" y="80"/>
                  <a:pt x="50" y="80"/>
                </a:cubicBezTo>
                <a:cubicBezTo>
                  <a:pt x="44" y="79"/>
                  <a:pt x="44" y="79"/>
                  <a:pt x="44" y="79"/>
                </a:cubicBezTo>
                <a:cubicBezTo>
                  <a:pt x="43" y="72"/>
                  <a:pt x="43" y="72"/>
                  <a:pt x="43" y="72"/>
                </a:cubicBezTo>
                <a:cubicBezTo>
                  <a:pt x="39" y="72"/>
                  <a:pt x="39" y="72"/>
                  <a:pt x="39" y="72"/>
                </a:cubicBezTo>
                <a:cubicBezTo>
                  <a:pt x="41" y="68"/>
                  <a:pt x="41" y="68"/>
                  <a:pt x="41" y="68"/>
                </a:cubicBezTo>
                <a:cubicBezTo>
                  <a:pt x="40" y="67"/>
                  <a:pt x="40" y="67"/>
                  <a:pt x="40" y="67"/>
                </a:cubicBezTo>
                <a:cubicBezTo>
                  <a:pt x="35" y="70"/>
                  <a:pt x="35" y="70"/>
                  <a:pt x="35" y="70"/>
                </a:cubicBezTo>
                <a:cubicBezTo>
                  <a:pt x="32" y="70"/>
                  <a:pt x="32" y="70"/>
                  <a:pt x="32" y="70"/>
                </a:cubicBezTo>
                <a:cubicBezTo>
                  <a:pt x="30" y="67"/>
                  <a:pt x="30" y="67"/>
                  <a:pt x="30" y="67"/>
                </a:cubicBezTo>
                <a:cubicBezTo>
                  <a:pt x="31" y="64"/>
                  <a:pt x="31" y="64"/>
                  <a:pt x="31" y="64"/>
                </a:cubicBezTo>
                <a:cubicBezTo>
                  <a:pt x="33" y="61"/>
                  <a:pt x="33" y="61"/>
                  <a:pt x="33" y="61"/>
                </a:cubicBezTo>
                <a:cubicBezTo>
                  <a:pt x="37" y="59"/>
                  <a:pt x="37" y="59"/>
                  <a:pt x="37" y="59"/>
                </a:cubicBezTo>
                <a:cubicBezTo>
                  <a:pt x="46" y="59"/>
                  <a:pt x="46" y="59"/>
                  <a:pt x="46" y="59"/>
                </a:cubicBezTo>
                <a:cubicBezTo>
                  <a:pt x="46" y="61"/>
                  <a:pt x="46" y="61"/>
                  <a:pt x="46" y="61"/>
                </a:cubicBezTo>
                <a:cubicBezTo>
                  <a:pt x="49" y="63"/>
                  <a:pt x="49" y="63"/>
                  <a:pt x="49" y="63"/>
                </a:cubicBezTo>
                <a:cubicBezTo>
                  <a:pt x="49" y="58"/>
                  <a:pt x="49" y="58"/>
                  <a:pt x="49" y="58"/>
                </a:cubicBezTo>
                <a:cubicBezTo>
                  <a:pt x="51" y="56"/>
                  <a:pt x="51" y="56"/>
                  <a:pt x="51" y="56"/>
                </a:cubicBezTo>
                <a:cubicBezTo>
                  <a:pt x="55" y="53"/>
                  <a:pt x="55" y="53"/>
                  <a:pt x="55" y="53"/>
                </a:cubicBezTo>
                <a:cubicBezTo>
                  <a:pt x="55" y="51"/>
                  <a:pt x="55" y="51"/>
                  <a:pt x="55" y="51"/>
                </a:cubicBezTo>
                <a:cubicBezTo>
                  <a:pt x="60" y="47"/>
                  <a:pt x="60" y="47"/>
                  <a:pt x="60" y="47"/>
                </a:cubicBezTo>
                <a:cubicBezTo>
                  <a:pt x="64" y="44"/>
                  <a:pt x="64" y="44"/>
                  <a:pt x="64" y="44"/>
                </a:cubicBezTo>
                <a:cubicBezTo>
                  <a:pt x="64" y="44"/>
                  <a:pt x="64" y="44"/>
                  <a:pt x="64" y="44"/>
                </a:cubicBezTo>
                <a:cubicBezTo>
                  <a:pt x="67" y="41"/>
                  <a:pt x="67" y="41"/>
                  <a:pt x="67" y="41"/>
                </a:cubicBezTo>
                <a:cubicBezTo>
                  <a:pt x="68" y="41"/>
                  <a:pt x="68" y="41"/>
                  <a:pt x="68" y="41"/>
                </a:cubicBezTo>
                <a:cubicBezTo>
                  <a:pt x="69" y="42"/>
                  <a:pt x="69" y="42"/>
                  <a:pt x="69" y="42"/>
                </a:cubicBezTo>
                <a:cubicBezTo>
                  <a:pt x="70" y="40"/>
                  <a:pt x="70" y="40"/>
                  <a:pt x="70" y="40"/>
                </a:cubicBezTo>
                <a:cubicBezTo>
                  <a:pt x="70" y="40"/>
                  <a:pt x="70" y="40"/>
                  <a:pt x="70" y="40"/>
                </a:cubicBezTo>
                <a:cubicBezTo>
                  <a:pt x="69" y="40"/>
                  <a:pt x="69" y="40"/>
                  <a:pt x="69" y="40"/>
                </a:cubicBezTo>
                <a:cubicBezTo>
                  <a:pt x="68" y="40"/>
                  <a:pt x="68" y="40"/>
                  <a:pt x="68" y="40"/>
                </a:cubicBezTo>
                <a:cubicBezTo>
                  <a:pt x="68" y="38"/>
                  <a:pt x="68" y="38"/>
                  <a:pt x="68" y="38"/>
                </a:cubicBezTo>
                <a:cubicBezTo>
                  <a:pt x="68" y="38"/>
                  <a:pt x="68" y="38"/>
                  <a:pt x="68" y="38"/>
                </a:cubicBezTo>
                <a:cubicBezTo>
                  <a:pt x="70" y="38"/>
                  <a:pt x="70" y="38"/>
                  <a:pt x="70" y="38"/>
                </a:cubicBezTo>
                <a:cubicBezTo>
                  <a:pt x="71" y="38"/>
                  <a:pt x="71" y="38"/>
                  <a:pt x="71" y="38"/>
                </a:cubicBezTo>
                <a:cubicBezTo>
                  <a:pt x="71" y="39"/>
                  <a:pt x="71" y="39"/>
                  <a:pt x="71" y="39"/>
                </a:cubicBezTo>
                <a:cubicBezTo>
                  <a:pt x="72" y="39"/>
                  <a:pt x="72" y="39"/>
                  <a:pt x="72" y="39"/>
                </a:cubicBezTo>
                <a:cubicBezTo>
                  <a:pt x="72" y="39"/>
                  <a:pt x="72" y="39"/>
                  <a:pt x="72" y="39"/>
                </a:cubicBezTo>
                <a:cubicBezTo>
                  <a:pt x="72" y="39"/>
                  <a:pt x="72" y="39"/>
                  <a:pt x="72" y="39"/>
                </a:cubicBezTo>
                <a:cubicBezTo>
                  <a:pt x="75" y="39"/>
                  <a:pt x="75" y="39"/>
                  <a:pt x="75" y="39"/>
                </a:cubicBezTo>
                <a:cubicBezTo>
                  <a:pt x="75" y="38"/>
                  <a:pt x="75" y="38"/>
                  <a:pt x="75" y="38"/>
                </a:cubicBezTo>
                <a:cubicBezTo>
                  <a:pt x="76" y="38"/>
                  <a:pt x="76" y="38"/>
                  <a:pt x="76" y="38"/>
                </a:cubicBezTo>
                <a:cubicBezTo>
                  <a:pt x="76" y="39"/>
                  <a:pt x="76" y="39"/>
                  <a:pt x="76" y="39"/>
                </a:cubicBezTo>
                <a:cubicBezTo>
                  <a:pt x="75" y="40"/>
                  <a:pt x="75" y="40"/>
                  <a:pt x="75" y="40"/>
                </a:cubicBezTo>
                <a:cubicBezTo>
                  <a:pt x="75" y="41"/>
                  <a:pt x="75" y="41"/>
                  <a:pt x="75" y="41"/>
                </a:cubicBezTo>
                <a:cubicBezTo>
                  <a:pt x="79" y="42"/>
                  <a:pt x="79" y="42"/>
                  <a:pt x="79" y="42"/>
                </a:cubicBezTo>
                <a:cubicBezTo>
                  <a:pt x="79" y="43"/>
                  <a:pt x="79" y="43"/>
                  <a:pt x="79" y="43"/>
                </a:cubicBezTo>
                <a:cubicBezTo>
                  <a:pt x="80" y="42"/>
                  <a:pt x="80" y="42"/>
                  <a:pt x="80" y="42"/>
                </a:cubicBezTo>
                <a:cubicBezTo>
                  <a:pt x="80" y="41"/>
                  <a:pt x="80" y="41"/>
                  <a:pt x="80" y="41"/>
                </a:cubicBezTo>
                <a:cubicBezTo>
                  <a:pt x="77" y="39"/>
                  <a:pt x="77" y="39"/>
                  <a:pt x="77" y="39"/>
                </a:cubicBezTo>
                <a:cubicBezTo>
                  <a:pt x="77" y="38"/>
                  <a:pt x="77" y="38"/>
                  <a:pt x="77" y="38"/>
                </a:cubicBezTo>
                <a:cubicBezTo>
                  <a:pt x="79" y="38"/>
                  <a:pt x="79" y="38"/>
                  <a:pt x="79" y="38"/>
                </a:cubicBezTo>
                <a:cubicBezTo>
                  <a:pt x="79" y="35"/>
                  <a:pt x="79" y="35"/>
                  <a:pt x="79" y="35"/>
                </a:cubicBezTo>
                <a:cubicBezTo>
                  <a:pt x="77" y="33"/>
                  <a:pt x="77" y="33"/>
                  <a:pt x="77" y="33"/>
                </a:cubicBezTo>
                <a:cubicBezTo>
                  <a:pt x="77" y="29"/>
                  <a:pt x="77" y="29"/>
                  <a:pt x="77" y="29"/>
                </a:cubicBezTo>
                <a:cubicBezTo>
                  <a:pt x="73" y="31"/>
                  <a:pt x="73" y="31"/>
                  <a:pt x="73" y="31"/>
                </a:cubicBezTo>
                <a:cubicBezTo>
                  <a:pt x="71" y="31"/>
                  <a:pt x="71" y="31"/>
                  <a:pt x="71" y="31"/>
                </a:cubicBezTo>
                <a:cubicBezTo>
                  <a:pt x="72" y="28"/>
                  <a:pt x="72" y="28"/>
                  <a:pt x="72" y="28"/>
                </a:cubicBezTo>
                <a:cubicBezTo>
                  <a:pt x="67" y="27"/>
                  <a:pt x="67" y="27"/>
                  <a:pt x="67" y="27"/>
                </a:cubicBezTo>
                <a:cubicBezTo>
                  <a:pt x="65" y="28"/>
                  <a:pt x="65" y="28"/>
                  <a:pt x="65" y="28"/>
                </a:cubicBezTo>
                <a:cubicBezTo>
                  <a:pt x="65" y="33"/>
                  <a:pt x="65" y="33"/>
                  <a:pt x="65" y="33"/>
                </a:cubicBezTo>
                <a:cubicBezTo>
                  <a:pt x="61" y="34"/>
                  <a:pt x="61" y="34"/>
                  <a:pt x="61" y="34"/>
                </a:cubicBezTo>
                <a:cubicBezTo>
                  <a:pt x="59" y="37"/>
                  <a:pt x="59" y="37"/>
                  <a:pt x="59" y="37"/>
                </a:cubicBezTo>
                <a:cubicBezTo>
                  <a:pt x="58" y="38"/>
                  <a:pt x="58" y="38"/>
                  <a:pt x="58" y="38"/>
                </a:cubicBezTo>
                <a:cubicBezTo>
                  <a:pt x="58" y="34"/>
                  <a:pt x="58" y="34"/>
                  <a:pt x="58" y="34"/>
                </a:cubicBezTo>
                <a:cubicBezTo>
                  <a:pt x="54" y="33"/>
                  <a:pt x="54" y="33"/>
                  <a:pt x="54" y="33"/>
                </a:cubicBezTo>
                <a:cubicBezTo>
                  <a:pt x="52" y="32"/>
                  <a:pt x="52" y="32"/>
                  <a:pt x="52" y="32"/>
                </a:cubicBezTo>
                <a:cubicBezTo>
                  <a:pt x="52" y="29"/>
                  <a:pt x="52" y="29"/>
                  <a:pt x="52" y="29"/>
                </a:cubicBezTo>
                <a:cubicBezTo>
                  <a:pt x="58" y="26"/>
                  <a:pt x="58" y="26"/>
                  <a:pt x="58" y="26"/>
                </a:cubicBezTo>
                <a:cubicBezTo>
                  <a:pt x="61" y="25"/>
                  <a:pt x="61" y="25"/>
                  <a:pt x="61" y="25"/>
                </a:cubicBezTo>
                <a:cubicBezTo>
                  <a:pt x="61" y="27"/>
                  <a:pt x="61" y="27"/>
                  <a:pt x="61" y="27"/>
                </a:cubicBezTo>
                <a:cubicBezTo>
                  <a:pt x="63" y="27"/>
                  <a:pt x="63" y="27"/>
                  <a:pt x="63" y="27"/>
                </a:cubicBezTo>
                <a:cubicBezTo>
                  <a:pt x="63" y="26"/>
                  <a:pt x="63" y="26"/>
                  <a:pt x="63" y="26"/>
                </a:cubicBezTo>
                <a:cubicBezTo>
                  <a:pt x="65" y="25"/>
                  <a:pt x="65" y="25"/>
                  <a:pt x="65" y="25"/>
                </a:cubicBezTo>
                <a:cubicBezTo>
                  <a:pt x="65" y="25"/>
                  <a:pt x="65" y="25"/>
                  <a:pt x="65" y="25"/>
                </a:cubicBezTo>
                <a:cubicBezTo>
                  <a:pt x="64" y="25"/>
                  <a:pt x="64" y="25"/>
                  <a:pt x="64" y="25"/>
                </a:cubicBezTo>
                <a:cubicBezTo>
                  <a:pt x="64" y="24"/>
                  <a:pt x="64" y="24"/>
                  <a:pt x="64" y="24"/>
                </a:cubicBezTo>
                <a:cubicBezTo>
                  <a:pt x="66" y="23"/>
                  <a:pt x="66" y="23"/>
                  <a:pt x="66" y="23"/>
                </a:cubicBezTo>
                <a:cubicBezTo>
                  <a:pt x="68" y="22"/>
                  <a:pt x="68" y="22"/>
                  <a:pt x="68" y="22"/>
                </a:cubicBezTo>
                <a:cubicBezTo>
                  <a:pt x="68" y="22"/>
                  <a:pt x="68" y="22"/>
                  <a:pt x="68" y="22"/>
                </a:cubicBezTo>
                <a:cubicBezTo>
                  <a:pt x="68" y="22"/>
                  <a:pt x="68" y="22"/>
                  <a:pt x="68" y="22"/>
                </a:cubicBezTo>
                <a:cubicBezTo>
                  <a:pt x="68" y="22"/>
                  <a:pt x="68" y="22"/>
                  <a:pt x="68" y="22"/>
                </a:cubicBezTo>
                <a:cubicBezTo>
                  <a:pt x="73" y="21"/>
                  <a:pt x="73" y="21"/>
                  <a:pt x="73" y="21"/>
                </a:cubicBezTo>
                <a:cubicBezTo>
                  <a:pt x="75" y="23"/>
                  <a:pt x="75" y="23"/>
                  <a:pt x="75" y="23"/>
                </a:cubicBezTo>
                <a:cubicBezTo>
                  <a:pt x="70" y="26"/>
                  <a:pt x="70" y="26"/>
                  <a:pt x="70" y="26"/>
                </a:cubicBezTo>
                <a:cubicBezTo>
                  <a:pt x="76" y="27"/>
                  <a:pt x="76" y="27"/>
                  <a:pt x="76" y="27"/>
                </a:cubicBezTo>
                <a:cubicBezTo>
                  <a:pt x="77" y="25"/>
                  <a:pt x="77" y="25"/>
                  <a:pt x="77" y="25"/>
                </a:cubicBezTo>
                <a:cubicBezTo>
                  <a:pt x="80" y="25"/>
                  <a:pt x="80" y="25"/>
                  <a:pt x="80" y="25"/>
                </a:cubicBezTo>
                <a:cubicBezTo>
                  <a:pt x="81" y="23"/>
                  <a:pt x="81" y="23"/>
                  <a:pt x="81" y="23"/>
                </a:cubicBezTo>
                <a:cubicBezTo>
                  <a:pt x="79" y="22"/>
                  <a:pt x="79" y="22"/>
                  <a:pt x="79" y="22"/>
                </a:cubicBezTo>
                <a:cubicBezTo>
                  <a:pt x="79" y="20"/>
                  <a:pt x="79" y="20"/>
                  <a:pt x="79" y="20"/>
                </a:cubicBezTo>
                <a:cubicBezTo>
                  <a:pt x="73" y="17"/>
                  <a:pt x="73" y="17"/>
                  <a:pt x="73" y="17"/>
                </a:cubicBezTo>
                <a:cubicBezTo>
                  <a:pt x="68" y="17"/>
                  <a:pt x="68" y="17"/>
                  <a:pt x="68" y="17"/>
                </a:cubicBezTo>
                <a:cubicBezTo>
                  <a:pt x="65" y="19"/>
                  <a:pt x="65" y="19"/>
                  <a:pt x="65" y="19"/>
                </a:cubicBezTo>
                <a:cubicBezTo>
                  <a:pt x="66" y="22"/>
                  <a:pt x="66" y="22"/>
                  <a:pt x="66" y="22"/>
                </a:cubicBezTo>
                <a:cubicBezTo>
                  <a:pt x="63" y="22"/>
                  <a:pt x="63" y="22"/>
                  <a:pt x="63" y="22"/>
                </a:cubicBezTo>
                <a:cubicBezTo>
                  <a:pt x="62" y="20"/>
                  <a:pt x="62" y="20"/>
                  <a:pt x="62" y="20"/>
                </a:cubicBezTo>
                <a:cubicBezTo>
                  <a:pt x="65" y="17"/>
                  <a:pt x="65" y="17"/>
                  <a:pt x="65" y="17"/>
                </a:cubicBezTo>
                <a:cubicBezTo>
                  <a:pt x="60" y="17"/>
                  <a:pt x="60" y="17"/>
                  <a:pt x="60" y="17"/>
                </a:cubicBezTo>
                <a:cubicBezTo>
                  <a:pt x="59" y="18"/>
                  <a:pt x="59" y="18"/>
                  <a:pt x="59" y="18"/>
                </a:cubicBezTo>
                <a:cubicBezTo>
                  <a:pt x="58" y="19"/>
                  <a:pt x="58" y="19"/>
                  <a:pt x="58" y="19"/>
                </a:cubicBezTo>
                <a:cubicBezTo>
                  <a:pt x="60" y="19"/>
                  <a:pt x="60" y="19"/>
                  <a:pt x="60" y="19"/>
                </a:cubicBezTo>
                <a:cubicBezTo>
                  <a:pt x="60" y="21"/>
                  <a:pt x="60" y="21"/>
                  <a:pt x="60" y="21"/>
                </a:cubicBezTo>
                <a:cubicBezTo>
                  <a:pt x="57" y="21"/>
                  <a:pt x="57" y="21"/>
                  <a:pt x="57" y="21"/>
                </a:cubicBezTo>
                <a:cubicBezTo>
                  <a:pt x="56" y="23"/>
                  <a:pt x="56" y="23"/>
                  <a:pt x="56" y="23"/>
                </a:cubicBezTo>
                <a:cubicBezTo>
                  <a:pt x="52" y="23"/>
                  <a:pt x="52" y="23"/>
                  <a:pt x="52" y="23"/>
                </a:cubicBezTo>
                <a:cubicBezTo>
                  <a:pt x="52" y="23"/>
                  <a:pt x="52" y="20"/>
                  <a:pt x="52" y="20"/>
                </a:cubicBezTo>
                <a:cubicBezTo>
                  <a:pt x="51" y="20"/>
                  <a:pt x="55" y="20"/>
                  <a:pt x="55" y="20"/>
                </a:cubicBezTo>
                <a:cubicBezTo>
                  <a:pt x="58" y="18"/>
                  <a:pt x="58" y="18"/>
                  <a:pt x="58" y="18"/>
                </a:cubicBezTo>
                <a:cubicBezTo>
                  <a:pt x="56" y="17"/>
                  <a:pt x="56" y="17"/>
                  <a:pt x="56" y="17"/>
                </a:cubicBezTo>
                <a:cubicBezTo>
                  <a:pt x="54" y="19"/>
                  <a:pt x="54" y="19"/>
                  <a:pt x="54" y="19"/>
                </a:cubicBezTo>
                <a:cubicBezTo>
                  <a:pt x="51" y="19"/>
                  <a:pt x="51" y="19"/>
                  <a:pt x="51" y="19"/>
                </a:cubicBezTo>
                <a:cubicBezTo>
                  <a:pt x="49" y="16"/>
                  <a:pt x="49" y="16"/>
                  <a:pt x="49" y="16"/>
                </a:cubicBezTo>
                <a:cubicBezTo>
                  <a:pt x="45" y="16"/>
                  <a:pt x="45" y="16"/>
                  <a:pt x="45" y="16"/>
                </a:cubicBezTo>
                <a:cubicBezTo>
                  <a:pt x="41" y="19"/>
                  <a:pt x="41" y="19"/>
                  <a:pt x="41" y="19"/>
                </a:cubicBezTo>
                <a:cubicBezTo>
                  <a:pt x="45" y="19"/>
                  <a:pt x="45" y="19"/>
                  <a:pt x="45" y="19"/>
                </a:cubicBezTo>
                <a:cubicBezTo>
                  <a:pt x="45" y="20"/>
                  <a:pt x="45" y="20"/>
                  <a:pt x="45" y="20"/>
                </a:cubicBezTo>
                <a:cubicBezTo>
                  <a:pt x="44" y="21"/>
                  <a:pt x="44" y="21"/>
                  <a:pt x="44" y="21"/>
                </a:cubicBezTo>
                <a:cubicBezTo>
                  <a:pt x="48" y="21"/>
                  <a:pt x="48" y="21"/>
                  <a:pt x="48" y="21"/>
                </a:cubicBezTo>
                <a:cubicBezTo>
                  <a:pt x="49" y="23"/>
                  <a:pt x="49" y="23"/>
                  <a:pt x="49" y="23"/>
                </a:cubicBezTo>
                <a:cubicBezTo>
                  <a:pt x="44" y="23"/>
                  <a:pt x="44" y="23"/>
                  <a:pt x="44" y="23"/>
                </a:cubicBezTo>
                <a:cubicBezTo>
                  <a:pt x="44" y="21"/>
                  <a:pt x="44" y="21"/>
                  <a:pt x="44" y="21"/>
                </a:cubicBezTo>
                <a:cubicBezTo>
                  <a:pt x="41" y="21"/>
                  <a:pt x="41" y="21"/>
                  <a:pt x="41" y="21"/>
                </a:cubicBezTo>
                <a:cubicBezTo>
                  <a:pt x="39" y="20"/>
                  <a:pt x="39" y="20"/>
                  <a:pt x="39" y="20"/>
                </a:cubicBezTo>
                <a:cubicBezTo>
                  <a:pt x="36" y="20"/>
                  <a:pt x="36" y="20"/>
                  <a:pt x="36" y="20"/>
                </a:cubicBezTo>
                <a:cubicBezTo>
                  <a:pt x="48" y="11"/>
                  <a:pt x="62" y="6"/>
                  <a:pt x="78" y="6"/>
                </a:cubicBezTo>
                <a:cubicBezTo>
                  <a:pt x="96" y="6"/>
                  <a:pt x="112" y="13"/>
                  <a:pt x="125" y="24"/>
                </a:cubicBezTo>
                <a:cubicBezTo>
                  <a:pt x="124" y="26"/>
                  <a:pt x="124" y="26"/>
                  <a:pt x="124" y="26"/>
                </a:cubicBezTo>
                <a:cubicBezTo>
                  <a:pt x="121" y="27"/>
                  <a:pt x="121" y="27"/>
                  <a:pt x="121" y="27"/>
                </a:cubicBezTo>
                <a:cubicBezTo>
                  <a:pt x="119" y="28"/>
                  <a:pt x="119" y="28"/>
                  <a:pt x="119" y="28"/>
                </a:cubicBezTo>
                <a:cubicBezTo>
                  <a:pt x="120" y="30"/>
                  <a:pt x="120" y="30"/>
                  <a:pt x="120" y="30"/>
                </a:cubicBezTo>
                <a:cubicBezTo>
                  <a:pt x="121" y="30"/>
                  <a:pt x="121" y="30"/>
                  <a:pt x="121" y="30"/>
                </a:cubicBezTo>
                <a:cubicBezTo>
                  <a:pt x="122" y="33"/>
                  <a:pt x="122" y="33"/>
                  <a:pt x="122" y="33"/>
                </a:cubicBezTo>
                <a:cubicBezTo>
                  <a:pt x="125" y="32"/>
                  <a:pt x="125" y="32"/>
                  <a:pt x="125" y="32"/>
                </a:cubicBezTo>
                <a:cubicBezTo>
                  <a:pt x="126" y="35"/>
                  <a:pt x="126" y="35"/>
                  <a:pt x="126" y="35"/>
                </a:cubicBezTo>
                <a:cubicBezTo>
                  <a:pt x="125" y="35"/>
                  <a:pt x="125" y="35"/>
                  <a:pt x="125" y="35"/>
                </a:cubicBezTo>
                <a:cubicBezTo>
                  <a:pt x="123" y="35"/>
                  <a:pt x="123" y="35"/>
                  <a:pt x="123" y="35"/>
                </a:cubicBezTo>
                <a:cubicBezTo>
                  <a:pt x="120" y="35"/>
                  <a:pt x="120" y="35"/>
                  <a:pt x="120" y="35"/>
                </a:cubicBezTo>
                <a:cubicBezTo>
                  <a:pt x="117" y="39"/>
                  <a:pt x="117" y="39"/>
                  <a:pt x="117" y="39"/>
                </a:cubicBezTo>
                <a:cubicBezTo>
                  <a:pt x="114" y="40"/>
                  <a:pt x="114" y="40"/>
                  <a:pt x="114" y="40"/>
                </a:cubicBezTo>
                <a:cubicBezTo>
                  <a:pt x="113" y="43"/>
                  <a:pt x="113" y="43"/>
                  <a:pt x="113" y="43"/>
                </a:cubicBezTo>
                <a:cubicBezTo>
                  <a:pt x="115" y="43"/>
                  <a:pt x="115" y="43"/>
                  <a:pt x="115" y="43"/>
                </a:cubicBezTo>
                <a:cubicBezTo>
                  <a:pt x="114" y="45"/>
                  <a:pt x="114" y="45"/>
                  <a:pt x="114" y="45"/>
                </a:cubicBezTo>
                <a:cubicBezTo>
                  <a:pt x="111" y="44"/>
                  <a:pt x="111" y="44"/>
                  <a:pt x="111" y="44"/>
                </a:cubicBezTo>
                <a:cubicBezTo>
                  <a:pt x="107" y="45"/>
                  <a:pt x="107" y="45"/>
                  <a:pt x="107" y="45"/>
                </a:cubicBezTo>
                <a:cubicBezTo>
                  <a:pt x="106" y="47"/>
                  <a:pt x="106" y="47"/>
                  <a:pt x="106" y="47"/>
                </a:cubicBezTo>
                <a:cubicBezTo>
                  <a:pt x="107" y="51"/>
                  <a:pt x="107" y="51"/>
                  <a:pt x="107" y="51"/>
                </a:cubicBezTo>
                <a:cubicBezTo>
                  <a:pt x="109" y="52"/>
                  <a:pt x="109" y="52"/>
                  <a:pt x="109" y="52"/>
                </a:cubicBezTo>
                <a:cubicBezTo>
                  <a:pt x="112" y="52"/>
                  <a:pt x="112" y="52"/>
                  <a:pt x="112" y="52"/>
                </a:cubicBezTo>
                <a:cubicBezTo>
                  <a:pt x="115" y="52"/>
                  <a:pt x="115" y="52"/>
                  <a:pt x="115" y="52"/>
                </a:cubicBezTo>
                <a:cubicBezTo>
                  <a:pt x="115" y="50"/>
                  <a:pt x="115" y="50"/>
                  <a:pt x="115" y="50"/>
                </a:cubicBezTo>
                <a:cubicBezTo>
                  <a:pt x="119" y="45"/>
                  <a:pt x="119" y="45"/>
                  <a:pt x="119" y="45"/>
                </a:cubicBezTo>
                <a:cubicBezTo>
                  <a:pt x="121" y="46"/>
                  <a:pt x="121" y="46"/>
                  <a:pt x="121" y="46"/>
                </a:cubicBezTo>
                <a:cubicBezTo>
                  <a:pt x="123" y="44"/>
                  <a:pt x="123" y="44"/>
                  <a:pt x="123" y="44"/>
                </a:cubicBezTo>
                <a:cubicBezTo>
                  <a:pt x="124" y="45"/>
                  <a:pt x="124" y="45"/>
                  <a:pt x="124" y="45"/>
                </a:cubicBezTo>
                <a:cubicBezTo>
                  <a:pt x="129" y="49"/>
                  <a:pt x="129" y="49"/>
                  <a:pt x="129" y="49"/>
                </a:cubicBezTo>
                <a:cubicBezTo>
                  <a:pt x="129" y="50"/>
                  <a:pt x="129" y="50"/>
                  <a:pt x="129" y="50"/>
                </a:cubicBezTo>
                <a:cubicBezTo>
                  <a:pt x="126" y="50"/>
                  <a:pt x="126" y="50"/>
                  <a:pt x="126" y="50"/>
                </a:cubicBezTo>
                <a:cubicBezTo>
                  <a:pt x="127" y="51"/>
                  <a:pt x="127" y="51"/>
                  <a:pt x="127" y="51"/>
                </a:cubicBezTo>
                <a:cubicBezTo>
                  <a:pt x="129" y="52"/>
                  <a:pt x="129" y="52"/>
                  <a:pt x="129" y="52"/>
                </a:cubicBezTo>
                <a:cubicBezTo>
                  <a:pt x="130" y="51"/>
                  <a:pt x="130" y="51"/>
                  <a:pt x="130" y="51"/>
                </a:cubicBezTo>
                <a:cubicBezTo>
                  <a:pt x="130" y="49"/>
                  <a:pt x="130" y="49"/>
                  <a:pt x="130" y="49"/>
                </a:cubicBezTo>
                <a:cubicBezTo>
                  <a:pt x="131" y="48"/>
                  <a:pt x="131" y="48"/>
                  <a:pt x="131" y="48"/>
                </a:cubicBezTo>
                <a:cubicBezTo>
                  <a:pt x="131" y="48"/>
                  <a:pt x="131" y="48"/>
                  <a:pt x="131" y="48"/>
                </a:cubicBezTo>
                <a:cubicBezTo>
                  <a:pt x="127" y="46"/>
                  <a:pt x="127" y="46"/>
                  <a:pt x="127" y="46"/>
                </a:cubicBezTo>
                <a:cubicBezTo>
                  <a:pt x="126" y="43"/>
                  <a:pt x="126" y="43"/>
                  <a:pt x="126" y="43"/>
                </a:cubicBezTo>
                <a:cubicBezTo>
                  <a:pt x="129" y="43"/>
                  <a:pt x="129" y="43"/>
                  <a:pt x="129" y="43"/>
                </a:cubicBezTo>
                <a:cubicBezTo>
                  <a:pt x="130" y="44"/>
                  <a:pt x="130" y="44"/>
                  <a:pt x="130" y="44"/>
                </a:cubicBezTo>
                <a:cubicBezTo>
                  <a:pt x="133" y="46"/>
                  <a:pt x="133" y="46"/>
                  <a:pt x="133" y="46"/>
                </a:cubicBezTo>
                <a:cubicBezTo>
                  <a:pt x="133" y="49"/>
                  <a:pt x="133" y="49"/>
                  <a:pt x="133" y="49"/>
                </a:cubicBezTo>
                <a:cubicBezTo>
                  <a:pt x="135" y="52"/>
                  <a:pt x="135" y="52"/>
                  <a:pt x="135" y="52"/>
                </a:cubicBezTo>
                <a:cubicBezTo>
                  <a:pt x="137" y="48"/>
                  <a:pt x="137" y="48"/>
                  <a:pt x="137" y="48"/>
                </a:cubicBezTo>
                <a:cubicBezTo>
                  <a:pt x="138" y="47"/>
                  <a:pt x="138" y="47"/>
                  <a:pt x="138" y="47"/>
                </a:cubicBezTo>
                <a:cubicBezTo>
                  <a:pt x="139" y="50"/>
                  <a:pt x="139" y="50"/>
                  <a:pt x="139" y="50"/>
                </a:cubicBezTo>
                <a:cubicBezTo>
                  <a:pt x="141" y="52"/>
                  <a:pt x="141" y="52"/>
                  <a:pt x="141" y="52"/>
                </a:cubicBezTo>
                <a:cubicBezTo>
                  <a:pt x="144" y="52"/>
                  <a:pt x="144" y="52"/>
                  <a:pt x="144" y="52"/>
                </a:cubicBezTo>
                <a:cubicBezTo>
                  <a:pt x="145" y="54"/>
                  <a:pt x="146" y="56"/>
                  <a:pt x="146" y="58"/>
                </a:cubicBezTo>
                <a:close/>
                <a:moveTo>
                  <a:pt x="42" y="35"/>
                </a:moveTo>
                <a:cubicBezTo>
                  <a:pt x="44" y="34"/>
                  <a:pt x="44" y="34"/>
                  <a:pt x="44" y="34"/>
                </a:cubicBezTo>
                <a:cubicBezTo>
                  <a:pt x="46" y="35"/>
                  <a:pt x="46" y="35"/>
                  <a:pt x="46" y="35"/>
                </a:cubicBezTo>
                <a:cubicBezTo>
                  <a:pt x="45" y="37"/>
                  <a:pt x="45" y="37"/>
                  <a:pt x="45" y="37"/>
                </a:cubicBezTo>
                <a:cubicBezTo>
                  <a:pt x="44" y="38"/>
                  <a:pt x="44" y="38"/>
                  <a:pt x="44" y="38"/>
                </a:cubicBezTo>
                <a:lnTo>
                  <a:pt x="42" y="35"/>
                </a:lnTo>
                <a:close/>
                <a:moveTo>
                  <a:pt x="52" y="41"/>
                </a:moveTo>
                <a:cubicBezTo>
                  <a:pt x="52" y="42"/>
                  <a:pt x="52" y="42"/>
                  <a:pt x="52" y="42"/>
                </a:cubicBezTo>
                <a:cubicBezTo>
                  <a:pt x="48" y="42"/>
                  <a:pt x="48" y="42"/>
                  <a:pt x="48" y="42"/>
                </a:cubicBezTo>
                <a:cubicBezTo>
                  <a:pt x="46" y="42"/>
                  <a:pt x="46" y="42"/>
                  <a:pt x="46" y="42"/>
                </a:cubicBezTo>
                <a:cubicBezTo>
                  <a:pt x="47" y="41"/>
                  <a:pt x="47" y="41"/>
                  <a:pt x="47" y="41"/>
                </a:cubicBezTo>
                <a:cubicBezTo>
                  <a:pt x="49" y="40"/>
                  <a:pt x="49" y="40"/>
                  <a:pt x="49" y="40"/>
                </a:cubicBezTo>
                <a:cubicBezTo>
                  <a:pt x="52" y="40"/>
                  <a:pt x="52" y="40"/>
                  <a:pt x="52" y="40"/>
                </a:cubicBezTo>
                <a:cubicBezTo>
                  <a:pt x="52" y="41"/>
                  <a:pt x="52" y="41"/>
                  <a:pt x="52" y="41"/>
                </a:cubicBezTo>
                <a:close/>
                <a:moveTo>
                  <a:pt x="54" y="43"/>
                </a:moveTo>
                <a:cubicBezTo>
                  <a:pt x="54" y="44"/>
                  <a:pt x="54" y="44"/>
                  <a:pt x="54" y="44"/>
                </a:cubicBezTo>
                <a:cubicBezTo>
                  <a:pt x="53" y="45"/>
                  <a:pt x="53" y="45"/>
                  <a:pt x="53" y="45"/>
                </a:cubicBezTo>
                <a:cubicBezTo>
                  <a:pt x="52" y="45"/>
                  <a:pt x="52" y="45"/>
                  <a:pt x="52" y="45"/>
                </a:cubicBezTo>
                <a:cubicBezTo>
                  <a:pt x="52" y="43"/>
                  <a:pt x="52" y="43"/>
                  <a:pt x="52" y="43"/>
                </a:cubicBezTo>
                <a:lnTo>
                  <a:pt x="54" y="43"/>
                </a:lnTo>
                <a:close/>
                <a:moveTo>
                  <a:pt x="53" y="42"/>
                </a:moveTo>
                <a:cubicBezTo>
                  <a:pt x="53" y="40"/>
                  <a:pt x="53" y="40"/>
                  <a:pt x="53" y="40"/>
                </a:cubicBezTo>
                <a:cubicBezTo>
                  <a:pt x="55" y="42"/>
                  <a:pt x="55" y="42"/>
                  <a:pt x="55" y="42"/>
                </a:cubicBezTo>
                <a:lnTo>
                  <a:pt x="53" y="42"/>
                </a:lnTo>
                <a:close/>
                <a:moveTo>
                  <a:pt x="54" y="45"/>
                </a:moveTo>
                <a:cubicBezTo>
                  <a:pt x="54" y="47"/>
                  <a:pt x="54" y="47"/>
                  <a:pt x="54" y="47"/>
                </a:cubicBezTo>
                <a:cubicBezTo>
                  <a:pt x="53" y="48"/>
                  <a:pt x="53" y="48"/>
                  <a:pt x="53" y="48"/>
                </a:cubicBezTo>
                <a:cubicBezTo>
                  <a:pt x="50" y="48"/>
                  <a:pt x="50" y="48"/>
                  <a:pt x="50" y="48"/>
                </a:cubicBezTo>
                <a:cubicBezTo>
                  <a:pt x="51" y="46"/>
                  <a:pt x="51" y="46"/>
                  <a:pt x="51" y="46"/>
                </a:cubicBezTo>
                <a:cubicBezTo>
                  <a:pt x="52" y="46"/>
                  <a:pt x="52" y="46"/>
                  <a:pt x="52" y="46"/>
                </a:cubicBezTo>
                <a:cubicBezTo>
                  <a:pt x="52" y="46"/>
                  <a:pt x="52" y="46"/>
                  <a:pt x="52" y="46"/>
                </a:cubicBezTo>
                <a:lnTo>
                  <a:pt x="54" y="45"/>
                </a:lnTo>
                <a:close/>
                <a:moveTo>
                  <a:pt x="48" y="43"/>
                </a:moveTo>
                <a:cubicBezTo>
                  <a:pt x="50" y="43"/>
                  <a:pt x="50" y="43"/>
                  <a:pt x="50" y="43"/>
                </a:cubicBezTo>
                <a:cubicBezTo>
                  <a:pt x="47" y="47"/>
                  <a:pt x="47" y="47"/>
                  <a:pt x="47" y="47"/>
                </a:cubicBezTo>
                <a:cubicBezTo>
                  <a:pt x="46" y="46"/>
                  <a:pt x="46" y="46"/>
                  <a:pt x="46" y="46"/>
                </a:cubicBezTo>
                <a:cubicBezTo>
                  <a:pt x="46" y="44"/>
                  <a:pt x="46" y="44"/>
                  <a:pt x="46" y="44"/>
                </a:cubicBezTo>
                <a:lnTo>
                  <a:pt x="48" y="43"/>
                </a:lnTo>
                <a:close/>
                <a:moveTo>
                  <a:pt x="58" y="45"/>
                </a:moveTo>
                <a:cubicBezTo>
                  <a:pt x="58" y="46"/>
                  <a:pt x="58" y="46"/>
                  <a:pt x="58" y="46"/>
                </a:cubicBezTo>
                <a:cubicBezTo>
                  <a:pt x="56" y="46"/>
                  <a:pt x="56" y="46"/>
                  <a:pt x="56" y="46"/>
                </a:cubicBezTo>
                <a:cubicBezTo>
                  <a:pt x="55" y="45"/>
                  <a:pt x="55" y="45"/>
                  <a:pt x="55" y="45"/>
                </a:cubicBezTo>
                <a:cubicBezTo>
                  <a:pt x="55" y="44"/>
                  <a:pt x="55" y="44"/>
                  <a:pt x="55" y="44"/>
                </a:cubicBezTo>
                <a:cubicBezTo>
                  <a:pt x="55" y="44"/>
                  <a:pt x="55" y="44"/>
                  <a:pt x="55" y="44"/>
                </a:cubicBezTo>
                <a:lnTo>
                  <a:pt x="58" y="45"/>
                </a:lnTo>
                <a:close/>
                <a:moveTo>
                  <a:pt x="56" y="43"/>
                </a:moveTo>
                <a:cubicBezTo>
                  <a:pt x="56" y="42"/>
                  <a:pt x="56" y="42"/>
                  <a:pt x="56" y="42"/>
                </a:cubicBezTo>
                <a:cubicBezTo>
                  <a:pt x="57" y="43"/>
                  <a:pt x="57" y="43"/>
                  <a:pt x="57" y="43"/>
                </a:cubicBezTo>
                <a:cubicBezTo>
                  <a:pt x="57" y="44"/>
                  <a:pt x="57" y="44"/>
                  <a:pt x="57" y="44"/>
                </a:cubicBezTo>
                <a:lnTo>
                  <a:pt x="56" y="43"/>
                </a:lnTo>
                <a:close/>
                <a:moveTo>
                  <a:pt x="147" y="62"/>
                </a:moveTo>
                <a:cubicBezTo>
                  <a:pt x="147" y="61"/>
                  <a:pt x="147" y="61"/>
                  <a:pt x="147" y="61"/>
                </a:cubicBezTo>
                <a:cubicBezTo>
                  <a:pt x="147" y="62"/>
                  <a:pt x="147" y="62"/>
                  <a:pt x="148" y="63"/>
                </a:cubicBezTo>
                <a:lnTo>
                  <a:pt x="147" y="62"/>
                </a:lnTo>
                <a:close/>
                <a:moveTo>
                  <a:pt x="147" y="62"/>
                </a:moveTo>
                <a:cubicBezTo>
                  <a:pt x="147" y="62"/>
                  <a:pt x="147" y="62"/>
                  <a:pt x="147" y="62"/>
                </a:cubicBezTo>
              </a:path>
            </a:pathLst>
          </a:custGeom>
          <a:solidFill>
            <a:srgbClr val="C00000"/>
          </a:solidFill>
          <a:ln>
            <a:noFill/>
          </a:ln>
        </p:spPr>
        <p:txBody>
          <a:bodyPr vert="horz" wrap="square" lIns="68580" tIns="34290" rIns="68580" bIns="34290" numCol="1" anchor="t" anchorCtr="0" compatLnSpc="1">
            <a:prstTxWarp prst="textNoShape">
              <a:avLst/>
            </a:prstTxWarp>
          </a:bodyPr>
          <a:lstStyle/>
          <a:p>
            <a:pPr>
              <a:defRPr/>
            </a:pPr>
            <a:endParaRPr lang="en-US" sz="1350" dirty="0">
              <a:solidFill>
                <a:schemeClr val="tx2"/>
              </a:solidFill>
              <a:latin typeface="Calibri"/>
            </a:endParaRPr>
          </a:p>
        </p:txBody>
      </p:sp>
      <p:grpSp>
        <p:nvGrpSpPr>
          <p:cNvPr id="81" name="Group 80"/>
          <p:cNvGrpSpPr>
            <a:grpSpLocks noChangeAspect="1"/>
          </p:cNvGrpSpPr>
          <p:nvPr/>
        </p:nvGrpSpPr>
        <p:grpSpPr>
          <a:xfrm>
            <a:off x="2617864" y="1431742"/>
            <a:ext cx="591179" cy="590330"/>
            <a:chOff x="-2555875" y="5205413"/>
            <a:chExt cx="654050" cy="630237"/>
          </a:xfrm>
          <a:solidFill>
            <a:srgbClr val="C00000"/>
          </a:solidFill>
        </p:grpSpPr>
        <p:sp>
          <p:nvSpPr>
            <p:cNvPr id="82" name="Freeform 23"/>
            <p:cNvSpPr>
              <a:spLocks noEditPoints="1"/>
            </p:cNvSpPr>
            <p:nvPr/>
          </p:nvSpPr>
          <p:spPr bwMode="auto">
            <a:xfrm>
              <a:off x="-2439988" y="5205413"/>
              <a:ext cx="422275" cy="320675"/>
            </a:xfrm>
            <a:custGeom>
              <a:avLst/>
              <a:gdLst>
                <a:gd name="T0" fmla="*/ 641 w 992"/>
                <a:gd name="T1" fmla="*/ 287 h 757"/>
                <a:gd name="T2" fmla="*/ 641 w 992"/>
                <a:gd name="T3" fmla="*/ 188 h 757"/>
                <a:gd name="T4" fmla="*/ 664 w 992"/>
                <a:gd name="T5" fmla="*/ 188 h 757"/>
                <a:gd name="T6" fmla="*/ 664 w 992"/>
                <a:gd name="T7" fmla="*/ 135 h 757"/>
                <a:gd name="T8" fmla="*/ 641 w 992"/>
                <a:gd name="T9" fmla="*/ 135 h 757"/>
                <a:gd name="T10" fmla="*/ 496 w 992"/>
                <a:gd name="T11" fmla="*/ 0 h 757"/>
                <a:gd name="T12" fmla="*/ 351 w 992"/>
                <a:gd name="T13" fmla="*/ 135 h 757"/>
                <a:gd name="T14" fmla="*/ 328 w 992"/>
                <a:gd name="T15" fmla="*/ 135 h 757"/>
                <a:gd name="T16" fmla="*/ 328 w 992"/>
                <a:gd name="T17" fmla="*/ 188 h 757"/>
                <a:gd name="T18" fmla="*/ 351 w 992"/>
                <a:gd name="T19" fmla="*/ 188 h 757"/>
                <a:gd name="T20" fmla="*/ 351 w 992"/>
                <a:gd name="T21" fmla="*/ 287 h 757"/>
                <a:gd name="T22" fmla="*/ 0 w 992"/>
                <a:gd name="T23" fmla="*/ 757 h 757"/>
                <a:gd name="T24" fmla="*/ 992 w 992"/>
                <a:gd name="T25" fmla="*/ 757 h 757"/>
                <a:gd name="T26" fmla="*/ 641 w 992"/>
                <a:gd name="T27" fmla="*/ 287 h 757"/>
                <a:gd name="T28" fmla="*/ 577 w 992"/>
                <a:gd name="T29" fmla="*/ 273 h 757"/>
                <a:gd name="T30" fmla="*/ 528 w 992"/>
                <a:gd name="T31" fmla="*/ 267 h 757"/>
                <a:gd name="T32" fmla="*/ 528 w 992"/>
                <a:gd name="T33" fmla="*/ 188 h 757"/>
                <a:gd name="T34" fmla="*/ 577 w 992"/>
                <a:gd name="T35" fmla="*/ 188 h 757"/>
                <a:gd name="T36" fmla="*/ 577 w 992"/>
                <a:gd name="T37" fmla="*/ 273 h 757"/>
                <a:gd name="T38" fmla="*/ 415 w 992"/>
                <a:gd name="T39" fmla="*/ 188 h 757"/>
                <a:gd name="T40" fmla="*/ 464 w 992"/>
                <a:gd name="T41" fmla="*/ 188 h 757"/>
                <a:gd name="T42" fmla="*/ 464 w 992"/>
                <a:gd name="T43" fmla="*/ 267 h 757"/>
                <a:gd name="T44" fmla="*/ 415 w 992"/>
                <a:gd name="T45" fmla="*/ 273 h 757"/>
                <a:gd name="T46" fmla="*/ 415 w 992"/>
                <a:gd name="T47" fmla="*/ 188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2" h="757">
                  <a:moveTo>
                    <a:pt x="641" y="287"/>
                  </a:moveTo>
                  <a:cubicBezTo>
                    <a:pt x="641" y="188"/>
                    <a:pt x="641" y="188"/>
                    <a:pt x="641" y="188"/>
                  </a:cubicBezTo>
                  <a:cubicBezTo>
                    <a:pt x="664" y="188"/>
                    <a:pt x="664" y="188"/>
                    <a:pt x="664" y="188"/>
                  </a:cubicBezTo>
                  <a:cubicBezTo>
                    <a:pt x="664" y="135"/>
                    <a:pt x="664" y="135"/>
                    <a:pt x="664" y="135"/>
                  </a:cubicBezTo>
                  <a:cubicBezTo>
                    <a:pt x="641" y="135"/>
                    <a:pt x="641" y="135"/>
                    <a:pt x="641" y="135"/>
                  </a:cubicBezTo>
                  <a:cubicBezTo>
                    <a:pt x="635" y="59"/>
                    <a:pt x="573" y="0"/>
                    <a:pt x="496" y="0"/>
                  </a:cubicBezTo>
                  <a:cubicBezTo>
                    <a:pt x="419" y="0"/>
                    <a:pt x="357" y="59"/>
                    <a:pt x="351" y="135"/>
                  </a:cubicBezTo>
                  <a:cubicBezTo>
                    <a:pt x="328" y="135"/>
                    <a:pt x="328" y="135"/>
                    <a:pt x="328" y="135"/>
                  </a:cubicBezTo>
                  <a:cubicBezTo>
                    <a:pt x="328" y="188"/>
                    <a:pt x="328" y="188"/>
                    <a:pt x="328" y="188"/>
                  </a:cubicBezTo>
                  <a:cubicBezTo>
                    <a:pt x="351" y="188"/>
                    <a:pt x="351" y="188"/>
                    <a:pt x="351" y="188"/>
                  </a:cubicBezTo>
                  <a:cubicBezTo>
                    <a:pt x="351" y="287"/>
                    <a:pt x="351" y="287"/>
                    <a:pt x="351" y="287"/>
                  </a:cubicBezTo>
                  <a:cubicBezTo>
                    <a:pt x="149" y="349"/>
                    <a:pt x="2" y="536"/>
                    <a:pt x="0" y="757"/>
                  </a:cubicBezTo>
                  <a:cubicBezTo>
                    <a:pt x="992" y="757"/>
                    <a:pt x="992" y="757"/>
                    <a:pt x="992" y="757"/>
                  </a:cubicBezTo>
                  <a:cubicBezTo>
                    <a:pt x="990" y="536"/>
                    <a:pt x="843" y="349"/>
                    <a:pt x="641" y="287"/>
                  </a:cubicBezTo>
                  <a:close/>
                  <a:moveTo>
                    <a:pt x="577" y="273"/>
                  </a:moveTo>
                  <a:cubicBezTo>
                    <a:pt x="561" y="270"/>
                    <a:pt x="545" y="268"/>
                    <a:pt x="528" y="267"/>
                  </a:cubicBezTo>
                  <a:cubicBezTo>
                    <a:pt x="528" y="188"/>
                    <a:pt x="528" y="188"/>
                    <a:pt x="528" y="188"/>
                  </a:cubicBezTo>
                  <a:cubicBezTo>
                    <a:pt x="577" y="188"/>
                    <a:pt x="577" y="188"/>
                    <a:pt x="577" y="188"/>
                  </a:cubicBezTo>
                  <a:lnTo>
                    <a:pt x="577" y="273"/>
                  </a:lnTo>
                  <a:close/>
                  <a:moveTo>
                    <a:pt x="415" y="188"/>
                  </a:moveTo>
                  <a:cubicBezTo>
                    <a:pt x="464" y="188"/>
                    <a:pt x="464" y="188"/>
                    <a:pt x="464" y="188"/>
                  </a:cubicBezTo>
                  <a:cubicBezTo>
                    <a:pt x="464" y="267"/>
                    <a:pt x="464" y="267"/>
                    <a:pt x="464" y="267"/>
                  </a:cubicBezTo>
                  <a:cubicBezTo>
                    <a:pt x="447" y="268"/>
                    <a:pt x="431" y="270"/>
                    <a:pt x="415" y="273"/>
                  </a:cubicBezTo>
                  <a:lnTo>
                    <a:pt x="415"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defRPr/>
              </a:pPr>
              <a:endParaRPr lang="en-US" sz="1350" dirty="0">
                <a:solidFill>
                  <a:schemeClr val="tx2"/>
                </a:solidFill>
                <a:latin typeface="Calibri"/>
              </a:endParaRPr>
            </a:p>
          </p:txBody>
        </p:sp>
        <p:sp>
          <p:nvSpPr>
            <p:cNvPr id="83" name="Rectangle 24"/>
            <p:cNvSpPr>
              <a:spLocks noChangeArrowheads="1"/>
            </p:cNvSpPr>
            <p:nvPr/>
          </p:nvSpPr>
          <p:spPr bwMode="auto">
            <a:xfrm>
              <a:off x="-2555875" y="5800725"/>
              <a:ext cx="654050"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defRPr/>
              </a:pPr>
              <a:endParaRPr lang="en-US" sz="1350" dirty="0">
                <a:solidFill>
                  <a:schemeClr val="tx2"/>
                </a:solidFill>
                <a:latin typeface="Calibri"/>
              </a:endParaRPr>
            </a:p>
          </p:txBody>
        </p:sp>
        <p:sp>
          <p:nvSpPr>
            <p:cNvPr id="84" name="Rectangle 25"/>
            <p:cNvSpPr>
              <a:spLocks noChangeArrowheads="1"/>
            </p:cNvSpPr>
            <p:nvPr/>
          </p:nvSpPr>
          <p:spPr bwMode="auto">
            <a:xfrm>
              <a:off x="-2522538" y="5753100"/>
              <a:ext cx="587375"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defRPr/>
              </a:pPr>
              <a:endParaRPr lang="en-US" sz="1350" dirty="0">
                <a:solidFill>
                  <a:schemeClr val="tx2"/>
                </a:solidFill>
                <a:latin typeface="Calibri"/>
              </a:endParaRPr>
            </a:p>
          </p:txBody>
        </p:sp>
        <p:sp>
          <p:nvSpPr>
            <p:cNvPr id="85" name="Freeform 26"/>
            <p:cNvSpPr>
              <a:spLocks noEditPoints="1"/>
            </p:cNvSpPr>
            <p:nvPr/>
          </p:nvSpPr>
          <p:spPr bwMode="auto">
            <a:xfrm>
              <a:off x="-2492375" y="5548313"/>
              <a:ext cx="525463" cy="188913"/>
            </a:xfrm>
            <a:custGeom>
              <a:avLst/>
              <a:gdLst>
                <a:gd name="T0" fmla="*/ 300 w 331"/>
                <a:gd name="T1" fmla="*/ 103 h 119"/>
                <a:gd name="T2" fmla="*/ 296 w 331"/>
                <a:gd name="T3" fmla="*/ 91 h 119"/>
                <a:gd name="T4" fmla="*/ 293 w 331"/>
                <a:gd name="T5" fmla="*/ 86 h 119"/>
                <a:gd name="T6" fmla="*/ 296 w 331"/>
                <a:gd name="T7" fmla="*/ 20 h 119"/>
                <a:gd name="T8" fmla="*/ 308 w 331"/>
                <a:gd name="T9" fmla="*/ 15 h 119"/>
                <a:gd name="T10" fmla="*/ 23 w 331"/>
                <a:gd name="T11" fmla="*/ 0 h 119"/>
                <a:gd name="T12" fmla="*/ 36 w 331"/>
                <a:gd name="T13" fmla="*/ 15 h 119"/>
                <a:gd name="T14" fmla="*/ 38 w 331"/>
                <a:gd name="T15" fmla="*/ 20 h 119"/>
                <a:gd name="T16" fmla="*/ 36 w 331"/>
                <a:gd name="T17" fmla="*/ 86 h 119"/>
                <a:gd name="T18" fmla="*/ 32 w 331"/>
                <a:gd name="T19" fmla="*/ 91 h 119"/>
                <a:gd name="T20" fmla="*/ 0 w 331"/>
                <a:gd name="T21" fmla="*/ 103 h 119"/>
                <a:gd name="T22" fmla="*/ 331 w 331"/>
                <a:gd name="T23" fmla="*/ 119 h 119"/>
                <a:gd name="T24" fmla="*/ 265 w 331"/>
                <a:gd name="T25" fmla="*/ 20 h 119"/>
                <a:gd name="T26" fmla="*/ 262 w 331"/>
                <a:gd name="T27" fmla="*/ 86 h 119"/>
                <a:gd name="T28" fmla="*/ 259 w 331"/>
                <a:gd name="T29" fmla="*/ 91 h 119"/>
                <a:gd name="T30" fmla="*/ 224 w 331"/>
                <a:gd name="T31" fmla="*/ 103 h 119"/>
                <a:gd name="T32" fmla="*/ 220 w 331"/>
                <a:gd name="T33" fmla="*/ 91 h 119"/>
                <a:gd name="T34" fmla="*/ 218 w 331"/>
                <a:gd name="T35" fmla="*/ 86 h 119"/>
                <a:gd name="T36" fmla="*/ 220 w 331"/>
                <a:gd name="T37" fmla="*/ 20 h 119"/>
                <a:gd name="T38" fmla="*/ 262 w 331"/>
                <a:gd name="T39" fmla="*/ 15 h 119"/>
                <a:gd name="T40" fmla="*/ 265 w 331"/>
                <a:gd name="T41" fmla="*/ 20 h 119"/>
                <a:gd name="T42" fmla="*/ 145 w 331"/>
                <a:gd name="T43" fmla="*/ 86 h 119"/>
                <a:gd name="T44" fmla="*/ 142 w 331"/>
                <a:gd name="T45" fmla="*/ 20 h 119"/>
                <a:gd name="T46" fmla="*/ 145 w 331"/>
                <a:gd name="T47" fmla="*/ 15 h 119"/>
                <a:gd name="T48" fmla="*/ 187 w 331"/>
                <a:gd name="T49" fmla="*/ 20 h 119"/>
                <a:gd name="T50" fmla="*/ 190 w 331"/>
                <a:gd name="T51" fmla="*/ 86 h 119"/>
                <a:gd name="T52" fmla="*/ 187 w 331"/>
                <a:gd name="T53" fmla="*/ 91 h 119"/>
                <a:gd name="T54" fmla="*/ 183 w 331"/>
                <a:gd name="T55" fmla="*/ 103 h 119"/>
                <a:gd name="T56" fmla="*/ 148 w 331"/>
                <a:gd name="T57" fmla="*/ 91 h 119"/>
                <a:gd name="T58" fmla="*/ 66 w 331"/>
                <a:gd name="T59" fmla="*/ 20 h 119"/>
                <a:gd name="T60" fmla="*/ 69 w 331"/>
                <a:gd name="T61" fmla="*/ 15 h 119"/>
                <a:gd name="T62" fmla="*/ 111 w 331"/>
                <a:gd name="T63" fmla="*/ 20 h 119"/>
                <a:gd name="T64" fmla="*/ 114 w 331"/>
                <a:gd name="T65" fmla="*/ 86 h 119"/>
                <a:gd name="T66" fmla="*/ 111 w 331"/>
                <a:gd name="T67" fmla="*/ 91 h 119"/>
                <a:gd name="T68" fmla="*/ 108 w 331"/>
                <a:gd name="T69" fmla="*/ 103 h 119"/>
                <a:gd name="T70" fmla="*/ 73 w 331"/>
                <a:gd name="T71" fmla="*/ 91 h 119"/>
                <a:gd name="T72" fmla="*/ 69 w 331"/>
                <a:gd name="T73" fmla="*/ 86 h 119"/>
                <a:gd name="T74" fmla="*/ 66 w 331"/>
                <a:gd name="T75" fmla="*/ 2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1" h="119">
                  <a:moveTo>
                    <a:pt x="331" y="103"/>
                  </a:moveTo>
                  <a:lnTo>
                    <a:pt x="300" y="103"/>
                  </a:lnTo>
                  <a:lnTo>
                    <a:pt x="300" y="91"/>
                  </a:lnTo>
                  <a:lnTo>
                    <a:pt x="296" y="91"/>
                  </a:lnTo>
                  <a:lnTo>
                    <a:pt x="296" y="86"/>
                  </a:lnTo>
                  <a:lnTo>
                    <a:pt x="293" y="86"/>
                  </a:lnTo>
                  <a:lnTo>
                    <a:pt x="293" y="20"/>
                  </a:lnTo>
                  <a:lnTo>
                    <a:pt x="296" y="20"/>
                  </a:lnTo>
                  <a:lnTo>
                    <a:pt x="296" y="15"/>
                  </a:lnTo>
                  <a:lnTo>
                    <a:pt x="308" y="15"/>
                  </a:lnTo>
                  <a:lnTo>
                    <a:pt x="308" y="0"/>
                  </a:lnTo>
                  <a:lnTo>
                    <a:pt x="23" y="0"/>
                  </a:lnTo>
                  <a:lnTo>
                    <a:pt x="23" y="15"/>
                  </a:lnTo>
                  <a:lnTo>
                    <a:pt x="36" y="15"/>
                  </a:lnTo>
                  <a:lnTo>
                    <a:pt x="36" y="20"/>
                  </a:lnTo>
                  <a:lnTo>
                    <a:pt x="38" y="20"/>
                  </a:lnTo>
                  <a:lnTo>
                    <a:pt x="38" y="86"/>
                  </a:lnTo>
                  <a:lnTo>
                    <a:pt x="36" y="86"/>
                  </a:lnTo>
                  <a:lnTo>
                    <a:pt x="36" y="91"/>
                  </a:lnTo>
                  <a:lnTo>
                    <a:pt x="32" y="91"/>
                  </a:lnTo>
                  <a:lnTo>
                    <a:pt x="32" y="103"/>
                  </a:lnTo>
                  <a:lnTo>
                    <a:pt x="0" y="103"/>
                  </a:lnTo>
                  <a:lnTo>
                    <a:pt x="0" y="119"/>
                  </a:lnTo>
                  <a:lnTo>
                    <a:pt x="331" y="119"/>
                  </a:lnTo>
                  <a:lnTo>
                    <a:pt x="331" y="103"/>
                  </a:lnTo>
                  <a:close/>
                  <a:moveTo>
                    <a:pt x="265" y="20"/>
                  </a:moveTo>
                  <a:lnTo>
                    <a:pt x="265" y="86"/>
                  </a:lnTo>
                  <a:lnTo>
                    <a:pt x="262" y="86"/>
                  </a:lnTo>
                  <a:lnTo>
                    <a:pt x="262" y="91"/>
                  </a:lnTo>
                  <a:lnTo>
                    <a:pt x="259" y="91"/>
                  </a:lnTo>
                  <a:lnTo>
                    <a:pt x="259" y="103"/>
                  </a:lnTo>
                  <a:lnTo>
                    <a:pt x="224" y="103"/>
                  </a:lnTo>
                  <a:lnTo>
                    <a:pt x="224" y="91"/>
                  </a:lnTo>
                  <a:lnTo>
                    <a:pt x="220" y="91"/>
                  </a:lnTo>
                  <a:lnTo>
                    <a:pt x="220" y="86"/>
                  </a:lnTo>
                  <a:lnTo>
                    <a:pt x="218" y="86"/>
                  </a:lnTo>
                  <a:lnTo>
                    <a:pt x="218" y="20"/>
                  </a:lnTo>
                  <a:lnTo>
                    <a:pt x="220" y="20"/>
                  </a:lnTo>
                  <a:lnTo>
                    <a:pt x="220" y="15"/>
                  </a:lnTo>
                  <a:lnTo>
                    <a:pt x="262" y="15"/>
                  </a:lnTo>
                  <a:lnTo>
                    <a:pt x="262" y="20"/>
                  </a:lnTo>
                  <a:lnTo>
                    <a:pt x="265" y="20"/>
                  </a:lnTo>
                  <a:close/>
                  <a:moveTo>
                    <a:pt x="145" y="91"/>
                  </a:moveTo>
                  <a:lnTo>
                    <a:pt x="145" y="86"/>
                  </a:lnTo>
                  <a:lnTo>
                    <a:pt x="142" y="86"/>
                  </a:lnTo>
                  <a:lnTo>
                    <a:pt x="142" y="20"/>
                  </a:lnTo>
                  <a:lnTo>
                    <a:pt x="145" y="20"/>
                  </a:lnTo>
                  <a:lnTo>
                    <a:pt x="145" y="15"/>
                  </a:lnTo>
                  <a:lnTo>
                    <a:pt x="187" y="15"/>
                  </a:lnTo>
                  <a:lnTo>
                    <a:pt x="187" y="20"/>
                  </a:lnTo>
                  <a:lnTo>
                    <a:pt x="190" y="20"/>
                  </a:lnTo>
                  <a:lnTo>
                    <a:pt x="190" y="86"/>
                  </a:lnTo>
                  <a:lnTo>
                    <a:pt x="187" y="86"/>
                  </a:lnTo>
                  <a:lnTo>
                    <a:pt x="187" y="91"/>
                  </a:lnTo>
                  <a:lnTo>
                    <a:pt x="183" y="91"/>
                  </a:lnTo>
                  <a:lnTo>
                    <a:pt x="183" y="103"/>
                  </a:lnTo>
                  <a:lnTo>
                    <a:pt x="148" y="103"/>
                  </a:lnTo>
                  <a:lnTo>
                    <a:pt x="148" y="91"/>
                  </a:lnTo>
                  <a:lnTo>
                    <a:pt x="145" y="91"/>
                  </a:lnTo>
                  <a:close/>
                  <a:moveTo>
                    <a:pt x="66" y="20"/>
                  </a:moveTo>
                  <a:lnTo>
                    <a:pt x="69" y="20"/>
                  </a:lnTo>
                  <a:lnTo>
                    <a:pt x="69" y="15"/>
                  </a:lnTo>
                  <a:lnTo>
                    <a:pt x="111" y="15"/>
                  </a:lnTo>
                  <a:lnTo>
                    <a:pt x="111" y="20"/>
                  </a:lnTo>
                  <a:lnTo>
                    <a:pt x="114" y="20"/>
                  </a:lnTo>
                  <a:lnTo>
                    <a:pt x="114" y="86"/>
                  </a:lnTo>
                  <a:lnTo>
                    <a:pt x="111" y="86"/>
                  </a:lnTo>
                  <a:lnTo>
                    <a:pt x="111" y="91"/>
                  </a:lnTo>
                  <a:lnTo>
                    <a:pt x="108" y="91"/>
                  </a:lnTo>
                  <a:lnTo>
                    <a:pt x="108" y="103"/>
                  </a:lnTo>
                  <a:lnTo>
                    <a:pt x="73" y="103"/>
                  </a:lnTo>
                  <a:lnTo>
                    <a:pt x="73" y="91"/>
                  </a:lnTo>
                  <a:lnTo>
                    <a:pt x="69" y="91"/>
                  </a:lnTo>
                  <a:lnTo>
                    <a:pt x="69" y="86"/>
                  </a:lnTo>
                  <a:lnTo>
                    <a:pt x="66" y="86"/>
                  </a:lnTo>
                  <a:lnTo>
                    <a:pt x="6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defRPr/>
              </a:pPr>
              <a:endParaRPr lang="en-US" sz="1350" dirty="0">
                <a:solidFill>
                  <a:schemeClr val="tx2"/>
                </a:solidFill>
                <a:latin typeface="Calibri"/>
              </a:endParaRPr>
            </a:p>
          </p:txBody>
        </p:sp>
      </p:grpSp>
      <p:sp>
        <p:nvSpPr>
          <p:cNvPr id="86" name="Freeform 6"/>
          <p:cNvSpPr>
            <a:spLocks noChangeAspect="1" noEditPoints="1"/>
          </p:cNvSpPr>
          <p:nvPr/>
        </p:nvSpPr>
        <p:spPr bwMode="auto">
          <a:xfrm>
            <a:off x="2542027" y="3675415"/>
            <a:ext cx="661098" cy="578227"/>
          </a:xfrm>
          <a:custGeom>
            <a:avLst/>
            <a:gdLst>
              <a:gd name="T0" fmla="*/ 87 w 225"/>
              <a:gd name="T1" fmla="*/ 102 h 190"/>
              <a:gd name="T2" fmla="*/ 97 w 225"/>
              <a:gd name="T3" fmla="*/ 66 h 190"/>
              <a:gd name="T4" fmla="*/ 79 w 225"/>
              <a:gd name="T5" fmla="*/ 80 h 190"/>
              <a:gd name="T6" fmla="*/ 124 w 225"/>
              <a:gd name="T7" fmla="*/ 180 h 190"/>
              <a:gd name="T8" fmla="*/ 130 w 225"/>
              <a:gd name="T9" fmla="*/ 181 h 190"/>
              <a:gd name="T10" fmla="*/ 120 w 225"/>
              <a:gd name="T11" fmla="*/ 176 h 190"/>
              <a:gd name="T12" fmla="*/ 136 w 225"/>
              <a:gd name="T13" fmla="*/ 107 h 190"/>
              <a:gd name="T14" fmla="*/ 122 w 225"/>
              <a:gd name="T15" fmla="*/ 111 h 190"/>
              <a:gd name="T16" fmla="*/ 117 w 225"/>
              <a:gd name="T17" fmla="*/ 132 h 190"/>
              <a:gd name="T18" fmla="*/ 103 w 225"/>
              <a:gd name="T19" fmla="*/ 141 h 190"/>
              <a:gd name="T20" fmla="*/ 93 w 225"/>
              <a:gd name="T21" fmla="*/ 158 h 190"/>
              <a:gd name="T22" fmla="*/ 107 w 225"/>
              <a:gd name="T23" fmla="*/ 162 h 190"/>
              <a:gd name="T24" fmla="*/ 108 w 225"/>
              <a:gd name="T25" fmla="*/ 150 h 190"/>
              <a:gd name="T26" fmla="*/ 122 w 225"/>
              <a:gd name="T27" fmla="*/ 141 h 190"/>
              <a:gd name="T28" fmla="*/ 140 w 225"/>
              <a:gd name="T29" fmla="*/ 118 h 190"/>
              <a:gd name="T30" fmla="*/ 126 w 225"/>
              <a:gd name="T31" fmla="*/ 145 h 190"/>
              <a:gd name="T32" fmla="*/ 117 w 225"/>
              <a:gd name="T33" fmla="*/ 150 h 190"/>
              <a:gd name="T34" fmla="*/ 118 w 225"/>
              <a:gd name="T35" fmla="*/ 162 h 190"/>
              <a:gd name="T36" fmla="*/ 103 w 225"/>
              <a:gd name="T37" fmla="*/ 170 h 190"/>
              <a:gd name="T38" fmla="*/ 95 w 225"/>
              <a:gd name="T39" fmla="*/ 181 h 190"/>
              <a:gd name="T40" fmla="*/ 101 w 225"/>
              <a:gd name="T41" fmla="*/ 180 h 190"/>
              <a:gd name="T42" fmla="*/ 112 w 225"/>
              <a:gd name="T43" fmla="*/ 174 h 190"/>
              <a:gd name="T44" fmla="*/ 127 w 225"/>
              <a:gd name="T45" fmla="*/ 167 h 190"/>
              <a:gd name="T46" fmla="*/ 126 w 225"/>
              <a:gd name="T47" fmla="*/ 145 h 190"/>
              <a:gd name="T48" fmla="*/ 109 w 225"/>
              <a:gd name="T49" fmla="*/ 127 h 190"/>
              <a:gd name="T50" fmla="*/ 116 w 225"/>
              <a:gd name="T51" fmla="*/ 127 h 190"/>
              <a:gd name="T52" fmla="*/ 112 w 225"/>
              <a:gd name="T53" fmla="*/ 113 h 190"/>
              <a:gd name="T54" fmla="*/ 110 w 225"/>
              <a:gd name="T55" fmla="*/ 158 h 190"/>
              <a:gd name="T56" fmla="*/ 115 w 225"/>
              <a:gd name="T57" fmla="*/ 158 h 190"/>
              <a:gd name="T58" fmla="*/ 112 w 225"/>
              <a:gd name="T59" fmla="*/ 153 h 190"/>
              <a:gd name="T60" fmla="*/ 110 w 225"/>
              <a:gd name="T61" fmla="*/ 158 h 190"/>
              <a:gd name="T62" fmla="*/ 116 w 225"/>
              <a:gd name="T63" fmla="*/ 133 h 190"/>
              <a:gd name="T64" fmla="*/ 109 w 225"/>
              <a:gd name="T65" fmla="*/ 133 h 190"/>
              <a:gd name="T66" fmla="*/ 112 w 225"/>
              <a:gd name="T67" fmla="*/ 135 h 190"/>
              <a:gd name="T68" fmla="*/ 216 w 225"/>
              <a:gd name="T69" fmla="*/ 32 h 190"/>
              <a:gd name="T70" fmla="*/ 118 w 225"/>
              <a:gd name="T71" fmla="*/ 40 h 190"/>
              <a:gd name="T72" fmla="*/ 128 w 225"/>
              <a:gd name="T73" fmla="*/ 15 h 190"/>
              <a:gd name="T74" fmla="*/ 97 w 225"/>
              <a:gd name="T75" fmla="*/ 15 h 190"/>
              <a:gd name="T76" fmla="*/ 107 w 225"/>
              <a:gd name="T77" fmla="*/ 40 h 190"/>
              <a:gd name="T78" fmla="*/ 9 w 225"/>
              <a:gd name="T79" fmla="*/ 32 h 190"/>
              <a:gd name="T80" fmla="*/ 108 w 225"/>
              <a:gd name="T81" fmla="*/ 89 h 190"/>
              <a:gd name="T82" fmla="*/ 117 w 225"/>
              <a:gd name="T83" fmla="*/ 89 h 190"/>
              <a:gd name="T84" fmla="*/ 216 w 225"/>
              <a:gd name="T85" fmla="*/ 32 h 190"/>
              <a:gd name="T86" fmla="*/ 115 w 225"/>
              <a:gd name="T87" fmla="*/ 164 h 190"/>
              <a:gd name="T88" fmla="*/ 110 w 225"/>
              <a:gd name="T89" fmla="*/ 164 h 190"/>
              <a:gd name="T90" fmla="*/ 112 w 225"/>
              <a:gd name="T91" fmla="*/ 166 h 190"/>
              <a:gd name="T92" fmla="*/ 112 w 225"/>
              <a:gd name="T93" fmla="*/ 179 h 190"/>
              <a:gd name="T94" fmla="*/ 110 w 225"/>
              <a:gd name="T95" fmla="*/ 188 h 190"/>
              <a:gd name="T96" fmla="*/ 115 w 225"/>
              <a:gd name="T97" fmla="*/ 188 h 190"/>
              <a:gd name="T98" fmla="*/ 112 w 225"/>
              <a:gd name="T99" fmla="*/ 179 h 190"/>
              <a:gd name="T100" fmla="*/ 136 w 225"/>
              <a:gd name="T101" fmla="*/ 74 h 190"/>
              <a:gd name="T102" fmla="*/ 121 w 225"/>
              <a:gd name="T103" fmla="*/ 93 h 190"/>
              <a:gd name="T104" fmla="*/ 94 w 225"/>
              <a:gd name="T105" fmla="*/ 103 h 190"/>
              <a:gd name="T106" fmla="*/ 84 w 225"/>
              <a:gd name="T107" fmla="*/ 118 h 190"/>
              <a:gd name="T108" fmla="*/ 108 w 225"/>
              <a:gd name="T109" fmla="*/ 132 h 190"/>
              <a:gd name="T110" fmla="*/ 103 w 225"/>
              <a:gd name="T111" fmla="*/ 111 h 190"/>
              <a:gd name="T112" fmla="*/ 131 w 225"/>
              <a:gd name="T113" fmla="*/ 103 h 190"/>
              <a:gd name="T114" fmla="*/ 159 w 225"/>
              <a:gd name="T115" fmla="*/ 8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5" h="190">
                <a:moveTo>
                  <a:pt x="104" y="93"/>
                </a:moveTo>
                <a:cubicBezTo>
                  <a:pt x="98" y="95"/>
                  <a:pt x="92" y="98"/>
                  <a:pt x="87" y="102"/>
                </a:cubicBezTo>
                <a:cubicBezTo>
                  <a:pt x="75" y="98"/>
                  <a:pt x="66" y="92"/>
                  <a:pt x="66" y="80"/>
                </a:cubicBezTo>
                <a:cubicBezTo>
                  <a:pt x="66" y="60"/>
                  <a:pt x="88" y="56"/>
                  <a:pt x="97" y="66"/>
                </a:cubicBezTo>
                <a:cubicBezTo>
                  <a:pt x="101" y="70"/>
                  <a:pt x="96" y="79"/>
                  <a:pt x="89" y="74"/>
                </a:cubicBezTo>
                <a:cubicBezTo>
                  <a:pt x="85" y="72"/>
                  <a:pt x="79" y="74"/>
                  <a:pt x="79" y="80"/>
                </a:cubicBezTo>
                <a:cubicBezTo>
                  <a:pt x="79" y="86"/>
                  <a:pt x="90" y="89"/>
                  <a:pt x="104" y="93"/>
                </a:cubicBezTo>
                <a:close/>
                <a:moveTo>
                  <a:pt x="124" y="180"/>
                </a:moveTo>
                <a:cubicBezTo>
                  <a:pt x="124" y="184"/>
                  <a:pt x="125" y="187"/>
                  <a:pt x="128" y="187"/>
                </a:cubicBezTo>
                <a:cubicBezTo>
                  <a:pt x="130" y="187"/>
                  <a:pt x="130" y="184"/>
                  <a:pt x="130" y="181"/>
                </a:cubicBezTo>
                <a:cubicBezTo>
                  <a:pt x="130" y="178"/>
                  <a:pt x="129" y="175"/>
                  <a:pt x="126" y="173"/>
                </a:cubicBezTo>
                <a:cubicBezTo>
                  <a:pt x="124" y="175"/>
                  <a:pt x="122" y="175"/>
                  <a:pt x="120" y="176"/>
                </a:cubicBezTo>
                <a:cubicBezTo>
                  <a:pt x="122" y="177"/>
                  <a:pt x="124" y="179"/>
                  <a:pt x="124" y="180"/>
                </a:cubicBezTo>
                <a:close/>
                <a:moveTo>
                  <a:pt x="136" y="107"/>
                </a:moveTo>
                <a:cubicBezTo>
                  <a:pt x="131" y="109"/>
                  <a:pt x="126" y="110"/>
                  <a:pt x="122" y="111"/>
                </a:cubicBezTo>
                <a:cubicBezTo>
                  <a:pt x="122" y="111"/>
                  <a:pt x="122" y="111"/>
                  <a:pt x="122" y="111"/>
                </a:cubicBezTo>
                <a:cubicBezTo>
                  <a:pt x="125" y="113"/>
                  <a:pt x="128" y="115"/>
                  <a:pt x="128" y="118"/>
                </a:cubicBezTo>
                <a:cubicBezTo>
                  <a:pt x="128" y="124"/>
                  <a:pt x="123" y="128"/>
                  <a:pt x="117" y="132"/>
                </a:cubicBezTo>
                <a:cubicBezTo>
                  <a:pt x="116" y="133"/>
                  <a:pt x="114" y="134"/>
                  <a:pt x="112" y="135"/>
                </a:cubicBezTo>
                <a:cubicBezTo>
                  <a:pt x="109" y="137"/>
                  <a:pt x="106" y="139"/>
                  <a:pt x="103" y="141"/>
                </a:cubicBezTo>
                <a:cubicBezTo>
                  <a:pt x="102" y="142"/>
                  <a:pt x="100" y="144"/>
                  <a:pt x="99" y="145"/>
                </a:cubicBezTo>
                <a:cubicBezTo>
                  <a:pt x="95" y="148"/>
                  <a:pt x="93" y="152"/>
                  <a:pt x="93" y="158"/>
                </a:cubicBezTo>
                <a:cubicBezTo>
                  <a:pt x="93" y="162"/>
                  <a:pt x="95" y="165"/>
                  <a:pt x="98" y="167"/>
                </a:cubicBezTo>
                <a:cubicBezTo>
                  <a:pt x="101" y="165"/>
                  <a:pt x="104" y="164"/>
                  <a:pt x="107" y="162"/>
                </a:cubicBezTo>
                <a:cubicBezTo>
                  <a:pt x="104" y="161"/>
                  <a:pt x="102" y="159"/>
                  <a:pt x="102" y="157"/>
                </a:cubicBezTo>
                <a:cubicBezTo>
                  <a:pt x="102" y="154"/>
                  <a:pt x="104" y="152"/>
                  <a:pt x="108" y="150"/>
                </a:cubicBezTo>
                <a:cubicBezTo>
                  <a:pt x="109" y="149"/>
                  <a:pt x="111" y="148"/>
                  <a:pt x="112" y="147"/>
                </a:cubicBezTo>
                <a:cubicBezTo>
                  <a:pt x="115" y="145"/>
                  <a:pt x="118" y="143"/>
                  <a:pt x="122" y="141"/>
                </a:cubicBezTo>
                <a:cubicBezTo>
                  <a:pt x="123" y="140"/>
                  <a:pt x="125" y="139"/>
                  <a:pt x="126" y="138"/>
                </a:cubicBezTo>
                <a:cubicBezTo>
                  <a:pt x="134" y="133"/>
                  <a:pt x="140" y="127"/>
                  <a:pt x="140" y="118"/>
                </a:cubicBezTo>
                <a:cubicBezTo>
                  <a:pt x="140" y="114"/>
                  <a:pt x="139" y="110"/>
                  <a:pt x="136" y="107"/>
                </a:cubicBezTo>
                <a:close/>
                <a:moveTo>
                  <a:pt x="126" y="145"/>
                </a:moveTo>
                <a:cubicBezTo>
                  <a:pt x="123" y="146"/>
                  <a:pt x="121" y="147"/>
                  <a:pt x="119" y="149"/>
                </a:cubicBezTo>
                <a:cubicBezTo>
                  <a:pt x="118" y="149"/>
                  <a:pt x="118" y="149"/>
                  <a:pt x="117" y="150"/>
                </a:cubicBezTo>
                <a:cubicBezTo>
                  <a:pt x="120" y="152"/>
                  <a:pt x="123" y="154"/>
                  <a:pt x="123" y="157"/>
                </a:cubicBezTo>
                <a:cubicBezTo>
                  <a:pt x="123" y="159"/>
                  <a:pt x="121" y="161"/>
                  <a:pt x="118" y="162"/>
                </a:cubicBezTo>
                <a:cubicBezTo>
                  <a:pt x="116" y="163"/>
                  <a:pt x="114" y="164"/>
                  <a:pt x="112" y="165"/>
                </a:cubicBezTo>
                <a:cubicBezTo>
                  <a:pt x="109" y="167"/>
                  <a:pt x="106" y="168"/>
                  <a:pt x="103" y="170"/>
                </a:cubicBezTo>
                <a:cubicBezTo>
                  <a:pt x="101" y="171"/>
                  <a:pt x="100" y="172"/>
                  <a:pt x="98" y="173"/>
                </a:cubicBezTo>
                <a:cubicBezTo>
                  <a:pt x="96" y="175"/>
                  <a:pt x="95" y="178"/>
                  <a:pt x="95" y="181"/>
                </a:cubicBezTo>
                <a:cubicBezTo>
                  <a:pt x="95" y="184"/>
                  <a:pt x="95" y="187"/>
                  <a:pt x="97" y="187"/>
                </a:cubicBezTo>
                <a:cubicBezTo>
                  <a:pt x="100" y="187"/>
                  <a:pt x="101" y="184"/>
                  <a:pt x="101" y="180"/>
                </a:cubicBezTo>
                <a:cubicBezTo>
                  <a:pt x="101" y="179"/>
                  <a:pt x="102" y="177"/>
                  <a:pt x="105" y="176"/>
                </a:cubicBezTo>
                <a:cubicBezTo>
                  <a:pt x="107" y="175"/>
                  <a:pt x="109" y="174"/>
                  <a:pt x="112" y="174"/>
                </a:cubicBezTo>
                <a:cubicBezTo>
                  <a:pt x="116" y="173"/>
                  <a:pt x="119" y="171"/>
                  <a:pt x="122" y="170"/>
                </a:cubicBezTo>
                <a:cubicBezTo>
                  <a:pt x="124" y="169"/>
                  <a:pt x="125" y="168"/>
                  <a:pt x="127" y="167"/>
                </a:cubicBezTo>
                <a:cubicBezTo>
                  <a:pt x="130" y="165"/>
                  <a:pt x="132" y="162"/>
                  <a:pt x="132" y="158"/>
                </a:cubicBezTo>
                <a:cubicBezTo>
                  <a:pt x="132" y="152"/>
                  <a:pt x="129" y="148"/>
                  <a:pt x="126" y="145"/>
                </a:cubicBezTo>
                <a:close/>
                <a:moveTo>
                  <a:pt x="108" y="114"/>
                </a:moveTo>
                <a:cubicBezTo>
                  <a:pt x="109" y="127"/>
                  <a:pt x="109" y="127"/>
                  <a:pt x="109" y="127"/>
                </a:cubicBezTo>
                <a:cubicBezTo>
                  <a:pt x="110" y="127"/>
                  <a:pt x="111" y="128"/>
                  <a:pt x="112" y="129"/>
                </a:cubicBezTo>
                <a:cubicBezTo>
                  <a:pt x="114" y="128"/>
                  <a:pt x="115" y="127"/>
                  <a:pt x="116" y="127"/>
                </a:cubicBezTo>
                <a:cubicBezTo>
                  <a:pt x="116" y="114"/>
                  <a:pt x="116" y="114"/>
                  <a:pt x="116" y="114"/>
                </a:cubicBezTo>
                <a:cubicBezTo>
                  <a:pt x="115" y="114"/>
                  <a:pt x="114" y="114"/>
                  <a:pt x="112" y="113"/>
                </a:cubicBezTo>
                <a:cubicBezTo>
                  <a:pt x="111" y="114"/>
                  <a:pt x="110" y="114"/>
                  <a:pt x="108" y="114"/>
                </a:cubicBezTo>
                <a:close/>
                <a:moveTo>
                  <a:pt x="110" y="158"/>
                </a:moveTo>
                <a:cubicBezTo>
                  <a:pt x="110" y="159"/>
                  <a:pt x="111" y="159"/>
                  <a:pt x="112" y="160"/>
                </a:cubicBezTo>
                <a:cubicBezTo>
                  <a:pt x="113" y="159"/>
                  <a:pt x="114" y="159"/>
                  <a:pt x="115" y="158"/>
                </a:cubicBezTo>
                <a:cubicBezTo>
                  <a:pt x="115" y="155"/>
                  <a:pt x="115" y="155"/>
                  <a:pt x="115" y="155"/>
                </a:cubicBezTo>
                <a:cubicBezTo>
                  <a:pt x="115" y="154"/>
                  <a:pt x="114" y="153"/>
                  <a:pt x="112" y="153"/>
                </a:cubicBezTo>
                <a:cubicBezTo>
                  <a:pt x="111" y="153"/>
                  <a:pt x="110" y="154"/>
                  <a:pt x="109" y="155"/>
                </a:cubicBezTo>
                <a:lnTo>
                  <a:pt x="110" y="158"/>
                </a:lnTo>
                <a:close/>
                <a:moveTo>
                  <a:pt x="116" y="133"/>
                </a:moveTo>
                <a:cubicBezTo>
                  <a:pt x="116" y="133"/>
                  <a:pt x="116" y="133"/>
                  <a:pt x="116" y="133"/>
                </a:cubicBezTo>
                <a:cubicBezTo>
                  <a:pt x="115" y="134"/>
                  <a:pt x="114" y="134"/>
                  <a:pt x="112" y="135"/>
                </a:cubicBezTo>
                <a:cubicBezTo>
                  <a:pt x="111" y="134"/>
                  <a:pt x="110" y="134"/>
                  <a:pt x="109" y="133"/>
                </a:cubicBezTo>
                <a:cubicBezTo>
                  <a:pt x="109" y="133"/>
                  <a:pt x="109" y="133"/>
                  <a:pt x="109" y="133"/>
                </a:cubicBezTo>
                <a:cubicBezTo>
                  <a:pt x="110" y="134"/>
                  <a:pt x="111" y="135"/>
                  <a:pt x="112" y="135"/>
                </a:cubicBezTo>
                <a:cubicBezTo>
                  <a:pt x="114" y="135"/>
                  <a:pt x="115" y="134"/>
                  <a:pt x="116" y="133"/>
                </a:cubicBezTo>
                <a:close/>
                <a:moveTo>
                  <a:pt x="216" y="32"/>
                </a:moveTo>
                <a:cubicBezTo>
                  <a:pt x="196" y="31"/>
                  <a:pt x="195" y="18"/>
                  <a:pt x="170" y="10"/>
                </a:cubicBezTo>
                <a:cubicBezTo>
                  <a:pt x="145" y="2"/>
                  <a:pt x="136" y="40"/>
                  <a:pt x="118" y="40"/>
                </a:cubicBezTo>
                <a:cubicBezTo>
                  <a:pt x="119" y="29"/>
                  <a:pt x="119" y="29"/>
                  <a:pt x="119" y="29"/>
                </a:cubicBezTo>
                <a:cubicBezTo>
                  <a:pt x="124" y="27"/>
                  <a:pt x="128" y="22"/>
                  <a:pt x="128" y="15"/>
                </a:cubicBezTo>
                <a:cubicBezTo>
                  <a:pt x="128" y="7"/>
                  <a:pt x="121" y="0"/>
                  <a:pt x="112" y="0"/>
                </a:cubicBezTo>
                <a:cubicBezTo>
                  <a:pt x="104" y="0"/>
                  <a:pt x="97" y="7"/>
                  <a:pt x="97" y="15"/>
                </a:cubicBezTo>
                <a:cubicBezTo>
                  <a:pt x="97" y="22"/>
                  <a:pt x="101" y="27"/>
                  <a:pt x="106" y="29"/>
                </a:cubicBezTo>
                <a:cubicBezTo>
                  <a:pt x="107" y="40"/>
                  <a:pt x="107" y="40"/>
                  <a:pt x="107" y="40"/>
                </a:cubicBezTo>
                <a:cubicBezTo>
                  <a:pt x="87" y="40"/>
                  <a:pt x="81" y="2"/>
                  <a:pt x="57" y="10"/>
                </a:cubicBezTo>
                <a:cubicBezTo>
                  <a:pt x="32" y="18"/>
                  <a:pt x="29" y="31"/>
                  <a:pt x="9" y="32"/>
                </a:cubicBezTo>
                <a:cubicBezTo>
                  <a:pt x="0" y="33"/>
                  <a:pt x="31" y="65"/>
                  <a:pt x="107" y="54"/>
                </a:cubicBezTo>
                <a:cubicBezTo>
                  <a:pt x="108" y="89"/>
                  <a:pt x="108" y="89"/>
                  <a:pt x="108" y="89"/>
                </a:cubicBezTo>
                <a:cubicBezTo>
                  <a:pt x="109" y="89"/>
                  <a:pt x="111" y="90"/>
                  <a:pt x="112" y="90"/>
                </a:cubicBezTo>
                <a:cubicBezTo>
                  <a:pt x="114" y="90"/>
                  <a:pt x="115" y="89"/>
                  <a:pt x="117" y="89"/>
                </a:cubicBezTo>
                <a:cubicBezTo>
                  <a:pt x="118" y="54"/>
                  <a:pt x="118" y="54"/>
                  <a:pt x="118" y="54"/>
                </a:cubicBezTo>
                <a:cubicBezTo>
                  <a:pt x="194" y="66"/>
                  <a:pt x="225" y="33"/>
                  <a:pt x="216" y="32"/>
                </a:cubicBezTo>
                <a:close/>
                <a:moveTo>
                  <a:pt x="115" y="164"/>
                </a:moveTo>
                <a:cubicBezTo>
                  <a:pt x="115" y="164"/>
                  <a:pt x="115" y="164"/>
                  <a:pt x="115" y="164"/>
                </a:cubicBezTo>
                <a:cubicBezTo>
                  <a:pt x="114" y="164"/>
                  <a:pt x="113" y="165"/>
                  <a:pt x="112" y="165"/>
                </a:cubicBezTo>
                <a:cubicBezTo>
                  <a:pt x="111" y="165"/>
                  <a:pt x="111" y="164"/>
                  <a:pt x="110" y="164"/>
                </a:cubicBezTo>
                <a:cubicBezTo>
                  <a:pt x="110" y="164"/>
                  <a:pt x="110" y="164"/>
                  <a:pt x="110" y="164"/>
                </a:cubicBezTo>
                <a:cubicBezTo>
                  <a:pt x="111" y="165"/>
                  <a:pt x="111" y="165"/>
                  <a:pt x="112" y="166"/>
                </a:cubicBezTo>
                <a:cubicBezTo>
                  <a:pt x="113" y="165"/>
                  <a:pt x="114" y="165"/>
                  <a:pt x="115" y="164"/>
                </a:cubicBezTo>
                <a:close/>
                <a:moveTo>
                  <a:pt x="112" y="179"/>
                </a:moveTo>
                <a:cubicBezTo>
                  <a:pt x="112" y="179"/>
                  <a:pt x="111" y="180"/>
                  <a:pt x="110" y="180"/>
                </a:cubicBezTo>
                <a:cubicBezTo>
                  <a:pt x="110" y="188"/>
                  <a:pt x="110" y="188"/>
                  <a:pt x="110" y="188"/>
                </a:cubicBezTo>
                <a:cubicBezTo>
                  <a:pt x="110" y="189"/>
                  <a:pt x="111" y="190"/>
                  <a:pt x="112" y="190"/>
                </a:cubicBezTo>
                <a:cubicBezTo>
                  <a:pt x="114" y="190"/>
                  <a:pt x="115" y="189"/>
                  <a:pt x="115" y="188"/>
                </a:cubicBezTo>
                <a:cubicBezTo>
                  <a:pt x="115" y="180"/>
                  <a:pt x="115" y="180"/>
                  <a:pt x="115" y="180"/>
                </a:cubicBezTo>
                <a:cubicBezTo>
                  <a:pt x="114" y="180"/>
                  <a:pt x="113" y="179"/>
                  <a:pt x="112" y="179"/>
                </a:cubicBezTo>
                <a:close/>
                <a:moveTo>
                  <a:pt x="128" y="66"/>
                </a:moveTo>
                <a:cubicBezTo>
                  <a:pt x="124" y="70"/>
                  <a:pt x="129" y="79"/>
                  <a:pt x="136" y="74"/>
                </a:cubicBezTo>
                <a:cubicBezTo>
                  <a:pt x="140" y="72"/>
                  <a:pt x="146" y="74"/>
                  <a:pt x="146" y="80"/>
                </a:cubicBezTo>
                <a:cubicBezTo>
                  <a:pt x="146" y="86"/>
                  <a:pt x="134" y="89"/>
                  <a:pt x="121" y="93"/>
                </a:cubicBezTo>
                <a:cubicBezTo>
                  <a:pt x="118" y="94"/>
                  <a:pt x="115" y="94"/>
                  <a:pt x="112" y="95"/>
                </a:cubicBezTo>
                <a:cubicBezTo>
                  <a:pt x="105" y="97"/>
                  <a:pt x="99" y="100"/>
                  <a:pt x="94" y="103"/>
                </a:cubicBezTo>
                <a:cubicBezTo>
                  <a:pt x="92" y="105"/>
                  <a:pt x="90" y="106"/>
                  <a:pt x="89" y="107"/>
                </a:cubicBezTo>
                <a:cubicBezTo>
                  <a:pt x="86" y="110"/>
                  <a:pt x="84" y="114"/>
                  <a:pt x="84" y="118"/>
                </a:cubicBezTo>
                <a:cubicBezTo>
                  <a:pt x="84" y="127"/>
                  <a:pt x="91" y="133"/>
                  <a:pt x="99" y="138"/>
                </a:cubicBezTo>
                <a:cubicBezTo>
                  <a:pt x="102" y="136"/>
                  <a:pt x="105" y="134"/>
                  <a:pt x="108" y="132"/>
                </a:cubicBezTo>
                <a:cubicBezTo>
                  <a:pt x="102" y="128"/>
                  <a:pt x="97" y="124"/>
                  <a:pt x="97" y="118"/>
                </a:cubicBezTo>
                <a:cubicBezTo>
                  <a:pt x="97" y="115"/>
                  <a:pt x="99" y="113"/>
                  <a:pt x="103" y="111"/>
                </a:cubicBezTo>
                <a:cubicBezTo>
                  <a:pt x="106" y="110"/>
                  <a:pt x="109" y="109"/>
                  <a:pt x="112" y="108"/>
                </a:cubicBezTo>
                <a:cubicBezTo>
                  <a:pt x="118" y="106"/>
                  <a:pt x="125" y="105"/>
                  <a:pt x="131" y="103"/>
                </a:cubicBezTo>
                <a:cubicBezTo>
                  <a:pt x="133" y="103"/>
                  <a:pt x="135" y="102"/>
                  <a:pt x="137" y="102"/>
                </a:cubicBezTo>
                <a:cubicBezTo>
                  <a:pt x="149" y="98"/>
                  <a:pt x="159" y="92"/>
                  <a:pt x="159" y="80"/>
                </a:cubicBezTo>
                <a:cubicBezTo>
                  <a:pt x="159" y="60"/>
                  <a:pt x="137" y="56"/>
                  <a:pt x="128" y="66"/>
                </a:cubicBezTo>
                <a:close/>
              </a:path>
            </a:pathLst>
          </a:custGeom>
          <a:solidFill>
            <a:srgbClr val="C00000"/>
          </a:solidFill>
          <a:ln>
            <a:noFill/>
          </a:ln>
        </p:spPr>
        <p:txBody>
          <a:bodyPr vert="horz" wrap="square" lIns="68580" tIns="34290" rIns="68580" bIns="34290" numCol="1" anchor="t" anchorCtr="0" compatLnSpc="1">
            <a:prstTxWarp prst="textNoShape">
              <a:avLst/>
            </a:prstTxWarp>
          </a:bodyPr>
          <a:lstStyle/>
          <a:p>
            <a:pPr>
              <a:defRPr/>
            </a:pPr>
            <a:endParaRPr lang="en-US" sz="1350">
              <a:solidFill>
                <a:schemeClr val="tx2"/>
              </a:solidFill>
              <a:latin typeface="Calibri"/>
            </a:endParaRPr>
          </a:p>
        </p:txBody>
      </p:sp>
      <p:grpSp>
        <p:nvGrpSpPr>
          <p:cNvPr id="87" name="Group 86"/>
          <p:cNvGrpSpPr>
            <a:grpSpLocks noChangeAspect="1"/>
          </p:cNvGrpSpPr>
          <p:nvPr/>
        </p:nvGrpSpPr>
        <p:grpSpPr>
          <a:xfrm>
            <a:off x="6988844" y="3661340"/>
            <a:ext cx="662026" cy="490875"/>
            <a:chOff x="9215747" y="3600345"/>
            <a:chExt cx="941674" cy="673762"/>
          </a:xfrm>
          <a:solidFill>
            <a:srgbClr val="C00000"/>
          </a:solidFill>
        </p:grpSpPr>
        <p:sp>
          <p:nvSpPr>
            <p:cNvPr id="88" name="Freeform 6"/>
            <p:cNvSpPr>
              <a:spLocks/>
            </p:cNvSpPr>
            <p:nvPr/>
          </p:nvSpPr>
          <p:spPr bwMode="auto">
            <a:xfrm>
              <a:off x="9215747" y="3906385"/>
              <a:ext cx="941674" cy="367722"/>
            </a:xfrm>
            <a:custGeom>
              <a:avLst/>
              <a:gdLst>
                <a:gd name="T0" fmla="*/ 200 w 228"/>
                <a:gd name="T1" fmla="*/ 88 h 89"/>
                <a:gd name="T2" fmla="*/ 228 w 228"/>
                <a:gd name="T3" fmla="*/ 53 h 89"/>
                <a:gd name="T4" fmla="*/ 204 w 228"/>
                <a:gd name="T5" fmla="*/ 43 h 89"/>
                <a:gd name="T6" fmla="*/ 203 w 228"/>
                <a:gd name="T7" fmla="*/ 42 h 89"/>
                <a:gd name="T8" fmla="*/ 155 w 228"/>
                <a:gd name="T9" fmla="*/ 18 h 89"/>
                <a:gd name="T10" fmla="*/ 154 w 228"/>
                <a:gd name="T11" fmla="*/ 18 h 89"/>
                <a:gd name="T12" fmla="*/ 132 w 228"/>
                <a:gd name="T13" fmla="*/ 22 h 89"/>
                <a:gd name="T14" fmla="*/ 117 w 228"/>
                <a:gd name="T15" fmla="*/ 26 h 89"/>
                <a:gd name="T16" fmla="*/ 93 w 228"/>
                <a:gd name="T17" fmla="*/ 28 h 89"/>
                <a:gd name="T18" fmla="*/ 57 w 228"/>
                <a:gd name="T19" fmla="*/ 31 h 89"/>
                <a:gd name="T20" fmla="*/ 50 w 228"/>
                <a:gd name="T21" fmla="*/ 40 h 89"/>
                <a:gd name="T22" fmla="*/ 61 w 228"/>
                <a:gd name="T23" fmla="*/ 47 h 89"/>
                <a:gd name="T24" fmla="*/ 122 w 228"/>
                <a:gd name="T25" fmla="*/ 49 h 89"/>
                <a:gd name="T26" fmla="*/ 134 w 228"/>
                <a:gd name="T27" fmla="*/ 51 h 89"/>
                <a:gd name="T28" fmla="*/ 136 w 228"/>
                <a:gd name="T29" fmla="*/ 52 h 89"/>
                <a:gd name="T30" fmla="*/ 137 w 228"/>
                <a:gd name="T31" fmla="*/ 53 h 89"/>
                <a:gd name="T32" fmla="*/ 134 w 228"/>
                <a:gd name="T33" fmla="*/ 55 h 89"/>
                <a:gd name="T34" fmla="*/ 130 w 228"/>
                <a:gd name="T35" fmla="*/ 56 h 89"/>
                <a:gd name="T36" fmla="*/ 124 w 228"/>
                <a:gd name="T37" fmla="*/ 55 h 89"/>
                <a:gd name="T38" fmla="*/ 120 w 228"/>
                <a:gd name="T39" fmla="*/ 54 h 89"/>
                <a:gd name="T40" fmla="*/ 61 w 228"/>
                <a:gd name="T41" fmla="*/ 52 h 89"/>
                <a:gd name="T42" fmla="*/ 45 w 228"/>
                <a:gd name="T43" fmla="*/ 41 h 89"/>
                <a:gd name="T44" fmla="*/ 57 w 228"/>
                <a:gd name="T45" fmla="*/ 26 h 89"/>
                <a:gd name="T46" fmla="*/ 62 w 228"/>
                <a:gd name="T47" fmla="*/ 25 h 89"/>
                <a:gd name="T48" fmla="*/ 47 w 228"/>
                <a:gd name="T49" fmla="*/ 14 h 89"/>
                <a:gd name="T50" fmla="*/ 47 w 228"/>
                <a:gd name="T51" fmla="*/ 14 h 89"/>
                <a:gd name="T52" fmla="*/ 45 w 228"/>
                <a:gd name="T53" fmla="*/ 12 h 89"/>
                <a:gd name="T54" fmla="*/ 28 w 228"/>
                <a:gd name="T55" fmla="*/ 3 h 89"/>
                <a:gd name="T56" fmla="*/ 25 w 228"/>
                <a:gd name="T57" fmla="*/ 3 h 89"/>
                <a:gd name="T58" fmla="*/ 25 w 228"/>
                <a:gd name="T59" fmla="*/ 3 h 89"/>
                <a:gd name="T60" fmla="*/ 25 w 228"/>
                <a:gd name="T61" fmla="*/ 3 h 89"/>
                <a:gd name="T62" fmla="*/ 9 w 228"/>
                <a:gd name="T63" fmla="*/ 0 h 89"/>
                <a:gd name="T64" fmla="*/ 0 w 228"/>
                <a:gd name="T65" fmla="*/ 3 h 89"/>
                <a:gd name="T66" fmla="*/ 3 w 228"/>
                <a:gd name="T67" fmla="*/ 11 h 89"/>
                <a:gd name="T68" fmla="*/ 93 w 228"/>
                <a:gd name="T69" fmla="*/ 87 h 89"/>
                <a:gd name="T70" fmla="*/ 104 w 228"/>
                <a:gd name="T71" fmla="*/ 89 h 89"/>
                <a:gd name="T72" fmla="*/ 114 w 228"/>
                <a:gd name="T73" fmla="*/ 87 h 89"/>
                <a:gd name="T74" fmla="*/ 171 w 228"/>
                <a:gd name="T75" fmla="*/ 78 h 89"/>
                <a:gd name="T76" fmla="*/ 172 w 228"/>
                <a:gd name="T77" fmla="*/ 78 h 89"/>
                <a:gd name="T78" fmla="*/ 191 w 228"/>
                <a:gd name="T79" fmla="*/ 85 h 89"/>
                <a:gd name="T80" fmla="*/ 200 w 228"/>
                <a:gd name="T81" fmla="*/ 88 h 89"/>
                <a:gd name="T82" fmla="*/ 200 w 228"/>
                <a:gd name="T83"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89">
                  <a:moveTo>
                    <a:pt x="200" y="88"/>
                  </a:moveTo>
                  <a:cubicBezTo>
                    <a:pt x="228" y="53"/>
                    <a:pt x="228" y="53"/>
                    <a:pt x="228" y="53"/>
                  </a:cubicBezTo>
                  <a:cubicBezTo>
                    <a:pt x="204" y="43"/>
                    <a:pt x="204" y="43"/>
                    <a:pt x="204" y="43"/>
                  </a:cubicBezTo>
                  <a:cubicBezTo>
                    <a:pt x="204" y="43"/>
                    <a:pt x="203" y="43"/>
                    <a:pt x="203" y="42"/>
                  </a:cubicBezTo>
                  <a:cubicBezTo>
                    <a:pt x="203" y="42"/>
                    <a:pt x="183" y="18"/>
                    <a:pt x="155" y="18"/>
                  </a:cubicBezTo>
                  <a:cubicBezTo>
                    <a:pt x="154" y="18"/>
                    <a:pt x="154" y="18"/>
                    <a:pt x="154" y="18"/>
                  </a:cubicBezTo>
                  <a:cubicBezTo>
                    <a:pt x="145" y="18"/>
                    <a:pt x="138" y="20"/>
                    <a:pt x="132" y="22"/>
                  </a:cubicBezTo>
                  <a:cubicBezTo>
                    <a:pt x="127" y="24"/>
                    <a:pt x="122" y="25"/>
                    <a:pt x="117" y="26"/>
                  </a:cubicBezTo>
                  <a:cubicBezTo>
                    <a:pt x="110" y="27"/>
                    <a:pt x="101" y="27"/>
                    <a:pt x="93" y="28"/>
                  </a:cubicBezTo>
                  <a:cubicBezTo>
                    <a:pt x="81" y="28"/>
                    <a:pt x="67" y="29"/>
                    <a:pt x="57" y="31"/>
                  </a:cubicBezTo>
                  <a:cubicBezTo>
                    <a:pt x="52" y="32"/>
                    <a:pt x="49" y="37"/>
                    <a:pt x="50" y="40"/>
                  </a:cubicBezTo>
                  <a:cubicBezTo>
                    <a:pt x="50" y="43"/>
                    <a:pt x="54" y="47"/>
                    <a:pt x="61" y="47"/>
                  </a:cubicBezTo>
                  <a:cubicBezTo>
                    <a:pt x="62" y="47"/>
                    <a:pt x="99" y="47"/>
                    <a:pt x="122" y="49"/>
                  </a:cubicBezTo>
                  <a:cubicBezTo>
                    <a:pt x="127" y="49"/>
                    <a:pt x="131" y="50"/>
                    <a:pt x="134" y="51"/>
                  </a:cubicBezTo>
                  <a:cubicBezTo>
                    <a:pt x="135" y="51"/>
                    <a:pt x="136" y="51"/>
                    <a:pt x="136" y="52"/>
                  </a:cubicBezTo>
                  <a:cubicBezTo>
                    <a:pt x="136" y="52"/>
                    <a:pt x="137" y="53"/>
                    <a:pt x="137" y="53"/>
                  </a:cubicBezTo>
                  <a:cubicBezTo>
                    <a:pt x="136" y="54"/>
                    <a:pt x="135" y="55"/>
                    <a:pt x="134" y="55"/>
                  </a:cubicBezTo>
                  <a:cubicBezTo>
                    <a:pt x="133" y="56"/>
                    <a:pt x="131" y="56"/>
                    <a:pt x="130" y="56"/>
                  </a:cubicBezTo>
                  <a:cubicBezTo>
                    <a:pt x="127" y="56"/>
                    <a:pt x="125" y="55"/>
                    <a:pt x="124" y="55"/>
                  </a:cubicBezTo>
                  <a:cubicBezTo>
                    <a:pt x="122" y="54"/>
                    <a:pt x="121" y="54"/>
                    <a:pt x="120" y="54"/>
                  </a:cubicBezTo>
                  <a:cubicBezTo>
                    <a:pt x="103" y="52"/>
                    <a:pt x="62" y="52"/>
                    <a:pt x="61" y="52"/>
                  </a:cubicBezTo>
                  <a:cubicBezTo>
                    <a:pt x="51" y="52"/>
                    <a:pt x="46" y="46"/>
                    <a:pt x="45" y="41"/>
                  </a:cubicBezTo>
                  <a:cubicBezTo>
                    <a:pt x="44" y="35"/>
                    <a:pt x="48" y="28"/>
                    <a:pt x="57" y="26"/>
                  </a:cubicBezTo>
                  <a:cubicBezTo>
                    <a:pt x="58" y="26"/>
                    <a:pt x="60" y="25"/>
                    <a:pt x="62" y="25"/>
                  </a:cubicBezTo>
                  <a:cubicBezTo>
                    <a:pt x="58" y="22"/>
                    <a:pt x="53" y="19"/>
                    <a:pt x="47" y="14"/>
                  </a:cubicBezTo>
                  <a:cubicBezTo>
                    <a:pt x="47" y="14"/>
                    <a:pt x="47" y="14"/>
                    <a:pt x="47" y="14"/>
                  </a:cubicBezTo>
                  <a:cubicBezTo>
                    <a:pt x="46" y="14"/>
                    <a:pt x="46" y="13"/>
                    <a:pt x="45" y="12"/>
                  </a:cubicBezTo>
                  <a:cubicBezTo>
                    <a:pt x="42" y="9"/>
                    <a:pt x="35" y="3"/>
                    <a:pt x="28" y="3"/>
                  </a:cubicBezTo>
                  <a:cubicBezTo>
                    <a:pt x="28" y="3"/>
                    <a:pt x="26" y="3"/>
                    <a:pt x="25" y="3"/>
                  </a:cubicBezTo>
                  <a:cubicBezTo>
                    <a:pt x="25" y="3"/>
                    <a:pt x="25" y="3"/>
                    <a:pt x="25" y="3"/>
                  </a:cubicBezTo>
                  <a:cubicBezTo>
                    <a:pt x="25" y="3"/>
                    <a:pt x="25" y="3"/>
                    <a:pt x="25" y="3"/>
                  </a:cubicBezTo>
                  <a:cubicBezTo>
                    <a:pt x="20" y="1"/>
                    <a:pt x="14" y="0"/>
                    <a:pt x="9" y="0"/>
                  </a:cubicBezTo>
                  <a:cubicBezTo>
                    <a:pt x="5" y="0"/>
                    <a:pt x="2" y="1"/>
                    <a:pt x="0" y="3"/>
                  </a:cubicBezTo>
                  <a:cubicBezTo>
                    <a:pt x="0" y="5"/>
                    <a:pt x="0" y="8"/>
                    <a:pt x="3" y="11"/>
                  </a:cubicBezTo>
                  <a:cubicBezTo>
                    <a:pt x="24" y="42"/>
                    <a:pt x="78" y="82"/>
                    <a:pt x="93" y="87"/>
                  </a:cubicBezTo>
                  <a:cubicBezTo>
                    <a:pt x="97" y="88"/>
                    <a:pt x="100" y="89"/>
                    <a:pt x="104" y="89"/>
                  </a:cubicBezTo>
                  <a:cubicBezTo>
                    <a:pt x="107" y="89"/>
                    <a:pt x="111" y="88"/>
                    <a:pt x="114" y="87"/>
                  </a:cubicBezTo>
                  <a:cubicBezTo>
                    <a:pt x="122" y="84"/>
                    <a:pt x="158" y="78"/>
                    <a:pt x="171" y="78"/>
                  </a:cubicBezTo>
                  <a:cubicBezTo>
                    <a:pt x="172" y="78"/>
                    <a:pt x="172" y="78"/>
                    <a:pt x="172" y="78"/>
                  </a:cubicBezTo>
                  <a:cubicBezTo>
                    <a:pt x="179" y="78"/>
                    <a:pt x="187" y="82"/>
                    <a:pt x="191" y="85"/>
                  </a:cubicBezTo>
                  <a:cubicBezTo>
                    <a:pt x="200" y="88"/>
                    <a:pt x="200" y="88"/>
                    <a:pt x="200" y="88"/>
                  </a:cubicBezTo>
                  <a:cubicBezTo>
                    <a:pt x="200" y="88"/>
                    <a:pt x="200" y="88"/>
                    <a:pt x="200" y="88"/>
                  </a:cubicBezTo>
                  <a:close/>
                </a:path>
              </a:pathLst>
            </a:custGeom>
            <a:grpFill/>
            <a:ln>
              <a:noFill/>
            </a:ln>
          </p:spPr>
          <p:txBody>
            <a:bodyPr vert="horz" wrap="square" lIns="68580" tIns="34290" rIns="68580" bIns="34290" numCol="1" anchor="t" anchorCtr="0" compatLnSpc="1">
              <a:prstTxWarp prst="textNoShape">
                <a:avLst/>
              </a:prstTxWarp>
            </a:bodyPr>
            <a:lstStyle/>
            <a:p>
              <a:pPr>
                <a:defRPr/>
              </a:pPr>
              <a:endParaRPr lang="en-US" sz="1350" dirty="0">
                <a:solidFill>
                  <a:schemeClr val="tx2"/>
                </a:solidFill>
                <a:latin typeface="Calibri"/>
              </a:endParaRPr>
            </a:p>
          </p:txBody>
        </p:sp>
        <p:sp>
          <p:nvSpPr>
            <p:cNvPr id="89" name="Freeform 20"/>
            <p:cNvSpPr>
              <a:spLocks noEditPoints="1"/>
            </p:cNvSpPr>
            <p:nvPr/>
          </p:nvSpPr>
          <p:spPr bwMode="auto">
            <a:xfrm>
              <a:off x="9388820" y="3600345"/>
              <a:ext cx="404365" cy="403453"/>
            </a:xfrm>
            <a:custGeom>
              <a:avLst/>
              <a:gdLst>
                <a:gd name="T0" fmla="*/ 320 w 375"/>
                <a:gd name="T1" fmla="*/ 55 h 374"/>
                <a:gd name="T2" fmla="*/ 188 w 375"/>
                <a:gd name="T3" fmla="*/ 374 h 374"/>
                <a:gd name="T4" fmla="*/ 55 w 375"/>
                <a:gd name="T5" fmla="*/ 55 h 374"/>
                <a:gd name="T6" fmla="*/ 320 w 375"/>
                <a:gd name="T7" fmla="*/ 93 h 374"/>
                <a:gd name="T8" fmla="*/ 309 w 375"/>
                <a:gd name="T9" fmla="*/ 167 h 374"/>
                <a:gd name="T10" fmla="*/ 320 w 375"/>
                <a:gd name="T11" fmla="*/ 93 h 374"/>
                <a:gd name="T12" fmla="*/ 311 w 375"/>
                <a:gd name="T13" fmla="*/ 185 h 374"/>
                <a:gd name="T14" fmla="*/ 299 w 375"/>
                <a:gd name="T15" fmla="*/ 250 h 374"/>
                <a:gd name="T16" fmla="*/ 350 w 375"/>
                <a:gd name="T17" fmla="*/ 187 h 374"/>
                <a:gd name="T18" fmla="*/ 334 w 375"/>
                <a:gd name="T19" fmla="*/ 258 h 374"/>
                <a:gd name="T20" fmla="*/ 237 w 375"/>
                <a:gd name="T21" fmla="*/ 342 h 374"/>
                <a:gd name="T22" fmla="*/ 138 w 375"/>
                <a:gd name="T23" fmla="*/ 342 h 374"/>
                <a:gd name="T24" fmla="*/ 41 w 375"/>
                <a:gd name="T25" fmla="*/ 259 h 374"/>
                <a:gd name="T26" fmla="*/ 32 w 375"/>
                <a:gd name="T27" fmla="*/ 236 h 374"/>
                <a:gd name="T28" fmla="*/ 64 w 375"/>
                <a:gd name="T29" fmla="*/ 187 h 374"/>
                <a:gd name="T30" fmla="*/ 25 w 375"/>
                <a:gd name="T31" fmla="*/ 175 h 374"/>
                <a:gd name="T32" fmla="*/ 32 w 375"/>
                <a:gd name="T33" fmla="*/ 236 h 374"/>
                <a:gd name="T34" fmla="*/ 66 w 375"/>
                <a:gd name="T35" fmla="*/ 167 h 374"/>
                <a:gd name="T36" fmla="*/ 55 w 375"/>
                <a:gd name="T37" fmla="*/ 93 h 374"/>
                <a:gd name="T38" fmla="*/ 67 w 375"/>
                <a:gd name="T39" fmla="*/ 78 h 374"/>
                <a:gd name="T40" fmla="*/ 137 w 375"/>
                <a:gd name="T41" fmla="*/ 32 h 374"/>
                <a:gd name="T42" fmla="*/ 238 w 375"/>
                <a:gd name="T43" fmla="*/ 32 h 374"/>
                <a:gd name="T44" fmla="*/ 308 w 375"/>
                <a:gd name="T45" fmla="*/ 78 h 374"/>
                <a:gd name="T46" fmla="*/ 271 w 375"/>
                <a:gd name="T47" fmla="*/ 106 h 374"/>
                <a:gd name="T48" fmla="*/ 244 w 375"/>
                <a:gd name="T49" fmla="*/ 179 h 374"/>
                <a:gd name="T50" fmla="*/ 271 w 375"/>
                <a:gd name="T51" fmla="*/ 106 h 374"/>
                <a:gd name="T52" fmla="*/ 157 w 375"/>
                <a:gd name="T53" fmla="*/ 114 h 374"/>
                <a:gd name="T54" fmla="*/ 226 w 375"/>
                <a:gd name="T55" fmla="*/ 181 h 374"/>
                <a:gd name="T56" fmla="*/ 214 w 375"/>
                <a:gd name="T57" fmla="*/ 96 h 374"/>
                <a:gd name="T58" fmla="*/ 161 w 375"/>
                <a:gd name="T59" fmla="*/ 96 h 374"/>
                <a:gd name="T60" fmla="*/ 232 w 375"/>
                <a:gd name="T61" fmla="*/ 94 h 374"/>
                <a:gd name="T62" fmla="*/ 208 w 375"/>
                <a:gd name="T63" fmla="*/ 29 h 374"/>
                <a:gd name="T64" fmla="*/ 139 w 375"/>
                <a:gd name="T65" fmla="*/ 112 h 374"/>
                <a:gd name="T66" fmla="*/ 83 w 375"/>
                <a:gd name="T67" fmla="*/ 172 h 374"/>
                <a:gd name="T68" fmla="*/ 139 w 375"/>
                <a:gd name="T69" fmla="*/ 112 h 374"/>
                <a:gd name="T70" fmla="*/ 143 w 375"/>
                <a:gd name="T71" fmla="*/ 95 h 374"/>
                <a:gd name="T72" fmla="*/ 114 w 375"/>
                <a:gd name="T73" fmla="*/ 90 h 374"/>
                <a:gd name="T74" fmla="*/ 232 w 375"/>
                <a:gd name="T75" fmla="*/ 281 h 374"/>
                <a:gd name="T76" fmla="*/ 266 w 375"/>
                <a:gd name="T77" fmla="*/ 276 h 374"/>
                <a:gd name="T78" fmla="*/ 163 w 375"/>
                <a:gd name="T79" fmla="*/ 282 h 374"/>
                <a:gd name="T80" fmla="*/ 212 w 375"/>
                <a:gd name="T81" fmla="*/ 282 h 374"/>
                <a:gd name="T82" fmla="*/ 226 w 375"/>
                <a:gd name="T83" fmla="*/ 200 h 374"/>
                <a:gd name="T84" fmla="*/ 158 w 375"/>
                <a:gd name="T85" fmla="*/ 264 h 374"/>
                <a:gd name="T86" fmla="*/ 236 w 375"/>
                <a:gd name="T87" fmla="*/ 262 h 374"/>
                <a:gd name="T88" fmla="*/ 292 w 375"/>
                <a:gd name="T89" fmla="*/ 190 h 374"/>
                <a:gd name="T90" fmla="*/ 236 w 375"/>
                <a:gd name="T91" fmla="*/ 262 h 374"/>
                <a:gd name="T92" fmla="*/ 110 w 375"/>
                <a:gd name="T93" fmla="*/ 276 h 374"/>
                <a:gd name="T94" fmla="*/ 144 w 375"/>
                <a:gd name="T95" fmla="*/ 281 h 374"/>
                <a:gd name="T96" fmla="*/ 139 w 375"/>
                <a:gd name="T97" fmla="*/ 262 h 374"/>
                <a:gd name="T98" fmla="*/ 83 w 375"/>
                <a:gd name="T99" fmla="*/ 19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5" h="374">
                  <a:moveTo>
                    <a:pt x="188" y="0"/>
                  </a:moveTo>
                  <a:cubicBezTo>
                    <a:pt x="239" y="0"/>
                    <a:pt x="286" y="21"/>
                    <a:pt x="320" y="55"/>
                  </a:cubicBezTo>
                  <a:cubicBezTo>
                    <a:pt x="354" y="89"/>
                    <a:pt x="375" y="136"/>
                    <a:pt x="375" y="187"/>
                  </a:cubicBezTo>
                  <a:cubicBezTo>
                    <a:pt x="375" y="291"/>
                    <a:pt x="291" y="374"/>
                    <a:pt x="188" y="374"/>
                  </a:cubicBezTo>
                  <a:cubicBezTo>
                    <a:pt x="84" y="374"/>
                    <a:pt x="0" y="291"/>
                    <a:pt x="0" y="187"/>
                  </a:cubicBezTo>
                  <a:cubicBezTo>
                    <a:pt x="0" y="136"/>
                    <a:pt x="21" y="89"/>
                    <a:pt x="55" y="55"/>
                  </a:cubicBezTo>
                  <a:cubicBezTo>
                    <a:pt x="89" y="21"/>
                    <a:pt x="136" y="0"/>
                    <a:pt x="188" y="0"/>
                  </a:cubicBezTo>
                  <a:close/>
                  <a:moveTo>
                    <a:pt x="320" y="93"/>
                  </a:moveTo>
                  <a:cubicBezTo>
                    <a:pt x="310" y="96"/>
                    <a:pt x="299" y="99"/>
                    <a:pt x="289" y="102"/>
                  </a:cubicBezTo>
                  <a:cubicBezTo>
                    <a:pt x="300" y="124"/>
                    <a:pt x="307" y="145"/>
                    <a:pt x="309" y="167"/>
                  </a:cubicBezTo>
                  <a:cubicBezTo>
                    <a:pt x="322" y="164"/>
                    <a:pt x="335" y="160"/>
                    <a:pt x="347" y="156"/>
                  </a:cubicBezTo>
                  <a:cubicBezTo>
                    <a:pt x="343" y="132"/>
                    <a:pt x="333" y="111"/>
                    <a:pt x="320" y="93"/>
                  </a:cubicBezTo>
                  <a:close/>
                  <a:moveTo>
                    <a:pt x="350" y="174"/>
                  </a:moveTo>
                  <a:cubicBezTo>
                    <a:pt x="337" y="178"/>
                    <a:pt x="324" y="182"/>
                    <a:pt x="311" y="185"/>
                  </a:cubicBezTo>
                  <a:cubicBezTo>
                    <a:pt x="311" y="186"/>
                    <a:pt x="311" y="187"/>
                    <a:pt x="311" y="187"/>
                  </a:cubicBezTo>
                  <a:cubicBezTo>
                    <a:pt x="311" y="208"/>
                    <a:pt x="306" y="229"/>
                    <a:pt x="299" y="250"/>
                  </a:cubicBezTo>
                  <a:cubicBezTo>
                    <a:pt x="313" y="246"/>
                    <a:pt x="328" y="241"/>
                    <a:pt x="343" y="236"/>
                  </a:cubicBezTo>
                  <a:cubicBezTo>
                    <a:pt x="348" y="221"/>
                    <a:pt x="350" y="204"/>
                    <a:pt x="350" y="187"/>
                  </a:cubicBezTo>
                  <a:cubicBezTo>
                    <a:pt x="350" y="183"/>
                    <a:pt x="350" y="178"/>
                    <a:pt x="350" y="174"/>
                  </a:cubicBezTo>
                  <a:close/>
                  <a:moveTo>
                    <a:pt x="334" y="258"/>
                  </a:moveTo>
                  <a:cubicBezTo>
                    <a:pt x="319" y="263"/>
                    <a:pt x="304" y="268"/>
                    <a:pt x="289" y="271"/>
                  </a:cubicBezTo>
                  <a:cubicBezTo>
                    <a:pt x="277" y="295"/>
                    <a:pt x="260" y="319"/>
                    <a:pt x="237" y="342"/>
                  </a:cubicBezTo>
                  <a:cubicBezTo>
                    <a:pt x="280" y="329"/>
                    <a:pt x="315" y="298"/>
                    <a:pt x="334" y="258"/>
                  </a:cubicBezTo>
                  <a:close/>
                  <a:moveTo>
                    <a:pt x="138" y="342"/>
                  </a:moveTo>
                  <a:cubicBezTo>
                    <a:pt x="116" y="319"/>
                    <a:pt x="98" y="295"/>
                    <a:pt x="86" y="271"/>
                  </a:cubicBezTo>
                  <a:cubicBezTo>
                    <a:pt x="71" y="268"/>
                    <a:pt x="56" y="264"/>
                    <a:pt x="41" y="259"/>
                  </a:cubicBezTo>
                  <a:cubicBezTo>
                    <a:pt x="61" y="298"/>
                    <a:pt x="96" y="329"/>
                    <a:pt x="138" y="342"/>
                  </a:cubicBezTo>
                  <a:close/>
                  <a:moveTo>
                    <a:pt x="32" y="236"/>
                  </a:moveTo>
                  <a:cubicBezTo>
                    <a:pt x="47" y="242"/>
                    <a:pt x="62" y="246"/>
                    <a:pt x="77" y="250"/>
                  </a:cubicBezTo>
                  <a:cubicBezTo>
                    <a:pt x="69" y="229"/>
                    <a:pt x="65" y="208"/>
                    <a:pt x="64" y="187"/>
                  </a:cubicBezTo>
                  <a:cubicBezTo>
                    <a:pt x="64" y="186"/>
                    <a:pt x="64" y="186"/>
                    <a:pt x="64" y="186"/>
                  </a:cubicBezTo>
                  <a:cubicBezTo>
                    <a:pt x="51" y="183"/>
                    <a:pt x="38" y="179"/>
                    <a:pt x="25" y="175"/>
                  </a:cubicBezTo>
                  <a:cubicBezTo>
                    <a:pt x="25" y="179"/>
                    <a:pt x="25" y="183"/>
                    <a:pt x="25" y="187"/>
                  </a:cubicBezTo>
                  <a:cubicBezTo>
                    <a:pt x="25" y="204"/>
                    <a:pt x="27" y="221"/>
                    <a:pt x="32" y="236"/>
                  </a:cubicBezTo>
                  <a:close/>
                  <a:moveTo>
                    <a:pt x="28" y="156"/>
                  </a:moveTo>
                  <a:cubicBezTo>
                    <a:pt x="40" y="160"/>
                    <a:pt x="53" y="164"/>
                    <a:pt x="66" y="167"/>
                  </a:cubicBezTo>
                  <a:cubicBezTo>
                    <a:pt x="68" y="146"/>
                    <a:pt x="75" y="124"/>
                    <a:pt x="86" y="102"/>
                  </a:cubicBezTo>
                  <a:cubicBezTo>
                    <a:pt x="76" y="100"/>
                    <a:pt x="65" y="96"/>
                    <a:pt x="55" y="93"/>
                  </a:cubicBezTo>
                  <a:cubicBezTo>
                    <a:pt x="42" y="111"/>
                    <a:pt x="32" y="133"/>
                    <a:pt x="28" y="156"/>
                  </a:cubicBezTo>
                  <a:close/>
                  <a:moveTo>
                    <a:pt x="67" y="78"/>
                  </a:moveTo>
                  <a:cubicBezTo>
                    <a:pt x="76" y="81"/>
                    <a:pt x="86" y="84"/>
                    <a:pt x="95" y="86"/>
                  </a:cubicBezTo>
                  <a:cubicBezTo>
                    <a:pt x="106" y="68"/>
                    <a:pt x="120" y="50"/>
                    <a:pt x="137" y="32"/>
                  </a:cubicBezTo>
                  <a:cubicBezTo>
                    <a:pt x="110" y="41"/>
                    <a:pt x="86" y="57"/>
                    <a:pt x="67" y="78"/>
                  </a:cubicBezTo>
                  <a:close/>
                  <a:moveTo>
                    <a:pt x="238" y="32"/>
                  </a:moveTo>
                  <a:cubicBezTo>
                    <a:pt x="255" y="50"/>
                    <a:pt x="269" y="68"/>
                    <a:pt x="280" y="86"/>
                  </a:cubicBezTo>
                  <a:cubicBezTo>
                    <a:pt x="289" y="83"/>
                    <a:pt x="298" y="81"/>
                    <a:pt x="308" y="78"/>
                  </a:cubicBezTo>
                  <a:cubicBezTo>
                    <a:pt x="289" y="57"/>
                    <a:pt x="265" y="41"/>
                    <a:pt x="238" y="32"/>
                  </a:cubicBezTo>
                  <a:close/>
                  <a:moveTo>
                    <a:pt x="271" y="106"/>
                  </a:moveTo>
                  <a:cubicBezTo>
                    <a:pt x="259" y="109"/>
                    <a:pt x="248" y="111"/>
                    <a:pt x="236" y="112"/>
                  </a:cubicBezTo>
                  <a:cubicBezTo>
                    <a:pt x="241" y="135"/>
                    <a:pt x="244" y="157"/>
                    <a:pt x="244" y="179"/>
                  </a:cubicBezTo>
                  <a:cubicBezTo>
                    <a:pt x="260" y="177"/>
                    <a:pt x="276" y="175"/>
                    <a:pt x="292" y="171"/>
                  </a:cubicBezTo>
                  <a:cubicBezTo>
                    <a:pt x="289" y="150"/>
                    <a:pt x="282" y="128"/>
                    <a:pt x="271" y="106"/>
                  </a:cubicBezTo>
                  <a:close/>
                  <a:moveTo>
                    <a:pt x="218" y="114"/>
                  </a:moveTo>
                  <a:cubicBezTo>
                    <a:pt x="198" y="116"/>
                    <a:pt x="177" y="116"/>
                    <a:pt x="157" y="114"/>
                  </a:cubicBezTo>
                  <a:cubicBezTo>
                    <a:pt x="152" y="137"/>
                    <a:pt x="149" y="159"/>
                    <a:pt x="149" y="181"/>
                  </a:cubicBezTo>
                  <a:cubicBezTo>
                    <a:pt x="175" y="183"/>
                    <a:pt x="200" y="183"/>
                    <a:pt x="226" y="181"/>
                  </a:cubicBezTo>
                  <a:cubicBezTo>
                    <a:pt x="226" y="159"/>
                    <a:pt x="223" y="136"/>
                    <a:pt x="218" y="114"/>
                  </a:cubicBezTo>
                  <a:close/>
                  <a:moveTo>
                    <a:pt x="214" y="96"/>
                  </a:moveTo>
                  <a:cubicBezTo>
                    <a:pt x="207" y="73"/>
                    <a:pt x="199" y="51"/>
                    <a:pt x="188" y="28"/>
                  </a:cubicBezTo>
                  <a:cubicBezTo>
                    <a:pt x="176" y="51"/>
                    <a:pt x="168" y="73"/>
                    <a:pt x="161" y="96"/>
                  </a:cubicBezTo>
                  <a:cubicBezTo>
                    <a:pt x="179" y="97"/>
                    <a:pt x="196" y="97"/>
                    <a:pt x="214" y="96"/>
                  </a:cubicBezTo>
                  <a:close/>
                  <a:moveTo>
                    <a:pt x="232" y="94"/>
                  </a:moveTo>
                  <a:cubicBezTo>
                    <a:pt x="242" y="93"/>
                    <a:pt x="251" y="92"/>
                    <a:pt x="261" y="90"/>
                  </a:cubicBezTo>
                  <a:cubicBezTo>
                    <a:pt x="247" y="69"/>
                    <a:pt x="230" y="49"/>
                    <a:pt x="208" y="29"/>
                  </a:cubicBezTo>
                  <a:cubicBezTo>
                    <a:pt x="218" y="51"/>
                    <a:pt x="226" y="72"/>
                    <a:pt x="232" y="94"/>
                  </a:cubicBezTo>
                  <a:close/>
                  <a:moveTo>
                    <a:pt x="139" y="112"/>
                  </a:moveTo>
                  <a:cubicBezTo>
                    <a:pt x="127" y="111"/>
                    <a:pt x="116" y="109"/>
                    <a:pt x="104" y="107"/>
                  </a:cubicBezTo>
                  <a:cubicBezTo>
                    <a:pt x="93" y="128"/>
                    <a:pt x="86" y="150"/>
                    <a:pt x="83" y="172"/>
                  </a:cubicBezTo>
                  <a:cubicBezTo>
                    <a:pt x="99" y="175"/>
                    <a:pt x="115" y="178"/>
                    <a:pt x="131" y="180"/>
                  </a:cubicBezTo>
                  <a:cubicBezTo>
                    <a:pt x="131" y="157"/>
                    <a:pt x="134" y="135"/>
                    <a:pt x="139" y="112"/>
                  </a:cubicBezTo>
                  <a:close/>
                  <a:moveTo>
                    <a:pt x="114" y="90"/>
                  </a:moveTo>
                  <a:cubicBezTo>
                    <a:pt x="124" y="92"/>
                    <a:pt x="133" y="93"/>
                    <a:pt x="143" y="95"/>
                  </a:cubicBezTo>
                  <a:cubicBezTo>
                    <a:pt x="149" y="73"/>
                    <a:pt x="157" y="51"/>
                    <a:pt x="167" y="29"/>
                  </a:cubicBezTo>
                  <a:cubicBezTo>
                    <a:pt x="145" y="49"/>
                    <a:pt x="128" y="70"/>
                    <a:pt x="114" y="90"/>
                  </a:cubicBezTo>
                  <a:close/>
                  <a:moveTo>
                    <a:pt x="266" y="276"/>
                  </a:moveTo>
                  <a:cubicBezTo>
                    <a:pt x="254" y="278"/>
                    <a:pt x="243" y="280"/>
                    <a:pt x="232" y="281"/>
                  </a:cubicBezTo>
                  <a:cubicBezTo>
                    <a:pt x="226" y="303"/>
                    <a:pt x="218" y="324"/>
                    <a:pt x="208" y="346"/>
                  </a:cubicBezTo>
                  <a:cubicBezTo>
                    <a:pt x="232" y="323"/>
                    <a:pt x="252" y="299"/>
                    <a:pt x="266" y="276"/>
                  </a:cubicBezTo>
                  <a:close/>
                  <a:moveTo>
                    <a:pt x="212" y="282"/>
                  </a:moveTo>
                  <a:cubicBezTo>
                    <a:pt x="196" y="283"/>
                    <a:pt x="179" y="283"/>
                    <a:pt x="163" y="282"/>
                  </a:cubicBezTo>
                  <a:cubicBezTo>
                    <a:pt x="169" y="304"/>
                    <a:pt x="177" y="325"/>
                    <a:pt x="188" y="346"/>
                  </a:cubicBezTo>
                  <a:cubicBezTo>
                    <a:pt x="198" y="325"/>
                    <a:pt x="206" y="304"/>
                    <a:pt x="212" y="282"/>
                  </a:cubicBezTo>
                  <a:close/>
                  <a:moveTo>
                    <a:pt x="217" y="264"/>
                  </a:moveTo>
                  <a:cubicBezTo>
                    <a:pt x="222" y="242"/>
                    <a:pt x="225" y="221"/>
                    <a:pt x="226" y="200"/>
                  </a:cubicBezTo>
                  <a:cubicBezTo>
                    <a:pt x="200" y="202"/>
                    <a:pt x="175" y="202"/>
                    <a:pt x="149" y="200"/>
                  </a:cubicBezTo>
                  <a:cubicBezTo>
                    <a:pt x="150" y="221"/>
                    <a:pt x="153" y="243"/>
                    <a:pt x="158" y="264"/>
                  </a:cubicBezTo>
                  <a:cubicBezTo>
                    <a:pt x="178" y="265"/>
                    <a:pt x="197" y="265"/>
                    <a:pt x="217" y="264"/>
                  </a:cubicBezTo>
                  <a:close/>
                  <a:moveTo>
                    <a:pt x="236" y="262"/>
                  </a:moveTo>
                  <a:cubicBezTo>
                    <a:pt x="250" y="260"/>
                    <a:pt x="263" y="258"/>
                    <a:pt x="277" y="255"/>
                  </a:cubicBezTo>
                  <a:cubicBezTo>
                    <a:pt x="287" y="233"/>
                    <a:pt x="292" y="211"/>
                    <a:pt x="292" y="190"/>
                  </a:cubicBezTo>
                  <a:cubicBezTo>
                    <a:pt x="276" y="193"/>
                    <a:pt x="260" y="196"/>
                    <a:pt x="244" y="198"/>
                  </a:cubicBezTo>
                  <a:cubicBezTo>
                    <a:pt x="244" y="219"/>
                    <a:pt x="241" y="241"/>
                    <a:pt x="236" y="262"/>
                  </a:cubicBezTo>
                  <a:close/>
                  <a:moveTo>
                    <a:pt x="144" y="281"/>
                  </a:moveTo>
                  <a:cubicBezTo>
                    <a:pt x="132" y="280"/>
                    <a:pt x="121" y="278"/>
                    <a:pt x="110" y="276"/>
                  </a:cubicBezTo>
                  <a:cubicBezTo>
                    <a:pt x="124" y="299"/>
                    <a:pt x="143" y="323"/>
                    <a:pt x="167" y="346"/>
                  </a:cubicBezTo>
                  <a:cubicBezTo>
                    <a:pt x="157" y="324"/>
                    <a:pt x="150" y="303"/>
                    <a:pt x="144" y="281"/>
                  </a:cubicBezTo>
                  <a:close/>
                  <a:moveTo>
                    <a:pt x="99" y="256"/>
                  </a:moveTo>
                  <a:cubicBezTo>
                    <a:pt x="112" y="258"/>
                    <a:pt x="126" y="261"/>
                    <a:pt x="139" y="262"/>
                  </a:cubicBezTo>
                  <a:cubicBezTo>
                    <a:pt x="134" y="241"/>
                    <a:pt x="132" y="219"/>
                    <a:pt x="131" y="198"/>
                  </a:cubicBezTo>
                  <a:cubicBezTo>
                    <a:pt x="115" y="196"/>
                    <a:pt x="99" y="194"/>
                    <a:pt x="83" y="190"/>
                  </a:cubicBezTo>
                  <a:cubicBezTo>
                    <a:pt x="83" y="212"/>
                    <a:pt x="89" y="234"/>
                    <a:pt x="99" y="256"/>
                  </a:cubicBezTo>
                  <a:close/>
                </a:path>
              </a:pathLst>
            </a:custGeom>
            <a:grpFill/>
            <a:ln>
              <a:noFill/>
            </a:ln>
          </p:spPr>
          <p:txBody>
            <a:bodyPr vert="horz" wrap="square" lIns="68580" tIns="34290" rIns="68580" bIns="34290" numCol="1" anchor="t" anchorCtr="0" compatLnSpc="1">
              <a:prstTxWarp prst="textNoShape">
                <a:avLst/>
              </a:prstTxWarp>
            </a:bodyPr>
            <a:lstStyle/>
            <a:p>
              <a:pPr>
                <a:defRPr/>
              </a:pPr>
              <a:endParaRPr lang="en-US" sz="1350" dirty="0">
                <a:solidFill>
                  <a:schemeClr val="tx2"/>
                </a:solidFill>
                <a:latin typeface="Calibri"/>
              </a:endParaRPr>
            </a:p>
          </p:txBody>
        </p:sp>
      </p:grpSp>
      <p:cxnSp>
        <p:nvCxnSpPr>
          <p:cNvPr id="90" name="Straight Connector 89"/>
          <p:cNvCxnSpPr>
            <a:cxnSpLocks noChangeAspect="1"/>
          </p:cNvCxnSpPr>
          <p:nvPr/>
        </p:nvCxnSpPr>
        <p:spPr>
          <a:xfrm>
            <a:off x="4031499" y="1385608"/>
            <a:ext cx="3807" cy="1724893"/>
          </a:xfrm>
          <a:prstGeom prst="line">
            <a:avLst/>
          </a:prstGeom>
          <a:ln>
            <a:tailEnd type="none" w="med" len="med"/>
          </a:ln>
        </p:spPr>
        <p:style>
          <a:lnRef idx="1">
            <a:schemeClr val="accent5"/>
          </a:lnRef>
          <a:fillRef idx="0">
            <a:schemeClr val="accent5"/>
          </a:fillRef>
          <a:effectRef idx="0">
            <a:schemeClr val="accent5"/>
          </a:effectRef>
          <a:fontRef idx="minor">
            <a:schemeClr val="tx1"/>
          </a:fontRef>
        </p:style>
      </p:cxnSp>
      <p:cxnSp>
        <p:nvCxnSpPr>
          <p:cNvPr id="91" name="Straight Connector 90"/>
          <p:cNvCxnSpPr>
            <a:cxnSpLocks noChangeAspect="1"/>
          </p:cNvCxnSpPr>
          <p:nvPr/>
        </p:nvCxnSpPr>
        <p:spPr>
          <a:xfrm>
            <a:off x="6112748" y="1381782"/>
            <a:ext cx="3807" cy="1724893"/>
          </a:xfrm>
          <a:prstGeom prst="line">
            <a:avLst/>
          </a:prstGeom>
          <a:ln>
            <a:tailEnd type="none" w="med" len="med"/>
          </a:ln>
        </p:spPr>
        <p:style>
          <a:lnRef idx="1">
            <a:schemeClr val="accent5"/>
          </a:lnRef>
          <a:fillRef idx="0">
            <a:schemeClr val="accent5"/>
          </a:fillRef>
          <a:effectRef idx="0">
            <a:schemeClr val="accent5"/>
          </a:effectRef>
          <a:fontRef idx="minor">
            <a:schemeClr val="tx1"/>
          </a:fontRef>
        </p:style>
      </p:cxnSp>
      <p:cxnSp>
        <p:nvCxnSpPr>
          <p:cNvPr id="92" name="Straight Connector 91"/>
          <p:cNvCxnSpPr>
            <a:cxnSpLocks noChangeAspect="1"/>
          </p:cNvCxnSpPr>
          <p:nvPr/>
        </p:nvCxnSpPr>
        <p:spPr>
          <a:xfrm>
            <a:off x="8448298" y="1435826"/>
            <a:ext cx="3807" cy="1724893"/>
          </a:xfrm>
          <a:prstGeom prst="line">
            <a:avLst/>
          </a:prstGeom>
          <a:ln>
            <a:tailEnd type="none" w="med" len="med"/>
          </a:ln>
        </p:spPr>
        <p:style>
          <a:lnRef idx="1">
            <a:schemeClr val="accent5"/>
          </a:lnRef>
          <a:fillRef idx="0">
            <a:schemeClr val="accent5"/>
          </a:fillRef>
          <a:effectRef idx="0">
            <a:schemeClr val="accent5"/>
          </a:effectRef>
          <a:fontRef idx="minor">
            <a:schemeClr val="tx1"/>
          </a:fontRef>
        </p:style>
      </p:cxnSp>
      <p:cxnSp>
        <p:nvCxnSpPr>
          <p:cNvPr id="93" name="Straight Connector 92"/>
          <p:cNvCxnSpPr>
            <a:cxnSpLocks noChangeAspect="1"/>
          </p:cNvCxnSpPr>
          <p:nvPr>
            <p:custDataLst>
              <p:tags r:id="rId2"/>
            </p:custDataLst>
          </p:nvPr>
        </p:nvCxnSpPr>
        <p:spPr>
          <a:xfrm>
            <a:off x="4031507" y="3620126"/>
            <a:ext cx="3807" cy="1724893"/>
          </a:xfrm>
          <a:prstGeom prst="line">
            <a:avLst/>
          </a:prstGeom>
          <a:ln>
            <a:tailEnd type="none" w="med" len="med"/>
          </a:ln>
        </p:spPr>
        <p:style>
          <a:lnRef idx="1">
            <a:schemeClr val="accent5"/>
          </a:lnRef>
          <a:fillRef idx="0">
            <a:schemeClr val="accent5"/>
          </a:fillRef>
          <a:effectRef idx="0">
            <a:schemeClr val="accent5"/>
          </a:effectRef>
          <a:fontRef idx="minor">
            <a:schemeClr val="tx1"/>
          </a:fontRef>
        </p:style>
      </p:cxnSp>
      <p:cxnSp>
        <p:nvCxnSpPr>
          <p:cNvPr id="94" name="Straight Connector 93"/>
          <p:cNvCxnSpPr>
            <a:cxnSpLocks noChangeAspect="1"/>
          </p:cNvCxnSpPr>
          <p:nvPr>
            <p:custDataLst>
              <p:tags r:id="rId3"/>
            </p:custDataLst>
          </p:nvPr>
        </p:nvCxnSpPr>
        <p:spPr>
          <a:xfrm>
            <a:off x="6112748" y="3627256"/>
            <a:ext cx="3807" cy="1724893"/>
          </a:xfrm>
          <a:prstGeom prst="line">
            <a:avLst/>
          </a:prstGeom>
          <a:ln>
            <a:tailEnd type="none" w="med" len="med"/>
          </a:ln>
        </p:spPr>
        <p:style>
          <a:lnRef idx="1">
            <a:schemeClr val="accent5"/>
          </a:lnRef>
          <a:fillRef idx="0">
            <a:schemeClr val="accent5"/>
          </a:fillRef>
          <a:effectRef idx="0">
            <a:schemeClr val="accent5"/>
          </a:effectRef>
          <a:fontRef idx="minor">
            <a:schemeClr val="tx1"/>
          </a:fontRef>
        </p:style>
      </p:cxnSp>
      <p:cxnSp>
        <p:nvCxnSpPr>
          <p:cNvPr id="95" name="Straight Connector 94"/>
          <p:cNvCxnSpPr>
            <a:cxnSpLocks noChangeAspect="1"/>
          </p:cNvCxnSpPr>
          <p:nvPr>
            <p:custDataLst>
              <p:tags r:id="rId4"/>
            </p:custDataLst>
          </p:nvPr>
        </p:nvCxnSpPr>
        <p:spPr>
          <a:xfrm>
            <a:off x="8440955" y="3615695"/>
            <a:ext cx="3807" cy="1724893"/>
          </a:xfrm>
          <a:prstGeom prst="line">
            <a:avLst/>
          </a:prstGeom>
          <a:ln>
            <a:tailEnd type="none" w="med" len="med"/>
          </a:ln>
        </p:spPr>
        <p:style>
          <a:lnRef idx="1">
            <a:schemeClr val="accent5"/>
          </a:lnRef>
          <a:fillRef idx="0">
            <a:schemeClr val="accent5"/>
          </a:fillRef>
          <a:effectRef idx="0">
            <a:schemeClr val="accent5"/>
          </a:effectRef>
          <a:fontRef idx="minor">
            <a:schemeClr val="tx1"/>
          </a:fontRef>
        </p:style>
      </p:cxnSp>
      <p:cxnSp>
        <p:nvCxnSpPr>
          <p:cNvPr id="96" name="Straight Connector 95"/>
          <p:cNvCxnSpPr>
            <a:cxnSpLocks noChangeAspect="1"/>
          </p:cNvCxnSpPr>
          <p:nvPr/>
        </p:nvCxnSpPr>
        <p:spPr>
          <a:xfrm rot="16200000">
            <a:off x="2934634" y="2412404"/>
            <a:ext cx="4598" cy="1897380"/>
          </a:xfrm>
          <a:prstGeom prst="line">
            <a:avLst/>
          </a:prstGeom>
          <a:ln>
            <a:tailEnd type="none" w="med" len="med"/>
          </a:ln>
        </p:spPr>
        <p:style>
          <a:lnRef idx="1">
            <a:schemeClr val="accent5"/>
          </a:lnRef>
          <a:fillRef idx="0">
            <a:schemeClr val="accent5"/>
          </a:fillRef>
          <a:effectRef idx="0">
            <a:schemeClr val="accent5"/>
          </a:effectRef>
          <a:fontRef idx="minor">
            <a:schemeClr val="tx1"/>
          </a:fontRef>
        </p:style>
      </p:cxnSp>
      <p:cxnSp>
        <p:nvCxnSpPr>
          <p:cNvPr id="97" name="Straight Connector 96"/>
          <p:cNvCxnSpPr>
            <a:cxnSpLocks noChangeAspect="1"/>
          </p:cNvCxnSpPr>
          <p:nvPr>
            <p:custDataLst>
              <p:tags r:id="rId5"/>
            </p:custDataLst>
          </p:nvPr>
        </p:nvCxnSpPr>
        <p:spPr>
          <a:xfrm rot="16200000">
            <a:off x="5084592" y="2416064"/>
            <a:ext cx="4598" cy="1897380"/>
          </a:xfrm>
          <a:prstGeom prst="line">
            <a:avLst/>
          </a:prstGeom>
          <a:ln>
            <a:tailEnd type="none" w="med" len="med"/>
          </a:ln>
        </p:spPr>
        <p:style>
          <a:lnRef idx="1">
            <a:schemeClr val="accent5"/>
          </a:lnRef>
          <a:fillRef idx="0">
            <a:schemeClr val="accent5"/>
          </a:fillRef>
          <a:effectRef idx="0">
            <a:schemeClr val="accent5"/>
          </a:effectRef>
          <a:fontRef idx="minor">
            <a:schemeClr val="tx1"/>
          </a:fontRef>
        </p:style>
      </p:cxnSp>
      <p:cxnSp>
        <p:nvCxnSpPr>
          <p:cNvPr id="98" name="Straight Connector 97"/>
          <p:cNvCxnSpPr>
            <a:cxnSpLocks noChangeAspect="1"/>
          </p:cNvCxnSpPr>
          <p:nvPr>
            <p:custDataLst>
              <p:tags r:id="rId6"/>
            </p:custDataLst>
          </p:nvPr>
        </p:nvCxnSpPr>
        <p:spPr>
          <a:xfrm rot="16200000">
            <a:off x="7317558" y="2404061"/>
            <a:ext cx="4598" cy="1897380"/>
          </a:xfrm>
          <a:prstGeom prst="line">
            <a:avLst/>
          </a:prstGeom>
          <a:ln>
            <a:tailEnd type="none" w="med" len="med"/>
          </a:ln>
        </p:spPr>
        <p:style>
          <a:lnRef idx="1">
            <a:schemeClr val="accent5"/>
          </a:lnRef>
          <a:fillRef idx="0">
            <a:schemeClr val="accent5"/>
          </a:fillRef>
          <a:effectRef idx="0">
            <a:schemeClr val="accent5"/>
          </a:effectRef>
          <a:fontRef idx="minor">
            <a:schemeClr val="tx1"/>
          </a:fontRef>
        </p:style>
      </p:cxnSp>
      <p:cxnSp>
        <p:nvCxnSpPr>
          <p:cNvPr id="99" name="Straight Connector 98"/>
          <p:cNvCxnSpPr>
            <a:cxnSpLocks noChangeAspect="1"/>
          </p:cNvCxnSpPr>
          <p:nvPr>
            <p:custDataLst>
              <p:tags r:id="rId7"/>
            </p:custDataLst>
          </p:nvPr>
        </p:nvCxnSpPr>
        <p:spPr>
          <a:xfrm rot="16200000">
            <a:off x="9387346" y="2425938"/>
            <a:ext cx="4598" cy="1897380"/>
          </a:xfrm>
          <a:prstGeom prst="line">
            <a:avLst/>
          </a:prstGeom>
          <a:ln>
            <a:tailEnd type="none" w="med" len="med"/>
          </a:ln>
        </p:spPr>
        <p:style>
          <a:lnRef idx="1">
            <a:schemeClr val="accent5"/>
          </a:lnRef>
          <a:fillRef idx="0">
            <a:schemeClr val="accent5"/>
          </a:fillRef>
          <a:effectRef idx="0">
            <a:schemeClr val="accent5"/>
          </a:effectRef>
          <a:fontRef idx="minor">
            <a:schemeClr val="tx1"/>
          </a:fontRef>
        </p:style>
      </p:cxnSp>
      <p:sp>
        <p:nvSpPr>
          <p:cNvPr id="49" name="Title 3">
            <a:extLst>
              <a:ext uri="{FF2B5EF4-FFF2-40B4-BE49-F238E27FC236}">
                <a16:creationId xmlns:a16="http://schemas.microsoft.com/office/drawing/2014/main" id="{375661FA-C5C1-2F40-84EC-38F5CA7E819F}"/>
              </a:ext>
            </a:extLst>
          </p:cNvPr>
          <p:cNvSpPr txBox="1">
            <a:spLocks/>
          </p:cNvSpPr>
          <p:nvPr/>
        </p:nvSpPr>
        <p:spPr>
          <a:xfrm>
            <a:off x="1824594"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r>
              <a:rPr lang="en-US" b="1" dirty="0">
                <a:solidFill>
                  <a:schemeClr val="tx2"/>
                </a:solidFill>
                <a:latin typeface="+mj-lt"/>
              </a:rPr>
              <a:t>Key Facts</a:t>
            </a:r>
          </a:p>
        </p:txBody>
      </p:sp>
      <p:pic>
        <p:nvPicPr>
          <p:cNvPr id="50" name="Picture 49">
            <a:extLst>
              <a:ext uri="{FF2B5EF4-FFF2-40B4-BE49-F238E27FC236}">
                <a16:creationId xmlns:a16="http://schemas.microsoft.com/office/drawing/2014/main" id="{1B3C23C6-126F-4D4D-99D1-C04BA87802F6}"/>
              </a:ext>
            </a:extLst>
          </p:cNvPr>
          <p:cNvPicPr>
            <a:picLocks noChangeAspect="1"/>
          </p:cNvPicPr>
          <p:nvPr/>
        </p:nvPicPr>
        <p:blipFill>
          <a:blip r:embed="rId10"/>
          <a:stretch>
            <a:fillRect/>
          </a:stretch>
        </p:blipFill>
        <p:spPr>
          <a:xfrm>
            <a:off x="841248" y="182880"/>
            <a:ext cx="731520" cy="731520"/>
          </a:xfrm>
          <a:prstGeom prst="rect">
            <a:avLst/>
          </a:prstGeom>
        </p:spPr>
      </p:pic>
      <p:pic>
        <p:nvPicPr>
          <p:cNvPr id="39" name="Picture 38" descr="Qr code&#10;&#10;Description automatically generated">
            <a:extLst>
              <a:ext uri="{FF2B5EF4-FFF2-40B4-BE49-F238E27FC236}">
                <a16:creationId xmlns:a16="http://schemas.microsoft.com/office/drawing/2014/main" id="{06F7AEE6-3850-9D41-BA5B-837064EB5940}"/>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54589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8A7EC5-BCEA-43ED-8B54-4D8E40117D4D}"/>
              </a:ext>
            </a:extLst>
          </p:cNvPr>
          <p:cNvSpPr txBox="1"/>
          <p:nvPr/>
        </p:nvSpPr>
        <p:spPr>
          <a:xfrm>
            <a:off x="1893454" y="1940131"/>
            <a:ext cx="2757469" cy="2677656"/>
          </a:xfrm>
          <a:prstGeom prst="rect">
            <a:avLst/>
          </a:prstGeom>
          <a:noFill/>
        </p:spPr>
        <p:txBody>
          <a:bodyPr wrap="square" rtlCol="0">
            <a:spAutoFit/>
          </a:bodyPr>
          <a:lstStyle/>
          <a:p>
            <a:pPr marL="214313" indent="-214313">
              <a:buFont typeface="Arial" panose="020B0604020202020204" pitchFamily="34" charset="0"/>
              <a:buChar char="•"/>
              <a:defRPr/>
            </a:pPr>
            <a:r>
              <a:rPr lang="en-US" sz="2100" dirty="0">
                <a:solidFill>
                  <a:schemeClr val="tx2"/>
                </a:solidFill>
                <a:latin typeface="Calibri"/>
              </a:rPr>
              <a:t>Green indicates 100% statewide coverage</a:t>
            </a:r>
          </a:p>
          <a:p>
            <a:pPr marL="214313" indent="-214313">
              <a:buFont typeface="Arial" panose="020B0604020202020204" pitchFamily="34" charset="0"/>
              <a:buChar char="•"/>
              <a:defRPr/>
            </a:pPr>
            <a:r>
              <a:rPr lang="en-US" sz="2100" dirty="0">
                <a:solidFill>
                  <a:schemeClr val="tx2"/>
                </a:solidFill>
                <a:latin typeface="Calibri"/>
              </a:rPr>
              <a:t>Orange indicates partial presence, regional or non-complete coverage</a:t>
            </a:r>
          </a:p>
          <a:p>
            <a:pPr>
              <a:defRPr/>
            </a:pPr>
            <a:endParaRPr lang="en-US" sz="2100" dirty="0">
              <a:solidFill>
                <a:schemeClr val="tx2"/>
              </a:solidFill>
              <a:latin typeface="Calibri"/>
            </a:endParaRPr>
          </a:p>
          <a:p>
            <a:pPr marL="214313" indent="-214313">
              <a:buFont typeface="Arial" panose="020B0604020202020204" pitchFamily="34" charset="0"/>
              <a:buChar char="•"/>
              <a:defRPr/>
            </a:pPr>
            <a:endParaRPr lang="en-US" sz="2100" dirty="0">
              <a:solidFill>
                <a:schemeClr val="tx2"/>
              </a:solidFill>
              <a:latin typeface="Calibri"/>
            </a:endParaRPr>
          </a:p>
        </p:txBody>
      </p:sp>
      <p:pic>
        <p:nvPicPr>
          <p:cNvPr id="8" name="Picture 7" descr="A picture containing object&#10;&#10;Description automatically generated">
            <a:extLst>
              <a:ext uri="{FF2B5EF4-FFF2-40B4-BE49-F238E27FC236}">
                <a16:creationId xmlns:a16="http://schemas.microsoft.com/office/drawing/2014/main" id="{64AFA483-C649-AF45-8C4A-705AD665D3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8455" y="1154310"/>
            <a:ext cx="8475089" cy="4766441"/>
          </a:xfrm>
          <a:prstGeom prst="rect">
            <a:avLst/>
          </a:prstGeom>
          <a:solidFill>
            <a:schemeClr val="tx1"/>
          </a:solidFill>
        </p:spPr>
      </p:pic>
      <p:sp>
        <p:nvSpPr>
          <p:cNvPr id="10" name="Title 3">
            <a:extLst>
              <a:ext uri="{FF2B5EF4-FFF2-40B4-BE49-F238E27FC236}">
                <a16:creationId xmlns:a16="http://schemas.microsoft.com/office/drawing/2014/main" id="{4B220A6B-616B-5548-83A7-1573B57516F3}"/>
              </a:ext>
            </a:extLst>
          </p:cNvPr>
          <p:cNvSpPr txBox="1">
            <a:spLocks/>
          </p:cNvSpPr>
          <p:nvPr/>
        </p:nvSpPr>
        <p:spPr>
          <a:xfrm>
            <a:off x="1824596" y="320040"/>
            <a:ext cx="10058400" cy="457200"/>
          </a:xfrm>
          <a:prstGeom prst="rect">
            <a:avLst/>
          </a:prstGeom>
        </p:spPr>
        <p:txBody>
          <a:bodyPr vert="horz" lIns="0" tIns="0" rIns="0" bIns="0" rtlCol="0" anchor="b" anchorCtr="0">
            <a:noAutofit/>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pPr>
              <a:defRPr/>
            </a:pPr>
            <a:r>
              <a:rPr lang="en-US" b="1" dirty="0">
                <a:solidFill>
                  <a:schemeClr val="tx2"/>
                </a:solidFill>
                <a:latin typeface="+mj-lt"/>
              </a:rPr>
              <a:t>Whole of Government Unified Coordination Data Exchange</a:t>
            </a:r>
          </a:p>
        </p:txBody>
      </p:sp>
      <p:pic>
        <p:nvPicPr>
          <p:cNvPr id="11" name="Picture 10">
            <a:extLst>
              <a:ext uri="{FF2B5EF4-FFF2-40B4-BE49-F238E27FC236}">
                <a16:creationId xmlns:a16="http://schemas.microsoft.com/office/drawing/2014/main" id="{9CA63CD2-9F0D-C341-ABBE-602C4E27A451}"/>
              </a:ext>
            </a:extLst>
          </p:cNvPr>
          <p:cNvPicPr>
            <a:picLocks noChangeAspect="1"/>
          </p:cNvPicPr>
          <p:nvPr/>
        </p:nvPicPr>
        <p:blipFill>
          <a:blip r:embed="rId4"/>
          <a:stretch>
            <a:fillRect/>
          </a:stretch>
        </p:blipFill>
        <p:spPr>
          <a:xfrm>
            <a:off x="841248" y="182880"/>
            <a:ext cx="731520" cy="731520"/>
          </a:xfrm>
          <a:prstGeom prst="rect">
            <a:avLst/>
          </a:prstGeom>
        </p:spPr>
      </p:pic>
      <p:pic>
        <p:nvPicPr>
          <p:cNvPr id="6" name="Picture 5" descr="Qr code&#10;&#10;Description automatically generated">
            <a:extLst>
              <a:ext uri="{FF2B5EF4-FFF2-40B4-BE49-F238E27FC236}">
                <a16:creationId xmlns:a16="http://schemas.microsoft.com/office/drawing/2014/main" id="{2B8B3A9A-DCF0-E340-AEA7-C155EEFB0FA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396058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57C7A-54A3-4038-9F9A-8E11580FB6FE}"/>
              </a:ext>
            </a:extLst>
          </p:cNvPr>
          <p:cNvSpPr>
            <a:spLocks noGrp="1"/>
          </p:cNvSpPr>
          <p:nvPr>
            <p:ph type="title" idx="4294967295"/>
          </p:nvPr>
        </p:nvSpPr>
        <p:spPr>
          <a:xfrm>
            <a:off x="838200" y="4572000"/>
            <a:ext cx="7772400" cy="914400"/>
          </a:xfrm>
        </p:spPr>
        <p:txBody>
          <a:bodyPr/>
          <a:lstStyle/>
          <a:p>
            <a:r>
              <a:rPr lang="en-US" sz="2800" dirty="0">
                <a:latin typeface="+mj-lt"/>
              </a:rPr>
              <a:t>Federal Examples</a:t>
            </a:r>
          </a:p>
        </p:txBody>
      </p:sp>
      <p:pic>
        <p:nvPicPr>
          <p:cNvPr id="5" name="Picture 4">
            <a:extLst>
              <a:ext uri="{FF2B5EF4-FFF2-40B4-BE49-F238E27FC236}">
                <a16:creationId xmlns:a16="http://schemas.microsoft.com/office/drawing/2014/main" id="{DBFF3EBB-AC44-7844-9E41-8B58B3AD41AD}"/>
              </a:ext>
            </a:extLst>
          </p:cNvPr>
          <p:cNvPicPr>
            <a:picLocks noChangeAspect="1"/>
          </p:cNvPicPr>
          <p:nvPr/>
        </p:nvPicPr>
        <p:blipFill>
          <a:blip r:embed="rId3"/>
          <a:stretch>
            <a:fillRect/>
          </a:stretch>
        </p:blipFill>
        <p:spPr>
          <a:xfrm>
            <a:off x="838200" y="2194560"/>
            <a:ext cx="2286000" cy="2286000"/>
          </a:xfrm>
          <a:prstGeom prst="rect">
            <a:avLst/>
          </a:prstGeom>
        </p:spPr>
      </p:pic>
      <p:pic>
        <p:nvPicPr>
          <p:cNvPr id="4" name="Picture 3" descr="Qr code&#10;&#10;Description automatically generated">
            <a:extLst>
              <a:ext uri="{FF2B5EF4-FFF2-40B4-BE49-F238E27FC236}">
                <a16:creationId xmlns:a16="http://schemas.microsoft.com/office/drawing/2014/main" id="{241E2533-02E9-D940-B820-093B4826EB0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50750" y="6052957"/>
            <a:ext cx="731520" cy="731520"/>
          </a:xfrm>
          <a:prstGeom prst="rect">
            <a:avLst/>
          </a:prstGeom>
        </p:spPr>
      </p:pic>
    </p:spTree>
    <p:extLst>
      <p:ext uri="{BB962C8B-B14F-4D97-AF65-F5344CB8AC3E}">
        <p14:creationId xmlns:p14="http://schemas.microsoft.com/office/powerpoint/2010/main" val="274710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LEFT" val="54.72"/>
  <p:tag name="TOP" val="161.25"/>
</p:tagLst>
</file>

<file path=ppt/tags/tag2.xml><?xml version="1.0" encoding="utf-8"?>
<p:tagLst xmlns:a="http://schemas.openxmlformats.org/drawingml/2006/main" xmlns:r="http://schemas.openxmlformats.org/officeDocument/2006/relationships" xmlns:p="http://schemas.openxmlformats.org/presentationml/2006/main">
  <p:tag name="WIDTH" val="0.329133868217468"/>
  <p:tag name="HEIGHT" val="143.999771118164"/>
</p:tagLst>
</file>

<file path=ppt/tags/tag3.xml><?xml version="1.0" encoding="utf-8"?>
<p:tagLst xmlns:a="http://schemas.openxmlformats.org/drawingml/2006/main" xmlns:r="http://schemas.openxmlformats.org/officeDocument/2006/relationships" xmlns:p="http://schemas.openxmlformats.org/presentationml/2006/main">
  <p:tag name="WIDTH" val="0.329133868217468"/>
  <p:tag name="HEIGHT" val="143.999771118164"/>
</p:tagLst>
</file>

<file path=ppt/tags/tag4.xml><?xml version="1.0" encoding="utf-8"?>
<p:tagLst xmlns:a="http://schemas.openxmlformats.org/drawingml/2006/main" xmlns:r="http://schemas.openxmlformats.org/officeDocument/2006/relationships" xmlns:p="http://schemas.openxmlformats.org/presentationml/2006/main">
  <p:tag name="WIDTH" val="0.329133868217468"/>
  <p:tag name="HEIGHT" val="143.999771118164"/>
</p:tagLst>
</file>

<file path=ppt/tags/tag5.xml><?xml version="1.0" encoding="utf-8"?>
<p:tagLst xmlns:a="http://schemas.openxmlformats.org/drawingml/2006/main" xmlns:r="http://schemas.openxmlformats.org/officeDocument/2006/relationships" xmlns:p="http://schemas.openxmlformats.org/presentationml/2006/main">
  <p:tag name="WIDTH" val="0.398267716169357"/>
  <p:tag name="HEIGHT" val="158.399765014648"/>
</p:tagLst>
</file>

<file path=ppt/tags/tag6.xml><?xml version="1.0" encoding="utf-8"?>
<p:tagLst xmlns:a="http://schemas.openxmlformats.org/drawingml/2006/main" xmlns:r="http://schemas.openxmlformats.org/officeDocument/2006/relationships" xmlns:p="http://schemas.openxmlformats.org/presentationml/2006/main">
  <p:tag name="WIDTH" val="0.398267716169357"/>
  <p:tag name="HEIGHT" val="158.399765014648"/>
</p:tagLst>
</file>

<file path=ppt/tags/tag7.xml><?xml version="1.0" encoding="utf-8"?>
<p:tagLst xmlns:a="http://schemas.openxmlformats.org/drawingml/2006/main" xmlns:r="http://schemas.openxmlformats.org/officeDocument/2006/relationships" xmlns:p="http://schemas.openxmlformats.org/presentationml/2006/main">
  <p:tag name="WIDTH" val="0.398267716169357"/>
  <p:tag name="HEIGHT" val="158.399765014648"/>
</p:tagLst>
</file>

<file path=ppt/theme/theme1.xml><?xml version="1.0" encoding="utf-8"?>
<a:theme xmlns:a="http://schemas.openxmlformats.org/drawingml/2006/main" name="1_Juvare">
  <a:themeElements>
    <a:clrScheme name="Juvare">
      <a:dk1>
        <a:srgbClr val="2D2926"/>
      </a:dk1>
      <a:lt1>
        <a:sysClr val="window" lastClr="FFFFFF"/>
      </a:lt1>
      <a:dk2>
        <a:srgbClr val="C8102E"/>
      </a:dk2>
      <a:lt2>
        <a:srgbClr val="E7E6E6"/>
      </a:lt2>
      <a:accent1>
        <a:srgbClr val="00A7E1"/>
      </a:accent1>
      <a:accent2>
        <a:srgbClr val="768692"/>
      </a:accent2>
      <a:accent3>
        <a:srgbClr val="2D2926"/>
      </a:accent3>
      <a:accent4>
        <a:srgbClr val="C964CF"/>
      </a:accent4>
      <a:accent5>
        <a:srgbClr val="C8102E"/>
      </a:accent5>
      <a:accent6>
        <a:srgbClr val="C5E86C"/>
      </a:accent6>
      <a:hlink>
        <a:srgbClr val="2D2926"/>
      </a:hlink>
      <a:folHlink>
        <a:srgbClr val="768692"/>
      </a:folHlink>
    </a:clrScheme>
    <a:fontScheme name="Juvare">
      <a:majorFont>
        <a:latin typeface="Univers"/>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9D4E1130-E6FF-486A-9767-7FE2C869CD6B}" vid="{CACE6425-861D-4D52-BF51-0B657E1C3394}"/>
    </a:ext>
  </a:extLst>
</a:theme>
</file>

<file path=ppt/theme/theme2.xml><?xml version="1.0" encoding="utf-8"?>
<a:theme xmlns:a="http://schemas.openxmlformats.org/drawingml/2006/main" name="Juvare 2">
  <a:themeElements>
    <a:clrScheme name="Custom 1 1">
      <a:dk1>
        <a:srgbClr val="D02C2F"/>
      </a:dk1>
      <a:lt1>
        <a:srgbClr val="FEFFFF"/>
      </a:lt1>
      <a:dk2>
        <a:srgbClr val="000000"/>
      </a:dk2>
      <a:lt2>
        <a:srgbClr val="FEFFFF"/>
      </a:lt2>
      <a:accent1>
        <a:srgbClr val="FF7176"/>
      </a:accent1>
      <a:accent2>
        <a:srgbClr val="9DD3CA"/>
      </a:accent2>
      <a:accent3>
        <a:srgbClr val="FFC844"/>
      </a:accent3>
      <a:accent4>
        <a:srgbClr val="195B7E"/>
      </a:accent4>
      <a:accent5>
        <a:srgbClr val="758692"/>
      </a:accent5>
      <a:accent6>
        <a:srgbClr val="AA182C"/>
      </a:accent6>
      <a:hlink>
        <a:srgbClr val="2D2926"/>
      </a:hlink>
      <a:folHlink>
        <a:srgbClr val="768692"/>
      </a:folHlink>
    </a:clrScheme>
    <a:fontScheme name="Juvare">
      <a:majorFont>
        <a:latin typeface="Univers"/>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9D4E1130-E6FF-486A-9767-7FE2C869CD6B}" vid="{CEC2FBBD-5631-42E0-9ABC-CE7FF1C13F0A}"/>
    </a:ext>
  </a:extLst>
</a:theme>
</file>

<file path=ppt/theme/theme3.xml><?xml version="1.0" encoding="utf-8"?>
<a:theme xmlns:a="http://schemas.openxmlformats.org/drawingml/2006/main" name="2_Juvare">
  <a:themeElements>
    <a:clrScheme name="Juvare">
      <a:dk1>
        <a:srgbClr val="2D2926"/>
      </a:dk1>
      <a:lt1>
        <a:sysClr val="window" lastClr="FFFFFF"/>
      </a:lt1>
      <a:dk2>
        <a:srgbClr val="C8102E"/>
      </a:dk2>
      <a:lt2>
        <a:srgbClr val="E7E6E6"/>
      </a:lt2>
      <a:accent1>
        <a:srgbClr val="00A7E1"/>
      </a:accent1>
      <a:accent2>
        <a:srgbClr val="768692"/>
      </a:accent2>
      <a:accent3>
        <a:srgbClr val="2D2926"/>
      </a:accent3>
      <a:accent4>
        <a:srgbClr val="C964CF"/>
      </a:accent4>
      <a:accent5>
        <a:srgbClr val="C8102E"/>
      </a:accent5>
      <a:accent6>
        <a:srgbClr val="C5E86C"/>
      </a:accent6>
      <a:hlink>
        <a:srgbClr val="2D2926"/>
      </a:hlink>
      <a:folHlink>
        <a:srgbClr val="768692"/>
      </a:folHlink>
    </a:clrScheme>
    <a:fontScheme name="Juvare">
      <a:majorFont>
        <a:latin typeface="Univers"/>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9D4E1130-E6FF-486A-9767-7FE2C869CD6B}" vid="{CACE6425-861D-4D52-BF51-0B657E1C3394}"/>
    </a:ext>
  </a:extLst>
</a:theme>
</file>

<file path=ppt/theme/theme4.xml><?xml version="1.0" encoding="utf-8"?>
<a:theme xmlns:a="http://schemas.openxmlformats.org/drawingml/2006/main" name="1_Juvare 2">
  <a:themeElements>
    <a:clrScheme name="Custom 1 1">
      <a:dk1>
        <a:srgbClr val="D02C2F"/>
      </a:dk1>
      <a:lt1>
        <a:srgbClr val="FEFFFF"/>
      </a:lt1>
      <a:dk2>
        <a:srgbClr val="000000"/>
      </a:dk2>
      <a:lt2>
        <a:srgbClr val="FEFFFF"/>
      </a:lt2>
      <a:accent1>
        <a:srgbClr val="FF7176"/>
      </a:accent1>
      <a:accent2>
        <a:srgbClr val="9DD3CA"/>
      </a:accent2>
      <a:accent3>
        <a:srgbClr val="FFC844"/>
      </a:accent3>
      <a:accent4>
        <a:srgbClr val="195B7E"/>
      </a:accent4>
      <a:accent5>
        <a:srgbClr val="758692"/>
      </a:accent5>
      <a:accent6>
        <a:srgbClr val="AA182C"/>
      </a:accent6>
      <a:hlink>
        <a:srgbClr val="2D2926"/>
      </a:hlink>
      <a:folHlink>
        <a:srgbClr val="768692"/>
      </a:folHlink>
    </a:clrScheme>
    <a:fontScheme name="Juvare">
      <a:majorFont>
        <a:latin typeface="Univers"/>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9D4E1130-E6FF-486A-9767-7FE2C869CD6B}" vid="{CEC2FBBD-5631-42E0-9ABC-CE7FF1C13F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300DEB26A3CE4AB05E864C4279C14D" ma:contentTypeVersion="12" ma:contentTypeDescription="Create a new document." ma:contentTypeScope="" ma:versionID="b744b18167ff1125fd3278f290b2c58f">
  <xsd:schema xmlns:xsd="http://www.w3.org/2001/XMLSchema" xmlns:xs="http://www.w3.org/2001/XMLSchema" xmlns:p="http://schemas.microsoft.com/office/2006/metadata/properties" xmlns:ns2="9deeffec-e51a-4bfb-8ad7-b425c14a63d0" xmlns:ns3="17abd335-7827-4db7-a8c4-654024525bfc" targetNamespace="http://schemas.microsoft.com/office/2006/metadata/properties" ma:root="true" ma:fieldsID="6ae5d447a7fee813f316b3824fbd4ef6" ns2:_="" ns3:_="">
    <xsd:import namespace="9deeffec-e51a-4bfb-8ad7-b425c14a63d0"/>
    <xsd:import namespace="17abd335-7827-4db7-a8c4-654024525bf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eeffec-e51a-4bfb-8ad7-b425c14a63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7abd335-7827-4db7-a8c4-654024525bf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B096438-D66A-4EC5-AE69-506924AE91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eeffec-e51a-4bfb-8ad7-b425c14a63d0"/>
    <ds:schemaRef ds:uri="17abd335-7827-4db7-a8c4-654024525b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4A506C-910B-40D1-AD97-FA3E2461EF67}">
  <ds:schemaRefs>
    <ds:schemaRef ds:uri="http://schemas.microsoft.com/sharepoint/v3/contenttype/forms"/>
  </ds:schemaRefs>
</ds:datastoreItem>
</file>

<file path=customXml/itemProps3.xml><?xml version="1.0" encoding="utf-8"?>
<ds:datastoreItem xmlns:ds="http://schemas.openxmlformats.org/officeDocument/2006/customXml" ds:itemID="{EB3BDE41-041B-42FC-8A27-0B3B2B7271F3}">
  <ds:schemaRefs>
    <ds:schemaRef ds:uri="http://schemas.microsoft.com/office/2006/metadata/properties"/>
    <ds:schemaRef ds:uri="http://purl.org/dc/terms/"/>
    <ds:schemaRef ds:uri="http://www.w3.org/XML/1998/namespace"/>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9deeffec-e51a-4bfb-8ad7-b425c14a63d0"/>
    <ds:schemaRef ds:uri="http://purl.org/dc/elements/1.1/"/>
    <ds:schemaRef ds:uri="17abd335-7827-4db7-a8c4-654024525bfc"/>
  </ds:schemaRefs>
</ds:datastoreItem>
</file>

<file path=docProps/app.xml><?xml version="1.0" encoding="utf-8"?>
<Properties xmlns="http://schemas.openxmlformats.org/officeDocument/2006/extended-properties" xmlns:vt="http://schemas.openxmlformats.org/officeDocument/2006/docPropsVTypes">
  <Template>Juvare Template</Template>
  <TotalTime>2255</TotalTime>
  <Words>2302</Words>
  <Application>Microsoft Macintosh PowerPoint</Application>
  <PresentationFormat>Widescreen</PresentationFormat>
  <Paragraphs>237</Paragraphs>
  <Slides>43</Slides>
  <Notes>20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43</vt:i4>
      </vt:variant>
    </vt:vector>
  </HeadingPairs>
  <TitlesOfParts>
    <vt:vector size="57" baseType="lpstr">
      <vt:lpstr>Arial</vt:lpstr>
      <vt:lpstr>Calibri</vt:lpstr>
      <vt:lpstr>Courier New</vt:lpstr>
      <vt:lpstr>Open Sans Extrabold</vt:lpstr>
      <vt:lpstr>Open Sans Light</vt:lpstr>
      <vt:lpstr>TimesNewRoman</vt:lpstr>
      <vt:lpstr>Univers</vt:lpstr>
      <vt:lpstr>Univers Light</vt:lpstr>
      <vt:lpstr>Univers Light (Body)</vt:lpstr>
      <vt:lpstr>Wingdings</vt:lpstr>
      <vt:lpstr>1_Juvare</vt:lpstr>
      <vt:lpstr>Juvare 2</vt:lpstr>
      <vt:lpstr>2_Juvare</vt:lpstr>
      <vt:lpstr>1_Juvare 2</vt:lpstr>
      <vt:lpstr>Unified Coordination Platform Briefing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Federal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Disaster Medical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PowerPoint</dc:title>
  <dc:creator>Cassandra Nordyke</dc:creator>
  <cp:lastModifiedBy>Torey Best</cp:lastModifiedBy>
  <cp:revision>72</cp:revision>
  <dcterms:created xsi:type="dcterms:W3CDTF">2018-09-17T20:18:53Z</dcterms:created>
  <dcterms:modified xsi:type="dcterms:W3CDTF">2022-03-08T04:53:01Z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0x01010012300DEB26A3CE4AB05E864C4279C14D</vt:lpwstr>
  </property>
</Properties>
</file>