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702" r:id="rId2"/>
    <p:sldId id="701" r:id="rId3"/>
    <p:sldId id="664" r:id="rId4"/>
    <p:sldId id="697" r:id="rId5"/>
    <p:sldId id="665" r:id="rId6"/>
    <p:sldId id="694" r:id="rId7"/>
    <p:sldId id="695" r:id="rId8"/>
    <p:sldId id="696" r:id="rId9"/>
    <p:sldId id="698" r:id="rId10"/>
    <p:sldId id="699" r:id="rId11"/>
    <p:sldId id="262" r:id="rId12"/>
    <p:sldId id="285" r:id="rId13"/>
    <p:sldId id="301" r:id="rId14"/>
    <p:sldId id="295" r:id="rId15"/>
    <p:sldId id="307" r:id="rId16"/>
    <p:sldId id="296" r:id="rId17"/>
    <p:sldId id="297" r:id="rId18"/>
    <p:sldId id="292" r:id="rId19"/>
    <p:sldId id="293" r:id="rId20"/>
    <p:sldId id="308" r:id="rId21"/>
    <p:sldId id="302" r:id="rId22"/>
    <p:sldId id="259" r:id="rId23"/>
    <p:sldId id="257" r:id="rId24"/>
    <p:sldId id="700" r:id="rId25"/>
    <p:sldId id="260" r:id="rId26"/>
    <p:sldId id="258" r:id="rId27"/>
    <p:sldId id="26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O'Brien" initials="PO" lastIdx="6" clrIdx="0">
    <p:extLst>
      <p:ext uri="{19B8F6BF-5375-455C-9EA6-DF929625EA0E}">
        <p15:presenceInfo xmlns:p15="http://schemas.microsoft.com/office/powerpoint/2012/main" userId="675fc26883fff6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5806" autoAdjust="0"/>
  </p:normalViewPr>
  <p:slideViewPr>
    <p:cSldViewPr snapToGrid="0">
      <p:cViewPr varScale="1">
        <p:scale>
          <a:sx n="107" d="100"/>
          <a:sy n="107" d="100"/>
        </p:scale>
        <p:origin x="200" y="528"/>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Expenditures through FY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Expenditures through FY 2020</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8ED2-467C-9A48-F51CDC1F32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8ED2-467C-9A48-F51CDC1F321D}"/>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3-8ED2-467C-9A48-F51CDC1F32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REPI</c:v>
                </c:pt>
                <c:pt idx="1">
                  <c:v>Combined Military Service</c:v>
                </c:pt>
                <c:pt idx="2">
                  <c:v>Partner</c:v>
                </c:pt>
              </c:strCache>
            </c:strRef>
          </c:cat>
          <c:val>
            <c:numRef>
              <c:f>Sheet1!$B$2:$B$4</c:f>
              <c:numCache>
                <c:formatCode>General</c:formatCode>
                <c:ptCount val="3"/>
                <c:pt idx="0">
                  <c:v>668585090</c:v>
                </c:pt>
                <c:pt idx="1">
                  <c:v>415063203</c:v>
                </c:pt>
                <c:pt idx="2">
                  <c:v>975318675</c:v>
                </c:pt>
              </c:numCache>
            </c:numRef>
          </c:val>
          <c:extLst>
            <c:ext xmlns:c16="http://schemas.microsoft.com/office/drawing/2014/chart" uri="{C3380CC4-5D6E-409C-BE32-E72D297353CC}">
              <c16:uniqueId val="{00000000-8ED2-467C-9A48-F51CDC1F321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6EB9F-DF0B-48DA-ABAA-8774E504456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9DA15AA0-0855-4BEA-9461-0CE22B941D7B}">
      <dgm:prSet phldrT="[Text]"/>
      <dgm:spPr/>
      <dgm:t>
        <a:bodyPr/>
        <a:lstStyle/>
        <a:p>
          <a:r>
            <a:rPr lang="en-US" dirty="0"/>
            <a:t>Project Intake (nomination, FFO response</a:t>
          </a:r>
        </a:p>
      </dgm:t>
    </dgm:pt>
    <dgm:pt modelId="{E9AC3D85-CD62-4CF8-B515-0A0ACFF5CA47}" type="parTrans" cxnId="{8B77BA64-31DE-4710-82EF-FBF9399A5C81}">
      <dgm:prSet/>
      <dgm:spPr/>
      <dgm:t>
        <a:bodyPr/>
        <a:lstStyle/>
        <a:p>
          <a:endParaRPr lang="en-US"/>
        </a:p>
      </dgm:t>
    </dgm:pt>
    <dgm:pt modelId="{CDC1F9C7-3C6D-48EA-8F36-3C02A8F971C5}" type="sibTrans" cxnId="{8B77BA64-31DE-4710-82EF-FBF9399A5C81}">
      <dgm:prSet/>
      <dgm:spPr/>
      <dgm:t>
        <a:bodyPr/>
        <a:lstStyle/>
        <a:p>
          <a:endParaRPr lang="en-US"/>
        </a:p>
      </dgm:t>
    </dgm:pt>
    <dgm:pt modelId="{35ADF0D0-A1FC-402E-B1D2-E23A6C685DC5}">
      <dgm:prSet phldrT="[Text]"/>
      <dgm:spPr/>
      <dgm:t>
        <a:bodyPr/>
        <a:lstStyle/>
        <a:p>
          <a:r>
            <a:rPr lang="en-US" dirty="0"/>
            <a:t>Grant Application</a:t>
          </a:r>
        </a:p>
      </dgm:t>
    </dgm:pt>
    <dgm:pt modelId="{C272808F-A2E0-45B9-8AF9-DBF5468DEF52}" type="parTrans" cxnId="{B905F6B1-A80B-4B06-95E3-570288C70FBC}">
      <dgm:prSet/>
      <dgm:spPr/>
      <dgm:t>
        <a:bodyPr/>
        <a:lstStyle/>
        <a:p>
          <a:endParaRPr lang="en-US"/>
        </a:p>
      </dgm:t>
    </dgm:pt>
    <dgm:pt modelId="{8D9FF945-6D60-45C1-9C60-D0CB8DEEA463}" type="sibTrans" cxnId="{B905F6B1-A80B-4B06-95E3-570288C70FBC}">
      <dgm:prSet/>
      <dgm:spPr/>
      <dgm:t>
        <a:bodyPr/>
        <a:lstStyle/>
        <a:p>
          <a:endParaRPr lang="en-US"/>
        </a:p>
      </dgm:t>
    </dgm:pt>
    <dgm:pt modelId="{96A5688C-2A1A-40FB-930C-3B730073D4A4}">
      <dgm:prSet phldrT="[Text]"/>
      <dgm:spPr/>
      <dgm:t>
        <a:bodyPr/>
        <a:lstStyle/>
        <a:p>
          <a:r>
            <a:rPr lang="en-US" dirty="0"/>
            <a:t>Grant Performance</a:t>
          </a:r>
        </a:p>
      </dgm:t>
    </dgm:pt>
    <dgm:pt modelId="{F302D772-EBF8-41FE-83D7-C0EF95003A70}" type="parTrans" cxnId="{0958B83C-FCEA-4FA4-9A47-C6E97F75C1D0}">
      <dgm:prSet/>
      <dgm:spPr/>
      <dgm:t>
        <a:bodyPr/>
        <a:lstStyle/>
        <a:p>
          <a:endParaRPr lang="en-US"/>
        </a:p>
      </dgm:t>
    </dgm:pt>
    <dgm:pt modelId="{746A7E83-DC32-4795-B2FC-0C70A1600C35}" type="sibTrans" cxnId="{0958B83C-FCEA-4FA4-9A47-C6E97F75C1D0}">
      <dgm:prSet/>
      <dgm:spPr/>
      <dgm:t>
        <a:bodyPr/>
        <a:lstStyle/>
        <a:p>
          <a:endParaRPr lang="en-US"/>
        </a:p>
      </dgm:t>
    </dgm:pt>
    <dgm:pt modelId="{2C5D40F3-6392-4DD2-BCCB-63BBBFEF0C4B}">
      <dgm:prSet phldrT="[Text]"/>
      <dgm:spPr/>
      <dgm:t>
        <a:bodyPr/>
        <a:lstStyle/>
        <a:p>
          <a:r>
            <a:rPr lang="en-US" dirty="0"/>
            <a:t>Report Recommendations</a:t>
          </a:r>
        </a:p>
      </dgm:t>
    </dgm:pt>
    <dgm:pt modelId="{7D882377-94CD-4184-B620-B55D6F48C1E0}" type="parTrans" cxnId="{3693CC67-7C4A-4800-BD08-6FAAD3834B8C}">
      <dgm:prSet/>
      <dgm:spPr/>
      <dgm:t>
        <a:bodyPr/>
        <a:lstStyle/>
        <a:p>
          <a:endParaRPr lang="en-US"/>
        </a:p>
      </dgm:t>
    </dgm:pt>
    <dgm:pt modelId="{E38B6293-AD0B-4BAC-BAB8-9D4F6E23C18A}" type="sibTrans" cxnId="{3693CC67-7C4A-4800-BD08-6FAAD3834B8C}">
      <dgm:prSet/>
      <dgm:spPr/>
      <dgm:t>
        <a:bodyPr/>
        <a:lstStyle/>
        <a:p>
          <a:endParaRPr lang="en-US"/>
        </a:p>
      </dgm:t>
    </dgm:pt>
    <dgm:pt modelId="{6B0A9B5A-A131-46F3-BE9E-16275A45B392}">
      <dgm:prSet phldrT="[Text]"/>
      <dgm:spPr/>
      <dgm:t>
        <a:bodyPr/>
        <a:lstStyle/>
        <a:p>
          <a:r>
            <a:rPr lang="en-US" dirty="0"/>
            <a:t>Project Assessment (OLDCC PM)</a:t>
          </a:r>
        </a:p>
      </dgm:t>
    </dgm:pt>
    <dgm:pt modelId="{E044D494-8DCD-4742-9BD7-94C6EBD8A631}" type="parTrans" cxnId="{2DE2472C-E1FD-45F7-A12A-5234EA4777E0}">
      <dgm:prSet/>
      <dgm:spPr/>
      <dgm:t>
        <a:bodyPr/>
        <a:lstStyle/>
        <a:p>
          <a:endParaRPr lang="en-US"/>
        </a:p>
      </dgm:t>
    </dgm:pt>
    <dgm:pt modelId="{E34100E6-BC7F-4B47-BF9D-9B6F49E57399}" type="sibTrans" cxnId="{2DE2472C-E1FD-45F7-A12A-5234EA4777E0}">
      <dgm:prSet/>
      <dgm:spPr/>
      <dgm:t>
        <a:bodyPr/>
        <a:lstStyle/>
        <a:p>
          <a:endParaRPr lang="en-US"/>
        </a:p>
      </dgm:t>
    </dgm:pt>
    <dgm:pt modelId="{2FFE631A-8B4B-498A-9938-E8909BFC70D7}">
      <dgm:prSet phldrT="[Text]"/>
      <dgm:spPr/>
      <dgm:t>
        <a:bodyPr/>
        <a:lstStyle/>
        <a:p>
          <a:r>
            <a:rPr lang="en-US" dirty="0"/>
            <a:t>Project Initiation (approved authority)</a:t>
          </a:r>
        </a:p>
      </dgm:t>
    </dgm:pt>
    <dgm:pt modelId="{46DB2354-C0D7-411A-8C6E-739C666BE7A1}" type="parTrans" cxnId="{41F0B1AC-F4A3-49A9-9ACD-C247726E13A1}">
      <dgm:prSet/>
      <dgm:spPr/>
      <dgm:t>
        <a:bodyPr/>
        <a:lstStyle/>
        <a:p>
          <a:endParaRPr lang="en-US"/>
        </a:p>
      </dgm:t>
    </dgm:pt>
    <dgm:pt modelId="{324C9322-1EA4-4FC2-90BA-654E2777B53D}" type="sibTrans" cxnId="{41F0B1AC-F4A3-49A9-9ACD-C247726E13A1}">
      <dgm:prSet/>
      <dgm:spPr/>
      <dgm:t>
        <a:bodyPr/>
        <a:lstStyle/>
        <a:p>
          <a:endParaRPr lang="en-US"/>
        </a:p>
      </dgm:t>
    </dgm:pt>
    <dgm:pt modelId="{C892DA7A-97BF-46B6-89C6-A0168E4EE118}">
      <dgm:prSet phldrT="[Text]"/>
      <dgm:spPr/>
      <dgm:t>
        <a:bodyPr/>
        <a:lstStyle/>
        <a:p>
          <a:r>
            <a:rPr lang="en-US" dirty="0"/>
            <a:t>Grant Carry-Out</a:t>
          </a:r>
        </a:p>
      </dgm:t>
    </dgm:pt>
    <dgm:pt modelId="{0987B111-DE4D-476F-9504-ACD7B5435C9B}" type="parTrans" cxnId="{77AF3C0C-B222-472F-A55C-014A22328A08}">
      <dgm:prSet/>
      <dgm:spPr/>
      <dgm:t>
        <a:bodyPr/>
        <a:lstStyle/>
        <a:p>
          <a:endParaRPr lang="en-US"/>
        </a:p>
      </dgm:t>
    </dgm:pt>
    <dgm:pt modelId="{FB5C96CF-0ACF-473D-9BB6-24DD319587CF}" type="sibTrans" cxnId="{77AF3C0C-B222-472F-A55C-014A22328A08}">
      <dgm:prSet/>
      <dgm:spPr/>
      <dgm:t>
        <a:bodyPr/>
        <a:lstStyle/>
        <a:p>
          <a:endParaRPr lang="en-US"/>
        </a:p>
      </dgm:t>
    </dgm:pt>
    <dgm:pt modelId="{71DFD29D-ACEB-4C04-A630-40286DEA3B43}" type="pres">
      <dgm:prSet presAssocID="{6F56EB9F-DF0B-48DA-ABAA-8774E504456A}" presName="Name0" presStyleCnt="0">
        <dgm:presLayoutVars>
          <dgm:dir/>
          <dgm:resizeHandles val="exact"/>
        </dgm:presLayoutVars>
      </dgm:prSet>
      <dgm:spPr/>
    </dgm:pt>
    <dgm:pt modelId="{3978A9DB-38E3-48CA-9A07-D594931D2DCA}" type="pres">
      <dgm:prSet presAssocID="{9DA15AA0-0855-4BEA-9461-0CE22B941D7B}" presName="node" presStyleLbl="node1" presStyleIdx="0" presStyleCnt="7">
        <dgm:presLayoutVars>
          <dgm:bulletEnabled val="1"/>
        </dgm:presLayoutVars>
      </dgm:prSet>
      <dgm:spPr/>
    </dgm:pt>
    <dgm:pt modelId="{2B7D4CE3-EFF0-4BB2-BC8E-92394C334BAE}" type="pres">
      <dgm:prSet presAssocID="{CDC1F9C7-3C6D-48EA-8F36-3C02A8F971C5}" presName="sibTrans" presStyleLbl="sibTrans1D1" presStyleIdx="0" presStyleCnt="6"/>
      <dgm:spPr/>
    </dgm:pt>
    <dgm:pt modelId="{187D0990-B1DD-455D-A51C-F6B68D1D141C}" type="pres">
      <dgm:prSet presAssocID="{CDC1F9C7-3C6D-48EA-8F36-3C02A8F971C5}" presName="connectorText" presStyleLbl="sibTrans1D1" presStyleIdx="0" presStyleCnt="6"/>
      <dgm:spPr/>
    </dgm:pt>
    <dgm:pt modelId="{00FDD37A-7FF9-41D9-9EE6-B0D84C2387C4}" type="pres">
      <dgm:prSet presAssocID="{6B0A9B5A-A131-46F3-BE9E-16275A45B392}" presName="node" presStyleLbl="node1" presStyleIdx="1" presStyleCnt="7">
        <dgm:presLayoutVars>
          <dgm:bulletEnabled val="1"/>
        </dgm:presLayoutVars>
      </dgm:prSet>
      <dgm:spPr/>
    </dgm:pt>
    <dgm:pt modelId="{5EB29626-5676-4700-825E-2C7EAC132D08}" type="pres">
      <dgm:prSet presAssocID="{E34100E6-BC7F-4B47-BF9D-9B6F49E57399}" presName="sibTrans" presStyleLbl="sibTrans1D1" presStyleIdx="1" presStyleCnt="6"/>
      <dgm:spPr/>
    </dgm:pt>
    <dgm:pt modelId="{0B474200-FF87-4FDA-9F83-6C705FAD3081}" type="pres">
      <dgm:prSet presAssocID="{E34100E6-BC7F-4B47-BF9D-9B6F49E57399}" presName="connectorText" presStyleLbl="sibTrans1D1" presStyleIdx="1" presStyleCnt="6"/>
      <dgm:spPr/>
    </dgm:pt>
    <dgm:pt modelId="{951B71E6-A08F-4A23-8930-E7E032594130}" type="pres">
      <dgm:prSet presAssocID="{2FFE631A-8B4B-498A-9938-E8909BFC70D7}" presName="node" presStyleLbl="node1" presStyleIdx="2" presStyleCnt="7">
        <dgm:presLayoutVars>
          <dgm:bulletEnabled val="1"/>
        </dgm:presLayoutVars>
      </dgm:prSet>
      <dgm:spPr/>
    </dgm:pt>
    <dgm:pt modelId="{A19896BF-7F5E-4358-B847-304D49B347D8}" type="pres">
      <dgm:prSet presAssocID="{324C9322-1EA4-4FC2-90BA-654E2777B53D}" presName="sibTrans" presStyleLbl="sibTrans1D1" presStyleIdx="2" presStyleCnt="6"/>
      <dgm:spPr/>
    </dgm:pt>
    <dgm:pt modelId="{8D96A2D4-12AD-438A-8E92-46E778D5276B}" type="pres">
      <dgm:prSet presAssocID="{324C9322-1EA4-4FC2-90BA-654E2777B53D}" presName="connectorText" presStyleLbl="sibTrans1D1" presStyleIdx="2" presStyleCnt="6"/>
      <dgm:spPr/>
    </dgm:pt>
    <dgm:pt modelId="{E8894477-4CE8-4576-8DCD-E6C8CC9F29A2}" type="pres">
      <dgm:prSet presAssocID="{35ADF0D0-A1FC-402E-B1D2-E23A6C685DC5}" presName="node" presStyleLbl="node1" presStyleIdx="3" presStyleCnt="7">
        <dgm:presLayoutVars>
          <dgm:bulletEnabled val="1"/>
        </dgm:presLayoutVars>
      </dgm:prSet>
      <dgm:spPr/>
    </dgm:pt>
    <dgm:pt modelId="{24349ADA-EDE3-4D48-AEDE-ABDA5DD607EF}" type="pres">
      <dgm:prSet presAssocID="{8D9FF945-6D60-45C1-9C60-D0CB8DEEA463}" presName="sibTrans" presStyleLbl="sibTrans1D1" presStyleIdx="3" presStyleCnt="6"/>
      <dgm:spPr/>
    </dgm:pt>
    <dgm:pt modelId="{E01A1F5A-2D47-4055-9C89-53E8607655FC}" type="pres">
      <dgm:prSet presAssocID="{8D9FF945-6D60-45C1-9C60-D0CB8DEEA463}" presName="connectorText" presStyleLbl="sibTrans1D1" presStyleIdx="3" presStyleCnt="6"/>
      <dgm:spPr/>
    </dgm:pt>
    <dgm:pt modelId="{39844910-7FE6-48E5-AF98-46A5D6C4F41E}" type="pres">
      <dgm:prSet presAssocID="{96A5688C-2A1A-40FB-930C-3B730073D4A4}" presName="node" presStyleLbl="node1" presStyleIdx="4" presStyleCnt="7">
        <dgm:presLayoutVars>
          <dgm:bulletEnabled val="1"/>
        </dgm:presLayoutVars>
      </dgm:prSet>
      <dgm:spPr/>
    </dgm:pt>
    <dgm:pt modelId="{F8F6A9AF-644F-4873-90D3-435A69F9A025}" type="pres">
      <dgm:prSet presAssocID="{746A7E83-DC32-4795-B2FC-0C70A1600C35}" presName="sibTrans" presStyleLbl="sibTrans1D1" presStyleIdx="4" presStyleCnt="6"/>
      <dgm:spPr/>
    </dgm:pt>
    <dgm:pt modelId="{54E23E20-45A2-415C-A161-2A390CAFDAD6}" type="pres">
      <dgm:prSet presAssocID="{746A7E83-DC32-4795-B2FC-0C70A1600C35}" presName="connectorText" presStyleLbl="sibTrans1D1" presStyleIdx="4" presStyleCnt="6"/>
      <dgm:spPr/>
    </dgm:pt>
    <dgm:pt modelId="{2C14AD68-E752-4A28-9F03-338E063EF959}" type="pres">
      <dgm:prSet presAssocID="{2C5D40F3-6392-4DD2-BCCB-63BBBFEF0C4B}" presName="node" presStyleLbl="node1" presStyleIdx="5" presStyleCnt="7">
        <dgm:presLayoutVars>
          <dgm:bulletEnabled val="1"/>
        </dgm:presLayoutVars>
      </dgm:prSet>
      <dgm:spPr/>
    </dgm:pt>
    <dgm:pt modelId="{6F5C5F21-27C7-4488-9253-54F8C562CEEE}" type="pres">
      <dgm:prSet presAssocID="{E38B6293-AD0B-4BAC-BAB8-9D4F6E23C18A}" presName="sibTrans" presStyleLbl="sibTrans1D1" presStyleIdx="5" presStyleCnt="6"/>
      <dgm:spPr/>
    </dgm:pt>
    <dgm:pt modelId="{AA88384F-640D-4570-8C73-CF95CD741246}" type="pres">
      <dgm:prSet presAssocID="{E38B6293-AD0B-4BAC-BAB8-9D4F6E23C18A}" presName="connectorText" presStyleLbl="sibTrans1D1" presStyleIdx="5" presStyleCnt="6"/>
      <dgm:spPr/>
    </dgm:pt>
    <dgm:pt modelId="{37962A73-7DA5-41A5-903E-F3DDAD1CFD79}" type="pres">
      <dgm:prSet presAssocID="{C892DA7A-97BF-46B6-89C6-A0168E4EE118}" presName="node" presStyleLbl="node1" presStyleIdx="6" presStyleCnt="7">
        <dgm:presLayoutVars>
          <dgm:bulletEnabled val="1"/>
        </dgm:presLayoutVars>
      </dgm:prSet>
      <dgm:spPr/>
    </dgm:pt>
  </dgm:ptLst>
  <dgm:cxnLst>
    <dgm:cxn modelId="{E048D801-1C12-4DE4-B701-6708C983E892}" type="presOf" srcId="{C892DA7A-97BF-46B6-89C6-A0168E4EE118}" destId="{37962A73-7DA5-41A5-903E-F3DDAD1CFD79}" srcOrd="0" destOrd="0" presId="urn:microsoft.com/office/officeart/2005/8/layout/bProcess3"/>
    <dgm:cxn modelId="{69CE9805-7A57-4F19-BD63-4230DC2CB0D6}" type="presOf" srcId="{8D9FF945-6D60-45C1-9C60-D0CB8DEEA463}" destId="{24349ADA-EDE3-4D48-AEDE-ABDA5DD607EF}" srcOrd="0" destOrd="0" presId="urn:microsoft.com/office/officeart/2005/8/layout/bProcess3"/>
    <dgm:cxn modelId="{77AF3C0C-B222-472F-A55C-014A22328A08}" srcId="{6F56EB9F-DF0B-48DA-ABAA-8774E504456A}" destId="{C892DA7A-97BF-46B6-89C6-A0168E4EE118}" srcOrd="6" destOrd="0" parTransId="{0987B111-DE4D-476F-9504-ACD7B5435C9B}" sibTransId="{FB5C96CF-0ACF-473D-9BB6-24DD319587CF}"/>
    <dgm:cxn modelId="{DD04AD13-574B-4433-9DEA-A3CA4DFA2362}" type="presOf" srcId="{324C9322-1EA4-4FC2-90BA-654E2777B53D}" destId="{A19896BF-7F5E-4358-B847-304D49B347D8}" srcOrd="0" destOrd="0" presId="urn:microsoft.com/office/officeart/2005/8/layout/bProcess3"/>
    <dgm:cxn modelId="{2DE2472C-E1FD-45F7-A12A-5234EA4777E0}" srcId="{6F56EB9F-DF0B-48DA-ABAA-8774E504456A}" destId="{6B0A9B5A-A131-46F3-BE9E-16275A45B392}" srcOrd="1" destOrd="0" parTransId="{E044D494-8DCD-4742-9BD7-94C6EBD8A631}" sibTransId="{E34100E6-BC7F-4B47-BF9D-9B6F49E57399}"/>
    <dgm:cxn modelId="{537C563A-6554-4D0E-91FD-F49183DE8A20}" type="presOf" srcId="{CDC1F9C7-3C6D-48EA-8F36-3C02A8F971C5}" destId="{187D0990-B1DD-455D-A51C-F6B68D1D141C}" srcOrd="1" destOrd="0" presId="urn:microsoft.com/office/officeart/2005/8/layout/bProcess3"/>
    <dgm:cxn modelId="{D8752E3C-F82E-4D4D-B4D4-8D123CA92992}" type="presOf" srcId="{746A7E83-DC32-4795-B2FC-0C70A1600C35}" destId="{54E23E20-45A2-415C-A161-2A390CAFDAD6}" srcOrd="1" destOrd="0" presId="urn:microsoft.com/office/officeart/2005/8/layout/bProcess3"/>
    <dgm:cxn modelId="{0958B83C-FCEA-4FA4-9A47-C6E97F75C1D0}" srcId="{6F56EB9F-DF0B-48DA-ABAA-8774E504456A}" destId="{96A5688C-2A1A-40FB-930C-3B730073D4A4}" srcOrd="4" destOrd="0" parTransId="{F302D772-EBF8-41FE-83D7-C0EF95003A70}" sibTransId="{746A7E83-DC32-4795-B2FC-0C70A1600C35}"/>
    <dgm:cxn modelId="{034A3D44-6266-4CB8-860A-5B50D2A4FEAC}" type="presOf" srcId="{6B0A9B5A-A131-46F3-BE9E-16275A45B392}" destId="{00FDD37A-7FF9-41D9-9EE6-B0D84C2387C4}" srcOrd="0" destOrd="0" presId="urn:microsoft.com/office/officeart/2005/8/layout/bProcess3"/>
    <dgm:cxn modelId="{E53A5548-89BD-4538-ADCA-5C663E827897}" type="presOf" srcId="{324C9322-1EA4-4FC2-90BA-654E2777B53D}" destId="{8D96A2D4-12AD-438A-8E92-46E778D5276B}" srcOrd="1" destOrd="0" presId="urn:microsoft.com/office/officeart/2005/8/layout/bProcess3"/>
    <dgm:cxn modelId="{499D9E57-5216-444E-8EC0-106EEC52F126}" type="presOf" srcId="{6F56EB9F-DF0B-48DA-ABAA-8774E504456A}" destId="{71DFD29D-ACEB-4C04-A630-40286DEA3B43}" srcOrd="0" destOrd="0" presId="urn:microsoft.com/office/officeart/2005/8/layout/bProcess3"/>
    <dgm:cxn modelId="{8B77BA64-31DE-4710-82EF-FBF9399A5C81}" srcId="{6F56EB9F-DF0B-48DA-ABAA-8774E504456A}" destId="{9DA15AA0-0855-4BEA-9461-0CE22B941D7B}" srcOrd="0" destOrd="0" parTransId="{E9AC3D85-CD62-4CF8-B515-0A0ACFF5CA47}" sibTransId="{CDC1F9C7-3C6D-48EA-8F36-3C02A8F971C5}"/>
    <dgm:cxn modelId="{78430465-1DF2-4B1F-B1AC-B9BCFBA40D60}" type="presOf" srcId="{35ADF0D0-A1FC-402E-B1D2-E23A6C685DC5}" destId="{E8894477-4CE8-4576-8DCD-E6C8CC9F29A2}" srcOrd="0" destOrd="0" presId="urn:microsoft.com/office/officeart/2005/8/layout/bProcess3"/>
    <dgm:cxn modelId="{3693CC67-7C4A-4800-BD08-6FAAD3834B8C}" srcId="{6F56EB9F-DF0B-48DA-ABAA-8774E504456A}" destId="{2C5D40F3-6392-4DD2-BCCB-63BBBFEF0C4B}" srcOrd="5" destOrd="0" parTransId="{7D882377-94CD-4184-B620-B55D6F48C1E0}" sibTransId="{E38B6293-AD0B-4BAC-BAB8-9D4F6E23C18A}"/>
    <dgm:cxn modelId="{7281E67F-2A46-4430-81B7-DA6CC31809E9}" type="presOf" srcId="{2C5D40F3-6392-4DD2-BCCB-63BBBFEF0C4B}" destId="{2C14AD68-E752-4A28-9F03-338E063EF959}" srcOrd="0" destOrd="0" presId="urn:microsoft.com/office/officeart/2005/8/layout/bProcess3"/>
    <dgm:cxn modelId="{FA204589-9CF6-444F-AF7C-ACF99065DE56}" type="presOf" srcId="{E38B6293-AD0B-4BAC-BAB8-9D4F6E23C18A}" destId="{AA88384F-640D-4570-8C73-CF95CD741246}" srcOrd="1" destOrd="0" presId="urn:microsoft.com/office/officeart/2005/8/layout/bProcess3"/>
    <dgm:cxn modelId="{9F468BA6-D217-4B69-AFD3-590E8848E980}" type="presOf" srcId="{746A7E83-DC32-4795-B2FC-0C70A1600C35}" destId="{F8F6A9AF-644F-4873-90D3-435A69F9A025}" srcOrd="0" destOrd="0" presId="urn:microsoft.com/office/officeart/2005/8/layout/bProcess3"/>
    <dgm:cxn modelId="{41F0B1AC-F4A3-49A9-9ACD-C247726E13A1}" srcId="{6F56EB9F-DF0B-48DA-ABAA-8774E504456A}" destId="{2FFE631A-8B4B-498A-9938-E8909BFC70D7}" srcOrd="2" destOrd="0" parTransId="{46DB2354-C0D7-411A-8C6E-739C666BE7A1}" sibTransId="{324C9322-1EA4-4FC2-90BA-654E2777B53D}"/>
    <dgm:cxn modelId="{B905F6B1-A80B-4B06-95E3-570288C70FBC}" srcId="{6F56EB9F-DF0B-48DA-ABAA-8774E504456A}" destId="{35ADF0D0-A1FC-402E-B1D2-E23A6C685DC5}" srcOrd="3" destOrd="0" parTransId="{C272808F-A2E0-45B9-8AF9-DBF5468DEF52}" sibTransId="{8D9FF945-6D60-45C1-9C60-D0CB8DEEA463}"/>
    <dgm:cxn modelId="{EC0E2CB6-C5FA-4D0D-B62A-E0D26D613103}" type="presOf" srcId="{CDC1F9C7-3C6D-48EA-8F36-3C02A8F971C5}" destId="{2B7D4CE3-EFF0-4BB2-BC8E-92394C334BAE}" srcOrd="0" destOrd="0" presId="urn:microsoft.com/office/officeart/2005/8/layout/bProcess3"/>
    <dgm:cxn modelId="{E32293C8-7DBF-47AF-8299-E91C731159A9}" type="presOf" srcId="{E34100E6-BC7F-4B47-BF9D-9B6F49E57399}" destId="{0B474200-FF87-4FDA-9F83-6C705FAD3081}" srcOrd="1" destOrd="0" presId="urn:microsoft.com/office/officeart/2005/8/layout/bProcess3"/>
    <dgm:cxn modelId="{669253C9-FC40-4DB0-9920-FC307EDD471D}" type="presOf" srcId="{8D9FF945-6D60-45C1-9C60-D0CB8DEEA463}" destId="{E01A1F5A-2D47-4055-9C89-53E8607655FC}" srcOrd="1" destOrd="0" presId="urn:microsoft.com/office/officeart/2005/8/layout/bProcess3"/>
    <dgm:cxn modelId="{FB448FCF-D85C-4AED-AFC4-CDDF8FEC828B}" type="presOf" srcId="{9DA15AA0-0855-4BEA-9461-0CE22B941D7B}" destId="{3978A9DB-38E3-48CA-9A07-D594931D2DCA}" srcOrd="0" destOrd="0" presId="urn:microsoft.com/office/officeart/2005/8/layout/bProcess3"/>
    <dgm:cxn modelId="{44A0B6E9-4195-464D-B1CE-33807C2FE7BD}" type="presOf" srcId="{2FFE631A-8B4B-498A-9938-E8909BFC70D7}" destId="{951B71E6-A08F-4A23-8930-E7E032594130}" srcOrd="0" destOrd="0" presId="urn:microsoft.com/office/officeart/2005/8/layout/bProcess3"/>
    <dgm:cxn modelId="{11FFE2F5-21E8-45BB-9386-A6D37593FC94}" type="presOf" srcId="{96A5688C-2A1A-40FB-930C-3B730073D4A4}" destId="{39844910-7FE6-48E5-AF98-46A5D6C4F41E}" srcOrd="0" destOrd="0" presId="urn:microsoft.com/office/officeart/2005/8/layout/bProcess3"/>
    <dgm:cxn modelId="{108DAEFE-DA61-4009-9B1C-3381EF7004A5}" type="presOf" srcId="{E38B6293-AD0B-4BAC-BAB8-9D4F6E23C18A}" destId="{6F5C5F21-27C7-4488-9253-54F8C562CEEE}" srcOrd="0" destOrd="0" presId="urn:microsoft.com/office/officeart/2005/8/layout/bProcess3"/>
    <dgm:cxn modelId="{01E632FF-59AC-4D6C-A004-85AC9C9D9E1C}" type="presOf" srcId="{E34100E6-BC7F-4B47-BF9D-9B6F49E57399}" destId="{5EB29626-5676-4700-825E-2C7EAC132D08}" srcOrd="0" destOrd="0" presId="urn:microsoft.com/office/officeart/2005/8/layout/bProcess3"/>
    <dgm:cxn modelId="{D2B7DA9E-643A-49AD-8EB9-1BA02A99ED6B}" type="presParOf" srcId="{71DFD29D-ACEB-4C04-A630-40286DEA3B43}" destId="{3978A9DB-38E3-48CA-9A07-D594931D2DCA}" srcOrd="0" destOrd="0" presId="urn:microsoft.com/office/officeart/2005/8/layout/bProcess3"/>
    <dgm:cxn modelId="{9B55E3E4-A09F-479D-8A36-895B74E84BB6}" type="presParOf" srcId="{71DFD29D-ACEB-4C04-A630-40286DEA3B43}" destId="{2B7D4CE3-EFF0-4BB2-BC8E-92394C334BAE}" srcOrd="1" destOrd="0" presId="urn:microsoft.com/office/officeart/2005/8/layout/bProcess3"/>
    <dgm:cxn modelId="{FA729BD8-8E40-4F77-889F-FECA74DC53AA}" type="presParOf" srcId="{2B7D4CE3-EFF0-4BB2-BC8E-92394C334BAE}" destId="{187D0990-B1DD-455D-A51C-F6B68D1D141C}" srcOrd="0" destOrd="0" presId="urn:microsoft.com/office/officeart/2005/8/layout/bProcess3"/>
    <dgm:cxn modelId="{AAC2E96D-98DB-4A1A-90CF-6A2734B37EA4}" type="presParOf" srcId="{71DFD29D-ACEB-4C04-A630-40286DEA3B43}" destId="{00FDD37A-7FF9-41D9-9EE6-B0D84C2387C4}" srcOrd="2" destOrd="0" presId="urn:microsoft.com/office/officeart/2005/8/layout/bProcess3"/>
    <dgm:cxn modelId="{A1ABEB65-0863-442A-92B0-750B5E509BC8}" type="presParOf" srcId="{71DFD29D-ACEB-4C04-A630-40286DEA3B43}" destId="{5EB29626-5676-4700-825E-2C7EAC132D08}" srcOrd="3" destOrd="0" presId="urn:microsoft.com/office/officeart/2005/8/layout/bProcess3"/>
    <dgm:cxn modelId="{748D4825-216C-476C-BC29-58D5B3F89677}" type="presParOf" srcId="{5EB29626-5676-4700-825E-2C7EAC132D08}" destId="{0B474200-FF87-4FDA-9F83-6C705FAD3081}" srcOrd="0" destOrd="0" presId="urn:microsoft.com/office/officeart/2005/8/layout/bProcess3"/>
    <dgm:cxn modelId="{A2804C0E-185B-4E8C-930B-2FEF9D47C1D2}" type="presParOf" srcId="{71DFD29D-ACEB-4C04-A630-40286DEA3B43}" destId="{951B71E6-A08F-4A23-8930-E7E032594130}" srcOrd="4" destOrd="0" presId="urn:microsoft.com/office/officeart/2005/8/layout/bProcess3"/>
    <dgm:cxn modelId="{53C36DCF-060E-47D7-BA17-13CE25BD8A5F}" type="presParOf" srcId="{71DFD29D-ACEB-4C04-A630-40286DEA3B43}" destId="{A19896BF-7F5E-4358-B847-304D49B347D8}" srcOrd="5" destOrd="0" presId="urn:microsoft.com/office/officeart/2005/8/layout/bProcess3"/>
    <dgm:cxn modelId="{2F63F64E-BED6-4541-A226-DB84353F00D0}" type="presParOf" srcId="{A19896BF-7F5E-4358-B847-304D49B347D8}" destId="{8D96A2D4-12AD-438A-8E92-46E778D5276B}" srcOrd="0" destOrd="0" presId="urn:microsoft.com/office/officeart/2005/8/layout/bProcess3"/>
    <dgm:cxn modelId="{FE7676EE-3B2B-4D02-9520-4BFED8FD789A}" type="presParOf" srcId="{71DFD29D-ACEB-4C04-A630-40286DEA3B43}" destId="{E8894477-4CE8-4576-8DCD-E6C8CC9F29A2}" srcOrd="6" destOrd="0" presId="urn:microsoft.com/office/officeart/2005/8/layout/bProcess3"/>
    <dgm:cxn modelId="{0F2163B6-FC70-4214-898E-E0387DC05516}" type="presParOf" srcId="{71DFD29D-ACEB-4C04-A630-40286DEA3B43}" destId="{24349ADA-EDE3-4D48-AEDE-ABDA5DD607EF}" srcOrd="7" destOrd="0" presId="urn:microsoft.com/office/officeart/2005/8/layout/bProcess3"/>
    <dgm:cxn modelId="{B2033D33-70D4-43F5-8760-1F6DD1DA9280}" type="presParOf" srcId="{24349ADA-EDE3-4D48-AEDE-ABDA5DD607EF}" destId="{E01A1F5A-2D47-4055-9C89-53E8607655FC}" srcOrd="0" destOrd="0" presId="urn:microsoft.com/office/officeart/2005/8/layout/bProcess3"/>
    <dgm:cxn modelId="{E6EBEA77-5D19-4DA0-BE3D-B4C20D5EF851}" type="presParOf" srcId="{71DFD29D-ACEB-4C04-A630-40286DEA3B43}" destId="{39844910-7FE6-48E5-AF98-46A5D6C4F41E}" srcOrd="8" destOrd="0" presId="urn:microsoft.com/office/officeart/2005/8/layout/bProcess3"/>
    <dgm:cxn modelId="{FC96D334-13B1-48EF-8299-2B3F2DCB9952}" type="presParOf" srcId="{71DFD29D-ACEB-4C04-A630-40286DEA3B43}" destId="{F8F6A9AF-644F-4873-90D3-435A69F9A025}" srcOrd="9" destOrd="0" presId="urn:microsoft.com/office/officeart/2005/8/layout/bProcess3"/>
    <dgm:cxn modelId="{9D323A38-F305-4439-90D7-51059D7C1023}" type="presParOf" srcId="{F8F6A9AF-644F-4873-90D3-435A69F9A025}" destId="{54E23E20-45A2-415C-A161-2A390CAFDAD6}" srcOrd="0" destOrd="0" presId="urn:microsoft.com/office/officeart/2005/8/layout/bProcess3"/>
    <dgm:cxn modelId="{83AF56AB-0D03-442B-8C10-BA124CC1ECB8}" type="presParOf" srcId="{71DFD29D-ACEB-4C04-A630-40286DEA3B43}" destId="{2C14AD68-E752-4A28-9F03-338E063EF959}" srcOrd="10" destOrd="0" presId="urn:microsoft.com/office/officeart/2005/8/layout/bProcess3"/>
    <dgm:cxn modelId="{F046BF3E-CAEB-4BFA-8211-A50116522F36}" type="presParOf" srcId="{71DFD29D-ACEB-4C04-A630-40286DEA3B43}" destId="{6F5C5F21-27C7-4488-9253-54F8C562CEEE}" srcOrd="11" destOrd="0" presId="urn:microsoft.com/office/officeart/2005/8/layout/bProcess3"/>
    <dgm:cxn modelId="{30F11301-01A0-4AEF-8B20-6DC39CE8D660}" type="presParOf" srcId="{6F5C5F21-27C7-4488-9253-54F8C562CEEE}" destId="{AA88384F-640D-4570-8C73-CF95CD741246}" srcOrd="0" destOrd="0" presId="urn:microsoft.com/office/officeart/2005/8/layout/bProcess3"/>
    <dgm:cxn modelId="{0162E8FD-EAFD-4D60-930E-A4295CCF3A66}" type="presParOf" srcId="{71DFD29D-ACEB-4C04-A630-40286DEA3B43}" destId="{37962A73-7DA5-41A5-903E-F3DDAD1CFD79}"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4CE3-EFF0-4BB2-BC8E-92394C334BAE}">
      <dsp:nvSpPr>
        <dsp:cNvPr id="0" name=""/>
        <dsp:cNvSpPr/>
      </dsp:nvSpPr>
      <dsp:spPr>
        <a:xfrm>
          <a:off x="2413260" y="413911"/>
          <a:ext cx="320878" cy="91440"/>
        </a:xfrm>
        <a:custGeom>
          <a:avLst/>
          <a:gdLst/>
          <a:ahLst/>
          <a:cxnLst/>
          <a:rect l="0" t="0" r="0" b="0"/>
          <a:pathLst>
            <a:path>
              <a:moveTo>
                <a:pt x="0" y="45720"/>
              </a:moveTo>
              <a:lnTo>
                <a:pt x="32087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4913" y="457874"/>
        <a:ext cx="17573" cy="3514"/>
      </dsp:txXfrm>
    </dsp:sp>
    <dsp:sp modelId="{3978A9DB-38E3-48CA-9A07-D594931D2DCA}">
      <dsp:nvSpPr>
        <dsp:cNvPr id="0" name=""/>
        <dsp:cNvSpPr/>
      </dsp:nvSpPr>
      <dsp:spPr>
        <a:xfrm>
          <a:off x="886893" y="1181"/>
          <a:ext cx="1528167" cy="916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Project Intake (nomination, FFO response</a:t>
          </a:r>
        </a:p>
      </dsp:txBody>
      <dsp:txXfrm>
        <a:off x="886893" y="1181"/>
        <a:ext cx="1528167" cy="916900"/>
      </dsp:txXfrm>
    </dsp:sp>
    <dsp:sp modelId="{5EB29626-5676-4700-825E-2C7EAC132D08}">
      <dsp:nvSpPr>
        <dsp:cNvPr id="0" name=""/>
        <dsp:cNvSpPr/>
      </dsp:nvSpPr>
      <dsp:spPr>
        <a:xfrm>
          <a:off x="1650977" y="916282"/>
          <a:ext cx="1879645" cy="320878"/>
        </a:xfrm>
        <a:custGeom>
          <a:avLst/>
          <a:gdLst/>
          <a:ahLst/>
          <a:cxnLst/>
          <a:rect l="0" t="0" r="0" b="0"/>
          <a:pathLst>
            <a:path>
              <a:moveTo>
                <a:pt x="1879645" y="0"/>
              </a:moveTo>
              <a:lnTo>
                <a:pt x="1879645" y="177539"/>
              </a:lnTo>
              <a:lnTo>
                <a:pt x="0" y="177539"/>
              </a:lnTo>
              <a:lnTo>
                <a:pt x="0" y="32087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2994" y="1074963"/>
        <a:ext cx="95611" cy="3514"/>
      </dsp:txXfrm>
    </dsp:sp>
    <dsp:sp modelId="{00FDD37A-7FF9-41D9-9EE6-B0D84C2387C4}">
      <dsp:nvSpPr>
        <dsp:cNvPr id="0" name=""/>
        <dsp:cNvSpPr/>
      </dsp:nvSpPr>
      <dsp:spPr>
        <a:xfrm>
          <a:off x="2766539" y="1181"/>
          <a:ext cx="1528167" cy="916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Project Assessment (OLDCC PM)</a:t>
          </a:r>
        </a:p>
      </dsp:txBody>
      <dsp:txXfrm>
        <a:off x="2766539" y="1181"/>
        <a:ext cx="1528167" cy="916900"/>
      </dsp:txXfrm>
    </dsp:sp>
    <dsp:sp modelId="{A19896BF-7F5E-4358-B847-304D49B347D8}">
      <dsp:nvSpPr>
        <dsp:cNvPr id="0" name=""/>
        <dsp:cNvSpPr/>
      </dsp:nvSpPr>
      <dsp:spPr>
        <a:xfrm>
          <a:off x="2413260" y="1682290"/>
          <a:ext cx="320878" cy="91440"/>
        </a:xfrm>
        <a:custGeom>
          <a:avLst/>
          <a:gdLst/>
          <a:ahLst/>
          <a:cxnLst/>
          <a:rect l="0" t="0" r="0" b="0"/>
          <a:pathLst>
            <a:path>
              <a:moveTo>
                <a:pt x="0" y="45720"/>
              </a:moveTo>
              <a:lnTo>
                <a:pt x="32087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4913" y="1726253"/>
        <a:ext cx="17573" cy="3514"/>
      </dsp:txXfrm>
    </dsp:sp>
    <dsp:sp modelId="{951B71E6-A08F-4A23-8930-E7E032594130}">
      <dsp:nvSpPr>
        <dsp:cNvPr id="0" name=""/>
        <dsp:cNvSpPr/>
      </dsp:nvSpPr>
      <dsp:spPr>
        <a:xfrm>
          <a:off x="886893" y="1269560"/>
          <a:ext cx="1528167" cy="916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Project Initiation (approved authority)</a:t>
          </a:r>
        </a:p>
      </dsp:txBody>
      <dsp:txXfrm>
        <a:off x="886893" y="1269560"/>
        <a:ext cx="1528167" cy="916900"/>
      </dsp:txXfrm>
    </dsp:sp>
    <dsp:sp modelId="{24349ADA-EDE3-4D48-AEDE-ABDA5DD607EF}">
      <dsp:nvSpPr>
        <dsp:cNvPr id="0" name=""/>
        <dsp:cNvSpPr/>
      </dsp:nvSpPr>
      <dsp:spPr>
        <a:xfrm>
          <a:off x="1650977" y="2184660"/>
          <a:ext cx="1879645" cy="320878"/>
        </a:xfrm>
        <a:custGeom>
          <a:avLst/>
          <a:gdLst/>
          <a:ahLst/>
          <a:cxnLst/>
          <a:rect l="0" t="0" r="0" b="0"/>
          <a:pathLst>
            <a:path>
              <a:moveTo>
                <a:pt x="1879645" y="0"/>
              </a:moveTo>
              <a:lnTo>
                <a:pt x="1879645" y="177539"/>
              </a:lnTo>
              <a:lnTo>
                <a:pt x="0" y="177539"/>
              </a:lnTo>
              <a:lnTo>
                <a:pt x="0" y="32087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2994" y="2343342"/>
        <a:ext cx="95611" cy="3514"/>
      </dsp:txXfrm>
    </dsp:sp>
    <dsp:sp modelId="{E8894477-4CE8-4576-8DCD-E6C8CC9F29A2}">
      <dsp:nvSpPr>
        <dsp:cNvPr id="0" name=""/>
        <dsp:cNvSpPr/>
      </dsp:nvSpPr>
      <dsp:spPr>
        <a:xfrm>
          <a:off x="2766539" y="1269560"/>
          <a:ext cx="1528167" cy="916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Grant Application</a:t>
          </a:r>
        </a:p>
      </dsp:txBody>
      <dsp:txXfrm>
        <a:off x="2766539" y="1269560"/>
        <a:ext cx="1528167" cy="916900"/>
      </dsp:txXfrm>
    </dsp:sp>
    <dsp:sp modelId="{F8F6A9AF-644F-4873-90D3-435A69F9A025}">
      <dsp:nvSpPr>
        <dsp:cNvPr id="0" name=""/>
        <dsp:cNvSpPr/>
      </dsp:nvSpPr>
      <dsp:spPr>
        <a:xfrm>
          <a:off x="2413260" y="2950669"/>
          <a:ext cx="320878" cy="91440"/>
        </a:xfrm>
        <a:custGeom>
          <a:avLst/>
          <a:gdLst/>
          <a:ahLst/>
          <a:cxnLst/>
          <a:rect l="0" t="0" r="0" b="0"/>
          <a:pathLst>
            <a:path>
              <a:moveTo>
                <a:pt x="0" y="45720"/>
              </a:moveTo>
              <a:lnTo>
                <a:pt x="32087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4913" y="2994631"/>
        <a:ext cx="17573" cy="3514"/>
      </dsp:txXfrm>
    </dsp:sp>
    <dsp:sp modelId="{39844910-7FE6-48E5-AF98-46A5D6C4F41E}">
      <dsp:nvSpPr>
        <dsp:cNvPr id="0" name=""/>
        <dsp:cNvSpPr/>
      </dsp:nvSpPr>
      <dsp:spPr>
        <a:xfrm>
          <a:off x="886893" y="2537939"/>
          <a:ext cx="1528167" cy="916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Grant Performance</a:t>
          </a:r>
        </a:p>
      </dsp:txBody>
      <dsp:txXfrm>
        <a:off x="886893" y="2537939"/>
        <a:ext cx="1528167" cy="916900"/>
      </dsp:txXfrm>
    </dsp:sp>
    <dsp:sp modelId="{6F5C5F21-27C7-4488-9253-54F8C562CEEE}">
      <dsp:nvSpPr>
        <dsp:cNvPr id="0" name=""/>
        <dsp:cNvSpPr/>
      </dsp:nvSpPr>
      <dsp:spPr>
        <a:xfrm>
          <a:off x="1650977" y="3453039"/>
          <a:ext cx="1879645" cy="320878"/>
        </a:xfrm>
        <a:custGeom>
          <a:avLst/>
          <a:gdLst/>
          <a:ahLst/>
          <a:cxnLst/>
          <a:rect l="0" t="0" r="0" b="0"/>
          <a:pathLst>
            <a:path>
              <a:moveTo>
                <a:pt x="1879645" y="0"/>
              </a:moveTo>
              <a:lnTo>
                <a:pt x="1879645" y="177539"/>
              </a:lnTo>
              <a:lnTo>
                <a:pt x="0" y="177539"/>
              </a:lnTo>
              <a:lnTo>
                <a:pt x="0" y="32087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2994" y="3611721"/>
        <a:ext cx="95611" cy="3514"/>
      </dsp:txXfrm>
    </dsp:sp>
    <dsp:sp modelId="{2C14AD68-E752-4A28-9F03-338E063EF959}">
      <dsp:nvSpPr>
        <dsp:cNvPr id="0" name=""/>
        <dsp:cNvSpPr/>
      </dsp:nvSpPr>
      <dsp:spPr>
        <a:xfrm>
          <a:off x="2766539" y="2537939"/>
          <a:ext cx="1528167" cy="916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Report Recommendations</a:t>
          </a:r>
        </a:p>
      </dsp:txBody>
      <dsp:txXfrm>
        <a:off x="2766539" y="2537939"/>
        <a:ext cx="1528167" cy="916900"/>
      </dsp:txXfrm>
    </dsp:sp>
    <dsp:sp modelId="{37962A73-7DA5-41A5-903E-F3DDAD1CFD79}">
      <dsp:nvSpPr>
        <dsp:cNvPr id="0" name=""/>
        <dsp:cNvSpPr/>
      </dsp:nvSpPr>
      <dsp:spPr>
        <a:xfrm>
          <a:off x="886893" y="3806317"/>
          <a:ext cx="1528167" cy="916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Grant Carry-Out</a:t>
          </a:r>
        </a:p>
      </dsp:txBody>
      <dsp:txXfrm>
        <a:off x="886893" y="3806317"/>
        <a:ext cx="1528167" cy="9169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82DCB4-6FA8-41F3-8ABC-6F5EEC9C9DCC}" type="datetimeFigureOut">
              <a:rPr lang="en-US" smtClean="0"/>
              <a:t>3/7/22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E1D123-0C89-4EC4-B621-2D9D5CDB592C}" type="slidenum">
              <a:rPr lang="en-US" smtClean="0"/>
              <a:t>‹#›</a:t>
            </a:fld>
            <a:endParaRPr lang="en-US"/>
          </a:p>
        </p:txBody>
      </p:sp>
    </p:spTree>
    <p:extLst>
      <p:ext uri="{BB962C8B-B14F-4D97-AF65-F5344CB8AC3E}">
        <p14:creationId xmlns:p14="http://schemas.microsoft.com/office/powerpoint/2010/main" val="173271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2D8391-E59D-4E19-B0B9-E37DAA8D4EF1}" type="slidenum">
              <a:rPr lang="en-US" smtClean="0"/>
              <a:pPr>
                <a:defRPr/>
              </a:pPr>
              <a:t>3</a:t>
            </a:fld>
            <a:endParaRPr lang="en-US"/>
          </a:p>
        </p:txBody>
      </p:sp>
    </p:spTree>
    <p:extLst>
      <p:ext uri="{BB962C8B-B14F-4D97-AF65-F5344CB8AC3E}">
        <p14:creationId xmlns:p14="http://schemas.microsoft.com/office/powerpoint/2010/main" val="158127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400"/>
              </a:spcBef>
              <a:spcAft>
                <a:spcPts val="600"/>
              </a:spcAft>
              <a:buFont typeface="Wingdings" panose="05000000000000000000" pitchFamily="2" charset="2"/>
              <a:buChar char="§"/>
            </a:pPr>
            <a:r>
              <a:rPr lang="en-US" sz="1800" dirty="0">
                <a:solidFill>
                  <a:schemeClr val="tx1">
                    <a:lumMod val="95000"/>
                    <a:lumOff val="5000"/>
                  </a:schemeClr>
                </a:solidFill>
              </a:rPr>
              <a:t>Compatible Use</a:t>
            </a:r>
          </a:p>
          <a:p>
            <a:pPr marL="937260" lvl="4">
              <a:spcBef>
                <a:spcPts val="0"/>
              </a:spcBef>
              <a:buFont typeface="Wingdings" panose="05000000000000000000" pitchFamily="2" charset="2"/>
              <a:buChar char="§"/>
            </a:pPr>
            <a:r>
              <a:rPr lang="en-US" sz="1400" dirty="0">
                <a:solidFill>
                  <a:schemeClr val="tx1">
                    <a:lumMod val="95000"/>
                    <a:lumOff val="5000"/>
                  </a:schemeClr>
                </a:solidFill>
              </a:rPr>
              <a:t>Provide technical and financial assistance to communities to plan and implement and carry out civilian actions necessary to </a:t>
            </a:r>
            <a:r>
              <a:rPr lang="en-US" sz="1400" b="1" dirty="0">
                <a:solidFill>
                  <a:schemeClr val="tx1">
                    <a:lumMod val="95000"/>
                    <a:lumOff val="5000"/>
                  </a:schemeClr>
                </a:solidFill>
              </a:rPr>
              <a:t>alleviate and/or prevent incompatible development and other civilian activities </a:t>
            </a:r>
            <a:r>
              <a:rPr lang="en-US" sz="1400" dirty="0">
                <a:solidFill>
                  <a:schemeClr val="tx1">
                    <a:lumMod val="95000"/>
                    <a:lumOff val="5000"/>
                  </a:schemeClr>
                </a:solidFill>
              </a:rPr>
              <a:t>that are </a:t>
            </a:r>
            <a:r>
              <a:rPr lang="en-US" sz="1400" b="1" dirty="0">
                <a:solidFill>
                  <a:schemeClr val="tx1">
                    <a:lumMod val="95000"/>
                    <a:lumOff val="5000"/>
                  </a:schemeClr>
                </a:solidFill>
              </a:rPr>
              <a:t>likely to impair the continued operational utility of a DoD installation</a:t>
            </a:r>
            <a:r>
              <a:rPr lang="en-US" sz="1400" dirty="0">
                <a:solidFill>
                  <a:schemeClr val="tx1">
                    <a:lumMod val="95000"/>
                    <a:lumOff val="5000"/>
                  </a:schemeClr>
                </a:solidFill>
              </a:rPr>
              <a:t>, range, special use air space, military operations area, and/or military training route. </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Reduces usage days </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Prohibits certain operational, training and testing events       </a:t>
            </a:r>
          </a:p>
          <a:p>
            <a:pPr lvl="0" defTabSz="914400">
              <a:lnSpc>
                <a:spcPct val="70000"/>
              </a:lnSpc>
              <a:spcBef>
                <a:spcPct val="0"/>
              </a:spcBef>
              <a:buClr>
                <a:schemeClr val="accent3">
                  <a:lumMod val="50000"/>
                </a:schemeClr>
              </a:buCl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Reduces range access </a:t>
            </a:r>
          </a:p>
          <a:p>
            <a:pPr marL="342900" lvl="0" indent="-342900" defTabSz="914400">
              <a:lnSpc>
                <a:spcPct val="70000"/>
              </a:lnSpc>
              <a:spcBef>
                <a:spcPct val="0"/>
              </a:spcBef>
              <a:buClr>
                <a:schemeClr val="accent3">
                  <a:lumMod val="50000"/>
                </a:schemeClr>
              </a:buClr>
            </a:pPr>
            <a:r>
              <a:rPr lang="en-US" sz="1200" dirty="0">
                <a:solidFill>
                  <a:schemeClr val="tx1">
                    <a:lumMod val="95000"/>
                    <a:lumOff val="5000"/>
                  </a:schemeClr>
                </a:solidFill>
              </a:rPr>
              <a:t> </a:t>
            </a: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Segments training and reduces realism </a:t>
            </a:r>
          </a:p>
          <a:p>
            <a:pPr marL="342900" lvl="0" indent="-342900" defTabSz="914400">
              <a:lnSpc>
                <a:spcPct val="70000"/>
              </a:lnSpc>
              <a:spcBef>
                <a:spcPct val="0"/>
              </a:spcBef>
              <a:buClr>
                <a:schemeClr val="accent3">
                  <a:lumMod val="50000"/>
                </a:schemeClr>
              </a:buClr>
            </a:pPr>
            <a:r>
              <a:rPr lang="en-US" sz="1200" dirty="0">
                <a:solidFill>
                  <a:schemeClr val="tx1">
                    <a:lumMod val="95000"/>
                    <a:lumOff val="5000"/>
                  </a:schemeClr>
                </a:solidFill>
              </a:rPr>
              <a:t> </a:t>
            </a: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Limits new technologies</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Restricts flight altitudes  </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Inhibits new tactics development</a:t>
            </a:r>
          </a:p>
          <a:p>
            <a:pPr marL="342900" lvl="0" indent="-342900" defTabSz="914400">
              <a:lnSpc>
                <a:spcPct val="70000"/>
              </a:lnSpc>
              <a:spcBef>
                <a:spcPct val="0"/>
              </a:spcBef>
              <a:buClr>
                <a:schemeClr val="accent3">
                  <a:lumMod val="50000"/>
                </a:schemeClr>
              </a:buClr>
            </a:pPr>
            <a:r>
              <a:rPr lang="en-US" sz="1200" dirty="0">
                <a:solidFill>
                  <a:schemeClr val="tx1">
                    <a:lumMod val="95000"/>
                    <a:lumOff val="5000"/>
                  </a:schemeClr>
                </a:solidFill>
              </a:rPr>
              <a:t> </a:t>
            </a: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Reduces live fire proficiency</a:t>
            </a:r>
          </a:p>
          <a:p>
            <a:pPr marL="34290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Increases personnel tempo </a:t>
            </a:r>
          </a:p>
          <a:p>
            <a:pPr lvl="0" defTabSz="914400">
              <a:lnSpc>
                <a:spcPct val="70000"/>
              </a:lnSpc>
              <a:spcBef>
                <a:spcPct val="0"/>
              </a:spcBef>
              <a:buClr>
                <a:schemeClr val="accent3">
                  <a:lumMod val="50000"/>
                </a:schemeClr>
              </a:buCl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Complicates night and all weather operations and training  </a:t>
            </a:r>
          </a:p>
          <a:p>
            <a:pPr marL="342900" lvl="0" indent="-342900" defTabSz="914400">
              <a:lnSpc>
                <a:spcPct val="70000"/>
              </a:lnSpc>
              <a:spcBef>
                <a:spcPct val="0"/>
              </a:spcBef>
              <a:buClr>
                <a:schemeClr val="accent3">
                  <a:lumMod val="50000"/>
                </a:schemeClr>
              </a:buCl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Increases costs or risks</a:t>
            </a:r>
          </a:p>
          <a:p>
            <a:endParaRPr lang="en-US" dirty="0"/>
          </a:p>
        </p:txBody>
      </p:sp>
      <p:sp>
        <p:nvSpPr>
          <p:cNvPr id="4" name="Slide Number Placeholder 3"/>
          <p:cNvSpPr>
            <a:spLocks noGrp="1"/>
          </p:cNvSpPr>
          <p:nvPr>
            <p:ph type="sldNum" sz="quarter" idx="10"/>
          </p:nvPr>
        </p:nvSpPr>
        <p:spPr/>
        <p:txBody>
          <a:bodyPr/>
          <a:lstStyle/>
          <a:p>
            <a:fld id="{B5E1D123-0C89-4EC4-B621-2D9D5CDB592C}" type="slidenum">
              <a:rPr lang="en-US" smtClean="0"/>
              <a:t>14</a:t>
            </a:fld>
            <a:endParaRPr lang="en-US"/>
          </a:p>
        </p:txBody>
      </p:sp>
    </p:spTree>
    <p:extLst>
      <p:ext uri="{BB962C8B-B14F-4D97-AF65-F5344CB8AC3E}">
        <p14:creationId xmlns:p14="http://schemas.microsoft.com/office/powerpoint/2010/main" val="165933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400"/>
              </a:spcBef>
              <a:spcAft>
                <a:spcPts val="600"/>
              </a:spcAft>
              <a:buFont typeface="Wingdings" panose="05000000000000000000" pitchFamily="2" charset="2"/>
              <a:buChar char="§"/>
            </a:pPr>
            <a:r>
              <a:rPr lang="en-US" sz="1800" dirty="0">
                <a:solidFill>
                  <a:schemeClr val="tx1">
                    <a:lumMod val="95000"/>
                    <a:lumOff val="5000"/>
                  </a:schemeClr>
                </a:solidFill>
              </a:rPr>
              <a:t>Compatible Use</a:t>
            </a:r>
          </a:p>
          <a:p>
            <a:pPr marL="937260" lvl="4">
              <a:spcBef>
                <a:spcPts val="0"/>
              </a:spcBef>
              <a:buFont typeface="Wingdings" panose="05000000000000000000" pitchFamily="2" charset="2"/>
              <a:buChar char="§"/>
            </a:pPr>
            <a:r>
              <a:rPr lang="en-US" sz="1400" dirty="0">
                <a:solidFill>
                  <a:schemeClr val="tx1">
                    <a:lumMod val="95000"/>
                    <a:lumOff val="5000"/>
                  </a:schemeClr>
                </a:solidFill>
              </a:rPr>
              <a:t>Provide technical and financial assistance to communities to plan and implement and carry out civilian actions necessary to </a:t>
            </a:r>
            <a:r>
              <a:rPr lang="en-US" sz="1400" b="1" dirty="0">
                <a:solidFill>
                  <a:schemeClr val="tx1">
                    <a:lumMod val="95000"/>
                    <a:lumOff val="5000"/>
                  </a:schemeClr>
                </a:solidFill>
              </a:rPr>
              <a:t>alleviate and/or prevent incompatible development and other civilian activities </a:t>
            </a:r>
            <a:r>
              <a:rPr lang="en-US" sz="1400" dirty="0">
                <a:solidFill>
                  <a:schemeClr val="tx1">
                    <a:lumMod val="95000"/>
                    <a:lumOff val="5000"/>
                  </a:schemeClr>
                </a:solidFill>
              </a:rPr>
              <a:t>that are </a:t>
            </a:r>
            <a:r>
              <a:rPr lang="en-US" sz="1400" b="1" dirty="0">
                <a:solidFill>
                  <a:schemeClr val="tx1">
                    <a:lumMod val="95000"/>
                    <a:lumOff val="5000"/>
                  </a:schemeClr>
                </a:solidFill>
              </a:rPr>
              <a:t>likely to impair the continued operational utility of a DoD installation</a:t>
            </a:r>
            <a:r>
              <a:rPr lang="en-US" sz="1400" dirty="0">
                <a:solidFill>
                  <a:schemeClr val="tx1">
                    <a:lumMod val="95000"/>
                    <a:lumOff val="5000"/>
                  </a:schemeClr>
                </a:solidFill>
              </a:rPr>
              <a:t>, range, special use air space, military operations area, and/or military training route. </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Reduces usage days </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Prohibits certain operational, training and testing events       </a:t>
            </a:r>
          </a:p>
          <a:p>
            <a:pPr lvl="0" defTabSz="914400">
              <a:lnSpc>
                <a:spcPct val="70000"/>
              </a:lnSpc>
              <a:spcBef>
                <a:spcPct val="0"/>
              </a:spcBef>
              <a:buClr>
                <a:schemeClr val="accent3">
                  <a:lumMod val="50000"/>
                </a:schemeClr>
              </a:buCl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Reduces range access </a:t>
            </a:r>
          </a:p>
          <a:p>
            <a:pPr marL="342900" lvl="0" indent="-342900" defTabSz="914400">
              <a:lnSpc>
                <a:spcPct val="70000"/>
              </a:lnSpc>
              <a:spcBef>
                <a:spcPct val="0"/>
              </a:spcBef>
              <a:buClr>
                <a:schemeClr val="accent3">
                  <a:lumMod val="50000"/>
                </a:schemeClr>
              </a:buClr>
            </a:pPr>
            <a:r>
              <a:rPr lang="en-US" sz="1200" dirty="0">
                <a:solidFill>
                  <a:schemeClr val="tx1">
                    <a:lumMod val="95000"/>
                    <a:lumOff val="5000"/>
                  </a:schemeClr>
                </a:solidFill>
              </a:rPr>
              <a:t> </a:t>
            </a: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Segments training and reduces realism </a:t>
            </a:r>
          </a:p>
          <a:p>
            <a:pPr marL="342900" lvl="0" indent="-342900" defTabSz="914400">
              <a:lnSpc>
                <a:spcPct val="70000"/>
              </a:lnSpc>
              <a:spcBef>
                <a:spcPct val="0"/>
              </a:spcBef>
              <a:buClr>
                <a:schemeClr val="accent3">
                  <a:lumMod val="50000"/>
                </a:schemeClr>
              </a:buClr>
            </a:pPr>
            <a:r>
              <a:rPr lang="en-US" sz="1200" dirty="0">
                <a:solidFill>
                  <a:schemeClr val="tx1">
                    <a:lumMod val="95000"/>
                    <a:lumOff val="5000"/>
                  </a:schemeClr>
                </a:solidFill>
              </a:rPr>
              <a:t> </a:t>
            </a: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Limits new technologies</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Restricts flight altitudes  </a:t>
            </a:r>
          </a:p>
          <a:p>
            <a:pPr marL="342900" lvl="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Inhibits new tactics development</a:t>
            </a:r>
          </a:p>
          <a:p>
            <a:pPr marL="342900" lvl="0" indent="-342900" defTabSz="914400">
              <a:lnSpc>
                <a:spcPct val="70000"/>
              </a:lnSpc>
              <a:spcBef>
                <a:spcPct val="0"/>
              </a:spcBef>
              <a:buClr>
                <a:schemeClr val="accent3">
                  <a:lumMod val="50000"/>
                </a:schemeClr>
              </a:buClr>
            </a:pPr>
            <a:r>
              <a:rPr lang="en-US" sz="1200" dirty="0">
                <a:solidFill>
                  <a:schemeClr val="tx1">
                    <a:lumMod val="95000"/>
                    <a:lumOff val="5000"/>
                  </a:schemeClr>
                </a:solidFill>
              </a:rPr>
              <a:t> </a:t>
            </a: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Reduces live fire proficiency</a:t>
            </a:r>
          </a:p>
          <a:p>
            <a:pPr marL="342900" indent="-342900" defTabSz="914400">
              <a:lnSpc>
                <a:spcPct val="70000"/>
              </a:lnSpc>
              <a:spcBef>
                <a:spcPct val="0"/>
              </a:spcBef>
              <a:buClr>
                <a:schemeClr val="accent3">
                  <a:lumMod val="50000"/>
                </a:schemeClr>
              </a:buClr>
              <a:buFont typeface="Wingdings" pitchFamily="2" charset="2"/>
              <a:buChar char="§"/>
            </a:pPr>
            <a:endParaRPr lang="en-US" sz="1200" dirty="0">
              <a:solidFill>
                <a:schemeClr val="tx1">
                  <a:lumMod val="95000"/>
                  <a:lumOff val="5000"/>
                </a:schemeClr>
              </a:solidFill>
            </a:endParaRPr>
          </a:p>
          <a:p>
            <a:pPr marL="34290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Increases personnel tempo </a:t>
            </a:r>
          </a:p>
          <a:p>
            <a:pPr lvl="0" defTabSz="914400">
              <a:lnSpc>
                <a:spcPct val="70000"/>
              </a:lnSpc>
              <a:spcBef>
                <a:spcPct val="0"/>
              </a:spcBef>
              <a:buClr>
                <a:schemeClr val="accent3">
                  <a:lumMod val="50000"/>
                </a:schemeClr>
              </a:buCl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Complicates night and all weather operations and training  </a:t>
            </a:r>
          </a:p>
          <a:p>
            <a:pPr marL="342900" lvl="0" indent="-342900" defTabSz="914400">
              <a:lnSpc>
                <a:spcPct val="70000"/>
              </a:lnSpc>
              <a:spcBef>
                <a:spcPct val="0"/>
              </a:spcBef>
              <a:buClr>
                <a:schemeClr val="accent3">
                  <a:lumMod val="50000"/>
                </a:schemeClr>
              </a:buClr>
            </a:pPr>
            <a:endParaRPr lang="en-US" sz="1200" dirty="0">
              <a:solidFill>
                <a:schemeClr val="tx1">
                  <a:lumMod val="95000"/>
                  <a:lumOff val="5000"/>
                </a:schemeClr>
              </a:solidFill>
            </a:endParaRPr>
          </a:p>
          <a:p>
            <a:pPr marL="342900" lvl="0" indent="-342900" defTabSz="914400">
              <a:lnSpc>
                <a:spcPct val="70000"/>
              </a:lnSpc>
              <a:spcBef>
                <a:spcPct val="0"/>
              </a:spcBef>
              <a:buClr>
                <a:schemeClr val="accent3">
                  <a:lumMod val="50000"/>
                </a:schemeClr>
              </a:buClr>
              <a:buFont typeface="Wingdings" pitchFamily="2" charset="2"/>
              <a:buChar char="§"/>
            </a:pPr>
            <a:r>
              <a:rPr lang="en-US" sz="1200" dirty="0">
                <a:solidFill>
                  <a:schemeClr val="tx1">
                    <a:lumMod val="95000"/>
                    <a:lumOff val="5000"/>
                  </a:schemeClr>
                </a:solidFill>
              </a:rPr>
              <a:t>Increases costs or risks</a:t>
            </a:r>
          </a:p>
          <a:p>
            <a:endParaRPr lang="en-US" dirty="0"/>
          </a:p>
        </p:txBody>
      </p:sp>
      <p:sp>
        <p:nvSpPr>
          <p:cNvPr id="4" name="Slide Number Placeholder 3"/>
          <p:cNvSpPr>
            <a:spLocks noGrp="1"/>
          </p:cNvSpPr>
          <p:nvPr>
            <p:ph type="sldNum" sz="quarter" idx="10"/>
          </p:nvPr>
        </p:nvSpPr>
        <p:spPr/>
        <p:txBody>
          <a:bodyPr/>
          <a:lstStyle/>
          <a:p>
            <a:fld id="{B5E1D123-0C89-4EC4-B621-2D9D5CDB592C}" type="slidenum">
              <a:rPr lang="en-US" smtClean="0"/>
              <a:t>15</a:t>
            </a:fld>
            <a:endParaRPr lang="en-US"/>
          </a:p>
        </p:txBody>
      </p:sp>
    </p:spTree>
    <p:extLst>
      <p:ext uri="{BB962C8B-B14F-4D97-AF65-F5344CB8AC3E}">
        <p14:creationId xmlns:p14="http://schemas.microsoft.com/office/powerpoint/2010/main" val="82800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1D123-0C89-4EC4-B621-2D9D5CDB592C}" type="slidenum">
              <a:rPr lang="en-US" smtClean="0"/>
              <a:t>16</a:t>
            </a:fld>
            <a:endParaRPr lang="en-US"/>
          </a:p>
        </p:txBody>
      </p:sp>
    </p:spTree>
    <p:extLst>
      <p:ext uri="{BB962C8B-B14F-4D97-AF65-F5344CB8AC3E}">
        <p14:creationId xmlns:p14="http://schemas.microsoft.com/office/powerpoint/2010/main" val="12298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B7D657-5EDB-4076-BAE6-EC6A412FC9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REPI Program Overview</a:t>
            </a:r>
          </a:p>
        </p:txBody>
      </p:sp>
    </p:spTree>
    <p:extLst>
      <p:ext uri="{BB962C8B-B14F-4D97-AF65-F5344CB8AC3E}">
        <p14:creationId xmlns:p14="http://schemas.microsoft.com/office/powerpoint/2010/main" val="368318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REPI Program Overview</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B7D657-5EDB-4076-BAE6-EC6A412FC9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80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1318" y="4264718"/>
            <a:ext cx="6718852" cy="4183379"/>
          </a:xfrm>
        </p:spPr>
        <p:txBody>
          <a:bodyPr/>
          <a:lstStyle/>
          <a:p>
            <a:pPr marL="181197" indent="-181197">
              <a:buFont typeface="Arial" panose="020B0604020202020204" pitchFamily="34" charset="0"/>
              <a:buChar char="•"/>
            </a:pPr>
            <a:r>
              <a:rPr lang="en-US" baseline="0" dirty="0"/>
              <a:t>The REPI program is supported by an annual line item appropriation from Congress.  Several important things I’d like to emphasize about this funding chart:</a:t>
            </a:r>
          </a:p>
          <a:p>
            <a:pPr marL="724785" lvl="1" indent="-241596">
              <a:buFont typeface="+mj-lt"/>
              <a:buAutoNum type="arabicPeriod"/>
            </a:pPr>
            <a:r>
              <a:rPr lang="en-US" baseline="0" dirty="0"/>
              <a:t>The black line represents annual requirements for REPI funds – these requirements are generated by the Military Departments and submitted in the form of installation level projects to my office on an annual basis.  The FY22 requested funding was $272M.</a:t>
            </a:r>
          </a:p>
          <a:p>
            <a:pPr marL="724785" lvl="1" indent="-241596">
              <a:buFont typeface="+mj-lt"/>
              <a:buAutoNum type="arabicPeriod"/>
            </a:pPr>
            <a:r>
              <a:rPr lang="en-US" baseline="0" dirty="0"/>
              <a:t>The green line represents annual appropriations from Congress – you’ll note that we have received fairly steady and increasing funding since FY05 – averaging $91M over the past 5 years, with higher funding levels in recent years - $90M in FY18, $85M in FY19, $100M in FY20, and $105M in FY21 – just over 50% of our average annual requirement, with big jump</a:t>
            </a:r>
            <a:r>
              <a:rPr lang="en-US" dirty="0"/>
              <a:t> in FY22 looks like congress will support but not increase-not surprising given the big jump</a:t>
            </a:r>
            <a:r>
              <a:rPr lang="en-US" baseline="0" dirty="0"/>
              <a:t>.</a:t>
            </a:r>
          </a:p>
          <a:p>
            <a:pPr marL="724785" lvl="1" indent="-241596">
              <a:buFont typeface="+mj-lt"/>
              <a:buAutoNum type="arabicPeriod"/>
            </a:pPr>
            <a:r>
              <a:rPr lang="en-US" baseline="0" dirty="0"/>
              <a:t>The yellow line represents the DoD Presidential Budget Request –</a:t>
            </a:r>
          </a:p>
          <a:p>
            <a:pPr marL="241596" indent="-241596">
              <a:buFont typeface="Arial" panose="020B0604020202020204" pitchFamily="34" charset="0"/>
              <a:buChar char="•"/>
            </a:pPr>
            <a:r>
              <a:rPr lang="en-US" baseline="0" dirty="0"/>
              <a:t>I want to emphasize about REPI funding, is that the work done within the REPI program is not only resourced by DoD funds appropriated by Congress, but also through non-DoD partner funds - $975M through the end of FY20 to be exact.  These are other federal, state, local, and private dollars that are being leveraged with DoD funds to accomplish outcomes on the ground around our installations and ranges that preserve and enhance military readiness, promote installation and community resilience, and conserve important agricultural lands, habitat, and open space.</a:t>
            </a:r>
          </a:p>
          <a:p>
            <a:endParaRPr lang="en-US" dirty="0"/>
          </a:p>
          <a:p>
            <a:endParaRPr lang="en-US" dirty="0"/>
          </a:p>
        </p:txBody>
      </p:sp>
      <p:sp>
        <p:nvSpPr>
          <p:cNvPr id="4" name="Header Placeholder 3"/>
          <p:cNvSpPr>
            <a:spLocks noGrp="1"/>
          </p:cNvSpPr>
          <p:nvPr>
            <p:ph type="hdr" sz="quarter" idx="10"/>
          </p:nvPr>
        </p:nvSpPr>
        <p:spPr/>
        <p:txBody>
          <a:bodyPr/>
          <a:lstStyle/>
          <a:p>
            <a:r>
              <a:rPr lang="en-US" dirty="0"/>
              <a:t>REPI Program Overview</a:t>
            </a:r>
          </a:p>
        </p:txBody>
      </p:sp>
      <p:sp>
        <p:nvSpPr>
          <p:cNvPr id="5" name="Slide Number Placeholder 4"/>
          <p:cNvSpPr>
            <a:spLocks noGrp="1"/>
          </p:cNvSpPr>
          <p:nvPr>
            <p:ph type="sldNum" sz="quarter" idx="11"/>
          </p:nvPr>
        </p:nvSpPr>
        <p:spPr/>
        <p:txBody>
          <a:bodyPr/>
          <a:lstStyle/>
          <a:p>
            <a:fld id="{2DB7D657-5EDB-4076-BAE6-EC6A412FC947}" type="slidenum">
              <a:rPr lang="en-US" smtClean="0"/>
              <a:t>24</a:t>
            </a:fld>
            <a:endParaRPr lang="en-US" dirty="0"/>
          </a:p>
        </p:txBody>
      </p:sp>
    </p:spTree>
    <p:extLst>
      <p:ext uri="{BB962C8B-B14F-4D97-AF65-F5344CB8AC3E}">
        <p14:creationId xmlns:p14="http://schemas.microsoft.com/office/powerpoint/2010/main" val="410251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449" y="4229100"/>
            <a:ext cx="5486400" cy="3600450"/>
          </a:xfrm>
        </p:spPr>
        <p:txBody>
          <a:bodyPr/>
          <a:lstStyle/>
          <a:p>
            <a:pPr marL="0" indent="0">
              <a:buFont typeface="Arial" panose="020B0604020202020204" pitchFamily="34" charset="0"/>
              <a:buNone/>
            </a:pPr>
            <a:endParaRPr lang="en-US"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REPI Program Overview</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B7D657-5EDB-4076-BAE6-EC6A412FC9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98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183063"/>
            <a:ext cx="6186170" cy="4183379"/>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REPI Program Overview</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B7D657-5EDB-4076-BAE6-EC6A412FC9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0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2D8391-E59D-4E19-B0B9-E37DAA8D4EF1}" type="slidenum">
              <a:rPr lang="en-US" smtClean="0"/>
              <a:pPr>
                <a:defRPr/>
              </a:pPr>
              <a:t>5</a:t>
            </a:fld>
            <a:endParaRPr lang="en-US"/>
          </a:p>
        </p:txBody>
      </p:sp>
    </p:spTree>
    <p:extLst>
      <p:ext uri="{BB962C8B-B14F-4D97-AF65-F5344CB8AC3E}">
        <p14:creationId xmlns:p14="http://schemas.microsoft.com/office/powerpoint/2010/main" val="75113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2D8391-E59D-4E19-B0B9-E37DAA8D4EF1}" type="slidenum">
              <a:rPr lang="en-US" smtClean="0"/>
              <a:pPr>
                <a:defRPr/>
              </a:pPr>
              <a:t>6</a:t>
            </a:fld>
            <a:endParaRPr lang="en-US"/>
          </a:p>
        </p:txBody>
      </p:sp>
    </p:spTree>
    <p:extLst>
      <p:ext uri="{BB962C8B-B14F-4D97-AF65-F5344CB8AC3E}">
        <p14:creationId xmlns:p14="http://schemas.microsoft.com/office/powerpoint/2010/main" val="365249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2D8391-E59D-4E19-B0B9-E37DAA8D4EF1}" type="slidenum">
              <a:rPr lang="en-US" smtClean="0"/>
              <a:pPr>
                <a:defRPr/>
              </a:pPr>
              <a:t>7</a:t>
            </a:fld>
            <a:endParaRPr lang="en-US"/>
          </a:p>
        </p:txBody>
      </p:sp>
    </p:spTree>
    <p:extLst>
      <p:ext uri="{BB962C8B-B14F-4D97-AF65-F5344CB8AC3E}">
        <p14:creationId xmlns:p14="http://schemas.microsoft.com/office/powerpoint/2010/main" val="207383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2D8391-E59D-4E19-B0B9-E37DAA8D4EF1}" type="slidenum">
              <a:rPr lang="en-US" smtClean="0"/>
              <a:pPr>
                <a:defRPr/>
              </a:pPr>
              <a:t>8</a:t>
            </a:fld>
            <a:endParaRPr lang="en-US"/>
          </a:p>
        </p:txBody>
      </p:sp>
    </p:spTree>
    <p:extLst>
      <p:ext uri="{BB962C8B-B14F-4D97-AF65-F5344CB8AC3E}">
        <p14:creationId xmlns:p14="http://schemas.microsoft.com/office/powerpoint/2010/main" val="213759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2D8391-E59D-4E19-B0B9-E37DAA8D4EF1}" type="slidenum">
              <a:rPr lang="en-US" smtClean="0"/>
              <a:pPr>
                <a:defRPr/>
              </a:pPr>
              <a:t>9</a:t>
            </a:fld>
            <a:endParaRPr lang="en-US"/>
          </a:p>
        </p:txBody>
      </p:sp>
    </p:spTree>
    <p:extLst>
      <p:ext uri="{BB962C8B-B14F-4D97-AF65-F5344CB8AC3E}">
        <p14:creationId xmlns:p14="http://schemas.microsoft.com/office/powerpoint/2010/main" val="188627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2D8391-E59D-4E19-B0B9-E37DAA8D4EF1}" type="slidenum">
              <a:rPr lang="en-US" smtClean="0"/>
              <a:pPr>
                <a:defRPr/>
              </a:pPr>
              <a:t>10</a:t>
            </a:fld>
            <a:endParaRPr lang="en-US"/>
          </a:p>
        </p:txBody>
      </p:sp>
    </p:spTree>
    <p:extLst>
      <p:ext uri="{BB962C8B-B14F-4D97-AF65-F5344CB8AC3E}">
        <p14:creationId xmlns:p14="http://schemas.microsoft.com/office/powerpoint/2010/main" val="275836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Enables states and communities to:  </a:t>
            </a:r>
          </a:p>
          <a:p>
            <a:pPr lvl="1"/>
            <a:r>
              <a:rPr lang="en-US" dirty="0"/>
              <a:t>plan and carry out strategies to support lethality and enhance the military value of our installations, ranges, and test evaluation facilities; </a:t>
            </a:r>
          </a:p>
          <a:p>
            <a:pPr lvl="1"/>
            <a:r>
              <a:rPr lang="en-US" dirty="0"/>
              <a:t>partner with the Department, leveraging their comparative advantages to enhance economic, cyber and pandemic resiliency of the defense supply chain and advance competitiveness and innovation for our warfighters; and, </a:t>
            </a:r>
          </a:p>
          <a:p>
            <a:pPr lvl="1"/>
            <a:r>
              <a:rPr lang="en-US" dirty="0"/>
              <a:t>plan and carry out investments in public service and infrastructure to support mission growth at installations.</a:t>
            </a:r>
          </a:p>
          <a:p>
            <a:pPr lvl="1"/>
            <a:endParaRPr lang="en-US" dirty="0"/>
          </a:p>
          <a:p>
            <a:pPr marL="0" indent="0">
              <a:buNone/>
            </a:pPr>
            <a:r>
              <a:rPr lang="en-US" b="1" i="1" dirty="0"/>
              <a:t>Unique Authority/Capabilities</a:t>
            </a:r>
          </a:p>
          <a:p>
            <a:r>
              <a:rPr lang="en-US" dirty="0"/>
              <a:t>10 USC 2391: make grants, conclude cooperative agreements, and supplement other Federal funds to work with states and communities</a:t>
            </a:r>
          </a:p>
          <a:p>
            <a:r>
              <a:rPr lang="en-US" dirty="0"/>
              <a:t>Executive Order 12788, as amended: establishes the Defense Economic Adjustment Program and Interagency Economic Adjustment Committee (EAC) to leverage the expertise of other Federal agencies – Commerce and Labor are co-vice chairs</a:t>
            </a:r>
          </a:p>
          <a:p>
            <a:r>
              <a:rPr lang="en-US" dirty="0"/>
              <a:t>Connect with state and local partners to advance mission and respond to needs, broker through impasses</a:t>
            </a:r>
          </a:p>
          <a:p>
            <a:pPr marL="0" indent="0">
              <a:buNone/>
            </a:pPr>
            <a:endParaRPr lang="en-US" b="1" i="1" dirty="0"/>
          </a:p>
          <a:p>
            <a:pPr marL="0" indent="0">
              <a:buNone/>
            </a:pPr>
            <a:r>
              <a:rPr lang="en-US" b="1" i="1" dirty="0"/>
              <a:t>Defense Field Activity Status</a:t>
            </a:r>
          </a:p>
          <a:p>
            <a:r>
              <a:rPr lang="en-US" dirty="0"/>
              <a:t>Separate appropriation (averaged nearly 300% more in appropriations than requested over last decade)</a:t>
            </a:r>
          </a:p>
          <a:p>
            <a:r>
              <a:rPr lang="en-US" dirty="0"/>
              <a:t>Strong Congressional support across parties and Committees</a:t>
            </a:r>
          </a:p>
          <a:p>
            <a:r>
              <a:rPr lang="en-US" dirty="0"/>
              <a:t>Capabilities and expertise are not replicated nor duplicated elsewhere in Department or Federal Government</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B5E1D123-0C89-4EC4-B621-2D9D5CDB592C}" type="slidenum">
              <a:rPr lang="en-US" smtClean="0"/>
              <a:t>12</a:t>
            </a:fld>
            <a:endParaRPr lang="en-US"/>
          </a:p>
        </p:txBody>
      </p:sp>
    </p:spTree>
    <p:extLst>
      <p:ext uri="{BB962C8B-B14F-4D97-AF65-F5344CB8AC3E}">
        <p14:creationId xmlns:p14="http://schemas.microsoft.com/office/powerpoint/2010/main" val="263485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spcAft>
                <a:spcPts val="1200"/>
              </a:spcAft>
              <a:buFont typeface="Wingdings" panose="05000000000000000000" pitchFamily="2" charset="2"/>
              <a:buNone/>
            </a:pPr>
            <a:endParaRPr lang="en-US" sz="1800" b="1" dirty="0">
              <a:solidFill>
                <a:schemeClr val="tx1">
                  <a:lumMod val="95000"/>
                  <a:lumOff val="5000"/>
                </a:schemeClr>
              </a:solidFill>
            </a:endParaRPr>
          </a:p>
          <a:p>
            <a:pPr marL="342900" indent="-342900">
              <a:lnSpc>
                <a:spcPct val="100000"/>
              </a:lnSpc>
              <a:spcBef>
                <a:spcPts val="400"/>
              </a:spcBef>
              <a:spcAft>
                <a:spcPts val="1200"/>
              </a:spcAft>
              <a:buFont typeface="Wingdings" panose="05000000000000000000" pitchFamily="2" charset="2"/>
              <a:buChar char="§"/>
            </a:pPr>
            <a:r>
              <a:rPr lang="en-US" sz="2100" b="1" dirty="0">
                <a:solidFill>
                  <a:schemeClr val="tx1"/>
                </a:solidFill>
              </a:rPr>
              <a:t>OLDCC Grant Application Processes:</a:t>
            </a:r>
          </a:p>
          <a:p>
            <a:pPr marL="685800" lvl="2">
              <a:spcBef>
                <a:spcPts val="400"/>
              </a:spcBef>
              <a:spcAft>
                <a:spcPts val="1200"/>
              </a:spcAft>
              <a:buFont typeface="Wingdings" panose="05000000000000000000" pitchFamily="2" charset="2"/>
              <a:buChar char="§"/>
            </a:pPr>
            <a:r>
              <a:rPr lang="en-US" sz="1800" dirty="0">
                <a:solidFill>
                  <a:schemeClr val="tx1"/>
                </a:solidFill>
              </a:rPr>
              <a:t>OLDCC will assign a Project Manager once we receive a nomination or inquiry</a:t>
            </a:r>
          </a:p>
          <a:p>
            <a:pPr marL="685800" lvl="2">
              <a:spcBef>
                <a:spcPts val="400"/>
              </a:spcBef>
              <a:spcAft>
                <a:spcPts val="1200"/>
              </a:spcAft>
              <a:buFont typeface="Wingdings" panose="05000000000000000000" pitchFamily="2" charset="2"/>
              <a:buChar char="§"/>
            </a:pPr>
            <a:r>
              <a:rPr lang="en-US" sz="1800" dirty="0">
                <a:solidFill>
                  <a:schemeClr val="tx1"/>
                </a:solidFill>
              </a:rPr>
              <a:t>OLDCC will validate proposal justification; will meet with local community leadership and military installation leadership</a:t>
            </a:r>
          </a:p>
          <a:p>
            <a:pPr marL="685800" lvl="2">
              <a:spcBef>
                <a:spcPts val="400"/>
              </a:spcBef>
              <a:spcAft>
                <a:spcPts val="1200"/>
              </a:spcAft>
              <a:buFont typeface="Wingdings" panose="05000000000000000000" pitchFamily="2" charset="2"/>
              <a:buChar char="§"/>
            </a:pPr>
            <a:r>
              <a:rPr lang="en-US" sz="1800" dirty="0">
                <a:solidFill>
                  <a:schemeClr val="tx1"/>
                </a:solidFill>
              </a:rPr>
              <a:t>Once need is validated, OLDCC will invite community applicant to apply through our on-line grants management system</a:t>
            </a:r>
          </a:p>
          <a:p>
            <a:pPr marL="685800" lvl="2">
              <a:spcBef>
                <a:spcPts val="400"/>
              </a:spcBef>
              <a:spcAft>
                <a:spcPts val="1200"/>
              </a:spcAft>
              <a:buFont typeface="Wingdings" panose="05000000000000000000" pitchFamily="2" charset="2"/>
              <a:buChar char="§"/>
            </a:pPr>
            <a:r>
              <a:rPr lang="en-US" sz="1800" dirty="0">
                <a:solidFill>
                  <a:schemeClr val="tx1"/>
                </a:solidFill>
              </a:rPr>
              <a:t>Applications must have installation coordination and endorsement referencing resilience issues</a:t>
            </a:r>
          </a:p>
          <a:p>
            <a:pPr marL="685800" lvl="2">
              <a:spcBef>
                <a:spcPts val="400"/>
              </a:spcBef>
              <a:spcAft>
                <a:spcPts val="1200"/>
              </a:spcAft>
              <a:buFont typeface="Wingdings" panose="05000000000000000000" pitchFamily="2" charset="2"/>
              <a:buChar char="§"/>
            </a:pPr>
            <a:r>
              <a:rPr lang="en-US" sz="1800" dirty="0">
                <a:solidFill>
                  <a:schemeClr val="tx1"/>
                </a:solidFill>
              </a:rPr>
              <a:t>Program is enduring and not competitive; no application submission deadline</a:t>
            </a:r>
          </a:p>
          <a:p>
            <a:pPr marL="342900" indent="-342900">
              <a:lnSpc>
                <a:spcPct val="110000"/>
              </a:lnSpc>
              <a:spcBef>
                <a:spcPts val="400"/>
              </a:spcBef>
              <a:spcAft>
                <a:spcPts val="600"/>
              </a:spcAft>
              <a:buClr>
                <a:schemeClr val="accent3">
                  <a:lumMod val="75000"/>
                </a:schemeClr>
              </a:buClr>
              <a:buFont typeface="Wingdings" panose="05000000000000000000" pitchFamily="2" charset="2"/>
              <a:buChar char="§"/>
            </a:pPr>
            <a:r>
              <a:rPr lang="en-US" sz="1800" dirty="0">
                <a:solidFill>
                  <a:schemeClr val="accent3">
                    <a:lumMod val="50000"/>
                  </a:schemeClr>
                </a:solidFill>
              </a:rPr>
              <a:t>Installation</a:t>
            </a:r>
          </a:p>
          <a:p>
            <a:pPr lvl="4">
              <a:lnSpc>
                <a:spcPct val="110000"/>
              </a:lnSpc>
              <a:spcBef>
                <a:spcPts val="400"/>
              </a:spcBef>
              <a:spcAft>
                <a:spcPts val="600"/>
              </a:spcAft>
              <a:buClr>
                <a:schemeClr val="accent3">
                  <a:lumMod val="75000"/>
                </a:schemeClr>
              </a:buClr>
              <a:buFont typeface="Wingdings" panose="05000000000000000000" pitchFamily="2" charset="2"/>
              <a:buChar char="§"/>
            </a:pPr>
            <a:r>
              <a:rPr lang="en-US" sz="1600" dirty="0">
                <a:solidFill>
                  <a:schemeClr val="accent3">
                    <a:lumMod val="50000"/>
                  </a:schemeClr>
                </a:solidFill>
              </a:rPr>
              <a:t>Recommend and support the nomination</a:t>
            </a:r>
          </a:p>
          <a:p>
            <a:pPr lvl="4">
              <a:lnSpc>
                <a:spcPct val="110000"/>
              </a:lnSpc>
              <a:spcBef>
                <a:spcPts val="400"/>
              </a:spcBef>
              <a:spcAft>
                <a:spcPts val="600"/>
              </a:spcAft>
              <a:buClr>
                <a:schemeClr val="accent3">
                  <a:lumMod val="75000"/>
                </a:schemeClr>
              </a:buClr>
              <a:buFont typeface="Wingdings" panose="05000000000000000000" pitchFamily="2" charset="2"/>
              <a:buChar char="§"/>
            </a:pPr>
            <a:r>
              <a:rPr lang="en-US" sz="1600" dirty="0">
                <a:solidFill>
                  <a:schemeClr val="accent3">
                    <a:lumMod val="50000"/>
                  </a:schemeClr>
                </a:solidFill>
              </a:rPr>
              <a:t>Represent installation interests </a:t>
            </a:r>
          </a:p>
          <a:p>
            <a:pPr lvl="4">
              <a:lnSpc>
                <a:spcPct val="110000"/>
              </a:lnSpc>
              <a:spcBef>
                <a:spcPts val="400"/>
              </a:spcBef>
              <a:spcAft>
                <a:spcPts val="600"/>
              </a:spcAft>
              <a:buClr>
                <a:schemeClr val="accent3">
                  <a:lumMod val="75000"/>
                </a:schemeClr>
              </a:buClr>
              <a:buFont typeface="Wingdings" panose="05000000000000000000" pitchFamily="2" charset="2"/>
              <a:buChar char="§"/>
            </a:pPr>
            <a:r>
              <a:rPr lang="en-US" sz="1600" dirty="0">
                <a:solidFill>
                  <a:schemeClr val="accent3">
                    <a:lumMod val="50000"/>
                  </a:schemeClr>
                </a:solidFill>
              </a:rPr>
              <a:t>Provide releasable data!!!</a:t>
            </a:r>
            <a:r>
              <a:rPr lang="en-US" sz="1400" dirty="0">
                <a:solidFill>
                  <a:schemeClr val="accent3">
                    <a:lumMod val="50000"/>
                  </a:schemeClr>
                </a:solidFill>
              </a:rPr>
              <a:t> </a:t>
            </a:r>
          </a:p>
          <a:p>
            <a:pPr marL="342900" indent="-342900">
              <a:lnSpc>
                <a:spcPct val="110000"/>
              </a:lnSpc>
              <a:spcBef>
                <a:spcPts val="400"/>
              </a:spcBef>
              <a:spcAft>
                <a:spcPts val="600"/>
              </a:spcAft>
              <a:buClr>
                <a:schemeClr val="accent3">
                  <a:lumMod val="75000"/>
                </a:schemeClr>
              </a:buClr>
              <a:buFont typeface="Wingdings" panose="05000000000000000000" pitchFamily="2" charset="2"/>
              <a:buChar char="§"/>
            </a:pPr>
            <a:r>
              <a:rPr lang="en-US" sz="1800" dirty="0">
                <a:solidFill>
                  <a:schemeClr val="accent3">
                    <a:lumMod val="50000"/>
                  </a:schemeClr>
                </a:solidFill>
              </a:rPr>
              <a:t>Community</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Sponsor the effort</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Fund its part of the effort (10% non-Federal match)</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Administer the OLDCC grant</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Implement recommendations</a:t>
            </a:r>
          </a:p>
          <a:p>
            <a:pPr marL="342900" indent="-342900">
              <a:lnSpc>
                <a:spcPct val="110000"/>
              </a:lnSpc>
              <a:spcBef>
                <a:spcPts val="400"/>
              </a:spcBef>
              <a:spcAft>
                <a:spcPts val="600"/>
              </a:spcAft>
              <a:buClr>
                <a:schemeClr val="accent3">
                  <a:lumMod val="75000"/>
                </a:schemeClr>
              </a:buClr>
              <a:buFont typeface="Wingdings" panose="05000000000000000000" pitchFamily="2" charset="2"/>
              <a:buChar char="§"/>
            </a:pPr>
            <a:r>
              <a:rPr lang="en-US" sz="1800" dirty="0">
                <a:solidFill>
                  <a:schemeClr val="accent3">
                    <a:lumMod val="50000"/>
                  </a:schemeClr>
                </a:solidFill>
              </a:rPr>
              <a:t>Office of Local Defense Community Cooperation</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Confirm need for assistance</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Provide guidance to initiate, conduct and complete a community-driven effort</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Provide technical assistance to the local jurisdiction and installation</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Provide funding assistance to the local jurisdiction to conduct the project</a:t>
            </a:r>
          </a:p>
          <a:p>
            <a:pPr marL="685800" lvl="2">
              <a:lnSpc>
                <a:spcPct val="110000"/>
              </a:lnSpc>
              <a:spcBef>
                <a:spcPts val="400"/>
              </a:spcBef>
              <a:spcAft>
                <a:spcPts val="600"/>
              </a:spcAft>
              <a:buClr>
                <a:schemeClr val="accent3">
                  <a:lumMod val="75000"/>
                </a:schemeClr>
              </a:buClr>
              <a:buFont typeface="Wingdings" panose="05000000000000000000" pitchFamily="2" charset="2"/>
              <a:buChar char="§"/>
            </a:pPr>
            <a:r>
              <a:rPr lang="en-US" sz="1400" dirty="0">
                <a:solidFill>
                  <a:schemeClr val="accent3">
                    <a:lumMod val="50000"/>
                  </a:schemeClr>
                </a:solidFill>
              </a:rPr>
              <a:t>Facilitate communications between the local jurisdiction and the installation</a:t>
            </a:r>
            <a:endParaRPr lang="en-US" dirty="0"/>
          </a:p>
          <a:p>
            <a:pPr marL="685800" lvl="2">
              <a:spcBef>
                <a:spcPts val="400"/>
              </a:spcBef>
              <a:spcAft>
                <a:spcPts val="1200"/>
              </a:spcAft>
              <a:buFont typeface="Wingdings" panose="05000000000000000000" pitchFamily="2" charset="2"/>
              <a:buChar char="§"/>
            </a:pPr>
            <a:endParaRPr lang="en-US" sz="1800" dirty="0">
              <a:solidFill>
                <a:schemeClr val="tx1"/>
              </a:solidFill>
            </a:endParaRPr>
          </a:p>
          <a:p>
            <a:pPr marL="342900" lvl="1" indent="-342900">
              <a:spcBef>
                <a:spcPts val="400"/>
              </a:spcBef>
              <a:spcAft>
                <a:spcPts val="1200"/>
              </a:spcAft>
              <a:buFont typeface="Wingdings" panose="05000000000000000000" pitchFamily="2" charset="2"/>
              <a:buChar char="§"/>
            </a:pPr>
            <a:endParaRPr lang="en-US" sz="1800" b="1" dirty="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B5E1D123-0C89-4EC4-B621-2D9D5CDB592C}" type="slidenum">
              <a:rPr lang="en-US" smtClean="0"/>
              <a:t>13</a:t>
            </a:fld>
            <a:endParaRPr lang="en-US"/>
          </a:p>
        </p:txBody>
      </p:sp>
    </p:spTree>
    <p:extLst>
      <p:ext uri="{BB962C8B-B14F-4D97-AF65-F5344CB8AC3E}">
        <p14:creationId xmlns:p14="http://schemas.microsoft.com/office/powerpoint/2010/main" val="160714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EA-background_icon-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07260"/>
            <a:ext cx="12192000" cy="3423249"/>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EC8936-90AD-49CF-AD6C-04822C0D6648}" type="datetime1">
              <a:rPr lang="en-US" smtClean="0"/>
              <a:t>3/7/22</a:t>
            </a:fld>
            <a:endParaRPr lang="en-US"/>
          </a:p>
        </p:txBody>
      </p:sp>
      <p:sp>
        <p:nvSpPr>
          <p:cNvPr id="5" name="Footer Placeholder 4"/>
          <p:cNvSpPr>
            <a:spLocks noGrp="1"/>
          </p:cNvSpPr>
          <p:nvPr>
            <p:ph type="ftr" sz="quarter" idx="11"/>
          </p:nvPr>
        </p:nvSpPr>
        <p:spPr/>
        <p:txBody>
          <a:bodyPr/>
          <a:lstStyle/>
          <a:p>
            <a:r>
              <a:rPr lang="en-US"/>
              <a:t>Navy CPLO Briefing // February 2022</a:t>
            </a:r>
          </a:p>
        </p:txBody>
      </p:sp>
      <p:sp>
        <p:nvSpPr>
          <p:cNvPr id="6" name="Slide Number Placeholder 5"/>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393139739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D0DB4-0540-4E3C-8F63-1490CDB0C84A}" type="datetime1">
              <a:rPr lang="en-US" smtClean="0"/>
              <a:t>3/7/22</a:t>
            </a:fld>
            <a:endParaRPr lang="en-US"/>
          </a:p>
        </p:txBody>
      </p:sp>
      <p:sp>
        <p:nvSpPr>
          <p:cNvPr id="5" name="Footer Placeholder 4"/>
          <p:cNvSpPr>
            <a:spLocks noGrp="1"/>
          </p:cNvSpPr>
          <p:nvPr>
            <p:ph type="ftr" sz="quarter" idx="11"/>
          </p:nvPr>
        </p:nvSpPr>
        <p:spPr/>
        <p:txBody>
          <a:bodyPr/>
          <a:lstStyle/>
          <a:p>
            <a:r>
              <a:rPr lang="en-US"/>
              <a:t>Navy CPLO Briefing // February 2022</a:t>
            </a:r>
          </a:p>
        </p:txBody>
      </p:sp>
      <p:sp>
        <p:nvSpPr>
          <p:cNvPr id="6" name="Slide Number Placeholder 5"/>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325547241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D0133-72F3-4DC8-8334-A9D8C8A7C7B3}" type="datetime1">
              <a:rPr lang="en-US" smtClean="0"/>
              <a:t>3/7/22</a:t>
            </a:fld>
            <a:endParaRPr lang="en-US"/>
          </a:p>
        </p:txBody>
      </p:sp>
      <p:sp>
        <p:nvSpPr>
          <p:cNvPr id="5" name="Footer Placeholder 4"/>
          <p:cNvSpPr>
            <a:spLocks noGrp="1"/>
          </p:cNvSpPr>
          <p:nvPr>
            <p:ph type="ftr" sz="quarter" idx="11"/>
          </p:nvPr>
        </p:nvSpPr>
        <p:spPr/>
        <p:txBody>
          <a:bodyPr/>
          <a:lstStyle/>
          <a:p>
            <a:r>
              <a:rPr lang="en-US"/>
              <a:t>Navy CPLO Briefing // February 2022</a:t>
            </a:r>
          </a:p>
        </p:txBody>
      </p:sp>
      <p:sp>
        <p:nvSpPr>
          <p:cNvPr id="6" name="Slide Number Placeholder 5"/>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50528784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descr="OEA-background_icon-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07260"/>
            <a:ext cx="12192000" cy="3423249"/>
          </a:xfrm>
          <a:prstGeom prst="rect">
            <a:avLst/>
          </a:prstGeom>
        </p:spPr>
      </p:pic>
      <p:sp>
        <p:nvSpPr>
          <p:cNvPr id="8" name="Title 1"/>
          <p:cNvSpPr>
            <a:spLocks noGrp="1"/>
          </p:cNvSpPr>
          <p:nvPr>
            <p:ph type="ctrTitle" hasCustomPrompt="1"/>
          </p:nvPr>
        </p:nvSpPr>
        <p:spPr>
          <a:xfrm>
            <a:off x="569079" y="2766143"/>
            <a:ext cx="11143024" cy="860907"/>
          </a:xfrm>
          <a:prstGeom prst="rect">
            <a:avLst/>
          </a:prstGeom>
        </p:spPr>
        <p:txBody>
          <a:bodyPr/>
          <a:lstStyle>
            <a:lvl1pPr algn="l">
              <a:defRPr sz="4000" b="1">
                <a:solidFill>
                  <a:schemeClr val="bg1"/>
                </a:solidFill>
              </a:defRPr>
            </a:lvl1pPr>
          </a:lstStyle>
          <a:p>
            <a:r>
              <a:rPr lang="en-US" dirty="0"/>
              <a:t>Presentation Title</a:t>
            </a:r>
          </a:p>
        </p:txBody>
      </p:sp>
      <p:sp>
        <p:nvSpPr>
          <p:cNvPr id="9" name="Subtitle 2"/>
          <p:cNvSpPr>
            <a:spLocks noGrp="1"/>
          </p:cNvSpPr>
          <p:nvPr>
            <p:ph type="subTitle" idx="1"/>
          </p:nvPr>
        </p:nvSpPr>
        <p:spPr>
          <a:xfrm>
            <a:off x="759579" y="3627050"/>
            <a:ext cx="10948471" cy="582181"/>
          </a:xfrm>
          <a:prstGeom prst="rect">
            <a:avLst/>
          </a:prstGeom>
        </p:spPr>
        <p:txBody>
          <a:bodyPr/>
          <a:lstStyle>
            <a:lvl1pPr marL="0" indent="0" algn="l">
              <a:buNone/>
              <a:defRPr sz="25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6"/>
          <p:cNvSpPr>
            <a:spLocks noGrp="1"/>
          </p:cNvSpPr>
          <p:nvPr>
            <p:ph type="body" sz="quarter" idx="13" hasCustomPrompt="1"/>
          </p:nvPr>
        </p:nvSpPr>
        <p:spPr>
          <a:xfrm>
            <a:off x="6746915" y="5451786"/>
            <a:ext cx="5201364" cy="1156586"/>
          </a:xfrm>
          <a:prstGeom prst="rect">
            <a:avLst/>
          </a:prstGeom>
        </p:spPr>
        <p:txBody>
          <a:bodyPr vert="horz"/>
          <a:lstStyle>
            <a:lvl1pPr marL="0" indent="0">
              <a:spcBef>
                <a:spcPts val="0"/>
              </a:spcBef>
              <a:buNone/>
              <a:defRPr sz="1200">
                <a:solidFill>
                  <a:srgbClr val="072964"/>
                </a:solidFill>
              </a:defRPr>
            </a:lvl1pPr>
            <a:lvl2pPr marL="0" indent="0">
              <a:spcBef>
                <a:spcPts val="0"/>
              </a:spcBef>
              <a:buNone/>
              <a:defRPr sz="1600" b="1">
                <a:solidFill>
                  <a:srgbClr val="072964"/>
                </a:solidFill>
              </a:defRPr>
            </a:lvl2pPr>
            <a:lvl3pPr marL="0" indent="0">
              <a:spcBef>
                <a:spcPts val="0"/>
              </a:spcBef>
              <a:buNone/>
              <a:defRPr sz="1400" i="1">
                <a:solidFill>
                  <a:srgbClr val="072964"/>
                </a:solidFill>
              </a:defRPr>
            </a:lvl3pPr>
            <a:lvl4pPr marL="0" indent="0">
              <a:spcBef>
                <a:spcPts val="0"/>
              </a:spcBef>
              <a:buNone/>
              <a:defRPr sz="1400">
                <a:solidFill>
                  <a:srgbClr val="072964"/>
                </a:solidFill>
              </a:defRPr>
            </a:lvl4pPr>
            <a:lvl5pPr marL="0" indent="0">
              <a:buNone/>
              <a:defRPr sz="1400">
                <a:solidFill>
                  <a:srgbClr val="2C5883"/>
                </a:solidFill>
              </a:defRPr>
            </a:lvl5pPr>
          </a:lstStyle>
          <a:p>
            <a:pPr lvl="0"/>
            <a:r>
              <a:rPr lang="en-US" dirty="0"/>
              <a:t>Presented by</a:t>
            </a:r>
          </a:p>
          <a:p>
            <a:pPr lvl="1"/>
            <a:r>
              <a:rPr lang="en-US" dirty="0"/>
              <a:t>Presenter Name Here</a:t>
            </a:r>
          </a:p>
          <a:p>
            <a:pPr lvl="2"/>
            <a:r>
              <a:rPr lang="en-US" dirty="0"/>
              <a:t>Title</a:t>
            </a:r>
          </a:p>
          <a:p>
            <a:pPr lvl="3"/>
            <a:r>
              <a:rPr lang="en-US" dirty="0"/>
              <a:t>Office level</a:t>
            </a:r>
          </a:p>
        </p:txBody>
      </p:sp>
    </p:spTree>
    <p:extLst>
      <p:ext uri="{BB962C8B-B14F-4D97-AF65-F5344CB8AC3E}">
        <p14:creationId xmlns:p14="http://schemas.microsoft.com/office/powerpoint/2010/main" val="58713256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0735" y="4217721"/>
            <a:ext cx="10972800" cy="1143000"/>
          </a:xfrm>
          <a:prstGeom prst="rect">
            <a:avLst/>
          </a:prstGeom>
        </p:spPr>
        <p:txBody>
          <a:bodyPr vert="horz"/>
          <a:lstStyle>
            <a:lvl1pPr algn="l">
              <a:defRPr sz="4000" b="1">
                <a:solidFill>
                  <a:schemeClr val="tx2"/>
                </a:solidFill>
              </a:defRPr>
            </a:lvl1pPr>
          </a:lstStyle>
          <a:p>
            <a:r>
              <a:rPr lang="en-US" dirty="0"/>
              <a:t>Section Title</a:t>
            </a:r>
          </a:p>
        </p:txBody>
      </p:sp>
      <p:sp>
        <p:nvSpPr>
          <p:cNvPr id="6" name="Text Placeholder 5"/>
          <p:cNvSpPr>
            <a:spLocks noGrp="1"/>
          </p:cNvSpPr>
          <p:nvPr>
            <p:ph type="body" idx="10" hasCustomPrompt="1"/>
          </p:nvPr>
        </p:nvSpPr>
        <p:spPr>
          <a:xfrm>
            <a:off x="636198" y="3643634"/>
            <a:ext cx="10937337" cy="565416"/>
          </a:xfrm>
          <a:prstGeom prst="rect">
            <a:avLst/>
          </a:prstGeom>
        </p:spPr>
        <p:txBody>
          <a:bodyPr vert="horz"/>
          <a:lstStyle>
            <a:lvl1pPr marL="0" indent="0">
              <a:buNone/>
              <a:defRPr sz="2500">
                <a:solidFill>
                  <a:schemeClr val="bg1"/>
                </a:solidFill>
              </a:defRPr>
            </a:lvl1pPr>
          </a:lstStyle>
          <a:p>
            <a:pPr lvl="0"/>
            <a:r>
              <a:rPr lang="en-US" dirty="0"/>
              <a:t>Section</a:t>
            </a:r>
          </a:p>
        </p:txBody>
      </p:sp>
      <p:sp>
        <p:nvSpPr>
          <p:cNvPr id="2" name="Slide Number Placeholder 1"/>
          <p:cNvSpPr>
            <a:spLocks noGrp="1"/>
          </p:cNvSpPr>
          <p:nvPr>
            <p:ph type="sldNum" sz="quarter" idx="11"/>
          </p:nvPr>
        </p:nvSpPr>
        <p:spPr/>
        <p:txBody>
          <a:bodyPr/>
          <a:lstStyle/>
          <a:p>
            <a:fld id="{E19E7AFB-26E9-475A-BA48-85D2A79AF6F8}" type="slidenum">
              <a:rPr lang="en-US" smtClean="0"/>
              <a:t>‹#›</a:t>
            </a:fld>
            <a:endParaRPr lang="en-US"/>
          </a:p>
        </p:txBody>
      </p:sp>
    </p:spTree>
    <p:extLst>
      <p:ext uri="{BB962C8B-B14F-4D97-AF65-F5344CB8AC3E}">
        <p14:creationId xmlns:p14="http://schemas.microsoft.com/office/powerpoint/2010/main" val="255014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how 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B423-C963-E246-8360-21D58BC965CA}"/>
              </a:ext>
            </a:extLst>
          </p:cNvPr>
          <p:cNvPicPr>
            <a:picLocks noChangeAspect="1"/>
          </p:cNvPicPr>
          <p:nvPr userDrawn="1"/>
        </p:nvPicPr>
        <p:blipFill>
          <a:blip r:embed="rId2"/>
          <a:srcRect/>
          <a:stretch/>
        </p:blipFill>
        <p:spPr>
          <a:xfrm>
            <a:off x="-7152" y="0"/>
            <a:ext cx="12267874" cy="6907875"/>
          </a:xfrm>
          <a:prstGeom prst="rect">
            <a:avLst/>
          </a:prstGeom>
        </p:spPr>
      </p:pic>
      <p:sp>
        <p:nvSpPr>
          <p:cNvPr id="5" name="Title 1">
            <a:extLst>
              <a:ext uri="{FF2B5EF4-FFF2-40B4-BE49-F238E27FC236}">
                <a16:creationId xmlns:a16="http://schemas.microsoft.com/office/drawing/2014/main" id="{ECD2D1D0-DC47-A045-B77C-4BFC480012DD}"/>
              </a:ext>
            </a:extLst>
          </p:cNvPr>
          <p:cNvSpPr>
            <a:spLocks noGrp="1"/>
          </p:cNvSpPr>
          <p:nvPr>
            <p:ph type="title"/>
          </p:nvPr>
        </p:nvSpPr>
        <p:spPr>
          <a:xfrm>
            <a:off x="1023733" y="2544418"/>
            <a:ext cx="10121347" cy="1938545"/>
          </a:xfrm>
          <a:prstGeom prst="rect">
            <a:avLst/>
          </a:prstGeom>
        </p:spPr>
        <p:txBody>
          <a:bodyPr anchor="b"/>
          <a:lstStyle>
            <a:lvl1pPr>
              <a:defRPr sz="3200">
                <a:solidFill>
                  <a:schemeClr val="accent1"/>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287A75FE-89E6-AD46-BEA5-224128F76677}"/>
              </a:ext>
            </a:extLst>
          </p:cNvPr>
          <p:cNvSpPr>
            <a:spLocks noGrp="1"/>
          </p:cNvSpPr>
          <p:nvPr>
            <p:ph type="body" idx="1"/>
          </p:nvPr>
        </p:nvSpPr>
        <p:spPr>
          <a:xfrm>
            <a:off x="1023733" y="4509954"/>
            <a:ext cx="10121347" cy="1500187"/>
          </a:xfrm>
          <a:prstGeom prst="rect">
            <a:avLst/>
          </a:prstGeom>
        </p:spPr>
        <p:txBody>
          <a:bodyPr/>
          <a:lstStyle>
            <a:lvl1pPr marL="0" indent="0">
              <a:buNone/>
              <a:defRPr sz="20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36384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ext/Content Slide">
    <p:spTree>
      <p:nvGrpSpPr>
        <p:cNvPr id="1" name=""/>
        <p:cNvGrpSpPr/>
        <p:nvPr/>
      </p:nvGrpSpPr>
      <p:grpSpPr>
        <a:xfrm>
          <a:off x="0" y="0"/>
          <a:ext cx="0" cy="0"/>
          <a:chOff x="0" y="0"/>
          <a:chExt cx="0" cy="0"/>
        </a:xfrm>
      </p:grpSpPr>
      <p:cxnSp>
        <p:nvCxnSpPr>
          <p:cNvPr id="3" name="Straight Connector 2"/>
          <p:cNvCxnSpPr/>
          <p:nvPr userDrawn="1"/>
        </p:nvCxnSpPr>
        <p:spPr>
          <a:xfrm>
            <a:off x="0" y="1028700"/>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itle 11">
            <a:extLst>
              <a:ext uri="{FF2B5EF4-FFF2-40B4-BE49-F238E27FC236}">
                <a16:creationId xmlns:a16="http://schemas.microsoft.com/office/drawing/2014/main" id="{740A7BF6-1785-C247-8F71-372D61AC0629}"/>
              </a:ext>
            </a:extLst>
          </p:cNvPr>
          <p:cNvSpPr>
            <a:spLocks noGrp="1"/>
          </p:cNvSpPr>
          <p:nvPr>
            <p:ph type="title" hasCustomPrompt="1"/>
          </p:nvPr>
        </p:nvSpPr>
        <p:spPr>
          <a:xfrm>
            <a:off x="360024" y="157508"/>
            <a:ext cx="11492040" cy="293840"/>
          </a:xfrm>
          <a:prstGeom prst="rect">
            <a:avLst/>
          </a:prstGeom>
        </p:spPr>
        <p:txBody>
          <a:bodyPr/>
          <a:lstStyle>
            <a:lvl1pPr>
              <a:defRPr sz="1500" b="0" i="0">
                <a:solidFill>
                  <a:schemeClr val="tx1"/>
                </a:solidFill>
                <a:latin typeface="Arial" panose="020B0604020202020204" pitchFamily="34" charset="0"/>
                <a:cs typeface="Arial" panose="020B0604020202020204" pitchFamily="34" charset="0"/>
              </a:defRPr>
            </a:lvl1pPr>
          </a:lstStyle>
          <a:p>
            <a:r>
              <a:rPr lang="en-US" dirty="0"/>
              <a:t>Presentation Title</a:t>
            </a:r>
          </a:p>
        </p:txBody>
      </p:sp>
      <p:sp>
        <p:nvSpPr>
          <p:cNvPr id="4" name="Text Placeholder 3">
            <a:extLst>
              <a:ext uri="{FF2B5EF4-FFF2-40B4-BE49-F238E27FC236}">
                <a16:creationId xmlns:a16="http://schemas.microsoft.com/office/drawing/2014/main" id="{2A1BB2DF-5EA5-D148-9797-05013EC92CBA}"/>
              </a:ext>
            </a:extLst>
          </p:cNvPr>
          <p:cNvSpPr>
            <a:spLocks noGrp="1"/>
          </p:cNvSpPr>
          <p:nvPr>
            <p:ph type="body" sz="quarter" idx="11" hasCustomPrompt="1"/>
          </p:nvPr>
        </p:nvSpPr>
        <p:spPr>
          <a:xfrm>
            <a:off x="359832" y="459384"/>
            <a:ext cx="11492232" cy="472633"/>
          </a:xfrm>
          <a:prstGeom prst="rect">
            <a:avLst/>
          </a:prstGeom>
        </p:spPr>
        <p:txBody>
          <a:bodyPr/>
          <a:lstStyle>
            <a:lvl1pPr marL="0" indent="0">
              <a:buNone/>
              <a:defRPr sz="2400" b="1" i="0">
                <a:solidFill>
                  <a:schemeClr val="accent1"/>
                </a:solidFill>
                <a:latin typeface="Arial" panose="020B0604020202020204" pitchFamily="34" charset="0"/>
                <a:cs typeface="Arial" panose="020B0604020202020204" pitchFamily="34" charset="0"/>
              </a:defRPr>
            </a:lvl1pPr>
            <a:lvl4pPr marL="1028675" indent="0">
              <a:buNone/>
              <a:defRPr/>
            </a:lvl4pPr>
          </a:lstStyle>
          <a:p>
            <a:pPr lvl="0"/>
            <a:r>
              <a:rPr lang="en-US" dirty="0"/>
              <a:t>Insert Slide Title</a:t>
            </a:r>
          </a:p>
        </p:txBody>
      </p:sp>
      <p:sp>
        <p:nvSpPr>
          <p:cNvPr id="5" name="Content Placeholder 4">
            <a:extLst>
              <a:ext uri="{FF2B5EF4-FFF2-40B4-BE49-F238E27FC236}">
                <a16:creationId xmlns:a16="http://schemas.microsoft.com/office/drawing/2014/main" id="{B28560AE-4E56-6041-A832-885A17663538}"/>
              </a:ext>
            </a:extLst>
          </p:cNvPr>
          <p:cNvSpPr>
            <a:spLocks noGrp="1"/>
          </p:cNvSpPr>
          <p:nvPr>
            <p:ph sz="quarter" idx="12" hasCustomPrompt="1"/>
          </p:nvPr>
        </p:nvSpPr>
        <p:spPr>
          <a:xfrm>
            <a:off x="359832" y="1280160"/>
            <a:ext cx="11492232" cy="4549123"/>
          </a:xfrm>
          <a:prstGeom prst="rect">
            <a:avLst/>
          </a:prstGeom>
        </p:spPr>
        <p:txBody>
          <a:bodyPr/>
          <a:lstStyle>
            <a:lvl1pPr marL="257168" indent="-257168">
              <a:spcBef>
                <a:spcPts val="450"/>
              </a:spcBef>
              <a:spcAft>
                <a:spcPts val="450"/>
              </a:spcAft>
              <a:buClr>
                <a:schemeClr val="accent1"/>
              </a:buClr>
              <a:buSzPct val="100000"/>
              <a:buFont typeface="Arial" panose="020B0604020202020204" pitchFamily="34" charset="0"/>
              <a:buChar char="●"/>
              <a:defRPr sz="1650">
                <a:latin typeface="Arial" panose="020B0604020202020204" pitchFamily="34" charset="0"/>
                <a:cs typeface="Arial" panose="020B0604020202020204" pitchFamily="34" charset="0"/>
              </a:defRPr>
            </a:lvl1pPr>
            <a:lvl2pPr marL="685783" indent="-257168">
              <a:spcBef>
                <a:spcPts val="450"/>
              </a:spcBef>
              <a:spcAft>
                <a:spcPts val="450"/>
              </a:spcAft>
              <a:buFont typeface="Arial" panose="020B0604020202020204" pitchFamily="34" charset="0"/>
              <a:buChar char="−"/>
              <a:defRPr sz="1500">
                <a:latin typeface="Arial" panose="020B0604020202020204" pitchFamily="34" charset="0"/>
                <a:cs typeface="Arial" panose="020B0604020202020204" pitchFamily="34" charset="0"/>
              </a:defRPr>
            </a:lvl2pPr>
            <a:lvl3pPr marL="1028675" indent="-257168">
              <a:spcBef>
                <a:spcPts val="450"/>
              </a:spcBef>
              <a:spcAft>
                <a:spcPts val="450"/>
              </a:spcAft>
              <a:buSzPct val="75000"/>
              <a:buFont typeface="Lucida Grande" panose="020B0600040502020204" pitchFamily="34" charset="0"/>
              <a:buChar char="▪"/>
              <a:defRPr sz="1350">
                <a:latin typeface="Arial" panose="020B0604020202020204" pitchFamily="34" charset="0"/>
                <a:cs typeface="Arial" panose="020B0604020202020204" pitchFamily="34" charset="0"/>
              </a:defRPr>
            </a:lvl3pPr>
            <a:lvl4pPr marL="1200120" indent="-171446">
              <a:spcBef>
                <a:spcPts val="450"/>
              </a:spcBef>
              <a:spcAft>
                <a:spcPts val="450"/>
              </a:spcAft>
              <a:buSzPct val="75000"/>
              <a:buFont typeface="Arial" panose="020B0604020202020204" pitchFamily="34" charset="0"/>
              <a:buChar char="−"/>
              <a:defRPr sz="1350">
                <a:latin typeface="Arial" panose="020B0604020202020204" pitchFamily="34" charset="0"/>
                <a:cs typeface="Arial" panose="020B0604020202020204" pitchFamily="34" charset="0"/>
              </a:defRPr>
            </a:lvl4pPr>
            <a:lvl5pPr marL="1458479" indent="-171446">
              <a:spcBef>
                <a:spcPts val="450"/>
              </a:spcBef>
              <a:spcAft>
                <a:spcPts val="450"/>
              </a:spcAft>
              <a:buSzPct val="75000"/>
              <a:buFont typeface="Arial" panose="020B0604020202020204" pitchFamily="34" charset="0"/>
              <a:buChar char="»"/>
              <a:tabLst/>
              <a:defRPr sz="13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
            <a:extLst>
              <a:ext uri="{FF2B5EF4-FFF2-40B4-BE49-F238E27FC236}">
                <a16:creationId xmlns:a16="http://schemas.microsoft.com/office/drawing/2014/main" id="{23F177B1-B2C4-A047-B34C-5BD7BC1C6D49}"/>
              </a:ext>
            </a:extLst>
          </p:cNvPr>
          <p:cNvSpPr txBox="1">
            <a:spLocks/>
          </p:cNvSpPr>
          <p:nvPr userDrawn="1"/>
        </p:nvSpPr>
        <p:spPr>
          <a:xfrm>
            <a:off x="340095" y="6285635"/>
            <a:ext cx="7243462"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DAEA00-D33B-974D-916C-FD7440B68717}" type="slidenum">
              <a:rPr lang="en-US" smtClean="0"/>
              <a:pPr/>
              <a:t>‹#›</a:t>
            </a:fld>
            <a:endParaRPr lang="en-US" dirty="0"/>
          </a:p>
        </p:txBody>
      </p:sp>
      <p:pic>
        <p:nvPicPr>
          <p:cNvPr id="7" name="Picture 6">
            <a:extLst>
              <a:ext uri="{FF2B5EF4-FFF2-40B4-BE49-F238E27FC236}">
                <a16:creationId xmlns:a16="http://schemas.microsoft.com/office/drawing/2014/main" id="{5ECE8753-181E-6541-BB9C-E2F8C7F057F0}"/>
              </a:ext>
            </a:extLst>
          </p:cNvPr>
          <p:cNvPicPr>
            <a:picLocks noChangeAspect="1"/>
          </p:cNvPicPr>
          <p:nvPr userDrawn="1"/>
        </p:nvPicPr>
        <p:blipFill>
          <a:blip r:embed="rId2"/>
          <a:srcRect/>
          <a:stretch/>
        </p:blipFill>
        <p:spPr>
          <a:xfrm>
            <a:off x="-7191" y="-7619"/>
            <a:ext cx="12192832" cy="6865620"/>
          </a:xfrm>
          <a:prstGeom prst="rect">
            <a:avLst/>
          </a:prstGeom>
        </p:spPr>
      </p:pic>
    </p:spTree>
    <p:extLst>
      <p:ext uri="{BB962C8B-B14F-4D97-AF65-F5344CB8AC3E}">
        <p14:creationId xmlns:p14="http://schemas.microsoft.com/office/powerpoint/2010/main" val="389557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Resources">
    <p:spTree>
      <p:nvGrpSpPr>
        <p:cNvPr id="1" name=""/>
        <p:cNvGrpSpPr/>
        <p:nvPr/>
      </p:nvGrpSpPr>
      <p:grpSpPr>
        <a:xfrm>
          <a:off x="0" y="0"/>
          <a:ext cx="0" cy="0"/>
          <a:chOff x="0" y="0"/>
          <a:chExt cx="0" cy="0"/>
        </a:xfrm>
      </p:grpSpPr>
      <p:cxnSp>
        <p:nvCxnSpPr>
          <p:cNvPr id="3" name="Straight Connector 2"/>
          <p:cNvCxnSpPr/>
          <p:nvPr userDrawn="1"/>
        </p:nvCxnSpPr>
        <p:spPr>
          <a:xfrm>
            <a:off x="0" y="1028700"/>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itle 11">
            <a:extLst>
              <a:ext uri="{FF2B5EF4-FFF2-40B4-BE49-F238E27FC236}">
                <a16:creationId xmlns:a16="http://schemas.microsoft.com/office/drawing/2014/main" id="{740A7BF6-1785-C247-8F71-372D61AC0629}"/>
              </a:ext>
            </a:extLst>
          </p:cNvPr>
          <p:cNvSpPr>
            <a:spLocks noGrp="1"/>
          </p:cNvSpPr>
          <p:nvPr>
            <p:ph type="title" hasCustomPrompt="1"/>
          </p:nvPr>
        </p:nvSpPr>
        <p:spPr>
          <a:xfrm>
            <a:off x="360024" y="157508"/>
            <a:ext cx="11492040" cy="293840"/>
          </a:xfrm>
          <a:prstGeom prst="rect">
            <a:avLst/>
          </a:prstGeom>
        </p:spPr>
        <p:txBody>
          <a:bodyPr/>
          <a:lstStyle>
            <a:lvl1pPr>
              <a:defRPr sz="1500" b="0" i="0">
                <a:solidFill>
                  <a:schemeClr val="tx1"/>
                </a:solidFill>
                <a:latin typeface="Arial" panose="020B0604020202020204" pitchFamily="34" charset="0"/>
                <a:cs typeface="Arial" panose="020B0604020202020204" pitchFamily="34" charset="0"/>
              </a:defRPr>
            </a:lvl1pPr>
          </a:lstStyle>
          <a:p>
            <a:r>
              <a:rPr lang="en-US" dirty="0"/>
              <a:t>Presentation Title</a:t>
            </a:r>
          </a:p>
        </p:txBody>
      </p:sp>
      <p:sp>
        <p:nvSpPr>
          <p:cNvPr id="4" name="Text Placeholder 3">
            <a:extLst>
              <a:ext uri="{FF2B5EF4-FFF2-40B4-BE49-F238E27FC236}">
                <a16:creationId xmlns:a16="http://schemas.microsoft.com/office/drawing/2014/main" id="{2A1BB2DF-5EA5-D148-9797-05013EC92CBA}"/>
              </a:ext>
            </a:extLst>
          </p:cNvPr>
          <p:cNvSpPr>
            <a:spLocks noGrp="1"/>
          </p:cNvSpPr>
          <p:nvPr>
            <p:ph type="body" sz="quarter" idx="11" hasCustomPrompt="1"/>
          </p:nvPr>
        </p:nvSpPr>
        <p:spPr>
          <a:xfrm>
            <a:off x="359832" y="459384"/>
            <a:ext cx="11492232" cy="472633"/>
          </a:xfrm>
          <a:prstGeom prst="rect">
            <a:avLst/>
          </a:prstGeom>
        </p:spPr>
        <p:txBody>
          <a:bodyPr/>
          <a:lstStyle>
            <a:lvl1pPr marL="0" indent="0">
              <a:buNone/>
              <a:defRPr sz="2400" b="1" i="0">
                <a:solidFill>
                  <a:schemeClr val="accent1"/>
                </a:solidFill>
                <a:latin typeface="Arial" panose="020B0604020202020204" pitchFamily="34" charset="0"/>
                <a:cs typeface="Arial" panose="020B0604020202020204" pitchFamily="34" charset="0"/>
              </a:defRPr>
            </a:lvl1pPr>
            <a:lvl4pPr marL="1028675" indent="0">
              <a:buNone/>
              <a:defRPr/>
            </a:lvl4pPr>
          </a:lstStyle>
          <a:p>
            <a:pPr lvl="0"/>
            <a:r>
              <a:rPr lang="en-US" dirty="0"/>
              <a:t>Insert Slide Title</a:t>
            </a:r>
          </a:p>
        </p:txBody>
      </p:sp>
      <p:sp>
        <p:nvSpPr>
          <p:cNvPr id="5" name="Content Placeholder 4">
            <a:extLst>
              <a:ext uri="{FF2B5EF4-FFF2-40B4-BE49-F238E27FC236}">
                <a16:creationId xmlns:a16="http://schemas.microsoft.com/office/drawing/2014/main" id="{B28560AE-4E56-6041-A832-885A17663538}"/>
              </a:ext>
            </a:extLst>
          </p:cNvPr>
          <p:cNvSpPr>
            <a:spLocks noGrp="1"/>
          </p:cNvSpPr>
          <p:nvPr>
            <p:ph sz="quarter" idx="12" hasCustomPrompt="1"/>
          </p:nvPr>
        </p:nvSpPr>
        <p:spPr>
          <a:xfrm>
            <a:off x="359833" y="1270221"/>
            <a:ext cx="5590395" cy="4549140"/>
          </a:xfrm>
          <a:prstGeom prst="rect">
            <a:avLst/>
          </a:prstGeom>
        </p:spPr>
        <p:txBody>
          <a:bodyPr/>
          <a:lstStyle>
            <a:lvl1pPr marL="257168" indent="-257168">
              <a:spcBef>
                <a:spcPts val="450"/>
              </a:spcBef>
              <a:spcAft>
                <a:spcPts val="450"/>
              </a:spcAft>
              <a:buClr>
                <a:schemeClr val="accent1"/>
              </a:buClr>
              <a:buSzPct val="100000"/>
              <a:buFont typeface="Arial" panose="020B0604020202020204" pitchFamily="34" charset="0"/>
              <a:buChar char="●"/>
              <a:defRPr sz="1650">
                <a:latin typeface="Arial" panose="020B0604020202020204" pitchFamily="34" charset="0"/>
                <a:cs typeface="Arial" panose="020B0604020202020204" pitchFamily="34" charset="0"/>
              </a:defRPr>
            </a:lvl1pPr>
            <a:lvl2pPr marL="685783" indent="-257168">
              <a:spcBef>
                <a:spcPts val="450"/>
              </a:spcBef>
              <a:spcAft>
                <a:spcPts val="450"/>
              </a:spcAft>
              <a:buFont typeface="Arial" panose="020B0604020202020204" pitchFamily="34" charset="0"/>
              <a:buChar char="−"/>
              <a:defRPr sz="1500">
                <a:latin typeface="Arial" panose="020B0604020202020204" pitchFamily="34" charset="0"/>
                <a:cs typeface="Arial" panose="020B0604020202020204" pitchFamily="34" charset="0"/>
              </a:defRPr>
            </a:lvl2pPr>
            <a:lvl3pPr marL="1028675" indent="-257168">
              <a:spcBef>
                <a:spcPts val="450"/>
              </a:spcBef>
              <a:spcAft>
                <a:spcPts val="450"/>
              </a:spcAft>
              <a:buSzPct val="75000"/>
              <a:buFont typeface="Lucida Grande" panose="020B0600040502020204" pitchFamily="34" charset="0"/>
              <a:buChar char="▪"/>
              <a:defRPr sz="1350">
                <a:latin typeface="Arial" panose="020B0604020202020204" pitchFamily="34" charset="0"/>
                <a:cs typeface="Arial" panose="020B0604020202020204" pitchFamily="34" charset="0"/>
              </a:defRPr>
            </a:lvl3pPr>
            <a:lvl4pPr marL="1200120" indent="-171446">
              <a:spcBef>
                <a:spcPts val="450"/>
              </a:spcBef>
              <a:spcAft>
                <a:spcPts val="450"/>
              </a:spcAft>
              <a:buSzPct val="75000"/>
              <a:buFont typeface="Arial" panose="020B0604020202020204" pitchFamily="34" charset="0"/>
              <a:buChar char="−"/>
              <a:defRPr sz="1350">
                <a:latin typeface="Arial" panose="020B0604020202020204" pitchFamily="34" charset="0"/>
                <a:cs typeface="Arial" panose="020B0604020202020204" pitchFamily="34" charset="0"/>
              </a:defRPr>
            </a:lvl4pPr>
            <a:lvl5pPr marL="1458479" indent="-171446">
              <a:spcBef>
                <a:spcPts val="450"/>
              </a:spcBef>
              <a:spcAft>
                <a:spcPts val="450"/>
              </a:spcAft>
              <a:buSzPct val="75000"/>
              <a:buFont typeface="Arial" panose="020B0604020202020204" pitchFamily="34" charset="0"/>
              <a:buChar char="»"/>
              <a:tabLst/>
              <a:defRPr sz="13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52A8C912-787E-F941-A337-2CC707BCD4D4}"/>
              </a:ext>
            </a:extLst>
          </p:cNvPr>
          <p:cNvSpPr>
            <a:spLocks noGrp="1"/>
          </p:cNvSpPr>
          <p:nvPr>
            <p:ph sz="quarter" idx="13" hasCustomPrompt="1"/>
          </p:nvPr>
        </p:nvSpPr>
        <p:spPr>
          <a:xfrm>
            <a:off x="6096001" y="1270221"/>
            <a:ext cx="5756064" cy="4549140"/>
          </a:xfrm>
          <a:prstGeom prst="rect">
            <a:avLst/>
          </a:prstGeom>
        </p:spPr>
        <p:txBody>
          <a:bodyPr/>
          <a:lstStyle>
            <a:lvl1pPr marL="257168" indent="-257168">
              <a:spcBef>
                <a:spcPts val="450"/>
              </a:spcBef>
              <a:spcAft>
                <a:spcPts val="450"/>
              </a:spcAft>
              <a:buClr>
                <a:schemeClr val="accent1"/>
              </a:buClr>
              <a:buSzPct val="100000"/>
              <a:buFont typeface="Arial" panose="020B0604020202020204" pitchFamily="34" charset="0"/>
              <a:buChar char="●"/>
              <a:defRPr sz="1650">
                <a:latin typeface="Arial" panose="020B0604020202020204" pitchFamily="34" charset="0"/>
                <a:cs typeface="Arial" panose="020B0604020202020204" pitchFamily="34" charset="0"/>
              </a:defRPr>
            </a:lvl1pPr>
            <a:lvl2pPr marL="685783" indent="-257168">
              <a:spcBef>
                <a:spcPts val="450"/>
              </a:spcBef>
              <a:spcAft>
                <a:spcPts val="450"/>
              </a:spcAft>
              <a:buFont typeface="Arial" panose="020B0604020202020204" pitchFamily="34" charset="0"/>
              <a:buChar char="−"/>
              <a:defRPr sz="1500">
                <a:latin typeface="Arial" panose="020B0604020202020204" pitchFamily="34" charset="0"/>
                <a:cs typeface="Arial" panose="020B0604020202020204" pitchFamily="34" charset="0"/>
              </a:defRPr>
            </a:lvl2pPr>
            <a:lvl3pPr marL="1028675" indent="-257168">
              <a:spcBef>
                <a:spcPts val="450"/>
              </a:spcBef>
              <a:spcAft>
                <a:spcPts val="450"/>
              </a:spcAft>
              <a:buSzPct val="75000"/>
              <a:buFont typeface="Lucida Grande" panose="020B0600040502020204" pitchFamily="34" charset="0"/>
              <a:buChar char="▪"/>
              <a:defRPr sz="1350">
                <a:latin typeface="Arial" panose="020B0604020202020204" pitchFamily="34" charset="0"/>
                <a:cs typeface="Arial" panose="020B0604020202020204" pitchFamily="34" charset="0"/>
              </a:defRPr>
            </a:lvl3pPr>
            <a:lvl4pPr marL="1200120" indent="-171446">
              <a:spcBef>
                <a:spcPts val="450"/>
              </a:spcBef>
              <a:spcAft>
                <a:spcPts val="450"/>
              </a:spcAft>
              <a:buSzPct val="75000"/>
              <a:buFont typeface="Arial" panose="020B0604020202020204" pitchFamily="34" charset="0"/>
              <a:buChar char="−"/>
              <a:defRPr sz="1350">
                <a:latin typeface="Arial" panose="020B0604020202020204" pitchFamily="34" charset="0"/>
                <a:cs typeface="Arial" panose="020B0604020202020204" pitchFamily="34" charset="0"/>
              </a:defRPr>
            </a:lvl4pPr>
            <a:lvl5pPr marL="1458479" indent="-171446">
              <a:spcBef>
                <a:spcPts val="450"/>
              </a:spcBef>
              <a:spcAft>
                <a:spcPts val="450"/>
              </a:spcAft>
              <a:buSzPct val="75000"/>
              <a:buFont typeface="Arial" panose="020B0604020202020204" pitchFamily="34" charset="0"/>
              <a:buChar char="»"/>
              <a:tabLst/>
              <a:defRPr sz="13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1">
            <a:extLst>
              <a:ext uri="{FF2B5EF4-FFF2-40B4-BE49-F238E27FC236}">
                <a16:creationId xmlns:a16="http://schemas.microsoft.com/office/drawing/2014/main" id="{DC31E052-0F1E-2F41-8C5E-3B6C2F8C7E4F}"/>
              </a:ext>
            </a:extLst>
          </p:cNvPr>
          <p:cNvSpPr>
            <a:spLocks noGrp="1"/>
          </p:cNvSpPr>
          <p:nvPr>
            <p:ph type="sldNum" sz="quarter" idx="4"/>
          </p:nvPr>
        </p:nvSpPr>
        <p:spPr>
          <a:xfrm>
            <a:off x="340095" y="6285635"/>
            <a:ext cx="7243462" cy="365125"/>
          </a:xfrm>
          <a:prstGeom prst="rect">
            <a:avLst/>
          </a:prstGeom>
        </p:spPr>
        <p:txBody>
          <a:bodyPr vert="horz" lIns="91440" tIns="45720" rIns="91440" bIns="45720" rtlCol="0" anchor="ctr"/>
          <a:lstStyle>
            <a:lvl1pPr algn="r">
              <a:defRPr sz="900">
                <a:solidFill>
                  <a:schemeClr val="tx1"/>
                </a:solidFill>
              </a:defRPr>
            </a:lvl1pPr>
          </a:lstStyle>
          <a:p>
            <a:pPr algn="r"/>
            <a:fld id="{F9DAEA00-D33B-974D-916C-FD7440B68717}" type="slidenum">
              <a:rPr lang="en-US" smtClean="0"/>
              <a:pPr/>
              <a:t>‹#›</a:t>
            </a:fld>
            <a:endParaRPr lang="en-US" dirty="0"/>
          </a:p>
        </p:txBody>
      </p:sp>
      <p:pic>
        <p:nvPicPr>
          <p:cNvPr id="8" name="Picture 7">
            <a:extLst>
              <a:ext uri="{FF2B5EF4-FFF2-40B4-BE49-F238E27FC236}">
                <a16:creationId xmlns:a16="http://schemas.microsoft.com/office/drawing/2014/main" id="{ADD85A8D-02EA-A349-9462-1FED38EE0AC8}"/>
              </a:ext>
            </a:extLst>
          </p:cNvPr>
          <p:cNvPicPr>
            <a:picLocks noChangeAspect="1"/>
          </p:cNvPicPr>
          <p:nvPr userDrawn="1"/>
        </p:nvPicPr>
        <p:blipFill>
          <a:blip r:embed="rId2"/>
          <a:srcRect/>
          <a:stretch/>
        </p:blipFill>
        <p:spPr>
          <a:xfrm>
            <a:off x="-7191" y="-7619"/>
            <a:ext cx="12192832" cy="6865620"/>
          </a:xfrm>
          <a:prstGeom prst="rect">
            <a:avLst/>
          </a:prstGeom>
        </p:spPr>
      </p:pic>
    </p:spTree>
    <p:extLst>
      <p:ext uri="{BB962C8B-B14F-4D97-AF65-F5344CB8AC3E}">
        <p14:creationId xmlns:p14="http://schemas.microsoft.com/office/powerpoint/2010/main" val="391278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Resources">
    <p:spTree>
      <p:nvGrpSpPr>
        <p:cNvPr id="1" name=""/>
        <p:cNvGrpSpPr/>
        <p:nvPr/>
      </p:nvGrpSpPr>
      <p:grpSpPr>
        <a:xfrm>
          <a:off x="0" y="0"/>
          <a:ext cx="0" cy="0"/>
          <a:chOff x="0" y="0"/>
          <a:chExt cx="0" cy="0"/>
        </a:xfrm>
      </p:grpSpPr>
      <p:cxnSp>
        <p:nvCxnSpPr>
          <p:cNvPr id="3" name="Straight Connector 2"/>
          <p:cNvCxnSpPr/>
          <p:nvPr userDrawn="1"/>
        </p:nvCxnSpPr>
        <p:spPr>
          <a:xfrm>
            <a:off x="0" y="1028700"/>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itle 11">
            <a:extLst>
              <a:ext uri="{FF2B5EF4-FFF2-40B4-BE49-F238E27FC236}">
                <a16:creationId xmlns:a16="http://schemas.microsoft.com/office/drawing/2014/main" id="{740A7BF6-1785-C247-8F71-372D61AC0629}"/>
              </a:ext>
            </a:extLst>
          </p:cNvPr>
          <p:cNvSpPr>
            <a:spLocks noGrp="1"/>
          </p:cNvSpPr>
          <p:nvPr>
            <p:ph type="title" hasCustomPrompt="1"/>
          </p:nvPr>
        </p:nvSpPr>
        <p:spPr>
          <a:xfrm>
            <a:off x="360024" y="157508"/>
            <a:ext cx="11492040" cy="293840"/>
          </a:xfrm>
          <a:prstGeom prst="rect">
            <a:avLst/>
          </a:prstGeom>
        </p:spPr>
        <p:txBody>
          <a:bodyPr/>
          <a:lstStyle>
            <a:lvl1pPr>
              <a:defRPr sz="1500" b="0" i="0">
                <a:solidFill>
                  <a:schemeClr val="tx1"/>
                </a:solidFill>
                <a:latin typeface="Arial" panose="020B0604020202020204" pitchFamily="34" charset="0"/>
                <a:cs typeface="Arial" panose="020B0604020202020204" pitchFamily="34" charset="0"/>
              </a:defRPr>
            </a:lvl1pPr>
          </a:lstStyle>
          <a:p>
            <a:r>
              <a:rPr lang="en-US" dirty="0"/>
              <a:t>Presentation Title</a:t>
            </a:r>
          </a:p>
        </p:txBody>
      </p:sp>
      <p:sp>
        <p:nvSpPr>
          <p:cNvPr id="4" name="Text Placeholder 3">
            <a:extLst>
              <a:ext uri="{FF2B5EF4-FFF2-40B4-BE49-F238E27FC236}">
                <a16:creationId xmlns:a16="http://schemas.microsoft.com/office/drawing/2014/main" id="{2A1BB2DF-5EA5-D148-9797-05013EC92CBA}"/>
              </a:ext>
            </a:extLst>
          </p:cNvPr>
          <p:cNvSpPr>
            <a:spLocks noGrp="1"/>
          </p:cNvSpPr>
          <p:nvPr>
            <p:ph type="body" sz="quarter" idx="11" hasCustomPrompt="1"/>
          </p:nvPr>
        </p:nvSpPr>
        <p:spPr>
          <a:xfrm>
            <a:off x="359832" y="459384"/>
            <a:ext cx="11492232" cy="472633"/>
          </a:xfrm>
          <a:prstGeom prst="rect">
            <a:avLst/>
          </a:prstGeom>
        </p:spPr>
        <p:txBody>
          <a:bodyPr/>
          <a:lstStyle>
            <a:lvl1pPr marL="0" indent="0">
              <a:buNone/>
              <a:defRPr sz="2400" b="1" i="0">
                <a:solidFill>
                  <a:schemeClr val="accent1"/>
                </a:solidFill>
                <a:latin typeface="Arial" panose="020B0604020202020204" pitchFamily="34" charset="0"/>
                <a:cs typeface="Arial" panose="020B0604020202020204" pitchFamily="34" charset="0"/>
              </a:defRPr>
            </a:lvl1pPr>
            <a:lvl4pPr marL="1028675" indent="0">
              <a:buNone/>
              <a:defRPr/>
            </a:lvl4pPr>
          </a:lstStyle>
          <a:p>
            <a:pPr lvl="0"/>
            <a:r>
              <a:rPr lang="en-US" dirty="0"/>
              <a:t>Insert Slide Title</a:t>
            </a:r>
          </a:p>
        </p:txBody>
      </p:sp>
      <p:sp>
        <p:nvSpPr>
          <p:cNvPr id="5" name="Content Placeholder 4">
            <a:extLst>
              <a:ext uri="{FF2B5EF4-FFF2-40B4-BE49-F238E27FC236}">
                <a16:creationId xmlns:a16="http://schemas.microsoft.com/office/drawing/2014/main" id="{B28560AE-4E56-6041-A832-885A17663538}"/>
              </a:ext>
            </a:extLst>
          </p:cNvPr>
          <p:cNvSpPr>
            <a:spLocks noGrp="1"/>
          </p:cNvSpPr>
          <p:nvPr>
            <p:ph sz="quarter" idx="12" hasCustomPrompt="1"/>
          </p:nvPr>
        </p:nvSpPr>
        <p:spPr>
          <a:xfrm>
            <a:off x="359832" y="1280159"/>
            <a:ext cx="11492232" cy="4549140"/>
          </a:xfrm>
          <a:prstGeom prst="rect">
            <a:avLst/>
          </a:prstGeom>
        </p:spPr>
        <p:txBody>
          <a:bodyPr/>
          <a:lstStyle>
            <a:lvl1pPr marL="257168" indent="-257168">
              <a:spcBef>
                <a:spcPts val="450"/>
              </a:spcBef>
              <a:spcAft>
                <a:spcPts val="450"/>
              </a:spcAft>
              <a:buClr>
                <a:schemeClr val="accent1"/>
              </a:buClr>
              <a:buSzPct val="100000"/>
              <a:buFont typeface="Arial" panose="020B0604020202020204" pitchFamily="34" charset="0"/>
              <a:buChar char="●"/>
              <a:defRPr sz="1650">
                <a:latin typeface="Arial" panose="020B0604020202020204" pitchFamily="34" charset="0"/>
                <a:cs typeface="Arial" panose="020B0604020202020204" pitchFamily="34" charset="0"/>
              </a:defRPr>
            </a:lvl1pPr>
            <a:lvl2pPr marL="685783" indent="-257168">
              <a:spcBef>
                <a:spcPts val="450"/>
              </a:spcBef>
              <a:spcAft>
                <a:spcPts val="450"/>
              </a:spcAft>
              <a:buFont typeface="Arial" panose="020B0604020202020204" pitchFamily="34" charset="0"/>
              <a:buChar char="−"/>
              <a:defRPr sz="1500">
                <a:latin typeface="Arial" panose="020B0604020202020204" pitchFamily="34" charset="0"/>
                <a:cs typeface="Arial" panose="020B0604020202020204" pitchFamily="34" charset="0"/>
              </a:defRPr>
            </a:lvl2pPr>
            <a:lvl3pPr marL="1028675" indent="-257168">
              <a:spcBef>
                <a:spcPts val="450"/>
              </a:spcBef>
              <a:spcAft>
                <a:spcPts val="450"/>
              </a:spcAft>
              <a:buSzPct val="75000"/>
              <a:buFont typeface="Lucida Grande" panose="020B0600040502020204" pitchFamily="34" charset="0"/>
              <a:buChar char="▪"/>
              <a:defRPr sz="1350">
                <a:latin typeface="Arial" panose="020B0604020202020204" pitchFamily="34" charset="0"/>
                <a:cs typeface="Arial" panose="020B0604020202020204" pitchFamily="34" charset="0"/>
              </a:defRPr>
            </a:lvl3pPr>
            <a:lvl4pPr marL="1200120" indent="-171446">
              <a:spcBef>
                <a:spcPts val="450"/>
              </a:spcBef>
              <a:spcAft>
                <a:spcPts val="450"/>
              </a:spcAft>
              <a:buSzPct val="75000"/>
              <a:buFont typeface="Arial" panose="020B0604020202020204" pitchFamily="34" charset="0"/>
              <a:buChar char="−"/>
              <a:defRPr sz="1350">
                <a:latin typeface="Arial" panose="020B0604020202020204" pitchFamily="34" charset="0"/>
                <a:cs typeface="Arial" panose="020B0604020202020204" pitchFamily="34" charset="0"/>
              </a:defRPr>
            </a:lvl4pPr>
            <a:lvl5pPr marL="1458479" indent="-171446">
              <a:spcBef>
                <a:spcPts val="450"/>
              </a:spcBef>
              <a:spcAft>
                <a:spcPts val="450"/>
              </a:spcAft>
              <a:buSzPct val="75000"/>
              <a:buFont typeface="Arial" panose="020B0604020202020204" pitchFamily="34" charset="0"/>
              <a:buChar char="»"/>
              <a:tabLst/>
              <a:defRPr sz="13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
            <a:extLst>
              <a:ext uri="{FF2B5EF4-FFF2-40B4-BE49-F238E27FC236}">
                <a16:creationId xmlns:a16="http://schemas.microsoft.com/office/drawing/2014/main" id="{238E0E99-60A1-8746-AF1F-056D94F6505B}"/>
              </a:ext>
            </a:extLst>
          </p:cNvPr>
          <p:cNvSpPr txBox="1">
            <a:spLocks/>
          </p:cNvSpPr>
          <p:nvPr userDrawn="1"/>
        </p:nvSpPr>
        <p:spPr>
          <a:xfrm>
            <a:off x="340095" y="6285635"/>
            <a:ext cx="7243462"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DAEA00-D33B-974D-916C-FD7440B68717}" type="slidenum">
              <a:rPr lang="en-US" smtClean="0"/>
              <a:pPr/>
              <a:t>‹#›</a:t>
            </a:fld>
            <a:endParaRPr lang="en-US" dirty="0"/>
          </a:p>
        </p:txBody>
      </p:sp>
      <p:pic>
        <p:nvPicPr>
          <p:cNvPr id="7" name="Picture 6">
            <a:extLst>
              <a:ext uri="{FF2B5EF4-FFF2-40B4-BE49-F238E27FC236}">
                <a16:creationId xmlns:a16="http://schemas.microsoft.com/office/drawing/2014/main" id="{6D6675E1-BF5C-8840-BD3F-5F35B0A43304}"/>
              </a:ext>
            </a:extLst>
          </p:cNvPr>
          <p:cNvPicPr>
            <a:picLocks noChangeAspect="1"/>
          </p:cNvPicPr>
          <p:nvPr userDrawn="1"/>
        </p:nvPicPr>
        <p:blipFill>
          <a:blip r:embed="rId2"/>
          <a:srcRect/>
          <a:stretch/>
        </p:blipFill>
        <p:spPr>
          <a:xfrm>
            <a:off x="-7191" y="-7619"/>
            <a:ext cx="12192832" cy="6865620"/>
          </a:xfrm>
          <a:prstGeom prst="rect">
            <a:avLst/>
          </a:prstGeom>
        </p:spPr>
      </p:pic>
    </p:spTree>
    <p:extLst>
      <p:ext uri="{BB962C8B-B14F-4D97-AF65-F5344CB8AC3E}">
        <p14:creationId xmlns:p14="http://schemas.microsoft.com/office/powerpoint/2010/main" val="289444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i="0">
                <a:solidFill>
                  <a:schemeClr val="accent5">
                    <a:lumMod val="7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0366" y="1458155"/>
            <a:ext cx="10533434" cy="4797366"/>
          </a:xfrm>
        </p:spPr>
        <p:txBody>
          <a:bodyPr/>
          <a:lstStyle>
            <a:lvl1pPr marL="228600" indent="-228600">
              <a:buClr>
                <a:srgbClr val="C00000"/>
              </a:buClr>
              <a:buFont typeface="Wingdings" pitchFamily="2" charset="2"/>
              <a:buChar char="§"/>
              <a:defRPr/>
            </a:lvl1pPr>
            <a:lvl2pPr marL="685800" indent="-228600">
              <a:buClr>
                <a:srgbClr val="C00000"/>
              </a:buClr>
              <a:buFont typeface="Wingdings" pitchFamily="2" charset="2"/>
              <a:buChar char="§"/>
              <a:defRPr/>
            </a:lvl2pPr>
            <a:lvl3pPr marL="1143000" indent="-228600">
              <a:buClr>
                <a:srgbClr val="C00000"/>
              </a:buClr>
              <a:buFont typeface="Wingdings" pitchFamily="2" charset="2"/>
              <a:buChar char="§"/>
              <a:defRPr/>
            </a:lvl3pPr>
            <a:lvl4pPr marL="1600200" indent="-228600">
              <a:buClr>
                <a:srgbClr val="C00000"/>
              </a:buClr>
              <a:buFont typeface="Wingdings" pitchFamily="2" charset="2"/>
              <a:buChar char="§"/>
              <a:defRPr/>
            </a:lvl4pPr>
            <a:lvl5pPr marL="2057400" indent="-228600">
              <a:buClr>
                <a:srgbClr val="C00000"/>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C972D6-A3C3-4147-9AFB-D50FC83726B7}" type="datetime1">
              <a:rPr lang="en-US" smtClean="0"/>
              <a:t>3/7/22</a:t>
            </a:fld>
            <a:endParaRPr lang="en-US"/>
          </a:p>
        </p:txBody>
      </p:sp>
      <p:sp>
        <p:nvSpPr>
          <p:cNvPr id="5" name="Footer Placeholder 4"/>
          <p:cNvSpPr>
            <a:spLocks noGrp="1"/>
          </p:cNvSpPr>
          <p:nvPr>
            <p:ph type="ftr" sz="quarter" idx="11"/>
          </p:nvPr>
        </p:nvSpPr>
        <p:spPr/>
        <p:txBody>
          <a:bodyPr/>
          <a:lstStyle/>
          <a:p>
            <a:r>
              <a:rPr lang="en-US"/>
              <a:t>Navy CPLO Briefing // February 2022</a:t>
            </a:r>
          </a:p>
        </p:txBody>
      </p:sp>
      <p:sp>
        <p:nvSpPr>
          <p:cNvPr id="6" name="Slide Number Placeholder 5"/>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419466537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A0E18-3CD6-407F-87C8-25599865816E}" type="datetime1">
              <a:rPr lang="en-US" smtClean="0"/>
              <a:t>3/7/22</a:t>
            </a:fld>
            <a:endParaRPr lang="en-US"/>
          </a:p>
        </p:txBody>
      </p:sp>
      <p:sp>
        <p:nvSpPr>
          <p:cNvPr id="5" name="Footer Placeholder 4"/>
          <p:cNvSpPr>
            <a:spLocks noGrp="1"/>
          </p:cNvSpPr>
          <p:nvPr>
            <p:ph type="ftr" sz="quarter" idx="11"/>
          </p:nvPr>
        </p:nvSpPr>
        <p:spPr/>
        <p:txBody>
          <a:bodyPr/>
          <a:lstStyle/>
          <a:p>
            <a:r>
              <a:rPr lang="en-US"/>
              <a:t>Navy CPLO Briefing // February 2022</a:t>
            </a:r>
          </a:p>
        </p:txBody>
      </p:sp>
      <p:sp>
        <p:nvSpPr>
          <p:cNvPr id="6" name="Slide Number Placeholder 5"/>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223328395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52785"/>
            <a:ext cx="5181600" cy="4724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52785"/>
            <a:ext cx="5181600" cy="4724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3F8CA-BEB0-42D9-8360-B7E6380A9C7D}" type="datetime1">
              <a:rPr lang="en-US" smtClean="0"/>
              <a:t>3/7/22</a:t>
            </a:fld>
            <a:endParaRPr lang="en-US"/>
          </a:p>
        </p:txBody>
      </p:sp>
      <p:sp>
        <p:nvSpPr>
          <p:cNvPr id="6" name="Footer Placeholder 5"/>
          <p:cNvSpPr>
            <a:spLocks noGrp="1"/>
          </p:cNvSpPr>
          <p:nvPr>
            <p:ph type="ftr" sz="quarter" idx="11"/>
          </p:nvPr>
        </p:nvSpPr>
        <p:spPr/>
        <p:txBody>
          <a:bodyPr/>
          <a:lstStyle/>
          <a:p>
            <a:r>
              <a:rPr lang="en-US"/>
              <a:t>Navy CPLO Briefing // February 2022</a:t>
            </a:r>
          </a:p>
        </p:txBody>
      </p:sp>
      <p:sp>
        <p:nvSpPr>
          <p:cNvPr id="7" name="Slide Number Placeholder 6"/>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95726458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81399" y="104775"/>
            <a:ext cx="8334983" cy="1325563"/>
          </a:xfrm>
        </p:spPr>
        <p:txBody>
          <a:bodyPr/>
          <a:lstStyle>
            <a:lvl1pPr algn="ctr">
              <a:defRPr b="1"/>
            </a:lvl1pPr>
          </a:lstStyle>
          <a:p>
            <a:r>
              <a:rPr lang="en-US" dirty="0"/>
              <a:t>Click to edit Master title style</a:t>
            </a:r>
          </a:p>
        </p:txBody>
      </p:sp>
      <p:sp>
        <p:nvSpPr>
          <p:cNvPr id="3" name="Text Placeholder 2"/>
          <p:cNvSpPr>
            <a:spLocks noGrp="1"/>
          </p:cNvSpPr>
          <p:nvPr>
            <p:ph type="body" idx="1"/>
          </p:nvPr>
        </p:nvSpPr>
        <p:spPr>
          <a:xfrm>
            <a:off x="291830" y="1521151"/>
            <a:ext cx="5705745" cy="817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1830" y="2338388"/>
            <a:ext cx="5705745" cy="3851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199" y="1521151"/>
            <a:ext cx="5744183" cy="817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199" y="2338388"/>
            <a:ext cx="5744183" cy="3851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01502" y="6356348"/>
            <a:ext cx="2743200" cy="365125"/>
          </a:xfrm>
        </p:spPr>
        <p:txBody>
          <a:bodyPr/>
          <a:lstStyle/>
          <a:p>
            <a:fld id="{084877EB-EDD2-4041-B2B4-CAB901768C7B}" type="datetime1">
              <a:rPr lang="en-US" smtClean="0"/>
              <a:t>3/7/22</a:t>
            </a:fld>
            <a:endParaRPr lang="en-US"/>
          </a:p>
        </p:txBody>
      </p:sp>
      <p:sp>
        <p:nvSpPr>
          <p:cNvPr id="8" name="Footer Placeholder 7"/>
          <p:cNvSpPr>
            <a:spLocks noGrp="1"/>
          </p:cNvSpPr>
          <p:nvPr>
            <p:ph type="ftr" sz="quarter" idx="11"/>
          </p:nvPr>
        </p:nvSpPr>
        <p:spPr/>
        <p:txBody>
          <a:bodyPr/>
          <a:lstStyle/>
          <a:p>
            <a:r>
              <a:rPr lang="en-US"/>
              <a:t>Navy CPLO Briefing // February 2022</a:t>
            </a:r>
          </a:p>
        </p:txBody>
      </p:sp>
      <p:sp>
        <p:nvSpPr>
          <p:cNvPr id="9" name="Slide Number Placeholder 8"/>
          <p:cNvSpPr>
            <a:spLocks noGrp="1"/>
          </p:cNvSpPr>
          <p:nvPr>
            <p:ph type="sldNum" sz="quarter" idx="12"/>
          </p:nvPr>
        </p:nvSpPr>
        <p:spPr>
          <a:xfrm>
            <a:off x="9044290" y="6356349"/>
            <a:ext cx="2743200" cy="365125"/>
          </a:xfrm>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421516205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DDA6D2-63EA-40E3-91C7-3A64B1331751}" type="datetime1">
              <a:rPr lang="en-US" smtClean="0"/>
              <a:t>3/7/22</a:t>
            </a:fld>
            <a:endParaRPr lang="en-US"/>
          </a:p>
        </p:txBody>
      </p:sp>
      <p:sp>
        <p:nvSpPr>
          <p:cNvPr id="4" name="Footer Placeholder 3"/>
          <p:cNvSpPr>
            <a:spLocks noGrp="1"/>
          </p:cNvSpPr>
          <p:nvPr>
            <p:ph type="ftr" sz="quarter" idx="11"/>
          </p:nvPr>
        </p:nvSpPr>
        <p:spPr/>
        <p:txBody>
          <a:bodyPr/>
          <a:lstStyle/>
          <a:p>
            <a:r>
              <a:rPr lang="en-US"/>
              <a:t>Navy CPLO Briefing // February 2022</a:t>
            </a:r>
            <a:endParaRPr lang="en-US" dirty="0"/>
          </a:p>
        </p:txBody>
      </p:sp>
      <p:sp>
        <p:nvSpPr>
          <p:cNvPr id="5" name="Slide Number Placeholder 4"/>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415267950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DDCFD-7023-48A8-9273-30628FFC5AD1}" type="datetime1">
              <a:rPr lang="en-US" smtClean="0"/>
              <a:t>3/7/22</a:t>
            </a:fld>
            <a:endParaRPr lang="en-US"/>
          </a:p>
        </p:txBody>
      </p:sp>
      <p:sp>
        <p:nvSpPr>
          <p:cNvPr id="3" name="Footer Placeholder 2"/>
          <p:cNvSpPr>
            <a:spLocks noGrp="1"/>
          </p:cNvSpPr>
          <p:nvPr>
            <p:ph type="ftr" sz="quarter" idx="11"/>
          </p:nvPr>
        </p:nvSpPr>
        <p:spPr/>
        <p:txBody>
          <a:bodyPr/>
          <a:lstStyle/>
          <a:p>
            <a:r>
              <a:rPr lang="en-US"/>
              <a:t>Navy CPLO Briefing // February 2022</a:t>
            </a:r>
          </a:p>
        </p:txBody>
      </p:sp>
      <p:sp>
        <p:nvSpPr>
          <p:cNvPr id="4" name="Slide Number Placeholder 3"/>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308564947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C4F75-8A4E-4B7C-A24D-4CC0EFAEBDEF}" type="datetime1">
              <a:rPr lang="en-US" smtClean="0"/>
              <a:t>3/7/22</a:t>
            </a:fld>
            <a:endParaRPr lang="en-US"/>
          </a:p>
        </p:txBody>
      </p:sp>
      <p:sp>
        <p:nvSpPr>
          <p:cNvPr id="6" name="Footer Placeholder 5"/>
          <p:cNvSpPr>
            <a:spLocks noGrp="1"/>
          </p:cNvSpPr>
          <p:nvPr>
            <p:ph type="ftr" sz="quarter" idx="11"/>
          </p:nvPr>
        </p:nvSpPr>
        <p:spPr/>
        <p:txBody>
          <a:bodyPr/>
          <a:lstStyle/>
          <a:p>
            <a:r>
              <a:rPr lang="en-US"/>
              <a:t>Navy CPLO Briefing // February 2022</a:t>
            </a:r>
          </a:p>
        </p:txBody>
      </p:sp>
      <p:sp>
        <p:nvSpPr>
          <p:cNvPr id="7" name="Slide Number Placeholder 6"/>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224785645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6E0384-A173-4E93-BBAA-B7128E8B28F5}" type="datetime1">
              <a:rPr lang="en-US" smtClean="0"/>
              <a:t>3/7/22</a:t>
            </a:fld>
            <a:endParaRPr lang="en-US"/>
          </a:p>
        </p:txBody>
      </p:sp>
      <p:sp>
        <p:nvSpPr>
          <p:cNvPr id="6" name="Footer Placeholder 5"/>
          <p:cNvSpPr>
            <a:spLocks noGrp="1"/>
          </p:cNvSpPr>
          <p:nvPr>
            <p:ph type="ftr" sz="quarter" idx="11"/>
          </p:nvPr>
        </p:nvSpPr>
        <p:spPr/>
        <p:txBody>
          <a:bodyPr/>
          <a:lstStyle/>
          <a:p>
            <a:r>
              <a:rPr lang="en-US"/>
              <a:t>Navy CPLO Briefing // February 2022</a:t>
            </a:r>
          </a:p>
        </p:txBody>
      </p:sp>
      <p:sp>
        <p:nvSpPr>
          <p:cNvPr id="7" name="Slide Number Placeholder 6"/>
          <p:cNvSpPr>
            <a:spLocks noGrp="1"/>
          </p:cNvSpPr>
          <p:nvPr>
            <p:ph type="sldNum" sz="quarter" idx="12"/>
          </p:nvPr>
        </p:nvSpPr>
        <p:spPr/>
        <p:txBody>
          <a:bodyPr/>
          <a:lstStyle/>
          <a:p>
            <a:fld id="{056409C5-13EF-48EB-B4F2-4CFA7163F5BE}" type="slidenum">
              <a:rPr lang="en-US" smtClean="0"/>
              <a:t>‹#›</a:t>
            </a:fld>
            <a:endParaRPr lang="en-US"/>
          </a:p>
        </p:txBody>
      </p:sp>
    </p:spTree>
    <p:extLst>
      <p:ext uri="{BB962C8B-B14F-4D97-AF65-F5344CB8AC3E}">
        <p14:creationId xmlns:p14="http://schemas.microsoft.com/office/powerpoint/2010/main" val="22479073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49494" y="46980"/>
            <a:ext cx="847117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3343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8CF34-09F7-44FB-87F8-9BC7C88B47D1}" type="datetime1">
              <a:rPr lang="en-US" smtClean="0"/>
              <a:t>3/7/22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Navy CPLO Briefing // February 2022</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409C5-13EF-48EB-B4F2-4CFA7163F5BE}" type="slidenum">
              <a:rPr lang="en-US" smtClean="0"/>
              <a:t>‹#›</a:t>
            </a:fld>
            <a:endParaRPr lang="en-US"/>
          </a:p>
        </p:txBody>
      </p:sp>
    </p:spTree>
    <p:extLst>
      <p:ext uri="{BB962C8B-B14F-4D97-AF65-F5344CB8AC3E}">
        <p14:creationId xmlns:p14="http://schemas.microsoft.com/office/powerpoint/2010/main" val="1029011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oseph.d.Cecchini.civ@us.navy.mi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6EF387-C5D2-4B47-902A-A983AD36B764}"/>
              </a:ext>
            </a:extLst>
          </p:cNvPr>
          <p:cNvSpPr/>
          <p:nvPr/>
        </p:nvSpPr>
        <p:spPr>
          <a:xfrm>
            <a:off x="-184935" y="-71919"/>
            <a:ext cx="12544746" cy="7006975"/>
          </a:xfrm>
          <a:prstGeom prst="rect">
            <a:avLst/>
          </a:prstGeom>
          <a:gradFill>
            <a:gsLst>
              <a:gs pos="0">
                <a:schemeClr val="accent5"/>
              </a:gs>
              <a:gs pos="25000">
                <a:schemeClr val="accent5">
                  <a:lumMod val="50000"/>
                </a:schemeClr>
              </a:gs>
              <a:gs pos="74000">
                <a:schemeClr val="accent5">
                  <a:lumMod val="71247"/>
                </a:schemeClr>
              </a:gs>
              <a:gs pos="100000">
                <a:schemeClr val="accent5">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6E40D-9C00-374B-B23E-2B82836EB687}"/>
              </a:ext>
            </a:extLst>
          </p:cNvPr>
          <p:cNvSpPr>
            <a:spLocks noGrp="1"/>
          </p:cNvSpPr>
          <p:nvPr>
            <p:ph type="ctrTitle"/>
          </p:nvPr>
        </p:nvSpPr>
        <p:spPr>
          <a:xfrm>
            <a:off x="1515438" y="3552570"/>
            <a:ext cx="9144000" cy="2387600"/>
          </a:xfrm>
        </p:spPr>
        <p:txBody>
          <a:bodyPr>
            <a:noAutofit/>
          </a:bodyPr>
          <a:lstStyle/>
          <a:p>
            <a:r>
              <a:rPr lang="en-US" sz="6600" b="1" i="1" dirty="0">
                <a:solidFill>
                  <a:srgbClr val="FFC000"/>
                </a:solidFill>
                <a:latin typeface="Arial Narrow" panose="020B0604020202020204" pitchFamily="34" charset="0"/>
                <a:cs typeface="Arial Narrow" panose="020B0604020202020204" pitchFamily="34" charset="0"/>
              </a:rPr>
              <a:t>FOLLOW THE MONEY .  .  .</a:t>
            </a:r>
            <a:br>
              <a:rPr lang="en-US" sz="3200" b="1" dirty="0">
                <a:latin typeface="Arial Narrow" panose="020B0604020202020204" pitchFamily="34" charset="0"/>
                <a:cs typeface="Arial Narrow" panose="020B0604020202020204" pitchFamily="34" charset="0"/>
              </a:rPr>
            </a:br>
            <a:br>
              <a:rPr lang="en-US" sz="3200" b="1" dirty="0">
                <a:latin typeface="Arial Narrow" panose="020B0604020202020204" pitchFamily="34" charset="0"/>
                <a:cs typeface="Arial Narrow" panose="020B0604020202020204" pitchFamily="34" charset="0"/>
              </a:rPr>
            </a:br>
            <a:r>
              <a:rPr lang="en-US" sz="3200" b="1" dirty="0">
                <a:latin typeface="Arial Narrow" panose="020B0604020202020204" pitchFamily="34" charset="0"/>
                <a:cs typeface="Arial Narrow" panose="020B0604020202020204" pitchFamily="34" charset="0"/>
              </a:rPr>
              <a:t>For Resiliency and Compatibility Funding Opportunities</a:t>
            </a:r>
            <a:br>
              <a:rPr lang="en-US" sz="3200" b="1" dirty="0">
                <a:latin typeface="Arial Narrow" panose="020B0604020202020204" pitchFamily="34" charset="0"/>
                <a:cs typeface="Arial Narrow" panose="020B0604020202020204" pitchFamily="34" charset="0"/>
              </a:rPr>
            </a:br>
            <a:r>
              <a:rPr lang="en-US" sz="3200" b="1" dirty="0">
                <a:latin typeface="Arial Narrow" panose="020B0604020202020204" pitchFamily="34" charset="0"/>
                <a:cs typeface="Arial Narrow" panose="020B0604020202020204" pitchFamily="34" charset="0"/>
              </a:rPr>
              <a:t>What’s New and Evolving in Federal Funding Programs and Notice of Federal Funding Opportunities for Defense Communities</a:t>
            </a:r>
            <a:br>
              <a:rPr lang="en-US" sz="3200" b="1" dirty="0">
                <a:latin typeface="Arial Narrow" panose="020B0604020202020204" pitchFamily="34" charset="0"/>
                <a:cs typeface="Arial Narrow" panose="020B0604020202020204" pitchFamily="34" charset="0"/>
              </a:rPr>
            </a:br>
            <a:br>
              <a:rPr lang="en-US" sz="3200" b="1" dirty="0">
                <a:latin typeface="Arial Narrow" panose="020B0604020202020204" pitchFamily="34" charset="0"/>
                <a:cs typeface="Arial Narrow" panose="020B0604020202020204" pitchFamily="34" charset="0"/>
              </a:rPr>
            </a:br>
            <a:br>
              <a:rPr lang="en-US" sz="3200" b="1" dirty="0">
                <a:latin typeface="Arial Narrow" panose="020B0604020202020204" pitchFamily="34" charset="0"/>
                <a:cs typeface="Arial Narrow" panose="020B0604020202020204" pitchFamily="34" charset="0"/>
              </a:rPr>
            </a:br>
            <a:r>
              <a:rPr lang="en-US" sz="3200" b="1" dirty="0">
                <a:latin typeface="Arial Narrow" panose="020B0604020202020204" pitchFamily="34" charset="0"/>
                <a:cs typeface="Arial Narrow" panose="020B0604020202020204" pitchFamily="34" charset="0"/>
              </a:rPr>
              <a:t>2022 ADC National Summit</a:t>
            </a:r>
          </a:p>
        </p:txBody>
      </p:sp>
    </p:spTree>
    <p:extLst>
      <p:ext uri="{BB962C8B-B14F-4D97-AF65-F5344CB8AC3E}">
        <p14:creationId xmlns:p14="http://schemas.microsoft.com/office/powerpoint/2010/main" val="235902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218" y="1952747"/>
            <a:ext cx="8542116" cy="4047978"/>
          </a:xfrm>
        </p:spPr>
        <p:txBody>
          <a:bodyPr/>
          <a:lstStyle/>
          <a:p>
            <a:pPr marL="0" indent="0" algn="ctr">
              <a:buNone/>
            </a:pPr>
            <a:r>
              <a:rPr lang="en-US" sz="4400" b="1" dirty="0">
                <a:latin typeface="Arial Narrow" panose="020B0604020202020204" pitchFamily="34" charset="0"/>
                <a:cs typeface="Arial Narrow" panose="020B0604020202020204" pitchFamily="34" charset="0"/>
              </a:rPr>
              <a:t>Questions?</a:t>
            </a:r>
          </a:p>
          <a:p>
            <a:pPr marL="0" indent="0" algn="ctr">
              <a:buNone/>
            </a:pPr>
            <a:endParaRPr lang="en-US" sz="2000" dirty="0"/>
          </a:p>
          <a:p>
            <a:pPr marL="0" indent="0" algn="ctr">
              <a:spcBef>
                <a:spcPts val="0"/>
              </a:spcBef>
              <a:buNone/>
            </a:pPr>
            <a:r>
              <a:rPr lang="en-US" sz="2000" dirty="0"/>
              <a:t>J. Dan Cecchini</a:t>
            </a:r>
          </a:p>
          <a:p>
            <a:pPr marL="0" indent="0" algn="ctr">
              <a:spcBef>
                <a:spcPts val="0"/>
              </a:spcBef>
              <a:buNone/>
            </a:pPr>
            <a:r>
              <a:rPr lang="en-US" sz="2000" dirty="0"/>
              <a:t>Chair, Defense Noise Working Group</a:t>
            </a:r>
          </a:p>
          <a:p>
            <a:pPr marL="0" indent="0" algn="ctr">
              <a:spcBef>
                <a:spcPts val="0"/>
              </a:spcBef>
              <a:buNone/>
            </a:pPr>
            <a:r>
              <a:rPr lang="en-US" sz="2000" dirty="0"/>
              <a:t>Director, Enviromental Planning</a:t>
            </a:r>
          </a:p>
          <a:p>
            <a:pPr marL="0" indent="0" algn="ctr">
              <a:spcBef>
                <a:spcPts val="0"/>
              </a:spcBef>
              <a:buNone/>
            </a:pPr>
            <a:r>
              <a:rPr lang="en-US" sz="2000" dirty="0"/>
              <a:t>Office of the Assistant Secretary of the Navy (Energy, Installations &amp; Environment)</a:t>
            </a:r>
          </a:p>
          <a:p>
            <a:pPr marL="0" indent="0" algn="ctr">
              <a:spcBef>
                <a:spcPts val="0"/>
              </a:spcBef>
              <a:buNone/>
            </a:pPr>
            <a:r>
              <a:rPr lang="en-US" sz="2000" dirty="0">
                <a:hlinkClick r:id="rId3"/>
              </a:rPr>
              <a:t>Joseph.d.Cecchini.civ@us.navy.mil</a:t>
            </a:r>
            <a:r>
              <a:rPr lang="en-US" sz="2000" dirty="0"/>
              <a:t>; (757) 652-6300</a:t>
            </a:r>
            <a:endParaRPr lang="en-US" sz="2200" dirty="0"/>
          </a:p>
        </p:txBody>
      </p:sp>
      <p:sp>
        <p:nvSpPr>
          <p:cNvPr id="3" name="Slide Number Placeholder 2"/>
          <p:cNvSpPr>
            <a:spLocks noGrp="1"/>
          </p:cNvSpPr>
          <p:nvPr>
            <p:ph type="sldNum" sz="quarter" idx="11"/>
          </p:nvPr>
        </p:nvSpPr>
        <p:spPr/>
        <p:txBody>
          <a:bodyPr/>
          <a:lstStyle/>
          <a:p>
            <a:pPr>
              <a:defRPr/>
            </a:pPr>
            <a:fld id="{07DA22DC-C029-46EF-99AD-85F9FEC6DBCD}" type="slidenum">
              <a:rPr lang="en-US" smtClean="0"/>
              <a:pPr>
                <a:defRPr/>
              </a:pPr>
              <a:t>10</a:t>
            </a:fld>
            <a:endParaRPr lang="en-US" dirty="0"/>
          </a:p>
        </p:txBody>
      </p:sp>
      <p:sp>
        <p:nvSpPr>
          <p:cNvPr id="4" name="Title 3"/>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28759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Defense Communities National Summit</a:t>
            </a:r>
          </a:p>
        </p:txBody>
      </p:sp>
      <p:sp>
        <p:nvSpPr>
          <p:cNvPr id="10" name="Subtitle 9"/>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Office of Local Defense Community Cooperation</a:t>
            </a:r>
          </a:p>
        </p:txBody>
      </p:sp>
      <p:sp>
        <p:nvSpPr>
          <p:cNvPr id="11" name="Text Placeholder 10"/>
          <p:cNvSpPr>
            <a:spLocks noGrp="1"/>
          </p:cNvSpPr>
          <p:nvPr>
            <p:ph type="body" sz="quarter" idx="13"/>
          </p:nvPr>
        </p:nvSpPr>
        <p:spPr>
          <a:xfrm>
            <a:off x="6089715" y="5451786"/>
            <a:ext cx="5858564" cy="1156586"/>
          </a:xfrm>
        </p:spPr>
        <p:txBody>
          <a:bodyPr>
            <a:normAutofit/>
          </a:bodyPr>
          <a:lstStyle/>
          <a:p>
            <a:r>
              <a:rPr lang="en-US" dirty="0">
                <a:latin typeface="Arial" panose="020B0604020202020204" pitchFamily="34" charset="0"/>
                <a:cs typeface="Arial" panose="020B0604020202020204" pitchFamily="34" charset="0"/>
              </a:rPr>
              <a:t>Presented By:</a:t>
            </a:r>
          </a:p>
          <a:p>
            <a:r>
              <a:rPr lang="en-US" sz="1400" b="1" dirty="0">
                <a:latin typeface="Arial" panose="020B0604020202020204" pitchFamily="34" charset="0"/>
                <a:cs typeface="Arial" panose="020B0604020202020204" pitchFamily="34" charset="0"/>
              </a:rPr>
              <a:t>Scott Spencer</a:t>
            </a:r>
          </a:p>
          <a:p>
            <a:r>
              <a:rPr lang="en-US" sz="1400" dirty="0">
                <a:latin typeface="Arial" panose="020B0604020202020204" pitchFamily="34" charset="0"/>
                <a:cs typeface="Arial" panose="020B0604020202020204" pitchFamily="34" charset="0"/>
              </a:rPr>
              <a:t>Assistant Deputy Director for Community Adjustment</a:t>
            </a:r>
          </a:p>
          <a:p>
            <a:r>
              <a:rPr lang="en-US" sz="1400" b="1" dirty="0">
                <a:latin typeface="Arial" panose="020B0604020202020204" pitchFamily="34" charset="0"/>
                <a:cs typeface="Arial" panose="020B0604020202020204" pitchFamily="34" charset="0"/>
              </a:rPr>
              <a:t>Adam Wright</a:t>
            </a:r>
          </a:p>
          <a:p>
            <a:r>
              <a:rPr lang="en-US" sz="1400" dirty="0">
                <a:latin typeface="Arial" panose="020B0604020202020204" pitchFamily="34" charset="0"/>
                <a:cs typeface="Arial" panose="020B0604020202020204" pitchFamily="34" charset="0"/>
              </a:rPr>
              <a:t>Program Activity Lead, Defense Community Infrastructure Pilot Program</a:t>
            </a:r>
          </a:p>
          <a:p>
            <a:endParaRPr lang="en-US"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AABE445-6A53-6640-9518-D26EFED55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12" name="TextBox 11">
            <a:extLst>
              <a:ext uri="{FF2B5EF4-FFF2-40B4-BE49-F238E27FC236}">
                <a16:creationId xmlns:a16="http://schemas.microsoft.com/office/drawing/2014/main" id="{489846C5-3790-2B4F-A1D9-66F5131AFD13}"/>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79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latin typeface="Arial Narrow" panose="020B0604020202020204" pitchFamily="34" charset="0"/>
                <a:cs typeface="Arial Narrow" panose="020B0604020202020204" pitchFamily="34" charset="0"/>
              </a:rPr>
              <a:t>OLDCC Program Activities</a:t>
            </a:r>
          </a:p>
        </p:txBody>
      </p:sp>
      <p:sp>
        <p:nvSpPr>
          <p:cNvPr id="3" name="Content Placeholder 2"/>
          <p:cNvSpPr>
            <a:spLocks noGrp="1"/>
          </p:cNvSpPr>
          <p:nvPr>
            <p:ph type="body" sz="quarter" idx="1"/>
          </p:nvPr>
        </p:nvSpPr>
        <p:spPr>
          <a:xfrm>
            <a:off x="291830" y="984439"/>
            <a:ext cx="5705745" cy="817237"/>
          </a:xfrm>
        </p:spPr>
        <p:txBody>
          <a:bodyPr>
            <a:normAutofit/>
          </a:bodyPr>
          <a:lstStyle/>
          <a:p>
            <a:pPr marL="0" lvl="1"/>
            <a:r>
              <a:rPr lang="en-US" sz="2400" dirty="0"/>
              <a:t>Community Investment</a:t>
            </a:r>
          </a:p>
        </p:txBody>
      </p:sp>
      <p:sp>
        <p:nvSpPr>
          <p:cNvPr id="6" name="Content Placeholder 5"/>
          <p:cNvSpPr>
            <a:spLocks noGrp="1"/>
          </p:cNvSpPr>
          <p:nvPr>
            <p:ph sz="half" idx="2"/>
          </p:nvPr>
        </p:nvSpPr>
        <p:spPr>
          <a:xfrm>
            <a:off x="291830" y="1801676"/>
            <a:ext cx="5705745" cy="3851275"/>
          </a:xfrm>
        </p:spPr>
        <p:txBody>
          <a:bodyPr>
            <a:normAutofit/>
          </a:bodyPr>
          <a:lstStyle/>
          <a:p>
            <a:r>
              <a:rPr lang="en-US" dirty="0"/>
              <a:t>Public Schools on Military Installations (PSMI)</a:t>
            </a:r>
          </a:p>
          <a:p>
            <a:r>
              <a:rPr lang="en-US" dirty="0"/>
              <a:t>Community Noise Mitigation (CNM)</a:t>
            </a:r>
          </a:p>
          <a:p>
            <a:r>
              <a:rPr lang="en-US" b="1" dirty="0"/>
              <a:t>Defense Community Infrastructure Pilot Program </a:t>
            </a:r>
            <a:r>
              <a:rPr lang="en-US" dirty="0"/>
              <a:t>(DCIP)</a:t>
            </a:r>
          </a:p>
          <a:p>
            <a:r>
              <a:rPr lang="en-US" dirty="0"/>
              <a:t>Medical Facility Access Roads (Roads)</a:t>
            </a:r>
          </a:p>
          <a:p>
            <a:r>
              <a:rPr lang="en-US" dirty="0"/>
              <a:t>Pacific Readiness</a:t>
            </a:r>
          </a:p>
        </p:txBody>
      </p:sp>
      <p:sp>
        <p:nvSpPr>
          <p:cNvPr id="7" name="Text Placeholder 6"/>
          <p:cNvSpPr>
            <a:spLocks noGrp="1"/>
          </p:cNvSpPr>
          <p:nvPr>
            <p:ph type="body" idx="3"/>
          </p:nvPr>
        </p:nvSpPr>
        <p:spPr>
          <a:xfrm>
            <a:off x="6172199" y="984439"/>
            <a:ext cx="5744183" cy="817237"/>
          </a:xfrm>
        </p:spPr>
        <p:txBody>
          <a:bodyPr/>
          <a:lstStyle/>
          <a:p>
            <a:r>
              <a:rPr lang="en-US" dirty="0"/>
              <a:t>Community Adjustment</a:t>
            </a:r>
          </a:p>
        </p:txBody>
      </p:sp>
      <p:sp>
        <p:nvSpPr>
          <p:cNvPr id="8" name="Content Placeholder 7"/>
          <p:cNvSpPr>
            <a:spLocks noGrp="1"/>
          </p:cNvSpPr>
          <p:nvPr>
            <p:ph sz="quarter" idx="4"/>
          </p:nvPr>
        </p:nvSpPr>
        <p:spPr>
          <a:xfrm>
            <a:off x="6172199" y="1801676"/>
            <a:ext cx="5744183" cy="3851275"/>
          </a:xfrm>
        </p:spPr>
        <p:txBody>
          <a:bodyPr>
            <a:normAutofit lnSpcReduction="10000"/>
          </a:bodyPr>
          <a:lstStyle/>
          <a:p>
            <a:r>
              <a:rPr lang="en-US" b="1" dirty="0"/>
              <a:t>Compatible Use </a:t>
            </a:r>
            <a:r>
              <a:rPr lang="en-US" dirty="0"/>
              <a:t>(CU)</a:t>
            </a:r>
          </a:p>
          <a:p>
            <a:r>
              <a:rPr lang="en-US" b="1" dirty="0"/>
              <a:t>Installation Resilience </a:t>
            </a:r>
            <a:r>
              <a:rPr lang="en-US" dirty="0"/>
              <a:t>(IR)</a:t>
            </a:r>
          </a:p>
          <a:p>
            <a:r>
              <a:rPr lang="en-US" dirty="0"/>
              <a:t>Diversification</a:t>
            </a:r>
          </a:p>
          <a:p>
            <a:r>
              <a:rPr lang="en-US" dirty="0"/>
              <a:t>Industry Transition</a:t>
            </a:r>
          </a:p>
          <a:p>
            <a:r>
              <a:rPr lang="en-US" dirty="0"/>
              <a:t>Defense Manufacturing Support Communities (DMSCP)</a:t>
            </a:r>
          </a:p>
          <a:p>
            <a:r>
              <a:rPr lang="en-US" dirty="0"/>
              <a:t>Growth</a:t>
            </a:r>
          </a:p>
          <a:p>
            <a:r>
              <a:rPr lang="en-US" dirty="0"/>
              <a:t>Realignment</a:t>
            </a:r>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12</a:t>
            </a:fld>
            <a:endParaRPr lang="en-US"/>
          </a:p>
        </p:txBody>
      </p:sp>
      <p:pic>
        <p:nvPicPr>
          <p:cNvPr id="9" name="Picture 8">
            <a:extLst>
              <a:ext uri="{FF2B5EF4-FFF2-40B4-BE49-F238E27FC236}">
                <a16:creationId xmlns:a16="http://schemas.microsoft.com/office/drawing/2014/main" id="{E9BD74A8-2F21-BF4D-921C-3B514F454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10" name="TextBox 9">
            <a:extLst>
              <a:ext uri="{FF2B5EF4-FFF2-40B4-BE49-F238E27FC236}">
                <a16:creationId xmlns:a16="http://schemas.microsoft.com/office/drawing/2014/main" id="{A81B1489-1E8C-494E-9291-269E3E0AB59C}"/>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23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75000"/>
                  </a:schemeClr>
                </a:solidFill>
                <a:latin typeface="Arial Narrow" panose="020B0604020202020204" pitchFamily="34" charset="0"/>
                <a:cs typeface="Arial Narrow" panose="020B0604020202020204" pitchFamily="34" charset="0"/>
              </a:rPr>
              <a:t>Community Adjustment</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a:t>Project Initiation </a:t>
            </a:r>
          </a:p>
          <a:p>
            <a:r>
              <a:rPr lang="en-US" dirty="0"/>
              <a:t>Projects may be initiated either through a Military Service nomination or by a community inquiry</a:t>
            </a:r>
          </a:p>
          <a:p>
            <a:pPr lvl="1"/>
            <a:r>
              <a:rPr lang="en-US" dirty="0"/>
              <a:t>The Office of the Secretary Defense or Congress may also direct a nomination.</a:t>
            </a:r>
          </a:p>
          <a:p>
            <a:r>
              <a:rPr lang="en-US" dirty="0"/>
              <a:t>The Compatible Use and Installation Resilience programs can be blended.</a:t>
            </a:r>
          </a:p>
          <a:p>
            <a:r>
              <a:rPr lang="en-US" dirty="0"/>
              <a:t>Project scope of work serves as a comprehensive strategy with specific implementation actions </a:t>
            </a:r>
          </a:p>
          <a:p>
            <a:r>
              <a:rPr lang="en-US" dirty="0"/>
              <a:t>OLDCC technical and financial assistance also available to carry out implementation recommendations </a:t>
            </a:r>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068892530"/>
              </p:ext>
            </p:extLst>
          </p:nvPr>
        </p:nvGraphicFramePr>
        <p:xfrm>
          <a:off x="6172200" y="1452563"/>
          <a:ext cx="5181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dirty="0"/>
              <a:t>ADC National Summit// March 2022</a:t>
            </a:r>
          </a:p>
        </p:txBody>
      </p:sp>
      <p:sp>
        <p:nvSpPr>
          <p:cNvPr id="6" name="Slide Number Placeholder 5"/>
          <p:cNvSpPr>
            <a:spLocks noGrp="1"/>
          </p:cNvSpPr>
          <p:nvPr>
            <p:ph type="sldNum" sz="quarter" idx="12"/>
          </p:nvPr>
        </p:nvSpPr>
        <p:spPr/>
        <p:txBody>
          <a:bodyPr/>
          <a:lstStyle/>
          <a:p>
            <a:fld id="{056409C5-13EF-48EB-B4F2-4CFA7163F5BE}" type="slidenum">
              <a:rPr lang="en-US" smtClean="0"/>
              <a:t>13</a:t>
            </a:fld>
            <a:endParaRPr lang="en-US"/>
          </a:p>
        </p:txBody>
      </p:sp>
      <p:pic>
        <p:nvPicPr>
          <p:cNvPr id="8" name="Picture 7">
            <a:extLst>
              <a:ext uri="{FF2B5EF4-FFF2-40B4-BE49-F238E27FC236}">
                <a16:creationId xmlns:a16="http://schemas.microsoft.com/office/drawing/2014/main" id="{55210F7F-AFF3-414B-9BEC-09A7F0D1B9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9" name="TextBox 8">
            <a:extLst>
              <a:ext uri="{FF2B5EF4-FFF2-40B4-BE49-F238E27FC236}">
                <a16:creationId xmlns:a16="http://schemas.microsoft.com/office/drawing/2014/main" id="{787C3A76-1CBD-6A42-8C90-D1B0ECE1EC24}"/>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72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Challenges</a:t>
            </a:r>
          </a:p>
        </p:txBody>
      </p:sp>
      <p:sp>
        <p:nvSpPr>
          <p:cNvPr id="3" name="Content Placeholder 2"/>
          <p:cNvSpPr>
            <a:spLocks noGrp="1"/>
          </p:cNvSpPr>
          <p:nvPr>
            <p:ph idx="1"/>
          </p:nvPr>
        </p:nvSpPr>
        <p:spPr>
          <a:xfrm>
            <a:off x="417095" y="1458155"/>
            <a:ext cx="5337319" cy="4797366"/>
          </a:xfrm>
        </p:spPr>
        <p:txBody>
          <a:bodyPr>
            <a:normAutofit fontScale="70000" lnSpcReduction="20000"/>
          </a:bodyPr>
          <a:lstStyle/>
          <a:p>
            <a:pPr marL="0" indent="0">
              <a:buNone/>
            </a:pPr>
            <a:r>
              <a:rPr lang="en-US" b="1" dirty="0"/>
              <a:t>Compatible Use</a:t>
            </a:r>
          </a:p>
          <a:p>
            <a:r>
              <a:rPr lang="en-US" b="1" dirty="0"/>
              <a:t>Air Space and Land Restrictions</a:t>
            </a:r>
          </a:p>
          <a:p>
            <a:r>
              <a:rPr lang="en-US" b="1" dirty="0"/>
              <a:t>Airborne Noise              </a:t>
            </a:r>
          </a:p>
          <a:p>
            <a:r>
              <a:rPr lang="en-US" b="1" dirty="0"/>
              <a:t>Urban Growth</a:t>
            </a:r>
          </a:p>
          <a:p>
            <a:r>
              <a:rPr lang="en-US" b="1" dirty="0"/>
              <a:t>Spectrum Encroachment</a:t>
            </a:r>
          </a:p>
          <a:p>
            <a:r>
              <a:rPr lang="en-US" b="1" dirty="0"/>
              <a:t>Endangered Species/Critical Habitat</a:t>
            </a:r>
          </a:p>
          <a:p>
            <a:r>
              <a:rPr lang="en-US" b="1" dirty="0"/>
              <a:t>Energy Compatibility</a:t>
            </a:r>
          </a:p>
          <a:p>
            <a:r>
              <a:rPr lang="en-US" b="1" dirty="0"/>
              <a:t>Air Quality </a:t>
            </a:r>
          </a:p>
          <a:p>
            <a:r>
              <a:rPr lang="en-US" b="1" dirty="0"/>
              <a:t>Cultural Resources</a:t>
            </a:r>
          </a:p>
          <a:p>
            <a:r>
              <a:rPr lang="en-US" b="1" dirty="0"/>
              <a:t>Marine Resources</a:t>
            </a:r>
          </a:p>
          <a:p>
            <a:r>
              <a:rPr lang="en-US" b="1" dirty="0"/>
              <a:t>Security</a:t>
            </a:r>
          </a:p>
          <a:p>
            <a:endParaRPr lang="en-US" dirty="0"/>
          </a:p>
          <a:p>
            <a:pPr marL="0" indent="0">
              <a:buNone/>
            </a:pPr>
            <a:endParaRPr lang="en-US" dirty="0"/>
          </a:p>
          <a:p>
            <a:pPr marL="0" indent="0">
              <a:buNone/>
            </a:pPr>
            <a:r>
              <a:rPr lang="en-US" b="1" dirty="0"/>
              <a:t>FY 2021: 21 Projects funded worth $7.9M</a:t>
            </a:r>
          </a:p>
          <a:p>
            <a:endParaRPr lang="en-US" dirty="0"/>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14</a:t>
            </a:fld>
            <a:endParaRPr lang="en-US"/>
          </a:p>
        </p:txBody>
      </p:sp>
      <p:sp>
        <p:nvSpPr>
          <p:cNvPr id="12" name="Content Placeholder 2"/>
          <p:cNvSpPr txBox="1">
            <a:spLocks/>
          </p:cNvSpPr>
          <p:nvPr/>
        </p:nvSpPr>
        <p:spPr>
          <a:xfrm>
            <a:off x="6197111" y="1460643"/>
            <a:ext cx="5666026" cy="495619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Resilience Risks:</a:t>
            </a:r>
          </a:p>
          <a:p>
            <a:r>
              <a:rPr lang="en-US" b="1" dirty="0"/>
              <a:t>Flooding &amp; Tidal Surge</a:t>
            </a:r>
          </a:p>
          <a:p>
            <a:r>
              <a:rPr lang="en-US" b="1" dirty="0"/>
              <a:t>Wind</a:t>
            </a:r>
          </a:p>
          <a:p>
            <a:r>
              <a:rPr lang="en-US" b="1" dirty="0"/>
              <a:t>Drought</a:t>
            </a:r>
          </a:p>
          <a:p>
            <a:r>
              <a:rPr lang="en-US" b="1" dirty="0"/>
              <a:t>Wildfire</a:t>
            </a:r>
          </a:p>
          <a:p>
            <a:r>
              <a:rPr lang="en-US" b="1" dirty="0"/>
              <a:t>Earthquake</a:t>
            </a:r>
          </a:p>
          <a:p>
            <a:pPr marL="0" indent="0">
              <a:buNone/>
            </a:pPr>
            <a:r>
              <a:rPr lang="en-US" b="1" dirty="0"/>
              <a:t>Resilience Impacts:</a:t>
            </a:r>
          </a:p>
          <a:p>
            <a:r>
              <a:rPr lang="en-US" b="1" dirty="0"/>
              <a:t>Water Availability</a:t>
            </a:r>
          </a:p>
          <a:p>
            <a:r>
              <a:rPr lang="en-US" b="1" dirty="0" err="1"/>
              <a:t>Stormwater</a:t>
            </a:r>
            <a:endParaRPr lang="en-US" b="1" dirty="0"/>
          </a:p>
          <a:p>
            <a:r>
              <a:rPr lang="en-US" b="1" dirty="0"/>
              <a:t>Wastewater</a:t>
            </a:r>
          </a:p>
          <a:p>
            <a:r>
              <a:rPr lang="en-US" b="1" dirty="0"/>
              <a:t>Installation Energy</a:t>
            </a:r>
          </a:p>
          <a:p>
            <a:r>
              <a:rPr lang="en-US" b="1" dirty="0"/>
              <a:t>Operational Energy (logistics infrastructure)</a:t>
            </a:r>
          </a:p>
          <a:p>
            <a:r>
              <a:rPr lang="en-US" b="1" dirty="0"/>
              <a:t>Transportation/Installation Access(Logistics)</a:t>
            </a:r>
          </a:p>
          <a:p>
            <a:r>
              <a:rPr lang="en-US" b="1" dirty="0"/>
              <a:t>Communications</a:t>
            </a:r>
          </a:p>
          <a:p>
            <a:pPr marL="0" indent="0">
              <a:buNone/>
            </a:pPr>
            <a:r>
              <a:rPr lang="en-US" b="1" dirty="0"/>
              <a:t>FY 2021: 13 Projects funded worth $8.5M</a:t>
            </a:r>
          </a:p>
        </p:txBody>
      </p:sp>
      <p:pic>
        <p:nvPicPr>
          <p:cNvPr id="7" name="Picture 6">
            <a:extLst>
              <a:ext uri="{FF2B5EF4-FFF2-40B4-BE49-F238E27FC236}">
                <a16:creationId xmlns:a16="http://schemas.microsoft.com/office/drawing/2014/main" id="{3455CBFC-3642-E04A-9C41-20096523A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8" name="TextBox 7">
            <a:extLst>
              <a:ext uri="{FF2B5EF4-FFF2-40B4-BE49-F238E27FC236}">
                <a16:creationId xmlns:a16="http://schemas.microsoft.com/office/drawing/2014/main" id="{6B6E3738-3B6B-3A42-936D-0FA6B8FF0097}"/>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59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Outside of the Box!</a:t>
            </a:r>
          </a:p>
        </p:txBody>
      </p:sp>
      <p:sp>
        <p:nvSpPr>
          <p:cNvPr id="3" name="Content Placeholder 2"/>
          <p:cNvSpPr>
            <a:spLocks noGrp="1"/>
          </p:cNvSpPr>
          <p:nvPr>
            <p:ph idx="1"/>
          </p:nvPr>
        </p:nvSpPr>
        <p:spPr>
          <a:xfrm>
            <a:off x="417095" y="1458154"/>
            <a:ext cx="6395702" cy="5159462"/>
          </a:xfrm>
        </p:spPr>
        <p:txBody>
          <a:bodyPr>
            <a:normAutofit fontScale="55000" lnSpcReduction="20000"/>
          </a:bodyPr>
          <a:lstStyle/>
          <a:p>
            <a:r>
              <a:rPr lang="en-US" dirty="0"/>
              <a:t>Bird Air Strike Hazard (NAS Meridian Vulture Movement Study)</a:t>
            </a:r>
          </a:p>
          <a:p>
            <a:r>
              <a:rPr lang="en-US" dirty="0"/>
              <a:t>Infrastructure Sea Level Rise Analysis (MCRD Parris Island, MCAS Beaufort)</a:t>
            </a:r>
          </a:p>
          <a:p>
            <a:r>
              <a:rPr lang="en-US" dirty="0"/>
              <a:t>Sound Attenuation Brochures</a:t>
            </a:r>
          </a:p>
          <a:p>
            <a:r>
              <a:rPr lang="en-US" dirty="0"/>
              <a:t>Informational Videos (Avon Park AFR, JB San Antonio)</a:t>
            </a:r>
          </a:p>
          <a:p>
            <a:r>
              <a:rPr lang="en-US" dirty="0"/>
              <a:t>Legislation on Incompatible Energy (Oklahoma, Fort Riley)</a:t>
            </a:r>
          </a:p>
          <a:p>
            <a:r>
              <a:rPr lang="en-US" dirty="0"/>
              <a:t>Real Estate Disclosure Language</a:t>
            </a:r>
          </a:p>
          <a:p>
            <a:r>
              <a:rPr lang="en-US" dirty="0"/>
              <a:t>Transportation &amp; Housing Studies (SUBASE New London, NSY Portsmouth)</a:t>
            </a:r>
          </a:p>
          <a:p>
            <a:r>
              <a:rPr lang="en-US" dirty="0"/>
              <a:t>Comprehensive Plan Updates (JBSA Kelly Field at Port San Antonio)</a:t>
            </a:r>
          </a:p>
          <a:p>
            <a:r>
              <a:rPr lang="en-US" dirty="0"/>
              <a:t>State Energy Studies (Washington, Oregon, Virginia, Texas)</a:t>
            </a:r>
          </a:p>
          <a:p>
            <a:r>
              <a:rPr lang="en-US" dirty="0"/>
              <a:t>Washington State Guidebook on Military and Community Compatibility</a:t>
            </a:r>
          </a:p>
          <a:p>
            <a:r>
              <a:rPr lang="en-US" dirty="0"/>
              <a:t>Web based Tools (NAS Fort Worth, Maxwell AFB)</a:t>
            </a:r>
          </a:p>
          <a:p>
            <a:r>
              <a:rPr lang="en-US" dirty="0"/>
              <a:t>Model Noise Ordinances (Avon Park AFR)</a:t>
            </a:r>
          </a:p>
          <a:p>
            <a:r>
              <a:rPr lang="en-US" dirty="0"/>
              <a:t>State Wide Compatible Use Studies (State of Maryland)</a:t>
            </a:r>
          </a:p>
          <a:p>
            <a:r>
              <a:rPr lang="en-US" dirty="0"/>
              <a:t>Gate Alternatives Analysis (JB Langley-Eustis)</a:t>
            </a:r>
          </a:p>
          <a:p>
            <a:r>
              <a:rPr lang="en-US" dirty="0"/>
              <a:t>Dark Skies Initiatives (Camp </a:t>
            </a:r>
            <a:r>
              <a:rPr lang="en-US" dirty="0" err="1"/>
              <a:t>Bullis</a:t>
            </a:r>
            <a:r>
              <a:rPr lang="en-US" dirty="0"/>
              <a:t>, Fort Gordon)</a:t>
            </a:r>
          </a:p>
          <a:p>
            <a:r>
              <a:rPr lang="en-US" dirty="0"/>
              <a:t>UAS Flight Corridors (Mississippi Gulf Coast)</a:t>
            </a:r>
          </a:p>
          <a:p>
            <a:r>
              <a:rPr lang="en-US" dirty="0"/>
              <a:t>Infrastructure Assessments/Design (Pine Bluff Arsenal, Fort Drum)</a:t>
            </a:r>
          </a:p>
          <a:p>
            <a:r>
              <a:rPr lang="en-US" dirty="0"/>
              <a:t>Storm water (US Air Force Academy)</a:t>
            </a:r>
          </a:p>
          <a:p>
            <a:endParaRPr lang="en-US" dirty="0"/>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15</a:t>
            </a:fld>
            <a:endParaRPr lang="en-US"/>
          </a:p>
        </p:txBody>
      </p:sp>
      <p:pic>
        <p:nvPicPr>
          <p:cNvPr id="9" name="Picture 18" descr="wind-power-reaches-100000-megawatts"/>
          <p:cNvPicPr>
            <a:picLocks noChangeAspect="1" noChangeArrowheads="1"/>
          </p:cNvPicPr>
          <p:nvPr/>
        </p:nvPicPr>
        <p:blipFill>
          <a:blip r:embed="rId3" cstate="print"/>
          <a:srcRect/>
          <a:stretch>
            <a:fillRect/>
          </a:stretch>
        </p:blipFill>
        <p:spPr bwMode="auto">
          <a:xfrm>
            <a:off x="7736343" y="4211024"/>
            <a:ext cx="3208362" cy="2320942"/>
          </a:xfrm>
          <a:prstGeom prst="rect">
            <a:avLst/>
          </a:prstGeom>
          <a:noFill/>
          <a:ln w="9525">
            <a:noFill/>
            <a:miter lim="800000"/>
            <a:headEnd/>
            <a:tailEnd/>
          </a:ln>
          <a:effectLst>
            <a:softEdge rad="127000"/>
          </a:effectLst>
        </p:spPr>
      </p:pic>
      <p:pic>
        <p:nvPicPr>
          <p:cNvPr id="10" name="Picture 9" descr="Light Pollution_b96b2e32c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32635" y="2698359"/>
            <a:ext cx="2828258" cy="1883823"/>
          </a:xfrm>
          <a:prstGeom prst="rect">
            <a:avLst/>
          </a:prstGeom>
          <a:noFill/>
          <a:ln w="9525">
            <a:noFill/>
            <a:miter lim="800000"/>
            <a:headEnd/>
            <a:tailEnd/>
          </a:ln>
          <a:effectLst>
            <a:softEdge rad="127000"/>
          </a:effectLst>
        </p:spPr>
      </p:pic>
      <p:pic>
        <p:nvPicPr>
          <p:cNvPr id="7" name="Picture 6"/>
          <p:cNvPicPr>
            <a:picLocks noChangeAspect="1"/>
          </p:cNvPicPr>
          <p:nvPr/>
        </p:nvPicPr>
        <p:blipFill>
          <a:blip r:embed="rId5"/>
          <a:stretch>
            <a:fillRect/>
          </a:stretch>
        </p:blipFill>
        <p:spPr>
          <a:xfrm>
            <a:off x="6607621" y="1062664"/>
            <a:ext cx="1722777" cy="1908155"/>
          </a:xfrm>
          <a:prstGeom prst="rect">
            <a:avLst/>
          </a:prstGeom>
          <a:effectLst>
            <a:softEdge rad="76200"/>
          </a:effectLst>
        </p:spPr>
      </p:pic>
      <p:pic>
        <p:nvPicPr>
          <p:cNvPr id="8" name="Picture 7"/>
          <p:cNvPicPr>
            <a:picLocks noChangeAspect="1"/>
          </p:cNvPicPr>
          <p:nvPr/>
        </p:nvPicPr>
        <p:blipFill>
          <a:blip r:embed="rId6"/>
          <a:stretch>
            <a:fillRect/>
          </a:stretch>
        </p:blipFill>
        <p:spPr>
          <a:xfrm>
            <a:off x="7909089" y="1337800"/>
            <a:ext cx="3888582" cy="1708566"/>
          </a:xfrm>
          <a:prstGeom prst="rect">
            <a:avLst/>
          </a:prstGeom>
          <a:effectLst>
            <a:softEdge rad="127000"/>
          </a:effectLst>
        </p:spPr>
      </p:pic>
      <p:pic>
        <p:nvPicPr>
          <p:cNvPr id="6" name="Picture 5"/>
          <p:cNvPicPr>
            <a:picLocks noChangeAspect="1"/>
          </p:cNvPicPr>
          <p:nvPr/>
        </p:nvPicPr>
        <p:blipFill>
          <a:blip r:embed="rId7"/>
          <a:stretch>
            <a:fillRect/>
          </a:stretch>
        </p:blipFill>
        <p:spPr>
          <a:xfrm>
            <a:off x="6496902" y="2698359"/>
            <a:ext cx="2576288" cy="2576288"/>
          </a:xfrm>
          <a:prstGeom prst="rect">
            <a:avLst/>
          </a:prstGeom>
          <a:effectLst>
            <a:softEdge rad="76200"/>
          </a:effectLst>
        </p:spPr>
      </p:pic>
      <p:pic>
        <p:nvPicPr>
          <p:cNvPr id="11" name="Picture 10">
            <a:extLst>
              <a:ext uri="{FF2B5EF4-FFF2-40B4-BE49-F238E27FC236}">
                <a16:creationId xmlns:a16="http://schemas.microsoft.com/office/drawing/2014/main" id="{05C8436B-24F6-CD49-9457-5A9DF3F96C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12" name="TextBox 11">
            <a:extLst>
              <a:ext uri="{FF2B5EF4-FFF2-40B4-BE49-F238E27FC236}">
                <a16:creationId xmlns:a16="http://schemas.microsoft.com/office/drawing/2014/main" id="{548FF5C4-96A1-C444-9226-511DD9542270}"/>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93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Adjustment</a:t>
            </a:r>
          </a:p>
        </p:txBody>
      </p:sp>
      <p:sp>
        <p:nvSpPr>
          <p:cNvPr id="3" name="Content Placeholder 2"/>
          <p:cNvSpPr>
            <a:spLocks noGrp="1"/>
          </p:cNvSpPr>
          <p:nvPr>
            <p:ph idx="1"/>
          </p:nvPr>
        </p:nvSpPr>
        <p:spPr>
          <a:xfrm>
            <a:off x="820366" y="1458155"/>
            <a:ext cx="10533434" cy="5047748"/>
          </a:xfrm>
        </p:spPr>
        <p:txBody>
          <a:bodyPr>
            <a:normAutofit fontScale="55000" lnSpcReduction="20000"/>
          </a:bodyPr>
          <a:lstStyle/>
          <a:p>
            <a:r>
              <a:rPr lang="en-US" dirty="0"/>
              <a:t>Effort as a catalyst for sustained local, State, Federal agency and military engagement</a:t>
            </a:r>
          </a:p>
          <a:p>
            <a:r>
              <a:rPr lang="en-US" dirty="0"/>
              <a:t>Leverage local and State resources for implementation</a:t>
            </a:r>
          </a:p>
          <a:p>
            <a:r>
              <a:rPr lang="en-US" dirty="0"/>
              <a:t>Integrate recommendations and strategies into ongoing local and regional planning efforts, such as Comprehensive Plans, Emergency Plans, General Plan updates or Capital Improvement Plans</a:t>
            </a:r>
          </a:p>
          <a:p>
            <a:r>
              <a:rPr lang="en-US" dirty="0"/>
              <a:t>Maintain momentum by prioritizing strategies for implementation before Final Report completed</a:t>
            </a:r>
          </a:p>
          <a:p>
            <a:endParaRPr lang="en-US" b="1" dirty="0"/>
          </a:p>
          <a:p>
            <a:r>
              <a:rPr lang="en-US" b="1" dirty="0"/>
              <a:t>What worked well</a:t>
            </a:r>
          </a:p>
          <a:p>
            <a:pPr lvl="1"/>
            <a:r>
              <a:rPr lang="en-US" dirty="0"/>
              <a:t> Blending project types</a:t>
            </a:r>
          </a:p>
          <a:p>
            <a:pPr lvl="1"/>
            <a:r>
              <a:rPr lang="en-US" dirty="0"/>
              <a:t> Regional Resilience Coordination</a:t>
            </a:r>
          </a:p>
          <a:p>
            <a:r>
              <a:rPr lang="en-US" dirty="0"/>
              <a:t> </a:t>
            </a:r>
            <a:r>
              <a:rPr lang="en-US" b="1" dirty="0"/>
              <a:t>What worked less well</a:t>
            </a:r>
          </a:p>
          <a:p>
            <a:pPr lvl="1"/>
            <a:r>
              <a:rPr lang="en-US" dirty="0"/>
              <a:t>Coordination and Communication with Services</a:t>
            </a:r>
          </a:p>
          <a:p>
            <a:pPr lvl="1"/>
            <a:r>
              <a:rPr lang="en-US" dirty="0"/>
              <a:t>Working with counsel to streamline the legal sufficiency reviews</a:t>
            </a:r>
          </a:p>
          <a:p>
            <a:pPr lvl="1"/>
            <a:r>
              <a:rPr lang="en-US" dirty="0"/>
              <a:t>Obtaining releasable data</a:t>
            </a:r>
          </a:p>
          <a:p>
            <a:r>
              <a:rPr lang="en-US" b="1" dirty="0"/>
              <a:t>FY2022 NDAA Amended 10 USC 2391 authorizing Construction related to installation resilience and encroachment mitigation</a:t>
            </a:r>
          </a:p>
          <a:p>
            <a:r>
              <a:rPr lang="en-US" b="1" dirty="0"/>
              <a:t>FY22 Planned Execution: Installation Resilience - $11.8M, Compatible Use - $4.6M</a:t>
            </a:r>
          </a:p>
          <a:p>
            <a:r>
              <a:rPr lang="en-US" b="1" dirty="0"/>
              <a:t>Installation Resilience Notice of Funding Opportunity pending publication</a:t>
            </a:r>
          </a:p>
          <a:p>
            <a:r>
              <a:rPr lang="en-US" b="1" dirty="0"/>
              <a:t>Expectations for FY 2022</a:t>
            </a:r>
          </a:p>
          <a:p>
            <a:pPr lvl="1"/>
            <a:r>
              <a:rPr lang="en-US" dirty="0"/>
              <a:t>Combined Military Service Call for Nominations (April) </a:t>
            </a:r>
          </a:p>
          <a:p>
            <a:pPr lvl="1"/>
            <a:r>
              <a:rPr lang="en-US" dirty="0"/>
              <a:t>Striving to address natural and human-driven events </a:t>
            </a:r>
          </a:p>
          <a:p>
            <a:pPr lvl="1"/>
            <a:r>
              <a:rPr lang="en-US" dirty="0"/>
              <a:t>Growing proportion of core program and funding towards resilience</a:t>
            </a:r>
          </a:p>
          <a:p>
            <a:endParaRPr lang="en-US" dirty="0"/>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16</a:t>
            </a:fld>
            <a:endParaRPr lang="en-US"/>
          </a:p>
        </p:txBody>
      </p:sp>
      <p:pic>
        <p:nvPicPr>
          <p:cNvPr id="6" name="Picture 5">
            <a:extLst>
              <a:ext uri="{FF2B5EF4-FFF2-40B4-BE49-F238E27FC236}">
                <a16:creationId xmlns:a16="http://schemas.microsoft.com/office/drawing/2014/main" id="{F5565AF7-C08E-854C-9532-7126B623B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7" name="TextBox 6">
            <a:extLst>
              <a:ext uri="{FF2B5EF4-FFF2-40B4-BE49-F238E27FC236}">
                <a16:creationId xmlns:a16="http://schemas.microsoft.com/office/drawing/2014/main" id="{18B4B8C3-26DA-934E-85DC-BCCC98DCDD60}"/>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15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Noise Mitigation</a:t>
            </a:r>
          </a:p>
        </p:txBody>
      </p:sp>
      <p:sp>
        <p:nvSpPr>
          <p:cNvPr id="3" name="Content Placeholder 2"/>
          <p:cNvSpPr>
            <a:spLocks noGrp="1"/>
          </p:cNvSpPr>
          <p:nvPr>
            <p:ph idx="1"/>
          </p:nvPr>
        </p:nvSpPr>
        <p:spPr/>
        <p:txBody>
          <a:bodyPr>
            <a:normAutofit lnSpcReduction="10000"/>
          </a:bodyPr>
          <a:lstStyle/>
          <a:p>
            <a:r>
              <a:rPr lang="en-US" b="1" dirty="0"/>
              <a:t>FY 2021 Appropriations and Report Language - $50M (2-year funding) to be competitively selected </a:t>
            </a:r>
          </a:p>
          <a:p>
            <a:r>
              <a:rPr lang="en-US" b="1" dirty="0"/>
              <a:t>Fixed wing aircraft  -  Approximately 205 installations with 65db or greater sound level around a military installation  - FAA Part 150 Program coordination</a:t>
            </a:r>
          </a:p>
          <a:p>
            <a:pPr lvl="1"/>
            <a:r>
              <a:rPr lang="en-US" dirty="0"/>
              <a:t>Solicited Input on Needs Through Federal Register through Nov. 19, 2021</a:t>
            </a:r>
          </a:p>
          <a:p>
            <a:pPr lvl="1"/>
            <a:r>
              <a:rPr lang="en-US" dirty="0"/>
              <a:t>Received 1,724 Survey Responses from 37 Installation locations</a:t>
            </a:r>
          </a:p>
          <a:p>
            <a:r>
              <a:rPr lang="en-US" b="1" dirty="0"/>
              <a:t>FY 2022 Expectations</a:t>
            </a:r>
          </a:p>
          <a:p>
            <a:pPr lvl="1"/>
            <a:r>
              <a:rPr lang="en-US" dirty="0"/>
              <a:t>HAC-D Mark for FY 2022: Rescind $50M, Appropriates $75M, Rotary aircraft Congressional Report (avail until FY25)</a:t>
            </a:r>
          </a:p>
          <a:p>
            <a:pPr lvl="1"/>
            <a:r>
              <a:rPr lang="en-US" dirty="0"/>
              <a:t>SAC-D Mark for FY 2022: Rescinds $45M, leaving $5M, new aircraft  (avail. until FY23)  </a:t>
            </a:r>
          </a:p>
          <a:p>
            <a:pPr lvl="1"/>
            <a:r>
              <a:rPr lang="en-US" dirty="0"/>
              <a:t>Program development to proceed based on final appropriation</a:t>
            </a:r>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17</a:t>
            </a:fld>
            <a:endParaRPr lang="en-US"/>
          </a:p>
        </p:txBody>
      </p:sp>
      <p:pic>
        <p:nvPicPr>
          <p:cNvPr id="6" name="Picture 5">
            <a:extLst>
              <a:ext uri="{FF2B5EF4-FFF2-40B4-BE49-F238E27FC236}">
                <a16:creationId xmlns:a16="http://schemas.microsoft.com/office/drawing/2014/main" id="{C98EB474-7542-784A-867F-18A3D85635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7" name="TextBox 6">
            <a:extLst>
              <a:ext uri="{FF2B5EF4-FFF2-40B4-BE49-F238E27FC236}">
                <a16:creationId xmlns:a16="http://schemas.microsoft.com/office/drawing/2014/main" id="{7BEEFDBD-CACD-CE48-8124-06C1E06600F1}"/>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4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Community Infrastructure Pilot Program</a:t>
            </a:r>
          </a:p>
        </p:txBody>
      </p:sp>
      <p:sp>
        <p:nvSpPr>
          <p:cNvPr id="3" name="Content Placeholder 2"/>
          <p:cNvSpPr>
            <a:spLocks noGrp="1"/>
          </p:cNvSpPr>
          <p:nvPr>
            <p:ph idx="1"/>
          </p:nvPr>
        </p:nvSpPr>
        <p:spPr/>
        <p:txBody>
          <a:bodyPr>
            <a:normAutofit fontScale="92500" lnSpcReduction="10000"/>
          </a:bodyPr>
          <a:lstStyle/>
          <a:p>
            <a:r>
              <a:rPr lang="en-US" b="1" dirty="0"/>
              <a:t>$60M in FY 2021 - Prioritized enhancements: military value, resilience, and military family quality of life</a:t>
            </a:r>
          </a:p>
          <a:p>
            <a:pPr lvl="1"/>
            <a:r>
              <a:rPr lang="en-US" dirty="0"/>
              <a:t>90 total proposals received (20 duplicate or ruled non-responsive)</a:t>
            </a:r>
          </a:p>
          <a:p>
            <a:pPr lvl="1"/>
            <a:r>
              <a:rPr lang="en-US" dirty="0"/>
              <a:t>70 complete proposals scored ($380M DCIP/$800M Match)</a:t>
            </a:r>
          </a:p>
          <a:p>
            <a:pPr lvl="1"/>
            <a:r>
              <a:rPr lang="en-US" dirty="0"/>
              <a:t>13 proposals selected/awarded ($60M DCIP/$68M Match)</a:t>
            </a:r>
          </a:p>
          <a:p>
            <a:endParaRPr lang="en-US" dirty="0"/>
          </a:p>
          <a:p>
            <a:r>
              <a:rPr lang="en-US" b="1" dirty="0"/>
              <a:t>What worked well</a:t>
            </a:r>
          </a:p>
          <a:p>
            <a:pPr lvl="1"/>
            <a:r>
              <a:rPr lang="en-US" dirty="0"/>
              <a:t>FY 2020 lessons learned and processing enhancements</a:t>
            </a:r>
          </a:p>
          <a:p>
            <a:pPr lvl="2">
              <a:buFont typeface="Wingdings" panose="05000000000000000000" pitchFamily="2" charset="2"/>
              <a:buChar char="ü"/>
            </a:pPr>
            <a:r>
              <a:rPr lang="en-US" dirty="0"/>
              <a:t>Webinars, highlight at ADC events, and conducted debriefs to non-selects</a:t>
            </a:r>
          </a:p>
          <a:p>
            <a:pPr lvl="2">
              <a:buFont typeface="Wingdings" panose="05000000000000000000" pitchFamily="2" charset="2"/>
              <a:buChar char="ü"/>
            </a:pPr>
            <a:r>
              <a:rPr lang="en-US" dirty="0"/>
              <a:t>Screening, proposal review, and application team approach</a:t>
            </a:r>
          </a:p>
          <a:p>
            <a:pPr lvl="1"/>
            <a:r>
              <a:rPr lang="en-US" dirty="0"/>
              <a:t>Generally higher quality proposals resulting in tighter scoring</a:t>
            </a:r>
          </a:p>
          <a:p>
            <a:pPr lvl="2">
              <a:buFont typeface="Wingdings" panose="05000000000000000000" pitchFamily="2" charset="2"/>
              <a:buChar char="ü"/>
            </a:pPr>
            <a:r>
              <a:rPr lang="en-US" dirty="0"/>
              <a:t>Provided communities nearly 60 days to prepare proposal </a:t>
            </a:r>
          </a:p>
          <a:p>
            <a:pPr lvl="1"/>
            <a:r>
              <a:rPr lang="en-US" dirty="0"/>
              <a:t>The Commander’s letter continues to showcase the community cooperation and the need for the enhancement</a:t>
            </a:r>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18</a:t>
            </a:fld>
            <a:endParaRPr lang="en-US"/>
          </a:p>
        </p:txBody>
      </p:sp>
      <p:pic>
        <p:nvPicPr>
          <p:cNvPr id="6" name="Picture 5">
            <a:extLst>
              <a:ext uri="{FF2B5EF4-FFF2-40B4-BE49-F238E27FC236}">
                <a16:creationId xmlns:a16="http://schemas.microsoft.com/office/drawing/2014/main" id="{DB03F008-4B9B-9A45-96DF-45FB3BFD9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7" name="TextBox 6">
            <a:extLst>
              <a:ext uri="{FF2B5EF4-FFF2-40B4-BE49-F238E27FC236}">
                <a16:creationId xmlns:a16="http://schemas.microsoft.com/office/drawing/2014/main" id="{E989F8D9-5B2C-2C4E-9247-DA097E6A3A5A}"/>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60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Community Infrastructure Pilot Program</a:t>
            </a:r>
          </a:p>
        </p:txBody>
      </p:sp>
      <p:sp>
        <p:nvSpPr>
          <p:cNvPr id="3" name="Content Placeholder 2"/>
          <p:cNvSpPr>
            <a:spLocks noGrp="1"/>
          </p:cNvSpPr>
          <p:nvPr>
            <p:ph idx="1"/>
          </p:nvPr>
        </p:nvSpPr>
        <p:spPr/>
        <p:txBody>
          <a:bodyPr>
            <a:normAutofit/>
          </a:bodyPr>
          <a:lstStyle/>
          <a:p>
            <a:r>
              <a:rPr lang="en-US" b="1" dirty="0"/>
              <a:t>What worked less well</a:t>
            </a:r>
          </a:p>
          <a:p>
            <a:pPr lvl="1"/>
            <a:r>
              <a:rPr lang="en-US" dirty="0"/>
              <a:t>Confusion on military value of the installation vs the value of the enhancement</a:t>
            </a:r>
          </a:p>
          <a:p>
            <a:pPr lvl="1"/>
            <a:r>
              <a:rPr lang="en-US" dirty="0"/>
              <a:t>Proposals with eligibility/quality/compliance concerns</a:t>
            </a:r>
          </a:p>
          <a:p>
            <a:pPr lvl="2">
              <a:buFont typeface="Wingdings" panose="05000000000000000000" pitchFamily="2" charset="2"/>
              <a:buChar char="ü"/>
            </a:pPr>
            <a:r>
              <a:rPr lang="en-US" dirty="0"/>
              <a:t>Other Federal program participation – commitment of funds – shopping $$</a:t>
            </a:r>
          </a:p>
          <a:p>
            <a:pPr lvl="2">
              <a:buFont typeface="Wingdings" panose="05000000000000000000" pitchFamily="2" charset="2"/>
              <a:buChar char="ü"/>
            </a:pPr>
            <a:r>
              <a:rPr lang="en-US" dirty="0"/>
              <a:t>Location of the enhancement (on/off the installation) – site control</a:t>
            </a:r>
          </a:p>
          <a:p>
            <a:pPr lvl="2">
              <a:buFont typeface="Wingdings" panose="05000000000000000000" pitchFamily="2" charset="2"/>
              <a:buChar char="ü"/>
            </a:pPr>
            <a:r>
              <a:rPr lang="en-US" dirty="0"/>
              <a:t>Validity of 3rd party cost estimate</a:t>
            </a:r>
          </a:p>
          <a:p>
            <a:pPr lvl="2">
              <a:buFont typeface="Wingdings" panose="05000000000000000000" pitchFamily="2" charset="2"/>
              <a:buChar char="ü"/>
            </a:pPr>
            <a:r>
              <a:rPr lang="en-US" dirty="0"/>
              <a:t>Ability to commence work within 12 months (shovel-ready)</a:t>
            </a:r>
          </a:p>
          <a:p>
            <a:pPr lvl="2">
              <a:buFont typeface="Wingdings" panose="05000000000000000000" pitchFamily="2" charset="2"/>
              <a:buChar char="ü"/>
            </a:pPr>
            <a:r>
              <a:rPr lang="en-US" dirty="0"/>
              <a:t>Work which has already commenced (NEPA, Buy American Act issues)</a:t>
            </a:r>
          </a:p>
          <a:p>
            <a:pPr lvl="2">
              <a:buFont typeface="Wingdings" panose="05000000000000000000" pitchFamily="2" charset="2"/>
              <a:buChar char="ü"/>
            </a:pPr>
            <a:r>
              <a:rPr lang="en-US" dirty="0"/>
              <a:t>Availability and source of match</a:t>
            </a:r>
          </a:p>
          <a:p>
            <a:pPr lvl="2">
              <a:buFont typeface="Wingdings" panose="05000000000000000000" pitchFamily="2" charset="2"/>
              <a:buChar char="ü"/>
            </a:pPr>
            <a:r>
              <a:rPr lang="en-US" dirty="0"/>
              <a:t>Adequacy of back up documentation</a:t>
            </a:r>
          </a:p>
          <a:p>
            <a:pPr lvl="1"/>
            <a:r>
              <a:rPr lang="en-US" dirty="0"/>
              <a:t>Some high-value enhancements were found ineligible for being on installation leased property</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19</a:t>
            </a:fld>
            <a:endParaRPr lang="en-US"/>
          </a:p>
        </p:txBody>
      </p:sp>
      <p:pic>
        <p:nvPicPr>
          <p:cNvPr id="6" name="Picture 5">
            <a:extLst>
              <a:ext uri="{FF2B5EF4-FFF2-40B4-BE49-F238E27FC236}">
                <a16:creationId xmlns:a16="http://schemas.microsoft.com/office/drawing/2014/main" id="{034F7726-D6B7-C34F-BA88-000481B5E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7" name="TextBox 6">
            <a:extLst>
              <a:ext uri="{FF2B5EF4-FFF2-40B4-BE49-F238E27FC236}">
                <a16:creationId xmlns:a16="http://schemas.microsoft.com/office/drawing/2014/main" id="{79620BAE-DC46-A446-8FF0-D4C109110037}"/>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33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1732-F954-A848-B002-B6EFCCB1ABA8}"/>
              </a:ext>
            </a:extLst>
          </p:cNvPr>
          <p:cNvSpPr>
            <a:spLocks noGrp="1"/>
          </p:cNvSpPr>
          <p:nvPr>
            <p:ph type="title"/>
          </p:nvPr>
        </p:nvSpPr>
        <p:spPr/>
        <p:txBody>
          <a:bodyPr/>
          <a:lstStyle/>
          <a:p>
            <a:r>
              <a:rPr lang="en-US" dirty="0"/>
              <a:t>Joining You Today</a:t>
            </a:r>
          </a:p>
        </p:txBody>
      </p:sp>
      <p:sp>
        <p:nvSpPr>
          <p:cNvPr id="3" name="Content Placeholder 2">
            <a:extLst>
              <a:ext uri="{FF2B5EF4-FFF2-40B4-BE49-F238E27FC236}">
                <a16:creationId xmlns:a16="http://schemas.microsoft.com/office/drawing/2014/main" id="{527BD0A6-8529-E94E-95D9-7CB5200DEBA9}"/>
              </a:ext>
            </a:extLst>
          </p:cNvPr>
          <p:cNvSpPr>
            <a:spLocks noGrp="1"/>
          </p:cNvSpPr>
          <p:nvPr>
            <p:ph idx="1"/>
          </p:nvPr>
        </p:nvSpPr>
        <p:spPr/>
        <p:txBody>
          <a:bodyPr numCol="2"/>
          <a:lstStyle/>
          <a:p>
            <a:r>
              <a:rPr lang="en-US" b="1" dirty="0"/>
              <a:t>Celeste Werner, FAICP</a:t>
            </a:r>
            <a:br>
              <a:rPr lang="en-US" dirty="0"/>
            </a:br>
            <a:r>
              <a:rPr lang="en-US" sz="2000" dirty="0"/>
              <a:t>Executive Vice President, Chief of Strategic Development</a:t>
            </a:r>
            <a:br>
              <a:rPr lang="en-US" sz="2000" dirty="0"/>
            </a:br>
            <a:r>
              <a:rPr lang="en-US" sz="2000" dirty="0"/>
              <a:t>Matrix Design Group</a:t>
            </a:r>
            <a:br>
              <a:rPr lang="en-US" sz="2000" dirty="0"/>
            </a:br>
            <a:r>
              <a:rPr lang="en-US" sz="2000" dirty="0"/>
              <a:t>Moderator</a:t>
            </a:r>
          </a:p>
          <a:p>
            <a:r>
              <a:rPr lang="en-US" b="1" dirty="0"/>
              <a:t>Scott J. Spencer</a:t>
            </a:r>
            <a:br>
              <a:rPr lang="en-US" dirty="0"/>
            </a:br>
            <a:r>
              <a:rPr lang="en-US" sz="2000" dirty="0"/>
              <a:t>Assistant Deputy Director, Community Adjustment, </a:t>
            </a:r>
            <a:br>
              <a:rPr lang="en-US" sz="2000" dirty="0"/>
            </a:br>
            <a:r>
              <a:rPr lang="en-US" sz="2000" dirty="0"/>
              <a:t>Office of Local Defense Community Cooperation</a:t>
            </a:r>
          </a:p>
          <a:p>
            <a:r>
              <a:rPr lang="en-US" b="1" dirty="0"/>
              <a:t>Andrew M. Porth </a:t>
            </a:r>
            <a:br>
              <a:rPr lang="en-US" dirty="0"/>
            </a:br>
            <a:r>
              <a:rPr lang="en-US" sz="2000" dirty="0"/>
              <a:t>Director of Resources for the Deputy Assistant Secretary of Defense (Real Property) </a:t>
            </a:r>
            <a:br>
              <a:rPr lang="en-US" sz="2000" dirty="0"/>
            </a:br>
            <a:r>
              <a:rPr lang="en-US" sz="2000" dirty="0"/>
              <a:t>Office of the Assistant Secretary of Defense (Energy, Installations and Environment)</a:t>
            </a:r>
          </a:p>
          <a:p>
            <a:r>
              <a:rPr lang="en-US" b="1" dirty="0"/>
              <a:t>Adam G. Wright</a:t>
            </a:r>
            <a:br>
              <a:rPr lang="en-US" dirty="0"/>
            </a:br>
            <a:r>
              <a:rPr lang="en-US" sz="2000" dirty="0"/>
              <a:t>Program Activity Lead, Defense Community Infrastructures Pilot Program, Office of Local Defense Community Cooperation</a:t>
            </a:r>
            <a:endParaRPr lang="en-US" dirty="0"/>
          </a:p>
          <a:p>
            <a:r>
              <a:rPr lang="en-US" b="1" dirty="0"/>
              <a:t>Dan </a:t>
            </a:r>
            <a:r>
              <a:rPr lang="en-US" b="1" dirty="0" err="1"/>
              <a:t>Cecchini</a:t>
            </a:r>
            <a:r>
              <a:rPr lang="en-US" dirty="0"/>
              <a:t> </a:t>
            </a:r>
            <a:br>
              <a:rPr lang="en-US" dirty="0"/>
            </a:br>
            <a:r>
              <a:rPr lang="en-US" sz="2000" dirty="0"/>
              <a:t>Director, Environmental Planning and Terrestrial Resources, </a:t>
            </a:r>
            <a:br>
              <a:rPr lang="en-US" sz="2000" dirty="0"/>
            </a:br>
            <a:r>
              <a:rPr lang="en-US" sz="2000" dirty="0"/>
              <a:t>Office of the Assistant Secretary of the Navy (Energy, Installations &amp; Environment)</a:t>
            </a:r>
          </a:p>
          <a:p>
            <a:endParaRPr lang="en-US" dirty="0"/>
          </a:p>
        </p:txBody>
      </p:sp>
      <p:sp>
        <p:nvSpPr>
          <p:cNvPr id="5" name="Slide Number Placeholder 4">
            <a:extLst>
              <a:ext uri="{FF2B5EF4-FFF2-40B4-BE49-F238E27FC236}">
                <a16:creationId xmlns:a16="http://schemas.microsoft.com/office/drawing/2014/main" id="{269B992E-74D5-9F49-9960-514E1EDB7244}"/>
              </a:ext>
            </a:extLst>
          </p:cNvPr>
          <p:cNvSpPr>
            <a:spLocks noGrp="1"/>
          </p:cNvSpPr>
          <p:nvPr>
            <p:ph type="sldNum" sz="quarter" idx="12"/>
          </p:nvPr>
        </p:nvSpPr>
        <p:spPr/>
        <p:txBody>
          <a:bodyPr/>
          <a:lstStyle/>
          <a:p>
            <a:fld id="{056409C5-13EF-48EB-B4F2-4CFA7163F5BE}" type="slidenum">
              <a:rPr lang="en-US" smtClean="0"/>
              <a:t>2</a:t>
            </a:fld>
            <a:endParaRPr lang="en-US"/>
          </a:p>
        </p:txBody>
      </p:sp>
    </p:spTree>
    <p:extLst>
      <p:ext uri="{BB962C8B-B14F-4D97-AF65-F5344CB8AC3E}">
        <p14:creationId xmlns:p14="http://schemas.microsoft.com/office/powerpoint/2010/main" val="59540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DCIP Expectations for FY22</a:t>
            </a:r>
          </a:p>
        </p:txBody>
      </p:sp>
      <p:sp>
        <p:nvSpPr>
          <p:cNvPr id="3" name="Content Placeholder 2"/>
          <p:cNvSpPr>
            <a:spLocks noGrp="1"/>
          </p:cNvSpPr>
          <p:nvPr>
            <p:ph idx="1"/>
          </p:nvPr>
        </p:nvSpPr>
        <p:spPr/>
        <p:txBody>
          <a:bodyPr>
            <a:normAutofit fontScale="92500" lnSpcReduction="10000"/>
          </a:bodyPr>
          <a:lstStyle/>
          <a:p>
            <a:r>
              <a:rPr lang="en-US" sz="3200" b="1" dirty="0"/>
              <a:t>Competitively Selected Projects Delivering: military value, resilience, and military family quality of life</a:t>
            </a:r>
          </a:p>
          <a:p>
            <a:pPr marL="914400" lvl="1" indent="-457200"/>
            <a:r>
              <a:rPr lang="en-US" sz="3200" dirty="0"/>
              <a:t>Notice of Funding Opportunity to be published this month</a:t>
            </a:r>
          </a:p>
          <a:p>
            <a:pPr marL="914400" lvl="1" indent="-457200"/>
            <a:r>
              <a:rPr lang="en-US" sz="3200" dirty="0"/>
              <a:t>Expect effort to be materially the same as FY21</a:t>
            </a:r>
          </a:p>
          <a:p>
            <a:pPr marL="914400" lvl="1" indent="-457200"/>
            <a:r>
              <a:rPr lang="en-US" sz="3200" dirty="0"/>
              <a:t>Availability of funding is uncertain – FY21: $60M or ?</a:t>
            </a:r>
          </a:p>
          <a:p>
            <a:pPr marL="914400" lvl="1" indent="-457200"/>
            <a:r>
              <a:rPr lang="en-US" sz="3200" dirty="0"/>
              <a:t>90 days to prepare proposal</a:t>
            </a:r>
          </a:p>
          <a:p>
            <a:pPr marL="914400" lvl="1" indent="-457200"/>
            <a:r>
              <a:rPr lang="en-US" sz="3200" dirty="0"/>
              <a:t>“Construction ready”- careful review of National Environmental Policy Act actions, availability of other Federal and non-Federal contributions (not for shopping), permitting</a:t>
            </a:r>
          </a:p>
          <a:p>
            <a:pPr marL="914400" lvl="1" indent="-457200"/>
            <a:r>
              <a:rPr lang="en-US" sz="3200" dirty="0"/>
              <a:t>Ability to move past invited applicants where an application changes a proposal’s merits</a:t>
            </a:r>
          </a:p>
          <a:p>
            <a:endParaRPr lang="en-US" dirty="0"/>
          </a:p>
        </p:txBody>
      </p:sp>
      <p:sp>
        <p:nvSpPr>
          <p:cNvPr id="4" name="Footer Placeholder 3"/>
          <p:cNvSpPr>
            <a:spLocks noGrp="1"/>
          </p:cNvSpPr>
          <p:nvPr>
            <p:ph type="ftr" sz="quarter" idx="11"/>
          </p:nvPr>
        </p:nvSpPr>
        <p:spPr/>
        <p:txBody>
          <a:bodyPr/>
          <a:lstStyle/>
          <a:p>
            <a:r>
              <a:rPr lang="en-US" dirty="0"/>
              <a:t>ADC National Summit// March 2022</a:t>
            </a:r>
          </a:p>
        </p:txBody>
      </p:sp>
      <p:sp>
        <p:nvSpPr>
          <p:cNvPr id="5" name="Slide Number Placeholder 4"/>
          <p:cNvSpPr>
            <a:spLocks noGrp="1"/>
          </p:cNvSpPr>
          <p:nvPr>
            <p:ph type="sldNum" sz="quarter" idx="12"/>
          </p:nvPr>
        </p:nvSpPr>
        <p:spPr/>
        <p:txBody>
          <a:bodyPr/>
          <a:lstStyle/>
          <a:p>
            <a:fld id="{056409C5-13EF-48EB-B4F2-4CFA7163F5BE}" type="slidenum">
              <a:rPr lang="en-US" smtClean="0"/>
              <a:t>20</a:t>
            </a:fld>
            <a:endParaRPr lang="en-US"/>
          </a:p>
        </p:txBody>
      </p:sp>
      <p:pic>
        <p:nvPicPr>
          <p:cNvPr id="6" name="Picture 5">
            <a:extLst>
              <a:ext uri="{FF2B5EF4-FFF2-40B4-BE49-F238E27FC236}">
                <a16:creationId xmlns:a16="http://schemas.microsoft.com/office/drawing/2014/main" id="{F40F7EDF-098E-324A-A2AA-C0792622D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7" name="TextBox 6">
            <a:extLst>
              <a:ext uri="{FF2B5EF4-FFF2-40B4-BE49-F238E27FC236}">
                <a16:creationId xmlns:a16="http://schemas.microsoft.com/office/drawing/2014/main" id="{B2918B5A-EC5E-7843-81EA-545993A8EFE1}"/>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3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526" y="1806083"/>
            <a:ext cx="2610701" cy="2775856"/>
          </a:xfrm>
        </p:spPr>
        <p:txBody>
          <a:bodyPr>
            <a:normAutofit/>
          </a:bodyPr>
          <a:lstStyle/>
          <a:p>
            <a:br>
              <a:rPr lang="en-US" sz="1600" dirty="0"/>
            </a:br>
            <a:br>
              <a:rPr lang="en-US" sz="1600" u="sng" dirty="0">
                <a:solidFill>
                  <a:schemeClr val="accent2"/>
                </a:solidFill>
              </a:rPr>
            </a:br>
            <a:br>
              <a:rPr lang="en-US" sz="1800" dirty="0"/>
            </a:br>
            <a:br>
              <a:rPr lang="en-US" sz="2800" dirty="0"/>
            </a:br>
            <a:endParaRPr lang="en-US" sz="2800" dirty="0"/>
          </a:p>
        </p:txBody>
      </p:sp>
      <p:sp>
        <p:nvSpPr>
          <p:cNvPr id="3" name="Text Placeholder 2"/>
          <p:cNvSpPr>
            <a:spLocks noGrp="1"/>
          </p:cNvSpPr>
          <p:nvPr>
            <p:ph type="body" idx="10"/>
          </p:nvPr>
        </p:nvSpPr>
        <p:spPr>
          <a:xfrm>
            <a:off x="1725529" y="1188674"/>
            <a:ext cx="8203003" cy="565416"/>
          </a:xfrm>
        </p:spPr>
        <p:txBody>
          <a:bodyPr/>
          <a:lstStyle/>
          <a:p>
            <a:r>
              <a:rPr lang="en-US" sz="2800" b="1" dirty="0">
                <a:solidFill>
                  <a:schemeClr val="accent5">
                    <a:lumMod val="75000"/>
                  </a:schemeClr>
                </a:solidFill>
                <a:latin typeface="Arial Narrow" panose="020B0604020202020204" pitchFamily="34" charset="0"/>
                <a:cs typeface="Arial Narrow" panose="020B0604020202020204" pitchFamily="34" charset="0"/>
              </a:rPr>
              <a:t>Points of Contact</a:t>
            </a:r>
          </a:p>
        </p:txBody>
      </p:sp>
      <p:sp>
        <p:nvSpPr>
          <p:cNvPr id="6" name="Title 1"/>
          <p:cNvSpPr txBox="1">
            <a:spLocks/>
          </p:cNvSpPr>
          <p:nvPr/>
        </p:nvSpPr>
        <p:spPr>
          <a:xfrm>
            <a:off x="2677509" y="4763225"/>
            <a:ext cx="6922452" cy="920314"/>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4000" b="1" kern="1200">
                <a:solidFill>
                  <a:schemeClr val="tx2"/>
                </a:solidFill>
                <a:latin typeface="+mj-lt"/>
                <a:ea typeface="+mj-ea"/>
                <a:cs typeface="+mj-cs"/>
              </a:defRPr>
            </a:lvl1pPr>
          </a:lstStyle>
          <a:p>
            <a:pPr algn="ctr"/>
            <a:br>
              <a:rPr lang="en-US" sz="2400" dirty="0"/>
            </a:br>
            <a:r>
              <a:rPr lang="en-US" sz="2400" dirty="0"/>
              <a:t>Office of Local Defense Community Cooperation</a:t>
            </a:r>
            <a:br>
              <a:rPr lang="en-US" sz="2400" dirty="0"/>
            </a:br>
            <a:r>
              <a:rPr lang="en-US" sz="2400" dirty="0"/>
              <a:t>2231 Crystal Drive, Suite 520</a:t>
            </a:r>
            <a:br>
              <a:rPr lang="en-US" sz="2400" dirty="0"/>
            </a:br>
            <a:r>
              <a:rPr lang="en-US" sz="2400" dirty="0"/>
              <a:t>Arlington, VA 22202-3711</a:t>
            </a:r>
          </a:p>
        </p:txBody>
      </p:sp>
      <p:sp>
        <p:nvSpPr>
          <p:cNvPr id="7" name="Title 1"/>
          <p:cNvSpPr txBox="1">
            <a:spLocks/>
          </p:cNvSpPr>
          <p:nvPr/>
        </p:nvSpPr>
        <p:spPr>
          <a:xfrm>
            <a:off x="1725529" y="1908212"/>
            <a:ext cx="3113261" cy="2775856"/>
          </a:xfrm>
          <a:prstGeom prst="rect">
            <a:avLst/>
          </a:prstGeom>
        </p:spPr>
        <p:txBody>
          <a:bodyPr vert="horz" lIns="91440" tIns="45720" rIns="91440" bIns="45720" rtlCol="0" anchor="t">
            <a:normAutofit fontScale="97500"/>
          </a:bodyPr>
          <a:lstStyle>
            <a:lvl1pPr algn="l" defTabSz="457200" rtl="0" eaLnBrk="1" latinLnBrk="0" hangingPunct="1">
              <a:lnSpc>
                <a:spcPct val="80000"/>
              </a:lnSpc>
              <a:spcBef>
                <a:spcPct val="0"/>
              </a:spcBef>
              <a:buNone/>
              <a:defRPr sz="4000" b="1" kern="1200">
                <a:solidFill>
                  <a:schemeClr val="tx2"/>
                </a:solidFill>
                <a:latin typeface="+mj-lt"/>
                <a:ea typeface="+mj-ea"/>
                <a:cs typeface="+mj-cs"/>
              </a:defRPr>
            </a:lvl1pPr>
          </a:lstStyle>
          <a:p>
            <a:br>
              <a:rPr lang="en-US" sz="1600" dirty="0"/>
            </a:br>
            <a:r>
              <a:rPr lang="en-US" sz="1600" dirty="0"/>
              <a:t>Scott Spencer</a:t>
            </a:r>
            <a:br>
              <a:rPr lang="en-US" sz="1600" dirty="0"/>
            </a:br>
            <a:r>
              <a:rPr lang="en-US" sz="1600" dirty="0"/>
              <a:t>Assistant Deputy Director</a:t>
            </a:r>
            <a:br>
              <a:rPr lang="en-US" sz="1600" dirty="0"/>
            </a:br>
            <a:r>
              <a:rPr lang="en-US" sz="1600" dirty="0"/>
              <a:t>Community Adjustment</a:t>
            </a:r>
            <a:br>
              <a:rPr lang="en-US" sz="1600" dirty="0"/>
            </a:br>
            <a:r>
              <a:rPr lang="en-US" sz="1600" dirty="0"/>
              <a:t>(571) 344-0104</a:t>
            </a:r>
            <a:br>
              <a:rPr lang="en-US" sz="1600" dirty="0"/>
            </a:br>
            <a:r>
              <a:rPr lang="en-US" sz="1600" u="sng" dirty="0">
                <a:solidFill>
                  <a:schemeClr val="accent1"/>
                </a:solidFill>
              </a:rPr>
              <a:t>scott.j.spencer.civ@mail.mil</a:t>
            </a:r>
            <a:br>
              <a:rPr lang="en-US" sz="1600" u="sng" dirty="0">
                <a:solidFill>
                  <a:schemeClr val="accent2"/>
                </a:solidFill>
              </a:rPr>
            </a:br>
            <a:br>
              <a:rPr lang="en-US" sz="1800" dirty="0"/>
            </a:br>
            <a:br>
              <a:rPr lang="en-US" sz="2800" dirty="0"/>
            </a:br>
            <a:endParaRPr lang="en-US" sz="2800" dirty="0"/>
          </a:p>
        </p:txBody>
      </p:sp>
      <p:sp>
        <p:nvSpPr>
          <p:cNvPr id="5" name="Slide Number Placeholder 4"/>
          <p:cNvSpPr>
            <a:spLocks noGrp="1"/>
          </p:cNvSpPr>
          <p:nvPr>
            <p:ph type="sldNum" sz="quarter" idx="11"/>
          </p:nvPr>
        </p:nvSpPr>
        <p:spPr>
          <a:xfrm>
            <a:off x="7999427" y="6356351"/>
            <a:ext cx="2057400" cy="365125"/>
          </a:xfrm>
        </p:spPr>
        <p:txBody>
          <a:bodyPr/>
          <a:lstStyle/>
          <a:p>
            <a:fld id="{E19E7AFB-26E9-475A-BA48-85D2A79AF6F8}" type="slidenum">
              <a:rPr lang="en-US" smtClean="0"/>
              <a:t>21</a:t>
            </a:fld>
            <a:endParaRPr lang="en-US"/>
          </a:p>
        </p:txBody>
      </p:sp>
      <p:sp>
        <p:nvSpPr>
          <p:cNvPr id="8" name="Title 1"/>
          <p:cNvSpPr txBox="1">
            <a:spLocks/>
          </p:cNvSpPr>
          <p:nvPr/>
        </p:nvSpPr>
        <p:spPr>
          <a:xfrm>
            <a:off x="1755125" y="3194011"/>
            <a:ext cx="3113261" cy="2775856"/>
          </a:xfrm>
          <a:prstGeom prst="rect">
            <a:avLst/>
          </a:prstGeom>
        </p:spPr>
        <p:txBody>
          <a:bodyPr vert="horz" lIns="91440" tIns="45720" rIns="91440" bIns="45720" rtlCol="0" anchor="t">
            <a:normAutofit fontScale="97500"/>
          </a:bodyPr>
          <a:lstStyle>
            <a:lvl1pPr algn="l" defTabSz="457200" rtl="0" eaLnBrk="1" latinLnBrk="0" hangingPunct="1">
              <a:lnSpc>
                <a:spcPct val="80000"/>
              </a:lnSpc>
              <a:spcBef>
                <a:spcPct val="0"/>
              </a:spcBef>
              <a:buNone/>
              <a:defRPr sz="4000" b="1" kern="1200">
                <a:solidFill>
                  <a:schemeClr val="tx2"/>
                </a:solidFill>
                <a:latin typeface="+mj-lt"/>
                <a:ea typeface="+mj-ea"/>
                <a:cs typeface="+mj-cs"/>
              </a:defRPr>
            </a:lvl1pPr>
          </a:lstStyle>
          <a:p>
            <a:br>
              <a:rPr lang="en-US" sz="1600" dirty="0"/>
            </a:br>
            <a:r>
              <a:rPr lang="en-US" sz="1600" dirty="0"/>
              <a:t>Adam Wright</a:t>
            </a:r>
            <a:br>
              <a:rPr lang="en-US" sz="1600" dirty="0"/>
            </a:br>
            <a:r>
              <a:rPr lang="en-US" sz="1600" dirty="0"/>
              <a:t>Program Activity Lead</a:t>
            </a:r>
            <a:br>
              <a:rPr lang="en-US" sz="1600" dirty="0"/>
            </a:br>
            <a:r>
              <a:rPr lang="en-US" sz="1600" dirty="0"/>
              <a:t>Defense Community Infrastructure</a:t>
            </a:r>
            <a:br>
              <a:rPr lang="en-US" sz="1600" dirty="0"/>
            </a:br>
            <a:r>
              <a:rPr lang="en-US" sz="1600" dirty="0"/>
              <a:t>(571) 721-9861</a:t>
            </a:r>
            <a:br>
              <a:rPr lang="en-US" sz="1600" dirty="0"/>
            </a:br>
            <a:r>
              <a:rPr lang="en-US" sz="1600" u="sng" dirty="0">
                <a:solidFill>
                  <a:schemeClr val="accent1"/>
                </a:solidFill>
              </a:rPr>
              <a:t>adam.g.wright8.civ@mail.mil</a:t>
            </a:r>
            <a:br>
              <a:rPr lang="en-US" sz="1600" u="sng" dirty="0">
                <a:solidFill>
                  <a:schemeClr val="accent2"/>
                </a:solidFill>
              </a:rPr>
            </a:br>
            <a:br>
              <a:rPr lang="en-US" sz="1800" dirty="0"/>
            </a:br>
            <a:br>
              <a:rPr lang="en-US" sz="2800" dirty="0"/>
            </a:br>
            <a:endParaRPr lang="en-US" sz="2800" dirty="0"/>
          </a:p>
        </p:txBody>
      </p:sp>
      <p:pic>
        <p:nvPicPr>
          <p:cNvPr id="9" name="Picture 8">
            <a:extLst>
              <a:ext uri="{FF2B5EF4-FFF2-40B4-BE49-F238E27FC236}">
                <a16:creationId xmlns:a16="http://schemas.microsoft.com/office/drawing/2014/main" id="{B899F162-073D-F14D-9359-B43DE8242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17" y="164386"/>
            <a:ext cx="1033901" cy="1017142"/>
          </a:xfrm>
          <a:prstGeom prst="rect">
            <a:avLst/>
          </a:prstGeom>
        </p:spPr>
      </p:pic>
      <p:sp>
        <p:nvSpPr>
          <p:cNvPr id="10" name="TextBox 9">
            <a:extLst>
              <a:ext uri="{FF2B5EF4-FFF2-40B4-BE49-F238E27FC236}">
                <a16:creationId xmlns:a16="http://schemas.microsoft.com/office/drawing/2014/main" id="{5ED01E54-FAD8-4142-90D6-0942F9A89B1B}"/>
              </a:ext>
            </a:extLst>
          </p:cNvPr>
          <p:cNvSpPr txBox="1"/>
          <p:nvPr/>
        </p:nvSpPr>
        <p:spPr>
          <a:xfrm>
            <a:off x="1232718" y="303625"/>
            <a:ext cx="2542684" cy="738664"/>
          </a:xfrm>
          <a:prstGeom prst="rect">
            <a:avLst/>
          </a:prstGeom>
          <a:noFill/>
        </p:spPr>
        <p:txBody>
          <a:bodyPr wrap="none" rtlCol="0">
            <a:spAutoFit/>
          </a:bodyPr>
          <a:lstStyle/>
          <a:p>
            <a:r>
              <a:rPr lang="en-US" sz="1400" b="1" dirty="0">
                <a:solidFill>
                  <a:srgbClr val="002060"/>
                </a:solidFill>
                <a:latin typeface="Arial Narrow" panose="020B0606020202030204" pitchFamily="34" charset="0"/>
                <a:cs typeface="Arial" panose="020B0604020202020204" pitchFamily="34" charset="0"/>
              </a:rPr>
              <a:t>U.S</a:t>
            </a:r>
            <a:r>
              <a:rPr lang="en-US" sz="1400" b="1" dirty="0">
                <a:solidFill>
                  <a:srgbClr val="002060"/>
                </a:solidFill>
                <a:latin typeface="Arial" panose="020B0604020202020204" pitchFamily="34" charset="0"/>
                <a:cs typeface="Arial" panose="020B0604020202020204" pitchFamily="34" charset="0"/>
              </a:rPr>
              <a:t>. Department</a:t>
            </a:r>
            <a:r>
              <a:rPr lang="en-US" sz="1400" b="1" baseline="0" dirty="0">
                <a:solidFill>
                  <a:srgbClr val="002060"/>
                </a:solidFill>
                <a:latin typeface="Arial" panose="020B0604020202020204" pitchFamily="34" charset="0"/>
                <a:cs typeface="Arial" panose="020B0604020202020204" pitchFamily="34" charset="0"/>
              </a:rPr>
              <a:t> of Defense</a:t>
            </a:r>
          </a:p>
          <a:p>
            <a:r>
              <a:rPr lang="en-US" sz="1400" baseline="0" dirty="0">
                <a:solidFill>
                  <a:srgbClr val="002060"/>
                </a:solidFill>
                <a:latin typeface="Arial" panose="020B0604020202020204" pitchFamily="34" charset="0"/>
                <a:cs typeface="Arial" panose="020B0604020202020204" pitchFamily="34" charset="0"/>
              </a:rPr>
              <a:t>Office of Local Defense</a:t>
            </a:r>
          </a:p>
          <a:p>
            <a:r>
              <a:rPr lang="en-US" sz="1400" baseline="0" dirty="0">
                <a:solidFill>
                  <a:srgbClr val="002060"/>
                </a:solidFill>
                <a:latin typeface="Arial" panose="020B0604020202020204" pitchFamily="34" charset="0"/>
                <a:cs typeface="Arial" panose="020B0604020202020204" pitchFamily="34" charset="0"/>
              </a:rPr>
              <a:t>Community Cooperation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D735-AC3E-5C4A-BC33-2DB894EA6A21}"/>
              </a:ext>
            </a:extLst>
          </p:cNvPr>
          <p:cNvSpPr>
            <a:spLocks noGrp="1"/>
          </p:cNvSpPr>
          <p:nvPr>
            <p:ph type="title"/>
          </p:nvPr>
        </p:nvSpPr>
        <p:spPr>
          <a:xfrm>
            <a:off x="3202912" y="2660460"/>
            <a:ext cx="5952164" cy="231006"/>
          </a:xfrm>
        </p:spPr>
        <p:txBody>
          <a:bodyPr/>
          <a:lstStyle/>
          <a:p>
            <a:pPr algn="ctr"/>
            <a:r>
              <a:rPr lang="en-US" sz="2400" dirty="0"/>
              <a:t>Compatible Use Programs Evolving</a:t>
            </a:r>
          </a:p>
        </p:txBody>
      </p:sp>
      <p:sp>
        <p:nvSpPr>
          <p:cNvPr id="4" name="Text Placeholder 3">
            <a:extLst>
              <a:ext uri="{FF2B5EF4-FFF2-40B4-BE49-F238E27FC236}">
                <a16:creationId xmlns:a16="http://schemas.microsoft.com/office/drawing/2014/main" id="{3794B40E-454B-9C43-AB64-10C955D821FF}"/>
              </a:ext>
            </a:extLst>
          </p:cNvPr>
          <p:cNvSpPr>
            <a:spLocks noGrp="1"/>
          </p:cNvSpPr>
          <p:nvPr>
            <p:ph type="body" idx="1"/>
          </p:nvPr>
        </p:nvSpPr>
        <p:spPr>
          <a:xfrm>
            <a:off x="1030039" y="3128025"/>
            <a:ext cx="10297915" cy="995661"/>
          </a:xfrm>
          <a:prstGeom prst="rect">
            <a:avLst/>
          </a:prstGeom>
        </p:spPr>
        <p:txBody>
          <a:bodyPr/>
          <a:lstStyle/>
          <a:p>
            <a:pPr algn="ctr"/>
            <a:r>
              <a:rPr lang="en-US" dirty="0"/>
              <a:t>Association of Defense Communities National Summit</a:t>
            </a:r>
          </a:p>
          <a:p>
            <a:pPr algn="ctr"/>
            <a:r>
              <a:rPr lang="en-US" dirty="0"/>
              <a:t>March 8, 2022</a:t>
            </a:r>
          </a:p>
          <a:p>
            <a:pPr algn="ctr"/>
            <a:endParaRPr lang="en-US" dirty="0"/>
          </a:p>
          <a:p>
            <a:endParaRPr lang="en-US" dirty="0"/>
          </a:p>
        </p:txBody>
      </p:sp>
      <p:sp>
        <p:nvSpPr>
          <p:cNvPr id="5" name="TextBox 4"/>
          <p:cNvSpPr txBox="1"/>
          <p:nvPr/>
        </p:nvSpPr>
        <p:spPr>
          <a:xfrm>
            <a:off x="2959344" y="4360245"/>
            <a:ext cx="6439301" cy="2031325"/>
          </a:xfrm>
          <a:prstGeom prst="rect">
            <a:avLst/>
          </a:prstGeom>
          <a:noFill/>
        </p:spPr>
        <p:txBody>
          <a:bodyPr wrap="square" lIns="0" tIns="0" rIns="0" bIns="0" rtlCol="0">
            <a:spAutoFit/>
          </a:bodyPr>
          <a:lstStyle/>
          <a:p>
            <a:pPr algn="ctr" eaLnBrk="0" fontAlgn="base" hangingPunct="0">
              <a:spcBef>
                <a:spcPct val="50000"/>
              </a:spcBef>
              <a:spcAft>
                <a:spcPct val="0"/>
              </a:spcAft>
              <a:buSzPct val="75000"/>
            </a:pPr>
            <a:r>
              <a:rPr lang="en-US" sz="2000" b="1" dirty="0">
                <a:solidFill>
                  <a:schemeClr val="tx1"/>
                </a:solidFill>
                <a:latin typeface="+mn-lt"/>
              </a:rPr>
              <a:t>Andy Porth</a:t>
            </a:r>
            <a:br>
              <a:rPr lang="en-US" sz="2000" dirty="0">
                <a:solidFill>
                  <a:schemeClr val="tx1"/>
                </a:solidFill>
                <a:latin typeface="+mn-lt"/>
              </a:rPr>
            </a:br>
            <a:r>
              <a:rPr lang="en-US" sz="2000" dirty="0">
                <a:solidFill>
                  <a:schemeClr val="tx1"/>
                </a:solidFill>
                <a:latin typeface="+mn-lt"/>
              </a:rPr>
              <a:t>Director Resources</a:t>
            </a:r>
            <a:br>
              <a:rPr lang="en-US" sz="2000" dirty="0">
                <a:solidFill>
                  <a:schemeClr val="tx1"/>
                </a:solidFill>
                <a:latin typeface="+mn-lt"/>
              </a:rPr>
            </a:br>
            <a:r>
              <a:rPr lang="en-US" sz="2000" dirty="0">
                <a:solidFill>
                  <a:schemeClr val="tx1"/>
                </a:solidFill>
                <a:latin typeface="+mn-lt"/>
              </a:rPr>
              <a:t>Office of the Assistant Secretary of Defense (Energy, Installations, &amp; Environment)</a:t>
            </a:r>
          </a:p>
          <a:p>
            <a:pPr algn="ctr" eaLnBrk="0" fontAlgn="base" hangingPunct="0">
              <a:spcBef>
                <a:spcPct val="50000"/>
              </a:spcBef>
              <a:spcAft>
                <a:spcPct val="0"/>
              </a:spcAft>
              <a:buSzPct val="75000"/>
            </a:pPr>
            <a:r>
              <a:rPr lang="en-US" sz="2000" dirty="0"/>
              <a:t>osd.repi@mail.mil</a:t>
            </a:r>
            <a:br>
              <a:rPr lang="en-US" sz="2000" dirty="0">
                <a:solidFill>
                  <a:schemeClr val="tx1"/>
                </a:solidFill>
              </a:rPr>
            </a:br>
            <a:endParaRPr lang="en-US" sz="2200" kern="0" dirty="0">
              <a:solidFill>
                <a:prstClr val="black"/>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38012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7015" t="4979" r="6387" b="9107"/>
          <a:stretch/>
        </p:blipFill>
        <p:spPr>
          <a:xfrm>
            <a:off x="4879818" y="1511163"/>
            <a:ext cx="2442445" cy="2498896"/>
          </a:xfrm>
          <a:prstGeom prst="rect">
            <a:avLst/>
          </a:prstGeom>
        </p:spPr>
      </p:pic>
      <p:sp>
        <p:nvSpPr>
          <p:cNvPr id="9" name="Text Placeholder 2"/>
          <p:cNvSpPr>
            <a:spLocks noGrp="1"/>
          </p:cNvSpPr>
          <p:nvPr>
            <p:ph type="body" sz="quarter" idx="11"/>
          </p:nvPr>
        </p:nvSpPr>
        <p:spPr>
          <a:xfrm>
            <a:off x="248283" y="388819"/>
            <a:ext cx="11492232" cy="472633"/>
          </a:xfrm>
        </p:spPr>
        <p:txBody>
          <a:bodyPr/>
          <a:lstStyle/>
          <a:p>
            <a:r>
              <a:rPr lang="en-US" sz="2800" b="0" dirty="0">
                <a:latin typeface="+mn-lt"/>
              </a:rPr>
              <a:t>REPI Program Components</a:t>
            </a:r>
          </a:p>
        </p:txBody>
      </p:sp>
      <p:sp>
        <p:nvSpPr>
          <p:cNvPr id="10" name="Content Placeholder 3"/>
          <p:cNvSpPr>
            <a:spLocks noGrp="1"/>
          </p:cNvSpPr>
          <p:nvPr>
            <p:ph sz="quarter" idx="12"/>
          </p:nvPr>
        </p:nvSpPr>
        <p:spPr>
          <a:xfrm>
            <a:off x="7636723" y="1163489"/>
            <a:ext cx="3698875" cy="3025452"/>
          </a:xfrm>
          <a:prstGeom prst="roundRect">
            <a:avLst/>
          </a:prstGeom>
          <a:ln w="38100">
            <a:solidFill>
              <a:srgbClr val="838B66"/>
            </a:solidFill>
          </a:ln>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sz="1600" dirty="0">
                <a:latin typeface="+mn-lt"/>
              </a:rPr>
              <a:t>Stakeholder Engagements (</a:t>
            </a:r>
            <a:r>
              <a:rPr lang="en-US" sz="1600" b="1" dirty="0">
                <a:latin typeface="+mn-lt"/>
              </a:rPr>
              <a:t>$</a:t>
            </a:r>
            <a:r>
              <a:rPr lang="en-US" sz="1600" dirty="0">
                <a:latin typeface="+mn-lt"/>
              </a:rPr>
              <a:t>)</a:t>
            </a:r>
          </a:p>
          <a:p>
            <a:pPr>
              <a:buFont typeface="Wingdings" panose="05000000000000000000" pitchFamily="2" charset="2"/>
              <a:buChar char="§"/>
            </a:pPr>
            <a:r>
              <a:rPr lang="en-US" sz="1400" dirty="0">
                <a:latin typeface="+mn-lt"/>
              </a:rPr>
              <a:t>Internal DoD coordination and collaboration – DoD Natural Resource and Water Resources &amp; Resilience Programs, Office of Local Defense Community Coordination, Military Departments, etc.</a:t>
            </a:r>
          </a:p>
          <a:p>
            <a:pPr>
              <a:buFont typeface="Wingdings" panose="05000000000000000000" pitchFamily="2" charset="2"/>
              <a:buChar char="§"/>
            </a:pPr>
            <a:r>
              <a:rPr lang="en-US" sz="1400" dirty="0">
                <a:latin typeface="+mn-lt"/>
              </a:rPr>
              <a:t>External coordination and collaboration with Federal agencies, State agencies, Local communities, NGOs, Academic Institutions, Foundations, etc.</a:t>
            </a:r>
          </a:p>
        </p:txBody>
      </p:sp>
      <p:sp>
        <p:nvSpPr>
          <p:cNvPr id="11" name="Content Placeholder 3"/>
          <p:cNvSpPr txBox="1">
            <a:spLocks/>
          </p:cNvSpPr>
          <p:nvPr/>
        </p:nvSpPr>
        <p:spPr>
          <a:xfrm>
            <a:off x="866483" y="1163489"/>
            <a:ext cx="3698875" cy="3125482"/>
          </a:xfrm>
          <a:prstGeom prst="roundRect">
            <a:avLst/>
          </a:prstGeom>
          <a:ln w="38100">
            <a:solidFill>
              <a:srgbClr val="939598"/>
            </a:solidFill>
          </a:ln>
        </p:spPr>
        <p:style>
          <a:lnRef idx="2">
            <a:schemeClr val="accent1"/>
          </a:lnRef>
          <a:fillRef idx="1">
            <a:schemeClr val="lt1"/>
          </a:fillRef>
          <a:effectRef idx="0">
            <a:schemeClr val="accent1"/>
          </a:effectRef>
          <a:fontRef idx="minor">
            <a:schemeClr val="dk1"/>
          </a:fontRef>
        </p:style>
        <p:txBody>
          <a:bodyPr/>
          <a:lstStyle>
            <a:lvl1pPr marL="257168" marR="0" indent="-257168" algn="l" defTabSz="685783" rtl="0" eaLnBrk="0" fontAlgn="base" latinLnBrk="0" hangingPunct="0">
              <a:lnSpc>
                <a:spcPct val="100000"/>
              </a:lnSpc>
              <a:spcBef>
                <a:spcPts val="450"/>
              </a:spcBef>
              <a:spcAft>
                <a:spcPts val="450"/>
              </a:spcAft>
              <a:buClr>
                <a:schemeClr val="accent1"/>
              </a:buClr>
              <a:buSzPct val="100000"/>
              <a:buFont typeface="Arial" panose="020B0604020202020204" pitchFamily="34" charset="0"/>
              <a:buChar char="●"/>
              <a:tabLst/>
              <a:defRPr sz="1650" kern="1200">
                <a:solidFill>
                  <a:schemeClr val="dk1"/>
                </a:solidFill>
                <a:latin typeface="Arial" panose="020B0604020202020204" pitchFamily="34" charset="0"/>
                <a:ea typeface="+mn-ea"/>
                <a:cs typeface="Arial" panose="020B0604020202020204" pitchFamily="34" charset="0"/>
              </a:defRPr>
            </a:lvl1pPr>
            <a:lvl2pPr marL="685783" marR="0" indent="-257168" algn="l" defTabSz="685783" rtl="0" eaLnBrk="0" fontAlgn="base" latinLnBrk="0" hangingPunct="0">
              <a:lnSpc>
                <a:spcPct val="100000"/>
              </a:lnSpc>
              <a:spcBef>
                <a:spcPts val="450"/>
              </a:spcBef>
              <a:spcAft>
                <a:spcPts val="450"/>
              </a:spcAft>
              <a:buClrTx/>
              <a:buSzTx/>
              <a:buFont typeface="Arial" panose="020B0604020202020204" pitchFamily="34" charset="0"/>
              <a:buChar char="−"/>
              <a:tabLst/>
              <a:defRPr sz="1500" kern="1200">
                <a:solidFill>
                  <a:schemeClr val="dk1"/>
                </a:solidFill>
                <a:latin typeface="Arial" panose="020B0604020202020204" pitchFamily="34" charset="0"/>
                <a:ea typeface="+mn-ea"/>
                <a:cs typeface="Arial" panose="020B0604020202020204" pitchFamily="34" charset="0"/>
              </a:defRPr>
            </a:lvl2pPr>
            <a:lvl3pPr marL="1028675" marR="0" indent="-257168" algn="l" defTabSz="685783" rtl="0" eaLnBrk="0" fontAlgn="base" latinLnBrk="0" hangingPunct="0">
              <a:lnSpc>
                <a:spcPct val="100000"/>
              </a:lnSpc>
              <a:spcBef>
                <a:spcPts val="450"/>
              </a:spcBef>
              <a:spcAft>
                <a:spcPts val="450"/>
              </a:spcAft>
              <a:buClrTx/>
              <a:buSzPct val="75000"/>
              <a:buFont typeface="Lucida Grande" panose="020B0600040502020204" pitchFamily="34" charset="0"/>
              <a:buChar char="▪"/>
              <a:tabLst/>
              <a:defRPr sz="1350" kern="1200">
                <a:solidFill>
                  <a:schemeClr val="dk1"/>
                </a:solidFill>
                <a:latin typeface="Arial" panose="020B0604020202020204" pitchFamily="34" charset="0"/>
                <a:ea typeface="+mn-ea"/>
                <a:cs typeface="Arial" panose="020B0604020202020204" pitchFamily="34" charset="0"/>
              </a:defRPr>
            </a:lvl3pPr>
            <a:lvl4pPr marL="1200120" indent="-171446" algn="l" defTabSz="342892" rtl="0" eaLnBrk="1" latinLnBrk="0" hangingPunct="1">
              <a:spcBef>
                <a:spcPts val="450"/>
              </a:spcBef>
              <a:spcAft>
                <a:spcPts val="450"/>
              </a:spcAft>
              <a:buSzPct val="75000"/>
              <a:buFont typeface="Arial" panose="020B0604020202020204" pitchFamily="34" charset="0"/>
              <a:buChar char="−"/>
              <a:defRPr sz="1350" kern="1200">
                <a:solidFill>
                  <a:schemeClr val="dk1"/>
                </a:solidFill>
                <a:latin typeface="Arial" panose="020B0604020202020204" pitchFamily="34" charset="0"/>
                <a:ea typeface="+mn-ea"/>
                <a:cs typeface="Arial" panose="020B0604020202020204" pitchFamily="34" charset="0"/>
              </a:defRPr>
            </a:lvl4pPr>
            <a:lvl5pPr marL="1458479" indent="-171446" algn="l" defTabSz="342892" rtl="0" eaLnBrk="1" latinLnBrk="0" hangingPunct="1">
              <a:spcBef>
                <a:spcPts val="450"/>
              </a:spcBef>
              <a:spcAft>
                <a:spcPts val="450"/>
              </a:spcAft>
              <a:buSzPct val="75000"/>
              <a:buFont typeface="Arial" panose="020B0604020202020204" pitchFamily="34" charset="0"/>
              <a:buChar char="»"/>
              <a:tabLst/>
              <a:defRPr sz="1350" kern="1200">
                <a:solidFill>
                  <a:schemeClr val="dk1"/>
                </a:solidFill>
                <a:latin typeface="Arial" panose="020B0604020202020204" pitchFamily="34" charset="0"/>
                <a:ea typeface="+mn-ea"/>
                <a:cs typeface="Arial" panose="020B0604020202020204" pitchFamily="34" charset="0"/>
              </a:defRPr>
            </a:lvl5pPr>
            <a:lvl6pPr marL="1885903" indent="-171446" algn="l" defTabSz="342892" rtl="0" eaLnBrk="1" latinLnBrk="0" hangingPunct="1">
              <a:spcBef>
                <a:spcPct val="20000"/>
              </a:spcBef>
              <a:buFont typeface="Arial"/>
              <a:buChar char="•"/>
              <a:defRPr sz="1500" kern="1200">
                <a:solidFill>
                  <a:schemeClr val="dk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dk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dk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dk1"/>
                </a:solidFill>
                <a:latin typeface="+mn-lt"/>
                <a:ea typeface="+mn-ea"/>
                <a:cs typeface="+mn-cs"/>
              </a:defRPr>
            </a:lvl9pPr>
          </a:lstStyle>
          <a:p>
            <a:pPr marL="0" marR="0" lvl="0" indent="0" algn="ctr" defTabSz="685783" rtl="0" eaLnBrk="0" fontAlgn="base" latinLnBrk="0" hangingPunct="0">
              <a:lnSpc>
                <a:spcPct val="100000"/>
              </a:lnSpc>
              <a:spcBef>
                <a:spcPts val="450"/>
              </a:spcBef>
              <a:spcAft>
                <a:spcPts val="450"/>
              </a:spcAft>
              <a:buClr>
                <a:srgbClr val="49502D"/>
              </a:buClr>
              <a:buSzPct val="100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Landscape Partnerships (</a:t>
            </a:r>
            <a:r>
              <a:rPr kumimoji="0" lang="en-US" sz="1600" b="1"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a:t>
            </a:r>
            <a:r>
              <a:rPr kumimoji="0" lang="en-US" sz="16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a:t>
            </a:r>
          </a:p>
          <a:p>
            <a:pPr marL="257168" marR="0" lvl="0" indent="-257168" algn="l" defTabSz="685783" rtl="0" eaLnBrk="0" fontAlgn="base" latinLnBrk="0" hangingPunct="0">
              <a:lnSpc>
                <a:spcPct val="100000"/>
              </a:lnSpc>
              <a:spcBef>
                <a:spcPts val="450"/>
              </a:spcBef>
              <a:spcAft>
                <a:spcPts val="450"/>
              </a:spcAft>
              <a:buClr>
                <a:srgbClr val="49502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Sentinel Landscapes (sentinellandscapes.org)</a:t>
            </a:r>
          </a:p>
          <a:p>
            <a:pPr marL="257168" marR="0" lvl="0" indent="-257168" algn="l" defTabSz="685783" rtl="0" eaLnBrk="0" fontAlgn="base" latinLnBrk="0" hangingPunct="0">
              <a:lnSpc>
                <a:spcPct val="100000"/>
              </a:lnSpc>
              <a:spcBef>
                <a:spcPts val="450"/>
              </a:spcBef>
              <a:spcAft>
                <a:spcPts val="450"/>
              </a:spcAft>
              <a:buClr>
                <a:srgbClr val="49502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Southeast Regional Partnership for Planning and Sustainability (serppas.org)</a:t>
            </a:r>
          </a:p>
          <a:p>
            <a:pPr marL="257168" marR="0" lvl="0" indent="-257168" algn="l" defTabSz="685783" rtl="0" eaLnBrk="0" fontAlgn="base" latinLnBrk="0" hangingPunct="0">
              <a:lnSpc>
                <a:spcPct val="100000"/>
              </a:lnSpc>
              <a:spcBef>
                <a:spcPts val="450"/>
              </a:spcBef>
              <a:spcAft>
                <a:spcPts val="450"/>
              </a:spcAft>
              <a:buClr>
                <a:srgbClr val="49502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Western Regional Partnership (wrpinfo.org)</a:t>
            </a:r>
          </a:p>
          <a:p>
            <a:pPr marL="257168" marR="0" lvl="0" indent="-257168" algn="l" defTabSz="685783" rtl="0" eaLnBrk="0" fontAlgn="base" latinLnBrk="0" hangingPunct="0">
              <a:lnSpc>
                <a:spcPct val="100000"/>
              </a:lnSpc>
              <a:spcBef>
                <a:spcPts val="450"/>
              </a:spcBef>
              <a:spcAft>
                <a:spcPts val="450"/>
              </a:spcAft>
              <a:buClr>
                <a:srgbClr val="49502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Americas Longleaf Restoration Initiative (americaslongleaf.org)</a:t>
            </a:r>
          </a:p>
        </p:txBody>
      </p:sp>
      <p:sp>
        <p:nvSpPr>
          <p:cNvPr id="12" name="Content Placeholder 3"/>
          <p:cNvSpPr txBox="1">
            <a:spLocks/>
          </p:cNvSpPr>
          <p:nvPr/>
        </p:nvSpPr>
        <p:spPr>
          <a:xfrm>
            <a:off x="861442" y="4420413"/>
            <a:ext cx="10469115" cy="1518926"/>
          </a:xfrm>
          <a:prstGeom prst="roundRect">
            <a:avLst/>
          </a:prstGeom>
          <a:ln w="38100">
            <a:solidFill>
              <a:srgbClr val="FEC645"/>
            </a:solidFill>
          </a:ln>
        </p:spPr>
        <p:style>
          <a:lnRef idx="2">
            <a:schemeClr val="accent2"/>
          </a:lnRef>
          <a:fillRef idx="1">
            <a:schemeClr val="lt1"/>
          </a:fillRef>
          <a:effectRef idx="0">
            <a:schemeClr val="accent2"/>
          </a:effectRef>
          <a:fontRef idx="minor">
            <a:schemeClr val="dk1"/>
          </a:fontRef>
        </p:style>
        <p:txBody>
          <a:bodyPr/>
          <a:lstStyle>
            <a:lvl1pPr marL="257168" marR="0" indent="-257168" algn="l" defTabSz="685783" rtl="0" eaLnBrk="0" fontAlgn="base" latinLnBrk="0" hangingPunct="0">
              <a:lnSpc>
                <a:spcPct val="100000"/>
              </a:lnSpc>
              <a:spcBef>
                <a:spcPts val="450"/>
              </a:spcBef>
              <a:spcAft>
                <a:spcPts val="450"/>
              </a:spcAft>
              <a:buClr>
                <a:schemeClr val="accent1"/>
              </a:buClr>
              <a:buSzPct val="100000"/>
              <a:buFont typeface="Arial" panose="020B0604020202020204" pitchFamily="34" charset="0"/>
              <a:buChar char="●"/>
              <a:tabLst/>
              <a:defRPr sz="1650" kern="1200">
                <a:solidFill>
                  <a:schemeClr val="dk1"/>
                </a:solidFill>
                <a:latin typeface="Arial" panose="020B0604020202020204" pitchFamily="34" charset="0"/>
                <a:ea typeface="+mn-ea"/>
                <a:cs typeface="Arial" panose="020B0604020202020204" pitchFamily="34" charset="0"/>
              </a:defRPr>
            </a:lvl1pPr>
            <a:lvl2pPr marL="685783" marR="0" indent="-257168" algn="l" defTabSz="685783" rtl="0" eaLnBrk="0" fontAlgn="base" latinLnBrk="0" hangingPunct="0">
              <a:lnSpc>
                <a:spcPct val="100000"/>
              </a:lnSpc>
              <a:spcBef>
                <a:spcPts val="450"/>
              </a:spcBef>
              <a:spcAft>
                <a:spcPts val="450"/>
              </a:spcAft>
              <a:buClrTx/>
              <a:buSzTx/>
              <a:buFont typeface="Arial" panose="020B0604020202020204" pitchFamily="34" charset="0"/>
              <a:buChar char="−"/>
              <a:tabLst/>
              <a:defRPr sz="1500" kern="1200">
                <a:solidFill>
                  <a:schemeClr val="dk1"/>
                </a:solidFill>
                <a:latin typeface="Arial" panose="020B0604020202020204" pitchFamily="34" charset="0"/>
                <a:ea typeface="+mn-ea"/>
                <a:cs typeface="Arial" panose="020B0604020202020204" pitchFamily="34" charset="0"/>
              </a:defRPr>
            </a:lvl2pPr>
            <a:lvl3pPr marL="1028675" marR="0" indent="-257168" algn="l" defTabSz="685783" rtl="0" eaLnBrk="0" fontAlgn="base" latinLnBrk="0" hangingPunct="0">
              <a:lnSpc>
                <a:spcPct val="100000"/>
              </a:lnSpc>
              <a:spcBef>
                <a:spcPts val="450"/>
              </a:spcBef>
              <a:spcAft>
                <a:spcPts val="450"/>
              </a:spcAft>
              <a:buClrTx/>
              <a:buSzPct val="75000"/>
              <a:buFont typeface="Lucida Grande" panose="020B0600040502020204" pitchFamily="34" charset="0"/>
              <a:buChar char="▪"/>
              <a:tabLst/>
              <a:defRPr sz="1350" kern="1200">
                <a:solidFill>
                  <a:schemeClr val="dk1"/>
                </a:solidFill>
                <a:latin typeface="Arial" panose="020B0604020202020204" pitchFamily="34" charset="0"/>
                <a:ea typeface="+mn-ea"/>
                <a:cs typeface="Arial" panose="020B0604020202020204" pitchFamily="34" charset="0"/>
              </a:defRPr>
            </a:lvl3pPr>
            <a:lvl4pPr marL="1200120" indent="-171446" algn="l" defTabSz="342892" rtl="0" eaLnBrk="1" latinLnBrk="0" hangingPunct="1">
              <a:spcBef>
                <a:spcPts val="450"/>
              </a:spcBef>
              <a:spcAft>
                <a:spcPts val="450"/>
              </a:spcAft>
              <a:buSzPct val="75000"/>
              <a:buFont typeface="Arial" panose="020B0604020202020204" pitchFamily="34" charset="0"/>
              <a:buChar char="−"/>
              <a:defRPr sz="1350" kern="1200">
                <a:solidFill>
                  <a:schemeClr val="dk1"/>
                </a:solidFill>
                <a:latin typeface="Arial" panose="020B0604020202020204" pitchFamily="34" charset="0"/>
                <a:ea typeface="+mn-ea"/>
                <a:cs typeface="Arial" panose="020B0604020202020204" pitchFamily="34" charset="0"/>
              </a:defRPr>
            </a:lvl4pPr>
            <a:lvl5pPr marL="1458479" indent="-171446" algn="l" defTabSz="342892" rtl="0" eaLnBrk="1" latinLnBrk="0" hangingPunct="1">
              <a:spcBef>
                <a:spcPts val="450"/>
              </a:spcBef>
              <a:spcAft>
                <a:spcPts val="450"/>
              </a:spcAft>
              <a:buSzPct val="75000"/>
              <a:buFont typeface="Arial" panose="020B0604020202020204" pitchFamily="34" charset="0"/>
              <a:buChar char="»"/>
              <a:tabLst/>
              <a:defRPr sz="1350" kern="1200">
                <a:solidFill>
                  <a:schemeClr val="dk1"/>
                </a:solidFill>
                <a:latin typeface="Arial" panose="020B0604020202020204" pitchFamily="34" charset="0"/>
                <a:ea typeface="+mn-ea"/>
                <a:cs typeface="Arial" panose="020B0604020202020204" pitchFamily="34" charset="0"/>
              </a:defRPr>
            </a:lvl5pPr>
            <a:lvl6pPr marL="1885903" indent="-171446" algn="l" defTabSz="342892" rtl="0" eaLnBrk="1" latinLnBrk="0" hangingPunct="1">
              <a:spcBef>
                <a:spcPct val="20000"/>
              </a:spcBef>
              <a:buFont typeface="Arial"/>
              <a:buChar char="•"/>
              <a:defRPr sz="1500" kern="1200">
                <a:solidFill>
                  <a:schemeClr val="dk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dk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dk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dk1"/>
                </a:solidFill>
                <a:latin typeface="+mn-lt"/>
                <a:ea typeface="+mn-ea"/>
                <a:cs typeface="+mn-cs"/>
              </a:defRPr>
            </a:lvl9pPr>
          </a:lstStyle>
          <a:p>
            <a:pPr marL="0" marR="0" lvl="0" indent="0" algn="ctr" defTabSz="685783" rtl="0" eaLnBrk="0" fontAlgn="base" latinLnBrk="0" hangingPunct="0">
              <a:lnSpc>
                <a:spcPct val="100000"/>
              </a:lnSpc>
              <a:spcBef>
                <a:spcPts val="450"/>
              </a:spcBef>
              <a:spcAft>
                <a:spcPts val="450"/>
              </a:spcAft>
              <a:buClr>
                <a:srgbClr val="49502D"/>
              </a:buClr>
              <a:buSzPct val="100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Encroachment Management Projects (</a:t>
            </a:r>
            <a:r>
              <a:rPr kumimoji="0" lang="en-US" sz="1600" b="1"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a:t>
            </a:r>
            <a:r>
              <a:rPr kumimoji="0" lang="en-US" sz="16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a:t>
            </a:r>
          </a:p>
          <a:p>
            <a:pPr marL="257168" marR="0" lvl="0" indent="-257168" algn="l" defTabSz="685783" rtl="0" eaLnBrk="0" fontAlgn="base" latinLnBrk="0" hangingPunct="0">
              <a:lnSpc>
                <a:spcPct val="100000"/>
              </a:lnSpc>
              <a:spcBef>
                <a:spcPts val="450"/>
              </a:spcBef>
              <a:spcAft>
                <a:spcPts val="450"/>
              </a:spcAft>
              <a:buClr>
                <a:srgbClr val="49502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Installation and range level implementation</a:t>
            </a:r>
          </a:p>
          <a:p>
            <a:pPr marL="257168" marR="0" lvl="0" indent="-257168" algn="l" defTabSz="685783" rtl="0" eaLnBrk="0" fontAlgn="base" latinLnBrk="0" hangingPunct="0">
              <a:lnSpc>
                <a:spcPct val="100000"/>
              </a:lnSpc>
              <a:spcBef>
                <a:spcPts val="450"/>
              </a:spcBef>
              <a:spcAft>
                <a:spcPts val="450"/>
              </a:spcAft>
              <a:buClr>
                <a:srgbClr val="49502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Installation resilience justification (added in the FY19 National Defense Authorization Act)</a:t>
            </a:r>
          </a:p>
          <a:p>
            <a:pPr marL="257168" marR="0" lvl="0" indent="-257168" algn="l" defTabSz="685783" rtl="0" eaLnBrk="0" fontAlgn="base" latinLnBrk="0" hangingPunct="0">
              <a:lnSpc>
                <a:spcPct val="100000"/>
              </a:lnSpc>
              <a:spcBef>
                <a:spcPts val="450"/>
              </a:spcBef>
              <a:spcAft>
                <a:spcPts val="450"/>
              </a:spcAft>
              <a:buClr>
                <a:srgbClr val="49502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Matching funds from </a:t>
            </a:r>
            <a:r>
              <a:rPr kumimoji="0" lang="en-US" sz="1400" b="1"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ANY</a:t>
            </a: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 conservation or resilience program of </a:t>
            </a:r>
            <a:r>
              <a:rPr kumimoji="0" lang="en-US" sz="1400" b="1"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ANY</a:t>
            </a: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Arial" panose="020B0604020202020204" pitchFamily="34" charset="0"/>
              </a:rPr>
              <a:t> federal agency </a:t>
            </a:r>
          </a:p>
        </p:txBody>
      </p:sp>
    </p:spTree>
    <p:extLst>
      <p:ext uri="{BB962C8B-B14F-4D97-AF65-F5344CB8AC3E}">
        <p14:creationId xmlns:p14="http://schemas.microsoft.com/office/powerpoint/2010/main" val="363716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800" b="0" dirty="0">
                <a:latin typeface="+mn-lt"/>
              </a:rPr>
              <a:t>REPI Program Funding and Expenditures</a:t>
            </a:r>
          </a:p>
        </p:txBody>
      </p:sp>
      <p:pic>
        <p:nvPicPr>
          <p:cNvPr id="11" name="Picture 10"/>
          <p:cNvPicPr>
            <a:picLocks noChangeAspect="1"/>
          </p:cNvPicPr>
          <p:nvPr/>
        </p:nvPicPr>
        <p:blipFill rotWithShape="1">
          <a:blip r:embed="rId3"/>
          <a:srcRect l="59179" t="15230" r="31208" b="83010"/>
          <a:stretch/>
        </p:blipFill>
        <p:spPr>
          <a:xfrm>
            <a:off x="10190358" y="4378040"/>
            <a:ext cx="1708467" cy="176015"/>
          </a:xfrm>
          <a:prstGeom prst="rect">
            <a:avLst/>
          </a:prstGeom>
        </p:spPr>
      </p:pic>
      <p:pic>
        <p:nvPicPr>
          <p:cNvPr id="12" name="Picture 11"/>
          <p:cNvPicPr>
            <a:picLocks noChangeAspect="1"/>
          </p:cNvPicPr>
          <p:nvPr/>
        </p:nvPicPr>
        <p:blipFill rotWithShape="1">
          <a:blip r:embed="rId3"/>
          <a:srcRect l="24055" t="15164" r="65494" b="83019"/>
          <a:stretch/>
        </p:blipFill>
        <p:spPr>
          <a:xfrm>
            <a:off x="10190358" y="1471253"/>
            <a:ext cx="1857485" cy="181559"/>
          </a:xfrm>
          <a:prstGeom prst="rect">
            <a:avLst/>
          </a:prstGeom>
        </p:spPr>
      </p:pic>
      <p:pic>
        <p:nvPicPr>
          <p:cNvPr id="13" name="Picture 12"/>
          <p:cNvPicPr>
            <a:picLocks noChangeAspect="1"/>
          </p:cNvPicPr>
          <p:nvPr/>
        </p:nvPicPr>
        <p:blipFill rotWithShape="1">
          <a:blip r:embed="rId3"/>
          <a:srcRect l="44097" t="15151" r="47695" b="82732"/>
          <a:stretch/>
        </p:blipFill>
        <p:spPr>
          <a:xfrm>
            <a:off x="10190358" y="3458634"/>
            <a:ext cx="1458700" cy="211696"/>
          </a:xfrm>
          <a:prstGeom prst="rect">
            <a:avLst/>
          </a:prstGeom>
        </p:spPr>
      </p:pic>
      <p:pic>
        <p:nvPicPr>
          <p:cNvPr id="14" name="Picture 13"/>
          <p:cNvPicPr>
            <a:picLocks noChangeAspect="1"/>
          </p:cNvPicPr>
          <p:nvPr/>
        </p:nvPicPr>
        <p:blipFill rotWithShape="1">
          <a:blip r:embed="rId3"/>
          <a:srcRect l="34406" t="15198" r="56260" b="82771"/>
          <a:stretch/>
        </p:blipFill>
        <p:spPr>
          <a:xfrm>
            <a:off x="10650286" y="1652812"/>
            <a:ext cx="1658918" cy="203029"/>
          </a:xfrm>
          <a:prstGeom prst="rect">
            <a:avLst/>
          </a:prstGeom>
        </p:spPr>
      </p:pic>
      <p:pic>
        <p:nvPicPr>
          <p:cNvPr id="15" name="Picture 14"/>
          <p:cNvPicPr>
            <a:picLocks noChangeAspect="1"/>
          </p:cNvPicPr>
          <p:nvPr/>
        </p:nvPicPr>
        <p:blipFill rotWithShape="1">
          <a:blip r:embed="rId3"/>
          <a:srcRect l="26412" t="16947" r="64551" b="81166"/>
          <a:stretch/>
        </p:blipFill>
        <p:spPr>
          <a:xfrm>
            <a:off x="10626257" y="1830138"/>
            <a:ext cx="1606089" cy="188541"/>
          </a:xfrm>
          <a:prstGeom prst="rect">
            <a:avLst/>
          </a:prstGeom>
        </p:spPr>
      </p:pic>
      <p:pic>
        <p:nvPicPr>
          <p:cNvPr id="16" name="Picture 15"/>
          <p:cNvPicPr>
            <a:picLocks noChangeAspect="1"/>
          </p:cNvPicPr>
          <p:nvPr/>
        </p:nvPicPr>
        <p:blipFill rotWithShape="1">
          <a:blip r:embed="rId3"/>
          <a:srcRect l="68775" t="15120" r="28009" b="82468"/>
          <a:stretch/>
        </p:blipFill>
        <p:spPr>
          <a:xfrm>
            <a:off x="10643189" y="4543471"/>
            <a:ext cx="571500" cy="241301"/>
          </a:xfrm>
          <a:prstGeom prst="rect">
            <a:avLst/>
          </a:prstGeom>
        </p:spPr>
      </p:pic>
      <p:pic>
        <p:nvPicPr>
          <p:cNvPr id="17" name="Picture 16"/>
          <p:cNvPicPr>
            <a:picLocks noChangeAspect="1"/>
          </p:cNvPicPr>
          <p:nvPr/>
        </p:nvPicPr>
        <p:blipFill rotWithShape="1">
          <a:blip r:embed="rId3"/>
          <a:srcRect l="52233" t="15236" r="42056" b="81457"/>
          <a:stretch/>
        </p:blipFill>
        <p:spPr>
          <a:xfrm>
            <a:off x="10670532" y="3661663"/>
            <a:ext cx="1014956" cy="362521"/>
          </a:xfrm>
          <a:prstGeom prst="rect">
            <a:avLst/>
          </a:prstGeom>
        </p:spPr>
      </p:pic>
      <p:graphicFrame>
        <p:nvGraphicFramePr>
          <p:cNvPr id="8" name="Chart 7"/>
          <p:cNvGraphicFramePr>
            <a:graphicFrameLocks noChangeAspect="1"/>
          </p:cNvGraphicFramePr>
          <p:nvPr/>
        </p:nvGraphicFramePr>
        <p:xfrm>
          <a:off x="163223" y="1226044"/>
          <a:ext cx="3721744" cy="249460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850233" y="2161092"/>
            <a:ext cx="995637" cy="215444"/>
          </a:xfrm>
          <a:prstGeom prst="rect">
            <a:avLst/>
          </a:prstGeom>
          <a:noFill/>
        </p:spPr>
        <p:txBody>
          <a:bodyPr wrap="square" lIns="0" tIns="0" rIns="0" bIns="0" rtlCol="0">
            <a:spAutoFit/>
          </a:bodyPr>
          <a:lstStyle/>
          <a:p>
            <a:pPr defTabSz="914400" eaLnBrk="0" fontAlgn="base" hangingPunct="0">
              <a:spcBef>
                <a:spcPct val="50000"/>
              </a:spcBef>
              <a:spcAft>
                <a:spcPct val="0"/>
              </a:spcAft>
              <a:buSzPct val="75000"/>
            </a:pPr>
            <a:r>
              <a:rPr lang="en-US" sz="1400" kern="0" dirty="0">
                <a:solidFill>
                  <a:schemeClr val="tx2">
                    <a:lumMod val="90000"/>
                    <a:lumOff val="10000"/>
                  </a:schemeClr>
                </a:solidFill>
                <a:ea typeface="ＭＳ Ｐゴシック" charset="-128"/>
                <a:cs typeface="Arial" panose="020B0604020202020204" pitchFamily="34" charset="0"/>
              </a:rPr>
              <a:t>REPI</a:t>
            </a:r>
          </a:p>
        </p:txBody>
      </p:sp>
      <p:sp>
        <p:nvSpPr>
          <p:cNvPr id="19" name="TextBox 18"/>
          <p:cNvSpPr txBox="1"/>
          <p:nvPr/>
        </p:nvSpPr>
        <p:spPr>
          <a:xfrm>
            <a:off x="2234547" y="3370169"/>
            <a:ext cx="1789912" cy="430887"/>
          </a:xfrm>
          <a:prstGeom prst="rect">
            <a:avLst/>
          </a:prstGeom>
          <a:noFill/>
        </p:spPr>
        <p:txBody>
          <a:bodyPr wrap="square" lIns="0" tIns="0" rIns="0" bIns="0" rtlCol="0">
            <a:spAutoFit/>
          </a:bodyPr>
          <a:lstStyle/>
          <a:p>
            <a:pPr defTabSz="914400" eaLnBrk="0" fontAlgn="base" hangingPunct="0">
              <a:spcAft>
                <a:spcPct val="0"/>
              </a:spcAft>
              <a:buSzPct val="75000"/>
            </a:pPr>
            <a:r>
              <a:rPr lang="en-US" sz="1400" kern="0" dirty="0">
                <a:solidFill>
                  <a:schemeClr val="tx1">
                    <a:lumMod val="65000"/>
                    <a:lumOff val="35000"/>
                  </a:schemeClr>
                </a:solidFill>
                <a:ea typeface="ＭＳ Ｐゴシック" charset="-128"/>
                <a:cs typeface="Arial" panose="020B0604020202020204" pitchFamily="34" charset="0"/>
              </a:rPr>
              <a:t>  Combined</a:t>
            </a:r>
          </a:p>
          <a:p>
            <a:pPr defTabSz="914400" eaLnBrk="0" fontAlgn="base" hangingPunct="0">
              <a:spcAft>
                <a:spcPct val="0"/>
              </a:spcAft>
              <a:buSzPct val="75000"/>
            </a:pPr>
            <a:r>
              <a:rPr lang="en-US" sz="1400" kern="0" dirty="0">
                <a:solidFill>
                  <a:schemeClr val="tx1">
                    <a:lumMod val="65000"/>
                    <a:lumOff val="35000"/>
                  </a:schemeClr>
                </a:solidFill>
                <a:ea typeface="ＭＳ Ｐゴシック" charset="-128"/>
                <a:cs typeface="Arial" panose="020B0604020202020204" pitchFamily="34" charset="0"/>
              </a:rPr>
              <a:t>Military Service</a:t>
            </a:r>
          </a:p>
        </p:txBody>
      </p:sp>
      <p:sp>
        <p:nvSpPr>
          <p:cNvPr id="20" name="TextBox 19"/>
          <p:cNvSpPr txBox="1"/>
          <p:nvPr/>
        </p:nvSpPr>
        <p:spPr>
          <a:xfrm>
            <a:off x="511091" y="2436188"/>
            <a:ext cx="995637" cy="215444"/>
          </a:xfrm>
          <a:prstGeom prst="rect">
            <a:avLst/>
          </a:prstGeom>
          <a:noFill/>
        </p:spPr>
        <p:txBody>
          <a:bodyPr wrap="square" lIns="0" tIns="0" rIns="0" bIns="0" rtlCol="0">
            <a:spAutoFit/>
          </a:bodyPr>
          <a:lstStyle/>
          <a:p>
            <a:pPr defTabSz="914400" eaLnBrk="0" fontAlgn="base" hangingPunct="0">
              <a:spcBef>
                <a:spcPct val="50000"/>
              </a:spcBef>
              <a:spcAft>
                <a:spcPct val="0"/>
              </a:spcAft>
              <a:buSzPct val="75000"/>
            </a:pPr>
            <a:r>
              <a:rPr lang="en-US" sz="1400" kern="0" dirty="0">
                <a:solidFill>
                  <a:schemeClr val="accent6">
                    <a:lumMod val="75000"/>
                  </a:schemeClr>
                </a:solidFill>
                <a:ea typeface="ＭＳ Ｐゴシック" charset="-128"/>
                <a:cs typeface="Arial" panose="020B0604020202020204" pitchFamily="34" charset="0"/>
              </a:rPr>
              <a:t>Partner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6044" y="1261883"/>
            <a:ext cx="5822483" cy="4321488"/>
          </a:xfrm>
          <a:prstGeom prst="rect">
            <a:avLst/>
          </a:prstGeom>
        </p:spPr>
      </p:pic>
      <p:sp>
        <p:nvSpPr>
          <p:cNvPr id="9" name="TextBox 8"/>
          <p:cNvSpPr txBox="1"/>
          <p:nvPr/>
        </p:nvSpPr>
        <p:spPr>
          <a:xfrm>
            <a:off x="5099255" y="1261883"/>
            <a:ext cx="2136808" cy="492443"/>
          </a:xfrm>
          <a:prstGeom prst="rect">
            <a:avLst/>
          </a:prstGeom>
          <a:solidFill>
            <a:schemeClr val="bg1"/>
          </a:solidFill>
          <a:effectLst>
            <a:softEdge rad="127000"/>
          </a:effectLst>
        </p:spPr>
        <p:txBody>
          <a:bodyPr wrap="square" lIns="0" tIns="0" rIns="0" bIns="0" rtlCol="0">
            <a:spAutoFit/>
          </a:bodyPr>
          <a:lstStyle/>
          <a:p>
            <a:pPr algn="ctr" defTabSz="914400" eaLnBrk="0" fontAlgn="base" hangingPunct="0">
              <a:spcBef>
                <a:spcPct val="50000"/>
              </a:spcBef>
              <a:spcAft>
                <a:spcPct val="0"/>
              </a:spcAft>
              <a:buSzPct val="75000"/>
            </a:pPr>
            <a:r>
              <a:rPr lang="en-US" sz="1600" kern="0" dirty="0">
                <a:solidFill>
                  <a:schemeClr val="tx2">
                    <a:lumMod val="90000"/>
                    <a:lumOff val="10000"/>
                  </a:schemeClr>
                </a:solidFill>
                <a:ea typeface="ＭＳ Ｐゴシック" charset="-128"/>
                <a:cs typeface="Arial" panose="020B0604020202020204" pitchFamily="34" charset="0"/>
              </a:rPr>
              <a:t>REPI Program Funding through FY 2022</a:t>
            </a:r>
          </a:p>
        </p:txBody>
      </p:sp>
      <p:sp>
        <p:nvSpPr>
          <p:cNvPr id="23" name="Content Placeholder 3">
            <a:extLst>
              <a:ext uri="{FF2B5EF4-FFF2-40B4-BE49-F238E27FC236}">
                <a16:creationId xmlns:a16="http://schemas.microsoft.com/office/drawing/2014/main" id="{A9ADBCC2-0671-5F49-9733-192B95141571}"/>
              </a:ext>
            </a:extLst>
          </p:cNvPr>
          <p:cNvSpPr txBox="1">
            <a:spLocks/>
          </p:cNvSpPr>
          <p:nvPr/>
        </p:nvSpPr>
        <p:spPr>
          <a:xfrm>
            <a:off x="359832" y="3928838"/>
            <a:ext cx="3726190" cy="2003910"/>
          </a:xfrm>
          <a:prstGeom prst="roundRect">
            <a:avLst/>
          </a:prstGeom>
          <a:ln w="381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57168" indent="-257168" algn="l" defTabSz="914400" rtl="0" eaLnBrk="1" latinLnBrk="0" hangingPunct="1">
              <a:lnSpc>
                <a:spcPct val="90000"/>
              </a:lnSpc>
              <a:spcBef>
                <a:spcPts val="450"/>
              </a:spcBef>
              <a:spcAft>
                <a:spcPts val="450"/>
              </a:spcAft>
              <a:buClr>
                <a:schemeClr val="accent1"/>
              </a:buClr>
              <a:buSzPct val="100000"/>
              <a:buFont typeface="Arial" panose="020B0604020202020204" pitchFamily="34" charset="0"/>
              <a:buChar char="●"/>
              <a:defRPr sz="1650" kern="1200">
                <a:solidFill>
                  <a:schemeClr val="dk1"/>
                </a:solidFill>
                <a:latin typeface="Arial" panose="020B0604020202020204" pitchFamily="34" charset="0"/>
                <a:ea typeface="+mn-ea"/>
                <a:cs typeface="Arial" panose="020B0604020202020204" pitchFamily="34" charset="0"/>
              </a:defRPr>
            </a:lvl1pPr>
            <a:lvl2pPr marL="685783" indent="-257168" algn="l" defTabSz="914400" rtl="0" eaLnBrk="1" latinLnBrk="0" hangingPunct="1">
              <a:lnSpc>
                <a:spcPct val="90000"/>
              </a:lnSpc>
              <a:spcBef>
                <a:spcPts val="450"/>
              </a:spcBef>
              <a:spcAft>
                <a:spcPts val="450"/>
              </a:spcAft>
              <a:buFont typeface="Arial" panose="020B0604020202020204" pitchFamily="34" charset="0"/>
              <a:buChar char="−"/>
              <a:defRPr sz="1500" kern="1200">
                <a:solidFill>
                  <a:schemeClr val="dk1"/>
                </a:solidFill>
                <a:latin typeface="Arial" panose="020B0604020202020204" pitchFamily="34" charset="0"/>
                <a:ea typeface="+mn-ea"/>
                <a:cs typeface="Arial" panose="020B0604020202020204" pitchFamily="34" charset="0"/>
              </a:defRPr>
            </a:lvl2pPr>
            <a:lvl3pPr marL="1028675" indent="-257168" algn="l" defTabSz="914400" rtl="0" eaLnBrk="1" latinLnBrk="0" hangingPunct="1">
              <a:lnSpc>
                <a:spcPct val="90000"/>
              </a:lnSpc>
              <a:spcBef>
                <a:spcPts val="450"/>
              </a:spcBef>
              <a:spcAft>
                <a:spcPts val="450"/>
              </a:spcAft>
              <a:buSzPct val="75000"/>
              <a:buFont typeface="Lucida Grande" panose="020B0600040502020204" pitchFamily="34" charset="0"/>
              <a:buChar char="▪"/>
              <a:defRPr sz="1350" kern="1200">
                <a:solidFill>
                  <a:schemeClr val="dk1"/>
                </a:solidFill>
                <a:latin typeface="Arial" panose="020B0604020202020204" pitchFamily="34" charset="0"/>
                <a:ea typeface="+mn-ea"/>
                <a:cs typeface="Arial" panose="020B0604020202020204" pitchFamily="34" charset="0"/>
              </a:defRPr>
            </a:lvl3pPr>
            <a:lvl4pPr marL="1200120" indent="-171446" algn="l" defTabSz="914400" rtl="0" eaLnBrk="1" latinLnBrk="0" hangingPunct="1">
              <a:lnSpc>
                <a:spcPct val="90000"/>
              </a:lnSpc>
              <a:spcBef>
                <a:spcPts val="450"/>
              </a:spcBef>
              <a:spcAft>
                <a:spcPts val="450"/>
              </a:spcAft>
              <a:buSzPct val="75000"/>
              <a:buFont typeface="Arial" panose="020B0604020202020204" pitchFamily="34" charset="0"/>
              <a:buChar char="−"/>
              <a:defRPr sz="1350" kern="1200">
                <a:solidFill>
                  <a:schemeClr val="dk1"/>
                </a:solidFill>
                <a:latin typeface="Arial" panose="020B0604020202020204" pitchFamily="34" charset="0"/>
                <a:ea typeface="+mn-ea"/>
                <a:cs typeface="Arial" panose="020B0604020202020204" pitchFamily="34" charset="0"/>
              </a:defRPr>
            </a:lvl4pPr>
            <a:lvl5pPr marL="1458479" indent="-171446" algn="l" defTabSz="914400" rtl="0" eaLnBrk="1" latinLnBrk="0" hangingPunct="1">
              <a:lnSpc>
                <a:spcPct val="90000"/>
              </a:lnSpc>
              <a:spcBef>
                <a:spcPts val="450"/>
              </a:spcBef>
              <a:spcAft>
                <a:spcPts val="450"/>
              </a:spcAft>
              <a:buSzPct val="75000"/>
              <a:buFont typeface="Arial" panose="020B0604020202020204" pitchFamily="34" charset="0"/>
              <a:buChar char="»"/>
              <a:tabLst/>
              <a:defRPr sz="135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spcBef>
                <a:spcPts val="1800"/>
              </a:spcBef>
              <a:buFont typeface="Arial" panose="020B0604020202020204" pitchFamily="34" charset="0"/>
              <a:buNone/>
            </a:pPr>
            <a:r>
              <a:rPr lang="en-US" altLang="en-US" sz="1600">
                <a:solidFill>
                  <a:schemeClr val="accent6">
                    <a:lumMod val="75000"/>
                  </a:schemeClr>
                </a:solidFill>
                <a:latin typeface="+mn-lt"/>
              </a:rPr>
              <a:t>$1 </a:t>
            </a:r>
            <a:r>
              <a:rPr lang="en-US" altLang="en-US" sz="1600">
                <a:solidFill>
                  <a:schemeClr val="accent6">
                    <a:lumMod val="75000"/>
                  </a:schemeClr>
                </a:solidFill>
                <a:latin typeface="+mn-lt"/>
                <a:cs typeface="Calibri" panose="020F0502020204030204" pitchFamily="34" charset="0"/>
              </a:rPr>
              <a:t>billion</a:t>
            </a:r>
            <a:r>
              <a:rPr lang="en-US" altLang="en-US" sz="1600">
                <a:solidFill>
                  <a:schemeClr val="accent6">
                    <a:lumMod val="75000"/>
                  </a:schemeClr>
                </a:solidFill>
                <a:latin typeface="+mn-lt"/>
              </a:rPr>
              <a:t> in DoD funds have been leveraged with over $975 million in partner funds.</a:t>
            </a:r>
          </a:p>
          <a:p>
            <a:pPr marL="0" indent="0">
              <a:spcBef>
                <a:spcPts val="1800"/>
              </a:spcBef>
              <a:buFont typeface="Arial" panose="020B0604020202020204" pitchFamily="34" charset="0"/>
              <a:buNone/>
            </a:pPr>
            <a:r>
              <a:rPr lang="en-US" altLang="en-US" sz="1600" i="1">
                <a:solidFill>
                  <a:schemeClr val="accent6">
                    <a:lumMod val="75000"/>
                  </a:schemeClr>
                </a:solidFill>
                <a:latin typeface="+mn-lt"/>
              </a:rPr>
              <a:t>PB FY22 $150M $75M OMB/DSD directed increase  FY22 Appropriations are pending.</a:t>
            </a:r>
          </a:p>
          <a:p>
            <a:pPr marL="0" indent="0">
              <a:spcBef>
                <a:spcPts val="1800"/>
              </a:spcBef>
              <a:buFont typeface="Arial" panose="020B0604020202020204" pitchFamily="34" charset="0"/>
              <a:buNone/>
            </a:pPr>
            <a:endParaRPr lang="en-US" altLang="en-US" sz="1600" i="1">
              <a:solidFill>
                <a:schemeClr val="accent6">
                  <a:lumMod val="75000"/>
                </a:schemeClr>
              </a:solidFill>
              <a:latin typeface="+mn-lt"/>
            </a:endParaRPr>
          </a:p>
          <a:p>
            <a:pPr marL="0" indent="0">
              <a:spcBef>
                <a:spcPts val="1800"/>
              </a:spcBef>
              <a:buFont typeface="Arial" panose="020B0604020202020204" pitchFamily="34" charset="0"/>
              <a:buNone/>
            </a:pPr>
            <a:endParaRPr lang="en-US" altLang="en-US" sz="900" i="1" dirty="0">
              <a:solidFill>
                <a:schemeClr val="accent6">
                  <a:lumMod val="75000"/>
                </a:schemeClr>
              </a:solidFill>
              <a:latin typeface="+mn-lt"/>
            </a:endParaRPr>
          </a:p>
        </p:txBody>
      </p:sp>
    </p:spTree>
    <p:extLst>
      <p:ext uri="{BB962C8B-B14F-4D97-AF65-F5344CB8AC3E}">
        <p14:creationId xmlns:p14="http://schemas.microsoft.com/office/powerpoint/2010/main" val="2142000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E8669-3C39-4335-89DC-59B92868E3DB}"/>
              </a:ext>
            </a:extLst>
          </p:cNvPr>
          <p:cNvSpPr>
            <a:spLocks noGrp="1"/>
          </p:cNvSpPr>
          <p:nvPr>
            <p:ph type="body" sz="quarter" idx="11"/>
          </p:nvPr>
        </p:nvSpPr>
        <p:spPr>
          <a:xfrm>
            <a:off x="232013" y="364738"/>
            <a:ext cx="11492232" cy="472633"/>
          </a:xfrm>
        </p:spPr>
        <p:txBody>
          <a:bodyPr/>
          <a:lstStyle/>
          <a:p>
            <a:r>
              <a:rPr lang="en-US" sz="2800" b="0" dirty="0">
                <a:latin typeface="+mn-lt"/>
              </a:rPr>
              <a:t>REPI Project Locations</a:t>
            </a:r>
          </a:p>
          <a:p>
            <a:endParaRPr lang="en-US" dirty="0"/>
          </a:p>
        </p:txBody>
      </p:sp>
      <p:sp>
        <p:nvSpPr>
          <p:cNvPr id="4" name="Rectangle 3"/>
          <p:cNvSpPr/>
          <p:nvPr/>
        </p:nvSpPr>
        <p:spPr>
          <a:xfrm>
            <a:off x="-273122" y="1972605"/>
            <a:ext cx="4313047" cy="2585323"/>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Franklin Gothic Book" panose="020B0503020102020204"/>
              </a:rPr>
              <a:t>Through fiscal year 2021, </a:t>
            </a:r>
            <a:r>
              <a:rPr kumimoji="0" lang="en-US" sz="1800" b="1" i="0" u="none" strike="noStrike" kern="1200" cap="none" spc="0" normalizeH="0" baseline="0" noProof="0" dirty="0">
                <a:ln>
                  <a:noFill/>
                </a:ln>
                <a:solidFill>
                  <a:srgbClr val="000000"/>
                </a:solidFill>
                <a:effectLst/>
                <a:uLnTx/>
                <a:uFillTx/>
                <a:latin typeface="Franklin Gothic Book" panose="020B0503020102020204"/>
                <a:ea typeface="+mn-ea"/>
                <a:cs typeface="+mn-cs"/>
              </a:rPr>
              <a:t>DoD has leveraged $1.18 billion </a:t>
            </a:r>
            <a:r>
              <a:rPr kumimoji="0" lang="en-US" sz="1800" i="0" u="none" strike="noStrike" kern="1200" cap="none" spc="0" normalizeH="0" baseline="0" noProof="0" dirty="0">
                <a:ln>
                  <a:noFill/>
                </a:ln>
                <a:solidFill>
                  <a:srgbClr val="000000"/>
                </a:solidFill>
                <a:effectLst/>
                <a:uLnTx/>
                <a:uFillTx/>
                <a:latin typeface="Franklin Gothic Book" panose="020B0503020102020204"/>
                <a:ea typeface="+mn-ea"/>
                <a:cs typeface="+mn-cs"/>
              </a:rPr>
              <a:t>with over </a:t>
            </a:r>
            <a:r>
              <a:rPr kumimoji="0" lang="en-US" sz="1800" b="1" i="0" u="none" strike="noStrike" kern="1200" cap="none" spc="0" normalizeH="0" baseline="0" noProof="0" dirty="0">
                <a:ln>
                  <a:noFill/>
                </a:ln>
                <a:solidFill>
                  <a:srgbClr val="000000"/>
                </a:solidFill>
                <a:effectLst/>
                <a:uLnTx/>
                <a:uFillTx/>
                <a:latin typeface="Franklin Gothic Book" panose="020B0503020102020204"/>
                <a:ea typeface="+mn-ea"/>
                <a:cs typeface="+mn-cs"/>
              </a:rPr>
              <a:t>$1.05 billion in non-Department partner contributions </a:t>
            </a:r>
            <a:r>
              <a:rPr kumimoji="0" lang="en-US" sz="1800" i="0" u="none" strike="noStrike" kern="1200" cap="none" spc="0" normalizeH="0" baseline="0" noProof="0" dirty="0">
                <a:ln>
                  <a:noFill/>
                </a:ln>
                <a:solidFill>
                  <a:srgbClr val="000000"/>
                </a:solidFill>
                <a:effectLst/>
                <a:uLnTx/>
                <a:uFillTx/>
                <a:latin typeface="Franklin Gothic Book" panose="020B0503020102020204"/>
                <a:ea typeface="+mn-ea"/>
                <a:cs typeface="+mn-cs"/>
              </a:rPr>
              <a:t>to protect nearly 830,000 acres </a:t>
            </a: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of land, safeguarding vital test, training, and operational assets and capabilities in </a:t>
            </a:r>
            <a:r>
              <a:rPr kumimoji="0" lang="en-US" sz="1800" b="1" i="0" u="none" strike="noStrike" kern="1200" cap="none" spc="0" normalizeH="0" baseline="0" noProof="0" dirty="0">
                <a:ln>
                  <a:noFill/>
                </a:ln>
                <a:solidFill>
                  <a:srgbClr val="000000"/>
                </a:solidFill>
                <a:effectLst/>
                <a:uLnTx/>
                <a:uFillTx/>
                <a:latin typeface="Franklin Gothic Book" panose="020B0503020102020204"/>
                <a:ea typeface="+mn-ea"/>
                <a:cs typeface="+mn-cs"/>
              </a:rPr>
              <a:t>118 locations in 35 states and territories</a:t>
            </a: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502" y="1091473"/>
            <a:ext cx="7045537" cy="43475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033" y="5039458"/>
            <a:ext cx="4006006" cy="957146"/>
          </a:xfrm>
          <a:prstGeom prst="rect">
            <a:avLst/>
          </a:prstGeom>
        </p:spPr>
      </p:pic>
    </p:spTree>
    <p:extLst>
      <p:ext uri="{BB962C8B-B14F-4D97-AF65-F5344CB8AC3E}">
        <p14:creationId xmlns:p14="http://schemas.microsoft.com/office/powerpoint/2010/main" val="151928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9884" y="408584"/>
            <a:ext cx="11492232" cy="472633"/>
          </a:xfrm>
        </p:spPr>
        <p:txBody>
          <a:bodyPr/>
          <a:lstStyle/>
          <a:p>
            <a:r>
              <a:rPr lang="en-US" sz="2800" b="0" dirty="0">
                <a:latin typeface="Franklin Gothic Book" panose="020B0503020102020204" pitchFamily="34" charset="0"/>
              </a:rPr>
              <a:t>Relevant REPI Authorities</a:t>
            </a:r>
          </a:p>
        </p:txBody>
      </p:sp>
      <p:sp>
        <p:nvSpPr>
          <p:cNvPr id="4" name="Content Placeholder 3"/>
          <p:cNvSpPr>
            <a:spLocks noGrp="1"/>
          </p:cNvSpPr>
          <p:nvPr>
            <p:ph sz="quarter" idx="12"/>
          </p:nvPr>
        </p:nvSpPr>
        <p:spPr>
          <a:xfrm>
            <a:off x="349884" y="1038212"/>
            <a:ext cx="11489268" cy="5276324"/>
          </a:xfrm>
        </p:spPr>
        <p:txBody>
          <a:bodyPr/>
          <a:lstStyle/>
          <a:p>
            <a:pPr marL="0" indent="0">
              <a:buNone/>
            </a:pPr>
            <a:r>
              <a:rPr kumimoji="0" lang="pt-BR" sz="1800" b="1" i="0" u="none" strike="noStrike" kern="1200" cap="none" spc="0" normalizeH="0" baseline="0" noProof="0" dirty="0">
                <a:ln>
                  <a:noFill/>
                </a:ln>
                <a:solidFill>
                  <a:srgbClr val="000000"/>
                </a:solidFill>
                <a:effectLst/>
                <a:uLnTx/>
                <a:uFillTx/>
                <a:latin typeface="Franklin Gothic Book" panose="020B0503020102020204"/>
              </a:rPr>
              <a:t>10 U.S.C. § 2684a</a:t>
            </a:r>
            <a:endParaRPr lang="en-US" sz="1800" dirty="0">
              <a:latin typeface="+mn-lt"/>
            </a:endParaRPr>
          </a:p>
          <a:p>
            <a:pPr marL="628650" lvl="1" indent="-285750">
              <a:spcBef>
                <a:spcPts val="480"/>
              </a:spcBef>
              <a:spcAft>
                <a:spcPts val="0"/>
              </a:spcAft>
              <a:buClr>
                <a:schemeClr val="tx2">
                  <a:lumMod val="90000"/>
                  <a:lumOff val="10000"/>
                </a:schemeClr>
              </a:buClr>
            </a:pPr>
            <a:r>
              <a:rPr lang="en-US" sz="1600" dirty="0">
                <a:latin typeface="+mn-lt"/>
              </a:rPr>
              <a:t>Allows the recipient of REPI funds to acquire real property interests or water rights for property in the vicinity of, or ecologically related to, a military installation, range or airspace to: </a:t>
            </a:r>
          </a:p>
          <a:p>
            <a:pPr marL="1028692" lvl="2" indent="-342900">
              <a:spcBef>
                <a:spcPts val="480"/>
              </a:spcBef>
              <a:spcAft>
                <a:spcPts val="0"/>
              </a:spcAft>
              <a:buClr>
                <a:schemeClr val="tx2">
                  <a:lumMod val="90000"/>
                  <a:lumOff val="10000"/>
                </a:schemeClr>
              </a:buClr>
              <a:buFont typeface="+mj-lt"/>
              <a:buAutoNum type="arabicPeriod"/>
            </a:pPr>
            <a:r>
              <a:rPr lang="en-US" sz="1600" dirty="0">
                <a:latin typeface="+mn-lt"/>
              </a:rPr>
              <a:t>Limit development or use of the property that is incompatible with the installation’s mission and/or</a:t>
            </a:r>
          </a:p>
          <a:p>
            <a:pPr marL="1028692" lvl="2" indent="-342900">
              <a:spcBef>
                <a:spcPts val="480"/>
              </a:spcBef>
              <a:spcAft>
                <a:spcPts val="0"/>
              </a:spcAft>
              <a:buClr>
                <a:schemeClr val="tx2">
                  <a:lumMod val="90000"/>
                  <a:lumOff val="10000"/>
                </a:schemeClr>
              </a:buClr>
              <a:buFont typeface="+mj-lt"/>
              <a:buAutoNum type="arabicPeriod"/>
            </a:pPr>
            <a:r>
              <a:rPr lang="en-US" sz="1600" dirty="0">
                <a:latin typeface="+mn-lt"/>
              </a:rPr>
              <a:t>Preserve habitat to relieve current or anticipated environmental restrictions on military activities and/or</a:t>
            </a:r>
          </a:p>
          <a:p>
            <a:pPr marL="1028692" lvl="2" indent="-342900">
              <a:spcBef>
                <a:spcPts val="480"/>
              </a:spcBef>
              <a:spcAft>
                <a:spcPts val="0"/>
              </a:spcAft>
              <a:buClr>
                <a:schemeClr val="tx2">
                  <a:lumMod val="90000"/>
                  <a:lumOff val="10000"/>
                </a:schemeClr>
              </a:buClr>
              <a:buFont typeface="+mj-lt"/>
              <a:buAutoNum type="arabicPeriod"/>
            </a:pPr>
            <a:r>
              <a:rPr lang="en-US" sz="1600" dirty="0">
                <a:latin typeface="+mn-lt"/>
              </a:rPr>
              <a:t>Maintain or improve military installation resilience</a:t>
            </a:r>
          </a:p>
          <a:p>
            <a:pPr marL="0" marR="0" lvl="0" indent="0" algn="l" defTabSz="685783" rtl="0" eaLnBrk="0" fontAlgn="base" latinLnBrk="0" hangingPunct="0">
              <a:lnSpc>
                <a:spcPct val="100000"/>
              </a:lnSpc>
              <a:spcBef>
                <a:spcPts val="450"/>
              </a:spcBef>
              <a:spcAft>
                <a:spcPts val="450"/>
              </a:spcAft>
              <a:buClr>
                <a:srgbClr val="49502D"/>
              </a:buClr>
              <a:buSzPct val="100000"/>
              <a:buFont typeface="Arial" panose="020B0604020202020204" pitchFamily="34" charset="0"/>
              <a:buNone/>
              <a:tabLst/>
              <a:defRPr/>
            </a:pPr>
            <a:r>
              <a:rPr kumimoji="0" lang="pt-BR" sz="1800" b="1" i="0" u="none" strike="noStrike" kern="1200" cap="none" spc="0" normalizeH="0" baseline="0" noProof="0" dirty="0">
                <a:ln>
                  <a:noFill/>
                </a:ln>
                <a:solidFill>
                  <a:srgbClr val="000000"/>
                </a:solidFill>
                <a:effectLst/>
                <a:uLnTx/>
                <a:uFillTx/>
                <a:latin typeface="Franklin Gothic Book" panose="020B0503020102020204"/>
              </a:rPr>
              <a:t>10 U.S.C. § 2684a(h):</a:t>
            </a:r>
            <a:r>
              <a:rPr kumimoji="0" lang="pt-BR" sz="1800" b="1" i="0" u="none" strike="noStrike" kern="1200" cap="none" spc="0" normalizeH="0" noProof="0" dirty="0">
                <a:ln>
                  <a:noFill/>
                </a:ln>
                <a:solidFill>
                  <a:srgbClr val="000000"/>
                </a:solidFill>
                <a:effectLst/>
                <a:uLnTx/>
                <a:uFillTx/>
                <a:latin typeface="Franklin Gothic Book" panose="020B0503020102020204"/>
              </a:rPr>
              <a:t>  </a:t>
            </a:r>
            <a:r>
              <a:rPr kumimoji="0" lang="pt-BR" sz="1800" b="1" i="0" u="none" strike="noStrike" kern="1200" cap="none" spc="0" normalizeH="0" baseline="0" noProof="0" dirty="0">
                <a:ln>
                  <a:noFill/>
                </a:ln>
                <a:solidFill>
                  <a:srgbClr val="000000"/>
                </a:solidFill>
                <a:effectLst/>
                <a:uLnTx/>
                <a:uFillTx/>
                <a:latin typeface="Franklin Gothic Book" panose="020B0503020102020204"/>
              </a:rPr>
              <a:t>DoD Funds as Match Authority </a:t>
            </a:r>
          </a:p>
          <a:p>
            <a:pPr marL="628650" marR="0" lvl="1" indent="-285750" algn="l" defTabSz="685783" rtl="0" eaLnBrk="0" fontAlgn="base" latinLnBrk="0" hangingPunct="0">
              <a:lnSpc>
                <a:spcPct val="100000"/>
              </a:lnSpc>
              <a:spcBef>
                <a:spcPts val="480"/>
              </a:spcBef>
              <a:spcAft>
                <a:spcPts val="0"/>
              </a:spcAft>
              <a:buClr>
                <a:srgbClr val="363D1E">
                  <a:lumMod val="90000"/>
                  <a:lumOff val="10000"/>
                </a:srgbClr>
              </a:buClr>
              <a:buSzTx/>
              <a:buFont typeface="Arial" panose="020B0604020202020204" pitchFamily="34" charset="0"/>
              <a:buChar char="−"/>
              <a:tabLst/>
              <a:defRPr/>
            </a:pPr>
            <a:r>
              <a:rPr lang="en-US" sz="1600" dirty="0">
                <a:solidFill>
                  <a:srgbClr val="000000"/>
                </a:solidFill>
                <a:latin typeface="Franklin Gothic Book" panose="020B0503020102020204"/>
              </a:rPr>
              <a:t>Allows</a:t>
            </a:r>
            <a:r>
              <a:rPr kumimoji="0" lang="en-US" sz="1600" b="0" i="0" u="none" strike="noStrike" kern="1200" cap="none" spc="0" normalizeH="0" baseline="0" noProof="0" dirty="0">
                <a:ln>
                  <a:noFill/>
                </a:ln>
                <a:solidFill>
                  <a:srgbClr val="000000"/>
                </a:solidFill>
                <a:effectLst/>
                <a:uLnTx/>
                <a:uFillTx/>
                <a:latin typeface="Franklin Gothic Book" panose="020B0503020102020204"/>
              </a:rPr>
              <a:t> the recipient of REPI funds to use such funds as the match or cost-sharing requirement for </a:t>
            </a:r>
            <a:r>
              <a:rPr kumimoji="0" lang="en-US" sz="1600" b="1" i="0" u="none" strike="noStrike" kern="1200" cap="none" spc="0" normalizeH="0" baseline="0" noProof="0" dirty="0">
                <a:ln>
                  <a:noFill/>
                </a:ln>
                <a:solidFill>
                  <a:srgbClr val="000000"/>
                </a:solidFill>
                <a:effectLst/>
                <a:uLnTx/>
                <a:uFillTx/>
                <a:latin typeface="Franklin Gothic Book" panose="020B0503020102020204"/>
              </a:rPr>
              <a:t>ANY</a:t>
            </a:r>
            <a:r>
              <a:rPr kumimoji="0" lang="en-US" sz="1600" b="0" i="0" u="none" strike="noStrike" kern="1200" cap="none" spc="0" normalizeH="0" baseline="0" noProof="0" dirty="0">
                <a:ln>
                  <a:noFill/>
                </a:ln>
                <a:solidFill>
                  <a:srgbClr val="000000"/>
                </a:solidFill>
                <a:effectLst/>
                <a:uLnTx/>
                <a:uFillTx/>
                <a:latin typeface="Franklin Gothic Book" panose="020B0503020102020204"/>
              </a:rPr>
              <a:t> conservation or resilience program of </a:t>
            </a:r>
            <a:r>
              <a:rPr kumimoji="0" lang="en-US" sz="1600" b="1" i="0" u="none" strike="noStrike" kern="1200" cap="none" spc="0" normalizeH="0" baseline="0" noProof="0" dirty="0">
                <a:ln>
                  <a:noFill/>
                </a:ln>
                <a:solidFill>
                  <a:srgbClr val="000000"/>
                </a:solidFill>
                <a:effectLst/>
                <a:uLnTx/>
                <a:uFillTx/>
                <a:latin typeface="Franklin Gothic Book" panose="020B0503020102020204"/>
              </a:rPr>
              <a:t>ANY</a:t>
            </a:r>
            <a:r>
              <a:rPr kumimoji="0" lang="en-US" sz="1600" b="0" i="0" u="none" strike="noStrike" kern="1200" cap="none" spc="0" normalizeH="0" baseline="0" noProof="0" dirty="0">
                <a:ln>
                  <a:noFill/>
                </a:ln>
                <a:solidFill>
                  <a:srgbClr val="000000"/>
                </a:solidFill>
                <a:effectLst/>
                <a:uLnTx/>
                <a:uFillTx/>
                <a:latin typeface="Franklin Gothic Book" panose="020B0503020102020204"/>
              </a:rPr>
              <a:t> federal agency</a:t>
            </a:r>
            <a:endParaRPr kumimoji="0" lang="pt-BR" sz="1600" b="0" i="0" u="none" strike="noStrike" kern="1200" cap="none" spc="0" normalizeH="0" baseline="0" noProof="0" dirty="0">
              <a:ln>
                <a:noFill/>
              </a:ln>
              <a:solidFill>
                <a:srgbClr val="000000"/>
              </a:solidFill>
              <a:effectLst/>
              <a:uLnTx/>
              <a:uFillTx/>
              <a:latin typeface="Franklin Gothic Book" panose="020B0503020102020204"/>
            </a:endParaRPr>
          </a:p>
          <a:p>
            <a:pPr marL="0" marR="0" lvl="0" indent="0" algn="l" defTabSz="685783" rtl="0" eaLnBrk="0" fontAlgn="base" latinLnBrk="0" hangingPunct="0">
              <a:lnSpc>
                <a:spcPct val="100000"/>
              </a:lnSpc>
              <a:spcBef>
                <a:spcPts val="450"/>
              </a:spcBef>
              <a:spcAft>
                <a:spcPts val="450"/>
              </a:spcAft>
              <a:buClr>
                <a:srgbClr val="49502D"/>
              </a:buClr>
              <a:buSzPct val="100000"/>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Franklin Gothic Book" panose="020B0503020102020204"/>
              </a:rPr>
              <a:t>10 U.S.C. § 2679:</a:t>
            </a:r>
            <a:r>
              <a:rPr kumimoji="0" lang="en-US" sz="1800" b="1" i="0" u="none" strike="noStrike" kern="1200" cap="none" spc="0" normalizeH="0" noProof="0" dirty="0">
                <a:ln>
                  <a:noFill/>
                </a:ln>
                <a:solidFill>
                  <a:srgbClr val="000000"/>
                </a:solidFill>
                <a:effectLst/>
                <a:uLnTx/>
                <a:uFillTx/>
                <a:latin typeface="Franklin Gothic Book" panose="020B0503020102020204"/>
              </a:rPr>
              <a:t>  </a:t>
            </a:r>
            <a:r>
              <a:rPr kumimoji="0" lang="pt-BR" sz="1800" b="1" i="0" u="none" strike="noStrike" kern="1200" cap="none" spc="0" normalizeH="0" baseline="0" noProof="0" dirty="0">
                <a:ln>
                  <a:noFill/>
                </a:ln>
                <a:solidFill>
                  <a:srgbClr val="000000"/>
                </a:solidFill>
                <a:effectLst/>
                <a:uLnTx/>
                <a:uFillTx/>
                <a:latin typeface="Franklin Gothic Book" panose="020B0503020102020204"/>
              </a:rPr>
              <a:t>Intergovernmental Support Agreement (IGSA)</a:t>
            </a:r>
          </a:p>
          <a:p>
            <a:pPr marL="628650" marR="0" lvl="1" indent="-285750" algn="l" defTabSz="685783" rtl="0" eaLnBrk="0" fontAlgn="base" latinLnBrk="0" hangingPunct="0">
              <a:lnSpc>
                <a:spcPct val="100000"/>
              </a:lnSpc>
              <a:spcBef>
                <a:spcPts val="480"/>
              </a:spcBef>
              <a:spcAft>
                <a:spcPts val="0"/>
              </a:spcAft>
              <a:buClr>
                <a:srgbClr val="363D1E">
                  <a:lumMod val="90000"/>
                  <a:lumOff val="10000"/>
                </a:srgbClr>
              </a:buClr>
              <a:buSzTx/>
              <a:buFont typeface="Arial" panose="020B0604020202020204" pitchFamily="34" charset="0"/>
              <a:buChar char="−"/>
              <a:tabLst/>
              <a:defRPr/>
            </a:pPr>
            <a:r>
              <a:rPr lang="en-US" sz="1600" dirty="0">
                <a:solidFill>
                  <a:srgbClr val="000000"/>
                </a:solidFill>
                <a:latin typeface="Franklin Gothic Book" panose="020B0503020102020204"/>
              </a:rPr>
              <a:t>Authorizes the Military Departments to enter into agreements with eligible entities to provide, receive, or share installation support activities</a:t>
            </a:r>
          </a:p>
          <a:p>
            <a:pPr marL="0" lvl="0" indent="0">
              <a:buClr>
                <a:srgbClr val="49502D"/>
              </a:buClr>
              <a:buNone/>
              <a:defRPr/>
            </a:pPr>
            <a:r>
              <a:rPr lang="en-US" sz="1800" b="1" dirty="0">
                <a:solidFill>
                  <a:srgbClr val="000000"/>
                </a:solidFill>
                <a:latin typeface="Franklin Gothic Book" panose="020B0503020102020204"/>
              </a:rPr>
              <a:t>16 U.S.C. § 670c-1:  Sikes Act</a:t>
            </a:r>
          </a:p>
          <a:p>
            <a:pPr marL="628650" lvl="1" indent="-285750">
              <a:spcBef>
                <a:spcPts val="480"/>
              </a:spcBef>
              <a:spcAft>
                <a:spcPts val="0"/>
              </a:spcAft>
              <a:buClr>
                <a:srgbClr val="363D1E">
                  <a:lumMod val="90000"/>
                  <a:lumOff val="10000"/>
                </a:srgbClr>
              </a:buClr>
              <a:defRPr/>
            </a:pPr>
            <a:r>
              <a:rPr lang="en-US" sz="1600" dirty="0">
                <a:solidFill>
                  <a:srgbClr val="000000"/>
                </a:solidFill>
                <a:latin typeface="Franklin Gothic Book" panose="020B0503020102020204"/>
              </a:rPr>
              <a:t>Authorizes DoD to enter into cooperative agreements to maintain and improve natural resources on and off installations</a:t>
            </a:r>
          </a:p>
          <a:p>
            <a:pPr marL="628650" lvl="1" indent="-285750">
              <a:spcBef>
                <a:spcPts val="480"/>
              </a:spcBef>
              <a:spcAft>
                <a:spcPts val="0"/>
              </a:spcAft>
              <a:buClr>
                <a:srgbClr val="363D1E">
                  <a:lumMod val="90000"/>
                  <a:lumOff val="10000"/>
                </a:srgbClr>
              </a:buClr>
              <a:defRPr/>
            </a:pPr>
            <a:r>
              <a:rPr lang="en-US" sz="1600" dirty="0">
                <a:solidFill>
                  <a:srgbClr val="000000"/>
                </a:solidFill>
                <a:latin typeface="Franklin Gothic Book" panose="020B0503020102020204"/>
              </a:rPr>
              <a:t>Authorizes DoD to maintain or improve natural infrastructure in support of military installation resilience</a:t>
            </a:r>
          </a:p>
          <a:p>
            <a:pPr marL="628650" lvl="1" indent="-285750">
              <a:spcBef>
                <a:spcPts val="480"/>
              </a:spcBef>
              <a:spcAft>
                <a:spcPts val="0"/>
              </a:spcAft>
              <a:buClr>
                <a:srgbClr val="363D1E">
                  <a:lumMod val="90000"/>
                  <a:lumOff val="10000"/>
                </a:srgbClr>
              </a:buClr>
              <a:defRPr/>
            </a:pPr>
            <a:endParaRPr lang="en-US" sz="1600" dirty="0">
              <a:solidFill>
                <a:srgbClr val="000000"/>
              </a:solidFill>
              <a:latin typeface="Franklin Gothic Book" panose="020B0503020102020204"/>
            </a:endParaRPr>
          </a:p>
          <a:p>
            <a:pPr marL="342900" lvl="1" indent="0">
              <a:spcBef>
                <a:spcPts val="480"/>
              </a:spcBef>
              <a:spcAft>
                <a:spcPts val="0"/>
              </a:spcAft>
              <a:buClr>
                <a:schemeClr val="tx2">
                  <a:lumMod val="90000"/>
                  <a:lumOff val="10000"/>
                </a:schemeClr>
              </a:buClr>
              <a:buNone/>
            </a:pPr>
            <a:endParaRPr lang="en-US" sz="1800" dirty="0">
              <a:latin typeface="+mn-lt"/>
            </a:endParaRPr>
          </a:p>
        </p:txBody>
      </p:sp>
    </p:spTree>
    <p:extLst>
      <p:ext uri="{BB962C8B-B14F-4D97-AF65-F5344CB8AC3E}">
        <p14:creationId xmlns:p14="http://schemas.microsoft.com/office/powerpoint/2010/main" val="146026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800" b="0" dirty="0">
                <a:latin typeface="+mn-lt"/>
              </a:rPr>
              <a:t>Sentinel Landscapes Partnership</a:t>
            </a:r>
          </a:p>
        </p:txBody>
      </p:sp>
      <p:sp>
        <p:nvSpPr>
          <p:cNvPr id="7" name="TextBox 6"/>
          <p:cNvSpPr txBox="1"/>
          <p:nvPr/>
        </p:nvSpPr>
        <p:spPr>
          <a:xfrm>
            <a:off x="10084905" y="5776355"/>
            <a:ext cx="1767159" cy="153888"/>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50000"/>
              </a:spcBef>
              <a:spcAft>
                <a:spcPct val="0"/>
              </a:spcAft>
              <a:buClrTx/>
              <a:buSzPct val="75000"/>
              <a:buFontTx/>
              <a:buNone/>
              <a:tabLst/>
              <a:defRPr/>
            </a:pPr>
            <a:r>
              <a:rPr kumimoji="0" lang="en-US" sz="1000" b="0" i="0" u="none" strike="noStrike" kern="0" cap="none" spc="0" normalizeH="0" baseline="0" noProof="0" dirty="0">
                <a:ln>
                  <a:noFill/>
                </a:ln>
                <a:solidFill>
                  <a:prstClr val="black"/>
                </a:solidFill>
                <a:effectLst/>
                <a:uLnTx/>
                <a:uFillTx/>
                <a:latin typeface="Franklin Gothic Book" panose="020B0503020102020204"/>
                <a:ea typeface="ＭＳ Ｐゴシック" charset="-128"/>
                <a:cs typeface="Arial" panose="020B0604020202020204" pitchFamily="34" charset="0"/>
              </a:rPr>
              <a:t>Funding data through FY 2020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025" y="1115917"/>
            <a:ext cx="3317039" cy="4660438"/>
          </a:xfrm>
          <a:prstGeom prst="rect">
            <a:avLst/>
          </a:prstGeom>
        </p:spPr>
      </p:pic>
      <p:sp>
        <p:nvSpPr>
          <p:cNvPr id="9" name="Rectangle 8"/>
          <p:cNvSpPr/>
          <p:nvPr/>
        </p:nvSpPr>
        <p:spPr>
          <a:xfrm>
            <a:off x="-349081" y="1115917"/>
            <a:ext cx="9010002" cy="4814327"/>
          </a:xfrm>
          <a:prstGeom prst="rect">
            <a:avLst/>
          </a:prstGeom>
        </p:spPr>
        <p:txBody>
          <a:bodyPr wrap="square">
            <a:spAutoFit/>
          </a:bodyPr>
          <a:lstStyle/>
          <a:p>
            <a:pPr marL="742950" lvl="1" indent="-285750">
              <a:buFont typeface="Arial" panose="020B0604020202020204" pitchFamily="34" charset="0"/>
              <a:buChar char="•"/>
            </a:pPr>
            <a:r>
              <a:rPr lang="en-US" dirty="0"/>
              <a:t>The partnership was established in 2013 by USDA, DOI, and DoD with the strategic goals of strengthening military readiness, bolstering agricultural productivity, preserving natural resources, and increasing access to recreation.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Through fiscal year 2020, projects across sentinel landscapes have attracted roughly </a:t>
            </a:r>
            <a:r>
              <a:rPr lang="en-US" b="1" dirty="0"/>
              <a:t>$178 million</a:t>
            </a:r>
            <a:r>
              <a:rPr lang="en-US" dirty="0"/>
              <a:t> in DoD funds, </a:t>
            </a:r>
            <a:r>
              <a:rPr lang="en-US" b="1" dirty="0"/>
              <a:t>$250 million </a:t>
            </a:r>
            <a:r>
              <a:rPr lang="en-US" dirty="0"/>
              <a:t>in USDA funds, </a:t>
            </a:r>
            <a:r>
              <a:rPr lang="en-US" b="1" dirty="0"/>
              <a:t>$57 million </a:t>
            </a:r>
            <a:r>
              <a:rPr lang="en-US" dirty="0"/>
              <a:t>in DOI funds, </a:t>
            </a:r>
            <a:r>
              <a:rPr lang="en-US" b="1" dirty="0"/>
              <a:t>$230 million </a:t>
            </a:r>
            <a:r>
              <a:rPr lang="en-US" dirty="0"/>
              <a:t>in state funds, </a:t>
            </a:r>
            <a:r>
              <a:rPr lang="en-US" b="1" dirty="0"/>
              <a:t>$16 million </a:t>
            </a:r>
            <a:r>
              <a:rPr lang="en-US" dirty="0"/>
              <a:t>in local funds, and </a:t>
            </a:r>
            <a:r>
              <a:rPr lang="en-US" b="1" dirty="0"/>
              <a:t>$104 million </a:t>
            </a:r>
            <a:r>
              <a:rPr lang="en-US" dirty="0"/>
              <a:t>in private funds.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These contributions have permanently protected over </a:t>
            </a:r>
            <a:r>
              <a:rPr lang="en-US" b="1" dirty="0"/>
              <a:t>515,000 acres </a:t>
            </a:r>
            <a:r>
              <a:rPr lang="en-US" dirty="0"/>
              <a:t>of land and enrolled </a:t>
            </a:r>
            <a:r>
              <a:rPr lang="en-US" b="1" dirty="0"/>
              <a:t>2.7 million acres of land </a:t>
            </a:r>
            <a:r>
              <a:rPr lang="en-US" dirty="0"/>
              <a:t>in technical assistance programs. </a:t>
            </a:r>
          </a:p>
          <a:p>
            <a:pPr marL="742950" lvl="1" indent="-285750">
              <a:buFont typeface="Arial" panose="020B0604020202020204" pitchFamily="34" charset="0"/>
              <a:buChar cha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742950" lvl="1" indent="-285750">
              <a:buFont typeface="Arial" panose="020B0604020202020204" pitchFamily="34" charset="0"/>
              <a:buChar char="•"/>
            </a:pPr>
            <a:r>
              <a:rPr lang="en-US" dirty="0">
                <a:solidFill>
                  <a:srgbClr val="000000"/>
                </a:solidFill>
                <a:latin typeface="Franklin Gothic Book" panose="020B0503020102020204"/>
              </a:rPr>
              <a:t>On February 15, 2022, </a:t>
            </a:r>
            <a:r>
              <a:rPr lang="en-US" dirty="0">
                <a:solidFill>
                  <a:srgbClr val="000000"/>
                </a:solidFill>
              </a:rPr>
              <a:t>the partnership announced the designation of three new sentinel landscapes:</a:t>
            </a:r>
          </a:p>
          <a:p>
            <a:pPr marL="1200150" lvl="2" indent="-285750">
              <a:buFont typeface="Arial" panose="020B0604020202020204" pitchFamily="34" charset="0"/>
              <a:buChar char="•"/>
            </a:pPr>
            <a:r>
              <a:rPr lang="en-US" dirty="0">
                <a:solidFill>
                  <a:srgbClr val="000000"/>
                </a:solidFill>
              </a:rPr>
              <a:t>Camp </a:t>
            </a:r>
            <a:r>
              <a:rPr lang="en-US" dirty="0" err="1">
                <a:solidFill>
                  <a:srgbClr val="000000"/>
                </a:solidFill>
              </a:rPr>
              <a:t>Bullis</a:t>
            </a:r>
            <a:r>
              <a:rPr lang="en-US" dirty="0">
                <a:solidFill>
                  <a:srgbClr val="000000"/>
                </a:solidFill>
              </a:rPr>
              <a:t> Sentinel Landscape in Texas</a:t>
            </a:r>
          </a:p>
          <a:p>
            <a:pPr marL="1200150" lvl="2" indent="-285750">
              <a:buFont typeface="Arial" panose="020B0604020202020204" pitchFamily="34" charset="0"/>
              <a:buChar char="•"/>
            </a:pPr>
            <a:r>
              <a:rPr lang="en-US" dirty="0">
                <a:solidFill>
                  <a:srgbClr val="000000"/>
                </a:solidFill>
              </a:rPr>
              <a:t>Northwest Florida Sentinel Landscape</a:t>
            </a:r>
          </a:p>
          <a:p>
            <a:pPr marL="1200150" lvl="2" indent="-285750">
              <a:buFont typeface="Arial" panose="020B0604020202020204" pitchFamily="34" charset="0"/>
              <a:buChar char="•"/>
            </a:pPr>
            <a:r>
              <a:rPr lang="en-US" dirty="0">
                <a:solidFill>
                  <a:srgbClr val="000000"/>
                </a:solidFill>
              </a:rPr>
              <a:t>Southern Indiana Sentinel Landscape </a:t>
            </a:r>
            <a:endParaRPr kumimoji="0" lang="en-US"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248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D74E9C-F47B-9A46-BEA1-A0C91582E1B9}"/>
              </a:ext>
            </a:extLst>
          </p:cNvPr>
          <p:cNvSpPr/>
          <p:nvPr/>
        </p:nvSpPr>
        <p:spPr>
          <a:xfrm>
            <a:off x="-82193" y="-102742"/>
            <a:ext cx="12274193" cy="696074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sz="quarter"/>
          </p:nvPr>
        </p:nvSpPr>
        <p:spPr>
          <a:xfrm>
            <a:off x="895171" y="1005270"/>
            <a:ext cx="6061679" cy="2808287"/>
          </a:xfrm>
        </p:spPr>
        <p:txBody>
          <a:bodyPr>
            <a:normAutofit/>
          </a:bodyPr>
          <a:lstStyle/>
          <a:p>
            <a:r>
              <a:rPr lang="en-US" sz="2800" b="1" dirty="0">
                <a:latin typeface="Arial Narrow" panose="020B0604020202020204" pitchFamily="34" charset="0"/>
                <a:cs typeface="Arial Narrow" panose="020B0604020202020204" pitchFamily="34" charset="0"/>
              </a:rPr>
              <a:t>Air Installations Compatible Use Zones</a:t>
            </a:r>
            <a:br>
              <a:rPr lang="en-US" sz="2800" b="1" dirty="0">
                <a:latin typeface="Arial Narrow" panose="020B0604020202020204" pitchFamily="34" charset="0"/>
                <a:cs typeface="Arial Narrow" panose="020B0604020202020204" pitchFamily="34" charset="0"/>
              </a:rPr>
            </a:br>
            <a:br>
              <a:rPr lang="en-US" sz="4400" b="1" dirty="0">
                <a:latin typeface="Arial Narrow" panose="020B0604020202020204" pitchFamily="34" charset="0"/>
                <a:cs typeface="Arial Narrow" panose="020B0604020202020204" pitchFamily="34" charset="0"/>
              </a:rPr>
            </a:br>
            <a:r>
              <a:rPr lang="en-US" sz="4400" b="1" dirty="0">
                <a:latin typeface="Arial Narrow" panose="020B0604020202020204" pitchFamily="34" charset="0"/>
                <a:cs typeface="Arial Narrow" panose="020B0604020202020204" pitchFamily="34" charset="0"/>
              </a:rPr>
              <a:t>Encroachment, Compatibility and Resiliency</a:t>
            </a:r>
          </a:p>
        </p:txBody>
      </p:sp>
      <p:sp>
        <p:nvSpPr>
          <p:cNvPr id="7" name="Subtitle 6"/>
          <p:cNvSpPr>
            <a:spLocks noGrp="1"/>
          </p:cNvSpPr>
          <p:nvPr>
            <p:ph type="subTitle" sz="quarter" idx="1"/>
          </p:nvPr>
        </p:nvSpPr>
        <p:spPr>
          <a:xfrm>
            <a:off x="1220911" y="4448586"/>
            <a:ext cx="5410200" cy="1752600"/>
          </a:xfrm>
        </p:spPr>
        <p:txBody>
          <a:bodyPr/>
          <a:lstStyle/>
          <a:p>
            <a:r>
              <a:rPr lang="en-US" b="1" dirty="0">
                <a:latin typeface="Arial Narrow" panose="020B0604020202020204" pitchFamily="34" charset="0"/>
                <a:cs typeface="Arial Narrow" panose="020B0604020202020204" pitchFamily="34" charset="0"/>
              </a:rPr>
              <a:t>J. Dan Cecchini</a:t>
            </a:r>
          </a:p>
          <a:p>
            <a:r>
              <a:rPr lang="en-US" b="1" dirty="0">
                <a:latin typeface="Arial Narrow" panose="020B0604020202020204" pitchFamily="34" charset="0"/>
                <a:cs typeface="Arial Narrow" panose="020B0604020202020204" pitchFamily="34" charset="0"/>
              </a:rPr>
              <a:t>March 2022</a:t>
            </a:r>
          </a:p>
        </p:txBody>
      </p:sp>
      <p:pic>
        <p:nvPicPr>
          <p:cNvPr id="9" name="Picture 8">
            <a:extLst>
              <a:ext uri="{FF2B5EF4-FFF2-40B4-BE49-F238E27FC236}">
                <a16:creationId xmlns:a16="http://schemas.microsoft.com/office/drawing/2014/main" id="{A3B1CCC0-109A-A746-BAA3-EA38429EF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528" y="458040"/>
            <a:ext cx="1433330" cy="1452612"/>
          </a:xfrm>
          <a:prstGeom prst="rect">
            <a:avLst/>
          </a:prstGeom>
        </p:spPr>
      </p:pic>
      <p:pic>
        <p:nvPicPr>
          <p:cNvPr id="10" name="Picture 9">
            <a:extLst>
              <a:ext uri="{FF2B5EF4-FFF2-40B4-BE49-F238E27FC236}">
                <a16:creationId xmlns:a16="http://schemas.microsoft.com/office/drawing/2014/main" id="{0B679C05-1248-424C-9754-5DE94399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329" y="4448586"/>
            <a:ext cx="1453728" cy="1453728"/>
          </a:xfrm>
          <a:prstGeom prst="rect">
            <a:avLst/>
          </a:prstGeom>
        </p:spPr>
      </p:pic>
      <p:pic>
        <p:nvPicPr>
          <p:cNvPr id="11" name="Picture 10">
            <a:extLst>
              <a:ext uri="{FF2B5EF4-FFF2-40B4-BE49-F238E27FC236}">
                <a16:creationId xmlns:a16="http://schemas.microsoft.com/office/drawing/2014/main" id="{5385D9B3-E640-6440-B373-2A6B9EC5D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728" y="2252858"/>
            <a:ext cx="1808930" cy="1808930"/>
          </a:xfrm>
          <a:prstGeom prst="rect">
            <a:avLst/>
          </a:prstGeom>
        </p:spPr>
      </p:pic>
      <p:cxnSp>
        <p:nvCxnSpPr>
          <p:cNvPr id="12" name="Straight Connector 11">
            <a:extLst>
              <a:ext uri="{FF2B5EF4-FFF2-40B4-BE49-F238E27FC236}">
                <a16:creationId xmlns:a16="http://schemas.microsoft.com/office/drawing/2014/main" id="{1B88DDCF-8C45-E843-87D3-A8B2FAB70C40}"/>
              </a:ext>
            </a:extLst>
          </p:cNvPr>
          <p:cNvCxnSpPr/>
          <p:nvPr/>
        </p:nvCxnSpPr>
        <p:spPr>
          <a:xfrm>
            <a:off x="7130265" y="620713"/>
            <a:ext cx="0" cy="51225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39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Community partnering, fostered by open, transparent and proactive communication:</a:t>
            </a:r>
          </a:p>
          <a:p>
            <a:pPr lvl="1"/>
            <a:r>
              <a:rPr lang="en-US" dirty="0"/>
              <a:t>Allows communities to make informed land use planning decisions which,</a:t>
            </a:r>
          </a:p>
          <a:p>
            <a:pPr lvl="1"/>
            <a:r>
              <a:rPr lang="en-US" dirty="0"/>
              <a:t>Promotes compatible land uses around military installations which,</a:t>
            </a:r>
          </a:p>
          <a:p>
            <a:pPr lvl="1"/>
            <a:r>
              <a:rPr lang="en-US" dirty="0"/>
              <a:t>Fosters installation resiliency and happy communities</a:t>
            </a:r>
          </a:p>
        </p:txBody>
      </p:sp>
      <p:sp>
        <p:nvSpPr>
          <p:cNvPr id="3" name="Slide Number Placeholder 2"/>
          <p:cNvSpPr>
            <a:spLocks noGrp="1"/>
          </p:cNvSpPr>
          <p:nvPr>
            <p:ph type="sldNum" sz="quarter" idx="11"/>
          </p:nvPr>
        </p:nvSpPr>
        <p:spPr/>
        <p:txBody>
          <a:bodyPr/>
          <a:lstStyle/>
          <a:p>
            <a:pPr>
              <a:defRPr/>
            </a:pPr>
            <a:fld id="{07DA22DC-C029-46EF-99AD-85F9FEC6DBCD}" type="slidenum">
              <a:rPr lang="en-US" smtClean="0"/>
              <a:pPr>
                <a:defRPr/>
              </a:pPr>
              <a:t>4</a:t>
            </a:fld>
            <a:endParaRPr lang="en-US" dirty="0"/>
          </a:p>
        </p:txBody>
      </p:sp>
      <p:sp>
        <p:nvSpPr>
          <p:cNvPr id="4" name="Title 3"/>
          <p:cNvSpPr>
            <a:spLocks noGrp="1"/>
          </p:cNvSpPr>
          <p:nvPr>
            <p:ph type="title"/>
          </p:nvPr>
        </p:nvSpPr>
        <p:spPr/>
        <p:txBody>
          <a:bodyPr/>
          <a:lstStyle/>
          <a:p>
            <a:r>
              <a:rPr lang="en-US" dirty="0"/>
              <a:t>Overall Observation</a:t>
            </a:r>
          </a:p>
        </p:txBody>
      </p:sp>
      <p:pic>
        <p:nvPicPr>
          <p:cNvPr id="7" name="Picture 6">
            <a:extLst>
              <a:ext uri="{FF2B5EF4-FFF2-40B4-BE49-F238E27FC236}">
                <a16:creationId xmlns:a16="http://schemas.microsoft.com/office/drawing/2014/main" id="{6BF9A8AE-1CF3-9246-ADE9-B5001FB851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271" y="364601"/>
            <a:ext cx="775485" cy="775485"/>
          </a:xfrm>
          <a:prstGeom prst="rect">
            <a:avLst/>
          </a:prstGeom>
        </p:spPr>
      </p:pic>
      <p:pic>
        <p:nvPicPr>
          <p:cNvPr id="8" name="Picture 7">
            <a:extLst>
              <a:ext uri="{FF2B5EF4-FFF2-40B4-BE49-F238E27FC236}">
                <a16:creationId xmlns:a16="http://schemas.microsoft.com/office/drawing/2014/main" id="{25BD2458-EF06-8246-B3E9-E96C24842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96" y="364600"/>
            <a:ext cx="765192" cy="775486"/>
          </a:xfrm>
          <a:prstGeom prst="rect">
            <a:avLst/>
          </a:prstGeom>
        </p:spPr>
      </p:pic>
      <p:pic>
        <p:nvPicPr>
          <p:cNvPr id="9" name="Picture 8">
            <a:extLst>
              <a:ext uri="{FF2B5EF4-FFF2-40B4-BE49-F238E27FC236}">
                <a16:creationId xmlns:a16="http://schemas.microsoft.com/office/drawing/2014/main" id="{F80591A3-9B34-6E44-A4C1-64359E4EA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989" y="272194"/>
            <a:ext cx="939011" cy="939011"/>
          </a:xfrm>
          <a:prstGeom prst="rect">
            <a:avLst/>
          </a:prstGeom>
        </p:spPr>
      </p:pic>
    </p:spTree>
    <p:extLst>
      <p:ext uri="{BB962C8B-B14F-4D97-AF65-F5344CB8AC3E}">
        <p14:creationId xmlns:p14="http://schemas.microsoft.com/office/powerpoint/2010/main" val="73649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335" y="1595821"/>
            <a:ext cx="9628703" cy="3587507"/>
          </a:xfrm>
        </p:spPr>
        <p:txBody>
          <a:bodyPr/>
          <a:lstStyle/>
          <a:p>
            <a:r>
              <a:rPr lang="en-US" sz="2400" dirty="0"/>
              <a:t>The DoD Air Installations Compatible Use Zones (AICUZ) program was established in 1972</a:t>
            </a:r>
          </a:p>
          <a:p>
            <a:r>
              <a:rPr lang="en-US" sz="2400" dirty="0"/>
              <a:t>The purpose of the AICUZ program is to enhance compatibility between air installations and neighboring communities by:</a:t>
            </a:r>
          </a:p>
          <a:p>
            <a:pPr lvl="1"/>
            <a:r>
              <a:rPr lang="en-US" sz="2000" dirty="0"/>
              <a:t>Protecting the health, safety, and welfare of civilians and military personnel by encouraging land use which is compatible with aircraft operations;</a:t>
            </a:r>
          </a:p>
          <a:p>
            <a:pPr lvl="1"/>
            <a:r>
              <a:rPr lang="en-US" sz="2000" dirty="0"/>
              <a:t>Protecting Navy and Marine Corps installation investment by safeguarding the installation's operational capabilities;</a:t>
            </a:r>
          </a:p>
          <a:p>
            <a:pPr lvl="1"/>
            <a:r>
              <a:rPr lang="en-US" sz="2000" dirty="0"/>
              <a:t>Reducing noise impacts caused by aircraft operations while meeting operational, training, and flight safety requirements, both on and in the vicinity of air installations; and</a:t>
            </a:r>
          </a:p>
          <a:p>
            <a:pPr lvl="1"/>
            <a:r>
              <a:rPr lang="en-US" sz="2000" dirty="0"/>
              <a:t>Informing the public about the AICUZ program and seeking cooperative efforts to minimize noise and aircraft accident potential impact by promoting compatible development in the vicinity of military air installations.</a:t>
            </a:r>
          </a:p>
          <a:p>
            <a:endParaRPr lang="en-US" sz="2400" dirty="0"/>
          </a:p>
          <a:p>
            <a:endParaRPr lang="en-US" sz="2400" dirty="0"/>
          </a:p>
        </p:txBody>
      </p:sp>
      <p:sp>
        <p:nvSpPr>
          <p:cNvPr id="2" name="Title 1"/>
          <p:cNvSpPr>
            <a:spLocks noGrp="1"/>
          </p:cNvSpPr>
          <p:nvPr>
            <p:ph type="title"/>
          </p:nvPr>
        </p:nvSpPr>
        <p:spPr/>
        <p:txBody>
          <a:bodyPr/>
          <a:lstStyle/>
          <a:p>
            <a:r>
              <a:rPr lang="en-US" sz="3200" dirty="0"/>
              <a:t>Air Installations Compatible Use Zones</a:t>
            </a:r>
          </a:p>
        </p:txBody>
      </p:sp>
      <p:sp>
        <p:nvSpPr>
          <p:cNvPr id="9" name="TextBox 8"/>
          <p:cNvSpPr txBox="1"/>
          <p:nvPr/>
        </p:nvSpPr>
        <p:spPr>
          <a:xfrm>
            <a:off x="7906451" y="6203972"/>
            <a:ext cx="2586657" cy="261610"/>
          </a:xfrm>
          <a:prstGeom prst="rect">
            <a:avLst/>
          </a:prstGeom>
          <a:noFill/>
        </p:spPr>
        <p:txBody>
          <a:bodyPr wrap="square" rtlCol="0">
            <a:spAutoFit/>
          </a:bodyPr>
          <a:lstStyle/>
          <a:p>
            <a:pPr algn="r"/>
            <a:r>
              <a:rPr lang="en-US" sz="1100" i="1" dirty="0">
                <a:solidFill>
                  <a:schemeClr val="bg1"/>
                </a:solidFill>
                <a:latin typeface="Garamond" panose="02020404030301010803" pitchFamily="18" charset="0"/>
              </a:rPr>
              <a:t>Photo credit: Coralie Cobb</a:t>
            </a:r>
          </a:p>
        </p:txBody>
      </p:sp>
      <p:pic>
        <p:nvPicPr>
          <p:cNvPr id="10" name="Picture 9">
            <a:extLst>
              <a:ext uri="{FF2B5EF4-FFF2-40B4-BE49-F238E27FC236}">
                <a16:creationId xmlns:a16="http://schemas.microsoft.com/office/drawing/2014/main" id="{07CF7AE1-C735-D24B-94B6-F1640E1A7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271" y="364601"/>
            <a:ext cx="775485" cy="775485"/>
          </a:xfrm>
          <a:prstGeom prst="rect">
            <a:avLst/>
          </a:prstGeom>
        </p:spPr>
      </p:pic>
      <p:pic>
        <p:nvPicPr>
          <p:cNvPr id="11" name="Picture 10">
            <a:extLst>
              <a:ext uri="{FF2B5EF4-FFF2-40B4-BE49-F238E27FC236}">
                <a16:creationId xmlns:a16="http://schemas.microsoft.com/office/drawing/2014/main" id="{23A71FDF-EA23-BC49-9897-CB57CD3A23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 y="364600"/>
            <a:ext cx="765192" cy="775486"/>
          </a:xfrm>
          <a:prstGeom prst="rect">
            <a:avLst/>
          </a:prstGeom>
        </p:spPr>
      </p:pic>
      <p:pic>
        <p:nvPicPr>
          <p:cNvPr id="12" name="Picture 11">
            <a:extLst>
              <a:ext uri="{FF2B5EF4-FFF2-40B4-BE49-F238E27FC236}">
                <a16:creationId xmlns:a16="http://schemas.microsoft.com/office/drawing/2014/main" id="{9DEAEC85-828B-924F-9796-296EF95443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8989" y="272194"/>
            <a:ext cx="939011" cy="939011"/>
          </a:xfrm>
          <a:prstGeom prst="rect">
            <a:avLst/>
          </a:prstGeom>
        </p:spPr>
      </p:pic>
      <p:sp>
        <p:nvSpPr>
          <p:cNvPr id="14" name="Slide Number Placeholder 2">
            <a:extLst>
              <a:ext uri="{FF2B5EF4-FFF2-40B4-BE49-F238E27FC236}">
                <a16:creationId xmlns:a16="http://schemas.microsoft.com/office/drawing/2014/main" id="{201FA0DE-8EC2-E446-BA87-834A2802AD1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7DA22DC-C029-46EF-99AD-85F9FEC6DBCD}" type="slidenum">
              <a:rPr lang="en-US" smtClean="0"/>
              <a:pPr>
                <a:defRPr/>
              </a:pPr>
              <a:t>5</a:t>
            </a:fld>
            <a:endParaRPr lang="en-US" dirty="0"/>
          </a:p>
        </p:txBody>
      </p:sp>
    </p:spTree>
    <p:extLst>
      <p:ext uri="{BB962C8B-B14F-4D97-AF65-F5344CB8AC3E}">
        <p14:creationId xmlns:p14="http://schemas.microsoft.com/office/powerpoint/2010/main" val="51258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692" y="1372543"/>
            <a:ext cx="10392032" cy="3801062"/>
          </a:xfrm>
        </p:spPr>
        <p:txBody>
          <a:bodyPr/>
          <a:lstStyle/>
          <a:p>
            <a:r>
              <a:rPr lang="en-US" sz="2400" dirty="0"/>
              <a:t>DoD prepares AICUZ studies that include noise contours and  clear zones/accident potential zones (APZs)</a:t>
            </a:r>
          </a:p>
          <a:p>
            <a:pPr lvl="1"/>
            <a:r>
              <a:rPr lang="en-US" sz="2200" dirty="0"/>
              <a:t>Noise contours around military airfields use the Day-Night Average sound level metric (DNL) (Community Noise Equivalent Level – CNEL - in California)</a:t>
            </a:r>
          </a:p>
          <a:p>
            <a:pPr lvl="2"/>
            <a:r>
              <a:rPr lang="en-US" dirty="0"/>
              <a:t>Normally shown in 10 dB intervals</a:t>
            </a:r>
          </a:p>
          <a:p>
            <a:pPr lvl="2"/>
            <a:r>
              <a:rPr lang="en-US" dirty="0"/>
              <a:t>DoD recommends types of development based on the noise contour</a:t>
            </a:r>
          </a:p>
          <a:p>
            <a:pPr lvl="3"/>
            <a:r>
              <a:rPr lang="en-US" sz="1600" dirty="0"/>
              <a:t>Less than 65dB – most land uses are compatible</a:t>
            </a:r>
          </a:p>
          <a:p>
            <a:pPr lvl="3"/>
            <a:r>
              <a:rPr lang="en-US" sz="1600" dirty="0"/>
              <a:t>65dB-75dB – transition area; incompatible development concerns</a:t>
            </a:r>
          </a:p>
          <a:p>
            <a:pPr lvl="3"/>
            <a:r>
              <a:rPr lang="en-US" sz="1600" dirty="0"/>
              <a:t>Greater than 75dB – most land uses are incompatible</a:t>
            </a:r>
          </a:p>
          <a:p>
            <a:pPr lvl="1"/>
            <a:r>
              <a:rPr lang="en-US" sz="2200" dirty="0"/>
              <a:t>Clear zones are established at the end of runways and all types of development in these zones is discouraged</a:t>
            </a:r>
          </a:p>
          <a:p>
            <a:pPr lvl="1"/>
            <a:r>
              <a:rPr lang="en-US" sz="2200" dirty="0"/>
              <a:t>APZs extend beyond Clear Zones and DoD recommends types of development compatible with these zones </a:t>
            </a:r>
          </a:p>
          <a:p>
            <a:r>
              <a:rPr lang="en-US" sz="2400" dirty="0"/>
              <a:t>Provides land use recommendations to ensure compatibility</a:t>
            </a:r>
          </a:p>
        </p:txBody>
      </p:sp>
      <p:sp>
        <p:nvSpPr>
          <p:cNvPr id="3" name="Slide Number Placeholder 2"/>
          <p:cNvSpPr>
            <a:spLocks noGrp="1"/>
          </p:cNvSpPr>
          <p:nvPr>
            <p:ph type="sldNum" sz="quarter" idx="11"/>
          </p:nvPr>
        </p:nvSpPr>
        <p:spPr/>
        <p:txBody>
          <a:bodyPr/>
          <a:lstStyle/>
          <a:p>
            <a:pPr>
              <a:defRPr/>
            </a:pPr>
            <a:fld id="{07DA22DC-C029-46EF-99AD-85F9FEC6DBCD}" type="slidenum">
              <a:rPr lang="en-US" smtClean="0"/>
              <a:pPr>
                <a:defRPr/>
              </a:pPr>
              <a:t>6</a:t>
            </a:fld>
            <a:endParaRPr lang="en-US" dirty="0"/>
          </a:p>
        </p:txBody>
      </p:sp>
      <p:sp>
        <p:nvSpPr>
          <p:cNvPr id="4" name="Title 3"/>
          <p:cNvSpPr>
            <a:spLocks noGrp="1"/>
          </p:cNvSpPr>
          <p:nvPr>
            <p:ph type="title"/>
          </p:nvPr>
        </p:nvSpPr>
        <p:spPr/>
        <p:txBody>
          <a:bodyPr/>
          <a:lstStyle/>
          <a:p>
            <a:r>
              <a:rPr lang="en-US" dirty="0"/>
              <a:t>General Elements 	</a:t>
            </a:r>
          </a:p>
        </p:txBody>
      </p:sp>
      <p:pic>
        <p:nvPicPr>
          <p:cNvPr id="7" name="Picture 6">
            <a:extLst>
              <a:ext uri="{FF2B5EF4-FFF2-40B4-BE49-F238E27FC236}">
                <a16:creationId xmlns:a16="http://schemas.microsoft.com/office/drawing/2014/main" id="{932BB872-7339-9F45-8AA8-7F18C78CD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271" y="364601"/>
            <a:ext cx="775485" cy="775485"/>
          </a:xfrm>
          <a:prstGeom prst="rect">
            <a:avLst/>
          </a:prstGeom>
        </p:spPr>
      </p:pic>
      <p:pic>
        <p:nvPicPr>
          <p:cNvPr id="8" name="Picture 7">
            <a:extLst>
              <a:ext uri="{FF2B5EF4-FFF2-40B4-BE49-F238E27FC236}">
                <a16:creationId xmlns:a16="http://schemas.microsoft.com/office/drawing/2014/main" id="{00D07FDB-199E-6A49-BA65-0FBE35CB5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 y="364600"/>
            <a:ext cx="765192" cy="775486"/>
          </a:xfrm>
          <a:prstGeom prst="rect">
            <a:avLst/>
          </a:prstGeom>
        </p:spPr>
      </p:pic>
      <p:pic>
        <p:nvPicPr>
          <p:cNvPr id="9" name="Picture 8">
            <a:extLst>
              <a:ext uri="{FF2B5EF4-FFF2-40B4-BE49-F238E27FC236}">
                <a16:creationId xmlns:a16="http://schemas.microsoft.com/office/drawing/2014/main" id="{C25DAFBF-2D82-4A43-9E55-9E8FCC8A6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8989" y="272194"/>
            <a:ext cx="939011" cy="939011"/>
          </a:xfrm>
          <a:prstGeom prst="rect">
            <a:avLst/>
          </a:prstGeom>
        </p:spPr>
      </p:pic>
    </p:spTree>
    <p:extLst>
      <p:ext uri="{BB962C8B-B14F-4D97-AF65-F5344CB8AC3E}">
        <p14:creationId xmlns:p14="http://schemas.microsoft.com/office/powerpoint/2010/main" val="352667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7DA22DC-C029-46EF-99AD-85F9FEC6DBCD}" type="slidenum">
              <a:rPr lang="en-US" smtClean="0"/>
              <a:pPr>
                <a:defRPr/>
              </a:pPr>
              <a:t>7</a:t>
            </a:fld>
            <a:endParaRPr lang="en-US" dirty="0"/>
          </a:p>
        </p:txBody>
      </p:sp>
      <p:sp>
        <p:nvSpPr>
          <p:cNvPr id="4" name="Title 3"/>
          <p:cNvSpPr>
            <a:spLocks noGrp="1"/>
          </p:cNvSpPr>
          <p:nvPr>
            <p:ph type="title"/>
          </p:nvPr>
        </p:nvSpPr>
        <p:spPr/>
        <p:txBody>
          <a:bodyPr/>
          <a:lstStyle/>
          <a:p>
            <a:r>
              <a:rPr lang="en-US" dirty="0"/>
              <a:t>Naval Air Station Oceana	</a:t>
            </a:r>
          </a:p>
        </p:txBody>
      </p:sp>
      <p:pic>
        <p:nvPicPr>
          <p:cNvPr id="5" name="Picture 4"/>
          <p:cNvPicPr>
            <a:picLocks noChangeAspect="1"/>
          </p:cNvPicPr>
          <p:nvPr/>
        </p:nvPicPr>
        <p:blipFill>
          <a:blip r:embed="rId3"/>
          <a:stretch>
            <a:fillRect/>
          </a:stretch>
        </p:blipFill>
        <p:spPr>
          <a:xfrm>
            <a:off x="2870700" y="1864974"/>
            <a:ext cx="6152090" cy="4857103"/>
          </a:xfrm>
          <a:prstGeom prst="rect">
            <a:avLst/>
          </a:prstGeom>
        </p:spPr>
      </p:pic>
      <p:sp>
        <p:nvSpPr>
          <p:cNvPr id="8" name="TextBox 7"/>
          <p:cNvSpPr txBox="1"/>
          <p:nvPr/>
        </p:nvSpPr>
        <p:spPr>
          <a:xfrm>
            <a:off x="3649493" y="1026774"/>
            <a:ext cx="6152089" cy="1292662"/>
          </a:xfrm>
          <a:prstGeom prst="rect">
            <a:avLst/>
          </a:prstGeom>
          <a:noFill/>
        </p:spPr>
        <p:txBody>
          <a:bodyPr wrap="square" rtlCol="0">
            <a:spAutoFit/>
          </a:bodyPr>
          <a:lstStyle/>
          <a:p>
            <a:r>
              <a:rPr lang="en-US" sz="1400" dirty="0"/>
              <a:t>Virginia Beach, VA</a:t>
            </a:r>
          </a:p>
          <a:p>
            <a:r>
              <a:rPr lang="en-US" sz="1400" dirty="0"/>
              <a:t>Population: 450,349 (2022 estimate)</a:t>
            </a:r>
          </a:p>
          <a:p>
            <a:r>
              <a:rPr lang="en-US" sz="1400" dirty="0"/>
              <a:t>Approximately 150,000 people in 65dB DNL or higher noise zone and 20 schools</a:t>
            </a:r>
          </a:p>
          <a:p>
            <a:endParaRPr lang="en-US" dirty="0"/>
          </a:p>
          <a:p>
            <a:endParaRPr lang="en-US" dirty="0"/>
          </a:p>
        </p:txBody>
      </p:sp>
      <p:sp>
        <p:nvSpPr>
          <p:cNvPr id="9" name="Notched Right Arrow 8"/>
          <p:cNvSpPr/>
          <p:nvPr/>
        </p:nvSpPr>
        <p:spPr bwMode="auto">
          <a:xfrm>
            <a:off x="2673178" y="2175858"/>
            <a:ext cx="978408" cy="484632"/>
          </a:xfrm>
          <a:prstGeom prst="notched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1" lang="en-US" sz="2400">
              <a:latin typeface="Arial" charset="0"/>
            </a:endParaRPr>
          </a:p>
        </p:txBody>
      </p:sp>
      <p:sp>
        <p:nvSpPr>
          <p:cNvPr id="10" name="TextBox 9"/>
          <p:cNvSpPr txBox="1"/>
          <p:nvPr/>
        </p:nvSpPr>
        <p:spPr>
          <a:xfrm>
            <a:off x="1759065" y="2167325"/>
            <a:ext cx="893706" cy="584775"/>
          </a:xfrm>
          <a:prstGeom prst="rect">
            <a:avLst/>
          </a:prstGeom>
          <a:noFill/>
        </p:spPr>
        <p:txBody>
          <a:bodyPr wrap="none" rtlCol="0">
            <a:spAutoFit/>
          </a:bodyPr>
          <a:lstStyle/>
          <a:p>
            <a:r>
              <a:rPr lang="en-US" sz="1600" dirty="0"/>
              <a:t>Where I </a:t>
            </a:r>
          </a:p>
          <a:p>
            <a:r>
              <a:rPr lang="en-US" sz="1600" dirty="0"/>
              <a:t>grew up</a:t>
            </a:r>
          </a:p>
        </p:txBody>
      </p:sp>
      <p:pic>
        <p:nvPicPr>
          <p:cNvPr id="13" name="Picture 12">
            <a:extLst>
              <a:ext uri="{FF2B5EF4-FFF2-40B4-BE49-F238E27FC236}">
                <a16:creationId xmlns:a16="http://schemas.microsoft.com/office/drawing/2014/main" id="{394E751F-89F7-0A47-A62D-C556E8B4A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2271" y="364601"/>
            <a:ext cx="775485" cy="775485"/>
          </a:xfrm>
          <a:prstGeom prst="rect">
            <a:avLst/>
          </a:prstGeom>
        </p:spPr>
      </p:pic>
      <p:pic>
        <p:nvPicPr>
          <p:cNvPr id="14" name="Picture 13">
            <a:extLst>
              <a:ext uri="{FF2B5EF4-FFF2-40B4-BE49-F238E27FC236}">
                <a16:creationId xmlns:a16="http://schemas.microsoft.com/office/drawing/2014/main" id="{8078777C-16A2-F44F-A419-337BE2281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896" y="364600"/>
            <a:ext cx="765192" cy="775486"/>
          </a:xfrm>
          <a:prstGeom prst="rect">
            <a:avLst/>
          </a:prstGeom>
        </p:spPr>
      </p:pic>
      <p:pic>
        <p:nvPicPr>
          <p:cNvPr id="15" name="Picture 14">
            <a:extLst>
              <a:ext uri="{FF2B5EF4-FFF2-40B4-BE49-F238E27FC236}">
                <a16:creationId xmlns:a16="http://schemas.microsoft.com/office/drawing/2014/main" id="{B0EDAC54-9F9D-E54E-8094-E19BF3484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989" y="272194"/>
            <a:ext cx="939011" cy="939011"/>
          </a:xfrm>
          <a:prstGeom prst="rect">
            <a:avLst/>
          </a:prstGeom>
        </p:spPr>
      </p:pic>
    </p:spTree>
    <p:extLst>
      <p:ext uri="{BB962C8B-B14F-4D97-AF65-F5344CB8AC3E}">
        <p14:creationId xmlns:p14="http://schemas.microsoft.com/office/powerpoint/2010/main" val="269385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259" y="1507524"/>
            <a:ext cx="9518823" cy="3694548"/>
          </a:xfrm>
        </p:spPr>
        <p:txBody>
          <a:bodyPr/>
          <a:lstStyle/>
          <a:p>
            <a:r>
              <a:rPr lang="en-US" sz="2200" dirty="0"/>
              <a:t>Level of engagement between DoD and communities and governing bodies is inconsistent</a:t>
            </a:r>
          </a:p>
          <a:p>
            <a:pPr lvl="1"/>
            <a:r>
              <a:rPr lang="en-US" sz="2000" dirty="0"/>
              <a:t>DoD may not be using all tools available to share information/interact with community </a:t>
            </a:r>
          </a:p>
          <a:p>
            <a:r>
              <a:rPr lang="en-US" sz="2200" dirty="0"/>
              <a:t>There is sometimes reluctance for communities to adopt AICUZ recommendations</a:t>
            </a:r>
          </a:p>
          <a:p>
            <a:r>
              <a:rPr lang="en-US" sz="2200" dirty="0"/>
              <a:t>Noise and accident potential zone concepts can be confusing</a:t>
            </a:r>
          </a:p>
          <a:p>
            <a:pPr marL="0" indent="0">
              <a:buNone/>
            </a:pPr>
            <a:endParaRPr lang="en-US" sz="2200" dirty="0"/>
          </a:p>
        </p:txBody>
      </p:sp>
      <p:sp>
        <p:nvSpPr>
          <p:cNvPr id="3" name="Slide Number Placeholder 2"/>
          <p:cNvSpPr>
            <a:spLocks noGrp="1"/>
          </p:cNvSpPr>
          <p:nvPr>
            <p:ph type="sldNum" sz="quarter" idx="11"/>
          </p:nvPr>
        </p:nvSpPr>
        <p:spPr/>
        <p:txBody>
          <a:bodyPr/>
          <a:lstStyle/>
          <a:p>
            <a:pPr>
              <a:defRPr/>
            </a:pPr>
            <a:fld id="{07DA22DC-C029-46EF-99AD-85F9FEC6DBCD}" type="slidenum">
              <a:rPr lang="en-US" smtClean="0"/>
              <a:pPr>
                <a:defRPr/>
              </a:pPr>
              <a:t>8</a:t>
            </a:fld>
            <a:endParaRPr lang="en-US" dirty="0"/>
          </a:p>
        </p:txBody>
      </p:sp>
      <p:sp>
        <p:nvSpPr>
          <p:cNvPr id="4" name="Title 3"/>
          <p:cNvSpPr>
            <a:spLocks noGrp="1"/>
          </p:cNvSpPr>
          <p:nvPr>
            <p:ph type="title"/>
          </p:nvPr>
        </p:nvSpPr>
        <p:spPr/>
        <p:txBody>
          <a:bodyPr/>
          <a:lstStyle/>
          <a:p>
            <a:r>
              <a:rPr lang="en-US" dirty="0"/>
              <a:t>Notable Gaps	</a:t>
            </a:r>
          </a:p>
        </p:txBody>
      </p:sp>
      <p:pic>
        <p:nvPicPr>
          <p:cNvPr id="7" name="Picture 6">
            <a:extLst>
              <a:ext uri="{FF2B5EF4-FFF2-40B4-BE49-F238E27FC236}">
                <a16:creationId xmlns:a16="http://schemas.microsoft.com/office/drawing/2014/main" id="{F92414FC-C197-5946-8909-27F4E3DF21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271" y="364601"/>
            <a:ext cx="775485" cy="775485"/>
          </a:xfrm>
          <a:prstGeom prst="rect">
            <a:avLst/>
          </a:prstGeom>
        </p:spPr>
      </p:pic>
      <p:pic>
        <p:nvPicPr>
          <p:cNvPr id="8" name="Picture 7">
            <a:extLst>
              <a:ext uri="{FF2B5EF4-FFF2-40B4-BE49-F238E27FC236}">
                <a16:creationId xmlns:a16="http://schemas.microsoft.com/office/drawing/2014/main" id="{5B6DB8FF-E048-DA4E-8D68-569267098F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 y="364600"/>
            <a:ext cx="765192" cy="775486"/>
          </a:xfrm>
          <a:prstGeom prst="rect">
            <a:avLst/>
          </a:prstGeom>
        </p:spPr>
      </p:pic>
      <p:pic>
        <p:nvPicPr>
          <p:cNvPr id="9" name="Picture 8">
            <a:extLst>
              <a:ext uri="{FF2B5EF4-FFF2-40B4-BE49-F238E27FC236}">
                <a16:creationId xmlns:a16="http://schemas.microsoft.com/office/drawing/2014/main" id="{4EC34701-CDC4-3C4A-BF52-D481AB3BF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8989" y="272194"/>
            <a:ext cx="939011" cy="939011"/>
          </a:xfrm>
          <a:prstGeom prst="rect">
            <a:avLst/>
          </a:prstGeom>
        </p:spPr>
      </p:pic>
    </p:spTree>
    <p:extLst>
      <p:ext uri="{BB962C8B-B14F-4D97-AF65-F5344CB8AC3E}">
        <p14:creationId xmlns:p14="http://schemas.microsoft.com/office/powerpoint/2010/main" val="325144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2109" y="1372543"/>
            <a:ext cx="9069756" cy="3841104"/>
          </a:xfrm>
        </p:spPr>
        <p:txBody>
          <a:bodyPr/>
          <a:lstStyle/>
          <a:p>
            <a:r>
              <a:rPr lang="en-US" sz="2200" dirty="0"/>
              <a:t>The Defense Noise Working Group has initiated an effort to review the current AICUZ program with the following goals:</a:t>
            </a:r>
          </a:p>
          <a:p>
            <a:pPr lvl="1"/>
            <a:r>
              <a:rPr lang="en-US" sz="2000" dirty="0"/>
              <a:t>Ensure protection of the mission at every installation where DoD flies</a:t>
            </a:r>
          </a:p>
          <a:p>
            <a:pPr lvl="1"/>
            <a:r>
              <a:rPr lang="en-US" sz="2000" dirty="0"/>
              <a:t>Foster compatible development in communities surrounding our air stations</a:t>
            </a:r>
          </a:p>
          <a:p>
            <a:pPr lvl="1"/>
            <a:r>
              <a:rPr lang="en-US" sz="2000" dirty="0"/>
              <a:t>Encourage local communities to fully adopt our AICUZ findings and recommendations into land use planning requirements, guidelines and policy</a:t>
            </a:r>
          </a:p>
          <a:p>
            <a:pPr lvl="1"/>
            <a:r>
              <a:rPr lang="en-US" sz="2000" dirty="0"/>
              <a:t>Ensure internal and external stakeholders have a thorough understanding of AICUZ, noise contours, accident potential, and land use planning recommendations concepts</a:t>
            </a:r>
          </a:p>
          <a:p>
            <a:pPr lvl="1"/>
            <a:r>
              <a:rPr lang="en-US" sz="2000" dirty="0"/>
              <a:t>Encourage a better use of technology and visualization to support education and engagement</a:t>
            </a:r>
          </a:p>
          <a:p>
            <a:pPr lvl="1"/>
            <a:r>
              <a:rPr lang="en-US" sz="2000" dirty="0"/>
              <a:t>Ensure dedicated resources for AICUZ development and outreach</a:t>
            </a:r>
          </a:p>
          <a:p>
            <a:endParaRPr lang="en-US" sz="2200" dirty="0"/>
          </a:p>
        </p:txBody>
      </p:sp>
      <p:sp>
        <p:nvSpPr>
          <p:cNvPr id="3" name="Slide Number Placeholder 2"/>
          <p:cNvSpPr>
            <a:spLocks noGrp="1"/>
          </p:cNvSpPr>
          <p:nvPr>
            <p:ph type="sldNum" sz="quarter" idx="11"/>
          </p:nvPr>
        </p:nvSpPr>
        <p:spPr/>
        <p:txBody>
          <a:bodyPr/>
          <a:lstStyle/>
          <a:p>
            <a:pPr>
              <a:defRPr/>
            </a:pPr>
            <a:fld id="{07DA22DC-C029-46EF-99AD-85F9FEC6DBCD}" type="slidenum">
              <a:rPr lang="en-US" smtClean="0"/>
              <a:pPr>
                <a:defRPr/>
              </a:pPr>
              <a:t>9</a:t>
            </a:fld>
            <a:endParaRPr lang="en-US" dirty="0"/>
          </a:p>
        </p:txBody>
      </p:sp>
      <p:sp>
        <p:nvSpPr>
          <p:cNvPr id="4" name="Title 3"/>
          <p:cNvSpPr>
            <a:spLocks noGrp="1"/>
          </p:cNvSpPr>
          <p:nvPr>
            <p:ph type="title"/>
          </p:nvPr>
        </p:nvSpPr>
        <p:spPr/>
        <p:txBody>
          <a:bodyPr/>
          <a:lstStyle/>
          <a:p>
            <a:r>
              <a:rPr lang="en-US" dirty="0"/>
              <a:t>DoD Goals Moving Forward	</a:t>
            </a:r>
          </a:p>
        </p:txBody>
      </p:sp>
      <p:pic>
        <p:nvPicPr>
          <p:cNvPr id="7" name="Picture 6">
            <a:extLst>
              <a:ext uri="{FF2B5EF4-FFF2-40B4-BE49-F238E27FC236}">
                <a16:creationId xmlns:a16="http://schemas.microsoft.com/office/drawing/2014/main" id="{19D75D6C-BC74-D44F-AA24-19D0A2C19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271" y="364601"/>
            <a:ext cx="775485" cy="775485"/>
          </a:xfrm>
          <a:prstGeom prst="rect">
            <a:avLst/>
          </a:prstGeom>
        </p:spPr>
      </p:pic>
      <p:pic>
        <p:nvPicPr>
          <p:cNvPr id="8" name="Picture 7">
            <a:extLst>
              <a:ext uri="{FF2B5EF4-FFF2-40B4-BE49-F238E27FC236}">
                <a16:creationId xmlns:a16="http://schemas.microsoft.com/office/drawing/2014/main" id="{B65C7B2D-D9C3-434A-BB15-C10FA6E10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 y="364600"/>
            <a:ext cx="765192" cy="775486"/>
          </a:xfrm>
          <a:prstGeom prst="rect">
            <a:avLst/>
          </a:prstGeom>
        </p:spPr>
      </p:pic>
      <p:pic>
        <p:nvPicPr>
          <p:cNvPr id="9" name="Picture 8">
            <a:extLst>
              <a:ext uri="{FF2B5EF4-FFF2-40B4-BE49-F238E27FC236}">
                <a16:creationId xmlns:a16="http://schemas.microsoft.com/office/drawing/2014/main" id="{72F0E597-9E63-3C41-B110-F5D08F039B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8989" y="272194"/>
            <a:ext cx="939011" cy="939011"/>
          </a:xfrm>
          <a:prstGeom prst="rect">
            <a:avLst/>
          </a:prstGeom>
        </p:spPr>
      </p:pic>
    </p:spTree>
    <p:extLst>
      <p:ext uri="{BB962C8B-B14F-4D97-AF65-F5344CB8AC3E}">
        <p14:creationId xmlns:p14="http://schemas.microsoft.com/office/powerpoint/2010/main" val="2920050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6" ma:contentTypeDescription="Create a new document." ma:contentTypeScope="" ma:versionID="017abd9b5fd5f85ed9713082cd248ba5">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aa866b9ed45adb5cb69b6d7fabedd65d"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A0E4856C-CA53-4450-94F8-A6E51988E0AF}"/>
</file>

<file path=customXml/itemProps2.xml><?xml version="1.0" encoding="utf-8"?>
<ds:datastoreItem xmlns:ds="http://schemas.openxmlformats.org/officeDocument/2006/customXml" ds:itemID="{079F358F-4C72-4029-A4C0-792D6C49AFBF}"/>
</file>

<file path=customXml/itemProps3.xml><?xml version="1.0" encoding="utf-8"?>
<ds:datastoreItem xmlns:ds="http://schemas.openxmlformats.org/officeDocument/2006/customXml" ds:itemID="{A055C71D-971D-4E07-BEDE-8F21574A0A2D}"/>
</file>

<file path=docProps/app.xml><?xml version="1.0" encoding="utf-8"?>
<Properties xmlns="http://schemas.openxmlformats.org/officeDocument/2006/extended-properties" xmlns:vt="http://schemas.openxmlformats.org/officeDocument/2006/docPropsVTypes">
  <Template>{F5EC96CA-B619-CB4F-A9DD-BC29CDECC674}tf10001057</Template>
  <TotalTime>9795</TotalTime>
  <Words>3609</Words>
  <Application>Microsoft Macintosh PowerPoint</Application>
  <PresentationFormat>Widescreen</PresentationFormat>
  <Paragraphs>441</Paragraphs>
  <Slides>27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Narrow</vt:lpstr>
      <vt:lpstr>Calibri</vt:lpstr>
      <vt:lpstr>Calibri Light</vt:lpstr>
      <vt:lpstr>Franklin Gothic Book</vt:lpstr>
      <vt:lpstr>Garamond</vt:lpstr>
      <vt:lpstr>Lucida Grande</vt:lpstr>
      <vt:lpstr>Wingdings</vt:lpstr>
      <vt:lpstr>Office Theme</vt:lpstr>
      <vt:lpstr>FOLLOW THE MONEY .  .  .  For Resiliency and Compatibility Funding Opportunities What’s New and Evolving in Federal Funding Programs and Notice of Federal Funding Opportunities for Defense Communities   2022 ADC National Summit</vt:lpstr>
      <vt:lpstr>Joining You Today</vt:lpstr>
      <vt:lpstr>Air Installations Compatible Use Zones  Encroachment, Compatibility and Resiliency</vt:lpstr>
      <vt:lpstr>Overall Observation</vt:lpstr>
      <vt:lpstr>Air Installations Compatible Use Zones</vt:lpstr>
      <vt:lpstr>General Elements  </vt:lpstr>
      <vt:lpstr>Naval Air Station Oceana </vt:lpstr>
      <vt:lpstr>Notable Gaps </vt:lpstr>
      <vt:lpstr>DoD Goals Moving Forward </vt:lpstr>
      <vt:lpstr> </vt:lpstr>
      <vt:lpstr>Defense Communities National Summit</vt:lpstr>
      <vt:lpstr>OLDCC Program Activities</vt:lpstr>
      <vt:lpstr>Community Adjustment</vt:lpstr>
      <vt:lpstr>Examples of Challenges</vt:lpstr>
      <vt:lpstr>Think Outside of the Box!</vt:lpstr>
      <vt:lpstr>Community Adjustment</vt:lpstr>
      <vt:lpstr>Community Noise Mitigation</vt:lpstr>
      <vt:lpstr>Defense Community Infrastructure Pilot Program</vt:lpstr>
      <vt:lpstr>Defense Community Infrastructure Pilot Program</vt:lpstr>
      <vt:lpstr>DCIP Expectations for FY22</vt:lpstr>
      <vt:lpstr>    </vt:lpstr>
      <vt:lpstr>Compatible Use Programs Evolving</vt:lpstr>
      <vt:lpstr>PowerPoint Presentation</vt:lpstr>
      <vt:lpstr>PowerPoint Presentation</vt:lpstr>
      <vt:lpstr>PowerPoint Presentation</vt:lpstr>
      <vt:lpstr>PowerPoint Presentation</vt:lpstr>
      <vt:lpstr>PowerPoint Presentation</vt:lpstr>
    </vt:vector>
  </TitlesOfParts>
  <Company>JITSPP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glassond</dc:creator>
  <cp:lastModifiedBy>Alexa Boccieri</cp:lastModifiedBy>
  <cp:revision>244</cp:revision>
  <cp:lastPrinted>2017-11-01T17:42:13Z</cp:lastPrinted>
  <dcterms:created xsi:type="dcterms:W3CDTF">2017-09-21T13:11:44Z</dcterms:created>
  <dcterms:modified xsi:type="dcterms:W3CDTF">2022-03-07T22:37:03Z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y fmtid="{D5CDD505-2E9C-101B-9397-08002B2CF9AE}" pid="3" name="TaxKeyword">
    <vt:lpwstr/>
  </property>
</Properties>
</file>