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67" r:id="rId6"/>
    <p:sldMasterId id="2147483700" r:id="rId7"/>
    <p:sldMasterId id="2147483707" r:id="rId8"/>
    <p:sldMasterId id="2147483710" r:id="rId9"/>
    <p:sldMasterId id="2147483713" r:id="rId10"/>
    <p:sldMasterId id="2147483722" r:id="rId11"/>
  </p:sldMasterIdLst>
  <p:notesMasterIdLst>
    <p:notesMasterId r:id="rId27"/>
  </p:notesMasterIdLst>
  <p:handoutMasterIdLst>
    <p:handoutMasterId r:id="rId28"/>
  </p:handoutMasterIdLst>
  <p:sldIdLst>
    <p:sldId id="257" r:id="rId12"/>
    <p:sldId id="313" r:id="rId13"/>
    <p:sldId id="297" r:id="rId14"/>
    <p:sldId id="8050" r:id="rId15"/>
    <p:sldId id="8052" r:id="rId16"/>
    <p:sldId id="256" r:id="rId17"/>
    <p:sldId id="280" r:id="rId18"/>
    <p:sldId id="281" r:id="rId19"/>
    <p:sldId id="284" r:id="rId20"/>
    <p:sldId id="282" r:id="rId21"/>
    <p:sldId id="285" r:id="rId22"/>
    <p:sldId id="290" r:id="rId23"/>
    <p:sldId id="283" r:id="rId24"/>
    <p:sldId id="808" r:id="rId25"/>
    <p:sldId id="8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bert, Aubrey [USA]" initials="HA[" lastIdx="6" clrIdx="0">
    <p:extLst>
      <p:ext uri="{19B8F6BF-5375-455C-9EA6-DF929625EA0E}">
        <p15:presenceInfo xmlns:p15="http://schemas.microsoft.com/office/powerpoint/2012/main" userId="S::571269@bah.com::96fb8e70-03df-4728-9fa4-f6b3d1184ba2" providerId="AD"/>
      </p:ext>
    </p:extLst>
  </p:cmAuthor>
  <p:cmAuthor id="2" name="Dippold, Kathleen [USA]" initials="DK[" lastIdx="14" clrIdx="1">
    <p:extLst>
      <p:ext uri="{19B8F6BF-5375-455C-9EA6-DF929625EA0E}">
        <p15:presenceInfo xmlns:p15="http://schemas.microsoft.com/office/powerpoint/2012/main" userId="S::586860@bah.com::4d5a3438-6a12-4382-afc0-786e3e58a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3792" autoAdjust="0"/>
  </p:normalViewPr>
  <p:slideViewPr>
    <p:cSldViewPr snapToGrid="0" snapToObjects="1">
      <p:cViewPr varScale="1">
        <p:scale>
          <a:sx n="36" d="100"/>
          <a:sy n="36" d="100"/>
        </p:scale>
        <p:origin x="952"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0D765-A0C3-49EC-9EB3-76B7608A84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9D5F03-A29F-4718-97AE-E5F35E7391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49AEE3-09EC-40FF-980C-E56DFFBA11BD}" type="datetimeFigureOut">
              <a:rPr lang="en-US" smtClean="0"/>
              <a:t>3/8/2022</a:t>
            </a:fld>
            <a:endParaRPr lang="en-US"/>
          </a:p>
        </p:txBody>
      </p:sp>
      <p:sp>
        <p:nvSpPr>
          <p:cNvPr id="4" name="Footer Placeholder 3">
            <a:extLst>
              <a:ext uri="{FF2B5EF4-FFF2-40B4-BE49-F238E27FC236}">
                <a16:creationId xmlns:a16="http://schemas.microsoft.com/office/drawing/2014/main" id="{99464B0D-F1B3-4802-AAF8-124742C0E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F3506D-A603-4E82-BFE5-21DDC74138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B53446-2AF5-443C-9E21-26E16FBDE8E8}" type="slidenum">
              <a:rPr lang="en-US" smtClean="0"/>
              <a:t>‹#›</a:t>
            </a:fld>
            <a:endParaRPr lang="en-US"/>
          </a:p>
        </p:txBody>
      </p:sp>
    </p:spTree>
    <p:extLst>
      <p:ext uri="{BB962C8B-B14F-4D97-AF65-F5344CB8AC3E}">
        <p14:creationId xmlns:p14="http://schemas.microsoft.com/office/powerpoint/2010/main" val="255696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CF7DD-7A57-498C-BA0A-CF74A88004B3}"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645E1-3563-4381-B5D9-D265E15F9482}" type="slidenum">
              <a:rPr lang="en-US" smtClean="0"/>
              <a:t>‹#›</a:t>
            </a:fld>
            <a:endParaRPr lang="en-US"/>
          </a:p>
        </p:txBody>
      </p:sp>
    </p:spTree>
    <p:extLst>
      <p:ext uri="{BB962C8B-B14F-4D97-AF65-F5344CB8AC3E}">
        <p14:creationId xmlns:p14="http://schemas.microsoft.com/office/powerpoint/2010/main" val="218358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135BA-47A7-442E-9A47-F857394E7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8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9B94C-3A35-3A44-952A-54F7E5D2D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87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9B94C-3A35-3A44-952A-54F7E5D2D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943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244130-673F-BC4C-9DC4-1B59DF45F57F}"/>
              </a:ext>
            </a:extLst>
          </p:cNvPr>
          <p:cNvPicPr>
            <a:picLocks noChangeAspect="1"/>
          </p:cNvPicPr>
          <p:nvPr userDrawn="1"/>
        </p:nvPicPr>
        <p:blipFill>
          <a:blip r:embed="rId2"/>
          <a:stretch>
            <a:fillRect/>
          </a:stretch>
        </p:blipFill>
        <p:spPr>
          <a:xfrm>
            <a:off x="-2465" y="0"/>
            <a:ext cx="12207240" cy="2978617"/>
          </a:xfrm>
          <a:prstGeom prst="rect">
            <a:avLst/>
          </a:prstGeom>
        </p:spPr>
      </p:pic>
      <p:sp>
        <p:nvSpPr>
          <p:cNvPr id="2" name="Title 1">
            <a:extLst>
              <a:ext uri="{FF2B5EF4-FFF2-40B4-BE49-F238E27FC236}">
                <a16:creationId xmlns:a16="http://schemas.microsoft.com/office/drawing/2014/main" id="{EF724EFA-1B39-3444-B121-DCB443EE2CBA}"/>
              </a:ext>
            </a:extLst>
          </p:cNvPr>
          <p:cNvSpPr>
            <a:spLocks noGrp="1"/>
          </p:cNvSpPr>
          <p:nvPr>
            <p:ph type="ctrTitle"/>
          </p:nvPr>
        </p:nvSpPr>
        <p:spPr>
          <a:xfrm>
            <a:off x="2756452" y="3429000"/>
            <a:ext cx="7911548" cy="963790"/>
          </a:xfrm>
        </p:spPr>
        <p:txBody>
          <a:bodyPr anchor="b">
            <a:normAutofit/>
          </a:bodyPr>
          <a:lstStyle>
            <a:lvl1pPr algn="l">
              <a:spcAft>
                <a:spcPts val="300"/>
              </a:spcAft>
              <a:defRPr sz="3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50DBD51-FC68-594B-8CE4-F767F02D9094}"/>
              </a:ext>
            </a:extLst>
          </p:cNvPr>
          <p:cNvSpPr>
            <a:spLocks noGrp="1"/>
          </p:cNvSpPr>
          <p:nvPr>
            <p:ph type="subTitle" idx="1"/>
          </p:nvPr>
        </p:nvSpPr>
        <p:spPr>
          <a:xfrm>
            <a:off x="2756450" y="4625715"/>
            <a:ext cx="7911549" cy="443840"/>
          </a:xfrm>
        </p:spPr>
        <p:txBody>
          <a:bodyPr>
            <a:normAutofit/>
          </a:bodyPr>
          <a:lstStyle>
            <a:lvl1pPr marL="0" indent="0" algn="l">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64B5AFDE-73AC-5F4A-BE74-C950FA1B464D}"/>
              </a:ext>
            </a:extLst>
          </p:cNvPr>
          <p:cNvPicPr>
            <a:picLocks noChangeAspect="1"/>
          </p:cNvPicPr>
          <p:nvPr userDrawn="1"/>
        </p:nvPicPr>
        <p:blipFill>
          <a:blip r:embed="rId3"/>
          <a:stretch>
            <a:fillRect/>
          </a:stretch>
        </p:blipFill>
        <p:spPr>
          <a:xfrm>
            <a:off x="8974441" y="4392789"/>
            <a:ext cx="3225800" cy="2476500"/>
          </a:xfrm>
          <a:prstGeom prst="rect">
            <a:avLst/>
          </a:prstGeom>
        </p:spPr>
      </p:pic>
      <p:pic>
        <p:nvPicPr>
          <p:cNvPr id="12" name="Picture 11">
            <a:extLst>
              <a:ext uri="{FF2B5EF4-FFF2-40B4-BE49-F238E27FC236}">
                <a16:creationId xmlns:a16="http://schemas.microsoft.com/office/drawing/2014/main" id="{B80B229F-E121-C44D-AD05-5B637CB84B12}"/>
              </a:ext>
            </a:extLst>
          </p:cNvPr>
          <p:cNvPicPr>
            <a:picLocks noChangeAspect="1"/>
          </p:cNvPicPr>
          <p:nvPr userDrawn="1"/>
        </p:nvPicPr>
        <p:blipFill>
          <a:blip r:embed="rId4"/>
          <a:stretch>
            <a:fillRect/>
          </a:stretch>
        </p:blipFill>
        <p:spPr>
          <a:xfrm>
            <a:off x="549688" y="5872646"/>
            <a:ext cx="1816100" cy="546100"/>
          </a:xfrm>
          <a:prstGeom prst="rect">
            <a:avLst/>
          </a:prstGeom>
        </p:spPr>
      </p:pic>
    </p:spTree>
    <p:extLst>
      <p:ext uri="{BB962C8B-B14F-4D97-AF65-F5344CB8AC3E}">
        <p14:creationId xmlns:p14="http://schemas.microsoft.com/office/powerpoint/2010/main" val="1056301558"/>
      </p:ext>
    </p:extLst>
  </p:cSld>
  <p:clrMapOvr>
    <a:masterClrMapping/>
  </p:clrMapOvr>
  <p:extLst>
    <p:ext uri="{DCECCB84-F9BA-43D5-87BE-67443E8EF086}">
      <p15:sldGuideLst xmlns:p15="http://schemas.microsoft.com/office/powerpoint/2012/main">
        <p15:guide id="1" orient="horz" pos="4032">
          <p15:clr>
            <a:srgbClr val="FBAE40"/>
          </p15:clr>
        </p15:guide>
        <p15:guide id="2" pos="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Internal">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sp>
        <p:nvSpPr>
          <p:cNvPr id="10" name="TextBox 9"/>
          <p:cNvSpPr txBox="1"/>
          <p:nvPr userDrawn="1"/>
        </p:nvSpPr>
        <p:spPr>
          <a:xfrm>
            <a:off x="379078" y="837561"/>
            <a:ext cx="3893244" cy="207749"/>
          </a:xfrm>
          <a:prstGeom prst="rect">
            <a:avLst/>
          </a:prstGeom>
          <a:solidFill>
            <a:schemeClr val="tx1"/>
          </a:solidFill>
        </p:spPr>
        <p:txBody>
          <a:bodyPr wrap="square" rtlCol="0">
            <a:spAutoFit/>
          </a:bodyPr>
          <a:lstStyle/>
          <a:p>
            <a:pPr algn="ctr"/>
            <a:r>
              <a:rPr lang="en-US" sz="750" cap="all" spc="100" dirty="0">
                <a:solidFill>
                  <a:schemeClr val="bg1"/>
                </a:solidFill>
              </a:rPr>
              <a:t>Booz Allen Hamilton Internal</a:t>
            </a:r>
          </a:p>
        </p:txBody>
      </p:sp>
      <p:pic>
        <p:nvPicPr>
          <p:cNvPr id="11" name="Picture 10"/>
          <p:cNvPicPr>
            <a:picLocks noChangeAspect="1"/>
          </p:cNvPicPr>
          <p:nvPr userDrawn="1"/>
        </p:nvPicPr>
        <p:blipFill>
          <a:blip r:embed="rId2"/>
          <a:srcRect/>
          <a:stretch/>
        </p:blipFill>
        <p:spPr>
          <a:xfrm>
            <a:off x="8440879" y="308377"/>
            <a:ext cx="3062224" cy="2469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147421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Restricted">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sp>
        <p:nvSpPr>
          <p:cNvPr id="11" name="TextBox 10"/>
          <p:cNvSpPr txBox="1"/>
          <p:nvPr userDrawn="1"/>
        </p:nvSpPr>
        <p:spPr>
          <a:xfrm>
            <a:off x="379078" y="837561"/>
            <a:ext cx="3893244" cy="207749"/>
          </a:xfrm>
          <a:prstGeom prst="rect">
            <a:avLst/>
          </a:prstGeom>
          <a:solidFill>
            <a:schemeClr val="tx1"/>
          </a:solidFill>
        </p:spPr>
        <p:txBody>
          <a:bodyPr wrap="square" rtlCol="0">
            <a:spAutoFit/>
          </a:bodyPr>
          <a:lstStyle/>
          <a:p>
            <a:pPr algn="ctr"/>
            <a:r>
              <a:rPr lang="en-US" sz="750" cap="all" spc="100" dirty="0">
                <a:solidFill>
                  <a:schemeClr val="bg1"/>
                </a:solidFill>
              </a:rPr>
              <a:t>Booz Allen Hamilton </a:t>
            </a:r>
            <a:r>
              <a:rPr lang="en-US" sz="750" cap="all" spc="100" dirty="0">
                <a:solidFill>
                  <a:srgbClr val="F7A81B"/>
                </a:solidFill>
              </a:rPr>
              <a:t>restricted</a:t>
            </a:r>
          </a:p>
        </p:txBody>
      </p:sp>
      <p:pic>
        <p:nvPicPr>
          <p:cNvPr id="10" name="Picture 9"/>
          <p:cNvPicPr>
            <a:picLocks noChangeAspect="1"/>
          </p:cNvPicPr>
          <p:nvPr userDrawn="1"/>
        </p:nvPicPr>
        <p:blipFill>
          <a:blip r:embed="rId2"/>
          <a:srcRect/>
          <a:stretch/>
        </p:blipFill>
        <p:spPr>
          <a:xfrm>
            <a:off x="8440879" y="308377"/>
            <a:ext cx="3062224" cy="2469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427074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Cobranded">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pic>
        <p:nvPicPr>
          <p:cNvPr id="8" name="Picture 7"/>
          <p:cNvPicPr>
            <a:picLocks noChangeAspect="1"/>
          </p:cNvPicPr>
          <p:nvPr userDrawn="1"/>
        </p:nvPicPr>
        <p:blipFill>
          <a:blip r:embed="rId2"/>
          <a:srcRect/>
          <a:stretch/>
        </p:blipFill>
        <p:spPr>
          <a:xfrm>
            <a:off x="8440879" y="308377"/>
            <a:ext cx="3062224" cy="246953"/>
          </a:xfrm>
          <a:prstGeom prst="rect">
            <a:avLst/>
          </a:prstGeom>
        </p:spPr>
      </p:pic>
      <p:sp>
        <p:nvSpPr>
          <p:cNvPr id="5" name="Picture Placeholder 4"/>
          <p:cNvSpPr>
            <a:spLocks noGrp="1"/>
          </p:cNvSpPr>
          <p:nvPr>
            <p:ph type="pic" sz="quarter" idx="12" hasCustomPrompt="1"/>
          </p:nvPr>
        </p:nvSpPr>
        <p:spPr>
          <a:xfrm>
            <a:off x="376767" y="304819"/>
            <a:ext cx="1634067" cy="368300"/>
          </a:xfrm>
        </p:spPr>
        <p:txBody>
          <a:bodyPr/>
          <a:lstStyle>
            <a:lvl1pPr marL="0" indent="0">
              <a:buNone/>
              <a:defRPr baseline="0"/>
            </a:lvl1pPr>
          </a:lstStyle>
          <a:p>
            <a:r>
              <a:rPr lang="en-US" dirty="0"/>
              <a:t>Insert logo</a:t>
            </a:r>
          </a:p>
        </p:txBody>
      </p:sp>
      <p:sp>
        <p:nvSpPr>
          <p:cNvPr id="10" name="Picture Placeholder 4"/>
          <p:cNvSpPr>
            <a:spLocks noGrp="1"/>
          </p:cNvSpPr>
          <p:nvPr>
            <p:ph type="pic" sz="quarter" idx="13" hasCustomPrompt="1"/>
          </p:nvPr>
        </p:nvSpPr>
        <p:spPr>
          <a:xfrm>
            <a:off x="2197651" y="304819"/>
            <a:ext cx="1634067" cy="368300"/>
          </a:xfrm>
        </p:spPr>
        <p:txBody>
          <a:bodyPr/>
          <a:lstStyle>
            <a:lvl1pPr marL="0" indent="0">
              <a:buNone/>
              <a:defRPr baseline="0"/>
            </a:lvl1pPr>
          </a:lstStyle>
          <a:p>
            <a:r>
              <a:rPr lang="en-US"/>
              <a:t>Insert logo</a:t>
            </a:r>
            <a:endParaRPr lang="en-US" dirty="0"/>
          </a:p>
        </p:txBody>
      </p:sp>
      <p:sp>
        <p:nvSpPr>
          <p:cNvPr id="11" name="Picture Placeholder 4"/>
          <p:cNvSpPr>
            <a:spLocks noGrp="1"/>
          </p:cNvSpPr>
          <p:nvPr>
            <p:ph type="pic" sz="quarter" idx="14" hasCustomPrompt="1"/>
          </p:nvPr>
        </p:nvSpPr>
        <p:spPr>
          <a:xfrm>
            <a:off x="4018535" y="304819"/>
            <a:ext cx="1634067" cy="368300"/>
          </a:xfrm>
        </p:spPr>
        <p:txBody>
          <a:bodyPr/>
          <a:lstStyle>
            <a:lvl1pPr marL="0" indent="0">
              <a:buNone/>
              <a:defRPr baseline="0"/>
            </a:lvl1pPr>
          </a:lstStyle>
          <a:p>
            <a:r>
              <a:rPr lang="en-US"/>
              <a:t>Insert logo</a:t>
            </a:r>
            <a:endParaRPr lang="en-US" dirty="0"/>
          </a:p>
        </p:txBody>
      </p:sp>
      <p:sp>
        <p:nvSpPr>
          <p:cNvPr id="12" name="Rectangle 11"/>
          <p:cNvSpPr/>
          <p:nvPr userDrawn="1"/>
        </p:nvSpPr>
        <p:spPr>
          <a:xfrm>
            <a:off x="269941" y="73768"/>
            <a:ext cx="2436791" cy="230832"/>
          </a:xfrm>
          <a:prstGeom prst="rect">
            <a:avLst/>
          </a:prstGeom>
        </p:spPr>
        <p:txBody>
          <a:bodyPr wrap="square">
            <a:spAutoFit/>
          </a:bodyPr>
          <a:lstStyle/>
          <a:p>
            <a:r>
              <a:rPr lang="en-US" sz="900" i="1" dirty="0">
                <a:latin typeface="Calibri" charset="0"/>
                <a:ea typeface="Calibri" charset="0"/>
                <a:cs typeface="Calibri" charset="0"/>
              </a:rPr>
              <a:t>In partnership with</a:t>
            </a:r>
          </a:p>
        </p:txBody>
      </p:sp>
    </p:spTree>
    <p:extLst>
      <p:ext uri="{BB962C8B-B14F-4D97-AF65-F5344CB8AC3E}">
        <p14:creationId xmlns:p14="http://schemas.microsoft.com/office/powerpoint/2010/main" val="1605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Color Divider ">
    <p:bg>
      <p:bgPr>
        <a:gradFill>
          <a:gsLst>
            <a:gs pos="16000">
              <a:schemeClr val="accent2"/>
            </a:gs>
            <a:gs pos="74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594"/>
            <a:ext cx="11437704" cy="6854405"/>
          </a:xfrm>
          <a:noFill/>
        </p:spPr>
        <p:txBody>
          <a:bodyPr anchor="ctr">
            <a:noAutofit/>
          </a:bodyPr>
          <a:lstStyle>
            <a:lvl1pPr algn="ctr">
              <a:defRPr sz="6000" spc="200" baseline="0">
                <a:solidFill>
                  <a:schemeClr val="bg1"/>
                </a:solidFill>
              </a:defRPr>
            </a:lvl1pPr>
          </a:lstStyle>
          <a:p>
            <a:r>
              <a:rPr lang="en-US" dirty="0"/>
              <a:t>Divider heading</a:t>
            </a:r>
          </a:p>
        </p:txBody>
      </p:sp>
    </p:spTree>
    <p:extLst>
      <p:ext uri="{BB962C8B-B14F-4D97-AF65-F5344CB8AC3E}">
        <p14:creationId xmlns:p14="http://schemas.microsoft.com/office/powerpoint/2010/main" val="355879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w Ink Divider">
    <p:bg>
      <p:bgPr>
        <a:pattFill prst="pct5">
          <a:fgClr>
            <a:srgbClr val="97D6E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594"/>
            <a:ext cx="11437704" cy="6854405"/>
          </a:xfrm>
        </p:spPr>
        <p:txBody>
          <a:bodyPr anchor="ctr">
            <a:noAutofit/>
          </a:bodyPr>
          <a:lstStyle>
            <a:lvl1pPr algn="ctr">
              <a:defRPr sz="6000" spc="200" baseline="0">
                <a:solidFill>
                  <a:schemeClr val="tx1"/>
                </a:solidFill>
              </a:defRPr>
            </a:lvl1pPr>
          </a:lstStyle>
          <a:p>
            <a:r>
              <a:rPr lang="en-US" dirty="0"/>
              <a:t>Divider heading</a:t>
            </a:r>
          </a:p>
        </p:txBody>
      </p:sp>
    </p:spTree>
    <p:extLst>
      <p:ext uri="{BB962C8B-B14F-4D97-AF65-F5344CB8AC3E}">
        <p14:creationId xmlns:p14="http://schemas.microsoft.com/office/powerpoint/2010/main" val="180662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395845" y="1"/>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1" name="Title 1"/>
          <p:cNvSpPr>
            <a:spLocks noGrp="1"/>
          </p:cNvSpPr>
          <p:nvPr>
            <p:ph type="title" hasCustomPrompt="1"/>
          </p:nvPr>
        </p:nvSpPr>
        <p:spPr>
          <a:xfrm>
            <a:off x="883477" y="758952"/>
            <a:ext cx="10272203" cy="3566160"/>
          </a:xfrm>
        </p:spPr>
        <p:txBody>
          <a:bodyPr anchor="b" anchorCtr="0">
            <a:normAutofit/>
          </a:bodyPr>
          <a:lstStyle>
            <a:lvl1pPr>
              <a:lnSpc>
                <a:spcPct val="85000"/>
              </a:lnSpc>
              <a:defRPr sz="4500" b="0">
                <a:solidFill>
                  <a:schemeClr val="tx1"/>
                </a:solidFill>
              </a:defRPr>
            </a:lvl1pPr>
          </a:lstStyle>
          <a:p>
            <a:r>
              <a:rPr lang="en-US" dirty="0"/>
              <a:t>Section heading</a:t>
            </a:r>
          </a:p>
        </p:txBody>
      </p:sp>
      <p:cxnSp>
        <p:nvCxnSpPr>
          <p:cNvPr id="12" name="Straight Connector 11"/>
          <p:cNvCxnSpPr/>
          <p:nvPr userDrawn="1"/>
        </p:nvCxnSpPr>
        <p:spPr>
          <a:xfrm>
            <a:off x="883477" y="4343400"/>
            <a:ext cx="102722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2755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W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0" name="Content Placeholder 8"/>
          <p:cNvSpPr>
            <a:spLocks noGrp="1"/>
          </p:cNvSpPr>
          <p:nvPr>
            <p:ph sz="quarter" idx="13" hasCustomPrompt="1"/>
          </p:nvPr>
        </p:nvSpPr>
        <p:spPr>
          <a:xfrm>
            <a:off x="883477" y="155448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3" name="Content Placeholder 8"/>
          <p:cNvSpPr>
            <a:spLocks noGrp="1"/>
          </p:cNvSpPr>
          <p:nvPr>
            <p:ph sz="quarter" idx="14" hasCustomPrompt="1"/>
          </p:nvPr>
        </p:nvSpPr>
        <p:spPr>
          <a:xfrm>
            <a:off x="6530316" y="155002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1750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Wide 3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0" name="Content Placeholder 8"/>
          <p:cNvSpPr>
            <a:spLocks noGrp="1"/>
          </p:cNvSpPr>
          <p:nvPr>
            <p:ph sz="quarter" idx="13" hasCustomPrompt="1"/>
          </p:nvPr>
        </p:nvSpPr>
        <p:spPr>
          <a:xfrm>
            <a:off x="883477" y="1550021"/>
            <a:ext cx="3248256"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3" name="Content Placeholder 8"/>
          <p:cNvSpPr>
            <a:spLocks noGrp="1"/>
          </p:cNvSpPr>
          <p:nvPr>
            <p:ph sz="quarter" idx="14" hasCustomPrompt="1"/>
          </p:nvPr>
        </p:nvSpPr>
        <p:spPr>
          <a:xfrm>
            <a:off x="4494511" y="1550021"/>
            <a:ext cx="3248256"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4" name="Content Placeholder 8"/>
          <p:cNvSpPr>
            <a:spLocks noGrp="1"/>
          </p:cNvSpPr>
          <p:nvPr>
            <p:ph sz="quarter" idx="15" hasCustomPrompt="1"/>
          </p:nvPr>
        </p:nvSpPr>
        <p:spPr>
          <a:xfrm>
            <a:off x="8105543" y="1550021"/>
            <a:ext cx="3248256" cy="4626943"/>
          </a:xfrm>
        </p:spPr>
        <p:txBody>
          <a:bodyPr/>
          <a:lstStyle>
            <a:lvl1pPr marL="5080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cxnSp>
        <p:nvCxnSpPr>
          <p:cNvPr id="15" name="Straight Connector 14"/>
          <p:cNvCxnSpPr/>
          <p:nvPr userDrawn="1"/>
        </p:nvCxnSpPr>
        <p:spPr>
          <a:xfrm>
            <a:off x="4281333"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88133"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7459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6" name="Text Placeholder 2"/>
          <p:cNvSpPr>
            <a:spLocks noGrp="1"/>
          </p:cNvSpPr>
          <p:nvPr>
            <p:ph idx="1" hasCustomPrompt="1"/>
          </p:nvPr>
        </p:nvSpPr>
        <p:spPr>
          <a:xfrm>
            <a:off x="883478" y="1554481"/>
            <a:ext cx="10470321" cy="4626943"/>
          </a:xfrm>
          <a:prstGeom prst="rect">
            <a:avLst/>
          </a:prstGeom>
        </p:spPr>
        <p:txBody>
          <a:bodyPr vert="horz" lIns="0" tIns="0" rIns="0" bIns="0" rtlCol="0">
            <a:noAutofit/>
          </a:bodyPr>
          <a:lstStyle>
            <a:lvl3pPr>
              <a:defRPr>
                <a:solidFill>
                  <a:schemeClr val="tx1"/>
                </a:solidFill>
              </a:defRPr>
            </a:lvl3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5348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Optional Breadcrumb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7" name="TextBox 6"/>
          <p:cNvSpPr txBox="1"/>
          <p:nvPr userDrawn="1"/>
        </p:nvSpPr>
        <p:spPr>
          <a:xfrm>
            <a:off x="883478" y="110273"/>
            <a:ext cx="10510540" cy="230832"/>
          </a:xfrm>
          <a:prstGeom prst="rect">
            <a:avLst/>
          </a:prstGeom>
          <a:noFill/>
        </p:spPr>
        <p:txBody>
          <a:bodyPr wrap="square" lIns="0" rtlCol="0">
            <a:spAutoFit/>
          </a:bodyPr>
          <a:lstStyle/>
          <a:p>
            <a:r>
              <a:rPr lang="en-US" sz="900" b="1" cap="all" spc="100" dirty="0">
                <a:solidFill>
                  <a:schemeClr val="accent5"/>
                </a:solidFill>
              </a:rPr>
              <a:t>optional Breadcrumb1</a:t>
            </a:r>
            <a:r>
              <a:rPr lang="en-US" sz="900" cap="all" spc="100" dirty="0">
                <a:solidFill>
                  <a:schemeClr val="accent5"/>
                </a:solidFill>
              </a:rPr>
              <a:t> </a:t>
            </a:r>
            <a:r>
              <a:rPr lang="en-US" sz="900" cap="all" spc="100" dirty="0"/>
              <a:t>| Breadcrumb2 | Breadcrumb3 | Breadcrumb4</a:t>
            </a:r>
          </a:p>
        </p:txBody>
      </p:sp>
      <p:sp>
        <p:nvSpPr>
          <p:cNvPr id="8" name="Text Placeholder 2"/>
          <p:cNvSpPr>
            <a:spLocks noGrp="1"/>
          </p:cNvSpPr>
          <p:nvPr>
            <p:ph idx="1" hasCustomPrompt="1"/>
          </p:nvPr>
        </p:nvSpPr>
        <p:spPr>
          <a:xfrm>
            <a:off x="883478" y="1554481"/>
            <a:ext cx="10470321" cy="4626943"/>
          </a:xfrm>
          <a:prstGeom prst="rect">
            <a:avLst/>
          </a:prstGeom>
        </p:spPr>
        <p:txBody>
          <a:bodyPr vert="horz" lIns="0" tIns="0" rIns="0" bIns="0" rtlCol="0">
            <a:noAutofit/>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9"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0020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681A-215A-514B-8940-0692C18851F0}"/>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18009D-39F0-F446-BC9F-8BDE9A9E2443}"/>
              </a:ext>
            </a:extLst>
          </p:cNvPr>
          <p:cNvSpPr>
            <a:spLocks noGrp="1"/>
          </p:cNvSpPr>
          <p:nvPr>
            <p:ph idx="1"/>
          </p:nvPr>
        </p:nvSpPr>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94504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6472296" y="1550021"/>
            <a:ext cx="4881504" cy="4626943"/>
          </a:xfrm>
        </p:spPr>
        <p:txBody>
          <a:bodyPr/>
          <a:lstStyle>
            <a:lvl1pPr>
              <a:defRPr>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0" name="Content Placeholder 8"/>
          <p:cNvSpPr>
            <a:spLocks noGrp="1"/>
          </p:cNvSpPr>
          <p:nvPr>
            <p:ph sz="quarter" idx="13" hasCustomPrompt="1"/>
          </p:nvPr>
        </p:nvSpPr>
        <p:spPr>
          <a:xfrm>
            <a:off x="883477" y="1550021"/>
            <a:ext cx="4796211" cy="4626943"/>
          </a:xfrm>
        </p:spPr>
        <p:txBody>
          <a:bodyPr/>
          <a:lstStyle>
            <a:lvl1pPr>
              <a:defRPr baseline="0">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4339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7" name="Text Placeholder 6"/>
          <p:cNvSpPr>
            <a:spLocks noGrp="1"/>
          </p:cNvSpPr>
          <p:nvPr>
            <p:ph type="body" sz="quarter" idx="15" hasCustomPrompt="1"/>
          </p:nvPr>
        </p:nvSpPr>
        <p:spPr>
          <a:xfrm>
            <a:off x="882651" y="1554481"/>
            <a:ext cx="3058583" cy="4637087"/>
          </a:xfrm>
        </p:spPr>
        <p:txBody>
          <a:bodyPr/>
          <a:lstStyle>
            <a:lvl1pPr marL="0" indent="0">
              <a:buNone/>
              <a:defRPr sz="1400" b="0" i="1" cap="none" spc="0" baseline="0">
                <a:solidFill>
                  <a:schemeClr val="accent4"/>
                </a:solidFill>
                <a:latin typeface="Georgia" panose="02040502050405020303" pitchFamily="18" charset="0"/>
              </a:defRPr>
            </a:lvl1pPr>
          </a:lstStyle>
          <a:p>
            <a:pPr lvl="0"/>
            <a:r>
              <a:rPr lang="en-US" b="0" i="1" cap="none" spc="0" dirty="0">
                <a:latin typeface="Georgia" charset="0"/>
                <a:ea typeface="Georgia" charset="0"/>
                <a:cs typeface="Georgia" charset="0"/>
              </a:rPr>
              <a:t>Call out goes here. This is a pull quote or description for a chart or graphic.</a:t>
            </a:r>
          </a:p>
        </p:txBody>
      </p:sp>
      <p:sp>
        <p:nvSpPr>
          <p:cNvPr id="9" name="Content Placeholder 8"/>
          <p:cNvSpPr>
            <a:spLocks noGrp="1"/>
          </p:cNvSpPr>
          <p:nvPr>
            <p:ph sz="quarter" idx="16" hasCustomPrompt="1"/>
          </p:nvPr>
        </p:nvSpPr>
        <p:spPr>
          <a:xfrm>
            <a:off x="4315884" y="1554481"/>
            <a:ext cx="7078133" cy="4637087"/>
          </a:xfrm>
        </p:spPr>
        <p:txBody>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8"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47638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883477" y="5876734"/>
            <a:ext cx="10470323" cy="414338"/>
          </a:xfrm>
        </p:spPr>
        <p:txBody>
          <a:bodyPr anchor="b">
            <a:noAutofit/>
          </a:bodyPr>
          <a:lstStyle>
            <a:lvl1pPr marL="0" indent="0">
              <a:buNone/>
              <a:defRPr sz="1100" b="0" i="1" cap="none" spc="0" baseline="0">
                <a:solidFill>
                  <a:schemeClr val="tx1"/>
                </a:solidFill>
                <a:latin typeface="+mj-lt"/>
              </a:defRPr>
            </a:lvl1pPr>
          </a:lstStyle>
          <a:p>
            <a:pPr lvl="0"/>
            <a:r>
              <a:rPr lang="en-US" dirty="0"/>
              <a:t>Level 5 is a footnote or a place for source information.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883477" y="1550021"/>
            <a:ext cx="10470323" cy="900217"/>
          </a:xfrm>
        </p:spPr>
        <p:txBody>
          <a:bodyPr/>
          <a:lstStyle>
            <a:lvl1pPr marL="0" indent="0">
              <a:spcBef>
                <a:spcPts val="1200"/>
              </a:spcBef>
              <a:buNone/>
              <a:defRPr b="1" cap="all" spc="100" baseline="0">
                <a:solidFill>
                  <a:schemeClr val="accent2"/>
                </a:solidFill>
              </a:defRPr>
            </a:lvl1pPr>
            <a:lvl2pPr marL="7938" indent="0">
              <a:spcBef>
                <a:spcPts val="600"/>
              </a:spcBef>
              <a:spcAft>
                <a:spcPts val="600"/>
              </a:spcAft>
              <a:buNone/>
              <a:tabLst/>
              <a:defRPr sz="1400" i="1">
                <a:latin typeface="Georgia" charset="0"/>
                <a:ea typeface="Georgia" charset="0"/>
                <a:cs typeface="Georgia" charset="0"/>
              </a:defRPr>
            </a:lvl2pPr>
          </a:lstStyle>
          <a:p>
            <a:pPr lvl="0"/>
            <a:r>
              <a:rPr lang="en-US" dirty="0"/>
              <a:t>Click to edit Master text styles</a:t>
            </a:r>
          </a:p>
          <a:p>
            <a:pPr lvl="1"/>
            <a:r>
              <a:rPr lang="en-US" dirty="0"/>
              <a:t>Second level</a:t>
            </a:r>
          </a:p>
        </p:txBody>
      </p:sp>
      <p:sp>
        <p:nvSpPr>
          <p:cNvPr id="15"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
        <p:nvSpPr>
          <p:cNvPr id="16" name="Footer Placeholder 3"/>
          <p:cNvSpPr>
            <a:spLocks noGrp="1"/>
          </p:cNvSpPr>
          <p:nvPr>
            <p:ph type="ftr" sz="quarter" idx="11"/>
          </p:nvPr>
        </p:nvSpPr>
        <p:spPr>
          <a:xfrm>
            <a:off x="883475" y="6400451"/>
            <a:ext cx="4753532" cy="457549"/>
          </a:xfrm>
        </p:spPr>
        <p:txBody>
          <a:bodyPr/>
          <a:lstStyle/>
          <a:p>
            <a:r>
              <a:rPr lang="en-US"/>
              <a:t>© 2020 Booz Allen Hamilton Inc. All rights Reserved. Internal</a:t>
            </a:r>
            <a:endParaRPr lang="en-US" dirty="0"/>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8005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hart Placeholder 4"/>
          <p:cNvSpPr>
            <a:spLocks noGrp="1"/>
          </p:cNvSpPr>
          <p:nvPr>
            <p:ph type="chart" sz="quarter" idx="12"/>
          </p:nvPr>
        </p:nvSpPr>
        <p:spPr>
          <a:xfrm>
            <a:off x="882651" y="2781558"/>
            <a:ext cx="4961877" cy="2773565"/>
          </a:xfrm>
        </p:spPr>
        <p:txBody>
          <a:bodyPr/>
          <a:lstStyle/>
          <a:p>
            <a:r>
              <a:rPr lang="en-US"/>
              <a:t>Click icon to add chart</a:t>
            </a:r>
            <a:endParaRPr lang="en-US" dirty="0"/>
          </a:p>
        </p:txBody>
      </p:sp>
      <p:sp>
        <p:nvSpPr>
          <p:cNvPr id="11" name="Chart Placeholder 4"/>
          <p:cNvSpPr>
            <a:spLocks noGrp="1"/>
          </p:cNvSpPr>
          <p:nvPr>
            <p:ph type="chart" sz="quarter" idx="13"/>
          </p:nvPr>
        </p:nvSpPr>
        <p:spPr>
          <a:xfrm>
            <a:off x="6391922" y="2780285"/>
            <a:ext cx="4961877" cy="2773565"/>
          </a:xfrm>
        </p:spPr>
        <p:txBody>
          <a:bodyPr/>
          <a:lstStyle/>
          <a:p>
            <a:r>
              <a:rPr lang="en-US"/>
              <a:t>Click icon to add chart</a:t>
            </a:r>
            <a:endParaRPr lang="en-US" dirty="0"/>
          </a:p>
        </p:txBody>
      </p:sp>
      <p:sp>
        <p:nvSpPr>
          <p:cNvPr id="16" name="Text Placeholder 4"/>
          <p:cNvSpPr>
            <a:spLocks noGrp="1"/>
          </p:cNvSpPr>
          <p:nvPr>
            <p:ph type="body" sz="quarter" idx="14" hasCustomPrompt="1"/>
          </p:nvPr>
        </p:nvSpPr>
        <p:spPr>
          <a:xfrm>
            <a:off x="883477" y="5876734"/>
            <a:ext cx="10470323"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10" name="Text Placeholder 9"/>
          <p:cNvSpPr>
            <a:spLocks noGrp="1"/>
          </p:cNvSpPr>
          <p:nvPr>
            <p:ph type="body" sz="quarter" idx="17" hasCustomPrompt="1"/>
          </p:nvPr>
        </p:nvSpPr>
        <p:spPr>
          <a:xfrm>
            <a:off x="882651" y="1557118"/>
            <a:ext cx="10471149" cy="1095151"/>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
        <p:nvSpPr>
          <p:cNvPr id="15" name="Footer Placeholder 3"/>
          <p:cNvSpPr>
            <a:spLocks noGrp="1"/>
          </p:cNvSpPr>
          <p:nvPr>
            <p:ph type="ftr" sz="quarter" idx="11"/>
          </p:nvPr>
        </p:nvSpPr>
        <p:spPr>
          <a:xfrm>
            <a:off x="883475" y="6400451"/>
            <a:ext cx="4753532" cy="457549"/>
          </a:xfrm>
        </p:spPr>
        <p:txBody>
          <a:bodyPr/>
          <a:lstStyle/>
          <a:p>
            <a:r>
              <a:rPr lang="en-US"/>
              <a:t>© 2020 Booz Allen Hamilton Inc. All rights Reserved. Internal</a:t>
            </a:r>
            <a:endParaRPr lang="en-US" dirty="0"/>
          </a:p>
        </p:txBody>
      </p:sp>
      <p:sp>
        <p:nvSpPr>
          <p:cNvPr id="9"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7938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Wide Char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7" hasCustomPrompt="1"/>
          </p:nvPr>
        </p:nvSpPr>
        <p:spPr>
          <a:xfrm>
            <a:off x="882651" y="1554480"/>
            <a:ext cx="10471149" cy="90282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
        <p:nvSpPr>
          <p:cNvPr id="4" name="Picture Placeholder 3"/>
          <p:cNvSpPr>
            <a:spLocks noGrp="1"/>
          </p:cNvSpPr>
          <p:nvPr>
            <p:ph type="pic" sz="quarter" idx="18" hasCustomPrompt="1"/>
          </p:nvPr>
        </p:nvSpPr>
        <p:spPr>
          <a:xfrm>
            <a:off x="882651" y="2626425"/>
            <a:ext cx="10471149" cy="3571795"/>
          </a:xfrm>
        </p:spPr>
        <p:txBody>
          <a:bodyPr/>
          <a:lstStyle/>
          <a:p>
            <a:r>
              <a:rPr lang="en-US" dirty="0"/>
              <a:t>Click to </a:t>
            </a:r>
            <a:r>
              <a:rPr lang="en-US"/>
              <a:t>add chart/picture/graphic</a:t>
            </a:r>
            <a:endParaRPr lang="en-US" dirty="0"/>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
        <p:nvSpPr>
          <p:cNvPr id="15" name="Footer Placeholder 3"/>
          <p:cNvSpPr>
            <a:spLocks noGrp="1"/>
          </p:cNvSpPr>
          <p:nvPr>
            <p:ph type="ftr" sz="quarter" idx="11"/>
          </p:nvPr>
        </p:nvSpPr>
        <p:spPr>
          <a:xfrm>
            <a:off x="883475" y="6400451"/>
            <a:ext cx="4753532" cy="457549"/>
          </a:xfrm>
        </p:spPr>
        <p:txBody>
          <a:bodyPr/>
          <a:lstStyle/>
          <a:p>
            <a:r>
              <a:rPr lang="en-US"/>
              <a:t>© 2020 Booz Allen Hamilton Inc. All rights Reserved. Internal</a:t>
            </a:r>
            <a:endParaRPr lang="en-US" dirty="0"/>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113918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3" name="Chart Placeholder 12"/>
          <p:cNvSpPr>
            <a:spLocks noGrp="1"/>
          </p:cNvSpPr>
          <p:nvPr>
            <p:ph type="chart" sz="quarter" idx="13"/>
          </p:nvPr>
        </p:nvSpPr>
        <p:spPr>
          <a:xfrm>
            <a:off x="5789342" y="1554481"/>
            <a:ext cx="5564457" cy="4397375"/>
          </a:xfrm>
        </p:spPr>
        <p:txBody>
          <a:bodyPr/>
          <a:lstStyle/>
          <a:p>
            <a:r>
              <a:rPr lang="en-US"/>
              <a:t>Click icon to add chart</a:t>
            </a:r>
            <a:endParaRPr lang="en-US" dirty="0"/>
          </a:p>
        </p:txBody>
      </p:sp>
      <p:sp>
        <p:nvSpPr>
          <p:cNvPr id="8" name="Text Placeholder 4"/>
          <p:cNvSpPr>
            <a:spLocks noGrp="1"/>
          </p:cNvSpPr>
          <p:nvPr>
            <p:ph type="body" sz="quarter" idx="14" hasCustomPrompt="1"/>
          </p:nvPr>
        </p:nvSpPr>
        <p:spPr>
          <a:xfrm>
            <a:off x="5789341" y="5876734"/>
            <a:ext cx="5564459"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6" name="Text Placeholder 5"/>
          <p:cNvSpPr>
            <a:spLocks noGrp="1"/>
          </p:cNvSpPr>
          <p:nvPr>
            <p:ph type="body" sz="quarter" idx="15" hasCustomPrompt="1"/>
          </p:nvPr>
        </p:nvSpPr>
        <p:spPr>
          <a:xfrm>
            <a:off x="882651" y="1554480"/>
            <a:ext cx="4603749" cy="4627562"/>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p:txBody>
      </p:sp>
      <p:sp>
        <p:nvSpPr>
          <p:cNvPr id="9"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40835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Thank You</a:t>
            </a:r>
          </a:p>
        </p:txBody>
      </p:sp>
      <p:sp>
        <p:nvSpPr>
          <p:cNvPr id="6" name="Text Placeholder 5"/>
          <p:cNvSpPr>
            <a:spLocks noGrp="1"/>
          </p:cNvSpPr>
          <p:nvPr>
            <p:ph type="body" sz="quarter" idx="12" hasCustomPrompt="1"/>
          </p:nvPr>
        </p:nvSpPr>
        <p:spPr>
          <a:xfrm>
            <a:off x="883478" y="1554481"/>
            <a:ext cx="10470321" cy="803275"/>
          </a:xfrm>
        </p:spPr>
        <p:txBody>
          <a:bodyPr/>
          <a:lstStyle>
            <a:lvl1pPr marL="0" indent="0">
              <a:buNone/>
              <a:defRPr b="0" cap="none" spc="0" baseline="0">
                <a:solidFill>
                  <a:schemeClr val="tx1"/>
                </a:solidFill>
                <a:latin typeface="+mn-lt"/>
              </a:defRPr>
            </a:lvl1pPr>
          </a:lstStyle>
          <a:p>
            <a:pPr lvl="0"/>
            <a:r>
              <a:rPr lang="en-US" dirty="0"/>
              <a:t>For more information about XXX, contact…</a:t>
            </a:r>
          </a:p>
        </p:txBody>
      </p:sp>
      <p:sp>
        <p:nvSpPr>
          <p:cNvPr id="19" name="Picture Placeholder 18"/>
          <p:cNvSpPr>
            <a:spLocks noGrp="1"/>
          </p:cNvSpPr>
          <p:nvPr>
            <p:ph type="pic" sz="quarter" idx="13"/>
          </p:nvPr>
        </p:nvSpPr>
        <p:spPr>
          <a:xfrm>
            <a:off x="883477" y="2487427"/>
            <a:ext cx="2316480" cy="1737360"/>
          </a:xfrm>
        </p:spPr>
        <p:txBody>
          <a:bodyPr/>
          <a:lstStyle>
            <a:lvl1pPr marL="0" indent="0">
              <a:buNone/>
              <a:defRPr/>
            </a:lvl1pPr>
          </a:lstStyle>
          <a:p>
            <a:r>
              <a:rPr lang="en-US"/>
              <a:t>Click icon to add picture</a:t>
            </a:r>
            <a:endParaRPr lang="en-US" dirty="0"/>
          </a:p>
        </p:txBody>
      </p:sp>
      <p:sp>
        <p:nvSpPr>
          <p:cNvPr id="20" name="Text Placeholder 5"/>
          <p:cNvSpPr>
            <a:spLocks noGrp="1"/>
          </p:cNvSpPr>
          <p:nvPr>
            <p:ph type="body" sz="quarter" idx="14" hasCustomPrompt="1"/>
          </p:nvPr>
        </p:nvSpPr>
        <p:spPr>
          <a:xfrm>
            <a:off x="883477"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0" name="Picture Placeholder 18"/>
          <p:cNvSpPr>
            <a:spLocks noGrp="1"/>
          </p:cNvSpPr>
          <p:nvPr>
            <p:ph type="pic" sz="quarter" idx="15"/>
          </p:nvPr>
        </p:nvSpPr>
        <p:spPr>
          <a:xfrm>
            <a:off x="3582893" y="2487427"/>
            <a:ext cx="2316480" cy="1737360"/>
          </a:xfrm>
        </p:spPr>
        <p:txBody>
          <a:bodyPr/>
          <a:lstStyle>
            <a:lvl1pPr marL="0" indent="0">
              <a:buNone/>
              <a:defRPr/>
            </a:lvl1pPr>
          </a:lstStyle>
          <a:p>
            <a:r>
              <a:rPr lang="en-US"/>
              <a:t>Click icon to add picture</a:t>
            </a:r>
            <a:endParaRPr lang="en-US" dirty="0"/>
          </a:p>
        </p:txBody>
      </p:sp>
      <p:sp>
        <p:nvSpPr>
          <p:cNvPr id="31" name="Text Placeholder 5"/>
          <p:cNvSpPr>
            <a:spLocks noGrp="1"/>
          </p:cNvSpPr>
          <p:nvPr>
            <p:ph type="body" sz="quarter" idx="16" hasCustomPrompt="1"/>
          </p:nvPr>
        </p:nvSpPr>
        <p:spPr>
          <a:xfrm>
            <a:off x="3582893"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2" name="Picture Placeholder 18"/>
          <p:cNvSpPr>
            <a:spLocks noGrp="1"/>
          </p:cNvSpPr>
          <p:nvPr>
            <p:ph type="pic" sz="quarter" idx="17"/>
          </p:nvPr>
        </p:nvSpPr>
        <p:spPr>
          <a:xfrm>
            <a:off x="6282309" y="2487427"/>
            <a:ext cx="2316480" cy="1737360"/>
          </a:xfrm>
        </p:spPr>
        <p:txBody>
          <a:bodyPr/>
          <a:lstStyle>
            <a:lvl1pPr marL="0" indent="0">
              <a:buNone/>
              <a:defRPr/>
            </a:lvl1pPr>
          </a:lstStyle>
          <a:p>
            <a:r>
              <a:rPr lang="en-US"/>
              <a:t>Click icon to add picture</a:t>
            </a:r>
            <a:endParaRPr lang="en-US" dirty="0"/>
          </a:p>
        </p:txBody>
      </p:sp>
      <p:sp>
        <p:nvSpPr>
          <p:cNvPr id="33" name="Text Placeholder 5"/>
          <p:cNvSpPr>
            <a:spLocks noGrp="1"/>
          </p:cNvSpPr>
          <p:nvPr>
            <p:ph type="body" sz="quarter" idx="18" hasCustomPrompt="1"/>
          </p:nvPr>
        </p:nvSpPr>
        <p:spPr>
          <a:xfrm>
            <a:off x="6282309"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4" name="Picture Placeholder 18"/>
          <p:cNvSpPr>
            <a:spLocks noGrp="1"/>
          </p:cNvSpPr>
          <p:nvPr>
            <p:ph type="pic" sz="quarter" idx="19"/>
          </p:nvPr>
        </p:nvSpPr>
        <p:spPr>
          <a:xfrm>
            <a:off x="8981725" y="2487427"/>
            <a:ext cx="2316480" cy="1737360"/>
          </a:xfrm>
        </p:spPr>
        <p:txBody>
          <a:bodyPr/>
          <a:lstStyle>
            <a:lvl1pPr marL="0" indent="0">
              <a:buNone/>
              <a:defRPr/>
            </a:lvl1pPr>
          </a:lstStyle>
          <a:p>
            <a:r>
              <a:rPr lang="en-US"/>
              <a:t>Click icon to add picture</a:t>
            </a:r>
            <a:endParaRPr lang="en-US" dirty="0"/>
          </a:p>
        </p:txBody>
      </p:sp>
      <p:sp>
        <p:nvSpPr>
          <p:cNvPr id="35" name="Text Placeholder 5"/>
          <p:cNvSpPr>
            <a:spLocks noGrp="1"/>
          </p:cNvSpPr>
          <p:nvPr>
            <p:ph type="body" sz="quarter" idx="20" hasCustomPrompt="1"/>
          </p:nvPr>
        </p:nvSpPr>
        <p:spPr>
          <a:xfrm>
            <a:off x="8981725"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7" name="Text Placeholder 5"/>
          <p:cNvSpPr>
            <a:spLocks noGrp="1"/>
          </p:cNvSpPr>
          <p:nvPr>
            <p:ph type="body" sz="quarter" idx="21" hasCustomPrompt="1"/>
          </p:nvPr>
        </p:nvSpPr>
        <p:spPr>
          <a:xfrm>
            <a:off x="883478" y="6055154"/>
            <a:ext cx="10470321" cy="345297"/>
          </a:xfrm>
        </p:spPr>
        <p:txBody>
          <a:bodyPr>
            <a:noAutofit/>
          </a:bodyPr>
          <a:lstStyle>
            <a:lvl1pPr marL="0" indent="0">
              <a:buNone/>
              <a:defRPr sz="1400" b="1" cap="none" spc="100" baseline="0">
                <a:solidFill>
                  <a:schemeClr val="accent1"/>
                </a:solidFill>
              </a:defRPr>
            </a:lvl1pPr>
          </a:lstStyle>
          <a:p>
            <a:r>
              <a:rPr lang="en-US" dirty="0"/>
              <a:t>BOOZALLEN.COM/CAPABILITY</a:t>
            </a:r>
          </a:p>
        </p:txBody>
      </p:sp>
      <p:sp>
        <p:nvSpPr>
          <p:cNvPr id="22"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
        <p:nvSpPr>
          <p:cNvPr id="23" name="Footer Placeholder 3"/>
          <p:cNvSpPr>
            <a:spLocks noGrp="1"/>
          </p:cNvSpPr>
          <p:nvPr>
            <p:ph type="ftr" sz="quarter" idx="11"/>
          </p:nvPr>
        </p:nvSpPr>
        <p:spPr>
          <a:xfrm>
            <a:off x="883475" y="6400451"/>
            <a:ext cx="4753531" cy="457549"/>
          </a:xfrm>
        </p:spPr>
        <p:txBody>
          <a:bodyPr/>
          <a:lstStyle/>
          <a:p>
            <a:r>
              <a:rPr lang="en-US"/>
              <a:t>© 2020 Booz Allen Hamilton Inc. All rights Reserved. Internal</a:t>
            </a:r>
            <a:endParaRPr lang="en-US" dirty="0"/>
          </a:p>
        </p:txBody>
      </p:sp>
      <p:cxnSp>
        <p:nvCxnSpPr>
          <p:cNvPr id="25" name="Straight Connector 24"/>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2007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Text Callout">
    <p:spTree>
      <p:nvGrpSpPr>
        <p:cNvPr id="1" name=""/>
        <p:cNvGrpSpPr/>
        <p:nvPr/>
      </p:nvGrpSpPr>
      <p:grpSpPr>
        <a:xfrm>
          <a:off x="0" y="0"/>
          <a:ext cx="0" cy="0"/>
          <a:chOff x="0" y="0"/>
          <a:chExt cx="0" cy="0"/>
        </a:xfrm>
      </p:grpSpPr>
      <p:sp>
        <p:nvSpPr>
          <p:cNvPr id="11" name="Rectangle 10"/>
          <p:cNvSpPr/>
          <p:nvPr userDrawn="1"/>
        </p:nvSpPr>
        <p:spPr>
          <a:xfrm>
            <a:off x="395845" y="1"/>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83478" y="993811"/>
            <a:ext cx="10470321" cy="981308"/>
          </a:xfrm>
        </p:spPr>
        <p:txBody>
          <a:bodyPr/>
          <a:lstStyle/>
          <a:p>
            <a:r>
              <a:rPr lang="en-US"/>
              <a:t>Click to edit Master title style</a:t>
            </a:r>
            <a:endParaRPr lang="en-US" dirty="0"/>
          </a:p>
        </p:txBody>
      </p:sp>
      <p:sp>
        <p:nvSpPr>
          <p:cNvPr id="7" name="Text Placeholder 4"/>
          <p:cNvSpPr>
            <a:spLocks noGrp="1"/>
          </p:cNvSpPr>
          <p:nvPr>
            <p:ph type="body" sz="quarter" idx="12" hasCustomPrompt="1"/>
          </p:nvPr>
        </p:nvSpPr>
        <p:spPr>
          <a:xfrm>
            <a:off x="882651" y="2108200"/>
            <a:ext cx="10471149" cy="4097338"/>
          </a:xfrm>
        </p:spPr>
        <p:txBody>
          <a:bodyPr>
            <a:noAutofit/>
          </a:bodyPr>
          <a:lstStyle>
            <a:lvl1pPr marL="0" indent="0">
              <a:spcBef>
                <a:spcPts val="1200"/>
              </a:spcBef>
              <a:buNone/>
              <a:defRPr sz="1800" b="0" cap="none">
                <a:solidFill>
                  <a:schemeClr val="accent2"/>
                </a:solidFill>
                <a:latin typeface="+mj-lt"/>
              </a:defRPr>
            </a:lvl1pPr>
          </a:lstStyle>
          <a:p>
            <a:pPr lvl="0"/>
            <a:r>
              <a:rPr lang="en-US" dirty="0"/>
              <a:t>Edit master text styles</a:t>
            </a:r>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
        <p:nvSpPr>
          <p:cNvPr id="15" name="Footer Placeholder 3"/>
          <p:cNvSpPr>
            <a:spLocks noGrp="1"/>
          </p:cNvSpPr>
          <p:nvPr>
            <p:ph type="ftr" sz="quarter" idx="11"/>
          </p:nvPr>
        </p:nvSpPr>
        <p:spPr>
          <a:xfrm>
            <a:off x="883475" y="6400451"/>
            <a:ext cx="4753531" cy="457549"/>
          </a:xfrm>
        </p:spPr>
        <p:txBody>
          <a:bodyPr/>
          <a:lstStyle/>
          <a:p>
            <a:r>
              <a:rPr lang="en-US"/>
              <a:t>© 2020 Booz Allen Hamilton Inc. All rights Reserved. Internal</a:t>
            </a:r>
            <a:endParaRPr lang="en-US" dirty="0"/>
          </a:p>
        </p:txBody>
      </p:sp>
      <p:cxnSp>
        <p:nvCxnSpPr>
          <p:cNvPr id="16" name="Straight Connector 15"/>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72586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493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person, outdoor, person, game&#10;&#10;Description automatically generated">
            <a:extLst>
              <a:ext uri="{FF2B5EF4-FFF2-40B4-BE49-F238E27FC236}">
                <a16:creationId xmlns:a16="http://schemas.microsoft.com/office/drawing/2014/main" id="{164F48A8-DC4D-DF4D-A64F-9EEC43771EAC}"/>
              </a:ext>
            </a:extLst>
          </p:cNvPr>
          <p:cNvPicPr>
            <a:picLocks noChangeAspect="1"/>
          </p:cNvPicPr>
          <p:nvPr userDrawn="1"/>
        </p:nvPicPr>
        <p:blipFill>
          <a:blip r:embed="rId2"/>
          <a:stretch>
            <a:fillRect/>
          </a:stretch>
        </p:blipFill>
        <p:spPr>
          <a:xfrm>
            <a:off x="0" y="1524000"/>
            <a:ext cx="12192000" cy="5334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80D02278-5081-424A-BE7A-B8619CE2096E}"/>
              </a:ext>
            </a:extLst>
          </p:cNvPr>
          <p:cNvPicPr>
            <a:picLocks noChangeAspect="1"/>
          </p:cNvPicPr>
          <p:nvPr userDrawn="1"/>
        </p:nvPicPr>
        <p:blipFill>
          <a:blip r:embed="rId3"/>
          <a:stretch>
            <a:fillRect/>
          </a:stretch>
        </p:blipFill>
        <p:spPr>
          <a:xfrm>
            <a:off x="2524741" y="6010546"/>
            <a:ext cx="1659467" cy="431800"/>
          </a:xfrm>
          <a:prstGeom prst="rect">
            <a:avLst/>
          </a:prstGeom>
        </p:spPr>
      </p:pic>
      <p:pic>
        <p:nvPicPr>
          <p:cNvPr id="11" name="Picture 10" descr="Text&#10;&#10;Description automatically generated">
            <a:extLst>
              <a:ext uri="{FF2B5EF4-FFF2-40B4-BE49-F238E27FC236}">
                <a16:creationId xmlns:a16="http://schemas.microsoft.com/office/drawing/2014/main" id="{4E98F01F-35D4-054C-A7D5-C33E3403710A}"/>
              </a:ext>
            </a:extLst>
          </p:cNvPr>
          <p:cNvPicPr>
            <a:picLocks noChangeAspect="1"/>
          </p:cNvPicPr>
          <p:nvPr userDrawn="1"/>
        </p:nvPicPr>
        <p:blipFill>
          <a:blip r:embed="rId4"/>
          <a:stretch>
            <a:fillRect/>
          </a:stretch>
        </p:blipFill>
        <p:spPr>
          <a:xfrm>
            <a:off x="3708400" y="92985"/>
            <a:ext cx="4775200" cy="1358900"/>
          </a:xfrm>
          <a:prstGeom prst="rect">
            <a:avLst/>
          </a:prstGeom>
        </p:spPr>
      </p:pic>
    </p:spTree>
    <p:extLst>
      <p:ext uri="{BB962C8B-B14F-4D97-AF65-F5344CB8AC3E}">
        <p14:creationId xmlns:p14="http://schemas.microsoft.com/office/powerpoint/2010/main" val="92851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9F3EC-BA48-6C40-9E0F-57BB1C245606}"/>
              </a:ext>
            </a:extLst>
          </p:cNvPr>
          <p:cNvSpPr/>
          <p:nvPr userDrawn="1"/>
        </p:nvSpPr>
        <p:spPr>
          <a:xfrm>
            <a:off x="6096000" y="457200"/>
            <a:ext cx="5029200" cy="640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6547758" y="1164774"/>
            <a:ext cx="3932237" cy="1338396"/>
          </a:xfrm>
        </p:spPr>
        <p:txBody>
          <a:bodyPr bIns="0" anchor="b" anchorCtr="0">
            <a:noAutofit/>
          </a:bodyPr>
          <a:lstStyle>
            <a:lvl1pPr>
              <a:spcAft>
                <a:spcPts val="300"/>
              </a:spcAft>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00101" y="1164775"/>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6547758" y="2743200"/>
            <a:ext cx="3932237" cy="26778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2">
            <a:extLst>
              <a:ext uri="{FF2B5EF4-FFF2-40B4-BE49-F238E27FC236}">
                <a16:creationId xmlns:a16="http://schemas.microsoft.com/office/drawing/2014/main" id="{C0849429-0FE7-6446-9D38-9CCE508FA50C}"/>
              </a:ext>
            </a:extLst>
          </p:cNvPr>
          <p:cNvSpPr>
            <a:spLocks noGrp="1"/>
          </p:cNvSpPr>
          <p:nvPr>
            <p:ph type="pic" idx="10"/>
          </p:nvPr>
        </p:nvSpPr>
        <p:spPr>
          <a:xfrm>
            <a:off x="3810000" y="1164775"/>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C3E74277-A0F1-B84E-B1E0-3011966558E2}"/>
              </a:ext>
            </a:extLst>
          </p:cNvPr>
          <p:cNvSpPr>
            <a:spLocks noGrp="1"/>
          </p:cNvSpPr>
          <p:nvPr>
            <p:ph type="pic" idx="11"/>
          </p:nvPr>
        </p:nvSpPr>
        <p:spPr>
          <a:xfrm>
            <a:off x="2879273" y="3407232"/>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8B1F9EC9-E0A4-1346-9618-AED4F5E86738}"/>
              </a:ext>
            </a:extLst>
          </p:cNvPr>
          <p:cNvSpPr>
            <a:spLocks noGrp="1"/>
          </p:cNvSpPr>
          <p:nvPr>
            <p:ph type="pic" idx="12"/>
          </p:nvPr>
        </p:nvSpPr>
        <p:spPr>
          <a:xfrm>
            <a:off x="800101" y="3407232"/>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69776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0806E111-9E66-5A47-A6CD-8D15C7F90B86}"/>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6" name="Title 1">
            <a:extLst>
              <a:ext uri="{FF2B5EF4-FFF2-40B4-BE49-F238E27FC236}">
                <a16:creationId xmlns:a16="http://schemas.microsoft.com/office/drawing/2014/main" id="{94E44732-0E7E-A547-B9D9-2124CBC9D757}"/>
              </a:ext>
            </a:extLst>
          </p:cNvPr>
          <p:cNvSpPr>
            <a:spLocks noGrp="1"/>
          </p:cNvSpPr>
          <p:nvPr>
            <p:ph type="title"/>
          </p:nvPr>
        </p:nvSpPr>
        <p:spPr>
          <a:xfrm>
            <a:off x="6670879" y="0"/>
            <a:ext cx="4911520" cy="815706"/>
          </a:xfrm>
          <a:prstGeom prst="rect">
            <a:avLst/>
          </a:prstGeom>
        </p:spPr>
        <p:txBody>
          <a:bodyPr lIns="0" tIns="0" rIns="0" bIns="0" anchor="b" anchorCtr="0">
            <a:normAutofit/>
          </a:bodyPr>
          <a:lstStyle>
            <a:lvl1pPr algn="l">
              <a:defRPr sz="2400" b="1" i="0">
                <a:solidFill>
                  <a:srgbClr val="14385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9DE44326-F027-5146-9785-DAD9AAF7CED6}"/>
              </a:ext>
            </a:extLst>
          </p:cNvPr>
          <p:cNvSpPr>
            <a:spLocks noGrp="1"/>
          </p:cNvSpPr>
          <p:nvPr>
            <p:ph idx="1"/>
          </p:nvPr>
        </p:nvSpPr>
        <p:spPr>
          <a:xfrm>
            <a:off x="6670880" y="1116506"/>
            <a:ext cx="4911520" cy="5077711"/>
          </a:xfrm>
          <a:prstGeom prst="rect">
            <a:avLst/>
          </a:prstGeom>
        </p:spPr>
        <p:txBody>
          <a:bodyPr lIns="0" tIns="0" rIns="0" bIns="0">
            <a:normAutofit/>
          </a:bodyPr>
          <a:lstStyle>
            <a:lvl1pPr marL="228600" indent="-228600">
              <a:spcBef>
                <a:spcPts val="400"/>
              </a:spcBef>
              <a:spcAft>
                <a:spcPts val="400"/>
              </a:spcAft>
              <a:buClr>
                <a:srgbClr val="F7B924"/>
              </a:buClr>
              <a:buFont typeface="Wingdings" pitchFamily="2" charset="2"/>
              <a:buChar char="§"/>
              <a:defRPr sz="1800" b="0" i="0">
                <a:latin typeface="Open Sans" panose="020B0606030504020204" pitchFamily="34" charset="0"/>
                <a:ea typeface="Open Sans" panose="020B0606030504020204" pitchFamily="34" charset="0"/>
                <a:cs typeface="Open Sans" panose="020B0606030504020204" pitchFamily="34" charset="0"/>
              </a:defRPr>
            </a:lvl1pPr>
            <a:lvl2pPr marL="742950" indent="-285750">
              <a:buFont typeface="Courier New"/>
              <a:buChar char="o"/>
              <a:defRPr sz="1600">
                <a:latin typeface="Arial"/>
                <a:cs typeface="Arial"/>
              </a:defRPr>
            </a:lvl2pPr>
            <a:lvl3pPr marL="1143000" indent="-228600">
              <a:buFont typeface="Wingdings" charset="2"/>
              <a:buChar char="Ø"/>
              <a:defRPr sz="14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p:txBody>
      </p:sp>
      <p:pic>
        <p:nvPicPr>
          <p:cNvPr id="9" name="Picture 8" descr="A picture containing text&#10;&#10;Description automatically generated">
            <a:extLst>
              <a:ext uri="{FF2B5EF4-FFF2-40B4-BE49-F238E27FC236}">
                <a16:creationId xmlns:a16="http://schemas.microsoft.com/office/drawing/2014/main" id="{3C3DB7AD-1C4E-EF4B-B2C0-91D828388E12}"/>
              </a:ext>
            </a:extLst>
          </p:cNvPr>
          <p:cNvPicPr>
            <a:picLocks noChangeAspect="1"/>
          </p:cNvPicPr>
          <p:nvPr userDrawn="1"/>
        </p:nvPicPr>
        <p:blipFill>
          <a:blip r:embed="rId3"/>
          <a:stretch>
            <a:fillRect/>
          </a:stretch>
        </p:blipFill>
        <p:spPr>
          <a:xfrm>
            <a:off x="6672160" y="6295101"/>
            <a:ext cx="2624667" cy="469900"/>
          </a:xfrm>
          <a:prstGeom prst="rect">
            <a:avLst/>
          </a:prstGeom>
        </p:spPr>
      </p:pic>
      <p:sp>
        <p:nvSpPr>
          <p:cNvPr id="8" name="Slide Number Placeholder 5">
            <a:extLst>
              <a:ext uri="{FF2B5EF4-FFF2-40B4-BE49-F238E27FC236}">
                <a16:creationId xmlns:a16="http://schemas.microsoft.com/office/drawing/2014/main" id="{FCC7C446-B58D-4949-A2F4-3679AAB0D707}"/>
              </a:ext>
            </a:extLst>
          </p:cNvPr>
          <p:cNvSpPr txBox="1">
            <a:spLocks/>
          </p:cNvSpPr>
          <p:nvPr userDrawn="1"/>
        </p:nvSpPr>
        <p:spPr>
          <a:xfrm>
            <a:off x="609601" y="6530374"/>
            <a:ext cx="3035300" cy="327627"/>
          </a:xfrm>
          <a:prstGeom prst="rect">
            <a:avLst/>
          </a:prstGeom>
        </p:spPr>
        <p:txBody>
          <a:bodyPr lIns="0" tIns="0" rIns="0" bIns="0"/>
          <a:lstStyle>
            <a:defPPr>
              <a:defRPr lang="en-US"/>
            </a:defPPr>
            <a:lvl1pPr marL="0" algn="ctr" defTabSz="457200" rtl="0" eaLnBrk="1" latinLnBrk="0" hangingPunct="1">
              <a:defRPr sz="1000" b="0" i="0" kern="1200">
                <a:solidFill>
                  <a:srgbClr val="FF0000"/>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Northern Virginia Survey Results (Preliminary)</a:t>
            </a:r>
          </a:p>
        </p:txBody>
      </p:sp>
    </p:spTree>
    <p:extLst>
      <p:ext uri="{BB962C8B-B14F-4D97-AF65-F5344CB8AC3E}">
        <p14:creationId xmlns:p14="http://schemas.microsoft.com/office/powerpoint/2010/main" val="3687185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E44732-0E7E-A547-B9D9-2124CBC9D757}"/>
              </a:ext>
            </a:extLst>
          </p:cNvPr>
          <p:cNvSpPr>
            <a:spLocks noGrp="1"/>
          </p:cNvSpPr>
          <p:nvPr>
            <p:ph type="title"/>
          </p:nvPr>
        </p:nvSpPr>
        <p:spPr>
          <a:xfrm>
            <a:off x="609600" y="6098"/>
            <a:ext cx="10972800" cy="821535"/>
          </a:xfrm>
          <a:prstGeom prst="rect">
            <a:avLst/>
          </a:prstGeom>
        </p:spPr>
        <p:txBody>
          <a:bodyPr lIns="0" tIns="0" rIns="0" bIns="0" anchor="b" anchorCtr="0">
            <a:normAutofit/>
          </a:bodyPr>
          <a:lstStyle>
            <a:lvl1pPr algn="l">
              <a:defRPr sz="2400" b="1" i="0">
                <a:solidFill>
                  <a:srgbClr val="14385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9DE44326-F027-5146-9785-DAD9AAF7CED6}"/>
              </a:ext>
            </a:extLst>
          </p:cNvPr>
          <p:cNvSpPr>
            <a:spLocks noGrp="1"/>
          </p:cNvSpPr>
          <p:nvPr>
            <p:ph idx="1"/>
          </p:nvPr>
        </p:nvSpPr>
        <p:spPr>
          <a:xfrm>
            <a:off x="609600" y="1012603"/>
            <a:ext cx="10972800" cy="5282498"/>
          </a:xfrm>
          <a:prstGeom prst="rect">
            <a:avLst/>
          </a:prstGeom>
        </p:spPr>
        <p:txBody>
          <a:bodyPr lIns="0" tIns="0" rIns="0" bIns="0">
            <a:normAutofit/>
          </a:bodyPr>
          <a:lstStyle>
            <a:lvl1pPr marL="0" indent="0">
              <a:spcBef>
                <a:spcPts val="400"/>
              </a:spcBef>
              <a:spcAft>
                <a:spcPts val="400"/>
              </a:spcAft>
              <a:buFontTx/>
              <a:buNone/>
              <a:defRPr sz="1800" b="0" i="0">
                <a:latin typeface="Open Sans" panose="020B0606030504020204" pitchFamily="34" charset="0"/>
                <a:ea typeface="Open Sans" panose="020B0606030504020204" pitchFamily="34" charset="0"/>
                <a:cs typeface="Open Sans" panose="020B0606030504020204" pitchFamily="34" charset="0"/>
              </a:defRPr>
            </a:lvl1pPr>
            <a:lvl2pPr marL="742950" indent="-285750">
              <a:buFont typeface="Courier New"/>
              <a:buChar char="o"/>
              <a:defRPr sz="1600">
                <a:latin typeface="Arial"/>
                <a:cs typeface="Arial"/>
              </a:defRPr>
            </a:lvl2pPr>
            <a:lvl3pPr marL="1143000" indent="-228600">
              <a:buFont typeface="Wingdings" charset="2"/>
              <a:buChar char="Ø"/>
              <a:defRPr sz="14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4842D334-25AB-0547-B051-0A189CB7E2AA}"/>
              </a:ext>
            </a:extLst>
          </p:cNvPr>
          <p:cNvPicPr>
            <a:picLocks noChangeAspect="1"/>
          </p:cNvPicPr>
          <p:nvPr userDrawn="1"/>
        </p:nvPicPr>
        <p:blipFill>
          <a:blip r:embed="rId2"/>
          <a:stretch>
            <a:fillRect/>
          </a:stretch>
        </p:blipFill>
        <p:spPr>
          <a:xfrm>
            <a:off x="4775627" y="6295101"/>
            <a:ext cx="2624667" cy="469900"/>
          </a:xfrm>
          <a:prstGeom prst="rect">
            <a:avLst/>
          </a:prstGeom>
        </p:spPr>
      </p:pic>
      <p:sp>
        <p:nvSpPr>
          <p:cNvPr id="9" name="Slide Number Placeholder 5">
            <a:extLst>
              <a:ext uri="{FF2B5EF4-FFF2-40B4-BE49-F238E27FC236}">
                <a16:creationId xmlns:a16="http://schemas.microsoft.com/office/drawing/2014/main" id="{4EF153E4-592C-494E-9425-DAF3782B3904}"/>
              </a:ext>
            </a:extLst>
          </p:cNvPr>
          <p:cNvSpPr txBox="1">
            <a:spLocks/>
          </p:cNvSpPr>
          <p:nvPr userDrawn="1"/>
        </p:nvSpPr>
        <p:spPr>
          <a:xfrm>
            <a:off x="609601" y="6530374"/>
            <a:ext cx="3035300" cy="327627"/>
          </a:xfrm>
          <a:prstGeom prst="rect">
            <a:avLst/>
          </a:prstGeom>
        </p:spPr>
        <p:txBody>
          <a:bodyPr lIns="0" tIns="0" rIns="0" bIns="0"/>
          <a:lstStyle>
            <a:defPPr>
              <a:defRPr lang="en-US"/>
            </a:defPPr>
            <a:lvl1pPr marL="0" algn="ctr" defTabSz="457200" rtl="0" eaLnBrk="1" latinLnBrk="0" hangingPunct="1">
              <a:defRPr sz="1000" b="0" i="0" kern="1200">
                <a:solidFill>
                  <a:srgbClr val="FF0000"/>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b="1" i="1">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Northern Virginia Survey Results (Preliminary)</a:t>
            </a:r>
          </a:p>
        </p:txBody>
      </p:sp>
    </p:spTree>
    <p:extLst>
      <p:ext uri="{BB962C8B-B14F-4D97-AF65-F5344CB8AC3E}">
        <p14:creationId xmlns:p14="http://schemas.microsoft.com/office/powerpoint/2010/main" val="157417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12192000" cy="3162300"/>
          </a:xfrm>
          <a:prstGeom prst="rect">
            <a:avLst/>
          </a:prstGeom>
        </p:spPr>
      </p:pic>
      <p:sp>
        <p:nvSpPr>
          <p:cNvPr id="3" name="Subtitle 2"/>
          <p:cNvSpPr>
            <a:spLocks noGrp="1"/>
          </p:cNvSpPr>
          <p:nvPr>
            <p:ph type="subTitle" idx="1"/>
          </p:nvPr>
        </p:nvSpPr>
        <p:spPr>
          <a:xfrm>
            <a:off x="682326" y="5863174"/>
            <a:ext cx="9540815"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682326" y="5366881"/>
            <a:ext cx="9540815"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2326" y="1"/>
            <a:ext cx="1993900" cy="1857375"/>
          </a:xfrm>
          <a:prstGeom prst="rect">
            <a:avLst/>
          </a:prstGeom>
        </p:spPr>
      </p:pic>
      <p:sp>
        <p:nvSpPr>
          <p:cNvPr id="12" name="Classification Top"/>
          <p:cNvSpPr txBox="1">
            <a:spLocks/>
          </p:cNvSpPr>
          <p:nvPr userDrawn="1"/>
        </p:nvSpPr>
        <p:spPr>
          <a:xfrm>
            <a:off x="1041400" y="0"/>
            <a:ext cx="10515600" cy="184666"/>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rPr>
              <a:t>CUI</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71009" y="4089863"/>
            <a:ext cx="1219244" cy="835182"/>
          </a:xfrm>
          <a:prstGeom prst="rect">
            <a:avLst/>
          </a:prstGeom>
        </p:spPr>
      </p:pic>
    </p:spTree>
    <p:extLst>
      <p:ext uri="{BB962C8B-B14F-4D97-AF65-F5344CB8AC3E}">
        <p14:creationId xmlns:p14="http://schemas.microsoft.com/office/powerpoint/2010/main" val="377099784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1115681" y="100585"/>
            <a:ext cx="103632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115681" y="1144468"/>
            <a:ext cx="10363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23003" y="6193640"/>
            <a:ext cx="11076517"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1115681" y="591864"/>
            <a:ext cx="9960836"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3830074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12192000" cy="3162300"/>
          </a:xfrm>
          <a:prstGeom prst="rect">
            <a:avLst/>
          </a:prstGeom>
        </p:spPr>
      </p:pic>
      <p:sp>
        <p:nvSpPr>
          <p:cNvPr id="3" name="Subtitle 2"/>
          <p:cNvSpPr>
            <a:spLocks noGrp="1"/>
          </p:cNvSpPr>
          <p:nvPr>
            <p:ph type="subTitle" idx="1"/>
          </p:nvPr>
        </p:nvSpPr>
        <p:spPr>
          <a:xfrm>
            <a:off x="682326" y="5863174"/>
            <a:ext cx="9540815"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682326" y="5366881"/>
            <a:ext cx="9540815"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2326" y="1"/>
            <a:ext cx="1993900" cy="1857375"/>
          </a:xfrm>
          <a:prstGeom prst="rect">
            <a:avLst/>
          </a:prstGeom>
        </p:spPr>
      </p:pic>
      <p:sp>
        <p:nvSpPr>
          <p:cNvPr id="11" name="Classification Lower"/>
          <p:cNvSpPr txBox="1">
            <a:spLocks/>
          </p:cNvSpPr>
          <p:nvPr userDrawn="1"/>
        </p:nvSpPr>
        <p:spPr>
          <a:xfrm>
            <a:off x="0" y="6724791"/>
            <a:ext cx="1135380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UNCLASSIFIED//FOUO</a:t>
            </a:r>
          </a:p>
        </p:txBody>
      </p:sp>
      <p:sp>
        <p:nvSpPr>
          <p:cNvPr id="12" name="Classification Top"/>
          <p:cNvSpPr txBox="1">
            <a:spLocks/>
          </p:cNvSpPr>
          <p:nvPr userDrawn="1"/>
        </p:nvSpPr>
        <p:spPr>
          <a:xfrm>
            <a:off x="1041400" y="1"/>
            <a:ext cx="105156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71009" y="4089863"/>
            <a:ext cx="1219244" cy="835182"/>
          </a:xfrm>
          <a:prstGeom prst="rect">
            <a:avLst/>
          </a:prstGeom>
        </p:spPr>
      </p:pic>
    </p:spTree>
    <p:extLst>
      <p:ext uri="{BB962C8B-B14F-4D97-AF65-F5344CB8AC3E}">
        <p14:creationId xmlns:p14="http://schemas.microsoft.com/office/powerpoint/2010/main" val="14412051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1115681" y="100585"/>
            <a:ext cx="103632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115681" y="1144468"/>
            <a:ext cx="10363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23003" y="6193640"/>
            <a:ext cx="11076517"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1115681" y="591864"/>
            <a:ext cx="9960836"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36615967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681A-215A-514B-8940-0692C18851F0}"/>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18009D-39F0-F446-BC9F-8BDE9A9E2443}"/>
              </a:ext>
            </a:extLst>
          </p:cNvPr>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120415"/>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9F3EC-BA48-6C40-9E0F-57BB1C245606}"/>
              </a:ext>
            </a:extLst>
          </p:cNvPr>
          <p:cNvSpPr/>
          <p:nvPr userDrawn="1"/>
        </p:nvSpPr>
        <p:spPr>
          <a:xfrm>
            <a:off x="6096000" y="457200"/>
            <a:ext cx="5029200" cy="640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6547758" y="1164774"/>
            <a:ext cx="3932237" cy="1338396"/>
          </a:xfrm>
        </p:spPr>
        <p:txBody>
          <a:bodyPr bIns="0" anchor="b" anchorCtr="0">
            <a:noAutofit/>
          </a:bodyPr>
          <a:lstStyle>
            <a:lvl1pPr>
              <a:spcAft>
                <a:spcPts val="300"/>
              </a:spcAft>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00101" y="1164775"/>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6547758" y="2743200"/>
            <a:ext cx="3932237" cy="26778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C0849429-0FE7-6446-9D38-9CCE508FA50C}"/>
              </a:ext>
            </a:extLst>
          </p:cNvPr>
          <p:cNvSpPr>
            <a:spLocks noGrp="1"/>
          </p:cNvSpPr>
          <p:nvPr>
            <p:ph type="pic" idx="10"/>
          </p:nvPr>
        </p:nvSpPr>
        <p:spPr>
          <a:xfrm>
            <a:off x="3810000" y="1164775"/>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C3E74277-A0F1-B84E-B1E0-3011966558E2}"/>
              </a:ext>
            </a:extLst>
          </p:cNvPr>
          <p:cNvSpPr>
            <a:spLocks noGrp="1"/>
          </p:cNvSpPr>
          <p:nvPr>
            <p:ph type="pic" idx="11"/>
          </p:nvPr>
        </p:nvSpPr>
        <p:spPr>
          <a:xfrm>
            <a:off x="2879273" y="3407232"/>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8B1F9EC9-E0A4-1346-9618-AED4F5E86738}"/>
              </a:ext>
            </a:extLst>
          </p:cNvPr>
          <p:cNvSpPr>
            <a:spLocks noGrp="1"/>
          </p:cNvSpPr>
          <p:nvPr>
            <p:ph type="pic" idx="12"/>
          </p:nvPr>
        </p:nvSpPr>
        <p:spPr>
          <a:xfrm>
            <a:off x="800101" y="3407232"/>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759811620"/>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0"/>
            <a:ext cx="5965371" cy="6400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3684141"/>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1"/>
            <a:ext cx="5965371"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5F04735C-5608-BD4B-83F1-416013A5E4AD}"/>
              </a:ext>
            </a:extLst>
          </p:cNvPr>
          <p:cNvSpPr>
            <a:spLocks noGrp="1"/>
          </p:cNvSpPr>
          <p:nvPr>
            <p:ph type="pic" idx="10"/>
          </p:nvPr>
        </p:nvSpPr>
        <p:spPr>
          <a:xfrm>
            <a:off x="5181600" y="3624944"/>
            <a:ext cx="27976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8A314A50-935A-3944-BCD0-508510FB7885}"/>
              </a:ext>
            </a:extLst>
          </p:cNvPr>
          <p:cNvSpPr>
            <a:spLocks noGrp="1"/>
          </p:cNvSpPr>
          <p:nvPr>
            <p:ph type="pic" idx="11"/>
          </p:nvPr>
        </p:nvSpPr>
        <p:spPr>
          <a:xfrm>
            <a:off x="8164286" y="3624944"/>
            <a:ext cx="29500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672514941"/>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0"/>
            <a:ext cx="5965371" cy="6400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62727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1"/>
            <a:ext cx="5082041"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9" y="3559629"/>
            <a:ext cx="10285412" cy="903514"/>
          </a:xfrm>
        </p:spPr>
        <p:txBody>
          <a:bodyPr anchor="b" anchorCtr="0"/>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713514"/>
            <a:ext cx="10285412" cy="8055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7F2D049C-3D58-124D-A086-71D50BE95E49}"/>
              </a:ext>
            </a:extLst>
          </p:cNvPr>
          <p:cNvSpPr>
            <a:spLocks noGrp="1"/>
          </p:cNvSpPr>
          <p:nvPr>
            <p:ph type="pic" idx="10"/>
          </p:nvPr>
        </p:nvSpPr>
        <p:spPr>
          <a:xfrm>
            <a:off x="6270173" y="457201"/>
            <a:ext cx="4855028"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85736085"/>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0"/>
            <a:ext cx="10285412" cy="4234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876800"/>
            <a:ext cx="5038497"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32B19CAE-10A7-F04E-9F43-09A44D1112D5}"/>
              </a:ext>
            </a:extLst>
          </p:cNvPr>
          <p:cNvSpPr>
            <a:spLocks noGrp="1"/>
          </p:cNvSpPr>
          <p:nvPr>
            <p:ph type="body" sz="half" idx="10"/>
          </p:nvPr>
        </p:nvSpPr>
        <p:spPr>
          <a:xfrm>
            <a:off x="6010503" y="4876800"/>
            <a:ext cx="5136468"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1171615"/>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B42-F63E-8A43-83C9-197A93AB135A}"/>
              </a:ext>
            </a:extLst>
          </p:cNvPr>
          <p:cNvSpPr>
            <a:spLocks noGrp="1"/>
          </p:cNvSpPr>
          <p:nvPr>
            <p:ph type="title"/>
          </p:nvPr>
        </p:nvSpPr>
        <p:spPr>
          <a:xfrm>
            <a:off x="839788" y="457200"/>
            <a:ext cx="1051242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0C8AB-D2CF-BB4E-9D9A-FF991E8E479F}"/>
              </a:ext>
            </a:extLst>
          </p:cNvPr>
          <p:cNvSpPr>
            <a:spLocks noGrp="1"/>
          </p:cNvSpPr>
          <p:nvPr>
            <p:ph idx="1"/>
          </p:nvPr>
        </p:nvSpPr>
        <p:spPr>
          <a:xfrm>
            <a:off x="5183188" y="2231571"/>
            <a:ext cx="6172200" cy="362947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452C4B6F-C051-5F40-8FA8-FF179A04CF0D}"/>
              </a:ext>
            </a:extLst>
          </p:cNvPr>
          <p:cNvSpPr>
            <a:spLocks noGrp="1"/>
          </p:cNvSpPr>
          <p:nvPr>
            <p:ph type="body" sz="half" idx="2"/>
          </p:nvPr>
        </p:nvSpPr>
        <p:spPr>
          <a:xfrm>
            <a:off x="839788" y="2231935"/>
            <a:ext cx="3932237" cy="36370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6706183"/>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Full Color Divider ">
    <p:bg>
      <p:bgPr>
        <a:gradFill>
          <a:gsLst>
            <a:gs pos="16000">
              <a:schemeClr val="accent2"/>
            </a:gs>
            <a:gs pos="74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594"/>
            <a:ext cx="11437704" cy="6854405"/>
          </a:xfrm>
          <a:noFill/>
        </p:spPr>
        <p:txBody>
          <a:bodyPr anchor="ctr">
            <a:noAutofit/>
          </a:bodyPr>
          <a:lstStyle>
            <a:lvl1pPr algn="ctr">
              <a:defRPr sz="6000" spc="200" baseline="0">
                <a:solidFill>
                  <a:schemeClr val="bg1"/>
                </a:solidFill>
              </a:defRPr>
            </a:lvl1pPr>
          </a:lstStyle>
          <a:p>
            <a:r>
              <a:rPr lang="en-US" dirty="0"/>
              <a:t>Divider heading</a:t>
            </a:r>
          </a:p>
        </p:txBody>
      </p:sp>
    </p:spTree>
    <p:extLst>
      <p:ext uri="{BB962C8B-B14F-4D97-AF65-F5344CB8AC3E}">
        <p14:creationId xmlns:p14="http://schemas.microsoft.com/office/powerpoint/2010/main" val="310357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681A-215A-514B-8940-0692C18851F0}"/>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18009D-39F0-F446-BC9F-8BDE9A9E2443}"/>
              </a:ext>
            </a:extLst>
          </p:cNvPr>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14830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9F3EC-BA48-6C40-9E0F-57BB1C245606}"/>
              </a:ext>
            </a:extLst>
          </p:cNvPr>
          <p:cNvSpPr/>
          <p:nvPr userDrawn="1"/>
        </p:nvSpPr>
        <p:spPr>
          <a:xfrm>
            <a:off x="6096000" y="457200"/>
            <a:ext cx="5029200" cy="640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6547758" y="1164774"/>
            <a:ext cx="3932237" cy="1338396"/>
          </a:xfrm>
        </p:spPr>
        <p:txBody>
          <a:bodyPr bIns="0" anchor="b" anchorCtr="0">
            <a:noAutofit/>
          </a:bodyPr>
          <a:lstStyle>
            <a:lvl1pPr>
              <a:spcAft>
                <a:spcPts val="300"/>
              </a:spcAft>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00101" y="1164775"/>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6547758" y="2743200"/>
            <a:ext cx="3932237" cy="26778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C0849429-0FE7-6446-9D38-9CCE508FA50C}"/>
              </a:ext>
            </a:extLst>
          </p:cNvPr>
          <p:cNvSpPr>
            <a:spLocks noGrp="1"/>
          </p:cNvSpPr>
          <p:nvPr>
            <p:ph type="pic" idx="10"/>
          </p:nvPr>
        </p:nvSpPr>
        <p:spPr>
          <a:xfrm>
            <a:off x="3810000" y="1164775"/>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C3E74277-A0F1-B84E-B1E0-3011966558E2}"/>
              </a:ext>
            </a:extLst>
          </p:cNvPr>
          <p:cNvSpPr>
            <a:spLocks noGrp="1"/>
          </p:cNvSpPr>
          <p:nvPr>
            <p:ph type="pic" idx="11"/>
          </p:nvPr>
        </p:nvSpPr>
        <p:spPr>
          <a:xfrm>
            <a:off x="2879273" y="3407232"/>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8B1F9EC9-E0A4-1346-9618-AED4F5E86738}"/>
              </a:ext>
            </a:extLst>
          </p:cNvPr>
          <p:cNvSpPr>
            <a:spLocks noGrp="1"/>
          </p:cNvSpPr>
          <p:nvPr>
            <p:ph type="pic" idx="12"/>
          </p:nvPr>
        </p:nvSpPr>
        <p:spPr>
          <a:xfrm>
            <a:off x="800101" y="3407232"/>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665763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0"/>
            <a:ext cx="5965371" cy="6400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2528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1"/>
            <a:ext cx="5965371"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5F04735C-5608-BD4B-83F1-416013A5E4AD}"/>
              </a:ext>
            </a:extLst>
          </p:cNvPr>
          <p:cNvSpPr>
            <a:spLocks noGrp="1"/>
          </p:cNvSpPr>
          <p:nvPr>
            <p:ph type="pic" idx="10"/>
          </p:nvPr>
        </p:nvSpPr>
        <p:spPr>
          <a:xfrm>
            <a:off x="5181600" y="3624944"/>
            <a:ext cx="27976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8A314A50-935A-3944-BCD0-508510FB7885}"/>
              </a:ext>
            </a:extLst>
          </p:cNvPr>
          <p:cNvSpPr>
            <a:spLocks noGrp="1"/>
          </p:cNvSpPr>
          <p:nvPr>
            <p:ph type="pic" idx="11"/>
          </p:nvPr>
        </p:nvSpPr>
        <p:spPr>
          <a:xfrm>
            <a:off x="8164286" y="3624944"/>
            <a:ext cx="29500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40761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1"/>
            <a:ext cx="5082041"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9" y="3559629"/>
            <a:ext cx="10285412" cy="903514"/>
          </a:xfrm>
        </p:spPr>
        <p:txBody>
          <a:bodyPr anchor="b" anchorCtr="0"/>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713514"/>
            <a:ext cx="10285412" cy="8055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7F2D049C-3D58-124D-A086-71D50BE95E49}"/>
              </a:ext>
            </a:extLst>
          </p:cNvPr>
          <p:cNvSpPr>
            <a:spLocks noGrp="1"/>
          </p:cNvSpPr>
          <p:nvPr>
            <p:ph type="pic" idx="10"/>
          </p:nvPr>
        </p:nvSpPr>
        <p:spPr>
          <a:xfrm>
            <a:off x="6270173" y="457201"/>
            <a:ext cx="4855028"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15280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0"/>
            <a:ext cx="10285412" cy="4234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876800"/>
            <a:ext cx="5038497"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32B19CAE-10A7-F04E-9F43-09A44D1112D5}"/>
              </a:ext>
            </a:extLst>
          </p:cNvPr>
          <p:cNvSpPr>
            <a:spLocks noGrp="1"/>
          </p:cNvSpPr>
          <p:nvPr>
            <p:ph type="body" sz="half" idx="10"/>
          </p:nvPr>
        </p:nvSpPr>
        <p:spPr>
          <a:xfrm>
            <a:off x="6010503" y="4876800"/>
            <a:ext cx="5136468"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029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1"/>
            <a:ext cx="5965371"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2">
            <a:extLst>
              <a:ext uri="{FF2B5EF4-FFF2-40B4-BE49-F238E27FC236}">
                <a16:creationId xmlns:a16="http://schemas.microsoft.com/office/drawing/2014/main" id="{5F04735C-5608-BD4B-83F1-416013A5E4AD}"/>
              </a:ext>
            </a:extLst>
          </p:cNvPr>
          <p:cNvSpPr>
            <a:spLocks noGrp="1"/>
          </p:cNvSpPr>
          <p:nvPr>
            <p:ph type="pic" idx="10"/>
          </p:nvPr>
        </p:nvSpPr>
        <p:spPr>
          <a:xfrm>
            <a:off x="5181600" y="3624944"/>
            <a:ext cx="27976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8A314A50-935A-3944-BCD0-508510FB7885}"/>
              </a:ext>
            </a:extLst>
          </p:cNvPr>
          <p:cNvSpPr>
            <a:spLocks noGrp="1"/>
          </p:cNvSpPr>
          <p:nvPr>
            <p:ph type="pic" idx="11"/>
          </p:nvPr>
        </p:nvSpPr>
        <p:spPr>
          <a:xfrm>
            <a:off x="8164286" y="3624944"/>
            <a:ext cx="29500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83519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B42-F63E-8A43-83C9-197A93AB135A}"/>
              </a:ext>
            </a:extLst>
          </p:cNvPr>
          <p:cNvSpPr>
            <a:spLocks noGrp="1"/>
          </p:cNvSpPr>
          <p:nvPr>
            <p:ph type="title"/>
          </p:nvPr>
        </p:nvSpPr>
        <p:spPr>
          <a:xfrm>
            <a:off x="839788" y="457200"/>
            <a:ext cx="1051242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0C8AB-D2CF-BB4E-9D9A-FF991E8E479F}"/>
              </a:ext>
            </a:extLst>
          </p:cNvPr>
          <p:cNvSpPr>
            <a:spLocks noGrp="1"/>
          </p:cNvSpPr>
          <p:nvPr>
            <p:ph idx="1"/>
          </p:nvPr>
        </p:nvSpPr>
        <p:spPr>
          <a:xfrm>
            <a:off x="5183188" y="2231571"/>
            <a:ext cx="6172200" cy="362947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452C4B6F-C051-5F40-8FA8-FF179A04CF0D}"/>
              </a:ext>
            </a:extLst>
          </p:cNvPr>
          <p:cNvSpPr>
            <a:spLocks noGrp="1"/>
          </p:cNvSpPr>
          <p:nvPr>
            <p:ph type="body" sz="half" idx="2"/>
          </p:nvPr>
        </p:nvSpPr>
        <p:spPr>
          <a:xfrm>
            <a:off x="839788" y="2231935"/>
            <a:ext cx="3932237" cy="36370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75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 2020 Booz Allen Hamilton Inc. All rights Reserved. Internal</a:t>
            </a:r>
          </a:p>
        </p:txBody>
      </p:sp>
      <p:sp>
        <p:nvSpPr>
          <p:cNvPr id="6" name="Text Placeholder 2"/>
          <p:cNvSpPr>
            <a:spLocks noGrp="1"/>
          </p:cNvSpPr>
          <p:nvPr>
            <p:ph idx="1" hasCustomPrompt="1"/>
          </p:nvPr>
        </p:nvSpPr>
        <p:spPr>
          <a:xfrm>
            <a:off x="883478" y="1554481"/>
            <a:ext cx="10470321" cy="4626943"/>
          </a:xfrm>
          <a:prstGeom prst="rect">
            <a:avLst/>
          </a:prstGeom>
        </p:spPr>
        <p:txBody>
          <a:bodyPr vert="horz" lIns="0" tIns="0" rIns="0" bIns="0" rtlCol="0">
            <a:noAutofit/>
          </a:bodyPr>
          <a:lstStyle>
            <a:lvl3pPr>
              <a:defRPr>
                <a:solidFill>
                  <a:schemeClr val="tx1"/>
                </a:solidFill>
              </a:defRPr>
            </a:lvl3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 </a:t>
            </a:r>
          </a:p>
          <a:p>
            <a:pPr lvl="3"/>
            <a:r>
              <a:rPr lang="en-US"/>
              <a:t>Level 4 is an optional subhead</a:t>
            </a:r>
          </a:p>
          <a:p>
            <a:pPr lvl="4"/>
            <a:r>
              <a:rPr lang="en-US"/>
              <a:t>Level 5 is an optional short description. </a:t>
            </a:r>
          </a:p>
          <a:p>
            <a:pPr lvl="5"/>
            <a:r>
              <a:rPr lang="en-US"/>
              <a:t>Level 6 is used for source information or footnotes.</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910305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OC W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0" name="Content Placeholder 8"/>
          <p:cNvSpPr>
            <a:spLocks noGrp="1"/>
          </p:cNvSpPr>
          <p:nvPr>
            <p:ph sz="quarter" idx="13" hasCustomPrompt="1"/>
          </p:nvPr>
        </p:nvSpPr>
        <p:spPr>
          <a:xfrm>
            <a:off x="883477" y="155448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3" name="Content Placeholder 8"/>
          <p:cNvSpPr>
            <a:spLocks noGrp="1"/>
          </p:cNvSpPr>
          <p:nvPr>
            <p:ph sz="quarter" idx="14" hasCustomPrompt="1"/>
          </p:nvPr>
        </p:nvSpPr>
        <p:spPr>
          <a:xfrm>
            <a:off x="6530316" y="155002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73504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6" name="Rectangle 5"/>
          <p:cNvSpPr/>
          <p:nvPr userDrawn="1"/>
        </p:nvSpPr>
        <p:spPr>
          <a:xfrm>
            <a:off x="395845" y="1"/>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2020 Booz Allen Hamilton Inc. All rights Reserved. Internal</a:t>
            </a:r>
            <a:endParaRPr lang="en-US" dirty="0"/>
          </a:p>
        </p:txBody>
      </p:sp>
      <p:sp>
        <p:nvSpPr>
          <p:cNvPr id="11" name="Title 1"/>
          <p:cNvSpPr>
            <a:spLocks noGrp="1"/>
          </p:cNvSpPr>
          <p:nvPr>
            <p:ph type="title" hasCustomPrompt="1"/>
          </p:nvPr>
        </p:nvSpPr>
        <p:spPr>
          <a:xfrm>
            <a:off x="883477" y="758952"/>
            <a:ext cx="10272203" cy="3566160"/>
          </a:xfrm>
        </p:spPr>
        <p:txBody>
          <a:bodyPr anchor="b" anchorCtr="0">
            <a:normAutofit/>
          </a:bodyPr>
          <a:lstStyle>
            <a:lvl1pPr>
              <a:lnSpc>
                <a:spcPct val="85000"/>
              </a:lnSpc>
              <a:defRPr sz="4500" b="0">
                <a:solidFill>
                  <a:schemeClr val="tx1"/>
                </a:solidFill>
              </a:defRPr>
            </a:lvl1pPr>
          </a:lstStyle>
          <a:p>
            <a:r>
              <a:rPr lang="en-US" dirty="0"/>
              <a:t>Section heading</a:t>
            </a:r>
          </a:p>
        </p:txBody>
      </p:sp>
      <p:cxnSp>
        <p:nvCxnSpPr>
          <p:cNvPr id="12" name="Straight Connector 11"/>
          <p:cNvCxnSpPr/>
          <p:nvPr userDrawn="1"/>
        </p:nvCxnSpPr>
        <p:spPr>
          <a:xfrm>
            <a:off x="883477" y="4343400"/>
            <a:ext cx="102722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83250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1"/>
            <a:ext cx="5082041"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9" y="3559629"/>
            <a:ext cx="10285412" cy="903514"/>
          </a:xfrm>
        </p:spPr>
        <p:txBody>
          <a:bodyPr anchor="b" anchorCtr="0"/>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713514"/>
            <a:ext cx="10285412" cy="8055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2">
            <a:extLst>
              <a:ext uri="{FF2B5EF4-FFF2-40B4-BE49-F238E27FC236}">
                <a16:creationId xmlns:a16="http://schemas.microsoft.com/office/drawing/2014/main" id="{7F2D049C-3D58-124D-A086-71D50BE95E49}"/>
              </a:ext>
            </a:extLst>
          </p:cNvPr>
          <p:cNvSpPr>
            <a:spLocks noGrp="1"/>
          </p:cNvSpPr>
          <p:nvPr>
            <p:ph type="pic" idx="10"/>
          </p:nvPr>
        </p:nvSpPr>
        <p:spPr>
          <a:xfrm>
            <a:off x="6270173" y="457201"/>
            <a:ext cx="4855028"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1158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0"/>
            <a:ext cx="10285412" cy="4234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876800"/>
            <a:ext cx="5038497"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32B19CAE-10A7-F04E-9F43-09A44D1112D5}"/>
              </a:ext>
            </a:extLst>
          </p:cNvPr>
          <p:cNvSpPr>
            <a:spLocks noGrp="1"/>
          </p:cNvSpPr>
          <p:nvPr>
            <p:ph type="body" sz="half" idx="10"/>
          </p:nvPr>
        </p:nvSpPr>
        <p:spPr>
          <a:xfrm>
            <a:off x="6010503" y="4876800"/>
            <a:ext cx="5136468"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585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B42-F63E-8A43-83C9-197A93AB135A}"/>
              </a:ext>
            </a:extLst>
          </p:cNvPr>
          <p:cNvSpPr>
            <a:spLocks noGrp="1"/>
          </p:cNvSpPr>
          <p:nvPr>
            <p:ph type="title"/>
          </p:nvPr>
        </p:nvSpPr>
        <p:spPr>
          <a:xfrm>
            <a:off x="839788" y="457200"/>
            <a:ext cx="1051242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0C8AB-D2CF-BB4E-9D9A-FF991E8E479F}"/>
              </a:ext>
            </a:extLst>
          </p:cNvPr>
          <p:cNvSpPr>
            <a:spLocks noGrp="1"/>
          </p:cNvSpPr>
          <p:nvPr>
            <p:ph idx="1"/>
          </p:nvPr>
        </p:nvSpPr>
        <p:spPr>
          <a:xfrm>
            <a:off x="5183188" y="2231571"/>
            <a:ext cx="6172200" cy="362947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452C4B6F-C051-5F40-8FA8-FF179A04CF0D}"/>
              </a:ext>
            </a:extLst>
          </p:cNvPr>
          <p:cNvSpPr>
            <a:spLocks noGrp="1"/>
          </p:cNvSpPr>
          <p:nvPr>
            <p:ph type="body" sz="half" idx="2"/>
          </p:nvPr>
        </p:nvSpPr>
        <p:spPr>
          <a:xfrm>
            <a:off x="839788" y="2231935"/>
            <a:ext cx="3932237" cy="36370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595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External 2">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pic>
        <p:nvPicPr>
          <p:cNvPr id="10" name="Picture 9"/>
          <p:cNvPicPr>
            <a:picLocks noChangeAspect="1"/>
          </p:cNvPicPr>
          <p:nvPr userDrawn="1"/>
        </p:nvPicPr>
        <p:blipFill>
          <a:blip r:embed="rId2"/>
          <a:srcRect/>
          <a:stretch/>
        </p:blipFill>
        <p:spPr>
          <a:xfrm>
            <a:off x="8440879" y="308377"/>
            <a:ext cx="3062224" cy="24695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35690632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mailto:john.m.Moeller.civ@mail.mil" TargetMode="Externa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1.png"/><Relationship Id="rId5" Type="http://schemas.openxmlformats.org/officeDocument/2006/relationships/slideLayout" Target="../slideLayouts/slideLayout40.xml"/><Relationship Id="rId10" Type="http://schemas.openxmlformats.org/officeDocument/2006/relationships/image" Target="../media/image20.png"/><Relationship Id="rId4" Type="http://schemas.openxmlformats.org/officeDocument/2006/relationships/slideLayout" Target="../slideLayouts/slideLayout3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8.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D2B0D-59F4-F94C-BE44-9363C33AE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46C473-4F12-DF41-8029-E48B33641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F5DD7-31DB-9042-80CF-8F57244BE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F3EC0-A7D9-E148-A2E5-42D1A5373E5A}" type="datetimeFigureOut">
              <a:rPr lang="en-US" smtClean="0"/>
              <a:t>3/8/2022</a:t>
            </a:fld>
            <a:endParaRPr lang="en-US"/>
          </a:p>
        </p:txBody>
      </p:sp>
      <p:sp>
        <p:nvSpPr>
          <p:cNvPr id="5" name="Footer Placeholder 4">
            <a:extLst>
              <a:ext uri="{FF2B5EF4-FFF2-40B4-BE49-F238E27FC236}">
                <a16:creationId xmlns:a16="http://schemas.microsoft.com/office/drawing/2014/main" id="{27785248-923A-4043-A200-F19FFBB90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B9557-4803-E44D-9EAC-FD003C4FA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41571-7BBA-EB4F-9A99-525D91E256DD}" type="slidenum">
              <a:rPr lang="en-US" smtClean="0"/>
              <a:t>‹#›</a:t>
            </a:fld>
            <a:endParaRPr lang="en-US"/>
          </a:p>
        </p:txBody>
      </p:sp>
    </p:spTree>
    <p:extLst>
      <p:ext uri="{BB962C8B-B14F-4D97-AF65-F5344CB8AC3E}">
        <p14:creationId xmlns:p14="http://schemas.microsoft.com/office/powerpoint/2010/main" val="946003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6C39E-0080-004A-9A36-D8D16D21B028}"/>
              </a:ext>
            </a:extLst>
          </p:cNvPr>
          <p:cNvSpPr>
            <a:spLocks noGrp="1"/>
          </p:cNvSpPr>
          <p:nvPr>
            <p:ph type="title"/>
          </p:nvPr>
        </p:nvSpPr>
        <p:spPr>
          <a:xfrm>
            <a:off x="838200" y="1115303"/>
            <a:ext cx="9873343" cy="942097"/>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3A4C04-2F72-244F-8015-981E33F4D843}"/>
              </a:ext>
            </a:extLst>
          </p:cNvPr>
          <p:cNvSpPr>
            <a:spLocks noGrp="1"/>
          </p:cNvSpPr>
          <p:nvPr>
            <p:ph type="body" idx="1"/>
          </p:nvPr>
        </p:nvSpPr>
        <p:spPr>
          <a:xfrm>
            <a:off x="838200" y="2275114"/>
            <a:ext cx="9873343" cy="31350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932BDA2B-0D71-1240-A100-E0E60A1F4538}"/>
              </a:ext>
            </a:extLst>
          </p:cNvPr>
          <p:cNvSpPr>
            <a:spLocks noGrp="1"/>
          </p:cNvSpPr>
          <p:nvPr>
            <p:ph type="sldNum" sz="quarter" idx="4"/>
          </p:nvPr>
        </p:nvSpPr>
        <p:spPr>
          <a:xfrm flipH="1">
            <a:off x="6794501" y="6356350"/>
            <a:ext cx="18160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B0FCF-F70B-ED40-9D8D-04F10FA987DC}" type="slidenum">
              <a:rPr lang="en-US" smtClean="0"/>
              <a:t>‹#›</a:t>
            </a:fld>
            <a:endParaRPr lang="en-US"/>
          </a:p>
        </p:txBody>
      </p:sp>
      <p:pic>
        <p:nvPicPr>
          <p:cNvPr id="8" name="Picture 7">
            <a:extLst>
              <a:ext uri="{FF2B5EF4-FFF2-40B4-BE49-F238E27FC236}">
                <a16:creationId xmlns:a16="http://schemas.microsoft.com/office/drawing/2014/main" id="{E1394013-3A89-4640-8F1D-E57FE1C06C45}"/>
              </a:ext>
            </a:extLst>
          </p:cNvPr>
          <p:cNvPicPr>
            <a:picLocks noChangeAspect="1"/>
          </p:cNvPicPr>
          <p:nvPr userDrawn="1"/>
        </p:nvPicPr>
        <p:blipFill>
          <a:blip r:embed="rId9"/>
          <a:stretch>
            <a:fillRect/>
          </a:stretch>
        </p:blipFill>
        <p:spPr>
          <a:xfrm>
            <a:off x="1270" y="1588"/>
            <a:ext cx="12198096" cy="457906"/>
          </a:xfrm>
          <a:prstGeom prst="rect">
            <a:avLst/>
          </a:prstGeom>
        </p:spPr>
      </p:pic>
      <p:pic>
        <p:nvPicPr>
          <p:cNvPr id="9" name="Picture 8">
            <a:extLst>
              <a:ext uri="{FF2B5EF4-FFF2-40B4-BE49-F238E27FC236}">
                <a16:creationId xmlns:a16="http://schemas.microsoft.com/office/drawing/2014/main" id="{03485CF8-2D52-A94B-AA2C-EAFE0751B1AF}"/>
              </a:ext>
            </a:extLst>
          </p:cNvPr>
          <p:cNvPicPr>
            <a:picLocks noChangeAspect="1"/>
          </p:cNvPicPr>
          <p:nvPr userDrawn="1"/>
        </p:nvPicPr>
        <p:blipFill>
          <a:blip r:embed="rId10"/>
          <a:stretch>
            <a:fillRect/>
          </a:stretch>
        </p:blipFill>
        <p:spPr>
          <a:xfrm>
            <a:off x="549688" y="5872646"/>
            <a:ext cx="1816100" cy="546100"/>
          </a:xfrm>
          <a:prstGeom prst="rect">
            <a:avLst/>
          </a:prstGeom>
        </p:spPr>
      </p:pic>
      <p:pic>
        <p:nvPicPr>
          <p:cNvPr id="13" name="Picture 12">
            <a:extLst>
              <a:ext uri="{FF2B5EF4-FFF2-40B4-BE49-F238E27FC236}">
                <a16:creationId xmlns:a16="http://schemas.microsoft.com/office/drawing/2014/main" id="{E2357F24-4922-8845-A8A1-97269075E64B}"/>
              </a:ext>
            </a:extLst>
          </p:cNvPr>
          <p:cNvPicPr>
            <a:picLocks noChangeAspect="1"/>
          </p:cNvPicPr>
          <p:nvPr userDrawn="1"/>
        </p:nvPicPr>
        <p:blipFill>
          <a:blip r:embed="rId11"/>
          <a:stretch>
            <a:fillRect/>
          </a:stretch>
        </p:blipFill>
        <p:spPr>
          <a:xfrm>
            <a:off x="11111527" y="2386012"/>
            <a:ext cx="1079500" cy="4470400"/>
          </a:xfrm>
          <a:prstGeom prst="rect">
            <a:avLst/>
          </a:prstGeom>
        </p:spPr>
      </p:pic>
    </p:spTree>
    <p:extLst>
      <p:ext uri="{BB962C8B-B14F-4D97-AF65-F5344CB8AC3E}">
        <p14:creationId xmlns:p14="http://schemas.microsoft.com/office/powerpoint/2010/main" val="3414830221"/>
      </p:ext>
    </p:extLst>
  </p:cSld>
  <p:clrMap bg1="lt1" tx1="dk1" bg2="lt2" tx2="dk2" accent1="accent1" accent2="accent2" accent3="accent3" accent4="accent4" accent5="accent5" accent6="accent6" hlink="hlink" folHlink="folHlink"/>
  <p:sldLayoutIdLst>
    <p:sldLayoutId id="2147483652" r:id="rId1"/>
    <p:sldLayoutId id="2147483662" r:id="rId2"/>
    <p:sldLayoutId id="2147483659" r:id="rId3"/>
    <p:sldLayoutId id="2147483665" r:id="rId4"/>
    <p:sldLayoutId id="2147483663" r:id="rId5"/>
    <p:sldLayoutId id="2147483664" r:id="rId6"/>
    <p:sldLayoutId id="2147483658" r:id="rId7"/>
  </p:sldLayoutIdLst>
  <p:txStyles>
    <p:titleStyle>
      <a:lvl1pPr algn="l" defTabSz="914400" rtl="0" eaLnBrk="1" latinLnBrk="0" hangingPunct="1">
        <a:lnSpc>
          <a:spcPct val="90000"/>
        </a:lnSpc>
        <a:spcBef>
          <a:spcPct val="0"/>
        </a:spcBef>
        <a:spcAft>
          <a:spcPts val="300"/>
        </a:spcAft>
        <a:buNone/>
        <a:defRPr sz="3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10744199" y="6400800"/>
            <a:ext cx="6096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4" name="Footer Placeholder 13"/>
          <p:cNvSpPr>
            <a:spLocks noGrp="1"/>
          </p:cNvSpPr>
          <p:nvPr>
            <p:ph type="ftr" sz="quarter" idx="3"/>
          </p:nvPr>
        </p:nvSpPr>
        <p:spPr>
          <a:xfrm>
            <a:off x="883475" y="6400451"/>
            <a:ext cx="475353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 2020 Booz Allen Hamilton Inc. All rights Reserved. Internal</a:t>
            </a:r>
            <a:endParaRPr lang="en-US" dirty="0"/>
          </a:p>
        </p:txBody>
      </p:sp>
      <p:sp>
        <p:nvSpPr>
          <p:cNvPr id="2" name="Title Placeholder 1"/>
          <p:cNvSpPr>
            <a:spLocks noGrp="1"/>
          </p:cNvSpPr>
          <p:nvPr>
            <p:ph type="title"/>
          </p:nvPr>
        </p:nvSpPr>
        <p:spPr>
          <a:xfrm>
            <a:off x="883478" y="173773"/>
            <a:ext cx="10470321" cy="981308"/>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83478" y="1554481"/>
            <a:ext cx="10470321" cy="4626943"/>
          </a:xfrm>
          <a:prstGeom prst="rect">
            <a:avLst/>
          </a:prstGeom>
        </p:spPr>
        <p:txBody>
          <a:bodyPr vert="horz" lIns="0" tIns="0" rIns="0" bIns="0" rtlCol="0">
            <a:noAutofit/>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Rectangle 6"/>
          <p:cNvSpPr/>
          <p:nvPr userDrawn="1"/>
        </p:nvSpPr>
        <p:spPr bwMode="auto">
          <a:xfrm>
            <a:off x="0" y="1"/>
            <a:ext cx="365760" cy="6857999"/>
          </a:xfrm>
          <a:prstGeom prst="rect">
            <a:avLst/>
          </a:prstGeom>
          <a:solidFill>
            <a:srgbClr val="981E3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endParaRPr lang="en-US" sz="1200" dirty="0">
              <a:solidFill>
                <a:schemeClr val="bg1"/>
              </a:solidFill>
            </a:endParaRPr>
          </a:p>
        </p:txBody>
      </p:sp>
      <p:cxnSp>
        <p:nvCxnSpPr>
          <p:cNvPr id="8" name="Straight Connector 7"/>
          <p:cNvCxnSpPr/>
          <p:nvPr userDrawn="1"/>
        </p:nvCxnSpPr>
        <p:spPr>
          <a:xfrm>
            <a:off x="883480" y="1276283"/>
            <a:ext cx="10470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169221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hdr="0" dt="0"/>
  <p:txStyles>
    <p:titleStyle>
      <a:lvl1pPr algn="l" defTabSz="914400" rtl="0" eaLnBrk="1" latinLnBrk="0" hangingPunct="1">
        <a:lnSpc>
          <a:spcPct val="90000"/>
        </a:lnSpc>
        <a:spcBef>
          <a:spcPct val="0"/>
        </a:spcBef>
        <a:buNone/>
        <a:defRPr sz="2800" kern="1200" cap="all" spc="100" baseline="0">
          <a:solidFill>
            <a:schemeClr val="tx1"/>
          </a:solidFill>
          <a:latin typeface="Oswald" charset="0"/>
          <a:ea typeface="Oswald" charset="0"/>
          <a:cs typeface="Oswald" charset="0"/>
        </a:defRPr>
      </a:lvl1pPr>
    </p:titleStyle>
    <p:bodyStyle>
      <a:lvl1pPr marL="285750" indent="-28575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515938" marR="0" indent="-244475" algn="l" defTabSz="914400" rtl="0" eaLnBrk="1" fontAlgn="auto" latinLnBrk="0" hangingPunct="1">
        <a:lnSpc>
          <a:spcPct val="100000"/>
        </a:lnSpc>
        <a:spcBef>
          <a:spcPts val="0"/>
        </a:spcBef>
        <a:spcAft>
          <a:spcPts val="0"/>
        </a:spcAft>
        <a:buClrTx/>
        <a:buSzTx/>
        <a:buFont typeface="LucidaGrande" charset="0"/>
        <a:buChar char="-"/>
        <a:tabLst/>
        <a:defRPr sz="1600" i="0" kern="1200">
          <a:solidFill>
            <a:schemeClr val="tx1"/>
          </a:solidFill>
          <a:latin typeface="Calibri" charset="0"/>
          <a:ea typeface="Calibri" charset="0"/>
          <a:cs typeface="Calibri" charset="0"/>
        </a:defRPr>
      </a:lvl2pPr>
      <a:lvl3pPr marL="731520" indent="-228600" algn="l" defTabSz="914400" rtl="0" eaLnBrk="1" latinLnBrk="0" hangingPunct="1">
        <a:lnSpc>
          <a:spcPct val="100000"/>
        </a:lnSpc>
        <a:spcBef>
          <a:spcPts val="0"/>
        </a:spcBef>
        <a:buSzPct val="80000"/>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200"/>
        </a:spcBef>
        <a:buFontTx/>
        <a:buNone/>
        <a:defRPr sz="1100" i="1" kern="1200">
          <a:solidFill>
            <a:schemeClr val="tx1"/>
          </a:solidFill>
          <a:latin typeface="Calibri" charset="0"/>
          <a:ea typeface="Calibri" charset="0"/>
          <a:cs typeface="Calibri" charset="0"/>
        </a:defRPr>
      </a:lvl6pPr>
      <a:lvl7pPr marL="0" indent="0" algn="l" defTabSz="914400" rtl="0" eaLnBrk="1" latinLnBrk="0" hangingPunct="1">
        <a:lnSpc>
          <a:spcPct val="90000"/>
        </a:lnSpc>
        <a:spcBef>
          <a:spcPts val="1200"/>
        </a:spcBef>
        <a:buFont typeface="Arial" panose="020B0604020202020204" pitchFamily="34" charset="0"/>
        <a:buNone/>
        <a:defRPr sz="900" i="1" kern="1200">
          <a:solidFill>
            <a:schemeClr val="tx1"/>
          </a:solidFill>
          <a:latin typeface="Calibri" charset="0"/>
          <a:ea typeface="Calibri" charset="0"/>
          <a:cs typeface="Calibri"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3B59B92-6051-9847-BDDC-02B69A8110D9}"/>
              </a:ext>
            </a:extLst>
          </p:cNvPr>
          <p:cNvSpPr txBox="1">
            <a:spLocks/>
          </p:cNvSpPr>
          <p:nvPr userDrawn="1"/>
        </p:nvSpPr>
        <p:spPr>
          <a:xfrm>
            <a:off x="8064499" y="6530374"/>
            <a:ext cx="3517900" cy="327627"/>
          </a:xfrm>
          <a:prstGeom prst="rect">
            <a:avLst/>
          </a:prstGeom>
        </p:spPr>
        <p:txBody>
          <a:bodyPr lIns="0" tIns="0" rIns="0" bIns="0"/>
          <a:lstStyle>
            <a:defPPr>
              <a:defRPr lang="en-US"/>
            </a:defPPr>
            <a:lvl1pPr marL="0" algn="ctr" defTabSz="457200" rtl="0" eaLnBrk="1" latinLnBrk="0" hangingPunct="1">
              <a:defRPr sz="1000" b="0" i="0" kern="1200">
                <a:solidFill>
                  <a:srgbClr val="FF0000"/>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89DF7D1-24D5-8C4B-9701-222FAD35228A}" type="slidenum">
              <a:rPr lang="en-US" sz="800" b="0" i="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800" b="0" i="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5121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77964"/>
            <a:ext cx="12192000" cy="923925"/>
          </a:xfrm>
          <a:prstGeom prst="rect">
            <a:avLst/>
          </a:prstGeom>
        </p:spPr>
      </p:pic>
      <p:pic>
        <p:nvPicPr>
          <p:cNvPr id="10" name="TopBa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93"/>
            <a:ext cx="12192000" cy="1028700"/>
          </a:xfrm>
          <a:prstGeom prst="rect">
            <a:avLst/>
          </a:prstGeom>
        </p:spPr>
      </p:pic>
      <p:sp>
        <p:nvSpPr>
          <p:cNvPr id="2" name="Title Placeholder 1"/>
          <p:cNvSpPr>
            <a:spLocks noGrp="1"/>
          </p:cNvSpPr>
          <p:nvPr>
            <p:ph type="title"/>
          </p:nvPr>
        </p:nvSpPr>
        <p:spPr bwMode="gray">
          <a:xfrm>
            <a:off x="1115681" y="99566"/>
            <a:ext cx="1060704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1115681" y="711257"/>
            <a:ext cx="10363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7305174" y="6615087"/>
            <a:ext cx="2748743"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t>	</a:t>
            </a:r>
            <a:r>
              <a:rPr lang="en-US" sz="1000" b="0" dirty="0"/>
              <a:t>120900JAN21</a:t>
            </a:r>
          </a:p>
        </p:txBody>
      </p:sp>
      <p:sp>
        <p:nvSpPr>
          <p:cNvPr id="7" name="Classification Top"/>
          <p:cNvSpPr txBox="1">
            <a:spLocks/>
          </p:cNvSpPr>
          <p:nvPr userDrawn="1"/>
        </p:nvSpPr>
        <p:spPr bwMode="gray">
          <a:xfrm>
            <a:off x="1041400" y="0"/>
            <a:ext cx="10515600" cy="184666"/>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rPr>
              <a:t>CUI</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1469" y="6054652"/>
            <a:ext cx="878996" cy="602112"/>
          </a:xfrm>
          <a:prstGeom prst="rect">
            <a:avLst/>
          </a:prstGeom>
        </p:spPr>
      </p:pic>
      <p:sp>
        <p:nvSpPr>
          <p:cNvPr id="15" name="Rectangle 14"/>
          <p:cNvSpPr/>
          <p:nvPr userDrawn="1"/>
        </p:nvSpPr>
        <p:spPr>
          <a:xfrm>
            <a:off x="1" y="6574245"/>
            <a:ext cx="5349103" cy="246221"/>
          </a:xfrm>
          <a:prstGeom prst="rect">
            <a:avLst/>
          </a:prstGeom>
        </p:spPr>
        <p:txBody>
          <a:bodyPr wrap="square">
            <a:spAutoFit/>
          </a:bodyPr>
          <a:lstStyle/>
          <a:p>
            <a:pPr algn="l" defTabSz="457200" fontAlgn="base">
              <a:spcBef>
                <a:spcPct val="0"/>
              </a:spcBef>
              <a:spcAft>
                <a:spcPct val="0"/>
              </a:spcAft>
            </a:pPr>
            <a:r>
              <a:rPr lang="en-US" sz="1000" dirty="0">
                <a:solidFill>
                  <a:prstClr val="black"/>
                </a:solidFill>
                <a:latin typeface="Arial" charset="0"/>
                <a:cs typeface="Arial" charset="0"/>
              </a:rPr>
              <a:t>John M. Moeller, PhD / </a:t>
            </a:r>
            <a:r>
              <a:rPr lang="en-US" sz="1000" dirty="0">
                <a:solidFill>
                  <a:prstClr val="black"/>
                </a:solidFill>
                <a:latin typeface="Arial" charset="0"/>
                <a:cs typeface="Arial" charset="0"/>
                <a:hlinkClick r:id="rId7"/>
              </a:rPr>
              <a:t>john.m.moeller.civ@mail.mil</a:t>
            </a:r>
            <a:r>
              <a:rPr lang="en-US" sz="1000" dirty="0">
                <a:solidFill>
                  <a:prstClr val="black"/>
                </a:solidFill>
                <a:latin typeface="Arial" charset="0"/>
                <a:cs typeface="Arial" charset="0"/>
              </a:rPr>
              <a:t> / 571-515-2052</a:t>
            </a:r>
          </a:p>
        </p:txBody>
      </p:sp>
    </p:spTree>
    <p:extLst>
      <p:ext uri="{BB962C8B-B14F-4D97-AF65-F5344CB8AC3E}">
        <p14:creationId xmlns:p14="http://schemas.microsoft.com/office/powerpoint/2010/main" val="4108356383"/>
      </p:ext>
    </p:extLst>
  </p:cSld>
  <p:clrMap bg1="lt1" tx1="dk1" bg2="lt2" tx2="dk2" accent1="accent1" accent2="accent2" accent3="accent3" accent4="accent4" accent5="accent5" accent6="accent6" hlink="hlink" folHlink="folHlink"/>
  <p:sldLayoutIdLst>
    <p:sldLayoutId id="2147483708" r:id="rId1"/>
    <p:sldLayoutId id="2147483709" r:id="rId2"/>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77964"/>
            <a:ext cx="12192000" cy="923925"/>
          </a:xfrm>
          <a:prstGeom prst="rect">
            <a:avLst/>
          </a:prstGeom>
        </p:spPr>
      </p:pic>
      <p:pic>
        <p:nvPicPr>
          <p:cNvPr id="10" name="TopBa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93"/>
            <a:ext cx="12192000" cy="1028700"/>
          </a:xfrm>
          <a:prstGeom prst="rect">
            <a:avLst/>
          </a:prstGeom>
        </p:spPr>
      </p:pic>
      <p:sp>
        <p:nvSpPr>
          <p:cNvPr id="2" name="Title Placeholder 1"/>
          <p:cNvSpPr>
            <a:spLocks noGrp="1"/>
          </p:cNvSpPr>
          <p:nvPr>
            <p:ph type="title"/>
          </p:nvPr>
        </p:nvSpPr>
        <p:spPr bwMode="gray">
          <a:xfrm>
            <a:off x="1115681" y="99566"/>
            <a:ext cx="1060704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1115681" y="711257"/>
            <a:ext cx="10363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7305174" y="6615088"/>
            <a:ext cx="2748743"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t>	</a:t>
            </a:r>
            <a:r>
              <a:rPr lang="en-US" sz="1000" b="0" dirty="0">
                <a:latin typeface="Arial" panose="020B0604020202020204" pitchFamily="34" charset="0"/>
                <a:cs typeface="Arial" panose="020B0604020202020204" pitchFamily="34" charset="0"/>
              </a:rPr>
              <a:t>11</a:t>
            </a:r>
            <a:r>
              <a:rPr lang="en-US" sz="1000" dirty="0">
                <a:latin typeface="Arial" panose="020B0604020202020204" pitchFamily="34" charset="0"/>
                <a:cs typeface="Arial" panose="020B0604020202020204" pitchFamily="34" charset="0"/>
              </a:rPr>
              <a:t> JAN 21_V2</a:t>
            </a:r>
          </a:p>
          <a:p>
            <a:pPr algn="r"/>
            <a:endParaRPr lang="en-US" sz="1000" b="1" dirty="0"/>
          </a:p>
        </p:txBody>
      </p:sp>
      <p:sp>
        <p:nvSpPr>
          <p:cNvPr id="7" name="Classification Top"/>
          <p:cNvSpPr txBox="1">
            <a:spLocks/>
          </p:cNvSpPr>
          <p:nvPr userDrawn="1"/>
        </p:nvSpPr>
        <p:spPr bwMode="gray">
          <a:xfrm>
            <a:off x="1041400" y="1"/>
            <a:ext cx="105156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1469" y="6054652"/>
            <a:ext cx="878996" cy="602112"/>
          </a:xfrm>
          <a:prstGeom prst="rect">
            <a:avLst/>
          </a:prstGeom>
        </p:spPr>
      </p:pic>
      <p:sp>
        <p:nvSpPr>
          <p:cNvPr id="15" name="Rectangle 14"/>
          <p:cNvSpPr/>
          <p:nvPr userDrawn="1"/>
        </p:nvSpPr>
        <p:spPr>
          <a:xfrm>
            <a:off x="1" y="6574245"/>
            <a:ext cx="4911961" cy="246221"/>
          </a:xfrm>
          <a:prstGeom prst="rect">
            <a:avLst/>
          </a:prstGeom>
        </p:spPr>
        <p:txBody>
          <a:bodyPr wrap="square">
            <a:spAutoFit/>
          </a:bodyPr>
          <a:lstStyle/>
          <a:p>
            <a:pPr algn="l" defTabSz="457200" fontAlgn="base">
              <a:spcBef>
                <a:spcPct val="0"/>
              </a:spcBef>
              <a:spcAft>
                <a:spcPct val="0"/>
              </a:spcAft>
            </a:pPr>
            <a:r>
              <a:rPr lang="en-US" sz="1000" dirty="0">
                <a:solidFill>
                  <a:prstClr val="black"/>
                </a:solidFill>
                <a:latin typeface="Arial" charset="0"/>
                <a:cs typeface="Arial" charset="0"/>
              </a:rPr>
              <a:t>Kristen</a:t>
            </a:r>
            <a:r>
              <a:rPr lang="en-US" sz="1000" baseline="0" dirty="0">
                <a:solidFill>
                  <a:prstClr val="black"/>
                </a:solidFill>
                <a:latin typeface="Arial" charset="0"/>
                <a:cs typeface="Arial" charset="0"/>
              </a:rPr>
              <a:t> Moses</a:t>
            </a:r>
            <a:r>
              <a:rPr lang="en-US" sz="1000" dirty="0">
                <a:solidFill>
                  <a:prstClr val="black"/>
                </a:solidFill>
                <a:latin typeface="Arial" charset="0"/>
                <a:cs typeface="Arial" charset="0"/>
              </a:rPr>
              <a:t>/ (703) 696-2996/</a:t>
            </a:r>
            <a:r>
              <a:rPr lang="en-US" sz="1000" baseline="0" dirty="0">
                <a:solidFill>
                  <a:prstClr val="black"/>
                </a:solidFill>
                <a:latin typeface="Arial" charset="0"/>
                <a:cs typeface="Arial" charset="0"/>
              </a:rPr>
              <a:t> kristin.l.moses2.civ@mail.mil</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val="1770698874"/>
      </p:ext>
    </p:extLst>
  </p:cSld>
  <p:clrMap bg1="lt1" tx1="dk1" bg2="lt2" tx2="dk2" accent1="accent1" accent2="accent2" accent3="accent3" accent4="accent4" accent5="accent5" accent6="accent6" hlink="hlink" folHlink="folHlink"/>
  <p:sldLayoutIdLst>
    <p:sldLayoutId id="2147483711" r:id="rId1"/>
    <p:sldLayoutId id="2147483712" r:id="rId2"/>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6C39E-0080-004A-9A36-D8D16D21B028}"/>
              </a:ext>
            </a:extLst>
          </p:cNvPr>
          <p:cNvSpPr>
            <a:spLocks noGrp="1"/>
          </p:cNvSpPr>
          <p:nvPr>
            <p:ph type="title"/>
          </p:nvPr>
        </p:nvSpPr>
        <p:spPr>
          <a:xfrm>
            <a:off x="838200" y="1115303"/>
            <a:ext cx="9873343" cy="942097"/>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B3A4C04-2F72-244F-8015-981E33F4D843}"/>
              </a:ext>
            </a:extLst>
          </p:cNvPr>
          <p:cNvSpPr>
            <a:spLocks noGrp="1"/>
          </p:cNvSpPr>
          <p:nvPr>
            <p:ph type="body" idx="1"/>
          </p:nvPr>
        </p:nvSpPr>
        <p:spPr>
          <a:xfrm>
            <a:off x="838200" y="2275114"/>
            <a:ext cx="9873343" cy="3135086"/>
          </a:xfrm>
          <a:prstGeom prst="rect">
            <a:avLst/>
          </a:prstGeom>
        </p:spPr>
        <p:txBody>
          <a:bodyPr vert="horz" lIns="0" tIns="45720" rIns="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32BDA2B-0D71-1240-A100-E0E60A1F4538}"/>
              </a:ext>
            </a:extLst>
          </p:cNvPr>
          <p:cNvSpPr>
            <a:spLocks noGrp="1"/>
          </p:cNvSpPr>
          <p:nvPr>
            <p:ph type="sldNum" sz="quarter" idx="4"/>
          </p:nvPr>
        </p:nvSpPr>
        <p:spPr>
          <a:xfrm flipH="1">
            <a:off x="6794501" y="6356350"/>
            <a:ext cx="18160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B0FCF-F70B-ED40-9D8D-04F10FA987DC}" type="slidenum">
              <a:rPr lang="en-US" smtClean="0"/>
              <a:t>‹#›</a:t>
            </a:fld>
            <a:endParaRPr lang="en-US"/>
          </a:p>
        </p:txBody>
      </p:sp>
      <p:pic>
        <p:nvPicPr>
          <p:cNvPr id="8" name="Picture 7">
            <a:extLst>
              <a:ext uri="{FF2B5EF4-FFF2-40B4-BE49-F238E27FC236}">
                <a16:creationId xmlns:a16="http://schemas.microsoft.com/office/drawing/2014/main" id="{E1394013-3A89-4640-8F1D-E57FE1C06C45}"/>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270" y="1588"/>
            <a:ext cx="12198096" cy="457906"/>
          </a:xfrm>
          <a:prstGeom prst="rect">
            <a:avLst/>
          </a:prstGeom>
        </p:spPr>
      </p:pic>
      <p:pic>
        <p:nvPicPr>
          <p:cNvPr id="9" name="Picture 8">
            <a:extLst>
              <a:ext uri="{FF2B5EF4-FFF2-40B4-BE49-F238E27FC236}">
                <a16:creationId xmlns:a16="http://schemas.microsoft.com/office/drawing/2014/main" id="{03485CF8-2D52-A94B-AA2C-EAFE0751B1A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49688" y="5872646"/>
            <a:ext cx="1816100" cy="546100"/>
          </a:xfrm>
          <a:prstGeom prst="rect">
            <a:avLst/>
          </a:prstGeom>
        </p:spPr>
      </p:pic>
      <p:pic>
        <p:nvPicPr>
          <p:cNvPr id="13" name="Picture 12">
            <a:extLst>
              <a:ext uri="{FF2B5EF4-FFF2-40B4-BE49-F238E27FC236}">
                <a16:creationId xmlns:a16="http://schemas.microsoft.com/office/drawing/2014/main" id="{E2357F24-4922-8845-A8A1-97269075E64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1111527" y="2386012"/>
            <a:ext cx="1079500" cy="4470400"/>
          </a:xfrm>
          <a:prstGeom prst="rect">
            <a:avLst/>
          </a:prstGeom>
        </p:spPr>
      </p:pic>
    </p:spTree>
    <p:extLst>
      <p:ext uri="{BB962C8B-B14F-4D97-AF65-F5344CB8AC3E}">
        <p14:creationId xmlns:p14="http://schemas.microsoft.com/office/powerpoint/2010/main" val="9900054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txStyles>
    <p:titleStyle>
      <a:lvl1pPr algn="l" defTabSz="914400" rtl="0" eaLnBrk="1" latinLnBrk="0" hangingPunct="1">
        <a:lnSpc>
          <a:spcPct val="90000"/>
        </a:lnSpc>
        <a:spcBef>
          <a:spcPct val="0"/>
        </a:spcBef>
        <a:spcAft>
          <a:spcPts val="300"/>
        </a:spcAft>
        <a:buNone/>
        <a:defRPr sz="3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6C39E-0080-004A-9A36-D8D16D21B028}"/>
              </a:ext>
            </a:extLst>
          </p:cNvPr>
          <p:cNvSpPr>
            <a:spLocks noGrp="1"/>
          </p:cNvSpPr>
          <p:nvPr>
            <p:ph type="title"/>
          </p:nvPr>
        </p:nvSpPr>
        <p:spPr>
          <a:xfrm>
            <a:off x="838200" y="1115303"/>
            <a:ext cx="9873343" cy="942097"/>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B3A4C04-2F72-244F-8015-981E33F4D843}"/>
              </a:ext>
            </a:extLst>
          </p:cNvPr>
          <p:cNvSpPr>
            <a:spLocks noGrp="1"/>
          </p:cNvSpPr>
          <p:nvPr>
            <p:ph type="body" idx="1"/>
          </p:nvPr>
        </p:nvSpPr>
        <p:spPr>
          <a:xfrm>
            <a:off x="838200" y="2275114"/>
            <a:ext cx="9873343" cy="3135086"/>
          </a:xfrm>
          <a:prstGeom prst="rect">
            <a:avLst/>
          </a:prstGeom>
        </p:spPr>
        <p:txBody>
          <a:bodyPr vert="horz" lIns="0" tIns="45720" rIns="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32BDA2B-0D71-1240-A100-E0E60A1F4538}"/>
              </a:ext>
            </a:extLst>
          </p:cNvPr>
          <p:cNvSpPr>
            <a:spLocks noGrp="1"/>
          </p:cNvSpPr>
          <p:nvPr>
            <p:ph type="sldNum" sz="quarter" idx="4"/>
          </p:nvPr>
        </p:nvSpPr>
        <p:spPr>
          <a:xfrm flipH="1">
            <a:off x="6794501" y="6356350"/>
            <a:ext cx="18160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B0FCF-F70B-ED40-9D8D-04F10FA987DC}" type="slidenum">
              <a:rPr lang="en-US" smtClean="0"/>
              <a:t>‹#›</a:t>
            </a:fld>
            <a:endParaRPr lang="en-US" dirty="0"/>
          </a:p>
        </p:txBody>
      </p:sp>
      <p:pic>
        <p:nvPicPr>
          <p:cNvPr id="8" name="Picture 7">
            <a:extLst>
              <a:ext uri="{FF2B5EF4-FFF2-40B4-BE49-F238E27FC236}">
                <a16:creationId xmlns:a16="http://schemas.microsoft.com/office/drawing/2014/main" id="{E1394013-3A89-4640-8F1D-E57FE1C06C45}"/>
              </a:ext>
            </a:extLst>
          </p:cNvPr>
          <p:cNvPicPr>
            <a:picLocks noChangeAspect="1"/>
          </p:cNvPicPr>
          <p:nvPr userDrawn="1"/>
        </p:nvPicPr>
        <p:blipFill>
          <a:blip r:embed="rId12"/>
          <a:stretch>
            <a:fillRect/>
          </a:stretch>
        </p:blipFill>
        <p:spPr>
          <a:xfrm>
            <a:off x="1270" y="1588"/>
            <a:ext cx="12198096" cy="457906"/>
          </a:xfrm>
          <a:prstGeom prst="rect">
            <a:avLst/>
          </a:prstGeom>
        </p:spPr>
      </p:pic>
      <p:pic>
        <p:nvPicPr>
          <p:cNvPr id="9" name="Picture 8">
            <a:extLst>
              <a:ext uri="{FF2B5EF4-FFF2-40B4-BE49-F238E27FC236}">
                <a16:creationId xmlns:a16="http://schemas.microsoft.com/office/drawing/2014/main" id="{03485CF8-2D52-A94B-AA2C-EAFE0751B1AF}"/>
              </a:ext>
            </a:extLst>
          </p:cNvPr>
          <p:cNvPicPr>
            <a:picLocks noChangeAspect="1"/>
          </p:cNvPicPr>
          <p:nvPr userDrawn="1"/>
        </p:nvPicPr>
        <p:blipFill>
          <a:blip r:embed="rId13"/>
          <a:stretch>
            <a:fillRect/>
          </a:stretch>
        </p:blipFill>
        <p:spPr>
          <a:xfrm>
            <a:off x="549688" y="5872646"/>
            <a:ext cx="1816100" cy="546100"/>
          </a:xfrm>
          <a:prstGeom prst="rect">
            <a:avLst/>
          </a:prstGeom>
        </p:spPr>
      </p:pic>
      <p:pic>
        <p:nvPicPr>
          <p:cNvPr id="13" name="Picture 12">
            <a:extLst>
              <a:ext uri="{FF2B5EF4-FFF2-40B4-BE49-F238E27FC236}">
                <a16:creationId xmlns:a16="http://schemas.microsoft.com/office/drawing/2014/main" id="{E2357F24-4922-8845-A8A1-97269075E64B}"/>
              </a:ext>
            </a:extLst>
          </p:cNvPr>
          <p:cNvPicPr>
            <a:picLocks noChangeAspect="1"/>
          </p:cNvPicPr>
          <p:nvPr userDrawn="1"/>
        </p:nvPicPr>
        <p:blipFill>
          <a:blip r:embed="rId14"/>
          <a:stretch>
            <a:fillRect/>
          </a:stretch>
        </p:blipFill>
        <p:spPr>
          <a:xfrm>
            <a:off x="11111527" y="2386012"/>
            <a:ext cx="1079500" cy="4470400"/>
          </a:xfrm>
          <a:prstGeom prst="rect">
            <a:avLst/>
          </a:prstGeom>
        </p:spPr>
      </p:pic>
    </p:spTree>
    <p:extLst>
      <p:ext uri="{BB962C8B-B14F-4D97-AF65-F5344CB8AC3E}">
        <p14:creationId xmlns:p14="http://schemas.microsoft.com/office/powerpoint/2010/main" val="3226852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l" defTabSz="914400" rtl="0" eaLnBrk="1" latinLnBrk="0" hangingPunct="1">
        <a:lnSpc>
          <a:spcPct val="90000"/>
        </a:lnSpc>
        <a:spcBef>
          <a:spcPct val="0"/>
        </a:spcBef>
        <a:spcAft>
          <a:spcPts val="300"/>
        </a:spcAft>
        <a:buNone/>
        <a:defRPr sz="3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hyperlink" Target="https://urldefense.com/v3/__https:/www.novaregion.org/1539/Diversity-Equity-Inclusion-DEI-Roadmap__;!!May37g!Y6asrSIHvOyW1T_zSPuu5f40eTcKGcH31ZCmbw-PMirwClytlP4RL1sop8ADhIAiA5MT$"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8DCD-648E-42EC-87D9-CC7C82BC4819}"/>
              </a:ext>
            </a:extLst>
          </p:cNvPr>
          <p:cNvSpPr>
            <a:spLocks noGrp="1"/>
          </p:cNvSpPr>
          <p:nvPr>
            <p:ph type="ctrTitle"/>
          </p:nvPr>
        </p:nvSpPr>
        <p:spPr>
          <a:xfrm>
            <a:off x="904126" y="3133618"/>
            <a:ext cx="10705672" cy="1592495"/>
          </a:xfrm>
        </p:spPr>
        <p:txBody>
          <a:bodyPr>
            <a:normAutofit fontScale="90000"/>
          </a:bodyPr>
          <a:lstStyle/>
          <a:p>
            <a:br>
              <a:rPr lang="en-US" b="1" dirty="0"/>
            </a:br>
            <a:br>
              <a:rPr lang="en-US" b="1" dirty="0"/>
            </a:br>
            <a:br>
              <a:rPr lang="en-US" b="1" dirty="0"/>
            </a:br>
            <a:br>
              <a:rPr lang="en-US" b="1" dirty="0"/>
            </a:br>
            <a:br>
              <a:rPr lang="en-US" b="1" dirty="0"/>
            </a:br>
            <a:r>
              <a:rPr lang="en-US" b="1" dirty="0"/>
              <a:t>Understanding the Impact of Race, Diversity and Inequality Issues on Military Families </a:t>
            </a:r>
            <a:br>
              <a:rPr lang="en-US" b="1" dirty="0"/>
            </a:br>
            <a:endParaRPr lang="en-US" dirty="0"/>
          </a:p>
        </p:txBody>
      </p:sp>
      <p:sp>
        <p:nvSpPr>
          <p:cNvPr id="3" name="Subtitle 2">
            <a:extLst>
              <a:ext uri="{FF2B5EF4-FFF2-40B4-BE49-F238E27FC236}">
                <a16:creationId xmlns:a16="http://schemas.microsoft.com/office/drawing/2014/main" id="{8A4BEC09-E623-476D-9A97-5BC9B5DB2A00}"/>
              </a:ext>
            </a:extLst>
          </p:cNvPr>
          <p:cNvSpPr>
            <a:spLocks noGrp="1"/>
          </p:cNvSpPr>
          <p:nvPr>
            <p:ph type="subTitle" idx="1"/>
          </p:nvPr>
        </p:nvSpPr>
        <p:spPr>
          <a:xfrm>
            <a:off x="904126" y="4520629"/>
            <a:ext cx="10171416" cy="1294543"/>
          </a:xfrm>
        </p:spPr>
        <p:txBody>
          <a:bodyPr>
            <a:normAutofit fontScale="92500" lnSpcReduction="10000"/>
          </a:bodyPr>
          <a:lstStyle/>
          <a:p>
            <a:r>
              <a:rPr lang="en-US" b="1" dirty="0"/>
              <a:t>Victor Angry, </a:t>
            </a:r>
            <a:r>
              <a:rPr lang="en-US" b="1" i="1" dirty="0" err="1"/>
              <a:t>Neabsco</a:t>
            </a:r>
            <a:r>
              <a:rPr lang="en-US" b="1" i="1" dirty="0"/>
              <a:t> District Supervisor, Prince William County, VA</a:t>
            </a:r>
          </a:p>
          <a:p>
            <a:endParaRPr lang="en-US" sz="1600" b="1" dirty="0"/>
          </a:p>
          <a:p>
            <a:r>
              <a:rPr lang="en-US" sz="1600" b="1" dirty="0"/>
              <a:t>ADC National Community Summit</a:t>
            </a:r>
          </a:p>
          <a:p>
            <a:r>
              <a:rPr lang="en-US" sz="1600" b="1" dirty="0"/>
              <a:t>March 8, 2022</a:t>
            </a:r>
          </a:p>
        </p:txBody>
      </p:sp>
    </p:spTree>
    <p:extLst>
      <p:ext uri="{BB962C8B-B14F-4D97-AF65-F5344CB8AC3E}">
        <p14:creationId xmlns:p14="http://schemas.microsoft.com/office/powerpoint/2010/main" val="228130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1E31-1C5B-4385-9F4D-6432E451B36D}"/>
              </a:ext>
            </a:extLst>
          </p:cNvPr>
          <p:cNvSpPr>
            <a:spLocks noGrp="1"/>
          </p:cNvSpPr>
          <p:nvPr>
            <p:ph type="title"/>
          </p:nvPr>
        </p:nvSpPr>
        <p:spPr/>
        <p:txBody>
          <a:bodyPr/>
          <a:lstStyle/>
          <a:p>
            <a:r>
              <a:rPr lang="en-US">
                <a:latin typeface="Open Sans"/>
              </a:rPr>
              <a:t>Top Areas to Address in Northern Virginia </a:t>
            </a:r>
            <a:endParaRPr lang="en-US"/>
          </a:p>
        </p:txBody>
      </p:sp>
      <p:sp>
        <p:nvSpPr>
          <p:cNvPr id="3" name="Content Placeholder 2">
            <a:extLst>
              <a:ext uri="{FF2B5EF4-FFF2-40B4-BE49-F238E27FC236}">
                <a16:creationId xmlns:a16="http://schemas.microsoft.com/office/drawing/2014/main" id="{C065A4F5-E76A-49D7-8030-1E6303713CC9}"/>
              </a:ext>
            </a:extLst>
          </p:cNvPr>
          <p:cNvSpPr>
            <a:spLocks noGrp="1"/>
          </p:cNvSpPr>
          <p:nvPr>
            <p:ph idx="1"/>
          </p:nvPr>
        </p:nvSpPr>
        <p:spPr>
          <a:xfrm>
            <a:off x="1981201" y="1012603"/>
            <a:ext cx="8508507" cy="5282498"/>
          </a:xfrm>
        </p:spPr>
        <p:txBody>
          <a:bodyPr/>
          <a:lstStyle/>
          <a:p>
            <a:r>
              <a:rPr lang="en-US"/>
              <a:t>Respondents most frequently listed </a:t>
            </a:r>
            <a:r>
              <a:rPr lang="en-US" b="1"/>
              <a:t>K-12</a:t>
            </a:r>
            <a:r>
              <a:rPr lang="en-US"/>
              <a:t> </a:t>
            </a:r>
            <a:r>
              <a:rPr lang="en-US" b="1"/>
              <a:t>education, criminal justice, housing, healthcare, and employment </a:t>
            </a:r>
            <a:r>
              <a:rPr lang="en-US"/>
              <a:t>as the most critical areas to address to eliminate inequality in </a:t>
            </a:r>
            <a:r>
              <a:rPr lang="en-US" err="1"/>
              <a:t>NoVA</a:t>
            </a:r>
            <a:r>
              <a:rPr lang="en-US"/>
              <a:t>.</a:t>
            </a:r>
            <a:r>
              <a:rPr lang="en-US" b="1"/>
              <a:t> </a:t>
            </a:r>
          </a:p>
        </p:txBody>
      </p:sp>
      <p:grpSp>
        <p:nvGrpSpPr>
          <p:cNvPr id="154" name="Group 153">
            <a:extLst>
              <a:ext uri="{FF2B5EF4-FFF2-40B4-BE49-F238E27FC236}">
                <a16:creationId xmlns:a16="http://schemas.microsoft.com/office/drawing/2014/main" id="{CBFBDACF-F5D4-4094-8DDF-D10F2BDD8FFA}"/>
              </a:ext>
            </a:extLst>
          </p:cNvPr>
          <p:cNvGrpSpPr/>
          <p:nvPr/>
        </p:nvGrpSpPr>
        <p:grpSpPr>
          <a:xfrm>
            <a:off x="2041494" y="2081872"/>
            <a:ext cx="7585049" cy="4128399"/>
            <a:chOff x="370731" y="914400"/>
            <a:chExt cx="8316069" cy="4526280"/>
          </a:xfrm>
        </p:grpSpPr>
        <p:sp>
          <p:nvSpPr>
            <p:cNvPr id="155" name="rc3">
              <a:extLst>
                <a:ext uri="{FF2B5EF4-FFF2-40B4-BE49-F238E27FC236}">
                  <a16:creationId xmlns:a16="http://schemas.microsoft.com/office/drawing/2014/main" id="{71F88922-E1F2-4B8C-9D63-603130DE247D}"/>
                </a:ext>
              </a:extLst>
            </p:cNvPr>
            <p:cNvSpPr/>
            <p:nvPr/>
          </p:nvSpPr>
          <p:spPr>
            <a:xfrm>
              <a:off x="457200" y="914400"/>
              <a:ext cx="8229600" cy="4526280"/>
            </a:xfrm>
            <a:prstGeom prst="rect">
              <a:avLst/>
            </a:prstGeom>
            <a:solidFill>
              <a:srgbClr val="FFFFFF">
                <a:alpha val="100000"/>
              </a:srgbClr>
            </a:solidFill>
            <a:ln w="9525"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6" name="rc4">
              <a:extLst>
                <a:ext uri="{FF2B5EF4-FFF2-40B4-BE49-F238E27FC236}">
                  <a16:creationId xmlns:a16="http://schemas.microsoft.com/office/drawing/2014/main" id="{A7EC0343-9085-4C21-88E8-DF1A43729D15}"/>
                </a:ext>
              </a:extLst>
            </p:cNvPr>
            <p:cNvSpPr/>
            <p:nvPr/>
          </p:nvSpPr>
          <p:spPr>
            <a:xfrm>
              <a:off x="457200" y="914400"/>
              <a:ext cx="8229600" cy="4526280"/>
            </a:xfrm>
            <a:prstGeom prst="rect">
              <a:avLst/>
            </a:prstGeom>
            <a:solidFill>
              <a:srgbClr val="FFFFFF">
                <a:alpha val="100000"/>
              </a:srgb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7" name="rc5">
              <a:extLst>
                <a:ext uri="{FF2B5EF4-FFF2-40B4-BE49-F238E27FC236}">
                  <a16:creationId xmlns:a16="http://schemas.microsoft.com/office/drawing/2014/main" id="{517297C6-D7D7-49C0-95C9-E910A33DDF90}"/>
                </a:ext>
              </a:extLst>
            </p:cNvPr>
            <p:cNvSpPr/>
            <p:nvPr/>
          </p:nvSpPr>
          <p:spPr>
            <a:xfrm>
              <a:off x="2182373" y="983989"/>
              <a:ext cx="6434837" cy="4056757"/>
            </a:xfrm>
            <a:prstGeom prst="rect">
              <a:avLst/>
            </a:prstGeom>
            <a:solidFill>
              <a:srgbClr val="FFFFFF">
                <a:alpha val="100000"/>
              </a:srgbClr>
            </a:solidFill>
          </p:spPr>
          <p:txBody>
            <a:bodyPr/>
            <a:lstStyle/>
            <a:p>
              <a:pPr defTabSz="457200"/>
              <a:endParaRPr>
                <a:solidFill>
                  <a:prstClr val="black"/>
                </a:solidFill>
                <a:latin typeface="Calibri"/>
              </a:endParaRPr>
            </a:p>
          </p:txBody>
        </p:sp>
        <p:sp>
          <p:nvSpPr>
            <p:cNvPr id="158" name="pl6">
              <a:extLst>
                <a:ext uri="{FF2B5EF4-FFF2-40B4-BE49-F238E27FC236}">
                  <a16:creationId xmlns:a16="http://schemas.microsoft.com/office/drawing/2014/main" id="{CA499EBA-1784-4CC0-A764-4A2327B1F6B2}"/>
                </a:ext>
              </a:extLst>
            </p:cNvPr>
            <p:cNvSpPr/>
            <p:nvPr/>
          </p:nvSpPr>
          <p:spPr>
            <a:xfrm>
              <a:off x="2962353"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59" name="pl7">
              <a:extLst>
                <a:ext uri="{FF2B5EF4-FFF2-40B4-BE49-F238E27FC236}">
                  <a16:creationId xmlns:a16="http://schemas.microsoft.com/office/drawing/2014/main" id="{F185A38D-753F-4790-A7E9-8689C285AE99}"/>
                </a:ext>
              </a:extLst>
            </p:cNvPr>
            <p:cNvSpPr/>
            <p:nvPr/>
          </p:nvSpPr>
          <p:spPr>
            <a:xfrm>
              <a:off x="3937329"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0" name="pl8">
              <a:extLst>
                <a:ext uri="{FF2B5EF4-FFF2-40B4-BE49-F238E27FC236}">
                  <a16:creationId xmlns:a16="http://schemas.microsoft.com/office/drawing/2014/main" id="{0A1F4E8D-CDA3-434E-9F7F-34D1F9504B16}"/>
                </a:ext>
              </a:extLst>
            </p:cNvPr>
            <p:cNvSpPr/>
            <p:nvPr/>
          </p:nvSpPr>
          <p:spPr>
            <a:xfrm>
              <a:off x="4912304"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1" name="pl9">
              <a:extLst>
                <a:ext uri="{FF2B5EF4-FFF2-40B4-BE49-F238E27FC236}">
                  <a16:creationId xmlns:a16="http://schemas.microsoft.com/office/drawing/2014/main" id="{F950B8FD-359C-44F6-9047-67076297B434}"/>
                </a:ext>
              </a:extLst>
            </p:cNvPr>
            <p:cNvSpPr/>
            <p:nvPr/>
          </p:nvSpPr>
          <p:spPr>
            <a:xfrm>
              <a:off x="5887279"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2" name="pl10">
              <a:extLst>
                <a:ext uri="{FF2B5EF4-FFF2-40B4-BE49-F238E27FC236}">
                  <a16:creationId xmlns:a16="http://schemas.microsoft.com/office/drawing/2014/main" id="{21B5D3FA-EFA7-4316-A88B-BF6B81B389B6}"/>
                </a:ext>
              </a:extLst>
            </p:cNvPr>
            <p:cNvSpPr/>
            <p:nvPr/>
          </p:nvSpPr>
          <p:spPr>
            <a:xfrm>
              <a:off x="686225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3" name="pl11">
              <a:extLst>
                <a:ext uri="{FF2B5EF4-FFF2-40B4-BE49-F238E27FC236}">
                  <a16:creationId xmlns:a16="http://schemas.microsoft.com/office/drawing/2014/main" id="{38E2975E-AF77-4EEA-AD0A-6DB6702EE4B1}"/>
                </a:ext>
              </a:extLst>
            </p:cNvPr>
            <p:cNvSpPr/>
            <p:nvPr/>
          </p:nvSpPr>
          <p:spPr>
            <a:xfrm>
              <a:off x="7837230"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4" name="pl12">
              <a:extLst>
                <a:ext uri="{FF2B5EF4-FFF2-40B4-BE49-F238E27FC236}">
                  <a16:creationId xmlns:a16="http://schemas.microsoft.com/office/drawing/2014/main" id="{D34C8309-82AA-45D9-AA9D-7CC34A47FE60}"/>
                </a:ext>
              </a:extLst>
            </p:cNvPr>
            <p:cNvSpPr/>
            <p:nvPr/>
          </p:nvSpPr>
          <p:spPr>
            <a:xfrm>
              <a:off x="2182373" y="4776175"/>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5" name="pl13">
              <a:extLst>
                <a:ext uri="{FF2B5EF4-FFF2-40B4-BE49-F238E27FC236}">
                  <a16:creationId xmlns:a16="http://schemas.microsoft.com/office/drawing/2014/main" id="{D30666DD-80D2-45F8-B517-8208D5280EAC}"/>
                </a:ext>
              </a:extLst>
            </p:cNvPr>
            <p:cNvSpPr/>
            <p:nvPr/>
          </p:nvSpPr>
          <p:spPr>
            <a:xfrm>
              <a:off x="2182373" y="4335223"/>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6" name="pl14">
              <a:extLst>
                <a:ext uri="{FF2B5EF4-FFF2-40B4-BE49-F238E27FC236}">
                  <a16:creationId xmlns:a16="http://schemas.microsoft.com/office/drawing/2014/main" id="{24223A11-94B9-48D7-A85C-9CA4F51CED21}"/>
                </a:ext>
              </a:extLst>
            </p:cNvPr>
            <p:cNvSpPr/>
            <p:nvPr/>
          </p:nvSpPr>
          <p:spPr>
            <a:xfrm>
              <a:off x="2182373" y="3894271"/>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7" name="pl15">
              <a:extLst>
                <a:ext uri="{FF2B5EF4-FFF2-40B4-BE49-F238E27FC236}">
                  <a16:creationId xmlns:a16="http://schemas.microsoft.com/office/drawing/2014/main" id="{38A1FB15-3CD0-49B8-9C80-A26BECA29EEB}"/>
                </a:ext>
              </a:extLst>
            </p:cNvPr>
            <p:cNvSpPr/>
            <p:nvPr/>
          </p:nvSpPr>
          <p:spPr>
            <a:xfrm>
              <a:off x="2182373" y="3453319"/>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8" name="pl16">
              <a:extLst>
                <a:ext uri="{FF2B5EF4-FFF2-40B4-BE49-F238E27FC236}">
                  <a16:creationId xmlns:a16="http://schemas.microsoft.com/office/drawing/2014/main" id="{376DA99D-055F-42A5-9A5F-FD326939358F}"/>
                </a:ext>
              </a:extLst>
            </p:cNvPr>
            <p:cNvSpPr/>
            <p:nvPr/>
          </p:nvSpPr>
          <p:spPr>
            <a:xfrm>
              <a:off x="2182373" y="3012367"/>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69" name="pl17">
              <a:extLst>
                <a:ext uri="{FF2B5EF4-FFF2-40B4-BE49-F238E27FC236}">
                  <a16:creationId xmlns:a16="http://schemas.microsoft.com/office/drawing/2014/main" id="{0E2FC5A7-EF9B-4CCF-983F-056F1B61DA8F}"/>
                </a:ext>
              </a:extLst>
            </p:cNvPr>
            <p:cNvSpPr/>
            <p:nvPr/>
          </p:nvSpPr>
          <p:spPr>
            <a:xfrm>
              <a:off x="2182373" y="2571415"/>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0" name="pl18">
              <a:extLst>
                <a:ext uri="{FF2B5EF4-FFF2-40B4-BE49-F238E27FC236}">
                  <a16:creationId xmlns:a16="http://schemas.microsoft.com/office/drawing/2014/main" id="{8EF45679-2001-4705-9BE0-A3615A314700}"/>
                </a:ext>
              </a:extLst>
            </p:cNvPr>
            <p:cNvSpPr/>
            <p:nvPr/>
          </p:nvSpPr>
          <p:spPr>
            <a:xfrm>
              <a:off x="2182373" y="2130463"/>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1" name="pl19">
              <a:extLst>
                <a:ext uri="{FF2B5EF4-FFF2-40B4-BE49-F238E27FC236}">
                  <a16:creationId xmlns:a16="http://schemas.microsoft.com/office/drawing/2014/main" id="{4D22DB7E-1ECE-48F7-AE2D-1A4E4F9F934C}"/>
                </a:ext>
              </a:extLst>
            </p:cNvPr>
            <p:cNvSpPr/>
            <p:nvPr/>
          </p:nvSpPr>
          <p:spPr>
            <a:xfrm>
              <a:off x="2182373" y="1689512"/>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2" name="pl20">
              <a:extLst>
                <a:ext uri="{FF2B5EF4-FFF2-40B4-BE49-F238E27FC236}">
                  <a16:creationId xmlns:a16="http://schemas.microsoft.com/office/drawing/2014/main" id="{AF5195BB-E2B6-4E5B-BAD7-99494E1D22BC}"/>
                </a:ext>
              </a:extLst>
            </p:cNvPr>
            <p:cNvSpPr/>
            <p:nvPr/>
          </p:nvSpPr>
          <p:spPr>
            <a:xfrm>
              <a:off x="2182373" y="1248560"/>
              <a:ext cx="6434837" cy="0"/>
            </a:xfrm>
            <a:custGeom>
              <a:avLst/>
              <a:gdLst/>
              <a:ahLst/>
              <a:cxnLst/>
              <a:rect l="0" t="0" r="0" b="0"/>
              <a:pathLst>
                <a:path w="6434837">
                  <a:moveTo>
                    <a:pt x="0" y="0"/>
                  </a:moveTo>
                  <a:lnTo>
                    <a:pt x="6434837" y="0"/>
                  </a:lnTo>
                  <a:lnTo>
                    <a:pt x="6434837"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3" name="pl21">
              <a:extLst>
                <a:ext uri="{FF2B5EF4-FFF2-40B4-BE49-F238E27FC236}">
                  <a16:creationId xmlns:a16="http://schemas.microsoft.com/office/drawing/2014/main" id="{9B6BF40B-4388-4B50-A8C8-AE07E3EF9E1C}"/>
                </a:ext>
              </a:extLst>
            </p:cNvPr>
            <p:cNvSpPr/>
            <p:nvPr/>
          </p:nvSpPr>
          <p:spPr>
            <a:xfrm>
              <a:off x="2474866"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4" name="pl22">
              <a:extLst>
                <a:ext uri="{FF2B5EF4-FFF2-40B4-BE49-F238E27FC236}">
                  <a16:creationId xmlns:a16="http://schemas.microsoft.com/office/drawing/2014/main" id="{48C0D3C1-9304-409C-9C36-39445E8CF7C2}"/>
                </a:ext>
              </a:extLst>
            </p:cNvPr>
            <p:cNvSpPr/>
            <p:nvPr/>
          </p:nvSpPr>
          <p:spPr>
            <a:xfrm>
              <a:off x="3449841"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5" name="pl23">
              <a:extLst>
                <a:ext uri="{FF2B5EF4-FFF2-40B4-BE49-F238E27FC236}">
                  <a16:creationId xmlns:a16="http://schemas.microsoft.com/office/drawing/2014/main" id="{AE31789F-E706-4FB5-B26A-FDC09D70F6E6}"/>
                </a:ext>
              </a:extLst>
            </p:cNvPr>
            <p:cNvSpPr/>
            <p:nvPr/>
          </p:nvSpPr>
          <p:spPr>
            <a:xfrm>
              <a:off x="4424816"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6" name="pl24">
              <a:extLst>
                <a:ext uri="{FF2B5EF4-FFF2-40B4-BE49-F238E27FC236}">
                  <a16:creationId xmlns:a16="http://schemas.microsoft.com/office/drawing/2014/main" id="{69B686D5-EB72-4747-BD18-08FE132F0036}"/>
                </a:ext>
              </a:extLst>
            </p:cNvPr>
            <p:cNvSpPr/>
            <p:nvPr/>
          </p:nvSpPr>
          <p:spPr>
            <a:xfrm>
              <a:off x="5399792"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7" name="pl25">
              <a:extLst>
                <a:ext uri="{FF2B5EF4-FFF2-40B4-BE49-F238E27FC236}">
                  <a16:creationId xmlns:a16="http://schemas.microsoft.com/office/drawing/2014/main" id="{1A339779-04B9-448B-8AA9-828761A62CAF}"/>
                </a:ext>
              </a:extLst>
            </p:cNvPr>
            <p:cNvSpPr/>
            <p:nvPr/>
          </p:nvSpPr>
          <p:spPr>
            <a:xfrm>
              <a:off x="6374767"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8" name="pl26">
              <a:extLst>
                <a:ext uri="{FF2B5EF4-FFF2-40B4-BE49-F238E27FC236}">
                  <a16:creationId xmlns:a16="http://schemas.microsoft.com/office/drawing/2014/main" id="{BCE12CAA-D10E-4C1A-8016-D1872DF6D527}"/>
                </a:ext>
              </a:extLst>
            </p:cNvPr>
            <p:cNvSpPr/>
            <p:nvPr/>
          </p:nvSpPr>
          <p:spPr>
            <a:xfrm>
              <a:off x="7349742"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79" name="pl27">
              <a:extLst>
                <a:ext uri="{FF2B5EF4-FFF2-40B4-BE49-F238E27FC236}">
                  <a16:creationId xmlns:a16="http://schemas.microsoft.com/office/drawing/2014/main" id="{91A37901-7E9A-492B-906B-510B5E636716}"/>
                </a:ext>
              </a:extLst>
            </p:cNvPr>
            <p:cNvSpPr/>
            <p:nvPr/>
          </p:nvSpPr>
          <p:spPr>
            <a:xfrm>
              <a:off x="8324718"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80" name="rc28">
              <a:extLst>
                <a:ext uri="{FF2B5EF4-FFF2-40B4-BE49-F238E27FC236}">
                  <a16:creationId xmlns:a16="http://schemas.microsoft.com/office/drawing/2014/main" id="{F1AAE381-7D41-405C-94A9-C93ED6C65E70}"/>
                </a:ext>
              </a:extLst>
            </p:cNvPr>
            <p:cNvSpPr/>
            <p:nvPr/>
          </p:nvSpPr>
          <p:spPr>
            <a:xfrm>
              <a:off x="2474866" y="1535178"/>
              <a:ext cx="4874876"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1" name="rc29">
              <a:extLst>
                <a:ext uri="{FF2B5EF4-FFF2-40B4-BE49-F238E27FC236}">
                  <a16:creationId xmlns:a16="http://schemas.microsoft.com/office/drawing/2014/main" id="{A05D72AD-ADAA-455D-BAC0-11928B2BF29B}"/>
                </a:ext>
              </a:extLst>
            </p:cNvPr>
            <p:cNvSpPr/>
            <p:nvPr/>
          </p:nvSpPr>
          <p:spPr>
            <a:xfrm>
              <a:off x="2474866" y="2858034"/>
              <a:ext cx="4387389"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2" name="rc30">
              <a:extLst>
                <a:ext uri="{FF2B5EF4-FFF2-40B4-BE49-F238E27FC236}">
                  <a16:creationId xmlns:a16="http://schemas.microsoft.com/office/drawing/2014/main" id="{3347B0FD-75A7-4A0A-A2DC-14540B6C710B}"/>
                </a:ext>
              </a:extLst>
            </p:cNvPr>
            <p:cNvSpPr/>
            <p:nvPr/>
          </p:nvSpPr>
          <p:spPr>
            <a:xfrm>
              <a:off x="2474866" y="3298986"/>
              <a:ext cx="4094896"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3" name="rc31">
              <a:extLst>
                <a:ext uri="{FF2B5EF4-FFF2-40B4-BE49-F238E27FC236}">
                  <a16:creationId xmlns:a16="http://schemas.microsoft.com/office/drawing/2014/main" id="{692EE2DA-9B8B-4587-B0E9-7202B5ADB6D6}"/>
                </a:ext>
              </a:extLst>
            </p:cNvPr>
            <p:cNvSpPr/>
            <p:nvPr/>
          </p:nvSpPr>
          <p:spPr>
            <a:xfrm>
              <a:off x="2474866" y="2417082"/>
              <a:ext cx="4582384"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4" name="rc32">
              <a:extLst>
                <a:ext uri="{FF2B5EF4-FFF2-40B4-BE49-F238E27FC236}">
                  <a16:creationId xmlns:a16="http://schemas.microsoft.com/office/drawing/2014/main" id="{24BB19F2-34DF-4606-9E70-549D3AB75819}"/>
                </a:ext>
              </a:extLst>
            </p:cNvPr>
            <p:cNvSpPr/>
            <p:nvPr/>
          </p:nvSpPr>
          <p:spPr>
            <a:xfrm>
              <a:off x="2474866" y="1976130"/>
              <a:ext cx="4582384"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5" name="rc33">
              <a:extLst>
                <a:ext uri="{FF2B5EF4-FFF2-40B4-BE49-F238E27FC236}">
                  <a16:creationId xmlns:a16="http://schemas.microsoft.com/office/drawing/2014/main" id="{10695090-8880-439E-AAA8-C32D0C145D5E}"/>
                </a:ext>
              </a:extLst>
            </p:cNvPr>
            <p:cNvSpPr/>
            <p:nvPr/>
          </p:nvSpPr>
          <p:spPr>
            <a:xfrm>
              <a:off x="2474866" y="1094227"/>
              <a:ext cx="5459862"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6" name="rc34">
              <a:extLst>
                <a:ext uri="{FF2B5EF4-FFF2-40B4-BE49-F238E27FC236}">
                  <a16:creationId xmlns:a16="http://schemas.microsoft.com/office/drawing/2014/main" id="{E85CA779-8188-4A36-9BAD-E9FAEB2B0BD4}"/>
                </a:ext>
              </a:extLst>
            </p:cNvPr>
            <p:cNvSpPr/>
            <p:nvPr/>
          </p:nvSpPr>
          <p:spPr>
            <a:xfrm>
              <a:off x="2474866" y="4621842"/>
              <a:ext cx="779980"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7" name="rc35">
              <a:extLst>
                <a:ext uri="{FF2B5EF4-FFF2-40B4-BE49-F238E27FC236}">
                  <a16:creationId xmlns:a16="http://schemas.microsoft.com/office/drawing/2014/main" id="{D3BC50B0-A279-493D-B7E6-624B031F6F53}"/>
                </a:ext>
              </a:extLst>
            </p:cNvPr>
            <p:cNvSpPr/>
            <p:nvPr/>
          </p:nvSpPr>
          <p:spPr>
            <a:xfrm>
              <a:off x="2474866" y="3739938"/>
              <a:ext cx="3314916"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8" name="rc36">
              <a:extLst>
                <a:ext uri="{FF2B5EF4-FFF2-40B4-BE49-F238E27FC236}">
                  <a16:creationId xmlns:a16="http://schemas.microsoft.com/office/drawing/2014/main" id="{CEF2F6A1-5F8C-4363-AA13-8A2714B5302A}"/>
                </a:ext>
              </a:extLst>
            </p:cNvPr>
            <p:cNvSpPr/>
            <p:nvPr/>
          </p:nvSpPr>
          <p:spPr>
            <a:xfrm>
              <a:off x="2474866" y="4180890"/>
              <a:ext cx="1072472"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89" name="tx37">
              <a:extLst>
                <a:ext uri="{FF2B5EF4-FFF2-40B4-BE49-F238E27FC236}">
                  <a16:creationId xmlns:a16="http://schemas.microsoft.com/office/drawing/2014/main" id="{CEC5A127-98E5-44DB-A5A7-78F67CB3E3C5}"/>
                </a:ext>
              </a:extLst>
            </p:cNvPr>
            <p:cNvSpPr/>
            <p:nvPr/>
          </p:nvSpPr>
          <p:spPr>
            <a:xfrm>
              <a:off x="7490049" y="1633923"/>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50%</a:t>
              </a:r>
            </a:p>
          </p:txBody>
        </p:sp>
        <p:sp>
          <p:nvSpPr>
            <p:cNvPr id="190" name="tx38">
              <a:extLst>
                <a:ext uri="{FF2B5EF4-FFF2-40B4-BE49-F238E27FC236}">
                  <a16:creationId xmlns:a16="http://schemas.microsoft.com/office/drawing/2014/main" id="{EE88F823-53C0-4121-8165-364BEB4E49E6}"/>
                </a:ext>
              </a:extLst>
            </p:cNvPr>
            <p:cNvSpPr/>
            <p:nvPr/>
          </p:nvSpPr>
          <p:spPr>
            <a:xfrm>
              <a:off x="7002561" y="2956779"/>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45%</a:t>
              </a:r>
            </a:p>
          </p:txBody>
        </p:sp>
        <p:sp>
          <p:nvSpPr>
            <p:cNvPr id="191" name="tx39">
              <a:extLst>
                <a:ext uri="{FF2B5EF4-FFF2-40B4-BE49-F238E27FC236}">
                  <a16:creationId xmlns:a16="http://schemas.microsoft.com/office/drawing/2014/main" id="{B3FCB6B0-08C9-4E1C-B902-FF439A3A5E6D}"/>
                </a:ext>
              </a:extLst>
            </p:cNvPr>
            <p:cNvSpPr/>
            <p:nvPr/>
          </p:nvSpPr>
          <p:spPr>
            <a:xfrm>
              <a:off x="6710069" y="3397731"/>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42%</a:t>
              </a:r>
            </a:p>
          </p:txBody>
        </p:sp>
        <p:sp>
          <p:nvSpPr>
            <p:cNvPr id="192" name="tx40">
              <a:extLst>
                <a:ext uri="{FF2B5EF4-FFF2-40B4-BE49-F238E27FC236}">
                  <a16:creationId xmlns:a16="http://schemas.microsoft.com/office/drawing/2014/main" id="{FCE35FF4-6B1C-45AE-9B99-F3D6E6B705C5}"/>
                </a:ext>
              </a:extLst>
            </p:cNvPr>
            <p:cNvSpPr/>
            <p:nvPr/>
          </p:nvSpPr>
          <p:spPr>
            <a:xfrm>
              <a:off x="7197556" y="2515827"/>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47%</a:t>
              </a:r>
            </a:p>
          </p:txBody>
        </p:sp>
        <p:sp>
          <p:nvSpPr>
            <p:cNvPr id="193" name="tx41">
              <a:extLst>
                <a:ext uri="{FF2B5EF4-FFF2-40B4-BE49-F238E27FC236}">
                  <a16:creationId xmlns:a16="http://schemas.microsoft.com/office/drawing/2014/main" id="{07D2DC98-8A51-42A7-B1CA-71A78C33922E}"/>
                </a:ext>
              </a:extLst>
            </p:cNvPr>
            <p:cNvSpPr/>
            <p:nvPr/>
          </p:nvSpPr>
          <p:spPr>
            <a:xfrm>
              <a:off x="7197556" y="2074875"/>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47%</a:t>
              </a:r>
            </a:p>
          </p:txBody>
        </p:sp>
        <p:sp>
          <p:nvSpPr>
            <p:cNvPr id="194" name="tx42">
              <a:extLst>
                <a:ext uri="{FF2B5EF4-FFF2-40B4-BE49-F238E27FC236}">
                  <a16:creationId xmlns:a16="http://schemas.microsoft.com/office/drawing/2014/main" id="{7A385586-749D-4BC4-9C48-D751AD8B60F6}"/>
                </a:ext>
              </a:extLst>
            </p:cNvPr>
            <p:cNvSpPr/>
            <p:nvPr/>
          </p:nvSpPr>
          <p:spPr>
            <a:xfrm>
              <a:off x="8075034" y="1192971"/>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56%</a:t>
              </a:r>
            </a:p>
          </p:txBody>
        </p:sp>
        <p:sp>
          <p:nvSpPr>
            <p:cNvPr id="195" name="tx43">
              <a:extLst>
                <a:ext uri="{FF2B5EF4-FFF2-40B4-BE49-F238E27FC236}">
                  <a16:creationId xmlns:a16="http://schemas.microsoft.com/office/drawing/2014/main" id="{47A743F6-3AFF-4771-997D-613DFDDD5422}"/>
                </a:ext>
              </a:extLst>
            </p:cNvPr>
            <p:cNvSpPr/>
            <p:nvPr/>
          </p:nvSpPr>
          <p:spPr>
            <a:xfrm>
              <a:off x="3356165" y="4720586"/>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8%</a:t>
              </a:r>
            </a:p>
          </p:txBody>
        </p:sp>
        <p:sp>
          <p:nvSpPr>
            <p:cNvPr id="196" name="tx44">
              <a:extLst>
                <a:ext uri="{FF2B5EF4-FFF2-40B4-BE49-F238E27FC236}">
                  <a16:creationId xmlns:a16="http://schemas.microsoft.com/office/drawing/2014/main" id="{C831F79C-074B-4E76-89FF-9B57098AF4A5}"/>
                </a:ext>
              </a:extLst>
            </p:cNvPr>
            <p:cNvSpPr/>
            <p:nvPr/>
          </p:nvSpPr>
          <p:spPr>
            <a:xfrm>
              <a:off x="5930088" y="3838682"/>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34%</a:t>
              </a:r>
            </a:p>
          </p:txBody>
        </p:sp>
        <p:sp>
          <p:nvSpPr>
            <p:cNvPr id="197" name="tx45">
              <a:extLst>
                <a:ext uri="{FF2B5EF4-FFF2-40B4-BE49-F238E27FC236}">
                  <a16:creationId xmlns:a16="http://schemas.microsoft.com/office/drawing/2014/main" id="{06005019-97F2-4760-AB6A-6247A0321419}"/>
                </a:ext>
              </a:extLst>
            </p:cNvPr>
            <p:cNvSpPr/>
            <p:nvPr/>
          </p:nvSpPr>
          <p:spPr>
            <a:xfrm>
              <a:off x="3687645" y="4279634"/>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11%</a:t>
              </a:r>
            </a:p>
          </p:txBody>
        </p:sp>
        <p:sp>
          <p:nvSpPr>
            <p:cNvPr id="198" name="rc46">
              <a:extLst>
                <a:ext uri="{FF2B5EF4-FFF2-40B4-BE49-F238E27FC236}">
                  <a16:creationId xmlns:a16="http://schemas.microsoft.com/office/drawing/2014/main" id="{0E2C1619-FD63-4ECD-8236-B63CBD03B5B0}"/>
                </a:ext>
              </a:extLst>
            </p:cNvPr>
            <p:cNvSpPr/>
            <p:nvPr/>
          </p:nvSpPr>
          <p:spPr>
            <a:xfrm>
              <a:off x="2182373" y="983989"/>
              <a:ext cx="6434837" cy="4056757"/>
            </a:xfrm>
            <a:prstGeom prst="rect">
              <a:avLst/>
            </a:prstGeom>
            <a:ln w="13550" cap="rnd">
              <a:solidFill>
                <a:srgbClr val="333333">
                  <a:alpha val="100000"/>
                </a:srgbClr>
              </a:solidFill>
              <a:prstDash val="solid"/>
              <a:round/>
            </a:ln>
          </p:spPr>
          <p:txBody>
            <a:bodyPr/>
            <a:lstStyle/>
            <a:p>
              <a:pPr defTabSz="457200"/>
              <a:endParaRPr>
                <a:solidFill>
                  <a:prstClr val="black"/>
                </a:solidFill>
                <a:latin typeface="Calibri"/>
              </a:endParaRPr>
            </a:p>
          </p:txBody>
        </p:sp>
        <p:sp>
          <p:nvSpPr>
            <p:cNvPr id="199" name="tx47">
              <a:extLst>
                <a:ext uri="{FF2B5EF4-FFF2-40B4-BE49-F238E27FC236}">
                  <a16:creationId xmlns:a16="http://schemas.microsoft.com/office/drawing/2014/main" id="{3CD777CC-ACE3-4B40-86EE-6C67995C98A4}"/>
                </a:ext>
              </a:extLst>
            </p:cNvPr>
            <p:cNvSpPr/>
            <p:nvPr/>
          </p:nvSpPr>
          <p:spPr>
            <a:xfrm>
              <a:off x="1770600" y="4747351"/>
              <a:ext cx="279509"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Other</a:t>
              </a:r>
            </a:p>
          </p:txBody>
        </p:sp>
        <p:sp>
          <p:nvSpPr>
            <p:cNvPr id="200" name="tx48">
              <a:extLst>
                <a:ext uri="{FF2B5EF4-FFF2-40B4-BE49-F238E27FC236}">
                  <a16:creationId xmlns:a16="http://schemas.microsoft.com/office/drawing/2014/main" id="{57F1A8AC-DF74-4355-8F5B-D99B23B06D05}"/>
                </a:ext>
              </a:extLst>
            </p:cNvPr>
            <p:cNvSpPr/>
            <p:nvPr/>
          </p:nvSpPr>
          <p:spPr>
            <a:xfrm>
              <a:off x="745542" y="4280973"/>
              <a:ext cx="1130533"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There are no areas my</a:t>
              </a:r>
            </a:p>
          </p:txBody>
        </p:sp>
        <p:sp>
          <p:nvSpPr>
            <p:cNvPr id="201" name="tx49">
              <a:extLst>
                <a:ext uri="{FF2B5EF4-FFF2-40B4-BE49-F238E27FC236}">
                  <a16:creationId xmlns:a16="http://schemas.microsoft.com/office/drawing/2014/main" id="{0CC8A8DF-E5A7-4B11-9A79-00147E671277}"/>
                </a:ext>
              </a:extLst>
            </p:cNvPr>
            <p:cNvSpPr/>
            <p:nvPr/>
          </p:nvSpPr>
          <p:spPr>
            <a:xfrm>
              <a:off x="370731" y="4443445"/>
              <a:ext cx="1428759"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community needs to address</a:t>
              </a:r>
            </a:p>
          </p:txBody>
        </p:sp>
        <p:sp>
          <p:nvSpPr>
            <p:cNvPr id="202" name="tx50">
              <a:extLst>
                <a:ext uri="{FF2B5EF4-FFF2-40B4-BE49-F238E27FC236}">
                  <a16:creationId xmlns:a16="http://schemas.microsoft.com/office/drawing/2014/main" id="{9FBE5DDC-7BC4-47A7-8E9A-CDE6AF2F3AE9}"/>
                </a:ext>
              </a:extLst>
            </p:cNvPr>
            <p:cNvSpPr/>
            <p:nvPr/>
          </p:nvSpPr>
          <p:spPr>
            <a:xfrm>
              <a:off x="1342148" y="3850273"/>
              <a:ext cx="652278" cy="10488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Public Safety</a:t>
              </a:r>
            </a:p>
          </p:txBody>
        </p:sp>
        <p:sp>
          <p:nvSpPr>
            <p:cNvPr id="203" name="tx51">
              <a:extLst>
                <a:ext uri="{FF2B5EF4-FFF2-40B4-BE49-F238E27FC236}">
                  <a16:creationId xmlns:a16="http://schemas.microsoft.com/office/drawing/2014/main" id="{D1218EB6-5034-4529-AF57-0947C6076D01}"/>
                </a:ext>
              </a:extLst>
            </p:cNvPr>
            <p:cNvSpPr/>
            <p:nvPr/>
          </p:nvSpPr>
          <p:spPr>
            <a:xfrm>
              <a:off x="1194838" y="3410685"/>
              <a:ext cx="757816"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Food insecurity</a:t>
              </a:r>
            </a:p>
          </p:txBody>
        </p:sp>
        <p:sp>
          <p:nvSpPr>
            <p:cNvPr id="204" name="tx52">
              <a:extLst>
                <a:ext uri="{FF2B5EF4-FFF2-40B4-BE49-F238E27FC236}">
                  <a16:creationId xmlns:a16="http://schemas.microsoft.com/office/drawing/2014/main" id="{53AEE5B6-8A7F-4983-B33D-BEC46FCB7822}"/>
                </a:ext>
              </a:extLst>
            </p:cNvPr>
            <p:cNvSpPr/>
            <p:nvPr/>
          </p:nvSpPr>
          <p:spPr>
            <a:xfrm>
              <a:off x="1352422" y="2976695"/>
              <a:ext cx="621119"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Employment</a:t>
              </a:r>
            </a:p>
          </p:txBody>
        </p:sp>
        <p:sp>
          <p:nvSpPr>
            <p:cNvPr id="205" name="tx53">
              <a:extLst>
                <a:ext uri="{FF2B5EF4-FFF2-40B4-BE49-F238E27FC236}">
                  <a16:creationId xmlns:a16="http://schemas.microsoft.com/office/drawing/2014/main" id="{5CD975C8-F020-4C6B-8807-C687B69FE8E8}"/>
                </a:ext>
              </a:extLst>
            </p:cNvPr>
            <p:cNvSpPr/>
            <p:nvPr/>
          </p:nvSpPr>
          <p:spPr>
            <a:xfrm>
              <a:off x="1467886" y="2550992"/>
              <a:ext cx="540464"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Healthcare</a:t>
              </a:r>
            </a:p>
          </p:txBody>
        </p:sp>
        <p:sp>
          <p:nvSpPr>
            <p:cNvPr id="206" name="tx54">
              <a:extLst>
                <a:ext uri="{FF2B5EF4-FFF2-40B4-BE49-F238E27FC236}">
                  <a16:creationId xmlns:a16="http://schemas.microsoft.com/office/drawing/2014/main" id="{88022D2A-D51D-4A9C-87C8-6CF9EB718205}"/>
                </a:ext>
              </a:extLst>
            </p:cNvPr>
            <p:cNvSpPr/>
            <p:nvPr/>
          </p:nvSpPr>
          <p:spPr>
            <a:xfrm>
              <a:off x="1626158" y="2087830"/>
              <a:ext cx="410041"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Housing</a:t>
              </a:r>
            </a:p>
          </p:txBody>
        </p:sp>
        <p:sp>
          <p:nvSpPr>
            <p:cNvPr id="207" name="tx55">
              <a:extLst>
                <a:ext uri="{FF2B5EF4-FFF2-40B4-BE49-F238E27FC236}">
                  <a16:creationId xmlns:a16="http://schemas.microsoft.com/office/drawing/2014/main" id="{0E072EBB-BAC3-4C7D-A3F1-AF482B694B75}"/>
                </a:ext>
              </a:extLst>
            </p:cNvPr>
            <p:cNvSpPr/>
            <p:nvPr/>
          </p:nvSpPr>
          <p:spPr>
            <a:xfrm>
              <a:off x="1188039" y="1645513"/>
              <a:ext cx="757654" cy="10488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Criminal justice</a:t>
              </a:r>
            </a:p>
          </p:txBody>
        </p:sp>
        <p:sp>
          <p:nvSpPr>
            <p:cNvPr id="208" name="tx56">
              <a:extLst>
                <a:ext uri="{FF2B5EF4-FFF2-40B4-BE49-F238E27FC236}">
                  <a16:creationId xmlns:a16="http://schemas.microsoft.com/office/drawing/2014/main" id="{1EFB6047-49BB-4D0F-81B2-B7A645BC68AB}"/>
                </a:ext>
              </a:extLst>
            </p:cNvPr>
            <p:cNvSpPr/>
            <p:nvPr/>
          </p:nvSpPr>
          <p:spPr>
            <a:xfrm>
              <a:off x="1186915" y="1227809"/>
              <a:ext cx="751815" cy="81637"/>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K-12 education</a:t>
              </a:r>
            </a:p>
          </p:txBody>
        </p:sp>
        <p:sp>
          <p:nvSpPr>
            <p:cNvPr id="209" name="pl57">
              <a:extLst>
                <a:ext uri="{FF2B5EF4-FFF2-40B4-BE49-F238E27FC236}">
                  <a16:creationId xmlns:a16="http://schemas.microsoft.com/office/drawing/2014/main" id="{6CBC41C5-4E73-4FCE-83F0-83BF46115654}"/>
                </a:ext>
              </a:extLst>
            </p:cNvPr>
            <p:cNvSpPr/>
            <p:nvPr/>
          </p:nvSpPr>
          <p:spPr>
            <a:xfrm>
              <a:off x="2147578" y="477617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0" name="pl58">
              <a:extLst>
                <a:ext uri="{FF2B5EF4-FFF2-40B4-BE49-F238E27FC236}">
                  <a16:creationId xmlns:a16="http://schemas.microsoft.com/office/drawing/2014/main" id="{D286ECA0-39E9-4350-8FE0-5BB3333EF82E}"/>
                </a:ext>
              </a:extLst>
            </p:cNvPr>
            <p:cNvSpPr/>
            <p:nvPr/>
          </p:nvSpPr>
          <p:spPr>
            <a:xfrm>
              <a:off x="2147578" y="433522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1" name="pl59">
              <a:extLst>
                <a:ext uri="{FF2B5EF4-FFF2-40B4-BE49-F238E27FC236}">
                  <a16:creationId xmlns:a16="http://schemas.microsoft.com/office/drawing/2014/main" id="{51B2671D-6F7F-43EB-93CF-81C5A5F1BFF0}"/>
                </a:ext>
              </a:extLst>
            </p:cNvPr>
            <p:cNvSpPr/>
            <p:nvPr/>
          </p:nvSpPr>
          <p:spPr>
            <a:xfrm>
              <a:off x="2147578" y="389427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2" name="pl60">
              <a:extLst>
                <a:ext uri="{FF2B5EF4-FFF2-40B4-BE49-F238E27FC236}">
                  <a16:creationId xmlns:a16="http://schemas.microsoft.com/office/drawing/2014/main" id="{CA9675B2-ED79-48B6-8CD7-BE095E1F3DF6}"/>
                </a:ext>
              </a:extLst>
            </p:cNvPr>
            <p:cNvSpPr/>
            <p:nvPr/>
          </p:nvSpPr>
          <p:spPr>
            <a:xfrm>
              <a:off x="2147578" y="345331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3" name="pl61">
              <a:extLst>
                <a:ext uri="{FF2B5EF4-FFF2-40B4-BE49-F238E27FC236}">
                  <a16:creationId xmlns:a16="http://schemas.microsoft.com/office/drawing/2014/main" id="{D5B985B2-4E4A-4A4B-B110-1ACA2EF8F57D}"/>
                </a:ext>
              </a:extLst>
            </p:cNvPr>
            <p:cNvSpPr/>
            <p:nvPr/>
          </p:nvSpPr>
          <p:spPr>
            <a:xfrm>
              <a:off x="2147578" y="30123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4" name="pl62">
              <a:extLst>
                <a:ext uri="{FF2B5EF4-FFF2-40B4-BE49-F238E27FC236}">
                  <a16:creationId xmlns:a16="http://schemas.microsoft.com/office/drawing/2014/main" id="{17907B60-F712-4800-9A4D-D423D8AA8FD1}"/>
                </a:ext>
              </a:extLst>
            </p:cNvPr>
            <p:cNvSpPr/>
            <p:nvPr/>
          </p:nvSpPr>
          <p:spPr>
            <a:xfrm>
              <a:off x="2147578" y="257141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5" name="pl63">
              <a:extLst>
                <a:ext uri="{FF2B5EF4-FFF2-40B4-BE49-F238E27FC236}">
                  <a16:creationId xmlns:a16="http://schemas.microsoft.com/office/drawing/2014/main" id="{DB18B0D3-7D37-4BB4-AE22-C1DB92F97AD5}"/>
                </a:ext>
              </a:extLst>
            </p:cNvPr>
            <p:cNvSpPr/>
            <p:nvPr/>
          </p:nvSpPr>
          <p:spPr>
            <a:xfrm>
              <a:off x="2147578" y="213046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6" name="pl64">
              <a:extLst>
                <a:ext uri="{FF2B5EF4-FFF2-40B4-BE49-F238E27FC236}">
                  <a16:creationId xmlns:a16="http://schemas.microsoft.com/office/drawing/2014/main" id="{5A4718FC-EF8D-4B57-BC6E-CF0BB526FCAA}"/>
                </a:ext>
              </a:extLst>
            </p:cNvPr>
            <p:cNvSpPr/>
            <p:nvPr/>
          </p:nvSpPr>
          <p:spPr>
            <a:xfrm>
              <a:off x="2147578" y="168951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7" name="pl65">
              <a:extLst>
                <a:ext uri="{FF2B5EF4-FFF2-40B4-BE49-F238E27FC236}">
                  <a16:creationId xmlns:a16="http://schemas.microsoft.com/office/drawing/2014/main" id="{A22714D6-A69F-43B3-ACFD-2D328779C89C}"/>
                </a:ext>
              </a:extLst>
            </p:cNvPr>
            <p:cNvSpPr/>
            <p:nvPr/>
          </p:nvSpPr>
          <p:spPr>
            <a:xfrm>
              <a:off x="2147578" y="124856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8" name="pl66">
              <a:extLst>
                <a:ext uri="{FF2B5EF4-FFF2-40B4-BE49-F238E27FC236}">
                  <a16:creationId xmlns:a16="http://schemas.microsoft.com/office/drawing/2014/main" id="{723AF63B-9C0F-4021-ACCC-54DDA0DD927F}"/>
                </a:ext>
              </a:extLst>
            </p:cNvPr>
            <p:cNvSpPr/>
            <p:nvPr/>
          </p:nvSpPr>
          <p:spPr>
            <a:xfrm>
              <a:off x="2474866"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19" name="pl67">
              <a:extLst>
                <a:ext uri="{FF2B5EF4-FFF2-40B4-BE49-F238E27FC236}">
                  <a16:creationId xmlns:a16="http://schemas.microsoft.com/office/drawing/2014/main" id="{38B0278B-5876-4D94-A7C8-94CCFDE398FC}"/>
                </a:ext>
              </a:extLst>
            </p:cNvPr>
            <p:cNvSpPr/>
            <p:nvPr/>
          </p:nvSpPr>
          <p:spPr>
            <a:xfrm>
              <a:off x="3449841"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0" name="pl68">
              <a:extLst>
                <a:ext uri="{FF2B5EF4-FFF2-40B4-BE49-F238E27FC236}">
                  <a16:creationId xmlns:a16="http://schemas.microsoft.com/office/drawing/2014/main" id="{C27E2457-4A07-4AAC-AD15-12C17EB339C4}"/>
                </a:ext>
              </a:extLst>
            </p:cNvPr>
            <p:cNvSpPr/>
            <p:nvPr/>
          </p:nvSpPr>
          <p:spPr>
            <a:xfrm>
              <a:off x="4424816"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1" name="pl69">
              <a:extLst>
                <a:ext uri="{FF2B5EF4-FFF2-40B4-BE49-F238E27FC236}">
                  <a16:creationId xmlns:a16="http://schemas.microsoft.com/office/drawing/2014/main" id="{BA869D70-CF2B-499E-9655-073B0FA2FF36}"/>
                </a:ext>
              </a:extLst>
            </p:cNvPr>
            <p:cNvSpPr/>
            <p:nvPr/>
          </p:nvSpPr>
          <p:spPr>
            <a:xfrm>
              <a:off x="5399792"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2" name="pl70">
              <a:extLst>
                <a:ext uri="{FF2B5EF4-FFF2-40B4-BE49-F238E27FC236}">
                  <a16:creationId xmlns:a16="http://schemas.microsoft.com/office/drawing/2014/main" id="{B491DE45-53CD-468F-99A7-A9C3E4F45314}"/>
                </a:ext>
              </a:extLst>
            </p:cNvPr>
            <p:cNvSpPr/>
            <p:nvPr/>
          </p:nvSpPr>
          <p:spPr>
            <a:xfrm>
              <a:off x="6374767"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3" name="pl71">
              <a:extLst>
                <a:ext uri="{FF2B5EF4-FFF2-40B4-BE49-F238E27FC236}">
                  <a16:creationId xmlns:a16="http://schemas.microsoft.com/office/drawing/2014/main" id="{254E1E42-E1E1-47A0-B6F9-B7569099C85A}"/>
                </a:ext>
              </a:extLst>
            </p:cNvPr>
            <p:cNvSpPr/>
            <p:nvPr/>
          </p:nvSpPr>
          <p:spPr>
            <a:xfrm>
              <a:off x="7349742"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4" name="pl72">
              <a:extLst>
                <a:ext uri="{FF2B5EF4-FFF2-40B4-BE49-F238E27FC236}">
                  <a16:creationId xmlns:a16="http://schemas.microsoft.com/office/drawing/2014/main" id="{9E10D112-74D7-4B7B-B70B-17B0835A912C}"/>
                </a:ext>
              </a:extLst>
            </p:cNvPr>
            <p:cNvSpPr/>
            <p:nvPr/>
          </p:nvSpPr>
          <p:spPr>
            <a:xfrm>
              <a:off x="8324718"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225" name="tx73">
              <a:extLst>
                <a:ext uri="{FF2B5EF4-FFF2-40B4-BE49-F238E27FC236}">
                  <a16:creationId xmlns:a16="http://schemas.microsoft.com/office/drawing/2014/main" id="{FE207CFF-C393-4A5A-9D71-239234D5C6E6}"/>
                </a:ext>
              </a:extLst>
            </p:cNvPr>
            <p:cNvSpPr/>
            <p:nvPr/>
          </p:nvSpPr>
          <p:spPr>
            <a:xfrm>
              <a:off x="2401064" y="5106027"/>
              <a:ext cx="161528"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0%</a:t>
              </a:r>
            </a:p>
          </p:txBody>
        </p:sp>
        <p:sp>
          <p:nvSpPr>
            <p:cNvPr id="226" name="tx74">
              <a:extLst>
                <a:ext uri="{FF2B5EF4-FFF2-40B4-BE49-F238E27FC236}">
                  <a16:creationId xmlns:a16="http://schemas.microsoft.com/office/drawing/2014/main" id="{271AE6B6-B3BB-412D-A058-FCBCAF7C5D85}"/>
                </a:ext>
              </a:extLst>
            </p:cNvPr>
            <p:cNvSpPr/>
            <p:nvPr/>
          </p:nvSpPr>
          <p:spPr>
            <a:xfrm>
              <a:off x="3344961"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10%</a:t>
              </a:r>
            </a:p>
          </p:txBody>
        </p:sp>
        <p:sp>
          <p:nvSpPr>
            <p:cNvPr id="227" name="tx75">
              <a:extLst>
                <a:ext uri="{FF2B5EF4-FFF2-40B4-BE49-F238E27FC236}">
                  <a16:creationId xmlns:a16="http://schemas.microsoft.com/office/drawing/2014/main" id="{8A2A8069-A04C-4E4C-8174-C2A917B7FDBC}"/>
                </a:ext>
              </a:extLst>
            </p:cNvPr>
            <p:cNvSpPr/>
            <p:nvPr/>
          </p:nvSpPr>
          <p:spPr>
            <a:xfrm>
              <a:off x="4319936"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20%</a:t>
              </a:r>
            </a:p>
          </p:txBody>
        </p:sp>
        <p:sp>
          <p:nvSpPr>
            <p:cNvPr id="228" name="tx76">
              <a:extLst>
                <a:ext uri="{FF2B5EF4-FFF2-40B4-BE49-F238E27FC236}">
                  <a16:creationId xmlns:a16="http://schemas.microsoft.com/office/drawing/2014/main" id="{F227C8A1-7410-4478-A4F2-2A34DCE65717}"/>
                </a:ext>
              </a:extLst>
            </p:cNvPr>
            <p:cNvSpPr/>
            <p:nvPr/>
          </p:nvSpPr>
          <p:spPr>
            <a:xfrm>
              <a:off x="5294912"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30%</a:t>
              </a:r>
            </a:p>
          </p:txBody>
        </p:sp>
        <p:sp>
          <p:nvSpPr>
            <p:cNvPr id="229" name="tx77">
              <a:extLst>
                <a:ext uri="{FF2B5EF4-FFF2-40B4-BE49-F238E27FC236}">
                  <a16:creationId xmlns:a16="http://schemas.microsoft.com/office/drawing/2014/main" id="{E3A579D0-5F8B-43B8-B2C7-48E2A278E7D8}"/>
                </a:ext>
              </a:extLst>
            </p:cNvPr>
            <p:cNvSpPr/>
            <p:nvPr/>
          </p:nvSpPr>
          <p:spPr>
            <a:xfrm>
              <a:off x="6269887"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40%</a:t>
              </a:r>
            </a:p>
          </p:txBody>
        </p:sp>
        <p:sp>
          <p:nvSpPr>
            <p:cNvPr id="230" name="tx78">
              <a:extLst>
                <a:ext uri="{FF2B5EF4-FFF2-40B4-BE49-F238E27FC236}">
                  <a16:creationId xmlns:a16="http://schemas.microsoft.com/office/drawing/2014/main" id="{457C9856-7C76-44B4-9B5B-A7EE31CECA02}"/>
                </a:ext>
              </a:extLst>
            </p:cNvPr>
            <p:cNvSpPr/>
            <p:nvPr/>
          </p:nvSpPr>
          <p:spPr>
            <a:xfrm>
              <a:off x="7244863"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50%</a:t>
              </a:r>
            </a:p>
          </p:txBody>
        </p:sp>
        <p:sp>
          <p:nvSpPr>
            <p:cNvPr id="231" name="tx79">
              <a:extLst>
                <a:ext uri="{FF2B5EF4-FFF2-40B4-BE49-F238E27FC236}">
                  <a16:creationId xmlns:a16="http://schemas.microsoft.com/office/drawing/2014/main" id="{3225D06A-A635-4B07-9C81-11835751E61C}"/>
                </a:ext>
              </a:extLst>
            </p:cNvPr>
            <p:cNvSpPr/>
            <p:nvPr/>
          </p:nvSpPr>
          <p:spPr>
            <a:xfrm>
              <a:off x="8219838" y="5106027"/>
              <a:ext cx="223683" cy="84311"/>
            </a:xfrm>
            <a:prstGeom prst="rect">
              <a:avLst/>
            </a:prstGeom>
            <a:noFill/>
          </p:spPr>
          <p:txBody>
            <a:bodyPr wrap="none" lIns="0" tIns="0" rIns="0" bIns="0" anchor="ctr" anchorCtr="1"/>
            <a:lstStyle/>
            <a:p>
              <a:pPr defTabSz="457200">
                <a:lnSpc>
                  <a:spcPts val="880"/>
                </a:lnSpc>
              </a:pPr>
              <a:r>
                <a:rPr sz="900">
                  <a:solidFill>
                    <a:srgbClr val="4D4D4D">
                      <a:alpha val="100000"/>
                    </a:srgbClr>
                  </a:solidFill>
                  <a:latin typeface="Open Sans" panose="020B0606030504020204"/>
                  <a:cs typeface="Arial"/>
                </a:rPr>
                <a:t>60%</a:t>
              </a:r>
            </a:p>
          </p:txBody>
        </p:sp>
        <p:sp>
          <p:nvSpPr>
            <p:cNvPr id="232" name="tx80">
              <a:extLst>
                <a:ext uri="{FF2B5EF4-FFF2-40B4-BE49-F238E27FC236}">
                  <a16:creationId xmlns:a16="http://schemas.microsoft.com/office/drawing/2014/main" id="{942DA645-D6D5-4068-9B14-7B5119BA5D67}"/>
                </a:ext>
              </a:extLst>
            </p:cNvPr>
            <p:cNvSpPr/>
            <p:nvPr/>
          </p:nvSpPr>
          <p:spPr>
            <a:xfrm>
              <a:off x="5159068" y="5281825"/>
              <a:ext cx="481446" cy="101637"/>
            </a:xfrm>
            <a:prstGeom prst="rect">
              <a:avLst/>
            </a:prstGeom>
            <a:noFill/>
          </p:spPr>
          <p:txBody>
            <a:bodyPr wrap="none" lIns="0" tIns="0" rIns="0" bIns="0" anchor="ctr" anchorCtr="1"/>
            <a:lstStyle/>
            <a:p>
              <a:pPr defTabSz="457200">
                <a:lnSpc>
                  <a:spcPts val="1100"/>
                </a:lnSpc>
              </a:pPr>
              <a:r>
                <a:rPr sz="1100">
                  <a:solidFill>
                    <a:srgbClr val="000000">
                      <a:alpha val="100000"/>
                    </a:srgbClr>
                  </a:solidFill>
                  <a:latin typeface="Open Sans" panose="020B0606030504020204"/>
                  <a:cs typeface="Arial"/>
                </a:rPr>
                <a:t>Percent</a:t>
              </a:r>
            </a:p>
          </p:txBody>
        </p:sp>
      </p:grpSp>
      <p:sp>
        <p:nvSpPr>
          <p:cNvPr id="83" name="TextBox 82">
            <a:extLst>
              <a:ext uri="{FF2B5EF4-FFF2-40B4-BE49-F238E27FC236}">
                <a16:creationId xmlns:a16="http://schemas.microsoft.com/office/drawing/2014/main" id="{1125749F-AE62-42EE-833A-F54744451D01}"/>
              </a:ext>
            </a:extLst>
          </p:cNvPr>
          <p:cNvSpPr txBox="1"/>
          <p:nvPr/>
        </p:nvSpPr>
        <p:spPr>
          <a:xfrm>
            <a:off x="9121152" y="6069791"/>
            <a:ext cx="584258" cy="246221"/>
          </a:xfrm>
          <a:prstGeom prst="rect">
            <a:avLst/>
          </a:prstGeom>
          <a:noFill/>
        </p:spPr>
        <p:txBody>
          <a:bodyPr wrap="square" rtlCol="0">
            <a:spAutoFit/>
          </a:bodyPr>
          <a:lstStyle/>
          <a:p>
            <a:pPr defTabSz="457200"/>
            <a:r>
              <a:rPr lang="en-US" sz="1000">
                <a:solidFill>
                  <a:prstClr val="black"/>
                </a:solidFill>
                <a:latin typeface="Open Sans" panose="020B0606030504020204"/>
              </a:rPr>
              <a:t>n=153</a:t>
            </a:r>
          </a:p>
        </p:txBody>
      </p:sp>
      <p:sp>
        <p:nvSpPr>
          <p:cNvPr id="84" name="TextBox 83">
            <a:extLst>
              <a:ext uri="{FF2B5EF4-FFF2-40B4-BE49-F238E27FC236}">
                <a16:creationId xmlns:a16="http://schemas.microsoft.com/office/drawing/2014/main" id="{26461017-82CF-4B4C-8805-55D1C8931FDD}"/>
              </a:ext>
            </a:extLst>
          </p:cNvPr>
          <p:cNvSpPr txBox="1"/>
          <p:nvPr/>
        </p:nvSpPr>
        <p:spPr>
          <a:xfrm>
            <a:off x="1889367" y="6182447"/>
            <a:ext cx="5220999" cy="246221"/>
          </a:xfrm>
          <a:prstGeom prst="rect">
            <a:avLst/>
          </a:prstGeom>
          <a:noFill/>
        </p:spPr>
        <p:txBody>
          <a:bodyPr wrap="square" rtlCol="0">
            <a:spAutoFit/>
          </a:bodyPr>
          <a:lstStyle/>
          <a:p>
            <a:pPr defTabSz="457200"/>
            <a:r>
              <a:rPr lang="en-US" sz="1000">
                <a:solidFill>
                  <a:prstClr val="black"/>
                </a:solidFill>
                <a:latin typeface="Open Sans" panose="020B0606030504020204"/>
              </a:rPr>
              <a:t>Note: This question was a multi-select, therefore percentages do not add up to 100%.</a:t>
            </a:r>
          </a:p>
        </p:txBody>
      </p:sp>
      <p:sp>
        <p:nvSpPr>
          <p:cNvPr id="85" name="TextBox 84">
            <a:extLst>
              <a:ext uri="{FF2B5EF4-FFF2-40B4-BE49-F238E27FC236}">
                <a16:creationId xmlns:a16="http://schemas.microsoft.com/office/drawing/2014/main" id="{1358D3AF-31A0-4C4A-A163-FF97E8A2219E}"/>
              </a:ext>
            </a:extLst>
          </p:cNvPr>
          <p:cNvSpPr txBox="1"/>
          <p:nvPr/>
        </p:nvSpPr>
        <p:spPr>
          <a:xfrm>
            <a:off x="1889366" y="6689181"/>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Tree>
    <p:extLst>
      <p:ext uri="{BB962C8B-B14F-4D97-AF65-F5344CB8AC3E}">
        <p14:creationId xmlns:p14="http://schemas.microsoft.com/office/powerpoint/2010/main" val="202129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5A5E-2533-43CD-9909-B788E3510A34}"/>
              </a:ext>
            </a:extLst>
          </p:cNvPr>
          <p:cNvSpPr>
            <a:spLocks noGrp="1"/>
          </p:cNvSpPr>
          <p:nvPr>
            <p:ph type="title"/>
          </p:nvPr>
        </p:nvSpPr>
        <p:spPr/>
        <p:txBody>
          <a:bodyPr/>
          <a:lstStyle/>
          <a:p>
            <a:r>
              <a:rPr lang="en-US"/>
              <a:t>Structural Barriers</a:t>
            </a:r>
          </a:p>
        </p:txBody>
      </p:sp>
      <p:sp>
        <p:nvSpPr>
          <p:cNvPr id="86" name="Content Placeholder 85">
            <a:extLst>
              <a:ext uri="{FF2B5EF4-FFF2-40B4-BE49-F238E27FC236}">
                <a16:creationId xmlns:a16="http://schemas.microsoft.com/office/drawing/2014/main" id="{CB72369D-6A58-46B2-B677-353A548D95F7}"/>
              </a:ext>
            </a:extLst>
          </p:cNvPr>
          <p:cNvSpPr>
            <a:spLocks noGrp="1"/>
          </p:cNvSpPr>
          <p:nvPr>
            <p:ph idx="1"/>
          </p:nvPr>
        </p:nvSpPr>
        <p:spPr>
          <a:xfrm>
            <a:off x="1981200" y="827633"/>
            <a:ext cx="8229600" cy="5467469"/>
          </a:xfrm>
        </p:spPr>
        <p:txBody>
          <a:bodyPr/>
          <a:lstStyle/>
          <a:p>
            <a:r>
              <a:rPr lang="en-US"/>
              <a:t>More Black, Indigenous, and People of Color (BIPOC) respondents agreed or strongly agreed that there are </a:t>
            </a:r>
            <a:r>
              <a:rPr lang="en-US" b="1"/>
              <a:t>structural barriers </a:t>
            </a:r>
            <a:r>
              <a:rPr lang="en-US"/>
              <a:t>in housing, education, and law enforcement than white respondents.* </a:t>
            </a:r>
          </a:p>
        </p:txBody>
      </p:sp>
      <p:sp>
        <p:nvSpPr>
          <p:cNvPr id="171" name="TextBox 170">
            <a:extLst>
              <a:ext uri="{FF2B5EF4-FFF2-40B4-BE49-F238E27FC236}">
                <a16:creationId xmlns:a16="http://schemas.microsoft.com/office/drawing/2014/main" id="{32065480-9095-4771-9783-35BBB7FE1F54}"/>
              </a:ext>
            </a:extLst>
          </p:cNvPr>
          <p:cNvSpPr txBox="1"/>
          <p:nvPr/>
        </p:nvSpPr>
        <p:spPr>
          <a:xfrm>
            <a:off x="1897298" y="5843625"/>
            <a:ext cx="7950020" cy="646331"/>
          </a:xfrm>
          <a:prstGeom prst="rect">
            <a:avLst/>
          </a:prstGeom>
          <a:noFill/>
        </p:spPr>
        <p:txBody>
          <a:bodyPr wrap="square" rtlCol="0">
            <a:spAutoFit/>
          </a:bodyPr>
          <a:lstStyle/>
          <a:p>
            <a:pPr defTabSz="457200"/>
            <a:r>
              <a:rPr lang="en-US" sz="900">
                <a:solidFill>
                  <a:prstClr val="black"/>
                </a:solidFill>
                <a:latin typeface="Open Sans" panose="020B0606030504020204"/>
              </a:rPr>
              <a:t>Notes:</a:t>
            </a:r>
          </a:p>
          <a:p>
            <a:pPr defTabSz="457200"/>
            <a:r>
              <a:rPr lang="en-US" sz="900">
                <a:solidFill>
                  <a:prstClr val="black"/>
                </a:solidFill>
                <a:latin typeface="Open Sans" panose="020B0606030504020204"/>
              </a:rPr>
              <a:t>*Government Alliance on Race and Equity (GARE), </a:t>
            </a:r>
            <a:r>
              <a:rPr lang="en-US" sz="900" i="1">
                <a:solidFill>
                  <a:prstClr val="black"/>
                </a:solidFill>
                <a:latin typeface="Open Sans" panose="020B0606030504020204"/>
              </a:rPr>
              <a:t>Advancing Racial Equity and Transforming Government: A Resource Guide to Put Ideas into Action</a:t>
            </a:r>
          </a:p>
          <a:p>
            <a:pPr defTabSz="457200"/>
            <a:r>
              <a:rPr lang="en-US" sz="900">
                <a:solidFill>
                  <a:prstClr val="black"/>
                </a:solidFill>
                <a:latin typeface="Open Sans" panose="020B0606030504020204"/>
              </a:rPr>
              <a:t>Other POC represents respondents from minority racial groups including Asian, American Indian/Alaska Native, Native Hawaiian or other Pacific Islander, and/or Multiracial. </a:t>
            </a:r>
          </a:p>
        </p:txBody>
      </p:sp>
      <p:grpSp>
        <p:nvGrpSpPr>
          <p:cNvPr id="479" name="Group 478">
            <a:extLst>
              <a:ext uri="{FF2B5EF4-FFF2-40B4-BE49-F238E27FC236}">
                <a16:creationId xmlns:a16="http://schemas.microsoft.com/office/drawing/2014/main" id="{88A759F6-D0B4-4966-903B-E412260BD00F}"/>
              </a:ext>
            </a:extLst>
          </p:cNvPr>
          <p:cNvGrpSpPr/>
          <p:nvPr/>
        </p:nvGrpSpPr>
        <p:grpSpPr>
          <a:xfrm>
            <a:off x="2091723" y="1705429"/>
            <a:ext cx="8229600" cy="4175482"/>
            <a:chOff x="457200" y="914400"/>
            <a:chExt cx="8229600" cy="4526280"/>
          </a:xfrm>
        </p:grpSpPr>
        <p:sp>
          <p:nvSpPr>
            <p:cNvPr id="480" name="rc3">
              <a:extLst>
                <a:ext uri="{FF2B5EF4-FFF2-40B4-BE49-F238E27FC236}">
                  <a16:creationId xmlns:a16="http://schemas.microsoft.com/office/drawing/2014/main" id="{58081D73-2B08-4A1A-94E7-ECE6D32429CA}"/>
                </a:ext>
              </a:extLst>
            </p:cNvPr>
            <p:cNvSpPr/>
            <p:nvPr/>
          </p:nvSpPr>
          <p:spPr>
            <a:xfrm>
              <a:off x="457200" y="914400"/>
              <a:ext cx="8229600" cy="4526280"/>
            </a:xfrm>
            <a:prstGeom prst="rect">
              <a:avLst/>
            </a:prstGeom>
            <a:solidFill>
              <a:srgbClr val="FFFFFF">
                <a:alpha val="100000"/>
              </a:srgbClr>
            </a:solidFill>
            <a:ln w="9525"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481" name="rc4">
              <a:extLst>
                <a:ext uri="{FF2B5EF4-FFF2-40B4-BE49-F238E27FC236}">
                  <a16:creationId xmlns:a16="http://schemas.microsoft.com/office/drawing/2014/main" id="{E902A35F-DE06-4525-B948-5D3049891E07}"/>
                </a:ext>
              </a:extLst>
            </p:cNvPr>
            <p:cNvSpPr/>
            <p:nvPr/>
          </p:nvSpPr>
          <p:spPr>
            <a:xfrm>
              <a:off x="457200" y="914400"/>
              <a:ext cx="8229600" cy="4526279"/>
            </a:xfrm>
            <a:prstGeom prst="rect">
              <a:avLst/>
            </a:prstGeom>
            <a:solidFill>
              <a:srgbClr val="FFFFFF">
                <a:alpha val="100000"/>
              </a:srgb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482" name="pl6">
              <a:extLst>
                <a:ext uri="{FF2B5EF4-FFF2-40B4-BE49-F238E27FC236}">
                  <a16:creationId xmlns:a16="http://schemas.microsoft.com/office/drawing/2014/main" id="{9F589EC9-8082-4135-B2E2-0FC38EFFF187}"/>
                </a:ext>
              </a:extLst>
            </p:cNvPr>
            <p:cNvSpPr/>
            <p:nvPr/>
          </p:nvSpPr>
          <p:spPr>
            <a:xfrm>
              <a:off x="3113495"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3" name="pl7">
              <a:extLst>
                <a:ext uri="{FF2B5EF4-FFF2-40B4-BE49-F238E27FC236}">
                  <a16:creationId xmlns:a16="http://schemas.microsoft.com/office/drawing/2014/main" id="{9EE0C22C-1708-49AE-80E0-2157430E94DF}"/>
                </a:ext>
              </a:extLst>
            </p:cNvPr>
            <p:cNvSpPr/>
            <p:nvPr/>
          </p:nvSpPr>
          <p:spPr>
            <a:xfrm>
              <a:off x="4558039"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4" name="pl8">
              <a:extLst>
                <a:ext uri="{FF2B5EF4-FFF2-40B4-BE49-F238E27FC236}">
                  <a16:creationId xmlns:a16="http://schemas.microsoft.com/office/drawing/2014/main" id="{B90B7B44-0F72-4D58-8C74-2B16BB55E3C6}"/>
                </a:ext>
              </a:extLst>
            </p:cNvPr>
            <p:cNvSpPr/>
            <p:nvPr/>
          </p:nvSpPr>
          <p:spPr>
            <a:xfrm>
              <a:off x="6002584"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5" name="pl9">
              <a:extLst>
                <a:ext uri="{FF2B5EF4-FFF2-40B4-BE49-F238E27FC236}">
                  <a16:creationId xmlns:a16="http://schemas.microsoft.com/office/drawing/2014/main" id="{2F2D93D0-3FC0-4A5A-99A4-808CBAC4EC63}"/>
                </a:ext>
              </a:extLst>
            </p:cNvPr>
            <p:cNvSpPr/>
            <p:nvPr/>
          </p:nvSpPr>
          <p:spPr>
            <a:xfrm>
              <a:off x="7447129"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6" name="pl10">
              <a:extLst>
                <a:ext uri="{FF2B5EF4-FFF2-40B4-BE49-F238E27FC236}">
                  <a16:creationId xmlns:a16="http://schemas.microsoft.com/office/drawing/2014/main" id="{E8450D8C-2C9F-4765-9448-1E4B6936211D}"/>
                </a:ext>
              </a:extLst>
            </p:cNvPr>
            <p:cNvSpPr/>
            <p:nvPr/>
          </p:nvSpPr>
          <p:spPr>
            <a:xfrm>
              <a:off x="1943413" y="1972419"/>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7" name="pl11">
              <a:extLst>
                <a:ext uri="{FF2B5EF4-FFF2-40B4-BE49-F238E27FC236}">
                  <a16:creationId xmlns:a16="http://schemas.microsoft.com/office/drawing/2014/main" id="{CC14E83D-9399-423E-AD80-C2751D16AD70}"/>
                </a:ext>
              </a:extLst>
            </p:cNvPr>
            <p:cNvSpPr/>
            <p:nvPr/>
          </p:nvSpPr>
          <p:spPr>
            <a:xfrm>
              <a:off x="1943413" y="172546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8" name="pl12">
              <a:extLst>
                <a:ext uri="{FF2B5EF4-FFF2-40B4-BE49-F238E27FC236}">
                  <a16:creationId xmlns:a16="http://schemas.microsoft.com/office/drawing/2014/main" id="{904C5FB0-9507-4D07-9E43-847A3439B089}"/>
                </a:ext>
              </a:extLst>
            </p:cNvPr>
            <p:cNvSpPr/>
            <p:nvPr/>
          </p:nvSpPr>
          <p:spPr>
            <a:xfrm>
              <a:off x="1943413" y="1478506"/>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89" name="pl13">
              <a:extLst>
                <a:ext uri="{FF2B5EF4-FFF2-40B4-BE49-F238E27FC236}">
                  <a16:creationId xmlns:a16="http://schemas.microsoft.com/office/drawing/2014/main" id="{9E424D76-F322-45F7-9458-B77CFB5955B5}"/>
                </a:ext>
              </a:extLst>
            </p:cNvPr>
            <p:cNvSpPr/>
            <p:nvPr/>
          </p:nvSpPr>
          <p:spPr>
            <a:xfrm>
              <a:off x="239122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90" name="pl14">
              <a:extLst>
                <a:ext uri="{FF2B5EF4-FFF2-40B4-BE49-F238E27FC236}">
                  <a16:creationId xmlns:a16="http://schemas.microsoft.com/office/drawing/2014/main" id="{55373554-1FB1-476F-9296-750E937E1D65}"/>
                </a:ext>
              </a:extLst>
            </p:cNvPr>
            <p:cNvSpPr/>
            <p:nvPr/>
          </p:nvSpPr>
          <p:spPr>
            <a:xfrm>
              <a:off x="3835767"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91" name="pl15">
              <a:extLst>
                <a:ext uri="{FF2B5EF4-FFF2-40B4-BE49-F238E27FC236}">
                  <a16:creationId xmlns:a16="http://schemas.microsoft.com/office/drawing/2014/main" id="{CEB00145-2935-44EB-ABF5-9AE89E3659F1}"/>
                </a:ext>
              </a:extLst>
            </p:cNvPr>
            <p:cNvSpPr/>
            <p:nvPr/>
          </p:nvSpPr>
          <p:spPr>
            <a:xfrm>
              <a:off x="528031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92" name="pl16">
              <a:extLst>
                <a:ext uri="{FF2B5EF4-FFF2-40B4-BE49-F238E27FC236}">
                  <a16:creationId xmlns:a16="http://schemas.microsoft.com/office/drawing/2014/main" id="{D8021C18-AA67-4A43-8C92-35415845A3F5}"/>
                </a:ext>
              </a:extLst>
            </p:cNvPr>
            <p:cNvSpPr/>
            <p:nvPr/>
          </p:nvSpPr>
          <p:spPr>
            <a:xfrm>
              <a:off x="6724857"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93" name="pl17">
              <a:extLst>
                <a:ext uri="{FF2B5EF4-FFF2-40B4-BE49-F238E27FC236}">
                  <a16:creationId xmlns:a16="http://schemas.microsoft.com/office/drawing/2014/main" id="{A833F929-9FB4-46A7-9F99-D3B07C61C60B}"/>
                </a:ext>
              </a:extLst>
            </p:cNvPr>
            <p:cNvSpPr/>
            <p:nvPr/>
          </p:nvSpPr>
          <p:spPr>
            <a:xfrm>
              <a:off x="816940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494" name="pl18">
              <a:extLst>
                <a:ext uri="{FF2B5EF4-FFF2-40B4-BE49-F238E27FC236}">
                  <a16:creationId xmlns:a16="http://schemas.microsoft.com/office/drawing/2014/main" id="{D5067C46-92F7-43EC-9041-D002658E12BD}"/>
                </a:ext>
              </a:extLst>
            </p:cNvPr>
            <p:cNvSpPr/>
            <p:nvPr/>
          </p:nvSpPr>
          <p:spPr>
            <a:xfrm>
              <a:off x="5280312" y="1330332"/>
              <a:ext cx="0" cy="790260"/>
            </a:xfrm>
            <a:custGeom>
              <a:avLst/>
              <a:gdLst/>
              <a:ahLst/>
              <a:cxnLst/>
              <a:rect l="0" t="0" r="0" b="0"/>
              <a:pathLst>
                <a:path h="790260">
                  <a:moveTo>
                    <a:pt x="0" y="790260"/>
                  </a:moveTo>
                  <a:lnTo>
                    <a:pt x="0" y="0"/>
                  </a:lnTo>
                  <a:lnTo>
                    <a:pt x="0" y="0"/>
                  </a:lnTo>
                </a:path>
              </a:pathLst>
            </a:custGeom>
            <a:ln w="13550" cap="flat">
              <a:solidFill>
                <a:srgbClr val="000000">
                  <a:alpha val="100000"/>
                </a:srgbClr>
              </a:solidFill>
              <a:prstDash val="solid"/>
              <a:round/>
            </a:ln>
          </p:spPr>
          <p:txBody>
            <a:bodyPr/>
            <a:lstStyle/>
            <a:p>
              <a:pPr defTabSz="457200"/>
              <a:endParaRPr>
                <a:solidFill>
                  <a:prstClr val="black"/>
                </a:solidFill>
                <a:latin typeface="Calibri"/>
              </a:endParaRPr>
            </a:p>
          </p:txBody>
        </p:sp>
        <p:sp>
          <p:nvSpPr>
            <p:cNvPr id="495" name="rc19">
              <a:extLst>
                <a:ext uri="{FF2B5EF4-FFF2-40B4-BE49-F238E27FC236}">
                  <a16:creationId xmlns:a16="http://schemas.microsoft.com/office/drawing/2014/main" id="{6BB02F16-4921-4C27-85C2-E51CC509F712}"/>
                </a:ext>
              </a:extLst>
            </p:cNvPr>
            <p:cNvSpPr/>
            <p:nvPr/>
          </p:nvSpPr>
          <p:spPr>
            <a:xfrm>
              <a:off x="5155475" y="1367375"/>
              <a:ext cx="12483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496" name="rc20">
              <a:extLst>
                <a:ext uri="{FF2B5EF4-FFF2-40B4-BE49-F238E27FC236}">
                  <a16:creationId xmlns:a16="http://schemas.microsoft.com/office/drawing/2014/main" id="{DA600969-A915-4813-84B4-D1157650DE1A}"/>
                </a:ext>
              </a:extLst>
            </p:cNvPr>
            <p:cNvSpPr/>
            <p:nvPr/>
          </p:nvSpPr>
          <p:spPr>
            <a:xfrm>
              <a:off x="5124145" y="1614332"/>
              <a:ext cx="15616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497" name="rc21">
              <a:extLst>
                <a:ext uri="{FF2B5EF4-FFF2-40B4-BE49-F238E27FC236}">
                  <a16:creationId xmlns:a16="http://schemas.microsoft.com/office/drawing/2014/main" id="{D88082F2-FE2F-4537-BD9D-774DCAA773BC}"/>
                </a:ext>
              </a:extLst>
            </p:cNvPr>
            <p:cNvSpPr/>
            <p:nvPr/>
          </p:nvSpPr>
          <p:spPr>
            <a:xfrm>
              <a:off x="5169193" y="1861288"/>
              <a:ext cx="11111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498" name="rc22">
              <a:extLst>
                <a:ext uri="{FF2B5EF4-FFF2-40B4-BE49-F238E27FC236}">
                  <a16:creationId xmlns:a16="http://schemas.microsoft.com/office/drawing/2014/main" id="{01DF7559-125E-4CBA-83E9-A01038243724}"/>
                </a:ext>
              </a:extLst>
            </p:cNvPr>
            <p:cNvSpPr/>
            <p:nvPr/>
          </p:nvSpPr>
          <p:spPr>
            <a:xfrm>
              <a:off x="4584790" y="1367375"/>
              <a:ext cx="570684"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499" name="rc23">
              <a:extLst>
                <a:ext uri="{FF2B5EF4-FFF2-40B4-BE49-F238E27FC236}">
                  <a16:creationId xmlns:a16="http://schemas.microsoft.com/office/drawing/2014/main" id="{59B5D1AC-90ED-43CB-91F8-81D866ED8FBC}"/>
                </a:ext>
              </a:extLst>
            </p:cNvPr>
            <p:cNvSpPr/>
            <p:nvPr/>
          </p:nvSpPr>
          <p:spPr>
            <a:xfrm>
              <a:off x="5058074" y="1861288"/>
              <a:ext cx="111118"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00" name="rc24">
              <a:extLst>
                <a:ext uri="{FF2B5EF4-FFF2-40B4-BE49-F238E27FC236}">
                  <a16:creationId xmlns:a16="http://schemas.microsoft.com/office/drawing/2014/main" id="{F66633A2-C81E-4FA4-A916-B85CAC35D205}"/>
                </a:ext>
              </a:extLst>
            </p:cNvPr>
            <p:cNvSpPr/>
            <p:nvPr/>
          </p:nvSpPr>
          <p:spPr>
            <a:xfrm>
              <a:off x="4121109" y="1367375"/>
              <a:ext cx="463681"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01" name="rc25">
              <a:extLst>
                <a:ext uri="{FF2B5EF4-FFF2-40B4-BE49-F238E27FC236}">
                  <a16:creationId xmlns:a16="http://schemas.microsoft.com/office/drawing/2014/main" id="{90D1E28F-BC7A-426C-A6F0-9D091832C763}"/>
                </a:ext>
              </a:extLst>
            </p:cNvPr>
            <p:cNvSpPr/>
            <p:nvPr/>
          </p:nvSpPr>
          <p:spPr>
            <a:xfrm>
              <a:off x="5046061" y="1614332"/>
              <a:ext cx="7808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02" name="rc26">
              <a:extLst>
                <a:ext uri="{FF2B5EF4-FFF2-40B4-BE49-F238E27FC236}">
                  <a16:creationId xmlns:a16="http://schemas.microsoft.com/office/drawing/2014/main" id="{14504D26-3E60-471C-9727-CB2DDFD44D41}"/>
                </a:ext>
              </a:extLst>
            </p:cNvPr>
            <p:cNvSpPr/>
            <p:nvPr/>
          </p:nvSpPr>
          <p:spPr>
            <a:xfrm>
              <a:off x="4613599" y="1861288"/>
              <a:ext cx="444475"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03" name="rc27">
              <a:extLst>
                <a:ext uri="{FF2B5EF4-FFF2-40B4-BE49-F238E27FC236}">
                  <a16:creationId xmlns:a16="http://schemas.microsoft.com/office/drawing/2014/main" id="{59EBB5D5-64AB-441E-870E-1C93D0D4CD53}"/>
                </a:ext>
              </a:extLst>
            </p:cNvPr>
            <p:cNvSpPr/>
            <p:nvPr/>
          </p:nvSpPr>
          <p:spPr>
            <a:xfrm>
              <a:off x="5280312" y="1861288"/>
              <a:ext cx="11111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04" name="rc28">
              <a:extLst>
                <a:ext uri="{FF2B5EF4-FFF2-40B4-BE49-F238E27FC236}">
                  <a16:creationId xmlns:a16="http://schemas.microsoft.com/office/drawing/2014/main" id="{02DDA131-4366-4C69-A51C-0EEBE7353B87}"/>
                </a:ext>
              </a:extLst>
            </p:cNvPr>
            <p:cNvSpPr/>
            <p:nvPr/>
          </p:nvSpPr>
          <p:spPr>
            <a:xfrm>
              <a:off x="5280312" y="1614332"/>
              <a:ext cx="15616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05" name="rc29">
              <a:extLst>
                <a:ext uri="{FF2B5EF4-FFF2-40B4-BE49-F238E27FC236}">
                  <a16:creationId xmlns:a16="http://schemas.microsoft.com/office/drawing/2014/main" id="{50598A38-9E1D-4C43-8598-E17FF1A284E7}"/>
                </a:ext>
              </a:extLst>
            </p:cNvPr>
            <p:cNvSpPr/>
            <p:nvPr/>
          </p:nvSpPr>
          <p:spPr>
            <a:xfrm>
              <a:off x="5280312" y="1367375"/>
              <a:ext cx="12483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06" name="rc30">
              <a:extLst>
                <a:ext uri="{FF2B5EF4-FFF2-40B4-BE49-F238E27FC236}">
                  <a16:creationId xmlns:a16="http://schemas.microsoft.com/office/drawing/2014/main" id="{7B9A1492-1027-46F0-BFCC-7E096DF6C4E1}"/>
                </a:ext>
              </a:extLst>
            </p:cNvPr>
            <p:cNvSpPr/>
            <p:nvPr/>
          </p:nvSpPr>
          <p:spPr>
            <a:xfrm>
              <a:off x="5391431" y="1861288"/>
              <a:ext cx="1111188"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07" name="rc31">
              <a:extLst>
                <a:ext uri="{FF2B5EF4-FFF2-40B4-BE49-F238E27FC236}">
                  <a16:creationId xmlns:a16="http://schemas.microsoft.com/office/drawing/2014/main" id="{0B3F3D96-D0FF-4A20-B590-F49C9789FDE5}"/>
                </a:ext>
              </a:extLst>
            </p:cNvPr>
            <p:cNvSpPr/>
            <p:nvPr/>
          </p:nvSpPr>
          <p:spPr>
            <a:xfrm>
              <a:off x="5436479" y="1614332"/>
              <a:ext cx="1015085"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08" name="rc32">
              <a:extLst>
                <a:ext uri="{FF2B5EF4-FFF2-40B4-BE49-F238E27FC236}">
                  <a16:creationId xmlns:a16="http://schemas.microsoft.com/office/drawing/2014/main" id="{4BF67E0F-324D-4A6F-98E5-2A613A6BD693}"/>
                </a:ext>
              </a:extLst>
            </p:cNvPr>
            <p:cNvSpPr/>
            <p:nvPr/>
          </p:nvSpPr>
          <p:spPr>
            <a:xfrm>
              <a:off x="5405149" y="1367375"/>
              <a:ext cx="749023"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09" name="rc33">
              <a:extLst>
                <a:ext uri="{FF2B5EF4-FFF2-40B4-BE49-F238E27FC236}">
                  <a16:creationId xmlns:a16="http://schemas.microsoft.com/office/drawing/2014/main" id="{E0E3F529-2719-488A-93B6-255EC69E9FBB}"/>
                </a:ext>
              </a:extLst>
            </p:cNvPr>
            <p:cNvSpPr/>
            <p:nvPr/>
          </p:nvSpPr>
          <p:spPr>
            <a:xfrm>
              <a:off x="6502619" y="1861288"/>
              <a:ext cx="1000069"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10" name="rc34">
              <a:extLst>
                <a:ext uri="{FF2B5EF4-FFF2-40B4-BE49-F238E27FC236}">
                  <a16:creationId xmlns:a16="http://schemas.microsoft.com/office/drawing/2014/main" id="{3BA0C097-570B-44B8-AFAF-B3C7B60BFB1E}"/>
                </a:ext>
              </a:extLst>
            </p:cNvPr>
            <p:cNvSpPr/>
            <p:nvPr/>
          </p:nvSpPr>
          <p:spPr>
            <a:xfrm>
              <a:off x="6451564" y="1614332"/>
              <a:ext cx="1483586"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11" name="rc35">
              <a:extLst>
                <a:ext uri="{FF2B5EF4-FFF2-40B4-BE49-F238E27FC236}">
                  <a16:creationId xmlns:a16="http://schemas.microsoft.com/office/drawing/2014/main" id="{9A42F4A6-D0A8-4749-853A-5146941CB810}"/>
                </a:ext>
              </a:extLst>
            </p:cNvPr>
            <p:cNvSpPr/>
            <p:nvPr/>
          </p:nvSpPr>
          <p:spPr>
            <a:xfrm>
              <a:off x="6154172" y="1367375"/>
              <a:ext cx="856026"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12" name="tx36">
              <a:extLst>
                <a:ext uri="{FF2B5EF4-FFF2-40B4-BE49-F238E27FC236}">
                  <a16:creationId xmlns:a16="http://schemas.microsoft.com/office/drawing/2014/main" id="{48BC086C-580B-4EDE-AACB-4FB47679D309}"/>
                </a:ext>
              </a:extLst>
            </p:cNvPr>
            <p:cNvSpPr/>
            <p:nvPr/>
          </p:nvSpPr>
          <p:spPr>
            <a:xfrm>
              <a:off x="2174253" y="192943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19%</a:t>
              </a:r>
            </a:p>
          </p:txBody>
        </p:sp>
        <p:sp>
          <p:nvSpPr>
            <p:cNvPr id="513" name="tx37">
              <a:extLst>
                <a:ext uri="{FF2B5EF4-FFF2-40B4-BE49-F238E27FC236}">
                  <a16:creationId xmlns:a16="http://schemas.microsoft.com/office/drawing/2014/main" id="{B03427A4-C881-4448-B8F9-030DE45FC38C}"/>
                </a:ext>
              </a:extLst>
            </p:cNvPr>
            <p:cNvSpPr/>
            <p:nvPr/>
          </p:nvSpPr>
          <p:spPr>
            <a:xfrm>
              <a:off x="2234543" y="1682481"/>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3%</a:t>
              </a:r>
            </a:p>
          </p:txBody>
        </p:sp>
        <p:sp>
          <p:nvSpPr>
            <p:cNvPr id="514" name="tx38">
              <a:extLst>
                <a:ext uri="{FF2B5EF4-FFF2-40B4-BE49-F238E27FC236}">
                  <a16:creationId xmlns:a16="http://schemas.microsoft.com/office/drawing/2014/main" id="{E4EDF557-626A-46E9-B70C-2DF87E67E635}"/>
                </a:ext>
              </a:extLst>
            </p:cNvPr>
            <p:cNvSpPr/>
            <p:nvPr/>
          </p:nvSpPr>
          <p:spPr>
            <a:xfrm>
              <a:off x="2174253" y="1435525"/>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36%</a:t>
              </a:r>
            </a:p>
          </p:txBody>
        </p:sp>
        <p:sp>
          <p:nvSpPr>
            <p:cNvPr id="515" name="tx39">
              <a:extLst>
                <a:ext uri="{FF2B5EF4-FFF2-40B4-BE49-F238E27FC236}">
                  <a16:creationId xmlns:a16="http://schemas.microsoft.com/office/drawing/2014/main" id="{685328B4-B1C4-47FF-AD37-05405B8906B1}"/>
                </a:ext>
              </a:extLst>
            </p:cNvPr>
            <p:cNvSpPr/>
            <p:nvPr/>
          </p:nvSpPr>
          <p:spPr>
            <a:xfrm>
              <a:off x="8212795" y="192943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73%</a:t>
              </a:r>
            </a:p>
          </p:txBody>
        </p:sp>
        <p:sp>
          <p:nvSpPr>
            <p:cNvPr id="516" name="tx40">
              <a:extLst>
                <a:ext uri="{FF2B5EF4-FFF2-40B4-BE49-F238E27FC236}">
                  <a16:creationId xmlns:a16="http://schemas.microsoft.com/office/drawing/2014/main" id="{4B1DD798-826D-4567-B4F5-6E76265996D4}"/>
                </a:ext>
              </a:extLst>
            </p:cNvPr>
            <p:cNvSpPr/>
            <p:nvPr/>
          </p:nvSpPr>
          <p:spPr>
            <a:xfrm>
              <a:off x="8212795" y="168248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86%</a:t>
              </a:r>
            </a:p>
          </p:txBody>
        </p:sp>
        <p:sp>
          <p:nvSpPr>
            <p:cNvPr id="517" name="tx41">
              <a:extLst>
                <a:ext uri="{FF2B5EF4-FFF2-40B4-BE49-F238E27FC236}">
                  <a16:creationId xmlns:a16="http://schemas.microsoft.com/office/drawing/2014/main" id="{DBFA3675-D19B-4E11-855E-C8D4BC995455}"/>
                </a:ext>
              </a:extLst>
            </p:cNvPr>
            <p:cNvSpPr/>
            <p:nvPr/>
          </p:nvSpPr>
          <p:spPr>
            <a:xfrm>
              <a:off x="8212795" y="1435525"/>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56%</a:t>
              </a:r>
            </a:p>
          </p:txBody>
        </p:sp>
        <p:sp>
          <p:nvSpPr>
            <p:cNvPr id="518" name="tx42">
              <a:extLst>
                <a:ext uri="{FF2B5EF4-FFF2-40B4-BE49-F238E27FC236}">
                  <a16:creationId xmlns:a16="http://schemas.microsoft.com/office/drawing/2014/main" id="{66C93D24-FA1D-4CA6-8B8B-12CE6A51ADBD}"/>
                </a:ext>
              </a:extLst>
            </p:cNvPr>
            <p:cNvSpPr/>
            <p:nvPr/>
          </p:nvSpPr>
          <p:spPr>
            <a:xfrm>
              <a:off x="5201972" y="1929438"/>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a:t>
              </a:r>
            </a:p>
          </p:txBody>
        </p:sp>
        <p:sp>
          <p:nvSpPr>
            <p:cNvPr id="519" name="tx43">
              <a:extLst>
                <a:ext uri="{FF2B5EF4-FFF2-40B4-BE49-F238E27FC236}">
                  <a16:creationId xmlns:a16="http://schemas.microsoft.com/office/drawing/2014/main" id="{EEB5A67C-99A0-4290-9DA6-3C6C1E88EE2C}"/>
                </a:ext>
              </a:extLst>
            </p:cNvPr>
            <p:cNvSpPr/>
            <p:nvPr/>
          </p:nvSpPr>
          <p:spPr>
            <a:xfrm>
              <a:off x="5171827" y="168248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11%</a:t>
              </a:r>
            </a:p>
          </p:txBody>
        </p:sp>
        <p:sp>
          <p:nvSpPr>
            <p:cNvPr id="520" name="tx44">
              <a:extLst>
                <a:ext uri="{FF2B5EF4-FFF2-40B4-BE49-F238E27FC236}">
                  <a16:creationId xmlns:a16="http://schemas.microsoft.com/office/drawing/2014/main" id="{12053E2C-A415-497F-B676-16FCC246D18F}"/>
                </a:ext>
              </a:extLst>
            </p:cNvPr>
            <p:cNvSpPr/>
            <p:nvPr/>
          </p:nvSpPr>
          <p:spPr>
            <a:xfrm>
              <a:off x="5201972" y="1435525"/>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9%</a:t>
              </a:r>
            </a:p>
          </p:txBody>
        </p:sp>
        <p:sp>
          <p:nvSpPr>
            <p:cNvPr id="521" name="pl46">
              <a:extLst>
                <a:ext uri="{FF2B5EF4-FFF2-40B4-BE49-F238E27FC236}">
                  <a16:creationId xmlns:a16="http://schemas.microsoft.com/office/drawing/2014/main" id="{2D45C2CF-6081-40B3-9F02-2BC02135444C}"/>
                </a:ext>
              </a:extLst>
            </p:cNvPr>
            <p:cNvSpPr/>
            <p:nvPr/>
          </p:nvSpPr>
          <p:spPr>
            <a:xfrm>
              <a:off x="3113495"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2" name="pl47">
              <a:extLst>
                <a:ext uri="{FF2B5EF4-FFF2-40B4-BE49-F238E27FC236}">
                  <a16:creationId xmlns:a16="http://schemas.microsoft.com/office/drawing/2014/main" id="{BAFDF7C4-9888-4297-A9AC-A3C7ABFBFFE2}"/>
                </a:ext>
              </a:extLst>
            </p:cNvPr>
            <p:cNvSpPr/>
            <p:nvPr/>
          </p:nvSpPr>
          <p:spPr>
            <a:xfrm>
              <a:off x="4558039"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3" name="pl48">
              <a:extLst>
                <a:ext uri="{FF2B5EF4-FFF2-40B4-BE49-F238E27FC236}">
                  <a16:creationId xmlns:a16="http://schemas.microsoft.com/office/drawing/2014/main" id="{7C93761A-30BC-41FE-B0EA-74E60C80A84A}"/>
                </a:ext>
              </a:extLst>
            </p:cNvPr>
            <p:cNvSpPr/>
            <p:nvPr/>
          </p:nvSpPr>
          <p:spPr>
            <a:xfrm>
              <a:off x="6002584"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4" name="pl49">
              <a:extLst>
                <a:ext uri="{FF2B5EF4-FFF2-40B4-BE49-F238E27FC236}">
                  <a16:creationId xmlns:a16="http://schemas.microsoft.com/office/drawing/2014/main" id="{6492DEF3-449B-40CE-8780-BF841E7338AE}"/>
                </a:ext>
              </a:extLst>
            </p:cNvPr>
            <p:cNvSpPr/>
            <p:nvPr/>
          </p:nvSpPr>
          <p:spPr>
            <a:xfrm>
              <a:off x="7447129"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5" name="pl50">
              <a:extLst>
                <a:ext uri="{FF2B5EF4-FFF2-40B4-BE49-F238E27FC236}">
                  <a16:creationId xmlns:a16="http://schemas.microsoft.com/office/drawing/2014/main" id="{AA047CF5-83F9-42B3-8523-65EDD1BBC74E}"/>
                </a:ext>
              </a:extLst>
            </p:cNvPr>
            <p:cNvSpPr/>
            <p:nvPr/>
          </p:nvSpPr>
          <p:spPr>
            <a:xfrm>
              <a:off x="1943413" y="317861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6" name="pl51">
              <a:extLst>
                <a:ext uri="{FF2B5EF4-FFF2-40B4-BE49-F238E27FC236}">
                  <a16:creationId xmlns:a16="http://schemas.microsoft.com/office/drawing/2014/main" id="{934BAE16-DDED-4DD6-9494-A8BBE4590E6F}"/>
                </a:ext>
              </a:extLst>
            </p:cNvPr>
            <p:cNvSpPr/>
            <p:nvPr/>
          </p:nvSpPr>
          <p:spPr>
            <a:xfrm>
              <a:off x="1943413" y="2931655"/>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7" name="pl52">
              <a:extLst>
                <a:ext uri="{FF2B5EF4-FFF2-40B4-BE49-F238E27FC236}">
                  <a16:creationId xmlns:a16="http://schemas.microsoft.com/office/drawing/2014/main" id="{03C49D40-073D-4149-8ED1-63927BA70000}"/>
                </a:ext>
              </a:extLst>
            </p:cNvPr>
            <p:cNvSpPr/>
            <p:nvPr/>
          </p:nvSpPr>
          <p:spPr>
            <a:xfrm>
              <a:off x="1943413" y="2684699"/>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8" name="pl53">
              <a:extLst>
                <a:ext uri="{FF2B5EF4-FFF2-40B4-BE49-F238E27FC236}">
                  <a16:creationId xmlns:a16="http://schemas.microsoft.com/office/drawing/2014/main" id="{7D51B4A4-862B-4833-9588-7FF7799EE173}"/>
                </a:ext>
              </a:extLst>
            </p:cNvPr>
            <p:cNvSpPr/>
            <p:nvPr/>
          </p:nvSpPr>
          <p:spPr>
            <a:xfrm>
              <a:off x="239122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29" name="pl54">
              <a:extLst>
                <a:ext uri="{FF2B5EF4-FFF2-40B4-BE49-F238E27FC236}">
                  <a16:creationId xmlns:a16="http://schemas.microsoft.com/office/drawing/2014/main" id="{1B06D4B1-EE56-4617-B9F5-79AC477E101A}"/>
                </a:ext>
              </a:extLst>
            </p:cNvPr>
            <p:cNvSpPr/>
            <p:nvPr/>
          </p:nvSpPr>
          <p:spPr>
            <a:xfrm>
              <a:off x="3835767"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30" name="pl55">
              <a:extLst>
                <a:ext uri="{FF2B5EF4-FFF2-40B4-BE49-F238E27FC236}">
                  <a16:creationId xmlns:a16="http://schemas.microsoft.com/office/drawing/2014/main" id="{3BC2D52A-219F-4B2E-A022-47A6059F08A7}"/>
                </a:ext>
              </a:extLst>
            </p:cNvPr>
            <p:cNvSpPr/>
            <p:nvPr/>
          </p:nvSpPr>
          <p:spPr>
            <a:xfrm>
              <a:off x="528031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31" name="pl56">
              <a:extLst>
                <a:ext uri="{FF2B5EF4-FFF2-40B4-BE49-F238E27FC236}">
                  <a16:creationId xmlns:a16="http://schemas.microsoft.com/office/drawing/2014/main" id="{AB7097F6-5FD1-4CA9-AED6-0762E70335FC}"/>
                </a:ext>
              </a:extLst>
            </p:cNvPr>
            <p:cNvSpPr/>
            <p:nvPr/>
          </p:nvSpPr>
          <p:spPr>
            <a:xfrm>
              <a:off x="6724857"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32" name="pl57">
              <a:extLst>
                <a:ext uri="{FF2B5EF4-FFF2-40B4-BE49-F238E27FC236}">
                  <a16:creationId xmlns:a16="http://schemas.microsoft.com/office/drawing/2014/main" id="{1BEA77AF-47EE-4CFF-A5D5-CDB2D119C09B}"/>
                </a:ext>
              </a:extLst>
            </p:cNvPr>
            <p:cNvSpPr/>
            <p:nvPr/>
          </p:nvSpPr>
          <p:spPr>
            <a:xfrm>
              <a:off x="816940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33" name="pl58">
              <a:extLst>
                <a:ext uri="{FF2B5EF4-FFF2-40B4-BE49-F238E27FC236}">
                  <a16:creationId xmlns:a16="http://schemas.microsoft.com/office/drawing/2014/main" id="{7F62EA8B-6557-42A6-8C10-4644FA25E66A}"/>
                </a:ext>
              </a:extLst>
            </p:cNvPr>
            <p:cNvSpPr/>
            <p:nvPr/>
          </p:nvSpPr>
          <p:spPr>
            <a:xfrm>
              <a:off x="5280312" y="2536525"/>
              <a:ext cx="0" cy="790260"/>
            </a:xfrm>
            <a:custGeom>
              <a:avLst/>
              <a:gdLst/>
              <a:ahLst/>
              <a:cxnLst/>
              <a:rect l="0" t="0" r="0" b="0"/>
              <a:pathLst>
                <a:path h="790260">
                  <a:moveTo>
                    <a:pt x="0" y="790260"/>
                  </a:moveTo>
                  <a:lnTo>
                    <a:pt x="0" y="0"/>
                  </a:lnTo>
                  <a:lnTo>
                    <a:pt x="0" y="0"/>
                  </a:lnTo>
                </a:path>
              </a:pathLst>
            </a:custGeom>
            <a:ln w="13550" cap="flat">
              <a:solidFill>
                <a:srgbClr val="000000">
                  <a:alpha val="100000"/>
                </a:srgbClr>
              </a:solidFill>
              <a:prstDash val="solid"/>
              <a:round/>
            </a:ln>
          </p:spPr>
          <p:txBody>
            <a:bodyPr/>
            <a:lstStyle/>
            <a:p>
              <a:pPr defTabSz="457200"/>
              <a:endParaRPr>
                <a:solidFill>
                  <a:prstClr val="black"/>
                </a:solidFill>
                <a:latin typeface="Calibri"/>
              </a:endParaRPr>
            </a:p>
          </p:txBody>
        </p:sp>
        <p:sp>
          <p:nvSpPr>
            <p:cNvPr id="534" name="rc59">
              <a:extLst>
                <a:ext uri="{FF2B5EF4-FFF2-40B4-BE49-F238E27FC236}">
                  <a16:creationId xmlns:a16="http://schemas.microsoft.com/office/drawing/2014/main" id="{ACAD00A0-DC6D-4D66-B333-D0B7C1C76BB2}"/>
                </a:ext>
              </a:extLst>
            </p:cNvPr>
            <p:cNvSpPr/>
            <p:nvPr/>
          </p:nvSpPr>
          <p:spPr>
            <a:xfrm>
              <a:off x="5048471" y="2573568"/>
              <a:ext cx="231840"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35" name="rc60">
              <a:extLst>
                <a:ext uri="{FF2B5EF4-FFF2-40B4-BE49-F238E27FC236}">
                  <a16:creationId xmlns:a16="http://schemas.microsoft.com/office/drawing/2014/main" id="{3EA0E28C-4833-46CC-9E02-E258700A5F6E}"/>
                </a:ext>
              </a:extLst>
            </p:cNvPr>
            <p:cNvSpPr/>
            <p:nvPr/>
          </p:nvSpPr>
          <p:spPr>
            <a:xfrm>
              <a:off x="5085103" y="2820525"/>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36" name="rc61">
              <a:extLst>
                <a:ext uri="{FF2B5EF4-FFF2-40B4-BE49-F238E27FC236}">
                  <a16:creationId xmlns:a16="http://schemas.microsoft.com/office/drawing/2014/main" id="{341478D4-64AC-4FDC-B677-5B403DB22C2A}"/>
                </a:ext>
              </a:extLst>
            </p:cNvPr>
            <p:cNvSpPr/>
            <p:nvPr/>
          </p:nvSpPr>
          <p:spPr>
            <a:xfrm>
              <a:off x="5173309" y="3067481"/>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37" name="rc62">
              <a:extLst>
                <a:ext uri="{FF2B5EF4-FFF2-40B4-BE49-F238E27FC236}">
                  <a16:creationId xmlns:a16="http://schemas.microsoft.com/office/drawing/2014/main" id="{7FEBCE44-2800-42E4-977B-FA877622C3D4}"/>
                </a:ext>
              </a:extLst>
            </p:cNvPr>
            <p:cNvSpPr/>
            <p:nvPr/>
          </p:nvSpPr>
          <p:spPr>
            <a:xfrm>
              <a:off x="4549123" y="2573568"/>
              <a:ext cx="499348"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38" name="rc63">
              <a:extLst>
                <a:ext uri="{FF2B5EF4-FFF2-40B4-BE49-F238E27FC236}">
                  <a16:creationId xmlns:a16="http://schemas.microsoft.com/office/drawing/2014/main" id="{88DC6732-41C1-4D04-9860-AD08A66264B8}"/>
                </a:ext>
              </a:extLst>
            </p:cNvPr>
            <p:cNvSpPr/>
            <p:nvPr/>
          </p:nvSpPr>
          <p:spPr>
            <a:xfrm>
              <a:off x="4928936" y="2820525"/>
              <a:ext cx="156167"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39" name="rc64">
              <a:extLst>
                <a:ext uri="{FF2B5EF4-FFF2-40B4-BE49-F238E27FC236}">
                  <a16:creationId xmlns:a16="http://schemas.microsoft.com/office/drawing/2014/main" id="{3182B617-7932-415F-94CB-3EBEDF33EB6B}"/>
                </a:ext>
              </a:extLst>
            </p:cNvPr>
            <p:cNvSpPr/>
            <p:nvPr/>
          </p:nvSpPr>
          <p:spPr>
            <a:xfrm>
              <a:off x="4959302" y="3067481"/>
              <a:ext cx="214006"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40" name="rc65">
              <a:extLst>
                <a:ext uri="{FF2B5EF4-FFF2-40B4-BE49-F238E27FC236}">
                  <a16:creationId xmlns:a16="http://schemas.microsoft.com/office/drawing/2014/main" id="{7969DB3F-B05B-472F-B226-D4EB50ED3233}"/>
                </a:ext>
              </a:extLst>
            </p:cNvPr>
            <p:cNvSpPr/>
            <p:nvPr/>
          </p:nvSpPr>
          <p:spPr>
            <a:xfrm>
              <a:off x="4121109" y="2573568"/>
              <a:ext cx="42801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41" name="rc66">
              <a:extLst>
                <a:ext uri="{FF2B5EF4-FFF2-40B4-BE49-F238E27FC236}">
                  <a16:creationId xmlns:a16="http://schemas.microsoft.com/office/drawing/2014/main" id="{4EAAE7FB-7573-41C3-AF35-93E3CFD71C2C}"/>
                </a:ext>
              </a:extLst>
            </p:cNvPr>
            <p:cNvSpPr/>
            <p:nvPr/>
          </p:nvSpPr>
          <p:spPr>
            <a:xfrm>
              <a:off x="4850853" y="2820525"/>
              <a:ext cx="7808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42" name="rc67">
              <a:extLst>
                <a:ext uri="{FF2B5EF4-FFF2-40B4-BE49-F238E27FC236}">
                  <a16:creationId xmlns:a16="http://schemas.microsoft.com/office/drawing/2014/main" id="{0DE064D8-1C5C-41B8-94C9-22B4C4288913}"/>
                </a:ext>
              </a:extLst>
            </p:cNvPr>
            <p:cNvSpPr/>
            <p:nvPr/>
          </p:nvSpPr>
          <p:spPr>
            <a:xfrm>
              <a:off x="4424285" y="3067481"/>
              <a:ext cx="535016"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43" name="rc68">
              <a:extLst>
                <a:ext uri="{FF2B5EF4-FFF2-40B4-BE49-F238E27FC236}">
                  <a16:creationId xmlns:a16="http://schemas.microsoft.com/office/drawing/2014/main" id="{2AF54D87-91D2-4DA7-B38F-4CEBBC101EE3}"/>
                </a:ext>
              </a:extLst>
            </p:cNvPr>
            <p:cNvSpPr/>
            <p:nvPr/>
          </p:nvSpPr>
          <p:spPr>
            <a:xfrm>
              <a:off x="5280312" y="3067481"/>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44" name="rc69">
              <a:extLst>
                <a:ext uri="{FF2B5EF4-FFF2-40B4-BE49-F238E27FC236}">
                  <a16:creationId xmlns:a16="http://schemas.microsoft.com/office/drawing/2014/main" id="{40CBB13A-0BE9-4EFE-A0B2-8580D807257D}"/>
                </a:ext>
              </a:extLst>
            </p:cNvPr>
            <p:cNvSpPr/>
            <p:nvPr/>
          </p:nvSpPr>
          <p:spPr>
            <a:xfrm>
              <a:off x="5280312" y="2820525"/>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45" name="rc70">
              <a:extLst>
                <a:ext uri="{FF2B5EF4-FFF2-40B4-BE49-F238E27FC236}">
                  <a16:creationId xmlns:a16="http://schemas.microsoft.com/office/drawing/2014/main" id="{245214D4-148D-4542-B9D2-EA5459086B03}"/>
                </a:ext>
              </a:extLst>
            </p:cNvPr>
            <p:cNvSpPr/>
            <p:nvPr/>
          </p:nvSpPr>
          <p:spPr>
            <a:xfrm>
              <a:off x="5280312" y="2573568"/>
              <a:ext cx="231840"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46" name="rc71">
              <a:extLst>
                <a:ext uri="{FF2B5EF4-FFF2-40B4-BE49-F238E27FC236}">
                  <a16:creationId xmlns:a16="http://schemas.microsoft.com/office/drawing/2014/main" id="{6F74A2FA-824B-4AE0-BD11-0DD21CD47D8E}"/>
                </a:ext>
              </a:extLst>
            </p:cNvPr>
            <p:cNvSpPr/>
            <p:nvPr/>
          </p:nvSpPr>
          <p:spPr>
            <a:xfrm>
              <a:off x="5387315" y="3067481"/>
              <a:ext cx="1391043"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47" name="rc72">
              <a:extLst>
                <a:ext uri="{FF2B5EF4-FFF2-40B4-BE49-F238E27FC236}">
                  <a16:creationId xmlns:a16="http://schemas.microsoft.com/office/drawing/2014/main" id="{955EB0A4-3009-4922-BF5C-F8129132AA2E}"/>
                </a:ext>
              </a:extLst>
            </p:cNvPr>
            <p:cNvSpPr/>
            <p:nvPr/>
          </p:nvSpPr>
          <p:spPr>
            <a:xfrm>
              <a:off x="5475521" y="2820525"/>
              <a:ext cx="858918"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48" name="rc73">
              <a:extLst>
                <a:ext uri="{FF2B5EF4-FFF2-40B4-BE49-F238E27FC236}">
                  <a16:creationId xmlns:a16="http://schemas.microsoft.com/office/drawing/2014/main" id="{656CC3B9-5B11-419D-AC6F-A2D344DDED61}"/>
                </a:ext>
              </a:extLst>
            </p:cNvPr>
            <p:cNvSpPr/>
            <p:nvPr/>
          </p:nvSpPr>
          <p:spPr>
            <a:xfrm>
              <a:off x="5512152" y="2573568"/>
              <a:ext cx="784691"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49" name="rc74">
              <a:extLst>
                <a:ext uri="{FF2B5EF4-FFF2-40B4-BE49-F238E27FC236}">
                  <a16:creationId xmlns:a16="http://schemas.microsoft.com/office/drawing/2014/main" id="{076F0587-A353-48A2-A043-20FD26E419E2}"/>
                </a:ext>
              </a:extLst>
            </p:cNvPr>
            <p:cNvSpPr/>
            <p:nvPr/>
          </p:nvSpPr>
          <p:spPr>
            <a:xfrm>
              <a:off x="6778358" y="3067481"/>
              <a:ext cx="535016"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50" name="rc75">
              <a:extLst>
                <a:ext uri="{FF2B5EF4-FFF2-40B4-BE49-F238E27FC236}">
                  <a16:creationId xmlns:a16="http://schemas.microsoft.com/office/drawing/2014/main" id="{73BA7D51-3871-47B4-A825-2E4337EF4ABC}"/>
                </a:ext>
              </a:extLst>
            </p:cNvPr>
            <p:cNvSpPr/>
            <p:nvPr/>
          </p:nvSpPr>
          <p:spPr>
            <a:xfrm>
              <a:off x="6334439" y="2820525"/>
              <a:ext cx="1405503"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51" name="rc76">
              <a:extLst>
                <a:ext uri="{FF2B5EF4-FFF2-40B4-BE49-F238E27FC236}">
                  <a16:creationId xmlns:a16="http://schemas.microsoft.com/office/drawing/2014/main" id="{17430E02-44D7-49DC-8A99-3A7DFAE5ADD4}"/>
                </a:ext>
              </a:extLst>
            </p:cNvPr>
            <p:cNvSpPr/>
            <p:nvPr/>
          </p:nvSpPr>
          <p:spPr>
            <a:xfrm>
              <a:off x="6296843" y="2573568"/>
              <a:ext cx="713355"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52" name="tx77">
              <a:extLst>
                <a:ext uri="{FF2B5EF4-FFF2-40B4-BE49-F238E27FC236}">
                  <a16:creationId xmlns:a16="http://schemas.microsoft.com/office/drawing/2014/main" id="{E823B1F2-2726-4ADE-A702-F32AF8246950}"/>
                </a:ext>
              </a:extLst>
            </p:cNvPr>
            <p:cNvSpPr/>
            <p:nvPr/>
          </p:nvSpPr>
          <p:spPr>
            <a:xfrm>
              <a:off x="2174253" y="313563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26%</a:t>
              </a:r>
            </a:p>
          </p:txBody>
        </p:sp>
        <p:sp>
          <p:nvSpPr>
            <p:cNvPr id="553" name="tx78">
              <a:extLst>
                <a:ext uri="{FF2B5EF4-FFF2-40B4-BE49-F238E27FC236}">
                  <a16:creationId xmlns:a16="http://schemas.microsoft.com/office/drawing/2014/main" id="{5BC053C4-E954-47DA-A0E4-8F81CEB14702}"/>
                </a:ext>
              </a:extLst>
            </p:cNvPr>
            <p:cNvSpPr/>
            <p:nvPr/>
          </p:nvSpPr>
          <p:spPr>
            <a:xfrm>
              <a:off x="2234543" y="2888674"/>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a:t>
              </a:r>
            </a:p>
          </p:txBody>
        </p:sp>
        <p:sp>
          <p:nvSpPr>
            <p:cNvPr id="554" name="tx79">
              <a:extLst>
                <a:ext uri="{FF2B5EF4-FFF2-40B4-BE49-F238E27FC236}">
                  <a16:creationId xmlns:a16="http://schemas.microsoft.com/office/drawing/2014/main" id="{C15C0DD4-D248-4D28-9E42-EF4EC97FCEAA}"/>
                </a:ext>
              </a:extLst>
            </p:cNvPr>
            <p:cNvSpPr/>
            <p:nvPr/>
          </p:nvSpPr>
          <p:spPr>
            <a:xfrm>
              <a:off x="2174253" y="264171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32%</a:t>
              </a:r>
            </a:p>
          </p:txBody>
        </p:sp>
        <p:sp>
          <p:nvSpPr>
            <p:cNvPr id="555" name="tx80">
              <a:extLst>
                <a:ext uri="{FF2B5EF4-FFF2-40B4-BE49-F238E27FC236}">
                  <a16:creationId xmlns:a16="http://schemas.microsoft.com/office/drawing/2014/main" id="{60B49A4C-9EC8-4F0A-9DCF-3E350EDBAC00}"/>
                </a:ext>
              </a:extLst>
            </p:cNvPr>
            <p:cNvSpPr/>
            <p:nvPr/>
          </p:nvSpPr>
          <p:spPr>
            <a:xfrm>
              <a:off x="8212795" y="313563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67%</a:t>
              </a:r>
            </a:p>
          </p:txBody>
        </p:sp>
        <p:sp>
          <p:nvSpPr>
            <p:cNvPr id="556" name="tx81">
              <a:extLst>
                <a:ext uri="{FF2B5EF4-FFF2-40B4-BE49-F238E27FC236}">
                  <a16:creationId xmlns:a16="http://schemas.microsoft.com/office/drawing/2014/main" id="{BB6AFE6C-A953-49B6-A7D8-E0F07C37B666}"/>
                </a:ext>
              </a:extLst>
            </p:cNvPr>
            <p:cNvSpPr/>
            <p:nvPr/>
          </p:nvSpPr>
          <p:spPr>
            <a:xfrm>
              <a:off x="8212795" y="288867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78%</a:t>
              </a:r>
            </a:p>
          </p:txBody>
        </p:sp>
        <p:sp>
          <p:nvSpPr>
            <p:cNvPr id="557" name="tx82">
              <a:extLst>
                <a:ext uri="{FF2B5EF4-FFF2-40B4-BE49-F238E27FC236}">
                  <a16:creationId xmlns:a16="http://schemas.microsoft.com/office/drawing/2014/main" id="{CFDF2802-11F7-498E-85AA-B5C5B0650000}"/>
                </a:ext>
              </a:extLst>
            </p:cNvPr>
            <p:cNvSpPr/>
            <p:nvPr/>
          </p:nvSpPr>
          <p:spPr>
            <a:xfrm>
              <a:off x="8212795" y="264171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52%</a:t>
              </a:r>
            </a:p>
          </p:txBody>
        </p:sp>
        <p:sp>
          <p:nvSpPr>
            <p:cNvPr id="558" name="tx83">
              <a:extLst>
                <a:ext uri="{FF2B5EF4-FFF2-40B4-BE49-F238E27FC236}">
                  <a16:creationId xmlns:a16="http://schemas.microsoft.com/office/drawing/2014/main" id="{21839832-C49D-4DD9-932C-E08A3F146DDC}"/>
                </a:ext>
              </a:extLst>
            </p:cNvPr>
            <p:cNvSpPr/>
            <p:nvPr/>
          </p:nvSpPr>
          <p:spPr>
            <a:xfrm>
              <a:off x="5201972" y="3135631"/>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a:t>
              </a:r>
            </a:p>
          </p:txBody>
        </p:sp>
        <p:sp>
          <p:nvSpPr>
            <p:cNvPr id="559" name="tx84">
              <a:extLst>
                <a:ext uri="{FF2B5EF4-FFF2-40B4-BE49-F238E27FC236}">
                  <a16:creationId xmlns:a16="http://schemas.microsoft.com/office/drawing/2014/main" id="{AAC443FE-04DC-4B9C-8509-D1A5371391AB}"/>
                </a:ext>
              </a:extLst>
            </p:cNvPr>
            <p:cNvSpPr/>
            <p:nvPr/>
          </p:nvSpPr>
          <p:spPr>
            <a:xfrm>
              <a:off x="5171827" y="288867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14%</a:t>
              </a:r>
            </a:p>
          </p:txBody>
        </p:sp>
        <p:sp>
          <p:nvSpPr>
            <p:cNvPr id="560" name="tx85">
              <a:extLst>
                <a:ext uri="{FF2B5EF4-FFF2-40B4-BE49-F238E27FC236}">
                  <a16:creationId xmlns:a16="http://schemas.microsoft.com/office/drawing/2014/main" id="{E8ECB8B8-22C0-479D-A814-C390DA95638F}"/>
                </a:ext>
              </a:extLst>
            </p:cNvPr>
            <p:cNvSpPr/>
            <p:nvPr/>
          </p:nvSpPr>
          <p:spPr>
            <a:xfrm>
              <a:off x="5171827" y="264171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16%</a:t>
              </a:r>
            </a:p>
          </p:txBody>
        </p:sp>
        <p:sp>
          <p:nvSpPr>
            <p:cNvPr id="561" name="pl87">
              <a:extLst>
                <a:ext uri="{FF2B5EF4-FFF2-40B4-BE49-F238E27FC236}">
                  <a16:creationId xmlns:a16="http://schemas.microsoft.com/office/drawing/2014/main" id="{5F0E5C62-508E-4225-B937-DD9BA6540453}"/>
                </a:ext>
              </a:extLst>
            </p:cNvPr>
            <p:cNvSpPr/>
            <p:nvPr/>
          </p:nvSpPr>
          <p:spPr>
            <a:xfrm>
              <a:off x="3113495" y="3742718"/>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2" name="pl88">
              <a:extLst>
                <a:ext uri="{FF2B5EF4-FFF2-40B4-BE49-F238E27FC236}">
                  <a16:creationId xmlns:a16="http://schemas.microsoft.com/office/drawing/2014/main" id="{86FCE1D0-6779-4BD3-A0D6-21634B6C2051}"/>
                </a:ext>
              </a:extLst>
            </p:cNvPr>
            <p:cNvSpPr/>
            <p:nvPr/>
          </p:nvSpPr>
          <p:spPr>
            <a:xfrm>
              <a:off x="4558039" y="3742718"/>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3" name="pl89">
              <a:extLst>
                <a:ext uri="{FF2B5EF4-FFF2-40B4-BE49-F238E27FC236}">
                  <a16:creationId xmlns:a16="http://schemas.microsoft.com/office/drawing/2014/main" id="{4ACA7DA2-7E3C-4B32-8347-10C54E85E303}"/>
                </a:ext>
              </a:extLst>
            </p:cNvPr>
            <p:cNvSpPr/>
            <p:nvPr/>
          </p:nvSpPr>
          <p:spPr>
            <a:xfrm>
              <a:off x="6002584" y="3742718"/>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4" name="pl90">
              <a:extLst>
                <a:ext uri="{FF2B5EF4-FFF2-40B4-BE49-F238E27FC236}">
                  <a16:creationId xmlns:a16="http://schemas.microsoft.com/office/drawing/2014/main" id="{D4F3A839-0C4E-45AD-A3EE-16E8E2AC20B7}"/>
                </a:ext>
              </a:extLst>
            </p:cNvPr>
            <p:cNvSpPr/>
            <p:nvPr/>
          </p:nvSpPr>
          <p:spPr>
            <a:xfrm>
              <a:off x="7447129" y="3742718"/>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5" name="pl91">
              <a:extLst>
                <a:ext uri="{FF2B5EF4-FFF2-40B4-BE49-F238E27FC236}">
                  <a16:creationId xmlns:a16="http://schemas.microsoft.com/office/drawing/2014/main" id="{EF1029B6-A3D2-40C1-9E16-A27A32F03535}"/>
                </a:ext>
              </a:extLst>
            </p:cNvPr>
            <p:cNvSpPr/>
            <p:nvPr/>
          </p:nvSpPr>
          <p:spPr>
            <a:xfrm>
              <a:off x="1943413" y="4384805"/>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6" name="pl92">
              <a:extLst>
                <a:ext uri="{FF2B5EF4-FFF2-40B4-BE49-F238E27FC236}">
                  <a16:creationId xmlns:a16="http://schemas.microsoft.com/office/drawing/2014/main" id="{A8908CC6-6ABD-49F7-BCA5-8F611AAFD26B}"/>
                </a:ext>
              </a:extLst>
            </p:cNvPr>
            <p:cNvSpPr/>
            <p:nvPr/>
          </p:nvSpPr>
          <p:spPr>
            <a:xfrm>
              <a:off x="1943413" y="4137848"/>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7" name="pl93">
              <a:extLst>
                <a:ext uri="{FF2B5EF4-FFF2-40B4-BE49-F238E27FC236}">
                  <a16:creationId xmlns:a16="http://schemas.microsoft.com/office/drawing/2014/main" id="{71404FE4-E6B8-4292-8758-17F94AAEB3C5}"/>
                </a:ext>
              </a:extLst>
            </p:cNvPr>
            <p:cNvSpPr/>
            <p:nvPr/>
          </p:nvSpPr>
          <p:spPr>
            <a:xfrm>
              <a:off x="1943413" y="389089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8" name="pl94">
              <a:extLst>
                <a:ext uri="{FF2B5EF4-FFF2-40B4-BE49-F238E27FC236}">
                  <a16:creationId xmlns:a16="http://schemas.microsoft.com/office/drawing/2014/main" id="{0D6A9E39-A9CF-4A45-A79D-16A1332EE325}"/>
                </a:ext>
              </a:extLst>
            </p:cNvPr>
            <p:cNvSpPr/>
            <p:nvPr/>
          </p:nvSpPr>
          <p:spPr>
            <a:xfrm>
              <a:off x="2391222" y="3742718"/>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69" name="pl95">
              <a:extLst>
                <a:ext uri="{FF2B5EF4-FFF2-40B4-BE49-F238E27FC236}">
                  <a16:creationId xmlns:a16="http://schemas.microsoft.com/office/drawing/2014/main" id="{66867988-CF54-48B1-B6D7-9C78DBF3214A}"/>
                </a:ext>
              </a:extLst>
            </p:cNvPr>
            <p:cNvSpPr/>
            <p:nvPr/>
          </p:nvSpPr>
          <p:spPr>
            <a:xfrm>
              <a:off x="3835767" y="3742718"/>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70" name="pl96">
              <a:extLst>
                <a:ext uri="{FF2B5EF4-FFF2-40B4-BE49-F238E27FC236}">
                  <a16:creationId xmlns:a16="http://schemas.microsoft.com/office/drawing/2014/main" id="{69A7FA7E-4D0E-49CE-BD6F-C9ADDAE36B29}"/>
                </a:ext>
              </a:extLst>
            </p:cNvPr>
            <p:cNvSpPr/>
            <p:nvPr/>
          </p:nvSpPr>
          <p:spPr>
            <a:xfrm>
              <a:off x="5280312" y="3742718"/>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71" name="pl97">
              <a:extLst>
                <a:ext uri="{FF2B5EF4-FFF2-40B4-BE49-F238E27FC236}">
                  <a16:creationId xmlns:a16="http://schemas.microsoft.com/office/drawing/2014/main" id="{21D8844D-A4FD-4717-90B8-E174A51E7799}"/>
                </a:ext>
              </a:extLst>
            </p:cNvPr>
            <p:cNvSpPr/>
            <p:nvPr/>
          </p:nvSpPr>
          <p:spPr>
            <a:xfrm>
              <a:off x="6724857" y="3742718"/>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72" name="pl98">
              <a:extLst>
                <a:ext uri="{FF2B5EF4-FFF2-40B4-BE49-F238E27FC236}">
                  <a16:creationId xmlns:a16="http://schemas.microsoft.com/office/drawing/2014/main" id="{66AAD533-6E38-4F73-8E3D-2ED7C2774D5C}"/>
                </a:ext>
              </a:extLst>
            </p:cNvPr>
            <p:cNvSpPr/>
            <p:nvPr/>
          </p:nvSpPr>
          <p:spPr>
            <a:xfrm>
              <a:off x="8169402" y="3742718"/>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573" name="pl99">
              <a:extLst>
                <a:ext uri="{FF2B5EF4-FFF2-40B4-BE49-F238E27FC236}">
                  <a16:creationId xmlns:a16="http://schemas.microsoft.com/office/drawing/2014/main" id="{810FB497-ACFB-45E5-AB69-3F4087EF10F8}"/>
                </a:ext>
              </a:extLst>
            </p:cNvPr>
            <p:cNvSpPr/>
            <p:nvPr/>
          </p:nvSpPr>
          <p:spPr>
            <a:xfrm>
              <a:off x="5280312" y="3742718"/>
              <a:ext cx="0" cy="790260"/>
            </a:xfrm>
            <a:custGeom>
              <a:avLst/>
              <a:gdLst/>
              <a:ahLst/>
              <a:cxnLst/>
              <a:rect l="0" t="0" r="0" b="0"/>
              <a:pathLst>
                <a:path h="790260">
                  <a:moveTo>
                    <a:pt x="0" y="790260"/>
                  </a:moveTo>
                  <a:lnTo>
                    <a:pt x="0" y="0"/>
                  </a:lnTo>
                  <a:lnTo>
                    <a:pt x="0" y="0"/>
                  </a:lnTo>
                </a:path>
              </a:pathLst>
            </a:custGeom>
            <a:ln w="13550" cap="flat">
              <a:solidFill>
                <a:srgbClr val="000000">
                  <a:alpha val="100000"/>
                </a:srgbClr>
              </a:solidFill>
              <a:prstDash val="solid"/>
              <a:round/>
            </a:ln>
          </p:spPr>
          <p:txBody>
            <a:bodyPr/>
            <a:lstStyle/>
            <a:p>
              <a:pPr defTabSz="457200"/>
              <a:endParaRPr>
                <a:solidFill>
                  <a:prstClr val="black"/>
                </a:solidFill>
                <a:latin typeface="Calibri"/>
              </a:endParaRPr>
            </a:p>
          </p:txBody>
        </p:sp>
        <p:sp>
          <p:nvSpPr>
            <p:cNvPr id="574" name="rc100">
              <a:extLst>
                <a:ext uri="{FF2B5EF4-FFF2-40B4-BE49-F238E27FC236}">
                  <a16:creationId xmlns:a16="http://schemas.microsoft.com/office/drawing/2014/main" id="{EE6A4844-93A5-460E-AFF9-B0F87649E33B}"/>
                </a:ext>
              </a:extLst>
            </p:cNvPr>
            <p:cNvSpPr/>
            <p:nvPr/>
          </p:nvSpPr>
          <p:spPr>
            <a:xfrm>
              <a:off x="5084139" y="3779761"/>
              <a:ext cx="196172"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75" name="rc101">
              <a:extLst>
                <a:ext uri="{FF2B5EF4-FFF2-40B4-BE49-F238E27FC236}">
                  <a16:creationId xmlns:a16="http://schemas.microsoft.com/office/drawing/2014/main" id="{06E64B1A-761B-45F4-9452-CD8A136A81E2}"/>
                </a:ext>
              </a:extLst>
            </p:cNvPr>
            <p:cNvSpPr/>
            <p:nvPr/>
          </p:nvSpPr>
          <p:spPr>
            <a:xfrm>
              <a:off x="5085103" y="4026718"/>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76" name="rc102">
              <a:extLst>
                <a:ext uri="{FF2B5EF4-FFF2-40B4-BE49-F238E27FC236}">
                  <a16:creationId xmlns:a16="http://schemas.microsoft.com/office/drawing/2014/main" id="{7955D1EA-D7E5-4D2D-8489-DC05C2DC3DA2}"/>
                </a:ext>
              </a:extLst>
            </p:cNvPr>
            <p:cNvSpPr/>
            <p:nvPr/>
          </p:nvSpPr>
          <p:spPr>
            <a:xfrm>
              <a:off x="5173309" y="4273674"/>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77" name="rc103">
              <a:extLst>
                <a:ext uri="{FF2B5EF4-FFF2-40B4-BE49-F238E27FC236}">
                  <a16:creationId xmlns:a16="http://schemas.microsoft.com/office/drawing/2014/main" id="{B7A93304-043E-48A9-A5E6-C7B5387EEA14}"/>
                </a:ext>
              </a:extLst>
            </p:cNvPr>
            <p:cNvSpPr/>
            <p:nvPr/>
          </p:nvSpPr>
          <p:spPr>
            <a:xfrm>
              <a:off x="4834465" y="3779761"/>
              <a:ext cx="249674"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78" name="rc104">
              <a:extLst>
                <a:ext uri="{FF2B5EF4-FFF2-40B4-BE49-F238E27FC236}">
                  <a16:creationId xmlns:a16="http://schemas.microsoft.com/office/drawing/2014/main" id="{A989FB26-196C-4846-A19B-597CD65D585C}"/>
                </a:ext>
              </a:extLst>
            </p:cNvPr>
            <p:cNvSpPr/>
            <p:nvPr/>
          </p:nvSpPr>
          <p:spPr>
            <a:xfrm>
              <a:off x="5007020" y="4026718"/>
              <a:ext cx="78083"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79" name="rc105">
              <a:extLst>
                <a:ext uri="{FF2B5EF4-FFF2-40B4-BE49-F238E27FC236}">
                  <a16:creationId xmlns:a16="http://schemas.microsoft.com/office/drawing/2014/main" id="{18ED4E37-62A2-41DD-BB9B-7AD7FCE09497}"/>
                </a:ext>
              </a:extLst>
            </p:cNvPr>
            <p:cNvSpPr/>
            <p:nvPr/>
          </p:nvSpPr>
          <p:spPr>
            <a:xfrm>
              <a:off x="5066305" y="4273674"/>
              <a:ext cx="107003"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580" name="rc106">
              <a:extLst>
                <a:ext uri="{FF2B5EF4-FFF2-40B4-BE49-F238E27FC236}">
                  <a16:creationId xmlns:a16="http://schemas.microsoft.com/office/drawing/2014/main" id="{8422D922-1CEC-4EE2-A572-B6BE9B873A8E}"/>
                </a:ext>
              </a:extLst>
            </p:cNvPr>
            <p:cNvSpPr/>
            <p:nvPr/>
          </p:nvSpPr>
          <p:spPr>
            <a:xfrm>
              <a:off x="4335116" y="3779761"/>
              <a:ext cx="499348"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81" name="rc107">
              <a:extLst>
                <a:ext uri="{FF2B5EF4-FFF2-40B4-BE49-F238E27FC236}">
                  <a16:creationId xmlns:a16="http://schemas.microsoft.com/office/drawing/2014/main" id="{30255D72-DEF3-4AB1-82CC-AE9A8A702410}"/>
                </a:ext>
              </a:extLst>
            </p:cNvPr>
            <p:cNvSpPr/>
            <p:nvPr/>
          </p:nvSpPr>
          <p:spPr>
            <a:xfrm>
              <a:off x="4928936" y="4026718"/>
              <a:ext cx="7808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82" name="rc108">
              <a:extLst>
                <a:ext uri="{FF2B5EF4-FFF2-40B4-BE49-F238E27FC236}">
                  <a16:creationId xmlns:a16="http://schemas.microsoft.com/office/drawing/2014/main" id="{3B042E8D-8916-4595-9258-FA340DBF0E59}"/>
                </a:ext>
              </a:extLst>
            </p:cNvPr>
            <p:cNvSpPr/>
            <p:nvPr/>
          </p:nvSpPr>
          <p:spPr>
            <a:xfrm>
              <a:off x="4531289" y="4273674"/>
              <a:ext cx="535016"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583" name="rc109">
              <a:extLst>
                <a:ext uri="{FF2B5EF4-FFF2-40B4-BE49-F238E27FC236}">
                  <a16:creationId xmlns:a16="http://schemas.microsoft.com/office/drawing/2014/main" id="{14104049-A41B-4937-8460-21345AEAB9FC}"/>
                </a:ext>
              </a:extLst>
            </p:cNvPr>
            <p:cNvSpPr/>
            <p:nvPr/>
          </p:nvSpPr>
          <p:spPr>
            <a:xfrm>
              <a:off x="5280312" y="4273674"/>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84" name="rc110">
              <a:extLst>
                <a:ext uri="{FF2B5EF4-FFF2-40B4-BE49-F238E27FC236}">
                  <a16:creationId xmlns:a16="http://schemas.microsoft.com/office/drawing/2014/main" id="{7B40CA0C-E385-4186-92A4-3D0A45A1CD6E}"/>
                </a:ext>
              </a:extLst>
            </p:cNvPr>
            <p:cNvSpPr/>
            <p:nvPr/>
          </p:nvSpPr>
          <p:spPr>
            <a:xfrm>
              <a:off x="5280312" y="4026718"/>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85" name="rc111">
              <a:extLst>
                <a:ext uri="{FF2B5EF4-FFF2-40B4-BE49-F238E27FC236}">
                  <a16:creationId xmlns:a16="http://schemas.microsoft.com/office/drawing/2014/main" id="{49B6365B-A4D4-468E-81D1-7B5C0E30C047}"/>
                </a:ext>
              </a:extLst>
            </p:cNvPr>
            <p:cNvSpPr/>
            <p:nvPr/>
          </p:nvSpPr>
          <p:spPr>
            <a:xfrm>
              <a:off x="5280312" y="3779761"/>
              <a:ext cx="196172"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586" name="rc112">
              <a:extLst>
                <a:ext uri="{FF2B5EF4-FFF2-40B4-BE49-F238E27FC236}">
                  <a16:creationId xmlns:a16="http://schemas.microsoft.com/office/drawing/2014/main" id="{58E665E7-CB7A-46D6-8E55-B797BCA1FD5C}"/>
                </a:ext>
              </a:extLst>
            </p:cNvPr>
            <p:cNvSpPr/>
            <p:nvPr/>
          </p:nvSpPr>
          <p:spPr>
            <a:xfrm>
              <a:off x="5387315" y="4273674"/>
              <a:ext cx="749023"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87" name="rc113">
              <a:extLst>
                <a:ext uri="{FF2B5EF4-FFF2-40B4-BE49-F238E27FC236}">
                  <a16:creationId xmlns:a16="http://schemas.microsoft.com/office/drawing/2014/main" id="{155467DC-5E54-4B75-A6FF-3D061982D08F}"/>
                </a:ext>
              </a:extLst>
            </p:cNvPr>
            <p:cNvSpPr/>
            <p:nvPr/>
          </p:nvSpPr>
          <p:spPr>
            <a:xfrm>
              <a:off x="5475521" y="4026718"/>
              <a:ext cx="390417"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88" name="rc114">
              <a:extLst>
                <a:ext uri="{FF2B5EF4-FFF2-40B4-BE49-F238E27FC236}">
                  <a16:creationId xmlns:a16="http://schemas.microsoft.com/office/drawing/2014/main" id="{17D1E34A-ABE8-4E0E-ADDE-C17D71C88F34}"/>
                </a:ext>
              </a:extLst>
            </p:cNvPr>
            <p:cNvSpPr/>
            <p:nvPr/>
          </p:nvSpPr>
          <p:spPr>
            <a:xfrm>
              <a:off x="5476485" y="3779761"/>
              <a:ext cx="927362"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589" name="rc115">
              <a:extLst>
                <a:ext uri="{FF2B5EF4-FFF2-40B4-BE49-F238E27FC236}">
                  <a16:creationId xmlns:a16="http://schemas.microsoft.com/office/drawing/2014/main" id="{FB4E246F-E99D-49EB-86AA-C4E7946693C9}"/>
                </a:ext>
              </a:extLst>
            </p:cNvPr>
            <p:cNvSpPr/>
            <p:nvPr/>
          </p:nvSpPr>
          <p:spPr>
            <a:xfrm>
              <a:off x="6136338" y="4273674"/>
              <a:ext cx="1284039"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90" name="rc116">
              <a:extLst>
                <a:ext uri="{FF2B5EF4-FFF2-40B4-BE49-F238E27FC236}">
                  <a16:creationId xmlns:a16="http://schemas.microsoft.com/office/drawing/2014/main" id="{BAA9EFBA-C845-4C04-B5A3-93AF9C79014E}"/>
                </a:ext>
              </a:extLst>
            </p:cNvPr>
            <p:cNvSpPr/>
            <p:nvPr/>
          </p:nvSpPr>
          <p:spPr>
            <a:xfrm>
              <a:off x="5865938" y="4026718"/>
              <a:ext cx="1952087"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91" name="rc117">
              <a:extLst>
                <a:ext uri="{FF2B5EF4-FFF2-40B4-BE49-F238E27FC236}">
                  <a16:creationId xmlns:a16="http://schemas.microsoft.com/office/drawing/2014/main" id="{5ABEE2FF-7BC7-41A3-819C-9BA80623429C}"/>
                </a:ext>
              </a:extLst>
            </p:cNvPr>
            <p:cNvSpPr/>
            <p:nvPr/>
          </p:nvSpPr>
          <p:spPr>
            <a:xfrm>
              <a:off x="6403847" y="3779761"/>
              <a:ext cx="820358"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592" name="tx118">
              <a:extLst>
                <a:ext uri="{FF2B5EF4-FFF2-40B4-BE49-F238E27FC236}">
                  <a16:creationId xmlns:a16="http://schemas.microsoft.com/office/drawing/2014/main" id="{9683DB83-5493-424C-A7BC-A8008613F511}"/>
                </a:ext>
              </a:extLst>
            </p:cNvPr>
            <p:cNvSpPr/>
            <p:nvPr/>
          </p:nvSpPr>
          <p:spPr>
            <a:xfrm>
              <a:off x="2174253" y="434182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22%</a:t>
              </a:r>
            </a:p>
          </p:txBody>
        </p:sp>
        <p:sp>
          <p:nvSpPr>
            <p:cNvPr id="593" name="tx119">
              <a:extLst>
                <a:ext uri="{FF2B5EF4-FFF2-40B4-BE49-F238E27FC236}">
                  <a16:creationId xmlns:a16="http://schemas.microsoft.com/office/drawing/2014/main" id="{AE8A7DF1-4867-45DB-A414-CD96DB7745B3}"/>
                </a:ext>
              </a:extLst>
            </p:cNvPr>
            <p:cNvSpPr/>
            <p:nvPr/>
          </p:nvSpPr>
          <p:spPr>
            <a:xfrm>
              <a:off x="2234543" y="4094867"/>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5%</a:t>
              </a:r>
            </a:p>
          </p:txBody>
        </p:sp>
        <p:sp>
          <p:nvSpPr>
            <p:cNvPr id="594" name="tx120">
              <a:extLst>
                <a:ext uri="{FF2B5EF4-FFF2-40B4-BE49-F238E27FC236}">
                  <a16:creationId xmlns:a16="http://schemas.microsoft.com/office/drawing/2014/main" id="{7BAC8214-6B98-4C87-851B-90D99103984C}"/>
                </a:ext>
              </a:extLst>
            </p:cNvPr>
            <p:cNvSpPr/>
            <p:nvPr/>
          </p:nvSpPr>
          <p:spPr>
            <a:xfrm>
              <a:off x="2174253" y="384791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26%</a:t>
              </a:r>
            </a:p>
          </p:txBody>
        </p:sp>
        <p:sp>
          <p:nvSpPr>
            <p:cNvPr id="595" name="tx121">
              <a:extLst>
                <a:ext uri="{FF2B5EF4-FFF2-40B4-BE49-F238E27FC236}">
                  <a16:creationId xmlns:a16="http://schemas.microsoft.com/office/drawing/2014/main" id="{BDE0C8FA-F33F-46D8-81C4-863EA3795A23}"/>
                </a:ext>
              </a:extLst>
            </p:cNvPr>
            <p:cNvSpPr/>
            <p:nvPr/>
          </p:nvSpPr>
          <p:spPr>
            <a:xfrm>
              <a:off x="8212795" y="434182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70%</a:t>
              </a:r>
            </a:p>
          </p:txBody>
        </p:sp>
        <p:sp>
          <p:nvSpPr>
            <p:cNvPr id="596" name="tx122">
              <a:extLst>
                <a:ext uri="{FF2B5EF4-FFF2-40B4-BE49-F238E27FC236}">
                  <a16:creationId xmlns:a16="http://schemas.microsoft.com/office/drawing/2014/main" id="{6209D7D1-14D9-4051-9DE7-7B97BFB0C9A8}"/>
                </a:ext>
              </a:extLst>
            </p:cNvPr>
            <p:cNvSpPr/>
            <p:nvPr/>
          </p:nvSpPr>
          <p:spPr>
            <a:xfrm>
              <a:off x="8212795" y="4094867"/>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81%</a:t>
              </a:r>
            </a:p>
          </p:txBody>
        </p:sp>
        <p:sp>
          <p:nvSpPr>
            <p:cNvPr id="597" name="tx123">
              <a:extLst>
                <a:ext uri="{FF2B5EF4-FFF2-40B4-BE49-F238E27FC236}">
                  <a16:creationId xmlns:a16="http://schemas.microsoft.com/office/drawing/2014/main" id="{E98BD7EB-FC3A-47BF-B2AB-A41638F1053F}"/>
                </a:ext>
              </a:extLst>
            </p:cNvPr>
            <p:cNvSpPr/>
            <p:nvPr/>
          </p:nvSpPr>
          <p:spPr>
            <a:xfrm>
              <a:off x="8212795" y="384791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60%</a:t>
              </a:r>
            </a:p>
          </p:txBody>
        </p:sp>
        <p:sp>
          <p:nvSpPr>
            <p:cNvPr id="598" name="tx124">
              <a:extLst>
                <a:ext uri="{FF2B5EF4-FFF2-40B4-BE49-F238E27FC236}">
                  <a16:creationId xmlns:a16="http://schemas.microsoft.com/office/drawing/2014/main" id="{CC3CA98A-B9F7-4A7F-B6AA-C5A99B6E168F}"/>
                </a:ext>
              </a:extLst>
            </p:cNvPr>
            <p:cNvSpPr/>
            <p:nvPr/>
          </p:nvSpPr>
          <p:spPr>
            <a:xfrm>
              <a:off x="5201972" y="4341824"/>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a:t>
              </a:r>
            </a:p>
          </p:txBody>
        </p:sp>
        <p:sp>
          <p:nvSpPr>
            <p:cNvPr id="599" name="tx125">
              <a:extLst>
                <a:ext uri="{FF2B5EF4-FFF2-40B4-BE49-F238E27FC236}">
                  <a16:creationId xmlns:a16="http://schemas.microsoft.com/office/drawing/2014/main" id="{84EEA0FC-9300-4EB1-8026-7D1350DC60DA}"/>
                </a:ext>
              </a:extLst>
            </p:cNvPr>
            <p:cNvSpPr/>
            <p:nvPr/>
          </p:nvSpPr>
          <p:spPr>
            <a:xfrm>
              <a:off x="5171827" y="4094867"/>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14%</a:t>
              </a:r>
            </a:p>
          </p:txBody>
        </p:sp>
        <p:sp>
          <p:nvSpPr>
            <p:cNvPr id="600" name="tx126">
              <a:extLst>
                <a:ext uri="{FF2B5EF4-FFF2-40B4-BE49-F238E27FC236}">
                  <a16:creationId xmlns:a16="http://schemas.microsoft.com/office/drawing/2014/main" id="{4E155DE7-566F-416A-86FF-D0B40852236B}"/>
                </a:ext>
              </a:extLst>
            </p:cNvPr>
            <p:cNvSpPr/>
            <p:nvPr/>
          </p:nvSpPr>
          <p:spPr>
            <a:xfrm>
              <a:off x="5171827" y="384791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14%</a:t>
              </a:r>
            </a:p>
          </p:txBody>
        </p:sp>
        <p:sp>
          <p:nvSpPr>
            <p:cNvPr id="601" name="rc127">
              <a:extLst>
                <a:ext uri="{FF2B5EF4-FFF2-40B4-BE49-F238E27FC236}">
                  <a16:creationId xmlns:a16="http://schemas.microsoft.com/office/drawing/2014/main" id="{90DEF1AC-46E1-487F-9797-98A1C6F5E790}"/>
                </a:ext>
              </a:extLst>
            </p:cNvPr>
            <p:cNvSpPr/>
            <p:nvPr/>
          </p:nvSpPr>
          <p:spPr>
            <a:xfrm>
              <a:off x="1943413" y="3396375"/>
              <a:ext cx="6673797" cy="346343"/>
            </a:xfrm>
            <a:prstGeom prst="rect">
              <a:avLst/>
            </a:prstGeom>
            <a:solidFill>
              <a:srgbClr val="F0F0F0">
                <a:alpha val="100000"/>
              </a:srgbClr>
            </a:solidFill>
            <a:ln w="13550" cap="rnd">
              <a:solidFill>
                <a:srgbClr val="F0F0F0">
                  <a:alpha val="100000"/>
                </a:srgbClr>
              </a:solidFill>
              <a:prstDash val="solid"/>
              <a:round/>
            </a:ln>
          </p:spPr>
          <p:txBody>
            <a:bodyPr/>
            <a:lstStyle/>
            <a:p>
              <a:pPr defTabSz="457200"/>
              <a:endParaRPr>
                <a:solidFill>
                  <a:prstClr val="black"/>
                </a:solidFill>
                <a:latin typeface="Calibri"/>
              </a:endParaRPr>
            </a:p>
          </p:txBody>
        </p:sp>
        <p:sp>
          <p:nvSpPr>
            <p:cNvPr id="602" name="tx128">
              <a:extLst>
                <a:ext uri="{FF2B5EF4-FFF2-40B4-BE49-F238E27FC236}">
                  <a16:creationId xmlns:a16="http://schemas.microsoft.com/office/drawing/2014/main" id="{06B78744-3CC9-4184-A388-1CE4D51F0649}"/>
                </a:ext>
              </a:extLst>
            </p:cNvPr>
            <p:cNvSpPr/>
            <p:nvPr/>
          </p:nvSpPr>
          <p:spPr>
            <a:xfrm>
              <a:off x="3160156" y="3478542"/>
              <a:ext cx="4240307" cy="228616"/>
            </a:xfrm>
            <a:prstGeom prst="rect">
              <a:avLst/>
            </a:prstGeom>
            <a:noFill/>
          </p:spPr>
          <p:txBody>
            <a:bodyPr wrap="none" lIns="0" tIns="0" rIns="0" bIns="0" anchor="ctr" anchorCtr="1"/>
            <a:lstStyle/>
            <a:p>
              <a:pPr algn="ctr" defTabSz="457200">
                <a:lnSpc>
                  <a:spcPts val="880"/>
                </a:lnSpc>
              </a:pPr>
              <a:r>
                <a:rPr sz="1200">
                  <a:solidFill>
                    <a:srgbClr val="1A1A1A">
                      <a:alpha val="100000"/>
                    </a:srgbClr>
                  </a:solidFill>
                  <a:latin typeface="Open Sans" panose="020B0606030504020204"/>
                  <a:cs typeface="Arial"/>
                </a:rPr>
                <a:t>Structural barriers cause inequity related to </a:t>
              </a:r>
              <a:r>
                <a:rPr sz="1200" b="1">
                  <a:solidFill>
                    <a:srgbClr val="1A1A1A">
                      <a:alpha val="100000"/>
                    </a:srgbClr>
                  </a:solidFill>
                  <a:latin typeface="Open Sans" panose="020B0606030504020204"/>
                  <a:cs typeface="Arial"/>
                </a:rPr>
                <a:t>law</a:t>
              </a:r>
              <a:r>
                <a:rPr lang="en-US" sz="1200" b="1">
                  <a:solidFill>
                    <a:srgbClr val="1A1A1A">
                      <a:alpha val="100000"/>
                    </a:srgbClr>
                  </a:solidFill>
                  <a:latin typeface="Open Sans" panose="020B0606030504020204"/>
                  <a:cs typeface="Arial"/>
                </a:rPr>
                <a:t> enforcement</a:t>
              </a:r>
              <a:endParaRPr sz="1200" b="1">
                <a:solidFill>
                  <a:srgbClr val="1A1A1A">
                    <a:alpha val="100000"/>
                  </a:srgbClr>
                </a:solidFill>
                <a:latin typeface="Open Sans" panose="020B0606030504020204"/>
                <a:cs typeface="Arial"/>
              </a:endParaRPr>
            </a:p>
          </p:txBody>
        </p:sp>
        <p:sp>
          <p:nvSpPr>
            <p:cNvPr id="604" name="rc130">
              <a:extLst>
                <a:ext uri="{FF2B5EF4-FFF2-40B4-BE49-F238E27FC236}">
                  <a16:creationId xmlns:a16="http://schemas.microsoft.com/office/drawing/2014/main" id="{B47DC289-4A63-465C-BEB8-724562688309}"/>
                </a:ext>
              </a:extLst>
            </p:cNvPr>
            <p:cNvSpPr/>
            <p:nvPr/>
          </p:nvSpPr>
          <p:spPr>
            <a:xfrm>
              <a:off x="1943413" y="2190182"/>
              <a:ext cx="6673797" cy="346343"/>
            </a:xfrm>
            <a:prstGeom prst="rect">
              <a:avLst/>
            </a:prstGeom>
            <a:solidFill>
              <a:srgbClr val="F0F0F0">
                <a:alpha val="100000"/>
              </a:srgbClr>
            </a:solidFill>
            <a:ln w="13550" cap="rnd">
              <a:solidFill>
                <a:srgbClr val="F0F0F0">
                  <a:alpha val="100000"/>
                </a:srgbClr>
              </a:solidFill>
              <a:prstDash val="solid"/>
              <a:round/>
            </a:ln>
          </p:spPr>
          <p:txBody>
            <a:bodyPr/>
            <a:lstStyle/>
            <a:p>
              <a:pPr defTabSz="457200"/>
              <a:endParaRPr>
                <a:solidFill>
                  <a:prstClr val="black"/>
                </a:solidFill>
                <a:latin typeface="Calibri"/>
              </a:endParaRPr>
            </a:p>
          </p:txBody>
        </p:sp>
        <p:sp>
          <p:nvSpPr>
            <p:cNvPr id="605" name="tx131">
              <a:extLst>
                <a:ext uri="{FF2B5EF4-FFF2-40B4-BE49-F238E27FC236}">
                  <a16:creationId xmlns:a16="http://schemas.microsoft.com/office/drawing/2014/main" id="{C9061043-C03E-4F91-948D-7C3551CBC2BF}"/>
                </a:ext>
              </a:extLst>
            </p:cNvPr>
            <p:cNvSpPr/>
            <p:nvPr/>
          </p:nvSpPr>
          <p:spPr>
            <a:xfrm>
              <a:off x="3497416" y="2254411"/>
              <a:ext cx="3565789" cy="292562"/>
            </a:xfrm>
            <a:prstGeom prst="rect">
              <a:avLst/>
            </a:prstGeom>
            <a:noFill/>
          </p:spPr>
          <p:txBody>
            <a:bodyPr wrap="none" lIns="0" tIns="0" rIns="0" bIns="0" anchor="ctr" anchorCtr="1"/>
            <a:lstStyle/>
            <a:p>
              <a:pPr algn="ctr" defTabSz="457200">
                <a:lnSpc>
                  <a:spcPts val="880"/>
                </a:lnSpc>
              </a:pPr>
              <a:r>
                <a:rPr sz="1200">
                  <a:solidFill>
                    <a:srgbClr val="1A1A1A">
                      <a:alpha val="100000"/>
                    </a:srgbClr>
                  </a:solidFill>
                  <a:latin typeface="Open Sans" panose="020B0606030504020204"/>
                  <a:cs typeface="Arial"/>
                </a:rPr>
                <a:t>Structural barriers cause inequity in </a:t>
              </a:r>
              <a:r>
                <a:rPr sz="1200" b="1">
                  <a:solidFill>
                    <a:srgbClr val="1A1A1A">
                      <a:alpha val="100000"/>
                    </a:srgbClr>
                  </a:solidFill>
                  <a:latin typeface="Open Sans" panose="020B0606030504020204"/>
                  <a:cs typeface="Arial"/>
                </a:rPr>
                <a:t>youth</a:t>
              </a:r>
              <a:r>
                <a:rPr lang="en-US" sz="1200" b="1">
                  <a:solidFill>
                    <a:srgbClr val="1A1A1A">
                      <a:alpha val="100000"/>
                    </a:srgbClr>
                  </a:solidFill>
                  <a:latin typeface="Open Sans" panose="020B0606030504020204"/>
                  <a:cs typeface="Arial"/>
                </a:rPr>
                <a:t> education</a:t>
              </a:r>
              <a:endParaRPr sz="1200" b="1">
                <a:solidFill>
                  <a:srgbClr val="1A1A1A">
                    <a:alpha val="100000"/>
                  </a:srgbClr>
                </a:solidFill>
                <a:latin typeface="Open Sans" panose="020B0606030504020204"/>
                <a:cs typeface="Arial"/>
              </a:endParaRPr>
            </a:p>
          </p:txBody>
        </p:sp>
        <p:sp>
          <p:nvSpPr>
            <p:cNvPr id="607" name="rc133">
              <a:extLst>
                <a:ext uri="{FF2B5EF4-FFF2-40B4-BE49-F238E27FC236}">
                  <a16:creationId xmlns:a16="http://schemas.microsoft.com/office/drawing/2014/main" id="{80110FA1-8228-4567-BCB3-23D0AFAF5A5E}"/>
                </a:ext>
              </a:extLst>
            </p:cNvPr>
            <p:cNvSpPr/>
            <p:nvPr/>
          </p:nvSpPr>
          <p:spPr>
            <a:xfrm>
              <a:off x="1943413" y="983989"/>
              <a:ext cx="6673797" cy="346343"/>
            </a:xfrm>
            <a:prstGeom prst="rect">
              <a:avLst/>
            </a:prstGeom>
            <a:solidFill>
              <a:srgbClr val="F0F0F0">
                <a:alpha val="100000"/>
              </a:srgbClr>
            </a:solidFill>
            <a:ln w="13550" cap="rnd">
              <a:solidFill>
                <a:srgbClr val="F0F0F0">
                  <a:alpha val="100000"/>
                </a:srgbClr>
              </a:solidFill>
              <a:prstDash val="solid"/>
              <a:round/>
            </a:ln>
          </p:spPr>
          <p:txBody>
            <a:bodyPr/>
            <a:lstStyle/>
            <a:p>
              <a:pPr defTabSz="457200"/>
              <a:endParaRPr>
                <a:solidFill>
                  <a:prstClr val="black"/>
                </a:solidFill>
                <a:latin typeface="Calibri"/>
              </a:endParaRPr>
            </a:p>
          </p:txBody>
        </p:sp>
        <p:sp>
          <p:nvSpPr>
            <p:cNvPr id="608" name="tx134">
              <a:extLst>
                <a:ext uri="{FF2B5EF4-FFF2-40B4-BE49-F238E27FC236}">
                  <a16:creationId xmlns:a16="http://schemas.microsoft.com/office/drawing/2014/main" id="{17772C4A-6F91-4991-A226-9A7863F1750E}"/>
                </a:ext>
              </a:extLst>
            </p:cNvPr>
            <p:cNvSpPr/>
            <p:nvPr/>
          </p:nvSpPr>
          <p:spPr>
            <a:xfrm>
              <a:off x="3759700" y="1043315"/>
              <a:ext cx="2979067" cy="249114"/>
            </a:xfrm>
            <a:prstGeom prst="rect">
              <a:avLst/>
            </a:prstGeom>
            <a:noFill/>
          </p:spPr>
          <p:txBody>
            <a:bodyPr wrap="none" lIns="0" tIns="0" rIns="0" bIns="0" anchor="ctr" anchorCtr="1"/>
            <a:lstStyle/>
            <a:p>
              <a:pPr algn="ctr" defTabSz="457200">
                <a:lnSpc>
                  <a:spcPts val="880"/>
                </a:lnSpc>
              </a:pPr>
              <a:r>
                <a:rPr sz="1200">
                  <a:solidFill>
                    <a:srgbClr val="1A1A1A">
                      <a:alpha val="100000"/>
                    </a:srgbClr>
                  </a:solidFill>
                  <a:latin typeface="Open Sans" panose="020B0606030504020204"/>
                  <a:cs typeface="Arial"/>
                </a:rPr>
                <a:t>Structural barriers cause inequity in </a:t>
              </a:r>
              <a:r>
                <a:rPr sz="1200" b="1">
                  <a:solidFill>
                    <a:srgbClr val="1A1A1A">
                      <a:alpha val="100000"/>
                    </a:srgbClr>
                  </a:solidFill>
                  <a:latin typeface="Open Sans" panose="020B0606030504020204"/>
                  <a:cs typeface="Arial"/>
                </a:rPr>
                <a:t>housing</a:t>
              </a:r>
              <a:endParaRPr lang="en-US" sz="1200" b="1">
                <a:solidFill>
                  <a:srgbClr val="1A1A1A">
                    <a:alpha val="100000"/>
                  </a:srgbClr>
                </a:solidFill>
                <a:latin typeface="Open Sans" panose="020B0606030504020204"/>
                <a:cs typeface="Arial"/>
              </a:endParaRPr>
            </a:p>
          </p:txBody>
        </p:sp>
        <p:sp>
          <p:nvSpPr>
            <p:cNvPr id="609" name="tx135">
              <a:extLst>
                <a:ext uri="{FF2B5EF4-FFF2-40B4-BE49-F238E27FC236}">
                  <a16:creationId xmlns:a16="http://schemas.microsoft.com/office/drawing/2014/main" id="{932B854C-CD5B-42E4-A218-EEA3FDEC1E7E}"/>
                </a:ext>
              </a:extLst>
            </p:cNvPr>
            <p:cNvSpPr/>
            <p:nvPr/>
          </p:nvSpPr>
          <p:spPr>
            <a:xfrm>
              <a:off x="2297989" y="4593917"/>
              <a:ext cx="186466"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100</a:t>
              </a:r>
            </a:p>
          </p:txBody>
        </p:sp>
        <p:sp>
          <p:nvSpPr>
            <p:cNvPr id="610" name="tx136">
              <a:extLst>
                <a:ext uri="{FF2B5EF4-FFF2-40B4-BE49-F238E27FC236}">
                  <a16:creationId xmlns:a16="http://schemas.microsoft.com/office/drawing/2014/main" id="{8C06455E-D6A7-4A10-B0E9-64FE8C6C07A3}"/>
                </a:ext>
              </a:extLst>
            </p:cNvPr>
            <p:cNvSpPr/>
            <p:nvPr/>
          </p:nvSpPr>
          <p:spPr>
            <a:xfrm>
              <a:off x="3773611" y="4593917"/>
              <a:ext cx="124311"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50</a:t>
              </a:r>
            </a:p>
          </p:txBody>
        </p:sp>
        <p:sp>
          <p:nvSpPr>
            <p:cNvPr id="611" name="tx137">
              <a:extLst>
                <a:ext uri="{FF2B5EF4-FFF2-40B4-BE49-F238E27FC236}">
                  <a16:creationId xmlns:a16="http://schemas.microsoft.com/office/drawing/2014/main" id="{4CC0A9FC-BD59-4A49-81D8-C3465C40D663}"/>
                </a:ext>
              </a:extLst>
            </p:cNvPr>
            <p:cNvSpPr/>
            <p:nvPr/>
          </p:nvSpPr>
          <p:spPr>
            <a:xfrm>
              <a:off x="5249234" y="4593917"/>
              <a:ext cx="62155"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0</a:t>
              </a:r>
            </a:p>
          </p:txBody>
        </p:sp>
        <p:sp>
          <p:nvSpPr>
            <p:cNvPr id="612" name="tx138">
              <a:extLst>
                <a:ext uri="{FF2B5EF4-FFF2-40B4-BE49-F238E27FC236}">
                  <a16:creationId xmlns:a16="http://schemas.microsoft.com/office/drawing/2014/main" id="{AC3BA767-A234-4301-AC1C-343E1F04E2B7}"/>
                </a:ext>
              </a:extLst>
            </p:cNvPr>
            <p:cNvSpPr/>
            <p:nvPr/>
          </p:nvSpPr>
          <p:spPr>
            <a:xfrm>
              <a:off x="6662701" y="4593917"/>
              <a:ext cx="124311"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50</a:t>
              </a:r>
            </a:p>
          </p:txBody>
        </p:sp>
        <p:sp>
          <p:nvSpPr>
            <p:cNvPr id="613" name="tx139">
              <a:extLst>
                <a:ext uri="{FF2B5EF4-FFF2-40B4-BE49-F238E27FC236}">
                  <a16:creationId xmlns:a16="http://schemas.microsoft.com/office/drawing/2014/main" id="{32934FBC-A85B-4CE1-9BAE-0497A184253B}"/>
                </a:ext>
              </a:extLst>
            </p:cNvPr>
            <p:cNvSpPr/>
            <p:nvPr/>
          </p:nvSpPr>
          <p:spPr>
            <a:xfrm>
              <a:off x="8076168" y="4593917"/>
              <a:ext cx="186466"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100</a:t>
              </a:r>
            </a:p>
          </p:txBody>
        </p:sp>
        <p:sp>
          <p:nvSpPr>
            <p:cNvPr id="614" name="tx140">
              <a:extLst>
                <a:ext uri="{FF2B5EF4-FFF2-40B4-BE49-F238E27FC236}">
                  <a16:creationId xmlns:a16="http://schemas.microsoft.com/office/drawing/2014/main" id="{C27BAD28-452A-4FD2-81F3-F93DB83B36CE}"/>
                </a:ext>
              </a:extLst>
            </p:cNvPr>
            <p:cNvSpPr/>
            <p:nvPr/>
          </p:nvSpPr>
          <p:spPr>
            <a:xfrm>
              <a:off x="1246758" y="1946570"/>
              <a:ext cx="552742"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Other POC</a:t>
              </a:r>
            </a:p>
          </p:txBody>
        </p:sp>
        <p:sp>
          <p:nvSpPr>
            <p:cNvPr id="615" name="tx141">
              <a:extLst>
                <a:ext uri="{FF2B5EF4-FFF2-40B4-BE49-F238E27FC236}">
                  <a16:creationId xmlns:a16="http://schemas.microsoft.com/office/drawing/2014/main" id="{7A96EE32-2BDC-435A-8364-7EB0F0CA7CA7}"/>
                </a:ext>
              </a:extLst>
            </p:cNvPr>
            <p:cNvSpPr/>
            <p:nvPr/>
          </p:nvSpPr>
          <p:spPr>
            <a:xfrm>
              <a:off x="532488" y="1699668"/>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Black/African American</a:t>
              </a:r>
            </a:p>
          </p:txBody>
        </p:sp>
        <p:sp>
          <p:nvSpPr>
            <p:cNvPr id="616" name="tx142">
              <a:extLst>
                <a:ext uri="{FF2B5EF4-FFF2-40B4-BE49-F238E27FC236}">
                  <a16:creationId xmlns:a16="http://schemas.microsoft.com/office/drawing/2014/main" id="{1E0D3D44-501F-461D-9679-36DF9F21390D}"/>
                </a:ext>
              </a:extLst>
            </p:cNvPr>
            <p:cNvSpPr/>
            <p:nvPr/>
          </p:nvSpPr>
          <p:spPr>
            <a:xfrm>
              <a:off x="1544306" y="1454130"/>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White</a:t>
              </a:r>
            </a:p>
          </p:txBody>
        </p:sp>
        <p:sp>
          <p:nvSpPr>
            <p:cNvPr id="617" name="tx143">
              <a:extLst>
                <a:ext uri="{FF2B5EF4-FFF2-40B4-BE49-F238E27FC236}">
                  <a16:creationId xmlns:a16="http://schemas.microsoft.com/office/drawing/2014/main" id="{4131A975-654B-4551-8DF9-8A99E76BF305}"/>
                </a:ext>
              </a:extLst>
            </p:cNvPr>
            <p:cNvSpPr/>
            <p:nvPr/>
          </p:nvSpPr>
          <p:spPr>
            <a:xfrm>
              <a:off x="1246758" y="3152763"/>
              <a:ext cx="552742"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Other POC</a:t>
              </a:r>
            </a:p>
          </p:txBody>
        </p:sp>
        <p:sp>
          <p:nvSpPr>
            <p:cNvPr id="618" name="tx144">
              <a:extLst>
                <a:ext uri="{FF2B5EF4-FFF2-40B4-BE49-F238E27FC236}">
                  <a16:creationId xmlns:a16="http://schemas.microsoft.com/office/drawing/2014/main" id="{CDC7673F-9C95-46CE-8731-A6735DB343FB}"/>
                </a:ext>
              </a:extLst>
            </p:cNvPr>
            <p:cNvSpPr/>
            <p:nvPr/>
          </p:nvSpPr>
          <p:spPr>
            <a:xfrm>
              <a:off x="532488" y="2905861"/>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Black/African American</a:t>
              </a:r>
            </a:p>
          </p:txBody>
        </p:sp>
        <p:sp>
          <p:nvSpPr>
            <p:cNvPr id="619" name="tx145">
              <a:extLst>
                <a:ext uri="{FF2B5EF4-FFF2-40B4-BE49-F238E27FC236}">
                  <a16:creationId xmlns:a16="http://schemas.microsoft.com/office/drawing/2014/main" id="{10D522FC-EB4D-4395-B6D9-E173F5DE8059}"/>
                </a:ext>
              </a:extLst>
            </p:cNvPr>
            <p:cNvSpPr/>
            <p:nvPr/>
          </p:nvSpPr>
          <p:spPr>
            <a:xfrm>
              <a:off x="1544306" y="2660323"/>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White</a:t>
              </a:r>
            </a:p>
          </p:txBody>
        </p:sp>
        <p:sp>
          <p:nvSpPr>
            <p:cNvPr id="620" name="tx146">
              <a:extLst>
                <a:ext uri="{FF2B5EF4-FFF2-40B4-BE49-F238E27FC236}">
                  <a16:creationId xmlns:a16="http://schemas.microsoft.com/office/drawing/2014/main" id="{9C6841C7-823E-4F45-9719-D73E31B524CB}"/>
                </a:ext>
              </a:extLst>
            </p:cNvPr>
            <p:cNvSpPr/>
            <p:nvPr/>
          </p:nvSpPr>
          <p:spPr>
            <a:xfrm>
              <a:off x="1246758" y="4358956"/>
              <a:ext cx="552742"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Other POC</a:t>
              </a:r>
            </a:p>
          </p:txBody>
        </p:sp>
        <p:sp>
          <p:nvSpPr>
            <p:cNvPr id="621" name="tx147">
              <a:extLst>
                <a:ext uri="{FF2B5EF4-FFF2-40B4-BE49-F238E27FC236}">
                  <a16:creationId xmlns:a16="http://schemas.microsoft.com/office/drawing/2014/main" id="{F0821483-260D-4735-9B55-1F0EED95666F}"/>
                </a:ext>
              </a:extLst>
            </p:cNvPr>
            <p:cNvSpPr/>
            <p:nvPr/>
          </p:nvSpPr>
          <p:spPr>
            <a:xfrm>
              <a:off x="532488" y="4112054"/>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Black/African American</a:t>
              </a:r>
            </a:p>
          </p:txBody>
        </p:sp>
        <p:sp>
          <p:nvSpPr>
            <p:cNvPr id="622" name="tx148">
              <a:extLst>
                <a:ext uri="{FF2B5EF4-FFF2-40B4-BE49-F238E27FC236}">
                  <a16:creationId xmlns:a16="http://schemas.microsoft.com/office/drawing/2014/main" id="{E762F1EC-950C-44A9-A2CB-63D396DF3F88}"/>
                </a:ext>
              </a:extLst>
            </p:cNvPr>
            <p:cNvSpPr/>
            <p:nvPr/>
          </p:nvSpPr>
          <p:spPr>
            <a:xfrm>
              <a:off x="1544306" y="3866516"/>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Arial"/>
                  <a:cs typeface="Arial"/>
                </a:rPr>
                <a:t>White</a:t>
              </a:r>
            </a:p>
          </p:txBody>
        </p:sp>
        <p:sp>
          <p:nvSpPr>
            <p:cNvPr id="623" name="tx149">
              <a:extLst>
                <a:ext uri="{FF2B5EF4-FFF2-40B4-BE49-F238E27FC236}">
                  <a16:creationId xmlns:a16="http://schemas.microsoft.com/office/drawing/2014/main" id="{87FF9032-1FB1-4CCF-AFF2-78F86715A810}"/>
                </a:ext>
              </a:extLst>
            </p:cNvPr>
            <p:cNvSpPr/>
            <p:nvPr/>
          </p:nvSpPr>
          <p:spPr>
            <a:xfrm>
              <a:off x="4923047" y="4715303"/>
              <a:ext cx="714530" cy="129399"/>
            </a:xfrm>
            <a:prstGeom prst="rect">
              <a:avLst/>
            </a:prstGeom>
            <a:noFill/>
          </p:spPr>
          <p:txBody>
            <a:bodyPr wrap="none" lIns="0" tIns="0" rIns="0" bIns="0" anchor="ctr" anchorCtr="1"/>
            <a:lstStyle/>
            <a:p>
              <a:pPr defTabSz="457200">
                <a:lnSpc>
                  <a:spcPts val="1100"/>
                </a:lnSpc>
              </a:pPr>
              <a:r>
                <a:rPr sz="1100">
                  <a:solidFill>
                    <a:srgbClr val="000000">
                      <a:alpha val="100000"/>
                    </a:srgbClr>
                  </a:solidFill>
                  <a:latin typeface="Open Sans" panose="020B0606030504020204"/>
                  <a:cs typeface="Arial"/>
                </a:rPr>
                <a:t>Percentage</a:t>
              </a:r>
            </a:p>
          </p:txBody>
        </p:sp>
        <p:sp>
          <p:nvSpPr>
            <p:cNvPr id="624" name="rc150">
              <a:extLst>
                <a:ext uri="{FF2B5EF4-FFF2-40B4-BE49-F238E27FC236}">
                  <a16:creationId xmlns:a16="http://schemas.microsoft.com/office/drawing/2014/main" id="{14637A04-2AC8-4DF7-9E2B-E988928B2FA1}"/>
                </a:ext>
              </a:extLst>
            </p:cNvPr>
            <p:cNvSpPr/>
            <p:nvPr/>
          </p:nvSpPr>
          <p:spPr>
            <a:xfrm>
              <a:off x="2566300" y="5012456"/>
              <a:ext cx="5428023" cy="358634"/>
            </a:xfrm>
            <a:prstGeom prst="rect">
              <a:avLst/>
            </a:prstGeom>
            <a:solidFill>
              <a:srgbClr val="FFFFFF">
                <a:alpha val="100000"/>
              </a:srgbClr>
            </a:solidFill>
          </p:spPr>
          <p:txBody>
            <a:bodyPr/>
            <a:lstStyle/>
            <a:p>
              <a:pPr defTabSz="457200"/>
              <a:endParaRPr>
                <a:solidFill>
                  <a:prstClr val="black"/>
                </a:solidFill>
                <a:latin typeface="Calibri"/>
              </a:endParaRPr>
            </a:p>
          </p:txBody>
        </p:sp>
        <p:sp>
          <p:nvSpPr>
            <p:cNvPr id="626" name="rc152">
              <a:extLst>
                <a:ext uri="{FF2B5EF4-FFF2-40B4-BE49-F238E27FC236}">
                  <a16:creationId xmlns:a16="http://schemas.microsoft.com/office/drawing/2014/main" id="{6C7A2BA7-1199-4E73-BC2D-F3D95C129406}"/>
                </a:ext>
              </a:extLst>
            </p:cNvPr>
            <p:cNvSpPr/>
            <p:nvPr/>
          </p:nvSpPr>
          <p:spPr>
            <a:xfrm>
              <a:off x="3343653" y="5082045"/>
              <a:ext cx="219455" cy="219455"/>
            </a:xfrm>
            <a:prstGeom prst="rect">
              <a:avLst/>
            </a:prstGeom>
            <a:solidFill>
              <a:srgbClr val="F2F2F2">
                <a:alpha val="100000"/>
              </a:srgbClr>
            </a:solidFill>
          </p:spPr>
          <p:txBody>
            <a:bodyPr/>
            <a:lstStyle/>
            <a:p>
              <a:pPr defTabSz="457200"/>
              <a:endParaRPr>
                <a:solidFill>
                  <a:prstClr val="black"/>
                </a:solidFill>
                <a:latin typeface="Calibri"/>
              </a:endParaRPr>
            </a:p>
          </p:txBody>
        </p:sp>
        <p:sp>
          <p:nvSpPr>
            <p:cNvPr id="627" name="rc153">
              <a:extLst>
                <a:ext uri="{FF2B5EF4-FFF2-40B4-BE49-F238E27FC236}">
                  <a16:creationId xmlns:a16="http://schemas.microsoft.com/office/drawing/2014/main" id="{2DEE561E-660C-420E-8957-8A5167CE14B5}"/>
                </a:ext>
              </a:extLst>
            </p:cNvPr>
            <p:cNvSpPr/>
            <p:nvPr/>
          </p:nvSpPr>
          <p:spPr>
            <a:xfrm>
              <a:off x="3352653" y="5091045"/>
              <a:ext cx="201456" cy="201456"/>
            </a:xfrm>
            <a:prstGeom prst="rect">
              <a:avLst/>
            </a:prstGeom>
            <a:solidFill>
              <a:srgbClr val="D8B365">
                <a:alpha val="100000"/>
              </a:srgbClr>
            </a:solidFill>
          </p:spPr>
          <p:txBody>
            <a:bodyPr/>
            <a:lstStyle/>
            <a:p>
              <a:pPr defTabSz="457200"/>
              <a:endParaRPr>
                <a:solidFill>
                  <a:prstClr val="black"/>
                </a:solidFill>
                <a:latin typeface="Calibri"/>
              </a:endParaRPr>
            </a:p>
          </p:txBody>
        </p:sp>
        <p:sp>
          <p:nvSpPr>
            <p:cNvPr id="628" name="rc154">
              <a:extLst>
                <a:ext uri="{FF2B5EF4-FFF2-40B4-BE49-F238E27FC236}">
                  <a16:creationId xmlns:a16="http://schemas.microsoft.com/office/drawing/2014/main" id="{8BED83C1-9007-4A19-95E1-CF4C8BA621DE}"/>
                </a:ext>
              </a:extLst>
            </p:cNvPr>
            <p:cNvSpPr/>
            <p:nvPr/>
          </p:nvSpPr>
          <p:spPr>
            <a:xfrm>
              <a:off x="3352653" y="5091045"/>
              <a:ext cx="201456" cy="201456"/>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629" name="rc155">
              <a:extLst>
                <a:ext uri="{FF2B5EF4-FFF2-40B4-BE49-F238E27FC236}">
                  <a16:creationId xmlns:a16="http://schemas.microsoft.com/office/drawing/2014/main" id="{ED6F2200-E152-4AB8-A8D4-76DBE746200D}"/>
                </a:ext>
              </a:extLst>
            </p:cNvPr>
            <p:cNvSpPr/>
            <p:nvPr/>
          </p:nvSpPr>
          <p:spPr>
            <a:xfrm>
              <a:off x="4635737" y="5082045"/>
              <a:ext cx="219455" cy="219455"/>
            </a:xfrm>
            <a:prstGeom prst="rect">
              <a:avLst/>
            </a:prstGeom>
            <a:solidFill>
              <a:srgbClr val="F2F2F2">
                <a:alpha val="100000"/>
              </a:srgbClr>
            </a:solidFill>
          </p:spPr>
          <p:txBody>
            <a:bodyPr/>
            <a:lstStyle/>
            <a:p>
              <a:pPr defTabSz="457200"/>
              <a:endParaRPr>
                <a:solidFill>
                  <a:prstClr val="black"/>
                </a:solidFill>
                <a:latin typeface="Calibri"/>
              </a:endParaRPr>
            </a:p>
          </p:txBody>
        </p:sp>
        <p:sp>
          <p:nvSpPr>
            <p:cNvPr id="630" name="rc156">
              <a:extLst>
                <a:ext uri="{FF2B5EF4-FFF2-40B4-BE49-F238E27FC236}">
                  <a16:creationId xmlns:a16="http://schemas.microsoft.com/office/drawing/2014/main" id="{69F9B86D-18EC-4B49-8D51-AE4509D5AE84}"/>
                </a:ext>
              </a:extLst>
            </p:cNvPr>
            <p:cNvSpPr/>
            <p:nvPr/>
          </p:nvSpPr>
          <p:spPr>
            <a:xfrm>
              <a:off x="4644737" y="5091045"/>
              <a:ext cx="201456" cy="201456"/>
            </a:xfrm>
            <a:prstGeom prst="rect">
              <a:avLst/>
            </a:prstGeom>
            <a:solidFill>
              <a:srgbClr val="EBD9B2">
                <a:alpha val="100000"/>
              </a:srgbClr>
            </a:solidFill>
          </p:spPr>
          <p:txBody>
            <a:bodyPr/>
            <a:lstStyle/>
            <a:p>
              <a:pPr defTabSz="457200"/>
              <a:endParaRPr>
                <a:solidFill>
                  <a:prstClr val="black"/>
                </a:solidFill>
                <a:latin typeface="Calibri"/>
              </a:endParaRPr>
            </a:p>
          </p:txBody>
        </p:sp>
        <p:sp>
          <p:nvSpPr>
            <p:cNvPr id="631" name="rc157">
              <a:extLst>
                <a:ext uri="{FF2B5EF4-FFF2-40B4-BE49-F238E27FC236}">
                  <a16:creationId xmlns:a16="http://schemas.microsoft.com/office/drawing/2014/main" id="{86721A1B-DD01-4773-BE59-8AAD7482F745}"/>
                </a:ext>
              </a:extLst>
            </p:cNvPr>
            <p:cNvSpPr/>
            <p:nvPr/>
          </p:nvSpPr>
          <p:spPr>
            <a:xfrm>
              <a:off x="4644737" y="5091045"/>
              <a:ext cx="201456" cy="201456"/>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632" name="rc158">
              <a:extLst>
                <a:ext uri="{FF2B5EF4-FFF2-40B4-BE49-F238E27FC236}">
                  <a16:creationId xmlns:a16="http://schemas.microsoft.com/office/drawing/2014/main" id="{1831A4DC-9E60-420F-BD50-8E780BC60340}"/>
                </a:ext>
              </a:extLst>
            </p:cNvPr>
            <p:cNvSpPr/>
            <p:nvPr/>
          </p:nvSpPr>
          <p:spPr>
            <a:xfrm>
              <a:off x="5480146" y="5082045"/>
              <a:ext cx="219455" cy="219455"/>
            </a:xfrm>
            <a:prstGeom prst="rect">
              <a:avLst/>
            </a:prstGeom>
            <a:solidFill>
              <a:srgbClr val="F2F2F2">
                <a:alpha val="100000"/>
              </a:srgbClr>
            </a:solidFill>
          </p:spPr>
          <p:txBody>
            <a:bodyPr/>
            <a:lstStyle/>
            <a:p>
              <a:pPr defTabSz="457200"/>
              <a:endParaRPr>
                <a:solidFill>
                  <a:prstClr val="black"/>
                </a:solidFill>
                <a:latin typeface="Calibri"/>
              </a:endParaRPr>
            </a:p>
          </p:txBody>
        </p:sp>
        <p:sp>
          <p:nvSpPr>
            <p:cNvPr id="633" name="rc159">
              <a:extLst>
                <a:ext uri="{FF2B5EF4-FFF2-40B4-BE49-F238E27FC236}">
                  <a16:creationId xmlns:a16="http://schemas.microsoft.com/office/drawing/2014/main" id="{10EFCCCD-1414-4C52-8933-B1DD191217B6}"/>
                </a:ext>
              </a:extLst>
            </p:cNvPr>
            <p:cNvSpPr/>
            <p:nvPr/>
          </p:nvSpPr>
          <p:spPr>
            <a:xfrm>
              <a:off x="5489146" y="5091045"/>
              <a:ext cx="201456" cy="201456"/>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634" name="rc160">
              <a:extLst>
                <a:ext uri="{FF2B5EF4-FFF2-40B4-BE49-F238E27FC236}">
                  <a16:creationId xmlns:a16="http://schemas.microsoft.com/office/drawing/2014/main" id="{E35AA004-71F1-4DDA-A3F5-C202CDFE5833}"/>
                </a:ext>
              </a:extLst>
            </p:cNvPr>
            <p:cNvSpPr/>
            <p:nvPr/>
          </p:nvSpPr>
          <p:spPr>
            <a:xfrm>
              <a:off x="5489146" y="5091045"/>
              <a:ext cx="201456" cy="201456"/>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635" name="rc161">
              <a:extLst>
                <a:ext uri="{FF2B5EF4-FFF2-40B4-BE49-F238E27FC236}">
                  <a16:creationId xmlns:a16="http://schemas.microsoft.com/office/drawing/2014/main" id="{5484740D-E207-4DBE-BD2B-35001A12DFA2}"/>
                </a:ext>
              </a:extLst>
            </p:cNvPr>
            <p:cNvSpPr/>
            <p:nvPr/>
          </p:nvSpPr>
          <p:spPr>
            <a:xfrm>
              <a:off x="6219780" y="5082045"/>
              <a:ext cx="219455" cy="219455"/>
            </a:xfrm>
            <a:prstGeom prst="rect">
              <a:avLst/>
            </a:prstGeom>
            <a:solidFill>
              <a:srgbClr val="F2F2F2">
                <a:alpha val="100000"/>
              </a:srgbClr>
            </a:solidFill>
          </p:spPr>
          <p:txBody>
            <a:bodyPr/>
            <a:lstStyle/>
            <a:p>
              <a:pPr defTabSz="457200"/>
              <a:endParaRPr>
                <a:solidFill>
                  <a:prstClr val="black"/>
                </a:solidFill>
                <a:latin typeface="Calibri"/>
              </a:endParaRPr>
            </a:p>
          </p:txBody>
        </p:sp>
        <p:sp>
          <p:nvSpPr>
            <p:cNvPr id="636" name="rc162">
              <a:extLst>
                <a:ext uri="{FF2B5EF4-FFF2-40B4-BE49-F238E27FC236}">
                  <a16:creationId xmlns:a16="http://schemas.microsoft.com/office/drawing/2014/main" id="{30F5F976-698F-441F-A178-7ED0D9763EE9}"/>
                </a:ext>
              </a:extLst>
            </p:cNvPr>
            <p:cNvSpPr/>
            <p:nvPr/>
          </p:nvSpPr>
          <p:spPr>
            <a:xfrm>
              <a:off x="6228780" y="5091045"/>
              <a:ext cx="201456" cy="201456"/>
            </a:xfrm>
            <a:prstGeom prst="rect">
              <a:avLst/>
            </a:prstGeom>
            <a:solidFill>
              <a:srgbClr val="ACD9D5">
                <a:alpha val="100000"/>
              </a:srgbClr>
            </a:solidFill>
          </p:spPr>
          <p:txBody>
            <a:bodyPr/>
            <a:lstStyle/>
            <a:p>
              <a:pPr defTabSz="457200"/>
              <a:endParaRPr>
                <a:solidFill>
                  <a:prstClr val="black"/>
                </a:solidFill>
                <a:latin typeface="Calibri"/>
              </a:endParaRPr>
            </a:p>
          </p:txBody>
        </p:sp>
        <p:sp>
          <p:nvSpPr>
            <p:cNvPr id="637" name="rc163">
              <a:extLst>
                <a:ext uri="{FF2B5EF4-FFF2-40B4-BE49-F238E27FC236}">
                  <a16:creationId xmlns:a16="http://schemas.microsoft.com/office/drawing/2014/main" id="{B8B4B546-A1CE-45AB-B8E3-3DBA25DCF181}"/>
                </a:ext>
              </a:extLst>
            </p:cNvPr>
            <p:cNvSpPr/>
            <p:nvPr/>
          </p:nvSpPr>
          <p:spPr>
            <a:xfrm>
              <a:off x="6228780" y="5091045"/>
              <a:ext cx="201456" cy="201456"/>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638" name="rc164">
              <a:extLst>
                <a:ext uri="{FF2B5EF4-FFF2-40B4-BE49-F238E27FC236}">
                  <a16:creationId xmlns:a16="http://schemas.microsoft.com/office/drawing/2014/main" id="{32AEF1DE-CE48-4B7E-99C1-44949D0046CA}"/>
                </a:ext>
              </a:extLst>
            </p:cNvPr>
            <p:cNvSpPr/>
            <p:nvPr/>
          </p:nvSpPr>
          <p:spPr>
            <a:xfrm>
              <a:off x="6883215" y="5082045"/>
              <a:ext cx="219455" cy="219455"/>
            </a:xfrm>
            <a:prstGeom prst="rect">
              <a:avLst/>
            </a:prstGeom>
            <a:solidFill>
              <a:srgbClr val="F2F2F2">
                <a:alpha val="100000"/>
              </a:srgbClr>
            </a:solidFill>
          </p:spPr>
          <p:txBody>
            <a:bodyPr/>
            <a:lstStyle/>
            <a:p>
              <a:pPr defTabSz="457200"/>
              <a:endParaRPr>
                <a:solidFill>
                  <a:prstClr val="black"/>
                </a:solidFill>
                <a:latin typeface="Calibri"/>
              </a:endParaRPr>
            </a:p>
          </p:txBody>
        </p:sp>
        <p:sp>
          <p:nvSpPr>
            <p:cNvPr id="639" name="rc165">
              <a:extLst>
                <a:ext uri="{FF2B5EF4-FFF2-40B4-BE49-F238E27FC236}">
                  <a16:creationId xmlns:a16="http://schemas.microsoft.com/office/drawing/2014/main" id="{E144CF68-F6EB-46D2-AAED-862FCA853FC1}"/>
                </a:ext>
              </a:extLst>
            </p:cNvPr>
            <p:cNvSpPr/>
            <p:nvPr/>
          </p:nvSpPr>
          <p:spPr>
            <a:xfrm>
              <a:off x="6892215" y="5091045"/>
              <a:ext cx="201455" cy="201456"/>
            </a:xfrm>
            <a:prstGeom prst="rect">
              <a:avLst/>
            </a:prstGeom>
            <a:solidFill>
              <a:srgbClr val="5AB4AC">
                <a:alpha val="100000"/>
              </a:srgbClr>
            </a:solidFill>
          </p:spPr>
          <p:txBody>
            <a:bodyPr/>
            <a:lstStyle/>
            <a:p>
              <a:pPr defTabSz="457200"/>
              <a:endParaRPr>
                <a:solidFill>
                  <a:prstClr val="black"/>
                </a:solidFill>
                <a:latin typeface="Calibri"/>
              </a:endParaRPr>
            </a:p>
          </p:txBody>
        </p:sp>
        <p:sp>
          <p:nvSpPr>
            <p:cNvPr id="640" name="rc166">
              <a:extLst>
                <a:ext uri="{FF2B5EF4-FFF2-40B4-BE49-F238E27FC236}">
                  <a16:creationId xmlns:a16="http://schemas.microsoft.com/office/drawing/2014/main" id="{7F9A7056-047E-4208-BD4E-B81932B5E73D}"/>
                </a:ext>
              </a:extLst>
            </p:cNvPr>
            <p:cNvSpPr/>
            <p:nvPr/>
          </p:nvSpPr>
          <p:spPr>
            <a:xfrm>
              <a:off x="6892215" y="5091045"/>
              <a:ext cx="201455" cy="201456"/>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641" name="tx167">
              <a:extLst>
                <a:ext uri="{FF2B5EF4-FFF2-40B4-BE49-F238E27FC236}">
                  <a16:creationId xmlns:a16="http://schemas.microsoft.com/office/drawing/2014/main" id="{21BBF74D-1814-4A65-8CB0-7C97A0CB7BFB}"/>
                </a:ext>
              </a:extLst>
            </p:cNvPr>
            <p:cNvSpPr/>
            <p:nvPr/>
          </p:nvSpPr>
          <p:spPr>
            <a:xfrm>
              <a:off x="3632698" y="5142129"/>
              <a:ext cx="888295" cy="10488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Strongly Disagree</a:t>
              </a:r>
            </a:p>
          </p:txBody>
        </p:sp>
        <p:sp>
          <p:nvSpPr>
            <p:cNvPr id="642" name="tx168">
              <a:extLst>
                <a:ext uri="{FF2B5EF4-FFF2-40B4-BE49-F238E27FC236}">
                  <a16:creationId xmlns:a16="http://schemas.microsoft.com/office/drawing/2014/main" id="{A71632CB-5D98-423E-8977-A03467945197}"/>
                </a:ext>
              </a:extLst>
            </p:cNvPr>
            <p:cNvSpPr/>
            <p:nvPr/>
          </p:nvSpPr>
          <p:spPr>
            <a:xfrm>
              <a:off x="4924782" y="5143494"/>
              <a:ext cx="447258"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Disagree</a:t>
              </a:r>
            </a:p>
          </p:txBody>
        </p:sp>
        <p:sp>
          <p:nvSpPr>
            <p:cNvPr id="643" name="tx169">
              <a:extLst>
                <a:ext uri="{FF2B5EF4-FFF2-40B4-BE49-F238E27FC236}">
                  <a16:creationId xmlns:a16="http://schemas.microsoft.com/office/drawing/2014/main" id="{3FBC6359-4C76-4D7B-A14B-DA6825C2F5AA}"/>
                </a:ext>
              </a:extLst>
            </p:cNvPr>
            <p:cNvSpPr/>
            <p:nvPr/>
          </p:nvSpPr>
          <p:spPr>
            <a:xfrm>
              <a:off x="5769191" y="5165704"/>
              <a:ext cx="360273" cy="8130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Neutral</a:t>
              </a:r>
            </a:p>
          </p:txBody>
        </p:sp>
        <p:sp>
          <p:nvSpPr>
            <p:cNvPr id="644" name="tx170">
              <a:extLst>
                <a:ext uri="{FF2B5EF4-FFF2-40B4-BE49-F238E27FC236}">
                  <a16:creationId xmlns:a16="http://schemas.microsoft.com/office/drawing/2014/main" id="{FBA60EE5-F042-48A0-ACF6-FFDCD860E955}"/>
                </a:ext>
              </a:extLst>
            </p:cNvPr>
            <p:cNvSpPr/>
            <p:nvPr/>
          </p:nvSpPr>
          <p:spPr>
            <a:xfrm>
              <a:off x="6508826" y="5143494"/>
              <a:ext cx="298226"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Agree</a:t>
              </a:r>
            </a:p>
          </p:txBody>
        </p:sp>
        <p:sp>
          <p:nvSpPr>
            <p:cNvPr id="645" name="tx171">
              <a:extLst>
                <a:ext uri="{FF2B5EF4-FFF2-40B4-BE49-F238E27FC236}">
                  <a16:creationId xmlns:a16="http://schemas.microsoft.com/office/drawing/2014/main" id="{CD12FA53-08BC-4CA1-B214-8FD269FCEC08}"/>
                </a:ext>
              </a:extLst>
            </p:cNvPr>
            <p:cNvSpPr/>
            <p:nvPr/>
          </p:nvSpPr>
          <p:spPr>
            <a:xfrm>
              <a:off x="7172260" y="5142129"/>
              <a:ext cx="739264" cy="10488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Strongly Agree</a:t>
              </a:r>
            </a:p>
          </p:txBody>
        </p:sp>
      </p:grpSp>
      <p:sp>
        <p:nvSpPr>
          <p:cNvPr id="170" name="TextBox 169">
            <a:extLst>
              <a:ext uri="{FF2B5EF4-FFF2-40B4-BE49-F238E27FC236}">
                <a16:creationId xmlns:a16="http://schemas.microsoft.com/office/drawing/2014/main" id="{9614DB28-6B99-44BF-BCAE-EBDC3487359D}"/>
              </a:ext>
            </a:extLst>
          </p:cNvPr>
          <p:cNvSpPr txBox="1"/>
          <p:nvPr/>
        </p:nvSpPr>
        <p:spPr>
          <a:xfrm>
            <a:off x="9710444" y="6013550"/>
            <a:ext cx="584258" cy="246221"/>
          </a:xfrm>
          <a:prstGeom prst="rect">
            <a:avLst/>
          </a:prstGeom>
          <a:noFill/>
        </p:spPr>
        <p:txBody>
          <a:bodyPr wrap="square" rtlCol="0">
            <a:spAutoFit/>
          </a:bodyPr>
          <a:lstStyle/>
          <a:p>
            <a:pPr defTabSz="457200"/>
            <a:r>
              <a:rPr lang="en-US" sz="1000">
                <a:solidFill>
                  <a:prstClr val="black"/>
                </a:solidFill>
                <a:latin typeface="Open Sans" panose="020B0606030504020204"/>
              </a:rPr>
              <a:t>n=146</a:t>
            </a:r>
          </a:p>
        </p:txBody>
      </p:sp>
      <p:sp>
        <p:nvSpPr>
          <p:cNvPr id="172" name="TextBox 171">
            <a:extLst>
              <a:ext uri="{FF2B5EF4-FFF2-40B4-BE49-F238E27FC236}">
                <a16:creationId xmlns:a16="http://schemas.microsoft.com/office/drawing/2014/main" id="{5C7DD2A5-B5E9-46C0-8D56-06170B6841F4}"/>
              </a:ext>
            </a:extLst>
          </p:cNvPr>
          <p:cNvSpPr txBox="1"/>
          <p:nvPr/>
        </p:nvSpPr>
        <p:spPr>
          <a:xfrm>
            <a:off x="1889366" y="6684343"/>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Tree>
    <p:extLst>
      <p:ext uri="{BB962C8B-B14F-4D97-AF65-F5344CB8AC3E}">
        <p14:creationId xmlns:p14="http://schemas.microsoft.com/office/powerpoint/2010/main" val="376877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5A5E-2533-43CD-9909-B788E3510A34}"/>
              </a:ext>
            </a:extLst>
          </p:cNvPr>
          <p:cNvSpPr>
            <a:spLocks noGrp="1"/>
          </p:cNvSpPr>
          <p:nvPr>
            <p:ph type="title"/>
          </p:nvPr>
        </p:nvSpPr>
        <p:spPr/>
        <p:txBody>
          <a:bodyPr/>
          <a:lstStyle/>
          <a:p>
            <a:r>
              <a:rPr lang="en-US"/>
              <a:t>Structural Barriers Continued</a:t>
            </a:r>
          </a:p>
        </p:txBody>
      </p:sp>
      <p:sp>
        <p:nvSpPr>
          <p:cNvPr id="86" name="Content Placeholder 85">
            <a:extLst>
              <a:ext uri="{FF2B5EF4-FFF2-40B4-BE49-F238E27FC236}">
                <a16:creationId xmlns:a16="http://schemas.microsoft.com/office/drawing/2014/main" id="{CB72369D-6A58-46B2-B677-353A548D95F7}"/>
              </a:ext>
            </a:extLst>
          </p:cNvPr>
          <p:cNvSpPr>
            <a:spLocks noGrp="1"/>
          </p:cNvSpPr>
          <p:nvPr>
            <p:ph idx="1"/>
          </p:nvPr>
        </p:nvSpPr>
        <p:spPr/>
        <p:txBody>
          <a:bodyPr/>
          <a:lstStyle/>
          <a:p>
            <a:r>
              <a:rPr lang="en-US"/>
              <a:t>More BIPOC respondents agreed or strongly agreed that there are </a:t>
            </a:r>
            <a:r>
              <a:rPr lang="en-US" b="1"/>
              <a:t>structural barriers </a:t>
            </a:r>
            <a:r>
              <a:rPr lang="en-US"/>
              <a:t>in employment and healthcare as well.*</a:t>
            </a:r>
          </a:p>
        </p:txBody>
      </p:sp>
      <p:sp>
        <p:nvSpPr>
          <p:cNvPr id="170" name="TextBox 169">
            <a:extLst>
              <a:ext uri="{FF2B5EF4-FFF2-40B4-BE49-F238E27FC236}">
                <a16:creationId xmlns:a16="http://schemas.microsoft.com/office/drawing/2014/main" id="{9614DB28-6B99-44BF-BCAE-EBDC3487359D}"/>
              </a:ext>
            </a:extLst>
          </p:cNvPr>
          <p:cNvSpPr txBox="1"/>
          <p:nvPr/>
        </p:nvSpPr>
        <p:spPr>
          <a:xfrm>
            <a:off x="9710444" y="4830910"/>
            <a:ext cx="584258" cy="246221"/>
          </a:xfrm>
          <a:prstGeom prst="rect">
            <a:avLst/>
          </a:prstGeom>
          <a:noFill/>
        </p:spPr>
        <p:txBody>
          <a:bodyPr wrap="square" rtlCol="0">
            <a:spAutoFit/>
          </a:bodyPr>
          <a:lstStyle/>
          <a:p>
            <a:pPr defTabSz="457200"/>
            <a:r>
              <a:rPr lang="en-US" sz="1000">
                <a:solidFill>
                  <a:prstClr val="black"/>
                </a:solidFill>
                <a:latin typeface="Open Sans" panose="020B0606030504020204"/>
              </a:rPr>
              <a:t>n=146</a:t>
            </a:r>
          </a:p>
        </p:txBody>
      </p:sp>
      <p:grpSp>
        <p:nvGrpSpPr>
          <p:cNvPr id="172" name="Group 171">
            <a:extLst>
              <a:ext uri="{FF2B5EF4-FFF2-40B4-BE49-F238E27FC236}">
                <a16:creationId xmlns:a16="http://schemas.microsoft.com/office/drawing/2014/main" id="{AEE0D5D8-9E4C-441C-A9A3-4442279013C5}"/>
              </a:ext>
            </a:extLst>
          </p:cNvPr>
          <p:cNvGrpSpPr/>
          <p:nvPr/>
        </p:nvGrpSpPr>
        <p:grpSpPr>
          <a:xfrm>
            <a:off x="2065100" y="1657396"/>
            <a:ext cx="8229602" cy="4064527"/>
            <a:chOff x="457200" y="914401"/>
            <a:chExt cx="8229600" cy="3223447"/>
          </a:xfrm>
        </p:grpSpPr>
        <p:sp>
          <p:nvSpPr>
            <p:cNvPr id="173" name="rc3">
              <a:extLst>
                <a:ext uri="{FF2B5EF4-FFF2-40B4-BE49-F238E27FC236}">
                  <a16:creationId xmlns:a16="http://schemas.microsoft.com/office/drawing/2014/main" id="{3238130D-9552-4515-862D-C3311EC4FD96}"/>
                </a:ext>
              </a:extLst>
            </p:cNvPr>
            <p:cNvSpPr/>
            <p:nvPr/>
          </p:nvSpPr>
          <p:spPr>
            <a:xfrm>
              <a:off x="457200" y="914401"/>
              <a:ext cx="8229600" cy="3213920"/>
            </a:xfrm>
            <a:prstGeom prst="rect">
              <a:avLst/>
            </a:prstGeom>
            <a:solidFill>
              <a:srgbClr val="FFFFFF">
                <a:alpha val="100000"/>
              </a:srgbClr>
            </a:solidFill>
            <a:ln w="9525"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74" name="pl6">
              <a:extLst>
                <a:ext uri="{FF2B5EF4-FFF2-40B4-BE49-F238E27FC236}">
                  <a16:creationId xmlns:a16="http://schemas.microsoft.com/office/drawing/2014/main" id="{DA840A92-1D2E-4183-8751-7C34845FE306}"/>
                </a:ext>
              </a:extLst>
            </p:cNvPr>
            <p:cNvSpPr/>
            <p:nvPr/>
          </p:nvSpPr>
          <p:spPr>
            <a:xfrm>
              <a:off x="3113495"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75" name="pl7">
              <a:extLst>
                <a:ext uri="{FF2B5EF4-FFF2-40B4-BE49-F238E27FC236}">
                  <a16:creationId xmlns:a16="http://schemas.microsoft.com/office/drawing/2014/main" id="{E6AFF8EB-F47E-4B80-AE52-3B00DED58E76}"/>
                </a:ext>
              </a:extLst>
            </p:cNvPr>
            <p:cNvSpPr/>
            <p:nvPr/>
          </p:nvSpPr>
          <p:spPr>
            <a:xfrm>
              <a:off x="4558039"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76" name="pl8">
              <a:extLst>
                <a:ext uri="{FF2B5EF4-FFF2-40B4-BE49-F238E27FC236}">
                  <a16:creationId xmlns:a16="http://schemas.microsoft.com/office/drawing/2014/main" id="{870B7F5F-DC75-46DB-808D-1BE85F902BED}"/>
                </a:ext>
              </a:extLst>
            </p:cNvPr>
            <p:cNvSpPr/>
            <p:nvPr/>
          </p:nvSpPr>
          <p:spPr>
            <a:xfrm>
              <a:off x="6002584"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77" name="pl9">
              <a:extLst>
                <a:ext uri="{FF2B5EF4-FFF2-40B4-BE49-F238E27FC236}">
                  <a16:creationId xmlns:a16="http://schemas.microsoft.com/office/drawing/2014/main" id="{AACC6AB0-7B22-4CD7-9F3C-B78BCB88D248}"/>
                </a:ext>
              </a:extLst>
            </p:cNvPr>
            <p:cNvSpPr/>
            <p:nvPr/>
          </p:nvSpPr>
          <p:spPr>
            <a:xfrm>
              <a:off x="7447129" y="1330332"/>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78" name="pl10">
              <a:extLst>
                <a:ext uri="{FF2B5EF4-FFF2-40B4-BE49-F238E27FC236}">
                  <a16:creationId xmlns:a16="http://schemas.microsoft.com/office/drawing/2014/main" id="{BE390976-6D84-4BD4-8A69-F665B93D7B15}"/>
                </a:ext>
              </a:extLst>
            </p:cNvPr>
            <p:cNvSpPr/>
            <p:nvPr/>
          </p:nvSpPr>
          <p:spPr>
            <a:xfrm>
              <a:off x="1943413" y="1972419"/>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79" name="pl11">
              <a:extLst>
                <a:ext uri="{FF2B5EF4-FFF2-40B4-BE49-F238E27FC236}">
                  <a16:creationId xmlns:a16="http://schemas.microsoft.com/office/drawing/2014/main" id="{DD9C619F-04E8-4C36-AD56-803219768C6A}"/>
                </a:ext>
              </a:extLst>
            </p:cNvPr>
            <p:cNvSpPr/>
            <p:nvPr/>
          </p:nvSpPr>
          <p:spPr>
            <a:xfrm>
              <a:off x="1943413" y="172546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0" name="pl12">
              <a:extLst>
                <a:ext uri="{FF2B5EF4-FFF2-40B4-BE49-F238E27FC236}">
                  <a16:creationId xmlns:a16="http://schemas.microsoft.com/office/drawing/2014/main" id="{BC1A9E56-C4A4-477B-87D2-6DF549E08FEF}"/>
                </a:ext>
              </a:extLst>
            </p:cNvPr>
            <p:cNvSpPr/>
            <p:nvPr/>
          </p:nvSpPr>
          <p:spPr>
            <a:xfrm>
              <a:off x="1943413" y="1478506"/>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1" name="pl13">
              <a:extLst>
                <a:ext uri="{FF2B5EF4-FFF2-40B4-BE49-F238E27FC236}">
                  <a16:creationId xmlns:a16="http://schemas.microsoft.com/office/drawing/2014/main" id="{CD03B032-1284-41D7-B1B9-F9ADBDADD582}"/>
                </a:ext>
              </a:extLst>
            </p:cNvPr>
            <p:cNvSpPr/>
            <p:nvPr/>
          </p:nvSpPr>
          <p:spPr>
            <a:xfrm>
              <a:off x="239122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2" name="pl14">
              <a:extLst>
                <a:ext uri="{FF2B5EF4-FFF2-40B4-BE49-F238E27FC236}">
                  <a16:creationId xmlns:a16="http://schemas.microsoft.com/office/drawing/2014/main" id="{2CD777DA-7933-4ADC-9AD3-8D616E575ABD}"/>
                </a:ext>
              </a:extLst>
            </p:cNvPr>
            <p:cNvSpPr/>
            <p:nvPr/>
          </p:nvSpPr>
          <p:spPr>
            <a:xfrm>
              <a:off x="3835767"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3" name="pl15">
              <a:extLst>
                <a:ext uri="{FF2B5EF4-FFF2-40B4-BE49-F238E27FC236}">
                  <a16:creationId xmlns:a16="http://schemas.microsoft.com/office/drawing/2014/main" id="{5BD440F6-9387-48CF-9C4B-343613AF0A77}"/>
                </a:ext>
              </a:extLst>
            </p:cNvPr>
            <p:cNvSpPr/>
            <p:nvPr/>
          </p:nvSpPr>
          <p:spPr>
            <a:xfrm>
              <a:off x="528031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4" name="pl16">
              <a:extLst>
                <a:ext uri="{FF2B5EF4-FFF2-40B4-BE49-F238E27FC236}">
                  <a16:creationId xmlns:a16="http://schemas.microsoft.com/office/drawing/2014/main" id="{84EC9EDA-03CE-4629-81B2-E3AB8FB0CA1F}"/>
                </a:ext>
              </a:extLst>
            </p:cNvPr>
            <p:cNvSpPr/>
            <p:nvPr/>
          </p:nvSpPr>
          <p:spPr>
            <a:xfrm>
              <a:off x="6724857"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5" name="pl17">
              <a:extLst>
                <a:ext uri="{FF2B5EF4-FFF2-40B4-BE49-F238E27FC236}">
                  <a16:creationId xmlns:a16="http://schemas.microsoft.com/office/drawing/2014/main" id="{865D8327-1120-4D8E-B623-4F208EE89842}"/>
                </a:ext>
              </a:extLst>
            </p:cNvPr>
            <p:cNvSpPr/>
            <p:nvPr/>
          </p:nvSpPr>
          <p:spPr>
            <a:xfrm>
              <a:off x="8169402" y="1330332"/>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186" name="pl18">
              <a:extLst>
                <a:ext uri="{FF2B5EF4-FFF2-40B4-BE49-F238E27FC236}">
                  <a16:creationId xmlns:a16="http://schemas.microsoft.com/office/drawing/2014/main" id="{84CF486C-B179-40D7-B1D6-011F75806032}"/>
                </a:ext>
              </a:extLst>
            </p:cNvPr>
            <p:cNvSpPr/>
            <p:nvPr/>
          </p:nvSpPr>
          <p:spPr>
            <a:xfrm>
              <a:off x="5280312" y="1330332"/>
              <a:ext cx="0" cy="790260"/>
            </a:xfrm>
            <a:custGeom>
              <a:avLst/>
              <a:gdLst/>
              <a:ahLst/>
              <a:cxnLst/>
              <a:rect l="0" t="0" r="0" b="0"/>
              <a:pathLst>
                <a:path h="790260">
                  <a:moveTo>
                    <a:pt x="0" y="790260"/>
                  </a:moveTo>
                  <a:lnTo>
                    <a:pt x="0" y="0"/>
                  </a:lnTo>
                  <a:lnTo>
                    <a:pt x="0" y="0"/>
                  </a:lnTo>
                </a:path>
              </a:pathLst>
            </a:custGeom>
            <a:ln w="13550" cap="flat">
              <a:solidFill>
                <a:srgbClr val="000000">
                  <a:alpha val="100000"/>
                </a:srgbClr>
              </a:solidFill>
              <a:prstDash val="solid"/>
              <a:round/>
            </a:ln>
          </p:spPr>
          <p:txBody>
            <a:bodyPr/>
            <a:lstStyle/>
            <a:p>
              <a:pPr defTabSz="457200"/>
              <a:endParaRPr>
                <a:solidFill>
                  <a:prstClr val="black"/>
                </a:solidFill>
                <a:latin typeface="Calibri"/>
              </a:endParaRPr>
            </a:p>
          </p:txBody>
        </p:sp>
        <p:sp>
          <p:nvSpPr>
            <p:cNvPr id="187" name="rc19">
              <a:extLst>
                <a:ext uri="{FF2B5EF4-FFF2-40B4-BE49-F238E27FC236}">
                  <a16:creationId xmlns:a16="http://schemas.microsoft.com/office/drawing/2014/main" id="{3E4B3DCC-B0A1-4563-B308-9B1CB1E4661B}"/>
                </a:ext>
              </a:extLst>
            </p:cNvPr>
            <p:cNvSpPr/>
            <p:nvPr/>
          </p:nvSpPr>
          <p:spPr>
            <a:xfrm>
              <a:off x="5137641" y="1367375"/>
              <a:ext cx="142671"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88" name="rc20">
              <a:extLst>
                <a:ext uri="{FF2B5EF4-FFF2-40B4-BE49-F238E27FC236}">
                  <a16:creationId xmlns:a16="http://schemas.microsoft.com/office/drawing/2014/main" id="{5F37B08E-5443-4380-8673-B95D3710D53A}"/>
                </a:ext>
              </a:extLst>
            </p:cNvPr>
            <p:cNvSpPr/>
            <p:nvPr/>
          </p:nvSpPr>
          <p:spPr>
            <a:xfrm>
              <a:off x="5085103" y="1614332"/>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89" name="rc21">
              <a:extLst>
                <a:ext uri="{FF2B5EF4-FFF2-40B4-BE49-F238E27FC236}">
                  <a16:creationId xmlns:a16="http://schemas.microsoft.com/office/drawing/2014/main" id="{FA72E284-040B-47EA-BAC3-AFEF17CA210B}"/>
                </a:ext>
              </a:extLst>
            </p:cNvPr>
            <p:cNvSpPr/>
            <p:nvPr/>
          </p:nvSpPr>
          <p:spPr>
            <a:xfrm>
              <a:off x="5173309" y="1861288"/>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90" name="rc22">
              <a:extLst>
                <a:ext uri="{FF2B5EF4-FFF2-40B4-BE49-F238E27FC236}">
                  <a16:creationId xmlns:a16="http://schemas.microsoft.com/office/drawing/2014/main" id="{8B0679EB-8715-4BB3-8C84-A9ACAD332306}"/>
                </a:ext>
              </a:extLst>
            </p:cNvPr>
            <p:cNvSpPr/>
            <p:nvPr/>
          </p:nvSpPr>
          <p:spPr>
            <a:xfrm>
              <a:off x="4780963" y="1367375"/>
              <a:ext cx="356677"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191" name="rc23">
              <a:extLst>
                <a:ext uri="{FF2B5EF4-FFF2-40B4-BE49-F238E27FC236}">
                  <a16:creationId xmlns:a16="http://schemas.microsoft.com/office/drawing/2014/main" id="{373860F7-EF97-4230-88E6-46659D0CAEC0}"/>
                </a:ext>
              </a:extLst>
            </p:cNvPr>
            <p:cNvSpPr/>
            <p:nvPr/>
          </p:nvSpPr>
          <p:spPr>
            <a:xfrm>
              <a:off x="4317282" y="1367375"/>
              <a:ext cx="463681"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192" name="rc24">
              <a:extLst>
                <a:ext uri="{FF2B5EF4-FFF2-40B4-BE49-F238E27FC236}">
                  <a16:creationId xmlns:a16="http://schemas.microsoft.com/office/drawing/2014/main" id="{D7C66DB6-E70D-4301-8F52-9D766519EB0C}"/>
                </a:ext>
              </a:extLst>
            </p:cNvPr>
            <p:cNvSpPr/>
            <p:nvPr/>
          </p:nvSpPr>
          <p:spPr>
            <a:xfrm>
              <a:off x="5007020" y="1614332"/>
              <a:ext cx="7808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193" name="rc25">
              <a:extLst>
                <a:ext uri="{FF2B5EF4-FFF2-40B4-BE49-F238E27FC236}">
                  <a16:creationId xmlns:a16="http://schemas.microsoft.com/office/drawing/2014/main" id="{CE9B2BD4-2DCB-4077-924C-636445D2E0C9}"/>
                </a:ext>
              </a:extLst>
            </p:cNvPr>
            <p:cNvSpPr/>
            <p:nvPr/>
          </p:nvSpPr>
          <p:spPr>
            <a:xfrm>
              <a:off x="4638292" y="1861288"/>
              <a:ext cx="535016"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194" name="rc26">
              <a:extLst>
                <a:ext uri="{FF2B5EF4-FFF2-40B4-BE49-F238E27FC236}">
                  <a16:creationId xmlns:a16="http://schemas.microsoft.com/office/drawing/2014/main" id="{422878CE-5920-446B-91E6-15FD21DE9239}"/>
                </a:ext>
              </a:extLst>
            </p:cNvPr>
            <p:cNvSpPr/>
            <p:nvPr/>
          </p:nvSpPr>
          <p:spPr>
            <a:xfrm>
              <a:off x="5280312" y="1861288"/>
              <a:ext cx="107003"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95" name="rc27">
              <a:extLst>
                <a:ext uri="{FF2B5EF4-FFF2-40B4-BE49-F238E27FC236}">
                  <a16:creationId xmlns:a16="http://schemas.microsoft.com/office/drawing/2014/main" id="{7CE0690E-6AE7-4FE8-AA8F-B5D0B0797D60}"/>
                </a:ext>
              </a:extLst>
            </p:cNvPr>
            <p:cNvSpPr/>
            <p:nvPr/>
          </p:nvSpPr>
          <p:spPr>
            <a:xfrm>
              <a:off x="5280312" y="1614332"/>
              <a:ext cx="195208"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96" name="rc28">
              <a:extLst>
                <a:ext uri="{FF2B5EF4-FFF2-40B4-BE49-F238E27FC236}">
                  <a16:creationId xmlns:a16="http://schemas.microsoft.com/office/drawing/2014/main" id="{195CE0B5-E6F2-43DE-A633-342CE177F4EA}"/>
                </a:ext>
              </a:extLst>
            </p:cNvPr>
            <p:cNvSpPr/>
            <p:nvPr/>
          </p:nvSpPr>
          <p:spPr>
            <a:xfrm>
              <a:off x="5280312" y="1367375"/>
              <a:ext cx="142671"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197" name="rc29">
              <a:extLst>
                <a:ext uri="{FF2B5EF4-FFF2-40B4-BE49-F238E27FC236}">
                  <a16:creationId xmlns:a16="http://schemas.microsoft.com/office/drawing/2014/main" id="{5D9CADA7-F316-4547-861C-C7731A0ECEDF}"/>
                </a:ext>
              </a:extLst>
            </p:cNvPr>
            <p:cNvSpPr/>
            <p:nvPr/>
          </p:nvSpPr>
          <p:spPr>
            <a:xfrm>
              <a:off x="5387315" y="1861288"/>
              <a:ext cx="1070033"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198" name="rc30">
              <a:extLst>
                <a:ext uri="{FF2B5EF4-FFF2-40B4-BE49-F238E27FC236}">
                  <a16:creationId xmlns:a16="http://schemas.microsoft.com/office/drawing/2014/main" id="{674F1426-E424-4001-A9DA-80D0063B7F92}"/>
                </a:ext>
              </a:extLst>
            </p:cNvPr>
            <p:cNvSpPr/>
            <p:nvPr/>
          </p:nvSpPr>
          <p:spPr>
            <a:xfrm>
              <a:off x="5475521" y="1614332"/>
              <a:ext cx="624668"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199" name="rc31">
              <a:extLst>
                <a:ext uri="{FF2B5EF4-FFF2-40B4-BE49-F238E27FC236}">
                  <a16:creationId xmlns:a16="http://schemas.microsoft.com/office/drawing/2014/main" id="{58025CCA-792A-4A59-A5C4-03028A31D8B9}"/>
                </a:ext>
              </a:extLst>
            </p:cNvPr>
            <p:cNvSpPr/>
            <p:nvPr/>
          </p:nvSpPr>
          <p:spPr>
            <a:xfrm>
              <a:off x="5422983" y="1367375"/>
              <a:ext cx="927362"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200" name="rc32">
              <a:extLst>
                <a:ext uri="{FF2B5EF4-FFF2-40B4-BE49-F238E27FC236}">
                  <a16:creationId xmlns:a16="http://schemas.microsoft.com/office/drawing/2014/main" id="{42C1D064-EC8D-45C5-A9FF-8F0FF8D46781}"/>
                </a:ext>
              </a:extLst>
            </p:cNvPr>
            <p:cNvSpPr/>
            <p:nvPr/>
          </p:nvSpPr>
          <p:spPr>
            <a:xfrm>
              <a:off x="6457348" y="1861288"/>
              <a:ext cx="1070033"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01" name="rc33">
              <a:extLst>
                <a:ext uri="{FF2B5EF4-FFF2-40B4-BE49-F238E27FC236}">
                  <a16:creationId xmlns:a16="http://schemas.microsoft.com/office/drawing/2014/main" id="{BE4B95A9-4149-4BFA-B653-0C5F91BFA116}"/>
                </a:ext>
              </a:extLst>
            </p:cNvPr>
            <p:cNvSpPr/>
            <p:nvPr/>
          </p:nvSpPr>
          <p:spPr>
            <a:xfrm>
              <a:off x="6100189" y="1614332"/>
              <a:ext cx="1795920"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02" name="rc34">
              <a:extLst>
                <a:ext uri="{FF2B5EF4-FFF2-40B4-BE49-F238E27FC236}">
                  <a16:creationId xmlns:a16="http://schemas.microsoft.com/office/drawing/2014/main" id="{65E3E41F-D279-474E-B09E-8E26DC611A3D}"/>
                </a:ext>
              </a:extLst>
            </p:cNvPr>
            <p:cNvSpPr/>
            <p:nvPr/>
          </p:nvSpPr>
          <p:spPr>
            <a:xfrm>
              <a:off x="6350345" y="1367375"/>
              <a:ext cx="856026"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03" name="tx35">
              <a:extLst>
                <a:ext uri="{FF2B5EF4-FFF2-40B4-BE49-F238E27FC236}">
                  <a16:creationId xmlns:a16="http://schemas.microsoft.com/office/drawing/2014/main" id="{40BE4EFC-0F47-460D-BD3B-EE99708AD802}"/>
                </a:ext>
              </a:extLst>
            </p:cNvPr>
            <p:cNvSpPr/>
            <p:nvPr/>
          </p:nvSpPr>
          <p:spPr>
            <a:xfrm>
              <a:off x="2174253" y="192943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19%</a:t>
              </a:r>
            </a:p>
          </p:txBody>
        </p:sp>
        <p:sp>
          <p:nvSpPr>
            <p:cNvPr id="204" name="tx36">
              <a:extLst>
                <a:ext uri="{FF2B5EF4-FFF2-40B4-BE49-F238E27FC236}">
                  <a16:creationId xmlns:a16="http://schemas.microsoft.com/office/drawing/2014/main" id="{B08032D3-9966-4D78-BF1F-AD0C46B37714}"/>
                </a:ext>
              </a:extLst>
            </p:cNvPr>
            <p:cNvSpPr/>
            <p:nvPr/>
          </p:nvSpPr>
          <p:spPr>
            <a:xfrm>
              <a:off x="2234543" y="1682481"/>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3%</a:t>
              </a:r>
            </a:p>
          </p:txBody>
        </p:sp>
        <p:sp>
          <p:nvSpPr>
            <p:cNvPr id="205" name="tx37">
              <a:extLst>
                <a:ext uri="{FF2B5EF4-FFF2-40B4-BE49-F238E27FC236}">
                  <a16:creationId xmlns:a16="http://schemas.microsoft.com/office/drawing/2014/main" id="{7CD09EA3-9603-4FE2-BD1D-C6879D1A6B1A}"/>
                </a:ext>
              </a:extLst>
            </p:cNvPr>
            <p:cNvSpPr/>
            <p:nvPr/>
          </p:nvSpPr>
          <p:spPr>
            <a:xfrm>
              <a:off x="2174253" y="1435525"/>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28%</a:t>
              </a:r>
            </a:p>
          </p:txBody>
        </p:sp>
        <p:sp>
          <p:nvSpPr>
            <p:cNvPr id="206" name="tx38">
              <a:extLst>
                <a:ext uri="{FF2B5EF4-FFF2-40B4-BE49-F238E27FC236}">
                  <a16:creationId xmlns:a16="http://schemas.microsoft.com/office/drawing/2014/main" id="{37188E0F-2608-4401-A7FE-6B793591C2BD}"/>
                </a:ext>
              </a:extLst>
            </p:cNvPr>
            <p:cNvSpPr/>
            <p:nvPr/>
          </p:nvSpPr>
          <p:spPr>
            <a:xfrm>
              <a:off x="8212795" y="192943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74%</a:t>
              </a:r>
            </a:p>
          </p:txBody>
        </p:sp>
        <p:sp>
          <p:nvSpPr>
            <p:cNvPr id="207" name="tx39">
              <a:extLst>
                <a:ext uri="{FF2B5EF4-FFF2-40B4-BE49-F238E27FC236}">
                  <a16:creationId xmlns:a16="http://schemas.microsoft.com/office/drawing/2014/main" id="{B3AA46DB-1F2A-403F-AF77-7F9FE12745F7}"/>
                </a:ext>
              </a:extLst>
            </p:cNvPr>
            <p:cNvSpPr/>
            <p:nvPr/>
          </p:nvSpPr>
          <p:spPr>
            <a:xfrm>
              <a:off x="8212795" y="168248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84%</a:t>
              </a:r>
            </a:p>
          </p:txBody>
        </p:sp>
        <p:sp>
          <p:nvSpPr>
            <p:cNvPr id="208" name="tx40">
              <a:extLst>
                <a:ext uri="{FF2B5EF4-FFF2-40B4-BE49-F238E27FC236}">
                  <a16:creationId xmlns:a16="http://schemas.microsoft.com/office/drawing/2014/main" id="{EE0BD53E-2609-4E5D-8D9A-2C18044757EE}"/>
                </a:ext>
              </a:extLst>
            </p:cNvPr>
            <p:cNvSpPr/>
            <p:nvPr/>
          </p:nvSpPr>
          <p:spPr>
            <a:xfrm>
              <a:off x="8212795" y="1435525"/>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62%</a:t>
              </a:r>
            </a:p>
          </p:txBody>
        </p:sp>
        <p:sp>
          <p:nvSpPr>
            <p:cNvPr id="209" name="tx41">
              <a:extLst>
                <a:ext uri="{FF2B5EF4-FFF2-40B4-BE49-F238E27FC236}">
                  <a16:creationId xmlns:a16="http://schemas.microsoft.com/office/drawing/2014/main" id="{78FD217B-8EC1-4B63-B6F8-814F3087886C}"/>
                </a:ext>
              </a:extLst>
            </p:cNvPr>
            <p:cNvSpPr/>
            <p:nvPr/>
          </p:nvSpPr>
          <p:spPr>
            <a:xfrm>
              <a:off x="5201972" y="1929438"/>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a:t>
              </a:r>
            </a:p>
          </p:txBody>
        </p:sp>
        <p:sp>
          <p:nvSpPr>
            <p:cNvPr id="210" name="tx42">
              <a:extLst>
                <a:ext uri="{FF2B5EF4-FFF2-40B4-BE49-F238E27FC236}">
                  <a16:creationId xmlns:a16="http://schemas.microsoft.com/office/drawing/2014/main" id="{984A13C2-E33E-4235-8E1E-A941DF5D8E8D}"/>
                </a:ext>
              </a:extLst>
            </p:cNvPr>
            <p:cNvSpPr/>
            <p:nvPr/>
          </p:nvSpPr>
          <p:spPr>
            <a:xfrm>
              <a:off x="5171827" y="168248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14%</a:t>
              </a:r>
            </a:p>
          </p:txBody>
        </p:sp>
        <p:sp>
          <p:nvSpPr>
            <p:cNvPr id="211" name="tx43">
              <a:extLst>
                <a:ext uri="{FF2B5EF4-FFF2-40B4-BE49-F238E27FC236}">
                  <a16:creationId xmlns:a16="http://schemas.microsoft.com/office/drawing/2014/main" id="{55112B1B-4034-4C0E-A165-1A93659FDEA6}"/>
                </a:ext>
              </a:extLst>
            </p:cNvPr>
            <p:cNvSpPr/>
            <p:nvPr/>
          </p:nvSpPr>
          <p:spPr>
            <a:xfrm>
              <a:off x="5171827" y="1435525"/>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10%</a:t>
              </a:r>
            </a:p>
          </p:txBody>
        </p:sp>
        <p:sp>
          <p:nvSpPr>
            <p:cNvPr id="212" name="pl45">
              <a:extLst>
                <a:ext uri="{FF2B5EF4-FFF2-40B4-BE49-F238E27FC236}">
                  <a16:creationId xmlns:a16="http://schemas.microsoft.com/office/drawing/2014/main" id="{DF850291-1668-4DD2-936D-2151E770AAD9}"/>
                </a:ext>
              </a:extLst>
            </p:cNvPr>
            <p:cNvSpPr/>
            <p:nvPr/>
          </p:nvSpPr>
          <p:spPr>
            <a:xfrm>
              <a:off x="3113495"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3" name="pl46">
              <a:extLst>
                <a:ext uri="{FF2B5EF4-FFF2-40B4-BE49-F238E27FC236}">
                  <a16:creationId xmlns:a16="http://schemas.microsoft.com/office/drawing/2014/main" id="{14BBF748-F236-4D75-AAA7-A70F71CA54EC}"/>
                </a:ext>
              </a:extLst>
            </p:cNvPr>
            <p:cNvSpPr/>
            <p:nvPr/>
          </p:nvSpPr>
          <p:spPr>
            <a:xfrm>
              <a:off x="4558039"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4" name="pl47">
              <a:extLst>
                <a:ext uri="{FF2B5EF4-FFF2-40B4-BE49-F238E27FC236}">
                  <a16:creationId xmlns:a16="http://schemas.microsoft.com/office/drawing/2014/main" id="{680E88B5-BBAA-4A90-8CB2-111F550BB33B}"/>
                </a:ext>
              </a:extLst>
            </p:cNvPr>
            <p:cNvSpPr/>
            <p:nvPr/>
          </p:nvSpPr>
          <p:spPr>
            <a:xfrm>
              <a:off x="6002584"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5" name="pl48">
              <a:extLst>
                <a:ext uri="{FF2B5EF4-FFF2-40B4-BE49-F238E27FC236}">
                  <a16:creationId xmlns:a16="http://schemas.microsoft.com/office/drawing/2014/main" id="{2C364D69-312A-4790-B19B-249F9CBD0D0A}"/>
                </a:ext>
              </a:extLst>
            </p:cNvPr>
            <p:cNvSpPr/>
            <p:nvPr/>
          </p:nvSpPr>
          <p:spPr>
            <a:xfrm>
              <a:off x="7447129" y="2536525"/>
              <a:ext cx="0" cy="790260"/>
            </a:xfrm>
            <a:custGeom>
              <a:avLst/>
              <a:gdLst/>
              <a:ahLst/>
              <a:cxnLst/>
              <a:rect l="0" t="0" r="0" b="0"/>
              <a:pathLst>
                <a:path h="790260">
                  <a:moveTo>
                    <a:pt x="0" y="790260"/>
                  </a:moveTo>
                  <a:lnTo>
                    <a:pt x="0" y="0"/>
                  </a:lnTo>
                  <a:lnTo>
                    <a:pt x="0" y="0"/>
                  </a:lnTo>
                </a:path>
              </a:pathLst>
            </a:custGeom>
            <a:ln w="6775"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6" name="pl49">
              <a:extLst>
                <a:ext uri="{FF2B5EF4-FFF2-40B4-BE49-F238E27FC236}">
                  <a16:creationId xmlns:a16="http://schemas.microsoft.com/office/drawing/2014/main" id="{959DDC38-409A-472E-8F15-3DE8BAD77115}"/>
                </a:ext>
              </a:extLst>
            </p:cNvPr>
            <p:cNvSpPr/>
            <p:nvPr/>
          </p:nvSpPr>
          <p:spPr>
            <a:xfrm>
              <a:off x="1943413" y="317861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7" name="pl50">
              <a:extLst>
                <a:ext uri="{FF2B5EF4-FFF2-40B4-BE49-F238E27FC236}">
                  <a16:creationId xmlns:a16="http://schemas.microsoft.com/office/drawing/2014/main" id="{E6AA4CFD-7A12-4D1E-9B0E-2E1A72B6654D}"/>
                </a:ext>
              </a:extLst>
            </p:cNvPr>
            <p:cNvSpPr/>
            <p:nvPr/>
          </p:nvSpPr>
          <p:spPr>
            <a:xfrm>
              <a:off x="1943413" y="2931655"/>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8" name="pl51">
              <a:extLst>
                <a:ext uri="{FF2B5EF4-FFF2-40B4-BE49-F238E27FC236}">
                  <a16:creationId xmlns:a16="http://schemas.microsoft.com/office/drawing/2014/main" id="{5A767461-9AEA-492E-A22C-23E34F4B25B6}"/>
                </a:ext>
              </a:extLst>
            </p:cNvPr>
            <p:cNvSpPr/>
            <p:nvPr/>
          </p:nvSpPr>
          <p:spPr>
            <a:xfrm>
              <a:off x="1943413" y="2684699"/>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19" name="pl52">
              <a:extLst>
                <a:ext uri="{FF2B5EF4-FFF2-40B4-BE49-F238E27FC236}">
                  <a16:creationId xmlns:a16="http://schemas.microsoft.com/office/drawing/2014/main" id="{F86C1B59-B8C2-422F-B980-230269D92A8D}"/>
                </a:ext>
              </a:extLst>
            </p:cNvPr>
            <p:cNvSpPr/>
            <p:nvPr/>
          </p:nvSpPr>
          <p:spPr>
            <a:xfrm>
              <a:off x="239122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20" name="pl53">
              <a:extLst>
                <a:ext uri="{FF2B5EF4-FFF2-40B4-BE49-F238E27FC236}">
                  <a16:creationId xmlns:a16="http://schemas.microsoft.com/office/drawing/2014/main" id="{0849679F-D417-4086-83B3-9F9E0FC8EEE0}"/>
                </a:ext>
              </a:extLst>
            </p:cNvPr>
            <p:cNvSpPr/>
            <p:nvPr/>
          </p:nvSpPr>
          <p:spPr>
            <a:xfrm>
              <a:off x="3835767"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21" name="pl54">
              <a:extLst>
                <a:ext uri="{FF2B5EF4-FFF2-40B4-BE49-F238E27FC236}">
                  <a16:creationId xmlns:a16="http://schemas.microsoft.com/office/drawing/2014/main" id="{F755F0F4-CEEF-4562-AEC5-645BF535190C}"/>
                </a:ext>
              </a:extLst>
            </p:cNvPr>
            <p:cNvSpPr/>
            <p:nvPr/>
          </p:nvSpPr>
          <p:spPr>
            <a:xfrm>
              <a:off x="528031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22" name="pl55">
              <a:extLst>
                <a:ext uri="{FF2B5EF4-FFF2-40B4-BE49-F238E27FC236}">
                  <a16:creationId xmlns:a16="http://schemas.microsoft.com/office/drawing/2014/main" id="{AA8AF00D-75E6-4414-BC0C-CB1526067409}"/>
                </a:ext>
              </a:extLst>
            </p:cNvPr>
            <p:cNvSpPr/>
            <p:nvPr/>
          </p:nvSpPr>
          <p:spPr>
            <a:xfrm>
              <a:off x="6724857"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23" name="pl56">
              <a:extLst>
                <a:ext uri="{FF2B5EF4-FFF2-40B4-BE49-F238E27FC236}">
                  <a16:creationId xmlns:a16="http://schemas.microsoft.com/office/drawing/2014/main" id="{103A301F-9DDC-43BF-81D6-23FFD7A48878}"/>
                </a:ext>
              </a:extLst>
            </p:cNvPr>
            <p:cNvSpPr/>
            <p:nvPr/>
          </p:nvSpPr>
          <p:spPr>
            <a:xfrm>
              <a:off x="8169402" y="2536525"/>
              <a:ext cx="0" cy="790260"/>
            </a:xfrm>
            <a:custGeom>
              <a:avLst/>
              <a:gdLst/>
              <a:ahLst/>
              <a:cxnLst/>
              <a:rect l="0" t="0" r="0" b="0"/>
              <a:pathLst>
                <a:path h="790260">
                  <a:moveTo>
                    <a:pt x="0" y="790260"/>
                  </a:moveTo>
                  <a:lnTo>
                    <a:pt x="0" y="0"/>
                  </a:lnTo>
                  <a:lnTo>
                    <a:pt x="0"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24" name="pl57">
              <a:extLst>
                <a:ext uri="{FF2B5EF4-FFF2-40B4-BE49-F238E27FC236}">
                  <a16:creationId xmlns:a16="http://schemas.microsoft.com/office/drawing/2014/main" id="{D90689A2-E2D5-4923-BB47-9C73BE81F82D}"/>
                </a:ext>
              </a:extLst>
            </p:cNvPr>
            <p:cNvSpPr/>
            <p:nvPr/>
          </p:nvSpPr>
          <p:spPr>
            <a:xfrm>
              <a:off x="5280312" y="2536525"/>
              <a:ext cx="0" cy="790260"/>
            </a:xfrm>
            <a:custGeom>
              <a:avLst/>
              <a:gdLst/>
              <a:ahLst/>
              <a:cxnLst/>
              <a:rect l="0" t="0" r="0" b="0"/>
              <a:pathLst>
                <a:path h="790260">
                  <a:moveTo>
                    <a:pt x="0" y="790260"/>
                  </a:moveTo>
                  <a:lnTo>
                    <a:pt x="0" y="0"/>
                  </a:lnTo>
                  <a:lnTo>
                    <a:pt x="0" y="0"/>
                  </a:lnTo>
                </a:path>
              </a:pathLst>
            </a:custGeom>
            <a:ln w="13550" cap="flat">
              <a:solidFill>
                <a:srgbClr val="000000">
                  <a:alpha val="100000"/>
                </a:srgbClr>
              </a:solidFill>
              <a:prstDash val="solid"/>
              <a:round/>
            </a:ln>
          </p:spPr>
          <p:txBody>
            <a:bodyPr/>
            <a:lstStyle/>
            <a:p>
              <a:pPr defTabSz="457200"/>
              <a:endParaRPr>
                <a:solidFill>
                  <a:prstClr val="black"/>
                </a:solidFill>
                <a:latin typeface="Calibri"/>
              </a:endParaRPr>
            </a:p>
          </p:txBody>
        </p:sp>
        <p:sp>
          <p:nvSpPr>
            <p:cNvPr id="225" name="rc58">
              <a:extLst>
                <a:ext uri="{FF2B5EF4-FFF2-40B4-BE49-F238E27FC236}">
                  <a16:creationId xmlns:a16="http://schemas.microsoft.com/office/drawing/2014/main" id="{1AB04E6F-99A3-42E1-A4F0-2E92AD420203}"/>
                </a:ext>
              </a:extLst>
            </p:cNvPr>
            <p:cNvSpPr/>
            <p:nvPr/>
          </p:nvSpPr>
          <p:spPr>
            <a:xfrm>
              <a:off x="5155475" y="2573568"/>
              <a:ext cx="12483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26" name="rc59">
              <a:extLst>
                <a:ext uri="{FF2B5EF4-FFF2-40B4-BE49-F238E27FC236}">
                  <a16:creationId xmlns:a16="http://schemas.microsoft.com/office/drawing/2014/main" id="{1C93A69F-2F39-4B32-B08F-352C4170D4B0}"/>
                </a:ext>
              </a:extLst>
            </p:cNvPr>
            <p:cNvSpPr/>
            <p:nvPr/>
          </p:nvSpPr>
          <p:spPr>
            <a:xfrm>
              <a:off x="5124145" y="2820525"/>
              <a:ext cx="15616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27" name="rc60">
              <a:extLst>
                <a:ext uri="{FF2B5EF4-FFF2-40B4-BE49-F238E27FC236}">
                  <a16:creationId xmlns:a16="http://schemas.microsoft.com/office/drawing/2014/main" id="{52765752-8553-451D-A3EF-9E7A6C657A5B}"/>
                </a:ext>
              </a:extLst>
            </p:cNvPr>
            <p:cNvSpPr/>
            <p:nvPr/>
          </p:nvSpPr>
          <p:spPr>
            <a:xfrm>
              <a:off x="5226810" y="3067481"/>
              <a:ext cx="53501"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28" name="rc61">
              <a:extLst>
                <a:ext uri="{FF2B5EF4-FFF2-40B4-BE49-F238E27FC236}">
                  <a16:creationId xmlns:a16="http://schemas.microsoft.com/office/drawing/2014/main" id="{C6E4B703-AA35-4C2A-A054-10B53F705FAD}"/>
                </a:ext>
              </a:extLst>
            </p:cNvPr>
            <p:cNvSpPr/>
            <p:nvPr/>
          </p:nvSpPr>
          <p:spPr>
            <a:xfrm>
              <a:off x="4691794" y="2573568"/>
              <a:ext cx="463681"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229" name="rc62">
              <a:extLst>
                <a:ext uri="{FF2B5EF4-FFF2-40B4-BE49-F238E27FC236}">
                  <a16:creationId xmlns:a16="http://schemas.microsoft.com/office/drawing/2014/main" id="{FD45AF66-7D88-466A-9EE6-F989553BCB48}"/>
                </a:ext>
              </a:extLst>
            </p:cNvPr>
            <p:cNvSpPr/>
            <p:nvPr/>
          </p:nvSpPr>
          <p:spPr>
            <a:xfrm>
              <a:off x="4967978" y="2820525"/>
              <a:ext cx="156167" cy="222260"/>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230" name="rc63">
              <a:extLst>
                <a:ext uri="{FF2B5EF4-FFF2-40B4-BE49-F238E27FC236}">
                  <a16:creationId xmlns:a16="http://schemas.microsoft.com/office/drawing/2014/main" id="{B4160C09-9B3B-4CE3-AECE-D6EBFFED0EDD}"/>
                </a:ext>
              </a:extLst>
            </p:cNvPr>
            <p:cNvSpPr/>
            <p:nvPr/>
          </p:nvSpPr>
          <p:spPr>
            <a:xfrm>
              <a:off x="4192445" y="2573568"/>
              <a:ext cx="499348"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231" name="rc64">
              <a:extLst>
                <a:ext uri="{FF2B5EF4-FFF2-40B4-BE49-F238E27FC236}">
                  <a16:creationId xmlns:a16="http://schemas.microsoft.com/office/drawing/2014/main" id="{D7639652-539F-4C8C-A6D7-02ACBE81D2F1}"/>
                </a:ext>
              </a:extLst>
            </p:cNvPr>
            <p:cNvSpPr/>
            <p:nvPr/>
          </p:nvSpPr>
          <p:spPr>
            <a:xfrm>
              <a:off x="4889894" y="2820525"/>
              <a:ext cx="78083"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232" name="rc65">
              <a:extLst>
                <a:ext uri="{FF2B5EF4-FFF2-40B4-BE49-F238E27FC236}">
                  <a16:creationId xmlns:a16="http://schemas.microsoft.com/office/drawing/2014/main" id="{6DD960B1-99F9-4058-9BE7-0022A4EAD288}"/>
                </a:ext>
              </a:extLst>
            </p:cNvPr>
            <p:cNvSpPr/>
            <p:nvPr/>
          </p:nvSpPr>
          <p:spPr>
            <a:xfrm>
              <a:off x="4584790" y="3067481"/>
              <a:ext cx="642019" cy="222260"/>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233" name="rc66">
              <a:extLst>
                <a:ext uri="{FF2B5EF4-FFF2-40B4-BE49-F238E27FC236}">
                  <a16:creationId xmlns:a16="http://schemas.microsoft.com/office/drawing/2014/main" id="{BADB960E-13E4-4588-B1CA-57C9998D9979}"/>
                </a:ext>
              </a:extLst>
            </p:cNvPr>
            <p:cNvSpPr/>
            <p:nvPr/>
          </p:nvSpPr>
          <p:spPr>
            <a:xfrm>
              <a:off x="5280312" y="3067481"/>
              <a:ext cx="53501"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34" name="rc67">
              <a:extLst>
                <a:ext uri="{FF2B5EF4-FFF2-40B4-BE49-F238E27FC236}">
                  <a16:creationId xmlns:a16="http://schemas.microsoft.com/office/drawing/2014/main" id="{6FBAEE8E-FBE1-4E7C-9149-EABBA5FA5692}"/>
                </a:ext>
              </a:extLst>
            </p:cNvPr>
            <p:cNvSpPr/>
            <p:nvPr/>
          </p:nvSpPr>
          <p:spPr>
            <a:xfrm>
              <a:off x="5280312" y="2820525"/>
              <a:ext cx="15616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35" name="rc68">
              <a:extLst>
                <a:ext uri="{FF2B5EF4-FFF2-40B4-BE49-F238E27FC236}">
                  <a16:creationId xmlns:a16="http://schemas.microsoft.com/office/drawing/2014/main" id="{4CC52538-BC8B-45DB-8EDF-B2CA822D8D66}"/>
                </a:ext>
              </a:extLst>
            </p:cNvPr>
            <p:cNvSpPr/>
            <p:nvPr/>
          </p:nvSpPr>
          <p:spPr>
            <a:xfrm>
              <a:off x="5280312" y="2573568"/>
              <a:ext cx="124837" cy="222260"/>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36" name="rc69">
              <a:extLst>
                <a:ext uri="{FF2B5EF4-FFF2-40B4-BE49-F238E27FC236}">
                  <a16:creationId xmlns:a16="http://schemas.microsoft.com/office/drawing/2014/main" id="{D4D1A248-5A65-490E-B70C-9276F0C0C34E}"/>
                </a:ext>
              </a:extLst>
            </p:cNvPr>
            <p:cNvSpPr/>
            <p:nvPr/>
          </p:nvSpPr>
          <p:spPr>
            <a:xfrm>
              <a:off x="5333814" y="3067481"/>
              <a:ext cx="1177036"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237" name="rc70">
              <a:extLst>
                <a:ext uri="{FF2B5EF4-FFF2-40B4-BE49-F238E27FC236}">
                  <a16:creationId xmlns:a16="http://schemas.microsoft.com/office/drawing/2014/main" id="{7BFADF99-BF25-464F-8CB7-AE458F97179C}"/>
                </a:ext>
              </a:extLst>
            </p:cNvPr>
            <p:cNvSpPr/>
            <p:nvPr/>
          </p:nvSpPr>
          <p:spPr>
            <a:xfrm>
              <a:off x="5436479" y="2820525"/>
              <a:ext cx="468501"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238" name="rc71">
              <a:extLst>
                <a:ext uri="{FF2B5EF4-FFF2-40B4-BE49-F238E27FC236}">
                  <a16:creationId xmlns:a16="http://schemas.microsoft.com/office/drawing/2014/main" id="{3A855515-371C-4F98-9BAE-E8E3DAEA2416}"/>
                </a:ext>
              </a:extLst>
            </p:cNvPr>
            <p:cNvSpPr/>
            <p:nvPr/>
          </p:nvSpPr>
          <p:spPr>
            <a:xfrm>
              <a:off x="5405149" y="2573568"/>
              <a:ext cx="891694" cy="222260"/>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239" name="rc72">
              <a:extLst>
                <a:ext uri="{FF2B5EF4-FFF2-40B4-BE49-F238E27FC236}">
                  <a16:creationId xmlns:a16="http://schemas.microsoft.com/office/drawing/2014/main" id="{D8551512-2667-452D-9527-BC8CF1D5CE30}"/>
                </a:ext>
              </a:extLst>
            </p:cNvPr>
            <p:cNvSpPr/>
            <p:nvPr/>
          </p:nvSpPr>
          <p:spPr>
            <a:xfrm>
              <a:off x="6510850" y="3067481"/>
              <a:ext cx="963029"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40" name="rc73">
              <a:extLst>
                <a:ext uri="{FF2B5EF4-FFF2-40B4-BE49-F238E27FC236}">
                  <a16:creationId xmlns:a16="http://schemas.microsoft.com/office/drawing/2014/main" id="{DC1E818C-27AC-4991-AD0E-05CB226B4A02}"/>
                </a:ext>
              </a:extLst>
            </p:cNvPr>
            <p:cNvSpPr/>
            <p:nvPr/>
          </p:nvSpPr>
          <p:spPr>
            <a:xfrm>
              <a:off x="5904980" y="2820525"/>
              <a:ext cx="1874004"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41" name="rc74">
              <a:extLst>
                <a:ext uri="{FF2B5EF4-FFF2-40B4-BE49-F238E27FC236}">
                  <a16:creationId xmlns:a16="http://schemas.microsoft.com/office/drawing/2014/main" id="{4CC3E330-4F18-4960-83CC-E262E4027435}"/>
                </a:ext>
              </a:extLst>
            </p:cNvPr>
            <p:cNvSpPr/>
            <p:nvPr/>
          </p:nvSpPr>
          <p:spPr>
            <a:xfrm>
              <a:off x="6296843" y="2573568"/>
              <a:ext cx="784691" cy="222260"/>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42" name="tx75">
              <a:extLst>
                <a:ext uri="{FF2B5EF4-FFF2-40B4-BE49-F238E27FC236}">
                  <a16:creationId xmlns:a16="http://schemas.microsoft.com/office/drawing/2014/main" id="{DB051FAE-2A25-4C5F-AF31-2EB1D620AF8D}"/>
                </a:ext>
              </a:extLst>
            </p:cNvPr>
            <p:cNvSpPr/>
            <p:nvPr/>
          </p:nvSpPr>
          <p:spPr>
            <a:xfrm>
              <a:off x="2174253" y="313563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22%</a:t>
              </a:r>
            </a:p>
          </p:txBody>
        </p:sp>
        <p:sp>
          <p:nvSpPr>
            <p:cNvPr id="243" name="tx76">
              <a:extLst>
                <a:ext uri="{FF2B5EF4-FFF2-40B4-BE49-F238E27FC236}">
                  <a16:creationId xmlns:a16="http://schemas.microsoft.com/office/drawing/2014/main" id="{45EA9253-AEE6-48DA-8E3C-9D2C62937176}"/>
                </a:ext>
              </a:extLst>
            </p:cNvPr>
            <p:cNvSpPr/>
            <p:nvPr/>
          </p:nvSpPr>
          <p:spPr>
            <a:xfrm>
              <a:off x="2234543" y="2888674"/>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a:t>
              </a:r>
            </a:p>
          </p:txBody>
        </p:sp>
        <p:sp>
          <p:nvSpPr>
            <p:cNvPr id="244" name="tx77">
              <a:extLst>
                <a:ext uri="{FF2B5EF4-FFF2-40B4-BE49-F238E27FC236}">
                  <a16:creationId xmlns:a16="http://schemas.microsoft.com/office/drawing/2014/main" id="{47AD4C98-AA3A-4DAE-B9BF-8BAD637B7F29}"/>
                </a:ext>
              </a:extLst>
            </p:cNvPr>
            <p:cNvSpPr/>
            <p:nvPr/>
          </p:nvSpPr>
          <p:spPr>
            <a:xfrm>
              <a:off x="2174253" y="264171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33%</a:t>
              </a:r>
            </a:p>
          </p:txBody>
        </p:sp>
        <p:sp>
          <p:nvSpPr>
            <p:cNvPr id="245" name="tx78">
              <a:extLst>
                <a:ext uri="{FF2B5EF4-FFF2-40B4-BE49-F238E27FC236}">
                  <a16:creationId xmlns:a16="http://schemas.microsoft.com/office/drawing/2014/main" id="{C427343D-50A7-4840-8390-D9C8F74F5BCB}"/>
                </a:ext>
              </a:extLst>
            </p:cNvPr>
            <p:cNvSpPr/>
            <p:nvPr/>
          </p:nvSpPr>
          <p:spPr>
            <a:xfrm>
              <a:off x="8212795" y="3135631"/>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74%</a:t>
              </a:r>
            </a:p>
          </p:txBody>
        </p:sp>
        <p:sp>
          <p:nvSpPr>
            <p:cNvPr id="246" name="tx79">
              <a:extLst>
                <a:ext uri="{FF2B5EF4-FFF2-40B4-BE49-F238E27FC236}">
                  <a16:creationId xmlns:a16="http://schemas.microsoft.com/office/drawing/2014/main" id="{C02BACFD-D4EE-4EB2-8BF7-F19A55192061}"/>
                </a:ext>
              </a:extLst>
            </p:cNvPr>
            <p:cNvSpPr/>
            <p:nvPr/>
          </p:nvSpPr>
          <p:spPr>
            <a:xfrm>
              <a:off x="8212795" y="288867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81%</a:t>
              </a:r>
            </a:p>
          </p:txBody>
        </p:sp>
        <p:sp>
          <p:nvSpPr>
            <p:cNvPr id="247" name="tx80">
              <a:extLst>
                <a:ext uri="{FF2B5EF4-FFF2-40B4-BE49-F238E27FC236}">
                  <a16:creationId xmlns:a16="http://schemas.microsoft.com/office/drawing/2014/main" id="{0A910CAE-B956-4176-AC41-6A51D3F104D0}"/>
                </a:ext>
              </a:extLst>
            </p:cNvPr>
            <p:cNvSpPr/>
            <p:nvPr/>
          </p:nvSpPr>
          <p:spPr>
            <a:xfrm>
              <a:off x="8212795" y="2641718"/>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58%</a:t>
              </a:r>
            </a:p>
          </p:txBody>
        </p:sp>
        <p:sp>
          <p:nvSpPr>
            <p:cNvPr id="248" name="tx81">
              <a:extLst>
                <a:ext uri="{FF2B5EF4-FFF2-40B4-BE49-F238E27FC236}">
                  <a16:creationId xmlns:a16="http://schemas.microsoft.com/office/drawing/2014/main" id="{FABE98B3-00C8-412D-8113-570441A86E73}"/>
                </a:ext>
              </a:extLst>
            </p:cNvPr>
            <p:cNvSpPr/>
            <p:nvPr/>
          </p:nvSpPr>
          <p:spPr>
            <a:xfrm>
              <a:off x="5217847" y="3135631"/>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4%</a:t>
              </a:r>
            </a:p>
          </p:txBody>
        </p:sp>
        <p:sp>
          <p:nvSpPr>
            <p:cNvPr id="249" name="tx82">
              <a:extLst>
                <a:ext uri="{FF2B5EF4-FFF2-40B4-BE49-F238E27FC236}">
                  <a16:creationId xmlns:a16="http://schemas.microsoft.com/office/drawing/2014/main" id="{77D04862-CE23-47B0-B0F5-C9CED1CB3C58}"/>
                </a:ext>
              </a:extLst>
            </p:cNvPr>
            <p:cNvSpPr/>
            <p:nvPr/>
          </p:nvSpPr>
          <p:spPr>
            <a:xfrm>
              <a:off x="5171827" y="2888674"/>
              <a:ext cx="216968"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11%</a:t>
              </a:r>
            </a:p>
          </p:txBody>
        </p:sp>
        <p:sp>
          <p:nvSpPr>
            <p:cNvPr id="250" name="tx83">
              <a:extLst>
                <a:ext uri="{FF2B5EF4-FFF2-40B4-BE49-F238E27FC236}">
                  <a16:creationId xmlns:a16="http://schemas.microsoft.com/office/drawing/2014/main" id="{A027F4FD-0E10-4B4C-86C4-A564A4A0E2B8}"/>
                </a:ext>
              </a:extLst>
            </p:cNvPr>
            <p:cNvSpPr/>
            <p:nvPr/>
          </p:nvSpPr>
          <p:spPr>
            <a:xfrm>
              <a:off x="5201972" y="2641718"/>
              <a:ext cx="156679" cy="81780"/>
            </a:xfrm>
            <a:prstGeom prst="rect">
              <a:avLst/>
            </a:prstGeom>
            <a:noFill/>
          </p:spPr>
          <p:txBody>
            <a:bodyPr wrap="none" lIns="0" tIns="0" rIns="0" bIns="0" anchor="ctr" anchorCtr="1"/>
            <a:lstStyle/>
            <a:p>
              <a:pPr defTabSz="457200">
                <a:lnSpc>
                  <a:spcPts val="853"/>
                </a:lnSpc>
              </a:pPr>
              <a:r>
                <a:rPr sz="853">
                  <a:solidFill>
                    <a:srgbClr val="000000">
                      <a:alpha val="100000"/>
                    </a:srgbClr>
                  </a:solidFill>
                  <a:latin typeface="Open Sans" panose="020B0606030504020204"/>
                  <a:cs typeface="Arial"/>
                </a:rPr>
                <a:t>9%</a:t>
              </a:r>
            </a:p>
          </p:txBody>
        </p:sp>
        <p:sp>
          <p:nvSpPr>
            <p:cNvPr id="251" name="pl90">
              <a:extLst>
                <a:ext uri="{FF2B5EF4-FFF2-40B4-BE49-F238E27FC236}">
                  <a16:creationId xmlns:a16="http://schemas.microsoft.com/office/drawing/2014/main" id="{1C6E8B25-98F0-4FD6-8234-87065BF34F18}"/>
                </a:ext>
              </a:extLst>
            </p:cNvPr>
            <p:cNvSpPr/>
            <p:nvPr/>
          </p:nvSpPr>
          <p:spPr>
            <a:xfrm>
              <a:off x="1943413" y="4137848"/>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52" name="pl91">
              <a:extLst>
                <a:ext uri="{FF2B5EF4-FFF2-40B4-BE49-F238E27FC236}">
                  <a16:creationId xmlns:a16="http://schemas.microsoft.com/office/drawing/2014/main" id="{DC816C31-4D21-48DB-9CE9-E299840E8DC8}"/>
                </a:ext>
              </a:extLst>
            </p:cNvPr>
            <p:cNvSpPr/>
            <p:nvPr/>
          </p:nvSpPr>
          <p:spPr>
            <a:xfrm>
              <a:off x="1943413" y="3890892"/>
              <a:ext cx="6673797" cy="0"/>
            </a:xfrm>
            <a:custGeom>
              <a:avLst/>
              <a:gdLst/>
              <a:ahLst/>
              <a:cxnLst/>
              <a:rect l="0" t="0" r="0" b="0"/>
              <a:pathLst>
                <a:path w="6673797">
                  <a:moveTo>
                    <a:pt x="0" y="0"/>
                  </a:moveTo>
                  <a:lnTo>
                    <a:pt x="6673797" y="0"/>
                  </a:lnTo>
                  <a:lnTo>
                    <a:pt x="6673797" y="0"/>
                  </a:lnTo>
                </a:path>
              </a:pathLst>
            </a:custGeom>
            <a:ln w="13550" cap="flat">
              <a:solidFill>
                <a:srgbClr val="FFFFFF">
                  <a:alpha val="100000"/>
                </a:srgbClr>
              </a:solidFill>
              <a:prstDash val="solid"/>
              <a:round/>
            </a:ln>
          </p:spPr>
          <p:txBody>
            <a:bodyPr/>
            <a:lstStyle/>
            <a:p>
              <a:pPr defTabSz="457200"/>
              <a:endParaRPr>
                <a:solidFill>
                  <a:prstClr val="black"/>
                </a:solidFill>
                <a:latin typeface="Calibri"/>
              </a:endParaRPr>
            </a:p>
          </p:txBody>
        </p:sp>
        <p:sp>
          <p:nvSpPr>
            <p:cNvPr id="253" name="rc128">
              <a:extLst>
                <a:ext uri="{FF2B5EF4-FFF2-40B4-BE49-F238E27FC236}">
                  <a16:creationId xmlns:a16="http://schemas.microsoft.com/office/drawing/2014/main" id="{C78FF3F0-8413-44AA-BAE0-F4BF6D76E96B}"/>
                </a:ext>
              </a:extLst>
            </p:cNvPr>
            <p:cNvSpPr/>
            <p:nvPr/>
          </p:nvSpPr>
          <p:spPr>
            <a:xfrm>
              <a:off x="1943413" y="2190182"/>
              <a:ext cx="6673797" cy="346343"/>
            </a:xfrm>
            <a:prstGeom prst="rect">
              <a:avLst/>
            </a:prstGeom>
            <a:solidFill>
              <a:srgbClr val="F0F0F0">
                <a:alpha val="100000"/>
              </a:srgbClr>
            </a:solidFill>
            <a:ln w="13550" cap="rnd">
              <a:solidFill>
                <a:srgbClr val="F0F0F0">
                  <a:alpha val="100000"/>
                </a:srgbClr>
              </a:solidFill>
              <a:prstDash val="solid"/>
              <a:round/>
            </a:ln>
          </p:spPr>
          <p:txBody>
            <a:bodyPr/>
            <a:lstStyle/>
            <a:p>
              <a:pPr defTabSz="457200"/>
              <a:endParaRPr>
                <a:solidFill>
                  <a:prstClr val="black"/>
                </a:solidFill>
                <a:latin typeface="Calibri"/>
              </a:endParaRPr>
            </a:p>
          </p:txBody>
        </p:sp>
        <p:sp>
          <p:nvSpPr>
            <p:cNvPr id="254" name="tx129">
              <a:extLst>
                <a:ext uri="{FF2B5EF4-FFF2-40B4-BE49-F238E27FC236}">
                  <a16:creationId xmlns:a16="http://schemas.microsoft.com/office/drawing/2014/main" id="{8BE04D45-A577-48A9-A666-346B4674191A}"/>
                </a:ext>
              </a:extLst>
            </p:cNvPr>
            <p:cNvSpPr/>
            <p:nvPr/>
          </p:nvSpPr>
          <p:spPr>
            <a:xfrm>
              <a:off x="4127976" y="2338942"/>
              <a:ext cx="2304668" cy="104884"/>
            </a:xfrm>
            <a:prstGeom prst="rect">
              <a:avLst/>
            </a:prstGeom>
            <a:noFill/>
          </p:spPr>
          <p:txBody>
            <a:bodyPr wrap="none" lIns="0" tIns="0" rIns="0" bIns="0" anchor="ctr" anchorCtr="1"/>
            <a:lstStyle/>
            <a:p>
              <a:pPr defTabSz="457200">
                <a:lnSpc>
                  <a:spcPts val="880"/>
                </a:lnSpc>
              </a:pPr>
              <a:r>
                <a:rPr sz="1200">
                  <a:solidFill>
                    <a:srgbClr val="1A1A1A">
                      <a:alpha val="100000"/>
                    </a:srgbClr>
                  </a:solidFill>
                  <a:latin typeface="Open Sans" panose="020B0606030504020204"/>
                  <a:cs typeface="Arial"/>
                </a:rPr>
                <a:t>Structural barriers cause inequity in </a:t>
              </a:r>
              <a:r>
                <a:rPr sz="1200" b="1">
                  <a:solidFill>
                    <a:srgbClr val="1A1A1A">
                      <a:alpha val="100000"/>
                    </a:srgbClr>
                  </a:solidFill>
                  <a:latin typeface="Open Sans" panose="020B0606030504020204"/>
                  <a:cs typeface="Arial"/>
                </a:rPr>
                <a:t>healthcare</a:t>
              </a:r>
            </a:p>
          </p:txBody>
        </p:sp>
        <p:sp>
          <p:nvSpPr>
            <p:cNvPr id="255" name="rc130">
              <a:extLst>
                <a:ext uri="{FF2B5EF4-FFF2-40B4-BE49-F238E27FC236}">
                  <a16:creationId xmlns:a16="http://schemas.microsoft.com/office/drawing/2014/main" id="{635DABEB-CBFE-4D58-BD08-D9EE8C85F8D3}"/>
                </a:ext>
              </a:extLst>
            </p:cNvPr>
            <p:cNvSpPr/>
            <p:nvPr/>
          </p:nvSpPr>
          <p:spPr>
            <a:xfrm>
              <a:off x="1943413" y="983989"/>
              <a:ext cx="6673797" cy="346343"/>
            </a:xfrm>
            <a:prstGeom prst="rect">
              <a:avLst/>
            </a:prstGeom>
            <a:solidFill>
              <a:srgbClr val="F0F0F0">
                <a:alpha val="100000"/>
              </a:srgbClr>
            </a:solidFill>
            <a:ln w="13550" cap="rnd">
              <a:solidFill>
                <a:srgbClr val="F0F0F0">
                  <a:alpha val="100000"/>
                </a:srgbClr>
              </a:solidFill>
              <a:prstDash val="solid"/>
              <a:round/>
            </a:ln>
          </p:spPr>
          <p:txBody>
            <a:bodyPr/>
            <a:lstStyle/>
            <a:p>
              <a:pPr defTabSz="457200"/>
              <a:endParaRPr>
                <a:solidFill>
                  <a:prstClr val="black"/>
                </a:solidFill>
                <a:latin typeface="Calibri"/>
              </a:endParaRPr>
            </a:p>
          </p:txBody>
        </p:sp>
        <p:sp>
          <p:nvSpPr>
            <p:cNvPr id="256" name="tx131">
              <a:extLst>
                <a:ext uri="{FF2B5EF4-FFF2-40B4-BE49-F238E27FC236}">
                  <a16:creationId xmlns:a16="http://schemas.microsoft.com/office/drawing/2014/main" id="{420F22F4-17CE-4FAE-B930-A678C5FCB390}"/>
                </a:ext>
              </a:extLst>
            </p:cNvPr>
            <p:cNvSpPr/>
            <p:nvPr/>
          </p:nvSpPr>
          <p:spPr>
            <a:xfrm>
              <a:off x="4084565" y="1096180"/>
              <a:ext cx="2391489" cy="104884"/>
            </a:xfrm>
            <a:prstGeom prst="rect">
              <a:avLst/>
            </a:prstGeom>
            <a:noFill/>
          </p:spPr>
          <p:txBody>
            <a:bodyPr wrap="none" lIns="0" tIns="0" rIns="0" bIns="0" anchor="ctr" anchorCtr="1"/>
            <a:lstStyle/>
            <a:p>
              <a:pPr defTabSz="457200">
                <a:lnSpc>
                  <a:spcPts val="880"/>
                </a:lnSpc>
              </a:pPr>
              <a:r>
                <a:rPr sz="1200">
                  <a:solidFill>
                    <a:srgbClr val="1A1A1A">
                      <a:alpha val="100000"/>
                    </a:srgbClr>
                  </a:solidFill>
                  <a:latin typeface="Open Sans" panose="020B0606030504020204"/>
                  <a:cs typeface="Arial"/>
                </a:rPr>
                <a:t>Structural barriers cause inequity in </a:t>
              </a:r>
              <a:r>
                <a:rPr sz="1200" b="1">
                  <a:solidFill>
                    <a:srgbClr val="1A1A1A">
                      <a:alpha val="100000"/>
                    </a:srgbClr>
                  </a:solidFill>
                  <a:latin typeface="Open Sans" panose="020B0606030504020204"/>
                  <a:cs typeface="Arial"/>
                </a:rPr>
                <a:t>employment</a:t>
              </a:r>
            </a:p>
          </p:txBody>
        </p:sp>
        <p:sp>
          <p:nvSpPr>
            <p:cNvPr id="257" name="tx132">
              <a:extLst>
                <a:ext uri="{FF2B5EF4-FFF2-40B4-BE49-F238E27FC236}">
                  <a16:creationId xmlns:a16="http://schemas.microsoft.com/office/drawing/2014/main" id="{2DEC4A8A-14C2-43FA-8F6E-AD5D32012A6E}"/>
                </a:ext>
              </a:extLst>
            </p:cNvPr>
            <p:cNvSpPr/>
            <p:nvPr/>
          </p:nvSpPr>
          <p:spPr>
            <a:xfrm>
              <a:off x="2297989" y="3353001"/>
              <a:ext cx="186466"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100</a:t>
              </a:r>
            </a:p>
          </p:txBody>
        </p:sp>
        <p:sp>
          <p:nvSpPr>
            <p:cNvPr id="258" name="tx133">
              <a:extLst>
                <a:ext uri="{FF2B5EF4-FFF2-40B4-BE49-F238E27FC236}">
                  <a16:creationId xmlns:a16="http://schemas.microsoft.com/office/drawing/2014/main" id="{6AE6D8D4-154F-490C-A61C-43B5BD526C8B}"/>
                </a:ext>
              </a:extLst>
            </p:cNvPr>
            <p:cNvSpPr/>
            <p:nvPr/>
          </p:nvSpPr>
          <p:spPr>
            <a:xfrm>
              <a:off x="3773611" y="3353001"/>
              <a:ext cx="124311"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50</a:t>
              </a:r>
            </a:p>
          </p:txBody>
        </p:sp>
        <p:sp>
          <p:nvSpPr>
            <p:cNvPr id="259" name="tx134">
              <a:extLst>
                <a:ext uri="{FF2B5EF4-FFF2-40B4-BE49-F238E27FC236}">
                  <a16:creationId xmlns:a16="http://schemas.microsoft.com/office/drawing/2014/main" id="{6A7BE203-3A72-44B1-AA0D-90ABB250E007}"/>
                </a:ext>
              </a:extLst>
            </p:cNvPr>
            <p:cNvSpPr/>
            <p:nvPr/>
          </p:nvSpPr>
          <p:spPr>
            <a:xfrm>
              <a:off x="5249234" y="3353001"/>
              <a:ext cx="62155"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0</a:t>
              </a:r>
            </a:p>
          </p:txBody>
        </p:sp>
        <p:sp>
          <p:nvSpPr>
            <p:cNvPr id="260" name="tx135">
              <a:extLst>
                <a:ext uri="{FF2B5EF4-FFF2-40B4-BE49-F238E27FC236}">
                  <a16:creationId xmlns:a16="http://schemas.microsoft.com/office/drawing/2014/main" id="{A0B8859F-9DF3-493D-BD5E-B33DCD2F6927}"/>
                </a:ext>
              </a:extLst>
            </p:cNvPr>
            <p:cNvSpPr/>
            <p:nvPr/>
          </p:nvSpPr>
          <p:spPr>
            <a:xfrm>
              <a:off x="6662701" y="3353001"/>
              <a:ext cx="124311"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50</a:t>
              </a:r>
            </a:p>
          </p:txBody>
        </p:sp>
        <p:sp>
          <p:nvSpPr>
            <p:cNvPr id="261" name="tx136">
              <a:extLst>
                <a:ext uri="{FF2B5EF4-FFF2-40B4-BE49-F238E27FC236}">
                  <a16:creationId xmlns:a16="http://schemas.microsoft.com/office/drawing/2014/main" id="{AE3F3872-3672-4CB7-837D-0DA47851FDB5}"/>
                </a:ext>
              </a:extLst>
            </p:cNvPr>
            <p:cNvSpPr/>
            <p:nvPr/>
          </p:nvSpPr>
          <p:spPr>
            <a:xfrm>
              <a:off x="8076168" y="3353001"/>
              <a:ext cx="186466" cy="8169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100</a:t>
              </a:r>
            </a:p>
          </p:txBody>
        </p:sp>
        <p:sp>
          <p:nvSpPr>
            <p:cNvPr id="262" name="tx137">
              <a:extLst>
                <a:ext uri="{FF2B5EF4-FFF2-40B4-BE49-F238E27FC236}">
                  <a16:creationId xmlns:a16="http://schemas.microsoft.com/office/drawing/2014/main" id="{2B6A4F87-5211-4530-A6E2-EA3D3A4FF795}"/>
                </a:ext>
              </a:extLst>
            </p:cNvPr>
            <p:cNvSpPr/>
            <p:nvPr/>
          </p:nvSpPr>
          <p:spPr>
            <a:xfrm>
              <a:off x="1252385" y="1929636"/>
              <a:ext cx="552742"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Other POC</a:t>
              </a:r>
            </a:p>
          </p:txBody>
        </p:sp>
        <p:sp>
          <p:nvSpPr>
            <p:cNvPr id="263" name="tx138">
              <a:extLst>
                <a:ext uri="{FF2B5EF4-FFF2-40B4-BE49-F238E27FC236}">
                  <a16:creationId xmlns:a16="http://schemas.microsoft.com/office/drawing/2014/main" id="{67B75893-6CDD-40BC-B249-4F092438F142}"/>
                </a:ext>
              </a:extLst>
            </p:cNvPr>
            <p:cNvSpPr/>
            <p:nvPr/>
          </p:nvSpPr>
          <p:spPr>
            <a:xfrm>
              <a:off x="532305" y="1682734"/>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Black/African American</a:t>
              </a:r>
            </a:p>
          </p:txBody>
        </p:sp>
        <p:sp>
          <p:nvSpPr>
            <p:cNvPr id="264" name="tx139">
              <a:extLst>
                <a:ext uri="{FF2B5EF4-FFF2-40B4-BE49-F238E27FC236}">
                  <a16:creationId xmlns:a16="http://schemas.microsoft.com/office/drawing/2014/main" id="{EC17B54E-FCBF-47A3-848B-533F2BB90CED}"/>
                </a:ext>
              </a:extLst>
            </p:cNvPr>
            <p:cNvSpPr/>
            <p:nvPr/>
          </p:nvSpPr>
          <p:spPr>
            <a:xfrm>
              <a:off x="1545899" y="1437196"/>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White</a:t>
              </a:r>
            </a:p>
          </p:txBody>
        </p:sp>
        <p:sp>
          <p:nvSpPr>
            <p:cNvPr id="265" name="tx140">
              <a:extLst>
                <a:ext uri="{FF2B5EF4-FFF2-40B4-BE49-F238E27FC236}">
                  <a16:creationId xmlns:a16="http://schemas.microsoft.com/office/drawing/2014/main" id="{FA167097-0E3C-45B1-9FA1-F60914C6E956}"/>
                </a:ext>
              </a:extLst>
            </p:cNvPr>
            <p:cNvSpPr/>
            <p:nvPr/>
          </p:nvSpPr>
          <p:spPr>
            <a:xfrm>
              <a:off x="1252385" y="3135829"/>
              <a:ext cx="552742"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Other POC</a:t>
              </a:r>
            </a:p>
          </p:txBody>
        </p:sp>
        <p:sp>
          <p:nvSpPr>
            <p:cNvPr id="266" name="tx141">
              <a:extLst>
                <a:ext uri="{FF2B5EF4-FFF2-40B4-BE49-F238E27FC236}">
                  <a16:creationId xmlns:a16="http://schemas.microsoft.com/office/drawing/2014/main" id="{BFD04266-D5D9-449E-813A-932A394DFBE9}"/>
                </a:ext>
              </a:extLst>
            </p:cNvPr>
            <p:cNvSpPr/>
            <p:nvPr/>
          </p:nvSpPr>
          <p:spPr>
            <a:xfrm>
              <a:off x="532305" y="2888927"/>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Black/African American</a:t>
              </a:r>
            </a:p>
          </p:txBody>
        </p:sp>
        <p:sp>
          <p:nvSpPr>
            <p:cNvPr id="267" name="tx142">
              <a:extLst>
                <a:ext uri="{FF2B5EF4-FFF2-40B4-BE49-F238E27FC236}">
                  <a16:creationId xmlns:a16="http://schemas.microsoft.com/office/drawing/2014/main" id="{8F946CE2-1563-46C4-9617-F7951B5826BE}"/>
                </a:ext>
              </a:extLst>
            </p:cNvPr>
            <p:cNvSpPr/>
            <p:nvPr/>
          </p:nvSpPr>
          <p:spPr>
            <a:xfrm>
              <a:off x="1545899" y="2643389"/>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White</a:t>
              </a:r>
            </a:p>
          </p:txBody>
        </p:sp>
        <p:sp>
          <p:nvSpPr>
            <p:cNvPr id="268" name="tx146">
              <a:extLst>
                <a:ext uri="{FF2B5EF4-FFF2-40B4-BE49-F238E27FC236}">
                  <a16:creationId xmlns:a16="http://schemas.microsoft.com/office/drawing/2014/main" id="{30EB6747-19DB-4E54-960D-66A5E54448B7}"/>
                </a:ext>
              </a:extLst>
            </p:cNvPr>
            <p:cNvSpPr/>
            <p:nvPr/>
          </p:nvSpPr>
          <p:spPr>
            <a:xfrm>
              <a:off x="4923047" y="3474387"/>
              <a:ext cx="714530" cy="129399"/>
            </a:xfrm>
            <a:prstGeom prst="rect">
              <a:avLst/>
            </a:prstGeom>
            <a:noFill/>
          </p:spPr>
          <p:txBody>
            <a:bodyPr wrap="none" lIns="0" tIns="0" rIns="0" bIns="0" anchor="ctr" anchorCtr="1"/>
            <a:lstStyle/>
            <a:p>
              <a:pPr defTabSz="457200">
                <a:lnSpc>
                  <a:spcPts val="1100"/>
                </a:lnSpc>
              </a:pPr>
              <a:r>
                <a:rPr sz="1100">
                  <a:solidFill>
                    <a:srgbClr val="000000">
                      <a:alpha val="100000"/>
                    </a:srgbClr>
                  </a:solidFill>
                  <a:latin typeface="Open Sans" panose="020B0606030504020204"/>
                  <a:cs typeface="Arial"/>
                </a:rPr>
                <a:t>Percentage</a:t>
              </a:r>
            </a:p>
          </p:txBody>
        </p:sp>
        <p:sp>
          <p:nvSpPr>
            <p:cNvPr id="269" name="rc151">
              <a:extLst>
                <a:ext uri="{FF2B5EF4-FFF2-40B4-BE49-F238E27FC236}">
                  <a16:creationId xmlns:a16="http://schemas.microsoft.com/office/drawing/2014/main" id="{9351B628-B701-48B4-9358-622820B6B4A1}"/>
                </a:ext>
              </a:extLst>
            </p:cNvPr>
            <p:cNvSpPr/>
            <p:nvPr/>
          </p:nvSpPr>
          <p:spPr>
            <a:xfrm>
              <a:off x="3352653" y="3850129"/>
              <a:ext cx="201456" cy="201456"/>
            </a:xfrm>
            <a:prstGeom prst="rect">
              <a:avLst/>
            </a:prstGeom>
            <a:solidFill>
              <a:schemeClr val="accent2">
                <a:lumMod val="75000"/>
              </a:schemeClr>
            </a:solidFill>
          </p:spPr>
          <p:txBody>
            <a:bodyPr/>
            <a:lstStyle/>
            <a:p>
              <a:pPr defTabSz="457200"/>
              <a:endParaRPr>
                <a:solidFill>
                  <a:prstClr val="black"/>
                </a:solidFill>
                <a:latin typeface="Calibri"/>
              </a:endParaRPr>
            </a:p>
          </p:txBody>
        </p:sp>
        <p:sp>
          <p:nvSpPr>
            <p:cNvPr id="270" name="rc154">
              <a:extLst>
                <a:ext uri="{FF2B5EF4-FFF2-40B4-BE49-F238E27FC236}">
                  <a16:creationId xmlns:a16="http://schemas.microsoft.com/office/drawing/2014/main" id="{86BE46E5-D098-43F0-80F8-78B8E2B9CE62}"/>
                </a:ext>
              </a:extLst>
            </p:cNvPr>
            <p:cNvSpPr/>
            <p:nvPr/>
          </p:nvSpPr>
          <p:spPr>
            <a:xfrm>
              <a:off x="4644737" y="3850129"/>
              <a:ext cx="201456" cy="201456"/>
            </a:xfrm>
            <a:prstGeom prst="rect">
              <a:avLst/>
            </a:prstGeom>
            <a:solidFill>
              <a:schemeClr val="accent2">
                <a:lumMod val="60000"/>
                <a:lumOff val="40000"/>
              </a:schemeClr>
            </a:solidFill>
          </p:spPr>
          <p:txBody>
            <a:bodyPr/>
            <a:lstStyle/>
            <a:p>
              <a:pPr defTabSz="457200"/>
              <a:endParaRPr>
                <a:solidFill>
                  <a:prstClr val="black"/>
                </a:solidFill>
                <a:latin typeface="Calibri"/>
              </a:endParaRPr>
            </a:p>
          </p:txBody>
        </p:sp>
        <p:sp>
          <p:nvSpPr>
            <p:cNvPr id="271" name="rc157">
              <a:extLst>
                <a:ext uri="{FF2B5EF4-FFF2-40B4-BE49-F238E27FC236}">
                  <a16:creationId xmlns:a16="http://schemas.microsoft.com/office/drawing/2014/main" id="{6481BD12-6051-4EC1-90CF-E10CEBB6BC47}"/>
                </a:ext>
              </a:extLst>
            </p:cNvPr>
            <p:cNvSpPr/>
            <p:nvPr/>
          </p:nvSpPr>
          <p:spPr>
            <a:xfrm>
              <a:off x="5489146" y="3850129"/>
              <a:ext cx="201456" cy="201456"/>
            </a:xfrm>
            <a:prstGeom prst="rect">
              <a:avLst/>
            </a:prstGeom>
            <a:solidFill>
              <a:srgbClr val="E5E5E5">
                <a:alpha val="100000"/>
              </a:srgbClr>
            </a:solidFill>
          </p:spPr>
          <p:txBody>
            <a:bodyPr/>
            <a:lstStyle/>
            <a:p>
              <a:pPr defTabSz="457200"/>
              <a:endParaRPr>
                <a:solidFill>
                  <a:prstClr val="black"/>
                </a:solidFill>
                <a:latin typeface="Calibri"/>
              </a:endParaRPr>
            </a:p>
          </p:txBody>
        </p:sp>
        <p:sp>
          <p:nvSpPr>
            <p:cNvPr id="272" name="rc160">
              <a:extLst>
                <a:ext uri="{FF2B5EF4-FFF2-40B4-BE49-F238E27FC236}">
                  <a16:creationId xmlns:a16="http://schemas.microsoft.com/office/drawing/2014/main" id="{C844CA2A-83A0-49DF-860C-AD8B4B99CE3D}"/>
                </a:ext>
              </a:extLst>
            </p:cNvPr>
            <p:cNvSpPr/>
            <p:nvPr/>
          </p:nvSpPr>
          <p:spPr>
            <a:xfrm>
              <a:off x="6228780" y="3850129"/>
              <a:ext cx="201456" cy="201456"/>
            </a:xfrm>
            <a:prstGeom prst="rect">
              <a:avLst/>
            </a:prstGeom>
            <a:solidFill>
              <a:schemeClr val="accent1">
                <a:lumMod val="60000"/>
                <a:lumOff val="40000"/>
              </a:schemeClr>
            </a:solidFill>
          </p:spPr>
          <p:txBody>
            <a:bodyPr/>
            <a:lstStyle/>
            <a:p>
              <a:pPr defTabSz="457200"/>
              <a:endParaRPr>
                <a:solidFill>
                  <a:prstClr val="black"/>
                </a:solidFill>
                <a:latin typeface="Calibri"/>
              </a:endParaRPr>
            </a:p>
          </p:txBody>
        </p:sp>
        <p:sp>
          <p:nvSpPr>
            <p:cNvPr id="273" name="rc163">
              <a:extLst>
                <a:ext uri="{FF2B5EF4-FFF2-40B4-BE49-F238E27FC236}">
                  <a16:creationId xmlns:a16="http://schemas.microsoft.com/office/drawing/2014/main" id="{3C4AD063-3DE0-4B70-B277-1417785B80A8}"/>
                </a:ext>
              </a:extLst>
            </p:cNvPr>
            <p:cNvSpPr/>
            <p:nvPr/>
          </p:nvSpPr>
          <p:spPr>
            <a:xfrm>
              <a:off x="6892215" y="3850129"/>
              <a:ext cx="201455" cy="201456"/>
            </a:xfrm>
            <a:prstGeom prst="rect">
              <a:avLst/>
            </a:prstGeom>
            <a:solidFill>
              <a:schemeClr val="accent1">
                <a:lumMod val="75000"/>
              </a:schemeClr>
            </a:solidFill>
          </p:spPr>
          <p:txBody>
            <a:bodyPr/>
            <a:lstStyle/>
            <a:p>
              <a:pPr defTabSz="457200"/>
              <a:endParaRPr>
                <a:solidFill>
                  <a:prstClr val="black"/>
                </a:solidFill>
                <a:latin typeface="Calibri"/>
              </a:endParaRPr>
            </a:p>
          </p:txBody>
        </p:sp>
        <p:sp>
          <p:nvSpPr>
            <p:cNvPr id="274" name="tx164">
              <a:extLst>
                <a:ext uri="{FF2B5EF4-FFF2-40B4-BE49-F238E27FC236}">
                  <a16:creationId xmlns:a16="http://schemas.microsoft.com/office/drawing/2014/main" id="{96ECED8B-AB33-4DF7-B81E-31DED7BA6698}"/>
                </a:ext>
              </a:extLst>
            </p:cNvPr>
            <p:cNvSpPr/>
            <p:nvPr/>
          </p:nvSpPr>
          <p:spPr>
            <a:xfrm>
              <a:off x="3632698" y="3885973"/>
              <a:ext cx="888295" cy="10488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Strongly Disagree</a:t>
              </a:r>
            </a:p>
          </p:txBody>
        </p:sp>
        <p:sp>
          <p:nvSpPr>
            <p:cNvPr id="275" name="tx165">
              <a:extLst>
                <a:ext uri="{FF2B5EF4-FFF2-40B4-BE49-F238E27FC236}">
                  <a16:creationId xmlns:a16="http://schemas.microsoft.com/office/drawing/2014/main" id="{A918F2B0-31F1-42C7-B1B4-4AC62ACFF209}"/>
                </a:ext>
              </a:extLst>
            </p:cNvPr>
            <p:cNvSpPr/>
            <p:nvPr/>
          </p:nvSpPr>
          <p:spPr>
            <a:xfrm>
              <a:off x="4924782" y="3887338"/>
              <a:ext cx="447258"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Disagree</a:t>
              </a:r>
            </a:p>
          </p:txBody>
        </p:sp>
        <p:sp>
          <p:nvSpPr>
            <p:cNvPr id="276" name="tx166">
              <a:extLst>
                <a:ext uri="{FF2B5EF4-FFF2-40B4-BE49-F238E27FC236}">
                  <a16:creationId xmlns:a16="http://schemas.microsoft.com/office/drawing/2014/main" id="{3051290F-E1A1-4D46-92E1-64BA7E44BB02}"/>
                </a:ext>
              </a:extLst>
            </p:cNvPr>
            <p:cNvSpPr/>
            <p:nvPr/>
          </p:nvSpPr>
          <p:spPr>
            <a:xfrm>
              <a:off x="5769191" y="3909548"/>
              <a:ext cx="360273" cy="8130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Neutral</a:t>
              </a:r>
            </a:p>
          </p:txBody>
        </p:sp>
        <p:sp>
          <p:nvSpPr>
            <p:cNvPr id="277" name="tx167">
              <a:extLst>
                <a:ext uri="{FF2B5EF4-FFF2-40B4-BE49-F238E27FC236}">
                  <a16:creationId xmlns:a16="http://schemas.microsoft.com/office/drawing/2014/main" id="{C0BD8C63-9148-4DBD-9E9F-D68F552524DB}"/>
                </a:ext>
              </a:extLst>
            </p:cNvPr>
            <p:cNvSpPr/>
            <p:nvPr/>
          </p:nvSpPr>
          <p:spPr>
            <a:xfrm>
              <a:off x="6508826" y="3887338"/>
              <a:ext cx="298226"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Agree</a:t>
              </a:r>
            </a:p>
          </p:txBody>
        </p:sp>
        <p:sp>
          <p:nvSpPr>
            <p:cNvPr id="278" name="tx168">
              <a:extLst>
                <a:ext uri="{FF2B5EF4-FFF2-40B4-BE49-F238E27FC236}">
                  <a16:creationId xmlns:a16="http://schemas.microsoft.com/office/drawing/2014/main" id="{5E58AE0E-43C4-41FF-9979-E432D4C58016}"/>
                </a:ext>
              </a:extLst>
            </p:cNvPr>
            <p:cNvSpPr/>
            <p:nvPr/>
          </p:nvSpPr>
          <p:spPr>
            <a:xfrm>
              <a:off x="7172260" y="3885973"/>
              <a:ext cx="739264" cy="10488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Strongly Agree</a:t>
              </a:r>
            </a:p>
          </p:txBody>
        </p:sp>
      </p:grpSp>
      <p:sp>
        <p:nvSpPr>
          <p:cNvPr id="113" name="TextBox 112">
            <a:extLst>
              <a:ext uri="{FF2B5EF4-FFF2-40B4-BE49-F238E27FC236}">
                <a16:creationId xmlns:a16="http://schemas.microsoft.com/office/drawing/2014/main" id="{80B02FAF-84D0-4B36-AD15-DF850DB0D89E}"/>
              </a:ext>
            </a:extLst>
          </p:cNvPr>
          <p:cNvSpPr txBox="1"/>
          <p:nvPr/>
        </p:nvSpPr>
        <p:spPr>
          <a:xfrm>
            <a:off x="1889366" y="6684343"/>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
        <p:nvSpPr>
          <p:cNvPr id="114" name="TextBox 113">
            <a:extLst>
              <a:ext uri="{FF2B5EF4-FFF2-40B4-BE49-F238E27FC236}">
                <a16:creationId xmlns:a16="http://schemas.microsoft.com/office/drawing/2014/main" id="{CCF13809-C18D-412B-B233-171A32C46939}"/>
              </a:ext>
            </a:extLst>
          </p:cNvPr>
          <p:cNvSpPr txBox="1"/>
          <p:nvPr/>
        </p:nvSpPr>
        <p:spPr>
          <a:xfrm>
            <a:off x="1889366" y="5906893"/>
            <a:ext cx="8321434" cy="923330"/>
          </a:xfrm>
          <a:prstGeom prst="rect">
            <a:avLst/>
          </a:prstGeom>
          <a:noFill/>
        </p:spPr>
        <p:txBody>
          <a:bodyPr wrap="square" rtlCol="0">
            <a:spAutoFit/>
          </a:bodyPr>
          <a:lstStyle/>
          <a:p>
            <a:pPr defTabSz="457200"/>
            <a:r>
              <a:rPr lang="en-US" sz="900">
                <a:solidFill>
                  <a:prstClr val="black"/>
                </a:solidFill>
                <a:latin typeface="Open Sans" panose="020B0606030504020204"/>
              </a:rPr>
              <a:t>Notes:</a:t>
            </a:r>
          </a:p>
          <a:p>
            <a:pPr defTabSz="457200"/>
            <a:r>
              <a:rPr lang="en-US" sz="900">
                <a:solidFill>
                  <a:prstClr val="black"/>
                </a:solidFill>
                <a:latin typeface="Open Sans" panose="020B0606030504020204"/>
              </a:rPr>
              <a:t>*GARE</a:t>
            </a:r>
          </a:p>
          <a:p>
            <a:pPr defTabSz="457200"/>
            <a:r>
              <a:rPr lang="en-US" sz="900">
                <a:solidFill>
                  <a:prstClr val="black"/>
                </a:solidFill>
                <a:latin typeface="Open Sans" panose="020B0606030504020204"/>
              </a:rPr>
              <a:t>Other POC represents respondents from minority racial groups including Asian, American Indian/Alaska Native, Native Hawaiian or other Pacific Islander, and/or Multiracial</a:t>
            </a:r>
          </a:p>
          <a:p>
            <a:pPr defTabSz="457200"/>
            <a:endParaRPr lang="en-US" sz="900">
              <a:solidFill>
                <a:prstClr val="black"/>
              </a:solidFill>
              <a:latin typeface="Open Sans" panose="020B0606030504020204"/>
            </a:endParaRPr>
          </a:p>
          <a:p>
            <a:pPr defTabSz="457200"/>
            <a:endParaRPr lang="en-US" sz="900">
              <a:solidFill>
                <a:prstClr val="black"/>
              </a:solidFill>
              <a:latin typeface="Open Sans" panose="020B0606030504020204"/>
            </a:endParaRPr>
          </a:p>
        </p:txBody>
      </p:sp>
    </p:spTree>
    <p:extLst>
      <p:ext uri="{BB962C8B-B14F-4D97-AF65-F5344CB8AC3E}">
        <p14:creationId xmlns:p14="http://schemas.microsoft.com/office/powerpoint/2010/main" val="225941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1E31-1C5B-4385-9F4D-6432E451B36D}"/>
              </a:ext>
            </a:extLst>
          </p:cNvPr>
          <p:cNvSpPr>
            <a:spLocks noGrp="1"/>
          </p:cNvSpPr>
          <p:nvPr>
            <p:ph type="title"/>
          </p:nvPr>
        </p:nvSpPr>
        <p:spPr/>
        <p:txBody>
          <a:bodyPr>
            <a:normAutofit/>
          </a:bodyPr>
          <a:lstStyle/>
          <a:p>
            <a:r>
              <a:rPr lang="en-US"/>
              <a:t>Community Member Involvement in DEI Efforts</a:t>
            </a:r>
          </a:p>
        </p:txBody>
      </p:sp>
      <p:sp>
        <p:nvSpPr>
          <p:cNvPr id="3" name="Content Placeholder 2">
            <a:extLst>
              <a:ext uri="{FF2B5EF4-FFF2-40B4-BE49-F238E27FC236}">
                <a16:creationId xmlns:a16="http://schemas.microsoft.com/office/drawing/2014/main" id="{C065A4F5-E76A-49D7-8030-1E6303713CC9}"/>
              </a:ext>
            </a:extLst>
          </p:cNvPr>
          <p:cNvSpPr>
            <a:spLocks noGrp="1"/>
          </p:cNvSpPr>
          <p:nvPr>
            <p:ph idx="1"/>
          </p:nvPr>
        </p:nvSpPr>
        <p:spPr/>
        <p:txBody>
          <a:bodyPr/>
          <a:lstStyle/>
          <a:p>
            <a:r>
              <a:rPr lang="en-US"/>
              <a:t>When asked whether individuals want to be more involved in DEI efforts in the community, approximately </a:t>
            </a:r>
            <a:r>
              <a:rPr lang="en-US" b="1"/>
              <a:t>a third of respondents </a:t>
            </a:r>
            <a:r>
              <a:rPr lang="en-US"/>
              <a:t>want </a:t>
            </a:r>
            <a:r>
              <a:rPr lang="en-US" b="1"/>
              <a:t>more information </a:t>
            </a:r>
            <a:r>
              <a:rPr lang="en-US"/>
              <a:t>and wished there were </a:t>
            </a:r>
            <a:r>
              <a:rPr lang="en-US" b="1"/>
              <a:t>more opportunities.</a:t>
            </a:r>
            <a:endParaRPr lang="en-US"/>
          </a:p>
        </p:txBody>
      </p:sp>
      <p:grpSp>
        <p:nvGrpSpPr>
          <p:cNvPr id="80" name="Group 79">
            <a:extLst>
              <a:ext uri="{FF2B5EF4-FFF2-40B4-BE49-F238E27FC236}">
                <a16:creationId xmlns:a16="http://schemas.microsoft.com/office/drawing/2014/main" id="{9316C58C-28B4-4C2D-B93F-CA1B5F94D879}"/>
              </a:ext>
            </a:extLst>
          </p:cNvPr>
          <p:cNvGrpSpPr/>
          <p:nvPr/>
        </p:nvGrpSpPr>
        <p:grpSpPr>
          <a:xfrm>
            <a:off x="2159359" y="1979122"/>
            <a:ext cx="7693643" cy="4151529"/>
            <a:chOff x="298666" y="914400"/>
            <a:chExt cx="8388134" cy="4526280"/>
          </a:xfrm>
        </p:grpSpPr>
        <p:sp>
          <p:nvSpPr>
            <p:cNvPr id="81" name="rc3">
              <a:extLst>
                <a:ext uri="{FF2B5EF4-FFF2-40B4-BE49-F238E27FC236}">
                  <a16:creationId xmlns:a16="http://schemas.microsoft.com/office/drawing/2014/main" id="{74F8FB58-1B91-40E8-ACC1-EF4E9708D250}"/>
                </a:ext>
              </a:extLst>
            </p:cNvPr>
            <p:cNvSpPr/>
            <p:nvPr/>
          </p:nvSpPr>
          <p:spPr>
            <a:xfrm>
              <a:off x="457200" y="914400"/>
              <a:ext cx="8229600" cy="4526280"/>
            </a:xfrm>
            <a:prstGeom prst="rect">
              <a:avLst/>
            </a:prstGeom>
            <a:solidFill>
              <a:srgbClr val="FFFFFF">
                <a:alpha val="100000"/>
              </a:srgbClr>
            </a:solidFill>
            <a:ln w="9525"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82" name="rc4">
              <a:extLst>
                <a:ext uri="{FF2B5EF4-FFF2-40B4-BE49-F238E27FC236}">
                  <a16:creationId xmlns:a16="http://schemas.microsoft.com/office/drawing/2014/main" id="{EEF2CAD8-ACF9-49CE-9218-A60FAF107ED3}"/>
                </a:ext>
              </a:extLst>
            </p:cNvPr>
            <p:cNvSpPr/>
            <p:nvPr/>
          </p:nvSpPr>
          <p:spPr>
            <a:xfrm>
              <a:off x="457200" y="914400"/>
              <a:ext cx="8229600" cy="4526280"/>
            </a:xfrm>
            <a:prstGeom prst="rect">
              <a:avLst/>
            </a:prstGeom>
            <a:solidFill>
              <a:srgbClr val="FFFFFF">
                <a:alpha val="100000"/>
              </a:srgb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83" name="rc5">
              <a:extLst>
                <a:ext uri="{FF2B5EF4-FFF2-40B4-BE49-F238E27FC236}">
                  <a16:creationId xmlns:a16="http://schemas.microsoft.com/office/drawing/2014/main" id="{DB9F3976-A494-4DE7-8546-36966B4A9118}"/>
                </a:ext>
              </a:extLst>
            </p:cNvPr>
            <p:cNvSpPr/>
            <p:nvPr/>
          </p:nvSpPr>
          <p:spPr>
            <a:xfrm>
              <a:off x="2331459" y="983989"/>
              <a:ext cx="6285751" cy="4056757"/>
            </a:xfrm>
            <a:prstGeom prst="rect">
              <a:avLst/>
            </a:prstGeom>
            <a:solidFill>
              <a:srgbClr val="FFFFFF">
                <a:alpha val="100000"/>
              </a:srgbClr>
            </a:solidFill>
          </p:spPr>
          <p:txBody>
            <a:bodyPr/>
            <a:lstStyle/>
            <a:p>
              <a:pPr defTabSz="457200"/>
              <a:endParaRPr>
                <a:solidFill>
                  <a:prstClr val="black"/>
                </a:solidFill>
                <a:latin typeface="Calibri"/>
              </a:endParaRPr>
            </a:p>
          </p:txBody>
        </p:sp>
        <p:sp>
          <p:nvSpPr>
            <p:cNvPr id="84" name="pl6">
              <a:extLst>
                <a:ext uri="{FF2B5EF4-FFF2-40B4-BE49-F238E27FC236}">
                  <a16:creationId xmlns:a16="http://schemas.microsoft.com/office/drawing/2014/main" id="{8EE7839D-E968-42B9-9D85-CD2A6ECD1EAA}"/>
                </a:ext>
              </a:extLst>
            </p:cNvPr>
            <p:cNvSpPr/>
            <p:nvPr/>
          </p:nvSpPr>
          <p:spPr>
            <a:xfrm>
              <a:off x="333146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85" name="pl7">
              <a:extLst>
                <a:ext uri="{FF2B5EF4-FFF2-40B4-BE49-F238E27FC236}">
                  <a16:creationId xmlns:a16="http://schemas.microsoft.com/office/drawing/2014/main" id="{82AE00E9-CB1A-4E9E-AC6F-FC163F6E687F}"/>
                </a:ext>
              </a:extLst>
            </p:cNvPr>
            <p:cNvSpPr/>
            <p:nvPr/>
          </p:nvSpPr>
          <p:spPr>
            <a:xfrm>
              <a:off x="476004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86" name="pl8">
              <a:extLst>
                <a:ext uri="{FF2B5EF4-FFF2-40B4-BE49-F238E27FC236}">
                  <a16:creationId xmlns:a16="http://schemas.microsoft.com/office/drawing/2014/main" id="{95734F99-BD92-401B-B2D6-AB736D2E42CE}"/>
                </a:ext>
              </a:extLst>
            </p:cNvPr>
            <p:cNvSpPr/>
            <p:nvPr/>
          </p:nvSpPr>
          <p:spPr>
            <a:xfrm>
              <a:off x="618862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87" name="pl9">
              <a:extLst>
                <a:ext uri="{FF2B5EF4-FFF2-40B4-BE49-F238E27FC236}">
                  <a16:creationId xmlns:a16="http://schemas.microsoft.com/office/drawing/2014/main" id="{CB7B1F9E-E477-4D8A-9D3C-C172A03CC9FF}"/>
                </a:ext>
              </a:extLst>
            </p:cNvPr>
            <p:cNvSpPr/>
            <p:nvPr/>
          </p:nvSpPr>
          <p:spPr>
            <a:xfrm>
              <a:off x="761720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88" name="pl10">
              <a:extLst>
                <a:ext uri="{FF2B5EF4-FFF2-40B4-BE49-F238E27FC236}">
                  <a16:creationId xmlns:a16="http://schemas.microsoft.com/office/drawing/2014/main" id="{F5A0CF0B-26C1-4443-A978-77D3A59C0C12}"/>
                </a:ext>
              </a:extLst>
            </p:cNvPr>
            <p:cNvSpPr/>
            <p:nvPr/>
          </p:nvSpPr>
          <p:spPr>
            <a:xfrm>
              <a:off x="2331459" y="4776175"/>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89" name="pl11">
              <a:extLst>
                <a:ext uri="{FF2B5EF4-FFF2-40B4-BE49-F238E27FC236}">
                  <a16:creationId xmlns:a16="http://schemas.microsoft.com/office/drawing/2014/main" id="{FFE9C4A7-F529-445A-B9EC-592A1D8A6913}"/>
                </a:ext>
              </a:extLst>
            </p:cNvPr>
            <p:cNvSpPr/>
            <p:nvPr/>
          </p:nvSpPr>
          <p:spPr>
            <a:xfrm>
              <a:off x="2331459" y="4335223"/>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0" name="pl12">
              <a:extLst>
                <a:ext uri="{FF2B5EF4-FFF2-40B4-BE49-F238E27FC236}">
                  <a16:creationId xmlns:a16="http://schemas.microsoft.com/office/drawing/2014/main" id="{B66EED70-C342-4E0C-8E28-B8AAB6D6247D}"/>
                </a:ext>
              </a:extLst>
            </p:cNvPr>
            <p:cNvSpPr/>
            <p:nvPr/>
          </p:nvSpPr>
          <p:spPr>
            <a:xfrm>
              <a:off x="2331459" y="3894271"/>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1" name="pl13">
              <a:extLst>
                <a:ext uri="{FF2B5EF4-FFF2-40B4-BE49-F238E27FC236}">
                  <a16:creationId xmlns:a16="http://schemas.microsoft.com/office/drawing/2014/main" id="{7AC72F69-E295-4426-9BD7-589318551E9E}"/>
                </a:ext>
              </a:extLst>
            </p:cNvPr>
            <p:cNvSpPr/>
            <p:nvPr/>
          </p:nvSpPr>
          <p:spPr>
            <a:xfrm>
              <a:off x="2331459" y="3453319"/>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2" name="pl14">
              <a:extLst>
                <a:ext uri="{FF2B5EF4-FFF2-40B4-BE49-F238E27FC236}">
                  <a16:creationId xmlns:a16="http://schemas.microsoft.com/office/drawing/2014/main" id="{A68A72FD-2904-4375-B72A-8A1D8A6E1030}"/>
                </a:ext>
              </a:extLst>
            </p:cNvPr>
            <p:cNvSpPr/>
            <p:nvPr/>
          </p:nvSpPr>
          <p:spPr>
            <a:xfrm>
              <a:off x="2331459" y="3012367"/>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3" name="pl15">
              <a:extLst>
                <a:ext uri="{FF2B5EF4-FFF2-40B4-BE49-F238E27FC236}">
                  <a16:creationId xmlns:a16="http://schemas.microsoft.com/office/drawing/2014/main" id="{E348D34C-EDE7-4045-8426-72599159169D}"/>
                </a:ext>
              </a:extLst>
            </p:cNvPr>
            <p:cNvSpPr/>
            <p:nvPr/>
          </p:nvSpPr>
          <p:spPr>
            <a:xfrm>
              <a:off x="2331459" y="2571415"/>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4" name="pl16">
              <a:extLst>
                <a:ext uri="{FF2B5EF4-FFF2-40B4-BE49-F238E27FC236}">
                  <a16:creationId xmlns:a16="http://schemas.microsoft.com/office/drawing/2014/main" id="{C8E0683A-6E42-434E-842E-0AFF09603553}"/>
                </a:ext>
              </a:extLst>
            </p:cNvPr>
            <p:cNvSpPr/>
            <p:nvPr/>
          </p:nvSpPr>
          <p:spPr>
            <a:xfrm>
              <a:off x="2331459" y="2130463"/>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5" name="pl17">
              <a:extLst>
                <a:ext uri="{FF2B5EF4-FFF2-40B4-BE49-F238E27FC236}">
                  <a16:creationId xmlns:a16="http://schemas.microsoft.com/office/drawing/2014/main" id="{9A1DADC2-D33B-4464-A9D5-FD8725AF4134}"/>
                </a:ext>
              </a:extLst>
            </p:cNvPr>
            <p:cNvSpPr/>
            <p:nvPr/>
          </p:nvSpPr>
          <p:spPr>
            <a:xfrm>
              <a:off x="2331459" y="1689512"/>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6" name="pl18">
              <a:extLst>
                <a:ext uri="{FF2B5EF4-FFF2-40B4-BE49-F238E27FC236}">
                  <a16:creationId xmlns:a16="http://schemas.microsoft.com/office/drawing/2014/main" id="{2ABEE8C6-C233-4DB1-964B-44E53491D198}"/>
                </a:ext>
              </a:extLst>
            </p:cNvPr>
            <p:cNvSpPr/>
            <p:nvPr/>
          </p:nvSpPr>
          <p:spPr>
            <a:xfrm>
              <a:off x="2331459" y="1248560"/>
              <a:ext cx="6285751" cy="0"/>
            </a:xfrm>
            <a:custGeom>
              <a:avLst/>
              <a:gdLst/>
              <a:ahLst/>
              <a:cxnLst/>
              <a:rect l="0" t="0" r="0" b="0"/>
              <a:pathLst>
                <a:path w="6285751">
                  <a:moveTo>
                    <a:pt x="0" y="0"/>
                  </a:moveTo>
                  <a:lnTo>
                    <a:pt x="6285751" y="0"/>
                  </a:lnTo>
                  <a:lnTo>
                    <a:pt x="6285751"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7" name="pl19">
              <a:extLst>
                <a:ext uri="{FF2B5EF4-FFF2-40B4-BE49-F238E27FC236}">
                  <a16:creationId xmlns:a16="http://schemas.microsoft.com/office/drawing/2014/main" id="{928010C9-5D2F-456E-A467-90C7C25A7744}"/>
                </a:ext>
              </a:extLst>
            </p:cNvPr>
            <p:cNvSpPr/>
            <p:nvPr/>
          </p:nvSpPr>
          <p:spPr>
            <a:xfrm>
              <a:off x="2617175"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8" name="pl20">
              <a:extLst>
                <a:ext uri="{FF2B5EF4-FFF2-40B4-BE49-F238E27FC236}">
                  <a16:creationId xmlns:a16="http://schemas.microsoft.com/office/drawing/2014/main" id="{D25F1192-C874-4851-AA0A-8B97EF335E55}"/>
                </a:ext>
              </a:extLst>
            </p:cNvPr>
            <p:cNvSpPr/>
            <p:nvPr/>
          </p:nvSpPr>
          <p:spPr>
            <a:xfrm>
              <a:off x="4045755"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99" name="pl21">
              <a:extLst>
                <a:ext uri="{FF2B5EF4-FFF2-40B4-BE49-F238E27FC236}">
                  <a16:creationId xmlns:a16="http://schemas.microsoft.com/office/drawing/2014/main" id="{F19E1299-E8BC-435D-B9FE-66DC1BE26D23}"/>
                </a:ext>
              </a:extLst>
            </p:cNvPr>
            <p:cNvSpPr/>
            <p:nvPr/>
          </p:nvSpPr>
          <p:spPr>
            <a:xfrm>
              <a:off x="5474335"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00" name="pl22">
              <a:extLst>
                <a:ext uri="{FF2B5EF4-FFF2-40B4-BE49-F238E27FC236}">
                  <a16:creationId xmlns:a16="http://schemas.microsoft.com/office/drawing/2014/main" id="{4E94D8C6-2810-424D-975B-650A7841C97F}"/>
                </a:ext>
              </a:extLst>
            </p:cNvPr>
            <p:cNvSpPr/>
            <p:nvPr/>
          </p:nvSpPr>
          <p:spPr>
            <a:xfrm>
              <a:off x="6902915"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01" name="pl23">
              <a:extLst>
                <a:ext uri="{FF2B5EF4-FFF2-40B4-BE49-F238E27FC236}">
                  <a16:creationId xmlns:a16="http://schemas.microsoft.com/office/drawing/2014/main" id="{2987393B-54AD-4412-B19B-5BA1D449C836}"/>
                </a:ext>
              </a:extLst>
            </p:cNvPr>
            <p:cNvSpPr/>
            <p:nvPr/>
          </p:nvSpPr>
          <p:spPr>
            <a:xfrm>
              <a:off x="8331494"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102" name="rc24">
              <a:extLst>
                <a:ext uri="{FF2B5EF4-FFF2-40B4-BE49-F238E27FC236}">
                  <a16:creationId xmlns:a16="http://schemas.microsoft.com/office/drawing/2014/main" id="{FD30EEE5-7CF1-41FD-99E9-1CCA270E2C3D}"/>
                </a:ext>
              </a:extLst>
            </p:cNvPr>
            <p:cNvSpPr/>
            <p:nvPr/>
          </p:nvSpPr>
          <p:spPr>
            <a:xfrm>
              <a:off x="2617175" y="2858034"/>
              <a:ext cx="2820762"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3" name="rc25">
              <a:extLst>
                <a:ext uri="{FF2B5EF4-FFF2-40B4-BE49-F238E27FC236}">
                  <a16:creationId xmlns:a16="http://schemas.microsoft.com/office/drawing/2014/main" id="{CB5D6F36-8DFB-4A5B-82D8-B26F5B61F714}"/>
                </a:ext>
              </a:extLst>
            </p:cNvPr>
            <p:cNvSpPr/>
            <p:nvPr/>
          </p:nvSpPr>
          <p:spPr>
            <a:xfrm>
              <a:off x="2617175" y="3298986"/>
              <a:ext cx="2274808"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4" name="rc26">
              <a:extLst>
                <a:ext uri="{FF2B5EF4-FFF2-40B4-BE49-F238E27FC236}">
                  <a16:creationId xmlns:a16="http://schemas.microsoft.com/office/drawing/2014/main" id="{20DFB8F2-200F-456A-951B-5A03E1E39C6E}"/>
                </a:ext>
              </a:extLst>
            </p:cNvPr>
            <p:cNvSpPr/>
            <p:nvPr/>
          </p:nvSpPr>
          <p:spPr>
            <a:xfrm>
              <a:off x="2617175" y="1535178"/>
              <a:ext cx="4640609"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5" name="rc27">
              <a:extLst>
                <a:ext uri="{FF2B5EF4-FFF2-40B4-BE49-F238E27FC236}">
                  <a16:creationId xmlns:a16="http://schemas.microsoft.com/office/drawing/2014/main" id="{93887ED9-AE06-44EE-80AD-FD843AAA7178}"/>
                </a:ext>
              </a:extLst>
            </p:cNvPr>
            <p:cNvSpPr/>
            <p:nvPr/>
          </p:nvSpPr>
          <p:spPr>
            <a:xfrm>
              <a:off x="2617175" y="1094227"/>
              <a:ext cx="4640609"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6" name="rc28">
              <a:extLst>
                <a:ext uri="{FF2B5EF4-FFF2-40B4-BE49-F238E27FC236}">
                  <a16:creationId xmlns:a16="http://schemas.microsoft.com/office/drawing/2014/main" id="{BB8D1CFB-57AA-4433-94D8-520ED6AB2B64}"/>
                </a:ext>
              </a:extLst>
            </p:cNvPr>
            <p:cNvSpPr/>
            <p:nvPr/>
          </p:nvSpPr>
          <p:spPr>
            <a:xfrm>
              <a:off x="2617175" y="3739938"/>
              <a:ext cx="2001831"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7" name="rc29">
              <a:extLst>
                <a:ext uri="{FF2B5EF4-FFF2-40B4-BE49-F238E27FC236}">
                  <a16:creationId xmlns:a16="http://schemas.microsoft.com/office/drawing/2014/main" id="{DBBEE269-39AB-499D-BB8E-556279542961}"/>
                </a:ext>
              </a:extLst>
            </p:cNvPr>
            <p:cNvSpPr/>
            <p:nvPr/>
          </p:nvSpPr>
          <p:spPr>
            <a:xfrm>
              <a:off x="2617175" y="4621842"/>
              <a:ext cx="1091908"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8" name="rc30">
              <a:extLst>
                <a:ext uri="{FF2B5EF4-FFF2-40B4-BE49-F238E27FC236}">
                  <a16:creationId xmlns:a16="http://schemas.microsoft.com/office/drawing/2014/main" id="{7097DEFA-2AEC-4258-AE0C-20E0BAC449DB}"/>
                </a:ext>
              </a:extLst>
            </p:cNvPr>
            <p:cNvSpPr/>
            <p:nvPr/>
          </p:nvSpPr>
          <p:spPr>
            <a:xfrm>
              <a:off x="2617175" y="1976130"/>
              <a:ext cx="4185648"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09" name="rc31">
              <a:extLst>
                <a:ext uri="{FF2B5EF4-FFF2-40B4-BE49-F238E27FC236}">
                  <a16:creationId xmlns:a16="http://schemas.microsoft.com/office/drawing/2014/main" id="{65B55E7E-539C-4807-82CA-E1F5AE439A6B}"/>
                </a:ext>
              </a:extLst>
            </p:cNvPr>
            <p:cNvSpPr/>
            <p:nvPr/>
          </p:nvSpPr>
          <p:spPr>
            <a:xfrm>
              <a:off x="2617175" y="2417082"/>
              <a:ext cx="3457709"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10" name="rc32">
              <a:extLst>
                <a:ext uri="{FF2B5EF4-FFF2-40B4-BE49-F238E27FC236}">
                  <a16:creationId xmlns:a16="http://schemas.microsoft.com/office/drawing/2014/main" id="{A5E1EC56-0D10-4D9A-9E53-01C7504C5ACB}"/>
                </a:ext>
              </a:extLst>
            </p:cNvPr>
            <p:cNvSpPr/>
            <p:nvPr/>
          </p:nvSpPr>
          <p:spPr>
            <a:xfrm>
              <a:off x="2617175" y="4180890"/>
              <a:ext cx="1273892" cy="30866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111" name="tx33">
              <a:extLst>
                <a:ext uri="{FF2B5EF4-FFF2-40B4-BE49-F238E27FC236}">
                  <a16:creationId xmlns:a16="http://schemas.microsoft.com/office/drawing/2014/main" id="{9E0600B4-04C3-4EC5-8DB9-0AA5602B9EAF}"/>
                </a:ext>
              </a:extLst>
            </p:cNvPr>
            <p:cNvSpPr/>
            <p:nvPr/>
          </p:nvSpPr>
          <p:spPr>
            <a:xfrm>
              <a:off x="5578244" y="2956779"/>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20%</a:t>
              </a:r>
            </a:p>
          </p:txBody>
        </p:sp>
        <p:sp>
          <p:nvSpPr>
            <p:cNvPr id="112" name="tx34">
              <a:extLst>
                <a:ext uri="{FF2B5EF4-FFF2-40B4-BE49-F238E27FC236}">
                  <a16:creationId xmlns:a16="http://schemas.microsoft.com/office/drawing/2014/main" id="{33251116-08A3-4AA9-A0B3-60EEB82CFABD}"/>
                </a:ext>
              </a:extLst>
            </p:cNvPr>
            <p:cNvSpPr/>
            <p:nvPr/>
          </p:nvSpPr>
          <p:spPr>
            <a:xfrm>
              <a:off x="5032290" y="3397731"/>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16%</a:t>
              </a:r>
            </a:p>
          </p:txBody>
        </p:sp>
        <p:sp>
          <p:nvSpPr>
            <p:cNvPr id="113" name="tx35">
              <a:extLst>
                <a:ext uri="{FF2B5EF4-FFF2-40B4-BE49-F238E27FC236}">
                  <a16:creationId xmlns:a16="http://schemas.microsoft.com/office/drawing/2014/main" id="{44709943-ABAE-49F7-B1BE-0B75662EABBC}"/>
                </a:ext>
              </a:extLst>
            </p:cNvPr>
            <p:cNvSpPr/>
            <p:nvPr/>
          </p:nvSpPr>
          <p:spPr>
            <a:xfrm>
              <a:off x="7398091" y="1633923"/>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32%</a:t>
              </a:r>
            </a:p>
          </p:txBody>
        </p:sp>
        <p:sp>
          <p:nvSpPr>
            <p:cNvPr id="114" name="tx36">
              <a:extLst>
                <a:ext uri="{FF2B5EF4-FFF2-40B4-BE49-F238E27FC236}">
                  <a16:creationId xmlns:a16="http://schemas.microsoft.com/office/drawing/2014/main" id="{C017DCD4-6A1F-4ABE-97C5-4299E3F6B815}"/>
                </a:ext>
              </a:extLst>
            </p:cNvPr>
            <p:cNvSpPr/>
            <p:nvPr/>
          </p:nvSpPr>
          <p:spPr>
            <a:xfrm>
              <a:off x="7398091" y="1192971"/>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32%</a:t>
              </a:r>
            </a:p>
          </p:txBody>
        </p:sp>
        <p:sp>
          <p:nvSpPr>
            <p:cNvPr id="115" name="tx37">
              <a:extLst>
                <a:ext uri="{FF2B5EF4-FFF2-40B4-BE49-F238E27FC236}">
                  <a16:creationId xmlns:a16="http://schemas.microsoft.com/office/drawing/2014/main" id="{B4C2AE47-DD01-49F5-947A-B93A02E7DDE4}"/>
                </a:ext>
              </a:extLst>
            </p:cNvPr>
            <p:cNvSpPr/>
            <p:nvPr/>
          </p:nvSpPr>
          <p:spPr>
            <a:xfrm>
              <a:off x="4759313" y="3838682"/>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14%</a:t>
              </a:r>
            </a:p>
          </p:txBody>
        </p:sp>
        <p:sp>
          <p:nvSpPr>
            <p:cNvPr id="116" name="tx38">
              <a:extLst>
                <a:ext uri="{FF2B5EF4-FFF2-40B4-BE49-F238E27FC236}">
                  <a16:creationId xmlns:a16="http://schemas.microsoft.com/office/drawing/2014/main" id="{602842A6-BFD0-40AF-A57C-D59299DABDF8}"/>
                </a:ext>
              </a:extLst>
            </p:cNvPr>
            <p:cNvSpPr/>
            <p:nvPr/>
          </p:nvSpPr>
          <p:spPr>
            <a:xfrm>
              <a:off x="3810402" y="4720586"/>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8%</a:t>
              </a:r>
            </a:p>
          </p:txBody>
        </p:sp>
        <p:sp>
          <p:nvSpPr>
            <p:cNvPr id="117" name="tx39">
              <a:extLst>
                <a:ext uri="{FF2B5EF4-FFF2-40B4-BE49-F238E27FC236}">
                  <a16:creationId xmlns:a16="http://schemas.microsoft.com/office/drawing/2014/main" id="{8CF72448-FA6D-47FE-8CF2-0F30EE98DFF2}"/>
                </a:ext>
              </a:extLst>
            </p:cNvPr>
            <p:cNvSpPr/>
            <p:nvPr/>
          </p:nvSpPr>
          <p:spPr>
            <a:xfrm>
              <a:off x="6943130" y="2074875"/>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29%</a:t>
              </a:r>
            </a:p>
          </p:txBody>
        </p:sp>
        <p:sp>
          <p:nvSpPr>
            <p:cNvPr id="118" name="tx40">
              <a:extLst>
                <a:ext uri="{FF2B5EF4-FFF2-40B4-BE49-F238E27FC236}">
                  <a16:creationId xmlns:a16="http://schemas.microsoft.com/office/drawing/2014/main" id="{B63439EE-7A6B-47F9-9FD8-749F0E36B432}"/>
                </a:ext>
              </a:extLst>
            </p:cNvPr>
            <p:cNvSpPr/>
            <p:nvPr/>
          </p:nvSpPr>
          <p:spPr>
            <a:xfrm>
              <a:off x="6215191" y="2515827"/>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24%</a:t>
              </a:r>
            </a:p>
          </p:txBody>
        </p:sp>
        <p:sp>
          <p:nvSpPr>
            <p:cNvPr id="119" name="tx41">
              <a:extLst>
                <a:ext uri="{FF2B5EF4-FFF2-40B4-BE49-F238E27FC236}">
                  <a16:creationId xmlns:a16="http://schemas.microsoft.com/office/drawing/2014/main" id="{627AC85F-1397-4D76-A224-82705E3E2F3F}"/>
                </a:ext>
              </a:extLst>
            </p:cNvPr>
            <p:cNvSpPr/>
            <p:nvPr/>
          </p:nvSpPr>
          <p:spPr>
            <a:xfrm>
              <a:off x="3992387" y="4279634"/>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9%</a:t>
              </a:r>
            </a:p>
          </p:txBody>
        </p:sp>
        <p:sp>
          <p:nvSpPr>
            <p:cNvPr id="120" name="rc42">
              <a:extLst>
                <a:ext uri="{FF2B5EF4-FFF2-40B4-BE49-F238E27FC236}">
                  <a16:creationId xmlns:a16="http://schemas.microsoft.com/office/drawing/2014/main" id="{10EE7223-ADF3-48BF-A508-5241770BA449}"/>
                </a:ext>
              </a:extLst>
            </p:cNvPr>
            <p:cNvSpPr/>
            <p:nvPr/>
          </p:nvSpPr>
          <p:spPr>
            <a:xfrm>
              <a:off x="2331459" y="983989"/>
              <a:ext cx="6285751" cy="4056757"/>
            </a:xfrm>
            <a:prstGeom prst="rect">
              <a:avLst/>
            </a:prstGeom>
            <a:ln w="13550" cap="rnd">
              <a:solidFill>
                <a:srgbClr val="333333">
                  <a:alpha val="100000"/>
                </a:srgbClr>
              </a:solidFill>
              <a:prstDash val="solid"/>
              <a:round/>
            </a:ln>
          </p:spPr>
          <p:txBody>
            <a:bodyPr/>
            <a:lstStyle/>
            <a:p>
              <a:pPr defTabSz="457200"/>
              <a:endParaRPr>
                <a:solidFill>
                  <a:prstClr val="black"/>
                </a:solidFill>
                <a:latin typeface="Calibri"/>
              </a:endParaRPr>
            </a:p>
          </p:txBody>
        </p:sp>
        <p:sp>
          <p:nvSpPr>
            <p:cNvPr id="121" name="tx43">
              <a:extLst>
                <a:ext uri="{FF2B5EF4-FFF2-40B4-BE49-F238E27FC236}">
                  <a16:creationId xmlns:a16="http://schemas.microsoft.com/office/drawing/2014/main" id="{7F43A3A0-68FE-42EF-875B-1EDC0A9348AA}"/>
                </a:ext>
              </a:extLst>
            </p:cNvPr>
            <p:cNvSpPr/>
            <p:nvPr/>
          </p:nvSpPr>
          <p:spPr>
            <a:xfrm>
              <a:off x="1096871" y="4742252"/>
              <a:ext cx="931951" cy="1035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had the support</a:t>
              </a:r>
              <a:endParaRPr lang="en-US" sz="1200">
                <a:solidFill>
                  <a:srgbClr val="4D4D4D">
                    <a:alpha val="100000"/>
                  </a:srgbClr>
                </a:solidFill>
                <a:latin typeface="Open Sans" panose="020B0606030504020204"/>
                <a:cs typeface="Arial"/>
              </a:endParaRPr>
            </a:p>
          </p:txBody>
        </p:sp>
        <p:sp>
          <p:nvSpPr>
            <p:cNvPr id="122" name="tx44">
              <a:extLst>
                <a:ext uri="{FF2B5EF4-FFF2-40B4-BE49-F238E27FC236}">
                  <a16:creationId xmlns:a16="http://schemas.microsoft.com/office/drawing/2014/main" id="{ECE98F55-647F-443E-B7FC-400F4C6F92F5}"/>
                </a:ext>
              </a:extLst>
            </p:cNvPr>
            <p:cNvSpPr/>
            <p:nvPr/>
          </p:nvSpPr>
          <p:spPr>
            <a:xfrm>
              <a:off x="1225777" y="4882413"/>
              <a:ext cx="844584" cy="10488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of my community</a:t>
              </a:r>
            </a:p>
          </p:txBody>
        </p:sp>
        <p:sp>
          <p:nvSpPr>
            <p:cNvPr id="123" name="tx45">
              <a:extLst>
                <a:ext uri="{FF2B5EF4-FFF2-40B4-BE49-F238E27FC236}">
                  <a16:creationId xmlns:a16="http://schemas.microsoft.com/office/drawing/2014/main" id="{2B8F8F39-C356-4F94-BE4B-3BADA65B48DD}"/>
                </a:ext>
              </a:extLst>
            </p:cNvPr>
            <p:cNvSpPr/>
            <p:nvPr/>
          </p:nvSpPr>
          <p:spPr>
            <a:xfrm>
              <a:off x="1908547" y="4299363"/>
              <a:ext cx="279509"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Other</a:t>
              </a:r>
            </a:p>
          </p:txBody>
        </p:sp>
        <p:sp>
          <p:nvSpPr>
            <p:cNvPr id="124" name="tx46">
              <a:extLst>
                <a:ext uri="{FF2B5EF4-FFF2-40B4-BE49-F238E27FC236}">
                  <a16:creationId xmlns:a16="http://schemas.microsoft.com/office/drawing/2014/main" id="{85AEB205-FD94-47EB-856C-454CE698BB3B}"/>
                </a:ext>
              </a:extLst>
            </p:cNvPr>
            <p:cNvSpPr/>
            <p:nvPr/>
          </p:nvSpPr>
          <p:spPr>
            <a:xfrm>
              <a:off x="983059" y="3857080"/>
              <a:ext cx="1024994" cy="10488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had more training</a:t>
              </a:r>
            </a:p>
          </p:txBody>
        </p:sp>
        <p:sp>
          <p:nvSpPr>
            <p:cNvPr id="125" name="tx47">
              <a:extLst>
                <a:ext uri="{FF2B5EF4-FFF2-40B4-BE49-F238E27FC236}">
                  <a16:creationId xmlns:a16="http://schemas.microsoft.com/office/drawing/2014/main" id="{070CB960-E43E-49C8-B5B7-753D5E913E3D}"/>
                </a:ext>
              </a:extLst>
            </p:cNvPr>
            <p:cNvSpPr/>
            <p:nvPr/>
          </p:nvSpPr>
          <p:spPr>
            <a:xfrm>
              <a:off x="1211066" y="3426450"/>
              <a:ext cx="838527" cy="826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felt that this is</a:t>
              </a:r>
            </a:p>
          </p:txBody>
        </p:sp>
        <p:sp>
          <p:nvSpPr>
            <p:cNvPr id="126" name="tx48">
              <a:extLst>
                <a:ext uri="{FF2B5EF4-FFF2-40B4-BE49-F238E27FC236}">
                  <a16:creationId xmlns:a16="http://schemas.microsoft.com/office/drawing/2014/main" id="{6E6F79A4-2822-4E16-BDD1-654EB4269329}"/>
                </a:ext>
              </a:extLst>
            </p:cNvPr>
            <p:cNvSpPr/>
            <p:nvPr/>
          </p:nvSpPr>
          <p:spPr>
            <a:xfrm>
              <a:off x="673913" y="3547075"/>
              <a:ext cx="1285676"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an issue in my community</a:t>
              </a:r>
            </a:p>
          </p:txBody>
        </p:sp>
        <p:sp>
          <p:nvSpPr>
            <p:cNvPr id="127" name="tx49">
              <a:extLst>
                <a:ext uri="{FF2B5EF4-FFF2-40B4-BE49-F238E27FC236}">
                  <a16:creationId xmlns:a16="http://schemas.microsoft.com/office/drawing/2014/main" id="{6D186ABD-0263-4FD6-846B-C5213DE9ED13}"/>
                </a:ext>
              </a:extLst>
            </p:cNvPr>
            <p:cNvSpPr/>
            <p:nvPr/>
          </p:nvSpPr>
          <p:spPr>
            <a:xfrm>
              <a:off x="900891" y="2977135"/>
              <a:ext cx="1093317" cy="10488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felt that my opinion</a:t>
              </a:r>
            </a:p>
          </p:txBody>
        </p:sp>
        <p:sp>
          <p:nvSpPr>
            <p:cNvPr id="128" name="tx50">
              <a:extLst>
                <a:ext uri="{FF2B5EF4-FFF2-40B4-BE49-F238E27FC236}">
                  <a16:creationId xmlns:a16="http://schemas.microsoft.com/office/drawing/2014/main" id="{30131540-622A-4C1A-BA3D-96731E0A7DCE}"/>
                </a:ext>
              </a:extLst>
            </p:cNvPr>
            <p:cNvSpPr/>
            <p:nvPr/>
          </p:nvSpPr>
          <p:spPr>
            <a:xfrm>
              <a:off x="1580467" y="3121409"/>
              <a:ext cx="559127"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was valued</a:t>
              </a:r>
            </a:p>
          </p:txBody>
        </p:sp>
        <p:sp>
          <p:nvSpPr>
            <p:cNvPr id="129" name="tx51">
              <a:extLst>
                <a:ext uri="{FF2B5EF4-FFF2-40B4-BE49-F238E27FC236}">
                  <a16:creationId xmlns:a16="http://schemas.microsoft.com/office/drawing/2014/main" id="{8C0DD35F-3CF9-4ED8-8F2C-556F26568AA9}"/>
                </a:ext>
              </a:extLst>
            </p:cNvPr>
            <p:cNvSpPr/>
            <p:nvPr/>
          </p:nvSpPr>
          <p:spPr>
            <a:xfrm>
              <a:off x="1122348" y="2549510"/>
              <a:ext cx="913397" cy="826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None of the above</a:t>
              </a:r>
            </a:p>
          </p:txBody>
        </p:sp>
        <p:sp>
          <p:nvSpPr>
            <p:cNvPr id="130" name="tx52">
              <a:extLst>
                <a:ext uri="{FF2B5EF4-FFF2-40B4-BE49-F238E27FC236}">
                  <a16:creationId xmlns:a16="http://schemas.microsoft.com/office/drawing/2014/main" id="{410C9D0D-C4E5-4B9E-979C-C54F2F1300E7}"/>
                </a:ext>
              </a:extLst>
            </p:cNvPr>
            <p:cNvSpPr/>
            <p:nvPr/>
          </p:nvSpPr>
          <p:spPr>
            <a:xfrm>
              <a:off x="298666" y="2096541"/>
              <a:ext cx="1577846" cy="1035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there were more opportunities</a:t>
              </a:r>
            </a:p>
          </p:txBody>
        </p:sp>
        <p:sp>
          <p:nvSpPr>
            <p:cNvPr id="131" name="tx53">
              <a:extLst>
                <a:ext uri="{FF2B5EF4-FFF2-40B4-BE49-F238E27FC236}">
                  <a16:creationId xmlns:a16="http://schemas.microsoft.com/office/drawing/2014/main" id="{017384FA-FD3E-4930-A30C-6ED9FB8B9D97}"/>
                </a:ext>
              </a:extLst>
            </p:cNvPr>
            <p:cNvSpPr/>
            <p:nvPr/>
          </p:nvSpPr>
          <p:spPr>
            <a:xfrm>
              <a:off x="1370421" y="2238065"/>
              <a:ext cx="720710"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to get involved</a:t>
              </a:r>
            </a:p>
          </p:txBody>
        </p:sp>
        <p:sp>
          <p:nvSpPr>
            <p:cNvPr id="132" name="tx54">
              <a:extLst>
                <a:ext uri="{FF2B5EF4-FFF2-40B4-BE49-F238E27FC236}">
                  <a16:creationId xmlns:a16="http://schemas.microsoft.com/office/drawing/2014/main" id="{6C7467C7-A4F1-4538-A0D2-2698025CBCE6}"/>
                </a:ext>
              </a:extLst>
            </p:cNvPr>
            <p:cNvSpPr/>
            <p:nvPr/>
          </p:nvSpPr>
          <p:spPr>
            <a:xfrm>
              <a:off x="762144" y="1662642"/>
              <a:ext cx="1211298" cy="826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had more information</a:t>
              </a:r>
            </a:p>
          </p:txBody>
        </p:sp>
        <p:sp>
          <p:nvSpPr>
            <p:cNvPr id="133" name="tx55">
              <a:extLst>
                <a:ext uri="{FF2B5EF4-FFF2-40B4-BE49-F238E27FC236}">
                  <a16:creationId xmlns:a16="http://schemas.microsoft.com/office/drawing/2014/main" id="{E6FC3FE7-504B-4BC6-851C-A88015771BFC}"/>
                </a:ext>
              </a:extLst>
            </p:cNvPr>
            <p:cNvSpPr/>
            <p:nvPr/>
          </p:nvSpPr>
          <p:spPr>
            <a:xfrm>
              <a:off x="642481" y="1797113"/>
              <a:ext cx="1317109" cy="10351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about ways to get involved</a:t>
              </a:r>
            </a:p>
          </p:txBody>
        </p:sp>
        <p:sp>
          <p:nvSpPr>
            <p:cNvPr id="134" name="tx56">
              <a:extLst>
                <a:ext uri="{FF2B5EF4-FFF2-40B4-BE49-F238E27FC236}">
                  <a16:creationId xmlns:a16="http://schemas.microsoft.com/office/drawing/2014/main" id="{08660B33-5FA8-4548-80AA-CEC73261C151}"/>
                </a:ext>
              </a:extLst>
            </p:cNvPr>
            <p:cNvSpPr/>
            <p:nvPr/>
          </p:nvSpPr>
          <p:spPr>
            <a:xfrm>
              <a:off x="1173090" y="1219733"/>
              <a:ext cx="869577" cy="8267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If I had more time</a:t>
              </a:r>
            </a:p>
          </p:txBody>
        </p:sp>
        <p:sp>
          <p:nvSpPr>
            <p:cNvPr id="135" name="pl57">
              <a:extLst>
                <a:ext uri="{FF2B5EF4-FFF2-40B4-BE49-F238E27FC236}">
                  <a16:creationId xmlns:a16="http://schemas.microsoft.com/office/drawing/2014/main" id="{D44A7ACA-3838-4EEC-92F6-8D87C5E3FD0D}"/>
                </a:ext>
              </a:extLst>
            </p:cNvPr>
            <p:cNvSpPr/>
            <p:nvPr/>
          </p:nvSpPr>
          <p:spPr>
            <a:xfrm>
              <a:off x="2296665" y="477617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36" name="pl58">
              <a:extLst>
                <a:ext uri="{FF2B5EF4-FFF2-40B4-BE49-F238E27FC236}">
                  <a16:creationId xmlns:a16="http://schemas.microsoft.com/office/drawing/2014/main" id="{EBA776F5-258F-475B-AFCB-B3B27ECE1359}"/>
                </a:ext>
              </a:extLst>
            </p:cNvPr>
            <p:cNvSpPr/>
            <p:nvPr/>
          </p:nvSpPr>
          <p:spPr>
            <a:xfrm>
              <a:off x="2296665" y="433522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37" name="pl59">
              <a:extLst>
                <a:ext uri="{FF2B5EF4-FFF2-40B4-BE49-F238E27FC236}">
                  <a16:creationId xmlns:a16="http://schemas.microsoft.com/office/drawing/2014/main" id="{72126ACA-C5B9-4CC9-91F9-0B72E7188F4C}"/>
                </a:ext>
              </a:extLst>
            </p:cNvPr>
            <p:cNvSpPr/>
            <p:nvPr/>
          </p:nvSpPr>
          <p:spPr>
            <a:xfrm>
              <a:off x="2296665" y="389427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38" name="pl60">
              <a:extLst>
                <a:ext uri="{FF2B5EF4-FFF2-40B4-BE49-F238E27FC236}">
                  <a16:creationId xmlns:a16="http://schemas.microsoft.com/office/drawing/2014/main" id="{A04C7E03-1C0F-4A64-9C46-E1FF2055A545}"/>
                </a:ext>
              </a:extLst>
            </p:cNvPr>
            <p:cNvSpPr/>
            <p:nvPr/>
          </p:nvSpPr>
          <p:spPr>
            <a:xfrm>
              <a:off x="2296665" y="345331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39" name="pl61">
              <a:extLst>
                <a:ext uri="{FF2B5EF4-FFF2-40B4-BE49-F238E27FC236}">
                  <a16:creationId xmlns:a16="http://schemas.microsoft.com/office/drawing/2014/main" id="{0398AAE9-932D-417C-98A7-D9D69BA350CF}"/>
                </a:ext>
              </a:extLst>
            </p:cNvPr>
            <p:cNvSpPr/>
            <p:nvPr/>
          </p:nvSpPr>
          <p:spPr>
            <a:xfrm>
              <a:off x="2296665" y="30123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0" name="pl62">
              <a:extLst>
                <a:ext uri="{FF2B5EF4-FFF2-40B4-BE49-F238E27FC236}">
                  <a16:creationId xmlns:a16="http://schemas.microsoft.com/office/drawing/2014/main" id="{862CB79C-E4B8-44A9-ACDE-C8CD90A7FD92}"/>
                </a:ext>
              </a:extLst>
            </p:cNvPr>
            <p:cNvSpPr/>
            <p:nvPr/>
          </p:nvSpPr>
          <p:spPr>
            <a:xfrm>
              <a:off x="2296665" y="257141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1" name="pl63">
              <a:extLst>
                <a:ext uri="{FF2B5EF4-FFF2-40B4-BE49-F238E27FC236}">
                  <a16:creationId xmlns:a16="http://schemas.microsoft.com/office/drawing/2014/main" id="{CD334107-33BB-4209-9E2A-D5D383B4C561}"/>
                </a:ext>
              </a:extLst>
            </p:cNvPr>
            <p:cNvSpPr/>
            <p:nvPr/>
          </p:nvSpPr>
          <p:spPr>
            <a:xfrm>
              <a:off x="2296665" y="213046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2" name="pl64">
              <a:extLst>
                <a:ext uri="{FF2B5EF4-FFF2-40B4-BE49-F238E27FC236}">
                  <a16:creationId xmlns:a16="http://schemas.microsoft.com/office/drawing/2014/main" id="{35ADE0A9-F05F-44A0-AF9F-3E8E65A2A7B4}"/>
                </a:ext>
              </a:extLst>
            </p:cNvPr>
            <p:cNvSpPr/>
            <p:nvPr/>
          </p:nvSpPr>
          <p:spPr>
            <a:xfrm>
              <a:off x="2296665" y="168951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3" name="pl65">
              <a:extLst>
                <a:ext uri="{FF2B5EF4-FFF2-40B4-BE49-F238E27FC236}">
                  <a16:creationId xmlns:a16="http://schemas.microsoft.com/office/drawing/2014/main" id="{7B3BAF10-DA4A-48E6-B8AB-7FBE158E2CBD}"/>
                </a:ext>
              </a:extLst>
            </p:cNvPr>
            <p:cNvSpPr/>
            <p:nvPr/>
          </p:nvSpPr>
          <p:spPr>
            <a:xfrm>
              <a:off x="2296665" y="124856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4" name="pl66">
              <a:extLst>
                <a:ext uri="{FF2B5EF4-FFF2-40B4-BE49-F238E27FC236}">
                  <a16:creationId xmlns:a16="http://schemas.microsoft.com/office/drawing/2014/main" id="{2026CAF7-8D90-450A-989E-4FF55D7F3AF7}"/>
                </a:ext>
              </a:extLst>
            </p:cNvPr>
            <p:cNvSpPr/>
            <p:nvPr/>
          </p:nvSpPr>
          <p:spPr>
            <a:xfrm>
              <a:off x="2617175"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5" name="pl67">
              <a:extLst>
                <a:ext uri="{FF2B5EF4-FFF2-40B4-BE49-F238E27FC236}">
                  <a16:creationId xmlns:a16="http://schemas.microsoft.com/office/drawing/2014/main" id="{8EF61DD9-BD93-42C7-9389-D28681D0CB03}"/>
                </a:ext>
              </a:extLst>
            </p:cNvPr>
            <p:cNvSpPr/>
            <p:nvPr/>
          </p:nvSpPr>
          <p:spPr>
            <a:xfrm>
              <a:off x="4045755"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6" name="pl68">
              <a:extLst>
                <a:ext uri="{FF2B5EF4-FFF2-40B4-BE49-F238E27FC236}">
                  <a16:creationId xmlns:a16="http://schemas.microsoft.com/office/drawing/2014/main" id="{5210430F-FC6A-4A41-BF5D-F6F3522E55CE}"/>
                </a:ext>
              </a:extLst>
            </p:cNvPr>
            <p:cNvSpPr/>
            <p:nvPr/>
          </p:nvSpPr>
          <p:spPr>
            <a:xfrm>
              <a:off x="5474335"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7" name="pl69">
              <a:extLst>
                <a:ext uri="{FF2B5EF4-FFF2-40B4-BE49-F238E27FC236}">
                  <a16:creationId xmlns:a16="http://schemas.microsoft.com/office/drawing/2014/main" id="{F1A76E2D-01B6-4DBD-AFCA-D53CDFB585C4}"/>
                </a:ext>
              </a:extLst>
            </p:cNvPr>
            <p:cNvSpPr/>
            <p:nvPr/>
          </p:nvSpPr>
          <p:spPr>
            <a:xfrm>
              <a:off x="6902915"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8" name="pl70">
              <a:extLst>
                <a:ext uri="{FF2B5EF4-FFF2-40B4-BE49-F238E27FC236}">
                  <a16:creationId xmlns:a16="http://schemas.microsoft.com/office/drawing/2014/main" id="{7AF318B9-C5C8-45B0-960F-318CD7225F54}"/>
                </a:ext>
              </a:extLst>
            </p:cNvPr>
            <p:cNvSpPr/>
            <p:nvPr/>
          </p:nvSpPr>
          <p:spPr>
            <a:xfrm>
              <a:off x="8331494"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149" name="tx71">
              <a:extLst>
                <a:ext uri="{FF2B5EF4-FFF2-40B4-BE49-F238E27FC236}">
                  <a16:creationId xmlns:a16="http://schemas.microsoft.com/office/drawing/2014/main" id="{AFB7184C-3B28-4F92-AA5B-BBE3AFB798D9}"/>
                </a:ext>
              </a:extLst>
            </p:cNvPr>
            <p:cNvSpPr/>
            <p:nvPr/>
          </p:nvSpPr>
          <p:spPr>
            <a:xfrm>
              <a:off x="2517502" y="5119835"/>
              <a:ext cx="254734" cy="84312"/>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0%</a:t>
              </a:r>
            </a:p>
          </p:txBody>
        </p:sp>
        <p:sp>
          <p:nvSpPr>
            <p:cNvPr id="150" name="tx72">
              <a:extLst>
                <a:ext uri="{FF2B5EF4-FFF2-40B4-BE49-F238E27FC236}">
                  <a16:creationId xmlns:a16="http://schemas.microsoft.com/office/drawing/2014/main" id="{2B9F6BC6-9381-46F7-9327-1CB5B2C18BD1}"/>
                </a:ext>
              </a:extLst>
            </p:cNvPr>
            <p:cNvSpPr/>
            <p:nvPr/>
          </p:nvSpPr>
          <p:spPr>
            <a:xfrm>
              <a:off x="3915004" y="5119835"/>
              <a:ext cx="316889" cy="84312"/>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a:t>
              </a:r>
            </a:p>
          </p:txBody>
        </p:sp>
        <p:sp>
          <p:nvSpPr>
            <p:cNvPr id="151" name="tx73">
              <a:extLst>
                <a:ext uri="{FF2B5EF4-FFF2-40B4-BE49-F238E27FC236}">
                  <a16:creationId xmlns:a16="http://schemas.microsoft.com/office/drawing/2014/main" id="{FF828F6A-C6BB-415C-99E5-E370361DCA60}"/>
                </a:ext>
              </a:extLst>
            </p:cNvPr>
            <p:cNvSpPr/>
            <p:nvPr/>
          </p:nvSpPr>
          <p:spPr>
            <a:xfrm>
              <a:off x="5343584" y="5119835"/>
              <a:ext cx="316889" cy="84312"/>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20%</a:t>
              </a:r>
            </a:p>
          </p:txBody>
        </p:sp>
        <p:sp>
          <p:nvSpPr>
            <p:cNvPr id="152" name="tx74">
              <a:extLst>
                <a:ext uri="{FF2B5EF4-FFF2-40B4-BE49-F238E27FC236}">
                  <a16:creationId xmlns:a16="http://schemas.microsoft.com/office/drawing/2014/main" id="{B6A318B6-B39A-47E4-BC26-F5E65B3F5435}"/>
                </a:ext>
              </a:extLst>
            </p:cNvPr>
            <p:cNvSpPr/>
            <p:nvPr/>
          </p:nvSpPr>
          <p:spPr>
            <a:xfrm>
              <a:off x="6772164" y="5119835"/>
              <a:ext cx="316889" cy="84312"/>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30%</a:t>
              </a:r>
            </a:p>
          </p:txBody>
        </p:sp>
        <p:sp>
          <p:nvSpPr>
            <p:cNvPr id="153" name="tx75">
              <a:extLst>
                <a:ext uri="{FF2B5EF4-FFF2-40B4-BE49-F238E27FC236}">
                  <a16:creationId xmlns:a16="http://schemas.microsoft.com/office/drawing/2014/main" id="{D0508538-8705-4FC9-96CD-600255EF3D25}"/>
                </a:ext>
              </a:extLst>
            </p:cNvPr>
            <p:cNvSpPr/>
            <p:nvPr/>
          </p:nvSpPr>
          <p:spPr>
            <a:xfrm>
              <a:off x="8200744" y="5119835"/>
              <a:ext cx="316889" cy="84312"/>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40%</a:t>
              </a:r>
            </a:p>
          </p:txBody>
        </p:sp>
        <p:sp>
          <p:nvSpPr>
            <p:cNvPr id="154" name="tx76">
              <a:extLst>
                <a:ext uri="{FF2B5EF4-FFF2-40B4-BE49-F238E27FC236}">
                  <a16:creationId xmlns:a16="http://schemas.microsoft.com/office/drawing/2014/main" id="{781DEE07-3D07-4BFB-B840-E7F35695A6E2}"/>
                </a:ext>
              </a:extLst>
            </p:cNvPr>
            <p:cNvSpPr/>
            <p:nvPr/>
          </p:nvSpPr>
          <p:spPr>
            <a:xfrm>
              <a:off x="5241354" y="5271566"/>
              <a:ext cx="465962" cy="125511"/>
            </a:xfrm>
            <a:prstGeom prst="rect">
              <a:avLst/>
            </a:prstGeom>
            <a:noFill/>
          </p:spPr>
          <p:txBody>
            <a:bodyPr wrap="none" lIns="0" tIns="0" rIns="0" bIns="0" anchor="ctr" anchorCtr="1"/>
            <a:lstStyle/>
            <a:p>
              <a:pPr defTabSz="457200">
                <a:lnSpc>
                  <a:spcPts val="1100"/>
                </a:lnSpc>
              </a:pPr>
              <a:r>
                <a:rPr lang="en-US" sz="1100">
                  <a:solidFill>
                    <a:srgbClr val="000000">
                      <a:alpha val="100000"/>
                    </a:srgbClr>
                  </a:solidFill>
                  <a:latin typeface="Open Sans" panose="020B0606030504020204"/>
                  <a:cs typeface="Arial"/>
                </a:rPr>
                <a:t>P</a:t>
              </a:r>
              <a:r>
                <a:rPr sz="1100">
                  <a:solidFill>
                    <a:srgbClr val="000000">
                      <a:alpha val="100000"/>
                    </a:srgbClr>
                  </a:solidFill>
                  <a:latin typeface="Open Sans" panose="020B0606030504020204"/>
                  <a:cs typeface="Arial"/>
                </a:rPr>
                <a:t>ercent</a:t>
              </a:r>
            </a:p>
          </p:txBody>
        </p:sp>
      </p:grpSp>
      <p:sp>
        <p:nvSpPr>
          <p:cNvPr id="79" name="TextBox 78">
            <a:extLst>
              <a:ext uri="{FF2B5EF4-FFF2-40B4-BE49-F238E27FC236}">
                <a16:creationId xmlns:a16="http://schemas.microsoft.com/office/drawing/2014/main" id="{F92BE150-1FCE-419D-B37E-C03CB4F1C660}"/>
              </a:ext>
            </a:extLst>
          </p:cNvPr>
          <p:cNvSpPr txBox="1"/>
          <p:nvPr/>
        </p:nvSpPr>
        <p:spPr>
          <a:xfrm>
            <a:off x="9360304" y="6069791"/>
            <a:ext cx="584258" cy="246221"/>
          </a:xfrm>
          <a:prstGeom prst="rect">
            <a:avLst/>
          </a:prstGeom>
          <a:noFill/>
        </p:spPr>
        <p:txBody>
          <a:bodyPr wrap="square" rtlCol="0">
            <a:spAutoFit/>
          </a:bodyPr>
          <a:lstStyle/>
          <a:p>
            <a:pPr defTabSz="457200"/>
            <a:r>
              <a:rPr lang="en-US" sz="1000">
                <a:solidFill>
                  <a:prstClr val="black"/>
                </a:solidFill>
                <a:latin typeface="Open Sans" panose="020B0606030504020204"/>
              </a:rPr>
              <a:t>n=155</a:t>
            </a:r>
          </a:p>
        </p:txBody>
      </p:sp>
      <p:sp>
        <p:nvSpPr>
          <p:cNvPr id="155" name="TextBox 154">
            <a:extLst>
              <a:ext uri="{FF2B5EF4-FFF2-40B4-BE49-F238E27FC236}">
                <a16:creationId xmlns:a16="http://schemas.microsoft.com/office/drawing/2014/main" id="{3A5ABFB9-9780-441D-9C70-CE993E37D026}"/>
              </a:ext>
            </a:extLst>
          </p:cNvPr>
          <p:cNvSpPr txBox="1"/>
          <p:nvPr/>
        </p:nvSpPr>
        <p:spPr>
          <a:xfrm>
            <a:off x="1852114" y="6160645"/>
            <a:ext cx="5220999" cy="246221"/>
          </a:xfrm>
          <a:prstGeom prst="rect">
            <a:avLst/>
          </a:prstGeom>
          <a:noFill/>
        </p:spPr>
        <p:txBody>
          <a:bodyPr wrap="square" rtlCol="0">
            <a:spAutoFit/>
          </a:bodyPr>
          <a:lstStyle/>
          <a:p>
            <a:pPr defTabSz="457200"/>
            <a:r>
              <a:rPr lang="en-US" sz="1000">
                <a:solidFill>
                  <a:prstClr val="black"/>
                </a:solidFill>
                <a:latin typeface="Open Sans" panose="020B0606030504020204"/>
              </a:rPr>
              <a:t>Note: This question was a multi-select, therefore percentages do not add up to 100%.</a:t>
            </a:r>
          </a:p>
        </p:txBody>
      </p:sp>
      <p:sp>
        <p:nvSpPr>
          <p:cNvPr id="156" name="TextBox 155">
            <a:extLst>
              <a:ext uri="{FF2B5EF4-FFF2-40B4-BE49-F238E27FC236}">
                <a16:creationId xmlns:a16="http://schemas.microsoft.com/office/drawing/2014/main" id="{37CA5C86-71FD-4336-9948-5D4120EF7C4B}"/>
              </a:ext>
            </a:extLst>
          </p:cNvPr>
          <p:cNvSpPr txBox="1"/>
          <p:nvPr/>
        </p:nvSpPr>
        <p:spPr>
          <a:xfrm>
            <a:off x="1889366" y="6689181"/>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Tree>
    <p:extLst>
      <p:ext uri="{BB962C8B-B14F-4D97-AF65-F5344CB8AC3E}">
        <p14:creationId xmlns:p14="http://schemas.microsoft.com/office/powerpoint/2010/main" val="170301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E8B0A-20D3-4E1D-A7F0-388C0EBEFA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B240FFB-894E-4598-8062-A526399EB1ED}"/>
              </a:ext>
            </a:extLst>
          </p:cNvPr>
          <p:cNvSpPr>
            <a:spLocks noGrp="1"/>
          </p:cNvSpPr>
          <p:nvPr>
            <p:ph idx="1"/>
          </p:nvPr>
        </p:nvSpPr>
        <p:spPr>
          <a:xfrm>
            <a:off x="883478" y="1464469"/>
            <a:ext cx="10470321" cy="4626943"/>
          </a:xfrm>
        </p:spPr>
        <p:txBody>
          <a:bodyPr/>
          <a:lstStyle/>
          <a:p>
            <a:r>
              <a:rPr lang="en-US" sz="1800" dirty="0">
                <a:effectLst/>
                <a:latin typeface="Open Sans" panose="020B0606030504020204" pitchFamily="34" charset="0"/>
                <a:ea typeface="Open Sans" panose="020B0606030504020204" pitchFamily="34" charset="0"/>
                <a:cs typeface="Open Sans" panose="020B0606030504020204" pitchFamily="34" charset="0"/>
              </a:rPr>
              <a:t>The purpose of the </a:t>
            </a:r>
            <a:r>
              <a:rPr lang="en-US" sz="1800" i="1" dirty="0">
                <a:effectLst/>
                <a:latin typeface="Open Sans" panose="020B0606030504020204" pitchFamily="34" charset="0"/>
                <a:ea typeface="Open Sans" panose="020B0606030504020204" pitchFamily="34" charset="0"/>
                <a:cs typeface="Open Sans" panose="020B0606030504020204" pitchFamily="34" charset="0"/>
              </a:rPr>
              <a:t>Northern Virginia Diversity, Equity, and Inclusion (DEI) Roadmap </a:t>
            </a:r>
            <a:r>
              <a:rPr lang="en-US" sz="1800" dirty="0">
                <a:effectLst/>
                <a:latin typeface="Open Sans" panose="020B0606030504020204" pitchFamily="34" charset="0"/>
                <a:ea typeface="Open Sans" panose="020B0606030504020204" pitchFamily="34" charset="0"/>
                <a:cs typeface="Open Sans" panose="020B0606030504020204" pitchFamily="34" charset="0"/>
              </a:rPr>
              <a:t>is to provide a framework for coordinating efforts in the Northern Virginia region to create more equitable and inclusive environments for all service members and their families to call home. </a:t>
            </a:r>
          </a:p>
          <a:p>
            <a:r>
              <a:rPr lang="en-US" sz="1800" dirty="0">
                <a:latin typeface="Open Sans" panose="020B0606030504020204" pitchFamily="34" charset="0"/>
                <a:ea typeface="Open Sans" panose="020B0606030504020204" pitchFamily="34" charset="0"/>
                <a:cs typeface="Open Sans" panose="020B0606030504020204" pitchFamily="34" charset="0"/>
              </a:rPr>
              <a:t>The Roadmap</a:t>
            </a:r>
            <a:r>
              <a:rPr lang="en-US" sz="1800" dirty="0">
                <a:effectLst/>
                <a:latin typeface="Open Sans" panose="020B0606030504020204" pitchFamily="34" charset="0"/>
                <a:ea typeface="Open Sans" panose="020B0606030504020204" pitchFamily="34" charset="0"/>
                <a:cs typeface="Open Sans" panose="020B0606030504020204" pitchFamily="34" charset="0"/>
              </a:rPr>
              <a:t> You can find the Roadmap document with preface here: </a:t>
            </a:r>
            <a:r>
              <a:rPr lang="en-US" sz="18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rPr>
              <a:t>https://www.novaregion.org/1539/Diversity-Equity-Inclusion-DEI-Roadmap</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r>
              <a:rPr lang="en-US" sz="1800" dirty="0">
                <a:effectLst/>
                <a:latin typeface="Open Sans" panose="020B0606030504020204" pitchFamily="34" charset="0"/>
                <a:ea typeface="Open Sans" panose="020B0606030504020204" pitchFamily="34" charset="0"/>
                <a:cs typeface="Open Sans" panose="020B0606030504020204" pitchFamily="34" charset="0"/>
              </a:rPr>
              <a:t>The Roadmap summarizes </a:t>
            </a:r>
            <a:r>
              <a:rPr lang="en-US" sz="1800" u="sng" dirty="0">
                <a:effectLst/>
                <a:latin typeface="Open Sans" panose="020B0606030504020204" pitchFamily="34" charset="0"/>
                <a:ea typeface="Open Sans" panose="020B0606030504020204" pitchFamily="34" charset="0"/>
                <a:cs typeface="Open Sans" panose="020B0606030504020204" pitchFamily="34" charset="0"/>
              </a:rPr>
              <a:t>four initial focus areas and associated actions</a:t>
            </a:r>
            <a:r>
              <a:rPr lang="en-US" sz="1800" dirty="0">
                <a:effectLst/>
                <a:latin typeface="Open Sans" panose="020B0606030504020204" pitchFamily="34" charset="0"/>
                <a:ea typeface="Open Sans" panose="020B0606030504020204" pitchFamily="34" charset="0"/>
                <a:cs typeface="Open Sans" panose="020B0606030504020204" pitchFamily="34" charset="0"/>
              </a:rPr>
              <a:t> that have emerged from military &amp; community conversations and data collection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8" name="Title 7">
            <a:extLst>
              <a:ext uri="{FF2B5EF4-FFF2-40B4-BE49-F238E27FC236}">
                <a16:creationId xmlns:a16="http://schemas.microsoft.com/office/drawing/2014/main" id="{92EE913D-44F3-40D7-8BD9-F381FF83B98C}"/>
              </a:ext>
            </a:extLst>
          </p:cNvPr>
          <p:cNvSpPr txBox="1">
            <a:spLocks/>
          </p:cNvSpPr>
          <p:nvPr/>
        </p:nvSpPr>
        <p:spPr>
          <a:xfrm>
            <a:off x="798029" y="540975"/>
            <a:ext cx="9873343" cy="614106"/>
          </a:xfrm>
          <a:prstGeom prst="rect">
            <a:avLst/>
          </a:prstGeom>
        </p:spPr>
        <p:txBody>
          <a:bodyPr vert="horz" lIns="0" tIns="45720" rIns="91440" bIns="45720" rtlCol="0" anchor="b" anchorCtr="0">
            <a:normAutofit/>
          </a:bodyPr>
          <a:lstStyle>
            <a:lvl1pPr algn="l" defTabSz="914400" rtl="0" eaLnBrk="1" latinLnBrk="0" hangingPunct="1">
              <a:lnSpc>
                <a:spcPct val="90000"/>
              </a:lnSpc>
              <a:spcBef>
                <a:spcPct val="0"/>
              </a:spcBef>
              <a:spcAft>
                <a:spcPts val="300"/>
              </a:spcAft>
              <a:buNone/>
              <a:defRPr sz="3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2800" b="1" i="0" u="none" strike="noStrike" kern="1200" cap="none" spc="0" normalizeH="0" baseline="0" noProof="0" dirty="0">
                <a:ln>
                  <a:noFill/>
                </a:ln>
                <a:solidFill>
                  <a:srgbClr val="981E32"/>
                </a:solidFill>
                <a:effectLst/>
                <a:uLnTx/>
                <a:uFillTx/>
                <a:latin typeface="Verdana" panose="020B0604030504040204" pitchFamily="34" charset="0"/>
                <a:ea typeface="Verdana" panose="020B0604030504040204" pitchFamily="34" charset="0"/>
              </a:rPr>
              <a:t>Northern Virginia DEI Roadmap</a:t>
            </a:r>
          </a:p>
        </p:txBody>
      </p:sp>
    </p:spTree>
    <p:extLst>
      <p:ext uri="{BB962C8B-B14F-4D97-AF65-F5344CB8AC3E}">
        <p14:creationId xmlns:p14="http://schemas.microsoft.com/office/powerpoint/2010/main" val="21172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E8B0A-20D3-4E1D-A7F0-388C0EBEFA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B240FFB-894E-4598-8062-A526399EB1ED}"/>
              </a:ext>
            </a:extLst>
          </p:cNvPr>
          <p:cNvSpPr>
            <a:spLocks noGrp="1"/>
          </p:cNvSpPr>
          <p:nvPr>
            <p:ph idx="1"/>
          </p:nvPr>
        </p:nvSpPr>
        <p:spPr>
          <a:xfrm>
            <a:off x="883478" y="1382276"/>
            <a:ext cx="10470321" cy="559540"/>
          </a:xfrm>
        </p:spPr>
        <p:txBody>
          <a:bodyPr/>
          <a:lstStyle/>
          <a:p>
            <a:pPr marL="0" indent="0">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Four DEI-related focus areas </a:t>
            </a:r>
            <a:r>
              <a:rPr lang="en-US" sz="1800" dirty="0">
                <a:latin typeface="Open Sans" panose="020B0606030504020204" pitchFamily="34" charset="0"/>
                <a:ea typeface="Open Sans" panose="020B0606030504020204" pitchFamily="34" charset="0"/>
                <a:cs typeface="Open Sans" panose="020B0606030504020204" pitchFamily="34" charset="0"/>
              </a:rPr>
              <a:t>have emerged from community-military conversations and data collection for continued</a:t>
            </a:r>
            <a:r>
              <a:rPr lang="en-US" sz="1800" dirty="0">
                <a:effectLst/>
                <a:latin typeface="Open Sans" panose="020B0606030504020204" pitchFamily="34" charset="0"/>
                <a:ea typeface="Open Sans" panose="020B0606030504020204" pitchFamily="34" charset="0"/>
                <a:cs typeface="Open Sans" panose="020B0606030504020204" pitchFamily="34" charset="0"/>
              </a:rPr>
              <a:t> collaboration and action. These are summarized in the Roadmap &amp; below:</a:t>
            </a:r>
          </a:p>
        </p:txBody>
      </p:sp>
      <p:graphicFrame>
        <p:nvGraphicFramePr>
          <p:cNvPr id="6" name="Table 5">
            <a:extLst>
              <a:ext uri="{FF2B5EF4-FFF2-40B4-BE49-F238E27FC236}">
                <a16:creationId xmlns:a16="http://schemas.microsoft.com/office/drawing/2014/main" id="{AA351CE1-BE91-4349-90EE-0AF6BD0E18B8}"/>
              </a:ext>
            </a:extLst>
          </p:cNvPr>
          <p:cNvGraphicFramePr>
            <a:graphicFrameLocks noGrp="1"/>
          </p:cNvGraphicFramePr>
          <p:nvPr/>
        </p:nvGraphicFramePr>
        <p:xfrm>
          <a:off x="883478" y="2068238"/>
          <a:ext cx="10613303" cy="4488517"/>
        </p:xfrm>
        <a:graphic>
          <a:graphicData uri="http://schemas.openxmlformats.org/drawingml/2006/table">
            <a:tbl>
              <a:tblPr firstRow="1" firstCol="1" bandRow="1"/>
              <a:tblGrid>
                <a:gridCol w="7452016">
                  <a:extLst>
                    <a:ext uri="{9D8B030D-6E8A-4147-A177-3AD203B41FA5}">
                      <a16:colId xmlns:a16="http://schemas.microsoft.com/office/drawing/2014/main" val="2480269731"/>
                    </a:ext>
                  </a:extLst>
                </a:gridCol>
                <a:gridCol w="3161287">
                  <a:extLst>
                    <a:ext uri="{9D8B030D-6E8A-4147-A177-3AD203B41FA5}">
                      <a16:colId xmlns:a16="http://schemas.microsoft.com/office/drawing/2014/main" val="404104188"/>
                    </a:ext>
                  </a:extLst>
                </a:gridCol>
              </a:tblGrid>
              <a:tr h="293839">
                <a:tc>
                  <a:txBody>
                    <a:bodyPr/>
                    <a:lstStyle/>
                    <a:p>
                      <a:pPr marL="0" marR="0" algn="ctr" fontAlgn="ctr">
                        <a:lnSpc>
                          <a:spcPct val="115000"/>
                        </a:lnSpc>
                        <a:spcBef>
                          <a:spcPts val="0"/>
                        </a:spcBef>
                        <a:spcAft>
                          <a:spcPts val="0"/>
                        </a:spcAft>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FOCUS AREA</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fontAlgn="ctr">
                        <a:lnSpc>
                          <a:spcPct val="115000"/>
                        </a:lnSpc>
                        <a:spcBef>
                          <a:spcPts val="0"/>
                        </a:spcBef>
                        <a:spcAft>
                          <a:spcPts val="0"/>
                        </a:spcAft>
                      </a:pPr>
                      <a:r>
                        <a:rPr lang="en-US" sz="1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DESIRED OUTCOME</a:t>
                      </a:r>
                      <a:endParaRPr lang="en-US"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938691980"/>
                  </a:ext>
                </a:extLst>
              </a:tr>
              <a:tr h="1077411">
                <a:tc>
                  <a:txBody>
                    <a:bodyPr/>
                    <a:lstStyle/>
                    <a:p>
                      <a:pPr marL="0" marR="0" fontAlgn="ctr">
                        <a:lnSpc>
                          <a:spcPct val="115000"/>
                        </a:lnSpc>
                        <a:spcBef>
                          <a:spcPts val="0"/>
                        </a:spcBef>
                        <a:spcAft>
                          <a:spcPts val="0"/>
                        </a:spcAft>
                      </a:pPr>
                      <a:r>
                        <a:rPr lang="en-US" sz="16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Listening Sessions</a:t>
                      </a: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Planning and hosting Community Partnership Listening Sessions to understand what we don’t know and to ground our efforts in the experience of the military and their families who live in our communities</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Increased community understanding of resident experience, identification of areas to be addressed &amp; actions</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317920"/>
                  </a:ext>
                </a:extLst>
              </a:tr>
              <a:tr h="808057">
                <a:tc>
                  <a:txBody>
                    <a:bodyPr/>
                    <a:lstStyle/>
                    <a:p>
                      <a:pPr marL="0" marR="0" fontAlgn="ctr">
                        <a:lnSpc>
                          <a:spcPct val="115000"/>
                        </a:lnSpc>
                        <a:spcBef>
                          <a:spcPts val="0"/>
                        </a:spcBef>
                        <a:spcAft>
                          <a:spcPts val="0"/>
                        </a:spcAft>
                      </a:pPr>
                      <a:r>
                        <a:rPr lang="en-US" sz="16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Policy.</a:t>
                      </a: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Engaging in efforts to review, develop, and/or change policies that address findings from listening sessions &amp; data collection specific to racial inequity and DEI</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Structural changes that address challenges and barriers to DEI</a:t>
                      </a:r>
                      <a:endParaRPr lang="en-US"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184537"/>
                  </a:ext>
                </a:extLst>
              </a:tr>
              <a:tr h="808057">
                <a:tc>
                  <a:txBody>
                    <a:bodyPr/>
                    <a:lstStyle/>
                    <a:p>
                      <a:pPr marL="0" marR="0" fontAlgn="ctr">
                        <a:lnSpc>
                          <a:spcPct val="115000"/>
                        </a:lnSpc>
                        <a:spcBef>
                          <a:spcPts val="0"/>
                        </a:spcBef>
                        <a:spcAft>
                          <a:spcPts val="0"/>
                        </a:spcAft>
                      </a:pPr>
                      <a:r>
                        <a:rPr lang="en-US" sz="16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Information Sharing</a:t>
                      </a: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Sharing resources among all parties engaged in DEI efforts in the region to help build understanding and collaboration</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Enhanced regional collaboration on DEI issues</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217625"/>
                  </a:ext>
                </a:extLst>
              </a:tr>
              <a:tr h="1057244">
                <a:tc>
                  <a:txBody>
                    <a:bodyPr/>
                    <a:lstStyle/>
                    <a:p>
                      <a:pPr marL="0" marR="0" fontAlgn="ctr">
                        <a:lnSpc>
                          <a:spcPct val="115000"/>
                        </a:lnSpc>
                        <a:spcBef>
                          <a:spcPts val="0"/>
                        </a:spcBef>
                        <a:spcAft>
                          <a:spcPts val="0"/>
                        </a:spcAft>
                      </a:pPr>
                      <a:r>
                        <a:rPr lang="en-US" sz="16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Projects and Events</a:t>
                      </a: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Maintaining an integrated list of projects, events, workshops, leadership meetings within the Northern Virginia region that provide opportunities to advance DEI and create more equitable and inclusive environments for all service members and their families to call home.</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US"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Community-military  engagement and actions that build positive relationships and result in transformative change</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174137"/>
                  </a:ext>
                </a:extLst>
              </a:tr>
            </a:tbl>
          </a:graphicData>
        </a:graphic>
      </p:graphicFrame>
      <p:sp>
        <p:nvSpPr>
          <p:cNvPr id="8" name="Title 7">
            <a:extLst>
              <a:ext uri="{FF2B5EF4-FFF2-40B4-BE49-F238E27FC236}">
                <a16:creationId xmlns:a16="http://schemas.microsoft.com/office/drawing/2014/main" id="{64AA9BAA-84A0-4715-94E7-1C33EC8933E2}"/>
              </a:ext>
            </a:extLst>
          </p:cNvPr>
          <p:cNvSpPr txBox="1">
            <a:spLocks/>
          </p:cNvSpPr>
          <p:nvPr/>
        </p:nvSpPr>
        <p:spPr>
          <a:xfrm>
            <a:off x="870856" y="466925"/>
            <a:ext cx="9873343" cy="614106"/>
          </a:xfrm>
          <a:prstGeom prst="rect">
            <a:avLst/>
          </a:prstGeom>
        </p:spPr>
        <p:txBody>
          <a:bodyPr vert="horz" lIns="0" tIns="45720" rIns="91440" bIns="45720" rtlCol="0" anchor="b" anchorCtr="0">
            <a:normAutofit/>
          </a:bodyPr>
          <a:lstStyle>
            <a:lvl1pPr algn="l" defTabSz="914400" rtl="0" eaLnBrk="1" latinLnBrk="0" hangingPunct="1">
              <a:lnSpc>
                <a:spcPct val="90000"/>
              </a:lnSpc>
              <a:spcBef>
                <a:spcPct val="0"/>
              </a:spcBef>
              <a:spcAft>
                <a:spcPts val="300"/>
              </a:spcAft>
              <a:buNone/>
              <a:defRPr sz="3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2800" b="1" i="0" u="none" strike="noStrike" kern="1200" cap="none" spc="0" normalizeH="0" baseline="0" noProof="0" dirty="0">
                <a:ln>
                  <a:noFill/>
                </a:ln>
                <a:solidFill>
                  <a:srgbClr val="981E32"/>
                </a:solidFill>
                <a:effectLst/>
                <a:uLnTx/>
                <a:uFillTx/>
                <a:latin typeface="Verdana" panose="020B0604030504040204" pitchFamily="34" charset="0"/>
                <a:ea typeface="Verdana" panose="020B0604030504040204" pitchFamily="34" charset="0"/>
              </a:rPr>
              <a:t>Roadmap Focus Areas</a:t>
            </a:r>
          </a:p>
        </p:txBody>
      </p:sp>
    </p:spTree>
    <p:extLst>
      <p:ext uri="{BB962C8B-B14F-4D97-AF65-F5344CB8AC3E}">
        <p14:creationId xmlns:p14="http://schemas.microsoft.com/office/powerpoint/2010/main" val="128576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428908" y="625173"/>
            <a:ext cx="9873343" cy="614106"/>
          </a:xfrm>
        </p:spPr>
        <p:txBody>
          <a:bodyPr>
            <a:normAutofit/>
          </a:bodyPr>
          <a:lstStyle/>
          <a:p>
            <a:r>
              <a:rPr lang="en-US" sz="2800" b="1" dirty="0"/>
              <a:t>Northern Virginia Region &amp; Defense</a:t>
            </a:r>
          </a:p>
        </p:txBody>
      </p:sp>
      <p:pic>
        <p:nvPicPr>
          <p:cNvPr id="11" name="Picture 10" descr="A picture containing text, map&#10;&#10;Description automatically generated">
            <a:extLst>
              <a:ext uri="{FF2B5EF4-FFF2-40B4-BE49-F238E27FC236}">
                <a16:creationId xmlns:a16="http://schemas.microsoft.com/office/drawing/2014/main" id="{EE3B6362-7F9E-9C4D-BCAC-748C081FE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202" y="1350527"/>
            <a:ext cx="2782584" cy="2938408"/>
          </a:xfrm>
          <a:prstGeom prst="rect">
            <a:avLst/>
          </a:prstGeom>
        </p:spPr>
      </p:pic>
      <p:sp>
        <p:nvSpPr>
          <p:cNvPr id="12" name="TextBox 11">
            <a:extLst>
              <a:ext uri="{FF2B5EF4-FFF2-40B4-BE49-F238E27FC236}">
                <a16:creationId xmlns:a16="http://schemas.microsoft.com/office/drawing/2014/main" id="{94EF9658-ABB7-7546-B1A2-E0E97F6F1685}"/>
              </a:ext>
            </a:extLst>
          </p:cNvPr>
          <p:cNvSpPr txBox="1"/>
          <p:nvPr/>
        </p:nvSpPr>
        <p:spPr>
          <a:xfrm>
            <a:off x="3396920" y="1388570"/>
            <a:ext cx="3092521" cy="2862322"/>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Population</a:t>
            </a: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2,522,001 – has grown 13% since 2010 (290,000) (U.S. Census Bureau)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Gross Domestic Product</a:t>
            </a: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$211 Billion (2018), 40% of State GDP of $538 Billion. (US Bureau of Economic Analysis) </a:t>
            </a: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9719E3F-26E3-493B-A826-9F6566811BD9}"/>
              </a:ext>
            </a:extLst>
          </p:cNvPr>
          <p:cNvSpPr txBox="1">
            <a:spLocks/>
          </p:cNvSpPr>
          <p:nvPr/>
        </p:nvSpPr>
        <p:spPr>
          <a:xfrm>
            <a:off x="10396269" y="6400800"/>
            <a:ext cx="142340" cy="246580"/>
          </a:xfrm>
          <a:prstGeom prst="rect">
            <a:avLst/>
          </a:prstGeom>
        </p:spPr>
        <p:txBody>
          <a:bodyPr vert="horz" lIns="0" tIns="0" rIns="0" bIns="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A173FD-E6D6-4C31-9AB8-82071CC2FFA2}" type="slidenum">
              <a:rPr lang="en-US" smtClean="0">
                <a:latin typeface="Calibri" panose="020F0502020204030204"/>
              </a:rPr>
              <a:pPr/>
              <a:t>2</a:t>
            </a:fld>
            <a:endParaRPr lang="en-US">
              <a:latin typeface="Calibri" panose="020F0502020204030204"/>
            </a:endParaRPr>
          </a:p>
        </p:txBody>
      </p:sp>
      <p:pic>
        <p:nvPicPr>
          <p:cNvPr id="6" name="Picture 5">
            <a:extLst>
              <a:ext uri="{FF2B5EF4-FFF2-40B4-BE49-F238E27FC236}">
                <a16:creationId xmlns:a16="http://schemas.microsoft.com/office/drawing/2014/main" id="{7DAE207F-D6D7-498A-BBA4-9CDA5F3E851B}"/>
              </a:ext>
            </a:extLst>
          </p:cNvPr>
          <p:cNvPicPr>
            <a:picLocks noChangeAspect="1"/>
          </p:cNvPicPr>
          <p:nvPr/>
        </p:nvPicPr>
        <p:blipFill>
          <a:blip r:embed="rId3"/>
          <a:stretch>
            <a:fillRect/>
          </a:stretch>
        </p:blipFill>
        <p:spPr>
          <a:xfrm>
            <a:off x="8120811" y="1297988"/>
            <a:ext cx="3747152" cy="5196451"/>
          </a:xfrm>
          <a:prstGeom prst="rect">
            <a:avLst/>
          </a:prstGeom>
        </p:spPr>
      </p:pic>
      <p:sp>
        <p:nvSpPr>
          <p:cNvPr id="7" name="TextBox 6">
            <a:extLst>
              <a:ext uri="{FF2B5EF4-FFF2-40B4-BE49-F238E27FC236}">
                <a16:creationId xmlns:a16="http://schemas.microsoft.com/office/drawing/2014/main" id="{69821C8B-4F9B-4436-9443-C0409FEB6236}"/>
              </a:ext>
            </a:extLst>
          </p:cNvPr>
          <p:cNvSpPr txBox="1"/>
          <p:nvPr/>
        </p:nvSpPr>
        <p:spPr>
          <a:xfrm>
            <a:off x="2287886" y="4473388"/>
            <a:ext cx="594360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The Pentagon – 24,000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Joint Base Myer-Henderson Hall – 15,000 and 15 Agencies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Mark Center – 6400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Defense Health HQ – 2000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National Geospatial Intelligence Center – 10,000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Fort Belvoir – 56,000 and 156 Agencies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Marine Corps Base Quantico – 23,000 and 26 Agencies</a:t>
            </a:r>
          </a:p>
        </p:txBody>
      </p:sp>
      <p:sp>
        <p:nvSpPr>
          <p:cNvPr id="9" name="TextBox 8">
            <a:extLst>
              <a:ext uri="{FF2B5EF4-FFF2-40B4-BE49-F238E27FC236}">
                <a16:creationId xmlns:a16="http://schemas.microsoft.com/office/drawing/2014/main" id="{CC4C6BE2-13A1-471C-B431-74B106286387}"/>
              </a:ext>
            </a:extLst>
          </p:cNvPr>
          <p:cNvSpPr txBox="1"/>
          <p:nvPr/>
        </p:nvSpPr>
        <p:spPr>
          <a:xfrm>
            <a:off x="2287886" y="4188697"/>
            <a:ext cx="2777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4C4D4C"/>
                </a:solidFill>
                <a:effectLst/>
                <a:uLnTx/>
                <a:uFillTx/>
                <a:latin typeface="Calibri" panose="020F0502020204030204"/>
                <a:ea typeface="+mn-ea"/>
                <a:cs typeface="+mn-cs"/>
              </a:rPr>
              <a:t>Defense Related Population</a:t>
            </a:r>
          </a:p>
        </p:txBody>
      </p:sp>
    </p:spTree>
    <p:extLst>
      <p:ext uri="{BB962C8B-B14F-4D97-AF65-F5344CB8AC3E}">
        <p14:creationId xmlns:p14="http://schemas.microsoft.com/office/powerpoint/2010/main" val="1474084750"/>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89" y="1459251"/>
            <a:ext cx="10726219" cy="1554628"/>
          </a:xfrm>
          <a:ln w="19050">
            <a:noFill/>
          </a:ln>
        </p:spPr>
        <p:txBody>
          <a:bodyPr>
            <a:normAutofit lnSpcReduction="10000"/>
          </a:bodyPr>
          <a:lstStyle/>
          <a:p>
            <a:pPr>
              <a:spcBef>
                <a:spcPts val="300"/>
              </a:spcBef>
            </a:pPr>
            <a:r>
              <a:rPr lang="en-US" sz="1600" u="sng" dirty="0"/>
              <a:t>Goals</a:t>
            </a:r>
          </a:p>
          <a:p>
            <a:pPr lvl="1">
              <a:spcBef>
                <a:spcPts val="300"/>
              </a:spcBef>
            </a:pPr>
            <a:r>
              <a:rPr lang="en-US" sz="1600" dirty="0"/>
              <a:t>Grow and protect military activities in the region and remove impediments to operations</a:t>
            </a:r>
          </a:p>
          <a:p>
            <a:pPr lvl="1">
              <a:spcBef>
                <a:spcPts val="300"/>
              </a:spcBef>
            </a:pPr>
            <a:r>
              <a:rPr lang="en-US" sz="1600" dirty="0"/>
              <a:t>Improve operational efficiencies with installations through full range of partnerships</a:t>
            </a:r>
          </a:p>
          <a:p>
            <a:pPr lvl="1">
              <a:spcBef>
                <a:spcPts val="300"/>
              </a:spcBef>
            </a:pPr>
            <a:r>
              <a:rPr lang="en-US" sz="1600" dirty="0"/>
              <a:t>Improve resiliency of installations and surrounding communities </a:t>
            </a:r>
          </a:p>
          <a:p>
            <a:pPr lvl="1">
              <a:spcBef>
                <a:spcPts val="300"/>
              </a:spcBef>
            </a:pPr>
            <a:r>
              <a:rPr lang="en-US" sz="1600" dirty="0"/>
              <a:t>Enhance the quality of life for all members of the military and community</a:t>
            </a:r>
          </a:p>
          <a:p>
            <a:pPr lvl="1">
              <a:spcBef>
                <a:spcPts val="300"/>
              </a:spcBef>
            </a:pPr>
            <a:r>
              <a:rPr lang="en-US" sz="1600" dirty="0"/>
              <a:t>Achieve the Base of the Future with the military in the region</a:t>
            </a:r>
          </a:p>
        </p:txBody>
      </p:sp>
      <p:sp>
        <p:nvSpPr>
          <p:cNvPr id="5" name="Slide Number Placeholder 4"/>
          <p:cNvSpPr>
            <a:spLocks noGrp="1"/>
          </p:cNvSpPr>
          <p:nvPr>
            <p:ph type="sldNum" sz="quarter" idx="12"/>
          </p:nvPr>
        </p:nvSpPr>
        <p:spPr>
          <a:xfrm>
            <a:off x="10396269" y="6400800"/>
            <a:ext cx="142340" cy="246580"/>
          </a:xfrm>
          <a:prstGeom prst="rect">
            <a:avLst/>
          </a:prstGeom>
        </p:spPr>
        <p:txBody>
          <a:bodyPr vert="horz" lIns="0" tIns="0" rIns="0" bIns="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A173FD-E6D6-4C31-9AB8-82071CC2FFA2}" type="slidenum">
              <a:rPr kumimoji="0" lang="en-US" sz="10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Title 1"/>
          <p:cNvSpPr>
            <a:spLocks noGrp="1"/>
          </p:cNvSpPr>
          <p:nvPr>
            <p:ph type="title"/>
          </p:nvPr>
        </p:nvSpPr>
        <p:spPr>
          <a:xfrm>
            <a:off x="349322" y="573288"/>
            <a:ext cx="11589250" cy="809485"/>
          </a:xfrm>
        </p:spPr>
        <p:txBody>
          <a:bodyPr>
            <a:noAutofit/>
          </a:bodyPr>
          <a:lstStyle/>
          <a:p>
            <a:pPr algn="l"/>
            <a:r>
              <a:rPr lang="en-US" sz="2800" b="1" dirty="0"/>
              <a:t>Community, Military &amp; Federal Facility Partnership of Northern Virginia</a:t>
            </a:r>
          </a:p>
        </p:txBody>
      </p:sp>
      <p:pic>
        <p:nvPicPr>
          <p:cNvPr id="4" name="Picture 3">
            <a:extLst>
              <a:ext uri="{FF2B5EF4-FFF2-40B4-BE49-F238E27FC236}">
                <a16:creationId xmlns:a16="http://schemas.microsoft.com/office/drawing/2014/main" id="{06870C26-200E-461F-BE67-8607BD19C4BF}"/>
              </a:ext>
            </a:extLst>
          </p:cNvPr>
          <p:cNvPicPr>
            <a:picLocks noChangeAspect="1"/>
          </p:cNvPicPr>
          <p:nvPr/>
        </p:nvPicPr>
        <p:blipFill>
          <a:blip r:embed="rId2"/>
          <a:stretch>
            <a:fillRect/>
          </a:stretch>
        </p:blipFill>
        <p:spPr>
          <a:xfrm>
            <a:off x="1653390" y="3214427"/>
            <a:ext cx="8662614" cy="3511600"/>
          </a:xfrm>
          <a:prstGeom prst="rect">
            <a:avLst/>
          </a:prstGeom>
        </p:spPr>
      </p:pic>
      <p:sp>
        <p:nvSpPr>
          <p:cNvPr id="2" name="TextBox 1">
            <a:extLst>
              <a:ext uri="{FF2B5EF4-FFF2-40B4-BE49-F238E27FC236}">
                <a16:creationId xmlns:a16="http://schemas.microsoft.com/office/drawing/2014/main" id="{5D896F54-DD8E-4404-8671-A7A3B4C0705D}"/>
              </a:ext>
            </a:extLst>
          </p:cNvPr>
          <p:cNvSpPr txBox="1"/>
          <p:nvPr/>
        </p:nvSpPr>
        <p:spPr>
          <a:xfrm>
            <a:off x="7781642" y="5354539"/>
            <a:ext cx="2494594" cy="109260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C4D4C"/>
                </a:solidFill>
                <a:effectLst/>
                <a:uLnTx/>
                <a:uFillTx/>
                <a:latin typeface="Calibri" panose="020F0502020204030204"/>
                <a:ea typeface="+mn-ea"/>
                <a:cs typeface="+mn-cs"/>
              </a:rPr>
              <a:t>NGOs</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err="1">
                <a:ln>
                  <a:noFill/>
                </a:ln>
                <a:solidFill>
                  <a:srgbClr val="4C4D4C"/>
                </a:solidFill>
                <a:effectLst/>
                <a:uLnTx/>
                <a:uFillTx/>
                <a:latin typeface="Calibri" panose="020F0502020204030204"/>
                <a:ea typeface="+mn-ea"/>
                <a:cs typeface="+mn-cs"/>
              </a:rPr>
              <a:t>EveryMind</a:t>
            </a:r>
            <a:endParaRPr kumimoji="0" lang="en-US" sz="13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a:ln>
                  <a:noFill/>
                </a:ln>
                <a:solidFill>
                  <a:srgbClr val="4C4D4C"/>
                </a:solidFill>
                <a:effectLst/>
                <a:uLnTx/>
                <a:uFillTx/>
                <a:latin typeface="Calibri" panose="020F0502020204030204"/>
                <a:ea typeface="+mn-ea"/>
                <a:cs typeface="+mn-cs"/>
              </a:rPr>
              <a:t>Blue Star Families</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a:ln>
                  <a:noFill/>
                </a:ln>
                <a:solidFill>
                  <a:srgbClr val="4C4D4C"/>
                </a:solidFill>
                <a:effectLst/>
                <a:uLnTx/>
                <a:uFillTx/>
                <a:latin typeface="Calibri" panose="020F0502020204030204"/>
                <a:ea typeface="+mn-ea"/>
                <a:cs typeface="+mn-cs"/>
              </a:rPr>
              <a:t>Veterans Organizations</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a:ln>
                  <a:noFill/>
                </a:ln>
                <a:solidFill>
                  <a:srgbClr val="4C4D4C"/>
                </a:solidFill>
                <a:effectLst/>
                <a:uLnTx/>
                <a:uFillTx/>
                <a:latin typeface="Calibri" panose="020F0502020204030204"/>
                <a:ea typeface="+mn-ea"/>
                <a:cs typeface="+mn-cs"/>
              </a:rPr>
              <a:t>Easter Seals</a:t>
            </a:r>
          </a:p>
        </p:txBody>
      </p:sp>
      <p:sp>
        <p:nvSpPr>
          <p:cNvPr id="6" name="TextBox 5">
            <a:extLst>
              <a:ext uri="{FF2B5EF4-FFF2-40B4-BE49-F238E27FC236}">
                <a16:creationId xmlns:a16="http://schemas.microsoft.com/office/drawing/2014/main" id="{1BBAB8F8-1D00-425F-BB79-A46FAF28716A}"/>
              </a:ext>
            </a:extLst>
          </p:cNvPr>
          <p:cNvSpPr txBox="1"/>
          <p:nvPr/>
        </p:nvSpPr>
        <p:spPr>
          <a:xfrm>
            <a:off x="441789" y="2938380"/>
            <a:ext cx="108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4C4D4C"/>
                </a:solidFill>
                <a:effectLst/>
                <a:uLnTx/>
                <a:uFillTx/>
                <a:latin typeface="Calibri" panose="020F0502020204030204"/>
                <a:ea typeface="+mn-ea"/>
                <a:cs typeface="+mn-cs"/>
              </a:rPr>
              <a:t>Members</a:t>
            </a:r>
          </a:p>
        </p:txBody>
      </p:sp>
    </p:spTree>
    <p:extLst>
      <p:ext uri="{BB962C8B-B14F-4D97-AF65-F5344CB8AC3E}">
        <p14:creationId xmlns:p14="http://schemas.microsoft.com/office/powerpoint/2010/main" val="3668925774"/>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416-79E2-4549-BB52-761AF709BF33}"/>
              </a:ext>
            </a:extLst>
          </p:cNvPr>
          <p:cNvSpPr>
            <a:spLocks noGrp="1"/>
          </p:cNvSpPr>
          <p:nvPr>
            <p:ph type="title"/>
          </p:nvPr>
        </p:nvSpPr>
        <p:spPr>
          <a:xfrm>
            <a:off x="428874" y="533400"/>
            <a:ext cx="11499423" cy="542604"/>
          </a:xfrm>
        </p:spPr>
        <p:txBody>
          <a:bodyPr>
            <a:noAutofit/>
          </a:bodyPr>
          <a:lstStyle/>
          <a:p>
            <a:r>
              <a:rPr lang="en-US" sz="2800" b="1" dirty="0">
                <a:effectLst/>
                <a:cs typeface="Times New Roman" panose="02020603050405020304" pitchFamily="18" charset="0"/>
              </a:rPr>
              <a:t>One Military, One Community (OMOC) Background</a:t>
            </a:r>
            <a:endParaRPr lang="en-US" sz="2800" b="1" dirty="0"/>
          </a:p>
        </p:txBody>
      </p:sp>
      <p:sp>
        <p:nvSpPr>
          <p:cNvPr id="3" name="Slide Number Placeholder 2">
            <a:extLst>
              <a:ext uri="{FF2B5EF4-FFF2-40B4-BE49-F238E27FC236}">
                <a16:creationId xmlns:a16="http://schemas.microsoft.com/office/drawing/2014/main" id="{D1DAB52B-66C8-402E-961F-24B36968DEE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4C4D4C">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4C4D4C">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9A2DA5D-2E53-46AD-8844-F0C022D271C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2020 Booz Allen Hamilton Inc. All rights Reserved. Internal</a:t>
            </a:r>
          </a:p>
        </p:txBody>
      </p:sp>
      <p:sp>
        <p:nvSpPr>
          <p:cNvPr id="5" name="Content Placeholder 4">
            <a:extLst>
              <a:ext uri="{FF2B5EF4-FFF2-40B4-BE49-F238E27FC236}">
                <a16:creationId xmlns:a16="http://schemas.microsoft.com/office/drawing/2014/main" id="{9474037F-379C-4B66-A7F6-A34213A4B969}"/>
              </a:ext>
            </a:extLst>
          </p:cNvPr>
          <p:cNvSpPr>
            <a:spLocks noGrp="1"/>
          </p:cNvSpPr>
          <p:nvPr>
            <p:ph idx="1"/>
          </p:nvPr>
        </p:nvSpPr>
        <p:spPr>
          <a:xfrm>
            <a:off x="636998" y="1187572"/>
            <a:ext cx="10448818" cy="4782883"/>
          </a:xfrm>
        </p:spPr>
        <p:txBody>
          <a:bodyPr/>
          <a:lstStyle/>
          <a:p>
            <a:pPr marL="285750" indent="-285750">
              <a:buFont typeface="Arial" panose="020B0604020202020204" pitchFamily="34" charset="0"/>
              <a:buChar char="•"/>
            </a:pPr>
            <a:r>
              <a:rPr lang="en-US" dirty="0"/>
              <a:t>On October 1, 2020, the ADC launched the One Military, One Community (OMOC) initiative with the overarching goal of impacting change in defense communities* to help create a better place for all service members and their families to call home.  </a:t>
            </a:r>
          </a:p>
          <a:p>
            <a:pPr marL="285750" indent="-285750">
              <a:buFont typeface="Arial" panose="020B0604020202020204" pitchFamily="34" charset="0"/>
              <a:buChar char="•"/>
            </a:pPr>
            <a:r>
              <a:rPr lang="en-US" dirty="0"/>
              <a:t>To advance this goal the initiative is focusing on four key actions:</a:t>
            </a:r>
          </a:p>
          <a:p>
            <a:pPr marL="971550" lvl="1" indent="-285750">
              <a:buFont typeface="Calibri" panose="020F0502020204030204" pitchFamily="34" charset="0"/>
              <a:buChar char="₋"/>
            </a:pPr>
            <a:r>
              <a:rPr lang="en-US" b="1" dirty="0"/>
              <a:t>Listening</a:t>
            </a:r>
            <a:r>
              <a:rPr lang="en-US" dirty="0"/>
              <a:t> to those who have experienced the impact of racism and inequality to ground our efforts in their experiences;</a:t>
            </a:r>
          </a:p>
          <a:p>
            <a:pPr marL="971550" lvl="1" indent="-285750">
              <a:buFont typeface="Calibri" panose="020F0502020204030204" pitchFamily="34" charset="0"/>
              <a:buChar char="₋"/>
            </a:pPr>
            <a:r>
              <a:rPr lang="en-US" b="1" dirty="0"/>
              <a:t>Understanding</a:t>
            </a:r>
            <a:r>
              <a:rPr lang="en-US" dirty="0"/>
              <a:t> the issues of racism and inequality in military communities, and developing a strong analytical foundation (e.g., National Survey and Report);</a:t>
            </a:r>
          </a:p>
          <a:p>
            <a:pPr marL="971550" lvl="1" indent="-285750">
              <a:buFont typeface="Calibri" panose="020F0502020204030204" pitchFamily="34" charset="0"/>
              <a:buChar char="₋"/>
            </a:pPr>
            <a:r>
              <a:rPr lang="en-US" b="1" dirty="0"/>
              <a:t>Planning for collective action </a:t>
            </a:r>
            <a:r>
              <a:rPr lang="en-US" dirty="0"/>
              <a:t>in every defense community by creating a roadmap; and</a:t>
            </a:r>
          </a:p>
          <a:p>
            <a:pPr marL="971550" lvl="1" indent="-285750">
              <a:buFont typeface="Calibri" panose="020F0502020204030204" pitchFamily="34" charset="0"/>
              <a:buChar char="₋"/>
            </a:pPr>
            <a:r>
              <a:rPr lang="en-US" b="1" dirty="0"/>
              <a:t>Learning</a:t>
            </a:r>
            <a:r>
              <a:rPr lang="en-US" dirty="0"/>
              <a:t> from each other through resources and engagements that enhance awareness, increase understanding, and keep this conversation alive.</a:t>
            </a:r>
          </a:p>
          <a:p>
            <a:pPr marL="285750" indent="-285750">
              <a:buFont typeface="Arial" panose="020B0604020202020204" pitchFamily="34" charset="0"/>
              <a:buChar char="•"/>
            </a:pPr>
            <a:r>
              <a:rPr lang="en-US" dirty="0"/>
              <a:t>The </a:t>
            </a:r>
            <a:r>
              <a:rPr lang="en-US" i="1" dirty="0"/>
              <a:t>Community, Military, and Federal Facility Partnership of Northern Virginia </a:t>
            </a:r>
            <a:r>
              <a:rPr lang="en-US" dirty="0"/>
              <a:t>added </a:t>
            </a:r>
            <a:r>
              <a:rPr lang="en-US" b="1" dirty="0"/>
              <a:t>diversity, equity, and inclusion (DEI) </a:t>
            </a:r>
            <a:r>
              <a:rPr lang="en-US" dirty="0"/>
              <a:t>to its list of partnership discussion topics in November 2020, and held large and small group listening sessions to learn, gather information, expand relationships, and developed a Roadmap to chart actions and future directions</a:t>
            </a:r>
          </a:p>
          <a:p>
            <a:pPr marL="285750" indent="-285750">
              <a:buFont typeface="Arial" panose="020B0604020202020204" pitchFamily="34" charset="0"/>
              <a:buChar char="•"/>
            </a:pPr>
            <a:endParaRPr lang="en-US" dirty="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CEA149A2-2DFE-4F5F-9417-0EBB42625A7C}"/>
              </a:ext>
            </a:extLst>
          </p:cNvPr>
          <p:cNvSpPr txBox="1"/>
          <p:nvPr/>
        </p:nvSpPr>
        <p:spPr>
          <a:xfrm>
            <a:off x="2608637" y="6084756"/>
            <a:ext cx="74763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4D4C"/>
                </a:solidFill>
                <a:effectLst/>
                <a:uLnTx/>
                <a:uFillTx/>
                <a:latin typeface="Calibri" panose="020F0502020204030204"/>
                <a:ea typeface="+mn-ea"/>
                <a:cs typeface="+mn-cs"/>
              </a:rPr>
              <a:t>* ADC defines defense communities as, “towns, cities, counties, regions and states that serve as home to our nation’s military missions, installations and industrial partners”</a:t>
            </a:r>
          </a:p>
        </p:txBody>
      </p:sp>
    </p:spTree>
    <p:extLst>
      <p:ext uri="{BB962C8B-B14F-4D97-AF65-F5344CB8AC3E}">
        <p14:creationId xmlns:p14="http://schemas.microsoft.com/office/powerpoint/2010/main" val="357789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C91F-49B2-4030-A7B6-41779335035A}"/>
              </a:ext>
            </a:extLst>
          </p:cNvPr>
          <p:cNvSpPr>
            <a:spLocks noGrp="1"/>
          </p:cNvSpPr>
          <p:nvPr>
            <p:ph type="title"/>
          </p:nvPr>
        </p:nvSpPr>
        <p:spPr>
          <a:xfrm>
            <a:off x="839787" y="842393"/>
            <a:ext cx="10564528" cy="594520"/>
          </a:xfrm>
        </p:spPr>
        <p:txBody>
          <a:bodyPr anchor="b">
            <a:normAutofit fontScale="90000"/>
          </a:bodyPr>
          <a:lstStyle/>
          <a:p>
            <a:r>
              <a:rPr lang="en-US" sz="2800" b="1" dirty="0"/>
              <a:t>Example DEI Activities in Northern Virginia Region with Military Members and Their Families</a:t>
            </a:r>
          </a:p>
        </p:txBody>
      </p:sp>
      <p:pic>
        <p:nvPicPr>
          <p:cNvPr id="4" name="Picture 3">
            <a:extLst>
              <a:ext uri="{FF2B5EF4-FFF2-40B4-BE49-F238E27FC236}">
                <a16:creationId xmlns:a16="http://schemas.microsoft.com/office/drawing/2014/main" id="{0DEF5D3A-114B-49CF-81F5-6069BD9818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546" y="1601298"/>
            <a:ext cx="3154706" cy="3980701"/>
          </a:xfrm>
          <a:prstGeom prst="rect">
            <a:avLst/>
          </a:prstGeom>
          <a:noFill/>
        </p:spPr>
      </p:pic>
      <p:sp>
        <p:nvSpPr>
          <p:cNvPr id="6" name="TextBox 5">
            <a:extLst>
              <a:ext uri="{FF2B5EF4-FFF2-40B4-BE49-F238E27FC236}">
                <a16:creationId xmlns:a16="http://schemas.microsoft.com/office/drawing/2014/main" id="{10E6D1E7-544F-436B-BF65-A54AB35A393E}"/>
              </a:ext>
            </a:extLst>
          </p:cNvPr>
          <p:cNvSpPr txBox="1"/>
          <p:nvPr/>
        </p:nvSpPr>
        <p:spPr>
          <a:xfrm>
            <a:off x="4202130" y="1766170"/>
            <a:ext cx="3010329" cy="1577355"/>
          </a:xfrm>
          <a:prstGeom prst="rect">
            <a:avLst/>
          </a:prstGeom>
          <a:solidFill>
            <a:schemeClr val="bg1">
              <a:lumMod val="95000"/>
            </a:schemeClr>
          </a:solidFill>
          <a:ln w="28575">
            <a:solidFill>
              <a:schemeClr val="tx1"/>
            </a:solidFill>
          </a:ln>
        </p:spPr>
        <p:txBody>
          <a:bodyPr wrap="square" lIns="0" tIns="0" rIns="0" bIns="0" rtlCol="0" anchor="t" anchorCtr="0">
            <a:spAutoFit/>
          </a:bodyPr>
          <a:lstStyle/>
          <a:p>
            <a:pPr algn="ctr" defTabSz="457200">
              <a:spcAft>
                <a:spcPts val="1500"/>
              </a:spcAft>
            </a:pPr>
            <a:r>
              <a:rPr lang="en-US" b="1" dirty="0">
                <a:latin typeface="Open Sans"/>
                <a:ea typeface="Open Sans" panose="020B0606030504020204" pitchFamily="34" charset="0"/>
                <a:cs typeface="Open Sans" panose="020B0606030504020204" pitchFamily="34" charset="0"/>
              </a:rPr>
              <a:t>Looked at Survey Results for Northern Virginia from ADC National Report</a:t>
            </a:r>
          </a:p>
          <a:p>
            <a:pPr algn="ctr" defTabSz="457200">
              <a:spcAft>
                <a:spcPts val="2500"/>
              </a:spcAft>
            </a:pPr>
            <a:r>
              <a:rPr lang="en-US" b="1" dirty="0">
                <a:latin typeface="Open Sans"/>
                <a:ea typeface="Open Sans" panose="020B0606030504020204" pitchFamily="34" charset="0"/>
                <a:cs typeface="Open Sans" panose="020B0606030504020204" pitchFamily="34" charset="0"/>
              </a:rPr>
              <a:t>Initially Presented on January 14, 2021</a:t>
            </a:r>
          </a:p>
        </p:txBody>
      </p:sp>
      <p:sp>
        <p:nvSpPr>
          <p:cNvPr id="11" name="Arrow: Right 10">
            <a:extLst>
              <a:ext uri="{FF2B5EF4-FFF2-40B4-BE49-F238E27FC236}">
                <a16:creationId xmlns:a16="http://schemas.microsoft.com/office/drawing/2014/main" id="{FB3C1062-2278-4C1F-BDE3-ABE1C8EEEF5E}"/>
              </a:ext>
            </a:extLst>
          </p:cNvPr>
          <p:cNvSpPr/>
          <p:nvPr/>
        </p:nvSpPr>
        <p:spPr>
          <a:xfrm>
            <a:off x="3696333" y="2174032"/>
            <a:ext cx="5057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873B64-FCE7-4976-A651-DE356253EAB5}"/>
              </a:ext>
            </a:extLst>
          </p:cNvPr>
          <p:cNvSpPr txBox="1"/>
          <p:nvPr/>
        </p:nvSpPr>
        <p:spPr>
          <a:xfrm>
            <a:off x="4202130" y="3964841"/>
            <a:ext cx="3156553" cy="1477328"/>
          </a:xfrm>
          <a:prstGeom prst="rect">
            <a:avLst/>
          </a:prstGeom>
          <a:solidFill>
            <a:schemeClr val="bg1">
              <a:lumMod val="95000"/>
            </a:schemeClr>
          </a:solidFill>
          <a:ln w="28575">
            <a:solidFill>
              <a:schemeClr val="tx1"/>
            </a:solidFill>
          </a:ln>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Held Large Group Meetings Every Other Month to Understand Installation and Community DEI Efforts</a:t>
            </a:r>
          </a:p>
        </p:txBody>
      </p:sp>
      <p:sp>
        <p:nvSpPr>
          <p:cNvPr id="13" name="TextBox 12">
            <a:extLst>
              <a:ext uri="{FF2B5EF4-FFF2-40B4-BE49-F238E27FC236}">
                <a16:creationId xmlns:a16="http://schemas.microsoft.com/office/drawing/2014/main" id="{ACAD57E9-56E1-4856-AC8D-3BFEB322CBB7}"/>
              </a:ext>
            </a:extLst>
          </p:cNvPr>
          <p:cNvSpPr txBox="1"/>
          <p:nvPr/>
        </p:nvSpPr>
        <p:spPr>
          <a:xfrm>
            <a:off x="7917277" y="1816183"/>
            <a:ext cx="3156553" cy="1477328"/>
          </a:xfrm>
          <a:prstGeom prst="rect">
            <a:avLst/>
          </a:prstGeom>
          <a:solidFill>
            <a:schemeClr val="bg1">
              <a:lumMod val="95000"/>
            </a:schemeClr>
          </a:solidFill>
          <a:ln w="28575">
            <a:solidFill>
              <a:schemeClr val="tx1"/>
            </a:solidFill>
          </a:ln>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Held Small Group Listening Sessions Organized by Non-Government Organization </a:t>
            </a:r>
            <a:r>
              <a:rPr lang="en-US" b="1" i="1" dirty="0" err="1">
                <a:latin typeface="Open Sans" panose="020B0606030504020204" pitchFamily="34" charset="0"/>
                <a:ea typeface="Open Sans" panose="020B0606030504020204" pitchFamily="34" charset="0"/>
                <a:cs typeface="Open Sans" panose="020B0606030504020204" pitchFamily="34" charset="0"/>
              </a:rPr>
              <a:t>EveryMind</a:t>
            </a:r>
            <a:endParaRPr lang="en-US"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9A89215-841F-4B82-8826-FFDCFC64CBCC}"/>
              </a:ext>
            </a:extLst>
          </p:cNvPr>
          <p:cNvSpPr txBox="1"/>
          <p:nvPr/>
        </p:nvSpPr>
        <p:spPr>
          <a:xfrm>
            <a:off x="7824810" y="3931959"/>
            <a:ext cx="3156553" cy="1477328"/>
          </a:xfrm>
          <a:prstGeom prst="rect">
            <a:avLst/>
          </a:prstGeom>
          <a:solidFill>
            <a:schemeClr val="bg1">
              <a:lumMod val="95000"/>
            </a:schemeClr>
          </a:solidFill>
          <a:ln w="28575">
            <a:solidFill>
              <a:schemeClr val="tx1"/>
            </a:solidFill>
          </a:ln>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Developed a DEI Roadmap as a Framework to Coordinate DEI Actions in the Northern Virginia Region</a:t>
            </a:r>
          </a:p>
        </p:txBody>
      </p:sp>
      <p:sp>
        <p:nvSpPr>
          <p:cNvPr id="15" name="TextBox 14">
            <a:extLst>
              <a:ext uri="{FF2B5EF4-FFF2-40B4-BE49-F238E27FC236}">
                <a16:creationId xmlns:a16="http://schemas.microsoft.com/office/drawing/2014/main" id="{F166944E-D784-48C6-956B-8645E109352C}"/>
              </a:ext>
            </a:extLst>
          </p:cNvPr>
          <p:cNvSpPr txBox="1"/>
          <p:nvPr/>
        </p:nvSpPr>
        <p:spPr>
          <a:xfrm>
            <a:off x="4150671" y="1395978"/>
            <a:ext cx="340158" cy="461665"/>
          </a:xfrm>
          <a:prstGeom prst="rect">
            <a:avLst/>
          </a:prstGeom>
          <a:noFill/>
        </p:spPr>
        <p:txBody>
          <a:bodyPr wrap="none" rtlCol="0">
            <a:spAutoFit/>
          </a:bodyPr>
          <a:lstStyle/>
          <a:p>
            <a:r>
              <a:rPr lang="en-US" sz="2400" b="1" dirty="0">
                <a:solidFill>
                  <a:srgbClr val="0070C0"/>
                </a:solidFill>
              </a:rPr>
              <a:t>1</a:t>
            </a:r>
          </a:p>
        </p:txBody>
      </p:sp>
      <p:sp>
        <p:nvSpPr>
          <p:cNvPr id="16" name="TextBox 15">
            <a:extLst>
              <a:ext uri="{FF2B5EF4-FFF2-40B4-BE49-F238E27FC236}">
                <a16:creationId xmlns:a16="http://schemas.microsoft.com/office/drawing/2014/main" id="{44818520-D00B-4F2E-A351-AE47850B1B1B}"/>
              </a:ext>
            </a:extLst>
          </p:cNvPr>
          <p:cNvSpPr txBox="1"/>
          <p:nvPr/>
        </p:nvSpPr>
        <p:spPr>
          <a:xfrm>
            <a:off x="4197112" y="3534948"/>
            <a:ext cx="340158" cy="461665"/>
          </a:xfrm>
          <a:prstGeom prst="rect">
            <a:avLst/>
          </a:prstGeom>
          <a:noFill/>
        </p:spPr>
        <p:txBody>
          <a:bodyPr wrap="none" rtlCol="0">
            <a:spAutoFit/>
          </a:bodyPr>
          <a:lstStyle/>
          <a:p>
            <a:r>
              <a:rPr lang="en-US" sz="2400" b="1" dirty="0">
                <a:solidFill>
                  <a:srgbClr val="0070C0"/>
                </a:solidFill>
              </a:rPr>
              <a:t>2</a:t>
            </a:r>
          </a:p>
        </p:txBody>
      </p:sp>
      <p:sp>
        <p:nvSpPr>
          <p:cNvPr id="17" name="TextBox 16">
            <a:extLst>
              <a:ext uri="{FF2B5EF4-FFF2-40B4-BE49-F238E27FC236}">
                <a16:creationId xmlns:a16="http://schemas.microsoft.com/office/drawing/2014/main" id="{2AF99E0B-7205-48FF-BA08-DA21A8FC8B41}"/>
              </a:ext>
            </a:extLst>
          </p:cNvPr>
          <p:cNvSpPr txBox="1"/>
          <p:nvPr/>
        </p:nvSpPr>
        <p:spPr>
          <a:xfrm>
            <a:off x="7824810" y="1436913"/>
            <a:ext cx="340158" cy="461665"/>
          </a:xfrm>
          <a:prstGeom prst="rect">
            <a:avLst/>
          </a:prstGeom>
          <a:noFill/>
        </p:spPr>
        <p:txBody>
          <a:bodyPr wrap="none" rtlCol="0">
            <a:spAutoFit/>
          </a:bodyPr>
          <a:lstStyle/>
          <a:p>
            <a:r>
              <a:rPr lang="en-US" sz="2400" b="1" dirty="0">
                <a:solidFill>
                  <a:srgbClr val="0070C0"/>
                </a:solidFill>
              </a:rPr>
              <a:t>3</a:t>
            </a:r>
          </a:p>
        </p:txBody>
      </p:sp>
      <p:sp>
        <p:nvSpPr>
          <p:cNvPr id="18" name="TextBox 17">
            <a:extLst>
              <a:ext uri="{FF2B5EF4-FFF2-40B4-BE49-F238E27FC236}">
                <a16:creationId xmlns:a16="http://schemas.microsoft.com/office/drawing/2014/main" id="{2C04BC7D-6BF7-45DC-B4FD-3C48EA07E9D1}"/>
              </a:ext>
            </a:extLst>
          </p:cNvPr>
          <p:cNvSpPr txBox="1"/>
          <p:nvPr/>
        </p:nvSpPr>
        <p:spPr>
          <a:xfrm>
            <a:off x="7824810" y="3554546"/>
            <a:ext cx="340158" cy="461665"/>
          </a:xfrm>
          <a:prstGeom prst="rect">
            <a:avLst/>
          </a:prstGeom>
          <a:noFill/>
        </p:spPr>
        <p:txBody>
          <a:bodyPr wrap="none" rtlCol="0">
            <a:spAutoFit/>
          </a:bodyPr>
          <a:lstStyle/>
          <a:p>
            <a:r>
              <a:rPr lang="en-US" sz="2400" b="1" dirty="0">
                <a:solidFill>
                  <a:srgbClr val="0070C0"/>
                </a:solidFill>
              </a:rPr>
              <a:t>4</a:t>
            </a:r>
          </a:p>
        </p:txBody>
      </p:sp>
    </p:spTree>
    <p:extLst>
      <p:ext uri="{BB962C8B-B14F-4D97-AF65-F5344CB8AC3E}">
        <p14:creationId xmlns:p14="http://schemas.microsoft.com/office/powerpoint/2010/main" val="165055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1202" y="2017250"/>
            <a:ext cx="4108622" cy="3141886"/>
          </a:xfrm>
          <a:prstGeom prst="rect">
            <a:avLst/>
          </a:prstGeom>
          <a:noFill/>
        </p:spPr>
        <p:txBody>
          <a:bodyPr wrap="square" lIns="0" tIns="0" rIns="0" bIns="0" rtlCol="0" anchor="t" anchorCtr="0">
            <a:spAutoFit/>
          </a:bodyPr>
          <a:lstStyle/>
          <a:p>
            <a:pPr algn="ctr" defTabSz="457200">
              <a:spcAft>
                <a:spcPts val="1500"/>
              </a:spcAft>
            </a:pPr>
            <a:r>
              <a:rPr lang="en-US" sz="3200" b="1" dirty="0">
                <a:solidFill>
                  <a:srgbClr val="F7B924"/>
                </a:solidFill>
                <a:latin typeface="Open Sans"/>
                <a:ea typeface="Open Sans" panose="020B0606030504020204" pitchFamily="34" charset="0"/>
                <a:cs typeface="Open Sans" panose="020B0606030504020204" pitchFamily="34" charset="0"/>
              </a:rPr>
              <a:t>Northern Virginia Survey Results</a:t>
            </a:r>
          </a:p>
          <a:p>
            <a:pPr algn="ctr" defTabSz="457200">
              <a:spcAft>
                <a:spcPts val="2500"/>
              </a:spcAft>
            </a:pPr>
            <a:r>
              <a:rPr lang="en-US" sz="2400" b="1" dirty="0">
                <a:solidFill>
                  <a:prstClr val="white"/>
                </a:solidFill>
                <a:latin typeface="Open Sans Semibold"/>
                <a:ea typeface="Open Sans Semibold" panose="020B0606030504020204" pitchFamily="34" charset="0"/>
                <a:cs typeface="Open Sans Semibold" panose="020B0606030504020204" pitchFamily="34" charset="0"/>
              </a:rPr>
              <a:t>Sample from National Survey</a:t>
            </a:r>
            <a:endParaRPr lang="en-US" b="1" i="1" dirty="0">
              <a:solidFill>
                <a:prstClr val="white"/>
              </a:solidFill>
              <a:latin typeface="Open Sans Semibold"/>
              <a:ea typeface="Open Sans" panose="020B0606030504020204" pitchFamily="34" charset="0"/>
              <a:cs typeface="Open Sans" panose="020B0606030504020204" pitchFamily="34" charset="0"/>
            </a:endParaRPr>
          </a:p>
          <a:p>
            <a:pPr algn="ctr" defTabSz="457200">
              <a:spcAft>
                <a:spcPts val="2500"/>
              </a:spcAft>
            </a:pPr>
            <a:r>
              <a:rPr lang="en-US" sz="1600" dirty="0">
                <a:solidFill>
                  <a:prstClr val="white"/>
                </a:solidFill>
                <a:latin typeface="Open Sans"/>
                <a:ea typeface="Open Sans" panose="020B0606030504020204" pitchFamily="34" charset="0"/>
                <a:cs typeface="Open Sans" panose="020B0606030504020204" pitchFamily="34" charset="0"/>
              </a:rPr>
              <a:t>Initially Presented on January 14, 2021</a:t>
            </a:r>
          </a:p>
          <a:p>
            <a:pPr algn="ctr" defTabSz="457200">
              <a:spcAft>
                <a:spcPts val="1000"/>
              </a:spcAft>
            </a:pPr>
            <a:endParaRPr lang="en-US" b="1"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140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2246-91CC-43F7-B8D0-D02908B70412}"/>
              </a:ext>
            </a:extLst>
          </p:cNvPr>
          <p:cNvSpPr>
            <a:spLocks noGrp="1"/>
          </p:cNvSpPr>
          <p:nvPr>
            <p:ph type="title"/>
          </p:nvPr>
        </p:nvSpPr>
        <p:spPr/>
        <p:txBody>
          <a:bodyPr/>
          <a:lstStyle/>
          <a:p>
            <a:r>
              <a:rPr lang="en-US"/>
              <a:t>Respondent Overview</a:t>
            </a:r>
          </a:p>
        </p:txBody>
      </p:sp>
      <p:sp>
        <p:nvSpPr>
          <p:cNvPr id="3" name="Content Placeholder 2">
            <a:extLst>
              <a:ext uri="{FF2B5EF4-FFF2-40B4-BE49-F238E27FC236}">
                <a16:creationId xmlns:a16="http://schemas.microsoft.com/office/drawing/2014/main" id="{AA6CE07C-E1BC-4309-90C4-7F1D4F96ADFB}"/>
              </a:ext>
            </a:extLst>
          </p:cNvPr>
          <p:cNvSpPr>
            <a:spLocks noGrp="1"/>
          </p:cNvSpPr>
          <p:nvPr>
            <p:ph idx="1"/>
          </p:nvPr>
        </p:nvSpPr>
        <p:spPr>
          <a:xfrm>
            <a:off x="1981200" y="1012603"/>
            <a:ext cx="8229600" cy="5286141"/>
          </a:xfrm>
        </p:spPr>
        <p:txBody>
          <a:bodyPr>
            <a:normAutofit/>
          </a:bodyPr>
          <a:lstStyle/>
          <a:p>
            <a:pPr marL="285750" indent="-285750">
              <a:buFont typeface="Arial" panose="020B0604020202020204" pitchFamily="34" charset="0"/>
              <a:buChar char="•"/>
            </a:pPr>
            <a:r>
              <a:rPr lang="en-US" b="1"/>
              <a:t>157 individuals responded </a:t>
            </a:r>
            <a:r>
              <a:rPr lang="en-US"/>
              <a:t>from the following counties: Alexandria, Arlington, Fairfax, Falls Church, Loudoun, Manassas, Prince William</a:t>
            </a:r>
          </a:p>
          <a:p>
            <a:pPr marL="285750" indent="-285750">
              <a:buFont typeface="Arial" panose="020B0604020202020204" pitchFamily="34" charset="0"/>
              <a:buChar char="•"/>
            </a:pPr>
            <a:r>
              <a:rPr lang="en-US"/>
              <a:t>The majority</a:t>
            </a:r>
            <a:r>
              <a:rPr lang="en-US" b="1"/>
              <a:t> </a:t>
            </a:r>
            <a:r>
              <a:rPr lang="en-US"/>
              <a:t>of respondents were 41-60 years old and lived in their community for over 2 years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sz="2100"/>
          </a:p>
        </p:txBody>
      </p:sp>
      <p:graphicFrame>
        <p:nvGraphicFramePr>
          <p:cNvPr id="39" name="Table 38">
            <a:extLst>
              <a:ext uri="{FF2B5EF4-FFF2-40B4-BE49-F238E27FC236}">
                <a16:creationId xmlns:a16="http://schemas.microsoft.com/office/drawing/2014/main" id="{FCE25B75-7A29-49A4-9928-F196C8753F7F}"/>
              </a:ext>
            </a:extLst>
          </p:cNvPr>
          <p:cNvGraphicFramePr>
            <a:graphicFrameLocks noGrp="1"/>
          </p:cNvGraphicFramePr>
          <p:nvPr/>
        </p:nvGraphicFramePr>
        <p:xfrm>
          <a:off x="2028022" y="4309677"/>
          <a:ext cx="3595366" cy="1280160"/>
        </p:xfrm>
        <a:graphic>
          <a:graphicData uri="http://schemas.openxmlformats.org/drawingml/2006/table">
            <a:tbl>
              <a:tblPr firstRow="1" bandRow="1">
                <a:tableStyleId>{5C22544A-7EE6-4342-B048-85BDC9FD1C3A}</a:tableStyleId>
              </a:tblPr>
              <a:tblGrid>
                <a:gridCol w="2701515">
                  <a:extLst>
                    <a:ext uri="{9D8B030D-6E8A-4147-A177-3AD203B41FA5}">
                      <a16:colId xmlns:a16="http://schemas.microsoft.com/office/drawing/2014/main" val="881021297"/>
                    </a:ext>
                  </a:extLst>
                </a:gridCol>
                <a:gridCol w="893851">
                  <a:extLst>
                    <a:ext uri="{9D8B030D-6E8A-4147-A177-3AD203B41FA5}">
                      <a16:colId xmlns:a16="http://schemas.microsoft.com/office/drawing/2014/main" val="3929845220"/>
                    </a:ext>
                  </a:extLst>
                </a:gridCol>
              </a:tblGrid>
              <a:tr h="301752">
                <a:tc gridSpan="2">
                  <a:txBody>
                    <a:bodyPr/>
                    <a:lstStyle/>
                    <a:p>
                      <a:r>
                        <a:rPr lang="en-US" sz="1500">
                          <a:latin typeface="Open Sans" panose="020B0606030504020204"/>
                        </a:rPr>
                        <a:t>Gender </a:t>
                      </a:r>
                      <a:r>
                        <a:rPr lang="en-US" sz="1100" b="1" i="0" u="none" strike="noStrike" noProof="0">
                          <a:latin typeface="Open Sans" panose="020B0606030504020204"/>
                        </a:rPr>
                        <a:t>(n=157)</a:t>
                      </a:r>
                      <a:endParaRPr lang="en-US" sz="1100">
                        <a:latin typeface="Open Sans" panose="020B0606030504020204"/>
                      </a:endParaRPr>
                    </a:p>
                  </a:txBody>
                  <a:tcPr>
                    <a:solidFill>
                      <a:schemeClr val="tx2"/>
                    </a:solidFill>
                  </a:tcPr>
                </a:tc>
                <a:tc hMerge="1">
                  <a:txBody>
                    <a:bodyPr/>
                    <a:lstStyle/>
                    <a:p>
                      <a:endParaRPr lang="en-US"/>
                    </a:p>
                  </a:txBody>
                  <a:tcPr/>
                </a:tc>
                <a:extLst>
                  <a:ext uri="{0D108BD9-81ED-4DB2-BD59-A6C34878D82A}">
                    <a16:rowId xmlns:a16="http://schemas.microsoft.com/office/drawing/2014/main" val="1557678654"/>
                  </a:ext>
                </a:extLst>
              </a:tr>
              <a:tr h="301752">
                <a:tc>
                  <a:txBody>
                    <a:bodyPr/>
                    <a:lstStyle/>
                    <a:p>
                      <a:r>
                        <a:rPr lang="en-US" sz="1500">
                          <a:latin typeface="Open Sans" panose="020B0606030504020204"/>
                        </a:rPr>
                        <a:t>Male</a:t>
                      </a:r>
                    </a:p>
                  </a:txBody>
                  <a:tcPr>
                    <a:solidFill>
                      <a:schemeClr val="accent1">
                        <a:lumMod val="60000"/>
                        <a:lumOff val="40000"/>
                      </a:schemeClr>
                    </a:solidFill>
                  </a:tcPr>
                </a:tc>
                <a:tc>
                  <a:txBody>
                    <a:bodyPr/>
                    <a:lstStyle/>
                    <a:p>
                      <a:pPr algn="r"/>
                      <a:r>
                        <a:rPr lang="en-US" sz="1500">
                          <a:latin typeface="Open Sans" panose="020B0606030504020204"/>
                        </a:rPr>
                        <a:t>56%</a:t>
                      </a:r>
                    </a:p>
                  </a:txBody>
                  <a:tcPr>
                    <a:solidFill>
                      <a:schemeClr val="accent1">
                        <a:lumMod val="60000"/>
                        <a:lumOff val="40000"/>
                      </a:schemeClr>
                    </a:solidFill>
                  </a:tcPr>
                </a:tc>
                <a:extLst>
                  <a:ext uri="{0D108BD9-81ED-4DB2-BD59-A6C34878D82A}">
                    <a16:rowId xmlns:a16="http://schemas.microsoft.com/office/drawing/2014/main" val="522439665"/>
                  </a:ext>
                </a:extLst>
              </a:tr>
              <a:tr h="301752">
                <a:tc>
                  <a:txBody>
                    <a:bodyPr/>
                    <a:lstStyle/>
                    <a:p>
                      <a:r>
                        <a:rPr lang="en-US" sz="1500">
                          <a:latin typeface="Open Sans" panose="020B0606030504020204"/>
                        </a:rPr>
                        <a:t>Female</a:t>
                      </a:r>
                    </a:p>
                  </a:txBody>
                  <a:tcPr>
                    <a:solidFill>
                      <a:schemeClr val="accent1">
                        <a:lumMod val="20000"/>
                        <a:lumOff val="80000"/>
                      </a:schemeClr>
                    </a:solidFill>
                  </a:tcPr>
                </a:tc>
                <a:tc>
                  <a:txBody>
                    <a:bodyPr/>
                    <a:lstStyle/>
                    <a:p>
                      <a:pPr algn="r"/>
                      <a:r>
                        <a:rPr lang="en-US" sz="1500">
                          <a:latin typeface="Open Sans" panose="020B0606030504020204"/>
                        </a:rPr>
                        <a:t>38%</a:t>
                      </a:r>
                    </a:p>
                  </a:txBody>
                  <a:tcPr>
                    <a:solidFill>
                      <a:schemeClr val="accent1">
                        <a:lumMod val="20000"/>
                        <a:lumOff val="80000"/>
                      </a:schemeClr>
                    </a:solidFill>
                  </a:tcPr>
                </a:tc>
                <a:extLst>
                  <a:ext uri="{0D108BD9-81ED-4DB2-BD59-A6C34878D82A}">
                    <a16:rowId xmlns:a16="http://schemas.microsoft.com/office/drawing/2014/main" val="2503137772"/>
                  </a:ext>
                </a:extLst>
              </a:tr>
              <a:tr h="301752">
                <a:tc>
                  <a:txBody>
                    <a:bodyPr/>
                    <a:lstStyle/>
                    <a:p>
                      <a:r>
                        <a:rPr lang="en-US" sz="1500">
                          <a:latin typeface="Open Sans" panose="020B0606030504020204"/>
                        </a:rPr>
                        <a:t>Unknown</a:t>
                      </a:r>
                    </a:p>
                  </a:txBody>
                  <a:tcPr>
                    <a:solidFill>
                      <a:schemeClr val="accent1">
                        <a:lumMod val="60000"/>
                        <a:lumOff val="40000"/>
                      </a:schemeClr>
                    </a:solidFill>
                  </a:tcPr>
                </a:tc>
                <a:tc>
                  <a:txBody>
                    <a:bodyPr/>
                    <a:lstStyle/>
                    <a:p>
                      <a:pPr algn="r"/>
                      <a:r>
                        <a:rPr lang="en-US" sz="1500">
                          <a:latin typeface="Open Sans" panose="020B0606030504020204"/>
                        </a:rPr>
                        <a:t>6%</a:t>
                      </a:r>
                    </a:p>
                  </a:txBody>
                  <a:tcPr>
                    <a:solidFill>
                      <a:schemeClr val="accent1">
                        <a:lumMod val="60000"/>
                        <a:lumOff val="40000"/>
                      </a:schemeClr>
                    </a:solidFill>
                  </a:tcPr>
                </a:tc>
                <a:extLst>
                  <a:ext uri="{0D108BD9-81ED-4DB2-BD59-A6C34878D82A}">
                    <a16:rowId xmlns:a16="http://schemas.microsoft.com/office/drawing/2014/main" val="1089380063"/>
                  </a:ext>
                </a:extLst>
              </a:tr>
            </a:tbl>
          </a:graphicData>
        </a:graphic>
      </p:graphicFrame>
      <p:graphicFrame>
        <p:nvGraphicFramePr>
          <p:cNvPr id="40" name="Table 4">
            <a:extLst>
              <a:ext uri="{FF2B5EF4-FFF2-40B4-BE49-F238E27FC236}">
                <a16:creationId xmlns:a16="http://schemas.microsoft.com/office/drawing/2014/main" id="{4844AAFE-DF5D-4935-860E-A3792E706003}"/>
              </a:ext>
            </a:extLst>
          </p:cNvPr>
          <p:cNvGraphicFramePr>
            <a:graphicFrameLocks noGrp="1"/>
          </p:cNvGraphicFramePr>
          <p:nvPr/>
        </p:nvGraphicFramePr>
        <p:xfrm>
          <a:off x="2029796" y="2268330"/>
          <a:ext cx="3593592" cy="1920240"/>
        </p:xfrm>
        <a:graphic>
          <a:graphicData uri="http://schemas.openxmlformats.org/drawingml/2006/table">
            <a:tbl>
              <a:tblPr firstRow="1" bandRow="1">
                <a:tableStyleId>{5C22544A-7EE6-4342-B048-85BDC9FD1C3A}</a:tableStyleId>
              </a:tblPr>
              <a:tblGrid>
                <a:gridCol w="2647254">
                  <a:extLst>
                    <a:ext uri="{9D8B030D-6E8A-4147-A177-3AD203B41FA5}">
                      <a16:colId xmlns:a16="http://schemas.microsoft.com/office/drawing/2014/main" val="881021297"/>
                    </a:ext>
                  </a:extLst>
                </a:gridCol>
                <a:gridCol w="946338">
                  <a:extLst>
                    <a:ext uri="{9D8B030D-6E8A-4147-A177-3AD203B41FA5}">
                      <a16:colId xmlns:a16="http://schemas.microsoft.com/office/drawing/2014/main" val="3929845220"/>
                    </a:ext>
                  </a:extLst>
                </a:gridCol>
              </a:tblGrid>
              <a:tr h="319760">
                <a:tc gridSpan="2">
                  <a:txBody>
                    <a:bodyPr/>
                    <a:lstStyle/>
                    <a:p>
                      <a:r>
                        <a:rPr lang="en-US" sz="1500">
                          <a:latin typeface="Open Sans" panose="020B0606030504020204"/>
                        </a:rPr>
                        <a:t>Duration in Housing </a:t>
                      </a:r>
                      <a:r>
                        <a:rPr lang="en-US" sz="1100">
                          <a:latin typeface="Open Sans" panose="020B0606030504020204"/>
                        </a:rPr>
                        <a:t>(n=157)</a:t>
                      </a:r>
                    </a:p>
                  </a:txBody>
                  <a:tcPr>
                    <a:solidFill>
                      <a:schemeClr val="tx2"/>
                    </a:solidFill>
                  </a:tcPr>
                </a:tc>
                <a:tc hMerge="1">
                  <a:txBody>
                    <a:bodyPr/>
                    <a:lstStyle/>
                    <a:p>
                      <a:endParaRPr lang="en-US"/>
                    </a:p>
                  </a:txBody>
                  <a:tcPr/>
                </a:tc>
                <a:extLst>
                  <a:ext uri="{0D108BD9-81ED-4DB2-BD59-A6C34878D82A}">
                    <a16:rowId xmlns:a16="http://schemas.microsoft.com/office/drawing/2014/main" val="1557678654"/>
                  </a:ext>
                </a:extLst>
              </a:tr>
              <a:tr h="301752">
                <a:tc>
                  <a:txBody>
                    <a:bodyPr/>
                    <a:lstStyle/>
                    <a:p>
                      <a:r>
                        <a:rPr lang="en-US" sz="1500">
                          <a:latin typeface="Open Sans" panose="020B0606030504020204"/>
                        </a:rPr>
                        <a:t>Less than 1 month</a:t>
                      </a:r>
                    </a:p>
                  </a:txBody>
                  <a:tcPr>
                    <a:solidFill>
                      <a:schemeClr val="accent1">
                        <a:lumMod val="60000"/>
                        <a:lumOff val="40000"/>
                      </a:schemeClr>
                    </a:solidFill>
                  </a:tcPr>
                </a:tc>
                <a:tc>
                  <a:txBody>
                    <a:bodyPr/>
                    <a:lstStyle/>
                    <a:p>
                      <a:pPr algn="r"/>
                      <a:r>
                        <a:rPr lang="en-US" sz="1500">
                          <a:latin typeface="Open Sans" panose="020B0606030504020204"/>
                        </a:rPr>
                        <a:t>1%</a:t>
                      </a:r>
                    </a:p>
                  </a:txBody>
                  <a:tcPr>
                    <a:solidFill>
                      <a:schemeClr val="accent1">
                        <a:lumMod val="60000"/>
                        <a:lumOff val="40000"/>
                      </a:schemeClr>
                    </a:solidFill>
                  </a:tcPr>
                </a:tc>
                <a:extLst>
                  <a:ext uri="{0D108BD9-81ED-4DB2-BD59-A6C34878D82A}">
                    <a16:rowId xmlns:a16="http://schemas.microsoft.com/office/drawing/2014/main" val="522439665"/>
                  </a:ext>
                </a:extLst>
              </a:tr>
              <a:tr h="301752">
                <a:tc>
                  <a:txBody>
                    <a:bodyPr/>
                    <a:lstStyle/>
                    <a:p>
                      <a:r>
                        <a:rPr lang="en-US" sz="1500">
                          <a:latin typeface="Open Sans" panose="020B0606030504020204"/>
                        </a:rPr>
                        <a:t>1-6 months</a:t>
                      </a:r>
                    </a:p>
                  </a:txBody>
                  <a:tcPr>
                    <a:solidFill>
                      <a:schemeClr val="accent1">
                        <a:lumMod val="20000"/>
                        <a:lumOff val="80000"/>
                      </a:schemeClr>
                    </a:solidFill>
                  </a:tcPr>
                </a:tc>
                <a:tc>
                  <a:txBody>
                    <a:bodyPr/>
                    <a:lstStyle/>
                    <a:p>
                      <a:pPr algn="r"/>
                      <a:r>
                        <a:rPr lang="en-US" sz="1500">
                          <a:latin typeface="Open Sans" panose="020B0606030504020204"/>
                        </a:rPr>
                        <a:t>11%</a:t>
                      </a:r>
                    </a:p>
                  </a:txBody>
                  <a:tcPr>
                    <a:solidFill>
                      <a:schemeClr val="accent1">
                        <a:lumMod val="20000"/>
                        <a:lumOff val="80000"/>
                      </a:schemeClr>
                    </a:solidFill>
                  </a:tcPr>
                </a:tc>
                <a:extLst>
                  <a:ext uri="{0D108BD9-81ED-4DB2-BD59-A6C34878D82A}">
                    <a16:rowId xmlns:a16="http://schemas.microsoft.com/office/drawing/2014/main" val="2503137772"/>
                  </a:ext>
                </a:extLst>
              </a:tr>
              <a:tr h="301752">
                <a:tc>
                  <a:txBody>
                    <a:bodyPr/>
                    <a:lstStyle/>
                    <a:p>
                      <a:r>
                        <a:rPr lang="en-US" sz="1500">
                          <a:latin typeface="Open Sans" panose="020B0606030504020204"/>
                        </a:rPr>
                        <a:t>7-12 months</a:t>
                      </a:r>
                    </a:p>
                  </a:txBody>
                  <a:tcPr>
                    <a:solidFill>
                      <a:schemeClr val="accent1">
                        <a:lumMod val="60000"/>
                        <a:lumOff val="40000"/>
                      </a:schemeClr>
                    </a:solidFill>
                  </a:tcPr>
                </a:tc>
                <a:tc>
                  <a:txBody>
                    <a:bodyPr/>
                    <a:lstStyle/>
                    <a:p>
                      <a:pPr algn="r"/>
                      <a:r>
                        <a:rPr lang="en-US" sz="1500">
                          <a:latin typeface="Open Sans" panose="020B0606030504020204"/>
                        </a:rPr>
                        <a:t>8%</a:t>
                      </a:r>
                    </a:p>
                  </a:txBody>
                  <a:tcPr>
                    <a:solidFill>
                      <a:schemeClr val="accent1">
                        <a:lumMod val="60000"/>
                        <a:lumOff val="40000"/>
                      </a:schemeClr>
                    </a:solidFill>
                  </a:tcPr>
                </a:tc>
                <a:extLst>
                  <a:ext uri="{0D108BD9-81ED-4DB2-BD59-A6C34878D82A}">
                    <a16:rowId xmlns:a16="http://schemas.microsoft.com/office/drawing/2014/main" val="2558066492"/>
                  </a:ext>
                </a:extLst>
              </a:tr>
              <a:tr h="301752">
                <a:tc>
                  <a:txBody>
                    <a:bodyPr/>
                    <a:lstStyle/>
                    <a:p>
                      <a:r>
                        <a:rPr lang="en-US" sz="1500">
                          <a:latin typeface="Open Sans" panose="020B0606030504020204"/>
                        </a:rPr>
                        <a:t>1-2 years</a:t>
                      </a:r>
                    </a:p>
                  </a:txBody>
                  <a:tcPr>
                    <a:solidFill>
                      <a:schemeClr val="accent1">
                        <a:lumMod val="20000"/>
                        <a:lumOff val="80000"/>
                      </a:schemeClr>
                    </a:solidFill>
                  </a:tcPr>
                </a:tc>
                <a:tc>
                  <a:txBody>
                    <a:bodyPr/>
                    <a:lstStyle/>
                    <a:p>
                      <a:pPr algn="r"/>
                      <a:r>
                        <a:rPr lang="en-US" sz="1500">
                          <a:latin typeface="Open Sans" panose="020B0606030504020204"/>
                        </a:rPr>
                        <a:t>13%</a:t>
                      </a:r>
                    </a:p>
                  </a:txBody>
                  <a:tcPr>
                    <a:solidFill>
                      <a:schemeClr val="accent1">
                        <a:lumMod val="20000"/>
                        <a:lumOff val="80000"/>
                      </a:schemeClr>
                    </a:solidFill>
                  </a:tcPr>
                </a:tc>
                <a:extLst>
                  <a:ext uri="{0D108BD9-81ED-4DB2-BD59-A6C34878D82A}">
                    <a16:rowId xmlns:a16="http://schemas.microsoft.com/office/drawing/2014/main" val="3187093832"/>
                  </a:ext>
                </a:extLst>
              </a:tr>
              <a:tr h="301752">
                <a:tc>
                  <a:txBody>
                    <a:bodyPr/>
                    <a:lstStyle/>
                    <a:p>
                      <a:r>
                        <a:rPr lang="en-US" sz="1500">
                          <a:latin typeface="Open Sans" panose="020B0606030504020204"/>
                        </a:rPr>
                        <a:t>More than 2 years</a:t>
                      </a:r>
                    </a:p>
                  </a:txBody>
                  <a:tcPr>
                    <a:solidFill>
                      <a:schemeClr val="accent1">
                        <a:lumMod val="60000"/>
                        <a:lumOff val="40000"/>
                      </a:schemeClr>
                    </a:solidFill>
                  </a:tcPr>
                </a:tc>
                <a:tc>
                  <a:txBody>
                    <a:bodyPr/>
                    <a:lstStyle/>
                    <a:p>
                      <a:pPr algn="r"/>
                      <a:r>
                        <a:rPr lang="en-US" sz="1500">
                          <a:latin typeface="Open Sans" panose="020B0606030504020204"/>
                        </a:rPr>
                        <a:t>67%</a:t>
                      </a:r>
                    </a:p>
                  </a:txBody>
                  <a:tcPr>
                    <a:solidFill>
                      <a:schemeClr val="accent1">
                        <a:lumMod val="60000"/>
                        <a:lumOff val="40000"/>
                      </a:schemeClr>
                    </a:solidFill>
                  </a:tcPr>
                </a:tc>
                <a:extLst>
                  <a:ext uri="{0D108BD9-81ED-4DB2-BD59-A6C34878D82A}">
                    <a16:rowId xmlns:a16="http://schemas.microsoft.com/office/drawing/2014/main" val="3499556021"/>
                  </a:ext>
                </a:extLst>
              </a:tr>
            </a:tbl>
          </a:graphicData>
        </a:graphic>
      </p:graphicFrame>
      <p:graphicFrame>
        <p:nvGraphicFramePr>
          <p:cNvPr id="41" name="Table 40">
            <a:extLst>
              <a:ext uri="{FF2B5EF4-FFF2-40B4-BE49-F238E27FC236}">
                <a16:creationId xmlns:a16="http://schemas.microsoft.com/office/drawing/2014/main" id="{4BA03D04-1A60-4233-AEF9-ED0B558C436B}"/>
              </a:ext>
            </a:extLst>
          </p:cNvPr>
          <p:cNvGraphicFramePr>
            <a:graphicFrameLocks noGrp="1"/>
          </p:cNvGraphicFramePr>
          <p:nvPr/>
        </p:nvGraphicFramePr>
        <p:xfrm>
          <a:off x="6168508" y="2268050"/>
          <a:ext cx="3595367" cy="2240280"/>
        </p:xfrm>
        <a:graphic>
          <a:graphicData uri="http://schemas.openxmlformats.org/drawingml/2006/table">
            <a:tbl>
              <a:tblPr firstRow="1" bandRow="1">
                <a:tableStyleId>{5C22544A-7EE6-4342-B048-85BDC9FD1C3A}</a:tableStyleId>
              </a:tblPr>
              <a:tblGrid>
                <a:gridCol w="2680967">
                  <a:extLst>
                    <a:ext uri="{9D8B030D-6E8A-4147-A177-3AD203B41FA5}">
                      <a16:colId xmlns:a16="http://schemas.microsoft.com/office/drawing/2014/main" val="1471535149"/>
                    </a:ext>
                  </a:extLst>
                </a:gridCol>
                <a:gridCol w="914400">
                  <a:extLst>
                    <a:ext uri="{9D8B030D-6E8A-4147-A177-3AD203B41FA5}">
                      <a16:colId xmlns:a16="http://schemas.microsoft.com/office/drawing/2014/main" val="3422013175"/>
                    </a:ext>
                  </a:extLst>
                </a:gridCol>
              </a:tblGrid>
              <a:tr h="301752">
                <a:tc gridSpan="2">
                  <a:txBody>
                    <a:bodyPr/>
                    <a:lstStyle/>
                    <a:p>
                      <a:r>
                        <a:rPr lang="en-US" sz="1500">
                          <a:latin typeface="Open Sans" panose="020B0606030504020204"/>
                        </a:rPr>
                        <a:t>Age </a:t>
                      </a:r>
                      <a:r>
                        <a:rPr lang="en-US" sz="1100" b="1" i="0" u="none" strike="noStrike" noProof="0">
                          <a:latin typeface="Open Sans" panose="020B0606030504020204"/>
                        </a:rPr>
                        <a:t>(n=157)</a:t>
                      </a:r>
                      <a:endParaRPr lang="en-US" sz="1100">
                        <a:latin typeface="Open Sans" panose="020B0606030504020204"/>
                      </a:endParaRPr>
                    </a:p>
                  </a:txBody>
                  <a:tcPr>
                    <a:solidFill>
                      <a:schemeClr val="tx2"/>
                    </a:solidFill>
                  </a:tcPr>
                </a:tc>
                <a:tc hMerge="1">
                  <a:txBody>
                    <a:bodyPr/>
                    <a:lstStyle/>
                    <a:p>
                      <a:endParaRPr lang="en-US"/>
                    </a:p>
                  </a:txBody>
                  <a:tcPr/>
                </a:tc>
                <a:extLst>
                  <a:ext uri="{0D108BD9-81ED-4DB2-BD59-A6C34878D82A}">
                    <a16:rowId xmlns:a16="http://schemas.microsoft.com/office/drawing/2014/main" val="1892342992"/>
                  </a:ext>
                </a:extLst>
              </a:tr>
              <a:tr h="301752">
                <a:tc>
                  <a:txBody>
                    <a:bodyPr/>
                    <a:lstStyle/>
                    <a:p>
                      <a:r>
                        <a:rPr lang="en-US" sz="1500">
                          <a:latin typeface="Open Sans" panose="020B0606030504020204"/>
                        </a:rPr>
                        <a:t>19-30</a:t>
                      </a:r>
                    </a:p>
                  </a:txBody>
                  <a:tcPr>
                    <a:solidFill>
                      <a:schemeClr val="accent1">
                        <a:lumMod val="60000"/>
                        <a:lumOff val="40000"/>
                      </a:schemeClr>
                    </a:solidFill>
                  </a:tcPr>
                </a:tc>
                <a:tc>
                  <a:txBody>
                    <a:bodyPr/>
                    <a:lstStyle/>
                    <a:p>
                      <a:pPr algn="r"/>
                      <a:r>
                        <a:rPr lang="en-US" sz="1500">
                          <a:latin typeface="Open Sans" panose="020B0606030504020204"/>
                        </a:rPr>
                        <a:t>4%</a:t>
                      </a:r>
                    </a:p>
                  </a:txBody>
                  <a:tcPr>
                    <a:solidFill>
                      <a:schemeClr val="accent1">
                        <a:lumMod val="60000"/>
                        <a:lumOff val="40000"/>
                      </a:schemeClr>
                    </a:solidFill>
                  </a:tcPr>
                </a:tc>
                <a:extLst>
                  <a:ext uri="{0D108BD9-81ED-4DB2-BD59-A6C34878D82A}">
                    <a16:rowId xmlns:a16="http://schemas.microsoft.com/office/drawing/2014/main" val="4020328287"/>
                  </a:ext>
                </a:extLst>
              </a:tr>
              <a:tr h="301752">
                <a:tc>
                  <a:txBody>
                    <a:bodyPr/>
                    <a:lstStyle/>
                    <a:p>
                      <a:r>
                        <a:rPr lang="en-US" sz="1500">
                          <a:latin typeface="Open Sans" panose="020B0606030504020204"/>
                        </a:rPr>
                        <a:t>31-40</a:t>
                      </a:r>
                    </a:p>
                  </a:txBody>
                  <a:tcPr>
                    <a:solidFill>
                      <a:schemeClr val="accent1">
                        <a:lumMod val="20000"/>
                        <a:lumOff val="80000"/>
                      </a:schemeClr>
                    </a:solidFill>
                  </a:tcPr>
                </a:tc>
                <a:tc>
                  <a:txBody>
                    <a:bodyPr/>
                    <a:lstStyle/>
                    <a:p>
                      <a:pPr algn="r"/>
                      <a:r>
                        <a:rPr lang="en-US" sz="1500">
                          <a:latin typeface="Open Sans" panose="020B0606030504020204"/>
                        </a:rPr>
                        <a:t>17%</a:t>
                      </a:r>
                    </a:p>
                  </a:txBody>
                  <a:tcPr>
                    <a:solidFill>
                      <a:schemeClr val="accent1">
                        <a:lumMod val="20000"/>
                        <a:lumOff val="80000"/>
                      </a:schemeClr>
                    </a:solidFill>
                  </a:tcPr>
                </a:tc>
                <a:extLst>
                  <a:ext uri="{0D108BD9-81ED-4DB2-BD59-A6C34878D82A}">
                    <a16:rowId xmlns:a16="http://schemas.microsoft.com/office/drawing/2014/main" val="98521064"/>
                  </a:ext>
                </a:extLst>
              </a:tr>
              <a:tr h="301752">
                <a:tc>
                  <a:txBody>
                    <a:bodyPr/>
                    <a:lstStyle/>
                    <a:p>
                      <a:r>
                        <a:rPr lang="en-US" sz="1500">
                          <a:latin typeface="Open Sans" panose="020B0606030504020204"/>
                        </a:rPr>
                        <a:t>41-50</a:t>
                      </a:r>
                    </a:p>
                  </a:txBody>
                  <a:tcPr>
                    <a:solidFill>
                      <a:schemeClr val="accent1">
                        <a:lumMod val="60000"/>
                        <a:lumOff val="40000"/>
                      </a:schemeClr>
                    </a:solidFill>
                  </a:tcPr>
                </a:tc>
                <a:tc>
                  <a:txBody>
                    <a:bodyPr/>
                    <a:lstStyle/>
                    <a:p>
                      <a:pPr algn="r"/>
                      <a:r>
                        <a:rPr lang="en-US" sz="1500">
                          <a:latin typeface="Open Sans" panose="020B0606030504020204"/>
                        </a:rPr>
                        <a:t>33%</a:t>
                      </a:r>
                    </a:p>
                  </a:txBody>
                  <a:tcPr>
                    <a:solidFill>
                      <a:schemeClr val="accent1">
                        <a:lumMod val="60000"/>
                        <a:lumOff val="40000"/>
                      </a:schemeClr>
                    </a:solidFill>
                  </a:tcPr>
                </a:tc>
                <a:extLst>
                  <a:ext uri="{0D108BD9-81ED-4DB2-BD59-A6C34878D82A}">
                    <a16:rowId xmlns:a16="http://schemas.microsoft.com/office/drawing/2014/main" val="2089415042"/>
                  </a:ext>
                </a:extLst>
              </a:tr>
              <a:tr h="301752">
                <a:tc>
                  <a:txBody>
                    <a:bodyPr/>
                    <a:lstStyle/>
                    <a:p>
                      <a:r>
                        <a:rPr lang="en-US" sz="1500">
                          <a:latin typeface="Open Sans" panose="020B0606030504020204"/>
                        </a:rPr>
                        <a:t>51-60</a:t>
                      </a:r>
                    </a:p>
                  </a:txBody>
                  <a:tcPr>
                    <a:solidFill>
                      <a:schemeClr val="accent1">
                        <a:lumMod val="20000"/>
                        <a:lumOff val="80000"/>
                      </a:schemeClr>
                    </a:solidFill>
                  </a:tcPr>
                </a:tc>
                <a:tc>
                  <a:txBody>
                    <a:bodyPr/>
                    <a:lstStyle/>
                    <a:p>
                      <a:pPr algn="r"/>
                      <a:r>
                        <a:rPr lang="en-US" sz="1500">
                          <a:latin typeface="Open Sans" panose="020B0606030504020204"/>
                        </a:rPr>
                        <a:t>29%</a:t>
                      </a:r>
                    </a:p>
                  </a:txBody>
                  <a:tcPr>
                    <a:solidFill>
                      <a:schemeClr val="accent1">
                        <a:lumMod val="20000"/>
                        <a:lumOff val="80000"/>
                      </a:schemeClr>
                    </a:solidFill>
                  </a:tcPr>
                </a:tc>
                <a:extLst>
                  <a:ext uri="{0D108BD9-81ED-4DB2-BD59-A6C34878D82A}">
                    <a16:rowId xmlns:a16="http://schemas.microsoft.com/office/drawing/2014/main" val="1414585078"/>
                  </a:ext>
                </a:extLst>
              </a:tr>
              <a:tr h="301752">
                <a:tc>
                  <a:txBody>
                    <a:bodyPr/>
                    <a:lstStyle/>
                    <a:p>
                      <a:r>
                        <a:rPr lang="en-US" sz="1500">
                          <a:latin typeface="Open Sans" panose="020B0606030504020204"/>
                        </a:rPr>
                        <a:t>Over 60</a:t>
                      </a:r>
                    </a:p>
                  </a:txBody>
                  <a:tcPr>
                    <a:solidFill>
                      <a:schemeClr val="accent1">
                        <a:lumMod val="60000"/>
                        <a:lumOff val="40000"/>
                      </a:schemeClr>
                    </a:solidFill>
                  </a:tcPr>
                </a:tc>
                <a:tc>
                  <a:txBody>
                    <a:bodyPr/>
                    <a:lstStyle/>
                    <a:p>
                      <a:pPr algn="r"/>
                      <a:r>
                        <a:rPr lang="en-US" sz="1500">
                          <a:latin typeface="Open Sans" panose="020B0606030504020204"/>
                        </a:rPr>
                        <a:t>14%</a:t>
                      </a:r>
                    </a:p>
                  </a:txBody>
                  <a:tcPr>
                    <a:solidFill>
                      <a:schemeClr val="accent1">
                        <a:lumMod val="60000"/>
                        <a:lumOff val="40000"/>
                      </a:schemeClr>
                    </a:solidFill>
                  </a:tcPr>
                </a:tc>
                <a:extLst>
                  <a:ext uri="{0D108BD9-81ED-4DB2-BD59-A6C34878D82A}">
                    <a16:rowId xmlns:a16="http://schemas.microsoft.com/office/drawing/2014/main" val="39682072"/>
                  </a:ext>
                </a:extLst>
              </a:tr>
              <a:tr h="301752">
                <a:tc>
                  <a:txBody>
                    <a:bodyPr/>
                    <a:lstStyle/>
                    <a:p>
                      <a:r>
                        <a:rPr lang="en-US" sz="1500">
                          <a:latin typeface="Open Sans" panose="020B0606030504020204"/>
                        </a:rPr>
                        <a:t>Unknown</a:t>
                      </a:r>
                    </a:p>
                  </a:txBody>
                  <a:tcPr>
                    <a:solidFill>
                      <a:schemeClr val="accent1">
                        <a:lumMod val="20000"/>
                        <a:lumOff val="80000"/>
                      </a:schemeClr>
                    </a:solidFill>
                  </a:tcPr>
                </a:tc>
                <a:tc>
                  <a:txBody>
                    <a:bodyPr/>
                    <a:lstStyle/>
                    <a:p>
                      <a:pPr algn="r"/>
                      <a:r>
                        <a:rPr lang="en-US" sz="1500">
                          <a:latin typeface="Open Sans" panose="020B0606030504020204"/>
                        </a:rPr>
                        <a:t>3%</a:t>
                      </a:r>
                    </a:p>
                  </a:txBody>
                  <a:tcPr>
                    <a:solidFill>
                      <a:schemeClr val="accent1">
                        <a:lumMod val="20000"/>
                        <a:lumOff val="80000"/>
                      </a:schemeClr>
                    </a:solidFill>
                  </a:tcPr>
                </a:tc>
                <a:extLst>
                  <a:ext uri="{0D108BD9-81ED-4DB2-BD59-A6C34878D82A}">
                    <a16:rowId xmlns:a16="http://schemas.microsoft.com/office/drawing/2014/main" val="3637447851"/>
                  </a:ext>
                </a:extLst>
              </a:tr>
            </a:tbl>
          </a:graphicData>
        </a:graphic>
      </p:graphicFrame>
      <p:graphicFrame>
        <p:nvGraphicFramePr>
          <p:cNvPr id="7" name="Table 6">
            <a:extLst>
              <a:ext uri="{FF2B5EF4-FFF2-40B4-BE49-F238E27FC236}">
                <a16:creationId xmlns:a16="http://schemas.microsoft.com/office/drawing/2014/main" id="{57FB24B6-E5A9-4E46-8E22-6DAA1857E4A6}"/>
              </a:ext>
            </a:extLst>
          </p:cNvPr>
          <p:cNvGraphicFramePr>
            <a:graphicFrameLocks noGrp="1"/>
          </p:cNvGraphicFramePr>
          <p:nvPr/>
        </p:nvGraphicFramePr>
        <p:xfrm>
          <a:off x="6168508" y="4624601"/>
          <a:ext cx="3595367" cy="960120"/>
        </p:xfrm>
        <a:graphic>
          <a:graphicData uri="http://schemas.openxmlformats.org/drawingml/2006/table">
            <a:tbl>
              <a:tblPr firstRow="1" bandRow="1">
                <a:tableStyleId>{5C22544A-7EE6-4342-B048-85BDC9FD1C3A}</a:tableStyleId>
              </a:tblPr>
              <a:tblGrid>
                <a:gridCol w="2680967">
                  <a:extLst>
                    <a:ext uri="{9D8B030D-6E8A-4147-A177-3AD203B41FA5}">
                      <a16:colId xmlns:a16="http://schemas.microsoft.com/office/drawing/2014/main" val="1471535149"/>
                    </a:ext>
                  </a:extLst>
                </a:gridCol>
                <a:gridCol w="914400">
                  <a:extLst>
                    <a:ext uri="{9D8B030D-6E8A-4147-A177-3AD203B41FA5}">
                      <a16:colId xmlns:a16="http://schemas.microsoft.com/office/drawing/2014/main" val="3422013175"/>
                    </a:ext>
                  </a:extLst>
                </a:gridCol>
              </a:tblGrid>
              <a:tr h="301752">
                <a:tc gridSpan="2">
                  <a:txBody>
                    <a:bodyPr/>
                    <a:lstStyle/>
                    <a:p>
                      <a:r>
                        <a:rPr lang="en-US" sz="1500">
                          <a:latin typeface="Open Sans" panose="020B0606030504020204"/>
                        </a:rPr>
                        <a:t>Housing Location </a:t>
                      </a:r>
                      <a:r>
                        <a:rPr lang="en-US" sz="1100" b="1" i="0" u="none" strike="noStrike" noProof="0">
                          <a:latin typeface="Open Sans" panose="020B0606030504020204"/>
                        </a:rPr>
                        <a:t>(n=157)</a:t>
                      </a:r>
                      <a:endParaRPr lang="en-US" sz="1100">
                        <a:latin typeface="Open Sans" panose="020B0606030504020204"/>
                      </a:endParaRPr>
                    </a:p>
                  </a:txBody>
                  <a:tcPr>
                    <a:solidFill>
                      <a:schemeClr val="tx2"/>
                    </a:solidFill>
                  </a:tcPr>
                </a:tc>
                <a:tc hMerge="1">
                  <a:txBody>
                    <a:bodyPr/>
                    <a:lstStyle/>
                    <a:p>
                      <a:endParaRPr lang="en-US"/>
                    </a:p>
                  </a:txBody>
                  <a:tcPr/>
                </a:tc>
                <a:extLst>
                  <a:ext uri="{0D108BD9-81ED-4DB2-BD59-A6C34878D82A}">
                    <a16:rowId xmlns:a16="http://schemas.microsoft.com/office/drawing/2014/main" val="1892342992"/>
                  </a:ext>
                </a:extLst>
              </a:tr>
              <a:tr h="301752">
                <a:tc>
                  <a:txBody>
                    <a:bodyPr/>
                    <a:lstStyle/>
                    <a:p>
                      <a:r>
                        <a:rPr lang="en-US" sz="1500">
                          <a:latin typeface="Open Sans" panose="020B0606030504020204"/>
                        </a:rPr>
                        <a:t>Off installation</a:t>
                      </a:r>
                    </a:p>
                  </a:txBody>
                  <a:tcPr>
                    <a:solidFill>
                      <a:schemeClr val="accent1">
                        <a:lumMod val="60000"/>
                        <a:lumOff val="40000"/>
                      </a:schemeClr>
                    </a:solidFill>
                  </a:tcPr>
                </a:tc>
                <a:tc>
                  <a:txBody>
                    <a:bodyPr/>
                    <a:lstStyle/>
                    <a:p>
                      <a:pPr algn="r"/>
                      <a:r>
                        <a:rPr lang="en-US" sz="1500">
                          <a:latin typeface="Open Sans" panose="020B0606030504020204"/>
                        </a:rPr>
                        <a:t>97%</a:t>
                      </a:r>
                    </a:p>
                  </a:txBody>
                  <a:tcPr>
                    <a:solidFill>
                      <a:schemeClr val="accent1">
                        <a:lumMod val="60000"/>
                        <a:lumOff val="40000"/>
                      </a:schemeClr>
                    </a:solidFill>
                  </a:tcPr>
                </a:tc>
                <a:extLst>
                  <a:ext uri="{0D108BD9-81ED-4DB2-BD59-A6C34878D82A}">
                    <a16:rowId xmlns:a16="http://schemas.microsoft.com/office/drawing/2014/main" val="4020328287"/>
                  </a:ext>
                </a:extLst>
              </a:tr>
              <a:tr h="301752">
                <a:tc>
                  <a:txBody>
                    <a:bodyPr/>
                    <a:lstStyle/>
                    <a:p>
                      <a:r>
                        <a:rPr lang="en-US" sz="1500">
                          <a:latin typeface="Open Sans" panose="020B0606030504020204"/>
                        </a:rPr>
                        <a:t>On installation</a:t>
                      </a:r>
                    </a:p>
                  </a:txBody>
                  <a:tcPr>
                    <a:solidFill>
                      <a:schemeClr val="accent1">
                        <a:lumMod val="20000"/>
                        <a:lumOff val="80000"/>
                      </a:schemeClr>
                    </a:solidFill>
                  </a:tcPr>
                </a:tc>
                <a:tc>
                  <a:txBody>
                    <a:bodyPr/>
                    <a:lstStyle/>
                    <a:p>
                      <a:pPr algn="r"/>
                      <a:r>
                        <a:rPr lang="en-US" sz="1500">
                          <a:latin typeface="Open Sans" panose="020B0606030504020204"/>
                        </a:rPr>
                        <a:t>3%</a:t>
                      </a:r>
                    </a:p>
                  </a:txBody>
                  <a:tcPr>
                    <a:solidFill>
                      <a:schemeClr val="accent1">
                        <a:lumMod val="20000"/>
                        <a:lumOff val="80000"/>
                      </a:schemeClr>
                    </a:solidFill>
                  </a:tcPr>
                </a:tc>
                <a:extLst>
                  <a:ext uri="{0D108BD9-81ED-4DB2-BD59-A6C34878D82A}">
                    <a16:rowId xmlns:a16="http://schemas.microsoft.com/office/drawing/2014/main" val="98521064"/>
                  </a:ext>
                </a:extLst>
              </a:tr>
            </a:tbl>
          </a:graphicData>
        </a:graphic>
      </p:graphicFrame>
      <p:sp>
        <p:nvSpPr>
          <p:cNvPr id="8" name="TextBox 7">
            <a:extLst>
              <a:ext uri="{FF2B5EF4-FFF2-40B4-BE49-F238E27FC236}">
                <a16:creationId xmlns:a16="http://schemas.microsoft.com/office/drawing/2014/main" id="{2351526C-8DC6-46DA-A98D-3598BF840E56}"/>
              </a:ext>
            </a:extLst>
          </p:cNvPr>
          <p:cNvSpPr txBox="1"/>
          <p:nvPr/>
        </p:nvSpPr>
        <p:spPr>
          <a:xfrm>
            <a:off x="2028022" y="5676122"/>
            <a:ext cx="7823382" cy="584775"/>
          </a:xfrm>
          <a:prstGeom prst="rect">
            <a:avLst/>
          </a:prstGeom>
          <a:noFill/>
        </p:spPr>
        <p:txBody>
          <a:bodyPr wrap="square" rtlCol="0">
            <a:spAutoFit/>
          </a:bodyPr>
          <a:lstStyle/>
          <a:p>
            <a:pPr defTabSz="457200"/>
            <a:r>
              <a:rPr lang="en-US" sz="1600" i="1">
                <a:solidFill>
                  <a:prstClr val="black"/>
                </a:solidFill>
                <a:latin typeface="Open Sans" panose="020B0606030504020204"/>
              </a:rPr>
              <a:t>Data are preliminary pending further analysis. Generalizations cannot be drawn from this sample.</a:t>
            </a:r>
          </a:p>
        </p:txBody>
      </p:sp>
    </p:spTree>
    <p:extLst>
      <p:ext uri="{BB962C8B-B14F-4D97-AF65-F5344CB8AC3E}">
        <p14:creationId xmlns:p14="http://schemas.microsoft.com/office/powerpoint/2010/main" val="214519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2246-91CC-43F7-B8D0-D02908B70412}"/>
              </a:ext>
            </a:extLst>
          </p:cNvPr>
          <p:cNvSpPr>
            <a:spLocks noGrp="1"/>
          </p:cNvSpPr>
          <p:nvPr>
            <p:ph type="title"/>
          </p:nvPr>
        </p:nvSpPr>
        <p:spPr/>
        <p:txBody>
          <a:bodyPr/>
          <a:lstStyle/>
          <a:p>
            <a:r>
              <a:rPr lang="en-US"/>
              <a:t>Respondent Overview Continued</a:t>
            </a:r>
          </a:p>
        </p:txBody>
      </p:sp>
      <p:sp>
        <p:nvSpPr>
          <p:cNvPr id="12" name="Content Placeholder 11">
            <a:extLst>
              <a:ext uri="{FF2B5EF4-FFF2-40B4-BE49-F238E27FC236}">
                <a16:creationId xmlns:a16="http://schemas.microsoft.com/office/drawing/2014/main" id="{6C4CBA66-E710-49FD-AE14-953A88F55CB7}"/>
              </a:ext>
            </a:extLst>
          </p:cNvPr>
          <p:cNvSpPr>
            <a:spLocks noGrp="1"/>
          </p:cNvSpPr>
          <p:nvPr>
            <p:ph idx="1"/>
          </p:nvPr>
        </p:nvSpPr>
        <p:spPr/>
        <p:txBody>
          <a:bodyPr lIns="0" tIns="0" rIns="0" bIns="0" anchor="t">
            <a:normAutofit/>
          </a:bodyPr>
          <a:lstStyle/>
          <a:p>
            <a:r>
              <a:rPr lang="en-US">
                <a:latin typeface="Open Sans"/>
              </a:rPr>
              <a:t>Over half of the respondents were Veterans, and the Army was the most represented branch of the military.  </a:t>
            </a:r>
            <a:endParaRPr lang="en-US"/>
          </a:p>
        </p:txBody>
      </p:sp>
      <p:sp>
        <p:nvSpPr>
          <p:cNvPr id="49" name="tx8">
            <a:extLst>
              <a:ext uri="{FF2B5EF4-FFF2-40B4-BE49-F238E27FC236}">
                <a16:creationId xmlns:a16="http://schemas.microsoft.com/office/drawing/2014/main" id="{26E0D299-7DAE-4D4D-908F-A8266C2734F4}"/>
              </a:ext>
            </a:extLst>
          </p:cNvPr>
          <p:cNvSpPr/>
          <p:nvPr/>
        </p:nvSpPr>
        <p:spPr>
          <a:xfrm>
            <a:off x="2815429" y="1910872"/>
            <a:ext cx="831881" cy="274320"/>
          </a:xfrm>
          <a:prstGeom prst="rect">
            <a:avLst/>
          </a:prstGeom>
          <a:noFill/>
        </p:spPr>
        <p:txBody>
          <a:bodyPr wrap="none" lIns="0" tIns="0" rIns="0" bIns="0" anchor="ctr" anchorCtr="1"/>
          <a:lstStyle/>
          <a:p>
            <a:pPr defTabSz="457200">
              <a:lnSpc>
                <a:spcPts val="1100"/>
              </a:lnSpc>
            </a:pPr>
            <a:r>
              <a:rPr lang="en-US" sz="1600" b="1">
                <a:solidFill>
                  <a:srgbClr val="000000">
                    <a:alpha val="100000"/>
                  </a:srgbClr>
                </a:solidFill>
                <a:latin typeface="Open Sans" panose="020B0606030504020204"/>
                <a:cs typeface="Arial"/>
              </a:rPr>
              <a:t>Respondent</a:t>
            </a:r>
            <a:r>
              <a:rPr lang="en-US" sz="1600">
                <a:solidFill>
                  <a:srgbClr val="000000">
                    <a:alpha val="100000"/>
                  </a:srgbClr>
                </a:solidFill>
                <a:latin typeface="Open Sans" panose="020B0606030504020204"/>
                <a:cs typeface="Arial"/>
              </a:rPr>
              <a:t> </a:t>
            </a:r>
            <a:r>
              <a:rPr lang="en-US" sz="1600" b="1">
                <a:solidFill>
                  <a:srgbClr val="000000">
                    <a:alpha val="100000"/>
                  </a:srgbClr>
                </a:solidFill>
                <a:latin typeface="Open Sans" panose="020B0606030504020204"/>
                <a:cs typeface="Arial"/>
              </a:rPr>
              <a:t>Affiliation</a:t>
            </a:r>
            <a:r>
              <a:rPr lang="en-US" sz="1600">
                <a:solidFill>
                  <a:srgbClr val="000000">
                    <a:alpha val="100000"/>
                  </a:srgbClr>
                </a:solidFill>
                <a:latin typeface="Open Sans" panose="020B0606030504020204"/>
                <a:cs typeface="Arial"/>
              </a:rPr>
              <a:t> </a:t>
            </a:r>
            <a:endParaRPr sz="1600">
              <a:solidFill>
                <a:srgbClr val="000000">
                  <a:alpha val="100000"/>
                </a:srgbClr>
              </a:solidFill>
              <a:latin typeface="Open Sans" panose="020B0606030504020204"/>
              <a:cs typeface="Arial"/>
            </a:endParaRPr>
          </a:p>
        </p:txBody>
      </p:sp>
      <p:sp>
        <p:nvSpPr>
          <p:cNvPr id="65" name="tx9">
            <a:extLst>
              <a:ext uri="{FF2B5EF4-FFF2-40B4-BE49-F238E27FC236}">
                <a16:creationId xmlns:a16="http://schemas.microsoft.com/office/drawing/2014/main" id="{132CE6E9-7D34-4943-8C10-0458FD325F67}"/>
              </a:ext>
            </a:extLst>
          </p:cNvPr>
          <p:cNvSpPr/>
          <p:nvPr/>
        </p:nvSpPr>
        <p:spPr>
          <a:xfrm>
            <a:off x="7400147" y="1913093"/>
            <a:ext cx="831881" cy="274320"/>
          </a:xfrm>
          <a:prstGeom prst="rect">
            <a:avLst/>
          </a:prstGeom>
          <a:noFill/>
        </p:spPr>
        <p:txBody>
          <a:bodyPr wrap="none" lIns="0" tIns="0" rIns="0" bIns="0" anchor="ctr" anchorCtr="1"/>
          <a:lstStyle/>
          <a:p>
            <a:pPr defTabSz="457200">
              <a:lnSpc>
                <a:spcPts val="1100"/>
              </a:lnSpc>
            </a:pPr>
            <a:r>
              <a:rPr lang="en-US" sz="1600" b="1">
                <a:solidFill>
                  <a:srgbClr val="000000">
                    <a:alpha val="100000"/>
                  </a:srgbClr>
                </a:solidFill>
                <a:latin typeface="Open Sans" panose="020B0606030504020204"/>
                <a:cs typeface="Arial"/>
              </a:rPr>
              <a:t>Service/DoD Component</a:t>
            </a:r>
          </a:p>
        </p:txBody>
      </p:sp>
      <p:sp>
        <p:nvSpPr>
          <p:cNvPr id="71" name="TextBox 70">
            <a:extLst>
              <a:ext uri="{FF2B5EF4-FFF2-40B4-BE49-F238E27FC236}">
                <a16:creationId xmlns:a16="http://schemas.microsoft.com/office/drawing/2014/main" id="{53A1EEA8-2A3E-4F4B-815D-D5A252D622D6}"/>
              </a:ext>
            </a:extLst>
          </p:cNvPr>
          <p:cNvSpPr txBox="1"/>
          <p:nvPr/>
        </p:nvSpPr>
        <p:spPr>
          <a:xfrm>
            <a:off x="1981201" y="5489699"/>
            <a:ext cx="8524637" cy="923330"/>
          </a:xfrm>
          <a:prstGeom prst="rect">
            <a:avLst/>
          </a:prstGeom>
          <a:noFill/>
        </p:spPr>
        <p:txBody>
          <a:bodyPr wrap="square" rtlCol="0">
            <a:spAutoFit/>
          </a:bodyPr>
          <a:lstStyle/>
          <a:p>
            <a:pPr defTabSz="457200"/>
            <a:r>
              <a:rPr lang="en-US" sz="900">
                <a:solidFill>
                  <a:prstClr val="black"/>
                </a:solidFill>
                <a:latin typeface="Open Sans" panose="020B0606030504020204"/>
              </a:rPr>
              <a:t>Notes:</a:t>
            </a:r>
          </a:p>
          <a:p>
            <a:pPr defTabSz="457200"/>
            <a:r>
              <a:rPr lang="en-US" sz="900" u="sng">
                <a:solidFill>
                  <a:prstClr val="black"/>
                </a:solidFill>
                <a:latin typeface="Open Sans" panose="020B0606030504020204"/>
              </a:rPr>
              <a:t>Affiliation: </a:t>
            </a:r>
          </a:p>
          <a:p>
            <a:pPr defTabSz="457200"/>
            <a:r>
              <a:rPr lang="en-US" sz="900">
                <a:solidFill>
                  <a:prstClr val="black"/>
                </a:solidFill>
                <a:latin typeface="Open Sans" panose="020B0606030504020204"/>
              </a:rPr>
              <a:t>Other category composed of DoD Civilian Employee (9), National Guard (3), and/or Reservist (6)</a:t>
            </a:r>
          </a:p>
          <a:p>
            <a:pPr defTabSz="457200"/>
            <a:r>
              <a:rPr lang="en-US" sz="900">
                <a:solidFill>
                  <a:prstClr val="black"/>
                </a:solidFill>
                <a:latin typeface="Open Sans" panose="020B0606030504020204"/>
              </a:rPr>
              <a:t>Military Family category composed of spouse/domestic partner (31) and dependents (1)</a:t>
            </a:r>
          </a:p>
          <a:p>
            <a:pPr defTabSz="457200"/>
            <a:r>
              <a:rPr lang="en-US" sz="900" u="sng">
                <a:solidFill>
                  <a:prstClr val="black"/>
                </a:solidFill>
                <a:latin typeface="Open Sans" panose="020B0606030504020204"/>
              </a:rPr>
              <a:t>Service/DoD Component:</a:t>
            </a:r>
          </a:p>
          <a:p>
            <a:pPr defTabSz="457200"/>
            <a:r>
              <a:rPr lang="en-US" sz="900">
                <a:solidFill>
                  <a:prstClr val="black"/>
                </a:solidFill>
                <a:latin typeface="Open Sans" panose="020B0606030504020204"/>
              </a:rPr>
              <a:t>Other category composed of DoD Components (9), Space Force (2), Multiple Services (3), Coast Guard (1), Army National Guard (3)</a:t>
            </a:r>
          </a:p>
        </p:txBody>
      </p:sp>
      <p:grpSp>
        <p:nvGrpSpPr>
          <p:cNvPr id="137" name="Group 136">
            <a:extLst>
              <a:ext uri="{FF2B5EF4-FFF2-40B4-BE49-F238E27FC236}">
                <a16:creationId xmlns:a16="http://schemas.microsoft.com/office/drawing/2014/main" id="{F40F7E11-E58A-49EC-91A6-10395AAE7C73}"/>
              </a:ext>
            </a:extLst>
          </p:cNvPr>
          <p:cNvGrpSpPr/>
          <p:nvPr/>
        </p:nvGrpSpPr>
        <p:grpSpPr>
          <a:xfrm>
            <a:off x="1686164" y="2381597"/>
            <a:ext cx="3970547" cy="3170796"/>
            <a:chOff x="2224112" y="1272985"/>
            <a:chExt cx="4651896" cy="3714907"/>
          </a:xfrm>
        </p:grpSpPr>
        <p:sp>
          <p:nvSpPr>
            <p:cNvPr id="138" name="pg4">
              <a:extLst>
                <a:ext uri="{FF2B5EF4-FFF2-40B4-BE49-F238E27FC236}">
                  <a16:creationId xmlns:a16="http://schemas.microsoft.com/office/drawing/2014/main" id="{78C463AB-2890-482E-A92C-3943A56D79D9}"/>
                </a:ext>
              </a:extLst>
            </p:cNvPr>
            <p:cNvSpPr/>
            <p:nvPr/>
          </p:nvSpPr>
          <p:spPr>
            <a:xfrm>
              <a:off x="2550816" y="1367027"/>
              <a:ext cx="1483661" cy="1810512"/>
            </a:xfrm>
            <a:custGeom>
              <a:avLst/>
              <a:gdLst/>
              <a:ahLst/>
              <a:cxnLst/>
              <a:rect l="0" t="0" r="0" b="0"/>
              <a:pathLst>
                <a:path w="1483661" h="1810512">
                  <a:moveTo>
                    <a:pt x="1483661" y="1810512"/>
                  </a:moveTo>
                  <a:lnTo>
                    <a:pt x="1483661" y="1748080"/>
                  </a:lnTo>
                  <a:lnTo>
                    <a:pt x="1483661" y="1685649"/>
                  </a:lnTo>
                  <a:lnTo>
                    <a:pt x="1483661" y="1623217"/>
                  </a:lnTo>
                  <a:lnTo>
                    <a:pt x="1483661" y="1560786"/>
                  </a:lnTo>
                  <a:lnTo>
                    <a:pt x="1483661" y="1498354"/>
                  </a:lnTo>
                  <a:lnTo>
                    <a:pt x="1483661" y="1435923"/>
                  </a:lnTo>
                  <a:lnTo>
                    <a:pt x="1483661" y="1373491"/>
                  </a:lnTo>
                  <a:lnTo>
                    <a:pt x="1483661" y="1311060"/>
                  </a:lnTo>
                  <a:lnTo>
                    <a:pt x="1483661" y="1248628"/>
                  </a:lnTo>
                  <a:lnTo>
                    <a:pt x="1483661" y="1186197"/>
                  </a:lnTo>
                  <a:lnTo>
                    <a:pt x="1483661" y="1123766"/>
                  </a:lnTo>
                  <a:lnTo>
                    <a:pt x="1483661" y="1061334"/>
                  </a:lnTo>
                  <a:lnTo>
                    <a:pt x="1483661" y="998903"/>
                  </a:lnTo>
                  <a:lnTo>
                    <a:pt x="1483661" y="936471"/>
                  </a:lnTo>
                  <a:lnTo>
                    <a:pt x="1483661" y="874040"/>
                  </a:lnTo>
                  <a:lnTo>
                    <a:pt x="1483661" y="811608"/>
                  </a:lnTo>
                  <a:lnTo>
                    <a:pt x="1483661" y="749177"/>
                  </a:lnTo>
                  <a:lnTo>
                    <a:pt x="1483661" y="686745"/>
                  </a:lnTo>
                  <a:lnTo>
                    <a:pt x="1483661" y="624314"/>
                  </a:lnTo>
                  <a:lnTo>
                    <a:pt x="1483661" y="561883"/>
                  </a:lnTo>
                  <a:lnTo>
                    <a:pt x="1483661" y="499451"/>
                  </a:lnTo>
                  <a:lnTo>
                    <a:pt x="1483661" y="437020"/>
                  </a:lnTo>
                  <a:lnTo>
                    <a:pt x="1483661" y="374588"/>
                  </a:lnTo>
                  <a:lnTo>
                    <a:pt x="1483661" y="312157"/>
                  </a:lnTo>
                  <a:lnTo>
                    <a:pt x="1483661" y="249725"/>
                  </a:lnTo>
                  <a:lnTo>
                    <a:pt x="1483661" y="187294"/>
                  </a:lnTo>
                  <a:lnTo>
                    <a:pt x="1483661" y="124862"/>
                  </a:lnTo>
                  <a:lnTo>
                    <a:pt x="1483661" y="62431"/>
                  </a:lnTo>
                  <a:lnTo>
                    <a:pt x="1483661" y="0"/>
                  </a:lnTo>
                  <a:lnTo>
                    <a:pt x="1421567" y="1065"/>
                  </a:lnTo>
                  <a:lnTo>
                    <a:pt x="1359546" y="4259"/>
                  </a:lnTo>
                  <a:lnTo>
                    <a:pt x="1297671" y="9578"/>
                  </a:lnTo>
                  <a:lnTo>
                    <a:pt x="1236015" y="17016"/>
                  </a:lnTo>
                  <a:lnTo>
                    <a:pt x="1174650" y="26565"/>
                  </a:lnTo>
                  <a:lnTo>
                    <a:pt x="1113649" y="38212"/>
                  </a:lnTo>
                  <a:lnTo>
                    <a:pt x="1053084" y="51945"/>
                  </a:lnTo>
                  <a:lnTo>
                    <a:pt x="993024" y="67747"/>
                  </a:lnTo>
                  <a:lnTo>
                    <a:pt x="933543" y="85599"/>
                  </a:lnTo>
                  <a:lnTo>
                    <a:pt x="874708" y="105481"/>
                  </a:lnTo>
                  <a:lnTo>
                    <a:pt x="816590" y="127369"/>
                  </a:lnTo>
                  <a:lnTo>
                    <a:pt x="759257" y="151237"/>
                  </a:lnTo>
                  <a:lnTo>
                    <a:pt x="702776" y="177058"/>
                  </a:lnTo>
                  <a:lnTo>
                    <a:pt x="647213" y="204800"/>
                  </a:lnTo>
                  <a:lnTo>
                    <a:pt x="592635" y="234432"/>
                  </a:lnTo>
                  <a:lnTo>
                    <a:pt x="539106" y="265918"/>
                  </a:lnTo>
                  <a:lnTo>
                    <a:pt x="486687" y="299222"/>
                  </a:lnTo>
                  <a:lnTo>
                    <a:pt x="435442" y="334303"/>
                  </a:lnTo>
                  <a:lnTo>
                    <a:pt x="385430" y="371122"/>
                  </a:lnTo>
                  <a:lnTo>
                    <a:pt x="336711" y="409634"/>
                  </a:lnTo>
                  <a:lnTo>
                    <a:pt x="289340" y="449794"/>
                  </a:lnTo>
                  <a:lnTo>
                    <a:pt x="243375" y="491556"/>
                  </a:lnTo>
                  <a:lnTo>
                    <a:pt x="198869" y="534869"/>
                  </a:lnTo>
                  <a:lnTo>
                    <a:pt x="155875" y="579683"/>
                  </a:lnTo>
                  <a:lnTo>
                    <a:pt x="114443" y="625945"/>
                  </a:lnTo>
                  <a:lnTo>
                    <a:pt x="74623" y="673601"/>
                  </a:lnTo>
                  <a:lnTo>
                    <a:pt x="36460" y="722595"/>
                  </a:lnTo>
                  <a:lnTo>
                    <a:pt x="0" y="772869"/>
                  </a:lnTo>
                  <a:lnTo>
                    <a:pt x="51160" y="808650"/>
                  </a:lnTo>
                  <a:lnTo>
                    <a:pt x="102321" y="844431"/>
                  </a:lnTo>
                  <a:lnTo>
                    <a:pt x="153482" y="880211"/>
                  </a:lnTo>
                  <a:lnTo>
                    <a:pt x="204642" y="915992"/>
                  </a:lnTo>
                  <a:lnTo>
                    <a:pt x="255803" y="951773"/>
                  </a:lnTo>
                  <a:lnTo>
                    <a:pt x="306964" y="987554"/>
                  </a:lnTo>
                  <a:lnTo>
                    <a:pt x="358125" y="1023334"/>
                  </a:lnTo>
                  <a:lnTo>
                    <a:pt x="409285" y="1059115"/>
                  </a:lnTo>
                  <a:lnTo>
                    <a:pt x="460446" y="1094896"/>
                  </a:lnTo>
                  <a:lnTo>
                    <a:pt x="511607" y="1130677"/>
                  </a:lnTo>
                  <a:lnTo>
                    <a:pt x="562768" y="1166458"/>
                  </a:lnTo>
                  <a:lnTo>
                    <a:pt x="613928" y="1202238"/>
                  </a:lnTo>
                  <a:lnTo>
                    <a:pt x="665089" y="1238019"/>
                  </a:lnTo>
                  <a:lnTo>
                    <a:pt x="716250" y="1273800"/>
                  </a:lnTo>
                  <a:lnTo>
                    <a:pt x="767411" y="1309581"/>
                  </a:lnTo>
                  <a:lnTo>
                    <a:pt x="818571" y="1345361"/>
                  </a:lnTo>
                  <a:lnTo>
                    <a:pt x="869732" y="1381142"/>
                  </a:lnTo>
                  <a:lnTo>
                    <a:pt x="920893" y="1416923"/>
                  </a:lnTo>
                  <a:lnTo>
                    <a:pt x="972054" y="1452704"/>
                  </a:lnTo>
                  <a:lnTo>
                    <a:pt x="1023214" y="1488485"/>
                  </a:lnTo>
                  <a:lnTo>
                    <a:pt x="1074375" y="1524265"/>
                  </a:lnTo>
                  <a:lnTo>
                    <a:pt x="1125536" y="1560046"/>
                  </a:lnTo>
                  <a:lnTo>
                    <a:pt x="1176697" y="1595827"/>
                  </a:lnTo>
                  <a:lnTo>
                    <a:pt x="1227857" y="1631608"/>
                  </a:lnTo>
                  <a:lnTo>
                    <a:pt x="1279018" y="1667388"/>
                  </a:lnTo>
                  <a:lnTo>
                    <a:pt x="1330179" y="1703169"/>
                  </a:lnTo>
                  <a:lnTo>
                    <a:pt x="1381340" y="1738950"/>
                  </a:lnTo>
                  <a:lnTo>
                    <a:pt x="1432500" y="1774731"/>
                  </a:lnTo>
                  <a:close/>
                </a:path>
              </a:pathLst>
            </a:custGeom>
            <a:solidFill>
              <a:schemeClr val="accent1">
                <a:lumMod val="5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39" name="pg5">
              <a:extLst>
                <a:ext uri="{FF2B5EF4-FFF2-40B4-BE49-F238E27FC236}">
                  <a16:creationId xmlns:a16="http://schemas.microsoft.com/office/drawing/2014/main" id="{0C0F70AD-2B5C-49D2-BDFB-7DF648CBA89D}"/>
                </a:ext>
              </a:extLst>
            </p:cNvPr>
            <p:cNvSpPr/>
            <p:nvPr/>
          </p:nvSpPr>
          <p:spPr>
            <a:xfrm>
              <a:off x="2224112" y="2139897"/>
              <a:ext cx="1810365" cy="2162427"/>
            </a:xfrm>
            <a:custGeom>
              <a:avLst/>
              <a:gdLst/>
              <a:ahLst/>
              <a:cxnLst/>
              <a:rect l="0" t="0" r="0" b="0"/>
              <a:pathLst>
                <a:path w="1810365" h="2162427">
                  <a:moveTo>
                    <a:pt x="1810365" y="1037642"/>
                  </a:moveTo>
                  <a:lnTo>
                    <a:pt x="1759205" y="1001861"/>
                  </a:lnTo>
                  <a:lnTo>
                    <a:pt x="1708044" y="966080"/>
                  </a:lnTo>
                  <a:lnTo>
                    <a:pt x="1656883" y="930300"/>
                  </a:lnTo>
                  <a:lnTo>
                    <a:pt x="1605722" y="894519"/>
                  </a:lnTo>
                  <a:lnTo>
                    <a:pt x="1554562" y="858738"/>
                  </a:lnTo>
                  <a:lnTo>
                    <a:pt x="1503401" y="822957"/>
                  </a:lnTo>
                  <a:lnTo>
                    <a:pt x="1452240" y="787177"/>
                  </a:lnTo>
                  <a:lnTo>
                    <a:pt x="1401079" y="751396"/>
                  </a:lnTo>
                  <a:lnTo>
                    <a:pt x="1349919" y="715615"/>
                  </a:lnTo>
                  <a:lnTo>
                    <a:pt x="1298758" y="679834"/>
                  </a:lnTo>
                  <a:lnTo>
                    <a:pt x="1247597" y="644053"/>
                  </a:lnTo>
                  <a:lnTo>
                    <a:pt x="1196436" y="608273"/>
                  </a:lnTo>
                  <a:lnTo>
                    <a:pt x="1145276" y="572492"/>
                  </a:lnTo>
                  <a:lnTo>
                    <a:pt x="1094115" y="536711"/>
                  </a:lnTo>
                  <a:lnTo>
                    <a:pt x="1042954" y="500930"/>
                  </a:lnTo>
                  <a:lnTo>
                    <a:pt x="991793" y="465150"/>
                  </a:lnTo>
                  <a:lnTo>
                    <a:pt x="940633" y="429369"/>
                  </a:lnTo>
                  <a:lnTo>
                    <a:pt x="889472" y="393588"/>
                  </a:lnTo>
                  <a:lnTo>
                    <a:pt x="838311" y="357807"/>
                  </a:lnTo>
                  <a:lnTo>
                    <a:pt x="787150" y="322026"/>
                  </a:lnTo>
                  <a:lnTo>
                    <a:pt x="735990" y="286246"/>
                  </a:lnTo>
                  <a:lnTo>
                    <a:pt x="684829" y="250465"/>
                  </a:lnTo>
                  <a:lnTo>
                    <a:pt x="633668" y="214684"/>
                  </a:lnTo>
                  <a:lnTo>
                    <a:pt x="582507" y="178903"/>
                  </a:lnTo>
                  <a:lnTo>
                    <a:pt x="531347" y="143123"/>
                  </a:lnTo>
                  <a:lnTo>
                    <a:pt x="480186" y="107342"/>
                  </a:lnTo>
                  <a:lnTo>
                    <a:pt x="429025" y="71561"/>
                  </a:lnTo>
                  <a:lnTo>
                    <a:pt x="377864" y="35780"/>
                  </a:lnTo>
                  <a:lnTo>
                    <a:pt x="326704" y="0"/>
                  </a:lnTo>
                  <a:lnTo>
                    <a:pt x="291684" y="51963"/>
                  </a:lnTo>
                  <a:lnTo>
                    <a:pt x="258484" y="105108"/>
                  </a:lnTo>
                  <a:lnTo>
                    <a:pt x="227143" y="159370"/>
                  </a:lnTo>
                  <a:lnTo>
                    <a:pt x="197699" y="214684"/>
                  </a:lnTo>
                  <a:lnTo>
                    <a:pt x="170186" y="270983"/>
                  </a:lnTo>
                  <a:lnTo>
                    <a:pt x="144638" y="328201"/>
                  </a:lnTo>
                  <a:lnTo>
                    <a:pt x="121085" y="386269"/>
                  </a:lnTo>
                  <a:lnTo>
                    <a:pt x="99556" y="445117"/>
                  </a:lnTo>
                  <a:lnTo>
                    <a:pt x="80076" y="504675"/>
                  </a:lnTo>
                  <a:lnTo>
                    <a:pt x="62669" y="564871"/>
                  </a:lnTo>
                  <a:lnTo>
                    <a:pt x="47356" y="625634"/>
                  </a:lnTo>
                  <a:lnTo>
                    <a:pt x="34154" y="686890"/>
                  </a:lnTo>
                  <a:lnTo>
                    <a:pt x="23080" y="748566"/>
                  </a:lnTo>
                  <a:lnTo>
                    <a:pt x="14147" y="810589"/>
                  </a:lnTo>
                  <a:lnTo>
                    <a:pt x="7365" y="872883"/>
                  </a:lnTo>
                  <a:lnTo>
                    <a:pt x="2744" y="935375"/>
                  </a:lnTo>
                  <a:lnTo>
                    <a:pt x="288" y="997990"/>
                  </a:lnTo>
                  <a:lnTo>
                    <a:pt x="0" y="1060651"/>
                  </a:lnTo>
                  <a:lnTo>
                    <a:pt x="1880" y="1123286"/>
                  </a:lnTo>
                  <a:lnTo>
                    <a:pt x="5927" y="1185818"/>
                  </a:lnTo>
                  <a:lnTo>
                    <a:pt x="12135" y="1248172"/>
                  </a:lnTo>
                  <a:lnTo>
                    <a:pt x="20498" y="1310274"/>
                  </a:lnTo>
                  <a:lnTo>
                    <a:pt x="31004" y="1372049"/>
                  </a:lnTo>
                  <a:lnTo>
                    <a:pt x="43642" y="1433424"/>
                  </a:lnTo>
                  <a:lnTo>
                    <a:pt x="58397" y="1494325"/>
                  </a:lnTo>
                  <a:lnTo>
                    <a:pt x="75250" y="1554679"/>
                  </a:lnTo>
                  <a:lnTo>
                    <a:pt x="94181" y="1614413"/>
                  </a:lnTo>
                  <a:lnTo>
                    <a:pt x="115168" y="1673457"/>
                  </a:lnTo>
                  <a:lnTo>
                    <a:pt x="138186" y="1731739"/>
                  </a:lnTo>
                  <a:lnTo>
                    <a:pt x="163207" y="1789189"/>
                  </a:lnTo>
                  <a:lnTo>
                    <a:pt x="190201" y="1845739"/>
                  </a:lnTo>
                  <a:lnTo>
                    <a:pt x="219136" y="1901321"/>
                  </a:lnTo>
                  <a:lnTo>
                    <a:pt x="249977" y="1955869"/>
                  </a:lnTo>
                  <a:lnTo>
                    <a:pt x="282687" y="2009317"/>
                  </a:lnTo>
                  <a:lnTo>
                    <a:pt x="317227" y="2061600"/>
                  </a:lnTo>
                  <a:lnTo>
                    <a:pt x="353555" y="2112657"/>
                  </a:lnTo>
                  <a:lnTo>
                    <a:pt x="391629" y="2162427"/>
                  </a:lnTo>
                  <a:lnTo>
                    <a:pt x="440551" y="2123641"/>
                  </a:lnTo>
                  <a:lnTo>
                    <a:pt x="489473" y="2084855"/>
                  </a:lnTo>
                  <a:lnTo>
                    <a:pt x="538395" y="2046070"/>
                  </a:lnTo>
                  <a:lnTo>
                    <a:pt x="587317" y="2007284"/>
                  </a:lnTo>
                  <a:lnTo>
                    <a:pt x="636239" y="1968498"/>
                  </a:lnTo>
                  <a:lnTo>
                    <a:pt x="685161" y="1929713"/>
                  </a:lnTo>
                  <a:lnTo>
                    <a:pt x="734083" y="1890927"/>
                  </a:lnTo>
                  <a:lnTo>
                    <a:pt x="783004" y="1852141"/>
                  </a:lnTo>
                  <a:lnTo>
                    <a:pt x="831926" y="1813356"/>
                  </a:lnTo>
                  <a:lnTo>
                    <a:pt x="880848" y="1774570"/>
                  </a:lnTo>
                  <a:lnTo>
                    <a:pt x="929770" y="1735784"/>
                  </a:lnTo>
                  <a:lnTo>
                    <a:pt x="978692" y="1696999"/>
                  </a:lnTo>
                  <a:lnTo>
                    <a:pt x="1027614" y="1658213"/>
                  </a:lnTo>
                  <a:lnTo>
                    <a:pt x="1076536" y="1619427"/>
                  </a:lnTo>
                  <a:lnTo>
                    <a:pt x="1125458" y="1580642"/>
                  </a:lnTo>
                  <a:lnTo>
                    <a:pt x="1174380" y="1541856"/>
                  </a:lnTo>
                  <a:lnTo>
                    <a:pt x="1223302" y="1503070"/>
                  </a:lnTo>
                  <a:lnTo>
                    <a:pt x="1272224" y="1464285"/>
                  </a:lnTo>
                  <a:lnTo>
                    <a:pt x="1321146" y="1425499"/>
                  </a:lnTo>
                  <a:lnTo>
                    <a:pt x="1370068" y="1386713"/>
                  </a:lnTo>
                  <a:lnTo>
                    <a:pt x="1418990" y="1347927"/>
                  </a:lnTo>
                  <a:lnTo>
                    <a:pt x="1467912" y="1309142"/>
                  </a:lnTo>
                  <a:lnTo>
                    <a:pt x="1516834" y="1270356"/>
                  </a:lnTo>
                  <a:lnTo>
                    <a:pt x="1565756" y="1231570"/>
                  </a:lnTo>
                  <a:lnTo>
                    <a:pt x="1614678" y="1192785"/>
                  </a:lnTo>
                  <a:lnTo>
                    <a:pt x="1663599" y="1153999"/>
                  </a:lnTo>
                  <a:lnTo>
                    <a:pt x="1712521" y="1115213"/>
                  </a:lnTo>
                  <a:lnTo>
                    <a:pt x="1761443" y="1076428"/>
                  </a:lnTo>
                  <a:close/>
                </a:path>
              </a:pathLst>
            </a:custGeom>
            <a:solidFill>
              <a:schemeClr val="accent1">
                <a:lumMod val="75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40" name="pg6">
              <a:extLst>
                <a:ext uri="{FF2B5EF4-FFF2-40B4-BE49-F238E27FC236}">
                  <a16:creationId xmlns:a16="http://schemas.microsoft.com/office/drawing/2014/main" id="{D887CE14-AD63-4E7C-B971-523430A59C09}"/>
                </a:ext>
              </a:extLst>
            </p:cNvPr>
            <p:cNvSpPr/>
            <p:nvPr/>
          </p:nvSpPr>
          <p:spPr>
            <a:xfrm>
              <a:off x="2615742" y="1916671"/>
              <a:ext cx="3229059" cy="3071221"/>
            </a:xfrm>
            <a:custGeom>
              <a:avLst/>
              <a:gdLst/>
              <a:ahLst/>
              <a:cxnLst/>
              <a:rect l="0" t="0" r="0" b="0"/>
              <a:pathLst>
                <a:path w="3229059" h="3071221">
                  <a:moveTo>
                    <a:pt x="1418736" y="1260868"/>
                  </a:moveTo>
                  <a:lnTo>
                    <a:pt x="1369814" y="1299654"/>
                  </a:lnTo>
                  <a:lnTo>
                    <a:pt x="1320892" y="1338440"/>
                  </a:lnTo>
                  <a:lnTo>
                    <a:pt x="1271970" y="1377225"/>
                  </a:lnTo>
                  <a:lnTo>
                    <a:pt x="1223048" y="1416011"/>
                  </a:lnTo>
                  <a:lnTo>
                    <a:pt x="1174126" y="1454797"/>
                  </a:lnTo>
                  <a:lnTo>
                    <a:pt x="1125204" y="1493582"/>
                  </a:lnTo>
                  <a:lnTo>
                    <a:pt x="1076282" y="1532368"/>
                  </a:lnTo>
                  <a:lnTo>
                    <a:pt x="1027360" y="1571154"/>
                  </a:lnTo>
                  <a:lnTo>
                    <a:pt x="978438" y="1609939"/>
                  </a:lnTo>
                  <a:lnTo>
                    <a:pt x="929516" y="1648725"/>
                  </a:lnTo>
                  <a:lnTo>
                    <a:pt x="880594" y="1687511"/>
                  </a:lnTo>
                  <a:lnTo>
                    <a:pt x="831673" y="1726296"/>
                  </a:lnTo>
                  <a:lnTo>
                    <a:pt x="782751" y="1765082"/>
                  </a:lnTo>
                  <a:lnTo>
                    <a:pt x="733829" y="1803868"/>
                  </a:lnTo>
                  <a:lnTo>
                    <a:pt x="684907" y="1842653"/>
                  </a:lnTo>
                  <a:lnTo>
                    <a:pt x="635985" y="1881439"/>
                  </a:lnTo>
                  <a:lnTo>
                    <a:pt x="587063" y="1920225"/>
                  </a:lnTo>
                  <a:lnTo>
                    <a:pt x="538141" y="1959011"/>
                  </a:lnTo>
                  <a:lnTo>
                    <a:pt x="489219" y="1997796"/>
                  </a:lnTo>
                  <a:lnTo>
                    <a:pt x="440297" y="2036582"/>
                  </a:lnTo>
                  <a:lnTo>
                    <a:pt x="391375" y="2075368"/>
                  </a:lnTo>
                  <a:lnTo>
                    <a:pt x="342453" y="2114153"/>
                  </a:lnTo>
                  <a:lnTo>
                    <a:pt x="293531" y="2152939"/>
                  </a:lnTo>
                  <a:lnTo>
                    <a:pt x="244609" y="2191725"/>
                  </a:lnTo>
                  <a:lnTo>
                    <a:pt x="195687" y="2230510"/>
                  </a:lnTo>
                  <a:lnTo>
                    <a:pt x="146765" y="2269296"/>
                  </a:lnTo>
                  <a:lnTo>
                    <a:pt x="97843" y="2308082"/>
                  </a:lnTo>
                  <a:lnTo>
                    <a:pt x="48921" y="2346867"/>
                  </a:lnTo>
                  <a:lnTo>
                    <a:pt x="0" y="2385653"/>
                  </a:lnTo>
                  <a:lnTo>
                    <a:pt x="39198" y="2433400"/>
                  </a:lnTo>
                  <a:lnTo>
                    <a:pt x="80004" y="2479781"/>
                  </a:lnTo>
                  <a:lnTo>
                    <a:pt x="122367" y="2524744"/>
                  </a:lnTo>
                  <a:lnTo>
                    <a:pt x="166240" y="2568235"/>
                  </a:lnTo>
                  <a:lnTo>
                    <a:pt x="211571" y="2610204"/>
                  </a:lnTo>
                  <a:lnTo>
                    <a:pt x="258308" y="2650602"/>
                  </a:lnTo>
                  <a:lnTo>
                    <a:pt x="306395" y="2689382"/>
                  </a:lnTo>
                  <a:lnTo>
                    <a:pt x="355778" y="2726499"/>
                  </a:lnTo>
                  <a:lnTo>
                    <a:pt x="406398" y="2761910"/>
                  </a:lnTo>
                  <a:lnTo>
                    <a:pt x="458197" y="2795573"/>
                  </a:lnTo>
                  <a:lnTo>
                    <a:pt x="511114" y="2827449"/>
                  </a:lnTo>
                  <a:lnTo>
                    <a:pt x="565088" y="2857502"/>
                  </a:lnTo>
                  <a:lnTo>
                    <a:pt x="620055" y="2885695"/>
                  </a:lnTo>
                  <a:lnTo>
                    <a:pt x="675953" y="2911997"/>
                  </a:lnTo>
                  <a:lnTo>
                    <a:pt x="732715" y="2936377"/>
                  </a:lnTo>
                  <a:lnTo>
                    <a:pt x="790276" y="2958806"/>
                  </a:lnTo>
                  <a:lnTo>
                    <a:pt x="848568" y="2979258"/>
                  </a:lnTo>
                  <a:lnTo>
                    <a:pt x="907525" y="2997709"/>
                  </a:lnTo>
                  <a:lnTo>
                    <a:pt x="967076" y="3014139"/>
                  </a:lnTo>
                  <a:lnTo>
                    <a:pt x="1027154" y="3028527"/>
                  </a:lnTo>
                  <a:lnTo>
                    <a:pt x="1087687" y="3040857"/>
                  </a:lnTo>
                  <a:lnTo>
                    <a:pt x="1148606" y="3051115"/>
                  </a:lnTo>
                  <a:lnTo>
                    <a:pt x="1209839" y="3059289"/>
                  </a:lnTo>
                  <a:lnTo>
                    <a:pt x="1271315" y="3065368"/>
                  </a:lnTo>
                  <a:lnTo>
                    <a:pt x="1332963" y="3069347"/>
                  </a:lnTo>
                  <a:lnTo>
                    <a:pt x="1394711" y="3071221"/>
                  </a:lnTo>
                  <a:lnTo>
                    <a:pt x="1456487" y="3070987"/>
                  </a:lnTo>
                  <a:lnTo>
                    <a:pt x="1518219" y="3068645"/>
                  </a:lnTo>
                  <a:lnTo>
                    <a:pt x="1579835" y="3064199"/>
                  </a:lnTo>
                  <a:lnTo>
                    <a:pt x="1641264" y="3057653"/>
                  </a:lnTo>
                  <a:lnTo>
                    <a:pt x="1702433" y="3049015"/>
                  </a:lnTo>
                  <a:lnTo>
                    <a:pt x="1763272" y="3038296"/>
                  </a:lnTo>
                  <a:lnTo>
                    <a:pt x="1823710" y="3025507"/>
                  </a:lnTo>
                  <a:lnTo>
                    <a:pt x="1883677" y="3010664"/>
                  </a:lnTo>
                  <a:lnTo>
                    <a:pt x="1943102" y="2993783"/>
                  </a:lnTo>
                  <a:lnTo>
                    <a:pt x="2001917" y="2974885"/>
                  </a:lnTo>
                  <a:lnTo>
                    <a:pt x="2060053" y="2953991"/>
                  </a:lnTo>
                  <a:lnTo>
                    <a:pt x="2117442" y="2931127"/>
                  </a:lnTo>
                  <a:lnTo>
                    <a:pt x="2174018" y="2906317"/>
                  </a:lnTo>
                  <a:lnTo>
                    <a:pt x="2229714" y="2879592"/>
                  </a:lnTo>
                  <a:lnTo>
                    <a:pt x="2284466" y="2850983"/>
                  </a:lnTo>
                  <a:lnTo>
                    <a:pt x="2338211" y="2820522"/>
                  </a:lnTo>
                  <a:lnTo>
                    <a:pt x="2390884" y="2788245"/>
                  </a:lnTo>
                  <a:lnTo>
                    <a:pt x="2442426" y="2754191"/>
                  </a:lnTo>
                  <a:lnTo>
                    <a:pt x="2492777" y="2718397"/>
                  </a:lnTo>
                  <a:lnTo>
                    <a:pt x="2541876" y="2680907"/>
                  </a:lnTo>
                  <a:lnTo>
                    <a:pt x="2589668" y="2641763"/>
                  </a:lnTo>
                  <a:lnTo>
                    <a:pt x="2636097" y="2601012"/>
                  </a:lnTo>
                  <a:lnTo>
                    <a:pt x="2681109" y="2558700"/>
                  </a:lnTo>
                  <a:lnTo>
                    <a:pt x="2724651" y="2514878"/>
                  </a:lnTo>
                  <a:lnTo>
                    <a:pt x="2766672" y="2469595"/>
                  </a:lnTo>
                  <a:lnTo>
                    <a:pt x="2807125" y="2422905"/>
                  </a:lnTo>
                  <a:lnTo>
                    <a:pt x="2845960" y="2374863"/>
                  </a:lnTo>
                  <a:lnTo>
                    <a:pt x="2883135" y="2325523"/>
                  </a:lnTo>
                  <a:lnTo>
                    <a:pt x="2918604" y="2274944"/>
                  </a:lnTo>
                  <a:lnTo>
                    <a:pt x="2952327" y="2223184"/>
                  </a:lnTo>
                  <a:lnTo>
                    <a:pt x="2984264" y="2170304"/>
                  </a:lnTo>
                  <a:lnTo>
                    <a:pt x="3014379" y="2116365"/>
                  </a:lnTo>
                  <a:lnTo>
                    <a:pt x="3042637" y="2061431"/>
                  </a:lnTo>
                  <a:lnTo>
                    <a:pt x="3069003" y="2005564"/>
                  </a:lnTo>
                  <a:lnTo>
                    <a:pt x="3093449" y="1948830"/>
                  </a:lnTo>
                  <a:lnTo>
                    <a:pt x="3115944" y="1891295"/>
                  </a:lnTo>
                  <a:lnTo>
                    <a:pt x="3136464" y="1833026"/>
                  </a:lnTo>
                  <a:lnTo>
                    <a:pt x="3154984" y="1774091"/>
                  </a:lnTo>
                  <a:lnTo>
                    <a:pt x="3171482" y="1714559"/>
                  </a:lnTo>
                  <a:lnTo>
                    <a:pt x="3185940" y="1654498"/>
                  </a:lnTo>
                  <a:lnTo>
                    <a:pt x="3198340" y="1593979"/>
                  </a:lnTo>
                  <a:lnTo>
                    <a:pt x="3208668" y="1533072"/>
                  </a:lnTo>
                  <a:lnTo>
                    <a:pt x="3216913" y="1471848"/>
                  </a:lnTo>
                  <a:lnTo>
                    <a:pt x="3223064" y="1410379"/>
                  </a:lnTo>
                  <a:lnTo>
                    <a:pt x="3227114" y="1348736"/>
                  </a:lnTo>
                  <a:lnTo>
                    <a:pt x="3229059" y="1286990"/>
                  </a:lnTo>
                  <a:lnTo>
                    <a:pt x="3228897" y="1225214"/>
                  </a:lnTo>
                  <a:lnTo>
                    <a:pt x="3226627" y="1163479"/>
                  </a:lnTo>
                  <a:lnTo>
                    <a:pt x="3222252" y="1101858"/>
                  </a:lnTo>
                  <a:lnTo>
                    <a:pt x="3215777" y="1040422"/>
                  </a:lnTo>
                  <a:lnTo>
                    <a:pt x="3207210" y="979243"/>
                  </a:lnTo>
                  <a:lnTo>
                    <a:pt x="3196561" y="918391"/>
                  </a:lnTo>
                  <a:lnTo>
                    <a:pt x="3183842" y="857938"/>
                  </a:lnTo>
                  <a:lnTo>
                    <a:pt x="3169069" y="797955"/>
                  </a:lnTo>
                  <a:lnTo>
                    <a:pt x="3152257" y="738510"/>
                  </a:lnTo>
                  <a:lnTo>
                    <a:pt x="3133427" y="679673"/>
                  </a:lnTo>
                  <a:lnTo>
                    <a:pt x="3112601" y="621513"/>
                  </a:lnTo>
                  <a:lnTo>
                    <a:pt x="3089803" y="564098"/>
                  </a:lnTo>
                  <a:lnTo>
                    <a:pt x="3065059" y="507493"/>
                  </a:lnTo>
                  <a:lnTo>
                    <a:pt x="3038399" y="451766"/>
                  </a:lnTo>
                  <a:lnTo>
                    <a:pt x="3009852" y="396981"/>
                  </a:lnTo>
                  <a:lnTo>
                    <a:pt x="2979454" y="343201"/>
                  </a:lnTo>
                  <a:lnTo>
                    <a:pt x="2947238" y="290490"/>
                  </a:lnTo>
                  <a:lnTo>
                    <a:pt x="2913243" y="238908"/>
                  </a:lnTo>
                  <a:lnTo>
                    <a:pt x="2877508" y="188517"/>
                  </a:lnTo>
                  <a:lnTo>
                    <a:pt x="2840075" y="139374"/>
                  </a:lnTo>
                  <a:lnTo>
                    <a:pt x="2800986" y="91536"/>
                  </a:lnTo>
                  <a:lnTo>
                    <a:pt x="2760289" y="45060"/>
                  </a:lnTo>
                  <a:lnTo>
                    <a:pt x="2718029" y="0"/>
                  </a:lnTo>
                  <a:lnTo>
                    <a:pt x="2673226" y="43478"/>
                  </a:lnTo>
                  <a:lnTo>
                    <a:pt x="2628423" y="86956"/>
                  </a:lnTo>
                  <a:lnTo>
                    <a:pt x="2583620" y="130434"/>
                  </a:lnTo>
                  <a:lnTo>
                    <a:pt x="2538817" y="173912"/>
                  </a:lnTo>
                  <a:lnTo>
                    <a:pt x="2494013" y="217391"/>
                  </a:lnTo>
                  <a:lnTo>
                    <a:pt x="2449210" y="260869"/>
                  </a:lnTo>
                  <a:lnTo>
                    <a:pt x="2404407" y="304347"/>
                  </a:lnTo>
                  <a:lnTo>
                    <a:pt x="2359604" y="347825"/>
                  </a:lnTo>
                  <a:lnTo>
                    <a:pt x="2314800" y="391304"/>
                  </a:lnTo>
                  <a:lnTo>
                    <a:pt x="2269997" y="434782"/>
                  </a:lnTo>
                  <a:lnTo>
                    <a:pt x="2225194" y="478260"/>
                  </a:lnTo>
                  <a:lnTo>
                    <a:pt x="2180391" y="521738"/>
                  </a:lnTo>
                  <a:lnTo>
                    <a:pt x="2135587" y="565217"/>
                  </a:lnTo>
                  <a:lnTo>
                    <a:pt x="2090784" y="608695"/>
                  </a:lnTo>
                  <a:lnTo>
                    <a:pt x="2045981" y="652173"/>
                  </a:lnTo>
                  <a:lnTo>
                    <a:pt x="2001178" y="695651"/>
                  </a:lnTo>
                  <a:lnTo>
                    <a:pt x="1956375" y="739129"/>
                  </a:lnTo>
                  <a:lnTo>
                    <a:pt x="1911571" y="782608"/>
                  </a:lnTo>
                  <a:lnTo>
                    <a:pt x="1866768" y="826086"/>
                  </a:lnTo>
                  <a:lnTo>
                    <a:pt x="1821965" y="869564"/>
                  </a:lnTo>
                  <a:lnTo>
                    <a:pt x="1777162" y="913042"/>
                  </a:lnTo>
                  <a:lnTo>
                    <a:pt x="1732358" y="956521"/>
                  </a:lnTo>
                  <a:lnTo>
                    <a:pt x="1687555" y="999999"/>
                  </a:lnTo>
                  <a:lnTo>
                    <a:pt x="1642752" y="1043477"/>
                  </a:lnTo>
                  <a:lnTo>
                    <a:pt x="1597949" y="1086955"/>
                  </a:lnTo>
                  <a:lnTo>
                    <a:pt x="1553146" y="1130434"/>
                  </a:lnTo>
                  <a:lnTo>
                    <a:pt x="1508342" y="1173912"/>
                  </a:lnTo>
                  <a:lnTo>
                    <a:pt x="1463539" y="1217390"/>
                  </a:lnTo>
                  <a:close/>
                </a:path>
              </a:pathLst>
            </a:custGeom>
            <a:solidFill>
              <a:schemeClr val="accent1">
                <a:lumMod val="60000"/>
                <a:lumOff val="4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41" name="pg7">
              <a:extLst>
                <a:ext uri="{FF2B5EF4-FFF2-40B4-BE49-F238E27FC236}">
                  <a16:creationId xmlns:a16="http://schemas.microsoft.com/office/drawing/2014/main" id="{4A4B5159-70A2-477B-A16F-9389EB38F3F4}"/>
                </a:ext>
              </a:extLst>
            </p:cNvPr>
            <p:cNvSpPr/>
            <p:nvPr/>
          </p:nvSpPr>
          <p:spPr>
            <a:xfrm>
              <a:off x="4034478" y="1372824"/>
              <a:ext cx="1299293" cy="1804715"/>
            </a:xfrm>
            <a:custGeom>
              <a:avLst/>
              <a:gdLst/>
              <a:ahLst/>
              <a:cxnLst/>
              <a:rect l="0" t="0" r="0" b="0"/>
              <a:pathLst>
                <a:path w="1299293" h="1804715">
                  <a:moveTo>
                    <a:pt x="0" y="1804715"/>
                  </a:moveTo>
                  <a:lnTo>
                    <a:pt x="44803" y="1761237"/>
                  </a:lnTo>
                  <a:lnTo>
                    <a:pt x="89606" y="1717759"/>
                  </a:lnTo>
                  <a:lnTo>
                    <a:pt x="134409" y="1674280"/>
                  </a:lnTo>
                  <a:lnTo>
                    <a:pt x="179212" y="1630802"/>
                  </a:lnTo>
                  <a:lnTo>
                    <a:pt x="224016" y="1587324"/>
                  </a:lnTo>
                  <a:lnTo>
                    <a:pt x="268819" y="1543846"/>
                  </a:lnTo>
                  <a:lnTo>
                    <a:pt x="313622" y="1500367"/>
                  </a:lnTo>
                  <a:lnTo>
                    <a:pt x="358425" y="1456889"/>
                  </a:lnTo>
                  <a:lnTo>
                    <a:pt x="403229" y="1413411"/>
                  </a:lnTo>
                  <a:lnTo>
                    <a:pt x="448032" y="1369933"/>
                  </a:lnTo>
                  <a:lnTo>
                    <a:pt x="492835" y="1326455"/>
                  </a:lnTo>
                  <a:lnTo>
                    <a:pt x="537638" y="1282976"/>
                  </a:lnTo>
                  <a:lnTo>
                    <a:pt x="582441" y="1239498"/>
                  </a:lnTo>
                  <a:lnTo>
                    <a:pt x="627245" y="1196020"/>
                  </a:lnTo>
                  <a:lnTo>
                    <a:pt x="672048" y="1152542"/>
                  </a:lnTo>
                  <a:lnTo>
                    <a:pt x="716851" y="1109063"/>
                  </a:lnTo>
                  <a:lnTo>
                    <a:pt x="761654" y="1065585"/>
                  </a:lnTo>
                  <a:lnTo>
                    <a:pt x="806458" y="1022107"/>
                  </a:lnTo>
                  <a:lnTo>
                    <a:pt x="851261" y="978629"/>
                  </a:lnTo>
                  <a:lnTo>
                    <a:pt x="896064" y="935150"/>
                  </a:lnTo>
                  <a:lnTo>
                    <a:pt x="940867" y="891672"/>
                  </a:lnTo>
                  <a:lnTo>
                    <a:pt x="985670" y="848194"/>
                  </a:lnTo>
                  <a:lnTo>
                    <a:pt x="1030474" y="804716"/>
                  </a:lnTo>
                  <a:lnTo>
                    <a:pt x="1075277" y="761237"/>
                  </a:lnTo>
                  <a:lnTo>
                    <a:pt x="1120080" y="717759"/>
                  </a:lnTo>
                  <a:lnTo>
                    <a:pt x="1164883" y="674281"/>
                  </a:lnTo>
                  <a:lnTo>
                    <a:pt x="1209687" y="630803"/>
                  </a:lnTo>
                  <a:lnTo>
                    <a:pt x="1254490" y="587325"/>
                  </a:lnTo>
                  <a:lnTo>
                    <a:pt x="1299293" y="543846"/>
                  </a:lnTo>
                  <a:lnTo>
                    <a:pt x="1255285" y="500027"/>
                  </a:lnTo>
                  <a:lnTo>
                    <a:pt x="1209801" y="457743"/>
                  </a:lnTo>
                  <a:lnTo>
                    <a:pt x="1162893" y="417043"/>
                  </a:lnTo>
                  <a:lnTo>
                    <a:pt x="1114617" y="377977"/>
                  </a:lnTo>
                  <a:lnTo>
                    <a:pt x="1065029" y="340589"/>
                  </a:lnTo>
                  <a:lnTo>
                    <a:pt x="1014188" y="304923"/>
                  </a:lnTo>
                  <a:lnTo>
                    <a:pt x="962154" y="271023"/>
                  </a:lnTo>
                  <a:lnTo>
                    <a:pt x="908988" y="238927"/>
                  </a:lnTo>
                  <a:lnTo>
                    <a:pt x="854752" y="208673"/>
                  </a:lnTo>
                  <a:lnTo>
                    <a:pt x="799511" y="180297"/>
                  </a:lnTo>
                  <a:lnTo>
                    <a:pt x="743329" y="153832"/>
                  </a:lnTo>
                  <a:lnTo>
                    <a:pt x="686272" y="129310"/>
                  </a:lnTo>
                  <a:lnTo>
                    <a:pt x="628408" y="106759"/>
                  </a:lnTo>
                  <a:lnTo>
                    <a:pt x="569805" y="86205"/>
                  </a:lnTo>
                  <a:lnTo>
                    <a:pt x="510531" y="67674"/>
                  </a:lnTo>
                  <a:lnTo>
                    <a:pt x="450657" y="51187"/>
                  </a:lnTo>
                  <a:lnTo>
                    <a:pt x="390252" y="36762"/>
                  </a:lnTo>
                  <a:lnTo>
                    <a:pt x="329388" y="24418"/>
                  </a:lnTo>
                  <a:lnTo>
                    <a:pt x="268136" y="14169"/>
                  </a:lnTo>
                  <a:lnTo>
                    <a:pt x="206569" y="6026"/>
                  </a:lnTo>
                  <a:lnTo>
                    <a:pt x="144759" y="0"/>
                  </a:lnTo>
                  <a:lnTo>
                    <a:pt x="139768" y="62231"/>
                  </a:lnTo>
                  <a:lnTo>
                    <a:pt x="134776" y="124463"/>
                  </a:lnTo>
                  <a:lnTo>
                    <a:pt x="129784" y="186694"/>
                  </a:lnTo>
                  <a:lnTo>
                    <a:pt x="124792" y="248926"/>
                  </a:lnTo>
                  <a:lnTo>
                    <a:pt x="119801" y="311157"/>
                  </a:lnTo>
                  <a:lnTo>
                    <a:pt x="114809" y="373389"/>
                  </a:lnTo>
                  <a:lnTo>
                    <a:pt x="109817" y="435621"/>
                  </a:lnTo>
                  <a:lnTo>
                    <a:pt x="104826" y="497852"/>
                  </a:lnTo>
                  <a:lnTo>
                    <a:pt x="99834" y="560084"/>
                  </a:lnTo>
                  <a:lnTo>
                    <a:pt x="94842" y="622315"/>
                  </a:lnTo>
                  <a:lnTo>
                    <a:pt x="89850" y="684547"/>
                  </a:lnTo>
                  <a:lnTo>
                    <a:pt x="84859" y="746778"/>
                  </a:lnTo>
                  <a:lnTo>
                    <a:pt x="79867" y="809010"/>
                  </a:lnTo>
                  <a:lnTo>
                    <a:pt x="74875" y="871242"/>
                  </a:lnTo>
                  <a:lnTo>
                    <a:pt x="69884" y="933473"/>
                  </a:lnTo>
                  <a:lnTo>
                    <a:pt x="64892" y="995705"/>
                  </a:lnTo>
                  <a:lnTo>
                    <a:pt x="59900" y="1057936"/>
                  </a:lnTo>
                  <a:lnTo>
                    <a:pt x="54908" y="1120168"/>
                  </a:lnTo>
                  <a:lnTo>
                    <a:pt x="49917" y="1182399"/>
                  </a:lnTo>
                  <a:lnTo>
                    <a:pt x="44925" y="1244631"/>
                  </a:lnTo>
                  <a:lnTo>
                    <a:pt x="39933" y="1306863"/>
                  </a:lnTo>
                  <a:lnTo>
                    <a:pt x="34942" y="1369094"/>
                  </a:lnTo>
                  <a:lnTo>
                    <a:pt x="29950" y="1431326"/>
                  </a:lnTo>
                  <a:lnTo>
                    <a:pt x="24958" y="1493557"/>
                  </a:lnTo>
                  <a:lnTo>
                    <a:pt x="19966" y="1555789"/>
                  </a:lnTo>
                  <a:lnTo>
                    <a:pt x="14975" y="1618020"/>
                  </a:lnTo>
                  <a:lnTo>
                    <a:pt x="9983" y="1680252"/>
                  </a:lnTo>
                  <a:lnTo>
                    <a:pt x="4991" y="1742484"/>
                  </a:lnTo>
                  <a:close/>
                </a:path>
              </a:pathLst>
            </a:custGeom>
            <a:solidFill>
              <a:schemeClr val="accent1">
                <a:lumMod val="40000"/>
                <a:lumOff val="6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42" name="pg8">
              <a:extLst>
                <a:ext uri="{FF2B5EF4-FFF2-40B4-BE49-F238E27FC236}">
                  <a16:creationId xmlns:a16="http://schemas.microsoft.com/office/drawing/2014/main" id="{AE6A747D-418D-45D8-ABE3-38C76F8A3740}"/>
                </a:ext>
              </a:extLst>
            </p:cNvPr>
            <p:cNvSpPr/>
            <p:nvPr/>
          </p:nvSpPr>
          <p:spPr>
            <a:xfrm>
              <a:off x="4034478" y="1367027"/>
              <a:ext cx="144759" cy="1810512"/>
            </a:xfrm>
            <a:custGeom>
              <a:avLst/>
              <a:gdLst/>
              <a:ahLst/>
              <a:cxnLst/>
              <a:rect l="0" t="0" r="0" b="0"/>
              <a:pathLst>
                <a:path w="144759" h="1810512">
                  <a:moveTo>
                    <a:pt x="0" y="1810512"/>
                  </a:moveTo>
                  <a:lnTo>
                    <a:pt x="4991" y="1748280"/>
                  </a:lnTo>
                  <a:lnTo>
                    <a:pt x="9983" y="1686048"/>
                  </a:lnTo>
                  <a:lnTo>
                    <a:pt x="14975" y="1623817"/>
                  </a:lnTo>
                  <a:lnTo>
                    <a:pt x="19966" y="1561585"/>
                  </a:lnTo>
                  <a:lnTo>
                    <a:pt x="24958" y="1499354"/>
                  </a:lnTo>
                  <a:lnTo>
                    <a:pt x="29950" y="1437122"/>
                  </a:lnTo>
                  <a:lnTo>
                    <a:pt x="34942" y="1374890"/>
                  </a:lnTo>
                  <a:lnTo>
                    <a:pt x="39933" y="1312659"/>
                  </a:lnTo>
                  <a:lnTo>
                    <a:pt x="44925" y="1250427"/>
                  </a:lnTo>
                  <a:lnTo>
                    <a:pt x="49917" y="1188196"/>
                  </a:lnTo>
                  <a:lnTo>
                    <a:pt x="54908" y="1125964"/>
                  </a:lnTo>
                  <a:lnTo>
                    <a:pt x="59900" y="1063733"/>
                  </a:lnTo>
                  <a:lnTo>
                    <a:pt x="64892" y="1001501"/>
                  </a:lnTo>
                  <a:lnTo>
                    <a:pt x="69884" y="939269"/>
                  </a:lnTo>
                  <a:lnTo>
                    <a:pt x="74875" y="877038"/>
                  </a:lnTo>
                  <a:lnTo>
                    <a:pt x="79867" y="814806"/>
                  </a:lnTo>
                  <a:lnTo>
                    <a:pt x="84859" y="752575"/>
                  </a:lnTo>
                  <a:lnTo>
                    <a:pt x="89850" y="690343"/>
                  </a:lnTo>
                  <a:lnTo>
                    <a:pt x="94842" y="628112"/>
                  </a:lnTo>
                  <a:lnTo>
                    <a:pt x="99834" y="565880"/>
                  </a:lnTo>
                  <a:lnTo>
                    <a:pt x="104826" y="503648"/>
                  </a:lnTo>
                  <a:lnTo>
                    <a:pt x="109817" y="441417"/>
                  </a:lnTo>
                  <a:lnTo>
                    <a:pt x="114809" y="379185"/>
                  </a:lnTo>
                  <a:lnTo>
                    <a:pt x="119801" y="316954"/>
                  </a:lnTo>
                  <a:lnTo>
                    <a:pt x="124792" y="254722"/>
                  </a:lnTo>
                  <a:lnTo>
                    <a:pt x="129784" y="192491"/>
                  </a:lnTo>
                  <a:lnTo>
                    <a:pt x="134776" y="130259"/>
                  </a:lnTo>
                  <a:lnTo>
                    <a:pt x="139768" y="68027"/>
                  </a:lnTo>
                  <a:lnTo>
                    <a:pt x="144759" y="5796"/>
                  </a:lnTo>
                  <a:lnTo>
                    <a:pt x="72437" y="1449"/>
                  </a:lnTo>
                  <a:lnTo>
                    <a:pt x="0" y="0"/>
                  </a:lnTo>
                  <a:lnTo>
                    <a:pt x="0" y="62431"/>
                  </a:lnTo>
                  <a:lnTo>
                    <a:pt x="0" y="124862"/>
                  </a:lnTo>
                  <a:lnTo>
                    <a:pt x="0" y="187294"/>
                  </a:lnTo>
                  <a:lnTo>
                    <a:pt x="0" y="249725"/>
                  </a:lnTo>
                  <a:lnTo>
                    <a:pt x="0" y="312157"/>
                  </a:lnTo>
                  <a:lnTo>
                    <a:pt x="0" y="374588"/>
                  </a:lnTo>
                  <a:lnTo>
                    <a:pt x="0" y="437020"/>
                  </a:lnTo>
                  <a:lnTo>
                    <a:pt x="0" y="499451"/>
                  </a:lnTo>
                  <a:lnTo>
                    <a:pt x="0" y="561883"/>
                  </a:lnTo>
                  <a:lnTo>
                    <a:pt x="0" y="624314"/>
                  </a:lnTo>
                  <a:lnTo>
                    <a:pt x="0" y="686745"/>
                  </a:lnTo>
                  <a:lnTo>
                    <a:pt x="0" y="749177"/>
                  </a:lnTo>
                  <a:lnTo>
                    <a:pt x="0" y="811608"/>
                  </a:lnTo>
                  <a:lnTo>
                    <a:pt x="0" y="874040"/>
                  </a:lnTo>
                  <a:lnTo>
                    <a:pt x="0" y="936471"/>
                  </a:lnTo>
                  <a:lnTo>
                    <a:pt x="0" y="998903"/>
                  </a:lnTo>
                  <a:lnTo>
                    <a:pt x="0" y="1061334"/>
                  </a:lnTo>
                  <a:lnTo>
                    <a:pt x="0" y="1123766"/>
                  </a:lnTo>
                  <a:lnTo>
                    <a:pt x="0" y="1186197"/>
                  </a:lnTo>
                  <a:lnTo>
                    <a:pt x="0" y="1248628"/>
                  </a:lnTo>
                  <a:lnTo>
                    <a:pt x="0" y="1311060"/>
                  </a:lnTo>
                  <a:lnTo>
                    <a:pt x="0" y="1373491"/>
                  </a:lnTo>
                  <a:lnTo>
                    <a:pt x="0" y="1435923"/>
                  </a:lnTo>
                  <a:lnTo>
                    <a:pt x="0" y="1498354"/>
                  </a:lnTo>
                  <a:lnTo>
                    <a:pt x="0" y="1560786"/>
                  </a:lnTo>
                  <a:lnTo>
                    <a:pt x="0" y="1623217"/>
                  </a:lnTo>
                  <a:lnTo>
                    <a:pt x="0" y="1685649"/>
                  </a:lnTo>
                  <a:lnTo>
                    <a:pt x="0" y="1748080"/>
                  </a:lnTo>
                  <a:close/>
                </a:path>
              </a:pathLst>
            </a:custGeom>
            <a:solidFill>
              <a:schemeClr val="accent1">
                <a:lumMod val="20000"/>
                <a:lumOff val="8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43" name="rc10">
              <a:extLst>
                <a:ext uri="{FF2B5EF4-FFF2-40B4-BE49-F238E27FC236}">
                  <a16:creationId xmlns:a16="http://schemas.microsoft.com/office/drawing/2014/main" id="{A93E627B-86F6-4723-9489-A4AB5BCCC500}"/>
                </a:ext>
              </a:extLst>
            </p:cNvPr>
            <p:cNvSpPr/>
            <p:nvPr/>
          </p:nvSpPr>
          <p:spPr>
            <a:xfrm>
              <a:off x="5862669" y="1272985"/>
              <a:ext cx="201456" cy="201456"/>
            </a:xfrm>
            <a:prstGeom prst="rect">
              <a:avLst/>
            </a:prstGeom>
            <a:solidFill>
              <a:schemeClr val="accent1">
                <a:lumMod val="5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44" name="rc11">
              <a:extLst>
                <a:ext uri="{FF2B5EF4-FFF2-40B4-BE49-F238E27FC236}">
                  <a16:creationId xmlns:a16="http://schemas.microsoft.com/office/drawing/2014/main" id="{228227BA-56CD-498D-B85B-A61B6CD23B5C}"/>
                </a:ext>
              </a:extLst>
            </p:cNvPr>
            <p:cNvSpPr/>
            <p:nvPr/>
          </p:nvSpPr>
          <p:spPr>
            <a:xfrm>
              <a:off x="5862669" y="1492440"/>
              <a:ext cx="201456" cy="201456"/>
            </a:xfrm>
            <a:prstGeom prst="rect">
              <a:avLst/>
            </a:prstGeom>
            <a:solidFill>
              <a:schemeClr val="accent1">
                <a:lumMod val="75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45" name="rc12">
              <a:extLst>
                <a:ext uri="{FF2B5EF4-FFF2-40B4-BE49-F238E27FC236}">
                  <a16:creationId xmlns:a16="http://schemas.microsoft.com/office/drawing/2014/main" id="{F7AB0A2A-FB90-4494-A17F-4732A8023838}"/>
                </a:ext>
              </a:extLst>
            </p:cNvPr>
            <p:cNvSpPr/>
            <p:nvPr/>
          </p:nvSpPr>
          <p:spPr>
            <a:xfrm>
              <a:off x="5862669" y="1711896"/>
              <a:ext cx="201456" cy="201456"/>
            </a:xfrm>
            <a:prstGeom prst="rect">
              <a:avLst/>
            </a:prstGeom>
            <a:solidFill>
              <a:schemeClr val="accent1">
                <a:lumMod val="60000"/>
                <a:lumOff val="4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46" name="rc13">
              <a:extLst>
                <a:ext uri="{FF2B5EF4-FFF2-40B4-BE49-F238E27FC236}">
                  <a16:creationId xmlns:a16="http://schemas.microsoft.com/office/drawing/2014/main" id="{72A24A58-5368-41F7-93E4-0B7CAF3254F4}"/>
                </a:ext>
              </a:extLst>
            </p:cNvPr>
            <p:cNvSpPr/>
            <p:nvPr/>
          </p:nvSpPr>
          <p:spPr>
            <a:xfrm>
              <a:off x="5862669" y="1931352"/>
              <a:ext cx="201456" cy="201456"/>
            </a:xfrm>
            <a:prstGeom prst="rect">
              <a:avLst/>
            </a:prstGeom>
            <a:solidFill>
              <a:schemeClr val="accent1">
                <a:lumMod val="40000"/>
                <a:lumOff val="6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47" name="rc14">
              <a:extLst>
                <a:ext uri="{FF2B5EF4-FFF2-40B4-BE49-F238E27FC236}">
                  <a16:creationId xmlns:a16="http://schemas.microsoft.com/office/drawing/2014/main" id="{BB5379DC-8F33-48BE-B366-2259A360A3EA}"/>
                </a:ext>
              </a:extLst>
            </p:cNvPr>
            <p:cNvSpPr/>
            <p:nvPr/>
          </p:nvSpPr>
          <p:spPr>
            <a:xfrm>
              <a:off x="5862669" y="2150808"/>
              <a:ext cx="201456" cy="201456"/>
            </a:xfrm>
            <a:prstGeom prst="rect">
              <a:avLst/>
            </a:prstGeom>
            <a:solidFill>
              <a:schemeClr val="accent1">
                <a:lumMod val="20000"/>
                <a:lumOff val="8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48" name="tx15">
              <a:extLst>
                <a:ext uri="{FF2B5EF4-FFF2-40B4-BE49-F238E27FC236}">
                  <a16:creationId xmlns:a16="http://schemas.microsoft.com/office/drawing/2014/main" id="{A539F2A1-44C5-4838-B297-FF356930314F}"/>
                </a:ext>
              </a:extLst>
            </p:cNvPr>
            <p:cNvSpPr/>
            <p:nvPr/>
          </p:nvSpPr>
          <p:spPr>
            <a:xfrm>
              <a:off x="6151915" y="1335183"/>
              <a:ext cx="546630"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Active duty</a:t>
              </a:r>
            </a:p>
          </p:txBody>
        </p:sp>
        <p:sp>
          <p:nvSpPr>
            <p:cNvPr id="149" name="tx16">
              <a:extLst>
                <a:ext uri="{FF2B5EF4-FFF2-40B4-BE49-F238E27FC236}">
                  <a16:creationId xmlns:a16="http://schemas.microsoft.com/office/drawing/2014/main" id="{D8C313F4-A9EB-46CA-A586-36BA12FA0D16}"/>
                </a:ext>
              </a:extLst>
            </p:cNvPr>
            <p:cNvSpPr/>
            <p:nvPr/>
          </p:nvSpPr>
          <p:spPr>
            <a:xfrm>
              <a:off x="6162011" y="1544757"/>
              <a:ext cx="713997"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Military Family</a:t>
              </a:r>
            </a:p>
          </p:txBody>
        </p:sp>
        <p:sp>
          <p:nvSpPr>
            <p:cNvPr id="150" name="tx17">
              <a:extLst>
                <a:ext uri="{FF2B5EF4-FFF2-40B4-BE49-F238E27FC236}">
                  <a16:creationId xmlns:a16="http://schemas.microsoft.com/office/drawing/2014/main" id="{CDDE90FE-E44F-4D8E-9F2C-1875FF0E73BC}"/>
                </a:ext>
              </a:extLst>
            </p:cNvPr>
            <p:cNvSpPr/>
            <p:nvPr/>
          </p:nvSpPr>
          <p:spPr>
            <a:xfrm>
              <a:off x="6145153" y="1786180"/>
              <a:ext cx="391432" cy="8130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Veteran</a:t>
              </a:r>
            </a:p>
          </p:txBody>
        </p:sp>
        <p:sp>
          <p:nvSpPr>
            <p:cNvPr id="151" name="tx18">
              <a:extLst>
                <a:ext uri="{FF2B5EF4-FFF2-40B4-BE49-F238E27FC236}">
                  <a16:creationId xmlns:a16="http://schemas.microsoft.com/office/drawing/2014/main" id="{E17B9036-098A-4475-BE6F-6674E6314ACB}"/>
                </a:ext>
              </a:extLst>
            </p:cNvPr>
            <p:cNvSpPr/>
            <p:nvPr/>
          </p:nvSpPr>
          <p:spPr>
            <a:xfrm>
              <a:off x="6136758" y="1999837"/>
              <a:ext cx="279509" cy="82783"/>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Other</a:t>
              </a:r>
            </a:p>
          </p:txBody>
        </p:sp>
        <p:sp>
          <p:nvSpPr>
            <p:cNvPr id="152" name="tx19">
              <a:extLst>
                <a:ext uri="{FF2B5EF4-FFF2-40B4-BE49-F238E27FC236}">
                  <a16:creationId xmlns:a16="http://schemas.microsoft.com/office/drawing/2014/main" id="{E3EE739E-1A75-47E6-8564-E846D03F0B9E}"/>
                </a:ext>
              </a:extLst>
            </p:cNvPr>
            <p:cNvSpPr/>
            <p:nvPr/>
          </p:nvSpPr>
          <p:spPr>
            <a:xfrm>
              <a:off x="6162011" y="2214967"/>
              <a:ext cx="465921" cy="8136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Unknown</a:t>
              </a:r>
            </a:p>
          </p:txBody>
        </p:sp>
      </p:grpSp>
      <p:grpSp>
        <p:nvGrpSpPr>
          <p:cNvPr id="153" name="Group 152">
            <a:extLst>
              <a:ext uri="{FF2B5EF4-FFF2-40B4-BE49-F238E27FC236}">
                <a16:creationId xmlns:a16="http://schemas.microsoft.com/office/drawing/2014/main" id="{686725A6-0680-459F-9882-FC6A1D3564F1}"/>
              </a:ext>
            </a:extLst>
          </p:cNvPr>
          <p:cNvGrpSpPr/>
          <p:nvPr/>
        </p:nvGrpSpPr>
        <p:grpSpPr>
          <a:xfrm>
            <a:off x="6235266" y="2466813"/>
            <a:ext cx="3975534" cy="3090662"/>
            <a:chOff x="2119802" y="1367027"/>
            <a:chExt cx="4657738" cy="3621022"/>
          </a:xfrm>
        </p:grpSpPr>
        <p:sp>
          <p:nvSpPr>
            <p:cNvPr id="154" name="pg4">
              <a:extLst>
                <a:ext uri="{FF2B5EF4-FFF2-40B4-BE49-F238E27FC236}">
                  <a16:creationId xmlns:a16="http://schemas.microsoft.com/office/drawing/2014/main" id="{D7DC9D0A-E9DD-4524-8656-B99B97151991}"/>
                </a:ext>
              </a:extLst>
            </p:cNvPr>
            <p:cNvSpPr/>
            <p:nvPr/>
          </p:nvSpPr>
          <p:spPr>
            <a:xfrm>
              <a:off x="2119802" y="1367027"/>
              <a:ext cx="1810500" cy="3283717"/>
            </a:xfrm>
            <a:custGeom>
              <a:avLst/>
              <a:gdLst/>
              <a:ahLst/>
              <a:cxnLst/>
              <a:rect l="0" t="0" r="0" b="0"/>
              <a:pathLst>
                <a:path w="1810500" h="3283717">
                  <a:moveTo>
                    <a:pt x="1810500" y="1810512"/>
                  </a:moveTo>
                  <a:lnTo>
                    <a:pt x="1810500" y="1748080"/>
                  </a:lnTo>
                  <a:lnTo>
                    <a:pt x="1810500" y="1685649"/>
                  </a:lnTo>
                  <a:lnTo>
                    <a:pt x="1810500" y="1623217"/>
                  </a:lnTo>
                  <a:lnTo>
                    <a:pt x="1810500" y="1560786"/>
                  </a:lnTo>
                  <a:lnTo>
                    <a:pt x="1810500" y="1498354"/>
                  </a:lnTo>
                  <a:lnTo>
                    <a:pt x="1810500" y="1435923"/>
                  </a:lnTo>
                  <a:lnTo>
                    <a:pt x="1810500" y="1373491"/>
                  </a:lnTo>
                  <a:lnTo>
                    <a:pt x="1810500" y="1311060"/>
                  </a:lnTo>
                  <a:lnTo>
                    <a:pt x="1810500" y="1248628"/>
                  </a:lnTo>
                  <a:lnTo>
                    <a:pt x="1810500" y="1186197"/>
                  </a:lnTo>
                  <a:lnTo>
                    <a:pt x="1810500" y="1123766"/>
                  </a:lnTo>
                  <a:lnTo>
                    <a:pt x="1810500" y="1061334"/>
                  </a:lnTo>
                  <a:lnTo>
                    <a:pt x="1810500" y="998903"/>
                  </a:lnTo>
                  <a:lnTo>
                    <a:pt x="1810500" y="936471"/>
                  </a:lnTo>
                  <a:lnTo>
                    <a:pt x="1810500" y="874040"/>
                  </a:lnTo>
                  <a:lnTo>
                    <a:pt x="1810500" y="811608"/>
                  </a:lnTo>
                  <a:lnTo>
                    <a:pt x="1810500" y="749177"/>
                  </a:lnTo>
                  <a:lnTo>
                    <a:pt x="1810500" y="686745"/>
                  </a:lnTo>
                  <a:lnTo>
                    <a:pt x="1810500" y="624314"/>
                  </a:lnTo>
                  <a:lnTo>
                    <a:pt x="1810500" y="561883"/>
                  </a:lnTo>
                  <a:lnTo>
                    <a:pt x="1810500" y="499451"/>
                  </a:lnTo>
                  <a:lnTo>
                    <a:pt x="1810500" y="437020"/>
                  </a:lnTo>
                  <a:lnTo>
                    <a:pt x="1810500" y="374588"/>
                  </a:lnTo>
                  <a:lnTo>
                    <a:pt x="1810500" y="312157"/>
                  </a:lnTo>
                  <a:lnTo>
                    <a:pt x="1810500" y="249725"/>
                  </a:lnTo>
                  <a:lnTo>
                    <a:pt x="1810500" y="187294"/>
                  </a:lnTo>
                  <a:lnTo>
                    <a:pt x="1810500" y="124862"/>
                  </a:lnTo>
                  <a:lnTo>
                    <a:pt x="1810500" y="62431"/>
                  </a:lnTo>
                  <a:lnTo>
                    <a:pt x="1810500" y="0"/>
                  </a:lnTo>
                  <a:lnTo>
                    <a:pt x="1748826" y="1050"/>
                  </a:lnTo>
                  <a:lnTo>
                    <a:pt x="1687223" y="4201"/>
                  </a:lnTo>
                  <a:lnTo>
                    <a:pt x="1625763" y="9449"/>
                  </a:lnTo>
                  <a:lnTo>
                    <a:pt x="1564517" y="16787"/>
                  </a:lnTo>
                  <a:lnTo>
                    <a:pt x="1503557" y="26208"/>
                  </a:lnTo>
                  <a:lnTo>
                    <a:pt x="1442954" y="37699"/>
                  </a:lnTo>
                  <a:lnTo>
                    <a:pt x="1382777" y="51249"/>
                  </a:lnTo>
                  <a:lnTo>
                    <a:pt x="1323096" y="66840"/>
                  </a:lnTo>
                  <a:lnTo>
                    <a:pt x="1263981" y="84455"/>
                  </a:lnTo>
                  <a:lnTo>
                    <a:pt x="1205501" y="104074"/>
                  </a:lnTo>
                  <a:lnTo>
                    <a:pt x="1147722" y="125673"/>
                  </a:lnTo>
                  <a:lnTo>
                    <a:pt x="1090714" y="149229"/>
                  </a:lnTo>
                  <a:lnTo>
                    <a:pt x="1034540" y="174712"/>
                  </a:lnTo>
                  <a:lnTo>
                    <a:pt x="979267" y="202094"/>
                  </a:lnTo>
                  <a:lnTo>
                    <a:pt x="924959" y="231344"/>
                  </a:lnTo>
                  <a:lnTo>
                    <a:pt x="871679" y="262426"/>
                  </a:lnTo>
                  <a:lnTo>
                    <a:pt x="819489" y="295305"/>
                  </a:lnTo>
                  <a:lnTo>
                    <a:pt x="768449" y="329943"/>
                  </a:lnTo>
                  <a:lnTo>
                    <a:pt x="718619" y="366299"/>
                  </a:lnTo>
                  <a:lnTo>
                    <a:pt x="670056" y="404332"/>
                  </a:lnTo>
                  <a:lnTo>
                    <a:pt x="622817" y="443997"/>
                  </a:lnTo>
                  <a:lnTo>
                    <a:pt x="576956" y="485248"/>
                  </a:lnTo>
                  <a:lnTo>
                    <a:pt x="532527" y="528038"/>
                  </a:lnTo>
                  <a:lnTo>
                    <a:pt x="489582" y="572316"/>
                  </a:lnTo>
                  <a:lnTo>
                    <a:pt x="448170" y="618031"/>
                  </a:lnTo>
                  <a:lnTo>
                    <a:pt x="408339" y="665131"/>
                  </a:lnTo>
                  <a:lnTo>
                    <a:pt x="370135" y="713560"/>
                  </a:lnTo>
                  <a:lnTo>
                    <a:pt x="333604" y="763262"/>
                  </a:lnTo>
                  <a:lnTo>
                    <a:pt x="298787" y="814180"/>
                  </a:lnTo>
                  <a:lnTo>
                    <a:pt x="265724" y="866255"/>
                  </a:lnTo>
                  <a:lnTo>
                    <a:pt x="234455" y="919425"/>
                  </a:lnTo>
                  <a:lnTo>
                    <a:pt x="205015" y="973630"/>
                  </a:lnTo>
                  <a:lnTo>
                    <a:pt x="177439" y="1028806"/>
                  </a:lnTo>
                  <a:lnTo>
                    <a:pt x="151758" y="1084889"/>
                  </a:lnTo>
                  <a:lnTo>
                    <a:pt x="128003" y="1141815"/>
                  </a:lnTo>
                  <a:lnTo>
                    <a:pt x="106200" y="1199517"/>
                  </a:lnTo>
                  <a:lnTo>
                    <a:pt x="86376" y="1257928"/>
                  </a:lnTo>
                  <a:lnTo>
                    <a:pt x="68553" y="1316981"/>
                  </a:lnTo>
                  <a:lnTo>
                    <a:pt x="52752" y="1376606"/>
                  </a:lnTo>
                  <a:lnTo>
                    <a:pt x="38991" y="1436735"/>
                  </a:lnTo>
                  <a:lnTo>
                    <a:pt x="27287" y="1497298"/>
                  </a:lnTo>
                  <a:lnTo>
                    <a:pt x="17652" y="1558225"/>
                  </a:lnTo>
                  <a:lnTo>
                    <a:pt x="10098" y="1619444"/>
                  </a:lnTo>
                  <a:lnTo>
                    <a:pt x="4635" y="1680885"/>
                  </a:lnTo>
                  <a:lnTo>
                    <a:pt x="1267" y="1742476"/>
                  </a:lnTo>
                  <a:lnTo>
                    <a:pt x="0" y="1804147"/>
                  </a:lnTo>
                  <a:lnTo>
                    <a:pt x="833" y="1865825"/>
                  </a:lnTo>
                  <a:lnTo>
                    <a:pt x="3768" y="1927439"/>
                  </a:lnTo>
                  <a:lnTo>
                    <a:pt x="8800" y="1988917"/>
                  </a:lnTo>
                  <a:lnTo>
                    <a:pt x="15923" y="2050188"/>
                  </a:lnTo>
                  <a:lnTo>
                    <a:pt x="25129" y="2111180"/>
                  </a:lnTo>
                  <a:lnTo>
                    <a:pt x="36407" y="2171824"/>
                  </a:lnTo>
                  <a:lnTo>
                    <a:pt x="49745" y="2232048"/>
                  </a:lnTo>
                  <a:lnTo>
                    <a:pt x="65126" y="2291783"/>
                  </a:lnTo>
                  <a:lnTo>
                    <a:pt x="82533" y="2350960"/>
                  </a:lnTo>
                  <a:lnTo>
                    <a:pt x="101947" y="2409509"/>
                  </a:lnTo>
                  <a:lnTo>
                    <a:pt x="123343" y="2467363"/>
                  </a:lnTo>
                  <a:lnTo>
                    <a:pt x="146697" y="2524454"/>
                  </a:lnTo>
                  <a:lnTo>
                    <a:pt x="171983" y="2580717"/>
                  </a:lnTo>
                  <a:lnTo>
                    <a:pt x="199171" y="2636085"/>
                  </a:lnTo>
                  <a:lnTo>
                    <a:pt x="228229" y="2690496"/>
                  </a:lnTo>
                  <a:lnTo>
                    <a:pt x="259124" y="2743885"/>
                  </a:lnTo>
                  <a:lnTo>
                    <a:pt x="291819" y="2796190"/>
                  </a:lnTo>
                  <a:lnTo>
                    <a:pt x="326278" y="2847351"/>
                  </a:lnTo>
                  <a:lnTo>
                    <a:pt x="362459" y="2897309"/>
                  </a:lnTo>
                  <a:lnTo>
                    <a:pt x="400321" y="2946006"/>
                  </a:lnTo>
                  <a:lnTo>
                    <a:pt x="439819" y="2993384"/>
                  </a:lnTo>
                  <a:lnTo>
                    <a:pt x="480909" y="3039390"/>
                  </a:lnTo>
                  <a:lnTo>
                    <a:pt x="523542" y="3083968"/>
                  </a:lnTo>
                  <a:lnTo>
                    <a:pt x="567669" y="3127069"/>
                  </a:lnTo>
                  <a:lnTo>
                    <a:pt x="613239" y="3168642"/>
                  </a:lnTo>
                  <a:lnTo>
                    <a:pt x="660198" y="3208638"/>
                  </a:lnTo>
                  <a:lnTo>
                    <a:pt x="708492" y="3247011"/>
                  </a:lnTo>
                  <a:lnTo>
                    <a:pt x="758066" y="3283717"/>
                  </a:lnTo>
                  <a:lnTo>
                    <a:pt x="794357" y="3232917"/>
                  </a:lnTo>
                  <a:lnTo>
                    <a:pt x="830648" y="3182117"/>
                  </a:lnTo>
                  <a:lnTo>
                    <a:pt x="866938" y="3131317"/>
                  </a:lnTo>
                  <a:lnTo>
                    <a:pt x="903229" y="3080517"/>
                  </a:lnTo>
                  <a:lnTo>
                    <a:pt x="939520" y="3029716"/>
                  </a:lnTo>
                  <a:lnTo>
                    <a:pt x="975811" y="2978916"/>
                  </a:lnTo>
                  <a:lnTo>
                    <a:pt x="1012102" y="2928116"/>
                  </a:lnTo>
                  <a:lnTo>
                    <a:pt x="1048393" y="2877316"/>
                  </a:lnTo>
                  <a:lnTo>
                    <a:pt x="1084683" y="2826516"/>
                  </a:lnTo>
                  <a:lnTo>
                    <a:pt x="1120974" y="2775715"/>
                  </a:lnTo>
                  <a:lnTo>
                    <a:pt x="1157265" y="2724915"/>
                  </a:lnTo>
                  <a:lnTo>
                    <a:pt x="1193556" y="2674115"/>
                  </a:lnTo>
                  <a:lnTo>
                    <a:pt x="1229847" y="2623315"/>
                  </a:lnTo>
                  <a:lnTo>
                    <a:pt x="1266138" y="2572515"/>
                  </a:lnTo>
                  <a:lnTo>
                    <a:pt x="1302429" y="2521714"/>
                  </a:lnTo>
                  <a:lnTo>
                    <a:pt x="1338719" y="2470914"/>
                  </a:lnTo>
                  <a:lnTo>
                    <a:pt x="1375010" y="2420114"/>
                  </a:lnTo>
                  <a:lnTo>
                    <a:pt x="1411301" y="2369314"/>
                  </a:lnTo>
                  <a:lnTo>
                    <a:pt x="1447592" y="2318514"/>
                  </a:lnTo>
                  <a:lnTo>
                    <a:pt x="1483883" y="2267713"/>
                  </a:lnTo>
                  <a:lnTo>
                    <a:pt x="1520174" y="2216913"/>
                  </a:lnTo>
                  <a:lnTo>
                    <a:pt x="1556464" y="2166113"/>
                  </a:lnTo>
                  <a:lnTo>
                    <a:pt x="1592755" y="2115313"/>
                  </a:lnTo>
                  <a:lnTo>
                    <a:pt x="1629046" y="2064513"/>
                  </a:lnTo>
                  <a:lnTo>
                    <a:pt x="1665337" y="2013712"/>
                  </a:lnTo>
                  <a:lnTo>
                    <a:pt x="1701628" y="1962912"/>
                  </a:lnTo>
                  <a:lnTo>
                    <a:pt x="1737919" y="1912112"/>
                  </a:lnTo>
                  <a:lnTo>
                    <a:pt x="1774209" y="1861312"/>
                  </a:lnTo>
                  <a:close/>
                </a:path>
              </a:pathLst>
            </a:custGeom>
            <a:solidFill>
              <a:schemeClr val="accent2">
                <a:lumMod val="5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5" name="pg5">
              <a:extLst>
                <a:ext uri="{FF2B5EF4-FFF2-40B4-BE49-F238E27FC236}">
                  <a16:creationId xmlns:a16="http://schemas.microsoft.com/office/drawing/2014/main" id="{E475FCEB-1A18-4660-B80C-530B9B3A2BF9}"/>
                </a:ext>
              </a:extLst>
            </p:cNvPr>
            <p:cNvSpPr/>
            <p:nvPr/>
          </p:nvSpPr>
          <p:spPr>
            <a:xfrm>
              <a:off x="2877869" y="3177540"/>
              <a:ext cx="1305206" cy="1810509"/>
            </a:xfrm>
            <a:custGeom>
              <a:avLst/>
              <a:gdLst/>
              <a:ahLst/>
              <a:cxnLst/>
              <a:rect l="0" t="0" r="0" b="0"/>
              <a:pathLst>
                <a:path w="1305206" h="1810509">
                  <a:moveTo>
                    <a:pt x="1052434" y="0"/>
                  </a:moveTo>
                  <a:lnTo>
                    <a:pt x="1016143" y="50800"/>
                  </a:lnTo>
                  <a:lnTo>
                    <a:pt x="979852" y="101600"/>
                  </a:lnTo>
                  <a:lnTo>
                    <a:pt x="943561" y="152400"/>
                  </a:lnTo>
                  <a:lnTo>
                    <a:pt x="907271" y="203200"/>
                  </a:lnTo>
                  <a:lnTo>
                    <a:pt x="870980" y="254001"/>
                  </a:lnTo>
                  <a:lnTo>
                    <a:pt x="834689" y="304801"/>
                  </a:lnTo>
                  <a:lnTo>
                    <a:pt x="798398" y="355601"/>
                  </a:lnTo>
                  <a:lnTo>
                    <a:pt x="762107" y="406401"/>
                  </a:lnTo>
                  <a:lnTo>
                    <a:pt x="725816" y="457201"/>
                  </a:lnTo>
                  <a:lnTo>
                    <a:pt x="689526" y="508002"/>
                  </a:lnTo>
                  <a:lnTo>
                    <a:pt x="653235" y="558802"/>
                  </a:lnTo>
                  <a:lnTo>
                    <a:pt x="616944" y="609602"/>
                  </a:lnTo>
                  <a:lnTo>
                    <a:pt x="580653" y="660402"/>
                  </a:lnTo>
                  <a:lnTo>
                    <a:pt x="544362" y="711202"/>
                  </a:lnTo>
                  <a:lnTo>
                    <a:pt x="508071" y="762003"/>
                  </a:lnTo>
                  <a:lnTo>
                    <a:pt x="471780" y="812803"/>
                  </a:lnTo>
                  <a:lnTo>
                    <a:pt x="435490" y="863603"/>
                  </a:lnTo>
                  <a:lnTo>
                    <a:pt x="399199" y="914403"/>
                  </a:lnTo>
                  <a:lnTo>
                    <a:pt x="362908" y="965203"/>
                  </a:lnTo>
                  <a:lnTo>
                    <a:pt x="326617" y="1016004"/>
                  </a:lnTo>
                  <a:lnTo>
                    <a:pt x="290326" y="1066804"/>
                  </a:lnTo>
                  <a:lnTo>
                    <a:pt x="254035" y="1117604"/>
                  </a:lnTo>
                  <a:lnTo>
                    <a:pt x="217745" y="1168404"/>
                  </a:lnTo>
                  <a:lnTo>
                    <a:pt x="181454" y="1219204"/>
                  </a:lnTo>
                  <a:lnTo>
                    <a:pt x="145163" y="1270005"/>
                  </a:lnTo>
                  <a:lnTo>
                    <a:pt x="108872" y="1320805"/>
                  </a:lnTo>
                  <a:lnTo>
                    <a:pt x="72581" y="1371605"/>
                  </a:lnTo>
                  <a:lnTo>
                    <a:pt x="36290" y="1422405"/>
                  </a:lnTo>
                  <a:lnTo>
                    <a:pt x="0" y="1473205"/>
                  </a:lnTo>
                  <a:lnTo>
                    <a:pt x="51536" y="1508693"/>
                  </a:lnTo>
                  <a:lnTo>
                    <a:pt x="104269" y="1542380"/>
                  </a:lnTo>
                  <a:lnTo>
                    <a:pt x="158134" y="1574223"/>
                  </a:lnTo>
                  <a:lnTo>
                    <a:pt x="213067" y="1604187"/>
                  </a:lnTo>
                  <a:lnTo>
                    <a:pt x="269002" y="1632234"/>
                  </a:lnTo>
                  <a:lnTo>
                    <a:pt x="325874" y="1658331"/>
                  </a:lnTo>
                  <a:lnTo>
                    <a:pt x="383613" y="1682448"/>
                  </a:lnTo>
                  <a:lnTo>
                    <a:pt x="442152" y="1704555"/>
                  </a:lnTo>
                  <a:lnTo>
                    <a:pt x="501419" y="1724626"/>
                  </a:lnTo>
                  <a:lnTo>
                    <a:pt x="561344" y="1742637"/>
                  </a:lnTo>
                  <a:lnTo>
                    <a:pt x="621856" y="1758566"/>
                  </a:lnTo>
                  <a:lnTo>
                    <a:pt x="682883" y="1772395"/>
                  </a:lnTo>
                  <a:lnTo>
                    <a:pt x="744351" y="1784107"/>
                  </a:lnTo>
                  <a:lnTo>
                    <a:pt x="806186" y="1793687"/>
                  </a:lnTo>
                  <a:lnTo>
                    <a:pt x="868316" y="1801125"/>
                  </a:lnTo>
                  <a:lnTo>
                    <a:pt x="930666" y="1806412"/>
                  </a:lnTo>
                  <a:lnTo>
                    <a:pt x="993161" y="1809541"/>
                  </a:lnTo>
                  <a:lnTo>
                    <a:pt x="1055727" y="1810509"/>
                  </a:lnTo>
                  <a:lnTo>
                    <a:pt x="1118290" y="1809313"/>
                  </a:lnTo>
                  <a:lnTo>
                    <a:pt x="1180773" y="1805957"/>
                  </a:lnTo>
                  <a:lnTo>
                    <a:pt x="1243103" y="1800444"/>
                  </a:lnTo>
                  <a:lnTo>
                    <a:pt x="1305206" y="1792779"/>
                  </a:lnTo>
                  <a:lnTo>
                    <a:pt x="1296489" y="1730959"/>
                  </a:lnTo>
                  <a:lnTo>
                    <a:pt x="1287773" y="1669139"/>
                  </a:lnTo>
                  <a:lnTo>
                    <a:pt x="1279057" y="1607319"/>
                  </a:lnTo>
                  <a:lnTo>
                    <a:pt x="1270341" y="1545499"/>
                  </a:lnTo>
                  <a:lnTo>
                    <a:pt x="1261624" y="1483679"/>
                  </a:lnTo>
                  <a:lnTo>
                    <a:pt x="1252908" y="1421859"/>
                  </a:lnTo>
                  <a:lnTo>
                    <a:pt x="1244192" y="1360039"/>
                  </a:lnTo>
                  <a:lnTo>
                    <a:pt x="1235476" y="1298219"/>
                  </a:lnTo>
                  <a:lnTo>
                    <a:pt x="1226759" y="1236399"/>
                  </a:lnTo>
                  <a:lnTo>
                    <a:pt x="1218043" y="1174579"/>
                  </a:lnTo>
                  <a:lnTo>
                    <a:pt x="1209327" y="1112759"/>
                  </a:lnTo>
                  <a:lnTo>
                    <a:pt x="1200611" y="1050939"/>
                  </a:lnTo>
                  <a:lnTo>
                    <a:pt x="1191894" y="989119"/>
                  </a:lnTo>
                  <a:lnTo>
                    <a:pt x="1183178" y="927299"/>
                  </a:lnTo>
                  <a:lnTo>
                    <a:pt x="1174462" y="865479"/>
                  </a:lnTo>
                  <a:lnTo>
                    <a:pt x="1165745" y="803659"/>
                  </a:lnTo>
                  <a:lnTo>
                    <a:pt x="1157029" y="741839"/>
                  </a:lnTo>
                  <a:lnTo>
                    <a:pt x="1148313" y="680019"/>
                  </a:lnTo>
                  <a:lnTo>
                    <a:pt x="1139597" y="618199"/>
                  </a:lnTo>
                  <a:lnTo>
                    <a:pt x="1130880" y="556379"/>
                  </a:lnTo>
                  <a:lnTo>
                    <a:pt x="1122164" y="494559"/>
                  </a:lnTo>
                  <a:lnTo>
                    <a:pt x="1113448" y="432739"/>
                  </a:lnTo>
                  <a:lnTo>
                    <a:pt x="1104732" y="370919"/>
                  </a:lnTo>
                  <a:lnTo>
                    <a:pt x="1096015" y="309099"/>
                  </a:lnTo>
                  <a:lnTo>
                    <a:pt x="1087299" y="247279"/>
                  </a:lnTo>
                  <a:lnTo>
                    <a:pt x="1078583" y="185459"/>
                  </a:lnTo>
                  <a:lnTo>
                    <a:pt x="1069867" y="123639"/>
                  </a:lnTo>
                  <a:lnTo>
                    <a:pt x="1061150" y="61819"/>
                  </a:lnTo>
                  <a:close/>
                </a:path>
              </a:pathLst>
            </a:custGeom>
            <a:solidFill>
              <a:schemeClr val="accent2">
                <a:lumMod val="75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6" name="pg6">
              <a:extLst>
                <a:ext uri="{FF2B5EF4-FFF2-40B4-BE49-F238E27FC236}">
                  <a16:creationId xmlns:a16="http://schemas.microsoft.com/office/drawing/2014/main" id="{96A06CD8-E8AD-4D14-8A1D-E2A09DEE777B}"/>
                </a:ext>
              </a:extLst>
            </p:cNvPr>
            <p:cNvSpPr/>
            <p:nvPr/>
          </p:nvSpPr>
          <p:spPr>
            <a:xfrm>
              <a:off x="3930303" y="3177540"/>
              <a:ext cx="1221308" cy="1792779"/>
            </a:xfrm>
            <a:custGeom>
              <a:avLst/>
              <a:gdLst/>
              <a:ahLst/>
              <a:cxnLst/>
              <a:rect l="0" t="0" r="0" b="0"/>
              <a:pathLst>
                <a:path w="1221308" h="1792779">
                  <a:moveTo>
                    <a:pt x="0" y="0"/>
                  </a:moveTo>
                  <a:lnTo>
                    <a:pt x="8716" y="61819"/>
                  </a:lnTo>
                  <a:lnTo>
                    <a:pt x="17432" y="123639"/>
                  </a:lnTo>
                  <a:lnTo>
                    <a:pt x="26148" y="185459"/>
                  </a:lnTo>
                  <a:lnTo>
                    <a:pt x="34865" y="247279"/>
                  </a:lnTo>
                  <a:lnTo>
                    <a:pt x="43581" y="309099"/>
                  </a:lnTo>
                  <a:lnTo>
                    <a:pt x="52297" y="370919"/>
                  </a:lnTo>
                  <a:lnTo>
                    <a:pt x="61013" y="432739"/>
                  </a:lnTo>
                  <a:lnTo>
                    <a:pt x="69730" y="494559"/>
                  </a:lnTo>
                  <a:lnTo>
                    <a:pt x="78446" y="556379"/>
                  </a:lnTo>
                  <a:lnTo>
                    <a:pt x="87162" y="618199"/>
                  </a:lnTo>
                  <a:lnTo>
                    <a:pt x="95878" y="680019"/>
                  </a:lnTo>
                  <a:lnTo>
                    <a:pt x="104595" y="741839"/>
                  </a:lnTo>
                  <a:lnTo>
                    <a:pt x="113311" y="803659"/>
                  </a:lnTo>
                  <a:lnTo>
                    <a:pt x="122027" y="865479"/>
                  </a:lnTo>
                  <a:lnTo>
                    <a:pt x="130744" y="927299"/>
                  </a:lnTo>
                  <a:lnTo>
                    <a:pt x="139460" y="989119"/>
                  </a:lnTo>
                  <a:lnTo>
                    <a:pt x="148176" y="1050939"/>
                  </a:lnTo>
                  <a:lnTo>
                    <a:pt x="156892" y="1112759"/>
                  </a:lnTo>
                  <a:lnTo>
                    <a:pt x="165609" y="1174579"/>
                  </a:lnTo>
                  <a:lnTo>
                    <a:pt x="174325" y="1236399"/>
                  </a:lnTo>
                  <a:lnTo>
                    <a:pt x="183041" y="1298219"/>
                  </a:lnTo>
                  <a:lnTo>
                    <a:pt x="191757" y="1360039"/>
                  </a:lnTo>
                  <a:lnTo>
                    <a:pt x="200474" y="1421859"/>
                  </a:lnTo>
                  <a:lnTo>
                    <a:pt x="209190" y="1483679"/>
                  </a:lnTo>
                  <a:lnTo>
                    <a:pt x="217906" y="1545499"/>
                  </a:lnTo>
                  <a:lnTo>
                    <a:pt x="226622" y="1607319"/>
                  </a:lnTo>
                  <a:lnTo>
                    <a:pt x="235339" y="1669139"/>
                  </a:lnTo>
                  <a:lnTo>
                    <a:pt x="244055" y="1730959"/>
                  </a:lnTo>
                  <a:lnTo>
                    <a:pt x="252771" y="1792779"/>
                  </a:lnTo>
                  <a:lnTo>
                    <a:pt x="315907" y="1782738"/>
                  </a:lnTo>
                  <a:lnTo>
                    <a:pt x="378649" y="1770473"/>
                  </a:lnTo>
                  <a:lnTo>
                    <a:pt x="440919" y="1756002"/>
                  </a:lnTo>
                  <a:lnTo>
                    <a:pt x="502639" y="1739340"/>
                  </a:lnTo>
                  <a:lnTo>
                    <a:pt x="563733" y="1720511"/>
                  </a:lnTo>
                  <a:lnTo>
                    <a:pt x="624124" y="1699536"/>
                  </a:lnTo>
                  <a:lnTo>
                    <a:pt x="683736" y="1676442"/>
                  </a:lnTo>
                  <a:lnTo>
                    <a:pt x="742496" y="1651257"/>
                  </a:lnTo>
                  <a:lnTo>
                    <a:pt x="800330" y="1624014"/>
                  </a:lnTo>
                  <a:lnTo>
                    <a:pt x="857167" y="1594746"/>
                  </a:lnTo>
                  <a:lnTo>
                    <a:pt x="912935" y="1563490"/>
                  </a:lnTo>
                  <a:lnTo>
                    <a:pt x="967564" y="1530285"/>
                  </a:lnTo>
                  <a:lnTo>
                    <a:pt x="1020987" y="1495171"/>
                  </a:lnTo>
                  <a:lnTo>
                    <a:pt x="1073137" y="1458193"/>
                  </a:lnTo>
                  <a:lnTo>
                    <a:pt x="1123949" y="1419398"/>
                  </a:lnTo>
                  <a:lnTo>
                    <a:pt x="1173360" y="1378832"/>
                  </a:lnTo>
                  <a:lnTo>
                    <a:pt x="1221308" y="1336547"/>
                  </a:lnTo>
                  <a:lnTo>
                    <a:pt x="1179194" y="1290460"/>
                  </a:lnTo>
                  <a:lnTo>
                    <a:pt x="1137079" y="1244372"/>
                  </a:lnTo>
                  <a:lnTo>
                    <a:pt x="1094965" y="1198284"/>
                  </a:lnTo>
                  <a:lnTo>
                    <a:pt x="1052851" y="1152196"/>
                  </a:lnTo>
                  <a:lnTo>
                    <a:pt x="1010737" y="1106108"/>
                  </a:lnTo>
                  <a:lnTo>
                    <a:pt x="968623" y="1060020"/>
                  </a:lnTo>
                  <a:lnTo>
                    <a:pt x="926509" y="1013932"/>
                  </a:lnTo>
                  <a:lnTo>
                    <a:pt x="884395" y="967845"/>
                  </a:lnTo>
                  <a:lnTo>
                    <a:pt x="842281" y="921757"/>
                  </a:lnTo>
                  <a:lnTo>
                    <a:pt x="800167" y="875669"/>
                  </a:lnTo>
                  <a:lnTo>
                    <a:pt x="758053" y="829581"/>
                  </a:lnTo>
                  <a:lnTo>
                    <a:pt x="715939" y="783493"/>
                  </a:lnTo>
                  <a:lnTo>
                    <a:pt x="673825" y="737405"/>
                  </a:lnTo>
                  <a:lnTo>
                    <a:pt x="631711" y="691317"/>
                  </a:lnTo>
                  <a:lnTo>
                    <a:pt x="589597" y="645230"/>
                  </a:lnTo>
                  <a:lnTo>
                    <a:pt x="547482" y="599142"/>
                  </a:lnTo>
                  <a:lnTo>
                    <a:pt x="505368" y="553054"/>
                  </a:lnTo>
                  <a:lnTo>
                    <a:pt x="463254" y="506966"/>
                  </a:lnTo>
                  <a:lnTo>
                    <a:pt x="421140" y="460878"/>
                  </a:lnTo>
                  <a:lnTo>
                    <a:pt x="379026" y="414790"/>
                  </a:lnTo>
                  <a:lnTo>
                    <a:pt x="336912" y="368702"/>
                  </a:lnTo>
                  <a:lnTo>
                    <a:pt x="294798" y="322615"/>
                  </a:lnTo>
                  <a:lnTo>
                    <a:pt x="252684" y="276527"/>
                  </a:lnTo>
                  <a:lnTo>
                    <a:pt x="210570" y="230439"/>
                  </a:lnTo>
                  <a:lnTo>
                    <a:pt x="168456" y="184351"/>
                  </a:lnTo>
                  <a:lnTo>
                    <a:pt x="126342" y="138263"/>
                  </a:lnTo>
                  <a:lnTo>
                    <a:pt x="84228" y="92175"/>
                  </a:lnTo>
                  <a:lnTo>
                    <a:pt x="42114" y="46087"/>
                  </a:lnTo>
                  <a:close/>
                </a:path>
              </a:pathLst>
            </a:custGeom>
            <a:solidFill>
              <a:schemeClr val="accent2">
                <a:lumMod val="60000"/>
                <a:lumOff val="4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7" name="pg7">
              <a:extLst>
                <a:ext uri="{FF2B5EF4-FFF2-40B4-BE49-F238E27FC236}">
                  <a16:creationId xmlns:a16="http://schemas.microsoft.com/office/drawing/2014/main" id="{39D07138-4467-46F0-B46C-8557941EAE62}"/>
                </a:ext>
              </a:extLst>
            </p:cNvPr>
            <p:cNvSpPr/>
            <p:nvPr/>
          </p:nvSpPr>
          <p:spPr>
            <a:xfrm>
              <a:off x="3930303" y="1816822"/>
              <a:ext cx="1810465" cy="2697265"/>
            </a:xfrm>
            <a:custGeom>
              <a:avLst/>
              <a:gdLst/>
              <a:ahLst/>
              <a:cxnLst/>
              <a:rect l="0" t="0" r="0" b="0"/>
              <a:pathLst>
                <a:path w="1810465" h="2697265">
                  <a:moveTo>
                    <a:pt x="0" y="1360717"/>
                  </a:moveTo>
                  <a:lnTo>
                    <a:pt x="42114" y="1406805"/>
                  </a:lnTo>
                  <a:lnTo>
                    <a:pt x="84228" y="1452892"/>
                  </a:lnTo>
                  <a:lnTo>
                    <a:pt x="126342" y="1498980"/>
                  </a:lnTo>
                  <a:lnTo>
                    <a:pt x="168456" y="1545068"/>
                  </a:lnTo>
                  <a:lnTo>
                    <a:pt x="210570" y="1591156"/>
                  </a:lnTo>
                  <a:lnTo>
                    <a:pt x="252684" y="1637244"/>
                  </a:lnTo>
                  <a:lnTo>
                    <a:pt x="294798" y="1683332"/>
                  </a:lnTo>
                  <a:lnTo>
                    <a:pt x="336912" y="1729420"/>
                  </a:lnTo>
                  <a:lnTo>
                    <a:pt x="379026" y="1775507"/>
                  </a:lnTo>
                  <a:lnTo>
                    <a:pt x="421140" y="1821595"/>
                  </a:lnTo>
                  <a:lnTo>
                    <a:pt x="463254" y="1867683"/>
                  </a:lnTo>
                  <a:lnTo>
                    <a:pt x="505368" y="1913771"/>
                  </a:lnTo>
                  <a:lnTo>
                    <a:pt x="547482" y="1959859"/>
                  </a:lnTo>
                  <a:lnTo>
                    <a:pt x="589597" y="2005947"/>
                  </a:lnTo>
                  <a:lnTo>
                    <a:pt x="631711" y="2052035"/>
                  </a:lnTo>
                  <a:lnTo>
                    <a:pt x="673825" y="2098122"/>
                  </a:lnTo>
                  <a:lnTo>
                    <a:pt x="715939" y="2144210"/>
                  </a:lnTo>
                  <a:lnTo>
                    <a:pt x="758053" y="2190298"/>
                  </a:lnTo>
                  <a:lnTo>
                    <a:pt x="800167" y="2236386"/>
                  </a:lnTo>
                  <a:lnTo>
                    <a:pt x="842281" y="2282474"/>
                  </a:lnTo>
                  <a:lnTo>
                    <a:pt x="884395" y="2328562"/>
                  </a:lnTo>
                  <a:lnTo>
                    <a:pt x="926509" y="2374650"/>
                  </a:lnTo>
                  <a:lnTo>
                    <a:pt x="968623" y="2420737"/>
                  </a:lnTo>
                  <a:lnTo>
                    <a:pt x="1010737" y="2466825"/>
                  </a:lnTo>
                  <a:lnTo>
                    <a:pt x="1052851" y="2512913"/>
                  </a:lnTo>
                  <a:lnTo>
                    <a:pt x="1094965" y="2559001"/>
                  </a:lnTo>
                  <a:lnTo>
                    <a:pt x="1137079" y="2605089"/>
                  </a:lnTo>
                  <a:lnTo>
                    <a:pt x="1179194" y="2651177"/>
                  </a:lnTo>
                  <a:lnTo>
                    <a:pt x="1221308" y="2697265"/>
                  </a:lnTo>
                  <a:lnTo>
                    <a:pt x="1266428" y="2654592"/>
                  </a:lnTo>
                  <a:lnTo>
                    <a:pt x="1310058" y="2610397"/>
                  </a:lnTo>
                  <a:lnTo>
                    <a:pt x="1352147" y="2564731"/>
                  </a:lnTo>
                  <a:lnTo>
                    <a:pt x="1392645" y="2517649"/>
                  </a:lnTo>
                  <a:lnTo>
                    <a:pt x="1431504" y="2469206"/>
                  </a:lnTo>
                  <a:lnTo>
                    <a:pt x="1468679" y="2419458"/>
                  </a:lnTo>
                  <a:lnTo>
                    <a:pt x="1504126" y="2368465"/>
                  </a:lnTo>
                  <a:lnTo>
                    <a:pt x="1537803" y="2316286"/>
                  </a:lnTo>
                  <a:lnTo>
                    <a:pt x="1569671" y="2262983"/>
                  </a:lnTo>
                  <a:lnTo>
                    <a:pt x="1599692" y="2208618"/>
                  </a:lnTo>
                  <a:lnTo>
                    <a:pt x="1627831" y="2153256"/>
                  </a:lnTo>
                  <a:lnTo>
                    <a:pt x="1654055" y="2096961"/>
                  </a:lnTo>
                  <a:lnTo>
                    <a:pt x="1678332" y="2039799"/>
                  </a:lnTo>
                  <a:lnTo>
                    <a:pt x="1700635" y="1981839"/>
                  </a:lnTo>
                  <a:lnTo>
                    <a:pt x="1720937" y="1923148"/>
                  </a:lnTo>
                  <a:lnTo>
                    <a:pt x="1739214" y="1863795"/>
                  </a:lnTo>
                  <a:lnTo>
                    <a:pt x="1755444" y="1803851"/>
                  </a:lnTo>
                  <a:lnTo>
                    <a:pt x="1769609" y="1743385"/>
                  </a:lnTo>
                  <a:lnTo>
                    <a:pt x="1781692" y="1682468"/>
                  </a:lnTo>
                  <a:lnTo>
                    <a:pt x="1791679" y="1621173"/>
                  </a:lnTo>
                  <a:lnTo>
                    <a:pt x="1799558" y="1559572"/>
                  </a:lnTo>
                  <a:lnTo>
                    <a:pt x="1805319" y="1497737"/>
                  </a:lnTo>
                  <a:lnTo>
                    <a:pt x="1808956" y="1435740"/>
                  </a:lnTo>
                  <a:lnTo>
                    <a:pt x="1810465" y="1373655"/>
                  </a:lnTo>
                  <a:lnTo>
                    <a:pt x="1809844" y="1311555"/>
                  </a:lnTo>
                  <a:lnTo>
                    <a:pt x="1807093" y="1249513"/>
                  </a:lnTo>
                  <a:lnTo>
                    <a:pt x="1802216" y="1187602"/>
                  </a:lnTo>
                  <a:lnTo>
                    <a:pt x="1795219" y="1125894"/>
                  </a:lnTo>
                  <a:lnTo>
                    <a:pt x="1786109" y="1064463"/>
                  </a:lnTo>
                  <a:lnTo>
                    <a:pt x="1774898" y="1003380"/>
                  </a:lnTo>
                  <a:lnTo>
                    <a:pt x="1761598" y="942718"/>
                  </a:lnTo>
                  <a:lnTo>
                    <a:pt x="1746226" y="882547"/>
                  </a:lnTo>
                  <a:lnTo>
                    <a:pt x="1728799" y="822939"/>
                  </a:lnTo>
                  <a:lnTo>
                    <a:pt x="1709339" y="763964"/>
                  </a:lnTo>
                  <a:lnTo>
                    <a:pt x="1687866" y="705691"/>
                  </a:lnTo>
                  <a:lnTo>
                    <a:pt x="1664408" y="648188"/>
                  </a:lnTo>
                  <a:lnTo>
                    <a:pt x="1638992" y="591524"/>
                  </a:lnTo>
                  <a:lnTo>
                    <a:pt x="1611647" y="535765"/>
                  </a:lnTo>
                  <a:lnTo>
                    <a:pt x="1582406" y="480977"/>
                  </a:lnTo>
                  <a:lnTo>
                    <a:pt x="1551304" y="427224"/>
                  </a:lnTo>
                  <a:lnTo>
                    <a:pt x="1518376" y="374569"/>
                  </a:lnTo>
                  <a:lnTo>
                    <a:pt x="1483661" y="323074"/>
                  </a:lnTo>
                  <a:lnTo>
                    <a:pt x="1447201" y="272800"/>
                  </a:lnTo>
                  <a:lnTo>
                    <a:pt x="1409038" y="223807"/>
                  </a:lnTo>
                  <a:lnTo>
                    <a:pt x="1369217" y="176151"/>
                  </a:lnTo>
                  <a:lnTo>
                    <a:pt x="1327785" y="129888"/>
                  </a:lnTo>
                  <a:lnTo>
                    <a:pt x="1284791" y="85074"/>
                  </a:lnTo>
                  <a:lnTo>
                    <a:pt x="1240285" y="41761"/>
                  </a:lnTo>
                  <a:lnTo>
                    <a:pt x="1194320" y="0"/>
                  </a:lnTo>
                  <a:lnTo>
                    <a:pt x="1153137" y="46921"/>
                  </a:lnTo>
                  <a:lnTo>
                    <a:pt x="1111953" y="93842"/>
                  </a:lnTo>
                  <a:lnTo>
                    <a:pt x="1070770" y="140763"/>
                  </a:lnTo>
                  <a:lnTo>
                    <a:pt x="1029586" y="187685"/>
                  </a:lnTo>
                  <a:lnTo>
                    <a:pt x="988403" y="234606"/>
                  </a:lnTo>
                  <a:lnTo>
                    <a:pt x="947219" y="281527"/>
                  </a:lnTo>
                  <a:lnTo>
                    <a:pt x="906036" y="328448"/>
                  </a:lnTo>
                  <a:lnTo>
                    <a:pt x="864853" y="375370"/>
                  </a:lnTo>
                  <a:lnTo>
                    <a:pt x="823669" y="422291"/>
                  </a:lnTo>
                  <a:lnTo>
                    <a:pt x="782486" y="469212"/>
                  </a:lnTo>
                  <a:lnTo>
                    <a:pt x="741302" y="516134"/>
                  </a:lnTo>
                  <a:lnTo>
                    <a:pt x="700119" y="563055"/>
                  </a:lnTo>
                  <a:lnTo>
                    <a:pt x="658935" y="609976"/>
                  </a:lnTo>
                  <a:lnTo>
                    <a:pt x="617752" y="656897"/>
                  </a:lnTo>
                  <a:lnTo>
                    <a:pt x="576568" y="703819"/>
                  </a:lnTo>
                  <a:lnTo>
                    <a:pt x="535385" y="750740"/>
                  </a:lnTo>
                  <a:lnTo>
                    <a:pt x="494201" y="797661"/>
                  </a:lnTo>
                  <a:lnTo>
                    <a:pt x="453018" y="844583"/>
                  </a:lnTo>
                  <a:lnTo>
                    <a:pt x="411834" y="891504"/>
                  </a:lnTo>
                  <a:lnTo>
                    <a:pt x="370651" y="938425"/>
                  </a:lnTo>
                  <a:lnTo>
                    <a:pt x="329467" y="985346"/>
                  </a:lnTo>
                  <a:lnTo>
                    <a:pt x="288284" y="1032268"/>
                  </a:lnTo>
                  <a:lnTo>
                    <a:pt x="247100" y="1079189"/>
                  </a:lnTo>
                  <a:lnTo>
                    <a:pt x="205917" y="1126110"/>
                  </a:lnTo>
                  <a:lnTo>
                    <a:pt x="164733" y="1173032"/>
                  </a:lnTo>
                  <a:lnTo>
                    <a:pt x="123550" y="1219953"/>
                  </a:lnTo>
                  <a:lnTo>
                    <a:pt x="82366" y="1266874"/>
                  </a:lnTo>
                  <a:lnTo>
                    <a:pt x="41183" y="1313795"/>
                  </a:lnTo>
                  <a:close/>
                </a:path>
              </a:pathLst>
            </a:custGeom>
            <a:solidFill>
              <a:schemeClr val="accent2">
                <a:lumMod val="40000"/>
                <a:lumOff val="6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8" name="pg8">
              <a:extLst>
                <a:ext uri="{FF2B5EF4-FFF2-40B4-BE49-F238E27FC236}">
                  <a16:creationId xmlns:a16="http://schemas.microsoft.com/office/drawing/2014/main" id="{9BA5DDCB-707C-451D-AD7D-0EC7283183E1}"/>
                </a:ext>
              </a:extLst>
            </p:cNvPr>
            <p:cNvSpPr/>
            <p:nvPr/>
          </p:nvSpPr>
          <p:spPr>
            <a:xfrm>
              <a:off x="3930303" y="1367027"/>
              <a:ext cx="1194320" cy="1810512"/>
            </a:xfrm>
            <a:custGeom>
              <a:avLst/>
              <a:gdLst/>
              <a:ahLst/>
              <a:cxnLst/>
              <a:rect l="0" t="0" r="0" b="0"/>
              <a:pathLst>
                <a:path w="1194320" h="1810512">
                  <a:moveTo>
                    <a:pt x="0" y="1810512"/>
                  </a:moveTo>
                  <a:lnTo>
                    <a:pt x="41183" y="1763590"/>
                  </a:lnTo>
                  <a:lnTo>
                    <a:pt x="82366" y="1716669"/>
                  </a:lnTo>
                  <a:lnTo>
                    <a:pt x="123550" y="1669748"/>
                  </a:lnTo>
                  <a:lnTo>
                    <a:pt x="164733" y="1622826"/>
                  </a:lnTo>
                  <a:lnTo>
                    <a:pt x="205917" y="1575905"/>
                  </a:lnTo>
                  <a:lnTo>
                    <a:pt x="247100" y="1528984"/>
                  </a:lnTo>
                  <a:lnTo>
                    <a:pt x="288284" y="1482063"/>
                  </a:lnTo>
                  <a:lnTo>
                    <a:pt x="329467" y="1435141"/>
                  </a:lnTo>
                  <a:lnTo>
                    <a:pt x="370651" y="1388220"/>
                  </a:lnTo>
                  <a:lnTo>
                    <a:pt x="411834" y="1341299"/>
                  </a:lnTo>
                  <a:lnTo>
                    <a:pt x="453018" y="1294377"/>
                  </a:lnTo>
                  <a:lnTo>
                    <a:pt x="494201" y="1247456"/>
                  </a:lnTo>
                  <a:lnTo>
                    <a:pt x="535385" y="1200535"/>
                  </a:lnTo>
                  <a:lnTo>
                    <a:pt x="576568" y="1153614"/>
                  </a:lnTo>
                  <a:lnTo>
                    <a:pt x="617752" y="1106692"/>
                  </a:lnTo>
                  <a:lnTo>
                    <a:pt x="658935" y="1059771"/>
                  </a:lnTo>
                  <a:lnTo>
                    <a:pt x="700119" y="1012850"/>
                  </a:lnTo>
                  <a:lnTo>
                    <a:pt x="741302" y="965928"/>
                  </a:lnTo>
                  <a:lnTo>
                    <a:pt x="782486" y="919007"/>
                  </a:lnTo>
                  <a:lnTo>
                    <a:pt x="823669" y="872086"/>
                  </a:lnTo>
                  <a:lnTo>
                    <a:pt x="864853" y="825165"/>
                  </a:lnTo>
                  <a:lnTo>
                    <a:pt x="906036" y="778243"/>
                  </a:lnTo>
                  <a:lnTo>
                    <a:pt x="947219" y="731322"/>
                  </a:lnTo>
                  <a:lnTo>
                    <a:pt x="988403" y="684401"/>
                  </a:lnTo>
                  <a:lnTo>
                    <a:pt x="1029586" y="637479"/>
                  </a:lnTo>
                  <a:lnTo>
                    <a:pt x="1070770" y="590558"/>
                  </a:lnTo>
                  <a:lnTo>
                    <a:pt x="1111953" y="543637"/>
                  </a:lnTo>
                  <a:lnTo>
                    <a:pt x="1153137" y="496716"/>
                  </a:lnTo>
                  <a:lnTo>
                    <a:pt x="1194320" y="449794"/>
                  </a:lnTo>
                  <a:lnTo>
                    <a:pt x="1146950" y="409634"/>
                  </a:lnTo>
                  <a:lnTo>
                    <a:pt x="1098230" y="371122"/>
                  </a:lnTo>
                  <a:lnTo>
                    <a:pt x="1048218" y="334303"/>
                  </a:lnTo>
                  <a:lnTo>
                    <a:pt x="996973" y="299222"/>
                  </a:lnTo>
                  <a:lnTo>
                    <a:pt x="944555" y="265918"/>
                  </a:lnTo>
                  <a:lnTo>
                    <a:pt x="891025" y="234432"/>
                  </a:lnTo>
                  <a:lnTo>
                    <a:pt x="836447" y="204800"/>
                  </a:lnTo>
                  <a:lnTo>
                    <a:pt x="780885" y="177058"/>
                  </a:lnTo>
                  <a:lnTo>
                    <a:pt x="724404" y="151237"/>
                  </a:lnTo>
                  <a:lnTo>
                    <a:pt x="667071" y="127369"/>
                  </a:lnTo>
                  <a:lnTo>
                    <a:pt x="608953" y="105481"/>
                  </a:lnTo>
                  <a:lnTo>
                    <a:pt x="550118" y="85599"/>
                  </a:lnTo>
                  <a:lnTo>
                    <a:pt x="490636" y="67747"/>
                  </a:lnTo>
                  <a:lnTo>
                    <a:pt x="430577" y="51945"/>
                  </a:lnTo>
                  <a:lnTo>
                    <a:pt x="370011" y="38212"/>
                  </a:lnTo>
                  <a:lnTo>
                    <a:pt x="309010" y="26565"/>
                  </a:lnTo>
                  <a:lnTo>
                    <a:pt x="247645" y="17016"/>
                  </a:lnTo>
                  <a:lnTo>
                    <a:pt x="185989" y="9578"/>
                  </a:lnTo>
                  <a:lnTo>
                    <a:pt x="124114" y="4259"/>
                  </a:lnTo>
                  <a:lnTo>
                    <a:pt x="62094" y="1065"/>
                  </a:lnTo>
                  <a:lnTo>
                    <a:pt x="0" y="0"/>
                  </a:lnTo>
                  <a:lnTo>
                    <a:pt x="0" y="62431"/>
                  </a:lnTo>
                  <a:lnTo>
                    <a:pt x="0" y="124862"/>
                  </a:lnTo>
                  <a:lnTo>
                    <a:pt x="0" y="187294"/>
                  </a:lnTo>
                  <a:lnTo>
                    <a:pt x="0" y="249725"/>
                  </a:lnTo>
                  <a:lnTo>
                    <a:pt x="0" y="312157"/>
                  </a:lnTo>
                  <a:lnTo>
                    <a:pt x="0" y="374588"/>
                  </a:lnTo>
                  <a:lnTo>
                    <a:pt x="0" y="437020"/>
                  </a:lnTo>
                  <a:lnTo>
                    <a:pt x="0" y="499451"/>
                  </a:lnTo>
                  <a:lnTo>
                    <a:pt x="0" y="561883"/>
                  </a:lnTo>
                  <a:lnTo>
                    <a:pt x="0" y="624314"/>
                  </a:lnTo>
                  <a:lnTo>
                    <a:pt x="0" y="686745"/>
                  </a:lnTo>
                  <a:lnTo>
                    <a:pt x="0" y="749177"/>
                  </a:lnTo>
                  <a:lnTo>
                    <a:pt x="0" y="811608"/>
                  </a:lnTo>
                  <a:lnTo>
                    <a:pt x="0" y="874040"/>
                  </a:lnTo>
                  <a:lnTo>
                    <a:pt x="0" y="936471"/>
                  </a:lnTo>
                  <a:lnTo>
                    <a:pt x="0" y="998903"/>
                  </a:lnTo>
                  <a:lnTo>
                    <a:pt x="0" y="1061334"/>
                  </a:lnTo>
                  <a:lnTo>
                    <a:pt x="0" y="1123766"/>
                  </a:lnTo>
                  <a:lnTo>
                    <a:pt x="0" y="1186197"/>
                  </a:lnTo>
                  <a:lnTo>
                    <a:pt x="0" y="1248628"/>
                  </a:lnTo>
                  <a:lnTo>
                    <a:pt x="0" y="1311060"/>
                  </a:lnTo>
                  <a:lnTo>
                    <a:pt x="0" y="1373491"/>
                  </a:lnTo>
                  <a:lnTo>
                    <a:pt x="0" y="1435923"/>
                  </a:lnTo>
                  <a:lnTo>
                    <a:pt x="0" y="1498354"/>
                  </a:lnTo>
                  <a:lnTo>
                    <a:pt x="0" y="1560786"/>
                  </a:lnTo>
                  <a:lnTo>
                    <a:pt x="0" y="1623217"/>
                  </a:lnTo>
                  <a:lnTo>
                    <a:pt x="0" y="1685649"/>
                  </a:lnTo>
                  <a:lnTo>
                    <a:pt x="0" y="1748080"/>
                  </a:lnTo>
                  <a:close/>
                </a:path>
              </a:pathLst>
            </a:custGeom>
            <a:solidFill>
              <a:schemeClr val="accent2">
                <a:lumMod val="20000"/>
                <a:lumOff val="80000"/>
              </a:scheme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159" name="rc10">
              <a:extLst>
                <a:ext uri="{FF2B5EF4-FFF2-40B4-BE49-F238E27FC236}">
                  <a16:creationId xmlns:a16="http://schemas.microsoft.com/office/drawing/2014/main" id="{B31A569E-1F31-4CD7-B745-FB5A225CC0EA}"/>
                </a:ext>
              </a:extLst>
            </p:cNvPr>
            <p:cNvSpPr/>
            <p:nvPr/>
          </p:nvSpPr>
          <p:spPr>
            <a:xfrm>
              <a:off x="5805694" y="1397367"/>
              <a:ext cx="201456" cy="201456"/>
            </a:xfrm>
            <a:prstGeom prst="rect">
              <a:avLst/>
            </a:prstGeom>
            <a:solidFill>
              <a:schemeClr val="accent2">
                <a:lumMod val="5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60" name="rc11">
              <a:extLst>
                <a:ext uri="{FF2B5EF4-FFF2-40B4-BE49-F238E27FC236}">
                  <a16:creationId xmlns:a16="http://schemas.microsoft.com/office/drawing/2014/main" id="{F7A47C1C-2F24-4590-8638-1B1106C8CE28}"/>
                </a:ext>
              </a:extLst>
            </p:cNvPr>
            <p:cNvSpPr/>
            <p:nvPr/>
          </p:nvSpPr>
          <p:spPr>
            <a:xfrm>
              <a:off x="5805694" y="1616822"/>
              <a:ext cx="201456" cy="201456"/>
            </a:xfrm>
            <a:prstGeom prst="rect">
              <a:avLst/>
            </a:prstGeom>
            <a:solidFill>
              <a:schemeClr val="accent2">
                <a:lumMod val="75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61" name="rc12">
              <a:extLst>
                <a:ext uri="{FF2B5EF4-FFF2-40B4-BE49-F238E27FC236}">
                  <a16:creationId xmlns:a16="http://schemas.microsoft.com/office/drawing/2014/main" id="{D6DF1CCA-621F-4764-8DBA-F0C6A1CB3A33}"/>
                </a:ext>
              </a:extLst>
            </p:cNvPr>
            <p:cNvSpPr/>
            <p:nvPr/>
          </p:nvSpPr>
          <p:spPr>
            <a:xfrm>
              <a:off x="5805694" y="1836278"/>
              <a:ext cx="201456" cy="201456"/>
            </a:xfrm>
            <a:prstGeom prst="rect">
              <a:avLst/>
            </a:prstGeom>
            <a:solidFill>
              <a:schemeClr val="accent2">
                <a:lumMod val="60000"/>
                <a:lumOff val="4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62" name="rc13">
              <a:extLst>
                <a:ext uri="{FF2B5EF4-FFF2-40B4-BE49-F238E27FC236}">
                  <a16:creationId xmlns:a16="http://schemas.microsoft.com/office/drawing/2014/main" id="{E084964C-90C5-47FF-A329-4CE761BE4C86}"/>
                </a:ext>
              </a:extLst>
            </p:cNvPr>
            <p:cNvSpPr/>
            <p:nvPr/>
          </p:nvSpPr>
          <p:spPr>
            <a:xfrm>
              <a:off x="5805694" y="2055734"/>
              <a:ext cx="201456" cy="201456"/>
            </a:xfrm>
            <a:prstGeom prst="rect">
              <a:avLst/>
            </a:prstGeom>
            <a:solidFill>
              <a:schemeClr val="accent2">
                <a:lumMod val="40000"/>
                <a:lumOff val="6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63" name="rc14">
              <a:extLst>
                <a:ext uri="{FF2B5EF4-FFF2-40B4-BE49-F238E27FC236}">
                  <a16:creationId xmlns:a16="http://schemas.microsoft.com/office/drawing/2014/main" id="{BC2DED3A-CC57-4516-905C-1D39F9A3F670}"/>
                </a:ext>
              </a:extLst>
            </p:cNvPr>
            <p:cNvSpPr/>
            <p:nvPr/>
          </p:nvSpPr>
          <p:spPr>
            <a:xfrm>
              <a:off x="5805694" y="2275190"/>
              <a:ext cx="201456" cy="201456"/>
            </a:xfrm>
            <a:prstGeom prst="rect">
              <a:avLst/>
            </a:prstGeom>
            <a:solidFill>
              <a:schemeClr val="accent2">
                <a:lumMod val="20000"/>
                <a:lumOff val="80000"/>
              </a:schemeClr>
            </a:solidFill>
            <a:ln w="13550" cap="sq">
              <a:solidFill>
                <a:srgbClr val="FFFFFF">
                  <a:alpha val="100000"/>
                </a:srgbClr>
              </a:solidFill>
              <a:prstDash val="solid"/>
              <a:miter/>
            </a:ln>
          </p:spPr>
          <p:txBody>
            <a:bodyPr/>
            <a:lstStyle/>
            <a:p>
              <a:pPr defTabSz="457200"/>
              <a:endParaRPr>
                <a:solidFill>
                  <a:prstClr val="black"/>
                </a:solidFill>
                <a:latin typeface="Calibri"/>
              </a:endParaRPr>
            </a:p>
          </p:txBody>
        </p:sp>
        <p:sp>
          <p:nvSpPr>
            <p:cNvPr id="164" name="tx15">
              <a:extLst>
                <a:ext uri="{FF2B5EF4-FFF2-40B4-BE49-F238E27FC236}">
                  <a16:creationId xmlns:a16="http://schemas.microsoft.com/office/drawing/2014/main" id="{A74F6F91-FFDA-4C31-8339-FF1D6D129FF3}"/>
                </a:ext>
              </a:extLst>
            </p:cNvPr>
            <p:cNvSpPr/>
            <p:nvPr/>
          </p:nvSpPr>
          <p:spPr>
            <a:xfrm>
              <a:off x="6073117" y="1454106"/>
              <a:ext cx="260736"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Army</a:t>
              </a:r>
            </a:p>
          </p:txBody>
        </p:sp>
        <p:sp>
          <p:nvSpPr>
            <p:cNvPr id="165" name="tx16">
              <a:extLst>
                <a:ext uri="{FF2B5EF4-FFF2-40B4-BE49-F238E27FC236}">
                  <a16:creationId xmlns:a16="http://schemas.microsoft.com/office/drawing/2014/main" id="{BE8F6A63-BF05-4212-BBD6-952FB95BF462}"/>
                </a:ext>
              </a:extLst>
            </p:cNvPr>
            <p:cNvSpPr/>
            <p:nvPr/>
          </p:nvSpPr>
          <p:spPr>
            <a:xfrm>
              <a:off x="6067435" y="1673562"/>
              <a:ext cx="254625" cy="10351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Navy</a:t>
              </a:r>
            </a:p>
          </p:txBody>
        </p:sp>
        <p:sp>
          <p:nvSpPr>
            <p:cNvPr id="166" name="tx17">
              <a:extLst>
                <a:ext uri="{FF2B5EF4-FFF2-40B4-BE49-F238E27FC236}">
                  <a16:creationId xmlns:a16="http://schemas.microsoft.com/office/drawing/2014/main" id="{233E9CE8-67F1-4E69-A2CC-C9971E25E434}"/>
                </a:ext>
              </a:extLst>
            </p:cNvPr>
            <p:cNvSpPr/>
            <p:nvPr/>
          </p:nvSpPr>
          <p:spPr>
            <a:xfrm>
              <a:off x="6106762" y="1892540"/>
              <a:ext cx="670778" cy="103574"/>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Marine Corps</a:t>
              </a:r>
            </a:p>
          </p:txBody>
        </p:sp>
        <p:sp>
          <p:nvSpPr>
            <p:cNvPr id="167" name="tx18">
              <a:extLst>
                <a:ext uri="{FF2B5EF4-FFF2-40B4-BE49-F238E27FC236}">
                  <a16:creationId xmlns:a16="http://schemas.microsoft.com/office/drawing/2014/main" id="{D526DD22-E1A5-42F9-9027-A1C12E470252}"/>
                </a:ext>
              </a:extLst>
            </p:cNvPr>
            <p:cNvSpPr/>
            <p:nvPr/>
          </p:nvSpPr>
          <p:spPr>
            <a:xfrm>
              <a:off x="6095183" y="2134206"/>
              <a:ext cx="453315" cy="81309"/>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Air Force</a:t>
              </a:r>
            </a:p>
          </p:txBody>
        </p:sp>
        <p:sp>
          <p:nvSpPr>
            <p:cNvPr id="168" name="tx19">
              <a:extLst>
                <a:ext uri="{FF2B5EF4-FFF2-40B4-BE49-F238E27FC236}">
                  <a16:creationId xmlns:a16="http://schemas.microsoft.com/office/drawing/2014/main" id="{1CC4E18F-8C30-4361-B10D-C3C4731803F3}"/>
                </a:ext>
              </a:extLst>
            </p:cNvPr>
            <p:cNvSpPr/>
            <p:nvPr/>
          </p:nvSpPr>
          <p:spPr>
            <a:xfrm>
              <a:off x="6073792" y="2341436"/>
              <a:ext cx="279509" cy="82783"/>
            </a:xfrm>
            <a:prstGeom prst="rect">
              <a:avLst/>
            </a:prstGeom>
            <a:noFill/>
          </p:spPr>
          <p:txBody>
            <a:bodyPr wrap="none" lIns="0" tIns="0" rIns="0" bIns="0" anchor="ctr" anchorCtr="1"/>
            <a:lstStyle/>
            <a:p>
              <a:pPr defTabSz="457200">
                <a:lnSpc>
                  <a:spcPts val="880"/>
                </a:lnSpc>
              </a:pPr>
              <a:r>
                <a:rPr sz="880">
                  <a:solidFill>
                    <a:srgbClr val="000000">
                      <a:alpha val="100000"/>
                    </a:srgbClr>
                  </a:solidFill>
                  <a:latin typeface="Open Sans" panose="020B0606030504020204"/>
                  <a:cs typeface="Arial"/>
                </a:rPr>
                <a:t>Other</a:t>
              </a:r>
            </a:p>
          </p:txBody>
        </p:sp>
      </p:grpSp>
      <p:sp>
        <p:nvSpPr>
          <p:cNvPr id="3" name="TextBox 2">
            <a:extLst>
              <a:ext uri="{FF2B5EF4-FFF2-40B4-BE49-F238E27FC236}">
                <a16:creationId xmlns:a16="http://schemas.microsoft.com/office/drawing/2014/main" id="{A98E9B9A-FB8E-4C28-B744-62760AABDF32}"/>
              </a:ext>
            </a:extLst>
          </p:cNvPr>
          <p:cNvSpPr txBox="1"/>
          <p:nvPr/>
        </p:nvSpPr>
        <p:spPr>
          <a:xfrm>
            <a:off x="2447085" y="2872628"/>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15%</a:t>
            </a:r>
          </a:p>
        </p:txBody>
      </p:sp>
      <p:sp>
        <p:nvSpPr>
          <p:cNvPr id="169" name="TextBox 168">
            <a:extLst>
              <a:ext uri="{FF2B5EF4-FFF2-40B4-BE49-F238E27FC236}">
                <a16:creationId xmlns:a16="http://schemas.microsoft.com/office/drawing/2014/main" id="{90FB2C3B-68D5-4999-9D04-EA62D1756707}"/>
              </a:ext>
            </a:extLst>
          </p:cNvPr>
          <p:cNvSpPr txBox="1"/>
          <p:nvPr/>
        </p:nvSpPr>
        <p:spPr>
          <a:xfrm>
            <a:off x="1947072" y="3780356"/>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20%</a:t>
            </a:r>
          </a:p>
        </p:txBody>
      </p:sp>
      <p:sp>
        <p:nvSpPr>
          <p:cNvPr id="170" name="TextBox 169">
            <a:extLst>
              <a:ext uri="{FF2B5EF4-FFF2-40B4-BE49-F238E27FC236}">
                <a16:creationId xmlns:a16="http://schemas.microsoft.com/office/drawing/2014/main" id="{3871FD16-587B-40BD-BA94-3BA48D8E606F}"/>
              </a:ext>
            </a:extLst>
          </p:cNvPr>
          <p:cNvSpPr txBox="1"/>
          <p:nvPr/>
        </p:nvSpPr>
        <p:spPr>
          <a:xfrm>
            <a:off x="3522622" y="4353085"/>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52%</a:t>
            </a:r>
          </a:p>
        </p:txBody>
      </p:sp>
      <p:sp>
        <p:nvSpPr>
          <p:cNvPr id="171" name="TextBox 170">
            <a:extLst>
              <a:ext uri="{FF2B5EF4-FFF2-40B4-BE49-F238E27FC236}">
                <a16:creationId xmlns:a16="http://schemas.microsoft.com/office/drawing/2014/main" id="{AC5CB4B5-8AA1-4C21-A3A5-7D76725C2BAF}"/>
              </a:ext>
            </a:extLst>
          </p:cNvPr>
          <p:cNvSpPr txBox="1"/>
          <p:nvPr/>
        </p:nvSpPr>
        <p:spPr>
          <a:xfrm>
            <a:off x="3424088" y="2821060"/>
            <a:ext cx="623889" cy="369332"/>
          </a:xfrm>
          <a:prstGeom prst="rect">
            <a:avLst/>
          </a:prstGeom>
          <a:noFill/>
        </p:spPr>
        <p:txBody>
          <a:bodyPr wrap="none" rtlCol="0">
            <a:spAutoFit/>
          </a:bodyPr>
          <a:lstStyle/>
          <a:p>
            <a:pPr defTabSz="457200"/>
            <a:r>
              <a:rPr lang="en-US">
                <a:solidFill>
                  <a:srgbClr val="4F81BD">
                    <a:lumMod val="75000"/>
                  </a:srgbClr>
                </a:solidFill>
                <a:latin typeface="Open Sans" panose="020B0606030504020204"/>
              </a:rPr>
              <a:t>12%</a:t>
            </a:r>
          </a:p>
        </p:txBody>
      </p:sp>
      <p:sp>
        <p:nvSpPr>
          <p:cNvPr id="172" name="TextBox 171">
            <a:extLst>
              <a:ext uri="{FF2B5EF4-FFF2-40B4-BE49-F238E27FC236}">
                <a16:creationId xmlns:a16="http://schemas.microsoft.com/office/drawing/2014/main" id="{78899BE2-575E-40B8-B365-171311D2C4C8}"/>
              </a:ext>
            </a:extLst>
          </p:cNvPr>
          <p:cNvSpPr txBox="1"/>
          <p:nvPr/>
        </p:nvSpPr>
        <p:spPr>
          <a:xfrm>
            <a:off x="3549122" y="2081417"/>
            <a:ext cx="498855" cy="369332"/>
          </a:xfrm>
          <a:prstGeom prst="rect">
            <a:avLst/>
          </a:prstGeom>
          <a:noFill/>
        </p:spPr>
        <p:txBody>
          <a:bodyPr wrap="none" rtlCol="0">
            <a:spAutoFit/>
          </a:bodyPr>
          <a:lstStyle/>
          <a:p>
            <a:pPr defTabSz="457200"/>
            <a:r>
              <a:rPr lang="en-US">
                <a:solidFill>
                  <a:srgbClr val="4F81BD">
                    <a:lumMod val="75000"/>
                  </a:srgbClr>
                </a:solidFill>
                <a:latin typeface="Open Sans" panose="020B0606030504020204"/>
              </a:rPr>
              <a:t>1%</a:t>
            </a:r>
          </a:p>
        </p:txBody>
      </p:sp>
      <p:cxnSp>
        <p:nvCxnSpPr>
          <p:cNvPr id="15" name="Straight Connector 14">
            <a:extLst>
              <a:ext uri="{FF2B5EF4-FFF2-40B4-BE49-F238E27FC236}">
                <a16:creationId xmlns:a16="http://schemas.microsoft.com/office/drawing/2014/main" id="{71724302-FB9C-441E-BB3C-65BA229A17F5}"/>
              </a:ext>
            </a:extLst>
          </p:cNvPr>
          <p:cNvCxnSpPr>
            <a:cxnSpLocks/>
          </p:cNvCxnSpPr>
          <p:nvPr/>
        </p:nvCxnSpPr>
        <p:spPr>
          <a:xfrm flipH="1">
            <a:off x="3354927" y="2293869"/>
            <a:ext cx="271674" cy="140816"/>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73" name="TextBox 172">
            <a:extLst>
              <a:ext uri="{FF2B5EF4-FFF2-40B4-BE49-F238E27FC236}">
                <a16:creationId xmlns:a16="http://schemas.microsoft.com/office/drawing/2014/main" id="{5829C5F5-87F1-4B24-83D0-49E34AD6DB26}"/>
              </a:ext>
            </a:extLst>
          </p:cNvPr>
          <p:cNvSpPr txBox="1"/>
          <p:nvPr/>
        </p:nvSpPr>
        <p:spPr>
          <a:xfrm>
            <a:off x="6695983" y="3414194"/>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40%</a:t>
            </a:r>
          </a:p>
        </p:txBody>
      </p:sp>
      <p:sp>
        <p:nvSpPr>
          <p:cNvPr id="174" name="TextBox 173">
            <a:extLst>
              <a:ext uri="{FF2B5EF4-FFF2-40B4-BE49-F238E27FC236}">
                <a16:creationId xmlns:a16="http://schemas.microsoft.com/office/drawing/2014/main" id="{5F9522E3-79D0-4B68-BB66-A4403C5EFAD5}"/>
              </a:ext>
            </a:extLst>
          </p:cNvPr>
          <p:cNvSpPr txBox="1"/>
          <p:nvPr/>
        </p:nvSpPr>
        <p:spPr>
          <a:xfrm>
            <a:off x="7243044" y="4784810"/>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12%</a:t>
            </a:r>
          </a:p>
        </p:txBody>
      </p:sp>
      <p:sp>
        <p:nvSpPr>
          <p:cNvPr id="175" name="TextBox 174">
            <a:extLst>
              <a:ext uri="{FF2B5EF4-FFF2-40B4-BE49-F238E27FC236}">
                <a16:creationId xmlns:a16="http://schemas.microsoft.com/office/drawing/2014/main" id="{D3CADD79-17A6-442A-8916-BD3F1236AC87}"/>
              </a:ext>
            </a:extLst>
          </p:cNvPr>
          <p:cNvSpPr txBox="1"/>
          <p:nvPr/>
        </p:nvSpPr>
        <p:spPr>
          <a:xfrm>
            <a:off x="7929347" y="4719722"/>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10%</a:t>
            </a:r>
          </a:p>
        </p:txBody>
      </p:sp>
      <p:sp>
        <p:nvSpPr>
          <p:cNvPr id="176" name="TextBox 175">
            <a:extLst>
              <a:ext uri="{FF2B5EF4-FFF2-40B4-BE49-F238E27FC236}">
                <a16:creationId xmlns:a16="http://schemas.microsoft.com/office/drawing/2014/main" id="{386D14F8-0ADE-4455-B356-B063B3BC3E20}"/>
              </a:ext>
            </a:extLst>
          </p:cNvPr>
          <p:cNvSpPr txBox="1"/>
          <p:nvPr/>
        </p:nvSpPr>
        <p:spPr>
          <a:xfrm>
            <a:off x="8440256" y="3817940"/>
            <a:ext cx="623889" cy="369332"/>
          </a:xfrm>
          <a:prstGeom prst="rect">
            <a:avLst/>
          </a:prstGeom>
          <a:noFill/>
        </p:spPr>
        <p:txBody>
          <a:bodyPr wrap="none" rtlCol="0">
            <a:spAutoFit/>
          </a:bodyPr>
          <a:lstStyle/>
          <a:p>
            <a:pPr defTabSz="457200"/>
            <a:r>
              <a:rPr lang="en-US">
                <a:solidFill>
                  <a:prstClr val="white"/>
                </a:solidFill>
                <a:latin typeface="Open Sans" panose="020B0606030504020204"/>
              </a:rPr>
              <a:t>27%</a:t>
            </a:r>
          </a:p>
        </p:txBody>
      </p:sp>
      <p:sp>
        <p:nvSpPr>
          <p:cNvPr id="177" name="TextBox 176">
            <a:extLst>
              <a:ext uri="{FF2B5EF4-FFF2-40B4-BE49-F238E27FC236}">
                <a16:creationId xmlns:a16="http://schemas.microsoft.com/office/drawing/2014/main" id="{845611F3-FFF8-465E-A775-E63C5FD258A3}"/>
              </a:ext>
            </a:extLst>
          </p:cNvPr>
          <p:cNvSpPr txBox="1"/>
          <p:nvPr/>
        </p:nvSpPr>
        <p:spPr>
          <a:xfrm>
            <a:off x="7883070" y="2790383"/>
            <a:ext cx="623889" cy="369332"/>
          </a:xfrm>
          <a:prstGeom prst="rect">
            <a:avLst/>
          </a:prstGeom>
          <a:noFill/>
        </p:spPr>
        <p:txBody>
          <a:bodyPr wrap="none" rtlCol="0">
            <a:spAutoFit/>
          </a:bodyPr>
          <a:lstStyle/>
          <a:p>
            <a:pPr defTabSz="457200"/>
            <a:r>
              <a:rPr lang="en-US">
                <a:solidFill>
                  <a:srgbClr val="C0504D">
                    <a:lumMod val="75000"/>
                  </a:srgbClr>
                </a:solidFill>
                <a:latin typeface="Open Sans" panose="020B0606030504020204"/>
              </a:rPr>
              <a:t>11%</a:t>
            </a:r>
          </a:p>
        </p:txBody>
      </p:sp>
      <p:sp>
        <p:nvSpPr>
          <p:cNvPr id="4" name="TextBox 3">
            <a:extLst>
              <a:ext uri="{FF2B5EF4-FFF2-40B4-BE49-F238E27FC236}">
                <a16:creationId xmlns:a16="http://schemas.microsoft.com/office/drawing/2014/main" id="{54B47F88-E715-43C4-BF64-6BCF6EF04E6E}"/>
              </a:ext>
            </a:extLst>
          </p:cNvPr>
          <p:cNvSpPr txBox="1"/>
          <p:nvPr/>
        </p:nvSpPr>
        <p:spPr>
          <a:xfrm>
            <a:off x="1889366" y="6689181"/>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Tree>
    <p:extLst>
      <p:ext uri="{BB962C8B-B14F-4D97-AF65-F5344CB8AC3E}">
        <p14:creationId xmlns:p14="http://schemas.microsoft.com/office/powerpoint/2010/main" val="50975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2AB1-00AA-4223-820A-2C0B71287D69}"/>
              </a:ext>
            </a:extLst>
          </p:cNvPr>
          <p:cNvSpPr>
            <a:spLocks noGrp="1"/>
          </p:cNvSpPr>
          <p:nvPr>
            <p:ph type="title"/>
          </p:nvPr>
        </p:nvSpPr>
        <p:spPr/>
        <p:txBody>
          <a:bodyPr/>
          <a:lstStyle/>
          <a:p>
            <a:r>
              <a:rPr lang="en-US"/>
              <a:t>Race and Ethnicity of Respondents </a:t>
            </a:r>
          </a:p>
        </p:txBody>
      </p:sp>
      <p:sp>
        <p:nvSpPr>
          <p:cNvPr id="23" name="Content Placeholder 22">
            <a:extLst>
              <a:ext uri="{FF2B5EF4-FFF2-40B4-BE49-F238E27FC236}">
                <a16:creationId xmlns:a16="http://schemas.microsoft.com/office/drawing/2014/main" id="{691F34E5-DC5E-4D34-AB4D-7B2C4BA47FAB}"/>
              </a:ext>
            </a:extLst>
          </p:cNvPr>
          <p:cNvSpPr>
            <a:spLocks noGrp="1"/>
          </p:cNvSpPr>
          <p:nvPr>
            <p:ph idx="1"/>
          </p:nvPr>
        </p:nvSpPr>
        <p:spPr/>
        <p:txBody>
          <a:bodyPr/>
          <a:lstStyle/>
          <a:p>
            <a:r>
              <a:rPr lang="en-US"/>
              <a:t>Approximately half of the respondents were white, and the other half of respondents were Black, Hispanic, Asian, and Multiracial.</a:t>
            </a:r>
          </a:p>
        </p:txBody>
      </p:sp>
      <p:sp>
        <p:nvSpPr>
          <p:cNvPr id="27" name="TextBox 26">
            <a:extLst>
              <a:ext uri="{FF2B5EF4-FFF2-40B4-BE49-F238E27FC236}">
                <a16:creationId xmlns:a16="http://schemas.microsoft.com/office/drawing/2014/main" id="{451771A6-A0BA-4AC7-9DB8-B53A3324C5D1}"/>
              </a:ext>
            </a:extLst>
          </p:cNvPr>
          <p:cNvSpPr txBox="1"/>
          <p:nvPr/>
        </p:nvSpPr>
        <p:spPr>
          <a:xfrm>
            <a:off x="1981200" y="5976016"/>
            <a:ext cx="6689854" cy="253916"/>
          </a:xfrm>
          <a:prstGeom prst="rect">
            <a:avLst/>
          </a:prstGeom>
          <a:noFill/>
        </p:spPr>
        <p:txBody>
          <a:bodyPr wrap="square" rtlCol="0">
            <a:spAutoFit/>
          </a:bodyPr>
          <a:lstStyle/>
          <a:p>
            <a:pPr defTabSz="457200"/>
            <a:r>
              <a:rPr lang="en-US" sz="1050">
                <a:solidFill>
                  <a:prstClr val="black"/>
                </a:solidFill>
                <a:latin typeface="Open Sans" panose="020B0606030504020204"/>
              </a:rPr>
              <a:t>Note: Multiracial includes respondents who have selected 2 or more race categories</a:t>
            </a:r>
          </a:p>
        </p:txBody>
      </p:sp>
      <p:grpSp>
        <p:nvGrpSpPr>
          <p:cNvPr id="255" name="Group 254">
            <a:extLst>
              <a:ext uri="{FF2B5EF4-FFF2-40B4-BE49-F238E27FC236}">
                <a16:creationId xmlns:a16="http://schemas.microsoft.com/office/drawing/2014/main" id="{AB0B52F7-D891-4BE9-B33C-15DCE6153134}"/>
              </a:ext>
            </a:extLst>
          </p:cNvPr>
          <p:cNvGrpSpPr/>
          <p:nvPr/>
        </p:nvGrpSpPr>
        <p:grpSpPr>
          <a:xfrm>
            <a:off x="2090780" y="1578440"/>
            <a:ext cx="7656786" cy="4332407"/>
            <a:chOff x="442563" y="914400"/>
            <a:chExt cx="8244237" cy="4526280"/>
          </a:xfrm>
        </p:grpSpPr>
        <p:sp>
          <p:nvSpPr>
            <p:cNvPr id="256" name="rc3">
              <a:extLst>
                <a:ext uri="{FF2B5EF4-FFF2-40B4-BE49-F238E27FC236}">
                  <a16:creationId xmlns:a16="http://schemas.microsoft.com/office/drawing/2014/main" id="{BABEE5E4-E663-4560-8B38-9D97FFB2A130}"/>
                </a:ext>
              </a:extLst>
            </p:cNvPr>
            <p:cNvSpPr/>
            <p:nvPr/>
          </p:nvSpPr>
          <p:spPr>
            <a:xfrm>
              <a:off x="457200" y="914400"/>
              <a:ext cx="8229600" cy="4526280"/>
            </a:xfrm>
            <a:prstGeom prst="rect">
              <a:avLst/>
            </a:prstGeom>
            <a:solidFill>
              <a:srgbClr val="FFFFFF">
                <a:alpha val="100000"/>
              </a:srgbClr>
            </a:solidFill>
            <a:ln w="9525"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257" name="rc4">
              <a:extLst>
                <a:ext uri="{FF2B5EF4-FFF2-40B4-BE49-F238E27FC236}">
                  <a16:creationId xmlns:a16="http://schemas.microsoft.com/office/drawing/2014/main" id="{3749CBF3-A669-4842-91B6-71C50756AE99}"/>
                </a:ext>
              </a:extLst>
            </p:cNvPr>
            <p:cNvSpPr/>
            <p:nvPr/>
          </p:nvSpPr>
          <p:spPr>
            <a:xfrm>
              <a:off x="457200" y="914400"/>
              <a:ext cx="8229600" cy="4526280"/>
            </a:xfrm>
            <a:prstGeom prst="rect">
              <a:avLst/>
            </a:prstGeom>
            <a:solidFill>
              <a:srgbClr val="FFFFFF">
                <a:alpha val="100000"/>
              </a:srgbClr>
            </a:solidFill>
            <a:ln w="13550" cap="rnd">
              <a:solidFill>
                <a:srgbClr val="FFFFFF">
                  <a:alpha val="100000"/>
                </a:srgbClr>
              </a:solidFill>
              <a:prstDash val="solid"/>
              <a:round/>
            </a:ln>
          </p:spPr>
          <p:txBody>
            <a:bodyPr/>
            <a:lstStyle/>
            <a:p>
              <a:pPr defTabSz="457200"/>
              <a:endParaRPr>
                <a:solidFill>
                  <a:prstClr val="black"/>
                </a:solidFill>
                <a:latin typeface="Calibri"/>
              </a:endParaRPr>
            </a:p>
          </p:txBody>
        </p:sp>
        <p:sp>
          <p:nvSpPr>
            <p:cNvPr id="258" name="rc5">
              <a:extLst>
                <a:ext uri="{FF2B5EF4-FFF2-40B4-BE49-F238E27FC236}">
                  <a16:creationId xmlns:a16="http://schemas.microsoft.com/office/drawing/2014/main" id="{F4992577-6ABE-42E3-91A8-C1FE97E98DAA}"/>
                </a:ext>
              </a:extLst>
            </p:cNvPr>
            <p:cNvSpPr/>
            <p:nvPr/>
          </p:nvSpPr>
          <p:spPr>
            <a:xfrm>
              <a:off x="1908867" y="983989"/>
              <a:ext cx="6708343" cy="4056757"/>
            </a:xfrm>
            <a:prstGeom prst="rect">
              <a:avLst/>
            </a:prstGeom>
            <a:solidFill>
              <a:srgbClr val="FFFFFF">
                <a:alpha val="100000"/>
              </a:srgbClr>
            </a:solidFill>
          </p:spPr>
          <p:txBody>
            <a:bodyPr/>
            <a:lstStyle/>
            <a:p>
              <a:pPr defTabSz="457200"/>
              <a:endParaRPr>
                <a:solidFill>
                  <a:prstClr val="black"/>
                </a:solidFill>
                <a:latin typeface="Calibri"/>
              </a:endParaRPr>
            </a:p>
          </p:txBody>
        </p:sp>
        <p:sp>
          <p:nvSpPr>
            <p:cNvPr id="259" name="pl6">
              <a:extLst>
                <a:ext uri="{FF2B5EF4-FFF2-40B4-BE49-F238E27FC236}">
                  <a16:creationId xmlns:a16="http://schemas.microsoft.com/office/drawing/2014/main" id="{70F5F8C4-40EF-492F-83B6-20B24FA6F8F3}"/>
                </a:ext>
              </a:extLst>
            </p:cNvPr>
            <p:cNvSpPr/>
            <p:nvPr/>
          </p:nvSpPr>
          <p:spPr>
            <a:xfrm>
              <a:off x="2721999"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0" name="pl7">
              <a:extLst>
                <a:ext uri="{FF2B5EF4-FFF2-40B4-BE49-F238E27FC236}">
                  <a16:creationId xmlns:a16="http://schemas.microsoft.com/office/drawing/2014/main" id="{C778442F-3B2B-4765-B59F-10B60782D51F}"/>
                </a:ext>
              </a:extLst>
            </p:cNvPr>
            <p:cNvSpPr/>
            <p:nvPr/>
          </p:nvSpPr>
          <p:spPr>
            <a:xfrm>
              <a:off x="3738415"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1" name="pl8">
              <a:extLst>
                <a:ext uri="{FF2B5EF4-FFF2-40B4-BE49-F238E27FC236}">
                  <a16:creationId xmlns:a16="http://schemas.microsoft.com/office/drawing/2014/main" id="{CC3373F4-E418-4624-9F3B-D62BA65E4A71}"/>
                </a:ext>
              </a:extLst>
            </p:cNvPr>
            <p:cNvSpPr/>
            <p:nvPr/>
          </p:nvSpPr>
          <p:spPr>
            <a:xfrm>
              <a:off x="4754831"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2" name="pl9">
              <a:extLst>
                <a:ext uri="{FF2B5EF4-FFF2-40B4-BE49-F238E27FC236}">
                  <a16:creationId xmlns:a16="http://schemas.microsoft.com/office/drawing/2014/main" id="{3EC8BE58-62D1-4391-A804-6D2D09147F96}"/>
                </a:ext>
              </a:extLst>
            </p:cNvPr>
            <p:cNvSpPr/>
            <p:nvPr/>
          </p:nvSpPr>
          <p:spPr>
            <a:xfrm>
              <a:off x="5771246"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3" name="pl10">
              <a:extLst>
                <a:ext uri="{FF2B5EF4-FFF2-40B4-BE49-F238E27FC236}">
                  <a16:creationId xmlns:a16="http://schemas.microsoft.com/office/drawing/2014/main" id="{A63C633F-4BFD-4D28-ABD0-8EB6056A60DD}"/>
                </a:ext>
              </a:extLst>
            </p:cNvPr>
            <p:cNvSpPr/>
            <p:nvPr/>
          </p:nvSpPr>
          <p:spPr>
            <a:xfrm>
              <a:off x="6787662"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4" name="pl11">
              <a:extLst>
                <a:ext uri="{FF2B5EF4-FFF2-40B4-BE49-F238E27FC236}">
                  <a16:creationId xmlns:a16="http://schemas.microsoft.com/office/drawing/2014/main" id="{EAAD6D45-D3E6-441A-86C7-8EAAD74D25CF}"/>
                </a:ext>
              </a:extLst>
            </p:cNvPr>
            <p:cNvSpPr/>
            <p:nvPr/>
          </p:nvSpPr>
          <p:spPr>
            <a:xfrm>
              <a:off x="7804078" y="983989"/>
              <a:ext cx="0" cy="4056757"/>
            </a:xfrm>
            <a:custGeom>
              <a:avLst/>
              <a:gdLst/>
              <a:ahLst/>
              <a:cxnLst/>
              <a:rect l="0" t="0" r="0" b="0"/>
              <a:pathLst>
                <a:path h="4056757">
                  <a:moveTo>
                    <a:pt x="0" y="4056757"/>
                  </a:moveTo>
                  <a:lnTo>
                    <a:pt x="0" y="0"/>
                  </a:lnTo>
                  <a:lnTo>
                    <a:pt x="0" y="0"/>
                  </a:lnTo>
                </a:path>
              </a:pathLst>
            </a:custGeom>
            <a:ln w="6775"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5" name="pl12">
              <a:extLst>
                <a:ext uri="{FF2B5EF4-FFF2-40B4-BE49-F238E27FC236}">
                  <a16:creationId xmlns:a16="http://schemas.microsoft.com/office/drawing/2014/main" id="{A5556967-0BB1-46E2-8484-C037E8448B76}"/>
                </a:ext>
              </a:extLst>
            </p:cNvPr>
            <p:cNvSpPr/>
            <p:nvPr/>
          </p:nvSpPr>
          <p:spPr>
            <a:xfrm>
              <a:off x="1908867" y="4702683"/>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6" name="pl13">
              <a:extLst>
                <a:ext uri="{FF2B5EF4-FFF2-40B4-BE49-F238E27FC236}">
                  <a16:creationId xmlns:a16="http://schemas.microsoft.com/office/drawing/2014/main" id="{6BCF1CBD-2D8D-41A9-A049-42041A189206}"/>
                </a:ext>
              </a:extLst>
            </p:cNvPr>
            <p:cNvSpPr/>
            <p:nvPr/>
          </p:nvSpPr>
          <p:spPr>
            <a:xfrm>
              <a:off x="1908867" y="4139244"/>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7" name="pl14">
              <a:extLst>
                <a:ext uri="{FF2B5EF4-FFF2-40B4-BE49-F238E27FC236}">
                  <a16:creationId xmlns:a16="http://schemas.microsoft.com/office/drawing/2014/main" id="{3A0FD973-BDE3-4F2F-B845-E3DB6CC0FC01}"/>
                </a:ext>
              </a:extLst>
            </p:cNvPr>
            <p:cNvSpPr/>
            <p:nvPr/>
          </p:nvSpPr>
          <p:spPr>
            <a:xfrm>
              <a:off x="1908867" y="3575806"/>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8" name="pl15">
              <a:extLst>
                <a:ext uri="{FF2B5EF4-FFF2-40B4-BE49-F238E27FC236}">
                  <a16:creationId xmlns:a16="http://schemas.microsoft.com/office/drawing/2014/main" id="{F900BFDA-15E7-4369-8BDB-8C4A12A922EB}"/>
                </a:ext>
              </a:extLst>
            </p:cNvPr>
            <p:cNvSpPr/>
            <p:nvPr/>
          </p:nvSpPr>
          <p:spPr>
            <a:xfrm>
              <a:off x="1908867" y="3012367"/>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69" name="pl16">
              <a:extLst>
                <a:ext uri="{FF2B5EF4-FFF2-40B4-BE49-F238E27FC236}">
                  <a16:creationId xmlns:a16="http://schemas.microsoft.com/office/drawing/2014/main" id="{F84DC58E-D809-41C1-84CF-C1071EDB78C3}"/>
                </a:ext>
              </a:extLst>
            </p:cNvPr>
            <p:cNvSpPr/>
            <p:nvPr/>
          </p:nvSpPr>
          <p:spPr>
            <a:xfrm>
              <a:off x="1908867" y="2448929"/>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0" name="pl17">
              <a:extLst>
                <a:ext uri="{FF2B5EF4-FFF2-40B4-BE49-F238E27FC236}">
                  <a16:creationId xmlns:a16="http://schemas.microsoft.com/office/drawing/2014/main" id="{08DDBC38-06DF-45FC-A449-91F5C22EFE64}"/>
                </a:ext>
              </a:extLst>
            </p:cNvPr>
            <p:cNvSpPr/>
            <p:nvPr/>
          </p:nvSpPr>
          <p:spPr>
            <a:xfrm>
              <a:off x="1908867" y="1885490"/>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1" name="pl18">
              <a:extLst>
                <a:ext uri="{FF2B5EF4-FFF2-40B4-BE49-F238E27FC236}">
                  <a16:creationId xmlns:a16="http://schemas.microsoft.com/office/drawing/2014/main" id="{26C95E06-DAD0-448B-B840-B33DC02AC5BE}"/>
                </a:ext>
              </a:extLst>
            </p:cNvPr>
            <p:cNvSpPr/>
            <p:nvPr/>
          </p:nvSpPr>
          <p:spPr>
            <a:xfrm>
              <a:off x="1908867" y="1322052"/>
              <a:ext cx="6708343" cy="0"/>
            </a:xfrm>
            <a:custGeom>
              <a:avLst/>
              <a:gdLst/>
              <a:ahLst/>
              <a:cxnLst/>
              <a:rect l="0" t="0" r="0" b="0"/>
              <a:pathLst>
                <a:path w="6708343">
                  <a:moveTo>
                    <a:pt x="0" y="0"/>
                  </a:moveTo>
                  <a:lnTo>
                    <a:pt x="6708343" y="0"/>
                  </a:lnTo>
                  <a:lnTo>
                    <a:pt x="6708343"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2" name="pl19">
              <a:extLst>
                <a:ext uri="{FF2B5EF4-FFF2-40B4-BE49-F238E27FC236}">
                  <a16:creationId xmlns:a16="http://schemas.microsoft.com/office/drawing/2014/main" id="{0F9BB36A-CAE2-48A1-95BC-C7012DB59B05}"/>
                </a:ext>
              </a:extLst>
            </p:cNvPr>
            <p:cNvSpPr/>
            <p:nvPr/>
          </p:nvSpPr>
          <p:spPr>
            <a:xfrm>
              <a:off x="2213791"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3" name="pl20">
              <a:extLst>
                <a:ext uri="{FF2B5EF4-FFF2-40B4-BE49-F238E27FC236}">
                  <a16:creationId xmlns:a16="http://schemas.microsoft.com/office/drawing/2014/main" id="{AB87929C-FC91-4F68-AC43-8E5A5A611502}"/>
                </a:ext>
              </a:extLst>
            </p:cNvPr>
            <p:cNvSpPr/>
            <p:nvPr/>
          </p:nvSpPr>
          <p:spPr>
            <a:xfrm>
              <a:off x="3230207"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4" name="pl21">
              <a:extLst>
                <a:ext uri="{FF2B5EF4-FFF2-40B4-BE49-F238E27FC236}">
                  <a16:creationId xmlns:a16="http://schemas.microsoft.com/office/drawing/2014/main" id="{5FA5174C-F781-4AAA-B970-BA168A38D0F8}"/>
                </a:ext>
              </a:extLst>
            </p:cNvPr>
            <p:cNvSpPr/>
            <p:nvPr/>
          </p:nvSpPr>
          <p:spPr>
            <a:xfrm>
              <a:off x="4246623"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5" name="pl22">
              <a:extLst>
                <a:ext uri="{FF2B5EF4-FFF2-40B4-BE49-F238E27FC236}">
                  <a16:creationId xmlns:a16="http://schemas.microsoft.com/office/drawing/2014/main" id="{4CF08327-8954-4C6A-B1DC-B9B70DC4D5B7}"/>
                </a:ext>
              </a:extLst>
            </p:cNvPr>
            <p:cNvSpPr/>
            <p:nvPr/>
          </p:nvSpPr>
          <p:spPr>
            <a:xfrm>
              <a:off x="5263039"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6" name="pl23">
              <a:extLst>
                <a:ext uri="{FF2B5EF4-FFF2-40B4-BE49-F238E27FC236}">
                  <a16:creationId xmlns:a16="http://schemas.microsoft.com/office/drawing/2014/main" id="{AAC6E37B-44FE-48D1-9EDA-28EDE6AEE76C}"/>
                </a:ext>
              </a:extLst>
            </p:cNvPr>
            <p:cNvSpPr/>
            <p:nvPr/>
          </p:nvSpPr>
          <p:spPr>
            <a:xfrm>
              <a:off x="6279454"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7" name="pl24">
              <a:extLst>
                <a:ext uri="{FF2B5EF4-FFF2-40B4-BE49-F238E27FC236}">
                  <a16:creationId xmlns:a16="http://schemas.microsoft.com/office/drawing/2014/main" id="{AEC18A91-D559-42F7-A7FB-E92CDE005D29}"/>
                </a:ext>
              </a:extLst>
            </p:cNvPr>
            <p:cNvSpPr/>
            <p:nvPr/>
          </p:nvSpPr>
          <p:spPr>
            <a:xfrm>
              <a:off x="7295870"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8" name="pl25">
              <a:extLst>
                <a:ext uri="{FF2B5EF4-FFF2-40B4-BE49-F238E27FC236}">
                  <a16:creationId xmlns:a16="http://schemas.microsoft.com/office/drawing/2014/main" id="{9A2B35FE-C783-453D-AD41-FAC55B899666}"/>
                </a:ext>
              </a:extLst>
            </p:cNvPr>
            <p:cNvSpPr/>
            <p:nvPr/>
          </p:nvSpPr>
          <p:spPr>
            <a:xfrm>
              <a:off x="8312286" y="983989"/>
              <a:ext cx="0" cy="4056757"/>
            </a:xfrm>
            <a:custGeom>
              <a:avLst/>
              <a:gdLst/>
              <a:ahLst/>
              <a:cxnLst/>
              <a:rect l="0" t="0" r="0" b="0"/>
              <a:pathLst>
                <a:path h="4056757">
                  <a:moveTo>
                    <a:pt x="0" y="4056757"/>
                  </a:moveTo>
                  <a:lnTo>
                    <a:pt x="0" y="0"/>
                  </a:lnTo>
                  <a:lnTo>
                    <a:pt x="0" y="0"/>
                  </a:lnTo>
                </a:path>
              </a:pathLst>
            </a:custGeom>
            <a:ln w="13550" cap="flat">
              <a:solidFill>
                <a:srgbClr val="EBEBEB">
                  <a:alpha val="100000"/>
                </a:srgbClr>
              </a:solidFill>
              <a:prstDash val="solid"/>
              <a:round/>
            </a:ln>
          </p:spPr>
          <p:txBody>
            <a:bodyPr/>
            <a:lstStyle/>
            <a:p>
              <a:pPr defTabSz="457200"/>
              <a:endParaRPr>
                <a:solidFill>
                  <a:prstClr val="black"/>
                </a:solidFill>
                <a:latin typeface="Calibri"/>
              </a:endParaRPr>
            </a:p>
          </p:txBody>
        </p:sp>
        <p:sp>
          <p:nvSpPr>
            <p:cNvPr id="279" name="rc26">
              <a:extLst>
                <a:ext uri="{FF2B5EF4-FFF2-40B4-BE49-F238E27FC236}">
                  <a16:creationId xmlns:a16="http://schemas.microsoft.com/office/drawing/2014/main" id="{94346CB4-A26D-4BDE-A3F7-83E9E5D4B086}"/>
                </a:ext>
              </a:extLst>
            </p:cNvPr>
            <p:cNvSpPr/>
            <p:nvPr/>
          </p:nvSpPr>
          <p:spPr>
            <a:xfrm>
              <a:off x="2213791" y="2815164"/>
              <a:ext cx="582658"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0" name="rc27">
              <a:extLst>
                <a:ext uri="{FF2B5EF4-FFF2-40B4-BE49-F238E27FC236}">
                  <a16:creationId xmlns:a16="http://schemas.microsoft.com/office/drawing/2014/main" id="{AF38CCFE-21CC-4D7A-97EA-F7C2FF8B9492}"/>
                </a:ext>
              </a:extLst>
            </p:cNvPr>
            <p:cNvSpPr/>
            <p:nvPr/>
          </p:nvSpPr>
          <p:spPr>
            <a:xfrm>
              <a:off x="2213791" y="1688287"/>
              <a:ext cx="2395374"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1" name="rc28">
              <a:extLst>
                <a:ext uri="{FF2B5EF4-FFF2-40B4-BE49-F238E27FC236}">
                  <a16:creationId xmlns:a16="http://schemas.microsoft.com/office/drawing/2014/main" id="{71E0548F-A1A4-49BD-8CDB-1A0A8F3F9BCA}"/>
                </a:ext>
              </a:extLst>
            </p:cNvPr>
            <p:cNvSpPr/>
            <p:nvPr/>
          </p:nvSpPr>
          <p:spPr>
            <a:xfrm>
              <a:off x="2213791" y="2251725"/>
              <a:ext cx="906357"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2" name="rc29">
              <a:extLst>
                <a:ext uri="{FF2B5EF4-FFF2-40B4-BE49-F238E27FC236}">
                  <a16:creationId xmlns:a16="http://schemas.microsoft.com/office/drawing/2014/main" id="{5BAC187B-5BF5-4E3D-B948-D701FDB39743}"/>
                </a:ext>
              </a:extLst>
            </p:cNvPr>
            <p:cNvSpPr/>
            <p:nvPr/>
          </p:nvSpPr>
          <p:spPr>
            <a:xfrm>
              <a:off x="2213791" y="3378602"/>
              <a:ext cx="323699"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3" name="rc30">
              <a:extLst>
                <a:ext uri="{FF2B5EF4-FFF2-40B4-BE49-F238E27FC236}">
                  <a16:creationId xmlns:a16="http://schemas.microsoft.com/office/drawing/2014/main" id="{63E87151-07E9-4FD7-B2D8-F21A201B95A6}"/>
                </a:ext>
              </a:extLst>
            </p:cNvPr>
            <p:cNvSpPr/>
            <p:nvPr/>
          </p:nvSpPr>
          <p:spPr>
            <a:xfrm>
              <a:off x="2213791" y="3942041"/>
              <a:ext cx="64739"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4" name="rc31">
              <a:extLst>
                <a:ext uri="{FF2B5EF4-FFF2-40B4-BE49-F238E27FC236}">
                  <a16:creationId xmlns:a16="http://schemas.microsoft.com/office/drawing/2014/main" id="{B7B1F982-15E8-4802-819D-B865D2169E63}"/>
                </a:ext>
              </a:extLst>
            </p:cNvPr>
            <p:cNvSpPr/>
            <p:nvPr/>
          </p:nvSpPr>
          <p:spPr>
            <a:xfrm>
              <a:off x="2213791" y="4505479"/>
              <a:ext cx="647398"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5" name="rc32">
              <a:extLst>
                <a:ext uri="{FF2B5EF4-FFF2-40B4-BE49-F238E27FC236}">
                  <a16:creationId xmlns:a16="http://schemas.microsoft.com/office/drawing/2014/main" id="{473A9323-CF36-48CD-965C-DD5D69995E94}"/>
                </a:ext>
              </a:extLst>
            </p:cNvPr>
            <p:cNvSpPr/>
            <p:nvPr/>
          </p:nvSpPr>
          <p:spPr>
            <a:xfrm>
              <a:off x="2213791" y="1124848"/>
              <a:ext cx="5243928" cy="394406"/>
            </a:xfrm>
            <a:prstGeom prst="rect">
              <a:avLst/>
            </a:prstGeom>
            <a:solidFill>
              <a:srgbClr val="009FDF">
                <a:alpha val="100000"/>
              </a:srgbClr>
            </a:solidFill>
          </p:spPr>
          <p:txBody>
            <a:bodyPr/>
            <a:lstStyle/>
            <a:p>
              <a:pPr defTabSz="457200"/>
              <a:endParaRPr>
                <a:solidFill>
                  <a:prstClr val="black"/>
                </a:solidFill>
                <a:latin typeface="Calibri"/>
              </a:endParaRPr>
            </a:p>
          </p:txBody>
        </p:sp>
        <p:sp>
          <p:nvSpPr>
            <p:cNvPr id="286" name="tx33">
              <a:extLst>
                <a:ext uri="{FF2B5EF4-FFF2-40B4-BE49-F238E27FC236}">
                  <a16:creationId xmlns:a16="http://schemas.microsoft.com/office/drawing/2014/main" id="{F472C219-D808-43B5-96D6-DD390586C115}"/>
                </a:ext>
              </a:extLst>
            </p:cNvPr>
            <p:cNvSpPr/>
            <p:nvPr/>
          </p:nvSpPr>
          <p:spPr>
            <a:xfrm>
              <a:off x="2897769" y="2956779"/>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6%</a:t>
              </a:r>
            </a:p>
          </p:txBody>
        </p:sp>
        <p:sp>
          <p:nvSpPr>
            <p:cNvPr id="287" name="tx34">
              <a:extLst>
                <a:ext uri="{FF2B5EF4-FFF2-40B4-BE49-F238E27FC236}">
                  <a16:creationId xmlns:a16="http://schemas.microsoft.com/office/drawing/2014/main" id="{F1ED86B4-2500-41F1-A9AE-93E778BE7D03}"/>
                </a:ext>
              </a:extLst>
            </p:cNvPr>
            <p:cNvSpPr/>
            <p:nvPr/>
          </p:nvSpPr>
          <p:spPr>
            <a:xfrm>
              <a:off x="4749472" y="1829902"/>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24%</a:t>
              </a:r>
            </a:p>
          </p:txBody>
        </p:sp>
        <p:sp>
          <p:nvSpPr>
            <p:cNvPr id="288" name="tx35">
              <a:extLst>
                <a:ext uri="{FF2B5EF4-FFF2-40B4-BE49-F238E27FC236}">
                  <a16:creationId xmlns:a16="http://schemas.microsoft.com/office/drawing/2014/main" id="{3E34F9E2-0FFF-473B-A0AC-A0E0374B836A}"/>
                </a:ext>
              </a:extLst>
            </p:cNvPr>
            <p:cNvSpPr/>
            <p:nvPr/>
          </p:nvSpPr>
          <p:spPr>
            <a:xfrm>
              <a:off x="3221468" y="2393340"/>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9%</a:t>
              </a:r>
            </a:p>
          </p:txBody>
        </p:sp>
        <p:sp>
          <p:nvSpPr>
            <p:cNvPr id="289" name="tx36">
              <a:extLst>
                <a:ext uri="{FF2B5EF4-FFF2-40B4-BE49-F238E27FC236}">
                  <a16:creationId xmlns:a16="http://schemas.microsoft.com/office/drawing/2014/main" id="{3353DD76-BED2-48DB-A301-027A7080C6B5}"/>
                </a:ext>
              </a:extLst>
            </p:cNvPr>
            <p:cNvSpPr/>
            <p:nvPr/>
          </p:nvSpPr>
          <p:spPr>
            <a:xfrm>
              <a:off x="2638810" y="3520217"/>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3%</a:t>
              </a:r>
            </a:p>
          </p:txBody>
        </p:sp>
        <p:sp>
          <p:nvSpPr>
            <p:cNvPr id="290" name="tx37">
              <a:extLst>
                <a:ext uri="{FF2B5EF4-FFF2-40B4-BE49-F238E27FC236}">
                  <a16:creationId xmlns:a16="http://schemas.microsoft.com/office/drawing/2014/main" id="{EFCDBF9F-BDA6-4DAE-9BF4-CD9D111E679C}"/>
                </a:ext>
              </a:extLst>
            </p:cNvPr>
            <p:cNvSpPr/>
            <p:nvPr/>
          </p:nvSpPr>
          <p:spPr>
            <a:xfrm>
              <a:off x="2379850" y="4083656"/>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1%</a:t>
              </a:r>
            </a:p>
          </p:txBody>
        </p:sp>
        <p:sp>
          <p:nvSpPr>
            <p:cNvPr id="291" name="tx38">
              <a:extLst>
                <a:ext uri="{FF2B5EF4-FFF2-40B4-BE49-F238E27FC236}">
                  <a16:creationId xmlns:a16="http://schemas.microsoft.com/office/drawing/2014/main" id="{1CD1CA33-C040-4435-9126-BCB9C739674A}"/>
                </a:ext>
              </a:extLst>
            </p:cNvPr>
            <p:cNvSpPr/>
            <p:nvPr/>
          </p:nvSpPr>
          <p:spPr>
            <a:xfrm>
              <a:off x="2962509" y="4647094"/>
              <a:ext cx="202638"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6%</a:t>
              </a:r>
            </a:p>
          </p:txBody>
        </p:sp>
        <p:sp>
          <p:nvSpPr>
            <p:cNvPr id="292" name="tx39">
              <a:extLst>
                <a:ext uri="{FF2B5EF4-FFF2-40B4-BE49-F238E27FC236}">
                  <a16:creationId xmlns:a16="http://schemas.microsoft.com/office/drawing/2014/main" id="{3E4780EB-CF98-4D14-A827-78F8C7D74CD0}"/>
                </a:ext>
              </a:extLst>
            </p:cNvPr>
            <p:cNvSpPr/>
            <p:nvPr/>
          </p:nvSpPr>
          <p:spPr>
            <a:xfrm>
              <a:off x="7598026" y="1266463"/>
              <a:ext cx="280612" cy="105768"/>
            </a:xfrm>
            <a:prstGeom prst="rect">
              <a:avLst/>
            </a:prstGeom>
            <a:noFill/>
          </p:spPr>
          <p:txBody>
            <a:bodyPr wrap="none" lIns="0" tIns="0" rIns="0" bIns="0" anchor="ctr" anchorCtr="1"/>
            <a:lstStyle/>
            <a:p>
              <a:pPr defTabSz="457200">
                <a:lnSpc>
                  <a:spcPts val="1103"/>
                </a:lnSpc>
              </a:pPr>
              <a:r>
                <a:rPr sz="1103">
                  <a:solidFill>
                    <a:srgbClr val="000000">
                      <a:alpha val="100000"/>
                    </a:srgbClr>
                  </a:solidFill>
                  <a:latin typeface="Open Sans" panose="020B0606030504020204"/>
                  <a:cs typeface="Arial"/>
                </a:rPr>
                <a:t>52%</a:t>
              </a:r>
            </a:p>
          </p:txBody>
        </p:sp>
        <p:sp>
          <p:nvSpPr>
            <p:cNvPr id="293" name="rc40">
              <a:extLst>
                <a:ext uri="{FF2B5EF4-FFF2-40B4-BE49-F238E27FC236}">
                  <a16:creationId xmlns:a16="http://schemas.microsoft.com/office/drawing/2014/main" id="{2ADA8136-A712-4A35-B756-88A7B2E9459D}"/>
                </a:ext>
              </a:extLst>
            </p:cNvPr>
            <p:cNvSpPr/>
            <p:nvPr/>
          </p:nvSpPr>
          <p:spPr>
            <a:xfrm>
              <a:off x="1908867" y="983989"/>
              <a:ext cx="6708343" cy="4056757"/>
            </a:xfrm>
            <a:prstGeom prst="rect">
              <a:avLst/>
            </a:prstGeom>
            <a:ln w="13550" cap="rnd">
              <a:solidFill>
                <a:srgbClr val="333333">
                  <a:alpha val="100000"/>
                </a:srgbClr>
              </a:solidFill>
              <a:prstDash val="solid"/>
              <a:round/>
            </a:ln>
          </p:spPr>
          <p:txBody>
            <a:bodyPr/>
            <a:lstStyle/>
            <a:p>
              <a:pPr defTabSz="457200"/>
              <a:endParaRPr>
                <a:solidFill>
                  <a:prstClr val="black"/>
                </a:solidFill>
                <a:latin typeface="Calibri"/>
              </a:endParaRPr>
            </a:p>
          </p:txBody>
        </p:sp>
        <p:sp>
          <p:nvSpPr>
            <p:cNvPr id="294" name="tx41">
              <a:extLst>
                <a:ext uri="{FF2B5EF4-FFF2-40B4-BE49-F238E27FC236}">
                  <a16:creationId xmlns:a16="http://schemas.microsoft.com/office/drawing/2014/main" id="{709DB153-F6A0-4910-A19F-3DB1EADF6C7C}"/>
                </a:ext>
              </a:extLst>
            </p:cNvPr>
            <p:cNvSpPr/>
            <p:nvPr/>
          </p:nvSpPr>
          <p:spPr>
            <a:xfrm>
              <a:off x="1289150" y="4672715"/>
              <a:ext cx="465921" cy="81364"/>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Unknown</a:t>
              </a:r>
            </a:p>
          </p:txBody>
        </p:sp>
        <p:sp>
          <p:nvSpPr>
            <p:cNvPr id="295" name="tx42">
              <a:extLst>
                <a:ext uri="{FF2B5EF4-FFF2-40B4-BE49-F238E27FC236}">
                  <a16:creationId xmlns:a16="http://schemas.microsoft.com/office/drawing/2014/main" id="{15A04780-1B54-467B-8EB1-D202C79085C2}"/>
                </a:ext>
              </a:extLst>
            </p:cNvPr>
            <p:cNvSpPr/>
            <p:nvPr/>
          </p:nvSpPr>
          <p:spPr>
            <a:xfrm>
              <a:off x="1502911" y="4114694"/>
              <a:ext cx="279509" cy="82783"/>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Other</a:t>
              </a:r>
            </a:p>
          </p:txBody>
        </p:sp>
        <p:sp>
          <p:nvSpPr>
            <p:cNvPr id="296" name="tx43">
              <a:extLst>
                <a:ext uri="{FF2B5EF4-FFF2-40B4-BE49-F238E27FC236}">
                  <a16:creationId xmlns:a16="http://schemas.microsoft.com/office/drawing/2014/main" id="{AE8EB63E-6586-44A0-B30D-B8A499B80E8F}"/>
                </a:ext>
              </a:extLst>
            </p:cNvPr>
            <p:cNvSpPr/>
            <p:nvPr/>
          </p:nvSpPr>
          <p:spPr>
            <a:xfrm>
              <a:off x="1235633" y="3558199"/>
              <a:ext cx="503029"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Multiracial</a:t>
              </a:r>
            </a:p>
          </p:txBody>
        </p:sp>
        <p:sp>
          <p:nvSpPr>
            <p:cNvPr id="297" name="tx44">
              <a:extLst>
                <a:ext uri="{FF2B5EF4-FFF2-40B4-BE49-F238E27FC236}">
                  <a16:creationId xmlns:a16="http://schemas.microsoft.com/office/drawing/2014/main" id="{5D120FB6-835A-42C1-84D4-8F701224754D}"/>
                </a:ext>
              </a:extLst>
            </p:cNvPr>
            <p:cNvSpPr/>
            <p:nvPr/>
          </p:nvSpPr>
          <p:spPr>
            <a:xfrm>
              <a:off x="1516531" y="2982454"/>
              <a:ext cx="279562"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Asian</a:t>
              </a:r>
            </a:p>
          </p:txBody>
        </p:sp>
        <p:sp>
          <p:nvSpPr>
            <p:cNvPr id="298" name="tx45">
              <a:extLst>
                <a:ext uri="{FF2B5EF4-FFF2-40B4-BE49-F238E27FC236}">
                  <a16:creationId xmlns:a16="http://schemas.microsoft.com/office/drawing/2014/main" id="{1EB15DDD-0F29-4102-A7A0-CBE417A35C4B}"/>
                </a:ext>
              </a:extLst>
            </p:cNvPr>
            <p:cNvSpPr/>
            <p:nvPr/>
          </p:nvSpPr>
          <p:spPr>
            <a:xfrm>
              <a:off x="1333313" y="2411790"/>
              <a:ext cx="428595" cy="102210"/>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Hispanic</a:t>
              </a:r>
            </a:p>
          </p:txBody>
        </p:sp>
        <p:sp>
          <p:nvSpPr>
            <p:cNvPr id="299" name="tx46">
              <a:extLst>
                <a:ext uri="{FF2B5EF4-FFF2-40B4-BE49-F238E27FC236}">
                  <a16:creationId xmlns:a16="http://schemas.microsoft.com/office/drawing/2014/main" id="{88EA2D3B-DE13-4892-A977-94566E93DB54}"/>
                </a:ext>
              </a:extLst>
            </p:cNvPr>
            <p:cNvSpPr/>
            <p:nvPr/>
          </p:nvSpPr>
          <p:spPr>
            <a:xfrm>
              <a:off x="442563" y="1860995"/>
              <a:ext cx="1155253" cy="82728"/>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Black/African American</a:t>
              </a:r>
            </a:p>
          </p:txBody>
        </p:sp>
        <p:sp>
          <p:nvSpPr>
            <p:cNvPr id="300" name="tx47">
              <a:extLst>
                <a:ext uri="{FF2B5EF4-FFF2-40B4-BE49-F238E27FC236}">
                  <a16:creationId xmlns:a16="http://schemas.microsoft.com/office/drawing/2014/main" id="{E4DB8471-9DB7-4CAF-B435-7438F6D7BBE3}"/>
                </a:ext>
              </a:extLst>
            </p:cNvPr>
            <p:cNvSpPr/>
            <p:nvPr/>
          </p:nvSpPr>
          <p:spPr>
            <a:xfrm>
              <a:off x="1496745" y="1298975"/>
              <a:ext cx="285675" cy="81309"/>
            </a:xfrm>
            <a:prstGeom prst="rect">
              <a:avLst/>
            </a:prstGeom>
            <a:noFill/>
          </p:spPr>
          <p:txBody>
            <a:bodyPr wrap="none" lIns="0" tIns="0" rIns="0" bIns="0" anchor="ctr" anchorCtr="1"/>
            <a:lstStyle/>
            <a:p>
              <a:pPr defTabSz="457200">
                <a:lnSpc>
                  <a:spcPts val="880"/>
                </a:lnSpc>
              </a:pPr>
              <a:r>
                <a:rPr sz="1200">
                  <a:solidFill>
                    <a:srgbClr val="4D4D4D">
                      <a:alpha val="100000"/>
                    </a:srgbClr>
                  </a:solidFill>
                  <a:latin typeface="Open Sans" panose="020B0606030504020204"/>
                  <a:cs typeface="Arial"/>
                </a:rPr>
                <a:t>White</a:t>
              </a:r>
            </a:p>
          </p:txBody>
        </p:sp>
        <p:sp>
          <p:nvSpPr>
            <p:cNvPr id="301" name="pl48">
              <a:extLst>
                <a:ext uri="{FF2B5EF4-FFF2-40B4-BE49-F238E27FC236}">
                  <a16:creationId xmlns:a16="http://schemas.microsoft.com/office/drawing/2014/main" id="{A2266DA2-69CD-4293-A28B-7A76EA5B532D}"/>
                </a:ext>
              </a:extLst>
            </p:cNvPr>
            <p:cNvSpPr/>
            <p:nvPr/>
          </p:nvSpPr>
          <p:spPr>
            <a:xfrm>
              <a:off x="1874072" y="470268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2" name="pl49">
              <a:extLst>
                <a:ext uri="{FF2B5EF4-FFF2-40B4-BE49-F238E27FC236}">
                  <a16:creationId xmlns:a16="http://schemas.microsoft.com/office/drawing/2014/main" id="{955DF897-7CED-4491-BBDE-F20B670DD6E3}"/>
                </a:ext>
              </a:extLst>
            </p:cNvPr>
            <p:cNvSpPr/>
            <p:nvPr/>
          </p:nvSpPr>
          <p:spPr>
            <a:xfrm>
              <a:off x="1874072" y="413924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3" name="pl50">
              <a:extLst>
                <a:ext uri="{FF2B5EF4-FFF2-40B4-BE49-F238E27FC236}">
                  <a16:creationId xmlns:a16="http://schemas.microsoft.com/office/drawing/2014/main" id="{70D7AB2B-7CD6-4074-BC41-F3E9176FCAEC}"/>
                </a:ext>
              </a:extLst>
            </p:cNvPr>
            <p:cNvSpPr/>
            <p:nvPr/>
          </p:nvSpPr>
          <p:spPr>
            <a:xfrm>
              <a:off x="1874072" y="357580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4" name="pl51">
              <a:extLst>
                <a:ext uri="{FF2B5EF4-FFF2-40B4-BE49-F238E27FC236}">
                  <a16:creationId xmlns:a16="http://schemas.microsoft.com/office/drawing/2014/main" id="{660FFC63-C48D-40FC-8E6F-CE00505E7760}"/>
                </a:ext>
              </a:extLst>
            </p:cNvPr>
            <p:cNvSpPr/>
            <p:nvPr/>
          </p:nvSpPr>
          <p:spPr>
            <a:xfrm>
              <a:off x="1874072" y="30123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5" name="pl52">
              <a:extLst>
                <a:ext uri="{FF2B5EF4-FFF2-40B4-BE49-F238E27FC236}">
                  <a16:creationId xmlns:a16="http://schemas.microsoft.com/office/drawing/2014/main" id="{16D428DB-124E-45AE-9771-92B26004A095}"/>
                </a:ext>
              </a:extLst>
            </p:cNvPr>
            <p:cNvSpPr/>
            <p:nvPr/>
          </p:nvSpPr>
          <p:spPr>
            <a:xfrm>
              <a:off x="1874072" y="244892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6" name="pl53">
              <a:extLst>
                <a:ext uri="{FF2B5EF4-FFF2-40B4-BE49-F238E27FC236}">
                  <a16:creationId xmlns:a16="http://schemas.microsoft.com/office/drawing/2014/main" id="{AD017BE4-E529-4C79-BBF4-D403B2AC12EB}"/>
                </a:ext>
              </a:extLst>
            </p:cNvPr>
            <p:cNvSpPr/>
            <p:nvPr/>
          </p:nvSpPr>
          <p:spPr>
            <a:xfrm>
              <a:off x="1874072" y="188549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7" name="pl54">
              <a:extLst>
                <a:ext uri="{FF2B5EF4-FFF2-40B4-BE49-F238E27FC236}">
                  <a16:creationId xmlns:a16="http://schemas.microsoft.com/office/drawing/2014/main" id="{44B3D406-F762-4E5C-94C2-7431D8C14FDA}"/>
                </a:ext>
              </a:extLst>
            </p:cNvPr>
            <p:cNvSpPr/>
            <p:nvPr/>
          </p:nvSpPr>
          <p:spPr>
            <a:xfrm>
              <a:off x="1874072" y="132205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8" name="pl55">
              <a:extLst>
                <a:ext uri="{FF2B5EF4-FFF2-40B4-BE49-F238E27FC236}">
                  <a16:creationId xmlns:a16="http://schemas.microsoft.com/office/drawing/2014/main" id="{E6726B9C-9290-4A0C-8ACA-F16D1D1D3BF2}"/>
                </a:ext>
              </a:extLst>
            </p:cNvPr>
            <p:cNvSpPr/>
            <p:nvPr/>
          </p:nvSpPr>
          <p:spPr>
            <a:xfrm>
              <a:off x="2213791"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09" name="pl56">
              <a:extLst>
                <a:ext uri="{FF2B5EF4-FFF2-40B4-BE49-F238E27FC236}">
                  <a16:creationId xmlns:a16="http://schemas.microsoft.com/office/drawing/2014/main" id="{50AC69FC-F06E-4D41-A716-54C2B3032C3C}"/>
                </a:ext>
              </a:extLst>
            </p:cNvPr>
            <p:cNvSpPr/>
            <p:nvPr/>
          </p:nvSpPr>
          <p:spPr>
            <a:xfrm>
              <a:off x="3230207"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0" name="pl57">
              <a:extLst>
                <a:ext uri="{FF2B5EF4-FFF2-40B4-BE49-F238E27FC236}">
                  <a16:creationId xmlns:a16="http://schemas.microsoft.com/office/drawing/2014/main" id="{E96EFA4D-A3A0-44D4-9805-50B47EC8F723}"/>
                </a:ext>
              </a:extLst>
            </p:cNvPr>
            <p:cNvSpPr/>
            <p:nvPr/>
          </p:nvSpPr>
          <p:spPr>
            <a:xfrm>
              <a:off x="4246623"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1" name="pl58">
              <a:extLst>
                <a:ext uri="{FF2B5EF4-FFF2-40B4-BE49-F238E27FC236}">
                  <a16:creationId xmlns:a16="http://schemas.microsoft.com/office/drawing/2014/main" id="{736BE8D7-1D0E-42F9-9EA5-F41417DB6CE2}"/>
                </a:ext>
              </a:extLst>
            </p:cNvPr>
            <p:cNvSpPr/>
            <p:nvPr/>
          </p:nvSpPr>
          <p:spPr>
            <a:xfrm>
              <a:off x="5263039"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2" name="pl59">
              <a:extLst>
                <a:ext uri="{FF2B5EF4-FFF2-40B4-BE49-F238E27FC236}">
                  <a16:creationId xmlns:a16="http://schemas.microsoft.com/office/drawing/2014/main" id="{8446B381-97D3-4EB2-8633-AFEEE3EB33C4}"/>
                </a:ext>
              </a:extLst>
            </p:cNvPr>
            <p:cNvSpPr/>
            <p:nvPr/>
          </p:nvSpPr>
          <p:spPr>
            <a:xfrm>
              <a:off x="6279454"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3" name="pl60">
              <a:extLst>
                <a:ext uri="{FF2B5EF4-FFF2-40B4-BE49-F238E27FC236}">
                  <a16:creationId xmlns:a16="http://schemas.microsoft.com/office/drawing/2014/main" id="{C5E26CAF-4DBA-4FB8-89F4-BFF35EEE3406}"/>
                </a:ext>
              </a:extLst>
            </p:cNvPr>
            <p:cNvSpPr/>
            <p:nvPr/>
          </p:nvSpPr>
          <p:spPr>
            <a:xfrm>
              <a:off x="7295870"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4" name="pl61">
              <a:extLst>
                <a:ext uri="{FF2B5EF4-FFF2-40B4-BE49-F238E27FC236}">
                  <a16:creationId xmlns:a16="http://schemas.microsoft.com/office/drawing/2014/main" id="{5FFE0EF8-6B3F-4AEC-A413-8C82FBD1EBCB}"/>
                </a:ext>
              </a:extLst>
            </p:cNvPr>
            <p:cNvSpPr/>
            <p:nvPr/>
          </p:nvSpPr>
          <p:spPr>
            <a:xfrm>
              <a:off x="8312286" y="504074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457200"/>
              <a:endParaRPr>
                <a:solidFill>
                  <a:prstClr val="black"/>
                </a:solidFill>
                <a:latin typeface="Calibri"/>
              </a:endParaRPr>
            </a:p>
          </p:txBody>
        </p:sp>
        <p:sp>
          <p:nvSpPr>
            <p:cNvPr id="315" name="tx62">
              <a:extLst>
                <a:ext uri="{FF2B5EF4-FFF2-40B4-BE49-F238E27FC236}">
                  <a16:creationId xmlns:a16="http://schemas.microsoft.com/office/drawing/2014/main" id="{7A46BA04-F1B1-4C57-AE39-356755420B20}"/>
                </a:ext>
              </a:extLst>
            </p:cNvPr>
            <p:cNvSpPr/>
            <p:nvPr/>
          </p:nvSpPr>
          <p:spPr>
            <a:xfrm>
              <a:off x="2153538" y="5105902"/>
              <a:ext cx="161528"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0%</a:t>
              </a:r>
            </a:p>
          </p:txBody>
        </p:sp>
        <p:sp>
          <p:nvSpPr>
            <p:cNvPr id="316" name="tx63">
              <a:extLst>
                <a:ext uri="{FF2B5EF4-FFF2-40B4-BE49-F238E27FC236}">
                  <a16:creationId xmlns:a16="http://schemas.microsoft.com/office/drawing/2014/main" id="{4B5A9277-6CFE-4B92-94B6-75B78DD2D1EF}"/>
                </a:ext>
              </a:extLst>
            </p:cNvPr>
            <p:cNvSpPr/>
            <p:nvPr/>
          </p:nvSpPr>
          <p:spPr>
            <a:xfrm>
              <a:off x="3138876"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10%</a:t>
              </a:r>
            </a:p>
          </p:txBody>
        </p:sp>
        <p:sp>
          <p:nvSpPr>
            <p:cNvPr id="317" name="tx64">
              <a:extLst>
                <a:ext uri="{FF2B5EF4-FFF2-40B4-BE49-F238E27FC236}">
                  <a16:creationId xmlns:a16="http://schemas.microsoft.com/office/drawing/2014/main" id="{F06FB1CE-8BB4-49F5-A199-F41DEC1361BE}"/>
                </a:ext>
              </a:extLst>
            </p:cNvPr>
            <p:cNvSpPr/>
            <p:nvPr/>
          </p:nvSpPr>
          <p:spPr>
            <a:xfrm>
              <a:off x="4155292"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20%</a:t>
              </a:r>
            </a:p>
          </p:txBody>
        </p:sp>
        <p:sp>
          <p:nvSpPr>
            <p:cNvPr id="318" name="tx65">
              <a:extLst>
                <a:ext uri="{FF2B5EF4-FFF2-40B4-BE49-F238E27FC236}">
                  <a16:creationId xmlns:a16="http://schemas.microsoft.com/office/drawing/2014/main" id="{B3B933D1-1901-4EB8-88BC-0097FA33B8D9}"/>
                </a:ext>
              </a:extLst>
            </p:cNvPr>
            <p:cNvSpPr/>
            <p:nvPr/>
          </p:nvSpPr>
          <p:spPr>
            <a:xfrm>
              <a:off x="5171709"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30%</a:t>
              </a:r>
            </a:p>
          </p:txBody>
        </p:sp>
        <p:sp>
          <p:nvSpPr>
            <p:cNvPr id="319" name="tx66">
              <a:extLst>
                <a:ext uri="{FF2B5EF4-FFF2-40B4-BE49-F238E27FC236}">
                  <a16:creationId xmlns:a16="http://schemas.microsoft.com/office/drawing/2014/main" id="{173CEC08-B96C-40F7-80BB-D9871CA985EC}"/>
                </a:ext>
              </a:extLst>
            </p:cNvPr>
            <p:cNvSpPr/>
            <p:nvPr/>
          </p:nvSpPr>
          <p:spPr>
            <a:xfrm>
              <a:off x="6188123"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40%</a:t>
              </a:r>
            </a:p>
          </p:txBody>
        </p:sp>
        <p:sp>
          <p:nvSpPr>
            <p:cNvPr id="320" name="tx67">
              <a:extLst>
                <a:ext uri="{FF2B5EF4-FFF2-40B4-BE49-F238E27FC236}">
                  <a16:creationId xmlns:a16="http://schemas.microsoft.com/office/drawing/2014/main" id="{D42A544F-5818-45F3-8D36-F9A3A6E8561E}"/>
                </a:ext>
              </a:extLst>
            </p:cNvPr>
            <p:cNvSpPr/>
            <p:nvPr/>
          </p:nvSpPr>
          <p:spPr>
            <a:xfrm>
              <a:off x="7204539"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50%</a:t>
              </a:r>
            </a:p>
          </p:txBody>
        </p:sp>
        <p:sp>
          <p:nvSpPr>
            <p:cNvPr id="321" name="tx68">
              <a:extLst>
                <a:ext uri="{FF2B5EF4-FFF2-40B4-BE49-F238E27FC236}">
                  <a16:creationId xmlns:a16="http://schemas.microsoft.com/office/drawing/2014/main" id="{70F9B6FB-F596-409C-98E6-D9D9374D6E7D}"/>
                </a:ext>
              </a:extLst>
            </p:cNvPr>
            <p:cNvSpPr/>
            <p:nvPr/>
          </p:nvSpPr>
          <p:spPr>
            <a:xfrm>
              <a:off x="8220956" y="5105902"/>
              <a:ext cx="223683" cy="84311"/>
            </a:xfrm>
            <a:prstGeom prst="rect">
              <a:avLst/>
            </a:prstGeom>
            <a:noFill/>
          </p:spPr>
          <p:txBody>
            <a:bodyPr wrap="none" lIns="0" tIns="0" rIns="0" bIns="0" anchor="ctr" anchorCtr="1"/>
            <a:lstStyle/>
            <a:p>
              <a:pPr defTabSz="457200">
                <a:lnSpc>
                  <a:spcPts val="880"/>
                </a:lnSpc>
              </a:pPr>
              <a:r>
                <a:rPr sz="880">
                  <a:solidFill>
                    <a:srgbClr val="4D4D4D">
                      <a:alpha val="100000"/>
                    </a:srgbClr>
                  </a:solidFill>
                  <a:latin typeface="Open Sans" panose="020B0606030504020204"/>
                  <a:cs typeface="Arial"/>
                </a:rPr>
                <a:t>60%</a:t>
              </a:r>
            </a:p>
          </p:txBody>
        </p:sp>
      </p:grpSp>
      <p:sp>
        <p:nvSpPr>
          <p:cNvPr id="72" name="TextBox 71">
            <a:extLst>
              <a:ext uri="{FF2B5EF4-FFF2-40B4-BE49-F238E27FC236}">
                <a16:creationId xmlns:a16="http://schemas.microsoft.com/office/drawing/2014/main" id="{115A3C83-7C36-4F99-9394-E92180B92E1A}"/>
              </a:ext>
            </a:extLst>
          </p:cNvPr>
          <p:cNvSpPr txBox="1"/>
          <p:nvPr/>
        </p:nvSpPr>
        <p:spPr>
          <a:xfrm>
            <a:off x="1889366" y="6684343"/>
            <a:ext cx="7823382" cy="338554"/>
          </a:xfrm>
          <a:prstGeom prst="rect">
            <a:avLst/>
          </a:prstGeom>
          <a:noFill/>
        </p:spPr>
        <p:txBody>
          <a:bodyPr wrap="square" rtlCol="0">
            <a:spAutoFit/>
          </a:bodyPr>
          <a:lstStyle/>
          <a:p>
            <a:pPr defTabSz="457200"/>
            <a:r>
              <a:rPr lang="en-US" sz="800" i="1">
                <a:solidFill>
                  <a:prstClr val="black"/>
                </a:solidFill>
                <a:latin typeface="Open Sans" panose="020B0606030504020204"/>
              </a:rPr>
              <a:t>Data are preliminary pending further analysis. Generalizations cannot be drawn from this sample.</a:t>
            </a:r>
          </a:p>
          <a:p>
            <a:pPr defTabSz="457200"/>
            <a:endParaRPr lang="en-US" sz="800" i="1">
              <a:solidFill>
                <a:prstClr val="black"/>
              </a:solidFill>
              <a:latin typeface="Open Sans" panose="020B0606030504020204"/>
            </a:endParaRPr>
          </a:p>
        </p:txBody>
      </p:sp>
      <p:sp>
        <p:nvSpPr>
          <p:cNvPr id="73" name="TextBox 72">
            <a:extLst>
              <a:ext uri="{FF2B5EF4-FFF2-40B4-BE49-F238E27FC236}">
                <a16:creationId xmlns:a16="http://schemas.microsoft.com/office/drawing/2014/main" id="{93D21568-BB6D-437C-900E-4882F26151B9}"/>
              </a:ext>
            </a:extLst>
          </p:cNvPr>
          <p:cNvSpPr txBox="1"/>
          <p:nvPr/>
        </p:nvSpPr>
        <p:spPr>
          <a:xfrm>
            <a:off x="9752543" y="5225053"/>
            <a:ext cx="584258" cy="246221"/>
          </a:xfrm>
          <a:prstGeom prst="rect">
            <a:avLst/>
          </a:prstGeom>
          <a:noFill/>
        </p:spPr>
        <p:txBody>
          <a:bodyPr wrap="square" rtlCol="0">
            <a:spAutoFit/>
          </a:bodyPr>
          <a:lstStyle/>
          <a:p>
            <a:pPr defTabSz="457200"/>
            <a:r>
              <a:rPr lang="en-US" sz="1000">
                <a:solidFill>
                  <a:prstClr val="black"/>
                </a:solidFill>
                <a:latin typeface="Open Sans" panose="020B0606030504020204"/>
              </a:rPr>
              <a:t>n=157</a:t>
            </a:r>
          </a:p>
        </p:txBody>
      </p:sp>
    </p:spTree>
    <p:extLst>
      <p:ext uri="{BB962C8B-B14F-4D97-AF65-F5344CB8AC3E}">
        <p14:creationId xmlns:p14="http://schemas.microsoft.com/office/powerpoint/2010/main" val="368395697"/>
      </p:ext>
    </p:extLst>
  </p:cSld>
  <p:clrMapOvr>
    <a:masterClrMapping/>
  </p:clrMapOvr>
</p:sld>
</file>

<file path=ppt/theme/theme1.xml><?xml version="1.0" encoding="utf-8"?>
<a:theme xmlns:a="http://schemas.openxmlformats.org/drawingml/2006/main" name="Office Theme">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_PowerPointTemplate2019.potx" id="{E30DB3EE-DB8C-4B86-9CC1-E7AF6BD059D8}" vid="{5B1A5EA0-3EDB-4C85-8FAB-5522B353E65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_PowerPointTemplate2019.potx" id="{E30DB3EE-DB8C-4B86-9CC1-E7AF6BD059D8}" vid="{4DFC460D-286D-454A-BBD9-DD483EBC28DA}"/>
    </a:ext>
  </a:extLst>
</a:theme>
</file>

<file path=ppt/theme/theme3.xml><?xml version="1.0" encoding="utf-8"?>
<a:theme xmlns:a="http://schemas.openxmlformats.org/drawingml/2006/main" name="Master">
  <a:themeElements>
    <a:clrScheme name="Booz Teal 2020 1">
      <a:dk1>
        <a:srgbClr val="000000"/>
      </a:dk1>
      <a:lt1>
        <a:srgbClr val="FFFFFF"/>
      </a:lt1>
      <a:dk2>
        <a:srgbClr val="035157"/>
      </a:dk2>
      <a:lt2>
        <a:srgbClr val="E7E6E6"/>
      </a:lt2>
      <a:accent1>
        <a:srgbClr val="035157"/>
      </a:accent1>
      <a:accent2>
        <a:srgbClr val="00A6B7"/>
      </a:accent2>
      <a:accent3>
        <a:srgbClr val="3AAD2C"/>
      </a:accent3>
      <a:accent4>
        <a:srgbClr val="233746"/>
      </a:accent4>
      <a:accent5>
        <a:srgbClr val="FD4538"/>
      </a:accent5>
      <a:accent6>
        <a:srgbClr val="CBDA00"/>
      </a:accent6>
      <a:hlink>
        <a:srgbClr val="035157"/>
      </a:hlink>
      <a:folHlink>
        <a:srgbClr val="00A6B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Standard" id="{6552EA00-6CE8-DE4B-B489-6D1287E41671}" vid="{2B1C5C70-9598-7A45-8D37-2E0DEAFF04D7}"/>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 Template" id="{4A0E99F9-C0D9-5F4D-9947-2F523DE8832B}" vid="{84FB8725-4A8E-054F-85DD-173EC8EF01B3}"/>
    </a:ext>
  </a:extLst>
</a:theme>
</file>

<file path=ppt/theme/theme8.xml><?xml version="1.0" encoding="utf-8"?>
<a:theme xmlns:a="http://schemas.openxmlformats.org/drawingml/2006/main" name="2_Custom Design">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_PowerPointTemplate2019.potx" id="{E30DB3EE-DB8C-4B86-9CC1-E7AF6BD059D8}" vid="{4DFC460D-286D-454A-BBD9-DD483EBC28D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26b182-60c1-459b-a59d-f9ae3f8c439d">
      <UserInfo>
        <DisplayName>Peggy Tadej</DisplayName>
        <AccountId>28</AccountId>
        <AccountType/>
      </UserInfo>
    </SharedWithUsers>
    <TaxCatchAll xmlns="dd26b182-60c1-459b-a59d-f9ae3f8c439d" xsi:nil="true"/>
    <TaxKeywordTaxHTField xmlns="dd26b182-60c1-459b-a59d-f9ae3f8c439d">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6" ma:contentTypeDescription="Create a new document." ma:contentTypeScope="" ma:versionID="017abd9b5fd5f85ed9713082cd248ba5">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aa866b9ed45adb5cb69b6d7fabedd65d"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C2A52-455A-4995-8B7E-CCBDE82E8ACE}">
  <ds:schemaRefs>
    <ds:schemaRef ds:uri="http://purl.org/dc/elements/1.1/"/>
    <ds:schemaRef ds:uri="http://schemas.microsoft.com/office/2006/metadata/properties"/>
    <ds:schemaRef ds:uri="d84aee35-713a-4e32-b4b1-4f73a8e26be9"/>
    <ds:schemaRef ds:uri="http://purl.org/dc/terms/"/>
    <ds:schemaRef ds:uri="39938cb6-0f0d-40ca-bbf7-2641f803f62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d26b182-60c1-459b-a59d-f9ae3f8c439d"/>
  </ds:schemaRefs>
</ds:datastoreItem>
</file>

<file path=customXml/itemProps2.xml><?xml version="1.0" encoding="utf-8"?>
<ds:datastoreItem xmlns:ds="http://schemas.openxmlformats.org/officeDocument/2006/customXml" ds:itemID="{CD2B1859-613B-481A-A98C-3410D5D53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8a74f-fa02-41e7-90f0-5f0c90bcdba5"/>
    <ds:schemaRef ds:uri="dd26b182-60c1-459b-a59d-f9ae3f8c4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4CC758-D364-4EC2-93A2-BEF7B2865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1917</TotalTime>
  <Words>1923</Words>
  <Application>Microsoft Office PowerPoint</Application>
  <PresentationFormat>Widescreen</PresentationFormat>
  <Paragraphs>348</Paragraphs>
  <Slides>15</Slides>
  <Notes>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15</vt:i4>
      </vt:variant>
    </vt:vector>
  </HeadingPairs>
  <TitlesOfParts>
    <vt:vector size="35" baseType="lpstr">
      <vt:lpstr>.AppleSystemUIFont</vt:lpstr>
      <vt:lpstr>Arial</vt:lpstr>
      <vt:lpstr>Calibri</vt:lpstr>
      <vt:lpstr>Calibri Light</vt:lpstr>
      <vt:lpstr>Courier New</vt:lpstr>
      <vt:lpstr>Georgia</vt:lpstr>
      <vt:lpstr>LucidaGrande</vt:lpstr>
      <vt:lpstr>Open Sans</vt:lpstr>
      <vt:lpstr>Open Sans Semibold</vt:lpstr>
      <vt:lpstr>Oswald</vt:lpstr>
      <vt:lpstr>Verdana</vt:lpstr>
      <vt:lpstr>Wingdings</vt:lpstr>
      <vt:lpstr>Office Theme</vt:lpstr>
      <vt:lpstr>Custom Design</vt:lpstr>
      <vt:lpstr>Master</vt:lpstr>
      <vt:lpstr>2_Office Theme</vt:lpstr>
      <vt:lpstr>MSC Theme</vt:lpstr>
      <vt:lpstr>1_MSC Theme</vt:lpstr>
      <vt:lpstr>1_Custom Design</vt:lpstr>
      <vt:lpstr>2_Custom Design</vt:lpstr>
      <vt:lpstr>     Understanding the Impact of Race, Diversity and Inequality Issues on Military Families  </vt:lpstr>
      <vt:lpstr>Northern Virginia Region &amp; Defense</vt:lpstr>
      <vt:lpstr>Community, Military &amp; Federal Facility Partnership of Northern Virginia</vt:lpstr>
      <vt:lpstr>One Military, One Community (OMOC) Background</vt:lpstr>
      <vt:lpstr>Example DEI Activities in Northern Virginia Region with Military Members and Their Families</vt:lpstr>
      <vt:lpstr>PowerPoint Presentation</vt:lpstr>
      <vt:lpstr>Respondent Overview</vt:lpstr>
      <vt:lpstr>Respondent Overview Continued</vt:lpstr>
      <vt:lpstr>Race and Ethnicity of Respondents </vt:lpstr>
      <vt:lpstr>Top Areas to Address in Northern Virginia </vt:lpstr>
      <vt:lpstr>Structural Barriers</vt:lpstr>
      <vt:lpstr>Structural Barriers Continued</vt:lpstr>
      <vt:lpstr>Community Member Involvement in DEI Efforts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&amp; Inclusion as a Focus Area for Military and Community Partnering: One Military, One Community Initiative</dc:title>
  <dc:creator>Peggy Tadej</dc:creator>
  <cp:lastModifiedBy>Jacob Garfinkel</cp:lastModifiedBy>
  <cp:revision>14</cp:revision>
  <dcterms:created xsi:type="dcterms:W3CDTF">2021-01-14T00:20:29Z</dcterms:created>
  <dcterms:modified xsi:type="dcterms:W3CDTF">2022-03-08T19:48:41Z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y fmtid="{D5CDD505-2E9C-101B-9397-08002B2CF9AE}" pid="3" name="TaxKeyword">
    <vt:lpwstr/>
  </property>
</Properties>
</file>