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423" r:id="rId5"/>
    <p:sldId id="425" r:id="rId6"/>
    <p:sldId id="424" r:id="rId7"/>
    <p:sldId id="42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6AB58-244E-44B6-A2A9-C80D353C45A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E8DCC3A-4FD5-4363-80B5-AC38BF033C7E}">
      <dgm:prSet phldrT="[Text]"/>
      <dgm:spPr/>
      <dgm:t>
        <a:bodyPr/>
        <a:lstStyle/>
        <a:p>
          <a:r>
            <a:rPr lang="en-US"/>
            <a:t>Growth Poles (1960s)</a:t>
          </a:r>
        </a:p>
      </dgm:t>
    </dgm:pt>
    <dgm:pt modelId="{3F45DDC8-4E29-44E1-90D6-51942C96B185}" type="parTrans" cxnId="{574F6F07-81A5-4D77-8350-E5E77498E70B}">
      <dgm:prSet/>
      <dgm:spPr/>
      <dgm:t>
        <a:bodyPr/>
        <a:lstStyle/>
        <a:p>
          <a:endParaRPr lang="en-US"/>
        </a:p>
      </dgm:t>
    </dgm:pt>
    <dgm:pt modelId="{BAB652B8-91C3-4740-A730-D304D38C8919}" type="sibTrans" cxnId="{574F6F07-81A5-4D77-8350-E5E77498E70B}">
      <dgm:prSet/>
      <dgm:spPr/>
      <dgm:t>
        <a:bodyPr/>
        <a:lstStyle/>
        <a:p>
          <a:endParaRPr lang="en-US"/>
        </a:p>
      </dgm:t>
    </dgm:pt>
    <dgm:pt modelId="{96E8BE0E-AF74-4695-B2D3-54058D602FAE}">
      <dgm:prSet phldrT="[Text]"/>
      <dgm:spPr/>
      <dgm:t>
        <a:bodyPr/>
        <a:lstStyle/>
        <a:p>
          <a:r>
            <a:rPr lang="en-US"/>
            <a:t>Clusters (1980s)</a:t>
          </a:r>
        </a:p>
      </dgm:t>
    </dgm:pt>
    <dgm:pt modelId="{B9B6107B-7E23-4DA2-852B-BB55AADC55EC}" type="parTrans" cxnId="{0FE2F56C-5532-47FB-8E72-D9205C92F661}">
      <dgm:prSet/>
      <dgm:spPr/>
      <dgm:t>
        <a:bodyPr/>
        <a:lstStyle/>
        <a:p>
          <a:endParaRPr lang="en-US"/>
        </a:p>
      </dgm:t>
    </dgm:pt>
    <dgm:pt modelId="{E8AA357C-C2C0-4B87-8FDD-108C04AF8B4B}" type="sibTrans" cxnId="{0FE2F56C-5532-47FB-8E72-D9205C92F661}">
      <dgm:prSet/>
      <dgm:spPr/>
      <dgm:t>
        <a:bodyPr/>
        <a:lstStyle/>
        <a:p>
          <a:endParaRPr lang="en-US"/>
        </a:p>
      </dgm:t>
    </dgm:pt>
    <dgm:pt modelId="{55857891-36C4-467A-BA1B-0BC80814CC99}">
      <dgm:prSet phldrT="[Text]"/>
      <dgm:spPr/>
      <dgm:t>
        <a:bodyPr/>
        <a:lstStyle/>
        <a:p>
          <a:r>
            <a:rPr lang="en-US"/>
            <a:t>Innovation Hubs (2010s)</a:t>
          </a:r>
        </a:p>
      </dgm:t>
    </dgm:pt>
    <dgm:pt modelId="{ED3EF942-4306-416D-AF80-C1AACECEDBD0}" type="parTrans" cxnId="{70522248-BB82-44A1-B4E0-6A6F96F6F180}">
      <dgm:prSet/>
      <dgm:spPr/>
      <dgm:t>
        <a:bodyPr/>
        <a:lstStyle/>
        <a:p>
          <a:endParaRPr lang="en-US"/>
        </a:p>
      </dgm:t>
    </dgm:pt>
    <dgm:pt modelId="{5BBA21AE-D45A-4F9A-A08D-66D2C3996502}" type="sibTrans" cxnId="{70522248-BB82-44A1-B4E0-6A6F96F6F180}">
      <dgm:prSet/>
      <dgm:spPr/>
      <dgm:t>
        <a:bodyPr/>
        <a:lstStyle/>
        <a:p>
          <a:endParaRPr lang="en-US"/>
        </a:p>
      </dgm:t>
    </dgm:pt>
    <dgm:pt modelId="{3D749A74-BDCF-43F1-BB87-8C6C0C5C789A}" type="pres">
      <dgm:prSet presAssocID="{B706AB58-244E-44B6-A2A9-C80D353C45A2}" presName="arrowDiagram" presStyleCnt="0">
        <dgm:presLayoutVars>
          <dgm:chMax val="5"/>
          <dgm:dir/>
          <dgm:resizeHandles val="exact"/>
        </dgm:presLayoutVars>
      </dgm:prSet>
      <dgm:spPr/>
    </dgm:pt>
    <dgm:pt modelId="{969CA251-BBAC-4440-8E4A-8B77D0257299}" type="pres">
      <dgm:prSet presAssocID="{B706AB58-244E-44B6-A2A9-C80D353C45A2}" presName="arrow" presStyleLbl="bgShp" presStyleIdx="0" presStyleCnt="1"/>
      <dgm:spPr/>
    </dgm:pt>
    <dgm:pt modelId="{7659C8AF-08FC-4629-BA29-AACD2FC220E3}" type="pres">
      <dgm:prSet presAssocID="{B706AB58-244E-44B6-A2A9-C80D353C45A2}" presName="arrowDiagram3" presStyleCnt="0"/>
      <dgm:spPr/>
    </dgm:pt>
    <dgm:pt modelId="{3C702E20-BA6A-4043-8BE4-99AFBAF040C9}" type="pres">
      <dgm:prSet presAssocID="{9E8DCC3A-4FD5-4363-80B5-AC38BF033C7E}" presName="bullet3a" presStyleLbl="node1" presStyleIdx="0" presStyleCnt="3"/>
      <dgm:spPr/>
    </dgm:pt>
    <dgm:pt modelId="{F2F6E93D-3BF3-4A31-8BE4-E05B331C0E2B}" type="pres">
      <dgm:prSet presAssocID="{9E8DCC3A-4FD5-4363-80B5-AC38BF033C7E}" presName="textBox3a" presStyleLbl="revTx" presStyleIdx="0" presStyleCnt="3">
        <dgm:presLayoutVars>
          <dgm:bulletEnabled val="1"/>
        </dgm:presLayoutVars>
      </dgm:prSet>
      <dgm:spPr/>
    </dgm:pt>
    <dgm:pt modelId="{AE1925B6-B5D5-45F3-ACF4-B93F05A31868}" type="pres">
      <dgm:prSet presAssocID="{96E8BE0E-AF74-4695-B2D3-54058D602FAE}" presName="bullet3b" presStyleLbl="node1" presStyleIdx="1" presStyleCnt="3"/>
      <dgm:spPr/>
    </dgm:pt>
    <dgm:pt modelId="{1892A85B-F06E-4C7E-9C95-1687AC25F957}" type="pres">
      <dgm:prSet presAssocID="{96E8BE0E-AF74-4695-B2D3-54058D602FAE}" presName="textBox3b" presStyleLbl="revTx" presStyleIdx="1" presStyleCnt="3">
        <dgm:presLayoutVars>
          <dgm:bulletEnabled val="1"/>
        </dgm:presLayoutVars>
      </dgm:prSet>
      <dgm:spPr/>
    </dgm:pt>
    <dgm:pt modelId="{EA07709C-D263-4554-9C99-4683EC42A8B9}" type="pres">
      <dgm:prSet presAssocID="{55857891-36C4-467A-BA1B-0BC80814CC99}" presName="bullet3c" presStyleLbl="node1" presStyleIdx="2" presStyleCnt="3"/>
      <dgm:spPr/>
    </dgm:pt>
    <dgm:pt modelId="{44589216-D148-4AC5-B503-5FA0E6C6EC21}" type="pres">
      <dgm:prSet presAssocID="{55857891-36C4-467A-BA1B-0BC80814CC99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FC173A04-3062-4CC5-9ED1-CDF1DB4CB72E}" type="presOf" srcId="{B706AB58-244E-44B6-A2A9-C80D353C45A2}" destId="{3D749A74-BDCF-43F1-BB87-8C6C0C5C789A}" srcOrd="0" destOrd="0" presId="urn:microsoft.com/office/officeart/2005/8/layout/arrow2"/>
    <dgm:cxn modelId="{574F6F07-81A5-4D77-8350-E5E77498E70B}" srcId="{B706AB58-244E-44B6-A2A9-C80D353C45A2}" destId="{9E8DCC3A-4FD5-4363-80B5-AC38BF033C7E}" srcOrd="0" destOrd="0" parTransId="{3F45DDC8-4E29-44E1-90D6-51942C96B185}" sibTransId="{BAB652B8-91C3-4740-A730-D304D38C8919}"/>
    <dgm:cxn modelId="{82825516-CA1B-405E-8E28-D0D557B97A6C}" type="presOf" srcId="{55857891-36C4-467A-BA1B-0BC80814CC99}" destId="{44589216-D148-4AC5-B503-5FA0E6C6EC21}" srcOrd="0" destOrd="0" presId="urn:microsoft.com/office/officeart/2005/8/layout/arrow2"/>
    <dgm:cxn modelId="{70522248-BB82-44A1-B4E0-6A6F96F6F180}" srcId="{B706AB58-244E-44B6-A2A9-C80D353C45A2}" destId="{55857891-36C4-467A-BA1B-0BC80814CC99}" srcOrd="2" destOrd="0" parTransId="{ED3EF942-4306-416D-AF80-C1AACECEDBD0}" sibTransId="{5BBA21AE-D45A-4F9A-A08D-66D2C3996502}"/>
    <dgm:cxn modelId="{0FE2F56C-5532-47FB-8E72-D9205C92F661}" srcId="{B706AB58-244E-44B6-A2A9-C80D353C45A2}" destId="{96E8BE0E-AF74-4695-B2D3-54058D602FAE}" srcOrd="1" destOrd="0" parTransId="{B9B6107B-7E23-4DA2-852B-BB55AADC55EC}" sibTransId="{E8AA357C-C2C0-4B87-8FDD-108C04AF8B4B}"/>
    <dgm:cxn modelId="{201B9A83-594B-4C2C-A25D-D0E72A90985C}" type="presOf" srcId="{9E8DCC3A-4FD5-4363-80B5-AC38BF033C7E}" destId="{F2F6E93D-3BF3-4A31-8BE4-E05B331C0E2B}" srcOrd="0" destOrd="0" presId="urn:microsoft.com/office/officeart/2005/8/layout/arrow2"/>
    <dgm:cxn modelId="{EF681786-1C3C-4F69-AA0C-0DE6501F7101}" type="presOf" srcId="{96E8BE0E-AF74-4695-B2D3-54058D602FAE}" destId="{1892A85B-F06E-4C7E-9C95-1687AC25F957}" srcOrd="0" destOrd="0" presId="urn:microsoft.com/office/officeart/2005/8/layout/arrow2"/>
    <dgm:cxn modelId="{275052E9-1D76-4798-9FD1-1451714E026C}" type="presParOf" srcId="{3D749A74-BDCF-43F1-BB87-8C6C0C5C789A}" destId="{969CA251-BBAC-4440-8E4A-8B77D0257299}" srcOrd="0" destOrd="0" presId="urn:microsoft.com/office/officeart/2005/8/layout/arrow2"/>
    <dgm:cxn modelId="{1A3CA37E-160B-4247-BDD8-388EFBF04D36}" type="presParOf" srcId="{3D749A74-BDCF-43F1-BB87-8C6C0C5C789A}" destId="{7659C8AF-08FC-4629-BA29-AACD2FC220E3}" srcOrd="1" destOrd="0" presId="urn:microsoft.com/office/officeart/2005/8/layout/arrow2"/>
    <dgm:cxn modelId="{B2C599C4-8B58-417C-8B90-C08CA69E5237}" type="presParOf" srcId="{7659C8AF-08FC-4629-BA29-AACD2FC220E3}" destId="{3C702E20-BA6A-4043-8BE4-99AFBAF040C9}" srcOrd="0" destOrd="0" presId="urn:microsoft.com/office/officeart/2005/8/layout/arrow2"/>
    <dgm:cxn modelId="{76CA7E6F-8ABC-4326-AF29-D4A9891F7D24}" type="presParOf" srcId="{7659C8AF-08FC-4629-BA29-AACD2FC220E3}" destId="{F2F6E93D-3BF3-4A31-8BE4-E05B331C0E2B}" srcOrd="1" destOrd="0" presId="urn:microsoft.com/office/officeart/2005/8/layout/arrow2"/>
    <dgm:cxn modelId="{1EF79215-D671-4E7A-85E7-02504B8721A9}" type="presParOf" srcId="{7659C8AF-08FC-4629-BA29-AACD2FC220E3}" destId="{AE1925B6-B5D5-45F3-ACF4-B93F05A31868}" srcOrd="2" destOrd="0" presId="urn:microsoft.com/office/officeart/2005/8/layout/arrow2"/>
    <dgm:cxn modelId="{021D081C-1707-475D-87A9-45E2D1C93631}" type="presParOf" srcId="{7659C8AF-08FC-4629-BA29-AACD2FC220E3}" destId="{1892A85B-F06E-4C7E-9C95-1687AC25F957}" srcOrd="3" destOrd="0" presId="urn:microsoft.com/office/officeart/2005/8/layout/arrow2"/>
    <dgm:cxn modelId="{DF3C3376-3FE2-40C6-98E5-7C64FA311A1F}" type="presParOf" srcId="{7659C8AF-08FC-4629-BA29-AACD2FC220E3}" destId="{EA07709C-D263-4554-9C99-4683EC42A8B9}" srcOrd="4" destOrd="0" presId="urn:microsoft.com/office/officeart/2005/8/layout/arrow2"/>
    <dgm:cxn modelId="{7CFC73CA-5646-45E8-AF40-7DA40F3B504D}" type="presParOf" srcId="{7659C8AF-08FC-4629-BA29-AACD2FC220E3}" destId="{44589216-D148-4AC5-B503-5FA0E6C6EC2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CA251-BBAC-4440-8E4A-8B77D0257299}">
      <dsp:nvSpPr>
        <dsp:cNvPr id="0" name=""/>
        <dsp:cNvSpPr/>
      </dsp:nvSpPr>
      <dsp:spPr>
        <a:xfrm>
          <a:off x="0" y="146248"/>
          <a:ext cx="4937125" cy="308570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702E20-BA6A-4043-8BE4-99AFBAF040C9}">
      <dsp:nvSpPr>
        <dsp:cNvPr id="0" name=""/>
        <dsp:cNvSpPr/>
      </dsp:nvSpPr>
      <dsp:spPr>
        <a:xfrm>
          <a:off x="627014" y="2276000"/>
          <a:ext cx="128365" cy="128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6E93D-3BF3-4A31-8BE4-E05B331C0E2B}">
      <dsp:nvSpPr>
        <dsp:cNvPr id="0" name=""/>
        <dsp:cNvSpPr/>
      </dsp:nvSpPr>
      <dsp:spPr>
        <a:xfrm>
          <a:off x="691197" y="2340183"/>
          <a:ext cx="1150350" cy="891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01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Growth Poles (1960s)</a:t>
          </a:r>
        </a:p>
      </dsp:txBody>
      <dsp:txXfrm>
        <a:off x="691197" y="2340183"/>
        <a:ext cx="1150350" cy="891768"/>
      </dsp:txXfrm>
    </dsp:sp>
    <dsp:sp modelId="{AE1925B6-B5D5-45F3-ACF4-B93F05A31868}">
      <dsp:nvSpPr>
        <dsp:cNvPr id="0" name=""/>
        <dsp:cNvSpPr/>
      </dsp:nvSpPr>
      <dsp:spPr>
        <a:xfrm>
          <a:off x="1760085" y="1437306"/>
          <a:ext cx="232044" cy="2320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2A85B-F06E-4C7E-9C95-1687AC25F957}">
      <dsp:nvSpPr>
        <dsp:cNvPr id="0" name=""/>
        <dsp:cNvSpPr/>
      </dsp:nvSpPr>
      <dsp:spPr>
        <a:xfrm>
          <a:off x="1876107" y="1553329"/>
          <a:ext cx="1184910" cy="1678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95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Clusters (1980s)</a:t>
          </a:r>
        </a:p>
      </dsp:txBody>
      <dsp:txXfrm>
        <a:off x="1876107" y="1553329"/>
        <a:ext cx="1184910" cy="1678622"/>
      </dsp:txXfrm>
    </dsp:sp>
    <dsp:sp modelId="{EA07709C-D263-4554-9C99-4683EC42A8B9}">
      <dsp:nvSpPr>
        <dsp:cNvPr id="0" name=""/>
        <dsp:cNvSpPr/>
      </dsp:nvSpPr>
      <dsp:spPr>
        <a:xfrm>
          <a:off x="3122731" y="926931"/>
          <a:ext cx="320913" cy="3209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89216-D148-4AC5-B503-5FA0E6C6EC21}">
      <dsp:nvSpPr>
        <dsp:cNvPr id="0" name=""/>
        <dsp:cNvSpPr/>
      </dsp:nvSpPr>
      <dsp:spPr>
        <a:xfrm>
          <a:off x="3283188" y="1087387"/>
          <a:ext cx="1184910" cy="2144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045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Innovation Hubs (2010s)</a:t>
          </a:r>
        </a:p>
      </dsp:txBody>
      <dsp:txXfrm>
        <a:off x="3283188" y="1087387"/>
        <a:ext cx="1184910" cy="2144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F68BB-32EA-4091-B267-90ECBFE79A4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9DD0D-6C07-4D11-94CF-95EAF6FB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5A756-2D6B-4E7C-B53B-19AEC0E3D9E3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www.entreworks.net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EntreWorks Consulting</a:t>
            </a:r>
          </a:p>
        </p:txBody>
      </p:sp>
    </p:spTree>
    <p:extLst>
      <p:ext uri="{BB962C8B-B14F-4D97-AF65-F5344CB8AC3E}">
        <p14:creationId xmlns:p14="http://schemas.microsoft.com/office/powerpoint/2010/main" val="252683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63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6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7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06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6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8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8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1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0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9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12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://www.entreworks.net/blog" TargetMode="External"/><Relationship Id="rId4" Type="http://schemas.openxmlformats.org/officeDocument/2006/relationships/hyperlink" Target="http://www.entrework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E0F04-92B9-4992-A659-D7D7B0CB3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161295"/>
          </a:xfrm>
        </p:spPr>
        <p:txBody>
          <a:bodyPr>
            <a:normAutofit fontScale="90000"/>
          </a:bodyPr>
          <a:lstStyle/>
          <a:p>
            <a:r>
              <a:rPr lang="en-US" dirty="0"/>
              <a:t>Regional Innovation Hubs: What are They and Why Should You Care?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AFF75-9A8C-4A69-86CE-36391FBF3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06630"/>
            <a:ext cx="10058400" cy="139105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Erik R. Pages</a:t>
            </a:r>
          </a:p>
          <a:p>
            <a:r>
              <a:rPr lang="en-US" b="1" dirty="0"/>
              <a:t>EntreWorks Consulting</a:t>
            </a:r>
          </a:p>
          <a:p>
            <a:r>
              <a:rPr lang="en-US" b="1" dirty="0"/>
              <a:t>ADC Defense Communities Summit/March 9, 2022</a:t>
            </a:r>
          </a:p>
        </p:txBody>
      </p:sp>
    </p:spTree>
    <p:extLst>
      <p:ext uri="{BB962C8B-B14F-4D97-AF65-F5344CB8AC3E}">
        <p14:creationId xmlns:p14="http://schemas.microsoft.com/office/powerpoint/2010/main" val="255475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70AC35-4BEE-4EA0-B784-608C7368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Brief History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8AA34B-97E5-426B-A831-0E1C0392A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488586"/>
          </a:xfrm>
        </p:spPr>
        <p:txBody>
          <a:bodyPr/>
          <a:lstStyle/>
          <a:p>
            <a:pPr algn="ctr"/>
            <a:r>
              <a:rPr lang="en-US" sz="2000" b="1" dirty="0"/>
              <a:t>Why Do Some Regions Do Better?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81F15A-5E7E-4A5D-A27C-CC0BDB50DB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Growth Pole</a:t>
            </a:r>
            <a:r>
              <a:rPr lang="en-US" sz="2400" dirty="0"/>
              <a:t>:  Growth centered around key industries</a:t>
            </a:r>
          </a:p>
          <a:p>
            <a:pPr marL="0" indent="0">
              <a:buNone/>
            </a:pPr>
            <a:r>
              <a:rPr lang="en-US" sz="2400" b="1" dirty="0"/>
              <a:t>Cluster</a:t>
            </a:r>
            <a:r>
              <a:rPr lang="en-US" sz="2400" dirty="0"/>
              <a:t>:  Key role for agglomerations of industry and related sectors (e.g. Silicon Valley=Tech + Stanford + Venture Capital)</a:t>
            </a:r>
          </a:p>
          <a:p>
            <a:pPr marL="0" indent="0">
              <a:buNone/>
            </a:pPr>
            <a:r>
              <a:rPr lang="en-US" sz="2400" b="1" dirty="0"/>
              <a:t>Innovation Hub</a:t>
            </a:r>
            <a:r>
              <a:rPr lang="en-US" sz="2400" dirty="0"/>
              <a:t>: Growth driven by ecosystems that link talent, innovation, entrepreneurship, industry clusters, capital, etc. </a:t>
            </a:r>
          </a:p>
          <a:p>
            <a:pPr marL="0" indent="0">
              <a:buNone/>
            </a:pPr>
            <a:r>
              <a:rPr lang="en-US" sz="2400" dirty="0"/>
              <a:t>Other terms to know:  Innovation District, Innovation/Entrepreneur Ecosystem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D060B71-5E4F-4D14-A641-D0604BEF3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488586"/>
          </a:xfrm>
        </p:spPr>
        <p:txBody>
          <a:bodyPr/>
          <a:lstStyle/>
          <a:p>
            <a:pPr algn="ctr"/>
            <a:r>
              <a:rPr lang="en-US" b="1" dirty="0"/>
              <a:t>Theories of Regional Growth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E0497F9-3A45-4380-B59B-5F1132E62CC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9638679"/>
              </p:ext>
            </p:extLst>
          </p:nvPr>
        </p:nvGraphicFramePr>
        <p:xfrm>
          <a:off x="6218238" y="2582863"/>
          <a:ext cx="4937125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55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DE162F-10F8-4A6D-A481-E3FF03E2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Care About Innovation Hubs?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BCA0F4F-BDC2-4AF7-8E43-D96C1265FD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294986"/>
            <a:ext cx="4938712" cy="312527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60575-1ADD-4E1D-A126-9A1DC1E478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/>
              <a:t>Regional Innovation Hubs Perform Better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More Prosperous (More Jobs, Better Jobs, More Growth)</a:t>
            </a:r>
          </a:p>
          <a:p>
            <a:pPr lvl="1"/>
            <a:r>
              <a:rPr lang="en-US" sz="2400" dirty="0"/>
              <a:t>More Innovative (More R&amp;D, More Patents)</a:t>
            </a:r>
          </a:p>
          <a:p>
            <a:pPr lvl="1"/>
            <a:r>
              <a:rPr lang="en-US" sz="2400" dirty="0"/>
              <a:t>More Talented (Serve as Talent Magnets)</a:t>
            </a:r>
          </a:p>
          <a:p>
            <a:r>
              <a:rPr lang="en-US" sz="2800" b="1" dirty="0"/>
              <a:t>But Not Equally Distributed</a:t>
            </a:r>
          </a:p>
          <a:p>
            <a:pPr lvl="1"/>
            <a:r>
              <a:rPr lang="en-US" sz="2600" dirty="0"/>
              <a:t>5 Metros Account for 90% of all job growth in “advanced Industries”</a:t>
            </a:r>
          </a:p>
        </p:txBody>
      </p:sp>
    </p:spTree>
    <p:extLst>
      <p:ext uri="{BB962C8B-B14F-4D97-AF65-F5344CB8AC3E}">
        <p14:creationId xmlns:p14="http://schemas.microsoft.com/office/powerpoint/2010/main" val="304576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218A28-B9F8-46D3-87C0-AE4AE94C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 Definition</a:t>
            </a:r>
            <a:r>
              <a:rPr lang="en-US" dirty="0"/>
              <a:t>: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A503E13-B90E-4D87-A59B-54257DA15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Stevenson-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Wydler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Act (1980) defines regional innovation clusters as </a:t>
            </a:r>
          </a:p>
          <a:p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b="1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“geographically bounded network[s] of similar, synergistic, or complementary entities that— </a:t>
            </a:r>
          </a:p>
          <a:p>
            <a:pPr algn="ctr">
              <a:lnSpc>
                <a:spcPct val="100000"/>
              </a:lnSpc>
            </a:pPr>
            <a:r>
              <a:rPr lang="en-US" b="1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(A) are engaged in or with a particular industry sector and its related sectors; </a:t>
            </a:r>
          </a:p>
          <a:p>
            <a:pPr algn="ctr">
              <a:lnSpc>
                <a:spcPct val="100000"/>
              </a:lnSpc>
            </a:pPr>
            <a:r>
              <a:rPr lang="en-US" b="1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(B) have active channels for business transactions and communication; </a:t>
            </a:r>
          </a:p>
          <a:p>
            <a:pPr algn="ctr">
              <a:lnSpc>
                <a:spcPct val="100000"/>
              </a:lnSpc>
            </a:pPr>
            <a:r>
              <a:rPr lang="en-US" b="1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(C) share specialized infrastructure, labor markets, and services; and </a:t>
            </a:r>
          </a:p>
          <a:p>
            <a:pPr algn="ctr">
              <a:lnSpc>
                <a:spcPct val="100000"/>
              </a:lnSpc>
            </a:pPr>
            <a:r>
              <a:rPr lang="en-US" b="1" i="1" u="none" strike="noStrike" dirty="0">
                <a:solidFill>
                  <a:srgbClr val="000000"/>
                </a:solidFill>
                <a:latin typeface="Arial" panose="020B0604020202020204" pitchFamily="34" charset="0"/>
              </a:rPr>
              <a:t>(D) leverage the region’s unique competitive strengths to stimulate innovation and create jobs.”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451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0A12-83EB-4873-87C2-6C10249DD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3897"/>
          </a:xfrm>
        </p:spPr>
        <p:txBody>
          <a:bodyPr/>
          <a:lstStyle/>
          <a:p>
            <a:r>
              <a:rPr lang="en-US" b="1" dirty="0"/>
              <a:t>Innovation Hub Building Blocks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D788497-D247-4335-A243-4199BA5C5A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2550" y="1737360"/>
            <a:ext cx="5709423" cy="438912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D6C7A9-5646-4689-BEE3-D31D15A283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Typically emerge via a mix of:  </a:t>
            </a:r>
          </a:p>
          <a:p>
            <a:r>
              <a:rPr lang="en-US" sz="2800" b="1" dirty="0"/>
              <a:t>Innovation Economy</a:t>
            </a:r>
            <a:r>
              <a:rPr lang="en-US" sz="2800" dirty="0"/>
              <a:t>:  Local expertise in leading sectors and industries (e.g. life sciences, manufacturing, AI)</a:t>
            </a:r>
          </a:p>
          <a:p>
            <a:r>
              <a:rPr lang="en-US" sz="2800" b="1" dirty="0"/>
              <a:t>Research Innovation</a:t>
            </a:r>
            <a:r>
              <a:rPr lang="en-US" sz="2800" dirty="0"/>
              <a:t>:  World class universities, R&amp;D capacity, STEM Talent</a:t>
            </a:r>
          </a:p>
          <a:p>
            <a:r>
              <a:rPr lang="en-US" sz="2800" b="1" dirty="0"/>
              <a:t>Innovation Ecosystem</a:t>
            </a:r>
            <a:r>
              <a:rPr lang="en-US" sz="2800" dirty="0"/>
              <a:t>:  Entrepreneurial culture, start-up support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9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84F767-500A-48CD-B70D-06510EAD3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2274"/>
          </a:xfrm>
        </p:spPr>
        <p:txBody>
          <a:bodyPr>
            <a:normAutofit/>
          </a:bodyPr>
          <a:lstStyle/>
          <a:p>
            <a:r>
              <a:rPr lang="en-US" sz="4000" b="1" dirty="0"/>
              <a:t>Why Should You Care about Innovation Hubs?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64981-0A39-484F-825E-10130FC9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/>
              <a:t>Now serve as a primary organizing tool in economic development</a:t>
            </a:r>
          </a:p>
          <a:p>
            <a:pPr lvl="1"/>
            <a:r>
              <a:rPr lang="en-US" sz="2600" dirty="0"/>
              <a:t>Other terms to watch:  innovation district, ecosystems, innovation networks, technology hubs</a:t>
            </a:r>
          </a:p>
          <a:p>
            <a:pPr lvl="1"/>
            <a:r>
              <a:rPr lang="en-US" sz="2600" dirty="0"/>
              <a:t>Concept is embraced globally </a:t>
            </a:r>
          </a:p>
          <a:p>
            <a:pPr lvl="1"/>
            <a:r>
              <a:rPr lang="en-US" sz="2600" dirty="0"/>
              <a:t>Concept embraced by other Federal and State agencies</a:t>
            </a:r>
          </a:p>
          <a:p>
            <a:pPr lvl="2"/>
            <a:r>
              <a:rPr lang="en-US" sz="2600" dirty="0"/>
              <a:t>NSF Big Data Hubs</a:t>
            </a:r>
          </a:p>
          <a:p>
            <a:pPr lvl="2"/>
            <a:r>
              <a:rPr lang="en-US" sz="2600" dirty="0"/>
              <a:t>DoD Manufacturing Institutes</a:t>
            </a:r>
          </a:p>
          <a:p>
            <a:pPr lvl="2"/>
            <a:endParaRPr lang="en-US" sz="2600" dirty="0"/>
          </a:p>
          <a:p>
            <a:pPr lvl="2"/>
            <a:endParaRPr lang="en-US" sz="2600" dirty="0"/>
          </a:p>
          <a:p>
            <a:r>
              <a:rPr lang="en-US" sz="3300" dirty="0"/>
              <a:t>Major federal dollars now focused on innovation hubs</a:t>
            </a:r>
          </a:p>
          <a:p>
            <a:pPr lvl="1"/>
            <a:r>
              <a:rPr lang="en-US" sz="2600" dirty="0"/>
              <a:t>EDA BBB Regional Challenge ($1B)</a:t>
            </a:r>
          </a:p>
          <a:p>
            <a:pPr lvl="1"/>
            <a:r>
              <a:rPr lang="en-US" sz="2600" dirty="0"/>
              <a:t>COMPETES ACT: Could contain up to $10B for regional technology hubs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4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57068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Contact Information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904671" y="1811585"/>
            <a:ext cx="10635395" cy="46482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en-US" sz="2400" dirty="0">
                <a:latin typeface="+mj-lt"/>
              </a:rPr>
              <a:t>Erik R. Pages</a:t>
            </a:r>
          </a:p>
          <a:p>
            <a:pPr>
              <a:buFont typeface="Georgia" pitchFamily="18" charset="0"/>
              <a:buNone/>
            </a:pPr>
            <a:r>
              <a:rPr lang="en-US" sz="2400" dirty="0">
                <a:latin typeface="+mj-lt"/>
              </a:rPr>
              <a:t>EntreWorks Consulting</a:t>
            </a:r>
          </a:p>
          <a:p>
            <a:pPr>
              <a:buFont typeface="Georgia" pitchFamily="18" charset="0"/>
              <a:buNone/>
            </a:pPr>
            <a:r>
              <a:rPr lang="en-US" sz="2400" dirty="0">
                <a:solidFill>
                  <a:schemeClr val="accent1"/>
                </a:solidFill>
                <a:latin typeface="+mj-lt"/>
              </a:rPr>
              <a:t>epages@entreworks.net</a:t>
            </a:r>
          </a:p>
          <a:p>
            <a:pPr>
              <a:buFont typeface="Georgia" pitchFamily="18" charset="0"/>
              <a:buNone/>
            </a:pPr>
            <a:r>
              <a:rPr lang="en-US" sz="2400" dirty="0">
                <a:latin typeface="+mj-lt"/>
              </a:rPr>
              <a:t>703-237-2506</a:t>
            </a:r>
          </a:p>
          <a:p>
            <a:pPr>
              <a:buFont typeface="Georgia" pitchFamily="18" charset="0"/>
              <a:buNone/>
            </a:pPr>
            <a:r>
              <a:rPr lang="en-US" sz="2400" dirty="0">
                <a:latin typeface="Arial" charset="0"/>
                <a:hlinkClick r:id="rId4"/>
              </a:rPr>
              <a:t>www.entreworks.net</a:t>
            </a:r>
            <a:endParaRPr lang="en-US" sz="2400" dirty="0">
              <a:latin typeface="Arial" charset="0"/>
            </a:endParaRPr>
          </a:p>
          <a:p>
            <a:pPr>
              <a:buFont typeface="Georgia" pitchFamily="18" charset="0"/>
              <a:buNone/>
            </a:pPr>
            <a:r>
              <a:rPr lang="en-US" sz="2400" dirty="0">
                <a:latin typeface="Arial" charset="0"/>
              </a:rPr>
              <a:t>BLOG:  </a:t>
            </a:r>
            <a:r>
              <a:rPr lang="en-US" sz="2400" dirty="0">
                <a:solidFill>
                  <a:schemeClr val="accent1"/>
                </a:solidFill>
                <a:latin typeface="Arial" charset="0"/>
                <a:hlinkClick r:id="rId5"/>
              </a:rPr>
              <a:t>www.entreworks.net/blog</a:t>
            </a:r>
            <a:endParaRPr lang="en-US" sz="2400" dirty="0">
              <a:solidFill>
                <a:schemeClr val="accent1"/>
              </a:solidFill>
              <a:latin typeface="Arial" charset="0"/>
            </a:endParaRPr>
          </a:p>
          <a:p>
            <a:pPr>
              <a:buFont typeface="Georgia" pitchFamily="18" charset="0"/>
              <a:buNone/>
            </a:pPr>
            <a:r>
              <a:rPr lang="en-US" sz="2400" dirty="0">
                <a:latin typeface="Arial" charset="0"/>
              </a:rPr>
              <a:t>Newsletter Sign-Up: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http://www.entreworks.net/Newsletter.php</a:t>
            </a:r>
          </a:p>
          <a:p>
            <a:endParaRPr lang="en-US" dirty="0">
              <a:solidFill>
                <a:schemeClr val="accent1"/>
              </a:solidFill>
              <a:latin typeface="Arial" charset="0"/>
            </a:endParaRPr>
          </a:p>
          <a:p>
            <a:pPr algn="ctr">
              <a:buFont typeface="Georgia" pitchFamily="18" charset="0"/>
              <a:buNone/>
            </a:pPr>
            <a:endParaRPr lang="en-US" dirty="0">
              <a:latin typeface="+mj-lt"/>
            </a:endParaRPr>
          </a:p>
          <a:p>
            <a:pPr algn="ctr">
              <a:buFont typeface="Georgia" pitchFamily="18" charset="0"/>
              <a:buNone/>
            </a:pP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67267" y="5410200"/>
          <a:ext cx="530013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6" imgW="3749365" imgH="777307" progId="">
                  <p:embed/>
                </p:oleObj>
              </mc:Choice>
              <mc:Fallback>
                <p:oleObj name="Photo Editor Photo" r:id="rId6" imgW="3749365" imgH="777307" progId="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67" y="5410200"/>
                        <a:ext cx="530013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6BC800-FD74-487E-A001-246D2EBC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C2FABC-A4E8-4501-BBE6-6DA13F6B3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29704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121F19C93BA4DB0094FC1C2D0CE64" ma:contentTypeVersion="16" ma:contentTypeDescription="Create a new document." ma:contentTypeScope="" ma:versionID="017abd9b5fd5f85ed9713082cd248ba5">
  <xsd:schema xmlns:xsd="http://www.w3.org/2001/XMLSchema" xmlns:xs="http://www.w3.org/2001/XMLSchema" xmlns:p="http://schemas.microsoft.com/office/2006/metadata/properties" xmlns:ns2="1a98a74f-fa02-41e7-90f0-5f0c90bcdba5" xmlns:ns3="dd26b182-60c1-459b-a59d-f9ae3f8c439d" targetNamespace="http://schemas.microsoft.com/office/2006/metadata/properties" ma:root="true" ma:fieldsID="aa866b9ed45adb5cb69b6d7fabedd65d" ns2:_="" ns3:_="">
    <xsd:import namespace="1a98a74f-fa02-41e7-90f0-5f0c90bcdba5"/>
    <xsd:import namespace="dd26b182-60c1-459b-a59d-f9ae3f8c43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TaxKeywordTaxHTField" minOccurs="0"/>
                <xsd:element ref="ns3:TaxCatchAll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8a74f-fa02-41e7-90f0-5f0c90bcd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6b182-60c1-459b-a59d-f9ae3f8c439d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c9549015-d31d-48c1-9f2a-0da7e2dfa49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7a738942-e7ee-43b6-bd6a-1b57cf36d3bd}" ma:internalName="TaxCatchAll" ma:showField="CatchAllData" ma:web="dd26b182-60c1-459b-a59d-f9ae3f8c43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26b182-60c1-459b-a59d-f9ae3f8c439d" xsi:nil="true"/>
    <TaxKeywordTaxHTField xmlns="dd26b182-60c1-459b-a59d-f9ae3f8c439d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D5D61C71-964E-41A8-9A1A-A446E14C425C}"/>
</file>

<file path=customXml/itemProps2.xml><?xml version="1.0" encoding="utf-8"?>
<ds:datastoreItem xmlns:ds="http://schemas.openxmlformats.org/officeDocument/2006/customXml" ds:itemID="{352F5C74-E3A7-464D-BFAA-A0AA806A98C4}"/>
</file>

<file path=customXml/itemProps3.xml><?xml version="1.0" encoding="utf-8"?>
<ds:datastoreItem xmlns:ds="http://schemas.openxmlformats.org/officeDocument/2006/customXml" ds:itemID="{1A4E0271-57D5-497D-BA31-5AE68F81A364}"/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90</TotalTime>
  <Words>467</Words>
  <Application>Microsoft Office PowerPoint</Application>
  <PresentationFormat>Widescreen</PresentationFormat>
  <Paragraphs>61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Retrospect</vt:lpstr>
      <vt:lpstr>Photo Editor Photo</vt:lpstr>
      <vt:lpstr>Regional Innovation Hubs: What are They and Why Should You Care?</vt:lpstr>
      <vt:lpstr>Some Brief History</vt:lpstr>
      <vt:lpstr>Why Care About Innovation Hubs? </vt:lpstr>
      <vt:lpstr>One Definition: </vt:lpstr>
      <vt:lpstr>Innovation Hub Building Blocks</vt:lpstr>
      <vt:lpstr>Why Should You Care about Innovation Hubs?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Innovation Hubs: What are They and Why You Should Care</dc:title>
  <dc:creator>epcomputer</dc:creator>
  <cp:lastModifiedBy>epcomputer</cp:lastModifiedBy>
  <cp:revision>4</cp:revision>
  <dcterms:created xsi:type="dcterms:W3CDTF">2022-03-02T18:17:36Z</dcterms:created>
  <dcterms:modified xsi:type="dcterms:W3CDTF">2022-03-02T21:26:52Z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0x010100669121F19C93BA4DB0094FC1C2D0CE64</vt:lpwstr>
  </property>
</Properties>
</file>