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4" r:id="rId1"/>
    <p:sldMasterId id="2147483675" r:id="rId2"/>
  </p:sldMasterIdLst>
  <p:notesMasterIdLst>
    <p:notesMasterId r:id="rId15"/>
  </p:notesMasterIdLst>
  <p:sldIdLst>
    <p:sldId id="1269" r:id="rId3"/>
    <p:sldId id="697" r:id="rId4"/>
    <p:sldId id="1265" r:id="rId5"/>
    <p:sldId id="1267" r:id="rId6"/>
    <p:sldId id="1259" r:id="rId7"/>
    <p:sldId id="586" r:id="rId8"/>
    <p:sldId id="480" r:id="rId9"/>
    <p:sldId id="709" r:id="rId10"/>
    <p:sldId id="717" r:id="rId11"/>
    <p:sldId id="718" r:id="rId12"/>
    <p:sldId id="1268" r:id="rId13"/>
    <p:sldId id="257" r:id="rId14"/>
  </p:sldIdLst>
  <p:sldSz cx="9144000" cy="6858000" type="screen4x3"/>
  <p:notesSz cx="6858000" cy="9144000"/>
  <p:embeddedFontLst>
    <p:embeddedFont>
      <p:font typeface="Arial Narrow" panose="020B0604020202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Franklin Gothic Book" panose="020B0503020102020204" pitchFamily="34" charset="0"/>
      <p:regular r:id="rId24"/>
      <p:italic r:id="rId25"/>
    </p:embeddedFont>
    <p:embeddedFont>
      <p:font typeface="Franklin Gothic Medium" panose="020B0603020102020204" pitchFamily="34" charset="0"/>
      <p:regular r:id="rId26"/>
      <p:italic r:id="rId27"/>
    </p:embeddedFont>
    <p:embeddedFont>
      <p:font typeface="Franklin Gothic Medium Cond" panose="020B0606030402020204" pitchFamily="34" charset="0"/>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C4E"/>
    <a:srgbClr val="265CAA"/>
    <a:srgbClr val="245B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282" autoAdjust="0"/>
    <p:restoredTop sz="96327"/>
  </p:normalViewPr>
  <p:slideViewPr>
    <p:cSldViewPr snapToGrid="0">
      <p:cViewPr varScale="1">
        <p:scale>
          <a:sx n="123" d="100"/>
          <a:sy n="123" d="100"/>
        </p:scale>
        <p:origin x="2200"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2FB40-11EF-4A51-9843-4F363684C78F}" type="doc">
      <dgm:prSet loTypeId="urn:microsoft.com/office/officeart/2005/8/layout/venn1" loCatId="relationship" qsTypeId="urn:microsoft.com/office/officeart/2005/8/quickstyle/simple1" qsCatId="simple" csTypeId="urn:microsoft.com/office/officeart/2005/8/colors/colorful2" csCatId="colorful" phldr="1"/>
      <dgm:spPr/>
    </dgm:pt>
    <dgm:pt modelId="{15882654-A4B7-4D4A-8DBB-2E7177ADD895}">
      <dgm:prSet phldrT="[Text]" custT="1"/>
      <dgm:spPr>
        <a:solidFill>
          <a:srgbClr val="CFDEB1"/>
        </a:solidFill>
      </dgm:spPr>
      <dgm:t>
        <a:bodyPr rIns="1554480" anchor="ctr"/>
        <a:lstStyle/>
        <a:p>
          <a:pPr marL="0" indent="0"/>
          <a:endParaRPr lang="en-US" sz="1600" baseline="0" dirty="0"/>
        </a:p>
      </dgm:t>
    </dgm:pt>
    <dgm:pt modelId="{93BCBDEA-2D7B-47C3-80C8-EA07B396AE18}" type="parTrans" cxnId="{EBE5685F-1928-4CBA-8712-25FC3FFA7F31}">
      <dgm:prSet/>
      <dgm:spPr/>
      <dgm:t>
        <a:bodyPr/>
        <a:lstStyle/>
        <a:p>
          <a:endParaRPr lang="en-US" sz="1600" baseline="0"/>
        </a:p>
      </dgm:t>
    </dgm:pt>
    <dgm:pt modelId="{E6FBA07E-C121-4C5F-A12C-F0EDA15931F5}" type="sibTrans" cxnId="{EBE5685F-1928-4CBA-8712-25FC3FFA7F31}">
      <dgm:prSet/>
      <dgm:spPr/>
      <dgm:t>
        <a:bodyPr/>
        <a:lstStyle/>
        <a:p>
          <a:endParaRPr lang="en-US" sz="1600" baseline="0"/>
        </a:p>
      </dgm:t>
    </dgm:pt>
    <dgm:pt modelId="{78FA35C3-82B2-4965-B5CA-F76B75DD77C3}">
      <dgm:prSet phldrT="[Text]" custT="1"/>
      <dgm:spPr/>
      <dgm:t>
        <a:bodyPr lIns="1645920"/>
        <a:lstStyle/>
        <a:p>
          <a:pPr marL="0" indent="0">
            <a:tabLst>
              <a:tab pos="1484313" algn="l"/>
            </a:tabLst>
          </a:pPr>
          <a:endParaRPr lang="en-US" sz="1600" u="none" baseline="0" dirty="0"/>
        </a:p>
      </dgm:t>
    </dgm:pt>
    <dgm:pt modelId="{BEFBE1D9-9232-4F3F-942B-9762866719F0}" type="parTrans" cxnId="{86E421E7-B58F-451F-8AA8-C2B1A76198E6}">
      <dgm:prSet/>
      <dgm:spPr/>
      <dgm:t>
        <a:bodyPr/>
        <a:lstStyle/>
        <a:p>
          <a:endParaRPr lang="en-US" sz="1600" baseline="0"/>
        </a:p>
      </dgm:t>
    </dgm:pt>
    <dgm:pt modelId="{00DD9A7F-0F48-47D6-AD9B-5ED288304A93}" type="sibTrans" cxnId="{86E421E7-B58F-451F-8AA8-C2B1A76198E6}">
      <dgm:prSet/>
      <dgm:spPr/>
      <dgm:t>
        <a:bodyPr/>
        <a:lstStyle/>
        <a:p>
          <a:endParaRPr lang="en-US" sz="1600" baseline="0"/>
        </a:p>
      </dgm:t>
    </dgm:pt>
    <dgm:pt modelId="{DA43D873-005B-446D-B45B-551769C65B9D}">
      <dgm:prSet custT="1"/>
      <dgm:spPr/>
      <dgm:t>
        <a:bodyPr lIns="1645920"/>
        <a:lstStyle/>
        <a:p>
          <a:pPr marL="171450" indent="0"/>
          <a:endParaRPr lang="en-US" sz="1600" b="1" baseline="0" dirty="0">
            <a:latin typeface="Arial" pitchFamily="34" charset="0"/>
            <a:cs typeface="Arial" pitchFamily="34" charset="0"/>
          </a:endParaRPr>
        </a:p>
      </dgm:t>
    </dgm:pt>
    <dgm:pt modelId="{1A2CE9EB-2EC7-4CD2-9B51-AD5A03C827FA}" type="parTrans" cxnId="{125D80AE-5E70-4535-9466-E308001A326A}">
      <dgm:prSet/>
      <dgm:spPr/>
      <dgm:t>
        <a:bodyPr/>
        <a:lstStyle/>
        <a:p>
          <a:endParaRPr lang="en-US" sz="1600" baseline="0"/>
        </a:p>
      </dgm:t>
    </dgm:pt>
    <dgm:pt modelId="{3FE740A6-00F1-4887-81E3-53252EDD922B}" type="sibTrans" cxnId="{125D80AE-5E70-4535-9466-E308001A326A}">
      <dgm:prSet/>
      <dgm:spPr/>
      <dgm:t>
        <a:bodyPr/>
        <a:lstStyle/>
        <a:p>
          <a:endParaRPr lang="en-US" sz="1600" baseline="0"/>
        </a:p>
      </dgm:t>
    </dgm:pt>
    <dgm:pt modelId="{B9069336-97D4-42BD-A9EC-71188F853173}" type="pres">
      <dgm:prSet presAssocID="{BBD2FB40-11EF-4A51-9843-4F363684C78F}" presName="compositeShape" presStyleCnt="0">
        <dgm:presLayoutVars>
          <dgm:chMax val="7"/>
          <dgm:dir/>
          <dgm:resizeHandles val="exact"/>
        </dgm:presLayoutVars>
      </dgm:prSet>
      <dgm:spPr/>
    </dgm:pt>
    <dgm:pt modelId="{D13E5A7D-302F-415D-8859-45E32AE1AF3A}" type="pres">
      <dgm:prSet presAssocID="{15882654-A4B7-4D4A-8DBB-2E7177ADD895}" presName="circ1" presStyleLbl="vennNode1" presStyleIdx="0" presStyleCnt="2" custScaleX="154234" custScaleY="118845" custLinFactNeighborX="693" custLinFactNeighborY="229"/>
      <dgm:spPr/>
    </dgm:pt>
    <dgm:pt modelId="{B7807A2F-D619-47DA-A4F1-2763B86F7132}" type="pres">
      <dgm:prSet presAssocID="{15882654-A4B7-4D4A-8DBB-2E7177ADD895}" presName="circ1Tx" presStyleLbl="revTx" presStyleIdx="0" presStyleCnt="0">
        <dgm:presLayoutVars>
          <dgm:chMax val="0"/>
          <dgm:chPref val="0"/>
          <dgm:bulletEnabled val="1"/>
        </dgm:presLayoutVars>
      </dgm:prSet>
      <dgm:spPr/>
    </dgm:pt>
    <dgm:pt modelId="{1808FDB2-CB95-4B9A-8B02-71D07AB62B42}" type="pres">
      <dgm:prSet presAssocID="{78FA35C3-82B2-4965-B5CA-F76B75DD77C3}" presName="circ2" presStyleLbl="vennNode1" presStyleIdx="1" presStyleCnt="2" custScaleX="145460" custScaleY="118845" custLinFactNeighborX="-15939" custLinFactNeighborY="2812"/>
      <dgm:spPr/>
    </dgm:pt>
    <dgm:pt modelId="{96E93714-0C8A-4BF4-9552-702A76453798}" type="pres">
      <dgm:prSet presAssocID="{78FA35C3-82B2-4965-B5CA-F76B75DD77C3}" presName="circ2Tx" presStyleLbl="revTx" presStyleIdx="0" presStyleCnt="0">
        <dgm:presLayoutVars>
          <dgm:chMax val="0"/>
          <dgm:chPref val="0"/>
          <dgm:bulletEnabled val="1"/>
        </dgm:presLayoutVars>
      </dgm:prSet>
      <dgm:spPr/>
    </dgm:pt>
  </dgm:ptLst>
  <dgm:cxnLst>
    <dgm:cxn modelId="{76B4522B-67FB-4F54-82B0-36042E3BD19A}" type="presOf" srcId="{15882654-A4B7-4D4A-8DBB-2E7177ADD895}" destId="{B7807A2F-D619-47DA-A4F1-2763B86F7132}" srcOrd="1" destOrd="0" presId="urn:microsoft.com/office/officeart/2005/8/layout/venn1"/>
    <dgm:cxn modelId="{11A85E33-91D6-4074-87AE-00D4D5E0EADB}" type="presOf" srcId="{DA43D873-005B-446D-B45B-551769C65B9D}" destId="{1808FDB2-CB95-4B9A-8B02-71D07AB62B42}" srcOrd="0" destOrd="1" presId="urn:microsoft.com/office/officeart/2005/8/layout/venn1"/>
    <dgm:cxn modelId="{EBE5685F-1928-4CBA-8712-25FC3FFA7F31}" srcId="{BBD2FB40-11EF-4A51-9843-4F363684C78F}" destId="{15882654-A4B7-4D4A-8DBB-2E7177ADD895}" srcOrd="0" destOrd="0" parTransId="{93BCBDEA-2D7B-47C3-80C8-EA07B396AE18}" sibTransId="{E6FBA07E-C121-4C5F-A12C-F0EDA15931F5}"/>
    <dgm:cxn modelId="{FD1C4E85-E6AA-4E06-8D18-8DDB876E5B86}" type="presOf" srcId="{BBD2FB40-11EF-4A51-9843-4F363684C78F}" destId="{B9069336-97D4-42BD-A9EC-71188F853173}" srcOrd="0" destOrd="0" presId="urn:microsoft.com/office/officeart/2005/8/layout/venn1"/>
    <dgm:cxn modelId="{ED5B4BAE-082B-4B39-A52E-4F68E9228450}" type="presOf" srcId="{78FA35C3-82B2-4965-B5CA-F76B75DD77C3}" destId="{96E93714-0C8A-4BF4-9552-702A76453798}" srcOrd="1" destOrd="0" presId="urn:microsoft.com/office/officeart/2005/8/layout/venn1"/>
    <dgm:cxn modelId="{125D80AE-5E70-4535-9466-E308001A326A}" srcId="{78FA35C3-82B2-4965-B5CA-F76B75DD77C3}" destId="{DA43D873-005B-446D-B45B-551769C65B9D}" srcOrd="0" destOrd="0" parTransId="{1A2CE9EB-2EC7-4CD2-9B51-AD5A03C827FA}" sibTransId="{3FE740A6-00F1-4887-81E3-53252EDD922B}"/>
    <dgm:cxn modelId="{C84BFACA-EE45-40A6-9F12-D8435D8B1EFE}" type="presOf" srcId="{DA43D873-005B-446D-B45B-551769C65B9D}" destId="{96E93714-0C8A-4BF4-9552-702A76453798}" srcOrd="1" destOrd="1" presId="urn:microsoft.com/office/officeart/2005/8/layout/venn1"/>
    <dgm:cxn modelId="{D4808ED2-AD10-4EA5-8E6D-84C476F19A75}" type="presOf" srcId="{15882654-A4B7-4D4A-8DBB-2E7177ADD895}" destId="{D13E5A7D-302F-415D-8859-45E32AE1AF3A}" srcOrd="0" destOrd="0" presId="urn:microsoft.com/office/officeart/2005/8/layout/venn1"/>
    <dgm:cxn modelId="{B9523CDD-28CF-48CD-A800-08445C8E3FDE}" type="presOf" srcId="{78FA35C3-82B2-4965-B5CA-F76B75DD77C3}" destId="{1808FDB2-CB95-4B9A-8B02-71D07AB62B42}" srcOrd="0" destOrd="0" presId="urn:microsoft.com/office/officeart/2005/8/layout/venn1"/>
    <dgm:cxn modelId="{86E421E7-B58F-451F-8AA8-C2B1A76198E6}" srcId="{BBD2FB40-11EF-4A51-9843-4F363684C78F}" destId="{78FA35C3-82B2-4965-B5CA-F76B75DD77C3}" srcOrd="1" destOrd="0" parTransId="{BEFBE1D9-9232-4F3F-942B-9762866719F0}" sibTransId="{00DD9A7F-0F48-47D6-AD9B-5ED288304A93}"/>
    <dgm:cxn modelId="{FB198A17-111A-4436-8BF5-4BB16C762A01}" type="presParOf" srcId="{B9069336-97D4-42BD-A9EC-71188F853173}" destId="{D13E5A7D-302F-415D-8859-45E32AE1AF3A}" srcOrd="0" destOrd="0" presId="urn:microsoft.com/office/officeart/2005/8/layout/venn1"/>
    <dgm:cxn modelId="{82D0C66F-412F-4FFD-B61E-19370A4A622B}" type="presParOf" srcId="{B9069336-97D4-42BD-A9EC-71188F853173}" destId="{B7807A2F-D619-47DA-A4F1-2763B86F7132}" srcOrd="1" destOrd="0" presId="urn:microsoft.com/office/officeart/2005/8/layout/venn1"/>
    <dgm:cxn modelId="{5944357F-61D3-4B98-99F6-AA81A0DDC724}" type="presParOf" srcId="{B9069336-97D4-42BD-A9EC-71188F853173}" destId="{1808FDB2-CB95-4B9A-8B02-71D07AB62B42}" srcOrd="2" destOrd="0" presId="urn:microsoft.com/office/officeart/2005/8/layout/venn1"/>
    <dgm:cxn modelId="{79AD2E72-6E1A-4E2B-A776-109C3BC7846C}" type="presParOf" srcId="{B9069336-97D4-42BD-A9EC-71188F853173}" destId="{96E93714-0C8A-4BF4-9552-702A76453798}"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E5A7D-302F-415D-8859-45E32AE1AF3A}">
      <dsp:nvSpPr>
        <dsp:cNvPr id="0" name=""/>
        <dsp:cNvSpPr/>
      </dsp:nvSpPr>
      <dsp:spPr>
        <a:xfrm>
          <a:off x="-719468" y="16"/>
          <a:ext cx="5499806" cy="4237875"/>
        </a:xfrm>
        <a:prstGeom prst="ellipse">
          <a:avLst/>
        </a:prstGeom>
        <a:solidFill>
          <a:srgbClr val="CFDEB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1554480" bIns="0" numCol="1" spcCol="1270" anchor="ctr" anchorCtr="0">
          <a:noAutofit/>
        </a:bodyPr>
        <a:lstStyle/>
        <a:p>
          <a:pPr marL="0" lvl="0" indent="0" algn="ctr" defTabSz="711200">
            <a:lnSpc>
              <a:spcPct val="90000"/>
            </a:lnSpc>
            <a:spcBef>
              <a:spcPct val="0"/>
            </a:spcBef>
            <a:spcAft>
              <a:spcPct val="35000"/>
            </a:spcAft>
            <a:buNone/>
          </a:pPr>
          <a:endParaRPr lang="en-US" sz="1600" kern="1200" baseline="0" dirty="0"/>
        </a:p>
      </dsp:txBody>
      <dsp:txXfrm>
        <a:off x="48522" y="499753"/>
        <a:ext cx="3171059" cy="3238402"/>
      </dsp:txXfrm>
    </dsp:sp>
    <dsp:sp modelId="{1808FDB2-CB95-4B9A-8B02-71D07AB62B42}">
      <dsp:nvSpPr>
        <dsp:cNvPr id="0" name=""/>
        <dsp:cNvSpPr/>
      </dsp:nvSpPr>
      <dsp:spPr>
        <a:xfrm>
          <a:off x="1413895" y="16"/>
          <a:ext cx="5186935" cy="4237875"/>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45920" tIns="0" rIns="0" bIns="0" numCol="1" spcCol="1270" anchor="ctr" anchorCtr="1">
          <a:noAutofit/>
        </a:bodyPr>
        <a:lstStyle/>
        <a:p>
          <a:pPr marL="0" lvl="0" indent="0" algn="l" defTabSz="711200">
            <a:lnSpc>
              <a:spcPct val="90000"/>
            </a:lnSpc>
            <a:spcBef>
              <a:spcPct val="0"/>
            </a:spcBef>
            <a:spcAft>
              <a:spcPct val="35000"/>
            </a:spcAft>
            <a:buNone/>
            <a:tabLst>
              <a:tab pos="1484313" algn="l"/>
            </a:tabLst>
          </a:pPr>
          <a:endParaRPr lang="en-US" sz="1600" u="none" kern="1200" baseline="0" dirty="0"/>
        </a:p>
        <a:p>
          <a:pPr marL="171450" lvl="1" indent="0" algn="l" defTabSz="711200">
            <a:lnSpc>
              <a:spcPct val="90000"/>
            </a:lnSpc>
            <a:spcBef>
              <a:spcPct val="0"/>
            </a:spcBef>
            <a:spcAft>
              <a:spcPct val="15000"/>
            </a:spcAft>
            <a:buChar char="•"/>
          </a:pPr>
          <a:endParaRPr lang="en-US" sz="1600" b="1" kern="1200" baseline="0" dirty="0">
            <a:latin typeface="Arial" pitchFamily="34" charset="0"/>
            <a:cs typeface="Arial" pitchFamily="34" charset="0"/>
          </a:endParaRPr>
        </a:p>
      </dsp:txBody>
      <dsp:txXfrm>
        <a:off x="2885863" y="499753"/>
        <a:ext cx="2990665" cy="323840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64A01-5B1B-0B46-91C7-B64A37B3B44F}" type="datetimeFigureOut">
              <a:rPr lang="en-US" smtClean="0"/>
              <a:t>3/2/22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391DF-2602-AC49-884D-29057D893568}" type="slidenum">
              <a:rPr lang="en-US" smtClean="0"/>
              <a:t>‹#›</a:t>
            </a:fld>
            <a:endParaRPr lang="en-US"/>
          </a:p>
        </p:txBody>
      </p:sp>
    </p:spTree>
    <p:extLst>
      <p:ext uri="{BB962C8B-B14F-4D97-AF65-F5344CB8AC3E}">
        <p14:creationId xmlns:p14="http://schemas.microsoft.com/office/powerpoint/2010/main" val="3135792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800" b="1" dirty="0">
                <a:solidFill>
                  <a:schemeClr val="bg1"/>
                </a:solidFill>
              </a:rPr>
              <a:t>American manufacturers</a:t>
            </a:r>
            <a:r>
              <a:rPr lang="en-US" sz="800" b="1" baseline="0" dirty="0">
                <a:solidFill>
                  <a:schemeClr val="bg1"/>
                </a:solidFill>
              </a:rPr>
              <a:t> contribute: </a:t>
            </a:r>
            <a:r>
              <a:rPr kumimoji="0" lang="en-US" sz="800" b="0" i="0" u="none" strike="noStrike" kern="1200" cap="none" spc="0" normalizeH="0" baseline="0" noProof="0" dirty="0">
                <a:ln>
                  <a:noFill/>
                </a:ln>
                <a:solidFill>
                  <a:prstClr val="white"/>
                </a:solidFill>
                <a:effectLst/>
                <a:uLnTx/>
                <a:uFillTx/>
                <a:latin typeface="Arial" charset="0"/>
                <a:ea typeface="+mn-ea"/>
                <a:cs typeface="+mn-cs"/>
              </a:rPr>
              <a:t>Department of Commerce, National Institute of Standards and Technology, </a:t>
            </a:r>
            <a:r>
              <a:rPr kumimoji="0" lang="en-US" sz="800" b="0" i="1" u="none" strike="noStrike" kern="1200" cap="none" spc="0" normalizeH="0" baseline="0" noProof="0" dirty="0">
                <a:ln>
                  <a:noFill/>
                </a:ln>
                <a:solidFill>
                  <a:prstClr val="white"/>
                </a:solidFill>
                <a:effectLst/>
                <a:uLnTx/>
                <a:uFillTx/>
                <a:latin typeface="Arial" charset="0"/>
                <a:ea typeface="+mn-ea"/>
                <a:cs typeface="+mn-cs"/>
              </a:rPr>
              <a:t>Manufacturing USA Annual Report, FY2018 </a:t>
            </a:r>
            <a:endParaRPr lang="en-US" sz="800" b="1" baseline="0" dirty="0">
              <a:solidFill>
                <a:schemeClr val="bg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800" b="1" baseline="0" dirty="0">
                <a:solidFill>
                  <a:schemeClr val="bg1"/>
                </a:solidFill>
              </a:rPr>
              <a:t>Every dollar spent in manufacturing: </a:t>
            </a:r>
            <a:r>
              <a:rPr kumimoji="0" lang="en-US" sz="800" b="0" i="0" u="none" strike="noStrike" kern="1200" cap="none" spc="0" normalizeH="0" baseline="0" noProof="0" dirty="0">
                <a:ln>
                  <a:noFill/>
                </a:ln>
                <a:solidFill>
                  <a:prstClr val="white"/>
                </a:solidFill>
                <a:effectLst/>
                <a:uLnTx/>
                <a:uFillTx/>
                <a:latin typeface="Arial" charset="0"/>
                <a:ea typeface="+mn-ea"/>
                <a:cs typeface="+mn-cs"/>
              </a:rPr>
              <a:t>Department of Commerce, National Institute of Standards and Technology, </a:t>
            </a:r>
            <a:r>
              <a:rPr kumimoji="0" lang="en-US" sz="800" b="0" i="1" u="none" strike="noStrike" kern="1200" cap="none" spc="0" normalizeH="0" baseline="0" noProof="0" dirty="0">
                <a:ln>
                  <a:noFill/>
                </a:ln>
                <a:solidFill>
                  <a:prstClr val="white"/>
                </a:solidFill>
                <a:effectLst/>
                <a:uLnTx/>
                <a:uFillTx/>
                <a:latin typeface="Arial" charset="0"/>
                <a:ea typeface="+mn-ea"/>
                <a:cs typeface="+mn-cs"/>
              </a:rPr>
              <a:t>Manufacturing USA Annual Report, FY2018 </a:t>
            </a:r>
            <a:endParaRPr lang="en-US" sz="800" b="1" dirty="0">
              <a:solidFill>
                <a:schemeClr val="bg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800" b="1" dirty="0">
                <a:solidFill>
                  <a:schemeClr val="bg1"/>
                </a:solidFill>
              </a:rPr>
              <a:t>Productivity growth fell: </a:t>
            </a:r>
            <a:r>
              <a:rPr lang="en-US" sz="800" b="0" dirty="0">
                <a:solidFill>
                  <a:schemeClr val="bg1"/>
                </a:solidFill>
              </a:rPr>
              <a:t>Industry</a:t>
            </a:r>
            <a:r>
              <a:rPr lang="en-US" sz="800" b="0" baseline="0" dirty="0">
                <a:solidFill>
                  <a:schemeClr val="bg1"/>
                </a:solidFill>
              </a:rPr>
              <a:t> Week “</a:t>
            </a:r>
            <a:r>
              <a:rPr lang="en-US" sz="1200" b="0" i="0" kern="1200" dirty="0">
                <a:solidFill>
                  <a:schemeClr val="tx1"/>
                </a:solidFill>
                <a:effectLst/>
                <a:latin typeface="+mn-lt"/>
                <a:ea typeface="+mn-ea"/>
                <a:cs typeface="+mn-cs"/>
              </a:rPr>
              <a:t>US Manufacturing Productivity Is Falling, and It's Cause for Alarm”</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charset="0"/>
                <a:ea typeface="+mn-ea"/>
                <a:cs typeface="+mn-cs"/>
              </a:rPr>
              <a:t>U.S. trade balance in advanced technology declined: </a:t>
            </a:r>
            <a:r>
              <a:rPr kumimoji="0" lang="en-US" sz="800" b="0" i="0" u="none" strike="noStrike" kern="1200" cap="none" spc="0" normalizeH="0" baseline="0" noProof="0" dirty="0">
                <a:ln>
                  <a:noFill/>
                </a:ln>
                <a:solidFill>
                  <a:prstClr val="white"/>
                </a:solidFill>
                <a:effectLst/>
                <a:uLnTx/>
                <a:uFillTx/>
                <a:latin typeface="Arial" charset="0"/>
                <a:ea typeface="+mn-ea"/>
                <a:cs typeface="+mn-cs"/>
              </a:rPr>
              <a:t>Congressional Research Service, </a:t>
            </a:r>
            <a:r>
              <a:rPr kumimoji="0" lang="en-US" sz="800" b="0" i="1" u="none" strike="noStrike" kern="1200" cap="none" spc="0" normalizeH="0" baseline="0" noProof="0" dirty="0">
                <a:ln>
                  <a:noFill/>
                </a:ln>
                <a:solidFill>
                  <a:prstClr val="white"/>
                </a:solidFill>
                <a:effectLst/>
                <a:uLnTx/>
                <a:uFillTx/>
                <a:latin typeface="Arial" charset="0"/>
                <a:ea typeface="+mn-ea"/>
                <a:cs typeface="+mn-cs"/>
              </a:rPr>
              <a:t>Manufacturing USA: Advanced Manufacturing Institutes and Network</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800" b="1" dirty="0">
                <a:latin typeface="+mn-lt"/>
                <a:ea typeface="Times New Roman" panose="02020603050405020304" pitchFamily="18" charset="0"/>
              </a:rPr>
              <a:t>U.S. manufacturing jobs reached a low point:</a:t>
            </a:r>
            <a:r>
              <a:rPr lang="en-US" sz="800" b="1" baseline="0" dirty="0">
                <a:latin typeface="+mn-lt"/>
                <a:ea typeface="Times New Roman" panose="02020603050405020304" pitchFamily="18" charset="0"/>
              </a:rPr>
              <a:t> </a:t>
            </a:r>
            <a:r>
              <a:rPr kumimoji="0" lang="en-US" sz="1200" b="0" i="0" u="none" strike="noStrike" kern="1200" cap="none" spc="0" normalizeH="0" baseline="0" noProof="0" dirty="0">
                <a:ln>
                  <a:noFill/>
                </a:ln>
                <a:solidFill>
                  <a:prstClr val="white"/>
                </a:solidFill>
                <a:effectLst/>
                <a:uLnTx/>
                <a:uFillTx/>
                <a:latin typeface="Arial" charset="0"/>
                <a:ea typeface="+mn-ea"/>
                <a:cs typeface="+mn-cs"/>
              </a:rPr>
              <a:t>Congressional Research Service, </a:t>
            </a:r>
            <a:r>
              <a:rPr kumimoji="0" lang="en-US" sz="1200" b="0" i="1" u="none" strike="noStrike" kern="1200" cap="none" spc="0" normalizeH="0" baseline="0" noProof="0" dirty="0">
                <a:ln>
                  <a:noFill/>
                </a:ln>
                <a:solidFill>
                  <a:prstClr val="white"/>
                </a:solidFill>
                <a:effectLst/>
                <a:uLnTx/>
                <a:uFillTx/>
                <a:latin typeface="Arial" charset="0"/>
                <a:ea typeface="+mn-ea"/>
                <a:cs typeface="+mn-cs"/>
              </a:rPr>
              <a:t>Manufacturing USA: Advanced Manufacturing Institutes and Network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Times New Roman" panose="02020603050405020304" pitchFamily="18" charset="0"/>
                <a:cs typeface="+mn-cs"/>
              </a:rPr>
              <a:t>New manufacturing jobs could go unfilled:  </a:t>
            </a:r>
            <a:r>
              <a:rPr kumimoji="0" lang="en-US" sz="800" b="0" i="0" u="none" strike="noStrike" kern="1200" cap="none" spc="0" normalizeH="0" baseline="0" noProof="0" dirty="0">
                <a:ln>
                  <a:noFill/>
                </a:ln>
                <a:solidFill>
                  <a:prstClr val="white"/>
                </a:solidFill>
                <a:effectLst/>
                <a:uLnTx/>
                <a:uFillTx/>
                <a:latin typeface="Arial" charset="0"/>
                <a:ea typeface="+mn-ea"/>
                <a:cs typeface="+mn-cs"/>
              </a:rPr>
              <a:t>Department of Commerce, National Institute of Standards and Technology, </a:t>
            </a:r>
            <a:r>
              <a:rPr kumimoji="0" lang="en-US" sz="800" b="0" i="1" u="none" strike="noStrike" kern="1200" cap="none" spc="0" normalizeH="0" baseline="0" noProof="0" dirty="0">
                <a:ln>
                  <a:noFill/>
                </a:ln>
                <a:solidFill>
                  <a:prstClr val="white"/>
                </a:solidFill>
                <a:effectLst/>
                <a:uLnTx/>
                <a:uFillTx/>
                <a:latin typeface="Arial" charset="0"/>
                <a:ea typeface="+mn-ea"/>
                <a:cs typeface="+mn-cs"/>
              </a:rPr>
              <a:t>Manufacturing USA Annual Report, FY2018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31059DF-3C83-4274-B8E7-251153FC8101}" type="slidenum">
              <a:rPr lang="en-US" smtClean="0"/>
              <a:pPr>
                <a:defRPr/>
              </a:pPr>
              <a:t>2</a:t>
            </a:fld>
            <a:endParaRPr lang="en-US" dirty="0"/>
          </a:p>
        </p:txBody>
      </p:sp>
    </p:spTree>
    <p:extLst>
      <p:ext uri="{BB962C8B-B14F-4D97-AF65-F5344CB8AC3E}">
        <p14:creationId xmlns:p14="http://schemas.microsoft.com/office/powerpoint/2010/main" val="22252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902211" y="945290"/>
            <a:ext cx="5852160" cy="3843481"/>
          </a:xfrm>
          <a:prstGeom prst="rect">
            <a:avLst/>
          </a:prstGeom>
        </p:spPr>
        <p:txBody>
          <a:bodyPr>
            <a:normAutofit/>
          </a:bodyPr>
          <a:lstStyle/>
          <a:p>
            <a:pPr defTabSz="975660"/>
            <a:endParaRPr lang="en-US" dirty="0">
              <a:latin typeface="Franklin Gothic Book" panose="020B0503020102020204" pitchFamily="34" charset="0"/>
            </a:endParaRPr>
          </a:p>
        </p:txBody>
      </p:sp>
    </p:spTree>
    <p:extLst>
      <p:ext uri="{BB962C8B-B14F-4D97-AF65-F5344CB8AC3E}">
        <p14:creationId xmlns:p14="http://schemas.microsoft.com/office/powerpoint/2010/main" val="3633310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Tree>
    <p:extLst>
      <p:ext uri="{BB962C8B-B14F-4D97-AF65-F5344CB8AC3E}">
        <p14:creationId xmlns:p14="http://schemas.microsoft.com/office/powerpoint/2010/main" val="331001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816864" y="1932078"/>
            <a:ext cx="5852160" cy="3843481"/>
          </a:xfrm>
          <a:prstGeom prst="rect">
            <a:avLst/>
          </a:prstGeom>
        </p:spPr>
        <p:txBody>
          <a:bodyPr>
            <a:normAutofit/>
          </a:bodyPr>
          <a:lstStyle/>
          <a:p>
            <a:endParaRPr lang="en-US" dirty="0"/>
          </a:p>
        </p:txBody>
      </p:sp>
    </p:spTree>
    <p:extLst>
      <p:ext uri="{BB962C8B-B14F-4D97-AF65-F5344CB8AC3E}">
        <p14:creationId xmlns:p14="http://schemas.microsoft.com/office/powerpoint/2010/main" val="4233358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6FD0C6BE-01F5-4ABD-AD5E-96359A0C9B0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6169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rk_Disclaimers">
    <p:bg>
      <p:bgPr>
        <a:gradFill>
          <a:gsLst>
            <a:gs pos="0">
              <a:srgbClr val="111C4E"/>
            </a:gs>
            <a:gs pos="100000">
              <a:srgbClr val="031336"/>
            </a:gs>
          </a:gsLst>
          <a:lin ang="0" scaled="0"/>
        </a:gra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28EAEE1B-11ED-4ECC-8D9E-DFC08E61AB76}"/>
              </a:ext>
            </a:extLst>
          </p:cNvPr>
          <p:cNvSpPr>
            <a:spLocks noGrp="1"/>
          </p:cNvSpPr>
          <p:nvPr>
            <p:ph type="body" sz="quarter" idx="10"/>
          </p:nvPr>
        </p:nvSpPr>
        <p:spPr>
          <a:xfrm>
            <a:off x="372785" y="785983"/>
            <a:ext cx="7018616" cy="1132592"/>
          </a:xfrm>
        </p:spPr>
        <p:txBody>
          <a:bodyPr anchor="b">
            <a:noAutofit/>
          </a:bodyPr>
          <a:lstStyle>
            <a:lvl1pPr marL="0" indent="0">
              <a:buNone/>
              <a:defRPr sz="32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10">
            <a:extLst>
              <a:ext uri="{FF2B5EF4-FFF2-40B4-BE49-F238E27FC236}">
                <a16:creationId xmlns:a16="http://schemas.microsoft.com/office/drawing/2014/main" id="{F42BD8F9-4DA6-4CBF-847E-7972F0B90A19}"/>
              </a:ext>
            </a:extLst>
          </p:cNvPr>
          <p:cNvSpPr>
            <a:spLocks noGrp="1"/>
          </p:cNvSpPr>
          <p:nvPr>
            <p:ph type="body" sz="quarter" idx="11"/>
          </p:nvPr>
        </p:nvSpPr>
        <p:spPr>
          <a:xfrm>
            <a:off x="372785" y="1919592"/>
            <a:ext cx="7018616" cy="693823"/>
          </a:xfrm>
        </p:spPr>
        <p:txBody>
          <a:bodyPr anchor="t">
            <a:noAutofit/>
          </a:bodyPr>
          <a:lstStyle>
            <a:lvl1pPr marL="0" indent="0">
              <a:spcBef>
                <a:spcPts val="0"/>
              </a:spcBef>
              <a:buNone/>
              <a:defRPr sz="22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25">
            <a:extLst>
              <a:ext uri="{FF2B5EF4-FFF2-40B4-BE49-F238E27FC236}">
                <a16:creationId xmlns:a16="http://schemas.microsoft.com/office/drawing/2014/main" id="{3820D94B-2996-44AE-A29B-68BE3BEC6AA1}"/>
              </a:ext>
            </a:extLst>
          </p:cNvPr>
          <p:cNvSpPr>
            <a:spLocks noGrp="1"/>
          </p:cNvSpPr>
          <p:nvPr>
            <p:ph type="body" sz="quarter" idx="12"/>
          </p:nvPr>
        </p:nvSpPr>
        <p:spPr>
          <a:xfrm>
            <a:off x="372784" y="3032194"/>
            <a:ext cx="3743325" cy="1132592"/>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1" name="Text Placeholder 25">
            <a:extLst>
              <a:ext uri="{FF2B5EF4-FFF2-40B4-BE49-F238E27FC236}">
                <a16:creationId xmlns:a16="http://schemas.microsoft.com/office/drawing/2014/main" id="{ACE2189D-D64D-4F77-B695-EE3F641D51E0}"/>
              </a:ext>
            </a:extLst>
          </p:cNvPr>
          <p:cNvSpPr>
            <a:spLocks noGrp="1"/>
          </p:cNvSpPr>
          <p:nvPr>
            <p:ph type="body" sz="quarter" idx="13"/>
          </p:nvPr>
        </p:nvSpPr>
        <p:spPr>
          <a:xfrm>
            <a:off x="4116109" y="3032963"/>
            <a:ext cx="1697922" cy="1138967"/>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dirty="0"/>
              <a:t>Click to edit Master text styles</a:t>
            </a:r>
          </a:p>
        </p:txBody>
      </p:sp>
      <p:pic>
        <p:nvPicPr>
          <p:cNvPr id="12" name="Picture 11" descr="Logo&#10;&#10;Description automatically generated">
            <a:extLst>
              <a:ext uri="{FF2B5EF4-FFF2-40B4-BE49-F238E27FC236}">
                <a16:creationId xmlns:a16="http://schemas.microsoft.com/office/drawing/2014/main" id="{1ABEE617-F3B1-4BA8-80B0-E2DBD0F3E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9720" y="173261"/>
            <a:ext cx="1719221" cy="1719221"/>
          </a:xfrm>
          <a:prstGeom prst="rect">
            <a:avLst/>
          </a:prstGeom>
        </p:spPr>
      </p:pic>
      <p:cxnSp>
        <p:nvCxnSpPr>
          <p:cNvPr id="13" name="Straight Connector 12">
            <a:extLst>
              <a:ext uri="{FF2B5EF4-FFF2-40B4-BE49-F238E27FC236}">
                <a16:creationId xmlns:a16="http://schemas.microsoft.com/office/drawing/2014/main" id="{BEF0561C-118D-4C77-953E-E32E7A9A50C9}"/>
              </a:ext>
            </a:extLst>
          </p:cNvPr>
          <p:cNvCxnSpPr>
            <a:cxnSpLocks/>
          </p:cNvCxnSpPr>
          <p:nvPr userDrawn="1"/>
        </p:nvCxnSpPr>
        <p:spPr>
          <a:xfrm>
            <a:off x="448982" y="4267180"/>
            <a:ext cx="3752852"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63194C-376B-416D-8005-5A7865B0A29F}"/>
              </a:ext>
            </a:extLst>
          </p:cNvPr>
          <p:cNvCxnSpPr>
            <a:cxnSpLocks/>
          </p:cNvCxnSpPr>
          <p:nvPr userDrawn="1"/>
        </p:nvCxnSpPr>
        <p:spPr>
          <a:xfrm>
            <a:off x="4192309" y="4267180"/>
            <a:ext cx="1390650"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F3709FA-39F7-417D-9469-D548065EBA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259" y="314149"/>
            <a:ext cx="121781" cy="1025530"/>
          </a:xfrm>
          <a:prstGeom prst="rect">
            <a:avLst/>
          </a:prstGeom>
        </p:spPr>
      </p:pic>
      <p:sp>
        <p:nvSpPr>
          <p:cNvPr id="14" name="Text Placeholder 2">
            <a:extLst>
              <a:ext uri="{FF2B5EF4-FFF2-40B4-BE49-F238E27FC236}">
                <a16:creationId xmlns:a16="http://schemas.microsoft.com/office/drawing/2014/main" id="{DBB37931-39C8-461D-8C07-5CCC74015180}"/>
              </a:ext>
            </a:extLst>
          </p:cNvPr>
          <p:cNvSpPr>
            <a:spLocks noGrp="1"/>
          </p:cNvSpPr>
          <p:nvPr>
            <p:ph type="body" sz="quarter" idx="16"/>
          </p:nvPr>
        </p:nvSpPr>
        <p:spPr>
          <a:xfrm>
            <a:off x="343039" y="4419475"/>
            <a:ext cx="4895711" cy="2086365"/>
          </a:xfrm>
        </p:spPr>
        <p:txBody>
          <a:bodyPr anchor="b">
            <a:normAutofit/>
          </a:bodyPr>
          <a:lstStyle>
            <a:lvl1pPr marL="0" indent="0">
              <a:lnSpc>
                <a:spcPct val="100000"/>
              </a:lnSpc>
              <a:spcBef>
                <a:spcPts val="0"/>
              </a:spcBef>
              <a:buNone/>
              <a:defRPr sz="1100">
                <a:solidFill>
                  <a:schemeClr val="bg1"/>
                </a:solidFill>
                <a:latin typeface="Arial Narrow" panose="020B0606020202030204" pitchFamily="34" charset="0"/>
              </a:defRPr>
            </a:lvl1pPr>
            <a:lvl2pPr>
              <a:defRPr sz="1200">
                <a:solidFill>
                  <a:schemeClr val="bg1"/>
                </a:solidFill>
                <a:latin typeface="Arial Narrow" panose="020B0606020202030204" pitchFamily="34" charset="0"/>
              </a:defRPr>
            </a:lvl2pPr>
            <a:lvl3pPr>
              <a:defRPr sz="1200">
                <a:solidFill>
                  <a:schemeClr val="bg1"/>
                </a:solidFill>
                <a:latin typeface="Arial Narrow" panose="020B0606020202030204" pitchFamily="34" charset="0"/>
              </a:defRPr>
            </a:lvl3pPr>
            <a:lvl4pPr>
              <a:defRPr sz="1200">
                <a:solidFill>
                  <a:schemeClr val="bg1"/>
                </a:solidFill>
                <a:latin typeface="Arial Narrow" panose="020B0606020202030204" pitchFamily="34" charset="0"/>
              </a:defRPr>
            </a:lvl4pPr>
            <a:lvl5pPr>
              <a:defRPr sz="1200">
                <a:solidFill>
                  <a:schemeClr val="bg1"/>
                </a:solidFill>
                <a:latin typeface="Arial Narrow" panose="020B0606020202030204" pitchFamily="34" charset="0"/>
              </a:defRPr>
            </a:lvl5pPr>
          </a:lstStyle>
          <a:p>
            <a:pPr lvl="0"/>
            <a:endParaRPr lang="en-US" dirty="0"/>
          </a:p>
        </p:txBody>
      </p:sp>
      <p:sp>
        <p:nvSpPr>
          <p:cNvPr id="15" name="Text Placeholder 2">
            <a:extLst>
              <a:ext uri="{FF2B5EF4-FFF2-40B4-BE49-F238E27FC236}">
                <a16:creationId xmlns:a16="http://schemas.microsoft.com/office/drawing/2014/main" id="{AC5B46F6-8EFB-4946-993F-9E6CC28B6DC9}"/>
              </a:ext>
            </a:extLst>
          </p:cNvPr>
          <p:cNvSpPr>
            <a:spLocks noGrp="1"/>
          </p:cNvSpPr>
          <p:nvPr>
            <p:ph type="body" sz="quarter" idx="17"/>
          </p:nvPr>
        </p:nvSpPr>
        <p:spPr>
          <a:xfrm>
            <a:off x="5505450" y="4419475"/>
            <a:ext cx="3295512" cy="2086364"/>
          </a:xfrm>
        </p:spPr>
        <p:txBody>
          <a:bodyPr anchor="b">
            <a:normAutofit/>
          </a:bodyPr>
          <a:lstStyle>
            <a:lvl1pPr marL="0" indent="0">
              <a:lnSpc>
                <a:spcPct val="100000"/>
              </a:lnSpc>
              <a:spcBef>
                <a:spcPts val="0"/>
              </a:spcBef>
              <a:buNone/>
              <a:defRPr sz="1100">
                <a:solidFill>
                  <a:schemeClr val="bg1"/>
                </a:solidFill>
                <a:latin typeface="Arial Narrow" panose="020B0606020202030204" pitchFamily="34" charset="0"/>
              </a:defRPr>
            </a:lvl1pPr>
            <a:lvl2pPr>
              <a:defRPr sz="1200">
                <a:solidFill>
                  <a:schemeClr val="bg1"/>
                </a:solidFill>
                <a:latin typeface="Arial Narrow" panose="020B0606020202030204" pitchFamily="34" charset="0"/>
              </a:defRPr>
            </a:lvl2pPr>
            <a:lvl3pPr>
              <a:defRPr sz="1200">
                <a:solidFill>
                  <a:schemeClr val="bg1"/>
                </a:solidFill>
                <a:latin typeface="Arial Narrow" panose="020B0606020202030204" pitchFamily="34" charset="0"/>
              </a:defRPr>
            </a:lvl3pPr>
            <a:lvl4pPr>
              <a:defRPr sz="1200">
                <a:solidFill>
                  <a:schemeClr val="bg1"/>
                </a:solidFill>
                <a:latin typeface="Arial Narrow" panose="020B0606020202030204" pitchFamily="34" charset="0"/>
              </a:defRPr>
            </a:lvl4pPr>
            <a:lvl5pPr>
              <a:defRPr sz="1200">
                <a:solidFill>
                  <a:schemeClr val="bg1"/>
                </a:solidFill>
                <a:latin typeface="Arial Narrow" panose="020B0606020202030204" pitchFamily="34" charset="0"/>
              </a:defRPr>
            </a:lvl5pPr>
          </a:lstStyle>
          <a:p>
            <a:pPr lvl="0"/>
            <a:endParaRPr lang="en-US" dirty="0"/>
          </a:p>
        </p:txBody>
      </p:sp>
      <p:sp>
        <p:nvSpPr>
          <p:cNvPr id="17" name="Text Placeholder 25">
            <a:extLst>
              <a:ext uri="{FF2B5EF4-FFF2-40B4-BE49-F238E27FC236}">
                <a16:creationId xmlns:a16="http://schemas.microsoft.com/office/drawing/2014/main" id="{203FF62E-0291-44DA-95FB-E73CEA6A81FD}"/>
              </a:ext>
            </a:extLst>
          </p:cNvPr>
          <p:cNvSpPr>
            <a:spLocks noGrp="1"/>
          </p:cNvSpPr>
          <p:nvPr>
            <p:ph type="body" sz="quarter" idx="14"/>
          </p:nvPr>
        </p:nvSpPr>
        <p:spPr>
          <a:xfrm>
            <a:off x="733425" y="-4460"/>
            <a:ext cx="7267575" cy="337835"/>
          </a:xfrm>
        </p:spPr>
        <p:txBody>
          <a:bodyPr anchor="t">
            <a:normAutofit/>
          </a:bodyPr>
          <a:lstStyle>
            <a:lvl1pPr marL="0" indent="0" algn="ctr">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8" name="Text Placeholder 25">
            <a:extLst>
              <a:ext uri="{FF2B5EF4-FFF2-40B4-BE49-F238E27FC236}">
                <a16:creationId xmlns:a16="http://schemas.microsoft.com/office/drawing/2014/main" id="{E95FD622-D4FF-41B8-BEE4-FB61DBEC1AFE}"/>
              </a:ext>
            </a:extLst>
          </p:cNvPr>
          <p:cNvSpPr>
            <a:spLocks noGrp="1"/>
          </p:cNvSpPr>
          <p:nvPr>
            <p:ph type="body" sz="quarter" idx="15"/>
          </p:nvPr>
        </p:nvSpPr>
        <p:spPr>
          <a:xfrm>
            <a:off x="733424" y="6509241"/>
            <a:ext cx="7267576" cy="337835"/>
          </a:xfrm>
        </p:spPr>
        <p:txBody>
          <a:bodyPr anchor="t">
            <a:normAutofit/>
          </a:bodyPr>
          <a:lstStyle>
            <a:lvl1pPr marL="0" indent="0" algn="ctr">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21405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UNCL // FOU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4B9C6-08D4-40CE-ACFA-ED2DC0323D60}"/>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FA662A2-D569-405C-BC6E-75F20862B4A2}"/>
              </a:ext>
            </a:extLst>
          </p:cNvPr>
          <p:cNvSpPr>
            <a:spLocks noGrp="1"/>
          </p:cNvSpPr>
          <p:nvPr>
            <p:ph type="sldNum" sz="quarter" idx="12"/>
          </p:nvPr>
        </p:nvSpPr>
        <p:spPr>
          <a:xfrm>
            <a:off x="7086600" y="6356350"/>
            <a:ext cx="1428750" cy="365125"/>
          </a:xfrm>
          <a:prstGeom prst="rect">
            <a:avLst/>
          </a:prstGeom>
        </p:spPr>
        <p:txBody>
          <a:bodyPr/>
          <a:lstStyle/>
          <a:p>
            <a:fld id="{ED8DF258-3DCC-4450-903F-B42A45E1D2F3}" type="slidenum">
              <a:rPr lang="en-US" smtClean="0"/>
              <a:t>‹#›</a:t>
            </a:fld>
            <a:endParaRPr lang="en-US"/>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352551" y="384139"/>
            <a:ext cx="7454565" cy="677002"/>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9">
            <a:extLst>
              <a:ext uri="{FF2B5EF4-FFF2-40B4-BE49-F238E27FC236}">
                <a16:creationId xmlns:a16="http://schemas.microsoft.com/office/drawing/2014/main" id="{FF489017-BA5D-4317-A548-FD4E06451319}"/>
              </a:ext>
            </a:extLst>
          </p:cNvPr>
          <p:cNvSpPr>
            <a:spLocks noGrp="1"/>
          </p:cNvSpPr>
          <p:nvPr>
            <p:ph type="body" sz="quarter" idx="13" hasCustomPrompt="1"/>
          </p:nvPr>
        </p:nvSpPr>
        <p:spPr>
          <a:xfrm>
            <a:off x="2231732" y="6473861"/>
            <a:ext cx="4680536" cy="238125"/>
          </a:xfrm>
          <a:prstGeom prst="rect">
            <a:avLst/>
          </a:prstGeom>
        </p:spPr>
        <p:txBody>
          <a:bodyPr>
            <a:normAutofit/>
          </a:bodyPr>
          <a:lstStyle>
            <a:lvl1pPr marL="0" indent="0" algn="ctr">
              <a:buNone/>
              <a:defRPr sz="1200">
                <a:latin typeface="Arial Narrow" panose="020B0606020202030204" pitchFamily="34" charset="0"/>
              </a:defRPr>
            </a:lvl1pPr>
          </a:lstStyle>
          <a:p>
            <a:r>
              <a:rPr lang="en-US" dirty="0"/>
              <a:t>UNCLASSIFIED // FOR OFFICIAL USE ONLY</a:t>
            </a:r>
          </a:p>
        </p:txBody>
      </p:sp>
    </p:spTree>
    <p:extLst>
      <p:ext uri="{BB962C8B-B14F-4D97-AF65-F5344CB8AC3E}">
        <p14:creationId xmlns:p14="http://schemas.microsoft.com/office/powerpoint/2010/main" val="3311740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Distro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4B9C6-08D4-40CE-ACFA-ED2DC0323D60}"/>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FA662A2-D569-405C-BC6E-75F20862B4A2}"/>
              </a:ext>
            </a:extLst>
          </p:cNvPr>
          <p:cNvSpPr>
            <a:spLocks noGrp="1"/>
          </p:cNvSpPr>
          <p:nvPr>
            <p:ph type="sldNum" sz="quarter" idx="12"/>
          </p:nvPr>
        </p:nvSpPr>
        <p:spPr>
          <a:xfrm>
            <a:off x="7670132" y="6356350"/>
            <a:ext cx="845218" cy="365125"/>
          </a:xfrm>
          <a:prstGeom prst="rect">
            <a:avLst/>
          </a:prstGeom>
        </p:spPr>
        <p:txBody>
          <a:bodyPr/>
          <a:lstStyle/>
          <a:p>
            <a:fld id="{ED8DF258-3DCC-4450-903F-B42A45E1D2F3}" type="slidenum">
              <a:rPr lang="en-US" smtClean="0"/>
              <a:t>‹#›</a:t>
            </a:fld>
            <a:endParaRPr lang="en-US"/>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352551" y="384139"/>
            <a:ext cx="7454565" cy="677002"/>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9">
            <a:extLst>
              <a:ext uri="{FF2B5EF4-FFF2-40B4-BE49-F238E27FC236}">
                <a16:creationId xmlns:a16="http://schemas.microsoft.com/office/drawing/2014/main" id="{D76E76B5-8823-4BF9-BCF8-0CC9A68D3D3F}"/>
              </a:ext>
            </a:extLst>
          </p:cNvPr>
          <p:cNvSpPr>
            <a:spLocks noGrp="1"/>
          </p:cNvSpPr>
          <p:nvPr>
            <p:ph type="body" sz="quarter" idx="13" hasCustomPrompt="1"/>
          </p:nvPr>
        </p:nvSpPr>
        <p:spPr>
          <a:xfrm>
            <a:off x="1611980" y="6483350"/>
            <a:ext cx="5920041" cy="238125"/>
          </a:xfrm>
          <a:prstGeom prst="rect">
            <a:avLst/>
          </a:prstGeom>
        </p:spPr>
        <p:txBody>
          <a:bodyPr>
            <a:normAutofit/>
          </a:bodyPr>
          <a:lstStyle>
            <a:lvl1pPr marL="0" indent="0" algn="ctr">
              <a:buNone/>
              <a:defRPr sz="1200">
                <a:latin typeface="Arial Narrow" panose="020B0606020202030204" pitchFamily="34" charset="0"/>
              </a:defRPr>
            </a:lvl1pPr>
          </a:lstStyle>
          <a:p>
            <a:r>
              <a:rPr lang="en-US" dirty="0"/>
              <a:t>Distribution Statement A; Approved for public release, Distribution Unlimited</a:t>
            </a:r>
          </a:p>
          <a:p>
            <a:endParaRPr lang="en-US" dirty="0"/>
          </a:p>
        </p:txBody>
      </p:sp>
    </p:spTree>
    <p:extLst>
      <p:ext uri="{BB962C8B-B14F-4D97-AF65-F5344CB8AC3E}">
        <p14:creationId xmlns:p14="http://schemas.microsoft.com/office/powerpoint/2010/main" val="980561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190D-5C18-4C93-BCC7-5E867C7E65A7}"/>
              </a:ext>
            </a:extLst>
          </p:cNvPr>
          <p:cNvSpPr>
            <a:spLocks noGrp="1"/>
          </p:cNvSpPr>
          <p:nvPr>
            <p:ph type="title"/>
          </p:nvPr>
        </p:nvSpPr>
        <p:spPr>
          <a:xfrm>
            <a:off x="623888" y="1709738"/>
            <a:ext cx="7886700" cy="2852737"/>
          </a:xfrm>
          <a:prstGeom prst="rect">
            <a:avLst/>
          </a:prstGeom>
        </p:spPr>
        <p:txBody>
          <a:bodyPr anchor="b">
            <a:normAutofit/>
          </a:bodyPr>
          <a:lstStyle>
            <a:lvl1pPr>
              <a:defRPr sz="4800">
                <a:solidFill>
                  <a:srgbClr val="111C4E"/>
                </a:solidFill>
              </a:defRPr>
            </a:lvl1pPr>
          </a:lstStyle>
          <a:p>
            <a:r>
              <a:rPr lang="en-US"/>
              <a:t>Click to edit Master title style</a:t>
            </a:r>
          </a:p>
        </p:txBody>
      </p:sp>
      <p:sp>
        <p:nvSpPr>
          <p:cNvPr id="3" name="Text Placeholder 2">
            <a:extLst>
              <a:ext uri="{FF2B5EF4-FFF2-40B4-BE49-F238E27FC236}">
                <a16:creationId xmlns:a16="http://schemas.microsoft.com/office/drawing/2014/main" id="{8E5C25A2-81AD-4255-BC99-2E90F2D833AD}"/>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rgbClr val="265CAA"/>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3F279B-7057-4990-BFDC-228E2B6E66A8}"/>
              </a:ext>
            </a:extLst>
          </p:cNvPr>
          <p:cNvSpPr>
            <a:spLocks noGrp="1"/>
          </p:cNvSpPr>
          <p:nvPr>
            <p:ph type="dt" sz="half" idx="10"/>
          </p:nvPr>
        </p:nvSpPr>
        <p:spPr>
          <a:xfrm>
            <a:off x="628650" y="6356350"/>
            <a:ext cx="2057400" cy="365125"/>
          </a:xfrm>
          <a:prstGeom prst="rect">
            <a:avLst/>
          </a:prstGeom>
        </p:spPr>
        <p:txBody>
          <a:bodyPr/>
          <a:lstStyle/>
          <a:p>
            <a:fld id="{6064DC8C-7DE0-48D7-AD02-7B05CF075985}" type="datetimeFigureOut">
              <a:rPr lang="en-US" smtClean="0"/>
              <a:t>3/2/22</a:t>
            </a:fld>
            <a:endParaRPr lang="en-US"/>
          </a:p>
        </p:txBody>
      </p:sp>
      <p:sp>
        <p:nvSpPr>
          <p:cNvPr id="5" name="Footer Placeholder 4">
            <a:extLst>
              <a:ext uri="{FF2B5EF4-FFF2-40B4-BE49-F238E27FC236}">
                <a16:creationId xmlns:a16="http://schemas.microsoft.com/office/drawing/2014/main" id="{CAF866D2-1EC3-46AD-816A-2A20A0517DF5}"/>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9CE4CC-9C92-42C1-B382-D7DB8537EB96}"/>
              </a:ext>
            </a:extLst>
          </p:cNvPr>
          <p:cNvSpPr>
            <a:spLocks noGrp="1"/>
          </p:cNvSpPr>
          <p:nvPr>
            <p:ph type="sldNum" sz="quarter" idx="12"/>
          </p:nvPr>
        </p:nvSpPr>
        <p:spPr>
          <a:xfrm>
            <a:off x="6457950" y="6356350"/>
            <a:ext cx="2057400" cy="365125"/>
          </a:xfrm>
          <a:prstGeom prst="rect">
            <a:avLst/>
          </a:prstGeom>
        </p:spPr>
        <p:txBody>
          <a:bodyPr/>
          <a:lstStyle/>
          <a:p>
            <a:fld id="{ED8DF258-3DCC-4450-903F-B42A45E1D2F3}" type="slidenum">
              <a:rPr lang="en-US" smtClean="0"/>
              <a:t>‹#›</a:t>
            </a:fld>
            <a:endParaRPr lang="en-US"/>
          </a:p>
        </p:txBody>
      </p:sp>
    </p:spTree>
    <p:extLst>
      <p:ext uri="{BB962C8B-B14F-4D97-AF65-F5344CB8AC3E}">
        <p14:creationId xmlns:p14="http://schemas.microsoft.com/office/powerpoint/2010/main" val="1790624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C428B3-1457-44B1-A9A0-12C038157BC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E9E8E1-3B7B-4318-91B3-973E33D8D76A}"/>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12A11B-021B-4AFB-9042-96570ED97F40}"/>
              </a:ext>
            </a:extLst>
          </p:cNvPr>
          <p:cNvSpPr>
            <a:spLocks noGrp="1"/>
          </p:cNvSpPr>
          <p:nvPr>
            <p:ph type="dt" sz="half" idx="10"/>
          </p:nvPr>
        </p:nvSpPr>
        <p:spPr>
          <a:xfrm>
            <a:off x="628650" y="6356350"/>
            <a:ext cx="2057400" cy="365125"/>
          </a:xfrm>
          <a:prstGeom prst="rect">
            <a:avLst/>
          </a:prstGeom>
        </p:spPr>
        <p:txBody>
          <a:bodyPr/>
          <a:lstStyle/>
          <a:p>
            <a:fld id="{6064DC8C-7DE0-48D7-AD02-7B05CF075985}" type="datetimeFigureOut">
              <a:rPr lang="en-US" smtClean="0"/>
              <a:t>3/2/22</a:t>
            </a:fld>
            <a:endParaRPr lang="en-US"/>
          </a:p>
        </p:txBody>
      </p:sp>
      <p:sp>
        <p:nvSpPr>
          <p:cNvPr id="6" name="Footer Placeholder 5">
            <a:extLst>
              <a:ext uri="{FF2B5EF4-FFF2-40B4-BE49-F238E27FC236}">
                <a16:creationId xmlns:a16="http://schemas.microsoft.com/office/drawing/2014/main" id="{DB2DA35E-2FDB-408E-9F0C-98B1568DDFF8}"/>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19179B6-63CD-4A01-B165-48106DE6EC96}"/>
              </a:ext>
            </a:extLst>
          </p:cNvPr>
          <p:cNvSpPr>
            <a:spLocks noGrp="1"/>
          </p:cNvSpPr>
          <p:nvPr>
            <p:ph type="sldNum" sz="quarter" idx="12"/>
          </p:nvPr>
        </p:nvSpPr>
        <p:spPr>
          <a:xfrm>
            <a:off x="6457950" y="6356350"/>
            <a:ext cx="2057400" cy="365125"/>
          </a:xfrm>
          <a:prstGeom prst="rect">
            <a:avLst/>
          </a:prstGeom>
        </p:spPr>
        <p:txBody>
          <a:bodyPr/>
          <a:lstStyle/>
          <a:p>
            <a:fld id="{ED8DF258-3DCC-4450-903F-B42A45E1D2F3}" type="slidenum">
              <a:rPr lang="en-US" smtClean="0"/>
              <a:t>‹#›</a:t>
            </a:fld>
            <a:endParaRPr lang="en-US"/>
          </a:p>
        </p:txBody>
      </p:sp>
      <p:sp>
        <p:nvSpPr>
          <p:cNvPr id="8" name="Title Placeholder 1">
            <a:extLst>
              <a:ext uri="{FF2B5EF4-FFF2-40B4-BE49-F238E27FC236}">
                <a16:creationId xmlns:a16="http://schemas.microsoft.com/office/drawing/2014/main" id="{E974C244-F3E4-47FF-89BC-DEE007B6E243}"/>
              </a:ext>
            </a:extLst>
          </p:cNvPr>
          <p:cNvSpPr>
            <a:spLocks noGrp="1"/>
          </p:cNvSpPr>
          <p:nvPr>
            <p:ph type="title"/>
          </p:nvPr>
        </p:nvSpPr>
        <p:spPr>
          <a:xfrm>
            <a:off x="1352551" y="384139"/>
            <a:ext cx="7454565" cy="67700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73722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1C878F-D5C6-4077-8095-4BEF9B3E068A}"/>
              </a:ext>
            </a:extLst>
          </p:cNvPr>
          <p:cNvSpPr>
            <a:spLocks noGrp="1"/>
          </p:cNvSpPr>
          <p:nvPr>
            <p:ph type="body" idx="1"/>
          </p:nvPr>
        </p:nvSpPr>
        <p:spPr>
          <a:xfrm>
            <a:off x="630238" y="1675147"/>
            <a:ext cx="3868737" cy="823912"/>
          </a:xfrm>
          <a:prstGeom prst="rect">
            <a:avLst/>
          </a:prstGeo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C7EF6D-CEAE-4BE5-8EE6-4E8118E547C0}"/>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CB83F1-4A9C-40E0-839A-C7CE141834F0}"/>
              </a:ext>
            </a:extLst>
          </p:cNvPr>
          <p:cNvSpPr>
            <a:spLocks noGrp="1"/>
          </p:cNvSpPr>
          <p:nvPr>
            <p:ph type="body" sz="quarter" idx="3"/>
          </p:nvPr>
        </p:nvSpPr>
        <p:spPr>
          <a:xfrm>
            <a:off x="4629150" y="1675147"/>
            <a:ext cx="3887788" cy="823912"/>
          </a:xfrm>
          <a:prstGeom prst="rect">
            <a:avLst/>
          </a:prstGeo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FFE698-AB15-45FD-AD75-CB8EEE853D13}"/>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5FED9B-06CD-4878-A9B5-201ACE57727B}"/>
              </a:ext>
            </a:extLst>
          </p:cNvPr>
          <p:cNvSpPr>
            <a:spLocks noGrp="1"/>
          </p:cNvSpPr>
          <p:nvPr>
            <p:ph type="dt" sz="half" idx="10"/>
          </p:nvPr>
        </p:nvSpPr>
        <p:spPr>
          <a:xfrm>
            <a:off x="628650" y="6356350"/>
            <a:ext cx="2057400" cy="365125"/>
          </a:xfrm>
          <a:prstGeom prst="rect">
            <a:avLst/>
          </a:prstGeom>
        </p:spPr>
        <p:txBody>
          <a:bodyPr/>
          <a:lstStyle/>
          <a:p>
            <a:fld id="{6064DC8C-7DE0-48D7-AD02-7B05CF075985}" type="datetimeFigureOut">
              <a:rPr lang="en-US" smtClean="0"/>
              <a:t>3/2/22</a:t>
            </a:fld>
            <a:endParaRPr lang="en-US"/>
          </a:p>
        </p:txBody>
      </p:sp>
      <p:sp>
        <p:nvSpPr>
          <p:cNvPr id="8" name="Footer Placeholder 7">
            <a:extLst>
              <a:ext uri="{FF2B5EF4-FFF2-40B4-BE49-F238E27FC236}">
                <a16:creationId xmlns:a16="http://schemas.microsoft.com/office/drawing/2014/main" id="{14BCF03D-696E-4B6A-B134-A42674BFC3EA}"/>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F1D55C4-BD36-4BF6-A5AD-AB147FDFAD40}"/>
              </a:ext>
            </a:extLst>
          </p:cNvPr>
          <p:cNvSpPr>
            <a:spLocks noGrp="1"/>
          </p:cNvSpPr>
          <p:nvPr>
            <p:ph type="sldNum" sz="quarter" idx="12"/>
          </p:nvPr>
        </p:nvSpPr>
        <p:spPr>
          <a:xfrm>
            <a:off x="6457950" y="6356350"/>
            <a:ext cx="2057400" cy="365125"/>
          </a:xfrm>
          <a:prstGeom prst="rect">
            <a:avLst/>
          </a:prstGeom>
        </p:spPr>
        <p:txBody>
          <a:bodyPr/>
          <a:lstStyle/>
          <a:p>
            <a:fld id="{ED8DF258-3DCC-4450-903F-B42A45E1D2F3}" type="slidenum">
              <a:rPr lang="en-US" smtClean="0"/>
              <a:t>‹#›</a:t>
            </a:fld>
            <a:endParaRPr lang="en-US"/>
          </a:p>
        </p:txBody>
      </p:sp>
      <p:sp>
        <p:nvSpPr>
          <p:cNvPr id="10" name="Title Placeholder 1">
            <a:extLst>
              <a:ext uri="{FF2B5EF4-FFF2-40B4-BE49-F238E27FC236}">
                <a16:creationId xmlns:a16="http://schemas.microsoft.com/office/drawing/2014/main" id="{C944CAD5-23EE-4C4C-A803-7446269BC15B}"/>
              </a:ext>
            </a:extLst>
          </p:cNvPr>
          <p:cNvSpPr>
            <a:spLocks noGrp="1"/>
          </p:cNvSpPr>
          <p:nvPr>
            <p:ph type="title"/>
          </p:nvPr>
        </p:nvSpPr>
        <p:spPr>
          <a:xfrm>
            <a:off x="1352551" y="384139"/>
            <a:ext cx="7454565" cy="67700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950495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F31BA08-17E8-4A6B-B559-617209AA41B9}"/>
              </a:ext>
            </a:extLst>
          </p:cNvPr>
          <p:cNvSpPr>
            <a:spLocks noGrp="1"/>
          </p:cNvSpPr>
          <p:nvPr>
            <p:ph type="dt" sz="half" idx="10"/>
          </p:nvPr>
        </p:nvSpPr>
        <p:spPr>
          <a:xfrm>
            <a:off x="628650" y="6356350"/>
            <a:ext cx="2057400" cy="365125"/>
          </a:xfrm>
          <a:prstGeom prst="rect">
            <a:avLst/>
          </a:prstGeom>
        </p:spPr>
        <p:txBody>
          <a:bodyPr/>
          <a:lstStyle/>
          <a:p>
            <a:fld id="{6064DC8C-7DE0-48D7-AD02-7B05CF075985}" type="datetimeFigureOut">
              <a:rPr lang="en-US" smtClean="0"/>
              <a:t>3/2/22</a:t>
            </a:fld>
            <a:endParaRPr lang="en-US"/>
          </a:p>
        </p:txBody>
      </p:sp>
      <p:sp>
        <p:nvSpPr>
          <p:cNvPr id="4" name="Footer Placeholder 3">
            <a:extLst>
              <a:ext uri="{FF2B5EF4-FFF2-40B4-BE49-F238E27FC236}">
                <a16:creationId xmlns:a16="http://schemas.microsoft.com/office/drawing/2014/main" id="{3A2BC6E7-39CD-4B00-A9E2-94C0C6670921}"/>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FD5885C-DE8C-4D23-8536-D5A05EAED57A}"/>
              </a:ext>
            </a:extLst>
          </p:cNvPr>
          <p:cNvSpPr>
            <a:spLocks noGrp="1"/>
          </p:cNvSpPr>
          <p:nvPr>
            <p:ph type="sldNum" sz="quarter" idx="12"/>
          </p:nvPr>
        </p:nvSpPr>
        <p:spPr>
          <a:xfrm>
            <a:off x="6457950" y="6356350"/>
            <a:ext cx="2057400" cy="365125"/>
          </a:xfrm>
          <a:prstGeom prst="rect">
            <a:avLst/>
          </a:prstGeom>
        </p:spPr>
        <p:txBody>
          <a:bodyPr/>
          <a:lstStyle/>
          <a:p>
            <a:fld id="{ED8DF258-3DCC-4450-903F-B42A45E1D2F3}" type="slidenum">
              <a:rPr lang="en-US" smtClean="0"/>
              <a:t>‹#›</a:t>
            </a:fld>
            <a:endParaRPr lang="en-US"/>
          </a:p>
        </p:txBody>
      </p:sp>
      <p:sp>
        <p:nvSpPr>
          <p:cNvPr id="6" name="Title Placeholder 1">
            <a:extLst>
              <a:ext uri="{FF2B5EF4-FFF2-40B4-BE49-F238E27FC236}">
                <a16:creationId xmlns:a16="http://schemas.microsoft.com/office/drawing/2014/main" id="{C3AF0744-610D-4840-B28D-ED7A78062887}"/>
              </a:ext>
            </a:extLst>
          </p:cNvPr>
          <p:cNvSpPr>
            <a:spLocks noGrp="1"/>
          </p:cNvSpPr>
          <p:nvPr>
            <p:ph type="title"/>
          </p:nvPr>
        </p:nvSpPr>
        <p:spPr>
          <a:xfrm>
            <a:off x="1352551" y="384139"/>
            <a:ext cx="7454565" cy="67700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099280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AE7AF6-72C1-4850-88FE-6A006A492247}"/>
              </a:ext>
            </a:extLst>
          </p:cNvPr>
          <p:cNvSpPr>
            <a:spLocks noGrp="1"/>
          </p:cNvSpPr>
          <p:nvPr>
            <p:ph type="dt" sz="half" idx="10"/>
          </p:nvPr>
        </p:nvSpPr>
        <p:spPr>
          <a:xfrm>
            <a:off x="628650" y="6356350"/>
            <a:ext cx="2057400" cy="365125"/>
          </a:xfrm>
          <a:prstGeom prst="rect">
            <a:avLst/>
          </a:prstGeom>
        </p:spPr>
        <p:txBody>
          <a:bodyPr/>
          <a:lstStyle/>
          <a:p>
            <a:fld id="{6064DC8C-7DE0-48D7-AD02-7B05CF075985}" type="datetimeFigureOut">
              <a:rPr lang="en-US" smtClean="0"/>
              <a:t>3/2/22</a:t>
            </a:fld>
            <a:endParaRPr lang="en-US"/>
          </a:p>
        </p:txBody>
      </p:sp>
      <p:sp>
        <p:nvSpPr>
          <p:cNvPr id="3" name="Footer Placeholder 2">
            <a:extLst>
              <a:ext uri="{FF2B5EF4-FFF2-40B4-BE49-F238E27FC236}">
                <a16:creationId xmlns:a16="http://schemas.microsoft.com/office/drawing/2014/main" id="{EF70419D-3647-4BF1-9027-856A5731551A}"/>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F258F69-132C-4142-954D-EA34667117C6}"/>
              </a:ext>
            </a:extLst>
          </p:cNvPr>
          <p:cNvSpPr>
            <a:spLocks noGrp="1"/>
          </p:cNvSpPr>
          <p:nvPr>
            <p:ph type="sldNum" sz="quarter" idx="12"/>
          </p:nvPr>
        </p:nvSpPr>
        <p:spPr>
          <a:xfrm>
            <a:off x="6457950" y="6356350"/>
            <a:ext cx="2057400" cy="365125"/>
          </a:xfrm>
          <a:prstGeom prst="rect">
            <a:avLst/>
          </a:prstGeom>
        </p:spPr>
        <p:txBody>
          <a:bodyPr/>
          <a:lstStyle/>
          <a:p>
            <a:fld id="{ED8DF258-3DCC-4450-903F-B42A45E1D2F3}" type="slidenum">
              <a:rPr lang="en-US" smtClean="0"/>
              <a:t>‹#›</a:t>
            </a:fld>
            <a:endParaRPr lang="en-US"/>
          </a:p>
        </p:txBody>
      </p:sp>
    </p:spTree>
    <p:extLst>
      <p:ext uri="{BB962C8B-B14F-4D97-AF65-F5344CB8AC3E}">
        <p14:creationId xmlns:p14="http://schemas.microsoft.com/office/powerpoint/2010/main" val="2422405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477" y="235808"/>
            <a:ext cx="8093331" cy="803868"/>
          </a:xfrm>
        </p:spPr>
        <p:txBody>
          <a:bodyPr/>
          <a:lstStyle>
            <a:lvl1pPr>
              <a:defRPr/>
            </a:lvl1pPr>
          </a:lstStyle>
          <a:p>
            <a:br>
              <a:rPr lang="en-US" dirty="0"/>
            </a:br>
            <a:r>
              <a:rPr lang="en-US" dirty="0"/>
              <a:t>Click to Edit Title</a:t>
            </a:r>
          </a:p>
        </p:txBody>
      </p:sp>
    </p:spTree>
    <p:extLst>
      <p:ext uri="{BB962C8B-B14F-4D97-AF65-F5344CB8AC3E}">
        <p14:creationId xmlns:p14="http://schemas.microsoft.com/office/powerpoint/2010/main" val="2470837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ullets with Banner Below">
  <p:cSld name="Bullets with Banner Below">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1034118" y="0"/>
            <a:ext cx="6973054" cy="1028700"/>
          </a:xfrm>
          <a:prstGeom prst="rect">
            <a:avLst/>
          </a:prstGeom>
          <a:noFill/>
          <a:ln>
            <a:noFill/>
          </a:ln>
        </p:spPr>
        <p:txBody>
          <a:bodyPr spcFirstLastPara="1" wrap="square" lIns="92075" tIns="46025" rIns="92075" bIns="46025" anchor="ctr" anchorCtr="0"/>
          <a:lstStyle>
            <a:lvl1pPr marR="0" lvl="0" algn="ctr" rtl="0">
              <a:lnSpc>
                <a:spcPct val="85000"/>
              </a:lnSpc>
              <a:spcBef>
                <a:spcPts val="0"/>
              </a:spcBef>
              <a:spcAft>
                <a:spcPts val="0"/>
              </a:spcAft>
              <a:buSzPts val="1400"/>
              <a:buNone/>
              <a:defRPr sz="3200" b="1" i="0" u="none" strike="noStrike" cap="none">
                <a:solidFill>
                  <a:schemeClr val="dk2"/>
                </a:solidFill>
                <a:latin typeface="Arial"/>
                <a:ea typeface="Arial"/>
                <a:cs typeface="Arial"/>
                <a:sym typeface="Arial"/>
              </a:defRPr>
            </a:lvl1pPr>
            <a:lvl2pPr marR="0" lvl="1" algn="ctr" rtl="0">
              <a:lnSpc>
                <a:spcPct val="85000"/>
              </a:lnSpc>
              <a:spcBef>
                <a:spcPts val="0"/>
              </a:spcBef>
              <a:spcAft>
                <a:spcPts val="0"/>
              </a:spcAft>
              <a:buSzPts val="1400"/>
              <a:buNone/>
              <a:defRPr sz="3200" b="1" i="0" u="none" strike="noStrike" cap="none">
                <a:solidFill>
                  <a:schemeClr val="dk2"/>
                </a:solidFill>
                <a:latin typeface="Arial"/>
                <a:ea typeface="Arial"/>
                <a:cs typeface="Arial"/>
                <a:sym typeface="Arial"/>
              </a:defRPr>
            </a:lvl2pPr>
            <a:lvl3pPr marR="0" lvl="2" algn="ctr" rtl="0">
              <a:lnSpc>
                <a:spcPct val="85000"/>
              </a:lnSpc>
              <a:spcBef>
                <a:spcPts val="0"/>
              </a:spcBef>
              <a:spcAft>
                <a:spcPts val="0"/>
              </a:spcAft>
              <a:buSzPts val="1400"/>
              <a:buNone/>
              <a:defRPr sz="3200" b="1" i="0" u="none" strike="noStrike" cap="none">
                <a:solidFill>
                  <a:schemeClr val="dk2"/>
                </a:solidFill>
                <a:latin typeface="Arial"/>
                <a:ea typeface="Arial"/>
                <a:cs typeface="Arial"/>
                <a:sym typeface="Arial"/>
              </a:defRPr>
            </a:lvl3pPr>
            <a:lvl4pPr marR="0" lvl="3" algn="ctr" rtl="0">
              <a:lnSpc>
                <a:spcPct val="85000"/>
              </a:lnSpc>
              <a:spcBef>
                <a:spcPts val="0"/>
              </a:spcBef>
              <a:spcAft>
                <a:spcPts val="0"/>
              </a:spcAft>
              <a:buSzPts val="1400"/>
              <a:buNone/>
              <a:defRPr sz="3200" b="1" i="0" u="none" strike="noStrike" cap="none">
                <a:solidFill>
                  <a:schemeClr val="dk2"/>
                </a:solidFill>
                <a:latin typeface="Arial"/>
                <a:ea typeface="Arial"/>
                <a:cs typeface="Arial"/>
                <a:sym typeface="Arial"/>
              </a:defRPr>
            </a:lvl4pPr>
            <a:lvl5pPr marR="0" lvl="4" algn="ctr" rtl="0">
              <a:lnSpc>
                <a:spcPct val="85000"/>
              </a:lnSpc>
              <a:spcBef>
                <a:spcPts val="0"/>
              </a:spcBef>
              <a:spcAft>
                <a:spcPts val="0"/>
              </a:spcAft>
              <a:buSzPts val="1400"/>
              <a:buNone/>
              <a:defRPr sz="3200" b="1" i="0" u="none" strike="noStrike" cap="none">
                <a:solidFill>
                  <a:schemeClr val="dk2"/>
                </a:solidFill>
                <a:latin typeface="Arial"/>
                <a:ea typeface="Arial"/>
                <a:cs typeface="Arial"/>
                <a:sym typeface="Arial"/>
              </a:defRPr>
            </a:lvl5pPr>
            <a:lvl6pPr marR="0" lvl="5" algn="ctr" rtl="0">
              <a:lnSpc>
                <a:spcPct val="85000"/>
              </a:lnSpc>
              <a:spcBef>
                <a:spcPts val="0"/>
              </a:spcBef>
              <a:spcAft>
                <a:spcPts val="0"/>
              </a:spcAft>
              <a:buSzPts val="1400"/>
              <a:buNone/>
              <a:defRPr sz="3200" b="1" i="0" u="none" strike="noStrike" cap="none">
                <a:solidFill>
                  <a:schemeClr val="dk2"/>
                </a:solidFill>
                <a:latin typeface="Arial"/>
                <a:ea typeface="Arial"/>
                <a:cs typeface="Arial"/>
                <a:sym typeface="Arial"/>
              </a:defRPr>
            </a:lvl6pPr>
            <a:lvl7pPr marR="0" lvl="6" algn="ctr" rtl="0">
              <a:lnSpc>
                <a:spcPct val="85000"/>
              </a:lnSpc>
              <a:spcBef>
                <a:spcPts val="0"/>
              </a:spcBef>
              <a:spcAft>
                <a:spcPts val="0"/>
              </a:spcAft>
              <a:buSzPts val="1400"/>
              <a:buNone/>
              <a:defRPr sz="3200" b="1" i="0" u="none" strike="noStrike" cap="none">
                <a:solidFill>
                  <a:schemeClr val="dk2"/>
                </a:solidFill>
                <a:latin typeface="Arial"/>
                <a:ea typeface="Arial"/>
                <a:cs typeface="Arial"/>
                <a:sym typeface="Arial"/>
              </a:defRPr>
            </a:lvl7pPr>
            <a:lvl8pPr marR="0" lvl="7" algn="ctr" rtl="0">
              <a:lnSpc>
                <a:spcPct val="85000"/>
              </a:lnSpc>
              <a:spcBef>
                <a:spcPts val="0"/>
              </a:spcBef>
              <a:spcAft>
                <a:spcPts val="0"/>
              </a:spcAft>
              <a:buSzPts val="1400"/>
              <a:buNone/>
              <a:defRPr sz="3200" b="1" i="0" u="none" strike="noStrike" cap="none">
                <a:solidFill>
                  <a:schemeClr val="dk2"/>
                </a:solidFill>
                <a:latin typeface="Arial"/>
                <a:ea typeface="Arial"/>
                <a:cs typeface="Arial"/>
                <a:sym typeface="Arial"/>
              </a:defRPr>
            </a:lvl8pPr>
            <a:lvl9pPr marR="0" lvl="8" algn="ctr" rtl="0">
              <a:lnSpc>
                <a:spcPct val="85000"/>
              </a:lnSpc>
              <a:spcBef>
                <a:spcPts val="0"/>
              </a:spcBef>
              <a:spcAft>
                <a:spcPts val="0"/>
              </a:spcAft>
              <a:buSzPts val="1400"/>
              <a:buNone/>
              <a:defRPr sz="3200" b="1" i="0" u="none" strike="noStrike" cap="none">
                <a:solidFill>
                  <a:schemeClr val="dk2"/>
                </a:solidFill>
                <a:latin typeface="Arial"/>
                <a:ea typeface="Arial"/>
                <a:cs typeface="Arial"/>
                <a:sym typeface="Arial"/>
              </a:defRPr>
            </a:lvl9pPr>
          </a:lstStyle>
          <a:p>
            <a:endParaRPr/>
          </a:p>
        </p:txBody>
      </p:sp>
      <p:sp>
        <p:nvSpPr>
          <p:cNvPr id="40" name="Google Shape;40;p5"/>
          <p:cNvSpPr txBox="1">
            <a:spLocks noGrp="1"/>
          </p:cNvSpPr>
          <p:nvPr>
            <p:ph type="body" idx="1"/>
          </p:nvPr>
        </p:nvSpPr>
        <p:spPr>
          <a:xfrm>
            <a:off x="457200" y="1285103"/>
            <a:ext cx="8167816" cy="4522560"/>
          </a:xfrm>
          <a:prstGeom prst="rect">
            <a:avLst/>
          </a:prstGeom>
          <a:noFill/>
          <a:ln>
            <a:noFill/>
          </a:ln>
        </p:spPr>
        <p:txBody>
          <a:bodyPr spcFirstLastPara="1" wrap="square" lIns="92075" tIns="46025" rIns="92075" bIns="46025" anchor="t" anchorCtr="0"/>
          <a:lstStyle>
            <a:lvl1pPr marL="457200" marR="0" lvl="0" indent="-381000" algn="l" rtl="0">
              <a:spcBef>
                <a:spcPts val="480"/>
              </a:spcBef>
              <a:spcAft>
                <a:spcPts val="0"/>
              </a:spcAft>
              <a:buClr>
                <a:srgbClr val="000099"/>
              </a:buClr>
              <a:buSzPts val="2400"/>
              <a:buFont typeface="Arial"/>
              <a:buChar char="•"/>
              <a:defRPr sz="2400" b="1" i="0" u="none" strike="noStrike" cap="none">
                <a:solidFill>
                  <a:srgbClr val="000099"/>
                </a:solidFill>
                <a:latin typeface="Arial"/>
                <a:ea typeface="Arial"/>
                <a:cs typeface="Arial"/>
                <a:sym typeface="Arial"/>
              </a:defRPr>
            </a:lvl1pPr>
            <a:lvl2pPr marL="914400" marR="0" lvl="1"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92100" algn="l" rtl="0">
              <a:spcBef>
                <a:spcPts val="200"/>
              </a:spcBef>
              <a:spcAft>
                <a:spcPts val="0"/>
              </a:spcAft>
              <a:buClr>
                <a:schemeClr val="dk1"/>
              </a:buClr>
              <a:buSzPts val="1000"/>
              <a:buFont typeface="Times New Roman"/>
              <a:buChar char="»"/>
              <a:defRPr sz="1000" b="0" i="0" u="none" strike="noStrike" cap="none">
                <a:solidFill>
                  <a:schemeClr val="dk1"/>
                </a:solidFill>
                <a:latin typeface="Times New Roman"/>
                <a:ea typeface="Times New Roman"/>
                <a:cs typeface="Times New Roman"/>
                <a:sym typeface="Times New Roman"/>
              </a:defRPr>
            </a:lvl6pPr>
            <a:lvl7pPr marL="3200400" marR="0" lvl="6" indent="-292100" algn="l" rtl="0">
              <a:spcBef>
                <a:spcPts val="200"/>
              </a:spcBef>
              <a:spcAft>
                <a:spcPts val="0"/>
              </a:spcAft>
              <a:buClr>
                <a:schemeClr val="dk1"/>
              </a:buClr>
              <a:buSzPts val="1000"/>
              <a:buFont typeface="Times New Roman"/>
              <a:buChar char="»"/>
              <a:defRPr sz="1000" b="0" i="0" u="none" strike="noStrike" cap="none">
                <a:solidFill>
                  <a:schemeClr val="dk1"/>
                </a:solidFill>
                <a:latin typeface="Times New Roman"/>
                <a:ea typeface="Times New Roman"/>
                <a:cs typeface="Times New Roman"/>
                <a:sym typeface="Times New Roman"/>
              </a:defRPr>
            </a:lvl7pPr>
            <a:lvl8pPr marL="3657600" marR="0" lvl="7" indent="-292100" algn="l" rtl="0">
              <a:spcBef>
                <a:spcPts val="200"/>
              </a:spcBef>
              <a:spcAft>
                <a:spcPts val="0"/>
              </a:spcAft>
              <a:buClr>
                <a:schemeClr val="dk1"/>
              </a:buClr>
              <a:buSzPts val="1000"/>
              <a:buFont typeface="Times New Roman"/>
              <a:buChar char="»"/>
              <a:defRPr sz="1000" b="0" i="0" u="none" strike="noStrike" cap="none">
                <a:solidFill>
                  <a:schemeClr val="dk1"/>
                </a:solidFill>
                <a:latin typeface="Times New Roman"/>
                <a:ea typeface="Times New Roman"/>
                <a:cs typeface="Times New Roman"/>
                <a:sym typeface="Times New Roman"/>
              </a:defRPr>
            </a:lvl8pPr>
            <a:lvl9pPr marL="4114800" marR="0" lvl="8" indent="-292100" algn="l" rtl="0">
              <a:spcBef>
                <a:spcPts val="200"/>
              </a:spcBef>
              <a:spcAft>
                <a:spcPts val="0"/>
              </a:spcAft>
              <a:buClr>
                <a:schemeClr val="dk1"/>
              </a:buClr>
              <a:buSzPts val="1000"/>
              <a:buFont typeface="Times New Roman"/>
              <a:buChar char="»"/>
              <a:defRPr sz="1000" b="0" i="0" u="none" strike="noStrike" cap="none">
                <a:solidFill>
                  <a:schemeClr val="dk1"/>
                </a:solidFill>
                <a:latin typeface="Times New Roman"/>
                <a:ea typeface="Times New Roman"/>
                <a:cs typeface="Times New Roman"/>
                <a:sym typeface="Times New Roman"/>
              </a:defRPr>
            </a:lvl9pPr>
          </a:lstStyle>
          <a:p>
            <a:endParaRPr/>
          </a:p>
        </p:txBody>
      </p:sp>
      <p:sp>
        <p:nvSpPr>
          <p:cNvPr id="41" name="Google Shape;41;p5"/>
          <p:cNvSpPr txBox="1">
            <a:spLocks noGrp="1"/>
          </p:cNvSpPr>
          <p:nvPr>
            <p:ph type="body" idx="2"/>
          </p:nvPr>
        </p:nvSpPr>
        <p:spPr>
          <a:xfrm>
            <a:off x="457200" y="5968312"/>
            <a:ext cx="8167688" cy="484438"/>
          </a:xfrm>
          <a:prstGeom prst="rect">
            <a:avLst/>
          </a:prstGeom>
          <a:solidFill>
            <a:srgbClr val="0000CC"/>
          </a:solidFill>
          <a:ln>
            <a:noFill/>
          </a:ln>
        </p:spPr>
        <p:txBody>
          <a:bodyPr spcFirstLastPara="1" wrap="square" lIns="92075" tIns="46025" rIns="92075" bIns="46025" anchor="ctr" anchorCtr="0"/>
          <a:lstStyle>
            <a:lvl1pPr marL="457200" marR="0" lvl="0" indent="-228600" algn="ctr" rtl="0">
              <a:spcBef>
                <a:spcPts val="6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ctr" rtl="0">
              <a:spcBef>
                <a:spcPts val="6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92100" algn="l" rtl="0">
              <a:spcBef>
                <a:spcPts val="200"/>
              </a:spcBef>
              <a:spcAft>
                <a:spcPts val="0"/>
              </a:spcAft>
              <a:buClr>
                <a:schemeClr val="dk1"/>
              </a:buClr>
              <a:buSzPts val="1000"/>
              <a:buFont typeface="Times New Roman"/>
              <a:buChar char="»"/>
              <a:defRPr sz="1000" b="0" i="0" u="none" strike="noStrike" cap="none">
                <a:solidFill>
                  <a:schemeClr val="dk1"/>
                </a:solidFill>
                <a:latin typeface="Times New Roman"/>
                <a:ea typeface="Times New Roman"/>
                <a:cs typeface="Times New Roman"/>
                <a:sym typeface="Times New Roman"/>
              </a:defRPr>
            </a:lvl6pPr>
            <a:lvl7pPr marL="3200400" marR="0" lvl="6" indent="-292100" algn="l" rtl="0">
              <a:spcBef>
                <a:spcPts val="200"/>
              </a:spcBef>
              <a:spcAft>
                <a:spcPts val="0"/>
              </a:spcAft>
              <a:buClr>
                <a:schemeClr val="dk1"/>
              </a:buClr>
              <a:buSzPts val="1000"/>
              <a:buFont typeface="Times New Roman"/>
              <a:buChar char="»"/>
              <a:defRPr sz="1000" b="0" i="0" u="none" strike="noStrike" cap="none">
                <a:solidFill>
                  <a:schemeClr val="dk1"/>
                </a:solidFill>
                <a:latin typeface="Times New Roman"/>
                <a:ea typeface="Times New Roman"/>
                <a:cs typeface="Times New Roman"/>
                <a:sym typeface="Times New Roman"/>
              </a:defRPr>
            </a:lvl7pPr>
            <a:lvl8pPr marL="3657600" marR="0" lvl="7" indent="-292100" algn="l" rtl="0">
              <a:spcBef>
                <a:spcPts val="200"/>
              </a:spcBef>
              <a:spcAft>
                <a:spcPts val="0"/>
              </a:spcAft>
              <a:buClr>
                <a:schemeClr val="dk1"/>
              </a:buClr>
              <a:buSzPts val="1000"/>
              <a:buFont typeface="Times New Roman"/>
              <a:buChar char="»"/>
              <a:defRPr sz="1000" b="0" i="0" u="none" strike="noStrike" cap="none">
                <a:solidFill>
                  <a:schemeClr val="dk1"/>
                </a:solidFill>
                <a:latin typeface="Times New Roman"/>
                <a:ea typeface="Times New Roman"/>
                <a:cs typeface="Times New Roman"/>
                <a:sym typeface="Times New Roman"/>
              </a:defRPr>
            </a:lvl8pPr>
            <a:lvl9pPr marL="4114800" marR="0" lvl="8" indent="-292100" algn="l" rtl="0">
              <a:spcBef>
                <a:spcPts val="200"/>
              </a:spcBef>
              <a:spcAft>
                <a:spcPts val="0"/>
              </a:spcAft>
              <a:buClr>
                <a:schemeClr val="dk1"/>
              </a:buClr>
              <a:buSzPts val="1000"/>
              <a:buFont typeface="Times New Roman"/>
              <a:buChar char="»"/>
              <a:defRPr sz="1000" b="0" i="0" u="none" strike="noStrike" cap="none">
                <a:solidFill>
                  <a:schemeClr val="dk1"/>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408881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ark">
    <p:bg>
      <p:bgPr>
        <a:gradFill>
          <a:gsLst>
            <a:gs pos="0">
              <a:srgbClr val="111C4E"/>
            </a:gs>
            <a:gs pos="100000">
              <a:srgbClr val="031336"/>
            </a:gs>
          </a:gsLst>
          <a:lin ang="0" scaled="0"/>
        </a:gra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28EAEE1B-11ED-4ECC-8D9E-DFC08E61AB76}"/>
              </a:ext>
            </a:extLst>
          </p:cNvPr>
          <p:cNvSpPr>
            <a:spLocks noGrp="1"/>
          </p:cNvSpPr>
          <p:nvPr>
            <p:ph type="body" sz="quarter" idx="10"/>
          </p:nvPr>
        </p:nvSpPr>
        <p:spPr>
          <a:xfrm>
            <a:off x="142874" y="2295391"/>
            <a:ext cx="8086725" cy="1132592"/>
          </a:xfrm>
        </p:spPr>
        <p:txBody>
          <a:bodyPr anchor="b">
            <a:noAutofit/>
          </a:bodyPr>
          <a:lstStyle>
            <a:lvl1pPr marL="0" indent="0">
              <a:buNone/>
              <a:defRPr sz="36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10">
            <a:extLst>
              <a:ext uri="{FF2B5EF4-FFF2-40B4-BE49-F238E27FC236}">
                <a16:creationId xmlns:a16="http://schemas.microsoft.com/office/drawing/2014/main" id="{F42BD8F9-4DA6-4CBF-847E-7972F0B90A19}"/>
              </a:ext>
            </a:extLst>
          </p:cNvPr>
          <p:cNvSpPr>
            <a:spLocks noGrp="1"/>
          </p:cNvSpPr>
          <p:nvPr>
            <p:ph type="body" sz="quarter" idx="11"/>
          </p:nvPr>
        </p:nvSpPr>
        <p:spPr>
          <a:xfrm>
            <a:off x="142875" y="3429000"/>
            <a:ext cx="8086725" cy="693823"/>
          </a:xfrm>
        </p:spPr>
        <p:txBody>
          <a:bodyPr anchor="t">
            <a:noAutofit/>
          </a:bodyPr>
          <a:lstStyle>
            <a:lvl1pPr marL="0" indent="0">
              <a:lnSpc>
                <a:spcPct val="100000"/>
              </a:lnSpc>
              <a:spcBef>
                <a:spcPts val="0"/>
              </a:spcBef>
              <a:buNone/>
              <a:defRPr sz="24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25">
            <a:extLst>
              <a:ext uri="{FF2B5EF4-FFF2-40B4-BE49-F238E27FC236}">
                <a16:creationId xmlns:a16="http://schemas.microsoft.com/office/drawing/2014/main" id="{3820D94B-2996-44AE-A29B-68BE3BEC6AA1}"/>
              </a:ext>
            </a:extLst>
          </p:cNvPr>
          <p:cNvSpPr>
            <a:spLocks noGrp="1"/>
          </p:cNvSpPr>
          <p:nvPr>
            <p:ph type="body" sz="quarter" idx="12"/>
          </p:nvPr>
        </p:nvSpPr>
        <p:spPr>
          <a:xfrm>
            <a:off x="142875" y="5573004"/>
            <a:ext cx="3743325" cy="1132592"/>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1" name="Text Placeholder 25">
            <a:extLst>
              <a:ext uri="{FF2B5EF4-FFF2-40B4-BE49-F238E27FC236}">
                <a16:creationId xmlns:a16="http://schemas.microsoft.com/office/drawing/2014/main" id="{ACE2189D-D64D-4F77-B695-EE3F641D51E0}"/>
              </a:ext>
            </a:extLst>
          </p:cNvPr>
          <p:cNvSpPr>
            <a:spLocks noGrp="1"/>
          </p:cNvSpPr>
          <p:nvPr>
            <p:ph type="body" sz="quarter" idx="13"/>
          </p:nvPr>
        </p:nvSpPr>
        <p:spPr>
          <a:xfrm>
            <a:off x="3886200" y="5573773"/>
            <a:ext cx="1697922" cy="1138967"/>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dirty="0"/>
              <a:t>Click to edit Master text styles</a:t>
            </a:r>
          </a:p>
        </p:txBody>
      </p:sp>
      <p:pic>
        <p:nvPicPr>
          <p:cNvPr id="12" name="Picture 11" descr="Logo&#10;&#10;Description automatically generated">
            <a:extLst>
              <a:ext uri="{FF2B5EF4-FFF2-40B4-BE49-F238E27FC236}">
                <a16:creationId xmlns:a16="http://schemas.microsoft.com/office/drawing/2014/main" id="{1ABEE617-F3B1-4BA8-80B0-E2DBD0F3E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850" y="4567270"/>
            <a:ext cx="2292295" cy="2292295"/>
          </a:xfrm>
          <a:prstGeom prst="rect">
            <a:avLst/>
          </a:prstGeom>
        </p:spPr>
      </p:pic>
      <p:cxnSp>
        <p:nvCxnSpPr>
          <p:cNvPr id="13" name="Straight Connector 12">
            <a:extLst>
              <a:ext uri="{FF2B5EF4-FFF2-40B4-BE49-F238E27FC236}">
                <a16:creationId xmlns:a16="http://schemas.microsoft.com/office/drawing/2014/main" id="{BEF0561C-118D-4C77-953E-E32E7A9A50C9}"/>
              </a:ext>
            </a:extLst>
          </p:cNvPr>
          <p:cNvCxnSpPr>
            <a:cxnSpLocks/>
          </p:cNvCxnSpPr>
          <p:nvPr userDrawn="1"/>
        </p:nvCxnSpPr>
        <p:spPr>
          <a:xfrm>
            <a:off x="219073" y="5476871"/>
            <a:ext cx="3752852"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63194C-376B-416D-8005-5A7865B0A29F}"/>
              </a:ext>
            </a:extLst>
          </p:cNvPr>
          <p:cNvCxnSpPr>
            <a:cxnSpLocks/>
          </p:cNvCxnSpPr>
          <p:nvPr userDrawn="1"/>
        </p:nvCxnSpPr>
        <p:spPr>
          <a:xfrm>
            <a:off x="3962400" y="5476871"/>
            <a:ext cx="1390650"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F3709FA-39F7-417D-9469-D548065EBA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259" y="314149"/>
            <a:ext cx="121781" cy="1025530"/>
          </a:xfrm>
          <a:prstGeom prst="rect">
            <a:avLst/>
          </a:prstGeom>
        </p:spPr>
      </p:pic>
    </p:spTree>
    <p:extLst>
      <p:ext uri="{BB962C8B-B14F-4D97-AF65-F5344CB8AC3E}">
        <p14:creationId xmlns:p14="http://schemas.microsoft.com/office/powerpoint/2010/main" val="285078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ark_Banner">
    <p:bg>
      <p:bgPr>
        <a:gradFill>
          <a:gsLst>
            <a:gs pos="0">
              <a:srgbClr val="111C4E"/>
            </a:gs>
            <a:gs pos="100000">
              <a:srgbClr val="031336"/>
            </a:gs>
          </a:gsLst>
          <a:lin ang="0" scaled="0"/>
        </a:gradFill>
        <a:effectLst/>
      </p:bgPr>
    </p:bg>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820D94B-2996-44AE-A29B-68BE3BEC6AA1}"/>
              </a:ext>
            </a:extLst>
          </p:cNvPr>
          <p:cNvSpPr>
            <a:spLocks noGrp="1"/>
          </p:cNvSpPr>
          <p:nvPr>
            <p:ph type="body" sz="quarter" idx="12"/>
          </p:nvPr>
        </p:nvSpPr>
        <p:spPr>
          <a:xfrm>
            <a:off x="142874" y="5259029"/>
            <a:ext cx="3743325" cy="1132592"/>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1" name="Text Placeholder 25">
            <a:extLst>
              <a:ext uri="{FF2B5EF4-FFF2-40B4-BE49-F238E27FC236}">
                <a16:creationId xmlns:a16="http://schemas.microsoft.com/office/drawing/2014/main" id="{ACE2189D-D64D-4F77-B695-EE3F641D51E0}"/>
              </a:ext>
            </a:extLst>
          </p:cNvPr>
          <p:cNvSpPr>
            <a:spLocks noGrp="1"/>
          </p:cNvSpPr>
          <p:nvPr>
            <p:ph type="body" sz="quarter" idx="13"/>
          </p:nvPr>
        </p:nvSpPr>
        <p:spPr>
          <a:xfrm>
            <a:off x="3886199" y="5259798"/>
            <a:ext cx="1697922" cy="1138967"/>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dirty="0"/>
              <a:t>Click to edit Master text styles</a:t>
            </a:r>
          </a:p>
        </p:txBody>
      </p:sp>
      <p:pic>
        <p:nvPicPr>
          <p:cNvPr id="12" name="Picture 11" descr="Logo&#10;&#10;Description automatically generated">
            <a:extLst>
              <a:ext uri="{FF2B5EF4-FFF2-40B4-BE49-F238E27FC236}">
                <a16:creationId xmlns:a16="http://schemas.microsoft.com/office/drawing/2014/main" id="{1ABEE617-F3B1-4BA8-80B0-E2DBD0F3E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850" y="4567270"/>
            <a:ext cx="2292295" cy="2292295"/>
          </a:xfrm>
          <a:prstGeom prst="rect">
            <a:avLst/>
          </a:prstGeom>
        </p:spPr>
      </p:pic>
      <p:cxnSp>
        <p:nvCxnSpPr>
          <p:cNvPr id="13" name="Straight Connector 12">
            <a:extLst>
              <a:ext uri="{FF2B5EF4-FFF2-40B4-BE49-F238E27FC236}">
                <a16:creationId xmlns:a16="http://schemas.microsoft.com/office/drawing/2014/main" id="{BEF0561C-118D-4C77-953E-E32E7A9A50C9}"/>
              </a:ext>
            </a:extLst>
          </p:cNvPr>
          <p:cNvCxnSpPr>
            <a:cxnSpLocks/>
          </p:cNvCxnSpPr>
          <p:nvPr userDrawn="1"/>
        </p:nvCxnSpPr>
        <p:spPr>
          <a:xfrm>
            <a:off x="219072" y="5162896"/>
            <a:ext cx="3752852"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63194C-376B-416D-8005-5A7865B0A29F}"/>
              </a:ext>
            </a:extLst>
          </p:cNvPr>
          <p:cNvCxnSpPr>
            <a:cxnSpLocks/>
          </p:cNvCxnSpPr>
          <p:nvPr userDrawn="1"/>
        </p:nvCxnSpPr>
        <p:spPr>
          <a:xfrm>
            <a:off x="3962399" y="5162896"/>
            <a:ext cx="1390650"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1C131C92-5BAC-42D5-BECC-5550A9D962F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259" y="314149"/>
            <a:ext cx="121781" cy="1025530"/>
          </a:xfrm>
          <a:prstGeom prst="rect">
            <a:avLst/>
          </a:prstGeom>
        </p:spPr>
      </p:pic>
      <p:sp>
        <p:nvSpPr>
          <p:cNvPr id="14" name="Text Placeholder 10">
            <a:extLst>
              <a:ext uri="{FF2B5EF4-FFF2-40B4-BE49-F238E27FC236}">
                <a16:creationId xmlns:a16="http://schemas.microsoft.com/office/drawing/2014/main" id="{0D8EAEFE-F718-4D01-A4D0-AC739BAD4327}"/>
              </a:ext>
            </a:extLst>
          </p:cNvPr>
          <p:cNvSpPr>
            <a:spLocks noGrp="1"/>
          </p:cNvSpPr>
          <p:nvPr>
            <p:ph type="body" sz="quarter" idx="10"/>
          </p:nvPr>
        </p:nvSpPr>
        <p:spPr>
          <a:xfrm>
            <a:off x="142874" y="2295391"/>
            <a:ext cx="8086725" cy="1132592"/>
          </a:xfrm>
        </p:spPr>
        <p:txBody>
          <a:bodyPr anchor="b">
            <a:noAutofit/>
          </a:bodyPr>
          <a:lstStyle>
            <a:lvl1pPr marL="0" indent="0">
              <a:buNone/>
              <a:defRPr sz="36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0">
            <a:extLst>
              <a:ext uri="{FF2B5EF4-FFF2-40B4-BE49-F238E27FC236}">
                <a16:creationId xmlns:a16="http://schemas.microsoft.com/office/drawing/2014/main" id="{4D09B88B-6E0F-4822-9213-C8AB41E36E59}"/>
              </a:ext>
            </a:extLst>
          </p:cNvPr>
          <p:cNvSpPr>
            <a:spLocks noGrp="1"/>
          </p:cNvSpPr>
          <p:nvPr>
            <p:ph type="body" sz="quarter" idx="11"/>
          </p:nvPr>
        </p:nvSpPr>
        <p:spPr>
          <a:xfrm>
            <a:off x="142875" y="3429000"/>
            <a:ext cx="8086725" cy="693823"/>
          </a:xfrm>
        </p:spPr>
        <p:txBody>
          <a:bodyPr anchor="t">
            <a:noAutofit/>
          </a:bodyPr>
          <a:lstStyle>
            <a:lvl1pPr marL="0" indent="0">
              <a:lnSpc>
                <a:spcPct val="100000"/>
              </a:lnSpc>
              <a:spcBef>
                <a:spcPts val="0"/>
              </a:spcBef>
              <a:buNone/>
              <a:defRPr sz="24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0" name="Text Placeholder 25">
            <a:extLst>
              <a:ext uri="{FF2B5EF4-FFF2-40B4-BE49-F238E27FC236}">
                <a16:creationId xmlns:a16="http://schemas.microsoft.com/office/drawing/2014/main" id="{203FF62E-0291-44DA-95FB-E73CEA6A81FD}"/>
              </a:ext>
            </a:extLst>
          </p:cNvPr>
          <p:cNvSpPr>
            <a:spLocks noGrp="1"/>
          </p:cNvSpPr>
          <p:nvPr>
            <p:ph type="body" sz="quarter" idx="14"/>
          </p:nvPr>
        </p:nvSpPr>
        <p:spPr>
          <a:xfrm>
            <a:off x="733425" y="-4460"/>
            <a:ext cx="7267575" cy="337835"/>
          </a:xfrm>
        </p:spPr>
        <p:txBody>
          <a:bodyPr anchor="t">
            <a:normAutofit/>
          </a:bodyPr>
          <a:lstStyle>
            <a:lvl1pPr marL="0" indent="0" algn="ctr">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21" name="Text Placeholder 25">
            <a:extLst>
              <a:ext uri="{FF2B5EF4-FFF2-40B4-BE49-F238E27FC236}">
                <a16:creationId xmlns:a16="http://schemas.microsoft.com/office/drawing/2014/main" id="{E95FD622-D4FF-41B8-BEE4-FB61DBEC1AFE}"/>
              </a:ext>
            </a:extLst>
          </p:cNvPr>
          <p:cNvSpPr>
            <a:spLocks noGrp="1"/>
          </p:cNvSpPr>
          <p:nvPr>
            <p:ph type="body" sz="quarter" idx="15"/>
          </p:nvPr>
        </p:nvSpPr>
        <p:spPr>
          <a:xfrm>
            <a:off x="733424" y="6509241"/>
            <a:ext cx="7267576" cy="337835"/>
          </a:xfrm>
        </p:spPr>
        <p:txBody>
          <a:bodyPr anchor="t">
            <a:normAutofit/>
          </a:bodyPr>
          <a:lstStyle>
            <a:lvl1pPr marL="0" indent="0" algn="ctr">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079401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_No Lines">
    <p:bg>
      <p:bgPr>
        <a:gradFill>
          <a:gsLst>
            <a:gs pos="0">
              <a:srgbClr val="111C4E"/>
            </a:gs>
            <a:gs pos="100000">
              <a:srgbClr val="031336"/>
            </a:gs>
          </a:gsLst>
          <a:lin ang="0" scaled="0"/>
        </a:gradFill>
        <a:effectLst/>
      </p:bgPr>
    </p:bg>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820D94B-2996-44AE-A29B-68BE3BEC6AA1}"/>
              </a:ext>
            </a:extLst>
          </p:cNvPr>
          <p:cNvSpPr>
            <a:spLocks noGrp="1"/>
          </p:cNvSpPr>
          <p:nvPr>
            <p:ph type="body" sz="quarter" idx="12"/>
          </p:nvPr>
        </p:nvSpPr>
        <p:spPr>
          <a:xfrm>
            <a:off x="142875" y="5573004"/>
            <a:ext cx="3743325" cy="1132592"/>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1" name="Text Placeholder 25">
            <a:extLst>
              <a:ext uri="{FF2B5EF4-FFF2-40B4-BE49-F238E27FC236}">
                <a16:creationId xmlns:a16="http://schemas.microsoft.com/office/drawing/2014/main" id="{ACE2189D-D64D-4F77-B695-EE3F641D51E0}"/>
              </a:ext>
            </a:extLst>
          </p:cNvPr>
          <p:cNvSpPr>
            <a:spLocks noGrp="1"/>
          </p:cNvSpPr>
          <p:nvPr>
            <p:ph type="body" sz="quarter" idx="13"/>
          </p:nvPr>
        </p:nvSpPr>
        <p:spPr>
          <a:xfrm>
            <a:off x="3886200" y="5573773"/>
            <a:ext cx="1697922" cy="1138967"/>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dirty="0"/>
              <a:t>Click to edit Master text styles</a:t>
            </a:r>
          </a:p>
        </p:txBody>
      </p:sp>
      <p:pic>
        <p:nvPicPr>
          <p:cNvPr id="12" name="Picture 11" descr="Logo&#10;&#10;Description automatically generated">
            <a:extLst>
              <a:ext uri="{FF2B5EF4-FFF2-40B4-BE49-F238E27FC236}">
                <a16:creationId xmlns:a16="http://schemas.microsoft.com/office/drawing/2014/main" id="{1ABEE617-F3B1-4BA8-80B0-E2DBD0F3E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850" y="4567270"/>
            <a:ext cx="2292295" cy="2292295"/>
          </a:xfrm>
          <a:prstGeom prst="rect">
            <a:avLst/>
          </a:prstGeom>
        </p:spPr>
      </p:pic>
      <p:pic>
        <p:nvPicPr>
          <p:cNvPr id="13" name="Picture 12">
            <a:extLst>
              <a:ext uri="{FF2B5EF4-FFF2-40B4-BE49-F238E27FC236}">
                <a16:creationId xmlns:a16="http://schemas.microsoft.com/office/drawing/2014/main" id="{7DBAEBC2-C5A0-4CF7-A6A3-05BEC9D6AC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259" y="314149"/>
            <a:ext cx="121781" cy="1025530"/>
          </a:xfrm>
          <a:prstGeom prst="rect">
            <a:avLst/>
          </a:prstGeom>
        </p:spPr>
      </p:pic>
      <p:sp>
        <p:nvSpPr>
          <p:cNvPr id="14" name="Text Placeholder 10">
            <a:extLst>
              <a:ext uri="{FF2B5EF4-FFF2-40B4-BE49-F238E27FC236}">
                <a16:creationId xmlns:a16="http://schemas.microsoft.com/office/drawing/2014/main" id="{C6CD7223-BE58-4E0D-8C82-1D4005294FE0}"/>
              </a:ext>
            </a:extLst>
          </p:cNvPr>
          <p:cNvSpPr>
            <a:spLocks noGrp="1"/>
          </p:cNvSpPr>
          <p:nvPr>
            <p:ph type="body" sz="quarter" idx="10"/>
          </p:nvPr>
        </p:nvSpPr>
        <p:spPr>
          <a:xfrm>
            <a:off x="142874" y="2295391"/>
            <a:ext cx="8086725" cy="1132592"/>
          </a:xfrm>
        </p:spPr>
        <p:txBody>
          <a:bodyPr anchor="b">
            <a:noAutofit/>
          </a:bodyPr>
          <a:lstStyle>
            <a:lvl1pPr marL="0" indent="0">
              <a:buNone/>
              <a:defRPr sz="36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0">
            <a:extLst>
              <a:ext uri="{FF2B5EF4-FFF2-40B4-BE49-F238E27FC236}">
                <a16:creationId xmlns:a16="http://schemas.microsoft.com/office/drawing/2014/main" id="{63469734-7EBA-4F19-B692-8C7D4B0A9FBC}"/>
              </a:ext>
            </a:extLst>
          </p:cNvPr>
          <p:cNvSpPr>
            <a:spLocks noGrp="1"/>
          </p:cNvSpPr>
          <p:nvPr>
            <p:ph type="body" sz="quarter" idx="11"/>
          </p:nvPr>
        </p:nvSpPr>
        <p:spPr>
          <a:xfrm>
            <a:off x="142875" y="3429000"/>
            <a:ext cx="8086725" cy="693823"/>
          </a:xfrm>
        </p:spPr>
        <p:txBody>
          <a:bodyPr anchor="t">
            <a:noAutofit/>
          </a:bodyPr>
          <a:lstStyle>
            <a:lvl1pPr marL="0" indent="0">
              <a:lnSpc>
                <a:spcPct val="100000"/>
              </a:lnSpc>
              <a:spcBef>
                <a:spcPts val="0"/>
              </a:spcBef>
              <a:buNone/>
              <a:defRPr sz="24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807119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ight_Disclaimers">
    <p:bg>
      <p:bgPr>
        <a:solidFill>
          <a:schemeClr val="bg1"/>
        </a:solidFill>
        <a:effectLst/>
      </p:bgPr>
    </p:bg>
    <p:spTree>
      <p:nvGrpSpPr>
        <p:cNvPr id="1" name=""/>
        <p:cNvGrpSpPr/>
        <p:nvPr/>
      </p:nvGrpSpPr>
      <p:grpSpPr>
        <a:xfrm>
          <a:off x="0" y="0"/>
          <a:ext cx="0" cy="0"/>
          <a:chOff x="0" y="0"/>
          <a:chExt cx="0" cy="0"/>
        </a:xfrm>
      </p:grpSpPr>
      <p:sp>
        <p:nvSpPr>
          <p:cNvPr id="40" name="Text Placeholder 10">
            <a:extLst>
              <a:ext uri="{FF2B5EF4-FFF2-40B4-BE49-F238E27FC236}">
                <a16:creationId xmlns:a16="http://schemas.microsoft.com/office/drawing/2014/main" id="{5F81AAF1-1897-4445-80AF-401F801E1F0E}"/>
              </a:ext>
            </a:extLst>
          </p:cNvPr>
          <p:cNvSpPr>
            <a:spLocks noGrp="1"/>
          </p:cNvSpPr>
          <p:nvPr>
            <p:ph type="body" sz="quarter" idx="10"/>
          </p:nvPr>
        </p:nvSpPr>
        <p:spPr>
          <a:xfrm>
            <a:off x="372785" y="785983"/>
            <a:ext cx="7018616" cy="1132592"/>
          </a:xfrm>
        </p:spPr>
        <p:txBody>
          <a:bodyPr anchor="b">
            <a:noAutofit/>
          </a:bodyPr>
          <a:lstStyle>
            <a:lvl1pPr marL="0" indent="0">
              <a:buNone/>
              <a:defRPr sz="3200">
                <a:solidFill>
                  <a:srgbClr val="111C4E"/>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1" name="Text Placeholder 10">
            <a:extLst>
              <a:ext uri="{FF2B5EF4-FFF2-40B4-BE49-F238E27FC236}">
                <a16:creationId xmlns:a16="http://schemas.microsoft.com/office/drawing/2014/main" id="{43A4B36B-5E11-4386-B60E-1BC40E9183CA}"/>
              </a:ext>
            </a:extLst>
          </p:cNvPr>
          <p:cNvSpPr>
            <a:spLocks noGrp="1"/>
          </p:cNvSpPr>
          <p:nvPr>
            <p:ph type="body" sz="quarter" idx="11"/>
          </p:nvPr>
        </p:nvSpPr>
        <p:spPr>
          <a:xfrm>
            <a:off x="372785" y="1919592"/>
            <a:ext cx="7018616" cy="693823"/>
          </a:xfrm>
        </p:spPr>
        <p:txBody>
          <a:bodyPr anchor="t">
            <a:noAutofit/>
          </a:bodyPr>
          <a:lstStyle>
            <a:lvl1pPr marL="0" indent="0">
              <a:lnSpc>
                <a:spcPct val="100000"/>
              </a:lnSpc>
              <a:spcBef>
                <a:spcPts val="0"/>
              </a:spcBef>
              <a:buNone/>
              <a:defRPr sz="2200">
                <a:solidFill>
                  <a:srgbClr val="265CAA"/>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2" name="Text Placeholder 25">
            <a:extLst>
              <a:ext uri="{FF2B5EF4-FFF2-40B4-BE49-F238E27FC236}">
                <a16:creationId xmlns:a16="http://schemas.microsoft.com/office/drawing/2014/main" id="{5E3A99F9-C503-43D3-AD7F-BDA27A8E352E}"/>
              </a:ext>
            </a:extLst>
          </p:cNvPr>
          <p:cNvSpPr>
            <a:spLocks noGrp="1"/>
          </p:cNvSpPr>
          <p:nvPr>
            <p:ph type="body" sz="quarter" idx="12"/>
          </p:nvPr>
        </p:nvSpPr>
        <p:spPr>
          <a:xfrm>
            <a:off x="372784" y="3032194"/>
            <a:ext cx="3743325" cy="1132592"/>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43" name="Text Placeholder 25">
            <a:extLst>
              <a:ext uri="{FF2B5EF4-FFF2-40B4-BE49-F238E27FC236}">
                <a16:creationId xmlns:a16="http://schemas.microsoft.com/office/drawing/2014/main" id="{14DC2AF8-2D7E-490D-B7E7-7C17B30200F2}"/>
              </a:ext>
            </a:extLst>
          </p:cNvPr>
          <p:cNvSpPr>
            <a:spLocks noGrp="1"/>
          </p:cNvSpPr>
          <p:nvPr>
            <p:ph type="body" sz="quarter" idx="13"/>
          </p:nvPr>
        </p:nvSpPr>
        <p:spPr>
          <a:xfrm>
            <a:off x="4116109" y="3032963"/>
            <a:ext cx="1697922" cy="1138967"/>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dirty="0"/>
              <a:t>Click to edit Master text styles</a:t>
            </a:r>
          </a:p>
        </p:txBody>
      </p:sp>
      <p:pic>
        <p:nvPicPr>
          <p:cNvPr id="44" name="Picture 43" descr="Logo&#10;&#10;Description automatically generated">
            <a:extLst>
              <a:ext uri="{FF2B5EF4-FFF2-40B4-BE49-F238E27FC236}">
                <a16:creationId xmlns:a16="http://schemas.microsoft.com/office/drawing/2014/main" id="{3ABE79F6-D81E-4716-9E2F-E9B007F601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9720" y="173261"/>
            <a:ext cx="1719221" cy="1719221"/>
          </a:xfrm>
          <a:prstGeom prst="rect">
            <a:avLst/>
          </a:prstGeom>
        </p:spPr>
      </p:pic>
      <p:cxnSp>
        <p:nvCxnSpPr>
          <p:cNvPr id="45" name="Straight Connector 44">
            <a:extLst>
              <a:ext uri="{FF2B5EF4-FFF2-40B4-BE49-F238E27FC236}">
                <a16:creationId xmlns:a16="http://schemas.microsoft.com/office/drawing/2014/main" id="{1ABFB434-8755-47A0-941F-1FFAC28E0E0D}"/>
              </a:ext>
            </a:extLst>
          </p:cNvPr>
          <p:cNvCxnSpPr>
            <a:cxnSpLocks/>
          </p:cNvCxnSpPr>
          <p:nvPr userDrawn="1"/>
        </p:nvCxnSpPr>
        <p:spPr>
          <a:xfrm>
            <a:off x="448982" y="4267180"/>
            <a:ext cx="3752852"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48825D-576B-4AE7-B8F2-D009F9E96291}"/>
              </a:ext>
            </a:extLst>
          </p:cNvPr>
          <p:cNvCxnSpPr>
            <a:cxnSpLocks/>
          </p:cNvCxnSpPr>
          <p:nvPr userDrawn="1"/>
        </p:nvCxnSpPr>
        <p:spPr>
          <a:xfrm>
            <a:off x="4192309" y="4267180"/>
            <a:ext cx="1390650"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3480A92D-8F1C-4BD5-A4B7-C205509D62F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259" y="314149"/>
            <a:ext cx="121781" cy="1025530"/>
          </a:xfrm>
          <a:prstGeom prst="rect">
            <a:avLst/>
          </a:prstGeom>
        </p:spPr>
      </p:pic>
      <p:sp>
        <p:nvSpPr>
          <p:cNvPr id="48" name="Text Placeholder 2">
            <a:extLst>
              <a:ext uri="{FF2B5EF4-FFF2-40B4-BE49-F238E27FC236}">
                <a16:creationId xmlns:a16="http://schemas.microsoft.com/office/drawing/2014/main" id="{0ADBB204-4B96-45CD-98B8-F513D5E174B5}"/>
              </a:ext>
            </a:extLst>
          </p:cNvPr>
          <p:cNvSpPr>
            <a:spLocks noGrp="1"/>
          </p:cNvSpPr>
          <p:nvPr>
            <p:ph type="body" sz="quarter" idx="16"/>
          </p:nvPr>
        </p:nvSpPr>
        <p:spPr>
          <a:xfrm>
            <a:off x="343039" y="4419475"/>
            <a:ext cx="4895711" cy="2086365"/>
          </a:xfrm>
        </p:spPr>
        <p:txBody>
          <a:bodyPr anchor="b">
            <a:normAutofit/>
          </a:bodyPr>
          <a:lstStyle>
            <a:lvl1pPr marL="0" indent="0">
              <a:lnSpc>
                <a:spcPct val="100000"/>
              </a:lnSpc>
              <a:spcBef>
                <a:spcPts val="0"/>
              </a:spcBef>
              <a:buNone/>
              <a:defRPr sz="1100">
                <a:solidFill>
                  <a:srgbClr val="111C4E"/>
                </a:solidFill>
                <a:latin typeface="Arial Narrow" panose="020B0606020202030204" pitchFamily="34" charset="0"/>
              </a:defRPr>
            </a:lvl1pPr>
            <a:lvl2pPr>
              <a:defRPr sz="1200">
                <a:solidFill>
                  <a:schemeClr val="bg1"/>
                </a:solidFill>
                <a:latin typeface="Arial Narrow" panose="020B0606020202030204" pitchFamily="34" charset="0"/>
              </a:defRPr>
            </a:lvl2pPr>
            <a:lvl3pPr>
              <a:defRPr sz="1200">
                <a:solidFill>
                  <a:schemeClr val="bg1"/>
                </a:solidFill>
                <a:latin typeface="Arial Narrow" panose="020B0606020202030204" pitchFamily="34" charset="0"/>
              </a:defRPr>
            </a:lvl3pPr>
            <a:lvl4pPr>
              <a:defRPr sz="1200">
                <a:solidFill>
                  <a:schemeClr val="bg1"/>
                </a:solidFill>
                <a:latin typeface="Arial Narrow" panose="020B0606020202030204" pitchFamily="34" charset="0"/>
              </a:defRPr>
            </a:lvl4pPr>
            <a:lvl5pPr>
              <a:defRPr sz="1200">
                <a:solidFill>
                  <a:schemeClr val="bg1"/>
                </a:solidFill>
                <a:latin typeface="Arial Narrow" panose="020B0606020202030204" pitchFamily="34" charset="0"/>
              </a:defRPr>
            </a:lvl5pPr>
          </a:lstStyle>
          <a:p>
            <a:pPr lvl="0"/>
            <a:endParaRPr lang="en-US" dirty="0"/>
          </a:p>
        </p:txBody>
      </p:sp>
      <p:sp>
        <p:nvSpPr>
          <p:cNvPr id="49" name="Text Placeholder 2">
            <a:extLst>
              <a:ext uri="{FF2B5EF4-FFF2-40B4-BE49-F238E27FC236}">
                <a16:creationId xmlns:a16="http://schemas.microsoft.com/office/drawing/2014/main" id="{EA656F1A-39D7-481E-937F-4990A5697BAE}"/>
              </a:ext>
            </a:extLst>
          </p:cNvPr>
          <p:cNvSpPr>
            <a:spLocks noGrp="1"/>
          </p:cNvSpPr>
          <p:nvPr>
            <p:ph type="body" sz="quarter" idx="17"/>
          </p:nvPr>
        </p:nvSpPr>
        <p:spPr>
          <a:xfrm>
            <a:off x="5505450" y="4419475"/>
            <a:ext cx="3295512" cy="2086364"/>
          </a:xfrm>
        </p:spPr>
        <p:txBody>
          <a:bodyPr anchor="b">
            <a:normAutofit/>
          </a:bodyPr>
          <a:lstStyle>
            <a:lvl1pPr marL="0" indent="0">
              <a:lnSpc>
                <a:spcPct val="100000"/>
              </a:lnSpc>
              <a:spcBef>
                <a:spcPts val="0"/>
              </a:spcBef>
              <a:buNone/>
              <a:defRPr sz="1100">
                <a:solidFill>
                  <a:srgbClr val="111C4E"/>
                </a:solidFill>
                <a:latin typeface="Arial Narrow" panose="020B0606020202030204" pitchFamily="34" charset="0"/>
              </a:defRPr>
            </a:lvl1pPr>
            <a:lvl2pPr>
              <a:defRPr sz="1200">
                <a:solidFill>
                  <a:schemeClr val="bg1"/>
                </a:solidFill>
                <a:latin typeface="Arial Narrow" panose="020B0606020202030204" pitchFamily="34" charset="0"/>
              </a:defRPr>
            </a:lvl2pPr>
            <a:lvl3pPr>
              <a:defRPr sz="1200">
                <a:solidFill>
                  <a:schemeClr val="bg1"/>
                </a:solidFill>
                <a:latin typeface="Arial Narrow" panose="020B0606020202030204" pitchFamily="34" charset="0"/>
              </a:defRPr>
            </a:lvl3pPr>
            <a:lvl4pPr>
              <a:defRPr sz="1200">
                <a:solidFill>
                  <a:schemeClr val="bg1"/>
                </a:solidFill>
                <a:latin typeface="Arial Narrow" panose="020B0606020202030204" pitchFamily="34" charset="0"/>
              </a:defRPr>
            </a:lvl4pPr>
            <a:lvl5pPr>
              <a:defRPr sz="1200">
                <a:solidFill>
                  <a:schemeClr val="bg1"/>
                </a:solidFill>
                <a:latin typeface="Arial Narrow" panose="020B0606020202030204" pitchFamily="34" charset="0"/>
              </a:defRPr>
            </a:lvl5pPr>
          </a:lstStyle>
          <a:p>
            <a:pPr lvl="0"/>
            <a:endParaRPr lang="en-US" dirty="0"/>
          </a:p>
        </p:txBody>
      </p:sp>
      <p:sp>
        <p:nvSpPr>
          <p:cNvPr id="14" name="Text Placeholder 25">
            <a:extLst>
              <a:ext uri="{FF2B5EF4-FFF2-40B4-BE49-F238E27FC236}">
                <a16:creationId xmlns:a16="http://schemas.microsoft.com/office/drawing/2014/main" id="{203FF62E-0291-44DA-95FB-E73CEA6A81FD}"/>
              </a:ext>
            </a:extLst>
          </p:cNvPr>
          <p:cNvSpPr>
            <a:spLocks noGrp="1"/>
          </p:cNvSpPr>
          <p:nvPr>
            <p:ph type="body" sz="quarter" idx="14"/>
          </p:nvPr>
        </p:nvSpPr>
        <p:spPr>
          <a:xfrm>
            <a:off x="733425" y="-4460"/>
            <a:ext cx="7267575" cy="337835"/>
          </a:xfrm>
        </p:spPr>
        <p:txBody>
          <a:bodyPr anchor="t">
            <a:normAutofit/>
          </a:bodyPr>
          <a:lstStyle>
            <a:lvl1pPr marL="0" indent="0" algn="ctr">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5" name="Text Placeholder 25">
            <a:extLst>
              <a:ext uri="{FF2B5EF4-FFF2-40B4-BE49-F238E27FC236}">
                <a16:creationId xmlns:a16="http://schemas.microsoft.com/office/drawing/2014/main" id="{E95FD622-D4FF-41B8-BEE4-FB61DBEC1AFE}"/>
              </a:ext>
            </a:extLst>
          </p:cNvPr>
          <p:cNvSpPr>
            <a:spLocks noGrp="1"/>
          </p:cNvSpPr>
          <p:nvPr>
            <p:ph type="body" sz="quarter" idx="15"/>
          </p:nvPr>
        </p:nvSpPr>
        <p:spPr>
          <a:xfrm>
            <a:off x="733424" y="6509241"/>
            <a:ext cx="7267576" cy="337835"/>
          </a:xfrm>
        </p:spPr>
        <p:txBody>
          <a:bodyPr anchor="t">
            <a:normAutofit/>
          </a:bodyPr>
          <a:lstStyle>
            <a:lvl1pPr marL="0" indent="0" algn="ctr">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228148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ight">
    <p:bg>
      <p:bgPr>
        <a:solidFill>
          <a:schemeClr val="bg1"/>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28EAEE1B-11ED-4ECC-8D9E-DFC08E61AB76}"/>
              </a:ext>
            </a:extLst>
          </p:cNvPr>
          <p:cNvSpPr>
            <a:spLocks noGrp="1"/>
          </p:cNvSpPr>
          <p:nvPr>
            <p:ph type="body" sz="quarter" idx="10"/>
          </p:nvPr>
        </p:nvSpPr>
        <p:spPr>
          <a:xfrm>
            <a:off x="142874" y="2295391"/>
            <a:ext cx="8086725" cy="1132592"/>
          </a:xfrm>
        </p:spPr>
        <p:txBody>
          <a:bodyPr anchor="b">
            <a:noAutofit/>
          </a:bodyPr>
          <a:lstStyle>
            <a:lvl1pPr marL="0" indent="0">
              <a:buNone/>
              <a:defRPr sz="3600">
                <a:solidFill>
                  <a:srgbClr val="111C4E"/>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10">
            <a:extLst>
              <a:ext uri="{FF2B5EF4-FFF2-40B4-BE49-F238E27FC236}">
                <a16:creationId xmlns:a16="http://schemas.microsoft.com/office/drawing/2014/main" id="{F42BD8F9-4DA6-4CBF-847E-7972F0B90A19}"/>
              </a:ext>
            </a:extLst>
          </p:cNvPr>
          <p:cNvSpPr>
            <a:spLocks noGrp="1"/>
          </p:cNvSpPr>
          <p:nvPr>
            <p:ph type="body" sz="quarter" idx="11"/>
          </p:nvPr>
        </p:nvSpPr>
        <p:spPr>
          <a:xfrm>
            <a:off x="142875" y="3429000"/>
            <a:ext cx="8086725" cy="693823"/>
          </a:xfrm>
        </p:spPr>
        <p:txBody>
          <a:bodyPr anchor="t">
            <a:noAutofit/>
          </a:bodyPr>
          <a:lstStyle>
            <a:lvl1pPr marL="0" indent="0">
              <a:lnSpc>
                <a:spcPct val="100000"/>
              </a:lnSpc>
              <a:spcBef>
                <a:spcPts val="0"/>
              </a:spcBef>
              <a:buNone/>
              <a:defRPr sz="2400">
                <a:solidFill>
                  <a:srgbClr val="265CAA"/>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25">
            <a:extLst>
              <a:ext uri="{FF2B5EF4-FFF2-40B4-BE49-F238E27FC236}">
                <a16:creationId xmlns:a16="http://schemas.microsoft.com/office/drawing/2014/main" id="{3820D94B-2996-44AE-A29B-68BE3BEC6AA1}"/>
              </a:ext>
            </a:extLst>
          </p:cNvPr>
          <p:cNvSpPr>
            <a:spLocks noGrp="1"/>
          </p:cNvSpPr>
          <p:nvPr>
            <p:ph type="body" sz="quarter" idx="12"/>
          </p:nvPr>
        </p:nvSpPr>
        <p:spPr>
          <a:xfrm>
            <a:off x="142875" y="5573004"/>
            <a:ext cx="3743325" cy="1132592"/>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1" name="Text Placeholder 25">
            <a:extLst>
              <a:ext uri="{FF2B5EF4-FFF2-40B4-BE49-F238E27FC236}">
                <a16:creationId xmlns:a16="http://schemas.microsoft.com/office/drawing/2014/main" id="{ACE2189D-D64D-4F77-B695-EE3F641D51E0}"/>
              </a:ext>
            </a:extLst>
          </p:cNvPr>
          <p:cNvSpPr>
            <a:spLocks noGrp="1"/>
          </p:cNvSpPr>
          <p:nvPr>
            <p:ph type="body" sz="quarter" idx="13"/>
          </p:nvPr>
        </p:nvSpPr>
        <p:spPr>
          <a:xfrm>
            <a:off x="3886200" y="5573773"/>
            <a:ext cx="1697922" cy="1138967"/>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dirty="0"/>
              <a:t>Click to edit Master text styles</a:t>
            </a:r>
          </a:p>
        </p:txBody>
      </p:sp>
      <p:pic>
        <p:nvPicPr>
          <p:cNvPr id="12" name="Picture 11" descr="Logo&#10;&#10;Description automatically generated">
            <a:extLst>
              <a:ext uri="{FF2B5EF4-FFF2-40B4-BE49-F238E27FC236}">
                <a16:creationId xmlns:a16="http://schemas.microsoft.com/office/drawing/2014/main" id="{1ABEE617-F3B1-4BA8-80B0-E2DBD0F3E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850" y="4567270"/>
            <a:ext cx="2292295" cy="2292295"/>
          </a:xfrm>
          <a:prstGeom prst="rect">
            <a:avLst/>
          </a:prstGeom>
        </p:spPr>
      </p:pic>
      <p:cxnSp>
        <p:nvCxnSpPr>
          <p:cNvPr id="13" name="Straight Connector 12">
            <a:extLst>
              <a:ext uri="{FF2B5EF4-FFF2-40B4-BE49-F238E27FC236}">
                <a16:creationId xmlns:a16="http://schemas.microsoft.com/office/drawing/2014/main" id="{BEF0561C-118D-4C77-953E-E32E7A9A50C9}"/>
              </a:ext>
            </a:extLst>
          </p:cNvPr>
          <p:cNvCxnSpPr>
            <a:cxnSpLocks/>
          </p:cNvCxnSpPr>
          <p:nvPr userDrawn="1"/>
        </p:nvCxnSpPr>
        <p:spPr>
          <a:xfrm>
            <a:off x="219073" y="5476871"/>
            <a:ext cx="3752852"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63194C-376B-416D-8005-5A7865B0A29F}"/>
              </a:ext>
            </a:extLst>
          </p:cNvPr>
          <p:cNvCxnSpPr>
            <a:cxnSpLocks/>
          </p:cNvCxnSpPr>
          <p:nvPr userDrawn="1"/>
        </p:nvCxnSpPr>
        <p:spPr>
          <a:xfrm>
            <a:off x="3962400" y="5476871"/>
            <a:ext cx="1390650"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80B8790-2CF4-4D30-BE76-FE747F37309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259" y="314149"/>
            <a:ext cx="121781" cy="1025530"/>
          </a:xfrm>
          <a:prstGeom prst="rect">
            <a:avLst/>
          </a:prstGeom>
        </p:spPr>
      </p:pic>
    </p:spTree>
    <p:extLst>
      <p:ext uri="{BB962C8B-B14F-4D97-AF65-F5344CB8AC3E}">
        <p14:creationId xmlns:p14="http://schemas.microsoft.com/office/powerpoint/2010/main" val="101473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ight_Banner">
    <p:bg>
      <p:bgPr>
        <a:solidFill>
          <a:schemeClr val="bg1"/>
        </a:solidFill>
        <a:effectLst/>
      </p:bgPr>
    </p:bg>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1ABEE617-F3B1-4BA8-80B0-E2DBD0F3E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850" y="4567270"/>
            <a:ext cx="2292295" cy="2292295"/>
          </a:xfrm>
          <a:prstGeom prst="rect">
            <a:avLst/>
          </a:prstGeom>
        </p:spPr>
      </p:pic>
      <p:cxnSp>
        <p:nvCxnSpPr>
          <p:cNvPr id="13" name="Straight Connector 12">
            <a:extLst>
              <a:ext uri="{FF2B5EF4-FFF2-40B4-BE49-F238E27FC236}">
                <a16:creationId xmlns:a16="http://schemas.microsoft.com/office/drawing/2014/main" id="{BEF0561C-118D-4C77-953E-E32E7A9A50C9}"/>
              </a:ext>
            </a:extLst>
          </p:cNvPr>
          <p:cNvCxnSpPr>
            <a:cxnSpLocks/>
          </p:cNvCxnSpPr>
          <p:nvPr userDrawn="1"/>
        </p:nvCxnSpPr>
        <p:spPr>
          <a:xfrm>
            <a:off x="217062" y="5162896"/>
            <a:ext cx="3752852"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63194C-376B-416D-8005-5A7865B0A29F}"/>
              </a:ext>
            </a:extLst>
          </p:cNvPr>
          <p:cNvCxnSpPr>
            <a:cxnSpLocks/>
          </p:cNvCxnSpPr>
          <p:nvPr userDrawn="1"/>
        </p:nvCxnSpPr>
        <p:spPr>
          <a:xfrm>
            <a:off x="3960389" y="5162896"/>
            <a:ext cx="1390650"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1A92E786-66E4-4585-A2B9-2E9D1860A9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259" y="314149"/>
            <a:ext cx="121781" cy="1025530"/>
          </a:xfrm>
          <a:prstGeom prst="rect">
            <a:avLst/>
          </a:prstGeom>
        </p:spPr>
      </p:pic>
      <p:sp>
        <p:nvSpPr>
          <p:cNvPr id="14" name="Text Placeholder 10">
            <a:extLst>
              <a:ext uri="{FF2B5EF4-FFF2-40B4-BE49-F238E27FC236}">
                <a16:creationId xmlns:a16="http://schemas.microsoft.com/office/drawing/2014/main" id="{3F30AE52-17F7-4736-88B1-9A5B009A0D27}"/>
              </a:ext>
            </a:extLst>
          </p:cNvPr>
          <p:cNvSpPr>
            <a:spLocks noGrp="1"/>
          </p:cNvSpPr>
          <p:nvPr>
            <p:ph type="body" sz="quarter" idx="10"/>
          </p:nvPr>
        </p:nvSpPr>
        <p:spPr>
          <a:xfrm>
            <a:off x="142874" y="2295391"/>
            <a:ext cx="8086725" cy="1132592"/>
          </a:xfrm>
        </p:spPr>
        <p:txBody>
          <a:bodyPr anchor="b">
            <a:noAutofit/>
          </a:bodyPr>
          <a:lstStyle>
            <a:lvl1pPr marL="0" indent="0">
              <a:buNone/>
              <a:defRPr sz="3600">
                <a:solidFill>
                  <a:srgbClr val="111C4E"/>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0">
            <a:extLst>
              <a:ext uri="{FF2B5EF4-FFF2-40B4-BE49-F238E27FC236}">
                <a16:creationId xmlns:a16="http://schemas.microsoft.com/office/drawing/2014/main" id="{9D676178-C318-4DDC-80CF-BBE4A40E6007}"/>
              </a:ext>
            </a:extLst>
          </p:cNvPr>
          <p:cNvSpPr>
            <a:spLocks noGrp="1"/>
          </p:cNvSpPr>
          <p:nvPr>
            <p:ph type="body" sz="quarter" idx="11"/>
          </p:nvPr>
        </p:nvSpPr>
        <p:spPr>
          <a:xfrm>
            <a:off x="142875" y="3429000"/>
            <a:ext cx="8086725" cy="693823"/>
          </a:xfrm>
        </p:spPr>
        <p:txBody>
          <a:bodyPr anchor="t">
            <a:noAutofit/>
          </a:bodyPr>
          <a:lstStyle>
            <a:lvl1pPr marL="0" indent="0">
              <a:lnSpc>
                <a:spcPct val="100000"/>
              </a:lnSpc>
              <a:spcBef>
                <a:spcPts val="0"/>
              </a:spcBef>
              <a:buNone/>
              <a:defRPr sz="2400">
                <a:solidFill>
                  <a:srgbClr val="265CAA"/>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9" name="Text Placeholder 25">
            <a:extLst>
              <a:ext uri="{FF2B5EF4-FFF2-40B4-BE49-F238E27FC236}">
                <a16:creationId xmlns:a16="http://schemas.microsoft.com/office/drawing/2014/main" id="{001A3141-B009-467B-BBC5-F30B1E59C719}"/>
              </a:ext>
            </a:extLst>
          </p:cNvPr>
          <p:cNvSpPr>
            <a:spLocks noGrp="1"/>
          </p:cNvSpPr>
          <p:nvPr>
            <p:ph type="body" sz="quarter" idx="12"/>
          </p:nvPr>
        </p:nvSpPr>
        <p:spPr>
          <a:xfrm>
            <a:off x="140864" y="5259029"/>
            <a:ext cx="3743325" cy="1132592"/>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20" name="Text Placeholder 25">
            <a:extLst>
              <a:ext uri="{FF2B5EF4-FFF2-40B4-BE49-F238E27FC236}">
                <a16:creationId xmlns:a16="http://schemas.microsoft.com/office/drawing/2014/main" id="{BEC4DC64-FAF7-4AAD-B124-CD16EDF48030}"/>
              </a:ext>
            </a:extLst>
          </p:cNvPr>
          <p:cNvSpPr>
            <a:spLocks noGrp="1"/>
          </p:cNvSpPr>
          <p:nvPr>
            <p:ph type="body" sz="quarter" idx="13"/>
          </p:nvPr>
        </p:nvSpPr>
        <p:spPr>
          <a:xfrm>
            <a:off x="3884189" y="5259798"/>
            <a:ext cx="1697922" cy="1138967"/>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dirty="0"/>
              <a:t>Click to edit Master text styles</a:t>
            </a:r>
          </a:p>
        </p:txBody>
      </p:sp>
      <p:sp>
        <p:nvSpPr>
          <p:cNvPr id="22" name="Text Placeholder 25">
            <a:extLst>
              <a:ext uri="{FF2B5EF4-FFF2-40B4-BE49-F238E27FC236}">
                <a16:creationId xmlns:a16="http://schemas.microsoft.com/office/drawing/2014/main" id="{203FF62E-0291-44DA-95FB-E73CEA6A81FD}"/>
              </a:ext>
            </a:extLst>
          </p:cNvPr>
          <p:cNvSpPr>
            <a:spLocks noGrp="1"/>
          </p:cNvSpPr>
          <p:nvPr>
            <p:ph type="body" sz="quarter" idx="14"/>
          </p:nvPr>
        </p:nvSpPr>
        <p:spPr>
          <a:xfrm>
            <a:off x="733425" y="-4460"/>
            <a:ext cx="7267575" cy="337835"/>
          </a:xfrm>
        </p:spPr>
        <p:txBody>
          <a:bodyPr anchor="t">
            <a:normAutofit/>
          </a:bodyPr>
          <a:lstStyle>
            <a:lvl1pPr marL="0" indent="0" algn="ctr">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23" name="Text Placeholder 25">
            <a:extLst>
              <a:ext uri="{FF2B5EF4-FFF2-40B4-BE49-F238E27FC236}">
                <a16:creationId xmlns:a16="http://schemas.microsoft.com/office/drawing/2014/main" id="{E95FD622-D4FF-41B8-BEE4-FB61DBEC1AFE}"/>
              </a:ext>
            </a:extLst>
          </p:cNvPr>
          <p:cNvSpPr>
            <a:spLocks noGrp="1"/>
          </p:cNvSpPr>
          <p:nvPr>
            <p:ph type="body" sz="quarter" idx="15"/>
          </p:nvPr>
        </p:nvSpPr>
        <p:spPr>
          <a:xfrm>
            <a:off x="733424" y="6509241"/>
            <a:ext cx="7267576" cy="337835"/>
          </a:xfrm>
        </p:spPr>
        <p:txBody>
          <a:bodyPr anchor="t">
            <a:normAutofit/>
          </a:bodyPr>
          <a:lstStyle>
            <a:lvl1pPr marL="0" indent="0" algn="ctr">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32122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ight_No Lines">
    <p:bg>
      <p:bgPr>
        <a:solidFill>
          <a:schemeClr val="bg1"/>
        </a:solidFill>
        <a:effectLst/>
      </p:bgPr>
    </p:bg>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1ABEE617-F3B1-4BA8-80B0-E2DBD0F3E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850" y="4567270"/>
            <a:ext cx="2292295" cy="2292295"/>
          </a:xfrm>
          <a:prstGeom prst="rect">
            <a:avLst/>
          </a:prstGeom>
        </p:spPr>
      </p:pic>
      <p:pic>
        <p:nvPicPr>
          <p:cNvPr id="13" name="Picture 12">
            <a:extLst>
              <a:ext uri="{FF2B5EF4-FFF2-40B4-BE49-F238E27FC236}">
                <a16:creationId xmlns:a16="http://schemas.microsoft.com/office/drawing/2014/main" id="{D71966A9-9592-41E1-BE7D-745141A4A30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259" y="314149"/>
            <a:ext cx="121781" cy="1025530"/>
          </a:xfrm>
          <a:prstGeom prst="rect">
            <a:avLst/>
          </a:prstGeom>
        </p:spPr>
      </p:pic>
      <p:sp>
        <p:nvSpPr>
          <p:cNvPr id="14" name="Text Placeholder 10">
            <a:extLst>
              <a:ext uri="{FF2B5EF4-FFF2-40B4-BE49-F238E27FC236}">
                <a16:creationId xmlns:a16="http://schemas.microsoft.com/office/drawing/2014/main" id="{F92A6947-1071-4D7E-B0FB-CF1F767E4BBF}"/>
              </a:ext>
            </a:extLst>
          </p:cNvPr>
          <p:cNvSpPr>
            <a:spLocks noGrp="1"/>
          </p:cNvSpPr>
          <p:nvPr>
            <p:ph type="body" sz="quarter" idx="10"/>
          </p:nvPr>
        </p:nvSpPr>
        <p:spPr>
          <a:xfrm>
            <a:off x="140864" y="2295391"/>
            <a:ext cx="8086725" cy="1132592"/>
          </a:xfrm>
        </p:spPr>
        <p:txBody>
          <a:bodyPr anchor="b">
            <a:noAutofit/>
          </a:bodyPr>
          <a:lstStyle>
            <a:lvl1pPr marL="0" indent="0">
              <a:buNone/>
              <a:defRPr sz="3600">
                <a:solidFill>
                  <a:srgbClr val="111C4E"/>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0">
            <a:extLst>
              <a:ext uri="{FF2B5EF4-FFF2-40B4-BE49-F238E27FC236}">
                <a16:creationId xmlns:a16="http://schemas.microsoft.com/office/drawing/2014/main" id="{3C8C1B90-9966-4F6D-BBFF-F67815C6C1B7}"/>
              </a:ext>
            </a:extLst>
          </p:cNvPr>
          <p:cNvSpPr>
            <a:spLocks noGrp="1"/>
          </p:cNvSpPr>
          <p:nvPr>
            <p:ph type="body" sz="quarter" idx="11"/>
          </p:nvPr>
        </p:nvSpPr>
        <p:spPr>
          <a:xfrm>
            <a:off x="140865" y="3429000"/>
            <a:ext cx="8086725" cy="693823"/>
          </a:xfrm>
        </p:spPr>
        <p:txBody>
          <a:bodyPr anchor="t">
            <a:noAutofit/>
          </a:bodyPr>
          <a:lstStyle>
            <a:lvl1pPr marL="0" indent="0">
              <a:lnSpc>
                <a:spcPct val="100000"/>
              </a:lnSpc>
              <a:spcBef>
                <a:spcPts val="0"/>
              </a:spcBef>
              <a:buNone/>
              <a:defRPr sz="2400">
                <a:solidFill>
                  <a:srgbClr val="265CAA"/>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25">
            <a:extLst>
              <a:ext uri="{FF2B5EF4-FFF2-40B4-BE49-F238E27FC236}">
                <a16:creationId xmlns:a16="http://schemas.microsoft.com/office/drawing/2014/main" id="{A40C5CD8-2380-44CA-A15E-15ADD593E016}"/>
              </a:ext>
            </a:extLst>
          </p:cNvPr>
          <p:cNvSpPr>
            <a:spLocks noGrp="1"/>
          </p:cNvSpPr>
          <p:nvPr>
            <p:ph type="body" sz="quarter" idx="12"/>
          </p:nvPr>
        </p:nvSpPr>
        <p:spPr>
          <a:xfrm>
            <a:off x="142875" y="5573004"/>
            <a:ext cx="3743325" cy="1132592"/>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7" name="Text Placeholder 25">
            <a:extLst>
              <a:ext uri="{FF2B5EF4-FFF2-40B4-BE49-F238E27FC236}">
                <a16:creationId xmlns:a16="http://schemas.microsoft.com/office/drawing/2014/main" id="{BAD43E19-46EB-4575-84B5-63ECC98C72DB}"/>
              </a:ext>
            </a:extLst>
          </p:cNvPr>
          <p:cNvSpPr>
            <a:spLocks noGrp="1"/>
          </p:cNvSpPr>
          <p:nvPr>
            <p:ph type="body" sz="quarter" idx="13"/>
          </p:nvPr>
        </p:nvSpPr>
        <p:spPr>
          <a:xfrm>
            <a:off x="3886200" y="5573773"/>
            <a:ext cx="1697922" cy="1138967"/>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157475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4B9C6-08D4-40CE-ACFA-ED2DC0323D60}"/>
              </a:ext>
            </a:extLst>
          </p:cNvPr>
          <p:cNvSpPr>
            <a:spLocks noGrp="1"/>
          </p:cNvSpPr>
          <p:nvPr>
            <p:ph idx="1"/>
          </p:nvPr>
        </p:nvSpPr>
        <p:spPr>
          <a:xfrm>
            <a:off x="628650" y="1825625"/>
            <a:ext cx="78867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2C396-3715-45C6-B5C3-9725F493EAB5}"/>
              </a:ext>
            </a:extLst>
          </p:cNvPr>
          <p:cNvSpPr>
            <a:spLocks noGrp="1"/>
          </p:cNvSpPr>
          <p:nvPr>
            <p:ph type="dt" sz="half" idx="10"/>
          </p:nvPr>
        </p:nvSpPr>
        <p:spPr>
          <a:xfrm>
            <a:off x="628650" y="6356350"/>
            <a:ext cx="2057400" cy="365125"/>
          </a:xfrm>
          <a:prstGeom prst="rect">
            <a:avLst/>
          </a:prstGeom>
        </p:spPr>
        <p:txBody>
          <a:bodyPr/>
          <a:lstStyle/>
          <a:p>
            <a:fld id="{6064DC8C-7DE0-48D7-AD02-7B05CF075985}" type="datetimeFigureOut">
              <a:rPr lang="en-US" smtClean="0"/>
              <a:t>3/2/22</a:t>
            </a:fld>
            <a:endParaRPr lang="en-US"/>
          </a:p>
        </p:txBody>
      </p:sp>
      <p:sp>
        <p:nvSpPr>
          <p:cNvPr id="5" name="Footer Placeholder 4">
            <a:extLst>
              <a:ext uri="{FF2B5EF4-FFF2-40B4-BE49-F238E27FC236}">
                <a16:creationId xmlns:a16="http://schemas.microsoft.com/office/drawing/2014/main" id="{16A5597A-CD4B-4EE9-904F-5CB236D9E32F}"/>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A662A2-D569-405C-BC6E-75F20862B4A2}"/>
              </a:ext>
            </a:extLst>
          </p:cNvPr>
          <p:cNvSpPr>
            <a:spLocks noGrp="1"/>
          </p:cNvSpPr>
          <p:nvPr>
            <p:ph type="sldNum" sz="quarter" idx="12"/>
          </p:nvPr>
        </p:nvSpPr>
        <p:spPr>
          <a:xfrm>
            <a:off x="6457950" y="6356350"/>
            <a:ext cx="2057400" cy="365125"/>
          </a:xfrm>
          <a:prstGeom prst="rect">
            <a:avLst/>
          </a:prstGeom>
        </p:spPr>
        <p:txBody>
          <a:bodyPr/>
          <a:lstStyle/>
          <a:p>
            <a:fld id="{ED8DF258-3DCC-4450-903F-B42A45E1D2F3}" type="slidenum">
              <a:rPr lang="en-US" smtClean="0"/>
              <a:t>‹#›</a:t>
            </a:fld>
            <a:endParaRPr lang="en-US"/>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352551" y="384139"/>
            <a:ext cx="7454565" cy="677002"/>
          </a:xfrm>
          <a:prstGeom prst="rect">
            <a:avLst/>
          </a:prstGeom>
        </p:spPr>
        <p:txBody>
          <a:bodyPr vert="horz" lIns="91440" tIns="45720" rIns="91440" bIns="45720" rtlCol="0" anchor="ctr">
            <a:normAutofit/>
          </a:bodyPr>
          <a:lstStyle>
            <a:lvl1pPr>
              <a:defRPr>
                <a:latin typeface="Franklin Gothic Medium Cond" panose="020B0606030402020204" pitchFamily="34" charset="0"/>
              </a:defRPr>
            </a:lvl1pPr>
          </a:lstStyle>
          <a:p>
            <a:r>
              <a:rPr lang="en-US" dirty="0"/>
              <a:t>Click to edit Master title style</a:t>
            </a:r>
          </a:p>
        </p:txBody>
      </p:sp>
    </p:spTree>
    <p:extLst>
      <p:ext uri="{BB962C8B-B14F-4D97-AF65-F5344CB8AC3E}">
        <p14:creationId xmlns:p14="http://schemas.microsoft.com/office/powerpoint/2010/main" val="2779332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F756A220-BA13-4A7A-960C-A7E548CE7D83}"/>
              </a:ext>
            </a:extLst>
          </p:cNvPr>
          <p:cNvSpPr>
            <a:spLocks noGrp="1"/>
          </p:cNvSpPr>
          <p:nvPr>
            <p:ph type="body" idx="1"/>
          </p:nvPr>
        </p:nvSpPr>
        <p:spPr>
          <a:xfrm>
            <a:off x="252483" y="1624083"/>
            <a:ext cx="8554633" cy="45027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a:extLst>
              <a:ext uri="{FF2B5EF4-FFF2-40B4-BE49-F238E27FC236}">
                <a16:creationId xmlns:a16="http://schemas.microsoft.com/office/drawing/2014/main" id="{9652383B-6CED-477D-A383-1A60910FB56B}"/>
              </a:ext>
            </a:extLst>
          </p:cNvPr>
          <p:cNvSpPr>
            <a:spLocks noGrp="1"/>
          </p:cNvSpPr>
          <p:nvPr>
            <p:ph type="dt" sz="half" idx="2"/>
          </p:nvPr>
        </p:nvSpPr>
        <p:spPr>
          <a:xfrm>
            <a:off x="252483" y="6507567"/>
            <a:ext cx="2311021" cy="365125"/>
          </a:xfrm>
          <a:prstGeom prst="rect">
            <a:avLst/>
          </a:prstGeom>
        </p:spPr>
        <p:txBody>
          <a:bodyPr vert="horz" lIns="91440" tIns="45720" rIns="91440" bIns="45720" rtlCol="0" anchor="ctr"/>
          <a:lstStyle>
            <a:lvl1pPr algn="l">
              <a:defRPr sz="1200">
                <a:solidFill>
                  <a:srgbClr val="111C4E"/>
                </a:solidFill>
                <a:latin typeface="Arial" panose="020B0604020202020204" pitchFamily="34" charset="0"/>
                <a:cs typeface="Arial" panose="020B0604020202020204" pitchFamily="34" charset="0"/>
              </a:defRPr>
            </a:lvl1pPr>
          </a:lstStyle>
          <a:p>
            <a:fld id="{C103F71C-9E31-454A-8C9A-8885F06D4CC7}" type="datetimeFigureOut">
              <a:rPr lang="en-US" smtClean="0"/>
              <a:pPr/>
              <a:t>3/2/22</a:t>
            </a:fld>
            <a:endParaRPr lang="en-US" dirty="0"/>
          </a:p>
        </p:txBody>
      </p:sp>
      <p:sp>
        <p:nvSpPr>
          <p:cNvPr id="16" name="Footer Placeholder 4">
            <a:extLst>
              <a:ext uri="{FF2B5EF4-FFF2-40B4-BE49-F238E27FC236}">
                <a16:creationId xmlns:a16="http://schemas.microsoft.com/office/drawing/2014/main" id="{BEAE8B74-9D4D-40EE-935C-43F40846CE1C}"/>
              </a:ext>
            </a:extLst>
          </p:cNvPr>
          <p:cNvSpPr>
            <a:spLocks noGrp="1"/>
          </p:cNvSpPr>
          <p:nvPr>
            <p:ph type="ftr" sz="quarter" idx="3"/>
          </p:nvPr>
        </p:nvSpPr>
        <p:spPr>
          <a:xfrm>
            <a:off x="2688609" y="6507568"/>
            <a:ext cx="3821374" cy="365125"/>
          </a:xfrm>
          <a:prstGeom prst="rect">
            <a:avLst/>
          </a:prstGeom>
        </p:spPr>
        <p:txBody>
          <a:bodyPr vert="horz" lIns="91440" tIns="45720" rIns="91440" bIns="45720" rtlCol="0" anchor="ctr"/>
          <a:lstStyle>
            <a:lvl1pPr algn="ctr">
              <a:defRPr sz="1200">
                <a:solidFill>
                  <a:srgbClr val="111C4E"/>
                </a:solidFill>
                <a:latin typeface="Arial" panose="020B0604020202020204" pitchFamily="34" charset="0"/>
                <a:cs typeface="Arial" panose="020B0604020202020204" pitchFamily="34" charset="0"/>
              </a:defRPr>
            </a:lvl1pPr>
          </a:lstStyle>
          <a:p>
            <a:endParaRPr lang="en-US"/>
          </a:p>
        </p:txBody>
      </p:sp>
      <p:sp>
        <p:nvSpPr>
          <p:cNvPr id="17" name="Slide Number Placeholder 5">
            <a:extLst>
              <a:ext uri="{FF2B5EF4-FFF2-40B4-BE49-F238E27FC236}">
                <a16:creationId xmlns:a16="http://schemas.microsoft.com/office/drawing/2014/main" id="{E4267A2E-ED31-41B9-9EBE-F098F44D5124}"/>
              </a:ext>
            </a:extLst>
          </p:cNvPr>
          <p:cNvSpPr>
            <a:spLocks noGrp="1"/>
          </p:cNvSpPr>
          <p:nvPr>
            <p:ph type="sldNum" sz="quarter" idx="4"/>
          </p:nvPr>
        </p:nvSpPr>
        <p:spPr>
          <a:xfrm>
            <a:off x="6629400" y="6507567"/>
            <a:ext cx="2177716" cy="365125"/>
          </a:xfrm>
          <a:prstGeom prst="rect">
            <a:avLst/>
          </a:prstGeom>
        </p:spPr>
        <p:txBody>
          <a:bodyPr vert="horz" lIns="91440" tIns="45720" rIns="91440" bIns="45720" rtlCol="0" anchor="ctr"/>
          <a:lstStyle>
            <a:lvl1pPr algn="r">
              <a:defRPr sz="12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
        <p:nvSpPr>
          <p:cNvPr id="18" name="Rectangle 17">
            <a:extLst>
              <a:ext uri="{FF2B5EF4-FFF2-40B4-BE49-F238E27FC236}">
                <a16:creationId xmlns:a16="http://schemas.microsoft.com/office/drawing/2014/main" id="{3F17D24E-68F9-4AB4-9D39-C686A8E3B601}"/>
              </a:ext>
            </a:extLst>
          </p:cNvPr>
          <p:cNvSpPr/>
          <p:nvPr userDrawn="1"/>
        </p:nvSpPr>
        <p:spPr>
          <a:xfrm>
            <a:off x="0" y="0"/>
            <a:ext cx="9144000" cy="1319981"/>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4DA5522A-81B1-4F5E-A163-091FD00164D1}"/>
              </a:ext>
            </a:extLst>
          </p:cNvPr>
          <p:cNvCxnSpPr>
            <a:cxnSpLocks/>
          </p:cNvCxnSpPr>
          <p:nvPr userDrawn="1"/>
        </p:nvCxnSpPr>
        <p:spPr>
          <a:xfrm>
            <a:off x="0" y="1321746"/>
            <a:ext cx="7759496" cy="0"/>
          </a:xfrm>
          <a:prstGeom prst="line">
            <a:avLst/>
          </a:prstGeom>
          <a:ln w="12700">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F78DAA-9D0C-4EB4-8660-75695F81E37D}"/>
              </a:ext>
            </a:extLst>
          </p:cNvPr>
          <p:cNvCxnSpPr>
            <a:cxnSpLocks/>
          </p:cNvCxnSpPr>
          <p:nvPr userDrawn="1"/>
        </p:nvCxnSpPr>
        <p:spPr>
          <a:xfrm flipH="1">
            <a:off x="7759496" y="1321746"/>
            <a:ext cx="1384505" cy="0"/>
          </a:xfrm>
          <a:prstGeom prst="line">
            <a:avLst/>
          </a:prstGeom>
          <a:ln w="12700">
            <a:solidFill>
              <a:srgbClr val="E21E26"/>
            </a:solidFill>
          </a:ln>
        </p:spPr>
        <p:style>
          <a:lnRef idx="1">
            <a:schemeClr val="accent1"/>
          </a:lnRef>
          <a:fillRef idx="0">
            <a:schemeClr val="accent1"/>
          </a:fillRef>
          <a:effectRef idx="0">
            <a:schemeClr val="accent1"/>
          </a:effectRef>
          <a:fontRef idx="minor">
            <a:schemeClr val="tx1"/>
          </a:fontRef>
        </p:style>
      </p:cxnSp>
      <p:pic>
        <p:nvPicPr>
          <p:cNvPr id="22" name="Picture 21" descr="Logo&#10;&#10;Description automatically generated">
            <a:extLst>
              <a:ext uri="{FF2B5EF4-FFF2-40B4-BE49-F238E27FC236}">
                <a16:creationId xmlns:a16="http://schemas.microsoft.com/office/drawing/2014/main" id="{0948D622-0C99-48D4-A3BA-5DD1360B3B0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943" y="1565"/>
            <a:ext cx="1345608" cy="1345608"/>
          </a:xfrm>
          <a:prstGeom prst="rect">
            <a:avLst/>
          </a:prstGeom>
        </p:spPr>
      </p:pic>
      <p:sp>
        <p:nvSpPr>
          <p:cNvPr id="21" name="Title Placeholder 1">
            <a:extLst>
              <a:ext uri="{FF2B5EF4-FFF2-40B4-BE49-F238E27FC236}">
                <a16:creationId xmlns:a16="http://schemas.microsoft.com/office/drawing/2014/main" id="{80BCD321-4519-41C7-8B9F-59BAF515213E}"/>
              </a:ext>
            </a:extLst>
          </p:cNvPr>
          <p:cNvSpPr>
            <a:spLocks noGrp="1"/>
          </p:cNvSpPr>
          <p:nvPr userDrawn="1">
            <p:ph type="title"/>
          </p:nvPr>
        </p:nvSpPr>
        <p:spPr>
          <a:xfrm>
            <a:off x="1352551" y="384139"/>
            <a:ext cx="7454565" cy="67700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725570731"/>
      </p:ext>
    </p:extLst>
  </p:cSld>
  <p:clrMap bg1="lt1" tx1="dk1" bg2="lt2" tx2="dk2" accent1="accent1" accent2="accent2" accent3="accent3" accent4="accent4" accent5="accent5" accent6="accent6" hlink="hlink" folHlink="folHlink"/>
  <p:sldLayoutIdLst>
    <p:sldLayoutId id="2147483665" r:id="rId1"/>
    <p:sldLayoutId id="2147483685" r:id="rId2"/>
    <p:sldLayoutId id="2147483667" r:id="rId3"/>
    <p:sldLayoutId id="2147483668" r:id="rId4"/>
    <p:sldLayoutId id="2147483666" r:id="rId5"/>
    <p:sldLayoutId id="2147483686" r:id="rId6"/>
    <p:sldLayoutId id="2147483674" r:id="rId7"/>
    <p:sldLayoutId id="2147483670" r:id="rId8"/>
  </p:sldLayoutIdLst>
  <p:txStyles>
    <p:titleStyle>
      <a:lvl1pPr algn="l" defTabSz="914400"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0BCF8A6-00CE-4134-B1C2-1DF96AC7A1CA}"/>
              </a:ext>
            </a:extLst>
          </p:cNvPr>
          <p:cNvSpPr>
            <a:spLocks noGrp="1"/>
          </p:cNvSpPr>
          <p:nvPr>
            <p:ph type="body" idx="1"/>
          </p:nvPr>
        </p:nvSpPr>
        <p:spPr>
          <a:xfrm>
            <a:off x="252483" y="1624083"/>
            <a:ext cx="8554633" cy="45027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C9D88727-B611-40B6-9928-DDD751143310}"/>
              </a:ext>
            </a:extLst>
          </p:cNvPr>
          <p:cNvSpPr>
            <a:spLocks noGrp="1"/>
          </p:cNvSpPr>
          <p:nvPr>
            <p:ph type="dt" sz="half" idx="2"/>
          </p:nvPr>
        </p:nvSpPr>
        <p:spPr>
          <a:xfrm>
            <a:off x="252483" y="6507567"/>
            <a:ext cx="2311021" cy="365125"/>
          </a:xfrm>
          <a:prstGeom prst="rect">
            <a:avLst/>
          </a:prstGeom>
        </p:spPr>
        <p:txBody>
          <a:bodyPr vert="horz" lIns="91440" tIns="45720" rIns="91440" bIns="45720" rtlCol="0" anchor="ctr"/>
          <a:lstStyle>
            <a:lvl1pPr algn="l">
              <a:defRPr sz="1200">
                <a:solidFill>
                  <a:srgbClr val="111C4E"/>
                </a:solidFill>
                <a:latin typeface="Arial" panose="020B0604020202020204" pitchFamily="34" charset="0"/>
                <a:cs typeface="Arial" panose="020B0604020202020204" pitchFamily="34" charset="0"/>
              </a:defRPr>
            </a:lvl1pPr>
          </a:lstStyle>
          <a:p>
            <a:fld id="{C103F71C-9E31-454A-8C9A-8885F06D4CC7}" type="datetimeFigureOut">
              <a:rPr lang="en-US" smtClean="0"/>
              <a:pPr/>
              <a:t>3/2/22</a:t>
            </a:fld>
            <a:endParaRPr lang="en-US" dirty="0"/>
          </a:p>
        </p:txBody>
      </p:sp>
      <p:sp>
        <p:nvSpPr>
          <p:cNvPr id="9" name="Footer Placeholder 4">
            <a:extLst>
              <a:ext uri="{FF2B5EF4-FFF2-40B4-BE49-F238E27FC236}">
                <a16:creationId xmlns:a16="http://schemas.microsoft.com/office/drawing/2014/main" id="{6F7EB72D-1EE0-4FA5-9160-0A3ED98A085F}"/>
              </a:ext>
            </a:extLst>
          </p:cNvPr>
          <p:cNvSpPr>
            <a:spLocks noGrp="1"/>
          </p:cNvSpPr>
          <p:nvPr>
            <p:ph type="ftr" sz="quarter" idx="3"/>
          </p:nvPr>
        </p:nvSpPr>
        <p:spPr>
          <a:xfrm>
            <a:off x="2688609" y="6507568"/>
            <a:ext cx="3821374" cy="365125"/>
          </a:xfrm>
          <a:prstGeom prst="rect">
            <a:avLst/>
          </a:prstGeom>
        </p:spPr>
        <p:txBody>
          <a:bodyPr vert="horz" lIns="91440" tIns="45720" rIns="91440" bIns="45720" rtlCol="0" anchor="ctr"/>
          <a:lstStyle>
            <a:lvl1pPr algn="ctr">
              <a:defRPr sz="1200">
                <a:solidFill>
                  <a:srgbClr val="111C4E"/>
                </a:solidFill>
                <a:latin typeface="Arial" panose="020B0604020202020204" pitchFamily="34" charset="0"/>
                <a:cs typeface="Arial" panose="020B0604020202020204" pitchFamily="34" charset="0"/>
              </a:defRPr>
            </a:lvl1pPr>
          </a:lstStyle>
          <a:p>
            <a:endParaRPr lang="en-US"/>
          </a:p>
        </p:txBody>
      </p:sp>
      <p:sp>
        <p:nvSpPr>
          <p:cNvPr id="10" name="Slide Number Placeholder 5">
            <a:extLst>
              <a:ext uri="{FF2B5EF4-FFF2-40B4-BE49-F238E27FC236}">
                <a16:creationId xmlns:a16="http://schemas.microsoft.com/office/drawing/2014/main" id="{EB566B06-978E-4AE7-BDD2-023E03FB2EBF}"/>
              </a:ext>
            </a:extLst>
          </p:cNvPr>
          <p:cNvSpPr>
            <a:spLocks noGrp="1"/>
          </p:cNvSpPr>
          <p:nvPr>
            <p:ph type="sldNum" sz="quarter" idx="4"/>
          </p:nvPr>
        </p:nvSpPr>
        <p:spPr>
          <a:xfrm>
            <a:off x="6629400" y="6507567"/>
            <a:ext cx="2177716" cy="365125"/>
          </a:xfrm>
          <a:prstGeom prst="rect">
            <a:avLst/>
          </a:prstGeom>
        </p:spPr>
        <p:txBody>
          <a:bodyPr vert="horz" lIns="91440" tIns="45720" rIns="91440" bIns="45720" rtlCol="0" anchor="ctr"/>
          <a:lstStyle>
            <a:lvl1pPr algn="r">
              <a:defRPr sz="12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
        <p:nvSpPr>
          <p:cNvPr id="11" name="Rectangle 10">
            <a:extLst>
              <a:ext uri="{FF2B5EF4-FFF2-40B4-BE49-F238E27FC236}">
                <a16:creationId xmlns:a16="http://schemas.microsoft.com/office/drawing/2014/main" id="{74B42D5B-54B7-4CAE-AF5D-D52CE6EDAC4D}"/>
              </a:ext>
            </a:extLst>
          </p:cNvPr>
          <p:cNvSpPr/>
          <p:nvPr userDrawn="1"/>
        </p:nvSpPr>
        <p:spPr>
          <a:xfrm>
            <a:off x="0" y="0"/>
            <a:ext cx="9144000" cy="1319981"/>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B730DCB-EE14-40E3-AAD9-8952C2D735EA}"/>
              </a:ext>
            </a:extLst>
          </p:cNvPr>
          <p:cNvCxnSpPr>
            <a:cxnSpLocks/>
          </p:cNvCxnSpPr>
          <p:nvPr userDrawn="1"/>
        </p:nvCxnSpPr>
        <p:spPr>
          <a:xfrm>
            <a:off x="0" y="1321746"/>
            <a:ext cx="7759496" cy="0"/>
          </a:xfrm>
          <a:prstGeom prst="line">
            <a:avLst/>
          </a:prstGeom>
          <a:ln w="12700">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45BF01-B129-451A-8756-A006F28D07DA}"/>
              </a:ext>
            </a:extLst>
          </p:cNvPr>
          <p:cNvCxnSpPr>
            <a:cxnSpLocks/>
          </p:cNvCxnSpPr>
          <p:nvPr userDrawn="1"/>
        </p:nvCxnSpPr>
        <p:spPr>
          <a:xfrm flipH="1">
            <a:off x="7759496" y="1321746"/>
            <a:ext cx="1384505" cy="0"/>
          </a:xfrm>
          <a:prstGeom prst="line">
            <a:avLst/>
          </a:prstGeom>
          <a:ln w="12700">
            <a:solidFill>
              <a:srgbClr val="E21E26"/>
            </a:solidFill>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15A8F237-D214-4878-99CA-2CD38B17D79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943" y="1565"/>
            <a:ext cx="1345608" cy="1345608"/>
          </a:xfrm>
          <a:prstGeom prst="rect">
            <a:avLst/>
          </a:prstGeom>
        </p:spPr>
      </p:pic>
      <p:sp>
        <p:nvSpPr>
          <p:cNvPr id="15" name="Title Placeholder 1">
            <a:extLst>
              <a:ext uri="{FF2B5EF4-FFF2-40B4-BE49-F238E27FC236}">
                <a16:creationId xmlns:a16="http://schemas.microsoft.com/office/drawing/2014/main" id="{FEF73350-F4F2-4995-BF77-E67CAFD9102E}"/>
              </a:ext>
            </a:extLst>
          </p:cNvPr>
          <p:cNvSpPr>
            <a:spLocks noGrp="1"/>
          </p:cNvSpPr>
          <p:nvPr>
            <p:ph type="title"/>
          </p:nvPr>
        </p:nvSpPr>
        <p:spPr>
          <a:xfrm>
            <a:off x="1352551" y="384139"/>
            <a:ext cx="7454565" cy="67700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67381541"/>
      </p:ext>
    </p:extLst>
  </p:cSld>
  <p:clrMap bg1="lt1" tx1="dk1" bg2="lt2" tx2="dk2" accent1="accent1" accent2="accent2" accent3="accent3" accent4="accent4" accent5="accent5" accent6="accent6" hlink="hlink" folHlink="folHlink"/>
  <p:sldLayoutIdLst>
    <p:sldLayoutId id="2147483677" r:id="rId1"/>
    <p:sldLayoutId id="2147483683" r:id="rId2"/>
    <p:sldLayoutId id="2147483684" r:id="rId3"/>
    <p:sldLayoutId id="2147483678" r:id="rId4"/>
    <p:sldLayoutId id="2147483679" r:id="rId5"/>
    <p:sldLayoutId id="2147483680" r:id="rId6"/>
    <p:sldLayoutId id="2147483681" r:id="rId7"/>
    <p:sldLayoutId id="2147483682" r:id="rId8"/>
    <p:sldLayoutId id="2147483687" r:id="rId9"/>
    <p:sldLayoutId id="2147483688" r:id="rId10"/>
  </p:sldLayoutIdLst>
  <p:txStyles>
    <p:titleStyle>
      <a:lvl1pPr algn="l" defTabSz="914400"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cid:image005.jpg@01D6F590.664F5820"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nsin.mil/" TargetMode="External"/><Relationship Id="rId3" Type="http://schemas.openxmlformats.org/officeDocument/2006/relationships/image" Target="../media/image26.png"/><Relationship Id="rId7" Type="http://schemas.openxmlformats.org/officeDocument/2006/relationships/hyperlink" Target="https://www.secnav.navy.mil/agility/Pages/default.aspx" TargetMode="External"/><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hyperlink" Target="https://www.army.mil/futures" TargetMode="External"/><Relationship Id="rId11" Type="http://schemas.openxmlformats.org/officeDocument/2006/relationships/image" Target="../media/image29.png"/><Relationship Id="rId5" Type="http://schemas.openxmlformats.org/officeDocument/2006/relationships/hyperlink" Target="https://afwerx.com/" TargetMode="External"/><Relationship Id="rId10"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hyperlink" Target="https://www.diu.mi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ikim.mit.edu/national-manufacturing-workforce-plan"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E367B4-981A-4EBB-9723-34C5128BA289}"/>
              </a:ext>
            </a:extLst>
          </p:cNvPr>
          <p:cNvSpPr>
            <a:spLocks noGrp="1"/>
          </p:cNvSpPr>
          <p:nvPr>
            <p:ph type="body" sz="quarter" idx="10"/>
          </p:nvPr>
        </p:nvSpPr>
        <p:spPr/>
        <p:txBody>
          <a:bodyPr/>
          <a:lstStyle/>
          <a:p>
            <a:r>
              <a:rPr lang="en-US" sz="3200" dirty="0"/>
              <a:t>Understanding How Communities Can Engage the DOD Manufacturing Technology Enterprise</a:t>
            </a:r>
            <a:endParaRPr lang="en-US" sz="3200" dirty="0">
              <a:latin typeface="Arial" panose="020B0604020202020204" pitchFamily="34" charset="0"/>
            </a:endParaRPr>
          </a:p>
        </p:txBody>
      </p:sp>
      <p:sp>
        <p:nvSpPr>
          <p:cNvPr id="3" name="Text Placeholder 2">
            <a:extLst>
              <a:ext uri="{FF2B5EF4-FFF2-40B4-BE49-F238E27FC236}">
                <a16:creationId xmlns:a16="http://schemas.microsoft.com/office/drawing/2014/main" id="{782DA086-B6DC-44D0-8081-24823CF668DC}"/>
              </a:ext>
            </a:extLst>
          </p:cNvPr>
          <p:cNvSpPr>
            <a:spLocks noGrp="1"/>
          </p:cNvSpPr>
          <p:nvPr>
            <p:ph type="body" sz="quarter" idx="11"/>
          </p:nvPr>
        </p:nvSpPr>
        <p:spPr/>
        <p:txBody>
          <a:bodyPr/>
          <a:lstStyle/>
          <a:p>
            <a:r>
              <a:rPr lang="en-US" dirty="0">
                <a:latin typeface="Franklin Gothic Medium" panose="020B0603020102020204" pitchFamily="34" charset="0"/>
              </a:rPr>
              <a:t>DoD Assets to Support Regional Innovation</a:t>
            </a:r>
          </a:p>
        </p:txBody>
      </p:sp>
      <p:sp>
        <p:nvSpPr>
          <p:cNvPr id="4" name="Text Placeholder 3">
            <a:extLst>
              <a:ext uri="{FF2B5EF4-FFF2-40B4-BE49-F238E27FC236}">
                <a16:creationId xmlns:a16="http://schemas.microsoft.com/office/drawing/2014/main" id="{53669B15-FF97-460E-A114-6722CFFE7419}"/>
              </a:ext>
            </a:extLst>
          </p:cNvPr>
          <p:cNvSpPr>
            <a:spLocks noGrp="1"/>
          </p:cNvSpPr>
          <p:nvPr>
            <p:ph type="body" sz="quarter" idx="12"/>
          </p:nvPr>
        </p:nvSpPr>
        <p:spPr/>
        <p:txBody>
          <a:bodyPr/>
          <a:lstStyle/>
          <a:p>
            <a:r>
              <a:rPr lang="en-US" dirty="0">
                <a:latin typeface="+mn-lt"/>
              </a:rPr>
              <a:t>Michael Gilroy</a:t>
            </a:r>
          </a:p>
          <a:p>
            <a:r>
              <a:rPr lang="en-US" dirty="0">
                <a:latin typeface="+mn-lt"/>
              </a:rPr>
              <a:t>Senior Workforce Analyst</a:t>
            </a:r>
          </a:p>
          <a:p>
            <a:r>
              <a:rPr lang="en-US" dirty="0">
                <a:latin typeface="+mn-lt"/>
              </a:rPr>
              <a:t>OUSD (R&amp;E)</a:t>
            </a:r>
          </a:p>
          <a:p>
            <a:r>
              <a:rPr lang="en-US" dirty="0">
                <a:latin typeface="+mn-lt"/>
              </a:rPr>
              <a:t>OSD ManTech</a:t>
            </a:r>
          </a:p>
        </p:txBody>
      </p:sp>
      <p:sp>
        <p:nvSpPr>
          <p:cNvPr id="5" name="Text Placeholder 4">
            <a:extLst>
              <a:ext uri="{FF2B5EF4-FFF2-40B4-BE49-F238E27FC236}">
                <a16:creationId xmlns:a16="http://schemas.microsoft.com/office/drawing/2014/main" id="{20BC5863-28A2-4508-85B2-0E08E4117AD0}"/>
              </a:ext>
            </a:extLst>
          </p:cNvPr>
          <p:cNvSpPr>
            <a:spLocks noGrp="1"/>
          </p:cNvSpPr>
          <p:nvPr>
            <p:ph type="body" sz="quarter" idx="13"/>
          </p:nvPr>
        </p:nvSpPr>
        <p:spPr/>
        <p:txBody>
          <a:bodyPr/>
          <a:lstStyle/>
          <a:p>
            <a:r>
              <a:rPr lang="en-US" dirty="0">
                <a:latin typeface="Calibri" panose="020F0502020204030204" pitchFamily="34" charset="0"/>
                <a:cs typeface="Calibri" panose="020F0502020204030204" pitchFamily="34" charset="0"/>
              </a:rPr>
              <a:t>Arlington, VA</a:t>
            </a:r>
          </a:p>
          <a:p>
            <a:r>
              <a:rPr lang="en-US" dirty="0">
                <a:latin typeface="Calibri" panose="020F0502020204030204" pitchFamily="34" charset="0"/>
                <a:cs typeface="Calibri" panose="020F0502020204030204" pitchFamily="34" charset="0"/>
              </a:rPr>
              <a:t>9 March 2022</a:t>
            </a:r>
          </a:p>
        </p:txBody>
      </p:sp>
      <p:sp>
        <p:nvSpPr>
          <p:cNvPr id="6" name="Text Placeholder 5">
            <a:extLst>
              <a:ext uri="{FF2B5EF4-FFF2-40B4-BE49-F238E27FC236}">
                <a16:creationId xmlns:a16="http://schemas.microsoft.com/office/drawing/2014/main" id="{34168800-A2F8-44CD-8B98-DB5388F9EA8F}"/>
              </a:ext>
            </a:extLst>
          </p:cNvPr>
          <p:cNvSpPr>
            <a:spLocks noGrp="1"/>
          </p:cNvSpPr>
          <p:nvPr>
            <p:ph type="body" sz="quarter" idx="14"/>
          </p:nvPr>
        </p:nvSpPr>
        <p:spPr/>
        <p:txBody>
          <a:bodyPr/>
          <a:lstStyle/>
          <a:p>
            <a:r>
              <a:rPr lang="en-US" dirty="0">
                <a:latin typeface="+mn-lt"/>
              </a:rPr>
              <a:t>UNCLAS</a:t>
            </a:r>
          </a:p>
        </p:txBody>
      </p:sp>
      <p:sp>
        <p:nvSpPr>
          <p:cNvPr id="12" name="Text Placeholder 11">
            <a:extLst>
              <a:ext uri="{FF2B5EF4-FFF2-40B4-BE49-F238E27FC236}">
                <a16:creationId xmlns:a16="http://schemas.microsoft.com/office/drawing/2014/main" id="{EF0B4CB1-E265-4450-844F-833145EE42FE}"/>
              </a:ext>
            </a:extLst>
          </p:cNvPr>
          <p:cNvSpPr>
            <a:spLocks noGrp="1"/>
          </p:cNvSpPr>
          <p:nvPr>
            <p:ph type="body" sz="quarter" idx="15"/>
          </p:nvPr>
        </p:nvSpPr>
        <p:spPr/>
        <p:txBody>
          <a:bodyPr/>
          <a:lstStyle/>
          <a:p>
            <a:r>
              <a:rPr lang="en-US" dirty="0">
                <a:latin typeface="+mn-lt"/>
              </a:rPr>
              <a:t>UNCLAS</a:t>
            </a:r>
          </a:p>
        </p:txBody>
      </p:sp>
    </p:spTree>
    <p:extLst>
      <p:ext uri="{BB962C8B-B14F-4D97-AF65-F5344CB8AC3E}">
        <p14:creationId xmlns:p14="http://schemas.microsoft.com/office/powerpoint/2010/main" val="142703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00497649"/>
              </p:ext>
            </p:extLst>
          </p:nvPr>
        </p:nvGraphicFramePr>
        <p:xfrm>
          <a:off x="-12192" y="1407207"/>
          <a:ext cx="9156192" cy="5214352"/>
        </p:xfrm>
        <a:graphic>
          <a:graphicData uri="http://schemas.openxmlformats.org/drawingml/2006/table">
            <a:tbl>
              <a:tblPr firstRow="1" bandRow="1">
                <a:tableStyleId>{5C22544A-7EE6-4342-B048-85BDC9FD1C3A}</a:tableStyleId>
              </a:tblPr>
              <a:tblGrid>
                <a:gridCol w="4578096">
                  <a:extLst>
                    <a:ext uri="{9D8B030D-6E8A-4147-A177-3AD203B41FA5}">
                      <a16:colId xmlns:a16="http://schemas.microsoft.com/office/drawing/2014/main" val="3185695013"/>
                    </a:ext>
                  </a:extLst>
                </a:gridCol>
                <a:gridCol w="4578096">
                  <a:extLst>
                    <a:ext uri="{9D8B030D-6E8A-4147-A177-3AD203B41FA5}">
                      <a16:colId xmlns:a16="http://schemas.microsoft.com/office/drawing/2014/main" val="3990904672"/>
                    </a:ext>
                  </a:extLst>
                </a:gridCol>
              </a:tblGrid>
              <a:tr h="2435255">
                <a:tc>
                  <a:txBody>
                    <a:bodyPr/>
                    <a:lstStyle/>
                    <a:p>
                      <a:r>
                        <a:rPr lang="en-US" sz="1000" dirty="0">
                          <a:solidFill>
                            <a:srgbClr val="111C4E"/>
                          </a:solidFill>
                          <a:latin typeface="+mn-lt"/>
                        </a:rPr>
                        <a:t>America Makes </a:t>
                      </a:r>
                      <a:r>
                        <a:rPr lang="en-US" sz="1000" b="0" dirty="0">
                          <a:solidFill>
                            <a:schemeClr val="tx1"/>
                          </a:solidFill>
                          <a:latin typeface="+mn-lt"/>
                        </a:rPr>
                        <a:t>working in tandem with the Defense Logistics Agency (DLA), released the first-ever secure web-based system to collaboratively share 3D models across the Department of Defense in support of additive manufacturing.  The Joint Additive Manufacturing Model Exchange (JAMMEX) links to various Service-Specific JAMMEX Repositories containing 3D models allowing users to search and view the 3D models, edit the models, and download the associated files. </a:t>
                      </a: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r>
                        <a:rPr lang="en-US" sz="1000" b="0" dirty="0">
                          <a:solidFill>
                            <a:schemeClr val="tx1"/>
                          </a:solidFill>
                          <a:latin typeface="+mn-lt"/>
                        </a:rPr>
                        <a:t>JAMMEX is accessible by Common Access Card authentication for all users, including the Warfighter in the field.</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rgbClr val="111C4E"/>
                          </a:solidFill>
                          <a:latin typeface="+mn-lt"/>
                        </a:rPr>
                        <a:t>LIFT</a:t>
                      </a:r>
                      <a:r>
                        <a:rPr lang="en-US" sz="1000" b="0" dirty="0">
                          <a:solidFill>
                            <a:schemeClr val="tx2"/>
                          </a:solidFill>
                          <a:latin typeface="+mn-lt"/>
                        </a:rPr>
                        <a:t>,</a:t>
                      </a:r>
                      <a:r>
                        <a:rPr lang="en-US" sz="1000" b="0" baseline="0" dirty="0">
                          <a:solidFill>
                            <a:schemeClr val="tx2"/>
                          </a:solidFill>
                          <a:latin typeface="+mn-lt"/>
                        </a:rPr>
                        <a:t> </a:t>
                      </a:r>
                      <a:r>
                        <a:rPr lang="en-US" sz="1000" b="0" baseline="0" dirty="0">
                          <a:solidFill>
                            <a:schemeClr val="tx1"/>
                          </a:solidFill>
                          <a:latin typeface="+mn-lt"/>
                        </a:rPr>
                        <a:t>in 2017, worked on a project with </a:t>
                      </a:r>
                      <a:r>
                        <a:rPr lang="en-US" sz="1000" b="0" kern="1200" dirty="0">
                          <a:solidFill>
                            <a:schemeClr val="tx1"/>
                          </a:solidFill>
                          <a:effectLst/>
                          <a:latin typeface="+mn-lt"/>
                          <a:ea typeface="+mn-ea"/>
                          <a:cs typeface="+mn-cs"/>
                        </a:rPr>
                        <a:t>Ricardo Defense Systems to retrofit Humvees with Antilock Brake and Electronic Stability Control Systems – which could prevent rollovers by 74%.</a:t>
                      </a: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r>
                        <a:rPr lang="en-US" sz="1000" b="0" dirty="0">
                          <a:solidFill>
                            <a:schemeClr val="tx1"/>
                          </a:solidFill>
                          <a:latin typeface="+mn-lt"/>
                        </a:rPr>
                        <a:t>In</a:t>
                      </a:r>
                      <a:r>
                        <a:rPr lang="en-US" sz="1000" b="0" baseline="0" dirty="0">
                          <a:solidFill>
                            <a:schemeClr val="tx1"/>
                          </a:solidFill>
                          <a:latin typeface="+mn-lt"/>
                        </a:rPr>
                        <a:t> March 2021, Ricardo Defense Systems announced that they had won a $89M contract with the Army to provide up to 9,480 critical safety improvement Antilock Brake System / Electronic Stability Control retrofit kits over the next three years for the U.S. Army’s High Mobility Multipurpose Wheeled Vehicle.</a:t>
                      </a:r>
                      <a:endParaRPr lang="en-US" sz="1000" b="0" dirty="0">
                        <a:solidFill>
                          <a:schemeClr val="tx1"/>
                        </a:solidFill>
                        <a:latin typeface="+mn-lt"/>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8886909"/>
                  </a:ext>
                </a:extLst>
              </a:tr>
              <a:tr h="2532112">
                <a:tc>
                  <a:txBody>
                    <a:bodyPr/>
                    <a:lstStyle/>
                    <a:p>
                      <a:r>
                        <a:rPr lang="en-US" sz="1000" b="1" kern="1200" dirty="0">
                          <a:solidFill>
                            <a:srgbClr val="111C4E"/>
                          </a:solidFill>
                          <a:latin typeface="+mn-lt"/>
                          <a:ea typeface="+mn-ea"/>
                          <a:cs typeface="+mn-cs"/>
                        </a:rPr>
                        <a:t>NextFlex</a:t>
                      </a:r>
                      <a:r>
                        <a:rPr lang="en-US" sz="1000" kern="1200" dirty="0">
                          <a:solidFill>
                            <a:schemeClr val="tx2"/>
                          </a:solidFill>
                          <a:latin typeface="+mn-lt"/>
                          <a:ea typeface="+mn-ea"/>
                          <a:cs typeface="+mn-cs"/>
                        </a:rPr>
                        <a:t>, </a:t>
                      </a:r>
                      <a:r>
                        <a:rPr lang="en-US" sz="1000" kern="1200" dirty="0">
                          <a:solidFill>
                            <a:schemeClr val="tx1"/>
                          </a:solidFill>
                          <a:latin typeface="+mn-lt"/>
                          <a:ea typeface="+mn-ea"/>
                          <a:cs typeface="+mn-cs"/>
                        </a:rPr>
                        <a:t>in conjunction with Air Force Research Laboratory, is developing a wearable atmospheric chemical sensor to monitor the safety of personnel operating in hazardous environments such as the inside of fuel tanks of aircraft wings. The device has Bluetooth connectivity to alert the user and coworkers if vapor levels are harmful, and it fits easily and unobtrusively in the uniform of the wearer. The prototype was fabricated</a:t>
                      </a:r>
                      <a:r>
                        <a:rPr lang="en-US" sz="1000" kern="1200" baseline="0" dirty="0">
                          <a:solidFill>
                            <a:schemeClr val="tx1"/>
                          </a:solidFill>
                          <a:latin typeface="+mn-lt"/>
                          <a:ea typeface="+mn-ea"/>
                          <a:cs typeface="+mn-cs"/>
                        </a:rPr>
                        <a:t> at NextFlex integrating manufacturing capability from US supply chain through core-funded projects</a:t>
                      </a:r>
                      <a:endParaRPr lang="en-US" sz="1000" kern="1200" dirty="0">
                        <a:solidFill>
                          <a:schemeClr val="tx1"/>
                        </a:solidFill>
                        <a:latin typeface="+mn-lt"/>
                        <a:ea typeface="+mn-ea"/>
                        <a:cs typeface="+mn-cs"/>
                      </a:endParaRPr>
                    </a:p>
                    <a:p>
                      <a:endParaRPr lang="en-US" sz="700" kern="1200" dirty="0">
                        <a:solidFill>
                          <a:schemeClr val="tx1"/>
                        </a:solidFill>
                        <a:latin typeface="+mn-lt"/>
                        <a:ea typeface="+mn-ea"/>
                        <a:cs typeface="+mn-cs"/>
                      </a:endParaRPr>
                    </a:p>
                    <a:p>
                      <a:pPr marL="2000250" indent="0"/>
                      <a:r>
                        <a:rPr lang="en-US" sz="1000" kern="1200" dirty="0">
                          <a:solidFill>
                            <a:schemeClr val="tx1"/>
                          </a:solidFill>
                          <a:latin typeface="+mn-lt"/>
                          <a:ea typeface="+mn-ea"/>
                          <a:cs typeface="+mn-cs"/>
                        </a:rPr>
                        <a:t>This new technology has the potential to be deployed in a wide range of use cases for safety monitoring as part of a networked set of on-body smart devices for soldiers, enabling a variety of nodes for environmental monitoring and/or vitals monitoring under a common platform that is easy to apply and comfortable to wear.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US" sz="1000" b="1" dirty="0">
                          <a:solidFill>
                            <a:srgbClr val="111C4E"/>
                          </a:solidFill>
                          <a:latin typeface="+mn-lt"/>
                        </a:rPr>
                        <a:t>AFFOA</a:t>
                      </a:r>
                      <a:r>
                        <a:rPr lang="en-US" sz="1000" dirty="0">
                          <a:solidFill>
                            <a:schemeClr val="tx1"/>
                          </a:solidFill>
                          <a:latin typeface="+mn-lt"/>
                        </a:rPr>
                        <a:t>, in conjunction with Massachusetts General Hospital and the Massachusetts Institute of Technology Lincoln Laboratory, developed a blue light therapy textile for advanced wound treatment. </a:t>
                      </a:r>
                    </a:p>
                    <a:p>
                      <a:pPr marL="2514600" indent="0"/>
                      <a:endParaRPr lang="en-US" sz="1200" dirty="0">
                        <a:solidFill>
                          <a:schemeClr val="tx1"/>
                        </a:solidFill>
                        <a:latin typeface="+mn-lt"/>
                      </a:endParaRPr>
                    </a:p>
                    <a:p>
                      <a:pPr marL="1655763" indent="0"/>
                      <a:r>
                        <a:rPr lang="en-US" sz="1000" dirty="0">
                          <a:solidFill>
                            <a:schemeClr val="tx1"/>
                          </a:solidFill>
                          <a:latin typeface="+mn-lt"/>
                        </a:rPr>
                        <a:t>The prototype contains next generation light emitting fibers developed at AFFOA capable of delivering large doses of blue light into wounds in order to kill bacteria that are resistant to frontline antibiotic treatments.</a:t>
                      </a:r>
                      <a:r>
                        <a:rPr lang="en-US" sz="1000" baseline="0" dirty="0">
                          <a:solidFill>
                            <a:schemeClr val="tx1"/>
                          </a:solidFill>
                          <a:latin typeface="+mn-lt"/>
                        </a:rPr>
                        <a:t>  </a:t>
                      </a:r>
                      <a:r>
                        <a:rPr lang="en-US" sz="1000" dirty="0">
                          <a:solidFill>
                            <a:schemeClr val="tx1"/>
                          </a:solidFill>
                          <a:latin typeface="+mn-lt"/>
                        </a:rPr>
                        <a:t>This work has generated interest from medical device companies and is expected to result in follow on proprietary opportunities.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77653817"/>
                  </a:ext>
                </a:extLst>
              </a:tr>
            </a:tbl>
          </a:graphicData>
        </a:graphic>
      </p:graphicFrame>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9101" y="2473148"/>
            <a:ext cx="1511421" cy="1008542"/>
          </a:xfrm>
          <a:prstGeom prst="rect">
            <a:avLst/>
          </a:prstGeom>
          <a:ln>
            <a:noFill/>
          </a:ln>
          <a:effectLst>
            <a:outerShdw blurRad="292100" dist="139700" dir="2700000" algn="tl" rotWithShape="0">
              <a:srgbClr val="333333">
                <a:alpha val="65000"/>
              </a:srgbClr>
            </a:outerShdw>
          </a:effectLst>
        </p:spPr>
      </p:pic>
      <p:sp>
        <p:nvSpPr>
          <p:cNvPr id="3" name="Right Arrow 2"/>
          <p:cNvSpPr/>
          <p:nvPr/>
        </p:nvSpPr>
        <p:spPr bwMode="auto">
          <a:xfrm>
            <a:off x="1450637" y="2702595"/>
            <a:ext cx="1178830" cy="641013"/>
          </a:xfrm>
          <a:prstGeom prst="rightArrow">
            <a:avLst/>
          </a:prstGeom>
          <a:solidFill>
            <a:srgbClr val="032AA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25000" noProof="0">
              <a:ln>
                <a:noFill/>
              </a:ln>
              <a:solidFill>
                <a:srgbClr val="000000"/>
              </a:solidFill>
              <a:effectLst/>
              <a:uLnTx/>
              <a:uFillTx/>
              <a:latin typeface="Arial" charset="0"/>
              <a:ea typeface="+mn-ea"/>
              <a:cs typeface="+mn-cs"/>
            </a:endParaRPr>
          </a:p>
        </p:txBody>
      </p:sp>
      <p:pic>
        <p:nvPicPr>
          <p:cNvPr id="23" name="Picture 2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4240" y="2518717"/>
            <a:ext cx="1056397" cy="978721"/>
          </a:xfrm>
          <a:prstGeom prst="rect">
            <a:avLst/>
          </a:prstGeom>
          <a:ln w="28575">
            <a:solidFill>
              <a:schemeClr val="accent2">
                <a:lumMod val="75000"/>
              </a:schemeClr>
            </a:solidFill>
          </a:ln>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6200000">
            <a:off x="4560650" y="4915976"/>
            <a:ext cx="1633580" cy="1349532"/>
          </a:xfrm>
          <a:prstGeom prst="rect">
            <a:avLst/>
          </a:prstGeom>
          <a:ln>
            <a:noFill/>
          </a:ln>
          <a:effectLst>
            <a:outerShdw blurRad="292100" dist="139700" dir="2700000" algn="tl" rotWithShape="0">
              <a:srgbClr val="333333">
                <a:alpha val="65000"/>
              </a:srgbClr>
            </a:outerShdw>
          </a:effectLst>
        </p:spPr>
      </p:pic>
      <p:sp>
        <p:nvSpPr>
          <p:cNvPr id="12" name="Title 1"/>
          <p:cNvSpPr txBox="1">
            <a:spLocks/>
          </p:cNvSpPr>
          <p:nvPr/>
        </p:nvSpPr>
        <p:spPr bwMode="auto">
          <a:xfrm>
            <a:off x="-100115" y="300957"/>
            <a:ext cx="9144000" cy="931881"/>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1" fontAlgn="base" hangingPunct="1">
              <a:lnSpc>
                <a:spcPct val="85000"/>
              </a:lnSpc>
              <a:spcBef>
                <a:spcPct val="0"/>
              </a:spcBef>
              <a:spcAft>
                <a:spcPct val="0"/>
              </a:spcAft>
              <a:defRPr sz="3200" b="1">
                <a:solidFill>
                  <a:schemeClr val="tx2"/>
                </a:solidFill>
                <a:latin typeface="+mj-lt"/>
                <a:ea typeface="+mj-ea"/>
                <a:cs typeface="+mj-cs"/>
              </a:defRPr>
            </a:lvl1pPr>
            <a:lvl2pPr algn="ctr" rtl="0" eaLnBrk="1" fontAlgn="base" hangingPunct="1">
              <a:lnSpc>
                <a:spcPct val="85000"/>
              </a:lnSpc>
              <a:spcBef>
                <a:spcPct val="0"/>
              </a:spcBef>
              <a:spcAft>
                <a:spcPct val="0"/>
              </a:spcAft>
              <a:defRPr sz="3200" b="1">
                <a:solidFill>
                  <a:schemeClr val="tx2"/>
                </a:solidFill>
                <a:latin typeface="Arial" charset="0"/>
              </a:defRPr>
            </a:lvl2pPr>
            <a:lvl3pPr algn="ctr" rtl="0" eaLnBrk="1" fontAlgn="base" hangingPunct="1">
              <a:lnSpc>
                <a:spcPct val="85000"/>
              </a:lnSpc>
              <a:spcBef>
                <a:spcPct val="0"/>
              </a:spcBef>
              <a:spcAft>
                <a:spcPct val="0"/>
              </a:spcAft>
              <a:defRPr sz="3200" b="1">
                <a:solidFill>
                  <a:schemeClr val="tx2"/>
                </a:solidFill>
                <a:latin typeface="Arial" charset="0"/>
              </a:defRPr>
            </a:lvl3pPr>
            <a:lvl4pPr algn="ctr" rtl="0" eaLnBrk="1" fontAlgn="base" hangingPunct="1">
              <a:lnSpc>
                <a:spcPct val="85000"/>
              </a:lnSpc>
              <a:spcBef>
                <a:spcPct val="0"/>
              </a:spcBef>
              <a:spcAft>
                <a:spcPct val="0"/>
              </a:spcAft>
              <a:defRPr sz="3200" b="1">
                <a:solidFill>
                  <a:schemeClr val="tx2"/>
                </a:solidFill>
                <a:latin typeface="Arial" charset="0"/>
              </a:defRPr>
            </a:lvl4pPr>
            <a:lvl5pPr algn="ctr" rtl="0" eaLnBrk="1" fontAlgn="base" hangingPunct="1">
              <a:lnSpc>
                <a:spcPct val="85000"/>
              </a:lnSpc>
              <a:spcBef>
                <a:spcPct val="0"/>
              </a:spcBef>
              <a:spcAft>
                <a:spcPct val="0"/>
              </a:spcAft>
              <a:defRPr sz="3200" b="1">
                <a:solidFill>
                  <a:schemeClr val="tx2"/>
                </a:solidFill>
                <a:latin typeface="Arial" charset="0"/>
              </a:defRPr>
            </a:lvl5pPr>
            <a:lvl6pPr marL="457200" algn="ctr" rtl="0" eaLnBrk="1" fontAlgn="base" hangingPunct="1">
              <a:lnSpc>
                <a:spcPct val="85000"/>
              </a:lnSpc>
              <a:spcBef>
                <a:spcPct val="0"/>
              </a:spcBef>
              <a:spcAft>
                <a:spcPct val="0"/>
              </a:spcAft>
              <a:defRPr sz="3200" b="1">
                <a:solidFill>
                  <a:schemeClr val="tx2"/>
                </a:solidFill>
                <a:latin typeface="Arial" charset="0"/>
              </a:defRPr>
            </a:lvl6pPr>
            <a:lvl7pPr marL="914400" algn="ctr" rtl="0" eaLnBrk="1" fontAlgn="base" hangingPunct="1">
              <a:lnSpc>
                <a:spcPct val="85000"/>
              </a:lnSpc>
              <a:spcBef>
                <a:spcPct val="0"/>
              </a:spcBef>
              <a:spcAft>
                <a:spcPct val="0"/>
              </a:spcAft>
              <a:defRPr sz="3200" b="1">
                <a:solidFill>
                  <a:schemeClr val="tx2"/>
                </a:solidFill>
                <a:latin typeface="Arial" charset="0"/>
              </a:defRPr>
            </a:lvl7pPr>
            <a:lvl8pPr marL="1371600" algn="ctr" rtl="0" eaLnBrk="1" fontAlgn="base" hangingPunct="1">
              <a:lnSpc>
                <a:spcPct val="85000"/>
              </a:lnSpc>
              <a:spcBef>
                <a:spcPct val="0"/>
              </a:spcBef>
              <a:spcAft>
                <a:spcPct val="0"/>
              </a:spcAft>
              <a:defRPr sz="3200" b="1">
                <a:solidFill>
                  <a:schemeClr val="tx2"/>
                </a:solidFill>
                <a:latin typeface="Arial" charset="0"/>
              </a:defRPr>
            </a:lvl8pPr>
            <a:lvl9pPr marL="1828800" algn="ctr" rtl="0" eaLnBrk="1" fontAlgn="base" hangingPunct="1">
              <a:lnSpc>
                <a:spcPct val="85000"/>
              </a:lnSpc>
              <a:spcBef>
                <a:spcPct val="0"/>
              </a:spcBef>
              <a:spcAft>
                <a:spcPct val="0"/>
              </a:spcAft>
              <a:defRPr sz="3200" b="1">
                <a:solidFill>
                  <a:schemeClr val="tx2"/>
                </a:solidFill>
                <a:latin typeface="Arial"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Franklin Gothic Medium" panose="020B0603020102020204" pitchFamily="34" charset="0"/>
              </a:rPr>
              <a:t>National Impact </a:t>
            </a:r>
            <a:br>
              <a:rPr kumimoji="0" lang="en-US" sz="2400" b="0" i="0" u="none" strike="noStrike" kern="0" cap="none" spc="0" normalizeH="0" baseline="0" noProof="0" dirty="0">
                <a:ln>
                  <a:noFill/>
                </a:ln>
                <a:solidFill>
                  <a:prstClr val="white"/>
                </a:solidFill>
                <a:effectLst/>
                <a:uLnTx/>
                <a:uFillTx/>
                <a:latin typeface="Franklin Gothic Medium" panose="020B0603020102020204" pitchFamily="34" charset="0"/>
              </a:rPr>
            </a:br>
            <a:r>
              <a:rPr kumimoji="0" lang="en-US" sz="2400" b="0" i="0" u="none" strike="noStrike" kern="1200" cap="none" spc="0" normalizeH="0" baseline="0" noProof="0" dirty="0">
                <a:ln>
                  <a:noFill/>
                </a:ln>
                <a:solidFill>
                  <a:prstClr val="white"/>
                </a:solidFill>
                <a:effectLst/>
                <a:uLnTx/>
                <a:uFillTx/>
                <a:latin typeface="Franklin Gothic Medium" panose="020B0603020102020204" pitchFamily="34" charset="0"/>
              </a:rPr>
              <a:t>DoD Technology Transition</a:t>
            </a:r>
            <a:br>
              <a:rPr kumimoji="0" lang="en-US" sz="2400" b="0" i="0" u="none" strike="noStrike" kern="1200" cap="none" spc="0" normalizeH="0" baseline="0" noProof="0" dirty="0">
                <a:ln>
                  <a:noFill/>
                </a:ln>
                <a:solidFill>
                  <a:prstClr val="white"/>
                </a:solidFill>
                <a:effectLst/>
                <a:uLnTx/>
                <a:uFillTx/>
                <a:latin typeface="Franklin Gothic Medium" panose="020B0603020102020204" pitchFamily="34" charset="0"/>
              </a:rPr>
            </a:br>
            <a:endParaRPr kumimoji="0" lang="en-US" sz="2000" b="0" i="0" u="none" strike="noStrike" kern="1200" cap="none" spc="0" normalizeH="0" baseline="0" noProof="0" dirty="0">
              <a:ln>
                <a:noFill/>
              </a:ln>
              <a:solidFill>
                <a:prstClr val="white"/>
              </a:solidFill>
              <a:effectLst/>
              <a:uLnTx/>
              <a:uFillTx/>
              <a:latin typeface="Franklin Gothic Medium" panose="020B0603020102020204" pitchFamily="34" charset="0"/>
            </a:endParaRPr>
          </a:p>
        </p:txBody>
      </p:sp>
      <p:pic>
        <p:nvPicPr>
          <p:cNvPr id="15" name="Picture 14" descr="ANd9GcSdKYRNXYv20kznWLJs_UsPTf7auYo8bDSlsqM9-24NF4ja6Ji91A"/>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6680688" y="2084238"/>
            <a:ext cx="1889256" cy="1087095"/>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rotWithShape="1">
          <a:blip r:embed="rId7" cstate="email">
            <a:extLst>
              <a:ext uri="{28A0092B-C50C-407E-A947-70E740481C1C}">
                <a14:useLocalDpi xmlns:a14="http://schemas.microsoft.com/office/drawing/2010/main"/>
              </a:ext>
            </a:extLst>
          </a:blip>
          <a:srcRect b="-2908"/>
          <a:stretch/>
        </p:blipFill>
        <p:spPr>
          <a:xfrm>
            <a:off x="5176934" y="1990350"/>
            <a:ext cx="1225043" cy="1274870"/>
          </a:xfrm>
          <a:prstGeom prst="rect">
            <a:avLst/>
          </a:prstGeom>
          <a:ln>
            <a:noFill/>
          </a:ln>
          <a:effectLst>
            <a:outerShdw blurRad="292100" dist="139700" dir="2700000" algn="tl" rotWithShape="0">
              <a:srgbClr val="333333">
                <a:alpha val="65000"/>
              </a:srgbClr>
            </a:outerShdw>
          </a:effectLst>
        </p:spPr>
      </p:pic>
      <p:pic>
        <p:nvPicPr>
          <p:cNvPr id="17" name="Picture 16" descr="A close up of a device&#10;&#10;Description automatically generated"/>
          <p:cNvPicPr/>
          <p:nvPr/>
        </p:nvPicPr>
        <p:blipFill>
          <a:blip r:embed="rId8" r:link="rId9" cstate="email">
            <a:extLst>
              <a:ext uri="{28A0092B-C50C-407E-A947-70E740481C1C}">
                <a14:useLocalDpi xmlns:a14="http://schemas.microsoft.com/office/drawing/2010/main"/>
              </a:ext>
            </a:extLst>
          </a:blip>
          <a:srcRect/>
          <a:stretch>
            <a:fillRect/>
          </a:stretch>
        </p:blipFill>
        <p:spPr bwMode="auto">
          <a:xfrm>
            <a:off x="110836" y="5271204"/>
            <a:ext cx="1830779" cy="1350355"/>
          </a:xfrm>
          <a:prstGeom prst="rect">
            <a:avLst/>
          </a:prstGeom>
          <a:noFill/>
          <a:ln>
            <a:noFill/>
          </a:ln>
        </p:spPr>
      </p:pic>
      <p:sp>
        <p:nvSpPr>
          <p:cNvPr id="11" name="Slide Number Placeholder 3">
            <a:extLst>
              <a:ext uri="{FF2B5EF4-FFF2-40B4-BE49-F238E27FC236}">
                <a16:creationId xmlns:a16="http://schemas.microsoft.com/office/drawing/2014/main" id="{8AAA393D-DAA0-C042-8C99-50A5DFC5CFCE}"/>
              </a:ext>
            </a:extLst>
          </p:cNvPr>
          <p:cNvSpPr>
            <a:spLocks noGrp="1"/>
          </p:cNvSpPr>
          <p:nvPr>
            <p:ph type="sldNum" sz="quarter" idx="4294967295"/>
          </p:nvPr>
        </p:nvSpPr>
        <p:spPr>
          <a:xfrm>
            <a:off x="6855883" y="6706768"/>
            <a:ext cx="2057400" cy="203200"/>
          </a:xfrm>
          <a:prstGeom prst="rect">
            <a:avLst/>
          </a:prstGeom>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92901CD8-BE54-44CF-BBB0-BA65B4521913}" type="slidenum">
              <a:rPr kumimoji="0" 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387630" y="6589738"/>
            <a:ext cx="8368740" cy="261610"/>
          </a:xfrm>
          <a:prstGeom prst="rect">
            <a:avLst/>
          </a:prstGeom>
          <a:noFill/>
        </p:spPr>
        <p:txBody>
          <a:bodyPr wrap="square" anchor="b" anchorCtr="1">
            <a:spAutoFit/>
          </a:bodyPr>
          <a:lstStyle/>
          <a:p>
            <a:pPr marL="0" marR="0" lvl="0" indent="0" algn="ctr" defTabSz="422041"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cs typeface="Arial" panose="020B0604020202020204" pitchFamily="34" charset="0"/>
              </a:rPr>
              <a:t>Distribution Statement A: Approved for public release. DOPSR case #21-S-1982 applies. Distribution is unlimited. </a:t>
            </a:r>
          </a:p>
        </p:txBody>
      </p:sp>
    </p:spTree>
    <p:extLst>
      <p:ext uri="{BB962C8B-B14F-4D97-AF65-F5344CB8AC3E}">
        <p14:creationId xmlns:p14="http://schemas.microsoft.com/office/powerpoint/2010/main" val="2942580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0EB1E1-6F1D-E240-A5E9-DD86E6D81637}"/>
              </a:ext>
            </a:extLst>
          </p:cNvPr>
          <p:cNvSpPr>
            <a:spLocks noGrp="1"/>
          </p:cNvSpPr>
          <p:nvPr>
            <p:ph type="title"/>
          </p:nvPr>
        </p:nvSpPr>
        <p:spPr>
          <a:xfrm>
            <a:off x="1487367" y="343108"/>
            <a:ext cx="7454565" cy="677002"/>
          </a:xfrm>
        </p:spPr>
        <p:txBody>
          <a:bodyPr>
            <a:normAutofit/>
          </a:bodyPr>
          <a:lstStyle/>
          <a:p>
            <a:r>
              <a:rPr lang="en-US" sz="4000" dirty="0"/>
              <a:t>DoD Innovation Engines</a:t>
            </a:r>
          </a:p>
        </p:txBody>
      </p:sp>
      <p:pic>
        <p:nvPicPr>
          <p:cNvPr id="2050" name="Picture 2" descr="SpaceWERX launch drives AFWERX small business focus on universities and  on-orbit capability &gt; Wright-Patterson AFB &gt; Article Display">
            <a:extLst>
              <a:ext uri="{FF2B5EF4-FFF2-40B4-BE49-F238E27FC236}">
                <a16:creationId xmlns:a16="http://schemas.microsoft.com/office/drawing/2014/main" id="{0493300C-F4B8-7641-AD87-B3A68B028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721" y="1570891"/>
            <a:ext cx="1486318" cy="832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D7461E6-C500-8147-96E0-4258C855D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9955" y="2608184"/>
            <a:ext cx="649850" cy="8440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me | National Security Innovation Network">
            <a:extLst>
              <a:ext uri="{FF2B5EF4-FFF2-40B4-BE49-F238E27FC236}">
                <a16:creationId xmlns:a16="http://schemas.microsoft.com/office/drawing/2014/main" id="{576C58A2-C079-E84B-A3DD-963E9F756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163" y="4599046"/>
            <a:ext cx="1865435" cy="7143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C97418-572D-2E4A-B3AD-96ABC9958A0F}"/>
              </a:ext>
            </a:extLst>
          </p:cNvPr>
          <p:cNvSpPr txBox="1"/>
          <p:nvPr/>
        </p:nvSpPr>
        <p:spPr>
          <a:xfrm>
            <a:off x="215202" y="1381087"/>
            <a:ext cx="5429460" cy="5816977"/>
          </a:xfrm>
          <a:prstGeom prst="rect">
            <a:avLst/>
          </a:prstGeom>
          <a:noFill/>
        </p:spPr>
        <p:txBody>
          <a:bodyPr wrap="square" rtlCol="0">
            <a:spAutoFit/>
          </a:bodyPr>
          <a:lstStyle/>
          <a:p>
            <a:r>
              <a:rPr lang="en-US" sz="1600" u="sng" dirty="0">
                <a:solidFill>
                  <a:srgbClr val="111C4E"/>
                </a:solidFill>
              </a:rPr>
              <a:t>AFWERX</a:t>
            </a:r>
          </a:p>
          <a:p>
            <a:r>
              <a:rPr lang="en-US" sz="1100" dirty="0"/>
              <a:t>The innovation arm of the Department of the Air Force and powered by the Air Force Research Laboratory.  AFWERX seeks to transition agile, affordable and accelerated capabilities by teaming with technology developers.  </a:t>
            </a:r>
          </a:p>
          <a:p>
            <a:r>
              <a:rPr lang="en-US" sz="1100" dirty="0">
                <a:hlinkClick r:id="rId5"/>
              </a:rPr>
              <a:t>https://afwerx.com/</a:t>
            </a:r>
            <a:endParaRPr lang="en-US" sz="1100" dirty="0"/>
          </a:p>
          <a:p>
            <a:endParaRPr lang="en-US" sz="1050" dirty="0"/>
          </a:p>
          <a:p>
            <a:r>
              <a:rPr lang="en-US" sz="1600" u="sng" dirty="0">
                <a:solidFill>
                  <a:srgbClr val="111C4E"/>
                </a:solidFill>
              </a:rPr>
              <a:t>Army Futures Command</a:t>
            </a:r>
          </a:p>
          <a:p>
            <a:pPr fontAlgn="base"/>
            <a:r>
              <a:rPr lang="en-US" sz="1100" dirty="0"/>
              <a:t>Army Futures Command leads a continuous transformation of Army modernization in order to provide future warfighters with the concepts, capabilities and organizational structures they need to dominate a future battlefield.</a:t>
            </a:r>
          </a:p>
          <a:p>
            <a:pPr fontAlgn="base"/>
            <a:r>
              <a:rPr lang="en-US" sz="1100" dirty="0">
                <a:hlinkClick r:id="rId6"/>
              </a:rPr>
              <a:t>https://www.army.mil/futures</a:t>
            </a:r>
            <a:endParaRPr lang="en-US" sz="1100" dirty="0"/>
          </a:p>
          <a:p>
            <a:endParaRPr lang="en-US" sz="1050" dirty="0"/>
          </a:p>
          <a:p>
            <a:r>
              <a:rPr lang="en-US" sz="1600" u="sng" dirty="0" err="1">
                <a:solidFill>
                  <a:srgbClr val="111C4E"/>
                </a:solidFill>
              </a:rPr>
              <a:t>NavalX</a:t>
            </a:r>
            <a:endParaRPr lang="en-US" sz="1600" u="sng" dirty="0">
              <a:solidFill>
                <a:srgbClr val="111C4E"/>
              </a:solidFill>
            </a:endParaRPr>
          </a:p>
          <a:p>
            <a:r>
              <a:rPr lang="en-US" sz="1100" dirty="0" err="1"/>
              <a:t>NavalX</a:t>
            </a:r>
            <a:r>
              <a:rPr lang="en-US" sz="1100" dirty="0"/>
              <a:t> serves the Navy and Marine Corps as an innovation and agility cell, supporting and connecting initiatives across the Department of Defense. </a:t>
            </a:r>
          </a:p>
          <a:p>
            <a:r>
              <a:rPr lang="en-US" sz="1100" dirty="0">
                <a:hlinkClick r:id="rId7"/>
              </a:rPr>
              <a:t>https://www.secnav.navy.mil/agility/Pages/default.aspx</a:t>
            </a:r>
            <a:endParaRPr lang="en-US" sz="1100" dirty="0"/>
          </a:p>
          <a:p>
            <a:endParaRPr lang="en-US" sz="1050" dirty="0"/>
          </a:p>
          <a:p>
            <a:r>
              <a:rPr lang="en-US" sz="1600" u="sng" dirty="0">
                <a:solidFill>
                  <a:srgbClr val="111C4E"/>
                </a:solidFill>
              </a:rPr>
              <a:t>National Security Innovation Network</a:t>
            </a:r>
          </a:p>
          <a:p>
            <a:r>
              <a:rPr lang="en-US" sz="1100" dirty="0"/>
              <a:t>The National Security Innovation Network (NSIN) was built on the premise that the Department of Defense needs to incorporate new problem solvers into DoD processes and fundamentally change the way it solves problems. </a:t>
            </a:r>
          </a:p>
          <a:p>
            <a:r>
              <a:rPr lang="en-US" sz="1100" dirty="0">
                <a:hlinkClick r:id="rId8"/>
              </a:rPr>
              <a:t>https://www.nsin.mil/</a:t>
            </a:r>
            <a:endParaRPr lang="en-US" sz="1100" dirty="0"/>
          </a:p>
          <a:p>
            <a:endParaRPr lang="en-US" sz="1050" dirty="0"/>
          </a:p>
          <a:p>
            <a:r>
              <a:rPr lang="en-US" sz="1600" u="sng" dirty="0">
                <a:solidFill>
                  <a:srgbClr val="111C4E"/>
                </a:solidFill>
              </a:rPr>
              <a:t>Defense Innovation Unit</a:t>
            </a:r>
          </a:p>
          <a:p>
            <a:r>
              <a:rPr lang="en-US" sz="1100" dirty="0"/>
              <a:t>DIU is the only DoD organization focused exclusively on fielding and scaling commercial technology across the U.S. military at commercial speeds. It is focused on six technology areas where the commercial sector is operating at the leading edge: advanced energy &amp; materials, artificial intelligence, autonomy, cyber, human systems, and space.</a:t>
            </a:r>
          </a:p>
          <a:p>
            <a:r>
              <a:rPr lang="en-US" sz="1200" dirty="0">
                <a:hlinkClick r:id="rId9"/>
              </a:rPr>
              <a:t>https://www.diu.mil/</a:t>
            </a:r>
            <a:endParaRPr lang="en-US" sz="1200" dirty="0"/>
          </a:p>
          <a:p>
            <a:endParaRPr lang="en-US" dirty="0"/>
          </a:p>
        </p:txBody>
      </p:sp>
      <p:pic>
        <p:nvPicPr>
          <p:cNvPr id="2058" name="Picture 10" descr="Introduction to the Defense Innovation Unit (DIU) - Opportunities for Small  Busi">
            <a:extLst>
              <a:ext uri="{FF2B5EF4-FFF2-40B4-BE49-F238E27FC236}">
                <a16:creationId xmlns:a16="http://schemas.microsoft.com/office/drawing/2014/main" id="{21FC3449-5604-8A43-B712-DD736B2EFD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4830" y="5511858"/>
            <a:ext cx="2060101" cy="10333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avalX">
            <a:extLst>
              <a:ext uri="{FF2B5EF4-FFF2-40B4-BE49-F238E27FC236}">
                <a16:creationId xmlns:a16="http://schemas.microsoft.com/office/drawing/2014/main" id="{7D762A1A-54A8-B048-AAB2-61F3D54D4E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1963" y="3751121"/>
            <a:ext cx="2525835" cy="50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938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E367B4-981A-4EBB-9723-34C5128BA289}"/>
              </a:ext>
            </a:extLst>
          </p:cNvPr>
          <p:cNvSpPr>
            <a:spLocks noGrp="1"/>
          </p:cNvSpPr>
          <p:nvPr>
            <p:ph type="body" sz="quarter" idx="10"/>
          </p:nvPr>
        </p:nvSpPr>
        <p:spPr/>
        <p:txBody>
          <a:bodyPr/>
          <a:lstStyle/>
          <a:p>
            <a:r>
              <a:rPr lang="en-US" sz="4800" dirty="0"/>
              <a:t>Questions</a:t>
            </a:r>
            <a:endParaRPr lang="en-US" sz="4800" dirty="0">
              <a:latin typeface="Arial" panose="020B0604020202020204" pitchFamily="34" charset="0"/>
            </a:endParaRPr>
          </a:p>
        </p:txBody>
      </p:sp>
    </p:spTree>
    <p:extLst>
      <p:ext uri="{BB962C8B-B14F-4D97-AF65-F5344CB8AC3E}">
        <p14:creationId xmlns:p14="http://schemas.microsoft.com/office/powerpoint/2010/main" val="1257276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58960"/>
            <a:ext cx="9144000" cy="623887"/>
          </a:xfrm>
        </p:spPr>
        <p:txBody>
          <a:bodyPr>
            <a:normAutofit/>
          </a:bodyPr>
          <a:lstStyle/>
          <a:p>
            <a:pPr algn="ctr"/>
            <a:r>
              <a:rPr lang="en-US" sz="3600" dirty="0"/>
              <a:t>National Manufacturing Challenges</a:t>
            </a:r>
          </a:p>
        </p:txBody>
      </p:sp>
      <p:sp>
        <p:nvSpPr>
          <p:cNvPr id="4" name="TextBox 3"/>
          <p:cNvSpPr txBox="1"/>
          <p:nvPr/>
        </p:nvSpPr>
        <p:spPr>
          <a:xfrm>
            <a:off x="348781" y="5886102"/>
            <a:ext cx="8484806" cy="369332"/>
          </a:xfrm>
          <a:prstGeom prst="rect">
            <a:avLst/>
          </a:prstGeom>
          <a:solidFill>
            <a:srgbClr val="091762"/>
          </a:solidFill>
          <a:ln>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solidFill>
                  <a:prstClr val="white"/>
                </a:solidFill>
                <a:effectLst/>
                <a:uLnTx/>
                <a:uFillTx/>
                <a:cs typeface="Arial" panose="020B0604020202020204" pitchFamily="34" charset="0"/>
              </a:rPr>
              <a:t>National Manufacturing Challenges are National Security Challenges </a:t>
            </a:r>
            <a:endParaRPr kumimoji="0" lang="en-US" sz="1400" i="0" u="none" strike="noStrike" kern="1200" cap="none" spc="0" normalizeH="0" baseline="0" noProof="0" dirty="0">
              <a:ln>
                <a:noFill/>
              </a:ln>
              <a:solidFill>
                <a:prstClr val="white"/>
              </a:solidFill>
              <a:effectLst/>
              <a:uLnTx/>
              <a:uFillTx/>
              <a:cs typeface="Arial" panose="020B0604020202020204" pitchFamily="34" charset="0"/>
            </a:endParaRPr>
          </a:p>
        </p:txBody>
      </p:sp>
      <p:sp>
        <p:nvSpPr>
          <p:cNvPr id="3" name="Rectangle 2"/>
          <p:cNvSpPr/>
          <p:nvPr/>
        </p:nvSpPr>
        <p:spPr>
          <a:xfrm>
            <a:off x="127506" y="2728090"/>
            <a:ext cx="8413681" cy="671915"/>
          </a:xfrm>
          <a:prstGeom prst="rect">
            <a:avLst/>
          </a:prstGeom>
        </p:spPr>
        <p:txBody>
          <a:bodyPr wrap="square">
            <a:spAutoFit/>
          </a:bodyPr>
          <a:lstStyle/>
          <a:p>
            <a:pPr marL="0" marR="0" lvl="0" indent="0" algn="ctr" defTabSz="914400" rtl="0" eaLnBrk="1" fontAlgn="base" latinLnBrk="0" hangingPunct="1">
              <a:lnSpc>
                <a:spcPct val="107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FF0000"/>
                </a:solidFill>
                <a:effectLst/>
                <a:uLnTx/>
                <a:uFillTx/>
                <a:ea typeface="Calibri" panose="020F0502020204030204" pitchFamily="34" charset="0"/>
                <a:cs typeface="Arial" panose="020B0604020202020204" pitchFamily="34" charset="0"/>
              </a:rPr>
              <a:t>Yet….   </a:t>
            </a:r>
            <a:r>
              <a:rPr kumimoji="0" lang="en-US"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Since 2010, U.S. manufacturing productivity has decreased with a decline in manufacturing jobs and increased competition from other countries</a:t>
            </a:r>
          </a:p>
        </p:txBody>
      </p:sp>
      <p:sp>
        <p:nvSpPr>
          <p:cNvPr id="8" name="Rectangle 7"/>
          <p:cNvSpPr/>
          <p:nvPr/>
        </p:nvSpPr>
        <p:spPr>
          <a:xfrm>
            <a:off x="308539" y="6247615"/>
            <a:ext cx="9144000" cy="3231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1200" cap="none" spc="0" normalizeH="0" baseline="0" noProof="0" dirty="0">
                <a:ln>
                  <a:noFill/>
                </a:ln>
                <a:effectLst/>
                <a:uLnTx/>
                <a:uFillTx/>
                <a:cs typeface="Arial" panose="020B0604020202020204" pitchFamily="34" charset="0"/>
              </a:rPr>
              <a:t>https://www.industryweek.com/the-economy/article/21169426/falling-us-manufacturing-productivity-is-cause-for-alarm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1200" cap="none" spc="0" normalizeH="0" baseline="0" noProof="0" dirty="0">
                <a:ln>
                  <a:noFill/>
                </a:ln>
                <a:effectLst/>
                <a:uLnTx/>
                <a:uFillTx/>
                <a:cs typeface="Arial" panose="020B0604020202020204" pitchFamily="34" charset="0"/>
              </a:rPr>
              <a:t>Congressional Research Service, </a:t>
            </a:r>
            <a:r>
              <a:rPr kumimoji="0" lang="en-US" sz="500" b="0" i="1" u="none" strike="noStrike" kern="1200" cap="none" spc="0" normalizeH="0" baseline="0" noProof="0" dirty="0">
                <a:ln>
                  <a:noFill/>
                </a:ln>
                <a:effectLst/>
                <a:uLnTx/>
                <a:uFillTx/>
                <a:cs typeface="Arial" panose="020B0604020202020204" pitchFamily="34" charset="0"/>
              </a:rPr>
              <a:t>Manufacturing USA: Advanced Manufacturing Institutes and Network </a:t>
            </a:r>
            <a:r>
              <a:rPr kumimoji="0" lang="en-US" sz="500" b="0" i="0" u="none" strike="noStrike" kern="1200" cap="none" spc="0" normalizeH="0" baseline="0" noProof="0" dirty="0">
                <a:ln>
                  <a:noFill/>
                </a:ln>
                <a:effectLst/>
                <a:uLnTx/>
                <a:uFillTx/>
                <a:cs typeface="Arial" panose="020B0604020202020204" pitchFamily="34" charset="0"/>
              </a:rPr>
              <a:t>(Washington , D.C.: March 3, 2021).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1200" cap="none" spc="0" normalizeH="0" baseline="0" noProof="0" dirty="0">
                <a:ln>
                  <a:noFill/>
                </a:ln>
                <a:effectLst/>
                <a:uLnTx/>
                <a:uFillTx/>
                <a:cs typeface="Arial" panose="020B0604020202020204" pitchFamily="34" charset="0"/>
              </a:rPr>
              <a:t>Department of Commerce, National Institute of Standards and Technology, </a:t>
            </a:r>
            <a:r>
              <a:rPr kumimoji="0" lang="en-US" sz="500" b="0" i="1" u="none" strike="noStrike" kern="1200" cap="none" spc="0" normalizeH="0" baseline="0" noProof="0" dirty="0">
                <a:ln>
                  <a:noFill/>
                </a:ln>
                <a:effectLst/>
                <a:uLnTx/>
                <a:uFillTx/>
                <a:cs typeface="Arial" panose="020B0604020202020204" pitchFamily="34" charset="0"/>
              </a:rPr>
              <a:t>Manufacturing USA Annual Report, FY2018 </a:t>
            </a:r>
            <a:r>
              <a:rPr kumimoji="0" lang="en-US" sz="500" b="0" i="0" u="none" strike="noStrike" kern="1200" cap="none" spc="0" normalizeH="0" baseline="0" noProof="0" dirty="0">
                <a:ln>
                  <a:noFill/>
                </a:ln>
                <a:effectLst/>
                <a:uLnTx/>
                <a:uFillTx/>
                <a:cs typeface="Arial" panose="020B0604020202020204" pitchFamily="34" charset="0"/>
              </a:rPr>
              <a:t>(September 2019) and FY2021 (September 2021)</a:t>
            </a:r>
          </a:p>
        </p:txBody>
      </p:sp>
      <p:sp>
        <p:nvSpPr>
          <p:cNvPr id="6" name="Rectangle 5"/>
          <p:cNvSpPr/>
          <p:nvPr/>
        </p:nvSpPr>
        <p:spPr>
          <a:xfrm>
            <a:off x="6753605" y="3391678"/>
            <a:ext cx="1880478" cy="954107"/>
          </a:xfrm>
          <a:prstGeom prst="rect">
            <a:avLst/>
          </a:prstGeom>
          <a:solidFill>
            <a:srgbClr val="091762"/>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cs typeface="Arial" panose="020B0604020202020204" pitchFamily="34" charset="0"/>
              </a:rPr>
              <a:t>Technological innovation productivity has declined over the last 30 years.</a:t>
            </a:r>
          </a:p>
        </p:txBody>
      </p:sp>
      <p:sp>
        <p:nvSpPr>
          <p:cNvPr id="5" name="Rectangle 4"/>
          <p:cNvSpPr/>
          <p:nvPr/>
        </p:nvSpPr>
        <p:spPr>
          <a:xfrm>
            <a:off x="335067" y="4636586"/>
            <a:ext cx="8707946" cy="1231106"/>
          </a:xfrm>
          <a:prstGeom prst="rect">
            <a:avLst/>
          </a:prstGeom>
        </p:spPr>
        <p:txBody>
          <a:bodyPr wrap="square">
            <a:spAutoFit/>
          </a:bodyPr>
          <a:lstStyle/>
          <a:p>
            <a:pPr marL="574675" marR="0" lvl="0" indent="-228600" algn="l" defTabSz="914400" rtl="0" eaLnBrk="1" fontAlgn="base" latinLnBrk="0" hangingPunct="1">
              <a:lnSpc>
                <a:spcPct val="100000"/>
              </a:lnSpc>
              <a:spcBef>
                <a:spcPts val="0"/>
              </a:spcBef>
              <a:spcAft>
                <a:spcPts val="120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U.S. manufacturing jobs reached a low point in 2010 with 11.5 million jobs, increased to 12.9 million jobs in 2019, but growth remains disrupted due to COVID-19</a:t>
            </a:r>
          </a:p>
          <a:p>
            <a:pPr marL="574675" marR="0" lvl="0" indent="-228600" algn="l" defTabSz="914400" rtl="0" eaLnBrk="1" fontAlgn="base" latinLnBrk="0" hangingPunct="1">
              <a:lnSpc>
                <a:spcPct val="100000"/>
              </a:lnSpc>
              <a:spcBef>
                <a:spcPts val="0"/>
              </a:spcBef>
              <a:spcAft>
                <a:spcPts val="120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New manufacturing jobs—as many as 2 million—could go unfilled without training programs to prepare new graduates and current workers with the skills required</a:t>
            </a:r>
          </a:p>
        </p:txBody>
      </p:sp>
      <p:sp>
        <p:nvSpPr>
          <p:cNvPr id="10" name="Rectangle 9"/>
          <p:cNvSpPr/>
          <p:nvPr/>
        </p:nvSpPr>
        <p:spPr>
          <a:xfrm>
            <a:off x="335067" y="3347713"/>
            <a:ext cx="6303437" cy="1231106"/>
          </a:xfrm>
          <a:prstGeom prst="rect">
            <a:avLst/>
          </a:prstGeom>
        </p:spPr>
        <p:txBody>
          <a:bodyPr wrap="square">
            <a:spAutoFit/>
          </a:bodyPr>
          <a:lstStyle/>
          <a:p>
            <a:pPr marL="574675" marR="0" lvl="0" indent="-228600" algn="l" defTabSz="914400" rtl="0" eaLnBrk="1" fontAlgn="base" latinLnBrk="0" hangingPunct="1">
              <a:lnSpc>
                <a:spcPct val="100000"/>
              </a:lnSpc>
              <a:spcBef>
                <a:spcPts val="0"/>
              </a:spcBef>
              <a:spcAft>
                <a:spcPts val="120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Overall manufacturing productivity growth fell from 41% growth in the 2000s to a 4% decline in the 2010s</a:t>
            </a:r>
          </a:p>
          <a:p>
            <a:pPr marL="574675" marR="0" lvl="0" indent="-228600" algn="l" defTabSz="914400" rtl="0" eaLnBrk="1" fontAlgn="base" latinLnBrk="0" hangingPunct="1">
              <a:lnSpc>
                <a:spcPct val="100000"/>
              </a:lnSpc>
              <a:spcBef>
                <a:spcPts val="0"/>
              </a:spcBef>
              <a:spcAft>
                <a:spcPts val="120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U.S. trade balance in advanced technology declined in recent decades, resulting in a $130 billion trade deficit</a:t>
            </a:r>
          </a:p>
        </p:txBody>
      </p:sp>
      <p:sp>
        <p:nvSpPr>
          <p:cNvPr id="12" name="TextBox 11"/>
          <p:cNvSpPr txBox="1"/>
          <p:nvPr/>
        </p:nvSpPr>
        <p:spPr>
          <a:xfrm>
            <a:off x="305750" y="1447536"/>
            <a:ext cx="8570868" cy="1138773"/>
          </a:xfrm>
          <a:prstGeom prst="rect">
            <a:avLst/>
          </a:prstGeom>
          <a:solidFill>
            <a:srgbClr val="091762"/>
          </a:solidFill>
          <a:ln>
            <a:noFill/>
          </a:ln>
        </p:spPr>
        <p:txBody>
          <a:bodyPr wrap="square" rtlCol="0">
            <a:spAutoFit/>
          </a:bodyPr>
          <a:lstStyle/>
          <a:p>
            <a:pPr marL="806450" marR="0" lvl="2" indent="0" algn="l" defTabSz="914400" rtl="0" eaLnBrk="1" fontAlgn="base" latinLnBrk="0" hangingPunct="1">
              <a:lnSpc>
                <a:spcPct val="100000"/>
              </a:lnSpc>
              <a:spcBef>
                <a:spcPts val="0"/>
              </a:spcBef>
              <a:spcAft>
                <a:spcPts val="120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Arial" charset="0"/>
              <a:ea typeface="Times New Roman" panose="02020603050405020304" pitchFamily="18" charset="0"/>
              <a:cs typeface="+mn-cs"/>
            </a:endParaRPr>
          </a:p>
          <a:p>
            <a:pPr marL="806450" marR="0" lvl="2" indent="0" algn="l" defTabSz="914400" rtl="0" eaLnBrk="1" fontAlgn="base" latinLnBrk="0" hangingPunct="1">
              <a:lnSpc>
                <a:spcPct val="100000"/>
              </a:lnSpc>
              <a:spcBef>
                <a:spcPts val="0"/>
              </a:spcBef>
              <a:spcAft>
                <a:spcPts val="120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Arial" charset="0"/>
              <a:ea typeface="Times New Roman" panose="02020603050405020304" pitchFamily="18" charset="0"/>
              <a:cs typeface="+mn-cs"/>
            </a:endParaRPr>
          </a:p>
          <a:p>
            <a:pPr marL="806450" marR="0" lvl="2" indent="0" algn="l" defTabSz="914400" rtl="0" eaLnBrk="1" fontAlgn="base" latinLnBrk="0" hangingPunct="1">
              <a:lnSpc>
                <a:spcPct val="100000"/>
              </a:lnSpc>
              <a:spcBef>
                <a:spcPts val="0"/>
              </a:spcBef>
              <a:spcAft>
                <a:spcPts val="120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Arial" charset="0"/>
              <a:ea typeface="Times New Roman" panose="02020603050405020304" pitchFamily="18" charset="0"/>
              <a:cs typeface="+mn-cs"/>
            </a:endParaRPr>
          </a:p>
        </p:txBody>
      </p:sp>
      <p:sp>
        <p:nvSpPr>
          <p:cNvPr id="13" name="Rectangle 12"/>
          <p:cNvSpPr/>
          <p:nvPr/>
        </p:nvSpPr>
        <p:spPr>
          <a:xfrm>
            <a:off x="-230989" y="1541790"/>
            <a:ext cx="9107607" cy="948978"/>
          </a:xfrm>
          <a:prstGeom prst="rect">
            <a:avLst/>
          </a:prstGeom>
        </p:spPr>
        <p:txBody>
          <a:bodyPr wrap="square">
            <a:spAutoFit/>
          </a:bodyPr>
          <a:lstStyle/>
          <a:p>
            <a:pPr marR="0" lvl="2" indent="-285750" algn="l" defTabSz="914400" rtl="0" eaLnBrk="1" fontAlgn="base" latinLnBrk="0" hangingPunct="1">
              <a:lnSpc>
                <a:spcPct val="100000"/>
              </a:lnSpc>
              <a:spcBef>
                <a:spcPts val="0"/>
              </a:spcBef>
              <a:spcAft>
                <a:spcPts val="200"/>
              </a:spcAft>
              <a:buClrTx/>
              <a:buSzTx/>
              <a:buFont typeface="Wingdings" panose="05000000000000000000" pitchFamily="2" charset="2"/>
              <a:buChar char="Ø"/>
              <a:tabLst/>
              <a:defRPr/>
            </a:pPr>
            <a:r>
              <a:rPr kumimoji="0" lang="en-US" i="0" u="none" strike="noStrike" kern="1200" cap="none" spc="0" normalizeH="0" baseline="0" noProof="0" dirty="0">
                <a:ln>
                  <a:noFill/>
                </a:ln>
                <a:solidFill>
                  <a:prstClr val="white"/>
                </a:solidFill>
                <a:effectLst/>
                <a:uLnTx/>
                <a:uFillTx/>
                <a:ea typeface="Times New Roman" panose="02020603050405020304" pitchFamily="18" charset="0"/>
                <a:cs typeface="Arial" panose="020B0604020202020204" pitchFamily="34" charset="0"/>
              </a:rPr>
              <a:t>American manufacturers contribute more than $2.35 trillion to the U.S. economy </a:t>
            </a:r>
          </a:p>
          <a:p>
            <a:pPr marR="0" lvl="2" indent="-285750" algn="l" defTabSz="914400" rtl="0" eaLnBrk="1" fontAlgn="base" latinLnBrk="0" hangingPunct="1">
              <a:lnSpc>
                <a:spcPct val="100000"/>
              </a:lnSpc>
              <a:spcBef>
                <a:spcPts val="0"/>
              </a:spcBef>
              <a:spcAft>
                <a:spcPts val="200"/>
              </a:spcAft>
              <a:buClrTx/>
              <a:buSzTx/>
              <a:buFont typeface="Wingdings" panose="05000000000000000000" pitchFamily="2" charset="2"/>
              <a:buChar char="Ø"/>
              <a:tabLst/>
              <a:defRPr/>
            </a:pPr>
            <a:r>
              <a:rPr kumimoji="0" lang="en-US" i="0" u="none" strike="noStrike" kern="1200" cap="none" spc="0" normalizeH="0" baseline="0" noProof="0" dirty="0">
                <a:ln>
                  <a:noFill/>
                </a:ln>
                <a:solidFill>
                  <a:prstClr val="white"/>
                </a:solidFill>
                <a:effectLst/>
                <a:uLnTx/>
                <a:uFillTx/>
                <a:ea typeface="Times New Roman" panose="02020603050405020304" pitchFamily="18" charset="0"/>
                <a:cs typeface="Arial" panose="020B0604020202020204" pitchFamily="34" charset="0"/>
              </a:rPr>
              <a:t>Every dollar spent in manufacturing is an additional $2.79 added to the economy, making it the highest multiplier effect of any sector</a:t>
            </a:r>
          </a:p>
        </p:txBody>
      </p:sp>
      <p:sp>
        <p:nvSpPr>
          <p:cNvPr id="11" name="TextBox 10"/>
          <p:cNvSpPr txBox="1"/>
          <p:nvPr/>
        </p:nvSpPr>
        <p:spPr>
          <a:xfrm>
            <a:off x="387630" y="6588360"/>
            <a:ext cx="8368740" cy="253916"/>
          </a:xfrm>
          <a:prstGeom prst="rect">
            <a:avLst/>
          </a:prstGeom>
          <a:noFill/>
        </p:spPr>
        <p:txBody>
          <a:bodyPr wrap="square" anchor="b" anchorCtr="1">
            <a:spAutoFit/>
          </a:bodyPr>
          <a:lstStyle/>
          <a:p>
            <a:pPr algn="ctr" defTabSz="422041">
              <a:defRPr/>
            </a:pPr>
            <a:r>
              <a:rPr lang="en-US" sz="1000" dirty="0">
                <a:solidFill>
                  <a:schemeClr val="tx2"/>
                </a:solidFill>
                <a:cs typeface="Arial" panose="020B0604020202020204" pitchFamily="34" charset="0"/>
              </a:rPr>
              <a:t>Distribution Statement A: Approved for public release. DOPSR case #22-S-0307 applies. Distribution is unlimited. </a:t>
            </a:r>
          </a:p>
        </p:txBody>
      </p:sp>
    </p:spTree>
    <p:extLst>
      <p:ext uri="{BB962C8B-B14F-4D97-AF65-F5344CB8AC3E}">
        <p14:creationId xmlns:p14="http://schemas.microsoft.com/office/powerpoint/2010/main" val="17928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6249" y="3234652"/>
            <a:ext cx="184731" cy="375552"/>
          </a:xfrm>
          <a:prstGeom prst="rect">
            <a:avLst/>
          </a:prstGeom>
        </p:spPr>
        <p:txBody>
          <a:bodyPr wrap="none">
            <a:spAutoFit/>
          </a:bodyPr>
          <a:lstStyle/>
          <a:p>
            <a:pPr lvl="0">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217770C6-5B98-7B42-85E7-13FFBFB05FB0}"/>
              </a:ext>
            </a:extLst>
          </p:cNvPr>
          <p:cNvSpPr>
            <a:spLocks noGrp="1"/>
          </p:cNvSpPr>
          <p:nvPr/>
        </p:nvSpPr>
        <p:spPr>
          <a:xfrm>
            <a:off x="1154223" y="308989"/>
            <a:ext cx="7396924" cy="601461"/>
          </a:xfrm>
          <a:prstGeom prst="rect">
            <a:avLst/>
          </a:prstGeom>
        </p:spPr>
        <p:txBody>
          <a:bodyPr vert="horz" lIns="91440" tIns="45720" rIns="91440" bIns="45720" rtlCol="0" anchor="ctr">
            <a:noAutofit/>
          </a:bodyPr>
          <a:lstStyle>
            <a:lvl1pPr marL="0" algn="l" defTabSz="914400" rtl="0" eaLnBrk="1" latinLnBrk="0" hangingPunct="1">
              <a:lnSpc>
                <a:spcPct val="90000"/>
              </a:lnSpc>
              <a:spcBef>
                <a:spcPct val="0"/>
              </a:spcBef>
              <a:buNone/>
              <a:defRPr lang="en-US" sz="3200" b="1" i="0" kern="1200" dirty="0">
                <a:solidFill>
                  <a:schemeClr val="bg1"/>
                </a:solidFill>
                <a:latin typeface="Arial" panose="020B0604020202020204" pitchFamily="34" charset="0"/>
                <a:ea typeface="+mj-ea"/>
                <a:cs typeface="Arial" panose="020B0604020202020204" pitchFamily="34" charset="0"/>
              </a:defRPr>
            </a:lvl1pPr>
          </a:lstStyle>
          <a:p>
            <a:pPr lvl="0" algn="ctr">
              <a:lnSpc>
                <a:spcPct val="107000"/>
              </a:lnSpc>
              <a:spcBef>
                <a:spcPts val="0"/>
              </a:spcBef>
            </a:pPr>
            <a:r>
              <a:rPr lang="en-US" b="0" dirty="0">
                <a:latin typeface="Franklin Gothic Medium" panose="020B0603020102020204" pitchFamily="34" charset="0"/>
                <a:ea typeface="Calibri" panose="020F0502020204030204" pitchFamily="34" charset="0"/>
                <a:cs typeface="Times New Roman" panose="02020603050405020304" pitchFamily="18" charset="0"/>
              </a:rPr>
              <a:t>Small - Midsized Manufacturers Study</a:t>
            </a:r>
          </a:p>
        </p:txBody>
      </p:sp>
      <p:sp>
        <p:nvSpPr>
          <p:cNvPr id="6" name="Content Placeholder 2">
            <a:extLst>
              <a:ext uri="{FF2B5EF4-FFF2-40B4-BE49-F238E27FC236}">
                <a16:creationId xmlns:a16="http://schemas.microsoft.com/office/drawing/2014/main" id="{77DF9A30-0EF8-4448-964B-09A98F93038D}"/>
              </a:ext>
            </a:extLst>
          </p:cNvPr>
          <p:cNvSpPr txBox="1">
            <a:spLocks/>
          </p:cNvSpPr>
          <p:nvPr/>
        </p:nvSpPr>
        <p:spPr>
          <a:xfrm>
            <a:off x="3376525" y="1552682"/>
            <a:ext cx="5908152" cy="4950506"/>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400"/>
              </a:spcBef>
            </a:pPr>
            <a:r>
              <a:rPr lang="en-US" sz="1600" dirty="0"/>
              <a:t>ManTech engaged MIT in 2020 to learn what actions </a:t>
            </a:r>
          </a:p>
          <a:p>
            <a:pPr marL="0" indent="0">
              <a:lnSpc>
                <a:spcPct val="100000"/>
              </a:lnSpc>
              <a:spcBef>
                <a:spcPts val="400"/>
              </a:spcBef>
              <a:buNone/>
            </a:pPr>
            <a:r>
              <a:rPr lang="en-US" sz="1600" dirty="0"/>
              <a:t>     can be taken to accelerate the adaptation of advanced</a:t>
            </a:r>
          </a:p>
          <a:p>
            <a:pPr marL="0" indent="0">
              <a:lnSpc>
                <a:spcPct val="100000"/>
              </a:lnSpc>
              <a:spcBef>
                <a:spcPts val="400"/>
              </a:spcBef>
              <a:buNone/>
            </a:pPr>
            <a:r>
              <a:rPr lang="en-US" sz="1600" dirty="0"/>
              <a:t>     manufacturing technologies by SMMs</a:t>
            </a:r>
          </a:p>
          <a:p>
            <a:pPr>
              <a:lnSpc>
                <a:spcPct val="100000"/>
              </a:lnSpc>
              <a:spcBef>
                <a:spcPts val="400"/>
              </a:spcBef>
            </a:pPr>
            <a:r>
              <a:rPr lang="en-US" sz="1600" dirty="0"/>
              <a:t>First report delivered May 2021</a:t>
            </a:r>
          </a:p>
          <a:p>
            <a:pPr marL="0" indent="0">
              <a:lnSpc>
                <a:spcPct val="100000"/>
              </a:lnSpc>
              <a:spcBef>
                <a:spcPts val="400"/>
              </a:spcBef>
              <a:buNone/>
            </a:pPr>
            <a:r>
              <a:rPr lang="en-US" sz="1600" kern="0" dirty="0">
                <a:sym typeface="Wingdings" pitchFamily="2" charset="2"/>
                <a:hlinkClick r:id="rId2"/>
              </a:rPr>
              <a:t>https://www.ikim.mit.edu/national-manufacturing-workforce-plan</a:t>
            </a:r>
            <a:endParaRPr lang="en-US" sz="1600" kern="0" dirty="0">
              <a:sym typeface="Wingdings" pitchFamily="2" charset="2"/>
            </a:endParaRPr>
          </a:p>
          <a:p>
            <a:pPr marL="0" indent="0">
              <a:lnSpc>
                <a:spcPct val="100000"/>
              </a:lnSpc>
              <a:spcBef>
                <a:spcPts val="400"/>
              </a:spcBef>
              <a:buNone/>
            </a:pPr>
            <a:endParaRPr lang="en-US" sz="1600" dirty="0"/>
          </a:p>
          <a:p>
            <a:pPr>
              <a:lnSpc>
                <a:spcPct val="100000"/>
              </a:lnSpc>
              <a:spcBef>
                <a:spcPts val="400"/>
              </a:spcBef>
            </a:pPr>
            <a:r>
              <a:rPr lang="en-US" sz="1600" dirty="0"/>
              <a:t>Findings include:</a:t>
            </a:r>
          </a:p>
          <a:p>
            <a:pPr lvl="1">
              <a:lnSpc>
                <a:spcPct val="100000"/>
              </a:lnSpc>
              <a:spcBef>
                <a:spcPts val="400"/>
              </a:spcBef>
            </a:pPr>
            <a:r>
              <a:rPr lang="en-US" sz="1600" kern="0" dirty="0"/>
              <a:t>“Skill Gap” – large manufacturing firms are rapidly </a:t>
            </a:r>
          </a:p>
          <a:p>
            <a:pPr marL="457200" lvl="1" indent="0">
              <a:lnSpc>
                <a:spcPct val="100000"/>
              </a:lnSpc>
              <a:spcBef>
                <a:spcPts val="400"/>
              </a:spcBef>
              <a:buNone/>
            </a:pPr>
            <a:r>
              <a:rPr lang="en-US" sz="1600" kern="0" dirty="0"/>
              <a:t>     acquiring new technologies, but cannot find workers to </a:t>
            </a:r>
          </a:p>
          <a:p>
            <a:pPr marL="457200" lvl="1" indent="0">
              <a:lnSpc>
                <a:spcPct val="100000"/>
              </a:lnSpc>
              <a:spcBef>
                <a:spcPts val="400"/>
              </a:spcBef>
              <a:buNone/>
            </a:pPr>
            <a:r>
              <a:rPr lang="en-US" sz="1600" kern="0" dirty="0"/>
              <a:t>     operate them</a:t>
            </a:r>
          </a:p>
          <a:p>
            <a:pPr lvl="1">
              <a:lnSpc>
                <a:spcPct val="100000"/>
              </a:lnSpc>
              <a:spcBef>
                <a:spcPts val="400"/>
              </a:spcBef>
            </a:pPr>
            <a:r>
              <a:rPr lang="en-US" sz="1600" kern="0" dirty="0">
                <a:sym typeface="Wingdings" pitchFamily="2" charset="2"/>
              </a:rPr>
              <a:t>Small and midsized firms “Home Alone” – lacking </a:t>
            </a:r>
          </a:p>
          <a:p>
            <a:pPr marL="457200" lvl="1" indent="0">
              <a:lnSpc>
                <a:spcPct val="100000"/>
              </a:lnSpc>
              <a:spcBef>
                <a:spcPts val="400"/>
              </a:spcBef>
              <a:buNone/>
            </a:pPr>
            <a:r>
              <a:rPr lang="en-US" sz="1600" kern="0" dirty="0">
                <a:sym typeface="Wingdings" pitchFamily="2" charset="2"/>
              </a:rPr>
              <a:t>     support networks to aid adoption of new technologies</a:t>
            </a:r>
          </a:p>
          <a:p>
            <a:pPr lvl="1">
              <a:lnSpc>
                <a:spcPct val="100000"/>
              </a:lnSpc>
              <a:spcBef>
                <a:spcPts val="400"/>
              </a:spcBef>
            </a:pPr>
            <a:r>
              <a:rPr lang="en-US" sz="1600" kern="0" dirty="0">
                <a:sym typeface="Wingdings" pitchFamily="2" charset="2"/>
              </a:rPr>
              <a:t>Fragmented Government Programs – support for firms </a:t>
            </a:r>
          </a:p>
          <a:p>
            <a:pPr marL="457200" lvl="1" indent="0">
              <a:lnSpc>
                <a:spcPct val="100000"/>
              </a:lnSpc>
              <a:spcBef>
                <a:spcPts val="400"/>
              </a:spcBef>
              <a:buNone/>
            </a:pPr>
            <a:r>
              <a:rPr lang="en-US" sz="1600" kern="0" dirty="0">
                <a:sym typeface="Wingdings" pitchFamily="2" charset="2"/>
              </a:rPr>
              <a:t>     exists but lack coordination among supporting agencies</a:t>
            </a:r>
          </a:p>
          <a:p>
            <a:pPr marL="457200" lvl="1" indent="0">
              <a:lnSpc>
                <a:spcPct val="100000"/>
              </a:lnSpc>
              <a:spcBef>
                <a:spcPts val="400"/>
              </a:spcBef>
              <a:buNone/>
            </a:pPr>
            <a:r>
              <a:rPr lang="en-US" sz="1600" kern="0" dirty="0">
                <a:sym typeface="Wingdings" pitchFamily="2" charset="2"/>
              </a:rPr>
              <a:t>     causing confusion</a:t>
            </a:r>
          </a:p>
        </p:txBody>
      </p:sp>
      <p:pic>
        <p:nvPicPr>
          <p:cNvPr id="2" name="Picture 1"/>
          <p:cNvPicPr>
            <a:picLocks noChangeAspect="1"/>
          </p:cNvPicPr>
          <p:nvPr/>
        </p:nvPicPr>
        <p:blipFill>
          <a:blip r:embed="rId3"/>
          <a:stretch>
            <a:fillRect/>
          </a:stretch>
        </p:blipFill>
        <p:spPr>
          <a:xfrm>
            <a:off x="153862" y="1717430"/>
            <a:ext cx="3117801" cy="4027800"/>
          </a:xfrm>
          <a:prstGeom prst="rect">
            <a:avLst/>
          </a:prstGeom>
        </p:spPr>
      </p:pic>
      <p:sp>
        <p:nvSpPr>
          <p:cNvPr id="7" name="TextBox 6">
            <a:extLst>
              <a:ext uri="{FF2B5EF4-FFF2-40B4-BE49-F238E27FC236}">
                <a16:creationId xmlns:a16="http://schemas.microsoft.com/office/drawing/2014/main" id="{8BED2413-24F1-D64F-B493-2EB42CF0917C}"/>
              </a:ext>
            </a:extLst>
          </p:cNvPr>
          <p:cNvSpPr txBox="1"/>
          <p:nvPr/>
        </p:nvSpPr>
        <p:spPr>
          <a:xfrm>
            <a:off x="387630" y="6597035"/>
            <a:ext cx="8368740" cy="261610"/>
          </a:xfrm>
          <a:prstGeom prst="rect">
            <a:avLst/>
          </a:prstGeom>
          <a:noFill/>
        </p:spPr>
        <p:txBody>
          <a:bodyPr wrap="square" anchor="b" anchorCtr="1">
            <a:spAutoFit/>
          </a:bodyPr>
          <a:lstStyle/>
          <a:p>
            <a:pPr algn="ctr" defTabSz="422041">
              <a:defRPr/>
            </a:pPr>
            <a:r>
              <a:rPr lang="en-US" sz="1100" dirty="0">
                <a:cs typeface="Arial" panose="020B0604020202020204" pitchFamily="34" charset="0"/>
              </a:rPr>
              <a:t>Distribution Statement A: Approved for public release. DOPSR case #21-S-1982 applies. Distribution is unlimited. </a:t>
            </a:r>
          </a:p>
        </p:txBody>
      </p:sp>
    </p:spTree>
    <p:extLst>
      <p:ext uri="{BB962C8B-B14F-4D97-AF65-F5344CB8AC3E}">
        <p14:creationId xmlns:p14="http://schemas.microsoft.com/office/powerpoint/2010/main" val="1612434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1954-0316-294F-82C5-4D7D7504FFE0}"/>
              </a:ext>
            </a:extLst>
          </p:cNvPr>
          <p:cNvSpPr>
            <a:spLocks noGrp="1"/>
          </p:cNvSpPr>
          <p:nvPr>
            <p:ph type="title"/>
          </p:nvPr>
        </p:nvSpPr>
        <p:spPr>
          <a:xfrm>
            <a:off x="1352551" y="483791"/>
            <a:ext cx="7791449" cy="677002"/>
          </a:xfrm>
        </p:spPr>
        <p:txBody>
          <a:bodyPr>
            <a:noAutofit/>
          </a:bodyPr>
          <a:lstStyle/>
          <a:p>
            <a:r>
              <a:rPr lang="en-US" dirty="0">
                <a:latin typeface="Franklin Gothic Medium" panose="020B0603020102020204" pitchFamily="34" charset="0"/>
                <a:cs typeface="Arial" panose="020B0604020202020204" pitchFamily="34" charset="0"/>
              </a:rPr>
              <a:t>Manufacturing Workforce Focus In OSD</a:t>
            </a:r>
            <a:br>
              <a:rPr lang="en-US" b="1" i="1" dirty="0">
                <a:latin typeface="Franklin Gothic Medium" panose="020B0603020102020204" pitchFamily="34" charset="0"/>
                <a:cs typeface="Arial" panose="020B0604020202020204" pitchFamily="34" charset="0"/>
              </a:rPr>
            </a:br>
            <a:endParaRPr lang="en-US" dirty="0">
              <a:latin typeface="Franklin Gothic Medium" panose="020B0603020102020204" pitchFamily="34" charset="0"/>
            </a:endParaRPr>
          </a:p>
        </p:txBody>
      </p:sp>
      <p:graphicFrame>
        <p:nvGraphicFramePr>
          <p:cNvPr id="4" name="Diagram 3">
            <a:extLst>
              <a:ext uri="{FF2B5EF4-FFF2-40B4-BE49-F238E27FC236}">
                <a16:creationId xmlns:a16="http://schemas.microsoft.com/office/drawing/2014/main" id="{A4CC2F99-6F80-6E49-B005-E1609B3AEB1E}"/>
              </a:ext>
            </a:extLst>
          </p:cNvPr>
          <p:cNvGraphicFramePr/>
          <p:nvPr>
            <p:extLst>
              <p:ext uri="{D42A27DB-BD31-4B8C-83A1-F6EECF244321}">
                <p14:modId xmlns:p14="http://schemas.microsoft.com/office/powerpoint/2010/main" val="844143475"/>
              </p:ext>
            </p:extLst>
          </p:nvPr>
        </p:nvGraphicFramePr>
        <p:xfrm>
          <a:off x="1459522" y="1570888"/>
          <a:ext cx="6425017" cy="4237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79C053A0-8BE7-F441-8686-957FA199FEE6}"/>
              </a:ext>
            </a:extLst>
          </p:cNvPr>
          <p:cNvSpPr/>
          <p:nvPr/>
        </p:nvSpPr>
        <p:spPr>
          <a:xfrm>
            <a:off x="1335666" y="1773626"/>
            <a:ext cx="1853030" cy="3395801"/>
          </a:xfrm>
          <a:prstGeom prst="rect">
            <a:avLst/>
          </a:prstGeom>
        </p:spPr>
        <p:txBody>
          <a:bodyPr wrap="square">
            <a:spAutoFit/>
          </a:bodyPr>
          <a:lstStyle/>
          <a:p>
            <a:pPr marL="404813" lvl="0" algn="ctr"/>
            <a:r>
              <a:rPr lang="en-US" sz="1050" b="1" dirty="0"/>
              <a:t>A&amp;S</a:t>
            </a:r>
          </a:p>
          <a:p>
            <a:pPr marL="404813" lvl="0" algn="ctr"/>
            <a:r>
              <a:rPr lang="en-US" sz="1050" b="1" u="sng" dirty="0"/>
              <a:t>Workforce Focus</a:t>
            </a:r>
          </a:p>
          <a:p>
            <a:pPr marL="404813" lvl="0"/>
            <a:endParaRPr lang="en-US" sz="700" b="1" u="sng" dirty="0"/>
          </a:p>
          <a:p>
            <a:pPr marL="171450" lvl="1" indent="-171450">
              <a:spcBef>
                <a:spcPts val="200"/>
              </a:spcBef>
              <a:buFont typeface="Arial" panose="020B0604020202020204" pitchFamily="34" charset="0"/>
              <a:buChar char="•"/>
            </a:pPr>
            <a:r>
              <a:rPr lang="en-US" sz="1000" dirty="0"/>
              <a:t>Address critical industrial </a:t>
            </a:r>
          </a:p>
          <a:p>
            <a:pPr marL="0" lvl="1">
              <a:spcBef>
                <a:spcPts val="200"/>
              </a:spcBef>
            </a:pPr>
            <a:r>
              <a:rPr lang="en-US" sz="1000" dirty="0"/>
              <a:t>     workforce gaps to meet </a:t>
            </a:r>
          </a:p>
          <a:p>
            <a:pPr marL="0" lvl="1">
              <a:spcBef>
                <a:spcPts val="200"/>
              </a:spcBef>
            </a:pPr>
            <a:r>
              <a:rPr lang="en-US" sz="1000" dirty="0"/>
              <a:t>     defense acquisition and     </a:t>
            </a:r>
          </a:p>
          <a:p>
            <a:pPr marL="0" lvl="1">
              <a:spcBef>
                <a:spcPts val="200"/>
              </a:spcBef>
            </a:pPr>
            <a:r>
              <a:rPr lang="en-US" sz="1000" dirty="0"/>
              <a:t>     sustainment needs</a:t>
            </a:r>
            <a:endParaRPr lang="en-US" sz="1000" strike="sngStrike" dirty="0"/>
          </a:p>
          <a:p>
            <a:pPr marL="171450" lvl="1" indent="-171450">
              <a:spcBef>
                <a:spcPts val="200"/>
              </a:spcBef>
              <a:buFont typeface="Arial" panose="020B0604020202020204" pitchFamily="34" charset="0"/>
              <a:buChar char="•"/>
              <a:tabLst>
                <a:tab pos="3259138" algn="l"/>
              </a:tabLst>
            </a:pPr>
            <a:r>
              <a:rPr lang="en-US" sz="1000" dirty="0"/>
              <a:t>Incentivize development </a:t>
            </a:r>
          </a:p>
          <a:p>
            <a:pPr marL="0" lvl="1">
              <a:spcBef>
                <a:spcPts val="200"/>
              </a:spcBef>
              <a:tabLst>
                <a:tab pos="3259138" algn="l"/>
              </a:tabLst>
            </a:pPr>
            <a:r>
              <a:rPr lang="en-US" sz="1000" dirty="0"/>
              <a:t>      of training programs to </a:t>
            </a:r>
          </a:p>
          <a:p>
            <a:pPr marL="0" lvl="1">
              <a:spcBef>
                <a:spcPts val="200"/>
              </a:spcBef>
              <a:tabLst>
                <a:tab pos="3259138" algn="l"/>
              </a:tabLst>
            </a:pPr>
            <a:r>
              <a:rPr lang="en-US" sz="1000" dirty="0"/>
              <a:t>      accelerate training time </a:t>
            </a:r>
          </a:p>
          <a:p>
            <a:pPr marL="0" lvl="1">
              <a:spcBef>
                <a:spcPts val="200"/>
              </a:spcBef>
              <a:tabLst>
                <a:tab pos="3259138" algn="l"/>
              </a:tabLst>
            </a:pPr>
            <a:r>
              <a:rPr lang="en-US" sz="1000" dirty="0"/>
              <a:t>      and expand defense     </a:t>
            </a:r>
          </a:p>
          <a:p>
            <a:pPr marL="0" lvl="1">
              <a:spcBef>
                <a:spcPts val="200"/>
              </a:spcBef>
              <a:tabLst>
                <a:tab pos="3259138" algn="l"/>
              </a:tabLst>
            </a:pPr>
            <a:r>
              <a:rPr lang="en-US" sz="1000" dirty="0"/>
              <a:t>      pipeline capacity</a:t>
            </a:r>
          </a:p>
          <a:p>
            <a:pPr marL="171450" lvl="1" indent="-171450">
              <a:spcBef>
                <a:spcPts val="200"/>
              </a:spcBef>
              <a:buFont typeface="Arial" panose="020B0604020202020204" pitchFamily="34" charset="0"/>
              <a:buChar char="•"/>
              <a:tabLst>
                <a:tab pos="3259138" algn="l"/>
              </a:tabLst>
            </a:pPr>
            <a:r>
              <a:rPr lang="en-US" sz="1000" dirty="0"/>
              <a:t>Invest in skills </a:t>
            </a:r>
          </a:p>
          <a:p>
            <a:pPr marL="0" lvl="1">
              <a:spcBef>
                <a:spcPts val="200"/>
              </a:spcBef>
              <a:tabLst>
                <a:tab pos="3259138" algn="l"/>
              </a:tabLst>
            </a:pPr>
            <a:r>
              <a:rPr lang="en-US" sz="1000" dirty="0"/>
              <a:t>      development efforts to  </a:t>
            </a:r>
          </a:p>
          <a:p>
            <a:pPr marL="0" lvl="1">
              <a:spcBef>
                <a:spcPts val="200"/>
              </a:spcBef>
              <a:tabLst>
                <a:tab pos="3259138" algn="l"/>
              </a:tabLst>
            </a:pPr>
            <a:r>
              <a:rPr lang="en-US" sz="1000" dirty="0"/>
              <a:t>      motivate and enable </a:t>
            </a:r>
          </a:p>
          <a:p>
            <a:pPr marL="0" lvl="1">
              <a:spcBef>
                <a:spcPts val="200"/>
              </a:spcBef>
              <a:tabLst>
                <a:tab pos="3259138" algn="l"/>
              </a:tabLst>
            </a:pPr>
            <a:r>
              <a:rPr lang="en-US" sz="1000" dirty="0"/>
              <a:t>     communities, states and </a:t>
            </a:r>
          </a:p>
          <a:p>
            <a:pPr marL="0" lvl="1">
              <a:spcBef>
                <a:spcPts val="200"/>
              </a:spcBef>
              <a:tabLst>
                <a:tab pos="3259138" algn="l"/>
              </a:tabLst>
            </a:pPr>
            <a:r>
              <a:rPr lang="en-US" sz="1000" dirty="0"/>
              <a:t>     regions to modernize </a:t>
            </a:r>
          </a:p>
          <a:p>
            <a:pPr marL="0" lvl="1">
              <a:spcBef>
                <a:spcPts val="200"/>
              </a:spcBef>
              <a:tabLst>
                <a:tab pos="3259138" algn="l"/>
              </a:tabLst>
            </a:pPr>
            <a:r>
              <a:rPr lang="en-US" sz="1000" dirty="0"/>
              <a:t>     manufacturing equipment </a:t>
            </a:r>
          </a:p>
          <a:p>
            <a:pPr marL="0" lvl="1">
              <a:spcBef>
                <a:spcPts val="200"/>
              </a:spcBef>
              <a:tabLst>
                <a:tab pos="3259138" algn="l"/>
              </a:tabLst>
            </a:pPr>
            <a:r>
              <a:rPr lang="en-US" sz="1000" dirty="0"/>
              <a:t>             and infrastructure</a:t>
            </a:r>
            <a:endParaRPr lang="en-US" sz="1050" dirty="0"/>
          </a:p>
        </p:txBody>
      </p:sp>
      <p:sp>
        <p:nvSpPr>
          <p:cNvPr id="6" name="Rectangle 5">
            <a:extLst>
              <a:ext uri="{FF2B5EF4-FFF2-40B4-BE49-F238E27FC236}">
                <a16:creationId xmlns:a16="http://schemas.microsoft.com/office/drawing/2014/main" id="{8E334D03-9AD5-BF42-9688-BBED89A3E6BA}"/>
              </a:ext>
            </a:extLst>
          </p:cNvPr>
          <p:cNvSpPr/>
          <p:nvPr/>
        </p:nvSpPr>
        <p:spPr>
          <a:xfrm>
            <a:off x="5237675" y="1809718"/>
            <a:ext cx="2558168" cy="3416320"/>
          </a:xfrm>
          <a:prstGeom prst="rect">
            <a:avLst/>
          </a:prstGeom>
        </p:spPr>
        <p:txBody>
          <a:bodyPr wrap="square">
            <a:spAutoFit/>
          </a:bodyPr>
          <a:lstStyle/>
          <a:p>
            <a:pPr lvl="0" algn="ctr">
              <a:tabLst>
                <a:tab pos="1484313" algn="l"/>
              </a:tabLst>
            </a:pPr>
            <a:r>
              <a:rPr lang="en-US" sz="1050" b="1" dirty="0"/>
              <a:t>R&amp;E </a:t>
            </a:r>
          </a:p>
          <a:p>
            <a:pPr lvl="0" algn="ctr">
              <a:tabLst>
                <a:tab pos="1484313" algn="l"/>
              </a:tabLst>
            </a:pPr>
            <a:r>
              <a:rPr lang="en-US" sz="1050" b="1" u="sng" dirty="0"/>
              <a:t>Workforce Focus</a:t>
            </a:r>
          </a:p>
          <a:p>
            <a:pPr lvl="0">
              <a:tabLst>
                <a:tab pos="1484313" algn="l"/>
              </a:tabLst>
            </a:pPr>
            <a:endParaRPr lang="en-US" sz="1000" b="1" u="sng" dirty="0"/>
          </a:p>
          <a:p>
            <a:pPr marL="1030288" lvl="3" indent="-115888">
              <a:spcBef>
                <a:spcPts val="200"/>
              </a:spcBef>
              <a:buFont typeface="Arial" panose="020B0604020202020204" pitchFamily="34" charset="0"/>
              <a:buChar char="•"/>
              <a:tabLst>
                <a:tab pos="1484313" algn="l"/>
              </a:tabLst>
            </a:pPr>
            <a:r>
              <a:rPr lang="en-US" sz="1000" dirty="0"/>
              <a:t>Develop talent and </a:t>
            </a:r>
          </a:p>
          <a:p>
            <a:pPr marL="914400" lvl="3">
              <a:spcBef>
                <a:spcPts val="200"/>
              </a:spcBef>
              <a:tabLst>
                <a:tab pos="1484313" algn="l"/>
              </a:tabLst>
            </a:pPr>
            <a:r>
              <a:rPr lang="en-US" sz="1000" dirty="0"/>
              <a:t>    technology concurrently</a:t>
            </a:r>
          </a:p>
          <a:p>
            <a:pPr marL="1030288" lvl="3" indent="-115888">
              <a:spcBef>
                <a:spcPts val="200"/>
              </a:spcBef>
              <a:buFont typeface="Arial" panose="020B0604020202020204" pitchFamily="34" charset="0"/>
              <a:buChar char="•"/>
              <a:tabLst>
                <a:tab pos="1484313" algn="l"/>
              </a:tabLst>
            </a:pPr>
            <a:r>
              <a:rPr lang="en-US" sz="1000" dirty="0"/>
              <a:t>Develop a workforce </a:t>
            </a:r>
          </a:p>
          <a:p>
            <a:pPr marL="914400" lvl="3">
              <a:spcBef>
                <a:spcPts val="200"/>
              </a:spcBef>
              <a:tabLst>
                <a:tab pos="1484313" algn="l"/>
              </a:tabLst>
            </a:pPr>
            <a:r>
              <a:rPr lang="en-US" sz="1000" dirty="0"/>
              <a:t>    proficient in the use and </a:t>
            </a:r>
          </a:p>
          <a:p>
            <a:pPr marL="914400" lvl="3">
              <a:spcBef>
                <a:spcPts val="200"/>
              </a:spcBef>
              <a:tabLst>
                <a:tab pos="1484313" algn="l"/>
              </a:tabLst>
            </a:pPr>
            <a:r>
              <a:rPr lang="en-US" sz="1000" dirty="0"/>
              <a:t>    application of emerging </a:t>
            </a:r>
          </a:p>
          <a:p>
            <a:pPr marL="914400" lvl="3">
              <a:spcBef>
                <a:spcPts val="200"/>
              </a:spcBef>
              <a:tabLst>
                <a:tab pos="1484313" algn="l"/>
              </a:tabLst>
            </a:pPr>
            <a:r>
              <a:rPr lang="en-US" sz="1000" dirty="0"/>
              <a:t>    technologies </a:t>
            </a:r>
          </a:p>
          <a:p>
            <a:pPr marL="1030288" lvl="3" indent="-115888">
              <a:spcBef>
                <a:spcPts val="200"/>
              </a:spcBef>
              <a:buFont typeface="Arial" panose="020B0604020202020204" pitchFamily="34" charset="0"/>
              <a:buChar char="•"/>
              <a:tabLst>
                <a:tab pos="1484313" algn="l"/>
              </a:tabLst>
            </a:pPr>
            <a:r>
              <a:rPr lang="en-US" sz="1000" dirty="0"/>
              <a:t>Expand non-traditional </a:t>
            </a:r>
          </a:p>
          <a:p>
            <a:pPr marL="914400" lvl="3">
              <a:spcBef>
                <a:spcPts val="200"/>
              </a:spcBef>
              <a:tabLst>
                <a:tab pos="1484313" algn="l"/>
              </a:tabLst>
            </a:pPr>
            <a:r>
              <a:rPr lang="en-US" sz="1000" dirty="0"/>
              <a:t>    learning models </a:t>
            </a:r>
          </a:p>
          <a:p>
            <a:pPr marL="1030288" lvl="3" indent="-115888">
              <a:spcBef>
                <a:spcPts val="200"/>
              </a:spcBef>
              <a:buFont typeface="Arial" panose="020B0604020202020204" pitchFamily="34" charset="0"/>
              <a:buChar char="•"/>
              <a:tabLst>
                <a:tab pos="1484313" algn="l"/>
              </a:tabLst>
            </a:pPr>
            <a:r>
              <a:rPr lang="en-US" sz="1000" dirty="0"/>
              <a:t>Employ disruptive innovations </a:t>
            </a:r>
          </a:p>
          <a:p>
            <a:pPr marL="914400" lvl="3">
              <a:spcBef>
                <a:spcPts val="200"/>
              </a:spcBef>
              <a:tabLst>
                <a:tab pos="1484313" algn="l"/>
              </a:tabLst>
            </a:pPr>
            <a:r>
              <a:rPr lang="en-US" sz="1000" dirty="0"/>
              <a:t>    in learning tools, venues, </a:t>
            </a:r>
          </a:p>
          <a:p>
            <a:pPr marL="914400" lvl="3">
              <a:spcBef>
                <a:spcPts val="200"/>
              </a:spcBef>
              <a:tabLst>
                <a:tab pos="1484313" algn="l"/>
              </a:tabLst>
            </a:pPr>
            <a:r>
              <a:rPr lang="en-US" sz="1000" dirty="0"/>
              <a:t>    and pathways in </a:t>
            </a:r>
          </a:p>
          <a:p>
            <a:pPr marL="914400" lvl="3">
              <a:spcBef>
                <a:spcPts val="200"/>
              </a:spcBef>
              <a:tabLst>
                <a:tab pos="1484313" algn="l"/>
              </a:tabLst>
            </a:pPr>
            <a:r>
              <a:rPr lang="en-US" sz="1000" dirty="0"/>
              <a:t>    traditional education</a:t>
            </a:r>
          </a:p>
          <a:p>
            <a:pPr marL="1030288" lvl="3" indent="-115888">
              <a:spcBef>
                <a:spcPts val="200"/>
              </a:spcBef>
              <a:buFont typeface="Arial" panose="020B0604020202020204" pitchFamily="34" charset="0"/>
              <a:buChar char="•"/>
              <a:tabLst>
                <a:tab pos="1484313" algn="l"/>
              </a:tabLst>
            </a:pPr>
            <a:r>
              <a:rPr lang="en-US" sz="1000" dirty="0"/>
              <a:t>Model Career and </a:t>
            </a:r>
          </a:p>
          <a:p>
            <a:pPr marL="914400" lvl="3">
              <a:spcBef>
                <a:spcPts val="200"/>
              </a:spcBef>
              <a:tabLst>
                <a:tab pos="1484313" algn="l"/>
              </a:tabLst>
            </a:pPr>
            <a:r>
              <a:rPr lang="en-US" sz="1000" dirty="0"/>
              <a:t>    Technical Education </a:t>
            </a:r>
          </a:p>
          <a:p>
            <a:pPr marL="914400" lvl="3">
              <a:spcBef>
                <a:spcPts val="200"/>
              </a:spcBef>
              <a:tabLst>
                <a:tab pos="1484313" algn="l"/>
              </a:tabLst>
            </a:pPr>
            <a:r>
              <a:rPr lang="en-US" sz="1000" dirty="0"/>
              <a:t>    modernization </a:t>
            </a:r>
          </a:p>
        </p:txBody>
      </p:sp>
      <p:sp>
        <p:nvSpPr>
          <p:cNvPr id="7" name="TextBox 6">
            <a:extLst>
              <a:ext uri="{FF2B5EF4-FFF2-40B4-BE49-F238E27FC236}">
                <a16:creationId xmlns:a16="http://schemas.microsoft.com/office/drawing/2014/main" id="{56CE00DD-40A8-2D4D-8B25-D26242A5D97A}"/>
              </a:ext>
            </a:extLst>
          </p:cNvPr>
          <p:cNvSpPr txBox="1"/>
          <p:nvPr/>
        </p:nvSpPr>
        <p:spPr>
          <a:xfrm>
            <a:off x="3474151" y="1894194"/>
            <a:ext cx="2047431" cy="3387608"/>
          </a:xfrm>
          <a:prstGeom prst="rect">
            <a:avLst/>
          </a:prstGeom>
          <a:noFill/>
        </p:spPr>
        <p:txBody>
          <a:bodyPr wrap="square" rtlCol="0" anchor="ctr" anchorCtr="0">
            <a:noAutofit/>
          </a:bodyPr>
          <a:lstStyle/>
          <a:p>
            <a:pPr algn="ctr"/>
            <a:r>
              <a:rPr lang="en-US" sz="1050" b="1" u="sng" dirty="0">
                <a:cs typeface="Arial" pitchFamily="34" charset="0"/>
              </a:rPr>
              <a:t>Shared Focus</a:t>
            </a:r>
          </a:p>
          <a:p>
            <a:pPr algn="ctr"/>
            <a:endParaRPr lang="en-US" sz="1000" b="1" u="sng" dirty="0">
              <a:cs typeface="Arial" pitchFamily="34" charset="0"/>
            </a:endParaRPr>
          </a:p>
          <a:p>
            <a:pPr marL="171450" indent="-171450">
              <a:spcBef>
                <a:spcPts val="200"/>
              </a:spcBef>
              <a:buFont typeface="Arial" panose="020B0604020202020204" pitchFamily="34" charset="0"/>
              <a:buChar char="•"/>
            </a:pPr>
            <a:r>
              <a:rPr lang="en-US" sz="1000" dirty="0"/>
              <a:t>Modernize manufacturing</a:t>
            </a:r>
          </a:p>
          <a:p>
            <a:pPr>
              <a:spcBef>
                <a:spcPts val="200"/>
              </a:spcBef>
            </a:pPr>
            <a:r>
              <a:rPr lang="en-US" sz="1000" dirty="0"/>
              <a:t>     education and industrial skills     </a:t>
            </a:r>
          </a:p>
          <a:p>
            <a:pPr marL="171450" lvl="1" indent="-171450">
              <a:spcBef>
                <a:spcPts val="200"/>
              </a:spcBef>
              <a:buFont typeface="Arial" panose="020B0604020202020204" pitchFamily="34" charset="0"/>
              <a:buChar char="•"/>
            </a:pPr>
            <a:r>
              <a:rPr lang="en-US" sz="1000" dirty="0"/>
              <a:t>Expand the talent acquisition pool </a:t>
            </a:r>
          </a:p>
          <a:p>
            <a:pPr marL="171450" lvl="1" indent="-171450">
              <a:spcBef>
                <a:spcPts val="200"/>
              </a:spcBef>
              <a:buFont typeface="Arial" panose="020B0604020202020204" pitchFamily="34" charset="0"/>
              <a:buChar char="•"/>
            </a:pPr>
            <a:r>
              <a:rPr lang="en-US" sz="1000" dirty="0"/>
              <a:t>Promote diversity, equity,             </a:t>
            </a:r>
          </a:p>
          <a:p>
            <a:pPr marL="0" lvl="1">
              <a:spcBef>
                <a:spcPts val="200"/>
              </a:spcBef>
            </a:pPr>
            <a:r>
              <a:rPr lang="en-US" sz="1000" dirty="0"/>
              <a:t>      inclusion, and economic mobility</a:t>
            </a:r>
          </a:p>
          <a:p>
            <a:pPr marL="171450" lvl="1" indent="-171450">
              <a:spcBef>
                <a:spcPts val="200"/>
              </a:spcBef>
              <a:buFont typeface="Arial" panose="020B0604020202020204" pitchFamily="34" charset="0"/>
              <a:buChar char="•"/>
            </a:pPr>
            <a:r>
              <a:rPr lang="en-US" sz="1000" dirty="0"/>
              <a:t>Drive action regionally </a:t>
            </a:r>
          </a:p>
          <a:p>
            <a:pPr marL="171450" lvl="1" indent="-171450">
              <a:spcBef>
                <a:spcPts val="200"/>
              </a:spcBef>
              <a:buFont typeface="Arial" panose="020B0604020202020204" pitchFamily="34" charset="0"/>
              <a:buChar char="•"/>
            </a:pPr>
            <a:r>
              <a:rPr lang="en-US" sz="1000" dirty="0"/>
              <a:t>Engage workforce and economic development interests </a:t>
            </a:r>
          </a:p>
          <a:p>
            <a:pPr marL="171450" lvl="1" indent="-171450">
              <a:spcBef>
                <a:spcPts val="200"/>
              </a:spcBef>
              <a:buFont typeface="Arial" panose="020B0604020202020204" pitchFamily="34" charset="0"/>
              <a:buChar char="•"/>
            </a:pPr>
            <a:r>
              <a:rPr lang="en-US" sz="1000" dirty="0"/>
              <a:t>Develop data-driven workforce talent supply-demand assessments</a:t>
            </a:r>
          </a:p>
          <a:p>
            <a:pPr marL="171450" lvl="1" indent="-171450">
              <a:spcBef>
                <a:spcPts val="200"/>
              </a:spcBef>
              <a:buFont typeface="Arial" panose="020B0604020202020204" pitchFamily="34" charset="0"/>
              <a:buChar char="•"/>
            </a:pPr>
            <a:r>
              <a:rPr lang="en-US" sz="1000" dirty="0"/>
              <a:t>Collaborate with USG and other stakeholders</a:t>
            </a:r>
          </a:p>
          <a:p>
            <a:pPr marL="171450" lvl="1" indent="-171450">
              <a:spcBef>
                <a:spcPts val="200"/>
              </a:spcBef>
              <a:buFont typeface="Arial" panose="020B0604020202020204" pitchFamily="34" charset="0"/>
              <a:buChar char="•"/>
            </a:pPr>
            <a:r>
              <a:rPr lang="en-US" sz="1000" dirty="0"/>
              <a:t>Enable small and midsized manufacturers to modernize </a:t>
            </a:r>
          </a:p>
          <a:p>
            <a:pPr marL="171450" lvl="1" indent="-171450">
              <a:spcBef>
                <a:spcPts val="200"/>
              </a:spcBef>
              <a:buFont typeface="Arial" panose="020B0604020202020204" pitchFamily="34" charset="0"/>
              <a:buChar char="•"/>
            </a:pPr>
            <a:r>
              <a:rPr lang="en-US" sz="1000" dirty="0"/>
              <a:t>Upskill and reskill incumbent workers</a:t>
            </a:r>
          </a:p>
        </p:txBody>
      </p:sp>
      <p:sp>
        <p:nvSpPr>
          <p:cNvPr id="9" name="Rounded Rectangle 27">
            <a:extLst>
              <a:ext uri="{FF2B5EF4-FFF2-40B4-BE49-F238E27FC236}">
                <a16:creationId xmlns:a16="http://schemas.microsoft.com/office/drawing/2014/main" id="{A279F48D-8A9D-5A43-94E4-B5834213D2F9}"/>
              </a:ext>
            </a:extLst>
          </p:cNvPr>
          <p:cNvSpPr/>
          <p:nvPr/>
        </p:nvSpPr>
        <p:spPr>
          <a:xfrm>
            <a:off x="364200" y="5883905"/>
            <a:ext cx="8382000" cy="874994"/>
          </a:xfrm>
          <a:custGeom>
            <a:avLst/>
            <a:gdLst>
              <a:gd name="connsiteX0" fmla="*/ 0 w 9009358"/>
              <a:gd name="connsiteY0" fmla="*/ 228371 h 913483"/>
              <a:gd name="connsiteX1" fmla="*/ 8552617 w 9009358"/>
              <a:gd name="connsiteY1" fmla="*/ 228371 h 913483"/>
              <a:gd name="connsiteX2" fmla="*/ 8552617 w 9009358"/>
              <a:gd name="connsiteY2" fmla="*/ 0 h 913483"/>
              <a:gd name="connsiteX3" fmla="*/ 9009358 w 9009358"/>
              <a:gd name="connsiteY3" fmla="*/ 456742 h 913483"/>
              <a:gd name="connsiteX4" fmla="*/ 8552617 w 9009358"/>
              <a:gd name="connsiteY4" fmla="*/ 913483 h 913483"/>
              <a:gd name="connsiteX5" fmla="*/ 8552617 w 9009358"/>
              <a:gd name="connsiteY5" fmla="*/ 685112 h 913483"/>
              <a:gd name="connsiteX6" fmla="*/ 0 w 9009358"/>
              <a:gd name="connsiteY6" fmla="*/ 685112 h 913483"/>
              <a:gd name="connsiteX7" fmla="*/ 0 w 9009358"/>
              <a:gd name="connsiteY7" fmla="*/ 228371 h 913483"/>
              <a:gd name="connsiteX0" fmla="*/ 0 w 9009358"/>
              <a:gd name="connsiteY0" fmla="*/ 228371 h 913483"/>
              <a:gd name="connsiteX1" fmla="*/ 8573243 w 9009358"/>
              <a:gd name="connsiteY1" fmla="*/ 180245 h 913483"/>
              <a:gd name="connsiteX2" fmla="*/ 8552617 w 9009358"/>
              <a:gd name="connsiteY2" fmla="*/ 0 h 913483"/>
              <a:gd name="connsiteX3" fmla="*/ 9009358 w 9009358"/>
              <a:gd name="connsiteY3" fmla="*/ 456742 h 913483"/>
              <a:gd name="connsiteX4" fmla="*/ 8552617 w 9009358"/>
              <a:gd name="connsiteY4" fmla="*/ 913483 h 913483"/>
              <a:gd name="connsiteX5" fmla="*/ 8552617 w 9009358"/>
              <a:gd name="connsiteY5" fmla="*/ 685112 h 913483"/>
              <a:gd name="connsiteX6" fmla="*/ 0 w 9009358"/>
              <a:gd name="connsiteY6" fmla="*/ 685112 h 913483"/>
              <a:gd name="connsiteX7" fmla="*/ 0 w 9009358"/>
              <a:gd name="connsiteY7" fmla="*/ 228371 h 913483"/>
              <a:gd name="connsiteX0" fmla="*/ 0 w 9009358"/>
              <a:gd name="connsiteY0" fmla="*/ 228371 h 913483"/>
              <a:gd name="connsiteX1" fmla="*/ 8573243 w 9009358"/>
              <a:gd name="connsiteY1" fmla="*/ 180245 h 913483"/>
              <a:gd name="connsiteX2" fmla="*/ 8552617 w 9009358"/>
              <a:gd name="connsiteY2" fmla="*/ 0 h 913483"/>
              <a:gd name="connsiteX3" fmla="*/ 9009358 w 9009358"/>
              <a:gd name="connsiteY3" fmla="*/ 456742 h 913483"/>
              <a:gd name="connsiteX4" fmla="*/ 8552617 w 9009358"/>
              <a:gd name="connsiteY4" fmla="*/ 913483 h 913483"/>
              <a:gd name="connsiteX5" fmla="*/ 8566368 w 9009358"/>
              <a:gd name="connsiteY5" fmla="*/ 733239 h 913483"/>
              <a:gd name="connsiteX6" fmla="*/ 0 w 9009358"/>
              <a:gd name="connsiteY6" fmla="*/ 685112 h 913483"/>
              <a:gd name="connsiteX7" fmla="*/ 0 w 9009358"/>
              <a:gd name="connsiteY7" fmla="*/ 228371 h 913483"/>
              <a:gd name="connsiteX0" fmla="*/ 41251 w 9009358"/>
              <a:gd name="connsiteY0" fmla="*/ 166494 h 913483"/>
              <a:gd name="connsiteX1" fmla="*/ 8573243 w 9009358"/>
              <a:gd name="connsiteY1" fmla="*/ 180245 h 913483"/>
              <a:gd name="connsiteX2" fmla="*/ 8552617 w 9009358"/>
              <a:gd name="connsiteY2" fmla="*/ 0 h 913483"/>
              <a:gd name="connsiteX3" fmla="*/ 9009358 w 9009358"/>
              <a:gd name="connsiteY3" fmla="*/ 456742 h 913483"/>
              <a:gd name="connsiteX4" fmla="*/ 8552617 w 9009358"/>
              <a:gd name="connsiteY4" fmla="*/ 913483 h 913483"/>
              <a:gd name="connsiteX5" fmla="*/ 8566368 w 9009358"/>
              <a:gd name="connsiteY5" fmla="*/ 733239 h 913483"/>
              <a:gd name="connsiteX6" fmla="*/ 0 w 9009358"/>
              <a:gd name="connsiteY6" fmla="*/ 685112 h 913483"/>
              <a:gd name="connsiteX7" fmla="*/ 41251 w 9009358"/>
              <a:gd name="connsiteY7" fmla="*/ 166494 h 913483"/>
              <a:gd name="connsiteX0" fmla="*/ 0 w 8968107"/>
              <a:gd name="connsiteY0" fmla="*/ 166494 h 913483"/>
              <a:gd name="connsiteX1" fmla="*/ 8531992 w 8968107"/>
              <a:gd name="connsiteY1" fmla="*/ 180245 h 913483"/>
              <a:gd name="connsiteX2" fmla="*/ 8511366 w 8968107"/>
              <a:gd name="connsiteY2" fmla="*/ 0 h 913483"/>
              <a:gd name="connsiteX3" fmla="*/ 8968107 w 8968107"/>
              <a:gd name="connsiteY3" fmla="*/ 456742 h 913483"/>
              <a:gd name="connsiteX4" fmla="*/ 8511366 w 8968107"/>
              <a:gd name="connsiteY4" fmla="*/ 913483 h 913483"/>
              <a:gd name="connsiteX5" fmla="*/ 8525117 w 8968107"/>
              <a:gd name="connsiteY5" fmla="*/ 733239 h 913483"/>
              <a:gd name="connsiteX6" fmla="*/ 0 w 8968107"/>
              <a:gd name="connsiteY6" fmla="*/ 712613 h 913483"/>
              <a:gd name="connsiteX7" fmla="*/ 0 w 8968107"/>
              <a:gd name="connsiteY7" fmla="*/ 166494 h 91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8107" h="913483">
                <a:moveTo>
                  <a:pt x="0" y="166494"/>
                </a:moveTo>
                <a:lnTo>
                  <a:pt x="8531992" y="180245"/>
                </a:lnTo>
                <a:lnTo>
                  <a:pt x="8511366" y="0"/>
                </a:lnTo>
                <a:lnTo>
                  <a:pt x="8968107" y="456742"/>
                </a:lnTo>
                <a:lnTo>
                  <a:pt x="8511366" y="913483"/>
                </a:lnTo>
                <a:lnTo>
                  <a:pt x="8525117" y="733239"/>
                </a:lnTo>
                <a:lnTo>
                  <a:pt x="0" y="712613"/>
                </a:lnTo>
                <a:lnTo>
                  <a:pt x="0" y="166494"/>
                </a:lnTo>
                <a:close/>
              </a:path>
            </a:pathLst>
          </a:custGeom>
          <a:solidFill>
            <a:srgbClr val="111C4E"/>
          </a:solidFill>
          <a:ln w="12700" cmpd="thickThi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87338" algn="l"/>
                <a:tab pos="4060825" algn="ctr"/>
                <a:tab pos="7661275" algn="r"/>
              </a:tabLst>
            </a:pPr>
            <a:r>
              <a:rPr lang="en-US" sz="1600" b="1" dirty="0">
                <a:solidFill>
                  <a:schemeClr val="tx1"/>
                </a:solidFill>
                <a:cs typeface="Arial" pitchFamily="34" charset="0"/>
              </a:rPr>
              <a:t>     </a:t>
            </a:r>
            <a:r>
              <a:rPr lang="en-US" sz="1100" b="1" dirty="0">
                <a:solidFill>
                  <a:schemeClr val="bg1"/>
                </a:solidFill>
                <a:cs typeface="Arial" pitchFamily="34" charset="0"/>
              </a:rPr>
              <a:t>Shorter Term (1-x years)	</a:t>
            </a:r>
            <a:r>
              <a:rPr lang="en-US" b="1" i="1" dirty="0">
                <a:solidFill>
                  <a:schemeClr val="bg1"/>
                </a:solidFill>
                <a:cs typeface="Arial" pitchFamily="34" charset="0"/>
              </a:rPr>
              <a:t>Investment Return Time Horizon</a:t>
            </a:r>
            <a:r>
              <a:rPr lang="en-US" sz="1100" b="1" dirty="0">
                <a:solidFill>
                  <a:schemeClr val="bg1"/>
                </a:solidFill>
                <a:cs typeface="Arial" pitchFamily="34" charset="0"/>
              </a:rPr>
              <a:t>	Longer Term (4-+ years)</a:t>
            </a:r>
            <a:r>
              <a:rPr lang="en-US" sz="1600" b="1" dirty="0">
                <a:solidFill>
                  <a:schemeClr val="bg1"/>
                </a:solidFill>
                <a:cs typeface="Arial" pitchFamily="34" charset="0"/>
              </a:rPr>
              <a:t>	</a:t>
            </a:r>
          </a:p>
        </p:txBody>
      </p:sp>
      <p:sp>
        <p:nvSpPr>
          <p:cNvPr id="12" name="TextBox 11">
            <a:extLst>
              <a:ext uri="{FF2B5EF4-FFF2-40B4-BE49-F238E27FC236}">
                <a16:creationId xmlns:a16="http://schemas.microsoft.com/office/drawing/2014/main" id="{A0F57FE0-302C-0A44-8D5C-AF6E2A5A94CA}"/>
              </a:ext>
            </a:extLst>
          </p:cNvPr>
          <p:cNvSpPr txBox="1"/>
          <p:nvPr/>
        </p:nvSpPr>
        <p:spPr>
          <a:xfrm>
            <a:off x="687884" y="6596023"/>
            <a:ext cx="7220646" cy="261610"/>
          </a:xfrm>
          <a:prstGeom prst="rect">
            <a:avLst/>
          </a:prstGeom>
          <a:noFill/>
        </p:spPr>
        <p:txBody>
          <a:bodyPr wrap="square" anchor="b" anchorCtr="1">
            <a:spAutoFit/>
          </a:bodyPr>
          <a:lstStyle/>
          <a:p>
            <a:pPr algn="ctr">
              <a:defRPr/>
            </a:pPr>
            <a:r>
              <a:rPr lang="en-US" sz="1100" dirty="0"/>
              <a:t>Distribution Statement A: Approved for public release. Distribution is unlimited. </a:t>
            </a:r>
          </a:p>
        </p:txBody>
      </p:sp>
    </p:spTree>
    <p:extLst>
      <p:ext uri="{BB962C8B-B14F-4D97-AF65-F5344CB8AC3E}">
        <p14:creationId xmlns:p14="http://schemas.microsoft.com/office/powerpoint/2010/main" val="2479344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FBC0DFC2-D028-B442-A5C4-6F792AB15192}"/>
              </a:ext>
            </a:extLst>
          </p:cNvPr>
          <p:cNvSpPr>
            <a:spLocks noGrp="1"/>
          </p:cNvSpPr>
          <p:nvPr>
            <p:ph type="title"/>
          </p:nvPr>
        </p:nvSpPr>
        <p:spPr>
          <a:xfrm>
            <a:off x="1039978" y="160652"/>
            <a:ext cx="7223755" cy="1028700"/>
          </a:xfrm>
        </p:spPr>
        <p:txBody>
          <a:bodyPr>
            <a:normAutofit/>
          </a:bodyPr>
          <a:lstStyle/>
          <a:p>
            <a:r>
              <a:rPr lang="en-US" sz="3600" b="0" dirty="0">
                <a:solidFill>
                  <a:schemeClr val="bg1"/>
                </a:solidFill>
                <a:latin typeface="Franklin Gothic Medium" panose="020B0603020102020204" pitchFamily="34" charset="0"/>
              </a:rPr>
              <a:t>Three Theaters of Operation</a:t>
            </a:r>
          </a:p>
        </p:txBody>
      </p:sp>
      <p:pic>
        <p:nvPicPr>
          <p:cNvPr id="3" name="Picture 2"/>
          <p:cNvPicPr>
            <a:picLocks noChangeAspect="1"/>
          </p:cNvPicPr>
          <p:nvPr/>
        </p:nvPicPr>
        <p:blipFill>
          <a:blip r:embed="rId2"/>
          <a:stretch>
            <a:fillRect/>
          </a:stretch>
        </p:blipFill>
        <p:spPr>
          <a:xfrm>
            <a:off x="245668" y="1265581"/>
            <a:ext cx="8652664" cy="4780261"/>
          </a:xfrm>
          <a:prstGeom prst="rect">
            <a:avLst/>
          </a:prstGeom>
        </p:spPr>
      </p:pic>
      <p:sp>
        <p:nvSpPr>
          <p:cNvPr id="74" name="Rectangle 73"/>
          <p:cNvSpPr/>
          <p:nvPr/>
        </p:nvSpPr>
        <p:spPr>
          <a:xfrm>
            <a:off x="0" y="6001141"/>
            <a:ext cx="9144000" cy="573110"/>
          </a:xfrm>
          <a:prstGeom prst="rect">
            <a:avLst/>
          </a:prstGeom>
          <a:solidFill>
            <a:schemeClr val="accent6">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bg1"/>
                </a:solidFill>
              </a:rPr>
              <a:t>Relationships Built on Complementary Missions</a:t>
            </a:r>
          </a:p>
        </p:txBody>
      </p:sp>
      <p:sp>
        <p:nvSpPr>
          <p:cNvPr id="5" name="Rectangle 4">
            <a:extLst>
              <a:ext uri="{FF2B5EF4-FFF2-40B4-BE49-F238E27FC236}">
                <a16:creationId xmlns:a16="http://schemas.microsoft.com/office/drawing/2014/main" id="{077EE04B-E71B-714F-BC15-282F4CDF3FBC}"/>
              </a:ext>
            </a:extLst>
          </p:cNvPr>
          <p:cNvSpPr/>
          <p:nvPr/>
        </p:nvSpPr>
        <p:spPr>
          <a:xfrm>
            <a:off x="3867911" y="2745081"/>
            <a:ext cx="1032603" cy="128854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700" dirty="0"/>
              <a:t>MFG USA</a:t>
            </a:r>
          </a:p>
          <a:p>
            <a:pPr algn="ctr"/>
            <a:r>
              <a:rPr lang="en-US" sz="1700" dirty="0"/>
              <a:t>Institutes</a:t>
            </a:r>
          </a:p>
        </p:txBody>
      </p:sp>
      <p:sp>
        <p:nvSpPr>
          <p:cNvPr id="7" name="TextBox 6">
            <a:extLst>
              <a:ext uri="{FF2B5EF4-FFF2-40B4-BE49-F238E27FC236}">
                <a16:creationId xmlns:a16="http://schemas.microsoft.com/office/drawing/2014/main" id="{B868C57C-EC7A-E747-ADCB-42A9947F6C87}"/>
              </a:ext>
            </a:extLst>
          </p:cNvPr>
          <p:cNvSpPr txBox="1"/>
          <p:nvPr/>
        </p:nvSpPr>
        <p:spPr>
          <a:xfrm>
            <a:off x="387630" y="6568340"/>
            <a:ext cx="8368740" cy="261610"/>
          </a:xfrm>
          <a:prstGeom prst="rect">
            <a:avLst/>
          </a:prstGeom>
          <a:noFill/>
        </p:spPr>
        <p:txBody>
          <a:bodyPr wrap="square" anchor="b" anchorCtr="1">
            <a:spAutoFit/>
          </a:bodyPr>
          <a:lstStyle/>
          <a:p>
            <a:pPr algn="ctr" defTabSz="422041">
              <a:defRPr/>
            </a:pPr>
            <a:r>
              <a:rPr lang="en-US" sz="1100" dirty="0">
                <a:cs typeface="Arial" panose="020B0604020202020204" pitchFamily="34" charset="0"/>
              </a:rPr>
              <a:t>Distribution Statement A: Approved for public release. DOPSR case #22-S-0307 applies. Distribution is unlimited. </a:t>
            </a:r>
          </a:p>
        </p:txBody>
      </p:sp>
    </p:spTree>
    <p:extLst>
      <p:ext uri="{BB962C8B-B14F-4D97-AF65-F5344CB8AC3E}">
        <p14:creationId xmlns:p14="http://schemas.microsoft.com/office/powerpoint/2010/main" val="260663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1"/>
          <p:cNvSpPr>
            <a:spLocks noGrp="1"/>
          </p:cNvSpPr>
          <p:nvPr>
            <p:ph type="title"/>
          </p:nvPr>
        </p:nvSpPr>
        <p:spPr/>
        <p:txBody>
          <a:bodyPr>
            <a:normAutofit fontScale="90000"/>
          </a:bodyPr>
          <a:lstStyle/>
          <a:p>
            <a:pPr algn="ctr"/>
            <a:r>
              <a:rPr lang="en-US" sz="4000" dirty="0"/>
              <a:t>DoD Manufacturing Innovation Institutes </a:t>
            </a:r>
            <a:br>
              <a:rPr lang="en-US" dirty="0"/>
            </a:br>
            <a:r>
              <a:rPr lang="en-US" sz="2700" dirty="0"/>
              <a:t>Current Network</a:t>
            </a:r>
          </a:p>
        </p:txBody>
      </p:sp>
      <p:sp>
        <p:nvSpPr>
          <p:cNvPr id="120" name="Freeform 119"/>
          <p:cNvSpPr/>
          <p:nvPr/>
        </p:nvSpPr>
        <p:spPr>
          <a:xfrm>
            <a:off x="6160609" y="5287262"/>
            <a:ext cx="1216567" cy="949657"/>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21" name="Freeform 120"/>
          <p:cNvSpPr/>
          <p:nvPr/>
        </p:nvSpPr>
        <p:spPr>
          <a:xfrm>
            <a:off x="1483337" y="2219143"/>
            <a:ext cx="887575" cy="663073"/>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ea typeface="+mn-ea"/>
              <a:cs typeface="+mn-cs"/>
            </a:endParaRPr>
          </a:p>
        </p:txBody>
      </p:sp>
      <p:sp>
        <p:nvSpPr>
          <p:cNvPr id="122" name="Freeform 121"/>
          <p:cNvSpPr/>
          <p:nvPr/>
        </p:nvSpPr>
        <p:spPr>
          <a:xfrm>
            <a:off x="2156720" y="2379290"/>
            <a:ext cx="807777" cy="1291027"/>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ea typeface="+mn-ea"/>
              <a:cs typeface="+mn-cs"/>
            </a:endParaRPr>
          </a:p>
        </p:txBody>
      </p:sp>
      <p:sp>
        <p:nvSpPr>
          <p:cNvPr id="123" name="Freeform 122"/>
          <p:cNvSpPr/>
          <p:nvPr/>
        </p:nvSpPr>
        <p:spPr>
          <a:xfrm>
            <a:off x="2463996" y="2400357"/>
            <a:ext cx="1388763" cy="842891"/>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24" name="Freeform 123"/>
          <p:cNvSpPr>
            <a:spLocks noChangeArrowheads="1"/>
          </p:cNvSpPr>
          <p:nvPr/>
        </p:nvSpPr>
        <p:spPr bwMode="auto">
          <a:xfrm rot="21163818">
            <a:off x="4752248" y="3430093"/>
            <a:ext cx="830177" cy="542259"/>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US" sz="1000" b="0" i="0" u="none" strike="noStrike" kern="1200" cap="none" spc="0" normalizeH="0" baseline="0" noProof="0">
              <a:ln>
                <a:noFill/>
              </a:ln>
              <a:solidFill>
                <a:prstClr val="black"/>
              </a:solidFill>
              <a:effectLst/>
              <a:uLnTx/>
              <a:uFillTx/>
              <a:ea typeface="ＭＳ Ｐゴシック" charset="-128"/>
              <a:cs typeface="+mn-cs"/>
            </a:endParaRPr>
          </a:p>
        </p:txBody>
      </p:sp>
      <p:sp>
        <p:nvSpPr>
          <p:cNvPr id="125" name="Freeform 124"/>
          <p:cNvSpPr/>
          <p:nvPr/>
        </p:nvSpPr>
        <p:spPr>
          <a:xfrm>
            <a:off x="1255136" y="2608265"/>
            <a:ext cx="1063971" cy="914536"/>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26" name="Freeform 125"/>
          <p:cNvSpPr/>
          <p:nvPr/>
        </p:nvSpPr>
        <p:spPr>
          <a:xfrm>
            <a:off x="1670929" y="3442735"/>
            <a:ext cx="863777" cy="1324743"/>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27" name="Freeform 126"/>
          <p:cNvSpPr/>
          <p:nvPr/>
        </p:nvSpPr>
        <p:spPr>
          <a:xfrm>
            <a:off x="2417104" y="3600070"/>
            <a:ext cx="737779" cy="952467"/>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28" name="Freeform 127"/>
          <p:cNvSpPr/>
          <p:nvPr/>
        </p:nvSpPr>
        <p:spPr>
          <a:xfrm>
            <a:off x="2221117" y="4448584"/>
            <a:ext cx="874975" cy="106344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29" name="Freeform 128"/>
          <p:cNvSpPr/>
          <p:nvPr/>
        </p:nvSpPr>
        <p:spPr>
          <a:xfrm>
            <a:off x="3016293" y="4545515"/>
            <a:ext cx="904375" cy="979159"/>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30" name="Freeform 129"/>
          <p:cNvSpPr/>
          <p:nvPr/>
        </p:nvSpPr>
        <p:spPr>
          <a:xfrm>
            <a:off x="3091886" y="3852942"/>
            <a:ext cx="967375" cy="74314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31" name="Freeform 130"/>
          <p:cNvSpPr/>
          <p:nvPr/>
        </p:nvSpPr>
        <p:spPr>
          <a:xfrm>
            <a:off x="2898697" y="3153341"/>
            <a:ext cx="923975" cy="752981"/>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32" name="Freeform 131"/>
          <p:cNvSpPr/>
          <p:nvPr/>
        </p:nvSpPr>
        <p:spPr>
          <a:xfrm>
            <a:off x="3831070" y="2547866"/>
            <a:ext cx="883375" cy="528211"/>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33" name="Freeform 132"/>
          <p:cNvSpPr/>
          <p:nvPr/>
        </p:nvSpPr>
        <p:spPr>
          <a:xfrm>
            <a:off x="3804466" y="3060631"/>
            <a:ext cx="968775" cy="5759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34" name="Freeform 133"/>
          <p:cNvSpPr/>
          <p:nvPr/>
        </p:nvSpPr>
        <p:spPr>
          <a:xfrm>
            <a:off x="3793260" y="3562140"/>
            <a:ext cx="1145168" cy="509948"/>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35" name="Freeform 134"/>
          <p:cNvSpPr/>
          <p:nvPr/>
        </p:nvSpPr>
        <p:spPr>
          <a:xfrm>
            <a:off x="4043860" y="4039776"/>
            <a:ext cx="1031771" cy="556308"/>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36" name="Freeform 135"/>
          <p:cNvSpPr/>
          <p:nvPr/>
        </p:nvSpPr>
        <p:spPr>
          <a:xfrm>
            <a:off x="3917869" y="4548318"/>
            <a:ext cx="1226367" cy="599856"/>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37" name="Freeform 136"/>
          <p:cNvSpPr/>
          <p:nvPr/>
        </p:nvSpPr>
        <p:spPr>
          <a:xfrm>
            <a:off x="5100833" y="4575019"/>
            <a:ext cx="662183" cy="656049"/>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38" name="Freeform 137"/>
          <p:cNvSpPr/>
          <p:nvPr/>
        </p:nvSpPr>
        <p:spPr>
          <a:xfrm>
            <a:off x="5592219" y="4766076"/>
            <a:ext cx="466187" cy="858343"/>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39" name="Freeform 138"/>
          <p:cNvSpPr/>
          <p:nvPr/>
        </p:nvSpPr>
        <p:spPr>
          <a:xfrm>
            <a:off x="4886638" y="3911947"/>
            <a:ext cx="961773" cy="734719"/>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40" name="Freeform 139"/>
          <p:cNvSpPr/>
          <p:nvPr/>
        </p:nvSpPr>
        <p:spPr>
          <a:xfrm>
            <a:off x="5154030" y="2841472"/>
            <a:ext cx="730780" cy="729100"/>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43" name="Freeform 142"/>
          <p:cNvSpPr/>
          <p:nvPr/>
        </p:nvSpPr>
        <p:spPr>
          <a:xfrm>
            <a:off x="5441028" y="3503134"/>
            <a:ext cx="543185" cy="935608"/>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lumMod val="75000"/>
                </a:prstClr>
              </a:solidFill>
              <a:effectLst/>
              <a:uLnTx/>
              <a:uFillTx/>
              <a:ea typeface="ＭＳ Ｐゴシック" charset="-128"/>
              <a:cs typeface="+mn-cs"/>
            </a:endParaRPr>
          </a:p>
        </p:txBody>
      </p:sp>
      <p:sp>
        <p:nvSpPr>
          <p:cNvPr id="144" name="Freeform 143"/>
          <p:cNvSpPr/>
          <p:nvPr/>
        </p:nvSpPr>
        <p:spPr>
          <a:xfrm>
            <a:off x="5991204" y="4700045"/>
            <a:ext cx="524987" cy="862557"/>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45" name="Freeform 144"/>
          <p:cNvSpPr/>
          <p:nvPr/>
        </p:nvSpPr>
        <p:spPr>
          <a:xfrm>
            <a:off x="6348199" y="4622776"/>
            <a:ext cx="729379" cy="771244"/>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55" name="Freeform 154"/>
          <p:cNvSpPr/>
          <p:nvPr/>
        </p:nvSpPr>
        <p:spPr>
          <a:xfrm>
            <a:off x="6675787" y="4518820"/>
            <a:ext cx="670581" cy="516972"/>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56" name="Freeform 155"/>
          <p:cNvSpPr/>
          <p:nvPr/>
        </p:nvSpPr>
        <p:spPr>
          <a:xfrm>
            <a:off x="5824617" y="3973754"/>
            <a:ext cx="909975" cy="542259"/>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57" name="Freeform 156"/>
          <p:cNvSpPr/>
          <p:nvPr/>
        </p:nvSpPr>
        <p:spPr>
          <a:xfrm>
            <a:off x="5705608" y="4275790"/>
            <a:ext cx="1153568" cy="542259"/>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62" name="Freeform 161"/>
          <p:cNvSpPr/>
          <p:nvPr/>
        </p:nvSpPr>
        <p:spPr>
          <a:xfrm>
            <a:off x="5907206" y="3538256"/>
            <a:ext cx="438188" cy="737528"/>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63" name="Freeform 162"/>
          <p:cNvSpPr/>
          <p:nvPr/>
        </p:nvSpPr>
        <p:spPr>
          <a:xfrm>
            <a:off x="3383074" y="4678973"/>
            <a:ext cx="1920748" cy="1805189"/>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64" name="Freeform 163"/>
          <p:cNvSpPr/>
          <p:nvPr/>
        </p:nvSpPr>
        <p:spPr>
          <a:xfrm>
            <a:off x="1168331" y="3288204"/>
            <a:ext cx="1175968" cy="1879644"/>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65" name="Freeform 164"/>
          <p:cNvSpPr/>
          <p:nvPr/>
        </p:nvSpPr>
        <p:spPr>
          <a:xfrm>
            <a:off x="5207228" y="5173470"/>
            <a:ext cx="778379" cy="686955"/>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66" name="Freeform 165"/>
          <p:cNvSpPr/>
          <p:nvPr/>
        </p:nvSpPr>
        <p:spPr>
          <a:xfrm>
            <a:off x="6502198" y="4041191"/>
            <a:ext cx="1166167" cy="618119"/>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67" name="Freeform 166"/>
          <p:cNvSpPr/>
          <p:nvPr/>
        </p:nvSpPr>
        <p:spPr>
          <a:xfrm>
            <a:off x="7694480" y="2476218"/>
            <a:ext cx="218395" cy="453755"/>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68" name="Freeform 167"/>
          <p:cNvSpPr/>
          <p:nvPr/>
        </p:nvSpPr>
        <p:spPr>
          <a:xfrm>
            <a:off x="7504083" y="2514146"/>
            <a:ext cx="240795" cy="434091"/>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73" name="Freeform 172"/>
          <p:cNvSpPr/>
          <p:nvPr/>
        </p:nvSpPr>
        <p:spPr>
          <a:xfrm>
            <a:off x="7599764" y="2821810"/>
            <a:ext cx="460587" cy="257081"/>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74" name="Freeform 173"/>
          <p:cNvSpPr/>
          <p:nvPr/>
        </p:nvSpPr>
        <p:spPr>
          <a:xfrm>
            <a:off x="7819558" y="2972114"/>
            <a:ext cx="71399" cy="116600"/>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75" name="Freeform 174"/>
          <p:cNvSpPr/>
          <p:nvPr/>
        </p:nvSpPr>
        <p:spPr>
          <a:xfrm>
            <a:off x="7620760" y="2996000"/>
            <a:ext cx="242195" cy="213532"/>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79" name="Freeform 178"/>
          <p:cNvSpPr/>
          <p:nvPr/>
        </p:nvSpPr>
        <p:spPr>
          <a:xfrm>
            <a:off x="7469567" y="3233412"/>
            <a:ext cx="193195" cy="404588"/>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80" name="Freeform 179"/>
          <p:cNvSpPr/>
          <p:nvPr/>
        </p:nvSpPr>
        <p:spPr>
          <a:xfrm>
            <a:off x="7459768" y="3538267"/>
            <a:ext cx="135795" cy="221961"/>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182" name="Freeform 181"/>
          <p:cNvSpPr/>
          <p:nvPr/>
        </p:nvSpPr>
        <p:spPr>
          <a:xfrm>
            <a:off x="6646383" y="3577599"/>
            <a:ext cx="586584" cy="643407"/>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274" name="Freeform 273"/>
          <p:cNvSpPr/>
          <p:nvPr/>
        </p:nvSpPr>
        <p:spPr>
          <a:xfrm>
            <a:off x="6986574" y="3552311"/>
            <a:ext cx="608984" cy="29360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275" name="Freeform 274"/>
          <p:cNvSpPr/>
          <p:nvPr/>
        </p:nvSpPr>
        <p:spPr>
          <a:xfrm>
            <a:off x="6756980" y="3164578"/>
            <a:ext cx="795179" cy="58159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grpSp>
        <p:nvGrpSpPr>
          <p:cNvPr id="276" name="Group 275"/>
          <p:cNvGrpSpPr/>
          <p:nvPr/>
        </p:nvGrpSpPr>
        <p:grpSpPr>
          <a:xfrm>
            <a:off x="4607670" y="2470752"/>
            <a:ext cx="879876" cy="1011519"/>
            <a:chOff x="4393406" y="1081031"/>
            <a:chExt cx="997744" cy="1143057"/>
          </a:xfrm>
          <a:solidFill>
            <a:schemeClr val="bg1">
              <a:lumMod val="85000"/>
            </a:schemeClr>
          </a:solidFill>
        </p:grpSpPr>
        <p:sp>
          <p:nvSpPr>
            <p:cNvPr id="277" name="Freeform 276"/>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278" name="Freeform 27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grpSp>
      <p:grpSp>
        <p:nvGrpSpPr>
          <p:cNvPr id="279" name="Group 278"/>
          <p:cNvGrpSpPr/>
          <p:nvPr/>
        </p:nvGrpSpPr>
        <p:grpSpPr>
          <a:xfrm>
            <a:off x="5456050" y="2692054"/>
            <a:ext cx="1037373" cy="895571"/>
            <a:chOff x="5355431" y="1331119"/>
            <a:chExt cx="1176338" cy="1012031"/>
          </a:xfrm>
          <a:solidFill>
            <a:schemeClr val="bg1">
              <a:lumMod val="85000"/>
            </a:schemeClr>
          </a:solidFill>
        </p:grpSpPr>
        <p:sp>
          <p:nvSpPr>
            <p:cNvPr id="280" name="Freeform 27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281" name="Freeform 280"/>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grpSp>
      <p:grpSp>
        <p:nvGrpSpPr>
          <p:cNvPr id="282" name="Group 281"/>
          <p:cNvGrpSpPr/>
          <p:nvPr/>
        </p:nvGrpSpPr>
        <p:grpSpPr>
          <a:xfrm>
            <a:off x="6812617" y="2595131"/>
            <a:ext cx="1052071" cy="735423"/>
            <a:chOff x="6893719" y="1221581"/>
            <a:chExt cx="1193006" cy="831057"/>
          </a:xfrm>
          <a:solidFill>
            <a:schemeClr val="bg1">
              <a:lumMod val="85000"/>
            </a:schemeClr>
          </a:solidFill>
        </p:grpSpPr>
        <p:sp>
          <p:nvSpPr>
            <p:cNvPr id="283" name="Freeform 282"/>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284" name="Freeform 283"/>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grpSp>
      <p:grpSp>
        <p:nvGrpSpPr>
          <p:cNvPr id="285" name="Group 284"/>
          <p:cNvGrpSpPr/>
          <p:nvPr/>
        </p:nvGrpSpPr>
        <p:grpSpPr>
          <a:xfrm>
            <a:off x="6583714" y="3684561"/>
            <a:ext cx="1005872" cy="676419"/>
            <a:chOff x="6634163" y="2452688"/>
            <a:chExt cx="1140619" cy="764381"/>
          </a:xfrm>
          <a:solidFill>
            <a:schemeClr val="bg1">
              <a:lumMod val="85000"/>
            </a:schemeClr>
          </a:solidFill>
        </p:grpSpPr>
        <p:sp>
          <p:nvSpPr>
            <p:cNvPr id="286" name="Freeform 285"/>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287" name="Freeform 286"/>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grpSp>
      <p:sp>
        <p:nvSpPr>
          <p:cNvPr id="288" name="Freeform 287"/>
          <p:cNvSpPr/>
          <p:nvPr/>
        </p:nvSpPr>
        <p:spPr>
          <a:xfrm>
            <a:off x="6244604" y="3375303"/>
            <a:ext cx="576785" cy="650431"/>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289" name="Freeform 288"/>
          <p:cNvSpPr/>
          <p:nvPr/>
        </p:nvSpPr>
        <p:spPr>
          <a:xfrm>
            <a:off x="7751232" y="2049436"/>
            <a:ext cx="485787" cy="757196"/>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chemeClr val="bg1">
              <a:lumMod val="85000"/>
            </a:schemeClr>
          </a:solidFill>
          <a:ln w="12700" cap="flat" cmpd="sng" algn="ctr">
            <a:solidFill>
              <a:sysClr val="window" lastClr="FFFFFF"/>
            </a:solidFill>
            <a:prstDash val="solid"/>
            <a:miter lim="800000"/>
          </a:ln>
          <a:effectLst/>
        </p:spPr>
        <p:txBody>
          <a:bodyPr/>
          <a:lstStyle>
            <a:defPPr>
              <a:defRPr lang="en-GB"/>
            </a:defPPr>
            <a:lvl1pPr algn="l" defTabSz="457200" rtl="0" eaLnBrk="0" fontAlgn="base" hangingPunct="0">
              <a:spcBef>
                <a:spcPct val="0"/>
              </a:spcBef>
              <a:spcAft>
                <a:spcPct val="0"/>
              </a:spcAft>
              <a:defRPr sz="2400" kern="1200">
                <a:solidFill>
                  <a:schemeClr val="dk1"/>
                </a:solidFill>
                <a:latin typeface="+mn-lt"/>
                <a:ea typeface="+mn-ea"/>
                <a:cs typeface="+mn-cs"/>
              </a:defRPr>
            </a:lvl1pPr>
            <a:lvl2pPr marL="742950" indent="-285750" algn="l" defTabSz="457200" rtl="0" eaLnBrk="0" fontAlgn="base" hangingPunct="0">
              <a:spcBef>
                <a:spcPct val="0"/>
              </a:spcBef>
              <a:spcAft>
                <a:spcPct val="0"/>
              </a:spcAft>
              <a:defRPr sz="2400" kern="1200">
                <a:solidFill>
                  <a:schemeClr val="dk1"/>
                </a:solidFill>
                <a:latin typeface="+mn-lt"/>
                <a:ea typeface="+mn-ea"/>
                <a:cs typeface="+mn-cs"/>
              </a:defRPr>
            </a:lvl2pPr>
            <a:lvl3pPr marL="1143000" indent="-228600" algn="l" defTabSz="457200" rtl="0" eaLnBrk="0" fontAlgn="base" hangingPunct="0">
              <a:spcBef>
                <a:spcPct val="0"/>
              </a:spcBef>
              <a:spcAft>
                <a:spcPct val="0"/>
              </a:spcAft>
              <a:defRPr sz="2400" kern="1200">
                <a:solidFill>
                  <a:schemeClr val="dk1"/>
                </a:solidFill>
                <a:latin typeface="+mn-lt"/>
                <a:ea typeface="+mn-ea"/>
                <a:cs typeface="+mn-cs"/>
              </a:defRPr>
            </a:lvl3pPr>
            <a:lvl4pPr marL="1600200" indent="-228600" algn="l" defTabSz="457200" rtl="0" eaLnBrk="0" fontAlgn="base" hangingPunct="0">
              <a:spcBef>
                <a:spcPct val="0"/>
              </a:spcBef>
              <a:spcAft>
                <a:spcPct val="0"/>
              </a:spcAft>
              <a:defRPr sz="2400" kern="1200">
                <a:solidFill>
                  <a:schemeClr val="dk1"/>
                </a:solidFill>
                <a:latin typeface="+mn-lt"/>
                <a:ea typeface="+mn-ea"/>
                <a:cs typeface="+mn-cs"/>
              </a:defRPr>
            </a:lvl4pPr>
            <a:lvl5pPr marL="2057400" indent="-228600" algn="l" defTabSz="457200"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
                <a:srgbClr val="000000"/>
              </a:buClr>
              <a:buSzPct val="100000"/>
              <a:buFontTx/>
              <a:buNone/>
              <a:tabLst/>
              <a:defRPr/>
            </a:pPr>
            <a:endParaRPr kumimoji="0" lang="en-GB" sz="1000" b="0" i="0" u="none" strike="noStrike" kern="1200" cap="none" spc="0" normalizeH="0" baseline="0" noProof="0">
              <a:ln>
                <a:noFill/>
              </a:ln>
              <a:solidFill>
                <a:prstClr val="white"/>
              </a:solidFill>
              <a:effectLst/>
              <a:uLnTx/>
              <a:uFillTx/>
              <a:ea typeface="ＭＳ Ｐゴシック" charset="-128"/>
              <a:cs typeface="+mn-cs"/>
            </a:endParaRPr>
          </a:p>
        </p:txBody>
      </p:sp>
      <p:sp>
        <p:nvSpPr>
          <p:cNvPr id="290" name="Oval 289"/>
          <p:cNvSpPr/>
          <p:nvPr/>
        </p:nvSpPr>
        <p:spPr>
          <a:xfrm flipH="1">
            <a:off x="6935880" y="3578863"/>
            <a:ext cx="91440" cy="91440"/>
          </a:xfrm>
          <a:prstGeom prst="ellipse">
            <a:avLst/>
          </a:prstGeom>
          <a:solidFill>
            <a:schemeClr val="bg1">
              <a:lumMod val="85000"/>
            </a:schemeClr>
          </a:solidFill>
          <a:ln w="22225" cap="flat" cmpd="sng" algn="ctr">
            <a:solidFill>
              <a:srgbClr val="DAA100"/>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a typeface="+mn-ea"/>
              <a:cs typeface="+mn-cs"/>
            </a:endParaRPr>
          </a:p>
        </p:txBody>
      </p:sp>
      <p:sp>
        <p:nvSpPr>
          <p:cNvPr id="291" name="Oval 290"/>
          <p:cNvSpPr/>
          <p:nvPr/>
        </p:nvSpPr>
        <p:spPr>
          <a:xfrm flipH="1">
            <a:off x="7915417" y="2896554"/>
            <a:ext cx="91440" cy="91440"/>
          </a:xfrm>
          <a:prstGeom prst="ellipse">
            <a:avLst/>
          </a:prstGeom>
          <a:solidFill>
            <a:schemeClr val="bg1">
              <a:lumMod val="85000"/>
            </a:schemeClr>
          </a:solidFill>
          <a:ln w="22225" cap="flat" cmpd="sng" algn="ctr">
            <a:solidFill>
              <a:srgbClr val="DAA100"/>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a typeface="+mn-ea"/>
              <a:cs typeface="+mn-cs"/>
            </a:endParaRPr>
          </a:p>
        </p:txBody>
      </p:sp>
      <p:sp>
        <p:nvSpPr>
          <p:cNvPr id="292" name="Oval 291"/>
          <p:cNvSpPr/>
          <p:nvPr/>
        </p:nvSpPr>
        <p:spPr>
          <a:xfrm flipH="1">
            <a:off x="7721715" y="2711495"/>
            <a:ext cx="91440" cy="91440"/>
          </a:xfrm>
          <a:prstGeom prst="ellipse">
            <a:avLst/>
          </a:prstGeom>
          <a:solidFill>
            <a:schemeClr val="bg1">
              <a:lumMod val="85000"/>
            </a:schemeClr>
          </a:solidFill>
          <a:ln w="22225" cap="flat" cmpd="sng" algn="ctr">
            <a:solidFill>
              <a:srgbClr val="DAA100"/>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a typeface="+mn-ea"/>
              <a:cs typeface="+mn-cs"/>
            </a:endParaRPr>
          </a:p>
        </p:txBody>
      </p:sp>
      <p:sp>
        <p:nvSpPr>
          <p:cNvPr id="293" name="Oval 292"/>
          <p:cNvSpPr/>
          <p:nvPr/>
        </p:nvSpPr>
        <p:spPr>
          <a:xfrm flipH="1">
            <a:off x="7461623" y="2966775"/>
            <a:ext cx="91440" cy="91440"/>
          </a:xfrm>
          <a:prstGeom prst="ellipse">
            <a:avLst/>
          </a:prstGeom>
          <a:solidFill>
            <a:schemeClr val="bg1">
              <a:lumMod val="85000"/>
            </a:schemeClr>
          </a:solidFill>
          <a:ln w="22225" cap="flat" cmpd="sng" algn="ctr">
            <a:solidFill>
              <a:srgbClr val="DAA100"/>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a typeface="+mn-ea"/>
              <a:cs typeface="+mn-cs"/>
            </a:endParaRPr>
          </a:p>
        </p:txBody>
      </p:sp>
      <p:sp>
        <p:nvSpPr>
          <p:cNvPr id="294" name="Oval 293"/>
          <p:cNvSpPr/>
          <p:nvPr/>
        </p:nvSpPr>
        <p:spPr>
          <a:xfrm flipH="1">
            <a:off x="6682215" y="3520911"/>
            <a:ext cx="91440" cy="91440"/>
          </a:xfrm>
          <a:prstGeom prst="ellipse">
            <a:avLst/>
          </a:prstGeom>
          <a:solidFill>
            <a:schemeClr val="bg1">
              <a:lumMod val="85000"/>
            </a:schemeClr>
          </a:solidFill>
          <a:ln w="22225" cap="flat" cmpd="sng" algn="ctr">
            <a:solidFill>
              <a:srgbClr val="DAA100"/>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a typeface="+mn-ea"/>
              <a:cs typeface="+mn-cs"/>
            </a:endParaRPr>
          </a:p>
        </p:txBody>
      </p:sp>
      <p:sp>
        <p:nvSpPr>
          <p:cNvPr id="295" name="Oval 294"/>
          <p:cNvSpPr/>
          <p:nvPr/>
        </p:nvSpPr>
        <p:spPr>
          <a:xfrm flipH="1">
            <a:off x="6342794" y="3389729"/>
            <a:ext cx="91440" cy="91440"/>
          </a:xfrm>
          <a:prstGeom prst="ellipse">
            <a:avLst/>
          </a:prstGeom>
          <a:solidFill>
            <a:schemeClr val="bg1">
              <a:lumMod val="85000"/>
            </a:schemeClr>
          </a:solidFill>
          <a:ln w="22225" cap="flat" cmpd="sng" algn="ctr">
            <a:solidFill>
              <a:srgbClr val="DAA100"/>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a typeface="+mn-ea"/>
              <a:cs typeface="+mn-cs"/>
            </a:endParaRPr>
          </a:p>
        </p:txBody>
      </p:sp>
      <p:sp>
        <p:nvSpPr>
          <p:cNvPr id="296" name="Oval 295"/>
          <p:cNvSpPr/>
          <p:nvPr/>
        </p:nvSpPr>
        <p:spPr>
          <a:xfrm flipH="1">
            <a:off x="5782801" y="3540939"/>
            <a:ext cx="91440" cy="91440"/>
          </a:xfrm>
          <a:prstGeom prst="ellipse">
            <a:avLst/>
          </a:prstGeom>
          <a:solidFill>
            <a:schemeClr val="bg1">
              <a:lumMod val="85000"/>
            </a:schemeClr>
          </a:solidFill>
          <a:ln w="22225" cap="flat" cmpd="sng" algn="ctr">
            <a:solidFill>
              <a:srgbClr val="DAA100"/>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a typeface="+mn-ea"/>
              <a:cs typeface="+mn-cs"/>
            </a:endParaRPr>
          </a:p>
        </p:txBody>
      </p:sp>
      <p:sp>
        <p:nvSpPr>
          <p:cNvPr id="297" name="Oval 296"/>
          <p:cNvSpPr/>
          <p:nvPr/>
        </p:nvSpPr>
        <p:spPr>
          <a:xfrm flipH="1">
            <a:off x="1315761" y="4073018"/>
            <a:ext cx="91440" cy="91440"/>
          </a:xfrm>
          <a:prstGeom prst="ellipse">
            <a:avLst/>
          </a:prstGeom>
          <a:solidFill>
            <a:schemeClr val="bg1">
              <a:lumMod val="85000"/>
            </a:schemeClr>
          </a:solidFill>
          <a:ln w="22225" cap="flat" cmpd="sng" algn="ctr">
            <a:solidFill>
              <a:srgbClr val="DAA100"/>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a typeface="+mn-ea"/>
              <a:cs typeface="+mn-cs"/>
            </a:endParaRPr>
          </a:p>
        </p:txBody>
      </p:sp>
      <p:cxnSp>
        <p:nvCxnSpPr>
          <p:cNvPr id="298" name="Straight Connector 297"/>
          <p:cNvCxnSpPr>
            <a:endCxn id="334" idx="0"/>
          </p:cNvCxnSpPr>
          <p:nvPr/>
        </p:nvCxnSpPr>
        <p:spPr>
          <a:xfrm>
            <a:off x="6981600" y="3636437"/>
            <a:ext cx="1414897" cy="784688"/>
          </a:xfrm>
          <a:prstGeom prst="line">
            <a:avLst/>
          </a:prstGeom>
          <a:noFill/>
          <a:ln w="25400" cap="flat" cmpd="sng" algn="ctr">
            <a:solidFill>
              <a:srgbClr val="DAA100"/>
            </a:solidFill>
            <a:prstDash val="solid"/>
            <a:miter lim="800000"/>
          </a:ln>
          <a:effectLst/>
        </p:spPr>
      </p:cxnSp>
      <p:cxnSp>
        <p:nvCxnSpPr>
          <p:cNvPr id="299" name="Straight Connector 298"/>
          <p:cNvCxnSpPr/>
          <p:nvPr/>
        </p:nvCxnSpPr>
        <p:spPr>
          <a:xfrm flipH="1" flipV="1">
            <a:off x="7960913" y="2932201"/>
            <a:ext cx="597211" cy="638371"/>
          </a:xfrm>
          <a:prstGeom prst="line">
            <a:avLst/>
          </a:prstGeom>
          <a:noFill/>
          <a:ln w="25400" cap="flat" cmpd="sng" algn="ctr">
            <a:solidFill>
              <a:srgbClr val="DAA100"/>
            </a:solidFill>
            <a:prstDash val="solid"/>
            <a:miter lim="800000"/>
          </a:ln>
          <a:effectLst/>
        </p:spPr>
      </p:cxnSp>
      <p:cxnSp>
        <p:nvCxnSpPr>
          <p:cNvPr id="300" name="Straight Connector 299"/>
          <p:cNvCxnSpPr/>
          <p:nvPr/>
        </p:nvCxnSpPr>
        <p:spPr>
          <a:xfrm flipH="1">
            <a:off x="7770977" y="2107509"/>
            <a:ext cx="850002" cy="646474"/>
          </a:xfrm>
          <a:prstGeom prst="line">
            <a:avLst/>
          </a:prstGeom>
          <a:noFill/>
          <a:ln w="25400" cap="flat" cmpd="sng" algn="ctr">
            <a:solidFill>
              <a:srgbClr val="DAA100"/>
            </a:solidFill>
            <a:prstDash val="solid"/>
            <a:miter lim="800000"/>
          </a:ln>
          <a:effectLst/>
        </p:spPr>
      </p:cxnSp>
      <p:cxnSp>
        <p:nvCxnSpPr>
          <p:cNvPr id="301" name="Straight Connector 300"/>
          <p:cNvCxnSpPr/>
          <p:nvPr/>
        </p:nvCxnSpPr>
        <p:spPr>
          <a:xfrm>
            <a:off x="7332467" y="1852332"/>
            <a:ext cx="170476" cy="1157826"/>
          </a:xfrm>
          <a:prstGeom prst="line">
            <a:avLst/>
          </a:prstGeom>
          <a:noFill/>
          <a:ln w="25400" cap="flat" cmpd="sng" algn="ctr">
            <a:solidFill>
              <a:srgbClr val="DAA100"/>
            </a:solidFill>
            <a:prstDash val="solid"/>
            <a:miter lim="800000"/>
          </a:ln>
          <a:effectLst/>
        </p:spPr>
      </p:cxnSp>
      <p:cxnSp>
        <p:nvCxnSpPr>
          <p:cNvPr id="302" name="Straight Connector 301"/>
          <p:cNvCxnSpPr/>
          <p:nvPr/>
        </p:nvCxnSpPr>
        <p:spPr>
          <a:xfrm>
            <a:off x="4804840" y="1724753"/>
            <a:ext cx="1028111" cy="1865138"/>
          </a:xfrm>
          <a:prstGeom prst="line">
            <a:avLst/>
          </a:prstGeom>
          <a:noFill/>
          <a:ln w="25400" cap="flat" cmpd="sng" algn="ctr">
            <a:solidFill>
              <a:srgbClr val="DAA100"/>
            </a:solidFill>
            <a:prstDash val="solid"/>
            <a:miter lim="800000"/>
          </a:ln>
          <a:effectLst/>
        </p:spPr>
      </p:cxnSp>
      <p:cxnSp>
        <p:nvCxnSpPr>
          <p:cNvPr id="303" name="Straight Connector 302"/>
          <p:cNvCxnSpPr>
            <a:endCxn id="320" idx="0"/>
          </p:cNvCxnSpPr>
          <p:nvPr/>
        </p:nvCxnSpPr>
        <p:spPr>
          <a:xfrm flipH="1" flipV="1">
            <a:off x="6365393" y="1818876"/>
            <a:ext cx="21274" cy="1618423"/>
          </a:xfrm>
          <a:prstGeom prst="line">
            <a:avLst/>
          </a:prstGeom>
          <a:noFill/>
          <a:ln w="25400" cap="flat" cmpd="sng" algn="ctr">
            <a:solidFill>
              <a:srgbClr val="DAA100"/>
            </a:solidFill>
            <a:prstDash val="solid"/>
            <a:miter lim="800000"/>
          </a:ln>
          <a:effectLst/>
        </p:spPr>
      </p:cxnSp>
      <p:grpSp>
        <p:nvGrpSpPr>
          <p:cNvPr id="304" name="Group 303"/>
          <p:cNvGrpSpPr/>
          <p:nvPr/>
        </p:nvGrpSpPr>
        <p:grpSpPr>
          <a:xfrm>
            <a:off x="7728168" y="3354355"/>
            <a:ext cx="1336658" cy="733116"/>
            <a:chOff x="7836429" y="2894306"/>
            <a:chExt cx="1215144" cy="733116"/>
          </a:xfrm>
        </p:grpSpPr>
        <p:sp>
          <p:nvSpPr>
            <p:cNvPr id="305" name="Rectangle 304"/>
            <p:cNvSpPr/>
            <p:nvPr/>
          </p:nvSpPr>
          <p:spPr>
            <a:xfrm>
              <a:off x="7991879" y="2894306"/>
              <a:ext cx="895167" cy="667032"/>
            </a:xfrm>
            <a:prstGeom prst="rect">
              <a:avLst/>
            </a:prstGeom>
            <a:solidFill>
              <a:sysClr val="window" lastClr="FFFFFF"/>
            </a:solidFill>
            <a:ln w="12700" cap="flat" cmpd="sng" algn="ctr">
              <a:solidFill>
                <a:srgbClr val="5B9BD5"/>
              </a:solidFill>
              <a:prstDash val="solid"/>
              <a:miter lim="800000"/>
            </a:ln>
            <a:effectLst>
              <a:glow rad="139700">
                <a:srgbClr val="4472C4">
                  <a:satMod val="175000"/>
                  <a:alpha val="40000"/>
                </a:srgbClr>
              </a:glo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0AD47"/>
                </a:solidFill>
                <a:effectLst/>
                <a:uLnTx/>
                <a:uFillTx/>
                <a:ea typeface="+mn-ea"/>
                <a:cs typeface="+mn-cs"/>
              </a:endParaRPr>
            </a:p>
          </p:txBody>
        </p:sp>
        <p:sp>
          <p:nvSpPr>
            <p:cNvPr id="306" name="TextBox 305"/>
            <p:cNvSpPr txBox="1"/>
            <p:nvPr/>
          </p:nvSpPr>
          <p:spPr>
            <a:xfrm>
              <a:off x="7836429" y="3150368"/>
              <a:ext cx="1215144" cy="477054"/>
            </a:xfrm>
            <a:prstGeom prst="rect">
              <a:avLst/>
            </a:prstGeom>
            <a:noFill/>
          </p:spPr>
          <p:txBody>
            <a:bodyPr wrap="square" rtlCol="0">
              <a:spAutoFit/>
            </a:bodyPr>
            <a:lstStyle/>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ea typeface="+mn-ea"/>
                  <a:cs typeface="+mn-cs"/>
                </a:rPr>
                <a:t>Advanced Fibers </a:t>
              </a:r>
            </a:p>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ea typeface="+mn-ea"/>
                  <a:cs typeface="+mn-cs"/>
                </a:rPr>
                <a:t>and Textiles</a:t>
              </a:r>
            </a:p>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ea typeface="+mn-ea"/>
                  <a:cs typeface="+mn-cs"/>
                </a:rPr>
                <a:t> </a:t>
              </a:r>
              <a:r>
                <a:rPr kumimoji="0" lang="en-US" sz="1000" b="0" i="1" u="none" strike="noStrike" kern="0" cap="none" spc="0" normalizeH="0" baseline="0" noProof="0" dirty="0">
                  <a:ln>
                    <a:noFill/>
                  </a:ln>
                  <a:solidFill>
                    <a:sysClr val="windowText" lastClr="000000"/>
                  </a:solidFill>
                  <a:effectLst/>
                  <a:uLnTx/>
                  <a:uFillTx/>
                  <a:ea typeface="+mn-ea"/>
                  <a:cs typeface="+mn-cs"/>
                </a:rPr>
                <a:t>Cambridge, MA</a:t>
              </a:r>
              <a:endParaRPr kumimoji="0" lang="en-US" sz="1000" b="1" i="1" u="none" strike="noStrike" kern="0" cap="none" spc="0" normalizeH="0" baseline="0" noProof="0" dirty="0">
                <a:ln>
                  <a:noFill/>
                </a:ln>
                <a:solidFill>
                  <a:sysClr val="windowText" lastClr="000000"/>
                </a:solidFill>
                <a:effectLst/>
                <a:uLnTx/>
                <a:uFillTx/>
                <a:ea typeface="+mn-ea"/>
                <a:cs typeface="+mn-cs"/>
              </a:endParaRPr>
            </a:p>
          </p:txBody>
        </p:sp>
        <p:pic>
          <p:nvPicPr>
            <p:cNvPr id="307" name="Picture 30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8183" y="2922548"/>
              <a:ext cx="581351" cy="282924"/>
            </a:xfrm>
            <a:prstGeom prst="rect">
              <a:avLst/>
            </a:prstGeom>
          </p:spPr>
        </p:pic>
      </p:grpSp>
      <p:grpSp>
        <p:nvGrpSpPr>
          <p:cNvPr id="308" name="Group 307"/>
          <p:cNvGrpSpPr/>
          <p:nvPr/>
        </p:nvGrpSpPr>
        <p:grpSpPr>
          <a:xfrm>
            <a:off x="6809554" y="1422753"/>
            <a:ext cx="1139960" cy="868590"/>
            <a:chOff x="6908875" y="1085914"/>
            <a:chExt cx="1036327" cy="742335"/>
          </a:xfrm>
        </p:grpSpPr>
        <p:sp>
          <p:nvSpPr>
            <p:cNvPr id="309" name="Rectangle 308"/>
            <p:cNvSpPr/>
            <p:nvPr/>
          </p:nvSpPr>
          <p:spPr>
            <a:xfrm>
              <a:off x="7017119" y="1085914"/>
              <a:ext cx="819839" cy="724230"/>
            </a:xfrm>
            <a:prstGeom prst="rect">
              <a:avLst/>
            </a:prstGeom>
            <a:solidFill>
              <a:sysClr val="window" lastClr="FFFFFF"/>
            </a:solidFill>
            <a:ln w="12700" cap="flat" cmpd="sng" algn="ctr">
              <a:solidFill>
                <a:srgbClr val="5B9BD5"/>
              </a:solidFill>
              <a:prstDash val="solid"/>
              <a:miter lim="800000"/>
            </a:ln>
            <a:effectLst>
              <a:glow rad="139700">
                <a:srgbClr val="4472C4">
                  <a:satMod val="175000"/>
                  <a:alpha val="40000"/>
                </a:srgbClr>
              </a:glo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0AD47"/>
                </a:solidFill>
                <a:effectLst/>
                <a:uLnTx/>
                <a:uFillTx/>
                <a:ea typeface="+mn-ea"/>
                <a:cs typeface="+mn-cs"/>
              </a:endParaRPr>
            </a:p>
          </p:txBody>
        </p:sp>
        <p:sp>
          <p:nvSpPr>
            <p:cNvPr id="310" name="TextBox 309"/>
            <p:cNvSpPr txBox="1"/>
            <p:nvPr/>
          </p:nvSpPr>
          <p:spPr>
            <a:xfrm>
              <a:off x="6908875" y="1309404"/>
              <a:ext cx="1036327" cy="518845"/>
            </a:xfrm>
            <a:prstGeom prst="rect">
              <a:avLst/>
            </a:prstGeom>
            <a:noFill/>
          </p:spPr>
          <p:txBody>
            <a:bodyPr wrap="square" rtlCol="0" anchor="b" anchorCtr="0">
              <a:spAutoFit/>
            </a:bodyPr>
            <a:lstStyle/>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ea typeface="+mn-ea"/>
                  <a:cs typeface="+mn-cs"/>
                </a:rPr>
                <a:t>Integrated Photonics</a:t>
              </a:r>
            </a:p>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1000" b="0" i="1" u="none" strike="noStrike" kern="0" cap="none" spc="0" normalizeH="0" baseline="0" noProof="0" dirty="0">
                  <a:ln>
                    <a:noFill/>
                  </a:ln>
                  <a:solidFill>
                    <a:sysClr val="windowText" lastClr="000000"/>
                  </a:solidFill>
                  <a:effectLst/>
                  <a:uLnTx/>
                  <a:uFillTx/>
                  <a:ea typeface="+mn-ea"/>
                  <a:cs typeface="+mn-cs"/>
                </a:rPr>
                <a:t>Albany, NY</a:t>
              </a:r>
            </a:p>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1000" b="0" i="1" u="none" strike="noStrike" kern="0" cap="none" spc="0" normalizeH="0" baseline="0" noProof="0" dirty="0">
                  <a:ln>
                    <a:noFill/>
                  </a:ln>
                  <a:solidFill>
                    <a:sysClr val="windowText" lastClr="000000"/>
                  </a:solidFill>
                  <a:effectLst/>
                  <a:uLnTx/>
                  <a:uFillTx/>
                  <a:ea typeface="+mn-ea"/>
                  <a:cs typeface="+mn-cs"/>
                </a:rPr>
                <a:t>Rochester, NY</a:t>
              </a:r>
            </a:p>
          </p:txBody>
        </p:sp>
      </p:grpSp>
      <p:cxnSp>
        <p:nvCxnSpPr>
          <p:cNvPr id="312" name="Straight Connector 311"/>
          <p:cNvCxnSpPr/>
          <p:nvPr/>
        </p:nvCxnSpPr>
        <p:spPr>
          <a:xfrm flipH="1">
            <a:off x="6201200" y="3582026"/>
            <a:ext cx="523193" cy="2548177"/>
          </a:xfrm>
          <a:prstGeom prst="line">
            <a:avLst/>
          </a:prstGeom>
          <a:noFill/>
          <a:ln w="25400" cap="flat" cmpd="sng" algn="ctr">
            <a:solidFill>
              <a:srgbClr val="DAA100"/>
            </a:solidFill>
            <a:prstDash val="solid"/>
            <a:miter lim="800000"/>
          </a:ln>
          <a:effectLst/>
        </p:spPr>
      </p:cxnSp>
      <p:grpSp>
        <p:nvGrpSpPr>
          <p:cNvPr id="313" name="Group 312"/>
          <p:cNvGrpSpPr/>
          <p:nvPr/>
        </p:nvGrpSpPr>
        <p:grpSpPr>
          <a:xfrm>
            <a:off x="5493632" y="5889672"/>
            <a:ext cx="1567998" cy="739947"/>
            <a:chOff x="5612409" y="5429623"/>
            <a:chExt cx="1425453" cy="739947"/>
          </a:xfrm>
        </p:grpSpPr>
        <p:sp>
          <p:nvSpPr>
            <p:cNvPr id="314" name="TextBox 313"/>
            <p:cNvSpPr txBox="1"/>
            <p:nvPr/>
          </p:nvSpPr>
          <p:spPr>
            <a:xfrm>
              <a:off x="5967277" y="5551249"/>
              <a:ext cx="1070585" cy="220573"/>
            </a:xfrm>
            <a:prstGeom prst="rect">
              <a:avLst/>
            </a:prstGeom>
            <a:noFill/>
          </p:spPr>
          <p:txBody>
            <a:bodyPr wrap="square" rtlCol="0">
              <a:spAutoFit/>
            </a:bodyPr>
            <a:lstStyle/>
            <a:p>
              <a:pPr marL="0" marR="0" lvl="0" indent="0" algn="ctr" defTabSz="914400" rtl="0" eaLnBrk="1" fontAlgn="base" latinLnBrk="0" hangingPunct="1">
                <a:lnSpc>
                  <a:spcPts val="1000"/>
                </a:lnSpc>
                <a:spcBef>
                  <a:spcPct val="0"/>
                </a:spcBef>
                <a:spcAft>
                  <a:spcPct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a typeface="+mn-ea"/>
                <a:cs typeface="+mn-cs"/>
              </a:endParaRPr>
            </a:p>
          </p:txBody>
        </p:sp>
        <p:sp>
          <p:nvSpPr>
            <p:cNvPr id="315" name="Rectangle 314"/>
            <p:cNvSpPr/>
            <p:nvPr/>
          </p:nvSpPr>
          <p:spPr>
            <a:xfrm>
              <a:off x="5833485" y="5429623"/>
              <a:ext cx="917246" cy="684398"/>
            </a:xfrm>
            <a:prstGeom prst="rect">
              <a:avLst/>
            </a:prstGeom>
            <a:solidFill>
              <a:sysClr val="window" lastClr="FFFFFF"/>
            </a:solidFill>
            <a:ln w="12700" cap="flat" cmpd="sng" algn="ctr">
              <a:solidFill>
                <a:srgbClr val="5B9BD5"/>
              </a:solidFill>
              <a:prstDash val="solid"/>
              <a:miter lim="800000"/>
            </a:ln>
            <a:effectLst>
              <a:glow rad="139700">
                <a:srgbClr val="4472C4">
                  <a:satMod val="175000"/>
                  <a:alpha val="40000"/>
                </a:srgbClr>
              </a:glo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0AD47"/>
                </a:solidFill>
                <a:effectLst/>
                <a:uLnTx/>
                <a:uFillTx/>
                <a:ea typeface="+mn-ea"/>
                <a:cs typeface="+mn-cs"/>
              </a:endParaRPr>
            </a:p>
          </p:txBody>
        </p:sp>
        <p:sp>
          <p:nvSpPr>
            <p:cNvPr id="316" name="TextBox 315"/>
            <p:cNvSpPr txBox="1"/>
            <p:nvPr/>
          </p:nvSpPr>
          <p:spPr>
            <a:xfrm>
              <a:off x="5612409" y="5692516"/>
              <a:ext cx="1329485" cy="477054"/>
            </a:xfrm>
            <a:prstGeom prst="rect">
              <a:avLst/>
            </a:prstGeom>
            <a:noFill/>
          </p:spPr>
          <p:txBody>
            <a:bodyPr wrap="square" rtlCol="0">
              <a:spAutoFit/>
            </a:bodyPr>
            <a:lstStyle/>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ea typeface="+mn-ea"/>
                  <a:cs typeface="+mn-cs"/>
                </a:rPr>
                <a:t>Additive </a:t>
              </a:r>
            </a:p>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ea typeface="+mn-ea"/>
                  <a:cs typeface="+mn-cs"/>
                </a:rPr>
                <a:t>Manufacturing</a:t>
              </a:r>
            </a:p>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ea typeface="+mn-ea"/>
                  <a:cs typeface="+mn-cs"/>
                </a:rPr>
                <a:t> </a:t>
              </a:r>
              <a:r>
                <a:rPr kumimoji="0" lang="en-US" sz="1000" b="0" i="1" u="none" strike="noStrike" kern="0" cap="none" spc="0" normalizeH="0" baseline="0" noProof="0" dirty="0">
                  <a:ln>
                    <a:noFill/>
                  </a:ln>
                  <a:solidFill>
                    <a:sysClr val="windowText" lastClr="000000"/>
                  </a:solidFill>
                  <a:effectLst/>
                  <a:uLnTx/>
                  <a:uFillTx/>
                  <a:ea typeface="+mn-ea"/>
                  <a:cs typeface="+mn-cs"/>
                </a:rPr>
                <a:t>Youngstown, OH</a:t>
              </a:r>
            </a:p>
          </p:txBody>
        </p:sp>
        <p:pic>
          <p:nvPicPr>
            <p:cNvPr id="317" name="Picture 3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2005" y="5452151"/>
              <a:ext cx="723037" cy="263486"/>
            </a:xfrm>
            <a:prstGeom prst="rect">
              <a:avLst/>
            </a:prstGeom>
          </p:spPr>
        </p:pic>
      </p:grpSp>
      <p:grpSp>
        <p:nvGrpSpPr>
          <p:cNvPr id="318" name="Group 317"/>
          <p:cNvGrpSpPr/>
          <p:nvPr/>
        </p:nvGrpSpPr>
        <p:grpSpPr>
          <a:xfrm>
            <a:off x="5862097" y="1549007"/>
            <a:ext cx="1006591" cy="746923"/>
            <a:chOff x="5909601" y="1088958"/>
            <a:chExt cx="1006591" cy="746923"/>
          </a:xfrm>
        </p:grpSpPr>
        <p:sp>
          <p:nvSpPr>
            <p:cNvPr id="319" name="Rectangle 318"/>
            <p:cNvSpPr/>
            <p:nvPr/>
          </p:nvSpPr>
          <p:spPr>
            <a:xfrm>
              <a:off x="6037140" y="1088958"/>
              <a:ext cx="751512" cy="685800"/>
            </a:xfrm>
            <a:prstGeom prst="rect">
              <a:avLst/>
            </a:prstGeom>
            <a:solidFill>
              <a:sysClr val="window" lastClr="FFFFFF"/>
            </a:solidFill>
            <a:ln w="12700" cap="flat" cmpd="sng" algn="ctr">
              <a:solidFill>
                <a:srgbClr val="5B9BD5"/>
              </a:solidFill>
              <a:prstDash val="solid"/>
              <a:miter lim="800000"/>
            </a:ln>
            <a:effectLst>
              <a:glow rad="139700">
                <a:srgbClr val="4472C4">
                  <a:satMod val="175000"/>
                  <a:alpha val="40000"/>
                </a:srgbClr>
              </a:glo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0AD47"/>
                </a:solidFill>
                <a:effectLst/>
                <a:uLnTx/>
                <a:uFillTx/>
                <a:ea typeface="+mn-ea"/>
                <a:cs typeface="+mn-cs"/>
              </a:endParaRPr>
            </a:p>
          </p:txBody>
        </p:sp>
        <p:sp>
          <p:nvSpPr>
            <p:cNvPr id="320" name="TextBox 319"/>
            <p:cNvSpPr txBox="1"/>
            <p:nvPr/>
          </p:nvSpPr>
          <p:spPr>
            <a:xfrm>
              <a:off x="5909601" y="1358827"/>
              <a:ext cx="1006591" cy="477054"/>
            </a:xfrm>
            <a:prstGeom prst="rect">
              <a:avLst/>
            </a:prstGeom>
            <a:noFill/>
          </p:spPr>
          <p:txBody>
            <a:bodyPr wrap="square" rtlCol="0">
              <a:spAutoFit/>
            </a:bodyPr>
            <a:lstStyle/>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ea typeface="+mn-ea"/>
                  <a:cs typeface="+mn-cs"/>
                </a:rPr>
                <a:t>Lightweight Metals</a:t>
              </a:r>
            </a:p>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1000" b="0" i="1" u="none" strike="noStrike" kern="0" cap="none" spc="0" normalizeH="0" baseline="0" noProof="0" dirty="0">
                  <a:ln>
                    <a:noFill/>
                  </a:ln>
                  <a:solidFill>
                    <a:sysClr val="windowText" lastClr="000000"/>
                  </a:solidFill>
                  <a:effectLst/>
                  <a:uLnTx/>
                  <a:uFillTx/>
                  <a:ea typeface="+mn-ea"/>
                  <a:cs typeface="+mn-cs"/>
                </a:rPr>
                <a:t>Detroit, MI</a:t>
              </a:r>
            </a:p>
          </p:txBody>
        </p:sp>
        <p:pic>
          <p:nvPicPr>
            <p:cNvPr id="321" name="Picture 320"/>
            <p:cNvPicPr>
              <a:picLocks noChangeAspect="1"/>
            </p:cNvPicPr>
            <p:nvPr/>
          </p:nvPicPr>
          <p:blipFill rotWithShape="1">
            <a:blip r:embed="rId5" cstate="email">
              <a:extLst>
                <a:ext uri="{28A0092B-C50C-407E-A947-70E740481C1C}">
                  <a14:useLocalDpi xmlns:a14="http://schemas.microsoft.com/office/drawing/2010/main"/>
                </a:ext>
              </a:extLst>
            </a:blip>
            <a:srcRect l="23157" t="33686" r="26359" b="40170"/>
            <a:stretch/>
          </p:blipFill>
          <p:spPr>
            <a:xfrm>
              <a:off x="6173767" y="1143328"/>
              <a:ext cx="478258" cy="247683"/>
            </a:xfrm>
            <a:prstGeom prst="rect">
              <a:avLst/>
            </a:prstGeom>
            <a:noFill/>
          </p:spPr>
        </p:pic>
      </p:grpSp>
      <p:cxnSp>
        <p:nvCxnSpPr>
          <p:cNvPr id="322" name="Straight Connector 321"/>
          <p:cNvCxnSpPr/>
          <p:nvPr/>
        </p:nvCxnSpPr>
        <p:spPr>
          <a:xfrm flipH="1" flipV="1">
            <a:off x="625319" y="3550843"/>
            <a:ext cx="734623" cy="574823"/>
          </a:xfrm>
          <a:prstGeom prst="line">
            <a:avLst/>
          </a:prstGeom>
          <a:noFill/>
          <a:ln w="25400" cap="flat" cmpd="sng" algn="ctr">
            <a:solidFill>
              <a:srgbClr val="DAA100"/>
            </a:solidFill>
            <a:prstDash val="solid"/>
            <a:miter lim="800000"/>
          </a:ln>
          <a:effectLst/>
        </p:spPr>
      </p:cxnSp>
      <p:grpSp>
        <p:nvGrpSpPr>
          <p:cNvPr id="323" name="Group 322"/>
          <p:cNvGrpSpPr/>
          <p:nvPr/>
        </p:nvGrpSpPr>
        <p:grpSpPr>
          <a:xfrm>
            <a:off x="69363" y="3418140"/>
            <a:ext cx="1005840" cy="810419"/>
            <a:chOff x="40665" y="3023610"/>
            <a:chExt cx="1005840" cy="685800"/>
          </a:xfrm>
        </p:grpSpPr>
        <p:sp>
          <p:nvSpPr>
            <p:cNvPr id="324" name="Rectangle 323"/>
            <p:cNvSpPr/>
            <p:nvPr/>
          </p:nvSpPr>
          <p:spPr>
            <a:xfrm>
              <a:off x="95529" y="3023610"/>
              <a:ext cx="896112" cy="685800"/>
            </a:xfrm>
            <a:prstGeom prst="rect">
              <a:avLst/>
            </a:prstGeom>
            <a:solidFill>
              <a:sysClr val="window" lastClr="FFFFFF"/>
            </a:solidFill>
            <a:ln w="12700" cap="flat" cmpd="sng" algn="ctr">
              <a:solidFill>
                <a:srgbClr val="5B9BD5"/>
              </a:solidFill>
              <a:prstDash val="solid"/>
              <a:miter lim="800000"/>
            </a:ln>
            <a:effectLst>
              <a:glow rad="139700">
                <a:srgbClr val="4472C4">
                  <a:satMod val="175000"/>
                  <a:alpha val="40000"/>
                </a:srgbClr>
              </a:glo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0AD47"/>
                </a:solidFill>
                <a:effectLst/>
                <a:uLnTx/>
                <a:uFillTx/>
                <a:ea typeface="+mn-ea"/>
                <a:cs typeface="+mn-cs"/>
              </a:endParaRPr>
            </a:p>
          </p:txBody>
        </p:sp>
        <p:sp>
          <p:nvSpPr>
            <p:cNvPr id="325" name="TextBox 324"/>
            <p:cNvSpPr txBox="1"/>
            <p:nvPr/>
          </p:nvSpPr>
          <p:spPr>
            <a:xfrm>
              <a:off x="40665" y="3267071"/>
              <a:ext cx="1005840" cy="405216"/>
            </a:xfrm>
            <a:prstGeom prst="rect">
              <a:avLst/>
            </a:prstGeom>
            <a:noFill/>
          </p:spPr>
          <p:txBody>
            <a:bodyPr wrap="square" rtlCol="0">
              <a:spAutoFit/>
            </a:bodyPr>
            <a:lstStyle/>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ea typeface="+mn-ea"/>
                  <a:cs typeface="+mn-cs"/>
                </a:rPr>
                <a:t>Flexible Hybrid Electronics</a:t>
              </a:r>
            </a:p>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1000" b="0" i="1" u="none" strike="noStrike" kern="0" cap="none" spc="0" normalizeH="0" baseline="0" noProof="0" dirty="0">
                  <a:ln>
                    <a:noFill/>
                  </a:ln>
                  <a:solidFill>
                    <a:sysClr val="windowText" lastClr="000000"/>
                  </a:solidFill>
                  <a:effectLst/>
                  <a:uLnTx/>
                  <a:uFillTx/>
                  <a:ea typeface="+mn-ea"/>
                  <a:cs typeface="+mn-cs"/>
                </a:rPr>
                <a:t>San Jose, CA</a:t>
              </a:r>
              <a:endParaRPr kumimoji="0" lang="en-US" sz="1000" b="1" i="1" u="none" strike="noStrike" kern="0" cap="none" spc="0" normalizeH="0" baseline="0" noProof="0" dirty="0">
                <a:ln>
                  <a:noFill/>
                </a:ln>
                <a:solidFill>
                  <a:sysClr val="windowText" lastClr="000000"/>
                </a:solidFill>
                <a:effectLst/>
                <a:uLnTx/>
                <a:uFillTx/>
                <a:ea typeface="+mn-ea"/>
                <a:cs typeface="+mn-cs"/>
              </a:endParaRPr>
            </a:p>
          </p:txBody>
        </p:sp>
        <p:pic>
          <p:nvPicPr>
            <p:cNvPr id="326" name="Picture 3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6040" y="3057314"/>
              <a:ext cx="795090" cy="165416"/>
            </a:xfrm>
            <a:prstGeom prst="rect">
              <a:avLst/>
            </a:prstGeom>
          </p:spPr>
        </p:pic>
      </p:grpSp>
      <p:grpSp>
        <p:nvGrpSpPr>
          <p:cNvPr id="327" name="Group 326"/>
          <p:cNvGrpSpPr/>
          <p:nvPr/>
        </p:nvGrpSpPr>
        <p:grpSpPr>
          <a:xfrm>
            <a:off x="7867842" y="1549007"/>
            <a:ext cx="1288615" cy="735038"/>
            <a:chOff x="7915346" y="1081599"/>
            <a:chExt cx="1202811" cy="735038"/>
          </a:xfrm>
        </p:grpSpPr>
        <p:sp>
          <p:nvSpPr>
            <p:cNvPr id="328" name="Rectangle 327"/>
            <p:cNvSpPr/>
            <p:nvPr/>
          </p:nvSpPr>
          <p:spPr>
            <a:xfrm>
              <a:off x="8063214" y="1081774"/>
              <a:ext cx="907075" cy="685910"/>
            </a:xfrm>
            <a:prstGeom prst="rect">
              <a:avLst/>
            </a:prstGeom>
            <a:solidFill>
              <a:sysClr val="window" lastClr="FFFFFF"/>
            </a:solidFill>
            <a:ln w="12700" cap="flat" cmpd="sng" algn="ctr">
              <a:solidFill>
                <a:srgbClr val="5B9BD5"/>
              </a:solidFill>
              <a:prstDash val="solid"/>
              <a:miter lim="800000"/>
            </a:ln>
            <a:effectLst>
              <a:glow rad="139700">
                <a:srgbClr val="4472C4">
                  <a:satMod val="175000"/>
                  <a:alpha val="40000"/>
                </a:srgbClr>
              </a:glo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0AD47"/>
                </a:solidFill>
                <a:effectLst/>
                <a:uLnTx/>
                <a:uFillTx/>
                <a:ea typeface="+mn-ea"/>
                <a:cs typeface="+mn-cs"/>
              </a:endParaRPr>
            </a:p>
          </p:txBody>
        </p:sp>
        <p:sp>
          <p:nvSpPr>
            <p:cNvPr id="329" name="TextBox 328"/>
            <p:cNvSpPr txBox="1"/>
            <p:nvPr/>
          </p:nvSpPr>
          <p:spPr>
            <a:xfrm>
              <a:off x="7915346" y="1301111"/>
              <a:ext cx="1202811" cy="515526"/>
            </a:xfrm>
            <a:prstGeom prst="rect">
              <a:avLst/>
            </a:prstGeom>
            <a:noFill/>
          </p:spPr>
          <p:txBody>
            <a:bodyPr wrap="square" rtlCol="0">
              <a:spAutoFit/>
            </a:bodyPr>
            <a:lstStyle/>
            <a:p>
              <a:pPr marL="0" marR="0" lvl="0" indent="0" algn="ctr" defTabSz="914400" rtl="0" eaLnBrk="1" fontAlgn="base" latinLnBrk="0" hangingPunct="1">
                <a:lnSpc>
                  <a:spcPts val="1100"/>
                </a:lnSpc>
                <a:spcBef>
                  <a:spcPct val="0"/>
                </a:spcBef>
                <a:spcAft>
                  <a:spcPct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ea typeface="+mn-ea"/>
                  <a:cs typeface="+mn-cs"/>
                </a:rPr>
                <a:t>Regenerative Manufacturing</a:t>
              </a:r>
              <a:endParaRPr kumimoji="0" lang="en-US" sz="1000" b="0" i="1" u="none" strike="noStrike" kern="0" cap="none" spc="0" normalizeH="0" baseline="0" noProof="0" dirty="0">
                <a:ln>
                  <a:noFill/>
                </a:ln>
                <a:solidFill>
                  <a:sysClr val="windowText" lastClr="000000"/>
                </a:solidFill>
                <a:effectLst/>
                <a:uLnTx/>
                <a:uFillTx/>
                <a:ea typeface="+mn-ea"/>
                <a:cs typeface="+mn-cs"/>
              </a:endParaRPr>
            </a:p>
            <a:p>
              <a:pPr marL="0" marR="0" lvl="0" indent="0" algn="ctr" defTabSz="914400" rtl="0" eaLnBrk="1" fontAlgn="base" latinLnBrk="0" hangingPunct="1">
                <a:lnSpc>
                  <a:spcPts val="1100"/>
                </a:lnSpc>
                <a:spcBef>
                  <a:spcPct val="0"/>
                </a:spcBef>
                <a:spcAft>
                  <a:spcPct val="0"/>
                </a:spcAft>
                <a:buClrTx/>
                <a:buSzTx/>
                <a:buFontTx/>
                <a:buNone/>
                <a:tabLst/>
                <a:defRPr/>
              </a:pPr>
              <a:r>
                <a:rPr kumimoji="0" lang="en-US" sz="1000" b="0" i="1" u="none" strike="noStrike" kern="0" cap="none" spc="0" normalizeH="0" baseline="0" noProof="0" dirty="0">
                  <a:ln>
                    <a:noFill/>
                  </a:ln>
                  <a:solidFill>
                    <a:sysClr val="windowText" lastClr="000000"/>
                  </a:solidFill>
                  <a:effectLst/>
                  <a:uLnTx/>
                  <a:uFillTx/>
                  <a:ea typeface="+mn-ea"/>
                  <a:cs typeface="+mn-cs"/>
                </a:rPr>
                <a:t>Manchester, NH</a:t>
              </a:r>
              <a:endParaRPr kumimoji="0" lang="en-US" sz="1000" b="1" i="1" u="none" strike="noStrike" kern="0" cap="none" spc="0" normalizeH="0" baseline="0" noProof="0" dirty="0">
                <a:ln>
                  <a:noFill/>
                </a:ln>
                <a:solidFill>
                  <a:sysClr val="windowText" lastClr="000000"/>
                </a:solidFill>
                <a:effectLst/>
                <a:uLnTx/>
                <a:uFillTx/>
                <a:ea typeface="+mn-ea"/>
                <a:cs typeface="+mn-cs"/>
              </a:endParaRPr>
            </a:p>
          </p:txBody>
        </p:sp>
        <p:pic>
          <p:nvPicPr>
            <p:cNvPr id="330" name="Picture 32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88147" y="1081599"/>
              <a:ext cx="857208" cy="277612"/>
            </a:xfrm>
            <a:prstGeom prst="rect">
              <a:avLst/>
            </a:prstGeom>
          </p:spPr>
        </p:pic>
      </p:grpSp>
      <p:grpSp>
        <p:nvGrpSpPr>
          <p:cNvPr id="331" name="Group 330"/>
          <p:cNvGrpSpPr/>
          <p:nvPr/>
        </p:nvGrpSpPr>
        <p:grpSpPr>
          <a:xfrm>
            <a:off x="7883830" y="4376321"/>
            <a:ext cx="1025335" cy="807164"/>
            <a:chOff x="7908798" y="3916272"/>
            <a:chExt cx="1025335" cy="807164"/>
          </a:xfrm>
        </p:grpSpPr>
        <p:sp>
          <p:nvSpPr>
            <p:cNvPr id="332" name="Rectangle 331"/>
            <p:cNvSpPr/>
            <p:nvPr/>
          </p:nvSpPr>
          <p:spPr>
            <a:xfrm>
              <a:off x="7973409" y="3916272"/>
              <a:ext cx="896112" cy="771853"/>
            </a:xfrm>
            <a:prstGeom prst="rect">
              <a:avLst/>
            </a:prstGeom>
            <a:solidFill>
              <a:sysClr val="window" lastClr="FFFFFF"/>
            </a:solidFill>
            <a:ln w="12700" cap="flat" cmpd="sng" algn="ctr">
              <a:solidFill>
                <a:srgbClr val="5B9BD5"/>
              </a:solidFill>
              <a:prstDash val="solid"/>
              <a:miter lim="800000"/>
            </a:ln>
            <a:effectLst>
              <a:glow rad="139700">
                <a:srgbClr val="4472C4">
                  <a:satMod val="175000"/>
                  <a:alpha val="40000"/>
                </a:srgbClr>
              </a:glo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0AD47"/>
                </a:solidFill>
                <a:effectLst/>
                <a:uLnTx/>
                <a:uFillTx/>
                <a:ea typeface="+mn-ea"/>
                <a:cs typeface="+mn-cs"/>
              </a:endParaRPr>
            </a:p>
          </p:txBody>
        </p:sp>
        <p:sp>
          <p:nvSpPr>
            <p:cNvPr id="333" name="TextBox 332"/>
            <p:cNvSpPr txBox="1"/>
            <p:nvPr/>
          </p:nvSpPr>
          <p:spPr>
            <a:xfrm>
              <a:off x="7908798" y="4246382"/>
              <a:ext cx="1025335" cy="477054"/>
            </a:xfrm>
            <a:prstGeom prst="rect">
              <a:avLst/>
            </a:prstGeom>
            <a:noFill/>
          </p:spPr>
          <p:txBody>
            <a:bodyPr wrap="square" rtlCol="0">
              <a:spAutoFit/>
            </a:bodyPr>
            <a:lstStyle/>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ea typeface="+mn-ea"/>
                  <a:cs typeface="+mn-cs"/>
                </a:rPr>
                <a:t>Advanced Robotics</a:t>
              </a:r>
              <a:endParaRPr kumimoji="0" lang="en-US" sz="1000" b="0" i="1" u="none" strike="noStrike" kern="0" cap="none" spc="0" normalizeH="0" baseline="0" noProof="0" dirty="0">
                <a:ln>
                  <a:noFill/>
                </a:ln>
                <a:solidFill>
                  <a:sysClr val="windowText" lastClr="000000"/>
                </a:solidFill>
                <a:effectLst/>
                <a:uLnTx/>
                <a:uFillTx/>
                <a:ea typeface="+mn-ea"/>
                <a:cs typeface="+mn-cs"/>
              </a:endParaRPr>
            </a:p>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1000" b="0" i="1" u="none" strike="noStrike" kern="0" cap="none" spc="0" normalizeH="0" baseline="0" noProof="0" dirty="0">
                  <a:ln>
                    <a:noFill/>
                  </a:ln>
                  <a:solidFill>
                    <a:sysClr val="windowText" lastClr="000000"/>
                  </a:solidFill>
                  <a:effectLst/>
                  <a:uLnTx/>
                  <a:uFillTx/>
                  <a:ea typeface="+mn-ea"/>
                  <a:cs typeface="+mn-cs"/>
                </a:rPr>
                <a:t>Pittsburgh, PA</a:t>
              </a:r>
            </a:p>
          </p:txBody>
        </p:sp>
        <p:pic>
          <p:nvPicPr>
            <p:cNvPr id="334" name="Picture 333"/>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265419" y="3961076"/>
              <a:ext cx="312092" cy="307495"/>
            </a:xfrm>
            <a:prstGeom prst="rect">
              <a:avLst/>
            </a:prstGeom>
          </p:spPr>
        </p:pic>
      </p:grpSp>
      <p:grpSp>
        <p:nvGrpSpPr>
          <p:cNvPr id="335" name="Group 334"/>
          <p:cNvGrpSpPr/>
          <p:nvPr/>
        </p:nvGrpSpPr>
        <p:grpSpPr>
          <a:xfrm>
            <a:off x="4437267" y="1549007"/>
            <a:ext cx="1388389" cy="743630"/>
            <a:chOff x="4484771" y="1102138"/>
            <a:chExt cx="1388389" cy="743630"/>
          </a:xfrm>
        </p:grpSpPr>
        <p:sp>
          <p:nvSpPr>
            <p:cNvPr id="336" name="Rectangle 335"/>
            <p:cNvSpPr/>
            <p:nvPr/>
          </p:nvSpPr>
          <p:spPr>
            <a:xfrm>
              <a:off x="4579560" y="1102138"/>
              <a:ext cx="1198810" cy="686899"/>
            </a:xfrm>
            <a:prstGeom prst="rect">
              <a:avLst/>
            </a:prstGeom>
            <a:solidFill>
              <a:sysClr val="window" lastClr="FFFFFF"/>
            </a:solidFill>
            <a:ln w="12700" cap="flat" cmpd="sng" algn="ctr">
              <a:solidFill>
                <a:srgbClr val="5B9BD5"/>
              </a:solidFill>
              <a:prstDash val="solid"/>
              <a:miter lim="800000"/>
            </a:ln>
            <a:effectLst>
              <a:glow rad="139700">
                <a:srgbClr val="4472C4">
                  <a:satMod val="175000"/>
                  <a:alpha val="40000"/>
                </a:srgbClr>
              </a:glo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0AD47"/>
                </a:solidFill>
                <a:effectLst/>
                <a:uLnTx/>
                <a:uFillTx/>
                <a:ea typeface="+mn-ea"/>
                <a:cs typeface="+mn-cs"/>
              </a:endParaRPr>
            </a:p>
          </p:txBody>
        </p:sp>
        <p:sp>
          <p:nvSpPr>
            <p:cNvPr id="337" name="TextBox 336"/>
            <p:cNvSpPr txBox="1"/>
            <p:nvPr/>
          </p:nvSpPr>
          <p:spPr>
            <a:xfrm>
              <a:off x="4484771" y="1368714"/>
              <a:ext cx="1388389" cy="477054"/>
            </a:xfrm>
            <a:prstGeom prst="rect">
              <a:avLst/>
            </a:prstGeom>
            <a:noFill/>
          </p:spPr>
          <p:txBody>
            <a:bodyPr wrap="square" rtlCol="0">
              <a:spAutoFit/>
            </a:bodyPr>
            <a:lstStyle/>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ea typeface="+mn-ea"/>
                  <a:cs typeface="+mn-cs"/>
                </a:rPr>
                <a:t>Digital Manufacturing &amp; Design</a:t>
              </a:r>
            </a:p>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1000" b="0" i="1" u="none" strike="noStrike" kern="0" cap="none" spc="0" normalizeH="0" baseline="0" noProof="0" dirty="0">
                  <a:ln>
                    <a:noFill/>
                  </a:ln>
                  <a:solidFill>
                    <a:sysClr val="windowText" lastClr="000000"/>
                  </a:solidFill>
                  <a:effectLst/>
                  <a:uLnTx/>
                  <a:uFillTx/>
                  <a:ea typeface="+mn-ea"/>
                  <a:cs typeface="+mn-cs"/>
                </a:rPr>
                <a:t>Chicago, IL</a:t>
              </a:r>
            </a:p>
          </p:txBody>
        </p:sp>
        <p:pic>
          <p:nvPicPr>
            <p:cNvPr id="338" name="Picture 33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18544" y="1150619"/>
              <a:ext cx="520843" cy="228170"/>
            </a:xfrm>
            <a:prstGeom prst="rect">
              <a:avLst/>
            </a:prstGeom>
          </p:spPr>
        </p:pic>
      </p:grpSp>
      <p:sp>
        <p:nvSpPr>
          <p:cNvPr id="339" name="TextBox 338"/>
          <p:cNvSpPr txBox="1"/>
          <p:nvPr/>
        </p:nvSpPr>
        <p:spPr>
          <a:xfrm>
            <a:off x="124227" y="2799923"/>
            <a:ext cx="1340324" cy="184666"/>
          </a:xfrm>
          <a:prstGeom prst="rect">
            <a:avLst/>
          </a:prstGeom>
          <a:solidFill>
            <a:schemeClr val="bg1">
              <a:lumMod val="85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000000"/>
                </a:solidFill>
                <a:effectLst/>
                <a:uLnTx/>
                <a:uFillTx/>
              </a:rPr>
              <a:t>*Data as of December 31, 2020</a:t>
            </a:r>
          </a:p>
        </p:txBody>
      </p:sp>
      <p:sp>
        <p:nvSpPr>
          <p:cNvPr id="340" name="TextBox 339"/>
          <p:cNvSpPr txBox="1"/>
          <p:nvPr/>
        </p:nvSpPr>
        <p:spPr>
          <a:xfrm>
            <a:off x="124227" y="1419134"/>
            <a:ext cx="2855347" cy="1523494"/>
          </a:xfrm>
          <a:prstGeom prst="rect">
            <a:avLst/>
          </a:prstGeom>
          <a:solidFill>
            <a:srgbClr val="002060"/>
          </a:solidFill>
          <a:ln w="38100">
            <a:solidFill>
              <a:srgbClr val="DAA100"/>
            </a:solidFill>
          </a:ln>
        </p:spPr>
        <p:txBody>
          <a:bodyPr wrap="square" rtlCol="0">
            <a:spAutoFit/>
          </a:bodyPr>
          <a:lstStyle/>
          <a:p>
            <a:pPr marL="0" marR="0" lvl="0" indent="0" algn="ctr" defTabSz="914400" rtl="0" eaLnBrk="1" fontAlgn="base" latinLnBrk="0" hangingPunct="1">
              <a:lnSpc>
                <a:spcPct val="100000"/>
              </a:lnSpc>
              <a:spcBef>
                <a:spcPts val="300"/>
              </a:spcBef>
              <a:spcAft>
                <a:spcPts val="300"/>
              </a:spcAft>
              <a:buClrTx/>
              <a:buSzTx/>
              <a:buFontTx/>
              <a:buNone/>
              <a:tabLst/>
              <a:defRPr/>
            </a:pPr>
            <a:r>
              <a:rPr kumimoji="0" lang="en-US" sz="1200" b="1" i="0" u="sng" strike="noStrike" kern="0" cap="none" spc="0" normalizeH="0" baseline="0" noProof="0" dirty="0">
                <a:ln>
                  <a:noFill/>
                </a:ln>
                <a:solidFill>
                  <a:schemeClr val="bg1"/>
                </a:solidFill>
                <a:effectLst/>
                <a:uLnTx/>
                <a:uFillTx/>
                <a:ea typeface="+mn-ea"/>
                <a:cs typeface="+mn-cs"/>
              </a:rPr>
              <a:t>Since Launching in 2012…</a:t>
            </a:r>
            <a:endParaRPr kumimoji="0" lang="en-US" sz="1200" b="1" i="0" strike="noStrike" kern="0" cap="none" spc="0" normalizeH="0" baseline="0" noProof="0" dirty="0">
              <a:ln>
                <a:noFill/>
              </a:ln>
              <a:solidFill>
                <a:schemeClr val="bg1"/>
              </a:solidFill>
              <a:effectLst/>
              <a:uLnTx/>
              <a:uFillTx/>
              <a:ea typeface="+mn-ea"/>
              <a:cs typeface="+mn-cs"/>
            </a:endParaRPr>
          </a:p>
          <a:p>
            <a:pPr marL="119063" marR="0" lvl="0" indent="-119063"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ea typeface="+mn-ea"/>
                <a:cs typeface="+mn-cs"/>
              </a:rPr>
              <a:t>Committed Funding: $</a:t>
            </a:r>
            <a:r>
              <a:rPr lang="en-US" sz="1100" kern="0" noProof="0" dirty="0">
                <a:solidFill>
                  <a:schemeClr val="bg1"/>
                </a:solidFill>
              </a:rPr>
              <a:t>1.48</a:t>
            </a:r>
            <a:r>
              <a:rPr kumimoji="0" lang="en-US" sz="1100" b="0" i="0" u="none" strike="noStrike" kern="0" cap="none" spc="0" normalizeH="0" baseline="0" noProof="0" dirty="0">
                <a:ln>
                  <a:noFill/>
                </a:ln>
                <a:solidFill>
                  <a:schemeClr val="bg1"/>
                </a:solidFill>
                <a:effectLst/>
                <a:uLnTx/>
                <a:uFillTx/>
                <a:ea typeface="+mn-ea"/>
                <a:cs typeface="+mn-cs"/>
              </a:rPr>
              <a:t>B+ Federal and $</a:t>
            </a:r>
            <a:r>
              <a:rPr lang="en-US" sz="1100" kern="0" dirty="0">
                <a:solidFill>
                  <a:schemeClr val="bg1"/>
                </a:solidFill>
              </a:rPr>
              <a:t>2.15</a:t>
            </a:r>
            <a:r>
              <a:rPr kumimoji="0" lang="en-US" sz="1100" b="0" i="0" u="none" strike="noStrike" kern="0" cap="none" spc="0" normalizeH="0" baseline="0" noProof="0" dirty="0">
                <a:ln>
                  <a:noFill/>
                </a:ln>
                <a:solidFill>
                  <a:schemeClr val="bg1"/>
                </a:solidFill>
                <a:effectLst/>
                <a:uLnTx/>
                <a:uFillTx/>
                <a:ea typeface="+mn-ea"/>
                <a:cs typeface="+mn-cs"/>
              </a:rPr>
              <a:t>B+ Private/State </a:t>
            </a:r>
            <a:r>
              <a:rPr lang="en-US" sz="1100" kern="0" dirty="0">
                <a:solidFill>
                  <a:schemeClr val="bg1"/>
                </a:solidFill>
              </a:rPr>
              <a:t>Investments</a:t>
            </a:r>
            <a:endParaRPr kumimoji="0" lang="en-US" sz="1100" b="0" i="0" u="none" strike="noStrike" kern="0" cap="none" spc="0" normalizeH="0" baseline="0" noProof="0" dirty="0">
              <a:ln>
                <a:noFill/>
              </a:ln>
              <a:solidFill>
                <a:schemeClr val="bg1"/>
              </a:solidFill>
              <a:effectLst/>
              <a:uLnTx/>
              <a:uFillTx/>
            </a:endParaRPr>
          </a:p>
          <a:p>
            <a:pPr marL="119063" marR="0" lvl="0" indent="-119063"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ea typeface="+mn-ea"/>
                <a:cs typeface="+mn-cs"/>
              </a:rPr>
              <a:t>1,550+ companies, universities, and non-profit members or partners</a:t>
            </a:r>
          </a:p>
          <a:p>
            <a:pPr marL="119063" marR="0" lvl="0" indent="-119063"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ea typeface="+mn-ea"/>
                <a:cs typeface="+mn-cs"/>
              </a:rPr>
              <a:t>DoD MII members across 49 states, Washington DC, and Puerto Rico</a:t>
            </a:r>
          </a:p>
        </p:txBody>
      </p:sp>
      <p:sp>
        <p:nvSpPr>
          <p:cNvPr id="341" name="Oval 340"/>
          <p:cNvSpPr/>
          <p:nvPr/>
        </p:nvSpPr>
        <p:spPr>
          <a:xfrm flipH="1">
            <a:off x="5104444" y="3208254"/>
            <a:ext cx="91440" cy="91440"/>
          </a:xfrm>
          <a:prstGeom prst="ellipse">
            <a:avLst/>
          </a:prstGeom>
          <a:solidFill>
            <a:schemeClr val="bg1">
              <a:lumMod val="85000"/>
            </a:schemeClr>
          </a:solidFill>
          <a:ln w="22225" cap="flat" cmpd="sng" algn="ctr">
            <a:solidFill>
              <a:srgbClr val="DAA100"/>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a typeface="+mn-ea"/>
              <a:cs typeface="+mn-cs"/>
            </a:endParaRPr>
          </a:p>
        </p:txBody>
      </p:sp>
      <p:cxnSp>
        <p:nvCxnSpPr>
          <p:cNvPr id="342" name="Straight Connector 341"/>
          <p:cNvCxnSpPr/>
          <p:nvPr/>
        </p:nvCxnSpPr>
        <p:spPr>
          <a:xfrm>
            <a:off x="3691322" y="1942792"/>
            <a:ext cx="1463272" cy="1314414"/>
          </a:xfrm>
          <a:prstGeom prst="line">
            <a:avLst/>
          </a:prstGeom>
          <a:noFill/>
          <a:ln w="25400" cap="flat" cmpd="sng" algn="ctr">
            <a:solidFill>
              <a:srgbClr val="DAA100"/>
            </a:solidFill>
            <a:prstDash val="solid"/>
            <a:miter lim="800000"/>
          </a:ln>
          <a:effectLst/>
        </p:spPr>
      </p:cxnSp>
      <p:grpSp>
        <p:nvGrpSpPr>
          <p:cNvPr id="343" name="Group 342"/>
          <p:cNvGrpSpPr/>
          <p:nvPr/>
        </p:nvGrpSpPr>
        <p:grpSpPr>
          <a:xfrm>
            <a:off x="3122702" y="1494549"/>
            <a:ext cx="1207008" cy="785238"/>
            <a:chOff x="3225070" y="1104213"/>
            <a:chExt cx="1097280" cy="732202"/>
          </a:xfrm>
        </p:grpSpPr>
        <p:sp>
          <p:nvSpPr>
            <p:cNvPr id="344" name="Rectangle 343"/>
            <p:cNvSpPr/>
            <p:nvPr/>
          </p:nvSpPr>
          <p:spPr>
            <a:xfrm>
              <a:off x="3225070" y="1104213"/>
              <a:ext cx="1097280" cy="685800"/>
            </a:xfrm>
            <a:prstGeom prst="rect">
              <a:avLst/>
            </a:prstGeom>
            <a:solidFill>
              <a:sysClr val="window" lastClr="FFFFFF"/>
            </a:solidFill>
            <a:ln w="12700" cap="flat" cmpd="sng" algn="ctr">
              <a:solidFill>
                <a:srgbClr val="5B9BD5"/>
              </a:solidFill>
              <a:prstDash val="solid"/>
              <a:miter lim="800000"/>
            </a:ln>
            <a:effectLst>
              <a:glow rad="139700">
                <a:srgbClr val="4472C4">
                  <a:satMod val="175000"/>
                  <a:alpha val="40000"/>
                </a:srgbClr>
              </a:glo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a:ln>
                  <a:noFill/>
                </a:ln>
                <a:solidFill>
                  <a:srgbClr val="70AD47"/>
                </a:solidFill>
                <a:effectLst/>
                <a:uLnTx/>
                <a:uFillTx/>
                <a:ea typeface="+mn-ea"/>
                <a:cs typeface="+mn-cs"/>
              </a:endParaRPr>
            </a:p>
          </p:txBody>
        </p:sp>
        <p:pic>
          <p:nvPicPr>
            <p:cNvPr id="345" name="Picture 344"/>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270790" y="1142517"/>
              <a:ext cx="1005840" cy="238151"/>
            </a:xfrm>
            <a:prstGeom prst="rect">
              <a:avLst/>
            </a:prstGeom>
          </p:spPr>
        </p:pic>
        <p:sp>
          <p:nvSpPr>
            <p:cNvPr id="346" name="TextBox 345"/>
            <p:cNvSpPr txBox="1"/>
            <p:nvPr/>
          </p:nvSpPr>
          <p:spPr>
            <a:xfrm>
              <a:off x="3229600" y="1319835"/>
              <a:ext cx="1086340" cy="516580"/>
            </a:xfrm>
            <a:prstGeom prst="rect">
              <a:avLst/>
            </a:prstGeom>
            <a:noFill/>
          </p:spPr>
          <p:txBody>
            <a:bodyPr wrap="square" rtlCol="0">
              <a:spAutoFit/>
            </a:bodyPr>
            <a:lstStyle/>
            <a:p>
              <a:pPr marL="0" marR="0" lvl="0" indent="0" algn="ctr" defTabSz="914400" rtl="0" eaLnBrk="1" fontAlgn="base" latinLnBrk="0" hangingPunct="1">
                <a:spcBef>
                  <a:spcPct val="0"/>
                </a:spcBef>
                <a:spcAft>
                  <a:spcPct val="0"/>
                </a:spcAft>
                <a:buClrTx/>
                <a:buSzTx/>
                <a:buFontTx/>
                <a:buNone/>
                <a:tabLst/>
                <a:defRPr/>
              </a:pPr>
              <a:r>
                <a:rPr kumimoji="0" lang="en-US" sz="1000" b="0" i="0" u="none" strike="noStrike" kern="0" cap="none" spc="0" normalizeH="0" baseline="0" noProof="0" dirty="0" err="1">
                  <a:ln>
                    <a:noFill/>
                  </a:ln>
                  <a:solidFill>
                    <a:sysClr val="windowText" lastClr="000000"/>
                  </a:solidFill>
                  <a:effectLst/>
                  <a:uLnTx/>
                  <a:uFillTx/>
                  <a:ea typeface="+mn-ea"/>
                  <a:cs typeface="+mn-cs"/>
                </a:rPr>
                <a:t>Bioindustrial</a:t>
              </a:r>
              <a:r>
                <a:rPr kumimoji="0" lang="en-US" sz="1000" b="0" i="0" u="none" strike="noStrike" kern="0" cap="none" spc="0" normalizeH="0" baseline="0" noProof="0" dirty="0">
                  <a:ln>
                    <a:noFill/>
                  </a:ln>
                  <a:solidFill>
                    <a:sysClr val="windowText" lastClr="000000"/>
                  </a:solidFill>
                  <a:effectLst/>
                  <a:uLnTx/>
                  <a:uFillTx/>
                  <a:ea typeface="+mn-ea"/>
                  <a:cs typeface="+mn-cs"/>
                </a:rPr>
                <a:t> Manufacturing </a:t>
              </a:r>
            </a:p>
            <a:p>
              <a:pPr marL="0" marR="0" lvl="0" indent="0" algn="ctr" defTabSz="914400" rtl="0" eaLnBrk="1" fontAlgn="base" latinLnBrk="0" hangingPunct="1">
                <a:spcBef>
                  <a:spcPct val="0"/>
                </a:spcBef>
                <a:spcAft>
                  <a:spcPct val="0"/>
                </a:spcAft>
                <a:buClrTx/>
                <a:buSzTx/>
                <a:buFontTx/>
                <a:buNone/>
                <a:tabLst/>
                <a:defRPr/>
              </a:pPr>
              <a:r>
                <a:rPr kumimoji="0" lang="en-US" sz="1000" b="0" i="1" u="none" strike="noStrike" kern="0" cap="none" spc="0" normalizeH="0" baseline="0" noProof="0" dirty="0">
                  <a:ln>
                    <a:noFill/>
                  </a:ln>
                  <a:solidFill>
                    <a:sysClr val="windowText" lastClr="000000"/>
                  </a:solidFill>
                  <a:effectLst/>
                  <a:uLnTx/>
                  <a:uFillTx/>
                  <a:ea typeface="+mn-ea"/>
                  <a:cs typeface="+mn-cs"/>
                </a:rPr>
                <a:t>St. Paul, MN</a:t>
              </a:r>
              <a:endParaRPr kumimoji="0" lang="en-US" sz="1000" b="1" i="1" u="none" strike="noStrike" kern="0" cap="none" spc="0" normalizeH="0" baseline="0" noProof="0" dirty="0">
                <a:ln>
                  <a:noFill/>
                </a:ln>
                <a:solidFill>
                  <a:sysClr val="windowText" lastClr="000000"/>
                </a:solidFill>
                <a:effectLst/>
                <a:uLnTx/>
                <a:uFillTx/>
                <a:ea typeface="+mn-ea"/>
                <a:cs typeface="+mn-cs"/>
              </a:endParaRPr>
            </a:p>
          </p:txBody>
        </p:sp>
      </p:grpSp>
      <p:sp>
        <p:nvSpPr>
          <p:cNvPr id="348" name="5-Point Star 347"/>
          <p:cNvSpPr/>
          <p:nvPr/>
        </p:nvSpPr>
        <p:spPr bwMode="auto">
          <a:xfrm>
            <a:off x="4121902" y="2007364"/>
            <a:ext cx="190553" cy="200948"/>
          </a:xfrm>
          <a:prstGeom prst="star5">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endParaRPr>
          </a:p>
        </p:txBody>
      </p:sp>
      <p:sp>
        <p:nvSpPr>
          <p:cNvPr id="349" name="5-Point Star 348"/>
          <p:cNvSpPr/>
          <p:nvPr/>
        </p:nvSpPr>
        <p:spPr bwMode="auto">
          <a:xfrm>
            <a:off x="332814" y="5740941"/>
            <a:ext cx="190553" cy="200948"/>
          </a:xfrm>
          <a:prstGeom prst="star5">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endParaRPr>
          </a:p>
        </p:txBody>
      </p:sp>
      <p:sp>
        <p:nvSpPr>
          <p:cNvPr id="350" name="TextBox 349"/>
          <p:cNvSpPr txBox="1"/>
          <p:nvPr/>
        </p:nvSpPr>
        <p:spPr>
          <a:xfrm>
            <a:off x="491829" y="5641360"/>
            <a:ext cx="1491579" cy="400110"/>
          </a:xfrm>
          <a:prstGeom prst="rect">
            <a:avLst/>
          </a:prstGeom>
          <a:noFill/>
        </p:spPr>
        <p:txBody>
          <a:bodyPr wrap="square" rtlCol="0">
            <a:spAutoFit/>
          </a:bodyPr>
          <a:lstStyle/>
          <a:p>
            <a:r>
              <a:rPr lang="en-US" sz="1000" dirty="0"/>
              <a:t>New DoD MII launched in October 2020</a:t>
            </a:r>
          </a:p>
        </p:txBody>
      </p:sp>
      <p:sp>
        <p:nvSpPr>
          <p:cNvPr id="141" name="Slide Number Placeholder 3">
            <a:extLst>
              <a:ext uri="{FF2B5EF4-FFF2-40B4-BE49-F238E27FC236}">
                <a16:creationId xmlns:a16="http://schemas.microsoft.com/office/drawing/2014/main" id="{8AAA393D-DAA0-C042-8C99-50A5DFC5CFCE}"/>
              </a:ext>
            </a:extLst>
          </p:cNvPr>
          <p:cNvSpPr txBox="1">
            <a:spLocks/>
          </p:cNvSpPr>
          <p:nvPr/>
        </p:nvSpPr>
        <p:spPr>
          <a:xfrm>
            <a:off x="6855883" y="7086770"/>
            <a:ext cx="2057400" cy="20320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92901CD8-BE54-44CF-BBB0-BA65B4521913}" type="slidenum">
              <a:rPr lang="en-US" sz="1100" smtClean="0">
                <a:solidFill>
                  <a:schemeClr val="bg1"/>
                </a:solidFill>
                <a:latin typeface="+mn-lt"/>
                <a:cs typeface="Arial" panose="020B0604020202020204" pitchFamily="34" charset="0"/>
              </a:rPr>
              <a:pPr/>
              <a:t>6</a:t>
            </a:fld>
            <a:endParaRPr lang="en-US" sz="1100" dirty="0">
              <a:solidFill>
                <a:schemeClr val="bg1"/>
              </a:solidFill>
              <a:latin typeface="+mn-lt"/>
              <a:cs typeface="Arial" panose="020B0604020202020204" pitchFamily="34" charset="0"/>
            </a:endParaRPr>
          </a:p>
        </p:txBody>
      </p:sp>
      <p:sp>
        <p:nvSpPr>
          <p:cNvPr id="142" name="TextBox 141"/>
          <p:cNvSpPr txBox="1"/>
          <p:nvPr/>
        </p:nvSpPr>
        <p:spPr>
          <a:xfrm>
            <a:off x="387630" y="6597035"/>
            <a:ext cx="8368740" cy="261610"/>
          </a:xfrm>
          <a:prstGeom prst="rect">
            <a:avLst/>
          </a:prstGeom>
          <a:noFill/>
        </p:spPr>
        <p:txBody>
          <a:bodyPr wrap="square" anchor="b" anchorCtr="1">
            <a:spAutoFit/>
          </a:bodyPr>
          <a:lstStyle/>
          <a:p>
            <a:pPr algn="ctr" defTabSz="422041">
              <a:defRPr/>
            </a:pPr>
            <a:r>
              <a:rPr lang="en-US" sz="1100" dirty="0">
                <a:cs typeface="Arial" panose="020B0604020202020204" pitchFamily="34" charset="0"/>
              </a:rPr>
              <a:t>Distribution Statement A: Approved for public release. DOPSR case #21-S-1982 applies. Distribution is unlimited. </a:t>
            </a:r>
          </a:p>
        </p:txBody>
      </p:sp>
      <p:sp>
        <p:nvSpPr>
          <p:cNvPr id="146" name="TextBox 145"/>
          <p:cNvSpPr txBox="1"/>
          <p:nvPr/>
        </p:nvSpPr>
        <p:spPr>
          <a:xfrm>
            <a:off x="76522" y="2937105"/>
            <a:ext cx="1917701" cy="169277"/>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500" b="0" i="0" u="none" strike="noStrike" kern="1200" cap="none" spc="0" normalizeH="0" baseline="0" noProof="0" dirty="0">
                <a:ln>
                  <a:noFill/>
                </a:ln>
                <a:effectLst/>
                <a:uLnTx/>
                <a:uFillTx/>
                <a:ea typeface="+mn-ea"/>
                <a:cs typeface="+mn-cs"/>
              </a:rPr>
              <a:t>Data as of 30</a:t>
            </a:r>
            <a:r>
              <a:rPr kumimoji="0" lang="en-US" sz="500" b="0" i="0" u="none" strike="noStrike" kern="1200" cap="none" spc="0" normalizeH="0" noProof="0" dirty="0">
                <a:ln>
                  <a:noFill/>
                </a:ln>
                <a:effectLst/>
                <a:uLnTx/>
                <a:uFillTx/>
                <a:ea typeface="+mn-ea"/>
                <a:cs typeface="+mn-cs"/>
              </a:rPr>
              <a:t> September 2021</a:t>
            </a:r>
            <a:endParaRPr kumimoji="0" lang="en-US" sz="500" b="0" i="0" u="none" strike="noStrike" kern="1200" cap="none" spc="0" normalizeH="0" baseline="0" noProof="0" dirty="0">
              <a:ln>
                <a:noFill/>
              </a:ln>
              <a:effectLst/>
              <a:uLnTx/>
              <a:uFillTx/>
              <a:ea typeface="+mn-ea"/>
              <a:cs typeface="+mn-cs"/>
            </a:endParaRP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61353" y="1468276"/>
            <a:ext cx="668628" cy="248610"/>
          </a:xfrm>
          <a:prstGeom prst="rect">
            <a:avLst/>
          </a:prstGeom>
        </p:spPr>
      </p:pic>
    </p:spTree>
    <p:extLst>
      <p:ext uri="{BB962C8B-B14F-4D97-AF65-F5344CB8AC3E}">
        <p14:creationId xmlns:p14="http://schemas.microsoft.com/office/powerpoint/2010/main" val="1058588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7366" y="1579565"/>
            <a:ext cx="4323990" cy="3554819"/>
          </a:xfrm>
          <a:prstGeom prst="rect">
            <a:avLst/>
          </a:prstGeom>
        </p:spPr>
        <p:txBody>
          <a:bodyPr wrap="square">
            <a:spAutoFit/>
          </a:bodyPr>
          <a:lstStyle/>
          <a:p>
            <a:pPr marL="214313" indent="-214313">
              <a:spcBef>
                <a:spcPts val="1800"/>
              </a:spcBef>
              <a:buFont typeface="Wingdings" panose="05000000000000000000" pitchFamily="2" charset="2"/>
              <a:buChar char="ü"/>
            </a:pPr>
            <a:r>
              <a:rPr lang="en-US" sz="2000" dirty="0">
                <a:solidFill>
                  <a:srgbClr val="000000"/>
                </a:solidFill>
                <a:cs typeface="Arial" panose="020B0604020202020204" pitchFamily="34" charset="0"/>
              </a:rPr>
              <a:t>Helping to bridge the gap between basic research and product development/fielding</a:t>
            </a:r>
          </a:p>
          <a:p>
            <a:pPr marL="214313" indent="-214313">
              <a:spcBef>
                <a:spcPts val="1800"/>
              </a:spcBef>
              <a:buFont typeface="Wingdings" panose="05000000000000000000" pitchFamily="2" charset="2"/>
              <a:buChar char="ü"/>
            </a:pPr>
            <a:r>
              <a:rPr lang="en-US" sz="2000" dirty="0">
                <a:solidFill>
                  <a:srgbClr val="000000"/>
                </a:solidFill>
                <a:cs typeface="Arial" panose="020B0604020202020204" pitchFamily="34" charset="0"/>
              </a:rPr>
              <a:t>Providing DoD with access to key, domestic enabling technologies </a:t>
            </a:r>
          </a:p>
          <a:p>
            <a:pPr marL="214313" indent="-214313">
              <a:spcBef>
                <a:spcPts val="1800"/>
              </a:spcBef>
              <a:buFont typeface="Wingdings" panose="05000000000000000000" pitchFamily="2" charset="2"/>
              <a:buChar char="ü"/>
            </a:pPr>
            <a:r>
              <a:rPr lang="en-US" sz="2000" dirty="0">
                <a:solidFill>
                  <a:srgbClr val="000000"/>
                </a:solidFill>
                <a:cs typeface="Arial" panose="020B0604020202020204" pitchFamily="34" charset="0"/>
              </a:rPr>
              <a:t>Advancing manufacturing innovation for specific, focused technology areas</a:t>
            </a:r>
          </a:p>
          <a:p>
            <a:pPr marL="214313" indent="-214313">
              <a:spcBef>
                <a:spcPts val="1800"/>
              </a:spcBef>
              <a:buFont typeface="Wingdings" panose="05000000000000000000" pitchFamily="2" charset="2"/>
              <a:buChar char="ü"/>
            </a:pPr>
            <a:r>
              <a:rPr lang="en-US" sz="2000" dirty="0">
                <a:solidFill>
                  <a:srgbClr val="000000"/>
                </a:solidFill>
                <a:cs typeface="Arial" panose="020B0604020202020204" pitchFamily="34" charset="0"/>
              </a:rPr>
              <a:t>Ensuring a strong ecosystem of companies and organizations</a:t>
            </a:r>
          </a:p>
        </p:txBody>
      </p:sp>
      <p:sp>
        <p:nvSpPr>
          <p:cNvPr id="4" name="Rectangle 3"/>
          <p:cNvSpPr/>
          <p:nvPr/>
        </p:nvSpPr>
        <p:spPr>
          <a:xfrm>
            <a:off x="5043941" y="1579565"/>
            <a:ext cx="3689752" cy="3631763"/>
          </a:xfrm>
          <a:prstGeom prst="rect">
            <a:avLst/>
          </a:prstGeom>
        </p:spPr>
        <p:txBody>
          <a:bodyPr wrap="square">
            <a:spAutoFit/>
          </a:bodyPr>
          <a:lstStyle/>
          <a:p>
            <a:pPr marL="214313" indent="-214313">
              <a:spcBef>
                <a:spcPts val="1800"/>
              </a:spcBef>
              <a:buFont typeface="Wingdings" panose="05000000000000000000" pitchFamily="2" charset="2"/>
              <a:buChar char="ü"/>
            </a:pPr>
            <a:r>
              <a:rPr lang="en-US" sz="2000" dirty="0">
                <a:solidFill>
                  <a:srgbClr val="000000"/>
                </a:solidFill>
                <a:cs typeface="Arial" panose="020B0604020202020204" pitchFamily="34" charset="0"/>
              </a:rPr>
              <a:t>Maintaining close manufacturing partnering relationships </a:t>
            </a:r>
          </a:p>
          <a:p>
            <a:pPr marL="214313" indent="-214313">
              <a:spcBef>
                <a:spcPts val="1800"/>
              </a:spcBef>
              <a:buFont typeface="Wingdings" panose="05000000000000000000" pitchFamily="2" charset="2"/>
              <a:buChar char="ü"/>
            </a:pPr>
            <a:r>
              <a:rPr lang="en-US" sz="2000" dirty="0">
                <a:solidFill>
                  <a:srgbClr val="000000"/>
                </a:solidFill>
                <a:cs typeface="Arial" panose="020B0604020202020204" pitchFamily="34" charset="0"/>
              </a:rPr>
              <a:t>Providing shared assets among MII member organizations; key benefit for small and medium enterprises</a:t>
            </a:r>
          </a:p>
          <a:p>
            <a:pPr marL="214313" indent="-214313">
              <a:spcBef>
                <a:spcPts val="1800"/>
              </a:spcBef>
              <a:buFont typeface="Wingdings" panose="05000000000000000000" pitchFamily="2" charset="2"/>
              <a:buChar char="ü"/>
            </a:pPr>
            <a:r>
              <a:rPr lang="en-US" sz="2000" dirty="0">
                <a:solidFill>
                  <a:srgbClr val="000000"/>
                </a:solidFill>
                <a:cs typeface="Arial" panose="020B0604020202020204" pitchFamily="34" charset="0"/>
              </a:rPr>
              <a:t>Creating an environment to develop the skills and educate / train the workforce</a:t>
            </a:r>
          </a:p>
        </p:txBody>
      </p:sp>
      <p:sp>
        <p:nvSpPr>
          <p:cNvPr id="5" name="Rectangle 4"/>
          <p:cNvSpPr/>
          <p:nvPr/>
        </p:nvSpPr>
        <p:spPr>
          <a:xfrm>
            <a:off x="542147" y="5275382"/>
            <a:ext cx="8059707" cy="9414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dirty="0">
                <a:solidFill>
                  <a:srgbClr val="FFFFFF"/>
                </a:solidFill>
                <a:cs typeface="Arial" panose="020B0604020202020204" pitchFamily="34" charset="0"/>
              </a:rPr>
              <a:t>DoD’s Manufacturing Innovation Institutes are creating new, collaborative environments spurring innovation, performance, and competitiveness across the U.S. industrial base. </a:t>
            </a:r>
          </a:p>
        </p:txBody>
      </p:sp>
      <p:sp>
        <p:nvSpPr>
          <p:cNvPr id="2" name="Title 1"/>
          <p:cNvSpPr>
            <a:spLocks noGrp="1"/>
          </p:cNvSpPr>
          <p:nvPr>
            <p:ph type="title"/>
          </p:nvPr>
        </p:nvSpPr>
        <p:spPr>
          <a:xfrm>
            <a:off x="1301263" y="329914"/>
            <a:ext cx="7075971" cy="734722"/>
          </a:xfrm>
        </p:spPr>
        <p:txBody>
          <a:bodyPr>
            <a:noAutofit/>
          </a:bodyPr>
          <a:lstStyle/>
          <a:p>
            <a:pPr algn="ctr"/>
            <a:r>
              <a:rPr lang="en-US" sz="2800" dirty="0">
                <a:latin typeface="Franklin Gothic Medium" panose="020B0603020102020204" pitchFamily="34" charset="0"/>
              </a:rPr>
              <a:t>DoD’s Manufacturing Innovation Institutes:</a:t>
            </a:r>
            <a:br>
              <a:rPr lang="en-US" sz="2800" dirty="0">
                <a:latin typeface="Franklin Gothic Medium" panose="020B0603020102020204" pitchFamily="34" charset="0"/>
              </a:rPr>
            </a:br>
            <a:r>
              <a:rPr lang="en-US" sz="2800" dirty="0">
                <a:latin typeface="Franklin Gothic Medium" panose="020B0603020102020204" pitchFamily="34" charset="0"/>
              </a:rPr>
              <a:t>Demonstrating Growing, Tangible Impact</a:t>
            </a:r>
          </a:p>
        </p:txBody>
      </p:sp>
      <p:sp>
        <p:nvSpPr>
          <p:cNvPr id="6" name="TextBox 5"/>
          <p:cNvSpPr txBox="1"/>
          <p:nvPr/>
        </p:nvSpPr>
        <p:spPr>
          <a:xfrm>
            <a:off x="687884" y="6537403"/>
            <a:ext cx="7220646" cy="261610"/>
          </a:xfrm>
          <a:prstGeom prst="rect">
            <a:avLst/>
          </a:prstGeom>
          <a:noFill/>
        </p:spPr>
        <p:txBody>
          <a:bodyPr wrap="square" anchor="b" anchorCtr="1">
            <a:spAutoFit/>
          </a:bodyPr>
          <a:lstStyle/>
          <a:p>
            <a:pPr algn="ctr">
              <a:defRPr/>
            </a:pPr>
            <a:r>
              <a:rPr lang="en-US" sz="1100" dirty="0"/>
              <a:t>Distribution Statement A: Approved for public release. Distribution is unlimited. </a:t>
            </a:r>
          </a:p>
        </p:txBody>
      </p:sp>
    </p:spTree>
    <p:extLst>
      <p:ext uri="{BB962C8B-B14F-4D97-AF65-F5344CB8AC3E}">
        <p14:creationId xmlns:p14="http://schemas.microsoft.com/office/powerpoint/2010/main" val="1138924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320" y="302077"/>
            <a:ext cx="7454565" cy="677002"/>
          </a:xfrm>
        </p:spPr>
        <p:txBody>
          <a:bodyPr vert="horz" lIns="0" tIns="0" rIns="0" bIns="0" rtlCol="0" anchor="ctr">
            <a:noAutofit/>
          </a:bodyPr>
          <a:lstStyle/>
          <a:p>
            <a:pPr algn="ctr"/>
            <a:r>
              <a:rPr lang="en-US" sz="3600" dirty="0"/>
              <a:t>DoD MIIs by the Numbers</a:t>
            </a:r>
          </a:p>
        </p:txBody>
      </p:sp>
      <p:sp>
        <p:nvSpPr>
          <p:cNvPr id="3" name="Content Placeholder 2"/>
          <p:cNvSpPr>
            <a:spLocks noGrp="1"/>
          </p:cNvSpPr>
          <p:nvPr>
            <p:ph idx="1"/>
          </p:nvPr>
        </p:nvSpPr>
        <p:spPr>
          <a:xfrm>
            <a:off x="193458" y="1476098"/>
            <a:ext cx="9059784" cy="5540189"/>
          </a:xfrm>
        </p:spPr>
        <p:txBody>
          <a:bodyPr>
            <a:normAutofit fontScale="85000" lnSpcReduction="10000"/>
          </a:bodyPr>
          <a:lstStyle/>
          <a:p>
            <a:pPr>
              <a:lnSpc>
                <a:spcPct val="110000"/>
              </a:lnSpc>
              <a:spcBef>
                <a:spcPts val="600"/>
              </a:spcBef>
            </a:pPr>
            <a:r>
              <a:rPr lang="en-US" b="1" dirty="0">
                <a:solidFill>
                  <a:srgbClr val="002060"/>
                </a:solidFill>
                <a:latin typeface="+mn-lt"/>
              </a:rPr>
              <a:t>9</a:t>
            </a:r>
            <a:r>
              <a:rPr lang="en-US" dirty="0">
                <a:solidFill>
                  <a:schemeClr val="tx1"/>
                </a:solidFill>
                <a:latin typeface="+mn-lt"/>
              </a:rPr>
              <a:t> years since the launch of first DoD MII, America Makes</a:t>
            </a:r>
          </a:p>
          <a:p>
            <a:pPr>
              <a:lnSpc>
                <a:spcPct val="110000"/>
              </a:lnSpc>
              <a:spcBef>
                <a:spcPts val="600"/>
              </a:spcBef>
            </a:pPr>
            <a:r>
              <a:rPr lang="en-US" b="1" dirty="0">
                <a:solidFill>
                  <a:srgbClr val="002060"/>
                </a:solidFill>
                <a:latin typeface="+mn-lt"/>
              </a:rPr>
              <a:t>1,561+</a:t>
            </a:r>
            <a:r>
              <a:rPr lang="en-US" dirty="0">
                <a:solidFill>
                  <a:srgbClr val="002060"/>
                </a:solidFill>
                <a:latin typeface="+mn-lt"/>
              </a:rPr>
              <a:t> </a:t>
            </a:r>
            <a:r>
              <a:rPr lang="en-US" dirty="0">
                <a:solidFill>
                  <a:schemeClr val="tx1"/>
                </a:solidFill>
                <a:latin typeface="+mn-lt"/>
              </a:rPr>
              <a:t>members from </a:t>
            </a:r>
            <a:r>
              <a:rPr lang="en-US" b="1" dirty="0">
                <a:solidFill>
                  <a:srgbClr val="002060"/>
                </a:solidFill>
                <a:latin typeface="+mn-lt"/>
              </a:rPr>
              <a:t>49</a:t>
            </a:r>
            <a:r>
              <a:rPr lang="en-US" dirty="0">
                <a:solidFill>
                  <a:schemeClr val="tx1"/>
                </a:solidFill>
                <a:latin typeface="+mn-lt"/>
              </a:rPr>
              <a:t> states, DC, and Puerto Rico</a:t>
            </a:r>
          </a:p>
          <a:p>
            <a:pPr>
              <a:lnSpc>
                <a:spcPct val="110000"/>
              </a:lnSpc>
              <a:spcBef>
                <a:spcPts val="600"/>
              </a:spcBef>
            </a:pPr>
            <a:r>
              <a:rPr lang="en-US" b="1" dirty="0">
                <a:solidFill>
                  <a:srgbClr val="002060"/>
                </a:solidFill>
                <a:latin typeface="+mn-lt"/>
              </a:rPr>
              <a:t>320 </a:t>
            </a:r>
            <a:r>
              <a:rPr lang="en-US" dirty="0">
                <a:solidFill>
                  <a:schemeClr val="tx1"/>
                </a:solidFill>
                <a:latin typeface="+mn-lt"/>
              </a:rPr>
              <a:t>members on DoD MII Boards, Committees, Councils</a:t>
            </a:r>
          </a:p>
          <a:p>
            <a:pPr>
              <a:lnSpc>
                <a:spcPct val="110000"/>
              </a:lnSpc>
              <a:spcBef>
                <a:spcPts val="600"/>
              </a:spcBef>
            </a:pPr>
            <a:r>
              <a:rPr lang="en-US" b="1" dirty="0">
                <a:solidFill>
                  <a:srgbClr val="002060"/>
                </a:solidFill>
                <a:latin typeface="+mn-lt"/>
              </a:rPr>
              <a:t>650+</a:t>
            </a:r>
            <a:r>
              <a:rPr lang="en-US" dirty="0">
                <a:solidFill>
                  <a:schemeClr val="tx1"/>
                </a:solidFill>
                <a:latin typeface="+mn-lt"/>
              </a:rPr>
              <a:t> completed research and development projects, </a:t>
            </a:r>
            <a:r>
              <a:rPr lang="en-US" b="1" dirty="0">
                <a:solidFill>
                  <a:srgbClr val="002060"/>
                </a:solidFill>
                <a:latin typeface="+mn-lt"/>
              </a:rPr>
              <a:t>230+ </a:t>
            </a:r>
            <a:r>
              <a:rPr lang="en-US" dirty="0">
                <a:solidFill>
                  <a:schemeClr val="tx1"/>
                </a:solidFill>
                <a:latin typeface="+mn-lt"/>
              </a:rPr>
              <a:t>on-going </a:t>
            </a:r>
          </a:p>
          <a:p>
            <a:pPr>
              <a:lnSpc>
                <a:spcPct val="110000"/>
              </a:lnSpc>
              <a:spcBef>
                <a:spcPts val="600"/>
              </a:spcBef>
            </a:pPr>
            <a:r>
              <a:rPr lang="en-US" b="1" dirty="0">
                <a:solidFill>
                  <a:srgbClr val="002060"/>
                </a:solidFill>
                <a:latin typeface="+mn-lt"/>
              </a:rPr>
              <a:t>62,590+</a:t>
            </a:r>
            <a:r>
              <a:rPr lang="en-US" dirty="0">
                <a:solidFill>
                  <a:schemeClr val="tx1"/>
                </a:solidFill>
                <a:latin typeface="+mn-lt"/>
              </a:rPr>
              <a:t> students, teachers, workforce trained by DoD MIIs in FY21</a:t>
            </a:r>
          </a:p>
          <a:p>
            <a:pPr>
              <a:lnSpc>
                <a:spcPct val="110000"/>
              </a:lnSpc>
              <a:spcBef>
                <a:spcPts val="600"/>
              </a:spcBef>
            </a:pPr>
            <a:r>
              <a:rPr lang="en-US" b="1" dirty="0">
                <a:solidFill>
                  <a:srgbClr val="002060"/>
                </a:solidFill>
                <a:latin typeface="+mn-lt"/>
              </a:rPr>
              <a:t>$703+M </a:t>
            </a:r>
            <a:r>
              <a:rPr lang="en-US" dirty="0">
                <a:solidFill>
                  <a:schemeClr val="tx1"/>
                </a:solidFill>
                <a:latin typeface="+mn-lt"/>
              </a:rPr>
              <a:t>initial DoD investment </a:t>
            </a:r>
          </a:p>
          <a:p>
            <a:pPr lvl="1">
              <a:lnSpc>
                <a:spcPct val="110000"/>
              </a:lnSpc>
              <a:spcBef>
                <a:spcPts val="600"/>
              </a:spcBef>
            </a:pPr>
            <a:r>
              <a:rPr lang="en-US" dirty="0">
                <a:solidFill>
                  <a:schemeClr val="tx1"/>
                </a:solidFill>
                <a:latin typeface="+mn-lt"/>
              </a:rPr>
              <a:t>Additional </a:t>
            </a:r>
            <a:r>
              <a:rPr lang="en-US" b="1" dirty="0">
                <a:solidFill>
                  <a:srgbClr val="002060"/>
                </a:solidFill>
                <a:latin typeface="+mn-lt"/>
              </a:rPr>
              <a:t>$246+M </a:t>
            </a:r>
            <a:r>
              <a:rPr lang="en-US" dirty="0">
                <a:solidFill>
                  <a:schemeClr val="tx1"/>
                </a:solidFill>
                <a:latin typeface="+mn-lt"/>
              </a:rPr>
              <a:t>follow-on agreement investment from OSD ManTech</a:t>
            </a:r>
          </a:p>
          <a:p>
            <a:pPr lvl="1">
              <a:lnSpc>
                <a:spcPct val="110000"/>
              </a:lnSpc>
              <a:spcBef>
                <a:spcPts val="600"/>
              </a:spcBef>
            </a:pPr>
            <a:r>
              <a:rPr lang="en-US" dirty="0">
                <a:solidFill>
                  <a:schemeClr val="tx1"/>
                </a:solidFill>
                <a:latin typeface="+mn-lt"/>
              </a:rPr>
              <a:t>Additional </a:t>
            </a:r>
            <a:r>
              <a:rPr lang="en-US" b="1" dirty="0">
                <a:solidFill>
                  <a:srgbClr val="002060"/>
                </a:solidFill>
                <a:latin typeface="+mn-lt"/>
              </a:rPr>
              <a:t>$487+M </a:t>
            </a:r>
            <a:r>
              <a:rPr lang="en-US" dirty="0">
                <a:solidFill>
                  <a:schemeClr val="tx1"/>
                </a:solidFill>
                <a:latin typeface="+mn-lt"/>
              </a:rPr>
              <a:t>for DoD-sponsored projects</a:t>
            </a:r>
          </a:p>
          <a:p>
            <a:pPr>
              <a:lnSpc>
                <a:spcPct val="110000"/>
              </a:lnSpc>
              <a:spcBef>
                <a:spcPts val="600"/>
              </a:spcBef>
            </a:pPr>
            <a:r>
              <a:rPr lang="en-US" b="1" dirty="0">
                <a:solidFill>
                  <a:srgbClr val="002060"/>
                </a:solidFill>
                <a:latin typeface="+mn-lt"/>
              </a:rPr>
              <a:t>$1.6+B </a:t>
            </a:r>
            <a:r>
              <a:rPr lang="en-US" dirty="0">
                <a:solidFill>
                  <a:schemeClr val="tx1"/>
                </a:solidFill>
                <a:latin typeface="+mn-lt"/>
              </a:rPr>
              <a:t>initial committed industry, academia, non-profit cost share</a:t>
            </a:r>
          </a:p>
          <a:p>
            <a:pPr lvl="1">
              <a:lnSpc>
                <a:spcPct val="110000"/>
              </a:lnSpc>
              <a:spcBef>
                <a:spcPts val="600"/>
              </a:spcBef>
            </a:pPr>
            <a:r>
              <a:rPr lang="en-US" dirty="0">
                <a:solidFill>
                  <a:schemeClr val="tx1"/>
                </a:solidFill>
                <a:latin typeface="+mn-lt"/>
              </a:rPr>
              <a:t>Additional</a:t>
            </a:r>
            <a:r>
              <a:rPr lang="en-US" b="1" dirty="0">
                <a:solidFill>
                  <a:srgbClr val="002060"/>
                </a:solidFill>
                <a:latin typeface="+mn-lt"/>
              </a:rPr>
              <a:t> $129+M</a:t>
            </a:r>
            <a:r>
              <a:rPr lang="en-US" dirty="0">
                <a:solidFill>
                  <a:schemeClr val="tx1"/>
                </a:solidFill>
                <a:latin typeface="+mn-lt"/>
              </a:rPr>
              <a:t> for academia/industry-sponsored projects</a:t>
            </a:r>
          </a:p>
          <a:p>
            <a:pPr lvl="1">
              <a:lnSpc>
                <a:spcPct val="110000"/>
              </a:lnSpc>
              <a:spcBef>
                <a:spcPts val="600"/>
              </a:spcBef>
            </a:pPr>
            <a:r>
              <a:rPr lang="en-US" dirty="0">
                <a:solidFill>
                  <a:schemeClr val="tx1"/>
                </a:solidFill>
                <a:latin typeface="+mn-lt"/>
              </a:rPr>
              <a:t>Additional</a:t>
            </a:r>
            <a:r>
              <a:rPr lang="en-US" b="1" dirty="0">
                <a:solidFill>
                  <a:srgbClr val="002060"/>
                </a:solidFill>
                <a:latin typeface="+mn-lt"/>
              </a:rPr>
              <a:t> $20+M</a:t>
            </a:r>
            <a:r>
              <a:rPr lang="en-US" dirty="0">
                <a:solidFill>
                  <a:schemeClr val="tx1"/>
                </a:solidFill>
                <a:latin typeface="+mn-lt"/>
              </a:rPr>
              <a:t> for State/local government-sponsored projects </a:t>
            </a:r>
          </a:p>
        </p:txBody>
      </p:sp>
      <p:sp>
        <p:nvSpPr>
          <p:cNvPr id="5" name="Slide Number Placeholder 4"/>
          <p:cNvSpPr>
            <a:spLocks noGrp="1"/>
          </p:cNvSpPr>
          <p:nvPr>
            <p:ph type="sldNum" sz="quarter" idx="4294967295"/>
          </p:nvPr>
        </p:nvSpPr>
        <p:spPr>
          <a:xfrm>
            <a:off x="7086600" y="6502740"/>
            <a:ext cx="2057400" cy="365125"/>
          </a:xfrm>
        </p:spPr>
        <p:txBody>
          <a:bodyPr/>
          <a:lstStyle/>
          <a:p>
            <a:fld id="{32798ED9-3D55-4757-98C1-7DAA64905B1A}" type="slidenum">
              <a:rPr lang="en-US" smtClean="0">
                <a:solidFill>
                  <a:schemeClr val="tx1"/>
                </a:solidFill>
                <a:latin typeface="+mn-lt"/>
              </a:rPr>
              <a:pPr/>
              <a:t>8</a:t>
            </a:fld>
            <a:endParaRPr lang="en-US" dirty="0">
              <a:solidFill>
                <a:schemeClr val="tx1"/>
              </a:solidFill>
              <a:latin typeface="+mn-lt"/>
            </a:endParaRPr>
          </a:p>
        </p:txBody>
      </p:sp>
      <p:sp>
        <p:nvSpPr>
          <p:cNvPr id="4" name="TextBox 3"/>
          <p:cNvSpPr txBox="1"/>
          <p:nvPr/>
        </p:nvSpPr>
        <p:spPr>
          <a:xfrm>
            <a:off x="628956" y="6091556"/>
            <a:ext cx="3900668" cy="276999"/>
          </a:xfrm>
          <a:prstGeom prst="rect">
            <a:avLst/>
          </a:prstGeom>
          <a:noFill/>
        </p:spPr>
        <p:txBody>
          <a:bodyPr wrap="square" rtlCol="0">
            <a:spAutoFit/>
          </a:bodyPr>
          <a:lstStyle/>
          <a:p>
            <a:r>
              <a:rPr lang="en-US" sz="1200" dirty="0">
                <a:solidFill>
                  <a:schemeClr val="tx2"/>
                </a:solidFill>
              </a:rPr>
              <a:t>*Figures as of 30 September 2021</a:t>
            </a:r>
          </a:p>
        </p:txBody>
      </p:sp>
      <p:sp>
        <p:nvSpPr>
          <p:cNvPr id="6" name="TextBox 5"/>
          <p:cNvSpPr txBox="1"/>
          <p:nvPr/>
        </p:nvSpPr>
        <p:spPr>
          <a:xfrm>
            <a:off x="387630" y="6568340"/>
            <a:ext cx="8368740" cy="261610"/>
          </a:xfrm>
          <a:prstGeom prst="rect">
            <a:avLst/>
          </a:prstGeom>
          <a:noFill/>
        </p:spPr>
        <p:txBody>
          <a:bodyPr wrap="square" anchor="b" anchorCtr="1">
            <a:spAutoFit/>
          </a:bodyPr>
          <a:lstStyle/>
          <a:p>
            <a:pPr algn="ctr" defTabSz="422041">
              <a:defRPr/>
            </a:pPr>
            <a:r>
              <a:rPr lang="en-US" sz="1100" dirty="0">
                <a:cs typeface="Arial" panose="020B0604020202020204" pitchFamily="34" charset="0"/>
              </a:rPr>
              <a:t>Distribution Statement A: Approved for public release. DOPSR case #22-S-0307 applies. Distribution is unlimited. </a:t>
            </a:r>
          </a:p>
        </p:txBody>
      </p:sp>
    </p:spTree>
    <p:extLst>
      <p:ext uri="{BB962C8B-B14F-4D97-AF65-F5344CB8AC3E}">
        <p14:creationId xmlns:p14="http://schemas.microsoft.com/office/powerpoint/2010/main" val="4045905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1040544952"/>
              </p:ext>
            </p:extLst>
          </p:nvPr>
        </p:nvGraphicFramePr>
        <p:xfrm>
          <a:off x="0" y="1405829"/>
          <a:ext cx="9156192" cy="5128000"/>
        </p:xfrm>
        <a:graphic>
          <a:graphicData uri="http://schemas.openxmlformats.org/drawingml/2006/table">
            <a:tbl>
              <a:tblPr firstRow="1" bandRow="1">
                <a:tableStyleId>{5C22544A-7EE6-4342-B048-85BDC9FD1C3A}</a:tableStyleId>
              </a:tblPr>
              <a:tblGrid>
                <a:gridCol w="4578096">
                  <a:extLst>
                    <a:ext uri="{9D8B030D-6E8A-4147-A177-3AD203B41FA5}">
                      <a16:colId xmlns:a16="http://schemas.microsoft.com/office/drawing/2014/main" val="3185695013"/>
                    </a:ext>
                  </a:extLst>
                </a:gridCol>
                <a:gridCol w="4578096">
                  <a:extLst>
                    <a:ext uri="{9D8B030D-6E8A-4147-A177-3AD203B41FA5}">
                      <a16:colId xmlns:a16="http://schemas.microsoft.com/office/drawing/2014/main" val="3990904672"/>
                    </a:ext>
                  </a:extLst>
                </a:gridCol>
              </a:tblGrid>
              <a:tr h="2575784">
                <a:tc>
                  <a:txBody>
                    <a:bodyPr/>
                    <a:lstStyle/>
                    <a:p>
                      <a:pPr>
                        <a:spcBef>
                          <a:spcPts val="200"/>
                        </a:spcBef>
                      </a:pPr>
                      <a:r>
                        <a:rPr lang="en-US" sz="1050" b="1" dirty="0">
                          <a:solidFill>
                            <a:schemeClr val="tx2"/>
                          </a:solidFill>
                          <a:latin typeface="+mn-lt"/>
                        </a:rPr>
                        <a:t>AFFOA </a:t>
                      </a:r>
                      <a:r>
                        <a:rPr lang="en-US" sz="1050" b="0" dirty="0">
                          <a:solidFill>
                            <a:schemeClr val="tx1"/>
                          </a:solidFill>
                          <a:latin typeface="+mn-lt"/>
                        </a:rPr>
                        <a:t>embedded four research fellows from the Army's Combat Capabilities Development Command Soldier Center at the AFFOA-affiliated Defense Fabric Discovery Center (DFDC) at MIT Lincoln Laboratory. </a:t>
                      </a:r>
                    </a:p>
                    <a:p>
                      <a:endParaRPr lang="en-US" sz="1000" b="0" dirty="0">
                        <a:solidFill>
                          <a:schemeClr val="tx1"/>
                        </a:solidFill>
                        <a:latin typeface="+mn-lt"/>
                      </a:endParaRPr>
                    </a:p>
                    <a:p>
                      <a:pPr marL="2457450" indent="0">
                        <a:spcBef>
                          <a:spcPts val="200"/>
                        </a:spcBef>
                        <a:tabLst/>
                      </a:pPr>
                      <a:r>
                        <a:rPr lang="en-US" sz="1000" b="0" dirty="0">
                          <a:solidFill>
                            <a:schemeClr val="tx1"/>
                          </a:solidFill>
                          <a:latin typeface="+mn-lt"/>
                        </a:rPr>
                        <a:t>This collaboration considered DoD problems that all military Services wrestle with and additional ways to develop smart fibers and fabrics that complement the capabilities of their home institution.  The DFDC is a secure facility where research and development in advanced fibers and fabrics is applied to problems of national security.</a:t>
                      </a:r>
                    </a:p>
                    <a:p>
                      <a:endParaRPr lang="en-US" sz="1000" b="0" dirty="0">
                        <a:solidFill>
                          <a:schemeClr val="tx1"/>
                        </a:solidFill>
                        <a:latin typeface="+mj-lt"/>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spcBef>
                          <a:spcPts val="200"/>
                        </a:spcBef>
                      </a:pPr>
                      <a:r>
                        <a:rPr lang="en-US" sz="1050" b="1" dirty="0">
                          <a:solidFill>
                            <a:schemeClr val="tx2"/>
                          </a:solidFill>
                          <a:latin typeface="+mn-lt"/>
                        </a:rPr>
                        <a:t>AIM Photonics</a:t>
                      </a:r>
                      <a:r>
                        <a:rPr lang="en-US" sz="1050" b="0" dirty="0">
                          <a:solidFill>
                            <a:schemeClr val="tx2"/>
                          </a:solidFill>
                          <a:latin typeface="+mn-lt"/>
                        </a:rPr>
                        <a:t> </a:t>
                      </a:r>
                      <a:r>
                        <a:rPr lang="en-US" sz="1050" b="0" dirty="0">
                          <a:solidFill>
                            <a:schemeClr val="tx1"/>
                          </a:solidFill>
                          <a:latin typeface="+mn-lt"/>
                        </a:rPr>
                        <a:t>offered a “Fabless Design of Photonic Integrated Circuits within the AIM Foundry Ecosystem” course for a second time this summer.  </a:t>
                      </a: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endParaRPr lang="en-US" sz="1000" b="0" dirty="0">
                        <a:solidFill>
                          <a:schemeClr val="tx1"/>
                        </a:solidFill>
                        <a:latin typeface="+mj-lt"/>
                      </a:endParaRPr>
                    </a:p>
                    <a:p>
                      <a:endParaRPr lang="en-US" sz="600" b="0" dirty="0">
                        <a:solidFill>
                          <a:schemeClr val="tx1"/>
                        </a:solidFill>
                        <a:latin typeface="+mj-lt"/>
                      </a:endParaRPr>
                    </a:p>
                    <a:p>
                      <a:pPr>
                        <a:spcBef>
                          <a:spcPts val="200"/>
                        </a:spcBef>
                      </a:pPr>
                      <a:r>
                        <a:rPr lang="en-US" sz="1000" b="0" dirty="0">
                          <a:solidFill>
                            <a:schemeClr val="tx1"/>
                          </a:solidFill>
                          <a:latin typeface="+mn-lt"/>
                        </a:rPr>
                        <a:t>Over 2,000 students enrolled in the six-week summer </a:t>
                      </a:r>
                      <a:r>
                        <a:rPr lang="en-US" sz="1000" b="0" dirty="0" err="1">
                          <a:solidFill>
                            <a:schemeClr val="tx1"/>
                          </a:solidFill>
                          <a:latin typeface="+mn-lt"/>
                        </a:rPr>
                        <a:t>edX</a:t>
                      </a:r>
                      <a:r>
                        <a:rPr lang="en-US" sz="1000" b="0" dirty="0">
                          <a:solidFill>
                            <a:schemeClr val="tx1"/>
                          </a:solidFill>
                          <a:latin typeface="+mn-lt"/>
                        </a:rPr>
                        <a:t> course in integrated photonic circuit design, with 159 students paying for the course and access to the software tools, using over 14,716 hours of computational time. 95 students submitted photonic integrated circuit designs as part of the course.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8886909"/>
                  </a:ext>
                </a:extLst>
              </a:tr>
              <a:tr h="2466080">
                <a:tc>
                  <a:txBody>
                    <a:bodyPr/>
                    <a:lstStyle/>
                    <a:p>
                      <a:pPr>
                        <a:spcBef>
                          <a:spcPts val="200"/>
                        </a:spcBef>
                      </a:pPr>
                      <a:r>
                        <a:rPr lang="en-US" sz="1050" b="1" dirty="0" err="1">
                          <a:solidFill>
                            <a:schemeClr val="tx2"/>
                          </a:solidFill>
                          <a:latin typeface="+mn-lt"/>
                        </a:rPr>
                        <a:t>BioFabUSA</a:t>
                      </a:r>
                      <a:r>
                        <a:rPr lang="en-US" sz="1050" b="1" dirty="0">
                          <a:solidFill>
                            <a:schemeClr val="tx2"/>
                          </a:solidFill>
                          <a:latin typeface="+mn-lt"/>
                        </a:rPr>
                        <a:t> </a:t>
                      </a:r>
                      <a:r>
                        <a:rPr lang="en-US" sz="1050" b="0" dirty="0">
                          <a:solidFill>
                            <a:schemeClr val="tx1"/>
                          </a:solidFill>
                          <a:latin typeface="+mn-lt"/>
                        </a:rPr>
                        <a:t>developed the "</a:t>
                      </a:r>
                      <a:r>
                        <a:rPr lang="en-US" sz="1050" b="0" dirty="0" err="1">
                          <a:solidFill>
                            <a:schemeClr val="tx1"/>
                          </a:solidFill>
                          <a:latin typeface="+mn-lt"/>
                        </a:rPr>
                        <a:t>TEMPtation</a:t>
                      </a:r>
                      <a:r>
                        <a:rPr lang="en-US" sz="1050" b="0" dirty="0">
                          <a:solidFill>
                            <a:schemeClr val="tx1"/>
                          </a:solidFill>
                          <a:latin typeface="+mn-lt"/>
                        </a:rPr>
                        <a:t>" game to introduce students in grades 7-12 to the world of TEMPs and </a:t>
                      </a:r>
                      <a:r>
                        <a:rPr lang="en-US" sz="1050" b="0" dirty="0" err="1">
                          <a:solidFill>
                            <a:schemeClr val="tx1"/>
                          </a:solidFill>
                          <a:latin typeface="+mn-lt"/>
                        </a:rPr>
                        <a:t>biomanufacturing</a:t>
                      </a:r>
                      <a:r>
                        <a:rPr lang="en-US" sz="1050" b="0" dirty="0">
                          <a:solidFill>
                            <a:schemeClr val="tx1"/>
                          </a:solidFill>
                          <a:latin typeface="+mn-lt"/>
                        </a:rPr>
                        <a:t>. This online game ran for several weeks, challenging students to learn about the TEMP industry while winning prizes. </a:t>
                      </a:r>
                      <a:endParaRPr lang="en-US" sz="1000" dirty="0">
                        <a:solidFill>
                          <a:schemeClr val="tx1"/>
                        </a:solidFill>
                        <a:latin typeface="+mn-lt"/>
                      </a:endParaRPr>
                    </a:p>
                    <a:p>
                      <a:pPr marL="1947863" indent="0">
                        <a:spcBef>
                          <a:spcPts val="200"/>
                        </a:spcBef>
                      </a:pPr>
                      <a:r>
                        <a:rPr lang="en-US" sz="1000" dirty="0">
                          <a:solidFill>
                            <a:schemeClr val="tx1"/>
                          </a:solidFill>
                          <a:latin typeface="+mn-lt"/>
                        </a:rPr>
                        <a:t>The goal was to expose students to careers in this industry while they are still choosing high school and college course work.  Forty </a:t>
                      </a:r>
                      <a:r>
                        <a:rPr lang="en-US" sz="1000" dirty="0" err="1">
                          <a:solidFill>
                            <a:schemeClr val="tx1"/>
                          </a:solidFill>
                          <a:latin typeface="+mn-lt"/>
                        </a:rPr>
                        <a:t>BioFabUSA</a:t>
                      </a:r>
                      <a:r>
                        <a:rPr lang="en-US" sz="1000" dirty="0">
                          <a:solidFill>
                            <a:schemeClr val="tx1"/>
                          </a:solidFill>
                          <a:latin typeface="+mn-lt"/>
                        </a:rPr>
                        <a:t> members were featured.</a:t>
                      </a:r>
                      <a:r>
                        <a:rPr lang="en-US" sz="1000" baseline="0" dirty="0">
                          <a:solidFill>
                            <a:schemeClr val="tx1"/>
                          </a:solidFill>
                          <a:latin typeface="+mn-lt"/>
                        </a:rPr>
                        <a:t>  </a:t>
                      </a:r>
                      <a:r>
                        <a:rPr lang="en-US" sz="1000" dirty="0">
                          <a:solidFill>
                            <a:schemeClr val="tx1"/>
                          </a:solidFill>
                          <a:latin typeface="+mn-lt"/>
                        </a:rPr>
                        <a:t>This activity helps </a:t>
                      </a:r>
                      <a:r>
                        <a:rPr lang="en-US" sz="1000" dirty="0" err="1">
                          <a:solidFill>
                            <a:schemeClr val="tx1"/>
                          </a:solidFill>
                          <a:latin typeface="+mn-lt"/>
                        </a:rPr>
                        <a:t>BioFabUSA</a:t>
                      </a:r>
                      <a:r>
                        <a:rPr lang="en-US" sz="1000" dirty="0">
                          <a:solidFill>
                            <a:schemeClr val="tx1"/>
                          </a:solidFill>
                          <a:latin typeface="+mn-lt"/>
                        </a:rPr>
                        <a:t> meet their goal of closing the skills gap in tissue and organ manufacturing by providing training opportunities to non-college bound youth.</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spcBef>
                          <a:spcPts val="200"/>
                        </a:spcBef>
                      </a:pPr>
                      <a:r>
                        <a:rPr lang="en-US" sz="1050" b="1" dirty="0">
                          <a:solidFill>
                            <a:schemeClr val="tx2"/>
                          </a:solidFill>
                          <a:latin typeface="+mn-lt"/>
                        </a:rPr>
                        <a:t>ARM, </a:t>
                      </a:r>
                      <a:r>
                        <a:rPr lang="en-US" sz="1050" b="0" dirty="0">
                          <a:solidFill>
                            <a:schemeClr val="tx1"/>
                          </a:solidFill>
                          <a:latin typeface="+mn-lt"/>
                        </a:rPr>
                        <a:t>through its leadership in JROBOT (Joint Robotics Organization for Building Organic Technologies), identified and developed three robotic workforce positions specific to the needs of the military’s sustainment communities, providing Office of Personnel and Management with updated, relevant position descriptions for mechanic, operator, engineering, and equipment support positions.</a:t>
                      </a:r>
                      <a:endParaRPr lang="en-US" sz="500" dirty="0">
                        <a:solidFill>
                          <a:schemeClr val="tx1"/>
                        </a:solidFill>
                        <a:latin typeface="+mn-lt"/>
                      </a:endParaRPr>
                    </a:p>
                    <a:p>
                      <a:pPr marL="2130743" indent="0">
                        <a:spcBef>
                          <a:spcPts val="200"/>
                        </a:spcBef>
                      </a:pPr>
                      <a:r>
                        <a:rPr lang="en-US" sz="1000" dirty="0">
                          <a:solidFill>
                            <a:schemeClr val="tx1"/>
                          </a:solidFill>
                          <a:latin typeface="+mn-lt"/>
                        </a:rPr>
                        <a:t>The new position descriptions include the right competencies as well as are indexed against commercial sector salaries, making it possible for the Services to hire the right workers, train their current workers with the right competencies, and ensure workers are paid competitively compared to working in the private sector.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77653817"/>
                  </a:ext>
                </a:extLst>
              </a:tr>
            </a:tbl>
          </a:graphicData>
        </a:graphic>
      </p:graphicFrame>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46244" y="5137890"/>
            <a:ext cx="1926950" cy="86296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9480" y="1911575"/>
            <a:ext cx="1862418" cy="1330299"/>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01469" y="2018909"/>
            <a:ext cx="1756384" cy="1042056"/>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0687" y="4982308"/>
            <a:ext cx="1775797" cy="1018542"/>
          </a:xfrm>
          <a:prstGeom prst="rect">
            <a:avLst/>
          </a:prstGeom>
          <a:ln>
            <a:noFill/>
          </a:ln>
          <a:effectLst>
            <a:outerShdw blurRad="292100" dist="139700" dir="2700000" algn="tl" rotWithShape="0">
              <a:srgbClr val="333333">
                <a:alpha val="65000"/>
              </a:srgbClr>
            </a:outerShdw>
          </a:effectLst>
        </p:spPr>
      </p:pic>
      <p:sp>
        <p:nvSpPr>
          <p:cNvPr id="9" name="Title 1"/>
          <p:cNvSpPr txBox="1">
            <a:spLocks/>
          </p:cNvSpPr>
          <p:nvPr/>
        </p:nvSpPr>
        <p:spPr bwMode="auto">
          <a:xfrm>
            <a:off x="450871" y="264812"/>
            <a:ext cx="9144000" cy="860628"/>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1" fontAlgn="base" hangingPunct="1">
              <a:lnSpc>
                <a:spcPct val="85000"/>
              </a:lnSpc>
              <a:spcBef>
                <a:spcPct val="0"/>
              </a:spcBef>
              <a:spcAft>
                <a:spcPct val="0"/>
              </a:spcAft>
              <a:defRPr sz="3200" b="1">
                <a:solidFill>
                  <a:schemeClr val="tx2"/>
                </a:solidFill>
                <a:latin typeface="+mj-lt"/>
                <a:ea typeface="+mj-ea"/>
                <a:cs typeface="+mj-cs"/>
              </a:defRPr>
            </a:lvl1pPr>
            <a:lvl2pPr algn="ctr" rtl="0" eaLnBrk="1" fontAlgn="base" hangingPunct="1">
              <a:lnSpc>
                <a:spcPct val="85000"/>
              </a:lnSpc>
              <a:spcBef>
                <a:spcPct val="0"/>
              </a:spcBef>
              <a:spcAft>
                <a:spcPct val="0"/>
              </a:spcAft>
              <a:defRPr sz="3200" b="1">
                <a:solidFill>
                  <a:schemeClr val="tx2"/>
                </a:solidFill>
                <a:latin typeface="Arial" charset="0"/>
              </a:defRPr>
            </a:lvl2pPr>
            <a:lvl3pPr algn="ctr" rtl="0" eaLnBrk="1" fontAlgn="base" hangingPunct="1">
              <a:lnSpc>
                <a:spcPct val="85000"/>
              </a:lnSpc>
              <a:spcBef>
                <a:spcPct val="0"/>
              </a:spcBef>
              <a:spcAft>
                <a:spcPct val="0"/>
              </a:spcAft>
              <a:defRPr sz="3200" b="1">
                <a:solidFill>
                  <a:schemeClr val="tx2"/>
                </a:solidFill>
                <a:latin typeface="Arial" charset="0"/>
              </a:defRPr>
            </a:lvl3pPr>
            <a:lvl4pPr algn="ctr" rtl="0" eaLnBrk="1" fontAlgn="base" hangingPunct="1">
              <a:lnSpc>
                <a:spcPct val="85000"/>
              </a:lnSpc>
              <a:spcBef>
                <a:spcPct val="0"/>
              </a:spcBef>
              <a:spcAft>
                <a:spcPct val="0"/>
              </a:spcAft>
              <a:defRPr sz="3200" b="1">
                <a:solidFill>
                  <a:schemeClr val="tx2"/>
                </a:solidFill>
                <a:latin typeface="Arial" charset="0"/>
              </a:defRPr>
            </a:lvl4pPr>
            <a:lvl5pPr algn="ctr" rtl="0" eaLnBrk="1" fontAlgn="base" hangingPunct="1">
              <a:lnSpc>
                <a:spcPct val="85000"/>
              </a:lnSpc>
              <a:spcBef>
                <a:spcPct val="0"/>
              </a:spcBef>
              <a:spcAft>
                <a:spcPct val="0"/>
              </a:spcAft>
              <a:defRPr sz="3200" b="1">
                <a:solidFill>
                  <a:schemeClr val="tx2"/>
                </a:solidFill>
                <a:latin typeface="Arial" charset="0"/>
              </a:defRPr>
            </a:lvl5pPr>
            <a:lvl6pPr marL="457200" algn="ctr" rtl="0" eaLnBrk="1" fontAlgn="base" hangingPunct="1">
              <a:lnSpc>
                <a:spcPct val="85000"/>
              </a:lnSpc>
              <a:spcBef>
                <a:spcPct val="0"/>
              </a:spcBef>
              <a:spcAft>
                <a:spcPct val="0"/>
              </a:spcAft>
              <a:defRPr sz="3200" b="1">
                <a:solidFill>
                  <a:schemeClr val="tx2"/>
                </a:solidFill>
                <a:latin typeface="Arial" charset="0"/>
              </a:defRPr>
            </a:lvl6pPr>
            <a:lvl7pPr marL="914400" algn="ctr" rtl="0" eaLnBrk="1" fontAlgn="base" hangingPunct="1">
              <a:lnSpc>
                <a:spcPct val="85000"/>
              </a:lnSpc>
              <a:spcBef>
                <a:spcPct val="0"/>
              </a:spcBef>
              <a:spcAft>
                <a:spcPct val="0"/>
              </a:spcAft>
              <a:defRPr sz="3200" b="1">
                <a:solidFill>
                  <a:schemeClr val="tx2"/>
                </a:solidFill>
                <a:latin typeface="Arial" charset="0"/>
              </a:defRPr>
            </a:lvl7pPr>
            <a:lvl8pPr marL="1371600" algn="ctr" rtl="0" eaLnBrk="1" fontAlgn="base" hangingPunct="1">
              <a:lnSpc>
                <a:spcPct val="85000"/>
              </a:lnSpc>
              <a:spcBef>
                <a:spcPct val="0"/>
              </a:spcBef>
              <a:spcAft>
                <a:spcPct val="0"/>
              </a:spcAft>
              <a:defRPr sz="3200" b="1">
                <a:solidFill>
                  <a:schemeClr val="tx2"/>
                </a:solidFill>
                <a:latin typeface="Arial" charset="0"/>
              </a:defRPr>
            </a:lvl8pPr>
            <a:lvl9pPr marL="1828800" algn="ctr" rtl="0" eaLnBrk="1" fontAlgn="base" hangingPunct="1">
              <a:lnSpc>
                <a:spcPct val="85000"/>
              </a:lnSpc>
              <a:spcBef>
                <a:spcPct val="0"/>
              </a:spcBef>
              <a:spcAft>
                <a:spcPct val="0"/>
              </a:spcAft>
              <a:defRPr sz="3200" b="1">
                <a:solidFill>
                  <a:schemeClr val="tx2"/>
                </a:solidFill>
                <a:latin typeface="Arial"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Franklin Gothic Medium" panose="020B0603020102020204" pitchFamily="34" charset="0"/>
              </a:rPr>
              <a:t>The DoD MIIs Advance Build Back Better</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Medium" panose="020B0603020102020204" pitchFamily="34" charset="0"/>
              </a:rPr>
              <a:t> </a:t>
            </a:r>
            <a:r>
              <a:rPr kumimoji="0" lang="en-US" sz="2000" b="0" i="0" u="none" strike="noStrike" kern="1200" cap="none" spc="0" normalizeH="0" baseline="0" noProof="0" dirty="0">
                <a:ln>
                  <a:noFill/>
                </a:ln>
                <a:solidFill>
                  <a:prstClr val="white"/>
                </a:solidFill>
                <a:effectLst/>
                <a:uLnTx/>
                <a:uFillTx/>
                <a:latin typeface="Franklin Gothic Medium" panose="020B0603020102020204" pitchFamily="34" charset="0"/>
              </a:rPr>
              <a:t>Education and Workforce Development</a:t>
            </a:r>
          </a:p>
        </p:txBody>
      </p:sp>
      <p:pic>
        <p:nvPicPr>
          <p:cNvPr id="11" name="Picture 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80687" y="2133782"/>
            <a:ext cx="2093976" cy="1629970"/>
          </a:xfrm>
          <a:prstGeom prst="rect">
            <a:avLst/>
          </a:prstGeom>
          <a:ln>
            <a:noFill/>
          </a:ln>
          <a:effectLst>
            <a:outerShdw blurRad="292100" dist="139700" dir="2700000" algn="tl" rotWithShape="0">
              <a:srgbClr val="333333">
                <a:alpha val="65000"/>
              </a:srgbClr>
            </a:outerShdw>
          </a:effectLst>
        </p:spPr>
      </p:pic>
      <p:sp>
        <p:nvSpPr>
          <p:cNvPr id="13" name="Slide Number Placeholder 3">
            <a:extLst>
              <a:ext uri="{FF2B5EF4-FFF2-40B4-BE49-F238E27FC236}">
                <a16:creationId xmlns:a16="http://schemas.microsoft.com/office/drawing/2014/main" id="{8AAA393D-DAA0-C042-8C99-50A5DFC5CFCE}"/>
              </a:ext>
            </a:extLst>
          </p:cNvPr>
          <p:cNvSpPr txBox="1">
            <a:spLocks/>
          </p:cNvSpPr>
          <p:nvPr/>
        </p:nvSpPr>
        <p:spPr>
          <a:xfrm>
            <a:off x="6855883" y="7142856"/>
            <a:ext cx="2057400" cy="20320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901CD8-BE54-44CF-BBB0-BA65B4521913}" type="slidenum">
              <a:rPr kumimoji="0" lang="en-US" sz="1100" b="0" i="0" u="none" strike="noStrike" kern="1200" cap="none" spc="0" normalizeH="0" baseline="0" noProof="0" smtClean="0">
                <a:ln>
                  <a:noFill/>
                </a:ln>
                <a:solidFill>
                  <a:prstClr val="white"/>
                </a:solidFill>
                <a:effectLst/>
                <a:uLnTx/>
                <a:uFillTx/>
                <a:latin typeface="+mn-lt"/>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100" b="0" i="0" u="none" strike="noStrike" kern="1200" cap="none" spc="0" normalizeH="0" baseline="0" noProof="0" dirty="0">
              <a:ln>
                <a:noFill/>
              </a:ln>
              <a:solidFill>
                <a:prstClr val="white"/>
              </a:solidFill>
              <a:effectLst/>
              <a:uLnTx/>
              <a:uFillTx/>
              <a:latin typeface="+mn-lt"/>
              <a:ea typeface="+mn-ea"/>
              <a:cs typeface="Arial" panose="020B0604020202020204" pitchFamily="34" charset="0"/>
            </a:endParaRPr>
          </a:p>
        </p:txBody>
      </p:sp>
      <p:sp>
        <p:nvSpPr>
          <p:cNvPr id="15" name="TextBox 14"/>
          <p:cNvSpPr txBox="1"/>
          <p:nvPr/>
        </p:nvSpPr>
        <p:spPr>
          <a:xfrm>
            <a:off x="387630" y="6578553"/>
            <a:ext cx="8368740" cy="261610"/>
          </a:xfrm>
          <a:prstGeom prst="rect">
            <a:avLst/>
          </a:prstGeom>
          <a:noFill/>
        </p:spPr>
        <p:txBody>
          <a:bodyPr wrap="square" anchor="b" anchorCtr="1">
            <a:spAutoFit/>
          </a:bodyPr>
          <a:lstStyle/>
          <a:p>
            <a:pPr marL="0" marR="0" lvl="0" indent="0" algn="ctr" defTabSz="422041"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effectLst/>
                <a:uLnTx/>
                <a:uFillTx/>
                <a:ea typeface="+mn-ea"/>
                <a:cs typeface="Arial" panose="020B0604020202020204" pitchFamily="34" charset="0"/>
              </a:rPr>
              <a:t>Distribution Statement A: Approved for public release. DOPSR case #21-S-1982 applies. Distribution is unlimited. </a:t>
            </a:r>
          </a:p>
        </p:txBody>
      </p:sp>
    </p:spTree>
    <p:extLst>
      <p:ext uri="{BB962C8B-B14F-4D97-AF65-F5344CB8AC3E}">
        <p14:creationId xmlns:p14="http://schemas.microsoft.com/office/powerpoint/2010/main" val="997460283"/>
      </p:ext>
    </p:extLst>
  </p:cSld>
  <p:clrMapOvr>
    <a:masterClrMapping/>
  </p:clrMapOvr>
</p:sld>
</file>

<file path=ppt/theme/theme1.xml><?xml version="1.0" encoding="utf-8"?>
<a:theme xmlns:a="http://schemas.openxmlformats.org/drawingml/2006/main" name="Title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op Title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121F19C93BA4DB0094FC1C2D0CE64" ma:contentTypeVersion="16" ma:contentTypeDescription="Create a new document." ma:contentTypeScope="" ma:versionID="017abd9b5fd5f85ed9713082cd248ba5">
  <xsd:schema xmlns:xsd="http://www.w3.org/2001/XMLSchema" xmlns:xs="http://www.w3.org/2001/XMLSchema" xmlns:p="http://schemas.microsoft.com/office/2006/metadata/properties" xmlns:ns2="1a98a74f-fa02-41e7-90f0-5f0c90bcdba5" xmlns:ns3="dd26b182-60c1-459b-a59d-f9ae3f8c439d" targetNamespace="http://schemas.microsoft.com/office/2006/metadata/properties" ma:root="true" ma:fieldsID="aa866b9ed45adb5cb69b6d7fabedd65d" ns2:_="" ns3:_="">
    <xsd:import namespace="1a98a74f-fa02-41e7-90f0-5f0c90bcdba5"/>
    <xsd:import namespace="dd26b182-60c1-459b-a59d-f9ae3f8c43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TaxKeywordTaxHTField" minOccurs="0"/>
                <xsd:element ref="ns3:TaxCatchAll"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8a74f-fa02-41e7-90f0-5f0c90bcd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26b182-60c1-459b-a59d-f9ae3f8c439d" elementFormDefault="qualified">
    <xsd:import namespace="http://schemas.microsoft.com/office/2006/documentManagement/types"/>
    <xsd:import namespace="http://schemas.microsoft.com/office/infopath/2007/PartnerControls"/>
    <xsd:element name="TaxKeywordTaxHTField" ma:index="14" nillable="true" ma:taxonomy="true" ma:internalName="TaxKeywordTaxHTField" ma:taxonomyFieldName="TaxKeyword" ma:displayName="Enterprise Keywords" ma:fieldId="{23f27201-bee3-471e-b2e7-b64fd8b7ca38}" ma:taxonomyMulti="true" ma:sspId="c9549015-d31d-48c1-9f2a-0da7e2dfa497"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7a738942-e7ee-43b6-bd6a-1b57cf36d3bd}" ma:internalName="TaxCatchAll" ma:showField="CatchAllData" ma:web="dd26b182-60c1-459b-a59d-f9ae3f8c439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d26b182-60c1-459b-a59d-f9ae3f8c439d" xsi:nil="true"/>
    <TaxKeywordTaxHTField xmlns="dd26b182-60c1-459b-a59d-f9ae3f8c439d">
      <Terms xmlns="http://schemas.microsoft.com/office/infopath/2007/PartnerControls"/>
    </TaxKeywordTaxHTField>
  </documentManagement>
</p:properties>
</file>

<file path=customXml/itemProps1.xml><?xml version="1.0" encoding="utf-8"?>
<ds:datastoreItem xmlns:ds="http://schemas.openxmlformats.org/officeDocument/2006/customXml" ds:itemID="{3B84E919-44C0-4AC4-B11A-D50B1F926B32}"/>
</file>

<file path=customXml/itemProps2.xml><?xml version="1.0" encoding="utf-8"?>
<ds:datastoreItem xmlns:ds="http://schemas.openxmlformats.org/officeDocument/2006/customXml" ds:itemID="{E1069C4C-A981-4038-B1EE-BF91EAF2A7A4}"/>
</file>

<file path=customXml/itemProps3.xml><?xml version="1.0" encoding="utf-8"?>
<ds:datastoreItem xmlns:ds="http://schemas.openxmlformats.org/officeDocument/2006/customXml" ds:itemID="{DC5C1E4F-0784-4EBE-8750-948752D2DC00}"/>
</file>

<file path=docProps/app.xml><?xml version="1.0" encoding="utf-8"?>
<Properties xmlns="http://schemas.openxmlformats.org/officeDocument/2006/extended-properties" xmlns:vt="http://schemas.openxmlformats.org/officeDocument/2006/docPropsVTypes">
  <Template>Office Theme</Template>
  <TotalTime>541</TotalTime>
  <Words>2319</Words>
  <Application>Microsoft Macintosh PowerPoint</Application>
  <PresentationFormat>On-screen Show (4:3)</PresentationFormat>
  <Paragraphs>240</Paragraphs>
  <Slides>12</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vt:i4>
      </vt:variant>
    </vt:vector>
  </HeadingPairs>
  <TitlesOfParts>
    <vt:vector size="25" baseType="lpstr">
      <vt:lpstr>Symbol</vt:lpstr>
      <vt:lpstr>Arial Narrow</vt:lpstr>
      <vt:lpstr>Times New Roman</vt:lpstr>
      <vt:lpstr>Franklin Gothic Medium Cond</vt:lpstr>
      <vt:lpstr>Franklin Gothic Medium</vt:lpstr>
      <vt:lpstr>Calibri</vt:lpstr>
      <vt:lpstr>Noto Sans Symbols</vt:lpstr>
      <vt:lpstr>Franklin Gothic Book</vt:lpstr>
      <vt:lpstr>Arial</vt:lpstr>
      <vt:lpstr>Wingdings</vt:lpstr>
      <vt:lpstr>Courier New</vt:lpstr>
      <vt:lpstr>Title Slides</vt:lpstr>
      <vt:lpstr>Top Title Blue</vt:lpstr>
      <vt:lpstr>PowerPoint Presentation</vt:lpstr>
      <vt:lpstr>National Manufacturing Challenges</vt:lpstr>
      <vt:lpstr>PowerPoint Presentation</vt:lpstr>
      <vt:lpstr>Manufacturing Workforce Focus In OSD </vt:lpstr>
      <vt:lpstr>Three Theaters of Operation</vt:lpstr>
      <vt:lpstr>DoD Manufacturing Innovation Institutes  Current Network</vt:lpstr>
      <vt:lpstr>DoD’s Manufacturing Innovation Institutes: Demonstrating Growing, Tangible Impact</vt:lpstr>
      <vt:lpstr>DoD MIIs by the Numbers</vt:lpstr>
      <vt:lpstr>PowerPoint Presentation</vt:lpstr>
      <vt:lpstr>PowerPoint Presentation</vt:lpstr>
      <vt:lpstr>DoD Innovation Engines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Jenkins</dc:creator>
  <cp:lastModifiedBy>Michael Gilroy</cp:lastModifiedBy>
  <cp:revision>115</cp:revision>
  <dcterms:created xsi:type="dcterms:W3CDTF">2022-02-09T15:54:20Z</dcterms:created>
  <dcterms:modified xsi:type="dcterms:W3CDTF">2022-03-02T21:49:41Z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0x010100669121F19C93BA4DB0094FC1C2D0CE64</vt:lpwstr>
  </property>
</Properties>
</file>