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349" r:id="rId2"/>
    <p:sldId id="347" r:id="rId3"/>
    <p:sldId id="256" r:id="rId4"/>
    <p:sldId id="257" r:id="rId5"/>
    <p:sldId id="259" r:id="rId6"/>
    <p:sldId id="261" r:id="rId7"/>
    <p:sldId id="260" r:id="rId8"/>
    <p:sldId id="297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2" r:id="rId19"/>
    <p:sldId id="300" r:id="rId20"/>
    <p:sldId id="274" r:id="rId21"/>
    <p:sldId id="298" r:id="rId22"/>
    <p:sldId id="277" r:id="rId23"/>
    <p:sldId id="323" r:id="rId24"/>
    <p:sldId id="324" r:id="rId25"/>
    <p:sldId id="334" r:id="rId26"/>
    <p:sldId id="325" r:id="rId27"/>
    <p:sldId id="326" r:id="rId28"/>
    <p:sldId id="278" r:id="rId29"/>
    <p:sldId id="279" r:id="rId30"/>
    <p:sldId id="280" r:id="rId31"/>
    <p:sldId id="281" r:id="rId32"/>
    <p:sldId id="282" r:id="rId33"/>
    <p:sldId id="284" r:id="rId34"/>
    <p:sldId id="285" r:id="rId35"/>
    <p:sldId id="320" r:id="rId36"/>
    <p:sldId id="315" r:id="rId37"/>
    <p:sldId id="327" r:id="rId38"/>
    <p:sldId id="299" r:id="rId39"/>
    <p:sldId id="301" r:id="rId40"/>
    <p:sldId id="288" r:id="rId41"/>
    <p:sldId id="289" r:id="rId42"/>
    <p:sldId id="290" r:id="rId43"/>
    <p:sldId id="291" r:id="rId44"/>
    <p:sldId id="292" r:id="rId45"/>
    <p:sldId id="293" r:id="rId46"/>
    <p:sldId id="328" r:id="rId47"/>
    <p:sldId id="348" r:id="rId48"/>
    <p:sldId id="330" r:id="rId49"/>
    <p:sldId id="302" r:id="rId50"/>
    <p:sldId id="331" r:id="rId51"/>
    <p:sldId id="295" r:id="rId52"/>
    <p:sldId id="316" r:id="rId53"/>
    <p:sldId id="332" r:id="rId54"/>
    <p:sldId id="333" r:id="rId55"/>
    <p:sldId id="296" r:id="rId56"/>
    <p:sldId id="304" r:id="rId57"/>
    <p:sldId id="363" r:id="rId58"/>
    <p:sldId id="364" r:id="rId59"/>
    <p:sldId id="359" r:id="rId60"/>
    <p:sldId id="360" r:id="rId61"/>
    <p:sldId id="365" r:id="rId62"/>
    <p:sldId id="305" r:id="rId63"/>
    <p:sldId id="306" r:id="rId64"/>
    <p:sldId id="307" r:id="rId65"/>
    <p:sldId id="308" r:id="rId66"/>
    <p:sldId id="309" r:id="rId67"/>
    <p:sldId id="310" r:id="rId68"/>
    <p:sldId id="317" r:id="rId69"/>
    <p:sldId id="335" r:id="rId70"/>
    <p:sldId id="336" r:id="rId71"/>
    <p:sldId id="337" r:id="rId72"/>
    <p:sldId id="344" r:id="rId73"/>
    <p:sldId id="338" r:id="rId74"/>
    <p:sldId id="340" r:id="rId75"/>
    <p:sldId id="343" r:id="rId76"/>
    <p:sldId id="341" r:id="rId77"/>
    <p:sldId id="345" r:id="rId78"/>
    <p:sldId id="352" r:id="rId79"/>
    <p:sldId id="353" r:id="rId80"/>
    <p:sldId id="355" r:id="rId81"/>
    <p:sldId id="356" r:id="rId82"/>
    <p:sldId id="357" r:id="rId83"/>
    <p:sldId id="354" r:id="rId84"/>
    <p:sldId id="350" r:id="rId85"/>
  </p:sldIdLst>
  <p:sldSz cx="11811000" cy="7515225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6126"/>
    <a:srgbClr val="0088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4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79770E-CE71-484A-B732-302C5E210C23}" type="doc">
      <dgm:prSet loTypeId="urn:microsoft.com/office/officeart/2005/8/layout/rings+Icon" loCatId="officeonline" qsTypeId="urn:microsoft.com/office/officeart/2005/8/quickstyle/simple1" qsCatId="simple" csTypeId="urn:microsoft.com/office/officeart/2005/8/colors/accent1_2" csCatId="accent1" phldr="1"/>
      <dgm:spPr/>
    </dgm:pt>
    <dgm:pt modelId="{41F01140-AB2B-44DC-AA1E-74296FDD2F60}" type="pres">
      <dgm:prSet presAssocID="{6079770E-CE71-484A-B732-302C5E210C23}" presName="Name0" presStyleCnt="0">
        <dgm:presLayoutVars>
          <dgm:chMax val="7"/>
          <dgm:dir/>
          <dgm:resizeHandles val="exact"/>
        </dgm:presLayoutVars>
      </dgm:prSet>
      <dgm:spPr/>
    </dgm:pt>
  </dgm:ptLst>
  <dgm:cxnLst>
    <dgm:cxn modelId="{667B5FE2-6B21-4A08-978D-94F78C30C3C6}" type="presOf" srcId="{6079770E-CE71-484A-B732-302C5E210C23}" destId="{41F01140-AB2B-44DC-AA1E-74296FDD2F60}" srcOrd="0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6375" y="1229923"/>
            <a:ext cx="8858250" cy="2616412"/>
          </a:xfrm>
        </p:spPr>
        <p:txBody>
          <a:bodyPr anchor="b"/>
          <a:lstStyle>
            <a:lvl1pPr algn="ctr">
              <a:defRPr sz="581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6375" y="3947233"/>
            <a:ext cx="8858250" cy="1814439"/>
          </a:xfrm>
        </p:spPr>
        <p:txBody>
          <a:bodyPr/>
          <a:lstStyle>
            <a:lvl1pPr marL="0" indent="0" algn="ctr">
              <a:buNone/>
              <a:defRPr sz="2325"/>
            </a:lvl1pPr>
            <a:lvl2pPr marL="442935" indent="0" algn="ctr">
              <a:buNone/>
              <a:defRPr sz="1938"/>
            </a:lvl2pPr>
            <a:lvl3pPr marL="885871" indent="0" algn="ctr">
              <a:buNone/>
              <a:defRPr sz="1744"/>
            </a:lvl3pPr>
            <a:lvl4pPr marL="1328806" indent="0" algn="ctr">
              <a:buNone/>
              <a:defRPr sz="1550"/>
            </a:lvl4pPr>
            <a:lvl5pPr marL="1771741" indent="0" algn="ctr">
              <a:buNone/>
              <a:defRPr sz="1550"/>
            </a:lvl5pPr>
            <a:lvl6pPr marL="2214677" indent="0" algn="ctr">
              <a:buNone/>
              <a:defRPr sz="1550"/>
            </a:lvl6pPr>
            <a:lvl7pPr marL="2657612" indent="0" algn="ctr">
              <a:buNone/>
              <a:defRPr sz="1550"/>
            </a:lvl7pPr>
            <a:lvl8pPr marL="3100548" indent="0" algn="ctr">
              <a:buNone/>
              <a:defRPr sz="1550"/>
            </a:lvl8pPr>
            <a:lvl9pPr marL="3543483" indent="0" algn="ctr">
              <a:buNone/>
              <a:defRPr sz="155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80FCE-5F73-4BA7-987E-01668FCF293D}" type="datetimeFigureOut">
              <a:rPr lang="en-US" smtClean="0"/>
              <a:t>6/15/2022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9C027-75A9-4A0A-97B7-33B2E1008D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289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80FCE-5F73-4BA7-987E-01668FCF293D}" type="datetimeFigureOut">
              <a:rPr lang="en-US" smtClean="0"/>
              <a:t>6/15/2022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9C027-75A9-4A0A-97B7-33B2E1008D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13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452247" y="400116"/>
            <a:ext cx="2546747" cy="636880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006" y="400116"/>
            <a:ext cx="7492603" cy="636880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80FCE-5F73-4BA7-987E-01668FCF293D}" type="datetimeFigureOut">
              <a:rPr lang="en-US" smtClean="0"/>
              <a:t>6/15/2022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9C027-75A9-4A0A-97B7-33B2E1008D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075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80FCE-5F73-4BA7-987E-01668FCF293D}" type="datetimeFigureOut">
              <a:rPr lang="en-US" smtClean="0"/>
              <a:t>6/15/2022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9C027-75A9-4A0A-97B7-33B2E1008D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336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5854" y="1873589"/>
            <a:ext cx="10186988" cy="3126124"/>
          </a:xfrm>
        </p:spPr>
        <p:txBody>
          <a:bodyPr anchor="b"/>
          <a:lstStyle>
            <a:lvl1pPr>
              <a:defRPr sz="581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5854" y="5029287"/>
            <a:ext cx="10186988" cy="1643955"/>
          </a:xfrm>
        </p:spPr>
        <p:txBody>
          <a:bodyPr/>
          <a:lstStyle>
            <a:lvl1pPr marL="0" indent="0">
              <a:buNone/>
              <a:defRPr sz="2325">
                <a:solidFill>
                  <a:schemeClr val="tx1">
                    <a:tint val="75000"/>
                  </a:schemeClr>
                </a:solidFill>
              </a:defRPr>
            </a:lvl1pPr>
            <a:lvl2pPr marL="442935" indent="0">
              <a:buNone/>
              <a:defRPr sz="1938">
                <a:solidFill>
                  <a:schemeClr val="tx1">
                    <a:tint val="75000"/>
                  </a:schemeClr>
                </a:solidFill>
              </a:defRPr>
            </a:lvl2pPr>
            <a:lvl3pPr marL="885871" indent="0">
              <a:buNone/>
              <a:defRPr sz="1744">
                <a:solidFill>
                  <a:schemeClr val="tx1">
                    <a:tint val="75000"/>
                  </a:schemeClr>
                </a:solidFill>
              </a:defRPr>
            </a:lvl3pPr>
            <a:lvl4pPr marL="1328806" indent="0">
              <a:buNone/>
              <a:defRPr sz="1550">
                <a:solidFill>
                  <a:schemeClr val="tx1">
                    <a:tint val="75000"/>
                  </a:schemeClr>
                </a:solidFill>
              </a:defRPr>
            </a:lvl4pPr>
            <a:lvl5pPr marL="1771741" indent="0">
              <a:buNone/>
              <a:defRPr sz="1550">
                <a:solidFill>
                  <a:schemeClr val="tx1">
                    <a:tint val="75000"/>
                  </a:schemeClr>
                </a:solidFill>
              </a:defRPr>
            </a:lvl5pPr>
            <a:lvl6pPr marL="2214677" indent="0">
              <a:buNone/>
              <a:defRPr sz="1550">
                <a:solidFill>
                  <a:schemeClr val="tx1">
                    <a:tint val="75000"/>
                  </a:schemeClr>
                </a:solidFill>
              </a:defRPr>
            </a:lvl6pPr>
            <a:lvl7pPr marL="2657612" indent="0">
              <a:buNone/>
              <a:defRPr sz="1550">
                <a:solidFill>
                  <a:schemeClr val="tx1">
                    <a:tint val="75000"/>
                  </a:schemeClr>
                </a:solidFill>
              </a:defRPr>
            </a:lvl7pPr>
            <a:lvl8pPr marL="3100548" indent="0">
              <a:buNone/>
              <a:defRPr sz="1550">
                <a:solidFill>
                  <a:schemeClr val="tx1">
                    <a:tint val="75000"/>
                  </a:schemeClr>
                </a:solidFill>
              </a:defRPr>
            </a:lvl8pPr>
            <a:lvl9pPr marL="3543483" indent="0">
              <a:buNone/>
              <a:defRPr sz="15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80FCE-5F73-4BA7-987E-01668FCF293D}" type="datetimeFigureOut">
              <a:rPr lang="en-US" smtClean="0"/>
              <a:t>6/15/2022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9C027-75A9-4A0A-97B7-33B2E1008D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14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006" y="2000581"/>
            <a:ext cx="5019675" cy="47683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79319" y="2000581"/>
            <a:ext cx="5019675" cy="47683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80FCE-5F73-4BA7-987E-01668FCF293D}" type="datetimeFigureOut">
              <a:rPr lang="en-US" smtClean="0"/>
              <a:t>6/15/2022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9C027-75A9-4A0A-97B7-33B2E1008D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946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544" y="400117"/>
            <a:ext cx="10186988" cy="145259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545" y="1842275"/>
            <a:ext cx="4996606" cy="902870"/>
          </a:xfrm>
        </p:spPr>
        <p:txBody>
          <a:bodyPr anchor="b"/>
          <a:lstStyle>
            <a:lvl1pPr marL="0" indent="0">
              <a:buNone/>
              <a:defRPr sz="2325" b="1"/>
            </a:lvl1pPr>
            <a:lvl2pPr marL="442935" indent="0">
              <a:buNone/>
              <a:defRPr sz="1938" b="1"/>
            </a:lvl2pPr>
            <a:lvl3pPr marL="885871" indent="0">
              <a:buNone/>
              <a:defRPr sz="1744" b="1"/>
            </a:lvl3pPr>
            <a:lvl4pPr marL="1328806" indent="0">
              <a:buNone/>
              <a:defRPr sz="1550" b="1"/>
            </a:lvl4pPr>
            <a:lvl5pPr marL="1771741" indent="0">
              <a:buNone/>
              <a:defRPr sz="1550" b="1"/>
            </a:lvl5pPr>
            <a:lvl6pPr marL="2214677" indent="0">
              <a:buNone/>
              <a:defRPr sz="1550" b="1"/>
            </a:lvl6pPr>
            <a:lvl7pPr marL="2657612" indent="0">
              <a:buNone/>
              <a:defRPr sz="1550" b="1"/>
            </a:lvl7pPr>
            <a:lvl8pPr marL="3100548" indent="0">
              <a:buNone/>
              <a:defRPr sz="1550" b="1"/>
            </a:lvl8pPr>
            <a:lvl9pPr marL="3543483" indent="0">
              <a:buNone/>
              <a:defRPr sz="155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545" y="2745145"/>
            <a:ext cx="4996606" cy="40376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79319" y="1842275"/>
            <a:ext cx="5021213" cy="902870"/>
          </a:xfrm>
        </p:spPr>
        <p:txBody>
          <a:bodyPr anchor="b"/>
          <a:lstStyle>
            <a:lvl1pPr marL="0" indent="0">
              <a:buNone/>
              <a:defRPr sz="2325" b="1"/>
            </a:lvl1pPr>
            <a:lvl2pPr marL="442935" indent="0">
              <a:buNone/>
              <a:defRPr sz="1938" b="1"/>
            </a:lvl2pPr>
            <a:lvl3pPr marL="885871" indent="0">
              <a:buNone/>
              <a:defRPr sz="1744" b="1"/>
            </a:lvl3pPr>
            <a:lvl4pPr marL="1328806" indent="0">
              <a:buNone/>
              <a:defRPr sz="1550" b="1"/>
            </a:lvl4pPr>
            <a:lvl5pPr marL="1771741" indent="0">
              <a:buNone/>
              <a:defRPr sz="1550" b="1"/>
            </a:lvl5pPr>
            <a:lvl6pPr marL="2214677" indent="0">
              <a:buNone/>
              <a:defRPr sz="1550" b="1"/>
            </a:lvl6pPr>
            <a:lvl7pPr marL="2657612" indent="0">
              <a:buNone/>
              <a:defRPr sz="1550" b="1"/>
            </a:lvl7pPr>
            <a:lvl8pPr marL="3100548" indent="0">
              <a:buNone/>
              <a:defRPr sz="1550" b="1"/>
            </a:lvl8pPr>
            <a:lvl9pPr marL="3543483" indent="0">
              <a:buNone/>
              <a:defRPr sz="155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79319" y="2745145"/>
            <a:ext cx="5021213" cy="40376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80FCE-5F73-4BA7-987E-01668FCF293D}" type="datetimeFigureOut">
              <a:rPr lang="en-US" smtClean="0"/>
              <a:t>6/15/2022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9C027-75A9-4A0A-97B7-33B2E1008D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757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80FCE-5F73-4BA7-987E-01668FCF293D}" type="datetimeFigureOut">
              <a:rPr lang="en-US" smtClean="0"/>
              <a:t>6/15/2022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9C027-75A9-4A0A-97B7-33B2E1008D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225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80FCE-5F73-4BA7-987E-01668FCF293D}" type="datetimeFigureOut">
              <a:rPr lang="en-US" smtClean="0"/>
              <a:t>6/15/2022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9C027-75A9-4A0A-97B7-33B2E1008D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285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545" y="501015"/>
            <a:ext cx="3809355" cy="1753553"/>
          </a:xfrm>
        </p:spPr>
        <p:txBody>
          <a:bodyPr anchor="b"/>
          <a:lstStyle>
            <a:lvl1pPr>
              <a:defRPr sz="3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1213" y="1082054"/>
            <a:ext cx="5979319" cy="5340681"/>
          </a:xfrm>
        </p:spPr>
        <p:txBody>
          <a:bodyPr/>
          <a:lstStyle>
            <a:lvl1pPr>
              <a:defRPr sz="3100"/>
            </a:lvl1pPr>
            <a:lvl2pPr>
              <a:defRPr sz="2713"/>
            </a:lvl2pPr>
            <a:lvl3pPr>
              <a:defRPr sz="2325"/>
            </a:lvl3pPr>
            <a:lvl4pPr>
              <a:defRPr sz="1938"/>
            </a:lvl4pPr>
            <a:lvl5pPr>
              <a:defRPr sz="1938"/>
            </a:lvl5pPr>
            <a:lvl6pPr>
              <a:defRPr sz="1938"/>
            </a:lvl6pPr>
            <a:lvl7pPr>
              <a:defRPr sz="1938"/>
            </a:lvl7pPr>
            <a:lvl8pPr>
              <a:defRPr sz="1938"/>
            </a:lvl8pPr>
            <a:lvl9pPr>
              <a:defRPr sz="1938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545" y="2254568"/>
            <a:ext cx="3809355" cy="4176865"/>
          </a:xfrm>
        </p:spPr>
        <p:txBody>
          <a:bodyPr/>
          <a:lstStyle>
            <a:lvl1pPr marL="0" indent="0">
              <a:buNone/>
              <a:defRPr sz="1550"/>
            </a:lvl1pPr>
            <a:lvl2pPr marL="442935" indent="0">
              <a:buNone/>
              <a:defRPr sz="1356"/>
            </a:lvl2pPr>
            <a:lvl3pPr marL="885871" indent="0">
              <a:buNone/>
              <a:defRPr sz="1163"/>
            </a:lvl3pPr>
            <a:lvl4pPr marL="1328806" indent="0">
              <a:buNone/>
              <a:defRPr sz="969"/>
            </a:lvl4pPr>
            <a:lvl5pPr marL="1771741" indent="0">
              <a:buNone/>
              <a:defRPr sz="969"/>
            </a:lvl5pPr>
            <a:lvl6pPr marL="2214677" indent="0">
              <a:buNone/>
              <a:defRPr sz="969"/>
            </a:lvl6pPr>
            <a:lvl7pPr marL="2657612" indent="0">
              <a:buNone/>
              <a:defRPr sz="969"/>
            </a:lvl7pPr>
            <a:lvl8pPr marL="3100548" indent="0">
              <a:buNone/>
              <a:defRPr sz="969"/>
            </a:lvl8pPr>
            <a:lvl9pPr marL="3543483" indent="0">
              <a:buNone/>
              <a:defRPr sz="969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80FCE-5F73-4BA7-987E-01668FCF293D}" type="datetimeFigureOut">
              <a:rPr lang="en-US" smtClean="0"/>
              <a:t>6/15/2022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9C027-75A9-4A0A-97B7-33B2E1008D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325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545" y="501015"/>
            <a:ext cx="3809355" cy="1753553"/>
          </a:xfrm>
        </p:spPr>
        <p:txBody>
          <a:bodyPr anchor="b"/>
          <a:lstStyle>
            <a:lvl1pPr>
              <a:defRPr sz="3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21213" y="1082054"/>
            <a:ext cx="5979319" cy="5340681"/>
          </a:xfrm>
        </p:spPr>
        <p:txBody>
          <a:bodyPr anchor="t"/>
          <a:lstStyle>
            <a:lvl1pPr marL="0" indent="0">
              <a:buNone/>
              <a:defRPr sz="3100"/>
            </a:lvl1pPr>
            <a:lvl2pPr marL="442935" indent="0">
              <a:buNone/>
              <a:defRPr sz="2713"/>
            </a:lvl2pPr>
            <a:lvl3pPr marL="885871" indent="0">
              <a:buNone/>
              <a:defRPr sz="2325"/>
            </a:lvl3pPr>
            <a:lvl4pPr marL="1328806" indent="0">
              <a:buNone/>
              <a:defRPr sz="1938"/>
            </a:lvl4pPr>
            <a:lvl5pPr marL="1771741" indent="0">
              <a:buNone/>
              <a:defRPr sz="1938"/>
            </a:lvl5pPr>
            <a:lvl6pPr marL="2214677" indent="0">
              <a:buNone/>
              <a:defRPr sz="1938"/>
            </a:lvl6pPr>
            <a:lvl7pPr marL="2657612" indent="0">
              <a:buNone/>
              <a:defRPr sz="1938"/>
            </a:lvl7pPr>
            <a:lvl8pPr marL="3100548" indent="0">
              <a:buNone/>
              <a:defRPr sz="1938"/>
            </a:lvl8pPr>
            <a:lvl9pPr marL="3543483" indent="0">
              <a:buNone/>
              <a:defRPr sz="1938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545" y="2254568"/>
            <a:ext cx="3809355" cy="4176865"/>
          </a:xfrm>
        </p:spPr>
        <p:txBody>
          <a:bodyPr/>
          <a:lstStyle>
            <a:lvl1pPr marL="0" indent="0">
              <a:buNone/>
              <a:defRPr sz="1550"/>
            </a:lvl1pPr>
            <a:lvl2pPr marL="442935" indent="0">
              <a:buNone/>
              <a:defRPr sz="1356"/>
            </a:lvl2pPr>
            <a:lvl3pPr marL="885871" indent="0">
              <a:buNone/>
              <a:defRPr sz="1163"/>
            </a:lvl3pPr>
            <a:lvl4pPr marL="1328806" indent="0">
              <a:buNone/>
              <a:defRPr sz="969"/>
            </a:lvl4pPr>
            <a:lvl5pPr marL="1771741" indent="0">
              <a:buNone/>
              <a:defRPr sz="969"/>
            </a:lvl5pPr>
            <a:lvl6pPr marL="2214677" indent="0">
              <a:buNone/>
              <a:defRPr sz="969"/>
            </a:lvl6pPr>
            <a:lvl7pPr marL="2657612" indent="0">
              <a:buNone/>
              <a:defRPr sz="969"/>
            </a:lvl7pPr>
            <a:lvl8pPr marL="3100548" indent="0">
              <a:buNone/>
              <a:defRPr sz="969"/>
            </a:lvl8pPr>
            <a:lvl9pPr marL="3543483" indent="0">
              <a:buNone/>
              <a:defRPr sz="969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80FCE-5F73-4BA7-987E-01668FCF293D}" type="datetimeFigureOut">
              <a:rPr lang="en-US" smtClean="0"/>
              <a:t>6/15/2022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9C027-75A9-4A0A-97B7-33B2E1008D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091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2006" y="400117"/>
            <a:ext cx="10186988" cy="14525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006" y="2000581"/>
            <a:ext cx="10186988" cy="47683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2006" y="6965501"/>
            <a:ext cx="2657475" cy="4001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6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B80FCE-5F73-4BA7-987E-01668FCF293D}" type="datetimeFigureOut">
              <a:rPr lang="en-US" smtClean="0"/>
              <a:t>6/15/2022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12394" y="6965501"/>
            <a:ext cx="3986213" cy="4001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6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41519" y="6965501"/>
            <a:ext cx="2657475" cy="4001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6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99C027-75A9-4A0A-97B7-33B2E1008D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591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885871" rtl="0" eaLnBrk="1" latinLnBrk="0" hangingPunct="1">
        <a:lnSpc>
          <a:spcPct val="90000"/>
        </a:lnSpc>
        <a:spcBef>
          <a:spcPct val="0"/>
        </a:spcBef>
        <a:buNone/>
        <a:defRPr sz="426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1468" indent="-221468" algn="l" defTabSz="885871" rtl="0" eaLnBrk="1" latinLnBrk="0" hangingPunct="1">
        <a:lnSpc>
          <a:spcPct val="90000"/>
        </a:lnSpc>
        <a:spcBef>
          <a:spcPts val="969"/>
        </a:spcBef>
        <a:buFont typeface="Arial" panose="020B0604020202020204" pitchFamily="34" charset="0"/>
        <a:buChar char="•"/>
        <a:defRPr sz="2713" kern="1200">
          <a:solidFill>
            <a:schemeClr val="tx1"/>
          </a:solidFill>
          <a:latin typeface="+mn-lt"/>
          <a:ea typeface="+mn-ea"/>
          <a:cs typeface="+mn-cs"/>
        </a:defRPr>
      </a:lvl1pPr>
      <a:lvl2pPr marL="664403" indent="-221468" algn="l" defTabSz="885871" rtl="0" eaLnBrk="1" latinLnBrk="0" hangingPunct="1">
        <a:lnSpc>
          <a:spcPct val="90000"/>
        </a:lnSpc>
        <a:spcBef>
          <a:spcPts val="484"/>
        </a:spcBef>
        <a:buFont typeface="Arial" panose="020B0604020202020204" pitchFamily="34" charset="0"/>
        <a:buChar char="•"/>
        <a:defRPr sz="2325" kern="1200">
          <a:solidFill>
            <a:schemeClr val="tx1"/>
          </a:solidFill>
          <a:latin typeface="+mn-lt"/>
          <a:ea typeface="+mn-ea"/>
          <a:cs typeface="+mn-cs"/>
        </a:defRPr>
      </a:lvl2pPr>
      <a:lvl3pPr marL="1107338" indent="-221468" algn="l" defTabSz="885871" rtl="0" eaLnBrk="1" latinLnBrk="0" hangingPunct="1">
        <a:lnSpc>
          <a:spcPct val="90000"/>
        </a:lnSpc>
        <a:spcBef>
          <a:spcPts val="484"/>
        </a:spcBef>
        <a:buFont typeface="Arial" panose="020B0604020202020204" pitchFamily="34" charset="0"/>
        <a:buChar char="•"/>
        <a:defRPr sz="1938" kern="1200">
          <a:solidFill>
            <a:schemeClr val="tx1"/>
          </a:solidFill>
          <a:latin typeface="+mn-lt"/>
          <a:ea typeface="+mn-ea"/>
          <a:cs typeface="+mn-cs"/>
        </a:defRPr>
      </a:lvl3pPr>
      <a:lvl4pPr marL="1550274" indent="-221468" algn="l" defTabSz="885871" rtl="0" eaLnBrk="1" latinLnBrk="0" hangingPunct="1">
        <a:lnSpc>
          <a:spcPct val="90000"/>
        </a:lnSpc>
        <a:spcBef>
          <a:spcPts val="484"/>
        </a:spcBef>
        <a:buFont typeface="Arial" panose="020B0604020202020204" pitchFamily="34" charset="0"/>
        <a:buChar char="•"/>
        <a:defRPr sz="1744" kern="1200">
          <a:solidFill>
            <a:schemeClr val="tx1"/>
          </a:solidFill>
          <a:latin typeface="+mn-lt"/>
          <a:ea typeface="+mn-ea"/>
          <a:cs typeface="+mn-cs"/>
        </a:defRPr>
      </a:lvl4pPr>
      <a:lvl5pPr marL="1993209" indent="-221468" algn="l" defTabSz="885871" rtl="0" eaLnBrk="1" latinLnBrk="0" hangingPunct="1">
        <a:lnSpc>
          <a:spcPct val="90000"/>
        </a:lnSpc>
        <a:spcBef>
          <a:spcPts val="484"/>
        </a:spcBef>
        <a:buFont typeface="Arial" panose="020B0604020202020204" pitchFamily="34" charset="0"/>
        <a:buChar char="•"/>
        <a:defRPr sz="1744" kern="1200">
          <a:solidFill>
            <a:schemeClr val="tx1"/>
          </a:solidFill>
          <a:latin typeface="+mn-lt"/>
          <a:ea typeface="+mn-ea"/>
          <a:cs typeface="+mn-cs"/>
        </a:defRPr>
      </a:lvl5pPr>
      <a:lvl6pPr marL="2436144" indent="-221468" algn="l" defTabSz="885871" rtl="0" eaLnBrk="1" latinLnBrk="0" hangingPunct="1">
        <a:lnSpc>
          <a:spcPct val="90000"/>
        </a:lnSpc>
        <a:spcBef>
          <a:spcPts val="484"/>
        </a:spcBef>
        <a:buFont typeface="Arial" panose="020B0604020202020204" pitchFamily="34" charset="0"/>
        <a:buChar char="•"/>
        <a:defRPr sz="1744" kern="1200">
          <a:solidFill>
            <a:schemeClr val="tx1"/>
          </a:solidFill>
          <a:latin typeface="+mn-lt"/>
          <a:ea typeface="+mn-ea"/>
          <a:cs typeface="+mn-cs"/>
        </a:defRPr>
      </a:lvl6pPr>
      <a:lvl7pPr marL="2879080" indent="-221468" algn="l" defTabSz="885871" rtl="0" eaLnBrk="1" latinLnBrk="0" hangingPunct="1">
        <a:lnSpc>
          <a:spcPct val="90000"/>
        </a:lnSpc>
        <a:spcBef>
          <a:spcPts val="484"/>
        </a:spcBef>
        <a:buFont typeface="Arial" panose="020B0604020202020204" pitchFamily="34" charset="0"/>
        <a:buChar char="•"/>
        <a:defRPr sz="1744" kern="1200">
          <a:solidFill>
            <a:schemeClr val="tx1"/>
          </a:solidFill>
          <a:latin typeface="+mn-lt"/>
          <a:ea typeface="+mn-ea"/>
          <a:cs typeface="+mn-cs"/>
        </a:defRPr>
      </a:lvl7pPr>
      <a:lvl8pPr marL="3322015" indent="-221468" algn="l" defTabSz="885871" rtl="0" eaLnBrk="1" latinLnBrk="0" hangingPunct="1">
        <a:lnSpc>
          <a:spcPct val="90000"/>
        </a:lnSpc>
        <a:spcBef>
          <a:spcPts val="484"/>
        </a:spcBef>
        <a:buFont typeface="Arial" panose="020B0604020202020204" pitchFamily="34" charset="0"/>
        <a:buChar char="•"/>
        <a:defRPr sz="1744" kern="1200">
          <a:solidFill>
            <a:schemeClr val="tx1"/>
          </a:solidFill>
          <a:latin typeface="+mn-lt"/>
          <a:ea typeface="+mn-ea"/>
          <a:cs typeface="+mn-cs"/>
        </a:defRPr>
      </a:lvl8pPr>
      <a:lvl9pPr marL="3764951" indent="-221468" algn="l" defTabSz="885871" rtl="0" eaLnBrk="1" latinLnBrk="0" hangingPunct="1">
        <a:lnSpc>
          <a:spcPct val="90000"/>
        </a:lnSpc>
        <a:spcBef>
          <a:spcPts val="484"/>
        </a:spcBef>
        <a:buFont typeface="Arial" panose="020B0604020202020204" pitchFamily="34" charset="0"/>
        <a:buChar char="•"/>
        <a:defRPr sz="174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5871" rtl="0" eaLnBrk="1" latinLnBrk="0" hangingPunct="1">
        <a:defRPr sz="1744" kern="1200">
          <a:solidFill>
            <a:schemeClr val="tx1"/>
          </a:solidFill>
          <a:latin typeface="+mn-lt"/>
          <a:ea typeface="+mn-ea"/>
          <a:cs typeface="+mn-cs"/>
        </a:defRPr>
      </a:lvl1pPr>
      <a:lvl2pPr marL="442935" algn="l" defTabSz="885871" rtl="0" eaLnBrk="1" latinLnBrk="0" hangingPunct="1">
        <a:defRPr sz="1744" kern="1200">
          <a:solidFill>
            <a:schemeClr val="tx1"/>
          </a:solidFill>
          <a:latin typeface="+mn-lt"/>
          <a:ea typeface="+mn-ea"/>
          <a:cs typeface="+mn-cs"/>
        </a:defRPr>
      </a:lvl2pPr>
      <a:lvl3pPr marL="885871" algn="l" defTabSz="885871" rtl="0" eaLnBrk="1" latinLnBrk="0" hangingPunct="1">
        <a:defRPr sz="1744" kern="1200">
          <a:solidFill>
            <a:schemeClr val="tx1"/>
          </a:solidFill>
          <a:latin typeface="+mn-lt"/>
          <a:ea typeface="+mn-ea"/>
          <a:cs typeface="+mn-cs"/>
        </a:defRPr>
      </a:lvl3pPr>
      <a:lvl4pPr marL="1328806" algn="l" defTabSz="885871" rtl="0" eaLnBrk="1" latinLnBrk="0" hangingPunct="1">
        <a:defRPr sz="1744" kern="1200">
          <a:solidFill>
            <a:schemeClr val="tx1"/>
          </a:solidFill>
          <a:latin typeface="+mn-lt"/>
          <a:ea typeface="+mn-ea"/>
          <a:cs typeface="+mn-cs"/>
        </a:defRPr>
      </a:lvl4pPr>
      <a:lvl5pPr marL="1771741" algn="l" defTabSz="885871" rtl="0" eaLnBrk="1" latinLnBrk="0" hangingPunct="1">
        <a:defRPr sz="1744" kern="1200">
          <a:solidFill>
            <a:schemeClr val="tx1"/>
          </a:solidFill>
          <a:latin typeface="+mn-lt"/>
          <a:ea typeface="+mn-ea"/>
          <a:cs typeface="+mn-cs"/>
        </a:defRPr>
      </a:lvl5pPr>
      <a:lvl6pPr marL="2214677" algn="l" defTabSz="885871" rtl="0" eaLnBrk="1" latinLnBrk="0" hangingPunct="1">
        <a:defRPr sz="1744" kern="1200">
          <a:solidFill>
            <a:schemeClr val="tx1"/>
          </a:solidFill>
          <a:latin typeface="+mn-lt"/>
          <a:ea typeface="+mn-ea"/>
          <a:cs typeface="+mn-cs"/>
        </a:defRPr>
      </a:lvl6pPr>
      <a:lvl7pPr marL="2657612" algn="l" defTabSz="885871" rtl="0" eaLnBrk="1" latinLnBrk="0" hangingPunct="1">
        <a:defRPr sz="1744" kern="1200">
          <a:solidFill>
            <a:schemeClr val="tx1"/>
          </a:solidFill>
          <a:latin typeface="+mn-lt"/>
          <a:ea typeface="+mn-ea"/>
          <a:cs typeface="+mn-cs"/>
        </a:defRPr>
      </a:lvl7pPr>
      <a:lvl8pPr marL="3100548" algn="l" defTabSz="885871" rtl="0" eaLnBrk="1" latinLnBrk="0" hangingPunct="1">
        <a:defRPr sz="1744" kern="1200">
          <a:solidFill>
            <a:schemeClr val="tx1"/>
          </a:solidFill>
          <a:latin typeface="+mn-lt"/>
          <a:ea typeface="+mn-ea"/>
          <a:cs typeface="+mn-cs"/>
        </a:defRPr>
      </a:lvl8pPr>
      <a:lvl9pPr marL="3543483" algn="l" defTabSz="885871" rtl="0" eaLnBrk="1" latinLnBrk="0" hangingPunct="1">
        <a:defRPr sz="174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4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8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4" Type="http://schemas.openxmlformats.org/officeDocument/2006/relationships/slide" Target="slide55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hyperlink" Target="https://content.infinitecampus.com/sis/latest/documentation/google-drive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ontent.infinitecampus.com/sis/latest/video/learn/manage-google-drive-integration-for-an-assignment/" TargetMode="External"/><Relationship Id="rId4" Type="http://schemas.openxmlformats.org/officeDocument/2006/relationships/hyperlink" Target="https://content.infinitecampus.com/sis/latest/documentation/google-drive-integration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24" y="469"/>
            <a:ext cx="11819047" cy="75142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2202" y="1621412"/>
            <a:ext cx="8088173" cy="802849"/>
          </a:xfrm>
        </p:spPr>
        <p:txBody>
          <a:bodyPr>
            <a:normAutofit/>
          </a:bodyPr>
          <a:lstStyle/>
          <a:p>
            <a:r>
              <a:rPr lang="en-US" sz="3550" b="1" dirty="0">
                <a:solidFill>
                  <a:srgbClr val="0088D5"/>
                </a:solidFill>
                <a:latin typeface="+mn-lt"/>
              </a:rPr>
              <a:t>Google Dev Console Setup Guide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2203" y="2488573"/>
            <a:ext cx="8088172" cy="3706039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2500" dirty="0"/>
              <a:t>The following setup steps take place within </a:t>
            </a:r>
            <a:r>
              <a:rPr lang="en-US" sz="2500" b="1" dirty="0"/>
              <a:t>console.developers.google.com</a:t>
            </a:r>
            <a:r>
              <a:rPr lang="en-US" sz="2500" dirty="0"/>
              <a:t> and </a:t>
            </a:r>
            <a:r>
              <a:rPr lang="en-US" sz="2500" b="1" dirty="0"/>
              <a:t>admin.google.com</a:t>
            </a:r>
            <a:r>
              <a:rPr lang="en-US" sz="2500" dirty="0"/>
              <a:t> and must be performed by a Google Apps Super Administrator account.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500" dirty="0"/>
              <a:t>Tool rights to </a:t>
            </a:r>
            <a:r>
              <a:rPr lang="en-US" sz="2500" b="1" dirty="0"/>
              <a:t>System Administration </a:t>
            </a:r>
            <a:r>
              <a:rPr lang="en-US" sz="2500" dirty="0"/>
              <a:t>&gt; </a:t>
            </a:r>
            <a:r>
              <a:rPr lang="en-US" sz="2500" b="1" dirty="0"/>
              <a:t>Campus Learning </a:t>
            </a:r>
            <a:r>
              <a:rPr lang="en-US" sz="2500" dirty="0"/>
              <a:t>&gt; </a:t>
            </a:r>
            <a:r>
              <a:rPr lang="en-US" sz="2500" b="1" dirty="0"/>
              <a:t>Google Drive </a:t>
            </a:r>
            <a:r>
              <a:rPr lang="en-US" sz="2500" dirty="0"/>
              <a:t>are also necessary.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500" dirty="0"/>
              <a:t>All Google Dev Console values shown in this guide are for example purposes only. Use the values from your own Google Dev Console.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816453" y="6724649"/>
            <a:ext cx="7594247" cy="6000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1468" indent="-221468" algn="l" defTabSz="885871" rtl="0" eaLnBrk="1" latinLnBrk="0" hangingPunct="1">
              <a:lnSpc>
                <a:spcPct val="90000"/>
              </a:lnSpc>
              <a:spcBef>
                <a:spcPts val="969"/>
              </a:spcBef>
              <a:buFont typeface="Arial" panose="020B0604020202020204" pitchFamily="34" charset="0"/>
              <a:buChar char="•"/>
              <a:defRPr sz="27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4403" indent="-221468" algn="l" defTabSz="885871" rtl="0" eaLnBrk="1" latinLnBrk="0" hangingPunct="1">
              <a:lnSpc>
                <a:spcPct val="90000"/>
              </a:lnSpc>
              <a:spcBef>
                <a:spcPts val="484"/>
              </a:spcBef>
              <a:buFont typeface="Arial" panose="020B0604020202020204" pitchFamily="34" charset="0"/>
              <a:buChar char="•"/>
              <a:defRPr sz="23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7338" indent="-221468" algn="l" defTabSz="885871" rtl="0" eaLnBrk="1" latinLnBrk="0" hangingPunct="1">
              <a:lnSpc>
                <a:spcPct val="90000"/>
              </a:lnSpc>
              <a:spcBef>
                <a:spcPts val="484"/>
              </a:spcBef>
              <a:buFont typeface="Arial" panose="020B0604020202020204" pitchFamily="34" charset="0"/>
              <a:buChar char="•"/>
              <a:defRPr sz="19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50274" indent="-221468" algn="l" defTabSz="885871" rtl="0" eaLnBrk="1" latinLnBrk="0" hangingPunct="1">
              <a:lnSpc>
                <a:spcPct val="90000"/>
              </a:lnSpc>
              <a:spcBef>
                <a:spcPts val="484"/>
              </a:spcBef>
              <a:buFont typeface="Arial" panose="020B0604020202020204" pitchFamily="34" charset="0"/>
              <a:buChar char="•"/>
              <a:defRPr sz="17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3209" indent="-221468" algn="l" defTabSz="885871" rtl="0" eaLnBrk="1" latinLnBrk="0" hangingPunct="1">
              <a:lnSpc>
                <a:spcPct val="90000"/>
              </a:lnSpc>
              <a:spcBef>
                <a:spcPts val="484"/>
              </a:spcBef>
              <a:buFont typeface="Arial" panose="020B0604020202020204" pitchFamily="34" charset="0"/>
              <a:buChar char="•"/>
              <a:defRPr sz="17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6144" indent="-221468" algn="l" defTabSz="885871" rtl="0" eaLnBrk="1" latinLnBrk="0" hangingPunct="1">
              <a:lnSpc>
                <a:spcPct val="90000"/>
              </a:lnSpc>
              <a:spcBef>
                <a:spcPts val="484"/>
              </a:spcBef>
              <a:buFont typeface="Arial" panose="020B0604020202020204" pitchFamily="34" charset="0"/>
              <a:buChar char="•"/>
              <a:defRPr sz="17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79080" indent="-221468" algn="l" defTabSz="885871" rtl="0" eaLnBrk="1" latinLnBrk="0" hangingPunct="1">
              <a:lnSpc>
                <a:spcPct val="90000"/>
              </a:lnSpc>
              <a:spcBef>
                <a:spcPts val="484"/>
              </a:spcBef>
              <a:buFont typeface="Arial" panose="020B0604020202020204" pitchFamily="34" charset="0"/>
              <a:buChar char="•"/>
              <a:defRPr sz="17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22015" indent="-221468" algn="l" defTabSz="885871" rtl="0" eaLnBrk="1" latinLnBrk="0" hangingPunct="1">
              <a:lnSpc>
                <a:spcPct val="90000"/>
              </a:lnSpc>
              <a:spcBef>
                <a:spcPts val="484"/>
              </a:spcBef>
              <a:buFont typeface="Arial" panose="020B0604020202020204" pitchFamily="34" charset="0"/>
              <a:buChar char="•"/>
              <a:defRPr sz="17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64951" indent="-221468" algn="l" defTabSz="885871" rtl="0" eaLnBrk="1" latinLnBrk="0" hangingPunct="1">
              <a:lnSpc>
                <a:spcPct val="90000"/>
              </a:lnSpc>
              <a:spcBef>
                <a:spcPts val="484"/>
              </a:spcBef>
              <a:buFont typeface="Arial" panose="020B0604020202020204" pitchFamily="34" charset="0"/>
              <a:buChar char="•"/>
              <a:defRPr sz="17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Disclaimer: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Policies, practices and individual tool right may vary depending on district or position.</a:t>
            </a:r>
          </a:p>
        </p:txBody>
      </p:sp>
    </p:spTree>
    <p:extLst>
      <p:ext uri="{BB962C8B-B14F-4D97-AF65-F5344CB8AC3E}">
        <p14:creationId xmlns:p14="http://schemas.microsoft.com/office/powerpoint/2010/main" val="10509460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" y="469"/>
            <a:ext cx="11809524" cy="7514286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003196" y="1536569"/>
            <a:ext cx="8847056" cy="1102936"/>
          </a:xfrm>
          <a:prstGeom prst="roundRect">
            <a:avLst/>
          </a:prstGeom>
          <a:noFill/>
          <a:ln w="38100">
            <a:solidFill>
              <a:srgbClr val="F261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26126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523" y="2549017"/>
            <a:ext cx="114300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13903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" y="469"/>
            <a:ext cx="11809524" cy="7514286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493390" y="2658359"/>
            <a:ext cx="871979" cy="367645"/>
          </a:xfrm>
          <a:prstGeom prst="roundRect">
            <a:avLst/>
          </a:prstGeom>
          <a:noFill/>
          <a:ln w="38100">
            <a:solidFill>
              <a:srgbClr val="F261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26126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666" y="2911016"/>
            <a:ext cx="114300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660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" y="469"/>
            <a:ext cx="11809524" cy="7514286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60889" y="91597"/>
            <a:ext cx="272421" cy="248250"/>
          </a:xfrm>
          <a:prstGeom prst="roundRect">
            <a:avLst/>
          </a:prstGeom>
          <a:noFill/>
          <a:ln w="38100">
            <a:solidFill>
              <a:srgbClr val="F261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26126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681925" y="1117312"/>
            <a:ext cx="890833" cy="334416"/>
          </a:xfrm>
          <a:prstGeom prst="roundRect">
            <a:avLst/>
          </a:prstGeom>
          <a:noFill/>
          <a:ln w="38100">
            <a:solidFill>
              <a:srgbClr val="F261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26126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360" y="1361240"/>
            <a:ext cx="114300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Oval 4"/>
          <p:cNvSpPr txBox="1"/>
          <p:nvPr/>
        </p:nvSpPr>
        <p:spPr>
          <a:xfrm>
            <a:off x="3698648" y="1160243"/>
            <a:ext cx="207291" cy="20729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57150" tIns="57150" rIns="57150" bIns="57150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500" b="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4026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" y="469"/>
            <a:ext cx="11809524" cy="7514286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2639207" y="2311325"/>
            <a:ext cx="1094593" cy="0"/>
          </a:xfrm>
          <a:prstGeom prst="line">
            <a:avLst/>
          </a:prstGeom>
          <a:ln w="38100">
            <a:solidFill>
              <a:srgbClr val="F261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00576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" y="469"/>
            <a:ext cx="11809524" cy="7514286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003196" y="1536569"/>
            <a:ext cx="8847056" cy="1102936"/>
          </a:xfrm>
          <a:prstGeom prst="roundRect">
            <a:avLst/>
          </a:prstGeom>
          <a:noFill/>
          <a:ln w="38100">
            <a:solidFill>
              <a:srgbClr val="F261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26126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032" y="2200225"/>
            <a:ext cx="114300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26139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" y="469"/>
            <a:ext cx="11809524" cy="7514286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493390" y="2658359"/>
            <a:ext cx="871979" cy="367645"/>
          </a:xfrm>
          <a:prstGeom prst="roundRect">
            <a:avLst/>
          </a:prstGeom>
          <a:noFill/>
          <a:ln w="38100">
            <a:solidFill>
              <a:srgbClr val="F261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26126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666" y="2911016"/>
            <a:ext cx="114300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7640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2A024D6-4ACB-EBAF-2358-00ADE9C37D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50" y="0"/>
            <a:ext cx="11796050" cy="751522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60020" y="4071941"/>
            <a:ext cx="2281246" cy="334416"/>
          </a:xfrm>
          <a:prstGeom prst="roundRect">
            <a:avLst/>
          </a:prstGeom>
          <a:noFill/>
          <a:ln w="38100">
            <a:solidFill>
              <a:srgbClr val="F261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26126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70937" y="91597"/>
            <a:ext cx="272421" cy="248250"/>
          </a:xfrm>
          <a:prstGeom prst="roundRect">
            <a:avLst/>
          </a:prstGeom>
          <a:noFill/>
          <a:ln w="38100">
            <a:solidFill>
              <a:srgbClr val="F261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26126"/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4F6A09A-2223-FC39-BF17-B7463598E9E0}"/>
              </a:ext>
            </a:extLst>
          </p:cNvPr>
          <p:cNvSpPr/>
          <p:nvPr/>
        </p:nvSpPr>
        <p:spPr>
          <a:xfrm>
            <a:off x="2773345" y="4220308"/>
            <a:ext cx="1429474" cy="261257"/>
          </a:xfrm>
          <a:prstGeom prst="roundRect">
            <a:avLst/>
          </a:prstGeom>
          <a:noFill/>
          <a:ln w="38100">
            <a:solidFill>
              <a:srgbClr val="F261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7C17CAC9-18B0-76C2-22D5-4F195B8E27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8519" y="4406357"/>
            <a:ext cx="114300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33802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" y="469"/>
            <a:ext cx="11809524" cy="75142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18091" y="5867837"/>
            <a:ext cx="5621315" cy="954107"/>
          </a:xfrm>
          <a:prstGeom prst="rect">
            <a:avLst/>
          </a:prstGeom>
          <a:solidFill>
            <a:schemeClr val="bg1"/>
          </a:solidFill>
          <a:ln w="28575">
            <a:solidFill>
              <a:srgbClr val="F2612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Ensure both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Google Drive API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Google Picker API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display here.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If any APIs other than Google Drive and Google Picker 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also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display within this project, disabling those is recommended.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38" y="1777188"/>
            <a:ext cx="2450231" cy="334416"/>
          </a:xfrm>
          <a:prstGeom prst="roundRect">
            <a:avLst/>
          </a:prstGeom>
          <a:noFill/>
          <a:ln w="38100">
            <a:solidFill>
              <a:srgbClr val="F261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26126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779" y="2021116"/>
            <a:ext cx="114300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3944300" y="5867837"/>
            <a:ext cx="293153" cy="293153"/>
            <a:chOff x="32501" y="0"/>
            <a:chExt cx="293153" cy="293153"/>
          </a:xfrm>
        </p:grpSpPr>
        <p:sp>
          <p:nvSpPr>
            <p:cNvPr id="9" name="Oval 8"/>
            <p:cNvSpPr/>
            <p:nvPr/>
          </p:nvSpPr>
          <p:spPr>
            <a:xfrm>
              <a:off x="32501" y="0"/>
              <a:ext cx="293153" cy="293153"/>
            </a:xfrm>
            <a:prstGeom prst="ellipse">
              <a:avLst/>
            </a:prstGeom>
            <a:gradFill flip="none" rotWithShape="0">
              <a:gsLst>
                <a:gs pos="0">
                  <a:srgbClr val="F26126">
                    <a:shade val="30000"/>
                    <a:satMod val="115000"/>
                  </a:srgbClr>
                </a:gs>
                <a:gs pos="17000">
                  <a:srgbClr val="F26126">
                    <a:shade val="67500"/>
                    <a:satMod val="115000"/>
                  </a:srgbClr>
                </a:gs>
                <a:gs pos="100000">
                  <a:srgbClr val="F26126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tx1">
                  <a:alpha val="3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0" name="Oval 4"/>
            <p:cNvSpPr txBox="1"/>
            <p:nvPr/>
          </p:nvSpPr>
          <p:spPr>
            <a:xfrm>
              <a:off x="75432" y="42931"/>
              <a:ext cx="207291" cy="2072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1500" b="0" kern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538901" y="1797819"/>
            <a:ext cx="293153" cy="293153"/>
            <a:chOff x="32501" y="0"/>
            <a:chExt cx="293153" cy="293153"/>
          </a:xfrm>
        </p:grpSpPr>
        <p:sp>
          <p:nvSpPr>
            <p:cNvPr id="12" name="Oval 11"/>
            <p:cNvSpPr/>
            <p:nvPr/>
          </p:nvSpPr>
          <p:spPr>
            <a:xfrm>
              <a:off x="32501" y="0"/>
              <a:ext cx="293153" cy="293153"/>
            </a:xfrm>
            <a:prstGeom prst="ellipse">
              <a:avLst/>
            </a:prstGeom>
            <a:gradFill flip="none" rotWithShape="0">
              <a:gsLst>
                <a:gs pos="0">
                  <a:srgbClr val="F26126">
                    <a:shade val="30000"/>
                    <a:satMod val="115000"/>
                  </a:srgbClr>
                </a:gs>
                <a:gs pos="17000">
                  <a:srgbClr val="F26126">
                    <a:shade val="67500"/>
                    <a:satMod val="115000"/>
                  </a:srgbClr>
                </a:gs>
                <a:gs pos="100000">
                  <a:srgbClr val="F26126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tx1">
                  <a:alpha val="3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3" name="Oval 4"/>
            <p:cNvSpPr txBox="1"/>
            <p:nvPr/>
          </p:nvSpPr>
          <p:spPr>
            <a:xfrm>
              <a:off x="75432" y="42931"/>
              <a:ext cx="207291" cy="2072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1500" b="0" kern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372435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" y="469"/>
            <a:ext cx="11809524" cy="7514286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5392871" y="4091233"/>
            <a:ext cx="1262453" cy="254524"/>
          </a:xfrm>
          <a:prstGeom prst="roundRect">
            <a:avLst/>
          </a:prstGeom>
          <a:noFill/>
          <a:ln w="38100">
            <a:solidFill>
              <a:srgbClr val="F261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26126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430579" y="4345757"/>
            <a:ext cx="3864250" cy="490193"/>
          </a:xfrm>
          <a:prstGeom prst="roundRect">
            <a:avLst/>
          </a:prstGeom>
          <a:noFill/>
          <a:ln w="38100">
            <a:solidFill>
              <a:srgbClr val="F261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26126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263" y="4745462"/>
            <a:ext cx="114300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79444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B8D42CD-B654-56D7-EB9B-ED1B3A1070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50" y="0"/>
            <a:ext cx="11796050" cy="7515225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5687366" y="4119823"/>
            <a:ext cx="743579" cy="251209"/>
          </a:xfrm>
          <a:prstGeom prst="roundRect">
            <a:avLst/>
          </a:prstGeom>
          <a:noFill/>
          <a:ln w="38100">
            <a:solidFill>
              <a:srgbClr val="F261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26126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645" y="4280544"/>
            <a:ext cx="114300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2161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" y="469"/>
            <a:ext cx="11809524" cy="75142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6700" y="963589"/>
            <a:ext cx="10217600" cy="954107"/>
          </a:xfrm>
          <a:prstGeom prst="rect">
            <a:avLst/>
          </a:prstGeom>
          <a:solidFill>
            <a:schemeClr val="bg1"/>
          </a:solidFill>
          <a:ln w="28575">
            <a:solidFill>
              <a:srgbClr val="F2612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Overview: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Infinite Campus requires four values and one file from the Google Dev Console in order to integrate Campus Instruction with Google Drive. You can see the five required fields below.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The rest of this guide will visually walk through the process of creating those four values and file within the Google Dev Console.</a:t>
            </a:r>
          </a:p>
        </p:txBody>
      </p:sp>
    </p:spTree>
    <p:extLst>
      <p:ext uri="{BB962C8B-B14F-4D97-AF65-F5344CB8AC3E}">
        <p14:creationId xmlns:p14="http://schemas.microsoft.com/office/powerpoint/2010/main" val="21114348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" y="0"/>
            <a:ext cx="11809524" cy="7514286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839485" y="4143767"/>
            <a:ext cx="1770615" cy="256783"/>
          </a:xfrm>
          <a:prstGeom prst="roundRect">
            <a:avLst/>
          </a:prstGeom>
          <a:noFill/>
          <a:ln w="38100">
            <a:solidFill>
              <a:srgbClr val="F261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26126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914802" y="6872679"/>
            <a:ext cx="3825364" cy="395387"/>
          </a:xfrm>
          <a:prstGeom prst="roundRect">
            <a:avLst/>
          </a:prstGeom>
          <a:noFill/>
          <a:ln w="38100">
            <a:solidFill>
              <a:srgbClr val="F261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26126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593" y="7215187"/>
            <a:ext cx="114300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DAVID~1.ACC\AppData\Local\Temp\SNAGHTML1d8438c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3112" y="5233987"/>
            <a:ext cx="114300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0448925" y="7139836"/>
            <a:ext cx="1152526" cy="307777"/>
          </a:xfrm>
          <a:prstGeom prst="rect">
            <a:avLst/>
          </a:prstGeom>
          <a:solidFill>
            <a:schemeClr val="bg1"/>
          </a:solidFill>
          <a:ln w="28575">
            <a:solidFill>
              <a:srgbClr val="F2612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Scroll down.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489920" y="4125581"/>
            <a:ext cx="293153" cy="293153"/>
            <a:chOff x="32501" y="0"/>
            <a:chExt cx="293153" cy="293153"/>
          </a:xfrm>
        </p:grpSpPr>
        <p:sp>
          <p:nvSpPr>
            <p:cNvPr id="14" name="Oval 13"/>
            <p:cNvSpPr/>
            <p:nvPr/>
          </p:nvSpPr>
          <p:spPr>
            <a:xfrm>
              <a:off x="32501" y="0"/>
              <a:ext cx="293153" cy="293153"/>
            </a:xfrm>
            <a:prstGeom prst="ellipse">
              <a:avLst/>
            </a:prstGeom>
            <a:gradFill flip="none" rotWithShape="0">
              <a:gsLst>
                <a:gs pos="0">
                  <a:srgbClr val="F26126">
                    <a:shade val="30000"/>
                    <a:satMod val="115000"/>
                  </a:srgbClr>
                </a:gs>
                <a:gs pos="17000">
                  <a:srgbClr val="F26126">
                    <a:shade val="67500"/>
                    <a:satMod val="115000"/>
                  </a:srgbClr>
                </a:gs>
                <a:gs pos="100000">
                  <a:srgbClr val="F26126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tx1">
                  <a:alpha val="3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5" name="Oval 4"/>
            <p:cNvSpPr txBox="1"/>
            <p:nvPr/>
          </p:nvSpPr>
          <p:spPr>
            <a:xfrm>
              <a:off x="75432" y="42931"/>
              <a:ext cx="207291" cy="2072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b="0" kern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547627" y="6901498"/>
            <a:ext cx="293153" cy="293153"/>
            <a:chOff x="32501" y="0"/>
            <a:chExt cx="293153" cy="293153"/>
          </a:xfrm>
        </p:grpSpPr>
        <p:sp>
          <p:nvSpPr>
            <p:cNvPr id="17" name="Oval 16"/>
            <p:cNvSpPr/>
            <p:nvPr/>
          </p:nvSpPr>
          <p:spPr>
            <a:xfrm>
              <a:off x="32501" y="0"/>
              <a:ext cx="293153" cy="293153"/>
            </a:xfrm>
            <a:prstGeom prst="ellipse">
              <a:avLst/>
            </a:prstGeom>
            <a:gradFill flip="none" rotWithShape="0">
              <a:gsLst>
                <a:gs pos="0">
                  <a:srgbClr val="F26126">
                    <a:shade val="30000"/>
                    <a:satMod val="115000"/>
                  </a:srgbClr>
                </a:gs>
                <a:gs pos="17000">
                  <a:srgbClr val="F26126">
                    <a:shade val="67500"/>
                    <a:satMod val="115000"/>
                  </a:srgbClr>
                </a:gs>
                <a:gs pos="100000">
                  <a:srgbClr val="F26126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tx1">
                  <a:alpha val="3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8" name="Oval 4"/>
            <p:cNvSpPr txBox="1"/>
            <p:nvPr/>
          </p:nvSpPr>
          <p:spPr>
            <a:xfrm>
              <a:off x="75432" y="42931"/>
              <a:ext cx="207291" cy="2072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b="0" kern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0070439" y="7154460"/>
            <a:ext cx="293153" cy="293153"/>
            <a:chOff x="32501" y="0"/>
            <a:chExt cx="293153" cy="293153"/>
          </a:xfrm>
        </p:grpSpPr>
        <p:sp>
          <p:nvSpPr>
            <p:cNvPr id="20" name="Oval 19"/>
            <p:cNvSpPr/>
            <p:nvPr/>
          </p:nvSpPr>
          <p:spPr>
            <a:xfrm>
              <a:off x="32501" y="0"/>
              <a:ext cx="293153" cy="293153"/>
            </a:xfrm>
            <a:prstGeom prst="ellipse">
              <a:avLst/>
            </a:prstGeom>
            <a:gradFill flip="none" rotWithShape="0">
              <a:gsLst>
                <a:gs pos="0">
                  <a:srgbClr val="F26126">
                    <a:shade val="30000"/>
                    <a:satMod val="115000"/>
                  </a:srgbClr>
                </a:gs>
                <a:gs pos="17000">
                  <a:srgbClr val="F26126">
                    <a:shade val="67500"/>
                    <a:satMod val="115000"/>
                  </a:srgbClr>
                </a:gs>
                <a:gs pos="100000">
                  <a:srgbClr val="F26126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tx1">
                  <a:alpha val="3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1" name="Oval 4"/>
            <p:cNvSpPr txBox="1"/>
            <p:nvPr/>
          </p:nvSpPr>
          <p:spPr>
            <a:xfrm>
              <a:off x="75432" y="42931"/>
              <a:ext cx="207291" cy="2072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1500" b="0" kern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117291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" y="939"/>
            <a:ext cx="11809524" cy="7514286"/>
          </a:xfrm>
          <a:prstGeom prst="rect">
            <a:avLst/>
          </a:prstGeom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775" y="5095404"/>
            <a:ext cx="9801225" cy="241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Arrow Connector 16"/>
          <p:cNvCxnSpPr/>
          <p:nvPr/>
        </p:nvCxnSpPr>
        <p:spPr>
          <a:xfrm flipH="1" flipV="1">
            <a:off x="4038600" y="3362325"/>
            <a:ext cx="361951" cy="2238377"/>
          </a:xfrm>
          <a:prstGeom prst="straightConnector1">
            <a:avLst/>
          </a:prstGeom>
          <a:ln w="28575">
            <a:solidFill>
              <a:srgbClr val="F26126"/>
            </a:solidFill>
            <a:headEnd type="none" w="med" len="med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6003307" y="3858732"/>
            <a:ext cx="538894" cy="265593"/>
          </a:xfrm>
          <a:prstGeom prst="roundRect">
            <a:avLst/>
          </a:prstGeom>
          <a:noFill/>
          <a:ln w="38100">
            <a:solidFill>
              <a:srgbClr val="F261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26126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695879" y="2955515"/>
            <a:ext cx="4991296" cy="1815882"/>
          </a:xfrm>
          <a:prstGeom prst="rect">
            <a:avLst/>
          </a:prstGeom>
          <a:solidFill>
            <a:schemeClr val="bg1"/>
          </a:solidFill>
          <a:ln w="28575">
            <a:solidFill>
              <a:srgbClr val="F2612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Enter your district’s Infinite Campus URL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including https://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up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to the top-level domain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(.com, .edu, etc.)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Ensure there are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slashes or other characters after the base URL. Do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include 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/campus/main.xsl</a:t>
            </a:r>
            <a:r>
              <a:rPr lang="en-U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in this text box, for example.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Then select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Done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033837"/>
            <a:ext cx="114300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6" name="Straight Connector 35"/>
          <p:cNvCxnSpPr/>
          <p:nvPr/>
        </p:nvCxnSpPr>
        <p:spPr>
          <a:xfrm>
            <a:off x="3133725" y="3314700"/>
            <a:ext cx="1905000" cy="0"/>
          </a:xfrm>
          <a:prstGeom prst="line">
            <a:avLst/>
          </a:prstGeom>
          <a:ln w="38100">
            <a:solidFill>
              <a:srgbClr val="F261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2681776" y="2992301"/>
            <a:ext cx="293153" cy="293153"/>
            <a:chOff x="32501" y="0"/>
            <a:chExt cx="293153" cy="293153"/>
          </a:xfrm>
        </p:grpSpPr>
        <p:sp>
          <p:nvSpPr>
            <p:cNvPr id="11" name="Oval 10"/>
            <p:cNvSpPr/>
            <p:nvPr/>
          </p:nvSpPr>
          <p:spPr>
            <a:xfrm>
              <a:off x="32501" y="0"/>
              <a:ext cx="293153" cy="293153"/>
            </a:xfrm>
            <a:prstGeom prst="ellipse">
              <a:avLst/>
            </a:prstGeom>
            <a:gradFill flip="none" rotWithShape="0">
              <a:gsLst>
                <a:gs pos="0">
                  <a:srgbClr val="F26126">
                    <a:shade val="30000"/>
                    <a:satMod val="115000"/>
                  </a:srgbClr>
                </a:gs>
                <a:gs pos="17000">
                  <a:srgbClr val="F26126">
                    <a:shade val="67500"/>
                    <a:satMod val="115000"/>
                  </a:srgbClr>
                </a:gs>
                <a:gs pos="100000">
                  <a:srgbClr val="F26126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tx1">
                  <a:alpha val="3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2" name="Oval 4"/>
            <p:cNvSpPr txBox="1"/>
            <p:nvPr/>
          </p:nvSpPr>
          <p:spPr>
            <a:xfrm>
              <a:off x="75432" y="42931"/>
              <a:ext cx="207291" cy="2072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1500" b="0" kern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623790" y="3844951"/>
            <a:ext cx="293153" cy="293153"/>
            <a:chOff x="32501" y="0"/>
            <a:chExt cx="293153" cy="293153"/>
          </a:xfrm>
        </p:grpSpPr>
        <p:sp>
          <p:nvSpPr>
            <p:cNvPr id="14" name="Oval 13"/>
            <p:cNvSpPr/>
            <p:nvPr/>
          </p:nvSpPr>
          <p:spPr>
            <a:xfrm>
              <a:off x="32501" y="0"/>
              <a:ext cx="293153" cy="293153"/>
            </a:xfrm>
            <a:prstGeom prst="ellipse">
              <a:avLst/>
            </a:prstGeom>
            <a:gradFill flip="none" rotWithShape="0">
              <a:gsLst>
                <a:gs pos="0">
                  <a:srgbClr val="F26126">
                    <a:shade val="30000"/>
                    <a:satMod val="115000"/>
                  </a:srgbClr>
                </a:gs>
                <a:gs pos="17000">
                  <a:srgbClr val="F26126">
                    <a:shade val="67500"/>
                    <a:satMod val="115000"/>
                  </a:srgbClr>
                </a:gs>
                <a:gs pos="100000">
                  <a:srgbClr val="F26126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tx1">
                  <a:alpha val="3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6" name="Oval 4"/>
            <p:cNvSpPr txBox="1"/>
            <p:nvPr/>
          </p:nvSpPr>
          <p:spPr>
            <a:xfrm>
              <a:off x="75432" y="42931"/>
              <a:ext cx="207291" cy="2072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b="0" kern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18" name="Freeform 17"/>
          <p:cNvSpPr/>
          <p:nvPr/>
        </p:nvSpPr>
        <p:spPr>
          <a:xfrm>
            <a:off x="2009037" y="5094934"/>
            <a:ext cx="9801963" cy="2419821"/>
          </a:xfrm>
          <a:custGeom>
            <a:avLst/>
            <a:gdLst>
              <a:gd name="connsiteX0" fmla="*/ 1419964 w 9801963"/>
              <a:gd name="connsiteY0" fmla="*/ 514822 h 2419821"/>
              <a:gd name="connsiteX1" fmla="*/ 1419964 w 9801963"/>
              <a:gd name="connsiteY1" fmla="*/ 724372 h 2419821"/>
              <a:gd name="connsiteX2" fmla="*/ 3401164 w 9801963"/>
              <a:gd name="connsiteY2" fmla="*/ 724372 h 2419821"/>
              <a:gd name="connsiteX3" fmla="*/ 3401164 w 9801963"/>
              <a:gd name="connsiteY3" fmla="*/ 514822 h 2419821"/>
              <a:gd name="connsiteX4" fmla="*/ 0 w 9801963"/>
              <a:gd name="connsiteY4" fmla="*/ 0 h 2419821"/>
              <a:gd name="connsiteX5" fmla="*/ 9801963 w 9801963"/>
              <a:gd name="connsiteY5" fmla="*/ 0 h 2419821"/>
              <a:gd name="connsiteX6" fmla="*/ 9801963 w 9801963"/>
              <a:gd name="connsiteY6" fmla="*/ 2419821 h 2419821"/>
              <a:gd name="connsiteX7" fmla="*/ 0 w 9801963"/>
              <a:gd name="connsiteY7" fmla="*/ 2419821 h 2419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801963" h="2419821">
                <a:moveTo>
                  <a:pt x="1419964" y="514822"/>
                </a:moveTo>
                <a:lnTo>
                  <a:pt x="1419964" y="724372"/>
                </a:lnTo>
                <a:lnTo>
                  <a:pt x="3401164" y="724372"/>
                </a:lnTo>
                <a:lnTo>
                  <a:pt x="3401164" y="514822"/>
                </a:lnTo>
                <a:close/>
                <a:moveTo>
                  <a:pt x="0" y="0"/>
                </a:moveTo>
                <a:lnTo>
                  <a:pt x="9801963" y="0"/>
                </a:lnTo>
                <a:lnTo>
                  <a:pt x="9801963" y="2419821"/>
                </a:lnTo>
                <a:lnTo>
                  <a:pt x="0" y="2419821"/>
                </a:lnTo>
                <a:close/>
              </a:path>
            </a:pathLst>
          </a:custGeom>
          <a:solidFill>
            <a:schemeClr val="tx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6847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790476" cy="7495238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2908271" y="5338522"/>
            <a:ext cx="513659" cy="298708"/>
          </a:xfrm>
          <a:prstGeom prst="roundRect">
            <a:avLst/>
          </a:prstGeom>
          <a:noFill/>
          <a:ln w="38100">
            <a:solidFill>
              <a:srgbClr val="F261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26126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843" y="5554662"/>
            <a:ext cx="114300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677950" y="2283162"/>
            <a:ext cx="4626545" cy="307777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The Website Restriction you just added will display here.</a:t>
            </a:r>
          </a:p>
        </p:txBody>
      </p:sp>
    </p:spTree>
    <p:extLst>
      <p:ext uri="{BB962C8B-B14F-4D97-AF65-F5344CB8AC3E}">
        <p14:creationId xmlns:p14="http://schemas.microsoft.com/office/powerpoint/2010/main" val="34740325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07"/>
            <a:ext cx="11790476" cy="7495238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9097500" y="2902757"/>
            <a:ext cx="244464" cy="311783"/>
          </a:xfrm>
          <a:prstGeom prst="roundRect">
            <a:avLst/>
          </a:prstGeom>
          <a:noFill/>
          <a:ln w="38100">
            <a:solidFill>
              <a:srgbClr val="F261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26126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7664" y="3058648"/>
            <a:ext cx="114300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479062" y="3269258"/>
            <a:ext cx="4627088" cy="1384995"/>
          </a:xfrm>
          <a:prstGeom prst="rect">
            <a:avLst/>
          </a:prstGeom>
          <a:solidFill>
            <a:schemeClr val="bg1"/>
          </a:solidFill>
          <a:ln w="28575">
            <a:solidFill>
              <a:srgbClr val="F2612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The API Key you just created will display here. 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Select the copy button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to copy the API Key to your clipboard.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Navigate to Infinite Campus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680534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11000" cy="751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85726" y="4514851"/>
            <a:ext cx="2124074" cy="228600"/>
          </a:xfrm>
          <a:prstGeom prst="roundRect">
            <a:avLst/>
          </a:prstGeom>
          <a:noFill/>
          <a:ln w="38100">
            <a:solidFill>
              <a:srgbClr val="F261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26126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609" y="4644010"/>
            <a:ext cx="114300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390525" y="2352675"/>
            <a:ext cx="1143000" cy="0"/>
          </a:xfrm>
          <a:prstGeom prst="line">
            <a:avLst/>
          </a:prstGeom>
          <a:ln w="38100">
            <a:solidFill>
              <a:srgbClr val="F261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50449" y="3542023"/>
            <a:ext cx="923826" cy="0"/>
          </a:xfrm>
          <a:prstGeom prst="line">
            <a:avLst/>
          </a:prstGeom>
          <a:ln w="38100">
            <a:solidFill>
              <a:srgbClr val="F261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507792" y="2712126"/>
            <a:ext cx="9059594" cy="2031325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Note that your Infinite Campus account will need tool rights to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System Administration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&gt;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Campus Learning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&gt;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Google Drive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to link Infinite Campus to the Google Dev Console project you’re creating.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If you don’t see this tab, you may need to request to be granted the tool rights to access it by your district’s Infinite Campus administrator.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If you yourself do not have access to Infinite Campus at all and someone else will be completing the Infinite Campus-specific steps, please record the relevant values as you go (four values and one file) to provide to that person.</a:t>
            </a:r>
          </a:p>
        </p:txBody>
      </p:sp>
    </p:spTree>
    <p:extLst>
      <p:ext uri="{BB962C8B-B14F-4D97-AF65-F5344CB8AC3E}">
        <p14:creationId xmlns:p14="http://schemas.microsoft.com/office/powerpoint/2010/main" val="9823963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11000" cy="751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399520" y="2102657"/>
            <a:ext cx="206520" cy="213823"/>
          </a:xfrm>
          <a:prstGeom prst="roundRect">
            <a:avLst/>
          </a:prstGeom>
          <a:noFill/>
          <a:ln w="38100">
            <a:solidFill>
              <a:srgbClr val="F261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26126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434" y="2215135"/>
            <a:ext cx="114300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89551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11000" cy="751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2454210" y="3236977"/>
            <a:ext cx="2249765" cy="0"/>
          </a:xfrm>
          <a:prstGeom prst="line">
            <a:avLst/>
          </a:prstGeom>
          <a:ln w="38100">
            <a:solidFill>
              <a:srgbClr val="F261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345712" y="3059708"/>
            <a:ext cx="4707770" cy="738664"/>
          </a:xfrm>
          <a:prstGeom prst="rect">
            <a:avLst/>
          </a:prstGeom>
          <a:solidFill>
            <a:schemeClr val="bg1"/>
          </a:solidFill>
          <a:ln w="28575">
            <a:solidFill>
              <a:srgbClr val="F2612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Paste the value you copied from the Google Dev Console into the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API Key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field. Ensure there are no typos or spaces before or after the value.</a:t>
            </a:r>
          </a:p>
        </p:txBody>
      </p:sp>
    </p:spTree>
    <p:extLst>
      <p:ext uri="{BB962C8B-B14F-4D97-AF65-F5344CB8AC3E}">
        <p14:creationId xmlns:p14="http://schemas.microsoft.com/office/powerpoint/2010/main" val="11605197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11000" cy="751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88087" y="202208"/>
            <a:ext cx="3531713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F2612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Navigate back to the Google Dev Console to continue the setup process.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54956" y="133350"/>
            <a:ext cx="2254869" cy="314325"/>
          </a:xfrm>
          <a:prstGeom prst="roundRect">
            <a:avLst/>
          </a:prstGeom>
          <a:noFill/>
          <a:ln w="38100">
            <a:solidFill>
              <a:srgbClr val="F261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26126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290" y="390525"/>
            <a:ext cx="114300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86780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790476" cy="7495238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649867" y="1479408"/>
            <a:ext cx="1262258" cy="255124"/>
          </a:xfrm>
          <a:prstGeom prst="roundRect">
            <a:avLst/>
          </a:prstGeom>
          <a:noFill/>
          <a:ln w="38100">
            <a:solidFill>
              <a:srgbClr val="F261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26126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638" y="1656043"/>
            <a:ext cx="114300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76237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790476" cy="7495238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621586" y="2211763"/>
            <a:ext cx="4005654" cy="452487"/>
          </a:xfrm>
          <a:prstGeom prst="roundRect">
            <a:avLst/>
          </a:prstGeom>
          <a:noFill/>
          <a:ln w="38100">
            <a:solidFill>
              <a:srgbClr val="F261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26126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113" y="2573762"/>
            <a:ext cx="114300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7050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11000" cy="751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6833725" y="5431112"/>
            <a:ext cx="833900" cy="341037"/>
          </a:xfrm>
          <a:prstGeom prst="roundRect">
            <a:avLst/>
          </a:prstGeom>
          <a:noFill/>
          <a:ln w="38100">
            <a:solidFill>
              <a:srgbClr val="F261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2612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70813" y="5248929"/>
            <a:ext cx="3560575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F2612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To begin creating the required values,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log in to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console.developers.google.com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104" y="5648402"/>
            <a:ext cx="114300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1418043" y="709554"/>
            <a:ext cx="1881338" cy="0"/>
          </a:xfrm>
          <a:prstGeom prst="line">
            <a:avLst/>
          </a:prstGeom>
          <a:ln w="38100">
            <a:solidFill>
              <a:srgbClr val="F261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52310026"/>
              </p:ext>
            </p:extLst>
          </p:nvPr>
        </p:nvGraphicFramePr>
        <p:xfrm>
          <a:off x="1057773" y="454501"/>
          <a:ext cx="342402" cy="2931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409292" y="829329"/>
            <a:ext cx="3832011" cy="307777"/>
          </a:xfrm>
          <a:prstGeom prst="rect">
            <a:avLst/>
          </a:prstGeom>
          <a:solidFill>
            <a:schemeClr val="bg1"/>
          </a:solidFill>
          <a:ln w="28575">
            <a:solidFill>
              <a:srgbClr val="F2612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Navigate to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console.developers.google.com</a:t>
            </a:r>
          </a:p>
        </p:txBody>
      </p:sp>
    </p:spTree>
    <p:extLst>
      <p:ext uri="{BB962C8B-B14F-4D97-AF65-F5344CB8AC3E}">
        <p14:creationId xmlns:p14="http://schemas.microsoft.com/office/powerpoint/2010/main" val="945751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790476" cy="7495238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0012469" y="1409634"/>
            <a:ext cx="1478806" cy="268337"/>
          </a:xfrm>
          <a:prstGeom prst="roundRect">
            <a:avLst/>
          </a:prstGeom>
          <a:noFill/>
          <a:ln w="38100">
            <a:solidFill>
              <a:srgbClr val="F261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26126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4238" y="1624012"/>
            <a:ext cx="114300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50763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790476" cy="7495238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647950" y="2962275"/>
            <a:ext cx="638175" cy="180976"/>
          </a:xfrm>
          <a:prstGeom prst="roundRect">
            <a:avLst/>
          </a:prstGeom>
          <a:noFill/>
          <a:ln w="38100">
            <a:solidFill>
              <a:srgbClr val="F261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2612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68257" y="4041169"/>
            <a:ext cx="6809097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F2612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This name can be whatever you like. “Infinite Campus Google Drive Integration” would be a clear description.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14856" y="4715074"/>
            <a:ext cx="4257871" cy="307777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Displaying a logo on this consent screen is optional.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62689" y="150685"/>
            <a:ext cx="8265098" cy="52322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Context: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The “Consent Screen” is the one-time screen your users will see upon logging into the Google credentials pop-up the first time. It will ask them to confirm they want to enable this integration.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448925" y="7139836"/>
            <a:ext cx="1152526" cy="307777"/>
          </a:xfrm>
          <a:prstGeom prst="rect">
            <a:avLst/>
          </a:prstGeom>
          <a:solidFill>
            <a:schemeClr val="bg1"/>
          </a:solidFill>
          <a:ln w="28575">
            <a:solidFill>
              <a:srgbClr val="F2612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Scroll down.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6700" y="7357125"/>
            <a:ext cx="114300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/>
        </p:nvCxnSpPr>
        <p:spPr>
          <a:xfrm>
            <a:off x="2730899" y="4208774"/>
            <a:ext cx="2057917" cy="0"/>
          </a:xfrm>
          <a:prstGeom prst="line">
            <a:avLst/>
          </a:prstGeom>
          <a:ln w="38100">
            <a:solidFill>
              <a:srgbClr val="F261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2266014" y="2906186"/>
            <a:ext cx="293153" cy="293153"/>
            <a:chOff x="32501" y="0"/>
            <a:chExt cx="293153" cy="293153"/>
          </a:xfrm>
        </p:grpSpPr>
        <p:sp>
          <p:nvSpPr>
            <p:cNvPr id="13" name="Oval 12"/>
            <p:cNvSpPr/>
            <p:nvPr/>
          </p:nvSpPr>
          <p:spPr>
            <a:xfrm>
              <a:off x="32501" y="0"/>
              <a:ext cx="293153" cy="293153"/>
            </a:xfrm>
            <a:prstGeom prst="ellipse">
              <a:avLst/>
            </a:prstGeom>
            <a:gradFill flip="none" rotWithShape="0">
              <a:gsLst>
                <a:gs pos="0">
                  <a:srgbClr val="F26126">
                    <a:shade val="30000"/>
                    <a:satMod val="115000"/>
                  </a:srgbClr>
                </a:gs>
                <a:gs pos="17000">
                  <a:srgbClr val="F26126">
                    <a:shade val="67500"/>
                    <a:satMod val="115000"/>
                  </a:srgbClr>
                </a:gs>
                <a:gs pos="100000">
                  <a:srgbClr val="F26126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tx1">
                  <a:alpha val="3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4" name="Oval 4"/>
            <p:cNvSpPr txBox="1"/>
            <p:nvPr/>
          </p:nvSpPr>
          <p:spPr>
            <a:xfrm>
              <a:off x="75432" y="42931"/>
              <a:ext cx="207291" cy="2072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1500" b="0" kern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285064" y="3963656"/>
            <a:ext cx="293153" cy="293153"/>
            <a:chOff x="32501" y="0"/>
            <a:chExt cx="293153" cy="293153"/>
          </a:xfrm>
        </p:grpSpPr>
        <p:sp>
          <p:nvSpPr>
            <p:cNvPr id="16" name="Oval 15"/>
            <p:cNvSpPr/>
            <p:nvPr/>
          </p:nvSpPr>
          <p:spPr>
            <a:xfrm>
              <a:off x="32501" y="0"/>
              <a:ext cx="293153" cy="293153"/>
            </a:xfrm>
            <a:prstGeom prst="ellipse">
              <a:avLst/>
            </a:prstGeom>
            <a:gradFill flip="none" rotWithShape="0">
              <a:gsLst>
                <a:gs pos="0">
                  <a:srgbClr val="F26126">
                    <a:shade val="30000"/>
                    <a:satMod val="115000"/>
                  </a:srgbClr>
                </a:gs>
                <a:gs pos="17000">
                  <a:srgbClr val="F26126">
                    <a:shade val="67500"/>
                    <a:satMod val="115000"/>
                  </a:srgbClr>
                </a:gs>
                <a:gs pos="100000">
                  <a:srgbClr val="F26126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tx1">
                  <a:alpha val="3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7" name="Oval 4"/>
            <p:cNvSpPr txBox="1"/>
            <p:nvPr/>
          </p:nvSpPr>
          <p:spPr>
            <a:xfrm>
              <a:off x="75432" y="42931"/>
              <a:ext cx="207291" cy="2072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b="0" kern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0060523" y="7135443"/>
            <a:ext cx="293153" cy="293153"/>
            <a:chOff x="32501" y="0"/>
            <a:chExt cx="293153" cy="293153"/>
          </a:xfrm>
        </p:grpSpPr>
        <p:sp>
          <p:nvSpPr>
            <p:cNvPr id="19" name="Oval 18"/>
            <p:cNvSpPr/>
            <p:nvPr/>
          </p:nvSpPr>
          <p:spPr>
            <a:xfrm>
              <a:off x="32501" y="0"/>
              <a:ext cx="293153" cy="293153"/>
            </a:xfrm>
            <a:prstGeom prst="ellipse">
              <a:avLst/>
            </a:prstGeom>
            <a:gradFill flip="none" rotWithShape="0">
              <a:gsLst>
                <a:gs pos="0">
                  <a:srgbClr val="F26126">
                    <a:shade val="30000"/>
                    <a:satMod val="115000"/>
                  </a:srgbClr>
                </a:gs>
                <a:gs pos="17000">
                  <a:srgbClr val="F26126">
                    <a:shade val="67500"/>
                    <a:satMod val="115000"/>
                  </a:srgbClr>
                </a:gs>
                <a:gs pos="100000">
                  <a:srgbClr val="F26126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tx1">
                  <a:alpha val="3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0" name="Oval 4"/>
            <p:cNvSpPr txBox="1"/>
            <p:nvPr/>
          </p:nvSpPr>
          <p:spPr>
            <a:xfrm>
              <a:off x="75432" y="42931"/>
              <a:ext cx="207291" cy="2072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1500" b="0" kern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49891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E1C281E-46D5-4232-B633-C8DEFDD670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70"/>
            <a:ext cx="11790476" cy="749523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8D3D5E1-4489-4A6E-B46B-485C76B798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2648" y="5063637"/>
            <a:ext cx="9848351" cy="2446104"/>
          </a:xfrm>
          <a:prstGeom prst="rect">
            <a:avLst/>
          </a:prstGeom>
        </p:spPr>
      </p:pic>
      <p:cxnSp>
        <p:nvCxnSpPr>
          <p:cNvPr id="7" name="Straight Arrow Connector 6"/>
          <p:cNvCxnSpPr>
            <a:cxnSpLocks/>
          </p:cNvCxnSpPr>
          <p:nvPr/>
        </p:nvCxnSpPr>
        <p:spPr>
          <a:xfrm flipH="1" flipV="1">
            <a:off x="3269974" y="4132984"/>
            <a:ext cx="1130578" cy="1467719"/>
          </a:xfrm>
          <a:prstGeom prst="straightConnector1">
            <a:avLst/>
          </a:prstGeom>
          <a:ln w="28575">
            <a:solidFill>
              <a:srgbClr val="F26126"/>
            </a:solidFill>
            <a:headEnd type="none" w="med" len="med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098" name="Picture 2">
            <a:extLst>
              <a:ext uri="{FF2B5EF4-FFF2-40B4-BE49-F238E27FC236}">
                <a16:creationId xmlns:a16="http://schemas.microsoft.com/office/drawing/2014/main" id="{95F9E3E4-61A0-4C9C-AF14-DBA841F32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 am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526" y="5062726"/>
            <a:ext cx="9828474" cy="24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896763" y="6302898"/>
            <a:ext cx="4460409" cy="307777"/>
          </a:xfrm>
          <a:prstGeom prst="rect">
            <a:avLst/>
          </a:prstGeom>
          <a:solidFill>
            <a:schemeClr val="bg1"/>
          </a:solidFill>
          <a:ln w="28575">
            <a:solidFill>
              <a:srgbClr val="F2612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Hit the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Enter</a:t>
            </a:r>
            <a:r>
              <a:rPr lang="en-U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key on your keyboard to add the value.</a:t>
            </a:r>
          </a:p>
        </p:txBody>
      </p:sp>
      <p:cxnSp>
        <p:nvCxnSpPr>
          <p:cNvPr id="15" name="Straight Connector 14"/>
          <p:cNvCxnSpPr>
            <a:cxnSpLocks/>
          </p:cNvCxnSpPr>
          <p:nvPr/>
        </p:nvCxnSpPr>
        <p:spPr>
          <a:xfrm>
            <a:off x="2733675" y="4086225"/>
            <a:ext cx="784777" cy="0"/>
          </a:xfrm>
          <a:prstGeom prst="line">
            <a:avLst/>
          </a:prstGeom>
          <a:ln w="38100">
            <a:solidFill>
              <a:srgbClr val="F261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6533032" y="6317522"/>
            <a:ext cx="293153" cy="293153"/>
            <a:chOff x="32501" y="0"/>
            <a:chExt cx="293153" cy="293153"/>
          </a:xfrm>
        </p:grpSpPr>
        <p:sp>
          <p:nvSpPr>
            <p:cNvPr id="10" name="Oval 9"/>
            <p:cNvSpPr/>
            <p:nvPr/>
          </p:nvSpPr>
          <p:spPr>
            <a:xfrm>
              <a:off x="32501" y="0"/>
              <a:ext cx="293153" cy="293153"/>
            </a:xfrm>
            <a:prstGeom prst="ellipse">
              <a:avLst/>
            </a:prstGeom>
            <a:gradFill flip="none" rotWithShape="0">
              <a:gsLst>
                <a:gs pos="0">
                  <a:srgbClr val="F26126">
                    <a:shade val="30000"/>
                    <a:satMod val="115000"/>
                  </a:srgbClr>
                </a:gs>
                <a:gs pos="17000">
                  <a:srgbClr val="F26126">
                    <a:shade val="67500"/>
                    <a:satMod val="115000"/>
                  </a:srgbClr>
                </a:gs>
                <a:gs pos="100000">
                  <a:srgbClr val="F26126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tx1">
                  <a:alpha val="3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1" name="Oval 4"/>
            <p:cNvSpPr txBox="1"/>
            <p:nvPr/>
          </p:nvSpPr>
          <p:spPr>
            <a:xfrm>
              <a:off x="75432" y="42931"/>
              <a:ext cx="207291" cy="2072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b="0" kern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294589" y="3839831"/>
            <a:ext cx="293153" cy="293153"/>
            <a:chOff x="32501" y="0"/>
            <a:chExt cx="293153" cy="293153"/>
          </a:xfrm>
        </p:grpSpPr>
        <p:sp>
          <p:nvSpPr>
            <p:cNvPr id="16" name="Oval 15"/>
            <p:cNvSpPr/>
            <p:nvPr/>
          </p:nvSpPr>
          <p:spPr>
            <a:xfrm>
              <a:off x="32501" y="0"/>
              <a:ext cx="293153" cy="293153"/>
            </a:xfrm>
            <a:prstGeom prst="ellipse">
              <a:avLst/>
            </a:prstGeom>
            <a:gradFill flip="none" rotWithShape="0">
              <a:gsLst>
                <a:gs pos="0">
                  <a:srgbClr val="F26126">
                    <a:shade val="30000"/>
                    <a:satMod val="115000"/>
                  </a:srgbClr>
                </a:gs>
                <a:gs pos="17000">
                  <a:srgbClr val="F26126">
                    <a:shade val="67500"/>
                    <a:satMod val="115000"/>
                  </a:srgbClr>
                </a:gs>
                <a:gs pos="100000">
                  <a:srgbClr val="F26126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tx1">
                  <a:alpha val="3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7" name="Oval 4"/>
            <p:cNvSpPr txBox="1"/>
            <p:nvPr/>
          </p:nvSpPr>
          <p:spPr>
            <a:xfrm>
              <a:off x="75432" y="42931"/>
              <a:ext cx="207291" cy="2072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b="0" kern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6929754" y="3874196"/>
            <a:ext cx="4460409" cy="2246769"/>
          </a:xfrm>
          <a:prstGeom prst="rect">
            <a:avLst/>
          </a:prstGeom>
          <a:solidFill>
            <a:schemeClr val="bg1"/>
          </a:solidFill>
          <a:ln w="28575">
            <a:solidFill>
              <a:srgbClr val="F2612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Enter your district’s Infinite Campus URL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without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https:// and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up to the top-level domain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(.com, .edu, etc.)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If your URL includes a sub-domain, as the example here does, do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include it.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Ensure there are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slashes or other characters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before or after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the base URL. Do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include 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/campus/main.xsl</a:t>
            </a:r>
            <a:r>
              <a:rPr lang="en-U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in this text box.</a:t>
            </a:r>
          </a:p>
        </p:txBody>
      </p:sp>
    </p:spTree>
    <p:extLst>
      <p:ext uri="{BB962C8B-B14F-4D97-AF65-F5344CB8AC3E}">
        <p14:creationId xmlns:p14="http://schemas.microsoft.com/office/powerpoint/2010/main" val="14763732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790476" cy="74952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21965" y="3513934"/>
            <a:ext cx="4460409" cy="954107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 garbage can icon indicates the value has added.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Note that the system will strip out any sub-domains and display the domain only. That’s all to be expected.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658360" y="7060676"/>
            <a:ext cx="424206" cy="263952"/>
          </a:xfrm>
          <a:prstGeom prst="roundRect">
            <a:avLst/>
          </a:prstGeom>
          <a:noFill/>
          <a:ln w="38100">
            <a:solidFill>
              <a:srgbClr val="F261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26126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540" y="7252819"/>
            <a:ext cx="114300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14217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790476" cy="7495238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485775" y="4686300"/>
            <a:ext cx="1733550" cy="0"/>
          </a:xfrm>
          <a:prstGeom prst="line">
            <a:avLst/>
          </a:prstGeom>
          <a:ln w="38100">
            <a:solidFill>
              <a:srgbClr val="F261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216816" y="6400799"/>
            <a:ext cx="518475" cy="282805"/>
          </a:xfrm>
          <a:prstGeom prst="roundRect">
            <a:avLst/>
          </a:prstGeom>
          <a:noFill/>
          <a:ln w="38100">
            <a:solidFill>
              <a:srgbClr val="F261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26126"/>
              </a:solidFill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65" y="6614644"/>
            <a:ext cx="114300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1000" y="6024282"/>
            <a:ext cx="9800000" cy="1504762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H="1" flipV="1">
            <a:off x="2266953" y="4619627"/>
            <a:ext cx="2123265" cy="1918088"/>
          </a:xfrm>
          <a:prstGeom prst="straightConnector1">
            <a:avLst/>
          </a:prstGeom>
          <a:ln w="28575">
            <a:solidFill>
              <a:srgbClr val="F26126"/>
            </a:solidFill>
            <a:headEnd type="none" w="med" len="med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019604" y="4461347"/>
            <a:ext cx="4991296" cy="1815882"/>
          </a:xfrm>
          <a:prstGeom prst="rect">
            <a:avLst/>
          </a:prstGeom>
          <a:solidFill>
            <a:schemeClr val="bg1"/>
          </a:solidFill>
          <a:ln w="28575">
            <a:solidFill>
              <a:srgbClr val="F2612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Enter your district’s Infinite Campus URL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including https://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up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to the top-level domain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(.com, .edu, etc.)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Ensure there are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slashes or other characters after the base URL. Do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include 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/campus/main.xsl</a:t>
            </a:r>
            <a:r>
              <a:rPr lang="en-U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in this text box, for example.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Hit the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Enter</a:t>
            </a:r>
            <a:r>
              <a:rPr lang="en-U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key on your keyboard to add the value.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837053" y="6391138"/>
            <a:ext cx="293153" cy="293153"/>
            <a:chOff x="32501" y="0"/>
            <a:chExt cx="293153" cy="293153"/>
          </a:xfrm>
        </p:grpSpPr>
        <p:sp>
          <p:nvSpPr>
            <p:cNvPr id="11" name="Oval 10"/>
            <p:cNvSpPr/>
            <p:nvPr/>
          </p:nvSpPr>
          <p:spPr>
            <a:xfrm>
              <a:off x="32501" y="0"/>
              <a:ext cx="293153" cy="293153"/>
            </a:xfrm>
            <a:prstGeom prst="ellipse">
              <a:avLst/>
            </a:prstGeom>
            <a:gradFill flip="none" rotWithShape="0">
              <a:gsLst>
                <a:gs pos="0">
                  <a:srgbClr val="F26126">
                    <a:shade val="30000"/>
                    <a:satMod val="115000"/>
                  </a:srgbClr>
                </a:gs>
                <a:gs pos="17000">
                  <a:srgbClr val="F26126">
                    <a:shade val="67500"/>
                    <a:satMod val="115000"/>
                  </a:srgbClr>
                </a:gs>
                <a:gs pos="100000">
                  <a:srgbClr val="F26126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tx1">
                  <a:alpha val="3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2" name="Oval 4"/>
            <p:cNvSpPr txBox="1"/>
            <p:nvPr/>
          </p:nvSpPr>
          <p:spPr>
            <a:xfrm>
              <a:off x="75432" y="42931"/>
              <a:ext cx="207291" cy="2072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b="0" kern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475278" y="4439244"/>
            <a:ext cx="293153" cy="293153"/>
            <a:chOff x="32501" y="0"/>
            <a:chExt cx="293153" cy="293153"/>
          </a:xfrm>
        </p:grpSpPr>
        <p:sp>
          <p:nvSpPr>
            <p:cNvPr id="14" name="Oval 13"/>
            <p:cNvSpPr/>
            <p:nvPr/>
          </p:nvSpPr>
          <p:spPr>
            <a:xfrm>
              <a:off x="32501" y="0"/>
              <a:ext cx="293153" cy="293153"/>
            </a:xfrm>
            <a:prstGeom prst="ellipse">
              <a:avLst/>
            </a:prstGeom>
            <a:gradFill flip="none" rotWithShape="0">
              <a:gsLst>
                <a:gs pos="0">
                  <a:srgbClr val="F26126">
                    <a:shade val="30000"/>
                    <a:satMod val="115000"/>
                  </a:srgbClr>
                </a:gs>
                <a:gs pos="17000">
                  <a:srgbClr val="F26126">
                    <a:shade val="67500"/>
                    <a:satMod val="115000"/>
                  </a:srgbClr>
                </a:gs>
                <a:gs pos="100000">
                  <a:srgbClr val="F26126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tx1">
                  <a:alpha val="3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5" name="Oval 4"/>
            <p:cNvSpPr txBox="1"/>
            <p:nvPr/>
          </p:nvSpPr>
          <p:spPr>
            <a:xfrm>
              <a:off x="75432" y="42931"/>
              <a:ext cx="207291" cy="2072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1500" b="0" kern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Rounded Rectangle 15"/>
          <p:cNvSpPr/>
          <p:nvPr/>
        </p:nvSpPr>
        <p:spPr>
          <a:xfrm>
            <a:off x="193264" y="1837713"/>
            <a:ext cx="1064035" cy="154798"/>
          </a:xfrm>
          <a:prstGeom prst="roundRect">
            <a:avLst/>
          </a:prstGeom>
          <a:noFill/>
          <a:ln w="38100">
            <a:solidFill>
              <a:srgbClr val="F261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26126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352550" y="1768535"/>
            <a:ext cx="293153" cy="293153"/>
            <a:chOff x="32501" y="0"/>
            <a:chExt cx="293153" cy="293153"/>
          </a:xfrm>
        </p:grpSpPr>
        <p:sp>
          <p:nvSpPr>
            <p:cNvPr id="19" name="Oval 18"/>
            <p:cNvSpPr/>
            <p:nvPr/>
          </p:nvSpPr>
          <p:spPr>
            <a:xfrm>
              <a:off x="32501" y="0"/>
              <a:ext cx="293153" cy="293153"/>
            </a:xfrm>
            <a:prstGeom prst="ellipse">
              <a:avLst/>
            </a:prstGeom>
            <a:gradFill flip="none" rotWithShape="0">
              <a:gsLst>
                <a:gs pos="0">
                  <a:srgbClr val="F26126">
                    <a:shade val="30000"/>
                    <a:satMod val="115000"/>
                  </a:srgbClr>
                </a:gs>
                <a:gs pos="17000">
                  <a:srgbClr val="F26126">
                    <a:shade val="67500"/>
                    <a:satMod val="115000"/>
                  </a:srgbClr>
                </a:gs>
                <a:gs pos="100000">
                  <a:srgbClr val="F26126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tx1">
                  <a:alpha val="3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0" name="Oval 4"/>
            <p:cNvSpPr txBox="1"/>
            <p:nvPr/>
          </p:nvSpPr>
          <p:spPr>
            <a:xfrm>
              <a:off x="75432" y="42931"/>
              <a:ext cx="207291" cy="2072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1500" b="0" kern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80652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790476" cy="7495238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6580543" y="4444072"/>
            <a:ext cx="244464" cy="283439"/>
          </a:xfrm>
          <a:prstGeom prst="roundRect">
            <a:avLst/>
          </a:prstGeom>
          <a:noFill/>
          <a:ln w="38100">
            <a:solidFill>
              <a:srgbClr val="F261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26126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707" y="4604645"/>
            <a:ext cx="114300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580542" y="4836356"/>
            <a:ext cx="4544657" cy="1384995"/>
          </a:xfrm>
          <a:prstGeom prst="rect">
            <a:avLst/>
          </a:prstGeom>
          <a:solidFill>
            <a:schemeClr val="bg1"/>
          </a:solidFill>
          <a:ln w="28575">
            <a:solidFill>
              <a:srgbClr val="F2612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The OAuth Client ID you just created will display here.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Select the copy button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to copy this value to your clipboard.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Navigate to Infinite Campus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to paste the value.</a:t>
            </a:r>
          </a:p>
        </p:txBody>
      </p:sp>
    </p:spTree>
    <p:extLst>
      <p:ext uri="{BB962C8B-B14F-4D97-AF65-F5344CB8AC3E}">
        <p14:creationId xmlns:p14="http://schemas.microsoft.com/office/powerpoint/2010/main" val="5815294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" y="469"/>
            <a:ext cx="11809524" cy="7514286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V="1">
            <a:off x="2463637" y="3685880"/>
            <a:ext cx="3475250" cy="3584"/>
          </a:xfrm>
          <a:prstGeom prst="line">
            <a:avLst/>
          </a:prstGeom>
          <a:ln w="38100">
            <a:solidFill>
              <a:srgbClr val="F261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326662" y="3496002"/>
            <a:ext cx="4760438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F2612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Paste the value into the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OAuth Client ID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field. Ensure there are no typos or spaces before or after the value.</a:t>
            </a:r>
          </a:p>
        </p:txBody>
      </p:sp>
    </p:spTree>
    <p:extLst>
      <p:ext uri="{BB962C8B-B14F-4D97-AF65-F5344CB8AC3E}">
        <p14:creationId xmlns:p14="http://schemas.microsoft.com/office/powerpoint/2010/main" val="41284482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" y="469"/>
            <a:ext cx="11809524" cy="75142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88087" y="192683"/>
            <a:ext cx="3531713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F2612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Navigate back to the Google Dev Console to continue the setup process.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54956" y="123825"/>
            <a:ext cx="2254869" cy="314325"/>
          </a:xfrm>
          <a:prstGeom prst="roundRect">
            <a:avLst/>
          </a:prstGeom>
          <a:noFill/>
          <a:ln w="38100">
            <a:solidFill>
              <a:srgbClr val="F261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26126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290" y="381000"/>
            <a:ext cx="114300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36178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790476" cy="7495238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648932" y="1480008"/>
            <a:ext cx="1272619" cy="263951"/>
          </a:xfrm>
          <a:prstGeom prst="roundRect">
            <a:avLst/>
          </a:prstGeom>
          <a:noFill/>
          <a:ln w="38100">
            <a:solidFill>
              <a:srgbClr val="F261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26126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638" y="1656043"/>
            <a:ext cx="114300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95100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790476" cy="7495238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621586" y="2611813"/>
            <a:ext cx="3998289" cy="452488"/>
          </a:xfrm>
          <a:prstGeom prst="roundRect">
            <a:avLst/>
          </a:prstGeom>
          <a:noFill/>
          <a:ln w="38100">
            <a:solidFill>
              <a:srgbClr val="F261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26126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113" y="2973812"/>
            <a:ext cx="114300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6596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" y="469"/>
            <a:ext cx="11809524" cy="7514286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649998" y="82414"/>
            <a:ext cx="1281737" cy="304928"/>
          </a:xfrm>
          <a:prstGeom prst="roundRect">
            <a:avLst/>
          </a:prstGeom>
          <a:noFill/>
          <a:ln w="38100">
            <a:solidFill>
              <a:srgbClr val="F261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26126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397" y="288312"/>
            <a:ext cx="114300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59357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B894485-EE34-B317-08F5-9F4BE3DAA2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796050" cy="751522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075248" y="1622860"/>
            <a:ext cx="861485" cy="233758"/>
          </a:xfrm>
          <a:prstGeom prst="roundRect">
            <a:avLst/>
          </a:prstGeom>
          <a:noFill/>
          <a:ln w="38100">
            <a:solidFill>
              <a:srgbClr val="F261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26126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C2B4151-C624-4948-8B79-B2EC3CC3A693}"/>
              </a:ext>
            </a:extLst>
          </p:cNvPr>
          <p:cNvSpPr/>
          <p:nvPr/>
        </p:nvSpPr>
        <p:spPr>
          <a:xfrm>
            <a:off x="3075248" y="2371412"/>
            <a:ext cx="861485" cy="233758"/>
          </a:xfrm>
          <a:prstGeom prst="roundRect">
            <a:avLst/>
          </a:prstGeom>
          <a:noFill/>
          <a:ln w="38100">
            <a:solidFill>
              <a:srgbClr val="F261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9FADE2D-B773-D283-8D41-1F40A77D39FE}"/>
              </a:ext>
            </a:extLst>
          </p:cNvPr>
          <p:cNvSpPr/>
          <p:nvPr/>
        </p:nvSpPr>
        <p:spPr>
          <a:xfrm>
            <a:off x="3075247" y="4240404"/>
            <a:ext cx="1499605" cy="233758"/>
          </a:xfrm>
          <a:prstGeom prst="roundRect">
            <a:avLst/>
          </a:prstGeom>
          <a:noFill/>
          <a:ln w="38100">
            <a:solidFill>
              <a:srgbClr val="F261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702" y="4397751"/>
            <a:ext cx="114300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E9ABC86-B82A-1321-A468-BDD9B3058F1B}"/>
              </a:ext>
            </a:extLst>
          </p:cNvPr>
          <p:cNvSpPr txBox="1"/>
          <p:nvPr/>
        </p:nvSpPr>
        <p:spPr>
          <a:xfrm>
            <a:off x="7617198" y="1622860"/>
            <a:ext cx="2724150" cy="1384995"/>
          </a:xfrm>
          <a:prstGeom prst="rect">
            <a:avLst/>
          </a:prstGeom>
          <a:solidFill>
            <a:schemeClr val="bg1"/>
          </a:solidFill>
          <a:ln w="28575">
            <a:solidFill>
              <a:srgbClr val="F2612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This Service Account Name can be whatever you like.</a:t>
            </a:r>
            <a:b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The Service Account ID will default to whatever the Name is.</a:t>
            </a:r>
          </a:p>
        </p:txBody>
      </p:sp>
    </p:spTree>
    <p:extLst>
      <p:ext uri="{BB962C8B-B14F-4D97-AF65-F5344CB8AC3E}">
        <p14:creationId xmlns:p14="http://schemas.microsoft.com/office/powerpoint/2010/main" val="33052344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89947F7-5F32-159A-FC72-3F131E62FB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50" y="0"/>
            <a:ext cx="11796050" cy="7515225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974312" y="2843684"/>
            <a:ext cx="2019719" cy="451554"/>
          </a:xfrm>
          <a:prstGeom prst="roundRect">
            <a:avLst/>
          </a:prstGeom>
          <a:noFill/>
          <a:ln w="38100">
            <a:solidFill>
              <a:srgbClr val="F261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26126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167868E-1C36-974C-A8AC-0F6B55AD5A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4203" y="2843684"/>
            <a:ext cx="3800000" cy="333333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6FD99DC-61DD-3DF2-DA42-3CE8A9B513F7}"/>
              </a:ext>
            </a:extLst>
          </p:cNvPr>
          <p:cNvCxnSpPr>
            <a:cxnSpLocks/>
          </p:cNvCxnSpPr>
          <p:nvPr/>
        </p:nvCxnSpPr>
        <p:spPr>
          <a:xfrm>
            <a:off x="4974781" y="3281209"/>
            <a:ext cx="921094" cy="476403"/>
          </a:xfrm>
          <a:prstGeom prst="straightConnector1">
            <a:avLst/>
          </a:prstGeom>
          <a:ln w="38100">
            <a:solidFill>
              <a:srgbClr val="F26126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2E1996B-96E2-16A7-6724-164B62CE76C7}"/>
              </a:ext>
            </a:extLst>
          </p:cNvPr>
          <p:cNvSpPr/>
          <p:nvPr/>
        </p:nvSpPr>
        <p:spPr>
          <a:xfrm>
            <a:off x="5905500" y="3657600"/>
            <a:ext cx="1251256" cy="200241"/>
          </a:xfrm>
          <a:prstGeom prst="roundRect">
            <a:avLst/>
          </a:prstGeom>
          <a:noFill/>
          <a:ln w="38100">
            <a:solidFill>
              <a:srgbClr val="F261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D3CD3CB-4BDC-6F5D-123A-882BC35E436C}"/>
              </a:ext>
            </a:extLst>
          </p:cNvPr>
          <p:cNvSpPr/>
          <p:nvPr/>
        </p:nvSpPr>
        <p:spPr>
          <a:xfrm>
            <a:off x="7526215" y="4149969"/>
            <a:ext cx="2087988" cy="221064"/>
          </a:xfrm>
          <a:prstGeom prst="roundRect">
            <a:avLst/>
          </a:prstGeom>
          <a:noFill/>
          <a:ln w="38100">
            <a:solidFill>
              <a:srgbClr val="F261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1B482CA-0E83-E150-93B7-25482023ACDB}"/>
              </a:ext>
            </a:extLst>
          </p:cNvPr>
          <p:cNvSpPr/>
          <p:nvPr/>
        </p:nvSpPr>
        <p:spPr>
          <a:xfrm>
            <a:off x="2642292" y="5219387"/>
            <a:ext cx="582171" cy="319744"/>
          </a:xfrm>
          <a:prstGeom prst="roundRect">
            <a:avLst/>
          </a:prstGeom>
          <a:noFill/>
          <a:ln w="38100">
            <a:solidFill>
              <a:srgbClr val="F261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D67B8150-1E0B-8449-A92D-41B21F0365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916" y="5495722"/>
            <a:ext cx="114300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421741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B5BC87F-4661-DC2D-71C6-A3CFE63AC9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50" y="0"/>
            <a:ext cx="11796050" cy="7515225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10902462" y="4875322"/>
            <a:ext cx="355434" cy="269434"/>
          </a:xfrm>
          <a:prstGeom prst="roundRect">
            <a:avLst/>
          </a:prstGeom>
          <a:noFill/>
          <a:ln w="38100">
            <a:solidFill>
              <a:srgbClr val="F261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26126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3596" y="5054268"/>
            <a:ext cx="114300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757771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9407A67-2274-6B5A-5327-50E4F7CF72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50" y="0"/>
            <a:ext cx="11796050" cy="7515225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600877" y="904352"/>
            <a:ext cx="789270" cy="340179"/>
          </a:xfrm>
          <a:prstGeom prst="roundRect">
            <a:avLst/>
          </a:prstGeom>
          <a:noFill/>
          <a:ln w="38100">
            <a:solidFill>
              <a:srgbClr val="F261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26126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632776" y="3373969"/>
            <a:ext cx="994679" cy="293679"/>
          </a:xfrm>
          <a:prstGeom prst="roundRect">
            <a:avLst/>
          </a:prstGeom>
          <a:noFill/>
          <a:ln w="38100">
            <a:solidFill>
              <a:srgbClr val="F261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26126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5CAFAB8-9CC3-5BE1-6777-E41EC9E56509}"/>
              </a:ext>
            </a:extLst>
          </p:cNvPr>
          <p:cNvSpPr/>
          <p:nvPr/>
        </p:nvSpPr>
        <p:spPr>
          <a:xfrm>
            <a:off x="2632776" y="3758083"/>
            <a:ext cx="1597580" cy="293679"/>
          </a:xfrm>
          <a:prstGeom prst="roundRect">
            <a:avLst/>
          </a:prstGeom>
          <a:noFill/>
          <a:ln w="38100">
            <a:solidFill>
              <a:srgbClr val="F261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056" y="3961222"/>
            <a:ext cx="114300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67580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FF196E2E-579D-9E6F-956A-6100B6B40E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50" y="0"/>
            <a:ext cx="11796050" cy="7515225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7707086" y="4986669"/>
            <a:ext cx="743578" cy="288716"/>
          </a:xfrm>
          <a:prstGeom prst="roundRect">
            <a:avLst/>
          </a:prstGeom>
          <a:noFill/>
          <a:ln w="38100">
            <a:solidFill>
              <a:srgbClr val="F261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26126"/>
                </a:solidFill>
              </a:rPr>
              <a:t>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9652" y="5216382"/>
            <a:ext cx="114300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1393" y="3958303"/>
            <a:ext cx="3042469" cy="307777"/>
          </a:xfrm>
          <a:prstGeom prst="rect">
            <a:avLst/>
          </a:prstGeom>
          <a:solidFill>
            <a:schemeClr val="bg1"/>
          </a:solidFill>
          <a:ln w="28575">
            <a:solidFill>
              <a:srgbClr val="F2612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Ensure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P12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is selected,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JSON.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397321" y="3969750"/>
            <a:ext cx="293153" cy="284884"/>
          </a:xfrm>
          <a:prstGeom prst="roundRect">
            <a:avLst/>
          </a:prstGeom>
          <a:noFill/>
          <a:ln w="38100">
            <a:solidFill>
              <a:srgbClr val="F261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26126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304087" y="4693516"/>
            <a:ext cx="293153" cy="293153"/>
            <a:chOff x="32501" y="0"/>
            <a:chExt cx="293153" cy="293153"/>
          </a:xfrm>
        </p:grpSpPr>
        <p:sp>
          <p:nvSpPr>
            <p:cNvPr id="9" name="Oval 8"/>
            <p:cNvSpPr/>
            <p:nvPr/>
          </p:nvSpPr>
          <p:spPr>
            <a:xfrm>
              <a:off x="32501" y="0"/>
              <a:ext cx="293153" cy="293153"/>
            </a:xfrm>
            <a:prstGeom prst="ellipse">
              <a:avLst/>
            </a:prstGeom>
            <a:gradFill flip="none" rotWithShape="0">
              <a:gsLst>
                <a:gs pos="0">
                  <a:srgbClr val="F26126">
                    <a:shade val="30000"/>
                    <a:satMod val="115000"/>
                  </a:srgbClr>
                </a:gs>
                <a:gs pos="17000">
                  <a:srgbClr val="F26126">
                    <a:shade val="67500"/>
                    <a:satMod val="115000"/>
                  </a:srgbClr>
                </a:gs>
                <a:gs pos="100000">
                  <a:srgbClr val="F26126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tx1">
                  <a:alpha val="3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0" name="Oval 4"/>
            <p:cNvSpPr txBox="1"/>
            <p:nvPr/>
          </p:nvSpPr>
          <p:spPr>
            <a:xfrm>
              <a:off x="75431" y="54377"/>
              <a:ext cx="207291" cy="2072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b="0" kern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847285" y="3670117"/>
            <a:ext cx="293153" cy="293153"/>
            <a:chOff x="32501" y="-28281"/>
            <a:chExt cx="293153" cy="293153"/>
          </a:xfrm>
        </p:grpSpPr>
        <p:sp>
          <p:nvSpPr>
            <p:cNvPr id="12" name="Oval 11"/>
            <p:cNvSpPr/>
            <p:nvPr/>
          </p:nvSpPr>
          <p:spPr>
            <a:xfrm>
              <a:off x="32501" y="-28281"/>
              <a:ext cx="293153" cy="293153"/>
            </a:xfrm>
            <a:prstGeom prst="ellipse">
              <a:avLst/>
            </a:prstGeom>
            <a:gradFill flip="none" rotWithShape="0">
              <a:gsLst>
                <a:gs pos="0">
                  <a:srgbClr val="F26126">
                    <a:shade val="30000"/>
                    <a:satMod val="115000"/>
                  </a:srgbClr>
                </a:gs>
                <a:gs pos="17000">
                  <a:srgbClr val="F26126">
                    <a:shade val="67500"/>
                    <a:satMod val="115000"/>
                  </a:srgbClr>
                </a:gs>
                <a:gs pos="100000">
                  <a:srgbClr val="F26126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tx1">
                  <a:alpha val="3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3" name="Oval 4"/>
            <p:cNvSpPr txBox="1"/>
            <p:nvPr/>
          </p:nvSpPr>
          <p:spPr>
            <a:xfrm>
              <a:off x="75432" y="42931"/>
              <a:ext cx="207291" cy="2072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1500" b="0" kern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801216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790476" cy="749523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20667" y="5452156"/>
            <a:ext cx="5489558" cy="307777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 .p12 file will download to your browser’s default downloads folder. 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0" y="7029451"/>
            <a:ext cx="2171700" cy="427152"/>
          </a:xfrm>
          <a:prstGeom prst="roundRect">
            <a:avLst/>
          </a:prstGeom>
          <a:noFill/>
          <a:ln w="38100">
            <a:solidFill>
              <a:srgbClr val="F261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26126"/>
              </a:solidFill>
            </a:endParaRPr>
          </a:p>
        </p:txBody>
      </p:sp>
      <p:pic>
        <p:nvPicPr>
          <p:cNvPr id="23562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11844" y="6118928"/>
            <a:ext cx="1592443" cy="66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487" y="5891795"/>
            <a:ext cx="2095238" cy="1200000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1806777" y="6467474"/>
            <a:ext cx="2088948" cy="276226"/>
          </a:xfrm>
          <a:prstGeom prst="roundRect">
            <a:avLst/>
          </a:prstGeom>
          <a:noFill/>
          <a:ln w="38100">
            <a:solidFill>
              <a:srgbClr val="F261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26126"/>
              </a:solidFill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101" y="6692014"/>
            <a:ext cx="114300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3962398" y="5891795"/>
            <a:ext cx="5973453" cy="1384995"/>
          </a:xfrm>
          <a:prstGeom prst="rect">
            <a:avLst/>
          </a:prstGeom>
          <a:solidFill>
            <a:schemeClr val="bg1"/>
          </a:solidFill>
          <a:ln w="28575">
            <a:solidFill>
              <a:srgbClr val="F2612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Relocate this file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somewhere safe.</a:t>
            </a:r>
          </a:p>
          <a:p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Navigate to Infinite Campus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to upload this file.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(Uploading this file into Infinite Campus is a one-time process, but it is not a bad idea to keep a backup copy of this file somewhere safe as well.)</a:t>
            </a:r>
          </a:p>
        </p:txBody>
      </p:sp>
    </p:spTree>
    <p:extLst>
      <p:ext uri="{BB962C8B-B14F-4D97-AF65-F5344CB8AC3E}">
        <p14:creationId xmlns:p14="http://schemas.microsoft.com/office/powerpoint/2010/main" val="199878886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" y="469"/>
            <a:ext cx="11809524" cy="7514286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422689" y="4419599"/>
            <a:ext cx="1034886" cy="247651"/>
          </a:xfrm>
          <a:prstGeom prst="roundRect">
            <a:avLst/>
          </a:prstGeom>
          <a:noFill/>
          <a:ln w="38100">
            <a:solidFill>
              <a:srgbClr val="F261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26126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976" y="4605337"/>
            <a:ext cx="114300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745018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" y="469"/>
            <a:ext cx="11809524" cy="751428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0"/>
            <a:ext cx="11811000" cy="7515225"/>
          </a:xfrm>
          <a:prstGeom prst="rect">
            <a:avLst/>
          </a:prstGeom>
          <a:solidFill>
            <a:schemeClr val="tx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452688" y="895349"/>
            <a:ext cx="5348288" cy="307777"/>
          </a:xfrm>
          <a:prstGeom prst="rect">
            <a:avLst/>
          </a:prstGeom>
          <a:solidFill>
            <a:schemeClr val="bg1"/>
          </a:solidFill>
          <a:ln w="28575">
            <a:solidFill>
              <a:srgbClr val="F2612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Navigate to wherever you saved this .p12 file in the previous step.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687" y="1309687"/>
            <a:ext cx="6905625" cy="489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7324627" y="5750351"/>
            <a:ext cx="857839" cy="273377"/>
          </a:xfrm>
          <a:prstGeom prst="roundRect">
            <a:avLst/>
          </a:prstGeom>
          <a:noFill/>
          <a:ln w="38100">
            <a:solidFill>
              <a:srgbClr val="F261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26126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825" y="5957888"/>
            <a:ext cx="114300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4143376" y="2476501"/>
            <a:ext cx="5114924" cy="285749"/>
          </a:xfrm>
          <a:prstGeom prst="roundRect">
            <a:avLst/>
          </a:prstGeom>
          <a:noFill/>
          <a:ln w="38100">
            <a:solidFill>
              <a:srgbClr val="F261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261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11152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" y="469"/>
            <a:ext cx="11809524" cy="75142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38688" y="4305299"/>
            <a:ext cx="5405437" cy="52322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The file you’ve selected will display here, but won’t actually upload until you supply all required values on this page and select Save.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88087" y="192683"/>
            <a:ext cx="3531713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F2612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Navigate back to the Google Dev Console to continue the setup process.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54956" y="123825"/>
            <a:ext cx="2254869" cy="314325"/>
          </a:xfrm>
          <a:prstGeom prst="roundRect">
            <a:avLst/>
          </a:prstGeom>
          <a:noFill/>
          <a:ln w="38100">
            <a:solidFill>
              <a:srgbClr val="F261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26126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290" y="381000"/>
            <a:ext cx="114300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414469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65"/>
            <a:ext cx="11790476" cy="7495238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 flipH="1">
            <a:off x="7658100" y="4781550"/>
            <a:ext cx="533400" cy="257175"/>
          </a:xfrm>
          <a:prstGeom prst="roundRect">
            <a:avLst/>
          </a:prstGeom>
          <a:noFill/>
          <a:ln w="38100">
            <a:solidFill>
              <a:srgbClr val="F261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26126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4948237"/>
            <a:ext cx="114300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1077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" y="469"/>
            <a:ext cx="11809524" cy="7514286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7852836" y="1062800"/>
            <a:ext cx="1027213" cy="304087"/>
          </a:xfrm>
          <a:prstGeom prst="roundRect">
            <a:avLst/>
          </a:prstGeom>
          <a:noFill/>
          <a:ln w="38100">
            <a:solidFill>
              <a:srgbClr val="F261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26126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845" y="1289606"/>
            <a:ext cx="114300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614922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790476" cy="7495238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35562" y="552450"/>
            <a:ext cx="254964" cy="257175"/>
          </a:xfrm>
          <a:prstGeom prst="roundRect">
            <a:avLst/>
          </a:prstGeom>
          <a:noFill/>
          <a:ln w="38100">
            <a:solidFill>
              <a:srgbClr val="F261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26126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90" y="747244"/>
            <a:ext cx="114300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031668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790476" cy="7495238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0193962" y="5257800"/>
            <a:ext cx="1407488" cy="257175"/>
          </a:xfrm>
          <a:prstGeom prst="roundRect">
            <a:avLst/>
          </a:prstGeom>
          <a:noFill/>
          <a:ln w="38100">
            <a:solidFill>
              <a:srgbClr val="F261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26126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6596" y="5438306"/>
            <a:ext cx="114300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638693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790476" cy="7495238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431212" y="2714625"/>
            <a:ext cx="3922088" cy="257175"/>
          </a:xfrm>
          <a:prstGeom prst="roundRect">
            <a:avLst/>
          </a:prstGeom>
          <a:noFill/>
          <a:ln w="38100">
            <a:solidFill>
              <a:srgbClr val="F261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2612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31213" y="3084218"/>
            <a:ext cx="4207838" cy="738664"/>
          </a:xfrm>
          <a:prstGeom prst="rect">
            <a:avLst/>
          </a:prstGeom>
          <a:solidFill>
            <a:schemeClr val="bg1"/>
          </a:solidFill>
          <a:ln w="28575">
            <a:solidFill>
              <a:srgbClr val="F2612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Copy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the Service Account Email to your clipboard.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Navigate to Infinite Campus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to paste in the value.</a:t>
            </a:r>
          </a:p>
        </p:txBody>
      </p:sp>
    </p:spTree>
    <p:extLst>
      <p:ext uri="{BB962C8B-B14F-4D97-AF65-F5344CB8AC3E}">
        <p14:creationId xmlns:p14="http://schemas.microsoft.com/office/powerpoint/2010/main" val="253930054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" y="469"/>
            <a:ext cx="11809524" cy="7514286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2463637" y="4137139"/>
            <a:ext cx="3118013" cy="0"/>
          </a:xfrm>
          <a:prstGeom prst="line">
            <a:avLst/>
          </a:prstGeom>
          <a:ln w="38100">
            <a:solidFill>
              <a:srgbClr val="F261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315736" y="3972252"/>
            <a:ext cx="5019013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F2612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Paste the value into the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Service Account Email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field. Ensure there are no typos or spaces before or after the value.</a:t>
            </a:r>
          </a:p>
        </p:txBody>
      </p:sp>
    </p:spTree>
    <p:extLst>
      <p:ext uri="{BB962C8B-B14F-4D97-AF65-F5344CB8AC3E}">
        <p14:creationId xmlns:p14="http://schemas.microsoft.com/office/powerpoint/2010/main" val="304700241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" y="469"/>
            <a:ext cx="11809524" cy="75142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88087" y="192683"/>
            <a:ext cx="3531713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F2612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Navigate back to the Google Dev Console to continue the setup process.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54956" y="123825"/>
            <a:ext cx="2254869" cy="314325"/>
          </a:xfrm>
          <a:prstGeom prst="roundRect">
            <a:avLst/>
          </a:prstGeom>
          <a:noFill/>
          <a:ln w="38100">
            <a:solidFill>
              <a:srgbClr val="F261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26126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290" y="381000"/>
            <a:ext cx="114300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720724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790476" cy="7495238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0820400" y="2686051"/>
            <a:ext cx="304800" cy="304800"/>
          </a:xfrm>
          <a:prstGeom prst="roundRect">
            <a:avLst/>
          </a:prstGeom>
          <a:noFill/>
          <a:ln w="38100">
            <a:solidFill>
              <a:srgbClr val="F261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26126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0900" y="2847507"/>
            <a:ext cx="114300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980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790476" cy="74952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8535" y="2948075"/>
            <a:ext cx="1276190" cy="1409524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9858535" y="3906088"/>
            <a:ext cx="1219037" cy="335973"/>
          </a:xfrm>
          <a:prstGeom prst="roundRect">
            <a:avLst/>
          </a:prstGeom>
          <a:noFill/>
          <a:ln w="38100">
            <a:solidFill>
              <a:srgbClr val="F261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26126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480" y="4118855"/>
            <a:ext cx="114300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129699" y="3104382"/>
            <a:ext cx="6583640" cy="307777"/>
          </a:xfrm>
          <a:prstGeom prst="rect">
            <a:avLst/>
          </a:prstGeom>
          <a:solidFill>
            <a:schemeClr val="bg1"/>
          </a:solidFill>
          <a:ln w="28575">
            <a:solidFill>
              <a:srgbClr val="F2612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the Show client ID button is an option available to you: select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Show Client ID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291605043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790476" cy="74952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8535" y="2948075"/>
            <a:ext cx="1276190" cy="1409524"/>
          </a:xfrm>
          <a:prstGeom prst="rect">
            <a:avLst/>
          </a:prstGeom>
        </p:spPr>
      </p:pic>
      <p:pic>
        <p:nvPicPr>
          <p:cNvPr id="4098" name="Picture 2" descr="C:\Users\DAVID~1.ACC\AppData\Local\Temp\SNAGHTML6d50a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414" y="4400549"/>
            <a:ext cx="5686425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7360729" y="5078299"/>
            <a:ext cx="1542888" cy="304800"/>
          </a:xfrm>
          <a:prstGeom prst="roundRect">
            <a:avLst/>
          </a:prstGeom>
          <a:noFill/>
          <a:ln w="38100">
            <a:solidFill>
              <a:srgbClr val="F261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26126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45518" y="5461694"/>
            <a:ext cx="4562573" cy="1815882"/>
          </a:xfrm>
          <a:prstGeom prst="rect">
            <a:avLst/>
          </a:prstGeom>
          <a:solidFill>
            <a:schemeClr val="bg1"/>
          </a:solidFill>
          <a:ln w="28575">
            <a:solidFill>
              <a:srgbClr val="F2612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Copy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this value to the clipboard.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The final step is to authorize this value for use over at admin.google.com.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Since you see this Show client ID dropdown option, skip the next four slides and resume on the step in which you navigate to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admin.google.com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in a new tab.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160" y="5307718"/>
            <a:ext cx="114300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Straight Arrow Connector 15"/>
          <p:cNvCxnSpPr/>
          <p:nvPr/>
        </p:nvCxnSpPr>
        <p:spPr>
          <a:xfrm flipH="1">
            <a:off x="9002600" y="4204355"/>
            <a:ext cx="1489433" cy="801278"/>
          </a:xfrm>
          <a:prstGeom prst="straightConnector1">
            <a:avLst/>
          </a:prstGeom>
          <a:ln w="28575">
            <a:solidFill>
              <a:srgbClr val="F26126"/>
            </a:solidFill>
            <a:headEnd type="none" w="med" len="med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129700" y="3104382"/>
            <a:ext cx="6583640" cy="738664"/>
          </a:xfrm>
          <a:prstGeom prst="rect">
            <a:avLst/>
          </a:prstGeom>
          <a:solidFill>
            <a:schemeClr val="bg1"/>
          </a:solidFill>
          <a:ln w="28575">
            <a:solidFill>
              <a:srgbClr val="F2612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the Show client ID button is an option available to you: select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Show Client ID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…A slide-out menu will appear.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Copy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the resulting Client ID.</a:t>
            </a:r>
          </a:p>
        </p:txBody>
      </p:sp>
    </p:spTree>
    <p:extLst>
      <p:ext uri="{BB962C8B-B14F-4D97-AF65-F5344CB8AC3E}">
        <p14:creationId xmlns:p14="http://schemas.microsoft.com/office/powerpoint/2010/main" val="174684149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790476" cy="749523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8535" y="2947522"/>
            <a:ext cx="1276190" cy="1009524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9919713" y="3027397"/>
            <a:ext cx="1175635" cy="304800"/>
          </a:xfrm>
          <a:prstGeom prst="roundRect">
            <a:avLst/>
          </a:prstGeom>
          <a:noFill/>
          <a:ln w="38100">
            <a:solidFill>
              <a:srgbClr val="F261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26126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0380" y="3219283"/>
            <a:ext cx="114300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129699" y="3104382"/>
            <a:ext cx="6583640" cy="307777"/>
          </a:xfrm>
          <a:prstGeom prst="rect">
            <a:avLst/>
          </a:prstGeom>
          <a:solidFill>
            <a:schemeClr val="bg1"/>
          </a:solidFill>
          <a:ln w="28575">
            <a:solidFill>
              <a:srgbClr val="F2612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However, if Show client ID does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display in the dropdown: instead, select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Edit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5381109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AVID~1.ACC\AppData\Local\Temp\SNAGHTML67889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791950" cy="7496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590766" y="4622180"/>
            <a:ext cx="2245185" cy="242051"/>
          </a:xfrm>
          <a:prstGeom prst="roundRect">
            <a:avLst/>
          </a:prstGeom>
          <a:noFill/>
          <a:ln w="38100">
            <a:solidFill>
              <a:srgbClr val="F261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26126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271" y="4773743"/>
            <a:ext cx="114300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1506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809524" cy="75142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23607" y="1220651"/>
            <a:ext cx="3035432" cy="307777"/>
          </a:xfrm>
          <a:prstGeom prst="rect">
            <a:avLst/>
          </a:prstGeom>
          <a:solidFill>
            <a:schemeClr val="bg1"/>
          </a:solidFill>
          <a:ln w="28575">
            <a:solidFill>
              <a:srgbClr val="F2612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Name the project whatever you like.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23607" y="2113332"/>
            <a:ext cx="4292534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F2612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Set this to your desired organization. This can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be set to “No Organization.”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18390" y="3543816"/>
            <a:ext cx="686584" cy="340028"/>
          </a:xfrm>
          <a:prstGeom prst="roundRect">
            <a:avLst/>
          </a:prstGeom>
          <a:noFill/>
          <a:ln w="38100">
            <a:solidFill>
              <a:srgbClr val="F261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26126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451" y="3799859"/>
            <a:ext cx="114300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315107" y="1473125"/>
            <a:ext cx="1494839" cy="0"/>
          </a:xfrm>
          <a:prstGeom prst="line">
            <a:avLst/>
          </a:prstGeom>
          <a:ln w="38100">
            <a:solidFill>
              <a:srgbClr val="F261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5148751" y="1220651"/>
            <a:ext cx="293153" cy="293153"/>
            <a:chOff x="32501" y="0"/>
            <a:chExt cx="293153" cy="293153"/>
          </a:xfrm>
        </p:grpSpPr>
        <p:sp>
          <p:nvSpPr>
            <p:cNvPr id="27" name="Oval 26"/>
            <p:cNvSpPr/>
            <p:nvPr/>
          </p:nvSpPr>
          <p:spPr>
            <a:xfrm>
              <a:off x="32501" y="0"/>
              <a:ext cx="293153" cy="293153"/>
            </a:xfrm>
            <a:prstGeom prst="ellipse">
              <a:avLst/>
            </a:prstGeom>
            <a:gradFill flip="none" rotWithShape="0">
              <a:gsLst>
                <a:gs pos="0">
                  <a:srgbClr val="F26126">
                    <a:shade val="30000"/>
                    <a:satMod val="115000"/>
                  </a:srgbClr>
                </a:gs>
                <a:gs pos="17000">
                  <a:srgbClr val="F26126">
                    <a:shade val="67500"/>
                    <a:satMod val="115000"/>
                  </a:srgbClr>
                </a:gs>
                <a:gs pos="100000">
                  <a:srgbClr val="F26126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tx1">
                  <a:alpha val="3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8" name="Oval 4"/>
            <p:cNvSpPr txBox="1"/>
            <p:nvPr/>
          </p:nvSpPr>
          <p:spPr>
            <a:xfrm>
              <a:off x="75432" y="42931"/>
              <a:ext cx="207291" cy="2072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1500" b="0" kern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148751" y="2113332"/>
            <a:ext cx="293153" cy="293153"/>
            <a:chOff x="32501" y="0"/>
            <a:chExt cx="293153" cy="293153"/>
          </a:xfrm>
        </p:grpSpPr>
        <p:sp>
          <p:nvSpPr>
            <p:cNvPr id="30" name="Oval 29"/>
            <p:cNvSpPr/>
            <p:nvPr/>
          </p:nvSpPr>
          <p:spPr>
            <a:xfrm>
              <a:off x="32501" y="0"/>
              <a:ext cx="293153" cy="293153"/>
            </a:xfrm>
            <a:prstGeom prst="ellipse">
              <a:avLst/>
            </a:prstGeom>
            <a:gradFill flip="none" rotWithShape="0">
              <a:gsLst>
                <a:gs pos="0">
                  <a:srgbClr val="F26126">
                    <a:shade val="30000"/>
                    <a:satMod val="115000"/>
                  </a:srgbClr>
                </a:gs>
                <a:gs pos="17000">
                  <a:srgbClr val="F26126">
                    <a:shade val="67500"/>
                    <a:satMod val="115000"/>
                  </a:srgbClr>
                </a:gs>
                <a:gs pos="100000">
                  <a:srgbClr val="F26126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tx1">
                  <a:alpha val="3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31" name="Oval 4"/>
            <p:cNvSpPr txBox="1"/>
            <p:nvPr/>
          </p:nvSpPr>
          <p:spPr>
            <a:xfrm>
              <a:off x="75432" y="42931"/>
              <a:ext cx="207291" cy="2072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1500" b="0" kern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148750" y="2859436"/>
            <a:ext cx="293153" cy="293153"/>
            <a:chOff x="32501" y="0"/>
            <a:chExt cx="293153" cy="293153"/>
          </a:xfrm>
        </p:grpSpPr>
        <p:sp>
          <p:nvSpPr>
            <p:cNvPr id="33" name="Oval 32"/>
            <p:cNvSpPr/>
            <p:nvPr/>
          </p:nvSpPr>
          <p:spPr>
            <a:xfrm>
              <a:off x="32501" y="0"/>
              <a:ext cx="293153" cy="293153"/>
            </a:xfrm>
            <a:prstGeom prst="ellipse">
              <a:avLst/>
            </a:prstGeom>
            <a:gradFill flip="none" rotWithShape="0">
              <a:gsLst>
                <a:gs pos="0">
                  <a:srgbClr val="F26126">
                    <a:shade val="30000"/>
                    <a:satMod val="115000"/>
                  </a:srgbClr>
                </a:gs>
                <a:gs pos="17000">
                  <a:srgbClr val="F26126">
                    <a:shade val="67500"/>
                    <a:satMod val="115000"/>
                  </a:srgbClr>
                </a:gs>
                <a:gs pos="100000">
                  <a:srgbClr val="F26126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tx1">
                  <a:alpha val="3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34" name="Oval 4"/>
            <p:cNvSpPr txBox="1"/>
            <p:nvPr/>
          </p:nvSpPr>
          <p:spPr>
            <a:xfrm>
              <a:off x="75432" y="42931"/>
              <a:ext cx="207291" cy="2072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1500" b="0" kern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049577" y="3573326"/>
            <a:ext cx="293153" cy="293153"/>
            <a:chOff x="32501" y="0"/>
            <a:chExt cx="293153" cy="293153"/>
          </a:xfrm>
        </p:grpSpPr>
        <p:sp>
          <p:nvSpPr>
            <p:cNvPr id="36" name="Oval 35"/>
            <p:cNvSpPr/>
            <p:nvPr/>
          </p:nvSpPr>
          <p:spPr>
            <a:xfrm>
              <a:off x="32501" y="0"/>
              <a:ext cx="293153" cy="293153"/>
            </a:xfrm>
            <a:prstGeom prst="ellipse">
              <a:avLst/>
            </a:prstGeom>
            <a:gradFill flip="none" rotWithShape="0">
              <a:gsLst>
                <a:gs pos="0">
                  <a:srgbClr val="F26126">
                    <a:shade val="30000"/>
                    <a:satMod val="115000"/>
                  </a:srgbClr>
                </a:gs>
                <a:gs pos="17000">
                  <a:srgbClr val="F26126">
                    <a:shade val="67500"/>
                    <a:satMod val="115000"/>
                  </a:srgbClr>
                </a:gs>
                <a:gs pos="100000">
                  <a:srgbClr val="F26126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tx1">
                  <a:alpha val="3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37" name="Oval 4"/>
            <p:cNvSpPr txBox="1"/>
            <p:nvPr/>
          </p:nvSpPr>
          <p:spPr>
            <a:xfrm>
              <a:off x="75432" y="42931"/>
              <a:ext cx="207291" cy="2072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sz="1500" b="0" kern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5523607" y="2859436"/>
            <a:ext cx="1391543" cy="307777"/>
          </a:xfrm>
          <a:prstGeom prst="rect">
            <a:avLst/>
          </a:prstGeom>
          <a:solidFill>
            <a:schemeClr val="bg1"/>
          </a:solidFill>
          <a:ln w="28575">
            <a:solidFill>
              <a:srgbClr val="F2612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Select location.</a:t>
            </a:r>
          </a:p>
        </p:txBody>
      </p:sp>
    </p:spTree>
    <p:extLst>
      <p:ext uri="{BB962C8B-B14F-4D97-AF65-F5344CB8AC3E}">
        <p14:creationId xmlns:p14="http://schemas.microsoft.com/office/powerpoint/2010/main" val="110154454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AVID~1.ACC\AppData\Local\Temp\SNAGHTML67e76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791950" cy="7496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619046" y="4556192"/>
            <a:ext cx="2480855" cy="242051"/>
          </a:xfrm>
          <a:prstGeom prst="roundRect">
            <a:avLst/>
          </a:prstGeom>
          <a:noFill/>
          <a:ln w="38100">
            <a:solidFill>
              <a:srgbClr val="F261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26126"/>
                </a:solidFill>
              </a:rPr>
              <a:t>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270" y="4707755"/>
            <a:ext cx="126298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211125" y="4556192"/>
            <a:ext cx="2809222" cy="307777"/>
          </a:xfrm>
          <a:prstGeom prst="rect">
            <a:avLst/>
          </a:prstGeom>
          <a:solidFill>
            <a:schemeClr val="bg1"/>
          </a:solidFill>
          <a:ln w="28575">
            <a:solidFill>
              <a:srgbClr val="F2612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Ensure this checkbox is checked.</a:t>
            </a:r>
          </a:p>
        </p:txBody>
      </p:sp>
    </p:spTree>
    <p:extLst>
      <p:ext uri="{BB962C8B-B14F-4D97-AF65-F5344CB8AC3E}">
        <p14:creationId xmlns:p14="http://schemas.microsoft.com/office/powerpoint/2010/main" val="42162668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AVID~1.ACC\AppData\Local\Temp\SNAGHTML67e76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791950" cy="7496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713314" y="3208160"/>
            <a:ext cx="1538175" cy="194916"/>
          </a:xfrm>
          <a:prstGeom prst="roundRect">
            <a:avLst/>
          </a:prstGeom>
          <a:noFill/>
          <a:ln w="38100">
            <a:solidFill>
              <a:srgbClr val="F261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26126"/>
                </a:solidFill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079" y="4586634"/>
            <a:ext cx="152381" cy="15238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95956" y="3140527"/>
            <a:ext cx="3628863" cy="954107"/>
          </a:xfrm>
          <a:prstGeom prst="rect">
            <a:avLst/>
          </a:prstGeom>
          <a:solidFill>
            <a:schemeClr val="bg1"/>
          </a:solidFill>
          <a:ln w="28575">
            <a:solidFill>
              <a:srgbClr val="F2612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Copy this value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to your clipboard. 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The final step is to authorize this value for use over at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admin.google.com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11482" y="7118919"/>
            <a:ext cx="3704770" cy="307777"/>
          </a:xfrm>
          <a:prstGeom prst="rect">
            <a:avLst/>
          </a:prstGeom>
          <a:solidFill>
            <a:schemeClr val="bg1"/>
          </a:solidFill>
          <a:ln w="28575">
            <a:solidFill>
              <a:srgbClr val="F2612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Select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Save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then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open a new browser tab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654079" y="7244828"/>
            <a:ext cx="532181" cy="251347"/>
          </a:xfrm>
          <a:prstGeom prst="roundRect">
            <a:avLst/>
          </a:prstGeom>
          <a:noFill/>
          <a:ln w="38100">
            <a:solidFill>
              <a:srgbClr val="F261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26126"/>
                </a:solidFill>
              </a:rPr>
              <a:t> 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342" y="7315201"/>
            <a:ext cx="126298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4294152" y="3140527"/>
            <a:ext cx="293153" cy="293153"/>
            <a:chOff x="32501" y="0"/>
            <a:chExt cx="293153" cy="293153"/>
          </a:xfrm>
        </p:grpSpPr>
        <p:sp>
          <p:nvSpPr>
            <p:cNvPr id="13" name="Oval 12"/>
            <p:cNvSpPr/>
            <p:nvPr/>
          </p:nvSpPr>
          <p:spPr>
            <a:xfrm>
              <a:off x="32501" y="0"/>
              <a:ext cx="293153" cy="293153"/>
            </a:xfrm>
            <a:prstGeom prst="ellipse">
              <a:avLst/>
            </a:prstGeom>
            <a:gradFill flip="none" rotWithShape="0">
              <a:gsLst>
                <a:gs pos="0">
                  <a:srgbClr val="F26126">
                    <a:shade val="30000"/>
                    <a:satMod val="115000"/>
                  </a:srgbClr>
                </a:gs>
                <a:gs pos="17000">
                  <a:srgbClr val="F26126">
                    <a:shade val="67500"/>
                    <a:satMod val="115000"/>
                  </a:srgbClr>
                </a:gs>
                <a:gs pos="100000">
                  <a:srgbClr val="F26126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tx1">
                  <a:alpha val="3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4" name="Oval 4"/>
            <p:cNvSpPr txBox="1"/>
            <p:nvPr/>
          </p:nvSpPr>
          <p:spPr>
            <a:xfrm>
              <a:off x="75432" y="42931"/>
              <a:ext cx="207291" cy="2072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1500" b="0" kern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238812" y="7175136"/>
            <a:ext cx="293153" cy="293153"/>
            <a:chOff x="32501" y="0"/>
            <a:chExt cx="293153" cy="293153"/>
          </a:xfrm>
        </p:grpSpPr>
        <p:sp>
          <p:nvSpPr>
            <p:cNvPr id="16" name="Oval 15"/>
            <p:cNvSpPr/>
            <p:nvPr/>
          </p:nvSpPr>
          <p:spPr>
            <a:xfrm>
              <a:off x="32501" y="0"/>
              <a:ext cx="293153" cy="293153"/>
            </a:xfrm>
            <a:prstGeom prst="ellipse">
              <a:avLst/>
            </a:prstGeom>
            <a:gradFill flip="none" rotWithShape="0">
              <a:gsLst>
                <a:gs pos="0">
                  <a:srgbClr val="F26126">
                    <a:shade val="30000"/>
                    <a:satMod val="115000"/>
                  </a:srgbClr>
                </a:gs>
                <a:gs pos="17000">
                  <a:srgbClr val="F26126">
                    <a:shade val="67500"/>
                    <a:satMod val="115000"/>
                  </a:srgbClr>
                </a:gs>
                <a:gs pos="100000">
                  <a:srgbClr val="F26126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tx1">
                  <a:alpha val="3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7" name="Oval 4"/>
            <p:cNvSpPr txBox="1"/>
            <p:nvPr/>
          </p:nvSpPr>
          <p:spPr>
            <a:xfrm>
              <a:off x="75432" y="42931"/>
              <a:ext cx="207291" cy="2072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1500" b="0" kern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230148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11000" cy="751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438312" y="4229099"/>
            <a:ext cx="1733388" cy="1647825"/>
          </a:xfrm>
          <a:prstGeom prst="roundRect">
            <a:avLst/>
          </a:prstGeom>
          <a:noFill/>
          <a:ln w="38100">
            <a:solidFill>
              <a:srgbClr val="F261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26126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857375" y="714375"/>
            <a:ext cx="1114425" cy="0"/>
          </a:xfrm>
          <a:prstGeom prst="line">
            <a:avLst/>
          </a:prstGeom>
          <a:ln w="38100">
            <a:solidFill>
              <a:srgbClr val="F261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857374" y="809813"/>
            <a:ext cx="6296812" cy="1384995"/>
          </a:xfrm>
          <a:prstGeom prst="rect">
            <a:avLst/>
          </a:prstGeom>
          <a:solidFill>
            <a:schemeClr val="bg1"/>
          </a:solidFill>
          <a:ln w="28575">
            <a:solidFill>
              <a:srgbClr val="F2612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Regardless of whether you copied the Client ID value to your clipboard via the “Show client ID” button or the “Edit” process, resume following the steps here: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In a new tab, navigate to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admin.google.com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You must remain logged into your Google Apps Super Administrator account.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8312" y="5967411"/>
            <a:ext cx="1504788" cy="307777"/>
          </a:xfrm>
          <a:prstGeom prst="rect">
            <a:avLst/>
          </a:prstGeom>
          <a:solidFill>
            <a:schemeClr val="bg1"/>
          </a:solidFill>
          <a:ln w="28575">
            <a:solidFill>
              <a:srgbClr val="F2612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Select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Security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006" y="5786436"/>
            <a:ext cx="114300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444750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" y="469"/>
            <a:ext cx="11809524" cy="751428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534812" y="7110411"/>
            <a:ext cx="1152363" cy="307777"/>
          </a:xfrm>
          <a:prstGeom prst="rect">
            <a:avLst/>
          </a:prstGeom>
          <a:solidFill>
            <a:schemeClr val="bg1"/>
          </a:solidFill>
          <a:ln w="28575">
            <a:solidFill>
              <a:srgbClr val="F2612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Scroll down.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0658187" y="3948111"/>
            <a:ext cx="1562100" cy="66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DAVID~1.ACC\AppData\Local\Temp\SNAGHTML1d8438c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633186" y="3500436"/>
            <a:ext cx="129030" cy="204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92432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" y="469"/>
            <a:ext cx="11809524" cy="7514286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028986" y="4324349"/>
            <a:ext cx="7610313" cy="914401"/>
          </a:xfrm>
          <a:prstGeom prst="roundRect">
            <a:avLst/>
          </a:prstGeom>
          <a:noFill/>
          <a:ln w="38100">
            <a:solidFill>
              <a:srgbClr val="F261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26126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306" y="5148262"/>
            <a:ext cx="114300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849815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" y="469"/>
            <a:ext cx="11809524" cy="7514286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800636" y="5648324"/>
            <a:ext cx="1542889" cy="285751"/>
          </a:xfrm>
          <a:prstGeom prst="roundRect">
            <a:avLst/>
          </a:prstGeom>
          <a:noFill/>
          <a:ln w="38100">
            <a:solidFill>
              <a:srgbClr val="F261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26126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030" y="5843587"/>
            <a:ext cx="114300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391951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809524" cy="7514286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7494657" y="2417670"/>
            <a:ext cx="720050" cy="234523"/>
          </a:xfrm>
          <a:prstGeom prst="roundRect">
            <a:avLst/>
          </a:prstGeom>
          <a:noFill/>
          <a:ln w="38100">
            <a:solidFill>
              <a:srgbClr val="F261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26126"/>
              </a:solidFill>
            </a:endParaRPr>
          </a:p>
        </p:txBody>
      </p:sp>
      <p:pic>
        <p:nvPicPr>
          <p:cNvPr id="4" name="Picture 2" descr="C:\Users\DAVID~1.ACC\AppData\Local\Temp\SNAGHTML1d8438c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780" y="2605087"/>
            <a:ext cx="114300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493320" y="2866075"/>
            <a:ext cx="3821206" cy="954107"/>
          </a:xfrm>
          <a:prstGeom prst="rect">
            <a:avLst/>
          </a:prstGeom>
          <a:solidFill>
            <a:schemeClr val="bg1"/>
          </a:solidFill>
          <a:ln w="28575">
            <a:solidFill>
              <a:srgbClr val="F2612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Input the following value into the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One or More API Scopes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field: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https://www.googleapis.com/auth/drive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314325" y="2633662"/>
            <a:ext cx="1514475" cy="0"/>
          </a:xfrm>
          <a:prstGeom prst="line">
            <a:avLst/>
          </a:prstGeom>
          <a:ln w="38100">
            <a:solidFill>
              <a:srgbClr val="F261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09686" y="2866075"/>
            <a:ext cx="3630213" cy="1815882"/>
          </a:xfrm>
          <a:prstGeom prst="rect">
            <a:avLst/>
          </a:prstGeom>
          <a:solidFill>
            <a:schemeClr val="bg1"/>
          </a:solidFill>
          <a:ln w="28575">
            <a:solidFill>
              <a:srgbClr val="F2612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Paste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the service account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Client ID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copied previously from the Google Dev Console into the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Client Name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field.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In the event you need to review where that value was copied from, click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4" action="ppaction://hlinksldjump"/>
              </a:rPr>
              <a:t>here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(Slideshow must be in presenter mode to utilize this hyperlink: Shift+F5)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514110" y="2633662"/>
            <a:ext cx="2201015" cy="0"/>
          </a:xfrm>
          <a:prstGeom prst="line">
            <a:avLst/>
          </a:prstGeom>
          <a:ln w="38100">
            <a:solidFill>
              <a:srgbClr val="F261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8684064" y="2376285"/>
            <a:ext cx="2572039" cy="954107"/>
          </a:xfrm>
          <a:prstGeom prst="rect">
            <a:avLst/>
          </a:prstGeom>
          <a:solidFill>
            <a:schemeClr val="bg1"/>
          </a:solidFill>
          <a:ln w="28575">
            <a:solidFill>
              <a:srgbClr val="F2612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Ensure there are no typos or spaces before or after either of these values, then select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Authorize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2000179" y="2373377"/>
            <a:ext cx="293153" cy="293153"/>
            <a:chOff x="32501" y="0"/>
            <a:chExt cx="293153" cy="293153"/>
          </a:xfrm>
        </p:grpSpPr>
        <p:sp>
          <p:nvSpPr>
            <p:cNvPr id="20" name="Oval 19"/>
            <p:cNvSpPr/>
            <p:nvPr/>
          </p:nvSpPr>
          <p:spPr>
            <a:xfrm>
              <a:off x="32501" y="0"/>
              <a:ext cx="293153" cy="293153"/>
            </a:xfrm>
            <a:prstGeom prst="ellipse">
              <a:avLst/>
            </a:prstGeom>
            <a:gradFill flip="none" rotWithShape="0">
              <a:gsLst>
                <a:gs pos="0">
                  <a:srgbClr val="F26126">
                    <a:shade val="30000"/>
                    <a:satMod val="115000"/>
                  </a:srgbClr>
                </a:gs>
                <a:gs pos="17000">
                  <a:srgbClr val="F26126">
                    <a:shade val="67500"/>
                    <a:satMod val="115000"/>
                  </a:srgbClr>
                </a:gs>
                <a:gs pos="100000">
                  <a:srgbClr val="F26126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tx1">
                  <a:alpha val="3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2" name="Oval 4"/>
            <p:cNvSpPr txBox="1"/>
            <p:nvPr/>
          </p:nvSpPr>
          <p:spPr>
            <a:xfrm>
              <a:off x="75432" y="42931"/>
              <a:ext cx="207291" cy="2072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b="0" kern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157632" y="2368144"/>
            <a:ext cx="293153" cy="293153"/>
            <a:chOff x="32501" y="0"/>
            <a:chExt cx="293153" cy="293153"/>
          </a:xfrm>
        </p:grpSpPr>
        <p:sp>
          <p:nvSpPr>
            <p:cNvPr id="25" name="Oval 24"/>
            <p:cNvSpPr/>
            <p:nvPr/>
          </p:nvSpPr>
          <p:spPr>
            <a:xfrm>
              <a:off x="32501" y="0"/>
              <a:ext cx="293153" cy="293153"/>
            </a:xfrm>
            <a:prstGeom prst="ellipse">
              <a:avLst/>
            </a:prstGeom>
            <a:gradFill flip="none" rotWithShape="0">
              <a:gsLst>
                <a:gs pos="0">
                  <a:srgbClr val="F26126">
                    <a:shade val="30000"/>
                    <a:satMod val="115000"/>
                  </a:srgbClr>
                </a:gs>
                <a:gs pos="17000">
                  <a:srgbClr val="F26126">
                    <a:shade val="67500"/>
                    <a:satMod val="115000"/>
                  </a:srgbClr>
                </a:gs>
                <a:gs pos="100000">
                  <a:srgbClr val="F26126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tx1">
                  <a:alpha val="3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6" name="Oval 4"/>
            <p:cNvSpPr txBox="1"/>
            <p:nvPr/>
          </p:nvSpPr>
          <p:spPr>
            <a:xfrm>
              <a:off x="75432" y="42931"/>
              <a:ext cx="207291" cy="2072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1500" b="0" kern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314526" y="2368144"/>
            <a:ext cx="293153" cy="293153"/>
            <a:chOff x="32501" y="0"/>
            <a:chExt cx="293153" cy="293153"/>
          </a:xfrm>
        </p:grpSpPr>
        <p:sp>
          <p:nvSpPr>
            <p:cNvPr id="28" name="Oval 27"/>
            <p:cNvSpPr/>
            <p:nvPr/>
          </p:nvSpPr>
          <p:spPr>
            <a:xfrm>
              <a:off x="32501" y="0"/>
              <a:ext cx="293153" cy="293153"/>
            </a:xfrm>
            <a:prstGeom prst="ellipse">
              <a:avLst/>
            </a:prstGeom>
            <a:gradFill flip="none" rotWithShape="0">
              <a:gsLst>
                <a:gs pos="0">
                  <a:srgbClr val="F26126">
                    <a:shade val="30000"/>
                    <a:satMod val="115000"/>
                  </a:srgbClr>
                </a:gs>
                <a:gs pos="17000">
                  <a:srgbClr val="F26126">
                    <a:shade val="67500"/>
                    <a:satMod val="115000"/>
                  </a:srgbClr>
                </a:gs>
                <a:gs pos="100000">
                  <a:srgbClr val="F26126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tx1">
                  <a:alpha val="3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9" name="Oval 4"/>
            <p:cNvSpPr txBox="1"/>
            <p:nvPr/>
          </p:nvSpPr>
          <p:spPr>
            <a:xfrm>
              <a:off x="75432" y="42931"/>
              <a:ext cx="207291" cy="2072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1500" b="0" kern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813565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" y="469"/>
            <a:ext cx="11809524" cy="7514286"/>
          </a:xfrm>
          <a:prstGeom prst="rect">
            <a:avLst/>
          </a:prstGeom>
        </p:spPr>
      </p:pic>
      <p:sp>
        <p:nvSpPr>
          <p:cNvPr id="15" name="Freeform 14"/>
          <p:cNvSpPr/>
          <p:nvPr/>
        </p:nvSpPr>
        <p:spPr>
          <a:xfrm>
            <a:off x="0" y="0"/>
            <a:ext cx="11810999" cy="7515225"/>
          </a:xfrm>
          <a:custGeom>
            <a:avLst/>
            <a:gdLst>
              <a:gd name="connsiteX0" fmla="*/ 323781 w 11810999"/>
              <a:gd name="connsiteY0" fmla="*/ 4229100 h 7515225"/>
              <a:gd name="connsiteX1" fmla="*/ 323781 w 11810999"/>
              <a:gd name="connsiteY1" fmla="*/ 4705350 h 7515225"/>
              <a:gd name="connsiteX2" fmla="*/ 11477625 w 11810999"/>
              <a:gd name="connsiteY2" fmla="*/ 4705350 h 7515225"/>
              <a:gd name="connsiteX3" fmla="*/ 11477625 w 11810999"/>
              <a:gd name="connsiteY3" fmla="*/ 4229100 h 7515225"/>
              <a:gd name="connsiteX4" fmla="*/ 123987 w 11810999"/>
              <a:gd name="connsiteY4" fmla="*/ 152400 h 7515225"/>
              <a:gd name="connsiteX5" fmla="*/ 123987 w 11810999"/>
              <a:gd name="connsiteY5" fmla="*/ 466725 h 7515225"/>
              <a:gd name="connsiteX6" fmla="*/ 2428875 w 11810999"/>
              <a:gd name="connsiteY6" fmla="*/ 466725 h 7515225"/>
              <a:gd name="connsiteX7" fmla="*/ 2428875 w 11810999"/>
              <a:gd name="connsiteY7" fmla="*/ 152400 h 7515225"/>
              <a:gd name="connsiteX8" fmla="*/ 0 w 11810999"/>
              <a:gd name="connsiteY8" fmla="*/ 0 h 7515225"/>
              <a:gd name="connsiteX9" fmla="*/ 11810999 w 11810999"/>
              <a:gd name="connsiteY9" fmla="*/ 0 h 7515225"/>
              <a:gd name="connsiteX10" fmla="*/ 11810999 w 11810999"/>
              <a:gd name="connsiteY10" fmla="*/ 7515225 h 7515225"/>
              <a:gd name="connsiteX11" fmla="*/ 0 w 11810999"/>
              <a:gd name="connsiteY11" fmla="*/ 7515225 h 7515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810999" h="7515225">
                <a:moveTo>
                  <a:pt x="323781" y="4229100"/>
                </a:moveTo>
                <a:lnTo>
                  <a:pt x="323781" y="4705350"/>
                </a:lnTo>
                <a:lnTo>
                  <a:pt x="11477625" y="4705350"/>
                </a:lnTo>
                <a:lnTo>
                  <a:pt x="11477625" y="4229100"/>
                </a:lnTo>
                <a:close/>
                <a:moveTo>
                  <a:pt x="123987" y="152400"/>
                </a:moveTo>
                <a:lnTo>
                  <a:pt x="123987" y="466725"/>
                </a:lnTo>
                <a:lnTo>
                  <a:pt x="2428875" y="466725"/>
                </a:lnTo>
                <a:lnTo>
                  <a:pt x="2428875" y="152400"/>
                </a:lnTo>
                <a:close/>
                <a:moveTo>
                  <a:pt x="0" y="0"/>
                </a:moveTo>
                <a:lnTo>
                  <a:pt x="11810999" y="0"/>
                </a:lnTo>
                <a:lnTo>
                  <a:pt x="11810999" y="7515225"/>
                </a:lnTo>
                <a:lnTo>
                  <a:pt x="0" y="7515225"/>
                </a:lnTo>
                <a:close/>
              </a:path>
            </a:pathLst>
          </a:custGeom>
          <a:solidFill>
            <a:schemeClr val="tx1">
              <a:alpha val="32000"/>
            </a:scheme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36171" y="3736850"/>
            <a:ext cx="8293529" cy="307777"/>
          </a:xfrm>
          <a:prstGeom prst="rect">
            <a:avLst/>
          </a:prstGeom>
          <a:solidFill>
            <a:schemeClr val="bg1"/>
          </a:solidFill>
          <a:ln w="28575">
            <a:solidFill>
              <a:srgbClr val="F2612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Verify the values you just entered now display in the list of authorized API clients. Do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click Remove.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23987" y="152400"/>
            <a:ext cx="2304888" cy="314325"/>
          </a:xfrm>
          <a:prstGeom prst="roundRect">
            <a:avLst/>
          </a:prstGeom>
          <a:noFill/>
          <a:ln w="38100">
            <a:solidFill>
              <a:srgbClr val="F261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2612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6172" y="629710"/>
            <a:ext cx="2416603" cy="307777"/>
          </a:xfrm>
          <a:prstGeom prst="rect">
            <a:avLst/>
          </a:prstGeom>
          <a:solidFill>
            <a:schemeClr val="bg1"/>
          </a:solidFill>
          <a:ln w="28575">
            <a:solidFill>
              <a:srgbClr val="F2612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Navigate to Infinite Campus.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886" y="381000"/>
            <a:ext cx="114300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323781" y="3744163"/>
            <a:ext cx="293153" cy="293153"/>
            <a:chOff x="32501" y="0"/>
            <a:chExt cx="293153" cy="293153"/>
          </a:xfrm>
        </p:grpSpPr>
        <p:sp>
          <p:nvSpPr>
            <p:cNvPr id="10" name="Oval 9"/>
            <p:cNvSpPr/>
            <p:nvPr/>
          </p:nvSpPr>
          <p:spPr>
            <a:xfrm>
              <a:off x="32501" y="0"/>
              <a:ext cx="293153" cy="293153"/>
            </a:xfrm>
            <a:prstGeom prst="ellipse">
              <a:avLst/>
            </a:prstGeom>
            <a:gradFill flip="none" rotWithShape="0">
              <a:gsLst>
                <a:gs pos="0">
                  <a:srgbClr val="F26126">
                    <a:shade val="30000"/>
                    <a:satMod val="115000"/>
                  </a:srgbClr>
                </a:gs>
                <a:gs pos="17000">
                  <a:srgbClr val="F26126">
                    <a:shade val="67500"/>
                    <a:satMod val="115000"/>
                  </a:srgbClr>
                </a:gs>
                <a:gs pos="100000">
                  <a:srgbClr val="F26126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tx1">
                  <a:alpha val="3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1" name="Oval 4"/>
            <p:cNvSpPr txBox="1"/>
            <p:nvPr/>
          </p:nvSpPr>
          <p:spPr>
            <a:xfrm>
              <a:off x="75432" y="42931"/>
              <a:ext cx="207291" cy="2072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1500" b="0" kern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23781" y="645394"/>
            <a:ext cx="293153" cy="293153"/>
            <a:chOff x="32501" y="0"/>
            <a:chExt cx="293153" cy="293153"/>
          </a:xfrm>
        </p:grpSpPr>
        <p:sp>
          <p:nvSpPr>
            <p:cNvPr id="13" name="Oval 12"/>
            <p:cNvSpPr/>
            <p:nvPr/>
          </p:nvSpPr>
          <p:spPr>
            <a:xfrm>
              <a:off x="32501" y="0"/>
              <a:ext cx="293153" cy="293153"/>
            </a:xfrm>
            <a:prstGeom prst="ellipse">
              <a:avLst/>
            </a:prstGeom>
            <a:gradFill flip="none" rotWithShape="0">
              <a:gsLst>
                <a:gs pos="0">
                  <a:srgbClr val="F26126">
                    <a:shade val="30000"/>
                    <a:satMod val="115000"/>
                  </a:srgbClr>
                </a:gs>
                <a:gs pos="17000">
                  <a:srgbClr val="F26126">
                    <a:shade val="67500"/>
                    <a:satMod val="115000"/>
                  </a:srgbClr>
                </a:gs>
                <a:gs pos="100000">
                  <a:srgbClr val="F26126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tx1">
                  <a:alpha val="3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4" name="Oval 4"/>
            <p:cNvSpPr txBox="1"/>
            <p:nvPr/>
          </p:nvSpPr>
          <p:spPr>
            <a:xfrm>
              <a:off x="75432" y="42931"/>
              <a:ext cx="207291" cy="2072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1500" b="0" kern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787367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" y="469"/>
            <a:ext cx="11805780" cy="751428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56074" y="2565275"/>
            <a:ext cx="4073952" cy="2246769"/>
          </a:xfrm>
          <a:prstGeom prst="rect">
            <a:avLst/>
          </a:prstGeom>
          <a:solidFill>
            <a:schemeClr val="bg1"/>
          </a:solidFill>
          <a:ln w="28575">
            <a:solidFill>
              <a:srgbClr val="F2612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Enter the name of your Google Apps for Education domain here. This corresponds with the domain of your Google Apps users’ accounts, such as johnjohnson@</a:t>
            </a:r>
            <a:r>
              <a:rPr lang="en-US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schooldistrict.org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If you’re at all unsure of what to enter here, you can confirm your domains within the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Google Admin Console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For example…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457450" y="2752725"/>
            <a:ext cx="771525" cy="0"/>
          </a:xfrm>
          <a:prstGeom prst="line">
            <a:avLst/>
          </a:prstGeom>
          <a:ln w="38100">
            <a:solidFill>
              <a:srgbClr val="F261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976214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06518" cy="751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9544211" y="4181474"/>
            <a:ext cx="1800064" cy="1762126"/>
          </a:xfrm>
          <a:prstGeom prst="roundRect">
            <a:avLst/>
          </a:prstGeom>
          <a:noFill/>
          <a:ln w="38100">
            <a:solidFill>
              <a:srgbClr val="F261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26126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857375" y="714375"/>
            <a:ext cx="1114425" cy="0"/>
          </a:xfrm>
          <a:prstGeom prst="line">
            <a:avLst/>
          </a:prstGeom>
          <a:ln w="38100">
            <a:solidFill>
              <a:srgbClr val="F261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556074" y="2866932"/>
            <a:ext cx="4073952" cy="1169551"/>
          </a:xfrm>
          <a:prstGeom prst="rect">
            <a:avLst/>
          </a:prstGeom>
          <a:solidFill>
            <a:schemeClr val="bg1"/>
          </a:solidFill>
          <a:ln w="28575">
            <a:solidFill>
              <a:srgbClr val="F2612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If you’re at all unsure of what to enter here, you can confirm your domains within the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Google Admin Console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For example…</a:t>
            </a:r>
          </a:p>
        </p:txBody>
      </p:sp>
    </p:spTree>
    <p:extLst>
      <p:ext uri="{BB962C8B-B14F-4D97-AF65-F5344CB8AC3E}">
        <p14:creationId xmlns:p14="http://schemas.microsoft.com/office/powerpoint/2010/main" val="2850897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8069B2DE-B7FC-B38B-B480-46130DEEA5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5" y="0"/>
            <a:ext cx="11796050" cy="75152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31493" y="32069"/>
            <a:ext cx="5144679" cy="307777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Ensure the project you just created is selected in the top menu.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60889" y="91597"/>
            <a:ext cx="272421" cy="248250"/>
          </a:xfrm>
          <a:prstGeom prst="roundRect">
            <a:avLst/>
          </a:prstGeom>
          <a:noFill/>
          <a:ln w="38100">
            <a:solidFill>
              <a:srgbClr val="F261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26126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3310" y="495863"/>
            <a:ext cx="3939771" cy="307777"/>
          </a:xfrm>
          <a:prstGeom prst="rect">
            <a:avLst/>
          </a:prstGeom>
          <a:solidFill>
            <a:schemeClr val="bg1"/>
          </a:solidFill>
          <a:ln w="28575">
            <a:solidFill>
              <a:srgbClr val="F2612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Click the menu icon to reveal the sidebar menu.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10" y="249359"/>
            <a:ext cx="114300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7E7E5E4B-BC74-CBD9-5A05-4B4A02342B67}"/>
              </a:ext>
            </a:extLst>
          </p:cNvPr>
          <p:cNvSpPr/>
          <p:nvPr/>
        </p:nvSpPr>
        <p:spPr>
          <a:xfrm>
            <a:off x="70338" y="4069582"/>
            <a:ext cx="2291025" cy="307777"/>
          </a:xfrm>
          <a:prstGeom prst="roundRect">
            <a:avLst/>
          </a:prstGeom>
          <a:noFill/>
          <a:ln w="38100">
            <a:solidFill>
              <a:srgbClr val="F261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9689D745-DD96-7041-146D-AC60B7BA0759}"/>
              </a:ext>
            </a:extLst>
          </p:cNvPr>
          <p:cNvSpPr/>
          <p:nvPr/>
        </p:nvSpPr>
        <p:spPr>
          <a:xfrm>
            <a:off x="2734828" y="4210259"/>
            <a:ext cx="1545770" cy="307777"/>
          </a:xfrm>
          <a:prstGeom prst="roundRect">
            <a:avLst/>
          </a:prstGeom>
          <a:noFill/>
          <a:ln w="38100">
            <a:solidFill>
              <a:srgbClr val="F261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21131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06518" cy="751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533561" y="1971674"/>
            <a:ext cx="2895439" cy="1809751"/>
          </a:xfrm>
          <a:prstGeom prst="roundRect">
            <a:avLst/>
          </a:prstGeom>
          <a:noFill/>
          <a:ln w="38100">
            <a:solidFill>
              <a:srgbClr val="F261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261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58114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" y="469"/>
            <a:ext cx="11805780" cy="7514286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90501" y="2884602"/>
            <a:ext cx="1828800" cy="452487"/>
          </a:xfrm>
          <a:prstGeom prst="roundRect">
            <a:avLst/>
          </a:prstGeom>
          <a:noFill/>
          <a:ln w="38100">
            <a:solidFill>
              <a:srgbClr val="F261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2612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09064" y="2875078"/>
            <a:ext cx="7660063" cy="738664"/>
          </a:xfrm>
          <a:prstGeom prst="rect">
            <a:avLst/>
          </a:prstGeom>
          <a:solidFill>
            <a:schemeClr val="bg1"/>
          </a:solidFill>
          <a:ln w="28575">
            <a:solidFill>
              <a:srgbClr val="F2612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The values in this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Domain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area that you want to integrate with are what Infinite Campus needs.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The domains need to be input into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Infinite Campus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149041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" y="469"/>
            <a:ext cx="11809524" cy="7514286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90501" y="2884602"/>
            <a:ext cx="1828800" cy="3167406"/>
          </a:xfrm>
          <a:prstGeom prst="roundRect">
            <a:avLst/>
          </a:prstGeom>
          <a:noFill/>
          <a:ln w="38100">
            <a:solidFill>
              <a:srgbClr val="F261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2612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9064" y="2875078"/>
            <a:ext cx="6462860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F2612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Your district may have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multiple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domains, as in this example. In that case, supply Infinite Campus will all the domains your district wishes to integrate with.</a:t>
            </a:r>
          </a:p>
        </p:txBody>
      </p:sp>
    </p:spTree>
    <p:extLst>
      <p:ext uri="{BB962C8B-B14F-4D97-AF65-F5344CB8AC3E}">
        <p14:creationId xmlns:p14="http://schemas.microsoft.com/office/powerpoint/2010/main" val="24597505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" y="469"/>
            <a:ext cx="11809524" cy="751428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43801" y="2524126"/>
            <a:ext cx="4114799" cy="2462213"/>
          </a:xfrm>
          <a:prstGeom prst="rect">
            <a:avLst/>
          </a:prstGeom>
          <a:solidFill>
            <a:schemeClr val="bg1"/>
          </a:solidFill>
          <a:ln w="28575">
            <a:solidFill>
              <a:srgbClr val="F2612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If you have multiple domains established within your Google Admin console, you can add additional domains by selecting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Use Multiple Domains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Note that all domains must be established within the same Google Admin account, as shown on the prior screen.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(If you only have one domain established, you may skip this step.)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296845" y="2568577"/>
            <a:ext cx="1199330" cy="222248"/>
          </a:xfrm>
          <a:prstGeom prst="roundRect">
            <a:avLst/>
          </a:prstGeom>
          <a:noFill/>
          <a:ln w="38100">
            <a:solidFill>
              <a:srgbClr val="F261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26126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457450" y="2752725"/>
            <a:ext cx="771525" cy="0"/>
          </a:xfrm>
          <a:prstGeom prst="line">
            <a:avLst/>
          </a:prstGeom>
          <a:ln w="38100">
            <a:solidFill>
              <a:srgbClr val="F261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319193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" y="-2406"/>
            <a:ext cx="11809524" cy="7514286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433505" y="3261674"/>
            <a:ext cx="1808557" cy="188536"/>
          </a:xfrm>
          <a:prstGeom prst="roundRect">
            <a:avLst/>
          </a:prstGeom>
          <a:noFill/>
          <a:ln w="38100">
            <a:solidFill>
              <a:srgbClr val="F261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26126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17406" y="3231517"/>
            <a:ext cx="5893393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F2612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You can select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Add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to add each manually, or select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Automatic Fill from Google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to auto-fill the values directly from your Google Admin Console.</a:t>
            </a:r>
          </a:p>
        </p:txBody>
      </p:sp>
    </p:spTree>
    <p:extLst>
      <p:ext uri="{BB962C8B-B14F-4D97-AF65-F5344CB8AC3E}">
        <p14:creationId xmlns:p14="http://schemas.microsoft.com/office/powerpoint/2010/main" val="319791292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" y="469"/>
            <a:ext cx="11809524" cy="7514286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2456365" y="3188872"/>
            <a:ext cx="1178375" cy="0"/>
          </a:xfrm>
          <a:prstGeom prst="line">
            <a:avLst/>
          </a:prstGeom>
          <a:ln w="38100">
            <a:solidFill>
              <a:srgbClr val="F261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059162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" y="469"/>
            <a:ext cx="11809524" cy="7514286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428767" y="1779789"/>
            <a:ext cx="432878" cy="224310"/>
          </a:xfrm>
          <a:prstGeom prst="roundRect">
            <a:avLst/>
          </a:prstGeom>
          <a:noFill/>
          <a:ln w="38100">
            <a:solidFill>
              <a:srgbClr val="F261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26126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626" y="1917421"/>
            <a:ext cx="114300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84785" y="1732152"/>
            <a:ext cx="2393231" cy="307777"/>
          </a:xfrm>
          <a:prstGeom prst="rect">
            <a:avLst/>
          </a:prstGeom>
          <a:solidFill>
            <a:schemeClr val="bg1"/>
          </a:solidFill>
          <a:ln w="28575">
            <a:solidFill>
              <a:srgbClr val="F2612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Save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to complete the setup.</a:t>
            </a:r>
          </a:p>
        </p:txBody>
      </p:sp>
    </p:spTree>
    <p:extLst>
      <p:ext uri="{BB962C8B-B14F-4D97-AF65-F5344CB8AC3E}">
        <p14:creationId xmlns:p14="http://schemas.microsoft.com/office/powerpoint/2010/main" val="31841139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" y="469"/>
            <a:ext cx="11809524" cy="75142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64509" y="1729064"/>
            <a:ext cx="5052836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F2612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You can verify you’ve configured the Google Dev Console and Google Admin console correctly with the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Validate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button.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916765" y="1779789"/>
            <a:ext cx="565535" cy="224310"/>
          </a:xfrm>
          <a:prstGeom prst="roundRect">
            <a:avLst/>
          </a:prstGeom>
          <a:noFill/>
          <a:ln w="38100">
            <a:solidFill>
              <a:srgbClr val="F261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26126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240" y="1917421"/>
            <a:ext cx="114300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29731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11000" cy="751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9222316" y="5142115"/>
            <a:ext cx="327202" cy="209114"/>
          </a:xfrm>
          <a:prstGeom prst="roundRect">
            <a:avLst/>
          </a:prstGeom>
          <a:noFill/>
          <a:ln w="38100">
            <a:solidFill>
              <a:srgbClr val="F261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26126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5917" y="5284594"/>
            <a:ext cx="114300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872111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11000" cy="751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8387429" y="5706658"/>
            <a:ext cx="581642" cy="209114"/>
          </a:xfrm>
          <a:prstGeom prst="roundRect">
            <a:avLst/>
          </a:prstGeom>
          <a:noFill/>
          <a:ln w="38100">
            <a:solidFill>
              <a:srgbClr val="F261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26126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8250" y="5876017"/>
            <a:ext cx="114300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581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" y="469"/>
            <a:ext cx="11809524" cy="7514286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275055" y="429155"/>
            <a:ext cx="2210586" cy="475818"/>
          </a:xfrm>
          <a:prstGeom prst="roundRect">
            <a:avLst/>
          </a:prstGeom>
          <a:noFill/>
          <a:ln w="38100">
            <a:solidFill>
              <a:srgbClr val="F261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26126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048" y="776777"/>
            <a:ext cx="114300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482976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11000" cy="751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962" y="852486"/>
            <a:ext cx="5857875" cy="634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8435137" y="4283373"/>
            <a:ext cx="859938" cy="368139"/>
          </a:xfrm>
          <a:prstGeom prst="roundRect">
            <a:avLst/>
          </a:prstGeom>
          <a:noFill/>
          <a:ln w="38100">
            <a:solidFill>
              <a:srgbClr val="F261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26126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5106" y="4561024"/>
            <a:ext cx="114300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4483948" y="3522827"/>
            <a:ext cx="1765777" cy="0"/>
          </a:xfrm>
          <a:prstGeom prst="line">
            <a:avLst/>
          </a:prstGeom>
          <a:ln w="38100">
            <a:solidFill>
              <a:srgbClr val="F261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36729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11000" cy="751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962" y="852486"/>
            <a:ext cx="5857875" cy="634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8268160" y="6517690"/>
            <a:ext cx="859938" cy="368139"/>
          </a:xfrm>
          <a:prstGeom prst="roundRect">
            <a:avLst/>
          </a:prstGeom>
          <a:noFill/>
          <a:ln w="38100">
            <a:solidFill>
              <a:srgbClr val="F261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26126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8129" y="6795341"/>
            <a:ext cx="114300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873221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11000" cy="751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3330399" y="6551629"/>
            <a:ext cx="708864" cy="286493"/>
          </a:xfrm>
          <a:prstGeom prst="roundRect">
            <a:avLst/>
          </a:prstGeom>
          <a:noFill/>
          <a:ln w="38100">
            <a:solidFill>
              <a:srgbClr val="F261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26126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831" y="6747634"/>
            <a:ext cx="114300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3267986" y="4405023"/>
            <a:ext cx="1836751" cy="1765189"/>
          </a:xfrm>
          <a:prstGeom prst="roundRect">
            <a:avLst/>
          </a:prstGeom>
          <a:noFill/>
          <a:ln w="38100">
            <a:solidFill>
              <a:srgbClr val="F261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26126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00001" y="4405023"/>
            <a:ext cx="4952667" cy="1169551"/>
          </a:xfrm>
          <a:prstGeom prst="rect">
            <a:avLst/>
          </a:prstGeom>
          <a:solidFill>
            <a:schemeClr val="bg1"/>
          </a:solidFill>
          <a:ln w="28575">
            <a:solidFill>
              <a:srgbClr val="F2612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Select any file from your Google Drive account. This validation process will not actually upload the file you select to Infinite Campus. It simply performs a dry run of the process to ensure your configuration was completed correctly.</a:t>
            </a:r>
          </a:p>
        </p:txBody>
      </p:sp>
    </p:spTree>
    <p:extLst>
      <p:ext uri="{BB962C8B-B14F-4D97-AF65-F5344CB8AC3E}">
        <p14:creationId xmlns:p14="http://schemas.microsoft.com/office/powerpoint/2010/main" val="375397696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11000" cy="751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350781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24" y="469"/>
            <a:ext cx="11819047" cy="75142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2202" y="1621412"/>
            <a:ext cx="8088173" cy="802849"/>
          </a:xfrm>
        </p:spPr>
        <p:txBody>
          <a:bodyPr>
            <a:normAutofit/>
          </a:bodyPr>
          <a:lstStyle/>
          <a:p>
            <a:r>
              <a:rPr lang="en-US" sz="3550" b="1" dirty="0">
                <a:solidFill>
                  <a:srgbClr val="0088D5"/>
                </a:solidFill>
                <a:latin typeface="+mn-lt"/>
              </a:rPr>
              <a:t>Google Dev Console Setup Guide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2203" y="2440949"/>
            <a:ext cx="8088172" cy="412177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If you’ve followed these steps exactly, your Google Dev Console project setup is complete!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Final steps: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Configure which schools can utilize the integration on the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Preferences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tab.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Ensure teachers have been granted the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Campus Instruction &gt; Google Drive tool right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to access this integration.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Additional guidance can be found in Campus Community’s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Google Drive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article.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Training resources for your teachers: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An overview of the Google Drive integration functionality and workflow is available in Campus Community in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article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video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form.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816453" y="6724649"/>
            <a:ext cx="7594247" cy="6000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1468" indent="-221468" algn="l" defTabSz="885871" rtl="0" eaLnBrk="1" latinLnBrk="0" hangingPunct="1">
              <a:lnSpc>
                <a:spcPct val="90000"/>
              </a:lnSpc>
              <a:spcBef>
                <a:spcPts val="969"/>
              </a:spcBef>
              <a:buFont typeface="Arial" panose="020B0604020202020204" pitchFamily="34" charset="0"/>
              <a:buChar char="•"/>
              <a:defRPr sz="27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4403" indent="-221468" algn="l" defTabSz="885871" rtl="0" eaLnBrk="1" latinLnBrk="0" hangingPunct="1">
              <a:lnSpc>
                <a:spcPct val="90000"/>
              </a:lnSpc>
              <a:spcBef>
                <a:spcPts val="484"/>
              </a:spcBef>
              <a:buFont typeface="Arial" panose="020B0604020202020204" pitchFamily="34" charset="0"/>
              <a:buChar char="•"/>
              <a:defRPr sz="23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7338" indent="-221468" algn="l" defTabSz="885871" rtl="0" eaLnBrk="1" latinLnBrk="0" hangingPunct="1">
              <a:lnSpc>
                <a:spcPct val="90000"/>
              </a:lnSpc>
              <a:spcBef>
                <a:spcPts val="484"/>
              </a:spcBef>
              <a:buFont typeface="Arial" panose="020B0604020202020204" pitchFamily="34" charset="0"/>
              <a:buChar char="•"/>
              <a:defRPr sz="19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50274" indent="-221468" algn="l" defTabSz="885871" rtl="0" eaLnBrk="1" latinLnBrk="0" hangingPunct="1">
              <a:lnSpc>
                <a:spcPct val="90000"/>
              </a:lnSpc>
              <a:spcBef>
                <a:spcPts val="484"/>
              </a:spcBef>
              <a:buFont typeface="Arial" panose="020B0604020202020204" pitchFamily="34" charset="0"/>
              <a:buChar char="•"/>
              <a:defRPr sz="17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3209" indent="-221468" algn="l" defTabSz="885871" rtl="0" eaLnBrk="1" latinLnBrk="0" hangingPunct="1">
              <a:lnSpc>
                <a:spcPct val="90000"/>
              </a:lnSpc>
              <a:spcBef>
                <a:spcPts val="484"/>
              </a:spcBef>
              <a:buFont typeface="Arial" panose="020B0604020202020204" pitchFamily="34" charset="0"/>
              <a:buChar char="•"/>
              <a:defRPr sz="17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6144" indent="-221468" algn="l" defTabSz="885871" rtl="0" eaLnBrk="1" latinLnBrk="0" hangingPunct="1">
              <a:lnSpc>
                <a:spcPct val="90000"/>
              </a:lnSpc>
              <a:spcBef>
                <a:spcPts val="484"/>
              </a:spcBef>
              <a:buFont typeface="Arial" panose="020B0604020202020204" pitchFamily="34" charset="0"/>
              <a:buChar char="•"/>
              <a:defRPr sz="17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79080" indent="-221468" algn="l" defTabSz="885871" rtl="0" eaLnBrk="1" latinLnBrk="0" hangingPunct="1">
              <a:lnSpc>
                <a:spcPct val="90000"/>
              </a:lnSpc>
              <a:spcBef>
                <a:spcPts val="484"/>
              </a:spcBef>
              <a:buFont typeface="Arial" panose="020B0604020202020204" pitchFamily="34" charset="0"/>
              <a:buChar char="•"/>
              <a:defRPr sz="17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22015" indent="-221468" algn="l" defTabSz="885871" rtl="0" eaLnBrk="1" latinLnBrk="0" hangingPunct="1">
              <a:lnSpc>
                <a:spcPct val="90000"/>
              </a:lnSpc>
              <a:spcBef>
                <a:spcPts val="484"/>
              </a:spcBef>
              <a:buFont typeface="Arial" panose="020B0604020202020204" pitchFamily="34" charset="0"/>
              <a:buChar char="•"/>
              <a:defRPr sz="17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64951" indent="-221468" algn="l" defTabSz="885871" rtl="0" eaLnBrk="1" latinLnBrk="0" hangingPunct="1">
              <a:lnSpc>
                <a:spcPct val="90000"/>
              </a:lnSpc>
              <a:spcBef>
                <a:spcPts val="484"/>
              </a:spcBef>
              <a:buFont typeface="Arial" panose="020B0604020202020204" pitchFamily="34" charset="0"/>
              <a:buChar char="•"/>
              <a:defRPr sz="17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Disclaimer: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Policies, practices and individual tool right may vary depending on district or position.</a:t>
            </a:r>
          </a:p>
        </p:txBody>
      </p:sp>
    </p:spTree>
    <p:extLst>
      <p:ext uri="{BB962C8B-B14F-4D97-AF65-F5344CB8AC3E}">
        <p14:creationId xmlns:p14="http://schemas.microsoft.com/office/powerpoint/2010/main" val="14817081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9"/>
            <a:ext cx="11809524" cy="7514286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2639207" y="2311325"/>
            <a:ext cx="904093" cy="0"/>
          </a:xfrm>
          <a:prstGeom prst="line">
            <a:avLst/>
          </a:prstGeom>
          <a:ln w="38100">
            <a:solidFill>
              <a:srgbClr val="F261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751815" y="2157436"/>
            <a:ext cx="4163460" cy="738664"/>
          </a:xfrm>
          <a:prstGeom prst="rect">
            <a:avLst/>
          </a:prstGeom>
          <a:solidFill>
            <a:schemeClr val="bg1"/>
          </a:solidFill>
          <a:ln w="28575">
            <a:solidFill>
              <a:srgbClr val="F2612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Start typing “Google Picker.”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Selectable APIs will display once you being typing.</a:t>
            </a:r>
          </a:p>
        </p:txBody>
      </p:sp>
    </p:spTree>
    <p:extLst>
      <p:ext uri="{BB962C8B-B14F-4D97-AF65-F5344CB8AC3E}">
        <p14:creationId xmlns:p14="http://schemas.microsoft.com/office/powerpoint/2010/main" val="25308396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18181</TotalTime>
  <Words>1830</Words>
  <Application>Microsoft Office PowerPoint</Application>
  <PresentationFormat>Custom</PresentationFormat>
  <Paragraphs>179</Paragraphs>
  <Slides>84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84</vt:i4>
      </vt:variant>
    </vt:vector>
  </HeadingPairs>
  <TitlesOfParts>
    <vt:vector size="88" baseType="lpstr">
      <vt:lpstr>Arial</vt:lpstr>
      <vt:lpstr>Calibri</vt:lpstr>
      <vt:lpstr>Calibri Light</vt:lpstr>
      <vt:lpstr>Office Theme</vt:lpstr>
      <vt:lpstr>Google Dev Console Setup Guide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Google Dev Console Setup Guide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Google Dev Console Setup Guide</dc:title>
  <dc:creator>David Accola</dc:creator>
  <cp:lastModifiedBy>Jeremy Larson</cp:lastModifiedBy>
  <cp:revision>4</cp:revision>
  <dcterms:created xsi:type="dcterms:W3CDTF">2019-06-25T19:04:21Z</dcterms:created>
  <dcterms:modified xsi:type="dcterms:W3CDTF">2022-06-15T15:15:45Z</dcterms:modified>
</cp:coreProperties>
</file>