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399" r:id="rId2"/>
    <p:sldId id="263" r:id="rId3"/>
    <p:sldId id="424" r:id="rId4"/>
    <p:sldId id="398" r:id="rId5"/>
    <p:sldId id="368" r:id="rId6"/>
    <p:sldId id="417" r:id="rId7"/>
    <p:sldId id="427" r:id="rId8"/>
    <p:sldId id="430" r:id="rId9"/>
    <p:sldId id="433" r:id="rId10"/>
    <p:sldId id="425" r:id="rId11"/>
    <p:sldId id="421" r:id="rId12"/>
    <p:sldId id="339" r:id="rId13"/>
    <p:sldId id="313" r:id="rId14"/>
    <p:sldId id="381" r:id="rId15"/>
    <p:sldId id="428" r:id="rId16"/>
    <p:sldId id="429" r:id="rId17"/>
    <p:sldId id="431" r:id="rId18"/>
    <p:sldId id="432" r:id="rId19"/>
    <p:sldId id="426" r:id="rId20"/>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th Medina" initials="BM" lastIdx="1" clrIdx="0">
    <p:extLst>
      <p:ext uri="{19B8F6BF-5375-455C-9EA6-DF929625EA0E}">
        <p15:presenceInfo xmlns:p15="http://schemas.microsoft.com/office/powerpoint/2012/main" userId="S::bmedina@enterpriseflorida.com::d55dbced-138e-403a-b7a2-5b7739a9ceb8" providerId="AD"/>
      </p:ext>
    </p:extLst>
  </p:cmAuthor>
  <p:cmAuthor id="2" name="Jake Felder" initials="JF" lastIdx="9" clrIdx="1">
    <p:extLst>
      <p:ext uri="{19B8F6BF-5375-455C-9EA6-DF929625EA0E}">
        <p15:presenceInfo xmlns:p15="http://schemas.microsoft.com/office/powerpoint/2012/main" userId="S::jfelder@enterpriseflorida.com::1e3e60d0-8d33-4fa9-8cbf-20d8de2b67b9" providerId="AD"/>
      </p:ext>
    </p:extLst>
  </p:cmAuthor>
  <p:cmAuthor id="3" name="Raymond Collins" initials="RC" lastIdx="1" clrIdx="2">
    <p:extLst>
      <p:ext uri="{19B8F6BF-5375-455C-9EA6-DF929625EA0E}">
        <p15:presenceInfo xmlns:p15="http://schemas.microsoft.com/office/powerpoint/2012/main" userId="S::rcollins@enterpriseflorida.com::5becf1b7-9757-4b38-a480-1d380377f8d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95823" autoAdjust="0"/>
  </p:normalViewPr>
  <p:slideViewPr>
    <p:cSldViewPr>
      <p:cViewPr varScale="1">
        <p:scale>
          <a:sx n="109" d="100"/>
          <a:sy n="109" d="100"/>
        </p:scale>
        <p:origin x="1272" y="1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92" d="100"/>
          <a:sy n="92" d="100"/>
        </p:scale>
        <p:origin x="1086"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1699" cy="461804"/>
          </a:xfrm>
          <a:prstGeom prst="rect">
            <a:avLst/>
          </a:prstGeom>
        </p:spPr>
        <p:txBody>
          <a:bodyPr vert="horz" lIns="92467" tIns="46234" rIns="92467" bIns="46234" rtlCol="0"/>
          <a:lstStyle>
            <a:lvl1pPr algn="l">
              <a:defRPr sz="1100"/>
            </a:lvl1pPr>
          </a:lstStyle>
          <a:p>
            <a:endParaRPr lang="en-US" dirty="0"/>
          </a:p>
        </p:txBody>
      </p:sp>
      <p:sp>
        <p:nvSpPr>
          <p:cNvPr id="3" name="Date Placeholder 2"/>
          <p:cNvSpPr>
            <a:spLocks noGrp="1"/>
          </p:cNvSpPr>
          <p:nvPr>
            <p:ph type="dt" sz="quarter" idx="1"/>
          </p:nvPr>
        </p:nvSpPr>
        <p:spPr>
          <a:xfrm>
            <a:off x="3936770" y="0"/>
            <a:ext cx="3011699" cy="461804"/>
          </a:xfrm>
          <a:prstGeom prst="rect">
            <a:avLst/>
          </a:prstGeom>
        </p:spPr>
        <p:txBody>
          <a:bodyPr vert="horz" lIns="92467" tIns="46234" rIns="92467" bIns="46234" rtlCol="0"/>
          <a:lstStyle>
            <a:lvl1pPr algn="r">
              <a:defRPr sz="1100"/>
            </a:lvl1pPr>
          </a:lstStyle>
          <a:p>
            <a:fld id="{4ABEBDA6-0AE7-479E-AE59-EB16E088F47A}" type="datetimeFigureOut">
              <a:rPr lang="en-US" smtClean="0"/>
              <a:t>9/19/2022</a:t>
            </a:fld>
            <a:endParaRPr lang="en-US" dirty="0"/>
          </a:p>
        </p:txBody>
      </p:sp>
      <p:sp>
        <p:nvSpPr>
          <p:cNvPr id="4" name="Footer Placeholder 3"/>
          <p:cNvSpPr>
            <a:spLocks noGrp="1"/>
          </p:cNvSpPr>
          <p:nvPr>
            <p:ph type="ftr" sz="quarter" idx="2"/>
          </p:nvPr>
        </p:nvSpPr>
        <p:spPr>
          <a:xfrm>
            <a:off x="1" y="8772668"/>
            <a:ext cx="3011699" cy="461804"/>
          </a:xfrm>
          <a:prstGeom prst="rect">
            <a:avLst/>
          </a:prstGeom>
        </p:spPr>
        <p:txBody>
          <a:bodyPr vert="horz" lIns="92467" tIns="46234" rIns="92467" bIns="46234" rtlCol="0" anchor="b"/>
          <a:lstStyle>
            <a:lvl1pPr algn="l">
              <a:defRPr sz="1100"/>
            </a:lvl1pPr>
          </a:lstStyle>
          <a:p>
            <a:endParaRPr lang="en-US" dirty="0"/>
          </a:p>
        </p:txBody>
      </p:sp>
      <p:sp>
        <p:nvSpPr>
          <p:cNvPr id="5" name="Slide Number Placeholder 4"/>
          <p:cNvSpPr>
            <a:spLocks noGrp="1"/>
          </p:cNvSpPr>
          <p:nvPr>
            <p:ph type="sldNum" sz="quarter" idx="3"/>
          </p:nvPr>
        </p:nvSpPr>
        <p:spPr>
          <a:xfrm>
            <a:off x="3936770" y="8772668"/>
            <a:ext cx="3011699" cy="461804"/>
          </a:xfrm>
          <a:prstGeom prst="rect">
            <a:avLst/>
          </a:prstGeom>
        </p:spPr>
        <p:txBody>
          <a:bodyPr vert="horz" lIns="92467" tIns="46234" rIns="92467" bIns="46234" rtlCol="0" anchor="b"/>
          <a:lstStyle>
            <a:lvl1pPr algn="r">
              <a:defRPr sz="1100"/>
            </a:lvl1pPr>
          </a:lstStyle>
          <a:p>
            <a:fld id="{5A382D3D-A6B7-4C72-98F5-A7A4FEF202EE}" type="slidenum">
              <a:rPr lang="en-US" smtClean="0"/>
              <a:t>‹#›</a:t>
            </a:fld>
            <a:endParaRPr lang="en-US" dirty="0"/>
          </a:p>
        </p:txBody>
      </p:sp>
    </p:spTree>
    <p:extLst>
      <p:ext uri="{BB962C8B-B14F-4D97-AF65-F5344CB8AC3E}">
        <p14:creationId xmlns:p14="http://schemas.microsoft.com/office/powerpoint/2010/main" val="4673820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1699" cy="461804"/>
          </a:xfrm>
          <a:prstGeom prst="rect">
            <a:avLst/>
          </a:prstGeom>
        </p:spPr>
        <p:txBody>
          <a:bodyPr vert="horz" lIns="92467" tIns="46234" rIns="92467" bIns="46234" rtlCol="0"/>
          <a:lstStyle>
            <a:lvl1pPr algn="l">
              <a:defRPr sz="1100"/>
            </a:lvl1pPr>
          </a:lstStyle>
          <a:p>
            <a:endParaRPr lang="en-US" dirty="0"/>
          </a:p>
        </p:txBody>
      </p:sp>
      <p:sp>
        <p:nvSpPr>
          <p:cNvPr id="3" name="Date Placeholder 2"/>
          <p:cNvSpPr>
            <a:spLocks noGrp="1"/>
          </p:cNvSpPr>
          <p:nvPr>
            <p:ph type="dt" idx="1"/>
          </p:nvPr>
        </p:nvSpPr>
        <p:spPr>
          <a:xfrm>
            <a:off x="3936770" y="0"/>
            <a:ext cx="3011699" cy="461804"/>
          </a:xfrm>
          <a:prstGeom prst="rect">
            <a:avLst/>
          </a:prstGeom>
        </p:spPr>
        <p:txBody>
          <a:bodyPr vert="horz" lIns="92467" tIns="46234" rIns="92467" bIns="46234" rtlCol="0"/>
          <a:lstStyle>
            <a:lvl1pPr algn="r">
              <a:defRPr sz="1100"/>
            </a:lvl1pPr>
          </a:lstStyle>
          <a:p>
            <a:fld id="{BAD89C4D-3C9B-45B9-9BDD-408CEEB9B6F6}" type="datetimeFigureOut">
              <a:rPr lang="en-US" smtClean="0"/>
              <a:t>9/19/2022</a:t>
            </a:fld>
            <a:endParaRPr lang="en-US" dirty="0"/>
          </a:p>
        </p:txBody>
      </p:sp>
      <p:sp>
        <p:nvSpPr>
          <p:cNvPr id="4" name="Slide Image Placeholder 3"/>
          <p:cNvSpPr>
            <a:spLocks noGrp="1" noRot="1" noChangeAspect="1"/>
          </p:cNvSpPr>
          <p:nvPr>
            <p:ph type="sldImg" idx="2"/>
          </p:nvPr>
        </p:nvSpPr>
        <p:spPr>
          <a:xfrm>
            <a:off x="1166813" y="692150"/>
            <a:ext cx="4616450" cy="3463925"/>
          </a:xfrm>
          <a:prstGeom prst="rect">
            <a:avLst/>
          </a:prstGeom>
          <a:noFill/>
          <a:ln w="12700">
            <a:solidFill>
              <a:prstClr val="black"/>
            </a:solidFill>
          </a:ln>
        </p:spPr>
        <p:txBody>
          <a:bodyPr vert="horz" lIns="92467" tIns="46234" rIns="92467" bIns="46234" rtlCol="0" anchor="ctr"/>
          <a:lstStyle/>
          <a:p>
            <a:endParaRPr lang="en-US"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67" tIns="46234" rIns="92467" bIns="4623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772668"/>
            <a:ext cx="3011699" cy="461804"/>
          </a:xfrm>
          <a:prstGeom prst="rect">
            <a:avLst/>
          </a:prstGeom>
        </p:spPr>
        <p:txBody>
          <a:bodyPr vert="horz" lIns="92467" tIns="46234" rIns="92467" bIns="46234" rtlCol="0" anchor="b"/>
          <a:lstStyle>
            <a:lvl1pPr algn="l">
              <a:defRPr sz="1100"/>
            </a:lvl1pPr>
          </a:lstStyle>
          <a:p>
            <a:endParaRPr lang="en-US" dirty="0"/>
          </a:p>
        </p:txBody>
      </p:sp>
      <p:sp>
        <p:nvSpPr>
          <p:cNvPr id="7" name="Slide Number Placeholder 6"/>
          <p:cNvSpPr>
            <a:spLocks noGrp="1"/>
          </p:cNvSpPr>
          <p:nvPr>
            <p:ph type="sldNum" sz="quarter" idx="5"/>
          </p:nvPr>
        </p:nvSpPr>
        <p:spPr>
          <a:xfrm>
            <a:off x="3936770" y="8772668"/>
            <a:ext cx="3011699" cy="461804"/>
          </a:xfrm>
          <a:prstGeom prst="rect">
            <a:avLst/>
          </a:prstGeom>
        </p:spPr>
        <p:txBody>
          <a:bodyPr vert="horz" lIns="92467" tIns="46234" rIns="92467" bIns="46234" rtlCol="0" anchor="b"/>
          <a:lstStyle>
            <a:lvl1pPr algn="r">
              <a:defRPr sz="1100"/>
            </a:lvl1pPr>
          </a:lstStyle>
          <a:p>
            <a:fld id="{4D5C5AE1-EB53-4E74-899B-EFDC86C78C87}" type="slidenum">
              <a:rPr lang="en-US" smtClean="0"/>
              <a:t>‹#›</a:t>
            </a:fld>
            <a:endParaRPr lang="en-US" dirty="0"/>
          </a:p>
        </p:txBody>
      </p:sp>
    </p:spTree>
    <p:extLst>
      <p:ext uri="{BB962C8B-B14F-4D97-AF65-F5344CB8AC3E}">
        <p14:creationId xmlns:p14="http://schemas.microsoft.com/office/powerpoint/2010/main" val="2947441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5C5AE1-EB53-4E74-899B-EFDC86C78C87}" type="slidenum">
              <a:rPr lang="en-US" smtClean="0"/>
              <a:t>1</a:t>
            </a:fld>
            <a:endParaRPr lang="en-US" dirty="0"/>
          </a:p>
        </p:txBody>
      </p:sp>
    </p:spTree>
    <p:extLst>
      <p:ext uri="{BB962C8B-B14F-4D97-AF65-F5344CB8AC3E}">
        <p14:creationId xmlns:p14="http://schemas.microsoft.com/office/powerpoint/2010/main" val="1153754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our current membership. Legislators serve on the Task Force until the end of their term in office in the legislature, other members serve a four-year term.</a:t>
            </a:r>
          </a:p>
          <a:p>
            <a:endParaRPr lang="en-US" dirty="0"/>
          </a:p>
          <a:p>
            <a:endParaRPr lang="en-US" dirty="0"/>
          </a:p>
        </p:txBody>
      </p:sp>
      <p:sp>
        <p:nvSpPr>
          <p:cNvPr id="4" name="Slide Number Placeholder 3"/>
          <p:cNvSpPr>
            <a:spLocks noGrp="1"/>
          </p:cNvSpPr>
          <p:nvPr>
            <p:ph type="sldNum" sz="quarter" idx="5"/>
          </p:nvPr>
        </p:nvSpPr>
        <p:spPr/>
        <p:txBody>
          <a:bodyPr/>
          <a:lstStyle/>
          <a:p>
            <a:fld id="{4D5C5AE1-EB53-4E74-899B-EFDC86C78C87}" type="slidenum">
              <a:rPr lang="en-US" smtClean="0"/>
              <a:t>10</a:t>
            </a:fld>
            <a:endParaRPr lang="en-US" dirty="0"/>
          </a:p>
        </p:txBody>
      </p:sp>
    </p:spTree>
    <p:extLst>
      <p:ext uri="{BB962C8B-B14F-4D97-AF65-F5344CB8AC3E}">
        <p14:creationId xmlns:p14="http://schemas.microsoft.com/office/powerpoint/2010/main" val="2392861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the current geographic distribution of our Task Force members. As you can see, it would be helpful to add a member(s) </a:t>
            </a:r>
            <a:r>
              <a:rPr lang="en-US"/>
              <a:t>familiar with, </a:t>
            </a:r>
            <a:r>
              <a:rPr lang="en-US" dirty="0"/>
              <a:t>and who can represent the </a:t>
            </a:r>
            <a:r>
              <a:rPr lang="en-US"/>
              <a:t>issues of, </a:t>
            </a:r>
            <a:r>
              <a:rPr lang="en-US" dirty="0"/>
              <a:t>the Central Florida and South Florida military communities.</a:t>
            </a:r>
          </a:p>
        </p:txBody>
      </p:sp>
      <p:sp>
        <p:nvSpPr>
          <p:cNvPr id="4" name="Slide Number Placeholder 3"/>
          <p:cNvSpPr>
            <a:spLocks noGrp="1"/>
          </p:cNvSpPr>
          <p:nvPr>
            <p:ph type="sldNum" sz="quarter" idx="10"/>
          </p:nvPr>
        </p:nvSpPr>
        <p:spPr/>
        <p:txBody>
          <a:bodyPr/>
          <a:lstStyle/>
          <a:p>
            <a:fld id="{4D5C5AE1-EB53-4E74-899B-EFDC86C78C87}" type="slidenum">
              <a:rPr lang="en-US" smtClean="0"/>
              <a:t>11</a:t>
            </a:fld>
            <a:endParaRPr lang="en-US" dirty="0"/>
          </a:p>
        </p:txBody>
      </p:sp>
    </p:spTree>
    <p:extLst>
      <p:ext uri="{BB962C8B-B14F-4D97-AF65-F5344CB8AC3E}">
        <p14:creationId xmlns:p14="http://schemas.microsoft.com/office/powerpoint/2010/main" val="2258053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big take away from this slide is that the FDA is our grass roots, volunteer organization. Since these are volunteers, we can have as many as we can find, but they can come and go as their time and other commitments permit. The FDA is really our eyes and ears on the ground and the FDA is invaluable for identifying issues and bringing them to the attention of FDSTF as well as for spreading the word about the value of the military in their local communities.</a:t>
            </a:r>
          </a:p>
          <a:p>
            <a:endParaRPr lang="en-US" dirty="0"/>
          </a:p>
          <a:p>
            <a:r>
              <a:rPr lang="en-US" dirty="0"/>
              <a:t>While the FDA has that local perspective, the FDSTF are state-level appointees who keep a state-level perspective. The FDA’s volunteers work closely with the FDSTF’s appointees to get everything done.</a:t>
            </a:r>
          </a:p>
          <a:p>
            <a:endParaRPr lang="en-US" dirty="0"/>
          </a:p>
        </p:txBody>
      </p:sp>
      <p:sp>
        <p:nvSpPr>
          <p:cNvPr id="4" name="Slide Number Placeholder 3"/>
          <p:cNvSpPr>
            <a:spLocks noGrp="1"/>
          </p:cNvSpPr>
          <p:nvPr>
            <p:ph type="sldNum" sz="quarter" idx="5"/>
          </p:nvPr>
        </p:nvSpPr>
        <p:spPr/>
        <p:txBody>
          <a:bodyPr/>
          <a:lstStyle/>
          <a:p>
            <a:fld id="{4D5C5AE1-EB53-4E74-899B-EFDC86C78C87}" type="slidenum">
              <a:rPr lang="en-US" smtClean="0"/>
              <a:t>14</a:t>
            </a:fld>
            <a:endParaRPr lang="en-US" dirty="0"/>
          </a:p>
        </p:txBody>
      </p:sp>
    </p:spTree>
    <p:extLst>
      <p:ext uri="{BB962C8B-B14F-4D97-AF65-F5344CB8AC3E}">
        <p14:creationId xmlns:p14="http://schemas.microsoft.com/office/powerpoint/2010/main" val="3814231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four programs in the state of Florida that really show the commitment of the statue of Florida to our military installations and the communities that support them across the state.</a:t>
            </a:r>
          </a:p>
        </p:txBody>
      </p:sp>
      <p:sp>
        <p:nvSpPr>
          <p:cNvPr id="4" name="Slide Number Placeholder 3"/>
          <p:cNvSpPr>
            <a:spLocks noGrp="1"/>
          </p:cNvSpPr>
          <p:nvPr>
            <p:ph type="sldNum" sz="quarter" idx="5"/>
          </p:nvPr>
        </p:nvSpPr>
        <p:spPr/>
        <p:txBody>
          <a:bodyPr/>
          <a:lstStyle/>
          <a:p>
            <a:fld id="{4D5C5AE1-EB53-4E74-899B-EFDC86C78C87}" type="slidenum">
              <a:rPr lang="en-US" smtClean="0"/>
              <a:t>15</a:t>
            </a:fld>
            <a:endParaRPr lang="en-US" dirty="0"/>
          </a:p>
        </p:txBody>
      </p:sp>
    </p:spTree>
    <p:extLst>
      <p:ext uri="{BB962C8B-B14F-4D97-AF65-F5344CB8AC3E}">
        <p14:creationId xmlns:p14="http://schemas.microsoft.com/office/powerpoint/2010/main" val="1824552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few examples to illustrate the types of projects that are completed using these grant programs.</a:t>
            </a:r>
          </a:p>
        </p:txBody>
      </p:sp>
      <p:sp>
        <p:nvSpPr>
          <p:cNvPr id="4" name="Slide Number Placeholder 3"/>
          <p:cNvSpPr>
            <a:spLocks noGrp="1"/>
          </p:cNvSpPr>
          <p:nvPr>
            <p:ph type="sldNum" sz="quarter" idx="5"/>
          </p:nvPr>
        </p:nvSpPr>
        <p:spPr/>
        <p:txBody>
          <a:bodyPr/>
          <a:lstStyle/>
          <a:p>
            <a:fld id="{4D5C5AE1-EB53-4E74-899B-EFDC86C78C87}" type="slidenum">
              <a:rPr lang="en-US" smtClean="0"/>
              <a:t>16</a:t>
            </a:fld>
            <a:endParaRPr lang="en-US" dirty="0"/>
          </a:p>
        </p:txBody>
      </p:sp>
    </p:spTree>
    <p:extLst>
      <p:ext uri="{BB962C8B-B14F-4D97-AF65-F5344CB8AC3E}">
        <p14:creationId xmlns:p14="http://schemas.microsoft.com/office/powerpoint/2010/main" val="15568056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Preventing encroachment remains job one – engaging at the local community planning level and protecting bases from mission loss.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Last, since basing decisions are mostly formed by the services in the Pentagon then go to Capitol Hill and/or the White House for approval; our teams consistently need insight from and influence within DOD to lay the foundation for our state work to protect our installations and secure current and new missions.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gulf range anchors multiple installations to Florida.  Without it, the missions could be done in other states; it is not only a national asset, its Florida’s asset and we need to protect it and expand its capabilities to support future weapons test and training capabilities.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These two family QOL issues have become larger considerations for the military services now because they are driving service member decisions to stay in military or leave the military is formally evaluating this as part of the criteria in making basing decisions.</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“installation resiliency” means energy, communications, cyber, transportation resiliency, anything that can potentially interfere with accomplishing the installation mission.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pPr>
              <a:spcBef>
                <a:spcPts val="600"/>
              </a:spcBef>
              <a:spcAft>
                <a:spcPts val="600"/>
              </a:spcAft>
            </a:pPr>
            <a:r>
              <a:rPr lang="en-US"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4D5C5AE1-EB53-4E74-899B-EFDC86C78C87}" type="slidenum">
              <a:rPr lang="en-US" smtClean="0"/>
              <a:t>17</a:t>
            </a:fld>
            <a:endParaRPr lang="en-US" dirty="0"/>
          </a:p>
        </p:txBody>
      </p:sp>
    </p:spTree>
    <p:extLst>
      <p:ext uri="{BB962C8B-B14F-4D97-AF65-F5344CB8AC3E}">
        <p14:creationId xmlns:p14="http://schemas.microsoft.com/office/powerpoint/2010/main" val="2425467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2022 focus reflect our enduring priorities.</a:t>
            </a:r>
          </a:p>
          <a:p>
            <a:endParaRPr lang="en-US" dirty="0"/>
          </a:p>
          <a:p>
            <a:r>
              <a:rPr lang="en-US" dirty="0"/>
              <a:t>We’ve talked about our support for securing Space Force elements….</a:t>
            </a:r>
          </a:p>
          <a:p>
            <a:endParaRPr lang="en-US" dirty="0"/>
          </a:p>
          <a:p>
            <a:r>
              <a:rPr lang="en-US" dirty="0"/>
              <a:t>We will push for congress to extend the GOMESA law that expires in June 2022 – the oil exploration and drilling moratorium is currently restricted by executive order by the Trump administration and upheld by the Biden administration, but that legal mandate needs to be extended to ensure we retain this national asset and to ensure USAF enhancements can ensure funding </a:t>
            </a:r>
          </a:p>
          <a:p>
            <a:endParaRPr lang="en-US" dirty="0"/>
          </a:p>
          <a:p>
            <a:r>
              <a:rPr lang="en-US" dirty="0"/>
              <a:t>We are working with the FDA work group, the FDSTF, and other states in the Association of Defense Communities to understand the rating system, potentially change it, and also increase the education opportunities and quality of education of our military children near our 20 major installations.  This I critical as DOD scores quality of life issues highly for basing decisions as well as any future BRAQ criteria, if that was to be considered in the future.</a:t>
            </a:r>
          </a:p>
          <a:p>
            <a:endParaRPr lang="en-US" dirty="0"/>
          </a:p>
          <a:p>
            <a:r>
              <a:rPr lang="en-US" dirty="0"/>
              <a:t>Supporting MacDill and Tyndall as they gain modern aircraft enhances our installation military capabilities and the military necessity.  At MacDill, the KC-46 transition will add an estimated $400 million dollars in Military Construction from 2023-2028 and increase of 39 additional jobs.  The Tyndall rebuild is a $5 billion investment to create the Base of the Future right here in Bay County.  The 3 squadrons of F-35 aircraft will begin arriving in 2023 will bring about 2,200 personnel and about 3,000 family members and increase jobs and economic impact of the base to Bay county for decades</a:t>
            </a:r>
          </a:p>
          <a:p>
            <a:endParaRPr lang="en-US" dirty="0"/>
          </a:p>
          <a:p>
            <a:r>
              <a:rPr lang="en-US" dirty="0"/>
              <a:t>Resiliency is synonyms with mission assurance and the DOD is focusing on it now.  Everything from ensuring energy and infrastructure are enhanced and readily available to hardening against negative affects of environmental impacts like floods and hurricanes are important to the installations and the communities that our servicemembers and families live together.</a:t>
            </a:r>
          </a:p>
          <a:p>
            <a:endParaRPr lang="en-US" dirty="0"/>
          </a:p>
          <a:p>
            <a:r>
              <a:rPr lang="en-US" dirty="0"/>
              <a:t>Finally, we are focusing on major weapons acquisition programs all the way down to local support contracts and how Florida can win and support both creating more high-paying jobs for Floridians while at the same time increasing the capability of our military forces that ensure our national security here and across the nation and world.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D5C5AE1-EB53-4E74-899B-EFDC86C78C87}" type="slidenum">
              <a:rPr lang="en-US" smtClean="0"/>
              <a:t>18</a:t>
            </a:fld>
            <a:endParaRPr lang="en-US" dirty="0"/>
          </a:p>
        </p:txBody>
      </p:sp>
    </p:spTree>
    <p:extLst>
      <p:ext uri="{BB962C8B-B14F-4D97-AF65-F5344CB8AC3E}">
        <p14:creationId xmlns:p14="http://schemas.microsoft.com/office/powerpoint/2010/main" val="31510156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5C5AE1-EB53-4E74-899B-EFDC86C78C87}" type="slidenum">
              <a:rPr lang="en-US" smtClean="0"/>
              <a:t>19</a:t>
            </a:fld>
            <a:endParaRPr lang="en-US" dirty="0"/>
          </a:p>
        </p:txBody>
      </p:sp>
    </p:spTree>
    <p:extLst>
      <p:ext uri="{BB962C8B-B14F-4D97-AF65-F5344CB8AC3E}">
        <p14:creationId xmlns:p14="http://schemas.microsoft.com/office/powerpoint/2010/main" val="928419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 our most recent update to our 2020 Florida Factbook – regarding the economic impact to Florida of our military and defense, the results are remarkable. The military and defense contribution at the end of 2018 was $95B, and we suspect even more now. It’s in the top three drivers of our economy and found relatively stable in the past year’s effect of COVID-19.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4D5C5AE1-EB53-4E74-899B-EFDC86C78C87}" type="slidenum">
              <a:rPr lang="en-US" smtClean="0"/>
              <a:t>2</a:t>
            </a:fld>
            <a:endParaRPr lang="en-US" dirty="0"/>
          </a:p>
        </p:txBody>
      </p:sp>
    </p:spTree>
    <p:extLst>
      <p:ext uri="{BB962C8B-B14F-4D97-AF65-F5344CB8AC3E}">
        <p14:creationId xmlns:p14="http://schemas.microsoft.com/office/powerpoint/2010/main" val="2595598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know that in Florida, it’s hard to get too far from a military installation no matter where you stand in our state. Our network of installations covers all six military services and components. Specifically exciting was the renaming of Patrick Space Force Base and Cape Canaveral Space Force Station just last month.</a:t>
            </a:r>
          </a:p>
          <a:p>
            <a:endParaRPr lang="en-US" dirty="0"/>
          </a:p>
          <a:p>
            <a:r>
              <a:rPr lang="en-US" dirty="0"/>
              <a:t>We can’t forget to highlight the expansive training and range space Florida provides the military in our Joint Gulf Range Complex and the Jacksonville Range Complex. These national security assets are truly unequalled and critical to the development and training of future warfighting capabilities such as hypersonic missiles and the space force.</a:t>
            </a:r>
          </a:p>
          <a:p>
            <a:endParaRPr lang="en-US" dirty="0"/>
          </a:p>
        </p:txBody>
      </p:sp>
      <p:sp>
        <p:nvSpPr>
          <p:cNvPr id="4" name="Slide Number Placeholder 3"/>
          <p:cNvSpPr>
            <a:spLocks noGrp="1"/>
          </p:cNvSpPr>
          <p:nvPr>
            <p:ph type="sldNum" sz="quarter" idx="10"/>
          </p:nvPr>
        </p:nvSpPr>
        <p:spPr/>
        <p:txBody>
          <a:bodyPr/>
          <a:lstStyle/>
          <a:p>
            <a:fld id="{4D5C5AE1-EB53-4E74-899B-EFDC86C78C87}" type="slidenum">
              <a:rPr lang="en-US" smtClean="0"/>
              <a:t>3</a:t>
            </a:fld>
            <a:endParaRPr lang="en-US" dirty="0"/>
          </a:p>
        </p:txBody>
      </p:sp>
    </p:spTree>
    <p:extLst>
      <p:ext uri="{BB962C8B-B14F-4D97-AF65-F5344CB8AC3E}">
        <p14:creationId xmlns:p14="http://schemas.microsoft.com/office/powerpoint/2010/main" val="1099835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With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largest military retiree population in the U.S.,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largest veteran population,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defense contracts, and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largest population of DOD personnel – military support remains in our Florida DNA. </a:t>
            </a:r>
            <a:endParaRPr lang="en-US" dirty="0"/>
          </a:p>
          <a:p>
            <a:endParaRPr lang="en-US" dirty="0"/>
          </a:p>
          <a:p>
            <a:r>
              <a:rPr lang="en-US" dirty="0"/>
              <a:t>As you are very aware, Florida’s state organizations correspond to the federal agencies to work on behalf of our Florida military, families and veterans. Our team at EFI works shoulder to shoulder with the other agencies who support our military, veterans and national guard. The statutory focus of our team and the two organizations we administer is the military installations, missions, servicemembers and their families. We work to protect and enhance Florida’s military installations and missions assigned, the defense industry and the surrounding communities.</a:t>
            </a:r>
          </a:p>
          <a:p>
            <a:endParaRPr lang="en-US" dirty="0"/>
          </a:p>
        </p:txBody>
      </p:sp>
    </p:spTree>
    <p:extLst>
      <p:ext uri="{BB962C8B-B14F-4D97-AF65-F5344CB8AC3E}">
        <p14:creationId xmlns:p14="http://schemas.microsoft.com/office/powerpoint/2010/main" val="366562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Florida Model for supporting our military installations, missions and people continues to be unique. We will talk more about the two statutory organizations in a moment. So, here I’ll highlight the two bottom facets of our model.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statutory defense grants program in (F.S. 288.980) administers ~$2M annually to defense communities for infrastructure and reinvestment. These are currently managed by DEO. The Task Force provides an additional $1-2M in grants each year. Our team works with communities to match or optimize state funding with DOD funds such as DCIP and REPI, and FEMA grants such as BRIC.</a:t>
            </a:r>
          </a:p>
          <a:p>
            <a:endParaRPr lang="en-US" dirty="0"/>
          </a:p>
          <a:p>
            <a:r>
              <a:rPr lang="en-US" sz="1200" kern="1200" dirty="0">
                <a:solidFill>
                  <a:schemeClr val="tx1"/>
                </a:solidFill>
                <a:effectLst/>
                <a:latin typeface="+mn-lt"/>
                <a:ea typeface="+mn-ea"/>
                <a:cs typeface="+mn-cs"/>
              </a:rPr>
              <a:t>The Florida Base Commanders Meeting is a forum for installations to raise state centric issues. The Governor focuses on areas he can affect by his staff, agency heads, relationships and supporting partners in the state.</a:t>
            </a:r>
          </a:p>
        </p:txBody>
      </p:sp>
      <p:sp>
        <p:nvSpPr>
          <p:cNvPr id="4" name="Slide Number Placeholder 3"/>
          <p:cNvSpPr>
            <a:spLocks noGrp="1"/>
          </p:cNvSpPr>
          <p:nvPr>
            <p:ph type="sldNum" sz="quarter" idx="10"/>
          </p:nvPr>
        </p:nvSpPr>
        <p:spPr/>
        <p:txBody>
          <a:bodyPr/>
          <a:lstStyle/>
          <a:p>
            <a:fld id="{4D5C5AE1-EB53-4E74-899B-EFDC86C78C87}" type="slidenum">
              <a:rPr lang="en-US" smtClean="0"/>
              <a:t>5</a:t>
            </a:fld>
            <a:endParaRPr lang="en-US" dirty="0"/>
          </a:p>
        </p:txBody>
      </p:sp>
    </p:spTree>
    <p:extLst>
      <p:ext uri="{BB962C8B-B14F-4D97-AF65-F5344CB8AC3E}">
        <p14:creationId xmlns:p14="http://schemas.microsoft.com/office/powerpoint/2010/main" val="814632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Created in 1998</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is the grass roots local and regional defense community network that serves as an advisory body for EFI and the Task Force.</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FDA is a grass roots, all volunteer consortium of organizations and people like Daniel who see regional issues and opportunities they raise. The Florida Defense Support Task force responds to items raised by developing state’ solutions through legislation, policies and programs.</a:t>
            </a:r>
          </a:p>
        </p:txBody>
      </p:sp>
      <p:sp>
        <p:nvSpPr>
          <p:cNvPr id="4" name="Slide Number Placeholder 3"/>
          <p:cNvSpPr>
            <a:spLocks noGrp="1"/>
          </p:cNvSpPr>
          <p:nvPr>
            <p:ph type="sldNum" sz="quarter" idx="10"/>
          </p:nvPr>
        </p:nvSpPr>
        <p:spPr/>
        <p:txBody>
          <a:bodyPr/>
          <a:lstStyle/>
          <a:p>
            <a:fld id="{4D5C5AE1-EB53-4E74-899B-EFDC86C78C87}" type="slidenum">
              <a:rPr lang="en-US" smtClean="0"/>
              <a:t>6</a:t>
            </a:fld>
            <a:endParaRPr lang="en-US" dirty="0"/>
          </a:p>
        </p:txBody>
      </p:sp>
    </p:spTree>
    <p:extLst>
      <p:ext uri="{BB962C8B-B14F-4D97-AF65-F5344CB8AC3E}">
        <p14:creationId xmlns:p14="http://schemas.microsoft.com/office/powerpoint/2010/main" val="1266485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current location and position of our leaders and executive board members. You can see this example of the wide range of organizations that come together in support of our installations and servicemembers. </a:t>
            </a:r>
          </a:p>
        </p:txBody>
      </p:sp>
      <p:sp>
        <p:nvSpPr>
          <p:cNvPr id="4" name="Slide Number Placeholder 3"/>
          <p:cNvSpPr>
            <a:spLocks noGrp="1"/>
          </p:cNvSpPr>
          <p:nvPr>
            <p:ph type="sldNum" sz="quarter" idx="10"/>
          </p:nvPr>
        </p:nvSpPr>
        <p:spPr/>
        <p:txBody>
          <a:bodyPr/>
          <a:lstStyle/>
          <a:p>
            <a:fld id="{4D5C5AE1-EB53-4E74-899B-EFDC86C78C87}" type="slidenum">
              <a:rPr lang="en-US" smtClean="0"/>
              <a:t>7</a:t>
            </a:fld>
            <a:endParaRPr lang="en-US" dirty="0"/>
          </a:p>
        </p:txBody>
      </p:sp>
    </p:spTree>
    <p:extLst>
      <p:ext uri="{BB962C8B-B14F-4D97-AF65-F5344CB8AC3E}">
        <p14:creationId xmlns:p14="http://schemas.microsoft.com/office/powerpoint/2010/main" val="2973825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can see the current location of our local defense alliances / EDCs and other partners</a:t>
            </a:r>
          </a:p>
        </p:txBody>
      </p:sp>
      <p:sp>
        <p:nvSpPr>
          <p:cNvPr id="4" name="Slide Number Placeholder 3"/>
          <p:cNvSpPr>
            <a:spLocks noGrp="1"/>
          </p:cNvSpPr>
          <p:nvPr>
            <p:ph type="sldNum" sz="quarter" idx="10"/>
          </p:nvPr>
        </p:nvSpPr>
        <p:spPr/>
        <p:txBody>
          <a:bodyPr/>
          <a:lstStyle/>
          <a:p>
            <a:fld id="{4D5C5AE1-EB53-4E74-899B-EFDC86C78C87}" type="slidenum">
              <a:rPr lang="en-US" smtClean="0"/>
              <a:t>8</a:t>
            </a:fld>
            <a:endParaRPr lang="en-US" dirty="0"/>
          </a:p>
        </p:txBody>
      </p:sp>
    </p:spTree>
    <p:extLst>
      <p:ext uri="{BB962C8B-B14F-4D97-AF65-F5344CB8AC3E}">
        <p14:creationId xmlns:p14="http://schemas.microsoft.com/office/powerpoint/2010/main" val="2392518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Created in 2011, meets monthly in different installation locations</a:t>
            </a:r>
          </a:p>
          <a:p>
            <a:endParaRPr lang="en-US" dirty="0"/>
          </a:p>
          <a:p>
            <a:r>
              <a:rPr lang="en-US" baseline="0" dirty="0"/>
              <a:t>1</a:t>
            </a:r>
            <a:r>
              <a:rPr lang="en-US" baseline="30000" dirty="0"/>
              <a:t>st</a:t>
            </a:r>
            <a:r>
              <a:rPr lang="en-US" baseline="0" dirty="0"/>
              <a:t> bullet – Main focus for TF in 2021</a:t>
            </a:r>
          </a:p>
          <a:p>
            <a:endParaRPr lang="en-US" baseline="0" dirty="0"/>
          </a:p>
          <a:p>
            <a:r>
              <a:rPr lang="en-US" baseline="0" dirty="0"/>
              <a:t>3</a:t>
            </a:r>
            <a:r>
              <a:rPr lang="en-US" baseline="30000" dirty="0"/>
              <a:t>rd</a:t>
            </a:r>
            <a:r>
              <a:rPr lang="en-US" baseline="0" dirty="0"/>
              <a:t> Bullet – This now has a direct impact on 1</a:t>
            </a:r>
            <a:r>
              <a:rPr lang="en-US" baseline="30000" dirty="0"/>
              <a:t>st</a:t>
            </a:r>
            <a:r>
              <a:rPr lang="en-US" baseline="0" dirty="0"/>
              <a:t> bullet because in 2020 Dept of Defense began scoring military family QOL in communities around bases as a decision-making criteria for basing decisions.</a:t>
            </a:r>
          </a:p>
          <a:p>
            <a:endParaRPr lang="en-US" dirty="0"/>
          </a:p>
        </p:txBody>
      </p:sp>
      <p:sp>
        <p:nvSpPr>
          <p:cNvPr id="4" name="Slide Number Placeholder 3"/>
          <p:cNvSpPr>
            <a:spLocks noGrp="1"/>
          </p:cNvSpPr>
          <p:nvPr>
            <p:ph type="sldNum" sz="quarter" idx="10"/>
          </p:nvPr>
        </p:nvSpPr>
        <p:spPr/>
        <p:txBody>
          <a:bodyPr/>
          <a:lstStyle/>
          <a:p>
            <a:fld id="{4D5C5AE1-EB53-4E74-899B-EFDC86C78C87}" type="slidenum">
              <a:rPr lang="en-US" smtClean="0"/>
              <a:t>9</a:t>
            </a:fld>
            <a:endParaRPr lang="en-US" dirty="0"/>
          </a:p>
        </p:txBody>
      </p:sp>
    </p:spTree>
    <p:extLst>
      <p:ext uri="{BB962C8B-B14F-4D97-AF65-F5344CB8AC3E}">
        <p14:creationId xmlns:p14="http://schemas.microsoft.com/office/powerpoint/2010/main" val="4202128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A0AF0E2-0E7C-4F8C-9D0D-B7D1079C5B55}" type="datetime1">
              <a:rPr lang="en-US" smtClean="0"/>
              <a:t>9/19/2022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8467446-9B54-43C8-856B-11AC0ECE7639}" type="slidenum">
              <a:rPr lang="en-US" smtClean="0"/>
              <a:t>‹#›</a:t>
            </a:fld>
            <a:endParaRPr lang="en-US" dirty="0"/>
          </a:p>
        </p:txBody>
      </p:sp>
    </p:spTree>
    <p:extLst>
      <p:ext uri="{BB962C8B-B14F-4D97-AF65-F5344CB8AC3E}">
        <p14:creationId xmlns:p14="http://schemas.microsoft.com/office/powerpoint/2010/main" val="29353190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D1378F-6C99-43A7-A7F0-DE929D9B6E0D}" type="datetime1">
              <a:rPr lang="en-US" smtClean="0"/>
              <a:t>9/19/2022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8467446-9B54-43C8-856B-11AC0ECE7639}" type="slidenum">
              <a:rPr lang="en-US" smtClean="0"/>
              <a:t>‹#›</a:t>
            </a:fld>
            <a:endParaRPr lang="en-US" dirty="0"/>
          </a:p>
        </p:txBody>
      </p:sp>
    </p:spTree>
    <p:extLst>
      <p:ext uri="{BB962C8B-B14F-4D97-AF65-F5344CB8AC3E}">
        <p14:creationId xmlns:p14="http://schemas.microsoft.com/office/powerpoint/2010/main" val="4182173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2F2CB0-1D7A-4D8D-B633-B5F19FB0E78C}" type="datetime1">
              <a:rPr lang="en-US" smtClean="0"/>
              <a:t>9/19/2022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8467446-9B54-43C8-856B-11AC0ECE7639}" type="slidenum">
              <a:rPr lang="en-US" smtClean="0"/>
              <a:t>‹#›</a:t>
            </a:fld>
            <a:endParaRPr lang="en-US" dirty="0"/>
          </a:p>
        </p:txBody>
      </p:sp>
    </p:spTree>
    <p:extLst>
      <p:ext uri="{BB962C8B-B14F-4D97-AF65-F5344CB8AC3E}">
        <p14:creationId xmlns:p14="http://schemas.microsoft.com/office/powerpoint/2010/main" val="2419269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50AE1C-DE94-46CC-988F-C171BA4F433F}" type="datetime1">
              <a:rPr lang="en-US" smtClean="0"/>
              <a:t>9/19/2022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8467446-9B54-43C8-856B-11AC0ECE7639}" type="slidenum">
              <a:rPr lang="en-US" smtClean="0"/>
              <a:t>‹#›</a:t>
            </a:fld>
            <a:endParaRPr lang="en-US" dirty="0"/>
          </a:p>
        </p:txBody>
      </p:sp>
    </p:spTree>
    <p:extLst>
      <p:ext uri="{BB962C8B-B14F-4D97-AF65-F5344CB8AC3E}">
        <p14:creationId xmlns:p14="http://schemas.microsoft.com/office/powerpoint/2010/main" val="518497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542AF2-A42A-4A85-B5D1-5823785B6255}" type="datetime1">
              <a:rPr lang="en-US" smtClean="0"/>
              <a:t>9/19/2022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8467446-9B54-43C8-856B-11AC0ECE7639}" type="slidenum">
              <a:rPr lang="en-US" smtClean="0"/>
              <a:t>‹#›</a:t>
            </a:fld>
            <a:endParaRPr lang="en-US" dirty="0"/>
          </a:p>
        </p:txBody>
      </p:sp>
    </p:spTree>
    <p:extLst>
      <p:ext uri="{BB962C8B-B14F-4D97-AF65-F5344CB8AC3E}">
        <p14:creationId xmlns:p14="http://schemas.microsoft.com/office/powerpoint/2010/main" val="558602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FDF6DF2-6B1C-48B4-8C23-C4ED048C4FD8}" type="datetime1">
              <a:rPr lang="en-US" smtClean="0"/>
              <a:t>9/19/2022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8467446-9B54-43C8-856B-11AC0ECE7639}" type="slidenum">
              <a:rPr lang="en-US" smtClean="0"/>
              <a:t>‹#›</a:t>
            </a:fld>
            <a:endParaRPr lang="en-US" dirty="0"/>
          </a:p>
        </p:txBody>
      </p:sp>
    </p:spTree>
    <p:extLst>
      <p:ext uri="{BB962C8B-B14F-4D97-AF65-F5344CB8AC3E}">
        <p14:creationId xmlns:p14="http://schemas.microsoft.com/office/powerpoint/2010/main" val="1368915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7869C5-28D5-4C27-B8BB-E664160B93F3}" type="datetime1">
              <a:rPr lang="en-US" smtClean="0"/>
              <a:t>9/19/2022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8467446-9B54-43C8-856B-11AC0ECE7639}" type="slidenum">
              <a:rPr lang="en-US" smtClean="0"/>
              <a:t>‹#›</a:t>
            </a:fld>
            <a:endParaRPr lang="en-US" dirty="0"/>
          </a:p>
        </p:txBody>
      </p:sp>
    </p:spTree>
    <p:extLst>
      <p:ext uri="{BB962C8B-B14F-4D97-AF65-F5344CB8AC3E}">
        <p14:creationId xmlns:p14="http://schemas.microsoft.com/office/powerpoint/2010/main" val="3564078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9BF057-08AB-4EFE-86CA-C5F9BD76D10C}" type="datetime1">
              <a:rPr lang="en-US" smtClean="0"/>
              <a:t>9/19/2022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8467446-9B54-43C8-856B-11AC0ECE7639}" type="slidenum">
              <a:rPr lang="en-US" smtClean="0"/>
              <a:t>‹#›</a:t>
            </a:fld>
            <a:endParaRPr lang="en-US" dirty="0"/>
          </a:p>
        </p:txBody>
      </p:sp>
    </p:spTree>
    <p:extLst>
      <p:ext uri="{BB962C8B-B14F-4D97-AF65-F5344CB8AC3E}">
        <p14:creationId xmlns:p14="http://schemas.microsoft.com/office/powerpoint/2010/main" val="3512456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551985-23F5-4119-A800-E09F84FE4ECE}" type="datetime1">
              <a:rPr lang="en-US" smtClean="0"/>
              <a:t>9/19/2022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8467446-9B54-43C8-856B-11AC0ECE7639}" type="slidenum">
              <a:rPr lang="en-US" smtClean="0"/>
              <a:t>‹#›</a:t>
            </a:fld>
            <a:endParaRPr lang="en-US" dirty="0"/>
          </a:p>
        </p:txBody>
      </p:sp>
    </p:spTree>
    <p:extLst>
      <p:ext uri="{BB962C8B-B14F-4D97-AF65-F5344CB8AC3E}">
        <p14:creationId xmlns:p14="http://schemas.microsoft.com/office/powerpoint/2010/main" val="3153171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D023A9-9E42-4848-B69E-D8427534CBFC}" type="datetime1">
              <a:rPr lang="en-US" smtClean="0"/>
              <a:t>9/19/2022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8467446-9B54-43C8-856B-11AC0ECE7639}" type="slidenum">
              <a:rPr lang="en-US" smtClean="0"/>
              <a:t>‹#›</a:t>
            </a:fld>
            <a:endParaRPr lang="en-US" dirty="0"/>
          </a:p>
        </p:txBody>
      </p:sp>
    </p:spTree>
    <p:extLst>
      <p:ext uri="{BB962C8B-B14F-4D97-AF65-F5344CB8AC3E}">
        <p14:creationId xmlns:p14="http://schemas.microsoft.com/office/powerpoint/2010/main" val="2961859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A75201-47C2-4CC7-A284-CD7B61E4F054}" type="datetime1">
              <a:rPr lang="en-US" smtClean="0"/>
              <a:t>9/19/2022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8467446-9B54-43C8-856B-11AC0ECE7639}" type="slidenum">
              <a:rPr lang="en-US" smtClean="0"/>
              <a:t>‹#›</a:t>
            </a:fld>
            <a:endParaRPr lang="en-US" dirty="0"/>
          </a:p>
        </p:txBody>
      </p:sp>
    </p:spTree>
    <p:extLst>
      <p:ext uri="{BB962C8B-B14F-4D97-AF65-F5344CB8AC3E}">
        <p14:creationId xmlns:p14="http://schemas.microsoft.com/office/powerpoint/2010/main" val="1452320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956253-CB46-494E-865C-B013DC5761F5}" type="datetime1">
              <a:rPr lang="en-US" smtClean="0"/>
              <a:t>9/19/2022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467446-9B54-43C8-856B-11AC0ECE7639}" type="slidenum">
              <a:rPr lang="en-US" smtClean="0"/>
              <a:t>‹#›</a:t>
            </a:fld>
            <a:endParaRPr lang="en-US" dirty="0"/>
          </a:p>
        </p:txBody>
      </p:sp>
    </p:spTree>
    <p:extLst>
      <p:ext uri="{BB962C8B-B14F-4D97-AF65-F5344CB8AC3E}">
        <p14:creationId xmlns:p14="http://schemas.microsoft.com/office/powerpoint/2010/main" val="28411084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hyperlink" Target="mailto:tmccaffrey@enterpriseflorida.com" TargetMode="External"/><Relationship Id="rId3" Type="http://schemas.openxmlformats.org/officeDocument/2006/relationships/image" Target="../media/image1.jpeg"/><Relationship Id="rId7" Type="http://schemas.openxmlformats.org/officeDocument/2006/relationships/image" Target="../media/image5.jpeg"/><Relationship Id="rId12"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jpeg"/><Relationship Id="rId14" Type="http://schemas.openxmlformats.org/officeDocument/2006/relationships/hyperlink" Target="mailto:rcollins@enterpriseflorida.com"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3" Type="http://schemas.openxmlformats.org/officeDocument/2006/relationships/image" Target="../media/image12.jpeg"/><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8.jpeg"/><Relationship Id="rId5" Type="http://schemas.openxmlformats.org/officeDocument/2006/relationships/image" Target="../media/image14.png"/><Relationship Id="rId10" Type="http://schemas.openxmlformats.org/officeDocument/2006/relationships/image" Target="../media/image19.jpeg"/><Relationship Id="rId4" Type="http://schemas.openxmlformats.org/officeDocument/2006/relationships/image" Target="../media/image13.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04244" y="2551837"/>
            <a:ext cx="5723041" cy="1569660"/>
          </a:xfrm>
          <a:prstGeom prst="rect">
            <a:avLst/>
          </a:prstGeom>
          <a:noFill/>
        </p:spPr>
        <p:txBody>
          <a:bodyPr wrap="none" rtlCol="0">
            <a:spAutoFit/>
          </a:bodyPr>
          <a:lstStyle/>
          <a:p>
            <a:pPr algn="ctr"/>
            <a:r>
              <a:rPr lang="en-US" sz="4800" b="1" dirty="0">
                <a:latin typeface="Times New Roman" panose="02020603050405020304" pitchFamily="18" charset="0"/>
                <a:cs typeface="Times New Roman" panose="02020603050405020304" pitchFamily="18" charset="0"/>
              </a:rPr>
              <a:t>Florida’s Support of </a:t>
            </a:r>
          </a:p>
          <a:p>
            <a:pPr algn="ctr"/>
            <a:r>
              <a:rPr lang="en-US" sz="4800" b="1" dirty="0">
                <a:latin typeface="Times New Roman" panose="02020603050405020304" pitchFamily="18" charset="0"/>
                <a:cs typeface="Times New Roman" panose="02020603050405020304" pitchFamily="18" charset="0"/>
              </a:rPr>
              <a:t>Military and Defense</a:t>
            </a:r>
          </a:p>
        </p:txBody>
      </p:sp>
      <p:sp>
        <p:nvSpPr>
          <p:cNvPr id="5" name="TextBox 4"/>
          <p:cNvSpPr txBox="1"/>
          <p:nvPr/>
        </p:nvSpPr>
        <p:spPr>
          <a:xfrm>
            <a:off x="1371600" y="2286000"/>
            <a:ext cx="184731" cy="369332"/>
          </a:xfrm>
          <a:prstGeom prst="rect">
            <a:avLst/>
          </a:prstGeom>
          <a:noFill/>
        </p:spPr>
        <p:txBody>
          <a:bodyPr wrap="none" rtlCol="0">
            <a:spAutoFit/>
          </a:bodyPr>
          <a:lstStyle/>
          <a:p>
            <a:endParaRPr lang="en-US" dirty="0"/>
          </a:p>
        </p:txBody>
      </p:sp>
      <p:pic>
        <p:nvPicPr>
          <p:cNvPr id="9" name="Picture 8" descr="http://usarmy.vo.llnwd.net/e2/rv5_downloads/symbols/ArmySealHig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133" y="5791200"/>
            <a:ext cx="831145" cy="8311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http://www.yourlogoresources.com/wp-content/uploads/2011/11/US-Navy-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3376" y="5791200"/>
            <a:ext cx="831144" cy="831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http://post21.org/website/images/airforce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46854" y="5802664"/>
            <a:ext cx="831144" cy="8311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http://upload.wikimedia.org/wikipedia/commons/thumb/2/21/USMC_logo.svg/432px-USMC_logo.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82538" y="5803826"/>
            <a:ext cx="827460" cy="83703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http://www.hardyinstruments.com/newsletter/march2010/coast_guard_log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37426" y="5785124"/>
            <a:ext cx="837038" cy="8442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www.immokaleecra.com/assets/Userimages/FLNationalGuardLog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19140" y="5787724"/>
            <a:ext cx="841675" cy="84167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7360596" y="6416481"/>
            <a:ext cx="1326204" cy="304994"/>
          </a:xfrm>
        </p:spPr>
        <p:txBody>
          <a:bodyPr/>
          <a:lstStyle/>
          <a:p>
            <a:fld id="{A8467446-9B54-43C8-856B-11AC0ECE7639}" type="slidenum">
              <a:rPr lang="en-US" smtClean="0"/>
              <a:t>1</a:t>
            </a:fld>
            <a:endParaRPr lang="en-US" dirty="0"/>
          </a:p>
        </p:txBody>
      </p:sp>
      <p:pic>
        <p:nvPicPr>
          <p:cNvPr id="2050" name="Picture 2" descr="C:\Users\tmccaffrey\AppData\Local\Microsoft\Windows\Temporary Internet Files\Content.Outlook\B12X2HWB\FDSTF-Logo-color-RGB (3).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10090" y="573024"/>
            <a:ext cx="848109" cy="117957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FDAlogo_2Color_RGB_72dpi"/>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24400" y="609600"/>
            <a:ext cx="1447800" cy="838200"/>
          </a:xfrm>
          <a:prstGeom prst="rect">
            <a:avLst/>
          </a:prstGeom>
          <a:noFill/>
          <a:ln w="9525">
            <a:noFill/>
            <a:miter lim="800000"/>
            <a:headEnd/>
            <a:tailEnd/>
          </a:ln>
        </p:spPr>
      </p:pic>
      <p:sp>
        <p:nvSpPr>
          <p:cNvPr id="17" name="TextBox 16">
            <a:extLst>
              <a:ext uri="{FF2B5EF4-FFF2-40B4-BE49-F238E27FC236}">
                <a16:creationId xmlns:a16="http://schemas.microsoft.com/office/drawing/2014/main" id="{A6800FF1-09CB-44A9-94F8-A71760AC8BF7}"/>
              </a:ext>
            </a:extLst>
          </p:cNvPr>
          <p:cNvSpPr txBox="1"/>
          <p:nvPr/>
        </p:nvSpPr>
        <p:spPr>
          <a:xfrm>
            <a:off x="745434" y="4549914"/>
            <a:ext cx="7661216"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22 September 2022</a:t>
            </a:r>
          </a:p>
        </p:txBody>
      </p:sp>
      <p:pic>
        <p:nvPicPr>
          <p:cNvPr id="6" name="Picture 5">
            <a:extLst>
              <a:ext uri="{FF2B5EF4-FFF2-40B4-BE49-F238E27FC236}">
                <a16:creationId xmlns:a16="http://schemas.microsoft.com/office/drawing/2014/main" id="{1AC7025D-C249-4DC5-A98C-1C027EFCEB8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7019" y="533400"/>
            <a:ext cx="3176691" cy="712921"/>
          </a:xfrm>
          <a:prstGeom prst="rect">
            <a:avLst/>
          </a:prstGeom>
        </p:spPr>
      </p:pic>
      <p:pic>
        <p:nvPicPr>
          <p:cNvPr id="1026" name="Picture 2">
            <a:extLst>
              <a:ext uri="{FF2B5EF4-FFF2-40B4-BE49-F238E27FC236}">
                <a16:creationId xmlns:a16="http://schemas.microsoft.com/office/drawing/2014/main" id="{C51406A7-01A2-4A81-BD4E-DF71D588E5C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76095" y="5789861"/>
            <a:ext cx="837038" cy="837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8190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125766"/>
            <a:ext cx="8153400" cy="1077218"/>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Florida Defense Support </a:t>
            </a:r>
          </a:p>
          <a:p>
            <a:pPr algn="ctr"/>
            <a:r>
              <a:rPr lang="en-US" sz="3200" b="1" dirty="0">
                <a:latin typeface="Times New Roman" panose="02020603050405020304" pitchFamily="18" charset="0"/>
                <a:cs typeface="Times New Roman" panose="02020603050405020304" pitchFamily="18" charset="0"/>
              </a:rPr>
              <a:t>Task Force Members</a:t>
            </a:r>
          </a:p>
        </p:txBody>
      </p:sp>
      <p:sp>
        <p:nvSpPr>
          <p:cNvPr id="5" name="TextBox 4"/>
          <p:cNvSpPr txBox="1"/>
          <p:nvPr/>
        </p:nvSpPr>
        <p:spPr>
          <a:xfrm>
            <a:off x="1371600" y="2286000"/>
            <a:ext cx="184731" cy="369332"/>
          </a:xfrm>
          <a:prstGeom prst="rect">
            <a:avLst/>
          </a:prstGeom>
          <a:noFill/>
        </p:spPr>
        <p:txBody>
          <a:bodyPr wrap="none" rtlCol="0">
            <a:spAutoFit/>
          </a:bodyPr>
          <a:lstStyle/>
          <a:p>
            <a:endParaRPr lang="en-US" dirty="0"/>
          </a:p>
        </p:txBody>
      </p:sp>
      <p:sp>
        <p:nvSpPr>
          <p:cNvPr id="6" name="Rectangle 5"/>
          <p:cNvSpPr/>
          <p:nvPr/>
        </p:nvSpPr>
        <p:spPr>
          <a:xfrm>
            <a:off x="466289" y="1261546"/>
            <a:ext cx="8229600" cy="5444054"/>
          </a:xfrm>
          <a:prstGeom prst="rect">
            <a:avLst/>
          </a:prstGeom>
        </p:spPr>
        <p:txBody>
          <a:bodyPr wrap="square">
            <a:spAutoFit/>
          </a:bodyPr>
          <a:lstStyle/>
          <a:p>
            <a:pPr marL="342900" indent="-342900">
              <a:lnSpc>
                <a:spcPct val="150000"/>
              </a:lnSpc>
              <a:buFont typeface="Arial" pitchFamily="34" charset="0"/>
              <a:buChar char="•"/>
            </a:pPr>
            <a:r>
              <a:rPr lang="en-US" dirty="0">
                <a:latin typeface="Times New Roman" panose="02020603050405020304" pitchFamily="18" charset="0"/>
                <a:cs typeface="Times New Roman" panose="02020603050405020304" pitchFamily="18" charset="0"/>
              </a:rPr>
              <a:t>Brig Gen, USAF (ret.) Chip Diehl – </a:t>
            </a:r>
            <a:r>
              <a:rPr lang="en-US" dirty="0">
                <a:solidFill>
                  <a:srgbClr val="0000FF"/>
                </a:solidFill>
                <a:latin typeface="Times New Roman" panose="02020603050405020304" pitchFamily="18" charset="0"/>
                <a:cs typeface="Times New Roman" panose="02020603050405020304" pitchFamily="18" charset="0"/>
              </a:rPr>
              <a:t>Chair</a:t>
            </a:r>
            <a:r>
              <a:rPr lang="en-US" dirty="0">
                <a:latin typeface="Times New Roman" panose="02020603050405020304" pitchFamily="18" charset="0"/>
                <a:cs typeface="Times New Roman" panose="02020603050405020304" pitchFamily="18" charset="0"/>
              </a:rPr>
              <a:t> – House  </a:t>
            </a:r>
          </a:p>
          <a:p>
            <a:pPr marL="342900" indent="-342900">
              <a:lnSpc>
                <a:spcPct val="150000"/>
              </a:lnSpc>
              <a:buFont typeface="Arial" pitchFamily="34" charset="0"/>
              <a:buChar char="•"/>
            </a:pPr>
            <a:r>
              <a:rPr lang="en-US" dirty="0">
                <a:latin typeface="Times New Roman" panose="02020603050405020304" pitchFamily="18" charset="0"/>
                <a:cs typeface="Times New Roman" panose="02020603050405020304" pitchFamily="18" charset="0"/>
              </a:rPr>
              <a:t>Mr. Tom Neubauer – </a:t>
            </a:r>
            <a:r>
              <a:rPr lang="en-US" dirty="0">
                <a:solidFill>
                  <a:srgbClr val="0000FF"/>
                </a:solidFill>
                <a:latin typeface="Times New Roman" panose="02020603050405020304" pitchFamily="18" charset="0"/>
                <a:cs typeface="Times New Roman" panose="02020603050405020304" pitchFamily="18" charset="0"/>
              </a:rPr>
              <a:t>Vice Chair </a:t>
            </a:r>
            <a:r>
              <a:rPr lang="en-US" dirty="0">
                <a:latin typeface="Times New Roman" panose="02020603050405020304" pitchFamily="18" charset="0"/>
                <a:cs typeface="Times New Roman" panose="02020603050405020304" pitchFamily="18" charset="0"/>
              </a:rPr>
              <a:t>– Senate </a:t>
            </a:r>
          </a:p>
          <a:p>
            <a:pPr marL="342900" indent="-342900">
              <a:lnSpc>
                <a:spcPct val="150000"/>
              </a:lnSpc>
              <a:buFont typeface="Arial" pitchFamily="34" charset="0"/>
              <a:buChar char="•"/>
            </a:pPr>
            <a:r>
              <a:rPr lang="en-US" dirty="0">
                <a:latin typeface="Times New Roman" panose="02020603050405020304" pitchFamily="18" charset="0"/>
                <a:cs typeface="Times New Roman" panose="02020603050405020304" pitchFamily="18" charset="0"/>
              </a:rPr>
              <a:t>Rep Thad Altman – House</a:t>
            </a:r>
          </a:p>
          <a:p>
            <a:pPr marL="342900" indent="-342900">
              <a:lnSpc>
                <a:spcPct val="150000"/>
              </a:lnSpc>
              <a:buFont typeface="Arial" pitchFamily="34" charset="0"/>
              <a:buChar char="•"/>
            </a:pPr>
            <a:r>
              <a:rPr lang="en-US" dirty="0">
                <a:latin typeface="Times New Roman" panose="02020603050405020304" pitchFamily="18" charset="0"/>
                <a:cs typeface="Times New Roman" panose="02020603050405020304" pitchFamily="18" charset="0"/>
              </a:rPr>
              <a:t>Col, USAF (ret.) Gregg “Mr. Bill” Billman – Governor </a:t>
            </a:r>
          </a:p>
          <a:p>
            <a:pPr marL="342900" indent="-342900">
              <a:lnSpc>
                <a:spcPct val="150000"/>
              </a:lnSpc>
              <a:buFont typeface="Arial" pitchFamily="34" charset="0"/>
              <a:buChar char="•"/>
            </a:pPr>
            <a:r>
              <a:rPr lang="en-US" dirty="0">
                <a:latin typeface="Times New Roman" panose="02020603050405020304" pitchFamily="18" charset="0"/>
                <a:cs typeface="Times New Roman" panose="02020603050405020304" pitchFamily="18" charset="0"/>
              </a:rPr>
              <a:t>The Honorable Thomas G. Bowman – Senate </a:t>
            </a:r>
          </a:p>
          <a:p>
            <a:pPr marL="342900" indent="-342900">
              <a:lnSpc>
                <a:spcPct val="150000"/>
              </a:lnSpc>
              <a:buFont typeface="Arial" pitchFamily="34" charset="0"/>
              <a:buChar char="•"/>
            </a:pPr>
            <a:r>
              <a:rPr lang="en-US" dirty="0">
                <a:latin typeface="Times New Roman" panose="02020603050405020304" pitchFamily="18" charset="0"/>
                <a:cs typeface="Times New Roman" panose="02020603050405020304" pitchFamily="18" charset="0"/>
              </a:rPr>
              <a:t>RADM, USN (ret.) Stan Bozin – Governor</a:t>
            </a:r>
          </a:p>
          <a:p>
            <a:pPr marL="342900" indent="-342900">
              <a:lnSpc>
                <a:spcPct val="150000"/>
              </a:lnSpc>
              <a:buFont typeface="Arial" pitchFamily="34" charset="0"/>
              <a:buChar char="•"/>
            </a:pPr>
            <a:r>
              <a:rPr lang="en-US" dirty="0">
                <a:latin typeface="Times New Roman" panose="02020603050405020304" pitchFamily="18" charset="0"/>
                <a:cs typeface="Times New Roman" panose="02020603050405020304" pitchFamily="18" charset="0"/>
              </a:rPr>
              <a:t>Rep Wyman Duggan – House</a:t>
            </a:r>
          </a:p>
          <a:p>
            <a:pPr marL="342900" indent="-342900">
              <a:lnSpc>
                <a:spcPct val="150000"/>
              </a:lnSpc>
              <a:buFont typeface="Arial" pitchFamily="34" charset="0"/>
              <a:buChar char="•"/>
            </a:pPr>
            <a:r>
              <a:rPr lang="en-US" dirty="0">
                <a:latin typeface="Times New Roman" panose="02020603050405020304" pitchFamily="18" charset="0"/>
                <a:cs typeface="Times New Roman" panose="02020603050405020304" pitchFamily="18" charset="0"/>
              </a:rPr>
              <a:t>Maj Gen, USAF James O. Eifert, TAG – Governor’s Representative</a:t>
            </a:r>
          </a:p>
          <a:p>
            <a:pPr marL="342900" indent="-342900">
              <a:lnSpc>
                <a:spcPct val="150000"/>
              </a:lnSpc>
              <a:buFont typeface="Arial" pitchFamily="34" charset="0"/>
              <a:buChar char="•"/>
            </a:pPr>
            <a:r>
              <a:rPr lang="en-US" dirty="0">
                <a:latin typeface="Times New Roman" panose="02020603050405020304" pitchFamily="18" charset="0"/>
                <a:cs typeface="Times New Roman" panose="02020603050405020304" pitchFamily="18" charset="0"/>
              </a:rPr>
              <a:t>Maj Gen, USAF (ret.) Richard “Beef” Haddad – Senate  </a:t>
            </a:r>
          </a:p>
          <a:p>
            <a:pPr marL="342900" indent="-342900">
              <a:lnSpc>
                <a:spcPct val="150000"/>
              </a:lnSpc>
              <a:buFont typeface="Arial" pitchFamily="34" charset="0"/>
              <a:buChar char="•"/>
            </a:pPr>
            <a:r>
              <a:rPr lang="en-US" dirty="0">
                <a:latin typeface="Times New Roman" panose="02020603050405020304" pitchFamily="18" charset="0"/>
                <a:cs typeface="Times New Roman" panose="02020603050405020304" pitchFamily="18" charset="0"/>
              </a:rPr>
              <a:t>CAPT, USN (ret.) Keith Hoskins – Governor </a:t>
            </a:r>
          </a:p>
          <a:p>
            <a:pPr marL="342900" indent="-342900">
              <a:lnSpc>
                <a:spcPct val="150000"/>
              </a:lnSpc>
              <a:buFont typeface="Arial" pitchFamily="34" charset="0"/>
              <a:buChar char="•"/>
            </a:pPr>
            <a:r>
              <a:rPr lang="en-US" dirty="0">
                <a:latin typeface="Times New Roman" panose="02020603050405020304" pitchFamily="18" charset="0"/>
                <a:cs typeface="Times New Roman" panose="02020603050405020304" pitchFamily="18" charset="0"/>
              </a:rPr>
              <a:t>Ms. Kay Rasmussen – House </a:t>
            </a:r>
          </a:p>
          <a:p>
            <a:pPr marL="342900" indent="-342900">
              <a:lnSpc>
                <a:spcPct val="150000"/>
              </a:lnSpc>
              <a:buFont typeface="Arial" pitchFamily="34" charset="0"/>
              <a:buChar char="•"/>
            </a:pPr>
            <a:r>
              <a:rPr lang="en-US" dirty="0">
                <a:latin typeface="Times New Roman" panose="02020603050405020304" pitchFamily="18" charset="0"/>
                <a:cs typeface="Times New Roman" panose="02020603050405020304" pitchFamily="18" charset="0"/>
              </a:rPr>
              <a:t>S. Reeves Valentine – Governor </a:t>
            </a:r>
          </a:p>
          <a:p>
            <a:pPr marL="342900" indent="-342900">
              <a:lnSpc>
                <a:spcPct val="150000"/>
              </a:lnSpc>
              <a:buFont typeface="Arial" pitchFamily="34" charset="0"/>
              <a:buChar char="•"/>
            </a:pPr>
            <a:r>
              <a:rPr lang="en-US" dirty="0">
                <a:latin typeface="Times New Roman" panose="02020603050405020304" pitchFamily="18" charset="0"/>
                <a:cs typeface="Times New Roman" panose="02020603050405020304" pitchFamily="18" charset="0"/>
              </a:rPr>
              <a:t>Sen Tom Wright – Senate</a:t>
            </a:r>
          </a:p>
        </p:txBody>
      </p:sp>
      <p:cxnSp>
        <p:nvCxnSpPr>
          <p:cNvPr id="8" name="Straight Connector 7"/>
          <p:cNvCxnSpPr/>
          <p:nvPr/>
        </p:nvCxnSpPr>
        <p:spPr>
          <a:xfrm>
            <a:off x="1556331" y="1259888"/>
            <a:ext cx="6292269"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A8467446-9B54-43C8-856B-11AC0ECE7639}" type="slidenum">
              <a:rPr lang="en-US" smtClean="0"/>
              <a:t>10</a:t>
            </a:fld>
            <a:endParaRPr lang="en-US" dirty="0"/>
          </a:p>
        </p:txBody>
      </p:sp>
      <p:sp>
        <p:nvSpPr>
          <p:cNvPr id="9" name="Rectangle 8"/>
          <p:cNvSpPr/>
          <p:nvPr/>
        </p:nvSpPr>
        <p:spPr>
          <a:xfrm>
            <a:off x="381000" y="152400"/>
            <a:ext cx="8458200" cy="65532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 descr="C:\Users\tmccaffrey\AppData\Local\Microsoft\Windows\Temporary Internet Files\Content.Outlook\B12X2HWB\FDSTF-Logo-color-RGB (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6497" y="1878498"/>
            <a:ext cx="729473" cy="101457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FCCA59F-B95A-40DF-A0A6-B98D18A6C3A5}"/>
              </a:ext>
            </a:extLst>
          </p:cNvPr>
          <p:cNvSpPr txBox="1"/>
          <p:nvPr/>
        </p:nvSpPr>
        <p:spPr>
          <a:xfrm>
            <a:off x="6400800" y="5598112"/>
            <a:ext cx="2039644" cy="907941"/>
          </a:xfrm>
          <a:prstGeom prst="rect">
            <a:avLst/>
          </a:prstGeom>
          <a:noFill/>
        </p:spPr>
        <p:txBody>
          <a:bodyPr wrap="square" rtlCol="0">
            <a:spAutoFit/>
          </a:bodyPr>
          <a:lstStyle/>
          <a:p>
            <a:pPr>
              <a:spcAft>
                <a:spcPts val="600"/>
              </a:spcAft>
            </a:pPr>
            <a:r>
              <a:rPr lang="en-US" sz="1200" b="1" u="sng" dirty="0">
                <a:solidFill>
                  <a:srgbClr val="FF0000"/>
                </a:solidFill>
                <a:latin typeface="Times New Roman" panose="02020603050405020304" pitchFamily="18" charset="0"/>
                <a:cs typeface="Times New Roman" panose="02020603050405020304" pitchFamily="18" charset="0"/>
              </a:rPr>
              <a:t>Notes</a:t>
            </a:r>
            <a:r>
              <a:rPr lang="en-US" sz="1200" b="1" dirty="0">
                <a:solidFill>
                  <a:srgbClr val="FF0000"/>
                </a:solidFill>
                <a:latin typeface="Times New Roman" panose="02020603050405020304" pitchFamily="18" charset="0"/>
                <a:cs typeface="Times New Roman" panose="02020603050405020304" pitchFamily="18" charset="0"/>
              </a:rPr>
              <a:t>: </a:t>
            </a:r>
          </a:p>
          <a:p>
            <a:pPr>
              <a:spcAft>
                <a:spcPts val="600"/>
              </a:spcAft>
            </a:pPr>
            <a:r>
              <a:rPr lang="en-US" sz="1200" b="1" dirty="0">
                <a:solidFill>
                  <a:srgbClr val="FF0000"/>
                </a:solidFill>
                <a:latin typeface="Times New Roman" panose="02020603050405020304" pitchFamily="18" charset="0"/>
                <a:cs typeface="Times New Roman" panose="02020603050405020304" pitchFamily="18" charset="0"/>
              </a:rPr>
              <a:t>Chair rotates between Senate and House annually on July 1</a:t>
            </a:r>
            <a:r>
              <a:rPr lang="en-US" sz="1200" b="1" baseline="30000" dirty="0">
                <a:solidFill>
                  <a:srgbClr val="FF0000"/>
                </a:solidFill>
                <a:latin typeface="Times New Roman" panose="02020603050405020304" pitchFamily="18" charset="0"/>
                <a:cs typeface="Times New Roman" panose="02020603050405020304" pitchFamily="18" charset="0"/>
              </a:rPr>
              <a:t>st</a:t>
            </a:r>
          </a:p>
        </p:txBody>
      </p:sp>
    </p:spTree>
    <p:extLst>
      <p:ext uri="{BB962C8B-B14F-4D97-AF65-F5344CB8AC3E}">
        <p14:creationId xmlns:p14="http://schemas.microsoft.com/office/powerpoint/2010/main" val="153723887"/>
      </p:ext>
    </p:extLst>
  </p:cSld>
  <p:clrMapOvr>
    <a:masterClrMapping/>
  </p:clrMapOvr>
  <mc:AlternateContent xmlns:mc="http://schemas.openxmlformats.org/markup-compatibility/2006" xmlns:p14="http://schemas.microsoft.com/office/powerpoint/2010/main">
    <mc:Choice Requires="p14">
      <p:transition spd="slow" p14:dur="1500">
        <p:push dir="d"/>
      </p:transition>
    </mc:Choice>
    <mc:Fallback xmlns="">
      <p:transition spd="slow">
        <p:push dir="d"/>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7482" y="141982"/>
            <a:ext cx="8345518" cy="1077218"/>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Florida Defense Support </a:t>
            </a:r>
          </a:p>
          <a:p>
            <a:pPr algn="ctr"/>
            <a:r>
              <a:rPr lang="en-US" sz="3200" b="1" dirty="0">
                <a:latin typeface="Times New Roman" panose="02020603050405020304" pitchFamily="18" charset="0"/>
                <a:cs typeface="Times New Roman" panose="02020603050405020304" pitchFamily="18" charset="0"/>
              </a:rPr>
              <a:t>Task Force Members</a:t>
            </a:r>
          </a:p>
        </p:txBody>
      </p:sp>
      <p:cxnSp>
        <p:nvCxnSpPr>
          <p:cNvPr id="8" name="Straight Connector 7"/>
          <p:cNvCxnSpPr/>
          <p:nvPr/>
        </p:nvCxnSpPr>
        <p:spPr>
          <a:xfrm>
            <a:off x="1295400" y="1295400"/>
            <a:ext cx="6749469"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6472515" y="6177050"/>
            <a:ext cx="2133600" cy="365125"/>
          </a:xfrm>
        </p:spPr>
        <p:txBody>
          <a:bodyPr/>
          <a:lstStyle/>
          <a:p>
            <a:fld id="{A8467446-9B54-43C8-856B-11AC0ECE7639}" type="slidenum">
              <a:rPr lang="en-US" smtClean="0"/>
              <a:t>11</a:t>
            </a:fld>
            <a:endParaRPr lang="en-US" dirty="0"/>
          </a:p>
        </p:txBody>
      </p:sp>
      <p:sp>
        <p:nvSpPr>
          <p:cNvPr id="7" name="Rectangle 6"/>
          <p:cNvSpPr/>
          <p:nvPr/>
        </p:nvSpPr>
        <p:spPr>
          <a:xfrm>
            <a:off x="381000" y="152400"/>
            <a:ext cx="8458200" cy="65532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E2ED59E4-09E9-49CC-9D31-ED2C8AC63BDE}"/>
              </a:ext>
            </a:extLst>
          </p:cNvPr>
          <p:cNvSpPr txBox="1"/>
          <p:nvPr/>
        </p:nvSpPr>
        <p:spPr>
          <a:xfrm>
            <a:off x="1290915" y="2187088"/>
            <a:ext cx="184731" cy="369332"/>
          </a:xfrm>
          <a:prstGeom prst="rect">
            <a:avLst/>
          </a:prstGeom>
          <a:noFill/>
        </p:spPr>
        <p:txBody>
          <a:bodyPr wrap="none" rtlCol="0">
            <a:spAutoFit/>
          </a:bodyPr>
          <a:lstStyle/>
          <a:p>
            <a:endParaRPr lang="en-US" dirty="0"/>
          </a:p>
        </p:txBody>
      </p:sp>
      <p:pic>
        <p:nvPicPr>
          <p:cNvPr id="24" name="Picture 2" descr="http://www.gulfindustriesinc.com/images/florida.gif">
            <a:extLst>
              <a:ext uri="{FF2B5EF4-FFF2-40B4-BE49-F238E27FC236}">
                <a16:creationId xmlns:a16="http://schemas.microsoft.com/office/drawing/2014/main" id="{44F74DC6-BA9E-493E-A0AB-F9508BA8D9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4423" y="1625887"/>
            <a:ext cx="5791200" cy="507971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A2B70EE8-D109-4329-91DF-CBE0C91040F5}"/>
              </a:ext>
            </a:extLst>
          </p:cNvPr>
          <p:cNvSpPr txBox="1"/>
          <p:nvPr/>
        </p:nvSpPr>
        <p:spPr>
          <a:xfrm>
            <a:off x="6886427" y="3210063"/>
            <a:ext cx="1537472" cy="276999"/>
          </a:xfrm>
          <a:prstGeom prst="rect">
            <a:avLst/>
          </a:prstGeom>
          <a:noFill/>
          <a:ln w="3175">
            <a:solidFill>
              <a:schemeClr val="tx1"/>
            </a:solidFill>
          </a:ln>
        </p:spPr>
        <p:txBody>
          <a:bodyPr wrap="none" rtlCol="0">
            <a:spAutoFit/>
          </a:bodyPr>
          <a:lstStyle/>
          <a:p>
            <a:r>
              <a:rPr lang="en-US" sz="1200" dirty="0">
                <a:latin typeface="Arial" panose="020B0604020202020204" pitchFamily="34" charset="0"/>
                <a:cs typeface="Arial" panose="020B0604020202020204" pitchFamily="34" charset="0"/>
              </a:rPr>
              <a:t>Senator Tom Wright</a:t>
            </a:r>
          </a:p>
        </p:txBody>
      </p:sp>
      <p:sp>
        <p:nvSpPr>
          <p:cNvPr id="41" name="TextBox 40">
            <a:extLst>
              <a:ext uri="{FF2B5EF4-FFF2-40B4-BE49-F238E27FC236}">
                <a16:creationId xmlns:a16="http://schemas.microsoft.com/office/drawing/2014/main" id="{61289026-CCE4-4327-A560-77175EAE1E1A}"/>
              </a:ext>
            </a:extLst>
          </p:cNvPr>
          <p:cNvSpPr txBox="1"/>
          <p:nvPr/>
        </p:nvSpPr>
        <p:spPr>
          <a:xfrm>
            <a:off x="503035" y="1443143"/>
            <a:ext cx="2240165" cy="276999"/>
          </a:xfrm>
          <a:prstGeom prst="rect">
            <a:avLst/>
          </a:prstGeom>
          <a:noFill/>
          <a:ln w="3175">
            <a:solidFill>
              <a:schemeClr val="tx1"/>
            </a:solidFill>
          </a:ln>
        </p:spPr>
        <p:txBody>
          <a:bodyPr wrap="none" rtlCol="0">
            <a:spAutoFit/>
          </a:bodyPr>
          <a:lstStyle/>
          <a:p>
            <a:r>
              <a:rPr lang="en-US" sz="1200" dirty="0">
                <a:latin typeface="Arial" panose="020B0604020202020204" pitchFamily="34" charset="0"/>
                <a:cs typeface="Arial" panose="020B0604020202020204" pitchFamily="34" charset="0"/>
              </a:rPr>
              <a:t>CAPT Keith Hoskins, USN (R)</a:t>
            </a:r>
          </a:p>
        </p:txBody>
      </p:sp>
      <p:sp>
        <p:nvSpPr>
          <p:cNvPr id="44" name="TextBox 43">
            <a:extLst>
              <a:ext uri="{FF2B5EF4-FFF2-40B4-BE49-F238E27FC236}">
                <a16:creationId xmlns:a16="http://schemas.microsoft.com/office/drawing/2014/main" id="{BE30B7C3-350A-409E-9AA7-7FA7A94B37D9}"/>
              </a:ext>
            </a:extLst>
          </p:cNvPr>
          <p:cNvSpPr txBox="1"/>
          <p:nvPr/>
        </p:nvSpPr>
        <p:spPr>
          <a:xfrm>
            <a:off x="655013" y="2534921"/>
            <a:ext cx="1593706" cy="276999"/>
          </a:xfrm>
          <a:prstGeom prst="rect">
            <a:avLst/>
          </a:prstGeom>
          <a:noFill/>
          <a:ln w="3175">
            <a:solidFill>
              <a:schemeClr val="tx1"/>
            </a:solidFill>
          </a:ln>
        </p:spPr>
        <p:txBody>
          <a:bodyPr wrap="none" rtlCol="0">
            <a:spAutoFit/>
          </a:bodyPr>
          <a:lstStyle/>
          <a:p>
            <a:r>
              <a:rPr lang="en-US" sz="1200" dirty="0">
                <a:latin typeface="Arial" panose="020B0604020202020204" pitchFamily="34" charset="0"/>
                <a:cs typeface="Arial" panose="020B0604020202020204" pitchFamily="34" charset="0"/>
              </a:rPr>
              <a:t>Ms. Kay Rasmussen</a:t>
            </a:r>
          </a:p>
        </p:txBody>
      </p:sp>
      <p:sp>
        <p:nvSpPr>
          <p:cNvPr id="45" name="TextBox 44">
            <a:extLst>
              <a:ext uri="{FF2B5EF4-FFF2-40B4-BE49-F238E27FC236}">
                <a16:creationId xmlns:a16="http://schemas.microsoft.com/office/drawing/2014/main" id="{C70E944D-9687-43EF-AF6B-C64BF728D9E4}"/>
              </a:ext>
            </a:extLst>
          </p:cNvPr>
          <p:cNvSpPr txBox="1"/>
          <p:nvPr/>
        </p:nvSpPr>
        <p:spPr>
          <a:xfrm>
            <a:off x="2313266" y="2979495"/>
            <a:ext cx="1488484" cy="276999"/>
          </a:xfrm>
          <a:prstGeom prst="rect">
            <a:avLst/>
          </a:prstGeom>
          <a:noFill/>
          <a:ln w="3175">
            <a:solidFill>
              <a:schemeClr val="tx1"/>
            </a:solidFill>
          </a:ln>
        </p:spPr>
        <p:txBody>
          <a:bodyPr wrap="none" rtlCol="0">
            <a:spAutoFit/>
          </a:bodyPr>
          <a:lstStyle/>
          <a:p>
            <a:r>
              <a:rPr lang="en-US" sz="1200" dirty="0">
                <a:latin typeface="Arial" panose="020B0604020202020204" pitchFamily="34" charset="0"/>
                <a:cs typeface="Arial" panose="020B0604020202020204" pitchFamily="34" charset="0"/>
              </a:rPr>
              <a:t>Mr. Tom Neubauer </a:t>
            </a:r>
          </a:p>
        </p:txBody>
      </p:sp>
      <p:sp>
        <p:nvSpPr>
          <p:cNvPr id="46" name="TextBox 45">
            <a:extLst>
              <a:ext uri="{FF2B5EF4-FFF2-40B4-BE49-F238E27FC236}">
                <a16:creationId xmlns:a16="http://schemas.microsoft.com/office/drawing/2014/main" id="{81AD6E0E-0C52-4091-94E9-A50F001E8BFC}"/>
              </a:ext>
            </a:extLst>
          </p:cNvPr>
          <p:cNvSpPr txBox="1"/>
          <p:nvPr/>
        </p:nvSpPr>
        <p:spPr>
          <a:xfrm>
            <a:off x="2590800" y="3886200"/>
            <a:ext cx="2335896" cy="276999"/>
          </a:xfrm>
          <a:prstGeom prst="rect">
            <a:avLst/>
          </a:prstGeom>
          <a:noFill/>
          <a:ln w="3175">
            <a:solidFill>
              <a:schemeClr val="tx1"/>
            </a:solidFill>
          </a:ln>
        </p:spPr>
        <p:txBody>
          <a:bodyPr wrap="none" rtlCol="0">
            <a:spAutoFit/>
          </a:bodyPr>
          <a:lstStyle/>
          <a:p>
            <a:r>
              <a:rPr lang="en-US" sz="1200" dirty="0">
                <a:latin typeface="Arial" panose="020B0604020202020204" pitchFamily="34" charset="0"/>
                <a:cs typeface="Arial" panose="020B0604020202020204" pitchFamily="34" charset="0"/>
              </a:rPr>
              <a:t>Brig Gen Chip Diehl, USAF (R)</a:t>
            </a:r>
          </a:p>
        </p:txBody>
      </p:sp>
      <p:sp>
        <p:nvSpPr>
          <p:cNvPr id="49" name="TextBox 48">
            <a:extLst>
              <a:ext uri="{FF2B5EF4-FFF2-40B4-BE49-F238E27FC236}">
                <a16:creationId xmlns:a16="http://schemas.microsoft.com/office/drawing/2014/main" id="{ECAB0EF2-E89F-4915-B6C9-70BD3D3DC127}"/>
              </a:ext>
            </a:extLst>
          </p:cNvPr>
          <p:cNvSpPr txBox="1"/>
          <p:nvPr/>
        </p:nvSpPr>
        <p:spPr>
          <a:xfrm>
            <a:off x="6741803" y="3518307"/>
            <a:ext cx="2117887" cy="276999"/>
          </a:xfrm>
          <a:prstGeom prst="rect">
            <a:avLst/>
          </a:prstGeom>
          <a:noFill/>
          <a:ln w="3175">
            <a:solidFill>
              <a:schemeClr val="tx1"/>
            </a:solidFill>
          </a:ln>
        </p:spPr>
        <p:txBody>
          <a:bodyPr wrap="none" rtlCol="0">
            <a:spAutoFit/>
          </a:bodyPr>
          <a:lstStyle/>
          <a:p>
            <a:r>
              <a:rPr lang="en-US" sz="1200" dirty="0">
                <a:latin typeface="Arial" panose="020B0604020202020204" pitchFamily="34" charset="0"/>
                <a:cs typeface="Arial" panose="020B0604020202020204" pitchFamily="34" charset="0"/>
              </a:rPr>
              <a:t>Representative Thad Altman</a:t>
            </a:r>
          </a:p>
        </p:txBody>
      </p:sp>
      <p:sp>
        <p:nvSpPr>
          <p:cNvPr id="50" name="TextBox 49">
            <a:extLst>
              <a:ext uri="{FF2B5EF4-FFF2-40B4-BE49-F238E27FC236}">
                <a16:creationId xmlns:a16="http://schemas.microsoft.com/office/drawing/2014/main" id="{E5A4D2B0-2FE1-416B-AF29-23860668F820}"/>
              </a:ext>
            </a:extLst>
          </p:cNvPr>
          <p:cNvSpPr txBox="1"/>
          <p:nvPr/>
        </p:nvSpPr>
        <p:spPr>
          <a:xfrm>
            <a:off x="6368522" y="2107452"/>
            <a:ext cx="2284600" cy="276999"/>
          </a:xfrm>
          <a:prstGeom prst="rect">
            <a:avLst/>
          </a:prstGeom>
          <a:noFill/>
          <a:ln w="3175">
            <a:solidFill>
              <a:schemeClr val="tx1"/>
            </a:solidFill>
          </a:ln>
        </p:spPr>
        <p:txBody>
          <a:bodyPr wrap="none" rtlCol="0">
            <a:spAutoFit/>
          </a:bodyPr>
          <a:lstStyle/>
          <a:p>
            <a:r>
              <a:rPr lang="en-US" sz="1200" dirty="0">
                <a:latin typeface="Arial" panose="020B0604020202020204" pitchFamily="34" charset="0"/>
                <a:cs typeface="Arial" panose="020B0604020202020204" pitchFamily="34" charset="0"/>
              </a:rPr>
              <a:t>RADM Stanley </a:t>
            </a:r>
            <a:r>
              <a:rPr lang="en-US" sz="1200" dirty="0" err="1">
                <a:latin typeface="Arial" panose="020B0604020202020204" pitchFamily="34" charset="0"/>
                <a:cs typeface="Arial" panose="020B0604020202020204" pitchFamily="34" charset="0"/>
              </a:rPr>
              <a:t>Bozin</a:t>
            </a:r>
            <a:r>
              <a:rPr lang="en-US" sz="1200" dirty="0">
                <a:latin typeface="Arial" panose="020B0604020202020204" pitchFamily="34" charset="0"/>
                <a:cs typeface="Arial" panose="020B0604020202020204" pitchFamily="34" charset="0"/>
              </a:rPr>
              <a:t>, USN (R)</a:t>
            </a:r>
          </a:p>
        </p:txBody>
      </p:sp>
      <p:sp>
        <p:nvSpPr>
          <p:cNvPr id="51" name="TextBox 50">
            <a:extLst>
              <a:ext uri="{FF2B5EF4-FFF2-40B4-BE49-F238E27FC236}">
                <a16:creationId xmlns:a16="http://schemas.microsoft.com/office/drawing/2014/main" id="{D336E859-59AB-4CFB-A7EE-7CCFAB5A21FA}"/>
              </a:ext>
            </a:extLst>
          </p:cNvPr>
          <p:cNvSpPr txBox="1"/>
          <p:nvPr/>
        </p:nvSpPr>
        <p:spPr>
          <a:xfrm>
            <a:off x="6698870" y="2480890"/>
            <a:ext cx="2140330" cy="646331"/>
          </a:xfrm>
          <a:prstGeom prst="rect">
            <a:avLst/>
          </a:prstGeom>
          <a:noFill/>
          <a:ln w="3175">
            <a:solidFill>
              <a:schemeClr val="tx1"/>
            </a:solidFill>
          </a:ln>
        </p:spPr>
        <p:txBody>
          <a:bodyPr wrap="none" rtlCol="0">
            <a:spAutoFit/>
          </a:bodyPr>
          <a:lstStyle/>
          <a:p>
            <a:r>
              <a:rPr lang="en-US" sz="1200" dirty="0">
                <a:latin typeface="Arial" panose="020B0604020202020204" pitchFamily="34" charset="0"/>
                <a:cs typeface="Arial" panose="020B0604020202020204" pitchFamily="34" charset="0"/>
              </a:rPr>
              <a:t>Major General James Eifert, </a:t>
            </a:r>
          </a:p>
          <a:p>
            <a:r>
              <a:rPr lang="en-US" sz="1200" dirty="0">
                <a:latin typeface="Arial" panose="020B0604020202020204" pitchFamily="34" charset="0"/>
                <a:cs typeface="Arial" panose="020B0604020202020204" pitchFamily="34" charset="0"/>
              </a:rPr>
              <a:t>The Adjutant General, FL</a:t>
            </a:r>
          </a:p>
          <a:p>
            <a:r>
              <a:rPr lang="en-US" sz="1200" dirty="0">
                <a:latin typeface="Arial" panose="020B0604020202020204" pitchFamily="34" charset="0"/>
                <a:cs typeface="Arial" panose="020B0604020202020204" pitchFamily="34" charset="0"/>
              </a:rPr>
              <a:t>Governor’s Representative</a:t>
            </a:r>
          </a:p>
        </p:txBody>
      </p:sp>
      <p:cxnSp>
        <p:nvCxnSpPr>
          <p:cNvPr id="53" name="Straight Arrow Connector 52">
            <a:extLst>
              <a:ext uri="{FF2B5EF4-FFF2-40B4-BE49-F238E27FC236}">
                <a16:creationId xmlns:a16="http://schemas.microsoft.com/office/drawing/2014/main" id="{0A2A5837-02F4-4290-AA5C-4D2D3C46DBAA}"/>
              </a:ext>
            </a:extLst>
          </p:cNvPr>
          <p:cNvCxnSpPr>
            <a:cxnSpLocks/>
            <a:stCxn id="49" idx="1"/>
          </p:cNvCxnSpPr>
          <p:nvPr/>
        </p:nvCxnSpPr>
        <p:spPr>
          <a:xfrm flipH="1" flipV="1">
            <a:off x="6592729" y="3416421"/>
            <a:ext cx="149074" cy="2403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79E9E093-927E-45B9-8C0F-5CA1DF0AD18A}"/>
              </a:ext>
            </a:extLst>
          </p:cNvPr>
          <p:cNvCxnSpPr>
            <a:cxnSpLocks/>
            <a:stCxn id="51" idx="1"/>
          </p:cNvCxnSpPr>
          <p:nvPr/>
        </p:nvCxnSpPr>
        <p:spPr>
          <a:xfrm flipH="1" flipV="1">
            <a:off x="6096000" y="2380895"/>
            <a:ext cx="602870" cy="42316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B3C4D58B-6B98-42A4-9CB2-B7D475913D62}"/>
              </a:ext>
            </a:extLst>
          </p:cNvPr>
          <p:cNvCxnSpPr>
            <a:cxnSpLocks/>
          </p:cNvCxnSpPr>
          <p:nvPr/>
        </p:nvCxnSpPr>
        <p:spPr>
          <a:xfrm flipH="1" flipV="1">
            <a:off x="6053889" y="2060377"/>
            <a:ext cx="308034" cy="468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C63C0E8E-AD38-4907-BA4E-1D94D8AB95A0}"/>
              </a:ext>
            </a:extLst>
          </p:cNvPr>
          <p:cNvCxnSpPr>
            <a:cxnSpLocks/>
            <a:stCxn id="45" idx="0"/>
          </p:cNvCxnSpPr>
          <p:nvPr/>
        </p:nvCxnSpPr>
        <p:spPr>
          <a:xfrm flipV="1">
            <a:off x="3057508" y="2401420"/>
            <a:ext cx="247654" cy="5780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E7F86285-FB03-4F13-9168-1AFB56CBDD39}"/>
              </a:ext>
            </a:extLst>
          </p:cNvPr>
          <p:cNvCxnSpPr>
            <a:cxnSpLocks/>
          </p:cNvCxnSpPr>
          <p:nvPr/>
        </p:nvCxnSpPr>
        <p:spPr>
          <a:xfrm flipH="1" flipV="1">
            <a:off x="6472515" y="3207309"/>
            <a:ext cx="413914" cy="11062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49CD4668-964F-492C-92DB-DDE1E0BA2DF9}"/>
              </a:ext>
            </a:extLst>
          </p:cNvPr>
          <p:cNvCxnSpPr>
            <a:cxnSpLocks/>
            <a:stCxn id="41" idx="2"/>
          </p:cNvCxnSpPr>
          <p:nvPr/>
        </p:nvCxnSpPr>
        <p:spPr>
          <a:xfrm>
            <a:off x="1623118" y="1720142"/>
            <a:ext cx="514212" cy="32128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574B05DF-70B5-4865-9F7A-563709608589}"/>
              </a:ext>
            </a:extLst>
          </p:cNvPr>
          <p:cNvCxnSpPr>
            <a:cxnSpLocks/>
            <a:stCxn id="46" idx="3"/>
          </p:cNvCxnSpPr>
          <p:nvPr/>
        </p:nvCxnSpPr>
        <p:spPr>
          <a:xfrm>
            <a:off x="4926696" y="4024700"/>
            <a:ext cx="459151" cy="2010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8C18736B-E6FF-477D-9728-71B8C500EFD4}"/>
              </a:ext>
            </a:extLst>
          </p:cNvPr>
          <p:cNvSpPr txBox="1"/>
          <p:nvPr/>
        </p:nvSpPr>
        <p:spPr>
          <a:xfrm>
            <a:off x="2252930" y="3429000"/>
            <a:ext cx="2754280" cy="276999"/>
          </a:xfrm>
          <a:prstGeom prst="rect">
            <a:avLst/>
          </a:prstGeom>
          <a:noFill/>
          <a:ln w="3175">
            <a:solidFill>
              <a:schemeClr val="tx1"/>
            </a:solidFill>
          </a:ln>
        </p:spPr>
        <p:txBody>
          <a:bodyPr wrap="none" rtlCol="0">
            <a:spAutoFit/>
          </a:bodyPr>
          <a:lstStyle/>
          <a:p>
            <a:r>
              <a:rPr lang="en-US" sz="1200" dirty="0">
                <a:latin typeface="Arial" panose="020B0604020202020204" pitchFamily="34" charset="0"/>
                <a:cs typeface="Arial" panose="020B0604020202020204" pitchFamily="34" charset="0"/>
              </a:rPr>
              <a:t> Maj Gen Richard Haddad, USAF (R) </a:t>
            </a:r>
          </a:p>
        </p:txBody>
      </p:sp>
      <p:cxnSp>
        <p:nvCxnSpPr>
          <p:cNvPr id="64" name="Straight Arrow Connector 63">
            <a:extLst>
              <a:ext uri="{FF2B5EF4-FFF2-40B4-BE49-F238E27FC236}">
                <a16:creationId xmlns:a16="http://schemas.microsoft.com/office/drawing/2014/main" id="{FC848679-10AF-4A86-B527-EB3F1C560790}"/>
              </a:ext>
            </a:extLst>
          </p:cNvPr>
          <p:cNvCxnSpPr>
            <a:cxnSpLocks/>
          </p:cNvCxnSpPr>
          <p:nvPr/>
        </p:nvCxnSpPr>
        <p:spPr>
          <a:xfrm>
            <a:off x="5002896" y="3518307"/>
            <a:ext cx="382951" cy="52649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611D98CF-7503-4EF3-8FED-7D613A78C8C6}"/>
              </a:ext>
            </a:extLst>
          </p:cNvPr>
          <p:cNvCxnSpPr>
            <a:cxnSpLocks/>
          </p:cNvCxnSpPr>
          <p:nvPr/>
        </p:nvCxnSpPr>
        <p:spPr>
          <a:xfrm flipV="1">
            <a:off x="1622585" y="2138690"/>
            <a:ext cx="778829" cy="39623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760F05A-ECF6-4458-8609-C98DE25C8945}"/>
              </a:ext>
            </a:extLst>
          </p:cNvPr>
          <p:cNvSpPr txBox="1"/>
          <p:nvPr/>
        </p:nvSpPr>
        <p:spPr>
          <a:xfrm>
            <a:off x="6360819" y="1633460"/>
            <a:ext cx="2356992" cy="276999"/>
          </a:xfrm>
          <a:prstGeom prst="rect">
            <a:avLst/>
          </a:prstGeom>
          <a:noFill/>
          <a:ln w="3175">
            <a:solidFill>
              <a:schemeClr val="tx1"/>
            </a:solidFill>
          </a:ln>
        </p:spPr>
        <p:txBody>
          <a:bodyPr wrap="none" rtlCol="0">
            <a:spAutoFit/>
          </a:bodyPr>
          <a:lstStyle/>
          <a:p>
            <a:r>
              <a:rPr lang="en-US" sz="1200" dirty="0">
                <a:latin typeface="Arial" panose="020B0604020202020204" pitchFamily="34" charset="0"/>
                <a:cs typeface="Arial" panose="020B0604020202020204" pitchFamily="34" charset="0"/>
              </a:rPr>
              <a:t>Representative Wyman Duggan</a:t>
            </a:r>
          </a:p>
        </p:txBody>
      </p:sp>
      <p:cxnSp>
        <p:nvCxnSpPr>
          <p:cNvPr id="33" name="Straight Arrow Connector 32">
            <a:extLst>
              <a:ext uri="{FF2B5EF4-FFF2-40B4-BE49-F238E27FC236}">
                <a16:creationId xmlns:a16="http://schemas.microsoft.com/office/drawing/2014/main" id="{90AAE540-F95C-4010-8DCB-EBD66A259FBA}"/>
              </a:ext>
            </a:extLst>
          </p:cNvPr>
          <p:cNvCxnSpPr>
            <a:cxnSpLocks/>
          </p:cNvCxnSpPr>
          <p:nvPr/>
        </p:nvCxnSpPr>
        <p:spPr>
          <a:xfrm flipH="1">
            <a:off x="5946905" y="1849145"/>
            <a:ext cx="413914" cy="19564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CBB7863-4953-4096-9CDC-E92A4B40B148}"/>
              </a:ext>
            </a:extLst>
          </p:cNvPr>
          <p:cNvSpPr txBox="1"/>
          <p:nvPr/>
        </p:nvSpPr>
        <p:spPr>
          <a:xfrm>
            <a:off x="2256183" y="4499988"/>
            <a:ext cx="2700226" cy="276999"/>
          </a:xfrm>
          <a:prstGeom prst="rect">
            <a:avLst/>
          </a:prstGeom>
          <a:noFill/>
          <a:ln w="3175">
            <a:solidFill>
              <a:schemeClr val="tx1"/>
            </a:solidFill>
          </a:ln>
        </p:spPr>
        <p:txBody>
          <a:bodyPr wrap="none" rtlCol="0">
            <a:spAutoFit/>
          </a:bodyPr>
          <a:lstStyle/>
          <a:p>
            <a:r>
              <a:rPr lang="en-US" sz="1200" dirty="0">
                <a:latin typeface="Arial" panose="020B0604020202020204" pitchFamily="34" charset="0"/>
                <a:cs typeface="Arial" panose="020B0604020202020204" pitchFamily="34" charset="0"/>
              </a:rPr>
              <a:t>The Honorable Thomas G. Bowman</a:t>
            </a:r>
          </a:p>
        </p:txBody>
      </p:sp>
      <p:cxnSp>
        <p:nvCxnSpPr>
          <p:cNvPr id="29" name="Straight Arrow Connector 28">
            <a:extLst>
              <a:ext uri="{FF2B5EF4-FFF2-40B4-BE49-F238E27FC236}">
                <a16:creationId xmlns:a16="http://schemas.microsoft.com/office/drawing/2014/main" id="{05A04ABC-8A2D-4E67-A210-7BF596BE6277}"/>
              </a:ext>
            </a:extLst>
          </p:cNvPr>
          <p:cNvCxnSpPr>
            <a:cxnSpLocks/>
          </p:cNvCxnSpPr>
          <p:nvPr/>
        </p:nvCxnSpPr>
        <p:spPr>
          <a:xfrm flipV="1">
            <a:off x="4970178" y="4167387"/>
            <a:ext cx="334005" cy="47454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27EFE273-3056-4306-A8D1-BB9DBCA40EA4}"/>
              </a:ext>
            </a:extLst>
          </p:cNvPr>
          <p:cNvSpPr txBox="1"/>
          <p:nvPr/>
        </p:nvSpPr>
        <p:spPr>
          <a:xfrm>
            <a:off x="3581400" y="1367135"/>
            <a:ext cx="2305702" cy="461665"/>
          </a:xfrm>
          <a:prstGeom prst="rect">
            <a:avLst/>
          </a:prstGeom>
          <a:noFill/>
          <a:ln w="3175">
            <a:solidFill>
              <a:schemeClr val="tx1"/>
            </a:solidFill>
          </a:ln>
        </p:spPr>
        <p:txBody>
          <a:bodyPr wrap="square" rtlCol="0">
            <a:spAutoFit/>
          </a:bodyPr>
          <a:lstStyle/>
          <a:p>
            <a:r>
              <a:rPr lang="en-US" sz="1200" dirty="0">
                <a:latin typeface="Arial" panose="020B0604020202020204" pitchFamily="34" charset="0"/>
                <a:cs typeface="Arial" panose="020B0604020202020204" pitchFamily="34" charset="0"/>
              </a:rPr>
              <a:t>Col Terry McCaffrey, USAF (R)</a:t>
            </a:r>
          </a:p>
          <a:p>
            <a:r>
              <a:rPr lang="en-US" sz="1200" dirty="0">
                <a:solidFill>
                  <a:srgbClr val="0000FF"/>
                </a:solidFill>
                <a:latin typeface="Arial" panose="020B0604020202020204" pitchFamily="34" charset="0"/>
                <a:cs typeface="Arial" panose="020B0604020202020204" pitchFamily="34" charset="0"/>
              </a:rPr>
              <a:t>EX DIR - FDSTF</a:t>
            </a:r>
          </a:p>
        </p:txBody>
      </p:sp>
      <p:cxnSp>
        <p:nvCxnSpPr>
          <p:cNvPr id="36" name="Straight Arrow Connector 35">
            <a:extLst>
              <a:ext uri="{FF2B5EF4-FFF2-40B4-BE49-F238E27FC236}">
                <a16:creationId xmlns:a16="http://schemas.microsoft.com/office/drawing/2014/main" id="{A3C930D7-27CA-4173-8DDE-B7EF23EEE13A}"/>
              </a:ext>
            </a:extLst>
          </p:cNvPr>
          <p:cNvCxnSpPr>
            <a:cxnSpLocks/>
          </p:cNvCxnSpPr>
          <p:nvPr/>
        </p:nvCxnSpPr>
        <p:spPr>
          <a:xfrm flipH="1">
            <a:off x="4204693" y="1831893"/>
            <a:ext cx="367307" cy="30175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F306793D-3D9C-0EBF-063B-32AEB02D3C8F}"/>
              </a:ext>
            </a:extLst>
          </p:cNvPr>
          <p:cNvSpPr txBox="1"/>
          <p:nvPr/>
        </p:nvSpPr>
        <p:spPr>
          <a:xfrm>
            <a:off x="2551153" y="5133201"/>
            <a:ext cx="2705997" cy="276999"/>
          </a:xfrm>
          <a:prstGeom prst="rect">
            <a:avLst/>
          </a:prstGeom>
          <a:noFill/>
          <a:ln w="3175">
            <a:solidFill>
              <a:schemeClr val="tx1"/>
            </a:solidFill>
          </a:ln>
        </p:spPr>
        <p:txBody>
          <a:bodyPr wrap="none" rtlCol="0">
            <a:spAutoFit/>
          </a:bodyPr>
          <a:lstStyle/>
          <a:p>
            <a:r>
              <a:rPr lang="en-US" sz="1200" dirty="0">
                <a:latin typeface="Arial" panose="020B0604020202020204" pitchFamily="34" charset="0"/>
                <a:cs typeface="Arial" panose="020B0604020202020204" pitchFamily="34" charset="0"/>
              </a:rPr>
              <a:t>S. Reeve Valentine, Lockheed Martin</a:t>
            </a:r>
          </a:p>
        </p:txBody>
      </p:sp>
      <p:cxnSp>
        <p:nvCxnSpPr>
          <p:cNvPr id="34" name="Straight Arrow Connector 33">
            <a:extLst>
              <a:ext uri="{FF2B5EF4-FFF2-40B4-BE49-F238E27FC236}">
                <a16:creationId xmlns:a16="http://schemas.microsoft.com/office/drawing/2014/main" id="{1A34A80D-5939-75A3-FD1E-B5A75D6647BC}"/>
              </a:ext>
            </a:extLst>
          </p:cNvPr>
          <p:cNvCxnSpPr>
            <a:cxnSpLocks/>
          </p:cNvCxnSpPr>
          <p:nvPr/>
        </p:nvCxnSpPr>
        <p:spPr>
          <a:xfrm flipV="1">
            <a:off x="5259954" y="3656807"/>
            <a:ext cx="754059" cy="157530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32ABCEB4-C6E0-ECBE-81FA-31A79F692630}"/>
              </a:ext>
            </a:extLst>
          </p:cNvPr>
          <p:cNvSpPr txBox="1"/>
          <p:nvPr/>
        </p:nvSpPr>
        <p:spPr>
          <a:xfrm>
            <a:off x="3361592" y="5983719"/>
            <a:ext cx="2789097" cy="276999"/>
          </a:xfrm>
          <a:prstGeom prst="rect">
            <a:avLst/>
          </a:prstGeom>
          <a:noFill/>
          <a:ln w="3175">
            <a:solidFill>
              <a:schemeClr val="tx1"/>
            </a:solidFill>
          </a:ln>
        </p:spPr>
        <p:txBody>
          <a:bodyPr wrap="none" rtlCol="0">
            <a:spAutoFit/>
          </a:bodyPr>
          <a:lstStyle/>
          <a:p>
            <a:r>
              <a:rPr lang="en-US" sz="1200" dirty="0">
                <a:latin typeface="Arial" panose="020B0604020202020204" pitchFamily="34" charset="0"/>
                <a:cs typeface="Arial" panose="020B0604020202020204" pitchFamily="34" charset="0"/>
              </a:rPr>
              <a:t>Col Gregg “Mr. Bill” Billman, USAF (R)</a:t>
            </a:r>
          </a:p>
        </p:txBody>
      </p:sp>
      <p:cxnSp>
        <p:nvCxnSpPr>
          <p:cNvPr id="38" name="Straight Arrow Connector 37">
            <a:extLst>
              <a:ext uri="{FF2B5EF4-FFF2-40B4-BE49-F238E27FC236}">
                <a16:creationId xmlns:a16="http://schemas.microsoft.com/office/drawing/2014/main" id="{85E1E97E-953E-976A-E2D2-2DB795CD8392}"/>
              </a:ext>
            </a:extLst>
          </p:cNvPr>
          <p:cNvCxnSpPr>
            <a:cxnSpLocks/>
          </p:cNvCxnSpPr>
          <p:nvPr/>
        </p:nvCxnSpPr>
        <p:spPr>
          <a:xfrm>
            <a:off x="6164985" y="6125664"/>
            <a:ext cx="576818" cy="50459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9348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25090" y="228600"/>
            <a:ext cx="5508239" cy="1077218"/>
          </a:xfrm>
          <a:prstGeom prst="rect">
            <a:avLst/>
          </a:prstGeom>
          <a:noFill/>
        </p:spPr>
        <p:txBody>
          <a:bodyPr wrap="none" rtlCol="0">
            <a:spAutoFit/>
          </a:bodyPr>
          <a:lstStyle/>
          <a:p>
            <a:pPr algn="ctr"/>
            <a:r>
              <a:rPr lang="en-US" sz="3200" b="1" dirty="0">
                <a:latin typeface="Times New Roman" pitchFamily="18" charset="0"/>
                <a:cs typeface="Times New Roman" pitchFamily="18" charset="0"/>
              </a:rPr>
              <a:t>2022 Florida Defense Industry</a:t>
            </a:r>
          </a:p>
          <a:p>
            <a:pPr algn="ctr"/>
            <a:r>
              <a:rPr lang="en-US" sz="3200" b="1" dirty="0">
                <a:latin typeface="Times New Roman" pitchFamily="18" charset="0"/>
                <a:cs typeface="Times New Roman" pitchFamily="18" charset="0"/>
              </a:rPr>
              <a:t> Economic Impact Analysis</a:t>
            </a:r>
            <a:endParaRPr lang="en-US" sz="3200" b="1" dirty="0">
              <a:highlight>
                <a:srgbClr val="FFFF00"/>
              </a:highlight>
              <a:latin typeface="Times New Roman" pitchFamily="18" charset="0"/>
              <a:cs typeface="Times New Roman" pitchFamily="18" charset="0"/>
            </a:endParaRPr>
          </a:p>
        </p:txBody>
      </p:sp>
      <p:sp>
        <p:nvSpPr>
          <p:cNvPr id="5" name="TextBox 4"/>
          <p:cNvSpPr txBox="1"/>
          <p:nvPr/>
        </p:nvSpPr>
        <p:spPr>
          <a:xfrm>
            <a:off x="1371600" y="2286000"/>
            <a:ext cx="184731" cy="369332"/>
          </a:xfrm>
          <a:prstGeom prst="rect">
            <a:avLst/>
          </a:prstGeom>
          <a:noFill/>
        </p:spPr>
        <p:txBody>
          <a:bodyPr wrap="none" rtlCol="0">
            <a:spAutoFit/>
          </a:bodyPr>
          <a:lstStyle/>
          <a:p>
            <a:endParaRPr lang="en-US" dirty="0"/>
          </a:p>
        </p:txBody>
      </p:sp>
      <p:sp>
        <p:nvSpPr>
          <p:cNvPr id="2" name="Slide Number Placeholder 1"/>
          <p:cNvSpPr>
            <a:spLocks noGrp="1"/>
          </p:cNvSpPr>
          <p:nvPr>
            <p:ph type="sldNum" sz="quarter" idx="12"/>
          </p:nvPr>
        </p:nvSpPr>
        <p:spPr/>
        <p:txBody>
          <a:bodyPr/>
          <a:lstStyle/>
          <a:p>
            <a:fld id="{A8467446-9B54-43C8-856B-11AC0ECE7639}" type="slidenum">
              <a:rPr lang="en-US" smtClean="0"/>
              <a:t>12</a:t>
            </a:fld>
            <a:endParaRPr lang="en-US" dirty="0"/>
          </a:p>
        </p:txBody>
      </p:sp>
      <p:sp>
        <p:nvSpPr>
          <p:cNvPr id="6" name="Rectangle 5"/>
          <p:cNvSpPr/>
          <p:nvPr/>
        </p:nvSpPr>
        <p:spPr>
          <a:xfrm>
            <a:off x="381000" y="152400"/>
            <a:ext cx="8458200" cy="65532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F15E7343-8933-4E13-AFCF-D8CC0F3A7B12}"/>
              </a:ext>
            </a:extLst>
          </p:cNvPr>
          <p:cNvSpPr txBox="1"/>
          <p:nvPr/>
        </p:nvSpPr>
        <p:spPr>
          <a:xfrm>
            <a:off x="2286000" y="3244334"/>
            <a:ext cx="4572000" cy="369332"/>
          </a:xfrm>
          <a:prstGeom prst="rect">
            <a:avLst/>
          </a:prstGeom>
          <a:noFill/>
        </p:spPr>
        <p:txBody>
          <a:bodyPr wrap="square">
            <a:spAutoFit/>
          </a:bodyPr>
          <a:lstStyle/>
          <a:p>
            <a:endParaRPr lang="en-US" sz="1800" b="0" i="0" u="none" strike="noStrike" baseline="0" dirty="0">
              <a:latin typeface="Times New Roman" panose="02020603050405020304" pitchFamily="18" charset="0"/>
            </a:endParaRPr>
          </a:p>
        </p:txBody>
      </p:sp>
      <p:cxnSp>
        <p:nvCxnSpPr>
          <p:cNvPr id="11" name="Straight Connector 10">
            <a:extLst>
              <a:ext uri="{FF2B5EF4-FFF2-40B4-BE49-F238E27FC236}">
                <a16:creationId xmlns:a16="http://schemas.microsoft.com/office/drawing/2014/main" id="{EDAA0BF2-5149-4EAA-B6ED-E0A961D0A56A}"/>
              </a:ext>
            </a:extLst>
          </p:cNvPr>
          <p:cNvCxnSpPr/>
          <p:nvPr/>
        </p:nvCxnSpPr>
        <p:spPr>
          <a:xfrm>
            <a:off x="1197265" y="1371600"/>
            <a:ext cx="6749469"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CA1A53C-6405-49E1-B632-DFDB476634E5}"/>
              </a:ext>
            </a:extLst>
          </p:cNvPr>
          <p:cNvPicPr>
            <a:picLocks noChangeAspect="1"/>
          </p:cNvPicPr>
          <p:nvPr/>
        </p:nvPicPr>
        <p:blipFill>
          <a:blip r:embed="rId2"/>
          <a:stretch>
            <a:fillRect/>
          </a:stretch>
        </p:blipFill>
        <p:spPr>
          <a:xfrm>
            <a:off x="1387765" y="1544633"/>
            <a:ext cx="6460835" cy="4987935"/>
          </a:xfrm>
          <a:prstGeom prst="rect">
            <a:avLst/>
          </a:prstGeom>
        </p:spPr>
      </p:pic>
    </p:spTree>
    <p:extLst>
      <p:ext uri="{BB962C8B-B14F-4D97-AF65-F5344CB8AC3E}">
        <p14:creationId xmlns:p14="http://schemas.microsoft.com/office/powerpoint/2010/main" val="14812231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09475" y="457200"/>
            <a:ext cx="5939446" cy="584775"/>
          </a:xfrm>
          <a:prstGeom prst="rect">
            <a:avLst/>
          </a:prstGeom>
          <a:noFill/>
        </p:spPr>
        <p:txBody>
          <a:bodyPr wrap="none" rtlCol="0">
            <a:spAutoFit/>
          </a:bodyPr>
          <a:lstStyle/>
          <a:p>
            <a:pPr algn="ctr"/>
            <a:r>
              <a:rPr lang="en-US" sz="3200" b="1" dirty="0">
                <a:latin typeface="Times New Roman" pitchFamily="18" charset="0"/>
                <a:cs typeface="Times New Roman" pitchFamily="18" charset="0"/>
              </a:rPr>
              <a:t>FY21-22 Military Benefits Guide</a:t>
            </a:r>
          </a:p>
        </p:txBody>
      </p:sp>
      <p:sp>
        <p:nvSpPr>
          <p:cNvPr id="5" name="TextBox 4"/>
          <p:cNvSpPr txBox="1"/>
          <p:nvPr/>
        </p:nvSpPr>
        <p:spPr>
          <a:xfrm>
            <a:off x="1371600" y="2286000"/>
            <a:ext cx="184731" cy="369332"/>
          </a:xfrm>
          <a:prstGeom prst="rect">
            <a:avLst/>
          </a:prstGeom>
          <a:noFill/>
        </p:spPr>
        <p:txBody>
          <a:bodyPr wrap="none" rtlCol="0">
            <a:spAutoFit/>
          </a:bodyPr>
          <a:lstStyle/>
          <a:p>
            <a:endParaRPr lang="en-US" dirty="0"/>
          </a:p>
        </p:txBody>
      </p:sp>
      <p:cxnSp>
        <p:nvCxnSpPr>
          <p:cNvPr id="8" name="Straight Connector 7"/>
          <p:cNvCxnSpPr/>
          <p:nvPr/>
        </p:nvCxnSpPr>
        <p:spPr>
          <a:xfrm>
            <a:off x="1219200" y="1143000"/>
            <a:ext cx="6749469"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A8467446-9B54-43C8-856B-11AC0ECE7639}" type="slidenum">
              <a:rPr lang="en-US" smtClean="0"/>
              <a:t>13</a:t>
            </a:fld>
            <a:endParaRPr lang="en-US" dirty="0"/>
          </a:p>
        </p:txBody>
      </p:sp>
      <p:sp>
        <p:nvSpPr>
          <p:cNvPr id="7" name="Rectangle 6"/>
          <p:cNvSpPr/>
          <p:nvPr/>
        </p:nvSpPr>
        <p:spPr>
          <a:xfrm>
            <a:off x="381000" y="152400"/>
            <a:ext cx="8458200" cy="65532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A0573077-1B3D-4911-92BE-D6887838AADE}"/>
              </a:ext>
            </a:extLst>
          </p:cNvPr>
          <p:cNvPicPr>
            <a:picLocks noChangeAspect="1"/>
          </p:cNvPicPr>
          <p:nvPr/>
        </p:nvPicPr>
        <p:blipFill>
          <a:blip r:embed="rId2"/>
          <a:stretch>
            <a:fillRect/>
          </a:stretch>
        </p:blipFill>
        <p:spPr>
          <a:xfrm>
            <a:off x="2371153" y="1228836"/>
            <a:ext cx="4401693" cy="5310076"/>
          </a:xfrm>
          <a:prstGeom prst="rect">
            <a:avLst/>
          </a:prstGeom>
        </p:spPr>
      </p:pic>
    </p:spTree>
    <p:extLst>
      <p:ext uri="{BB962C8B-B14F-4D97-AF65-F5344CB8AC3E}">
        <p14:creationId xmlns:p14="http://schemas.microsoft.com/office/powerpoint/2010/main" val="5709499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266" y="286434"/>
            <a:ext cx="9296400" cy="58477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Difference: FDA and Task Force</a:t>
            </a:r>
          </a:p>
        </p:txBody>
      </p:sp>
      <p:sp>
        <p:nvSpPr>
          <p:cNvPr id="5" name="TextBox 4"/>
          <p:cNvSpPr txBox="1"/>
          <p:nvPr/>
        </p:nvSpPr>
        <p:spPr>
          <a:xfrm>
            <a:off x="1371600" y="2286000"/>
            <a:ext cx="184731" cy="369332"/>
          </a:xfrm>
          <a:prstGeom prst="rect">
            <a:avLst/>
          </a:prstGeom>
          <a:noFill/>
        </p:spPr>
        <p:txBody>
          <a:bodyPr wrap="none" rtlCol="0">
            <a:spAutoFit/>
          </a:bodyPr>
          <a:lstStyle/>
          <a:p>
            <a:endParaRPr lang="en-US" dirty="0"/>
          </a:p>
        </p:txBody>
      </p:sp>
      <p:cxnSp>
        <p:nvCxnSpPr>
          <p:cNvPr id="8" name="Straight Connector 7"/>
          <p:cNvCxnSpPr/>
          <p:nvPr/>
        </p:nvCxnSpPr>
        <p:spPr>
          <a:xfrm>
            <a:off x="1447800" y="914400"/>
            <a:ext cx="6292269"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A8467446-9B54-43C8-856B-11AC0ECE7639}" type="slidenum">
              <a:rPr lang="en-US" smtClean="0"/>
              <a:t>14</a:t>
            </a:fld>
            <a:endParaRPr lang="en-US" dirty="0"/>
          </a:p>
        </p:txBody>
      </p:sp>
      <p:sp>
        <p:nvSpPr>
          <p:cNvPr id="7" name="Rectangle 6"/>
          <p:cNvSpPr/>
          <p:nvPr/>
        </p:nvSpPr>
        <p:spPr>
          <a:xfrm>
            <a:off x="381000" y="152400"/>
            <a:ext cx="8458200" cy="65532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p:cNvSpPr txBox="1">
            <a:spLocks/>
          </p:cNvSpPr>
          <p:nvPr/>
        </p:nvSpPr>
        <p:spPr>
          <a:xfrm>
            <a:off x="457200" y="1442593"/>
            <a:ext cx="8229600" cy="434860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solidFill>
                <a:srgbClr val="000000"/>
              </a:solidFill>
              <a:latin typeface="Arial" panose="020B0604020202020204" pitchFamily="34" charset="0"/>
              <a:cs typeface="Arial" panose="020B0604020202020204" pitchFamily="34" charset="0"/>
            </a:endParaRPr>
          </a:p>
        </p:txBody>
      </p:sp>
      <p:sp>
        <p:nvSpPr>
          <p:cNvPr id="12" name="Text Placeholder 1"/>
          <p:cNvSpPr txBox="1">
            <a:spLocks/>
          </p:cNvSpPr>
          <p:nvPr/>
        </p:nvSpPr>
        <p:spPr>
          <a:xfrm>
            <a:off x="568568" y="1300666"/>
            <a:ext cx="8118232" cy="4947734"/>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spcBef>
                <a:spcPts val="0"/>
              </a:spcBef>
              <a:buNone/>
            </a:pPr>
            <a:r>
              <a:rPr lang="en-US" sz="2400" b="1" u="sng" dirty="0">
                <a:solidFill>
                  <a:prstClr val="black"/>
                </a:solidFill>
                <a:latin typeface="Times New Roman" panose="02020603050405020304" pitchFamily="18" charset="0"/>
                <a:cs typeface="Times New Roman" panose="02020603050405020304" pitchFamily="18" charset="0"/>
              </a:rPr>
              <a:t>Florida Defense Alliance</a:t>
            </a:r>
            <a:endParaRPr lang="en-US" sz="2400" dirty="0">
              <a:solidFill>
                <a:prstClr val="black"/>
              </a:solidFill>
              <a:latin typeface="Times New Roman" panose="02020603050405020304" pitchFamily="18" charset="0"/>
              <a:cs typeface="Times New Roman" panose="02020603050405020304" pitchFamily="18" charset="0"/>
            </a:endParaRPr>
          </a:p>
          <a:p>
            <a:pPr>
              <a:spcBef>
                <a:spcPts val="0"/>
              </a:spcBef>
              <a:spcAft>
                <a:spcPts val="300"/>
              </a:spcAft>
            </a:pPr>
            <a:r>
              <a:rPr lang="en-US" sz="2000" dirty="0">
                <a:solidFill>
                  <a:prstClr val="black"/>
                </a:solidFill>
                <a:latin typeface="Times New Roman" panose="02020603050405020304" pitchFamily="18" charset="0"/>
                <a:cs typeface="Times New Roman" panose="02020603050405020304" pitchFamily="18" charset="0"/>
              </a:rPr>
              <a:t>Volunteer representatives from local defense communities</a:t>
            </a:r>
          </a:p>
          <a:p>
            <a:pPr>
              <a:spcBef>
                <a:spcPts val="0"/>
              </a:spcBef>
              <a:spcAft>
                <a:spcPts val="300"/>
              </a:spcAft>
            </a:pPr>
            <a:r>
              <a:rPr lang="en-US" sz="2000" dirty="0">
                <a:solidFill>
                  <a:prstClr val="black"/>
                </a:solidFill>
                <a:latin typeface="Times New Roman" panose="02020603050405020304" pitchFamily="18" charset="0"/>
                <a:cs typeface="Times New Roman" panose="02020603050405020304" pitchFamily="18" charset="0"/>
              </a:rPr>
              <a:t>Support bases and solve base issues with the community</a:t>
            </a:r>
          </a:p>
          <a:p>
            <a:pPr>
              <a:spcBef>
                <a:spcPts val="0"/>
              </a:spcBef>
              <a:spcAft>
                <a:spcPts val="300"/>
              </a:spcAft>
            </a:pPr>
            <a:r>
              <a:rPr lang="en-US" sz="2000" dirty="0">
                <a:solidFill>
                  <a:prstClr val="black"/>
                </a:solidFill>
                <a:latin typeface="Times New Roman" panose="02020603050405020304" pitchFamily="18" charset="0"/>
                <a:cs typeface="Times New Roman" panose="02020603050405020304" pitchFamily="18" charset="0"/>
              </a:rPr>
              <a:t>Bring the perspective of local communities together to advise state level representatives of the community view</a:t>
            </a:r>
          </a:p>
          <a:p>
            <a:pPr>
              <a:spcBef>
                <a:spcPts val="0"/>
              </a:spcBef>
              <a:spcAft>
                <a:spcPts val="300"/>
              </a:spcAft>
            </a:pPr>
            <a:r>
              <a:rPr lang="en-US" sz="2000" dirty="0">
                <a:solidFill>
                  <a:prstClr val="black"/>
                </a:solidFill>
                <a:latin typeface="Times New Roman" panose="02020603050405020304" pitchFamily="18" charset="0"/>
                <a:cs typeface="Times New Roman" panose="02020603050405020304" pitchFamily="18" charset="0"/>
              </a:rPr>
              <a:t>Share and advise best practices and identify common problems where state-level action would be appropriate</a:t>
            </a:r>
          </a:p>
          <a:p>
            <a:pPr marL="0" lvl="0" indent="0">
              <a:spcBef>
                <a:spcPts val="0"/>
              </a:spcBef>
              <a:buNone/>
            </a:pPr>
            <a:endParaRPr lang="en-US" sz="1200" dirty="0">
              <a:solidFill>
                <a:prstClr val="black"/>
              </a:solidFill>
              <a:latin typeface="Times New Roman" panose="02020603050405020304" pitchFamily="18" charset="0"/>
              <a:cs typeface="Times New Roman" panose="02020603050405020304" pitchFamily="18" charset="0"/>
            </a:endParaRPr>
          </a:p>
          <a:p>
            <a:pPr marL="0" indent="0">
              <a:buNone/>
            </a:pPr>
            <a:r>
              <a:rPr lang="en-US" sz="2400" b="1" u="sng" dirty="0">
                <a:latin typeface="Times New Roman" panose="02020603050405020304" pitchFamily="18" charset="0"/>
                <a:cs typeface="Times New Roman" panose="02020603050405020304" pitchFamily="18" charset="0"/>
              </a:rPr>
              <a:t>Florida Defense Support Task Force</a:t>
            </a:r>
            <a:endParaRPr lang="en-US" sz="2400" b="1"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State-level appointees with military, legislative, and business experience; working on state level issues; provide grants</a:t>
            </a:r>
          </a:p>
          <a:p>
            <a:r>
              <a:rPr lang="en-US" sz="2000" dirty="0">
                <a:latin typeface="Times New Roman" panose="02020603050405020304" pitchFamily="18" charset="0"/>
                <a:cs typeface="Times New Roman" panose="02020603050405020304" pitchFamily="18" charset="0"/>
              </a:rPr>
              <a:t>Promote FL bases at national level; address base issues; support state level military friendly legislation</a:t>
            </a:r>
          </a:p>
          <a:p>
            <a:r>
              <a:rPr lang="en-US" sz="2000" dirty="0">
                <a:latin typeface="Times New Roman" panose="02020603050405020304" pitchFamily="18" charset="0"/>
                <a:cs typeface="Times New Roman" panose="02020603050405020304" pitchFamily="18" charset="0"/>
              </a:rPr>
              <a:t>Maintain statewide perspective on all military issues</a:t>
            </a:r>
          </a:p>
          <a:p>
            <a:pPr marL="0" indent="0">
              <a:buNone/>
            </a:pP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9959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04800"/>
            <a:ext cx="9144000" cy="58477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Defense Grant Programs</a:t>
            </a:r>
          </a:p>
        </p:txBody>
      </p:sp>
      <p:sp>
        <p:nvSpPr>
          <p:cNvPr id="5" name="TextBox 4"/>
          <p:cNvSpPr txBox="1"/>
          <p:nvPr/>
        </p:nvSpPr>
        <p:spPr>
          <a:xfrm>
            <a:off x="1371600" y="2286000"/>
            <a:ext cx="184731" cy="369332"/>
          </a:xfrm>
          <a:prstGeom prst="rect">
            <a:avLst/>
          </a:prstGeom>
          <a:noFill/>
        </p:spPr>
        <p:txBody>
          <a:bodyPr wrap="none" rtlCol="0">
            <a:spAutoFit/>
          </a:bodyPr>
          <a:lstStyle/>
          <a:p>
            <a:endParaRPr lang="en-US" dirty="0"/>
          </a:p>
        </p:txBody>
      </p:sp>
      <p:cxnSp>
        <p:nvCxnSpPr>
          <p:cNvPr id="8" name="Straight Connector 7"/>
          <p:cNvCxnSpPr/>
          <p:nvPr/>
        </p:nvCxnSpPr>
        <p:spPr>
          <a:xfrm>
            <a:off x="1447800" y="914400"/>
            <a:ext cx="6292269"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A8467446-9B54-43C8-856B-11AC0ECE7639}" type="slidenum">
              <a:rPr lang="en-US" smtClean="0"/>
              <a:t>15</a:t>
            </a:fld>
            <a:endParaRPr lang="en-US" dirty="0"/>
          </a:p>
        </p:txBody>
      </p:sp>
      <p:sp>
        <p:nvSpPr>
          <p:cNvPr id="7" name="Rectangle 6"/>
          <p:cNvSpPr/>
          <p:nvPr/>
        </p:nvSpPr>
        <p:spPr>
          <a:xfrm>
            <a:off x="381000" y="152400"/>
            <a:ext cx="8458200" cy="65532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p:cNvSpPr txBox="1">
            <a:spLocks/>
          </p:cNvSpPr>
          <p:nvPr/>
        </p:nvSpPr>
        <p:spPr>
          <a:xfrm>
            <a:off x="457200" y="1442593"/>
            <a:ext cx="8229600" cy="434860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solidFill>
                <a:srgbClr val="000000"/>
              </a:solidFill>
              <a:latin typeface="Arial" panose="020B0604020202020204" pitchFamily="34" charset="0"/>
              <a:cs typeface="Arial" panose="020B0604020202020204" pitchFamily="34" charset="0"/>
            </a:endParaRPr>
          </a:p>
        </p:txBody>
      </p:sp>
      <p:sp>
        <p:nvSpPr>
          <p:cNvPr id="12" name="Text Placeholder 1"/>
          <p:cNvSpPr txBox="1">
            <a:spLocks/>
          </p:cNvSpPr>
          <p:nvPr/>
        </p:nvSpPr>
        <p:spPr>
          <a:xfrm>
            <a:off x="568568" y="1066800"/>
            <a:ext cx="8118232" cy="4947734"/>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spcBef>
                <a:spcPts val="0"/>
              </a:spcBef>
              <a:buNone/>
            </a:pPr>
            <a:r>
              <a:rPr lang="en-US" sz="2400" b="1" u="sng" dirty="0">
                <a:solidFill>
                  <a:prstClr val="black"/>
                </a:solidFill>
                <a:latin typeface="Times New Roman" panose="02020603050405020304" pitchFamily="18" charset="0"/>
                <a:cs typeface="Times New Roman" panose="02020603050405020304" pitchFamily="18" charset="0"/>
              </a:rPr>
              <a:t>Military Base Protection Program </a:t>
            </a:r>
          </a:p>
          <a:p>
            <a:pPr>
              <a:spcBef>
                <a:spcPts val="0"/>
              </a:spcBef>
            </a:pPr>
            <a:r>
              <a:rPr lang="en-US" sz="2000" dirty="0">
                <a:solidFill>
                  <a:prstClr val="black"/>
                </a:solidFill>
                <a:latin typeface="Times New Roman" panose="02020603050405020304" pitchFamily="18" charset="0"/>
                <a:cs typeface="Times New Roman" panose="02020603050405020304" pitchFamily="18" charset="0"/>
              </a:rPr>
              <a:t>Secures non-conservation lands to buffer Military Installations from incompatible development </a:t>
            </a:r>
          </a:p>
          <a:p>
            <a:pPr>
              <a:spcBef>
                <a:spcPts val="0"/>
              </a:spcBef>
            </a:pPr>
            <a:r>
              <a:rPr lang="en-US" sz="2000" dirty="0">
                <a:solidFill>
                  <a:prstClr val="black"/>
                </a:solidFill>
                <a:latin typeface="Times New Roman" panose="02020603050405020304" pitchFamily="18" charset="0"/>
                <a:cs typeface="Times New Roman" panose="02020603050405020304" pitchFamily="18" charset="0"/>
              </a:rPr>
              <a:t>DEO collects, EFI prioritizes, Task Force approves tiered list</a:t>
            </a:r>
          </a:p>
          <a:p>
            <a:pPr>
              <a:spcBef>
                <a:spcPts val="0"/>
              </a:spcBef>
            </a:pPr>
            <a:r>
              <a:rPr lang="en-US" sz="2000" dirty="0">
                <a:solidFill>
                  <a:prstClr val="black"/>
                </a:solidFill>
                <a:latin typeface="Times New Roman" panose="02020603050405020304" pitchFamily="18" charset="0"/>
                <a:cs typeface="Times New Roman" panose="02020603050405020304" pitchFamily="18" charset="0"/>
              </a:rPr>
              <a:t>Unfunded since 2014</a:t>
            </a:r>
          </a:p>
          <a:p>
            <a:pPr marL="0" lvl="0" indent="0">
              <a:spcBef>
                <a:spcPts val="0"/>
              </a:spcBef>
              <a:buNone/>
            </a:pPr>
            <a:r>
              <a:rPr lang="en-US" sz="2400" b="1" u="sng" dirty="0">
                <a:solidFill>
                  <a:prstClr val="black"/>
                </a:solidFill>
                <a:latin typeface="Times New Roman" panose="02020603050405020304" pitchFamily="18" charset="0"/>
                <a:cs typeface="Times New Roman" panose="02020603050405020304" pitchFamily="18" charset="0"/>
              </a:rPr>
              <a:t>Defense Reinvestment Grant </a:t>
            </a:r>
            <a:endParaRPr lang="en-US" sz="2400" dirty="0">
              <a:solidFill>
                <a:prstClr val="black"/>
              </a:solidFill>
              <a:latin typeface="Times New Roman" panose="02020603050405020304" pitchFamily="18" charset="0"/>
              <a:cs typeface="Times New Roman" panose="02020603050405020304" pitchFamily="18" charset="0"/>
            </a:endParaRPr>
          </a:p>
          <a:p>
            <a:pPr>
              <a:spcBef>
                <a:spcPts val="0"/>
              </a:spcBef>
              <a:spcAft>
                <a:spcPts val="300"/>
              </a:spcAft>
            </a:pPr>
            <a:r>
              <a:rPr lang="en-US" sz="2000" dirty="0">
                <a:solidFill>
                  <a:prstClr val="black"/>
                </a:solidFill>
                <a:latin typeface="Times New Roman" panose="02020603050405020304" pitchFamily="18" charset="0"/>
                <a:cs typeface="Times New Roman" panose="02020603050405020304" pitchFamily="18" charset="0"/>
              </a:rPr>
              <a:t>Focuses on supporting defense-dependent communities’ programs that assist military installations / enhance robust capabilities</a:t>
            </a:r>
          </a:p>
          <a:p>
            <a:pPr>
              <a:spcBef>
                <a:spcPts val="0"/>
              </a:spcBef>
              <a:spcAft>
                <a:spcPts val="300"/>
              </a:spcAft>
            </a:pPr>
            <a:r>
              <a:rPr lang="en-US" sz="2000" dirty="0">
                <a:solidFill>
                  <a:prstClr val="black"/>
                </a:solidFill>
                <a:latin typeface="Times New Roman" panose="02020603050405020304" pitchFamily="18" charset="0"/>
                <a:cs typeface="Times New Roman" panose="02020603050405020304" pitchFamily="18" charset="0"/>
              </a:rPr>
              <a:t>Currently funded at $800K – Administered by DEO</a:t>
            </a:r>
          </a:p>
          <a:p>
            <a:pPr marL="0" lvl="0" indent="0">
              <a:spcBef>
                <a:spcPts val="0"/>
              </a:spcBef>
              <a:buNone/>
            </a:pPr>
            <a:r>
              <a:rPr lang="en-US" sz="2400" b="1" u="sng" dirty="0">
                <a:solidFill>
                  <a:prstClr val="black"/>
                </a:solidFill>
                <a:latin typeface="Times New Roman" panose="02020603050405020304" pitchFamily="18" charset="0"/>
                <a:cs typeface="Times New Roman" panose="02020603050405020304" pitchFamily="18" charset="0"/>
              </a:rPr>
              <a:t>Defense Infrastructure Grants</a:t>
            </a:r>
          </a:p>
          <a:p>
            <a:pPr>
              <a:spcBef>
                <a:spcPts val="0"/>
              </a:spcBef>
              <a:spcAft>
                <a:spcPts val="300"/>
              </a:spcAft>
            </a:pPr>
            <a:r>
              <a:rPr lang="en-US" sz="2000" dirty="0">
                <a:solidFill>
                  <a:prstClr val="black"/>
                </a:solidFill>
                <a:latin typeface="Times New Roman" panose="02020603050405020304" pitchFamily="18" charset="0"/>
                <a:cs typeface="Times New Roman" panose="02020603050405020304" pitchFamily="18" charset="0"/>
              </a:rPr>
              <a:t>Focuses on local (off base) infrastructure programs deemed to have positive impact on Military installation</a:t>
            </a:r>
          </a:p>
          <a:p>
            <a:pPr>
              <a:spcBef>
                <a:spcPts val="0"/>
              </a:spcBef>
              <a:spcAft>
                <a:spcPts val="300"/>
              </a:spcAft>
            </a:pPr>
            <a:r>
              <a:rPr lang="en-US" sz="2000" dirty="0">
                <a:solidFill>
                  <a:prstClr val="black"/>
                </a:solidFill>
                <a:latin typeface="Times New Roman" panose="02020603050405020304" pitchFamily="18" charset="0"/>
                <a:cs typeface="Times New Roman" panose="02020603050405020304" pitchFamily="18" charset="0"/>
              </a:rPr>
              <a:t>Currently funded at $1.6M – Administered by DEO</a:t>
            </a:r>
          </a:p>
          <a:p>
            <a:pPr marL="0" indent="0">
              <a:buNone/>
            </a:pPr>
            <a:r>
              <a:rPr lang="en-US" sz="2400" b="1" u="sng" dirty="0">
                <a:latin typeface="Times New Roman" panose="02020603050405020304" pitchFamily="18" charset="0"/>
                <a:cs typeface="Times New Roman" panose="02020603050405020304" pitchFamily="18" charset="0"/>
              </a:rPr>
              <a:t>Florida Defense Support Task Force Grant Program</a:t>
            </a:r>
            <a:endParaRPr lang="en-US" sz="2400" b="1"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Focuses on encroachment and defense support projects / studies</a:t>
            </a:r>
          </a:p>
          <a:p>
            <a:r>
              <a:rPr lang="en-US" sz="2000" dirty="0">
                <a:latin typeface="Times New Roman" panose="02020603050405020304" pitchFamily="18" charset="0"/>
                <a:cs typeface="Times New Roman" panose="02020603050405020304" pitchFamily="18" charset="0"/>
              </a:rPr>
              <a:t>Currently funded at $2M – Administered by EFI</a:t>
            </a:r>
          </a:p>
          <a:p>
            <a:pPr marL="0" indent="0">
              <a:buNone/>
            </a:pP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97785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04800"/>
            <a:ext cx="9144000" cy="58477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Example FY21-22 Defense Grants</a:t>
            </a:r>
          </a:p>
        </p:txBody>
      </p:sp>
      <p:sp>
        <p:nvSpPr>
          <p:cNvPr id="5" name="TextBox 4"/>
          <p:cNvSpPr txBox="1"/>
          <p:nvPr/>
        </p:nvSpPr>
        <p:spPr>
          <a:xfrm>
            <a:off x="1371600" y="2286000"/>
            <a:ext cx="184731" cy="369332"/>
          </a:xfrm>
          <a:prstGeom prst="rect">
            <a:avLst/>
          </a:prstGeom>
          <a:noFill/>
        </p:spPr>
        <p:txBody>
          <a:bodyPr wrap="none" rtlCol="0">
            <a:spAutoFit/>
          </a:bodyPr>
          <a:lstStyle/>
          <a:p>
            <a:endParaRPr lang="en-US" dirty="0"/>
          </a:p>
        </p:txBody>
      </p:sp>
      <p:cxnSp>
        <p:nvCxnSpPr>
          <p:cNvPr id="8" name="Straight Connector 7"/>
          <p:cNvCxnSpPr/>
          <p:nvPr/>
        </p:nvCxnSpPr>
        <p:spPr>
          <a:xfrm>
            <a:off x="1447800" y="914400"/>
            <a:ext cx="6292269"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A8467446-9B54-43C8-856B-11AC0ECE7639}" type="slidenum">
              <a:rPr lang="en-US" smtClean="0"/>
              <a:t>16</a:t>
            </a:fld>
            <a:endParaRPr lang="en-US" dirty="0"/>
          </a:p>
        </p:txBody>
      </p:sp>
      <p:sp>
        <p:nvSpPr>
          <p:cNvPr id="7" name="Rectangle 6"/>
          <p:cNvSpPr/>
          <p:nvPr/>
        </p:nvSpPr>
        <p:spPr>
          <a:xfrm>
            <a:off x="381000" y="152400"/>
            <a:ext cx="8458200" cy="65532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p:cNvSpPr txBox="1">
            <a:spLocks/>
          </p:cNvSpPr>
          <p:nvPr/>
        </p:nvSpPr>
        <p:spPr>
          <a:xfrm>
            <a:off x="457200" y="1442593"/>
            <a:ext cx="8229600" cy="434860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solidFill>
                <a:srgbClr val="000000"/>
              </a:solidFill>
              <a:latin typeface="Arial" panose="020B0604020202020204" pitchFamily="34" charset="0"/>
              <a:cs typeface="Arial" panose="020B0604020202020204" pitchFamily="34" charset="0"/>
            </a:endParaRPr>
          </a:p>
        </p:txBody>
      </p:sp>
      <p:sp>
        <p:nvSpPr>
          <p:cNvPr id="12" name="Text Placeholder 1"/>
          <p:cNvSpPr txBox="1">
            <a:spLocks/>
          </p:cNvSpPr>
          <p:nvPr/>
        </p:nvSpPr>
        <p:spPr>
          <a:xfrm>
            <a:off x="568568" y="1072066"/>
            <a:ext cx="8229600" cy="4947734"/>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spcBef>
                <a:spcPts val="0"/>
              </a:spcBef>
              <a:buNone/>
            </a:pPr>
            <a:r>
              <a:rPr lang="en-US" sz="2400" b="1" u="sng" dirty="0">
                <a:solidFill>
                  <a:prstClr val="black"/>
                </a:solidFill>
                <a:latin typeface="Times New Roman" panose="02020603050405020304" pitchFamily="18" charset="0"/>
                <a:cs typeface="Times New Roman" panose="02020603050405020304" pitchFamily="18" charset="0"/>
              </a:rPr>
              <a:t>Defense Reinvestment Grant   </a:t>
            </a:r>
            <a:endParaRPr lang="en-US" sz="2400" dirty="0">
              <a:solidFill>
                <a:prstClr val="black"/>
              </a:solidFill>
              <a:latin typeface="Times New Roman" panose="02020603050405020304" pitchFamily="18" charset="0"/>
              <a:cs typeface="Times New Roman" panose="02020603050405020304" pitchFamily="18" charset="0"/>
            </a:endParaRPr>
          </a:p>
          <a:p>
            <a:pPr>
              <a:spcBef>
                <a:spcPts val="0"/>
              </a:spcBef>
              <a:spcAft>
                <a:spcPts val="300"/>
              </a:spcAft>
            </a:pPr>
            <a:r>
              <a:rPr lang="en-US" sz="2000" dirty="0">
                <a:solidFill>
                  <a:prstClr val="black"/>
                </a:solidFill>
                <a:latin typeface="Times New Roman" panose="02020603050405020304" pitchFamily="18" charset="0"/>
                <a:cs typeface="Times New Roman" panose="02020603050405020304" pitchFamily="18" charset="0"/>
              </a:rPr>
              <a:t>$70,000 – promote, protect, and develop initiatives in the Tampa Bay area to grow defense simulation industry and employment</a:t>
            </a:r>
          </a:p>
          <a:p>
            <a:pPr>
              <a:spcBef>
                <a:spcPts val="0"/>
              </a:spcBef>
              <a:spcAft>
                <a:spcPts val="300"/>
              </a:spcAft>
            </a:pPr>
            <a:r>
              <a:rPr lang="en-US" sz="2000" dirty="0">
                <a:solidFill>
                  <a:prstClr val="black"/>
                </a:solidFill>
                <a:latin typeface="Times New Roman" panose="02020603050405020304" pitchFamily="18" charset="0"/>
                <a:cs typeface="Times New Roman" panose="02020603050405020304" pitchFamily="18" charset="0"/>
              </a:rPr>
              <a:t>$90,000 – continue efforts to bring shipbuilding and maintenance programs to Naval Station Mayport and gain nuclear aircraft carrier</a:t>
            </a:r>
          </a:p>
          <a:p>
            <a:pPr>
              <a:spcBef>
                <a:spcPts val="0"/>
              </a:spcBef>
              <a:spcAft>
                <a:spcPts val="300"/>
              </a:spcAft>
            </a:pPr>
            <a:endParaRPr lang="en-US" sz="1000" dirty="0">
              <a:solidFill>
                <a:prstClr val="black"/>
              </a:solidFill>
              <a:latin typeface="Times New Roman" panose="02020603050405020304" pitchFamily="18" charset="0"/>
              <a:cs typeface="Times New Roman" panose="02020603050405020304" pitchFamily="18" charset="0"/>
            </a:endParaRPr>
          </a:p>
          <a:p>
            <a:pPr marL="0" lvl="0" indent="0">
              <a:spcBef>
                <a:spcPts val="0"/>
              </a:spcBef>
              <a:buNone/>
            </a:pPr>
            <a:r>
              <a:rPr lang="en-US" sz="2400" b="1" u="sng" dirty="0">
                <a:solidFill>
                  <a:prstClr val="black"/>
                </a:solidFill>
                <a:latin typeface="Times New Roman" panose="02020603050405020304" pitchFamily="18" charset="0"/>
                <a:cs typeface="Times New Roman" panose="02020603050405020304" pitchFamily="18" charset="0"/>
              </a:rPr>
              <a:t>Defense Infrastructure Grants</a:t>
            </a:r>
          </a:p>
          <a:p>
            <a:pPr>
              <a:spcBef>
                <a:spcPts val="0"/>
              </a:spcBef>
              <a:spcAft>
                <a:spcPts val="300"/>
              </a:spcAft>
            </a:pPr>
            <a:r>
              <a:rPr lang="en-US" sz="2000" dirty="0">
                <a:latin typeface="Times New Roman" panose="02020603050405020304" pitchFamily="18" charset="0"/>
                <a:cs typeface="Times New Roman" panose="02020603050405020304" pitchFamily="18" charset="0"/>
              </a:rPr>
              <a:t>$250,000 – provide needed repairs to the Tyndall Air Force Base and Mexico Beach water supply from Hurricane Michael  </a:t>
            </a:r>
          </a:p>
          <a:p>
            <a:pPr>
              <a:spcBef>
                <a:spcPts val="0"/>
              </a:spcBef>
              <a:spcAft>
                <a:spcPts val="300"/>
              </a:spcAft>
            </a:pPr>
            <a:r>
              <a:rPr lang="en-US" sz="2000" dirty="0">
                <a:latin typeface="Times New Roman" panose="02020603050405020304" pitchFamily="18" charset="0"/>
                <a:cs typeface="Times New Roman" panose="02020603050405020304" pitchFamily="18" charset="0"/>
              </a:rPr>
              <a:t>$300,000 – continue easement purchases around Naval Air Station Whiting Field to provide critical buffer zones</a:t>
            </a:r>
          </a:p>
          <a:p>
            <a:pPr>
              <a:spcBef>
                <a:spcPts val="0"/>
              </a:spcBef>
              <a:spcAft>
                <a:spcPts val="300"/>
              </a:spcAft>
            </a:pPr>
            <a:endParaRPr lang="en-US" sz="1000" dirty="0">
              <a:latin typeface="Times New Roman" panose="02020603050405020304" pitchFamily="18" charset="0"/>
              <a:cs typeface="Times New Roman" panose="02020603050405020304" pitchFamily="18" charset="0"/>
            </a:endParaRPr>
          </a:p>
          <a:p>
            <a:pPr marL="0" indent="0">
              <a:spcBef>
                <a:spcPts val="0"/>
              </a:spcBef>
              <a:spcAft>
                <a:spcPts val="300"/>
              </a:spcAft>
              <a:buNone/>
            </a:pPr>
            <a:r>
              <a:rPr lang="en-US" sz="2400" b="1" u="sng" dirty="0">
                <a:latin typeface="Times New Roman" panose="02020603050405020304" pitchFamily="18" charset="0"/>
                <a:cs typeface="Times New Roman" panose="02020603050405020304" pitchFamily="18" charset="0"/>
              </a:rPr>
              <a:t>Defense Support Task Force </a:t>
            </a:r>
            <a:r>
              <a:rPr lang="en-US" sz="2400" u="sng" dirty="0">
                <a:latin typeface="Times New Roman" panose="02020603050405020304" pitchFamily="18" charset="0"/>
                <a:cs typeface="Times New Roman" panose="02020603050405020304" pitchFamily="18" charset="0"/>
              </a:rPr>
              <a:t>(Grants &amp; Contracts)</a:t>
            </a:r>
            <a:endParaRPr lang="en-US" sz="24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$500,000 – matches $1,500,000 in Federal REPI funding for restrictive easements to buffer Naval Station Mayport</a:t>
            </a:r>
          </a:p>
          <a:p>
            <a:r>
              <a:rPr lang="en-US" sz="2000" dirty="0">
                <a:latin typeface="Times New Roman" panose="02020603050405020304" pitchFamily="18" charset="0"/>
                <a:cs typeface="Times New Roman" panose="02020603050405020304" pitchFamily="18" charset="0"/>
              </a:rPr>
              <a:t>$189,950 – FL Range Modeling / Defense Economic Impact Study</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17472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5115" y="352961"/>
            <a:ext cx="7924800" cy="58477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M&amp;D Enduring Priorities</a:t>
            </a:r>
            <a:endParaRPr lang="en-US" sz="32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371600" y="2286000"/>
            <a:ext cx="184731" cy="369332"/>
          </a:xfrm>
          <a:prstGeom prst="rect">
            <a:avLst/>
          </a:prstGeom>
          <a:noFill/>
        </p:spPr>
        <p:txBody>
          <a:bodyPr wrap="none" rtlCol="0">
            <a:spAutoFit/>
          </a:bodyPr>
          <a:lstStyle/>
          <a:p>
            <a:endParaRPr lang="en-US" dirty="0"/>
          </a:p>
        </p:txBody>
      </p:sp>
      <p:cxnSp>
        <p:nvCxnSpPr>
          <p:cNvPr id="8" name="Straight Connector 7"/>
          <p:cNvCxnSpPr/>
          <p:nvPr/>
        </p:nvCxnSpPr>
        <p:spPr>
          <a:xfrm>
            <a:off x="1447800" y="1143000"/>
            <a:ext cx="6292269"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A8467446-9B54-43C8-856B-11AC0ECE7639}" type="slidenum">
              <a:rPr lang="en-US" smtClean="0"/>
              <a:t>17</a:t>
            </a:fld>
            <a:endParaRPr lang="en-US" dirty="0"/>
          </a:p>
        </p:txBody>
      </p:sp>
      <p:sp>
        <p:nvSpPr>
          <p:cNvPr id="7" name="Rectangle 6"/>
          <p:cNvSpPr/>
          <p:nvPr/>
        </p:nvSpPr>
        <p:spPr>
          <a:xfrm>
            <a:off x="381000" y="152400"/>
            <a:ext cx="8458200" cy="65532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605115" y="1369497"/>
            <a:ext cx="8005485" cy="4616648"/>
          </a:xfrm>
          <a:prstGeom prst="rect">
            <a:avLst/>
          </a:prstGeom>
          <a:noFill/>
        </p:spPr>
        <p:txBody>
          <a:bodyPr wrap="square" rtlCol="0">
            <a:spAutoFit/>
          </a:bodyPr>
          <a:lstStyle/>
          <a:p>
            <a:pPr marL="571500" indent="-571500">
              <a:spcAft>
                <a:spcPts val="120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Prevent encroachment / incompatible development that may limit military operations</a:t>
            </a:r>
          </a:p>
          <a:p>
            <a:pPr marL="571500" indent="-571500">
              <a:spcAft>
                <a:spcPts val="120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Gulf Range Protection and Enhancement</a:t>
            </a:r>
          </a:p>
          <a:p>
            <a:pPr marL="571500" indent="-571500">
              <a:spcAft>
                <a:spcPts val="120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Influence Pentagon decisions on missions and basing </a:t>
            </a:r>
          </a:p>
          <a:p>
            <a:pPr marL="571500" indent="-571500">
              <a:spcAft>
                <a:spcPts val="60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Enhancing military family quality of life</a:t>
            </a:r>
          </a:p>
          <a:p>
            <a:pPr marL="1028700" lvl="1" indent="-571500">
              <a:buFont typeface="Courier New" panose="02070309020205020404" pitchFamily="49" charset="0"/>
              <a:buChar char="o"/>
            </a:pPr>
            <a:r>
              <a:rPr lang="en-US" sz="2400" dirty="0">
                <a:latin typeface="Times New Roman" panose="02020603050405020304" pitchFamily="18" charset="0"/>
                <a:cs typeface="Times New Roman" panose="02020603050405020304" pitchFamily="18" charset="0"/>
              </a:rPr>
              <a:t>Spousal employment</a:t>
            </a:r>
          </a:p>
          <a:p>
            <a:pPr marL="1028700" lvl="1" indent="-571500">
              <a:spcAft>
                <a:spcPts val="1200"/>
              </a:spcAft>
              <a:buFont typeface="Courier New" panose="02070309020205020404" pitchFamily="49" charset="0"/>
              <a:buChar char="o"/>
            </a:pPr>
            <a:r>
              <a:rPr lang="en-US" sz="2400" dirty="0">
                <a:latin typeface="Times New Roman" panose="02020603050405020304" pitchFamily="18" charset="0"/>
                <a:cs typeface="Times New Roman" panose="02020603050405020304" pitchFamily="18" charset="0"/>
              </a:rPr>
              <a:t>Schools </a:t>
            </a:r>
            <a:endParaRPr lang="en-US" sz="2800" dirty="0">
              <a:latin typeface="Times New Roman" panose="02020603050405020304" pitchFamily="18" charset="0"/>
              <a:cs typeface="Times New Roman" panose="02020603050405020304" pitchFamily="18" charset="0"/>
            </a:endParaRPr>
          </a:p>
          <a:p>
            <a:pPr marL="571500" indent="-571500">
              <a:spcBef>
                <a:spcPts val="600"/>
              </a:spcBef>
              <a:spcAft>
                <a:spcPts val="120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Installation resiliency</a:t>
            </a:r>
          </a:p>
        </p:txBody>
      </p:sp>
    </p:spTree>
    <p:extLst>
      <p:ext uri="{BB962C8B-B14F-4D97-AF65-F5344CB8AC3E}">
        <p14:creationId xmlns:p14="http://schemas.microsoft.com/office/powerpoint/2010/main" val="1005470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prestig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38997" y="304800"/>
            <a:ext cx="3881767" cy="584775"/>
          </a:xfrm>
          <a:prstGeom prst="rect">
            <a:avLst/>
          </a:prstGeom>
          <a:noFill/>
        </p:spPr>
        <p:txBody>
          <a:bodyPr wrap="none" rtlCol="0">
            <a:spAutoFit/>
          </a:bodyPr>
          <a:lstStyle/>
          <a:p>
            <a:pPr algn="ctr"/>
            <a:r>
              <a:rPr lang="en-US" sz="3200" b="1" dirty="0">
                <a:latin typeface="Times New Roman" panose="02020603050405020304" pitchFamily="18" charset="0"/>
                <a:cs typeface="Times New Roman" panose="02020603050405020304" pitchFamily="18" charset="0"/>
              </a:rPr>
              <a:t>M&amp;D Focus for 2022</a:t>
            </a:r>
          </a:p>
        </p:txBody>
      </p:sp>
      <p:sp>
        <p:nvSpPr>
          <p:cNvPr id="5" name="TextBox 4"/>
          <p:cNvSpPr txBox="1"/>
          <p:nvPr/>
        </p:nvSpPr>
        <p:spPr>
          <a:xfrm>
            <a:off x="1371600" y="2286000"/>
            <a:ext cx="184731" cy="369332"/>
          </a:xfrm>
          <a:prstGeom prst="rect">
            <a:avLst/>
          </a:prstGeom>
          <a:noFill/>
        </p:spPr>
        <p:txBody>
          <a:bodyPr wrap="none" rtlCol="0">
            <a:spAutoFit/>
          </a:bodyPr>
          <a:lstStyle/>
          <a:p>
            <a:endParaRPr lang="en-US" dirty="0"/>
          </a:p>
        </p:txBody>
      </p:sp>
      <p:cxnSp>
        <p:nvCxnSpPr>
          <p:cNvPr id="7" name="Straight Connector 6"/>
          <p:cNvCxnSpPr/>
          <p:nvPr/>
        </p:nvCxnSpPr>
        <p:spPr>
          <a:xfrm>
            <a:off x="1175331" y="1143000"/>
            <a:ext cx="6749469"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A8467446-9B54-43C8-856B-11AC0ECE7639}" type="slidenum">
              <a:rPr lang="en-US" smtClean="0"/>
              <a:t>18</a:t>
            </a:fld>
            <a:endParaRPr lang="en-US" dirty="0"/>
          </a:p>
        </p:txBody>
      </p:sp>
      <p:sp>
        <p:nvSpPr>
          <p:cNvPr id="8" name="Rectangle 7"/>
          <p:cNvSpPr/>
          <p:nvPr/>
        </p:nvSpPr>
        <p:spPr>
          <a:xfrm>
            <a:off x="381000" y="152400"/>
            <a:ext cx="8458200" cy="65532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BC965EA-9F45-4954-9023-F3D861FA1283}"/>
              </a:ext>
            </a:extLst>
          </p:cNvPr>
          <p:cNvSpPr/>
          <p:nvPr/>
        </p:nvSpPr>
        <p:spPr>
          <a:xfrm>
            <a:off x="457200" y="1278481"/>
            <a:ext cx="8382000" cy="5078313"/>
          </a:xfrm>
          <a:prstGeom prst="rect">
            <a:avLst/>
          </a:prstGeom>
        </p:spPr>
        <p:txBody>
          <a:bodyPr wrap="square">
            <a:spAutoFit/>
          </a:bodyPr>
          <a:lstStyle/>
          <a:p>
            <a:endParaRPr lang="en-US" sz="12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Gain Space Force Missions / Space National Guard in Florida</a:t>
            </a:r>
          </a:p>
          <a:p>
            <a:pPr marL="457200" indent="-45720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Gulf of Mexico Energy Security Act (GOMESA) Extension</a:t>
            </a:r>
          </a:p>
          <a:p>
            <a:pPr marL="457200" indent="-45720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Increase Florida’s education rating on USAF scorecard</a:t>
            </a:r>
          </a:p>
          <a:p>
            <a:pPr marL="457200" indent="-45720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Support MacDill AFB KC-135 to KC-46 Transition</a:t>
            </a:r>
          </a:p>
          <a:p>
            <a:pPr marL="457200" indent="-45720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Ensure Tyndall rebuild / F-35 bed down remains on track</a:t>
            </a:r>
          </a:p>
          <a:p>
            <a:pPr marL="457200" indent="-45720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Determine / increase installation resiliency </a:t>
            </a:r>
          </a:p>
          <a:p>
            <a:pPr marL="457200" indent="-45720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Increase defense related industry / contracts in Florida</a:t>
            </a:r>
            <a:endParaRPr lang="en-US" sz="20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1933321"/>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6806" y="2321681"/>
            <a:ext cx="6806800" cy="830997"/>
          </a:xfrm>
          <a:prstGeom prst="rect">
            <a:avLst/>
          </a:prstGeom>
          <a:noFill/>
        </p:spPr>
        <p:txBody>
          <a:bodyPr wrap="none" rtlCol="0">
            <a:spAutoFit/>
          </a:bodyPr>
          <a:lstStyle/>
          <a:p>
            <a:pPr algn="ctr"/>
            <a:r>
              <a:rPr lang="en-US" sz="4800" b="1" dirty="0">
                <a:latin typeface="Times New Roman" panose="02020603050405020304" pitchFamily="18" charset="0"/>
                <a:cs typeface="Times New Roman" panose="02020603050405020304" pitchFamily="18" charset="0"/>
              </a:rPr>
              <a:t>Questions or Comments?</a:t>
            </a:r>
          </a:p>
        </p:txBody>
      </p:sp>
      <p:sp>
        <p:nvSpPr>
          <p:cNvPr id="5" name="TextBox 4"/>
          <p:cNvSpPr txBox="1"/>
          <p:nvPr/>
        </p:nvSpPr>
        <p:spPr>
          <a:xfrm>
            <a:off x="1371600" y="2286000"/>
            <a:ext cx="184731" cy="369332"/>
          </a:xfrm>
          <a:prstGeom prst="rect">
            <a:avLst/>
          </a:prstGeom>
          <a:noFill/>
        </p:spPr>
        <p:txBody>
          <a:bodyPr wrap="none" rtlCol="0">
            <a:spAutoFit/>
          </a:bodyPr>
          <a:lstStyle/>
          <a:p>
            <a:endParaRPr lang="en-US" dirty="0"/>
          </a:p>
        </p:txBody>
      </p:sp>
      <p:pic>
        <p:nvPicPr>
          <p:cNvPr id="9" name="Picture 8" descr="http://usarmy.vo.llnwd.net/e2/rv5_downloads/symbols/ArmySealHig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133" y="5791200"/>
            <a:ext cx="831145" cy="8311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http://www.yourlogoresources.com/wp-content/uploads/2011/11/US-Navy-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3376" y="5791200"/>
            <a:ext cx="831144" cy="831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http://post21.org/website/images/airforce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46854" y="5802664"/>
            <a:ext cx="831144" cy="8311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http://upload.wikimedia.org/wikipedia/commons/thumb/2/21/USMC_logo.svg/432px-USMC_logo.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82538" y="5803826"/>
            <a:ext cx="827460" cy="83703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http://www.hardyinstruments.com/newsletter/march2010/coast_guard_log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37426" y="5785124"/>
            <a:ext cx="837038" cy="8442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www.immokaleecra.com/assets/Userimages/FLNationalGuardLog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19140" y="5787724"/>
            <a:ext cx="841675" cy="84167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7360596" y="6416481"/>
            <a:ext cx="1326204" cy="304994"/>
          </a:xfrm>
        </p:spPr>
        <p:txBody>
          <a:bodyPr/>
          <a:lstStyle/>
          <a:p>
            <a:fld id="{A8467446-9B54-43C8-856B-11AC0ECE7639}" type="slidenum">
              <a:rPr lang="en-US" smtClean="0"/>
              <a:t>19</a:t>
            </a:fld>
            <a:endParaRPr lang="en-US" dirty="0"/>
          </a:p>
        </p:txBody>
      </p:sp>
      <p:pic>
        <p:nvPicPr>
          <p:cNvPr id="2050" name="Picture 2" descr="C:\Users\tmccaffrey\AppData\Local\Microsoft\Windows\Temporary Internet Files\Content.Outlook\B12X2HWB\FDSTF-Logo-color-RGB (3).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10090" y="573024"/>
            <a:ext cx="848109" cy="117957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FDAlogo_2Color_RGB_72dpi"/>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24400" y="609600"/>
            <a:ext cx="1447800" cy="838200"/>
          </a:xfrm>
          <a:prstGeom prst="rect">
            <a:avLst/>
          </a:prstGeom>
          <a:noFill/>
          <a:ln w="9525">
            <a:noFill/>
            <a:miter lim="800000"/>
            <a:headEnd/>
            <a:tailEnd/>
          </a:ln>
        </p:spPr>
      </p:pic>
      <p:pic>
        <p:nvPicPr>
          <p:cNvPr id="6" name="Picture 5">
            <a:extLst>
              <a:ext uri="{FF2B5EF4-FFF2-40B4-BE49-F238E27FC236}">
                <a16:creationId xmlns:a16="http://schemas.microsoft.com/office/drawing/2014/main" id="{1AC7025D-C249-4DC5-A98C-1C027EFCEB8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7019" y="533400"/>
            <a:ext cx="3176691" cy="712921"/>
          </a:xfrm>
          <a:prstGeom prst="rect">
            <a:avLst/>
          </a:prstGeom>
        </p:spPr>
      </p:pic>
      <p:pic>
        <p:nvPicPr>
          <p:cNvPr id="1026" name="Picture 2">
            <a:extLst>
              <a:ext uri="{FF2B5EF4-FFF2-40B4-BE49-F238E27FC236}">
                <a16:creationId xmlns:a16="http://schemas.microsoft.com/office/drawing/2014/main" id="{C51406A7-01A2-4A81-BD4E-DF71D588E5C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76095" y="5789861"/>
            <a:ext cx="837038" cy="8370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81FB6DA-5958-407F-A886-81B167D35B98}"/>
              </a:ext>
            </a:extLst>
          </p:cNvPr>
          <p:cNvSpPr txBox="1"/>
          <p:nvPr/>
        </p:nvSpPr>
        <p:spPr>
          <a:xfrm>
            <a:off x="639417" y="4036498"/>
            <a:ext cx="7867734" cy="646331"/>
          </a:xfrm>
          <a:prstGeom prst="rect">
            <a:avLst/>
          </a:prstGeom>
          <a:noFill/>
        </p:spPr>
        <p:txBody>
          <a:bodyPr wrap="square" rtlCol="0">
            <a:spAutoFit/>
          </a:bodyPr>
          <a:lstStyle/>
          <a:p>
            <a:r>
              <a:rPr lang="en-US" sz="1200" u="sng" dirty="0"/>
              <a:t>For future contact</a:t>
            </a:r>
            <a:r>
              <a:rPr lang="en-US" sz="1200" dirty="0"/>
              <a:t>:</a:t>
            </a:r>
          </a:p>
          <a:p>
            <a:r>
              <a:rPr lang="en-US" sz="1200" dirty="0"/>
              <a:t>Terry McCaffrey, EFI VP of Military &amp; Defense Programs, </a:t>
            </a:r>
            <a:r>
              <a:rPr lang="en-US" sz="1200" dirty="0">
                <a:hlinkClick r:id="rId13"/>
              </a:rPr>
              <a:t>tmccaffrey@enterpriseflorida.com</a:t>
            </a:r>
            <a:r>
              <a:rPr lang="en-US" sz="1200" dirty="0"/>
              <a:t>, C: 850-294-8854</a:t>
            </a:r>
          </a:p>
          <a:p>
            <a:r>
              <a:rPr lang="en-US" sz="1200" dirty="0"/>
              <a:t>Ray Collins, FDSTF Staff, </a:t>
            </a:r>
            <a:r>
              <a:rPr lang="en-US" sz="1200" dirty="0">
                <a:hlinkClick r:id="rId14"/>
              </a:rPr>
              <a:t>rcollins@enterpriseflorida.com</a:t>
            </a:r>
            <a:r>
              <a:rPr lang="en-US" sz="1200" dirty="0"/>
              <a:t>, c: 850-266-1865</a:t>
            </a:r>
          </a:p>
        </p:txBody>
      </p:sp>
    </p:spTree>
    <p:extLst>
      <p:ext uri="{BB962C8B-B14F-4D97-AF65-F5344CB8AC3E}">
        <p14:creationId xmlns:p14="http://schemas.microsoft.com/office/powerpoint/2010/main" val="3264014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16926" y="363070"/>
            <a:ext cx="7136474" cy="58477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Florida’s Military Presence</a:t>
            </a:r>
            <a:endParaRPr lang="en-US" sz="2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371600" y="2286000"/>
            <a:ext cx="184731" cy="369332"/>
          </a:xfrm>
          <a:prstGeom prst="rect">
            <a:avLst/>
          </a:prstGeom>
          <a:noFill/>
        </p:spPr>
        <p:txBody>
          <a:bodyPr wrap="none" rtlCol="0">
            <a:spAutoFit/>
          </a:bodyPr>
          <a:lstStyle/>
          <a:p>
            <a:endParaRPr lang="en-US" dirty="0"/>
          </a:p>
        </p:txBody>
      </p:sp>
      <p:sp>
        <p:nvSpPr>
          <p:cNvPr id="6" name="Rectangle 5"/>
          <p:cNvSpPr/>
          <p:nvPr/>
        </p:nvSpPr>
        <p:spPr>
          <a:xfrm>
            <a:off x="884583" y="1452996"/>
            <a:ext cx="7391400" cy="4693593"/>
          </a:xfrm>
          <a:prstGeom prst="rect">
            <a:avLst/>
          </a:prstGeom>
        </p:spPr>
        <p:txBody>
          <a:bodyPr wrap="square">
            <a:spAutoFit/>
          </a:bodyPr>
          <a:lstStyle/>
          <a:p>
            <a:endParaRPr lang="en-US" sz="9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20+ major military installations</a:t>
            </a:r>
          </a:p>
          <a:p>
            <a:pPr marL="457200" indent="-45720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marL="457200" indent="-457200">
              <a:spcBef>
                <a:spcPts val="1200"/>
              </a:spcBef>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Defense contributions to state economy:</a:t>
            </a:r>
          </a:p>
          <a:p>
            <a:pPr marL="914400" lvl="1" indent="-457200">
              <a:spcBef>
                <a:spcPts val="300"/>
              </a:spcBef>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$96.6 Billion annual impact from military and defense business presence</a:t>
            </a:r>
          </a:p>
          <a:p>
            <a:pPr marL="914400" lvl="1" indent="-457200">
              <a:spcBef>
                <a:spcPts val="300"/>
              </a:spcBef>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860,2221 direct and indirect jobs</a:t>
            </a:r>
          </a:p>
          <a:p>
            <a:pPr marL="914400" lvl="1" indent="-457200">
              <a:spcBef>
                <a:spcPts val="300"/>
              </a:spcBef>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State’s largest and most resilient economic driver</a:t>
            </a:r>
          </a:p>
          <a:p>
            <a:pPr lvl="1">
              <a:spcBef>
                <a:spcPts val="300"/>
              </a:spcBef>
            </a:pPr>
            <a:endParaRPr lang="en-US" sz="2400" dirty="0">
              <a:latin typeface="Times New Roman" panose="02020603050405020304" pitchFamily="18" charset="0"/>
              <a:cs typeface="Times New Roman" panose="02020603050405020304" pitchFamily="18" charset="0"/>
            </a:endParaRPr>
          </a:p>
          <a:p>
            <a:pPr marL="457200" indent="-457200">
              <a:spcBef>
                <a:spcPts val="1200"/>
              </a:spcBef>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Optimum training environment; extensive ranges</a:t>
            </a:r>
          </a:p>
        </p:txBody>
      </p:sp>
      <p:cxnSp>
        <p:nvCxnSpPr>
          <p:cNvPr id="8" name="Straight Connector 7"/>
          <p:cNvCxnSpPr/>
          <p:nvPr/>
        </p:nvCxnSpPr>
        <p:spPr>
          <a:xfrm>
            <a:off x="1295400" y="1219200"/>
            <a:ext cx="6749469"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A8467446-9B54-43C8-856B-11AC0ECE7639}" type="slidenum">
              <a:rPr lang="en-US" smtClean="0"/>
              <a:t>2</a:t>
            </a:fld>
            <a:endParaRPr lang="en-US" dirty="0"/>
          </a:p>
        </p:txBody>
      </p:sp>
      <p:sp>
        <p:nvSpPr>
          <p:cNvPr id="7" name="Rectangle 6"/>
          <p:cNvSpPr/>
          <p:nvPr/>
        </p:nvSpPr>
        <p:spPr>
          <a:xfrm>
            <a:off x="381000" y="152400"/>
            <a:ext cx="8458200" cy="65532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15039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228600"/>
            <a:ext cx="7543800" cy="58477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Major Military Bases In Florida </a:t>
            </a:r>
          </a:p>
        </p:txBody>
      </p:sp>
      <p:cxnSp>
        <p:nvCxnSpPr>
          <p:cNvPr id="8" name="Straight Connector 7"/>
          <p:cNvCxnSpPr/>
          <p:nvPr/>
        </p:nvCxnSpPr>
        <p:spPr>
          <a:xfrm>
            <a:off x="1277470" y="914400"/>
            <a:ext cx="6749469"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81000" y="152400"/>
            <a:ext cx="8458200" cy="65532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2743DB66-C7D6-46AE-828F-5EFA8A1B9FF5}"/>
              </a:ext>
            </a:extLst>
          </p:cNvPr>
          <p:cNvPicPr>
            <a:picLocks noChangeAspect="1"/>
          </p:cNvPicPr>
          <p:nvPr/>
        </p:nvPicPr>
        <p:blipFill>
          <a:blip r:embed="rId3"/>
          <a:stretch>
            <a:fillRect/>
          </a:stretch>
        </p:blipFill>
        <p:spPr>
          <a:xfrm>
            <a:off x="493686" y="1143000"/>
            <a:ext cx="8243436" cy="5333988"/>
          </a:xfrm>
          <a:prstGeom prst="rect">
            <a:avLst/>
          </a:prstGeom>
        </p:spPr>
      </p:pic>
    </p:spTree>
    <p:extLst>
      <p:ext uri="{BB962C8B-B14F-4D97-AF65-F5344CB8AC3E}">
        <p14:creationId xmlns:p14="http://schemas.microsoft.com/office/powerpoint/2010/main" val="4010833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descr="Florida Veterans Foundation">
            <a:extLst>
              <a:ext uri="{FF2B5EF4-FFF2-40B4-BE49-F238E27FC236}">
                <a16:creationId xmlns:a16="http://schemas.microsoft.com/office/drawing/2014/main" id="{F48CAA00-BD7C-4DC7-A5E4-DE9A5E4E37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1323" y="5789783"/>
            <a:ext cx="851211" cy="763417"/>
          </a:xfrm>
          <a:prstGeom prst="rect">
            <a:avLst/>
          </a:prstGeom>
          <a:noFill/>
          <a:extLst>
            <a:ext uri="{909E8E84-426E-40DD-AFC4-6F175D3DCCD1}">
              <a14:hiddenFill xmlns:a14="http://schemas.microsoft.com/office/drawing/2010/main">
                <a:solidFill>
                  <a:srgbClr val="FFFFFF"/>
                </a:solidFill>
              </a14:hiddenFill>
            </a:ext>
          </a:extLst>
        </p:spPr>
      </p:pic>
      <p:sp>
        <p:nvSpPr>
          <p:cNvPr id="38" name="Shape 38"/>
          <p:cNvSpPr>
            <a:spLocks noGrp="1"/>
          </p:cNvSpPr>
          <p:nvPr>
            <p:ph type="title"/>
          </p:nvPr>
        </p:nvSpPr>
        <p:spPr>
          <a:xfrm>
            <a:off x="304800" y="0"/>
            <a:ext cx="8362122" cy="1173163"/>
          </a:xfrm>
          <a:prstGeom prst="rect">
            <a:avLst/>
          </a:prstGeom>
        </p:spPr>
        <p:txBody>
          <a:bodyPr>
            <a:noAutofit/>
          </a:bodyPr>
          <a:lstStyle/>
          <a:p>
            <a:pPr lvl="0" algn="ctr">
              <a:defRPr sz="1800">
                <a:solidFill>
                  <a:srgbClr val="000000"/>
                </a:solidFill>
              </a:defRPr>
            </a:pPr>
            <a:r>
              <a:rPr lang="en-US" sz="3600" b="1" dirty="0">
                <a:latin typeface="Times New Roman" panose="02020603050405020304" pitchFamily="18" charset="0"/>
                <a:cs typeface="Times New Roman" panose="02020603050405020304" pitchFamily="18" charset="0"/>
              </a:rPr>
              <a:t>Who’s Who: </a:t>
            </a:r>
            <a:r>
              <a:rPr lang="en-US" sz="3200" b="1" dirty="0">
                <a:latin typeface="Times New Roman" panose="02020603050405020304" pitchFamily="18" charset="0"/>
                <a:cs typeface="Times New Roman" panose="02020603050405020304" pitchFamily="18" charset="0"/>
              </a:rPr>
              <a:t>Veterans, National Guard, and Military and Defense</a:t>
            </a:r>
            <a:endParaRPr sz="3600" b="1" dirty="0">
              <a:latin typeface="Times New Roman" panose="02020603050405020304" pitchFamily="18" charset="0"/>
              <a:cs typeface="Times New Roman" panose="02020603050405020304" pitchFamily="18" charset="0"/>
            </a:endParaRPr>
          </a:p>
        </p:txBody>
      </p:sp>
      <p:sp>
        <p:nvSpPr>
          <p:cNvPr id="5" name="Shape 45"/>
          <p:cNvSpPr>
            <a:spLocks noGrp="1"/>
          </p:cNvSpPr>
          <p:nvPr>
            <p:ph type="body" idx="1"/>
          </p:nvPr>
        </p:nvSpPr>
        <p:spPr>
          <a:xfrm>
            <a:off x="272446" y="1491255"/>
            <a:ext cx="8610600" cy="5366745"/>
          </a:xfrm>
          <a:prstGeom prst="rect">
            <a:avLst/>
          </a:prstGeom>
        </p:spPr>
        <p:txBody>
          <a:bodyPr>
            <a:noAutofit/>
          </a:bodyPr>
          <a:lstStyle/>
          <a:p>
            <a:pPr marL="0" lvl="0" indent="0" algn="l">
              <a:buNone/>
              <a:defRPr sz="1800">
                <a:solidFill>
                  <a:srgbClr val="000000"/>
                </a:solidFill>
              </a:defRPr>
            </a:pPr>
            <a:r>
              <a:rPr lang="en-US" sz="2800" dirty="0">
                <a:latin typeface="Arial" panose="020B0604020202020204" pitchFamily="34" charset="0"/>
                <a:cs typeface="Arial" panose="020B0604020202020204" pitchFamily="34" charset="0"/>
              </a:rPr>
              <a:t>  </a:t>
            </a:r>
            <a:r>
              <a:rPr lang="en-US" sz="2800" dirty="0">
                <a:solidFill>
                  <a:schemeClr val="tx1"/>
                </a:solidFill>
                <a:latin typeface="Arial" panose="020B0604020202020204" pitchFamily="34" charset="0"/>
                <a:cs typeface="Arial" panose="020B0604020202020204" pitchFamily="34" charset="0"/>
              </a:rPr>
              <a:t>Veterans          National Guard       Military/Defense</a:t>
            </a:r>
          </a:p>
          <a:p>
            <a:pPr marL="0" lvl="0" indent="0" algn="l">
              <a:buNone/>
              <a:defRPr sz="1800">
                <a:solidFill>
                  <a:srgbClr val="000000"/>
                </a:solidFill>
              </a:defRPr>
            </a:pPr>
            <a:endParaRPr lang="en-US" sz="2800" b="1" dirty="0">
              <a:solidFill>
                <a:schemeClr val="tx1"/>
              </a:solidFill>
              <a:latin typeface="Arial" panose="020B0604020202020204" pitchFamily="34" charset="0"/>
              <a:cs typeface="Arial" panose="020B0604020202020204" pitchFamily="34" charset="0"/>
            </a:endParaRPr>
          </a:p>
          <a:p>
            <a:pPr marL="0" lvl="0" indent="0" algn="l">
              <a:buNone/>
              <a:defRPr sz="1800">
                <a:solidFill>
                  <a:srgbClr val="000000"/>
                </a:solidFill>
              </a:defRPr>
            </a:pPr>
            <a:endParaRPr lang="en-US" sz="2800" b="1" dirty="0">
              <a:solidFill>
                <a:schemeClr val="tx1"/>
              </a:solidFill>
              <a:latin typeface="Arial" panose="020B0604020202020204" pitchFamily="34" charset="0"/>
              <a:cs typeface="Arial" panose="020B0604020202020204" pitchFamily="34" charset="0"/>
            </a:endParaRPr>
          </a:p>
          <a:p>
            <a:pPr marL="0" lvl="0" indent="0">
              <a:spcBef>
                <a:spcPts val="0"/>
              </a:spcBef>
              <a:buNone/>
              <a:defRPr sz="1800">
                <a:solidFill>
                  <a:srgbClr val="000000"/>
                </a:solidFill>
              </a:defRPr>
            </a:pPr>
            <a:endParaRPr lang="en-US" sz="1800" dirty="0">
              <a:solidFill>
                <a:schemeClr val="tx1"/>
              </a:solidFill>
              <a:latin typeface="Arial" panose="020B0604020202020204" pitchFamily="34" charset="0"/>
              <a:cs typeface="Arial" panose="020B0604020202020204" pitchFamily="34" charset="0"/>
            </a:endParaRPr>
          </a:p>
          <a:p>
            <a:pPr marL="0" lvl="0" indent="0">
              <a:spcBef>
                <a:spcPts val="0"/>
              </a:spcBef>
              <a:buNone/>
              <a:defRPr sz="1800">
                <a:solidFill>
                  <a:srgbClr val="000000"/>
                </a:solidFill>
              </a:defRPr>
            </a:pPr>
            <a:endParaRPr lang="en-US" sz="1800" dirty="0">
              <a:solidFill>
                <a:schemeClr val="tx1"/>
              </a:solidFill>
              <a:latin typeface="Arial" panose="020B0604020202020204" pitchFamily="34" charset="0"/>
              <a:cs typeface="Arial" panose="020B0604020202020204" pitchFamily="34" charset="0"/>
            </a:endParaRPr>
          </a:p>
          <a:p>
            <a:pPr marL="0" lvl="0" indent="0">
              <a:spcBef>
                <a:spcPts val="0"/>
              </a:spcBef>
              <a:buNone/>
              <a:defRPr sz="1800">
                <a:solidFill>
                  <a:srgbClr val="000000"/>
                </a:solidFill>
              </a:defRPr>
            </a:pPr>
            <a:endParaRPr lang="en-US" sz="1800" dirty="0">
              <a:latin typeface="Arial" panose="020B0604020202020204" pitchFamily="34" charset="0"/>
              <a:cs typeface="Arial" panose="020B0604020202020204" pitchFamily="34" charset="0"/>
            </a:endParaRPr>
          </a:p>
          <a:p>
            <a:pPr marL="0" lvl="0" indent="0">
              <a:spcBef>
                <a:spcPts val="0"/>
              </a:spcBef>
              <a:buNone/>
              <a:defRPr sz="1800">
                <a:solidFill>
                  <a:srgbClr val="000000"/>
                </a:solidFill>
              </a:defRPr>
            </a:pPr>
            <a:endParaRPr lang="en-US" sz="1800" dirty="0">
              <a:solidFill>
                <a:schemeClr val="tx1"/>
              </a:solidFill>
              <a:latin typeface="Arial" panose="020B0604020202020204" pitchFamily="34" charset="0"/>
              <a:cs typeface="Arial" panose="020B0604020202020204" pitchFamily="34" charset="0"/>
            </a:endParaRPr>
          </a:p>
          <a:p>
            <a:pPr marL="0" lvl="0" indent="0">
              <a:spcBef>
                <a:spcPts val="0"/>
              </a:spcBef>
              <a:buNone/>
              <a:defRPr sz="1800">
                <a:solidFill>
                  <a:srgbClr val="000000"/>
                </a:solidFill>
              </a:defRPr>
            </a:pPr>
            <a:endParaRPr lang="en-US" sz="1800" dirty="0">
              <a:latin typeface="Arial" panose="020B0604020202020204" pitchFamily="34" charset="0"/>
              <a:cs typeface="Arial" panose="020B0604020202020204" pitchFamily="34" charset="0"/>
            </a:endParaRPr>
          </a:p>
          <a:p>
            <a:pPr marL="0" lvl="0" indent="0">
              <a:spcBef>
                <a:spcPts val="0"/>
              </a:spcBef>
              <a:buNone/>
              <a:defRPr sz="1800">
                <a:solidFill>
                  <a:srgbClr val="000000"/>
                </a:solidFill>
              </a:defRPr>
            </a:pPr>
            <a:r>
              <a:rPr lang="en-US" sz="1800" dirty="0">
                <a:solidFill>
                  <a:schemeClr val="tx1"/>
                </a:solidFill>
                <a:latin typeface="Arial" panose="020B0604020202020204" pitchFamily="34" charset="0"/>
                <a:cs typeface="Arial" panose="020B0604020202020204" pitchFamily="34" charset="0"/>
              </a:rPr>
              <a:t>Total Veterans	    	            Army &amp; Air         	</a:t>
            </a:r>
            <a:r>
              <a:rPr lang="en-US" sz="1800" dirty="0">
                <a:latin typeface="Arial" panose="020B0604020202020204" pitchFamily="34" charset="0"/>
                <a:cs typeface="Arial" panose="020B0604020202020204" pitchFamily="34" charset="0"/>
              </a:rPr>
              <a:t>                </a:t>
            </a:r>
            <a:r>
              <a:rPr lang="en-US" sz="1800" dirty="0">
                <a:solidFill>
                  <a:schemeClr val="tx1"/>
                </a:solidFill>
                <a:latin typeface="Arial" panose="020B0604020202020204" pitchFamily="34" charset="0"/>
                <a:cs typeface="Arial" panose="020B0604020202020204" pitchFamily="34" charset="0"/>
              </a:rPr>
              <a:t>21 Major </a:t>
            </a:r>
          </a:p>
          <a:p>
            <a:pPr marL="0" lvl="0" indent="0">
              <a:spcBef>
                <a:spcPts val="0"/>
              </a:spcBef>
              <a:buNone/>
              <a:defRPr sz="1800">
                <a:solidFill>
                  <a:srgbClr val="000000"/>
                </a:solidFill>
              </a:defRPr>
            </a:pPr>
            <a:r>
              <a:rPr lang="en-US" sz="1800" dirty="0">
                <a:latin typeface="Arial" panose="020B0604020202020204" pitchFamily="34" charset="0"/>
                <a:cs typeface="Arial" panose="020B0604020202020204" pitchFamily="34" charset="0"/>
              </a:rPr>
              <a:t>*all components, retirees</a:t>
            </a:r>
            <a:r>
              <a:rPr lang="en-US" sz="1800" dirty="0">
                <a:solidFill>
                  <a:schemeClr val="tx1"/>
                </a:solidFill>
                <a:latin typeface="Arial" panose="020B0604020202020204" pitchFamily="34" charset="0"/>
                <a:cs typeface="Arial" panose="020B0604020202020204" pitchFamily="34" charset="0"/>
              </a:rPr>
              <a:t>	        National Guard	            </a:t>
            </a:r>
            <a:r>
              <a:rPr lang="en-US" sz="1800" dirty="0">
                <a:latin typeface="Arial" panose="020B0604020202020204" pitchFamily="34" charset="0"/>
                <a:cs typeface="Arial" panose="020B0604020202020204" pitchFamily="34" charset="0"/>
              </a:rPr>
              <a:t>Military Bases</a:t>
            </a:r>
          </a:p>
          <a:p>
            <a:pPr marL="0" lvl="0" indent="0">
              <a:buNone/>
              <a:defRPr sz="1800">
                <a:solidFill>
                  <a:srgbClr val="000000"/>
                </a:solidFill>
              </a:defRPr>
            </a:pPr>
            <a:r>
              <a:rPr lang="en-US" sz="1800" dirty="0">
                <a:solidFill>
                  <a:schemeClr val="tx1"/>
                </a:solidFill>
                <a:latin typeface="Arial" panose="020B0604020202020204" pitchFamily="34" charset="0"/>
                <a:cs typeface="Arial" panose="020B0604020202020204" pitchFamily="34" charset="0"/>
              </a:rPr>
              <a:t>   (1.5 million)                                   (13,000+)                             (AD 65,000+)</a:t>
            </a:r>
          </a:p>
          <a:p>
            <a:pPr marL="0" lvl="0" indent="0" algn="l">
              <a:buNone/>
              <a:defRPr sz="1800">
                <a:solidFill>
                  <a:srgbClr val="000000"/>
                </a:solidFill>
              </a:defRPr>
            </a:pPr>
            <a:r>
              <a:rPr lang="en-US" sz="1800" dirty="0">
                <a:solidFill>
                  <a:schemeClr val="tx1"/>
                </a:solidFill>
                <a:latin typeface="Arial" panose="020B0604020202020204" pitchFamily="34" charset="0"/>
                <a:cs typeface="Arial" panose="020B0604020202020204" pitchFamily="34" charset="0"/>
              </a:rPr>
              <a:t>						          (Reserve 24,500+)</a:t>
            </a:r>
          </a:p>
          <a:p>
            <a:pPr marL="0" lvl="0" indent="0" algn="l">
              <a:buNone/>
              <a:defRPr sz="1800">
                <a:solidFill>
                  <a:srgbClr val="000000"/>
                </a:solidFill>
              </a:defRPr>
            </a:pPr>
            <a:endParaRPr lang="en-US" sz="2400" dirty="0">
              <a:solidFill>
                <a:schemeClr val="tx1"/>
              </a:solidFill>
              <a:latin typeface="Arial" panose="020B0604020202020204" pitchFamily="34" charset="0"/>
              <a:cs typeface="Arial" panose="020B0604020202020204" pitchFamily="34" charset="0"/>
            </a:endParaRPr>
          </a:p>
          <a:p>
            <a:pPr marL="0" lvl="0" indent="0" algn="l">
              <a:buNone/>
              <a:defRPr sz="1800">
                <a:solidFill>
                  <a:srgbClr val="000000"/>
                </a:solidFill>
              </a:defRPr>
            </a:pPr>
            <a:r>
              <a:rPr lang="en-US" sz="2400" dirty="0">
                <a:latin typeface="Arial" panose="020B0604020202020204" pitchFamily="34" charset="0"/>
                <a:cs typeface="Arial" panose="020B0604020202020204" pitchFamily="34" charset="0"/>
              </a:rPr>
              <a:t>   </a:t>
            </a:r>
            <a:r>
              <a:rPr lang="en-US" sz="2800" b="1" dirty="0">
                <a:solidFill>
                  <a:schemeClr val="tx1"/>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				</a:t>
            </a:r>
            <a:r>
              <a:rPr lang="en-US" sz="2400" dirty="0">
                <a:solidFill>
                  <a:schemeClr val="tx1"/>
                </a:solidFill>
                <a:latin typeface="Arial" panose="020B0604020202020204" pitchFamily="34" charset="0"/>
                <a:cs typeface="Arial" panose="020B0604020202020204" pitchFamily="34" charset="0"/>
              </a:rPr>
              <a:t>Gov Base CDR Mtg</a:t>
            </a:r>
            <a:endParaRPr lang="en-US" sz="2800" b="1" dirty="0">
              <a:solidFill>
                <a:schemeClr val="tx1"/>
              </a:solidFill>
              <a:latin typeface="Arial" panose="020B0604020202020204" pitchFamily="34" charset="0"/>
              <a:cs typeface="Arial" panose="020B0604020202020204" pitchFamily="34" charset="0"/>
            </a:endParaRPr>
          </a:p>
        </p:txBody>
      </p:sp>
      <p:sp>
        <p:nvSpPr>
          <p:cNvPr id="4" name="Slide Number Placeholder 1"/>
          <p:cNvSpPr txBox="1">
            <a:spLocks/>
          </p:cNvSpPr>
          <p:nvPr/>
        </p:nvSpPr>
        <p:spPr>
          <a:xfrm>
            <a:off x="8353114" y="6585946"/>
            <a:ext cx="409885" cy="272053"/>
          </a:xfrm>
          <a:prstGeom prst="rect">
            <a:avLst/>
          </a:prstGeom>
        </p:spPr>
        <p:txBody>
          <a:bodyPr/>
          <a:lstStyle>
            <a:lvl1pPr>
              <a:defRPr>
                <a:latin typeface="+mn-lt"/>
                <a:ea typeface="+mn-ea"/>
                <a:cs typeface="+mn-cs"/>
                <a:sym typeface="Helvetica"/>
              </a:defRPr>
            </a:lvl1pPr>
            <a:lvl2pPr>
              <a:defRPr>
                <a:latin typeface="+mn-lt"/>
                <a:ea typeface="+mn-ea"/>
                <a:cs typeface="+mn-cs"/>
                <a:sym typeface="Helvetica"/>
              </a:defRPr>
            </a:lvl2pPr>
            <a:lvl3pPr>
              <a:defRPr>
                <a:latin typeface="+mn-lt"/>
                <a:ea typeface="+mn-ea"/>
                <a:cs typeface="+mn-cs"/>
                <a:sym typeface="Helvetica"/>
              </a:defRPr>
            </a:lvl3pPr>
            <a:lvl4pPr>
              <a:defRPr>
                <a:latin typeface="+mn-lt"/>
                <a:ea typeface="+mn-ea"/>
                <a:cs typeface="+mn-cs"/>
                <a:sym typeface="Helvetica"/>
              </a:defRPr>
            </a:lvl4pPr>
            <a:lvl5pPr>
              <a:defRPr>
                <a:latin typeface="+mn-lt"/>
                <a:ea typeface="+mn-ea"/>
                <a:cs typeface="+mn-cs"/>
                <a:sym typeface="Helvetica"/>
              </a:defRPr>
            </a:lvl5pPr>
            <a:lvl6pPr>
              <a:defRPr>
                <a:latin typeface="+mn-lt"/>
                <a:ea typeface="+mn-ea"/>
                <a:cs typeface="+mn-cs"/>
                <a:sym typeface="Helvetica"/>
              </a:defRPr>
            </a:lvl6pPr>
            <a:lvl7pPr>
              <a:defRPr>
                <a:latin typeface="+mn-lt"/>
                <a:ea typeface="+mn-ea"/>
                <a:cs typeface="+mn-cs"/>
                <a:sym typeface="Helvetica"/>
              </a:defRPr>
            </a:lvl7pPr>
            <a:lvl8pPr>
              <a:defRPr>
                <a:latin typeface="+mn-lt"/>
                <a:ea typeface="+mn-ea"/>
                <a:cs typeface="+mn-cs"/>
                <a:sym typeface="Helvetica"/>
              </a:defRPr>
            </a:lvl8pPr>
            <a:lvl9pPr>
              <a:defRPr>
                <a:latin typeface="+mn-lt"/>
                <a:ea typeface="+mn-ea"/>
                <a:cs typeface="+mn-cs"/>
                <a:sym typeface="Helvetica"/>
              </a:defRPr>
            </a:lvl9pPr>
          </a:lstStyle>
          <a:p>
            <a:fld id="{A8467446-9B54-43C8-856B-11AC0ECE7639}" type="slidenum">
              <a:rPr lang="en-US" smtClean="0"/>
              <a:pPr/>
              <a:t>4</a:t>
            </a:fld>
            <a:endParaRPr lang="en-US" dirty="0"/>
          </a:p>
        </p:txBody>
      </p:sp>
      <p:sp>
        <p:nvSpPr>
          <p:cNvPr id="2" name="Down Arrow 1"/>
          <p:cNvSpPr/>
          <p:nvPr/>
        </p:nvSpPr>
        <p:spPr>
          <a:xfrm>
            <a:off x="1071285" y="2799653"/>
            <a:ext cx="228600" cy="381000"/>
          </a:xfrm>
          <a:prstGeom prst="downArrow">
            <a:avLst/>
          </a:prstGeom>
          <a:solidFill>
            <a:srgbClr val="0070C0"/>
          </a:solidFill>
          <a:ln w="25400" cap="flat">
            <a:solidFill>
              <a:srgbClr val="4F81BD"/>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Helvetica"/>
            </a:endParaRPr>
          </a:p>
        </p:txBody>
      </p:sp>
      <p:cxnSp>
        <p:nvCxnSpPr>
          <p:cNvPr id="8" name="Straight Connector 7"/>
          <p:cNvCxnSpPr/>
          <p:nvPr/>
        </p:nvCxnSpPr>
        <p:spPr>
          <a:xfrm>
            <a:off x="1066800" y="1143000"/>
            <a:ext cx="6749469"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28600" y="76200"/>
            <a:ext cx="8763000" cy="66294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VA | U.S. Department of Veterans Affairs Vector Logo">
            <a:extLst>
              <a:ext uri="{FF2B5EF4-FFF2-40B4-BE49-F238E27FC236}">
                <a16:creationId xmlns:a16="http://schemas.microsoft.com/office/drawing/2014/main" id="{2AECDBDC-6F0C-4F70-AB5F-84BD415F722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5323" b="25102"/>
          <a:stretch/>
        </p:blipFill>
        <p:spPr bwMode="auto">
          <a:xfrm>
            <a:off x="282385" y="2069213"/>
            <a:ext cx="2359856" cy="6499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ownloadable Graphics - Resources - The National Guard">
            <a:extLst>
              <a:ext uri="{FF2B5EF4-FFF2-40B4-BE49-F238E27FC236}">
                <a16:creationId xmlns:a16="http://schemas.microsoft.com/office/drawing/2014/main" id="{01CF9AA3-7A1C-4106-B4E7-2DBEBC36374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74274" y="2126707"/>
            <a:ext cx="592926" cy="5934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75660BF-95DC-4557-8ED5-6FBF3D608BF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86782" y="2131782"/>
            <a:ext cx="642418" cy="6499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49152180-80BB-41E6-ACCF-DE75B20CEA2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52870" y="2098787"/>
            <a:ext cx="594025" cy="59347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lorida Department of Veterans Affairs">
            <a:extLst>
              <a:ext uri="{FF2B5EF4-FFF2-40B4-BE49-F238E27FC236}">
                <a16:creationId xmlns:a16="http://schemas.microsoft.com/office/drawing/2014/main" id="{A95F25E1-84C8-4164-B8A1-D1C4DED53B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535" y="3429000"/>
            <a:ext cx="1657032" cy="59347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329BEA18-23B1-4302-87AA-1DF20455DA6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72196" y="3355635"/>
            <a:ext cx="837132" cy="83409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tmccaffrey\AppData\Local\Microsoft\Windows\Temporary Internet Files\Content.Outlook\B12X2HWB\FDSTF-Logo-color-RGB (3).jpg">
            <a:extLst>
              <a:ext uri="{FF2B5EF4-FFF2-40B4-BE49-F238E27FC236}">
                <a16:creationId xmlns:a16="http://schemas.microsoft.com/office/drawing/2014/main" id="{072D8F4C-52B0-4EA3-B740-81FDA038583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05800" y="3405379"/>
            <a:ext cx="533400" cy="7418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FDAlogo_2Color_RGB_72dpi">
            <a:extLst>
              <a:ext uri="{FF2B5EF4-FFF2-40B4-BE49-F238E27FC236}">
                <a16:creationId xmlns:a16="http://schemas.microsoft.com/office/drawing/2014/main" id="{F2193D78-6D76-4B9C-93F0-5E64DD2D46F9}"/>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67400" y="3438739"/>
            <a:ext cx="1447800" cy="634863"/>
          </a:xfrm>
          <a:prstGeom prst="rect">
            <a:avLst/>
          </a:prstGeom>
          <a:noFill/>
          <a:ln w="9525">
            <a:noFill/>
            <a:miter lim="800000"/>
            <a:headEnd/>
            <a:tailEnd/>
          </a:ln>
        </p:spPr>
      </p:pic>
      <p:pic>
        <p:nvPicPr>
          <p:cNvPr id="1038" name="Picture 14" descr="Home - Veterans Florida">
            <a:extLst>
              <a:ext uri="{FF2B5EF4-FFF2-40B4-BE49-F238E27FC236}">
                <a16:creationId xmlns:a16="http://schemas.microsoft.com/office/drawing/2014/main" id="{7AAF8C6A-B3DB-4559-93B3-4743AA1343B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73744" y="6222366"/>
            <a:ext cx="1261653" cy="330834"/>
          </a:xfrm>
          <a:prstGeom prst="rect">
            <a:avLst/>
          </a:prstGeom>
          <a:noFill/>
          <a:extLst>
            <a:ext uri="{909E8E84-426E-40DD-AFC4-6F175D3DCCD1}">
              <a14:hiddenFill xmlns:a14="http://schemas.microsoft.com/office/drawing/2010/main">
                <a:solidFill>
                  <a:srgbClr val="FFFFFF"/>
                </a:solidFill>
              </a14:hiddenFill>
            </a:ext>
          </a:extLst>
        </p:spPr>
      </p:pic>
      <p:sp>
        <p:nvSpPr>
          <p:cNvPr id="20" name="Down Arrow 1">
            <a:extLst>
              <a:ext uri="{FF2B5EF4-FFF2-40B4-BE49-F238E27FC236}">
                <a16:creationId xmlns:a16="http://schemas.microsoft.com/office/drawing/2014/main" id="{F2F51489-7833-430D-A80D-F226A7AA282E}"/>
              </a:ext>
            </a:extLst>
          </p:cNvPr>
          <p:cNvSpPr/>
          <p:nvPr/>
        </p:nvSpPr>
        <p:spPr>
          <a:xfrm>
            <a:off x="4212934" y="2813941"/>
            <a:ext cx="228600" cy="381000"/>
          </a:xfrm>
          <a:prstGeom prst="downArrow">
            <a:avLst/>
          </a:prstGeom>
          <a:solidFill>
            <a:srgbClr val="0070C0"/>
          </a:solidFill>
          <a:ln w="25400" cap="flat">
            <a:solidFill>
              <a:srgbClr val="4F81BD"/>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Helvetica"/>
            </a:endParaRPr>
          </a:p>
        </p:txBody>
      </p:sp>
      <p:sp>
        <p:nvSpPr>
          <p:cNvPr id="21" name="Down Arrow 1">
            <a:extLst>
              <a:ext uri="{FF2B5EF4-FFF2-40B4-BE49-F238E27FC236}">
                <a16:creationId xmlns:a16="http://schemas.microsoft.com/office/drawing/2014/main" id="{17E2C537-7646-4E3D-9B70-DEE675559DEF}"/>
              </a:ext>
            </a:extLst>
          </p:cNvPr>
          <p:cNvSpPr/>
          <p:nvPr/>
        </p:nvSpPr>
        <p:spPr>
          <a:xfrm>
            <a:off x="7235582" y="2819400"/>
            <a:ext cx="228600" cy="381000"/>
          </a:xfrm>
          <a:prstGeom prst="downArrow">
            <a:avLst/>
          </a:prstGeom>
          <a:solidFill>
            <a:srgbClr val="0070C0"/>
          </a:solidFill>
          <a:ln w="25400" cap="flat">
            <a:solidFill>
              <a:srgbClr val="4F81BD"/>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Helvetica"/>
            </a:endParaRPr>
          </a:p>
        </p:txBody>
      </p:sp>
      <p:sp>
        <p:nvSpPr>
          <p:cNvPr id="25" name="Down Arrow 1">
            <a:extLst>
              <a:ext uri="{FF2B5EF4-FFF2-40B4-BE49-F238E27FC236}">
                <a16:creationId xmlns:a16="http://schemas.microsoft.com/office/drawing/2014/main" id="{5143DEDE-AC6C-4474-956E-9EBD61EA8CE6}"/>
              </a:ext>
            </a:extLst>
          </p:cNvPr>
          <p:cNvSpPr/>
          <p:nvPr/>
        </p:nvSpPr>
        <p:spPr>
          <a:xfrm>
            <a:off x="1090379" y="5673277"/>
            <a:ext cx="228600" cy="381000"/>
          </a:xfrm>
          <a:prstGeom prst="downArrow">
            <a:avLst/>
          </a:prstGeom>
          <a:solidFill>
            <a:srgbClr val="0070C0"/>
          </a:solidFill>
          <a:ln w="25400" cap="flat">
            <a:solidFill>
              <a:srgbClr val="4F81BD"/>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Helvetica"/>
            </a:endParaRPr>
          </a:p>
        </p:txBody>
      </p:sp>
      <p:sp>
        <p:nvSpPr>
          <p:cNvPr id="26" name="Down Arrow 1">
            <a:extLst>
              <a:ext uri="{FF2B5EF4-FFF2-40B4-BE49-F238E27FC236}">
                <a16:creationId xmlns:a16="http://schemas.microsoft.com/office/drawing/2014/main" id="{70E816C8-11C0-41FD-8383-016C99315BB0}"/>
              </a:ext>
            </a:extLst>
          </p:cNvPr>
          <p:cNvSpPr/>
          <p:nvPr/>
        </p:nvSpPr>
        <p:spPr>
          <a:xfrm>
            <a:off x="7291639" y="5716290"/>
            <a:ext cx="228600" cy="381000"/>
          </a:xfrm>
          <a:prstGeom prst="downArrow">
            <a:avLst/>
          </a:prstGeom>
          <a:solidFill>
            <a:srgbClr val="0070C0"/>
          </a:solidFill>
          <a:ln w="25400" cap="flat">
            <a:solidFill>
              <a:srgbClr val="4F81BD"/>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Helvetica"/>
            </a:endParaRPr>
          </a:p>
        </p:txBody>
      </p:sp>
      <p:cxnSp>
        <p:nvCxnSpPr>
          <p:cNvPr id="10" name="Straight Connector 9">
            <a:extLst>
              <a:ext uri="{FF2B5EF4-FFF2-40B4-BE49-F238E27FC236}">
                <a16:creationId xmlns:a16="http://schemas.microsoft.com/office/drawing/2014/main" id="{7E0BA596-9731-4F12-BAAC-AAF5DEA9EFF4}"/>
              </a:ext>
            </a:extLst>
          </p:cNvPr>
          <p:cNvCxnSpPr>
            <a:cxnSpLocks/>
          </p:cNvCxnSpPr>
          <p:nvPr/>
        </p:nvCxnSpPr>
        <p:spPr>
          <a:xfrm>
            <a:off x="2971800" y="2331010"/>
            <a:ext cx="0" cy="345877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5A805CC-6F21-4D38-88E1-28C63AED45CC}"/>
              </a:ext>
            </a:extLst>
          </p:cNvPr>
          <p:cNvCxnSpPr>
            <a:cxnSpLocks/>
          </p:cNvCxnSpPr>
          <p:nvPr/>
        </p:nvCxnSpPr>
        <p:spPr>
          <a:xfrm>
            <a:off x="5791200" y="2332427"/>
            <a:ext cx="0" cy="3458773"/>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E56C2FA-B6A8-4117-A011-9530024585E3}"/>
              </a:ext>
            </a:extLst>
          </p:cNvPr>
          <p:cNvPicPr>
            <a:picLocks noChangeAspect="1"/>
          </p:cNvPicPr>
          <p:nvPr/>
        </p:nvPicPr>
        <p:blipFill>
          <a:blip r:embed="rId13"/>
          <a:stretch>
            <a:fillRect/>
          </a:stretch>
        </p:blipFill>
        <p:spPr>
          <a:xfrm>
            <a:off x="7366956" y="3520255"/>
            <a:ext cx="902286" cy="524301"/>
          </a:xfrm>
          <a:prstGeom prst="rect">
            <a:avLst/>
          </a:prstGeom>
        </p:spPr>
      </p:pic>
    </p:spTree>
    <p:extLst>
      <p:ext uri="{BB962C8B-B14F-4D97-AF65-F5344CB8AC3E}">
        <p14:creationId xmlns:p14="http://schemas.microsoft.com/office/powerpoint/2010/main" val="4241166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457200"/>
            <a:ext cx="5029200"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 </a:t>
            </a:r>
          </a:p>
        </p:txBody>
      </p:sp>
      <p:sp>
        <p:nvSpPr>
          <p:cNvPr id="5" name="TextBox 4"/>
          <p:cNvSpPr txBox="1"/>
          <p:nvPr/>
        </p:nvSpPr>
        <p:spPr>
          <a:xfrm>
            <a:off x="1371600" y="2286000"/>
            <a:ext cx="184731" cy="369332"/>
          </a:xfrm>
          <a:prstGeom prst="rect">
            <a:avLst/>
          </a:prstGeom>
          <a:noFill/>
        </p:spPr>
        <p:txBody>
          <a:bodyPr wrap="none" rtlCol="0">
            <a:spAutoFit/>
          </a:bodyPr>
          <a:lstStyle/>
          <a:p>
            <a:endParaRPr lang="en-US" dirty="0"/>
          </a:p>
        </p:txBody>
      </p:sp>
      <p:cxnSp>
        <p:nvCxnSpPr>
          <p:cNvPr id="8" name="Straight Connector 7"/>
          <p:cNvCxnSpPr/>
          <p:nvPr/>
        </p:nvCxnSpPr>
        <p:spPr>
          <a:xfrm>
            <a:off x="1447800" y="1447800"/>
            <a:ext cx="6292269"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A8467446-9B54-43C8-856B-11AC0ECE7639}" type="slidenum">
              <a:rPr lang="en-US" smtClean="0"/>
              <a:t>5</a:t>
            </a:fld>
            <a:endParaRPr lang="en-US" dirty="0"/>
          </a:p>
        </p:txBody>
      </p:sp>
      <p:sp>
        <p:nvSpPr>
          <p:cNvPr id="7" name="Rectangle 6"/>
          <p:cNvSpPr/>
          <p:nvPr/>
        </p:nvSpPr>
        <p:spPr>
          <a:xfrm>
            <a:off x="381000" y="152400"/>
            <a:ext cx="8458200" cy="65532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hape 45"/>
          <p:cNvSpPr txBox="1">
            <a:spLocks/>
          </p:cNvSpPr>
          <p:nvPr/>
        </p:nvSpPr>
        <p:spPr>
          <a:xfrm>
            <a:off x="665922" y="2133600"/>
            <a:ext cx="7822224" cy="4027594"/>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3000"/>
              </a:spcAft>
              <a:defRPr sz="1800">
                <a:solidFill>
                  <a:srgbClr val="000000"/>
                </a:solidFill>
              </a:defRPr>
            </a:pPr>
            <a:r>
              <a:rPr lang="en-US" sz="2800" dirty="0">
                <a:latin typeface="Times New Roman" panose="02020603050405020304" pitchFamily="18" charset="0"/>
                <a:cs typeface="Times New Roman" panose="02020603050405020304" pitchFamily="18" charset="0"/>
              </a:rPr>
              <a:t>Florida Defense Alliance  (FDA)</a:t>
            </a:r>
          </a:p>
          <a:p>
            <a:pPr>
              <a:spcAft>
                <a:spcPts val="3000"/>
              </a:spcAft>
              <a:defRPr sz="1800">
                <a:solidFill>
                  <a:srgbClr val="000000"/>
                </a:solidFill>
              </a:defRPr>
            </a:pPr>
            <a:r>
              <a:rPr lang="en-US" sz="2800" dirty="0">
                <a:latin typeface="Times New Roman" panose="02020603050405020304" pitchFamily="18" charset="0"/>
                <a:cs typeface="Times New Roman" panose="02020603050405020304" pitchFamily="18" charset="0"/>
              </a:rPr>
              <a:t>Florida Defense Support Task Force (FDSTF)</a:t>
            </a:r>
          </a:p>
          <a:p>
            <a:pPr>
              <a:spcAft>
                <a:spcPts val="3000"/>
              </a:spcAft>
              <a:defRPr sz="1800">
                <a:solidFill>
                  <a:srgbClr val="000000"/>
                </a:solidFill>
              </a:defRPr>
            </a:pPr>
            <a:r>
              <a:rPr lang="en-US" sz="2800" dirty="0">
                <a:latin typeface="Times New Roman" panose="02020603050405020304" pitchFamily="18" charset="0"/>
                <a:cs typeface="Times New Roman" panose="02020603050405020304" pitchFamily="18" charset="0"/>
              </a:rPr>
              <a:t>Defense Grant Programs</a:t>
            </a:r>
          </a:p>
          <a:p>
            <a:pPr>
              <a:spcAft>
                <a:spcPts val="3000"/>
              </a:spcAft>
              <a:defRPr sz="1800">
                <a:solidFill>
                  <a:srgbClr val="000000"/>
                </a:solidFill>
              </a:defRPr>
            </a:pPr>
            <a:r>
              <a:rPr lang="en-US" sz="2800" dirty="0">
                <a:latin typeface="Times New Roman" panose="02020603050405020304" pitchFamily="18" charset="0"/>
                <a:cs typeface="Times New Roman" panose="02020603050405020304" pitchFamily="18" charset="0"/>
              </a:rPr>
              <a:t>Governor’s Base Commanders Meetings</a:t>
            </a:r>
          </a:p>
        </p:txBody>
      </p:sp>
      <p:sp>
        <p:nvSpPr>
          <p:cNvPr id="10" name="Shape 38"/>
          <p:cNvSpPr txBox="1">
            <a:spLocks/>
          </p:cNvSpPr>
          <p:nvPr/>
        </p:nvSpPr>
        <p:spPr>
          <a:xfrm>
            <a:off x="461685" y="167062"/>
            <a:ext cx="8229600" cy="117316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sz="1800">
                <a:solidFill>
                  <a:srgbClr val="000000"/>
                </a:solidFill>
              </a:defRPr>
            </a:pPr>
            <a:r>
              <a:rPr lang="en-US" sz="3200" b="1" dirty="0">
                <a:latin typeface="Times New Roman" panose="02020603050405020304" pitchFamily="18" charset="0"/>
                <a:cs typeface="Times New Roman" panose="02020603050405020304" pitchFamily="18" charset="0"/>
              </a:rPr>
              <a:t>The Florida Model -</a:t>
            </a:r>
          </a:p>
          <a:p>
            <a:pPr>
              <a:defRPr sz="1800">
                <a:solidFill>
                  <a:srgbClr val="000000"/>
                </a:solidFill>
              </a:defRPr>
            </a:pPr>
            <a:r>
              <a:rPr lang="en-US" sz="3200" b="1" dirty="0">
                <a:latin typeface="Times New Roman" panose="02020603050405020304" pitchFamily="18" charset="0"/>
                <a:cs typeface="Times New Roman" panose="02020603050405020304" pitchFamily="18" charset="0"/>
              </a:rPr>
              <a:t>Support of Military and Defense</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9070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41287" y="304800"/>
            <a:ext cx="4470903" cy="584775"/>
          </a:xfrm>
          <a:prstGeom prst="rect">
            <a:avLst/>
          </a:prstGeom>
          <a:noFill/>
        </p:spPr>
        <p:txBody>
          <a:bodyPr wrap="none" rtlCol="0">
            <a:spAutoFit/>
          </a:bodyPr>
          <a:lstStyle/>
          <a:p>
            <a:pPr algn="ctr"/>
            <a:r>
              <a:rPr lang="en-US" sz="3200" b="1" dirty="0">
                <a:latin typeface="Times New Roman" panose="02020603050405020304" pitchFamily="18" charset="0"/>
                <a:cs typeface="Times New Roman" panose="02020603050405020304" pitchFamily="18" charset="0"/>
              </a:rPr>
              <a:t>Florida Defense Alliance</a:t>
            </a:r>
          </a:p>
        </p:txBody>
      </p:sp>
      <p:sp>
        <p:nvSpPr>
          <p:cNvPr id="5" name="TextBox 4"/>
          <p:cNvSpPr txBox="1"/>
          <p:nvPr/>
        </p:nvSpPr>
        <p:spPr>
          <a:xfrm>
            <a:off x="1371600" y="2286000"/>
            <a:ext cx="184731" cy="369332"/>
          </a:xfrm>
          <a:prstGeom prst="rect">
            <a:avLst/>
          </a:prstGeom>
          <a:noFill/>
        </p:spPr>
        <p:txBody>
          <a:bodyPr wrap="none" rtlCol="0">
            <a:spAutoFit/>
          </a:bodyPr>
          <a:lstStyle/>
          <a:p>
            <a:endParaRPr lang="en-US" dirty="0"/>
          </a:p>
        </p:txBody>
      </p:sp>
      <p:sp>
        <p:nvSpPr>
          <p:cNvPr id="6" name="Rectangle 5"/>
          <p:cNvSpPr/>
          <p:nvPr/>
        </p:nvSpPr>
        <p:spPr>
          <a:xfrm>
            <a:off x="807981" y="1311543"/>
            <a:ext cx="7543801" cy="5201424"/>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Authority &amp; Purpose (from F.S. 288.980): </a:t>
            </a:r>
          </a:p>
          <a:p>
            <a:r>
              <a:rPr lang="en-US" dirty="0">
                <a:latin typeface="Times New Roman" panose="02020603050405020304" pitchFamily="18" charset="0"/>
                <a:cs typeface="Times New Roman" panose="02020603050405020304" pitchFamily="18" charset="0"/>
              </a:rPr>
              <a:t>The FDA  is the organization to ensure that Florida, its resident military bases and missions, and its military host communities are in competitive positions as the United States continues its defense realignment, and base structure adjustments, as well as efforts with the defense industrial base. The defense alliance shall serve as an overall advisory body for defense-related activities of Enterprise Florida, Inc. </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Mission:</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The FDA identifies and coordinates the plans, engagement and public awareness necessary to provide statewide leadership and support to defense related people, installations and missions throughout Florida.</a:t>
            </a:r>
          </a:p>
        </p:txBody>
      </p:sp>
      <p:cxnSp>
        <p:nvCxnSpPr>
          <p:cNvPr id="7" name="Straight Connector 6"/>
          <p:cNvCxnSpPr/>
          <p:nvPr/>
        </p:nvCxnSpPr>
        <p:spPr>
          <a:xfrm>
            <a:off x="1175331" y="1143000"/>
            <a:ext cx="6749469"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A8467446-9B54-43C8-856B-11AC0ECE7639}" type="slidenum">
              <a:rPr lang="en-US" smtClean="0"/>
              <a:t>6</a:t>
            </a:fld>
            <a:endParaRPr lang="en-US" dirty="0"/>
          </a:p>
        </p:txBody>
      </p:sp>
      <p:sp>
        <p:nvSpPr>
          <p:cNvPr id="8" name="Rectangle 7"/>
          <p:cNvSpPr/>
          <p:nvPr/>
        </p:nvSpPr>
        <p:spPr>
          <a:xfrm>
            <a:off x="381000" y="152400"/>
            <a:ext cx="8458200" cy="65532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09729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76200"/>
            <a:ext cx="8458199" cy="1077218"/>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Members of the Florida Defense </a:t>
            </a:r>
          </a:p>
          <a:p>
            <a:pPr algn="ctr"/>
            <a:r>
              <a:rPr lang="en-US" sz="3200" b="1" dirty="0">
                <a:latin typeface="Times New Roman" panose="02020603050405020304" pitchFamily="18" charset="0"/>
                <a:cs typeface="Times New Roman" panose="02020603050405020304" pitchFamily="18" charset="0"/>
              </a:rPr>
              <a:t>Alliance Executive Board </a:t>
            </a:r>
          </a:p>
        </p:txBody>
      </p:sp>
      <p:sp>
        <p:nvSpPr>
          <p:cNvPr id="5" name="TextBox 4"/>
          <p:cNvSpPr txBox="1"/>
          <p:nvPr/>
        </p:nvSpPr>
        <p:spPr>
          <a:xfrm>
            <a:off x="1371600" y="2514600"/>
            <a:ext cx="184731" cy="369332"/>
          </a:xfrm>
          <a:prstGeom prst="rect">
            <a:avLst/>
          </a:prstGeom>
          <a:noFill/>
        </p:spPr>
        <p:txBody>
          <a:bodyPr wrap="none" rtlCol="0">
            <a:spAutoFit/>
          </a:bodyPr>
          <a:lstStyle/>
          <a:p>
            <a:endParaRPr lang="en-US" dirty="0"/>
          </a:p>
        </p:txBody>
      </p:sp>
      <p:cxnSp>
        <p:nvCxnSpPr>
          <p:cNvPr id="8" name="Straight Connector 7"/>
          <p:cNvCxnSpPr/>
          <p:nvPr/>
        </p:nvCxnSpPr>
        <p:spPr>
          <a:xfrm>
            <a:off x="1295400" y="1219200"/>
            <a:ext cx="6749469"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A8467446-9B54-43C8-856B-11AC0ECE7639}" type="slidenum">
              <a:rPr lang="en-US" smtClean="0"/>
              <a:t>7</a:t>
            </a:fld>
            <a:endParaRPr lang="en-US" dirty="0"/>
          </a:p>
        </p:txBody>
      </p:sp>
      <p:sp>
        <p:nvSpPr>
          <p:cNvPr id="7" name="Rectangle 6"/>
          <p:cNvSpPr/>
          <p:nvPr/>
        </p:nvSpPr>
        <p:spPr>
          <a:xfrm>
            <a:off x="381000" y="152400"/>
            <a:ext cx="8458200" cy="65532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 descr="http://www.gulfindustriesinc.com/images/florida.gif">
            <a:extLst>
              <a:ext uri="{FF2B5EF4-FFF2-40B4-BE49-F238E27FC236}">
                <a16:creationId xmlns:a16="http://schemas.microsoft.com/office/drawing/2014/main" id="{916F354F-2CB0-490E-BDF6-929D22EBD8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2879" y="1676400"/>
            <a:ext cx="5791200" cy="5079713"/>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414C6378-E45C-4014-9CD7-E5A84799BDD6}"/>
              </a:ext>
            </a:extLst>
          </p:cNvPr>
          <p:cNvSpPr txBox="1"/>
          <p:nvPr/>
        </p:nvSpPr>
        <p:spPr>
          <a:xfrm>
            <a:off x="2350751" y="3061279"/>
            <a:ext cx="1369286" cy="646331"/>
          </a:xfrm>
          <a:prstGeom prst="rect">
            <a:avLst/>
          </a:prstGeom>
          <a:noFill/>
          <a:ln w="3175">
            <a:solidFill>
              <a:schemeClr val="tx1"/>
            </a:solidFill>
          </a:ln>
        </p:spPr>
        <p:txBody>
          <a:bodyPr wrap="none" rtlCol="0">
            <a:spAutoFit/>
          </a:bodyPr>
          <a:lstStyle/>
          <a:p>
            <a:r>
              <a:rPr lang="en-US" sz="1200" dirty="0">
                <a:latin typeface="Arial" panose="020B0604020202020204" pitchFamily="34" charset="0"/>
                <a:cs typeface="Arial" panose="020B0604020202020204" pitchFamily="34" charset="0"/>
              </a:rPr>
              <a:t>Kellie Jo Kilberg,</a:t>
            </a:r>
            <a:r>
              <a:rPr lang="en-US" sz="1200" dirty="0">
                <a:solidFill>
                  <a:srgbClr val="0000FF"/>
                </a:solidFill>
                <a:latin typeface="Arial" panose="020B0604020202020204" pitchFamily="34" charset="0"/>
                <a:cs typeface="Arial" panose="020B0604020202020204" pitchFamily="34" charset="0"/>
              </a:rPr>
              <a:t> </a:t>
            </a:r>
          </a:p>
          <a:p>
            <a:r>
              <a:rPr lang="en-US" sz="1200" dirty="0">
                <a:latin typeface="Arial" panose="020B0604020202020204" pitchFamily="34" charset="0"/>
                <a:cs typeface="Arial" panose="020B0604020202020204" pitchFamily="34" charset="0"/>
              </a:rPr>
              <a:t>Kilberg &amp; Assoc</a:t>
            </a:r>
          </a:p>
          <a:p>
            <a:r>
              <a:rPr lang="en-US" sz="1200" dirty="0">
                <a:solidFill>
                  <a:srgbClr val="0000FF"/>
                </a:solidFill>
                <a:latin typeface="Arial" panose="020B0604020202020204" pitchFamily="34" charset="0"/>
                <a:cs typeface="Arial" panose="020B0604020202020204" pitchFamily="34" charset="0"/>
              </a:rPr>
              <a:t>Chair</a:t>
            </a:r>
          </a:p>
        </p:txBody>
      </p:sp>
      <p:sp>
        <p:nvSpPr>
          <p:cNvPr id="31" name="TextBox 30">
            <a:extLst>
              <a:ext uri="{FF2B5EF4-FFF2-40B4-BE49-F238E27FC236}">
                <a16:creationId xmlns:a16="http://schemas.microsoft.com/office/drawing/2014/main" id="{48687FDB-BACA-4087-A390-232D679F02A9}"/>
              </a:ext>
            </a:extLst>
          </p:cNvPr>
          <p:cNvSpPr txBox="1"/>
          <p:nvPr/>
        </p:nvSpPr>
        <p:spPr>
          <a:xfrm>
            <a:off x="2962738" y="5547905"/>
            <a:ext cx="2632452" cy="646331"/>
          </a:xfrm>
          <a:prstGeom prst="rect">
            <a:avLst/>
          </a:prstGeom>
          <a:noFill/>
          <a:ln w="3175">
            <a:solidFill>
              <a:schemeClr val="tx1"/>
            </a:solidFill>
          </a:ln>
        </p:spPr>
        <p:txBody>
          <a:bodyPr wrap="none" rtlCol="0">
            <a:spAutoFit/>
          </a:bodyPr>
          <a:lstStyle/>
          <a:p>
            <a:r>
              <a:rPr lang="en-US" sz="1200" dirty="0">
                <a:latin typeface="Arial" panose="020B0604020202020204" pitchFamily="34" charset="0"/>
                <a:cs typeface="Arial" panose="020B0604020202020204" pitchFamily="34" charset="0"/>
              </a:rPr>
              <a:t>Jonathan </a:t>
            </a:r>
            <a:r>
              <a:rPr lang="en-US" sz="1200" dirty="0" err="1">
                <a:latin typeface="Arial" panose="020B0604020202020204" pitchFamily="34" charset="0"/>
                <a:cs typeface="Arial" panose="020B0604020202020204" pitchFamily="34" charset="0"/>
              </a:rPr>
              <a:t>Borgert</a:t>
            </a: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South Dade Chamber of Commerce</a:t>
            </a:r>
          </a:p>
          <a:p>
            <a:r>
              <a:rPr lang="en-US" sz="1200" dirty="0">
                <a:latin typeface="Arial" panose="020B0604020202020204" pitchFamily="34" charset="0"/>
                <a:cs typeface="Arial" panose="020B0604020202020204" pitchFamily="34" charset="0"/>
              </a:rPr>
              <a:t>Military Affairs Committee</a:t>
            </a:r>
          </a:p>
        </p:txBody>
      </p:sp>
      <p:sp>
        <p:nvSpPr>
          <p:cNvPr id="32" name="TextBox 31">
            <a:extLst>
              <a:ext uri="{FF2B5EF4-FFF2-40B4-BE49-F238E27FC236}">
                <a16:creationId xmlns:a16="http://schemas.microsoft.com/office/drawing/2014/main" id="{6C12949F-B03A-4F6F-A857-4546B05EA5F2}"/>
              </a:ext>
            </a:extLst>
          </p:cNvPr>
          <p:cNvSpPr txBox="1"/>
          <p:nvPr/>
        </p:nvSpPr>
        <p:spPr>
          <a:xfrm>
            <a:off x="6538547" y="3214492"/>
            <a:ext cx="1932981" cy="646331"/>
          </a:xfrm>
          <a:prstGeom prst="rect">
            <a:avLst/>
          </a:prstGeom>
          <a:noFill/>
          <a:ln w="3175">
            <a:solidFill>
              <a:schemeClr val="tx1"/>
            </a:solidFill>
          </a:ln>
        </p:spPr>
        <p:txBody>
          <a:bodyPr wrap="square" rtlCol="0">
            <a:spAutoFit/>
          </a:bodyPr>
          <a:lstStyle/>
          <a:p>
            <a:r>
              <a:rPr lang="en-US" sz="1200" dirty="0">
                <a:latin typeface="Arial" panose="020B0604020202020204" pitchFamily="34" charset="0"/>
                <a:cs typeface="Arial" panose="020B0604020202020204" pitchFamily="34" charset="0"/>
              </a:rPr>
              <a:t>Jennifer Codo-Salisbury</a:t>
            </a:r>
          </a:p>
          <a:p>
            <a:r>
              <a:rPr lang="en-US" sz="1200" dirty="0">
                <a:latin typeface="Arial" panose="020B0604020202020204" pitchFamily="34" charset="0"/>
                <a:cs typeface="Arial" panose="020B0604020202020204" pitchFamily="34" charset="0"/>
              </a:rPr>
              <a:t>Central Florida Regional Planning Council</a:t>
            </a:r>
          </a:p>
        </p:txBody>
      </p:sp>
      <p:sp>
        <p:nvSpPr>
          <p:cNvPr id="33" name="TextBox 32">
            <a:extLst>
              <a:ext uri="{FF2B5EF4-FFF2-40B4-BE49-F238E27FC236}">
                <a16:creationId xmlns:a16="http://schemas.microsoft.com/office/drawing/2014/main" id="{51F91BFB-0E43-417D-B3B5-F063D8D73186}"/>
              </a:ext>
            </a:extLst>
          </p:cNvPr>
          <p:cNvSpPr txBox="1"/>
          <p:nvPr/>
        </p:nvSpPr>
        <p:spPr>
          <a:xfrm>
            <a:off x="6455497" y="2286000"/>
            <a:ext cx="1779654" cy="646331"/>
          </a:xfrm>
          <a:prstGeom prst="rect">
            <a:avLst/>
          </a:prstGeom>
          <a:noFill/>
          <a:ln w="3175">
            <a:solidFill>
              <a:schemeClr val="tx1"/>
            </a:solidFill>
          </a:ln>
        </p:spPr>
        <p:txBody>
          <a:bodyPr wrap="none" rtlCol="0">
            <a:spAutoFit/>
          </a:bodyPr>
          <a:lstStyle/>
          <a:p>
            <a:r>
              <a:rPr lang="en-US" sz="1200" dirty="0">
                <a:latin typeface="Arial" panose="020B0604020202020204" pitchFamily="34" charset="0"/>
                <a:cs typeface="Arial" panose="020B0604020202020204" pitchFamily="34" charset="0"/>
              </a:rPr>
              <a:t>Paul Hirsch</a:t>
            </a:r>
          </a:p>
          <a:p>
            <a:r>
              <a:rPr lang="en-US" sz="1200" dirty="0">
                <a:latin typeface="Arial" panose="020B0604020202020204" pitchFamily="34" charset="0"/>
                <a:cs typeface="Arial" panose="020B0604020202020204" pitchFamily="34" charset="0"/>
              </a:rPr>
              <a:t>Space Coast Economic</a:t>
            </a:r>
          </a:p>
          <a:p>
            <a:r>
              <a:rPr lang="en-US" sz="1200" dirty="0">
                <a:latin typeface="Arial" panose="020B0604020202020204" pitchFamily="34" charset="0"/>
                <a:cs typeface="Arial" panose="020B0604020202020204" pitchFamily="34" charset="0"/>
              </a:rPr>
              <a:t>Development Council</a:t>
            </a:r>
          </a:p>
        </p:txBody>
      </p:sp>
      <p:sp>
        <p:nvSpPr>
          <p:cNvPr id="34" name="TextBox 33">
            <a:extLst>
              <a:ext uri="{FF2B5EF4-FFF2-40B4-BE49-F238E27FC236}">
                <a16:creationId xmlns:a16="http://schemas.microsoft.com/office/drawing/2014/main" id="{C2AF24C3-8087-4F35-9553-248D7517E912}"/>
              </a:ext>
            </a:extLst>
          </p:cNvPr>
          <p:cNvSpPr txBox="1"/>
          <p:nvPr/>
        </p:nvSpPr>
        <p:spPr>
          <a:xfrm>
            <a:off x="6968246" y="4191633"/>
            <a:ext cx="1736173" cy="830997"/>
          </a:xfrm>
          <a:prstGeom prst="rect">
            <a:avLst/>
          </a:prstGeom>
          <a:noFill/>
          <a:ln w="3175">
            <a:solidFill>
              <a:schemeClr val="tx1"/>
            </a:solidFill>
          </a:ln>
        </p:spPr>
        <p:txBody>
          <a:bodyPr wrap="square" rtlCol="0">
            <a:spAutoFit/>
          </a:bodyPr>
          <a:lstStyle/>
          <a:p>
            <a:r>
              <a:rPr lang="en-US" sz="1200" dirty="0">
                <a:latin typeface="Arial" panose="020B0604020202020204" pitchFamily="34" charset="0"/>
                <a:cs typeface="Arial" panose="020B0604020202020204" pitchFamily="34" charset="0"/>
              </a:rPr>
              <a:t>Rick Miller, </a:t>
            </a:r>
          </a:p>
          <a:p>
            <a:r>
              <a:rPr lang="en-US" sz="1200" dirty="0">
                <a:latin typeface="Arial" panose="020B0604020202020204" pitchFamily="34" charset="0"/>
                <a:cs typeface="Arial" panose="020B0604020202020204" pitchFamily="34" charset="0"/>
              </a:rPr>
              <a:t>South Florida Defense Alliance</a:t>
            </a:r>
          </a:p>
          <a:p>
            <a:r>
              <a:rPr lang="en-US" sz="1200" dirty="0">
                <a:solidFill>
                  <a:srgbClr val="0000FF"/>
                </a:solidFill>
                <a:latin typeface="Arial" panose="020B0604020202020204" pitchFamily="34" charset="0"/>
                <a:cs typeface="Arial" panose="020B0604020202020204" pitchFamily="34" charset="0"/>
              </a:rPr>
              <a:t>Vice Chair</a:t>
            </a:r>
          </a:p>
        </p:txBody>
      </p:sp>
      <p:cxnSp>
        <p:nvCxnSpPr>
          <p:cNvPr id="35" name="Straight Arrow Connector 34">
            <a:extLst>
              <a:ext uri="{FF2B5EF4-FFF2-40B4-BE49-F238E27FC236}">
                <a16:creationId xmlns:a16="http://schemas.microsoft.com/office/drawing/2014/main" id="{CB5E686E-1009-4E1C-B7F4-194865C73361}"/>
              </a:ext>
            </a:extLst>
          </p:cNvPr>
          <p:cNvCxnSpPr>
            <a:cxnSpLocks/>
          </p:cNvCxnSpPr>
          <p:nvPr/>
        </p:nvCxnSpPr>
        <p:spPr>
          <a:xfrm flipV="1">
            <a:off x="5587452" y="6019800"/>
            <a:ext cx="1118148" cy="80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D9647B4-BC90-4906-839C-6C6DD8EDA3A2}"/>
              </a:ext>
            </a:extLst>
          </p:cNvPr>
          <p:cNvCxnSpPr>
            <a:cxnSpLocks/>
          </p:cNvCxnSpPr>
          <p:nvPr/>
        </p:nvCxnSpPr>
        <p:spPr>
          <a:xfrm flipH="1">
            <a:off x="6226292" y="2699427"/>
            <a:ext cx="220240" cy="64317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B3A33AF4-5265-4359-AE08-3BB907D94827}"/>
              </a:ext>
            </a:extLst>
          </p:cNvPr>
          <p:cNvCxnSpPr>
            <a:cxnSpLocks/>
            <a:stCxn id="32" idx="1"/>
          </p:cNvCxnSpPr>
          <p:nvPr/>
        </p:nvCxnSpPr>
        <p:spPr>
          <a:xfrm flipH="1">
            <a:off x="5867400" y="3537658"/>
            <a:ext cx="671147" cy="6801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E9EC3C01-96E7-42C8-AB6D-3E41F81287CA}"/>
              </a:ext>
            </a:extLst>
          </p:cNvPr>
          <p:cNvCxnSpPr>
            <a:cxnSpLocks/>
          </p:cNvCxnSpPr>
          <p:nvPr/>
        </p:nvCxnSpPr>
        <p:spPr>
          <a:xfrm flipH="1">
            <a:off x="6705600" y="4516936"/>
            <a:ext cx="244712" cy="127426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E93F7C17-8021-4943-8FC9-E19760BE9A86}"/>
              </a:ext>
            </a:extLst>
          </p:cNvPr>
          <p:cNvCxnSpPr>
            <a:cxnSpLocks/>
          </p:cNvCxnSpPr>
          <p:nvPr/>
        </p:nvCxnSpPr>
        <p:spPr>
          <a:xfrm flipH="1" flipV="1">
            <a:off x="2435571" y="2168349"/>
            <a:ext cx="267699" cy="89293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DD98E04-F801-413A-92D2-ACC2A9924FFA}"/>
              </a:ext>
            </a:extLst>
          </p:cNvPr>
          <p:cNvSpPr txBox="1"/>
          <p:nvPr/>
        </p:nvSpPr>
        <p:spPr>
          <a:xfrm>
            <a:off x="2308724" y="4170417"/>
            <a:ext cx="2137252" cy="830997"/>
          </a:xfrm>
          <a:prstGeom prst="rect">
            <a:avLst/>
          </a:prstGeom>
          <a:noFill/>
          <a:ln w="3175">
            <a:solidFill>
              <a:schemeClr val="tx1"/>
            </a:solidFill>
          </a:ln>
        </p:spPr>
        <p:txBody>
          <a:bodyPr wrap="none" rtlCol="0">
            <a:spAutoFit/>
          </a:bodyPr>
          <a:lstStyle/>
          <a:p>
            <a:r>
              <a:rPr lang="en-US" sz="1200" dirty="0">
                <a:latin typeface="Arial" panose="020B0604020202020204" pitchFamily="34" charset="0"/>
                <a:cs typeface="Arial" panose="020B0604020202020204" pitchFamily="34" charset="0"/>
              </a:rPr>
              <a:t>Kathleen Nestor</a:t>
            </a:r>
          </a:p>
          <a:p>
            <a:r>
              <a:rPr lang="en-US" sz="1200" dirty="0">
                <a:latin typeface="Arial" panose="020B0604020202020204" pitchFamily="34" charset="0"/>
                <a:cs typeface="Arial" panose="020B0604020202020204" pitchFamily="34" charset="0"/>
              </a:rPr>
              <a:t>Tampa Bay Defense Alliance</a:t>
            </a:r>
          </a:p>
          <a:p>
            <a:r>
              <a:rPr lang="en-US" sz="1200" dirty="0">
                <a:solidFill>
                  <a:srgbClr val="0000FF"/>
                </a:solidFill>
                <a:latin typeface="Arial" panose="020B0604020202020204" pitchFamily="34" charset="0"/>
                <a:cs typeface="Arial" panose="020B0604020202020204" pitchFamily="34" charset="0"/>
              </a:rPr>
              <a:t>Family Support Working </a:t>
            </a:r>
          </a:p>
          <a:p>
            <a:r>
              <a:rPr lang="en-US" sz="1200" dirty="0">
                <a:solidFill>
                  <a:srgbClr val="0000FF"/>
                </a:solidFill>
                <a:latin typeface="Arial" panose="020B0604020202020204" pitchFamily="34" charset="0"/>
                <a:cs typeface="Arial" panose="020B0604020202020204" pitchFamily="34" charset="0"/>
              </a:rPr>
              <a:t>Group Lead</a:t>
            </a:r>
          </a:p>
        </p:txBody>
      </p:sp>
      <p:cxnSp>
        <p:nvCxnSpPr>
          <p:cNvPr id="24" name="Straight Arrow Connector 23">
            <a:extLst>
              <a:ext uri="{FF2B5EF4-FFF2-40B4-BE49-F238E27FC236}">
                <a16:creationId xmlns:a16="http://schemas.microsoft.com/office/drawing/2014/main" id="{66011726-75C4-44C3-BFD9-977FFEBF35E6}"/>
              </a:ext>
            </a:extLst>
          </p:cNvPr>
          <p:cNvCxnSpPr>
            <a:cxnSpLocks/>
          </p:cNvCxnSpPr>
          <p:nvPr/>
        </p:nvCxnSpPr>
        <p:spPr>
          <a:xfrm flipV="1">
            <a:off x="4437967" y="4066327"/>
            <a:ext cx="634912" cy="42725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B2F3A79-380C-4A7E-8D20-00ADFE349584}"/>
              </a:ext>
            </a:extLst>
          </p:cNvPr>
          <p:cNvSpPr txBox="1"/>
          <p:nvPr/>
        </p:nvSpPr>
        <p:spPr>
          <a:xfrm>
            <a:off x="808439" y="2425063"/>
            <a:ext cx="1369286" cy="1384995"/>
          </a:xfrm>
          <a:prstGeom prst="rect">
            <a:avLst/>
          </a:prstGeom>
          <a:noFill/>
          <a:ln w="3175">
            <a:solidFill>
              <a:schemeClr val="tx1"/>
            </a:solidFill>
          </a:ln>
        </p:spPr>
        <p:txBody>
          <a:bodyPr wrap="square" rtlCol="0">
            <a:spAutoFit/>
          </a:bodyPr>
          <a:lstStyle/>
          <a:p>
            <a:r>
              <a:rPr lang="en-US" sz="1200" dirty="0">
                <a:latin typeface="Arial" panose="020B0604020202020204" pitchFamily="34" charset="0"/>
                <a:cs typeface="Arial" panose="020B0604020202020204" pitchFamily="34" charset="0"/>
              </a:rPr>
              <a:t>Chris Middleton, West Florida Defense Alliance</a:t>
            </a:r>
          </a:p>
          <a:p>
            <a:r>
              <a:rPr lang="en-US" sz="1200" dirty="0">
                <a:solidFill>
                  <a:srgbClr val="0000FF"/>
                </a:solidFill>
                <a:latin typeface="Arial" panose="020B0604020202020204" pitchFamily="34" charset="0"/>
                <a:cs typeface="Arial" panose="020B0604020202020204" pitchFamily="34" charset="0"/>
              </a:rPr>
              <a:t>Mission Sustainment</a:t>
            </a:r>
          </a:p>
          <a:p>
            <a:r>
              <a:rPr lang="en-US" sz="1200" dirty="0">
                <a:solidFill>
                  <a:srgbClr val="0000FF"/>
                </a:solidFill>
                <a:latin typeface="Arial" panose="020B0604020202020204" pitchFamily="34" charset="0"/>
                <a:cs typeface="Arial" panose="020B0604020202020204" pitchFamily="34" charset="0"/>
              </a:rPr>
              <a:t>Working Group Lead </a:t>
            </a:r>
            <a:endParaRPr lang="en-US" sz="1200" dirty="0">
              <a:latin typeface="Arial" panose="020B0604020202020204" pitchFamily="34" charset="0"/>
              <a:cs typeface="Arial" panose="020B0604020202020204" pitchFamily="34" charset="0"/>
            </a:endParaRPr>
          </a:p>
        </p:txBody>
      </p:sp>
      <p:cxnSp>
        <p:nvCxnSpPr>
          <p:cNvPr id="39" name="Straight Arrow Connector 38">
            <a:extLst>
              <a:ext uri="{FF2B5EF4-FFF2-40B4-BE49-F238E27FC236}">
                <a16:creationId xmlns:a16="http://schemas.microsoft.com/office/drawing/2014/main" id="{83CAFEBF-7050-4028-B4DE-DB6B4B0BF943}"/>
              </a:ext>
            </a:extLst>
          </p:cNvPr>
          <p:cNvCxnSpPr>
            <a:cxnSpLocks/>
          </p:cNvCxnSpPr>
          <p:nvPr/>
        </p:nvCxnSpPr>
        <p:spPr>
          <a:xfrm flipV="1">
            <a:off x="1495341" y="2073575"/>
            <a:ext cx="246578" cy="3446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374E0C5A-F183-4CE7-838C-4316F93BACA5}"/>
              </a:ext>
            </a:extLst>
          </p:cNvPr>
          <p:cNvSpPr txBox="1"/>
          <p:nvPr/>
        </p:nvSpPr>
        <p:spPr>
          <a:xfrm>
            <a:off x="3312473" y="1300365"/>
            <a:ext cx="1932981" cy="646331"/>
          </a:xfrm>
          <a:prstGeom prst="rect">
            <a:avLst/>
          </a:prstGeom>
          <a:noFill/>
          <a:ln w="3175">
            <a:solidFill>
              <a:schemeClr val="tx1"/>
            </a:solidFill>
          </a:ln>
        </p:spPr>
        <p:txBody>
          <a:bodyPr wrap="square" rtlCol="0">
            <a:spAutoFit/>
          </a:bodyPr>
          <a:lstStyle/>
          <a:p>
            <a:r>
              <a:rPr lang="en-US" sz="1200" dirty="0">
                <a:latin typeface="Arial" panose="020B0604020202020204" pitchFamily="34" charset="0"/>
                <a:cs typeface="Arial" panose="020B0604020202020204" pitchFamily="34" charset="0"/>
              </a:rPr>
              <a:t>Terry McCaffrey</a:t>
            </a:r>
          </a:p>
          <a:p>
            <a:r>
              <a:rPr lang="en-US" sz="1200" dirty="0">
                <a:latin typeface="Arial" panose="020B0604020202020204" pitchFamily="34" charset="0"/>
                <a:cs typeface="Arial" panose="020B0604020202020204" pitchFamily="34" charset="0"/>
              </a:rPr>
              <a:t>Enterprise Florida – M&amp;D</a:t>
            </a:r>
          </a:p>
          <a:p>
            <a:r>
              <a:rPr lang="en-US" sz="1200" dirty="0">
                <a:solidFill>
                  <a:srgbClr val="0000FF"/>
                </a:solidFill>
                <a:latin typeface="Arial" panose="020B0604020202020204" pitchFamily="34" charset="0"/>
                <a:cs typeface="Arial" panose="020B0604020202020204" pitchFamily="34" charset="0"/>
              </a:rPr>
              <a:t>EX DIR - FDA</a:t>
            </a:r>
          </a:p>
        </p:txBody>
      </p:sp>
      <p:cxnSp>
        <p:nvCxnSpPr>
          <p:cNvPr id="43" name="Straight Arrow Connector 42">
            <a:extLst>
              <a:ext uri="{FF2B5EF4-FFF2-40B4-BE49-F238E27FC236}">
                <a16:creationId xmlns:a16="http://schemas.microsoft.com/office/drawing/2014/main" id="{4F811BE2-5E64-49DE-A3B3-DBA260DEACDF}"/>
              </a:ext>
            </a:extLst>
          </p:cNvPr>
          <p:cNvCxnSpPr>
            <a:cxnSpLocks/>
          </p:cNvCxnSpPr>
          <p:nvPr/>
        </p:nvCxnSpPr>
        <p:spPr>
          <a:xfrm flipH="1">
            <a:off x="3875962" y="1939955"/>
            <a:ext cx="244797" cy="24244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9910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1" y="320233"/>
            <a:ext cx="8458199" cy="58477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Defense Alliances / Partners </a:t>
            </a:r>
          </a:p>
        </p:txBody>
      </p:sp>
      <p:sp>
        <p:nvSpPr>
          <p:cNvPr id="5" name="TextBox 4"/>
          <p:cNvSpPr txBox="1"/>
          <p:nvPr/>
        </p:nvSpPr>
        <p:spPr>
          <a:xfrm>
            <a:off x="1371600" y="2286000"/>
            <a:ext cx="184731" cy="369332"/>
          </a:xfrm>
          <a:prstGeom prst="rect">
            <a:avLst/>
          </a:prstGeom>
          <a:noFill/>
        </p:spPr>
        <p:txBody>
          <a:bodyPr wrap="none" rtlCol="0">
            <a:spAutoFit/>
          </a:bodyPr>
          <a:lstStyle/>
          <a:p>
            <a:endParaRPr lang="en-US" dirty="0"/>
          </a:p>
        </p:txBody>
      </p:sp>
      <p:cxnSp>
        <p:nvCxnSpPr>
          <p:cNvPr id="8" name="Straight Connector 7"/>
          <p:cNvCxnSpPr/>
          <p:nvPr/>
        </p:nvCxnSpPr>
        <p:spPr>
          <a:xfrm>
            <a:off x="1295400" y="1219200"/>
            <a:ext cx="6749469"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A8467446-9B54-43C8-856B-11AC0ECE7639}" type="slidenum">
              <a:rPr lang="en-US" smtClean="0"/>
              <a:t>8</a:t>
            </a:fld>
            <a:endParaRPr lang="en-US" dirty="0"/>
          </a:p>
        </p:txBody>
      </p:sp>
      <p:sp>
        <p:nvSpPr>
          <p:cNvPr id="7" name="Rectangle 6"/>
          <p:cNvSpPr/>
          <p:nvPr/>
        </p:nvSpPr>
        <p:spPr>
          <a:xfrm>
            <a:off x="381000" y="152400"/>
            <a:ext cx="8458200" cy="65532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EBCC6648-3B27-4656-84B7-B63F715316EE}"/>
              </a:ext>
            </a:extLst>
          </p:cNvPr>
          <p:cNvSpPr txBox="1"/>
          <p:nvPr/>
        </p:nvSpPr>
        <p:spPr>
          <a:xfrm>
            <a:off x="863052" y="2009162"/>
            <a:ext cx="184731" cy="369332"/>
          </a:xfrm>
          <a:prstGeom prst="rect">
            <a:avLst/>
          </a:prstGeom>
          <a:noFill/>
        </p:spPr>
        <p:txBody>
          <a:bodyPr wrap="none" rtlCol="0">
            <a:spAutoFit/>
          </a:bodyPr>
          <a:lstStyle/>
          <a:p>
            <a:endParaRPr lang="en-US" dirty="0"/>
          </a:p>
        </p:txBody>
      </p:sp>
      <p:pic>
        <p:nvPicPr>
          <p:cNvPr id="27" name="Picture 2" descr="http://www.gulfindustriesinc.com/images/florida.gif">
            <a:extLst>
              <a:ext uri="{FF2B5EF4-FFF2-40B4-BE49-F238E27FC236}">
                <a16:creationId xmlns:a16="http://schemas.microsoft.com/office/drawing/2014/main" id="{916F354F-2CB0-490E-BDF6-929D22EBD8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2879" y="1447800"/>
            <a:ext cx="5791200" cy="50797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D88BF5A6-E5C8-423B-8205-6BEBB15630A7}"/>
              </a:ext>
            </a:extLst>
          </p:cNvPr>
          <p:cNvSpPr txBox="1"/>
          <p:nvPr/>
        </p:nvSpPr>
        <p:spPr>
          <a:xfrm>
            <a:off x="732620" y="2310373"/>
            <a:ext cx="1413626" cy="830997"/>
          </a:xfrm>
          <a:prstGeom prst="rect">
            <a:avLst/>
          </a:prstGeom>
          <a:noFill/>
          <a:ln w="3175">
            <a:solidFill>
              <a:schemeClr val="tx1"/>
            </a:solidFill>
          </a:ln>
        </p:spPr>
        <p:txBody>
          <a:bodyPr wrap="square" rtlCol="0">
            <a:spAutoFit/>
          </a:bodyPr>
          <a:lstStyle/>
          <a:p>
            <a:r>
              <a:rPr lang="en-US" sz="1200" dirty="0">
                <a:latin typeface="Arial" panose="020B0604020202020204" pitchFamily="34" charset="0"/>
                <a:cs typeface="Arial" panose="020B0604020202020204" pitchFamily="34" charset="0"/>
              </a:rPr>
              <a:t>West Florida Defense Alliance / Great Pensacola Chamber</a:t>
            </a:r>
          </a:p>
        </p:txBody>
      </p:sp>
      <p:sp>
        <p:nvSpPr>
          <p:cNvPr id="29" name="TextBox 28">
            <a:extLst>
              <a:ext uri="{FF2B5EF4-FFF2-40B4-BE49-F238E27FC236}">
                <a16:creationId xmlns:a16="http://schemas.microsoft.com/office/drawing/2014/main" id="{414C6378-E45C-4014-9CD7-E5A84799BDD6}"/>
              </a:ext>
            </a:extLst>
          </p:cNvPr>
          <p:cNvSpPr txBox="1"/>
          <p:nvPr/>
        </p:nvSpPr>
        <p:spPr>
          <a:xfrm>
            <a:off x="1131127" y="3190034"/>
            <a:ext cx="2400016" cy="646331"/>
          </a:xfrm>
          <a:prstGeom prst="rect">
            <a:avLst/>
          </a:prstGeom>
          <a:noFill/>
          <a:ln w="3175">
            <a:solidFill>
              <a:schemeClr val="tx1"/>
            </a:solidFill>
          </a:ln>
        </p:spPr>
        <p:txBody>
          <a:bodyPr wrap="none" rtlCol="0">
            <a:spAutoFit/>
          </a:bodyPr>
          <a:lstStyle/>
          <a:p>
            <a:r>
              <a:rPr lang="en-US" sz="1200" dirty="0">
                <a:latin typeface="Arial" panose="020B0604020202020204" pitchFamily="34" charset="0"/>
                <a:cs typeface="Arial" panose="020B0604020202020204" pitchFamily="34" charset="0"/>
              </a:rPr>
              <a:t>Defense Support Initiative / </a:t>
            </a:r>
          </a:p>
          <a:p>
            <a:r>
              <a:rPr lang="en-US" sz="1200" dirty="0">
                <a:latin typeface="Arial" panose="020B0604020202020204" pitchFamily="34" charset="0"/>
                <a:cs typeface="Arial" panose="020B0604020202020204" pitchFamily="34" charset="0"/>
              </a:rPr>
              <a:t>Economic Development Council </a:t>
            </a:r>
          </a:p>
          <a:p>
            <a:r>
              <a:rPr lang="en-US" sz="1200" dirty="0">
                <a:latin typeface="Arial" panose="020B0604020202020204" pitchFamily="34" charset="0"/>
                <a:cs typeface="Arial" panose="020B0604020202020204" pitchFamily="34" charset="0"/>
              </a:rPr>
              <a:t>of Okaloosa County </a:t>
            </a:r>
          </a:p>
        </p:txBody>
      </p:sp>
      <p:sp>
        <p:nvSpPr>
          <p:cNvPr id="30" name="TextBox 29">
            <a:extLst>
              <a:ext uri="{FF2B5EF4-FFF2-40B4-BE49-F238E27FC236}">
                <a16:creationId xmlns:a16="http://schemas.microsoft.com/office/drawing/2014/main" id="{E3468006-0A1C-4B86-AEF1-D9220C1441EA}"/>
              </a:ext>
            </a:extLst>
          </p:cNvPr>
          <p:cNvSpPr txBox="1"/>
          <p:nvPr/>
        </p:nvSpPr>
        <p:spPr>
          <a:xfrm>
            <a:off x="2525171" y="3931504"/>
            <a:ext cx="1914307" cy="461665"/>
          </a:xfrm>
          <a:prstGeom prst="rect">
            <a:avLst/>
          </a:prstGeom>
          <a:noFill/>
          <a:ln w="3175">
            <a:solidFill>
              <a:schemeClr val="tx1"/>
            </a:solidFill>
          </a:ln>
        </p:spPr>
        <p:txBody>
          <a:bodyPr wrap="none" rtlCol="0">
            <a:spAutoFit/>
          </a:bodyPr>
          <a:lstStyle/>
          <a:p>
            <a:r>
              <a:rPr lang="en-US" sz="1200" dirty="0">
                <a:latin typeface="Arial" panose="020B0604020202020204" pitchFamily="34" charset="0"/>
                <a:cs typeface="Arial" panose="020B0604020202020204" pitchFamily="34" charset="0"/>
              </a:rPr>
              <a:t>Tampa Bay Defense</a:t>
            </a:r>
          </a:p>
          <a:p>
            <a:r>
              <a:rPr lang="en-US" sz="1200" dirty="0">
                <a:latin typeface="Arial" panose="020B0604020202020204" pitchFamily="34" charset="0"/>
                <a:cs typeface="Arial" panose="020B0604020202020204" pitchFamily="34" charset="0"/>
              </a:rPr>
              <a:t>Alliance / Pinellas County</a:t>
            </a:r>
            <a:endParaRPr lang="en-US" sz="1200" dirty="0">
              <a:solidFill>
                <a:srgbClr val="0000FF"/>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6C12949F-B03A-4F6F-A857-4546B05EA5F2}"/>
              </a:ext>
            </a:extLst>
          </p:cNvPr>
          <p:cNvSpPr txBox="1"/>
          <p:nvPr/>
        </p:nvSpPr>
        <p:spPr>
          <a:xfrm>
            <a:off x="6741223" y="4232168"/>
            <a:ext cx="1932981" cy="461665"/>
          </a:xfrm>
          <a:prstGeom prst="rect">
            <a:avLst/>
          </a:prstGeom>
          <a:noFill/>
          <a:ln w="3175">
            <a:solidFill>
              <a:schemeClr val="tx1"/>
            </a:solidFill>
          </a:ln>
        </p:spPr>
        <p:txBody>
          <a:bodyPr wrap="square" rtlCol="0">
            <a:spAutoFit/>
          </a:bodyPr>
          <a:lstStyle/>
          <a:p>
            <a:r>
              <a:rPr lang="en-US" sz="1200" dirty="0">
                <a:latin typeface="Arial" panose="020B0604020202020204" pitchFamily="34" charset="0"/>
                <a:cs typeface="Arial" panose="020B0604020202020204" pitchFamily="34" charset="0"/>
              </a:rPr>
              <a:t>Central Florida Regional Planning Council</a:t>
            </a:r>
          </a:p>
        </p:txBody>
      </p:sp>
      <p:sp>
        <p:nvSpPr>
          <p:cNvPr id="33" name="TextBox 32">
            <a:extLst>
              <a:ext uri="{FF2B5EF4-FFF2-40B4-BE49-F238E27FC236}">
                <a16:creationId xmlns:a16="http://schemas.microsoft.com/office/drawing/2014/main" id="{51F91BFB-0E43-417D-B3B5-F063D8D73186}"/>
              </a:ext>
            </a:extLst>
          </p:cNvPr>
          <p:cNvSpPr txBox="1"/>
          <p:nvPr/>
        </p:nvSpPr>
        <p:spPr>
          <a:xfrm>
            <a:off x="6741223" y="2743200"/>
            <a:ext cx="1861856" cy="646331"/>
          </a:xfrm>
          <a:prstGeom prst="rect">
            <a:avLst/>
          </a:prstGeom>
          <a:noFill/>
          <a:ln w="3175">
            <a:solidFill>
              <a:schemeClr val="tx1"/>
            </a:solidFill>
          </a:ln>
        </p:spPr>
        <p:txBody>
          <a:bodyPr wrap="none" rtlCol="0">
            <a:spAutoFit/>
          </a:bodyPr>
          <a:lstStyle/>
          <a:p>
            <a:r>
              <a:rPr lang="en-US" sz="1200" dirty="0">
                <a:latin typeface="Arial" panose="020B0604020202020204" pitchFamily="34" charset="0"/>
                <a:cs typeface="Arial" panose="020B0604020202020204" pitchFamily="34" charset="0"/>
              </a:rPr>
              <a:t>Economic Development </a:t>
            </a:r>
          </a:p>
          <a:p>
            <a:r>
              <a:rPr lang="en-US" sz="1200" dirty="0">
                <a:latin typeface="Arial" panose="020B0604020202020204" pitchFamily="34" charset="0"/>
                <a:cs typeface="Arial" panose="020B0604020202020204" pitchFamily="34" charset="0"/>
              </a:rPr>
              <a:t>Commission of Florida’s </a:t>
            </a:r>
          </a:p>
          <a:p>
            <a:r>
              <a:rPr lang="en-US" sz="1200" dirty="0">
                <a:latin typeface="Arial" panose="020B0604020202020204" pitchFamily="34" charset="0"/>
                <a:cs typeface="Arial" panose="020B0604020202020204" pitchFamily="34" charset="0"/>
              </a:rPr>
              <a:t>Space Coast</a:t>
            </a:r>
          </a:p>
        </p:txBody>
      </p:sp>
      <p:sp>
        <p:nvSpPr>
          <p:cNvPr id="34" name="TextBox 33">
            <a:extLst>
              <a:ext uri="{FF2B5EF4-FFF2-40B4-BE49-F238E27FC236}">
                <a16:creationId xmlns:a16="http://schemas.microsoft.com/office/drawing/2014/main" id="{C2AF24C3-8087-4F35-9553-248D7517E912}"/>
              </a:ext>
            </a:extLst>
          </p:cNvPr>
          <p:cNvSpPr txBox="1"/>
          <p:nvPr/>
        </p:nvSpPr>
        <p:spPr>
          <a:xfrm>
            <a:off x="3859689" y="5459452"/>
            <a:ext cx="1736173" cy="646331"/>
          </a:xfrm>
          <a:prstGeom prst="rect">
            <a:avLst/>
          </a:prstGeom>
          <a:noFill/>
          <a:ln w="3175">
            <a:solidFill>
              <a:schemeClr val="tx1"/>
            </a:solidFill>
          </a:ln>
        </p:spPr>
        <p:txBody>
          <a:bodyPr wrap="square" rtlCol="0">
            <a:spAutoFit/>
          </a:bodyPr>
          <a:lstStyle/>
          <a:p>
            <a:r>
              <a:rPr lang="en-US" sz="1200" dirty="0">
                <a:latin typeface="Arial" panose="020B0604020202020204" pitchFamily="34" charset="0"/>
                <a:cs typeface="Arial" panose="020B0604020202020204" pitchFamily="34" charset="0"/>
              </a:rPr>
              <a:t>South Florida Defense Alliance / Monroe County</a:t>
            </a:r>
          </a:p>
        </p:txBody>
      </p:sp>
      <p:cxnSp>
        <p:nvCxnSpPr>
          <p:cNvPr id="35" name="Straight Arrow Connector 34">
            <a:extLst>
              <a:ext uri="{FF2B5EF4-FFF2-40B4-BE49-F238E27FC236}">
                <a16:creationId xmlns:a16="http://schemas.microsoft.com/office/drawing/2014/main" id="{CB5E686E-1009-4E1C-B7F4-194865C73361}"/>
              </a:ext>
            </a:extLst>
          </p:cNvPr>
          <p:cNvCxnSpPr>
            <a:cxnSpLocks/>
          </p:cNvCxnSpPr>
          <p:nvPr/>
        </p:nvCxnSpPr>
        <p:spPr>
          <a:xfrm>
            <a:off x="5595862" y="5791200"/>
            <a:ext cx="1110554"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D9647B4-BC90-4906-839C-6C6DD8EDA3A2}"/>
              </a:ext>
            </a:extLst>
          </p:cNvPr>
          <p:cNvCxnSpPr>
            <a:cxnSpLocks/>
            <a:stCxn id="33" idx="1"/>
          </p:cNvCxnSpPr>
          <p:nvPr/>
        </p:nvCxnSpPr>
        <p:spPr>
          <a:xfrm flipH="1">
            <a:off x="6248400" y="3066366"/>
            <a:ext cx="492823"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B3A33AF4-5265-4359-AE08-3BB907D94827}"/>
              </a:ext>
            </a:extLst>
          </p:cNvPr>
          <p:cNvCxnSpPr>
            <a:cxnSpLocks/>
            <a:stCxn id="32" idx="1"/>
          </p:cNvCxnSpPr>
          <p:nvPr/>
        </p:nvCxnSpPr>
        <p:spPr>
          <a:xfrm flipH="1" flipV="1">
            <a:off x="5587452" y="3941387"/>
            <a:ext cx="1153771" cy="52161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66B4CD49-AA98-43BB-A1EE-0AB4D06B0A63}"/>
              </a:ext>
            </a:extLst>
          </p:cNvPr>
          <p:cNvCxnSpPr>
            <a:cxnSpLocks/>
          </p:cNvCxnSpPr>
          <p:nvPr/>
        </p:nvCxnSpPr>
        <p:spPr>
          <a:xfrm flipH="1" flipV="1">
            <a:off x="1771427" y="1829137"/>
            <a:ext cx="76057" cy="4653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3D853FE0-6E88-443B-94CE-1D1FF6A47295}"/>
              </a:ext>
            </a:extLst>
          </p:cNvPr>
          <p:cNvCxnSpPr>
            <a:cxnSpLocks/>
          </p:cNvCxnSpPr>
          <p:nvPr/>
        </p:nvCxnSpPr>
        <p:spPr>
          <a:xfrm flipV="1">
            <a:off x="4456544" y="3778594"/>
            <a:ext cx="537304" cy="33620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E93F7C17-8021-4943-8FC9-E19760BE9A86}"/>
              </a:ext>
            </a:extLst>
          </p:cNvPr>
          <p:cNvCxnSpPr>
            <a:cxnSpLocks/>
            <a:stCxn id="29" idx="0"/>
          </p:cNvCxnSpPr>
          <p:nvPr/>
        </p:nvCxnSpPr>
        <p:spPr>
          <a:xfrm flipV="1">
            <a:off x="2331135" y="1939750"/>
            <a:ext cx="104446" cy="125028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DD98E04-F801-413A-92D2-ACC2A9924FFA}"/>
              </a:ext>
            </a:extLst>
          </p:cNvPr>
          <p:cNvSpPr txBox="1"/>
          <p:nvPr/>
        </p:nvSpPr>
        <p:spPr>
          <a:xfrm>
            <a:off x="5867400" y="1543815"/>
            <a:ext cx="2050561" cy="461665"/>
          </a:xfrm>
          <a:prstGeom prst="rect">
            <a:avLst/>
          </a:prstGeom>
          <a:noFill/>
          <a:ln w="3175">
            <a:solidFill>
              <a:schemeClr val="tx1"/>
            </a:solidFill>
          </a:ln>
        </p:spPr>
        <p:txBody>
          <a:bodyPr wrap="none" rtlCol="0">
            <a:spAutoFit/>
          </a:bodyPr>
          <a:lstStyle/>
          <a:p>
            <a:r>
              <a:rPr lang="en-US" sz="1200" dirty="0">
                <a:latin typeface="Arial" panose="020B0604020202020204" pitchFamily="34" charset="0"/>
                <a:cs typeface="Arial" panose="020B0604020202020204" pitchFamily="34" charset="0"/>
              </a:rPr>
              <a:t>Jacksonville Military Affairs </a:t>
            </a:r>
          </a:p>
          <a:p>
            <a:r>
              <a:rPr lang="en-US" sz="1200" dirty="0">
                <a:latin typeface="Arial" panose="020B0604020202020204" pitchFamily="34" charset="0"/>
                <a:cs typeface="Arial" panose="020B0604020202020204" pitchFamily="34" charset="0"/>
              </a:rPr>
              <a:t>and Veterans Department</a:t>
            </a:r>
          </a:p>
        </p:txBody>
      </p:sp>
      <p:cxnSp>
        <p:nvCxnSpPr>
          <p:cNvPr id="24" name="Straight Arrow Connector 23">
            <a:extLst>
              <a:ext uri="{FF2B5EF4-FFF2-40B4-BE49-F238E27FC236}">
                <a16:creationId xmlns:a16="http://schemas.microsoft.com/office/drawing/2014/main" id="{66011726-75C4-44C3-BFD9-977FFEBF35E6}"/>
              </a:ext>
            </a:extLst>
          </p:cNvPr>
          <p:cNvCxnSpPr>
            <a:cxnSpLocks/>
          </p:cNvCxnSpPr>
          <p:nvPr/>
        </p:nvCxnSpPr>
        <p:spPr>
          <a:xfrm flipH="1">
            <a:off x="5595862" y="1867540"/>
            <a:ext cx="273150" cy="1044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ACD9E774-6099-4A0C-8F62-A2C6056936CD}"/>
              </a:ext>
            </a:extLst>
          </p:cNvPr>
          <p:cNvSpPr txBox="1"/>
          <p:nvPr/>
        </p:nvSpPr>
        <p:spPr>
          <a:xfrm>
            <a:off x="2570284" y="2644310"/>
            <a:ext cx="1325556" cy="461665"/>
          </a:xfrm>
          <a:prstGeom prst="rect">
            <a:avLst/>
          </a:prstGeom>
          <a:noFill/>
          <a:ln w="3175">
            <a:solidFill>
              <a:schemeClr val="tx1"/>
            </a:solidFill>
          </a:ln>
        </p:spPr>
        <p:txBody>
          <a:bodyPr wrap="none" rtlCol="0">
            <a:spAutoFit/>
          </a:bodyPr>
          <a:lstStyle/>
          <a:p>
            <a:r>
              <a:rPr lang="en-US" sz="1200" dirty="0">
                <a:latin typeface="Arial" panose="020B0604020202020204" pitchFamily="34" charset="0"/>
                <a:cs typeface="Arial" panose="020B0604020202020204" pitchFamily="34" charset="0"/>
              </a:rPr>
              <a:t>Bay County </a:t>
            </a:r>
          </a:p>
          <a:p>
            <a:r>
              <a:rPr lang="en-US" sz="1200" dirty="0">
                <a:latin typeface="Arial" panose="020B0604020202020204" pitchFamily="34" charset="0"/>
                <a:cs typeface="Arial" panose="020B0604020202020204" pitchFamily="34" charset="0"/>
              </a:rPr>
              <a:t>Defense Alliance</a:t>
            </a:r>
            <a:endParaRPr lang="en-US" sz="1200" dirty="0">
              <a:solidFill>
                <a:srgbClr val="0000FF"/>
              </a:solidFill>
              <a:latin typeface="Arial" panose="020B0604020202020204" pitchFamily="34" charset="0"/>
              <a:cs typeface="Arial" panose="020B0604020202020204" pitchFamily="34" charset="0"/>
            </a:endParaRPr>
          </a:p>
        </p:txBody>
      </p:sp>
      <p:cxnSp>
        <p:nvCxnSpPr>
          <p:cNvPr id="43" name="Straight Arrow Connector 42">
            <a:extLst>
              <a:ext uri="{FF2B5EF4-FFF2-40B4-BE49-F238E27FC236}">
                <a16:creationId xmlns:a16="http://schemas.microsoft.com/office/drawing/2014/main" id="{A1EC9E79-EFC0-48D5-BB8C-33A361CE5945}"/>
              </a:ext>
            </a:extLst>
          </p:cNvPr>
          <p:cNvCxnSpPr>
            <a:cxnSpLocks/>
          </p:cNvCxnSpPr>
          <p:nvPr/>
        </p:nvCxnSpPr>
        <p:spPr>
          <a:xfrm flipH="1" flipV="1">
            <a:off x="2946896" y="2304864"/>
            <a:ext cx="101104" cy="33944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B3581DD-CCB2-4D28-B1A1-8469D65109EA}"/>
              </a:ext>
            </a:extLst>
          </p:cNvPr>
          <p:cNvSpPr txBox="1"/>
          <p:nvPr/>
        </p:nvSpPr>
        <p:spPr>
          <a:xfrm>
            <a:off x="6321559" y="2171299"/>
            <a:ext cx="1930337" cy="461665"/>
          </a:xfrm>
          <a:prstGeom prst="rect">
            <a:avLst/>
          </a:prstGeom>
          <a:noFill/>
          <a:ln w="3175">
            <a:solidFill>
              <a:schemeClr val="tx1"/>
            </a:solidFill>
          </a:ln>
        </p:spPr>
        <p:txBody>
          <a:bodyPr wrap="none" rtlCol="0">
            <a:spAutoFit/>
          </a:bodyPr>
          <a:lstStyle/>
          <a:p>
            <a:r>
              <a:rPr lang="en-US" sz="1200" dirty="0">
                <a:latin typeface="Arial" panose="020B0604020202020204" pitchFamily="34" charset="0"/>
                <a:cs typeface="Arial" panose="020B0604020202020204" pitchFamily="34" charset="0"/>
              </a:rPr>
              <a:t>Clay County Economic </a:t>
            </a:r>
          </a:p>
          <a:p>
            <a:r>
              <a:rPr lang="en-US" sz="1200" dirty="0">
                <a:latin typeface="Arial" panose="020B0604020202020204" pitchFamily="34" charset="0"/>
                <a:cs typeface="Arial" panose="020B0604020202020204" pitchFamily="34" charset="0"/>
              </a:rPr>
              <a:t>Development Corporation</a:t>
            </a:r>
            <a:endParaRPr lang="en-US" sz="1200" dirty="0">
              <a:solidFill>
                <a:srgbClr val="0000FF"/>
              </a:solidFill>
              <a:latin typeface="Arial" panose="020B0604020202020204" pitchFamily="34" charset="0"/>
              <a:cs typeface="Arial" panose="020B0604020202020204" pitchFamily="34" charset="0"/>
            </a:endParaRPr>
          </a:p>
        </p:txBody>
      </p:sp>
      <p:cxnSp>
        <p:nvCxnSpPr>
          <p:cNvPr id="38" name="Straight Arrow Connector 37">
            <a:extLst>
              <a:ext uri="{FF2B5EF4-FFF2-40B4-BE49-F238E27FC236}">
                <a16:creationId xmlns:a16="http://schemas.microsoft.com/office/drawing/2014/main" id="{854E1E21-D7BA-449C-9214-FE90B4DD30E0}"/>
              </a:ext>
            </a:extLst>
          </p:cNvPr>
          <p:cNvCxnSpPr>
            <a:cxnSpLocks/>
            <a:stCxn id="31" idx="1"/>
          </p:cNvCxnSpPr>
          <p:nvPr/>
        </p:nvCxnSpPr>
        <p:spPr>
          <a:xfrm flipH="1" flipV="1">
            <a:off x="5257800" y="2234079"/>
            <a:ext cx="1063759" cy="16805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41EBEAF1-2791-4D33-947D-C9A93DA4C296}"/>
              </a:ext>
            </a:extLst>
          </p:cNvPr>
          <p:cNvSpPr txBox="1"/>
          <p:nvPr/>
        </p:nvSpPr>
        <p:spPr>
          <a:xfrm>
            <a:off x="6715252" y="3587144"/>
            <a:ext cx="2026067" cy="461665"/>
          </a:xfrm>
          <a:prstGeom prst="rect">
            <a:avLst/>
          </a:prstGeom>
          <a:noFill/>
          <a:ln w="3175">
            <a:solidFill>
              <a:schemeClr val="tx1"/>
            </a:solidFill>
          </a:ln>
        </p:spPr>
        <p:txBody>
          <a:bodyPr wrap="none" rtlCol="0">
            <a:spAutoFit/>
          </a:bodyPr>
          <a:lstStyle/>
          <a:p>
            <a:r>
              <a:rPr lang="en-US" sz="1200" dirty="0">
                <a:latin typeface="Arial" panose="020B0604020202020204" pitchFamily="34" charset="0"/>
                <a:cs typeface="Arial" panose="020B0604020202020204" pitchFamily="34" charset="0"/>
              </a:rPr>
              <a:t>Orange County Research </a:t>
            </a:r>
          </a:p>
          <a:p>
            <a:r>
              <a:rPr lang="en-US" sz="1200" dirty="0">
                <a:latin typeface="Arial" panose="020B0604020202020204" pitchFamily="34" charset="0"/>
                <a:cs typeface="Arial" panose="020B0604020202020204" pitchFamily="34" charset="0"/>
              </a:rPr>
              <a:t>and Development Authority</a:t>
            </a:r>
          </a:p>
        </p:txBody>
      </p:sp>
      <p:cxnSp>
        <p:nvCxnSpPr>
          <p:cNvPr id="46" name="Straight Arrow Connector 45">
            <a:extLst>
              <a:ext uri="{FF2B5EF4-FFF2-40B4-BE49-F238E27FC236}">
                <a16:creationId xmlns:a16="http://schemas.microsoft.com/office/drawing/2014/main" id="{8C9B71D0-4CCA-4359-A967-4B6539297E70}"/>
              </a:ext>
            </a:extLst>
          </p:cNvPr>
          <p:cNvCxnSpPr>
            <a:cxnSpLocks/>
          </p:cNvCxnSpPr>
          <p:nvPr/>
        </p:nvCxnSpPr>
        <p:spPr>
          <a:xfrm flipH="1" flipV="1">
            <a:off x="5695179" y="3401424"/>
            <a:ext cx="1021327" cy="40135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EB651D5-414D-44EB-8BDB-FED888B6507D}"/>
              </a:ext>
            </a:extLst>
          </p:cNvPr>
          <p:cNvSpPr txBox="1"/>
          <p:nvPr/>
        </p:nvSpPr>
        <p:spPr>
          <a:xfrm>
            <a:off x="454438" y="4691745"/>
            <a:ext cx="2483081" cy="1938992"/>
          </a:xfrm>
          <a:prstGeom prst="rect">
            <a:avLst/>
          </a:prstGeom>
          <a:noFill/>
          <a:ln>
            <a:solidFill>
              <a:schemeClr val="tx1"/>
            </a:solidFill>
          </a:ln>
        </p:spPr>
        <p:txBody>
          <a:bodyPr wrap="square" rtlCol="0">
            <a:spAutoFit/>
          </a:bodyPr>
          <a:lstStyle/>
          <a:p>
            <a:r>
              <a:rPr lang="en-US" sz="1200" u="sng" dirty="0">
                <a:latin typeface="Arial" panose="020B0604020202020204" pitchFamily="34" charset="0"/>
                <a:cs typeface="Arial" panose="020B0604020202020204" pitchFamily="34" charset="0"/>
              </a:rPr>
              <a:t>Other Partners</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Building Healthy Military Communities</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National Center for Simulation</a:t>
            </a:r>
            <a:endParaRPr lang="en-US" sz="1200" dirty="0">
              <a:solidFill>
                <a:srgbClr val="0000F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Florida High Tech Corridor</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National Security Innovation Network (DoD)</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Association of Defense Communities (ADC)</a:t>
            </a:r>
          </a:p>
        </p:txBody>
      </p:sp>
      <p:sp>
        <p:nvSpPr>
          <p:cNvPr id="48" name="TextBox 47">
            <a:extLst>
              <a:ext uri="{FF2B5EF4-FFF2-40B4-BE49-F238E27FC236}">
                <a16:creationId xmlns:a16="http://schemas.microsoft.com/office/drawing/2014/main" id="{0B02ACAA-92EE-4654-898A-1CF840CC2692}"/>
              </a:ext>
            </a:extLst>
          </p:cNvPr>
          <p:cNvSpPr txBox="1"/>
          <p:nvPr/>
        </p:nvSpPr>
        <p:spPr>
          <a:xfrm>
            <a:off x="7054079" y="5480493"/>
            <a:ext cx="1736173" cy="646331"/>
          </a:xfrm>
          <a:prstGeom prst="rect">
            <a:avLst/>
          </a:prstGeom>
          <a:noFill/>
          <a:ln w="3175">
            <a:solidFill>
              <a:schemeClr val="tx1"/>
            </a:solidFill>
          </a:ln>
        </p:spPr>
        <p:txBody>
          <a:bodyPr wrap="square" rtlCol="0">
            <a:spAutoFit/>
          </a:bodyPr>
          <a:lstStyle/>
          <a:p>
            <a:r>
              <a:rPr lang="en-US" sz="1200" dirty="0">
                <a:latin typeface="Arial" panose="020B0604020202020204" pitchFamily="34" charset="0"/>
                <a:cs typeface="Arial" panose="020B0604020202020204" pitchFamily="34" charset="0"/>
              </a:rPr>
              <a:t>Miami-Dade Defense Alliance / Beacon Council</a:t>
            </a:r>
          </a:p>
        </p:txBody>
      </p:sp>
      <p:cxnSp>
        <p:nvCxnSpPr>
          <p:cNvPr id="49" name="Straight Arrow Connector 48">
            <a:extLst>
              <a:ext uri="{FF2B5EF4-FFF2-40B4-BE49-F238E27FC236}">
                <a16:creationId xmlns:a16="http://schemas.microsoft.com/office/drawing/2014/main" id="{C43103BC-CE42-4A17-AD2A-06A0C753E1D6}"/>
              </a:ext>
            </a:extLst>
          </p:cNvPr>
          <p:cNvCxnSpPr>
            <a:cxnSpLocks/>
          </p:cNvCxnSpPr>
          <p:nvPr/>
        </p:nvCxnSpPr>
        <p:spPr>
          <a:xfrm flipH="1">
            <a:off x="6706416" y="5588603"/>
            <a:ext cx="347663" cy="8420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E6644EB2-F812-430B-AE9C-6F81A7BDD372}"/>
              </a:ext>
            </a:extLst>
          </p:cNvPr>
          <p:cNvSpPr txBox="1"/>
          <p:nvPr/>
        </p:nvSpPr>
        <p:spPr>
          <a:xfrm>
            <a:off x="3048000" y="4555479"/>
            <a:ext cx="2153154" cy="646331"/>
          </a:xfrm>
          <a:prstGeom prst="rect">
            <a:avLst/>
          </a:prstGeom>
          <a:noFill/>
          <a:ln w="3175">
            <a:solidFill>
              <a:schemeClr val="tx1"/>
            </a:solidFill>
          </a:ln>
        </p:spPr>
        <p:txBody>
          <a:bodyPr wrap="none" rtlCol="0">
            <a:spAutoFit/>
          </a:bodyPr>
          <a:lstStyle/>
          <a:p>
            <a:r>
              <a:rPr lang="en-US" sz="1200" dirty="0">
                <a:latin typeface="Arial" panose="020B0604020202020204" pitchFamily="34" charset="0"/>
                <a:cs typeface="Arial" panose="020B0604020202020204" pitchFamily="34" charset="0"/>
              </a:rPr>
              <a:t>Highlands County Economic </a:t>
            </a:r>
          </a:p>
          <a:p>
            <a:r>
              <a:rPr lang="en-US" sz="1200" dirty="0">
                <a:latin typeface="Arial" panose="020B0604020202020204" pitchFamily="34" charset="0"/>
                <a:cs typeface="Arial" panose="020B0604020202020204" pitchFamily="34" charset="0"/>
              </a:rPr>
              <a:t>Development Commission </a:t>
            </a:r>
          </a:p>
          <a:p>
            <a:r>
              <a:rPr lang="en-US" sz="1200" dirty="0">
                <a:latin typeface="Arial" panose="020B0604020202020204" pitchFamily="34" charset="0"/>
                <a:cs typeface="Arial" panose="020B0604020202020204" pitchFamily="34" charset="0"/>
              </a:rPr>
              <a:t>and Polk County</a:t>
            </a:r>
          </a:p>
        </p:txBody>
      </p:sp>
      <p:cxnSp>
        <p:nvCxnSpPr>
          <p:cNvPr id="51" name="Straight Arrow Connector 50">
            <a:extLst>
              <a:ext uri="{FF2B5EF4-FFF2-40B4-BE49-F238E27FC236}">
                <a16:creationId xmlns:a16="http://schemas.microsoft.com/office/drawing/2014/main" id="{172188DC-541B-451C-8DE4-D8982DA2D78E}"/>
              </a:ext>
            </a:extLst>
          </p:cNvPr>
          <p:cNvCxnSpPr>
            <a:cxnSpLocks/>
          </p:cNvCxnSpPr>
          <p:nvPr/>
        </p:nvCxnSpPr>
        <p:spPr>
          <a:xfrm flipV="1">
            <a:off x="4837437" y="3931506"/>
            <a:ext cx="705969" cy="62397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65C05484-7715-4025-892C-8628B2A08C2B}"/>
              </a:ext>
            </a:extLst>
          </p:cNvPr>
          <p:cNvSpPr txBox="1"/>
          <p:nvPr/>
        </p:nvSpPr>
        <p:spPr>
          <a:xfrm>
            <a:off x="3369819" y="1416192"/>
            <a:ext cx="1515158" cy="276999"/>
          </a:xfrm>
          <a:prstGeom prst="rect">
            <a:avLst/>
          </a:prstGeom>
          <a:noFill/>
          <a:ln w="3175">
            <a:solidFill>
              <a:schemeClr val="tx1"/>
            </a:solidFill>
          </a:ln>
        </p:spPr>
        <p:txBody>
          <a:bodyPr wrap="none" rtlCol="0">
            <a:spAutoFit/>
          </a:bodyPr>
          <a:lstStyle/>
          <a:p>
            <a:r>
              <a:rPr lang="en-US" sz="1200" dirty="0">
                <a:latin typeface="Arial" panose="020B0604020202020204" pitchFamily="34" charset="0"/>
                <a:cs typeface="Arial" panose="020B0604020202020204" pitchFamily="34" charset="0"/>
              </a:rPr>
              <a:t>Santa Rosa County</a:t>
            </a:r>
            <a:endParaRPr lang="en-US" sz="1200" dirty="0">
              <a:solidFill>
                <a:srgbClr val="0000FF"/>
              </a:solidFill>
              <a:latin typeface="Arial" panose="020B0604020202020204" pitchFamily="34" charset="0"/>
              <a:cs typeface="Arial" panose="020B0604020202020204" pitchFamily="34" charset="0"/>
            </a:endParaRPr>
          </a:p>
        </p:txBody>
      </p:sp>
      <p:cxnSp>
        <p:nvCxnSpPr>
          <p:cNvPr id="53" name="Straight Arrow Connector 52">
            <a:extLst>
              <a:ext uri="{FF2B5EF4-FFF2-40B4-BE49-F238E27FC236}">
                <a16:creationId xmlns:a16="http://schemas.microsoft.com/office/drawing/2014/main" id="{97C271D0-B5C2-41C8-AB2A-C519B398C7BC}"/>
              </a:ext>
            </a:extLst>
          </p:cNvPr>
          <p:cNvCxnSpPr>
            <a:cxnSpLocks/>
          </p:cNvCxnSpPr>
          <p:nvPr/>
        </p:nvCxnSpPr>
        <p:spPr>
          <a:xfrm flipH="1">
            <a:off x="1905000" y="1559904"/>
            <a:ext cx="1475502" cy="16489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8953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18097" y="304800"/>
            <a:ext cx="6515245" cy="584775"/>
          </a:xfrm>
          <a:prstGeom prst="rect">
            <a:avLst/>
          </a:prstGeom>
          <a:noFill/>
        </p:spPr>
        <p:txBody>
          <a:bodyPr wrap="none" rtlCol="0">
            <a:spAutoFit/>
          </a:bodyPr>
          <a:lstStyle/>
          <a:p>
            <a:pPr algn="ctr"/>
            <a:r>
              <a:rPr lang="en-US" sz="3200" b="1" dirty="0">
                <a:latin typeface="Times New Roman" panose="02020603050405020304" pitchFamily="18" charset="0"/>
                <a:cs typeface="Times New Roman" panose="02020603050405020304" pitchFamily="18" charset="0"/>
              </a:rPr>
              <a:t>Florida Defense Support Task Force</a:t>
            </a:r>
          </a:p>
        </p:txBody>
      </p:sp>
      <p:sp>
        <p:nvSpPr>
          <p:cNvPr id="5" name="TextBox 4"/>
          <p:cNvSpPr txBox="1"/>
          <p:nvPr/>
        </p:nvSpPr>
        <p:spPr>
          <a:xfrm>
            <a:off x="1371600" y="2286000"/>
            <a:ext cx="184731" cy="369332"/>
          </a:xfrm>
          <a:prstGeom prst="rect">
            <a:avLst/>
          </a:prstGeom>
          <a:noFill/>
        </p:spPr>
        <p:txBody>
          <a:bodyPr wrap="none" rtlCol="0">
            <a:spAutoFit/>
          </a:bodyPr>
          <a:lstStyle/>
          <a:p>
            <a:endParaRPr lang="en-US" dirty="0"/>
          </a:p>
        </p:txBody>
      </p:sp>
      <p:sp>
        <p:nvSpPr>
          <p:cNvPr id="6" name="Rectangle 5"/>
          <p:cNvSpPr/>
          <p:nvPr/>
        </p:nvSpPr>
        <p:spPr>
          <a:xfrm>
            <a:off x="609600" y="1337131"/>
            <a:ext cx="8003957" cy="4893647"/>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Created in 2011 – F.S. 288.987, Replaced the Florida Council on Military Bases and Mission Support.  Sunshine exemption – F.S. 288.985. </a:t>
            </a:r>
          </a:p>
          <a:p>
            <a:endParaRPr lang="en-US" sz="1600" dirty="0">
              <a:latin typeface="Times New Roman" panose="02020603050405020304" pitchFamily="18" charset="0"/>
              <a:cs typeface="Times New Roman" panose="02020603050405020304" pitchFamily="18" charset="0"/>
            </a:endParaRPr>
          </a:p>
          <a:p>
            <a:pPr marL="457200" indent="-457200">
              <a:spcAft>
                <a:spcPts val="60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Make recommendations to preserve, protect and enhance Florida’s military missions and installations</a:t>
            </a:r>
          </a:p>
          <a:p>
            <a:pPr marL="457200" indent="-457200">
              <a:spcAft>
                <a:spcPts val="600"/>
              </a:spcAft>
              <a:buFont typeface="Arial" panose="020B0604020202020204" pitchFamily="34" charset="0"/>
              <a:buChar char="•"/>
            </a:pPr>
            <a:endParaRPr lang="en-US" sz="800" dirty="0">
              <a:latin typeface="Times New Roman" panose="02020603050405020304" pitchFamily="18" charset="0"/>
              <a:cs typeface="Times New Roman" panose="02020603050405020304" pitchFamily="18" charset="0"/>
            </a:endParaRPr>
          </a:p>
          <a:p>
            <a:pPr marL="457200" indent="-457200">
              <a:spcAft>
                <a:spcPts val="60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Increase the defense industry in Florida</a:t>
            </a:r>
          </a:p>
          <a:p>
            <a:pPr marL="457200" indent="-457200">
              <a:spcAft>
                <a:spcPts val="600"/>
              </a:spcAft>
              <a:buFont typeface="Arial" panose="020B0604020202020204" pitchFamily="34" charset="0"/>
              <a:buChar char="•"/>
            </a:pPr>
            <a:endParaRPr lang="en-US" sz="800" dirty="0">
              <a:latin typeface="Times New Roman" panose="02020603050405020304" pitchFamily="18" charset="0"/>
              <a:cs typeface="Times New Roman" panose="02020603050405020304" pitchFamily="18" charset="0"/>
            </a:endParaRPr>
          </a:p>
          <a:p>
            <a:pPr marL="457200" indent="-457200">
              <a:spcAft>
                <a:spcPts val="60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Strengthen state support for education, health care, employment, and family programs for service members, families, retirees and businesses that bring military-related jobs to the state</a:t>
            </a:r>
          </a:p>
        </p:txBody>
      </p:sp>
      <p:cxnSp>
        <p:nvCxnSpPr>
          <p:cNvPr id="7" name="Straight Connector 6"/>
          <p:cNvCxnSpPr/>
          <p:nvPr/>
        </p:nvCxnSpPr>
        <p:spPr>
          <a:xfrm>
            <a:off x="1175331" y="1143000"/>
            <a:ext cx="6749469"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A8467446-9B54-43C8-856B-11AC0ECE7639}" type="slidenum">
              <a:rPr lang="en-US" smtClean="0"/>
              <a:t>9</a:t>
            </a:fld>
            <a:endParaRPr lang="en-US" dirty="0"/>
          </a:p>
        </p:txBody>
      </p:sp>
      <p:sp>
        <p:nvSpPr>
          <p:cNvPr id="8" name="Rectangle 7"/>
          <p:cNvSpPr/>
          <p:nvPr/>
        </p:nvSpPr>
        <p:spPr>
          <a:xfrm>
            <a:off x="381000" y="152400"/>
            <a:ext cx="8458200" cy="65532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64080845"/>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104376</TotalTime>
  <Words>2830</Words>
  <Application>Microsoft Office PowerPoint</Application>
  <PresentationFormat>On-screen Show (4:3)</PresentationFormat>
  <Paragraphs>307</Paragraphs>
  <Slides>19</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Courier New</vt:lpstr>
      <vt:lpstr>Times New Roman</vt:lpstr>
      <vt:lpstr>Office Theme</vt:lpstr>
      <vt:lpstr>PowerPoint Presentation</vt:lpstr>
      <vt:lpstr>PowerPoint Presentation</vt:lpstr>
      <vt:lpstr>PowerPoint Presentation</vt:lpstr>
      <vt:lpstr>Who’s Who: Veterans, National Guard, and Military and Defense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Bruce Grant</dc:creator>
  <cp:lastModifiedBy>Terry McCaffrey</cp:lastModifiedBy>
  <cp:revision>505</cp:revision>
  <cp:lastPrinted>2019-11-15T18:53:16Z</cp:lastPrinted>
  <dcterms:created xsi:type="dcterms:W3CDTF">2012-05-10T18:20:14Z</dcterms:created>
  <dcterms:modified xsi:type="dcterms:W3CDTF">2022-09-19T18:21:02Z</dcterms:modified>
</cp:coreProperties>
</file>