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067" r:id="rId3"/>
    <p:sldId id="2066" r:id="rId4"/>
    <p:sldId id="2065" r:id="rId5"/>
    <p:sldId id="2064" r:id="rId6"/>
    <p:sldId id="300" r:id="rId7"/>
    <p:sldId id="20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Williamson" initials="SW" lastIdx="3" clrIdx="0">
    <p:extLst>
      <p:ext uri="{19B8F6BF-5375-455C-9EA6-DF929625EA0E}">
        <p15:presenceInfo xmlns:p15="http://schemas.microsoft.com/office/powerpoint/2012/main" userId="93ce42b767c1b8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4F81BD"/>
    <a:srgbClr val="FFB9B9"/>
    <a:srgbClr val="948A54"/>
    <a:srgbClr val="C0504D"/>
    <a:srgbClr val="E6E3D2"/>
    <a:srgbClr val="FF99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62" y="2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AD7DE-7BA7-D442-AF6A-654E96E35CE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9F878-3E97-6945-946D-0363D02699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8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7747-D9B4-4437-B335-4D958C1F92E1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898D0-54B1-3F14-CE86-ABBE17F9C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283" y="136524"/>
            <a:ext cx="773117" cy="8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0E6C-13B0-4EE5-83D5-2216221E3D5B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3B3B-E3F8-4AFE-BF4D-C274B58F96CF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6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1A6B-1303-A63A-2508-90F8F78A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00007-C319-DF26-982E-5AC9CB500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95A81-A218-D697-DDE5-84455F6B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17AAB-79B8-1E5F-361D-44949701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3CC67-E4F9-4AA6-1880-989EA76F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8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6C63-765D-1B75-D9F0-DCA80DE6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E3BB6-EA2C-6AC3-67EB-2FA7179A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F912-A58F-EEC4-FE2C-2F7A5835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C1965-2484-1B23-BB66-334CC23E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E21D-B06C-8447-5CBB-6E961C15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4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1D3A-85A8-BC2E-61E7-A6BA004E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9BA2-84C7-BF68-A70E-71EE75A8D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0A18D-88CB-81BE-1B6A-2421AC8C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24784-8612-28B6-E729-350778D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AD0E-6F91-F788-3891-A76FC547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6672-8E17-1963-93CC-49970484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140B-9A13-B871-F2E3-DC928397A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D237E-1A2F-2203-0E37-771AE8A3C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5A7B2-416F-44A6-C934-55CB7E71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9ED4E-1907-B7E3-A960-7280336A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06DD8-71D9-E630-ABDF-5C2D3310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EEB8-F26C-E540-44F5-288AA996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D3027-A106-2F85-6712-8332CB8F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FA4AE-747B-7D06-2C88-E6C18F712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74B47-AE99-F15B-37C0-1E248C5E3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93EE7-0BB4-B5E2-95F4-BDA4F8904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FA374-9126-0797-4D98-1BCE2431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82DC2-37F8-8254-2178-7A5D6661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117AB-6B1E-0AAD-3943-39141E6C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0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E7B-5C97-A535-D934-E2147FC4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B9271-3798-6A68-6EEB-5125A90F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47582-E74F-D374-7BF9-084EF658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3470B-FD3A-9FF0-8E5A-A3C1BCA5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6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B2479-45BB-CE83-0DDC-04730A91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CBF31-2D78-F92B-371B-FB0BF96A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708-836C-CB68-FAEC-D3C46E74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3C75-E627-182B-2AD1-E05D64C2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76F1-7501-33F6-A0A3-CC4A1F3C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5983B-E68B-20B8-FCD9-AE0D90CCC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36504-1884-6B89-2171-3702445D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CECE1-72CB-F843-167B-38189CBD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4F16D-4257-E744-04AD-B4E62052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F608-1795-4DB7-978F-75CBBE438CC1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2EE5-673B-0451-8C09-4255EE05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D1E8-1F47-582F-0C89-6E9647E00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DCF8E-9B66-7091-E36E-20EDD459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AA294-93E9-A805-76C8-8A871529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FFC13-CA3D-AD2B-AA82-4AB4E1E1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CB3E1-22B9-5982-2690-86EB509F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DABE-71AC-BEF3-90BC-1F8FFE28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D4CFC-9CB4-E3A4-DB5B-AFBE6FF9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F444A-8543-F357-2C94-D077314B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7A7CC-1D0B-5EDD-58DE-C3093867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1A876-C312-EE48-E344-DC80583F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2E5BD-6A4F-82DA-CF6B-4D2F98BA7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4E218-2D47-D912-3AC4-902C68F44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8917-9740-81D4-40AF-798BA1CC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8819-5BBE-6313-D623-C73C393D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5E46-D7D1-F686-D21D-4A2F9EAA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013D-467C-4393-989B-640B8A9E6495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5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6D17-18AE-4429-ACD0-06B234472747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5B9-8A0A-4045-86E7-3ED0DE39BB89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0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B10B-262D-4C7A-A072-829638C6C430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9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E7FD-AC2A-454D-A3DD-2A34B15FEA1F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631-40F8-40C5-BF98-D90D3795B6E1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4220-079E-487D-81F3-7F8CBF4DB9AD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9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C7E0-7675-4F4F-98C0-CE6D74A7936D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15B4-F426-2647-98BE-F75A89C56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0" y="1190906"/>
            <a:ext cx="12212565" cy="5667095"/>
          </a:xfrm>
          <a:prstGeom prst="rect">
            <a:avLst/>
          </a:prstGeom>
        </p:spPr>
      </p:pic>
      <p:pic>
        <p:nvPicPr>
          <p:cNvPr id="20" name="Picture 19" descr="SFDA logo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26" y="5755368"/>
            <a:ext cx="1912223" cy="11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76F9C-5561-9CAB-EFC1-F9B2C476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0EE2F-7EF0-0534-6524-5589A985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F424-9FBB-7EE1-7020-26950E343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7867-E6B1-4194-834A-5E807A586C0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5CFD-8C82-9667-4775-B88B1DEE8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D7C58-CA3C-3DE6-7154-BD7015AEB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42B8-4B2C-4C27-A9A2-B16728EE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7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6781FB-2A4D-5A85-5A2F-DC7FAD9E111F}"/>
              </a:ext>
            </a:extLst>
          </p:cNvPr>
          <p:cNvGrpSpPr/>
          <p:nvPr/>
        </p:nvGrpSpPr>
        <p:grpSpPr>
          <a:xfrm>
            <a:off x="723899" y="404002"/>
            <a:ext cx="10515601" cy="6342362"/>
            <a:chOff x="723899" y="404002"/>
            <a:chExt cx="10515601" cy="6342362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3AC86A-2DF0-4C6A-815E-934F20FB394B}"/>
                </a:ext>
              </a:extLst>
            </p:cNvPr>
            <p:cNvSpPr txBox="1"/>
            <p:nvPr/>
          </p:nvSpPr>
          <p:spPr>
            <a:xfrm>
              <a:off x="2482674" y="404002"/>
              <a:ext cx="75757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World-Leading Yet Disconnected…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AA9231C-E703-DD53-468F-A8C5937E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00" y="1602864"/>
              <a:ext cx="3841240" cy="1932776"/>
            </a:xfrm>
            <a:prstGeom prst="rect">
              <a:avLst/>
            </a:prstGeom>
          </p:spPr>
        </p:pic>
        <p:pic>
          <p:nvPicPr>
            <p:cNvPr id="3" name="Picture 2" descr="FLORIDA KEYS REGIONAL RESILIENCE PLAN AND NEIGHBORHOOD LIVABILITY OUTREACH  AND PLANNING">
              <a:extLst>
                <a:ext uri="{FF2B5EF4-FFF2-40B4-BE49-F238E27FC236}">
                  <a16:creationId xmlns:a16="http://schemas.microsoft.com/office/drawing/2014/main" id="{757F081E-0C0D-DC00-0D6C-F53775982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49" y="3890666"/>
              <a:ext cx="2139017" cy="2855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9545FB-FDDE-FFBB-C43C-B34792CCE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3702" y="3883702"/>
              <a:ext cx="5935798" cy="28626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4F6307-5048-DFE7-6602-6E9645F6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899" y="3873043"/>
              <a:ext cx="2231049" cy="2873321"/>
            </a:xfrm>
            <a:prstGeom prst="rect">
              <a:avLst/>
            </a:prstGeom>
            <a:effectLst/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74BB21-B80F-166D-AD7B-BC28112D9959}"/>
                </a:ext>
              </a:extLst>
            </p:cNvPr>
            <p:cNvGrpSpPr/>
            <p:nvPr/>
          </p:nvGrpSpPr>
          <p:grpSpPr>
            <a:xfrm>
              <a:off x="7468842" y="1590862"/>
              <a:ext cx="3591094" cy="1690755"/>
              <a:chOff x="7468842" y="1590862"/>
              <a:chExt cx="3591094" cy="169075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01145-57D7-0530-6F5D-F7EE50166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7283" y="1590862"/>
                <a:ext cx="1692653" cy="1690755"/>
              </a:xfrm>
              <a:prstGeom prst="rect">
                <a:avLst/>
              </a:prstGeom>
            </p:spPr>
          </p:pic>
          <p:sp>
            <p:nvSpPr>
              <p:cNvPr id="8" name="Not Equal 7">
                <a:extLst>
                  <a:ext uri="{FF2B5EF4-FFF2-40B4-BE49-F238E27FC236}">
                    <a16:creationId xmlns:a16="http://schemas.microsoft.com/office/drawing/2014/main" id="{AE118042-633F-1C47-3E89-4096F4AB5001}"/>
                  </a:ext>
                </a:extLst>
              </p:cNvPr>
              <p:cNvSpPr/>
              <p:nvPr/>
            </p:nvSpPr>
            <p:spPr>
              <a:xfrm>
                <a:off x="7468842" y="1883346"/>
                <a:ext cx="1605517" cy="1105786"/>
              </a:xfrm>
              <a:prstGeom prst="mathNotEqual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80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5D3126-F9E2-8AFF-8892-71491B3F7DA7}"/>
              </a:ext>
            </a:extLst>
          </p:cNvPr>
          <p:cNvGrpSpPr/>
          <p:nvPr/>
        </p:nvGrpSpPr>
        <p:grpSpPr>
          <a:xfrm>
            <a:off x="708662" y="404002"/>
            <a:ext cx="10589093" cy="6334594"/>
            <a:chOff x="708662" y="404002"/>
            <a:chExt cx="10589093" cy="633459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3AC86A-2DF0-4C6A-815E-934F20FB394B}"/>
                </a:ext>
              </a:extLst>
            </p:cNvPr>
            <p:cNvSpPr txBox="1"/>
            <p:nvPr/>
          </p:nvSpPr>
          <p:spPr>
            <a:xfrm>
              <a:off x="2482674" y="404002"/>
              <a:ext cx="7075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…Because “We” Said So….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28C668-85B9-9812-B0D5-50A2B611F6EE}"/>
                </a:ext>
              </a:extLst>
            </p:cNvPr>
            <p:cNvGrpSpPr/>
            <p:nvPr/>
          </p:nvGrpSpPr>
          <p:grpSpPr>
            <a:xfrm>
              <a:off x="7171082" y="1520769"/>
              <a:ext cx="4126673" cy="4871158"/>
              <a:chOff x="7979166" y="1021951"/>
              <a:chExt cx="4126673" cy="48711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611D543-7AC1-B82B-ACC3-9F6B4C5D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13011" y="1021951"/>
                <a:ext cx="1591224" cy="20641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35D17BE-2352-AAD1-7C87-17FAA7475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68539" y="1564889"/>
                <a:ext cx="1599322" cy="14781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4" descr="See the source image">
                <a:extLst>
                  <a:ext uri="{FF2B5EF4-FFF2-40B4-BE49-F238E27FC236}">
                    <a16:creationId xmlns:a16="http://schemas.microsoft.com/office/drawing/2014/main" id="{43698F7A-26DE-CBDA-44EE-9B4313FE0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718348" y="2265832"/>
                <a:ext cx="1331231" cy="141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See the source image">
                <a:extLst>
                  <a:ext uri="{FF2B5EF4-FFF2-40B4-BE49-F238E27FC236}">
                    <a16:creationId xmlns:a16="http://schemas.microsoft.com/office/drawing/2014/main" id="{96BBF1A5-6F5D-2C44-8712-63B0EA25E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8942" y="3129117"/>
                <a:ext cx="2287652" cy="141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See the source image">
                <a:extLst>
                  <a:ext uri="{FF2B5EF4-FFF2-40B4-BE49-F238E27FC236}">
                    <a16:creationId xmlns:a16="http://schemas.microsoft.com/office/drawing/2014/main" id="{B06D987B-07D5-220B-B671-317341D32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61495" y="3813586"/>
                <a:ext cx="1244344" cy="20795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1DFD306-6B14-2EC5-F49B-7F9BB637C98B}"/>
                  </a:ext>
                </a:extLst>
              </p:cNvPr>
              <p:cNvGrpSpPr/>
              <p:nvPr/>
            </p:nvGrpSpPr>
            <p:grpSpPr>
              <a:xfrm>
                <a:off x="7979166" y="1084226"/>
                <a:ext cx="2317074" cy="3798502"/>
                <a:chOff x="6927114" y="1084226"/>
                <a:chExt cx="2317074" cy="3798502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C7D2C75-FE24-08B7-136E-1EA606D1A8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7114" y="1084226"/>
                  <a:ext cx="1599322" cy="20765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723560A4-8E16-1BEE-674A-F99821A9E3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5408" y="2814704"/>
                  <a:ext cx="1598780" cy="206802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BB788D-2F32-59E5-55ED-065587CF31A9}"/>
                </a:ext>
              </a:extLst>
            </p:cNvPr>
            <p:cNvGrpSpPr/>
            <p:nvPr/>
          </p:nvGrpSpPr>
          <p:grpSpPr>
            <a:xfrm>
              <a:off x="708662" y="1286894"/>
              <a:ext cx="5427892" cy="3801041"/>
              <a:chOff x="2984028" y="1180560"/>
              <a:chExt cx="5427892" cy="38010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F34DF1-A75A-1249-AC4C-60E1E672E27B}"/>
                  </a:ext>
                </a:extLst>
              </p:cNvPr>
              <p:cNvSpPr txBox="1"/>
              <p:nvPr/>
            </p:nvSpPr>
            <p:spPr>
              <a:xfrm>
                <a:off x="2984028" y="1387538"/>
                <a:ext cx="472687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National Defense Authorization Act (NDAA)</a:t>
                </a:r>
              </a:p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FY18</a:t>
                </a:r>
              </a:p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FY19</a:t>
                </a:r>
              </a:p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FY20</a:t>
                </a:r>
              </a:p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FY21</a:t>
                </a:r>
              </a:p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FY22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022069-23A6-CC02-2983-12B37A2CA53B}"/>
                  </a:ext>
                </a:extLst>
              </p:cNvPr>
              <p:cNvSpPr txBox="1"/>
              <p:nvPr/>
            </p:nvSpPr>
            <p:spPr>
              <a:xfrm>
                <a:off x="3668199" y="1180560"/>
                <a:ext cx="4743721" cy="380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Directed to identify </a:t>
                </a:r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Top-10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 challenged sites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Resilience formally includes climate changes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Climate change in UFC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Floodplain requirements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Installation Master Plan changes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Directs installation resilience plans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Improved building codes (UFC)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Floodplain / sea-level rise linkage and restrictions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Update climate change adaptation roadmap 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Improve installation water management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Perform USCG vulnerability assessment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COCOM installation climate risk assessment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Various new spending authorities to support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Increased funding authorities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D692EC-525B-678B-EE6A-5C43DA3FAE3B}"/>
                </a:ext>
              </a:extLst>
            </p:cNvPr>
            <p:cNvGrpSpPr/>
            <p:nvPr/>
          </p:nvGrpSpPr>
          <p:grpSpPr>
            <a:xfrm>
              <a:off x="2482323" y="5091991"/>
              <a:ext cx="5237436" cy="1646605"/>
              <a:chOff x="2984028" y="1207580"/>
              <a:chExt cx="4906887" cy="164660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D248C9-C39B-2684-2F4B-576C77552190}"/>
                  </a:ext>
                </a:extLst>
              </p:cNvPr>
              <p:cNvSpPr txBox="1"/>
              <p:nvPr/>
            </p:nvSpPr>
            <p:spPr>
              <a:xfrm>
                <a:off x="2984028" y="1387538"/>
                <a:ext cx="4244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182880">
                  <a:buFont typeface="Arial" panose="020B0604020202020204" pitchFamily="34" charset="0"/>
                  <a:buChar char="•"/>
                </a:pPr>
                <a:r>
                  <a:rPr lang="en-US" sz="1800" b="1">
                    <a:solidFill>
                      <a:srgbClr val="00206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2018 &amp; 2019 Defense Department Reports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D123CA-A9BD-DE10-A647-EC376CD4B310}"/>
                  </a:ext>
                </a:extLst>
              </p:cNvPr>
              <p:cNvSpPr txBox="1"/>
              <p:nvPr/>
            </p:nvSpPr>
            <p:spPr>
              <a:xfrm>
                <a:off x="3147194" y="1207580"/>
                <a:ext cx="4743721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solidFill>
                    <a:srgbClr val="002060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solidFill>
                    <a:srgbClr val="002060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&gt; 50% of DoD installations at-risk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Highlighted multiple environmental risk factors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b="1" dirty="0">
                    <a:solidFill>
                      <a:srgbClr val="FF0000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Florida &amp; South Florida installations perceived at risk</a:t>
                </a:r>
              </a:p>
              <a:p>
                <a:pPr marL="548640" lvl="1" indent="-18288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Highlighted benefits of regional collaboration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b="1" dirty="0">
                  <a:solidFill>
                    <a:srgbClr val="002060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203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0F6CF7-A2CC-7674-3C48-9B9FCCE2CDE1}"/>
              </a:ext>
            </a:extLst>
          </p:cNvPr>
          <p:cNvGrpSpPr/>
          <p:nvPr/>
        </p:nvGrpSpPr>
        <p:grpSpPr>
          <a:xfrm>
            <a:off x="242016" y="404002"/>
            <a:ext cx="11567434" cy="6328795"/>
            <a:chOff x="242016" y="404002"/>
            <a:chExt cx="11567434" cy="6328795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3AC86A-2DF0-4C6A-815E-934F20FB394B}"/>
                </a:ext>
              </a:extLst>
            </p:cNvPr>
            <p:cNvSpPr txBox="1"/>
            <p:nvPr/>
          </p:nvSpPr>
          <p:spPr>
            <a:xfrm>
              <a:off x="2482672" y="404002"/>
              <a:ext cx="8904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Linking Communities Through Resilience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45F4452-F9BA-DA62-E08E-926C7E77F240}"/>
                </a:ext>
              </a:extLst>
            </p:cNvPr>
            <p:cNvGrpSpPr/>
            <p:nvPr/>
          </p:nvGrpSpPr>
          <p:grpSpPr>
            <a:xfrm>
              <a:off x="242016" y="1807505"/>
              <a:ext cx="11567434" cy="4925292"/>
              <a:chOff x="242016" y="1807505"/>
              <a:chExt cx="11567434" cy="492529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3F64223-970C-8A7C-CB08-003D462AEECE}"/>
                  </a:ext>
                </a:extLst>
              </p:cNvPr>
              <p:cNvGrpSpPr/>
              <p:nvPr/>
            </p:nvGrpSpPr>
            <p:grpSpPr>
              <a:xfrm>
                <a:off x="242016" y="1807505"/>
                <a:ext cx="11567434" cy="4925292"/>
                <a:chOff x="242016" y="1807505"/>
                <a:chExt cx="11567434" cy="4925292"/>
              </a:xfrm>
            </p:grpSpPr>
            <p:sp>
              <p:nvSpPr>
                <p:cNvPr id="3" name="Arrow: Left-Right 2">
                  <a:extLst>
                    <a:ext uri="{FF2B5EF4-FFF2-40B4-BE49-F238E27FC236}">
                      <a16:creationId xmlns:a16="http://schemas.microsoft.com/office/drawing/2014/main" id="{CF2C1D72-D7F0-FDE4-601C-C0A52081C30C}"/>
                    </a:ext>
                  </a:extLst>
                </p:cNvPr>
                <p:cNvSpPr/>
                <p:nvPr/>
              </p:nvSpPr>
              <p:spPr>
                <a:xfrm>
                  <a:off x="4090978" y="3719985"/>
                  <a:ext cx="4967966" cy="1051683"/>
                </a:xfrm>
                <a:prstGeom prst="leftRightArrow">
                  <a:avLst>
                    <a:gd name="adj1" fmla="val 50000"/>
                    <a:gd name="adj2" fmla="val 23448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Picture 10" descr="Image result for image southcom">
                  <a:extLst>
                    <a:ext uri="{FF2B5EF4-FFF2-40B4-BE49-F238E27FC236}">
                      <a16:creationId xmlns:a16="http://schemas.microsoft.com/office/drawing/2014/main" id="{F7F8C2B4-80B2-DDFC-B1C4-9A1910C8FF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90106" y="2935379"/>
                  <a:ext cx="837537" cy="10516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14" descr="Image result for homestead air reserve base image">
                  <a:extLst>
                    <a:ext uri="{FF2B5EF4-FFF2-40B4-BE49-F238E27FC236}">
                      <a16:creationId xmlns:a16="http://schemas.microsoft.com/office/drawing/2014/main" id="{2D776B5A-5ABC-D058-66DA-D75938ED5C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0473" y="4015334"/>
                  <a:ext cx="1738977" cy="14544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16" descr="Image result for naval air station key west">
                  <a:extLst>
                    <a:ext uri="{FF2B5EF4-FFF2-40B4-BE49-F238E27FC236}">
                      <a16:creationId xmlns:a16="http://schemas.microsoft.com/office/drawing/2014/main" id="{FFEBBBE4-8A27-AC50-9BEE-DF0E6385A6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88762" y="5427295"/>
                  <a:ext cx="1136616" cy="1091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Naval Surface Warfare Center (NSWC) - Carderock Division | Federal Labs">
                  <a:extLst>
                    <a:ext uri="{FF2B5EF4-FFF2-40B4-BE49-F238E27FC236}">
                      <a16:creationId xmlns:a16="http://schemas.microsoft.com/office/drawing/2014/main" id="{1EE1EBB4-8A49-DEB9-F7F4-BECEE052C2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2413" y="2177870"/>
                  <a:ext cx="1404916" cy="635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62" descr="See the source image">
                  <a:extLst>
                    <a:ext uri="{FF2B5EF4-FFF2-40B4-BE49-F238E27FC236}">
                      <a16:creationId xmlns:a16="http://schemas.microsoft.com/office/drawing/2014/main" id="{B3A80C4E-4032-08D5-7F67-E56DCB42B8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0678" y="1951279"/>
                  <a:ext cx="672173" cy="6721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64" descr="See the source image">
                  <a:extLst>
                    <a:ext uri="{FF2B5EF4-FFF2-40B4-BE49-F238E27FC236}">
                      <a16:creationId xmlns:a16="http://schemas.microsoft.com/office/drawing/2014/main" id="{91A481BA-956E-564E-EE4F-B83DD86DA0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13194" y="5469750"/>
                  <a:ext cx="674981" cy="6772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0BF43DF-7809-402E-1040-92774F356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42016" y="2388781"/>
                  <a:ext cx="3598267" cy="3628962"/>
                </a:xfrm>
                <a:prstGeom prst="rect">
                  <a:avLst/>
                </a:prstGeom>
              </p:spPr>
            </p:pic>
            <p:pic>
              <p:nvPicPr>
                <p:cNvPr id="13" name="Picture 2" descr="Jacobs Engineering Group Inc. | Facebook">
                  <a:extLst>
                    <a:ext uri="{FF2B5EF4-FFF2-40B4-BE49-F238E27FC236}">
                      <a16:creationId xmlns:a16="http://schemas.microsoft.com/office/drawing/2014/main" id="{05DA7F3E-80D2-0E23-2E34-63EF06E406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958" y="5781600"/>
                  <a:ext cx="951197" cy="9511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02" descr="See the source image">
                  <a:extLst>
                    <a:ext uri="{FF2B5EF4-FFF2-40B4-BE49-F238E27FC236}">
                      <a16:creationId xmlns:a16="http://schemas.microsoft.com/office/drawing/2014/main" id="{733EC6D5-B12D-737D-5875-89AA84C829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2673" y="1807505"/>
                  <a:ext cx="1961769" cy="624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" name="Picture 21" descr="Logo&#10;&#10;Description automatically generated">
                <a:extLst>
                  <a:ext uri="{FF2B5EF4-FFF2-40B4-BE49-F238E27FC236}">
                    <a16:creationId xmlns:a16="http://schemas.microsoft.com/office/drawing/2014/main" id="{0B9C6EE4-2DA4-8505-CF9E-786232837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4161" y="3361149"/>
                <a:ext cx="2301599" cy="1769354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5325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F11E87-E34C-33BE-38BE-49158D654654}"/>
              </a:ext>
            </a:extLst>
          </p:cNvPr>
          <p:cNvGrpSpPr/>
          <p:nvPr/>
        </p:nvGrpSpPr>
        <p:grpSpPr>
          <a:xfrm>
            <a:off x="892681" y="182577"/>
            <a:ext cx="10780704" cy="6654916"/>
            <a:chOff x="892681" y="182577"/>
            <a:chExt cx="10780704" cy="6654916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3AC86A-2DF0-4C6A-815E-934F20FB394B}"/>
                </a:ext>
              </a:extLst>
            </p:cNvPr>
            <p:cNvSpPr txBox="1"/>
            <p:nvPr/>
          </p:nvSpPr>
          <p:spPr>
            <a:xfrm>
              <a:off x="2482673" y="404002"/>
              <a:ext cx="6416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MIRR Coverage &amp; Engagement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0182A4A-8D58-449E-9FB7-1BFD351CCBE9}"/>
                </a:ext>
              </a:extLst>
            </p:cNvPr>
            <p:cNvSpPr txBox="1"/>
            <p:nvPr/>
          </p:nvSpPr>
          <p:spPr>
            <a:xfrm>
              <a:off x="1227436" y="1758936"/>
              <a:ext cx="2438103" cy="480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rgbClr val="002060"/>
                  </a:solidFill>
                </a:rPr>
                <a:t>Installations / Facilities</a:t>
              </a:r>
              <a:r>
                <a:rPr lang="en-US" b="1" dirty="0">
                  <a:solidFill>
                    <a:srgbClr val="002060"/>
                  </a:solidFill>
                </a:rPr>
                <a:t>: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USAG-Miami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Homestead ARB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NAS Key West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USCG 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Base Miami Beach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Air Station Miami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D7 Headquarters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STA Ft. Pierce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STA Lake Worth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STA Ft. Lauderdale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STA Miami Beach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STA Islamorada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STA Marathon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STA Key West</a:t>
              </a:r>
            </a:p>
            <a:p>
              <a:pPr marL="548640" lvl="1" indent="-18288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Richmond Heights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FLANG Armory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NUWC Det AUTEC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NSWC SFOMC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E7452C6-6FE7-4F9B-974B-6F6B46354321}"/>
                </a:ext>
              </a:extLst>
            </p:cNvPr>
            <p:cNvSpPr txBox="1"/>
            <p:nvPr/>
          </p:nvSpPr>
          <p:spPr>
            <a:xfrm>
              <a:off x="3792085" y="1758936"/>
              <a:ext cx="2419765" cy="4924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rgbClr val="002060"/>
                  </a:solidFill>
                </a:rPr>
                <a:t>Key Tenant Commands</a:t>
              </a:r>
              <a:r>
                <a:rPr lang="en-US" b="1" dirty="0">
                  <a:solidFill>
                    <a:srgbClr val="002060"/>
                  </a:solidFill>
                </a:rPr>
                <a:t>: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SOUTHCOM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MARFORSOUTH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482</a:t>
              </a:r>
              <a:r>
                <a:rPr lang="en-US" sz="1400" baseline="300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nd</a:t>
              </a: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 Fighter Wing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SOCSOUTH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125</a:t>
              </a:r>
              <a:r>
                <a:rPr lang="en-US" sz="1400" baseline="300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th</a:t>
              </a: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 FW Det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CBP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USCG District 7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USCG Sector Miami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USCG Sector Key West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USCG MSST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JIATF-S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highlight>
                    <a:srgbClr val="00FFFF"/>
                  </a:highlight>
                </a:rPr>
                <a:t>Army Dive School</a:t>
              </a:r>
            </a:p>
            <a:p>
              <a:endParaRPr lang="en-US" b="1" u="sng" dirty="0">
                <a:solidFill>
                  <a:schemeClr val="tx2"/>
                </a:solidFill>
              </a:endParaRPr>
            </a:p>
            <a:p>
              <a:r>
                <a:rPr lang="en-US" b="1" u="sng" dirty="0">
                  <a:solidFill>
                    <a:srgbClr val="002060"/>
                  </a:solidFill>
                </a:rPr>
                <a:t>Other Commands</a:t>
              </a:r>
              <a:r>
                <a:rPr lang="en-US" b="1" dirty="0">
                  <a:solidFill>
                    <a:srgbClr val="002060"/>
                  </a:solidFill>
                </a:rPr>
                <a:t>: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(17) USCG Cutters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(3) USCG ANTs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(1) USCG MSD</a:t>
              </a:r>
            </a:p>
            <a:p>
              <a:pPr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(1) USCG COE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2C4C212-3DDE-4DDB-929A-1C714917C7BD}"/>
                </a:ext>
              </a:extLst>
            </p:cNvPr>
            <p:cNvGrpSpPr/>
            <p:nvPr/>
          </p:nvGrpSpPr>
          <p:grpSpPr>
            <a:xfrm>
              <a:off x="5767715" y="182577"/>
              <a:ext cx="5905670" cy="6459115"/>
              <a:chOff x="2759374" y="339893"/>
              <a:chExt cx="5905670" cy="645911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878A0DA-1FE8-493F-AA4E-D5BA4755CF0E}"/>
                  </a:ext>
                </a:extLst>
              </p:cNvPr>
              <p:cNvGrpSpPr/>
              <p:nvPr/>
            </p:nvGrpSpPr>
            <p:grpSpPr>
              <a:xfrm>
                <a:off x="2759374" y="339893"/>
                <a:ext cx="5905670" cy="6385188"/>
                <a:chOff x="7242899" y="339893"/>
                <a:chExt cx="5905670" cy="6385188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13C2988-94A8-4FF5-B9F0-3F01ED784B34}"/>
                    </a:ext>
                  </a:extLst>
                </p:cNvPr>
                <p:cNvGrpSpPr/>
                <p:nvPr/>
              </p:nvGrpSpPr>
              <p:grpSpPr>
                <a:xfrm>
                  <a:off x="10105446" y="339893"/>
                  <a:ext cx="2536091" cy="340062"/>
                  <a:chOff x="5592429" y="339893"/>
                  <a:chExt cx="2536091" cy="340062"/>
                </a:xfrm>
              </p:grpSpPr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A1BEE908-5B9A-4D25-908E-50693D3AD43D}"/>
                      </a:ext>
                    </a:extLst>
                  </p:cNvPr>
                  <p:cNvSpPr/>
                  <p:nvPr/>
                </p:nvSpPr>
                <p:spPr>
                  <a:xfrm>
                    <a:off x="7940326" y="339893"/>
                    <a:ext cx="188194" cy="224330"/>
                  </a:xfrm>
                  <a:prstGeom prst="ellipse">
                    <a:avLst/>
                  </a:prstGeom>
                  <a:solidFill>
                    <a:srgbClr val="FF99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TextBox 227">
                    <a:extLst>
                      <a:ext uri="{FF2B5EF4-FFF2-40B4-BE49-F238E27FC236}">
                        <a16:creationId xmlns:a16="http://schemas.microsoft.com/office/drawing/2014/main" id="{D158C031-4CE3-4BFD-A9A3-08EF32FD0A33}"/>
                      </a:ext>
                    </a:extLst>
                  </p:cNvPr>
                  <p:cNvSpPr txBox="1"/>
                  <p:nvPr/>
                </p:nvSpPr>
                <p:spPr>
                  <a:xfrm>
                    <a:off x="5592429" y="402956"/>
                    <a:ext cx="71365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St. Lucia</a:t>
                    </a:r>
                  </a:p>
                </p:txBody>
              </p:sp>
            </p:grpSp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1BF23F8C-64A9-41AB-B5CD-F9E0D67F6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0563" t="32998"/>
                <a:stretch/>
              </p:blipFill>
              <p:spPr>
                <a:xfrm>
                  <a:off x="7242899" y="444947"/>
                  <a:ext cx="5905670" cy="6280134"/>
                </a:xfrm>
                <a:prstGeom prst="rect">
                  <a:avLst/>
                </a:prstGeom>
              </p:spPr>
            </p:pic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5026A3-4101-4724-9060-4390FE82AED3}"/>
                  </a:ext>
                </a:extLst>
              </p:cNvPr>
              <p:cNvSpPr/>
              <p:nvPr/>
            </p:nvSpPr>
            <p:spPr>
              <a:xfrm>
                <a:off x="2920180" y="5919021"/>
                <a:ext cx="973394" cy="879987"/>
              </a:xfrm>
              <a:prstGeom prst="ellipse">
                <a:avLst/>
              </a:prstGeom>
              <a:solidFill>
                <a:srgbClr val="00FFFF">
                  <a:alpha val="25000"/>
                </a:srgbClr>
              </a:solidFill>
              <a:ln w="28575">
                <a:solidFill>
                  <a:srgbClr val="4F81BD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1357469-75BF-442A-B69D-A3EA6A65EF9C}"/>
                  </a:ext>
                </a:extLst>
              </p:cNvPr>
              <p:cNvSpPr/>
              <p:nvPr/>
            </p:nvSpPr>
            <p:spPr>
              <a:xfrm>
                <a:off x="6725264" y="4139381"/>
                <a:ext cx="599768" cy="658762"/>
              </a:xfrm>
              <a:prstGeom prst="ellipse">
                <a:avLst/>
              </a:prstGeom>
              <a:solidFill>
                <a:srgbClr val="00FFFF">
                  <a:alpha val="25000"/>
                </a:srgbClr>
              </a:solidFill>
              <a:ln w="28575">
                <a:solidFill>
                  <a:srgbClr val="4F81BD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3E537F8-AB2A-4BA6-81AA-5067768B74C8}"/>
                  </a:ext>
                </a:extLst>
              </p:cNvPr>
              <p:cNvSpPr/>
              <p:nvPr/>
            </p:nvSpPr>
            <p:spPr>
              <a:xfrm>
                <a:off x="6772077" y="3445565"/>
                <a:ext cx="599768" cy="658762"/>
              </a:xfrm>
              <a:prstGeom prst="ellipse">
                <a:avLst/>
              </a:prstGeom>
              <a:solidFill>
                <a:srgbClr val="00FFFF">
                  <a:alpha val="25000"/>
                </a:srgbClr>
              </a:solidFill>
              <a:ln w="28575">
                <a:solidFill>
                  <a:srgbClr val="4F81BD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D1AD74D-59C7-463D-B251-94BDE136D2C9}"/>
                  </a:ext>
                </a:extLst>
              </p:cNvPr>
              <p:cNvSpPr/>
              <p:nvPr/>
            </p:nvSpPr>
            <p:spPr>
              <a:xfrm>
                <a:off x="7799100" y="2470933"/>
                <a:ext cx="599768" cy="658762"/>
              </a:xfrm>
              <a:prstGeom prst="ellipse">
                <a:avLst/>
              </a:prstGeom>
              <a:solidFill>
                <a:srgbClr val="00FFFF">
                  <a:alpha val="25000"/>
                </a:srgbClr>
              </a:solidFill>
              <a:ln w="28575">
                <a:solidFill>
                  <a:srgbClr val="4F81BD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A368BB-E239-4D1E-9366-48E5277604DC}"/>
                </a:ext>
              </a:extLst>
            </p:cNvPr>
            <p:cNvSpPr/>
            <p:nvPr/>
          </p:nvSpPr>
          <p:spPr>
            <a:xfrm>
              <a:off x="892681" y="6178731"/>
              <a:ext cx="599768" cy="658762"/>
            </a:xfrm>
            <a:prstGeom prst="ellipse">
              <a:avLst/>
            </a:prstGeom>
            <a:solidFill>
              <a:srgbClr val="00FFFF">
                <a:alpha val="24706"/>
              </a:srgbClr>
            </a:solidFill>
            <a:ln w="28575">
              <a:solidFill>
                <a:srgbClr val="4F81BD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1CFEAA-4534-4C18-A90F-3A85A437A2EE}"/>
                </a:ext>
              </a:extLst>
            </p:cNvPr>
            <p:cNvSpPr txBox="1"/>
            <p:nvPr/>
          </p:nvSpPr>
          <p:spPr>
            <a:xfrm>
              <a:off x="1503641" y="6323446"/>
              <a:ext cx="2458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MIRR Covered Locations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33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1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236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Polumbo</dc:creator>
  <cp:lastModifiedBy>Chris Duyos</cp:lastModifiedBy>
  <cp:revision>552</cp:revision>
  <dcterms:created xsi:type="dcterms:W3CDTF">2017-04-22T15:39:20Z</dcterms:created>
  <dcterms:modified xsi:type="dcterms:W3CDTF">2022-09-22T17:34:50Z</dcterms:modified>
</cp:coreProperties>
</file>