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608" r:id="rId3"/>
    <p:sldId id="291" r:id="rId4"/>
    <p:sldId id="292" r:id="rId5"/>
    <p:sldId id="293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Christianson" userId="b570dbe8-7de5-468d-853c-d56e0585cbb5" providerId="ADAL" clId="{00DBF486-5891-4FBA-9BE3-287181FFEAC1}"/>
    <pc:docChg chg="custSel modSld">
      <pc:chgData name="Eric Christianson" userId="b570dbe8-7de5-468d-853c-d56e0585cbb5" providerId="ADAL" clId="{00DBF486-5891-4FBA-9BE3-287181FFEAC1}" dt="2022-09-22T02:30:16.035" v="82" actId="14100"/>
      <pc:docMkLst>
        <pc:docMk/>
      </pc:docMkLst>
      <pc:sldChg chg="delSp modSp mod">
        <pc:chgData name="Eric Christianson" userId="b570dbe8-7de5-468d-853c-d56e0585cbb5" providerId="ADAL" clId="{00DBF486-5891-4FBA-9BE3-287181FFEAC1}" dt="2022-09-22T02:27:08.641" v="77" actId="20577"/>
        <pc:sldMkLst>
          <pc:docMk/>
          <pc:sldMk cId="3540765334" sldId="291"/>
        </pc:sldMkLst>
        <pc:spChg chg="del">
          <ac:chgData name="Eric Christianson" userId="b570dbe8-7de5-468d-853c-d56e0585cbb5" providerId="ADAL" clId="{00DBF486-5891-4FBA-9BE3-287181FFEAC1}" dt="2022-09-22T02:26:32.154" v="0" actId="478"/>
          <ac:spMkLst>
            <pc:docMk/>
            <pc:sldMk cId="3540765334" sldId="291"/>
            <ac:spMk id="2" creationId="{7ADFDE71-4B85-0258-E6E2-D70854FC3A43}"/>
          </ac:spMkLst>
        </pc:spChg>
        <pc:spChg chg="mod">
          <ac:chgData name="Eric Christianson" userId="b570dbe8-7de5-468d-853c-d56e0585cbb5" providerId="ADAL" clId="{00DBF486-5891-4FBA-9BE3-287181FFEAC1}" dt="2022-09-22T02:27:08.641" v="77" actId="20577"/>
          <ac:spMkLst>
            <pc:docMk/>
            <pc:sldMk cId="3540765334" sldId="291"/>
            <ac:spMk id="36" creationId="{F715F414-F845-4461-B5BB-36BCD95ED866}"/>
          </ac:spMkLst>
        </pc:spChg>
      </pc:sldChg>
      <pc:sldChg chg="modSp mod">
        <pc:chgData name="Eric Christianson" userId="b570dbe8-7de5-468d-853c-d56e0585cbb5" providerId="ADAL" clId="{00DBF486-5891-4FBA-9BE3-287181FFEAC1}" dt="2022-09-22T02:30:16.035" v="82" actId="14100"/>
        <pc:sldMkLst>
          <pc:docMk/>
          <pc:sldMk cId="2877008980" sldId="293"/>
        </pc:sldMkLst>
        <pc:spChg chg="mod">
          <ac:chgData name="Eric Christianson" userId="b570dbe8-7de5-468d-853c-d56e0585cbb5" providerId="ADAL" clId="{00DBF486-5891-4FBA-9BE3-287181FFEAC1}" dt="2022-09-22T02:30:16.035" v="82" actId="14100"/>
          <ac:spMkLst>
            <pc:docMk/>
            <pc:sldMk cId="2877008980" sldId="293"/>
            <ac:spMk id="36" creationId="{F715F414-F845-4461-B5BB-36BCD95ED8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6025E-FB5A-4DAC-BBB8-46EF87B5DDC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4B4B2-142E-452C-9D20-E43D3A98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objective of the MIRR is to strengthen and preserve military readiness, capabilities and operability by This will be undertaken at the installation level without losing sight of regional threats/risks and solutions.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5277-E930-4782-A488-DFBCB0B801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objective of the MIRR is to strengthen and preserve military readiness, capabilities and operability by This will be undertaken at the installation level without losing sight of regional threats/risks and solutions.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5277-E930-4782-A488-DFBCB0B801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objective of the MIRR is to strengthen and preserve military readiness, capabilities and operability by This will be undertaken at the installation level without losing sight of regional threats/risks and solutions.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5277-E930-4782-A488-DFBCB0B80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objective of the MIRR is to strengthen and preserve military readiness, capabilities and operability by This will be undertaken at the installation level without losing sight of regional threats/risks and solutions.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95277-E930-4782-A488-DFBCB0B80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0523-10EA-0EE9-B6B1-3C3C0E92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F0E85-2BCB-D131-1F39-C212791E3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F0D6C-4898-C0D9-D490-DDC0CEF6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F3F10-235B-B099-CCC7-8A3963B9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A2AB-F82B-E45E-7F3A-96D1DA0E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A768-E032-0A77-A25B-D9597381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F2C89-8CFD-3552-7099-F88FA911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B874-811C-9E26-A5D2-5FAEE311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B94E9-F6F7-4F12-8592-27EAF298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5C60-C0AF-26BB-60AC-946BF0F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05566-BBD0-D93A-1E82-880F8FF36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22546-3E5B-BB3F-5251-EB21F3FFB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7B0C-DB32-A3F9-D258-BE3F5E98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1BF5A-96CC-F443-6F36-AAA18283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C610-D4F2-C890-E3AC-00CE78B6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5FCA-308F-7A62-523B-E6785E42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6FE4-93E4-CBAE-7108-CF20BE84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01CF8-6E82-A4D0-AE92-B4AEEEBF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29D28-12B7-989E-0215-B77C58E1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B4D7-C104-3FDA-AAB3-E1DE67A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5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8E5F-F2F4-C710-DC76-098AB752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78ED3-9893-CD75-11E0-36897CF3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6E4A-1F81-B04D-C5AD-5EE67595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3BF0-A8AB-59CD-4090-C416C507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0455F-9B3F-C9EB-CB9C-045A3A7D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AC1-5069-852F-3CB9-DBFC5EAF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2683-B2DA-8AFF-49DF-77A106E41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05391-9DEC-ADA4-47B3-9EEB676A1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C3FC-E9F6-3C7C-0D00-8AFB10B9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00EF8-BCB0-D908-2DB3-1D226DA6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9540D-1D43-6320-AF8F-9BFB8775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BBD7-C1F9-D996-C247-2DB5457C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8A10F-AE17-7E1E-2D15-E7B5806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E3598-6581-EF6E-75EE-80AF24F55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02C36-12D7-528A-2BA3-025E7883F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01372-3608-8BE1-7EA6-2C71098B2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7BE29-AFD3-C784-C6CD-61EE268C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E8FED-F6AC-AA94-1D07-7622FEFE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30A6D-C4F4-9542-E428-38B0BB31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2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9338-8261-0A21-2A73-991CDCC3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254C2-7523-86CB-85EE-DD0B3C20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BDC0-F6A3-CD78-7C59-53A43373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0F29A-61A1-440E-9779-66BF806A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C6599-889E-DCB6-F469-BB2566A2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88CA4-570F-ED3A-6B09-4BDDAD28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77772-4E1C-2761-8B5D-ADF76994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BA5-FCEF-6609-9AB4-B266BD37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D520-2775-B24B-9D5B-AF91A457D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74025-F59B-0FCB-7A7B-C56BD0A9E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D79A7-BAAD-FDDB-78A1-03559743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02772-9761-B67E-1848-0402D274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004DD-4CFE-0E75-C4BD-2BB33488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E621-4B50-5B0C-BCD1-6A316010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97CC4-0B56-0870-C594-8076510B4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238BA-B236-5199-48E6-FB6BBE229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0B627-FB3A-A78B-F2E2-0FD48B87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09679-4AAC-F686-605F-58EC5A2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1EB4F-7F81-2905-F361-42A5E809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159EA-522E-C7A2-AC04-7DDB3DB9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A7E88-6ACC-1A47-19E0-5E238DC3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8B2A4-011C-2B79-3EBE-60C8E8F3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86E8-931B-4FED-8848-1C6DBC621C3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CB69-0D9E-E8F0-2B73-4FB1AE692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EDF2-E726-6376-ECAA-CD83113C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D44A-C872-4282-8C3D-2F64B44F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outdoor, mountain, nature&#10;&#10;Description automatically generated">
            <a:extLst>
              <a:ext uri="{FF2B5EF4-FFF2-40B4-BE49-F238E27FC236}">
                <a16:creationId xmlns:a16="http://schemas.microsoft.com/office/drawing/2014/main" id="{FC4BCF0E-92F1-44FE-8E62-317FE74C5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t="4288" r="2966" b="16687"/>
          <a:stretch/>
        </p:blipFill>
        <p:spPr>
          <a:xfrm>
            <a:off x="1212" y="267242"/>
            <a:ext cx="12183553" cy="66074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599CCE-D93F-4C41-B184-E2A03501897A}"/>
              </a:ext>
            </a:extLst>
          </p:cNvPr>
          <p:cNvSpPr/>
          <p:nvPr/>
        </p:nvSpPr>
        <p:spPr>
          <a:xfrm>
            <a:off x="-3567" y="1894501"/>
            <a:ext cx="12221544" cy="49761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  <a:lumOff val="6000"/>
                  <a:alpha val="16000"/>
                </a:schemeClr>
              </a:gs>
              <a:gs pos="49000">
                <a:srgbClr val="FFFFFF">
                  <a:alpha val="86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6D14E-6829-40FB-AB97-A055C5EC5C28}"/>
              </a:ext>
            </a:extLst>
          </p:cNvPr>
          <p:cNvSpPr/>
          <p:nvPr/>
        </p:nvSpPr>
        <p:spPr>
          <a:xfrm>
            <a:off x="-5280" y="-15237"/>
            <a:ext cx="12197280" cy="1897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9DCE6-9337-43FD-B93C-4D74C9D1B424}"/>
              </a:ext>
            </a:extLst>
          </p:cNvPr>
          <p:cNvSpPr/>
          <p:nvPr/>
        </p:nvSpPr>
        <p:spPr>
          <a:xfrm>
            <a:off x="0" y="12747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EMERALD COAST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INSTALLATION RESILIENCE REVIEW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897C679-86FC-4AF4-8301-DA2B98E1D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30" y="5486327"/>
            <a:ext cx="3726607" cy="954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7042A4-FDFB-41D7-A52B-D5FACC67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630" y="5547191"/>
            <a:ext cx="2938898" cy="83257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EEE398-B48D-EFC8-4043-A3BA939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60" y="5336196"/>
            <a:ext cx="5601147" cy="12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12B6129-5953-42D5-9F7F-78890358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369DE4B-D88E-75B1-9F8C-CE30787C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60" y="5336196"/>
            <a:ext cx="5601147" cy="12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eam studying a blueprint">
            <a:extLst>
              <a:ext uri="{FF2B5EF4-FFF2-40B4-BE49-F238E27FC236}">
                <a16:creationId xmlns:a16="http://schemas.microsoft.com/office/drawing/2014/main" id="{777A0939-D2ED-91EF-9E91-E7783B72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 flipH="1">
            <a:off x="0" y="-11350"/>
            <a:ext cx="7538164" cy="347049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5" name="Picture 14" descr="Lighthouse in the sea">
            <a:extLst>
              <a:ext uri="{FF2B5EF4-FFF2-40B4-BE49-F238E27FC236}">
                <a16:creationId xmlns:a16="http://schemas.microsoft.com/office/drawing/2014/main" id="{15014955-223C-9C43-92C4-A05D0A306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 r="-2" b="439"/>
          <a:stretch/>
        </p:blipFill>
        <p:spPr>
          <a:xfrm flipH="1">
            <a:off x="396" y="3025459"/>
            <a:ext cx="7616027" cy="325782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5EB4A054-6DA4-124A-C924-4935F9ABD302}"/>
              </a:ext>
            </a:extLst>
          </p:cNvPr>
          <p:cNvSpPr/>
          <p:nvPr/>
        </p:nvSpPr>
        <p:spPr>
          <a:xfrm>
            <a:off x="3892730" y="-11350"/>
            <a:ext cx="8299269" cy="6249955"/>
          </a:xfrm>
          <a:custGeom>
            <a:avLst/>
            <a:gdLst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278" h="6178055">
                <a:moveTo>
                  <a:pt x="0" y="0"/>
                </a:moveTo>
                <a:lnTo>
                  <a:pt x="6243278" y="0"/>
                </a:lnTo>
                <a:lnTo>
                  <a:pt x="6243278" y="6178055"/>
                </a:lnTo>
                <a:lnTo>
                  <a:pt x="0" y="6178055"/>
                </a:lnTo>
                <a:cubicBezTo>
                  <a:pt x="923590" y="4261148"/>
                  <a:pt x="937375" y="238559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24CAD-EED6-BA9E-3C0B-C012B9F49CBD}"/>
              </a:ext>
            </a:extLst>
          </p:cNvPr>
          <p:cNvSpPr/>
          <p:nvPr/>
        </p:nvSpPr>
        <p:spPr>
          <a:xfrm>
            <a:off x="0" y="6217920"/>
            <a:ext cx="12191999" cy="165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44EF5-DDBF-890B-2226-0E7E2902059A}"/>
              </a:ext>
            </a:extLst>
          </p:cNvPr>
          <p:cNvSpPr/>
          <p:nvPr/>
        </p:nvSpPr>
        <p:spPr>
          <a:xfrm>
            <a:off x="0" y="6383383"/>
            <a:ext cx="12192000" cy="4746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021259-3655-6294-AA22-D7D36E62C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03" y="6458062"/>
            <a:ext cx="1305704" cy="33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1D4D0-E6BB-CB71-4FFD-CFB49B723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3235" y="6444283"/>
            <a:ext cx="1180262" cy="334361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B881E58-DDEF-8C6D-995E-79349B2A91B7}"/>
              </a:ext>
            </a:extLst>
          </p:cNvPr>
          <p:cNvSpPr/>
          <p:nvPr/>
        </p:nvSpPr>
        <p:spPr>
          <a:xfrm>
            <a:off x="1341122" y="2206680"/>
            <a:ext cx="2758439" cy="929640"/>
          </a:xfrm>
          <a:prstGeom prst="roundRect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Identify Vulnerabilities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89A288-B19F-756A-2718-7BEE24927B7C}"/>
              </a:ext>
            </a:extLst>
          </p:cNvPr>
          <p:cNvSpPr/>
          <p:nvPr/>
        </p:nvSpPr>
        <p:spPr>
          <a:xfrm>
            <a:off x="1341122" y="3213183"/>
            <a:ext cx="2758440" cy="929640"/>
          </a:xfrm>
          <a:prstGeom prst="roundRect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Prioritize Mitigation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2B59BB-1D4C-0F67-0877-1E414A451436}"/>
              </a:ext>
            </a:extLst>
          </p:cNvPr>
          <p:cNvSpPr/>
          <p:nvPr/>
        </p:nvSpPr>
        <p:spPr>
          <a:xfrm>
            <a:off x="191763" y="1241227"/>
            <a:ext cx="882723" cy="882723"/>
          </a:xfrm>
          <a:prstGeom prst="ellipse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362E65-9579-206E-6181-6FC4209A1BD7}"/>
              </a:ext>
            </a:extLst>
          </p:cNvPr>
          <p:cNvSpPr/>
          <p:nvPr/>
        </p:nvSpPr>
        <p:spPr>
          <a:xfrm>
            <a:off x="191762" y="2227205"/>
            <a:ext cx="882723" cy="882723"/>
          </a:xfrm>
          <a:prstGeom prst="ellipse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D10E03-0D25-1B14-F776-6D32EEF8BB5C}"/>
              </a:ext>
            </a:extLst>
          </p:cNvPr>
          <p:cNvSpPr/>
          <p:nvPr/>
        </p:nvSpPr>
        <p:spPr>
          <a:xfrm>
            <a:off x="191761" y="3236641"/>
            <a:ext cx="882723" cy="882723"/>
          </a:xfrm>
          <a:prstGeom prst="ellipse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9DD3CF6-8E69-8EED-6CB9-F3E3C5CA64C6}"/>
              </a:ext>
            </a:extLst>
          </p:cNvPr>
          <p:cNvSpPr/>
          <p:nvPr/>
        </p:nvSpPr>
        <p:spPr>
          <a:xfrm>
            <a:off x="191761" y="4257721"/>
            <a:ext cx="882723" cy="882723"/>
          </a:xfrm>
          <a:prstGeom prst="ellipse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6" name="Graphic 45" descr="Wave with solid fill">
            <a:extLst>
              <a:ext uri="{FF2B5EF4-FFF2-40B4-BE49-F238E27FC236}">
                <a16:creationId xmlns:a16="http://schemas.microsoft.com/office/drawing/2014/main" id="{4059F91D-542E-1594-C906-FA74AD741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695" y="1363445"/>
            <a:ext cx="630272" cy="63027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7" name="Graphic 46" descr="Electric Tower with solid fill">
            <a:extLst>
              <a:ext uri="{FF2B5EF4-FFF2-40B4-BE49-F238E27FC236}">
                <a16:creationId xmlns:a16="http://schemas.microsoft.com/office/drawing/2014/main" id="{9C881FD4-FD9B-47C3-CD26-E68DB0ECF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9512" y="2374913"/>
            <a:ext cx="578192" cy="57819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8" name="Graphic 47" descr="Priorities with solid fill">
            <a:extLst>
              <a:ext uri="{FF2B5EF4-FFF2-40B4-BE49-F238E27FC236}">
                <a16:creationId xmlns:a16="http://schemas.microsoft.com/office/drawing/2014/main" id="{5A945238-65C4-CE88-6280-531AB0AB5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423" y="3339184"/>
            <a:ext cx="689281" cy="689281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51" name="Graphic 50" descr="Handshake outline">
            <a:extLst>
              <a:ext uri="{FF2B5EF4-FFF2-40B4-BE49-F238E27FC236}">
                <a16:creationId xmlns:a16="http://schemas.microsoft.com/office/drawing/2014/main" id="{132D6240-49D6-27C8-D8F7-1F52C024FB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621" y="4323053"/>
            <a:ext cx="788420" cy="788420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860C4B-DCED-300A-003C-EC539B2B9098}"/>
              </a:ext>
            </a:extLst>
          </p:cNvPr>
          <p:cNvSpPr/>
          <p:nvPr/>
        </p:nvSpPr>
        <p:spPr>
          <a:xfrm>
            <a:off x="1341122" y="4234263"/>
            <a:ext cx="2758440" cy="929640"/>
          </a:xfrm>
          <a:prstGeom prst="roundRect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Implementation Plan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6A98ADF-6838-19F8-A1F2-46644E7DBCCA}"/>
              </a:ext>
            </a:extLst>
          </p:cNvPr>
          <p:cNvSpPr/>
          <p:nvPr/>
        </p:nvSpPr>
        <p:spPr>
          <a:xfrm>
            <a:off x="3966609" y="1241160"/>
            <a:ext cx="1260414" cy="4614009"/>
          </a:xfrm>
          <a:custGeom>
            <a:avLst/>
            <a:gdLst>
              <a:gd name="connsiteX0" fmla="*/ 52251 w 1672045"/>
              <a:gd name="connsiteY0" fmla="*/ 0 h 3735977"/>
              <a:gd name="connsiteX1" fmla="*/ 1672045 w 1672045"/>
              <a:gd name="connsiteY1" fmla="*/ 91440 h 3735977"/>
              <a:gd name="connsiteX2" fmla="*/ 1606731 w 1672045"/>
              <a:gd name="connsiteY2" fmla="*/ 3735977 h 3735977"/>
              <a:gd name="connsiteX3" fmla="*/ 0 w 1672045"/>
              <a:gd name="connsiteY3" fmla="*/ 509451 h 3735977"/>
              <a:gd name="connsiteX4" fmla="*/ 0 w 1672045"/>
              <a:gd name="connsiteY4" fmla="*/ 509451 h 3735977"/>
              <a:gd name="connsiteX5" fmla="*/ 52251 w 1672045"/>
              <a:gd name="connsiteY5" fmla="*/ 0 h 3735977"/>
              <a:gd name="connsiteX0" fmla="*/ 97545 w 1672045"/>
              <a:gd name="connsiteY0" fmla="*/ 0 h 4168344"/>
              <a:gd name="connsiteX1" fmla="*/ 1672045 w 1672045"/>
              <a:gd name="connsiteY1" fmla="*/ 523807 h 4168344"/>
              <a:gd name="connsiteX2" fmla="*/ 1606731 w 1672045"/>
              <a:gd name="connsiteY2" fmla="*/ 4168344 h 4168344"/>
              <a:gd name="connsiteX3" fmla="*/ 0 w 1672045"/>
              <a:gd name="connsiteY3" fmla="*/ 941818 h 4168344"/>
              <a:gd name="connsiteX4" fmla="*/ 0 w 1672045"/>
              <a:gd name="connsiteY4" fmla="*/ 941818 h 4168344"/>
              <a:gd name="connsiteX5" fmla="*/ 97545 w 1672045"/>
              <a:gd name="connsiteY5" fmla="*/ 0 h 4168344"/>
              <a:gd name="connsiteX0" fmla="*/ 97545 w 1672045"/>
              <a:gd name="connsiteY0" fmla="*/ 0 h 4168344"/>
              <a:gd name="connsiteX1" fmla="*/ 1672045 w 1672045"/>
              <a:gd name="connsiteY1" fmla="*/ 523807 h 4168344"/>
              <a:gd name="connsiteX2" fmla="*/ 1606731 w 1672045"/>
              <a:gd name="connsiteY2" fmla="*/ 4168344 h 4168344"/>
              <a:gd name="connsiteX3" fmla="*/ 0 w 1672045"/>
              <a:gd name="connsiteY3" fmla="*/ 941818 h 4168344"/>
              <a:gd name="connsiteX4" fmla="*/ 113235 w 1672045"/>
              <a:gd name="connsiteY4" fmla="*/ 667431 h 4168344"/>
              <a:gd name="connsiteX5" fmla="*/ 97545 w 1672045"/>
              <a:gd name="connsiteY5" fmla="*/ 0 h 4168344"/>
              <a:gd name="connsiteX0" fmla="*/ 0 w 1574500"/>
              <a:gd name="connsiteY0" fmla="*/ 0 h 4168344"/>
              <a:gd name="connsiteX1" fmla="*/ 1574500 w 1574500"/>
              <a:gd name="connsiteY1" fmla="*/ 523807 h 4168344"/>
              <a:gd name="connsiteX2" fmla="*/ 1509186 w 1574500"/>
              <a:gd name="connsiteY2" fmla="*/ 4168344 h 4168344"/>
              <a:gd name="connsiteX3" fmla="*/ 15690 w 1574500"/>
              <a:gd name="connsiteY3" fmla="*/ 667431 h 4168344"/>
              <a:gd name="connsiteX4" fmla="*/ 0 w 1574500"/>
              <a:gd name="connsiteY4" fmla="*/ 0 h 4168344"/>
              <a:gd name="connsiteX0" fmla="*/ 0 w 1574500"/>
              <a:gd name="connsiteY0" fmla="*/ 0 h 3760921"/>
              <a:gd name="connsiteX1" fmla="*/ 1574500 w 1574500"/>
              <a:gd name="connsiteY1" fmla="*/ 523807 h 3760921"/>
              <a:gd name="connsiteX2" fmla="*/ 1086441 w 1574500"/>
              <a:gd name="connsiteY2" fmla="*/ 3760921 h 3760921"/>
              <a:gd name="connsiteX3" fmla="*/ 15690 w 1574500"/>
              <a:gd name="connsiteY3" fmla="*/ 667431 h 3760921"/>
              <a:gd name="connsiteX4" fmla="*/ 0 w 1574500"/>
              <a:gd name="connsiteY4" fmla="*/ 0 h 3760921"/>
              <a:gd name="connsiteX0" fmla="*/ 0 w 1086441"/>
              <a:gd name="connsiteY0" fmla="*/ 0 h 3760921"/>
              <a:gd name="connsiteX1" fmla="*/ 978127 w 1086441"/>
              <a:gd name="connsiteY1" fmla="*/ 848083 h 3760921"/>
              <a:gd name="connsiteX2" fmla="*/ 1086441 w 1086441"/>
              <a:gd name="connsiteY2" fmla="*/ 3760921 h 3760921"/>
              <a:gd name="connsiteX3" fmla="*/ 15690 w 1086441"/>
              <a:gd name="connsiteY3" fmla="*/ 667431 h 3760921"/>
              <a:gd name="connsiteX4" fmla="*/ 0 w 1086441"/>
              <a:gd name="connsiteY4" fmla="*/ 0 h 3760921"/>
              <a:gd name="connsiteX0" fmla="*/ 0 w 978127"/>
              <a:gd name="connsiteY0" fmla="*/ 0 h 3453274"/>
              <a:gd name="connsiteX1" fmla="*/ 978127 w 978127"/>
              <a:gd name="connsiteY1" fmla="*/ 848083 h 3453274"/>
              <a:gd name="connsiteX2" fmla="*/ 829775 w 978127"/>
              <a:gd name="connsiteY2" fmla="*/ 3453274 h 3453274"/>
              <a:gd name="connsiteX3" fmla="*/ 15690 w 978127"/>
              <a:gd name="connsiteY3" fmla="*/ 667431 h 3453274"/>
              <a:gd name="connsiteX4" fmla="*/ 0 w 978127"/>
              <a:gd name="connsiteY4" fmla="*/ 0 h 3453274"/>
              <a:gd name="connsiteX0" fmla="*/ 0 w 978127"/>
              <a:gd name="connsiteY0" fmla="*/ 0 h 3636198"/>
              <a:gd name="connsiteX1" fmla="*/ 978127 w 978127"/>
              <a:gd name="connsiteY1" fmla="*/ 848083 h 3636198"/>
              <a:gd name="connsiteX2" fmla="*/ 973207 w 978127"/>
              <a:gd name="connsiteY2" fmla="*/ 3636198 h 3636198"/>
              <a:gd name="connsiteX3" fmla="*/ 15690 w 978127"/>
              <a:gd name="connsiteY3" fmla="*/ 667431 h 3636198"/>
              <a:gd name="connsiteX4" fmla="*/ 0 w 978127"/>
              <a:gd name="connsiteY4" fmla="*/ 0 h 3636198"/>
              <a:gd name="connsiteX0" fmla="*/ 0 w 978127"/>
              <a:gd name="connsiteY0" fmla="*/ 0 h 3943845"/>
              <a:gd name="connsiteX1" fmla="*/ 978127 w 978127"/>
              <a:gd name="connsiteY1" fmla="*/ 848083 h 3943845"/>
              <a:gd name="connsiteX2" fmla="*/ 950560 w 978127"/>
              <a:gd name="connsiteY2" fmla="*/ 3943845 h 3943845"/>
              <a:gd name="connsiteX3" fmla="*/ 15690 w 978127"/>
              <a:gd name="connsiteY3" fmla="*/ 667431 h 3943845"/>
              <a:gd name="connsiteX4" fmla="*/ 0 w 978127"/>
              <a:gd name="connsiteY4" fmla="*/ 0 h 39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127" h="3943845">
                <a:moveTo>
                  <a:pt x="0" y="0"/>
                </a:moveTo>
                <a:lnTo>
                  <a:pt x="978127" y="848083"/>
                </a:lnTo>
                <a:lnTo>
                  <a:pt x="950560" y="3943845"/>
                </a:lnTo>
                <a:lnTo>
                  <a:pt x="15690" y="667431"/>
                </a:lnTo>
                <a:lnTo>
                  <a:pt x="0" y="0"/>
                </a:lnTo>
                <a:close/>
              </a:path>
            </a:pathLst>
          </a:custGeom>
          <a:solidFill>
            <a:srgbClr val="50C566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FFF062B-CDB2-641B-0241-018CAEC36601}"/>
              </a:ext>
            </a:extLst>
          </p:cNvPr>
          <p:cNvSpPr/>
          <p:nvPr/>
        </p:nvSpPr>
        <p:spPr>
          <a:xfrm>
            <a:off x="1341123" y="1213761"/>
            <a:ext cx="2758438" cy="929640"/>
          </a:xfrm>
          <a:prstGeom prst="roundRect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Assess Threats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715F414-F845-4461-B5BB-36BCD95ED866}"/>
              </a:ext>
            </a:extLst>
          </p:cNvPr>
          <p:cNvSpPr/>
          <p:nvPr/>
        </p:nvSpPr>
        <p:spPr>
          <a:xfrm>
            <a:off x="4991491" y="1851906"/>
            <a:ext cx="6949888" cy="4009825"/>
          </a:xfrm>
          <a:prstGeom prst="roundRect">
            <a:avLst/>
          </a:prstGeom>
          <a:solidFill>
            <a:srgbClr val="50C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Identify, assess, and map natural and man-made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hazards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threat they pose to military installations.</a:t>
            </a:r>
            <a:endParaRPr lang="en-US" sz="2400" dirty="0">
              <a:solidFill>
                <a:prstClr val="white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 Rain / Flooding, High Winds, Storm Surge, Wildfire, Flooding, Sea Level Rise, High Temperatures, Land Use Change,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scenarios and time frames to assess.</a:t>
            </a:r>
          </a:p>
        </p:txBody>
      </p:sp>
      <p:pic>
        <p:nvPicPr>
          <p:cNvPr id="55" name="Picture 54" descr="Text&#10;&#10;Description automatically generated">
            <a:extLst>
              <a:ext uri="{FF2B5EF4-FFF2-40B4-BE49-F238E27FC236}">
                <a16:creationId xmlns:a16="http://schemas.microsoft.com/office/drawing/2014/main" id="{DAB7B60E-B78B-019D-C226-B2C1B516CB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5" y="6323151"/>
            <a:ext cx="2475392" cy="554446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DD75325A-0F67-829A-97BA-BA0C4DD00E8A}"/>
              </a:ext>
            </a:extLst>
          </p:cNvPr>
          <p:cNvSpPr txBox="1">
            <a:spLocks/>
          </p:cNvSpPr>
          <p:nvPr/>
        </p:nvSpPr>
        <p:spPr>
          <a:xfrm>
            <a:off x="4899467" y="60434"/>
            <a:ext cx="6807926" cy="16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Emerald Coast </a:t>
            </a:r>
            <a:br>
              <a:rPr lang="en-US" sz="4000" b="1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Installation Resilience Review</a:t>
            </a:r>
            <a:endParaRPr lang="en-US" sz="4000" b="1" dirty="0">
              <a:solidFill>
                <a:srgbClr val="4472C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ea typeface="+mn-ea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eam studying a blueprint">
            <a:extLst>
              <a:ext uri="{FF2B5EF4-FFF2-40B4-BE49-F238E27FC236}">
                <a16:creationId xmlns:a16="http://schemas.microsoft.com/office/drawing/2014/main" id="{777A0939-D2ED-91EF-9E91-E7783B72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 flipH="1">
            <a:off x="0" y="-11350"/>
            <a:ext cx="7538164" cy="347049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5" name="Picture 14" descr="Lighthouse in the sea">
            <a:extLst>
              <a:ext uri="{FF2B5EF4-FFF2-40B4-BE49-F238E27FC236}">
                <a16:creationId xmlns:a16="http://schemas.microsoft.com/office/drawing/2014/main" id="{15014955-223C-9C43-92C4-A05D0A306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 r="-2" b="439"/>
          <a:stretch/>
        </p:blipFill>
        <p:spPr>
          <a:xfrm flipH="1">
            <a:off x="396" y="3025459"/>
            <a:ext cx="7616027" cy="325782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5EB4A054-6DA4-124A-C924-4935F9ABD302}"/>
              </a:ext>
            </a:extLst>
          </p:cNvPr>
          <p:cNvSpPr/>
          <p:nvPr/>
        </p:nvSpPr>
        <p:spPr>
          <a:xfrm>
            <a:off x="3892730" y="-11350"/>
            <a:ext cx="8299269" cy="6249955"/>
          </a:xfrm>
          <a:custGeom>
            <a:avLst/>
            <a:gdLst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278" h="6178055">
                <a:moveTo>
                  <a:pt x="0" y="0"/>
                </a:moveTo>
                <a:lnTo>
                  <a:pt x="6243278" y="0"/>
                </a:lnTo>
                <a:lnTo>
                  <a:pt x="6243278" y="6178055"/>
                </a:lnTo>
                <a:lnTo>
                  <a:pt x="0" y="6178055"/>
                </a:lnTo>
                <a:cubicBezTo>
                  <a:pt x="923590" y="4261148"/>
                  <a:pt x="937375" y="238559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24CAD-EED6-BA9E-3C0B-C012B9F49CBD}"/>
              </a:ext>
            </a:extLst>
          </p:cNvPr>
          <p:cNvSpPr/>
          <p:nvPr/>
        </p:nvSpPr>
        <p:spPr>
          <a:xfrm>
            <a:off x="0" y="6217920"/>
            <a:ext cx="12191999" cy="165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44EF5-DDBF-890B-2226-0E7E2902059A}"/>
              </a:ext>
            </a:extLst>
          </p:cNvPr>
          <p:cNvSpPr/>
          <p:nvPr/>
        </p:nvSpPr>
        <p:spPr>
          <a:xfrm>
            <a:off x="0" y="6383383"/>
            <a:ext cx="12192000" cy="4746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021259-3655-6294-AA22-D7D36E62C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03" y="6458062"/>
            <a:ext cx="1305704" cy="33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1D4D0-E6BB-CB71-4FFD-CFB49B723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3235" y="6444283"/>
            <a:ext cx="1180262" cy="33436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FFF062B-CDB2-641B-0241-018CAEC36601}"/>
              </a:ext>
            </a:extLst>
          </p:cNvPr>
          <p:cNvSpPr/>
          <p:nvPr/>
        </p:nvSpPr>
        <p:spPr>
          <a:xfrm>
            <a:off x="1341123" y="1213761"/>
            <a:ext cx="2758438" cy="929640"/>
          </a:xfrm>
          <a:prstGeom prst="roundRect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Assess Threats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89A288-B19F-756A-2718-7BEE24927B7C}"/>
              </a:ext>
            </a:extLst>
          </p:cNvPr>
          <p:cNvSpPr/>
          <p:nvPr/>
        </p:nvSpPr>
        <p:spPr>
          <a:xfrm>
            <a:off x="1341122" y="3213183"/>
            <a:ext cx="2758440" cy="929640"/>
          </a:xfrm>
          <a:prstGeom prst="roundRect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Prioritize Mitigation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2B59BB-1D4C-0F67-0877-1E414A451436}"/>
              </a:ext>
            </a:extLst>
          </p:cNvPr>
          <p:cNvSpPr/>
          <p:nvPr/>
        </p:nvSpPr>
        <p:spPr>
          <a:xfrm>
            <a:off x="191763" y="1241227"/>
            <a:ext cx="882723" cy="882723"/>
          </a:xfrm>
          <a:prstGeom prst="ellipse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362E65-9579-206E-6181-6FC4209A1BD7}"/>
              </a:ext>
            </a:extLst>
          </p:cNvPr>
          <p:cNvSpPr/>
          <p:nvPr/>
        </p:nvSpPr>
        <p:spPr>
          <a:xfrm>
            <a:off x="191762" y="2227205"/>
            <a:ext cx="882723" cy="882723"/>
          </a:xfrm>
          <a:prstGeom prst="ellipse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D10E03-0D25-1B14-F776-6D32EEF8BB5C}"/>
              </a:ext>
            </a:extLst>
          </p:cNvPr>
          <p:cNvSpPr/>
          <p:nvPr/>
        </p:nvSpPr>
        <p:spPr>
          <a:xfrm>
            <a:off x="191761" y="3236641"/>
            <a:ext cx="882723" cy="882723"/>
          </a:xfrm>
          <a:prstGeom prst="ellipse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9DD3CF6-8E69-8EED-6CB9-F3E3C5CA64C6}"/>
              </a:ext>
            </a:extLst>
          </p:cNvPr>
          <p:cNvSpPr/>
          <p:nvPr/>
        </p:nvSpPr>
        <p:spPr>
          <a:xfrm>
            <a:off x="191761" y="4257721"/>
            <a:ext cx="882723" cy="882723"/>
          </a:xfrm>
          <a:prstGeom prst="ellipse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6" name="Graphic 45" descr="Wave with solid fill">
            <a:extLst>
              <a:ext uri="{FF2B5EF4-FFF2-40B4-BE49-F238E27FC236}">
                <a16:creationId xmlns:a16="http://schemas.microsoft.com/office/drawing/2014/main" id="{4059F91D-542E-1594-C906-FA74AD741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695" y="1363445"/>
            <a:ext cx="630272" cy="63027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7" name="Graphic 46" descr="Electric Tower with solid fill">
            <a:extLst>
              <a:ext uri="{FF2B5EF4-FFF2-40B4-BE49-F238E27FC236}">
                <a16:creationId xmlns:a16="http://schemas.microsoft.com/office/drawing/2014/main" id="{9C881FD4-FD9B-47C3-CD26-E68DB0ECF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9512" y="2374913"/>
            <a:ext cx="578192" cy="57819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8" name="Graphic 47" descr="Priorities with solid fill">
            <a:extLst>
              <a:ext uri="{FF2B5EF4-FFF2-40B4-BE49-F238E27FC236}">
                <a16:creationId xmlns:a16="http://schemas.microsoft.com/office/drawing/2014/main" id="{5A945238-65C4-CE88-6280-531AB0AB5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423" y="3339184"/>
            <a:ext cx="689281" cy="689281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51" name="Graphic 50" descr="Handshake outline">
            <a:extLst>
              <a:ext uri="{FF2B5EF4-FFF2-40B4-BE49-F238E27FC236}">
                <a16:creationId xmlns:a16="http://schemas.microsoft.com/office/drawing/2014/main" id="{132D6240-49D6-27C8-D8F7-1F52C024FB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621" y="4323053"/>
            <a:ext cx="788420" cy="788420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860C4B-DCED-300A-003C-EC539B2B9098}"/>
              </a:ext>
            </a:extLst>
          </p:cNvPr>
          <p:cNvSpPr/>
          <p:nvPr/>
        </p:nvSpPr>
        <p:spPr>
          <a:xfrm>
            <a:off x="1341122" y="4234263"/>
            <a:ext cx="2758440" cy="929640"/>
          </a:xfrm>
          <a:prstGeom prst="roundRect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Implementation Plan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9307F8-4A36-B53B-EC2C-C4B401DACFFA}"/>
              </a:ext>
            </a:extLst>
          </p:cNvPr>
          <p:cNvSpPr/>
          <p:nvPr/>
        </p:nvSpPr>
        <p:spPr>
          <a:xfrm>
            <a:off x="3822135" y="2344922"/>
            <a:ext cx="1673993" cy="3090339"/>
          </a:xfrm>
          <a:custGeom>
            <a:avLst/>
            <a:gdLst>
              <a:gd name="connsiteX0" fmla="*/ 13063 w 1580606"/>
              <a:gd name="connsiteY0" fmla="*/ 862148 h 3631474"/>
              <a:gd name="connsiteX1" fmla="*/ 1580606 w 1580606"/>
              <a:gd name="connsiteY1" fmla="*/ 0 h 3631474"/>
              <a:gd name="connsiteX2" fmla="*/ 1580606 w 1580606"/>
              <a:gd name="connsiteY2" fmla="*/ 3631474 h 3631474"/>
              <a:gd name="connsiteX3" fmla="*/ 0 w 1580606"/>
              <a:gd name="connsiteY3" fmla="*/ 1397725 h 3631474"/>
              <a:gd name="connsiteX4" fmla="*/ 13063 w 1580606"/>
              <a:gd name="connsiteY4" fmla="*/ 862148 h 3631474"/>
              <a:gd name="connsiteX0" fmla="*/ 0 w 1742641"/>
              <a:gd name="connsiteY0" fmla="*/ 842693 h 3631474"/>
              <a:gd name="connsiteX1" fmla="*/ 1742641 w 1742641"/>
              <a:gd name="connsiteY1" fmla="*/ 0 h 3631474"/>
              <a:gd name="connsiteX2" fmla="*/ 1742641 w 1742641"/>
              <a:gd name="connsiteY2" fmla="*/ 3631474 h 3631474"/>
              <a:gd name="connsiteX3" fmla="*/ 162035 w 1742641"/>
              <a:gd name="connsiteY3" fmla="*/ 1397725 h 3631474"/>
              <a:gd name="connsiteX4" fmla="*/ 0 w 1742641"/>
              <a:gd name="connsiteY4" fmla="*/ 842693 h 3631474"/>
              <a:gd name="connsiteX0" fmla="*/ 0 w 1742641"/>
              <a:gd name="connsiteY0" fmla="*/ 842693 h 3631474"/>
              <a:gd name="connsiteX1" fmla="*/ 1742641 w 1742641"/>
              <a:gd name="connsiteY1" fmla="*/ 0 h 3631474"/>
              <a:gd name="connsiteX2" fmla="*/ 1742641 w 1742641"/>
              <a:gd name="connsiteY2" fmla="*/ 3631474 h 3631474"/>
              <a:gd name="connsiteX3" fmla="*/ 55031 w 1742641"/>
              <a:gd name="connsiteY3" fmla="*/ 1397725 h 3631474"/>
              <a:gd name="connsiteX4" fmla="*/ 0 w 1742641"/>
              <a:gd name="connsiteY4" fmla="*/ 842693 h 3631474"/>
              <a:gd name="connsiteX0" fmla="*/ 0 w 1742641"/>
              <a:gd name="connsiteY0" fmla="*/ 842693 h 4234589"/>
              <a:gd name="connsiteX1" fmla="*/ 1742641 w 1742641"/>
              <a:gd name="connsiteY1" fmla="*/ 0 h 4234589"/>
              <a:gd name="connsiteX2" fmla="*/ 1645365 w 1742641"/>
              <a:gd name="connsiteY2" fmla="*/ 4234589 h 4234589"/>
              <a:gd name="connsiteX3" fmla="*/ 55031 w 1742641"/>
              <a:gd name="connsiteY3" fmla="*/ 1397725 h 4234589"/>
              <a:gd name="connsiteX4" fmla="*/ 0 w 1742641"/>
              <a:gd name="connsiteY4" fmla="*/ 842693 h 4234589"/>
              <a:gd name="connsiteX0" fmla="*/ 0 w 1742641"/>
              <a:gd name="connsiteY0" fmla="*/ 842693 h 4078947"/>
              <a:gd name="connsiteX1" fmla="*/ 1742641 w 1742641"/>
              <a:gd name="connsiteY1" fmla="*/ 0 h 4078947"/>
              <a:gd name="connsiteX2" fmla="*/ 1489722 w 1742641"/>
              <a:gd name="connsiteY2" fmla="*/ 4078947 h 4078947"/>
              <a:gd name="connsiteX3" fmla="*/ 55031 w 1742641"/>
              <a:gd name="connsiteY3" fmla="*/ 1397725 h 4078947"/>
              <a:gd name="connsiteX4" fmla="*/ 0 w 1742641"/>
              <a:gd name="connsiteY4" fmla="*/ 842693 h 4078947"/>
              <a:gd name="connsiteX0" fmla="*/ 0 w 1742641"/>
              <a:gd name="connsiteY0" fmla="*/ 842693 h 3923304"/>
              <a:gd name="connsiteX1" fmla="*/ 1742641 w 1742641"/>
              <a:gd name="connsiteY1" fmla="*/ 0 h 3923304"/>
              <a:gd name="connsiteX2" fmla="*/ 1450812 w 1742641"/>
              <a:gd name="connsiteY2" fmla="*/ 3923304 h 3923304"/>
              <a:gd name="connsiteX3" fmla="*/ 55031 w 1742641"/>
              <a:gd name="connsiteY3" fmla="*/ 1397725 h 3923304"/>
              <a:gd name="connsiteX4" fmla="*/ 0 w 1742641"/>
              <a:gd name="connsiteY4" fmla="*/ 842693 h 3923304"/>
              <a:gd name="connsiteX0" fmla="*/ 0 w 1538360"/>
              <a:gd name="connsiteY0" fmla="*/ 0 h 3080611"/>
              <a:gd name="connsiteX1" fmla="*/ 1538360 w 1538360"/>
              <a:gd name="connsiteY1" fmla="*/ 23068 h 3080611"/>
              <a:gd name="connsiteX2" fmla="*/ 1450812 w 1538360"/>
              <a:gd name="connsiteY2" fmla="*/ 3080611 h 3080611"/>
              <a:gd name="connsiteX3" fmla="*/ 55031 w 1538360"/>
              <a:gd name="connsiteY3" fmla="*/ 555032 h 3080611"/>
              <a:gd name="connsiteX4" fmla="*/ 0 w 1538360"/>
              <a:gd name="connsiteY4" fmla="*/ 0 h 3080611"/>
              <a:gd name="connsiteX0" fmla="*/ 0 w 1450812"/>
              <a:gd name="connsiteY0" fmla="*/ 0 h 3080611"/>
              <a:gd name="connsiteX1" fmla="*/ 1421628 w 1450812"/>
              <a:gd name="connsiteY1" fmla="*/ 13340 h 3080611"/>
              <a:gd name="connsiteX2" fmla="*/ 1450812 w 1450812"/>
              <a:gd name="connsiteY2" fmla="*/ 3080611 h 3080611"/>
              <a:gd name="connsiteX3" fmla="*/ 55031 w 1450812"/>
              <a:gd name="connsiteY3" fmla="*/ 555032 h 3080611"/>
              <a:gd name="connsiteX4" fmla="*/ 0 w 1450812"/>
              <a:gd name="connsiteY4" fmla="*/ 0 h 3080611"/>
              <a:gd name="connsiteX0" fmla="*/ 0 w 1450812"/>
              <a:gd name="connsiteY0" fmla="*/ 0 h 3080611"/>
              <a:gd name="connsiteX1" fmla="*/ 1411900 w 1450812"/>
              <a:gd name="connsiteY1" fmla="*/ 237076 h 3080611"/>
              <a:gd name="connsiteX2" fmla="*/ 1450812 w 1450812"/>
              <a:gd name="connsiteY2" fmla="*/ 3080611 h 3080611"/>
              <a:gd name="connsiteX3" fmla="*/ 55031 w 1450812"/>
              <a:gd name="connsiteY3" fmla="*/ 555032 h 3080611"/>
              <a:gd name="connsiteX4" fmla="*/ 0 w 1450812"/>
              <a:gd name="connsiteY4" fmla="*/ 0 h 3080611"/>
              <a:gd name="connsiteX0" fmla="*/ 0 w 1673993"/>
              <a:gd name="connsiteY0" fmla="*/ 0 h 3080611"/>
              <a:gd name="connsiteX1" fmla="*/ 1411900 w 1673993"/>
              <a:gd name="connsiteY1" fmla="*/ 237076 h 3080611"/>
              <a:gd name="connsiteX2" fmla="*/ 1673993 w 1673993"/>
              <a:gd name="connsiteY2" fmla="*/ 2898287 h 3080611"/>
              <a:gd name="connsiteX3" fmla="*/ 1450812 w 1673993"/>
              <a:gd name="connsiteY3" fmla="*/ 3080611 h 3080611"/>
              <a:gd name="connsiteX4" fmla="*/ 55031 w 1673993"/>
              <a:gd name="connsiteY4" fmla="*/ 555032 h 3080611"/>
              <a:gd name="connsiteX5" fmla="*/ 0 w 1673993"/>
              <a:gd name="connsiteY5" fmla="*/ 0 h 3080611"/>
              <a:gd name="connsiteX0" fmla="*/ 0 w 1673993"/>
              <a:gd name="connsiteY0" fmla="*/ 0 h 3080611"/>
              <a:gd name="connsiteX1" fmla="*/ 1411900 w 1673993"/>
              <a:gd name="connsiteY1" fmla="*/ 237076 h 3080611"/>
              <a:gd name="connsiteX2" fmla="*/ 1673993 w 1673993"/>
              <a:gd name="connsiteY2" fmla="*/ 2898287 h 3080611"/>
              <a:gd name="connsiteX3" fmla="*/ 1372991 w 1673993"/>
              <a:gd name="connsiteY3" fmla="*/ 3080611 h 3080611"/>
              <a:gd name="connsiteX4" fmla="*/ 55031 w 1673993"/>
              <a:gd name="connsiteY4" fmla="*/ 555032 h 3080611"/>
              <a:gd name="connsiteX5" fmla="*/ 0 w 1673993"/>
              <a:gd name="connsiteY5" fmla="*/ 0 h 3080611"/>
              <a:gd name="connsiteX0" fmla="*/ 0 w 1673993"/>
              <a:gd name="connsiteY0" fmla="*/ 0 h 3090339"/>
              <a:gd name="connsiteX1" fmla="*/ 1411900 w 1673993"/>
              <a:gd name="connsiteY1" fmla="*/ 237076 h 3090339"/>
              <a:gd name="connsiteX2" fmla="*/ 1673993 w 1673993"/>
              <a:gd name="connsiteY2" fmla="*/ 2898287 h 3090339"/>
              <a:gd name="connsiteX3" fmla="*/ 1304898 w 1673993"/>
              <a:gd name="connsiteY3" fmla="*/ 3090339 h 3090339"/>
              <a:gd name="connsiteX4" fmla="*/ 55031 w 1673993"/>
              <a:gd name="connsiteY4" fmla="*/ 555032 h 3090339"/>
              <a:gd name="connsiteX5" fmla="*/ 0 w 1673993"/>
              <a:gd name="connsiteY5" fmla="*/ 0 h 30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93" h="3090339">
                <a:moveTo>
                  <a:pt x="0" y="0"/>
                </a:moveTo>
                <a:lnTo>
                  <a:pt x="1411900" y="237076"/>
                </a:lnTo>
                <a:cubicBezTo>
                  <a:pt x="1421443" y="1140359"/>
                  <a:pt x="1664450" y="1995004"/>
                  <a:pt x="1673993" y="2898287"/>
                </a:cubicBezTo>
                <a:lnTo>
                  <a:pt x="1304898" y="3090339"/>
                </a:lnTo>
                <a:lnTo>
                  <a:pt x="55031" y="555032"/>
                </a:lnTo>
                <a:lnTo>
                  <a:pt x="0" y="0"/>
                </a:lnTo>
                <a:close/>
              </a:path>
            </a:pathLst>
          </a:custGeom>
          <a:solidFill>
            <a:srgbClr val="00AAC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715F414-F845-4461-B5BB-36BCD95ED866}"/>
              </a:ext>
            </a:extLst>
          </p:cNvPr>
          <p:cNvSpPr/>
          <p:nvPr/>
        </p:nvSpPr>
        <p:spPr>
          <a:xfrm>
            <a:off x="5050348" y="2387664"/>
            <a:ext cx="6146187" cy="3047597"/>
          </a:xfrm>
          <a:prstGeom prst="roundRect">
            <a:avLst/>
          </a:prstGeom>
          <a:solidFill>
            <a:srgbClr val="00AA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where hazards may impact mission readiness with a particular </a:t>
            </a: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key infrastructure.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impacts and potential consequences to mission readiness of identified vulnerabilities.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B881E58-DDEF-8C6D-995E-79349B2A91B7}"/>
              </a:ext>
            </a:extLst>
          </p:cNvPr>
          <p:cNvSpPr/>
          <p:nvPr/>
        </p:nvSpPr>
        <p:spPr>
          <a:xfrm>
            <a:off x="1341122" y="2206680"/>
            <a:ext cx="2758439" cy="929640"/>
          </a:xfrm>
          <a:prstGeom prst="roundRect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Identify Vulnerabilities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206C71B-0AD9-7307-37E4-42CC6D25AB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5" y="6323151"/>
            <a:ext cx="2475392" cy="55444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61D511A-2D3E-0FE1-2853-C939BC689389}"/>
              </a:ext>
            </a:extLst>
          </p:cNvPr>
          <p:cNvSpPr txBox="1">
            <a:spLocks/>
          </p:cNvSpPr>
          <p:nvPr/>
        </p:nvSpPr>
        <p:spPr>
          <a:xfrm>
            <a:off x="4899467" y="60434"/>
            <a:ext cx="6807926" cy="16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Emerald Coast </a:t>
            </a:r>
            <a:b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Installation Resilience Review</a:t>
            </a:r>
            <a:endParaRPr lang="en-US" sz="4000" b="1" dirty="0">
              <a:solidFill>
                <a:srgbClr val="4472C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ea typeface="+mn-ea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eam studying a blueprint">
            <a:extLst>
              <a:ext uri="{FF2B5EF4-FFF2-40B4-BE49-F238E27FC236}">
                <a16:creationId xmlns:a16="http://schemas.microsoft.com/office/drawing/2014/main" id="{777A0939-D2ED-91EF-9E91-E7783B72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 flipH="1">
            <a:off x="0" y="-11350"/>
            <a:ext cx="7538164" cy="347049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5" name="Picture 14" descr="Lighthouse in the sea">
            <a:extLst>
              <a:ext uri="{FF2B5EF4-FFF2-40B4-BE49-F238E27FC236}">
                <a16:creationId xmlns:a16="http://schemas.microsoft.com/office/drawing/2014/main" id="{15014955-223C-9C43-92C4-A05D0A306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 r="-2" b="439"/>
          <a:stretch/>
        </p:blipFill>
        <p:spPr>
          <a:xfrm flipH="1">
            <a:off x="396" y="3025459"/>
            <a:ext cx="7616027" cy="325782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5EB4A054-6DA4-124A-C924-4935F9ABD302}"/>
              </a:ext>
            </a:extLst>
          </p:cNvPr>
          <p:cNvSpPr/>
          <p:nvPr/>
        </p:nvSpPr>
        <p:spPr>
          <a:xfrm>
            <a:off x="3892730" y="-11350"/>
            <a:ext cx="8299269" cy="6249955"/>
          </a:xfrm>
          <a:custGeom>
            <a:avLst/>
            <a:gdLst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278" h="6178055">
                <a:moveTo>
                  <a:pt x="0" y="0"/>
                </a:moveTo>
                <a:lnTo>
                  <a:pt x="6243278" y="0"/>
                </a:lnTo>
                <a:lnTo>
                  <a:pt x="6243278" y="6178055"/>
                </a:lnTo>
                <a:lnTo>
                  <a:pt x="0" y="6178055"/>
                </a:lnTo>
                <a:cubicBezTo>
                  <a:pt x="923590" y="4261148"/>
                  <a:pt x="937375" y="238559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24CAD-EED6-BA9E-3C0B-C012B9F49CBD}"/>
              </a:ext>
            </a:extLst>
          </p:cNvPr>
          <p:cNvSpPr/>
          <p:nvPr/>
        </p:nvSpPr>
        <p:spPr>
          <a:xfrm>
            <a:off x="0" y="6217920"/>
            <a:ext cx="12191999" cy="165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44EF5-DDBF-890B-2226-0E7E2902059A}"/>
              </a:ext>
            </a:extLst>
          </p:cNvPr>
          <p:cNvSpPr/>
          <p:nvPr/>
        </p:nvSpPr>
        <p:spPr>
          <a:xfrm>
            <a:off x="0" y="6383383"/>
            <a:ext cx="12192000" cy="4746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021259-3655-6294-AA22-D7D36E62C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03" y="6458062"/>
            <a:ext cx="1305704" cy="33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1D4D0-E6BB-CB71-4FFD-CFB49B723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3235" y="6444283"/>
            <a:ext cx="1180262" cy="33436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FFF062B-CDB2-641B-0241-018CAEC36601}"/>
              </a:ext>
            </a:extLst>
          </p:cNvPr>
          <p:cNvSpPr/>
          <p:nvPr/>
        </p:nvSpPr>
        <p:spPr>
          <a:xfrm>
            <a:off x="1341123" y="1213761"/>
            <a:ext cx="2758438" cy="929640"/>
          </a:xfrm>
          <a:prstGeom prst="roundRect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Assess Threats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B881E58-DDEF-8C6D-995E-79349B2A91B7}"/>
              </a:ext>
            </a:extLst>
          </p:cNvPr>
          <p:cNvSpPr/>
          <p:nvPr/>
        </p:nvSpPr>
        <p:spPr>
          <a:xfrm>
            <a:off x="1341122" y="2206680"/>
            <a:ext cx="2758439" cy="929640"/>
          </a:xfrm>
          <a:prstGeom prst="roundRect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Identify Vulnerabilities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2B59BB-1D4C-0F67-0877-1E414A451436}"/>
              </a:ext>
            </a:extLst>
          </p:cNvPr>
          <p:cNvSpPr/>
          <p:nvPr/>
        </p:nvSpPr>
        <p:spPr>
          <a:xfrm>
            <a:off x="191763" y="1241227"/>
            <a:ext cx="882723" cy="882723"/>
          </a:xfrm>
          <a:prstGeom prst="ellipse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362E65-9579-206E-6181-6FC4209A1BD7}"/>
              </a:ext>
            </a:extLst>
          </p:cNvPr>
          <p:cNvSpPr/>
          <p:nvPr/>
        </p:nvSpPr>
        <p:spPr>
          <a:xfrm>
            <a:off x="191762" y="2227205"/>
            <a:ext cx="882723" cy="882723"/>
          </a:xfrm>
          <a:prstGeom prst="ellipse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D10E03-0D25-1B14-F776-6D32EEF8BB5C}"/>
              </a:ext>
            </a:extLst>
          </p:cNvPr>
          <p:cNvSpPr/>
          <p:nvPr/>
        </p:nvSpPr>
        <p:spPr>
          <a:xfrm>
            <a:off x="191761" y="3236641"/>
            <a:ext cx="882723" cy="882723"/>
          </a:xfrm>
          <a:prstGeom prst="ellipse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9DD3CF6-8E69-8EED-6CB9-F3E3C5CA64C6}"/>
              </a:ext>
            </a:extLst>
          </p:cNvPr>
          <p:cNvSpPr/>
          <p:nvPr/>
        </p:nvSpPr>
        <p:spPr>
          <a:xfrm>
            <a:off x="191761" y="4257721"/>
            <a:ext cx="882723" cy="882723"/>
          </a:xfrm>
          <a:prstGeom prst="ellipse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6" name="Graphic 45" descr="Wave with solid fill">
            <a:extLst>
              <a:ext uri="{FF2B5EF4-FFF2-40B4-BE49-F238E27FC236}">
                <a16:creationId xmlns:a16="http://schemas.microsoft.com/office/drawing/2014/main" id="{4059F91D-542E-1594-C906-FA74AD741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695" y="1363445"/>
            <a:ext cx="630272" cy="63027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7" name="Graphic 46" descr="Electric Tower with solid fill">
            <a:extLst>
              <a:ext uri="{FF2B5EF4-FFF2-40B4-BE49-F238E27FC236}">
                <a16:creationId xmlns:a16="http://schemas.microsoft.com/office/drawing/2014/main" id="{9C881FD4-FD9B-47C3-CD26-E68DB0ECF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9512" y="2374913"/>
            <a:ext cx="578192" cy="57819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8" name="Graphic 47" descr="Priorities with solid fill">
            <a:extLst>
              <a:ext uri="{FF2B5EF4-FFF2-40B4-BE49-F238E27FC236}">
                <a16:creationId xmlns:a16="http://schemas.microsoft.com/office/drawing/2014/main" id="{5A945238-65C4-CE88-6280-531AB0AB5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423" y="3339184"/>
            <a:ext cx="689281" cy="689281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51" name="Graphic 50" descr="Handshake outline">
            <a:extLst>
              <a:ext uri="{FF2B5EF4-FFF2-40B4-BE49-F238E27FC236}">
                <a16:creationId xmlns:a16="http://schemas.microsoft.com/office/drawing/2014/main" id="{132D6240-49D6-27C8-D8F7-1F52C024FB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621" y="4323053"/>
            <a:ext cx="788420" cy="788420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860C4B-DCED-300A-003C-EC539B2B9098}"/>
              </a:ext>
            </a:extLst>
          </p:cNvPr>
          <p:cNvSpPr/>
          <p:nvPr/>
        </p:nvSpPr>
        <p:spPr>
          <a:xfrm>
            <a:off x="1341122" y="4234263"/>
            <a:ext cx="2758440" cy="929640"/>
          </a:xfrm>
          <a:prstGeom prst="roundRect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Implementation Plan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548939-AF57-2E8C-5EE7-4162EE32680C}"/>
              </a:ext>
            </a:extLst>
          </p:cNvPr>
          <p:cNvSpPr/>
          <p:nvPr/>
        </p:nvSpPr>
        <p:spPr>
          <a:xfrm>
            <a:off x="3827417" y="1463040"/>
            <a:ext cx="1711234" cy="3644537"/>
          </a:xfrm>
          <a:custGeom>
            <a:avLst/>
            <a:gdLst>
              <a:gd name="connsiteX0" fmla="*/ 130629 w 1711234"/>
              <a:gd name="connsiteY0" fmla="*/ 1933303 h 3644537"/>
              <a:gd name="connsiteX1" fmla="*/ 1711234 w 1711234"/>
              <a:gd name="connsiteY1" fmla="*/ 0 h 3644537"/>
              <a:gd name="connsiteX2" fmla="*/ 1711234 w 1711234"/>
              <a:gd name="connsiteY2" fmla="*/ 3644537 h 3644537"/>
              <a:gd name="connsiteX3" fmla="*/ 13063 w 1711234"/>
              <a:gd name="connsiteY3" fmla="*/ 2495006 h 3644537"/>
              <a:gd name="connsiteX4" fmla="*/ 0 w 1711234"/>
              <a:gd name="connsiteY4" fmla="*/ 2024743 h 3644537"/>
              <a:gd name="connsiteX5" fmla="*/ 130629 w 1711234"/>
              <a:gd name="connsiteY5" fmla="*/ 1933303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234" h="3644537">
                <a:moveTo>
                  <a:pt x="130629" y="1933303"/>
                </a:moveTo>
                <a:lnTo>
                  <a:pt x="1711234" y="0"/>
                </a:lnTo>
                <a:lnTo>
                  <a:pt x="1711234" y="3644537"/>
                </a:lnTo>
                <a:lnTo>
                  <a:pt x="13063" y="2495006"/>
                </a:lnTo>
                <a:lnTo>
                  <a:pt x="0" y="2024743"/>
                </a:lnTo>
                <a:lnTo>
                  <a:pt x="130629" y="1933303"/>
                </a:lnTo>
                <a:close/>
              </a:path>
            </a:pathLst>
          </a:custGeom>
          <a:solidFill>
            <a:srgbClr val="0069B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715F414-F845-4461-B5BB-36BCD95ED866}"/>
              </a:ext>
            </a:extLst>
          </p:cNvPr>
          <p:cNvSpPr/>
          <p:nvPr/>
        </p:nvSpPr>
        <p:spPr>
          <a:xfrm>
            <a:off x="4991491" y="1746999"/>
            <a:ext cx="6949888" cy="3274569"/>
          </a:xfrm>
          <a:prstGeom prst="roundRect">
            <a:avLst/>
          </a:prstGeom>
          <a:solidFill>
            <a:srgbClr val="006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 comprehensive strategy with specific implementation actions to address and mitigate risks that may impair the operational utility of military missions or impact available resources.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89A288-B19F-756A-2718-7BEE24927B7C}"/>
              </a:ext>
            </a:extLst>
          </p:cNvPr>
          <p:cNvSpPr/>
          <p:nvPr/>
        </p:nvSpPr>
        <p:spPr>
          <a:xfrm>
            <a:off x="1341122" y="3213183"/>
            <a:ext cx="2758440" cy="929640"/>
          </a:xfrm>
          <a:prstGeom prst="roundRect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Prioritize Mitigation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8FD29E3-B65F-2E20-01F5-DD6C7418A9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5" y="6323151"/>
            <a:ext cx="2475392" cy="55444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3020C16-CD79-B1B5-80AD-E52D8FBD136A}"/>
              </a:ext>
            </a:extLst>
          </p:cNvPr>
          <p:cNvSpPr txBox="1">
            <a:spLocks/>
          </p:cNvSpPr>
          <p:nvPr/>
        </p:nvSpPr>
        <p:spPr>
          <a:xfrm>
            <a:off x="4899467" y="60434"/>
            <a:ext cx="6807926" cy="16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Emerald Coast </a:t>
            </a:r>
            <a:b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Installation Resilience Review</a:t>
            </a:r>
            <a:endParaRPr lang="en-US" sz="4000" b="1" dirty="0">
              <a:solidFill>
                <a:srgbClr val="4472C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ea typeface="+mn-ea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0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eam studying a blueprint">
            <a:extLst>
              <a:ext uri="{FF2B5EF4-FFF2-40B4-BE49-F238E27FC236}">
                <a16:creationId xmlns:a16="http://schemas.microsoft.com/office/drawing/2014/main" id="{777A0939-D2ED-91EF-9E91-E7783B72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 flipH="1">
            <a:off x="0" y="-11350"/>
            <a:ext cx="7538164" cy="347049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5" name="Picture 14" descr="Lighthouse in the sea">
            <a:extLst>
              <a:ext uri="{FF2B5EF4-FFF2-40B4-BE49-F238E27FC236}">
                <a16:creationId xmlns:a16="http://schemas.microsoft.com/office/drawing/2014/main" id="{15014955-223C-9C43-92C4-A05D0A306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 r="-2" b="439"/>
          <a:stretch/>
        </p:blipFill>
        <p:spPr>
          <a:xfrm flipH="1">
            <a:off x="396" y="3025459"/>
            <a:ext cx="7616027" cy="325782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5EB4A054-6DA4-124A-C924-4935F9ABD302}"/>
              </a:ext>
            </a:extLst>
          </p:cNvPr>
          <p:cNvSpPr/>
          <p:nvPr/>
        </p:nvSpPr>
        <p:spPr>
          <a:xfrm>
            <a:off x="3892730" y="-11350"/>
            <a:ext cx="8299269" cy="6249955"/>
          </a:xfrm>
          <a:custGeom>
            <a:avLst/>
            <a:gdLst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  <a:gd name="connsiteX0" fmla="*/ 0 w 6243278"/>
              <a:gd name="connsiteY0" fmla="*/ 0 h 6178055"/>
              <a:gd name="connsiteX1" fmla="*/ 6243278 w 6243278"/>
              <a:gd name="connsiteY1" fmla="*/ 0 h 6178055"/>
              <a:gd name="connsiteX2" fmla="*/ 6243278 w 6243278"/>
              <a:gd name="connsiteY2" fmla="*/ 6178055 h 6178055"/>
              <a:gd name="connsiteX3" fmla="*/ 0 w 6243278"/>
              <a:gd name="connsiteY3" fmla="*/ 6178055 h 6178055"/>
              <a:gd name="connsiteX4" fmla="*/ 0 w 6243278"/>
              <a:gd name="connsiteY4" fmla="*/ 0 h 617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278" h="6178055">
                <a:moveTo>
                  <a:pt x="0" y="0"/>
                </a:moveTo>
                <a:lnTo>
                  <a:pt x="6243278" y="0"/>
                </a:lnTo>
                <a:lnTo>
                  <a:pt x="6243278" y="6178055"/>
                </a:lnTo>
                <a:lnTo>
                  <a:pt x="0" y="6178055"/>
                </a:lnTo>
                <a:cubicBezTo>
                  <a:pt x="923590" y="4261148"/>
                  <a:pt x="937375" y="238559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24CAD-EED6-BA9E-3C0B-C012B9F49CBD}"/>
              </a:ext>
            </a:extLst>
          </p:cNvPr>
          <p:cNvSpPr/>
          <p:nvPr/>
        </p:nvSpPr>
        <p:spPr>
          <a:xfrm>
            <a:off x="0" y="6217920"/>
            <a:ext cx="12191999" cy="165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44EF5-DDBF-890B-2226-0E7E2902059A}"/>
              </a:ext>
            </a:extLst>
          </p:cNvPr>
          <p:cNvSpPr/>
          <p:nvPr/>
        </p:nvSpPr>
        <p:spPr>
          <a:xfrm>
            <a:off x="0" y="6383383"/>
            <a:ext cx="12192000" cy="4746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021259-3655-6294-AA22-D7D36E62C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03" y="6458062"/>
            <a:ext cx="1305704" cy="33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1D4D0-E6BB-CB71-4FFD-CFB49B723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3235" y="6444283"/>
            <a:ext cx="1180262" cy="33436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FFF062B-CDB2-641B-0241-018CAEC36601}"/>
              </a:ext>
            </a:extLst>
          </p:cNvPr>
          <p:cNvSpPr/>
          <p:nvPr/>
        </p:nvSpPr>
        <p:spPr>
          <a:xfrm>
            <a:off x="1341123" y="1213761"/>
            <a:ext cx="2758438" cy="929640"/>
          </a:xfrm>
          <a:prstGeom prst="roundRect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Assess Threats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B881E58-DDEF-8C6D-995E-79349B2A91B7}"/>
              </a:ext>
            </a:extLst>
          </p:cNvPr>
          <p:cNvSpPr/>
          <p:nvPr/>
        </p:nvSpPr>
        <p:spPr>
          <a:xfrm>
            <a:off x="1341122" y="2206680"/>
            <a:ext cx="2758439" cy="929640"/>
          </a:xfrm>
          <a:prstGeom prst="roundRect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Identify Vulnerabilities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89A288-B19F-756A-2718-7BEE24927B7C}"/>
              </a:ext>
            </a:extLst>
          </p:cNvPr>
          <p:cNvSpPr/>
          <p:nvPr/>
        </p:nvSpPr>
        <p:spPr>
          <a:xfrm>
            <a:off x="1341122" y="3213183"/>
            <a:ext cx="2758440" cy="929640"/>
          </a:xfrm>
          <a:prstGeom prst="roundRect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Prioritize Mitigation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2B59BB-1D4C-0F67-0877-1E414A451436}"/>
              </a:ext>
            </a:extLst>
          </p:cNvPr>
          <p:cNvSpPr/>
          <p:nvPr/>
        </p:nvSpPr>
        <p:spPr>
          <a:xfrm>
            <a:off x="191763" y="1241227"/>
            <a:ext cx="882723" cy="882723"/>
          </a:xfrm>
          <a:prstGeom prst="ellipse">
            <a:avLst/>
          </a:prstGeom>
          <a:solidFill>
            <a:srgbClr val="82C5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362E65-9579-206E-6181-6FC4209A1BD7}"/>
              </a:ext>
            </a:extLst>
          </p:cNvPr>
          <p:cNvSpPr/>
          <p:nvPr/>
        </p:nvSpPr>
        <p:spPr>
          <a:xfrm>
            <a:off x="191762" y="2227205"/>
            <a:ext cx="882723" cy="882723"/>
          </a:xfrm>
          <a:prstGeom prst="ellipse">
            <a:avLst/>
          </a:prstGeom>
          <a:solidFill>
            <a:srgbClr val="00AAA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D10E03-0D25-1B14-F776-6D32EEF8BB5C}"/>
              </a:ext>
            </a:extLst>
          </p:cNvPr>
          <p:cNvSpPr/>
          <p:nvPr/>
        </p:nvSpPr>
        <p:spPr>
          <a:xfrm>
            <a:off x="191761" y="3236641"/>
            <a:ext cx="882723" cy="882723"/>
          </a:xfrm>
          <a:prstGeom prst="ellipse">
            <a:avLst/>
          </a:prstGeom>
          <a:solidFill>
            <a:srgbClr val="1269A2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9DD3CF6-8E69-8EED-6CB9-F3E3C5CA64C6}"/>
              </a:ext>
            </a:extLst>
          </p:cNvPr>
          <p:cNvSpPr/>
          <p:nvPr/>
        </p:nvSpPr>
        <p:spPr>
          <a:xfrm>
            <a:off x="191761" y="4257721"/>
            <a:ext cx="882723" cy="882723"/>
          </a:xfrm>
          <a:prstGeom prst="ellipse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6" name="Graphic 45" descr="Wave with solid fill">
            <a:extLst>
              <a:ext uri="{FF2B5EF4-FFF2-40B4-BE49-F238E27FC236}">
                <a16:creationId xmlns:a16="http://schemas.microsoft.com/office/drawing/2014/main" id="{4059F91D-542E-1594-C906-FA74AD741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695" y="1363445"/>
            <a:ext cx="630272" cy="63027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7" name="Graphic 46" descr="Electric Tower with solid fill">
            <a:extLst>
              <a:ext uri="{FF2B5EF4-FFF2-40B4-BE49-F238E27FC236}">
                <a16:creationId xmlns:a16="http://schemas.microsoft.com/office/drawing/2014/main" id="{9C881FD4-FD9B-47C3-CD26-E68DB0ECF8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9512" y="2374913"/>
            <a:ext cx="578192" cy="578192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48" name="Graphic 47" descr="Priorities with solid fill">
            <a:extLst>
              <a:ext uri="{FF2B5EF4-FFF2-40B4-BE49-F238E27FC236}">
                <a16:creationId xmlns:a16="http://schemas.microsoft.com/office/drawing/2014/main" id="{5A945238-65C4-CE88-6280-531AB0AB5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423" y="3339184"/>
            <a:ext cx="689281" cy="689281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pic>
        <p:nvPicPr>
          <p:cNvPr id="51" name="Graphic 50" descr="Handshake outline">
            <a:extLst>
              <a:ext uri="{FF2B5EF4-FFF2-40B4-BE49-F238E27FC236}">
                <a16:creationId xmlns:a16="http://schemas.microsoft.com/office/drawing/2014/main" id="{132D6240-49D6-27C8-D8F7-1F52C024FB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621" y="4323053"/>
            <a:ext cx="788420" cy="788420"/>
          </a:xfrm>
          <a:prstGeom prst="rect">
            <a:avLst/>
          </a:prstGeom>
          <a:effectLst>
            <a:glow rad="139700">
              <a:srgbClr val="D1D3D3">
                <a:satMod val="175000"/>
                <a:alpha val="40000"/>
              </a:srgbClr>
            </a:glow>
          </a:effec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3782E73-C392-E9CF-6FE9-B4F95E8F9D62}"/>
              </a:ext>
            </a:extLst>
          </p:cNvPr>
          <p:cNvSpPr/>
          <p:nvPr/>
        </p:nvSpPr>
        <p:spPr>
          <a:xfrm>
            <a:off x="3892730" y="1489167"/>
            <a:ext cx="1645921" cy="4549948"/>
          </a:xfrm>
          <a:custGeom>
            <a:avLst/>
            <a:gdLst>
              <a:gd name="connsiteX0" fmla="*/ 13063 w 1606731"/>
              <a:gd name="connsiteY0" fmla="*/ 2873828 h 3618411"/>
              <a:gd name="connsiteX1" fmla="*/ 1567543 w 1606731"/>
              <a:gd name="connsiteY1" fmla="*/ 0 h 3618411"/>
              <a:gd name="connsiteX2" fmla="*/ 1606731 w 1606731"/>
              <a:gd name="connsiteY2" fmla="*/ 3618411 h 3618411"/>
              <a:gd name="connsiteX3" fmla="*/ 0 w 1606731"/>
              <a:gd name="connsiteY3" fmla="*/ 3605348 h 3618411"/>
              <a:gd name="connsiteX4" fmla="*/ 13063 w 1606731"/>
              <a:gd name="connsiteY4" fmla="*/ 2873828 h 3618411"/>
              <a:gd name="connsiteX0" fmla="*/ 13063 w 1581626"/>
              <a:gd name="connsiteY0" fmla="*/ 2873828 h 4480207"/>
              <a:gd name="connsiteX1" fmla="*/ 1567543 w 1581626"/>
              <a:gd name="connsiteY1" fmla="*/ 0 h 4480207"/>
              <a:gd name="connsiteX2" fmla="*/ 1581626 w 1581626"/>
              <a:gd name="connsiteY2" fmla="*/ 4480207 h 4480207"/>
              <a:gd name="connsiteX3" fmla="*/ 0 w 1581626"/>
              <a:gd name="connsiteY3" fmla="*/ 3605348 h 4480207"/>
              <a:gd name="connsiteX4" fmla="*/ 13063 w 1581626"/>
              <a:gd name="connsiteY4" fmla="*/ 2873828 h 44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626" h="4480207">
                <a:moveTo>
                  <a:pt x="13063" y="2873828"/>
                </a:moveTo>
                <a:lnTo>
                  <a:pt x="1567543" y="0"/>
                </a:lnTo>
                <a:cubicBezTo>
                  <a:pt x="1572237" y="1493402"/>
                  <a:pt x="1576932" y="2986805"/>
                  <a:pt x="1581626" y="4480207"/>
                </a:cubicBezTo>
                <a:lnTo>
                  <a:pt x="0" y="3605348"/>
                </a:lnTo>
                <a:lnTo>
                  <a:pt x="13063" y="2873828"/>
                </a:lnTo>
                <a:close/>
              </a:path>
            </a:pathLst>
          </a:custGeom>
          <a:solidFill>
            <a:srgbClr val="58595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715F414-F845-4461-B5BB-36BCD95ED866}"/>
              </a:ext>
            </a:extLst>
          </p:cNvPr>
          <p:cNvSpPr/>
          <p:nvPr/>
        </p:nvSpPr>
        <p:spPr>
          <a:xfrm>
            <a:off x="5050349" y="1707128"/>
            <a:ext cx="6949888" cy="4600700"/>
          </a:xfrm>
          <a:prstGeom prst="roundRect">
            <a:avLst/>
          </a:prstGeom>
          <a:solidFill>
            <a:srgbClr val="585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the MIRR is particularly focused on projects “outside the fence” the cooperative relationships developed will be key to rapid and effective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framework for ongoing collaboration among local governments, state and federal agencies, and the military community to support resilience among military installations and surrounding communities.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E860C4B-DCED-300A-003C-EC539B2B9098}"/>
              </a:ext>
            </a:extLst>
          </p:cNvPr>
          <p:cNvSpPr/>
          <p:nvPr/>
        </p:nvSpPr>
        <p:spPr>
          <a:xfrm>
            <a:off x="1341122" y="4234263"/>
            <a:ext cx="2758440" cy="929640"/>
          </a:xfrm>
          <a:prstGeom prst="roundRect">
            <a:avLst/>
          </a:prstGeom>
          <a:solidFill>
            <a:srgbClr val="58595B"/>
          </a:solidFill>
          <a:ln w="12700" cap="flat" cmpd="sng" algn="ctr">
            <a:solidFill>
              <a:srgbClr val="82C55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Implementation Plan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2963C5A-79D5-EAEA-67D3-1DAA2C5E0D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5" y="6323151"/>
            <a:ext cx="2475392" cy="55444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F072D52-F09A-51A4-2A63-E8A8E3D1FB8B}"/>
              </a:ext>
            </a:extLst>
          </p:cNvPr>
          <p:cNvSpPr txBox="1">
            <a:spLocks/>
          </p:cNvSpPr>
          <p:nvPr/>
        </p:nvSpPr>
        <p:spPr>
          <a:xfrm>
            <a:off x="4899467" y="60434"/>
            <a:ext cx="6807926" cy="16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Emerald Coast </a:t>
            </a:r>
            <a:b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Installation Resilience Review</a:t>
            </a:r>
            <a:endParaRPr lang="en-US" sz="4000" b="1" dirty="0">
              <a:solidFill>
                <a:srgbClr val="4472C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  <a:ea typeface="+mn-ea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377</Words>
  <Application>Microsoft Office PowerPoint</Application>
  <PresentationFormat>Widescreen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Christianson</dc:creator>
  <cp:lastModifiedBy>Eric Christianson</cp:lastModifiedBy>
  <cp:revision>1</cp:revision>
  <dcterms:created xsi:type="dcterms:W3CDTF">2022-09-22T02:24:59Z</dcterms:created>
  <dcterms:modified xsi:type="dcterms:W3CDTF">2022-09-22T02:30:16Z</dcterms:modified>
</cp:coreProperties>
</file>