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0.jpg" ContentType="image/jpg"/>
  <Override PartName="/ppt/media/image32.jpg" ContentType="image/jp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953" r:id="rId2"/>
    <p:sldMasterId id="2147483672" r:id="rId3"/>
    <p:sldMasterId id="2147483769" r:id="rId4"/>
    <p:sldMasterId id="2147483959" r:id="rId5"/>
    <p:sldMasterId id="2147483977" r:id="rId6"/>
    <p:sldMasterId id="2147484003" r:id="rId7"/>
    <p:sldMasterId id="2147484015" r:id="rId8"/>
    <p:sldMasterId id="2147484033" r:id="rId9"/>
    <p:sldMasterId id="2147484045" r:id="rId10"/>
    <p:sldMasterId id="2147484162" r:id="rId11"/>
    <p:sldMasterId id="2147484194" r:id="rId12"/>
  </p:sldMasterIdLst>
  <p:notesMasterIdLst>
    <p:notesMasterId r:id="rId24"/>
  </p:notesMasterIdLst>
  <p:handoutMasterIdLst>
    <p:handoutMasterId r:id="rId25"/>
  </p:handoutMasterIdLst>
  <p:sldIdLst>
    <p:sldId id="2145705368" r:id="rId13"/>
    <p:sldId id="304" r:id="rId14"/>
    <p:sldId id="1439" r:id="rId15"/>
    <p:sldId id="2145705400" r:id="rId16"/>
    <p:sldId id="266" r:id="rId17"/>
    <p:sldId id="267" r:id="rId18"/>
    <p:sldId id="2145705401" r:id="rId19"/>
    <p:sldId id="2145705402" r:id="rId20"/>
    <p:sldId id="2145705382" r:id="rId21"/>
    <p:sldId id="1475" r:id="rId22"/>
    <p:sldId id="214570538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38B476-2849-41EF-A0DD-5FCBDAA6A907}">
          <p14:sldIdLst>
            <p14:sldId id="2145705368"/>
            <p14:sldId id="304"/>
            <p14:sldId id="1439"/>
            <p14:sldId id="2145705400"/>
            <p14:sldId id="266"/>
            <p14:sldId id="267"/>
            <p14:sldId id="2145705401"/>
            <p14:sldId id="2145705402"/>
            <p14:sldId id="2145705382"/>
            <p14:sldId id="1475"/>
            <p14:sldId id="2145705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beth Soderstrom" initials="MS" lastIdx="2" clrIdx="0">
    <p:extLst>
      <p:ext uri="{19B8F6BF-5375-455C-9EA6-DF929625EA0E}">
        <p15:presenceInfo xmlns:p15="http://schemas.microsoft.com/office/powerpoint/2012/main" userId="S::msoderstrom@cfrpc.org::c4ddbc32-4312-4493-99e1-dc1d2aaba3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7BC"/>
    <a:srgbClr val="FFDD6B"/>
    <a:srgbClr val="4472C4"/>
    <a:srgbClr val="005596"/>
    <a:srgbClr val="FFFFFF"/>
    <a:srgbClr val="FF6699"/>
    <a:srgbClr val="95A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88522" autoAdjust="0"/>
  </p:normalViewPr>
  <p:slideViewPr>
    <p:cSldViewPr>
      <p:cViewPr varScale="1">
        <p:scale>
          <a:sx n="59" d="100"/>
          <a:sy n="59" d="100"/>
        </p:scale>
        <p:origin x="4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B8D9-57A7-4F62-ABB6-BBD784799F9C}" type="datetimeFigureOut">
              <a:rPr lang="en-US" smtClean="0">
                <a:latin typeface="Arial" panose="020B0604020202020204" pitchFamily="34" charset="0"/>
              </a:rPr>
              <a:t>9/22/2022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1F71-FB58-4B9D-840D-6488A22FD450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8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C001854-A9C1-440C-8CEB-18FDEB58709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6EADB9-CF11-4C9E-BF5A-CE3A0425B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1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has suggestions for links to mapping application/layers that SLs could use to show climate impact on the map. </a:t>
            </a:r>
          </a:p>
          <a:p>
            <a:endParaRPr lang="en-US" dirty="0"/>
          </a:p>
          <a:p>
            <a:r>
              <a:rPr lang="en-US" dirty="0"/>
              <a:t>If so, delete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7D657-5EDB-4076-BAE6-EC6A412FC9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1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Environmental Mitigation – How do we meet transportation demands but also protect and preserve the natural environment?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We heard from environmental partners. Their concerns were wildlife crossings and…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2D11A-4056-4941-951D-8108B1451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8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72726a423_0_11:notes"/>
          <p:cNvSpPr txBox="1">
            <a:spLocks noGrp="1"/>
          </p:cNvSpPr>
          <p:nvPr>
            <p:ph type="body" idx="1"/>
          </p:nvPr>
        </p:nvSpPr>
        <p:spPr>
          <a:xfrm>
            <a:off x="701040" y="441576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472726a4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72726a423_0_19:notes"/>
          <p:cNvSpPr txBox="1">
            <a:spLocks noGrp="1"/>
          </p:cNvSpPr>
          <p:nvPr>
            <p:ph type="body" idx="1"/>
          </p:nvPr>
        </p:nvSpPr>
        <p:spPr>
          <a:xfrm>
            <a:off x="701040" y="441576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472726a42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72726a423_0_27:notes"/>
          <p:cNvSpPr txBox="1">
            <a:spLocks noGrp="1"/>
          </p:cNvSpPr>
          <p:nvPr>
            <p:ph type="body" idx="1"/>
          </p:nvPr>
        </p:nvSpPr>
        <p:spPr>
          <a:xfrm>
            <a:off x="701040" y="441576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472726a42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472726a423_0_83:notes"/>
          <p:cNvSpPr txBox="1">
            <a:spLocks noGrp="1"/>
          </p:cNvSpPr>
          <p:nvPr>
            <p:ph type="body" idx="1"/>
          </p:nvPr>
        </p:nvSpPr>
        <p:spPr>
          <a:xfrm>
            <a:off x="701040" y="441576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472726a42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has suggestions for links to mapping application/layers that SLs could use to show climate impact on the map. </a:t>
            </a:r>
          </a:p>
          <a:p>
            <a:endParaRPr lang="en-US" dirty="0"/>
          </a:p>
          <a:p>
            <a:r>
              <a:rPr lang="en-US" dirty="0"/>
              <a:t>If so, delete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D657-5EDB-4076-BAE6-EC6A412FC9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1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ADB9-CF11-4C9E-BF5A-CE3A0425B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7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561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5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438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981200"/>
            <a:ext cx="3932767" cy="14478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981200"/>
            <a:ext cx="6172200" cy="3879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3429000"/>
            <a:ext cx="3932767" cy="2432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6174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16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8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205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734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87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415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5664-0230-49B9-AB3F-8D6D4B32654D}" type="datetimeFigureOut">
              <a:rPr lang="en-US"/>
              <a:pPr>
                <a:defRPr/>
              </a:pPr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F537-BE4B-4FBF-8BA6-554E11B97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4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981200"/>
            <a:ext cx="3932767" cy="14478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981200"/>
            <a:ext cx="6172200" cy="3879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3429000"/>
            <a:ext cx="3932767" cy="2432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427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415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8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523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9357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41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43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4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46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981200"/>
            <a:ext cx="3932767" cy="14478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981200"/>
            <a:ext cx="6172200" cy="3879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3429000"/>
            <a:ext cx="3932767" cy="2432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567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962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11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15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35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90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970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5664-0230-49B9-AB3F-8D6D4B32654D}" type="datetimeFigureOut">
              <a:rPr lang="en-US"/>
              <a:pPr>
                <a:defRPr/>
              </a:pPr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F537-BE4B-4FBF-8BA6-554E11B97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622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367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9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3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7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404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942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68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25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226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06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287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1">
            <a:extLst>
              <a:ext uri="{FF2B5EF4-FFF2-40B4-BE49-F238E27FC236}">
                <a16:creationId xmlns:a16="http://schemas.microsoft.com/office/drawing/2014/main" id="{740A7BF6-1785-C247-8F71-372D61AC0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24" y="157508"/>
            <a:ext cx="11492040" cy="29384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BB2DF-5EA5-D148-9797-05013EC92C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32" y="459381"/>
            <a:ext cx="11492232" cy="472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560AE-4E56-6041-A832-885A176635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9832" y="1280159"/>
            <a:ext cx="11492232" cy="45491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●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42900">
              <a:spcBef>
                <a:spcPts val="600"/>
              </a:spcBef>
              <a:spcAft>
                <a:spcPts val="600"/>
              </a:spcAft>
              <a:buSzPct val="75000"/>
              <a:buFont typeface="Lucida Grande" panose="020B0600040502020204" pitchFamily="34" charset="0"/>
              <a:buChar char="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4688" indent="-2286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»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22E0159-D8B3-114D-8B40-3C54AFAC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864" y="624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DAEA00-D33B-974D-916C-FD7440B68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030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72726a423_0_427"/>
          <p:cNvSpPr txBox="1">
            <a:spLocks noGrp="1"/>
          </p:cNvSpPr>
          <p:nvPr>
            <p:ph type="title"/>
          </p:nvPr>
        </p:nvSpPr>
        <p:spPr>
          <a:xfrm>
            <a:off x="789769" y="1376838"/>
            <a:ext cx="107077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472726a423_0_4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472726a423_0_4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38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72726a423_0_4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38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8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3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9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3B8AA079-6112-429F-BBD4-17115571FEC0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05AA2C9-27A7-4454-8019-7ABCE04C8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24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4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6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9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0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8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9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19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6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9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25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7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85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10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72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5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12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981200"/>
            <a:ext cx="3932767" cy="14478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981200"/>
            <a:ext cx="6172200" cy="3879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3429000"/>
            <a:ext cx="3932767" cy="2432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462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81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64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45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07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26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ABB8626-6B35-4F92-8302-FDD5C4674F4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D8866FE-EC4A-4D38-9555-E955F4327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58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51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EBB5-9F93-419D-BEEB-06D53A7F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45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9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9A97-D78D-43D4-B383-9757D163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BBDD9-D089-4DB8-A5C1-A6722BF1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1C08B-8486-42B4-A2F5-A99E207F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C44C2-D09E-470D-82AA-C180C35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3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5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8BF1-130D-4C8E-A01C-0EA75D60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7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1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6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B3C17-FF8A-4DEE-B946-782E4E8B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B3E27-B2EC-4ADE-AF24-EE14535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A2771-6FAC-4DFE-8EE2-9AF18E7D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49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6BED-667D-498C-8B40-97556614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83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5664-0230-49B9-AB3F-8D6D4B32654D}" type="datetimeFigureOut">
              <a:rPr lang="en-US"/>
              <a:pPr>
                <a:defRPr/>
              </a:pPr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F537-BE4B-4FBF-8BA6-554E11B97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2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287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1">
            <a:extLst>
              <a:ext uri="{FF2B5EF4-FFF2-40B4-BE49-F238E27FC236}">
                <a16:creationId xmlns:a16="http://schemas.microsoft.com/office/drawing/2014/main" id="{740A7BF6-1785-C247-8F71-372D61AC0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24" y="157508"/>
            <a:ext cx="11492040" cy="29384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BB2DF-5EA5-D148-9797-05013EC92C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32" y="459381"/>
            <a:ext cx="11492232" cy="472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560AE-4E56-6041-A832-885A176635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9832" y="1280159"/>
            <a:ext cx="11492232" cy="45491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●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42900">
              <a:spcBef>
                <a:spcPts val="600"/>
              </a:spcBef>
              <a:spcAft>
                <a:spcPts val="600"/>
              </a:spcAft>
              <a:buSzPct val="75000"/>
              <a:buFont typeface="Lucida Grande" panose="020B0600040502020204" pitchFamily="34" charset="0"/>
              <a:buChar char="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4688" indent="-2286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»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22E0159-D8B3-114D-8B40-3C54AFAC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864" y="624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DAEA00-D33B-974D-916C-FD7440B68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987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4187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579" y="3385217"/>
            <a:ext cx="12188420" cy="3484007"/>
            <a:chOff x="-1639888" y="3275013"/>
            <a:chExt cx="10783888" cy="4110037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385887" y="3275013"/>
              <a:ext cx="4151313" cy="893762"/>
            </a:xfrm>
            <a:custGeom>
              <a:avLst/>
              <a:gdLst>
                <a:gd name="T0" fmla="*/ 2615 w 2615"/>
                <a:gd name="T1" fmla="*/ 0 h 563"/>
                <a:gd name="T2" fmla="*/ 1790 w 2615"/>
                <a:gd name="T3" fmla="*/ 563 h 563"/>
                <a:gd name="T4" fmla="*/ 0 w 2615"/>
                <a:gd name="T5" fmla="*/ 563 h 563"/>
                <a:gd name="T6" fmla="*/ 1158 w 2615"/>
                <a:gd name="T7" fmla="*/ 0 h 563"/>
                <a:gd name="T8" fmla="*/ 2615 w 2615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5" h="563">
                  <a:moveTo>
                    <a:pt x="2615" y="0"/>
                  </a:moveTo>
                  <a:lnTo>
                    <a:pt x="1790" y="563"/>
                  </a:lnTo>
                  <a:lnTo>
                    <a:pt x="0" y="563"/>
                  </a:lnTo>
                  <a:lnTo>
                    <a:pt x="1158" y="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3941762" y="5862638"/>
              <a:ext cx="4351338" cy="1522412"/>
            </a:xfrm>
            <a:custGeom>
              <a:avLst/>
              <a:gdLst>
                <a:gd name="T0" fmla="*/ 0 w 2741"/>
                <a:gd name="T1" fmla="*/ 959 h 959"/>
                <a:gd name="T2" fmla="*/ 2239 w 2741"/>
                <a:gd name="T3" fmla="*/ 959 h 959"/>
                <a:gd name="T4" fmla="*/ 2741 w 2741"/>
                <a:gd name="T5" fmla="*/ 2 h 959"/>
                <a:gd name="T6" fmla="*/ 929 w 2741"/>
                <a:gd name="T7" fmla="*/ 0 h 959"/>
                <a:gd name="T8" fmla="*/ 0 w 2741"/>
                <a:gd name="T9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1" h="959">
                  <a:moveTo>
                    <a:pt x="0" y="959"/>
                  </a:moveTo>
                  <a:lnTo>
                    <a:pt x="2239" y="959"/>
                  </a:lnTo>
                  <a:lnTo>
                    <a:pt x="2741" y="2"/>
                  </a:lnTo>
                  <a:lnTo>
                    <a:pt x="929" y="0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-1639888" y="4278313"/>
              <a:ext cx="5713413" cy="1477962"/>
            </a:xfrm>
            <a:custGeom>
              <a:avLst/>
              <a:gdLst>
                <a:gd name="T0" fmla="*/ 3599 w 3599"/>
                <a:gd name="T1" fmla="*/ 0 h 931"/>
                <a:gd name="T2" fmla="*/ 2241 w 3599"/>
                <a:gd name="T3" fmla="*/ 929 h 931"/>
                <a:gd name="T4" fmla="*/ 0 w 3599"/>
                <a:gd name="T5" fmla="*/ 931 h 931"/>
                <a:gd name="T6" fmla="*/ 1809 w 3599"/>
                <a:gd name="T7" fmla="*/ 0 h 931"/>
                <a:gd name="T8" fmla="*/ 3599 w 3599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9" h="931">
                  <a:moveTo>
                    <a:pt x="3599" y="0"/>
                  </a:moveTo>
                  <a:lnTo>
                    <a:pt x="2241" y="929"/>
                  </a:lnTo>
                  <a:lnTo>
                    <a:pt x="0" y="931"/>
                  </a:lnTo>
                  <a:lnTo>
                    <a:pt x="1809" y="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480050" y="4278313"/>
              <a:ext cx="3663950" cy="1477962"/>
            </a:xfrm>
            <a:custGeom>
              <a:avLst/>
              <a:gdLst>
                <a:gd name="T0" fmla="*/ 0 w 2308"/>
                <a:gd name="T1" fmla="*/ 924 h 931"/>
                <a:gd name="T2" fmla="*/ 1807 w 2308"/>
                <a:gd name="T3" fmla="*/ 931 h 931"/>
                <a:gd name="T4" fmla="*/ 2308 w 2308"/>
                <a:gd name="T5" fmla="*/ 0 h 931"/>
                <a:gd name="T6" fmla="*/ 885 w 2308"/>
                <a:gd name="T7" fmla="*/ 0 h 931"/>
                <a:gd name="T8" fmla="*/ 0 w 2308"/>
                <a:gd name="T9" fmla="*/ 924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8" h="931">
                  <a:moveTo>
                    <a:pt x="0" y="924"/>
                  </a:moveTo>
                  <a:lnTo>
                    <a:pt x="1807" y="931"/>
                  </a:lnTo>
                  <a:lnTo>
                    <a:pt x="2308" y="0"/>
                  </a:lnTo>
                  <a:lnTo>
                    <a:pt x="885" y="0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128837" y="4278313"/>
              <a:ext cx="4591050" cy="1477962"/>
            </a:xfrm>
            <a:custGeom>
              <a:avLst/>
              <a:gdLst>
                <a:gd name="T0" fmla="*/ 1348 w 2892"/>
                <a:gd name="T1" fmla="*/ 0 h 931"/>
                <a:gd name="T2" fmla="*/ 2892 w 2892"/>
                <a:gd name="T3" fmla="*/ 0 h 931"/>
                <a:gd name="T4" fmla="*/ 1991 w 2892"/>
                <a:gd name="T5" fmla="*/ 931 h 931"/>
                <a:gd name="T6" fmla="*/ 0 w 2892"/>
                <a:gd name="T7" fmla="*/ 929 h 931"/>
                <a:gd name="T8" fmla="*/ 1348 w 2892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2" h="931">
                  <a:moveTo>
                    <a:pt x="1348" y="0"/>
                  </a:moveTo>
                  <a:lnTo>
                    <a:pt x="2892" y="0"/>
                  </a:lnTo>
                  <a:lnTo>
                    <a:pt x="1991" y="931"/>
                  </a:lnTo>
                  <a:lnTo>
                    <a:pt x="0" y="929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81" y="355701"/>
            <a:ext cx="7071375" cy="2599949"/>
          </a:xfrm>
          <a:prstGeom prst="rect">
            <a:avLst/>
          </a:prstGeom>
        </p:spPr>
      </p:pic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913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776547D-5DF8-4064-AA04-8E65293B1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6" y="6040323"/>
            <a:ext cx="1219401" cy="677029"/>
          </a:xfrm>
          <a:prstGeom prst="rect">
            <a:avLst/>
          </a:prstGeom>
        </p:spPr>
      </p:pic>
      <p:pic>
        <p:nvPicPr>
          <p:cNvPr id="18" name="Picture 17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ED6E154B-2E63-473F-9B74-B7358597F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8" y="6071421"/>
            <a:ext cx="693277" cy="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3254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D4994FB-58F8-4CC0-8C06-23DA24E09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6" y="6040323"/>
            <a:ext cx="1219401" cy="677029"/>
          </a:xfrm>
          <a:prstGeom prst="rect">
            <a:avLst/>
          </a:prstGeom>
        </p:spPr>
      </p:pic>
      <p:pic>
        <p:nvPicPr>
          <p:cNvPr id="20" name="Picture 19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89272369-B257-4412-8B3D-54083F519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8" y="6071421"/>
            <a:ext cx="693277" cy="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949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C5144EB2-DE69-4B18-BA44-12A435F77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6" y="6040323"/>
            <a:ext cx="1219401" cy="677029"/>
          </a:xfrm>
          <a:prstGeom prst="rect">
            <a:avLst/>
          </a:prstGeom>
        </p:spPr>
      </p:pic>
      <p:pic>
        <p:nvPicPr>
          <p:cNvPr id="18" name="Picture 17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6AAC683A-0188-4CEE-8310-A0953607E7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8" y="6071421"/>
            <a:ext cx="693277" cy="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7288"/>
      </p:ext>
    </p:extLst>
  </p:cSld>
  <p:clrMapOvr>
    <a:masterClrMapping/>
  </p:clrMapOvr>
  <p:transition>
    <p:fade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3724E25-D4DB-48E0-8106-2D99E7216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26" y="5926420"/>
            <a:ext cx="1219401" cy="677029"/>
          </a:xfrm>
          <a:prstGeom prst="rect">
            <a:avLst/>
          </a:prstGeom>
        </p:spPr>
      </p:pic>
      <p:pic>
        <p:nvPicPr>
          <p:cNvPr id="11" name="Picture 10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B8801B41-F46B-4466-977B-5DBC8CF1E3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70" y="6052518"/>
            <a:ext cx="693277" cy="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8596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3" cy="6858000"/>
            <a:chOff x="0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8DC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0" y="1376337"/>
              <a:ext cx="9144002" cy="1369231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F9AACC7-99EF-46A5-B53B-1BE874782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59" y="5989748"/>
            <a:ext cx="1620712" cy="899843"/>
          </a:xfrm>
          <a:prstGeom prst="rect">
            <a:avLst/>
          </a:prstGeom>
        </p:spPr>
      </p:pic>
      <p:pic>
        <p:nvPicPr>
          <p:cNvPr id="10" name="Picture 9" descr="A picture containing lamp, drawing&#10;&#10;Description automatically generated">
            <a:extLst>
              <a:ext uri="{FF2B5EF4-FFF2-40B4-BE49-F238E27FC236}">
                <a16:creationId xmlns:a16="http://schemas.microsoft.com/office/drawing/2014/main" id="{C330C6B7-F83C-4457-B4B9-5AEFE21F7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5804694"/>
            <a:ext cx="1000082" cy="9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02155"/>
      </p:ext>
    </p:extLst>
  </p:cSld>
  <p:clrMapOvr>
    <a:masterClrMapping/>
  </p:clrMapOvr>
  <p:transition>
    <p:fade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441" y="2262434"/>
            <a:ext cx="133232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6441" y="2005553"/>
            <a:ext cx="133232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1674674"/>
            <a:ext cx="109728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Please select a Custom</a:t>
            </a:r>
            <a:r>
              <a:rPr lang="en-US" sz="3600" baseline="0" dirty="0"/>
              <a:t> CS Theme </a:t>
            </a:r>
            <a:br>
              <a:rPr lang="en-US" sz="3600" baseline="0" dirty="0"/>
            </a:br>
            <a:r>
              <a:rPr lang="en-US" sz="3600" baseline="0" dirty="0"/>
              <a:t>from the Design Tab . . .</a:t>
            </a:r>
          </a:p>
          <a:p>
            <a:pPr algn="ctr"/>
            <a:r>
              <a:rPr lang="en-US" sz="3600" baseline="0" dirty="0"/>
              <a:t>then Delete this Slide</a:t>
            </a:r>
          </a:p>
        </p:txBody>
      </p:sp>
    </p:spTree>
    <p:extLst>
      <p:ext uri="{BB962C8B-B14F-4D97-AF65-F5344CB8AC3E}">
        <p14:creationId xmlns:p14="http://schemas.microsoft.com/office/powerpoint/2010/main" val="2768833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8 Atlantic hurricane season: The year of Florence and Michael">
            <a:extLst>
              <a:ext uri="{FF2B5EF4-FFF2-40B4-BE49-F238E27FC236}">
                <a16:creationId xmlns:a16="http://schemas.microsoft.com/office/drawing/2014/main" id="{7A4844F4-7A6D-4962-89D8-650564C89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1BDCA-546F-4EFA-B3B3-4F0613856597}"/>
              </a:ext>
            </a:extLst>
          </p:cNvPr>
          <p:cNvGrpSpPr/>
          <p:nvPr userDrawn="1"/>
        </p:nvGrpSpPr>
        <p:grpSpPr>
          <a:xfrm>
            <a:off x="3051580" y="3915188"/>
            <a:ext cx="10183459" cy="3397076"/>
            <a:chOff x="1095023" y="3288175"/>
            <a:chExt cx="12281253" cy="4096875"/>
          </a:xfrm>
        </p:grpSpPr>
        <p:grpSp>
          <p:nvGrpSpPr>
            <p:cNvPr id="46" name="Group 45"/>
            <p:cNvGrpSpPr/>
            <p:nvPr/>
          </p:nvGrpSpPr>
          <p:grpSpPr>
            <a:xfrm>
              <a:off x="1095023" y="3288175"/>
              <a:ext cx="10957278" cy="3571406"/>
              <a:chOff x="-2552700" y="138113"/>
              <a:chExt cx="17291050" cy="5705860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298700" y="138113"/>
                <a:ext cx="6661150" cy="1433513"/>
              </a:xfrm>
              <a:custGeom>
                <a:avLst/>
                <a:gdLst>
                  <a:gd name="T0" fmla="*/ 4196 w 4196"/>
                  <a:gd name="T1" fmla="*/ 0 h 903"/>
                  <a:gd name="T2" fmla="*/ 2870 w 4196"/>
                  <a:gd name="T3" fmla="*/ 903 h 903"/>
                  <a:gd name="T4" fmla="*/ 0 w 4196"/>
                  <a:gd name="T5" fmla="*/ 903 h 903"/>
                  <a:gd name="T6" fmla="*/ 1855 w 4196"/>
                  <a:gd name="T7" fmla="*/ 0 h 903"/>
                  <a:gd name="T8" fmla="*/ 4196 w 4196"/>
                  <a:gd name="T9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6" h="903">
                    <a:moveTo>
                      <a:pt x="4196" y="0"/>
                    </a:moveTo>
                    <a:lnTo>
                      <a:pt x="2870" y="903"/>
                    </a:lnTo>
                    <a:lnTo>
                      <a:pt x="0" y="903"/>
                    </a:lnTo>
                    <a:lnTo>
                      <a:pt x="1855" y="0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rgbClr val="0199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7298582" y="4283075"/>
                <a:ext cx="6077693" cy="1560898"/>
              </a:xfrm>
              <a:custGeom>
                <a:avLst/>
                <a:gdLst>
                  <a:gd name="T0" fmla="*/ 0 w 4397"/>
                  <a:gd name="T1" fmla="*/ 1538 h 1538"/>
                  <a:gd name="T2" fmla="*/ 3591 w 4397"/>
                  <a:gd name="T3" fmla="*/ 1538 h 1538"/>
                  <a:gd name="T4" fmla="*/ 4397 w 4397"/>
                  <a:gd name="T5" fmla="*/ 5 h 1538"/>
                  <a:gd name="T6" fmla="*/ 1489 w 4397"/>
                  <a:gd name="T7" fmla="*/ 0 h 1538"/>
                  <a:gd name="T8" fmla="*/ 0 w 4397"/>
                  <a:gd name="T9" fmla="*/ 1538 h 1538"/>
                  <a:gd name="connsiteX0" fmla="*/ 0 w 10000"/>
                  <a:gd name="connsiteY0" fmla="*/ 10000 h 10000"/>
                  <a:gd name="connsiteX1" fmla="*/ 8167 w 10000"/>
                  <a:gd name="connsiteY1" fmla="*/ 10000 h 10000"/>
                  <a:gd name="connsiteX2" fmla="*/ 10000 w 10000"/>
                  <a:gd name="connsiteY2" fmla="*/ 33 h 10000"/>
                  <a:gd name="connsiteX3" fmla="*/ 3386 w 10000"/>
                  <a:gd name="connsiteY3" fmla="*/ 0 h 10000"/>
                  <a:gd name="connsiteX4" fmla="*/ 1293 w 10000"/>
                  <a:gd name="connsiteY4" fmla="*/ 6393 h 10000"/>
                  <a:gd name="connsiteX5" fmla="*/ 0 w 10000"/>
                  <a:gd name="connsiteY5" fmla="*/ 10000 h 10000"/>
                  <a:gd name="connsiteX0" fmla="*/ 0 w 10000"/>
                  <a:gd name="connsiteY0" fmla="*/ 10000 h 10000"/>
                  <a:gd name="connsiteX1" fmla="*/ 8167 w 10000"/>
                  <a:gd name="connsiteY1" fmla="*/ 10000 h 10000"/>
                  <a:gd name="connsiteX2" fmla="*/ 8796 w 10000"/>
                  <a:gd name="connsiteY2" fmla="*/ 6393 h 10000"/>
                  <a:gd name="connsiteX3" fmla="*/ 10000 w 10000"/>
                  <a:gd name="connsiteY3" fmla="*/ 33 h 10000"/>
                  <a:gd name="connsiteX4" fmla="*/ 3386 w 10000"/>
                  <a:gd name="connsiteY4" fmla="*/ 0 h 10000"/>
                  <a:gd name="connsiteX5" fmla="*/ 1293 w 10000"/>
                  <a:gd name="connsiteY5" fmla="*/ 6393 h 10000"/>
                  <a:gd name="connsiteX6" fmla="*/ 0 w 10000"/>
                  <a:gd name="connsiteY6" fmla="*/ 10000 h 10000"/>
                  <a:gd name="connsiteX0" fmla="*/ 0 w 10000"/>
                  <a:gd name="connsiteY0" fmla="*/ 10000 h 10000"/>
                  <a:gd name="connsiteX1" fmla="*/ 8796 w 10000"/>
                  <a:gd name="connsiteY1" fmla="*/ 6393 h 10000"/>
                  <a:gd name="connsiteX2" fmla="*/ 10000 w 10000"/>
                  <a:gd name="connsiteY2" fmla="*/ 33 h 10000"/>
                  <a:gd name="connsiteX3" fmla="*/ 3386 w 10000"/>
                  <a:gd name="connsiteY3" fmla="*/ 0 h 10000"/>
                  <a:gd name="connsiteX4" fmla="*/ 1293 w 10000"/>
                  <a:gd name="connsiteY4" fmla="*/ 6393 h 10000"/>
                  <a:gd name="connsiteX5" fmla="*/ 0 w 10000"/>
                  <a:gd name="connsiteY5" fmla="*/ 10000 h 10000"/>
                  <a:gd name="connsiteX0" fmla="*/ 0 w 8707"/>
                  <a:gd name="connsiteY0" fmla="*/ 6393 h 6393"/>
                  <a:gd name="connsiteX1" fmla="*/ 7503 w 8707"/>
                  <a:gd name="connsiteY1" fmla="*/ 6393 h 6393"/>
                  <a:gd name="connsiteX2" fmla="*/ 8707 w 8707"/>
                  <a:gd name="connsiteY2" fmla="*/ 33 h 6393"/>
                  <a:gd name="connsiteX3" fmla="*/ 2093 w 8707"/>
                  <a:gd name="connsiteY3" fmla="*/ 0 h 6393"/>
                  <a:gd name="connsiteX4" fmla="*/ 0 w 8707"/>
                  <a:gd name="connsiteY4" fmla="*/ 6393 h 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7" h="6393">
                    <a:moveTo>
                      <a:pt x="0" y="6393"/>
                    </a:moveTo>
                    <a:lnTo>
                      <a:pt x="7503" y="6393"/>
                    </a:lnTo>
                    <a:lnTo>
                      <a:pt x="8707" y="33"/>
                    </a:lnTo>
                    <a:lnTo>
                      <a:pt x="2093" y="0"/>
                    </a:lnTo>
                    <a:lnTo>
                      <a:pt x="0" y="6393"/>
                    </a:lnTo>
                    <a:close/>
                  </a:path>
                </a:pathLst>
              </a:custGeom>
              <a:solidFill>
                <a:srgbClr val="0199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-2552700" y="1752600"/>
                <a:ext cx="9159875" cy="2365375"/>
              </a:xfrm>
              <a:custGeom>
                <a:avLst/>
                <a:gdLst>
                  <a:gd name="T0" fmla="*/ 5770 w 5770"/>
                  <a:gd name="T1" fmla="*/ 0 h 1490"/>
                  <a:gd name="T2" fmla="*/ 3593 w 5770"/>
                  <a:gd name="T3" fmla="*/ 1485 h 1490"/>
                  <a:gd name="T4" fmla="*/ 0 w 5770"/>
                  <a:gd name="T5" fmla="*/ 1490 h 1490"/>
                  <a:gd name="T6" fmla="*/ 2900 w 5770"/>
                  <a:gd name="T7" fmla="*/ 0 h 1490"/>
                  <a:gd name="T8" fmla="*/ 5770 w 5770"/>
                  <a:gd name="T9" fmla="*/ 0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0" h="1490">
                    <a:moveTo>
                      <a:pt x="5770" y="0"/>
                    </a:moveTo>
                    <a:lnTo>
                      <a:pt x="3593" y="1485"/>
                    </a:lnTo>
                    <a:lnTo>
                      <a:pt x="0" y="1490"/>
                    </a:lnTo>
                    <a:lnTo>
                      <a:pt x="2900" y="0"/>
                    </a:ln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0199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8864600" y="1747838"/>
                <a:ext cx="5873750" cy="2366963"/>
              </a:xfrm>
              <a:custGeom>
                <a:avLst/>
                <a:gdLst>
                  <a:gd name="T0" fmla="*/ 0 w 3700"/>
                  <a:gd name="T1" fmla="*/ 1479 h 1491"/>
                  <a:gd name="T2" fmla="*/ 2898 w 3700"/>
                  <a:gd name="T3" fmla="*/ 1491 h 1491"/>
                  <a:gd name="T4" fmla="*/ 3700 w 3700"/>
                  <a:gd name="T5" fmla="*/ 0 h 1491"/>
                  <a:gd name="T6" fmla="*/ 1419 w 3700"/>
                  <a:gd name="T7" fmla="*/ 0 h 1491"/>
                  <a:gd name="T8" fmla="*/ 0 w 3700"/>
                  <a:gd name="T9" fmla="*/ 1479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0" h="1491">
                    <a:moveTo>
                      <a:pt x="0" y="1479"/>
                    </a:moveTo>
                    <a:lnTo>
                      <a:pt x="2898" y="1491"/>
                    </a:lnTo>
                    <a:lnTo>
                      <a:pt x="3700" y="0"/>
                    </a:lnTo>
                    <a:lnTo>
                      <a:pt x="1419" y="0"/>
                    </a:lnTo>
                    <a:lnTo>
                      <a:pt x="0" y="1479"/>
                    </a:lnTo>
                    <a:close/>
                  </a:path>
                </a:pathLst>
              </a:custGeom>
              <a:solidFill>
                <a:srgbClr val="0199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3487738" y="1747838"/>
                <a:ext cx="7362825" cy="2370138"/>
              </a:xfrm>
              <a:custGeom>
                <a:avLst/>
                <a:gdLst>
                  <a:gd name="T0" fmla="*/ 2163 w 4638"/>
                  <a:gd name="T1" fmla="*/ 3 h 1493"/>
                  <a:gd name="T2" fmla="*/ 4638 w 4638"/>
                  <a:gd name="T3" fmla="*/ 0 h 1493"/>
                  <a:gd name="T4" fmla="*/ 3196 w 4638"/>
                  <a:gd name="T5" fmla="*/ 1493 h 1493"/>
                  <a:gd name="T6" fmla="*/ 0 w 4638"/>
                  <a:gd name="T7" fmla="*/ 1488 h 1493"/>
                  <a:gd name="T8" fmla="*/ 2163 w 4638"/>
                  <a:gd name="T9" fmla="*/ 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8" h="1493">
                    <a:moveTo>
                      <a:pt x="2163" y="3"/>
                    </a:moveTo>
                    <a:lnTo>
                      <a:pt x="4638" y="0"/>
                    </a:lnTo>
                    <a:lnTo>
                      <a:pt x="3196" y="1493"/>
                    </a:lnTo>
                    <a:lnTo>
                      <a:pt x="0" y="1488"/>
                    </a:lnTo>
                    <a:lnTo>
                      <a:pt x="2163" y="3"/>
                    </a:lnTo>
                    <a:close/>
                  </a:path>
                </a:pathLst>
              </a:custGeom>
              <a:solidFill>
                <a:srgbClr val="0199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5255683" y="5862638"/>
              <a:ext cx="5801784" cy="1522412"/>
            </a:xfrm>
            <a:custGeom>
              <a:avLst/>
              <a:gdLst>
                <a:gd name="T0" fmla="*/ 0 w 2741"/>
                <a:gd name="T1" fmla="*/ 959 h 959"/>
                <a:gd name="T2" fmla="*/ 2239 w 2741"/>
                <a:gd name="T3" fmla="*/ 959 h 959"/>
                <a:gd name="T4" fmla="*/ 2741 w 2741"/>
                <a:gd name="T5" fmla="*/ 2 h 959"/>
                <a:gd name="T6" fmla="*/ 929 w 2741"/>
                <a:gd name="T7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1" h="959">
                  <a:moveTo>
                    <a:pt x="0" y="959"/>
                  </a:moveTo>
                  <a:lnTo>
                    <a:pt x="2239" y="959"/>
                  </a:lnTo>
                  <a:lnTo>
                    <a:pt x="2741" y="2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6396038" y="4283075"/>
              <a:ext cx="6980238" cy="2441575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7" h="1538">
                  <a:moveTo>
                    <a:pt x="0" y="1538"/>
                  </a:moveTo>
                  <a:lnTo>
                    <a:pt x="3591" y="1538"/>
                  </a:lnTo>
                  <a:lnTo>
                    <a:pt x="4397" y="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CF5AF0-4AA3-45F5-A614-0601BCC8644B}"/>
              </a:ext>
            </a:extLst>
          </p:cNvPr>
          <p:cNvSpPr/>
          <p:nvPr userDrawn="1"/>
        </p:nvSpPr>
        <p:spPr>
          <a:xfrm>
            <a:off x="0" y="3848161"/>
            <a:ext cx="12192000" cy="3009839"/>
          </a:xfrm>
          <a:prstGeom prst="rect">
            <a:avLst/>
          </a:prstGeom>
          <a:gradFill>
            <a:gsLst>
              <a:gs pos="100000">
                <a:srgbClr val="5DA8DF"/>
              </a:gs>
              <a:gs pos="0">
                <a:srgbClr val="0394D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DA659-B9D4-49FE-B1BE-C924E64B43F4}"/>
              </a:ext>
            </a:extLst>
          </p:cNvPr>
          <p:cNvSpPr/>
          <p:nvPr userDrawn="1"/>
        </p:nvSpPr>
        <p:spPr>
          <a:xfrm rot="16200000">
            <a:off x="7198161" y="-1119159"/>
            <a:ext cx="3878108" cy="60860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2566">
                <a:schemeClr val="bg1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812206"/>
            <a:ext cx="10083800" cy="138588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8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804481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36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94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07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16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332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8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283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74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5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981200"/>
            <a:ext cx="3932767" cy="14478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981200"/>
            <a:ext cx="6172200" cy="3879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3429000"/>
            <a:ext cx="3932767" cy="2432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766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9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38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3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65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7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92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BB8626-6B35-4F92-8302-FDD5C4674F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8866FE-EC4A-4D38-9555-E955F4327F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FFD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31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0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EBB5-9F93-419D-BEEB-06D53A7F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8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66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9A97-D78D-43D4-B383-9757D163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BBDD9-D089-4DB8-A5C1-A6722BF1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1C08B-8486-42B4-A2F5-A99E207F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C44C2-D09E-470D-82AA-C180C35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704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487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8BF1-130D-4C8E-A01C-0EA75D60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90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474B2-8AA9-4736-BC60-1060E93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0BB7F9-A96E-438D-9258-463388B8ADC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A980B-F053-449F-9EBA-B9DF7414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3306-D88B-497E-AC35-96E5E1E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0A14A2-AE33-4DC1-8775-3BBF37FAE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268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C11-0942-4C46-899D-E4B7044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622-61B7-4B50-82E4-E1DFC9F2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E40-10D9-4579-B8F1-8AB2413A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C5A7-1EBB-46E0-9168-76FF3B6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2E62-D257-4150-98AB-FBA3E16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96E4-6363-4770-9767-93CF88A2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46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56ED-D3C4-426E-BF73-50D8842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44ACD-4B91-4D27-8D59-3CBB150B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7C8-5A55-4DB1-8300-35222F87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B3C17-FF8A-4DEE-B946-782E4E8B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B3E27-B2EC-4ADE-AF24-EE14535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A2771-6FAC-4DFE-8EE2-9AF18E7D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57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6BED-667D-498C-8B40-97556614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7066-7546-4D4D-999F-386235A3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725-F161-4771-85EB-0430F4EE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9301-C5DB-4DE6-8046-71601851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4AF-722F-423F-9DF4-51F6306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5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E15F5-050F-4699-8634-D060841DE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60-99EF-4D92-A6F3-605AFE3A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225B-ABBC-4184-BAAC-05BE79C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0D74-D5D1-4CEC-9E08-D2B0F27E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5857-03A2-45A4-9C64-8D719FE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9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C1F5-89CF-4D25-A2DE-C2BFF5C6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8F791-A443-4378-BE78-04747D2F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3F23-BB44-4793-AAA3-4C787C0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4F2-5589-405F-A1E1-6D00B500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0275-862E-409D-9987-61129C9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33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09FA-EBA5-4155-A2C7-E081CB4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DEE4-9D27-48F0-A0F5-CE5642F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0107-052B-43A1-9769-06A0A89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6C8C-AA09-4832-B377-24B4E0E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53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F04A-035E-480F-805C-09818A9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6F6D-01BE-47C8-ACBC-B5DE6A42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C505-D202-4B17-8E21-5DBF030E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DBB-AC26-43C8-B181-144E4FD5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4DE9-89B1-4CF9-9CB7-06C2277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398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1E3D-BDB7-4991-81B0-E54959FC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497-E086-4914-8362-F2993DD0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901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54D-8250-41AD-9339-7A9FB9F4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9C0D-8456-4E85-8FE6-4097DE9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816C-2C07-4323-BBE0-CC7F680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6EAF4-D5DE-410B-AC1B-7CCB5F9C1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0561-5B45-41A8-A8E7-A0902805A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98AE-06E7-4BC7-9A78-EF718A81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63AF8-F121-456E-97D0-76717B4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EAEF4-80EE-482C-B1EC-15299661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323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63DEB-5122-42F8-B437-292BEDA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0BB7F9-A96E-438D-9258-463388B8ADC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C623-6CF0-4B0A-B3D7-131BAC4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2BBB7-49DD-4B72-B433-CE0E8BD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50A14A2-AE33-4DC1-8775-3BBF37FAE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5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613721-3446-460D-A6FD-6CA6F27B6A6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1"/>
            <a:ext cx="12192000" cy="68525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34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948" r:id="rId12"/>
    <p:sldLayoutId id="2147483949" r:id="rId13"/>
    <p:sldLayoutId id="2147483652" r:id="rId14"/>
    <p:sldLayoutId id="2147483653" r:id="rId15"/>
    <p:sldLayoutId id="2147483753" r:id="rId16"/>
    <p:sldLayoutId id="21474836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613721-3446-460D-A6FD-6CA6F27B6A6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1"/>
            <a:ext cx="12192000" cy="68525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9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613721-3446-460D-A6FD-6CA6F27B6A6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1"/>
            <a:ext cx="12192000" cy="68525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64A62-08B0-4970-85AC-40DE41D903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41"/>
            <a:ext cx="12191999" cy="685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6F463F-DBCB-407E-A888-48499188030C}"/>
              </a:ext>
            </a:extLst>
          </p:cNvPr>
          <p:cNvSpPr txBox="1">
            <a:spLocks/>
          </p:cNvSpPr>
          <p:nvPr userDrawn="1"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4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1507D-B68C-4772-B428-4194056ED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25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0485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65000"/>
        <a:buFont typeface="Courier New" pitchFamily="49" charset="0"/>
        <a:buChar char="o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60000"/>
        <a:buFont typeface="Wingdings" pitchFamily="2" charset="2"/>
        <a:buChar char="v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Ø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»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0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64A62-08B0-4970-85AC-40DE41D903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41"/>
            <a:ext cx="12191999" cy="685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6F463F-DBCB-407E-A888-48499188030C}"/>
              </a:ext>
            </a:extLst>
          </p:cNvPr>
          <p:cNvSpPr txBox="1">
            <a:spLocks/>
          </p:cNvSpPr>
          <p:nvPr userDrawn="1"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1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613721-3446-460D-A6FD-6CA6F27B6A6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1"/>
            <a:ext cx="12192000" cy="68525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7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482441-9ED4-4148-A4C7-65F063DE33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"/>
            <a:ext cx="12192000" cy="685251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2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41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106401" y="1777"/>
            <a:ext cx="2367801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923" y="6530162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38" y="6340620"/>
            <a:ext cx="3165863" cy="356617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22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613721-3446-460D-A6FD-6CA6F27B6A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1"/>
            <a:ext cx="12192000" cy="68525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5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A3DE5-9C90-4476-AD52-4D63A431F6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6"/>
            <a:ext cx="12191999" cy="68566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E03D-FDC0-444C-98C4-4562E713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4EBAB-C431-4E67-8714-66C2EE047D7B}"/>
              </a:ext>
            </a:extLst>
          </p:cNvPr>
          <p:cNvSpPr txBox="1">
            <a:spLocks/>
          </p:cNvSpPr>
          <p:nvPr userDrawn="1"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4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jcodosalisbury@cfrpc.org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maclaughlin.1@us.af.mil" TargetMode="External"/><Relationship Id="rId2" Type="http://schemas.openxmlformats.org/officeDocument/2006/relationships/hyperlink" Target="mailto:jcodosalisbury@cfrpc.org" TargetMode="Externa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0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BB796D-EEBD-4580-947B-5855AF6CC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114300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b="1" u="sng" dirty="0">
                <a:solidFill>
                  <a:srgbClr val="005596"/>
                </a:solidFill>
                <a:latin typeface="Arial" panose="020B0604020202020204" pitchFamily="34" charset="0"/>
              </a:rPr>
              <a:t> </a:t>
            </a:r>
            <a:endParaRPr lang="en-US" sz="4800" b="1" u="sng" dirty="0">
              <a:solidFill>
                <a:srgbClr val="005596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>
                <a:latin typeface="Arial" panose="020B0604020202020204" pitchFamily="34" charset="0"/>
              </a:rPr>
              <a:t>Avon Park Air Force Range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>
                <a:latin typeface="Arial" panose="020B0604020202020204" pitchFamily="34" charset="0"/>
              </a:rPr>
              <a:t>Sentinel Landscape Program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2E65D-3C11-3316-B8D1-A58B8245B540}"/>
              </a:ext>
            </a:extLst>
          </p:cNvPr>
          <p:cNvSpPr txBox="1">
            <a:spLocks/>
          </p:cNvSpPr>
          <p:nvPr/>
        </p:nvSpPr>
        <p:spPr>
          <a:xfrm>
            <a:off x="152400" y="3048000"/>
            <a:ext cx="624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Florida Regional Planning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Codo-Salisbury, AICP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Deputy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jcodosalisbury@cfrpc.org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" panose="020B0603030403020204"/>
              <a:ea typeface="+mj-ea"/>
              <a:cs typeface="+mj-cs"/>
            </a:endParaRP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49FE967A-9872-E229-4AF1-16BBBC3A860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495300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28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820E22EC-FF84-C768-C508-4A6BB482E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75" y="2781863"/>
            <a:ext cx="22733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D29531-709D-4ED3-8AEB-C5F9C2C940B5}"/>
              </a:ext>
            </a:extLst>
          </p:cNvPr>
          <p:cNvSpPr txBox="1">
            <a:spLocks/>
          </p:cNvSpPr>
          <p:nvPr/>
        </p:nvSpPr>
        <p:spPr>
          <a:xfrm>
            <a:off x="1540778" y="0"/>
            <a:ext cx="9127222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3" descr="\\cfrpc-dc2\cfrpc\CFRPC\Design\Avon Park\Presentations\Add New Background\avon-park.png">
            <a:extLst>
              <a:ext uri="{FF2B5EF4-FFF2-40B4-BE49-F238E27FC236}">
                <a16:creationId xmlns:a16="http://schemas.microsoft.com/office/drawing/2014/main" id="{69572BDB-B688-49F9-ABC9-7CC455BC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268120"/>
            <a:ext cx="1066800" cy="9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1219200"/>
            <a:ext cx="6400799" cy="614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Priority Action Plan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implementation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Continued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coordination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Additional landowner workshops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conservation opportunities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PR efforts and advertisements (videos)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Easier &amp; faster delivery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conservation programs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Identification of alternative/incentive-based conservation opportunities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24" y="76200"/>
            <a:ext cx="6221551" cy="926986"/>
          </a:xfrm>
          <a:prstGeom prst="rect">
            <a:avLst/>
          </a:prstGeom>
          <a:solidFill>
            <a:srgbClr val="FFDD6B"/>
          </a:solidFill>
          <a:effectLst>
            <a:softEdge rad="127000"/>
          </a:effec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E9A599B-9968-5EA5-EE7B-09EF1039F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22" y="1255974"/>
            <a:ext cx="317155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F56CE5-CE4E-7EE3-DAE3-7229607FA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5" y="2562225"/>
            <a:ext cx="2600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F22D27-596E-481F-A3AF-03EC655810B3}"/>
              </a:ext>
            </a:extLst>
          </p:cNvPr>
          <p:cNvSpPr txBox="1">
            <a:spLocks/>
          </p:cNvSpPr>
          <p:nvPr/>
        </p:nvSpPr>
        <p:spPr>
          <a:xfrm>
            <a:off x="1943100" y="457200"/>
            <a:ext cx="83058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603030403020204"/>
                <a:ea typeface="+mj-ea"/>
                <a:cs typeface="+mj-cs"/>
              </a:rPr>
              <a:t>Contact Information</a:t>
            </a:r>
            <a:endParaRPr kumimoji="0" lang="en-US" sz="1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6030304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Codo-Salisbury, AICP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Deputy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jcodosalisbury@cfrpc.org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“Buck” MacLaughlin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Avon Park Air Force 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charles.maclaughlin.1@us.af.mil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" panose="020B0603030403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976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96C0-65DF-3E43-9987-15486257D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Avon Park Air Force Range Sentinel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AA1BA-B7B3-0843-B793-9DC862C18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AEA00-D33B-974D-916C-FD7440B68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4A5BD-95C2-4D22-F995-217F6C1CC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93875" y="1106204"/>
            <a:ext cx="4837189" cy="47901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FA6EB3A-94B8-6A27-B452-EECA1973DB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1064" y="1436583"/>
            <a:ext cx="4494136" cy="4233051"/>
          </a:xfrm>
        </p:spPr>
        <p:txBody>
          <a:bodyPr/>
          <a:lstStyle/>
          <a:p>
            <a:r>
              <a:rPr lang="en-US" sz="2000" dirty="0"/>
              <a:t>Located in Central Florida</a:t>
            </a:r>
          </a:p>
          <a:p>
            <a:pPr lvl="1"/>
            <a:r>
              <a:rPr lang="en-US" sz="1800" dirty="0"/>
              <a:t>4 Counties</a:t>
            </a:r>
          </a:p>
          <a:p>
            <a:pPr lvl="1"/>
            <a:r>
              <a:rPr lang="en-US" sz="1800" dirty="0"/>
              <a:t>9 Municipalities</a:t>
            </a:r>
          </a:p>
          <a:p>
            <a:endParaRPr lang="en-US" sz="2000" dirty="0"/>
          </a:p>
          <a:p>
            <a:r>
              <a:rPr lang="en-US" sz="2000" dirty="0"/>
              <a:t>1.67 million acres</a:t>
            </a:r>
          </a:p>
          <a:p>
            <a:endParaRPr lang="en-US" sz="2000" dirty="0"/>
          </a:p>
          <a:p>
            <a:r>
              <a:rPr lang="en-US" sz="2000" dirty="0"/>
              <a:t>Avon Park Air Force Range</a:t>
            </a:r>
          </a:p>
          <a:p>
            <a:endParaRPr lang="en-US" sz="2000" dirty="0"/>
          </a:p>
          <a:p>
            <a:r>
              <a:rPr lang="en-US" sz="2000" dirty="0"/>
              <a:t>One of two Landscapes in Florida</a:t>
            </a:r>
          </a:p>
          <a:p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3DC212-2E3D-00CF-C93D-6195314F48B5}"/>
              </a:ext>
            </a:extLst>
          </p:cNvPr>
          <p:cNvSpPr/>
          <p:nvPr/>
        </p:nvSpPr>
        <p:spPr>
          <a:xfrm>
            <a:off x="5160580" y="2900857"/>
            <a:ext cx="756745" cy="7672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4DCB8C-AC20-CEF9-6664-A39CE9B0E5D1}"/>
              </a:ext>
            </a:extLst>
          </p:cNvPr>
          <p:cNvSpPr/>
          <p:nvPr/>
        </p:nvSpPr>
        <p:spPr>
          <a:xfrm>
            <a:off x="6800194" y="1106204"/>
            <a:ext cx="3489435" cy="179465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F22D27-596E-481F-A3AF-03EC655810B3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Partnership Efforts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CC4BC8-BD4A-43A2-9B0F-795D5E795FAA}"/>
              </a:ext>
            </a:extLst>
          </p:cNvPr>
          <p:cNvSpPr txBox="1">
            <a:spLocks/>
          </p:cNvSpPr>
          <p:nvPr/>
        </p:nvSpPr>
        <p:spPr>
          <a:xfrm>
            <a:off x="1721962" y="3429000"/>
            <a:ext cx="8610600" cy="2743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Florida Forest Service’s Rural and Family Lands Protection Program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Natural Resource Conservation Service’s Agricultural Conservation Easement Program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Nature Conservancy and Conservation Florida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Local Governments (BOCC and Soil and Water Conservation Districts)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Fish and Wildlife Service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Florida Forever Land Acquisition Program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 descr="Farmers">
            <a:extLst>
              <a:ext uri="{FF2B5EF4-FFF2-40B4-BE49-F238E27FC236}">
                <a16:creationId xmlns:a16="http://schemas.microsoft.com/office/drawing/2014/main" id="{293FEAED-C550-4FF0-8331-52BF76F185EC}"/>
              </a:ext>
            </a:extLst>
          </p:cNvPr>
          <p:cNvGrpSpPr/>
          <p:nvPr/>
        </p:nvGrpSpPr>
        <p:grpSpPr>
          <a:xfrm>
            <a:off x="1828958" y="1439214"/>
            <a:ext cx="8503605" cy="1693572"/>
            <a:chOff x="320198" y="1517719"/>
            <a:chExt cx="8503605" cy="16935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662CA4-C5C8-4269-98E9-8ADCED8A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98" y="1517719"/>
              <a:ext cx="2997473" cy="16935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4" name="Picture 13" descr="Crops">
              <a:extLst>
                <a:ext uri="{FF2B5EF4-FFF2-40B4-BE49-F238E27FC236}">
                  <a16:creationId xmlns:a16="http://schemas.microsoft.com/office/drawing/2014/main" id="{CDDD0081-588C-4D55-B04B-083B6E13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008" y="1517719"/>
              <a:ext cx="3010795" cy="16935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5" name="Picture 14" descr="Cows in field">
              <a:extLst>
                <a:ext uri="{FF2B5EF4-FFF2-40B4-BE49-F238E27FC236}">
                  <a16:creationId xmlns:a16="http://schemas.microsoft.com/office/drawing/2014/main" id="{D2BF3832-2F7F-4BEF-A92D-BC9E250C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291" y="1517719"/>
              <a:ext cx="2258095" cy="16935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16" name="Picture 3" descr="\\cfrpc-dc2\cfrpc\CFRPC\Design\Avon Park\Presentations\Add New Background\avon-park.png">
            <a:extLst>
              <a:ext uri="{FF2B5EF4-FFF2-40B4-BE49-F238E27FC236}">
                <a16:creationId xmlns:a16="http://schemas.microsoft.com/office/drawing/2014/main" id="{317ED444-B08A-45EF-A4B4-F7BC5AEC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268120"/>
            <a:ext cx="1066800" cy="9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9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177750-88DF-4E55-92FB-5E4442B1BFD1}"/>
              </a:ext>
            </a:extLst>
          </p:cNvPr>
          <p:cNvSpPr txBox="1">
            <a:spLocks/>
          </p:cNvSpPr>
          <p:nvPr/>
        </p:nvSpPr>
        <p:spPr>
          <a:xfrm>
            <a:off x="1371600" y="182527"/>
            <a:ext cx="9144000" cy="914400"/>
          </a:xfrm>
          <a:prstGeom prst="rect">
            <a:avLst/>
          </a:prstGeom>
          <a:solidFill>
            <a:srgbClr val="005D9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Environmental Avoidance and Mitigation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83C9-7AB6-4E58-80BC-FD5F780702D5}"/>
              </a:ext>
            </a:extLst>
          </p:cNvPr>
          <p:cNvSpPr/>
          <p:nvPr/>
        </p:nvSpPr>
        <p:spPr>
          <a:xfrm>
            <a:off x="6702287" y="4236555"/>
            <a:ext cx="2971800" cy="785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3AA90-D3E5-4B34-8316-BEB7CE232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10241" r="54501" b="42995"/>
          <a:stretch/>
        </p:blipFill>
        <p:spPr>
          <a:xfrm>
            <a:off x="304800" y="946754"/>
            <a:ext cx="3466569" cy="5395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E022C-9997-47AA-B304-A2EA2988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42705" r="5488" b="22898"/>
          <a:stretch/>
        </p:blipFill>
        <p:spPr>
          <a:xfrm>
            <a:off x="3975573" y="1062291"/>
            <a:ext cx="7911627" cy="49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g1472726a423_0_11"/>
          <p:cNvGrpSpPr/>
          <p:nvPr/>
        </p:nvGrpSpPr>
        <p:grpSpPr>
          <a:xfrm>
            <a:off x="1828800" y="1066800"/>
            <a:ext cx="8027935" cy="4927760"/>
            <a:chOff x="405384" y="1524000"/>
            <a:chExt cx="8563131" cy="5256277"/>
          </a:xfrm>
        </p:grpSpPr>
        <p:pic>
          <p:nvPicPr>
            <p:cNvPr id="205" name="Google Shape;205;g1472726a423_0_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82397" y="1607421"/>
              <a:ext cx="4286118" cy="5136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g1472726a423_0_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384" y="1524000"/>
              <a:ext cx="4002023" cy="5256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1472726a423_0_11"/>
          <p:cNvSpPr txBox="1"/>
          <p:nvPr/>
        </p:nvSpPr>
        <p:spPr>
          <a:xfrm>
            <a:off x="10048747" y="6467036"/>
            <a:ext cx="82406" cy="1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906" rIns="0" bIns="0" anchor="t" anchorCtr="0">
            <a:spAutoFit/>
          </a:bodyPr>
          <a:lstStyle/>
          <a:p>
            <a:pPr marL="11906"/>
            <a:r>
              <a:rPr lang="en-US" sz="750">
                <a:solidFill>
                  <a:srgbClr val="3E433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472726a423_0_11"/>
          <p:cNvSpPr txBox="1">
            <a:spLocks noGrp="1"/>
          </p:cNvSpPr>
          <p:nvPr>
            <p:ph type="title"/>
          </p:nvPr>
        </p:nvSpPr>
        <p:spPr>
          <a:xfrm>
            <a:off x="4395220" y="264350"/>
            <a:ext cx="3613781" cy="4742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492" rIns="0" bIns="0" rtlCol="0" anchor="t" anchorCtr="0">
            <a:spAutoFit/>
          </a:bodyPr>
          <a:lstStyle/>
          <a:p>
            <a:pPr marL="11906">
              <a:lnSpc>
                <a:spcPct val="100000"/>
              </a:lnSpc>
            </a:pPr>
            <a:r>
              <a:rPr lang="en-US" dirty="0">
                <a:solidFill>
                  <a:srgbClr val="3B3939"/>
                </a:solidFill>
              </a:rPr>
              <a:t>Natural Resources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1472726a423_0_19"/>
          <p:cNvGrpSpPr/>
          <p:nvPr/>
        </p:nvGrpSpPr>
        <p:grpSpPr>
          <a:xfrm>
            <a:off x="6477000" y="152400"/>
            <a:ext cx="5258600" cy="5871386"/>
            <a:chOff x="3819274" y="1036401"/>
            <a:chExt cx="5258435" cy="6262812"/>
          </a:xfrm>
        </p:grpSpPr>
        <p:pic>
          <p:nvPicPr>
            <p:cNvPr id="214" name="Google Shape;214;g1472726a423_0_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9274" y="1036401"/>
              <a:ext cx="5257835" cy="6261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g1472726a423_0_19"/>
            <p:cNvSpPr/>
            <p:nvPr/>
          </p:nvSpPr>
          <p:spPr>
            <a:xfrm>
              <a:off x="3819275" y="1037479"/>
              <a:ext cx="5258434" cy="6261734"/>
            </a:xfrm>
            <a:custGeom>
              <a:avLst/>
              <a:gdLst/>
              <a:ahLst/>
              <a:cxnLst/>
              <a:rect l="l" t="t" r="r" b="b"/>
              <a:pathLst>
                <a:path w="5258434" h="6261734" extrusionOk="0">
                  <a:moveTo>
                    <a:pt x="0" y="6261488"/>
                  </a:moveTo>
                  <a:lnTo>
                    <a:pt x="5257837" y="6261488"/>
                  </a:lnTo>
                  <a:lnTo>
                    <a:pt x="5257837" y="0"/>
                  </a:lnTo>
                  <a:lnTo>
                    <a:pt x="0" y="0"/>
                  </a:lnTo>
                  <a:lnTo>
                    <a:pt x="0" y="6261488"/>
                  </a:lnTo>
                  <a:close/>
                </a:path>
              </a:pathLst>
            </a:custGeom>
            <a:noFill/>
            <a:ln w="21550" cap="flat" cmpd="sng">
              <a:solidFill>
                <a:srgbClr val="9294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688"/>
            </a:p>
          </p:txBody>
        </p:sp>
      </p:grpSp>
      <p:sp>
        <p:nvSpPr>
          <p:cNvPr id="216" name="Google Shape;216;g1472726a423_0_19"/>
          <p:cNvSpPr txBox="1">
            <a:spLocks noGrp="1"/>
          </p:cNvSpPr>
          <p:nvPr>
            <p:ph type="title"/>
          </p:nvPr>
        </p:nvSpPr>
        <p:spPr>
          <a:xfrm>
            <a:off x="609600" y="526442"/>
            <a:ext cx="5181600" cy="9969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906" rIns="0" bIns="0" rtlCol="0" anchor="t" anchorCtr="0">
            <a:spAutoFit/>
          </a:bodyPr>
          <a:lstStyle/>
          <a:p>
            <a:pPr marL="937617" marR="4763" indent="-926306"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Avon Park Air Force Range</a:t>
            </a:r>
            <a:endParaRPr sz="3200" dirty="0"/>
          </a:p>
          <a:p>
            <a:pPr marL="34528"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Sentinel Landscape</a:t>
            </a:r>
            <a:endParaRPr sz="3200" dirty="0"/>
          </a:p>
        </p:txBody>
      </p:sp>
      <p:sp>
        <p:nvSpPr>
          <p:cNvPr id="217" name="Google Shape;217;g1472726a423_0_19"/>
          <p:cNvSpPr txBox="1"/>
          <p:nvPr/>
        </p:nvSpPr>
        <p:spPr>
          <a:xfrm>
            <a:off x="1295400" y="2133600"/>
            <a:ext cx="3543188" cy="320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92" rIns="0" bIns="0" anchor="t" anchorCtr="0">
            <a:spAutoFit/>
          </a:bodyPr>
          <a:lstStyle/>
          <a:p>
            <a:pPr marL="11906"/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Coordination Area to help: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8"/>
              </a:spcBef>
            </a:pPr>
            <a:endParaRPr sz="1922" dirty="0">
              <a:latin typeface="Arial"/>
              <a:ea typeface="Arial"/>
              <a:cs typeface="Arial"/>
              <a:sym typeface="Arial"/>
            </a:endParaRPr>
          </a:p>
          <a:p>
            <a:pPr marL="333375" indent="-321469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Protect Military Readiness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333375" indent="-321469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Benefit Working Lands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333375" marR="385763" indent="-321469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Provides Conservation Opportunities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332780" marR="560784" indent="-321469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Broad partnership – Agencies, NGOs, and Others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2"/>
              </a:spcBef>
            </a:pPr>
            <a:endParaRPr sz="1922" dirty="0">
              <a:latin typeface="Arial"/>
              <a:ea typeface="Arial"/>
              <a:cs typeface="Arial"/>
              <a:sym typeface="Arial"/>
            </a:endParaRPr>
          </a:p>
          <a:p>
            <a:pPr marL="11906"/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Not Regulatory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472726a423_0_27"/>
          <p:cNvSpPr txBox="1">
            <a:spLocks noGrp="1"/>
          </p:cNvSpPr>
          <p:nvPr>
            <p:ph type="title"/>
          </p:nvPr>
        </p:nvSpPr>
        <p:spPr>
          <a:xfrm>
            <a:off x="718084" y="533400"/>
            <a:ext cx="4876800" cy="9969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1906" rIns="0" bIns="0" rtlCol="0" anchor="t" anchorCtr="0">
            <a:spAutoFit/>
          </a:bodyPr>
          <a:lstStyle/>
          <a:p>
            <a:pPr marL="887611" marR="4763" indent="-876298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Everglades Headwaters NWR &amp; CA</a:t>
            </a:r>
            <a:endParaRPr sz="3200" dirty="0"/>
          </a:p>
        </p:txBody>
      </p:sp>
      <p:sp>
        <p:nvSpPr>
          <p:cNvPr id="223" name="Google Shape;223;g1472726a423_0_27"/>
          <p:cNvSpPr txBox="1"/>
          <p:nvPr/>
        </p:nvSpPr>
        <p:spPr>
          <a:xfrm>
            <a:off x="1066800" y="1905000"/>
            <a:ext cx="3663281" cy="3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92" rIns="0" bIns="0" anchor="t" anchorCtr="0">
            <a:spAutoFit/>
          </a:bodyPr>
          <a:lstStyle/>
          <a:p>
            <a:pPr marL="333375" marR="123825" indent="-321469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A partnership approach to conservation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8"/>
              </a:spcBef>
              <a:buSzPts val="2050"/>
            </a:pPr>
            <a:endParaRPr sz="1922" dirty="0">
              <a:latin typeface="Arial"/>
              <a:ea typeface="Arial"/>
              <a:cs typeface="Arial"/>
              <a:sym typeface="Arial"/>
            </a:endParaRPr>
          </a:p>
          <a:p>
            <a:pPr marL="280392" marR="4763" indent="-269080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~745,000 acre Conservation Partnership Area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8"/>
              </a:spcBef>
              <a:buSzPts val="2050"/>
            </a:pPr>
            <a:endParaRPr sz="1922" dirty="0">
              <a:latin typeface="Arial"/>
              <a:ea typeface="Arial"/>
              <a:cs typeface="Arial"/>
              <a:sym typeface="Arial"/>
            </a:endParaRPr>
          </a:p>
          <a:p>
            <a:pPr marL="280392" indent="-269080">
              <a:spcBef>
                <a:spcPts val="5"/>
              </a:spcBef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150,000 acre project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709017" marR="98822" lvl="1" indent="-269080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Up to 100,000 acre less than fee (conservation easement focus)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709017" lvl="1" indent="-269080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Up to 50,000 acres fee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0" lvl="1">
              <a:spcBef>
                <a:spcPts val="38"/>
              </a:spcBef>
              <a:buSzPts val="2050"/>
            </a:pPr>
            <a:endParaRPr sz="1922" dirty="0">
              <a:latin typeface="Arial"/>
              <a:ea typeface="Arial"/>
              <a:cs typeface="Arial"/>
              <a:sym typeface="Arial"/>
            </a:endParaRPr>
          </a:p>
          <a:p>
            <a:pPr marL="280392" indent="-269080">
              <a:buSzPts val="2000"/>
              <a:buFont typeface="Arial"/>
              <a:buChar char="•"/>
            </a:pPr>
            <a:r>
              <a:rPr lang="en-US" sz="1875" b="1" dirty="0">
                <a:latin typeface="Arial"/>
                <a:ea typeface="Arial"/>
                <a:cs typeface="Arial"/>
                <a:sym typeface="Arial"/>
              </a:rPr>
              <a:t>Willing sellers approach</a:t>
            </a:r>
            <a:endParaRPr sz="1875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g1472726a423_0_27"/>
          <p:cNvGrpSpPr/>
          <p:nvPr/>
        </p:nvGrpSpPr>
        <p:grpSpPr>
          <a:xfrm>
            <a:off x="6074229" y="218744"/>
            <a:ext cx="5399687" cy="5776435"/>
            <a:chOff x="3733812" y="1153667"/>
            <a:chExt cx="5399518" cy="6161531"/>
          </a:xfrm>
        </p:grpSpPr>
        <p:pic>
          <p:nvPicPr>
            <p:cNvPr id="225" name="Google Shape;225;g1472726a423_0_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3812" y="1153667"/>
              <a:ext cx="5399518" cy="6161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1472726a423_0_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44740" y="5644684"/>
              <a:ext cx="1766629" cy="1652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g1472726a423_0_27"/>
            <p:cNvSpPr/>
            <p:nvPr/>
          </p:nvSpPr>
          <p:spPr>
            <a:xfrm>
              <a:off x="7344741" y="5644968"/>
              <a:ext cx="1767204" cy="1652270"/>
            </a:xfrm>
            <a:custGeom>
              <a:avLst/>
              <a:gdLst/>
              <a:ahLst/>
              <a:cxnLst/>
              <a:rect l="l" t="t" r="r" b="b"/>
              <a:pathLst>
                <a:path w="1767204" h="1652270" extrusionOk="0">
                  <a:moveTo>
                    <a:pt x="0" y="1652231"/>
                  </a:moveTo>
                  <a:lnTo>
                    <a:pt x="1766634" y="1652231"/>
                  </a:lnTo>
                  <a:lnTo>
                    <a:pt x="1766634" y="0"/>
                  </a:lnTo>
                  <a:lnTo>
                    <a:pt x="0" y="0"/>
                  </a:lnTo>
                  <a:lnTo>
                    <a:pt x="0" y="1652231"/>
                  </a:lnTo>
                  <a:close/>
                </a:path>
              </a:pathLst>
            </a:custGeom>
            <a:noFill/>
            <a:ln w="9525" cap="flat" cmpd="sng">
              <a:solidFill>
                <a:srgbClr val="9294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688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72726a423_0_83"/>
          <p:cNvSpPr txBox="1"/>
          <p:nvPr/>
        </p:nvSpPr>
        <p:spPr>
          <a:xfrm>
            <a:off x="548348" y="533400"/>
            <a:ext cx="5883499" cy="512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906" rIns="0" bIns="0" anchor="t" anchorCtr="0">
            <a:spAutoFit/>
          </a:bodyPr>
          <a:lstStyle/>
          <a:p>
            <a:pPr marL="11906"/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Corrigan Tract: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8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906" marR="322064"/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Extremely high value property: connectivity, T&amp;E/species richness, close proximity to APAFR.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3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906"/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6,248 acres protected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8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906" marR="4763"/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Partnership driven approach within the APAFRSL including 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multiple agency and NGO partners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3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906" marR="92869"/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FDEP State Park (~4,382 acres) and USFWS NWR System (~1,866 acres) owned/managed.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8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906" marR="8334"/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REPI funds utilized to assure military readiness/mission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of APAFR protected in perpetuity.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g1472726a423_0_83"/>
          <p:cNvGrpSpPr/>
          <p:nvPr/>
        </p:nvGrpSpPr>
        <p:grpSpPr>
          <a:xfrm>
            <a:off x="6705600" y="228600"/>
            <a:ext cx="4793129" cy="5847861"/>
            <a:chOff x="4253484" y="914400"/>
            <a:chExt cx="4792980" cy="6237718"/>
          </a:xfrm>
        </p:grpSpPr>
        <p:pic>
          <p:nvPicPr>
            <p:cNvPr id="285" name="Google Shape;285;g1472726a423_0_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38800" y="914400"/>
              <a:ext cx="3407664" cy="4555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1472726a423_0_8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17944" y="4234247"/>
              <a:ext cx="1114661" cy="1222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g1472726a423_0_83"/>
            <p:cNvSpPr/>
            <p:nvPr/>
          </p:nvSpPr>
          <p:spPr>
            <a:xfrm>
              <a:off x="7917940" y="4234459"/>
              <a:ext cx="1115059" cy="1223010"/>
            </a:xfrm>
            <a:custGeom>
              <a:avLst/>
              <a:gdLst/>
              <a:ahLst/>
              <a:cxnLst/>
              <a:rect l="l" t="t" r="r" b="b"/>
              <a:pathLst>
                <a:path w="1115059" h="1223010" extrusionOk="0">
                  <a:moveTo>
                    <a:pt x="0" y="1222863"/>
                  </a:moveTo>
                  <a:lnTo>
                    <a:pt x="1114660" y="1222863"/>
                  </a:lnTo>
                  <a:lnTo>
                    <a:pt x="1114660" y="0"/>
                  </a:lnTo>
                  <a:lnTo>
                    <a:pt x="0" y="0"/>
                  </a:lnTo>
                  <a:lnTo>
                    <a:pt x="0" y="1222863"/>
                  </a:lnTo>
                  <a:close/>
                </a:path>
              </a:pathLst>
            </a:custGeom>
            <a:noFill/>
            <a:ln w="9525" cap="flat" cmpd="sng">
              <a:solidFill>
                <a:srgbClr val="9294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688"/>
            </a:p>
          </p:txBody>
        </p:sp>
        <p:sp>
          <p:nvSpPr>
            <p:cNvPr id="288" name="Google Shape;288;g1472726a423_0_83"/>
            <p:cNvSpPr/>
            <p:nvPr/>
          </p:nvSpPr>
          <p:spPr>
            <a:xfrm>
              <a:off x="7163561" y="3441954"/>
              <a:ext cx="599440" cy="646429"/>
            </a:xfrm>
            <a:custGeom>
              <a:avLst/>
              <a:gdLst/>
              <a:ahLst/>
              <a:cxnLst/>
              <a:rect l="l" t="t" r="r" b="b"/>
              <a:pathLst>
                <a:path w="599440" h="646429" extrusionOk="0">
                  <a:moveTo>
                    <a:pt x="0" y="323088"/>
                  </a:moveTo>
                  <a:lnTo>
                    <a:pt x="3246" y="275344"/>
                  </a:lnTo>
                  <a:lnTo>
                    <a:pt x="12678" y="229776"/>
                  </a:lnTo>
                  <a:lnTo>
                    <a:pt x="27832" y="186882"/>
                  </a:lnTo>
                  <a:lnTo>
                    <a:pt x="48245" y="147163"/>
                  </a:lnTo>
                  <a:lnTo>
                    <a:pt x="73453" y="111119"/>
                  </a:lnTo>
                  <a:lnTo>
                    <a:pt x="102993" y="79248"/>
                  </a:lnTo>
                  <a:lnTo>
                    <a:pt x="136402" y="52051"/>
                  </a:lnTo>
                  <a:lnTo>
                    <a:pt x="173218" y="30028"/>
                  </a:lnTo>
                  <a:lnTo>
                    <a:pt x="212975" y="13679"/>
                  </a:lnTo>
                  <a:lnTo>
                    <a:pt x="255212" y="3503"/>
                  </a:lnTo>
                  <a:lnTo>
                    <a:pt x="299466" y="0"/>
                  </a:lnTo>
                  <a:lnTo>
                    <a:pt x="343719" y="3503"/>
                  </a:lnTo>
                  <a:lnTo>
                    <a:pt x="385956" y="13679"/>
                  </a:lnTo>
                  <a:lnTo>
                    <a:pt x="425713" y="30028"/>
                  </a:lnTo>
                  <a:lnTo>
                    <a:pt x="462529" y="52051"/>
                  </a:lnTo>
                  <a:lnTo>
                    <a:pt x="495938" y="79248"/>
                  </a:lnTo>
                  <a:lnTo>
                    <a:pt x="525478" y="111119"/>
                  </a:lnTo>
                  <a:lnTo>
                    <a:pt x="550686" y="147163"/>
                  </a:lnTo>
                  <a:lnTo>
                    <a:pt x="571099" y="186882"/>
                  </a:lnTo>
                  <a:lnTo>
                    <a:pt x="586253" y="229776"/>
                  </a:lnTo>
                  <a:lnTo>
                    <a:pt x="595685" y="275344"/>
                  </a:lnTo>
                  <a:lnTo>
                    <a:pt x="598932" y="323088"/>
                  </a:lnTo>
                  <a:lnTo>
                    <a:pt x="595685" y="370831"/>
                  </a:lnTo>
                  <a:lnTo>
                    <a:pt x="586253" y="416399"/>
                  </a:lnTo>
                  <a:lnTo>
                    <a:pt x="571099" y="459293"/>
                  </a:lnTo>
                  <a:lnTo>
                    <a:pt x="550686" y="499012"/>
                  </a:lnTo>
                  <a:lnTo>
                    <a:pt x="525478" y="535056"/>
                  </a:lnTo>
                  <a:lnTo>
                    <a:pt x="495938" y="566927"/>
                  </a:lnTo>
                  <a:lnTo>
                    <a:pt x="462529" y="594124"/>
                  </a:lnTo>
                  <a:lnTo>
                    <a:pt x="425713" y="616147"/>
                  </a:lnTo>
                  <a:lnTo>
                    <a:pt x="385956" y="632496"/>
                  </a:lnTo>
                  <a:lnTo>
                    <a:pt x="343719" y="642672"/>
                  </a:lnTo>
                  <a:lnTo>
                    <a:pt x="299466" y="646176"/>
                  </a:lnTo>
                  <a:lnTo>
                    <a:pt x="255212" y="642672"/>
                  </a:lnTo>
                  <a:lnTo>
                    <a:pt x="212975" y="632496"/>
                  </a:lnTo>
                  <a:lnTo>
                    <a:pt x="173218" y="616147"/>
                  </a:lnTo>
                  <a:lnTo>
                    <a:pt x="136402" y="594124"/>
                  </a:lnTo>
                  <a:lnTo>
                    <a:pt x="102993" y="566927"/>
                  </a:lnTo>
                  <a:lnTo>
                    <a:pt x="73453" y="535056"/>
                  </a:lnTo>
                  <a:lnTo>
                    <a:pt x="48245" y="499012"/>
                  </a:lnTo>
                  <a:lnTo>
                    <a:pt x="27832" y="459293"/>
                  </a:lnTo>
                  <a:lnTo>
                    <a:pt x="12678" y="416399"/>
                  </a:lnTo>
                  <a:lnTo>
                    <a:pt x="3246" y="370831"/>
                  </a:lnTo>
                  <a:lnTo>
                    <a:pt x="0" y="323088"/>
                  </a:lnTo>
                  <a:close/>
                </a:path>
              </a:pathLst>
            </a:custGeom>
            <a:noFill/>
            <a:ln w="38100" cap="flat" cmpd="sng">
              <a:solidFill>
                <a:srgbClr val="385D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688"/>
            </a:p>
          </p:txBody>
        </p:sp>
        <p:pic>
          <p:nvPicPr>
            <p:cNvPr id="289" name="Google Shape;289;g1472726a423_0_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53484" y="4232147"/>
              <a:ext cx="3404473" cy="2919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g1472726a423_0_83"/>
            <p:cNvSpPr/>
            <p:nvPr/>
          </p:nvSpPr>
          <p:spPr>
            <a:xfrm>
              <a:off x="6433566" y="5692902"/>
              <a:ext cx="593090" cy="655320"/>
            </a:xfrm>
            <a:custGeom>
              <a:avLst/>
              <a:gdLst/>
              <a:ahLst/>
              <a:cxnLst/>
              <a:rect l="l" t="t" r="r" b="b"/>
              <a:pathLst>
                <a:path w="593090" h="655320" extrusionOk="0">
                  <a:moveTo>
                    <a:pt x="0" y="327660"/>
                  </a:moveTo>
                  <a:lnTo>
                    <a:pt x="3214" y="279240"/>
                  </a:lnTo>
                  <a:lnTo>
                    <a:pt x="12550" y="233027"/>
                  </a:lnTo>
                  <a:lnTo>
                    <a:pt x="27550" y="189526"/>
                  </a:lnTo>
                  <a:lnTo>
                    <a:pt x="47755" y="149245"/>
                  </a:lnTo>
                  <a:lnTo>
                    <a:pt x="72707" y="112690"/>
                  </a:lnTo>
                  <a:lnTo>
                    <a:pt x="101947" y="80369"/>
                  </a:lnTo>
                  <a:lnTo>
                    <a:pt x="135017" y="52787"/>
                  </a:lnTo>
                  <a:lnTo>
                    <a:pt x="171457" y="30453"/>
                  </a:lnTo>
                  <a:lnTo>
                    <a:pt x="210810" y="13872"/>
                  </a:lnTo>
                  <a:lnTo>
                    <a:pt x="252616" y="3552"/>
                  </a:lnTo>
                  <a:lnTo>
                    <a:pt x="296418" y="0"/>
                  </a:lnTo>
                  <a:lnTo>
                    <a:pt x="340219" y="3552"/>
                  </a:lnTo>
                  <a:lnTo>
                    <a:pt x="382025" y="13872"/>
                  </a:lnTo>
                  <a:lnTo>
                    <a:pt x="421378" y="30453"/>
                  </a:lnTo>
                  <a:lnTo>
                    <a:pt x="457818" y="52787"/>
                  </a:lnTo>
                  <a:lnTo>
                    <a:pt x="490888" y="80369"/>
                  </a:lnTo>
                  <a:lnTo>
                    <a:pt x="520128" y="112690"/>
                  </a:lnTo>
                  <a:lnTo>
                    <a:pt x="545080" y="149245"/>
                  </a:lnTo>
                  <a:lnTo>
                    <a:pt x="565285" y="189526"/>
                  </a:lnTo>
                  <a:lnTo>
                    <a:pt x="580285" y="233027"/>
                  </a:lnTo>
                  <a:lnTo>
                    <a:pt x="589621" y="279240"/>
                  </a:lnTo>
                  <a:lnTo>
                    <a:pt x="592836" y="327660"/>
                  </a:lnTo>
                  <a:lnTo>
                    <a:pt x="589621" y="376079"/>
                  </a:lnTo>
                  <a:lnTo>
                    <a:pt x="580285" y="422292"/>
                  </a:lnTo>
                  <a:lnTo>
                    <a:pt x="565285" y="465793"/>
                  </a:lnTo>
                  <a:lnTo>
                    <a:pt x="545080" y="506074"/>
                  </a:lnTo>
                  <a:lnTo>
                    <a:pt x="520128" y="542629"/>
                  </a:lnTo>
                  <a:lnTo>
                    <a:pt x="490888" y="574950"/>
                  </a:lnTo>
                  <a:lnTo>
                    <a:pt x="457818" y="602532"/>
                  </a:lnTo>
                  <a:lnTo>
                    <a:pt x="421378" y="624866"/>
                  </a:lnTo>
                  <a:lnTo>
                    <a:pt x="382025" y="641447"/>
                  </a:lnTo>
                  <a:lnTo>
                    <a:pt x="340219" y="651767"/>
                  </a:lnTo>
                  <a:lnTo>
                    <a:pt x="296418" y="655320"/>
                  </a:lnTo>
                  <a:lnTo>
                    <a:pt x="252616" y="651767"/>
                  </a:lnTo>
                  <a:lnTo>
                    <a:pt x="210810" y="641447"/>
                  </a:lnTo>
                  <a:lnTo>
                    <a:pt x="171457" y="624866"/>
                  </a:lnTo>
                  <a:lnTo>
                    <a:pt x="135017" y="602532"/>
                  </a:lnTo>
                  <a:lnTo>
                    <a:pt x="101947" y="574950"/>
                  </a:lnTo>
                  <a:lnTo>
                    <a:pt x="72707" y="542629"/>
                  </a:lnTo>
                  <a:lnTo>
                    <a:pt x="47755" y="506074"/>
                  </a:lnTo>
                  <a:lnTo>
                    <a:pt x="27550" y="465793"/>
                  </a:lnTo>
                  <a:lnTo>
                    <a:pt x="12550" y="422292"/>
                  </a:lnTo>
                  <a:lnTo>
                    <a:pt x="3214" y="376079"/>
                  </a:lnTo>
                  <a:lnTo>
                    <a:pt x="0" y="327660"/>
                  </a:lnTo>
                  <a:close/>
                </a:path>
              </a:pathLst>
            </a:custGeom>
            <a:noFill/>
            <a:ln w="38100" cap="flat" cmpd="sng">
              <a:solidFill>
                <a:srgbClr val="385D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688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5">
            <a:extLst>
              <a:ext uri="{FF2B5EF4-FFF2-40B4-BE49-F238E27FC236}">
                <a16:creationId xmlns:a16="http://schemas.microsoft.com/office/drawing/2014/main" id="{1A9AF6B2-B499-9CEF-09AD-1E3954B15D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0813" y="4422384"/>
            <a:ext cx="3231985" cy="18234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96C0-65DF-3E43-9987-15486257D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36825"/>
            <a:ext cx="9489864" cy="47263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APAFR Sentinel Landscape &amp; Florida Wildlife Corridor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AA1BA-B7B3-0843-B793-9DC862C18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AEA00-D33B-974D-916C-FD7440B687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0EAA366-06CB-6818-1B3D-A18DDBDD9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86" y="1066800"/>
            <a:ext cx="3927470" cy="5082608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B845B395-FAA9-DABD-748E-B206C5CC367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8590" y="2935441"/>
            <a:ext cx="2345321" cy="1692532"/>
          </a:xfrm>
          <a:prstGeom prst="rect">
            <a:avLst/>
          </a:prstGeom>
        </p:spPr>
      </p:pic>
      <p:pic>
        <p:nvPicPr>
          <p:cNvPr id="15" name="Picture 14" descr="Cows in field">
            <a:extLst>
              <a:ext uri="{FF2B5EF4-FFF2-40B4-BE49-F238E27FC236}">
                <a16:creationId xmlns:a16="http://schemas.microsoft.com/office/drawing/2014/main" id="{3430E021-8B8E-A411-E7D0-BEA3C9D32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97" y="4192846"/>
            <a:ext cx="2258095" cy="1693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9AE5C7-1ECB-657F-6F87-7CC7C29BDA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12858" y="1293908"/>
            <a:ext cx="5183979" cy="4233051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000" b="1" dirty="0"/>
              <a:t>Florida Wildlife Corridor Opportunity Areas within the APAFR Sentinel Landscape</a:t>
            </a:r>
            <a:endParaRPr lang="en-US" sz="1800" b="1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2369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ght1_standard">
  <a:themeElements>
    <a:clrScheme name="Light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standard" id="{73EAF5C5-4F0E-4BC5-AA0B-2B8BEEBCB7A1}" vid="{ABC39A06-D38E-49C6-A4F4-4857782176D9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13296</TotalTime>
  <Words>439</Words>
  <Application>Microsoft Office PowerPoint</Application>
  <PresentationFormat>Widescreen</PresentationFormat>
  <Paragraphs>99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Myriad Pro Light</vt:lpstr>
      <vt:lpstr>Wingdings</vt:lpstr>
      <vt:lpstr>Custom Design</vt:lpstr>
      <vt:lpstr>12_Office Theme</vt:lpstr>
      <vt:lpstr>1_Office Theme</vt:lpstr>
      <vt:lpstr>5_Custom Design</vt:lpstr>
      <vt:lpstr>8_Custom Design</vt:lpstr>
      <vt:lpstr>10_Custom Design</vt:lpstr>
      <vt:lpstr>Light1_standard</vt:lpstr>
      <vt:lpstr>1_Custom Design</vt:lpstr>
      <vt:lpstr>2_Custom Design</vt:lpstr>
      <vt:lpstr>3_Custom Design</vt:lpstr>
      <vt:lpstr>6_Custom Design</vt:lpstr>
      <vt:lpstr>9_Custom Design</vt:lpstr>
      <vt:lpstr>PowerPoint Presentation</vt:lpstr>
      <vt:lpstr>PowerPoint Presentation</vt:lpstr>
      <vt:lpstr>PowerPoint Presentation</vt:lpstr>
      <vt:lpstr>PowerPoint Presentation</vt:lpstr>
      <vt:lpstr>Natural Resources</vt:lpstr>
      <vt:lpstr>Avon Park Air Force Range Sentinel Landscape</vt:lpstr>
      <vt:lpstr>Everglades Headwaters NWR &amp; CA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Ellis</dc:creator>
  <cp:lastModifiedBy>Jennifer Codo-Salisbury</cp:lastModifiedBy>
  <cp:revision>682</cp:revision>
  <cp:lastPrinted>2022-08-02T22:49:18Z</cp:lastPrinted>
  <dcterms:created xsi:type="dcterms:W3CDTF">2015-02-10T16:01:17Z</dcterms:created>
  <dcterms:modified xsi:type="dcterms:W3CDTF">2022-09-22T14:31:46Z</dcterms:modified>
</cp:coreProperties>
</file>