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87" r:id="rId5"/>
    <p:sldMasterId id="2147483688" r:id="rId6"/>
    <p:sldMasterId id="2147483705" r:id="rId7"/>
    <p:sldMasterId id="2147483689" r:id="rId8"/>
  </p:sldMasterIdLst>
  <p:notesMasterIdLst>
    <p:notesMasterId r:id="rId23"/>
  </p:notesMasterIdLst>
  <p:sldIdLst>
    <p:sldId id="256" r:id="rId9"/>
    <p:sldId id="258" r:id="rId10"/>
    <p:sldId id="280" r:id="rId11"/>
    <p:sldId id="275" r:id="rId12"/>
    <p:sldId id="267" r:id="rId13"/>
    <p:sldId id="273" r:id="rId14"/>
    <p:sldId id="276" r:id="rId15"/>
    <p:sldId id="277" r:id="rId16"/>
    <p:sldId id="269" r:id="rId17"/>
    <p:sldId id="279" r:id="rId18"/>
    <p:sldId id="272" r:id="rId19"/>
    <p:sldId id="282" r:id="rId20"/>
    <p:sldId id="271" r:id="rId21"/>
    <p:sldId id="274" r:id="rId22"/>
  </p:sldIdLst>
  <p:sldSz cx="12192000" cy="6858000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771"/>
    <a:srgbClr val="1B5C7E"/>
    <a:srgbClr val="1D94CA"/>
    <a:srgbClr val="F7941E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1DAF1-15CF-4F96-9DD1-6841C1C49367}" v="5" dt="2022-09-22T14:45:50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367" autoAdjust="0"/>
  </p:normalViewPr>
  <p:slideViewPr>
    <p:cSldViewPr snapToGrid="0">
      <p:cViewPr varScale="1">
        <p:scale>
          <a:sx n="38" d="100"/>
          <a:sy n="38" d="100"/>
        </p:scale>
        <p:origin x="23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Kuhl" userId="9b229378-e2d7-4081-b5f1-87f58074ffc4" providerId="ADAL" clId="{07E1DAF1-15CF-4F96-9DD1-6841C1C49367}"/>
    <pc:docChg chg="custSel addSld delSld modSld">
      <pc:chgData name="Charlie Kuhl" userId="9b229378-e2d7-4081-b5f1-87f58074ffc4" providerId="ADAL" clId="{07E1DAF1-15CF-4F96-9DD1-6841C1C49367}" dt="2022-09-22T15:07:13.154" v="947" actId="20577"/>
      <pc:docMkLst>
        <pc:docMk/>
      </pc:docMkLst>
      <pc:sldChg chg="modSp mod">
        <pc:chgData name="Charlie Kuhl" userId="9b229378-e2d7-4081-b5f1-87f58074ffc4" providerId="ADAL" clId="{07E1DAF1-15CF-4F96-9DD1-6841C1C49367}" dt="2022-09-22T13:55:44.827" v="493" actId="20577"/>
        <pc:sldMkLst>
          <pc:docMk/>
          <pc:sldMk cId="873477445" sldId="258"/>
        </pc:sldMkLst>
        <pc:spChg chg="mod">
          <ac:chgData name="Charlie Kuhl" userId="9b229378-e2d7-4081-b5f1-87f58074ffc4" providerId="ADAL" clId="{07E1DAF1-15CF-4F96-9DD1-6841C1C49367}" dt="2022-09-22T13:55:44.827" v="493" actId="20577"/>
          <ac:spMkLst>
            <pc:docMk/>
            <pc:sldMk cId="873477445" sldId="258"/>
            <ac:spMk id="3" creationId="{B41549F4-C621-42C4-9123-497BACCEE5F3}"/>
          </ac:spMkLst>
        </pc:spChg>
      </pc:sldChg>
      <pc:sldChg chg="modSp mod">
        <pc:chgData name="Charlie Kuhl" userId="9b229378-e2d7-4081-b5f1-87f58074ffc4" providerId="ADAL" clId="{07E1DAF1-15CF-4F96-9DD1-6841C1C49367}" dt="2022-09-22T14:16:28.124" v="535" actId="20577"/>
        <pc:sldMkLst>
          <pc:docMk/>
          <pc:sldMk cId="982693801" sldId="272"/>
        </pc:sldMkLst>
        <pc:spChg chg="mod">
          <ac:chgData name="Charlie Kuhl" userId="9b229378-e2d7-4081-b5f1-87f58074ffc4" providerId="ADAL" clId="{07E1DAF1-15CF-4F96-9DD1-6841C1C49367}" dt="2022-09-22T13:23:43.556" v="21" actId="20577"/>
          <ac:spMkLst>
            <pc:docMk/>
            <pc:sldMk cId="982693801" sldId="272"/>
            <ac:spMk id="2" creationId="{7064D54D-DB51-49A8-9FD0-4DC80DB22836}"/>
          </ac:spMkLst>
        </pc:spChg>
        <pc:spChg chg="mod">
          <ac:chgData name="Charlie Kuhl" userId="9b229378-e2d7-4081-b5f1-87f58074ffc4" providerId="ADAL" clId="{07E1DAF1-15CF-4F96-9DD1-6841C1C49367}" dt="2022-09-22T14:16:28.124" v="535" actId="20577"/>
          <ac:spMkLst>
            <pc:docMk/>
            <pc:sldMk cId="982693801" sldId="272"/>
            <ac:spMk id="3" creationId="{B41549F4-C621-42C4-9123-497BACCEE5F3}"/>
          </ac:spMkLst>
        </pc:spChg>
      </pc:sldChg>
      <pc:sldChg chg="modNotesTx">
        <pc:chgData name="Charlie Kuhl" userId="9b229378-e2d7-4081-b5f1-87f58074ffc4" providerId="ADAL" clId="{07E1DAF1-15CF-4F96-9DD1-6841C1C49367}" dt="2022-09-22T14:40:43.747" v="938" actId="20577"/>
        <pc:sldMkLst>
          <pc:docMk/>
          <pc:sldMk cId="1349969822" sldId="276"/>
        </pc:sldMkLst>
      </pc:sldChg>
      <pc:sldChg chg="modNotesTx">
        <pc:chgData name="Charlie Kuhl" userId="9b229378-e2d7-4081-b5f1-87f58074ffc4" providerId="ADAL" clId="{07E1DAF1-15CF-4F96-9DD1-6841C1C49367}" dt="2022-09-22T14:34:18.250" v="665" actId="20577"/>
        <pc:sldMkLst>
          <pc:docMk/>
          <pc:sldMk cId="1954287911" sldId="277"/>
        </pc:sldMkLst>
      </pc:sldChg>
      <pc:sldChg chg="modSp mod modNotesTx">
        <pc:chgData name="Charlie Kuhl" userId="9b229378-e2d7-4081-b5f1-87f58074ffc4" providerId="ADAL" clId="{07E1DAF1-15CF-4F96-9DD1-6841C1C49367}" dt="2022-09-22T14:44:07.474" v="942" actId="6549"/>
        <pc:sldMkLst>
          <pc:docMk/>
          <pc:sldMk cId="2343950766" sldId="279"/>
        </pc:sldMkLst>
        <pc:spChg chg="mod">
          <ac:chgData name="Charlie Kuhl" userId="9b229378-e2d7-4081-b5f1-87f58074ffc4" providerId="ADAL" clId="{07E1DAF1-15CF-4F96-9DD1-6841C1C49367}" dt="2022-09-22T14:11:29.175" v="533" actId="6549"/>
          <ac:spMkLst>
            <pc:docMk/>
            <pc:sldMk cId="2343950766" sldId="279"/>
            <ac:spMk id="3" creationId="{B41549F4-C621-42C4-9123-497BACCEE5F3}"/>
          </ac:spMkLst>
        </pc:spChg>
      </pc:sldChg>
      <pc:sldChg chg="del">
        <pc:chgData name="Charlie Kuhl" userId="9b229378-e2d7-4081-b5f1-87f58074ffc4" providerId="ADAL" clId="{07E1DAF1-15CF-4F96-9DD1-6841C1C49367}" dt="2022-09-22T13:47:31.585" v="466" actId="47"/>
        <pc:sldMkLst>
          <pc:docMk/>
          <pc:sldMk cId="856898261" sldId="281"/>
        </pc:sldMkLst>
      </pc:sldChg>
      <pc:sldChg chg="modSp add mod modNotesTx">
        <pc:chgData name="Charlie Kuhl" userId="9b229378-e2d7-4081-b5f1-87f58074ffc4" providerId="ADAL" clId="{07E1DAF1-15CF-4F96-9DD1-6841C1C49367}" dt="2022-09-22T15:07:13.154" v="947" actId="20577"/>
        <pc:sldMkLst>
          <pc:docMk/>
          <pc:sldMk cId="2584336410" sldId="282"/>
        </pc:sldMkLst>
        <pc:spChg chg="mod">
          <ac:chgData name="Charlie Kuhl" userId="9b229378-e2d7-4081-b5f1-87f58074ffc4" providerId="ADAL" clId="{07E1DAF1-15CF-4F96-9DD1-6841C1C49367}" dt="2022-09-22T13:37:02.633" v="346" actId="20577"/>
          <ac:spMkLst>
            <pc:docMk/>
            <pc:sldMk cId="2584336410" sldId="282"/>
            <ac:spMk id="2" creationId="{7064D54D-DB51-49A8-9FD0-4DC80DB22836}"/>
          </ac:spMkLst>
        </pc:spChg>
        <pc:spChg chg="mod">
          <ac:chgData name="Charlie Kuhl" userId="9b229378-e2d7-4081-b5f1-87f58074ffc4" providerId="ADAL" clId="{07E1DAF1-15CF-4F96-9DD1-6841C1C49367}" dt="2022-09-22T15:07:13.154" v="947" actId="20577"/>
          <ac:spMkLst>
            <pc:docMk/>
            <pc:sldMk cId="2584336410" sldId="282"/>
            <ac:spMk id="3" creationId="{B41549F4-C621-42C4-9123-497BACCEE5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4B650-28E4-4479-B2FF-E485FC1D40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8249C0-1B37-401C-94C6-0D0EF6CF1D1B}">
      <dgm:prSet phldrT="[Text]"/>
      <dgm:spPr>
        <a:xfrm>
          <a:off x="2745" y="394906"/>
          <a:ext cx="1320700" cy="526542"/>
        </a:xfrm>
        <a:prstGeom prst="roundRect">
          <a:avLst/>
        </a:prstGeom>
        <a:solidFill>
          <a:srgbClr val="1D94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Defense Community Projects</a:t>
          </a:r>
        </a:p>
      </dgm:t>
    </dgm:pt>
    <dgm:pt modelId="{7CE7A97E-3344-4FF0-A0FA-7A7A629FCD10}" type="parTrans" cxnId="{06F87A69-5F4B-4299-ACA1-4D91A11022A9}">
      <dgm:prSet/>
      <dgm:spPr/>
      <dgm:t>
        <a:bodyPr/>
        <a:lstStyle/>
        <a:p>
          <a:pPr algn="ctr"/>
          <a:endParaRPr lang="en-US"/>
        </a:p>
      </dgm:t>
    </dgm:pt>
    <dgm:pt modelId="{44B35F67-7FBB-4233-87C3-189316730055}" type="sibTrans" cxnId="{06F87A69-5F4B-4299-ACA1-4D91A11022A9}">
      <dgm:prSet/>
      <dgm:spPr/>
      <dgm:t>
        <a:bodyPr/>
        <a:lstStyle/>
        <a:p>
          <a:pPr algn="ctr"/>
          <a:endParaRPr lang="en-US"/>
        </a:p>
      </dgm:t>
    </dgm:pt>
    <dgm:pt modelId="{DE15298E-8B6D-495A-A590-4D6C6B103B54}">
      <dgm:prSet phldrT="[Text]"/>
      <dgm:spPr>
        <a:xfrm>
          <a:off x="1389481" y="394906"/>
          <a:ext cx="1320700" cy="526542"/>
        </a:xfrm>
        <a:prstGeom prst="roundRect">
          <a:avLst/>
        </a:prstGeom>
        <a:solidFill>
          <a:srgbClr val="1D94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Resilience-Based Justification</a:t>
          </a:r>
        </a:p>
      </dgm:t>
    </dgm:pt>
    <dgm:pt modelId="{2D4CF22A-B0A0-46E6-8C6F-404154D0B01E}" type="parTrans" cxnId="{F8BE910E-B600-439D-8EC0-3787A7062C7E}">
      <dgm:prSet/>
      <dgm:spPr/>
      <dgm:t>
        <a:bodyPr/>
        <a:lstStyle/>
        <a:p>
          <a:pPr algn="ctr"/>
          <a:endParaRPr lang="en-US"/>
        </a:p>
      </dgm:t>
    </dgm:pt>
    <dgm:pt modelId="{5DF16C0B-FE64-43AE-8C7D-D85B0F29087F}" type="sibTrans" cxnId="{F8BE910E-B600-439D-8EC0-3787A7062C7E}">
      <dgm:prSet/>
      <dgm:spPr/>
      <dgm:t>
        <a:bodyPr/>
        <a:lstStyle/>
        <a:p>
          <a:pPr algn="ctr"/>
          <a:endParaRPr lang="en-US"/>
        </a:p>
      </dgm:t>
    </dgm:pt>
    <dgm:pt modelId="{A9BE0C71-AD11-413C-91CC-C422A88AC6C1}">
      <dgm:prSet/>
      <dgm:spPr>
        <a:xfrm>
          <a:off x="2776217" y="394906"/>
          <a:ext cx="1320700" cy="526542"/>
        </a:xfrm>
        <a:prstGeom prst="roundRect">
          <a:avLst/>
        </a:prstGeom>
        <a:solidFill>
          <a:srgbClr val="1D94C9">
            <a:hueOff val="0"/>
            <a:satOff val="0"/>
            <a:lum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b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Linked to Funding Opportunities</a:t>
          </a:r>
        </a:p>
      </dgm:t>
    </dgm:pt>
    <dgm:pt modelId="{BA13B978-D5D5-4AD4-92FC-0DA5F8E0BBFC}" type="parTrans" cxnId="{7717F76D-C17D-4175-BADC-43B8D73E8C49}">
      <dgm:prSet/>
      <dgm:spPr/>
      <dgm:t>
        <a:bodyPr/>
        <a:lstStyle/>
        <a:p>
          <a:pPr algn="ctr"/>
          <a:endParaRPr lang="en-US"/>
        </a:p>
      </dgm:t>
    </dgm:pt>
    <dgm:pt modelId="{2B5E5658-D569-4E61-B826-15FC82BCA842}" type="sibTrans" cxnId="{7717F76D-C17D-4175-BADC-43B8D73E8C49}">
      <dgm:prSet/>
      <dgm:spPr/>
      <dgm:t>
        <a:bodyPr/>
        <a:lstStyle/>
        <a:p>
          <a:pPr algn="ctr"/>
          <a:endParaRPr lang="en-US"/>
        </a:p>
      </dgm:t>
    </dgm:pt>
    <dgm:pt modelId="{2E06C068-4EAD-41BB-BF41-B50B4DB6FCED}" type="pres">
      <dgm:prSet presAssocID="{DAC4B650-28E4-4479-B2FF-E485FC1D4029}" presName="CompostProcess" presStyleCnt="0">
        <dgm:presLayoutVars>
          <dgm:dir/>
          <dgm:resizeHandles val="exact"/>
        </dgm:presLayoutVars>
      </dgm:prSet>
      <dgm:spPr/>
    </dgm:pt>
    <dgm:pt modelId="{660B2839-626F-4B66-A1B2-626D0CE45639}" type="pres">
      <dgm:prSet presAssocID="{DAC4B650-28E4-4479-B2FF-E485FC1D4029}" presName="arrow" presStyleLbl="bgShp" presStyleIdx="0" presStyleCnt="1" custScaleX="117647"/>
      <dgm:spPr>
        <a:xfrm>
          <a:off x="411479" y="0"/>
          <a:ext cx="4663440" cy="1316354"/>
        </a:xfrm>
        <a:prstGeom prst="rightArrow">
          <a:avLst/>
        </a:prstGeom>
        <a:solidFill>
          <a:srgbClr val="1D94C9">
            <a:tint val="40000"/>
            <a:hueOff val="0"/>
            <a:satOff val="0"/>
            <a:lumOff val="0"/>
          </a:srgbClr>
        </a:solidFill>
        <a:ln>
          <a:noFill/>
        </a:ln>
        <a:effectLst/>
      </dgm:spPr>
    </dgm:pt>
    <dgm:pt modelId="{20CF4513-5582-44E0-9F84-F0388004E2C1}" type="pres">
      <dgm:prSet presAssocID="{DAC4B650-28E4-4479-B2FF-E485FC1D4029}" presName="linearProcess" presStyleCnt="0"/>
      <dgm:spPr/>
    </dgm:pt>
    <dgm:pt modelId="{0D1C45F9-FAEA-454C-AADE-F0B6B53319FC}" type="pres">
      <dgm:prSet presAssocID="{0B8249C0-1B37-401C-94C6-0D0EF6CF1D1B}" presName="textNode" presStyleLbl="node1" presStyleIdx="0" presStyleCnt="3" custLinFactX="-752" custLinFactNeighborX="-100000">
        <dgm:presLayoutVars>
          <dgm:bulletEnabled val="1"/>
        </dgm:presLayoutVars>
      </dgm:prSet>
      <dgm:spPr/>
    </dgm:pt>
    <dgm:pt modelId="{FFB41F39-A0A9-40E1-AE1D-3C9C6C5C8F0E}" type="pres">
      <dgm:prSet presAssocID="{44B35F67-7FBB-4233-87C3-189316730055}" presName="sibTrans" presStyleCnt="0"/>
      <dgm:spPr/>
    </dgm:pt>
    <dgm:pt modelId="{69869408-7B3E-4D1F-9A01-188DF94C2CC8}" type="pres">
      <dgm:prSet presAssocID="{DE15298E-8B6D-495A-A590-4D6C6B103B54}" presName="textNode" presStyleLbl="node1" presStyleIdx="1" presStyleCnt="3" custLinFactNeighborX="-79800">
        <dgm:presLayoutVars>
          <dgm:bulletEnabled val="1"/>
        </dgm:presLayoutVars>
      </dgm:prSet>
      <dgm:spPr/>
    </dgm:pt>
    <dgm:pt modelId="{DCA9380C-2C70-48B2-AB29-61B9878E2D27}" type="pres">
      <dgm:prSet presAssocID="{5DF16C0B-FE64-43AE-8C7D-D85B0F29087F}" presName="sibTrans" presStyleCnt="0"/>
      <dgm:spPr/>
    </dgm:pt>
    <dgm:pt modelId="{B4209EBE-F2DC-4667-8FFD-F65A466C9C67}" type="pres">
      <dgm:prSet presAssocID="{A9BE0C71-AD11-413C-91CC-C422A88AC6C1}" presName="textNode" presStyleLbl="node1" presStyleIdx="2" presStyleCnt="3" custLinFactNeighborX="-68400">
        <dgm:presLayoutVars>
          <dgm:bulletEnabled val="1"/>
        </dgm:presLayoutVars>
      </dgm:prSet>
      <dgm:spPr/>
    </dgm:pt>
  </dgm:ptLst>
  <dgm:cxnLst>
    <dgm:cxn modelId="{F8BE910E-B600-439D-8EC0-3787A7062C7E}" srcId="{DAC4B650-28E4-4479-B2FF-E485FC1D4029}" destId="{DE15298E-8B6D-495A-A590-4D6C6B103B54}" srcOrd="1" destOrd="0" parTransId="{2D4CF22A-B0A0-46E6-8C6F-404154D0B01E}" sibTransId="{5DF16C0B-FE64-43AE-8C7D-D85B0F29087F}"/>
    <dgm:cxn modelId="{7464E310-B8C3-41D3-8573-ABDFA55A0D15}" type="presOf" srcId="{DE15298E-8B6D-495A-A590-4D6C6B103B54}" destId="{69869408-7B3E-4D1F-9A01-188DF94C2CC8}" srcOrd="0" destOrd="0" presId="urn:microsoft.com/office/officeart/2005/8/layout/hProcess9"/>
    <dgm:cxn modelId="{C92F6C1B-3D25-4389-A828-A7A8200DE67A}" type="presOf" srcId="{A9BE0C71-AD11-413C-91CC-C422A88AC6C1}" destId="{B4209EBE-F2DC-4667-8FFD-F65A466C9C67}" srcOrd="0" destOrd="0" presId="urn:microsoft.com/office/officeart/2005/8/layout/hProcess9"/>
    <dgm:cxn modelId="{06F87A69-5F4B-4299-ACA1-4D91A11022A9}" srcId="{DAC4B650-28E4-4479-B2FF-E485FC1D4029}" destId="{0B8249C0-1B37-401C-94C6-0D0EF6CF1D1B}" srcOrd="0" destOrd="0" parTransId="{7CE7A97E-3344-4FF0-A0FA-7A7A629FCD10}" sibTransId="{44B35F67-7FBB-4233-87C3-189316730055}"/>
    <dgm:cxn modelId="{7717F76D-C17D-4175-BADC-43B8D73E8C49}" srcId="{DAC4B650-28E4-4479-B2FF-E485FC1D4029}" destId="{A9BE0C71-AD11-413C-91CC-C422A88AC6C1}" srcOrd="2" destOrd="0" parTransId="{BA13B978-D5D5-4AD4-92FC-0DA5F8E0BBFC}" sibTransId="{2B5E5658-D569-4E61-B826-15FC82BCA842}"/>
    <dgm:cxn modelId="{FAB0F2B1-C862-47F3-B909-B32058B17366}" type="presOf" srcId="{0B8249C0-1B37-401C-94C6-0D0EF6CF1D1B}" destId="{0D1C45F9-FAEA-454C-AADE-F0B6B53319FC}" srcOrd="0" destOrd="0" presId="urn:microsoft.com/office/officeart/2005/8/layout/hProcess9"/>
    <dgm:cxn modelId="{DDB1F4EF-4C81-4EC2-A887-3B393253B1DC}" type="presOf" srcId="{DAC4B650-28E4-4479-B2FF-E485FC1D4029}" destId="{2E06C068-4EAD-41BB-BF41-B50B4DB6FCED}" srcOrd="0" destOrd="0" presId="urn:microsoft.com/office/officeart/2005/8/layout/hProcess9"/>
    <dgm:cxn modelId="{F52D53CB-27CC-4EC3-AE10-E76D7A304BF7}" type="presParOf" srcId="{2E06C068-4EAD-41BB-BF41-B50B4DB6FCED}" destId="{660B2839-626F-4B66-A1B2-626D0CE45639}" srcOrd="0" destOrd="0" presId="urn:microsoft.com/office/officeart/2005/8/layout/hProcess9"/>
    <dgm:cxn modelId="{3FA35942-21A6-4C6A-82C5-E3666270BB74}" type="presParOf" srcId="{2E06C068-4EAD-41BB-BF41-B50B4DB6FCED}" destId="{20CF4513-5582-44E0-9F84-F0388004E2C1}" srcOrd="1" destOrd="0" presId="urn:microsoft.com/office/officeart/2005/8/layout/hProcess9"/>
    <dgm:cxn modelId="{AC3CE159-3DBE-4906-AC67-512478FF9C36}" type="presParOf" srcId="{20CF4513-5582-44E0-9F84-F0388004E2C1}" destId="{0D1C45F9-FAEA-454C-AADE-F0B6B53319FC}" srcOrd="0" destOrd="0" presId="urn:microsoft.com/office/officeart/2005/8/layout/hProcess9"/>
    <dgm:cxn modelId="{85AF5132-CBAF-4892-8421-7C3321732FAF}" type="presParOf" srcId="{20CF4513-5582-44E0-9F84-F0388004E2C1}" destId="{FFB41F39-A0A9-40E1-AE1D-3C9C6C5C8F0E}" srcOrd="1" destOrd="0" presId="urn:microsoft.com/office/officeart/2005/8/layout/hProcess9"/>
    <dgm:cxn modelId="{CCD5FD44-9C93-44CB-BC22-B36B4EAE6410}" type="presParOf" srcId="{20CF4513-5582-44E0-9F84-F0388004E2C1}" destId="{69869408-7B3E-4D1F-9A01-188DF94C2CC8}" srcOrd="2" destOrd="0" presId="urn:microsoft.com/office/officeart/2005/8/layout/hProcess9"/>
    <dgm:cxn modelId="{C46E0281-FD6A-4B11-876D-48BC103CF4F8}" type="presParOf" srcId="{20CF4513-5582-44E0-9F84-F0388004E2C1}" destId="{DCA9380C-2C70-48B2-AB29-61B9878E2D27}" srcOrd="3" destOrd="0" presId="urn:microsoft.com/office/officeart/2005/8/layout/hProcess9"/>
    <dgm:cxn modelId="{27C5E6E6-0126-49EF-84B9-59237F04DE54}" type="presParOf" srcId="{20CF4513-5582-44E0-9F84-F0388004E2C1}" destId="{B4209EBE-F2DC-4667-8FFD-F65A466C9C6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B2839-626F-4B66-A1B2-626D0CE45639}">
      <dsp:nvSpPr>
        <dsp:cNvPr id="0" name=""/>
        <dsp:cNvSpPr/>
      </dsp:nvSpPr>
      <dsp:spPr>
        <a:xfrm>
          <a:off x="2" y="0"/>
          <a:ext cx="8889145" cy="1790605"/>
        </a:xfrm>
        <a:prstGeom prst="rightArrow">
          <a:avLst/>
        </a:prstGeom>
        <a:solidFill>
          <a:srgbClr val="1D94C9">
            <a:tint val="40000"/>
            <a:hueOff val="0"/>
            <a:satOff val="0"/>
            <a:lum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C45F9-FAEA-454C-AADE-F0B6B53319FC}">
      <dsp:nvSpPr>
        <dsp:cNvPr id="0" name=""/>
        <dsp:cNvSpPr/>
      </dsp:nvSpPr>
      <dsp:spPr>
        <a:xfrm>
          <a:off x="137936" y="537181"/>
          <a:ext cx="2666745" cy="716242"/>
        </a:xfrm>
        <a:prstGeom prst="roundRect">
          <a:avLst/>
        </a:prstGeom>
        <a:solidFill>
          <a:srgbClr val="1D94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Defense Community Projects</a:t>
          </a:r>
        </a:p>
      </dsp:txBody>
      <dsp:txXfrm>
        <a:off x="172900" y="572145"/>
        <a:ext cx="2596817" cy="646314"/>
      </dsp:txXfrm>
    </dsp:sp>
    <dsp:sp modelId="{69869408-7B3E-4D1F-9A01-188DF94C2CC8}">
      <dsp:nvSpPr>
        <dsp:cNvPr id="0" name=""/>
        <dsp:cNvSpPr/>
      </dsp:nvSpPr>
      <dsp:spPr>
        <a:xfrm>
          <a:off x="2996902" y="537181"/>
          <a:ext cx="2666745" cy="716242"/>
        </a:xfrm>
        <a:prstGeom prst="roundRect">
          <a:avLst/>
        </a:prstGeom>
        <a:solidFill>
          <a:srgbClr val="1D94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Resilience-Based Justification</a:t>
          </a:r>
        </a:p>
      </dsp:txBody>
      <dsp:txXfrm>
        <a:off x="3031866" y="572145"/>
        <a:ext cx="2596817" cy="646314"/>
      </dsp:txXfrm>
    </dsp:sp>
    <dsp:sp modelId="{B4209EBE-F2DC-4667-8FFD-F65A466C9C67}">
      <dsp:nvSpPr>
        <dsp:cNvPr id="0" name=""/>
        <dsp:cNvSpPr/>
      </dsp:nvSpPr>
      <dsp:spPr>
        <a:xfrm>
          <a:off x="5823209" y="537181"/>
          <a:ext cx="2666745" cy="716242"/>
        </a:xfrm>
        <a:prstGeom prst="roundRect">
          <a:avLst/>
        </a:prstGeom>
        <a:solidFill>
          <a:srgbClr val="1D94C9">
            <a:hueOff val="0"/>
            <a:satOff val="0"/>
            <a:lum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Linked to Funding Opportunities</a:t>
          </a:r>
        </a:p>
      </dsp:txBody>
      <dsp:txXfrm>
        <a:off x="5858173" y="572145"/>
        <a:ext cx="2596817" cy="64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5407" cy="467310"/>
          </a:xfrm>
          <a:prstGeom prst="rect">
            <a:avLst/>
          </a:prstGeom>
        </p:spPr>
        <p:txBody>
          <a:bodyPr vert="horz" lIns="93372" tIns="46685" rIns="93372" bIns="466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830" y="0"/>
            <a:ext cx="3045407" cy="467310"/>
          </a:xfrm>
          <a:prstGeom prst="rect">
            <a:avLst/>
          </a:prstGeom>
        </p:spPr>
        <p:txBody>
          <a:bodyPr vert="horz" lIns="93372" tIns="46685" rIns="93372" bIns="46685" rtlCol="0"/>
          <a:lstStyle>
            <a:lvl1pPr algn="r">
              <a:defRPr sz="1200"/>
            </a:lvl1pPr>
          </a:lstStyle>
          <a:p>
            <a:fld id="{784A19B8-EE4D-B547-A99F-5E8A5668AD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6413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2" tIns="46685" rIns="93372" bIns="466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787" y="4482297"/>
            <a:ext cx="5622290" cy="3667334"/>
          </a:xfrm>
          <a:prstGeom prst="rect">
            <a:avLst/>
          </a:prstGeom>
        </p:spPr>
        <p:txBody>
          <a:bodyPr vert="horz" lIns="93372" tIns="46685" rIns="93372" bIns="466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4"/>
            <a:ext cx="3045407" cy="467309"/>
          </a:xfrm>
          <a:prstGeom prst="rect">
            <a:avLst/>
          </a:prstGeom>
        </p:spPr>
        <p:txBody>
          <a:bodyPr vert="horz" lIns="93372" tIns="46685" rIns="93372" bIns="466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830" y="8846554"/>
            <a:ext cx="3045407" cy="467309"/>
          </a:xfrm>
          <a:prstGeom prst="rect">
            <a:avLst/>
          </a:prstGeom>
        </p:spPr>
        <p:txBody>
          <a:bodyPr vert="horz" lIns="93372" tIns="46685" rIns="93372" bIns="46685" rtlCol="0" anchor="b"/>
          <a:lstStyle>
            <a:lvl1pPr algn="r">
              <a:defRPr sz="1200"/>
            </a:lvl1pPr>
          </a:lstStyle>
          <a:p>
            <a:fld id="{DD65ACD0-15E1-E04D-AB00-F1821029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2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0000"/>
                </a:solidFill>
                <a:latin typeface="+mn-lt"/>
              </a:rPr>
              <a:t>Lift stations, substations, hardening, water, wastewater, intersections, backup generation, Emergency Operations Centers</a:t>
            </a:r>
            <a:r>
              <a:rPr lang="en-US" sz="1400" b="0" dirty="0">
                <a:latin typeface="+mn-lt"/>
              </a:rPr>
              <a:t> , dredging, drainage, stormwater, runway repairs, storm surge, ferry shuttle, and many studies</a:t>
            </a:r>
          </a:p>
          <a:p>
            <a:r>
              <a:rPr lang="en-US" sz="1400" b="0" dirty="0">
                <a:solidFill>
                  <a:srgbClr val="000000"/>
                </a:solidFill>
                <a:latin typeface="+mn-lt"/>
              </a:rPr>
              <a:t>High -</a:t>
            </a:r>
            <a:r>
              <a:rPr lang="en-US" sz="1400" b="0" dirty="0">
                <a:latin typeface="+mn-lt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+mn-lt"/>
              </a:rPr>
              <a:t>The project is transformational in improving resilience, with direct impacts to the local military installation(s) and surrounding community through improving critical infrastructure, emergency response functions and/or base and community relationships</a:t>
            </a:r>
            <a:r>
              <a:rPr lang="en-US" sz="1400" b="0" dirty="0">
                <a:latin typeface="+mn-lt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latin typeface="+mn-lt"/>
              </a:rPr>
              <a:t>Medium - The project includes resilience-building components and reduces vulnerabilities of local military installation(s) and surrounding community through improving critical infrastructure, emergency response functions and/or base and community relationships</a:t>
            </a:r>
            <a:r>
              <a:rPr lang="en-US" sz="1400" b="0" dirty="0">
                <a:latin typeface="+mn-lt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latin typeface="+mn-lt"/>
              </a:rPr>
              <a:t>Low -</a:t>
            </a:r>
            <a:r>
              <a:rPr lang="en-US" sz="1400" b="0" dirty="0">
                <a:latin typeface="+mn-lt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+mn-lt"/>
              </a:rPr>
              <a:t>The project has resilience components and increases the resiliency of the local community but may not directly impact the resilience of the military installation(s)</a:t>
            </a:r>
          </a:p>
          <a:p>
            <a:endParaRPr lang="en-US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36550">
              <a:spcBef>
                <a:spcPts val="1800"/>
              </a:spcBef>
            </a:pPr>
            <a:r>
              <a:rPr lang="en-US" sz="1400" b="1" dirty="0">
                <a:solidFill>
                  <a:srgbClr val="1B5C7E"/>
                </a:solidFill>
              </a:rPr>
              <a:t>Is resilience project funding easy to get?</a:t>
            </a:r>
            <a:endParaRPr lang="en-US" sz="1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1400" b="1" dirty="0">
                <a:solidFill>
                  <a:srgbClr val="1B5C7E"/>
                </a:solidFill>
              </a:rPr>
              <a:t>How strong is communication between your Defense Community and Military Installations?</a:t>
            </a:r>
            <a:endParaRPr lang="en-US" sz="1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1400" b="1" dirty="0">
                <a:solidFill>
                  <a:srgbClr val="1B5C7E"/>
                </a:solidFill>
              </a:rPr>
              <a:t>Do you know the funding avenues?</a:t>
            </a:r>
            <a:endParaRPr lang="en-US" sz="1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1400" b="1" dirty="0">
                <a:solidFill>
                  <a:srgbClr val="1B5C7E"/>
                </a:solidFill>
              </a:rPr>
              <a:t>How can Florida optimize decentralized programs?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1400" b="1" dirty="0">
                <a:solidFill>
                  <a:srgbClr val="1B5C7E"/>
                </a:solidFill>
              </a:rPr>
              <a:t>How well are you poised for mission growth and force realignment?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80" lvl="1" indent="-333487"/>
            <a:r>
              <a:rPr lang="en-US" sz="1400" b="1" dirty="0">
                <a:solidFill>
                  <a:srgbClr val="1B5C7E"/>
                </a:solidFill>
              </a:rPr>
              <a:t>Funding competition is fierce </a:t>
            </a:r>
          </a:p>
          <a:p>
            <a:pPr marL="792819" lvl="2" indent="-333487"/>
            <a:r>
              <a:rPr lang="en-US" sz="1400" b="1" dirty="0"/>
              <a:t>Communities need to know what projects have resiliency/sustainability links to the installation</a:t>
            </a:r>
          </a:p>
          <a:p>
            <a:pPr marL="339780" lvl="1" indent="-333487"/>
            <a:r>
              <a:rPr lang="en-US" sz="1400" b="1" dirty="0">
                <a:solidFill>
                  <a:srgbClr val="1B5C7E"/>
                </a:solidFill>
              </a:rPr>
              <a:t>Communication of vulnerabilities and requirements is key</a:t>
            </a:r>
          </a:p>
          <a:p>
            <a:pPr marL="792819" lvl="2" indent="-333487"/>
            <a:r>
              <a:rPr lang="en-US" sz="1400" b="1" dirty="0"/>
              <a:t>Bolsters project justification</a:t>
            </a:r>
          </a:p>
          <a:p>
            <a:pPr marL="792819" lvl="2" indent="-333487"/>
            <a:r>
              <a:rPr lang="en-US" sz="1400" b="1" dirty="0"/>
              <a:t>Prevents inadvertent degradation of military value</a:t>
            </a:r>
          </a:p>
          <a:p>
            <a:pPr marL="339780" lvl="1" indent="-333487"/>
            <a:r>
              <a:rPr lang="en-US" sz="1400" b="1" dirty="0">
                <a:solidFill>
                  <a:srgbClr val="1B5C7E"/>
                </a:solidFill>
              </a:rPr>
              <a:t>State of Florida has resources to assist</a:t>
            </a:r>
          </a:p>
          <a:p>
            <a:pPr marL="792819" lvl="2" indent="-333487"/>
            <a:r>
              <a:rPr lang="en-US" sz="1400" b="1" dirty="0"/>
              <a:t>Up-to-date list of requirements needed to optimize funding</a:t>
            </a:r>
          </a:p>
          <a:p>
            <a:pPr marL="339780" lvl="1" indent="-333487"/>
            <a:r>
              <a:rPr lang="en-US" sz="1400" b="1" dirty="0">
                <a:solidFill>
                  <a:srgbClr val="1B5C7E"/>
                </a:solidFill>
              </a:rPr>
              <a:t>Florida needs to strategically align decentralized programs under the guidance of the Chief Resiliency Officer</a:t>
            </a:r>
          </a:p>
          <a:p>
            <a:pPr marL="339780" lvl="1" indent="-333487"/>
            <a:r>
              <a:rPr lang="en-US" sz="1400" b="1" dirty="0">
                <a:solidFill>
                  <a:srgbClr val="1B5C7E"/>
                </a:solidFill>
              </a:rPr>
              <a:t>Prepare for mission growth and force realignment</a:t>
            </a:r>
          </a:p>
          <a:p>
            <a:pPr marL="792819" lvl="2" indent="-333487"/>
            <a:r>
              <a:rPr lang="en-US" sz="1400" b="1" dirty="0"/>
              <a:t>Resilience and Sustainability 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consolidate projects that enhance military value, resilience, and quality of life by addressing infrastructure deficiencies  </a:t>
            </a:r>
          </a:p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DoD policy, guidance, and funding opportunities</a:t>
            </a:r>
          </a:p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state-level guidance recommendations</a:t>
            </a:r>
          </a:p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best practices to spur additional ideas and projects </a:t>
            </a:r>
          </a:p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library of actionable projects</a:t>
            </a:r>
          </a:p>
          <a:p>
            <a:pPr marL="339780" lvl="1" indent="-333487" defTabSz="906079">
              <a:lnSpc>
                <a:spcPct val="90000"/>
              </a:lnSpc>
              <a:spcBef>
                <a:spcPts val="495"/>
              </a:spcBef>
              <a:buClr>
                <a:srgbClr val="F7941E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funding avenues and grant priorities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4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Defense Communities and 20 military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Florida is one of only 16 states with a Chief Resilience Officer</a:t>
            </a:r>
          </a:p>
          <a:p>
            <a:r>
              <a:rPr lang="en-US" sz="1200" dirty="0">
                <a:latin typeface="+mn-lt"/>
              </a:rPr>
              <a:t>- FDOT June 2023</a:t>
            </a:r>
          </a:p>
          <a:p>
            <a:r>
              <a:rPr lang="en-US" sz="1200" dirty="0">
                <a:latin typeface="+mn-lt"/>
              </a:rPr>
              <a:t>- DEP Flood and Sea Level rise dataset July 2023 and vulnerability assessment by July 2024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- FL Administrative Code LMS - This F.A.C. outlines the critical components of Local Mitigation Strategies (LMS) that are developed across Florida. A few key components of this statute are that an LMS should include a completed </a:t>
            </a:r>
            <a:r>
              <a:rPr lang="en-US" sz="1200" u="sng" dirty="0">
                <a:latin typeface="+mn-lt"/>
              </a:rPr>
              <a:t>hazard assessment, a list of approved projects in order of priority </a:t>
            </a:r>
            <a:r>
              <a:rPr lang="en-US" sz="1200" dirty="0">
                <a:latin typeface="+mn-lt"/>
              </a:rPr>
              <a:t>(to included costs and funding sources), </a:t>
            </a:r>
            <a:r>
              <a:rPr lang="en-US" sz="1200" u="sng" dirty="0">
                <a:latin typeface="+mn-lt"/>
              </a:rPr>
              <a:t>and GIS maps that depict hazard areas, project locations, critical facilities, and repetitive loss structures.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- Peril of Flood - requires inclusion of a development component in the </a:t>
            </a:r>
            <a:r>
              <a:rPr lang="en-US" sz="1200" u="sng" dirty="0">
                <a:latin typeface="+mn-lt"/>
              </a:rPr>
              <a:t>Coastal Management Element of the Comprehensive Plan</a:t>
            </a:r>
            <a:r>
              <a:rPr lang="en-US" sz="1200" dirty="0">
                <a:latin typeface="+mn-lt"/>
              </a:rPr>
              <a:t>. It is intended to </a:t>
            </a:r>
            <a:r>
              <a:rPr lang="en-US" sz="1200" u="sng" dirty="0">
                <a:latin typeface="+mn-lt"/>
              </a:rPr>
              <a:t>eliminate inappropriate and unsafe development</a:t>
            </a:r>
            <a:r>
              <a:rPr lang="en-US" sz="1200" dirty="0">
                <a:latin typeface="+mn-lt"/>
              </a:rPr>
              <a:t> when opportunities arise. </a:t>
            </a:r>
            <a:r>
              <a:rPr lang="en-US" sz="1200" u="sng" dirty="0">
                <a:latin typeface="+mn-lt"/>
              </a:rPr>
              <a:t>The goal is to reduce losses due to flooding </a:t>
            </a:r>
            <a:r>
              <a:rPr lang="en-US" sz="1200" dirty="0">
                <a:latin typeface="+mn-lt"/>
              </a:rPr>
              <a:t>and claims made under flood insurance policies issued in Florida. </a:t>
            </a:r>
            <a:r>
              <a:rPr lang="en-US" sz="1200" u="sng" dirty="0">
                <a:latin typeface="+mn-lt"/>
              </a:rPr>
              <a:t>70% compliance reached</a:t>
            </a:r>
            <a:r>
              <a:rPr lang="en-US" sz="1200" dirty="0">
                <a:latin typeface="+mn-lt"/>
              </a:rPr>
              <a:t>.</a:t>
            </a:r>
          </a:p>
          <a:p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- Public Financing of Construction Projects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prohibits state-financed constructors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from commencing construction of certain structures in coastal areas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until completion o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f </a:t>
            </a:r>
            <a:r>
              <a:rPr lang="en-US" sz="1200" b="1" u="sng" dirty="0">
                <a:solidFill>
                  <a:srgbClr val="000000"/>
                </a:solidFill>
                <a:latin typeface="+mn-lt"/>
              </a:rPr>
              <a:t>sea level impact projection study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beginning July 1, 2022.</a:t>
            </a:r>
          </a:p>
          <a:p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- Resilient Coastlines – DEP funding and technical assistance to prepare Florida’s coastal communities. Continuing to promote and ensure a coordinated approach to sea level rise planning among state, regional and local agencies.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  <a:latin typeface="+mn-lt"/>
              </a:rPr>
              <a:t>- REEF - </a:t>
            </a:r>
            <a:r>
              <a:rPr lang="en-US" sz="1200" dirty="0">
                <a:latin typeface="+mn-lt"/>
              </a:rPr>
              <a:t>the public policy of the state to play a leading role in developing and instituting energy management programs that promote energy conservation, energy security, and the reduction of</a:t>
            </a:r>
          </a:p>
          <a:p>
            <a:pPr algn="l"/>
            <a:r>
              <a:rPr lang="en-US" sz="1200" dirty="0">
                <a:latin typeface="+mn-lt"/>
              </a:rPr>
              <a:t>greenhouse gases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Other states – North Carolina, South Carolina, Colorado, California, US Climate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 18 criteria</a:t>
            </a:r>
          </a:p>
          <a:p>
            <a:r>
              <a:rPr lang="en-US" dirty="0"/>
              <a:t>FL 17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CD0-15E1-E04D-AB00-F182102991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S Offic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060F14-A223-43FC-81E4-03CC160D4A19}"/>
              </a:ext>
            </a:extLst>
          </p:cNvPr>
          <p:cNvSpPr/>
          <p:nvPr userDrawn="1"/>
        </p:nvSpPr>
        <p:spPr>
          <a:xfrm>
            <a:off x="5636974" y="5224621"/>
            <a:ext cx="6550120" cy="1627400"/>
          </a:xfrm>
          <a:prstGeom prst="rect">
            <a:avLst/>
          </a:prstGeom>
          <a:solidFill>
            <a:srgbClr val="1B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A44C6-E379-44E6-89E9-4FFFA9DBA996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rgbClr val="1B5C7E"/>
          </a:solidFill>
          <a:ln>
            <a:solidFill>
              <a:srgbClr val="5A6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98F66-D6E3-E748-8B32-B91AF3BB0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320" y="301264"/>
            <a:ext cx="11192758" cy="904875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89E89-845B-4DE0-94FC-4FCA48D8E577}"/>
              </a:ext>
            </a:extLst>
          </p:cNvPr>
          <p:cNvSpPr/>
          <p:nvPr userDrawn="1"/>
        </p:nvSpPr>
        <p:spPr>
          <a:xfrm>
            <a:off x="-1" y="1164218"/>
            <a:ext cx="12191999" cy="91440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A11AB9-EDD2-4F51-860F-F6AFBF228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109" y="6208512"/>
            <a:ext cx="2261015" cy="54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C7F38-58DB-41F0-9336-DFC841E1F811}"/>
              </a:ext>
            </a:extLst>
          </p:cNvPr>
          <p:cNvSpPr txBox="1"/>
          <p:nvPr userDrawn="1"/>
        </p:nvSpPr>
        <p:spPr>
          <a:xfrm>
            <a:off x="7516824" y="5567819"/>
            <a:ext cx="4662649" cy="496538"/>
          </a:xfrm>
          <a:prstGeom prst="rect">
            <a:avLst/>
          </a:prstGeom>
          <a:solidFill>
            <a:srgbClr val="1D94C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>
              <a:tabLst>
                <a:tab pos="4170363" algn="r"/>
              </a:tabLst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A44B9-0A92-4A81-A231-EA64905B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7" t="3196" r="787" b="1988"/>
          <a:stretch/>
        </p:blipFill>
        <p:spPr>
          <a:xfrm>
            <a:off x="12526" y="1254844"/>
            <a:ext cx="5616827" cy="56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91E2B"/>
              </a:buClr>
              <a:defRPr/>
            </a:lvl1pPr>
            <a:lvl2pPr>
              <a:buClr>
                <a:srgbClr val="A91E2B"/>
              </a:buClr>
              <a:defRPr/>
            </a:lvl2pPr>
            <a:lvl3pPr>
              <a:buClr>
                <a:srgbClr val="A91E2B"/>
              </a:buClr>
              <a:defRPr/>
            </a:lvl3pPr>
            <a:lvl4pPr>
              <a:buClr>
                <a:srgbClr val="A91E2B"/>
              </a:buClr>
              <a:defRPr/>
            </a:lvl4pPr>
            <a:lvl5pPr>
              <a:buClr>
                <a:srgbClr val="A91E2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E0F5-D52F-6346-9D25-482786EC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C225-DD52-C140-8FE8-FB99117B8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5808-DA46-5049-8455-23366793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4DC3D-75F7-0041-8CDB-4E46CDF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D0F03-0C4E-6645-B4D3-31F33FFC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A492-6C5E-EC43-B156-DFF9A56D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1F0A75-6A07-4AC0-98CA-CFF9907B0E3F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9F3465-8979-49F8-9275-2881A8C7E96D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138B4765-490B-4105-8ECD-6B8D84077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8" name="Picture 7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09903D0F-E1A2-4EFF-ABB6-4829B91C71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18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5D66-BF75-6646-A604-5786EF25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28AB-782F-294D-9E16-7D76C0B2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C5F33-24BC-1B4A-B07D-B0AD5B277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E22D3-566C-8443-B5D1-08BC9AB0A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E619E-6338-C04E-8DAA-E169712A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A0BC8-0F25-4140-B655-82F6B333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BB4E2-2A84-2444-84E3-7CDBA08C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38CDA7-836D-C340-A766-D949DE90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07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2389-4C1D-7848-9BF4-E9DA9C66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C0E2-9EB9-4343-9687-402BE37E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3A78F-C4E5-7F42-B321-6C315471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D023A-02F9-F945-93C6-829D93B6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9F709-C7E6-A44A-A0C1-79533F49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75F9E-9B22-DB4C-AC4C-18BE80C0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FC9FB-248D-A74B-8EE4-A70B3B7F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95E3-77E4-0745-A7BA-45AC8D1F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58240"/>
            <a:ext cx="6172200" cy="47028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FDE3E-1316-6342-9697-9525D104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8240"/>
            <a:ext cx="3932237" cy="471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564A-00F5-1F4F-847E-F9E99A04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ACA6D-FA38-6B43-917B-C10479B5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120F3-F366-6D42-8B2F-A7E3D452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C2AE40-E778-9041-9F7C-D2266E19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77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E0542-A359-6E4C-A4EE-4BC01C107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58240"/>
            <a:ext cx="6172200" cy="4702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74827-DF52-B847-8F6F-C3A6D71A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2290-81EE-D64E-8DF9-705EF056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0FB85-66AA-C243-AE69-26FFDA31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11C8F-8FA8-DF43-BCC4-2B3C71CC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9D31A98-572B-9540-9F18-1C5FBD5D0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8240"/>
            <a:ext cx="3932237" cy="471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27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58D2-A0AD-4B47-9A24-F1D06FB8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201A-4113-394B-83A8-239C1EC74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6BA1-92A2-CA4B-95D1-8E5EAD56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D6E34-5A50-B54C-A0CA-595DDBC9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C810-C48E-124B-84C6-B81BEADE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247AF-3099-894B-A43C-30A11D0FB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53600" y="999743"/>
            <a:ext cx="1600200" cy="51772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B6CF7-127B-7B4A-A662-CBD638DA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9743"/>
            <a:ext cx="8720328" cy="51772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75D9-7017-274F-A381-E44B3F19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14BC1-94A8-5741-911B-197794B4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0434-5F8A-ED41-ACAF-EF214FD4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DFA095-38F3-C444-80C2-9D6C59296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0DD37-BC3B-4D48-B320-4EF6E02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30415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68FE-AFC0-3B4A-8AEB-63A63A28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53999-7D66-0147-9F0A-051AEDEC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190E6-C0AD-3348-BCB3-FFE4DDE3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93AF4-222F-BA46-A8F3-172CB94D9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3CC3F-11E1-4C47-89E8-38D0A46A4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88513-AC21-2B4C-AA3D-648CC633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>
              <a:defRPr sz="6000" b="1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7B41-1754-4D46-85D9-2CA68F6B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55441"/>
            <a:ext cx="10515600" cy="1934210"/>
          </a:xfrm>
        </p:spPr>
        <p:txBody>
          <a:bodyPr/>
          <a:lstStyle>
            <a:lvl1pPr marL="0" indent="0">
              <a:buNone/>
              <a:defRPr sz="2400">
                <a:solidFill>
                  <a:srgbClr val="5A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E917-6663-4140-86EC-B96A70D7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C54D-B3E1-3A4A-9DAD-E56FE541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3818" y="6356350"/>
            <a:ext cx="82867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/ Info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16C1B-DF42-4F46-849A-DF61DAED3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228092"/>
            <a:ext cx="7772400" cy="49288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F1DED1-35BE-9945-8D29-B45E9C98D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013" y="1231900"/>
            <a:ext cx="3060700" cy="49155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7941E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0E276F-2C3B-6845-BDA6-DCD7EE2E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430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/ Info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16C1B-DF42-4F46-849A-DF61DAED3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231900"/>
            <a:ext cx="4114800" cy="49155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F1DED1-35BE-9945-8D29-B45E9C98D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013" y="1231900"/>
            <a:ext cx="3060700" cy="49155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7941E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2FC1A2E-5DD8-A146-985A-183AD86FBD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25081" y="1231900"/>
            <a:ext cx="3582345" cy="24523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F42A68-645A-1746-8944-07D66210E5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5081" y="3769360"/>
            <a:ext cx="3582345" cy="23780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A583F5-0B7B-0F46-A57B-77EDCA2D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613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Ful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70084"/>
            <a:ext cx="12191999" cy="60879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183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2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1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3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4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1" y="770084"/>
            <a:ext cx="5824728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2657" y="770084"/>
            <a:ext cx="5833872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3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1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3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4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 descr="Image 1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0" y="770084"/>
            <a:ext cx="7786739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570" y="770083"/>
            <a:ext cx="3866959" cy="2793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41CA1B6-881C-B044-B938-6A5917F29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89570" y="3633477"/>
            <a:ext cx="3866959" cy="2795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4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353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658" y="649922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521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1" y="770084"/>
            <a:ext cx="11709175" cy="37627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48C5D0D-E2BE-0A48-88E4-42CAE3DDC5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7353" y="4595010"/>
            <a:ext cx="3791247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08F0E99-0CE6-CA45-9587-C1CC3AA33D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0271" y="4595010"/>
            <a:ext cx="3875303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7F5CFDB-0516-4241-8E32-CC8B57FEA4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69344" y="4594541"/>
            <a:ext cx="3875303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4 Photo Tight Grid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2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3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3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2" y="770084"/>
            <a:ext cx="8248854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9012" y="770084"/>
            <a:ext cx="3417517" cy="185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6B1F26-3AB7-FD45-BB35-FC08DB8EB2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9011" y="2682788"/>
            <a:ext cx="3417517" cy="185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29BC86E-FF52-4D46-B0D7-AAF5E37648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9011" y="4595010"/>
            <a:ext cx="3417517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5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1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4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1" y="770084"/>
            <a:ext cx="4760735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9012" y="768666"/>
            <a:ext cx="3417517" cy="2794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41CA1B6-881C-B044-B938-6A5917F29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9012" y="3633477"/>
            <a:ext cx="3417517" cy="2795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1F73913-5F41-9A4D-999E-30C2438AF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0521" y="768667"/>
            <a:ext cx="3414176" cy="27932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D378F9C-532F-934E-B91F-3AD2AD3C91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0521" y="3633477"/>
            <a:ext cx="3414176" cy="2795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5 Photo Tight Grid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2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09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3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2" y="768666"/>
            <a:ext cx="4298822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9012" y="768666"/>
            <a:ext cx="3417517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1F73913-5F41-9A4D-999E-30C2438AF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134" y="768666"/>
            <a:ext cx="3855563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6B1F26-3AB7-FD45-BB35-FC08DB8EB2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9011" y="2663549"/>
            <a:ext cx="3417517" cy="18595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29BC86E-FF52-4D46-B0D7-AAF5E37648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9011" y="4595010"/>
            <a:ext cx="3417517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6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6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2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47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3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2" y="770084"/>
            <a:ext cx="7750102" cy="37627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9344" y="770084"/>
            <a:ext cx="3887185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6B1F26-3AB7-FD45-BB35-FC08DB8EB2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69343" y="2673126"/>
            <a:ext cx="3887185" cy="185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48C5D0D-E2BE-0A48-88E4-42CAE3DDC5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5472" y="4595010"/>
            <a:ext cx="3803128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08F0E99-0CE6-CA45-9587-C1CC3AA33D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0271" y="4595010"/>
            <a:ext cx="3875303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7F5CFDB-0516-4241-8E32-CC8B57FEA4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69344" y="4594541"/>
            <a:ext cx="3887184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3CC3F-11E1-4C47-89E8-38D0A46A4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27C9A6-7258-8B49-A5DE-4AA1E677F3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62" y="-6350"/>
            <a:ext cx="597526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88513-AC21-2B4C-AA3D-648CC633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2" y="1574157"/>
            <a:ext cx="5359078" cy="1261640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7B41-1754-4D46-85D9-2CA68F6B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170" y="2990587"/>
            <a:ext cx="4768770" cy="3099064"/>
          </a:xfrm>
        </p:spPr>
        <p:txBody>
          <a:bodyPr/>
          <a:lstStyle>
            <a:lvl1pPr marL="0" indent="0">
              <a:buNone/>
              <a:defRPr sz="2400">
                <a:solidFill>
                  <a:srgbClr val="5A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E917-6663-4140-86EC-B96A70D7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170" y="6499225"/>
            <a:ext cx="247023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D0B954-66D8-E042-B964-AFA190A2DF9E}"/>
              </a:ext>
            </a:extLst>
          </p:cNvPr>
          <p:cNvSpPr/>
          <p:nvPr userDrawn="1"/>
        </p:nvSpPr>
        <p:spPr>
          <a:xfrm>
            <a:off x="0" y="295495"/>
            <a:ext cx="7060557" cy="1138951"/>
          </a:xfrm>
          <a:prstGeom prst="rect">
            <a:avLst/>
          </a:prstGeom>
          <a:solidFill>
            <a:srgbClr val="1D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C05BB-3DD8-814C-BE78-90BBE9EADF93}"/>
              </a:ext>
            </a:extLst>
          </p:cNvPr>
          <p:cNvSpPr/>
          <p:nvPr userDrawn="1"/>
        </p:nvSpPr>
        <p:spPr>
          <a:xfrm>
            <a:off x="193895" y="0"/>
            <a:ext cx="218937" cy="5828416"/>
          </a:xfrm>
          <a:prstGeom prst="rect">
            <a:avLst/>
          </a:prstGeom>
          <a:solidFill>
            <a:srgbClr val="5A6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6960F0-3A71-A148-8B86-176A810A9A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617" y="576935"/>
            <a:ext cx="2378839" cy="5760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C54D-B3E1-3A4A-9DAD-E56FE541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112" y="6499225"/>
            <a:ext cx="82867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7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- 7 Photo Tight Gr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4" y="187346"/>
            <a:ext cx="10220325" cy="511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472" y="6499225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403" y="6499225"/>
            <a:ext cx="138112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BF6C6D-1C78-154D-ADE0-41828DB0D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472" y="770084"/>
            <a:ext cx="4748364" cy="5658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C6167-6D36-B444-90D3-725715913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9012" y="770084"/>
            <a:ext cx="3417517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6B1F26-3AB7-FD45-BB35-FC08DB8EB2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9011" y="2673361"/>
            <a:ext cx="3417517" cy="185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29BC86E-FF52-4D46-B0D7-AAF5E37648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9011" y="4595010"/>
            <a:ext cx="3417517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48C5D0D-E2BE-0A48-88E4-42CAE3DDC5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2666" y="770084"/>
            <a:ext cx="3417517" cy="18317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EFBB3D8-912C-264E-A5A5-90F08513F83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2666" y="2673361"/>
            <a:ext cx="3417517" cy="185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08F0E99-0CE6-CA45-9587-C1CC3AA33D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52665" y="4595010"/>
            <a:ext cx="3417517" cy="183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3CC3F-11E1-4C47-89E8-38D0A46A4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27C9A6-7258-8B49-A5DE-4AA1E677F3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55560"/>
            <a:ext cx="6096000" cy="30990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88513-AC21-2B4C-AA3D-648CC633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84" y="233654"/>
            <a:ext cx="9980128" cy="869722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1B5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7B41-1754-4D46-85D9-2CA68F6B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2062" y="1337030"/>
            <a:ext cx="4768770" cy="3462115"/>
          </a:xfrm>
        </p:spPr>
        <p:txBody>
          <a:bodyPr/>
          <a:lstStyle>
            <a:lvl1pPr marL="0" indent="0">
              <a:buNone/>
              <a:defRPr sz="2400">
                <a:solidFill>
                  <a:srgbClr val="5A6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E917-6663-4140-86EC-B96A70D7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170" y="6499225"/>
            <a:ext cx="247023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C54D-B3E1-3A4A-9DAD-E56FE541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720" y="6499225"/>
            <a:ext cx="828675" cy="365125"/>
          </a:xfrm>
        </p:spPr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F7941E"/>
              </a:buClr>
              <a:defRPr/>
            </a:lvl1pPr>
            <a:lvl2pPr>
              <a:buClr>
                <a:srgbClr val="F7941E"/>
              </a:buClr>
              <a:defRPr/>
            </a:lvl2pPr>
            <a:lvl3pPr>
              <a:buClr>
                <a:srgbClr val="F7941E"/>
              </a:buClr>
              <a:defRPr/>
            </a:lvl3pPr>
            <a:lvl4pPr>
              <a:buClr>
                <a:srgbClr val="F7941E"/>
              </a:buClr>
              <a:defRPr/>
            </a:lvl4pPr>
            <a:lvl5pPr>
              <a:buClr>
                <a:srgbClr val="F7941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EEC67-0C73-4EFA-AF87-7FE0D3FF497A}"/>
              </a:ext>
            </a:extLst>
          </p:cNvPr>
          <p:cNvSpPr/>
          <p:nvPr userDrawn="1"/>
        </p:nvSpPr>
        <p:spPr>
          <a:xfrm>
            <a:off x="9991725" y="6108807"/>
            <a:ext cx="2032635" cy="65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5594CE-7A84-B7A6-2E29-0A66AC359671}"/>
              </a:ext>
            </a:extLst>
          </p:cNvPr>
          <p:cNvGrpSpPr/>
          <p:nvPr userDrawn="1"/>
        </p:nvGrpSpPr>
        <p:grpSpPr>
          <a:xfrm>
            <a:off x="9885266" y="6176963"/>
            <a:ext cx="2159101" cy="596157"/>
            <a:chOff x="9885266" y="6176963"/>
            <a:chExt cx="2159101" cy="596157"/>
          </a:xfrm>
        </p:grpSpPr>
        <p:pic>
          <p:nvPicPr>
            <p:cNvPr id="10" name="Picture 9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CD0D0AA6-6D80-4AC2-8C94-A1441CE64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10103BBA-AC5A-4AF5-9933-A5A5114D5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89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B5C7E"/>
              </a:buClr>
              <a:defRPr/>
            </a:lvl1pPr>
            <a:lvl2pPr>
              <a:buClr>
                <a:srgbClr val="1B5C7E"/>
              </a:buClr>
              <a:defRPr/>
            </a:lvl2pPr>
            <a:lvl3pPr>
              <a:buClr>
                <a:srgbClr val="1B5C7E"/>
              </a:buClr>
              <a:defRPr/>
            </a:lvl3pPr>
            <a:lvl4pPr>
              <a:buClr>
                <a:srgbClr val="1B5C7E"/>
              </a:buClr>
              <a:defRPr/>
            </a:lvl4pPr>
            <a:lvl5pPr>
              <a:buClr>
                <a:srgbClr val="1B5C7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01054C-539A-4FF8-A9C8-19F3FB8B9BA6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3D1021-28F5-44DF-AB24-05A8C1ABA13D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8B8FCAD-BDF9-4B72-BFF3-326AF5C38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12" name="Picture 11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918863EC-359E-4CDD-9DF4-796016715F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27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941E"/>
              </a:buClr>
              <a:defRPr/>
            </a:lvl1pPr>
            <a:lvl2pPr>
              <a:buClr>
                <a:srgbClr val="F7941E"/>
              </a:buClr>
              <a:defRPr/>
            </a:lvl2pPr>
            <a:lvl3pPr>
              <a:buClr>
                <a:srgbClr val="F7941E"/>
              </a:buClr>
              <a:defRPr/>
            </a:lvl3pPr>
            <a:lvl4pPr>
              <a:buClr>
                <a:srgbClr val="F7941E"/>
              </a:buClr>
              <a:defRPr/>
            </a:lvl4pPr>
            <a:lvl5pPr>
              <a:buClr>
                <a:srgbClr val="F7941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6FAC30-CEA8-47D7-BE0E-88DA001B0D44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C4ABDD-9A9A-4255-BD2E-65B531C0E930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3D24A25-DEBF-4DD1-8932-B8AF4B92F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12" name="Picture 11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50D9621E-DE12-41B4-8E23-8CC2A4A1D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7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37021"/>
              </a:buClr>
              <a:defRPr/>
            </a:lvl1pPr>
            <a:lvl2pPr>
              <a:buClr>
                <a:srgbClr val="F37021"/>
              </a:buClr>
              <a:defRPr/>
            </a:lvl2pPr>
            <a:lvl3pPr>
              <a:buClr>
                <a:srgbClr val="F37021"/>
              </a:buClr>
              <a:defRPr/>
            </a:lvl3pPr>
            <a:lvl4pPr>
              <a:buClr>
                <a:srgbClr val="F37021"/>
              </a:buClr>
              <a:defRPr/>
            </a:lvl4pPr>
            <a:lvl5pPr>
              <a:buClr>
                <a:srgbClr val="F3702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58DFC2-46E6-4DD2-B1D1-CA84090A79BC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AFE1EF-5E9D-4E67-AA09-FECD2EA63652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6FAD182-9181-48DA-B780-C23EBD780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12" name="Picture 11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A6187BA0-6488-455F-AA20-4CF8420178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9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4F8191-74C4-CA4B-A649-480E1FA80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72037-6C23-CD41-9031-3925E8B6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42FD-0E00-284A-B073-D13DF755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E2737"/>
              </a:buClr>
              <a:defRPr/>
            </a:lvl1pPr>
            <a:lvl2pPr>
              <a:buClr>
                <a:srgbClr val="CE2737"/>
              </a:buClr>
              <a:defRPr/>
            </a:lvl2pPr>
            <a:lvl3pPr>
              <a:buClr>
                <a:srgbClr val="CE2737"/>
              </a:buClr>
              <a:defRPr/>
            </a:lvl3pPr>
            <a:lvl4pPr>
              <a:buClr>
                <a:srgbClr val="CE2737"/>
              </a:buClr>
              <a:defRPr/>
            </a:lvl4pPr>
            <a:lvl5pPr>
              <a:buClr>
                <a:srgbClr val="CE2737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ED8D-3BA3-3F4E-B665-49EB65A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B68C-7C5F-744D-B5E6-C6E5BDE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B085-132F-3943-BB9E-2C4630C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DFEA2A-A836-4FFA-BF39-63C69B0FF15A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C89682-A259-4117-9845-EB1BA5ECA06B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CBE2003-640B-4474-A622-A8A20168CD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12" name="Picture 11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4124FA57-5C13-4C9D-93DA-D1EC65347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29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65BCB-B54E-DB4D-AF44-0309B26B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5F7B-5D3D-C84B-9C4B-6958DBCC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5DB02-E38A-4E4A-B86F-0F8474A12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1130-06D5-DA4E-8F6B-431634056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C1C4-FDC9-A245-908A-ECC1E8CF3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13A0C-203D-BB4E-AE12-4CDAAA78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315BB-7EB7-9847-BA9E-A97BB58BF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8D1A4-765C-B14A-BFD0-CD70410D6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DE8D-38ED-8641-8B37-5D725E265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B0B3-B94D-B14E-96E2-076DDF6AD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A78B-10BD-C24E-BD2F-B9F5DD1B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FC3800-D936-6F4A-A377-76DB49ACFC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075D5-CB0E-7148-BF8C-46E22538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4C67-ED5A-5A49-A5C1-3C4A4DAC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6C3F-9F62-8D48-BCE0-A0AFF66E7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BC28-F22A-1341-9511-AF116996C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9225"/>
            <a:ext cx="1381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70BD0B-244C-324C-98A9-7993BB4EB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AB923F-5BE1-4C1F-8B18-015D64C6F0A1}"/>
              </a:ext>
            </a:extLst>
          </p:cNvPr>
          <p:cNvGrpSpPr/>
          <p:nvPr userDrawn="1"/>
        </p:nvGrpSpPr>
        <p:grpSpPr>
          <a:xfrm>
            <a:off x="9885266" y="6108807"/>
            <a:ext cx="2159101" cy="664313"/>
            <a:chOff x="9885266" y="6108807"/>
            <a:chExt cx="2159101" cy="664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435E2C-5D57-404A-A868-C05653B5192E}"/>
                </a:ext>
              </a:extLst>
            </p:cNvPr>
            <p:cNvSpPr/>
            <p:nvPr userDrawn="1"/>
          </p:nvSpPr>
          <p:spPr>
            <a:xfrm>
              <a:off x="9961245" y="6108807"/>
              <a:ext cx="2032635" cy="65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D9C424E-876D-4CF8-A5B5-B4459130B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9885266" y="6301314"/>
              <a:ext cx="1622610" cy="270306"/>
            </a:xfrm>
            <a:prstGeom prst="rect">
              <a:avLst/>
            </a:prstGeom>
          </p:spPr>
        </p:pic>
        <p:pic>
          <p:nvPicPr>
            <p:cNvPr id="13" name="Picture 12" descr="A blue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929602CD-DF5B-4807-90A9-E859047A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11615733" y="6176963"/>
              <a:ext cx="428634" cy="596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72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B5C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94CA"/>
        </a:buClr>
        <a:buFont typeface="Wingdings" pitchFamily="2" charset="2"/>
        <a:buChar char="§"/>
        <a:defRPr sz="2800" b="1" kern="1200">
          <a:solidFill>
            <a:srgbClr val="1D94C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24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20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18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18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FC3800-D936-6F4A-A377-76DB49ACFC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3572"/>
            <a:ext cx="12179300" cy="68508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075D5-CB0E-7148-BF8C-46E22538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4C67-ED5A-5A49-A5C1-3C4A4DAC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6C3F-9F62-8D48-BCE0-A0AFF66E7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53A6-6771-3548-8B6C-C188AC366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BC28-F22A-1341-9511-AF116996C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9225"/>
            <a:ext cx="1381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3AF4-222F-BA46-A8F3-172CB94D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B5C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94CA"/>
        </a:buClr>
        <a:buFont typeface="Wingdings" pitchFamily="2" charset="2"/>
        <a:buChar char="§"/>
        <a:defRPr sz="2800" b="1" kern="1200">
          <a:solidFill>
            <a:srgbClr val="1D94C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24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20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18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94CA"/>
        </a:buClr>
        <a:buFont typeface="Wingdings" pitchFamily="2" charset="2"/>
        <a:buChar char="§"/>
        <a:defRPr sz="1800" kern="1200">
          <a:solidFill>
            <a:srgbClr val="5A67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71FF4-44F6-9B44-9C14-702194D4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A1339-0555-184A-94A8-D7538977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BFDA-07F4-B44A-9A7F-FF22EF1A5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7580-BB47-0844-88CB-4951730CD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BB27-8630-644F-968A-40E7FAD0B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7701-DAB0-5E4C-99FF-23BAEE36C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0E8D-BCE6-3248-B8C5-25FCB9C0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388" y="89589"/>
            <a:ext cx="11192758" cy="904875"/>
          </a:xfrm>
        </p:spPr>
        <p:txBody>
          <a:bodyPr/>
          <a:lstStyle/>
          <a:p>
            <a:r>
              <a:rPr lang="en-US" sz="2800"/>
              <a:t>Florida Defense Community Resiliency, Sustainability and Mission Assurance Project Inventory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C395-4930-4970-91AB-C4764B834C32}"/>
              </a:ext>
            </a:extLst>
          </p:cNvPr>
          <p:cNvSpPr txBox="1"/>
          <p:nvPr/>
        </p:nvSpPr>
        <p:spPr>
          <a:xfrm>
            <a:off x="7491663" y="5505928"/>
            <a:ext cx="4572000" cy="6416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>
              <a:tabLst>
                <a:tab pos="4170363" algn="r"/>
              </a:tabLst>
            </a:pPr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Kuhl, PE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F1121FC-4422-40A1-AA11-27F55E35F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40" y="1674426"/>
            <a:ext cx="3434356" cy="572119"/>
          </a:xfrm>
          <a:prstGeom prst="rect">
            <a:avLst/>
          </a:prstGeom>
        </p:spPr>
      </p:pic>
      <p:pic>
        <p:nvPicPr>
          <p:cNvPr id="7" name="Picture 6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8443039-5487-411D-8034-118E4E9DA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31" y="2666346"/>
            <a:ext cx="1398525" cy="19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2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Defense Community Project Inventory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3" y="1202266"/>
            <a:ext cx="9918347" cy="4351338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Inventory data elements include:</a:t>
            </a:r>
          </a:p>
          <a:p>
            <a:pPr marL="800100" lvl="2" indent="-336550"/>
            <a:r>
              <a:rPr lang="en-US" sz="2400" b="1" dirty="0"/>
              <a:t>Defense Community, description, source, type, hazard, cost, recommended funding sources, impact correlation,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0D627-2E46-D9D7-3E74-37EC6417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4" y="3046993"/>
            <a:ext cx="11220023" cy="29794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95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" y="1188720"/>
            <a:ext cx="10905215" cy="4351338"/>
          </a:xfrm>
        </p:spPr>
        <p:txBody>
          <a:bodyPr>
            <a:noAutofit/>
          </a:bodyPr>
          <a:lstStyle/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Update existing plans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Align Local Mitigation Strategies with Capital Improvement Plans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Assign a Resilience POC/Liaison 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Commit resources to grant development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Establish resilience metrics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Build a centralized site for Florida Resilience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Update Project Inventory annually</a:t>
            </a:r>
          </a:p>
          <a:p>
            <a:pPr marL="342900" lvl="1" indent="-336550"/>
            <a:endParaRPr lang="en-US" sz="2800" b="1" dirty="0">
              <a:solidFill>
                <a:srgbClr val="1B5C7E"/>
              </a:solidFill>
            </a:endParaRPr>
          </a:p>
          <a:p>
            <a:pPr marL="342900" lvl="1" indent="-336550"/>
            <a:endParaRPr lang="en-US" sz="2800" b="1" dirty="0">
              <a:solidFill>
                <a:srgbClr val="1B5C7E"/>
              </a:solidFill>
            </a:endParaRPr>
          </a:p>
          <a:p>
            <a:pPr marL="342900" lvl="1" indent="-336550"/>
            <a:endParaRPr lang="en-US" sz="2800" b="1" dirty="0">
              <a:solidFill>
                <a:srgbClr val="1B5C7E"/>
              </a:solidFill>
            </a:endParaRPr>
          </a:p>
          <a:p>
            <a:pPr marL="800100" lvl="2" indent="-336550"/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" y="1188720"/>
            <a:ext cx="10905215" cy="4351338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Funding competition is strong</a:t>
            </a:r>
          </a:p>
          <a:p>
            <a:pPr marL="800100" lvl="2" indent="-336550"/>
            <a:r>
              <a:rPr lang="en-US" sz="2400" b="1" dirty="0"/>
              <a:t>Communities need to know what projects have resiliency/sustainability links to the installation</a:t>
            </a:r>
          </a:p>
          <a:p>
            <a:pPr marL="800100" lvl="2" indent="-336550"/>
            <a:r>
              <a:rPr lang="en-US" sz="2400" b="1" dirty="0"/>
              <a:t>Develop strong justification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Communication of vulnerabilities and requirements is key</a:t>
            </a:r>
          </a:p>
          <a:p>
            <a:pPr marL="800100" lvl="2" indent="-336550"/>
            <a:r>
              <a:rPr lang="en-US" sz="2400" b="1" dirty="0"/>
              <a:t>Bolsters project justification</a:t>
            </a:r>
          </a:p>
          <a:p>
            <a:pPr marL="800100" lvl="2" indent="-336550"/>
            <a:r>
              <a:rPr lang="en-US" sz="2400" b="1" dirty="0"/>
              <a:t>Prevents inadvertent degradation of military value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State of Florida has resources to assist</a:t>
            </a:r>
          </a:p>
          <a:p>
            <a:pPr marL="800100" lvl="2" indent="-336550"/>
            <a:r>
              <a:rPr lang="en-US" sz="2400" b="1" dirty="0"/>
              <a:t>Up-to-date list of requirements needed to optimize funding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Florida needs to strategically align decentralized programs under the guidance of the Chief Resiliency Officer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Prepare for mission growth and force realignment</a:t>
            </a:r>
          </a:p>
          <a:p>
            <a:pPr marL="800100" lvl="2" indent="-336550"/>
            <a:r>
              <a:rPr lang="en-US" sz="2400" b="1" dirty="0"/>
              <a:t>Resilience and Sustainability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EA9E-9AE7-4436-8C7E-50D9251F4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28E275F-7FE3-4B32-B61A-91870729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40" y="1674426"/>
            <a:ext cx="3434356" cy="572119"/>
          </a:xfrm>
          <a:prstGeom prst="rect">
            <a:avLst/>
          </a:prstGeom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0CDC8F3-6C64-4B84-9F4A-104AF517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31" y="2666346"/>
            <a:ext cx="1398525" cy="1945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481D1-3B35-4DA4-B550-18B0A6C3882B}"/>
              </a:ext>
            </a:extLst>
          </p:cNvPr>
          <p:cNvSpPr txBox="1"/>
          <p:nvPr/>
        </p:nvSpPr>
        <p:spPr>
          <a:xfrm>
            <a:off x="8017163" y="5634245"/>
            <a:ext cx="389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Charlie.Kuhl@MatrixDesignGroup.com</a:t>
            </a:r>
          </a:p>
        </p:txBody>
      </p:sp>
    </p:spTree>
    <p:extLst>
      <p:ext uri="{BB962C8B-B14F-4D97-AF65-F5344CB8AC3E}">
        <p14:creationId xmlns:p14="http://schemas.microsoft.com/office/powerpoint/2010/main" val="420531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Resilience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46" y="1026673"/>
            <a:ext cx="10515600" cy="5304156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>
                <a:solidFill>
                  <a:srgbClr val="1B5C7E"/>
                </a:solidFill>
              </a:rPr>
              <a:t>10 USC 101</a:t>
            </a:r>
          </a:p>
          <a:p>
            <a:pPr marL="800100" lvl="2" indent="-336550"/>
            <a:r>
              <a:rPr lang="en-US" sz="2400" b="1"/>
              <a:t>Installation Resilience - </a:t>
            </a:r>
            <a:r>
              <a:rPr lang="en-US" sz="2400"/>
              <a:t>the capability of a military installation to </a:t>
            </a:r>
            <a:r>
              <a:rPr lang="en-US" sz="2400" b="1"/>
              <a:t>avoid, prepare for, minimize the effect of, adapt to, and recover from </a:t>
            </a:r>
            <a:r>
              <a:rPr lang="en-US" sz="2400" u="sng"/>
              <a:t>extreme weather events</a:t>
            </a:r>
            <a:r>
              <a:rPr lang="en-US" sz="2400"/>
              <a:t>, or from anticipated or unanticipated </a:t>
            </a:r>
            <a:r>
              <a:rPr lang="en-US" sz="2400" u="sng"/>
              <a:t>changes in environmental conditions</a:t>
            </a:r>
            <a:r>
              <a:rPr lang="en-US" sz="2400"/>
              <a:t>, that do, or have the potential to, adversely affect the military installation or essential </a:t>
            </a:r>
            <a:r>
              <a:rPr lang="en-US" sz="2400" u="sng"/>
              <a:t>transportation, logistical</a:t>
            </a:r>
            <a:r>
              <a:rPr lang="en-US" sz="2400"/>
              <a:t>, or </a:t>
            </a:r>
            <a:r>
              <a:rPr lang="en-US" sz="2400" b="1"/>
              <a:t>other necessary resources</a:t>
            </a:r>
            <a:r>
              <a:rPr lang="en-US" sz="2400"/>
              <a:t> outside of the military installation that are necessary in order to maintain, improve, or rapidly reestablish installation mission assurance and mission-essential functions.</a:t>
            </a:r>
          </a:p>
          <a:p>
            <a:pPr marL="800100" lvl="2" indent="-336550"/>
            <a:r>
              <a:rPr lang="en-US" sz="2400" b="1"/>
              <a:t>Energy Resilience </a:t>
            </a:r>
            <a:r>
              <a:rPr lang="en-US" sz="2400"/>
              <a:t>- the ability to </a:t>
            </a:r>
            <a:r>
              <a:rPr lang="en-US" sz="2400" u="sng"/>
              <a:t>avoid, prepare for, minimize, adapt to, and recover from</a:t>
            </a:r>
            <a:r>
              <a:rPr lang="en-US" sz="2400"/>
              <a:t> anticipated and unanticipated </a:t>
            </a:r>
            <a:r>
              <a:rPr lang="en-US" sz="2400" u="sng"/>
              <a:t>energy disruptions </a:t>
            </a:r>
            <a:r>
              <a:rPr lang="en-US" sz="2400"/>
              <a:t>in order </a:t>
            </a:r>
            <a:r>
              <a:rPr lang="en-US" sz="2400" b="1"/>
              <a:t>to ensure energy availability and reliability </a:t>
            </a:r>
            <a:r>
              <a:rPr lang="en-US" sz="2400"/>
              <a:t>sufficient to provide for </a:t>
            </a:r>
            <a:r>
              <a:rPr lang="en-US" sz="2400" u="sng"/>
              <a:t>mission assurance and readiness</a:t>
            </a:r>
            <a:r>
              <a:rPr lang="en-US" sz="2400"/>
              <a:t>, including mission essential operations related to readiness, and to execute or rapidly reestablish mission essential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08" y="1195493"/>
            <a:ext cx="480568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5C7E"/>
                </a:solidFill>
              </a:rPr>
              <a:t>Questions</a:t>
            </a:r>
          </a:p>
          <a:p>
            <a:r>
              <a:rPr lang="en-US" dirty="0">
                <a:solidFill>
                  <a:srgbClr val="1B5C7E"/>
                </a:solidFill>
              </a:rPr>
              <a:t>Objective</a:t>
            </a:r>
          </a:p>
          <a:p>
            <a:r>
              <a:rPr lang="en-US" dirty="0">
                <a:solidFill>
                  <a:srgbClr val="1B5C7E"/>
                </a:solidFill>
              </a:rPr>
              <a:t>Scope</a:t>
            </a:r>
          </a:p>
          <a:p>
            <a:r>
              <a:rPr lang="en-US" dirty="0">
                <a:solidFill>
                  <a:srgbClr val="1B5C7E"/>
                </a:solidFill>
              </a:rPr>
              <a:t>Legislation and Policy</a:t>
            </a:r>
          </a:p>
          <a:p>
            <a:r>
              <a:rPr lang="en-US" dirty="0">
                <a:solidFill>
                  <a:srgbClr val="1B5C7E"/>
                </a:solidFill>
              </a:rPr>
              <a:t>Defense Community Involvement</a:t>
            </a:r>
          </a:p>
          <a:p>
            <a:r>
              <a:rPr lang="en-US" dirty="0">
                <a:solidFill>
                  <a:srgbClr val="1B5C7E"/>
                </a:solidFill>
              </a:rPr>
              <a:t>Project Inventory</a:t>
            </a:r>
          </a:p>
          <a:p>
            <a:r>
              <a:rPr lang="en-US" dirty="0">
                <a:solidFill>
                  <a:srgbClr val="1B5C7E"/>
                </a:solidFill>
              </a:rPr>
              <a:t>Recommendations</a:t>
            </a:r>
          </a:p>
          <a:p>
            <a:r>
              <a:rPr lang="en-US" dirty="0">
                <a:solidFill>
                  <a:srgbClr val="1B5C7E"/>
                </a:solidFill>
              </a:rPr>
              <a:t>Take Aways…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2776C-078D-525A-DF15-60C53361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73" y="781120"/>
            <a:ext cx="4694185" cy="5900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3F933-36CD-46BD-7258-973E74CE5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127" y="2527621"/>
            <a:ext cx="3287567" cy="34641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47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" y="1386149"/>
            <a:ext cx="10905215" cy="4351338"/>
          </a:xfrm>
        </p:spPr>
        <p:txBody>
          <a:bodyPr>
            <a:noAutofit/>
          </a:bodyPr>
          <a:lstStyle/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Is resilience project funding easy to get?</a:t>
            </a:r>
            <a:endParaRPr lang="en-US" sz="2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How strong is communication between your Defense Community and Military Installations?</a:t>
            </a:r>
            <a:endParaRPr lang="en-US" sz="2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Do you know the funding avenues?</a:t>
            </a:r>
            <a:endParaRPr lang="en-US" sz="2400" b="1" dirty="0"/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How can Florida optimize decentralized programs?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sz="2800" b="1" dirty="0">
                <a:solidFill>
                  <a:srgbClr val="1B5C7E"/>
                </a:solidFill>
              </a:rPr>
              <a:t>How well are you poised for mission growth and force realignment?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673"/>
            <a:ext cx="10515600" cy="5304156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From RFP…</a:t>
            </a:r>
          </a:p>
          <a:p>
            <a:pPr marL="800100" lvl="2" indent="-336550"/>
            <a:r>
              <a:rPr lang="en-US" sz="2400" dirty="0"/>
              <a:t>“</a:t>
            </a:r>
            <a:r>
              <a:rPr lang="en-US" sz="2400" u="sng" dirty="0"/>
              <a:t>Community resilience </a:t>
            </a:r>
            <a:r>
              <a:rPr lang="en-US" sz="2400" dirty="0"/>
              <a:t>is the ability to </a:t>
            </a:r>
            <a:r>
              <a:rPr lang="en-US" sz="2400" u="sng" dirty="0"/>
              <a:t>focus</a:t>
            </a:r>
            <a:r>
              <a:rPr lang="en-US" sz="2400" dirty="0"/>
              <a:t> human and infrastructure </a:t>
            </a:r>
            <a:r>
              <a:rPr lang="en-US" sz="2400" u="sng" dirty="0"/>
              <a:t>capital</a:t>
            </a:r>
            <a:r>
              <a:rPr lang="en-US" sz="2400" dirty="0"/>
              <a:t> necessary to make </a:t>
            </a:r>
            <a:r>
              <a:rPr lang="en-US" sz="2400" u="sng" dirty="0"/>
              <a:t>for stronger military installations and associated defense communities </a:t>
            </a:r>
            <a:r>
              <a:rPr lang="en-US" sz="2400" dirty="0"/>
              <a:t>that are better able to withstand, manage, and recover from disasters or national security events.”</a:t>
            </a:r>
            <a:endParaRPr lang="en-US" sz="2400" dirty="0">
              <a:solidFill>
                <a:srgbClr val="1B5C7E"/>
              </a:solidFill>
            </a:endParaRP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From the Client…</a:t>
            </a:r>
          </a:p>
          <a:p>
            <a:pPr marL="800100" lvl="2" indent="-336550"/>
            <a:r>
              <a:rPr lang="en-US" sz="2400" dirty="0"/>
              <a:t>“This is not a weather study”</a:t>
            </a:r>
            <a:endParaRPr lang="en-US" sz="2800" b="1" dirty="0">
              <a:solidFill>
                <a:srgbClr val="1B5C7E"/>
              </a:solidFill>
            </a:endParaRP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Problem Statement</a:t>
            </a:r>
          </a:p>
          <a:p>
            <a:pPr marL="800100" lvl="2" indent="-336550"/>
            <a:r>
              <a:rPr lang="en-US" sz="2400" dirty="0"/>
              <a:t>“Develop strategy and identify objectives for the State of Florida, along with Florida military installations partners, to improve installation and community resiliency”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6AD808-5331-4775-92C4-5361CD501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238858"/>
              </p:ext>
            </p:extLst>
          </p:nvPr>
        </p:nvGraphicFramePr>
        <p:xfrm>
          <a:off x="1381522" y="4903367"/>
          <a:ext cx="8889150" cy="179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43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2" y="1325879"/>
            <a:ext cx="6391487" cy="4768735"/>
          </a:xfrm>
        </p:spPr>
        <p:txBody>
          <a:bodyPr>
            <a:noAutofit/>
          </a:bodyPr>
          <a:lstStyle/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Identify and consolidate projects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Review policy, guidance, and funding opportunities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Develop guidance recommendations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Share best practices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Develop a library of actionable projects</a:t>
            </a:r>
          </a:p>
          <a:p>
            <a:pPr marL="342900" lvl="1" indent="-336550">
              <a:spcBef>
                <a:spcPts val="1800"/>
              </a:spcBef>
            </a:pPr>
            <a:r>
              <a:rPr lang="en-US" b="1" dirty="0">
                <a:solidFill>
                  <a:srgbClr val="1B5C7E"/>
                </a:solidFill>
              </a:rPr>
              <a:t>Recommend funding avenues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6D068B-63D3-1F34-D6B7-47640881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48" y="1136107"/>
            <a:ext cx="3955945" cy="51033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8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Defense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" y="1156548"/>
            <a:ext cx="2680877" cy="5549052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Bay County</a:t>
            </a:r>
          </a:p>
          <a:p>
            <a:pPr marL="800100" lvl="2" indent="-336550"/>
            <a:r>
              <a:rPr lang="en-US" sz="1400" b="1"/>
              <a:t>NSA Panama City</a:t>
            </a:r>
          </a:p>
          <a:p>
            <a:pPr marL="800100" lvl="2" indent="-336550"/>
            <a:r>
              <a:rPr lang="en-US" sz="1400" b="1"/>
              <a:t>Tyndall AFB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Central FL</a:t>
            </a:r>
          </a:p>
          <a:p>
            <a:pPr marL="800100" lvl="2" indent="-336550"/>
            <a:r>
              <a:rPr lang="en-US" sz="1400" b="1"/>
              <a:t>Avon Park AF Range</a:t>
            </a:r>
          </a:p>
          <a:p>
            <a:pPr marL="342900" lvl="1" indent="-336550"/>
            <a:r>
              <a:rPr lang="en-US" sz="2000" b="1">
                <a:solidFill>
                  <a:srgbClr val="1B5C7E"/>
                </a:solidFill>
              </a:rPr>
              <a:t>Clay County</a:t>
            </a:r>
          </a:p>
          <a:p>
            <a:pPr marL="800100" lvl="2" indent="-336550"/>
            <a:r>
              <a:rPr lang="en-US" sz="1400" b="1"/>
              <a:t>Camp Blanding JTC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Jacksonville</a:t>
            </a:r>
          </a:p>
          <a:p>
            <a:pPr marL="800100" lvl="2" indent="-336550"/>
            <a:r>
              <a:rPr lang="en-US" sz="1400" b="1"/>
              <a:t>MCSF Blount Island</a:t>
            </a:r>
          </a:p>
          <a:p>
            <a:pPr marL="800100" lvl="2" indent="-336550"/>
            <a:r>
              <a:rPr lang="en-US" sz="1400" b="1"/>
              <a:t>NAS Jacksonville</a:t>
            </a:r>
          </a:p>
          <a:p>
            <a:pPr marL="800100" lvl="2" indent="-336550"/>
            <a:r>
              <a:rPr lang="en-US" sz="1400" b="1"/>
              <a:t>NS Mayport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Okaloosa</a:t>
            </a:r>
          </a:p>
          <a:p>
            <a:pPr marL="800100" lvl="2" indent="-336550"/>
            <a:r>
              <a:rPr lang="en-US" sz="1400" b="1"/>
              <a:t>Eglin AFB</a:t>
            </a:r>
          </a:p>
          <a:p>
            <a:pPr marL="800100" lvl="2" indent="-336550"/>
            <a:r>
              <a:rPr lang="en-US" sz="1400" b="1"/>
              <a:t>Hurlburt Field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Orlando</a:t>
            </a:r>
          </a:p>
          <a:p>
            <a:pPr marL="800100" lvl="2" indent="-336550"/>
            <a:r>
              <a:rPr lang="en-US" sz="1400" b="1"/>
              <a:t>NSA Orlando</a:t>
            </a:r>
          </a:p>
          <a:p>
            <a:pPr marL="342900" lvl="1" indent="-336550"/>
            <a:endParaRPr lang="en-US" sz="2000" b="1">
              <a:solidFill>
                <a:srgbClr val="1B5C7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0033C-48CD-6CFE-AEA9-C3A348AB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516" y="0"/>
            <a:ext cx="6606484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EC8A71-ED1E-4868-8888-EB1177047B7D}"/>
              </a:ext>
            </a:extLst>
          </p:cNvPr>
          <p:cNvSpPr txBox="1">
            <a:spLocks/>
          </p:cNvSpPr>
          <p:nvPr/>
        </p:nvSpPr>
        <p:spPr>
          <a:xfrm>
            <a:off x="2739261" y="1156550"/>
            <a:ext cx="2680877" cy="554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941E"/>
              </a:buClr>
              <a:buFont typeface="Wingdings" pitchFamily="2" charset="2"/>
              <a:buChar char="§"/>
              <a:defRPr sz="2800" b="1" kern="1200">
                <a:solidFill>
                  <a:srgbClr val="1D94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941E"/>
              </a:buClr>
              <a:buFont typeface="Wingdings" pitchFamily="2" charset="2"/>
              <a:buChar char="§"/>
              <a:defRPr sz="2400" kern="1200">
                <a:solidFill>
                  <a:srgbClr val="5A67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941E"/>
              </a:buClr>
              <a:buFont typeface="Wingdings" pitchFamily="2" charset="2"/>
              <a:buChar char="§"/>
              <a:defRPr sz="2000" kern="1200">
                <a:solidFill>
                  <a:srgbClr val="5A67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941E"/>
              </a:buClr>
              <a:buFont typeface="Wingdings" pitchFamily="2" charset="2"/>
              <a:buChar char="§"/>
              <a:defRPr sz="1800" kern="1200">
                <a:solidFill>
                  <a:srgbClr val="5A67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941E"/>
              </a:buClr>
              <a:buFont typeface="Wingdings" pitchFamily="2" charset="2"/>
              <a:buChar char="§"/>
              <a:defRPr sz="1800" kern="1200">
                <a:solidFill>
                  <a:srgbClr val="5A67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Pensacola</a:t>
            </a:r>
          </a:p>
          <a:p>
            <a:pPr marL="800100" lvl="2" indent="-336550"/>
            <a:r>
              <a:rPr lang="en-US" sz="1400" b="1"/>
              <a:t>NAS Pensacola</a:t>
            </a:r>
          </a:p>
          <a:p>
            <a:pPr marL="800100" lvl="2" indent="-336550"/>
            <a:r>
              <a:rPr lang="en-US" sz="1400" b="1"/>
              <a:t>Corry Station</a:t>
            </a:r>
          </a:p>
          <a:p>
            <a:pPr marL="800100" lvl="2" indent="-336550"/>
            <a:r>
              <a:rPr lang="en-US" sz="1400" b="1"/>
              <a:t>NAS Saufley Field </a:t>
            </a:r>
          </a:p>
          <a:p>
            <a:pPr marL="800100" lvl="2" indent="-336550"/>
            <a:r>
              <a:rPr lang="en-US" sz="1400" b="1"/>
              <a:t>NAS Whiting Field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Space Coast</a:t>
            </a:r>
          </a:p>
          <a:p>
            <a:pPr marL="800100" lvl="2" indent="-336550"/>
            <a:r>
              <a:rPr lang="en-US" sz="1400" b="1"/>
              <a:t>Cape Canaveral SFS</a:t>
            </a:r>
          </a:p>
          <a:p>
            <a:pPr marL="800100" lvl="2" indent="-336550"/>
            <a:r>
              <a:rPr lang="en-US" sz="1400" b="1"/>
              <a:t>Patrick SFB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South Florida</a:t>
            </a:r>
          </a:p>
          <a:p>
            <a:pPr marL="800100" lvl="2" indent="-336550"/>
            <a:r>
              <a:rPr lang="en-US" sz="1400" b="1"/>
              <a:t>Homestead ARB</a:t>
            </a:r>
          </a:p>
          <a:p>
            <a:pPr marL="800100" lvl="2" indent="-336550"/>
            <a:r>
              <a:rPr lang="en-US" sz="1400" b="1"/>
              <a:t>NAS Key West</a:t>
            </a:r>
          </a:p>
          <a:p>
            <a:pPr marL="800100" lvl="2" indent="-336550"/>
            <a:r>
              <a:rPr lang="en-US" sz="1400" b="1"/>
              <a:t>SOUTHCOM</a:t>
            </a:r>
            <a:r>
              <a:rPr lang="en-US" sz="1400" b="1">
                <a:solidFill>
                  <a:srgbClr val="1B5C7E"/>
                </a:solidFill>
              </a:rPr>
              <a:t> </a:t>
            </a:r>
          </a:p>
          <a:p>
            <a:pPr marL="342900" lvl="1" indent="-336550"/>
            <a:r>
              <a:rPr lang="en-US" sz="1800" b="1">
                <a:solidFill>
                  <a:srgbClr val="1B5C7E"/>
                </a:solidFill>
              </a:rPr>
              <a:t>Tampa</a:t>
            </a:r>
          </a:p>
          <a:p>
            <a:pPr marL="800100" lvl="2" indent="-336550"/>
            <a:r>
              <a:rPr lang="en-US" sz="1400" b="1"/>
              <a:t>MacDill AFB</a:t>
            </a:r>
          </a:p>
          <a:p>
            <a:pPr marL="342900" lvl="1" indent="-336550"/>
            <a:endParaRPr lang="en-US" sz="2000" b="1">
              <a:solidFill>
                <a:srgbClr val="1B5C7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D9D87-BFDA-615F-D2A8-73FB9073C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359" y="5492663"/>
            <a:ext cx="1727483" cy="1280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633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Legislation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2" y="1310640"/>
            <a:ext cx="8896062" cy="4351338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Heavy focus on flooding and sea level rise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Many quality plans, but siloed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CS/HB 7053</a:t>
            </a:r>
          </a:p>
          <a:p>
            <a:pPr marL="800100" lvl="2" indent="-336550"/>
            <a:r>
              <a:rPr lang="en-US" sz="2400" b="1" dirty="0"/>
              <a:t>Chief Resilience Officer</a:t>
            </a:r>
          </a:p>
          <a:p>
            <a:pPr marL="800100" lvl="2" indent="-336550"/>
            <a:r>
              <a:rPr lang="en-US" sz="2400" b="1" dirty="0"/>
              <a:t>FDOT Resilience Action Plan</a:t>
            </a:r>
          </a:p>
          <a:p>
            <a:pPr marL="800100" lvl="2" indent="-336550"/>
            <a:r>
              <a:rPr lang="en-US" sz="2400" b="1" dirty="0"/>
              <a:t>FDEP Vulnerability Assessment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FAC Local Mitigation Strategies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Peril of Flood Statute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Financing of Construction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Resilient Coastlines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Resiliency Energy Environment  Florida (REEF)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6CEB-0824-084B-07B4-9DA5740C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54" y="1576886"/>
            <a:ext cx="6044717" cy="40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Defense Community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61" y="1087490"/>
            <a:ext cx="4541496" cy="4351338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FEMA National Risk Index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Florida Enhanced State Hazard Mitigation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14E3A-60F5-7525-1314-A18054B4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51" y="1061574"/>
            <a:ext cx="6995096" cy="430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F0865-5437-600C-490D-07485762F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466" y="2987139"/>
            <a:ext cx="7243519" cy="3598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28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B4DD1A-ACED-17B6-FE08-BDF1390EC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67" y="1007436"/>
            <a:ext cx="2079689" cy="23198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4D54D-DB51-49A8-9FD0-4DC80DB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Defense Community Project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49F4-C621-42C4-9123-497BACCE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3" y="1202266"/>
            <a:ext cx="9918347" cy="4351338"/>
          </a:xfrm>
        </p:spPr>
        <p:txBody>
          <a:bodyPr>
            <a:noAutofit/>
          </a:bodyPr>
          <a:lstStyle/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Projects collected from</a:t>
            </a:r>
          </a:p>
          <a:p>
            <a:pPr marL="800100" lvl="2" indent="-336550"/>
            <a:r>
              <a:rPr lang="en-US" sz="2400" b="1" dirty="0"/>
              <a:t>2022 Florida Budget</a:t>
            </a:r>
          </a:p>
          <a:p>
            <a:pPr marL="800100" lvl="2" indent="-336550"/>
            <a:r>
              <a:rPr lang="en-US" sz="2400" b="1" dirty="0"/>
              <a:t>County Local Mitigation Strategies</a:t>
            </a:r>
          </a:p>
          <a:p>
            <a:pPr marL="800100" lvl="2" indent="-336550"/>
            <a:r>
              <a:rPr lang="en-US" sz="2400" b="1" dirty="0"/>
              <a:t>Joint Land Use &amp; Compatibility Studies</a:t>
            </a:r>
          </a:p>
          <a:p>
            <a:pPr marL="800100" lvl="2" indent="-336550"/>
            <a:r>
              <a:rPr lang="en-US" sz="2400" b="1" dirty="0"/>
              <a:t>Emergency Operation Plans</a:t>
            </a:r>
          </a:p>
          <a:p>
            <a:pPr marL="800100" lvl="2" indent="-336550"/>
            <a:r>
              <a:rPr lang="en-US" sz="2400" b="1" dirty="0"/>
              <a:t>Capital Improvement Plans</a:t>
            </a:r>
          </a:p>
          <a:p>
            <a:pPr marL="800100" lvl="2" indent="-336550"/>
            <a:r>
              <a:rPr lang="en-US" sz="2400" b="1" dirty="0"/>
              <a:t>Infrastructure Restoration Plans</a:t>
            </a:r>
          </a:p>
          <a:p>
            <a:pPr marL="800100" lvl="2" indent="-336550"/>
            <a:r>
              <a:rPr lang="en-US" sz="2400" b="1" dirty="0"/>
              <a:t>Transportation Studies</a:t>
            </a:r>
          </a:p>
          <a:p>
            <a:pPr marL="800100" lvl="2" indent="-336550"/>
            <a:r>
              <a:rPr lang="en-US" sz="2400" b="1" dirty="0"/>
              <a:t>Future/Planned Projects</a:t>
            </a:r>
          </a:p>
          <a:p>
            <a:pPr marL="800100" lvl="2" indent="-336550"/>
            <a:r>
              <a:rPr lang="en-US" sz="2400" b="1" dirty="0"/>
              <a:t>Installation CPLO’s/reps</a:t>
            </a:r>
          </a:p>
          <a:p>
            <a:pPr marL="342900" lvl="1" indent="-336550"/>
            <a:r>
              <a:rPr lang="en-US" sz="2800" b="1" dirty="0">
                <a:solidFill>
                  <a:srgbClr val="1B5C7E"/>
                </a:solidFill>
              </a:rPr>
              <a:t>Reviewed ~3,000 existing community requirements</a:t>
            </a:r>
          </a:p>
          <a:p>
            <a:pPr marL="800100" lvl="2" indent="-336550"/>
            <a:r>
              <a:rPr lang="en-US" sz="2400" b="1" dirty="0"/>
              <a:t>~120 tied to military installation resiliency</a:t>
            </a:r>
          </a:p>
          <a:p>
            <a:pPr marL="342900" lvl="1" indent="-336550"/>
            <a:endParaRPr lang="en-US" sz="2800" b="1" dirty="0"/>
          </a:p>
          <a:p>
            <a:pPr marL="800100" lvl="2" indent="-336550"/>
            <a:endParaRPr lang="en-US" sz="2800" b="1" dirty="0">
              <a:solidFill>
                <a:srgbClr val="1B5C7E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CF8E-0FBF-4E98-9D89-23FE9546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5438" y="6499225"/>
            <a:ext cx="1381125" cy="365125"/>
          </a:xfrm>
        </p:spPr>
        <p:txBody>
          <a:bodyPr/>
          <a:lstStyle/>
          <a:p>
            <a:pPr algn="ctr"/>
            <a:fld id="{85993AF4-222F-BA46-A8F3-172CB94D9FAC}" type="slidenum">
              <a:rPr lang="en-US" smtClean="0"/>
              <a:pPr algn="ctr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E416C-948B-6639-D74F-06DE974BC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99" y="2167361"/>
            <a:ext cx="1977655" cy="22445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A1374-25A5-9267-27D7-85F2F44DA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225" y="3527055"/>
            <a:ext cx="2140600" cy="24993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327581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od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rojec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06EFAE299DB4F9D7B86ED89373270" ma:contentTypeVersion="4" ma:contentTypeDescription="Create a new document." ma:contentTypeScope="" ma:versionID="f93d1ce77a945213ca98e1ce0b558334">
  <xsd:schema xmlns:xsd="http://www.w3.org/2001/XMLSchema" xmlns:xs="http://www.w3.org/2001/XMLSchema" xmlns:p="http://schemas.microsoft.com/office/2006/metadata/properties" xmlns:ns2="8b148ff4-e439-47be-88f7-1593e6a837db" targetNamespace="http://schemas.microsoft.com/office/2006/metadata/properties" ma:root="true" ma:fieldsID="77da87e3c11093d67699ff94bb6547ed" ns2:_="">
    <xsd:import namespace="8b148ff4-e439-47be-88f7-1593e6a83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48ff4-e439-47be-88f7-1593e6a83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CFD2D-DD34-40B4-81F7-165D8581E8E7}">
  <ds:schemaRefs>
    <ds:schemaRef ds:uri="8b148ff4-e439-47be-88f7-1593e6a837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FB611A-48EB-4529-B5BE-510FF0AFCA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b148ff4-e439-47be-88f7-1593e6a837d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7C34F0-F725-48E2-BCBA-77AB2E6678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1343</Words>
  <Application>Microsoft Office PowerPoint</Application>
  <PresentationFormat>Widescreen</PresentationFormat>
  <Paragraphs>195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1_Title Slides</vt:lpstr>
      <vt:lpstr>2_Section Dividers</vt:lpstr>
      <vt:lpstr>4_Body Slides</vt:lpstr>
      <vt:lpstr>5_Project Slides</vt:lpstr>
      <vt:lpstr>Custom Design</vt:lpstr>
      <vt:lpstr>Florida Defense Community Resiliency, Sustainability and Mission Assurance Project Inventory</vt:lpstr>
      <vt:lpstr>Agenda</vt:lpstr>
      <vt:lpstr>Questions to Ponder</vt:lpstr>
      <vt:lpstr>Objective</vt:lpstr>
      <vt:lpstr>Scope</vt:lpstr>
      <vt:lpstr>Defense Communities</vt:lpstr>
      <vt:lpstr>Florida Legislation and Policy</vt:lpstr>
      <vt:lpstr>Defense Community Assessment</vt:lpstr>
      <vt:lpstr>Defense Community Project Inventory</vt:lpstr>
      <vt:lpstr>Defense Community Project Inventory – cont.</vt:lpstr>
      <vt:lpstr>Recommendations</vt:lpstr>
      <vt:lpstr>Take Aways…</vt:lpstr>
      <vt:lpstr>Questions</vt:lpstr>
      <vt:lpstr>Resilience 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Boccieri</dc:creator>
  <cp:lastModifiedBy>Charlie Kuhl</cp:lastModifiedBy>
  <cp:revision>3</cp:revision>
  <cp:lastPrinted>2022-09-22T13:23:06Z</cp:lastPrinted>
  <dcterms:created xsi:type="dcterms:W3CDTF">2019-09-23T20:51:55Z</dcterms:created>
  <dcterms:modified xsi:type="dcterms:W3CDTF">2022-09-22T15:07:16Z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0x01010069306EFAE299DB4F9D7B86ED89373270</vt:lpwstr>
  </property>
</Properties>
</file>