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2"/>
  </p:notesMasterIdLst>
  <p:sldIdLst>
    <p:sldId id="256" r:id="rId5"/>
    <p:sldId id="261" r:id="rId6"/>
    <p:sldId id="259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6353-16E7-4992-935A-AE7D7B9C2E9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23BB7-06AF-46AD-900C-4DAA0D56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69185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7152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Briefer: </a:t>
            </a:r>
          </a:p>
          <a:p>
            <a:r>
              <a:rPr lang="en-US" dirty="0"/>
              <a:t>Date: DD MMMM YYYY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10760360" y="6589014"/>
            <a:ext cx="593439" cy="268818"/>
          </a:xfrm>
        </p:spPr>
        <p:txBody>
          <a:bodyPr/>
          <a:lstStyle/>
          <a:p>
            <a:fld id="{351249F9-B4CD-4DBA-8C2E-2476758E08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/>
          <p:cNvSpPr/>
          <p:nvPr userDrawn="1"/>
        </p:nvSpPr>
        <p:spPr>
          <a:xfrm flipV="1">
            <a:off x="609600" y="3890708"/>
            <a:ext cx="10972800" cy="90067"/>
          </a:xfrm>
          <a:custGeom>
            <a:avLst/>
            <a:gdLst/>
            <a:ahLst/>
            <a:cxnLst/>
            <a:rect l="l" t="t" r="r" b="b"/>
            <a:pathLst>
              <a:path w="8174990">
                <a:moveTo>
                  <a:pt x="0" y="0"/>
                </a:moveTo>
                <a:lnTo>
                  <a:pt x="8174735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5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8"/>
          <p:cNvSpPr/>
          <p:nvPr userDrawn="1"/>
        </p:nvSpPr>
        <p:spPr>
          <a:xfrm rot="16200000" flipV="1">
            <a:off x="3536171" y="3932878"/>
            <a:ext cx="5054688" cy="64969"/>
          </a:xfrm>
          <a:custGeom>
            <a:avLst/>
            <a:gdLst/>
            <a:ahLst/>
            <a:cxnLst/>
            <a:rect l="l" t="t" r="r" b="b"/>
            <a:pathLst>
              <a:path w="8174990">
                <a:moveTo>
                  <a:pt x="0" y="0"/>
                </a:moveTo>
                <a:lnTo>
                  <a:pt x="8174735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5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6"/>
          <p:cNvSpPr txBox="1"/>
          <p:nvPr userDrawn="1"/>
        </p:nvSpPr>
        <p:spPr>
          <a:xfrm>
            <a:off x="1590182" y="1438944"/>
            <a:ext cx="393544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9" algn="ctr"/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Issues for Senior</a:t>
            </a:r>
            <a:r>
              <a:rPr lang="en-US" sz="1600" b="1" u="sng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Leaders</a:t>
            </a:r>
            <a:endParaRPr lang="en-US" sz="16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6"/>
          <p:cNvSpPr txBox="1"/>
          <p:nvPr userDrawn="1"/>
        </p:nvSpPr>
        <p:spPr>
          <a:xfrm>
            <a:off x="6487488" y="1438944"/>
            <a:ext cx="393544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9" algn="ctr"/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</a:t>
            </a:r>
            <a:endParaRPr lang="en-US" sz="16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5"/>
          <p:cNvSpPr txBox="1"/>
          <p:nvPr userDrawn="1"/>
        </p:nvSpPr>
        <p:spPr>
          <a:xfrm>
            <a:off x="1034375" y="4011078"/>
            <a:ext cx="481426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9" algn="ctr"/>
            <a:r>
              <a:rPr lang="en-US" sz="1600" b="1" u="sng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</a:t>
            </a:r>
            <a:endParaRPr sz="16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6"/>
          <p:cNvSpPr txBox="1"/>
          <p:nvPr userDrawn="1"/>
        </p:nvSpPr>
        <p:spPr>
          <a:xfrm>
            <a:off x="6824912" y="4011078"/>
            <a:ext cx="393544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9" algn="ctr"/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O6/Senior</a:t>
            </a:r>
            <a:r>
              <a:rPr lang="en-US" sz="1600" b="1" u="sng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Field Engagements</a:t>
            </a:r>
            <a:endParaRPr lang="en-US" sz="16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Placeholder 23"/>
          <p:cNvSpPr>
            <a:spLocks noGrp="1"/>
          </p:cNvSpPr>
          <p:nvPr>
            <p:ph type="title"/>
          </p:nvPr>
        </p:nvSpPr>
        <p:spPr>
          <a:xfrm>
            <a:off x="1823630" y="0"/>
            <a:ext cx="8496989" cy="851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10760360" y="6589014"/>
            <a:ext cx="593439" cy="268818"/>
          </a:xfrm>
        </p:spPr>
        <p:txBody>
          <a:bodyPr/>
          <a:lstStyle/>
          <a:p>
            <a:fld id="{351249F9-B4CD-4DBA-8C2E-2476758E08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448656" y="6589014"/>
            <a:ext cx="1723917" cy="2688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Mmm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5233" y="1736208"/>
            <a:ext cx="5486400" cy="214513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61973" y="1741154"/>
            <a:ext cx="5486400" cy="214513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4571" y="4303014"/>
            <a:ext cx="5486400" cy="22860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65179" y="4303014"/>
            <a:ext cx="5486400" cy="22860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1823629" y="1150706"/>
            <a:ext cx="8496989" cy="277037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Briefer: &lt;Rank/Mr./Ms.&gt; &lt;First Name&gt; &lt;Last Name&gt;</a:t>
            </a:r>
          </a:p>
        </p:txBody>
      </p:sp>
      <p:sp>
        <p:nvSpPr>
          <p:cNvPr id="23" name="object 16"/>
          <p:cNvSpPr txBox="1"/>
          <p:nvPr userDrawn="1"/>
        </p:nvSpPr>
        <p:spPr>
          <a:xfrm>
            <a:off x="1034375" y="6631090"/>
            <a:ext cx="42552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9" algn="ctr"/>
            <a:r>
              <a:rPr lang="en-US" sz="1200" b="0" u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CAO:</a:t>
            </a:r>
          </a:p>
        </p:txBody>
      </p:sp>
    </p:spTree>
    <p:extLst>
      <p:ext uri="{BB962C8B-B14F-4D97-AF65-F5344CB8AC3E}">
        <p14:creationId xmlns:p14="http://schemas.microsoft.com/office/powerpoint/2010/main" val="34328223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 Hoc 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/>
          <p:cNvSpPr/>
          <p:nvPr userDrawn="1"/>
        </p:nvSpPr>
        <p:spPr>
          <a:xfrm flipV="1">
            <a:off x="609600" y="3890708"/>
            <a:ext cx="10972800" cy="90067"/>
          </a:xfrm>
          <a:custGeom>
            <a:avLst/>
            <a:gdLst/>
            <a:ahLst/>
            <a:cxnLst/>
            <a:rect l="l" t="t" r="r" b="b"/>
            <a:pathLst>
              <a:path w="8174990">
                <a:moveTo>
                  <a:pt x="0" y="0"/>
                </a:moveTo>
                <a:lnTo>
                  <a:pt x="8174735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5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8"/>
          <p:cNvSpPr/>
          <p:nvPr userDrawn="1"/>
        </p:nvSpPr>
        <p:spPr>
          <a:xfrm rot="16200000" flipV="1">
            <a:off x="3536171" y="3932878"/>
            <a:ext cx="5054688" cy="64969"/>
          </a:xfrm>
          <a:custGeom>
            <a:avLst/>
            <a:gdLst/>
            <a:ahLst/>
            <a:cxnLst/>
            <a:rect l="l" t="t" r="r" b="b"/>
            <a:pathLst>
              <a:path w="8174990">
                <a:moveTo>
                  <a:pt x="0" y="0"/>
                </a:moveTo>
                <a:lnTo>
                  <a:pt x="8174735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57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Placeholder 23"/>
          <p:cNvSpPr>
            <a:spLocks noGrp="1"/>
          </p:cNvSpPr>
          <p:nvPr>
            <p:ph type="title"/>
          </p:nvPr>
        </p:nvSpPr>
        <p:spPr>
          <a:xfrm>
            <a:off x="1823630" y="0"/>
            <a:ext cx="8496989" cy="851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10760360" y="6589014"/>
            <a:ext cx="593439" cy="268818"/>
          </a:xfrm>
        </p:spPr>
        <p:txBody>
          <a:bodyPr/>
          <a:lstStyle/>
          <a:p>
            <a:fld id="{351249F9-B4CD-4DBA-8C2E-2476758E08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448656" y="6589014"/>
            <a:ext cx="1723917" cy="2688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Mmm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5233" y="1525114"/>
            <a:ext cx="5486400" cy="235623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61973" y="1530060"/>
            <a:ext cx="5486400" cy="235623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4571" y="4078058"/>
            <a:ext cx="5486400" cy="251095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65179" y="4078058"/>
            <a:ext cx="5486400" cy="251095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1823629" y="1150706"/>
            <a:ext cx="8496989" cy="277037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Briefer: &lt;Rank/Mr./Ms.&gt; &lt;First Name&gt; &lt;Last Name&gt;</a:t>
            </a:r>
          </a:p>
        </p:txBody>
      </p:sp>
      <p:sp>
        <p:nvSpPr>
          <p:cNvPr id="23" name="object 16"/>
          <p:cNvSpPr txBox="1"/>
          <p:nvPr userDrawn="1"/>
        </p:nvSpPr>
        <p:spPr>
          <a:xfrm>
            <a:off x="1034375" y="6631090"/>
            <a:ext cx="42552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9" algn="ctr"/>
            <a:r>
              <a:rPr lang="en-US" sz="1200" b="0" u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CAO:</a:t>
            </a:r>
          </a:p>
        </p:txBody>
      </p:sp>
    </p:spTree>
    <p:extLst>
      <p:ext uri="{BB962C8B-B14F-4D97-AF65-F5344CB8AC3E}">
        <p14:creationId xmlns:p14="http://schemas.microsoft.com/office/powerpoint/2010/main" val="1246574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824038" y="1448438"/>
            <a:ext cx="8496300" cy="45164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448656" y="6589014"/>
            <a:ext cx="1723917" cy="2688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Mmm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YY</a:t>
            </a:r>
            <a:endParaRPr lang="en-US" dirty="0"/>
          </a:p>
        </p:txBody>
      </p:sp>
      <p:sp>
        <p:nvSpPr>
          <p:cNvPr id="8" name="object 16"/>
          <p:cNvSpPr txBox="1"/>
          <p:nvPr userDrawn="1"/>
        </p:nvSpPr>
        <p:spPr>
          <a:xfrm>
            <a:off x="1034375" y="6631090"/>
            <a:ext cx="42552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9" algn="ctr"/>
            <a:r>
              <a:rPr lang="en-US" sz="1200" b="0" u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CAO: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10760360" y="6589014"/>
            <a:ext cx="593439" cy="268818"/>
          </a:xfrm>
        </p:spPr>
        <p:txBody>
          <a:bodyPr/>
          <a:lstStyle/>
          <a:p>
            <a:fld id="{351249F9-B4CD-4DBA-8C2E-2476758E08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1823629" y="1150706"/>
            <a:ext cx="8496989" cy="277037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Briefer: &lt;Rank/Mr./Ms.&gt; &lt;First Name&gt; &lt;Last Name&gt;</a:t>
            </a:r>
          </a:p>
        </p:txBody>
      </p:sp>
    </p:spTree>
    <p:extLst>
      <p:ext uri="{BB962C8B-B14F-4D97-AF65-F5344CB8AC3E}">
        <p14:creationId xmlns:p14="http://schemas.microsoft.com/office/powerpoint/2010/main" val="136438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448656" y="6589014"/>
            <a:ext cx="1723917" cy="2688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Mmm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YY</a:t>
            </a:r>
            <a:endParaRPr lang="en-US" dirty="0"/>
          </a:p>
        </p:txBody>
      </p:sp>
      <p:sp>
        <p:nvSpPr>
          <p:cNvPr id="7" name="object 16"/>
          <p:cNvSpPr txBox="1"/>
          <p:nvPr userDrawn="1"/>
        </p:nvSpPr>
        <p:spPr>
          <a:xfrm>
            <a:off x="1034375" y="6631090"/>
            <a:ext cx="42552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9" algn="ctr"/>
            <a:r>
              <a:rPr lang="en-US" sz="1200" b="0" u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CAO: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10760360" y="6589014"/>
            <a:ext cx="593439" cy="268818"/>
          </a:xfrm>
        </p:spPr>
        <p:txBody>
          <a:bodyPr/>
          <a:lstStyle/>
          <a:p>
            <a:fld id="{351249F9-B4CD-4DBA-8C2E-2476758E08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1823629" y="1150706"/>
            <a:ext cx="8496989" cy="277037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Briefer: &lt;Rank/Mr./Ms.&gt; &lt;First Name&gt; &lt;Last Name&gt;</a:t>
            </a:r>
          </a:p>
        </p:txBody>
      </p:sp>
    </p:spTree>
    <p:extLst>
      <p:ext uri="{BB962C8B-B14F-4D97-AF65-F5344CB8AC3E}">
        <p14:creationId xmlns:p14="http://schemas.microsoft.com/office/powerpoint/2010/main" val="87873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14594" y="144664"/>
            <a:ext cx="11962811" cy="6530550"/>
            <a:chOff x="114890" y="60201"/>
            <a:chExt cx="8952913" cy="5505236"/>
          </a:xfrm>
        </p:grpSpPr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8995614" y="656458"/>
              <a:ext cx="72189" cy="254000"/>
            </a:xfrm>
            <a:prstGeom prst="rect">
              <a:avLst/>
            </a:prstGeom>
            <a:gradFill flip="none" rotWithShape="1">
              <a:gsLst>
                <a:gs pos="0">
                  <a:srgbClr val="003296">
                    <a:shade val="30000"/>
                    <a:satMod val="115000"/>
                  </a:srgbClr>
                </a:gs>
                <a:gs pos="50000">
                  <a:srgbClr val="003296">
                    <a:shade val="67500"/>
                    <a:satMod val="115000"/>
                  </a:srgbClr>
                </a:gs>
                <a:gs pos="100000">
                  <a:srgbClr val="00329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619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8763003" y="656458"/>
              <a:ext cx="147053" cy="254000"/>
            </a:xfrm>
            <a:prstGeom prst="rect">
              <a:avLst/>
            </a:prstGeom>
            <a:gradFill flip="none" rotWithShape="1">
              <a:gsLst>
                <a:gs pos="0">
                  <a:srgbClr val="003296">
                    <a:shade val="30000"/>
                    <a:satMod val="115000"/>
                  </a:srgbClr>
                </a:gs>
                <a:gs pos="50000">
                  <a:srgbClr val="003296">
                    <a:shade val="67500"/>
                    <a:satMod val="115000"/>
                  </a:srgbClr>
                </a:gs>
                <a:gs pos="100000">
                  <a:srgbClr val="00329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619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7456842" y="656458"/>
              <a:ext cx="296190" cy="254000"/>
            </a:xfrm>
            <a:prstGeom prst="rect">
              <a:avLst/>
            </a:prstGeom>
            <a:gradFill flip="none" rotWithShape="1">
              <a:gsLst>
                <a:gs pos="0">
                  <a:srgbClr val="003296">
                    <a:shade val="30000"/>
                    <a:satMod val="115000"/>
                  </a:srgbClr>
                </a:gs>
                <a:gs pos="50000">
                  <a:srgbClr val="003296">
                    <a:shade val="67500"/>
                    <a:satMod val="115000"/>
                  </a:srgbClr>
                </a:gs>
                <a:gs pos="100000">
                  <a:srgbClr val="00329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619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40"/>
            <p:cNvSpPr>
              <a:spLocks noChangeArrowheads="1"/>
            </p:cNvSpPr>
            <p:nvPr/>
          </p:nvSpPr>
          <p:spPr bwMode="auto">
            <a:xfrm>
              <a:off x="6191408" y="656458"/>
              <a:ext cx="367869" cy="254000"/>
            </a:xfrm>
            <a:prstGeom prst="rect">
              <a:avLst/>
            </a:prstGeom>
            <a:gradFill flip="none" rotWithShape="1">
              <a:gsLst>
                <a:gs pos="0">
                  <a:srgbClr val="003296">
                    <a:shade val="30000"/>
                    <a:satMod val="115000"/>
                  </a:srgbClr>
                </a:gs>
                <a:gs pos="50000">
                  <a:srgbClr val="003296">
                    <a:shade val="67500"/>
                    <a:satMod val="115000"/>
                  </a:srgbClr>
                </a:gs>
                <a:gs pos="100000">
                  <a:srgbClr val="00329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619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41"/>
            <p:cNvSpPr>
              <a:spLocks noChangeArrowheads="1"/>
            </p:cNvSpPr>
            <p:nvPr/>
          </p:nvSpPr>
          <p:spPr bwMode="auto">
            <a:xfrm>
              <a:off x="7070120" y="656458"/>
              <a:ext cx="321283" cy="254000"/>
            </a:xfrm>
            <a:prstGeom prst="rect">
              <a:avLst/>
            </a:prstGeom>
            <a:gradFill flip="none" rotWithShape="1">
              <a:gsLst>
                <a:gs pos="0">
                  <a:srgbClr val="003296">
                    <a:shade val="30000"/>
                    <a:satMod val="115000"/>
                  </a:srgbClr>
                </a:gs>
                <a:gs pos="50000">
                  <a:srgbClr val="003296">
                    <a:shade val="67500"/>
                    <a:satMod val="115000"/>
                  </a:srgbClr>
                </a:gs>
                <a:gs pos="100000">
                  <a:srgbClr val="00329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619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6641207" y="656458"/>
              <a:ext cx="367869" cy="254000"/>
            </a:xfrm>
            <a:prstGeom prst="rect">
              <a:avLst/>
            </a:prstGeom>
            <a:gradFill flip="none" rotWithShape="1">
              <a:gsLst>
                <a:gs pos="0">
                  <a:srgbClr val="003296">
                    <a:shade val="30000"/>
                    <a:satMod val="115000"/>
                  </a:srgbClr>
                </a:gs>
                <a:gs pos="50000">
                  <a:srgbClr val="003296">
                    <a:shade val="67500"/>
                    <a:satMod val="115000"/>
                  </a:srgbClr>
                </a:gs>
                <a:gs pos="100000">
                  <a:srgbClr val="00329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619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5638800" y="656458"/>
              <a:ext cx="462648" cy="254000"/>
            </a:xfrm>
            <a:prstGeom prst="rect">
              <a:avLst/>
            </a:prstGeom>
            <a:gradFill flip="none" rotWithShape="1">
              <a:gsLst>
                <a:gs pos="0">
                  <a:srgbClr val="003296">
                    <a:shade val="30000"/>
                    <a:satMod val="115000"/>
                  </a:srgbClr>
                </a:gs>
                <a:gs pos="50000">
                  <a:srgbClr val="003296">
                    <a:shade val="67500"/>
                    <a:satMod val="115000"/>
                  </a:srgbClr>
                </a:gs>
                <a:gs pos="100000">
                  <a:srgbClr val="00329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619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45"/>
            <p:cNvSpPr>
              <a:spLocks noChangeArrowheads="1"/>
            </p:cNvSpPr>
            <p:nvPr userDrawn="1"/>
          </p:nvSpPr>
          <p:spPr bwMode="auto">
            <a:xfrm>
              <a:off x="5059363" y="656458"/>
              <a:ext cx="503238" cy="250032"/>
            </a:xfrm>
            <a:prstGeom prst="rect">
              <a:avLst/>
            </a:prstGeom>
            <a:gradFill flip="none" rotWithShape="1">
              <a:gsLst>
                <a:gs pos="0">
                  <a:srgbClr val="003296">
                    <a:shade val="30000"/>
                    <a:satMod val="115000"/>
                  </a:srgbClr>
                </a:gs>
                <a:gs pos="50000">
                  <a:srgbClr val="003296">
                    <a:shade val="67500"/>
                    <a:satMod val="115000"/>
                  </a:srgbClr>
                </a:gs>
                <a:gs pos="100000">
                  <a:srgbClr val="00329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619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46"/>
            <p:cNvSpPr>
              <a:spLocks noChangeArrowheads="1"/>
            </p:cNvSpPr>
            <p:nvPr userDrawn="1"/>
          </p:nvSpPr>
          <p:spPr bwMode="auto">
            <a:xfrm>
              <a:off x="1393925" y="656458"/>
              <a:ext cx="3605112" cy="250032"/>
            </a:xfrm>
            <a:prstGeom prst="rect">
              <a:avLst/>
            </a:prstGeom>
            <a:gradFill flip="none" rotWithShape="1">
              <a:gsLst>
                <a:gs pos="0">
                  <a:srgbClr val="003296">
                    <a:shade val="30000"/>
                    <a:satMod val="115000"/>
                  </a:srgbClr>
                </a:gs>
                <a:gs pos="50000">
                  <a:srgbClr val="003296">
                    <a:shade val="67500"/>
                    <a:satMod val="115000"/>
                  </a:srgbClr>
                </a:gs>
                <a:gs pos="100000">
                  <a:srgbClr val="00329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619" dirty="0">
                <a:solidFill>
                  <a:prstClr val="black"/>
                </a:solidFill>
              </a:endParaRPr>
            </a:p>
          </p:txBody>
        </p:sp>
        <p:sp>
          <p:nvSpPr>
            <p:cNvPr id="17" name="Text Box 59"/>
            <p:cNvSpPr txBox="1">
              <a:spLocks noChangeArrowheads="1"/>
            </p:cNvSpPr>
            <p:nvPr userDrawn="1"/>
          </p:nvSpPr>
          <p:spPr bwMode="auto">
            <a:xfrm>
              <a:off x="424624" y="60201"/>
              <a:ext cx="705652" cy="1816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UNCLASSIFIED</a:t>
              </a:r>
            </a:p>
          </p:txBody>
        </p:sp>
        <p:sp>
          <p:nvSpPr>
            <p:cNvPr id="18" name="Rectangle 38"/>
            <p:cNvSpPr>
              <a:spLocks noChangeArrowheads="1"/>
            </p:cNvSpPr>
            <p:nvPr userDrawn="1"/>
          </p:nvSpPr>
          <p:spPr bwMode="auto">
            <a:xfrm>
              <a:off x="114890" y="656458"/>
              <a:ext cx="152741" cy="254000"/>
            </a:xfrm>
            <a:prstGeom prst="rect">
              <a:avLst/>
            </a:prstGeom>
            <a:gradFill flip="none" rotWithShape="1">
              <a:gsLst>
                <a:gs pos="0">
                  <a:srgbClr val="003296">
                    <a:shade val="30000"/>
                    <a:satMod val="115000"/>
                  </a:srgbClr>
                </a:gs>
                <a:gs pos="50000">
                  <a:srgbClr val="003296">
                    <a:shade val="67500"/>
                    <a:satMod val="115000"/>
                  </a:srgbClr>
                </a:gs>
                <a:gs pos="100000">
                  <a:srgbClr val="00329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619" dirty="0">
                <a:solidFill>
                  <a:prstClr val="black"/>
                </a:solidFill>
              </a:endParaRPr>
            </a:p>
          </p:txBody>
        </p:sp>
        <p:sp>
          <p:nvSpPr>
            <p:cNvPr id="19" name="Text Box 59"/>
            <p:cNvSpPr txBox="1">
              <a:spLocks noChangeArrowheads="1"/>
            </p:cNvSpPr>
            <p:nvPr userDrawn="1"/>
          </p:nvSpPr>
          <p:spPr bwMode="auto">
            <a:xfrm>
              <a:off x="4220652" y="5383818"/>
              <a:ext cx="705652" cy="1816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UNCLASSIFIED</a:t>
              </a:r>
            </a:p>
          </p:txBody>
        </p:sp>
        <p:pic>
          <p:nvPicPr>
            <p:cNvPr id="20" name="Picture 19"/>
            <p:cNvPicPr>
              <a:picLocks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321" y="372930"/>
              <a:ext cx="725393" cy="819626"/>
            </a:xfrm>
            <a:prstGeom prst="rect">
              <a:avLst/>
            </a:prstGeom>
          </p:spPr>
        </p:pic>
        <p:pic>
          <p:nvPicPr>
            <p:cNvPr id="21" name="Picture 20" descr="Seal NGB Color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73820" y="372930"/>
              <a:ext cx="716757" cy="817087"/>
            </a:xfrm>
            <a:prstGeom prst="rect">
              <a:avLst/>
            </a:prstGeom>
            <a:noFill/>
          </p:spPr>
        </p:pic>
      </p:grpSp>
      <p:sp>
        <p:nvSpPr>
          <p:cNvPr id="23" name="Title 1"/>
          <p:cNvSpPr txBox="1">
            <a:spLocks/>
          </p:cNvSpPr>
          <p:nvPr userDrawn="1"/>
        </p:nvSpPr>
        <p:spPr>
          <a:xfrm>
            <a:off x="1823630" y="11154"/>
            <a:ext cx="8496989" cy="82624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1823630" y="0"/>
            <a:ext cx="8496989" cy="851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10762488" y="6592392"/>
            <a:ext cx="59436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49F9-B4CD-4DBA-8C2E-2476758E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3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78" r:id="rId4"/>
    <p:sldLayoutId id="2147483675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109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PFAS Response:  How Community Partnerships Play a Key Role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4590629"/>
            <a:ext cx="9144000" cy="1655762"/>
          </a:xfrm>
        </p:spPr>
        <p:txBody>
          <a:bodyPr/>
          <a:lstStyle/>
          <a:p>
            <a:pPr marL="4572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Ms. Elaine Magdinec, P.E.</a:t>
            </a:r>
          </a:p>
          <a:p>
            <a:pPr lvl="1" indent="-228600" algn="r">
              <a:spcBef>
                <a:spcPts val="1000"/>
              </a:spcBef>
              <a:buSzPts val="160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Chief, Environmental Division, NGB/A4V</a:t>
            </a:r>
            <a:endParaRPr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31 Oct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</a:t>
            </a:r>
            <a:endParaRPr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51249F9-B4CD-4DBA-8C2E-2476758E08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6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PFAS Program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799" y="1448437"/>
            <a:ext cx="10887075" cy="5914387"/>
          </a:xfrm>
        </p:spPr>
        <p:txBody>
          <a:bodyPr/>
          <a:lstStyle/>
          <a:p>
            <a:pPr marL="285750" indent="-285750" defTabSz="914400">
              <a:defRPr/>
            </a:pPr>
            <a:r>
              <a:rPr lang="en-US" sz="2400" dirty="0">
                <a:solidFill>
                  <a:prstClr val="black"/>
                </a:solidFill>
              </a:rPr>
              <a:t>Air National Guard aligns with Active, Reserve and BRAC using a three-prong approach to respond to PFAS at all installations</a:t>
            </a:r>
          </a:p>
          <a:p>
            <a:pPr marL="742950" lvl="1" indent="-285750">
              <a:defRPr/>
            </a:pPr>
            <a:r>
              <a:rPr lang="en-US" u="sng" dirty="0">
                <a:solidFill>
                  <a:prstClr val="black"/>
                </a:solidFill>
              </a:rPr>
              <a:t>Identify:</a:t>
            </a:r>
            <a:endParaRPr lang="en-US" dirty="0">
              <a:solidFill>
                <a:prstClr val="black"/>
              </a:solidFill>
            </a:endParaRPr>
          </a:p>
          <a:p>
            <a:pPr marL="1026795" lvl="2" indent="-223520" defTabSz="914400">
              <a:defRPr/>
            </a:pPr>
            <a:r>
              <a:rPr lang="en-US" sz="2400" dirty="0">
                <a:solidFill>
                  <a:prstClr val="black"/>
                </a:solidFill>
              </a:rPr>
              <a:t>Identify potential for PFAS releases and confirm suspected source locations</a:t>
            </a:r>
          </a:p>
          <a:p>
            <a:pPr marL="1026795" lvl="2" indent="-223520" defTabSz="914400">
              <a:defRPr/>
            </a:pPr>
            <a:r>
              <a:rPr lang="en-US" sz="2400" dirty="0">
                <a:solidFill>
                  <a:prstClr val="black"/>
                </a:solidFill>
              </a:rPr>
              <a:t>Sample for presence/absence of PFAS impacts</a:t>
            </a:r>
          </a:p>
          <a:p>
            <a:pPr marL="569595" lvl="1" indent="-223520">
              <a:defRPr/>
            </a:pPr>
            <a:r>
              <a:rPr lang="en-US" u="sng" dirty="0">
                <a:solidFill>
                  <a:prstClr val="black"/>
                </a:solidFill>
              </a:rPr>
              <a:t>Respond:</a:t>
            </a:r>
          </a:p>
          <a:p>
            <a:pPr marL="942340" lvl="2" indent="-282575" defTabSz="914400">
              <a:defRPr/>
            </a:pPr>
            <a:r>
              <a:rPr lang="en-US" sz="2400" dirty="0"/>
              <a:t>Provide removal action when imminent or substantial endangerment to human health is identified such as alternate drinking water</a:t>
            </a:r>
          </a:p>
          <a:p>
            <a:pPr marL="942340" lvl="2" indent="-282575">
              <a:defRPr/>
            </a:pPr>
            <a:r>
              <a:rPr lang="en-US" sz="2400" dirty="0">
                <a:solidFill>
                  <a:schemeClr val="tx1"/>
                </a:solidFill>
              </a:rPr>
              <a:t>Continue to follow the CERCLA process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85140" lvl="1" indent="-282575">
              <a:defRPr/>
            </a:pPr>
            <a:r>
              <a:rPr lang="en-US" u="sng" dirty="0"/>
              <a:t>Prevent:</a:t>
            </a:r>
            <a:r>
              <a:rPr lang="en-US" dirty="0">
                <a:solidFill>
                  <a:prstClr val="black"/>
                </a:solidFill>
              </a:rPr>
              <a:t> Implement/revise processes and procedures to reduce potential for additional impacts to soil or water</a:t>
            </a:r>
          </a:p>
          <a:p>
            <a:pPr marL="231775" indent="-282575">
              <a:defRPr/>
            </a:pPr>
            <a:r>
              <a:rPr lang="en-US" sz="2400" dirty="0">
                <a:solidFill>
                  <a:prstClr val="black"/>
                </a:solidFill>
              </a:rPr>
              <a:t>ANGRC centrally manages the environmental restoration program </a:t>
            </a:r>
          </a:p>
          <a:p>
            <a:pPr marL="688975" lvl="1" indent="-282575" defTabSz="914400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18 Oct 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51249F9-B4CD-4DBA-8C2E-2476758E08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7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PFAS Investigation Locations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18 Oct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51249F9-B4CD-4DBA-8C2E-2476758E08C0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8B4DDD-241E-FE1B-A31F-4D9B6F7FA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1794" y="1294487"/>
            <a:ext cx="9189221" cy="522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9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Drinking Water Response 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18 Oct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51249F9-B4CD-4DBA-8C2E-2476758E08C0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50FDE-D270-C733-0C9D-50CA5D686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357" y="1502797"/>
            <a:ext cx="9880073" cy="49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3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PFAS at 162</a:t>
            </a:r>
            <a:r>
              <a:rPr lang="en-US" baseline="30000" dirty="0"/>
              <a:t>nd</a:t>
            </a:r>
            <a:r>
              <a:rPr lang="en-US" dirty="0"/>
              <a:t>, Morris ANGB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04824" y="1628774"/>
            <a:ext cx="11191875" cy="4850684"/>
          </a:xfrm>
        </p:spPr>
        <p:txBody>
          <a:bodyPr/>
          <a:lstStyle/>
          <a:p>
            <a:pPr>
              <a:buSzPct val="150000"/>
            </a:pPr>
            <a:r>
              <a:rPr lang="en-US" b="1" u="sng" dirty="0">
                <a:effectLst/>
                <a:ea typeface="Calibri" panose="020F0502020204030204" pitchFamily="34" charset="0"/>
              </a:rPr>
              <a:t>Identify:</a:t>
            </a:r>
            <a:r>
              <a:rPr lang="en-US" b="1" dirty="0">
                <a:effectLst/>
                <a:ea typeface="Calibri" panose="020F0502020204030204" pitchFamily="34" charset="0"/>
              </a:rPr>
              <a:t>  </a:t>
            </a:r>
            <a:r>
              <a:rPr lang="en-US" b="0" dirty="0">
                <a:effectLst/>
                <a:ea typeface="Calibri" panose="020F0502020204030204" pitchFamily="34" charset="0"/>
              </a:rPr>
              <a:t>PFAS Preliminary Assessment - May 2016; Site Inspection - March 2019, </a:t>
            </a:r>
            <a:r>
              <a:rPr lang="en-US" dirty="0">
                <a:ea typeface="Calibri" panose="020F0502020204030204" pitchFamily="34" charset="0"/>
              </a:rPr>
              <a:t>Remedial Investigation underway</a:t>
            </a:r>
            <a:endParaRPr lang="en-US" b="0" dirty="0">
              <a:effectLst/>
              <a:ea typeface="Calibri" panose="020F0502020204030204" pitchFamily="34" charset="0"/>
            </a:endParaRPr>
          </a:p>
          <a:p>
            <a:pPr>
              <a:buSzPct val="150000"/>
            </a:pPr>
            <a:r>
              <a:rPr lang="en-US" b="1" u="sng" dirty="0">
                <a:ea typeface="Calibri" panose="020F0502020204030204" pitchFamily="34" charset="0"/>
              </a:rPr>
              <a:t>Respond (Initial):</a:t>
            </a:r>
            <a:r>
              <a:rPr lang="en-US" b="1" dirty="0">
                <a:ea typeface="Calibri" panose="020F0502020204030204" pitchFamily="34" charset="0"/>
              </a:rPr>
              <a:t>  </a:t>
            </a:r>
            <a:r>
              <a:rPr lang="en-US" b="0" dirty="0">
                <a:ea typeface="Calibri" panose="020F0502020204030204" pitchFamily="34" charset="0"/>
              </a:rPr>
              <a:t>Off-base drinking water sampling r</a:t>
            </a:r>
            <a:r>
              <a:rPr lang="en-US" b="0" dirty="0">
                <a:effectLst/>
                <a:ea typeface="Calibri" panose="020F0502020204030204" pitchFamily="34" charset="0"/>
              </a:rPr>
              <a:t>esults exceeded the 2016 EPA Health Advisory in 3 DW wells attributable to ANG operations</a:t>
            </a:r>
          </a:p>
          <a:p>
            <a:pPr lvl="1">
              <a:buSzPct val="150000"/>
            </a:pPr>
            <a:r>
              <a:rPr lang="en-US" sz="2800" dirty="0">
                <a:ea typeface="Calibri" panose="020F0502020204030204" pitchFamily="34" charset="0"/>
              </a:rPr>
              <a:t>ADEQ responded initially and ANG took over with bottled water</a:t>
            </a:r>
            <a:endParaRPr lang="en-US" sz="2800" b="0" dirty="0">
              <a:effectLst/>
              <a:ea typeface="Calibri" panose="020F0502020204030204" pitchFamily="34" charset="0"/>
            </a:endParaRPr>
          </a:p>
          <a:p>
            <a:pPr>
              <a:buSzPct val="150000"/>
            </a:pPr>
            <a:r>
              <a:rPr lang="en-US" b="1" u="sng" dirty="0">
                <a:effectLst/>
                <a:ea typeface="Calibri" panose="020F0502020204030204" pitchFamily="34" charset="0"/>
              </a:rPr>
              <a:t>Respond (Final Remedy):</a:t>
            </a:r>
            <a:r>
              <a:rPr lang="en-US" b="1" dirty="0">
                <a:effectLst/>
                <a:ea typeface="Calibri" panose="020F0502020204030204" pitchFamily="34" charset="0"/>
              </a:rPr>
              <a:t>  </a:t>
            </a:r>
            <a:r>
              <a:rPr lang="en-US" b="0" dirty="0">
                <a:effectLst/>
                <a:ea typeface="Calibri" panose="020F0502020204030204" pitchFamily="34" charset="0"/>
              </a:rPr>
              <a:t>ANG and Tucson Water negotiated an Environmental Services Agreement to connect the households to municipal water where ANG funded the connections</a:t>
            </a:r>
          </a:p>
          <a:p>
            <a:pPr lvl="1">
              <a:buSzPct val="150000"/>
            </a:pPr>
            <a:r>
              <a:rPr lang="en-US" sz="2800" b="0" dirty="0">
                <a:effectLst/>
                <a:ea typeface="Calibri" panose="020F0502020204030204" pitchFamily="34" charset="0"/>
              </a:rPr>
              <a:t>Connections were completed in Sept 2022</a:t>
            </a:r>
          </a:p>
          <a:p>
            <a:pPr>
              <a:buSzPct val="150000"/>
            </a:pPr>
            <a:r>
              <a:rPr lang="en-US" b="0" dirty="0">
                <a:effectLst/>
                <a:ea typeface="Calibri" panose="020F0502020204030204" pitchFamily="34" charset="0"/>
              </a:rPr>
              <a:t>Community partnerships ensure protection of human health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18 Oct 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51249F9-B4CD-4DBA-8C2E-2476758E08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8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Morris ANGB PFAS Study Area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18 Oct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51249F9-B4CD-4DBA-8C2E-2476758E08C0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8B4A83D1-9C14-23D4-5634-2723DB53449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1982" y="1369798"/>
            <a:ext cx="6400253" cy="4967368"/>
          </a:xfrm>
          <a:prstGeom prst="rect">
            <a:avLst/>
          </a:prstGeom>
        </p:spPr>
      </p:pic>
      <p:grpSp>
        <p:nvGrpSpPr>
          <p:cNvPr id="9" name="object 2">
            <a:extLst>
              <a:ext uri="{FF2B5EF4-FFF2-40B4-BE49-F238E27FC236}">
                <a16:creationId xmlns:a16="http://schemas.microsoft.com/office/drawing/2014/main" id="{B138C29E-D9DD-E2D3-77FE-621568950886}"/>
              </a:ext>
            </a:extLst>
          </p:cNvPr>
          <p:cNvGrpSpPr/>
          <p:nvPr/>
        </p:nvGrpSpPr>
        <p:grpSpPr>
          <a:xfrm>
            <a:off x="398907" y="1999753"/>
            <a:ext cx="2488808" cy="1333320"/>
            <a:chOff x="838200" y="4750308"/>
            <a:chExt cx="3425952" cy="1418843"/>
          </a:xfrm>
        </p:grpSpPr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03F72B3E-B21E-E946-8A60-7FE276408D2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4750308"/>
              <a:ext cx="2188463" cy="1418843"/>
            </a:xfrm>
            <a:prstGeom prst="rect">
              <a:avLst/>
            </a:prstGeom>
          </p:spPr>
        </p:pic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6F0D2E25-E80F-E7B6-408F-CFF23A55ACA1}"/>
                </a:ext>
              </a:extLst>
            </p:cNvPr>
            <p:cNvSpPr/>
            <p:nvPr/>
          </p:nvSpPr>
          <p:spPr>
            <a:xfrm>
              <a:off x="1162812" y="4884420"/>
              <a:ext cx="3101340" cy="1271270"/>
            </a:xfrm>
            <a:custGeom>
              <a:avLst/>
              <a:gdLst/>
              <a:ahLst/>
              <a:cxnLst/>
              <a:rect l="l" t="t" r="r" b="b"/>
              <a:pathLst>
                <a:path w="3101340" h="1271270">
                  <a:moveTo>
                    <a:pt x="3101340" y="0"/>
                  </a:moveTo>
                  <a:lnTo>
                    <a:pt x="0" y="0"/>
                  </a:lnTo>
                  <a:lnTo>
                    <a:pt x="0" y="1271015"/>
                  </a:lnTo>
                  <a:lnTo>
                    <a:pt x="3101340" y="1271015"/>
                  </a:lnTo>
                  <a:lnTo>
                    <a:pt x="3101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4">
            <a:extLst>
              <a:ext uri="{FF2B5EF4-FFF2-40B4-BE49-F238E27FC236}">
                <a16:creationId xmlns:a16="http://schemas.microsoft.com/office/drawing/2014/main" id="{9FCA9021-CD89-E545-7758-3470EB8868C9}"/>
              </a:ext>
            </a:extLst>
          </p:cNvPr>
          <p:cNvGrpSpPr/>
          <p:nvPr/>
        </p:nvGrpSpPr>
        <p:grpSpPr>
          <a:xfrm>
            <a:off x="398907" y="4970151"/>
            <a:ext cx="11698723" cy="1367015"/>
            <a:chOff x="1138428" y="4735588"/>
            <a:chExt cx="9974725" cy="1367015"/>
          </a:xfrm>
        </p:grpSpPr>
        <p:pic>
          <p:nvPicPr>
            <p:cNvPr id="13" name="object 15">
              <a:extLst>
                <a:ext uri="{FF2B5EF4-FFF2-40B4-BE49-F238E27FC236}">
                  <a16:creationId xmlns:a16="http://schemas.microsoft.com/office/drawing/2014/main" id="{E7AA0F29-4E36-B423-2232-FA708122DA2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3266" y="4735588"/>
              <a:ext cx="1389887" cy="1367015"/>
            </a:xfrm>
            <a:prstGeom prst="rect">
              <a:avLst/>
            </a:prstGeom>
          </p:spPr>
        </p:pic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30C72C41-50FB-0E36-5C17-13381D840B71}"/>
                </a:ext>
              </a:extLst>
            </p:cNvPr>
            <p:cNvSpPr/>
            <p:nvPr/>
          </p:nvSpPr>
          <p:spPr>
            <a:xfrm>
              <a:off x="1138428" y="4908803"/>
              <a:ext cx="2040889" cy="1193800"/>
            </a:xfrm>
            <a:custGeom>
              <a:avLst/>
              <a:gdLst/>
              <a:ahLst/>
              <a:cxnLst/>
              <a:rect l="l" t="t" r="r" b="b"/>
              <a:pathLst>
                <a:path w="2040889" h="1193800">
                  <a:moveTo>
                    <a:pt x="755904" y="856488"/>
                  </a:moveTo>
                  <a:lnTo>
                    <a:pt x="0" y="856488"/>
                  </a:lnTo>
                  <a:lnTo>
                    <a:pt x="0" y="993648"/>
                  </a:lnTo>
                  <a:lnTo>
                    <a:pt x="755904" y="993648"/>
                  </a:lnTo>
                  <a:lnTo>
                    <a:pt x="755904" y="856488"/>
                  </a:lnTo>
                  <a:close/>
                </a:path>
                <a:path w="2040889" h="1193800">
                  <a:moveTo>
                    <a:pt x="973836" y="1054608"/>
                  </a:moveTo>
                  <a:lnTo>
                    <a:pt x="0" y="1054608"/>
                  </a:lnTo>
                  <a:lnTo>
                    <a:pt x="0" y="1193304"/>
                  </a:lnTo>
                  <a:lnTo>
                    <a:pt x="973836" y="1193304"/>
                  </a:lnTo>
                  <a:lnTo>
                    <a:pt x="973836" y="1054608"/>
                  </a:lnTo>
                  <a:close/>
                </a:path>
                <a:path w="2040889" h="1193800">
                  <a:moveTo>
                    <a:pt x="1883651" y="0"/>
                  </a:moveTo>
                  <a:lnTo>
                    <a:pt x="0" y="0"/>
                  </a:lnTo>
                  <a:lnTo>
                    <a:pt x="0" y="230136"/>
                  </a:lnTo>
                  <a:lnTo>
                    <a:pt x="1883651" y="230136"/>
                  </a:lnTo>
                  <a:lnTo>
                    <a:pt x="1883651" y="0"/>
                  </a:lnTo>
                  <a:close/>
                </a:path>
                <a:path w="2040889" h="1193800">
                  <a:moveTo>
                    <a:pt x="1973580" y="239268"/>
                  </a:moveTo>
                  <a:lnTo>
                    <a:pt x="0" y="239268"/>
                  </a:lnTo>
                  <a:lnTo>
                    <a:pt x="0" y="469404"/>
                  </a:lnTo>
                  <a:lnTo>
                    <a:pt x="1973580" y="469404"/>
                  </a:lnTo>
                  <a:lnTo>
                    <a:pt x="1973580" y="239268"/>
                  </a:lnTo>
                  <a:close/>
                </a:path>
                <a:path w="2040889" h="1193800">
                  <a:moveTo>
                    <a:pt x="2040636" y="525780"/>
                  </a:moveTo>
                  <a:lnTo>
                    <a:pt x="0" y="525780"/>
                  </a:lnTo>
                  <a:lnTo>
                    <a:pt x="0" y="801624"/>
                  </a:lnTo>
                  <a:lnTo>
                    <a:pt x="2040636" y="801624"/>
                  </a:lnTo>
                  <a:lnTo>
                    <a:pt x="2040636" y="525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7">
            <a:extLst>
              <a:ext uri="{FF2B5EF4-FFF2-40B4-BE49-F238E27FC236}">
                <a16:creationId xmlns:a16="http://schemas.microsoft.com/office/drawing/2014/main" id="{56813BDC-D08F-D4FB-3E79-6D0D14DE9080}"/>
              </a:ext>
            </a:extLst>
          </p:cNvPr>
          <p:cNvSpPr txBox="1"/>
          <p:nvPr/>
        </p:nvSpPr>
        <p:spPr>
          <a:xfrm>
            <a:off x="801653" y="2098189"/>
            <a:ext cx="1833245" cy="117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Existing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Monitoring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Well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Location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900" dirty="0">
                <a:latin typeface="Arial"/>
                <a:cs typeface="Arial"/>
              </a:rPr>
              <a:t>Proposed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Monitoring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Well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Location</a:t>
            </a:r>
            <a:endParaRPr sz="9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25"/>
              </a:spcBef>
            </a:pPr>
            <a:r>
              <a:rPr sz="900" dirty="0">
                <a:latin typeface="Arial"/>
                <a:cs typeface="Arial"/>
              </a:rPr>
              <a:t>Inferred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PFOA+PFOS</a:t>
            </a:r>
            <a:r>
              <a:rPr sz="900" spc="-10" dirty="0">
                <a:latin typeface="Arial"/>
                <a:cs typeface="Arial"/>
              </a:rPr>
              <a:t> Groundwater </a:t>
            </a:r>
            <a:r>
              <a:rPr sz="900" dirty="0">
                <a:latin typeface="Arial"/>
                <a:cs typeface="Arial"/>
              </a:rPr>
              <a:t>Plume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(ng/L,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ppt)</a:t>
            </a:r>
            <a:endParaRPr sz="900" dirty="0">
              <a:latin typeface="Arial"/>
              <a:cs typeface="Arial"/>
            </a:endParaRPr>
          </a:p>
          <a:p>
            <a:pPr marL="12700" marR="1028700">
              <a:lnSpc>
                <a:spcPts val="1560"/>
              </a:lnSpc>
              <a:spcBef>
                <a:spcPts val="60"/>
              </a:spcBef>
            </a:pPr>
            <a:r>
              <a:rPr sz="900" dirty="0">
                <a:latin typeface="Arial"/>
                <a:cs typeface="Arial"/>
              </a:rPr>
              <a:t>Study</a:t>
            </a:r>
            <a:r>
              <a:rPr sz="900" spc="-20" dirty="0">
                <a:latin typeface="Arial"/>
                <a:cs typeface="Arial"/>
              </a:rPr>
              <a:t> Area </a:t>
            </a:r>
            <a:r>
              <a:rPr sz="900" dirty="0">
                <a:latin typeface="Arial"/>
                <a:cs typeface="Arial"/>
              </a:rPr>
              <a:t>Base</a:t>
            </a:r>
            <a:r>
              <a:rPr sz="900" spc="-10" dirty="0">
                <a:latin typeface="Arial"/>
                <a:cs typeface="Arial"/>
              </a:rPr>
              <a:t> Boundary</a:t>
            </a:r>
            <a:endParaRPr sz="900" dirty="0">
              <a:latin typeface="Arial"/>
              <a:cs typeface="Arial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C561BC-648D-649B-70A4-5E17541955A1}"/>
              </a:ext>
            </a:extLst>
          </p:cNvPr>
          <p:cNvCxnSpPr/>
          <p:nvPr/>
        </p:nvCxnSpPr>
        <p:spPr>
          <a:xfrm flipH="1" flipV="1">
            <a:off x="6723509" y="2462688"/>
            <a:ext cx="1635470" cy="17138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object 7">
            <a:extLst>
              <a:ext uri="{FF2B5EF4-FFF2-40B4-BE49-F238E27FC236}">
                <a16:creationId xmlns:a16="http://schemas.microsoft.com/office/drawing/2014/main" id="{0B7BD367-19FA-A626-D330-2560ECFD9CEA}"/>
              </a:ext>
            </a:extLst>
          </p:cNvPr>
          <p:cNvSpPr txBox="1">
            <a:spLocks/>
          </p:cNvSpPr>
          <p:nvPr/>
        </p:nvSpPr>
        <p:spPr>
          <a:xfrm>
            <a:off x="7729935" y="4163074"/>
            <a:ext cx="226386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GW Flow Direction</a:t>
            </a:r>
            <a:endParaRPr kumimoji="0" lang="en-US" sz="1400" b="1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51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Base Level Perspective: Col Greg Hoffman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799" y="1448437"/>
            <a:ext cx="10887075" cy="5914387"/>
          </a:xfrm>
        </p:spPr>
        <p:txBody>
          <a:bodyPr/>
          <a:lstStyle/>
          <a:p>
            <a:pPr marL="285750" indent="-285750">
              <a:defRPr/>
            </a:pPr>
            <a:r>
              <a:rPr lang="en-US" dirty="0">
                <a:solidFill>
                  <a:prstClr val="black"/>
                </a:solidFill>
              </a:rPr>
              <a:t>Communication</a:t>
            </a:r>
          </a:p>
          <a:p>
            <a:pPr marL="742950" lvl="1" indent="-285750">
              <a:defRPr/>
            </a:pPr>
            <a:r>
              <a:rPr lang="en-US" sz="2000" dirty="0">
                <a:solidFill>
                  <a:prstClr val="black"/>
                </a:solidFill>
              </a:rPr>
              <a:t>Leverage the experts, consistency across DoD/AF/ANG matters</a:t>
            </a:r>
          </a:p>
          <a:p>
            <a:pPr marL="742950" lvl="1" indent="-285750">
              <a:defRPr/>
            </a:pPr>
            <a:r>
              <a:rPr lang="en-US" sz="2000" dirty="0">
                <a:solidFill>
                  <a:prstClr val="black"/>
                </a:solidFill>
              </a:rPr>
              <a:t>Less can be more - push information strategically </a:t>
            </a:r>
          </a:p>
          <a:p>
            <a:pPr marL="742950" lvl="1" indent="-285750">
              <a:defRPr/>
            </a:pPr>
            <a:r>
              <a:rPr lang="en-US" sz="2000" dirty="0">
                <a:solidFill>
                  <a:prstClr val="black"/>
                </a:solidFill>
              </a:rPr>
              <a:t>Can’t combat every false/inaccurate narrative</a:t>
            </a:r>
          </a:p>
          <a:p>
            <a:pPr marL="285750" indent="-285750">
              <a:defRPr/>
            </a:pPr>
            <a:r>
              <a:rPr lang="en-US" dirty="0">
                <a:solidFill>
                  <a:prstClr val="black"/>
                </a:solidFill>
              </a:rPr>
              <a:t>Partnerships</a:t>
            </a:r>
          </a:p>
          <a:p>
            <a:pPr marL="742950" lvl="1" indent="-285750">
              <a:defRPr/>
            </a:pPr>
            <a:r>
              <a:rPr lang="en-US" sz="2000" dirty="0">
                <a:solidFill>
                  <a:prstClr val="black"/>
                </a:solidFill>
              </a:rPr>
              <a:t>Local regulators/utility providers have established access/procedures to interface with community – use them (UCAB, private well owner identification process)</a:t>
            </a:r>
          </a:p>
          <a:p>
            <a:pPr marL="285750" indent="-285750">
              <a:defRPr/>
            </a:pPr>
            <a:r>
              <a:rPr lang="en-US" dirty="0">
                <a:solidFill>
                  <a:prstClr val="black"/>
                </a:solidFill>
              </a:rPr>
              <a:t>Role of Base Level Leadership</a:t>
            </a:r>
          </a:p>
          <a:p>
            <a:pPr marL="742950" lvl="1" indent="-285750">
              <a:defRPr/>
            </a:pPr>
            <a:r>
              <a:rPr lang="en-US" sz="2000" dirty="0">
                <a:solidFill>
                  <a:prstClr val="black"/>
                </a:solidFill>
              </a:rPr>
              <a:t>Local points of contact matter</a:t>
            </a:r>
          </a:p>
          <a:p>
            <a:pPr marL="742950" lvl="1" indent="-285750">
              <a:defRPr/>
            </a:pPr>
            <a:r>
              <a:rPr lang="en-US" sz="2000" dirty="0">
                <a:solidFill>
                  <a:prstClr val="black"/>
                </a:solidFill>
              </a:rPr>
              <a:t>T32 status – ADEQ/DEMA/Governor interface</a:t>
            </a:r>
          </a:p>
          <a:p>
            <a:pPr marL="742950" lvl="1" indent="-285750">
              <a:defRPr/>
            </a:pPr>
            <a:r>
              <a:rPr lang="en-US" sz="2000" dirty="0">
                <a:solidFill>
                  <a:prstClr val="black"/>
                </a:solidFill>
              </a:rPr>
              <a:t>Stress community dependence of ANG installation</a:t>
            </a:r>
          </a:p>
          <a:p>
            <a:pPr marL="457200" lvl="1" indent="0"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688975" lvl="1" indent="-282575" defTabSz="914400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18 Oct 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51249F9-B4CD-4DBA-8C2E-2476758E08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526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 anchor="ctr">
        <a:noAutofit/>
      </a:bodyPr>
      <a:lstStyle>
        <a:defPPr algn="l"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378C6E-680C-4A0E-B4F7-238CB80EACD1}"/>
</file>

<file path=customXml/itemProps2.xml><?xml version="1.0" encoding="utf-8"?>
<ds:datastoreItem xmlns:ds="http://schemas.openxmlformats.org/officeDocument/2006/customXml" ds:itemID="{424E85E6-C099-4500-9D2A-471B1E964478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2fef80d-d96b-42f6-9467-95d010f4d1c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77492C-E8E5-49AE-95F8-41DEDAF5F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374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Noto Sans Symbols</vt:lpstr>
      <vt:lpstr>1_Office Theme</vt:lpstr>
      <vt:lpstr>PFAS Response:  How Community Partnerships Play a Key Role </vt:lpstr>
      <vt:lpstr>PFAS Program Overview</vt:lpstr>
      <vt:lpstr>PFAS Investigation Locations</vt:lpstr>
      <vt:lpstr>Drinking Water Response Actions</vt:lpstr>
      <vt:lpstr>PFAS at 162nd, Morris ANGB </vt:lpstr>
      <vt:lpstr>Morris ANGB PFAS Study Area</vt:lpstr>
      <vt:lpstr>Base Level Perspective: Col Greg Hoffman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MATTOCH, KEVIN L GS-15 USAF ANG NGB/A7AD</dc:creator>
  <cp:lastModifiedBy>MAGDINEC, ELAINE A CIV USAF ANG NGB/A4V</cp:lastModifiedBy>
  <cp:revision>64</cp:revision>
  <dcterms:created xsi:type="dcterms:W3CDTF">2020-04-09T21:31:14Z</dcterms:created>
  <dcterms:modified xsi:type="dcterms:W3CDTF">2022-10-25T21:18:28Z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</Properties>
</file>