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5" r:id="rId1"/>
    <p:sldMasterId id="2147484258" r:id="rId2"/>
  </p:sldMasterIdLst>
  <p:notesMasterIdLst>
    <p:notesMasterId r:id="rId20"/>
  </p:notesMasterIdLst>
  <p:sldIdLst>
    <p:sldId id="430" r:id="rId3"/>
    <p:sldId id="429" r:id="rId4"/>
    <p:sldId id="431" r:id="rId5"/>
    <p:sldId id="449" r:id="rId6"/>
    <p:sldId id="450" r:id="rId7"/>
    <p:sldId id="451" r:id="rId8"/>
    <p:sldId id="452" r:id="rId9"/>
    <p:sldId id="442" r:id="rId10"/>
    <p:sldId id="453" r:id="rId11"/>
    <p:sldId id="436" r:id="rId12"/>
    <p:sldId id="446" r:id="rId13"/>
    <p:sldId id="447" r:id="rId14"/>
    <p:sldId id="448" r:id="rId15"/>
    <p:sldId id="443" r:id="rId16"/>
    <p:sldId id="444" r:id="rId17"/>
    <p:sldId id="440" r:id="rId18"/>
    <p:sldId id="44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667"/>
    <a:srgbClr val="C4C574"/>
    <a:srgbClr val="C3C9D9"/>
    <a:srgbClr val="8792B3"/>
    <a:srgbClr val="2D417A"/>
    <a:srgbClr val="FFC7CE"/>
    <a:srgbClr val="FFFFCC"/>
    <a:srgbClr val="E8E8ED"/>
    <a:srgbClr val="CDCDDA"/>
    <a:srgbClr val="545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96" autoAdjust="0"/>
    <p:restoredTop sz="93867" autoAdjust="0"/>
  </p:normalViewPr>
  <p:slideViewPr>
    <p:cSldViewPr>
      <p:cViewPr varScale="1">
        <p:scale>
          <a:sx n="106" d="100"/>
          <a:sy n="106" d="100"/>
        </p:scale>
        <p:origin x="1344" y="114"/>
      </p:cViewPr>
      <p:guideLst>
        <p:guide orient="horz" pos="2160"/>
        <p:guide pos="2880"/>
      </p:guideLst>
    </p:cSldViewPr>
  </p:slideViewPr>
  <p:outlineViewPr>
    <p:cViewPr>
      <p:scale>
        <a:sx n="33" d="100"/>
        <a:sy n="33" d="100"/>
      </p:scale>
      <p:origin x="0" y="3252"/>
    </p:cViewPr>
  </p:outlineViewPr>
  <p:notesTextViewPr>
    <p:cViewPr>
      <p:scale>
        <a:sx n="100" d="100"/>
        <a:sy n="100" d="100"/>
      </p:scale>
      <p:origin x="0" y="0"/>
    </p:cViewPr>
  </p:notesTextViewPr>
  <p:notesViewPr>
    <p:cSldViewPr>
      <p:cViewPr varScale="1">
        <p:scale>
          <a:sx n="66" d="100"/>
          <a:sy n="66" d="100"/>
        </p:scale>
        <p:origin x="328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37840" cy="464820"/>
          </a:xfrm>
          <a:prstGeom prst="rect">
            <a:avLst/>
          </a:prstGeom>
        </p:spPr>
        <p:txBody>
          <a:bodyPr vert="horz" lIns="93108" tIns="46555" rIns="93108" bIns="46555" rtlCol="0"/>
          <a:lstStyle>
            <a:lvl1pPr algn="l">
              <a:defRPr sz="1200"/>
            </a:lvl1pPr>
          </a:lstStyle>
          <a:p>
            <a:endParaRPr lang="en-US"/>
          </a:p>
        </p:txBody>
      </p:sp>
      <p:sp>
        <p:nvSpPr>
          <p:cNvPr id="3" name="Date Placeholder 2"/>
          <p:cNvSpPr>
            <a:spLocks noGrp="1"/>
          </p:cNvSpPr>
          <p:nvPr>
            <p:ph type="dt" idx="1"/>
          </p:nvPr>
        </p:nvSpPr>
        <p:spPr>
          <a:xfrm>
            <a:off x="3970939" y="5"/>
            <a:ext cx="3037840" cy="464820"/>
          </a:xfrm>
          <a:prstGeom prst="rect">
            <a:avLst/>
          </a:prstGeom>
        </p:spPr>
        <p:txBody>
          <a:bodyPr vert="horz" lIns="93108" tIns="46555" rIns="93108" bIns="46555" rtlCol="0"/>
          <a:lstStyle>
            <a:lvl1pPr algn="r">
              <a:defRPr sz="1200"/>
            </a:lvl1pPr>
          </a:lstStyle>
          <a:p>
            <a:fld id="{40EBF150-B49C-44A7-8CBA-1361C09EB081}" type="datetimeFigureOut">
              <a:rPr lang="en-US" smtClean="0"/>
              <a:pPr/>
              <a:t>10/28/2022</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08" tIns="46555" rIns="93108" bIns="4655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08" tIns="46555" rIns="93108" bIns="465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2"/>
            <a:ext cx="3037840" cy="464820"/>
          </a:xfrm>
          <a:prstGeom prst="rect">
            <a:avLst/>
          </a:prstGeom>
        </p:spPr>
        <p:txBody>
          <a:bodyPr vert="horz" lIns="93108" tIns="46555" rIns="93108" bIns="4655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72"/>
            <a:ext cx="3037840" cy="464820"/>
          </a:xfrm>
          <a:prstGeom prst="rect">
            <a:avLst/>
          </a:prstGeom>
        </p:spPr>
        <p:txBody>
          <a:bodyPr vert="horz" lIns="93108" tIns="46555" rIns="93108" bIns="46555" rtlCol="0" anchor="b"/>
          <a:lstStyle>
            <a:lvl1pPr algn="r">
              <a:defRPr sz="1200"/>
            </a:lvl1pPr>
          </a:lstStyle>
          <a:p>
            <a:fld id="{D5875BDE-A333-4DE8-87B6-3C105328CA0A}" type="slidenum">
              <a:rPr lang="en-US" smtClean="0"/>
              <a:pPr/>
              <a:t>‹#›</a:t>
            </a:fld>
            <a:endParaRPr lang="en-US"/>
          </a:p>
        </p:txBody>
      </p:sp>
    </p:spTree>
    <p:extLst>
      <p:ext uri="{BB962C8B-B14F-4D97-AF65-F5344CB8AC3E}">
        <p14:creationId xmlns:p14="http://schemas.microsoft.com/office/powerpoint/2010/main" val="1643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5BDE-A333-4DE8-87B6-3C105328CA0A}" type="slidenum">
              <a:rPr lang="en-US" smtClean="0"/>
              <a:pPr/>
              <a:t>2</a:t>
            </a:fld>
            <a:endParaRPr lang="en-US"/>
          </a:p>
        </p:txBody>
      </p:sp>
    </p:spTree>
    <p:extLst>
      <p:ext uri="{BB962C8B-B14F-4D97-AF65-F5344CB8AC3E}">
        <p14:creationId xmlns:p14="http://schemas.microsoft.com/office/powerpoint/2010/main" val="245175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75BDE-A333-4DE8-87B6-3C105328CA0A}" type="slidenum">
              <a:rPr lang="en-US" smtClean="0"/>
              <a:pPr/>
              <a:t>7</a:t>
            </a:fld>
            <a:endParaRPr lang="en-US" dirty="0"/>
          </a:p>
        </p:txBody>
      </p:sp>
    </p:spTree>
    <p:extLst>
      <p:ext uri="{BB962C8B-B14F-4D97-AF65-F5344CB8AC3E}">
        <p14:creationId xmlns:p14="http://schemas.microsoft.com/office/powerpoint/2010/main" val="48776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4760E37-7D69-4B9C-9411-89D5B4B8AC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209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12F7DB9-BF17-42A6-B1C1-A3BB58B62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855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05F00FC-43CC-46BA-BD98-A8F48A845C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8222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6113" y="177800"/>
            <a:ext cx="8091487" cy="598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7105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altLang="en-US" b="1">
                <a:solidFill>
                  <a:srgbClr val="0F2667"/>
                </a:solidFill>
                <a:latin typeface="Arial" panose="020B0604020202020204" pitchFamily="34" charset="0"/>
                <a:cs typeface="Arial" panose="020B0604020202020204" pitchFamily="34" charset="0"/>
              </a:defRPr>
            </a:lvl1pPr>
          </a:lstStyle>
          <a:p>
            <a:pPr lvl="0" algn="ctr"/>
            <a:r>
              <a:rPr lang="en-US" dirty="0" smtClean="0"/>
              <a:t>Click to edit Master title style</a:t>
            </a:r>
            <a:endParaRPr lang="en-US" dirty="0"/>
          </a:p>
        </p:txBody>
      </p:sp>
      <p:sp>
        <p:nvSpPr>
          <p:cNvPr id="3" name="Subtitle 2"/>
          <p:cNvSpPr>
            <a:spLocks noGrp="1"/>
          </p:cNvSpPr>
          <p:nvPr>
            <p:ph type="subTitle" idx="1"/>
          </p:nvPr>
        </p:nvSpPr>
        <p:spPr>
          <a:xfrm>
            <a:off x="1371600" y="3505200"/>
            <a:ext cx="6400800" cy="1295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altLang="en-US" sz="2000" dirty="0">
                <a:solidFill>
                  <a:srgbClr val="0F2667"/>
                </a:solidFill>
                <a:latin typeface="Arial" panose="020B0604020202020204" pitchFamily="34" charset="0"/>
                <a:cs typeface="Arial" panose="020B0604020202020204" pitchFamily="34" charset="0"/>
              </a:defRPr>
            </a:lvl1pPr>
          </a:lstStyle>
          <a:p>
            <a:pPr marL="0" lvl="0" indent="0" algn="ctr">
              <a:buNone/>
            </a:pPr>
            <a:r>
              <a:rPr lang="en-US" dirty="0" smtClean="0"/>
              <a:t>Click to edit Master subtitle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4760E37-7D69-4B9C-9411-89D5B4B8AC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0843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F2667"/>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F2667"/>
                </a:solidFill>
              </a:defRPr>
            </a:lvl1pPr>
            <a:lvl2pPr>
              <a:defRPr>
                <a:solidFill>
                  <a:srgbClr val="0F2667"/>
                </a:solidFill>
              </a:defRPr>
            </a:lvl2pPr>
            <a:lvl3pPr>
              <a:defRPr>
                <a:solidFill>
                  <a:srgbClr val="0F2667"/>
                </a:solidFill>
              </a:defRPr>
            </a:lvl3pPr>
            <a:lvl4pPr>
              <a:defRPr>
                <a:solidFill>
                  <a:srgbClr val="0F2667"/>
                </a:solidFill>
              </a:defRPr>
            </a:lvl4pPr>
            <a:lvl5pPr>
              <a:defRPr>
                <a:solidFill>
                  <a:srgbClr val="0F266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806CE74-F3D1-43AC-B68D-47C150B1B4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0534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3E127F5-91BA-4D9D-9BB5-FD370C89D9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75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a:solidFill>
                  <a:srgbClr val="0F2667"/>
                </a:solidFill>
              </a:defRPr>
            </a:lvl1pPr>
          </a:lstStyle>
          <a:p>
            <a:pPr lvl="0"/>
            <a:r>
              <a:rPr lang="en-US" smtClean="0"/>
              <a:t>Click to edit Master title style</a:t>
            </a:r>
            <a:endParaRPr lang="en-US"/>
          </a:p>
        </p:txBody>
      </p:sp>
      <p:sp>
        <p:nvSpPr>
          <p:cNvPr id="3" name="Content Placeholder 2"/>
          <p:cNvSpPr>
            <a:spLocks noGrp="1"/>
          </p:cNvSpPr>
          <p:nvPr>
            <p:ph sz="half" idx="1"/>
          </p:nvPr>
        </p:nvSpPr>
        <p:spPr>
          <a:xfrm>
            <a:off x="457200" y="1905000"/>
            <a:ext cx="4038600" cy="44942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mtClean="0">
                <a:solidFill>
                  <a:srgbClr val="0F2667"/>
                </a:solidFill>
              </a:defRPr>
            </a:lvl1pPr>
            <a:lvl2pPr>
              <a:defRPr lang="en-US" smtClean="0">
                <a:solidFill>
                  <a:srgbClr val="0F2667"/>
                </a:solidFill>
              </a:defRPr>
            </a:lvl2pPr>
            <a:lvl3pPr>
              <a:defRPr lang="en-US" smtClean="0">
                <a:solidFill>
                  <a:srgbClr val="0F2667"/>
                </a:solidFill>
              </a:defRPr>
            </a:lvl3pPr>
            <a:lvl4pPr>
              <a:defRPr lang="en-US" smtClean="0">
                <a:solidFill>
                  <a:srgbClr val="0F2667"/>
                </a:solidFill>
              </a:defRPr>
            </a:lvl4pPr>
            <a:lvl5pPr>
              <a:defRPr lang="en-US">
                <a:solidFill>
                  <a:srgbClr val="0F2667"/>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4942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mtClean="0">
                <a:solidFill>
                  <a:srgbClr val="0F2667"/>
                </a:solidFill>
              </a:defRPr>
            </a:lvl1pPr>
            <a:lvl2pPr>
              <a:defRPr lang="en-US" smtClean="0">
                <a:solidFill>
                  <a:srgbClr val="0F2667"/>
                </a:solidFill>
              </a:defRPr>
            </a:lvl2pPr>
            <a:lvl3pPr>
              <a:defRPr lang="en-US" smtClean="0">
                <a:solidFill>
                  <a:srgbClr val="0F2667"/>
                </a:solidFill>
              </a:defRPr>
            </a:lvl3pPr>
            <a:lvl4pPr>
              <a:defRPr lang="en-US" smtClean="0">
                <a:solidFill>
                  <a:srgbClr val="0F2667"/>
                </a:solidFill>
              </a:defRPr>
            </a:lvl4pPr>
            <a:lvl5pPr>
              <a:defRPr lang="en-US">
                <a:solidFill>
                  <a:srgbClr val="0F2667"/>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39C5748-5F91-42A0-930D-9B2ED9820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9243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5C0D04F-8B4F-4B74-BADB-C774E5FAE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7420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a:solidFill>
                  <a:srgbClr val="0F2667"/>
                </a:solidFill>
              </a:defRPr>
            </a:lvl1pPr>
          </a:lstStyle>
          <a:p>
            <a:pPr lvl="0"/>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6769F93-36B7-491D-8249-FD1B59955B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4088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CB9A585-F9D3-4A4D-8EE8-F9D9933667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676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538" y="127940"/>
            <a:ext cx="6892925" cy="1143000"/>
          </a:xfrm>
        </p:spPr>
        <p:txBody>
          <a:bodyPr/>
          <a:lstStyle>
            <a:lvl1pPr>
              <a:defRPr>
                <a:solidFill>
                  <a:srgbClr val="0F2667"/>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F2667"/>
                </a:solidFill>
                <a:latin typeface="Arial" panose="020B0604020202020204" pitchFamily="34" charset="0"/>
                <a:cs typeface="Arial" panose="020B0604020202020204" pitchFamily="34" charset="0"/>
              </a:defRPr>
            </a:lvl1pPr>
            <a:lvl2pPr>
              <a:defRPr>
                <a:solidFill>
                  <a:srgbClr val="0F2667"/>
                </a:solidFill>
                <a:latin typeface="Arial" panose="020B0604020202020204" pitchFamily="34" charset="0"/>
                <a:cs typeface="Arial" panose="020B0604020202020204" pitchFamily="34" charset="0"/>
              </a:defRPr>
            </a:lvl2pPr>
            <a:lvl3pPr>
              <a:defRPr>
                <a:solidFill>
                  <a:srgbClr val="0F2667"/>
                </a:solidFill>
                <a:latin typeface="Arial" panose="020B0604020202020204" pitchFamily="34" charset="0"/>
                <a:cs typeface="Arial" panose="020B0604020202020204" pitchFamily="34" charset="0"/>
              </a:defRPr>
            </a:lvl3pPr>
            <a:lvl4pPr>
              <a:defRPr>
                <a:solidFill>
                  <a:srgbClr val="0F2667"/>
                </a:solidFill>
                <a:latin typeface="Arial" panose="020B0604020202020204" pitchFamily="34" charset="0"/>
                <a:cs typeface="Arial" panose="020B0604020202020204" pitchFamily="34" charset="0"/>
              </a:defRPr>
            </a:lvl4pPr>
            <a:lvl5pPr>
              <a:defRPr>
                <a:solidFill>
                  <a:srgbClr val="0F2667"/>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806CE74-F3D1-43AC-B68D-47C150B1B4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7464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DA2BB75-938F-4AFF-BF60-9AA254E938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0274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76EE5E3-648F-4487-BFF1-E9677F13D6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7041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12F7DB9-BF17-42A6-B1C1-A3BB58B62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9783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05F00FC-43CC-46BA-BD98-A8F48A845C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3017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6113" y="177800"/>
            <a:ext cx="8091487" cy="598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8696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3E127F5-91BA-4D9D-9BB5-FD370C89D9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1683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a:solidFill>
                  <a:srgbClr val="0F2667"/>
                </a:solidFill>
              </a:defRPr>
            </a:lvl1pPr>
          </a:lstStyle>
          <a:p>
            <a:pPr lvl="0"/>
            <a:r>
              <a:rPr lang="en-US" smtClean="0"/>
              <a:t>Click to edit Master title style</a:t>
            </a:r>
            <a:endParaRPr lang="en-US"/>
          </a:p>
        </p:txBody>
      </p:sp>
      <p:sp>
        <p:nvSpPr>
          <p:cNvPr id="3" name="Content Placeholder 2"/>
          <p:cNvSpPr>
            <a:spLocks noGrp="1"/>
          </p:cNvSpPr>
          <p:nvPr>
            <p:ph sz="half" idx="1"/>
          </p:nvPr>
        </p:nvSpPr>
        <p:spPr>
          <a:xfrm>
            <a:off x="457200" y="1905000"/>
            <a:ext cx="4038600" cy="44942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mtClean="0">
                <a:solidFill>
                  <a:srgbClr val="0F2667"/>
                </a:solidFill>
              </a:defRPr>
            </a:lvl1pPr>
            <a:lvl2pPr>
              <a:defRPr lang="en-US" smtClean="0">
                <a:solidFill>
                  <a:srgbClr val="0F2667"/>
                </a:solidFill>
              </a:defRPr>
            </a:lvl2pPr>
            <a:lvl3pPr>
              <a:defRPr lang="en-US" smtClean="0">
                <a:solidFill>
                  <a:srgbClr val="0F2667"/>
                </a:solidFill>
              </a:defRPr>
            </a:lvl3pPr>
            <a:lvl4pPr>
              <a:defRPr lang="en-US" smtClean="0">
                <a:solidFill>
                  <a:srgbClr val="0F2667"/>
                </a:solidFill>
              </a:defRPr>
            </a:lvl4pPr>
            <a:lvl5pPr>
              <a:defRPr lang="en-US">
                <a:solidFill>
                  <a:srgbClr val="0F2667"/>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4942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mtClean="0">
                <a:solidFill>
                  <a:srgbClr val="0F2667"/>
                </a:solidFill>
              </a:defRPr>
            </a:lvl1pPr>
            <a:lvl2pPr>
              <a:defRPr lang="en-US" smtClean="0">
                <a:solidFill>
                  <a:srgbClr val="0F2667"/>
                </a:solidFill>
              </a:defRPr>
            </a:lvl2pPr>
            <a:lvl3pPr>
              <a:defRPr lang="en-US" smtClean="0">
                <a:solidFill>
                  <a:srgbClr val="0F2667"/>
                </a:solidFill>
              </a:defRPr>
            </a:lvl3pPr>
            <a:lvl4pPr>
              <a:defRPr lang="en-US" smtClean="0">
                <a:solidFill>
                  <a:srgbClr val="0F2667"/>
                </a:solidFill>
              </a:defRPr>
            </a:lvl4pPr>
            <a:lvl5pPr>
              <a:defRPr lang="en-US">
                <a:solidFill>
                  <a:srgbClr val="0F2667"/>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39C5748-5F91-42A0-930D-9B2ED9820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268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5C0D04F-8B4F-4B74-BADB-C774E5FAE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167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a:solidFill>
                  <a:srgbClr val="0F2667"/>
                </a:solidFill>
              </a:defRPr>
            </a:lvl1pPr>
          </a:lstStyle>
          <a:p>
            <a:pPr lvl="0"/>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6769F93-36B7-491D-8249-FD1B59955B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114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CB9A585-F9D3-4A4D-8EE8-F9D9933667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792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DA2BB75-938F-4AFF-BF60-9AA254E938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83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76EE5E3-648F-4487-BFF1-E9677F13D6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651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14" descr="CNRSWLOGONO Bgrnd"/>
          <p:cNvPicPr>
            <a:picLocks noChangeAspect="1" noChangeArrowheads="1"/>
          </p:cNvPicPr>
          <p:nvPr userDrawn="1"/>
        </p:nvPicPr>
        <p:blipFill>
          <a:blip r:embed="rId14">
            <a:extLst>
              <a:ext uri="{28A0092B-C50C-407E-A947-70E740481C1C}">
                <a14:useLocalDpi xmlns:a14="http://schemas.microsoft.com/office/drawing/2010/main" val="0"/>
              </a:ext>
            </a:extLst>
          </a:blip>
          <a:srcRect l="33261" t="28799" r="31305" b="20000"/>
          <a:stretch>
            <a:fillRect/>
          </a:stretch>
        </p:blipFill>
        <p:spPr bwMode="auto">
          <a:xfrm>
            <a:off x="91612" y="64440"/>
            <a:ext cx="1202217" cy="120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auto">
          <a:xfrm>
            <a:off x="457200" y="1592410"/>
            <a:ext cx="8229600" cy="480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8716963" y="6530975"/>
            <a:ext cx="427037" cy="327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Palatino Linotype" panose="02040502050505030304" pitchFamily="18" charset="0"/>
              </a:defRPr>
            </a:lvl1pPr>
          </a:lstStyle>
          <a:p>
            <a:pPr fontAlgn="base">
              <a:spcBef>
                <a:spcPct val="0"/>
              </a:spcBef>
              <a:spcAft>
                <a:spcPct val="0"/>
              </a:spcAft>
              <a:defRPr/>
            </a:pPr>
            <a:fld id="{9D3FC435-F116-470B-98FA-4B1AADCFAFD5}"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031" name="Freeform 17"/>
          <p:cNvSpPr>
            <a:spLocks/>
          </p:cNvSpPr>
          <p:nvPr userDrawn="1"/>
        </p:nvSpPr>
        <p:spPr bwMode="auto">
          <a:xfrm>
            <a:off x="553033" y="1051071"/>
            <a:ext cx="8567017" cy="508000"/>
          </a:xfrm>
          <a:custGeom>
            <a:avLst/>
            <a:gdLst>
              <a:gd name="T0" fmla="*/ 0 w 5078"/>
              <a:gd name="T1" fmla="*/ 2147483647 h 320"/>
              <a:gd name="T2" fmla="*/ 2147483647 w 5078"/>
              <a:gd name="T3" fmla="*/ 2147483647 h 320"/>
              <a:gd name="T4" fmla="*/ 0 60000 65536"/>
              <a:gd name="T5" fmla="*/ 0 60000 65536"/>
            </a:gdLst>
            <a:ahLst/>
            <a:cxnLst>
              <a:cxn ang="T4">
                <a:pos x="T0" y="T1"/>
              </a:cxn>
              <a:cxn ang="T5">
                <a:pos x="T2" y="T3"/>
              </a:cxn>
            </a:cxnLst>
            <a:rect l="0" t="0" r="r" b="b"/>
            <a:pathLst>
              <a:path w="5078" h="320">
                <a:moveTo>
                  <a:pt x="0" y="320"/>
                </a:moveTo>
                <a:cubicBezTo>
                  <a:pt x="1923" y="0"/>
                  <a:pt x="3777" y="40"/>
                  <a:pt x="5078" y="98"/>
                </a:cubicBezTo>
              </a:path>
            </a:pathLst>
          </a:custGeom>
          <a:noFill/>
          <a:ln w="6350">
            <a:solidFill>
              <a:srgbClr val="FFFFFE"/>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Palatino Linotype" panose="02040502050505030304" pitchFamily="18" charset="0"/>
            </a:endParaRPr>
          </a:p>
        </p:txBody>
      </p:sp>
      <p:sp>
        <p:nvSpPr>
          <p:cNvPr id="1033" name="Freeform 19"/>
          <p:cNvSpPr>
            <a:spLocks/>
          </p:cNvSpPr>
          <p:nvPr userDrawn="1"/>
        </p:nvSpPr>
        <p:spPr bwMode="auto">
          <a:xfrm>
            <a:off x="6809" y="1033609"/>
            <a:ext cx="9130504" cy="558800"/>
          </a:xfrm>
          <a:custGeom>
            <a:avLst/>
            <a:gdLst>
              <a:gd name="T0" fmla="*/ 0 w 5412"/>
              <a:gd name="T1" fmla="*/ 2147483647 h 352"/>
              <a:gd name="T2" fmla="*/ 2147483647 w 5412"/>
              <a:gd name="T3" fmla="*/ 2147483647 h 352"/>
              <a:gd name="T4" fmla="*/ 0 60000 65536"/>
              <a:gd name="T5" fmla="*/ 0 60000 65536"/>
            </a:gdLst>
            <a:ahLst/>
            <a:cxnLst>
              <a:cxn ang="T4">
                <a:pos x="T0" y="T1"/>
              </a:cxn>
              <a:cxn ang="T5">
                <a:pos x="T2" y="T3"/>
              </a:cxn>
            </a:cxnLst>
            <a:rect l="0" t="0" r="r" b="b"/>
            <a:pathLst>
              <a:path w="5412" h="352">
                <a:moveTo>
                  <a:pt x="0" y="352"/>
                </a:moveTo>
                <a:cubicBezTo>
                  <a:pt x="2055" y="0"/>
                  <a:pt x="4029" y="74"/>
                  <a:pt x="5412" y="154"/>
                </a:cubicBezTo>
              </a:path>
            </a:pathLst>
          </a:custGeom>
          <a:noFill/>
          <a:ln w="6350">
            <a:solidFill>
              <a:srgbClr val="FFFFFE"/>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Palatino Linotype" panose="02040502050505030304" pitchFamily="18" charset="0"/>
            </a:endParaRPr>
          </a:p>
        </p:txBody>
      </p:sp>
      <p:sp>
        <p:nvSpPr>
          <p:cNvPr id="1035" name="Rectangle 2"/>
          <p:cNvSpPr>
            <a:spLocks noGrp="1" noChangeArrowheads="1"/>
          </p:cNvSpPr>
          <p:nvPr>
            <p:ph type="title"/>
          </p:nvPr>
        </p:nvSpPr>
        <p:spPr bwMode="auto">
          <a:xfrm>
            <a:off x="1293830" y="127940"/>
            <a:ext cx="6892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9" name="Freeform 8"/>
          <p:cNvSpPr/>
          <p:nvPr userDrawn="1"/>
        </p:nvSpPr>
        <p:spPr>
          <a:xfrm>
            <a:off x="87329" y="1403058"/>
            <a:ext cx="8765223" cy="5226342"/>
          </a:xfrm>
          <a:custGeom>
            <a:avLst/>
            <a:gdLst>
              <a:gd name="connsiteX0" fmla="*/ 8690994 w 8690994"/>
              <a:gd name="connsiteY0" fmla="*/ 0 h 5226342"/>
              <a:gd name="connsiteX1" fmla="*/ 0 w 8690994"/>
              <a:gd name="connsiteY1" fmla="*/ 16778 h 5226342"/>
              <a:gd name="connsiteX2" fmla="*/ 0 w 8690994"/>
              <a:gd name="connsiteY2" fmla="*/ 5226342 h 5226342"/>
            </a:gdLst>
            <a:ahLst/>
            <a:cxnLst>
              <a:cxn ang="0">
                <a:pos x="connsiteX0" y="connsiteY0"/>
              </a:cxn>
              <a:cxn ang="0">
                <a:pos x="connsiteX1" y="connsiteY1"/>
              </a:cxn>
              <a:cxn ang="0">
                <a:pos x="connsiteX2" y="connsiteY2"/>
              </a:cxn>
            </a:cxnLst>
            <a:rect l="l" t="t" r="r" b="b"/>
            <a:pathLst>
              <a:path w="8690994" h="5226342">
                <a:moveTo>
                  <a:pt x="8690994" y="0"/>
                </a:moveTo>
                <a:lnTo>
                  <a:pt x="0" y="16778"/>
                </a:lnTo>
                <a:lnTo>
                  <a:pt x="0" y="5226342"/>
                </a:lnTo>
              </a:path>
            </a:pathLst>
          </a:custGeom>
          <a:noFill/>
          <a:ln>
            <a:solidFill>
              <a:srgbClr val="0F2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a:off x="151002" y="1331400"/>
            <a:ext cx="8701551" cy="5298000"/>
          </a:xfrm>
          <a:custGeom>
            <a:avLst/>
            <a:gdLst>
              <a:gd name="connsiteX0" fmla="*/ 8690994 w 8690994"/>
              <a:gd name="connsiteY0" fmla="*/ 0 h 5226342"/>
              <a:gd name="connsiteX1" fmla="*/ 0 w 8690994"/>
              <a:gd name="connsiteY1" fmla="*/ 16778 h 5226342"/>
              <a:gd name="connsiteX2" fmla="*/ 0 w 8690994"/>
              <a:gd name="connsiteY2" fmla="*/ 5226342 h 5226342"/>
            </a:gdLst>
            <a:ahLst/>
            <a:cxnLst>
              <a:cxn ang="0">
                <a:pos x="connsiteX0" y="connsiteY0"/>
              </a:cxn>
              <a:cxn ang="0">
                <a:pos x="connsiteX1" y="connsiteY1"/>
              </a:cxn>
              <a:cxn ang="0">
                <a:pos x="connsiteX2" y="connsiteY2"/>
              </a:cxn>
            </a:cxnLst>
            <a:rect l="l" t="t" r="r" b="b"/>
            <a:pathLst>
              <a:path w="8690994" h="5226342">
                <a:moveTo>
                  <a:pt x="8690994" y="0"/>
                </a:moveTo>
                <a:lnTo>
                  <a:pt x="0" y="16778"/>
                </a:lnTo>
                <a:lnTo>
                  <a:pt x="0" y="5226342"/>
                </a:lnTo>
              </a:path>
            </a:pathLst>
          </a:custGeom>
          <a:noFill/>
          <a:ln>
            <a:solidFill>
              <a:srgbClr val="C4C5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13577" y="158560"/>
            <a:ext cx="1013976" cy="101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919864"/>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Lst>
  <p:hf hdr="0" ftr="0" dt="0"/>
  <p:txStyles>
    <p:titleStyle>
      <a:lvl1pPr algn="ctr" rtl="0" eaLnBrk="0" fontAlgn="base" hangingPunct="0">
        <a:spcBef>
          <a:spcPct val="0"/>
        </a:spcBef>
        <a:spcAft>
          <a:spcPct val="0"/>
        </a:spcAft>
        <a:defRPr lang="en-US" altLang="en-US" sz="3200" dirty="0" smtClean="0">
          <a:solidFill>
            <a:srgbClr val="0F2667"/>
          </a:solidFill>
          <a:latin typeface="Palatino Linotype" panose="02040502050505030304" pitchFamily="18" charset="0"/>
          <a:ea typeface="+mj-ea"/>
          <a:cs typeface="+mj-cs"/>
        </a:defRPr>
      </a:lvl1pPr>
      <a:lvl2pPr algn="l" rtl="0" eaLnBrk="0" fontAlgn="base" hangingPunct="0">
        <a:spcBef>
          <a:spcPct val="0"/>
        </a:spcBef>
        <a:spcAft>
          <a:spcPct val="0"/>
        </a:spcAft>
        <a:defRPr sz="3600">
          <a:solidFill>
            <a:schemeClr val="bg1"/>
          </a:solidFill>
          <a:latin typeface="Century Gothic" pitchFamily="34" charset="0"/>
        </a:defRPr>
      </a:lvl2pPr>
      <a:lvl3pPr algn="l" rtl="0" eaLnBrk="0" fontAlgn="base" hangingPunct="0">
        <a:spcBef>
          <a:spcPct val="0"/>
        </a:spcBef>
        <a:spcAft>
          <a:spcPct val="0"/>
        </a:spcAft>
        <a:defRPr sz="3600">
          <a:solidFill>
            <a:schemeClr val="bg1"/>
          </a:solidFill>
          <a:latin typeface="Century Gothic" pitchFamily="34" charset="0"/>
        </a:defRPr>
      </a:lvl3pPr>
      <a:lvl4pPr algn="l" rtl="0" eaLnBrk="0" fontAlgn="base" hangingPunct="0">
        <a:spcBef>
          <a:spcPct val="0"/>
        </a:spcBef>
        <a:spcAft>
          <a:spcPct val="0"/>
        </a:spcAft>
        <a:defRPr sz="3600">
          <a:solidFill>
            <a:schemeClr val="bg1"/>
          </a:solidFill>
          <a:latin typeface="Century Gothic" pitchFamily="34" charset="0"/>
        </a:defRPr>
      </a:lvl4pPr>
      <a:lvl5pPr algn="l" rtl="0" eaLnBrk="0" fontAlgn="base" hangingPunct="0">
        <a:spcBef>
          <a:spcPct val="0"/>
        </a:spcBef>
        <a:spcAft>
          <a:spcPct val="0"/>
        </a:spcAft>
        <a:defRPr sz="3600">
          <a:solidFill>
            <a:schemeClr val="bg1"/>
          </a:solidFill>
          <a:latin typeface="Century Gothic" pitchFamily="34" charset="0"/>
        </a:defRPr>
      </a:lvl5pPr>
      <a:lvl6pPr marL="457200" algn="l" rtl="0" fontAlgn="base">
        <a:spcBef>
          <a:spcPct val="0"/>
        </a:spcBef>
        <a:spcAft>
          <a:spcPct val="0"/>
        </a:spcAft>
        <a:defRPr sz="3600">
          <a:solidFill>
            <a:schemeClr val="bg1"/>
          </a:solidFill>
          <a:latin typeface="Century Gothic" pitchFamily="34" charset="0"/>
        </a:defRPr>
      </a:lvl6pPr>
      <a:lvl7pPr marL="914400" algn="l" rtl="0" fontAlgn="base">
        <a:spcBef>
          <a:spcPct val="0"/>
        </a:spcBef>
        <a:spcAft>
          <a:spcPct val="0"/>
        </a:spcAft>
        <a:defRPr sz="3600">
          <a:solidFill>
            <a:schemeClr val="bg1"/>
          </a:solidFill>
          <a:latin typeface="Century Gothic" pitchFamily="34" charset="0"/>
        </a:defRPr>
      </a:lvl7pPr>
      <a:lvl8pPr marL="1371600" algn="l" rtl="0" fontAlgn="base">
        <a:spcBef>
          <a:spcPct val="0"/>
        </a:spcBef>
        <a:spcAft>
          <a:spcPct val="0"/>
        </a:spcAft>
        <a:defRPr sz="3600">
          <a:solidFill>
            <a:schemeClr val="bg1"/>
          </a:solidFill>
          <a:latin typeface="Century Gothic" pitchFamily="34" charset="0"/>
        </a:defRPr>
      </a:lvl8pPr>
      <a:lvl9pPr marL="1828800" algn="l" rtl="0" fontAlgn="base">
        <a:spcBef>
          <a:spcPct val="0"/>
        </a:spcBef>
        <a:spcAft>
          <a:spcPct val="0"/>
        </a:spcAft>
        <a:defRPr sz="3600">
          <a:solidFill>
            <a:schemeClr val="bg1"/>
          </a:solidFill>
          <a:latin typeface="Century Gothic" pitchFamily="34" charset="0"/>
        </a:defRPr>
      </a:lvl9pPr>
    </p:titleStyle>
    <p:bodyStyle>
      <a:lvl1pPr marL="342900" indent="-342900" algn="l" rtl="0" eaLnBrk="0" fontAlgn="base" hangingPunct="0">
        <a:spcBef>
          <a:spcPct val="20000"/>
        </a:spcBef>
        <a:spcAft>
          <a:spcPct val="0"/>
        </a:spcAft>
        <a:buChar char="•"/>
        <a:defRPr lang="en-US" altLang="en-US" sz="3200" smtClean="0">
          <a:solidFill>
            <a:srgbClr val="0F2667"/>
          </a:solidFill>
          <a:latin typeface="Palatino Linotype" panose="02040502050505030304" pitchFamily="18" charset="0"/>
          <a:ea typeface="+mn-ea"/>
          <a:cs typeface="+mn-cs"/>
        </a:defRPr>
      </a:lvl1pPr>
      <a:lvl2pPr marL="742950" indent="-285750" algn="l" rtl="0" eaLnBrk="0" fontAlgn="base" hangingPunct="0">
        <a:spcBef>
          <a:spcPct val="20000"/>
        </a:spcBef>
        <a:spcAft>
          <a:spcPct val="0"/>
        </a:spcAft>
        <a:buChar char="–"/>
        <a:defRPr lang="en-US" altLang="en-US" sz="2800" smtClean="0">
          <a:solidFill>
            <a:srgbClr val="0F2667"/>
          </a:solidFill>
          <a:latin typeface="Palatino Linotype" panose="02040502050505030304" pitchFamily="18" charset="0"/>
        </a:defRPr>
      </a:lvl2pPr>
      <a:lvl3pPr marL="1143000" indent="-228600" algn="l" rtl="0" eaLnBrk="0" fontAlgn="base" hangingPunct="0">
        <a:spcBef>
          <a:spcPct val="20000"/>
        </a:spcBef>
        <a:spcAft>
          <a:spcPct val="0"/>
        </a:spcAft>
        <a:buChar char="•"/>
        <a:defRPr lang="en-US" altLang="en-US" sz="2400" smtClean="0">
          <a:solidFill>
            <a:srgbClr val="0F2667"/>
          </a:solidFill>
          <a:latin typeface="Palatino Linotype" panose="02040502050505030304" pitchFamily="18" charset="0"/>
        </a:defRPr>
      </a:lvl3pPr>
      <a:lvl4pPr marL="1600200" indent="-228600" algn="l" rtl="0" eaLnBrk="0" fontAlgn="base" hangingPunct="0">
        <a:spcBef>
          <a:spcPct val="20000"/>
        </a:spcBef>
        <a:spcAft>
          <a:spcPct val="0"/>
        </a:spcAft>
        <a:buChar char="–"/>
        <a:defRPr lang="en-US" altLang="en-US" sz="2000" smtClean="0">
          <a:solidFill>
            <a:srgbClr val="0F2667"/>
          </a:solidFill>
          <a:latin typeface="Palatino Linotype" panose="02040502050505030304" pitchFamily="18" charset="0"/>
        </a:defRPr>
      </a:lvl4pPr>
      <a:lvl5pPr marL="2057400" indent="-228600" algn="l" rtl="0" eaLnBrk="0" fontAlgn="base" hangingPunct="0">
        <a:spcBef>
          <a:spcPct val="20000"/>
        </a:spcBef>
        <a:spcAft>
          <a:spcPct val="0"/>
        </a:spcAft>
        <a:buChar char="»"/>
        <a:defRPr lang="en-US" altLang="en-US" sz="2000" smtClean="0">
          <a:solidFill>
            <a:srgbClr val="0F2667"/>
          </a:solidFill>
          <a:latin typeface="Palatino Linotype" panose="0204050205050503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457200" y="1592410"/>
            <a:ext cx="8229600" cy="480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8716963" y="6530975"/>
            <a:ext cx="427037" cy="327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Palatino Linotype" panose="02040502050505030304" pitchFamily="18" charset="0"/>
              </a:defRPr>
            </a:lvl1pPr>
          </a:lstStyle>
          <a:p>
            <a:pPr fontAlgn="base">
              <a:spcBef>
                <a:spcPct val="0"/>
              </a:spcBef>
              <a:spcAft>
                <a:spcPct val="0"/>
              </a:spcAft>
              <a:defRPr/>
            </a:pPr>
            <a:fld id="{9D3FC435-F116-470B-98FA-4B1AADCFAFD5}"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031" name="Freeform 17"/>
          <p:cNvSpPr>
            <a:spLocks/>
          </p:cNvSpPr>
          <p:nvPr userDrawn="1"/>
        </p:nvSpPr>
        <p:spPr bwMode="auto">
          <a:xfrm>
            <a:off x="553033" y="1051071"/>
            <a:ext cx="8567017" cy="508000"/>
          </a:xfrm>
          <a:custGeom>
            <a:avLst/>
            <a:gdLst>
              <a:gd name="T0" fmla="*/ 0 w 5078"/>
              <a:gd name="T1" fmla="*/ 2147483647 h 320"/>
              <a:gd name="T2" fmla="*/ 2147483647 w 5078"/>
              <a:gd name="T3" fmla="*/ 2147483647 h 320"/>
              <a:gd name="T4" fmla="*/ 0 60000 65536"/>
              <a:gd name="T5" fmla="*/ 0 60000 65536"/>
            </a:gdLst>
            <a:ahLst/>
            <a:cxnLst>
              <a:cxn ang="T4">
                <a:pos x="T0" y="T1"/>
              </a:cxn>
              <a:cxn ang="T5">
                <a:pos x="T2" y="T3"/>
              </a:cxn>
            </a:cxnLst>
            <a:rect l="0" t="0" r="r" b="b"/>
            <a:pathLst>
              <a:path w="5078" h="320">
                <a:moveTo>
                  <a:pt x="0" y="320"/>
                </a:moveTo>
                <a:cubicBezTo>
                  <a:pt x="1923" y="0"/>
                  <a:pt x="3777" y="40"/>
                  <a:pt x="5078" y="98"/>
                </a:cubicBezTo>
              </a:path>
            </a:pathLst>
          </a:custGeom>
          <a:noFill/>
          <a:ln w="6350">
            <a:solidFill>
              <a:srgbClr val="FFFFFE"/>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Palatino Linotype" panose="02040502050505030304" pitchFamily="18" charset="0"/>
            </a:endParaRPr>
          </a:p>
        </p:txBody>
      </p:sp>
      <p:sp>
        <p:nvSpPr>
          <p:cNvPr id="1033" name="Freeform 19"/>
          <p:cNvSpPr>
            <a:spLocks/>
          </p:cNvSpPr>
          <p:nvPr userDrawn="1"/>
        </p:nvSpPr>
        <p:spPr bwMode="auto">
          <a:xfrm>
            <a:off x="6809" y="1033609"/>
            <a:ext cx="9130504" cy="558800"/>
          </a:xfrm>
          <a:custGeom>
            <a:avLst/>
            <a:gdLst>
              <a:gd name="T0" fmla="*/ 0 w 5412"/>
              <a:gd name="T1" fmla="*/ 2147483647 h 352"/>
              <a:gd name="T2" fmla="*/ 2147483647 w 5412"/>
              <a:gd name="T3" fmla="*/ 2147483647 h 352"/>
              <a:gd name="T4" fmla="*/ 0 60000 65536"/>
              <a:gd name="T5" fmla="*/ 0 60000 65536"/>
            </a:gdLst>
            <a:ahLst/>
            <a:cxnLst>
              <a:cxn ang="T4">
                <a:pos x="T0" y="T1"/>
              </a:cxn>
              <a:cxn ang="T5">
                <a:pos x="T2" y="T3"/>
              </a:cxn>
            </a:cxnLst>
            <a:rect l="0" t="0" r="r" b="b"/>
            <a:pathLst>
              <a:path w="5412" h="352">
                <a:moveTo>
                  <a:pt x="0" y="352"/>
                </a:moveTo>
                <a:cubicBezTo>
                  <a:pt x="2055" y="0"/>
                  <a:pt x="4029" y="74"/>
                  <a:pt x="5412" y="154"/>
                </a:cubicBezTo>
              </a:path>
            </a:pathLst>
          </a:custGeom>
          <a:noFill/>
          <a:ln w="6350">
            <a:solidFill>
              <a:srgbClr val="FFFFFE"/>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Palatino Linotype" panose="02040502050505030304" pitchFamily="18" charset="0"/>
            </a:endParaRPr>
          </a:p>
        </p:txBody>
      </p:sp>
      <p:sp>
        <p:nvSpPr>
          <p:cNvPr id="1035" name="Rectangle 2"/>
          <p:cNvSpPr>
            <a:spLocks noGrp="1" noChangeArrowheads="1"/>
          </p:cNvSpPr>
          <p:nvPr>
            <p:ph type="title"/>
          </p:nvPr>
        </p:nvSpPr>
        <p:spPr bwMode="auto">
          <a:xfrm>
            <a:off x="1293830" y="127940"/>
            <a:ext cx="6892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9" name="Freeform 8"/>
          <p:cNvSpPr/>
          <p:nvPr userDrawn="1"/>
        </p:nvSpPr>
        <p:spPr>
          <a:xfrm>
            <a:off x="135643" y="609600"/>
            <a:ext cx="8686800" cy="16778"/>
          </a:xfrm>
          <a:custGeom>
            <a:avLst/>
            <a:gdLst>
              <a:gd name="connsiteX0" fmla="*/ 8690994 w 8690994"/>
              <a:gd name="connsiteY0" fmla="*/ 0 h 5226342"/>
              <a:gd name="connsiteX1" fmla="*/ 0 w 8690994"/>
              <a:gd name="connsiteY1" fmla="*/ 16778 h 5226342"/>
              <a:gd name="connsiteX2" fmla="*/ 0 w 8690994"/>
              <a:gd name="connsiteY2" fmla="*/ 5226342 h 5226342"/>
              <a:gd name="connsiteX0" fmla="*/ 8690994 w 8690994"/>
              <a:gd name="connsiteY0" fmla="*/ 0 h 16778"/>
              <a:gd name="connsiteX1" fmla="*/ 0 w 8690994"/>
              <a:gd name="connsiteY1" fmla="*/ 16778 h 16778"/>
            </a:gdLst>
            <a:ahLst/>
            <a:cxnLst>
              <a:cxn ang="0">
                <a:pos x="connsiteX0" y="connsiteY0"/>
              </a:cxn>
              <a:cxn ang="0">
                <a:pos x="connsiteX1" y="connsiteY1"/>
              </a:cxn>
            </a:cxnLst>
            <a:rect l="l" t="t" r="r" b="b"/>
            <a:pathLst>
              <a:path w="8690994" h="16778">
                <a:moveTo>
                  <a:pt x="8690994" y="0"/>
                </a:moveTo>
                <a:lnTo>
                  <a:pt x="0" y="16778"/>
                </a:lnTo>
              </a:path>
            </a:pathLst>
          </a:custGeom>
          <a:noFill/>
          <a:ln w="190500">
            <a:solidFill>
              <a:srgbClr val="0F2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a:off x="135643" y="381000"/>
            <a:ext cx="8686800" cy="17008"/>
          </a:xfrm>
          <a:custGeom>
            <a:avLst/>
            <a:gdLst>
              <a:gd name="connsiteX0" fmla="*/ 8690994 w 8690994"/>
              <a:gd name="connsiteY0" fmla="*/ 0 h 5226342"/>
              <a:gd name="connsiteX1" fmla="*/ 0 w 8690994"/>
              <a:gd name="connsiteY1" fmla="*/ 16778 h 5226342"/>
              <a:gd name="connsiteX2" fmla="*/ 0 w 8690994"/>
              <a:gd name="connsiteY2" fmla="*/ 5226342 h 5226342"/>
              <a:gd name="connsiteX0" fmla="*/ 8690994 w 8690994"/>
              <a:gd name="connsiteY0" fmla="*/ 0 h 16778"/>
              <a:gd name="connsiteX1" fmla="*/ 0 w 8690994"/>
              <a:gd name="connsiteY1" fmla="*/ 16778 h 16778"/>
            </a:gdLst>
            <a:ahLst/>
            <a:cxnLst>
              <a:cxn ang="0">
                <a:pos x="connsiteX0" y="connsiteY0"/>
              </a:cxn>
              <a:cxn ang="0">
                <a:pos x="connsiteX1" y="connsiteY1"/>
              </a:cxn>
            </a:cxnLst>
            <a:rect l="l" t="t" r="r" b="b"/>
            <a:pathLst>
              <a:path w="8690994" h="16778">
                <a:moveTo>
                  <a:pt x="8690994" y="0"/>
                </a:moveTo>
                <a:lnTo>
                  <a:pt x="0" y="16778"/>
                </a:lnTo>
              </a:path>
            </a:pathLst>
          </a:custGeom>
          <a:noFill/>
          <a:ln w="190500">
            <a:solidFill>
              <a:srgbClr val="C4C5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2857500" y="4828610"/>
            <a:ext cx="3429000" cy="1676400"/>
            <a:chOff x="3733800" y="4828610"/>
            <a:chExt cx="3429000" cy="1676400"/>
          </a:xfrm>
        </p:grpSpPr>
        <p:pic>
          <p:nvPicPr>
            <p:cNvPr id="1027" name="Picture 14" descr="CNRSWLOGONO Bgrnd"/>
            <p:cNvPicPr>
              <a:picLocks noChangeAspect="1" noChangeArrowheads="1"/>
            </p:cNvPicPr>
            <p:nvPr userDrawn="1"/>
          </p:nvPicPr>
          <p:blipFill>
            <a:blip r:embed="rId14">
              <a:extLst>
                <a:ext uri="{28A0092B-C50C-407E-A947-70E740481C1C}">
                  <a14:useLocalDpi xmlns:a14="http://schemas.microsoft.com/office/drawing/2010/main" val="0"/>
                </a:ext>
              </a:extLst>
            </a:blip>
            <a:srcRect l="33261" t="28799" r="31305" b="20000"/>
            <a:stretch>
              <a:fillRect/>
            </a:stretch>
          </p:blipFill>
          <p:spPr bwMode="auto">
            <a:xfrm>
              <a:off x="3733800" y="482861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610792" y="4890805"/>
              <a:ext cx="1552008" cy="155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9079247"/>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Lst>
  <p:hf hdr="0" ftr="0" dt="0"/>
  <p:txStyles>
    <p:titleStyle>
      <a:lvl1pPr algn="l" rtl="0" eaLnBrk="0" fontAlgn="base" hangingPunct="0">
        <a:spcBef>
          <a:spcPct val="0"/>
        </a:spcBef>
        <a:spcAft>
          <a:spcPct val="0"/>
        </a:spcAft>
        <a:defRPr sz="3200">
          <a:solidFill>
            <a:schemeClr val="bg1"/>
          </a:solidFill>
          <a:latin typeface="Palatino Linotype" panose="02040502050505030304" pitchFamily="18" charset="0"/>
          <a:ea typeface="+mj-ea"/>
          <a:cs typeface="+mj-cs"/>
        </a:defRPr>
      </a:lvl1pPr>
      <a:lvl2pPr algn="l" rtl="0" eaLnBrk="0" fontAlgn="base" hangingPunct="0">
        <a:spcBef>
          <a:spcPct val="0"/>
        </a:spcBef>
        <a:spcAft>
          <a:spcPct val="0"/>
        </a:spcAft>
        <a:defRPr sz="3600">
          <a:solidFill>
            <a:schemeClr val="bg1"/>
          </a:solidFill>
          <a:latin typeface="Century Gothic" pitchFamily="34" charset="0"/>
        </a:defRPr>
      </a:lvl2pPr>
      <a:lvl3pPr algn="l" rtl="0" eaLnBrk="0" fontAlgn="base" hangingPunct="0">
        <a:spcBef>
          <a:spcPct val="0"/>
        </a:spcBef>
        <a:spcAft>
          <a:spcPct val="0"/>
        </a:spcAft>
        <a:defRPr sz="3600">
          <a:solidFill>
            <a:schemeClr val="bg1"/>
          </a:solidFill>
          <a:latin typeface="Century Gothic" pitchFamily="34" charset="0"/>
        </a:defRPr>
      </a:lvl3pPr>
      <a:lvl4pPr algn="l" rtl="0" eaLnBrk="0" fontAlgn="base" hangingPunct="0">
        <a:spcBef>
          <a:spcPct val="0"/>
        </a:spcBef>
        <a:spcAft>
          <a:spcPct val="0"/>
        </a:spcAft>
        <a:defRPr sz="3600">
          <a:solidFill>
            <a:schemeClr val="bg1"/>
          </a:solidFill>
          <a:latin typeface="Century Gothic" pitchFamily="34" charset="0"/>
        </a:defRPr>
      </a:lvl4pPr>
      <a:lvl5pPr algn="l" rtl="0" eaLnBrk="0" fontAlgn="base" hangingPunct="0">
        <a:spcBef>
          <a:spcPct val="0"/>
        </a:spcBef>
        <a:spcAft>
          <a:spcPct val="0"/>
        </a:spcAft>
        <a:defRPr sz="3600">
          <a:solidFill>
            <a:schemeClr val="bg1"/>
          </a:solidFill>
          <a:latin typeface="Century Gothic" pitchFamily="34" charset="0"/>
        </a:defRPr>
      </a:lvl5pPr>
      <a:lvl6pPr marL="457200" algn="l" rtl="0" fontAlgn="base">
        <a:spcBef>
          <a:spcPct val="0"/>
        </a:spcBef>
        <a:spcAft>
          <a:spcPct val="0"/>
        </a:spcAft>
        <a:defRPr sz="3600">
          <a:solidFill>
            <a:schemeClr val="bg1"/>
          </a:solidFill>
          <a:latin typeface="Century Gothic" pitchFamily="34" charset="0"/>
        </a:defRPr>
      </a:lvl6pPr>
      <a:lvl7pPr marL="914400" algn="l" rtl="0" fontAlgn="base">
        <a:spcBef>
          <a:spcPct val="0"/>
        </a:spcBef>
        <a:spcAft>
          <a:spcPct val="0"/>
        </a:spcAft>
        <a:defRPr sz="3600">
          <a:solidFill>
            <a:schemeClr val="bg1"/>
          </a:solidFill>
          <a:latin typeface="Century Gothic" pitchFamily="34" charset="0"/>
        </a:defRPr>
      </a:lvl7pPr>
      <a:lvl8pPr marL="1371600" algn="l" rtl="0" fontAlgn="base">
        <a:spcBef>
          <a:spcPct val="0"/>
        </a:spcBef>
        <a:spcAft>
          <a:spcPct val="0"/>
        </a:spcAft>
        <a:defRPr sz="3600">
          <a:solidFill>
            <a:schemeClr val="bg1"/>
          </a:solidFill>
          <a:latin typeface="Century Gothic" pitchFamily="34" charset="0"/>
        </a:defRPr>
      </a:lvl8pPr>
      <a:lvl9pPr marL="1828800" algn="l" rtl="0" fontAlgn="base">
        <a:spcBef>
          <a:spcPct val="0"/>
        </a:spcBef>
        <a:spcAft>
          <a:spcPct val="0"/>
        </a:spcAft>
        <a:defRPr sz="3600">
          <a:solidFill>
            <a:schemeClr val="bg1"/>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Palatino Linotype" panose="0204050205050503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Palatino Linotype" panose="02040502050505030304" pitchFamily="18" charset="0"/>
        </a:defRPr>
      </a:lvl2pPr>
      <a:lvl3pPr marL="1143000" indent="-228600" algn="l" rtl="0" eaLnBrk="0" fontAlgn="base" hangingPunct="0">
        <a:spcBef>
          <a:spcPct val="20000"/>
        </a:spcBef>
        <a:spcAft>
          <a:spcPct val="0"/>
        </a:spcAft>
        <a:buChar char="•"/>
        <a:defRPr sz="2400">
          <a:solidFill>
            <a:schemeClr val="tx1"/>
          </a:solidFill>
          <a:latin typeface="Palatino Linotype" panose="02040502050505030304" pitchFamily="18" charset="0"/>
        </a:defRPr>
      </a:lvl3pPr>
      <a:lvl4pPr marL="1600200" indent="-228600" algn="l" rtl="0" eaLnBrk="0" fontAlgn="base" hangingPunct="0">
        <a:spcBef>
          <a:spcPct val="20000"/>
        </a:spcBef>
        <a:spcAft>
          <a:spcPct val="0"/>
        </a:spcAft>
        <a:buChar char="–"/>
        <a:defRPr sz="2000">
          <a:solidFill>
            <a:schemeClr val="tx1"/>
          </a:solidFill>
          <a:latin typeface="Palatino Linotype" panose="02040502050505030304" pitchFamily="18" charset="0"/>
        </a:defRPr>
      </a:lvl4pPr>
      <a:lvl5pPr marL="2057400" indent="-228600" algn="l" rtl="0" eaLnBrk="0" fontAlgn="base" hangingPunct="0">
        <a:spcBef>
          <a:spcPct val="20000"/>
        </a:spcBef>
        <a:spcAft>
          <a:spcPct val="0"/>
        </a:spcAft>
        <a:buChar char="»"/>
        <a:defRPr sz="2000">
          <a:solidFill>
            <a:schemeClr val="tx1"/>
          </a:solidFill>
          <a:latin typeface="Palatino Linotype" panose="0204050205050503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An </a:t>
            </a:r>
            <a:r>
              <a:rPr lang="en-US" dirty="0" smtClean="0"/>
              <a:t>Innovative Approach to </a:t>
            </a:r>
            <a:r>
              <a:rPr lang="en-US" dirty="0" smtClean="0"/>
              <a:t>Partnerships</a:t>
            </a:r>
            <a:endParaRPr lang="en-US" dirty="0"/>
          </a:p>
        </p:txBody>
      </p:sp>
      <p:sp>
        <p:nvSpPr>
          <p:cNvPr id="3" name="Subtitle 2"/>
          <p:cNvSpPr>
            <a:spLocks noGrp="1"/>
          </p:cNvSpPr>
          <p:nvPr>
            <p:ph type="subTitle" idx="1"/>
          </p:nvPr>
        </p:nvSpPr>
        <p:spPr/>
        <p:txBody>
          <a:bodyPr/>
          <a:lstStyle/>
          <a:p>
            <a:pPr marL="0" indent="0" algn="ctr">
              <a:buNone/>
            </a:pPr>
            <a:r>
              <a:rPr lang="en-US" dirty="0"/>
              <a:t>U.S. </a:t>
            </a:r>
            <a:r>
              <a:rPr lang="en-US" dirty="0" smtClean="0"/>
              <a:t>Navy, Port of San Diego </a:t>
            </a:r>
            <a:r>
              <a:rPr lang="en-US" dirty="0"/>
              <a:t>&amp; California’s Low </a:t>
            </a:r>
            <a:r>
              <a:rPr lang="en-US" dirty="0" smtClean="0"/>
              <a:t>Carbon Fuel Standard</a:t>
            </a:r>
            <a:endParaRPr lang="en-US" dirty="0"/>
          </a:p>
        </p:txBody>
      </p:sp>
      <p:sp>
        <p:nvSpPr>
          <p:cNvPr id="4" name="Slide Number Placeholder 3"/>
          <p:cNvSpPr>
            <a:spLocks noGrp="1"/>
          </p:cNvSpPr>
          <p:nvPr>
            <p:ph type="sldNum" sz="quarter" idx="10"/>
          </p:nvPr>
        </p:nvSpPr>
        <p:spPr/>
        <p:txBody>
          <a:bodyPr/>
          <a:lstStyle/>
          <a:p>
            <a:pPr>
              <a:defRPr/>
            </a:pPr>
            <a:fld id="{54760E37-7D69-4B9C-9411-89D5B4B8ACAB}"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2598038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IGSA: How It Works for Our Case</a:t>
            </a:r>
          </a:p>
        </p:txBody>
      </p:sp>
      <p:sp>
        <p:nvSpPr>
          <p:cNvPr id="19459" name="Content Placeholder 2"/>
          <p:cNvSpPr>
            <a:spLocks noGrp="1"/>
          </p:cNvSpPr>
          <p:nvPr>
            <p:ph idx="1"/>
          </p:nvPr>
        </p:nvSpPr>
        <p:spPr/>
        <p:txBody>
          <a:bodyPr/>
          <a:lstStyle/>
          <a:p>
            <a:r>
              <a:rPr lang="en-US" altLang="en-US" sz="2800" dirty="0" smtClean="0"/>
              <a:t>Authorities:  This IGSA is entered into by DON pursuant to 10 U.S.C. § 2679 and 10 U.S.C.  § 2913(c), and by Port of San Diego pursuant to California Harbors &amp; Navigation Code, Appendix 1 , i.e., §§ 30, 30.5, 35, 87.</a:t>
            </a:r>
          </a:p>
          <a:p>
            <a:endParaRPr lang="en-US" altLang="en-US" sz="2800" dirty="0" smtClean="0"/>
          </a:p>
          <a:p>
            <a:r>
              <a:rPr lang="en-US" altLang="en-US" sz="2800" dirty="0" smtClean="0"/>
              <a:t>Port of San Diego (PSD) is designated as a local government entity by State of California legislature. </a:t>
            </a:r>
          </a:p>
        </p:txBody>
      </p:sp>
      <p:sp>
        <p:nvSpPr>
          <p:cNvPr id="194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D7189C-49C6-4A69-83ED-E658BBB09DEF}" type="slidenum">
              <a:rPr lang="en-US" altLang="en-US" smtClean="0"/>
              <a:pPr/>
              <a:t>10</a:t>
            </a:fld>
            <a:endParaRPr lang="en-US" altLang="en-US" smtClean="0"/>
          </a:p>
        </p:txBody>
      </p:sp>
    </p:spTree>
    <p:extLst>
      <p:ext uri="{BB962C8B-B14F-4D97-AF65-F5344CB8AC3E}">
        <p14:creationId xmlns:p14="http://schemas.microsoft.com/office/powerpoint/2010/main" val="612310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Revenue to the Base</a:t>
            </a:r>
          </a:p>
        </p:txBody>
      </p:sp>
      <p:sp>
        <p:nvSpPr>
          <p:cNvPr id="20483" name="Content Placeholder 2"/>
          <p:cNvSpPr>
            <a:spLocks noGrp="1"/>
          </p:cNvSpPr>
          <p:nvPr>
            <p:ph idx="1"/>
          </p:nvPr>
        </p:nvSpPr>
        <p:spPr>
          <a:xfrm>
            <a:off x="457200" y="1592410"/>
            <a:ext cx="8458200" cy="4806804"/>
          </a:xfrm>
        </p:spPr>
        <p:txBody>
          <a:bodyPr/>
          <a:lstStyle/>
          <a:p>
            <a:r>
              <a:rPr lang="en-US" altLang="en-US" sz="2800" dirty="0" smtClean="0"/>
              <a:t>PSD’s Broker will sell credits generated from NRSW </a:t>
            </a:r>
            <a:r>
              <a:rPr lang="en-US" altLang="en-US" sz="2800" dirty="0"/>
              <a:t>fuel-supplying equipment </a:t>
            </a:r>
            <a:endParaRPr lang="en-US" altLang="en-US" sz="2800" dirty="0" smtClean="0"/>
          </a:p>
          <a:p>
            <a:pPr lvl="1"/>
            <a:r>
              <a:rPr lang="en-US" altLang="en-US" sz="2000" dirty="0" smtClean="0"/>
              <a:t>To maximize revenue generated from sale of LCFS credits, Broker to purchase Renewable Energy Certificates (RECs)</a:t>
            </a:r>
          </a:p>
          <a:p>
            <a:r>
              <a:rPr lang="en-US" altLang="en-US" sz="2800" dirty="0" smtClean="0"/>
              <a:t>Broker to reimburse itself for the purchase of RECs  </a:t>
            </a:r>
          </a:p>
          <a:p>
            <a:r>
              <a:rPr lang="en-US" altLang="en-US" sz="2800" dirty="0" smtClean="0"/>
              <a:t>Remaining revenue shall be considered “Net Revenue”</a:t>
            </a:r>
          </a:p>
          <a:p>
            <a:pPr lvl="1"/>
            <a:r>
              <a:rPr lang="en-US" altLang="en-US" sz="2000" dirty="0" smtClean="0"/>
              <a:t>Portion of the net revenue is to compensate PSD for their services</a:t>
            </a:r>
          </a:p>
          <a:p>
            <a:pPr lvl="1"/>
            <a:r>
              <a:rPr lang="en-US" altLang="en-US" sz="2000" dirty="0" smtClean="0"/>
              <a:t>Remaining net revenue, shall be held by PSD and used for the planning, design and construction of the NBSD installation utility infrastructure improvements</a:t>
            </a:r>
            <a:endParaRPr lang="en-US" altLang="en-US" sz="3200" dirty="0" smtClean="0"/>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227C26-4AA9-4130-8706-51A783A09C40}" type="slidenum">
              <a:rPr lang="en-US" altLang="en-US" smtClean="0"/>
              <a:pPr/>
              <a:t>11</a:t>
            </a:fld>
            <a:endParaRPr lang="en-US" altLang="en-US" smtClean="0"/>
          </a:p>
        </p:txBody>
      </p:sp>
    </p:spTree>
    <p:extLst>
      <p:ext uri="{BB962C8B-B14F-4D97-AF65-F5344CB8AC3E}">
        <p14:creationId xmlns:p14="http://schemas.microsoft.com/office/powerpoint/2010/main" val="74359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Agreement Summary Points</a:t>
            </a:r>
          </a:p>
        </p:txBody>
      </p:sp>
      <p:sp>
        <p:nvSpPr>
          <p:cNvPr id="21507" name="Content Placeholder 2"/>
          <p:cNvSpPr>
            <a:spLocks noGrp="1"/>
          </p:cNvSpPr>
          <p:nvPr>
            <p:ph idx="1"/>
          </p:nvPr>
        </p:nvSpPr>
        <p:spPr/>
        <p:txBody>
          <a:bodyPr/>
          <a:lstStyle/>
          <a:p>
            <a:r>
              <a:rPr lang="en-US" altLang="en-US" sz="2800" dirty="0" smtClean="0"/>
              <a:t>NRSW agrees to:</a:t>
            </a:r>
          </a:p>
          <a:p>
            <a:pPr lvl="1"/>
            <a:r>
              <a:rPr lang="en-US" altLang="en-US" sz="1600" dirty="0" smtClean="0"/>
              <a:t>Designate PSD to be the credit generator of such credits for NBSD FSEs </a:t>
            </a:r>
          </a:p>
          <a:p>
            <a:r>
              <a:rPr lang="en-US" altLang="en-US" sz="2800" dirty="0" smtClean="0"/>
              <a:t>NBSD agrees to provide the electricity data to the PSD for LCFS reporting</a:t>
            </a:r>
          </a:p>
          <a:p>
            <a:r>
              <a:rPr lang="en-US" altLang="en-US" sz="2800" dirty="0" smtClean="0"/>
              <a:t>NRSW and NBSD agree to assist PSD in its efforts to provide installation infrastructure projects to NBSD, to include: </a:t>
            </a:r>
          </a:p>
          <a:p>
            <a:pPr lvl="1"/>
            <a:r>
              <a:rPr lang="en-US" altLang="en-US" sz="1600" dirty="0"/>
              <a:t>D</a:t>
            </a:r>
            <a:r>
              <a:rPr lang="en-US" altLang="en-US" sz="1600" dirty="0" smtClean="0"/>
              <a:t>etermine priority of installation infrastructure projects </a:t>
            </a:r>
          </a:p>
          <a:p>
            <a:pPr lvl="1"/>
            <a:r>
              <a:rPr lang="en-US" altLang="en-US" sz="1600" dirty="0"/>
              <a:t>D</a:t>
            </a:r>
            <a:r>
              <a:rPr lang="en-US" altLang="en-US" sz="1600" dirty="0" smtClean="0"/>
              <a:t>evelop conceptual scope requirements and Basis of Design for requested NBSD projects</a:t>
            </a:r>
          </a:p>
          <a:p>
            <a:pPr lvl="1"/>
            <a:r>
              <a:rPr lang="en-US" altLang="en-US" sz="1600" dirty="0" smtClean="0"/>
              <a:t>Coordinate through all steps of project development and execution stages until acceptance of final installation infrastructure projects that satisfy requirements, approved designs, federal codes, regulations, and other requirements of the IGSA</a:t>
            </a:r>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28185A-F8DA-4DC6-BA59-42D9B150BEAE}" type="slidenum">
              <a:rPr lang="en-US" altLang="en-US" smtClean="0"/>
              <a:pPr/>
              <a:t>12</a:t>
            </a:fld>
            <a:endParaRPr lang="en-US" altLang="en-US" smtClean="0"/>
          </a:p>
        </p:txBody>
      </p:sp>
    </p:spTree>
    <p:extLst>
      <p:ext uri="{BB962C8B-B14F-4D97-AF65-F5344CB8AC3E}">
        <p14:creationId xmlns:p14="http://schemas.microsoft.com/office/powerpoint/2010/main" val="368411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Agreement Summary Points</a:t>
            </a:r>
          </a:p>
        </p:txBody>
      </p:sp>
      <p:sp>
        <p:nvSpPr>
          <p:cNvPr id="21507" name="Content Placeholder 2"/>
          <p:cNvSpPr>
            <a:spLocks noGrp="1"/>
          </p:cNvSpPr>
          <p:nvPr>
            <p:ph idx="1"/>
          </p:nvPr>
        </p:nvSpPr>
        <p:spPr>
          <a:xfrm>
            <a:off x="457200" y="1592410"/>
            <a:ext cx="8458200" cy="4806804"/>
          </a:xfrm>
        </p:spPr>
        <p:txBody>
          <a:bodyPr/>
          <a:lstStyle/>
          <a:p>
            <a:r>
              <a:rPr lang="en-US" altLang="en-US" dirty="0" smtClean="0"/>
              <a:t>PSD agrees to:</a:t>
            </a:r>
          </a:p>
          <a:p>
            <a:pPr lvl="1"/>
            <a:r>
              <a:rPr lang="en-US" altLang="en-US" sz="2000" dirty="0"/>
              <a:t>A</a:t>
            </a:r>
            <a:r>
              <a:rPr lang="en-US" altLang="en-US" sz="2000" dirty="0" smtClean="0"/>
              <a:t>ccept all LCFS responsibilities as the fuel reporting entity, credit generator </a:t>
            </a:r>
            <a:endParaRPr lang="en-US" altLang="en-US" sz="2000" dirty="0"/>
          </a:p>
          <a:p>
            <a:pPr lvl="1"/>
            <a:r>
              <a:rPr lang="en-US" altLang="en-US" sz="2000" dirty="0" smtClean="0"/>
              <a:t>Work with their third party contractor for: </a:t>
            </a:r>
          </a:p>
          <a:p>
            <a:pPr lvl="2"/>
            <a:r>
              <a:rPr lang="en-US" altLang="en-US" sz="1400" dirty="0" smtClean="0"/>
              <a:t>Uploading records of FSE data, obtaining and selling LCFS credits while separately accounting for Navy-generated funds </a:t>
            </a:r>
          </a:p>
          <a:p>
            <a:pPr lvl="1"/>
            <a:r>
              <a:rPr lang="en-US" altLang="en-US" sz="2000" dirty="0" smtClean="0"/>
              <a:t>Utilize </a:t>
            </a:r>
            <a:r>
              <a:rPr lang="en-US" altLang="en-US" sz="2000" dirty="0"/>
              <a:t>LCFS credit revenue to provide installation infrastructure projects, with assistance from NRSW and NBSD, to include: </a:t>
            </a:r>
            <a:endParaRPr lang="en-US" altLang="en-US" sz="2000" dirty="0" smtClean="0"/>
          </a:p>
          <a:p>
            <a:pPr lvl="2"/>
            <a:r>
              <a:rPr lang="en-US" altLang="en-US" sz="1400" dirty="0" smtClean="0"/>
              <a:t>Use </a:t>
            </a:r>
            <a:r>
              <a:rPr lang="en-US" altLang="en-US" sz="1400" dirty="0"/>
              <a:t>of procurement process for projects while utilizing PSDs competitive selection process, </a:t>
            </a:r>
            <a:endParaRPr lang="en-US" altLang="en-US" sz="1400" dirty="0" smtClean="0"/>
          </a:p>
          <a:p>
            <a:pPr lvl="2"/>
            <a:r>
              <a:rPr lang="en-US" altLang="en-US" sz="1400" dirty="0" smtClean="0"/>
              <a:t>Construction </a:t>
            </a:r>
            <a:r>
              <a:rPr lang="en-US" altLang="en-US" sz="1400" dirty="0"/>
              <a:t>project management to meet applicable federal standards and criteria, including design in accordance with DoD Unified Facilities Criteria (UFC) 1-200-01 (DoD Building Code – General Building Requirements) and the latest versions of the technical criteria, </a:t>
            </a:r>
            <a:endParaRPr lang="en-US" altLang="en-US" sz="1400" dirty="0" smtClean="0"/>
          </a:p>
          <a:p>
            <a:pPr lvl="2"/>
            <a:r>
              <a:rPr lang="en-US" altLang="en-US" sz="1400" dirty="0" smtClean="0"/>
              <a:t>Construction </a:t>
            </a:r>
            <a:r>
              <a:rPr lang="en-US" altLang="en-US" sz="1400" dirty="0"/>
              <a:t>inspection services to include quality </a:t>
            </a:r>
            <a:r>
              <a:rPr lang="en-US" altLang="en-US" sz="1400" dirty="0" smtClean="0"/>
              <a:t>assurance</a:t>
            </a:r>
          </a:p>
          <a:p>
            <a:pPr lvl="2"/>
            <a:r>
              <a:rPr lang="en-US" altLang="en-US" sz="1400" dirty="0" smtClean="0"/>
              <a:t>Certify </a:t>
            </a:r>
            <a:r>
              <a:rPr lang="en-US" altLang="en-US" sz="1400" dirty="0"/>
              <a:t>completion of projects with concurrence from NRSW and </a:t>
            </a:r>
            <a:r>
              <a:rPr lang="en-US" altLang="en-US" sz="1400" dirty="0" smtClean="0"/>
              <a:t>NBSD</a:t>
            </a:r>
            <a:endParaRPr lang="en-US" altLang="en-US" sz="1400" dirty="0"/>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28185A-F8DA-4DC6-BA59-42D9B150BEAE}" type="slidenum">
              <a:rPr lang="en-US" altLang="en-US" smtClean="0"/>
              <a:pPr/>
              <a:t>13</a:t>
            </a:fld>
            <a:endParaRPr lang="en-US" altLang="en-US" smtClean="0"/>
          </a:p>
        </p:txBody>
      </p:sp>
    </p:spTree>
    <p:extLst>
      <p:ext uri="{BB962C8B-B14F-4D97-AF65-F5344CB8AC3E}">
        <p14:creationId xmlns:p14="http://schemas.microsoft.com/office/powerpoint/2010/main" val="370810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dirty="0"/>
              <a:t>Limitations on LCFS Funds</a:t>
            </a:r>
          </a:p>
        </p:txBody>
      </p:sp>
      <p:sp>
        <p:nvSpPr>
          <p:cNvPr id="7171" name="Rectangle 3"/>
          <p:cNvSpPr>
            <a:spLocks noGrp="1" noChangeArrowheads="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The </a:t>
            </a:r>
            <a:r>
              <a:rPr lang="en-US" altLang="en-US" sz="2400" dirty="0"/>
              <a:t>Low Carbon Fuel Standard is designed to decrease carbon intensity of California’s transportation fuel pool and provide increasing range of low carbon and renewable alternatives, which reduce petroleum dependency and achieve air quality benefits.</a:t>
            </a:r>
          </a:p>
          <a:p>
            <a:endParaRPr lang="en-US" altLang="en-US" sz="2400" dirty="0"/>
          </a:p>
          <a:p>
            <a:r>
              <a:rPr lang="en-US" altLang="en-US" sz="2400" dirty="0"/>
              <a:t>Funds can only be used for:</a:t>
            </a:r>
          </a:p>
          <a:p>
            <a:pPr lvl="1"/>
            <a:r>
              <a:rPr lang="en-US" altLang="en-US" sz="2000" dirty="0"/>
              <a:t>Fossil Fuel electrification</a:t>
            </a:r>
          </a:p>
          <a:p>
            <a:pPr lvl="1"/>
            <a:r>
              <a:rPr lang="en-US" altLang="en-US" sz="2000" dirty="0"/>
              <a:t>Electrical grid updates and improvements</a:t>
            </a:r>
          </a:p>
          <a:p>
            <a:pPr lvl="1"/>
            <a:r>
              <a:rPr lang="en-US" altLang="en-US" sz="2000" dirty="0"/>
              <a:t>Electrical Vehicle charging infrastructure</a:t>
            </a:r>
          </a:p>
          <a:p>
            <a:pPr lvl="1"/>
            <a:r>
              <a:rPr lang="en-US" altLang="en-US" sz="2000" dirty="0"/>
              <a:t>Electrical Vehicles</a:t>
            </a:r>
          </a:p>
          <a:p>
            <a:pPr lvl="1"/>
            <a:r>
              <a:rPr lang="en-US" altLang="en-US" sz="2000" dirty="0"/>
              <a:t>Marketing, education and outreach to inform public on benefits of </a:t>
            </a:r>
            <a:r>
              <a:rPr lang="en-US" altLang="en-US" sz="2000" dirty="0" smtClean="0"/>
              <a:t>electrification</a:t>
            </a:r>
            <a:endParaRPr lang="en-US" altLang="en-US" sz="2000" dirty="0"/>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0"/>
              </a:spcBef>
              <a:buFontTx/>
              <a:buNone/>
            </a:pPr>
            <a:fld id="{8E680405-5CDB-4512-9FEE-765F5F5EFCD2}" type="slidenum">
              <a:rPr lang="en-US" altLang="en-US" sz="1400" smtClean="0">
                <a:solidFill>
                  <a:srgbClr val="000000"/>
                </a:solidFill>
                <a:latin typeface="Arial" panose="020B0604020202020204" pitchFamily="34" charset="0"/>
              </a:rPr>
              <a:pPr>
                <a:spcBef>
                  <a:spcPct val="0"/>
                </a:spcBef>
                <a:buFontTx/>
                <a:buNone/>
              </a:pPr>
              <a:t>14</a:t>
            </a:fld>
            <a:endParaRPr lang="en-US" altLang="en-US" sz="14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500297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a:t>NBSD Project Plans/Considerations</a:t>
            </a:r>
          </a:p>
        </p:txBody>
      </p:sp>
      <p:sp>
        <p:nvSpPr>
          <p:cNvPr id="8195" name="Rectangle 3"/>
          <p:cNvSpPr>
            <a:spLocks noGrp="1" noChangeArrowheads="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NBSD </a:t>
            </a:r>
            <a:r>
              <a:rPr lang="en-US" altLang="en-US" sz="2400" dirty="0"/>
              <a:t>plans to </a:t>
            </a:r>
            <a:r>
              <a:rPr lang="en-US" altLang="en-US" sz="2400" dirty="0" smtClean="0"/>
              <a:t>upgrade electrical </a:t>
            </a:r>
            <a:r>
              <a:rPr lang="en-US" altLang="en-US" sz="2400" dirty="0"/>
              <a:t>infrastructure, increase electrical vehicle usage</a:t>
            </a:r>
          </a:p>
          <a:p>
            <a:endParaRPr lang="en-US" altLang="en-US" sz="2400" dirty="0"/>
          </a:p>
          <a:p>
            <a:r>
              <a:rPr lang="en-US" altLang="en-US" sz="2400" dirty="0"/>
              <a:t>Projects in the planning Stage for LCFS </a:t>
            </a:r>
          </a:p>
          <a:p>
            <a:pPr lvl="1"/>
            <a:r>
              <a:rPr lang="en-US" altLang="en-US" sz="2000" dirty="0"/>
              <a:t>Replace </a:t>
            </a:r>
            <a:r>
              <a:rPr lang="en-US" altLang="en-US" sz="2000" dirty="0" smtClean="0"/>
              <a:t>aged </a:t>
            </a:r>
            <a:r>
              <a:rPr lang="en-US" altLang="en-US" sz="2000" dirty="0"/>
              <a:t>12kV electrical </a:t>
            </a:r>
            <a:r>
              <a:rPr lang="en-US" altLang="en-US" sz="2000" dirty="0" smtClean="0"/>
              <a:t>feeders in support of electrification</a:t>
            </a:r>
            <a:endParaRPr lang="en-US" altLang="en-US" sz="2000" dirty="0"/>
          </a:p>
          <a:p>
            <a:pPr lvl="1"/>
            <a:r>
              <a:rPr lang="en-US" altLang="en-US" sz="2000" dirty="0"/>
              <a:t>Construct new 69kV Substation for Additional Electrical Capacity</a:t>
            </a:r>
          </a:p>
          <a:p>
            <a:pPr lvl="2"/>
            <a:r>
              <a:rPr lang="en-US" altLang="en-US" sz="1800" dirty="0"/>
              <a:t>Supports increased electrical vehicle charging in the future</a:t>
            </a:r>
          </a:p>
          <a:p>
            <a:pPr lvl="1"/>
            <a:r>
              <a:rPr lang="en-US" altLang="en-US" sz="2000" dirty="0"/>
              <a:t>Replace significantly degraded switching station and install POV charging hub</a:t>
            </a:r>
          </a:p>
          <a:p>
            <a:pPr lvl="1"/>
            <a:r>
              <a:rPr lang="en-US" altLang="en-US" sz="2000" dirty="0"/>
              <a:t>Install electric autonomous transportation</a:t>
            </a:r>
          </a:p>
          <a:p>
            <a:pPr lvl="1"/>
            <a:r>
              <a:rPr lang="en-US" altLang="en-US" sz="2000" dirty="0"/>
              <a:t>Replace switching station serving ship berths </a:t>
            </a:r>
          </a:p>
          <a:p>
            <a:pPr lvl="1"/>
            <a:r>
              <a:rPr lang="en-US" altLang="en-US" sz="2000" dirty="0"/>
              <a:t>Install new ship to shore power at </a:t>
            </a:r>
            <a:r>
              <a:rPr lang="en-US" altLang="en-US" sz="2000" dirty="0" err="1"/>
              <a:t>quaywalls</a:t>
            </a:r>
            <a:r>
              <a:rPr lang="en-US" altLang="en-US" sz="2000" dirty="0"/>
              <a:t>  </a:t>
            </a:r>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0"/>
              </a:spcBef>
              <a:buFontTx/>
              <a:buNone/>
            </a:pPr>
            <a:fld id="{9BFDDEA2-B66B-4A76-BAD3-FA79DA808603}" type="slidenum">
              <a:rPr lang="en-US" altLang="en-US" sz="1400" smtClean="0">
                <a:solidFill>
                  <a:srgbClr val="000000"/>
                </a:solidFill>
                <a:latin typeface="Arial" panose="020B0604020202020204" pitchFamily="34" charset="0"/>
              </a:rPr>
              <a:pPr>
                <a:spcBef>
                  <a:spcPct val="0"/>
                </a:spcBef>
                <a:buFontTx/>
                <a:buNone/>
              </a:pPr>
              <a:t>15</a:t>
            </a:fld>
            <a:endParaRPr lang="en-US" altLang="en-US" sz="14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315656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Expand to other Installations</a:t>
            </a:r>
          </a:p>
          <a:p>
            <a:r>
              <a:rPr lang="en-US" dirty="0" smtClean="0"/>
              <a:t>Pursue </a:t>
            </a:r>
            <a:r>
              <a:rPr lang="en-US" dirty="0"/>
              <a:t>o</a:t>
            </a:r>
            <a:r>
              <a:rPr lang="en-US" dirty="0" smtClean="0"/>
              <a:t>ptions beyond ocean-going vessel shore power</a:t>
            </a:r>
          </a:p>
          <a:p>
            <a:r>
              <a:rPr lang="en-US" dirty="0" smtClean="0"/>
              <a:t>Explore other incentive programs</a:t>
            </a:r>
          </a:p>
          <a:p>
            <a:r>
              <a:rPr lang="en-US" dirty="0" smtClean="0"/>
              <a:t>Other IGSA opportunities</a:t>
            </a:r>
            <a:endParaRPr lang="en-US" dirty="0"/>
          </a:p>
        </p:txBody>
      </p:sp>
      <p:sp>
        <p:nvSpPr>
          <p:cNvPr id="4" name="Slide Number Placeholder 3"/>
          <p:cNvSpPr>
            <a:spLocks noGrp="1"/>
          </p:cNvSpPr>
          <p:nvPr>
            <p:ph type="sldNum" sz="quarter" idx="10"/>
          </p:nvPr>
        </p:nvSpPr>
        <p:spPr/>
        <p:txBody>
          <a:bodyPr/>
          <a:lstStyle/>
          <a:p>
            <a:pPr>
              <a:defRPr/>
            </a:pPr>
            <a:fld id="{0806CE74-F3D1-43AC-B68D-47C150B1B403}"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216582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87575"/>
            <a:ext cx="7772400" cy="1470025"/>
          </a:xfrm>
        </p:spPr>
        <p:txBody>
          <a:bodyPr/>
          <a:lstStyle/>
          <a:p>
            <a:pPr algn="ctr"/>
            <a:r>
              <a:rPr lang="en-US" dirty="0" smtClean="0"/>
              <a:t>Thank you for your time and Happy Halloween!</a:t>
            </a:r>
            <a:endParaRPr lang="en-US" dirty="0"/>
          </a:p>
        </p:txBody>
      </p:sp>
      <p:sp>
        <p:nvSpPr>
          <p:cNvPr id="4" name="Slide Number Placeholder 3"/>
          <p:cNvSpPr>
            <a:spLocks noGrp="1"/>
          </p:cNvSpPr>
          <p:nvPr>
            <p:ph type="sldNum" sz="quarter" idx="10"/>
          </p:nvPr>
        </p:nvSpPr>
        <p:spPr/>
        <p:txBody>
          <a:bodyPr/>
          <a:lstStyle/>
          <a:p>
            <a:pPr>
              <a:defRPr/>
            </a:pPr>
            <a:fld id="{54760E37-7D69-4B9C-9411-89D5B4B8ACAB}"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273809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solidFill>
                  <a:srgbClr val="0F2667"/>
                </a:solidFill>
              </a:rPr>
              <a:t>Introducing the Panel</a:t>
            </a:r>
            <a:endParaRPr lang="en-US" sz="3000" dirty="0">
              <a:solidFill>
                <a:srgbClr val="0F2667"/>
              </a:solidFill>
              <a:effectLst/>
            </a:endParaRPr>
          </a:p>
        </p:txBody>
      </p:sp>
      <p:sp>
        <p:nvSpPr>
          <p:cNvPr id="3" name="Content Placeholder 2"/>
          <p:cNvSpPr>
            <a:spLocks noGrp="1"/>
          </p:cNvSpPr>
          <p:nvPr>
            <p:ph idx="1"/>
          </p:nvPr>
        </p:nvSpPr>
        <p:spPr/>
        <p:txBody>
          <a:bodyPr/>
          <a:lstStyle/>
          <a:p>
            <a:r>
              <a:rPr lang="en-US" sz="2400" u="sng" dirty="0" smtClean="0"/>
              <a:t>Panel Moderator</a:t>
            </a:r>
            <a:r>
              <a:rPr lang="en-US" sz="2400" dirty="0" smtClean="0"/>
              <a:t>: CDR </a:t>
            </a:r>
            <a:r>
              <a:rPr lang="en-US" sz="2400" dirty="0"/>
              <a:t>Andy </a:t>
            </a:r>
            <a:r>
              <a:rPr lang="en-US" sz="2400" dirty="0" smtClean="0"/>
              <a:t>Cline, Assistant </a:t>
            </a:r>
            <a:r>
              <a:rPr lang="en-US" sz="2400" dirty="0"/>
              <a:t>Region Engineer, Navy Region Southwest</a:t>
            </a:r>
          </a:p>
          <a:p>
            <a:r>
              <a:rPr lang="en-US" sz="2400" u="sng" dirty="0" smtClean="0"/>
              <a:t>CAPT </a:t>
            </a:r>
            <a:r>
              <a:rPr lang="en-US" sz="2400" u="sng" dirty="0"/>
              <a:t>Ted Carlson</a:t>
            </a:r>
            <a:r>
              <a:rPr lang="en-US" sz="2400" dirty="0"/>
              <a:t>: Commanding Officer, Naval Base San Diego</a:t>
            </a:r>
          </a:p>
          <a:p>
            <a:r>
              <a:rPr lang="en-US" sz="2400" u="sng" dirty="0" smtClean="0"/>
              <a:t>Sandy </a:t>
            </a:r>
            <a:r>
              <a:rPr lang="en-US" sz="2400" u="sng" dirty="0"/>
              <a:t>Kline</a:t>
            </a:r>
            <a:r>
              <a:rPr lang="en-US" sz="2400" dirty="0"/>
              <a:t>: Director Installation Resilience, Assistant Secretary of the Navy (Energy, Installations and Environment)</a:t>
            </a:r>
          </a:p>
          <a:p>
            <a:r>
              <a:rPr lang="en-US" sz="2400" u="sng" dirty="0" smtClean="0"/>
              <a:t>Jessica </a:t>
            </a:r>
            <a:r>
              <a:rPr lang="en-US" sz="2400" u="sng" dirty="0"/>
              <a:t>Ward</a:t>
            </a:r>
            <a:r>
              <a:rPr lang="en-US" sz="2400" dirty="0"/>
              <a:t>: IGSA Program Manager, N5 Program Analyst, Navy Region Southwest</a:t>
            </a:r>
          </a:p>
          <a:p>
            <a:r>
              <a:rPr lang="en-US" sz="2400" u="sng" dirty="0" smtClean="0"/>
              <a:t>Jim Mugg</a:t>
            </a:r>
            <a:r>
              <a:rPr lang="en-US" sz="2400" dirty="0" smtClean="0"/>
              <a:t>: Deputy Public Works Officer, </a:t>
            </a:r>
            <a:r>
              <a:rPr lang="en-US" sz="2400" dirty="0"/>
              <a:t>Naval Base San Diego</a:t>
            </a:r>
          </a:p>
          <a:p>
            <a:endParaRPr lang="en-US" sz="2400" dirty="0"/>
          </a:p>
        </p:txBody>
      </p:sp>
      <p:sp>
        <p:nvSpPr>
          <p:cNvPr id="12321"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i="1">
                <a:solidFill>
                  <a:schemeClr val="tx1"/>
                </a:solidFill>
                <a:latin typeface="Arial" panose="020B0604020202020204" pitchFamily="34" charset="0"/>
                <a:cs typeface="Times New Roman" panose="02020603050405020304" pitchFamily="18" charset="0"/>
              </a:defRPr>
            </a:lvl1pPr>
            <a:lvl2pPr marL="742950" indent="-285750">
              <a:defRPr b="1" i="1">
                <a:solidFill>
                  <a:schemeClr val="tx1"/>
                </a:solidFill>
                <a:latin typeface="Arial" panose="020B0604020202020204" pitchFamily="34" charset="0"/>
                <a:cs typeface="Times New Roman" panose="02020603050405020304" pitchFamily="18" charset="0"/>
              </a:defRPr>
            </a:lvl2pPr>
            <a:lvl3pPr marL="1143000" indent="-228600">
              <a:defRPr b="1" i="1">
                <a:solidFill>
                  <a:schemeClr val="tx1"/>
                </a:solidFill>
                <a:latin typeface="Arial" panose="020B0604020202020204" pitchFamily="34" charset="0"/>
                <a:cs typeface="Times New Roman" panose="02020603050405020304" pitchFamily="18" charset="0"/>
              </a:defRPr>
            </a:lvl3pPr>
            <a:lvl4pPr marL="1600200" indent="-228600">
              <a:defRPr b="1" i="1">
                <a:solidFill>
                  <a:schemeClr val="tx1"/>
                </a:solidFill>
                <a:latin typeface="Arial" panose="020B0604020202020204" pitchFamily="34" charset="0"/>
                <a:cs typeface="Times New Roman" panose="02020603050405020304" pitchFamily="18" charset="0"/>
              </a:defRPr>
            </a:lvl4pPr>
            <a:lvl5pPr marL="2057400" indent="-228600">
              <a:defRPr b="1" i="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cs typeface="Times New Roman" panose="02020603050405020304" pitchFamily="18" charset="0"/>
              </a:defRPr>
            </a:lvl9pPr>
          </a:lstStyle>
          <a:p>
            <a:fld id="{A9C5C7F4-8516-4766-8F36-3DAA16E94896}" type="slidenum">
              <a:rPr lang="en-US" altLang="en-US" b="0" i="0" smtClean="0"/>
              <a:pPr/>
              <a:t>2</a:t>
            </a:fld>
            <a:endParaRPr lang="en-US" altLang="en-US" b="0" i="0" dirty="0" smtClean="0"/>
          </a:p>
        </p:txBody>
      </p:sp>
    </p:spTree>
    <p:extLst>
      <p:ext uri="{BB962C8B-B14F-4D97-AF65-F5344CB8AC3E}">
        <p14:creationId xmlns:p14="http://schemas.microsoft.com/office/powerpoint/2010/main" val="383234528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800" dirty="0" smtClean="0"/>
              <a:t>Naval Base San Diego: Mission and Neighborhood</a:t>
            </a:r>
          </a:p>
          <a:p>
            <a:r>
              <a:rPr lang="en-US" sz="2800" dirty="0" smtClean="0"/>
              <a:t>Program Benefits</a:t>
            </a:r>
          </a:p>
          <a:p>
            <a:r>
              <a:rPr lang="en-US" sz="2800" dirty="0" smtClean="0"/>
              <a:t>The Program and Authorities </a:t>
            </a:r>
          </a:p>
          <a:p>
            <a:r>
              <a:rPr lang="en-US" sz="2800" dirty="0" smtClean="0"/>
              <a:t>Business Case Analysis</a:t>
            </a:r>
          </a:p>
          <a:p>
            <a:r>
              <a:rPr lang="en-US" sz="2800" dirty="0" smtClean="0"/>
              <a:t>Port Partnership and the Inter-Governmental Support Agreement (IGSA): How it Works</a:t>
            </a:r>
          </a:p>
          <a:p>
            <a:r>
              <a:rPr lang="en-US" sz="2800" dirty="0" smtClean="0"/>
              <a:t>Naval Base San Diego: Limitation, Plans, and Considerations</a:t>
            </a:r>
          </a:p>
          <a:p>
            <a:r>
              <a:rPr lang="en-US" sz="2800" dirty="0" smtClean="0"/>
              <a:t>What’s Next?</a:t>
            </a:r>
            <a:endParaRPr lang="en-US" sz="2800" dirty="0"/>
          </a:p>
        </p:txBody>
      </p:sp>
      <p:sp>
        <p:nvSpPr>
          <p:cNvPr id="4" name="Slide Number Placeholder 3"/>
          <p:cNvSpPr>
            <a:spLocks noGrp="1"/>
          </p:cNvSpPr>
          <p:nvPr>
            <p:ph type="sldNum" sz="quarter" idx="10"/>
          </p:nvPr>
        </p:nvSpPr>
        <p:spPr/>
        <p:txBody>
          <a:bodyPr/>
          <a:lstStyle/>
          <a:p>
            <a:pPr>
              <a:defRPr/>
            </a:pPr>
            <a:fld id="{0806CE74-F3D1-43AC-B68D-47C150B1B403}"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3930288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NBSD Mission</a:t>
            </a:r>
            <a:endParaRPr lang="en-US" dirty="0"/>
          </a:p>
        </p:txBody>
      </p:sp>
      <p:sp>
        <p:nvSpPr>
          <p:cNvPr id="3" name="Content Placeholder 2"/>
          <p:cNvSpPr>
            <a:spLocks noGrp="1"/>
          </p:cNvSpPr>
          <p:nvPr>
            <p:ph idx="1"/>
          </p:nvPr>
        </p:nvSpPr>
        <p:spPr/>
        <p:txBody>
          <a:bodyPr/>
          <a:lstStyle/>
          <a:p>
            <a:pPr marL="0" indent="0">
              <a:buNone/>
            </a:pPr>
            <a:r>
              <a:rPr lang="en-US" sz="2000" dirty="0">
                <a:solidFill>
                  <a:schemeClr val="tx1"/>
                </a:solidFill>
              </a:rPr>
              <a:t>Our Mission</a:t>
            </a:r>
          </a:p>
          <a:p>
            <a:pPr marL="0" indent="0">
              <a:buNone/>
            </a:pPr>
            <a:r>
              <a:rPr lang="en-US" sz="2000" dirty="0"/>
              <a:t> </a:t>
            </a:r>
          </a:p>
          <a:p>
            <a:pPr marL="0" indent="0">
              <a:buNone/>
            </a:pPr>
            <a:r>
              <a:rPr lang="en-US" sz="2000" dirty="0"/>
              <a:t>To </a:t>
            </a:r>
            <a:r>
              <a:rPr lang="en-US" sz="2000" u="sng" dirty="0"/>
              <a:t>PROTECT</a:t>
            </a:r>
            <a:r>
              <a:rPr lang="en-US" sz="2000" dirty="0"/>
              <a:t> the Fleet, WarFighter and our Families</a:t>
            </a:r>
          </a:p>
          <a:p>
            <a:pPr marL="0" indent="0">
              <a:buNone/>
            </a:pPr>
            <a:r>
              <a:rPr lang="en-US" sz="2000" dirty="0"/>
              <a:t>To </a:t>
            </a:r>
            <a:r>
              <a:rPr lang="en-US" sz="2000" u="sng" dirty="0"/>
              <a:t>SUPPORT</a:t>
            </a:r>
            <a:r>
              <a:rPr lang="en-US" sz="2000" dirty="0"/>
              <a:t> the Fleet, WarFighter and our Families </a:t>
            </a:r>
          </a:p>
          <a:p>
            <a:pPr marL="0" indent="0">
              <a:buNone/>
            </a:pPr>
            <a:r>
              <a:rPr lang="en-US" sz="2000" dirty="0"/>
              <a:t>To </a:t>
            </a:r>
            <a:r>
              <a:rPr lang="en-US" sz="2000" u="sng" dirty="0"/>
              <a:t>SERVE</a:t>
            </a:r>
            <a:r>
              <a:rPr lang="en-US" sz="2000" dirty="0"/>
              <a:t> the Fleet, WarFighter and our Families </a:t>
            </a:r>
          </a:p>
          <a:p>
            <a:pPr marL="0" indent="0">
              <a:buNone/>
            </a:pPr>
            <a:endParaRPr lang="en-US" sz="2000" dirty="0"/>
          </a:p>
          <a:p>
            <a:pPr marL="0" indent="0">
              <a:buNone/>
            </a:pPr>
            <a:r>
              <a:rPr lang="en-US" sz="2000" dirty="0">
                <a:solidFill>
                  <a:schemeClr val="tx1"/>
                </a:solidFill>
              </a:rPr>
              <a:t>Our Vision</a:t>
            </a:r>
          </a:p>
          <a:p>
            <a:pPr marL="0" indent="0">
              <a:buNone/>
            </a:pPr>
            <a:r>
              <a:rPr lang="en-US" sz="2000" dirty="0"/>
              <a:t> </a:t>
            </a:r>
          </a:p>
          <a:p>
            <a:pPr marL="0" indent="0">
              <a:buNone/>
            </a:pPr>
            <a:r>
              <a:rPr lang="en-US" sz="2000" dirty="0"/>
              <a:t>Naval Base San Diego is a world class, state of the art installation that provides outstanding service and support, around the clock, to tenants and visitors, in order to protect, serve and support the Fleet, the Warfighter and our Families. </a:t>
            </a:r>
          </a:p>
        </p:txBody>
      </p:sp>
      <p:sp>
        <p:nvSpPr>
          <p:cNvPr id="4" name="Slide Number Placeholder 3"/>
          <p:cNvSpPr>
            <a:spLocks noGrp="1"/>
          </p:cNvSpPr>
          <p:nvPr>
            <p:ph type="sldNum" sz="quarter" idx="10"/>
          </p:nvPr>
        </p:nvSpPr>
        <p:spPr/>
        <p:txBody>
          <a:bodyPr/>
          <a:lstStyle/>
          <a:p>
            <a:pPr>
              <a:defRPr/>
            </a:pPr>
            <a:fld id="{0806CE74-F3D1-43AC-B68D-47C150B1B403}"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333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NBSD Mission</a:t>
            </a:r>
            <a:endParaRPr lang="en-US" dirty="0"/>
          </a:p>
        </p:txBody>
      </p:sp>
      <p:sp>
        <p:nvSpPr>
          <p:cNvPr id="3" name="Content Placeholder 2"/>
          <p:cNvSpPr>
            <a:spLocks noGrp="1"/>
          </p:cNvSpPr>
          <p:nvPr>
            <p:ph idx="1"/>
          </p:nvPr>
        </p:nvSpPr>
        <p:spPr>
          <a:xfrm>
            <a:off x="457200" y="1592410"/>
            <a:ext cx="3810000" cy="4806804"/>
          </a:xfrm>
        </p:spPr>
        <p:txBody>
          <a:bodyPr/>
          <a:lstStyle/>
          <a:p>
            <a:r>
              <a:rPr lang="en-US" sz="1600" dirty="0"/>
              <a:t>Naval Base San Diego (NBSD) is the Navy’s most populous west coast </a:t>
            </a:r>
            <a:r>
              <a:rPr lang="en-US" sz="1600" dirty="0" smtClean="0"/>
              <a:t>facility and the principal Homeport for the Pacific Fleet, with 60 ships, and over 200 tenant commands. </a:t>
            </a:r>
          </a:p>
          <a:p>
            <a:r>
              <a:rPr lang="en-US" sz="1600" dirty="0" smtClean="0"/>
              <a:t>It </a:t>
            </a:r>
            <a:r>
              <a:rPr lang="en-US" sz="1600" dirty="0"/>
              <a:t>occupies approximately 2,000 acres just south of downtown San Diego. </a:t>
            </a:r>
            <a:endParaRPr lang="en-US" sz="1600" dirty="0" smtClean="0"/>
          </a:p>
          <a:p>
            <a:r>
              <a:rPr lang="en-US" sz="1600" dirty="0" smtClean="0"/>
              <a:t>The </a:t>
            </a:r>
            <a:r>
              <a:rPr lang="en-US" sz="1600" dirty="0"/>
              <a:t>installation has extensive specialized </a:t>
            </a:r>
            <a:r>
              <a:rPr lang="en-US" sz="1600" dirty="0" smtClean="0"/>
              <a:t>fleet </a:t>
            </a:r>
            <a:r>
              <a:rPr lang="en-US" sz="1600" dirty="0"/>
              <a:t>support capabilities. NBSD’s berthing assets include 12 piers along waterfront property, two channels, and 12 quay walls. </a:t>
            </a:r>
            <a:endParaRPr lang="en-US" sz="1600" dirty="0" smtClean="0"/>
          </a:p>
          <a:p>
            <a:r>
              <a:rPr lang="en-US" altLang="en-US" sz="1600" dirty="0"/>
              <a:t>The base expects to reach 62 SHIPS in the next few years and Homeporting 70 ships by 2035 </a:t>
            </a:r>
          </a:p>
        </p:txBody>
      </p:sp>
      <p:sp>
        <p:nvSpPr>
          <p:cNvPr id="4" name="Slide Number Placeholder 3"/>
          <p:cNvSpPr>
            <a:spLocks noGrp="1"/>
          </p:cNvSpPr>
          <p:nvPr>
            <p:ph type="sldNum" sz="quarter" idx="10"/>
          </p:nvPr>
        </p:nvSpPr>
        <p:spPr/>
        <p:txBody>
          <a:bodyPr/>
          <a:lstStyle/>
          <a:p>
            <a:pPr>
              <a:defRPr/>
            </a:pPr>
            <a:fld id="{0806CE74-F3D1-43AC-B68D-47C150B1B403}" type="slidenum">
              <a:rPr lang="en-US" smtClean="0">
                <a:solidFill>
                  <a:srgbClr val="000000"/>
                </a:solidFill>
              </a:rPr>
              <a:pPr>
                <a:defRPr/>
              </a:pPr>
              <a:t>5</a:t>
            </a:fld>
            <a:endParaRPr lang="en-US" dirty="0">
              <a:solidFill>
                <a:srgbClr val="000000"/>
              </a:solidFill>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76400"/>
            <a:ext cx="4659312"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4190999" y="5382951"/>
            <a:ext cx="4525963" cy="13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lang="en-US" altLang="en-US" sz="3200">
                <a:solidFill>
                  <a:srgbClr val="0F2667"/>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lang="en-US" altLang="en-US" sz="2800">
                <a:solidFill>
                  <a:srgbClr val="0F2667"/>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lang="en-US" altLang="en-US" sz="2400">
                <a:solidFill>
                  <a:srgbClr val="0F2667"/>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lang="en-US" altLang="en-US" sz="2000">
                <a:solidFill>
                  <a:srgbClr val="0F2667"/>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lang="en-US" altLang="en-US" sz="2000">
                <a:solidFill>
                  <a:srgbClr val="0F2667"/>
                </a:solidFill>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600" kern="0" dirty="0" smtClean="0"/>
              <a:t>More than 41,500 Military, Civilian, and Contractors work on NBSD plus an additional 5K-10K visiting the Navy Exchange and Commissary</a:t>
            </a:r>
            <a:endParaRPr lang="en-US" sz="1600" kern="0" dirty="0"/>
          </a:p>
        </p:txBody>
      </p:sp>
    </p:spTree>
    <p:extLst>
      <p:ext uri="{BB962C8B-B14F-4D97-AF65-F5344CB8AC3E}">
        <p14:creationId xmlns:p14="http://schemas.microsoft.com/office/powerpoint/2010/main" val="508639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Neighbors</a:t>
            </a:r>
            <a:endParaRPr lang="en-US" dirty="0"/>
          </a:p>
        </p:txBody>
      </p:sp>
      <p:sp>
        <p:nvSpPr>
          <p:cNvPr id="3" name="Content Placeholder 2"/>
          <p:cNvSpPr>
            <a:spLocks noGrp="1"/>
          </p:cNvSpPr>
          <p:nvPr>
            <p:ph idx="1"/>
          </p:nvPr>
        </p:nvSpPr>
        <p:spPr>
          <a:xfrm>
            <a:off x="457200" y="1592410"/>
            <a:ext cx="4478060" cy="4806804"/>
          </a:xfrm>
        </p:spPr>
        <p:txBody>
          <a:bodyPr/>
          <a:lstStyle/>
          <a:p>
            <a:r>
              <a:rPr lang="en-US" sz="2000" dirty="0" smtClean="0"/>
              <a:t>NBSD is surrounded by two communities of concern: Barrio Logan in San Diego and National City</a:t>
            </a:r>
          </a:p>
          <a:p>
            <a:r>
              <a:rPr lang="en-US" sz="2000" dirty="0" smtClean="0"/>
              <a:t>The base is between two Port of SD terminals and shipyard</a:t>
            </a:r>
          </a:p>
          <a:p>
            <a:r>
              <a:rPr lang="en-US" sz="2000" dirty="0" smtClean="0"/>
              <a:t>Our Areas of Operation includes the Main Base on Harbor Drive, NMCSD, Broadway Complex, Mission Gorge Recreation Facility, and 17 PPV family housing sites</a:t>
            </a:r>
            <a:endParaRPr lang="en-US" sz="2000" dirty="0"/>
          </a:p>
        </p:txBody>
      </p:sp>
      <p:sp>
        <p:nvSpPr>
          <p:cNvPr id="4" name="Slide Number Placeholder 3"/>
          <p:cNvSpPr>
            <a:spLocks noGrp="1"/>
          </p:cNvSpPr>
          <p:nvPr>
            <p:ph type="sldNum" sz="quarter" idx="10"/>
          </p:nvPr>
        </p:nvSpPr>
        <p:spPr/>
        <p:txBody>
          <a:bodyPr/>
          <a:lstStyle/>
          <a:p>
            <a:pPr>
              <a:defRPr/>
            </a:pPr>
            <a:fld id="{0806CE74-F3D1-43AC-B68D-47C150B1B403}" type="slidenum">
              <a:rPr lang="en-US" smtClean="0">
                <a:solidFill>
                  <a:srgbClr val="000000"/>
                </a:solidFill>
              </a:rPr>
              <a:pPr>
                <a:defRPr/>
              </a:pPr>
              <a:t>6</a:t>
            </a:fld>
            <a:endParaRPr lang="en-US" dirty="0">
              <a:solidFill>
                <a:srgbClr val="000000"/>
              </a:solidFill>
            </a:endParaRPr>
          </a:p>
        </p:txBody>
      </p:sp>
      <p:grpSp>
        <p:nvGrpSpPr>
          <p:cNvPr id="5" name="object 9"/>
          <p:cNvGrpSpPr>
            <a:grpSpLocks/>
          </p:cNvGrpSpPr>
          <p:nvPr/>
        </p:nvGrpSpPr>
        <p:grpSpPr bwMode="auto">
          <a:xfrm>
            <a:off x="4935273" y="1676400"/>
            <a:ext cx="4028820" cy="4157155"/>
            <a:chOff x="3643376" y="5586476"/>
            <a:chExt cx="4029455" cy="4157472"/>
          </a:xfrm>
        </p:grpSpPr>
        <p:pic>
          <p:nvPicPr>
            <p:cNvPr id="6" name="object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758" y="5586476"/>
              <a:ext cx="3894073" cy="4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016" y="5997956"/>
              <a:ext cx="432815" cy="374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ject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758" y="9609950"/>
              <a:ext cx="3467353" cy="13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ject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3376" y="5586476"/>
              <a:ext cx="135382" cy="415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758" y="5607050"/>
              <a:ext cx="3345510" cy="311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ject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7829" y="5607050"/>
              <a:ext cx="419620" cy="400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8758" y="8719310"/>
              <a:ext cx="3345510" cy="89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ject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63937" y="5607050"/>
              <a:ext cx="114808" cy="400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bject 18"/>
            <p:cNvSpPr>
              <a:spLocks/>
            </p:cNvSpPr>
            <p:nvPr/>
          </p:nvSpPr>
          <p:spPr bwMode="auto">
            <a:xfrm>
              <a:off x="3663950" y="5607050"/>
              <a:ext cx="3873500" cy="4003040"/>
            </a:xfrm>
            <a:custGeom>
              <a:avLst/>
              <a:gdLst>
                <a:gd name="T0" fmla="*/ 0 w 3873500"/>
                <a:gd name="T1" fmla="*/ 4002913 h 4003040"/>
                <a:gd name="T2" fmla="*/ 3873500 w 3873500"/>
                <a:gd name="T3" fmla="*/ 4002913 h 4003040"/>
                <a:gd name="T4" fmla="*/ 3873500 w 3873500"/>
                <a:gd name="T5" fmla="*/ 0 h 4003040"/>
                <a:gd name="T6" fmla="*/ 0 w 3873500"/>
                <a:gd name="T7" fmla="*/ 0 h 4003040"/>
                <a:gd name="T8" fmla="*/ 0 w 3873500"/>
                <a:gd name="T9" fmla="*/ 4002913 h 40030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73500" h="4003040">
                  <a:moveTo>
                    <a:pt x="0" y="4002913"/>
                  </a:moveTo>
                  <a:lnTo>
                    <a:pt x="3873500" y="4002913"/>
                  </a:lnTo>
                  <a:lnTo>
                    <a:pt x="3873500" y="0"/>
                  </a:lnTo>
                  <a:lnTo>
                    <a:pt x="0" y="0"/>
                  </a:lnTo>
                  <a:lnTo>
                    <a:pt x="0" y="4002913"/>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spTree>
    <p:extLst>
      <p:ext uri="{BB962C8B-B14F-4D97-AF65-F5344CB8AC3E}">
        <p14:creationId xmlns:p14="http://schemas.microsoft.com/office/powerpoint/2010/main" val="143764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Benefits</a:t>
            </a:r>
            <a:endParaRPr lang="en-US" dirty="0"/>
          </a:p>
        </p:txBody>
      </p:sp>
      <p:sp>
        <p:nvSpPr>
          <p:cNvPr id="3" name="Content Placeholder 2"/>
          <p:cNvSpPr>
            <a:spLocks noGrp="1"/>
          </p:cNvSpPr>
          <p:nvPr>
            <p:ph idx="1"/>
          </p:nvPr>
        </p:nvSpPr>
        <p:spPr>
          <a:xfrm>
            <a:off x="457200" y="1592410"/>
            <a:ext cx="8382000" cy="4806804"/>
          </a:xfrm>
        </p:spPr>
        <p:txBody>
          <a:bodyPr/>
          <a:lstStyle/>
          <a:p>
            <a:r>
              <a:rPr lang="en-US" sz="2000" dirty="0" smtClean="0"/>
              <a:t>Sale </a:t>
            </a:r>
            <a:r>
              <a:rPr lang="en-US" sz="2000" dirty="0"/>
              <a:t>of LCFS credits can be used to modernize, build out, and expand electrical infrastructure from our fence-line to the </a:t>
            </a:r>
            <a:r>
              <a:rPr lang="en-US" sz="2000" dirty="0" smtClean="0"/>
              <a:t>piers</a:t>
            </a:r>
          </a:p>
          <a:p>
            <a:pPr lvl="1"/>
            <a:r>
              <a:rPr lang="en-US" sz="1600" dirty="0"/>
              <a:t>Expand EV use to reduce emissions (e.g., electric vehicle chargers, electric autonomous transportation, heavy lift equipment, i.e., cranes)</a:t>
            </a:r>
          </a:p>
          <a:p>
            <a:pPr lvl="1"/>
            <a:r>
              <a:rPr lang="en-US" sz="1600" dirty="0" smtClean="0"/>
              <a:t>Upgrade aging utility infrastructure to handle electrification needed for electrical loads of ships from planned ship number increase, as well additional shore power demands</a:t>
            </a:r>
          </a:p>
          <a:p>
            <a:pPr lvl="1"/>
            <a:r>
              <a:rPr lang="en-US" sz="1600" dirty="0" smtClean="0"/>
              <a:t>Build resiliency through redundant power grids (multiple feeds, loops)</a:t>
            </a:r>
          </a:p>
          <a:p>
            <a:r>
              <a:rPr lang="en-US" sz="2000" dirty="0" smtClean="0"/>
              <a:t>Reduced Air and Noise pollution in the local communities</a:t>
            </a:r>
          </a:p>
          <a:p>
            <a:r>
              <a:rPr lang="en-US" sz="2000" dirty="0" smtClean="0"/>
              <a:t>Potentially $30M per year from credits that can be leveraged to electrify the base </a:t>
            </a:r>
          </a:p>
          <a:p>
            <a:pPr marL="0" indent="0">
              <a:buNone/>
            </a:pPr>
            <a:r>
              <a:rPr lang="en-US" sz="2000" dirty="0"/>
              <a:t>	</a:t>
            </a:r>
            <a:endParaRPr lang="en-US" sz="2000" dirty="0" smtClean="0"/>
          </a:p>
        </p:txBody>
      </p:sp>
      <p:sp>
        <p:nvSpPr>
          <p:cNvPr id="4" name="Slide Number Placeholder 3"/>
          <p:cNvSpPr>
            <a:spLocks noGrp="1"/>
          </p:cNvSpPr>
          <p:nvPr>
            <p:ph type="sldNum" sz="quarter" idx="10"/>
          </p:nvPr>
        </p:nvSpPr>
        <p:spPr/>
        <p:txBody>
          <a:bodyPr/>
          <a:lstStyle/>
          <a:p>
            <a:pPr>
              <a:defRPr/>
            </a:pPr>
            <a:fld id="{0806CE74-F3D1-43AC-B68D-47C150B1B403}"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3853258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and Authorities</a:t>
            </a:r>
            <a:endParaRPr lang="en-US" dirty="0"/>
          </a:p>
        </p:txBody>
      </p:sp>
      <p:sp>
        <p:nvSpPr>
          <p:cNvPr id="3" name="Content Placeholder 2"/>
          <p:cNvSpPr>
            <a:spLocks noGrp="1"/>
          </p:cNvSpPr>
          <p:nvPr>
            <p:ph idx="1"/>
          </p:nvPr>
        </p:nvSpPr>
        <p:spPr/>
        <p:txBody>
          <a:bodyPr/>
          <a:lstStyle/>
          <a:p>
            <a:pPr marL="0" indent="0">
              <a:buNone/>
            </a:pPr>
            <a:r>
              <a:rPr lang="en-US" sz="1200" b="1" dirty="0" smtClean="0"/>
              <a:t>The </a:t>
            </a:r>
            <a:r>
              <a:rPr lang="en-US" sz="1200" b="1" dirty="0"/>
              <a:t>California Air Resources Board:</a:t>
            </a:r>
            <a:r>
              <a:rPr lang="en-US" sz="1200" dirty="0"/>
              <a:t> CARB is charged with protecting the public from the harmful effects of air pollution and developing programs and actions to fight climate change. From requirements for clean cars and fuels to adopting innovative solutions to reduce greenhouse gas emissions, California has pioneered a range of effective approaches that have set the standard for effective air and climate programs for the nation, and the world.</a:t>
            </a:r>
          </a:p>
          <a:p>
            <a:endParaRPr lang="en-US" sz="1200" dirty="0"/>
          </a:p>
          <a:p>
            <a:pPr marL="0" indent="0">
              <a:buNone/>
            </a:pPr>
            <a:r>
              <a:rPr lang="en-US" sz="1200" b="1" dirty="0"/>
              <a:t>Low Carbon Fuel Standard: </a:t>
            </a:r>
            <a:r>
              <a:rPr lang="en-US" sz="1200" dirty="0"/>
              <a:t>The LCFS program is an incentive program established by CARB that allows ocean going vessels to earn LCFS program credits for using power from the electric grid (shore power) rather than electricity generated onboard-or portable diesel generators while in port.  Data generated by fuel-supplying equipment (FSE) will be used to obtain credits, which can be sold on the open market to assist regulated entities such as fuel refiners to meet declining carbon intensity targets.  </a:t>
            </a:r>
          </a:p>
          <a:p>
            <a:endParaRPr lang="en-US" sz="1200" dirty="0"/>
          </a:p>
          <a:p>
            <a:pPr marL="0" indent="0">
              <a:buNone/>
            </a:pPr>
            <a:r>
              <a:rPr lang="en-US" sz="1200" b="1" dirty="0"/>
              <a:t>DoD Authority: </a:t>
            </a:r>
            <a:r>
              <a:rPr lang="en-US" sz="1200" dirty="0"/>
              <a:t>10 U.S. Code § 2913 - Energy savings contracts and activities (c) Acceptance of Financial Incentive, Goods, or Services.—The Secretary of Defense may authorize any military installation to accept any financial incentive, goods, or services generally available from a State or local government or gas or electric utility, to adopt technologies and practices that the Secretary determines are in the interests of the United States and consistent with the energy performance goals for the Department of Defense.</a:t>
            </a:r>
          </a:p>
          <a:p>
            <a:pPr marL="0" indent="0">
              <a:buNone/>
            </a:pPr>
            <a:endParaRPr lang="en-US" sz="1200" dirty="0"/>
          </a:p>
        </p:txBody>
      </p:sp>
      <p:sp>
        <p:nvSpPr>
          <p:cNvPr id="4" name="Slide Number Placeholder 3"/>
          <p:cNvSpPr>
            <a:spLocks noGrp="1"/>
          </p:cNvSpPr>
          <p:nvPr>
            <p:ph type="sldNum" sz="quarter" idx="10"/>
          </p:nvPr>
        </p:nvSpPr>
        <p:spPr/>
        <p:txBody>
          <a:bodyPr/>
          <a:lstStyle/>
          <a:p>
            <a:pPr>
              <a:defRPr/>
            </a:pPr>
            <a:fld id="{0806CE74-F3D1-43AC-B68D-47C150B1B403}" type="slidenum">
              <a:rPr lang="en-US" smtClean="0">
                <a:solidFill>
                  <a:srgbClr val="000000"/>
                </a:solidFill>
              </a:rPr>
              <a:pPr>
                <a:defRPr/>
              </a:pPr>
              <a:t>8</a:t>
            </a:fld>
            <a:endParaRPr lang="en-US">
              <a:solidFill>
                <a:srgbClr val="000000"/>
              </a:solidFill>
            </a:endParaRPr>
          </a:p>
        </p:txBody>
      </p:sp>
      <p:sp>
        <p:nvSpPr>
          <p:cNvPr id="5" name="Isosceles Triangle 4"/>
          <p:cNvSpPr/>
          <p:nvPr/>
        </p:nvSpPr>
        <p:spPr bwMode="auto">
          <a:xfrm>
            <a:off x="3394611" y="4969084"/>
            <a:ext cx="2151182" cy="1447800"/>
          </a:xfrm>
          <a:prstGeom prst="triangle">
            <a:avLst/>
          </a:prstGeom>
          <a:solidFill>
            <a:srgbClr val="0F2667"/>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1" u="none" strike="noStrike" cap="none" normalizeH="0" baseline="0" smtClean="0">
              <a:ln>
                <a:noFill/>
              </a:ln>
              <a:solidFill>
                <a:schemeClr val="tx1"/>
              </a:solidFill>
              <a:effectLst/>
              <a:latin typeface="Arial" charset="0"/>
              <a:cs typeface="Times New Roman" pitchFamily="18" charset="0"/>
            </a:endParaRPr>
          </a:p>
        </p:txBody>
      </p:sp>
      <p:sp>
        <p:nvSpPr>
          <p:cNvPr id="6" name="TextBox 5"/>
          <p:cNvSpPr txBox="1"/>
          <p:nvPr/>
        </p:nvSpPr>
        <p:spPr>
          <a:xfrm>
            <a:off x="2302213" y="6091437"/>
            <a:ext cx="1219200" cy="307777"/>
          </a:xfrm>
          <a:prstGeom prst="rect">
            <a:avLst/>
          </a:prstGeom>
          <a:noFill/>
        </p:spPr>
        <p:txBody>
          <a:bodyPr wrap="square" rtlCol="0">
            <a:spAutoFit/>
          </a:bodyPr>
          <a:lstStyle>
            <a:defPPr>
              <a:defRPr lang="en-US"/>
            </a:defPPr>
            <a:lvl1pPr algn="ctr">
              <a:defRPr sz="1400" b="1">
                <a:solidFill>
                  <a:srgbClr val="0F2667"/>
                </a:solidFill>
              </a:defRPr>
            </a:lvl1pPr>
          </a:lstStyle>
          <a:p>
            <a:r>
              <a:rPr lang="en-US" dirty="0"/>
              <a:t>Pentagon</a:t>
            </a:r>
          </a:p>
        </p:txBody>
      </p:sp>
      <p:sp>
        <p:nvSpPr>
          <p:cNvPr id="7" name="TextBox 6"/>
          <p:cNvSpPr txBox="1"/>
          <p:nvPr/>
        </p:nvSpPr>
        <p:spPr>
          <a:xfrm>
            <a:off x="3521413" y="4721423"/>
            <a:ext cx="1897578" cy="307777"/>
          </a:xfrm>
          <a:prstGeom prst="rect">
            <a:avLst/>
          </a:prstGeom>
          <a:noFill/>
        </p:spPr>
        <p:txBody>
          <a:bodyPr wrap="square" rtlCol="0">
            <a:spAutoFit/>
          </a:bodyPr>
          <a:lstStyle/>
          <a:p>
            <a:pPr algn="ctr"/>
            <a:r>
              <a:rPr lang="en-US" sz="1400" b="1" dirty="0" smtClean="0">
                <a:solidFill>
                  <a:srgbClr val="0F2667"/>
                </a:solidFill>
              </a:rPr>
              <a:t>Naval Base SD</a:t>
            </a:r>
            <a:endParaRPr lang="en-US" sz="1400" b="1" dirty="0">
              <a:solidFill>
                <a:srgbClr val="0F2667"/>
              </a:solidFill>
            </a:endParaRPr>
          </a:p>
        </p:txBody>
      </p:sp>
      <p:sp>
        <p:nvSpPr>
          <p:cNvPr id="8" name="TextBox 7"/>
          <p:cNvSpPr txBox="1"/>
          <p:nvPr/>
        </p:nvSpPr>
        <p:spPr>
          <a:xfrm>
            <a:off x="5418991" y="6109107"/>
            <a:ext cx="1049218" cy="307777"/>
          </a:xfrm>
          <a:prstGeom prst="rect">
            <a:avLst/>
          </a:prstGeom>
          <a:noFill/>
        </p:spPr>
        <p:txBody>
          <a:bodyPr wrap="square" rtlCol="0">
            <a:spAutoFit/>
          </a:bodyPr>
          <a:lstStyle>
            <a:defPPr>
              <a:defRPr lang="en-US"/>
            </a:defPPr>
            <a:lvl1pPr algn="ctr">
              <a:defRPr sz="1400" b="1">
                <a:solidFill>
                  <a:srgbClr val="0F2667"/>
                </a:solidFill>
              </a:defRPr>
            </a:lvl1pPr>
          </a:lstStyle>
          <a:p>
            <a:r>
              <a:rPr lang="en-US" dirty="0"/>
              <a:t>Port of SD</a:t>
            </a:r>
          </a:p>
        </p:txBody>
      </p:sp>
      <p:sp>
        <p:nvSpPr>
          <p:cNvPr id="9" name="TextBox 8"/>
          <p:cNvSpPr txBox="1"/>
          <p:nvPr/>
        </p:nvSpPr>
        <p:spPr>
          <a:xfrm>
            <a:off x="4076700" y="5692984"/>
            <a:ext cx="990600" cy="381000"/>
          </a:xfrm>
          <a:prstGeom prst="rect">
            <a:avLst/>
          </a:prstGeom>
          <a:noFill/>
        </p:spPr>
        <p:txBody>
          <a:bodyPr wrap="square" rtlCol="0">
            <a:spAutoFit/>
          </a:bodyPr>
          <a:lstStyle/>
          <a:p>
            <a:r>
              <a:rPr lang="en-US" b="1" dirty="0" smtClean="0">
                <a:solidFill>
                  <a:srgbClr val="C4C574"/>
                </a:solidFill>
              </a:rPr>
              <a:t>LCFS</a:t>
            </a:r>
            <a:endParaRPr lang="en-US" b="1" dirty="0">
              <a:solidFill>
                <a:srgbClr val="C4C574"/>
              </a:solidFill>
            </a:endParaRPr>
          </a:p>
        </p:txBody>
      </p:sp>
    </p:spTree>
    <p:extLst>
      <p:ext uri="{BB962C8B-B14F-4D97-AF65-F5344CB8AC3E}">
        <p14:creationId xmlns:p14="http://schemas.microsoft.com/office/powerpoint/2010/main" val="678454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Case Analysis</a:t>
            </a:r>
            <a:endParaRPr lang="en-US" dirty="0"/>
          </a:p>
        </p:txBody>
      </p:sp>
      <p:sp>
        <p:nvSpPr>
          <p:cNvPr id="3" name="Content Placeholder 2"/>
          <p:cNvSpPr>
            <a:spLocks noGrp="1"/>
          </p:cNvSpPr>
          <p:nvPr>
            <p:ph sz="half" idx="1"/>
          </p:nvPr>
        </p:nvSpPr>
        <p:spPr>
          <a:xfrm>
            <a:off x="457200" y="1524000"/>
            <a:ext cx="8267700" cy="5006975"/>
          </a:xfrm>
        </p:spPr>
        <p:txBody>
          <a:bodyPr/>
          <a:lstStyle/>
          <a:p>
            <a:r>
              <a:rPr lang="en-US" dirty="0" smtClean="0"/>
              <a:t>IGSA with Port of San Diego</a:t>
            </a:r>
          </a:p>
          <a:p>
            <a:pPr marL="630238" lvl="1" indent="-458788"/>
            <a:r>
              <a:rPr lang="en-US" dirty="0" smtClean="0"/>
              <a:t>Accrual begins in 2022, earlier than other potential avenues (potentially $35M greater revenue than alternatives)</a:t>
            </a:r>
          </a:p>
          <a:p>
            <a:pPr marL="630238" lvl="1" indent="-458788"/>
            <a:r>
              <a:rPr lang="en-US" dirty="0" smtClean="0"/>
              <a:t>Port organizational structure already in place to trade credits and manage construction </a:t>
            </a:r>
          </a:p>
          <a:p>
            <a:pPr marL="630238" lvl="1" indent="-458788"/>
            <a:r>
              <a:rPr lang="en-US" dirty="0" smtClean="0"/>
              <a:t>More able to address NBSD electrification requirements</a:t>
            </a:r>
          </a:p>
          <a:p>
            <a:pPr marL="630238" lvl="1" indent="-458788"/>
            <a:r>
              <a:rPr lang="en-US" dirty="0" smtClean="0"/>
              <a:t>IGSA </a:t>
            </a:r>
            <a:r>
              <a:rPr lang="en-US" dirty="0"/>
              <a:t>also allows greater flexibility as we develop project execution processes</a:t>
            </a:r>
          </a:p>
          <a:p>
            <a:pPr marL="630238" lvl="1" indent="-458788"/>
            <a:endParaRPr lang="en-US" dirty="0" smtClean="0"/>
          </a:p>
        </p:txBody>
      </p:sp>
      <p:sp>
        <p:nvSpPr>
          <p:cNvPr id="4" name="Slide Number Placeholder 3"/>
          <p:cNvSpPr>
            <a:spLocks noGrp="1"/>
          </p:cNvSpPr>
          <p:nvPr>
            <p:ph type="sldNum" sz="quarter" idx="10"/>
          </p:nvPr>
        </p:nvSpPr>
        <p:spPr/>
        <p:txBody>
          <a:bodyPr/>
          <a:lstStyle/>
          <a:p>
            <a:pPr>
              <a:defRPr/>
            </a:pPr>
            <a:fld id="{0806CE74-F3D1-43AC-B68D-47C150B1B403}"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358692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98a74f-fa02-41e7-90f0-5f0c90bcdba5">
      <Terms xmlns="http://schemas.microsoft.com/office/infopath/2007/PartnerControls"/>
    </lcf76f155ced4ddcb4097134ff3c332f>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A1111AAC-10E4-468C-9ED5-F8968A6F5C90}"/>
</file>

<file path=customXml/itemProps2.xml><?xml version="1.0" encoding="utf-8"?>
<ds:datastoreItem xmlns:ds="http://schemas.openxmlformats.org/officeDocument/2006/customXml" ds:itemID="{AD699C50-7823-42BD-84C8-5ED76E0BFB9B}"/>
</file>

<file path=customXml/itemProps3.xml><?xml version="1.0" encoding="utf-8"?>
<ds:datastoreItem xmlns:ds="http://schemas.openxmlformats.org/officeDocument/2006/customXml" ds:itemID="{7FE6ED21-E936-47B7-8831-B7EE73C409D6}"/>
</file>

<file path=docProps/app.xml><?xml version="1.0" encoding="utf-8"?>
<Properties xmlns="http://schemas.openxmlformats.org/officeDocument/2006/extended-properties" xmlns:vt="http://schemas.openxmlformats.org/officeDocument/2006/docPropsVTypes">
  <TotalTime>11994</TotalTime>
  <Words>1435</Words>
  <Application>Microsoft Office PowerPoint</Application>
  <PresentationFormat>On-screen Show (4:3)</PresentationFormat>
  <Paragraphs>134</Paragraphs>
  <Slides>17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Century Gothic</vt:lpstr>
      <vt:lpstr>Palatino Linotype</vt:lpstr>
      <vt:lpstr>Times New Roman</vt:lpstr>
      <vt:lpstr>Default Design</vt:lpstr>
      <vt:lpstr>1_Default Design</vt:lpstr>
      <vt:lpstr>An Innovative Approach to Partnerships</vt:lpstr>
      <vt:lpstr>Introducing the Panel</vt:lpstr>
      <vt:lpstr>Agenda</vt:lpstr>
      <vt:lpstr>NBSD Mission</vt:lpstr>
      <vt:lpstr>NBSD Mission</vt:lpstr>
      <vt:lpstr>Neighbors</vt:lpstr>
      <vt:lpstr>Program Benefits</vt:lpstr>
      <vt:lpstr>Program and Authorities</vt:lpstr>
      <vt:lpstr>Business Case Analysis</vt:lpstr>
      <vt:lpstr>IGSA: How It Works for Our Case</vt:lpstr>
      <vt:lpstr>Revenue to the Base</vt:lpstr>
      <vt:lpstr>Agreement Summary Points</vt:lpstr>
      <vt:lpstr>Agreement Summary Points</vt:lpstr>
      <vt:lpstr>Limitations on LCFS Funds</vt:lpstr>
      <vt:lpstr>NBSD Project Plans/Considerations</vt:lpstr>
      <vt:lpstr>What’s Next?</vt:lpstr>
      <vt:lpstr>Thank you for your time and Happy Halloween!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RMIG WG Agenda</dc:title>
  <dc:creator>neil.robinson</dc:creator>
  <cp:lastModifiedBy>Cline, Andrew D CDR USN COMNAVREG SW SAN CA (USA)</cp:lastModifiedBy>
  <cp:revision>508</cp:revision>
  <cp:lastPrinted>2021-10-04T22:10:54Z</cp:lastPrinted>
  <dcterms:created xsi:type="dcterms:W3CDTF">2013-12-10T06:03:32Z</dcterms:created>
  <dcterms:modified xsi:type="dcterms:W3CDTF">2022-10-28T16:38:33Z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0x010100669121F19C93BA4DB0094FC1C2D0CE64</vt:lpwstr>
  </property>
</Properties>
</file>