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Roboto-boldItalic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font" Target="fonts/Roboto-italic.fnt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font" Target="fonts/Roboto-bold.fntdata"/><Relationship Id="rId20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7379a84d4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7379a84d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689d51d89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689d51d8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5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eda.gov/archives/2016/imcp/overview/#:~:text=The%20Investing%20in%20Manufacturing%20Communities,accelerate%20the%20resurgence%20of%20manufacturing." TargetMode="External"/><Relationship Id="rId4" Type="http://schemas.openxmlformats.org/officeDocument/2006/relationships/hyperlink" Target="https://oldcc.gov/defense-manufacturing-community-support-program" TargetMode="External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americanmcc.org/" TargetMode="External"/><Relationship Id="rId4" Type="http://schemas.openxmlformats.org/officeDocument/2006/relationships/hyperlink" Target="https://americanmcc.org/" TargetMode="External"/><Relationship Id="rId5" Type="http://schemas.openxmlformats.org/officeDocument/2006/relationships/hyperlink" Target="https://americanmcc.org/" TargetMode="External"/><Relationship Id="rId6" Type="http://schemas.openxmlformats.org/officeDocument/2006/relationships/hyperlink" Target="https://americanmcc.org/" TargetMode="External"/><Relationship Id="rId7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matt.bogoshian@amccmail.org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2104950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300"/>
              <a:t>A New Federal Bottom-Up Policy Model: The Defense Manufacturing Community Support Program and Beyond</a:t>
            </a:r>
            <a:endParaRPr sz="3300"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32342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November 1, 10:00am to 10:45 am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Association</a:t>
            </a:r>
            <a:r>
              <a:rPr lang="en"/>
              <a:t> of Defense Communities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2022 Conference, Phoenix, Arizona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American Manufacturing Communities Collaborative (AMCC)</a:t>
            </a: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7705350" y="603375"/>
            <a:ext cx="145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125" y="160450"/>
            <a:ext cx="1047750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Times New Roman"/>
              <a:buChar char="●"/>
            </a:pPr>
            <a:r>
              <a:rPr lang="en" sz="19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Overview: Matt Bogoshian, AMCC Executive Director</a:t>
            </a:r>
            <a:endParaRPr sz="19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Times New Roman"/>
              <a:buChar char="●"/>
            </a:pPr>
            <a:r>
              <a:rPr lang="en" sz="19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Regional Case Study: Debra Franklin, Associate Vice President Wichita State University </a:t>
            </a:r>
            <a:endParaRPr sz="19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Times New Roman"/>
              <a:buChar char="●"/>
            </a:pPr>
            <a:r>
              <a:rPr lang="en" sz="19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Federal Program Perspective: </a:t>
            </a:r>
            <a:r>
              <a:rPr lang="en" sz="19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Elizabeth Chimienti, </a:t>
            </a:r>
            <a:r>
              <a:rPr lang="en" sz="19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Deputy Director </a:t>
            </a:r>
            <a:r>
              <a:rPr lang="en" sz="19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for Community Adjustment, DOD Office of Local Defense Community Cooperation</a:t>
            </a:r>
            <a:endParaRPr sz="19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7630100" y="596100"/>
            <a:ext cx="153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125" y="160450"/>
            <a:ext cx="1047750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155075" y="5983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400"/>
              <a:t>The History: 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400"/>
              <a:t>Defense Manufacturing Critical to American Progress  </a:t>
            </a:r>
            <a:endParaRPr sz="2400"/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324400" y="1942675"/>
            <a:ext cx="8705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b="1" lang="en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Manufacturing Key to the Enlightenment</a:t>
            </a:r>
            <a:endParaRPr b="1"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b="1" lang="en" sz="200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Manufacturing Key to the </a:t>
            </a:r>
            <a:r>
              <a:rPr b="1" lang="en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Founding Fathers</a:t>
            </a:r>
            <a:endParaRPr b="1"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b="1" lang="en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Manufacturing as the Arsenal of Democracy, WWII</a:t>
            </a:r>
            <a:endParaRPr b="1"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b="1" lang="en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Manufacturing as Dual Purpose, Endless Frontier Act Post WWII </a:t>
            </a:r>
            <a:endParaRPr b="1"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b="1" lang="en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Manufacturing into the 21st Century, Investing in Manufacturing Community Partnership (</a:t>
            </a:r>
            <a:r>
              <a:rPr b="1" lang="en" sz="20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IMCP</a:t>
            </a:r>
            <a:r>
              <a:rPr b="1" lang="en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1" lang="en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the 2018 DOD Report</a:t>
            </a:r>
            <a:endParaRPr b="1"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b="1" lang="en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New 2019-2022 Legislation, Defense </a:t>
            </a:r>
            <a:r>
              <a:rPr b="1" lang="en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Manufacturing</a:t>
            </a:r>
            <a:r>
              <a:rPr b="1" lang="en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Community Support Program (</a:t>
            </a:r>
            <a:r>
              <a:rPr b="1" lang="en" sz="20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DMCSP</a:t>
            </a:r>
            <a:r>
              <a:rPr b="1" lang="en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1"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1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5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547325" y="198125"/>
            <a:ext cx="462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30125" y="160450"/>
            <a:ext cx="1047750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2600"/>
              <a:t>New Federal Interventions to Empower Regions </a:t>
            </a:r>
            <a:endParaRPr/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AutoNum type="arabicPeriod"/>
            </a:pPr>
            <a:r>
              <a:rPr b="1" lang="en" sz="210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IMCP to AMCC to 2018 DOD Report to NDAA and DMCSP</a:t>
            </a:r>
            <a:endParaRPr b="1" sz="2100">
              <a:solidFill>
                <a:srgbClr val="00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Char char="○"/>
            </a:pPr>
            <a:r>
              <a:rPr b="1" lang="en" sz="210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Recognizing the need to strengthen manufacturing ecosystems</a:t>
            </a:r>
            <a:endParaRPr b="1" sz="2100">
              <a:solidFill>
                <a:srgbClr val="00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Char char="○"/>
            </a:pPr>
            <a:r>
              <a:rPr b="1" lang="en" sz="210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Each regional manufacturing ecosystem is different</a:t>
            </a:r>
            <a:endParaRPr b="1" sz="2100">
              <a:solidFill>
                <a:srgbClr val="00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Char char="○"/>
            </a:pPr>
            <a:r>
              <a:rPr b="1" lang="en" sz="210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Common features are the Big 6 </a:t>
            </a:r>
            <a:endParaRPr b="1" sz="2100">
              <a:solidFill>
                <a:srgbClr val="00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100">
              <a:solidFill>
                <a:srgbClr val="00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  2021, 2022 Laws that support, emulate DMCSP </a:t>
            </a:r>
            <a:endParaRPr b="1" sz="2100">
              <a:solidFill>
                <a:srgbClr val="00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8298850" y="593475"/>
            <a:ext cx="91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6225" y="188738"/>
            <a:ext cx="1047750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Along the Way AMCC Emerged </a:t>
            </a:r>
            <a:endParaRPr/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AutoNum type="arabicPeriod"/>
            </a:pPr>
            <a:r>
              <a:rPr lang="en" sz="2300">
                <a:solidFill>
                  <a:srgbClr val="000000"/>
                </a:solidFill>
              </a:rPr>
              <a:t>AMCC Monday national calls include informal discussions and short briefings, nearly all virtual, 2021 strategic plan </a:t>
            </a:r>
            <a:endParaRPr sz="2300">
              <a:solidFill>
                <a:srgbClr val="000000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AutoNum type="arabicPeriod"/>
            </a:pPr>
            <a:r>
              <a:rPr lang="en" sz="2300">
                <a:solidFill>
                  <a:srgbClr val="000000"/>
                </a:solidFill>
              </a:rPr>
              <a:t>The Sustainable Development Briefing Series (4) </a:t>
            </a:r>
            <a:endParaRPr sz="23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300">
                <a:solidFill>
                  <a:srgbClr val="000000"/>
                </a:solidFill>
              </a:rPr>
              <a:t>(Equity, Environmental Sustainability, Economic Competitiveness, Security) 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300">
                <a:solidFill>
                  <a:srgbClr val="000000"/>
                </a:solidFill>
              </a:rPr>
              <a:t>3.   The House </a:t>
            </a:r>
            <a:r>
              <a:rPr lang="en" sz="2300">
                <a:solidFill>
                  <a:srgbClr val="000000"/>
                </a:solidFill>
              </a:rPr>
              <a:t>Manufacturing</a:t>
            </a:r>
            <a:r>
              <a:rPr lang="en" sz="2300">
                <a:solidFill>
                  <a:srgbClr val="000000"/>
                </a:solidFill>
              </a:rPr>
              <a:t> Caucus Briefing Series (7) </a:t>
            </a:r>
            <a:endParaRPr sz="2300">
              <a:solidFill>
                <a:srgbClr val="000000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300">
                <a:solidFill>
                  <a:srgbClr val="000000"/>
                </a:solidFill>
              </a:rPr>
              <a:t>(Overview and the Big 6)</a:t>
            </a:r>
            <a:endParaRPr sz="2300">
              <a:solidFill>
                <a:srgbClr val="000000"/>
              </a:solidFill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7576775" y="860550"/>
            <a:ext cx="158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125" y="160450"/>
            <a:ext cx="1047750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471900" y="738725"/>
            <a:ext cx="50976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AMCC Strategic Plan Goals</a:t>
            </a:r>
            <a:endParaRPr/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367425" y="17422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50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Goal 1 </a:t>
            </a:r>
            <a:r>
              <a:rPr b="1" lang="en" sz="1500" u="sng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Grow</a:t>
            </a:r>
            <a:r>
              <a:rPr b="1" lang="en" sz="150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Grow the national community of manufacturing ecosystem partners with an intentional focus on enhancing competitiveness through innovation, equity, and environmental sustainability.</a:t>
            </a:r>
            <a:endParaRPr sz="1500">
              <a:solidFill>
                <a:srgbClr val="00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" sz="150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Goal 2 </a:t>
            </a:r>
            <a:r>
              <a:rPr b="1" lang="en" sz="1500" u="sng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Integrate</a:t>
            </a:r>
            <a:r>
              <a:rPr b="1" lang="en" sz="150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Connect with and advocate for integrated national and state manufacturing policies with strong regional public and private partners.</a:t>
            </a:r>
            <a:endParaRPr sz="1500">
              <a:solidFill>
                <a:srgbClr val="00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" sz="150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Goal 3 </a:t>
            </a:r>
            <a:r>
              <a:rPr b="1" lang="en" sz="1500" u="sng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Measure</a:t>
            </a:r>
            <a:r>
              <a:rPr b="1" lang="en" sz="150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Develop a standard set of metrics across communities that can be rolled up to demonstrate impact.</a:t>
            </a:r>
            <a:endParaRPr sz="1500">
              <a:solidFill>
                <a:srgbClr val="00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" sz="150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Goal 4 </a:t>
            </a:r>
            <a:r>
              <a:rPr b="1" lang="en" sz="1500" u="sng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Sustain</a:t>
            </a:r>
            <a:r>
              <a:rPr b="1" lang="en" sz="150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" sz="150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Build and significantly expand organizational sustainability.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" sz="1500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to the </a:t>
            </a:r>
            <a:r>
              <a:rPr b="1" lang="en" sz="1500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plan</a:t>
            </a:r>
            <a:r>
              <a:rPr lang="en" sz="1500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lang="en" sz="1500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here.</a:t>
            </a:r>
            <a:endParaRPr b="1" sz="15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7498250" y="1052800"/>
            <a:ext cx="46293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98250" y="337250"/>
            <a:ext cx="1047750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447400" y="0"/>
            <a:ext cx="8826600" cy="74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Strategic Documents Informing &amp; Reflecting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Bottom-up Model </a:t>
            </a: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2300" y="930175"/>
            <a:ext cx="5473500" cy="40524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/>
        </p:nvSpPr>
        <p:spPr>
          <a:xfrm>
            <a:off x="8234700" y="408750"/>
            <a:ext cx="92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8" name="Google Shape;11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98250" y="808950"/>
            <a:ext cx="1047750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3100"/>
              <a:t>AMCC federally designated in 2022 as  America’s national manufacturing Community of Practice by the Dept. of Commerce, Economic Development Administration </a:t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3100"/>
          </a:p>
        </p:txBody>
      </p:sp>
      <p:pic>
        <p:nvPicPr>
          <p:cNvPr id="124" name="Google Shape;12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125" y="160450"/>
            <a:ext cx="1047750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400"/>
              <a:t>Matt Bogoshian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400"/>
              <a:t>AMCC Executive Director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matt.bogoshian@amccmail.org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400"/>
              <a:t>831-601-9509</a:t>
            </a:r>
            <a:endParaRPr sz="1400"/>
          </a:p>
        </p:txBody>
      </p:sp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/>
              <a:t> </a:t>
            </a:r>
            <a:endParaRPr sz="1400"/>
          </a:p>
        </p:txBody>
      </p:sp>
      <p:pic>
        <p:nvPicPr>
          <p:cNvPr descr="Black and white upward shot of Golden Gate Bridge" id="131" name="Google Shape;131;p21"/>
          <p:cNvPicPr preferRelativeResize="0"/>
          <p:nvPr/>
        </p:nvPicPr>
        <p:blipFill rotWithShape="1">
          <a:blip r:embed="rId4">
            <a:alphaModFix/>
          </a:blip>
          <a:srcRect b="0" l="19071" r="4852" t="9"/>
          <a:stretch/>
        </p:blipFill>
        <p:spPr>
          <a:xfrm>
            <a:off x="3274676" y="0"/>
            <a:ext cx="5869325" cy="514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2550" y="2229250"/>
            <a:ext cx="1915850" cy="221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121F19C93BA4DB0094FC1C2D0CE64" ma:contentTypeVersion="18" ma:contentTypeDescription="Create a new document." ma:contentTypeScope="" ma:versionID="7074c3d1d19dee40992000b099268b28">
  <xsd:schema xmlns:xsd="http://www.w3.org/2001/XMLSchema" xmlns:xs="http://www.w3.org/2001/XMLSchema" xmlns:p="http://schemas.microsoft.com/office/2006/metadata/properties" xmlns:ns2="1a98a74f-fa02-41e7-90f0-5f0c90bcdba5" xmlns:ns3="dd26b182-60c1-459b-a59d-f9ae3f8c439d" targetNamespace="http://schemas.microsoft.com/office/2006/metadata/properties" ma:root="true" ma:fieldsID="61a6c846bf39839819a4e30f99f3e6be" ns2:_="" ns3:_="">
    <xsd:import namespace="1a98a74f-fa02-41e7-90f0-5f0c90bcdba5"/>
    <xsd:import namespace="dd26b182-60c1-459b-a59d-f9ae3f8c43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TaxKeywordTaxHTField" minOccurs="0"/>
                <xsd:element ref="ns3:TaxCatchAll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8a74f-fa02-41e7-90f0-5f0c90bcd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9549015-d31d-48c1-9f2a-0da7e2dfa4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6b182-60c1-459b-a59d-f9ae3f8c439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c9549015-d31d-48c1-9f2a-0da7e2dfa49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7a738942-e7ee-43b6-bd6a-1b57cf36d3bd}" ma:internalName="TaxCatchAll" ma:showField="CatchAllData" ma:web="dd26b182-60c1-459b-a59d-f9ae3f8c43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98a74f-fa02-41e7-90f0-5f0c90bcdba5">
      <Terms xmlns="http://schemas.microsoft.com/office/infopath/2007/PartnerControls"/>
    </lcf76f155ced4ddcb4097134ff3c332f>
    <TaxCatchAll xmlns="dd26b182-60c1-459b-a59d-f9ae3f8c439d" xsi:nil="true"/>
    <TaxKeywordTaxHTField xmlns="dd26b182-60c1-459b-a59d-f9ae3f8c439d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B7DB07E0-C24A-41B0-8D8D-6F507960E37C}"/>
</file>

<file path=customXml/itemProps2.xml><?xml version="1.0" encoding="utf-8"?>
<ds:datastoreItem xmlns:ds="http://schemas.openxmlformats.org/officeDocument/2006/customXml" ds:itemID="{3A62BACE-6C0B-4A5F-8394-9FE4C853C7C5}"/>
</file>

<file path=customXml/itemProps3.xml><?xml version="1.0" encoding="utf-8"?>
<ds:datastoreItem xmlns:ds="http://schemas.openxmlformats.org/officeDocument/2006/customXml" ds:itemID="{AFB7828C-0C66-4EC4-AC57-03E973A9C552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0x010100669121F19C93BA4DB0094FC1C2D0CE64</vt:lpwstr>
  </property>
</Properties>
</file>