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2" r:id="rId2"/>
    <p:sldId id="299" r:id="rId3"/>
    <p:sldId id="304" r:id="rId4"/>
    <p:sldId id="305" r:id="rId5"/>
    <p:sldId id="303" r:id="rId6"/>
    <p:sldId id="306" r:id="rId7"/>
    <p:sldId id="300" r:id="rId8"/>
    <p:sldId id="294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k O'Brien" initials="PO" lastIdx="6" clrIdx="0">
    <p:extLst>
      <p:ext uri="{19B8F6BF-5375-455C-9EA6-DF929625EA0E}">
        <p15:presenceInfo xmlns:p15="http://schemas.microsoft.com/office/powerpoint/2012/main" userId="675fc26883fff64a" providerId="Windows Live"/>
      </p:ext>
    </p:extLst>
  </p:cmAuthor>
  <p:cmAuthor id="2" name="Isenberg, Seth Y CIV WSO OEA" initials="ISYCWO" lastIdx="2" clrIdx="1">
    <p:extLst>
      <p:ext uri="{19B8F6BF-5375-455C-9EA6-DF929625EA0E}">
        <p15:presenceInfo xmlns:p15="http://schemas.microsoft.com/office/powerpoint/2012/main" userId="S-1-5-21-412667653-668731278-4213794525-16565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0445" autoAdjust="0"/>
  </p:normalViewPr>
  <p:slideViewPr>
    <p:cSldViewPr snapToGrid="0">
      <p:cViewPr varScale="1">
        <p:scale>
          <a:sx n="59" d="100"/>
          <a:sy n="59" d="100"/>
        </p:scale>
        <p:origin x="8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2DCB4-6FA8-41F3-8ABC-6F5EEC9C9DC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5E1D123-0C89-4EC4-B621-2D9D5CDB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1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2e92017097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dirty="0"/>
          </a:p>
        </p:txBody>
      </p:sp>
      <p:sp>
        <p:nvSpPr>
          <p:cNvPr id="115" name="Google Shape;115;g12e92017097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134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Eligible activities include the development of new products and services; the rebuilding and retooling of supply chains; and, the training of highly skilled manufacturing workers to support the defense industrial base at the speed of relevancy.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1D123-0C89-4EC4-B621-2D9D5CDB59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19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1D123-0C89-4EC4-B621-2D9D5CDB59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15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1D123-0C89-4EC4-B621-2D9D5CDB59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60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19616" lvl="1" indent="-285750">
              <a:spcBef>
                <a:spcPts val="267"/>
              </a:spcBef>
              <a:spcAft>
                <a:spcPts val="267"/>
              </a:spcAft>
              <a:buClr>
                <a:srgbClr val="002060"/>
              </a:buClr>
              <a:buSzPts val="1400"/>
              <a:buFont typeface="Wingdings" panose="05000000000000000000" pitchFamily="2" charset="2"/>
              <a:buChar char="§"/>
            </a:pPr>
            <a:r>
              <a:rPr lang="en-US" sz="120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Reach out to Lead Organizations and their partners to learn about the work they are doing in advanced manufacturing supply chain enhancement, research and innovation, and workforce development – there may be an overlap of interest</a:t>
            </a:r>
          </a:p>
          <a:p>
            <a:pPr marL="319616" lvl="1" indent="-285750">
              <a:spcBef>
                <a:spcPts val="267"/>
              </a:spcBef>
              <a:spcAft>
                <a:spcPts val="267"/>
              </a:spcAft>
              <a:buClr>
                <a:srgbClr val="002060"/>
              </a:buClr>
              <a:buSzPts val="1400"/>
              <a:buFont typeface="Wingdings" panose="05000000000000000000" pitchFamily="2" charset="2"/>
              <a:buChar char="§"/>
            </a:pPr>
            <a:r>
              <a:rPr lang="en-US" sz="120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Defense Manufacturing Partnerships also actively seek partnerships with installations and military services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1D123-0C89-4EC4-B621-2D9D5CDB59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54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30c9049f1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g130c9049f1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184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EA-background_icon-01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407260"/>
            <a:ext cx="12192000" cy="342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E398-8532-47FA-8B5F-90DE5C6AD4E3}" type="datetime1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DCIP FY21 FFO Release Brief // May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09C5-13EF-48EB-B4F2-4CFA7163F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9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363D-D3D5-4C6B-A5B9-020F1C3727AA}" type="datetime1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DCIP FY21 FFO Release Brief // May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09C5-13EF-48EB-B4F2-4CFA7163F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7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F7A5-7B27-43D6-87DB-ECBF2484B344}" type="datetime1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DCIP FY21 FFO Release Brief // May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09C5-13EF-48EB-B4F2-4CFA7163F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87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EA-background_icon-01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407260"/>
            <a:ext cx="12192000" cy="342324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69079" y="2766143"/>
            <a:ext cx="11143024" cy="860907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bg1"/>
                </a:solidFill>
                <a:latin typeface="Book Antiqua" panose="02040602050305030304" pitchFamily="18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59579" y="3627050"/>
            <a:ext cx="10948471" cy="5821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500" i="1">
                <a:solidFill>
                  <a:srgbClr val="FFFFFF"/>
                </a:solidFill>
                <a:latin typeface="Book Antiqua" panose="0204060205030503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746915" y="5451786"/>
            <a:ext cx="5201364" cy="1156586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None/>
              <a:defRPr sz="1200">
                <a:solidFill>
                  <a:srgbClr val="072964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rgbClr val="072964"/>
                </a:solidFill>
              </a:defRPr>
            </a:lvl2pPr>
            <a:lvl3pPr marL="0" indent="0">
              <a:spcBef>
                <a:spcPts val="0"/>
              </a:spcBef>
              <a:buNone/>
              <a:defRPr sz="1400" i="1">
                <a:solidFill>
                  <a:srgbClr val="072964"/>
                </a:solidFill>
              </a:defRPr>
            </a:lvl3pPr>
            <a:lvl4pPr marL="0" indent="0">
              <a:spcBef>
                <a:spcPts val="0"/>
              </a:spcBef>
              <a:buNone/>
              <a:defRPr sz="1400">
                <a:solidFill>
                  <a:srgbClr val="072964"/>
                </a:solidFill>
              </a:defRPr>
            </a:lvl4pPr>
            <a:lvl5pPr marL="0" indent="0">
              <a:buNone/>
              <a:defRPr sz="1400">
                <a:solidFill>
                  <a:srgbClr val="2C5883"/>
                </a:solidFill>
              </a:defRPr>
            </a:lvl5pPr>
          </a:lstStyle>
          <a:p>
            <a:pPr lvl="0"/>
            <a:r>
              <a:rPr lang="en-US" dirty="0"/>
              <a:t>Presented by</a:t>
            </a:r>
          </a:p>
          <a:p>
            <a:pPr lvl="1"/>
            <a:r>
              <a:rPr lang="en-US" dirty="0"/>
              <a:t>Presenter Name Here</a:t>
            </a:r>
          </a:p>
          <a:p>
            <a:pPr lvl="2"/>
            <a:r>
              <a:rPr lang="en-US" dirty="0"/>
              <a:t>Title</a:t>
            </a:r>
          </a:p>
          <a:p>
            <a:pPr lvl="3"/>
            <a:r>
              <a:rPr lang="en-US" dirty="0"/>
              <a:t>Office level</a:t>
            </a:r>
          </a:p>
        </p:txBody>
      </p:sp>
    </p:spTree>
    <p:extLst>
      <p:ext uri="{BB962C8B-B14F-4D97-AF65-F5344CB8AC3E}">
        <p14:creationId xmlns:p14="http://schemas.microsoft.com/office/powerpoint/2010/main" val="58713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F1C3-5707-4088-BD43-8B024DE1E4EE}" type="datetime1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DCIP FY21 FFO Release Brief // May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09C5-13EF-48EB-B4F2-4CFA7163F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6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4691-03EF-4A35-A98A-A3E7B81D6129}" type="datetime1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DCIP FY21 FFO Release Brief // May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09C5-13EF-48EB-B4F2-4CFA7163F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8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D5C0C-2167-444B-8593-DFC8EDDBA052}" type="datetime1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DCIP FY21 FFO Release Brief // May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09C5-13EF-48EB-B4F2-4CFA7163F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6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399" y="104775"/>
            <a:ext cx="8334983" cy="132556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830" y="1681163"/>
            <a:ext cx="570574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830" y="2505075"/>
            <a:ext cx="570574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7441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7441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01502" y="6356348"/>
            <a:ext cx="2743200" cy="365125"/>
          </a:xfrm>
        </p:spPr>
        <p:txBody>
          <a:bodyPr/>
          <a:lstStyle/>
          <a:p>
            <a:fld id="{2F539ED1-96BF-4DDE-9947-F47E058AE72E}" type="datetime1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DCIP FY21 FFO Release Brief // May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044290" y="6356349"/>
            <a:ext cx="2743200" cy="365125"/>
          </a:xfrm>
        </p:spPr>
        <p:txBody>
          <a:bodyPr/>
          <a:lstStyle/>
          <a:p>
            <a:fld id="{056409C5-13EF-48EB-B4F2-4CFA7163F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6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Book Antiqua" panose="0204060205030503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3920-45CE-4515-B0C4-DB0BDEF2F711}" type="datetime1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DCIP FY21 FFO Release Brief // May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09C5-13EF-48EB-B4F2-4CFA7163F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7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75F9-49B8-4482-9E01-B172DED3091F}" type="datetime1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DCIP FY21 FFO Release Brief // May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09C5-13EF-48EB-B4F2-4CFA7163F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4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0D9A-AEB4-4738-8AF2-9B7603469E5B}" type="datetime1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DCIP FY21 FFO Release Brief // May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09C5-13EF-48EB-B4F2-4CFA7163F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5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CCFF-6BCB-4003-B358-30F1A75954D3}" type="datetime1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DCIP FY21 FFO Release Brief // May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09C5-13EF-48EB-B4F2-4CFA7163F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49494" y="46980"/>
            <a:ext cx="84711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334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9CF0B-B607-4DBE-BB1C-2D92DDE64F46}" type="datetime1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DCIP FY21 FFO Release Brief // May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09C5-13EF-48EB-B4F2-4CFA7163F5B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17" y="164386"/>
            <a:ext cx="1033901" cy="101714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232718" y="303625"/>
            <a:ext cx="25426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U.S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Department</a:t>
            </a:r>
            <a:r>
              <a:rPr lang="en-US" sz="1400" b="1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Defense</a:t>
            </a:r>
          </a:p>
          <a:p>
            <a:r>
              <a:rPr lang="en-US" sz="1400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Local Defense</a:t>
            </a:r>
          </a:p>
          <a:p>
            <a:r>
              <a:rPr lang="en-US" sz="1400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Cooperation</a:t>
            </a:r>
            <a:endPara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01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8"/>
          <p:cNvSpPr>
            <a:spLocks noGrp="1"/>
          </p:cNvSpPr>
          <p:nvPr>
            <p:ph type="ctrTitle"/>
          </p:nvPr>
        </p:nvSpPr>
        <p:spPr>
          <a:xfrm>
            <a:off x="448236" y="2418393"/>
            <a:ext cx="11143024" cy="860907"/>
          </a:xfrm>
        </p:spPr>
        <p:txBody>
          <a:bodyPr>
            <a:noAutofit/>
          </a:bodyPr>
          <a:lstStyle/>
          <a:p>
            <a:r>
              <a:rPr lang="en-US" sz="3000" dirty="0"/>
              <a:t>Association of Defense Communities </a:t>
            </a:r>
            <a:br>
              <a:rPr lang="en-US" sz="3000" dirty="0"/>
            </a:br>
            <a:r>
              <a:rPr lang="en-US" sz="3000" dirty="0"/>
              <a:t>Installation Innovation Forum </a:t>
            </a:r>
            <a:br>
              <a:rPr lang="en-US" sz="3000" dirty="0"/>
            </a:br>
            <a:endParaRPr lang="en-US" sz="3000" dirty="0">
              <a:cs typeface="Arial" panose="020B0604020202020204" pitchFamily="34" charset="0"/>
            </a:endParaRPr>
          </a:p>
        </p:txBody>
      </p:sp>
      <p:sp>
        <p:nvSpPr>
          <p:cNvPr id="8" name="Subtitle 9"/>
          <p:cNvSpPr>
            <a:spLocks noGrp="1"/>
          </p:cNvSpPr>
          <p:nvPr>
            <p:ph type="subTitle" idx="1"/>
          </p:nvPr>
        </p:nvSpPr>
        <p:spPr>
          <a:xfrm>
            <a:off x="448236" y="3759903"/>
            <a:ext cx="10948471" cy="582181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Arial" panose="020B0604020202020204" pitchFamily="34" charset="0"/>
              </a:rPr>
              <a:t>Defense Manufacturing Community Support Program Overview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840071" y="4949762"/>
            <a:ext cx="4870401" cy="1836520"/>
          </a:xfrm>
        </p:spPr>
        <p:txBody>
          <a:bodyPr>
            <a:noAutofit/>
          </a:bodyPr>
          <a:lstStyle/>
          <a:p>
            <a:pPr lvl="0"/>
            <a:r>
              <a:rPr lang="en-US" dirty="0">
                <a:latin typeface="Book Antiqua" panose="02040602050305030304" pitchFamily="18" charset="0"/>
              </a:rPr>
              <a:t>Presented By: </a:t>
            </a:r>
          </a:p>
          <a:p>
            <a:pPr lvl="1"/>
            <a:endParaRPr lang="en-US" sz="1200" dirty="0">
              <a:latin typeface="Book Antiqua" panose="02040602050305030304" pitchFamily="18" charset="0"/>
            </a:endParaRPr>
          </a:p>
          <a:p>
            <a:pPr lvl="1"/>
            <a:r>
              <a:rPr lang="en-US" sz="1200" dirty="0" smtClean="0">
                <a:latin typeface="Book Antiqua" panose="02040602050305030304" pitchFamily="18" charset="0"/>
              </a:rPr>
              <a:t>Liz Chimienti</a:t>
            </a:r>
            <a:endParaRPr lang="en-US" sz="1200" dirty="0">
              <a:latin typeface="Book Antiqua" panose="02040602050305030304" pitchFamily="18" charset="0"/>
            </a:endParaRPr>
          </a:p>
          <a:p>
            <a:pPr lvl="2"/>
            <a:r>
              <a:rPr lang="en-US" sz="1200" dirty="0" smtClean="0">
                <a:latin typeface="Book Antiqua" panose="02040602050305030304" pitchFamily="18" charset="0"/>
              </a:rPr>
              <a:t>Deputy Director for Community Adjustment</a:t>
            </a:r>
            <a:endParaRPr lang="en-US" sz="1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9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>
            <a:extLst>
              <a:ext uri="{FF2B5EF4-FFF2-40B4-BE49-F238E27FC236}">
                <a16:creationId xmlns:a16="http://schemas.microsoft.com/office/drawing/2014/main" id="{536EC1B8-BC8E-D01D-9FB7-C1FACC711E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55" y="1350422"/>
            <a:ext cx="11079017" cy="4218730"/>
          </a:xfrm>
          <a:prstGeom prst="rect">
            <a:avLst/>
          </a:prstGeom>
        </p:spPr>
      </p:pic>
      <p:sp>
        <p:nvSpPr>
          <p:cNvPr id="117" name="Google Shape;117;p27"/>
          <p:cNvSpPr txBox="1">
            <a:spLocks noGrp="1"/>
          </p:cNvSpPr>
          <p:nvPr>
            <p:ph type="title"/>
          </p:nvPr>
        </p:nvSpPr>
        <p:spPr>
          <a:xfrm>
            <a:off x="4857817" y="582906"/>
            <a:ext cx="6474949" cy="45415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pPr algn="l">
              <a:spcBef>
                <a:spcPts val="0"/>
              </a:spcBef>
              <a:buClr>
                <a:srgbClr val="002B51"/>
              </a:buClr>
              <a:buSzPts val="2880"/>
            </a:pPr>
            <a:r>
              <a:rPr lang="en" sz="3200" dirty="0">
                <a:solidFill>
                  <a:srgbClr val="002060"/>
                </a:solidFill>
              </a:rPr>
              <a:t>Defense Manufacturing Community Support </a:t>
            </a:r>
            <a:r>
              <a:rPr lang="en" sz="3200" dirty="0" smtClean="0">
                <a:solidFill>
                  <a:srgbClr val="002060"/>
                </a:solidFill>
              </a:rPr>
              <a:t>Program</a:t>
            </a:r>
            <a:r>
              <a:rPr lang="en" sz="3200" dirty="0">
                <a:solidFill>
                  <a:srgbClr val="002060"/>
                </a:solidFill>
              </a:rPr>
              <a:t/>
            </a:r>
            <a:br>
              <a:rPr lang="en" sz="3200" dirty="0">
                <a:solidFill>
                  <a:srgbClr val="002060"/>
                </a:solidFill>
              </a:rPr>
            </a:br>
            <a:endParaRPr sz="3200" dirty="0">
              <a:solidFill>
                <a:srgbClr val="002060"/>
              </a:solidFill>
            </a:endParaRPr>
          </a:p>
        </p:txBody>
      </p:sp>
      <p:sp>
        <p:nvSpPr>
          <p:cNvPr id="118" name="Google Shape;118;p27"/>
          <p:cNvSpPr/>
          <p:nvPr/>
        </p:nvSpPr>
        <p:spPr>
          <a:xfrm>
            <a:off x="1072055" y="1405195"/>
            <a:ext cx="10058400" cy="416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33866" lvl="1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</a:pPr>
            <a:r>
              <a:rPr lang="en-US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“</a:t>
            </a:r>
            <a:r>
              <a:rPr 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Make long-term investments in critical skills, facilities, research and development, and small business support in order to strengthen the national security innovation base</a:t>
            </a:r>
            <a:r>
              <a:rPr lang="en-US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.”</a:t>
            </a:r>
          </a:p>
        </p:txBody>
      </p:sp>
      <p:sp>
        <p:nvSpPr>
          <p:cNvPr id="120" name="Google Shape;120;p27"/>
          <p:cNvSpPr/>
          <p:nvPr/>
        </p:nvSpPr>
        <p:spPr>
          <a:xfrm>
            <a:off x="8019875" y="1803467"/>
            <a:ext cx="3312891" cy="31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20128" lvl="1" indent="-186262">
              <a:spcBef>
                <a:spcPts val="1067"/>
              </a:spcBef>
              <a:buClr>
                <a:srgbClr val="FFE090"/>
              </a:buClr>
              <a:buSzPts val="1400"/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554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536EC1B8-BC8E-D01D-9FB7-C1FACC711E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55" y="1350421"/>
            <a:ext cx="11079017" cy="4474645"/>
          </a:xfrm>
          <a:prstGeom prst="rect">
            <a:avLst/>
          </a:prstGeom>
        </p:spPr>
      </p:pic>
      <p:sp>
        <p:nvSpPr>
          <p:cNvPr id="7" name="TextBox 66"/>
          <p:cNvSpPr txBox="1">
            <a:spLocks/>
          </p:cNvSpPr>
          <p:nvPr/>
        </p:nvSpPr>
        <p:spPr>
          <a:xfrm>
            <a:off x="794646" y="1486184"/>
            <a:ext cx="10806226" cy="413036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9616" lvl="1" indent="-28575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</a:pP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17 Defense Manufacturing Communities competitively selected between FY 20 and 22</a:t>
            </a:r>
          </a:p>
          <a:p>
            <a:pPr marL="319616" lvl="1" indent="-28575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</a:pP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Consortia focused on enabling capabilities, key technologies, or industrial base supply chains that are determined critical to national security. </a:t>
            </a:r>
          </a:p>
          <a:p>
            <a:pPr marL="833966" lvl="2" indent="-34290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In FY22, biotechnology, </a:t>
            </a:r>
            <a:r>
              <a:rPr lang="en-US" dirty="0" err="1">
                <a:solidFill>
                  <a:schemeClr val="bg1"/>
                </a:solidFill>
                <a:latin typeface="Book Antiqua" panose="02040602050305030304" pitchFamily="18" charset="0"/>
              </a:rPr>
              <a:t>hypersonics</a:t>
            </a: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, kinetic capabilities, energy storage &amp; batteries, castings &amp; forgings, microelectronics, submarine &amp; shipbuilding workforce</a:t>
            </a:r>
          </a:p>
          <a:p>
            <a:pPr marL="833966" lvl="2" indent="-34290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All projects partner with at least one Defense Manufacturing Institute</a:t>
            </a:r>
          </a:p>
          <a:p>
            <a:pPr marL="319616" lvl="1" indent="-28575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</a:pP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Activities and investments include: workforce training, retraining, or recruitment and retention, including that of women and underrepresented minorities; business incubators; advanced research and commercialization, including with Federal laboratories and depots; supply chain development; and small business assistance</a:t>
            </a: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.</a:t>
            </a:r>
            <a:endParaRPr lang="en-US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rgbClr val="002060"/>
                </a:solidFill>
                <a:latin typeface="Book Antiqua" panose="02040602050305030304" pitchFamily="18" charset="0"/>
              </a:rPr>
              <a:t>Defense Manufacturing Community Support Program</a:t>
            </a:r>
          </a:p>
        </p:txBody>
      </p:sp>
    </p:spTree>
    <p:extLst>
      <p:ext uri="{BB962C8B-B14F-4D97-AF65-F5344CB8AC3E}">
        <p14:creationId xmlns:p14="http://schemas.microsoft.com/office/powerpoint/2010/main" val="459110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>
            <a:extLst>
              <a:ext uri="{FF2B5EF4-FFF2-40B4-BE49-F238E27FC236}">
                <a16:creationId xmlns:a16="http://schemas.microsoft.com/office/drawing/2014/main" id="{536EC1B8-BC8E-D01D-9FB7-C1FACC711E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55" y="1350422"/>
            <a:ext cx="11079017" cy="42187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Outputs to Date</a:t>
            </a:r>
            <a:endParaRPr lang="en-US" sz="30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2558"/>
            <a:ext cx="10533434" cy="4351338"/>
          </a:xfrm>
        </p:spPr>
        <p:txBody>
          <a:bodyPr>
            <a:normAutofit/>
          </a:bodyPr>
          <a:lstStyle/>
          <a:p>
            <a:pPr marL="319616" lvl="1" indent="-28575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</a:pP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To date, 11 Defense Manufacturing Communities have assisted over </a:t>
            </a: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1,760 defense businesses </a:t>
            </a: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and </a:t>
            </a: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30,000 </a:t>
            </a: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workers. Program activities have resulted in:</a:t>
            </a:r>
          </a:p>
          <a:p>
            <a:pPr marL="833966" lvl="2" indent="-34290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Over </a:t>
            </a: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1,000 small and medium-size companies receiving guidance on entering </a:t>
            </a: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the defense sector;</a:t>
            </a:r>
          </a:p>
          <a:p>
            <a:pPr marL="833966" lvl="2" indent="-34290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Development </a:t>
            </a: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of </a:t>
            </a: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29 </a:t>
            </a: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new defense </a:t>
            </a: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technologies/products;</a:t>
            </a:r>
          </a:p>
          <a:p>
            <a:pPr marL="833966" lvl="2" indent="-34290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Improvement </a:t>
            </a: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of </a:t>
            </a: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69 </a:t>
            </a: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defense technologies/products; </a:t>
            </a: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and,</a:t>
            </a:r>
          </a:p>
          <a:p>
            <a:pPr marL="833966" lvl="2" indent="-34290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Enhancement </a:t>
            </a: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of cybersecurity capabilities for </a:t>
            </a: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413 </a:t>
            </a: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companies.</a:t>
            </a:r>
          </a:p>
        </p:txBody>
      </p:sp>
    </p:spTree>
    <p:extLst>
      <p:ext uri="{BB962C8B-B14F-4D97-AF65-F5344CB8AC3E}">
        <p14:creationId xmlns:p14="http://schemas.microsoft.com/office/powerpoint/2010/main" val="3380226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>
            <a:extLst>
              <a:ext uri="{FF2B5EF4-FFF2-40B4-BE49-F238E27FC236}">
                <a16:creationId xmlns:a16="http://schemas.microsoft.com/office/drawing/2014/main" id="{536EC1B8-BC8E-D01D-9FB7-C1FACC711E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55" y="1350422"/>
            <a:ext cx="11079017" cy="42187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dirty="0">
                <a:solidFill>
                  <a:srgbClr val="002060"/>
                </a:solidFill>
                <a:latin typeface="Book Antiqua" panose="02040602050305030304" pitchFamily="18" charset="0"/>
              </a:rPr>
              <a:t>Preparing for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2558"/>
            <a:ext cx="10533434" cy="4351338"/>
          </a:xfrm>
        </p:spPr>
        <p:txBody>
          <a:bodyPr>
            <a:normAutofit/>
          </a:bodyPr>
          <a:lstStyle/>
          <a:p>
            <a:pPr marL="319616" lvl="1" indent="-28575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</a:pP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Notice of Funding Opportunity in Spring 2023</a:t>
            </a:r>
          </a:p>
          <a:p>
            <a:pPr marL="319616" lvl="1" indent="-28575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</a:pP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 Step Process </a:t>
            </a:r>
            <a:r>
              <a:rPr lang="en-US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</a:p>
          <a:p>
            <a:pPr marL="833966" lvl="2" indent="-34290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Submit Proposal to compete for Defense </a:t>
            </a: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Manufacturing Community </a:t>
            </a: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Designation</a:t>
            </a:r>
          </a:p>
          <a:p>
            <a:pPr marL="833966" lvl="2" indent="-34290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If selected, then submit a full Application</a:t>
            </a:r>
            <a:endParaRPr lang="en-US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marL="319616" lvl="1" indent="-28575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</a:pP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Significant </a:t>
            </a: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collaboration with OUSD (A&amp;S) IBP, OUSD (R&amp;E), Commerce, NIST-MEP, </a:t>
            </a:r>
            <a:r>
              <a:rPr lang="en-US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DoL</a:t>
            </a:r>
            <a:endParaRPr lang="en-US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marL="319616" lvl="1" indent="-28575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</a:pP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Leverage </a:t>
            </a: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state and local economic development capabilities </a:t>
            </a:r>
            <a:endParaRPr lang="en-US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marL="319616" lvl="1" indent="-28575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</a:pP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Expand </a:t>
            </a: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the manufacturing ecosystem, including workforce </a:t>
            </a: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development</a:t>
            </a:r>
          </a:p>
          <a:p>
            <a:pPr marL="319616" lvl="1" indent="-28575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</a:pP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Focus on delivering technology and innovation at speed of relevancy </a:t>
            </a:r>
          </a:p>
        </p:txBody>
      </p:sp>
    </p:spTree>
    <p:extLst>
      <p:ext uri="{BB962C8B-B14F-4D97-AF65-F5344CB8AC3E}">
        <p14:creationId xmlns:p14="http://schemas.microsoft.com/office/powerpoint/2010/main" val="3598130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>
            <a:extLst>
              <a:ext uri="{FF2B5EF4-FFF2-40B4-BE49-F238E27FC236}">
                <a16:creationId xmlns:a16="http://schemas.microsoft.com/office/drawing/2014/main" id="{536EC1B8-BC8E-D01D-9FB7-C1FACC711E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55" y="1350421"/>
            <a:ext cx="11079017" cy="48544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Partnering with Installations - Examples</a:t>
            </a:r>
            <a:endParaRPr lang="en-US" sz="30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2185"/>
            <a:ext cx="10533434" cy="4351338"/>
          </a:xfrm>
        </p:spPr>
        <p:txBody>
          <a:bodyPr>
            <a:normAutofit fontScale="92500" lnSpcReduction="10000"/>
          </a:bodyPr>
          <a:lstStyle/>
          <a:p>
            <a:pPr marL="319616" lvl="1" indent="-28575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</a:pPr>
            <a:r>
              <a:rPr lang="en-US" sz="2600" dirty="0">
                <a:solidFill>
                  <a:schemeClr val="bg1"/>
                </a:solidFill>
                <a:latin typeface="Book Antiqua" panose="02040602050305030304" pitchFamily="18" charset="0"/>
              </a:rPr>
              <a:t>Utah Defense Manufacturing </a:t>
            </a:r>
            <a:r>
              <a:rPr lang="en-US" sz="26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Community</a:t>
            </a:r>
          </a:p>
          <a:p>
            <a:pPr marL="833966" lvl="2" indent="-34290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Partnership </a:t>
            </a:r>
            <a:r>
              <a:rPr lang="en-U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with Hill Air Force Base to further aerospace workforce initiatives and research and development.</a:t>
            </a:r>
          </a:p>
          <a:p>
            <a:pPr marL="319616" lvl="1" indent="-28575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</a:pPr>
            <a:r>
              <a:rPr lang="en-US" sz="2600" dirty="0">
                <a:solidFill>
                  <a:schemeClr val="bg1"/>
                </a:solidFill>
                <a:latin typeface="Book Antiqua" panose="02040602050305030304" pitchFamily="18" charset="0"/>
              </a:rPr>
              <a:t>California Defense Manufacturing Community (</a:t>
            </a:r>
            <a:r>
              <a:rPr lang="en-US" sz="2600" dirty="0">
                <a:solidFill>
                  <a:schemeClr val="bg1"/>
                </a:solidFill>
                <a:latin typeface="Book Antiqua" panose="02040602050305030304" pitchFamily="18" charset="0"/>
              </a:rPr>
              <a:t>CADENCE)</a:t>
            </a:r>
          </a:p>
          <a:p>
            <a:pPr marL="833966" lvl="2" indent="-34290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Partnership </a:t>
            </a:r>
            <a:r>
              <a:rPr lang="en-U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with Vandenberg Air Force Base in cloud computing research and development and workforce training. </a:t>
            </a:r>
          </a:p>
          <a:p>
            <a:pPr marL="319616" lvl="1" indent="-28575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</a:pPr>
            <a:r>
              <a:rPr lang="en-US" sz="2600" dirty="0">
                <a:solidFill>
                  <a:schemeClr val="bg1"/>
                </a:solidFill>
                <a:latin typeface="Book Antiqua" panose="02040602050305030304" pitchFamily="18" charset="0"/>
              </a:rPr>
              <a:t>Ohio Defense Manufacturing </a:t>
            </a:r>
            <a:r>
              <a:rPr lang="en-US" sz="26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Community </a:t>
            </a:r>
          </a:p>
          <a:p>
            <a:pPr marL="833966" lvl="2" indent="-34290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Partnership </a:t>
            </a:r>
            <a:r>
              <a:rPr lang="en-U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between Ohio State University Center for Design and Manufacturing Excellence (CDME) and The </a:t>
            </a:r>
            <a:r>
              <a:rPr lang="en-US" sz="2200" dirty="0" err="1">
                <a:solidFill>
                  <a:schemeClr val="bg1"/>
                </a:solidFill>
                <a:latin typeface="Book Antiqua" panose="02040602050305030304" pitchFamily="18" charset="0"/>
              </a:rPr>
              <a:t>Lanterman</a:t>
            </a:r>
            <a:r>
              <a:rPr lang="en-U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 Group (TLG) to develop additive manufacturing training offering to US Navy journeyman. </a:t>
            </a:r>
          </a:p>
          <a:p>
            <a:pPr marL="319616" lvl="1" indent="-28575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</a:pPr>
            <a:r>
              <a:rPr lang="en-US" sz="2600" dirty="0">
                <a:solidFill>
                  <a:schemeClr val="bg1"/>
                </a:solidFill>
                <a:latin typeface="Book Antiqua" panose="02040602050305030304" pitchFamily="18" charset="0"/>
              </a:rPr>
              <a:t>New Jersey Manufacturing </a:t>
            </a:r>
            <a:r>
              <a:rPr lang="en-US" sz="26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Consortium</a:t>
            </a:r>
          </a:p>
          <a:p>
            <a:pPr marL="833966" lvl="2" indent="-34290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Partnering </a:t>
            </a:r>
            <a:r>
              <a:rPr lang="en-U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with </a:t>
            </a:r>
            <a:r>
              <a:rPr lang="en-US" sz="2200" dirty="0" err="1">
                <a:solidFill>
                  <a:schemeClr val="bg1"/>
                </a:solidFill>
                <a:latin typeface="Book Antiqua" panose="02040602050305030304" pitchFamily="18" charset="0"/>
              </a:rPr>
              <a:t>Picatinny</a:t>
            </a:r>
            <a:r>
              <a:rPr lang="en-US" sz="2200" dirty="0">
                <a:solidFill>
                  <a:schemeClr val="bg1"/>
                </a:solidFill>
                <a:latin typeface="Book Antiqua" panose="02040602050305030304" pitchFamily="18" charset="0"/>
              </a:rPr>
              <a:t> Arsenal’s Joint Center of Excellence for Guns and Ammunition to fill key advanced manufacturing technology needs and to create transition opportunities for new defense technologies.</a:t>
            </a:r>
          </a:p>
          <a:p>
            <a:pPr marL="319616" lvl="1" indent="-28575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</a:pPr>
            <a:endParaRPr lang="en-US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040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>
            <a:extLst>
              <a:ext uri="{FF2B5EF4-FFF2-40B4-BE49-F238E27FC236}">
                <a16:creationId xmlns:a16="http://schemas.microsoft.com/office/drawing/2014/main" id="{536EC1B8-BC8E-D01D-9FB7-C1FACC711E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855" y="1350422"/>
            <a:ext cx="11079017" cy="4218730"/>
          </a:xfrm>
          <a:prstGeom prst="rect">
            <a:avLst/>
          </a:prstGeom>
        </p:spPr>
      </p:pic>
      <p:sp>
        <p:nvSpPr>
          <p:cNvPr id="128" name="Google Shape;128;p28"/>
          <p:cNvSpPr txBox="1">
            <a:spLocks noGrp="1"/>
          </p:cNvSpPr>
          <p:nvPr>
            <p:ph type="title"/>
          </p:nvPr>
        </p:nvSpPr>
        <p:spPr>
          <a:xfrm>
            <a:off x="4587875" y="498833"/>
            <a:ext cx="5651500" cy="435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" sz="3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Contacts</a:t>
            </a:r>
            <a:endParaRPr sz="30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1" name="Google Shape;131;p28"/>
          <p:cNvSpPr txBox="1">
            <a:spLocks noGrp="1"/>
          </p:cNvSpPr>
          <p:nvPr>
            <p:ph idx="1"/>
          </p:nvPr>
        </p:nvSpPr>
        <p:spPr>
          <a:xfrm>
            <a:off x="661477" y="1434164"/>
            <a:ext cx="10243945" cy="4023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Hiwot Gebremariam, DMCSP </a:t>
            </a:r>
            <a:r>
              <a:rPr 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Program Activity Lead - OLDCC</a:t>
            </a:r>
          </a:p>
          <a:p>
            <a:pPr marL="33866" lvl="1" indent="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  <a:buNone/>
            </a:pPr>
            <a:r>
              <a:rPr lang="en-US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	hiwot.t.gebremariam.civ@mail.mil </a:t>
            </a:r>
            <a:endParaRPr lang="en-US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Seth </a:t>
            </a:r>
            <a:r>
              <a:rPr lang="en-US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Isenberg, DMCSP </a:t>
            </a:r>
            <a:r>
              <a:rPr 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Assistant Program Activity Lead </a:t>
            </a:r>
            <a:r>
              <a:rPr 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- </a:t>
            </a:r>
            <a:r>
              <a:rPr lang="en-US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OLDCC</a:t>
            </a:r>
          </a:p>
          <a:p>
            <a:pPr marL="948266" lvl="3" indent="0">
              <a:spcBef>
                <a:spcPts val="267"/>
              </a:spcBef>
              <a:spcAft>
                <a:spcPts val="267"/>
              </a:spcAft>
              <a:buClr>
                <a:srgbClr val="FFFBF5"/>
              </a:buClr>
              <a:buSzPts val="1400"/>
              <a:buNone/>
            </a:pPr>
            <a:r>
              <a:rPr lang="en-US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seth.y.isenberg.civ@mail.mil </a:t>
            </a:r>
            <a:endParaRPr lang="en-US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025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945057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121F19C93BA4DB0094FC1C2D0CE64" ma:contentTypeVersion="18" ma:contentTypeDescription="Create a new document." ma:contentTypeScope="" ma:versionID="7074c3d1d19dee40992000b099268b28">
  <xsd:schema xmlns:xsd="http://www.w3.org/2001/XMLSchema" xmlns:xs="http://www.w3.org/2001/XMLSchema" xmlns:p="http://schemas.microsoft.com/office/2006/metadata/properties" xmlns:ns2="1a98a74f-fa02-41e7-90f0-5f0c90bcdba5" xmlns:ns3="dd26b182-60c1-459b-a59d-f9ae3f8c439d" targetNamespace="http://schemas.microsoft.com/office/2006/metadata/properties" ma:root="true" ma:fieldsID="61a6c846bf39839819a4e30f99f3e6be" ns2:_="" ns3:_="">
    <xsd:import namespace="1a98a74f-fa02-41e7-90f0-5f0c90bcdba5"/>
    <xsd:import namespace="dd26b182-60c1-459b-a59d-f9ae3f8c43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TaxKeywordTaxHTField" minOccurs="0"/>
                <xsd:element ref="ns3:TaxCatchAll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98a74f-fa02-41e7-90f0-5f0c90bcd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c9549015-d31d-48c1-9f2a-0da7e2dfa4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26b182-60c1-459b-a59d-f9ae3f8c439d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c9549015-d31d-48c1-9f2a-0da7e2dfa49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7a738942-e7ee-43b6-bd6a-1b57cf36d3bd}" ma:internalName="TaxCatchAll" ma:showField="CatchAllData" ma:web="dd26b182-60c1-459b-a59d-f9ae3f8c43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a98a74f-fa02-41e7-90f0-5f0c90bcdba5">
      <Terms xmlns="http://schemas.microsoft.com/office/infopath/2007/PartnerControls"/>
    </lcf76f155ced4ddcb4097134ff3c332f>
    <TaxCatchAll xmlns="dd26b182-60c1-459b-a59d-f9ae3f8c439d" xsi:nil="true"/>
    <TaxKeywordTaxHTField xmlns="dd26b182-60c1-459b-a59d-f9ae3f8c439d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DE4BE355-6ED2-43D9-97B9-C874C01D6110}"/>
</file>

<file path=customXml/itemProps2.xml><?xml version="1.0" encoding="utf-8"?>
<ds:datastoreItem xmlns:ds="http://schemas.openxmlformats.org/officeDocument/2006/customXml" ds:itemID="{B3785939-F7E8-42F2-A617-EABDDE431AE3}"/>
</file>

<file path=customXml/itemProps3.xml><?xml version="1.0" encoding="utf-8"?>
<ds:datastoreItem xmlns:ds="http://schemas.openxmlformats.org/officeDocument/2006/customXml" ds:itemID="{767312ED-B565-4583-839E-B8F119D178A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10619</TotalTime>
  <Words>553</Words>
  <Application>Microsoft Office PowerPoint</Application>
  <PresentationFormat>Widescreen</PresentationFormat>
  <Paragraphs>51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Book Antiqua</vt:lpstr>
      <vt:lpstr>Calibri</vt:lpstr>
      <vt:lpstr>Times New Roman</vt:lpstr>
      <vt:lpstr>Wingdings</vt:lpstr>
      <vt:lpstr>Office Theme</vt:lpstr>
      <vt:lpstr>Association of Defense Communities  Installation Innovation Forum  </vt:lpstr>
      <vt:lpstr>Defense Manufacturing Community Support Program </vt:lpstr>
      <vt:lpstr>Defense Manufacturing Community Support Program</vt:lpstr>
      <vt:lpstr>Outputs to Date</vt:lpstr>
      <vt:lpstr>Preparing for 2023</vt:lpstr>
      <vt:lpstr>Partnering with Installations - Examples</vt:lpstr>
      <vt:lpstr>Contacts</vt:lpstr>
      <vt:lpstr>Questions?</vt:lpstr>
    </vt:vector>
  </TitlesOfParts>
  <Company>JITSPP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glassond</dc:creator>
  <cp:lastModifiedBy>Chimienti, Elizabeth A CIV OEA (US)</cp:lastModifiedBy>
  <cp:revision>237</cp:revision>
  <cp:lastPrinted>2017-11-01T17:42:13Z</cp:lastPrinted>
  <dcterms:created xsi:type="dcterms:W3CDTF">2017-09-21T13:11:44Z</dcterms:created>
  <dcterms:modified xsi:type="dcterms:W3CDTF">2022-10-31T16:37:49Z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0x010100669121F19C93BA4DB0094FC1C2D0CE64</vt:lpwstr>
  </property>
</Properties>
</file>