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65" r:id="rId2"/>
    <p:sldId id="266" r:id="rId3"/>
    <p:sldId id="264" r:id="rId4"/>
    <p:sldId id="268" r:id="rId5"/>
    <p:sldId id="267" r:id="rId6"/>
    <p:sldId id="270" r:id="rId7"/>
    <p:sldId id="269" r:id="rId8"/>
    <p:sldId id="4457" r:id="rId9"/>
  </p:sldIdLst>
  <p:sldSz cx="9144000" cy="5143500" type="screen16x9"/>
  <p:notesSz cx="6858000" cy="9144000"/>
  <p:embeddedFontLst>
    <p:embeddedFont>
      <p:font typeface="Arial Narrow" panose="020B060602020203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ZWAdobeF"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396"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customXml" Target="../customXml/item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598c223\Documents\CIEE%20Proposals%20In-Development\OLDCC%20DMCSP%202021\Data%20from%20Spending%20USA\Data%20Queries%20from%20May%2013%202021\2015-2020_KS_All_NA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598c223\Documents\CIEE%20Proposals%20In-Development\OLDCC%20DMCSP%202021\Data%20from%20Spending%20USA\Data%20Queries%20from%20May%2013%202021\2015-2020_KS_All_NA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598c223\Documents\CIEE%20Proposals%20In-Development\OLDCC%20DMCSP%202021\Data%20from%20Spending%20USA\Data%20Queries%20from%20May%2013%202021\2015-2020_KS_All_NAIC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350" b="1" dirty="0">
                <a:solidFill>
                  <a:schemeClr val="tx1"/>
                </a:solidFill>
                <a:latin typeface="Times New Roman" panose="02020603050405020304" pitchFamily="18" charset="0"/>
                <a:cs typeface="Times New Roman" panose="02020603050405020304" pitchFamily="18" charset="0"/>
              </a:rPr>
              <a:t>SUB</a:t>
            </a:r>
            <a:r>
              <a:rPr lang="en-US" sz="1350" b="1" baseline="0" dirty="0">
                <a:solidFill>
                  <a:schemeClr val="tx1"/>
                </a:solidFill>
                <a:latin typeface="Times New Roman" panose="02020603050405020304" pitchFamily="18" charset="0"/>
                <a:cs typeface="Times New Roman" panose="02020603050405020304" pitchFamily="18" charset="0"/>
              </a:rPr>
              <a:t> AGENCY PRIME CONTRACTS</a:t>
            </a:r>
          </a:p>
          <a:p>
            <a:pPr>
              <a:defRPr b="1">
                <a:solidFill>
                  <a:schemeClr val="tx1"/>
                </a:solidFill>
                <a:latin typeface="Times New Roman" panose="02020603050405020304" pitchFamily="18" charset="0"/>
                <a:cs typeface="Times New Roman" panose="02020603050405020304" pitchFamily="18" charset="0"/>
              </a:defRPr>
            </a:pPr>
            <a:r>
              <a:rPr lang="en-US" sz="1200" b="0" baseline="0" dirty="0">
                <a:solidFill>
                  <a:schemeClr val="tx1"/>
                </a:solidFill>
                <a:latin typeface="Times New Roman" panose="02020603050405020304" pitchFamily="18" charset="0"/>
                <a:cs typeface="Times New Roman" panose="02020603050405020304" pitchFamily="18" charset="0"/>
              </a:rPr>
              <a:t>PERCENT AWARDED, 2015-2020</a:t>
            </a:r>
            <a:endParaRPr lang="en-US" sz="1200" b="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0686588028292544"/>
          <c:y val="1.39550522783362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tx>
            <c:strRef>
              <c:f>'Progam Description 20 + 27 Coun'!$X$6</c:f>
              <c:strCache>
                <c:ptCount val="1"/>
                <c:pt idx="0">
                  <c:v>PERCENT OF S. KANSAS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CE-4A1D-95A7-3FE66E9C44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CE-4A1D-95A7-3FE66E9C44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CE-4A1D-95A7-3FE66E9C44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CE-4A1D-95A7-3FE66E9C44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5CE-4A1D-95A7-3FE66E9C44C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5CE-4A1D-95A7-3FE66E9C44C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'Progam Description 20 + 27 Coun'!$W$7:$W$12</c:f>
              <c:strCache>
                <c:ptCount val="6"/>
                <c:pt idx="0">
                  <c:v>DEFENSE LOGISTICS AGENCY</c:v>
                </c:pt>
                <c:pt idx="1">
                  <c:v>DEPARTMENT OF THE ARMY</c:v>
                </c:pt>
                <c:pt idx="2">
                  <c:v>DEPARTMENT OF THE AIR FORCE</c:v>
                </c:pt>
                <c:pt idx="3">
                  <c:v>U.S. SPECIAL OPERATIONS COMMAND (USSOCOM)</c:v>
                </c:pt>
                <c:pt idx="4">
                  <c:v>DEPARTMENT OF THE NAVY</c:v>
                </c:pt>
                <c:pt idx="5">
                  <c:v>ALL OTHERS</c:v>
                </c:pt>
              </c:strCache>
            </c:strRef>
          </c:cat>
          <c:val>
            <c:numRef>
              <c:f>'Progam Description 20 + 27 Coun'!$X$7:$X$12</c:f>
              <c:numCache>
                <c:formatCode>0.0%</c:formatCode>
                <c:ptCount val="6"/>
                <c:pt idx="0">
                  <c:v>0.38629852261746689</c:v>
                </c:pt>
                <c:pt idx="1">
                  <c:v>0.31622109997717318</c:v>
                </c:pt>
                <c:pt idx="2">
                  <c:v>0.17924504556104723</c:v>
                </c:pt>
                <c:pt idx="3">
                  <c:v>7.4901197772938188E-2</c:v>
                </c:pt>
                <c:pt idx="4">
                  <c:v>2.2289925087845913E-2</c:v>
                </c:pt>
                <c:pt idx="5">
                  <c:v>2.1044208983528545E-2</c:v>
                </c:pt>
              </c:numCache>
            </c:numRef>
          </c:val>
          <c:extLst>
            <c:ext xmlns:c16="http://schemas.microsoft.com/office/drawing/2014/chart" uri="{C3380CC4-5D6E-409C-BE32-E72D297353CC}">
              <c16:uniqueId val="{0000000C-65CE-4A1D-95A7-3FE66E9C44C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3869796009790671"/>
          <c:y val="0.26877430688075649"/>
          <c:w val="0.43435341931200866"/>
          <c:h val="0.653487760148943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solidFill>
                  <a:sysClr val="windowText" lastClr="000000"/>
                </a:solidFill>
                <a:latin typeface="Times New Roman" panose="02020603050405020304" pitchFamily="18" charset="0"/>
                <a:cs typeface="Times New Roman" panose="02020603050405020304" pitchFamily="18" charset="0"/>
              </a:rPr>
              <a:t>PROGRAM DESCRIPTION</a:t>
            </a:r>
          </a:p>
          <a:p>
            <a:pPr>
              <a:defRPr>
                <a:solidFill>
                  <a:sysClr val="windowText" lastClr="000000"/>
                </a:solidFill>
                <a:latin typeface="Times New Roman" panose="02020603050405020304" pitchFamily="18" charset="0"/>
                <a:cs typeface="Times New Roman" panose="02020603050405020304" pitchFamily="18" charset="0"/>
              </a:defRPr>
            </a:pPr>
            <a:r>
              <a:rPr lang="en-US" sz="1200" dirty="0">
                <a:solidFill>
                  <a:sysClr val="windowText" lastClr="000000"/>
                </a:solidFill>
                <a:latin typeface="Times New Roman" panose="02020603050405020304" pitchFamily="18" charset="0"/>
                <a:cs typeface="Times New Roman" panose="02020603050405020304" pitchFamily="18" charset="0"/>
              </a:rPr>
              <a:t>PERCENT AWARDED, 2015-2020</a:t>
            </a:r>
          </a:p>
        </c:rich>
      </c:tx>
      <c:layout>
        <c:manualLayout>
          <c:xMode val="edge"/>
          <c:yMode val="edge"/>
          <c:x val="0.11558291113081712"/>
          <c:y val="7.133932995036327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1406889763779525"/>
          <c:y val="0.22726851851851851"/>
          <c:w val="0.52428521434820652"/>
          <c:h val="0.55942876932050156"/>
        </c:manualLayout>
      </c:layout>
      <c:barChart>
        <c:barDir val="bar"/>
        <c:grouping val="clustered"/>
        <c:varyColors val="0"/>
        <c:ser>
          <c:idx val="0"/>
          <c:order val="0"/>
          <c:tx>
            <c:strRef>
              <c:f>'Progam Description 20+27'!$M$6</c:f>
              <c:strCache>
                <c:ptCount val="1"/>
                <c:pt idx="0">
                  <c:v>PERCENT S. KANSAS</c:v>
                </c:pt>
              </c:strCache>
            </c:strRef>
          </c:tx>
          <c:spPr>
            <a:solidFill>
              <a:schemeClr val="accent1"/>
            </a:solidFill>
            <a:ln>
              <a:noFill/>
            </a:ln>
            <a:effectLst/>
          </c:spPr>
          <c:invertIfNegative val="0"/>
          <c:cat>
            <c:strRef>
              <c:f>'Progam Description 20+27'!$L$7:$L$13</c:f>
              <c:strCache>
                <c:ptCount val="7"/>
                <c:pt idx="0">
                  <c:v>AIRCRAFT ENGINES AND SPARES</c:v>
                </c:pt>
                <c:pt idx="1">
                  <c:v>AIRFRAMES AND SPARES</c:v>
                </c:pt>
                <c:pt idx="2">
                  <c:v>OTHER AIRCRAFT EQUIPMENT</c:v>
                </c:pt>
                <c:pt idx="3">
                  <c:v>TEXTILES; CLOTHING AND EQUIPAGE</c:v>
                </c:pt>
                <c:pt idx="4">
                  <c:v>AMMUNITION</c:v>
                </c:pt>
                <c:pt idx="5">
                  <c:v>CONSTRUCTION EQUIPMENT</c:v>
                </c:pt>
                <c:pt idx="6">
                  <c:v>WEAPONS</c:v>
                </c:pt>
              </c:strCache>
            </c:strRef>
          </c:cat>
          <c:val>
            <c:numRef>
              <c:f>'Progam Description 20+27'!$M$7:$M$13</c:f>
              <c:numCache>
                <c:formatCode>0.0%</c:formatCode>
                <c:ptCount val="7"/>
                <c:pt idx="0">
                  <c:v>0.16261296619383525</c:v>
                </c:pt>
                <c:pt idx="1">
                  <c:v>0.22899703326357537</c:v>
                </c:pt>
                <c:pt idx="2">
                  <c:v>0.14044899143106221</c:v>
                </c:pt>
                <c:pt idx="3">
                  <c:v>0.13659513774506651</c:v>
                </c:pt>
                <c:pt idx="4">
                  <c:v>5.8589134293476237E-2</c:v>
                </c:pt>
                <c:pt idx="5">
                  <c:v>5.1258463789989103E-3</c:v>
                </c:pt>
                <c:pt idx="6">
                  <c:v>2.5613654194756526E-2</c:v>
                </c:pt>
              </c:numCache>
            </c:numRef>
          </c:val>
          <c:extLst>
            <c:ext xmlns:c16="http://schemas.microsoft.com/office/drawing/2014/chart" uri="{C3380CC4-5D6E-409C-BE32-E72D297353CC}">
              <c16:uniqueId val="{00000000-AB62-4104-BD74-06F0210E51E6}"/>
            </c:ext>
          </c:extLst>
        </c:ser>
        <c:ser>
          <c:idx val="1"/>
          <c:order val="1"/>
          <c:tx>
            <c:strRef>
              <c:f>'Progam Description 20+27'!$N$6</c:f>
              <c:strCache>
                <c:ptCount val="1"/>
                <c:pt idx="0">
                  <c:v>PERCENT U.S.</c:v>
                </c:pt>
              </c:strCache>
            </c:strRef>
          </c:tx>
          <c:spPr>
            <a:solidFill>
              <a:schemeClr val="accent2"/>
            </a:solidFill>
            <a:ln>
              <a:noFill/>
            </a:ln>
            <a:effectLst/>
          </c:spPr>
          <c:invertIfNegative val="0"/>
          <c:cat>
            <c:strRef>
              <c:f>'Progam Description 20+27'!$L$7:$L$13</c:f>
              <c:strCache>
                <c:ptCount val="7"/>
                <c:pt idx="0">
                  <c:v>AIRCRAFT ENGINES AND SPARES</c:v>
                </c:pt>
                <c:pt idx="1">
                  <c:v>AIRFRAMES AND SPARES</c:v>
                </c:pt>
                <c:pt idx="2">
                  <c:v>OTHER AIRCRAFT EQUIPMENT</c:v>
                </c:pt>
                <c:pt idx="3">
                  <c:v>TEXTILES; CLOTHING AND EQUIPAGE</c:v>
                </c:pt>
                <c:pt idx="4">
                  <c:v>AMMUNITION</c:v>
                </c:pt>
                <c:pt idx="5">
                  <c:v>CONSTRUCTION EQUIPMENT</c:v>
                </c:pt>
                <c:pt idx="6">
                  <c:v>WEAPONS</c:v>
                </c:pt>
              </c:strCache>
            </c:strRef>
          </c:cat>
          <c:val>
            <c:numRef>
              <c:f>'Progam Description 20+27'!$N$7:$N$13</c:f>
              <c:numCache>
                <c:formatCode>0.0%</c:formatCode>
                <c:ptCount val="7"/>
                <c:pt idx="0">
                  <c:v>3.6047762083741511E-2</c:v>
                </c:pt>
                <c:pt idx="1">
                  <c:v>0.14589402515291922</c:v>
                </c:pt>
                <c:pt idx="2">
                  <c:v>5.8250413627090353E-2</c:v>
                </c:pt>
                <c:pt idx="3">
                  <c:v>1.4522352372632859E-2</c:v>
                </c:pt>
                <c:pt idx="4">
                  <c:v>1.9407463002078254E-2</c:v>
                </c:pt>
                <c:pt idx="5">
                  <c:v>1.9399070873423478E-3</c:v>
                </c:pt>
                <c:pt idx="6">
                  <c:v>1.7346147377810744E-2</c:v>
                </c:pt>
              </c:numCache>
            </c:numRef>
          </c:val>
          <c:extLst>
            <c:ext xmlns:c16="http://schemas.microsoft.com/office/drawing/2014/chart" uri="{C3380CC4-5D6E-409C-BE32-E72D297353CC}">
              <c16:uniqueId val="{00000001-AB62-4104-BD74-06F0210E51E6}"/>
            </c:ext>
          </c:extLst>
        </c:ser>
        <c:dLbls>
          <c:showLegendKey val="0"/>
          <c:showVal val="0"/>
          <c:showCatName val="0"/>
          <c:showSerName val="0"/>
          <c:showPercent val="0"/>
          <c:showBubbleSize val="0"/>
        </c:dLbls>
        <c:gapWidth val="56"/>
        <c:axId val="700007312"/>
        <c:axId val="700010640"/>
      </c:barChart>
      <c:catAx>
        <c:axId val="70000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0010640"/>
        <c:crosses val="autoZero"/>
        <c:auto val="1"/>
        <c:lblAlgn val="ctr"/>
        <c:lblOffset val="100"/>
        <c:noMultiLvlLbl val="0"/>
      </c:catAx>
      <c:valAx>
        <c:axId val="700010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000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b="1" baseline="0" dirty="0">
                <a:solidFill>
                  <a:schemeClr val="tx1"/>
                </a:solidFill>
                <a:latin typeface="Times New Roman" panose="02020603050405020304" pitchFamily="18" charset="0"/>
                <a:cs typeface="Times New Roman" panose="02020603050405020304" pitchFamily="18" charset="0"/>
              </a:rPr>
              <a:t>PRIME CONTRACT RECIEPIENTS</a:t>
            </a:r>
          </a:p>
          <a:p>
            <a:pPr>
              <a:defRPr>
                <a:solidFill>
                  <a:schemeClr val="tx1"/>
                </a:solidFill>
                <a:latin typeface="Times New Roman" panose="02020603050405020304" pitchFamily="18" charset="0"/>
                <a:cs typeface="Times New Roman" panose="02020603050405020304" pitchFamily="18" charset="0"/>
              </a:defRPr>
            </a:pPr>
            <a:r>
              <a:rPr lang="en-US" sz="1200" dirty="0">
                <a:solidFill>
                  <a:schemeClr val="tx1"/>
                </a:solidFill>
                <a:latin typeface="Times New Roman" panose="02020603050405020304" pitchFamily="18" charset="0"/>
                <a:cs typeface="Times New Roman" panose="02020603050405020304" pitchFamily="18" charset="0"/>
              </a:rPr>
              <a:t>PERCENT AWARDED, 2015-2020</a:t>
            </a:r>
          </a:p>
        </c:rich>
      </c:tx>
      <c:layout>
        <c:manualLayout>
          <c:xMode val="edge"/>
          <c:yMode val="edge"/>
          <c:x val="0.15604763288843879"/>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5252576360963755E-2"/>
          <c:y val="0.21667723826188393"/>
          <c:w val="0.36937496009906928"/>
          <c:h val="0.67914552347623214"/>
        </c:manualLayout>
      </c:layout>
      <c:pieChart>
        <c:varyColors val="1"/>
        <c:ser>
          <c:idx val="0"/>
          <c:order val="0"/>
          <c:tx>
            <c:strRef>
              <c:f>'Company 20 + 27 County'!$Y$6</c:f>
              <c:strCache>
                <c:ptCount val="1"/>
                <c:pt idx="0">
                  <c:v>Advanced Manufacturing Prime Contracts by Place of Performance, Total Awarded 2015-2020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8A-4E4F-942A-201E726971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8A-4E4F-942A-201E726971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8A-4E4F-942A-201E726971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8A-4E4F-942A-201E7269719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58A-4E4F-942A-201E7269719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58A-4E4F-942A-201E7269719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58A-4E4F-942A-201E7269719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58A-4E4F-942A-201E7269719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58A-4E4F-942A-201E7269719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58A-4E4F-942A-201E7269719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58A-4E4F-942A-201E7269719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'Company 20 + 27 County'!$X$7:$X$17</c:f>
              <c:strCache>
                <c:ptCount val="11"/>
                <c:pt idx="0">
                  <c:v>LEADING TECHNOLOGY COMPOSITES</c:v>
                </c:pt>
                <c:pt idx="1">
                  <c:v>GE CO AND GE ENGINE SERVICES</c:v>
                </c:pt>
                <c:pt idx="2">
                  <c:v>TEXTRON AVIATION &amp; DEFENSE</c:v>
                </c:pt>
                <c:pt idx="3">
                  <c:v>D-J ENGINEERING</c:v>
                </c:pt>
                <c:pt idx="4">
                  <c:v>DAY &amp; ZIMMERMANN</c:v>
                </c:pt>
                <c:pt idx="5">
                  <c:v>CENTER INDUSTRIES CORPORATION</c:v>
                </c:pt>
                <c:pt idx="6">
                  <c:v>WECKWORTH MANUFACTURING</c:v>
                </c:pt>
                <c:pt idx="7">
                  <c:v>ENVISION</c:v>
                </c:pt>
                <c:pt idx="8">
                  <c:v>BOEING COMPANY</c:v>
                </c:pt>
                <c:pt idx="9">
                  <c:v>WICHITA STATE UNIVERSITY</c:v>
                </c:pt>
                <c:pt idx="10">
                  <c:v>ALL OTHERS</c:v>
                </c:pt>
              </c:strCache>
            </c:strRef>
          </c:cat>
          <c:val>
            <c:numRef>
              <c:f>'Company 20 + 27 County'!$Y$7:$Y$17</c:f>
              <c:numCache>
                <c:formatCode>0.0%</c:formatCode>
                <c:ptCount val="11"/>
                <c:pt idx="0">
                  <c:v>0.21537882729059996</c:v>
                </c:pt>
                <c:pt idx="1">
                  <c:v>0.20811704982449808</c:v>
                </c:pt>
                <c:pt idx="2">
                  <c:v>0.16633285366979556</c:v>
                </c:pt>
                <c:pt idx="3">
                  <c:v>6.621936230234711E-2</c:v>
                </c:pt>
                <c:pt idx="4">
                  <c:v>5.6932518981333273E-2</c:v>
                </c:pt>
                <c:pt idx="5">
                  <c:v>3.309782124242084E-2</c:v>
                </c:pt>
                <c:pt idx="6">
                  <c:v>3.1237364581232989E-2</c:v>
                </c:pt>
                <c:pt idx="7">
                  <c:v>2.0526672371918631E-2</c:v>
                </c:pt>
                <c:pt idx="8">
                  <c:v>1.9827438378600792E-2</c:v>
                </c:pt>
                <c:pt idx="9">
                  <c:v>1.7123631827791412E-2</c:v>
                </c:pt>
                <c:pt idx="10">
                  <c:v>0.16520645952946134</c:v>
                </c:pt>
              </c:numCache>
            </c:numRef>
          </c:val>
          <c:extLst>
            <c:ext xmlns:c16="http://schemas.microsoft.com/office/drawing/2014/chart" uri="{C3380CC4-5D6E-409C-BE32-E72D297353CC}">
              <c16:uniqueId val="{00000016-A58A-4E4F-942A-201E7269719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5737232951017537"/>
          <c:y val="0.23336978710994455"/>
          <c:w val="0.52954677441754394"/>
          <c:h val="0.719371536891221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900" b="1" dirty="0">
                <a:solidFill>
                  <a:srgbClr val="000000"/>
                </a:solidFill>
                <a:latin typeface="Times New Roman" panose="02020603050405020304" pitchFamily="18" charset="0"/>
              </a:rPr>
              <a:t>Slide 4 and 5: Service Area Identification and Regional Assessment</a:t>
            </a:r>
            <a:r>
              <a:rPr lang="en-US" sz="1900" i="1" dirty="0">
                <a:solidFill>
                  <a:srgbClr val="000000"/>
                </a:solidFill>
                <a:latin typeface="Times New Roman" panose="02020603050405020304" pitchFamily="18" charset="0"/>
              </a:rPr>
              <a:t>: NOTE - The white paper should include more detail and shall include an integrated, evidence-based assessment of the local defense industrial ecosystem (i.e., the whole range of workforce and training, supplier network, research and innovation, infrastructure/site development, operational improvements and capital access components needed for manufacturing activities) as it exists today in the region defined by the applicant. The assessment should provide a Strengths, Weaknesses, Opportunities and Threats analysis as it pertains to supporting the manufacturing ecosystem of the region. </a:t>
            </a:r>
            <a:endParaRPr lang="en-US" sz="1900" dirty="0">
              <a:solidFill>
                <a:srgbClr val="000000"/>
              </a:solidFill>
              <a:latin typeface="Times New Roman" panose="02020603050405020304" pitchFamily="18" charset="0"/>
            </a:endParaRPr>
          </a:p>
          <a:p>
            <a:r>
              <a:rPr lang="en-US" sz="1900" dirty="0">
                <a:solidFill>
                  <a:srgbClr val="000000"/>
                </a:solidFill>
                <a:latin typeface="Arial Narrow" panose="020B0606020202030204" pitchFamily="34" charset="0"/>
              </a:rPr>
              <a:t>- </a:t>
            </a:r>
            <a:r>
              <a:rPr lang="en-US" sz="1900" dirty="0">
                <a:solidFill>
                  <a:srgbClr val="000000"/>
                </a:solidFill>
                <a:latin typeface="Times New Roman" panose="02020603050405020304" pitchFamily="18" charset="0"/>
              </a:rPr>
              <a:t>What area are you serving? This could include cities, counties, regions, states, etc. </a:t>
            </a:r>
          </a:p>
          <a:p>
            <a:r>
              <a:rPr lang="en-US" sz="1900" dirty="0">
                <a:solidFill>
                  <a:srgbClr val="000000"/>
                </a:solidFill>
                <a:latin typeface="Arial Narrow" panose="020B0606020202030204" pitchFamily="34" charset="0"/>
              </a:rPr>
              <a:t>- </a:t>
            </a:r>
            <a:r>
              <a:rPr lang="en-US" sz="1900" dirty="0">
                <a:solidFill>
                  <a:srgbClr val="000000"/>
                </a:solidFill>
                <a:latin typeface="Times New Roman" panose="02020603050405020304" pitchFamily="18" charset="0"/>
              </a:rPr>
              <a:t>What are the specific defense manufacturing technologies and or supply chains on which the consortium will focus? </a:t>
            </a:r>
          </a:p>
          <a:p>
            <a:r>
              <a:rPr lang="en-US" sz="1900" dirty="0">
                <a:solidFill>
                  <a:srgbClr val="000000"/>
                </a:solidFill>
                <a:latin typeface="Arial Narrow" panose="020B0606020202030204" pitchFamily="34" charset="0"/>
              </a:rPr>
              <a:t>- </a:t>
            </a:r>
            <a:r>
              <a:rPr lang="en-US" sz="1900" dirty="0">
                <a:solidFill>
                  <a:srgbClr val="000000"/>
                </a:solidFill>
                <a:latin typeface="Times New Roman" panose="02020603050405020304" pitchFamily="18" charset="0"/>
              </a:rPr>
              <a:t>How are the identified technologies/supply chains considered top-ranked in the nation? </a:t>
            </a:r>
          </a:p>
          <a:p>
            <a:r>
              <a:rPr lang="en-US" sz="1900" dirty="0">
                <a:solidFill>
                  <a:srgbClr val="000000"/>
                </a:solidFill>
                <a:latin typeface="Arial Narrow" panose="020B0606020202030204" pitchFamily="34" charset="0"/>
              </a:rPr>
              <a:t>- </a:t>
            </a:r>
            <a:r>
              <a:rPr lang="en-US" sz="1900" dirty="0">
                <a:solidFill>
                  <a:srgbClr val="000000"/>
                </a:solidFill>
                <a:latin typeface="Times New Roman" panose="02020603050405020304" pitchFamily="18" charset="0"/>
              </a:rPr>
              <a:t>How do they tie into Defense modernization priorities? </a:t>
            </a:r>
          </a:p>
          <a:p>
            <a:pPr marL="302040" indent="-302040">
              <a:buFontTx/>
              <a:buChar char="-"/>
            </a:pPr>
            <a:r>
              <a:rPr lang="en-US" sz="1900" dirty="0">
                <a:solidFill>
                  <a:srgbClr val="000000"/>
                </a:solidFill>
                <a:latin typeface="Times New Roman" panose="02020603050405020304" pitchFamily="18" charset="0"/>
              </a:rPr>
              <a:t>What are the key gaps and opportunities within the service area? </a:t>
            </a:r>
          </a:p>
          <a:p>
            <a:pPr marL="302040" indent="-302040">
              <a:buFontTx/>
              <a:buChar char="-"/>
            </a:pPr>
            <a:endParaRPr lang="en-US" sz="1900" dirty="0">
              <a:solidFill>
                <a:srgbClr val="000000"/>
              </a:solidFill>
              <a:latin typeface="Times New Roman" panose="02020603050405020304" pitchFamily="18" charset="0"/>
            </a:endParaRPr>
          </a:p>
          <a:p>
            <a:pPr defTabSz="966529">
              <a:defRPr/>
            </a:pPr>
            <a:r>
              <a:rPr lang="en-US" dirty="0">
                <a:latin typeface="Times New Roman" panose="02020603050405020304" pitchFamily="18" charset="0"/>
                <a:ea typeface="Calibri" panose="020F0502020204030204" pitchFamily="34" charset="0"/>
              </a:rPr>
              <a:t>Advanced materials</a:t>
            </a:r>
            <a:r>
              <a:rPr lang="en-US" dirty="0">
                <a:latin typeface="ZWAdobeF" pitchFamily="2" charset="0"/>
                <a:ea typeface="Calibri" panose="020F0502020204030204" pitchFamily="34" charset="0"/>
              </a:rPr>
              <a:t> </a:t>
            </a:r>
            <a:r>
              <a:rPr lang="en-US" dirty="0">
                <a:latin typeface="Times New Roman" panose="02020603050405020304" pitchFamily="18" charset="0"/>
                <a:ea typeface="Calibri" panose="020F0502020204030204" pitchFamily="34" charset="0"/>
              </a:rPr>
              <a:t>for advanced manufacturing/high-technology manufacturing including transportation equipment manufacturing (336), machinery manufacturing (333) and petroleum and coal products manufacturing (324).  The employment location quotient for aerospace products and parts manufacturing (NAICS 3364) is 23.35 –  employment concentration is over 23 times the national average concentration.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398C9E-DB63-4430-81AF-351B8BDCFEE2}" type="slidenum">
              <a:rPr lang="en-US" smtClean="0"/>
              <a:t>4</a:t>
            </a:fld>
            <a:endParaRPr lang="en-US"/>
          </a:p>
        </p:txBody>
      </p:sp>
    </p:spTree>
    <p:extLst>
      <p:ext uri="{BB962C8B-B14F-4D97-AF65-F5344CB8AC3E}">
        <p14:creationId xmlns:p14="http://schemas.microsoft.com/office/powerpoint/2010/main" val="428644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900" b="1" dirty="0">
                <a:solidFill>
                  <a:srgbClr val="000000"/>
                </a:solidFill>
                <a:latin typeface="Times New Roman" panose="02020603050405020304" pitchFamily="18" charset="0"/>
              </a:rPr>
              <a:t>Slides 8: Logic Model and Proposed Performance Metrics </a:t>
            </a:r>
            <a:endParaRPr lang="en-US" sz="1900" dirty="0">
              <a:solidFill>
                <a:srgbClr val="000000"/>
              </a:solidFill>
              <a:latin typeface="Times New Roman" panose="02020603050405020304" pitchFamily="18" charset="0"/>
            </a:endParaRPr>
          </a:p>
          <a:p>
            <a:r>
              <a:rPr lang="en-US" sz="1900" dirty="0">
                <a:solidFill>
                  <a:srgbClr val="000000"/>
                </a:solidFill>
                <a:latin typeface="Arial Narrow" panose="020B0606020202030204" pitchFamily="34" charset="0"/>
              </a:rPr>
              <a:t>- </a:t>
            </a:r>
            <a:r>
              <a:rPr lang="en-US" sz="1900" dirty="0">
                <a:solidFill>
                  <a:srgbClr val="000000"/>
                </a:solidFill>
                <a:latin typeface="Times New Roman" panose="02020603050405020304" pitchFamily="18" charset="0"/>
              </a:rPr>
              <a:t>A concise presentation of the </a:t>
            </a:r>
            <a:r>
              <a:rPr lang="en-US" sz="1900" b="1" dirty="0">
                <a:solidFill>
                  <a:srgbClr val="000000"/>
                </a:solidFill>
                <a:latin typeface="Times New Roman" panose="02020603050405020304" pitchFamily="18" charset="0"/>
              </a:rPr>
              <a:t>resources </a:t>
            </a:r>
            <a:r>
              <a:rPr lang="en-US" sz="1900" dirty="0">
                <a:solidFill>
                  <a:srgbClr val="000000"/>
                </a:solidFill>
                <a:latin typeface="Times New Roman" panose="02020603050405020304" pitchFamily="18" charset="0"/>
              </a:rPr>
              <a:t>and </a:t>
            </a:r>
            <a:r>
              <a:rPr lang="en-US" sz="1900" b="1" dirty="0">
                <a:solidFill>
                  <a:srgbClr val="000000"/>
                </a:solidFill>
                <a:latin typeface="Times New Roman" panose="02020603050405020304" pitchFamily="18" charset="0"/>
              </a:rPr>
              <a:t>activities </a:t>
            </a:r>
            <a:r>
              <a:rPr lang="en-US" sz="1900" dirty="0">
                <a:solidFill>
                  <a:srgbClr val="000000"/>
                </a:solidFill>
                <a:latin typeface="Times New Roman" panose="02020603050405020304" pitchFamily="18" charset="0"/>
              </a:rPr>
              <a:t>envisioned in the proposal to produce specific </a:t>
            </a:r>
            <a:r>
              <a:rPr lang="en-US" sz="1900" b="1" dirty="0">
                <a:solidFill>
                  <a:srgbClr val="000000"/>
                </a:solidFill>
                <a:latin typeface="Times New Roman" panose="02020603050405020304" pitchFamily="18" charset="0"/>
              </a:rPr>
              <a:t>outputs </a:t>
            </a:r>
            <a:r>
              <a:rPr lang="en-US" sz="1900" dirty="0">
                <a:solidFill>
                  <a:srgbClr val="000000"/>
                </a:solidFill>
                <a:latin typeface="Times New Roman" panose="02020603050405020304" pitchFamily="18" charset="0"/>
              </a:rPr>
              <a:t>and </a:t>
            </a:r>
            <a:r>
              <a:rPr lang="en-US" sz="1900" b="1" dirty="0">
                <a:solidFill>
                  <a:srgbClr val="000000"/>
                </a:solidFill>
                <a:latin typeface="Times New Roman" panose="02020603050405020304" pitchFamily="18" charset="0"/>
              </a:rPr>
              <a:t>outcomes (short and long-term) </a:t>
            </a:r>
            <a:endParaRPr lang="en-US" sz="1900" dirty="0">
              <a:solidFill>
                <a:srgbClr val="000000"/>
              </a:solidFill>
              <a:latin typeface="Times New Roman" panose="02020603050405020304" pitchFamily="18" charset="0"/>
            </a:endParaRPr>
          </a:p>
          <a:p>
            <a:r>
              <a:rPr lang="en-US" sz="1900" dirty="0">
                <a:solidFill>
                  <a:srgbClr val="000000"/>
                </a:solidFill>
                <a:latin typeface="Arial Narrow" panose="020B0606020202030204" pitchFamily="34" charset="0"/>
              </a:rPr>
              <a:t>- </a:t>
            </a:r>
            <a:r>
              <a:rPr lang="en-US" sz="1900" dirty="0">
                <a:solidFill>
                  <a:srgbClr val="000000"/>
                </a:solidFill>
                <a:latin typeface="Times New Roman" panose="02020603050405020304" pitchFamily="18" charset="0"/>
              </a:rPr>
              <a:t>A description of 3-5 performance metrics that will be used measure the proposed outcomes. </a:t>
            </a:r>
          </a:p>
          <a:p>
            <a:endParaRPr lang="en-US" dirty="0"/>
          </a:p>
          <a:p>
            <a:r>
              <a:rPr lang="en-US" dirty="0"/>
              <a:t>ADD SPECIFIC TARGETS</a:t>
            </a:r>
          </a:p>
        </p:txBody>
      </p:sp>
      <p:sp>
        <p:nvSpPr>
          <p:cNvPr id="4" name="Slide Number Placeholder 3"/>
          <p:cNvSpPr>
            <a:spLocks noGrp="1"/>
          </p:cNvSpPr>
          <p:nvPr>
            <p:ph type="sldNum" sz="quarter" idx="5"/>
          </p:nvPr>
        </p:nvSpPr>
        <p:spPr/>
        <p:txBody>
          <a:bodyPr/>
          <a:lstStyle/>
          <a:p>
            <a:fld id="{BE398C9E-DB63-4430-81AF-351B8BDCFEE2}" type="slidenum">
              <a:rPr lang="en-US" smtClean="0"/>
              <a:t>6</a:t>
            </a:fld>
            <a:endParaRPr lang="en-US"/>
          </a:p>
        </p:txBody>
      </p:sp>
    </p:spTree>
    <p:extLst>
      <p:ext uri="{BB962C8B-B14F-4D97-AF65-F5344CB8AC3E}">
        <p14:creationId xmlns:p14="http://schemas.microsoft.com/office/powerpoint/2010/main" val="199207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sz="2000">
              <a:solidFill>
                <a:srgbClr val="000000"/>
              </a:solidFill>
              <a:latin typeface="Times New Roman" panose="02020603050405020304" pitchFamily="18" charset="0"/>
            </a:endParaRPr>
          </a:p>
          <a:p>
            <a:r>
              <a:rPr lang="en-US" sz="2000" b="1" i="1">
                <a:solidFill>
                  <a:srgbClr val="000000"/>
                </a:solidFill>
                <a:latin typeface="Times New Roman" panose="02020603050405020304" pitchFamily="18" charset="0"/>
              </a:rPr>
              <a:t>PART 1: Defense Manufacturing Community Designation Concept</a:t>
            </a:r>
            <a:r>
              <a:rPr lang="en-US" sz="2000">
                <a:solidFill>
                  <a:srgbClr val="000000"/>
                </a:solidFill>
                <a:latin typeface="Times New Roman" panose="02020603050405020304" pitchFamily="18" charset="0"/>
              </a:rPr>
              <a:t>: No more than a ten (10) page PowerPoint presentation (including all relevant maps/drawings/diagrams), which outlines the following: </a:t>
            </a:r>
          </a:p>
          <a:p>
            <a:r>
              <a:rPr lang="en-US" sz="2000" b="1">
                <a:solidFill>
                  <a:srgbClr val="000000"/>
                </a:solidFill>
                <a:latin typeface="Times New Roman" panose="02020603050405020304" pitchFamily="18" charset="0"/>
              </a:rPr>
              <a:t>Slide 1: Consortium Information </a:t>
            </a:r>
            <a:endParaRPr lang="en-US" sz="2000">
              <a:solidFill>
                <a:srgbClr val="000000"/>
              </a:solidFill>
              <a:latin typeface="Times New Roman" panose="02020603050405020304" pitchFamily="18" charset="0"/>
            </a:endParaRP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Name of Defense Manufacturing Consortium Community – </a:t>
            </a:r>
            <a:r>
              <a:rPr lang="en-US" sz="2000" b="1">
                <a:solidFill>
                  <a:srgbClr val="FF0000"/>
                </a:solidFill>
                <a:latin typeface="Times New Roman" panose="02020603050405020304" pitchFamily="18" charset="0"/>
              </a:rPr>
              <a:t>National Defense Prototype Center </a:t>
            </a: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Name of Lead Organization </a:t>
            </a: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Headquarters' location (City, State) </a:t>
            </a:r>
            <a:endParaRPr lang="en-US" sz="2000">
              <a:solidFill>
                <a:srgbClr val="000000"/>
              </a:solidFill>
              <a:latin typeface="Calibri" panose="020F0502020204030204" pitchFamily="34" charset="0"/>
            </a:endParaRP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Website </a:t>
            </a: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Contact Person (First Name, Last Name) </a:t>
            </a: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Contact Email Address </a:t>
            </a: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Contact Phone Number </a:t>
            </a:r>
          </a:p>
          <a:p>
            <a:r>
              <a:rPr lang="en-US" sz="2000">
                <a:solidFill>
                  <a:srgbClr val="000000"/>
                </a:solidFill>
                <a:latin typeface="Arial Narrow" panose="020B0606020202030204" pitchFamily="34" charset="0"/>
              </a:rPr>
              <a:t>- </a:t>
            </a:r>
            <a:r>
              <a:rPr lang="en-US" sz="2000">
                <a:solidFill>
                  <a:srgbClr val="000000"/>
                </a:solidFill>
                <a:latin typeface="Times New Roman" panose="02020603050405020304" pitchFamily="18" charset="0"/>
              </a:rPr>
              <a:t>Additional contact, if applicable </a:t>
            </a:r>
          </a:p>
          <a:p>
            <a:endParaRPr lang="en-US"/>
          </a:p>
        </p:txBody>
      </p:sp>
      <p:sp>
        <p:nvSpPr>
          <p:cNvPr id="4" name="Slide Number Placeholder 3"/>
          <p:cNvSpPr>
            <a:spLocks noGrp="1"/>
          </p:cNvSpPr>
          <p:nvPr>
            <p:ph type="sldNum" sz="quarter" idx="5"/>
          </p:nvPr>
        </p:nvSpPr>
        <p:spPr/>
        <p:txBody>
          <a:bodyPr/>
          <a:lstStyle/>
          <a:p>
            <a:fld id="{BE398C9E-DB63-4430-81AF-351B8BDCFEE2}" type="slidenum">
              <a:rPr lang="en-US" smtClean="0"/>
              <a:t>8</a:t>
            </a:fld>
            <a:endParaRPr lang="en-US"/>
          </a:p>
        </p:txBody>
      </p:sp>
    </p:spTree>
    <p:extLst>
      <p:ext uri="{BB962C8B-B14F-4D97-AF65-F5344CB8AC3E}">
        <p14:creationId xmlns:p14="http://schemas.microsoft.com/office/powerpoint/2010/main" val="340221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6"/>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4" name="Google Shape;34;p6"/>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6"/>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1" name="Google Shape;41;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0"/>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6558-3710-45A4-A87F-79E5EF980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C089B-F02C-49C7-96B0-67CDA965F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CC7D1-09F0-44AE-9C13-E7B54DD8387E}"/>
              </a:ext>
            </a:extLst>
          </p:cNvPr>
          <p:cNvSpPr>
            <a:spLocks noGrp="1"/>
          </p:cNvSpPr>
          <p:nvPr>
            <p:ph type="dt" sz="half" idx="10"/>
          </p:nvPr>
        </p:nvSpPr>
        <p:spPr/>
        <p:txBody>
          <a:bodyPr/>
          <a:lstStyle/>
          <a:p>
            <a:fld id="{8046E61D-F1C5-4EC0-87A3-6E4AC75CED73}" type="datetimeFigureOut">
              <a:rPr lang="en-US" smtClean="0"/>
              <a:t>10/24/2022</a:t>
            </a:fld>
            <a:endParaRPr lang="en-US"/>
          </a:p>
        </p:txBody>
      </p:sp>
      <p:sp>
        <p:nvSpPr>
          <p:cNvPr id="5" name="Footer Placeholder 4">
            <a:extLst>
              <a:ext uri="{FF2B5EF4-FFF2-40B4-BE49-F238E27FC236}">
                <a16:creationId xmlns:a16="http://schemas.microsoft.com/office/drawing/2014/main" id="{BE344F04-E3EA-459A-ADDF-B01A17361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1E8D8-E870-4130-90C9-03D78891CE20}"/>
              </a:ext>
            </a:extLst>
          </p:cNvPr>
          <p:cNvSpPr>
            <a:spLocks noGrp="1"/>
          </p:cNvSpPr>
          <p:nvPr>
            <p:ph type="sldNum" sz="quarter" idx="12"/>
          </p:nvPr>
        </p:nvSpPr>
        <p:spPr/>
        <p:txBody>
          <a:bodyPr/>
          <a:lstStyle/>
          <a:p>
            <a:fld id="{9A7C0283-138C-43F3-94C6-2D3B25BFF35A}" type="slidenum">
              <a:rPr lang="en-US" smtClean="0"/>
              <a:t>‹#›</a:t>
            </a:fld>
            <a:endParaRPr lang="en-US"/>
          </a:p>
        </p:txBody>
      </p:sp>
    </p:spTree>
    <p:extLst>
      <p:ext uri="{BB962C8B-B14F-4D97-AF65-F5344CB8AC3E}">
        <p14:creationId xmlns:p14="http://schemas.microsoft.com/office/powerpoint/2010/main" val="360521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3" Type="http://schemas.openxmlformats.org/officeDocument/2006/relationships/image" Target="../media/image18.gif"/><Relationship Id="rId18" Type="http://schemas.openxmlformats.org/officeDocument/2006/relationships/image" Target="../media/image23.jp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jpeg"/><Relationship Id="rId29"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jpg"/><Relationship Id="rId15" Type="http://schemas.openxmlformats.org/officeDocument/2006/relationships/image" Target="../media/image20.gif"/><Relationship Id="rId23" Type="http://schemas.openxmlformats.org/officeDocument/2006/relationships/image" Target="../media/image28.emf"/><Relationship Id="rId28" Type="http://schemas.openxmlformats.org/officeDocument/2006/relationships/image" Target="../media/image33.png"/><Relationship Id="rId10" Type="http://schemas.openxmlformats.org/officeDocument/2006/relationships/image" Target="../media/image15.jpeg"/><Relationship Id="rId19" Type="http://schemas.openxmlformats.org/officeDocument/2006/relationships/image" Target="../media/image24.png"/><Relationship Id="rId31" Type="http://schemas.openxmlformats.org/officeDocument/2006/relationships/image" Target="../media/image36.emf"/><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8"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Debra.Franklin@wichita.edu" TargetMode="External"/><Relationship Id="rId5" Type="http://schemas.openxmlformats.org/officeDocument/2006/relationships/hyperlink" Target="mailto:John.Tomblin@wichita.edu" TargetMode="External"/><Relationship Id="rId4" Type="http://schemas.openxmlformats.org/officeDocument/2006/relationships/hyperlink" Target="http://www.niar.wichit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DAA3-26F9-4F66-B701-4639887F61F6}"/>
              </a:ext>
            </a:extLst>
          </p:cNvPr>
          <p:cNvSpPr>
            <a:spLocks noGrp="1"/>
          </p:cNvSpPr>
          <p:nvPr>
            <p:ph type="title"/>
          </p:nvPr>
        </p:nvSpPr>
        <p:spPr>
          <a:xfrm>
            <a:off x="0" y="-106326"/>
            <a:ext cx="4481163" cy="862194"/>
          </a:xfrm>
        </p:spPr>
        <p:txBody>
          <a:bodyPr spcFirstLastPara="1" vert="horz" wrap="square" lIns="68580" tIns="34290" rIns="68580" bIns="34290" rtlCol="0" anchor="ctr" anchorCtr="0">
            <a:noAutofit/>
          </a:bodyPr>
          <a:lstStyle/>
          <a:p>
            <a:pPr algn="r"/>
            <a:r>
              <a:rPr lang="en-US" sz="1500" dirty="0">
                <a:solidFill>
                  <a:schemeClr val="bg1"/>
                </a:solidFill>
                <a:latin typeface="Roboto" panose="02000000000000000000" pitchFamily="2" charset="0"/>
                <a:ea typeface="Roboto" panose="02000000000000000000" pitchFamily="2" charset="0"/>
                <a:cs typeface="Times New Roman" panose="02020603050405020304" pitchFamily="18" charset="0"/>
              </a:rPr>
              <a:t>South Kansas Defense Manufacturing Community</a:t>
            </a:r>
            <a:r>
              <a:rPr lang="en-US" sz="1650"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br>
              <a:rPr lang="en-US" sz="2100" dirty="0">
                <a:solidFill>
                  <a:schemeClr val="bg1"/>
                </a:solidFill>
                <a:latin typeface="Roboto" panose="02000000000000000000" pitchFamily="2" charset="0"/>
                <a:ea typeface="Roboto" panose="02000000000000000000" pitchFamily="2" charset="0"/>
                <a:cs typeface="Times New Roman" panose="02020603050405020304" pitchFamily="18" charset="0"/>
              </a:rPr>
            </a:br>
            <a:r>
              <a:rPr lang="en-US" sz="2000" b="1" dirty="0">
                <a:solidFill>
                  <a:schemeClr val="bg1"/>
                </a:solidFill>
                <a:latin typeface="Roboto" panose="02000000000000000000" pitchFamily="2" charset="0"/>
                <a:ea typeface="Roboto" panose="02000000000000000000" pitchFamily="2" charset="0"/>
                <a:cs typeface="Times New Roman" panose="02020603050405020304" pitchFamily="18" charset="0"/>
              </a:rPr>
              <a:t>National Defense Prototype Center</a:t>
            </a:r>
            <a:endParaRPr lang="en-US" sz="2000" b="1" kern="1200" dirty="0">
              <a:solidFill>
                <a:schemeClr val="bg1"/>
              </a:solidFill>
              <a:latin typeface="Roboto" panose="02000000000000000000" pitchFamily="2" charset="0"/>
              <a:ea typeface="Roboto" panose="02000000000000000000" pitchFamily="2" charset="0"/>
              <a:cs typeface="+mj-cs"/>
            </a:endParaRPr>
          </a:p>
        </p:txBody>
      </p:sp>
      <p:pic>
        <p:nvPicPr>
          <p:cNvPr id="4" name="Picture 3" descr="A building with a sign on the front&#10;&#10;Description automatically generated with low confidence">
            <a:extLst>
              <a:ext uri="{FF2B5EF4-FFF2-40B4-BE49-F238E27FC236}">
                <a16:creationId xmlns:a16="http://schemas.microsoft.com/office/drawing/2014/main" id="{410C9F38-725D-43EF-AE61-CE363E56D60C}"/>
              </a:ext>
            </a:extLst>
          </p:cNvPr>
          <p:cNvPicPr>
            <a:picLocks noChangeAspect="1"/>
          </p:cNvPicPr>
          <p:nvPr/>
        </p:nvPicPr>
        <p:blipFill rotWithShape="1">
          <a:blip r:embed="rId2">
            <a:extLst>
              <a:ext uri="{28A0092B-C50C-407E-A947-70E740481C1C}">
                <a14:useLocalDpi xmlns:a14="http://schemas.microsoft.com/office/drawing/2010/main" val="0"/>
              </a:ext>
            </a:extLst>
          </a:blip>
          <a:srcRect r="6608" b="-1"/>
          <a:stretch/>
        </p:blipFill>
        <p:spPr>
          <a:xfrm>
            <a:off x="4534797" y="67437"/>
            <a:ext cx="4511674" cy="3224666"/>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pic>
        <p:nvPicPr>
          <p:cNvPr id="6" name="Picture 5" descr="Map&#10;&#10;Description automatically generated">
            <a:extLst>
              <a:ext uri="{FF2B5EF4-FFF2-40B4-BE49-F238E27FC236}">
                <a16:creationId xmlns:a16="http://schemas.microsoft.com/office/drawing/2014/main" id="{80ADDA6D-146C-4487-B517-E54B940E3E4F}"/>
              </a:ext>
            </a:extLst>
          </p:cNvPr>
          <p:cNvPicPr>
            <a:picLocks noChangeAspect="1"/>
          </p:cNvPicPr>
          <p:nvPr/>
        </p:nvPicPr>
        <p:blipFill rotWithShape="1">
          <a:blip r:embed="rId3">
            <a:extLst>
              <a:ext uri="{28A0092B-C50C-407E-A947-70E740481C1C}">
                <a14:useLocalDpi xmlns:a14="http://schemas.microsoft.com/office/drawing/2010/main" val="0"/>
              </a:ext>
            </a:extLst>
          </a:blip>
          <a:srcRect t="8814"/>
          <a:stretch/>
        </p:blipFill>
        <p:spPr>
          <a:xfrm>
            <a:off x="162687" y="1611100"/>
            <a:ext cx="4791899" cy="3441011"/>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sp>
        <p:nvSpPr>
          <p:cNvPr id="5" name="TextBox 4">
            <a:extLst>
              <a:ext uri="{FF2B5EF4-FFF2-40B4-BE49-F238E27FC236}">
                <a16:creationId xmlns:a16="http://schemas.microsoft.com/office/drawing/2014/main" id="{14AEC39F-FD77-456D-AAD3-8A4538F4D6BA}"/>
              </a:ext>
            </a:extLst>
          </p:cNvPr>
          <p:cNvSpPr txBox="1"/>
          <p:nvPr/>
        </p:nvSpPr>
        <p:spPr>
          <a:xfrm>
            <a:off x="4509292" y="3428567"/>
            <a:ext cx="4537178" cy="1327725"/>
          </a:xfrm>
          <a:prstGeom prst="rect">
            <a:avLst/>
          </a:prstGeom>
        </p:spPr>
        <p:txBody>
          <a:bodyPr vert="horz" lIns="68580" tIns="34290" rIns="68580" bIns="34290" rtlCol="0" anchor="ctr">
            <a:normAutofit/>
          </a:bodyPr>
          <a:lstStyle/>
          <a:p>
            <a:pPr>
              <a:lnSpc>
                <a:spcPct val="90000"/>
              </a:lnSpc>
              <a:spcAft>
                <a:spcPts val="450"/>
              </a:spcAft>
            </a:pPr>
            <a:r>
              <a:rPr lang="en-US" dirty="0">
                <a:latin typeface="Times New Roman" panose="02020603050405020304" pitchFamily="18" charset="0"/>
                <a:cs typeface="Times New Roman" panose="02020603050405020304" pitchFamily="18" charset="0"/>
              </a:rPr>
              <a:t>The South Kansas region is a mixed manufacturing ecosystem anchored in aerospace products. Due to the nature of aerospace’s complex and regulated manufacturing environment, the region’s manufacturers have highly complex design, automation, advanced materials, machinery, and fabrication supply chain capabilities. </a:t>
            </a:r>
          </a:p>
        </p:txBody>
      </p:sp>
    </p:spTree>
    <p:extLst>
      <p:ext uri="{BB962C8B-B14F-4D97-AF65-F5344CB8AC3E}">
        <p14:creationId xmlns:p14="http://schemas.microsoft.com/office/powerpoint/2010/main" val="102554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hart&#10;&#10;Description automatically generated">
            <a:extLst>
              <a:ext uri="{FF2B5EF4-FFF2-40B4-BE49-F238E27FC236}">
                <a16:creationId xmlns:a16="http://schemas.microsoft.com/office/drawing/2014/main" id="{837607D0-8CD7-4408-96F0-6F8F33C74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78" y="248501"/>
            <a:ext cx="8189833" cy="4606781"/>
          </a:xfrm>
          <a:prstGeom prst="rect">
            <a:avLst/>
          </a:prstGeom>
          <a:ln>
            <a:noFill/>
          </a:ln>
          <a:effectLst>
            <a:softEdge rad="112500"/>
          </a:effectLst>
        </p:spPr>
      </p:pic>
    </p:spTree>
    <p:extLst>
      <p:ext uri="{BB962C8B-B14F-4D97-AF65-F5344CB8AC3E}">
        <p14:creationId xmlns:p14="http://schemas.microsoft.com/office/powerpoint/2010/main" val="268106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1E02A22F-3733-A1FD-3747-998F987D1F11}"/>
              </a:ext>
            </a:extLst>
          </p:cNvPr>
          <p:cNvSpPr>
            <a:spLocks noGrp="1"/>
          </p:cNvSpPr>
          <p:nvPr>
            <p:ph type="title"/>
          </p:nvPr>
        </p:nvSpPr>
        <p:spPr>
          <a:xfrm>
            <a:off x="98425" y="15875"/>
            <a:ext cx="8826500" cy="603250"/>
          </a:xfrm>
        </p:spPr>
        <p:txBody>
          <a:bodyPr/>
          <a:lstStyle/>
          <a:p>
            <a:r>
              <a:rPr lang="en-US" b="1" dirty="0">
                <a:latin typeface="Roboto" panose="02000000000000000000" pitchFamily="2" charset="0"/>
                <a:ea typeface="Roboto" panose="02000000000000000000" pitchFamily="2" charset="0"/>
                <a:cs typeface="Times New Roman" panose="02020603050405020304" pitchFamily="18" charset="0"/>
              </a:rPr>
              <a:t>South Kansas Manufacturing Employment</a:t>
            </a:r>
          </a:p>
        </p:txBody>
      </p:sp>
      <p:pic>
        <p:nvPicPr>
          <p:cNvPr id="4" name="Picture 3" descr="Schematic&#10;&#10;Description automatically generated with medium confidence">
            <a:extLst>
              <a:ext uri="{FF2B5EF4-FFF2-40B4-BE49-F238E27FC236}">
                <a16:creationId xmlns:a16="http://schemas.microsoft.com/office/drawing/2014/main" id="{696B45E8-B5D8-8E75-6A1F-721CB15D8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44" y="769590"/>
            <a:ext cx="7652711" cy="4078856"/>
          </a:xfrm>
          <a:prstGeom prst="rect">
            <a:avLst/>
          </a:prstGeom>
        </p:spPr>
      </p:pic>
    </p:spTree>
    <p:extLst>
      <p:ext uri="{BB962C8B-B14F-4D97-AF65-F5344CB8AC3E}">
        <p14:creationId xmlns:p14="http://schemas.microsoft.com/office/powerpoint/2010/main" val="388482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FAE26A-E64C-477E-82F6-F262D2454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 y="0"/>
            <a:ext cx="9140828" cy="5141716"/>
          </a:xfrm>
          <a:prstGeom prst="rect">
            <a:avLst/>
          </a:prstGeom>
        </p:spPr>
      </p:pic>
      <p:sp>
        <p:nvSpPr>
          <p:cNvPr id="2" name="Title 1">
            <a:extLst>
              <a:ext uri="{FF2B5EF4-FFF2-40B4-BE49-F238E27FC236}">
                <a16:creationId xmlns:a16="http://schemas.microsoft.com/office/drawing/2014/main" id="{B01966E0-81C9-4FD0-B07C-9865128D331A}"/>
              </a:ext>
            </a:extLst>
          </p:cNvPr>
          <p:cNvSpPr>
            <a:spLocks noGrp="1"/>
          </p:cNvSpPr>
          <p:nvPr>
            <p:ph type="title"/>
          </p:nvPr>
        </p:nvSpPr>
        <p:spPr>
          <a:xfrm>
            <a:off x="68948" y="1098294"/>
            <a:ext cx="9008481" cy="455855"/>
          </a:xfrm>
        </p:spPr>
        <p:txBody>
          <a:bodyPr>
            <a:normAutofit fontScale="90000"/>
          </a:bodyPr>
          <a:lstStyle/>
          <a:p>
            <a:r>
              <a:rPr lang="en-US" sz="2025" dirty="0">
                <a:solidFill>
                  <a:srgbClr val="000000"/>
                </a:solidFill>
                <a:latin typeface="Times New Roman" panose="02020603050405020304" pitchFamily="18" charset="0"/>
                <a:cs typeface="Times New Roman" panose="02020603050405020304" pitchFamily="18" charset="0"/>
              </a:rPr>
              <a:t>Service Area</a:t>
            </a:r>
            <a:r>
              <a:rPr lang="en-US" sz="2325" dirty="0">
                <a:solidFill>
                  <a:srgbClr val="000000"/>
                </a:solidFill>
                <a:latin typeface="Times New Roman" panose="02020603050405020304" pitchFamily="18" charset="0"/>
                <a:cs typeface="Times New Roman" panose="02020603050405020304" pitchFamily="18" charset="0"/>
              </a:rPr>
              <a:t>:</a:t>
            </a:r>
            <a:r>
              <a:rPr lang="en-US" sz="975" dirty="0">
                <a:solidFill>
                  <a:srgbClr val="000000"/>
                </a:solidFill>
                <a:latin typeface="Times New Roman" panose="02020603050405020304" pitchFamily="18" charset="0"/>
                <a:cs typeface="Times New Roman" panose="02020603050405020304" pitchFamily="18" charset="0"/>
              </a:rPr>
              <a:t> </a:t>
            </a:r>
            <a:r>
              <a:rPr lang="en-US" sz="975" dirty="0">
                <a:solidFill>
                  <a:srgbClr val="000000"/>
                </a:solidFill>
                <a:latin typeface="Times New Roman" panose="02020603050405020304" pitchFamily="18" charset="0"/>
                <a:ea typeface="Calibri" panose="020F0502020204030204" pitchFamily="34" charset="0"/>
              </a:rPr>
              <a:t>South Kansas (27 county region) with a defense manufacturing hub in the Wichita, Kansas Metropolitan Statistical Area (MSA).</a:t>
            </a:r>
            <a:r>
              <a:rPr lang="en-US" sz="975" dirty="0">
                <a:solidFill>
                  <a:srgbClr val="000000"/>
                </a:solidFill>
              </a:rPr>
              <a:t> </a:t>
            </a:r>
            <a:r>
              <a:rPr lang="en-US" sz="9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South Kansas includes the following counties: Allen, Anderson, Bourbon, Butler, Chautauqua, Cherokee, Coffey, Cowley, Crawford, Elk, Franklin, Greenwood, Harper, Harvey, Kingman, Labette, Linn, Marion, McPherson, Miami, Montgomery, Neosho, Reno, Sedgwick, Sumner, Wilson, and Woodson.</a:t>
            </a:r>
            <a:b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1200" dirty="0">
              <a:solidFill>
                <a:srgbClr val="000000"/>
              </a:solidFill>
              <a:latin typeface="Times New Roman" panose="02020603050405020304" pitchFamily="18"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0F424475-28C2-4CB6-B7B5-7A8D61FFE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652" y="146197"/>
            <a:ext cx="1150001" cy="337083"/>
          </a:xfrm>
          <a:prstGeom prst="rect">
            <a:avLst/>
          </a:prstGeom>
        </p:spPr>
      </p:pic>
      <p:sp>
        <p:nvSpPr>
          <p:cNvPr id="10" name="TextBox 9">
            <a:extLst>
              <a:ext uri="{FF2B5EF4-FFF2-40B4-BE49-F238E27FC236}">
                <a16:creationId xmlns:a16="http://schemas.microsoft.com/office/drawing/2014/main" id="{D99F4C48-2A76-4B1A-8AD3-351854AC316C}"/>
              </a:ext>
            </a:extLst>
          </p:cNvPr>
          <p:cNvSpPr txBox="1"/>
          <p:nvPr/>
        </p:nvSpPr>
        <p:spPr>
          <a:xfrm>
            <a:off x="3832636" y="1283014"/>
            <a:ext cx="2133918" cy="369332"/>
          </a:xfrm>
          <a:prstGeom prst="rect">
            <a:avLst/>
          </a:prstGeom>
          <a:noFill/>
        </p:spPr>
        <p:txBody>
          <a:bodyPr wrap="none" rtlCol="0">
            <a:spAutoFit/>
          </a:bodyPr>
          <a:lstStyle/>
          <a:p>
            <a:r>
              <a:rPr lang="en-US" sz="1800" b="1" dirty="0">
                <a:latin typeface="Times New Roman" panose="02020603050405020304" pitchFamily="18" charset="0"/>
                <a:cs typeface="Times New Roman" panose="02020603050405020304" pitchFamily="18" charset="0"/>
              </a:rPr>
              <a:t>WHAT WE MAKE</a:t>
            </a:r>
          </a:p>
        </p:txBody>
      </p:sp>
      <p:sp>
        <p:nvSpPr>
          <p:cNvPr id="11" name="TextBox 10">
            <a:extLst>
              <a:ext uri="{FF2B5EF4-FFF2-40B4-BE49-F238E27FC236}">
                <a16:creationId xmlns:a16="http://schemas.microsoft.com/office/drawing/2014/main" id="{A355FB25-7BB1-4E9B-A960-3DAD1F1785C5}"/>
              </a:ext>
            </a:extLst>
          </p:cNvPr>
          <p:cNvSpPr txBox="1"/>
          <p:nvPr/>
        </p:nvSpPr>
        <p:spPr>
          <a:xfrm>
            <a:off x="392494" y="1283014"/>
            <a:ext cx="2961067" cy="369332"/>
          </a:xfrm>
          <a:prstGeom prst="rect">
            <a:avLst/>
          </a:prstGeom>
          <a:noFill/>
        </p:spPr>
        <p:txBody>
          <a:bodyPr wrap="none" rtlCol="0">
            <a:spAutoFit/>
          </a:bodyPr>
          <a:lstStyle/>
          <a:p>
            <a:r>
              <a:rPr lang="en-US" sz="1800" b="1" dirty="0">
                <a:latin typeface="Times New Roman" panose="02020603050405020304" pitchFamily="18" charset="0"/>
                <a:cs typeface="Times New Roman" panose="02020603050405020304" pitchFamily="18" charset="0"/>
              </a:rPr>
              <a:t>WHO MANUFACTURERS</a:t>
            </a:r>
          </a:p>
        </p:txBody>
      </p:sp>
      <p:graphicFrame>
        <p:nvGraphicFramePr>
          <p:cNvPr id="14" name="Chart 13">
            <a:extLst>
              <a:ext uri="{FF2B5EF4-FFF2-40B4-BE49-F238E27FC236}">
                <a16:creationId xmlns:a16="http://schemas.microsoft.com/office/drawing/2014/main" id="{9D5D0178-4885-4550-866D-1DB096EF8BCB}"/>
              </a:ext>
            </a:extLst>
          </p:cNvPr>
          <p:cNvGraphicFramePr>
            <a:graphicFrameLocks/>
          </p:cNvGraphicFramePr>
          <p:nvPr/>
        </p:nvGraphicFramePr>
        <p:xfrm>
          <a:off x="6298252" y="1650112"/>
          <a:ext cx="2779178" cy="204764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80AA7F85-17A7-4C8D-84FB-F71326B5654E}"/>
              </a:ext>
            </a:extLst>
          </p:cNvPr>
          <p:cNvSpPr txBox="1"/>
          <p:nvPr/>
        </p:nvSpPr>
        <p:spPr>
          <a:xfrm>
            <a:off x="6436647" y="1283014"/>
            <a:ext cx="2563522" cy="369332"/>
          </a:xfrm>
          <a:prstGeom prst="rect">
            <a:avLst/>
          </a:prstGeom>
          <a:noFill/>
        </p:spPr>
        <p:txBody>
          <a:bodyPr wrap="none" rtlCol="0">
            <a:spAutoFit/>
          </a:bodyPr>
          <a:lstStyle/>
          <a:p>
            <a:r>
              <a:rPr lang="en-US" sz="1800" b="1" dirty="0">
                <a:latin typeface="Times New Roman" panose="02020603050405020304" pitchFamily="18" charset="0"/>
                <a:cs typeface="Times New Roman" panose="02020603050405020304" pitchFamily="18" charset="0"/>
              </a:rPr>
              <a:t>WHERE PURCHASED</a:t>
            </a:r>
          </a:p>
        </p:txBody>
      </p:sp>
      <p:graphicFrame>
        <p:nvGraphicFramePr>
          <p:cNvPr id="20" name="Chart 19">
            <a:extLst>
              <a:ext uri="{FF2B5EF4-FFF2-40B4-BE49-F238E27FC236}">
                <a16:creationId xmlns:a16="http://schemas.microsoft.com/office/drawing/2014/main" id="{11CC3855-BB2C-4D4E-99B9-E28730A85DBE}"/>
              </a:ext>
            </a:extLst>
          </p:cNvPr>
          <p:cNvGraphicFramePr>
            <a:graphicFrameLocks/>
          </p:cNvGraphicFramePr>
          <p:nvPr/>
        </p:nvGraphicFramePr>
        <p:xfrm>
          <a:off x="3567278" y="1650112"/>
          <a:ext cx="3092118" cy="1949766"/>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F7E1A66D-BF40-4440-BCA8-AF43E710567E}"/>
              </a:ext>
            </a:extLst>
          </p:cNvPr>
          <p:cNvSpPr txBox="1"/>
          <p:nvPr/>
        </p:nvSpPr>
        <p:spPr>
          <a:xfrm>
            <a:off x="240411" y="4926677"/>
            <a:ext cx="8977138" cy="213585"/>
          </a:xfrm>
          <a:prstGeom prst="rect">
            <a:avLst/>
          </a:prstGeom>
          <a:noFill/>
        </p:spPr>
        <p:txBody>
          <a:bodyPr wrap="none" rtlCol="0">
            <a:spAutoFit/>
          </a:bodyPr>
          <a:lstStyle/>
          <a:p>
            <a:r>
              <a:rPr lang="en-US" sz="788" dirty="0">
                <a:latin typeface="Times New Roman" panose="02020603050405020304" pitchFamily="18" charset="0"/>
                <a:cs typeface="Times New Roman" panose="02020603050405020304" pitchFamily="18" charset="0"/>
              </a:rPr>
              <a:t>Source: USASpending.gov; Department of Defense prime contract data by place of performance; selected NAICS codes include Manufacturing, Information, Professional, and R&amp;D; data accessed on May 13, 2021. </a:t>
            </a:r>
          </a:p>
        </p:txBody>
      </p:sp>
      <p:graphicFrame>
        <p:nvGraphicFramePr>
          <p:cNvPr id="25" name="Chart 24">
            <a:extLst>
              <a:ext uri="{FF2B5EF4-FFF2-40B4-BE49-F238E27FC236}">
                <a16:creationId xmlns:a16="http://schemas.microsoft.com/office/drawing/2014/main" id="{27BE9A17-0D3A-4873-AC90-C48B4D1B5674}"/>
              </a:ext>
            </a:extLst>
          </p:cNvPr>
          <p:cNvGraphicFramePr>
            <a:graphicFrameLocks/>
          </p:cNvGraphicFramePr>
          <p:nvPr/>
        </p:nvGraphicFramePr>
        <p:xfrm>
          <a:off x="37293" y="1629263"/>
          <a:ext cx="3782807" cy="2057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Table 4">
            <a:extLst>
              <a:ext uri="{FF2B5EF4-FFF2-40B4-BE49-F238E27FC236}">
                <a16:creationId xmlns:a16="http://schemas.microsoft.com/office/drawing/2014/main" id="{AC2D527C-6508-45F7-BDC0-24651A7A94F7}"/>
              </a:ext>
            </a:extLst>
          </p:cNvPr>
          <p:cNvGraphicFramePr>
            <a:graphicFrameLocks noGrp="1"/>
          </p:cNvGraphicFramePr>
          <p:nvPr/>
        </p:nvGraphicFramePr>
        <p:xfrm>
          <a:off x="240411" y="3620727"/>
          <a:ext cx="8622238" cy="1256849"/>
        </p:xfrm>
        <a:graphic>
          <a:graphicData uri="http://schemas.openxmlformats.org/drawingml/2006/table">
            <a:tbl>
              <a:tblPr/>
              <a:tblGrid>
                <a:gridCol w="1764275">
                  <a:extLst>
                    <a:ext uri="{9D8B030D-6E8A-4147-A177-3AD203B41FA5}">
                      <a16:colId xmlns:a16="http://schemas.microsoft.com/office/drawing/2014/main" val="2630564211"/>
                    </a:ext>
                  </a:extLst>
                </a:gridCol>
                <a:gridCol w="345614">
                  <a:extLst>
                    <a:ext uri="{9D8B030D-6E8A-4147-A177-3AD203B41FA5}">
                      <a16:colId xmlns:a16="http://schemas.microsoft.com/office/drawing/2014/main" val="1298859924"/>
                    </a:ext>
                  </a:extLst>
                </a:gridCol>
                <a:gridCol w="74060">
                  <a:extLst>
                    <a:ext uri="{9D8B030D-6E8A-4147-A177-3AD203B41FA5}">
                      <a16:colId xmlns:a16="http://schemas.microsoft.com/office/drawing/2014/main" val="181994586"/>
                    </a:ext>
                  </a:extLst>
                </a:gridCol>
                <a:gridCol w="1764275">
                  <a:extLst>
                    <a:ext uri="{9D8B030D-6E8A-4147-A177-3AD203B41FA5}">
                      <a16:colId xmlns:a16="http://schemas.microsoft.com/office/drawing/2014/main" val="2393844957"/>
                    </a:ext>
                  </a:extLst>
                </a:gridCol>
                <a:gridCol w="345614">
                  <a:extLst>
                    <a:ext uri="{9D8B030D-6E8A-4147-A177-3AD203B41FA5}">
                      <a16:colId xmlns:a16="http://schemas.microsoft.com/office/drawing/2014/main" val="2111278370"/>
                    </a:ext>
                  </a:extLst>
                </a:gridCol>
                <a:gridCol w="49374">
                  <a:extLst>
                    <a:ext uri="{9D8B030D-6E8A-4147-A177-3AD203B41FA5}">
                      <a16:colId xmlns:a16="http://schemas.microsoft.com/office/drawing/2014/main" val="388699939"/>
                    </a:ext>
                  </a:extLst>
                </a:gridCol>
                <a:gridCol w="1764275">
                  <a:extLst>
                    <a:ext uri="{9D8B030D-6E8A-4147-A177-3AD203B41FA5}">
                      <a16:colId xmlns:a16="http://schemas.microsoft.com/office/drawing/2014/main" val="956684660"/>
                    </a:ext>
                  </a:extLst>
                </a:gridCol>
                <a:gridCol w="345614">
                  <a:extLst>
                    <a:ext uri="{9D8B030D-6E8A-4147-A177-3AD203B41FA5}">
                      <a16:colId xmlns:a16="http://schemas.microsoft.com/office/drawing/2014/main" val="934147133"/>
                    </a:ext>
                  </a:extLst>
                </a:gridCol>
                <a:gridCol w="49374">
                  <a:extLst>
                    <a:ext uri="{9D8B030D-6E8A-4147-A177-3AD203B41FA5}">
                      <a16:colId xmlns:a16="http://schemas.microsoft.com/office/drawing/2014/main" val="944559276"/>
                    </a:ext>
                  </a:extLst>
                </a:gridCol>
                <a:gridCol w="1764275">
                  <a:extLst>
                    <a:ext uri="{9D8B030D-6E8A-4147-A177-3AD203B41FA5}">
                      <a16:colId xmlns:a16="http://schemas.microsoft.com/office/drawing/2014/main" val="1378470268"/>
                    </a:ext>
                  </a:extLst>
                </a:gridCol>
                <a:gridCol w="355488">
                  <a:extLst>
                    <a:ext uri="{9D8B030D-6E8A-4147-A177-3AD203B41FA5}">
                      <a16:colId xmlns:a16="http://schemas.microsoft.com/office/drawing/2014/main" val="4131775498"/>
                    </a:ext>
                  </a:extLst>
                </a:gridCol>
              </a:tblGrid>
              <a:tr h="140776">
                <a:tc gridSpan="11">
                  <a:txBody>
                    <a:bodyPr/>
                    <a:lstStyle/>
                    <a:p>
                      <a:pPr algn="ctr" fontAlgn="ctr"/>
                      <a:r>
                        <a:rPr lang="en-US" sz="700" b="1" i="0" u="none" strike="noStrike">
                          <a:solidFill>
                            <a:srgbClr val="000000"/>
                          </a:solidFill>
                          <a:effectLst/>
                          <a:latin typeface="Times New Roman" panose="02020603050405020304" pitchFamily="18" charset="0"/>
                        </a:rPr>
                        <a:t>SUB AGENCY PRIME AWARDS, SOUTH KANSAS, 2015-2020             TOTAL DOLLARS OBLIGATED BY PRODUCT DESCRIPTION (Aircraft product descriptions shaded)</a:t>
                      </a:r>
                    </a:p>
                  </a:txBody>
                  <a:tcPr marL="4508" marR="4508" marT="4508" marB="0" anchor="ctr">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8995312"/>
                  </a:ext>
                </a:extLst>
              </a:tr>
              <a:tr h="112621">
                <a:tc gridSpan="11">
                  <a:txBody>
                    <a:bodyPr/>
                    <a:lstStyle/>
                    <a:p>
                      <a:pPr algn="ctr" fontAlgn="ctr"/>
                      <a:r>
                        <a:rPr lang="en-US" sz="500" b="1" i="0" u="none" strike="noStrike">
                          <a:solidFill>
                            <a:srgbClr val="000000"/>
                          </a:solidFill>
                          <a:effectLst/>
                          <a:latin typeface="Times New Roman" panose="02020603050405020304" pitchFamily="18" charset="0"/>
                        </a:rPr>
                        <a:t>ALL DATA BY PRIME CONTRACTOR, PLACE OF PERFORMANCE, SELECTED ADVANCED MANUFACTURING NORTH AMERICAN INDUSTRY CLASSIFICATION SYSTEM (NAICS) CODES</a:t>
                      </a:r>
                    </a:p>
                  </a:txBody>
                  <a:tcPr marL="4508" marR="4508" marT="4508" marB="0" anchor="ctr">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287958"/>
                  </a:ext>
                </a:extLst>
              </a:tr>
              <a:tr h="236504">
                <a:tc>
                  <a:txBody>
                    <a:bodyPr/>
                    <a:lstStyle/>
                    <a:p>
                      <a:pPr algn="l" fontAlgn="ctr"/>
                      <a:r>
                        <a:rPr lang="en-US" sz="500" b="1" i="0" u="none" strike="noStrike">
                          <a:solidFill>
                            <a:srgbClr val="000000"/>
                          </a:solidFill>
                          <a:effectLst/>
                          <a:latin typeface="Times New Roman" panose="02020603050405020304" pitchFamily="18" charset="0"/>
                        </a:rPr>
                        <a:t>DEFENSE LOGISTICS AGENCY  </a:t>
                      </a:r>
                      <a:br>
                        <a:rPr lang="en-US" sz="500" b="1" i="0" u="none" strike="noStrike">
                          <a:solidFill>
                            <a:srgbClr val="000000"/>
                          </a:solidFill>
                          <a:effectLst/>
                          <a:latin typeface="Times New Roman" panose="02020603050405020304" pitchFamily="18" charset="0"/>
                        </a:rPr>
                      </a:br>
                      <a:r>
                        <a:rPr lang="en-US" sz="500" b="0" i="0" u="none" strike="noStrike">
                          <a:solidFill>
                            <a:srgbClr val="000000"/>
                          </a:solidFill>
                          <a:effectLst/>
                          <a:latin typeface="Times New Roman" panose="02020603050405020304" pitchFamily="18" charset="0"/>
                        </a:rPr>
                        <a:t>(38.6% OF TOTAL S. KANSAS)</a:t>
                      </a:r>
                      <a:endParaRPr lang="en-US" sz="500" b="1" i="0" u="none" strike="noStrike">
                        <a:solidFill>
                          <a:srgbClr val="000000"/>
                        </a:solidFill>
                        <a:effectLst/>
                        <a:latin typeface="Times New Roman" panose="02020603050405020304" pitchFamily="18" charset="0"/>
                      </a:endParaRP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500" b="0" i="0" u="none" strike="noStrike">
                          <a:solidFill>
                            <a:srgbClr val="000000"/>
                          </a:solidFill>
                          <a:effectLst/>
                          <a:latin typeface="Times New Roman" panose="02020603050405020304" pitchFamily="18" charset="0"/>
                        </a:rPr>
                        <a:t>PERCENT</a:t>
                      </a: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1"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1" i="0" u="none" strike="noStrike">
                          <a:solidFill>
                            <a:srgbClr val="000000"/>
                          </a:solidFill>
                          <a:effectLst/>
                          <a:latin typeface="Times New Roman" panose="02020603050405020304" pitchFamily="18" charset="0"/>
                        </a:rPr>
                        <a:t>DEPARTMENT OF THE ARMY </a:t>
                      </a:r>
                      <a:br>
                        <a:rPr lang="en-US" sz="500" b="1" i="0" u="none" strike="noStrike">
                          <a:solidFill>
                            <a:srgbClr val="000000"/>
                          </a:solidFill>
                          <a:effectLst/>
                          <a:latin typeface="Times New Roman" panose="02020603050405020304" pitchFamily="18" charset="0"/>
                        </a:rPr>
                      </a:br>
                      <a:r>
                        <a:rPr lang="en-US" sz="500" b="0" i="0" u="none" strike="noStrike">
                          <a:solidFill>
                            <a:srgbClr val="000000"/>
                          </a:solidFill>
                          <a:effectLst/>
                          <a:latin typeface="Times New Roman" panose="02020603050405020304" pitchFamily="18" charset="0"/>
                        </a:rPr>
                        <a:t>(31.6% OF TOTAL S. KANSAS)</a:t>
                      </a:r>
                      <a:endParaRPr lang="en-US" sz="500" b="1" i="0" u="none" strike="noStrike">
                        <a:solidFill>
                          <a:srgbClr val="000000"/>
                        </a:solidFill>
                        <a:effectLst/>
                        <a:latin typeface="Times New Roman" panose="02020603050405020304" pitchFamily="18" charset="0"/>
                      </a:endParaRP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500" b="0" i="0" u="none" strike="noStrike">
                          <a:solidFill>
                            <a:srgbClr val="000000"/>
                          </a:solidFill>
                          <a:effectLst/>
                          <a:latin typeface="Times New Roman" panose="02020603050405020304" pitchFamily="18" charset="0"/>
                        </a:rPr>
                        <a:t>PERCENT</a:t>
                      </a: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1" i="0" u="none" strike="noStrike">
                          <a:solidFill>
                            <a:srgbClr val="000000"/>
                          </a:solidFill>
                          <a:effectLst/>
                          <a:latin typeface="Times New Roman" panose="02020603050405020304" pitchFamily="18" charset="0"/>
                        </a:rPr>
                        <a:t>DEPARTMENT OF THE AIR FORCE </a:t>
                      </a:r>
                      <a:br>
                        <a:rPr lang="en-US" sz="500" b="1" i="0" u="none" strike="noStrike">
                          <a:solidFill>
                            <a:srgbClr val="000000"/>
                          </a:solidFill>
                          <a:effectLst/>
                          <a:latin typeface="Times New Roman" panose="02020603050405020304" pitchFamily="18" charset="0"/>
                        </a:rPr>
                      </a:br>
                      <a:r>
                        <a:rPr lang="en-US" sz="500" b="0" i="0" u="none" strike="noStrike">
                          <a:solidFill>
                            <a:srgbClr val="000000"/>
                          </a:solidFill>
                          <a:effectLst/>
                          <a:latin typeface="Times New Roman" panose="02020603050405020304" pitchFamily="18" charset="0"/>
                        </a:rPr>
                        <a:t>(17.9% OF TOTAL S. KANSAS)</a:t>
                      </a:r>
                      <a:endParaRPr lang="en-US" sz="500" b="1" i="0" u="none" strike="noStrike">
                        <a:solidFill>
                          <a:srgbClr val="000000"/>
                        </a:solidFill>
                        <a:effectLst/>
                        <a:latin typeface="Times New Roman" panose="02020603050405020304" pitchFamily="18" charset="0"/>
                      </a:endParaRP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500" b="0" i="0" u="none" strike="noStrike">
                          <a:solidFill>
                            <a:srgbClr val="000000"/>
                          </a:solidFill>
                          <a:effectLst/>
                          <a:latin typeface="Times New Roman" panose="02020603050405020304" pitchFamily="18" charset="0"/>
                        </a:rPr>
                        <a:t>PERCENT</a:t>
                      </a: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1" i="0" u="none" strike="noStrike">
                          <a:solidFill>
                            <a:srgbClr val="000000"/>
                          </a:solidFill>
                          <a:effectLst/>
                          <a:latin typeface="Times New Roman" panose="02020603050405020304" pitchFamily="18" charset="0"/>
                        </a:rPr>
                        <a:t>DEPARTMENT OF THE NAVY </a:t>
                      </a:r>
                      <a:br>
                        <a:rPr lang="en-US" sz="500" b="1" i="0" u="none" strike="noStrike">
                          <a:solidFill>
                            <a:srgbClr val="000000"/>
                          </a:solidFill>
                          <a:effectLst/>
                          <a:latin typeface="Times New Roman" panose="02020603050405020304" pitchFamily="18" charset="0"/>
                        </a:rPr>
                      </a:br>
                      <a:r>
                        <a:rPr lang="en-US" sz="500" b="0" i="0" u="none" strike="noStrike">
                          <a:solidFill>
                            <a:srgbClr val="000000"/>
                          </a:solidFill>
                          <a:effectLst/>
                          <a:latin typeface="Times New Roman" panose="02020603050405020304" pitchFamily="18" charset="0"/>
                        </a:rPr>
                        <a:t>(2.2% OF TOTAL S. KANSAS)</a:t>
                      </a:r>
                      <a:endParaRPr lang="en-US" sz="500" b="1" i="0" u="none" strike="noStrike">
                        <a:solidFill>
                          <a:srgbClr val="000000"/>
                        </a:solidFill>
                        <a:effectLst/>
                        <a:latin typeface="Times New Roman" panose="02020603050405020304" pitchFamily="18" charset="0"/>
                      </a:endParaRP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500" b="0" i="0" u="none" strike="noStrike">
                          <a:solidFill>
                            <a:srgbClr val="000000"/>
                          </a:solidFill>
                          <a:effectLst/>
                          <a:latin typeface="Times New Roman" panose="02020603050405020304" pitchFamily="18" charset="0"/>
                        </a:rPr>
                        <a:t>PERCENT</a:t>
                      </a:r>
                    </a:p>
                  </a:txBody>
                  <a:tcPr marL="4508" marR="4508" marT="4508"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02796719"/>
                  </a:ext>
                </a:extLst>
              </a:tr>
              <a:tr h="112621">
                <a:tc>
                  <a:txBody>
                    <a:bodyPr/>
                    <a:lstStyle/>
                    <a:p>
                      <a:pPr algn="l" fontAlgn="ctr"/>
                      <a:r>
                        <a:rPr lang="en-US" sz="500" b="0" i="0" u="none" strike="noStrike">
                          <a:solidFill>
                            <a:srgbClr val="000000"/>
                          </a:solidFill>
                          <a:effectLst/>
                          <a:latin typeface="Times New Roman" panose="02020603050405020304" pitchFamily="18" charset="0"/>
                        </a:rPr>
                        <a:t>AIRCRAFT ENGINES AND SPARES</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27.0%</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AMMUNITION</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18.5%</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AIRFRAMES AND SPARES</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58.1%</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AIRFRAMES AND SPARES</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41.8%</a:t>
                      </a:r>
                    </a:p>
                  </a:txBody>
                  <a:tcPr marL="4508" marR="4508" marT="45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3362514257"/>
                  </a:ext>
                </a:extLst>
              </a:tr>
              <a:tr h="112621">
                <a:tc>
                  <a:txBody>
                    <a:bodyPr/>
                    <a:lstStyle/>
                    <a:p>
                      <a:pPr algn="l" fontAlgn="ctr"/>
                      <a:r>
                        <a:rPr lang="en-US" sz="500" b="0" i="0" u="none" strike="noStrike">
                          <a:solidFill>
                            <a:srgbClr val="000000"/>
                          </a:solidFill>
                          <a:effectLst/>
                          <a:latin typeface="Times New Roman" panose="02020603050405020304" pitchFamily="18" charset="0"/>
                        </a:rPr>
                        <a:t>AIRFRAMES AND SPARES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21.6%</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AIRCRAFT ENGINES AND SPARES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18.2%</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OTHER AIRCRAFT EQUIPMENT</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14.8%</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SERVICES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22.0%</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197550585"/>
                  </a:ext>
                </a:extLst>
              </a:tr>
              <a:tr h="112621">
                <a:tc>
                  <a:txBody>
                    <a:bodyPr/>
                    <a:lstStyle/>
                    <a:p>
                      <a:pPr algn="l" fontAlgn="ctr"/>
                      <a:r>
                        <a:rPr lang="en-US" sz="500" b="0" i="0" u="none" strike="noStrike">
                          <a:solidFill>
                            <a:srgbClr val="000000"/>
                          </a:solidFill>
                          <a:effectLst/>
                          <a:latin typeface="Times New Roman" panose="02020603050405020304" pitchFamily="18" charset="0"/>
                        </a:rPr>
                        <a:t>TEXTILES; CLOTHING AND EQUIPAGE</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20.7%</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OTHER AIRCRAFT EQUIPMENT</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17.5%</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SERVICES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14.4%</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OTHER AIRCRAFT EQUIPMENT</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12.9%</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3272283131"/>
                  </a:ext>
                </a:extLst>
              </a:tr>
              <a:tr h="203843">
                <a:tc>
                  <a:txBody>
                    <a:bodyPr/>
                    <a:lstStyle/>
                    <a:p>
                      <a:pPr algn="l" fontAlgn="ctr"/>
                      <a:r>
                        <a:rPr lang="en-US" sz="500" b="0" i="0" u="none" strike="noStrike">
                          <a:solidFill>
                            <a:srgbClr val="000000"/>
                          </a:solidFill>
                          <a:effectLst/>
                          <a:latin typeface="Times New Roman" panose="02020603050405020304" pitchFamily="18" charset="0"/>
                        </a:rPr>
                        <a:t>OTHER AIRCRAFT EQUIPMENT</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14.4%</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AIRFRAMES AND SPARES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10.2%</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ALL OTHERS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12.7%</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ELECTRONICS AND COMMUNICATION EQUIPMENT</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4.9%</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93266106"/>
                  </a:ext>
                </a:extLst>
              </a:tr>
              <a:tr h="112621">
                <a:tc>
                  <a:txBody>
                    <a:bodyPr/>
                    <a:lstStyle/>
                    <a:p>
                      <a:pPr algn="l" fontAlgn="ctr"/>
                      <a:r>
                        <a:rPr lang="en-US" sz="500" b="0" i="0" u="none" strike="noStrike">
                          <a:solidFill>
                            <a:srgbClr val="000000"/>
                          </a:solidFill>
                          <a:effectLst/>
                          <a:latin typeface="Times New Roman" panose="02020603050405020304" pitchFamily="18" charset="0"/>
                        </a:rPr>
                        <a:t>ALL OTHERS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16.3%</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ALL OTHERS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35.6%</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dirty="0">
                          <a:solidFill>
                            <a:srgbClr val="000000"/>
                          </a:solidFill>
                          <a:effectLst/>
                          <a:latin typeface="Times New Roman" panose="02020603050405020304" pitchFamily="18" charset="0"/>
                        </a:rPr>
                        <a:t> </a:t>
                      </a:r>
                    </a:p>
                  </a:txBody>
                  <a:tcPr marL="4508" marR="4508" marT="4508"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AIRCRAFT ENGINES AND SPARES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500" b="0" i="0" u="none" strike="noStrike">
                          <a:solidFill>
                            <a:srgbClr val="000000"/>
                          </a:solidFill>
                          <a:effectLst/>
                          <a:latin typeface="Times New Roman" panose="02020603050405020304" pitchFamily="18" charset="0"/>
                        </a:rPr>
                        <a:t>1.9%</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174720564"/>
                  </a:ext>
                </a:extLst>
              </a:tr>
              <a:tr h="112621">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ctr"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 </a:t>
                      </a:r>
                    </a:p>
                  </a:txBody>
                  <a:tcPr marL="4508" marR="4508" marT="4508" marB="0" anchor="ctr">
                    <a:lnL>
                      <a:noFill/>
                    </a:lnL>
                    <a:lnR>
                      <a:noFill/>
                    </a:lnR>
                    <a:lnT>
                      <a:noFill/>
                    </a:lnT>
                    <a:lnB>
                      <a:noFill/>
                    </a:lnB>
                    <a:solidFill>
                      <a:srgbClr val="FFFFFF"/>
                    </a:solidFill>
                  </a:tcPr>
                </a:tc>
                <a:tc>
                  <a:txBody>
                    <a:bodyPr/>
                    <a:lstStyle/>
                    <a:p>
                      <a:pPr algn="l" fontAlgn="ctr"/>
                      <a:r>
                        <a:rPr lang="en-US" sz="500" b="0" i="0" u="none" strike="noStrike">
                          <a:solidFill>
                            <a:srgbClr val="000000"/>
                          </a:solidFill>
                          <a:effectLst/>
                          <a:latin typeface="Times New Roman" panose="02020603050405020304" pitchFamily="18" charset="0"/>
                        </a:rPr>
                        <a:t>ALL OTHERS</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500" b="0" i="0" u="none" strike="noStrike" dirty="0">
                          <a:solidFill>
                            <a:srgbClr val="000000"/>
                          </a:solidFill>
                          <a:effectLst/>
                          <a:latin typeface="Times New Roman" panose="02020603050405020304" pitchFamily="18" charset="0"/>
                        </a:rPr>
                        <a:t>16.5%</a:t>
                      </a:r>
                    </a:p>
                  </a:txBody>
                  <a:tcPr marL="4508" marR="4508" marT="4508"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770232061"/>
                  </a:ext>
                </a:extLst>
              </a:tr>
            </a:tbl>
          </a:graphicData>
        </a:graphic>
      </p:graphicFrame>
      <p:sp>
        <p:nvSpPr>
          <p:cNvPr id="3" name="TextBox 2">
            <a:extLst>
              <a:ext uri="{FF2B5EF4-FFF2-40B4-BE49-F238E27FC236}">
                <a16:creationId xmlns:a16="http://schemas.microsoft.com/office/drawing/2014/main" id="{15ADAD4B-0051-4932-8540-5B522AB6AFF6}"/>
              </a:ext>
            </a:extLst>
          </p:cNvPr>
          <p:cNvSpPr txBox="1"/>
          <p:nvPr/>
        </p:nvSpPr>
        <p:spPr>
          <a:xfrm>
            <a:off x="68949" y="152739"/>
            <a:ext cx="7978189" cy="646331"/>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Defense Modernization Priorities: </a:t>
            </a:r>
            <a:r>
              <a:rPr lang="en-US" sz="900" dirty="0">
                <a:latin typeface="Times New Roman" panose="02020603050405020304" pitchFamily="18" charset="0"/>
                <a:cs typeface="Times New Roman" panose="02020603050405020304" pitchFamily="18" charset="0"/>
              </a:rPr>
              <a:t>South Kansas will strengthen the national security innovation base by expanding ultra-high and high-temperature material characterizations, capabilities, process tools, sustainment planning, technical workforce, and engineering competencies for the purpose of enhancing the defense industrial base capabilities and accelerated weapon system prototype development.</a:t>
            </a:r>
            <a:endParaRPr lang="en-US" sz="900" dirty="0"/>
          </a:p>
        </p:txBody>
      </p:sp>
    </p:spTree>
    <p:extLst>
      <p:ext uri="{BB962C8B-B14F-4D97-AF65-F5344CB8AC3E}">
        <p14:creationId xmlns:p14="http://schemas.microsoft.com/office/powerpoint/2010/main" val="165973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517E8B5-5AD6-11CB-7968-05F154624FD0}"/>
              </a:ext>
            </a:extLst>
          </p:cNvPr>
          <p:cNvCxnSpPr>
            <a:cxnSpLocks/>
          </p:cNvCxnSpPr>
          <p:nvPr/>
        </p:nvCxnSpPr>
        <p:spPr>
          <a:xfrm flipV="1">
            <a:off x="8179961" y="1931354"/>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860EDD-C1BD-4092-7AFF-72B24E28B416}"/>
              </a:ext>
            </a:extLst>
          </p:cNvPr>
          <p:cNvCxnSpPr>
            <a:cxnSpLocks/>
          </p:cNvCxnSpPr>
          <p:nvPr/>
        </p:nvCxnSpPr>
        <p:spPr>
          <a:xfrm flipV="1">
            <a:off x="6525252" y="1933406"/>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403F2F-BB19-431D-1199-4297EB29173D}"/>
              </a:ext>
            </a:extLst>
          </p:cNvPr>
          <p:cNvCxnSpPr>
            <a:cxnSpLocks/>
          </p:cNvCxnSpPr>
          <p:nvPr/>
        </p:nvCxnSpPr>
        <p:spPr>
          <a:xfrm flipV="1">
            <a:off x="4679499" y="1925169"/>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238F26-3749-61AD-7B29-0EABDAA45CC4}"/>
              </a:ext>
            </a:extLst>
          </p:cNvPr>
          <p:cNvCxnSpPr>
            <a:cxnSpLocks/>
          </p:cNvCxnSpPr>
          <p:nvPr/>
        </p:nvCxnSpPr>
        <p:spPr>
          <a:xfrm flipV="1">
            <a:off x="2846477" y="1928205"/>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BD5872-6754-EC6D-4DDF-5413922FDB33}"/>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Times New Roman" panose="02020603050405020304" pitchFamily="18" charset="0"/>
              </a:rPr>
              <a:t>South Kansas Consortium Makeup and Leadership Structure</a:t>
            </a:r>
            <a:endParaRPr lang="en-US" dirty="0">
              <a:latin typeface="Roboto" panose="02000000000000000000" pitchFamily="2" charset="0"/>
              <a:ea typeface="Roboto" panose="02000000000000000000" pitchFamily="2" charset="0"/>
            </a:endParaRPr>
          </a:p>
        </p:txBody>
      </p:sp>
      <p:pic>
        <p:nvPicPr>
          <p:cNvPr id="3" name="Picture 2" descr="Logo, company name&#10;&#10;Description automatically generated">
            <a:extLst>
              <a:ext uri="{FF2B5EF4-FFF2-40B4-BE49-F238E27FC236}">
                <a16:creationId xmlns:a16="http://schemas.microsoft.com/office/drawing/2014/main" id="{4A63CB5E-18A7-D0C9-44D6-9FB291650F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0624" y="3581849"/>
            <a:ext cx="1028700" cy="1028700"/>
          </a:xfrm>
          <a:prstGeom prst="rect">
            <a:avLst/>
          </a:prstGeom>
        </p:spPr>
      </p:pic>
      <p:sp>
        <p:nvSpPr>
          <p:cNvPr id="4" name="TextBox 3">
            <a:extLst>
              <a:ext uri="{FF2B5EF4-FFF2-40B4-BE49-F238E27FC236}">
                <a16:creationId xmlns:a16="http://schemas.microsoft.com/office/drawing/2014/main" id="{508FBD65-4833-BF6D-F3B5-E072F5092D03}"/>
              </a:ext>
            </a:extLst>
          </p:cNvPr>
          <p:cNvSpPr txBox="1"/>
          <p:nvPr/>
        </p:nvSpPr>
        <p:spPr>
          <a:xfrm>
            <a:off x="2890887" y="622554"/>
            <a:ext cx="359380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Defense Manufacturing Community Lead Organization </a:t>
            </a:r>
          </a:p>
        </p:txBody>
      </p:sp>
      <p:sp>
        <p:nvSpPr>
          <p:cNvPr id="5" name="TextBox 4">
            <a:extLst>
              <a:ext uri="{FF2B5EF4-FFF2-40B4-BE49-F238E27FC236}">
                <a16:creationId xmlns:a16="http://schemas.microsoft.com/office/drawing/2014/main" id="{1B0D0D80-B232-7502-801B-6CAF1873F2CA}"/>
              </a:ext>
            </a:extLst>
          </p:cNvPr>
          <p:cNvSpPr txBox="1"/>
          <p:nvPr/>
        </p:nvSpPr>
        <p:spPr>
          <a:xfrm>
            <a:off x="3993699" y="2063841"/>
            <a:ext cx="1371600" cy="415498"/>
          </a:xfrm>
          <a:prstGeom prst="rect">
            <a:avLst/>
          </a:prstGeom>
          <a:solidFill>
            <a:schemeClr val="bg1">
              <a:lumMod val="75000"/>
            </a:schemeClr>
          </a:solidFill>
          <a:ln>
            <a:solidFill>
              <a:schemeClr val="tx1"/>
            </a:solidFill>
          </a:ln>
        </p:spPr>
        <p:txBody>
          <a:bodyPr wrap="square" rtlCol="0" anchor="ctr" anchorCtr="1">
            <a:spAutoFit/>
          </a:bodyPr>
          <a:lstStyle/>
          <a:p>
            <a:pPr algn="ctr"/>
            <a:r>
              <a:rPr lang="en-US" sz="1050" dirty="0">
                <a:latin typeface="Times New Roman" panose="02020603050405020304" pitchFamily="18" charset="0"/>
                <a:cs typeface="Times New Roman" panose="02020603050405020304" pitchFamily="18" charset="0"/>
              </a:rPr>
              <a:t>Defense </a:t>
            </a:r>
          </a:p>
          <a:p>
            <a:pPr algn="ctr"/>
            <a:r>
              <a:rPr lang="en-US" sz="1050" dirty="0">
                <a:latin typeface="Times New Roman" panose="02020603050405020304" pitchFamily="18" charset="0"/>
                <a:cs typeface="Times New Roman" panose="02020603050405020304" pitchFamily="18" charset="0"/>
              </a:rPr>
              <a:t>Research</a:t>
            </a:r>
          </a:p>
        </p:txBody>
      </p:sp>
      <p:sp>
        <p:nvSpPr>
          <p:cNvPr id="6" name="Rectangle 5">
            <a:extLst>
              <a:ext uri="{FF2B5EF4-FFF2-40B4-BE49-F238E27FC236}">
                <a16:creationId xmlns:a16="http://schemas.microsoft.com/office/drawing/2014/main" id="{5377364F-0610-92F0-BA49-FB674B3E863D}"/>
              </a:ext>
            </a:extLst>
          </p:cNvPr>
          <p:cNvSpPr/>
          <p:nvPr/>
        </p:nvSpPr>
        <p:spPr>
          <a:xfrm>
            <a:off x="3693694" y="892890"/>
            <a:ext cx="1756611" cy="519508"/>
          </a:xfrm>
          <a:prstGeom prst="rect">
            <a:avLst/>
          </a:prstGeom>
          <a:blipFill>
            <a:blip r:embed="rId3">
              <a:extLst>
                <a:ext uri="{28A0092B-C50C-407E-A947-70E740481C1C}">
                  <a14:useLocalDpi xmlns:a14="http://schemas.microsoft.com/office/drawing/2010/main" val="0"/>
                </a:ext>
              </a:extLst>
            </a:blip>
            <a:stretch>
              <a:fillRect/>
            </a:stretch>
          </a:blip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CBA1AC-7343-415A-34A2-39A70E92F055}"/>
              </a:ext>
            </a:extLst>
          </p:cNvPr>
          <p:cNvSpPr txBox="1"/>
          <p:nvPr/>
        </p:nvSpPr>
        <p:spPr>
          <a:xfrm>
            <a:off x="2160677" y="2066749"/>
            <a:ext cx="1371600" cy="415498"/>
          </a:xfrm>
          <a:prstGeom prst="rect">
            <a:avLst/>
          </a:prstGeom>
          <a:solidFill>
            <a:schemeClr val="bg1">
              <a:lumMod val="75000"/>
            </a:schemeClr>
          </a:solidFill>
          <a:ln>
            <a:solidFill>
              <a:schemeClr val="tx1"/>
            </a:solidFill>
          </a:ln>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DoD </a:t>
            </a:r>
          </a:p>
          <a:p>
            <a:pPr algn="ctr"/>
            <a:r>
              <a:rPr lang="en-US" sz="1050" dirty="0">
                <a:latin typeface="Times New Roman" panose="02020603050405020304" pitchFamily="18" charset="0"/>
                <a:cs typeface="Times New Roman" panose="02020603050405020304" pitchFamily="18" charset="0"/>
              </a:rPr>
              <a:t>Institutes</a:t>
            </a:r>
          </a:p>
        </p:txBody>
      </p:sp>
      <p:sp>
        <p:nvSpPr>
          <p:cNvPr id="8" name="TextBox 7">
            <a:extLst>
              <a:ext uri="{FF2B5EF4-FFF2-40B4-BE49-F238E27FC236}">
                <a16:creationId xmlns:a16="http://schemas.microsoft.com/office/drawing/2014/main" id="{63C2520C-EDA5-7E5C-565D-660568BA9B62}"/>
              </a:ext>
            </a:extLst>
          </p:cNvPr>
          <p:cNvSpPr txBox="1"/>
          <p:nvPr/>
        </p:nvSpPr>
        <p:spPr>
          <a:xfrm>
            <a:off x="190494" y="2071945"/>
            <a:ext cx="1371600" cy="415498"/>
          </a:xfrm>
          <a:prstGeom prst="rect">
            <a:avLst/>
          </a:prstGeom>
          <a:solidFill>
            <a:schemeClr val="bg1">
              <a:lumMod val="75000"/>
            </a:schemeClr>
          </a:solidFill>
          <a:ln>
            <a:solidFill>
              <a:schemeClr val="tx1"/>
            </a:solidFill>
          </a:ln>
        </p:spPr>
        <p:txBody>
          <a:bodyPr wrap="square" rtlCol="0" anchor="ctr" anchorCtr="1">
            <a:spAutoFit/>
          </a:bodyPr>
          <a:lstStyle/>
          <a:p>
            <a:pPr algn="ctr"/>
            <a:r>
              <a:rPr lang="en-US" sz="1050" dirty="0">
                <a:latin typeface="Times New Roman" panose="02020603050405020304" pitchFamily="18" charset="0"/>
                <a:cs typeface="Times New Roman" panose="02020603050405020304" pitchFamily="18" charset="0"/>
              </a:rPr>
              <a:t>Defense Industry Base</a:t>
            </a:r>
          </a:p>
        </p:txBody>
      </p:sp>
      <p:sp>
        <p:nvSpPr>
          <p:cNvPr id="9" name="TextBox 8">
            <a:extLst>
              <a:ext uri="{FF2B5EF4-FFF2-40B4-BE49-F238E27FC236}">
                <a16:creationId xmlns:a16="http://schemas.microsoft.com/office/drawing/2014/main" id="{E54CD41B-C7DA-F081-10A8-E7931048EBAF}"/>
              </a:ext>
            </a:extLst>
          </p:cNvPr>
          <p:cNvSpPr txBox="1"/>
          <p:nvPr/>
        </p:nvSpPr>
        <p:spPr>
          <a:xfrm>
            <a:off x="7508337" y="2065396"/>
            <a:ext cx="1371600" cy="415498"/>
          </a:xfrm>
          <a:prstGeom prst="rect">
            <a:avLst/>
          </a:prstGeom>
          <a:solidFill>
            <a:schemeClr val="bg1">
              <a:lumMod val="75000"/>
            </a:schemeClr>
          </a:solidFill>
          <a:ln>
            <a:solidFill>
              <a:schemeClr val="tx1"/>
            </a:solidFill>
          </a:ln>
        </p:spPr>
        <p:txBody>
          <a:bodyPr wrap="square" rtlCol="0" anchor="ctr" anchorCtr="1">
            <a:spAutoFit/>
          </a:bodyPr>
          <a:lstStyle/>
          <a:p>
            <a:pPr algn="ctr"/>
            <a:r>
              <a:rPr lang="en-US" sz="1050" dirty="0">
                <a:latin typeface="Times New Roman" panose="02020603050405020304" pitchFamily="18" charset="0"/>
                <a:cs typeface="Times New Roman" panose="02020603050405020304" pitchFamily="18" charset="0"/>
              </a:rPr>
              <a:t>Economic Development</a:t>
            </a:r>
          </a:p>
        </p:txBody>
      </p:sp>
      <p:sp>
        <p:nvSpPr>
          <p:cNvPr id="10" name="TextBox 9">
            <a:extLst>
              <a:ext uri="{FF2B5EF4-FFF2-40B4-BE49-F238E27FC236}">
                <a16:creationId xmlns:a16="http://schemas.microsoft.com/office/drawing/2014/main" id="{449ECB86-3BE0-FAE5-F03E-97433830AB13}"/>
              </a:ext>
            </a:extLst>
          </p:cNvPr>
          <p:cNvSpPr txBox="1"/>
          <p:nvPr/>
        </p:nvSpPr>
        <p:spPr>
          <a:xfrm>
            <a:off x="5839452" y="2065396"/>
            <a:ext cx="1371600" cy="415498"/>
          </a:xfrm>
          <a:prstGeom prst="rect">
            <a:avLst/>
          </a:prstGeom>
          <a:solidFill>
            <a:schemeClr val="bg1">
              <a:lumMod val="75000"/>
            </a:schemeClr>
          </a:solidFill>
          <a:ln>
            <a:solidFill>
              <a:schemeClr val="tx1"/>
            </a:solidFill>
          </a:ln>
        </p:spPr>
        <p:txBody>
          <a:bodyPr wrap="square" rtlCol="0" anchor="ctr" anchorCtr="1">
            <a:spAutoFit/>
          </a:bodyPr>
          <a:lstStyle/>
          <a:p>
            <a:pPr algn="ctr"/>
            <a:r>
              <a:rPr lang="en-US" sz="1050" dirty="0">
                <a:latin typeface="Times New Roman" panose="02020603050405020304" pitchFamily="18" charset="0"/>
                <a:cs typeface="Times New Roman" panose="02020603050405020304" pitchFamily="18" charset="0"/>
              </a:rPr>
              <a:t>Education &amp; Workforce</a:t>
            </a:r>
          </a:p>
        </p:txBody>
      </p:sp>
      <p:pic>
        <p:nvPicPr>
          <p:cNvPr id="11" name="Picture 10" descr="Logo&#10;&#10;Description automatically generated">
            <a:extLst>
              <a:ext uri="{FF2B5EF4-FFF2-40B4-BE49-F238E27FC236}">
                <a16:creationId xmlns:a16="http://schemas.microsoft.com/office/drawing/2014/main" id="{20804957-ACD0-5CC8-F728-8E57956AC38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9670" y="3222261"/>
            <a:ext cx="689050" cy="803891"/>
          </a:xfrm>
          <a:prstGeom prst="rect">
            <a:avLst/>
          </a:prstGeom>
        </p:spPr>
      </p:pic>
      <p:pic>
        <p:nvPicPr>
          <p:cNvPr id="12" name="Picture 11" descr="Logo, company name&#10;&#10;Description automatically generated">
            <a:extLst>
              <a:ext uri="{FF2B5EF4-FFF2-40B4-BE49-F238E27FC236}">
                <a16:creationId xmlns:a16="http://schemas.microsoft.com/office/drawing/2014/main" id="{AAE31B7E-1FE5-C72F-3B87-F57CCFF93B8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11187" b="16293"/>
          <a:stretch/>
        </p:blipFill>
        <p:spPr>
          <a:xfrm>
            <a:off x="5641804" y="3897137"/>
            <a:ext cx="1569248" cy="83219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E00381F-341A-18B2-1B37-77F0752282C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0985" y="3113076"/>
            <a:ext cx="1028700" cy="315469"/>
          </a:xfrm>
          <a:prstGeom prst="rect">
            <a:avLst/>
          </a:prstGeom>
        </p:spPr>
      </p:pic>
      <p:pic>
        <p:nvPicPr>
          <p:cNvPr id="14" name="Picture 4" descr="America Makes | Manufacturing USA">
            <a:extLst>
              <a:ext uri="{FF2B5EF4-FFF2-40B4-BE49-F238E27FC236}">
                <a16:creationId xmlns:a16="http://schemas.microsoft.com/office/drawing/2014/main" id="{439242C6-8576-77CF-5386-136D7D1EA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4858" y="2640115"/>
            <a:ext cx="1028700" cy="3750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ext&#10;&#10;Description automatically generated">
            <a:extLst>
              <a:ext uri="{FF2B5EF4-FFF2-40B4-BE49-F238E27FC236}">
                <a16:creationId xmlns:a16="http://schemas.microsoft.com/office/drawing/2014/main" id="{13F4C6B7-9D56-68FB-B4A9-16F86F3582F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0901" y="2583791"/>
            <a:ext cx="1028700" cy="1028700"/>
          </a:xfrm>
          <a:prstGeom prst="rect">
            <a:avLst/>
          </a:prstGeom>
        </p:spPr>
      </p:pic>
      <p:pic>
        <p:nvPicPr>
          <p:cNvPr id="16" name="Picture 6" descr="WSU Tech - Career Technical Training &amp; Transferable Gen Eds">
            <a:extLst>
              <a:ext uri="{FF2B5EF4-FFF2-40B4-BE49-F238E27FC236}">
                <a16:creationId xmlns:a16="http://schemas.microsoft.com/office/drawing/2014/main" id="{FE48AA71-142B-239A-B712-1AA6711F40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0901" y="3568746"/>
            <a:ext cx="1028700" cy="5786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Greater Wichita Partnership conducts first official meeting as nonprofit  organization - Wichita Business Journal">
            <a:extLst>
              <a:ext uri="{FF2B5EF4-FFF2-40B4-BE49-F238E27FC236}">
                <a16:creationId xmlns:a16="http://schemas.microsoft.com/office/drawing/2014/main" id="{9BFD0B93-247A-3F27-33EA-2E4E283164E9}"/>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0443" y="3298078"/>
            <a:ext cx="1028700" cy="5792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C0EE3E1F-9D51-7CE1-B9B4-8AE7985F7527}"/>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7791" y="2612096"/>
            <a:ext cx="1028700" cy="370332"/>
          </a:xfrm>
          <a:prstGeom prst="rect">
            <a:avLst/>
          </a:prstGeom>
        </p:spPr>
      </p:pic>
      <p:pic>
        <p:nvPicPr>
          <p:cNvPr id="19" name="Picture 18">
            <a:extLst>
              <a:ext uri="{FF2B5EF4-FFF2-40B4-BE49-F238E27FC236}">
                <a16:creationId xmlns:a16="http://schemas.microsoft.com/office/drawing/2014/main" id="{4DDFB658-2C23-3B65-7C9E-1B52A4DD0A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790" y="2541933"/>
            <a:ext cx="1159861" cy="587634"/>
          </a:xfrm>
          <a:prstGeom prst="rect">
            <a:avLst/>
          </a:prstGeom>
        </p:spPr>
      </p:pic>
      <p:pic>
        <p:nvPicPr>
          <p:cNvPr id="20" name="Picture 10" descr="JAMS">
            <a:extLst>
              <a:ext uri="{FF2B5EF4-FFF2-40B4-BE49-F238E27FC236}">
                <a16:creationId xmlns:a16="http://schemas.microsoft.com/office/drawing/2014/main" id="{4596D271-2D2C-4F99-AF37-EB38D32F15C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29583" y="4089049"/>
            <a:ext cx="806822" cy="2678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dditive Manufacturing Center of Excellence">
            <a:extLst>
              <a:ext uri="{FF2B5EF4-FFF2-40B4-BE49-F238E27FC236}">
                <a16:creationId xmlns:a16="http://schemas.microsoft.com/office/drawing/2014/main" id="{A3EBD291-BEED-94BE-1560-31E4CB3D432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20985" y="3564244"/>
            <a:ext cx="1028700" cy="2612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2774F33-AF80-DBC9-7C88-F27C6EB2BAF2}"/>
              </a:ext>
            </a:extLst>
          </p:cNvPr>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68025" y="2984934"/>
            <a:ext cx="1028700" cy="633047"/>
          </a:xfrm>
          <a:prstGeom prst="rect">
            <a:avLst/>
          </a:prstGeom>
        </p:spPr>
      </p:pic>
      <p:pic>
        <p:nvPicPr>
          <p:cNvPr id="23" name="Picture 12" descr="http://www.niar.wichita.edu/coe/images/NASA-ACC.png">
            <a:extLst>
              <a:ext uri="{FF2B5EF4-FFF2-40B4-BE49-F238E27FC236}">
                <a16:creationId xmlns:a16="http://schemas.microsoft.com/office/drawing/2014/main" id="{DAE8B02B-F6A5-C776-90C4-6ADE3A895312}"/>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837339" y="3840282"/>
            <a:ext cx="646744" cy="6785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9B70DB88-DDD7-6AE8-010A-C0EA473646F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6986" y="3129568"/>
            <a:ext cx="1429705" cy="3258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close-up of a logo&#10;&#10;Description automatically generated with medium confidence">
            <a:extLst>
              <a:ext uri="{FF2B5EF4-FFF2-40B4-BE49-F238E27FC236}">
                <a16:creationId xmlns:a16="http://schemas.microsoft.com/office/drawing/2014/main" id="{C251710A-2317-17B1-2EE9-55FB5407900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14260" y="1229795"/>
            <a:ext cx="1028700" cy="638876"/>
          </a:xfrm>
          <a:prstGeom prst="rect">
            <a:avLst/>
          </a:prstGeom>
          <a:noFill/>
          <a:ln>
            <a:solidFill>
              <a:schemeClr val="tx1"/>
            </a:solidFill>
          </a:ln>
        </p:spPr>
      </p:pic>
      <p:pic>
        <p:nvPicPr>
          <p:cNvPr id="26" name="Picture 12" descr="Home | ASSUREuas">
            <a:extLst>
              <a:ext uri="{FF2B5EF4-FFF2-40B4-BE49-F238E27FC236}">
                <a16:creationId xmlns:a16="http://schemas.microsoft.com/office/drawing/2014/main" id="{76396C03-F0D7-42ED-66C4-887FFC7583D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68025" y="3662303"/>
            <a:ext cx="1028700" cy="2880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FirePoint Innovations Center | LinkedIn">
            <a:extLst>
              <a:ext uri="{FF2B5EF4-FFF2-40B4-BE49-F238E27FC236}">
                <a16:creationId xmlns:a16="http://schemas.microsoft.com/office/drawing/2014/main" id="{536D10B1-B89D-BEBC-896E-21DC1F9958C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69063" y="4558285"/>
            <a:ext cx="1028700" cy="1955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Text, logo&#10;&#10;Description automatically generated">
            <a:extLst>
              <a:ext uri="{FF2B5EF4-FFF2-40B4-BE49-F238E27FC236}">
                <a16:creationId xmlns:a16="http://schemas.microsoft.com/office/drawing/2014/main" id="{5B5BB0DA-0953-D2A0-E1E7-0FF7770717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18794" y="4609245"/>
            <a:ext cx="1028700" cy="375833"/>
          </a:xfrm>
          <a:prstGeom prst="rect">
            <a:avLst/>
          </a:prstGeom>
        </p:spPr>
      </p:pic>
      <p:sp>
        <p:nvSpPr>
          <p:cNvPr id="29" name="TextBox 28">
            <a:extLst>
              <a:ext uri="{FF2B5EF4-FFF2-40B4-BE49-F238E27FC236}">
                <a16:creationId xmlns:a16="http://schemas.microsoft.com/office/drawing/2014/main" id="{128C3DEB-693A-39F4-1D7B-0D1CDCB92226}"/>
              </a:ext>
            </a:extLst>
          </p:cNvPr>
          <p:cNvSpPr txBox="1"/>
          <p:nvPr/>
        </p:nvSpPr>
        <p:spPr>
          <a:xfrm>
            <a:off x="5673249" y="945149"/>
            <a:ext cx="1835088" cy="276999"/>
          </a:xfrm>
          <a:prstGeom prst="rect">
            <a:avLst/>
          </a:prstGeom>
          <a:noFill/>
          <a:ln>
            <a:noFill/>
          </a:ln>
        </p:spPr>
        <p:txBody>
          <a:bodyPr wrap="square" rtlCol="0" anchor="ctr" anchorCtr="1">
            <a:spAutoFit/>
          </a:bodyPr>
          <a:lstStyle/>
          <a:p>
            <a:r>
              <a:rPr lang="en-US" sz="1200" dirty="0">
                <a:latin typeface="Times New Roman" panose="02020603050405020304" pitchFamily="18" charset="0"/>
                <a:cs typeface="Times New Roman" panose="02020603050405020304" pitchFamily="18" charset="0"/>
              </a:rPr>
              <a:t>Technical Advisory Panel</a:t>
            </a:r>
          </a:p>
        </p:txBody>
      </p:sp>
      <p:cxnSp>
        <p:nvCxnSpPr>
          <p:cNvPr id="30" name="Straight Connector 29">
            <a:extLst>
              <a:ext uri="{FF2B5EF4-FFF2-40B4-BE49-F238E27FC236}">
                <a16:creationId xmlns:a16="http://schemas.microsoft.com/office/drawing/2014/main" id="{7718B58C-197B-F29E-5173-D73D6FC5B933}"/>
              </a:ext>
            </a:extLst>
          </p:cNvPr>
          <p:cNvCxnSpPr>
            <a:cxnSpLocks/>
            <a:stCxn id="6" idx="2"/>
          </p:cNvCxnSpPr>
          <p:nvPr/>
        </p:nvCxnSpPr>
        <p:spPr>
          <a:xfrm>
            <a:off x="4571999" y="1412398"/>
            <a:ext cx="0" cy="521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CF5266-67A1-271E-715E-90009C675D75}"/>
              </a:ext>
            </a:extLst>
          </p:cNvPr>
          <p:cNvCxnSpPr>
            <a:cxnSpLocks/>
          </p:cNvCxnSpPr>
          <p:nvPr/>
        </p:nvCxnSpPr>
        <p:spPr>
          <a:xfrm>
            <a:off x="876294" y="1926359"/>
            <a:ext cx="7306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33168A-BE85-7EF7-5D43-B9BE65AFFBAA}"/>
              </a:ext>
            </a:extLst>
          </p:cNvPr>
          <p:cNvCxnSpPr>
            <a:cxnSpLocks/>
            <a:stCxn id="10" idx="0"/>
            <a:endCxn id="10" idx="0"/>
          </p:cNvCxnSpPr>
          <p:nvPr/>
        </p:nvCxnSpPr>
        <p:spPr>
          <a:xfrm>
            <a:off x="6525252" y="206539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186A5B9-C7D6-1F82-0A73-7A00C867CAEB}"/>
              </a:ext>
            </a:extLst>
          </p:cNvPr>
          <p:cNvCxnSpPr>
            <a:cxnSpLocks/>
            <a:stCxn id="8" idx="0"/>
            <a:endCxn id="8" idx="0"/>
          </p:cNvCxnSpPr>
          <p:nvPr/>
        </p:nvCxnSpPr>
        <p:spPr>
          <a:xfrm>
            <a:off x="876294" y="207194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ABCC2FA-73E3-13AD-B3F4-0AE462D629EA}"/>
              </a:ext>
            </a:extLst>
          </p:cNvPr>
          <p:cNvCxnSpPr>
            <a:cxnSpLocks/>
            <a:stCxn id="7" idx="0"/>
            <a:endCxn id="7" idx="0"/>
          </p:cNvCxnSpPr>
          <p:nvPr/>
        </p:nvCxnSpPr>
        <p:spPr>
          <a:xfrm>
            <a:off x="2846477" y="20667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218C3C-B9DB-8802-17C0-90317B1E9628}"/>
              </a:ext>
            </a:extLst>
          </p:cNvPr>
          <p:cNvCxnSpPr>
            <a:cxnSpLocks/>
            <a:stCxn id="8" idx="0"/>
          </p:cNvCxnSpPr>
          <p:nvPr/>
        </p:nvCxnSpPr>
        <p:spPr>
          <a:xfrm flipV="1">
            <a:off x="876294" y="1921429"/>
            <a:ext cx="0" cy="15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851FAD6-6EB2-0FB4-A523-39045DCDB573}"/>
              </a:ext>
            </a:extLst>
          </p:cNvPr>
          <p:cNvCxnSpPr>
            <a:cxnSpLocks/>
          </p:cNvCxnSpPr>
          <p:nvPr/>
        </p:nvCxnSpPr>
        <p:spPr>
          <a:xfrm>
            <a:off x="4583374" y="1642653"/>
            <a:ext cx="1230887" cy="1070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1" name="Picture 16" descr="Welcome to the Kansas Department of Commerce!">
            <a:extLst>
              <a:ext uri="{FF2B5EF4-FFF2-40B4-BE49-F238E27FC236}">
                <a16:creationId xmlns:a16="http://schemas.microsoft.com/office/drawing/2014/main" id="{1B2A057B-1A60-AC09-803E-646B01173CD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80915" y="2647267"/>
            <a:ext cx="1028700" cy="5949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7BECFF05-0E75-F773-4AA7-DE4AEDF24065}"/>
              </a:ext>
            </a:extLst>
          </p:cNvPr>
          <p:cNvPicPr>
            <a:picLocks noChangeAspect="1"/>
          </p:cNvPicPr>
          <p:nvPr/>
        </p:nvPicPr>
        <p:blipFill>
          <a:blip r:embed="rId23">
            <a:clrChange>
              <a:clrFrom>
                <a:srgbClr val="FFFFFF"/>
              </a:clrFrom>
              <a:clrTo>
                <a:srgbClr val="FFFFFF">
                  <a:alpha val="0"/>
                </a:srgbClr>
              </a:clrTo>
            </a:clrChange>
          </a:blip>
          <a:stretch>
            <a:fillRect/>
          </a:stretch>
        </p:blipFill>
        <p:spPr>
          <a:xfrm>
            <a:off x="6918172" y="4588428"/>
            <a:ext cx="1760357" cy="470384"/>
          </a:xfrm>
          <a:prstGeom prst="rect">
            <a:avLst/>
          </a:prstGeom>
        </p:spPr>
      </p:pic>
      <p:pic>
        <p:nvPicPr>
          <p:cNvPr id="43" name="Picture 24" descr="Deloitte logo">
            <a:extLst>
              <a:ext uri="{FF2B5EF4-FFF2-40B4-BE49-F238E27FC236}">
                <a16:creationId xmlns:a16="http://schemas.microsoft.com/office/drawing/2014/main" id="{2B55EA32-89B4-E682-8D40-D4E4E9308FD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81898" y="2645082"/>
            <a:ext cx="10287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86E36976-A5D0-25C1-E7A2-5A183D1298B4}"/>
              </a:ext>
            </a:extLst>
          </p:cNvPr>
          <p:cNvPicPr>
            <a:picLocks noChangeAspect="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860" y="3096754"/>
            <a:ext cx="733706" cy="643817"/>
          </a:xfrm>
          <a:prstGeom prst="rect">
            <a:avLst/>
          </a:prstGeom>
          <a:noFill/>
          <a:ln>
            <a:noFill/>
          </a:ln>
        </p:spPr>
      </p:pic>
      <p:pic>
        <p:nvPicPr>
          <p:cNvPr id="45" name="Picture 26" descr="MTS Systems Corporation - Wikipedia">
            <a:extLst>
              <a:ext uri="{FF2B5EF4-FFF2-40B4-BE49-F238E27FC236}">
                <a16:creationId xmlns:a16="http://schemas.microsoft.com/office/drawing/2014/main" id="{3CCFBBE2-0189-C5F6-6B0D-BB405B8F577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33174" y="4428153"/>
            <a:ext cx="829706" cy="4936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8" descr="Download Dassault Systèmes SE (3DS) Logo in SVG Vector or PNG File Format -  Logo.wine">
            <a:extLst>
              <a:ext uri="{FF2B5EF4-FFF2-40B4-BE49-F238E27FC236}">
                <a16:creationId xmlns:a16="http://schemas.microsoft.com/office/drawing/2014/main" id="{5607429D-8FDE-1DE4-BFB8-006C20F96D9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793" y="3593529"/>
            <a:ext cx="1172936" cy="78195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American Manufacturing Communities Collaborative">
            <a:extLst>
              <a:ext uri="{FF2B5EF4-FFF2-40B4-BE49-F238E27FC236}">
                <a16:creationId xmlns:a16="http://schemas.microsoft.com/office/drawing/2014/main" id="{C3A96742-4F7C-1713-CCAE-74BD3114F10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388809" y="3911065"/>
            <a:ext cx="636768" cy="7398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Logo Design, Wichita, KS | Cassandra Bryan Design">
            <a:extLst>
              <a:ext uri="{FF2B5EF4-FFF2-40B4-BE49-F238E27FC236}">
                <a16:creationId xmlns:a16="http://schemas.microsoft.com/office/drawing/2014/main" id="{55CEE3D2-275A-EBE8-5BE7-DD747780C7CC}"/>
              </a:ext>
            </a:extLst>
          </p:cNvPr>
          <p:cNvPicPr>
            <a:picLocks noChangeAspect="1"/>
          </p:cNvPicPr>
          <p:nvPr/>
        </p:nvPicPr>
        <p:blipFill rotWithShape="1">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t="34480" b="35070"/>
          <a:stretch/>
        </p:blipFill>
        <p:spPr bwMode="auto">
          <a:xfrm>
            <a:off x="-112242" y="1319285"/>
            <a:ext cx="2194213" cy="668136"/>
          </a:xfrm>
          <a:prstGeom prst="rect">
            <a:avLst/>
          </a:prstGeom>
          <a:noFill/>
          <a:ln>
            <a:noFill/>
          </a:ln>
        </p:spPr>
      </p:pic>
      <p:pic>
        <p:nvPicPr>
          <p:cNvPr id="49" name="Picture 2" descr="Myles Associates | Consultants-Business | Consultants / Coaching - cm -  Huntsville/Madison County Chamber">
            <a:extLst>
              <a:ext uri="{FF2B5EF4-FFF2-40B4-BE49-F238E27FC236}">
                <a16:creationId xmlns:a16="http://schemas.microsoft.com/office/drawing/2014/main" id="{72658BAF-C2BC-9429-6D7C-53B026D0439D}"/>
              </a:ext>
            </a:extLst>
          </p:cNvPr>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9846" y="4540676"/>
            <a:ext cx="1047372" cy="5892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8FDC5EFD-BE94-0FDF-4E8C-5767E4B2D363}"/>
              </a:ext>
            </a:extLst>
          </p:cNvPr>
          <p:cNvPicPr>
            <a:picLocks noChangeAspect="1"/>
          </p:cNvPicPr>
          <p:nvPr/>
        </p:nvPicPr>
        <p:blipFill>
          <a:blip r:embed="rId31">
            <a:clrChange>
              <a:clrFrom>
                <a:srgbClr val="FFFFFF"/>
              </a:clrFrom>
              <a:clrTo>
                <a:srgbClr val="FFFFFF">
                  <a:alpha val="0"/>
                </a:srgbClr>
              </a:clrTo>
            </a:clrChange>
          </a:blip>
          <a:stretch>
            <a:fillRect/>
          </a:stretch>
        </p:blipFill>
        <p:spPr>
          <a:xfrm>
            <a:off x="2321611" y="4302896"/>
            <a:ext cx="831638" cy="510777"/>
          </a:xfrm>
          <a:prstGeom prst="rect">
            <a:avLst/>
          </a:prstGeom>
        </p:spPr>
      </p:pic>
      <p:pic>
        <p:nvPicPr>
          <p:cNvPr id="51" name="Picture 50" descr="Logo - Brand Elements">
            <a:extLst>
              <a:ext uri="{FF2B5EF4-FFF2-40B4-BE49-F238E27FC236}">
                <a16:creationId xmlns:a16="http://schemas.microsoft.com/office/drawing/2014/main" id="{0729F89A-2B8F-6BB9-4059-7F2A67A32D88}"/>
              </a:ext>
            </a:extLst>
          </p:cNvPr>
          <p:cNvPicPr>
            <a:picLocks noChangeAspect="1" noChangeArrowheads="1"/>
          </p:cNvPicPr>
          <p:nvPr/>
        </p:nvPicPr>
        <p:blipFill>
          <a:blip r:embed="rId32">
            <a:clrChange>
              <a:clrFrom>
                <a:srgbClr val="EFF3F9"/>
              </a:clrFrom>
              <a:clrTo>
                <a:srgbClr val="EFF3F9">
                  <a:alpha val="0"/>
                </a:srgbClr>
              </a:clrTo>
            </a:clrChange>
            <a:extLst>
              <a:ext uri="{28A0092B-C50C-407E-A947-70E740481C1C}">
                <a14:useLocalDpi xmlns:a14="http://schemas.microsoft.com/office/drawing/2010/main" val="0"/>
              </a:ext>
            </a:extLst>
          </a:blip>
          <a:srcRect/>
          <a:stretch>
            <a:fillRect/>
          </a:stretch>
        </p:blipFill>
        <p:spPr bwMode="auto">
          <a:xfrm>
            <a:off x="1027941" y="3490096"/>
            <a:ext cx="1028700" cy="5071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Kansas Manufacturing Solutions | NIST">
            <a:extLst>
              <a:ext uri="{FF2B5EF4-FFF2-40B4-BE49-F238E27FC236}">
                <a16:creationId xmlns:a16="http://schemas.microsoft.com/office/drawing/2014/main" id="{F3A24FF2-C8DC-1154-B9D4-0758EE5155B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5723" y="4356913"/>
            <a:ext cx="1217709" cy="60174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81854FAA-8565-7013-AB7A-1C289E20193C}"/>
              </a:ext>
            </a:extLst>
          </p:cNvPr>
          <p:cNvSpPr txBox="1"/>
          <p:nvPr/>
        </p:nvSpPr>
        <p:spPr>
          <a:xfrm>
            <a:off x="3476960" y="1430327"/>
            <a:ext cx="1210830" cy="369332"/>
          </a:xfrm>
          <a:prstGeom prst="rect">
            <a:avLst/>
          </a:prstGeom>
          <a:noFill/>
        </p:spPr>
        <p:txBody>
          <a:bodyPr wrap="square" rtlCol="0">
            <a:spAutoFit/>
          </a:bodyPr>
          <a:lstStyle/>
          <a:p>
            <a:r>
              <a:rPr lang="en-US" sz="900" dirty="0">
                <a:solidFill>
                  <a:schemeClr val="accent1">
                    <a:lumMod val="75000"/>
                  </a:schemeClr>
                </a:solidFill>
                <a:latin typeface="Times New Roman" panose="02020603050405020304" pitchFamily="18" charset="0"/>
                <a:cs typeface="Times New Roman" panose="02020603050405020304" pitchFamily="18" charset="0"/>
              </a:rPr>
              <a:t>John Tomblin, Ph.D. Principal Investigator</a:t>
            </a:r>
          </a:p>
        </p:txBody>
      </p:sp>
      <p:sp>
        <p:nvSpPr>
          <p:cNvPr id="54" name="TextBox 53">
            <a:extLst>
              <a:ext uri="{FF2B5EF4-FFF2-40B4-BE49-F238E27FC236}">
                <a16:creationId xmlns:a16="http://schemas.microsoft.com/office/drawing/2014/main" id="{11A7EBC8-81DD-86F2-AA29-496FDFBC7F9D}"/>
              </a:ext>
            </a:extLst>
          </p:cNvPr>
          <p:cNvSpPr txBox="1"/>
          <p:nvPr/>
        </p:nvSpPr>
        <p:spPr>
          <a:xfrm>
            <a:off x="1770972" y="1548982"/>
            <a:ext cx="1618150" cy="369332"/>
          </a:xfrm>
          <a:prstGeom prst="rect">
            <a:avLst/>
          </a:prstGeom>
          <a:noFill/>
        </p:spPr>
        <p:txBody>
          <a:bodyPr wrap="square" rtlCol="0">
            <a:spAutoFit/>
          </a:bodyPr>
          <a:lstStyle/>
          <a:p>
            <a:r>
              <a:rPr lang="en-US" sz="900" dirty="0">
                <a:solidFill>
                  <a:schemeClr val="accent1">
                    <a:lumMod val="75000"/>
                  </a:schemeClr>
                </a:solidFill>
                <a:latin typeface="Times New Roman" panose="02020603050405020304" pitchFamily="18" charset="0"/>
                <a:cs typeface="Times New Roman" panose="02020603050405020304" pitchFamily="18" charset="0"/>
              </a:rPr>
              <a:t>239 Manufacturing Members</a:t>
            </a:r>
          </a:p>
          <a:p>
            <a:r>
              <a:rPr lang="en-US" sz="900" dirty="0">
                <a:solidFill>
                  <a:schemeClr val="accent1">
                    <a:lumMod val="75000"/>
                  </a:schemeClr>
                </a:solidFill>
                <a:latin typeface="Times New Roman" panose="02020603050405020304" pitchFamily="18" charset="0"/>
                <a:cs typeface="Times New Roman" panose="02020603050405020304" pitchFamily="18" charset="0"/>
              </a:rPr>
              <a:t>23 Board Members</a:t>
            </a:r>
          </a:p>
        </p:txBody>
      </p:sp>
      <p:sp>
        <p:nvSpPr>
          <p:cNvPr id="55" name="TextBox 54">
            <a:extLst>
              <a:ext uri="{FF2B5EF4-FFF2-40B4-BE49-F238E27FC236}">
                <a16:creationId xmlns:a16="http://schemas.microsoft.com/office/drawing/2014/main" id="{E266629D-CE15-9876-BBB8-C846E170524E}"/>
              </a:ext>
            </a:extLst>
          </p:cNvPr>
          <p:cNvSpPr txBox="1"/>
          <p:nvPr/>
        </p:nvSpPr>
        <p:spPr>
          <a:xfrm>
            <a:off x="6841871" y="1389428"/>
            <a:ext cx="1210830" cy="230832"/>
          </a:xfrm>
          <a:prstGeom prst="rect">
            <a:avLst/>
          </a:prstGeom>
          <a:noFill/>
        </p:spPr>
        <p:txBody>
          <a:bodyPr wrap="square" rtlCol="0">
            <a:spAutoFit/>
          </a:bodyPr>
          <a:lstStyle/>
          <a:p>
            <a:r>
              <a:rPr lang="en-US" sz="900" dirty="0">
                <a:solidFill>
                  <a:schemeClr val="accent1">
                    <a:lumMod val="75000"/>
                  </a:schemeClr>
                </a:solidFill>
                <a:latin typeface="Times New Roman" panose="02020603050405020304" pitchFamily="18" charset="0"/>
                <a:cs typeface="Times New Roman" panose="02020603050405020304" pitchFamily="18" charset="0"/>
              </a:rPr>
              <a:t>Established in 2003</a:t>
            </a:r>
          </a:p>
        </p:txBody>
      </p:sp>
      <p:pic>
        <p:nvPicPr>
          <p:cNvPr id="56" name="Picture 55">
            <a:extLst>
              <a:ext uri="{FF2B5EF4-FFF2-40B4-BE49-F238E27FC236}">
                <a16:creationId xmlns:a16="http://schemas.microsoft.com/office/drawing/2014/main" id="{DC6F1D8E-6B3B-3E1D-374D-009880459D66}"/>
              </a:ext>
            </a:extLst>
          </p:cNvPr>
          <p:cNvPicPr>
            <a:picLocks noChangeAspect="1"/>
          </p:cNvPicPr>
          <p:nvPr/>
        </p:nvPicPr>
        <p:blipFill>
          <a:blip r:embed="rId34"/>
          <a:stretch>
            <a:fillRect/>
          </a:stretch>
        </p:blipFill>
        <p:spPr>
          <a:xfrm>
            <a:off x="1157967" y="4126085"/>
            <a:ext cx="1443994" cy="192110"/>
          </a:xfrm>
          <a:prstGeom prst="rect">
            <a:avLst/>
          </a:prstGeom>
        </p:spPr>
      </p:pic>
      <p:sp>
        <p:nvSpPr>
          <p:cNvPr id="57" name="TextBox 56">
            <a:extLst>
              <a:ext uri="{FF2B5EF4-FFF2-40B4-BE49-F238E27FC236}">
                <a16:creationId xmlns:a16="http://schemas.microsoft.com/office/drawing/2014/main" id="{B392A09E-0BC6-06FC-D258-12EFE47E2146}"/>
              </a:ext>
            </a:extLst>
          </p:cNvPr>
          <p:cNvSpPr txBox="1"/>
          <p:nvPr/>
        </p:nvSpPr>
        <p:spPr>
          <a:xfrm>
            <a:off x="6422068" y="49795"/>
            <a:ext cx="2725090" cy="854080"/>
          </a:xfrm>
          <a:prstGeom prst="rect">
            <a:avLst/>
          </a:prstGeom>
          <a:solidFill>
            <a:schemeClr val="tx2">
              <a:lumMod val="20000"/>
              <a:lumOff val="80000"/>
            </a:schemeClr>
          </a:solidFill>
        </p:spPr>
        <p:txBody>
          <a:bodyPr wrap="square" rtlCol="0">
            <a:spAutoFit/>
          </a:bodyPr>
          <a:lstStyle/>
          <a:p>
            <a:pPr algn="r"/>
            <a:r>
              <a:rPr lang="en-US" sz="825" dirty="0">
                <a:solidFill>
                  <a:schemeClr val="bg2"/>
                </a:solidFill>
                <a:latin typeface="Times New Roman" panose="02020603050405020304" pitchFamily="18" charset="0"/>
                <a:ea typeface="Calibri" panose="020F0502020204030204" pitchFamily="34" charset="0"/>
              </a:rPr>
              <a:t>The South Kansas region is a mixed manufacturing ecosystem anchored in aerospace products. Due to the nature of aerospace’s complex and regulated manufacturing environment, the region’s manufacturers have highly complex design, automation, advanced materials, machinery, and fabrication supply chain capabilities. </a:t>
            </a:r>
            <a:endParaRPr lang="en-US" sz="825" dirty="0">
              <a:solidFill>
                <a:schemeClr val="bg2"/>
              </a:solidFill>
            </a:endParaRPr>
          </a:p>
        </p:txBody>
      </p:sp>
    </p:spTree>
    <p:extLst>
      <p:ext uri="{BB962C8B-B14F-4D97-AF65-F5344CB8AC3E}">
        <p14:creationId xmlns:p14="http://schemas.microsoft.com/office/powerpoint/2010/main" val="156278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B4CA-63AA-4F35-93EC-80D358F53FC4}"/>
              </a:ext>
            </a:extLst>
          </p:cNvPr>
          <p:cNvSpPr>
            <a:spLocks noGrp="1"/>
          </p:cNvSpPr>
          <p:nvPr>
            <p:ph type="title"/>
          </p:nvPr>
        </p:nvSpPr>
        <p:spPr>
          <a:xfrm>
            <a:off x="109676" y="10512"/>
            <a:ext cx="8826600" cy="343527"/>
          </a:xfrm>
        </p:spPr>
        <p:txBody>
          <a:bodyPr>
            <a:noAutofit/>
          </a:bodyPr>
          <a:lstStyle/>
          <a:p>
            <a:r>
              <a:rPr lang="en-US" dirty="0">
                <a:latin typeface="Roboto" panose="02000000000000000000" pitchFamily="2" charset="0"/>
                <a:ea typeface="Roboto" panose="02000000000000000000" pitchFamily="2" charset="0"/>
                <a:cs typeface="Times New Roman" panose="02020603050405020304" pitchFamily="18" charset="0"/>
              </a:rPr>
              <a:t>Logic Model and Performance Metrics</a:t>
            </a:r>
          </a:p>
        </p:txBody>
      </p:sp>
      <p:sp>
        <p:nvSpPr>
          <p:cNvPr id="4" name="TextBox 3">
            <a:extLst>
              <a:ext uri="{FF2B5EF4-FFF2-40B4-BE49-F238E27FC236}">
                <a16:creationId xmlns:a16="http://schemas.microsoft.com/office/drawing/2014/main" id="{5C79CE04-7ED3-43D3-98D8-680C1E772139}"/>
              </a:ext>
            </a:extLst>
          </p:cNvPr>
          <p:cNvSpPr txBox="1"/>
          <p:nvPr/>
        </p:nvSpPr>
        <p:spPr>
          <a:xfrm>
            <a:off x="207725" y="590260"/>
            <a:ext cx="1571885" cy="182880"/>
          </a:xfrm>
          <a:prstGeom prst="rect">
            <a:avLst/>
          </a:prstGeom>
          <a:solidFill>
            <a:schemeClr val="bg1">
              <a:lumMod val="75000"/>
            </a:schemeClr>
          </a:solidFill>
          <a:ln>
            <a:solidFill>
              <a:schemeClr val="tx1"/>
            </a:solidFill>
          </a:ln>
        </p:spPr>
        <p:txBody>
          <a:bodyPr wrap="square" rtlCol="0" anchor="ctr">
            <a:spAutoFit/>
          </a:bodyPr>
          <a:lstStyle/>
          <a:p>
            <a:pPr algn="ctr"/>
            <a:r>
              <a:rPr lang="en-US" sz="1000" dirty="0">
                <a:latin typeface="Times New Roman" panose="02020603050405020304" pitchFamily="18" charset="0"/>
                <a:cs typeface="Times New Roman" panose="02020603050405020304" pitchFamily="18" charset="0"/>
              </a:rPr>
              <a:t>Resources</a:t>
            </a:r>
          </a:p>
        </p:txBody>
      </p:sp>
      <p:sp>
        <p:nvSpPr>
          <p:cNvPr id="5" name="TextBox 4">
            <a:extLst>
              <a:ext uri="{FF2B5EF4-FFF2-40B4-BE49-F238E27FC236}">
                <a16:creationId xmlns:a16="http://schemas.microsoft.com/office/drawing/2014/main" id="{94001FBB-F91C-4550-A011-B651B8B28F15}"/>
              </a:ext>
            </a:extLst>
          </p:cNvPr>
          <p:cNvSpPr txBox="1"/>
          <p:nvPr/>
        </p:nvSpPr>
        <p:spPr>
          <a:xfrm>
            <a:off x="1828475" y="590260"/>
            <a:ext cx="1618488" cy="182880"/>
          </a:xfrm>
          <a:prstGeom prst="rect">
            <a:avLst/>
          </a:prstGeom>
          <a:solidFill>
            <a:schemeClr val="bg1">
              <a:lumMod val="75000"/>
            </a:schemeClr>
          </a:solidFill>
          <a:ln>
            <a:solidFill>
              <a:schemeClr val="tx1"/>
            </a:solidFill>
          </a:ln>
        </p:spPr>
        <p:txBody>
          <a:bodyPr wrap="square" rtlCol="0" anchor="ctr">
            <a:spAutoFit/>
          </a:bodyPr>
          <a:lstStyle/>
          <a:p>
            <a:pPr algn="ctr"/>
            <a:r>
              <a:rPr lang="en-US" sz="1000" dirty="0">
                <a:latin typeface="Times New Roman" panose="02020603050405020304" pitchFamily="18" charset="0"/>
                <a:cs typeface="Times New Roman" panose="02020603050405020304" pitchFamily="18" charset="0"/>
              </a:rPr>
              <a:t>Activities</a:t>
            </a:r>
          </a:p>
        </p:txBody>
      </p:sp>
      <p:sp>
        <p:nvSpPr>
          <p:cNvPr id="6" name="TextBox 5">
            <a:extLst>
              <a:ext uri="{FF2B5EF4-FFF2-40B4-BE49-F238E27FC236}">
                <a16:creationId xmlns:a16="http://schemas.microsoft.com/office/drawing/2014/main" id="{D8A9F9B0-8DC5-4575-9E04-9CADAC681D26}"/>
              </a:ext>
            </a:extLst>
          </p:cNvPr>
          <p:cNvSpPr txBox="1"/>
          <p:nvPr/>
        </p:nvSpPr>
        <p:spPr>
          <a:xfrm>
            <a:off x="3496848" y="588902"/>
            <a:ext cx="2122426" cy="182880"/>
          </a:xfrm>
          <a:prstGeom prst="rect">
            <a:avLst/>
          </a:prstGeom>
          <a:solidFill>
            <a:schemeClr val="bg1">
              <a:lumMod val="75000"/>
            </a:schemeClr>
          </a:solidFill>
          <a:ln>
            <a:solidFill>
              <a:schemeClr val="tx1"/>
            </a:solidFill>
          </a:ln>
        </p:spPr>
        <p:txBody>
          <a:bodyPr wrap="square" rtlCol="0" anchor="ctr">
            <a:spAutoFit/>
          </a:bodyPr>
          <a:lstStyle/>
          <a:p>
            <a:pPr algn="ctr"/>
            <a:r>
              <a:rPr lang="en-US" sz="1000" dirty="0">
                <a:latin typeface="Times New Roman" panose="02020603050405020304" pitchFamily="18" charset="0"/>
                <a:cs typeface="Times New Roman" panose="02020603050405020304" pitchFamily="18" charset="0"/>
              </a:rPr>
              <a:t>Outputs</a:t>
            </a:r>
          </a:p>
        </p:txBody>
      </p:sp>
      <p:sp>
        <p:nvSpPr>
          <p:cNvPr id="7" name="TextBox 6">
            <a:extLst>
              <a:ext uri="{FF2B5EF4-FFF2-40B4-BE49-F238E27FC236}">
                <a16:creationId xmlns:a16="http://schemas.microsoft.com/office/drawing/2014/main" id="{885B532F-0EF3-4484-8FE1-4084C94A8337}"/>
              </a:ext>
            </a:extLst>
          </p:cNvPr>
          <p:cNvSpPr txBox="1"/>
          <p:nvPr/>
        </p:nvSpPr>
        <p:spPr>
          <a:xfrm>
            <a:off x="5669157" y="590260"/>
            <a:ext cx="3220405" cy="182880"/>
          </a:xfrm>
          <a:prstGeom prst="rect">
            <a:avLst/>
          </a:prstGeom>
          <a:solidFill>
            <a:schemeClr val="bg1">
              <a:lumMod val="75000"/>
            </a:schemeClr>
          </a:solidFill>
          <a:ln>
            <a:solidFill>
              <a:schemeClr val="tx1"/>
            </a:solidFill>
          </a:ln>
        </p:spPr>
        <p:txBody>
          <a:bodyPr wrap="square" rtlCol="0" anchor="ctr">
            <a:spAutoFit/>
          </a:bodyPr>
          <a:lstStyle/>
          <a:p>
            <a:pPr algn="ctr"/>
            <a:r>
              <a:rPr lang="en-US" sz="1000" dirty="0">
                <a:latin typeface="Times New Roman" panose="02020603050405020304" pitchFamily="18" charset="0"/>
                <a:cs typeface="Times New Roman" panose="02020603050405020304" pitchFamily="18" charset="0"/>
              </a:rPr>
              <a:t>Outcomes: Short-Term and Long-Term</a:t>
            </a:r>
          </a:p>
        </p:txBody>
      </p:sp>
      <p:sp>
        <p:nvSpPr>
          <p:cNvPr id="9" name="TextBox 8">
            <a:extLst>
              <a:ext uri="{FF2B5EF4-FFF2-40B4-BE49-F238E27FC236}">
                <a16:creationId xmlns:a16="http://schemas.microsoft.com/office/drawing/2014/main" id="{F6536F57-DAEF-4BAA-BE8C-AD2F67902787}"/>
              </a:ext>
            </a:extLst>
          </p:cNvPr>
          <p:cNvSpPr txBox="1"/>
          <p:nvPr/>
        </p:nvSpPr>
        <p:spPr>
          <a:xfrm>
            <a:off x="207725" y="782311"/>
            <a:ext cx="1571886" cy="3067506"/>
          </a:xfrm>
          <a:prstGeom prst="rect">
            <a:avLst/>
          </a:prstGeom>
          <a:noFill/>
          <a:ln>
            <a:solidFill>
              <a:schemeClr val="tx1"/>
            </a:solidFill>
          </a:ln>
        </p:spPr>
        <p:txBody>
          <a:bodyPr wrap="square" rtlCol="0">
            <a:spAutoFit/>
          </a:bodyPr>
          <a:lstStyle/>
          <a:p>
            <a:pPr marL="85725" indent="-85725">
              <a:lnSpc>
                <a:spcPts val="1350"/>
              </a:lnSpc>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Wichita, Kansas</a:t>
            </a:r>
          </a:p>
          <a:p>
            <a:pPr marL="85725">
              <a:lnSpc>
                <a:spcPts val="825"/>
              </a:lnSpc>
              <a:spcAft>
                <a:spcPts val="100"/>
              </a:spcAft>
            </a:pPr>
            <a:r>
              <a:rPr lang="en-US" sz="800" dirty="0">
                <a:latin typeface="Times New Roman" panose="02020603050405020304" pitchFamily="18" charset="0"/>
                <a:cs typeface="Times New Roman" panose="02020603050405020304" pitchFamily="18" charset="0"/>
              </a:rPr>
              <a:t>Heartland Location</a:t>
            </a:r>
          </a:p>
          <a:p>
            <a:pPr marL="85725" indent="-85725">
              <a:lnSpc>
                <a:spcPts val="1350"/>
              </a:lnSpc>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Materials Expertise</a:t>
            </a:r>
          </a:p>
          <a:p>
            <a:pPr marL="85725">
              <a:lnSpc>
                <a:spcPts val="825"/>
              </a:lnSpc>
              <a:spcAft>
                <a:spcPts val="100"/>
              </a:spcAft>
              <a:tabLst>
                <a:tab pos="215504" algn="l"/>
              </a:tabLst>
            </a:pPr>
            <a:r>
              <a:rPr lang="en-US" sz="800" dirty="0">
                <a:latin typeface="Times New Roman" panose="02020603050405020304" pitchFamily="18" charset="0"/>
                <a:cs typeface="Times New Roman" panose="02020603050405020304" pitchFamily="18" charset="0"/>
              </a:rPr>
              <a:t>FAA and EASA Acceptance of Composites Specification and Design Values</a:t>
            </a:r>
          </a:p>
          <a:p>
            <a:pPr marL="85725" indent="-85725">
              <a:lnSpc>
                <a:spcPts val="1000"/>
              </a:lnSpc>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High-Precision Manufacturing</a:t>
            </a:r>
          </a:p>
          <a:p>
            <a:pPr marL="85725">
              <a:lnSpc>
                <a:spcPts val="825"/>
              </a:lnSpc>
              <a:spcAft>
                <a:spcPts val="100"/>
              </a:spcAft>
            </a:pPr>
            <a:r>
              <a:rPr lang="en-US" sz="800" dirty="0">
                <a:latin typeface="Times New Roman" panose="02020603050405020304" pitchFamily="18" charset="0"/>
                <a:cs typeface="Times New Roman" panose="02020603050405020304" pitchFamily="18" charset="0"/>
              </a:rPr>
              <a:t>500+ Defense Prime Contractors in Region</a:t>
            </a:r>
          </a:p>
          <a:p>
            <a:pPr marL="85725" indent="-85725">
              <a:lnSpc>
                <a:spcPts val="1350"/>
              </a:lnSpc>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NIAR</a:t>
            </a:r>
            <a:endParaRPr lang="en-US" sz="1050" dirty="0">
              <a:latin typeface="Times New Roman" panose="02020603050405020304" pitchFamily="18" charset="0"/>
              <a:cs typeface="Times New Roman" panose="02020603050405020304" pitchFamily="18" charset="0"/>
            </a:endParaRPr>
          </a:p>
          <a:p>
            <a:pPr marL="171450" indent="-85725">
              <a:lnSpc>
                <a:spcPts val="1350"/>
              </a:lnSpc>
              <a:buFont typeface="Times New Roman" panose="02020603050405020304" pitchFamily="18" charset="0"/>
              <a:buChar char="⁻"/>
              <a:tabLst>
                <a:tab pos="219075" algn="l"/>
              </a:tabLst>
            </a:pPr>
            <a:r>
              <a:rPr lang="en-US" sz="1000" dirty="0">
                <a:latin typeface="Times New Roman" panose="02020603050405020304" pitchFamily="18" charset="0"/>
                <a:cs typeface="Times New Roman" panose="02020603050405020304" pitchFamily="18" charset="0"/>
              </a:rPr>
              <a:t>$130+ Million </a:t>
            </a:r>
          </a:p>
          <a:p>
            <a:pPr marL="171450" indent="-85725">
              <a:lnSpc>
                <a:spcPts val="750"/>
              </a:lnSpc>
              <a:tabLst>
                <a:tab pos="215504" algn="l"/>
              </a:tabLst>
            </a:pPr>
            <a:r>
              <a:rPr lang="en-US" sz="800" dirty="0">
                <a:latin typeface="Times New Roman" panose="02020603050405020304" pitchFamily="18" charset="0"/>
                <a:cs typeface="Times New Roman" panose="02020603050405020304" pitchFamily="18" charset="0"/>
              </a:rPr>
              <a:t>	2020 Aero R&amp;D</a:t>
            </a:r>
          </a:p>
          <a:p>
            <a:pPr marL="171450" indent="-85725">
              <a:lnSpc>
                <a:spcPts val="1350"/>
              </a:lnSpc>
              <a:buFont typeface="Times New Roman" panose="02020603050405020304" pitchFamily="18" charset="0"/>
              <a:buChar char="⁻"/>
            </a:pPr>
            <a:r>
              <a:rPr lang="en-US" sz="1000" dirty="0">
                <a:latin typeface="Times New Roman" panose="02020603050405020304" pitchFamily="18" charset="0"/>
                <a:cs typeface="Times New Roman" panose="02020603050405020304" pitchFamily="18" charset="0"/>
              </a:rPr>
              <a:t>1.3 Million</a:t>
            </a:r>
          </a:p>
          <a:p>
            <a:pPr marL="171450" indent="-85725">
              <a:lnSpc>
                <a:spcPts val="750"/>
              </a:lnSpc>
              <a:tabLst>
                <a:tab pos="215504" algn="l"/>
              </a:tabLst>
            </a:pPr>
            <a:r>
              <a:rPr lang="en-US" sz="800" dirty="0">
                <a:latin typeface="Times New Roman" panose="02020603050405020304" pitchFamily="18" charset="0"/>
                <a:cs typeface="Times New Roman" panose="02020603050405020304" pitchFamily="18" charset="0"/>
              </a:rPr>
              <a:t>	Square Feet – 6 Locations </a:t>
            </a:r>
          </a:p>
          <a:p>
            <a:pPr marL="171450" indent="-85725">
              <a:lnSpc>
                <a:spcPts val="1350"/>
              </a:lnSpc>
              <a:buFont typeface="Times New Roman" panose="02020603050405020304" pitchFamily="18" charset="0"/>
              <a:buChar char="⁻"/>
            </a:pPr>
            <a:r>
              <a:rPr lang="en-US" sz="1000" dirty="0">
                <a:latin typeface="Times New Roman" panose="02020603050405020304" pitchFamily="18" charset="0"/>
                <a:cs typeface="Times New Roman" panose="02020603050405020304" pitchFamily="18" charset="0"/>
              </a:rPr>
              <a:t>1986 </a:t>
            </a:r>
          </a:p>
          <a:p>
            <a:pPr marL="171450" indent="-85725">
              <a:lnSpc>
                <a:spcPts val="750"/>
              </a:lnSpc>
              <a:tabLst>
                <a:tab pos="215504" algn="l"/>
              </a:tabLst>
            </a:pPr>
            <a:r>
              <a:rPr lang="en-US" sz="800" dirty="0">
                <a:latin typeface="Times New Roman" panose="02020603050405020304" pitchFamily="18" charset="0"/>
                <a:cs typeface="Times New Roman" panose="02020603050405020304" pitchFamily="18" charset="0"/>
              </a:rPr>
              <a:t>	Established</a:t>
            </a:r>
          </a:p>
          <a:p>
            <a:pPr marL="171450" indent="-85725">
              <a:lnSpc>
                <a:spcPts val="1350"/>
              </a:lnSpc>
              <a:buFont typeface="Times New Roman" panose="02020603050405020304" pitchFamily="18" charset="0"/>
              <a:buChar char="⁻"/>
            </a:pPr>
            <a:r>
              <a:rPr lang="en-US" sz="1000" dirty="0">
                <a:latin typeface="Times New Roman" panose="02020603050405020304" pitchFamily="18" charset="0"/>
                <a:cs typeface="Times New Roman" panose="02020603050405020304" pitchFamily="18" charset="0"/>
              </a:rPr>
              <a:t>900+ </a:t>
            </a:r>
          </a:p>
          <a:p>
            <a:pPr marL="171450" indent="-85725">
              <a:lnSpc>
                <a:spcPts val="825"/>
              </a:lnSpc>
              <a:tabLst>
                <a:tab pos="215504" algn="l"/>
              </a:tabLst>
            </a:pPr>
            <a:r>
              <a:rPr lang="en-US" sz="800" dirty="0">
                <a:latin typeface="Times New Roman" panose="02020603050405020304" pitchFamily="18" charset="0"/>
                <a:cs typeface="Times New Roman" panose="02020603050405020304" pitchFamily="18" charset="0"/>
              </a:rPr>
              <a:t>	Employees, Over 10,000 Years Industry Experience</a:t>
            </a:r>
          </a:p>
          <a:p>
            <a:pPr marL="171450" indent="-85725">
              <a:lnSpc>
                <a:spcPts val="1350"/>
              </a:lnSpc>
              <a:buFont typeface="Times New Roman" panose="02020603050405020304" pitchFamily="18" charset="0"/>
              <a:buChar char="⁻"/>
            </a:pPr>
            <a:r>
              <a:rPr lang="en-US" sz="1000" dirty="0">
                <a:latin typeface="Times New Roman" panose="02020603050405020304" pitchFamily="18" charset="0"/>
                <a:cs typeface="Times New Roman" panose="02020603050405020304" pitchFamily="18" charset="0"/>
              </a:rPr>
              <a:t>300+</a:t>
            </a:r>
          </a:p>
          <a:p>
            <a:pPr marL="171450" indent="-85725">
              <a:lnSpc>
                <a:spcPts val="750"/>
              </a:lnSpc>
              <a:tabLst>
                <a:tab pos="215504" algn="l"/>
              </a:tabLst>
            </a:pPr>
            <a:r>
              <a:rPr lang="en-US" sz="700" dirty="0">
                <a:latin typeface="Times New Roman" panose="02020603050405020304" pitchFamily="18" charset="0"/>
                <a:cs typeface="Times New Roman" panose="02020603050405020304" pitchFamily="18" charset="0"/>
              </a:rPr>
              <a:t>	Student Intern Employees</a:t>
            </a:r>
          </a:p>
        </p:txBody>
      </p:sp>
      <p:sp>
        <p:nvSpPr>
          <p:cNvPr id="10" name="TextBox 9">
            <a:extLst>
              <a:ext uri="{FF2B5EF4-FFF2-40B4-BE49-F238E27FC236}">
                <a16:creationId xmlns:a16="http://schemas.microsoft.com/office/drawing/2014/main" id="{66AA6F89-5ADE-4DFA-896C-7DFA288620D6}"/>
              </a:ext>
            </a:extLst>
          </p:cNvPr>
          <p:cNvSpPr txBox="1"/>
          <p:nvPr/>
        </p:nvSpPr>
        <p:spPr>
          <a:xfrm>
            <a:off x="1830040" y="779837"/>
            <a:ext cx="1618488" cy="3075201"/>
          </a:xfrm>
          <a:prstGeom prst="rect">
            <a:avLst/>
          </a:prstGeom>
          <a:noFill/>
          <a:ln>
            <a:solidFill>
              <a:schemeClr val="tx1"/>
            </a:solidFill>
          </a:ln>
        </p:spPr>
        <p:txBody>
          <a:bodyPr wrap="square" rtlCol="0">
            <a:spAutoFit/>
          </a:bodyPr>
          <a:lstStyle/>
          <a:p>
            <a:pPr>
              <a:lnSpc>
                <a:spcPts val="1350"/>
              </a:lnSpc>
              <a:spcAft>
                <a:spcPts val="100"/>
              </a:spcAft>
            </a:pPr>
            <a:r>
              <a:rPr lang="en-US" sz="1050" dirty="0">
                <a:latin typeface="Times New Roman" panose="02020603050405020304" pitchFamily="18" charset="0"/>
                <a:cs typeface="Times New Roman" panose="02020603050405020304" pitchFamily="18" charset="0"/>
              </a:rPr>
              <a:t>Research &amp; Development</a:t>
            </a:r>
          </a:p>
          <a:p>
            <a:pPr marL="88106" indent="-2381">
              <a:lnSpc>
                <a:spcPts val="900"/>
              </a:lnSpc>
              <a:spcAft>
                <a:spcPts val="400"/>
              </a:spcAft>
              <a:buFont typeface="+mj-lt"/>
              <a:buAutoNum type="arabicParenR"/>
              <a:tabLst>
                <a:tab pos="175022" algn="l"/>
              </a:tabLst>
            </a:pPr>
            <a:r>
              <a:rPr lang="en-US" sz="900" dirty="0">
                <a:latin typeface="Times New Roman" panose="02020603050405020304" pitchFamily="18" charset="0"/>
                <a:cs typeface="Times New Roman" panose="02020603050405020304" pitchFamily="18" charset="0"/>
              </a:rPr>
              <a:t> Titanium-6 Aluminum-4 Vanadium (Ti-6Al-4V) </a:t>
            </a:r>
          </a:p>
          <a:p>
            <a:pPr marL="88106" indent="-2381">
              <a:lnSpc>
                <a:spcPts val="900"/>
              </a:lnSpc>
              <a:buFont typeface="+mj-lt"/>
              <a:buAutoNum type="arabicParenR"/>
              <a:tabLst>
                <a:tab pos="303610" algn="l"/>
              </a:tabLst>
            </a:pPr>
            <a:r>
              <a:rPr lang="en-US" sz="900" dirty="0">
                <a:latin typeface="Times New Roman" panose="02020603050405020304" pitchFamily="18" charset="0"/>
                <a:cs typeface="Times New Roman" panose="02020603050405020304" pitchFamily="18" charset="0"/>
              </a:rPr>
              <a:t> Solvent-Based Ox/Ox Ceramic Matrix Composite Material </a:t>
            </a:r>
          </a:p>
          <a:p>
            <a:pPr>
              <a:spcAft>
                <a:spcPts val="100"/>
              </a:spcAft>
            </a:pPr>
            <a:r>
              <a:rPr lang="en-US" sz="1050" dirty="0">
                <a:latin typeface="Times New Roman" panose="02020603050405020304" pitchFamily="18" charset="0"/>
                <a:cs typeface="Times New Roman" panose="02020603050405020304" pitchFamily="18" charset="0"/>
              </a:rPr>
              <a:t>Critical Skills</a:t>
            </a:r>
          </a:p>
          <a:p>
            <a:pPr marL="91440" indent="-2381">
              <a:lnSpc>
                <a:spcPts val="900"/>
              </a:lnSpc>
              <a:spcAft>
                <a:spcPts val="375"/>
              </a:spcAft>
              <a:buFont typeface="+mj-lt"/>
              <a:buAutoNum type="arabicParenR"/>
            </a:pPr>
            <a:r>
              <a:rPr lang="en-US" sz="900" dirty="0">
                <a:latin typeface="Times New Roman" panose="02020603050405020304" pitchFamily="18" charset="0"/>
                <a:cs typeface="Times New Roman" panose="02020603050405020304" pitchFamily="18" charset="0"/>
              </a:rPr>
              <a:t> Undergraduate, Graduate and/ or Technical Internships</a:t>
            </a:r>
          </a:p>
          <a:p>
            <a:pPr marL="85725">
              <a:lnSpc>
                <a:spcPts val="900"/>
              </a:lnSpc>
              <a:buFont typeface="+mj-lt"/>
              <a:buAutoNum type="arabicParenR"/>
            </a:pPr>
            <a:r>
              <a:rPr lang="en-US" sz="900" dirty="0">
                <a:latin typeface="Times New Roman" panose="02020603050405020304" pitchFamily="18" charset="0"/>
                <a:cs typeface="Times New Roman" panose="02020603050405020304" pitchFamily="18" charset="0"/>
              </a:rPr>
              <a:t> Intern Security Clearances</a:t>
            </a:r>
          </a:p>
          <a:p>
            <a:pPr>
              <a:lnSpc>
                <a:spcPts val="1350"/>
              </a:lnSpc>
              <a:spcAft>
                <a:spcPts val="100"/>
              </a:spcAft>
            </a:pPr>
            <a:r>
              <a:rPr lang="en-US" sz="1050" dirty="0">
                <a:latin typeface="Times New Roman" panose="02020603050405020304" pitchFamily="18" charset="0"/>
                <a:cs typeface="Times New Roman" panose="02020603050405020304" pitchFamily="18" charset="0"/>
              </a:rPr>
              <a:t>Prototyping Facility</a:t>
            </a:r>
          </a:p>
          <a:p>
            <a:pPr marL="88106" indent="-2381">
              <a:lnSpc>
                <a:spcPts val="900"/>
              </a:lnSpc>
              <a:spcAft>
                <a:spcPts val="375"/>
              </a:spcAft>
              <a:buFont typeface="+mj-lt"/>
              <a:buAutoNum type="arabicParenR"/>
              <a:tabLst>
                <a:tab pos="88106" algn="l"/>
              </a:tabLst>
            </a:pPr>
            <a:r>
              <a:rPr lang="en-US" sz="900" dirty="0">
                <a:latin typeface="Times New Roman" panose="02020603050405020304" pitchFamily="18" charset="0"/>
                <a:cs typeface="Times New Roman" panose="02020603050405020304" pitchFamily="18" charset="0"/>
              </a:rPr>
              <a:t> Secure Environment</a:t>
            </a:r>
          </a:p>
          <a:p>
            <a:pPr marL="85725">
              <a:lnSpc>
                <a:spcPts val="900"/>
              </a:lnSpc>
              <a:spcAft>
                <a:spcPts val="375"/>
              </a:spcAft>
              <a:buFont typeface="+mj-lt"/>
              <a:buAutoNum type="arabicParenR"/>
              <a:tabLst>
                <a:tab pos="219075" algn="l"/>
              </a:tabLst>
            </a:pPr>
            <a:r>
              <a:rPr lang="en-US" sz="900" dirty="0">
                <a:latin typeface="Times New Roman" panose="02020603050405020304" pitchFamily="18" charset="0"/>
                <a:cs typeface="Times New Roman" panose="02020603050405020304" pitchFamily="18" charset="0"/>
              </a:rPr>
              <a:t> Equipment Expansion: Autoclave and NDI </a:t>
            </a:r>
          </a:p>
          <a:p>
            <a:pPr>
              <a:lnSpc>
                <a:spcPts val="1200"/>
              </a:lnSpc>
              <a:spcAft>
                <a:spcPts val="375"/>
              </a:spcAft>
              <a:tabLst>
                <a:tab pos="219075" algn="l"/>
              </a:tabLst>
            </a:pPr>
            <a:r>
              <a:rPr lang="en-US" sz="1050" dirty="0">
                <a:latin typeface="Times New Roman" panose="02020603050405020304" pitchFamily="18" charset="0"/>
                <a:cs typeface="Times New Roman" panose="02020603050405020304" pitchFamily="18" charset="0"/>
              </a:rPr>
              <a:t>Small Business Support</a:t>
            </a:r>
          </a:p>
          <a:p>
            <a:pPr marL="88106" indent="-2381">
              <a:lnSpc>
                <a:spcPts val="900"/>
              </a:lnSpc>
              <a:spcAft>
                <a:spcPts val="375"/>
              </a:spcAft>
              <a:buFont typeface="+mj-lt"/>
              <a:buAutoNum type="arabicParenR"/>
            </a:pPr>
            <a:r>
              <a:rPr lang="en-US" sz="900" dirty="0">
                <a:latin typeface="Times New Roman" panose="02020603050405020304" pitchFamily="18" charset="0"/>
                <a:cs typeface="Times New Roman" panose="02020603050405020304" pitchFamily="18" charset="0"/>
              </a:rPr>
              <a:t> RDDT&amp;E Technical Assistance, Qualifications, and Certifications</a:t>
            </a:r>
          </a:p>
          <a:p>
            <a:pPr marL="88106" indent="-2381">
              <a:lnSpc>
                <a:spcPts val="900"/>
              </a:lnSpc>
              <a:spcAft>
                <a:spcPts val="375"/>
              </a:spcAft>
              <a:buFont typeface="+mj-lt"/>
              <a:buAutoNum type="arabicParenR"/>
            </a:pPr>
            <a:r>
              <a:rPr lang="en-US" sz="900" dirty="0">
                <a:latin typeface="Times New Roman" panose="02020603050405020304" pitchFamily="18" charset="0"/>
                <a:cs typeface="Times New Roman" panose="02020603050405020304" pitchFamily="18" charset="0"/>
              </a:rPr>
              <a:t>Access to Secure Facility and Website Communications</a:t>
            </a:r>
          </a:p>
        </p:txBody>
      </p:sp>
      <p:sp>
        <p:nvSpPr>
          <p:cNvPr id="11" name="TextBox 10">
            <a:extLst>
              <a:ext uri="{FF2B5EF4-FFF2-40B4-BE49-F238E27FC236}">
                <a16:creationId xmlns:a16="http://schemas.microsoft.com/office/drawing/2014/main" id="{39412D60-95E6-4BA0-9F29-DDD39FD093C3}"/>
              </a:ext>
            </a:extLst>
          </p:cNvPr>
          <p:cNvSpPr txBox="1"/>
          <p:nvPr/>
        </p:nvSpPr>
        <p:spPr>
          <a:xfrm>
            <a:off x="3496848" y="779838"/>
            <a:ext cx="2122426" cy="3072384"/>
          </a:xfrm>
          <a:prstGeom prst="rect">
            <a:avLst/>
          </a:prstGeom>
          <a:noFill/>
          <a:ln>
            <a:solidFill>
              <a:schemeClr val="tx1"/>
            </a:solidFill>
          </a:ln>
        </p:spPr>
        <p:txBody>
          <a:bodyPr wrap="square" rtlCol="0">
            <a:spAutoFit/>
          </a:bodyPr>
          <a:lstStyle/>
          <a:p>
            <a:pPr>
              <a:lnSpc>
                <a:spcPts val="1350"/>
              </a:lnSpc>
            </a:pPr>
            <a:r>
              <a:rPr lang="en-US" sz="1050" dirty="0">
                <a:latin typeface="Times New Roman" panose="02020603050405020304" pitchFamily="18" charset="0"/>
                <a:cs typeface="Times New Roman" panose="02020603050405020304" pitchFamily="18" charset="0"/>
              </a:rPr>
              <a:t>R&amp;D</a:t>
            </a:r>
          </a:p>
          <a:p>
            <a:pPr marL="88106" indent="-2381">
              <a:lnSpc>
                <a:spcPts val="900"/>
              </a:lnSpc>
              <a:buFont typeface="+mj-lt"/>
              <a:buAutoNum type="arabicParenR"/>
            </a:pPr>
            <a:r>
              <a:rPr lang="en-US" sz="800" dirty="0">
                <a:latin typeface="Times New Roman" panose="02020603050405020304" pitchFamily="18" charset="0"/>
                <a:cs typeface="Times New Roman" panose="02020603050405020304" pitchFamily="18" charset="0"/>
              </a:rPr>
              <a:t> </a:t>
            </a:r>
            <a:r>
              <a:rPr lang="en-US" sz="850" dirty="0">
                <a:latin typeface="Times New Roman" panose="02020603050405020304" pitchFamily="18" charset="0"/>
                <a:cs typeface="Times New Roman" panose="02020603050405020304" pitchFamily="18" charset="0"/>
              </a:rPr>
              <a:t>Ti-6Al-4V Equivalency Reports: First round of data at 6 months, second round at 9 months, and third at 12 months</a:t>
            </a:r>
          </a:p>
          <a:p>
            <a:pPr marL="85725">
              <a:lnSpc>
                <a:spcPts val="900"/>
              </a:lnSpc>
              <a:buFontTx/>
              <a:buAutoNum type="arabicParenR"/>
            </a:pPr>
            <a:r>
              <a:rPr lang="en-US" sz="850" dirty="0">
                <a:latin typeface="Times New Roman" panose="02020603050405020304" pitchFamily="18" charset="0"/>
                <a:cs typeface="Times New Roman" panose="02020603050405020304" pitchFamily="18" charset="0"/>
              </a:rPr>
              <a:t> Solvent-Based Ox/Ox </a:t>
            </a:r>
            <a:br>
              <a:rPr lang="en-US" sz="850" dirty="0">
                <a:latin typeface="Times New Roman" panose="02020603050405020304" pitchFamily="18" charset="0"/>
                <a:cs typeface="Times New Roman" panose="02020603050405020304" pitchFamily="18" charset="0"/>
              </a:rPr>
            </a:br>
            <a:r>
              <a:rPr lang="en-US" sz="850" dirty="0">
                <a:latin typeface="Times New Roman" panose="02020603050405020304" pitchFamily="18" charset="0"/>
                <a:cs typeface="Times New Roman" panose="02020603050405020304" pitchFamily="18" charset="0"/>
              </a:rPr>
              <a:t>Equivalency Report: Panels available at 4 months, data available at 7 months, and draft report at 9 months</a:t>
            </a:r>
          </a:p>
          <a:p>
            <a:pPr>
              <a:lnSpc>
                <a:spcPts val="1350"/>
              </a:lnSpc>
            </a:pPr>
            <a:r>
              <a:rPr lang="en-US" sz="1050" dirty="0">
                <a:latin typeface="Times New Roman" panose="02020603050405020304" pitchFamily="18" charset="0"/>
                <a:cs typeface="Times New Roman" panose="02020603050405020304" pitchFamily="18" charset="0"/>
              </a:rPr>
              <a:t>Critical Skills</a:t>
            </a:r>
          </a:p>
          <a:p>
            <a:pPr marL="88106" indent="-2381">
              <a:lnSpc>
                <a:spcPts val="900"/>
              </a:lnSpc>
              <a:buFont typeface="+mj-lt"/>
              <a:buAutoNum type="arabicParenR"/>
            </a:pPr>
            <a:r>
              <a:rPr lang="en-US" sz="850" dirty="0">
                <a:latin typeface="Times New Roman" panose="02020603050405020304" pitchFamily="18" charset="0"/>
                <a:cs typeface="Times New Roman" panose="02020603050405020304" pitchFamily="18" charset="0"/>
              </a:rPr>
              <a:t> 20+ interns experienced with test plan development, processing parameters, coupon design, testing parameters, and data analysis</a:t>
            </a:r>
          </a:p>
          <a:p>
            <a:pPr marL="85725">
              <a:lnSpc>
                <a:spcPts val="900"/>
              </a:lnSpc>
              <a:buAutoNum type="arabicParenR"/>
            </a:pPr>
            <a:r>
              <a:rPr lang="en-US" sz="850" dirty="0">
                <a:latin typeface="Times New Roman" panose="02020603050405020304" pitchFamily="18" charset="0"/>
                <a:cs typeface="Times New Roman" panose="02020603050405020304" pitchFamily="18" charset="0"/>
              </a:rPr>
              <a:t> 20% interns get security clearances</a:t>
            </a:r>
          </a:p>
          <a:p>
            <a:pPr>
              <a:lnSpc>
                <a:spcPts val="1350"/>
              </a:lnSpc>
            </a:pPr>
            <a:r>
              <a:rPr lang="en-US" sz="1050" dirty="0">
                <a:latin typeface="Times New Roman" panose="02020603050405020304" pitchFamily="18" charset="0"/>
                <a:cs typeface="Times New Roman" panose="02020603050405020304" pitchFamily="18" charset="0"/>
              </a:rPr>
              <a:t>Prototyping Facility </a:t>
            </a:r>
          </a:p>
          <a:p>
            <a:pPr marL="88106" indent="-2381">
              <a:lnSpc>
                <a:spcPts val="900"/>
              </a:lnSpc>
              <a:buFont typeface="+mj-lt"/>
              <a:buAutoNum type="arabicParenR"/>
            </a:pPr>
            <a:r>
              <a:rPr lang="en-US" sz="850" dirty="0">
                <a:latin typeface="Times New Roman" panose="02020603050405020304" pitchFamily="18" charset="0"/>
                <a:cs typeface="Times New Roman" panose="02020603050405020304" pitchFamily="18" charset="0"/>
              </a:rPr>
              <a:t> Establish and utilize capabilities in National Defense Prototyping Center </a:t>
            </a:r>
          </a:p>
          <a:p>
            <a:pPr marL="85725">
              <a:lnSpc>
                <a:spcPts val="900"/>
              </a:lnSpc>
              <a:buAutoNum type="arabicParenR"/>
            </a:pPr>
            <a:r>
              <a:rPr lang="en-US" sz="850" dirty="0">
                <a:latin typeface="Times New Roman" panose="02020603050405020304" pitchFamily="18" charset="0"/>
                <a:cs typeface="Times New Roman" panose="02020603050405020304" pitchFamily="18" charset="0"/>
              </a:rPr>
              <a:t> Bid, purchase, and install additional equipment in secure environment</a:t>
            </a:r>
          </a:p>
          <a:p>
            <a:pPr>
              <a:lnSpc>
                <a:spcPts val="1350"/>
              </a:lnSpc>
            </a:pPr>
            <a:r>
              <a:rPr lang="en-US" sz="1050" dirty="0">
                <a:latin typeface="Times New Roman" panose="02020603050405020304" pitchFamily="18" charset="0"/>
                <a:cs typeface="Times New Roman" panose="02020603050405020304" pitchFamily="18" charset="0"/>
              </a:rPr>
              <a:t>Small Business Support</a:t>
            </a:r>
          </a:p>
          <a:p>
            <a:pPr marL="85725">
              <a:lnSpc>
                <a:spcPts val="900"/>
              </a:lnSpc>
              <a:buAutoNum type="arabicParenR"/>
            </a:pPr>
            <a:r>
              <a:rPr lang="en-US" sz="800" dirty="0">
                <a:latin typeface="Times New Roman" panose="02020603050405020304" pitchFamily="18" charset="0"/>
                <a:cs typeface="Times New Roman" panose="02020603050405020304" pitchFamily="18" charset="0"/>
              </a:rPr>
              <a:t> </a:t>
            </a:r>
            <a:r>
              <a:rPr lang="en-US" sz="850" dirty="0">
                <a:latin typeface="Times New Roman" panose="02020603050405020304" pitchFamily="18" charset="0"/>
                <a:cs typeface="Times New Roman" panose="02020603050405020304" pitchFamily="18" charset="0"/>
              </a:rPr>
              <a:t>Perform increased number and value of contracts with defense industrial base</a:t>
            </a:r>
          </a:p>
          <a:p>
            <a:pPr marL="88106" indent="-2381">
              <a:lnSpc>
                <a:spcPts val="900"/>
              </a:lnSpc>
              <a:buFont typeface="+mj-lt"/>
              <a:buAutoNum type="arabicParenR"/>
            </a:pPr>
            <a:r>
              <a:rPr lang="en-US" sz="850" dirty="0">
                <a:latin typeface="Times New Roman" panose="02020603050405020304" pitchFamily="18" charset="0"/>
                <a:cs typeface="Times New Roman" panose="02020603050405020304" pitchFamily="18" charset="0"/>
              </a:rPr>
              <a:t> With specific need, use DD254 to sponsor small- and medium-sized firms</a:t>
            </a:r>
          </a:p>
        </p:txBody>
      </p:sp>
      <p:sp>
        <p:nvSpPr>
          <p:cNvPr id="12" name="TextBox 11">
            <a:extLst>
              <a:ext uri="{FF2B5EF4-FFF2-40B4-BE49-F238E27FC236}">
                <a16:creationId xmlns:a16="http://schemas.microsoft.com/office/drawing/2014/main" id="{430BD3E7-17D6-49ED-BF49-28FA5F4A0943}"/>
              </a:ext>
            </a:extLst>
          </p:cNvPr>
          <p:cNvSpPr txBox="1"/>
          <p:nvPr/>
        </p:nvSpPr>
        <p:spPr>
          <a:xfrm>
            <a:off x="5669157" y="779838"/>
            <a:ext cx="3220406" cy="3072384"/>
          </a:xfrm>
          <a:prstGeom prst="rect">
            <a:avLst/>
          </a:prstGeom>
          <a:noFill/>
          <a:ln>
            <a:solidFill>
              <a:schemeClr val="tx1"/>
            </a:solidFill>
          </a:ln>
        </p:spPr>
        <p:txBody>
          <a:bodyPr wrap="square" rtlCol="0">
            <a:spAutoFit/>
          </a:bodyPr>
          <a:lstStyle/>
          <a:p>
            <a:r>
              <a:rPr lang="en-US" sz="1050" dirty="0">
                <a:latin typeface="Times New Roman" panose="02020603050405020304" pitchFamily="18" charset="0"/>
                <a:cs typeface="Times New Roman" panose="02020603050405020304" pitchFamily="18" charset="0"/>
              </a:rPr>
              <a:t>R&amp;D High-Temp Materials Characterization</a:t>
            </a:r>
          </a:p>
          <a:p>
            <a:pPr marL="88106" indent="-2381">
              <a:lnSpc>
                <a:spcPts val="900"/>
              </a:lnSpc>
              <a:buFont typeface="+mj-lt"/>
              <a:buAutoNum type="arabicParenR"/>
            </a:pPr>
            <a:r>
              <a:rPr lang="en-US" sz="900" dirty="0">
                <a:latin typeface="Times New Roman" panose="02020603050405020304" pitchFamily="18" charset="0"/>
                <a:cs typeface="Times New Roman" panose="02020603050405020304" pitchFamily="18" charset="0"/>
              </a:rPr>
              <a:t> Ti-6Al-4V: Short-Term (ST) – Characterization will increase efficiency from an economic and manufacturing standpoint. Long-Term (LT) –  Benefit reduced cost of military vehicles, both ground and aviation, space vehicles, commercial vehicles, and increasing the number of suppliers to those program types.</a:t>
            </a:r>
          </a:p>
          <a:p>
            <a:pPr marL="85725">
              <a:lnSpc>
                <a:spcPts val="900"/>
              </a:lnSpc>
              <a:spcAft>
                <a:spcPts val="75"/>
              </a:spcAft>
              <a:buAutoNum type="arabicParenR"/>
            </a:pPr>
            <a:r>
              <a:rPr lang="en-US" sz="900" dirty="0">
                <a:latin typeface="Times New Roman" panose="02020603050405020304" pitchFamily="18" charset="0"/>
                <a:cs typeface="Times New Roman" panose="02020603050405020304" pitchFamily="18" charset="0"/>
              </a:rPr>
              <a:t> Ox/Ox: ST – Capable of operations at 1,650°F, this material is ideal for high-temperature areas of aircraft, thereby increasing fleet capabilities.  LT – Increased performance of engine veins, blades, exhaust, and exterior components such as shielding and fins for low orbit aircraft will benefit from use of this material.</a:t>
            </a:r>
          </a:p>
          <a:p>
            <a:pPr>
              <a:lnSpc>
                <a:spcPts val="1350"/>
              </a:lnSpc>
            </a:pPr>
            <a:r>
              <a:rPr lang="en-US" sz="1050" dirty="0">
                <a:latin typeface="Times New Roman" panose="02020603050405020304" pitchFamily="18" charset="0"/>
                <a:cs typeface="Times New Roman" panose="02020603050405020304" pitchFamily="18" charset="0"/>
              </a:rPr>
              <a:t>Critical Skills – Workforce</a:t>
            </a:r>
          </a:p>
          <a:p>
            <a:pPr marL="88106" indent="-2381">
              <a:lnSpc>
                <a:spcPts val="900"/>
              </a:lnSpc>
              <a:spcAft>
                <a:spcPts val="75"/>
              </a:spcAft>
              <a:buFont typeface="+mj-lt"/>
              <a:buAutoNum type="arabicParenR"/>
            </a:pPr>
            <a:r>
              <a:rPr lang="en-US" sz="900" dirty="0">
                <a:latin typeface="Times New Roman" panose="02020603050405020304" pitchFamily="18" charset="0"/>
                <a:cs typeface="Times New Roman" panose="02020603050405020304" pitchFamily="18" charset="0"/>
              </a:rPr>
              <a:t> and 2) Experienced interns (some with security clearances): ST – Interns help NIAR and NDPC continue research at their facilities. LT – Advanced material skill sets in an advanced manufacturing method result in a stronger work force.</a:t>
            </a:r>
          </a:p>
          <a:p>
            <a:pPr>
              <a:lnSpc>
                <a:spcPts val="1350"/>
              </a:lnSpc>
            </a:pPr>
            <a:r>
              <a:rPr lang="en-US" sz="1050" dirty="0">
                <a:latin typeface="Times New Roman" panose="02020603050405020304" pitchFamily="18" charset="0"/>
                <a:cs typeface="Times New Roman" panose="02020603050405020304" pitchFamily="18" charset="0"/>
              </a:rPr>
              <a:t>Prototyping Facility and Small Business</a:t>
            </a:r>
          </a:p>
          <a:p>
            <a:pPr marL="88106" indent="-2381">
              <a:lnSpc>
                <a:spcPts val="900"/>
              </a:lnSpc>
              <a:buFont typeface="+mj-lt"/>
              <a:buAutoNum type="arabicParenR"/>
            </a:pPr>
            <a:r>
              <a:rPr lang="en-US" sz="900" dirty="0">
                <a:latin typeface="Times New Roman" panose="02020603050405020304" pitchFamily="18" charset="0"/>
                <a:cs typeface="Times New Roman" panose="02020603050405020304" pitchFamily="18" charset="0"/>
              </a:rPr>
              <a:t> and 2) ST – This effort will actively pursue and win over five new defense program opportunities, some of which require a classified facility for the development of advanced materials and manufacturing technologies, as well as digital engineering and full-scale prototyping. LT – Defense platforms will mature from prototype to full production manufacturing with regional and national defense supply chain.</a:t>
            </a:r>
          </a:p>
        </p:txBody>
      </p:sp>
      <p:graphicFrame>
        <p:nvGraphicFramePr>
          <p:cNvPr id="15" name="Table 15">
            <a:extLst>
              <a:ext uri="{FF2B5EF4-FFF2-40B4-BE49-F238E27FC236}">
                <a16:creationId xmlns:a16="http://schemas.microsoft.com/office/drawing/2014/main" id="{D0B24AAC-6278-42B6-ACE2-748BB1B204EA}"/>
              </a:ext>
            </a:extLst>
          </p:cNvPr>
          <p:cNvGraphicFramePr>
            <a:graphicFrameLocks noGrp="1"/>
          </p:cNvGraphicFramePr>
          <p:nvPr>
            <p:extLst>
              <p:ext uri="{D42A27DB-BD31-4B8C-83A1-F6EECF244321}">
                <p14:modId xmlns:p14="http://schemas.microsoft.com/office/powerpoint/2010/main" val="237103398"/>
              </p:ext>
            </p:extLst>
          </p:nvPr>
        </p:nvGraphicFramePr>
        <p:xfrm>
          <a:off x="207725" y="3877284"/>
          <a:ext cx="8700668" cy="1234440"/>
        </p:xfrm>
        <a:graphic>
          <a:graphicData uri="http://schemas.openxmlformats.org/drawingml/2006/table">
            <a:tbl>
              <a:tblPr firstRow="1" bandRow="1">
                <a:tableStyleId>{073A0DAA-6AF3-43AB-8588-CEC1D06C72B9}</a:tableStyleId>
              </a:tblPr>
              <a:tblGrid>
                <a:gridCol w="8700668">
                  <a:extLst>
                    <a:ext uri="{9D8B030D-6E8A-4147-A177-3AD203B41FA5}">
                      <a16:colId xmlns:a16="http://schemas.microsoft.com/office/drawing/2014/main" val="3977527785"/>
                    </a:ext>
                  </a:extLst>
                </a:gridCol>
              </a:tblGrid>
              <a:tr h="205740">
                <a:tc>
                  <a:txBody>
                    <a:bodyPr/>
                    <a:lstStyle/>
                    <a:p>
                      <a:r>
                        <a:rPr lang="en-US" sz="800" kern="1200" dirty="0">
                          <a:solidFill>
                            <a:schemeClr val="bg1"/>
                          </a:solidFill>
                        </a:rPr>
                        <a:t>Performance Metrics: </a:t>
                      </a:r>
                      <a:endParaRPr lang="en-US" sz="800"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669465161"/>
                  </a:ext>
                </a:extLst>
              </a:tr>
              <a:tr h="342900">
                <a:tc>
                  <a:txBody>
                    <a:bodyPr/>
                    <a:lstStyle/>
                    <a:p>
                      <a:r>
                        <a:rPr lang="en-US" sz="800" kern="1200" dirty="0">
                          <a:solidFill>
                            <a:schemeClr val="bg2"/>
                          </a:solidFill>
                        </a:rPr>
                        <a:t>R&amp;D: </a:t>
                      </a:r>
                      <a:r>
                        <a:rPr lang="en-US" sz="800" kern="1200" dirty="0">
                          <a:solidFill>
                            <a:schemeClr val="bg2"/>
                          </a:solidFill>
                          <a:effectLst/>
                        </a:rPr>
                        <a:t>Titanium-6Aluminum-4Vanadium (Ti-6Al-4V) and Solvent Based Ox/Ox Ceramic Matrix Composite Materials process control equivalency report published through NCAMP. Part 3: Supporting Documentation includes equivalency matrices that cover density, coefficient of thermal expansion, specific heat capacity, thermal diffusivity, and conductivity</a:t>
                      </a:r>
                      <a:endParaRPr lang="en-US" sz="800" kern="1200" dirty="0">
                        <a:solidFill>
                          <a:schemeClr val="bg2"/>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62029076"/>
                  </a:ext>
                </a:extLst>
              </a:tr>
              <a:tr h="342900">
                <a:tc>
                  <a:txBody>
                    <a:bodyPr/>
                    <a:lstStyle/>
                    <a:p>
                      <a:r>
                        <a:rPr lang="en-US" sz="800" kern="1200" dirty="0">
                          <a:solidFill>
                            <a:schemeClr val="bg2"/>
                          </a:solidFill>
                        </a:rPr>
                        <a:t>Critical Skills: For student interns, skill metrics include number of student interns (15), number of hours worked on defense projects (23,400), number of student personnel security clearance applications submitted (5), and clearances awarded (4).</a:t>
                      </a:r>
                      <a:endParaRPr lang="en-US" sz="800" kern="1200" dirty="0">
                        <a:solidFill>
                          <a:schemeClr val="bg2"/>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2709758323"/>
                  </a:ext>
                </a:extLst>
              </a:tr>
              <a:tr h="342900">
                <a:tc>
                  <a:txBody>
                    <a:bodyPr/>
                    <a:lstStyle/>
                    <a:p>
                      <a:r>
                        <a:rPr lang="en-US" sz="800" kern="1200" dirty="0">
                          <a:solidFill>
                            <a:schemeClr val="bg2"/>
                          </a:solidFill>
                        </a:rPr>
                        <a:t>Prototyping Facility and Small Business: A</a:t>
                      </a:r>
                      <a:r>
                        <a:rPr lang="en-US" sz="800" dirty="0">
                          <a:solidFill>
                            <a:schemeClr val="bg2"/>
                          </a:solidFill>
                        </a:rPr>
                        <a:t>ctively pursue and win over five new defense program opportunities some of which require a classified facility for the development of high temperature advanced materials and manufacturing technologies, as well as digital engineering and full-scale prototyping. Number of jobs and amount of investment.</a:t>
                      </a:r>
                      <a:endParaRPr lang="en-US" sz="800" kern="1200" dirty="0">
                        <a:solidFill>
                          <a:schemeClr val="bg2"/>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689865590"/>
                  </a:ext>
                </a:extLst>
              </a:tr>
            </a:tbl>
          </a:graphicData>
        </a:graphic>
      </p:graphicFrame>
      <p:sp>
        <p:nvSpPr>
          <p:cNvPr id="16" name="Rectangle 7">
            <a:extLst>
              <a:ext uri="{FF2B5EF4-FFF2-40B4-BE49-F238E27FC236}">
                <a16:creationId xmlns:a16="http://schemas.microsoft.com/office/drawing/2014/main" id="{63007190-FF6A-4B12-97D2-7CFCE758BC6A}"/>
              </a:ext>
            </a:extLst>
          </p:cNvPr>
          <p:cNvSpPr>
            <a:spLocks/>
          </p:cNvSpPr>
          <p:nvPr/>
        </p:nvSpPr>
        <p:spPr bwMode="auto">
          <a:xfrm>
            <a:off x="214812" y="319041"/>
            <a:ext cx="8700668" cy="285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26" tIns="54186" rIns="94826" bIns="54186"/>
          <a:lstStyle/>
          <a:p>
            <a:pPr defTabSz="975122"/>
            <a:r>
              <a:rPr lang="en-US" sz="900" u="sng" dirty="0">
                <a:solidFill>
                  <a:schemeClr val="bg1"/>
                </a:solidFill>
                <a:latin typeface="Roboto" panose="02000000000000000000" pitchFamily="2" charset="0"/>
                <a:ea typeface="Roboto" panose="02000000000000000000" pitchFamily="2" charset="0"/>
                <a:cs typeface="Times New Roman" panose="02020603050405020304" pitchFamily="18" charset="0"/>
                <a:sym typeface="Helvetica" charset="0"/>
              </a:rPr>
              <a:t>Goal</a:t>
            </a:r>
            <a:r>
              <a:rPr lang="en-US" sz="900" dirty="0">
                <a:solidFill>
                  <a:schemeClr val="bg1"/>
                </a:solidFill>
                <a:latin typeface="Roboto" panose="02000000000000000000" pitchFamily="2" charset="0"/>
                <a:ea typeface="Roboto" panose="02000000000000000000" pitchFamily="2" charset="0"/>
                <a:cs typeface="Times New Roman" panose="02020603050405020304" pitchFamily="18" charset="0"/>
                <a:sym typeface="Helvetica" charset="0"/>
              </a:rPr>
              <a:t>: To establish programs of record to build warfighting inventory utilizing high-temperature materials and production- and sustainment-enabling technologies.</a:t>
            </a:r>
            <a:endParaRPr lang="en-US" sz="9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98532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EEBF-A955-956E-EDC9-CEF1142F8442}"/>
              </a:ext>
            </a:extLst>
          </p:cNvPr>
          <p:cNvSpPr>
            <a:spLocks noGrp="1"/>
          </p:cNvSpPr>
          <p:nvPr>
            <p:ph type="title"/>
          </p:nvPr>
        </p:nvSpPr>
        <p:spPr/>
        <p:txBody>
          <a:bodyPr/>
          <a:lstStyle/>
          <a:p>
            <a:r>
              <a:rPr lang="en-US" dirty="0"/>
              <a:t>National Defense Prototyping Center Impacts </a:t>
            </a:r>
            <a:r>
              <a:rPr lang="en-US" sz="1200" dirty="0"/>
              <a:t>thru 9/30/22</a:t>
            </a:r>
            <a:endParaRPr lang="en-US" dirty="0"/>
          </a:p>
        </p:txBody>
      </p:sp>
      <p:sp>
        <p:nvSpPr>
          <p:cNvPr id="3" name="TextBox 2">
            <a:extLst>
              <a:ext uri="{FF2B5EF4-FFF2-40B4-BE49-F238E27FC236}">
                <a16:creationId xmlns:a16="http://schemas.microsoft.com/office/drawing/2014/main" id="{80934114-C5AE-5D79-39B0-AA2A7E3CA5FF}"/>
              </a:ext>
            </a:extLst>
          </p:cNvPr>
          <p:cNvSpPr txBox="1"/>
          <p:nvPr/>
        </p:nvSpPr>
        <p:spPr>
          <a:xfrm>
            <a:off x="758257" y="964019"/>
            <a:ext cx="7506586" cy="366254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METRICS</a:t>
            </a: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30</a:t>
            </a:r>
            <a:r>
              <a:rPr lang="en-US" sz="1200" dirty="0">
                <a:latin typeface="Times New Roman" panose="02020603050405020304" pitchFamily="18" charset="0"/>
                <a:cs typeface="Times New Roman" panose="02020603050405020304" pitchFamily="18" charset="0"/>
              </a:rPr>
              <a:t> Students have submitted for security clearance for SECRET programs</a:t>
            </a:r>
          </a:p>
          <a:p>
            <a:pPr marL="171450" indent="-171450">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17</a:t>
            </a:r>
            <a:r>
              <a:rPr lang="en-US" sz="1200" dirty="0">
                <a:latin typeface="Times New Roman" panose="02020603050405020304" pitchFamily="18" charset="0"/>
                <a:cs typeface="Times New Roman" panose="02020603050405020304" pitchFamily="18" charset="0"/>
              </a:rPr>
              <a:t> Students have been granted security clearance</a:t>
            </a:r>
          </a:p>
          <a:p>
            <a:pPr marL="171450" indent="-171450">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28</a:t>
            </a:r>
            <a:r>
              <a:rPr lang="en-US" sz="1200" dirty="0">
                <a:latin typeface="Times New Roman" panose="02020603050405020304" pitchFamily="18" charset="0"/>
                <a:cs typeface="Times New Roman" panose="02020603050405020304" pitchFamily="18" charset="0"/>
              </a:rPr>
              <a:t> Students have been hired as interns and work an average of 22 – 24 hours per week</a:t>
            </a:r>
          </a:p>
          <a:p>
            <a:pPr>
              <a:spcBef>
                <a:spcPts val="600"/>
              </a:spcBef>
            </a:pPr>
            <a:r>
              <a:rPr lang="en-US" b="1" dirty="0">
                <a:latin typeface="Times New Roman" panose="02020603050405020304" pitchFamily="18" charset="0"/>
                <a:cs typeface="Times New Roman" panose="02020603050405020304" pitchFamily="18" charset="0"/>
              </a:rPr>
              <a:t>RESEARCH &amp; DEVELOPMENT UPDATE</a:t>
            </a:r>
          </a:p>
          <a:p>
            <a:pPr marL="171450" indent="-171450">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Characterization of Ti-6Al-4V powder bed fusion additively manufactured metal continues for virgin powder as part of pre-qualification trials</a:t>
            </a:r>
            <a:r>
              <a:rPr lang="en-US" sz="1200" dirty="0">
                <a:latin typeface="Times New Roman" panose="02020603050405020304" pitchFamily="18" charset="0"/>
                <a:cs typeface="Times New Roman" panose="02020603050405020304" pitchFamily="18" charset="0"/>
              </a:rPr>
              <a:t>. Once this step is complete, the full qualification using virgin powder will begin. The reused powder reclaimed from these builds will be blended with virgin powder for the various reuse scenarios. </a:t>
            </a:r>
          </a:p>
          <a:p>
            <a:pPr marL="171450" indent="-171450">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Oxide /Oxide prepreg material was procured from the supplier (Axiom). </a:t>
            </a:r>
            <a:r>
              <a:rPr lang="en-US" sz="1200" dirty="0">
                <a:latin typeface="Times New Roman" panose="02020603050405020304" pitchFamily="18" charset="0"/>
                <a:cs typeface="Times New Roman" panose="02020603050405020304" pitchFamily="18" charset="0"/>
              </a:rPr>
              <a:t>During the reporting period, WSU fabricated trial panels and began trial tests prior to official equivalency panel fabrication and testing.</a:t>
            </a:r>
          </a:p>
          <a:p>
            <a:pPr>
              <a:spcBef>
                <a:spcPts val="600"/>
              </a:spcBef>
            </a:pPr>
            <a:r>
              <a:rPr lang="en-US" b="1" dirty="0">
                <a:latin typeface="Times New Roman" panose="02020603050405020304" pitchFamily="18" charset="0"/>
                <a:cs typeface="Times New Roman" panose="02020603050405020304" pitchFamily="18" charset="0"/>
              </a:rPr>
              <a:t>PROTOTYPING FACILITY &amp; SMALL BUSINESS SUPPORT</a:t>
            </a:r>
          </a:p>
          <a:p>
            <a:pPr marL="171450" indent="-171450">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The </a:t>
            </a:r>
            <a:r>
              <a:rPr lang="en-US" sz="1200" b="1" dirty="0">
                <a:latin typeface="Times New Roman" panose="02020603050405020304" pitchFamily="18" charset="0"/>
                <a:cs typeface="Times New Roman" panose="02020603050405020304" pitchFamily="18" charset="0"/>
              </a:rPr>
              <a:t>construction of the 26 feet by 13 feet diameter autoclave is underway </a:t>
            </a:r>
            <a:r>
              <a:rPr lang="en-US" sz="1200" dirty="0">
                <a:latin typeface="Times New Roman" panose="02020603050405020304" pitchFamily="18" charset="0"/>
                <a:cs typeface="Times New Roman" panose="02020603050405020304" pitchFamily="18" charset="0"/>
              </a:rPr>
              <a:t>onsite.  Construction of footings and utility connections for the autoclave are also underway.  Two sintering furnaces are installed and operational with personnel trained.  Trial parts are being run in the sintering furnaces now.</a:t>
            </a:r>
          </a:p>
          <a:p>
            <a:pPr marL="171450" indent="-171450">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The </a:t>
            </a:r>
            <a:r>
              <a:rPr lang="en-US" sz="1200" b="1" dirty="0">
                <a:latin typeface="Times New Roman" panose="02020603050405020304" pitchFamily="18" charset="0"/>
                <a:cs typeface="Times New Roman" panose="02020603050405020304" pitchFamily="18" charset="0"/>
              </a:rPr>
              <a:t>Multi-Method Non-Destructive Inspection equipment have been ordered </a:t>
            </a:r>
            <a:r>
              <a:rPr lang="en-US" sz="1200" dirty="0">
                <a:latin typeface="Times New Roman" panose="02020603050405020304" pitchFamily="18" charset="0"/>
                <a:cs typeface="Times New Roman" panose="02020603050405020304" pitchFamily="18" charset="0"/>
              </a:rPr>
              <a:t>and are currently being built by vendors, </a:t>
            </a:r>
            <a:r>
              <a:rPr lang="en-US" sz="1200" dirty="0" err="1">
                <a:latin typeface="Times New Roman" panose="02020603050405020304" pitchFamily="18" charset="0"/>
                <a:cs typeface="Times New Roman" panose="02020603050405020304" pitchFamily="18" charset="0"/>
              </a:rPr>
              <a:t>Innerspec</a:t>
            </a:r>
            <a:r>
              <a:rPr lang="en-US" sz="1200" dirty="0">
                <a:latin typeface="Times New Roman" panose="02020603050405020304" pitchFamily="18" charset="0"/>
                <a:cs typeface="Times New Roman" panose="02020603050405020304" pitchFamily="18" charset="0"/>
              </a:rPr>
              <a:t> and Kuka.</a:t>
            </a:r>
          </a:p>
          <a:p>
            <a:pPr marL="171450" indent="-171450">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WSU NIAR Composites and ATLAS labs connect with small and medium-sized businesses to identify potential high temperature projects – </a:t>
            </a:r>
            <a:r>
              <a:rPr lang="en-US" sz="1200" b="1" dirty="0">
                <a:latin typeface="Times New Roman" panose="02020603050405020304" pitchFamily="18" charset="0"/>
                <a:cs typeface="Times New Roman" panose="02020603050405020304" pitchFamily="18" charset="0"/>
              </a:rPr>
              <a:t>one project is currently underway</a:t>
            </a:r>
            <a:r>
              <a:rPr lang="en-US" sz="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392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gs>
            <a:gs pos="83000">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6" name="Picture 5" descr="A picture containing indoor, station, ceiling, platform&#10;&#10;Description automatically generated">
            <a:extLst>
              <a:ext uri="{FF2B5EF4-FFF2-40B4-BE49-F238E27FC236}">
                <a16:creationId xmlns:a16="http://schemas.microsoft.com/office/drawing/2014/main" id="{9512D8F9-87DB-4011-ADF2-2CA48BA210BD}"/>
              </a:ext>
            </a:extLst>
          </p:cNvPr>
          <p:cNvPicPr>
            <a:picLocks noChangeAspect="1"/>
          </p:cNvPicPr>
          <p:nvPr/>
        </p:nvPicPr>
        <p:blipFill>
          <a:blip r:embed="rId3">
            <a:duotone>
              <a:schemeClr val="bg2">
                <a:shade val="45000"/>
                <a:satMod val="135000"/>
              </a:schemeClr>
              <a:prstClr val="white"/>
            </a:duotone>
            <a:alphaModFix amt="37000"/>
            <a:extLst>
              <a:ext uri="{28A0092B-C50C-407E-A947-70E740481C1C}">
                <a14:useLocalDpi xmlns:a14="http://schemas.microsoft.com/office/drawing/2010/main" val="0"/>
              </a:ext>
            </a:extLst>
          </a:blip>
          <a:stretch>
            <a:fillRect/>
          </a:stretch>
        </p:blipFill>
        <p:spPr>
          <a:xfrm>
            <a:off x="9919" y="-942879"/>
            <a:ext cx="9134081" cy="6089387"/>
          </a:xfrm>
          <a:prstGeom prst="rect">
            <a:avLst/>
          </a:prstGeom>
        </p:spPr>
      </p:pic>
      <p:sp>
        <p:nvSpPr>
          <p:cNvPr id="4" name="Title 3">
            <a:extLst>
              <a:ext uri="{FF2B5EF4-FFF2-40B4-BE49-F238E27FC236}">
                <a16:creationId xmlns:a16="http://schemas.microsoft.com/office/drawing/2014/main" id="{D877BFD4-00AC-43A3-A6CA-7E0E52090CAF}"/>
              </a:ext>
            </a:extLst>
          </p:cNvPr>
          <p:cNvSpPr>
            <a:spLocks noGrp="1"/>
          </p:cNvSpPr>
          <p:nvPr>
            <p:ph type="ctrTitle"/>
          </p:nvPr>
        </p:nvSpPr>
        <p:spPr>
          <a:xfrm>
            <a:off x="880419" y="841773"/>
            <a:ext cx="7395519" cy="1600199"/>
          </a:xfrm>
        </p:spPr>
        <p:txBody>
          <a:bodyPr>
            <a:normAutofit fontScale="90000"/>
          </a:bodyPr>
          <a:lstStyle/>
          <a:p>
            <a:pPr algn="ctr"/>
            <a:r>
              <a:rPr lang="en-US" sz="3300" dirty="0">
                <a:solidFill>
                  <a:srgbClr val="000000"/>
                </a:solidFill>
                <a:latin typeface="Times New Roman" panose="02020603050405020304" pitchFamily="18" charset="0"/>
              </a:rPr>
              <a:t>South Kansas </a:t>
            </a:r>
            <a:br>
              <a:rPr lang="en-US" sz="3300" dirty="0">
                <a:solidFill>
                  <a:srgbClr val="000000"/>
                </a:solidFill>
                <a:latin typeface="Times New Roman" panose="02020603050405020304" pitchFamily="18" charset="0"/>
              </a:rPr>
            </a:br>
            <a:r>
              <a:rPr lang="en-US" sz="3300" dirty="0">
                <a:solidFill>
                  <a:srgbClr val="000000"/>
                </a:solidFill>
                <a:latin typeface="Times New Roman" panose="02020603050405020304" pitchFamily="18" charset="0"/>
              </a:rPr>
              <a:t>Defense Manufacturing Community: </a:t>
            </a:r>
            <a:br>
              <a:rPr lang="en-US" sz="3300" dirty="0">
                <a:solidFill>
                  <a:srgbClr val="000000"/>
                </a:solidFill>
                <a:latin typeface="Times New Roman" panose="02020603050405020304" pitchFamily="18" charset="0"/>
              </a:rPr>
            </a:br>
            <a:r>
              <a:rPr lang="en-US" sz="4400" dirty="0">
                <a:solidFill>
                  <a:srgbClr val="000000"/>
                </a:solidFill>
                <a:latin typeface="Times New Roman" panose="02020603050405020304" pitchFamily="18" charset="0"/>
              </a:rPr>
              <a:t>National Defense Prototype Center</a:t>
            </a:r>
            <a:endParaRPr lang="en-US" dirty="0"/>
          </a:p>
        </p:txBody>
      </p:sp>
      <p:sp>
        <p:nvSpPr>
          <p:cNvPr id="3" name="Subtitle 2">
            <a:extLst>
              <a:ext uri="{FF2B5EF4-FFF2-40B4-BE49-F238E27FC236}">
                <a16:creationId xmlns:a16="http://schemas.microsoft.com/office/drawing/2014/main" id="{5A432307-3DA5-454E-80CB-A2BBE721B4DD}"/>
              </a:ext>
            </a:extLst>
          </p:cNvPr>
          <p:cNvSpPr>
            <a:spLocks noGrp="1"/>
          </p:cNvSpPr>
          <p:nvPr>
            <p:ph type="subTitle" idx="1"/>
          </p:nvPr>
        </p:nvSpPr>
        <p:spPr>
          <a:xfrm>
            <a:off x="241005" y="2508815"/>
            <a:ext cx="8661989" cy="2231979"/>
          </a:xfrm>
        </p:spPr>
        <p:txBody>
          <a:bodyPr>
            <a:noAutofit/>
          </a:bodyPr>
          <a:lstStyle/>
          <a:p>
            <a:pPr algn="l">
              <a:lnSpc>
                <a:spcPct val="150000"/>
              </a:lnSpc>
            </a:pPr>
            <a:r>
              <a:rPr lang="en-US" sz="1600" dirty="0">
                <a:solidFill>
                  <a:srgbClr val="000000"/>
                </a:solidFill>
                <a:latin typeface="Times New Roman" panose="02020603050405020304" pitchFamily="18" charset="0"/>
              </a:rPr>
              <a:t>Lead Organization: </a:t>
            </a:r>
            <a:r>
              <a:rPr lang="en-US" sz="1600" b="1" dirty="0">
                <a:solidFill>
                  <a:srgbClr val="000000"/>
                </a:solidFill>
                <a:latin typeface="Times New Roman" panose="02020603050405020304" pitchFamily="18" charset="0"/>
              </a:rPr>
              <a:t>Wichita State University, National Institute for Aviation Research </a:t>
            </a:r>
          </a:p>
          <a:p>
            <a:pPr algn="l">
              <a:lnSpc>
                <a:spcPct val="150000"/>
              </a:lnSpc>
            </a:pPr>
            <a:r>
              <a:rPr lang="en-US" sz="1600" dirty="0">
                <a:solidFill>
                  <a:srgbClr val="000000"/>
                </a:solidFill>
                <a:latin typeface="Times New Roman" panose="02020603050405020304" pitchFamily="18" charset="0"/>
              </a:rPr>
              <a:t>Headquarters: </a:t>
            </a:r>
            <a:r>
              <a:rPr lang="en-US" sz="1600" b="1" dirty="0">
                <a:solidFill>
                  <a:srgbClr val="000000"/>
                </a:solidFill>
                <a:latin typeface="Times New Roman" panose="02020603050405020304" pitchFamily="18" charset="0"/>
              </a:rPr>
              <a:t>Wichita, Kansas                                     </a:t>
            </a:r>
            <a:r>
              <a:rPr lang="en-US" sz="1600" dirty="0">
                <a:solidFill>
                  <a:srgbClr val="000000"/>
                </a:solidFill>
                <a:latin typeface="Times New Roman" panose="02020603050405020304" pitchFamily="18" charset="0"/>
              </a:rPr>
              <a:t>Website: </a:t>
            </a:r>
            <a:r>
              <a:rPr lang="en-US" sz="1600" b="1" dirty="0">
                <a:solidFill>
                  <a:srgbClr val="0070C0"/>
                </a:solidFill>
                <a:latin typeface="Times New Roman" panose="02020603050405020304" pitchFamily="18" charset="0"/>
                <a:hlinkClick r:id="rId4">
                  <a:extLst>
                    <a:ext uri="{A12FA001-AC4F-418D-AE19-62706E023703}">
                      <ahyp:hlinkClr xmlns:ahyp="http://schemas.microsoft.com/office/drawing/2018/hyperlinkcolor" val="tx"/>
                    </a:ext>
                  </a:extLst>
                </a:hlinkClick>
              </a:rPr>
              <a:t>www.NIAR.wichita.edu</a:t>
            </a:r>
            <a:r>
              <a:rPr lang="en-US" sz="1600" b="1" dirty="0">
                <a:solidFill>
                  <a:srgbClr val="0070C0"/>
                </a:solidFill>
                <a:latin typeface="Times New Roman" panose="02020603050405020304" pitchFamily="18" charset="0"/>
              </a:rPr>
              <a:t> </a:t>
            </a:r>
          </a:p>
          <a:p>
            <a:pPr algn="l">
              <a:lnSpc>
                <a:spcPct val="150000"/>
              </a:lnSpc>
            </a:pPr>
            <a:r>
              <a:rPr lang="en-US" sz="1600" dirty="0">
                <a:solidFill>
                  <a:srgbClr val="000000"/>
                </a:solidFill>
                <a:latin typeface="Times New Roman" panose="02020603050405020304" pitchFamily="18" charset="0"/>
              </a:rPr>
              <a:t>Leadership: </a:t>
            </a:r>
            <a:r>
              <a:rPr lang="en-US" sz="1600" b="1" dirty="0">
                <a:solidFill>
                  <a:srgbClr val="000000"/>
                </a:solidFill>
                <a:latin typeface="Times New Roman" panose="02020603050405020304" pitchFamily="18" charset="0"/>
              </a:rPr>
              <a:t>John S. Tomblin, Ph.D.</a:t>
            </a:r>
            <a:r>
              <a:rPr lang="en-US" sz="1600" dirty="0">
                <a:solidFill>
                  <a:srgbClr val="000000"/>
                </a:solidFill>
                <a:latin typeface="Times New Roman" panose="02020603050405020304" pitchFamily="18" charset="0"/>
              </a:rPr>
              <a:t>, Senior Vice President for Industry and Defense  </a:t>
            </a:r>
          </a:p>
          <a:p>
            <a:pPr marL="517525" indent="-177800">
              <a:lnSpc>
                <a:spcPct val="160000"/>
              </a:lnSpc>
            </a:pPr>
            <a:r>
              <a:rPr lang="en-US" sz="1600" dirty="0">
                <a:solidFill>
                  <a:srgbClr val="0070C0"/>
                </a:solidFill>
                <a:latin typeface="Times New Roman" panose="02020603050405020304" pitchFamily="18" charset="0"/>
                <a:hlinkClick r:id="rId5">
                  <a:extLst>
                    <a:ext uri="{A12FA001-AC4F-418D-AE19-62706E023703}">
                      <ahyp:hlinkClr xmlns:ahyp="http://schemas.microsoft.com/office/drawing/2018/hyperlinkcolor" val="tx"/>
                    </a:ext>
                  </a:extLst>
                </a:hlinkClick>
              </a:rPr>
              <a:t>John.Tomblin@wichita.edu</a:t>
            </a:r>
            <a:r>
              <a:rPr lang="en-US" sz="1600" dirty="0">
                <a:solidFill>
                  <a:srgbClr val="000000"/>
                </a:solidFill>
                <a:latin typeface="Times New Roman" panose="02020603050405020304" pitchFamily="18" charset="0"/>
              </a:rPr>
              <a:t> (316) 978-5234</a:t>
            </a:r>
          </a:p>
          <a:p>
            <a:pPr algn="l">
              <a:lnSpc>
                <a:spcPct val="160000"/>
              </a:lnSpc>
            </a:pPr>
            <a:r>
              <a:rPr lang="en-US" sz="1600" dirty="0">
                <a:solidFill>
                  <a:srgbClr val="000000"/>
                </a:solidFill>
                <a:latin typeface="Times New Roman" panose="02020603050405020304" pitchFamily="18" charset="0"/>
              </a:rPr>
              <a:t>Contact: </a:t>
            </a:r>
            <a:r>
              <a:rPr lang="en-US" sz="1600" b="1" dirty="0">
                <a:solidFill>
                  <a:srgbClr val="000000"/>
                </a:solidFill>
                <a:latin typeface="Times New Roman" panose="02020603050405020304" pitchFamily="18" charset="0"/>
              </a:rPr>
              <a:t>Debra Franklin, </a:t>
            </a:r>
            <a:r>
              <a:rPr lang="en-US" sz="1600" dirty="0">
                <a:solidFill>
                  <a:srgbClr val="000000"/>
                </a:solidFill>
                <a:latin typeface="Times New Roman" panose="02020603050405020304" pitchFamily="18" charset="0"/>
              </a:rPr>
              <a:t>Associate Vice President for Strategic Initiatives</a:t>
            </a:r>
          </a:p>
          <a:p>
            <a:pPr marL="176213" indent="163513">
              <a:lnSpc>
                <a:spcPct val="160000"/>
              </a:lnSpc>
            </a:pPr>
            <a:r>
              <a:rPr lang="en-US" sz="1600" dirty="0">
                <a:solidFill>
                  <a:srgbClr val="0070C0"/>
                </a:solidFill>
                <a:latin typeface="Times New Roman" panose="02020603050405020304" pitchFamily="18" charset="0"/>
                <a:hlinkClick r:id="rId6">
                  <a:extLst>
                    <a:ext uri="{A12FA001-AC4F-418D-AE19-62706E023703}">
                      <ahyp:hlinkClr xmlns:ahyp="http://schemas.microsoft.com/office/drawing/2018/hyperlinkcolor" val="tx"/>
                    </a:ext>
                  </a:extLst>
                </a:hlinkClick>
              </a:rPr>
              <a:t>Debra.Franklin@wichita.edu</a:t>
            </a:r>
            <a:r>
              <a:rPr lang="en-US" sz="1600" dirty="0">
                <a:solidFill>
                  <a:srgbClr val="0070C0"/>
                </a:solidFill>
                <a:latin typeface="Times New Roman" panose="02020603050405020304" pitchFamily="18" charset="0"/>
              </a:rPr>
              <a:t> </a:t>
            </a:r>
            <a:r>
              <a:rPr lang="en-US" sz="1600" dirty="0">
                <a:solidFill>
                  <a:srgbClr val="000000"/>
                </a:solidFill>
                <a:latin typeface="Times New Roman" panose="02020603050405020304" pitchFamily="18" charset="0"/>
              </a:rPr>
              <a:t>(316) 978-5209</a:t>
            </a:r>
            <a:endParaRPr lang="en-US" sz="1600" dirty="0">
              <a:solidFill>
                <a:srgbClr val="000000"/>
              </a:solidFill>
              <a:latin typeface="+mj-lt"/>
            </a:endParaRPr>
          </a:p>
        </p:txBody>
      </p:sp>
    </p:spTree>
    <p:extLst>
      <p:ext uri="{BB962C8B-B14F-4D97-AF65-F5344CB8AC3E}">
        <p14:creationId xmlns:p14="http://schemas.microsoft.com/office/powerpoint/2010/main" val="686162690"/>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57483B22-D02F-4261-8937-2BDCC4C53E44}"/>
</file>

<file path=customXml/itemProps2.xml><?xml version="1.0" encoding="utf-8"?>
<ds:datastoreItem xmlns:ds="http://schemas.openxmlformats.org/officeDocument/2006/customXml" ds:itemID="{2FFB48A6-7DB5-4A06-B046-6FDBE5F158F3}"/>
</file>

<file path=customXml/itemProps3.xml><?xml version="1.0" encoding="utf-8"?>
<ds:datastoreItem xmlns:ds="http://schemas.openxmlformats.org/officeDocument/2006/customXml" ds:itemID="{1C58C541-A335-45CB-ADB1-C2588B85489E}"/>
</file>

<file path=docProps/app.xml><?xml version="1.0" encoding="utf-8"?>
<Properties xmlns="http://schemas.openxmlformats.org/officeDocument/2006/extended-properties" xmlns:vt="http://schemas.openxmlformats.org/officeDocument/2006/docPropsVTypes">
  <TotalTime>4</TotalTime>
  <Words>1995</Words>
  <Application>Microsoft Office PowerPoint</Application>
  <PresentationFormat>On-screen Show (16:9)</PresentationFormat>
  <Paragraphs>213</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Roboto</vt:lpstr>
      <vt:lpstr>Arial Narrow</vt:lpstr>
      <vt:lpstr>Wingdings</vt:lpstr>
      <vt:lpstr>Times New Roman</vt:lpstr>
      <vt:lpstr>ZWAdobeF</vt:lpstr>
      <vt:lpstr>Arial</vt:lpstr>
      <vt:lpstr>Calibri</vt:lpstr>
      <vt:lpstr>Material</vt:lpstr>
      <vt:lpstr>South Kansas Defense Manufacturing Community:  National Defense Prototype Center</vt:lpstr>
      <vt:lpstr>PowerPoint Presentation</vt:lpstr>
      <vt:lpstr>South Kansas Manufacturing Employment</vt:lpstr>
      <vt:lpstr>Service Area: South Kansas (27 county region) with a defense manufacturing hub in the Wichita, Kansas Metropolitan Statistical Area (MSA). South Kansas includes the following counties: Allen, Anderson, Bourbon, Butler, Chautauqua, Cherokee, Coffey, Cowley, Crawford, Elk, Franklin, Greenwood, Harper, Harvey, Kingman, Labette, Linn, Marion, McPherson, Miami, Montgomery, Neosho, Reno, Sedgwick, Sumner, Wilson, and Woodson. </vt:lpstr>
      <vt:lpstr>South Kansas Consortium Makeup and Leadership Structure</vt:lpstr>
      <vt:lpstr>Logic Model and Performance Metrics</vt:lpstr>
      <vt:lpstr>National Defense Prototyping Center Impacts thru 9/30/22</vt:lpstr>
      <vt:lpstr>South Kansas  Defense Manufacturing Community:  National Defense Prototype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New Federal Bottom-Up Policy Model: The Defense Manufacturing Community Support Program and Beyond</dc:title>
  <dc:creator>Schirer, Dana</dc:creator>
  <cp:lastModifiedBy>Franklin, Debra</cp:lastModifiedBy>
  <cp:revision>3</cp:revision>
  <dcterms:modified xsi:type="dcterms:W3CDTF">2022-10-24T21:01:28Z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