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91" r:id="rId2"/>
    <p:sldId id="304" r:id="rId3"/>
    <p:sldId id="320" r:id="rId4"/>
    <p:sldId id="277" r:id="rId5"/>
    <p:sldId id="264" r:id="rId6"/>
    <p:sldId id="322" r:id="rId7"/>
    <p:sldId id="327" r:id="rId8"/>
    <p:sldId id="329" r:id="rId9"/>
    <p:sldId id="328" r:id="rId10"/>
    <p:sldId id="330" r:id="rId11"/>
    <p:sldId id="323" r:id="rId12"/>
    <p:sldId id="324" r:id="rId13"/>
    <p:sldId id="270" r:id="rId14"/>
    <p:sldId id="32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14D29-A3E7-4DDB-9F89-C3E73D93D4E9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F4006-E473-413B-BF52-26FE9CD0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07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2B756-829C-4DBC-80A8-87BCDD3049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5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2B756-829C-4DBC-80A8-87BCDD3049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7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F5786-FFAA-4645-84CE-4285875D5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461" y="-83890"/>
            <a:ext cx="11615651" cy="4605556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HEROES TO EDUCATION:</a:t>
            </a:r>
            <a:br>
              <a:rPr lang="en-US" dirty="0"/>
            </a:br>
            <a:r>
              <a:rPr lang="en-US"/>
              <a:t>AN INNOVATIVE </a:t>
            </a:r>
            <a:r>
              <a:rPr lang="en-US" dirty="0"/>
              <a:t>SOLUTION </a:t>
            </a:r>
            <a:br>
              <a:rPr lang="en-US" dirty="0"/>
            </a:br>
            <a:r>
              <a:rPr lang="en-US" dirty="0"/>
              <a:t>TO PUBLIC EDUCATION CRISIS</a:t>
            </a:r>
            <a:br>
              <a:rPr lang="en-US" sz="4000" dirty="0"/>
            </a:br>
            <a:br>
              <a:rPr lang="en-US" sz="40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61D911-D54F-4F31-85EF-05F3E0F0C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20621"/>
          </a:xfrm>
        </p:spPr>
        <p:txBody>
          <a:bodyPr>
            <a:normAutofit/>
          </a:bodyPr>
          <a:lstStyle/>
          <a:p>
            <a:r>
              <a:rPr lang="en-US" sz="2800" dirty="0"/>
              <a:t>	   </a:t>
            </a:r>
            <a:r>
              <a:rPr lang="en-US" sz="2800" b="1" dirty="0"/>
              <a:t>&gt;    Building Successful Coalitions With</a:t>
            </a:r>
          </a:p>
          <a:p>
            <a:pPr algn="ctr"/>
            <a:r>
              <a:rPr lang="en-US" sz="2800" b="1" dirty="0"/>
              <a:t>                                      Federal, State and Local Partners    &lt;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8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65793-EAD8-4003-93B9-7CDD8B4A2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59391"/>
            <a:ext cx="10571998" cy="1644241"/>
          </a:xfrm>
        </p:spPr>
        <p:txBody>
          <a:bodyPr/>
          <a:lstStyle/>
          <a:p>
            <a:pPr algn="ctr"/>
            <a:r>
              <a:rPr lang="en-US" dirty="0"/>
              <a:t>PROGRESS ON FEDERAL ACTION REQUIRED</a:t>
            </a:r>
            <a:br>
              <a:rPr lang="en-US" dirty="0"/>
            </a:br>
            <a:r>
              <a:rPr lang="en-US" dirty="0"/>
              <a:t>501 c-3 PUBLIC/PRIVATE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9223C-9B6B-4281-9ECA-6D11B81BA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038525"/>
            <a:ext cx="10554574" cy="4412609"/>
          </a:xfrm>
        </p:spPr>
        <p:txBody>
          <a:bodyPr>
            <a:normAutofit/>
          </a:bodyPr>
          <a:lstStyle/>
          <a:p>
            <a:r>
              <a:rPr lang="en-US" sz="2400" dirty="0"/>
              <a:t>US Department of Education</a:t>
            </a:r>
          </a:p>
          <a:p>
            <a:r>
              <a:rPr lang="en-US" sz="2400" dirty="0"/>
              <a:t>US Department of Veteran Affairs</a:t>
            </a:r>
          </a:p>
          <a:p>
            <a:r>
              <a:rPr lang="en-US" sz="2400" dirty="0"/>
              <a:t>US Department of Defense</a:t>
            </a:r>
          </a:p>
          <a:p>
            <a:r>
              <a:rPr lang="en-US" sz="2400" dirty="0"/>
              <a:t>US Department of Labor</a:t>
            </a:r>
          </a:p>
          <a:p>
            <a:r>
              <a:rPr lang="en-US" sz="2400" dirty="0"/>
              <a:t>Presidential Executive Order</a:t>
            </a:r>
          </a:p>
          <a:p>
            <a:r>
              <a:rPr lang="en-US" sz="2400" dirty="0"/>
              <a:t>Congressional Action</a:t>
            </a:r>
          </a:p>
        </p:txBody>
      </p:sp>
    </p:spTree>
    <p:extLst>
      <p:ext uri="{BB962C8B-B14F-4D97-AF65-F5344CB8AC3E}">
        <p14:creationId xmlns:p14="http://schemas.microsoft.com/office/powerpoint/2010/main" val="470413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0CACD-E4E4-4F39-A031-EF8BBAEDB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BENEFITS OF FEDERAL ACTION ON </a:t>
            </a:r>
            <a:br>
              <a:rPr lang="en-US" sz="4000" dirty="0"/>
            </a:br>
            <a:r>
              <a:rPr lang="en-US" sz="4000" u="sng" dirty="0"/>
              <a:t>HEROES TO EDUCATION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4EDD7-40BA-48D5-8CF4-BE58F684C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54635"/>
            <a:ext cx="10554574" cy="44561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/>
              <a:t>               </a:t>
            </a:r>
            <a:r>
              <a:rPr lang="en-US" sz="2600" b="1" dirty="0"/>
              <a:t>FIRST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A STATE DIRECTOR FOR MILITARY INSTALLATIONS IN EACH STATE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Ensure all Heroes to Education Teams have the resources and tools to comply with the Education Accountability Dash Boards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Build outreach partnerships that have been identified by the Prototypes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Share all updated information from the legislature, state DOE’s and other requirements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Work with installation teams and outreach partners to evaluate methods and strategies, provide input to the National Team, and utilize feedback to improve process/program/delivery systems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Survey program participants and provide systemized evaluations use that feedback for continuous improvement to the process/program and district needs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8767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C9F19-952E-439B-8FCB-EDCD4A44F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FEDERAL ENHANCEMENTS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77679-FBA7-44A0-8DEC-0A7F89DC2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            </a:t>
            </a:r>
            <a:r>
              <a:rPr lang="en-US" sz="2400" b="1" dirty="0"/>
              <a:t>SECOND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Provide least one Heroes to Education Team on at least one military installation in each State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/>
              <a:t>Composition:  recruiter, counselor, placement assistance specialist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/>
              <a:t>Multiple teams in states with multiple installations, i.e. Florida, Texas, California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Personalized assistance to participants with school districts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01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BFC47-25D3-4C84-913A-47C0EE7E4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4" y="0"/>
            <a:ext cx="11578856" cy="1345019"/>
          </a:xfrm>
        </p:spPr>
        <p:txBody>
          <a:bodyPr/>
          <a:lstStyle/>
          <a:p>
            <a:pPr algn="ctr"/>
            <a:r>
              <a:rPr lang="en-US" sz="5400" dirty="0"/>
              <a:t>FEDERAL ENHANCEMENTS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C0220-607C-4265-BBF6-60880F57B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873" y="1765005"/>
            <a:ext cx="11632019" cy="5295014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200" b="1" dirty="0"/>
              <a:t>              </a:t>
            </a:r>
            <a:r>
              <a:rPr lang="en-US" sz="2400" b="1" dirty="0"/>
              <a:t>THIRD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PROVIDE TRANSITION MENTORING THROUGH PARTNER SCHOOL DISTRICTS AS SOON AS POSITIVE STEPS TOWARD SECOND CAREER ARE TAKEN THROUGH YEAR ONE ON THE JOB—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PROVIDE PROFESSIONAL DEVELOPMENT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Subject Matter Mentor Trainer of Trainers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Micro-Credential Courses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Teacher Leadership Program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Heroes and Districts Focused Financial and Personnel Support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Support for National Board for Professional Teaching Standards Process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8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9C782-F590-4785-B84D-B033E5A19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-352337"/>
            <a:ext cx="10572000" cy="6526634"/>
          </a:xfrm>
        </p:spPr>
        <p:txBody>
          <a:bodyPr/>
          <a:lstStyle/>
          <a:p>
            <a:pPr algn="ctr"/>
            <a:r>
              <a:rPr lang="en-US" dirty="0"/>
              <a:t>FOR FURTHER INFORMATION</a:t>
            </a:r>
            <a:br>
              <a:rPr lang="en-US" dirty="0"/>
            </a:br>
            <a:r>
              <a:rPr lang="en-US" dirty="0"/>
              <a:t>DR. GEORGE ANN RICE</a:t>
            </a:r>
            <a:br>
              <a:rPr lang="en-US" dirty="0"/>
            </a:br>
            <a:r>
              <a:rPr lang="en-US" dirty="0"/>
              <a:t>riceg1@live.com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46219-0039-492A-ACCE-1911FA8F43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6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D0E80-FFF9-4767-89F2-2D62A6EA0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67111"/>
            <a:ext cx="10571998" cy="1820412"/>
          </a:xfrm>
        </p:spPr>
        <p:txBody>
          <a:bodyPr/>
          <a:lstStyle/>
          <a:p>
            <a:pPr algn="ctr"/>
            <a:r>
              <a:rPr lang="en-US" dirty="0"/>
              <a:t>HEROES TO EDUCATION </a:t>
            </a:r>
            <a:br>
              <a:rPr lang="en-US" dirty="0"/>
            </a:br>
            <a:r>
              <a:rPr lang="en-US" sz="3200" dirty="0"/>
              <a:t>ADDRESSES ISSUES FACING OUR COMMUNITIES </a:t>
            </a:r>
            <a:br>
              <a:rPr lang="en-US" sz="3200" dirty="0"/>
            </a:br>
            <a:r>
              <a:rPr lang="en-US" sz="3200" dirty="0"/>
              <a:t>AND NATION TODAY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A8E08-D231-42C0-8014-36B66B383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7523"/>
            <a:ext cx="11424684" cy="5358565"/>
          </a:xfrm>
        </p:spPr>
        <p:txBody>
          <a:bodyPr>
            <a:normAutofit fontScale="25000" lnSpcReduction="20000"/>
          </a:bodyPr>
          <a:lstStyle/>
          <a:p>
            <a:endParaRPr lang="en-US" sz="6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8000" b="1" dirty="0"/>
              <a:t>PUBLIC EDUCATION CRISES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200" b="1" dirty="0"/>
              <a:t>Positions Unfilled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200" b="1" dirty="0"/>
              <a:t>Early Retirements and Job Abandonment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200" b="1" dirty="0"/>
              <a:t>Colleges of Education’s Declining Enrollment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200" b="1" dirty="0"/>
              <a:t>Two-Year Gap in Student Learning Opportunities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200" b="1" dirty="0"/>
              <a:t>Male Educators and Culturally Diverse Role Models Needed</a:t>
            </a:r>
          </a:p>
          <a:p>
            <a:pPr marL="457200" lvl="1" indent="0">
              <a:buNone/>
            </a:pPr>
            <a:endParaRPr lang="en-US" sz="6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8000" b="1" dirty="0"/>
              <a:t>ACTIVE-DUTY, VETERANS, AND THEIR FAMILIES AVAILABLE, TRAINED &amp; PASSIONATE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200" b="1" dirty="0"/>
              <a:t>2021 Blue Star Family Lifestyle Survey Identified Top Issues Facing Active-Duty Families: 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7200" b="1" dirty="0"/>
              <a:t>Military Spouse Employment @ 43%; Underemployment @ 63%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200" b="1" dirty="0"/>
              <a:t> Continuing To Serve their Community &amp; Country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200" b="1" dirty="0"/>
              <a:t> Assures Economic Stability &amp; Community Growth</a:t>
            </a:r>
            <a:endParaRPr lang="en-US" sz="7200" dirty="0"/>
          </a:p>
          <a:p>
            <a:pPr lvl="1"/>
            <a:endParaRPr lang="en-US" sz="3400" dirty="0"/>
          </a:p>
          <a:p>
            <a:pPr marL="457200" lvl="1" indent="0">
              <a:buNone/>
            </a:pPr>
            <a:r>
              <a:rPr lang="en-US" sz="3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422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59" y="447188"/>
            <a:ext cx="11665527" cy="970450"/>
          </a:xfrm>
        </p:spPr>
        <p:txBody>
          <a:bodyPr/>
          <a:lstStyle/>
          <a:p>
            <a:r>
              <a:rPr lang="en-US" sz="4800" dirty="0"/>
              <a:t>WHO ARE THE HEROES TO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79" y="1921079"/>
            <a:ext cx="11421686" cy="5006033"/>
          </a:xfrm>
        </p:spPr>
        <p:txBody>
          <a:bodyPr>
            <a:normAutofit/>
          </a:bodyPr>
          <a:lstStyle/>
          <a:p>
            <a:r>
              <a:rPr lang="en-US" sz="1600" b="1" dirty="0"/>
              <a:t>A PUBLIC - PRIVATE  501 C-3  ORGANIZATION</a:t>
            </a:r>
          </a:p>
          <a:p>
            <a:pPr marL="0" indent="0">
              <a:buNone/>
            </a:pPr>
            <a:r>
              <a:rPr lang="en-US" sz="1600" b="1" dirty="0"/>
              <a:t> </a:t>
            </a:r>
          </a:p>
          <a:p>
            <a:r>
              <a:rPr lang="en-US" sz="1600" b="1" dirty="0"/>
              <a:t>VETERANS, NATIONAL GUARD, RESERVISTS, THOSE LEAVING THE SERVICE WITHIN SIX MONTHS AND THEIR SPOUSES</a:t>
            </a:r>
          </a:p>
          <a:p>
            <a:endParaRPr lang="en-US" sz="1600" b="1" dirty="0"/>
          </a:p>
          <a:p>
            <a:r>
              <a:rPr lang="en-US" sz="1600" b="1" dirty="0"/>
              <a:t>ACTIVE-DUTY SPOUSES BEFORE NEW DUTY STATION RELOCATION, OR UPON ARRIVAL, OR SETTLED</a:t>
            </a:r>
          </a:p>
          <a:p>
            <a:pPr marL="0" indent="0">
              <a:buNone/>
            </a:pPr>
            <a:endParaRPr lang="en-US" sz="1600" b="1" dirty="0"/>
          </a:p>
          <a:p>
            <a:r>
              <a:rPr lang="en-US" sz="1600" b="1" dirty="0"/>
              <a:t>AVAILABLE TO FILL ALL PUBLIC SCHOOL SYSTEM POSITIONS INCLUDING, BUT NOT LIMITED TO, TEACHING, CTE, IT,  STUDENT SERVICES, SAFETY, OPERATIONS, SKILL TRADES, ADMINISTRATIVE, CLERICAL, MAINTENANCE, FOOD SERVICE</a:t>
            </a:r>
          </a:p>
          <a:p>
            <a:endParaRPr lang="en-US" sz="1600" b="1" dirty="0"/>
          </a:p>
          <a:p>
            <a:r>
              <a:rPr lang="en-US" sz="1600" b="1" dirty="0"/>
              <a:t>PARTICIPANTS ARE PROVIDED AN ARRAY OF ASSISTANCE AND SUPPORT VIA ORGANIZATIONS &amp; MILITARY</a:t>
            </a:r>
          </a:p>
          <a:p>
            <a:pPr marL="0" indent="0">
              <a:buNone/>
            </a:pPr>
            <a:endParaRPr lang="en-US" sz="1600" b="1" dirty="0"/>
          </a:p>
          <a:p>
            <a:r>
              <a:rPr lang="en-US" sz="1600" b="1" dirty="0"/>
              <a:t> </a:t>
            </a:r>
            <a:r>
              <a:rPr lang="en-US" sz="1600" b="1" u="sng" dirty="0"/>
              <a:t>THERE IS NO FINANCIAL COSTS TO THE STATES, DISTRICTS OR PARTICIPANTS TO PARTNER WITH HEROES TO EDUCATION  </a:t>
            </a:r>
          </a:p>
        </p:txBody>
      </p:sp>
    </p:spTree>
    <p:extLst>
      <p:ext uri="{BB962C8B-B14F-4D97-AF65-F5344CB8AC3E}">
        <p14:creationId xmlns:p14="http://schemas.microsoft.com/office/powerpoint/2010/main" val="121803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03EBB-8E06-49ED-92B4-16DC3C4FE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/>
              <a:t>CURRENT PLANNING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FAB7A-8CD0-4FF9-9FD6-19CF02457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95471"/>
          </a:xfrm>
        </p:spPr>
        <p:txBody>
          <a:bodyPr>
            <a:normAutofit/>
          </a:bodyPr>
          <a:lstStyle/>
          <a:p>
            <a:r>
              <a:rPr lang="en-US" sz="2000" b="1" dirty="0"/>
              <a:t>LEADERSHIP MEMBERS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Lieutenant General David </a:t>
            </a:r>
            <a:r>
              <a:rPr lang="en-US" sz="1800" b="1" dirty="0" err="1"/>
              <a:t>Ohle</a:t>
            </a:r>
            <a:r>
              <a:rPr lang="en-US" sz="1800" b="1" dirty="0"/>
              <a:t> ®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Retired Military Officers  [8]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College President (R)  [1]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Human Resources Specialist [1]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K-12 Representative  [1]</a:t>
            </a:r>
          </a:p>
          <a:p>
            <a:r>
              <a:rPr lang="en-US" sz="2000" b="1" dirty="0"/>
              <a:t>NATIONWIDE VOLUNTEERS FROM PARTICIPATING SCHOOL DISTRICTS IN THREE STATES WORKING TOGETHER TO CREATE MODELS</a:t>
            </a:r>
          </a:p>
          <a:p>
            <a:r>
              <a:rPr lang="en-US" sz="2000" b="1" dirty="0"/>
              <a:t>FIVE YEARS OF WORKING TOGETHER </a:t>
            </a:r>
          </a:p>
          <a:p>
            <a:r>
              <a:rPr lang="en-US" sz="2000" b="1" dirty="0"/>
              <a:t>PRO BONO SUPPORT FROM VARIOUS COMPANIES, I.E. SOFTWARE</a:t>
            </a:r>
          </a:p>
        </p:txBody>
      </p:sp>
    </p:spTree>
    <p:extLst>
      <p:ext uri="{BB962C8B-B14F-4D97-AF65-F5344CB8AC3E}">
        <p14:creationId xmlns:p14="http://schemas.microsoft.com/office/powerpoint/2010/main" val="5882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599" y="0"/>
            <a:ext cx="9895951" cy="12835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>
                <a:solidFill>
                  <a:srgbClr val="FFFFFF"/>
                </a:solidFill>
              </a:rPr>
              <a:t>HEROES TO EDUCATION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STAKEHOLDER INPUT AND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37" y="1929468"/>
            <a:ext cx="11451265" cy="5295355"/>
          </a:xfrm>
        </p:spPr>
        <p:txBody>
          <a:bodyPr anchor="ctr"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/>
              <a:t>RECRUITMENT OF HEROES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b="1" dirty="0"/>
              <a:t>Conducted by district representatives, state coordinators, military installations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/>
              <a:t>JOB IDENTIFICATION FOR HEROES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b="1" dirty="0"/>
              <a:t>School Districts will provide their needs into a national data base by job classification &amp; requirements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/>
              <a:t>TRAINING, EDUCATION AND CERTIFICATION OF VETERANS AND THEIR SPOUSES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b="1" dirty="0"/>
              <a:t>Gaps between participant’s knowledge, skills &amp; job requirements will be coordinated between educational, vocational, technical and military providers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b="1" dirty="0"/>
              <a:t>Mentors will be provided for transition support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b="1" dirty="0"/>
              <a:t>Professional Development with the district will commence with employment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/>
              <a:t>INTERSTATE TEACHER MOBILITY COMPACT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E8C20C-5225-4CEA-91EF-F31DAC683307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7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D6C70-A214-4478-B2AA-B87EB5181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2" y="431239"/>
            <a:ext cx="10571998" cy="970450"/>
          </a:xfrm>
        </p:spPr>
        <p:txBody>
          <a:bodyPr/>
          <a:lstStyle/>
          <a:p>
            <a:pPr algn="ctr"/>
            <a:r>
              <a:rPr lang="en-US" dirty="0"/>
              <a:t>PROTOTYPE PARTNER STATES/DISTRICTS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7EA8D-AB97-4142-B3E4-C3C1DB7C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07" y="1921079"/>
            <a:ext cx="11392785" cy="4936921"/>
          </a:xfrm>
        </p:spPr>
        <p:txBody>
          <a:bodyPr>
            <a:normAutofit fontScale="70000" lnSpcReduction="20000"/>
          </a:bodyPr>
          <a:lstStyle/>
          <a:p>
            <a:r>
              <a:rPr lang="en-US" sz="2000" b="1" dirty="0"/>
              <a:t>FLORIDA</a:t>
            </a:r>
            <a:r>
              <a:rPr lang="en-US" b="1" dirty="0"/>
              <a:t>	</a:t>
            </a:r>
          </a:p>
          <a:p>
            <a:pPr marL="457200" lvl="1" indent="0">
              <a:buNone/>
            </a:pPr>
            <a:r>
              <a:rPr lang="en-US" sz="1800" b="1" dirty="0"/>
              <a:t>*  Miami-Dade County Public Schools			*  Pinellas County Public Schools	</a:t>
            </a:r>
            <a:endParaRPr lang="en-US" sz="18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800" b="1" dirty="0"/>
              <a:t>*  Duval County Public Schools				*  Orange County Public Schools</a:t>
            </a:r>
          </a:p>
          <a:p>
            <a:pPr marL="457200" lvl="1" indent="0">
              <a:buNone/>
            </a:pPr>
            <a:r>
              <a:rPr lang="en-US" sz="1800" b="1" dirty="0"/>
              <a:t>* Hillsborough County Public Schools			*  Lee County Public Schools</a:t>
            </a:r>
          </a:p>
          <a:p>
            <a:pPr marL="457200" lvl="1" indent="0">
              <a:buNone/>
            </a:pPr>
            <a:endParaRPr lang="en-US" sz="1800" b="1" dirty="0"/>
          </a:p>
          <a:p>
            <a:r>
              <a:rPr lang="en-US" sz="2000" b="1" dirty="0"/>
              <a:t>CALIFORNIA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Los Angeles Unified School District			Travis Unified School District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San Diego Unified School District		          Silver Valley Unified School District	   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Orange County Office of Education 			Fresno Unified School District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Riverside County Office of Education 		Oakland Military Institute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San Bernardino City Unified School District		Murrieta Valley Unified School District					</a:t>
            </a:r>
          </a:p>
          <a:p>
            <a:pPr marL="457200" lvl="1" indent="0">
              <a:buNone/>
            </a:pPr>
            <a:r>
              <a:rPr lang="en-US" sz="1800" b="1" dirty="0"/>
              <a:t>				</a:t>
            </a:r>
          </a:p>
          <a:p>
            <a:r>
              <a:rPr lang="en-US" sz="2000" b="1" dirty="0"/>
              <a:t>NEVADA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Clark County School District				  Elko County School District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Washoe County School District                                 Lyon County School District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Churchill County School District</a:t>
            </a:r>
          </a:p>
          <a:p>
            <a:pPr marL="457200" lvl="1" indent="0">
              <a:buNone/>
            </a:pPr>
            <a:r>
              <a:rPr lang="en-US" sz="1800" b="1" dirty="0"/>
              <a:t>							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2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37D05-96F2-45EA-A33B-6F29F23DD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92279"/>
            <a:ext cx="10571998" cy="1644242"/>
          </a:xfrm>
        </p:spPr>
        <p:txBody>
          <a:bodyPr/>
          <a:lstStyle/>
          <a:p>
            <a:pPr algn="ctr"/>
            <a:r>
              <a:rPr lang="en-US" dirty="0"/>
              <a:t>PROTOTYPE FEDERAL, STATE, AND COMMUNITY OUTREACH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618A0-BFAD-4FDB-9420-D8742D010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29469"/>
            <a:ext cx="10554574" cy="4836252"/>
          </a:xfrm>
        </p:spPr>
        <p:txBody>
          <a:bodyPr/>
          <a:lstStyle/>
          <a:p>
            <a:r>
              <a:rPr lang="en-US" dirty="0"/>
              <a:t>STATE GOVERNMENT:</a:t>
            </a:r>
          </a:p>
          <a:p>
            <a:pPr lvl="1"/>
            <a:r>
              <a:rPr lang="en-US" dirty="0"/>
              <a:t>Governor’s Military Council</a:t>
            </a:r>
          </a:p>
          <a:p>
            <a:pPr lvl="1"/>
            <a:r>
              <a:rPr lang="en-US" dirty="0"/>
              <a:t>Department of Veteran Services</a:t>
            </a:r>
          </a:p>
          <a:p>
            <a:pPr lvl="1"/>
            <a:r>
              <a:rPr lang="en-US" dirty="0"/>
              <a:t>Department of Employment—Work Force Development Boards; Job Connect Offices</a:t>
            </a:r>
          </a:p>
          <a:p>
            <a:pPr lvl="1"/>
            <a:r>
              <a:rPr lang="en-US" dirty="0"/>
              <a:t>Department of Education</a:t>
            </a:r>
          </a:p>
          <a:p>
            <a:pPr lvl="1"/>
            <a:r>
              <a:rPr lang="en-US" dirty="0"/>
              <a:t>Commissions for the Interstate Compact for Military Children—Installation/Family Liaisons</a:t>
            </a:r>
          </a:p>
          <a:p>
            <a:r>
              <a:rPr lang="en-US" dirty="0"/>
              <a:t>MILITARY OR MILITARY-RELATED ORGANIZATIONS:</a:t>
            </a:r>
          </a:p>
          <a:p>
            <a:pPr lvl="1"/>
            <a:r>
              <a:rPr lang="en-US" dirty="0"/>
              <a:t>Work for Warriors/Career Source</a:t>
            </a:r>
          </a:p>
          <a:p>
            <a:pPr lvl="1"/>
            <a:r>
              <a:rPr lang="en-US" dirty="0"/>
              <a:t>Army Reserve Employment</a:t>
            </a:r>
          </a:p>
          <a:p>
            <a:pPr lvl="1"/>
            <a:r>
              <a:rPr lang="en-US" dirty="0"/>
              <a:t>ESGR—Employer Support for Guard and Reserve</a:t>
            </a:r>
          </a:p>
          <a:p>
            <a:pPr lvl="1"/>
            <a:r>
              <a:rPr lang="en-US" dirty="0"/>
              <a:t>Installation Military and Family Readiness Centers, Education Offices, Communication Offices</a:t>
            </a:r>
          </a:p>
          <a:p>
            <a:pPr lvl="1"/>
            <a:r>
              <a:rPr lang="en-US" dirty="0"/>
              <a:t>Various Military Spouse Groups</a:t>
            </a:r>
          </a:p>
        </p:txBody>
      </p:sp>
    </p:spTree>
    <p:extLst>
      <p:ext uri="{BB962C8B-B14F-4D97-AF65-F5344CB8AC3E}">
        <p14:creationId xmlns:p14="http://schemas.microsoft.com/office/powerpoint/2010/main" val="1465114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7988C-C69B-4655-BA99-B340AD4D2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MORE OUTREACH PARTNERS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90F58-C9FE-493F-B325-D468F471C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GOVERNMENTS—Cities and Counties</a:t>
            </a:r>
          </a:p>
          <a:p>
            <a:pPr lvl="1"/>
            <a:r>
              <a:rPr lang="en-US" dirty="0"/>
              <a:t>County Military &amp; Veterans Affairs—San Diego and Los Angeles</a:t>
            </a:r>
          </a:p>
          <a:p>
            <a:pPr lvl="1"/>
            <a:r>
              <a:rPr lang="en-US" dirty="0"/>
              <a:t>Cities and Clark County –In Southern Nevada</a:t>
            </a:r>
          </a:p>
          <a:p>
            <a:r>
              <a:rPr lang="en-US" dirty="0"/>
              <a:t>INSTITUTIONS OF HIGHER EDUCATION AND THEIR STUDENT VETS ORGANIZATIONS</a:t>
            </a:r>
          </a:p>
          <a:p>
            <a:pPr lvl="1"/>
            <a:r>
              <a:rPr lang="en-US" dirty="0"/>
              <a:t>Community Colleges</a:t>
            </a:r>
          </a:p>
          <a:p>
            <a:pPr lvl="1"/>
            <a:r>
              <a:rPr lang="en-US" dirty="0"/>
              <a:t>State Colleges</a:t>
            </a:r>
          </a:p>
          <a:p>
            <a:pPr lvl="1"/>
            <a:r>
              <a:rPr lang="en-US" dirty="0"/>
              <a:t>Universities</a:t>
            </a:r>
          </a:p>
        </p:txBody>
      </p:sp>
    </p:spTree>
    <p:extLst>
      <p:ext uri="{BB962C8B-B14F-4D97-AF65-F5344CB8AC3E}">
        <p14:creationId xmlns:p14="http://schemas.microsoft.com/office/powerpoint/2010/main" val="136193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95D2D-B5B8-4C68-BAF1-C0371D103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EVEN MORE OUTREACH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BE1A4-2ECE-4D10-9D15-B497131F0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79803"/>
            <a:ext cx="10554574" cy="4697834"/>
          </a:xfrm>
        </p:spPr>
        <p:txBody>
          <a:bodyPr/>
          <a:lstStyle/>
          <a:p>
            <a:r>
              <a:rPr lang="en-US" dirty="0"/>
              <a:t>COMMUNITY GROUPS</a:t>
            </a:r>
          </a:p>
          <a:p>
            <a:pPr lvl="1"/>
            <a:r>
              <a:rPr lang="en-US" dirty="0"/>
              <a:t>Chambers of Commerce Military Affairs Committees</a:t>
            </a:r>
          </a:p>
          <a:p>
            <a:pPr lvl="1"/>
            <a:r>
              <a:rPr lang="en-US" dirty="0"/>
              <a:t>Military Veterans Coalitions—San Diego and Jacksonville</a:t>
            </a:r>
          </a:p>
          <a:p>
            <a:pPr lvl="1"/>
            <a:r>
              <a:rPr lang="en-US" dirty="0"/>
              <a:t>Florida Defense Alliance—Family </a:t>
            </a:r>
            <a:r>
              <a:rPr lang="en-US"/>
              <a:t>Support Group</a:t>
            </a:r>
            <a:endParaRPr lang="en-US" dirty="0"/>
          </a:p>
          <a:p>
            <a:pPr lvl="1"/>
            <a:r>
              <a:rPr lang="en-US" dirty="0"/>
              <a:t>California Reintegration Project</a:t>
            </a:r>
          </a:p>
          <a:p>
            <a:pPr lvl="1"/>
            <a:r>
              <a:rPr lang="en-US" dirty="0"/>
              <a:t>Various Civilian Military Councils—Southern Nevada Local Governments with Nellis and Creech  Air Force Bases</a:t>
            </a:r>
          </a:p>
          <a:p>
            <a:pPr lvl="1"/>
            <a:r>
              <a:rPr lang="en-US" dirty="0"/>
              <a:t>Various Veterans’ Chambers of Commerce</a:t>
            </a:r>
          </a:p>
          <a:p>
            <a:pPr lvl="1"/>
            <a:r>
              <a:rPr lang="en-US" dirty="0"/>
              <a:t>US Chamber of Commerce Foundation—Hiring Our Heroes, Military Spouse Outreach</a:t>
            </a:r>
          </a:p>
          <a:p>
            <a:pPr lvl="1"/>
            <a:r>
              <a:rPr lang="en-US" dirty="0"/>
              <a:t>Goodwill</a:t>
            </a:r>
          </a:p>
          <a:p>
            <a:pPr lvl="1"/>
            <a:r>
              <a:rPr lang="en-US" dirty="0"/>
              <a:t>United Way—Mission United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78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121F19C93BA4DB0094FC1C2D0CE64" ma:contentTypeVersion="18" ma:contentTypeDescription="Create a new document." ma:contentTypeScope="" ma:versionID="7074c3d1d19dee40992000b099268b28">
  <xsd:schema xmlns:xsd="http://www.w3.org/2001/XMLSchema" xmlns:xs="http://www.w3.org/2001/XMLSchema" xmlns:p="http://schemas.microsoft.com/office/2006/metadata/properties" xmlns:ns2="1a98a74f-fa02-41e7-90f0-5f0c90bcdba5" xmlns:ns3="dd26b182-60c1-459b-a59d-f9ae3f8c439d" targetNamespace="http://schemas.microsoft.com/office/2006/metadata/properties" ma:root="true" ma:fieldsID="61a6c846bf39839819a4e30f99f3e6be" ns2:_="" ns3:_="">
    <xsd:import namespace="1a98a74f-fa02-41e7-90f0-5f0c90bcdba5"/>
    <xsd:import namespace="dd26b182-60c1-459b-a59d-f9ae3f8c43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TaxKeywordTaxHTField" minOccurs="0"/>
                <xsd:element ref="ns3:TaxCatchAll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8a74f-fa02-41e7-90f0-5f0c90bcd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c9549015-d31d-48c1-9f2a-0da7e2dfa4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26b182-60c1-459b-a59d-f9ae3f8c439d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c9549015-d31d-48c1-9f2a-0da7e2dfa49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7a738942-e7ee-43b6-bd6a-1b57cf36d3bd}" ma:internalName="TaxCatchAll" ma:showField="CatchAllData" ma:web="dd26b182-60c1-459b-a59d-f9ae3f8c43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a98a74f-fa02-41e7-90f0-5f0c90bcdba5">
      <Terms xmlns="http://schemas.microsoft.com/office/infopath/2007/PartnerControls"/>
    </lcf76f155ced4ddcb4097134ff3c332f>
    <TaxCatchAll xmlns="dd26b182-60c1-459b-a59d-f9ae3f8c439d" xsi:nil="true"/>
    <TaxKeywordTaxHTField xmlns="dd26b182-60c1-459b-a59d-f9ae3f8c439d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CC13220F-B1DC-4792-9C5D-860FEEC0DC5D}"/>
</file>

<file path=customXml/itemProps2.xml><?xml version="1.0" encoding="utf-8"?>
<ds:datastoreItem xmlns:ds="http://schemas.openxmlformats.org/officeDocument/2006/customXml" ds:itemID="{477AF943-6429-469E-8933-64BD1ABA2114}"/>
</file>

<file path=customXml/itemProps3.xml><?xml version="1.0" encoding="utf-8"?>
<ds:datastoreItem xmlns:ds="http://schemas.openxmlformats.org/officeDocument/2006/customXml" ds:itemID="{73B44C4F-48F8-4ACE-B7E9-C3BE722929B2}"/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1264</TotalTime>
  <Words>1033</Words>
  <Application>Microsoft Office PowerPoint</Application>
  <PresentationFormat>Widescreen</PresentationFormat>
  <Paragraphs>139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Wingdings</vt:lpstr>
      <vt:lpstr>Wingdings 2</vt:lpstr>
      <vt:lpstr>Quotable</vt:lpstr>
      <vt:lpstr> HEROES TO EDUCATION: AN INNOVATIVE SOLUTION  TO PUBLIC EDUCATION CRISIS  </vt:lpstr>
      <vt:lpstr>HEROES TO EDUCATION  ADDRESSES ISSUES FACING OUR COMMUNITIES  AND NATION TODAY  </vt:lpstr>
      <vt:lpstr>WHO ARE THE HEROES TO EDUCATION</vt:lpstr>
      <vt:lpstr>CURRENT PLANNING TEAM</vt:lpstr>
      <vt:lpstr>HEROES TO EDUCATION STAKEHOLDER INPUT AND DESIGN</vt:lpstr>
      <vt:lpstr>PROTOTYPE PARTNER STATES/DISTRICTS</vt:lpstr>
      <vt:lpstr>PROTOTYPE FEDERAL, STATE, AND COMMUNITY OUTREACH PARTNERS</vt:lpstr>
      <vt:lpstr>MORE OUTREACH PARTNERS</vt:lpstr>
      <vt:lpstr>EVEN MORE OUTREACH PARTNERS</vt:lpstr>
      <vt:lpstr>PROGRESS ON FEDERAL ACTION REQUIRED 501 c-3 PUBLIC/PRIVATE ORGANIZATION</vt:lpstr>
      <vt:lpstr>BENEFITS OF FEDERAL ACTION ON  HEROES TO EDUCATION</vt:lpstr>
      <vt:lpstr>FEDERAL ENHANCEMENTS WILL</vt:lpstr>
      <vt:lpstr>FEDERAL ENHANCEMENTS WILL</vt:lpstr>
      <vt:lpstr>FOR FURTHER INFORMATION DR. GEORGE ANN RICE riceg1@live.com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HEROES TO EDUCATION PRESENTATION TO MILITARY AFFAIRS COMMITTEES SOUTH DADE CHAMBER OF COMMERCE  MARCH 10, 2022</dc:title>
  <dc:creator>George Ann Rice</dc:creator>
  <cp:lastModifiedBy>George Ann Rice</cp:lastModifiedBy>
  <cp:revision>116</cp:revision>
  <dcterms:created xsi:type="dcterms:W3CDTF">2022-03-08T22:51:46Z</dcterms:created>
  <dcterms:modified xsi:type="dcterms:W3CDTF">2022-10-18T21:11:13Z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0x010100669121F19C93BA4DB0094FC1C2D0CE64</vt:lpwstr>
  </property>
</Properties>
</file>