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 id="2147484181" r:id="rId5"/>
    <p:sldMasterId id="2147484170" r:id="rId6"/>
    <p:sldMasterId id="2147484195" r:id="rId7"/>
  </p:sldMasterIdLst>
  <p:notesMasterIdLst>
    <p:notesMasterId r:id="rId32"/>
  </p:notesMasterIdLst>
  <p:handoutMasterIdLst>
    <p:handoutMasterId r:id="rId33"/>
  </p:handoutMasterIdLst>
  <p:sldIdLst>
    <p:sldId id="462" r:id="rId8"/>
    <p:sldId id="713" r:id="rId9"/>
    <p:sldId id="710" r:id="rId10"/>
    <p:sldId id="711" r:id="rId11"/>
    <p:sldId id="642" r:id="rId12"/>
    <p:sldId id="622" r:id="rId13"/>
    <p:sldId id="624" r:id="rId14"/>
    <p:sldId id="717" r:id="rId15"/>
    <p:sldId id="718" r:id="rId16"/>
    <p:sldId id="719" r:id="rId17"/>
    <p:sldId id="720" r:id="rId18"/>
    <p:sldId id="721" r:id="rId19"/>
    <p:sldId id="703" r:id="rId20"/>
    <p:sldId id="643" r:id="rId21"/>
    <p:sldId id="716" r:id="rId22"/>
    <p:sldId id="603" r:id="rId23"/>
    <p:sldId id="696" r:id="rId24"/>
    <p:sldId id="620" r:id="rId25"/>
    <p:sldId id="577" r:id="rId26"/>
    <p:sldId id="676" r:id="rId27"/>
    <p:sldId id="705" r:id="rId28"/>
    <p:sldId id="715" r:id="rId29"/>
    <p:sldId id="644" r:id="rId30"/>
    <p:sldId id="708" r:id="rId31"/>
  </p:sldIdLst>
  <p:sldSz cx="9144000" cy="6858000" type="screen4x3"/>
  <p:notesSz cx="6954838" cy="9236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62C"/>
    <a:srgbClr val="66FF99"/>
    <a:srgbClr val="33CCFF"/>
    <a:srgbClr val="FF3300"/>
    <a:srgbClr val="FF99CC"/>
    <a:srgbClr val="CC99FF"/>
    <a:srgbClr val="CC66FF"/>
    <a:srgbClr val="FFFF99"/>
    <a:srgbClr val="FF99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6E372-9B79-4086-84EE-F9AF2BAA7A33}" v="19" dt="2022-10-24T16:01:36.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5332" autoAdjust="0"/>
  </p:normalViewPr>
  <p:slideViewPr>
    <p:cSldViewPr snapToGrid="0">
      <p:cViewPr varScale="1">
        <p:scale>
          <a:sx n="84" d="100"/>
          <a:sy n="84" d="100"/>
        </p:scale>
        <p:origin x="1838" y="82"/>
      </p:cViewPr>
      <p:guideLst/>
    </p:cSldViewPr>
  </p:slideViewPr>
  <p:notesTextViewPr>
    <p:cViewPr>
      <p:scale>
        <a:sx n="1" d="1"/>
        <a:sy n="1" d="1"/>
      </p:scale>
      <p:origin x="0" y="0"/>
    </p:cViewPr>
  </p:notesTextViewPr>
  <p:sorterViewPr>
    <p:cViewPr varScale="1">
      <p:scale>
        <a:sx n="1" d="1"/>
        <a:sy n="1" d="1"/>
      </p:scale>
      <p:origin x="0" y="-39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userId="a6478409-4882-456f-a98a-8005ef75e786" providerId="ADAL" clId="{E986E372-9B79-4086-84EE-F9AF2BAA7A33}"/>
    <pc:docChg chg="undo custSel addSld delSld modSld sldOrd">
      <pc:chgData name="Kimberly" userId="a6478409-4882-456f-a98a-8005ef75e786" providerId="ADAL" clId="{E986E372-9B79-4086-84EE-F9AF2BAA7A33}" dt="2022-10-24T16:01:36.244" v="743"/>
      <pc:docMkLst>
        <pc:docMk/>
      </pc:docMkLst>
      <pc:sldChg chg="addSp modSp mod">
        <pc:chgData name="Kimberly" userId="a6478409-4882-456f-a98a-8005ef75e786" providerId="ADAL" clId="{E986E372-9B79-4086-84EE-F9AF2BAA7A33}" dt="2022-10-24T15:03:43.325" v="605" actId="1035"/>
        <pc:sldMkLst>
          <pc:docMk/>
          <pc:sldMk cId="296723718" sldId="462"/>
        </pc:sldMkLst>
        <pc:spChg chg="mod">
          <ac:chgData name="Kimberly" userId="a6478409-4882-456f-a98a-8005ef75e786" providerId="ADAL" clId="{E986E372-9B79-4086-84EE-F9AF2BAA7A33}" dt="2022-10-24T13:05:35.423" v="93" actId="20577"/>
          <ac:spMkLst>
            <pc:docMk/>
            <pc:sldMk cId="296723718" sldId="462"/>
            <ac:spMk id="2" creationId="{00000000-0000-0000-0000-000000000000}"/>
          </ac:spMkLst>
        </pc:spChg>
        <pc:spChg chg="mod">
          <ac:chgData name="Kimberly" userId="a6478409-4882-456f-a98a-8005ef75e786" providerId="ADAL" clId="{E986E372-9B79-4086-84EE-F9AF2BAA7A33}" dt="2022-10-24T15:03:43.325" v="605" actId="1035"/>
          <ac:spMkLst>
            <pc:docMk/>
            <pc:sldMk cId="296723718" sldId="462"/>
            <ac:spMk id="3" creationId="{00000000-0000-0000-0000-000000000000}"/>
          </ac:spMkLst>
        </pc:spChg>
        <pc:spChg chg="add mod">
          <ac:chgData name="Kimberly" userId="a6478409-4882-456f-a98a-8005ef75e786" providerId="ADAL" clId="{E986E372-9B79-4086-84EE-F9AF2BAA7A33}" dt="2022-10-24T15:03:36.519" v="598" actId="1076"/>
          <ac:spMkLst>
            <pc:docMk/>
            <pc:sldMk cId="296723718" sldId="462"/>
            <ac:spMk id="4" creationId="{87530204-BE2A-48BA-87CC-F7A5591D59B3}"/>
          </ac:spMkLst>
        </pc:spChg>
      </pc:sldChg>
      <pc:sldChg chg="del">
        <pc:chgData name="Kimberly" userId="a6478409-4882-456f-a98a-8005ef75e786" providerId="ADAL" clId="{E986E372-9B79-4086-84EE-F9AF2BAA7A33}" dt="2022-10-24T15:54:28.569" v="616" actId="2696"/>
        <pc:sldMkLst>
          <pc:docMk/>
          <pc:sldMk cId="523671872" sldId="563"/>
        </pc:sldMkLst>
      </pc:sldChg>
      <pc:sldChg chg="ord">
        <pc:chgData name="Kimberly" userId="a6478409-4882-456f-a98a-8005ef75e786" providerId="ADAL" clId="{E986E372-9B79-4086-84EE-F9AF2BAA7A33}" dt="2022-10-24T13:09:17.455" v="115"/>
        <pc:sldMkLst>
          <pc:docMk/>
          <pc:sldMk cId="193614793" sldId="577"/>
        </pc:sldMkLst>
      </pc:sldChg>
      <pc:sldChg chg="ord">
        <pc:chgData name="Kimberly" userId="a6478409-4882-456f-a98a-8005ef75e786" providerId="ADAL" clId="{E986E372-9B79-4086-84EE-F9AF2BAA7A33}" dt="2022-10-24T13:11:04.328" v="199"/>
        <pc:sldMkLst>
          <pc:docMk/>
          <pc:sldMk cId="2544166614" sldId="603"/>
        </pc:sldMkLst>
      </pc:sldChg>
      <pc:sldChg chg="modSp mod">
        <pc:chgData name="Kimberly" userId="a6478409-4882-456f-a98a-8005ef75e786" providerId="ADAL" clId="{E986E372-9B79-4086-84EE-F9AF2BAA7A33}" dt="2022-10-24T15:11:19.373" v="609" actId="6549"/>
        <pc:sldMkLst>
          <pc:docMk/>
          <pc:sldMk cId="1340357710" sldId="616"/>
        </pc:sldMkLst>
        <pc:spChg chg="mod">
          <ac:chgData name="Kimberly" userId="a6478409-4882-456f-a98a-8005ef75e786" providerId="ADAL" clId="{E986E372-9B79-4086-84EE-F9AF2BAA7A33}" dt="2022-10-24T15:11:19.373" v="609" actId="6549"/>
          <ac:spMkLst>
            <pc:docMk/>
            <pc:sldMk cId="1340357710" sldId="616"/>
            <ac:spMk id="5" creationId="{00000000-0000-0000-0000-000000000000}"/>
          </ac:spMkLst>
        </pc:spChg>
      </pc:sldChg>
      <pc:sldChg chg="ord">
        <pc:chgData name="Kimberly" userId="a6478409-4882-456f-a98a-8005ef75e786" providerId="ADAL" clId="{E986E372-9B79-4086-84EE-F9AF2BAA7A33}" dt="2022-10-24T13:09:17.455" v="115"/>
        <pc:sldMkLst>
          <pc:docMk/>
          <pc:sldMk cId="298325298" sldId="620"/>
        </pc:sldMkLst>
      </pc:sldChg>
      <pc:sldChg chg="delSp add mod">
        <pc:chgData name="Kimberly" userId="a6478409-4882-456f-a98a-8005ef75e786" providerId="ADAL" clId="{E986E372-9B79-4086-84EE-F9AF2BAA7A33}" dt="2022-10-24T15:57:54.950" v="619" actId="478"/>
        <pc:sldMkLst>
          <pc:docMk/>
          <pc:sldMk cId="3128500406" sldId="622"/>
        </pc:sldMkLst>
        <pc:spChg chg="del">
          <ac:chgData name="Kimberly" userId="a6478409-4882-456f-a98a-8005ef75e786" providerId="ADAL" clId="{E986E372-9B79-4086-84EE-F9AF2BAA7A33}" dt="2022-10-24T15:57:54.950" v="619" actId="478"/>
          <ac:spMkLst>
            <pc:docMk/>
            <pc:sldMk cId="3128500406" sldId="622"/>
            <ac:spMk id="5" creationId="{00000000-0000-0000-0000-000000000000}"/>
          </ac:spMkLst>
        </pc:spChg>
      </pc:sldChg>
      <pc:sldChg chg="ord">
        <pc:chgData name="Kimberly" userId="a6478409-4882-456f-a98a-8005ef75e786" providerId="ADAL" clId="{E986E372-9B79-4086-84EE-F9AF2BAA7A33}" dt="2022-10-24T13:10:50.439" v="195"/>
        <pc:sldMkLst>
          <pc:docMk/>
          <pc:sldMk cId="4121876483" sldId="643"/>
        </pc:sldMkLst>
      </pc:sldChg>
      <pc:sldChg chg="ord">
        <pc:chgData name="Kimberly" userId="a6478409-4882-456f-a98a-8005ef75e786" providerId="ADAL" clId="{E986E372-9B79-4086-84EE-F9AF2BAA7A33}" dt="2022-10-24T13:06:52.148" v="110"/>
        <pc:sldMkLst>
          <pc:docMk/>
          <pc:sldMk cId="3521289040" sldId="644"/>
        </pc:sldMkLst>
      </pc:sldChg>
      <pc:sldChg chg="ord">
        <pc:chgData name="Kimberly" userId="a6478409-4882-456f-a98a-8005ef75e786" providerId="ADAL" clId="{E986E372-9B79-4086-84EE-F9AF2BAA7A33}" dt="2022-10-24T13:06:52.148" v="110"/>
        <pc:sldMkLst>
          <pc:docMk/>
          <pc:sldMk cId="2482032464" sldId="676"/>
        </pc:sldMkLst>
      </pc:sldChg>
      <pc:sldChg chg="modSp del mod ord">
        <pc:chgData name="Kimberly" userId="a6478409-4882-456f-a98a-8005ef75e786" providerId="ADAL" clId="{E986E372-9B79-4086-84EE-F9AF2BAA7A33}" dt="2022-10-24T13:13:46.550" v="303" actId="47"/>
        <pc:sldMkLst>
          <pc:docMk/>
          <pc:sldMk cId="2522240587" sldId="693"/>
        </pc:sldMkLst>
        <pc:spChg chg="mod">
          <ac:chgData name="Kimberly" userId="a6478409-4882-456f-a98a-8005ef75e786" providerId="ADAL" clId="{E986E372-9B79-4086-84EE-F9AF2BAA7A33}" dt="2022-10-24T13:11:24.208" v="201" actId="21"/>
          <ac:spMkLst>
            <pc:docMk/>
            <pc:sldMk cId="2522240587" sldId="693"/>
            <ac:spMk id="5" creationId="{00000000-0000-0000-0000-000000000000}"/>
          </ac:spMkLst>
        </pc:spChg>
      </pc:sldChg>
      <pc:sldChg chg="addSp delSp modSp mod ord">
        <pc:chgData name="Kimberly" userId="a6478409-4882-456f-a98a-8005ef75e786" providerId="ADAL" clId="{E986E372-9B79-4086-84EE-F9AF2BAA7A33}" dt="2022-10-24T15:16:58.152" v="611"/>
        <pc:sldMkLst>
          <pc:docMk/>
          <pc:sldMk cId="4225932302" sldId="696"/>
        </pc:sldMkLst>
        <pc:spChg chg="add mod">
          <ac:chgData name="Kimberly" userId="a6478409-4882-456f-a98a-8005ef75e786" providerId="ADAL" clId="{E986E372-9B79-4086-84EE-F9AF2BAA7A33}" dt="2022-10-24T14:43:31.500" v="494" actId="1076"/>
          <ac:spMkLst>
            <pc:docMk/>
            <pc:sldMk cId="4225932302" sldId="696"/>
            <ac:spMk id="3" creationId="{0EB94D75-1A50-4CFE-921C-D6F1D283CF18}"/>
          </ac:spMkLst>
        </pc:spChg>
        <pc:spChg chg="mod">
          <ac:chgData name="Kimberly" userId="a6478409-4882-456f-a98a-8005ef75e786" providerId="ADAL" clId="{E986E372-9B79-4086-84EE-F9AF2BAA7A33}" dt="2022-10-24T14:44:26.859" v="569" actId="20577"/>
          <ac:spMkLst>
            <pc:docMk/>
            <pc:sldMk cId="4225932302" sldId="696"/>
            <ac:spMk id="5" creationId="{00000000-0000-0000-0000-000000000000}"/>
          </ac:spMkLst>
        </pc:spChg>
        <pc:graphicFrameChg chg="add del mod">
          <ac:chgData name="Kimberly" userId="a6478409-4882-456f-a98a-8005ef75e786" providerId="ADAL" clId="{E986E372-9B79-4086-84EE-F9AF2BAA7A33}" dt="2022-10-24T14:43:51.281" v="525" actId="21"/>
          <ac:graphicFrameMkLst>
            <pc:docMk/>
            <pc:sldMk cId="4225932302" sldId="696"/>
            <ac:graphicFrameMk id="2" creationId="{4F605008-D2A5-407E-869A-EF30BDD17866}"/>
          </ac:graphicFrameMkLst>
        </pc:graphicFrameChg>
      </pc:sldChg>
      <pc:sldChg chg="del">
        <pc:chgData name="Kimberly" userId="a6478409-4882-456f-a98a-8005ef75e786" providerId="ADAL" clId="{E986E372-9B79-4086-84EE-F9AF2BAA7A33}" dt="2022-10-24T13:07:12.591" v="111" actId="47"/>
        <pc:sldMkLst>
          <pc:docMk/>
          <pc:sldMk cId="1692916952" sldId="698"/>
        </pc:sldMkLst>
      </pc:sldChg>
      <pc:sldChg chg="modSp mod">
        <pc:chgData name="Kimberly" userId="a6478409-4882-456f-a98a-8005ef75e786" providerId="ADAL" clId="{E986E372-9B79-4086-84EE-F9AF2BAA7A33}" dt="2022-10-24T13:16:11.734" v="422" actId="2711"/>
        <pc:sldMkLst>
          <pc:docMk/>
          <pc:sldMk cId="2003143345" sldId="703"/>
        </pc:sldMkLst>
        <pc:spChg chg="mod">
          <ac:chgData name="Kimberly" userId="a6478409-4882-456f-a98a-8005ef75e786" providerId="ADAL" clId="{E986E372-9B79-4086-84EE-F9AF2BAA7A33}" dt="2022-10-24T13:16:11.734" v="422" actId="2711"/>
          <ac:spMkLst>
            <pc:docMk/>
            <pc:sldMk cId="2003143345" sldId="703"/>
            <ac:spMk id="5" creationId="{00000000-0000-0000-0000-000000000000}"/>
          </ac:spMkLst>
        </pc:spChg>
      </pc:sldChg>
      <pc:sldChg chg="ord">
        <pc:chgData name="Kimberly" userId="a6478409-4882-456f-a98a-8005ef75e786" providerId="ADAL" clId="{E986E372-9B79-4086-84EE-F9AF2BAA7A33}" dt="2022-10-24T13:06:52.148" v="110"/>
        <pc:sldMkLst>
          <pc:docMk/>
          <pc:sldMk cId="1328475597" sldId="705"/>
        </pc:sldMkLst>
      </pc:sldChg>
      <pc:sldChg chg="ord">
        <pc:chgData name="Kimberly" userId="a6478409-4882-456f-a98a-8005ef75e786" providerId="ADAL" clId="{E986E372-9B79-4086-84EE-F9AF2BAA7A33}" dt="2022-10-24T13:06:52.148" v="110"/>
        <pc:sldMkLst>
          <pc:docMk/>
          <pc:sldMk cId="3131085911" sldId="708"/>
        </pc:sldMkLst>
      </pc:sldChg>
      <pc:sldChg chg="del">
        <pc:chgData name="Kimberly" userId="a6478409-4882-456f-a98a-8005ef75e786" providerId="ADAL" clId="{E986E372-9B79-4086-84EE-F9AF2BAA7A33}" dt="2022-10-24T15:58:00.151" v="620" actId="47"/>
        <pc:sldMkLst>
          <pc:docMk/>
          <pc:sldMk cId="4183833949" sldId="709"/>
        </pc:sldMkLst>
      </pc:sldChg>
      <pc:sldChg chg="delSp mod">
        <pc:chgData name="Kimberly" userId="a6478409-4882-456f-a98a-8005ef75e786" providerId="ADAL" clId="{E986E372-9B79-4086-84EE-F9AF2BAA7A33}" dt="2022-10-24T15:54:46.683" v="617" actId="21"/>
        <pc:sldMkLst>
          <pc:docMk/>
          <pc:sldMk cId="569697011" sldId="710"/>
        </pc:sldMkLst>
        <pc:spChg chg="del">
          <ac:chgData name="Kimberly" userId="a6478409-4882-456f-a98a-8005ef75e786" providerId="ADAL" clId="{E986E372-9B79-4086-84EE-F9AF2BAA7A33}" dt="2022-10-24T15:54:46.683" v="617" actId="21"/>
          <ac:spMkLst>
            <pc:docMk/>
            <pc:sldMk cId="569697011" sldId="710"/>
            <ac:spMk id="52" creationId="{00000000-0000-0000-0000-000000000000}"/>
          </ac:spMkLst>
        </pc:spChg>
      </pc:sldChg>
      <pc:sldChg chg="del">
        <pc:chgData name="Kimberly" userId="a6478409-4882-456f-a98a-8005ef75e786" providerId="ADAL" clId="{E986E372-9B79-4086-84EE-F9AF2BAA7A33}" dt="2022-10-24T13:11:07.941" v="200" actId="47"/>
        <pc:sldMkLst>
          <pc:docMk/>
          <pc:sldMk cId="293258621" sldId="712"/>
        </pc:sldMkLst>
      </pc:sldChg>
      <pc:sldChg chg="modSp mod">
        <pc:chgData name="Kimberly" userId="a6478409-4882-456f-a98a-8005ef75e786" providerId="ADAL" clId="{E986E372-9B79-4086-84EE-F9AF2BAA7A33}" dt="2022-10-24T15:17:07.397" v="615" actId="5793"/>
        <pc:sldMkLst>
          <pc:docMk/>
          <pc:sldMk cId="3710948798" sldId="713"/>
        </pc:sldMkLst>
        <pc:spChg chg="mod">
          <ac:chgData name="Kimberly" userId="a6478409-4882-456f-a98a-8005ef75e786" providerId="ADAL" clId="{E986E372-9B79-4086-84EE-F9AF2BAA7A33}" dt="2022-10-24T15:17:07.397" v="615" actId="5793"/>
          <ac:spMkLst>
            <pc:docMk/>
            <pc:sldMk cId="3710948798" sldId="713"/>
            <ac:spMk id="4" creationId="{00000000-0000-0000-0000-000000000000}"/>
          </ac:spMkLst>
        </pc:spChg>
      </pc:sldChg>
      <pc:sldChg chg="ord">
        <pc:chgData name="Kimberly" userId="a6478409-4882-456f-a98a-8005ef75e786" providerId="ADAL" clId="{E986E372-9B79-4086-84EE-F9AF2BAA7A33}" dt="2022-10-24T13:06:52.148" v="110"/>
        <pc:sldMkLst>
          <pc:docMk/>
          <pc:sldMk cId="852952264" sldId="715"/>
        </pc:sldMkLst>
      </pc:sldChg>
      <pc:sldChg chg="addSp modSp add mod ord">
        <pc:chgData name="Kimberly" userId="a6478409-4882-456f-a98a-8005ef75e786" providerId="ADAL" clId="{E986E372-9B79-4086-84EE-F9AF2BAA7A33}" dt="2022-10-24T16:01:36.244" v="743"/>
        <pc:sldMkLst>
          <pc:docMk/>
          <pc:sldMk cId="1475305976" sldId="716"/>
        </pc:sldMkLst>
        <pc:spChg chg="mod">
          <ac:chgData name="Kimberly" userId="a6478409-4882-456f-a98a-8005ef75e786" providerId="ADAL" clId="{E986E372-9B79-4086-84EE-F9AF2BAA7A33}" dt="2022-10-24T16:00:53.044" v="742" actId="6549"/>
          <ac:spMkLst>
            <pc:docMk/>
            <pc:sldMk cId="1475305976" sldId="716"/>
            <ac:spMk id="2" creationId="{00000000-0000-0000-0000-000000000000}"/>
          </ac:spMkLst>
        </pc:spChg>
        <pc:spChg chg="mod">
          <ac:chgData name="Kimberly" userId="a6478409-4882-456f-a98a-8005ef75e786" providerId="ADAL" clId="{E986E372-9B79-4086-84EE-F9AF2BAA7A33}" dt="2022-10-24T13:09:08.128" v="112"/>
          <ac:spMkLst>
            <pc:docMk/>
            <pc:sldMk cId="1475305976" sldId="716"/>
            <ac:spMk id="13" creationId="{00000000-0000-0000-0000-000000000000}"/>
          </ac:spMkLst>
        </pc:spChg>
        <pc:spChg chg="add mod">
          <ac:chgData name="Kimberly" userId="a6478409-4882-456f-a98a-8005ef75e786" providerId="ADAL" clId="{E986E372-9B79-4086-84EE-F9AF2BAA7A33}" dt="2022-10-24T16:01:36.244" v="743"/>
          <ac:spMkLst>
            <pc:docMk/>
            <pc:sldMk cId="1475305976" sldId="716"/>
            <ac:spMk id="15" creationId="{F81B4B03-2ADF-49AE-AC5D-3F9A3F031E2F}"/>
          </ac:spMkLst>
        </pc:spChg>
      </pc:sldChg>
      <pc:sldChg chg="add del">
        <pc:chgData name="Kimberly" userId="a6478409-4882-456f-a98a-8005ef75e786" providerId="ADAL" clId="{E986E372-9B79-4086-84EE-F9AF2BAA7A33}" dt="2022-10-24T13:09:13.353" v="113" actId="47"/>
        <pc:sldMkLst>
          <pc:docMk/>
          <pc:sldMk cId="196514634" sldId="717"/>
        </pc:sldMkLst>
      </pc:sldChg>
      <pc:sldChg chg="modSp add del">
        <pc:chgData name="Kimberly" userId="a6478409-4882-456f-a98a-8005ef75e786" providerId="ADAL" clId="{E986E372-9B79-4086-84EE-F9AF2BAA7A33}" dt="2022-10-24T13:09:13.353" v="113" actId="47"/>
        <pc:sldMkLst>
          <pc:docMk/>
          <pc:sldMk cId="118223127" sldId="718"/>
        </pc:sldMkLst>
        <pc:spChg chg="mod">
          <ac:chgData name="Kimberly" userId="a6478409-4882-456f-a98a-8005ef75e786" providerId="ADAL" clId="{E986E372-9B79-4086-84EE-F9AF2BAA7A33}" dt="2022-10-24T13:09:08.128" v="112"/>
          <ac:spMkLst>
            <pc:docMk/>
            <pc:sldMk cId="118223127" sldId="718"/>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2120"/>
          </a:xfrm>
          <a:prstGeom prst="rect">
            <a:avLst/>
          </a:prstGeom>
        </p:spPr>
        <p:txBody>
          <a:bodyPr vert="horz" lIns="92506" tIns="46254" rIns="92506" bIns="46254" rtlCol="0"/>
          <a:lstStyle>
            <a:lvl1pPr algn="l">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3938872" y="0"/>
            <a:ext cx="3014393" cy="462120"/>
          </a:xfrm>
          <a:prstGeom prst="rect">
            <a:avLst/>
          </a:prstGeom>
        </p:spPr>
        <p:txBody>
          <a:bodyPr vert="horz" wrap="square" lIns="92506" tIns="46254" rIns="92506" bIns="46254" numCol="1" anchor="t" anchorCtr="0" compatLnSpc="1">
            <a:prstTxWarp prst="textNoShape">
              <a:avLst/>
            </a:prstTxWarp>
          </a:bodyPr>
          <a:lstStyle>
            <a:lvl1pPr algn="r">
              <a:defRPr sz="1200"/>
            </a:lvl1pPr>
          </a:lstStyle>
          <a:p>
            <a:fld id="{BD16C31D-1C22-F84A-A7B5-6952EF1AE403}" type="datetimeFigureOut">
              <a:rPr lang="en-US" altLang="en-US"/>
              <a:pPr/>
              <a:t>10/25/2022</a:t>
            </a:fld>
            <a:endParaRPr lang="en-US" altLang="en-US" dirty="0"/>
          </a:p>
        </p:txBody>
      </p:sp>
      <p:sp>
        <p:nvSpPr>
          <p:cNvPr id="4" name="Footer Placeholder 3"/>
          <p:cNvSpPr>
            <a:spLocks noGrp="1"/>
          </p:cNvSpPr>
          <p:nvPr>
            <p:ph type="ftr" sz="quarter" idx="2"/>
          </p:nvPr>
        </p:nvSpPr>
        <p:spPr>
          <a:xfrm>
            <a:off x="2" y="8772378"/>
            <a:ext cx="3014393" cy="462120"/>
          </a:xfrm>
          <a:prstGeom prst="rect">
            <a:avLst/>
          </a:prstGeom>
        </p:spPr>
        <p:txBody>
          <a:bodyPr vert="horz" lIns="92506" tIns="46254" rIns="92506" bIns="46254" rtlCol="0" anchor="b"/>
          <a:lstStyle>
            <a:lvl1pPr algn="l">
              <a:defRPr sz="120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38872" y="8772378"/>
            <a:ext cx="3014393" cy="462120"/>
          </a:xfrm>
          <a:prstGeom prst="rect">
            <a:avLst/>
          </a:prstGeom>
        </p:spPr>
        <p:txBody>
          <a:bodyPr vert="horz" wrap="square" lIns="92506" tIns="46254" rIns="92506" bIns="46254" numCol="1" anchor="b" anchorCtr="0" compatLnSpc="1">
            <a:prstTxWarp prst="textNoShape">
              <a:avLst/>
            </a:prstTxWarp>
          </a:bodyPr>
          <a:lstStyle>
            <a:lvl1pPr algn="r">
              <a:defRPr sz="1200"/>
            </a:lvl1pPr>
          </a:lstStyle>
          <a:p>
            <a:fld id="{E19AB6B5-BF0B-064C-A88E-36E4B2A82555}" type="slidenum">
              <a:rPr lang="en-US" altLang="en-US"/>
              <a:pPr/>
              <a:t>‹#›</a:t>
            </a:fld>
            <a:endParaRPr lang="en-US" altLang="en-US" dirty="0"/>
          </a:p>
        </p:txBody>
      </p:sp>
    </p:spTree>
    <p:extLst>
      <p:ext uri="{BB962C8B-B14F-4D97-AF65-F5344CB8AC3E}">
        <p14:creationId xmlns:p14="http://schemas.microsoft.com/office/powerpoint/2010/main" val="1033158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2120"/>
          </a:xfrm>
          <a:prstGeom prst="rect">
            <a:avLst/>
          </a:prstGeom>
        </p:spPr>
        <p:txBody>
          <a:bodyPr vert="horz" lIns="92506" tIns="46254" rIns="92506" bIns="46254" rtlCol="0"/>
          <a:lstStyle>
            <a:lvl1pPr algn="l">
              <a:defRPr sz="1200">
                <a:ea typeface="+mn-ea"/>
                <a:cs typeface="+mn-cs"/>
              </a:defRPr>
            </a:lvl1pPr>
          </a:lstStyle>
          <a:p>
            <a:pPr>
              <a:defRPr/>
            </a:pPr>
            <a:endParaRPr lang="en-US" dirty="0"/>
          </a:p>
        </p:txBody>
      </p:sp>
      <p:sp>
        <p:nvSpPr>
          <p:cNvPr id="3" name="Date Placeholder 2"/>
          <p:cNvSpPr>
            <a:spLocks noGrp="1"/>
          </p:cNvSpPr>
          <p:nvPr>
            <p:ph type="dt" idx="1"/>
          </p:nvPr>
        </p:nvSpPr>
        <p:spPr>
          <a:xfrm>
            <a:off x="3938872" y="0"/>
            <a:ext cx="3014393" cy="462120"/>
          </a:xfrm>
          <a:prstGeom prst="rect">
            <a:avLst/>
          </a:prstGeom>
        </p:spPr>
        <p:txBody>
          <a:bodyPr vert="horz" wrap="square" lIns="92506" tIns="46254" rIns="92506" bIns="46254" numCol="1" anchor="t" anchorCtr="0" compatLnSpc="1">
            <a:prstTxWarp prst="textNoShape">
              <a:avLst/>
            </a:prstTxWarp>
          </a:bodyPr>
          <a:lstStyle>
            <a:lvl1pPr algn="r">
              <a:defRPr sz="1200"/>
            </a:lvl1pPr>
          </a:lstStyle>
          <a:p>
            <a:fld id="{A438D594-1B45-0D47-8F23-AED13F1D19BA}" type="datetimeFigureOut">
              <a:rPr lang="en-US" altLang="en-US"/>
              <a:pPr/>
              <a:t>10/25/2022</a:t>
            </a:fld>
            <a:endParaRPr lang="en-US" altLang="en-US" dirty="0"/>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06" tIns="46254" rIns="92506" bIns="46254" rtlCol="0" anchor="ctr"/>
          <a:lstStyle/>
          <a:p>
            <a:pPr lvl="0"/>
            <a:endParaRPr lang="en-US" noProof="0" dirty="0"/>
          </a:p>
        </p:txBody>
      </p:sp>
      <p:sp>
        <p:nvSpPr>
          <p:cNvPr id="5" name="Notes Placeholder 4"/>
          <p:cNvSpPr>
            <a:spLocks noGrp="1"/>
          </p:cNvSpPr>
          <p:nvPr>
            <p:ph type="body" sz="quarter" idx="3"/>
          </p:nvPr>
        </p:nvSpPr>
        <p:spPr>
          <a:xfrm>
            <a:off x="696115" y="4387767"/>
            <a:ext cx="5562610" cy="4155919"/>
          </a:xfrm>
          <a:prstGeom prst="rect">
            <a:avLst/>
          </a:prstGeom>
        </p:spPr>
        <p:txBody>
          <a:bodyPr vert="horz" lIns="92506" tIns="46254" rIns="92506" bIns="4625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772378"/>
            <a:ext cx="3014393" cy="462120"/>
          </a:xfrm>
          <a:prstGeom prst="rect">
            <a:avLst/>
          </a:prstGeom>
        </p:spPr>
        <p:txBody>
          <a:bodyPr vert="horz" lIns="92506" tIns="46254" rIns="92506" bIns="46254" rtlCol="0" anchor="b"/>
          <a:lstStyle>
            <a:lvl1pPr algn="l">
              <a:defRPr sz="120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8872" y="8772378"/>
            <a:ext cx="3014393" cy="462120"/>
          </a:xfrm>
          <a:prstGeom prst="rect">
            <a:avLst/>
          </a:prstGeom>
        </p:spPr>
        <p:txBody>
          <a:bodyPr vert="horz" wrap="square" lIns="92506" tIns="46254" rIns="92506" bIns="46254" numCol="1" anchor="b" anchorCtr="0" compatLnSpc="1">
            <a:prstTxWarp prst="textNoShape">
              <a:avLst/>
            </a:prstTxWarp>
          </a:bodyPr>
          <a:lstStyle>
            <a:lvl1pPr algn="r">
              <a:defRPr sz="1200"/>
            </a:lvl1pPr>
          </a:lstStyle>
          <a:p>
            <a:fld id="{9C2944A4-BE83-F140-9F51-6CC3B6D54F49}" type="slidenum">
              <a:rPr lang="en-US" altLang="en-US"/>
              <a:pPr/>
              <a:t>‹#›</a:t>
            </a:fld>
            <a:endParaRPr lang="en-US" altLang="en-US" dirty="0"/>
          </a:p>
        </p:txBody>
      </p:sp>
    </p:spTree>
    <p:extLst>
      <p:ext uri="{BB962C8B-B14F-4D97-AF65-F5344CB8AC3E}">
        <p14:creationId xmlns:p14="http://schemas.microsoft.com/office/powerpoint/2010/main" val="21423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1</a:t>
            </a:fld>
            <a:endParaRPr lang="en-US" altLang="en-US" dirty="0"/>
          </a:p>
        </p:txBody>
      </p:sp>
    </p:spTree>
    <p:extLst>
      <p:ext uri="{BB962C8B-B14F-4D97-AF65-F5344CB8AC3E}">
        <p14:creationId xmlns:p14="http://schemas.microsoft.com/office/powerpoint/2010/main" val="387089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169802" indent="-169802">
              <a:buFont typeface="Arial" panose="020B0604020202020204" pitchFamily="34" charset="0"/>
              <a:buChar char="•"/>
            </a:pPr>
            <a:endParaRPr lang="en-US" dirty="0"/>
          </a:p>
        </p:txBody>
      </p:sp>
    </p:spTree>
    <p:extLst>
      <p:ext uri="{BB962C8B-B14F-4D97-AF65-F5344CB8AC3E}">
        <p14:creationId xmlns:p14="http://schemas.microsoft.com/office/powerpoint/2010/main" val="61480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14</a:t>
            </a:fld>
            <a:endParaRPr lang="en-US" altLang="en-US" dirty="0"/>
          </a:p>
        </p:txBody>
      </p:sp>
    </p:spTree>
    <p:extLst>
      <p:ext uri="{BB962C8B-B14F-4D97-AF65-F5344CB8AC3E}">
        <p14:creationId xmlns:p14="http://schemas.microsoft.com/office/powerpoint/2010/main" val="133774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1325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1444" name="Slide Number Placeholder 3"/>
          <p:cNvSpPr>
            <a:spLocks noGrp="1"/>
          </p:cNvSpPr>
          <p:nvPr>
            <p:ph type="sldNum" sz="quarter" idx="5"/>
          </p:nvPr>
        </p:nvSpPr>
        <p:spPr bwMode="auto">
          <a:xfrm>
            <a:off x="3896968" y="8830621"/>
            <a:ext cx="2983272" cy="464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900">
                <a:solidFill>
                  <a:srgbClr val="000000"/>
                </a:solidFill>
                <a:latin typeface="GillSans" pitchFamily="34" charset="0"/>
                <a:cs typeface="Arial" charset="0"/>
                <a:sym typeface="GillSans" pitchFamily="34" charset="0"/>
              </a:defRPr>
            </a:lvl1pPr>
            <a:lvl2pPr marL="743767" indent="-286064" eaLnBrk="0" hangingPunct="0">
              <a:defRPr sz="2900">
                <a:solidFill>
                  <a:srgbClr val="000000"/>
                </a:solidFill>
                <a:latin typeface="GillSans" pitchFamily="34" charset="0"/>
                <a:cs typeface="Arial" charset="0"/>
                <a:sym typeface="GillSans" pitchFamily="34" charset="0"/>
              </a:defRPr>
            </a:lvl2pPr>
            <a:lvl3pPr marL="1144257" indent="-228851" eaLnBrk="0" hangingPunct="0">
              <a:defRPr sz="2900">
                <a:solidFill>
                  <a:srgbClr val="000000"/>
                </a:solidFill>
                <a:latin typeface="GillSans" pitchFamily="34" charset="0"/>
                <a:cs typeface="Arial" charset="0"/>
                <a:sym typeface="GillSans" pitchFamily="34" charset="0"/>
              </a:defRPr>
            </a:lvl3pPr>
            <a:lvl4pPr marL="1601960" indent="-228851" eaLnBrk="0" hangingPunct="0">
              <a:defRPr sz="2900">
                <a:solidFill>
                  <a:srgbClr val="000000"/>
                </a:solidFill>
                <a:latin typeface="GillSans" pitchFamily="34" charset="0"/>
                <a:cs typeface="Arial" charset="0"/>
                <a:sym typeface="GillSans" pitchFamily="34" charset="0"/>
              </a:defRPr>
            </a:lvl4pPr>
            <a:lvl5pPr marL="2059663" indent="-228851" eaLnBrk="0" hangingPunct="0">
              <a:defRPr sz="2900">
                <a:solidFill>
                  <a:srgbClr val="000000"/>
                </a:solidFill>
                <a:latin typeface="GillSans" pitchFamily="34" charset="0"/>
                <a:cs typeface="Arial" charset="0"/>
                <a:sym typeface="GillSans" pitchFamily="34" charset="0"/>
              </a:defRPr>
            </a:lvl5pPr>
            <a:lvl6pPr marL="2517366" indent="-228851" eaLnBrk="0" fontAlgn="base" hangingPunct="0">
              <a:spcBef>
                <a:spcPct val="0"/>
              </a:spcBef>
              <a:spcAft>
                <a:spcPct val="0"/>
              </a:spcAft>
              <a:defRPr sz="2900">
                <a:solidFill>
                  <a:srgbClr val="000000"/>
                </a:solidFill>
                <a:latin typeface="GillSans" pitchFamily="34" charset="0"/>
                <a:cs typeface="Arial" charset="0"/>
                <a:sym typeface="GillSans" pitchFamily="34" charset="0"/>
              </a:defRPr>
            </a:lvl6pPr>
            <a:lvl7pPr marL="2975069" indent="-228851" eaLnBrk="0" fontAlgn="base" hangingPunct="0">
              <a:spcBef>
                <a:spcPct val="0"/>
              </a:spcBef>
              <a:spcAft>
                <a:spcPct val="0"/>
              </a:spcAft>
              <a:defRPr sz="2900">
                <a:solidFill>
                  <a:srgbClr val="000000"/>
                </a:solidFill>
                <a:latin typeface="GillSans" pitchFamily="34" charset="0"/>
                <a:cs typeface="Arial" charset="0"/>
                <a:sym typeface="GillSans" pitchFamily="34" charset="0"/>
              </a:defRPr>
            </a:lvl7pPr>
            <a:lvl8pPr marL="3432772" indent="-228851" eaLnBrk="0" fontAlgn="base" hangingPunct="0">
              <a:spcBef>
                <a:spcPct val="0"/>
              </a:spcBef>
              <a:spcAft>
                <a:spcPct val="0"/>
              </a:spcAft>
              <a:defRPr sz="2900">
                <a:solidFill>
                  <a:srgbClr val="000000"/>
                </a:solidFill>
                <a:latin typeface="GillSans" pitchFamily="34" charset="0"/>
                <a:cs typeface="Arial" charset="0"/>
                <a:sym typeface="GillSans" pitchFamily="34" charset="0"/>
              </a:defRPr>
            </a:lvl8pPr>
            <a:lvl9pPr marL="3890475" indent="-228851" eaLnBrk="0" fontAlgn="base" hangingPunct="0">
              <a:spcBef>
                <a:spcPct val="0"/>
              </a:spcBef>
              <a:spcAft>
                <a:spcPct val="0"/>
              </a:spcAft>
              <a:defRPr sz="2900">
                <a:solidFill>
                  <a:srgbClr val="000000"/>
                </a:solidFill>
                <a:latin typeface="GillSans" pitchFamily="34" charset="0"/>
                <a:cs typeface="Arial" charset="0"/>
                <a:sym typeface="GillSans" pitchFamily="34" charset="0"/>
              </a:defRPr>
            </a:lvl9pPr>
          </a:lstStyle>
          <a:p>
            <a:pPr eaLnBrk="1" hangingPunct="1"/>
            <a:fld id="{C7FD1C14-00FB-404C-BC88-5ACD51A5625B}" type="slidenum">
              <a:rPr lang="en-US" sz="1200"/>
              <a:pPr eaLnBrk="1" hangingPunct="1"/>
              <a:t>18</a:t>
            </a:fld>
            <a:endParaRPr lang="en-US" sz="1200" dirty="0"/>
          </a:p>
        </p:txBody>
      </p:sp>
    </p:spTree>
    <p:extLst>
      <p:ext uri="{BB962C8B-B14F-4D97-AF65-F5344CB8AC3E}">
        <p14:creationId xmlns:p14="http://schemas.microsoft.com/office/powerpoint/2010/main" val="19552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70359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21</a:t>
            </a:fld>
            <a:endParaRPr lang="en-US" altLang="en-US" dirty="0"/>
          </a:p>
        </p:txBody>
      </p:sp>
    </p:spTree>
    <p:extLst>
      <p:ext uri="{BB962C8B-B14F-4D97-AF65-F5344CB8AC3E}">
        <p14:creationId xmlns:p14="http://schemas.microsoft.com/office/powerpoint/2010/main" val="208804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802" indent="-169802">
              <a:buFont typeface="Arial" panose="020B0604020202020204" pitchFamily="34" charset="0"/>
              <a:buChar char="•"/>
            </a:pPr>
            <a:endParaRPr lang="en-US" dirty="0"/>
          </a:p>
        </p:txBody>
      </p:sp>
    </p:spTree>
    <p:extLst>
      <p:ext uri="{BB962C8B-B14F-4D97-AF65-F5344CB8AC3E}">
        <p14:creationId xmlns:p14="http://schemas.microsoft.com/office/powerpoint/2010/main" val="81989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3038" indent="-173038">
              <a:lnSpc>
                <a:spcPct val="12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48FB0E-5584-47D8-9D7B-4316CE95FE6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5034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6</a:t>
            </a:fld>
            <a:endParaRPr lang="en-US" altLang="en-US"/>
          </a:p>
        </p:txBody>
      </p:sp>
    </p:spTree>
    <p:extLst>
      <p:ext uri="{BB962C8B-B14F-4D97-AF65-F5344CB8AC3E}">
        <p14:creationId xmlns:p14="http://schemas.microsoft.com/office/powerpoint/2010/main" val="428024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a:spLocks noGrp="1" noRot="1" noChangeAspect="1"/>
          </p:cNvSpPr>
          <p:nvPr>
            <p:ph type="sldImg" idx="2"/>
          </p:nvPr>
        </p:nvSpPr>
        <p:spPr>
          <a:xfrm>
            <a:off x="1168400"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5" name="Google Shape;375;p16:notes"/>
          <p:cNvSpPr txBox="1">
            <a:spLocks noGrp="1"/>
          </p:cNvSpPr>
          <p:nvPr>
            <p:ph type="body" idx="1"/>
          </p:nvPr>
        </p:nvSpPr>
        <p:spPr>
          <a:xfrm>
            <a:off x="696115" y="4387767"/>
            <a:ext cx="5562610" cy="4155919"/>
          </a:xfrm>
          <a:prstGeom prst="rect">
            <a:avLst/>
          </a:prstGeom>
          <a:noFill/>
          <a:ln>
            <a:noFill/>
          </a:ln>
        </p:spPr>
        <p:txBody>
          <a:bodyPr spcFirstLastPara="1" wrap="square" lIns="92500" tIns="46250" rIns="92500" bIns="46250" anchor="t" anchorCtr="0">
            <a:normAutofit/>
          </a:bodyPr>
          <a:lstStyle/>
          <a:p>
            <a:pPr marL="169802" lvl="0" indent="-93602"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29495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7:notes"/>
          <p:cNvSpPr>
            <a:spLocks noGrp="1" noRot="1" noChangeAspect="1"/>
          </p:cNvSpPr>
          <p:nvPr>
            <p:ph type="sldImg" idx="2"/>
          </p:nvPr>
        </p:nvSpPr>
        <p:spPr>
          <a:xfrm>
            <a:off x="1168400"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2" name="Google Shape;382;p17:notes"/>
          <p:cNvSpPr txBox="1">
            <a:spLocks noGrp="1"/>
          </p:cNvSpPr>
          <p:nvPr>
            <p:ph type="body" idx="1"/>
          </p:nvPr>
        </p:nvSpPr>
        <p:spPr>
          <a:xfrm>
            <a:off x="696115" y="4387767"/>
            <a:ext cx="5562610" cy="4155919"/>
          </a:xfrm>
          <a:prstGeom prst="rect">
            <a:avLst/>
          </a:prstGeom>
          <a:noFill/>
          <a:ln>
            <a:noFill/>
          </a:ln>
        </p:spPr>
        <p:txBody>
          <a:bodyPr spcFirstLastPara="1" wrap="square" lIns="92500" tIns="46250" rIns="92500" bIns="46250" anchor="t" anchorCtr="0">
            <a:normAutofit/>
          </a:bodyPr>
          <a:lstStyle/>
          <a:p>
            <a:pPr marL="169802" lvl="0" indent="-93602"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84000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8:notes"/>
          <p:cNvSpPr>
            <a:spLocks noGrp="1" noRot="1" noChangeAspect="1"/>
          </p:cNvSpPr>
          <p:nvPr>
            <p:ph type="sldImg" idx="2"/>
          </p:nvPr>
        </p:nvSpPr>
        <p:spPr>
          <a:xfrm>
            <a:off x="1168400"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9" name="Google Shape;389;p18:notes"/>
          <p:cNvSpPr txBox="1">
            <a:spLocks noGrp="1"/>
          </p:cNvSpPr>
          <p:nvPr>
            <p:ph type="body" idx="1"/>
          </p:nvPr>
        </p:nvSpPr>
        <p:spPr>
          <a:xfrm>
            <a:off x="696115" y="4387767"/>
            <a:ext cx="5562610" cy="4155919"/>
          </a:xfrm>
          <a:prstGeom prst="rect">
            <a:avLst/>
          </a:prstGeom>
          <a:noFill/>
          <a:ln>
            <a:noFill/>
          </a:ln>
        </p:spPr>
        <p:txBody>
          <a:bodyPr spcFirstLastPara="1" wrap="square" lIns="92500" tIns="46250" rIns="92500" bIns="46250" anchor="t" anchorCtr="0">
            <a:normAutofit/>
          </a:bodyPr>
          <a:lstStyle/>
          <a:p>
            <a:pPr marL="169802" lvl="0" indent="-93602"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63518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a:spLocks noGrp="1" noRot="1" noChangeAspect="1"/>
          </p:cNvSpPr>
          <p:nvPr>
            <p:ph type="sldImg" idx="2"/>
          </p:nvPr>
        </p:nvSpPr>
        <p:spPr>
          <a:xfrm>
            <a:off x="1168400"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6" name="Google Shape;396;p19:notes"/>
          <p:cNvSpPr txBox="1">
            <a:spLocks noGrp="1"/>
          </p:cNvSpPr>
          <p:nvPr>
            <p:ph type="body" idx="1"/>
          </p:nvPr>
        </p:nvSpPr>
        <p:spPr>
          <a:xfrm>
            <a:off x="696115" y="4387767"/>
            <a:ext cx="5562610" cy="4155919"/>
          </a:xfrm>
          <a:prstGeom prst="rect">
            <a:avLst/>
          </a:prstGeom>
          <a:noFill/>
          <a:ln>
            <a:noFill/>
          </a:ln>
        </p:spPr>
        <p:txBody>
          <a:bodyPr spcFirstLastPara="1" wrap="square" lIns="92500" tIns="46250" rIns="92500" bIns="46250" anchor="t" anchorCtr="0">
            <a:normAutofit/>
          </a:bodyPr>
          <a:lstStyle/>
          <a:p>
            <a:pPr marL="169802" lvl="0" indent="-93602"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17791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1168400" y="692150"/>
            <a:ext cx="4618038"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p20:notes"/>
          <p:cNvSpPr txBox="1">
            <a:spLocks noGrp="1"/>
          </p:cNvSpPr>
          <p:nvPr>
            <p:ph type="body" idx="1"/>
          </p:nvPr>
        </p:nvSpPr>
        <p:spPr>
          <a:xfrm>
            <a:off x="696115" y="4387767"/>
            <a:ext cx="5562610" cy="4155919"/>
          </a:xfrm>
          <a:prstGeom prst="rect">
            <a:avLst/>
          </a:prstGeom>
          <a:noFill/>
          <a:ln>
            <a:noFill/>
          </a:ln>
        </p:spPr>
        <p:txBody>
          <a:bodyPr spcFirstLastPara="1" wrap="square" lIns="92500" tIns="46250" rIns="92500" bIns="46250" anchor="t" anchorCtr="0">
            <a:normAutofit/>
          </a:bodyPr>
          <a:lstStyle/>
          <a:p>
            <a:pPr marL="169802" lvl="0" indent="-93602"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855049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1st Page with camo">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494663" y="6501050"/>
            <a:ext cx="1531286" cy="205100"/>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defRPr>
            </a:lvl1pPr>
          </a:lstStyle>
          <a:p>
            <a:r>
              <a:rPr lang="en-US" altLang="en-US" dirty="0"/>
              <a:t>Slide: </a:t>
            </a:r>
            <a:fld id="{5F38B429-1DBC-C64E-8B1E-67AC267E4BCB}" type="slidenum">
              <a:rPr lang="en-US" altLang="en-US" smtClean="0"/>
              <a:pPr/>
              <a:t>‹#›</a:t>
            </a:fld>
            <a:endParaRPr lang="en-US" alt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pic>
        <p:nvPicPr>
          <p:cNvPr id="7" name="Picture 6"/>
          <p:cNvPicPr>
            <a:picLocks noChangeAspect="1"/>
          </p:cNvPicPr>
          <p:nvPr userDrawn="1"/>
        </p:nvPicPr>
        <p:blipFill>
          <a:blip r:embed="rId3"/>
          <a:stretch>
            <a:fillRect/>
          </a:stretch>
        </p:blipFill>
        <p:spPr>
          <a:xfrm>
            <a:off x="8046978" y="161864"/>
            <a:ext cx="864271" cy="864271"/>
          </a:xfrm>
          <a:prstGeom prst="rect">
            <a:avLst/>
          </a:prstGeom>
        </p:spPr>
      </p:pic>
    </p:spTree>
    <p:extLst>
      <p:ext uri="{BB962C8B-B14F-4D97-AF65-F5344CB8AC3E}">
        <p14:creationId xmlns:p14="http://schemas.microsoft.com/office/powerpoint/2010/main" val="137839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918704" y="6235123"/>
            <a:ext cx="992545"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pPr algn="ctr"/>
            <a:fld id="{5F38B429-1DBC-C64E-8B1E-67AC267E4BCB}" type="slidenum">
              <a:rPr lang="en-US" altLang="en-US" smtClean="0"/>
              <a:pPr algn="ctr"/>
              <a:t>‹#›</a:t>
            </a:fld>
            <a:endParaRPr lang="en-US" altLang="en-US" dirty="0"/>
          </a:p>
        </p:txBody>
      </p:sp>
      <p:pic>
        <p:nvPicPr>
          <p:cNvPr id="4" name="Picture 3"/>
          <p:cNvPicPr>
            <a:picLocks noChangeAspect="1"/>
          </p:cNvPicPr>
          <p:nvPr userDrawn="1"/>
        </p:nvPicPr>
        <p:blipFill>
          <a:blip r:embed="rId2"/>
          <a:stretch>
            <a:fillRect/>
          </a:stretch>
        </p:blipFill>
        <p:spPr>
          <a:xfrm>
            <a:off x="8046978" y="153318"/>
            <a:ext cx="864271" cy="86427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 y="0"/>
            <a:ext cx="994799" cy="1188000"/>
          </a:xfrm>
          <a:prstGeom prst="rect">
            <a:avLst/>
          </a:prstGeom>
        </p:spPr>
      </p:pic>
      <p:sp>
        <p:nvSpPr>
          <p:cNvPr id="8"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44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167295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423725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223888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649401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36629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2840060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1431155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185938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200028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918704" y="6235123"/>
            <a:ext cx="992545"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pic>
        <p:nvPicPr>
          <p:cNvPr id="8" name="Picture 7"/>
          <p:cNvPicPr>
            <a:picLocks noChangeAspect="1"/>
          </p:cNvPicPr>
          <p:nvPr userDrawn="1"/>
        </p:nvPicPr>
        <p:blipFill>
          <a:blip r:embed="rId3"/>
          <a:stretch>
            <a:fillRect/>
          </a:stretch>
        </p:blipFill>
        <p:spPr>
          <a:xfrm>
            <a:off x="8046978" y="161864"/>
            <a:ext cx="864271" cy="864271"/>
          </a:xfrm>
          <a:prstGeom prst="rect">
            <a:avLst/>
          </a:prstGeom>
        </p:spPr>
      </p:pic>
    </p:spTree>
    <p:extLst>
      <p:ext uri="{BB962C8B-B14F-4D97-AF65-F5344CB8AC3E}">
        <p14:creationId xmlns:p14="http://schemas.microsoft.com/office/powerpoint/2010/main" val="1111371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256116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D60A1-A49A-41DD-9EA8-94D006EEC5AE}" type="datetimeFigureOut">
              <a:rPr lang="en-US" smtClean="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E3C38-23E1-4A38-A238-50B820B9DDA8}" type="slidenum">
              <a:rPr lang="en-US" smtClean="0"/>
              <a:t>‹#›</a:t>
            </a:fld>
            <a:endParaRPr lang="en-US" dirty="0"/>
          </a:p>
        </p:txBody>
      </p:sp>
    </p:spTree>
    <p:extLst>
      <p:ext uri="{BB962C8B-B14F-4D97-AF65-F5344CB8AC3E}">
        <p14:creationId xmlns:p14="http://schemas.microsoft.com/office/powerpoint/2010/main" val="62099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918704" y="6235123"/>
            <a:ext cx="992545"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pic>
        <p:nvPicPr>
          <p:cNvPr id="9" name="Picture 8"/>
          <p:cNvPicPr>
            <a:picLocks noChangeAspect="1"/>
          </p:cNvPicPr>
          <p:nvPr userDrawn="1"/>
        </p:nvPicPr>
        <p:blipFill>
          <a:blip r:embed="rId3"/>
          <a:stretch>
            <a:fillRect/>
          </a:stretch>
        </p:blipFill>
        <p:spPr>
          <a:xfrm>
            <a:off x="8046978" y="161864"/>
            <a:ext cx="864271" cy="864271"/>
          </a:xfrm>
          <a:prstGeom prst="rect">
            <a:avLst/>
          </a:prstGeom>
        </p:spPr>
      </p:pic>
    </p:spTree>
    <p:extLst>
      <p:ext uri="{BB962C8B-B14F-4D97-AF65-F5344CB8AC3E}">
        <p14:creationId xmlns:p14="http://schemas.microsoft.com/office/powerpoint/2010/main" val="35828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1st Page with camo">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494663" y="6501050"/>
            <a:ext cx="1531286" cy="205100"/>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defRPr>
            </a:lvl1pPr>
          </a:lstStyle>
          <a:p>
            <a:r>
              <a:rPr lang="en-US" altLang="en-US"/>
              <a:t>Slide: </a:t>
            </a:r>
            <a:fld id="{5F38B429-1DBC-C64E-8B1E-67AC267E4BCB}" type="slidenum">
              <a:rPr lang="en-US" altLang="en-US" smtClean="0"/>
              <a:pPr/>
              <a:t>‹#›</a:t>
            </a:fld>
            <a:endParaRPr lang="en-US" altLang="en-US"/>
          </a:p>
        </p:txBody>
      </p:sp>
      <p:sp>
        <p:nvSpPr>
          <p:cNvPr id="13" name="Footer Placeholder 3"/>
          <p:cNvSpPr>
            <a:spLocks noGrp="1"/>
          </p:cNvSpPr>
          <p:nvPr>
            <p:ph type="ftr" sz="quarter" idx="3"/>
          </p:nvPr>
        </p:nvSpPr>
        <p:spPr>
          <a:xfrm>
            <a:off x="79842" y="6448327"/>
            <a:ext cx="1586588" cy="310545"/>
          </a:xfrm>
          <a:prstGeom prst="rect">
            <a:avLst/>
          </a:prstGeom>
        </p:spPr>
        <p:txBody>
          <a:bodyPr anchor="b"/>
          <a:lstStyle>
            <a:lvl1pPr>
              <a:defRPr sz="1000">
                <a:solidFill>
                  <a:schemeClr val="tx1"/>
                </a:solidFill>
              </a:defRPr>
            </a:lvl1pPr>
          </a:lstStyle>
          <a:p>
            <a:r>
              <a:rPr lang="en-US"/>
              <a:t>http://osbp.army.mil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pic>
        <p:nvPicPr>
          <p:cNvPr id="7" name="Picture 6"/>
          <p:cNvPicPr>
            <a:picLocks noChangeAspect="1"/>
          </p:cNvPicPr>
          <p:nvPr userDrawn="1"/>
        </p:nvPicPr>
        <p:blipFill>
          <a:blip r:embed="rId3"/>
          <a:stretch>
            <a:fillRect/>
          </a:stretch>
        </p:blipFill>
        <p:spPr>
          <a:xfrm>
            <a:off x="8046978" y="161864"/>
            <a:ext cx="864271" cy="864271"/>
          </a:xfrm>
          <a:prstGeom prst="rect">
            <a:avLst/>
          </a:prstGeom>
        </p:spPr>
      </p:pic>
    </p:spTree>
    <p:extLst>
      <p:ext uri="{BB962C8B-B14F-4D97-AF65-F5344CB8AC3E}">
        <p14:creationId xmlns:p14="http://schemas.microsoft.com/office/powerpoint/2010/main" val="2449129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918704" y="6235123"/>
            <a:ext cx="992545"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a:p>
        </p:txBody>
      </p:sp>
      <p:sp>
        <p:nvSpPr>
          <p:cNvPr id="6" name="Footer Placeholder 3"/>
          <p:cNvSpPr>
            <a:spLocks noGrp="1"/>
          </p:cNvSpPr>
          <p:nvPr>
            <p:ph type="ftr" sz="quarter" idx="3"/>
          </p:nvPr>
        </p:nvSpPr>
        <p:spPr>
          <a:xfrm>
            <a:off x="310578" y="6384324"/>
            <a:ext cx="1674741" cy="267200"/>
          </a:xfrm>
          <a:prstGeom prst="rect">
            <a:avLst/>
          </a:prstGeom>
        </p:spPr>
        <p:txBody>
          <a:bodyPr anchor="b"/>
          <a:lstStyle>
            <a:lvl1pPr>
              <a:defRPr sz="1000"/>
            </a:lvl1pPr>
          </a:lstStyle>
          <a:p>
            <a:r>
              <a:rPr lang="en-US"/>
              <a:t>https://osbp.army.mil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pic>
        <p:nvPicPr>
          <p:cNvPr id="8" name="Picture 7"/>
          <p:cNvPicPr>
            <a:picLocks noChangeAspect="1"/>
          </p:cNvPicPr>
          <p:nvPr userDrawn="1"/>
        </p:nvPicPr>
        <p:blipFill>
          <a:blip r:embed="rId3"/>
          <a:stretch>
            <a:fillRect/>
          </a:stretch>
        </p:blipFill>
        <p:spPr>
          <a:xfrm>
            <a:off x="8046978" y="161864"/>
            <a:ext cx="864271" cy="864271"/>
          </a:xfrm>
          <a:prstGeom prst="rect">
            <a:avLst/>
          </a:prstGeom>
        </p:spPr>
      </p:pic>
    </p:spTree>
    <p:extLst>
      <p:ext uri="{BB962C8B-B14F-4D97-AF65-F5344CB8AC3E}">
        <p14:creationId xmlns:p14="http://schemas.microsoft.com/office/powerpoint/2010/main" val="182576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827948" y="6456237"/>
            <a:ext cx="1152613" cy="235517"/>
          </a:xfrm>
          <a:prstGeom prst="rect">
            <a:avLst/>
          </a:prstGeom>
        </p:spPr>
        <p:txBody>
          <a:bodyPr/>
          <a:lstStyle>
            <a:lvl1pPr algn="r">
              <a:defRPr sz="1100"/>
            </a:lvl1pPr>
          </a:lstStyle>
          <a:p>
            <a:pPr>
              <a:defRPr/>
            </a:pPr>
            <a:r>
              <a:rPr lang="en-US">
                <a:ea typeface="MS PGothic" pitchFamily="34" charset="-128"/>
              </a:rPr>
              <a:t>Slide </a:t>
            </a:r>
            <a:fld id="{AFF74B6D-3847-4541-9CAB-3B4445C02BA9}" type="slidenum">
              <a:rPr lang="en-US" smtClean="0">
                <a:ea typeface="MS PGothic" pitchFamily="34" charset="-128"/>
              </a:rPr>
              <a:pPr>
                <a:defRPr/>
              </a:pPr>
              <a:t>‹#›</a:t>
            </a:fld>
            <a:endParaRPr lang="en-US">
              <a:ea typeface="MS PGothic" pitchFamily="34" charset="-128"/>
            </a:endParaRPr>
          </a:p>
        </p:txBody>
      </p:sp>
      <p:sp>
        <p:nvSpPr>
          <p:cNvPr id="5" name="Footer Placeholder 3"/>
          <p:cNvSpPr>
            <a:spLocks noGrp="1"/>
          </p:cNvSpPr>
          <p:nvPr>
            <p:ph type="ftr" sz="quarter" idx="3"/>
          </p:nvPr>
        </p:nvSpPr>
        <p:spPr>
          <a:xfrm>
            <a:off x="145278" y="6573996"/>
            <a:ext cx="1660584" cy="283154"/>
          </a:xfrm>
          <a:prstGeom prst="rect">
            <a:avLst/>
          </a:prstGeom>
        </p:spPr>
        <p:txBody>
          <a:bodyPr anchor="b"/>
          <a:lstStyle>
            <a:lvl1pPr>
              <a:defRPr sz="1000"/>
            </a:lvl1pPr>
          </a:lstStyle>
          <a:p>
            <a:r>
              <a:rPr lang="en-US"/>
              <a:t>http://osbp.army.mil</a:t>
            </a:r>
          </a:p>
        </p:txBody>
      </p:sp>
    </p:spTree>
    <p:extLst>
      <p:ext uri="{BB962C8B-B14F-4D97-AF65-F5344CB8AC3E}">
        <p14:creationId xmlns:p14="http://schemas.microsoft.com/office/powerpoint/2010/main" val="398837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a:t>First level bullet</a:t>
            </a:r>
          </a:p>
          <a:p>
            <a:pPr lvl="1"/>
            <a:r>
              <a:rPr lang="en-US" noProof="0"/>
              <a:t>Second level bullet</a:t>
            </a:r>
          </a:p>
          <a:p>
            <a:pPr lvl="2"/>
            <a:r>
              <a:rPr lang="en-US" noProof="0"/>
              <a:t>Third level bullet</a:t>
            </a:r>
          </a:p>
          <a:p>
            <a:pPr lvl="0"/>
            <a:r>
              <a:rPr lang="en-US" noProof="0"/>
              <a:t>First level bullet</a:t>
            </a:r>
          </a:p>
          <a:p>
            <a:pPr lvl="1"/>
            <a:r>
              <a:rPr lang="en-US" noProof="0"/>
              <a:t>Second level bullet</a:t>
            </a:r>
          </a:p>
          <a:p>
            <a:pPr lvl="2"/>
            <a:r>
              <a:rPr lang="en-US" noProof="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a:t>Click to edit Master title text </a:t>
            </a:r>
          </a:p>
        </p:txBody>
      </p:sp>
    </p:spTree>
    <p:extLst>
      <p:ext uri="{BB962C8B-B14F-4D97-AF65-F5344CB8AC3E}">
        <p14:creationId xmlns:p14="http://schemas.microsoft.com/office/powerpoint/2010/main" val="17246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955280" cy="461665"/>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5" name="Slide Number Placeholder 4"/>
          <p:cNvSpPr>
            <a:spLocks noGrp="1"/>
          </p:cNvSpPr>
          <p:nvPr>
            <p:ph type="sldNum" sz="quarter" idx="12"/>
          </p:nvPr>
        </p:nvSpPr>
        <p:spPr>
          <a:xfrm>
            <a:off x="3459192" y="6646189"/>
            <a:ext cx="2225616" cy="184666"/>
          </a:xfrm>
          <a:prstGeom prst="rect">
            <a:avLst/>
          </a:prstGeom>
        </p:spPr>
        <p:txBody>
          <a:bodyPr/>
          <a:lstStyle/>
          <a:p>
            <a:fld id="{1A3C3F5D-9F0A-4D26-898B-10DC4C85EEE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3673679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506">
                <a:solidFill>
                  <a:schemeClr val="tx1">
                    <a:lumMod val="75000"/>
                    <a:lumOff val="25000"/>
                  </a:schemeClr>
                </a:solidFill>
              </a:defRPr>
            </a:lvl1pPr>
            <a:lvl2pPr>
              <a:defRPr sz="760">
                <a:solidFill>
                  <a:srgbClr val="83847A"/>
                </a:solidFill>
              </a:defRPr>
            </a:lvl2pPr>
            <a:lvl3pPr>
              <a:defRPr sz="633">
                <a:solidFill>
                  <a:srgbClr val="83847A"/>
                </a:solidFill>
              </a:defRPr>
            </a:lvl3pPr>
            <a:lvl4pPr>
              <a:defRPr sz="633">
                <a:solidFill>
                  <a:srgbClr val="83847A"/>
                </a:solidFill>
              </a:defRPr>
            </a:lvl4pPr>
            <a:lvl5pPr>
              <a:defRPr sz="633">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00025" y="1028703"/>
            <a:ext cx="874395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506">
                <a:solidFill>
                  <a:schemeClr val="tx1">
                    <a:tint val="75000"/>
                  </a:schemeClr>
                </a:solidFill>
              </a:defRPr>
            </a:lvl1pPr>
          </a:lstStyle>
          <a:p>
            <a:fld id="{E0F4FF90-4072-44D0-B2A9-F61111C915A2}" type="datetime1">
              <a:rPr lang="en-US" smtClean="0">
                <a:solidFill>
                  <a:srgbClr val="000000">
                    <a:tint val="75000"/>
                  </a:srgbClr>
                </a:solidFill>
              </a:rPr>
              <a:pPr/>
              <a:t>10/25/2022</a:t>
            </a:fld>
            <a:endParaRPr lang="en-US" dirty="0">
              <a:solidFill>
                <a:srgbClr val="000000">
                  <a:tint val="75000"/>
                </a:srgbClr>
              </a:solidFill>
            </a:endParaRPr>
          </a:p>
        </p:txBody>
      </p:sp>
    </p:spTree>
    <p:extLst>
      <p:ext uri="{BB962C8B-B14F-4D97-AF65-F5344CB8AC3E}">
        <p14:creationId xmlns:p14="http://schemas.microsoft.com/office/powerpoint/2010/main" val="94832134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79" y="4406395"/>
            <a:ext cx="7772214" cy="1362724"/>
          </a:xfrm>
          <a:prstGeom prst="rect">
            <a:avLst/>
          </a:prstGeom>
        </p:spPr>
        <p:txBody>
          <a:bodyPr lIns="57150" tIns="28575" rIns="57150" bIns="28575" anchor="t"/>
          <a:lstStyle>
            <a:lvl1pPr algn="l">
              <a:defRPr sz="2500" b="1" cap="all"/>
            </a:lvl1pPr>
          </a:lstStyle>
          <a:p>
            <a:r>
              <a:rPr lang="en-US"/>
              <a:t>Click to edit Master title style</a:t>
            </a:r>
            <a:endParaRPr lang="en-US" dirty="0"/>
          </a:p>
        </p:txBody>
      </p:sp>
      <p:sp>
        <p:nvSpPr>
          <p:cNvPr id="3" name="Text Placeholder 2"/>
          <p:cNvSpPr>
            <a:spLocks noGrp="1"/>
          </p:cNvSpPr>
          <p:nvPr>
            <p:ph type="body" idx="1"/>
          </p:nvPr>
        </p:nvSpPr>
        <p:spPr>
          <a:xfrm>
            <a:off x="722779" y="2906208"/>
            <a:ext cx="7772214" cy="1500188"/>
          </a:xfrm>
          <a:prstGeom prst="rect">
            <a:avLst/>
          </a:prstGeom>
        </p:spPr>
        <p:txBody>
          <a:bodyPr lIns="57150" tIns="28575" rIns="57150" bIns="28575" anchor="b"/>
          <a:lstStyle>
            <a:lvl1pPr marL="0" indent="0">
              <a:buNone/>
              <a:defRPr sz="1300">
                <a:latin typeface="Trebuchet MS" pitchFamily="34" charset="0"/>
              </a:defRPr>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dirty="0"/>
              <a:t>Click to edit Master text styles</a:t>
            </a:r>
          </a:p>
        </p:txBody>
      </p:sp>
    </p:spTree>
    <p:extLst>
      <p:ext uri="{BB962C8B-B14F-4D97-AF65-F5344CB8AC3E}">
        <p14:creationId xmlns:p14="http://schemas.microsoft.com/office/powerpoint/2010/main" val="339043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827948" y="6456237"/>
            <a:ext cx="1152613" cy="235517"/>
          </a:xfrm>
          <a:prstGeom prst="rect">
            <a:avLst/>
          </a:prstGeom>
        </p:spPr>
        <p:txBody>
          <a:bodyPr/>
          <a:lstStyle>
            <a:lvl1pPr algn="r">
              <a:defRPr sz="1100"/>
            </a:lvl1pPr>
          </a:lstStyle>
          <a:p>
            <a:pPr>
              <a:defRPr/>
            </a:pPr>
            <a:r>
              <a:rPr lang="en-US" dirty="0">
                <a:ea typeface="MS PGothic" pitchFamily="34" charset="-128"/>
              </a:rPr>
              <a:t>Slide </a:t>
            </a:r>
            <a:fld id="{AFF74B6D-3847-4541-9CAB-3B4445C02BA9}" type="slidenum">
              <a:rPr lang="en-US" smtClean="0">
                <a:ea typeface="MS PGothic" pitchFamily="34" charset="-128"/>
              </a:rPr>
              <a:pPr>
                <a:defRPr/>
              </a:pPr>
              <a:t>‹#›</a:t>
            </a:fld>
            <a:endParaRPr lang="en-US" dirty="0">
              <a:ea typeface="MS PGothic" pitchFamily="34" charset="-128"/>
            </a:endParaRPr>
          </a:p>
        </p:txBody>
      </p:sp>
    </p:spTree>
    <p:extLst>
      <p:ext uri="{BB962C8B-B14F-4D97-AF65-F5344CB8AC3E}">
        <p14:creationId xmlns:p14="http://schemas.microsoft.com/office/powerpoint/2010/main" val="2421463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bwMode="auto">
          <a:xfrm>
            <a:off x="1295400" y="2438400"/>
            <a:ext cx="6400426" cy="1753466"/>
          </a:xfrm>
          <a:prstGeom prst="rect">
            <a:avLst/>
          </a:prstGeom>
          <a:noFill/>
          <a:ln>
            <a:miter lim="800000"/>
            <a:headEnd/>
            <a:tailEnd/>
          </a:ln>
        </p:spPr>
        <p:txBody>
          <a:bodyPr vert="horz" wrap="square" lIns="91301" tIns="45653" rIns="91301" bIns="45653" numCol="1" anchor="t" anchorCtr="0" compatLnSpc="1">
            <a:prstTxWarp prst="textNoShape">
              <a:avLst/>
            </a:prstTxWarp>
          </a:bodyPr>
          <a:lstStyle>
            <a:lvl1pPr marL="0" indent="0" algn="ctr">
              <a:buFontTx/>
              <a:buNone/>
              <a:defRPr>
                <a:solidFill>
                  <a:schemeClr val="tx1"/>
                </a:solidFill>
                <a:latin typeface="Trebuchet MS" pitchFamily="34" charset="0"/>
              </a:defRPr>
            </a:lvl1pPr>
          </a:lstStyle>
          <a:p>
            <a:r>
              <a:rPr lang="en-US" dirty="0"/>
              <a:t>Click to edit Master subtitle style</a:t>
            </a:r>
          </a:p>
        </p:txBody>
      </p:sp>
      <p:sp>
        <p:nvSpPr>
          <p:cNvPr id="13" name="Text Placeholder 12"/>
          <p:cNvSpPr>
            <a:spLocks noGrp="1"/>
          </p:cNvSpPr>
          <p:nvPr>
            <p:ph type="body" sz="quarter" idx="11"/>
          </p:nvPr>
        </p:nvSpPr>
        <p:spPr>
          <a:xfrm>
            <a:off x="1524000" y="381000"/>
            <a:ext cx="7239000" cy="685800"/>
          </a:xfrm>
          <a:prstGeom prst="rect">
            <a:avLst/>
          </a:prstGeom>
        </p:spPr>
        <p:txBody>
          <a:bodyPr/>
          <a:lstStyle>
            <a:lvl1pPr algn="ctr">
              <a:buNone/>
              <a:defRPr sz="3200" b="1">
                <a:solidFill>
                  <a:schemeClr val="bg1"/>
                </a:solidFill>
                <a:latin typeface="Trebuchet MS" pitchFamily="34" charset="0"/>
              </a:defRPr>
            </a:lvl1pPr>
          </a:lstStyle>
          <a:p>
            <a:pPr lvl="0"/>
            <a:r>
              <a:rPr lang="en-US" dirty="0"/>
              <a:t>Click to edit Master text styles</a:t>
            </a:r>
          </a:p>
        </p:txBody>
      </p:sp>
      <p:sp>
        <p:nvSpPr>
          <p:cNvPr id="4" name="Rectangle 5"/>
          <p:cNvSpPr>
            <a:spLocks noGrp="1" noChangeArrowheads="1"/>
          </p:cNvSpPr>
          <p:nvPr>
            <p:ph type="sldNum" sz="quarter" idx="12"/>
          </p:nvPr>
        </p:nvSpPr>
        <p:spPr bwMode="auto">
          <a:xfrm>
            <a:off x="8288338" y="6292850"/>
            <a:ext cx="447675" cy="477838"/>
          </a:xfrm>
          <a:ln>
            <a:miter lim="800000"/>
            <a:headEnd/>
            <a:tailEnd/>
          </a:ln>
        </p:spPr>
        <p:txBody>
          <a:bodyPr wrap="square" lIns="91434" tIns="45718" rIns="91434" bIns="45718" numCol="1" anchor="t" anchorCtr="0" compatLnSpc="1">
            <a:prstTxWarp prst="textNoShape">
              <a:avLst/>
            </a:prstTxWarp>
          </a:bodyPr>
          <a:lstStyle>
            <a:lvl1pPr algn="r" eaLnBrk="0" hangingPunct="0">
              <a:defRPr sz="1000" b="1">
                <a:solidFill>
                  <a:srgbClr val="000000"/>
                </a:solidFill>
                <a:latin typeface="Trebuchet MS" pitchFamily="34" charset="0"/>
                <a:cs typeface="+mn-cs"/>
                <a:sym typeface="GillSans" charset="0"/>
              </a:defRPr>
            </a:lvl1pPr>
          </a:lstStyle>
          <a:p>
            <a:pPr>
              <a:defRPr/>
            </a:pPr>
            <a:fld id="{A3E56F63-30BF-4EC0-B206-8AFCFF108C06}" type="slidenum">
              <a:rPr lang="en-US"/>
              <a:pPr>
                <a:defRPr/>
              </a:pPr>
              <a:t>‹#›</a:t>
            </a:fld>
            <a:endParaRPr lang="en-US" sz="1200" dirty="0"/>
          </a:p>
        </p:txBody>
      </p:sp>
    </p:spTree>
    <p:extLst>
      <p:ext uri="{BB962C8B-B14F-4D97-AF65-F5344CB8AC3E}">
        <p14:creationId xmlns:p14="http://schemas.microsoft.com/office/powerpoint/2010/main" val="2097676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C75C5-F30F-4C21-9EE0-DEDFE3843BA2}"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19A16-9DE3-42E8-85D3-B79EC5B16F71}" type="slidenum">
              <a:rPr lang="en-US" smtClean="0"/>
              <a:t>‹#›</a:t>
            </a:fld>
            <a:endParaRPr lang="en-US"/>
          </a:p>
        </p:txBody>
      </p:sp>
    </p:spTree>
    <p:extLst>
      <p:ext uri="{BB962C8B-B14F-4D97-AF65-F5344CB8AC3E}">
        <p14:creationId xmlns:p14="http://schemas.microsoft.com/office/powerpoint/2010/main" val="561719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918704" y="6235123"/>
            <a:ext cx="992545"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pPr algn="ctr"/>
            <a:fld id="{5F38B429-1DBC-C64E-8B1E-67AC267E4BCB}" type="slidenum">
              <a:rPr lang="en-US" altLang="en-US" smtClean="0"/>
              <a:pPr algn="ctr"/>
              <a:t>‹#›</a:t>
            </a:fld>
            <a:endParaRPr lang="en-US" altLang="en-US" dirty="0"/>
          </a:p>
        </p:txBody>
      </p:sp>
      <p:sp>
        <p:nvSpPr>
          <p:cNvPr id="6" name="Footer Placeholder 3"/>
          <p:cNvSpPr>
            <a:spLocks noGrp="1"/>
          </p:cNvSpPr>
          <p:nvPr>
            <p:ph type="ftr" sz="quarter" idx="3"/>
          </p:nvPr>
        </p:nvSpPr>
        <p:spPr>
          <a:xfrm>
            <a:off x="310578" y="6384324"/>
            <a:ext cx="1674741" cy="267200"/>
          </a:xfrm>
          <a:prstGeom prst="rect">
            <a:avLst/>
          </a:prstGeom>
        </p:spPr>
        <p:txBody>
          <a:bodyPr anchor="b"/>
          <a:lstStyle>
            <a:lvl1pPr>
              <a:defRPr sz="1000"/>
            </a:lvl1pPr>
          </a:lstStyle>
          <a:p>
            <a:r>
              <a:rPr lang="en-US"/>
              <a:t>https://osbp.army.mil</a:t>
            </a:r>
          </a:p>
        </p:txBody>
      </p:sp>
      <p:pic>
        <p:nvPicPr>
          <p:cNvPr id="4" name="Picture 3"/>
          <p:cNvPicPr>
            <a:picLocks noChangeAspect="1"/>
          </p:cNvPicPr>
          <p:nvPr userDrawn="1"/>
        </p:nvPicPr>
        <p:blipFill>
          <a:blip r:embed="rId2"/>
          <a:stretch>
            <a:fillRect/>
          </a:stretch>
        </p:blipFill>
        <p:spPr>
          <a:xfrm>
            <a:off x="8046978" y="153318"/>
            <a:ext cx="864271" cy="86427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 y="0"/>
            <a:ext cx="994799" cy="1188000"/>
          </a:xfrm>
          <a:prstGeom prst="rect">
            <a:avLst/>
          </a:prstGeom>
        </p:spPr>
      </p:pic>
      <p:sp>
        <p:nvSpPr>
          <p:cNvPr id="8"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19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a:t>First level bullet</a:t>
            </a:r>
          </a:p>
          <a:p>
            <a:pPr lvl="1"/>
            <a:r>
              <a:rPr lang="en-US" noProof="0"/>
              <a:t>Second level bullet</a:t>
            </a:r>
          </a:p>
          <a:p>
            <a:pPr lvl="2"/>
            <a:r>
              <a:rPr lang="en-US" noProof="0"/>
              <a:t>Third level bullet</a:t>
            </a:r>
          </a:p>
          <a:p>
            <a:pPr lvl="0"/>
            <a:r>
              <a:rPr lang="en-US" noProof="0"/>
              <a:t>First level bullet</a:t>
            </a:r>
          </a:p>
          <a:p>
            <a:pPr lvl="1"/>
            <a:r>
              <a:rPr lang="en-US" noProof="0"/>
              <a:t>Second level bullet</a:t>
            </a:r>
          </a:p>
          <a:p>
            <a:pPr lvl="2"/>
            <a:r>
              <a:rPr lang="en-US" noProof="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a:t>Click to edit Master title text </a:t>
            </a:r>
          </a:p>
        </p:txBody>
      </p:sp>
    </p:spTree>
    <p:extLst>
      <p:ext uri="{BB962C8B-B14F-4D97-AF65-F5344CB8AC3E}">
        <p14:creationId xmlns:p14="http://schemas.microsoft.com/office/powerpoint/2010/main" val="122633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955280" cy="461665"/>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5" name="Slide Number Placeholder 4"/>
          <p:cNvSpPr>
            <a:spLocks noGrp="1"/>
          </p:cNvSpPr>
          <p:nvPr>
            <p:ph type="sldNum" sz="quarter" idx="12"/>
          </p:nvPr>
        </p:nvSpPr>
        <p:spPr>
          <a:xfrm>
            <a:off x="3459192" y="6646189"/>
            <a:ext cx="2225616" cy="184666"/>
          </a:xfrm>
          <a:prstGeom prst="rect">
            <a:avLst/>
          </a:prstGeom>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116665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506">
                <a:solidFill>
                  <a:schemeClr val="tx1">
                    <a:lumMod val="75000"/>
                    <a:lumOff val="25000"/>
                  </a:schemeClr>
                </a:solidFill>
              </a:defRPr>
            </a:lvl1pPr>
            <a:lvl2pPr>
              <a:defRPr sz="760">
                <a:solidFill>
                  <a:srgbClr val="83847A"/>
                </a:solidFill>
              </a:defRPr>
            </a:lvl2pPr>
            <a:lvl3pPr>
              <a:defRPr sz="633">
                <a:solidFill>
                  <a:srgbClr val="83847A"/>
                </a:solidFill>
              </a:defRPr>
            </a:lvl3pPr>
            <a:lvl4pPr>
              <a:defRPr sz="633">
                <a:solidFill>
                  <a:srgbClr val="83847A"/>
                </a:solidFill>
              </a:defRPr>
            </a:lvl4pPr>
            <a:lvl5pPr>
              <a:defRPr sz="633">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00025" y="1028703"/>
            <a:ext cx="874395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506">
                <a:solidFill>
                  <a:schemeClr val="tx1">
                    <a:tint val="75000"/>
                  </a:schemeClr>
                </a:solidFill>
              </a:defRPr>
            </a:lvl1pPr>
          </a:lstStyle>
          <a:p>
            <a:fld id="{E0F4FF90-4072-44D0-B2A9-F61111C915A2}" type="datetime1">
              <a:rPr lang="en-US" smtClean="0">
                <a:solidFill>
                  <a:srgbClr val="000000">
                    <a:tint val="75000"/>
                  </a:srgbClr>
                </a:solidFill>
              </a:rPr>
              <a:pPr/>
              <a:t>10/25/2022</a:t>
            </a:fld>
            <a:endParaRPr lang="en-US" dirty="0">
              <a:solidFill>
                <a:srgbClr val="000000">
                  <a:tint val="75000"/>
                </a:srgbClr>
              </a:solidFill>
            </a:endParaRPr>
          </a:p>
        </p:txBody>
      </p:sp>
    </p:spTree>
    <p:extLst>
      <p:ext uri="{BB962C8B-B14F-4D97-AF65-F5344CB8AC3E}">
        <p14:creationId xmlns:p14="http://schemas.microsoft.com/office/powerpoint/2010/main" val="91086035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79" y="4406395"/>
            <a:ext cx="7772214" cy="1362724"/>
          </a:xfrm>
          <a:prstGeom prst="rect">
            <a:avLst/>
          </a:prstGeom>
        </p:spPr>
        <p:txBody>
          <a:bodyPr lIns="57150" tIns="28575" rIns="57150" bIns="28575" anchor="t"/>
          <a:lstStyle>
            <a:lvl1pPr algn="l">
              <a:defRPr sz="2500" b="1" cap="all"/>
            </a:lvl1pPr>
          </a:lstStyle>
          <a:p>
            <a:r>
              <a:rPr lang="en-US"/>
              <a:t>Click to edit Master title style</a:t>
            </a:r>
            <a:endParaRPr lang="en-US" dirty="0"/>
          </a:p>
        </p:txBody>
      </p:sp>
      <p:sp>
        <p:nvSpPr>
          <p:cNvPr id="3" name="Text Placeholder 2"/>
          <p:cNvSpPr>
            <a:spLocks noGrp="1"/>
          </p:cNvSpPr>
          <p:nvPr>
            <p:ph type="body" idx="1"/>
          </p:nvPr>
        </p:nvSpPr>
        <p:spPr>
          <a:xfrm>
            <a:off x="722779" y="2906208"/>
            <a:ext cx="7772214" cy="1500188"/>
          </a:xfrm>
          <a:prstGeom prst="rect">
            <a:avLst/>
          </a:prstGeom>
        </p:spPr>
        <p:txBody>
          <a:bodyPr lIns="57150" tIns="28575" rIns="57150" bIns="28575" anchor="b"/>
          <a:lstStyle>
            <a:lvl1pPr marL="0" indent="0">
              <a:buNone/>
              <a:defRPr sz="1300">
                <a:latin typeface="Trebuchet MS" pitchFamily="34" charset="0"/>
              </a:defRPr>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dirty="0"/>
              <a:t>Click to edit Master text styles</a:t>
            </a:r>
          </a:p>
        </p:txBody>
      </p:sp>
    </p:spTree>
    <p:extLst>
      <p:ext uri="{BB962C8B-B14F-4D97-AF65-F5344CB8AC3E}">
        <p14:creationId xmlns:p14="http://schemas.microsoft.com/office/powerpoint/2010/main" val="419075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bwMode="auto">
          <a:xfrm>
            <a:off x="1295400" y="2438400"/>
            <a:ext cx="6400426" cy="1753466"/>
          </a:xfrm>
          <a:prstGeom prst="rect">
            <a:avLst/>
          </a:prstGeom>
          <a:noFill/>
          <a:ln>
            <a:miter lim="800000"/>
            <a:headEnd/>
            <a:tailEnd/>
          </a:ln>
        </p:spPr>
        <p:txBody>
          <a:bodyPr vert="horz" wrap="square" lIns="91301" tIns="45653" rIns="91301" bIns="45653" numCol="1" anchor="t" anchorCtr="0" compatLnSpc="1">
            <a:prstTxWarp prst="textNoShape">
              <a:avLst/>
            </a:prstTxWarp>
          </a:bodyPr>
          <a:lstStyle>
            <a:lvl1pPr marL="0" indent="0" algn="ctr">
              <a:buFontTx/>
              <a:buNone/>
              <a:defRPr>
                <a:solidFill>
                  <a:schemeClr val="tx1"/>
                </a:solidFill>
                <a:latin typeface="Trebuchet MS" pitchFamily="34" charset="0"/>
              </a:defRPr>
            </a:lvl1pPr>
          </a:lstStyle>
          <a:p>
            <a:r>
              <a:rPr lang="en-US" dirty="0"/>
              <a:t>Click to edit Master subtitle style</a:t>
            </a:r>
          </a:p>
        </p:txBody>
      </p:sp>
      <p:sp>
        <p:nvSpPr>
          <p:cNvPr id="13" name="Text Placeholder 12"/>
          <p:cNvSpPr>
            <a:spLocks noGrp="1"/>
          </p:cNvSpPr>
          <p:nvPr>
            <p:ph type="body" sz="quarter" idx="11"/>
          </p:nvPr>
        </p:nvSpPr>
        <p:spPr>
          <a:xfrm>
            <a:off x="1524000" y="381000"/>
            <a:ext cx="7239000" cy="685800"/>
          </a:xfrm>
          <a:prstGeom prst="rect">
            <a:avLst/>
          </a:prstGeom>
        </p:spPr>
        <p:txBody>
          <a:bodyPr/>
          <a:lstStyle>
            <a:lvl1pPr algn="ctr">
              <a:buNone/>
              <a:defRPr sz="3200" b="1">
                <a:solidFill>
                  <a:schemeClr val="bg1"/>
                </a:solidFill>
                <a:latin typeface="Trebuchet MS" pitchFamily="34" charset="0"/>
              </a:defRPr>
            </a:lvl1pPr>
          </a:lstStyle>
          <a:p>
            <a:pPr lvl="0"/>
            <a:r>
              <a:rPr lang="en-US" dirty="0"/>
              <a:t>Click to edit Master text styles</a:t>
            </a:r>
          </a:p>
        </p:txBody>
      </p:sp>
      <p:sp>
        <p:nvSpPr>
          <p:cNvPr id="4" name="Rectangle 5"/>
          <p:cNvSpPr>
            <a:spLocks noGrp="1" noChangeArrowheads="1"/>
          </p:cNvSpPr>
          <p:nvPr>
            <p:ph type="sldNum" sz="quarter" idx="12"/>
          </p:nvPr>
        </p:nvSpPr>
        <p:spPr bwMode="auto">
          <a:xfrm>
            <a:off x="8288338" y="6292850"/>
            <a:ext cx="447675" cy="477838"/>
          </a:xfrm>
          <a:ln>
            <a:miter lim="800000"/>
            <a:headEnd/>
            <a:tailEnd/>
          </a:ln>
        </p:spPr>
        <p:txBody>
          <a:bodyPr wrap="square" lIns="91434" tIns="45718" rIns="91434" bIns="45718" numCol="1" anchor="t" anchorCtr="0" compatLnSpc="1">
            <a:prstTxWarp prst="textNoShape">
              <a:avLst/>
            </a:prstTxWarp>
          </a:bodyPr>
          <a:lstStyle>
            <a:lvl1pPr algn="r" eaLnBrk="0" hangingPunct="0">
              <a:defRPr sz="1000" b="1">
                <a:solidFill>
                  <a:srgbClr val="000000"/>
                </a:solidFill>
                <a:latin typeface="Trebuchet MS" pitchFamily="34" charset="0"/>
                <a:cs typeface="+mn-cs"/>
                <a:sym typeface="GillSans" charset="0"/>
              </a:defRPr>
            </a:lvl1pPr>
          </a:lstStyle>
          <a:p>
            <a:pPr>
              <a:defRPr/>
            </a:pPr>
            <a:fld id="{A3E56F63-30BF-4EC0-B206-8AFCFF108C06}" type="slidenum">
              <a:rPr lang="en-US"/>
              <a:pPr>
                <a:defRPr/>
              </a:pPr>
              <a:t>‹#›</a:t>
            </a:fld>
            <a:endParaRPr lang="en-US" sz="1200" dirty="0"/>
          </a:p>
        </p:txBody>
      </p:sp>
    </p:spTree>
    <p:extLst>
      <p:ext uri="{BB962C8B-B14F-4D97-AF65-F5344CB8AC3E}">
        <p14:creationId xmlns:p14="http://schemas.microsoft.com/office/powerpoint/2010/main" val="125421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C75C5-F30F-4C21-9EE0-DEDFE3843BA2}" type="datetimeFigureOut">
              <a:rPr lang="en-US" smtClean="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019A16-9DE3-42E8-85D3-B79EC5B16F71}" type="slidenum">
              <a:rPr lang="en-US" smtClean="0"/>
              <a:t>‹#›</a:t>
            </a:fld>
            <a:endParaRPr lang="en-US" dirty="0"/>
          </a:p>
        </p:txBody>
      </p:sp>
    </p:spTree>
    <p:extLst>
      <p:ext uri="{BB962C8B-B14F-4D97-AF65-F5344CB8AC3E}">
        <p14:creationId xmlns:p14="http://schemas.microsoft.com/office/powerpoint/2010/main" val="384790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593410" cy="1902868"/>
          </a:xfrm>
          <a:prstGeom prst="rect">
            <a:avLst/>
          </a:prstGeom>
        </p:spPr>
      </p:pic>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t="32066" b="15806"/>
          <a:stretch/>
        </p:blipFill>
        <p:spPr>
          <a:xfrm>
            <a:off x="14056" y="2370580"/>
            <a:ext cx="9129944" cy="2925697"/>
          </a:xfrm>
          <a:prstGeom prst="rect">
            <a:avLst/>
          </a:prstGeom>
        </p:spPr>
      </p:pic>
      <p:pic>
        <p:nvPicPr>
          <p:cNvPr id="6" name="Picture 5"/>
          <p:cNvPicPr/>
          <p:nvPr userDrawn="1"/>
        </p:nvPicPr>
        <p:blipFill>
          <a:blip r:embed="rId14">
            <a:extLst>
              <a:ext uri="{28A0092B-C50C-407E-A947-70E740481C1C}">
                <a14:useLocalDpi xmlns:a14="http://schemas.microsoft.com/office/drawing/2010/main" val="0"/>
              </a:ext>
            </a:extLst>
          </a:blip>
          <a:stretch>
            <a:fillRect/>
          </a:stretch>
        </p:blipFill>
        <p:spPr>
          <a:xfrm>
            <a:off x="7469026" y="219161"/>
            <a:ext cx="1414879" cy="1464546"/>
          </a:xfrm>
          <a:prstGeom prst="rect">
            <a:avLst/>
          </a:prstGeom>
        </p:spPr>
      </p:pic>
    </p:spTree>
  </p:cSld>
  <p:clrMap bg1="lt1" tx1="dk1" bg2="lt2" tx2="dk2" accent1="accent1" accent2="accent2" accent3="accent3" accent4="accent4" accent5="accent5" accent6="accent6" hlink="hlink" folHlink="folHlink"/>
  <p:sldLayoutIdLst>
    <p:sldLayoutId id="2147484167" r:id="rId1"/>
    <p:sldLayoutId id="2147484169" r:id="rId2"/>
    <p:sldLayoutId id="2147484172" r:id="rId3"/>
    <p:sldLayoutId id="2147484174" r:id="rId4"/>
    <p:sldLayoutId id="2147484175" r:id="rId5"/>
    <p:sldLayoutId id="2147484176" r:id="rId6"/>
    <p:sldLayoutId id="2147484177" r:id="rId7"/>
    <p:sldLayoutId id="2147484178" r:id="rId8"/>
    <p:sldLayoutId id="2147484180" r:id="rId9"/>
    <p:sldLayoutId id="2147484194" r:id="rId10"/>
  </p:sldLayoutIdLst>
  <p:hf hdr="0" dt="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D60A1-A49A-41DD-9EA8-94D006EEC5AE}" type="datetimeFigureOut">
              <a:rPr lang="en-US" smtClean="0"/>
              <a:t>10/25/2022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E3C38-23E1-4A38-A238-50B820B9DDA8}"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sp>
        <p:nvSpPr>
          <p:cNvPr id="9" name="Footer Placeholder 4"/>
          <p:cNvSpPr txBox="1">
            <a:spLocks/>
          </p:cNvSpPr>
          <p:nvPr userDrawn="1"/>
        </p:nvSpPr>
        <p:spPr>
          <a:xfrm>
            <a:off x="324586" y="6243367"/>
            <a:ext cx="2596035" cy="412956"/>
          </a:xfrm>
          <a:prstGeom prst="rect">
            <a:avLst/>
          </a:prstGeom>
        </p:spPr>
        <p:txBody>
          <a:bodyPr/>
          <a:ls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dirty="0"/>
              <a:t>https://osbp.army.mil</a:t>
            </a:r>
          </a:p>
        </p:txBody>
      </p:sp>
      <p:pic>
        <p:nvPicPr>
          <p:cNvPr id="10" name="Picture 9"/>
          <p:cNvPicPr>
            <a:picLocks noChangeAspect="1"/>
          </p:cNvPicPr>
          <p:nvPr userDrawn="1"/>
        </p:nvPicPr>
        <p:blipFill>
          <a:blip r:embed="rId14"/>
          <a:stretch>
            <a:fillRect/>
          </a:stretch>
        </p:blipFill>
        <p:spPr>
          <a:xfrm>
            <a:off x="8046978" y="161864"/>
            <a:ext cx="864271" cy="864271"/>
          </a:xfrm>
          <a:prstGeom prst="rect">
            <a:avLst/>
          </a:prstGeom>
        </p:spPr>
      </p:pic>
    </p:spTree>
    <p:extLst>
      <p:ext uri="{BB962C8B-B14F-4D97-AF65-F5344CB8AC3E}">
        <p14:creationId xmlns:p14="http://schemas.microsoft.com/office/powerpoint/2010/main" val="1260415754"/>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94799" cy="1188000"/>
          </a:xfrm>
          <a:prstGeom prst="rect">
            <a:avLst/>
          </a:prstGeom>
        </p:spPr>
      </p:pic>
      <p:sp>
        <p:nvSpPr>
          <p:cNvPr id="8" name="Slide Number Placeholder 5"/>
          <p:cNvSpPr>
            <a:spLocks noGrp="1"/>
          </p:cNvSpPr>
          <p:nvPr>
            <p:ph type="sldNum" sz="quarter" idx="4"/>
          </p:nvPr>
        </p:nvSpPr>
        <p:spPr>
          <a:xfrm>
            <a:off x="8152214" y="6235123"/>
            <a:ext cx="759035" cy="421200"/>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898989"/>
                </a:solidFill>
              </a:defRPr>
            </a:lvl1pPr>
          </a:lstStyle>
          <a:p>
            <a:fld id="{5F38B429-1DBC-C64E-8B1E-67AC267E4BCB}" type="slidenum">
              <a:rPr lang="en-US" altLang="en-US" smtClean="0"/>
              <a:pPr/>
              <a:t>‹#›</a:t>
            </a:fld>
            <a:endParaRPr lang="en-US" altLang="en-US" dirty="0"/>
          </a:p>
        </p:txBody>
      </p:sp>
      <p:sp>
        <p:nvSpPr>
          <p:cNvPr id="10" name="TextBox 9"/>
          <p:cNvSpPr txBox="1"/>
          <p:nvPr userDrawn="1"/>
        </p:nvSpPr>
        <p:spPr>
          <a:xfrm>
            <a:off x="-121903" y="6496843"/>
            <a:ext cx="1189849" cy="169277"/>
          </a:xfrm>
          <a:prstGeom prst="rect">
            <a:avLst/>
          </a:prstGeom>
          <a:noFill/>
        </p:spPr>
        <p:txBody>
          <a:bodyPr wrap="square" rtlCol="0">
            <a:spAutoFit/>
          </a:bodyPr>
          <a:lstStyle/>
          <a:p>
            <a:pPr algn="ctr"/>
            <a:r>
              <a:rPr lang="en-US" sz="500" b="0" dirty="0">
                <a:solidFill>
                  <a:schemeClr val="tx1"/>
                </a:solidFill>
                <a:latin typeface="Trebuchet MS" pitchFamily="34" charset="0"/>
              </a:rPr>
              <a:t>Brief DataSlide V:2.0</a:t>
            </a:r>
          </a:p>
        </p:txBody>
      </p:sp>
      <p:sp>
        <p:nvSpPr>
          <p:cNvPr id="11" name="TextBox 10"/>
          <p:cNvSpPr txBox="1"/>
          <p:nvPr userDrawn="1"/>
        </p:nvSpPr>
        <p:spPr>
          <a:xfrm>
            <a:off x="-48754" y="6717413"/>
            <a:ext cx="1043553" cy="169277"/>
          </a:xfrm>
          <a:prstGeom prst="rect">
            <a:avLst/>
          </a:prstGeom>
          <a:noFill/>
        </p:spPr>
        <p:txBody>
          <a:bodyPr wrap="square" rtlCol="0">
            <a:spAutoFit/>
          </a:bodyPr>
          <a:lstStyle/>
          <a:p>
            <a:pPr algn="ctr"/>
            <a:r>
              <a:rPr lang="en-US" sz="500" b="0" dirty="0">
                <a:solidFill>
                  <a:schemeClr val="tx1"/>
                </a:solidFill>
                <a:latin typeface="Trebuchet MS" pitchFamily="34" charset="0"/>
              </a:rPr>
              <a:t>Last edit: Aug 01, 2018</a:t>
            </a:r>
          </a:p>
        </p:txBody>
      </p:sp>
      <p:sp>
        <p:nvSpPr>
          <p:cNvPr id="12" name="Date Placeholder 2"/>
          <p:cNvSpPr>
            <a:spLocks noGrp="1"/>
          </p:cNvSpPr>
          <p:nvPr>
            <p:ph type="dt" sz="half" idx="2"/>
          </p:nvPr>
        </p:nvSpPr>
        <p:spPr>
          <a:xfrm>
            <a:off x="143352" y="6649730"/>
            <a:ext cx="1260389" cy="126476"/>
          </a:xfrm>
          <a:prstGeom prst="rect">
            <a:avLst/>
          </a:prstGeom>
        </p:spPr>
        <p:txBody>
          <a:bodyPr vert="horz" lIns="9144" tIns="45720" rIns="9144" bIns="45720" rtlCol="0" anchor="ctr"/>
          <a:lstStyle>
            <a:lvl1pPr algn="l">
              <a:defRPr sz="400">
                <a:solidFill>
                  <a:schemeClr val="bg1">
                    <a:lumMod val="85000"/>
                  </a:schemeClr>
                </a:solidFill>
              </a:defRPr>
            </a:lvl1pPr>
          </a:lstStyle>
          <a:p>
            <a:r>
              <a:rPr lang="en-US" dirty="0"/>
              <a:t>Printed: </a:t>
            </a:r>
            <a:fld id="{65CEAFCD-2CBB-414F-807C-4F97AD5DB0CF}" type="datetime8">
              <a:rPr lang="en-US" smtClean="0"/>
              <a:pPr/>
              <a:t>10/25/2022 4:03 PM</a:t>
            </a:fld>
            <a:endParaRPr lang="en-US" dirty="0"/>
          </a:p>
        </p:txBody>
      </p:sp>
      <p:pic>
        <p:nvPicPr>
          <p:cNvPr id="13" name="Picture 12"/>
          <p:cNvPicPr>
            <a:picLocks noChangeAspect="1"/>
          </p:cNvPicPr>
          <p:nvPr userDrawn="1"/>
        </p:nvPicPr>
        <p:blipFill>
          <a:blip r:embed="rId4"/>
          <a:stretch>
            <a:fillRect/>
          </a:stretch>
        </p:blipFill>
        <p:spPr>
          <a:xfrm>
            <a:off x="8046978" y="161864"/>
            <a:ext cx="864271" cy="864271"/>
          </a:xfrm>
          <a:prstGeom prst="rect">
            <a:avLst/>
          </a:prstGeom>
        </p:spPr>
      </p:pic>
    </p:spTree>
    <p:extLst>
      <p:ext uri="{BB962C8B-B14F-4D97-AF65-F5344CB8AC3E}">
        <p14:creationId xmlns:p14="http://schemas.microsoft.com/office/powerpoint/2010/main" val="2463714050"/>
      </p:ext>
    </p:extLst>
  </p:cSld>
  <p:clrMap bg1="lt1" tx1="dk1" bg2="lt2" tx2="dk2" accent1="accent1" accent2="accent2" accent3="accent3" accent4="accent4" accent5="accent5" accent6="accent6" hlink="hlink" folHlink="folHlink"/>
  <p:sldLayoutIdLst>
    <p:sldLayoutId id="2147484171" r:id="rId1"/>
  </p:sldLayoutIdLst>
  <p:hf hdr="0" dt="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593410" cy="1902868"/>
          </a:xfrm>
          <a:prstGeom prst="rect">
            <a:avLst/>
          </a:prstGeom>
        </p:spPr>
      </p:pic>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t="32066" b="15806"/>
          <a:stretch/>
        </p:blipFill>
        <p:spPr>
          <a:xfrm>
            <a:off x="14056" y="2370580"/>
            <a:ext cx="9129944" cy="2925697"/>
          </a:xfrm>
          <a:prstGeom prst="rect">
            <a:avLst/>
          </a:prstGeom>
        </p:spPr>
      </p:pic>
      <p:pic>
        <p:nvPicPr>
          <p:cNvPr id="6" name="Picture 5"/>
          <p:cNvPicPr/>
          <p:nvPr userDrawn="1"/>
        </p:nvPicPr>
        <p:blipFill>
          <a:blip r:embed="rId14">
            <a:extLst>
              <a:ext uri="{28A0092B-C50C-407E-A947-70E740481C1C}">
                <a14:useLocalDpi xmlns:a14="http://schemas.microsoft.com/office/drawing/2010/main" val="0"/>
              </a:ext>
            </a:extLst>
          </a:blip>
          <a:stretch>
            <a:fillRect/>
          </a:stretch>
        </p:blipFill>
        <p:spPr>
          <a:xfrm>
            <a:off x="7469026" y="219161"/>
            <a:ext cx="1414879" cy="1464546"/>
          </a:xfrm>
          <a:prstGeom prst="rect">
            <a:avLst/>
          </a:prstGeom>
        </p:spPr>
      </p:pic>
    </p:spTree>
    <p:extLst>
      <p:ext uri="{BB962C8B-B14F-4D97-AF65-F5344CB8AC3E}">
        <p14:creationId xmlns:p14="http://schemas.microsoft.com/office/powerpoint/2010/main" val="375899276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Lst>
  <p:hf hdr="0" dt="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quisition.gov/psc-manua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quisition.gov/" TargetMode="External"/><Relationship Id="rId7" Type="http://schemas.openxmlformats.org/officeDocument/2006/relationships/hyperlink" Target="https://www.arl.army.mil/xtechsearch/"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armysbir.army.mil/" TargetMode="External"/><Relationship Id="rId5" Type="http://schemas.openxmlformats.org/officeDocument/2006/relationships/hyperlink" Target="https://www.projectspectrum.io/" TargetMode="External"/><Relationship Id="rId4" Type="http://schemas.openxmlformats.org/officeDocument/2006/relationships/hyperlink" Target="https://business.defense.gov/Programs/Mentor-Protege-Progra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imgres?imgurl=http://www.amc.army.mil/amc/pa/AMC_copy.JPG&amp;imgrefurl=http://www.amc.army.mil/pa/about.asp&amp;usg=__cMgfoxT5uA13uBPjR0Vj5zbUXIg=&amp;h=359&amp;w=307&amp;sz=19&amp;hl=en&amp;start=1&amp;sig2=hs2d1RCsPV-HwRs-D-mOfQ&amp;zoom=1&amp;um=1&amp;itbs=1&amp;tbnid=fimp8IE1NuhhBM:&amp;tbnh=121&amp;tbnw=103&amp;prev=/search?q=army+materiel+command&amp;um=1&amp;hl=en&amp;sa=X&amp;rls=com.microsoft:*&amp;tbas=0&amp;tbm=isch&amp;ei=_Q0wTrvILcXogQfPpcDmCg"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hyperlink" Target="http://www.google.com/imgres?imgurl=http://www.amc.army.mil/amc/pa/AMC_copy.JPG&amp;imgrefurl=http://www.amc.army.mil/pa/about.asp&amp;usg=__cMgfoxT5uA13uBPjR0Vj5zbUXIg=&amp;h=359&amp;w=307&amp;sz=19&amp;hl=en&amp;start=1&amp;sig2=hs2d1RCsPV-HwRs-D-mOfQ&amp;zoom=1&amp;um=1&amp;itbs=1&amp;tbnid=fimp8IE1NuhhBM:&amp;tbnh=121&amp;tbnw=103&amp;prev=/search?q=army+materiel+command&amp;um=1&amp;hl=en&amp;sa=X&amp;rls=com.microsoft:*&amp;tbas=0&amp;tbm=isch&amp;ei=_Q0wTrvILcXogQfPpcDmC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osbp.army.mil/Resources/Annual-Fiscal-Repor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census.gov/naic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ba.gov/size-standard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9576" y="330184"/>
            <a:ext cx="6382512" cy="1277235"/>
          </a:xfrm>
          <a:prstGeom prst="rect">
            <a:avLst/>
          </a:prstGeom>
        </p:spPr>
        <p:txBody>
          <a:bodyPr/>
          <a:lstStyle/>
          <a:p>
            <a:pPr algn="ctr"/>
            <a:r>
              <a:rPr lang="en-US" sz="3200" b="1" dirty="0"/>
              <a:t>Army small business boot-camp: a how to guide on competing for army contracts</a:t>
            </a:r>
          </a:p>
        </p:txBody>
      </p:sp>
      <p:sp>
        <p:nvSpPr>
          <p:cNvPr id="3" name="Text Placeholder 2"/>
          <p:cNvSpPr>
            <a:spLocks noGrp="1"/>
          </p:cNvSpPr>
          <p:nvPr>
            <p:ph type="body" sz="quarter" idx="4294967295"/>
          </p:nvPr>
        </p:nvSpPr>
        <p:spPr>
          <a:xfrm>
            <a:off x="4266878" y="5382547"/>
            <a:ext cx="4694241" cy="999173"/>
          </a:xfrm>
          <a:prstGeom prst="rect">
            <a:avLst/>
          </a:prstGeom>
        </p:spPr>
        <p:txBody>
          <a:bodyPr anchor="t"/>
          <a:lstStyle/>
          <a:p>
            <a:pPr marL="0" indent="0">
              <a:defRPr/>
            </a:pPr>
            <a:r>
              <a:rPr lang="en-US" sz="2000" b="0" dirty="0"/>
              <a:t>Kimberly Buehler</a:t>
            </a:r>
          </a:p>
          <a:p>
            <a:pPr marL="0" indent="0">
              <a:defRPr/>
            </a:pPr>
            <a:r>
              <a:rPr lang="en-US" sz="2000" dirty="0"/>
              <a:t>Director, Army Office of Small Business Programs</a:t>
            </a:r>
          </a:p>
          <a:p>
            <a:pPr marL="0" indent="0">
              <a:defRPr/>
            </a:pPr>
            <a:r>
              <a:rPr lang="en-US" sz="2000" dirty="0">
                <a:latin typeface="Arial"/>
                <a:ea typeface="ＭＳ Ｐゴシック"/>
                <a:cs typeface="Arial"/>
              </a:rPr>
              <a:t>1 November 2022</a:t>
            </a:r>
            <a:endParaRPr lang="en-US" sz="2000" b="0" dirty="0">
              <a:latin typeface="Arial"/>
              <a:ea typeface="ＭＳ Ｐゴシック"/>
              <a:cs typeface="Arial"/>
            </a:endParaRPr>
          </a:p>
        </p:txBody>
      </p:sp>
      <p:sp>
        <p:nvSpPr>
          <p:cNvPr id="4" name="Text Box 2">
            <a:extLst>
              <a:ext uri="{FF2B5EF4-FFF2-40B4-BE49-F238E27FC236}">
                <a16:creationId xmlns:a16="http://schemas.microsoft.com/office/drawing/2014/main" id="{87530204-BE2A-48BA-87CC-F7A5591D59B3}"/>
              </a:ext>
            </a:extLst>
          </p:cNvPr>
          <p:cNvSpPr txBox="1">
            <a:spLocks noChangeArrowheads="1"/>
          </p:cNvSpPr>
          <p:nvPr/>
        </p:nvSpPr>
        <p:spPr bwMode="auto">
          <a:xfrm>
            <a:off x="182881" y="5932314"/>
            <a:ext cx="2812194" cy="681579"/>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Controlled by: HQDA, Office </a:t>
            </a:r>
            <a:r>
              <a:rPr lang="en-US" sz="800" dirty="0">
                <a:solidFill>
                  <a:prstClr val="black"/>
                </a:solidFill>
                <a:latin typeface="Times New Roman" panose="02020603050405020304" pitchFamily="18" charset="0"/>
                <a:cs typeface="Times New Roman" panose="02020603050405020304" pitchFamily="18" charset="0"/>
              </a:rPr>
              <a:t>of Small Business Programs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CUI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Control: Unrestricted</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POC: </a:t>
            </a:r>
            <a:r>
              <a:rPr lang="en-US" sz="800" noProof="0" dirty="0">
                <a:solidFill>
                  <a:prstClr val="black"/>
                </a:solidFill>
                <a:latin typeface="Times New Roman" panose="02020603050405020304" pitchFamily="18" charset="0"/>
                <a:cs typeface="Times New Roman" panose="02020603050405020304" pitchFamily="18" charset="0"/>
              </a:rPr>
              <a:t>Kimberly Buehler</a:t>
            </a: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prstClr val="black"/>
                </a:solidFill>
                <a:latin typeface="Times New Roman" panose="02020603050405020304" pitchFamily="18" charset="0"/>
                <a:cs typeface="Times New Roman" panose="02020603050405020304" pitchFamily="18" charset="0"/>
              </a:rPr>
              <a:t>Kimberly.d.Buehler.civ</a:t>
            </a: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@army.mil</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72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8"/>
          <p:cNvSpPr txBox="1"/>
          <p:nvPr/>
        </p:nvSpPr>
        <p:spPr>
          <a:xfrm>
            <a:off x="527806" y="1326612"/>
            <a:ext cx="8077201" cy="5314882"/>
          </a:xfrm>
          <a:prstGeom prst="rect">
            <a:avLst/>
          </a:prstGeom>
          <a:noFill/>
          <a:ln>
            <a:noFill/>
          </a:ln>
        </p:spPr>
        <p:txBody>
          <a:bodyPr spcFirstLastPara="1" wrap="square" lIns="57150" tIns="28575" rIns="57150" bIns="28575"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STEP 3:  Determine who buys what you sell </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Utilize your “Procurement Technical Assistance Center” (PTAC) for help getting started (</a:t>
            </a:r>
            <a:r>
              <a:rPr lang="en-US" sz="1800" b="0" i="0" u="none" strike="noStrike" cap="none">
                <a:solidFill>
                  <a:srgbClr val="0070C0"/>
                </a:solidFill>
                <a:latin typeface="Arial"/>
                <a:ea typeface="Arial"/>
                <a:cs typeface="Arial"/>
                <a:sym typeface="Arial"/>
              </a:rPr>
              <a:t>https://www.aptac-us.org</a:t>
            </a:r>
            <a:r>
              <a:rPr lang="en-US" sz="1800" b="0" i="0" u="none" strike="noStrike" cap="none">
                <a:solidFill>
                  <a:schemeClr val="dk1"/>
                </a:solidFill>
                <a:latin typeface="Arial"/>
                <a:ea typeface="Arial"/>
                <a:cs typeface="Arial"/>
                <a:sym typeface="Arial"/>
              </a:rPr>
              <a:t>) </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Utilize other resource partners who provide free and low cost services for current or aspiring small business owners (</a:t>
            </a:r>
            <a:r>
              <a:rPr lang="en-US" sz="1800" b="0" i="0" u="none" strike="noStrike" cap="none">
                <a:solidFill>
                  <a:srgbClr val="0070C0"/>
                </a:solidFill>
                <a:latin typeface="Arial"/>
                <a:ea typeface="Arial"/>
                <a:cs typeface="Arial"/>
                <a:sym typeface="Arial"/>
              </a:rPr>
              <a:t>https://www.sba.gov/local-assistance</a:t>
            </a:r>
            <a:r>
              <a:rPr lang="en-US" sz="1800" b="0" i="0" u="none" strike="noStrike" cap="none">
                <a:solidFill>
                  <a:schemeClr val="dk1"/>
                </a:solidFill>
                <a:latin typeface="Arial"/>
                <a:ea typeface="Arial"/>
                <a:cs typeface="Arial"/>
                <a:sym typeface="Arial"/>
              </a:rPr>
              <a:t>)</a:t>
            </a:r>
            <a:endParaRPr/>
          </a:p>
          <a:p>
            <a:pPr marL="1257300" marR="0" lvl="2" indent="-342900" algn="l" rtl="0">
              <a:lnSpc>
                <a:spcPct val="90000"/>
              </a:lnSpc>
              <a:spcBef>
                <a:spcPts val="1200"/>
              </a:spcBef>
              <a:spcAft>
                <a:spcPts val="0"/>
              </a:spcAft>
              <a:buClr>
                <a:schemeClr val="dk1"/>
              </a:buClr>
              <a:buSzPts val="1600"/>
              <a:buFont typeface="Courier New"/>
              <a:buChar char="o"/>
            </a:pPr>
            <a:r>
              <a:rPr lang="en-US" sz="1600" b="0" i="0" u="none" strike="noStrike" cap="none">
                <a:solidFill>
                  <a:schemeClr val="dk1"/>
                </a:solidFill>
                <a:latin typeface="Arial"/>
                <a:ea typeface="Arial"/>
                <a:cs typeface="Arial"/>
                <a:sym typeface="Arial"/>
              </a:rPr>
              <a:t>Small Business Development Center</a:t>
            </a:r>
            <a:endParaRPr/>
          </a:p>
          <a:p>
            <a:pPr marL="1257300" marR="0" lvl="2" indent="-342900" algn="l" rtl="0">
              <a:lnSpc>
                <a:spcPct val="90000"/>
              </a:lnSpc>
              <a:spcBef>
                <a:spcPts val="1200"/>
              </a:spcBef>
              <a:spcAft>
                <a:spcPts val="0"/>
              </a:spcAft>
              <a:buClr>
                <a:schemeClr val="dk1"/>
              </a:buClr>
              <a:buSzPts val="1600"/>
              <a:buFont typeface="Courier New"/>
              <a:buChar char="o"/>
            </a:pPr>
            <a:r>
              <a:rPr lang="en-US" sz="1600" b="0" i="0" u="none" strike="noStrike" cap="none">
                <a:solidFill>
                  <a:schemeClr val="dk1"/>
                </a:solidFill>
                <a:latin typeface="Arial"/>
                <a:ea typeface="Arial"/>
                <a:cs typeface="Arial"/>
                <a:sym typeface="Arial"/>
              </a:rPr>
              <a:t>Veteran’s Business Outreach Center</a:t>
            </a:r>
            <a:endParaRPr/>
          </a:p>
          <a:p>
            <a:pPr marL="1257300" marR="0" lvl="2" indent="-342900" algn="l" rtl="0">
              <a:lnSpc>
                <a:spcPct val="90000"/>
              </a:lnSpc>
              <a:spcBef>
                <a:spcPts val="1200"/>
              </a:spcBef>
              <a:spcAft>
                <a:spcPts val="0"/>
              </a:spcAft>
              <a:buClr>
                <a:schemeClr val="dk1"/>
              </a:buClr>
              <a:buSzPts val="1600"/>
              <a:buFont typeface="Courier New"/>
              <a:buChar char="o"/>
            </a:pPr>
            <a:r>
              <a:rPr lang="en-US" sz="1600" b="0" i="0" u="none" strike="noStrike" cap="none">
                <a:solidFill>
                  <a:schemeClr val="dk1"/>
                </a:solidFill>
                <a:latin typeface="Arial"/>
                <a:ea typeface="Arial"/>
                <a:cs typeface="Arial"/>
                <a:sym typeface="Arial"/>
              </a:rPr>
              <a:t>Women’s Business Center</a:t>
            </a:r>
            <a:endParaRPr/>
          </a:p>
          <a:p>
            <a:pPr marL="1257300" marR="0" lvl="2" indent="-342900" algn="l" rtl="0">
              <a:lnSpc>
                <a:spcPct val="90000"/>
              </a:lnSpc>
              <a:spcBef>
                <a:spcPts val="1200"/>
              </a:spcBef>
              <a:spcAft>
                <a:spcPts val="0"/>
              </a:spcAft>
              <a:buClr>
                <a:schemeClr val="dk1"/>
              </a:buClr>
              <a:buSzPts val="1600"/>
              <a:buFont typeface="Courier New"/>
              <a:buChar char="o"/>
            </a:pPr>
            <a:r>
              <a:rPr lang="en-US" sz="1600" b="0" i="0" u="none" strike="noStrike" cap="none">
                <a:solidFill>
                  <a:schemeClr val="dk1"/>
                </a:solidFill>
                <a:latin typeface="Arial"/>
                <a:ea typeface="Arial"/>
                <a:cs typeface="Arial"/>
                <a:sym typeface="Arial"/>
              </a:rPr>
              <a:t>SCORE </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Search for previously awarded contracts through the Federal Procurement Data System (FPDS-NG) using your NAICS and “Product and Service Codes” (PSC), which are codes that identify the products and services the federal government buys (for information, visit </a:t>
            </a:r>
            <a:r>
              <a:rPr lang="en-US" sz="1800" b="0" i="0" u="sng" strike="noStrike" cap="none">
                <a:solidFill>
                  <a:srgbClr val="0070C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https://www.acquisition.gov/psc-manual</a:t>
            </a:r>
            <a:r>
              <a:rPr lang="en-US" sz="1800" b="0" i="0" u="none" strike="noStrike" cap="none">
                <a:solidFill>
                  <a:schemeClr val="dk1"/>
                </a:solidFill>
                <a:latin typeface="Arial"/>
                <a:ea typeface="Arial"/>
                <a:cs typeface="Arial"/>
                <a:sym typeface="Arial"/>
              </a:rPr>
              <a:t>)</a:t>
            </a:r>
            <a:endParaRPr/>
          </a:p>
          <a:p>
            <a:pPr marL="800100" marR="0" lvl="1" indent="-228600" algn="l" rtl="0">
              <a:lnSpc>
                <a:spcPct val="90000"/>
              </a:lnSpc>
              <a:spcBef>
                <a:spcPts val="120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a:p>
            <a:pPr marL="914400" marR="0" lvl="2" indent="0" algn="l" rtl="0">
              <a:lnSpc>
                <a:spcPct val="9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1257300" marR="0" lvl="2" indent="-241300" algn="l" rtl="0">
              <a:lnSpc>
                <a:spcPct val="90000"/>
              </a:lnSpc>
              <a:spcBef>
                <a:spcPts val="1200"/>
              </a:spcBef>
              <a:spcAft>
                <a:spcPts val="0"/>
              </a:spcAft>
              <a:buClr>
                <a:schemeClr val="dk1"/>
              </a:buClr>
              <a:buSzPts val="1600"/>
              <a:buFont typeface="Noto Sans Symbols"/>
              <a:buNone/>
            </a:pPr>
            <a:endParaRPr sz="1600" b="0" i="0" u="none" strike="noStrike" cap="none">
              <a:solidFill>
                <a:schemeClr val="dk1"/>
              </a:solidFill>
              <a:latin typeface="Arial"/>
              <a:ea typeface="Arial"/>
              <a:cs typeface="Arial"/>
              <a:sym typeface="Arial"/>
            </a:endParaRPr>
          </a:p>
        </p:txBody>
      </p:sp>
      <p:sp>
        <p:nvSpPr>
          <p:cNvPr id="392" name="Google Shape;392;p18"/>
          <p:cNvSpPr txBox="1">
            <a:spLocks noGrp="1"/>
          </p:cNvSpPr>
          <p:nvPr>
            <p:ph type="title" idx="4294967295"/>
          </p:nvPr>
        </p:nvSpPr>
        <p:spPr>
          <a:xfrm>
            <a:off x="777240" y="89841"/>
            <a:ext cx="7479792" cy="931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HOW TO DO BUSINESS WITH THE FEDERAL GOVERNMENT</a:t>
            </a:r>
            <a:endParaRPr sz="2400" b="1" i="0" u="none" strike="noStrike" cap="none">
              <a:solidFill>
                <a:schemeClr val="dk1"/>
              </a:solidFill>
              <a:latin typeface="Arial"/>
              <a:ea typeface="Arial"/>
              <a:cs typeface="Arial"/>
              <a:sym typeface="Arial"/>
            </a:endParaRPr>
          </a:p>
        </p:txBody>
      </p:sp>
      <p:sp>
        <p:nvSpPr>
          <p:cNvPr id="393" name="Google Shape;393;p18"/>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Arial"/>
                <a:ea typeface="Arial"/>
                <a:cs typeface="Arial"/>
                <a:sym typeface="Arial"/>
              </a:rPr>
              <a:t>10</a:t>
            </a:fld>
            <a:endParaRPr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165211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p:nvPr/>
        </p:nvSpPr>
        <p:spPr>
          <a:xfrm>
            <a:off x="527806" y="1171164"/>
            <a:ext cx="8077201" cy="5314882"/>
          </a:xfrm>
          <a:prstGeom prst="rect">
            <a:avLst/>
          </a:prstGeom>
          <a:noFill/>
          <a:ln>
            <a:noFill/>
          </a:ln>
        </p:spPr>
        <p:txBody>
          <a:bodyPr spcFirstLastPara="1" wrap="square" lIns="57150" tIns="28575" rIns="57150" bIns="28575"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STEP 4: Develop your capture strategy</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What agencies have most opportunity?</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What is the mission of that agency and what problems are they trying to solve?</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How can my company support that mission, solve that problem--what differentiates my company?</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Should I build performance through subcontracting?</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When do I seek prime opportunities?</a:t>
            </a:r>
            <a:endParaRPr/>
          </a:p>
          <a:p>
            <a:pPr marL="342900" marR="0" lvl="0" indent="-34290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STEP 5: Search SAM.gov to find federal contract opportunities (</a:t>
            </a:r>
            <a:r>
              <a:rPr lang="en-US" sz="2400" u="sng">
                <a:solidFill>
                  <a:schemeClr val="hlink"/>
                </a:solidFill>
                <a:hlinkClick r:id="rId3"/>
              </a:rPr>
              <a:t>https://sam.gov/content/home</a:t>
            </a:r>
            <a:r>
              <a:rPr lang="en-US" sz="2400">
                <a:solidFill>
                  <a:schemeClr val="dk1"/>
                </a:solidFill>
                <a:latin typeface="Arial"/>
                <a:ea typeface="Arial"/>
                <a:cs typeface="Arial"/>
                <a:sym typeface="Arial"/>
              </a:rPr>
              <a:t>).  Government agencies are required to advertise all contract with an anticipated value over $25,000.  </a:t>
            </a:r>
            <a:endParaRPr/>
          </a:p>
          <a:p>
            <a:pPr marL="0" marR="0" lvl="0" indent="0" algn="l" rtl="0">
              <a:lnSpc>
                <a:spcPct val="90000"/>
              </a:lnSpc>
              <a:spcBef>
                <a:spcPts val="1200"/>
              </a:spcBef>
              <a:spcAft>
                <a:spcPts val="0"/>
              </a:spcAft>
              <a:buNone/>
            </a:pPr>
            <a:r>
              <a:rPr lang="en-US" sz="1800">
                <a:solidFill>
                  <a:schemeClr val="dk1"/>
                </a:solidFill>
                <a:latin typeface="Arial"/>
                <a:ea typeface="Arial"/>
                <a:cs typeface="Arial"/>
                <a:sym typeface="Arial"/>
              </a:rPr>
              <a:t>TIP!  When responding to “sources sought notices” or “requests for information” answer all questions and be specific about how you can perform the requirement to include subcontracting.</a:t>
            </a:r>
            <a:endParaRPr sz="1800">
              <a:solidFill>
                <a:schemeClr val="dk1"/>
              </a:solidFill>
              <a:latin typeface="Arial"/>
              <a:ea typeface="Arial"/>
              <a:cs typeface="Arial"/>
              <a:sym typeface="Arial"/>
            </a:endParaRPr>
          </a:p>
          <a:p>
            <a:pPr marL="914400" marR="0" lvl="2" indent="0" algn="l" rtl="0">
              <a:lnSpc>
                <a:spcPct val="9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1257300" marR="0" lvl="2" indent="-241300" algn="l" rtl="0">
              <a:lnSpc>
                <a:spcPct val="90000"/>
              </a:lnSpc>
              <a:spcBef>
                <a:spcPts val="1200"/>
              </a:spcBef>
              <a:spcAft>
                <a:spcPts val="0"/>
              </a:spcAft>
              <a:buClr>
                <a:schemeClr val="dk1"/>
              </a:buClr>
              <a:buSzPts val="1600"/>
              <a:buFont typeface="Noto Sans Symbols"/>
              <a:buNone/>
            </a:pPr>
            <a:endParaRPr sz="1600" b="0" i="0" u="none" strike="noStrike" cap="none">
              <a:solidFill>
                <a:schemeClr val="dk1"/>
              </a:solidFill>
              <a:latin typeface="Arial"/>
              <a:ea typeface="Arial"/>
              <a:cs typeface="Arial"/>
              <a:sym typeface="Arial"/>
            </a:endParaRPr>
          </a:p>
        </p:txBody>
      </p:sp>
      <p:sp>
        <p:nvSpPr>
          <p:cNvPr id="399" name="Google Shape;399;p19"/>
          <p:cNvSpPr txBox="1">
            <a:spLocks noGrp="1"/>
          </p:cNvSpPr>
          <p:nvPr>
            <p:ph type="title" idx="4294967295"/>
          </p:nvPr>
        </p:nvSpPr>
        <p:spPr>
          <a:xfrm>
            <a:off x="777240" y="89841"/>
            <a:ext cx="7479792" cy="931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HOW TO DO BUSINESS WITH THE FEDERAL GOVERNMENT</a:t>
            </a:r>
            <a:endParaRPr sz="2400" b="1" i="0" u="none" strike="noStrike" cap="none">
              <a:solidFill>
                <a:schemeClr val="dk1"/>
              </a:solidFill>
              <a:latin typeface="Arial"/>
              <a:ea typeface="Arial"/>
              <a:cs typeface="Arial"/>
              <a:sym typeface="Arial"/>
            </a:endParaRPr>
          </a:p>
        </p:txBody>
      </p:sp>
      <p:sp>
        <p:nvSpPr>
          <p:cNvPr id="400" name="Google Shape;400;p19"/>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Arial"/>
                <a:ea typeface="Arial"/>
                <a:cs typeface="Arial"/>
                <a:sym typeface="Arial"/>
              </a:rPr>
              <a:t>11</a:t>
            </a:fld>
            <a:endParaRPr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151947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0"/>
          <p:cNvSpPr txBox="1"/>
          <p:nvPr/>
        </p:nvSpPr>
        <p:spPr>
          <a:xfrm>
            <a:off x="527806" y="1326612"/>
            <a:ext cx="8077201" cy="5314882"/>
          </a:xfrm>
          <a:prstGeom prst="rect">
            <a:avLst/>
          </a:prstGeom>
          <a:noFill/>
          <a:ln>
            <a:noFill/>
          </a:ln>
        </p:spPr>
        <p:txBody>
          <a:bodyPr spcFirstLastPara="1" wrap="square" lIns="57150" tIns="28575" rIns="57150" bIns="28575"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STEP 6: Attend matchmaking and outreach events to network with large business primes and government agencies </a:t>
            </a:r>
            <a:endParaRPr/>
          </a:p>
          <a:p>
            <a:pPr marL="800100" marR="0" lvl="1" indent="-342900" algn="l" rtl="0">
              <a:lnSpc>
                <a:spcPct val="90000"/>
              </a:lnSpc>
              <a:spcBef>
                <a:spcPts val="12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Schedule capability briefs</a:t>
            </a:r>
            <a:endParaRPr/>
          </a:p>
          <a:p>
            <a:pPr marL="1257300" marR="0" lvl="2" indent="-342900" algn="l" rtl="0">
              <a:lnSpc>
                <a:spcPct val="90000"/>
              </a:lnSpc>
              <a:spcBef>
                <a:spcPts val="1200"/>
              </a:spcBef>
              <a:spcAft>
                <a:spcPts val="0"/>
              </a:spcAft>
              <a:buClr>
                <a:schemeClr val="dk1"/>
              </a:buClr>
              <a:buSzPts val="1800"/>
              <a:buFont typeface="Courier New"/>
              <a:buChar char="o"/>
            </a:pPr>
            <a:r>
              <a:rPr lang="en-US" sz="1800" b="0" i="0" u="none" strike="noStrike" cap="none">
                <a:solidFill>
                  <a:schemeClr val="dk1"/>
                </a:solidFill>
                <a:latin typeface="Arial"/>
                <a:ea typeface="Arial"/>
                <a:cs typeface="Arial"/>
                <a:sym typeface="Arial"/>
              </a:rPr>
              <a:t>Use the small business professional as the primary entry point</a:t>
            </a:r>
            <a:endParaRPr/>
          </a:p>
          <a:p>
            <a:pPr marL="800100" marR="0" lvl="1" indent="-342900" algn="l" rtl="0">
              <a:lnSpc>
                <a:spcPct val="90000"/>
              </a:lnSpc>
              <a:spcBef>
                <a:spcPts val="12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Know your audience</a:t>
            </a:r>
            <a:endParaRPr/>
          </a:p>
          <a:p>
            <a:pPr marL="1257300" marR="0" lvl="2" indent="-342900" algn="l" rtl="0">
              <a:lnSpc>
                <a:spcPct val="90000"/>
              </a:lnSpc>
              <a:spcBef>
                <a:spcPts val="1200"/>
              </a:spcBef>
              <a:spcAft>
                <a:spcPts val="0"/>
              </a:spcAft>
              <a:buClr>
                <a:schemeClr val="dk1"/>
              </a:buClr>
              <a:buSzPts val="1800"/>
              <a:buFont typeface="Courier New"/>
              <a:buChar char="o"/>
            </a:pPr>
            <a:r>
              <a:rPr lang="en-US" sz="1800" b="0" i="0" u="none" strike="noStrike" cap="none">
                <a:solidFill>
                  <a:schemeClr val="dk1"/>
                </a:solidFill>
                <a:latin typeface="Arial"/>
                <a:ea typeface="Arial"/>
                <a:cs typeface="Arial"/>
                <a:sym typeface="Arial"/>
              </a:rPr>
              <a:t>Talk business with the small business professional and contracting officer</a:t>
            </a:r>
            <a:endParaRPr/>
          </a:p>
          <a:p>
            <a:pPr marL="1257300" marR="0" lvl="2" indent="-342900" algn="l" rtl="0">
              <a:lnSpc>
                <a:spcPct val="90000"/>
              </a:lnSpc>
              <a:spcBef>
                <a:spcPts val="1200"/>
              </a:spcBef>
              <a:spcAft>
                <a:spcPts val="0"/>
              </a:spcAft>
              <a:buClr>
                <a:schemeClr val="dk1"/>
              </a:buClr>
              <a:buSzPts val="1800"/>
              <a:buFont typeface="Courier New"/>
              <a:buChar char="o"/>
            </a:pPr>
            <a:r>
              <a:rPr lang="en-US" sz="1800" b="0" i="0" u="none" strike="noStrike" cap="none">
                <a:solidFill>
                  <a:schemeClr val="dk1"/>
                </a:solidFill>
                <a:latin typeface="Arial"/>
                <a:ea typeface="Arial"/>
                <a:cs typeface="Arial"/>
                <a:sym typeface="Arial"/>
              </a:rPr>
              <a:t>Talk technical with the “customer” (organization with the money)</a:t>
            </a:r>
            <a:endParaRPr/>
          </a:p>
          <a:p>
            <a:pPr marL="457200" marR="0" lvl="1" indent="0" algn="l" rtl="0">
              <a:lnSpc>
                <a:spcPct val="90000"/>
              </a:lnSpc>
              <a:spcBef>
                <a:spcPts val="1200"/>
              </a:spcBef>
              <a:spcAft>
                <a:spcPts val="0"/>
              </a:spcAft>
              <a:buNone/>
            </a:pPr>
            <a:r>
              <a:rPr lang="en-US" sz="2000" b="0" i="0" u="none" strike="noStrike" cap="none">
                <a:solidFill>
                  <a:schemeClr val="dk1"/>
                </a:solidFill>
                <a:latin typeface="Arial"/>
                <a:ea typeface="Arial"/>
                <a:cs typeface="Arial"/>
                <a:sym typeface="Arial"/>
              </a:rPr>
              <a:t>TIP!  Do not ask what the government can do for you.  Lead with your capability and end with your small business status.</a:t>
            </a:r>
            <a:endParaRPr/>
          </a:p>
          <a:p>
            <a:pPr marL="457200" marR="0" lvl="1" indent="0" algn="l" rtl="0">
              <a:lnSpc>
                <a:spcPct val="90000"/>
              </a:lnSpc>
              <a:spcBef>
                <a:spcPts val="1200"/>
              </a:spcBef>
              <a:spcAft>
                <a:spcPts val="0"/>
              </a:spcAft>
              <a:buNone/>
            </a:pPr>
            <a:endParaRPr sz="1800" b="0" i="0" u="none" strike="noStrike" cap="none">
              <a:solidFill>
                <a:schemeClr val="dk1"/>
              </a:solidFill>
              <a:latin typeface="Arial"/>
              <a:ea typeface="Arial"/>
              <a:cs typeface="Arial"/>
              <a:sym typeface="Arial"/>
            </a:endParaRPr>
          </a:p>
        </p:txBody>
      </p:sp>
      <p:sp>
        <p:nvSpPr>
          <p:cNvPr id="406" name="Google Shape;406;p20"/>
          <p:cNvSpPr txBox="1">
            <a:spLocks noGrp="1"/>
          </p:cNvSpPr>
          <p:nvPr>
            <p:ph type="title" idx="4294967295"/>
          </p:nvPr>
        </p:nvSpPr>
        <p:spPr>
          <a:xfrm>
            <a:off x="777240" y="89841"/>
            <a:ext cx="7479792" cy="931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HOW TO DO BUSINESS WITH THE FEDERAL GOVERNMENT</a:t>
            </a:r>
            <a:endParaRPr sz="2400" b="1" i="0" u="none" strike="noStrike" cap="none">
              <a:solidFill>
                <a:schemeClr val="dk1"/>
              </a:solidFill>
              <a:latin typeface="Arial"/>
              <a:ea typeface="Arial"/>
              <a:cs typeface="Arial"/>
              <a:sym typeface="Arial"/>
            </a:endParaRPr>
          </a:p>
        </p:txBody>
      </p:sp>
      <p:sp>
        <p:nvSpPr>
          <p:cNvPr id="407" name="Google Shape;407;p20"/>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Arial"/>
                <a:ea typeface="Arial"/>
                <a:cs typeface="Arial"/>
                <a:sym typeface="Arial"/>
              </a:rPr>
              <a:t>12</a:t>
            </a:fld>
            <a:endParaRPr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312501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41946" y="1471422"/>
            <a:ext cx="8077201" cy="4499610"/>
          </a:xfrm>
          <a:prstGeom prst="rect">
            <a:avLst/>
          </a:prstGeom>
        </p:spPr>
        <p:txBody>
          <a:bodyPr lIns="57150" tIns="28575" rIns="57150" bIns="28575" anchor="t"/>
          <a:lstStyle/>
          <a:p>
            <a:pPr marL="342900" indent="-342900" defTabSz="914797">
              <a:lnSpc>
                <a:spcPct val="90000"/>
              </a:lnSpc>
              <a:spcBef>
                <a:spcPts val="600"/>
              </a:spcBef>
              <a:spcAft>
                <a:spcPts val="600"/>
              </a:spcAft>
              <a:buFont typeface="Arial" panose="020B0604020202020204" pitchFamily="34" charset="0"/>
              <a:buChar char="•"/>
              <a:defRPr/>
            </a:pPr>
            <a:r>
              <a:rPr lang="en-US" kern="0" dirty="0">
                <a:cs typeface="Arial"/>
                <a:sym typeface="GillSans" charset="0"/>
              </a:rPr>
              <a:t>OTHER IMPORTANT ACTIONS: </a:t>
            </a:r>
          </a:p>
          <a:p>
            <a:pPr marL="800100" lvl="1" indent="-342900" defTabSz="914797">
              <a:lnSpc>
                <a:spcPct val="90000"/>
              </a:lnSpc>
              <a:spcBef>
                <a:spcPts val="600"/>
              </a:spcBef>
              <a:spcAft>
                <a:spcPts val="600"/>
              </a:spcAft>
              <a:buFont typeface="Wingdings" panose="05000000000000000000" pitchFamily="2" charset="2"/>
              <a:buChar char="ü"/>
              <a:defRPr/>
            </a:pPr>
            <a:r>
              <a:rPr lang="en-US" sz="1800" kern="0" dirty="0">
                <a:latin typeface="+mn-lt"/>
                <a:cs typeface="Arial"/>
                <a:sym typeface="GillSans" charset="0"/>
              </a:rPr>
              <a:t>Become familiar with the Federal Acquisition Regulation (FAR), the Defense Federal Acquisition Regulation Supplement (DFARS), and agency supplements (</a:t>
            </a:r>
            <a:r>
              <a:rPr lang="en-US" sz="1800" kern="0" dirty="0">
                <a:latin typeface="+mn-lt"/>
                <a:cs typeface="Arial"/>
                <a:sym typeface="GillSans" charset="0"/>
                <a:hlinkClick r:id="rId3"/>
              </a:rPr>
              <a:t>https://www.acquisition.gov</a:t>
            </a:r>
            <a:r>
              <a:rPr lang="en-US" sz="1800" kern="0" dirty="0">
                <a:latin typeface="+mn-lt"/>
                <a:cs typeface="Arial"/>
                <a:sym typeface="GillSans" charset="0"/>
              </a:rPr>
              <a:t>)</a:t>
            </a:r>
          </a:p>
          <a:p>
            <a:pPr marL="800100" lvl="1" indent="-342900" defTabSz="914797">
              <a:lnSpc>
                <a:spcPct val="90000"/>
              </a:lnSpc>
              <a:spcBef>
                <a:spcPts val="600"/>
              </a:spcBef>
              <a:spcAft>
                <a:spcPts val="600"/>
              </a:spcAft>
              <a:buFont typeface="Wingdings" panose="05000000000000000000" pitchFamily="2" charset="2"/>
              <a:buChar char="ü"/>
              <a:defRPr/>
            </a:pPr>
            <a:r>
              <a:rPr lang="en-US" sz="1800" kern="0" dirty="0">
                <a:latin typeface="+mn-lt"/>
                <a:cs typeface="Arial"/>
                <a:sym typeface="GillSans" charset="0"/>
              </a:rPr>
              <a:t>Explore subcontracting opportunities (</a:t>
            </a:r>
            <a:r>
              <a:rPr lang="en-US" sz="1800" kern="0" dirty="0">
                <a:solidFill>
                  <a:srgbClr val="0070C0"/>
                </a:solidFill>
                <a:latin typeface="+mn-lt"/>
                <a:cs typeface="Arial"/>
                <a:sym typeface="GillSans" charset="0"/>
              </a:rPr>
              <a:t>https://www.sba.gov/contracting/finding-government-customers/subcontracting/small-business-resources</a:t>
            </a:r>
            <a:r>
              <a:rPr lang="en-US" sz="1800" kern="0" dirty="0">
                <a:latin typeface="+mn-lt"/>
                <a:cs typeface="Arial"/>
                <a:sym typeface="GillSans" charset="0"/>
              </a:rPr>
              <a:t>)</a:t>
            </a:r>
          </a:p>
          <a:p>
            <a:pPr marL="800100" lvl="1" indent="-342900" defTabSz="914797">
              <a:lnSpc>
                <a:spcPct val="90000"/>
              </a:lnSpc>
              <a:spcBef>
                <a:spcPts val="600"/>
              </a:spcBef>
              <a:spcAft>
                <a:spcPts val="600"/>
              </a:spcAft>
              <a:buFont typeface="Wingdings" panose="05000000000000000000" pitchFamily="2" charset="2"/>
              <a:buChar char="ü"/>
              <a:defRPr/>
            </a:pPr>
            <a:r>
              <a:rPr lang="en-US" sz="1800" kern="0" dirty="0">
                <a:latin typeface="+mn-lt"/>
                <a:cs typeface="Arial"/>
                <a:sym typeface="GillSans" charset="0"/>
              </a:rPr>
              <a:t>Explore Mentor-Protégé Program opportunities (</a:t>
            </a:r>
            <a:r>
              <a:rPr lang="en-US" sz="1800" kern="0" dirty="0">
                <a:solidFill>
                  <a:srgbClr val="0070C0"/>
                </a:solidFill>
                <a:latin typeface="+mn-lt"/>
                <a:cs typeface="Arial"/>
                <a:sym typeface="GillSans" charset="0"/>
                <a:hlinkClick r:id="rId4"/>
              </a:rPr>
              <a:t>https://business.defense.gov/Programs/Mentor-Protege-Program/</a:t>
            </a:r>
            <a:r>
              <a:rPr lang="en-US" sz="1800" kern="0" dirty="0">
                <a:latin typeface="+mn-lt"/>
                <a:cs typeface="Arial"/>
                <a:sym typeface="GillSans" charset="0"/>
              </a:rPr>
              <a:t>)</a:t>
            </a:r>
          </a:p>
          <a:p>
            <a:pPr marL="800100" lvl="1" indent="-342900" defTabSz="914797">
              <a:lnSpc>
                <a:spcPct val="90000"/>
              </a:lnSpc>
              <a:spcBef>
                <a:spcPts val="600"/>
              </a:spcBef>
              <a:spcAft>
                <a:spcPts val="600"/>
              </a:spcAft>
              <a:buFont typeface="Wingdings" panose="05000000000000000000" pitchFamily="2" charset="2"/>
              <a:buChar char="ü"/>
              <a:defRPr/>
            </a:pPr>
            <a:r>
              <a:rPr lang="en-US" sz="1800" kern="0" dirty="0">
                <a:latin typeface="+mn-lt"/>
                <a:cs typeface="Arial"/>
                <a:sym typeface="GillSans" charset="0"/>
              </a:rPr>
              <a:t>Get help with Cybersecurity Maturity Model Certification through the D</a:t>
            </a:r>
            <a:r>
              <a:rPr lang="en-US" sz="1800" dirty="0"/>
              <a:t>OD Project Spectrum </a:t>
            </a:r>
            <a:r>
              <a:rPr lang="en-US" sz="1800" dirty="0">
                <a:hlinkClick r:id="rId5">
                  <a:extLst>
                    <a:ext uri="{A12FA001-AC4F-418D-AE19-62706E023703}">
                      <ahyp:hlinkClr xmlns:ahyp="http://schemas.microsoft.com/office/drawing/2018/hyperlinkcolor" xmlns="" val="tx"/>
                    </a:ext>
                  </a:extLst>
                </a:hlinkClick>
              </a:rPr>
              <a:t>(</a:t>
            </a:r>
            <a:r>
              <a:rPr lang="en-US" sz="1800" dirty="0">
                <a:solidFill>
                  <a:srgbClr val="0563C1"/>
                </a:solidFill>
                <a:hlinkClick r:id="rId5">
                  <a:extLst>
                    <a:ext uri="{A12FA001-AC4F-418D-AE19-62706E023703}">
                      <ahyp:hlinkClr xmlns:ahyp="http://schemas.microsoft.com/office/drawing/2018/hyperlinkcolor" xmlns="" val="tx"/>
                    </a:ext>
                  </a:extLst>
                </a:hlinkClick>
              </a:rPr>
              <a:t>https://www.projectspectrum.io</a:t>
            </a:r>
            <a:r>
              <a:rPr lang="en-US" sz="1800" dirty="0"/>
              <a:t>)</a:t>
            </a:r>
          </a:p>
          <a:p>
            <a:pPr marL="800100" lvl="1" indent="-342900" defTabSz="914797">
              <a:lnSpc>
                <a:spcPct val="90000"/>
              </a:lnSpc>
              <a:spcBef>
                <a:spcPts val="600"/>
              </a:spcBef>
              <a:spcAft>
                <a:spcPts val="600"/>
              </a:spcAft>
              <a:buFont typeface="Wingdings" panose="05000000000000000000" pitchFamily="2" charset="2"/>
              <a:buChar char="ü"/>
              <a:defRPr/>
            </a:pPr>
            <a:r>
              <a:rPr lang="en-US" sz="1800" kern="0" dirty="0">
                <a:latin typeface="+mn-lt"/>
                <a:cs typeface="Arial"/>
                <a:sym typeface="GillSans" charset="0"/>
              </a:rPr>
              <a:t>Check out Army SBIR/STTR (</a:t>
            </a:r>
            <a:r>
              <a:rPr lang="en-US" sz="1800" kern="0" dirty="0">
                <a:latin typeface="+mn-lt"/>
                <a:cs typeface="Arial"/>
                <a:sym typeface="GillSans" charset="0"/>
                <a:hlinkClick r:id="rId6"/>
              </a:rPr>
              <a:t>https://www.armysbir.army.mil</a:t>
            </a:r>
            <a:r>
              <a:rPr lang="en-US" sz="1800" kern="0" dirty="0">
                <a:latin typeface="+mn-lt"/>
                <a:cs typeface="Arial"/>
                <a:sym typeface="GillSans" charset="0"/>
              </a:rPr>
              <a:t>) </a:t>
            </a:r>
          </a:p>
          <a:p>
            <a:pPr marL="800100" lvl="1" indent="-342900" defTabSz="914797">
              <a:lnSpc>
                <a:spcPct val="90000"/>
              </a:lnSpc>
              <a:spcBef>
                <a:spcPts val="600"/>
              </a:spcBef>
              <a:spcAft>
                <a:spcPts val="600"/>
              </a:spcAft>
              <a:buFont typeface="Wingdings" panose="05000000000000000000" pitchFamily="2" charset="2"/>
              <a:buChar char="ü"/>
              <a:defRPr/>
            </a:pPr>
            <a:r>
              <a:rPr lang="en-US" sz="1800" kern="0" dirty="0">
                <a:latin typeface="+mn-lt"/>
                <a:cs typeface="Arial"/>
                <a:sym typeface="GillSans" charset="0"/>
              </a:rPr>
              <a:t>Check out </a:t>
            </a:r>
            <a:r>
              <a:rPr lang="en-US" sz="1800" kern="0" dirty="0" err="1">
                <a:latin typeface="+mn-lt"/>
                <a:cs typeface="Arial"/>
                <a:sym typeface="GillSans" charset="0"/>
              </a:rPr>
              <a:t>xTECH</a:t>
            </a:r>
            <a:r>
              <a:rPr lang="en-US" sz="1800" kern="0" dirty="0">
                <a:latin typeface="+mn-lt"/>
                <a:cs typeface="Arial"/>
                <a:sym typeface="GillSans" charset="0"/>
              </a:rPr>
              <a:t> Search </a:t>
            </a:r>
            <a:r>
              <a:rPr lang="en-US" sz="2000" dirty="0">
                <a:latin typeface="+mn-lt"/>
              </a:rPr>
              <a:t>(</a:t>
            </a:r>
            <a:r>
              <a:rPr lang="en-US" sz="2000" dirty="0">
                <a:latin typeface="+mn-lt"/>
                <a:hlinkClick r:id="rId7"/>
              </a:rPr>
              <a:t>https://www.arl.army.mil/xtechsearch/</a:t>
            </a:r>
            <a:r>
              <a:rPr lang="en-US" sz="2000" dirty="0">
                <a:latin typeface="+mn-lt"/>
              </a:rPr>
              <a:t>)</a:t>
            </a:r>
            <a:endParaRPr lang="en-US" sz="1800" kern="0" dirty="0">
              <a:latin typeface="+mn-lt"/>
              <a:cs typeface="Arial"/>
              <a:sym typeface="GillSans" charset="0"/>
            </a:endParaRPr>
          </a:p>
          <a:p>
            <a:pPr marL="800100" lvl="1" indent="-342900" defTabSz="914797">
              <a:lnSpc>
                <a:spcPct val="90000"/>
              </a:lnSpc>
              <a:spcBef>
                <a:spcPts val="600"/>
              </a:spcBef>
              <a:spcAft>
                <a:spcPts val="600"/>
              </a:spcAft>
              <a:buFont typeface="Wingdings" panose="05000000000000000000" pitchFamily="2" charset="2"/>
              <a:buChar char="ü"/>
              <a:defRPr/>
            </a:pPr>
            <a:r>
              <a:rPr lang="en-US" sz="1800" b="1" u="sng" kern="0" dirty="0">
                <a:latin typeface="+mn-lt"/>
                <a:cs typeface="Arial"/>
                <a:sym typeface="GillSans" charset="0"/>
              </a:rPr>
              <a:t>Get to know the Small Business Professionals!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800100" lvl="1" indent="-342900" defTabSz="914797">
              <a:lnSpc>
                <a:spcPct val="90000"/>
              </a:lnSpc>
              <a:spcBef>
                <a:spcPts val="600"/>
              </a:spcBef>
              <a:spcAft>
                <a:spcPts val="600"/>
              </a:spcAft>
              <a:buFont typeface="Wingdings" panose="05000000000000000000" pitchFamily="2" charset="2"/>
              <a:buChar char="ü"/>
              <a:defRPr/>
            </a:pPr>
            <a:endParaRPr lang="en-US" sz="1800" b="1" u="sng" kern="0" dirty="0">
              <a:latin typeface="+mn-lt"/>
              <a:cs typeface="Arial"/>
              <a:sym typeface="GillSans" charset="0"/>
            </a:endParaRPr>
          </a:p>
          <a:p>
            <a:pPr lvl="2" defTabSz="914797">
              <a:lnSpc>
                <a:spcPct val="90000"/>
              </a:lnSpc>
              <a:spcBef>
                <a:spcPts val="600"/>
              </a:spcBef>
              <a:spcAft>
                <a:spcPts val="600"/>
              </a:spcAft>
              <a:defRPr/>
            </a:pPr>
            <a:endParaRPr lang="en-US" sz="1600" kern="0" dirty="0">
              <a:latin typeface="+mn-lt"/>
              <a:cs typeface="Arial"/>
              <a:sym typeface="GillSans" charset="0"/>
            </a:endParaRPr>
          </a:p>
          <a:p>
            <a:pPr marL="1257300" lvl="2" indent="-342900" defTabSz="914797">
              <a:lnSpc>
                <a:spcPct val="90000"/>
              </a:lnSpc>
              <a:spcBef>
                <a:spcPts val="600"/>
              </a:spcBef>
              <a:spcAft>
                <a:spcPts val="600"/>
              </a:spcAft>
              <a:buFont typeface="Wingdings" panose="05000000000000000000" pitchFamily="2" charset="2"/>
              <a:buChar char="ü"/>
              <a:defRPr/>
            </a:pPr>
            <a:endParaRPr lang="en-US" sz="1600" kern="0" dirty="0">
              <a:latin typeface="+mn-lt"/>
              <a:cs typeface="Arial"/>
              <a:sym typeface="GillSans" charset="0"/>
            </a:endParaRPr>
          </a:p>
        </p:txBody>
      </p:sp>
      <p:sp>
        <p:nvSpPr>
          <p:cNvPr id="2" name="Title 1"/>
          <p:cNvSpPr>
            <a:spLocks noGrp="1"/>
          </p:cNvSpPr>
          <p:nvPr>
            <p:ph type="title" idx="4294967295"/>
          </p:nvPr>
        </p:nvSpPr>
        <p:spPr>
          <a:xfrm>
            <a:off x="777240" y="89841"/>
            <a:ext cx="7479792" cy="931863"/>
          </a:xfrm>
          <a:prstGeom prst="rect">
            <a:avLst/>
          </a:prstGeom>
        </p:spPr>
        <p:txBody>
          <a:bodyPr anchor="t">
            <a:noAutofit/>
          </a:bodyPr>
          <a:lstStyle/>
          <a:p>
            <a:pPr algn="ctr"/>
            <a:r>
              <a:rPr lang="en-US" sz="2800" b="1" dirty="0">
                <a:latin typeface="+mj-lt"/>
                <a:ea typeface="ＭＳ Ｐゴシック"/>
                <a:cs typeface="Arial"/>
              </a:rPr>
              <a:t>How to do business with the federal government</a:t>
            </a:r>
            <a:endParaRPr lang="en-US" b="1" dirty="0"/>
          </a:p>
        </p:txBody>
      </p:sp>
      <p:sp>
        <p:nvSpPr>
          <p:cNvPr id="6"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13</a:t>
            </a:fld>
            <a:endParaRPr lang="en-US" dirty="0"/>
          </a:p>
        </p:txBody>
      </p:sp>
    </p:spTree>
    <p:extLst>
      <p:ext uri="{BB962C8B-B14F-4D97-AF65-F5344CB8AC3E}">
        <p14:creationId xmlns:p14="http://schemas.microsoft.com/office/powerpoint/2010/main" val="200314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gin reform – From challenge to opportunity - Risk.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73" y="1472859"/>
            <a:ext cx="7575043" cy="4676328"/>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5336843" y="4880750"/>
            <a:ext cx="740664" cy="8229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009981" y="5680333"/>
            <a:ext cx="1426994" cy="400110"/>
          </a:xfrm>
          <a:prstGeom prst="rect">
            <a:avLst/>
          </a:prstGeom>
          <a:noFill/>
        </p:spPr>
        <p:txBody>
          <a:bodyPr wrap="none" rtlCol="0">
            <a:spAutoFit/>
          </a:bodyPr>
          <a:lstStyle/>
          <a:p>
            <a:r>
              <a:rPr lang="en-US" sz="2000" dirty="0"/>
              <a:t>Acquisition</a:t>
            </a:r>
          </a:p>
        </p:txBody>
      </p:sp>
      <p:sp>
        <p:nvSpPr>
          <p:cNvPr id="8" name="Up Arrow 7"/>
          <p:cNvSpPr/>
          <p:nvPr/>
        </p:nvSpPr>
        <p:spPr>
          <a:xfrm>
            <a:off x="2889503" y="4868476"/>
            <a:ext cx="740664" cy="8229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27034" y="5658874"/>
            <a:ext cx="1880643" cy="400110"/>
          </a:xfrm>
          <a:prstGeom prst="rect">
            <a:avLst/>
          </a:prstGeom>
          <a:noFill/>
        </p:spPr>
        <p:txBody>
          <a:bodyPr wrap="none" rtlCol="0">
            <a:spAutoFit/>
          </a:bodyPr>
          <a:lstStyle/>
          <a:p>
            <a:r>
              <a:rPr lang="en-US" sz="2000" dirty="0"/>
              <a:t>Industrial Base</a:t>
            </a:r>
          </a:p>
        </p:txBody>
      </p:sp>
      <p:sp>
        <p:nvSpPr>
          <p:cNvPr id="10" name="Down Arrow 9"/>
          <p:cNvSpPr/>
          <p:nvPr/>
        </p:nvSpPr>
        <p:spPr>
          <a:xfrm rot="19736559">
            <a:off x="3360419" y="2770103"/>
            <a:ext cx="594361" cy="841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64050" y="2379791"/>
            <a:ext cx="2906565" cy="400110"/>
          </a:xfrm>
          <a:prstGeom prst="rect">
            <a:avLst/>
          </a:prstGeom>
          <a:noFill/>
        </p:spPr>
        <p:txBody>
          <a:bodyPr wrap="none" rtlCol="0">
            <a:spAutoFit/>
          </a:bodyPr>
          <a:lstStyle/>
          <a:p>
            <a:r>
              <a:rPr lang="en-US" sz="2000" dirty="0"/>
              <a:t>Defense Industrial Base</a:t>
            </a:r>
          </a:p>
        </p:txBody>
      </p:sp>
      <p:sp>
        <p:nvSpPr>
          <p:cNvPr id="11" name="Bent-Up Arrow 10"/>
          <p:cNvSpPr/>
          <p:nvPr/>
        </p:nvSpPr>
        <p:spPr>
          <a:xfrm rot="9682462">
            <a:off x="4450411" y="2043901"/>
            <a:ext cx="886968" cy="6445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3"/>
          <p:cNvSpPr txBox="1">
            <a:spLocks/>
          </p:cNvSpPr>
          <p:nvPr/>
        </p:nvSpPr>
        <p:spPr bwMode="auto">
          <a:xfrm>
            <a:off x="777240" y="168421"/>
            <a:ext cx="7480351" cy="90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2800" b="1" dirty="0">
                <a:latin typeface="+mj-lt"/>
              </a:rPr>
              <a:t>The small business professional    in action</a:t>
            </a:r>
            <a:br>
              <a:rPr lang="en-US" sz="2800" b="1" dirty="0">
                <a:latin typeface="+mj-lt"/>
              </a:rPr>
            </a:br>
            <a:endParaRPr lang="en-US" sz="2800" b="1" dirty="0">
              <a:latin typeface="+mj-lt"/>
            </a:endParaRPr>
          </a:p>
        </p:txBody>
      </p:sp>
      <p:sp>
        <p:nvSpPr>
          <p:cNvPr id="13" name="TextBox 12"/>
          <p:cNvSpPr txBox="1"/>
          <p:nvPr/>
        </p:nvSpPr>
        <p:spPr>
          <a:xfrm>
            <a:off x="5266944" y="1535417"/>
            <a:ext cx="2990647" cy="707886"/>
          </a:xfrm>
          <a:prstGeom prst="rect">
            <a:avLst/>
          </a:prstGeom>
          <a:noFill/>
        </p:spPr>
        <p:txBody>
          <a:bodyPr wrap="square" rtlCol="0">
            <a:spAutoFit/>
          </a:bodyPr>
          <a:lstStyle/>
          <a:p>
            <a:r>
              <a:rPr lang="en-US" sz="2000" dirty="0"/>
              <a:t>Small </a:t>
            </a:r>
          </a:p>
          <a:p>
            <a:r>
              <a:rPr lang="en-US" sz="2000" dirty="0"/>
              <a:t>Business Professionals</a:t>
            </a:r>
          </a:p>
        </p:txBody>
      </p:sp>
      <p:sp>
        <p:nvSpPr>
          <p:cNvPr id="14"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14</a:t>
            </a:fld>
            <a:endParaRPr lang="en-US" dirty="0"/>
          </a:p>
        </p:txBody>
      </p:sp>
    </p:spTree>
    <p:extLst>
      <p:ext uri="{BB962C8B-B14F-4D97-AF65-F5344CB8AC3E}">
        <p14:creationId xmlns:p14="http://schemas.microsoft.com/office/powerpoint/2010/main" val="412187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79842" y="6448327"/>
            <a:ext cx="1586588" cy="310545"/>
          </a:xfrm>
          <a:prstGeom prst="rect">
            <a:avLst/>
          </a:prstGeom>
        </p:spPr>
        <p:txBody>
          <a:bodyPr anchor="b"/>
          <a:lstStyle>
            <a:defPPr>
              <a:defRPr lang="en-US"/>
            </a:defPPr>
            <a:lvl1pPr algn="l" rtl="0" fontAlgn="base">
              <a:spcBef>
                <a:spcPct val="0"/>
              </a:spcBef>
              <a:spcAft>
                <a:spcPct val="0"/>
              </a:spcAft>
              <a:defRPr sz="10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t>http://osbp.army.mil</a:t>
            </a:r>
            <a:endParaRPr lang="en-US" dirty="0"/>
          </a:p>
        </p:txBody>
      </p:sp>
      <p:sp>
        <p:nvSpPr>
          <p:cNvPr id="32770" name="Text Placeholder 134"/>
          <p:cNvSpPr>
            <a:spLocks noGrp="1"/>
          </p:cNvSpPr>
          <p:nvPr>
            <p:ph type="body" sz="quarter" idx="4294967295"/>
          </p:nvPr>
        </p:nvSpPr>
        <p:spPr bwMode="auto">
          <a:xfrm>
            <a:off x="0" y="0"/>
            <a:ext cx="5986463" cy="895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lgn="ctr" eaLnBrk="1" hangingPunct="1">
              <a:buNone/>
            </a:pPr>
            <a:r>
              <a:rPr lang="en-US" sz="2800" dirty="0">
                <a:solidFill>
                  <a:schemeClr val="bg1"/>
                </a:solidFill>
                <a:latin typeface="Trebuchet MS" pitchFamily="34" charset="0"/>
              </a:rPr>
              <a:t>Contact</a:t>
            </a:r>
          </a:p>
        </p:txBody>
      </p:sp>
      <p:sp>
        <p:nvSpPr>
          <p:cNvPr id="2" name="Rectangle 1"/>
          <p:cNvSpPr/>
          <p:nvPr/>
        </p:nvSpPr>
        <p:spPr>
          <a:xfrm>
            <a:off x="154712" y="895350"/>
            <a:ext cx="8536911" cy="5940088"/>
          </a:xfrm>
          <a:prstGeom prst="rect">
            <a:avLst/>
          </a:prstGeom>
        </p:spPr>
        <p:txBody>
          <a:bodyPr wrap="square" lIns="91440" tIns="45720" rIns="91440" bIns="45720" anchor="t">
            <a:spAutoFit/>
          </a:bodyPr>
          <a:lstStyle/>
          <a:p>
            <a:pPr algn="ctr" eaLnBrk="0" hangingPunct="0">
              <a:defRPr/>
            </a:pPr>
            <a:r>
              <a:rPr lang="en-US" sz="1400" b="1" dirty="0">
                <a:solidFill>
                  <a:srgbClr val="000000"/>
                </a:solidFill>
                <a:latin typeface="Trebuchet MS" pitchFamily="34" charset="0"/>
                <a:cs typeface="Times New Roman" pitchFamily="18" charset="0"/>
                <a:sym typeface="GillSans"/>
              </a:rPr>
              <a:t>Army Office of Small Business Programs </a:t>
            </a:r>
          </a:p>
          <a:p>
            <a:pPr algn="ctr" eaLnBrk="0" hangingPunct="0">
              <a:defRPr/>
            </a:pPr>
            <a:r>
              <a:rPr lang="en-US" sz="1400" b="1" dirty="0">
                <a:solidFill>
                  <a:srgbClr val="000000"/>
                </a:solidFill>
                <a:latin typeface="Trebuchet MS" pitchFamily="34" charset="0"/>
                <a:cs typeface="Times New Roman" pitchFamily="18" charset="0"/>
                <a:sym typeface="GillSans"/>
              </a:rPr>
              <a:t>Phone: 703-697-2868 </a:t>
            </a:r>
          </a:p>
          <a:p>
            <a:pPr algn="ctr" eaLnBrk="0" hangingPunct="0">
              <a:defRPr/>
            </a:pPr>
            <a:r>
              <a:rPr lang="en-US" sz="1400" b="1" dirty="0">
                <a:solidFill>
                  <a:srgbClr val="000000"/>
                </a:solidFill>
                <a:latin typeface="Trebuchet MS" pitchFamily="34" charset="0"/>
                <a:cs typeface="Times New Roman" pitchFamily="18" charset="0"/>
                <a:sym typeface="GillSans"/>
              </a:rPr>
              <a:t>Twitter: @ArmySmallBiz</a:t>
            </a:r>
          </a:p>
          <a:p>
            <a:pPr eaLnBrk="0" hangingPunct="0">
              <a:defRPr/>
            </a:pPr>
            <a:endParaRPr lang="en-US" sz="1400" b="1" dirty="0">
              <a:solidFill>
                <a:srgbClr val="000000"/>
              </a:solidFill>
              <a:latin typeface="Trebuchet MS" pitchFamily="34" charset="0"/>
              <a:cs typeface="Times New Roman" pitchFamily="18" charset="0"/>
              <a:sym typeface="GillSans"/>
            </a:endParaRPr>
          </a:p>
          <a:p>
            <a:pPr marL="3492500" indent="-1143000" eaLnBrk="0" hangingPunct="0">
              <a:defRPr/>
            </a:pPr>
            <a:r>
              <a:rPr lang="en-US" sz="1400" b="1" dirty="0">
                <a:solidFill>
                  <a:srgbClr val="000000"/>
                </a:solidFill>
                <a:latin typeface="Trebuchet MS" pitchFamily="34" charset="0"/>
                <a:cs typeface="Times New Roman" pitchFamily="18" charset="0"/>
                <a:sym typeface="GillSans"/>
              </a:rPr>
              <a:t>Army Materiel Command (AMC) - </a:t>
            </a:r>
            <a:r>
              <a:rPr lang="en-US" sz="1400" dirty="0">
                <a:solidFill>
                  <a:srgbClr val="000000"/>
                </a:solidFill>
                <a:latin typeface="Trebuchet MS" pitchFamily="34" charset="0"/>
                <a:cs typeface="Times New Roman" pitchFamily="18" charset="0"/>
                <a:sym typeface="GillSans"/>
              </a:rPr>
              <a:t>Redstone Arsenal, AL</a:t>
            </a:r>
          </a:p>
          <a:p>
            <a:pPr marL="3492500" indent="-1143000" eaLnBrk="0" hangingPunct="0">
              <a:defRPr/>
            </a:pPr>
            <a:r>
              <a:rPr lang="en-US" sz="1200" b="1" dirty="0">
                <a:solidFill>
                  <a:srgbClr val="000000"/>
                </a:solidFill>
                <a:latin typeface="Trebuchet MS" pitchFamily="34" charset="0"/>
                <a:cs typeface="Times New Roman" pitchFamily="18" charset="0"/>
                <a:sym typeface="GillSans"/>
              </a:rPr>
              <a:t>Buys</a:t>
            </a:r>
            <a:r>
              <a:rPr lang="en-US" sz="1200" dirty="0">
                <a:solidFill>
                  <a:srgbClr val="000000"/>
                </a:solidFill>
                <a:latin typeface="Trebuchet MS" pitchFamily="34" charset="0"/>
                <a:cs typeface="Times New Roman" pitchFamily="18" charset="0"/>
                <a:sym typeface="GillSans"/>
              </a:rPr>
              <a:t>: Combat systems, Information systems, Intelligence security information systems</a:t>
            </a:r>
          </a:p>
          <a:p>
            <a:pPr marL="3492500" lvl="1" indent="-1143000" eaLnBrk="0" hangingPunct="0">
              <a:defRPr/>
            </a:pPr>
            <a:r>
              <a:rPr lang="en-US" sz="1200" b="1" dirty="0">
                <a:solidFill>
                  <a:srgbClr val="000000"/>
                </a:solidFill>
                <a:latin typeface="Trebuchet MS" pitchFamily="34" charset="0"/>
                <a:cs typeface="Times New Roman" pitchFamily="18" charset="0"/>
                <a:sym typeface="GillSans"/>
              </a:rPr>
              <a:t>Small Business:</a:t>
            </a:r>
            <a:r>
              <a:rPr lang="en-US" sz="1200" dirty="0">
                <a:solidFill>
                  <a:srgbClr val="000000"/>
                </a:solidFill>
                <a:latin typeface="Trebuchet MS" pitchFamily="34" charset="0"/>
                <a:cs typeface="Times New Roman" pitchFamily="18" charset="0"/>
                <a:sym typeface="GillSans"/>
              </a:rPr>
              <a:t> 256-955-8560</a:t>
            </a:r>
          </a:p>
          <a:p>
            <a:pPr marL="3492500" lvl="1" indent="-1143000" eaLnBrk="0" hangingPunct="0">
              <a:defRPr/>
            </a:pPr>
            <a:r>
              <a:rPr lang="en-US" sz="1200" b="1" dirty="0">
                <a:solidFill>
                  <a:srgbClr val="000000"/>
                </a:solidFill>
                <a:latin typeface="Trebuchet MS" pitchFamily="34" charset="0"/>
                <a:cs typeface="Times New Roman" pitchFamily="18" charset="0"/>
                <a:sym typeface="GillSans"/>
              </a:rPr>
              <a:t>Website</a:t>
            </a:r>
            <a:r>
              <a:rPr lang="en-US" sz="1200" dirty="0">
                <a:solidFill>
                  <a:srgbClr val="000000"/>
                </a:solidFill>
                <a:latin typeface="Trebuchet MS" pitchFamily="34" charset="0"/>
                <a:cs typeface="Times New Roman" pitchFamily="18" charset="0"/>
                <a:sym typeface="GillSans"/>
              </a:rPr>
              <a:t>: www.army.mil/amc</a:t>
            </a:r>
          </a:p>
          <a:p>
            <a:pPr marL="3492500" lvl="1" indent="-1143000" eaLnBrk="0" hangingPunct="0">
              <a:defRPr/>
            </a:pPr>
            <a:endParaRPr lang="en-US" sz="1200" dirty="0">
              <a:solidFill>
                <a:srgbClr val="000000"/>
              </a:solidFill>
              <a:latin typeface="Trebuchet MS" pitchFamily="34" charset="0"/>
              <a:cs typeface="Times New Roman" pitchFamily="18" charset="0"/>
              <a:sym typeface="GillSans"/>
            </a:endParaRPr>
          </a:p>
          <a:p>
            <a:pPr marL="3492500" indent="-1143000" eaLnBrk="0" hangingPunct="0">
              <a:defRPr/>
            </a:pPr>
            <a:r>
              <a:rPr lang="en-US" sz="1400" b="1" dirty="0">
                <a:solidFill>
                  <a:srgbClr val="000000"/>
                </a:solidFill>
                <a:latin typeface="Trebuchet MS" pitchFamily="34" charset="0"/>
                <a:cs typeface="Times New Roman" pitchFamily="18" charset="0"/>
                <a:sym typeface="GillSans"/>
              </a:rPr>
              <a:t>Army Corps of Engineers (USACE)</a:t>
            </a:r>
            <a:r>
              <a:rPr lang="en-US" sz="1400" dirty="0">
                <a:solidFill>
                  <a:srgbClr val="000000"/>
                </a:solidFill>
                <a:latin typeface="Trebuchet MS" pitchFamily="34" charset="0"/>
                <a:cs typeface="Times New Roman" pitchFamily="18" charset="0"/>
                <a:sym typeface="GillSans"/>
              </a:rPr>
              <a:t> - Washington, DC</a:t>
            </a:r>
          </a:p>
          <a:p>
            <a:pPr marL="3492500" indent="-1143000" eaLnBrk="0" hangingPunct="0">
              <a:defRPr/>
            </a:pPr>
            <a:r>
              <a:rPr lang="en-US" sz="1200" b="1" dirty="0">
                <a:solidFill>
                  <a:srgbClr val="000000"/>
                </a:solidFill>
                <a:latin typeface="Trebuchet MS" pitchFamily="34" charset="0"/>
                <a:cs typeface="Times New Roman" pitchFamily="18" charset="0"/>
                <a:sym typeface="GillSans"/>
              </a:rPr>
              <a:t>Buys</a:t>
            </a:r>
            <a:r>
              <a:rPr lang="en-US" sz="1200" dirty="0">
                <a:solidFill>
                  <a:srgbClr val="000000"/>
                </a:solidFill>
                <a:latin typeface="Trebuchet MS" pitchFamily="34" charset="0"/>
                <a:cs typeface="Times New Roman" pitchFamily="18" charset="0"/>
                <a:sym typeface="GillSans"/>
              </a:rPr>
              <a:t>:</a:t>
            </a:r>
            <a:r>
              <a:rPr lang="en-US" sz="1200" i="1" dirty="0">
                <a:solidFill>
                  <a:srgbClr val="000000"/>
                </a:solidFill>
                <a:latin typeface="Trebuchet MS" pitchFamily="34" charset="0"/>
                <a:cs typeface="Times New Roman" pitchFamily="18" charset="0"/>
                <a:sym typeface="GillSans"/>
              </a:rPr>
              <a:t> </a:t>
            </a:r>
            <a:r>
              <a:rPr lang="en-US" sz="1200" dirty="0">
                <a:solidFill>
                  <a:srgbClr val="000000"/>
                </a:solidFill>
                <a:latin typeface="Trebuchet MS" pitchFamily="34" charset="0"/>
                <a:cs typeface="Times New Roman" pitchFamily="18" charset="0"/>
                <a:sym typeface="GillSans"/>
              </a:rPr>
              <a:t>Military/civil works construction projects, Environmental projects</a:t>
            </a:r>
          </a:p>
          <a:p>
            <a:pPr marL="3492500" lvl="1" indent="-1143000" eaLnBrk="0" hangingPunct="0">
              <a:defRPr/>
            </a:pPr>
            <a:r>
              <a:rPr lang="en-US" sz="1200" b="1" dirty="0">
                <a:solidFill>
                  <a:srgbClr val="000000"/>
                </a:solidFill>
                <a:latin typeface="Trebuchet MS"/>
                <a:ea typeface="ＭＳ Ｐゴシック"/>
                <a:cs typeface="Times New Roman"/>
                <a:sym typeface="GillSans"/>
              </a:rPr>
              <a:t>Small Business: </a:t>
            </a:r>
            <a:r>
              <a:rPr lang="en-US" sz="1200" dirty="0">
                <a:solidFill>
                  <a:srgbClr val="000000"/>
                </a:solidFill>
                <a:latin typeface="Trebuchet MS"/>
                <a:ea typeface="ＭＳ Ｐゴシック"/>
                <a:cs typeface="Times New Roman"/>
                <a:sym typeface="GillSans"/>
              </a:rPr>
              <a:t>202-761-8211</a:t>
            </a:r>
            <a:endParaRPr lang="en-US" sz="1200" dirty="0">
              <a:solidFill>
                <a:srgbClr val="000000"/>
              </a:solidFill>
              <a:latin typeface="Trebuchet MS"/>
              <a:ea typeface="ＭＳ Ｐゴシック"/>
              <a:cs typeface="Times New Roman"/>
            </a:endParaRPr>
          </a:p>
          <a:p>
            <a:pPr marL="3492500" lvl="1" indent="-1143000" eaLnBrk="0" hangingPunct="0">
              <a:defRPr/>
            </a:pPr>
            <a:r>
              <a:rPr lang="en-US" sz="1200" b="1" dirty="0">
                <a:solidFill>
                  <a:srgbClr val="000000"/>
                </a:solidFill>
                <a:latin typeface="Trebuchet MS" pitchFamily="34" charset="0"/>
                <a:cs typeface="Arial" charset="0"/>
                <a:sym typeface="GillSans"/>
              </a:rPr>
              <a:t>Website</a:t>
            </a:r>
            <a:r>
              <a:rPr lang="en-US" sz="1200" dirty="0">
                <a:solidFill>
                  <a:srgbClr val="000000"/>
                </a:solidFill>
                <a:latin typeface="Trebuchet MS" pitchFamily="34" charset="0"/>
                <a:cs typeface="Arial" charset="0"/>
                <a:sym typeface="GillSans"/>
              </a:rPr>
              <a:t>: </a:t>
            </a:r>
            <a:r>
              <a:rPr lang="en-US" sz="1200" dirty="0">
                <a:solidFill>
                  <a:srgbClr val="000000"/>
                </a:solidFill>
                <a:latin typeface="Trebuchet MS" pitchFamily="34" charset="0"/>
                <a:cs typeface="Times New Roman" pitchFamily="18" charset="0"/>
                <a:sym typeface="GillSans"/>
              </a:rPr>
              <a:t>http://www.usace.army.mil</a:t>
            </a:r>
          </a:p>
          <a:p>
            <a:pPr marL="3492500" lvl="1" indent="-1143000" eaLnBrk="0" hangingPunct="0">
              <a:defRPr/>
            </a:pPr>
            <a:endParaRPr lang="en-US" sz="1200" dirty="0">
              <a:solidFill>
                <a:srgbClr val="000000"/>
              </a:solidFill>
              <a:latin typeface="Trebuchet MS" pitchFamily="34" charset="0"/>
              <a:cs typeface="Times New Roman" pitchFamily="18" charset="0"/>
              <a:sym typeface="GillSans"/>
            </a:endParaRPr>
          </a:p>
          <a:p>
            <a:pPr marL="3492500" indent="-1143000" eaLnBrk="0" hangingPunct="0">
              <a:defRPr/>
            </a:pPr>
            <a:r>
              <a:rPr lang="en-US" sz="1400" b="1" dirty="0">
                <a:solidFill>
                  <a:srgbClr val="000000"/>
                </a:solidFill>
                <a:latin typeface="Trebuchet MS" pitchFamily="34" charset="0"/>
                <a:cs typeface="Times New Roman" pitchFamily="18" charset="0"/>
                <a:sym typeface="GillSans"/>
              </a:rPr>
              <a:t>Army Medical Command (MEDCOM) - </a:t>
            </a:r>
            <a:r>
              <a:rPr lang="en-US" sz="1400" dirty="0">
                <a:solidFill>
                  <a:srgbClr val="000000"/>
                </a:solidFill>
                <a:latin typeface="Trebuchet MS" pitchFamily="34" charset="0"/>
                <a:cs typeface="Times New Roman" pitchFamily="18" charset="0"/>
                <a:sym typeface="GillSans"/>
              </a:rPr>
              <a:t>Ft. Sam Houston, TX</a:t>
            </a:r>
          </a:p>
          <a:p>
            <a:pPr marL="3492500" indent="-1143000" eaLnBrk="0" hangingPunct="0">
              <a:defRPr/>
            </a:pPr>
            <a:r>
              <a:rPr lang="en-US" sz="1200" b="1" dirty="0">
                <a:solidFill>
                  <a:srgbClr val="000000"/>
                </a:solidFill>
                <a:latin typeface="Trebuchet MS" pitchFamily="34" charset="0"/>
                <a:cs typeface="Times New Roman" pitchFamily="18" charset="0"/>
                <a:sym typeface="GillSans"/>
              </a:rPr>
              <a:t>Buys</a:t>
            </a:r>
            <a:r>
              <a:rPr lang="en-US" sz="1200" dirty="0">
                <a:solidFill>
                  <a:srgbClr val="000000"/>
                </a:solidFill>
                <a:latin typeface="Trebuchet MS" pitchFamily="34" charset="0"/>
                <a:cs typeface="Times New Roman" pitchFamily="18" charset="0"/>
                <a:sym typeface="GillSans"/>
              </a:rPr>
              <a:t>:</a:t>
            </a:r>
            <a:r>
              <a:rPr lang="en-US" sz="1200" i="1" dirty="0">
                <a:solidFill>
                  <a:srgbClr val="000000"/>
                </a:solidFill>
                <a:latin typeface="Trebuchet MS" pitchFamily="34" charset="0"/>
                <a:cs typeface="Times New Roman" pitchFamily="18" charset="0"/>
                <a:sym typeface="GillSans"/>
              </a:rPr>
              <a:t> </a:t>
            </a:r>
            <a:r>
              <a:rPr lang="en-US" sz="1200" dirty="0">
                <a:solidFill>
                  <a:srgbClr val="000000"/>
                </a:solidFill>
                <a:latin typeface="Trebuchet MS" pitchFamily="34" charset="0"/>
                <a:cs typeface="Times New Roman" pitchFamily="18" charset="0"/>
                <a:sym typeface="GillSans"/>
              </a:rPr>
              <a:t>Medical supplies and health care equipment, Professional services</a:t>
            </a:r>
          </a:p>
          <a:p>
            <a:pPr marL="3492500" lvl="1" indent="-1143000" eaLnBrk="0" hangingPunct="0">
              <a:defRPr/>
            </a:pPr>
            <a:r>
              <a:rPr lang="en-US" sz="1200" b="1" dirty="0">
                <a:solidFill>
                  <a:srgbClr val="000000"/>
                </a:solidFill>
                <a:latin typeface="Trebuchet MS" pitchFamily="34" charset="0"/>
                <a:cs typeface="Times New Roman" pitchFamily="18" charset="0"/>
                <a:sym typeface="GillSans"/>
              </a:rPr>
              <a:t>Small Business</a:t>
            </a:r>
            <a:r>
              <a:rPr lang="en-US" sz="1200" dirty="0">
                <a:solidFill>
                  <a:srgbClr val="000000"/>
                </a:solidFill>
                <a:latin typeface="Trebuchet MS" pitchFamily="34" charset="0"/>
                <a:cs typeface="Times New Roman" pitchFamily="18" charset="0"/>
                <a:sym typeface="GillSans"/>
              </a:rPr>
              <a:t>: 210-295-7178 </a:t>
            </a:r>
            <a:endParaRPr lang="en-US" sz="1200" b="1" dirty="0">
              <a:solidFill>
                <a:srgbClr val="000000"/>
              </a:solidFill>
              <a:latin typeface="Trebuchet MS" pitchFamily="34" charset="0"/>
              <a:cs typeface="Times New Roman" pitchFamily="18" charset="0"/>
              <a:sym typeface="GillSans"/>
            </a:endParaRPr>
          </a:p>
          <a:p>
            <a:pPr marL="3492500" lvl="1" indent="-1143000" eaLnBrk="0" hangingPunct="0">
              <a:defRPr/>
            </a:pPr>
            <a:r>
              <a:rPr lang="en-US" sz="1200" b="1" dirty="0">
                <a:solidFill>
                  <a:srgbClr val="000000"/>
                </a:solidFill>
                <a:latin typeface="Trebuchet MS" pitchFamily="34" charset="0"/>
                <a:cs typeface="Times New Roman" pitchFamily="18" charset="0"/>
                <a:sym typeface="GillSans"/>
              </a:rPr>
              <a:t>Website</a:t>
            </a:r>
            <a:r>
              <a:rPr lang="en-US" sz="1200" dirty="0">
                <a:solidFill>
                  <a:srgbClr val="000000"/>
                </a:solidFill>
                <a:latin typeface="Trebuchet MS" pitchFamily="34" charset="0"/>
                <a:cs typeface="Times New Roman" pitchFamily="18" charset="0"/>
                <a:sym typeface="GillSans"/>
              </a:rPr>
              <a:t>: http://www.armymedicine.army.mil </a:t>
            </a:r>
          </a:p>
          <a:p>
            <a:pPr marL="3492500" lvl="1" indent="-1143000" eaLnBrk="0" hangingPunct="0">
              <a:defRPr/>
            </a:pPr>
            <a:endParaRPr lang="en-US" sz="1200" dirty="0">
              <a:solidFill>
                <a:srgbClr val="000000"/>
              </a:solidFill>
              <a:latin typeface="Trebuchet MS" pitchFamily="34" charset="0"/>
              <a:cs typeface="Times New Roman" pitchFamily="18" charset="0"/>
              <a:sym typeface="GillSans"/>
            </a:endParaRPr>
          </a:p>
          <a:p>
            <a:pPr marL="3492500" indent="-1143000" eaLnBrk="0" hangingPunct="0">
              <a:defRPr/>
            </a:pPr>
            <a:r>
              <a:rPr lang="en-US" sz="1400" b="1" dirty="0">
                <a:solidFill>
                  <a:srgbClr val="000000"/>
                </a:solidFill>
                <a:latin typeface="Trebuchet MS" pitchFamily="34" charset="0"/>
                <a:cs typeface="Times New Roman" pitchFamily="18" charset="0"/>
                <a:sym typeface="GillSans"/>
              </a:rPr>
              <a:t>National Guard Bureau (NGB)</a:t>
            </a:r>
            <a:r>
              <a:rPr lang="en-US" sz="1400" dirty="0">
                <a:solidFill>
                  <a:srgbClr val="000000"/>
                </a:solidFill>
                <a:latin typeface="Trebuchet MS" pitchFamily="34" charset="0"/>
                <a:cs typeface="Times New Roman" pitchFamily="18" charset="0"/>
                <a:sym typeface="GillSans"/>
              </a:rPr>
              <a:t> - Arlington, VA</a:t>
            </a:r>
          </a:p>
          <a:p>
            <a:pPr marL="3492500" indent="-1143000" eaLnBrk="0" hangingPunct="0">
              <a:defRPr/>
            </a:pPr>
            <a:r>
              <a:rPr lang="en-US" sz="1200" b="1" dirty="0">
                <a:solidFill>
                  <a:srgbClr val="000000"/>
                </a:solidFill>
                <a:latin typeface="Trebuchet MS" pitchFamily="34" charset="0"/>
                <a:cs typeface="Arial" charset="0"/>
                <a:sym typeface="GillSans"/>
              </a:rPr>
              <a:t>Buys</a:t>
            </a:r>
            <a:r>
              <a:rPr lang="en-US" sz="1200" dirty="0">
                <a:solidFill>
                  <a:srgbClr val="000000"/>
                </a:solidFill>
                <a:latin typeface="Trebuchet MS" pitchFamily="34" charset="0"/>
                <a:cs typeface="Arial" charset="0"/>
                <a:sym typeface="GillSans"/>
              </a:rPr>
              <a:t>:</a:t>
            </a:r>
            <a:r>
              <a:rPr lang="en-US" sz="1200" i="1" dirty="0">
                <a:solidFill>
                  <a:srgbClr val="000000"/>
                </a:solidFill>
                <a:latin typeface="Trebuchet MS" pitchFamily="34" charset="0"/>
                <a:cs typeface="Arial" charset="0"/>
                <a:sym typeface="GillSans"/>
              </a:rPr>
              <a:t> </a:t>
            </a:r>
            <a:r>
              <a:rPr lang="en-US" sz="1200" dirty="0">
                <a:solidFill>
                  <a:srgbClr val="000000"/>
                </a:solidFill>
                <a:latin typeface="Trebuchet MS" pitchFamily="34" charset="0"/>
                <a:cs typeface="Times New Roman" pitchFamily="18" charset="0"/>
                <a:sym typeface="GillSans"/>
              </a:rPr>
              <a:t>Base operations, Construction/Environmental projects</a:t>
            </a:r>
          </a:p>
          <a:p>
            <a:pPr marL="3492500" lvl="1" indent="-1143000" eaLnBrk="0" hangingPunct="0">
              <a:defRPr/>
            </a:pPr>
            <a:r>
              <a:rPr lang="en-US" sz="1200" b="1" dirty="0">
                <a:solidFill>
                  <a:srgbClr val="000000"/>
                </a:solidFill>
                <a:latin typeface="Trebuchet MS"/>
                <a:ea typeface="ＭＳ Ｐゴシック"/>
                <a:cs typeface="Times New Roman"/>
                <a:sym typeface="GillSans"/>
              </a:rPr>
              <a:t>Small Business</a:t>
            </a:r>
            <a:r>
              <a:rPr lang="en-US" sz="1200" dirty="0">
                <a:solidFill>
                  <a:srgbClr val="000000"/>
                </a:solidFill>
                <a:latin typeface="Trebuchet MS"/>
                <a:ea typeface="ＭＳ Ｐゴシック"/>
                <a:cs typeface="Times New Roman"/>
                <a:sym typeface="GillSans"/>
              </a:rPr>
              <a:t>:</a:t>
            </a:r>
            <a:r>
              <a:rPr lang="en-US" sz="1200" b="1" dirty="0">
                <a:solidFill>
                  <a:srgbClr val="000000"/>
                </a:solidFill>
                <a:latin typeface="Trebuchet MS"/>
                <a:ea typeface="ＭＳ Ｐゴシック"/>
                <a:cs typeface="Times New Roman"/>
                <a:sym typeface="GillSans"/>
              </a:rPr>
              <a:t> </a:t>
            </a:r>
            <a:r>
              <a:rPr lang="en-US" sz="1200" dirty="0">
                <a:solidFill>
                  <a:srgbClr val="000000"/>
                </a:solidFill>
                <a:latin typeface="Trebuchet MS"/>
                <a:ea typeface="ＭＳ Ｐゴシック"/>
                <a:cs typeface="Times New Roman"/>
                <a:sym typeface="GillSans"/>
              </a:rPr>
              <a:t>703-601-6765</a:t>
            </a:r>
            <a:endParaRPr lang="en-US" sz="1200" dirty="0">
              <a:solidFill>
                <a:srgbClr val="000000"/>
              </a:solidFill>
              <a:latin typeface="Trebuchet MS"/>
              <a:ea typeface="ＭＳ Ｐゴシック"/>
              <a:cs typeface="Times New Roman"/>
            </a:endParaRPr>
          </a:p>
          <a:p>
            <a:pPr marL="3492500" lvl="1" indent="-1143000" eaLnBrk="0" hangingPunct="0">
              <a:defRPr/>
            </a:pPr>
            <a:r>
              <a:rPr lang="en-US" sz="1200" b="1" dirty="0">
                <a:solidFill>
                  <a:srgbClr val="000000"/>
                </a:solidFill>
                <a:latin typeface="Trebuchet MS" pitchFamily="34" charset="0"/>
                <a:cs typeface="Times New Roman" pitchFamily="18" charset="0"/>
                <a:sym typeface="GillSans"/>
              </a:rPr>
              <a:t>Websites</a:t>
            </a:r>
            <a:r>
              <a:rPr lang="en-US" sz="1200" dirty="0">
                <a:solidFill>
                  <a:srgbClr val="000000"/>
                </a:solidFill>
                <a:latin typeface="Trebuchet MS" pitchFamily="34" charset="0"/>
                <a:cs typeface="Times New Roman" pitchFamily="18" charset="0"/>
                <a:sym typeface="GillSans"/>
              </a:rPr>
              <a:t>: </a:t>
            </a:r>
            <a:r>
              <a:rPr lang="en-US" sz="1200" dirty="0">
                <a:latin typeface="Trebuchet MS" pitchFamily="34" charset="0"/>
                <a:cs typeface="Times New Roman" pitchFamily="18" charset="0"/>
                <a:sym typeface="GillSans"/>
              </a:rPr>
              <a:t>http://www.arng.army.mil </a:t>
            </a:r>
          </a:p>
          <a:p>
            <a:pPr marL="3492500" indent="-1143000" eaLnBrk="0" hangingPunct="0">
              <a:defRPr/>
            </a:pPr>
            <a:endParaRPr lang="en-US" sz="1400" b="1" dirty="0">
              <a:solidFill>
                <a:srgbClr val="000000"/>
              </a:solidFill>
              <a:latin typeface="Trebuchet MS" pitchFamily="34" charset="0"/>
              <a:cs typeface="Times New Roman" pitchFamily="18" charset="0"/>
              <a:sym typeface="GillSans"/>
            </a:endParaRPr>
          </a:p>
          <a:p>
            <a:pPr marL="3492500" indent="-1143000" eaLnBrk="0" hangingPunct="0">
              <a:defRPr/>
            </a:pPr>
            <a:r>
              <a:rPr lang="en-US" sz="1400" b="1" dirty="0">
                <a:solidFill>
                  <a:srgbClr val="000000"/>
                </a:solidFill>
                <a:latin typeface="Trebuchet MS" pitchFamily="34" charset="0"/>
                <a:cs typeface="Times New Roman" pitchFamily="18" charset="0"/>
                <a:sym typeface="GillSans"/>
              </a:rPr>
              <a:t>Army Futures Command (AFC)</a:t>
            </a:r>
            <a:r>
              <a:rPr lang="en-US" sz="1400" dirty="0">
                <a:solidFill>
                  <a:srgbClr val="000000"/>
                </a:solidFill>
                <a:latin typeface="Trebuchet MS" pitchFamily="34" charset="0"/>
                <a:cs typeface="Times New Roman" pitchFamily="18" charset="0"/>
                <a:sym typeface="GillSans"/>
              </a:rPr>
              <a:t> - Austin, TX</a:t>
            </a:r>
          </a:p>
          <a:p>
            <a:pPr marL="3492500" indent="-1143000" eaLnBrk="0" hangingPunct="0">
              <a:defRPr/>
            </a:pPr>
            <a:r>
              <a:rPr lang="en-US" sz="1200" b="1" dirty="0">
                <a:solidFill>
                  <a:srgbClr val="000000"/>
                </a:solidFill>
                <a:latin typeface="Trebuchet MS" pitchFamily="34" charset="0"/>
                <a:cs typeface="Arial" charset="0"/>
                <a:sym typeface="GillSans"/>
              </a:rPr>
              <a:t>Buys</a:t>
            </a:r>
            <a:r>
              <a:rPr lang="en-US" sz="1200" dirty="0">
                <a:solidFill>
                  <a:srgbClr val="000000"/>
                </a:solidFill>
                <a:latin typeface="Trebuchet MS" pitchFamily="34" charset="0"/>
                <a:cs typeface="Arial" charset="0"/>
                <a:sym typeface="GillSans"/>
              </a:rPr>
              <a:t>:</a:t>
            </a:r>
            <a:r>
              <a:rPr lang="en-US" sz="1200" i="1" dirty="0">
                <a:solidFill>
                  <a:srgbClr val="000000"/>
                </a:solidFill>
                <a:latin typeface="Trebuchet MS" pitchFamily="34" charset="0"/>
                <a:cs typeface="Arial" charset="0"/>
                <a:sym typeface="GillSans"/>
              </a:rPr>
              <a:t> </a:t>
            </a:r>
            <a:r>
              <a:rPr lang="en-US" sz="1200" dirty="0">
                <a:solidFill>
                  <a:srgbClr val="000000"/>
                </a:solidFill>
                <a:latin typeface="Trebuchet MS" pitchFamily="34" charset="0"/>
                <a:cs typeface="Times New Roman" pitchFamily="18" charset="0"/>
                <a:sym typeface="GillSans"/>
              </a:rPr>
              <a:t>Artificial Intelligence, Combat Systems, Medical research</a:t>
            </a:r>
          </a:p>
          <a:p>
            <a:pPr marL="3492500" lvl="1" indent="-1143000" eaLnBrk="0" hangingPunct="0">
              <a:defRPr/>
            </a:pPr>
            <a:r>
              <a:rPr lang="en-US" sz="1200" b="1" dirty="0">
                <a:solidFill>
                  <a:srgbClr val="000000"/>
                </a:solidFill>
                <a:latin typeface="Trebuchet MS"/>
                <a:ea typeface="ＭＳ Ｐゴシック"/>
                <a:cs typeface="Times New Roman"/>
                <a:sym typeface="GillSans"/>
              </a:rPr>
              <a:t>Small Business</a:t>
            </a:r>
            <a:r>
              <a:rPr lang="en-US" sz="1200" dirty="0">
                <a:solidFill>
                  <a:srgbClr val="000000"/>
                </a:solidFill>
                <a:latin typeface="Trebuchet MS"/>
                <a:ea typeface="ＭＳ Ｐゴシック"/>
                <a:cs typeface="Times New Roman"/>
                <a:sym typeface="GillSans"/>
              </a:rPr>
              <a:t>:</a:t>
            </a:r>
            <a:r>
              <a:rPr lang="en-US" sz="1200" b="1" dirty="0">
                <a:solidFill>
                  <a:srgbClr val="000000"/>
                </a:solidFill>
                <a:latin typeface="Trebuchet MS"/>
                <a:ea typeface="ＭＳ Ｐゴシック"/>
                <a:cs typeface="Times New Roman"/>
                <a:sym typeface="GillSans"/>
              </a:rPr>
              <a:t> </a:t>
            </a:r>
            <a:r>
              <a:rPr lang="en-US" sz="1200" dirty="0">
                <a:solidFill>
                  <a:srgbClr val="000000"/>
                </a:solidFill>
                <a:latin typeface="Trebuchet MS"/>
                <a:ea typeface="ＭＳ Ｐゴシック"/>
                <a:cs typeface="Times New Roman"/>
                <a:sym typeface="GillSans"/>
              </a:rPr>
              <a:t>512-726-4152</a:t>
            </a:r>
            <a:endParaRPr lang="en-US" sz="1200" dirty="0">
              <a:solidFill>
                <a:srgbClr val="000000"/>
              </a:solidFill>
              <a:latin typeface="Trebuchet MS"/>
              <a:ea typeface="ＭＳ Ｐゴシック"/>
              <a:cs typeface="Times New Roman"/>
            </a:endParaRPr>
          </a:p>
          <a:p>
            <a:pPr marL="3492500" lvl="1" indent="-1143000" eaLnBrk="0" hangingPunct="0">
              <a:defRPr/>
            </a:pPr>
            <a:r>
              <a:rPr lang="en-US" sz="1200" b="1" dirty="0">
                <a:solidFill>
                  <a:srgbClr val="000000"/>
                </a:solidFill>
                <a:latin typeface="Trebuchet MS" pitchFamily="34" charset="0"/>
                <a:cs typeface="Times New Roman" pitchFamily="18" charset="0"/>
                <a:sym typeface="GillSans"/>
              </a:rPr>
              <a:t>Websites</a:t>
            </a:r>
            <a:r>
              <a:rPr lang="en-US" sz="1200" dirty="0">
                <a:solidFill>
                  <a:srgbClr val="000000"/>
                </a:solidFill>
                <a:latin typeface="Trebuchet MS" pitchFamily="34" charset="0"/>
                <a:cs typeface="Times New Roman" pitchFamily="18" charset="0"/>
                <a:sym typeface="GillSans"/>
              </a:rPr>
              <a:t>: </a:t>
            </a:r>
            <a:r>
              <a:rPr lang="en-US" sz="1200" dirty="0">
                <a:latin typeface="Trebuchet MS" pitchFamily="34" charset="0"/>
                <a:cs typeface="Times New Roman" pitchFamily="18" charset="0"/>
                <a:sym typeface="GillSans"/>
              </a:rPr>
              <a:t>http://www.armyfuturescommand.com</a:t>
            </a:r>
          </a:p>
          <a:p>
            <a:pPr marL="3492500" lvl="1" indent="-1143000" eaLnBrk="0" hangingPunct="0">
              <a:defRPr/>
            </a:pPr>
            <a:endParaRPr lang="en-US" sz="1200" dirty="0">
              <a:solidFill>
                <a:srgbClr val="000000"/>
              </a:solidFill>
              <a:latin typeface="Trebuchet MS" pitchFamily="34" charset="0"/>
              <a:cs typeface="Times New Roman" pitchFamily="18" charset="0"/>
              <a:sym typeface="GillSans"/>
            </a:endParaRPr>
          </a:p>
        </p:txBody>
      </p:sp>
      <p:pic>
        <p:nvPicPr>
          <p:cNvPr id="9" name="Picture 9" descr="http://t1.gstatic.com/images?q=tbn:ANd9GcTN3mX7D21hzEytuLk1BI17NgEEXdZL9WMCW103VzQX2mIsOc-LbtMPL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0591" y="1862905"/>
            <a:ext cx="609600" cy="71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1577" y="2769937"/>
            <a:ext cx="687629" cy="60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n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3011" y="4639931"/>
            <a:ext cx="687629" cy="68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1577" y="3704014"/>
            <a:ext cx="650498" cy="82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331787" y="1676400"/>
            <a:ext cx="84312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44557" y="264786"/>
            <a:ext cx="7005671" cy="553998"/>
          </a:xfrm>
          <a:prstGeom prst="rect">
            <a:avLst/>
          </a:prstGeom>
          <a:noFill/>
        </p:spPr>
        <p:txBody>
          <a:bodyPr wrap="square" rtlCol="0">
            <a:spAutoFit/>
          </a:bodyPr>
          <a:lstStyle/>
          <a:p>
            <a:pPr algn="ctr"/>
            <a:r>
              <a:rPr lang="en-US" sz="3000" dirty="0">
                <a:ln w="0"/>
                <a:effectLst>
                  <a:outerShdw blurRad="38100" dist="19050" dir="2700000" algn="tl" rotWithShape="0">
                    <a:schemeClr val="dk1">
                      <a:alpha val="40000"/>
                    </a:schemeClr>
                  </a:outerShdw>
                </a:effectLst>
                <a:latin typeface="Trebuchet MS" pitchFamily="34" charset="0"/>
              </a:rPr>
              <a:t>Command Points of Contact</a:t>
            </a: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23726" t="6455" r="52829" b="9247"/>
          <a:stretch/>
        </p:blipFill>
        <p:spPr>
          <a:xfrm>
            <a:off x="1563010" y="5513541"/>
            <a:ext cx="687629" cy="722712"/>
          </a:xfrm>
          <a:prstGeom prst="rect">
            <a:avLst/>
          </a:prstGeom>
        </p:spPr>
      </p:pic>
      <p:sp>
        <p:nvSpPr>
          <p:cNvPr id="15" name="Slide Number Placeholder 1">
            <a:extLst>
              <a:ext uri="{FF2B5EF4-FFF2-40B4-BE49-F238E27FC236}">
                <a16:creationId xmlns:a16="http://schemas.microsoft.com/office/drawing/2014/main" id="{F81B4B03-2ADF-49AE-AC5D-3F9A3F031E2F}"/>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15</a:t>
            </a:fld>
            <a:endParaRPr lang="en-US" dirty="0"/>
          </a:p>
        </p:txBody>
      </p:sp>
    </p:spTree>
    <p:extLst>
      <p:ext uri="{BB962C8B-B14F-4D97-AF65-F5344CB8AC3E}">
        <p14:creationId xmlns:p14="http://schemas.microsoft.com/office/powerpoint/2010/main" val="147530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0" y="1940265"/>
            <a:ext cx="8918936" cy="4416794"/>
          </a:xfrm>
          <a:prstGeom prst="rect">
            <a:avLst/>
          </a:prstGeom>
        </p:spPr>
      </p:pic>
      <p:sp>
        <p:nvSpPr>
          <p:cNvPr id="5" name="Oval 4"/>
          <p:cNvSpPr/>
          <p:nvPr/>
        </p:nvSpPr>
        <p:spPr>
          <a:xfrm>
            <a:off x="3209731" y="3300797"/>
            <a:ext cx="2995126" cy="830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7206" r="19460"/>
          <a:stretch/>
        </p:blipFill>
        <p:spPr>
          <a:xfrm>
            <a:off x="344544" y="2554971"/>
            <a:ext cx="2602523" cy="1686160"/>
          </a:xfrm>
          <a:prstGeom prst="rect">
            <a:avLst/>
          </a:prstGeom>
        </p:spPr>
      </p:pic>
      <p:cxnSp>
        <p:nvCxnSpPr>
          <p:cNvPr id="11" name="Straight Arrow Connector 10"/>
          <p:cNvCxnSpPr/>
          <p:nvPr/>
        </p:nvCxnSpPr>
        <p:spPr>
          <a:xfrm flipV="1">
            <a:off x="2736051" y="3195829"/>
            <a:ext cx="1971243" cy="202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645805" y="3137960"/>
            <a:ext cx="1090246" cy="5201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p:cNvSpPr>
          <p:nvPr/>
        </p:nvSpPr>
        <p:spPr bwMode="auto">
          <a:xfrm>
            <a:off x="1026065" y="345187"/>
            <a:ext cx="7388911" cy="90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2800" b="1" dirty="0">
                <a:latin typeface="+mj-lt"/>
              </a:rPr>
              <a:t>Contact army osbp</a:t>
            </a:r>
          </a:p>
        </p:txBody>
      </p:sp>
      <p:pic>
        <p:nvPicPr>
          <p:cNvPr id="7" name="Picture 6"/>
          <p:cNvPicPr>
            <a:picLocks noChangeAspect="1"/>
          </p:cNvPicPr>
          <p:nvPr/>
        </p:nvPicPr>
        <p:blipFill>
          <a:blip r:embed="rId4"/>
          <a:stretch>
            <a:fillRect/>
          </a:stretch>
        </p:blipFill>
        <p:spPr>
          <a:xfrm>
            <a:off x="5361032" y="241819"/>
            <a:ext cx="1959680" cy="2528336"/>
          </a:xfrm>
          <a:prstGeom prst="rect">
            <a:avLst/>
          </a:prstGeom>
        </p:spPr>
      </p:pic>
      <p:sp>
        <p:nvSpPr>
          <p:cNvPr id="14"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16</a:t>
            </a:fld>
            <a:endParaRPr lang="en-US" dirty="0"/>
          </a:p>
        </p:txBody>
      </p:sp>
    </p:spTree>
    <p:extLst>
      <p:ext uri="{BB962C8B-B14F-4D97-AF65-F5344CB8AC3E}">
        <p14:creationId xmlns:p14="http://schemas.microsoft.com/office/powerpoint/2010/main" val="254416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2658" y="1672400"/>
            <a:ext cx="7886700" cy="4351338"/>
          </a:xfrm>
        </p:spPr>
        <p:txBody>
          <a:bodyPr>
            <a:normAutofit/>
          </a:bodyPr>
          <a:lstStyle/>
          <a:p>
            <a:r>
              <a:rPr lang="en-US" dirty="0"/>
              <a:t>Virtual Vendor Training Series (every other month)</a:t>
            </a:r>
          </a:p>
          <a:p>
            <a:pPr lvl="1"/>
            <a:r>
              <a:rPr lang="en-US" sz="2800" dirty="0"/>
              <a:t>8 Dec Army Climate Strategy</a:t>
            </a:r>
          </a:p>
          <a:p>
            <a:pPr algn="l" rtl="0" fontAlgn="base">
              <a:buFont typeface="Arial" panose="020B0604020202020204" pitchFamily="34" charset="0"/>
              <a:buChar char="•"/>
            </a:pPr>
            <a:r>
              <a:rPr lang="en-US" b="0" i="0" u="none" strike="noStrike" dirty="0">
                <a:solidFill>
                  <a:srgbClr val="000000"/>
                </a:solidFill>
                <a:effectLst/>
              </a:rPr>
              <a:t>Society for Military Engineers, Small Business Conference, 2 Nov – 4 Nov, Nashville, TN</a:t>
            </a:r>
            <a:r>
              <a:rPr lang="en-US" b="0" i="0" dirty="0">
                <a:solidFill>
                  <a:srgbClr val="000000"/>
                </a:solidFill>
                <a:effectLst/>
              </a:rPr>
              <a:t>​</a:t>
            </a:r>
          </a:p>
          <a:p>
            <a:pPr algn="l" rtl="0" fontAlgn="base">
              <a:buFont typeface="Arial" panose="020B0604020202020204" pitchFamily="34" charset="0"/>
              <a:buChar char="•"/>
            </a:pPr>
            <a:r>
              <a:rPr lang="en-US" b="0" i="0" u="none" strike="noStrike" dirty="0">
                <a:solidFill>
                  <a:srgbClr val="000000"/>
                </a:solidFill>
                <a:effectLst/>
              </a:rPr>
              <a:t>National 8(a) Association, 2023 National Small Business Conference, 13-15 Feb, New Orleans, LA</a:t>
            </a:r>
            <a:r>
              <a:rPr lang="en-US" b="0" i="0" dirty="0">
                <a:solidFill>
                  <a:srgbClr val="000000"/>
                </a:solidFill>
                <a:effectLst/>
              </a:rPr>
              <a:t>​</a:t>
            </a:r>
          </a:p>
          <a:p>
            <a:r>
              <a:rPr lang="en-US" dirty="0"/>
              <a:t>DoD Mentor-Protégé Conference--FY23</a:t>
            </a:r>
          </a:p>
          <a:p>
            <a:r>
              <a:rPr lang="en-US" dirty="0"/>
              <a:t>Advanced Planning Briefs to Industry—throughout 2/3QFY23</a:t>
            </a:r>
          </a:p>
        </p:txBody>
      </p:sp>
      <p:sp>
        <p:nvSpPr>
          <p:cNvPr id="7" name="Title 1"/>
          <p:cNvSpPr>
            <a:spLocks noGrp="1"/>
          </p:cNvSpPr>
          <p:nvPr>
            <p:ph type="title" idx="4294967295"/>
          </p:nvPr>
        </p:nvSpPr>
        <p:spPr>
          <a:xfrm>
            <a:off x="777240" y="89841"/>
            <a:ext cx="7479792" cy="931863"/>
          </a:xfrm>
          <a:prstGeom prst="rect">
            <a:avLst/>
          </a:prstGeom>
        </p:spPr>
        <p:txBody>
          <a:bodyPr anchor="t">
            <a:noAutofit/>
          </a:bodyPr>
          <a:lstStyle/>
          <a:p>
            <a:pPr algn="ctr"/>
            <a:r>
              <a:rPr lang="en-US" sz="2800" b="1" dirty="0">
                <a:latin typeface="Arial" panose="020B0604020202020204" pitchFamily="34" charset="0"/>
                <a:ea typeface="ＭＳ Ｐゴシック"/>
                <a:cs typeface="Arial" panose="020B0604020202020204" pitchFamily="34" charset="0"/>
              </a:rPr>
              <a:t>UPCOMING ENGAGEMENT OPPORTUNITIES</a:t>
            </a:r>
            <a:endParaRPr lang="en-US" b="1" dirty="0">
              <a:latin typeface="Arial" panose="020B0604020202020204" pitchFamily="34" charset="0"/>
              <a:cs typeface="Arial" panose="020B0604020202020204" pitchFamily="34" charset="0"/>
            </a:endParaRPr>
          </a:p>
        </p:txBody>
      </p:sp>
      <p:sp>
        <p:nvSpPr>
          <p:cNvPr id="6"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17</a:t>
            </a:fld>
            <a:endParaRPr lang="en-US" dirty="0"/>
          </a:p>
        </p:txBody>
      </p:sp>
      <p:sp>
        <p:nvSpPr>
          <p:cNvPr id="8" name="TextBox 7"/>
          <p:cNvSpPr txBox="1"/>
          <p:nvPr/>
        </p:nvSpPr>
        <p:spPr>
          <a:xfrm>
            <a:off x="1" y="950188"/>
            <a:ext cx="9144000" cy="461665"/>
          </a:xfrm>
          <a:prstGeom prst="rect">
            <a:avLst/>
          </a:prstGeom>
          <a:noFill/>
        </p:spPr>
        <p:txBody>
          <a:bodyPr wrap="square" rtlCol="0">
            <a:spAutoFit/>
          </a:bodyPr>
          <a:lstStyle/>
          <a:p>
            <a:pPr algn="ctr"/>
            <a:r>
              <a:rPr lang="en-US" dirty="0"/>
              <a:t>Linked In, Facebook, Twitter: @</a:t>
            </a:r>
            <a:r>
              <a:rPr lang="en-US" dirty="0" err="1"/>
              <a:t>ArmySmallBiz</a:t>
            </a:r>
            <a:endParaRPr lang="en-US" dirty="0"/>
          </a:p>
        </p:txBody>
      </p:sp>
      <p:sp>
        <p:nvSpPr>
          <p:cNvPr id="3" name="Rectangle 1">
            <a:extLst>
              <a:ext uri="{FF2B5EF4-FFF2-40B4-BE49-F238E27FC236}">
                <a16:creationId xmlns:a16="http://schemas.microsoft.com/office/drawing/2014/main" id="{0EB94D75-1A50-4CFE-921C-D6F1D283CF18}"/>
              </a:ext>
            </a:extLst>
          </p:cNvPr>
          <p:cNvSpPr>
            <a:spLocks noChangeArrowheads="1"/>
          </p:cNvSpPr>
          <p:nvPr/>
        </p:nvSpPr>
        <p:spPr bwMode="auto">
          <a:xfrm flipV="1">
            <a:off x="985037" y="-254511"/>
            <a:ext cx="86722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593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676400" y="2286000"/>
            <a:ext cx="5867400" cy="2895600"/>
            <a:chOff x="1752600" y="1981200"/>
            <a:chExt cx="5867400" cy="2895600"/>
          </a:xfrm>
          <a:noFill/>
        </p:grpSpPr>
        <p:sp>
          <p:nvSpPr>
            <p:cNvPr id="28675" name="Rectangle 10"/>
            <p:cNvSpPr>
              <a:spLocks noChangeArrowheads="1"/>
            </p:cNvSpPr>
            <p:nvPr/>
          </p:nvSpPr>
          <p:spPr bwMode="auto">
            <a:xfrm>
              <a:off x="1752600" y="2057400"/>
              <a:ext cx="5867400" cy="2819400"/>
            </a:xfrm>
            <a:prstGeom prst="rect">
              <a:avLst/>
            </a:prstGeom>
            <a:noFill/>
            <a:ln w="25400" algn="ctr">
              <a:noFill/>
              <a:round/>
              <a:headEnd/>
              <a:tailEnd/>
            </a:ln>
          </p:spPr>
          <p:txBody>
            <a:bodyPr/>
            <a:lstStyle/>
            <a:p>
              <a:pPr algn="ctr" defTabSz="1316038">
                <a:defRPr/>
              </a:pPr>
              <a:endParaRPr lang="en-US" sz="4600" dirty="0"/>
            </a:p>
          </p:txBody>
        </p:sp>
        <p:sp>
          <p:nvSpPr>
            <p:cNvPr id="5" name="Rectangle 3"/>
            <p:cNvSpPr>
              <a:spLocks noChangeArrowheads="1"/>
            </p:cNvSpPr>
            <p:nvPr/>
          </p:nvSpPr>
          <p:spPr bwMode="auto">
            <a:xfrm>
              <a:off x="2400300" y="2854325"/>
              <a:ext cx="609600" cy="685800"/>
            </a:xfrm>
            <a:prstGeom prst="rect">
              <a:avLst/>
            </a:prstGeom>
            <a:grpFill/>
            <a:ln w="9525">
              <a:noFill/>
              <a:miter lim="800000"/>
              <a:headEnd/>
              <a:tailEnd/>
            </a:ln>
          </p:spPr>
          <p:txBody>
            <a:bodyPr/>
            <a:lstStyle/>
            <a:p>
              <a:pPr>
                <a:spcBef>
                  <a:spcPct val="20000"/>
                </a:spcBef>
                <a:defRPr/>
              </a:pPr>
              <a:r>
                <a:rPr lang="en-US" sz="3600" b="1" dirty="0">
                  <a:latin typeface="Calibri" pitchFamily="34" charset="0"/>
                  <a:cs typeface="+mn-cs"/>
                  <a:sym typeface="GillSans" charset="0"/>
                </a:rPr>
                <a:t>is</a:t>
              </a:r>
            </a:p>
          </p:txBody>
        </p:sp>
        <p:sp>
          <p:nvSpPr>
            <p:cNvPr id="28677" name="Rectangle 6"/>
            <p:cNvSpPr>
              <a:spLocks noChangeArrowheads="1"/>
            </p:cNvSpPr>
            <p:nvPr/>
          </p:nvSpPr>
          <p:spPr bwMode="auto">
            <a:xfrm>
              <a:off x="1905000" y="1981200"/>
              <a:ext cx="5501827" cy="1107996"/>
            </a:xfrm>
            <a:prstGeom prst="rect">
              <a:avLst/>
            </a:prstGeom>
            <a:grpFill/>
            <a:ln w="9525">
              <a:noFill/>
              <a:miter lim="800000"/>
              <a:headEnd/>
              <a:tailEnd/>
            </a:ln>
          </p:spPr>
          <p:txBody>
            <a:bodyPr wrap="none">
              <a:spAutoFit/>
            </a:bodyPr>
            <a:lstStyle/>
            <a:p>
              <a:pPr>
                <a:defRPr/>
              </a:pPr>
              <a:r>
                <a:rPr lang="en-US" sz="6600" b="1" dirty="0">
                  <a:solidFill>
                    <a:srgbClr val="ECD424"/>
                  </a:solidFill>
                  <a:latin typeface="Calibri" pitchFamily="34" charset="0"/>
                </a:rPr>
                <a:t>Small business </a:t>
              </a:r>
              <a:endParaRPr lang="en-US" sz="6000" dirty="0">
                <a:solidFill>
                  <a:srgbClr val="ECD424"/>
                </a:solidFill>
              </a:endParaRPr>
            </a:p>
          </p:txBody>
        </p:sp>
        <p:sp>
          <p:nvSpPr>
            <p:cNvPr id="28678" name="Rectangle 7"/>
            <p:cNvSpPr>
              <a:spLocks noChangeArrowheads="1"/>
            </p:cNvSpPr>
            <p:nvPr/>
          </p:nvSpPr>
          <p:spPr bwMode="auto">
            <a:xfrm>
              <a:off x="2776950" y="2778204"/>
              <a:ext cx="4576894" cy="1107996"/>
            </a:xfrm>
            <a:prstGeom prst="rect">
              <a:avLst/>
            </a:prstGeom>
            <a:grpFill/>
            <a:ln w="9525">
              <a:noFill/>
              <a:miter lim="800000"/>
              <a:headEnd/>
              <a:tailEnd/>
            </a:ln>
          </p:spPr>
          <p:txBody>
            <a:bodyPr wrap="none">
              <a:spAutoFit/>
            </a:bodyPr>
            <a:lstStyle/>
            <a:p>
              <a:pPr>
                <a:defRPr/>
              </a:pPr>
              <a:r>
                <a:rPr lang="en-US" sz="6600" b="1" dirty="0">
                  <a:latin typeface="Calibri" pitchFamily="34" charset="0"/>
                </a:rPr>
                <a:t>big business</a:t>
              </a:r>
              <a:r>
                <a:rPr lang="en-US" sz="4800" b="1" dirty="0">
                  <a:latin typeface="Calibri" pitchFamily="34" charset="0"/>
                </a:rPr>
                <a:t> </a:t>
              </a:r>
              <a:endParaRPr lang="en-US" sz="6000" dirty="0"/>
            </a:p>
          </p:txBody>
        </p:sp>
        <p:sp>
          <p:nvSpPr>
            <p:cNvPr id="28679" name="Rectangle 8"/>
            <p:cNvSpPr>
              <a:spLocks noChangeArrowheads="1"/>
            </p:cNvSpPr>
            <p:nvPr/>
          </p:nvSpPr>
          <p:spPr bwMode="auto">
            <a:xfrm>
              <a:off x="4495800" y="3600271"/>
              <a:ext cx="2667000" cy="1200329"/>
            </a:xfrm>
            <a:prstGeom prst="rect">
              <a:avLst/>
            </a:prstGeom>
            <a:grpFill/>
            <a:ln w="9525">
              <a:noFill/>
              <a:miter lim="800000"/>
              <a:headEnd/>
              <a:tailEnd/>
            </a:ln>
          </p:spPr>
          <p:txBody>
            <a:bodyPr>
              <a:spAutoFit/>
            </a:bodyPr>
            <a:lstStyle/>
            <a:p>
              <a:pPr algn="r">
                <a:defRPr/>
              </a:pPr>
              <a:r>
                <a:rPr lang="en-US" sz="7200" b="1" dirty="0">
                  <a:solidFill>
                    <a:srgbClr val="77933C"/>
                  </a:solidFill>
                  <a:latin typeface="Calibri" pitchFamily="34" charset="0"/>
                </a:rPr>
                <a:t>Army!</a:t>
              </a:r>
              <a:endParaRPr lang="en-US" sz="5400" dirty="0">
                <a:solidFill>
                  <a:srgbClr val="77933C"/>
                </a:solidFill>
              </a:endParaRPr>
            </a:p>
          </p:txBody>
        </p:sp>
        <p:sp>
          <p:nvSpPr>
            <p:cNvPr id="28680" name="Rectangle 9"/>
            <p:cNvSpPr>
              <a:spLocks noChangeArrowheads="1"/>
            </p:cNvSpPr>
            <p:nvPr/>
          </p:nvSpPr>
          <p:spPr bwMode="auto">
            <a:xfrm>
              <a:off x="3962400" y="3810000"/>
              <a:ext cx="184731" cy="523220"/>
            </a:xfrm>
            <a:prstGeom prst="rect">
              <a:avLst/>
            </a:prstGeom>
            <a:grpFill/>
            <a:ln w="9525">
              <a:noFill/>
              <a:miter lim="800000"/>
              <a:headEnd/>
              <a:tailEnd/>
            </a:ln>
          </p:spPr>
          <p:txBody>
            <a:bodyPr wrap="none">
              <a:spAutoFit/>
            </a:bodyPr>
            <a:lstStyle/>
            <a:p>
              <a:pPr>
                <a:spcBef>
                  <a:spcPct val="20000"/>
                </a:spcBef>
                <a:defRPr/>
              </a:pPr>
              <a:endParaRPr lang="en-US" sz="2800" b="1" dirty="0">
                <a:latin typeface="Calibri" pitchFamily="34" charset="0"/>
              </a:endParaRPr>
            </a:p>
          </p:txBody>
        </p:sp>
      </p:grpSp>
      <p:sp>
        <p:nvSpPr>
          <p:cNvPr id="31748" name="Rectangle 8"/>
          <p:cNvSpPr>
            <a:spLocks noChangeArrowheads="1"/>
          </p:cNvSpPr>
          <p:nvPr/>
        </p:nvSpPr>
        <p:spPr bwMode="auto">
          <a:xfrm>
            <a:off x="2124075" y="4110038"/>
            <a:ext cx="2552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b="1" dirty="0">
                <a:latin typeface="Calibri" pitchFamily="34" charset="0"/>
              </a:rPr>
              <a:t>in the</a:t>
            </a:r>
          </a:p>
          <a:p>
            <a:pPr algn="r"/>
            <a:r>
              <a:rPr lang="en-US" sz="2400" b="1" dirty="0">
                <a:latin typeface="Calibri" pitchFamily="34" charset="0"/>
              </a:rPr>
              <a:t>Department of the </a:t>
            </a:r>
            <a:endParaRPr lang="en-US" sz="2400" dirty="0"/>
          </a:p>
        </p:txBody>
      </p:sp>
      <p:sp>
        <p:nvSpPr>
          <p:cNvPr id="12"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18</a:t>
            </a:fld>
            <a:endParaRPr lang="en-US" dirty="0"/>
          </a:p>
        </p:txBody>
      </p:sp>
    </p:spTree>
    <p:extLst>
      <p:ext uri="{BB962C8B-B14F-4D97-AF65-F5344CB8AC3E}">
        <p14:creationId xmlns:p14="http://schemas.microsoft.com/office/powerpoint/2010/main" val="29832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a:spLocks noGrp="1"/>
          </p:cNvSpPr>
          <p:nvPr>
            <p:ph type="body" sz="quarter" idx="4294967295"/>
          </p:nvPr>
        </p:nvSpPr>
        <p:spPr bwMode="auto">
          <a:xfrm>
            <a:off x="2009775" y="0"/>
            <a:ext cx="7134225" cy="889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indent="0" algn="ctr">
              <a:buNone/>
            </a:pPr>
            <a:r>
              <a:rPr lang="en-US" sz="2800" dirty="0">
                <a:solidFill>
                  <a:srgbClr val="FFFFFF"/>
                </a:solidFill>
              </a:rPr>
              <a:t>Warrior Ethos</a:t>
            </a:r>
          </a:p>
        </p:txBody>
      </p:sp>
      <p:sp>
        <p:nvSpPr>
          <p:cNvPr id="5" name="Rectangle 4"/>
          <p:cNvSpPr/>
          <p:nvPr/>
        </p:nvSpPr>
        <p:spPr bwMode="auto">
          <a:xfrm>
            <a:off x="315433" y="5745620"/>
            <a:ext cx="8534400" cy="655180"/>
          </a:xfrm>
          <a:prstGeom prst="rect">
            <a:avLst/>
          </a:prstGeom>
          <a:solidFill>
            <a:srgbClr val="52554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16038"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a:ln>
                <a:noFill/>
              </a:ln>
              <a:solidFill>
                <a:srgbClr val="000000"/>
              </a:solidFill>
              <a:effectLst/>
              <a:latin typeface="GillSans" charset="0"/>
              <a:sym typeface="GillSans"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33" y="1027316"/>
            <a:ext cx="8534400" cy="4718304"/>
          </a:xfrm>
          <a:prstGeom prst="rect">
            <a:avLst/>
          </a:prstGeom>
        </p:spPr>
      </p:pic>
      <p:sp>
        <p:nvSpPr>
          <p:cNvPr id="7" name="Rectangle 6"/>
          <p:cNvSpPr/>
          <p:nvPr/>
        </p:nvSpPr>
        <p:spPr>
          <a:xfrm>
            <a:off x="606056" y="1288814"/>
            <a:ext cx="5380074" cy="3231654"/>
          </a:xfrm>
          <a:prstGeom prst="rect">
            <a:avLst/>
          </a:prstGeom>
          <a:effectLst>
            <a:outerShdw blurRad="50800" dist="38100" dir="8100000" algn="tr" rotWithShape="0">
              <a:prstClr val="black">
                <a:alpha val="40000"/>
              </a:prstClr>
            </a:outerShdw>
          </a:effectLst>
        </p:spPr>
        <p:txBody>
          <a:bodyPr wrap="square">
            <a:spAutoFit/>
          </a:bodyPr>
          <a:lstStyle/>
          <a:p>
            <a:r>
              <a:rPr lang="en-US" sz="2800" i="1" dirty="0">
                <a:solidFill>
                  <a:srgbClr val="FFFFFF"/>
                </a:solidFill>
                <a:latin typeface="Calibri" pitchFamily="34" charset="0"/>
              </a:rPr>
              <a:t>People First!</a:t>
            </a:r>
          </a:p>
          <a:p>
            <a:endParaRPr lang="en-US" sz="2800" i="1" dirty="0">
              <a:solidFill>
                <a:srgbClr val="FFFFFF"/>
              </a:solidFill>
              <a:latin typeface="Calibri" pitchFamily="34" charset="0"/>
            </a:endParaRPr>
          </a:p>
          <a:p>
            <a:r>
              <a:rPr lang="en-US" sz="2800" i="1" dirty="0">
                <a:solidFill>
                  <a:srgbClr val="FFFFFF"/>
                </a:solidFill>
                <a:latin typeface="Calibri" pitchFamily="34" charset="0"/>
              </a:rPr>
              <a:t>Winning Matters!</a:t>
            </a:r>
          </a:p>
          <a:p>
            <a:endParaRPr lang="en-US" sz="2800" i="1" dirty="0">
              <a:solidFill>
                <a:srgbClr val="FFFFFF"/>
              </a:solidFill>
              <a:latin typeface="Calibri" pitchFamily="34" charset="0"/>
            </a:endParaRPr>
          </a:p>
          <a:p>
            <a:r>
              <a:rPr lang="en-US" sz="2800" i="1" dirty="0">
                <a:solidFill>
                  <a:srgbClr val="FFFFFF"/>
                </a:solidFill>
                <a:latin typeface="Calibri" pitchFamily="34" charset="0"/>
              </a:rPr>
              <a:t>Army Strong!</a:t>
            </a:r>
          </a:p>
          <a:p>
            <a:endParaRPr lang="en-US" sz="2800" dirty="0">
              <a:solidFill>
                <a:srgbClr val="FFFFFF"/>
              </a:solidFill>
              <a:latin typeface="Calibri" pitchFamily="34" charset="0"/>
            </a:endParaRPr>
          </a:p>
          <a:p>
            <a:r>
              <a:rPr lang="en-US" sz="3600" b="1" dirty="0">
                <a:solidFill>
                  <a:srgbClr val="FFFFFF"/>
                </a:solidFill>
                <a:latin typeface="Calibri" pitchFamily="34" charset="0"/>
              </a:rPr>
              <a:t>Questions?</a:t>
            </a:r>
            <a:r>
              <a:rPr lang="en-US" sz="2800" dirty="0">
                <a:solidFill>
                  <a:srgbClr val="FFFFFF"/>
                </a:solidFill>
                <a:latin typeface="Calibri" pitchFamily="34" charset="0"/>
              </a:rPr>
              <a:t> </a:t>
            </a:r>
          </a:p>
        </p:txBody>
      </p:sp>
      <p:sp>
        <p:nvSpPr>
          <p:cNvPr id="8" name="Rectangle 7"/>
          <p:cNvSpPr/>
          <p:nvPr/>
        </p:nvSpPr>
        <p:spPr>
          <a:xfrm>
            <a:off x="1010094" y="5800967"/>
            <a:ext cx="7134446" cy="461665"/>
          </a:xfrm>
          <a:prstGeom prst="rect">
            <a:avLst/>
          </a:prstGeom>
        </p:spPr>
        <p:txBody>
          <a:bodyPr wrap="square">
            <a:spAutoFit/>
          </a:bodyPr>
          <a:lstStyle/>
          <a:p>
            <a:pPr algn="ctr">
              <a:spcBef>
                <a:spcPct val="50000"/>
              </a:spcBef>
            </a:pPr>
            <a:r>
              <a:rPr lang="en-US" i="1" dirty="0">
                <a:solidFill>
                  <a:srgbClr val="FFFFFF"/>
                </a:solidFill>
                <a:latin typeface="Calibri" pitchFamily="34" charset="0"/>
              </a:rPr>
              <a:t>https://o</a:t>
            </a:r>
            <a:r>
              <a:rPr lang="en-US" sz="2400" i="1" dirty="0">
                <a:solidFill>
                  <a:srgbClr val="FFFFFF"/>
                </a:solidFill>
                <a:latin typeface="Calibri" pitchFamily="34" charset="0"/>
              </a:rPr>
              <a:t>sbp.army.mil</a:t>
            </a:r>
            <a:endParaRPr lang="en-US" sz="2400" dirty="0">
              <a:solidFill>
                <a:srgbClr val="FFFFFF"/>
              </a:solidFill>
              <a:latin typeface="Calibri" pitchFamily="34" charset="0"/>
            </a:endParaRPr>
          </a:p>
        </p:txBody>
      </p:sp>
      <p:cxnSp>
        <p:nvCxnSpPr>
          <p:cNvPr id="10" name="Straight Connector 9"/>
          <p:cNvCxnSpPr/>
          <p:nvPr/>
        </p:nvCxnSpPr>
        <p:spPr bwMode="auto">
          <a:xfrm>
            <a:off x="691114" y="3753293"/>
            <a:ext cx="3338623" cy="0"/>
          </a:xfrm>
          <a:prstGeom prst="line">
            <a:avLst/>
          </a:prstGeom>
          <a:blipFill dpi="0" rotWithShape="0">
            <a:blip r:embed="rId4" cstate="print"/>
            <a:srcRect/>
            <a:tile tx="0" ty="0" sx="100000" sy="100000" flip="none" algn="tl"/>
          </a:blipFill>
          <a:ln w="25400" cap="flat" cmpd="sng" algn="ctr">
            <a:solidFill>
              <a:schemeClr val="bg1"/>
            </a:solidFill>
            <a:prstDash val="solid"/>
            <a:round/>
            <a:headEnd type="none" w="med" len="med"/>
            <a:tailEnd type="none" w="med" len="med"/>
          </a:ln>
          <a:effectLst/>
        </p:spPr>
      </p:cxnSp>
      <p:sp>
        <p:nvSpPr>
          <p:cNvPr id="12"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19</a:t>
            </a:fld>
            <a:endParaRPr lang="en-US" dirty="0"/>
          </a:p>
        </p:txBody>
      </p:sp>
    </p:spTree>
    <p:extLst>
      <p:ext uri="{BB962C8B-B14F-4D97-AF65-F5344CB8AC3E}">
        <p14:creationId xmlns:p14="http://schemas.microsoft.com/office/powerpoint/2010/main" val="19361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dirty="0"/>
              <a:t>Army Small Business Office At a Glance</a:t>
            </a:r>
          </a:p>
          <a:p>
            <a:pPr>
              <a:buFont typeface="Arial" panose="020B0604020202020204" pitchFamily="34" charset="0"/>
              <a:buChar char="•"/>
            </a:pPr>
            <a:r>
              <a:rPr lang="en-US" dirty="0"/>
              <a:t>Small Business Strategic Priorities</a:t>
            </a:r>
          </a:p>
          <a:p>
            <a:pPr>
              <a:buFont typeface="Arial" panose="020B0604020202020204" pitchFamily="34" charset="0"/>
              <a:buChar char="•"/>
            </a:pPr>
            <a:r>
              <a:rPr lang="en-US" dirty="0">
                <a:latin typeface="Arial"/>
                <a:ea typeface="ＭＳ Ｐゴシック"/>
                <a:cs typeface="Arial"/>
              </a:rPr>
              <a:t>Doing Business with the Army</a:t>
            </a:r>
            <a:endParaRPr lang="en-US" dirty="0"/>
          </a:p>
          <a:p>
            <a:pPr>
              <a:buFont typeface="Arial" panose="020B0604020202020204" pitchFamily="34" charset="0"/>
              <a:buChar char="•"/>
            </a:pPr>
            <a:r>
              <a:rPr lang="en-US" dirty="0"/>
              <a:t>Contact Us!</a:t>
            </a:r>
          </a:p>
          <a:p>
            <a:pPr>
              <a:buFont typeface="Arial" panose="020B0604020202020204" pitchFamily="34" charset="0"/>
              <a:buChar char="•"/>
            </a:pPr>
            <a:r>
              <a:rPr lang="en-US" dirty="0"/>
              <a:t>Key Upcoming Events</a:t>
            </a:r>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Title 3"/>
          <p:cNvSpPr txBox="1">
            <a:spLocks/>
          </p:cNvSpPr>
          <p:nvPr/>
        </p:nvSpPr>
        <p:spPr bwMode="auto">
          <a:xfrm>
            <a:off x="777240" y="168421"/>
            <a:ext cx="7108231" cy="90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2800" b="1" dirty="0">
                <a:latin typeface="+mj-lt"/>
              </a:rPr>
              <a:t>AGENDA</a:t>
            </a:r>
            <a:br>
              <a:rPr lang="en-US" sz="2800" b="1" dirty="0">
                <a:latin typeface="+mj-lt"/>
              </a:rPr>
            </a:br>
            <a:endParaRPr lang="en-US" sz="2800" b="1" dirty="0">
              <a:latin typeface="+mj-lt"/>
            </a:endParaRPr>
          </a:p>
        </p:txBody>
      </p:sp>
      <p:sp>
        <p:nvSpPr>
          <p:cNvPr id="6"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2</a:t>
            </a:fld>
            <a:endParaRPr lang="en-US" dirty="0"/>
          </a:p>
        </p:txBody>
      </p:sp>
    </p:spTree>
    <p:extLst>
      <p:ext uri="{BB962C8B-B14F-4D97-AF65-F5344CB8AC3E}">
        <p14:creationId xmlns:p14="http://schemas.microsoft.com/office/powerpoint/2010/main" val="371094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5144" y="2679192"/>
            <a:ext cx="4712538" cy="461665"/>
          </a:xfrm>
          <a:prstGeom prst="rect">
            <a:avLst/>
          </a:prstGeom>
          <a:noFill/>
        </p:spPr>
        <p:txBody>
          <a:bodyPr wrap="square" rtlCol="0">
            <a:spAutoFit/>
          </a:bodyPr>
          <a:lstStyle/>
          <a:p>
            <a:pPr algn="ctr"/>
            <a:r>
              <a:rPr lang="en-US" dirty="0"/>
              <a:t>HQDA OSBP Data Slides</a:t>
            </a:r>
          </a:p>
        </p:txBody>
      </p:sp>
      <p:sp>
        <p:nvSpPr>
          <p:cNvPr id="5"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20</a:t>
            </a:fld>
            <a:endParaRPr lang="en-US" dirty="0"/>
          </a:p>
        </p:txBody>
      </p:sp>
    </p:spTree>
    <p:extLst>
      <p:ext uri="{BB962C8B-B14F-4D97-AF65-F5344CB8AC3E}">
        <p14:creationId xmlns:p14="http://schemas.microsoft.com/office/powerpoint/2010/main" val="248203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bwMode="auto">
          <a:xfrm>
            <a:off x="777361" y="389763"/>
            <a:ext cx="7434918" cy="77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altLang="en-US" sz="2800" b="1" cap="all" dirty="0">
                <a:latin typeface="+mj-lt"/>
              </a:rPr>
              <a:t>Army Prime Contracting Achievement</a:t>
            </a:r>
          </a:p>
          <a:p>
            <a:pPr marL="0" indent="0" algn="ctr"/>
            <a:r>
              <a:rPr lang="en-US" altLang="en-US" sz="2800" b="1" cap="all" dirty="0">
                <a:latin typeface="+mj-lt"/>
              </a:rPr>
              <a:t>Fiscal Year 2022</a:t>
            </a:r>
            <a:endParaRPr lang="en-US" altLang="en-US" sz="2800" dirty="0">
              <a:latin typeface="+mj-lt"/>
            </a:endParaRPr>
          </a:p>
        </p:txBody>
      </p:sp>
      <p:sp>
        <p:nvSpPr>
          <p:cNvPr id="6"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21</a:t>
            </a:fld>
            <a:endParaRPr lang="en-US" dirty="0"/>
          </a:p>
        </p:txBody>
      </p:sp>
      <p:pic>
        <p:nvPicPr>
          <p:cNvPr id="7" name="Picture 6">
            <a:extLst>
              <a:ext uri="{FF2B5EF4-FFF2-40B4-BE49-F238E27FC236}">
                <a16:creationId xmlns:a16="http://schemas.microsoft.com/office/drawing/2014/main" id="{B47F0329-8330-4F8D-AED2-EE2FA569E335}"/>
              </a:ext>
            </a:extLst>
          </p:cNvPr>
          <p:cNvPicPr>
            <a:picLocks noChangeAspect="1"/>
          </p:cNvPicPr>
          <p:nvPr/>
        </p:nvPicPr>
        <p:blipFill>
          <a:blip r:embed="rId3"/>
          <a:stretch>
            <a:fillRect/>
          </a:stretch>
        </p:blipFill>
        <p:spPr>
          <a:xfrm>
            <a:off x="274320" y="1531808"/>
            <a:ext cx="8595360" cy="4824543"/>
          </a:xfrm>
          <a:prstGeom prst="rect">
            <a:avLst/>
          </a:prstGeom>
        </p:spPr>
      </p:pic>
    </p:spTree>
    <p:extLst>
      <p:ext uri="{BB962C8B-B14F-4D97-AF65-F5344CB8AC3E}">
        <p14:creationId xmlns:p14="http://schemas.microsoft.com/office/powerpoint/2010/main" val="132847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F38B429-1DBC-C64E-8B1E-67AC267E4BCB}" type="slidenum">
              <a:rPr lang="en-US" altLang="en-US" smtClean="0"/>
              <a:pPr/>
              <a:t>22</a:t>
            </a:fld>
            <a:endParaRPr lang="en-US" altLang="en-US" dirty="0"/>
          </a:p>
        </p:txBody>
      </p:sp>
      <p:sp>
        <p:nvSpPr>
          <p:cNvPr id="6" name="Title 1"/>
          <p:cNvSpPr txBox="1">
            <a:spLocks/>
          </p:cNvSpPr>
          <p:nvPr/>
        </p:nvSpPr>
        <p:spPr>
          <a:xfrm>
            <a:off x="777240" y="89841"/>
            <a:ext cx="7479792" cy="931863"/>
          </a:xfrm>
          <a:prstGeom prst="rect">
            <a:avLst/>
          </a:prstGeom>
        </p:spPr>
        <p:txBody>
          <a:bodyPr anchor="t">
            <a:noAutofit/>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2800" b="1" dirty="0">
                <a:latin typeface="+mj-lt"/>
                <a:ea typeface="ＭＳ Ｐゴシック"/>
                <a:cs typeface="Arial"/>
              </a:rPr>
              <a:t>Army other transaction awards surpass other </a:t>
            </a:r>
            <a:r>
              <a:rPr lang="en-US" sz="2800" b="1" dirty="0" err="1">
                <a:latin typeface="+mj-lt"/>
                <a:ea typeface="ＭＳ Ｐゴシック"/>
                <a:cs typeface="Arial"/>
              </a:rPr>
              <a:t>dod</a:t>
            </a:r>
            <a:r>
              <a:rPr lang="en-US" sz="2800" b="1" dirty="0">
                <a:latin typeface="+mj-lt"/>
                <a:ea typeface="ＭＳ Ｐゴシック"/>
                <a:cs typeface="Arial"/>
              </a:rPr>
              <a:t> agencies</a:t>
            </a:r>
            <a:endParaRPr lang="en-US" b="1" dirty="0"/>
          </a:p>
        </p:txBody>
      </p:sp>
      <p:sp>
        <p:nvSpPr>
          <p:cNvPr id="9" name="Right Arrow 8"/>
          <p:cNvSpPr/>
          <p:nvPr/>
        </p:nvSpPr>
        <p:spPr>
          <a:xfrm>
            <a:off x="390354" y="1173616"/>
            <a:ext cx="3639312" cy="2159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anose="020B0604020202020204" pitchFamily="34" charset="0"/>
              <a:buChar char="•"/>
            </a:pPr>
            <a:r>
              <a:rPr lang="en-US" sz="1400" b="1" dirty="0">
                <a:solidFill>
                  <a:schemeClr val="tx1"/>
                </a:solidFill>
              </a:rPr>
              <a:t>$6.03B in FY22 (down from $10.62 in FY21)</a:t>
            </a:r>
          </a:p>
          <a:p>
            <a:pPr marL="228600" indent="-228600">
              <a:buFont typeface="Arial" panose="020B0604020202020204" pitchFamily="34" charset="0"/>
              <a:buChar char="•"/>
            </a:pPr>
            <a:r>
              <a:rPr lang="en-US" sz="1400" b="1" dirty="0">
                <a:solidFill>
                  <a:schemeClr val="tx1"/>
                </a:solidFill>
              </a:rPr>
              <a:t>57% of all DoD OTA dollars obligated in FY22 (down from 72% in FY21)</a:t>
            </a:r>
          </a:p>
        </p:txBody>
      </p:sp>
      <p:sp>
        <p:nvSpPr>
          <p:cNvPr id="12" name="Left Arrow 11"/>
          <p:cNvSpPr/>
          <p:nvPr/>
        </p:nvSpPr>
        <p:spPr>
          <a:xfrm>
            <a:off x="5060573" y="4103032"/>
            <a:ext cx="3648456" cy="1969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chemeClr val="tx1"/>
                </a:solidFill>
              </a:rPr>
              <a:t>1,634 actions in FY22 (negligible decrease from FY21)</a:t>
            </a:r>
          </a:p>
          <a:p>
            <a:pPr marL="171450" indent="-171450">
              <a:buFont typeface="Arial" panose="020B0604020202020204" pitchFamily="34" charset="0"/>
              <a:buChar char="•"/>
            </a:pPr>
            <a:r>
              <a:rPr lang="en-US" sz="1200" b="1" dirty="0">
                <a:solidFill>
                  <a:schemeClr val="tx1"/>
                </a:solidFill>
              </a:rPr>
              <a:t>38% of all DoD OTA actions executed in FY22 (down from 41% in FY21)</a:t>
            </a:r>
          </a:p>
        </p:txBody>
      </p:sp>
      <p:sp>
        <p:nvSpPr>
          <p:cNvPr id="5" name="TextBox 4">
            <a:extLst>
              <a:ext uri="{FF2B5EF4-FFF2-40B4-BE49-F238E27FC236}">
                <a16:creationId xmlns:a16="http://schemas.microsoft.com/office/drawing/2014/main" id="{4F8DF8A6-969C-4C67-8D39-967E51E50D4F}"/>
              </a:ext>
            </a:extLst>
          </p:cNvPr>
          <p:cNvSpPr txBox="1"/>
          <p:nvPr/>
        </p:nvSpPr>
        <p:spPr>
          <a:xfrm>
            <a:off x="3317695" y="6541117"/>
            <a:ext cx="3157833" cy="276999"/>
          </a:xfrm>
          <a:prstGeom prst="rect">
            <a:avLst/>
          </a:prstGeom>
          <a:noFill/>
        </p:spPr>
        <p:txBody>
          <a:bodyPr wrap="square" rtlCol="0">
            <a:spAutoFit/>
          </a:bodyPr>
          <a:lstStyle/>
          <a:p>
            <a:r>
              <a:rPr lang="en-US" sz="1200" b="1" dirty="0"/>
              <a:t>FY22 Preliminary data as of 03 Oct 2022</a:t>
            </a:r>
          </a:p>
        </p:txBody>
      </p:sp>
      <p:pic>
        <p:nvPicPr>
          <p:cNvPr id="7" name="Picture 6">
            <a:extLst>
              <a:ext uri="{FF2B5EF4-FFF2-40B4-BE49-F238E27FC236}">
                <a16:creationId xmlns:a16="http://schemas.microsoft.com/office/drawing/2014/main" id="{22BCFADF-BD2F-493E-AD36-96F83174A577}"/>
              </a:ext>
            </a:extLst>
          </p:cNvPr>
          <p:cNvPicPr>
            <a:picLocks noChangeAspect="1"/>
          </p:cNvPicPr>
          <p:nvPr/>
        </p:nvPicPr>
        <p:blipFill>
          <a:blip r:embed="rId2"/>
          <a:stretch>
            <a:fillRect/>
          </a:stretch>
        </p:blipFill>
        <p:spPr>
          <a:xfrm>
            <a:off x="91612" y="3732562"/>
            <a:ext cx="4737003" cy="2710058"/>
          </a:xfrm>
          <a:prstGeom prst="rect">
            <a:avLst/>
          </a:prstGeom>
        </p:spPr>
      </p:pic>
      <p:pic>
        <p:nvPicPr>
          <p:cNvPr id="10" name="Picture 9">
            <a:extLst>
              <a:ext uri="{FF2B5EF4-FFF2-40B4-BE49-F238E27FC236}">
                <a16:creationId xmlns:a16="http://schemas.microsoft.com/office/drawing/2014/main" id="{F49C2774-9CC0-4F3B-B05A-9088EBD2DD2B}"/>
              </a:ext>
            </a:extLst>
          </p:cNvPr>
          <p:cNvPicPr>
            <a:picLocks noChangeAspect="1"/>
          </p:cNvPicPr>
          <p:nvPr/>
        </p:nvPicPr>
        <p:blipFill>
          <a:blip r:embed="rId3"/>
          <a:stretch>
            <a:fillRect/>
          </a:stretch>
        </p:blipFill>
        <p:spPr>
          <a:xfrm>
            <a:off x="4192536" y="1016156"/>
            <a:ext cx="4718713" cy="2468695"/>
          </a:xfrm>
          <a:prstGeom prst="rect">
            <a:avLst/>
          </a:prstGeom>
        </p:spPr>
      </p:pic>
    </p:spTree>
    <p:extLst>
      <p:ext uri="{BB962C8B-B14F-4D97-AF65-F5344CB8AC3E}">
        <p14:creationId xmlns:p14="http://schemas.microsoft.com/office/powerpoint/2010/main" val="85295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txBox="1">
            <a:spLocks/>
          </p:cNvSpPr>
          <p:nvPr/>
        </p:nvSpPr>
        <p:spPr bwMode="auto">
          <a:xfrm>
            <a:off x="827170" y="663355"/>
            <a:ext cx="7434918" cy="77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altLang="en-US" sz="2800" b="1" cap="all" dirty="0">
                <a:latin typeface="+mj-lt"/>
              </a:rPr>
              <a:t>Army Prime Contracting Achievement</a:t>
            </a:r>
          </a:p>
          <a:p>
            <a:pPr marL="0" indent="0" algn="ctr"/>
            <a:r>
              <a:rPr lang="en-US" altLang="en-US" sz="2800" b="1" cap="all" dirty="0">
                <a:latin typeface="+mj-lt"/>
              </a:rPr>
              <a:t>Fiscal Year 2022</a:t>
            </a:r>
          </a:p>
          <a:p>
            <a:pPr marL="0" indent="0" algn="ctr"/>
            <a:endParaRPr lang="en-US" altLang="en-US" sz="3000" dirty="0">
              <a:latin typeface="+mj-lt"/>
            </a:endParaRPr>
          </a:p>
        </p:txBody>
      </p:sp>
      <p:sp>
        <p:nvSpPr>
          <p:cNvPr id="8"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23</a:t>
            </a:fld>
            <a:endParaRPr lang="en-US" dirty="0"/>
          </a:p>
        </p:txBody>
      </p:sp>
      <p:pic>
        <p:nvPicPr>
          <p:cNvPr id="2" name="Picture 1">
            <a:extLst>
              <a:ext uri="{FF2B5EF4-FFF2-40B4-BE49-F238E27FC236}">
                <a16:creationId xmlns:a16="http://schemas.microsoft.com/office/drawing/2014/main" id="{696656FF-B7C2-422B-962C-A186A8B2D505}"/>
              </a:ext>
            </a:extLst>
          </p:cNvPr>
          <p:cNvPicPr>
            <a:picLocks noChangeAspect="1"/>
          </p:cNvPicPr>
          <p:nvPr/>
        </p:nvPicPr>
        <p:blipFill>
          <a:blip r:embed="rId2"/>
          <a:stretch>
            <a:fillRect/>
          </a:stretch>
        </p:blipFill>
        <p:spPr>
          <a:xfrm>
            <a:off x="378372" y="1578703"/>
            <a:ext cx="8317887" cy="4437418"/>
          </a:xfrm>
          <a:prstGeom prst="rect">
            <a:avLst/>
          </a:prstGeom>
        </p:spPr>
      </p:pic>
    </p:spTree>
    <p:extLst>
      <p:ext uri="{BB962C8B-B14F-4D97-AF65-F5344CB8AC3E}">
        <p14:creationId xmlns:p14="http://schemas.microsoft.com/office/powerpoint/2010/main" val="352128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82320" y="136014"/>
            <a:ext cx="7136384" cy="1325563"/>
          </a:xfrm>
          <a:prstGeom prst="rect">
            <a:avLst/>
          </a:prstGeom>
        </p:spPr>
        <p:txBody>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2800" b="1" dirty="0">
                <a:latin typeface="+mj-lt"/>
              </a:rPr>
              <a:t>Covid-19 contract impact on army small business achievements—year to date fy22</a:t>
            </a:r>
            <a:r>
              <a:rPr lang="en-US" sz="3200" dirty="0"/>
              <a:t/>
            </a:r>
            <a:br>
              <a:rPr lang="en-US" sz="3200" dirty="0"/>
            </a:br>
            <a:endParaRPr lang="en-US" sz="3200" dirty="0"/>
          </a:p>
        </p:txBody>
      </p:sp>
      <p:sp>
        <p:nvSpPr>
          <p:cNvPr id="7" name="TextBox 6"/>
          <p:cNvSpPr txBox="1"/>
          <p:nvPr/>
        </p:nvSpPr>
        <p:spPr>
          <a:xfrm>
            <a:off x="648032" y="5627696"/>
            <a:ext cx="1237664" cy="307777"/>
          </a:xfrm>
          <a:prstGeom prst="rect">
            <a:avLst/>
          </a:prstGeom>
          <a:noFill/>
        </p:spPr>
        <p:txBody>
          <a:bodyPr wrap="square" rtlCol="0">
            <a:spAutoFit/>
          </a:bodyPr>
          <a:lstStyle/>
          <a:p>
            <a:r>
              <a:rPr lang="en-US" sz="1400" dirty="0"/>
              <a:t>Goal 26.6%</a:t>
            </a:r>
          </a:p>
        </p:txBody>
      </p:sp>
      <p:sp>
        <p:nvSpPr>
          <p:cNvPr id="8" name="TextBox 7"/>
          <p:cNvSpPr txBox="1"/>
          <p:nvPr/>
        </p:nvSpPr>
        <p:spPr>
          <a:xfrm>
            <a:off x="2361239" y="5628240"/>
            <a:ext cx="1237664" cy="307777"/>
          </a:xfrm>
          <a:prstGeom prst="rect">
            <a:avLst/>
          </a:prstGeom>
          <a:noFill/>
        </p:spPr>
        <p:txBody>
          <a:bodyPr wrap="square" rtlCol="0">
            <a:spAutoFit/>
          </a:bodyPr>
          <a:lstStyle/>
          <a:p>
            <a:r>
              <a:rPr lang="en-US" sz="1400" dirty="0"/>
              <a:t>Goal 12.28%</a:t>
            </a:r>
          </a:p>
        </p:txBody>
      </p:sp>
      <p:sp>
        <p:nvSpPr>
          <p:cNvPr id="9" name="TextBox 8"/>
          <p:cNvSpPr txBox="1"/>
          <p:nvPr/>
        </p:nvSpPr>
        <p:spPr>
          <a:xfrm>
            <a:off x="4283742" y="5627695"/>
            <a:ext cx="1237664" cy="307777"/>
          </a:xfrm>
          <a:prstGeom prst="rect">
            <a:avLst/>
          </a:prstGeom>
          <a:noFill/>
        </p:spPr>
        <p:txBody>
          <a:bodyPr wrap="square" rtlCol="0">
            <a:spAutoFit/>
          </a:bodyPr>
          <a:lstStyle/>
          <a:p>
            <a:r>
              <a:rPr lang="en-US" sz="1400" dirty="0"/>
              <a:t>Goal 3%</a:t>
            </a:r>
          </a:p>
        </p:txBody>
      </p:sp>
      <p:sp>
        <p:nvSpPr>
          <p:cNvPr id="10" name="TextBox 9"/>
          <p:cNvSpPr txBox="1"/>
          <p:nvPr/>
        </p:nvSpPr>
        <p:spPr>
          <a:xfrm>
            <a:off x="5931976" y="5627694"/>
            <a:ext cx="1237664" cy="307777"/>
          </a:xfrm>
          <a:prstGeom prst="rect">
            <a:avLst/>
          </a:prstGeom>
          <a:noFill/>
        </p:spPr>
        <p:txBody>
          <a:bodyPr wrap="square" rtlCol="0">
            <a:spAutoFit/>
          </a:bodyPr>
          <a:lstStyle/>
          <a:p>
            <a:r>
              <a:rPr lang="en-US" sz="1400" dirty="0"/>
              <a:t>Goal 5%</a:t>
            </a:r>
          </a:p>
        </p:txBody>
      </p:sp>
      <p:sp>
        <p:nvSpPr>
          <p:cNvPr id="11" name="TextBox 10"/>
          <p:cNvSpPr txBox="1"/>
          <p:nvPr/>
        </p:nvSpPr>
        <p:spPr>
          <a:xfrm>
            <a:off x="7638118" y="5627693"/>
            <a:ext cx="1237664" cy="307777"/>
          </a:xfrm>
          <a:prstGeom prst="rect">
            <a:avLst/>
          </a:prstGeom>
          <a:noFill/>
        </p:spPr>
        <p:txBody>
          <a:bodyPr wrap="square" rtlCol="0">
            <a:spAutoFit/>
          </a:bodyPr>
          <a:lstStyle/>
          <a:p>
            <a:r>
              <a:rPr lang="en-US" sz="1400" dirty="0"/>
              <a:t>Goal 3%</a:t>
            </a:r>
          </a:p>
        </p:txBody>
      </p:sp>
      <p:sp>
        <p:nvSpPr>
          <p:cNvPr id="14"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24</a:t>
            </a:fld>
            <a:endParaRPr lang="en-US" dirty="0"/>
          </a:p>
        </p:txBody>
      </p:sp>
      <p:pic>
        <p:nvPicPr>
          <p:cNvPr id="2" name="Picture 1">
            <a:extLst>
              <a:ext uri="{FF2B5EF4-FFF2-40B4-BE49-F238E27FC236}">
                <a16:creationId xmlns:a16="http://schemas.microsoft.com/office/drawing/2014/main" id="{1DDDEF84-2CD7-49A9-8E28-D0CE7CBFD3EA}"/>
              </a:ext>
            </a:extLst>
          </p:cNvPr>
          <p:cNvPicPr>
            <a:picLocks noChangeAspect="1"/>
          </p:cNvPicPr>
          <p:nvPr/>
        </p:nvPicPr>
        <p:blipFill>
          <a:blip r:embed="rId2"/>
          <a:stretch>
            <a:fillRect/>
          </a:stretch>
        </p:blipFill>
        <p:spPr>
          <a:xfrm>
            <a:off x="300099" y="1475668"/>
            <a:ext cx="8522634" cy="4137390"/>
          </a:xfrm>
          <a:prstGeom prst="rect">
            <a:avLst/>
          </a:prstGeom>
        </p:spPr>
      </p:pic>
    </p:spTree>
    <p:extLst>
      <p:ext uri="{BB962C8B-B14F-4D97-AF65-F5344CB8AC3E}">
        <p14:creationId xmlns:p14="http://schemas.microsoft.com/office/powerpoint/2010/main" val="313108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2655457" y="1849355"/>
            <a:ext cx="2918" cy="42114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80631" y="6050606"/>
            <a:ext cx="3294623" cy="135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008145" y="5380730"/>
            <a:ext cx="3294623" cy="135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86228" y="4723161"/>
            <a:ext cx="3294623" cy="135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028349" y="4086143"/>
            <a:ext cx="3294623" cy="135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4" idx="3"/>
          </p:cNvCxnSpPr>
          <p:nvPr/>
        </p:nvCxnSpPr>
        <p:spPr>
          <a:xfrm>
            <a:off x="4406431" y="3121394"/>
            <a:ext cx="2424286" cy="1387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77240" y="1071535"/>
            <a:ext cx="3878235" cy="1383357"/>
            <a:chOff x="2539434" y="280476"/>
            <a:chExt cx="3308175" cy="830437"/>
          </a:xfrm>
          <a:scene3d>
            <a:camera prst="orthographicFront"/>
            <a:lightRig rig="flat" dir="t"/>
          </a:scene3d>
        </p:grpSpPr>
        <p:sp>
          <p:nvSpPr>
            <p:cNvPr id="11" name="Rectangle 10"/>
            <p:cNvSpPr/>
            <p:nvPr/>
          </p:nvSpPr>
          <p:spPr>
            <a:xfrm>
              <a:off x="2539434" y="280476"/>
              <a:ext cx="3308175" cy="830437"/>
            </a:xfrm>
            <a:prstGeom prst="rect">
              <a:avLst/>
            </a:prstGeom>
            <a:solidFill>
              <a:srgbClr val="FFC000"/>
            </a:solidFill>
            <a:sp3d prstMaterial="plastic">
              <a:bevelT w="120900" h="88900"/>
              <a:bevelB w="88900" h="31750" prst="angle"/>
            </a:sp3d>
          </p:spPr>
          <p:style>
            <a:lnRef idx="0">
              <a:schemeClr val="accent5"/>
            </a:lnRef>
            <a:fillRef idx="3">
              <a:schemeClr val="accent5"/>
            </a:fillRef>
            <a:effectRef idx="3">
              <a:schemeClr val="accent5"/>
            </a:effectRef>
            <a:fontRef idx="minor">
              <a:schemeClr val="lt1"/>
            </a:fontRef>
          </p:style>
        </p:sp>
        <p:sp>
          <p:nvSpPr>
            <p:cNvPr id="12" name="TextBox 11"/>
            <p:cNvSpPr txBox="1"/>
            <p:nvPr/>
          </p:nvSpPr>
          <p:spPr>
            <a:xfrm>
              <a:off x="2539434" y="375766"/>
              <a:ext cx="3308175" cy="7351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8288" rIns="11430" bIns="117184" numCol="1" spcCol="1270" anchor="ctr" anchorCtr="0">
              <a:noAutofit/>
            </a:bodyPr>
            <a:lstStyle/>
            <a:p>
              <a:pPr lvl="0" algn="ctr" defTabSz="800100">
                <a:lnSpc>
                  <a:spcPct val="90000"/>
                </a:lnSpc>
                <a:spcBef>
                  <a:spcPct val="0"/>
                </a:spcBef>
                <a:spcAft>
                  <a:spcPct val="35000"/>
                </a:spcAft>
              </a:pPr>
              <a:r>
                <a:rPr lang="en-US" sz="1600" b="1" u="sng" kern="1200" spc="0" dirty="0">
                  <a:solidFill>
                    <a:schemeClr val="tx1"/>
                  </a:solidFill>
                  <a:effectLst/>
                </a:rPr>
                <a:t>Secretary of the Army</a:t>
              </a:r>
            </a:p>
            <a:p>
              <a:pPr lvl="0" algn="ctr" defTabSz="800100">
                <a:lnSpc>
                  <a:spcPct val="90000"/>
                </a:lnSpc>
                <a:spcBef>
                  <a:spcPct val="0"/>
                </a:spcBef>
                <a:spcAft>
                  <a:spcPct val="35000"/>
                </a:spcAft>
              </a:pPr>
              <a:r>
                <a:rPr lang="en-US" sz="1600" b="1" dirty="0">
                  <a:solidFill>
                    <a:schemeClr val="tx1"/>
                  </a:solidFill>
                </a:rPr>
                <a:t>HON Christine Wormuth</a:t>
              </a:r>
              <a:endParaRPr lang="en-US" sz="1600" b="1" kern="1200" spc="0" dirty="0">
                <a:solidFill>
                  <a:schemeClr val="tx1"/>
                </a:solidFill>
                <a:effectLst/>
              </a:endParaRPr>
            </a:p>
            <a:p>
              <a:pPr lvl="0" algn="ctr" defTabSz="800100">
                <a:lnSpc>
                  <a:spcPct val="90000"/>
                </a:lnSpc>
                <a:spcBef>
                  <a:spcPct val="0"/>
                </a:spcBef>
                <a:spcAft>
                  <a:spcPct val="35000"/>
                </a:spcAft>
              </a:pPr>
              <a:r>
                <a:rPr lang="en-US" sz="1600" b="1" u="sng" kern="1200" spc="0" dirty="0">
                  <a:solidFill>
                    <a:schemeClr val="tx1"/>
                  </a:solidFill>
                  <a:effectLst/>
                </a:rPr>
                <a:t>Undersecretary of the Army</a:t>
              </a:r>
            </a:p>
            <a:p>
              <a:pPr lvl="0" algn="ctr" defTabSz="800100">
                <a:lnSpc>
                  <a:spcPct val="90000"/>
                </a:lnSpc>
                <a:spcBef>
                  <a:spcPct val="0"/>
                </a:spcBef>
                <a:spcAft>
                  <a:spcPct val="35000"/>
                </a:spcAft>
              </a:pPr>
              <a:r>
                <a:rPr lang="en-US" sz="1600" b="1" dirty="0">
                  <a:solidFill>
                    <a:schemeClr val="tx1"/>
                  </a:solidFill>
                </a:rPr>
                <a:t>HON Gabe Camarillo</a:t>
              </a:r>
              <a:endParaRPr lang="en-US" sz="1600" kern="1200" dirty="0">
                <a:solidFill>
                  <a:schemeClr val="tx1"/>
                </a:solidFill>
              </a:endParaRPr>
            </a:p>
          </p:txBody>
        </p:sp>
      </p:grpSp>
      <p:grpSp>
        <p:nvGrpSpPr>
          <p:cNvPr id="13" name="Group 12"/>
          <p:cNvGrpSpPr/>
          <p:nvPr/>
        </p:nvGrpSpPr>
        <p:grpSpPr>
          <a:xfrm>
            <a:off x="911754" y="2614275"/>
            <a:ext cx="3494677" cy="1014237"/>
            <a:chOff x="2669704" y="1796000"/>
            <a:chExt cx="2787431" cy="1014237"/>
          </a:xfrm>
          <a:scene3d>
            <a:camera prst="orthographicFront"/>
            <a:lightRig rig="flat" dir="t"/>
          </a:scene3d>
        </p:grpSpPr>
        <p:sp>
          <p:nvSpPr>
            <p:cNvPr id="14" name="Rectangle 13"/>
            <p:cNvSpPr/>
            <p:nvPr/>
          </p:nvSpPr>
          <p:spPr>
            <a:xfrm>
              <a:off x="2669704" y="1796000"/>
              <a:ext cx="2787431" cy="1014237"/>
            </a:xfrm>
            <a:prstGeom prst="rect">
              <a:avLst/>
            </a:prstGeom>
            <a:gradFill flip="none" rotWithShape="1">
              <a:gsLst>
                <a:gs pos="0">
                  <a:schemeClr val="accent6">
                    <a:lumMod val="20000"/>
                    <a:lumOff val="80000"/>
                  </a:schemeClr>
                </a:gs>
                <a:gs pos="46000">
                  <a:schemeClr val="accent6">
                    <a:lumMod val="40000"/>
                    <a:lumOff val="60000"/>
                  </a:schemeClr>
                </a:gs>
                <a:gs pos="100000">
                  <a:schemeClr val="accent6">
                    <a:lumMod val="60000"/>
                    <a:lumOff val="40000"/>
                  </a:schemeClr>
                </a:gs>
              </a:gsLst>
              <a:path path="circle">
                <a:fillToRect l="100000" t="100000"/>
              </a:path>
              <a:tileRect r="-100000" b="-100000"/>
            </a:grad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15" name="TextBox 14"/>
            <p:cNvSpPr txBox="1"/>
            <p:nvPr/>
          </p:nvSpPr>
          <p:spPr>
            <a:xfrm>
              <a:off x="2669704" y="1796000"/>
              <a:ext cx="2787431" cy="10142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 tIns="45720" rIns="9144" bIns="117184" numCol="1" spcCol="1270" anchor="ctr" anchorCtr="0">
              <a:noAutofit/>
            </a:bodyPr>
            <a:lstStyle/>
            <a:p>
              <a:pPr lvl="0" algn="ctr" defTabSz="711200">
                <a:lnSpc>
                  <a:spcPct val="90000"/>
                </a:lnSpc>
                <a:spcBef>
                  <a:spcPct val="0"/>
                </a:spcBef>
                <a:spcAft>
                  <a:spcPct val="35000"/>
                </a:spcAft>
              </a:pPr>
              <a:r>
                <a:rPr lang="en-US" sz="1500" b="1" u="sng" kern="1200" dirty="0">
                  <a:solidFill>
                    <a:schemeClr val="tx1"/>
                  </a:solidFill>
                </a:rPr>
                <a:t>Director </a:t>
              </a:r>
            </a:p>
            <a:p>
              <a:pPr lvl="0" algn="ctr" defTabSz="711200">
                <a:lnSpc>
                  <a:spcPct val="90000"/>
                </a:lnSpc>
                <a:spcBef>
                  <a:spcPct val="0"/>
                </a:spcBef>
                <a:spcAft>
                  <a:spcPct val="35000"/>
                </a:spcAft>
              </a:pPr>
              <a:r>
                <a:rPr lang="en-US" sz="1500" b="1" u="sng" kern="1200" dirty="0">
                  <a:solidFill>
                    <a:schemeClr val="tx1"/>
                  </a:solidFill>
                </a:rPr>
                <a:t>Small Business Programs</a:t>
              </a:r>
            </a:p>
            <a:p>
              <a:pPr lvl="0" algn="ctr" defTabSz="711200">
                <a:lnSpc>
                  <a:spcPct val="90000"/>
                </a:lnSpc>
                <a:spcBef>
                  <a:spcPct val="0"/>
                </a:spcBef>
                <a:spcAft>
                  <a:spcPct val="35000"/>
                </a:spcAft>
              </a:pPr>
              <a:r>
                <a:rPr lang="en-US" sz="1500" b="1" kern="1200" dirty="0">
                  <a:solidFill>
                    <a:schemeClr val="tx1"/>
                  </a:solidFill>
                </a:rPr>
                <a:t>Kimberly Buehler</a:t>
              </a:r>
            </a:p>
          </p:txBody>
        </p:sp>
      </p:grpSp>
      <p:grpSp>
        <p:nvGrpSpPr>
          <p:cNvPr id="16" name="Group 15"/>
          <p:cNvGrpSpPr/>
          <p:nvPr/>
        </p:nvGrpSpPr>
        <p:grpSpPr>
          <a:xfrm>
            <a:off x="2802514" y="5128249"/>
            <a:ext cx="1603917" cy="489285"/>
            <a:chOff x="71248" y="3952331"/>
            <a:chExt cx="1603917" cy="489285"/>
          </a:xfrm>
          <a:scene3d>
            <a:camera prst="orthographicFront"/>
            <a:lightRig rig="flat" dir="t"/>
          </a:scene3d>
        </p:grpSpPr>
        <p:sp>
          <p:nvSpPr>
            <p:cNvPr id="17" name="Rounded Rectangle 16"/>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kern="1200" dirty="0">
                  <a:solidFill>
                    <a:schemeClr val="tx1"/>
                  </a:solidFill>
                </a:rPr>
                <a:t>Acquisition &amp; Internal Support</a:t>
              </a:r>
              <a:br>
                <a:rPr lang="en-US" sz="1050" u="sng" kern="1200" dirty="0">
                  <a:solidFill>
                    <a:schemeClr val="tx1"/>
                  </a:solidFill>
                </a:rPr>
              </a:br>
              <a:r>
                <a:rPr lang="en-US" sz="1050" dirty="0">
                  <a:solidFill>
                    <a:schemeClr val="tx1"/>
                  </a:solidFill>
                </a:rPr>
                <a:t>Gayna Malcolm-Packnett</a:t>
              </a:r>
              <a:endParaRPr lang="en-US" sz="1050" kern="1200" dirty="0">
                <a:solidFill>
                  <a:schemeClr val="tx1"/>
                </a:solidFill>
              </a:endParaRPr>
            </a:p>
          </p:txBody>
        </p:sp>
      </p:grpSp>
      <p:grpSp>
        <p:nvGrpSpPr>
          <p:cNvPr id="19" name="Group 18"/>
          <p:cNvGrpSpPr/>
          <p:nvPr/>
        </p:nvGrpSpPr>
        <p:grpSpPr>
          <a:xfrm>
            <a:off x="2802514" y="3836086"/>
            <a:ext cx="1603917" cy="489285"/>
            <a:chOff x="71248" y="3952331"/>
            <a:chExt cx="1603917" cy="489285"/>
          </a:xfrm>
          <a:scene3d>
            <a:camera prst="orthographicFront"/>
            <a:lightRig rig="flat" dir="t"/>
          </a:scene3d>
        </p:grpSpPr>
        <p:sp>
          <p:nvSpPr>
            <p:cNvPr id="20" name="Rounded Rectangle 19"/>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kern="1200" dirty="0">
                  <a:solidFill>
                    <a:schemeClr val="tx1"/>
                  </a:solidFill>
                </a:rPr>
                <a:t>Policy</a:t>
              </a:r>
            </a:p>
            <a:p>
              <a:pPr lvl="0" algn="ctr" defTabSz="466725">
                <a:lnSpc>
                  <a:spcPct val="90000"/>
                </a:lnSpc>
                <a:spcBef>
                  <a:spcPct val="0"/>
                </a:spcBef>
                <a:spcAft>
                  <a:spcPct val="35000"/>
                </a:spcAft>
              </a:pPr>
              <a:r>
                <a:rPr lang="en-US" sz="1050" dirty="0">
                  <a:solidFill>
                    <a:schemeClr val="tx1"/>
                  </a:solidFill>
                </a:rPr>
                <a:t>Cynthia Lee</a:t>
              </a:r>
              <a:endParaRPr lang="en-US" sz="1050" kern="1200" dirty="0">
                <a:solidFill>
                  <a:schemeClr val="tx1"/>
                </a:solidFill>
              </a:endParaRPr>
            </a:p>
          </p:txBody>
        </p:sp>
      </p:grpSp>
      <p:grpSp>
        <p:nvGrpSpPr>
          <p:cNvPr id="22" name="Group 21"/>
          <p:cNvGrpSpPr/>
          <p:nvPr/>
        </p:nvGrpSpPr>
        <p:grpSpPr>
          <a:xfrm>
            <a:off x="911754" y="3836087"/>
            <a:ext cx="1603917" cy="489285"/>
            <a:chOff x="71248" y="3952331"/>
            <a:chExt cx="1603917" cy="489285"/>
          </a:xfrm>
          <a:scene3d>
            <a:camera prst="orthographicFront"/>
            <a:lightRig rig="flat" dir="t"/>
          </a:scene3d>
        </p:grpSpPr>
        <p:sp>
          <p:nvSpPr>
            <p:cNvPr id="23" name="Rounded Rectangle 22"/>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4"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dirty="0">
                  <a:solidFill>
                    <a:schemeClr val="tx1"/>
                  </a:solidFill>
                </a:rPr>
                <a:t>Deputy Director</a:t>
              </a:r>
              <a:r>
                <a:rPr lang="en-US" sz="1050" u="sng" kern="1200" dirty="0">
                  <a:solidFill>
                    <a:schemeClr val="tx1"/>
                  </a:solidFill>
                </a:rPr>
                <a:t/>
              </a:r>
              <a:br>
                <a:rPr lang="en-US" sz="1050" u="sng" kern="1200" dirty="0">
                  <a:solidFill>
                    <a:schemeClr val="tx1"/>
                  </a:solidFill>
                </a:rPr>
              </a:br>
              <a:r>
                <a:rPr lang="en-US" sz="1050" kern="1200" dirty="0">
                  <a:solidFill>
                    <a:schemeClr val="tx1"/>
                  </a:solidFill>
                </a:rPr>
                <a:t>Pamela Callicutt</a:t>
              </a:r>
            </a:p>
          </p:txBody>
        </p:sp>
      </p:grpSp>
      <p:grpSp>
        <p:nvGrpSpPr>
          <p:cNvPr id="25" name="Group 24"/>
          <p:cNvGrpSpPr/>
          <p:nvPr/>
        </p:nvGrpSpPr>
        <p:grpSpPr>
          <a:xfrm>
            <a:off x="914092" y="5131129"/>
            <a:ext cx="1603917" cy="521154"/>
            <a:chOff x="71248" y="3952331"/>
            <a:chExt cx="1603917" cy="489285"/>
          </a:xfrm>
          <a:scene3d>
            <a:camera prst="orthographicFront"/>
            <a:lightRig rig="flat" dir="t"/>
          </a:scene3d>
        </p:grpSpPr>
        <p:sp>
          <p:nvSpPr>
            <p:cNvPr id="26" name="Rounded Rectangle 25"/>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7"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kern="1200" dirty="0">
                  <a:solidFill>
                    <a:schemeClr val="tx1"/>
                  </a:solidFill>
                </a:rPr>
                <a:t>Data Analyst</a:t>
              </a:r>
              <a:endParaRPr lang="en-US" sz="1050" u="sng" dirty="0">
                <a:solidFill>
                  <a:schemeClr val="tx1"/>
                </a:solidFill>
              </a:endParaRPr>
            </a:p>
            <a:p>
              <a:pPr lvl="0" algn="ctr" defTabSz="466725">
                <a:lnSpc>
                  <a:spcPct val="90000"/>
                </a:lnSpc>
                <a:spcBef>
                  <a:spcPct val="0"/>
                </a:spcBef>
                <a:spcAft>
                  <a:spcPct val="35000"/>
                </a:spcAft>
              </a:pPr>
              <a:r>
                <a:rPr lang="en-US" sz="1050" kern="1200" dirty="0">
                  <a:solidFill>
                    <a:schemeClr val="tx1"/>
                  </a:solidFill>
                </a:rPr>
                <a:t>Angela Hong</a:t>
              </a:r>
            </a:p>
          </p:txBody>
        </p:sp>
      </p:grpSp>
      <p:grpSp>
        <p:nvGrpSpPr>
          <p:cNvPr id="28" name="Group 27"/>
          <p:cNvGrpSpPr/>
          <p:nvPr/>
        </p:nvGrpSpPr>
        <p:grpSpPr>
          <a:xfrm>
            <a:off x="2800129" y="4481254"/>
            <a:ext cx="1603917" cy="489285"/>
            <a:chOff x="71248" y="3952331"/>
            <a:chExt cx="1603917" cy="489285"/>
          </a:xfrm>
          <a:scene3d>
            <a:camera prst="orthographicFront"/>
            <a:lightRig rig="flat" dir="t"/>
          </a:scene3d>
        </p:grpSpPr>
        <p:sp>
          <p:nvSpPr>
            <p:cNvPr id="29" name="Rounded Rectangle 28"/>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0"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kern="1200" dirty="0">
                  <a:solidFill>
                    <a:schemeClr val="tx1"/>
                  </a:solidFill>
                </a:rPr>
                <a:t>Oversight &amp; Reporting</a:t>
              </a:r>
              <a:r>
                <a:rPr lang="en-US" sz="1050" kern="1200" dirty="0">
                  <a:solidFill>
                    <a:schemeClr val="tx1"/>
                  </a:solidFill>
                </a:rPr>
                <a:t/>
              </a:r>
              <a:br>
                <a:rPr lang="en-US" sz="1050" kern="1200" dirty="0">
                  <a:solidFill>
                    <a:schemeClr val="tx1"/>
                  </a:solidFill>
                </a:rPr>
              </a:br>
              <a:r>
                <a:rPr lang="en-US" sz="1050" kern="1200" dirty="0">
                  <a:solidFill>
                    <a:schemeClr val="tx1"/>
                  </a:solidFill>
                </a:rPr>
                <a:t>Pamela Monroe</a:t>
              </a:r>
            </a:p>
          </p:txBody>
        </p:sp>
      </p:grpSp>
      <p:grpSp>
        <p:nvGrpSpPr>
          <p:cNvPr id="31" name="Group 30"/>
          <p:cNvGrpSpPr/>
          <p:nvPr/>
        </p:nvGrpSpPr>
        <p:grpSpPr>
          <a:xfrm>
            <a:off x="889919" y="5818519"/>
            <a:ext cx="1625752" cy="489285"/>
            <a:chOff x="49413" y="3952331"/>
            <a:chExt cx="1625752" cy="489285"/>
          </a:xfrm>
          <a:scene3d>
            <a:camera prst="orthographicFront"/>
            <a:lightRig rig="flat" dir="t"/>
          </a:scene3d>
        </p:grpSpPr>
        <p:sp>
          <p:nvSpPr>
            <p:cNvPr id="32" name="Rounded Rectangle 31"/>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3" name="Rounded Rectangle 4"/>
            <p:cNvSpPr txBox="1"/>
            <p:nvPr/>
          </p:nvSpPr>
          <p:spPr>
            <a:xfrm>
              <a:off x="4941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dirty="0">
                  <a:solidFill>
                    <a:schemeClr val="tx1"/>
                  </a:solidFill>
                </a:rPr>
                <a:t>Special Projects**</a:t>
              </a:r>
            </a:p>
            <a:p>
              <a:pPr lvl="0" algn="ctr" defTabSz="466725">
                <a:lnSpc>
                  <a:spcPct val="90000"/>
                </a:lnSpc>
                <a:spcBef>
                  <a:spcPct val="0"/>
                </a:spcBef>
                <a:spcAft>
                  <a:spcPct val="35000"/>
                </a:spcAft>
              </a:pPr>
              <a:r>
                <a:rPr lang="en-US" sz="1050" dirty="0">
                  <a:solidFill>
                    <a:schemeClr val="tx1"/>
                  </a:solidFill>
                </a:rPr>
                <a:t>Gail Foley</a:t>
              </a:r>
              <a:endParaRPr lang="en-US" sz="1050" kern="1200" dirty="0">
                <a:solidFill>
                  <a:schemeClr val="tx1"/>
                </a:solidFill>
              </a:endParaRPr>
            </a:p>
          </p:txBody>
        </p:sp>
      </p:grpSp>
      <p:grpSp>
        <p:nvGrpSpPr>
          <p:cNvPr id="34" name="Group 33"/>
          <p:cNvGrpSpPr/>
          <p:nvPr/>
        </p:nvGrpSpPr>
        <p:grpSpPr>
          <a:xfrm>
            <a:off x="2794532" y="5813446"/>
            <a:ext cx="1603917" cy="489285"/>
            <a:chOff x="71248" y="3952331"/>
            <a:chExt cx="1603917" cy="489285"/>
          </a:xfrm>
          <a:scene3d>
            <a:camera prst="orthographicFront"/>
            <a:lightRig rig="flat" dir="t"/>
          </a:scene3d>
        </p:grpSpPr>
        <p:sp>
          <p:nvSpPr>
            <p:cNvPr id="35" name="Rounded Rectangle 34"/>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6"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kern="1200" dirty="0">
                  <a:solidFill>
                    <a:schemeClr val="tx1"/>
                  </a:solidFill>
                </a:rPr>
                <a:t>Strategic Communication &amp; Outreach</a:t>
              </a:r>
            </a:p>
            <a:p>
              <a:pPr lvl="0" algn="ctr" defTabSz="466725">
                <a:lnSpc>
                  <a:spcPct val="90000"/>
                </a:lnSpc>
                <a:spcBef>
                  <a:spcPct val="0"/>
                </a:spcBef>
                <a:spcAft>
                  <a:spcPct val="35000"/>
                </a:spcAft>
              </a:pPr>
              <a:r>
                <a:rPr lang="en-US" sz="1050" dirty="0">
                  <a:solidFill>
                    <a:schemeClr val="tx1"/>
                  </a:solidFill>
                </a:rPr>
                <a:t>James Lloyd</a:t>
              </a:r>
              <a:endParaRPr lang="en-US" sz="1050" kern="1200" dirty="0">
                <a:solidFill>
                  <a:schemeClr val="tx1"/>
                </a:solidFill>
              </a:endParaRPr>
            </a:p>
          </p:txBody>
        </p:sp>
      </p:grpSp>
      <p:grpSp>
        <p:nvGrpSpPr>
          <p:cNvPr id="37" name="Group 36"/>
          <p:cNvGrpSpPr/>
          <p:nvPr/>
        </p:nvGrpSpPr>
        <p:grpSpPr>
          <a:xfrm>
            <a:off x="4673932" y="5283017"/>
            <a:ext cx="1814308" cy="1170411"/>
            <a:chOff x="71248" y="3952331"/>
            <a:chExt cx="1603917" cy="489285"/>
          </a:xfrm>
          <a:scene3d>
            <a:camera prst="orthographicFront"/>
            <a:lightRig rig="flat" dir="t"/>
          </a:scene3d>
        </p:grpSpPr>
        <p:sp>
          <p:nvSpPr>
            <p:cNvPr id="38" name="Rounded Rectangle 37"/>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39"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kern="1200" dirty="0">
                  <a:solidFill>
                    <a:schemeClr val="tx1"/>
                  </a:solidFill>
                </a:rPr>
                <a:t>Contractor Support (2.5 FTE)</a:t>
              </a:r>
              <a:endParaRPr lang="en-US" sz="1050" u="sng" kern="1200" dirty="0">
                <a:solidFill>
                  <a:schemeClr val="tx1"/>
                </a:solidFill>
                <a:cs typeface="Arial"/>
              </a:endParaRPr>
            </a:p>
            <a:p>
              <a:pPr algn="ctr" defTabSz="466725">
                <a:lnSpc>
                  <a:spcPct val="90000"/>
                </a:lnSpc>
                <a:spcAft>
                  <a:spcPct val="35000"/>
                </a:spcAft>
              </a:pPr>
              <a:r>
                <a:rPr lang="en-US" sz="1050" kern="1200" dirty="0">
                  <a:solidFill>
                    <a:schemeClr val="tx1"/>
                  </a:solidFill>
                </a:rPr>
                <a:t/>
              </a:r>
              <a:br>
                <a:rPr lang="en-US" sz="1050" kern="1200" dirty="0">
                  <a:solidFill>
                    <a:schemeClr val="tx1"/>
                  </a:solidFill>
                </a:rPr>
              </a:br>
              <a:r>
                <a:rPr lang="en-US" sz="1050" dirty="0">
                  <a:solidFill>
                    <a:schemeClr val="tx1"/>
                  </a:solidFill>
                </a:rPr>
                <a:t>Outreach &amp; </a:t>
              </a:r>
              <a:r>
                <a:rPr lang="en-US" sz="1050" kern="1200" dirty="0">
                  <a:solidFill>
                    <a:schemeClr val="tx1"/>
                  </a:solidFill>
                </a:rPr>
                <a:t>Website Developer</a:t>
              </a:r>
            </a:p>
            <a:p>
              <a:pPr lvl="0" algn="ctr" defTabSz="466725">
                <a:lnSpc>
                  <a:spcPct val="90000"/>
                </a:lnSpc>
                <a:spcBef>
                  <a:spcPct val="0"/>
                </a:spcBef>
                <a:spcAft>
                  <a:spcPct val="35000"/>
                </a:spcAft>
              </a:pPr>
              <a:r>
                <a:rPr lang="en-US" sz="1050" dirty="0">
                  <a:solidFill>
                    <a:schemeClr val="tx1"/>
                  </a:solidFill>
                </a:rPr>
                <a:t>Mentor-Protégé Program Analyst</a:t>
              </a:r>
              <a:endParaRPr lang="en-US" sz="1050" kern="1200" dirty="0">
                <a:solidFill>
                  <a:schemeClr val="tx1"/>
                </a:solidFill>
              </a:endParaRPr>
            </a:p>
          </p:txBody>
        </p:sp>
      </p:grpSp>
      <p:grpSp>
        <p:nvGrpSpPr>
          <p:cNvPr id="40" name="Group 39"/>
          <p:cNvGrpSpPr/>
          <p:nvPr/>
        </p:nvGrpSpPr>
        <p:grpSpPr>
          <a:xfrm>
            <a:off x="911754" y="4478425"/>
            <a:ext cx="1603917" cy="489285"/>
            <a:chOff x="71248" y="3952331"/>
            <a:chExt cx="1603917" cy="489285"/>
          </a:xfrm>
          <a:scene3d>
            <a:camera prst="orthographicFront"/>
            <a:lightRig rig="flat" dir="t"/>
          </a:scene3d>
        </p:grpSpPr>
        <p:sp>
          <p:nvSpPr>
            <p:cNvPr id="41" name="Rounded Rectangle 40"/>
            <p:cNvSpPr/>
            <p:nvPr/>
          </p:nvSpPr>
          <p:spPr>
            <a:xfrm>
              <a:off x="71248" y="3952331"/>
              <a:ext cx="1603917" cy="489285"/>
            </a:xfrm>
            <a:prstGeom prst="roundRect">
              <a:avLst/>
            </a:prstGeom>
            <a:solidFill>
              <a:schemeClr val="accent3">
                <a:lumMod val="8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42" name="Rounded Rectangle 4"/>
            <p:cNvSpPr txBox="1"/>
            <p:nvPr/>
          </p:nvSpPr>
          <p:spPr>
            <a:xfrm>
              <a:off x="95133" y="3976216"/>
              <a:ext cx="1556147" cy="4415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91440" rIns="6985" bIns="91440" numCol="1" spcCol="1270" anchor="ctr" anchorCtr="0">
              <a:noAutofit/>
            </a:bodyPr>
            <a:lstStyle/>
            <a:p>
              <a:pPr lvl="0" algn="ctr" defTabSz="466725">
                <a:lnSpc>
                  <a:spcPct val="90000"/>
                </a:lnSpc>
                <a:spcBef>
                  <a:spcPct val="0"/>
                </a:spcBef>
                <a:spcAft>
                  <a:spcPct val="35000"/>
                </a:spcAft>
              </a:pPr>
              <a:r>
                <a:rPr lang="en-US" sz="1050" u="sng" kern="1200" dirty="0">
                  <a:solidFill>
                    <a:schemeClr val="tx1"/>
                  </a:solidFill>
                </a:rPr>
                <a:t>SACO*</a:t>
              </a:r>
            </a:p>
            <a:p>
              <a:pPr lvl="0" algn="ctr" defTabSz="466725">
                <a:lnSpc>
                  <a:spcPct val="90000"/>
                </a:lnSpc>
                <a:spcBef>
                  <a:spcPct val="0"/>
                </a:spcBef>
                <a:spcAft>
                  <a:spcPct val="35000"/>
                </a:spcAft>
              </a:pPr>
              <a:r>
                <a:rPr lang="en-US" sz="1050" dirty="0">
                  <a:solidFill>
                    <a:schemeClr val="tx1"/>
                  </a:solidFill>
                </a:rPr>
                <a:t>Edith St. Catherine</a:t>
              </a:r>
              <a:endParaRPr lang="en-US" sz="1050" kern="1200" dirty="0">
                <a:solidFill>
                  <a:schemeClr val="tx1"/>
                </a:solidFill>
              </a:endParaRPr>
            </a:p>
          </p:txBody>
        </p:sp>
      </p:grpSp>
      <p:sp>
        <p:nvSpPr>
          <p:cNvPr id="43" name="Rectangle 42"/>
          <p:cNvSpPr/>
          <p:nvPr/>
        </p:nvSpPr>
        <p:spPr>
          <a:xfrm>
            <a:off x="5666221" y="2620544"/>
            <a:ext cx="1905903" cy="2126353"/>
          </a:xfrm>
          <a:prstGeom prst="rect">
            <a:avLst/>
          </a:prstGeom>
          <a:gradFill flip="none" rotWithShape="1">
            <a:gsLst>
              <a:gs pos="0">
                <a:schemeClr val="accent6">
                  <a:lumMod val="20000"/>
                  <a:lumOff val="80000"/>
                </a:schemeClr>
              </a:gs>
              <a:gs pos="46000">
                <a:schemeClr val="accent6">
                  <a:lumMod val="40000"/>
                  <a:lumOff val="60000"/>
                </a:schemeClr>
              </a:gs>
              <a:gs pos="100000">
                <a:schemeClr val="accent6">
                  <a:lumMod val="60000"/>
                  <a:lumOff val="40000"/>
                </a:schemeClr>
              </a:gs>
            </a:gsLst>
            <a:path path="circle">
              <a:fillToRect l="100000" t="100000"/>
            </a:path>
            <a:tileRect r="-100000" b="-10000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44" name="TextBox 43"/>
          <p:cNvSpPr txBox="1"/>
          <p:nvPr/>
        </p:nvSpPr>
        <p:spPr>
          <a:xfrm>
            <a:off x="5750064" y="2684863"/>
            <a:ext cx="1738215" cy="199771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 tIns="45720" rIns="9144" bIns="117184" numCol="1" spcCol="1270" anchor="ctr" anchorCtr="0">
            <a:noAutofit/>
          </a:bodyPr>
          <a:lstStyle/>
          <a:p>
            <a:pPr lvl="0" algn="ctr" defTabSz="622300">
              <a:lnSpc>
                <a:spcPct val="90000"/>
              </a:lnSpc>
              <a:spcBef>
                <a:spcPct val="0"/>
              </a:spcBef>
              <a:spcAft>
                <a:spcPct val="35000"/>
              </a:spcAft>
            </a:pPr>
            <a:r>
              <a:rPr lang="en-US" sz="1200" b="1" kern="1200" dirty="0">
                <a:solidFill>
                  <a:schemeClr val="tx1"/>
                </a:solidFill>
              </a:rPr>
              <a:t>Commands with SB Programs</a:t>
            </a:r>
          </a:p>
          <a:p>
            <a:pPr lvl="0" algn="ctr" defTabSz="622300">
              <a:lnSpc>
                <a:spcPct val="90000"/>
              </a:lnSpc>
              <a:spcBef>
                <a:spcPct val="0"/>
              </a:spcBef>
              <a:spcAft>
                <a:spcPct val="35000"/>
              </a:spcAft>
            </a:pPr>
            <a:r>
              <a:rPr lang="en-US" sz="1200" b="1" kern="1200" dirty="0">
                <a:solidFill>
                  <a:schemeClr val="tx1"/>
                </a:solidFill>
              </a:rPr>
              <a:t> </a:t>
            </a:r>
            <a:r>
              <a:rPr lang="en-US" sz="1200" dirty="0">
                <a:solidFill>
                  <a:schemeClr val="tx1"/>
                </a:solidFill>
              </a:rPr>
              <a:t>AMC</a:t>
            </a:r>
          </a:p>
          <a:p>
            <a:pPr algn="ctr" defTabSz="622300">
              <a:lnSpc>
                <a:spcPct val="90000"/>
              </a:lnSpc>
              <a:spcAft>
                <a:spcPct val="35000"/>
              </a:spcAft>
            </a:pPr>
            <a:r>
              <a:rPr lang="en-US" sz="1200" kern="1200" dirty="0">
                <a:solidFill>
                  <a:schemeClr val="tx1"/>
                </a:solidFill>
              </a:rPr>
              <a:t>AFC</a:t>
            </a:r>
            <a:endParaRPr lang="en-US" sz="1200" kern="1200" dirty="0">
              <a:solidFill>
                <a:schemeClr val="tx1"/>
              </a:solidFill>
              <a:cs typeface="Arial"/>
            </a:endParaRPr>
          </a:p>
          <a:p>
            <a:pPr lvl="0" algn="ctr" defTabSz="622300">
              <a:lnSpc>
                <a:spcPct val="90000"/>
              </a:lnSpc>
              <a:spcBef>
                <a:spcPct val="0"/>
              </a:spcBef>
              <a:spcAft>
                <a:spcPct val="35000"/>
              </a:spcAft>
            </a:pPr>
            <a:r>
              <a:rPr lang="en-US" sz="1200" dirty="0">
                <a:solidFill>
                  <a:schemeClr val="tx1"/>
                </a:solidFill>
              </a:rPr>
              <a:t>USACE</a:t>
            </a:r>
          </a:p>
          <a:p>
            <a:pPr lvl="0" algn="ctr" defTabSz="622300">
              <a:lnSpc>
                <a:spcPct val="90000"/>
              </a:lnSpc>
              <a:spcBef>
                <a:spcPct val="0"/>
              </a:spcBef>
              <a:spcAft>
                <a:spcPct val="35000"/>
              </a:spcAft>
            </a:pPr>
            <a:r>
              <a:rPr lang="en-US" sz="1200" kern="1200" dirty="0">
                <a:solidFill>
                  <a:schemeClr val="tx1"/>
                </a:solidFill>
              </a:rPr>
              <a:t>MEDCOM</a:t>
            </a:r>
          </a:p>
          <a:p>
            <a:pPr algn="ctr" defTabSz="622300">
              <a:lnSpc>
                <a:spcPct val="90000"/>
              </a:lnSpc>
              <a:spcAft>
                <a:spcPct val="35000"/>
              </a:spcAft>
            </a:pPr>
            <a:r>
              <a:rPr lang="en-US" sz="1200" dirty="0">
                <a:solidFill>
                  <a:schemeClr val="tx1"/>
                </a:solidFill>
              </a:rPr>
              <a:t>NGB</a:t>
            </a:r>
            <a:endParaRPr lang="en-US" sz="1200" dirty="0">
              <a:solidFill>
                <a:schemeClr val="tx1"/>
              </a:solidFill>
              <a:cs typeface="Arial"/>
            </a:endParaRPr>
          </a:p>
        </p:txBody>
      </p:sp>
      <p:pic>
        <p:nvPicPr>
          <p:cNvPr id="45" name="Picture 9" descr="http://t1.gstatic.com/images?q=tbn:ANd9GcTN3mX7D21hzEytuLk1BI17NgEEXdZL9WMCW103VzQX2mIsOc-LbtMPL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170" y="2395665"/>
            <a:ext cx="364728" cy="42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2861" y="3538317"/>
            <a:ext cx="618522" cy="54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166" y="3473403"/>
            <a:ext cx="478373" cy="6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8" descr="n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0314" y="4472358"/>
            <a:ext cx="677714" cy="67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rotWithShape="1">
          <a:blip r:embed="rId7">
            <a:extLst>
              <a:ext uri="{28A0092B-C50C-407E-A947-70E740481C1C}">
                <a14:useLocalDpi xmlns:a14="http://schemas.microsoft.com/office/drawing/2010/main" val="0"/>
              </a:ext>
            </a:extLst>
          </a:blip>
          <a:srcRect l="23726" t="6455" r="52829" b="9247"/>
          <a:stretch/>
        </p:blipFill>
        <p:spPr>
          <a:xfrm>
            <a:off x="6840288" y="2386055"/>
            <a:ext cx="416228" cy="437464"/>
          </a:xfrm>
          <a:prstGeom prst="rect">
            <a:avLst/>
          </a:prstGeom>
        </p:spPr>
      </p:pic>
      <p:sp>
        <p:nvSpPr>
          <p:cNvPr id="50" name="Horizontal Scroll 49"/>
          <p:cNvSpPr/>
          <p:nvPr/>
        </p:nvSpPr>
        <p:spPr>
          <a:xfrm>
            <a:off x="4858038" y="856592"/>
            <a:ext cx="2844551" cy="16616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a:t>Key References</a:t>
            </a:r>
          </a:p>
          <a:p>
            <a:pPr algn="ctr"/>
            <a:r>
              <a:rPr lang="en-US" sz="1200" dirty="0"/>
              <a:t>15 USC Ch 14A</a:t>
            </a:r>
          </a:p>
          <a:p>
            <a:pPr algn="ctr"/>
            <a:r>
              <a:rPr lang="en-US" sz="1200" dirty="0"/>
              <a:t>DoDI 4205.01</a:t>
            </a:r>
          </a:p>
          <a:p>
            <a:pPr algn="ctr"/>
            <a:r>
              <a:rPr lang="en-US" sz="1200" dirty="0"/>
              <a:t>FAR Part 19 (with DoD &amp; Army supplements)</a:t>
            </a:r>
          </a:p>
          <a:p>
            <a:pPr algn="ctr"/>
            <a:r>
              <a:rPr lang="en-US" sz="1200" dirty="0"/>
              <a:t>Army General Order 1, Part 1, #23</a:t>
            </a:r>
          </a:p>
        </p:txBody>
      </p:sp>
      <p:sp>
        <p:nvSpPr>
          <p:cNvPr id="51" name="Title 3"/>
          <p:cNvSpPr txBox="1">
            <a:spLocks/>
          </p:cNvSpPr>
          <p:nvPr/>
        </p:nvSpPr>
        <p:spPr bwMode="auto">
          <a:xfrm>
            <a:off x="777240" y="168421"/>
            <a:ext cx="7108231" cy="90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2800" b="1" dirty="0">
                <a:latin typeface="+mj-lt"/>
              </a:rPr>
              <a:t>Army OSBP Organization</a:t>
            </a:r>
            <a:r>
              <a:rPr lang="en-US" sz="2000" b="1" dirty="0"/>
              <a:t/>
            </a:r>
            <a:br>
              <a:rPr lang="en-US" sz="2000" b="1" dirty="0"/>
            </a:br>
            <a:endParaRPr lang="en-US" sz="2000" b="1" dirty="0"/>
          </a:p>
        </p:txBody>
      </p:sp>
      <p:sp>
        <p:nvSpPr>
          <p:cNvPr id="53"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3</a:t>
            </a:fld>
            <a:endParaRPr lang="en-US" dirty="0"/>
          </a:p>
        </p:txBody>
      </p:sp>
    </p:spTree>
    <p:extLst>
      <p:ext uri="{BB962C8B-B14F-4D97-AF65-F5344CB8AC3E}">
        <p14:creationId xmlns:p14="http://schemas.microsoft.com/office/powerpoint/2010/main" val="56969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txBox="1">
            <a:spLocks noChangeArrowheads="1"/>
          </p:cNvSpPr>
          <p:nvPr/>
        </p:nvSpPr>
        <p:spPr bwMode="auto">
          <a:xfrm>
            <a:off x="319999" y="1061192"/>
            <a:ext cx="8539263" cy="4991913"/>
          </a:xfrm>
          <a:prstGeom prst="rect">
            <a:avLst/>
          </a:prstGeom>
          <a:noFill/>
          <a:ln w="9525">
            <a:noFill/>
            <a:miter lim="800000"/>
            <a:headEnd/>
            <a:tailEnd/>
          </a:ln>
          <a:effectLst/>
        </p:spPr>
        <p:txBody>
          <a:bodyPr bIns="0" anchor="t"/>
          <a:lstStyle/>
          <a:p>
            <a:pPr>
              <a:spcBef>
                <a:spcPts val="600"/>
              </a:spcBef>
              <a:defRPr/>
            </a:pPr>
            <a:r>
              <a:rPr lang="en-US" sz="2000" b="1" dirty="0">
                <a:latin typeface="+mn-lt"/>
                <a:cs typeface="Arial" charset="0"/>
                <a:sym typeface="GillSans" pitchFamily="34" charset="0"/>
              </a:rPr>
              <a:t>Mission</a:t>
            </a:r>
          </a:p>
          <a:p>
            <a:pPr marL="342900" indent="-342900">
              <a:spcBef>
                <a:spcPts val="600"/>
              </a:spcBef>
              <a:spcAft>
                <a:spcPts val="600"/>
              </a:spcAft>
              <a:buFont typeface="Arial" panose="020B0604020202020204" pitchFamily="34" charset="0"/>
              <a:buChar char="•"/>
            </a:pPr>
            <a:r>
              <a:rPr lang="en-US" sz="2000" b="1" i="1" dirty="0">
                <a:latin typeface="Arial"/>
                <a:ea typeface="ＭＳ Ｐゴシック"/>
                <a:cs typeface="Arial"/>
              </a:rPr>
              <a:t>Advise</a:t>
            </a:r>
            <a:r>
              <a:rPr lang="en-US" sz="2000" dirty="0">
                <a:latin typeface="Arial"/>
                <a:ea typeface="ＭＳ Ｐゴシック"/>
                <a:cs typeface="Arial"/>
              </a:rPr>
              <a:t> the Secretary of the Army and the Army leadership on small business-related matters.</a:t>
            </a:r>
          </a:p>
          <a:p>
            <a:pPr marL="342900" indent="-342900">
              <a:spcBef>
                <a:spcPts val="600"/>
              </a:spcBef>
              <a:spcAft>
                <a:spcPts val="600"/>
              </a:spcAft>
              <a:buFont typeface="Arial" panose="020B0604020202020204" pitchFamily="34" charset="0"/>
              <a:buChar char="•"/>
            </a:pPr>
            <a:r>
              <a:rPr lang="en-US" sz="2000" dirty="0"/>
              <a:t>Maximize opportunities for innovative initiatives that contribute to </a:t>
            </a:r>
            <a:r>
              <a:rPr lang="en-US" sz="2000" b="1" i="1" dirty="0"/>
              <a:t>expanding the small business industrial base </a:t>
            </a:r>
            <a:r>
              <a:rPr lang="en-US" sz="2000" dirty="0"/>
              <a:t>relevant to the Army mission priorities.</a:t>
            </a:r>
          </a:p>
          <a:p>
            <a:pPr marL="342900" indent="-342900">
              <a:spcBef>
                <a:spcPts val="600"/>
              </a:spcBef>
              <a:spcAft>
                <a:spcPts val="600"/>
              </a:spcAft>
              <a:buFont typeface="Arial" panose="020B0604020202020204" pitchFamily="34" charset="0"/>
              <a:buChar char="•"/>
            </a:pPr>
            <a:r>
              <a:rPr lang="en-US" sz="2000" dirty="0"/>
              <a:t>Leverage Small Businesses to ensure expansion and/or sustainment of the industrial base and provide opportunities to </a:t>
            </a:r>
            <a:r>
              <a:rPr lang="en-US" sz="2000" b="1" i="1" dirty="0"/>
              <a:t>obtain innovative technologies, supplies and services for our soldiers</a:t>
            </a:r>
            <a:r>
              <a:rPr lang="en-US" sz="2000" dirty="0"/>
              <a:t>.</a:t>
            </a:r>
          </a:p>
          <a:p>
            <a:pPr>
              <a:spcBef>
                <a:spcPts val="600"/>
              </a:spcBef>
              <a:spcAft>
                <a:spcPts val="600"/>
              </a:spcAft>
              <a:defRPr/>
            </a:pPr>
            <a:r>
              <a:rPr lang="en-US" sz="2000" b="1" dirty="0">
                <a:latin typeface="+mn-lt"/>
                <a:cs typeface="Arial" charset="0"/>
                <a:sym typeface="GillSans" pitchFamily="34" charset="0"/>
              </a:rPr>
              <a:t>Vision</a:t>
            </a:r>
          </a:p>
          <a:p>
            <a:pPr>
              <a:spcBef>
                <a:spcPts val="600"/>
              </a:spcBef>
              <a:spcAft>
                <a:spcPts val="600"/>
              </a:spcAft>
            </a:pPr>
            <a:r>
              <a:rPr lang="en-US" sz="2000" i="1" dirty="0">
                <a:latin typeface="Arial"/>
                <a:ea typeface="ＭＳ Ｐゴシック"/>
                <a:cs typeface="Arial"/>
              </a:rPr>
              <a:t>To be the premier advocacy organization committed to maximizing Small Business utilization in support of Army forces.</a:t>
            </a:r>
            <a:endParaRPr lang="en-US" sz="2000" i="1" dirty="0">
              <a:cs typeface="Arial"/>
            </a:endParaRPr>
          </a:p>
        </p:txBody>
      </p:sp>
      <p:sp>
        <p:nvSpPr>
          <p:cNvPr id="4" name="Title 3"/>
          <p:cNvSpPr>
            <a:spLocks noGrp="1"/>
          </p:cNvSpPr>
          <p:nvPr>
            <p:ph type="title" idx="4294967295"/>
          </p:nvPr>
        </p:nvSpPr>
        <p:spPr>
          <a:xfrm>
            <a:off x="786384" y="157249"/>
            <a:ext cx="7479792" cy="931863"/>
          </a:xfrm>
          <a:prstGeom prst="rect">
            <a:avLst/>
          </a:prstGeom>
        </p:spPr>
        <p:txBody>
          <a:bodyPr/>
          <a:lstStyle/>
          <a:p>
            <a:pPr algn="ctr"/>
            <a:r>
              <a:rPr lang="en-US" sz="2800" b="1" dirty="0">
                <a:latin typeface="+mj-lt"/>
              </a:rPr>
              <a:t>Mission and Vision</a:t>
            </a:r>
            <a:r>
              <a:rPr lang="en-US" sz="3200" dirty="0"/>
              <a:t/>
            </a:r>
            <a:br>
              <a:rPr lang="en-US" sz="3200" dirty="0"/>
            </a:br>
            <a:endParaRPr lang="en-US" sz="3200" dirty="0"/>
          </a:p>
        </p:txBody>
      </p:sp>
      <p:sp>
        <p:nvSpPr>
          <p:cNvPr id="8" name="Slide Number Placeholder 1"/>
          <p:cNvSpPr txBox="1">
            <a:spLocks/>
          </p:cNvSpPr>
          <p:nvPr/>
        </p:nvSpPr>
        <p:spPr>
          <a:xfrm>
            <a:off x="6457950" y="636999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4</a:t>
            </a:fld>
            <a:endParaRPr lang="en-US" dirty="0"/>
          </a:p>
        </p:txBody>
      </p:sp>
      <p:sp>
        <p:nvSpPr>
          <p:cNvPr id="5" name="TextBox 4"/>
          <p:cNvSpPr txBox="1"/>
          <p:nvPr/>
        </p:nvSpPr>
        <p:spPr>
          <a:xfrm>
            <a:off x="474832" y="5690018"/>
            <a:ext cx="8229596" cy="707886"/>
          </a:xfrm>
          <a:prstGeom prst="rect">
            <a:avLst/>
          </a:prstGeom>
          <a:solidFill>
            <a:srgbClr val="FFFF00"/>
          </a:solidFill>
        </p:spPr>
        <p:txBody>
          <a:bodyPr wrap="square" rtlCol="0">
            <a:spAutoFit/>
          </a:bodyPr>
          <a:lstStyle/>
          <a:p>
            <a:r>
              <a:rPr lang="en-US" sz="2000" b="1" dirty="0"/>
              <a:t>FY20 &amp; FY21 Annual Report: </a:t>
            </a:r>
            <a:r>
              <a:rPr lang="en-US" sz="2000" b="1" dirty="0">
                <a:hlinkClick r:id="rId3"/>
              </a:rPr>
              <a:t>https://osbp.army.mil/Resources/Annual-Fiscal-Report</a:t>
            </a:r>
            <a:endParaRPr lang="en-US" sz="2000" b="1" dirty="0"/>
          </a:p>
        </p:txBody>
      </p:sp>
    </p:spTree>
    <p:extLst>
      <p:ext uri="{BB962C8B-B14F-4D97-AF65-F5344CB8AC3E}">
        <p14:creationId xmlns:p14="http://schemas.microsoft.com/office/powerpoint/2010/main" val="401071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763393" y="2650254"/>
            <a:ext cx="1982411" cy="4247317"/>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128"/>
                <a:cs typeface="+mn-cs"/>
              </a:rPr>
              <a:t>Comprehensive approach to using the purchasing power of the government:</a:t>
            </a:r>
          </a:p>
          <a:p>
            <a:pPr marL="127000" marR="0" lvl="0" indent="-127000" algn="l" defTabSz="914400" rtl="0" eaLnBrk="1" fontAlgn="base" latinLnBrk="0" hangingPunct="1">
              <a:lnSpc>
                <a:spcPct val="100000"/>
              </a:lnSpc>
              <a:spcBef>
                <a:spcPct val="0"/>
              </a:spcBef>
              <a:spcAft>
                <a:spcPts val="45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a:ea typeface="ＭＳ Ｐゴシック"/>
                <a:cs typeface="Arial"/>
              </a:rPr>
              <a:t>Executive Order 13985 Advancing Racial Equity and Support for Underserved Communities Through the Federal Government</a:t>
            </a:r>
          </a:p>
          <a:p>
            <a:pPr marL="127000" marR="0" lvl="0" indent="-127000" algn="l" defTabSz="914400" rtl="0" eaLnBrk="1" fontAlgn="base" latinLnBrk="0" hangingPunct="1">
              <a:lnSpc>
                <a:spcPct val="100000"/>
              </a:lnSpc>
              <a:spcBef>
                <a:spcPct val="0"/>
              </a:spcBef>
              <a:spcAft>
                <a:spcPts val="45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a:ea typeface="ＭＳ Ｐゴシック"/>
                <a:cs typeface="Arial"/>
              </a:rPr>
              <a:t>Executive Order 14017 America’s Supply Chains</a:t>
            </a:r>
          </a:p>
          <a:p>
            <a:pPr marL="171450" marR="0" lvl="0" indent="-171450" algn="l" defTabSz="914400" rtl="0" eaLnBrk="1" fontAlgn="base" latinLnBrk="0" hangingPunct="1">
              <a:lnSpc>
                <a:spcPct val="100000"/>
              </a:lnSpc>
              <a:spcBef>
                <a:spcPct val="0"/>
              </a:spcBef>
              <a:spcAft>
                <a:spcPts val="450"/>
              </a:spcAft>
              <a:buClrTx/>
              <a:buSzTx/>
              <a:buFont typeface="Arial"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a:ea typeface="ＭＳ Ｐゴシック"/>
                <a:cs typeface="Arial"/>
              </a:rPr>
              <a:t>Executive Order 14002 Economic Relief Related to the COVID-19 Pandemic</a:t>
            </a:r>
          </a:p>
          <a:p>
            <a:pPr marL="171450" marR="0" lvl="0" indent="-171450" algn="l" defTabSz="914400" rtl="0" eaLnBrk="1" fontAlgn="base" latinLnBrk="0" hangingPunct="1">
              <a:lnSpc>
                <a:spcPct val="100000"/>
              </a:lnSpc>
              <a:spcBef>
                <a:spcPct val="0"/>
              </a:spcBef>
              <a:spcAft>
                <a:spcPts val="450"/>
              </a:spcAft>
              <a:buClrTx/>
              <a:buSzTx/>
              <a:buFont typeface="Arial"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a:ea typeface="ＭＳ Ｐゴシック"/>
                <a:cs typeface="Arial"/>
              </a:rPr>
              <a:t>Executive Order 14036 Promoting Competition in the American Economy</a:t>
            </a:r>
          </a:p>
          <a:p>
            <a:pPr marL="128270" marR="0" lvl="0" indent="-128270" algn="l" defTabSz="914400" rtl="0" eaLnBrk="1" fontAlgn="base" latinLnBrk="0" hangingPunct="1">
              <a:lnSpc>
                <a:spcPct val="100000"/>
              </a:lnSpc>
              <a:spcBef>
                <a:spcPct val="0"/>
              </a:spcBef>
              <a:spcAft>
                <a:spcPts val="45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Arial"/>
            </a:endParaRPr>
          </a:p>
          <a:p>
            <a:pPr marL="128270" marR="0" lvl="0" indent="-128270" algn="l" defTabSz="914400" rtl="0" eaLnBrk="1" fontAlgn="base" latinLnBrk="0" hangingPunct="1">
              <a:lnSpc>
                <a:spcPct val="100000"/>
              </a:lnSpc>
              <a:spcBef>
                <a:spcPct val="0"/>
              </a:spcBef>
              <a:spcAft>
                <a:spcPts val="45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Arial"/>
            </a:endParaRPr>
          </a:p>
        </p:txBody>
      </p:sp>
      <p:pic>
        <p:nvPicPr>
          <p:cNvPr id="8" name="Picture 7" descr="Who owns a link? Google vs. European publish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90" y="5080938"/>
            <a:ext cx="1160057" cy="94163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13" y="2815159"/>
            <a:ext cx="1160058" cy="83282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413" y="3925569"/>
            <a:ext cx="1164234" cy="86869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588" y="1572330"/>
            <a:ext cx="1832084" cy="87640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9340" y="1338471"/>
            <a:ext cx="1820238" cy="1255964"/>
          </a:xfrm>
          <a:prstGeom prst="rect">
            <a:avLst/>
          </a:prstGeom>
          <a:ln>
            <a:solidFill>
              <a:schemeClr val="tx1"/>
            </a:solidFill>
          </a:ln>
        </p:spPr>
      </p:pic>
      <p:sp>
        <p:nvSpPr>
          <p:cNvPr id="13" name="TextBox 12"/>
          <p:cNvSpPr txBox="1"/>
          <p:nvPr/>
        </p:nvSpPr>
        <p:spPr>
          <a:xfrm>
            <a:off x="1621752" y="5113873"/>
            <a:ext cx="5498700"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Small Business Programs support diversity, equity and inclusion by       affording prime and subcontracting opportunities for businesses owned by </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Disadvantaged business owners, including minorities</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Service-Disabled Veterans</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Women</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Businesses located in “historically underutilized business zones” (</a:t>
            </a:r>
            <a:r>
              <a:rPr kumimoji="0" lang="en-US" sz="1200" b="0" i="0" u="none" strike="noStrike" kern="1200" cap="none" spc="0" normalizeH="0" baseline="0" noProof="0" dirty="0" err="1">
                <a:ln>
                  <a:noFill/>
                </a:ln>
                <a:solidFill>
                  <a:prstClr val="black"/>
                </a:solidFill>
                <a:effectLst/>
                <a:uLnTx/>
                <a:uFillTx/>
                <a:latin typeface="Arial" charset="0"/>
                <a:ea typeface="ＭＳ Ｐゴシック" charset="-128"/>
                <a:cs typeface="+mn-cs"/>
              </a:rPr>
              <a:t>HUBZones</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p>
        </p:txBody>
      </p:sp>
      <p:sp>
        <p:nvSpPr>
          <p:cNvPr id="14" name="TextBox 13"/>
          <p:cNvSpPr txBox="1"/>
          <p:nvPr/>
        </p:nvSpPr>
        <p:spPr>
          <a:xfrm>
            <a:off x="1577790" y="2782882"/>
            <a:ext cx="5339178" cy="646331"/>
          </a:xfrm>
          <a:prstGeom prst="rect">
            <a:avLst/>
          </a:prstGeom>
          <a:noFill/>
        </p:spPr>
        <p:txBody>
          <a:bodyPr wrap="square" lIns="91440" tIns="45720" rIns="91440" bIns="45720" rtlCol="0" anchor="t">
            <a:spAutoFit/>
          </a:bodyPr>
          <a:lstStyle/>
          <a:p>
            <a:pPr marL="130810" marR="0" lvl="0" indent="-13081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Small business enabled the whole of government response to COVID-19 </a:t>
            </a:r>
            <a:endPar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130810" marR="0" lvl="0" indent="-13081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ＭＳ Ｐゴシック"/>
                <a:cs typeface="Arial"/>
              </a:rPr>
              <a:t>FY20 &amp; FY21 over $9B awarded to SB primes </a:t>
            </a:r>
          </a:p>
          <a:p>
            <a:pPr marL="130810" marR="0" lvl="0" indent="-13081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X-Tech Search COVID-19 Ventilator Challenge </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15" name="TextBox 14"/>
          <p:cNvSpPr txBox="1"/>
          <p:nvPr/>
        </p:nvSpPr>
        <p:spPr>
          <a:xfrm>
            <a:off x="1574838" y="3870149"/>
            <a:ext cx="5345083" cy="1200329"/>
          </a:xfrm>
          <a:prstGeom prst="rect">
            <a:avLst/>
          </a:prstGeom>
          <a:noFill/>
        </p:spPr>
        <p:txBody>
          <a:bodyPr wrap="square" rtlCol="0">
            <a:spAutoFit/>
          </a:bodyPr>
          <a:lstStyle/>
          <a:p>
            <a:pPr marL="130966" marR="0" lvl="0" indent="-130966"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Small businesses bring the innovation needed to respond in MDO and in  any scenario</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X-Tech Search </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Small Business Innovative Research &amp; Technology Transfer (SBIR/STTR) programs</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Mentor-Protégé program</a:t>
            </a:r>
          </a:p>
        </p:txBody>
      </p:sp>
      <p:sp>
        <p:nvSpPr>
          <p:cNvPr id="16" name="TextBox 15"/>
          <p:cNvSpPr txBox="1"/>
          <p:nvPr/>
        </p:nvSpPr>
        <p:spPr>
          <a:xfrm>
            <a:off x="2242661" y="1535746"/>
            <a:ext cx="4671358" cy="1015663"/>
          </a:xfrm>
          <a:prstGeom prst="rect">
            <a:avLst/>
          </a:prstGeom>
          <a:noFill/>
        </p:spPr>
        <p:txBody>
          <a:bodyPr wrap="square" rtlCol="0">
            <a:spAutoFit/>
          </a:bodyPr>
          <a:lstStyle/>
          <a:p>
            <a:pPr marL="130966" marR="0" lvl="0" indent="-130966"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Small businesses are critical infrastructure </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Supply chain resilience, diversity</a:t>
            </a:r>
          </a:p>
          <a:p>
            <a:pPr marL="130966" marR="0" lvl="0" indent="-130966"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Mitigate and adapt to climate change</a:t>
            </a:r>
          </a:p>
          <a:p>
            <a:pPr marL="385754" marR="0" lvl="1" indent="-12858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Innovative solutions to sustainability challenges</a:t>
            </a:r>
          </a:p>
          <a:p>
            <a:pPr marL="385754" marR="0" lvl="1" indent="-12858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Adaptive technologies and installation resilience</a:t>
            </a:r>
          </a:p>
        </p:txBody>
      </p:sp>
      <p:sp>
        <p:nvSpPr>
          <p:cNvPr id="19" name="Title 3"/>
          <p:cNvSpPr txBox="1">
            <a:spLocks/>
          </p:cNvSpPr>
          <p:nvPr/>
        </p:nvSpPr>
        <p:spPr bwMode="auto">
          <a:xfrm>
            <a:off x="854015" y="152036"/>
            <a:ext cx="7297947" cy="69992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all" spc="0" normalizeH="0" baseline="0" noProof="0" dirty="0">
                <a:ln>
                  <a:noFill/>
                </a:ln>
                <a:solidFill>
                  <a:prstClr val="black"/>
                </a:solidFill>
                <a:effectLst/>
                <a:uLnTx/>
                <a:uFillTx/>
                <a:latin typeface="Arial"/>
                <a:ea typeface="ＭＳ Ｐゴシック" charset="0"/>
                <a:cs typeface="Arial" pitchFamily="34" charset="0"/>
              </a:rPr>
              <a:t>Small Business Goals Support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all" spc="0" normalizeH="0" baseline="0" noProof="0" dirty="0">
                <a:ln>
                  <a:noFill/>
                </a:ln>
                <a:solidFill>
                  <a:prstClr val="black"/>
                </a:solidFill>
                <a:effectLst/>
                <a:uLnTx/>
                <a:uFillTx/>
                <a:latin typeface="Arial"/>
                <a:ea typeface="ＭＳ Ｐゴシック" charset="0"/>
                <a:cs typeface="Arial" pitchFamily="34" charset="0"/>
              </a:rPr>
              <a:t>National Security &amp; Army Priorities </a:t>
            </a:r>
          </a:p>
        </p:txBody>
      </p:sp>
      <p:sp>
        <p:nvSpPr>
          <p:cNvPr id="18"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FB206C4-A772-49E3-89E2-F8D8C562857E}"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0" name="Footer Placeholder 2"/>
          <p:cNvSpPr>
            <a:spLocks noGrp="1"/>
          </p:cNvSpPr>
          <p:nvPr>
            <p:ph type="ftr" sz="quarter" idx="3"/>
          </p:nvPr>
        </p:nvSpPr>
        <p:spPr>
          <a:xfrm>
            <a:off x="310578" y="6384324"/>
            <a:ext cx="1674741" cy="2672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ＭＳ Ｐゴシック" charset="-128"/>
                <a:cs typeface="+mn-cs"/>
              </a:rPr>
              <a:t>https://osbp.army.mil</a:t>
            </a:r>
          </a:p>
        </p:txBody>
      </p:sp>
    </p:spTree>
    <p:extLst>
      <p:ext uri="{BB962C8B-B14F-4D97-AF65-F5344CB8AC3E}">
        <p14:creationId xmlns:p14="http://schemas.microsoft.com/office/powerpoint/2010/main" val="30007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6</a:t>
            </a:fld>
            <a:endParaRPr lang="en-US"/>
          </a:p>
        </p:txBody>
      </p:sp>
      <p:sp>
        <p:nvSpPr>
          <p:cNvPr id="7" name="TextBox 1"/>
          <p:cNvSpPr txBox="1">
            <a:spLocks noChangeArrowheads="1"/>
          </p:cNvSpPr>
          <p:nvPr/>
        </p:nvSpPr>
        <p:spPr bwMode="auto">
          <a:xfrm>
            <a:off x="836761" y="193449"/>
            <a:ext cx="7237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a:latin typeface="+mj-lt"/>
                <a:ea typeface="ＭＳ Ｐゴシック"/>
                <a:cs typeface="Arial"/>
              </a:rPr>
              <a:t>KEY FY22-FY23 MEMORANDUMS</a:t>
            </a:r>
          </a:p>
        </p:txBody>
      </p:sp>
      <p:sp>
        <p:nvSpPr>
          <p:cNvPr id="8" name="Content Placeholder 3"/>
          <p:cNvSpPr txBox="1">
            <a:spLocks/>
          </p:cNvSpPr>
          <p:nvPr/>
        </p:nvSpPr>
        <p:spPr>
          <a:xfrm>
            <a:off x="525929" y="1128090"/>
            <a:ext cx="5297907" cy="5050613"/>
          </a:xfrm>
          <a:prstGeom prst="rect">
            <a:avLst/>
          </a:prstGeom>
          <a:noFill/>
        </p:spPr>
        <p:txBody>
          <a:bodyPr wrap="square" lIns="91440" tIns="45720" rIns="91440" bIns="45720" rtlCol="0" anchor="t">
            <a:spAutoFit/>
          </a:bodyP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a:latin typeface="Arial"/>
                <a:ea typeface="ＭＳ Ｐゴシック"/>
                <a:cs typeface="Arial"/>
              </a:rPr>
              <a:t>Office of Management and Budget (OMB) M-23-01 “Increasing the Share of Contract Dollars Awarded to Small Disadvantaged Businesses” (4 October 2023)</a:t>
            </a:r>
          </a:p>
          <a:p>
            <a:pPr>
              <a:buFont typeface="Arial" panose="020B0604020202020204" pitchFamily="34" charset="0"/>
              <a:buChar char="•"/>
            </a:pPr>
            <a:r>
              <a:rPr lang="en-US" sz="1600" dirty="0">
                <a:latin typeface="Arial"/>
                <a:ea typeface="ＭＳ Ｐゴシック"/>
                <a:cs typeface="Arial"/>
              </a:rPr>
              <a:t>Office of Management and Budget (OMB) M-22-03 “Advancing Equity in Federal Procurement” implements President’s Management Agenda for SB and includes five management actions including establishing agency-specific goals for FY22 that will allow the federal government to cumulatively award at least 11% of federal contract spend to SDBs (2 Dec 2021)</a:t>
            </a:r>
          </a:p>
          <a:p>
            <a:pPr>
              <a:spcBef>
                <a:spcPts val="600"/>
              </a:spcBef>
              <a:buFont typeface="Arial" panose="020B0604020202020204" pitchFamily="34" charset="0"/>
              <a:buChar char="•"/>
            </a:pPr>
            <a:r>
              <a:rPr lang="en-US" sz="1600" dirty="0">
                <a:latin typeface="Arial"/>
                <a:ea typeface="ＭＳ Ｐゴシック"/>
                <a:cs typeface="Arial"/>
              </a:rPr>
              <a:t>OMB Strategies for Meeting and Exceeding the Small Disadvantaged Business Goal for Fiscal Year 2022 (29 Jun 2022)</a:t>
            </a:r>
          </a:p>
          <a:p>
            <a:pPr>
              <a:spcBef>
                <a:spcPts val="600"/>
              </a:spcBef>
              <a:buFont typeface="Arial" panose="020B0604020202020204" pitchFamily="34" charset="0"/>
              <a:buChar char="•"/>
            </a:pPr>
            <a:r>
              <a:rPr lang="en-US" sz="1600" dirty="0">
                <a:latin typeface="Arial"/>
                <a:ea typeface="ＭＳ Ｐゴシック"/>
                <a:cs typeface="Arial"/>
              </a:rPr>
              <a:t>Secretary of the Army “Army Small Business Program” (20 Apr 2022)</a:t>
            </a:r>
          </a:p>
          <a:p>
            <a:pPr>
              <a:spcBef>
                <a:spcPts val="600"/>
              </a:spcBef>
              <a:buFont typeface="Arial" panose="020B0604020202020204" pitchFamily="34" charset="0"/>
              <a:buChar char="•"/>
            </a:pPr>
            <a:r>
              <a:rPr lang="en-US" sz="1600" dirty="0">
                <a:latin typeface="Arial"/>
                <a:ea typeface="ＭＳ Ｐゴシック"/>
                <a:cs typeface="Arial"/>
              </a:rPr>
              <a:t>Army OSBP “Myth-Busting: Addressing Misconceptions to Improve Communication with Industry During the Acquisition Process (5 Jul 2022)</a:t>
            </a:r>
          </a:p>
        </p:txBody>
      </p:sp>
      <p:pic>
        <p:nvPicPr>
          <p:cNvPr id="3" name="Picture 2">
            <a:extLst>
              <a:ext uri="{FF2B5EF4-FFF2-40B4-BE49-F238E27FC236}">
                <a16:creationId xmlns:a16="http://schemas.microsoft.com/office/drawing/2014/main" id="{616ABA97-59EF-4A8B-A15C-2B4CFFD95396}"/>
              </a:ext>
            </a:extLst>
          </p:cNvPr>
          <p:cNvPicPr>
            <a:picLocks noChangeAspect="1"/>
          </p:cNvPicPr>
          <p:nvPr/>
        </p:nvPicPr>
        <p:blipFill>
          <a:blip r:embed="rId3"/>
          <a:stretch>
            <a:fillRect/>
          </a:stretch>
        </p:blipFill>
        <p:spPr>
          <a:xfrm>
            <a:off x="5980834" y="910601"/>
            <a:ext cx="2239165" cy="2959768"/>
          </a:xfrm>
          <a:prstGeom prst="rect">
            <a:avLst/>
          </a:prstGeom>
          <a:ln>
            <a:solidFill>
              <a:schemeClr val="tx1"/>
            </a:solidFill>
          </a:ln>
        </p:spPr>
      </p:pic>
      <p:pic>
        <p:nvPicPr>
          <p:cNvPr id="9" name="Picture 8">
            <a:extLst>
              <a:ext uri="{FF2B5EF4-FFF2-40B4-BE49-F238E27FC236}">
                <a16:creationId xmlns:a16="http://schemas.microsoft.com/office/drawing/2014/main" id="{7D9CEF83-F032-4F26-913B-2C76C483503E}"/>
              </a:ext>
            </a:extLst>
          </p:cNvPr>
          <p:cNvPicPr>
            <a:picLocks noChangeAspect="1"/>
          </p:cNvPicPr>
          <p:nvPr/>
        </p:nvPicPr>
        <p:blipFill>
          <a:blip r:embed="rId4"/>
          <a:stretch>
            <a:fillRect/>
          </a:stretch>
        </p:blipFill>
        <p:spPr>
          <a:xfrm>
            <a:off x="6151569" y="1476895"/>
            <a:ext cx="2239165" cy="2959768"/>
          </a:xfrm>
          <a:prstGeom prst="rect">
            <a:avLst/>
          </a:prstGeom>
          <a:ln>
            <a:solidFill>
              <a:schemeClr val="tx1"/>
            </a:solidFill>
          </a:ln>
        </p:spPr>
      </p:pic>
      <p:pic>
        <p:nvPicPr>
          <p:cNvPr id="11" name="Picture 10">
            <a:extLst>
              <a:ext uri="{FF2B5EF4-FFF2-40B4-BE49-F238E27FC236}">
                <a16:creationId xmlns:a16="http://schemas.microsoft.com/office/drawing/2014/main" id="{5C3AA3C3-3667-4BB4-9789-73E737971457}"/>
              </a:ext>
            </a:extLst>
          </p:cNvPr>
          <p:cNvPicPr>
            <a:picLocks noChangeAspect="1"/>
          </p:cNvPicPr>
          <p:nvPr/>
        </p:nvPicPr>
        <p:blipFill>
          <a:blip r:embed="rId5"/>
          <a:stretch>
            <a:fillRect/>
          </a:stretch>
        </p:blipFill>
        <p:spPr>
          <a:xfrm>
            <a:off x="6355229" y="2078731"/>
            <a:ext cx="2262842" cy="2802692"/>
          </a:xfrm>
          <a:prstGeom prst="rect">
            <a:avLst/>
          </a:prstGeom>
          <a:ln>
            <a:solidFill>
              <a:schemeClr val="tx1"/>
            </a:solidFill>
          </a:ln>
        </p:spPr>
      </p:pic>
      <p:pic>
        <p:nvPicPr>
          <p:cNvPr id="13" name="Picture 12">
            <a:extLst>
              <a:ext uri="{FF2B5EF4-FFF2-40B4-BE49-F238E27FC236}">
                <a16:creationId xmlns:a16="http://schemas.microsoft.com/office/drawing/2014/main" id="{0A8200D9-6180-4290-A25E-92C03B6802D9}"/>
              </a:ext>
            </a:extLst>
          </p:cNvPr>
          <p:cNvPicPr>
            <a:picLocks noChangeAspect="1"/>
          </p:cNvPicPr>
          <p:nvPr/>
        </p:nvPicPr>
        <p:blipFill>
          <a:blip r:embed="rId6"/>
          <a:stretch>
            <a:fillRect/>
          </a:stretch>
        </p:blipFill>
        <p:spPr>
          <a:xfrm>
            <a:off x="6518137" y="2659118"/>
            <a:ext cx="2205502" cy="2959769"/>
          </a:xfrm>
          <a:prstGeom prst="rect">
            <a:avLst/>
          </a:prstGeom>
          <a:ln>
            <a:solidFill>
              <a:schemeClr val="tx1"/>
            </a:solidFill>
          </a:ln>
        </p:spPr>
      </p:pic>
      <p:pic>
        <p:nvPicPr>
          <p:cNvPr id="4" name="Picture 3">
            <a:extLst>
              <a:ext uri="{FF2B5EF4-FFF2-40B4-BE49-F238E27FC236}">
                <a16:creationId xmlns:a16="http://schemas.microsoft.com/office/drawing/2014/main" id="{DF764006-7685-4DAE-A643-08EC947DF8E4}"/>
              </a:ext>
            </a:extLst>
          </p:cNvPr>
          <p:cNvPicPr>
            <a:picLocks noChangeAspect="1"/>
          </p:cNvPicPr>
          <p:nvPr/>
        </p:nvPicPr>
        <p:blipFill>
          <a:blip r:embed="rId7"/>
          <a:stretch>
            <a:fillRect/>
          </a:stretch>
        </p:blipFill>
        <p:spPr>
          <a:xfrm>
            <a:off x="6809039" y="3325511"/>
            <a:ext cx="2205502" cy="2959769"/>
          </a:xfrm>
          <a:prstGeom prst="rect">
            <a:avLst/>
          </a:prstGeom>
          <a:ln>
            <a:solidFill>
              <a:schemeClr val="tx1"/>
            </a:solidFill>
          </a:ln>
        </p:spPr>
      </p:pic>
    </p:spTree>
    <p:extLst>
      <p:ext uri="{BB962C8B-B14F-4D97-AF65-F5344CB8AC3E}">
        <p14:creationId xmlns:p14="http://schemas.microsoft.com/office/powerpoint/2010/main" val="312850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319" y="2249424"/>
            <a:ext cx="5312665" cy="1569660"/>
          </a:xfrm>
          <a:prstGeom prst="rect">
            <a:avLst/>
          </a:prstGeom>
          <a:noFill/>
        </p:spPr>
        <p:txBody>
          <a:bodyPr wrap="square" rtlCol="0">
            <a:spAutoFit/>
          </a:bodyPr>
          <a:lstStyle/>
          <a:p>
            <a:pPr algn="ctr"/>
            <a:r>
              <a:rPr lang="en-US" dirty="0"/>
              <a:t>How To Do Business With The Federal Government and the Army</a:t>
            </a:r>
          </a:p>
          <a:p>
            <a:pPr algn="ctr"/>
            <a:endParaRPr lang="en-US" dirty="0"/>
          </a:p>
          <a:p>
            <a:pPr algn="ctr"/>
            <a:r>
              <a:rPr lang="en-US" dirty="0"/>
              <a:t>“Small Business 101 for Contractors”</a:t>
            </a:r>
          </a:p>
        </p:txBody>
      </p:sp>
      <p:sp>
        <p:nvSpPr>
          <p:cNvPr id="6"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B206C4-A772-49E3-89E2-F8D8C562857E}" type="slidenum">
              <a:rPr lang="en-US" smtClean="0"/>
              <a:pPr/>
              <a:t>7</a:t>
            </a:fld>
            <a:endParaRPr lang="en-US" dirty="0"/>
          </a:p>
        </p:txBody>
      </p:sp>
    </p:spTree>
    <p:extLst>
      <p:ext uri="{BB962C8B-B14F-4D97-AF65-F5344CB8AC3E}">
        <p14:creationId xmlns:p14="http://schemas.microsoft.com/office/powerpoint/2010/main" val="63225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6"/>
          <p:cNvSpPr txBox="1"/>
          <p:nvPr/>
        </p:nvSpPr>
        <p:spPr>
          <a:xfrm>
            <a:off x="564375" y="1399776"/>
            <a:ext cx="8077200" cy="4956600"/>
          </a:xfrm>
          <a:prstGeom prst="rect">
            <a:avLst/>
          </a:prstGeom>
          <a:noFill/>
          <a:ln>
            <a:noFill/>
          </a:ln>
        </p:spPr>
        <p:txBody>
          <a:bodyPr spcFirstLastPara="1" wrap="square" lIns="57150" tIns="28575" rIns="57150" bIns="28575"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STEP 1:  Get proper registrations and ID numbers</a:t>
            </a:r>
            <a:endParaRPr/>
          </a:p>
          <a:p>
            <a:pPr marL="800100" marR="0" lvl="0" indent="-342900" algn="l" rtl="0">
              <a:lnSpc>
                <a:spcPct val="90000"/>
              </a:lnSpc>
              <a:spcBef>
                <a:spcPts val="120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Register with the System for Award Management (SAM)—a requirement to participate in government contracting. (</a:t>
            </a:r>
            <a:r>
              <a:rPr lang="en-US" sz="1800" u="sng">
                <a:solidFill>
                  <a:schemeClr val="hlink"/>
                </a:solidFill>
                <a:hlinkClick r:id="rId3"/>
              </a:rPr>
              <a:t>https://sam.gov/content/home</a:t>
            </a:r>
            <a:r>
              <a:rPr lang="en-US" sz="1800">
                <a:solidFill>
                  <a:schemeClr val="dk1"/>
                </a:solidFill>
                <a:latin typeface="Arial"/>
                <a:ea typeface="Arial"/>
                <a:cs typeface="Arial"/>
                <a:sym typeface="Arial"/>
              </a:rPr>
              <a:t>)</a:t>
            </a:r>
            <a:endParaRPr/>
          </a:p>
          <a:p>
            <a:pPr marL="800100" marR="0" lvl="1"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Match your products or services to a North American Industry Classification System (NAICS) code.  You may qualify under multiple NAICS if you sell multiple products and services.  (</a:t>
            </a:r>
            <a:r>
              <a:rPr lang="en-US" sz="1800" u="sng">
                <a:solidFill>
                  <a:schemeClr val="hlink"/>
                </a:solidFill>
                <a:hlinkClick r:id="rId4"/>
              </a:rPr>
              <a:t>https://www.census.gov/naics/</a:t>
            </a:r>
            <a:r>
              <a:rPr lang="en-US" sz="1800" b="0" i="0" u="none" strike="noStrike" cap="none">
                <a:solidFill>
                  <a:schemeClr val="dk1"/>
                </a:solidFill>
                <a:latin typeface="Arial"/>
                <a:ea typeface="Arial"/>
                <a:cs typeface="Arial"/>
                <a:sym typeface="Arial"/>
              </a:rPr>
              <a:t>)</a:t>
            </a:r>
            <a:endParaRPr/>
          </a:p>
          <a:p>
            <a:pPr marL="0" marR="0" lvl="0" indent="0" algn="l" rtl="0">
              <a:lnSpc>
                <a:spcPct val="90000"/>
              </a:lnSpc>
              <a:spcBef>
                <a:spcPts val="1200"/>
              </a:spcBef>
              <a:spcAft>
                <a:spcPts val="0"/>
              </a:spcAft>
              <a:buNone/>
            </a:pPr>
            <a:endParaRPr sz="1800">
              <a:solidFill>
                <a:schemeClr val="dk1"/>
              </a:solidFill>
              <a:latin typeface="Arial"/>
              <a:ea typeface="Arial"/>
              <a:cs typeface="Arial"/>
              <a:sym typeface="Arial"/>
            </a:endParaRPr>
          </a:p>
          <a:p>
            <a:pPr marL="0" marR="0" lvl="0" indent="0" algn="l" rtl="0">
              <a:lnSpc>
                <a:spcPct val="90000"/>
              </a:lnSpc>
              <a:spcBef>
                <a:spcPts val="1200"/>
              </a:spcBef>
              <a:spcAft>
                <a:spcPts val="0"/>
              </a:spcAft>
              <a:buNone/>
            </a:pPr>
            <a:r>
              <a:rPr lang="en-US" sz="2400">
                <a:solidFill>
                  <a:schemeClr val="dk1"/>
                </a:solidFill>
                <a:latin typeface="Arial"/>
                <a:ea typeface="Arial"/>
                <a:cs typeface="Arial"/>
                <a:sym typeface="Arial"/>
              </a:rPr>
              <a:t>TIP!  Be sure to keep your SAM profile current, accurate and complete—the information in your profile feeds the Dynamic Small Business Search (DSBS) maintained by the SBA.  The federal government uses this database to find small businesses for upcoming contracts. </a:t>
            </a:r>
            <a:endParaRPr sz="2400">
              <a:solidFill>
                <a:schemeClr val="dk1"/>
              </a:solidFill>
              <a:latin typeface="Arial"/>
              <a:ea typeface="Arial"/>
              <a:cs typeface="Arial"/>
              <a:sym typeface="Arial"/>
            </a:endParaRPr>
          </a:p>
          <a:p>
            <a:pPr marL="0" marR="0" lvl="0" indent="0" algn="l" rtl="0">
              <a:lnSpc>
                <a:spcPct val="90000"/>
              </a:lnSpc>
              <a:spcBef>
                <a:spcPts val="1200"/>
              </a:spcBef>
              <a:spcAft>
                <a:spcPts val="0"/>
              </a:spcAft>
              <a:buNone/>
            </a:pPr>
            <a:endParaRPr sz="1800">
              <a:solidFill>
                <a:srgbClr val="0070C0"/>
              </a:solidFill>
              <a:latin typeface="Arial"/>
              <a:ea typeface="Arial"/>
              <a:cs typeface="Arial"/>
              <a:sym typeface="Arial"/>
            </a:endParaRPr>
          </a:p>
          <a:p>
            <a:pPr marL="914400" marR="0" lvl="2" indent="0" algn="l" rtl="0">
              <a:lnSpc>
                <a:spcPct val="9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1257300" marR="0" lvl="2" indent="-241300" algn="l" rtl="0">
              <a:lnSpc>
                <a:spcPct val="90000"/>
              </a:lnSpc>
              <a:spcBef>
                <a:spcPts val="1200"/>
              </a:spcBef>
              <a:spcAft>
                <a:spcPts val="0"/>
              </a:spcAft>
              <a:buClr>
                <a:schemeClr val="dk1"/>
              </a:buClr>
              <a:buSzPts val="1600"/>
              <a:buFont typeface="Noto Sans Symbols"/>
              <a:buNone/>
            </a:pPr>
            <a:endParaRPr sz="1600" b="0" i="0" u="none" strike="noStrike" cap="none">
              <a:solidFill>
                <a:schemeClr val="dk1"/>
              </a:solidFill>
              <a:latin typeface="Arial"/>
              <a:ea typeface="Arial"/>
              <a:cs typeface="Arial"/>
              <a:sym typeface="Arial"/>
            </a:endParaRPr>
          </a:p>
        </p:txBody>
      </p:sp>
      <p:sp>
        <p:nvSpPr>
          <p:cNvPr id="378" name="Google Shape;378;p16"/>
          <p:cNvSpPr txBox="1">
            <a:spLocks noGrp="1"/>
          </p:cNvSpPr>
          <p:nvPr>
            <p:ph type="title" idx="4294967295"/>
          </p:nvPr>
        </p:nvSpPr>
        <p:spPr>
          <a:xfrm>
            <a:off x="777240" y="89841"/>
            <a:ext cx="7479792" cy="931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HOW TO DO BUSINESS WITH THE FEDERAL GOVERNMENT</a:t>
            </a:r>
            <a:endParaRPr sz="2400" b="1" i="0" u="none" strike="noStrike" cap="none">
              <a:solidFill>
                <a:schemeClr val="dk1"/>
              </a:solidFill>
              <a:latin typeface="Arial"/>
              <a:ea typeface="Arial"/>
              <a:cs typeface="Arial"/>
              <a:sym typeface="Arial"/>
            </a:endParaRPr>
          </a:p>
        </p:txBody>
      </p:sp>
      <p:sp>
        <p:nvSpPr>
          <p:cNvPr id="379" name="Google Shape;379;p16"/>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Arial"/>
                <a:ea typeface="Arial"/>
                <a:cs typeface="Arial"/>
                <a:sym typeface="Arial"/>
              </a:rPr>
              <a:t>8</a:t>
            </a:fld>
            <a:endParaRPr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414832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7"/>
          <p:cNvSpPr txBox="1"/>
          <p:nvPr/>
        </p:nvSpPr>
        <p:spPr>
          <a:xfrm>
            <a:off x="518650" y="1491199"/>
            <a:ext cx="8077200" cy="5175600"/>
          </a:xfrm>
          <a:prstGeom prst="rect">
            <a:avLst/>
          </a:prstGeom>
          <a:noFill/>
          <a:ln>
            <a:noFill/>
          </a:ln>
        </p:spPr>
        <p:txBody>
          <a:bodyPr spcFirstLastPara="1" wrap="square" lIns="57150" tIns="28575" rIns="57150" bIns="28575"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STEP 2: Determine if you qualify for small business program status under the Small Business Administration (SBA) socio-economic programs. </a:t>
            </a:r>
            <a:endParaRPr/>
          </a:p>
          <a:p>
            <a:pPr marL="1257300" marR="0" lvl="2"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Small Disadvantaged Business</a:t>
            </a:r>
            <a:endParaRPr/>
          </a:p>
          <a:p>
            <a:pPr marL="1714500" marR="0" lvl="3"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8(a) Business Development Program</a:t>
            </a:r>
            <a:endParaRPr/>
          </a:p>
          <a:p>
            <a:pPr marL="1257300" marR="0" lvl="2"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Service-Disabled Veteran Owned Small Business Program</a:t>
            </a:r>
            <a:endParaRPr/>
          </a:p>
          <a:p>
            <a:pPr marL="1257300" marR="0" lvl="2"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Historically-Underutilized Business Zone Program</a:t>
            </a:r>
            <a:endParaRPr/>
          </a:p>
          <a:p>
            <a:pPr marL="1257300" marR="0" lvl="2" indent="-342900" algn="l" rtl="0">
              <a:lnSpc>
                <a:spcPct val="90000"/>
              </a:lnSpc>
              <a:spcBef>
                <a:spcPts val="120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Woman-Owned Small Business Program</a:t>
            </a:r>
            <a:endParaRPr/>
          </a:p>
          <a:p>
            <a:pPr marL="0" marR="0" lvl="0" indent="0" algn="l" rtl="0">
              <a:lnSpc>
                <a:spcPct val="90000"/>
              </a:lnSpc>
              <a:spcBef>
                <a:spcPts val="1800"/>
              </a:spcBef>
              <a:spcAft>
                <a:spcPts val="0"/>
              </a:spcAft>
              <a:buNone/>
            </a:pPr>
            <a:r>
              <a:rPr lang="en-US" sz="2400">
                <a:solidFill>
                  <a:schemeClr val="dk1"/>
                </a:solidFill>
                <a:latin typeface="Arial"/>
                <a:ea typeface="Arial"/>
                <a:cs typeface="Arial"/>
                <a:sym typeface="Arial"/>
              </a:rPr>
              <a:t>TIP!  Verify your small business size by comparing the size of your company against the “size standards” associated with your NAICS code(s).  Use the SBA Size Standards Tool to verify. (</a:t>
            </a:r>
            <a:r>
              <a:rPr lang="en-US" sz="2400" u="sng">
                <a:solidFill>
                  <a:srgbClr val="0070C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https://www.sba.gov/size-standards/</a:t>
            </a:r>
            <a:r>
              <a:rPr lang="en-US" sz="2400">
                <a:solidFill>
                  <a:schemeClr val="dk1"/>
                </a:solidFill>
                <a:latin typeface="Arial"/>
                <a:ea typeface="Arial"/>
                <a:cs typeface="Arial"/>
                <a:sym typeface="Arial"/>
              </a:rPr>
              <a:t>)</a:t>
            </a:r>
            <a:endParaRPr/>
          </a:p>
          <a:p>
            <a:pPr marL="1257300" marR="0" lvl="2" indent="-241300" algn="l" rtl="0">
              <a:lnSpc>
                <a:spcPct val="90000"/>
              </a:lnSpc>
              <a:spcBef>
                <a:spcPts val="1200"/>
              </a:spcBef>
              <a:spcAft>
                <a:spcPts val="0"/>
              </a:spcAft>
              <a:buClr>
                <a:schemeClr val="dk1"/>
              </a:buClr>
              <a:buSzPts val="1600"/>
              <a:buFont typeface="Noto Sans Symbols"/>
              <a:buNone/>
            </a:pPr>
            <a:endParaRPr sz="1600" b="0" i="0" u="none" strike="noStrike" cap="none">
              <a:solidFill>
                <a:schemeClr val="dk1"/>
              </a:solidFill>
              <a:latin typeface="Arial"/>
              <a:ea typeface="Arial"/>
              <a:cs typeface="Arial"/>
              <a:sym typeface="Arial"/>
            </a:endParaRPr>
          </a:p>
        </p:txBody>
      </p:sp>
      <p:sp>
        <p:nvSpPr>
          <p:cNvPr id="385" name="Google Shape;385;p17"/>
          <p:cNvSpPr txBox="1">
            <a:spLocks noGrp="1"/>
          </p:cNvSpPr>
          <p:nvPr>
            <p:ph type="title" idx="4294967295"/>
          </p:nvPr>
        </p:nvSpPr>
        <p:spPr>
          <a:xfrm>
            <a:off x="777240" y="89841"/>
            <a:ext cx="7479792" cy="931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dk1"/>
                </a:solidFill>
                <a:latin typeface="Arial"/>
                <a:ea typeface="Arial"/>
                <a:cs typeface="Arial"/>
                <a:sym typeface="Arial"/>
              </a:rPr>
              <a:t>HOW TO DO BUSINESS WITH THE FEDERAL GOVERNMENT</a:t>
            </a:r>
            <a:endParaRPr sz="2400" b="1" i="0" u="none" strike="noStrike" cap="none">
              <a:solidFill>
                <a:schemeClr val="dk1"/>
              </a:solidFill>
              <a:latin typeface="Arial"/>
              <a:ea typeface="Arial"/>
              <a:cs typeface="Arial"/>
              <a:sym typeface="Arial"/>
            </a:endParaRPr>
          </a:p>
        </p:txBody>
      </p:sp>
      <p:sp>
        <p:nvSpPr>
          <p:cNvPr id="386" name="Google Shape;386;p17"/>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Arial"/>
                <a:ea typeface="Arial"/>
                <a:cs typeface="Arial"/>
                <a:sym typeface="Arial"/>
              </a:rPr>
              <a:t>9</a:t>
            </a:fld>
            <a:endParaRPr sz="1200">
              <a:solidFill>
                <a:srgbClr val="888888"/>
              </a:solidFill>
              <a:latin typeface="Arial"/>
              <a:ea typeface="Arial"/>
              <a:cs typeface="Arial"/>
              <a:sym typeface="Arial"/>
            </a:endParaRPr>
          </a:p>
        </p:txBody>
      </p:sp>
    </p:spTree>
    <p:extLst>
      <p:ext uri="{BB962C8B-B14F-4D97-AF65-F5344CB8AC3E}">
        <p14:creationId xmlns:p14="http://schemas.microsoft.com/office/powerpoint/2010/main" val="3313346862"/>
      </p:ext>
    </p:extLst>
  </p:cSld>
  <p:clrMapOvr>
    <a:masterClrMapping/>
  </p:clrMapOvr>
</p:sld>
</file>

<file path=ppt/theme/theme1.xml><?xml version="1.0" encoding="utf-8"?>
<a:theme xmlns:a="http://schemas.openxmlformats.org/drawingml/2006/main" name="Army_Enterprise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rmy_Enterprise_Templat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terprise_Army_PowerPoint_Template.pptx" id="{B9009B05-96FD-41B6-A1F2-CEFB688DA314}" vid="{62BF6A7B-6CC0-4751-9258-02708B922111}"/>
    </a:ext>
  </a:extLst>
</a:theme>
</file>

<file path=ppt/theme/theme4.xml><?xml version="1.0" encoding="utf-8"?>
<a:theme xmlns:a="http://schemas.openxmlformats.org/drawingml/2006/main" name="2_Army_Enterprise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26b182-60c1-459b-a59d-f9ae3f8c439d" xsi:nil="true"/>
    <lcf76f155ced4ddcb4097134ff3c332f xmlns="1a98a74f-fa02-41e7-90f0-5f0c90bcdba5">
      <Terms xmlns="http://schemas.microsoft.com/office/infopath/2007/PartnerControls"/>
    </lcf76f155ced4ddcb4097134ff3c332f>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9DC608DE-4FD3-4384-AFF5-EB7BAA60C01C}">
  <ds:schemaRefs>
    <ds:schemaRef ds:uri="http://schemas.microsoft.com/sharepoint/v3/contenttype/forms"/>
  </ds:schemaRefs>
</ds:datastoreItem>
</file>

<file path=customXml/itemProps2.xml><?xml version="1.0" encoding="utf-8"?>
<ds:datastoreItem xmlns:ds="http://schemas.openxmlformats.org/officeDocument/2006/customXml" ds:itemID="{895E7214-64E1-414D-AEB6-76E7208A7B2E}"/>
</file>

<file path=customXml/itemProps3.xml><?xml version="1.0" encoding="utf-8"?>
<ds:datastoreItem xmlns:ds="http://schemas.openxmlformats.org/officeDocument/2006/customXml" ds:itemID="{8C7E6E8A-6D14-4466-B816-A20F15E23464}">
  <ds:schemaRefs>
    <ds:schemaRef ds:uri="http://schemas.microsoft.com/office/2006/metadata/properties"/>
    <ds:schemaRef ds:uri="http://purl.org/dc/terms/"/>
    <ds:schemaRef ds:uri="http://schemas.microsoft.com/office/2006/documentManagement/types"/>
    <ds:schemaRef ds:uri="01bc1090-7b5c-4fcf-a3b0-878f5576a26d"/>
    <ds:schemaRef ds:uri="http://purl.org/dc/elements/1.1/"/>
    <ds:schemaRef ds:uri="http://schemas.microsoft.com/office/infopath/2007/PartnerControls"/>
    <ds:schemaRef ds:uri="ecbc945c-418a-4868-9e08-298a4a2f7d3c"/>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4776</TotalTime>
  <Words>1738</Words>
  <Application>Microsoft Office PowerPoint</Application>
  <PresentationFormat>On-screen Show (4:3)</PresentationFormat>
  <Paragraphs>256</Paragraphs>
  <Slides>24</Slides>
  <Notes>15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MS PGothic</vt:lpstr>
      <vt:lpstr>MS PGothic</vt:lpstr>
      <vt:lpstr>Arial</vt:lpstr>
      <vt:lpstr>Calibri</vt:lpstr>
      <vt:lpstr>Calibri Light</vt:lpstr>
      <vt:lpstr>Courier New</vt:lpstr>
      <vt:lpstr>GillSans</vt:lpstr>
      <vt:lpstr>Noto Sans Symbols</vt:lpstr>
      <vt:lpstr>Times New Roman</vt:lpstr>
      <vt:lpstr>Trebuchet MS</vt:lpstr>
      <vt:lpstr>Wingdings</vt:lpstr>
      <vt:lpstr>Army_Enterprise_Template</vt:lpstr>
      <vt:lpstr>Custom Design</vt:lpstr>
      <vt:lpstr>1_Army_Enterprise_Template</vt:lpstr>
      <vt:lpstr>2_Army_Enterprise_Template</vt:lpstr>
      <vt:lpstr>Army small business boot-camp: a how to guide on competing for army contracts</vt:lpstr>
      <vt:lpstr>PowerPoint Presentation</vt:lpstr>
      <vt:lpstr>PowerPoint Presentation</vt:lpstr>
      <vt:lpstr>Mission and Vision </vt:lpstr>
      <vt:lpstr>PowerPoint Presentation</vt:lpstr>
      <vt:lpstr>PowerPoint Presentation</vt:lpstr>
      <vt:lpstr>PowerPoint Presentation</vt:lpstr>
      <vt:lpstr>HOW TO DO BUSINESS WITH THE FEDERAL GOVERNMENT</vt:lpstr>
      <vt:lpstr>HOW TO DO BUSINESS WITH THE FEDERAL GOVERNMENT</vt:lpstr>
      <vt:lpstr>HOW TO DO BUSINESS WITH THE FEDERAL GOVERNMENT</vt:lpstr>
      <vt:lpstr>HOW TO DO BUSINESS WITH THE FEDERAL GOVERNMENT</vt:lpstr>
      <vt:lpstr>HOW TO DO BUSINESS WITH THE FEDERAL GOVERNMENT</vt:lpstr>
      <vt:lpstr>How to do business with the federal government</vt:lpstr>
      <vt:lpstr>PowerPoint Presentation</vt:lpstr>
      <vt:lpstr>PowerPoint Presentation</vt:lpstr>
      <vt:lpstr>PowerPoint Presentation</vt:lpstr>
      <vt:lpstr>UPCOMING ENGAGEMENT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dc:title>
  <dc:subject>Active Army</dc:subject>
  <dc:creator>MWG</dc:creator>
  <cp:keywords/>
  <dc:description/>
  <cp:lastModifiedBy>Kimberly BUEHLER</cp:lastModifiedBy>
  <cp:revision>334</cp:revision>
  <cp:lastPrinted>2021-01-06T16:57:40Z</cp:lastPrinted>
  <dcterms:created xsi:type="dcterms:W3CDTF">2016-09-22T11:21:33Z</dcterms:created>
  <dcterms:modified xsi:type="dcterms:W3CDTF">2022-10-25T20:06:21Z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0x010100669121F19C93BA4DB0094FC1C2D0CE64</vt:lpwstr>
  </property>
  <property fmtid="{D5CDD505-2E9C-101B-9397-08002B2CF9AE}" pid="4" name="MediaServiceImageTags">
    <vt:lpwstr/>
  </property>
</Properties>
</file>