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56" r:id="rId3"/>
    <p:sldId id="31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3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SC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775" y="3703761"/>
            <a:ext cx="7155611" cy="332399"/>
          </a:xfr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 lang="en-US" sz="2400" b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97775" y="3207469"/>
            <a:ext cx="7155611" cy="484748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88900" dist="381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046" y="5105167"/>
            <a:ext cx="3928710" cy="1759191"/>
          </a:xfrm>
          <a:prstGeom prst="rect">
            <a:avLst/>
          </a:prstGeom>
        </p:spPr>
      </p:pic>
      <p:grpSp>
        <p:nvGrpSpPr>
          <p:cNvPr id="15" name="AMC insignia"/>
          <p:cNvGrpSpPr>
            <a:grpSpLocks noChangeAspect="1"/>
          </p:cNvGrpSpPr>
          <p:nvPr userDrawn="1"/>
        </p:nvGrpSpPr>
        <p:grpSpPr bwMode="auto">
          <a:xfrm>
            <a:off x="10334555" y="5331381"/>
            <a:ext cx="713456" cy="838201"/>
            <a:chOff x="4592" y="1364"/>
            <a:chExt cx="1161" cy="1364"/>
          </a:xfrm>
        </p:grpSpPr>
        <p:sp>
          <p:nvSpPr>
            <p:cNvPr id="16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688" y="6005147"/>
            <a:ext cx="841248" cy="8412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8400" y="5331381"/>
            <a:ext cx="914433" cy="835182"/>
          </a:xfrm>
          <a:prstGeom prst="rect">
            <a:avLst/>
          </a:prstGeom>
        </p:spPr>
      </p:pic>
      <p:grpSp>
        <p:nvGrpSpPr>
          <p:cNvPr id="23" name="Group 22"/>
          <p:cNvGrpSpPr>
            <a:grpSpLocks noChangeAspect="1"/>
          </p:cNvGrpSpPr>
          <p:nvPr userDrawn="1"/>
        </p:nvGrpSpPr>
        <p:grpSpPr>
          <a:xfrm>
            <a:off x="-747" y="-1"/>
            <a:ext cx="1570733" cy="1868351"/>
            <a:chOff x="125730" y="0"/>
            <a:chExt cx="526946" cy="626790"/>
          </a:xfrm>
        </p:grpSpPr>
        <p:sp>
          <p:nvSpPr>
            <p:cNvPr id="24" name="Round Same Side Corner Rectangle 23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68000">
                  <a:schemeClr val="tx1">
                    <a:lumMod val="95000"/>
                    <a:lumOff val="5000"/>
                  </a:schemeClr>
                </a:gs>
                <a:gs pos="34000">
                  <a:schemeClr val="tx1">
                    <a:lumMod val="85000"/>
                    <a:lumOff val="1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26" name="Freeform 2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</p:grpSp>
      </p:grpSp>
      <p:sp>
        <p:nvSpPr>
          <p:cNvPr id="42" name="Classification Lower"/>
          <p:cNvSpPr txBox="1">
            <a:spLocks/>
          </p:cNvSpPr>
          <p:nvPr userDrawn="1"/>
        </p:nvSpPr>
        <p:spPr>
          <a:xfrm>
            <a:off x="1839332" y="6596225"/>
            <a:ext cx="8515350" cy="246221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effectLst/>
              </a:rPr>
              <a:t>CUI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Classification Top"/>
          <p:cNvSpPr txBox="1">
            <a:spLocks/>
          </p:cNvSpPr>
          <p:nvPr userDrawn="1"/>
        </p:nvSpPr>
        <p:spPr>
          <a:xfrm>
            <a:off x="2172707" y="9235"/>
            <a:ext cx="78867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effectLst/>
              </a:rPr>
              <a:t>CUI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72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81" y="104038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4425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81" y="100587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004" y="6190488"/>
            <a:ext cx="1107651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</p:spTree>
    <p:extLst>
      <p:ext uri="{BB962C8B-B14F-4D97-AF65-F5344CB8AC3E}">
        <p14:creationId xmlns:p14="http://schemas.microsoft.com/office/powerpoint/2010/main" val="322446377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81" y="100587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441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81" y="100587"/>
            <a:ext cx="103632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81" y="1144468"/>
            <a:ext cx="10363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115682" y="591864"/>
            <a:ext cx="9960836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903544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81" y="100587"/>
            <a:ext cx="103632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81" y="1144468"/>
            <a:ext cx="10363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004" y="6193640"/>
            <a:ext cx="11076517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115682" y="591864"/>
            <a:ext cx="9960836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9316754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90537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05" y="3136479"/>
            <a:ext cx="10515600" cy="757130"/>
          </a:xfrm>
        </p:spPr>
        <p:txBody>
          <a:bodyPr anchor="b"/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6401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81" y="100587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0963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SC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64" y="100587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5400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63" y="100587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76274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SC 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5476875"/>
          </a:xfrm>
          <a:prstGeom prst="rect">
            <a:avLst/>
          </a:prstGeom>
        </p:spPr>
      </p:pic>
      <p:pic>
        <p:nvPicPr>
          <p:cNvPr id="6" name="Lower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0992"/>
            <a:ext cx="12192000" cy="3162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327" y="5863176"/>
            <a:ext cx="9540815" cy="332399"/>
          </a:xfr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 lang="en-US" sz="2400" b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327" y="5366881"/>
            <a:ext cx="9540815" cy="484748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88900" dist="381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7" name="Army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7" y="2"/>
            <a:ext cx="1993900" cy="1857375"/>
          </a:xfrm>
          <a:prstGeom prst="rect">
            <a:avLst/>
          </a:prstGeom>
        </p:spPr>
      </p:pic>
      <p:sp>
        <p:nvSpPr>
          <p:cNvPr id="11" name="Classification Lower"/>
          <p:cNvSpPr txBox="1">
            <a:spLocks/>
          </p:cNvSpPr>
          <p:nvPr userDrawn="1"/>
        </p:nvSpPr>
        <p:spPr>
          <a:xfrm>
            <a:off x="0" y="6724793"/>
            <a:ext cx="11353800" cy="138499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/>
              <a:t>UNCLASSIFIED//FOUO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010" y="4089863"/>
            <a:ext cx="1219244" cy="8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4684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15681" y="99568"/>
            <a:ext cx="1060704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81" y="711257"/>
            <a:ext cx="10363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979" y="0"/>
            <a:ext cx="614993" cy="731520"/>
            <a:chOff x="125730" y="0"/>
            <a:chExt cx="526946" cy="626790"/>
          </a:xfrm>
        </p:grpSpPr>
        <p:sp>
          <p:nvSpPr>
            <p:cNvPr id="17" name="Round Same Side Corner Rectangle 16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8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19" name="Freeform 18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/>
          <p:cNvGrpSpPr/>
          <p:nvPr userDrawn="1"/>
        </p:nvGrpSpPr>
        <p:grpSpPr>
          <a:xfrm>
            <a:off x="11371038" y="-2486"/>
            <a:ext cx="914400" cy="731520"/>
            <a:chOff x="10598061" y="2053842"/>
            <a:chExt cx="914400" cy="731520"/>
          </a:xfrm>
        </p:grpSpPr>
        <p:pic>
          <p:nvPicPr>
            <p:cNvPr id="38" name="Picture 37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23" t="18122" r="-7288" b="-7015"/>
            <a:stretch/>
          </p:blipFill>
          <p:spPr>
            <a:xfrm>
              <a:off x="10598061" y="2053842"/>
              <a:ext cx="914400" cy="731520"/>
            </a:xfrm>
            <a:prstGeom prst="rect">
              <a:avLst/>
            </a:prstGeom>
            <a:ln w="9525">
              <a:noFill/>
            </a:ln>
          </p:spPr>
        </p:pic>
        <p:grpSp>
          <p:nvGrpSpPr>
            <p:cNvPr id="39" name="AMC insignia"/>
            <p:cNvGrpSpPr>
              <a:grpSpLocks noChangeAspect="1"/>
            </p:cNvGrpSpPr>
            <p:nvPr userDrawn="1"/>
          </p:nvGrpSpPr>
          <p:grpSpPr bwMode="auto">
            <a:xfrm>
              <a:off x="10710739" y="2104675"/>
              <a:ext cx="271951" cy="332478"/>
              <a:chOff x="4592" y="1364"/>
              <a:chExt cx="1161" cy="1364"/>
            </a:xfrm>
          </p:grpSpPr>
          <p:sp>
            <p:nvSpPr>
              <p:cNvPr id="42" name="Crest Freeform"/>
              <p:cNvSpPr>
                <a:spLocks/>
              </p:cNvSpPr>
              <p:nvPr userDrawn="1"/>
            </p:nvSpPr>
            <p:spPr bwMode="auto">
              <a:xfrm>
                <a:off x="4605" y="1378"/>
                <a:ext cx="1135" cy="1335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Black Frame Freeform"/>
              <p:cNvSpPr>
                <a:spLocks noEditPoints="1"/>
              </p:cNvSpPr>
              <p:nvPr userDrawn="1"/>
            </p:nvSpPr>
            <p:spPr bwMode="auto">
              <a:xfrm>
                <a:off x="4592" y="1364"/>
                <a:ext cx="1161" cy="1364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Blue Freeform"/>
              <p:cNvSpPr>
                <a:spLocks/>
              </p:cNvSpPr>
              <p:nvPr userDrawn="1"/>
            </p:nvSpPr>
            <p:spPr bwMode="auto">
              <a:xfrm>
                <a:off x="5172" y="1540"/>
                <a:ext cx="511" cy="1116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Red Freeform"/>
              <p:cNvSpPr>
                <a:spLocks/>
              </p:cNvSpPr>
              <p:nvPr userDrawn="1"/>
            </p:nvSpPr>
            <p:spPr bwMode="auto">
              <a:xfrm>
                <a:off x="4662" y="1540"/>
                <a:ext cx="510" cy="1116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83462" y="2371929"/>
              <a:ext cx="320662" cy="33368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5261" y="2104675"/>
              <a:ext cx="348558" cy="331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754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ü"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1363" indent="-2238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4725" indent="-1730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985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056">
          <p15:clr>
            <a:srgbClr val="F26B43"/>
          </p15:clr>
        </p15:guide>
        <p15:guide id="3" pos="7136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768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isa.m.lamb15.mil@army.mil" TargetMode="External"/><Relationship Id="rId2" Type="http://schemas.openxmlformats.org/officeDocument/2006/relationships/hyperlink" Target="mailto:ca-lisa.m.lamb15.mil@army.mi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arrod.t.ross.ctr@army.mi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73D68-D9EA-E59A-8024-61BD99873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104375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Black Start Stress Tests- </a:t>
            </a:r>
            <a:r>
              <a:rPr lang="en-US" sz="2800" dirty="0"/>
              <a:t>Lessons learned from Ft Knox and Ft Hunter Liggett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F915B2-62F1-433D-66AF-6A0D1F73D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1041" y="2653446"/>
            <a:ext cx="8637072" cy="3402256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/>
              <a:t>Col lance O’Bryan, Garrison Commander, Ft Knox, </a:t>
            </a:r>
            <a:r>
              <a:rPr lang="en-US" sz="2400" dirty="0" err="1"/>
              <a:t>ky.</a:t>
            </a:r>
            <a:r>
              <a:rPr lang="en-US" sz="2400" dirty="0"/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lance.a.obryan3.mil@army.mil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2400" dirty="0"/>
              <a:t>Col </a:t>
            </a:r>
            <a:r>
              <a:rPr lang="en-US" sz="2400" dirty="0" err="1"/>
              <a:t>lisa</a:t>
            </a:r>
            <a:r>
              <a:rPr lang="en-US" sz="2400" dirty="0"/>
              <a:t> lamb, garrison commander, ft hunter </a:t>
            </a:r>
            <a:r>
              <a:rPr lang="en-US" sz="2400" dirty="0" err="1"/>
              <a:t>liggett</a:t>
            </a:r>
            <a:r>
              <a:rPr lang="en-US" sz="2400" dirty="0"/>
              <a:t>, 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ca. </a:t>
            </a:r>
          </a:p>
          <a:p>
            <a:r>
              <a:rPr lang="en-US" u="sng" dirty="0">
                <a:solidFill>
                  <a:schemeClr val="accent2"/>
                </a:solidFill>
                <a:hlinkClick r:id="rId3"/>
              </a:rPr>
              <a:t>Lisa.m.lamb15.mil@army.mil</a:t>
            </a:r>
            <a:endParaRPr lang="en-US" u="sng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sz="2200" dirty="0"/>
              <a:t>Mr. </a:t>
            </a:r>
            <a:r>
              <a:rPr lang="en-US" sz="2200" dirty="0" err="1"/>
              <a:t>jarrod</a:t>
            </a:r>
            <a:r>
              <a:rPr lang="en-US" sz="2200" dirty="0"/>
              <a:t> ross, energy manager, ft hunter </a:t>
            </a:r>
            <a:r>
              <a:rPr lang="en-US" sz="2200" dirty="0" err="1"/>
              <a:t>liggett</a:t>
            </a:r>
            <a:r>
              <a:rPr lang="en-US" sz="2200" dirty="0"/>
              <a:t>, ca.</a:t>
            </a:r>
          </a:p>
          <a:p>
            <a:r>
              <a:rPr lang="en-US" sz="2200" dirty="0"/>
              <a:t> </a:t>
            </a:r>
            <a:r>
              <a:rPr lang="en-US" sz="1900" b="0" i="0" dirty="0">
                <a:solidFill>
                  <a:srgbClr val="FF0000"/>
                </a:solidFill>
                <a:effectLst/>
                <a:latin typeface="Google Sans"/>
                <a:hlinkClick r:id="rId4"/>
              </a:rPr>
              <a:t>jarrod.t.ross.ctr@army.mil</a:t>
            </a:r>
            <a:endParaRPr lang="en-US" sz="1900" b="0" i="0" dirty="0">
              <a:solidFill>
                <a:srgbClr val="FF0000"/>
              </a:solidFill>
              <a:effectLst/>
              <a:latin typeface="Google Sans"/>
            </a:endParaRPr>
          </a:p>
          <a:p>
            <a:r>
              <a:rPr lang="en-US" sz="2600" b="1" dirty="0">
                <a:latin typeface="Google Sans"/>
              </a:rPr>
              <a:t>Moderator-</a:t>
            </a:r>
            <a:r>
              <a:rPr lang="en-US" sz="2600" b="1" dirty="0" err="1">
                <a:latin typeface="Google Sans"/>
              </a:rPr>
              <a:t>fred</a:t>
            </a:r>
            <a:r>
              <a:rPr lang="en-US" sz="2600" b="1" dirty="0">
                <a:latin typeface="Google Sans"/>
              </a:rPr>
              <a:t> Meurer, </a:t>
            </a:r>
            <a:r>
              <a:rPr lang="en-US" sz="2600" b="1" dirty="0" err="1">
                <a:latin typeface="Google Sans"/>
              </a:rPr>
              <a:t>ic</a:t>
            </a:r>
            <a:r>
              <a:rPr lang="en-US" sz="2600" b="1" dirty="0">
                <a:latin typeface="Google Sans"/>
              </a:rPr>
              <a:t>, </a:t>
            </a:r>
            <a:r>
              <a:rPr lang="en-US" sz="2600" b="1" dirty="0" err="1">
                <a:latin typeface="Google Sans"/>
              </a:rPr>
              <a:t>booz</a:t>
            </a:r>
            <a:r>
              <a:rPr lang="en-US" sz="2600" b="1" dirty="0">
                <a:latin typeface="Google Sans"/>
              </a:rPr>
              <a:t> </a:t>
            </a:r>
            <a:r>
              <a:rPr lang="en-US" sz="2600" b="1" dirty="0" err="1">
                <a:latin typeface="Google Sans"/>
              </a:rPr>
              <a:t>allen</a:t>
            </a:r>
            <a:r>
              <a:rPr lang="en-US" sz="2600" b="1" dirty="0">
                <a:latin typeface="Google Sans"/>
              </a:rPr>
              <a:t> Hamilton </a:t>
            </a:r>
          </a:p>
          <a:p>
            <a:r>
              <a:rPr lang="en-US" sz="2000" dirty="0">
                <a:solidFill>
                  <a:srgbClr val="FF0000"/>
                </a:solidFill>
                <a:latin typeface="Google Sans"/>
              </a:rPr>
              <a:t>Meurer@meurermuni.com</a:t>
            </a:r>
            <a:endParaRPr lang="en-US" sz="2000" i="0" dirty="0">
              <a:solidFill>
                <a:srgbClr val="FF0000"/>
              </a:solidFill>
              <a:effectLst/>
              <a:latin typeface="Google Sans"/>
            </a:endParaRPr>
          </a:p>
          <a:p>
            <a:endParaRPr lang="en-US" sz="19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F4B5CBB-3F59-9C25-AA61-223528925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4332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072AA79-F2D1-A8EA-704A-BF63EC85456A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24529" y="-282752"/>
            <a:ext cx="45719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3EAC49-FC3F-31DD-6637-567A9D72C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8829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547E3B-2155-087D-D095-46659C007913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1206870" y="-242339"/>
            <a:ext cx="45719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8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910" y="822526"/>
            <a:ext cx="8096181" cy="56421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Text Box 68"/>
          <p:cNvSpPr txBox="1">
            <a:spLocks noChangeArrowheads="1"/>
          </p:cNvSpPr>
          <p:nvPr/>
        </p:nvSpPr>
        <p:spPr bwMode="auto">
          <a:xfrm>
            <a:off x="616214" y="238715"/>
            <a:ext cx="10959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FY22 Installation Full-Scale Exercise (FSE) – Operation Golden Response</a:t>
            </a:r>
          </a:p>
        </p:txBody>
      </p:sp>
      <p:sp>
        <p:nvSpPr>
          <p:cNvPr id="4" name="8-Point Star 3"/>
          <p:cNvSpPr/>
          <p:nvPr/>
        </p:nvSpPr>
        <p:spPr bwMode="auto">
          <a:xfrm>
            <a:off x="5851018" y="4351866"/>
            <a:ext cx="289151" cy="221267"/>
          </a:xfrm>
          <a:prstGeom prst="star8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 bwMode="auto">
          <a:xfrm>
            <a:off x="7093781" y="3005667"/>
            <a:ext cx="289151" cy="221267"/>
          </a:xfrm>
          <a:prstGeom prst="star8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8-Point Star 5"/>
          <p:cNvSpPr/>
          <p:nvPr/>
        </p:nvSpPr>
        <p:spPr bwMode="auto">
          <a:xfrm>
            <a:off x="7540958" y="3190400"/>
            <a:ext cx="289151" cy="221267"/>
          </a:xfrm>
          <a:prstGeom prst="star8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8-Point Star 6"/>
          <p:cNvSpPr/>
          <p:nvPr/>
        </p:nvSpPr>
        <p:spPr bwMode="auto">
          <a:xfrm>
            <a:off x="3556550" y="3955068"/>
            <a:ext cx="289151" cy="221267"/>
          </a:xfrm>
          <a:prstGeom prst="star8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168" y="804237"/>
            <a:ext cx="1946310" cy="180570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9" name="Rectangle 8"/>
          <p:cNvSpPr/>
          <p:nvPr/>
        </p:nvSpPr>
        <p:spPr>
          <a:xfrm>
            <a:off x="74168" y="2609946"/>
            <a:ext cx="1946310" cy="19631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168" y="4573133"/>
            <a:ext cx="1946310" cy="190463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71523" y="804236"/>
            <a:ext cx="1946310" cy="16602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71523" y="2490431"/>
            <a:ext cx="1946310" cy="15927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171523" y="4083175"/>
            <a:ext cx="1946310" cy="23945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14" name="8-Point Star 13"/>
          <p:cNvSpPr/>
          <p:nvPr/>
        </p:nvSpPr>
        <p:spPr bwMode="auto">
          <a:xfrm>
            <a:off x="934975" y="851025"/>
            <a:ext cx="289151" cy="221267"/>
          </a:xfrm>
          <a:prstGeom prst="star8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8-Point Star 14"/>
          <p:cNvSpPr/>
          <p:nvPr/>
        </p:nvSpPr>
        <p:spPr bwMode="auto">
          <a:xfrm>
            <a:off x="934975" y="2643119"/>
            <a:ext cx="289151" cy="221267"/>
          </a:xfrm>
          <a:prstGeom prst="star8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8-Point Star 15"/>
          <p:cNvSpPr/>
          <p:nvPr/>
        </p:nvSpPr>
        <p:spPr bwMode="auto">
          <a:xfrm>
            <a:off x="934975" y="4608045"/>
            <a:ext cx="289151" cy="221267"/>
          </a:xfrm>
          <a:prstGeom prst="star8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0174" y="837411"/>
            <a:ext cx="1955325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Vignette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 cyber phishing email, in coordination with an Installation power outage, damages power grids on Fort Knox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Cyber Attack: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20 SEP 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Power Outage: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21 SEP 22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6860" y="2628744"/>
            <a:ext cx="1927282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Vignette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A threat actor is dropped off at a CST barracks and initiates a MASCAL event.  Upon interview, an onlooker describes to LE the vehicle the shooter was transported in, initiating a BOLO search for the vehicle.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MASCAL: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21 SEP 22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0175" y="4587748"/>
            <a:ext cx="1927282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Vignette 3: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After dropping off the active shooter at the CST Barracks, the driver transits to the HRC parking lot and remains in his/her vehicle until the vehicle is discovered; situation will conclude without incident.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VIC BOLO: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21 SEP 22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26545" y="845884"/>
            <a:ext cx="1927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Vignette 4: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Following LE interviews, impacted personnel are transported to the EFAC &amp; Shelter location at Dever’s for Registration, Mass Care Services, and the provision of temporary shelter.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EFAC Ops: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21 SEP 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26545" y="4096749"/>
            <a:ext cx="19272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Concurrent Training: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- HRC Barrier Plan &amp; 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- Installation Power Outage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- DODEA Lockdown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Mutual Aid: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- Radcliff, Vine Grove, Flaherty,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Muldraugh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FDs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- Hardin County and Meade County 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- Life Flight Air Evac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- Baptist Health Hospital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-FBI (T)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Partners: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- NOLIN and HCWD 1/2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29" name="Rectangular Callout 28"/>
          <p:cNvSpPr/>
          <p:nvPr/>
        </p:nvSpPr>
        <p:spPr bwMode="auto">
          <a:xfrm>
            <a:off x="2367340" y="4242250"/>
            <a:ext cx="1189210" cy="252645"/>
          </a:xfrm>
          <a:prstGeom prst="wedgeRectCallout">
            <a:avLst>
              <a:gd name="adj1" fmla="val 53461"/>
              <a:gd name="adj2" fmla="val -8672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EFAC &amp; Shelter</a:t>
            </a: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5200623" y="4733266"/>
            <a:ext cx="597713" cy="210836"/>
          </a:xfrm>
          <a:prstGeom prst="wedgeRectCallout">
            <a:avLst>
              <a:gd name="adj1" fmla="val 67412"/>
              <a:gd name="adj2" fmla="val -14667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NEC</a:t>
            </a:r>
          </a:p>
        </p:txBody>
      </p:sp>
      <p:sp>
        <p:nvSpPr>
          <p:cNvPr id="31" name="Rectangular Callout 30"/>
          <p:cNvSpPr/>
          <p:nvPr/>
        </p:nvSpPr>
        <p:spPr bwMode="auto">
          <a:xfrm>
            <a:off x="7676006" y="2626879"/>
            <a:ext cx="1110682" cy="370768"/>
          </a:xfrm>
          <a:prstGeom prst="wedgeRectCallout">
            <a:avLst>
              <a:gd name="adj1" fmla="val -79159"/>
              <a:gd name="adj2" fmla="val 6298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CST Barracks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BLDG 6578 </a:t>
            </a:r>
          </a:p>
        </p:txBody>
      </p:sp>
      <p:sp>
        <p:nvSpPr>
          <p:cNvPr id="32" name="Rectangular Callout 31"/>
          <p:cNvSpPr/>
          <p:nvPr/>
        </p:nvSpPr>
        <p:spPr bwMode="auto">
          <a:xfrm>
            <a:off x="5851019" y="3525079"/>
            <a:ext cx="1689940" cy="237085"/>
          </a:xfrm>
          <a:prstGeom prst="wedgeRectCallout">
            <a:avLst>
              <a:gd name="adj1" fmla="val 55020"/>
              <a:gd name="adj2" fmla="val -11228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HRC / Maude Complex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20203" y="804238"/>
            <a:ext cx="8151045" cy="475695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49216" y="810713"/>
            <a:ext cx="814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MISSION.  USAG, Fort Knox conducts a realistic, challenging, and externally evaluated FSE from 19-23 SEP 22 IOT validate IEMPs and test the operational capability of FKKY’s Infrastructure Resilience.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Arial"/>
            </a:endParaRPr>
          </a:p>
        </p:txBody>
      </p:sp>
      <p:sp>
        <p:nvSpPr>
          <p:cNvPr id="36" name="8-Point Star 35"/>
          <p:cNvSpPr/>
          <p:nvPr/>
        </p:nvSpPr>
        <p:spPr bwMode="auto">
          <a:xfrm>
            <a:off x="11045610" y="854938"/>
            <a:ext cx="289151" cy="221267"/>
          </a:xfrm>
          <a:prstGeom prst="star8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226545" y="2504005"/>
            <a:ext cx="1927282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Vignette 5: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A DPW worker attempting to repair a transformer is electrocuted and enters cardiac arrest, prompting an EMS response and CASEVAC.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DPW CASEVAC: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21 SEP 22</a:t>
            </a:r>
          </a:p>
        </p:txBody>
      </p:sp>
      <p:sp>
        <p:nvSpPr>
          <p:cNvPr id="43" name="8-Point Star 42"/>
          <p:cNvSpPr/>
          <p:nvPr/>
        </p:nvSpPr>
        <p:spPr bwMode="auto">
          <a:xfrm>
            <a:off x="11045610" y="2640740"/>
            <a:ext cx="289151" cy="221267"/>
          </a:xfrm>
          <a:prstGeom prst="star8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8-Point Star 36"/>
          <p:cNvSpPr/>
          <p:nvPr/>
        </p:nvSpPr>
        <p:spPr bwMode="auto">
          <a:xfrm>
            <a:off x="5270271" y="3123233"/>
            <a:ext cx="289151" cy="221267"/>
          </a:xfrm>
          <a:prstGeom prst="star8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Rectangular Callout 37"/>
          <p:cNvSpPr/>
          <p:nvPr/>
        </p:nvSpPr>
        <p:spPr bwMode="auto">
          <a:xfrm>
            <a:off x="4008462" y="3468155"/>
            <a:ext cx="1261809" cy="237085"/>
          </a:xfrm>
          <a:prstGeom prst="wedgeRectCallout">
            <a:avLst>
              <a:gd name="adj1" fmla="val 55020"/>
              <a:gd name="adj2" fmla="val -11228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DPW CASEVAC</a:t>
            </a:r>
          </a:p>
        </p:txBody>
      </p:sp>
    </p:spTree>
    <p:extLst>
      <p:ext uri="{BB962C8B-B14F-4D97-AF65-F5344CB8AC3E}">
        <p14:creationId xmlns:p14="http://schemas.microsoft.com/office/powerpoint/2010/main" val="39301743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S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8" ma:contentTypeDescription="Create a new document." ma:contentTypeScope="" ma:versionID="7074c3d1d19dee40992000b099268b28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61a6c846bf39839819a4e30f99f3e6be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9549015-d31d-48c1-9f2a-0da7e2dfa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98a74f-fa02-41e7-90f0-5f0c90bcdba5">
      <Terms xmlns="http://schemas.microsoft.com/office/infopath/2007/PartnerControls"/>
    </lcf76f155ced4ddcb4097134ff3c332f>
    <TaxCatchAll xmlns="dd26b182-60c1-459b-a59d-f9ae3f8c439d" xsi:nil="true"/>
    <TaxKeywordTaxHTField xmlns="dd26b182-60c1-459b-a59d-f9ae3f8c439d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7B814027-A2B1-4764-8A65-BCEDEEB5E359}"/>
</file>

<file path=customXml/itemProps2.xml><?xml version="1.0" encoding="utf-8"?>
<ds:datastoreItem xmlns:ds="http://schemas.openxmlformats.org/officeDocument/2006/customXml" ds:itemID="{4B927E0D-0E61-49EE-B2D7-68871A0ADCB8}"/>
</file>

<file path=customXml/itemProps3.xml><?xml version="1.0" encoding="utf-8"?>
<ds:datastoreItem xmlns:ds="http://schemas.openxmlformats.org/officeDocument/2006/customXml" ds:itemID="{BECCDC41-6439-4DFE-A446-2B0DEBEAD085}"/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191</TotalTime>
  <Words>442</Words>
  <Application>Microsoft Office PowerPoint</Application>
  <PresentationFormat>Widescreen</PresentationFormat>
  <Paragraphs>85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 Arial</vt:lpstr>
      <vt:lpstr>Adobe Garamond Pro</vt:lpstr>
      <vt:lpstr>Arial</vt:lpstr>
      <vt:lpstr>Gill Sans MT</vt:lpstr>
      <vt:lpstr>Google Sans</vt:lpstr>
      <vt:lpstr>Roboto</vt:lpstr>
      <vt:lpstr>Wingdings</vt:lpstr>
      <vt:lpstr>Gallery</vt:lpstr>
      <vt:lpstr>MSC Theme</vt:lpstr>
      <vt:lpstr>Black Start Stress Tests- Lessons learned from Ft Knox and Ft Hunter Liggett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Start Stress Tests- Lessons learned from Ft Knox and Ft Hunter Liggett</dc:title>
  <dc:creator>Fred Meurer</dc:creator>
  <cp:lastModifiedBy>Fred Meurer</cp:lastModifiedBy>
  <cp:revision>7</cp:revision>
  <dcterms:created xsi:type="dcterms:W3CDTF">2022-10-29T21:42:20Z</dcterms:created>
  <dcterms:modified xsi:type="dcterms:W3CDTF">2022-10-30T17:31:15Z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0x010100669121F19C93BA4DB0094FC1C2D0CE64</vt:lpwstr>
  </property>
</Properties>
</file>