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3.jpg" ContentType="image/jpg"/>
  <Override PartName="/ppt/media/image15.jpg" ContentType="image/jpg"/>
  <Override PartName="/ppt/media/image17.jpg" ContentType="image/jp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1" r:id="rId2"/>
    <p:sldId id="266" r:id="rId3"/>
    <p:sldId id="259" r:id="rId4"/>
    <p:sldId id="265" r:id="rId5"/>
    <p:sldId id="268" r:id="rId6"/>
    <p:sldId id="262" r:id="rId7"/>
    <p:sldId id="263" r:id="rId8"/>
    <p:sldId id="264" r:id="rId9"/>
    <p:sldId id="26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5F9D6-45B6-4FD2-9145-EEDA55A3F166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FE372-CCD3-42A7-9292-ECC47B75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28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C5FA-4597-46D9-A7DA-197E8AF06384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5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72A7-C9D3-4E7C-949A-13143AF2559B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5572-F9C6-4D29-98EA-296A46561516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09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065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3" descr="City of Altus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/>
          <a:stretch/>
        </p:blipFill>
        <p:spPr bwMode="auto">
          <a:xfrm>
            <a:off x="1206500" y="0"/>
            <a:ext cx="2473235" cy="91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4" descr="ACC EDC logos together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35" y="-2739"/>
            <a:ext cx="3213096" cy="88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5" descr="SWTC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31" y="-6356"/>
            <a:ext cx="1746072" cy="88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0" y="876823"/>
            <a:ext cx="12192000" cy="37578"/>
          </a:xfrm>
          <a:prstGeom prst="line">
            <a:avLst/>
          </a:prstGeom>
          <a:ln w="476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 descr="WOSC_Se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05" y="55684"/>
            <a:ext cx="1029720" cy="77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7" descr="TEXT MARK-01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27" y="56274"/>
            <a:ext cx="2277775" cy="74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28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DF1-1D60-4EB0-A3BE-5D5DA5FF29AB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DF1-1D60-4EB0-A3BE-5D5DA5FF29AB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3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FFEC-6591-4B4A-B149-439B508F5F7B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4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E33F-E2A6-4EC3-95B7-F6C469E193E4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5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7CEE2-2502-4B2F-8CAD-EEBEADE534D1}" type="datetime1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0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E49E3-CE17-44F0-9012-5404041AC136}" type="datetime1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5588E-D431-4C12-B0AF-157BAECDD10A}" type="datetime1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D5A5-E5D7-4C30-8EBD-AFB153C43A6D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8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67E7-3F35-4B9F-B084-0764829A500F}" type="datetime1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1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3DF1-1D60-4EB0-A3BE-5D5DA5FF29AB}" type="datetime1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9595-A15E-4CEF-B405-745EEBCDC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g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6867" y="2000088"/>
            <a:ext cx="6891866" cy="3429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Altus Partnership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Nov 2022</a:t>
            </a:r>
          </a:p>
        </p:txBody>
      </p:sp>
      <p:pic>
        <p:nvPicPr>
          <p:cNvPr id="1026" name="Picture 2" descr="reduced GADC2021_Alt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5734" r="4593" b="7352"/>
          <a:stretch/>
        </p:blipFill>
        <p:spPr bwMode="auto">
          <a:xfrm>
            <a:off x="618067" y="1110080"/>
            <a:ext cx="3681024" cy="574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78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9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274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964504"/>
            <a:ext cx="9144000" cy="589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Altus Partners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309787" y="1515098"/>
            <a:ext cx="11830023" cy="263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Altus AFB – Chuck </a:t>
            </a:r>
            <a:r>
              <a:rPr lang="en-US" sz="24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Butchee</a:t>
            </a:r>
            <a:endParaRPr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040" marR="374015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15" dirty="0">
                <a:latin typeface="Arial"/>
                <a:cs typeface="Arial"/>
              </a:rPr>
              <a:t>Community Partnership Liaison Officer</a:t>
            </a:r>
            <a:endParaRPr dirty="0">
              <a:latin typeface="Arial"/>
              <a:cs typeface="Arial"/>
            </a:endParaRPr>
          </a:p>
          <a:p>
            <a:pPr marL="12065"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Altus – Gary Jones</a:t>
            </a:r>
            <a:endParaRPr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040" marR="5080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5" dirty="0">
                <a:latin typeface="Arial"/>
                <a:cs typeface="Arial"/>
              </a:rPr>
              <a:t>City Manager</a:t>
            </a:r>
            <a:endParaRPr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Altus Chamber of Commerce/EDC– Rodger Kerr</a:t>
            </a:r>
            <a:endParaRPr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040" marR="348615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5" dirty="0">
                <a:latin typeface="Arial"/>
                <a:cs typeface="Arial"/>
              </a:rPr>
              <a:t>Director</a:t>
            </a:r>
            <a:endParaRPr dirty="0">
              <a:latin typeface="Arial"/>
              <a:cs typeface="Arial"/>
            </a:endParaRPr>
          </a:p>
          <a:p>
            <a:pPr marL="12065"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Altus Public Schools – Roe </a:t>
            </a:r>
            <a:r>
              <a:rPr lang="en-US" sz="2400" b="1" dirty="0" err="1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Worbes</a:t>
            </a:r>
            <a:endParaRPr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040" lvl="1" indent="-282575">
              <a:lnSpc>
                <a:spcPct val="100000"/>
              </a:lnSpc>
              <a:spcBef>
                <a:spcPts val="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15" dirty="0">
                <a:latin typeface="Arial"/>
                <a:cs typeface="Arial"/>
              </a:rPr>
              <a:t>Superintendent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8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504"/>
            <a:ext cx="9144000" cy="5893496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Altus AFB Success Factors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0" y="1481562"/>
            <a:ext cx="11887200" cy="5120640"/>
          </a:xfrm>
          <a:prstGeom prst="rect">
            <a:avLst/>
          </a:prstGeom>
        </p:spPr>
        <p:txBody>
          <a:bodyPr spcFirstLastPara="1" vert="horz" wrap="square" lIns="0" tIns="91425" rIns="91440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lvl="1" indent="0">
              <a:buSzPct val="150000"/>
              <a:buNone/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Smallest Community supporting an AF Installation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Greatest per capita investment in the DAF</a:t>
            </a:r>
          </a:p>
          <a:p>
            <a:pPr marL="406400" lvl="1" indent="0">
              <a:buSzPct val="150000"/>
              <a:buNone/>
            </a:pPr>
            <a:endParaRPr lang="en-US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lvl="1" indent="0">
              <a:buSzPct val="150000"/>
              <a:buNone/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Long-term, trusting and symbiotic relationship with community</a:t>
            </a:r>
          </a:p>
          <a:p>
            <a:pPr lvl="2"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Altus AFB is THE leading industry in “our community”</a:t>
            </a:r>
          </a:p>
          <a:p>
            <a:pPr marL="406400" lvl="1" indent="0">
              <a:buSzPct val="150000"/>
              <a:buNone/>
            </a:pPr>
            <a:endParaRPr lang="en-US" sz="1200" b="1" dirty="0">
              <a:solidFill>
                <a:srgbClr val="0030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0" lvl="1" indent="0">
              <a:buSzPct val="150000"/>
              <a:buNone/>
            </a:pPr>
            <a:r>
              <a:rPr lang="en-US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 part-time POC and a small community can still get to “yes”</a:t>
            </a:r>
          </a:p>
          <a:p>
            <a:pPr lvl="2"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more invested you are in the community, the better</a:t>
            </a:r>
          </a:p>
          <a:p>
            <a:pPr lvl="2"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Personal relationships and trust are essential</a:t>
            </a:r>
          </a:p>
          <a:p>
            <a:pPr lvl="2"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patient, work hard – changing minds and attitudes takes time/effort</a:t>
            </a:r>
          </a:p>
          <a:p>
            <a:pPr lvl="2">
              <a:buSzPct val="15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Little wins culminate into big wins</a:t>
            </a:r>
          </a:p>
        </p:txBody>
      </p:sp>
    </p:spTree>
    <p:extLst>
      <p:ext uri="{BB962C8B-B14F-4D97-AF65-F5344CB8AC3E}">
        <p14:creationId xmlns:p14="http://schemas.microsoft.com/office/powerpoint/2010/main" val="76736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" y="964504"/>
            <a:ext cx="10296395" cy="589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– Current and Future Mission Capability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object 3"/>
          <p:cNvSpPr txBox="1"/>
          <p:nvPr/>
        </p:nvSpPr>
        <p:spPr>
          <a:xfrm>
            <a:off x="309787" y="1515098"/>
            <a:ext cx="11830023" cy="263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</a:p>
          <a:p>
            <a:pPr marL="701040" marR="374015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15" dirty="0">
                <a:latin typeface="Arial"/>
                <a:cs typeface="Arial"/>
              </a:rPr>
              <a:t>Housing for inbound military and civilian workforce</a:t>
            </a:r>
            <a:endParaRPr dirty="0">
              <a:latin typeface="Arial"/>
              <a:cs typeface="Arial"/>
            </a:endParaRPr>
          </a:p>
          <a:p>
            <a:pPr marL="12065"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Description</a:t>
            </a:r>
          </a:p>
          <a:p>
            <a:pPr marL="701040" marR="5080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5" dirty="0">
                <a:latin typeface="Arial"/>
                <a:cs typeface="Arial"/>
              </a:rPr>
              <a:t>City of Altus incentivized development for a new 156-unit Rental Townhome Complex</a:t>
            </a:r>
            <a:endParaRPr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Partnership Works</a:t>
            </a:r>
          </a:p>
          <a:p>
            <a:pPr marL="701040" marR="348615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spc="-5" dirty="0">
                <a:latin typeface="Arial"/>
                <a:cs typeface="Arial"/>
              </a:rPr>
              <a:t>City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of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Altus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provides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land and infrastructure for selected contractor to build new rental complex</a:t>
            </a:r>
            <a:endParaRPr dirty="0">
              <a:latin typeface="Arial"/>
              <a:cs typeface="Arial"/>
            </a:endParaRPr>
          </a:p>
          <a:p>
            <a:pPr marL="12065"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Benefits</a:t>
            </a:r>
          </a:p>
          <a:p>
            <a:pPr marL="701040" lvl="1" indent="-282575">
              <a:lnSpc>
                <a:spcPct val="100000"/>
              </a:lnSpc>
              <a:spcBef>
                <a:spcPts val="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15" dirty="0">
                <a:latin typeface="Arial"/>
                <a:cs typeface="Arial"/>
              </a:rPr>
              <a:t>156 new front doors to support the Altus AFB </a:t>
            </a:r>
            <a:r>
              <a:rPr lang="en-US" spc="-5" dirty="0">
                <a:latin typeface="Arial"/>
                <a:cs typeface="Arial"/>
              </a:rPr>
              <a:t>mission and the local community!!!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8"/>
          <a:stretch/>
        </p:blipFill>
        <p:spPr>
          <a:xfrm>
            <a:off x="712938" y="4421688"/>
            <a:ext cx="6858000" cy="2398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9"/>
          <a:stretch/>
        </p:blipFill>
        <p:spPr>
          <a:xfrm>
            <a:off x="8952486" y="3531296"/>
            <a:ext cx="3034919" cy="33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8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-1" y="964504"/>
            <a:ext cx="11398685" cy="589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 Rivers Elementary School – Altus Public Schools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object 3"/>
          <p:cNvSpPr txBox="1"/>
          <p:nvPr/>
        </p:nvSpPr>
        <p:spPr>
          <a:xfrm>
            <a:off x="358344" y="1440276"/>
            <a:ext cx="11441173" cy="5419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Requirement</a:t>
            </a:r>
          </a:p>
          <a:p>
            <a:pPr marL="704215" lvl="1" indent="-285750" algn="just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Provide Pre-K thru 4</a:t>
            </a:r>
            <a:r>
              <a:rPr lang="en-US" spc="-15" baseline="30000" dirty="0">
                <a:latin typeface="Arial"/>
                <a:cs typeface="Arial"/>
              </a:rPr>
              <a:t>th</a:t>
            </a:r>
            <a:r>
              <a:rPr lang="en-US" spc="-15" dirty="0">
                <a:latin typeface="Arial"/>
                <a:cs typeface="Arial"/>
              </a:rPr>
              <a:t> grade facility for 400 students (Altus AFB dependents)</a:t>
            </a:r>
          </a:p>
          <a:p>
            <a:pPr marL="704215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Current 1959 facility does not meet ADA standards, deficient in required space, needs massive infrastructure upgrade – PSMI Report graded F with a quality rating of 4(lowest possible rating)</a:t>
            </a:r>
            <a:endParaRPr dirty="0">
              <a:latin typeface="Arial"/>
              <a:cs typeface="Arial"/>
            </a:endParaRPr>
          </a:p>
          <a:p>
            <a:pPr marL="12065" algn="just">
              <a:spcBef>
                <a:spcPts val="100"/>
              </a:spcBef>
              <a:buClr>
                <a:srgbClr val="151C77"/>
              </a:buClr>
              <a:buSzPct val="80000"/>
              <a:tabLst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Description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Obtain funding to build new facility</a:t>
            </a:r>
            <a:endParaRPr spc="-15" dirty="0">
              <a:latin typeface="Arial"/>
              <a:cs typeface="Arial"/>
            </a:endParaRPr>
          </a:p>
          <a:p>
            <a:pPr marL="12065" algn="just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72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  <a:endParaRPr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4215" marR="491490" lvl="1" indent="-285750" algn="just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APS approved for FY23 OLDCC funding -- $45M new facility</a:t>
            </a:r>
            <a:endParaRPr spc="-15" dirty="0">
              <a:latin typeface="Arial"/>
              <a:cs typeface="Arial"/>
            </a:endParaRPr>
          </a:p>
          <a:p>
            <a:pPr marL="704215" marR="491490" lvl="1" indent="-285750" algn="just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80/20 cost share with APS</a:t>
            </a:r>
            <a:endParaRPr spc="-15" dirty="0">
              <a:latin typeface="Arial"/>
              <a:cs typeface="Arial"/>
            </a:endParaRPr>
          </a:p>
          <a:p>
            <a:pPr marL="12065" algn="just">
              <a:spcBef>
                <a:spcPts val="100"/>
              </a:spcBef>
              <a:buClr>
                <a:srgbClr val="151C77"/>
              </a:buClr>
              <a:buSzPct val="80000"/>
              <a:tabLst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Benefits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Rectifies current infrastructure issues (HVAC, electric, plumbing, fixtures, etc…)</a:t>
            </a:r>
            <a:endParaRPr spc="-15" dirty="0">
              <a:latin typeface="Arial"/>
              <a:cs typeface="Arial"/>
            </a:endParaRP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Provides ADA compliant facility (entry, restrooms, stage, playground, storm shelter)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Provide Special Needs Classroom (does not meet current needs/requirements)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Provide STEM Lab (currently not available)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Provide Performing Arts Center (currently completed in gym)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Provide Library/Media Center (currently severely undersized/connection issues)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Provide Secure Entry Control and Security System</a:t>
            </a:r>
          </a:p>
          <a:p>
            <a:pPr marL="704215" marR="491490" lvl="1" indent="-285750" algn="just">
              <a:spcBef>
                <a:spcPts val="9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endParaRPr spc="-15" dirty="0"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EDED4B-3926-B354-C138-FECE7D6ABB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"/>
          <a:stretch/>
        </p:blipFill>
        <p:spPr>
          <a:xfrm>
            <a:off x="9614517" y="2667069"/>
            <a:ext cx="2577483" cy="2041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50E544-7232-2C9D-1E94-B854F2C09B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8"/>
          <a:stretch/>
        </p:blipFill>
        <p:spPr>
          <a:xfrm>
            <a:off x="9614517" y="4612273"/>
            <a:ext cx="2577483" cy="22457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8B179B-D169-29A3-D081-2075B11D9671}"/>
              </a:ext>
            </a:extLst>
          </p:cNvPr>
          <p:cNvCxnSpPr>
            <a:cxnSpLocks/>
          </p:cNvCxnSpPr>
          <p:nvPr/>
        </p:nvCxnSpPr>
        <p:spPr>
          <a:xfrm>
            <a:off x="9614517" y="4612273"/>
            <a:ext cx="257748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113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4504"/>
            <a:ext cx="9970718" cy="5893496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IGSA’s – Refuse/Grounds Maintenance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3"/>
          <p:cNvSpPr txBox="1"/>
          <p:nvPr/>
        </p:nvSpPr>
        <p:spPr>
          <a:xfrm>
            <a:off x="384943" y="1515098"/>
            <a:ext cx="11830023" cy="32649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</a:p>
          <a:p>
            <a:pPr marL="701040" marR="374015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spc="-15" dirty="0">
                <a:latin typeface="Arial"/>
                <a:cs typeface="Arial"/>
              </a:rPr>
              <a:t>Altus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AFB</a:t>
            </a:r>
            <a:r>
              <a:rPr spc="6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needed more reliable service/City of Altus enjoys added income </a:t>
            </a:r>
            <a:endParaRPr dirty="0">
              <a:latin typeface="Arial"/>
              <a:cs typeface="Arial"/>
            </a:endParaRPr>
          </a:p>
          <a:p>
            <a:pPr marL="12065"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Description</a:t>
            </a:r>
          </a:p>
          <a:p>
            <a:pPr marL="701040" marR="5080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5" dirty="0">
                <a:latin typeface="Arial"/>
                <a:cs typeface="Arial"/>
              </a:rPr>
              <a:t>Refuse/Recycling was 3</a:t>
            </a:r>
            <a:r>
              <a:rPr lang="en-US" spc="-5" baseline="30000" dirty="0">
                <a:latin typeface="Arial"/>
                <a:cs typeface="Arial"/>
              </a:rPr>
              <a:t>rd</a:t>
            </a:r>
            <a:r>
              <a:rPr lang="en-US" spc="-5" dirty="0">
                <a:latin typeface="Arial"/>
                <a:cs typeface="Arial"/>
              </a:rPr>
              <a:t> IGSA in DAF; 1</a:t>
            </a:r>
            <a:r>
              <a:rPr lang="en-US" spc="-5" baseline="30000" dirty="0">
                <a:latin typeface="Arial"/>
                <a:cs typeface="Arial"/>
              </a:rPr>
              <a:t>st</a:t>
            </a:r>
            <a:r>
              <a:rPr lang="en-US" spc="-5" dirty="0">
                <a:latin typeface="Arial"/>
                <a:cs typeface="Arial"/>
              </a:rPr>
              <a:t> Grounds MX IGSA in DAF</a:t>
            </a:r>
            <a:endParaRPr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Partnership Works</a:t>
            </a:r>
          </a:p>
          <a:p>
            <a:pPr marL="701040" marR="348615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spc="-5" dirty="0">
                <a:latin typeface="Arial"/>
                <a:cs typeface="Arial"/>
              </a:rPr>
              <a:t>City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of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Altus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provides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manpower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equipment </a:t>
            </a:r>
            <a:r>
              <a:rPr dirty="0">
                <a:latin typeface="Arial"/>
                <a:cs typeface="Arial"/>
              </a:rPr>
              <a:t>to</a:t>
            </a:r>
            <a:r>
              <a:rPr lang="en-US" dirty="0">
                <a:latin typeface="Arial"/>
                <a:cs typeface="Arial"/>
              </a:rPr>
              <a:t> perform Refuse/Recycling operations and</a:t>
            </a:r>
            <a:r>
              <a:rPr dirty="0">
                <a:latin typeface="Arial"/>
                <a:cs typeface="Arial"/>
              </a:rPr>
              <a:t> </a:t>
            </a:r>
            <a:r>
              <a:rPr spc="-40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maintain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</a:t>
            </a:r>
            <a:r>
              <a:rPr spc="-5" dirty="0">
                <a:latin typeface="Arial"/>
                <a:cs typeface="Arial"/>
              </a:rPr>
              <a:t> grounds on </a:t>
            </a:r>
            <a:r>
              <a:rPr dirty="0">
                <a:latin typeface="Arial"/>
                <a:cs typeface="Arial"/>
              </a:rPr>
              <a:t>base.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Altus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AFB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pays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 </a:t>
            </a:r>
            <a:r>
              <a:rPr dirty="0">
                <a:latin typeface="Arial"/>
                <a:cs typeface="Arial"/>
              </a:rPr>
              <a:t>fee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this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service</a:t>
            </a:r>
            <a:endParaRPr dirty="0">
              <a:latin typeface="Arial"/>
              <a:cs typeface="Arial"/>
            </a:endParaRPr>
          </a:p>
          <a:p>
            <a:pPr marL="12065"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Benefits</a:t>
            </a:r>
          </a:p>
          <a:p>
            <a:pPr marL="701040" lvl="1" indent="-282575">
              <a:lnSpc>
                <a:spcPct val="100000"/>
              </a:lnSpc>
              <a:spcBef>
                <a:spcPts val="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spc="-15" dirty="0">
                <a:latin typeface="Arial"/>
                <a:cs typeface="Arial"/>
              </a:rPr>
              <a:t>Altus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AFB</a:t>
            </a:r>
            <a:r>
              <a:rPr spc="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receives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annual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cost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savings</a:t>
            </a:r>
            <a:r>
              <a:rPr lang="en-US" spc="25" dirty="0">
                <a:latin typeface="Arial"/>
                <a:cs typeface="Arial"/>
              </a:rPr>
              <a:t> -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$</a:t>
            </a:r>
            <a:r>
              <a:rPr lang="en-US" spc="-5" dirty="0">
                <a:latin typeface="Arial"/>
                <a:cs typeface="Arial"/>
              </a:rPr>
              <a:t>60</a:t>
            </a:r>
            <a:r>
              <a:rPr spc="-5" dirty="0">
                <a:latin typeface="Arial"/>
                <a:cs typeface="Arial"/>
              </a:rPr>
              <a:t>K.</a:t>
            </a:r>
            <a:r>
              <a:rPr lang="en-US" spc="-5" dirty="0">
                <a:latin typeface="Arial"/>
                <a:cs typeface="Arial"/>
              </a:rPr>
              <a:t>  Organic operations reduce risk to mission!!!</a:t>
            </a:r>
            <a:endParaRPr dirty="0">
              <a:latin typeface="Arial"/>
              <a:cs typeface="Arial"/>
            </a:endParaRPr>
          </a:p>
          <a:p>
            <a:pPr marL="701040" lvl="1" indent="-282575">
              <a:lnSpc>
                <a:spcPct val="100000"/>
              </a:lnSpc>
              <a:spcBef>
                <a:spcPts val="9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spc="-15" dirty="0">
                <a:latin typeface="Arial"/>
                <a:cs typeface="Arial"/>
              </a:rPr>
              <a:t>The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City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of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Altus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receives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additional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revenue</a:t>
            </a:r>
            <a:r>
              <a:rPr lang="en-US" spc="-10" dirty="0">
                <a:latin typeface="Arial"/>
                <a:cs typeface="Arial"/>
              </a:rPr>
              <a:t> of $1.5M/</a:t>
            </a:r>
            <a:r>
              <a:rPr lang="en-US" spc="-10" dirty="0" err="1">
                <a:latin typeface="Arial"/>
                <a:cs typeface="Arial"/>
              </a:rPr>
              <a:t>yr</a:t>
            </a:r>
            <a:r>
              <a:rPr spc="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by</a:t>
            </a:r>
            <a:r>
              <a:rPr dirty="0">
                <a:latin typeface="Arial"/>
                <a:cs typeface="Arial"/>
              </a:rPr>
              <a:t> increasing</a:t>
            </a:r>
            <a:r>
              <a:rPr spc="-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their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service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area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0" y="4811541"/>
            <a:ext cx="3069689" cy="204645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47445" y="4811539"/>
            <a:ext cx="6544555" cy="204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8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964504"/>
            <a:ext cx="9144000" cy="589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Your Own Mechanic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object 3"/>
          <p:cNvSpPr txBox="1"/>
          <p:nvPr/>
        </p:nvSpPr>
        <p:spPr>
          <a:xfrm>
            <a:off x="358345" y="1440276"/>
            <a:ext cx="8686946" cy="5419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just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Requirement</a:t>
            </a:r>
          </a:p>
          <a:p>
            <a:pPr marL="704215" lvl="1" indent="-285750" algn="just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spc="-15" dirty="0">
                <a:latin typeface="Arial"/>
                <a:cs typeface="Arial"/>
              </a:rPr>
              <a:t>Altus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AFB</a:t>
            </a:r>
            <a:r>
              <a:rPr spc="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operates C-17,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KC-135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&amp;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KC-46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jets,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requiring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800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FAA</a:t>
            </a:r>
            <a:r>
              <a:rPr spc="6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certified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mechanics</a:t>
            </a:r>
            <a:endParaRPr dirty="0">
              <a:latin typeface="Arial"/>
              <a:cs typeface="Arial"/>
            </a:endParaRPr>
          </a:p>
          <a:p>
            <a:pPr marL="12065" algn="just">
              <a:spcBef>
                <a:spcPts val="100"/>
              </a:spcBef>
              <a:buClr>
                <a:srgbClr val="151C77"/>
              </a:buClr>
              <a:buSzPct val="80000"/>
              <a:tabLst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Description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spc="-15" dirty="0">
                <a:latin typeface="Arial"/>
                <a:cs typeface="Arial"/>
              </a:rPr>
              <a:t>The Base partnered with the Southwest Technology Center (SWTC) to create the  Mechanic Training Center of Excellence (CoE) - also known as “Grow Your Own  Mechanic (GYOM)” – to train FAA certifiable mechanics</a:t>
            </a:r>
          </a:p>
          <a:p>
            <a:pPr marL="12065" algn="just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Partnership Works</a:t>
            </a:r>
          </a:p>
          <a:p>
            <a:pPr marL="704215" marR="491490" lvl="1" indent="-285750" algn="just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spc="-15" dirty="0">
                <a:latin typeface="Arial"/>
                <a:cs typeface="Arial"/>
              </a:rPr>
              <a:t>Grass roots initiative where individuals from the local labor pool are trained at the  CoE to be hired as FAA certified aviation mechanics</a:t>
            </a:r>
          </a:p>
          <a:p>
            <a:pPr marL="704215" marR="491490" lvl="1" indent="-285750" algn="just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lang="en-US" spc="-15" dirty="0">
                <a:latin typeface="Arial"/>
                <a:cs typeface="Arial"/>
              </a:rPr>
              <a:t>To date</a:t>
            </a:r>
            <a:r>
              <a:rPr spc="-15" dirty="0">
                <a:latin typeface="Arial"/>
                <a:cs typeface="Arial"/>
              </a:rPr>
              <a:t>, </a:t>
            </a:r>
            <a:r>
              <a:rPr lang="en-US" spc="-15" dirty="0">
                <a:latin typeface="Arial"/>
                <a:cs typeface="Arial"/>
              </a:rPr>
              <a:t>338</a:t>
            </a:r>
            <a:r>
              <a:rPr spc="-15" dirty="0">
                <a:latin typeface="Arial"/>
                <a:cs typeface="Arial"/>
              </a:rPr>
              <a:t> students have graduated from the program, </a:t>
            </a:r>
            <a:r>
              <a:rPr lang="en-US" spc="-15" dirty="0">
                <a:latin typeface="Arial"/>
                <a:cs typeface="Arial"/>
              </a:rPr>
              <a:t>still compete with Tinker but make up large portion</a:t>
            </a:r>
            <a:r>
              <a:rPr spc="-15" dirty="0">
                <a:latin typeface="Arial"/>
                <a:cs typeface="Arial"/>
              </a:rPr>
              <a:t> of the current workforc</a:t>
            </a:r>
            <a:r>
              <a:rPr lang="en-US" spc="-15" dirty="0">
                <a:latin typeface="Arial"/>
                <a:cs typeface="Arial"/>
              </a:rPr>
              <a:t>e</a:t>
            </a:r>
            <a:endParaRPr spc="-15" dirty="0">
              <a:latin typeface="Arial"/>
              <a:cs typeface="Arial"/>
            </a:endParaRPr>
          </a:p>
          <a:p>
            <a:pPr marL="704215" marR="491490" lvl="1" indent="-285750" algn="just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spc="-15" dirty="0">
                <a:latin typeface="Arial"/>
                <a:cs typeface="Arial"/>
              </a:rPr>
              <a:t>In 2020 SWTC started night school to accommodate working schedules.</a:t>
            </a:r>
          </a:p>
          <a:p>
            <a:pPr marL="12065" algn="just">
              <a:spcBef>
                <a:spcPts val="100"/>
              </a:spcBef>
              <a:buClr>
                <a:srgbClr val="151C77"/>
              </a:buClr>
              <a:buSzPct val="80000"/>
              <a:tabLst>
                <a:tab pos="299720" algn="l"/>
              </a:tabLst>
            </a:pPr>
            <a:r>
              <a:rPr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Benefits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spc="-15" dirty="0">
                <a:latin typeface="Arial"/>
                <a:cs typeface="Arial"/>
              </a:rPr>
              <a:t>Altus AFB gets a trained local labor pool to fill aviation mechanic jobs</a:t>
            </a:r>
          </a:p>
          <a:p>
            <a:pPr marL="704215" marR="491490" lvl="1" indent="-285750" algn="just"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spc="-15" dirty="0">
                <a:latin typeface="Arial"/>
                <a:cs typeface="Arial"/>
              </a:rPr>
              <a:t>Altus AFB saves $350K </a:t>
            </a:r>
            <a:r>
              <a:rPr lang="en-US" spc="-15" dirty="0">
                <a:latin typeface="Arial"/>
                <a:cs typeface="Arial"/>
              </a:rPr>
              <a:t>annually </a:t>
            </a:r>
            <a:r>
              <a:rPr spc="-15" dirty="0">
                <a:latin typeface="Arial"/>
                <a:cs typeface="Arial"/>
              </a:rPr>
              <a:t>in recruiting, relocation, and incentive </a:t>
            </a:r>
            <a:r>
              <a:rPr lang="en-US" spc="-15" dirty="0">
                <a:latin typeface="Arial"/>
                <a:cs typeface="Arial"/>
              </a:rPr>
              <a:t>fees</a:t>
            </a:r>
            <a:endParaRPr spc="-15" dirty="0">
              <a:latin typeface="Arial"/>
              <a:cs typeface="Arial"/>
            </a:endParaRPr>
          </a:p>
          <a:p>
            <a:pPr marL="704215" marR="491490" lvl="1" indent="-285750" algn="just">
              <a:spcBef>
                <a:spcPts val="9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4850" algn="l"/>
              </a:tabLst>
            </a:pPr>
            <a:r>
              <a:rPr spc="-15" dirty="0">
                <a:latin typeface="Arial"/>
                <a:cs typeface="Arial"/>
              </a:rPr>
              <a:t>Economic impact to the City of Altus from locally trained salaried employees is $</a:t>
            </a:r>
            <a:r>
              <a:rPr lang="en-US" spc="-15" dirty="0">
                <a:latin typeface="Arial"/>
                <a:cs typeface="Arial"/>
              </a:rPr>
              <a:t>11.4</a:t>
            </a:r>
            <a:r>
              <a:rPr spc="-15" dirty="0">
                <a:latin typeface="Arial"/>
                <a:cs typeface="Arial"/>
              </a:rPr>
              <a:t>M</a:t>
            </a:r>
          </a:p>
        </p:txBody>
      </p:sp>
      <p:grpSp>
        <p:nvGrpSpPr>
          <p:cNvPr id="5" name="object 4"/>
          <p:cNvGrpSpPr/>
          <p:nvPr/>
        </p:nvGrpSpPr>
        <p:grpSpPr>
          <a:xfrm>
            <a:off x="8924589" y="2244972"/>
            <a:ext cx="3176017" cy="1770302"/>
            <a:chOff x="1091183" y="4957584"/>
            <a:chExt cx="2575560" cy="1529080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83" y="4957584"/>
              <a:ext cx="2575560" cy="1528572"/>
            </a:xfrm>
            <a:prstGeom prst="rect">
              <a:avLst/>
            </a:prstGeom>
          </p:spPr>
        </p:pic>
        <p:pic>
          <p:nvPicPr>
            <p:cNvPr id="7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235" y="4992623"/>
              <a:ext cx="2455164" cy="1408176"/>
            </a:xfrm>
            <a:prstGeom prst="rect">
              <a:avLst/>
            </a:prstGeom>
          </p:spPr>
        </p:pic>
        <p:sp>
          <p:nvSpPr>
            <p:cNvPr id="8" name="object 7"/>
            <p:cNvSpPr/>
            <p:nvPr/>
          </p:nvSpPr>
          <p:spPr>
            <a:xfrm>
              <a:off x="1121663" y="4988051"/>
              <a:ext cx="2464435" cy="1417320"/>
            </a:xfrm>
            <a:custGeom>
              <a:avLst/>
              <a:gdLst/>
              <a:ahLst/>
              <a:cxnLst/>
              <a:rect l="l" t="t" r="r" b="b"/>
              <a:pathLst>
                <a:path w="2464435" h="1417320">
                  <a:moveTo>
                    <a:pt x="0" y="1417320"/>
                  </a:moveTo>
                  <a:lnTo>
                    <a:pt x="2464308" y="1417320"/>
                  </a:lnTo>
                  <a:lnTo>
                    <a:pt x="2464308" y="0"/>
                  </a:lnTo>
                  <a:lnTo>
                    <a:pt x="0" y="0"/>
                  </a:lnTo>
                  <a:lnTo>
                    <a:pt x="0" y="1417320"/>
                  </a:lnTo>
                  <a:close/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8"/>
          <p:cNvGrpSpPr/>
          <p:nvPr/>
        </p:nvGrpSpPr>
        <p:grpSpPr>
          <a:xfrm>
            <a:off x="9040542" y="4765304"/>
            <a:ext cx="3064881" cy="1774734"/>
            <a:chOff x="5199888" y="4957571"/>
            <a:chExt cx="2658110" cy="1533525"/>
          </a:xfrm>
        </p:grpSpPr>
        <p:pic>
          <p:nvPicPr>
            <p:cNvPr id="10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9888" y="4957571"/>
              <a:ext cx="2657856" cy="1533143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4940" y="4992623"/>
              <a:ext cx="2537460" cy="1412748"/>
            </a:xfrm>
            <a:prstGeom prst="rect">
              <a:avLst/>
            </a:prstGeom>
          </p:spPr>
        </p:pic>
        <p:sp>
          <p:nvSpPr>
            <p:cNvPr id="12" name="object 11"/>
            <p:cNvSpPr/>
            <p:nvPr/>
          </p:nvSpPr>
          <p:spPr>
            <a:xfrm>
              <a:off x="5230368" y="4988051"/>
              <a:ext cx="2546985" cy="1422400"/>
            </a:xfrm>
            <a:custGeom>
              <a:avLst/>
              <a:gdLst/>
              <a:ahLst/>
              <a:cxnLst/>
              <a:rect l="l" t="t" r="r" b="b"/>
              <a:pathLst>
                <a:path w="2546984" h="1422400">
                  <a:moveTo>
                    <a:pt x="0" y="1421892"/>
                  </a:moveTo>
                  <a:lnTo>
                    <a:pt x="2546604" y="1421892"/>
                  </a:lnTo>
                  <a:lnTo>
                    <a:pt x="2546604" y="0"/>
                  </a:lnTo>
                  <a:lnTo>
                    <a:pt x="0" y="0"/>
                  </a:lnTo>
                  <a:lnTo>
                    <a:pt x="0" y="1421892"/>
                  </a:lnTo>
                  <a:close/>
                </a:path>
              </a:pathLst>
            </a:custGeom>
            <a:ln w="914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202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964504"/>
            <a:ext cx="11862148" cy="589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Readiness and Environmental Protection Integration - REPI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0082" y="1414188"/>
            <a:ext cx="11887200" cy="5120640"/>
          </a:xfrm>
        </p:spPr>
        <p:txBody>
          <a:bodyPr/>
          <a:lstStyle/>
          <a:p>
            <a:pPr marL="406400" lvl="1" indent="0">
              <a:lnSpc>
                <a:spcPts val="0"/>
              </a:lnSpc>
              <a:spcBef>
                <a:spcPts val="0"/>
              </a:spcBef>
              <a:buNone/>
            </a:pPr>
            <a:endParaRPr lang="en-US" sz="1500" dirty="0"/>
          </a:p>
          <a:p>
            <a:pPr marL="0" indent="0">
              <a:spcBef>
                <a:spcPts val="50"/>
              </a:spcBef>
              <a:buNone/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Requirement</a:t>
            </a:r>
          </a:p>
          <a:p>
            <a:pPr lvl="1">
              <a:spcBef>
                <a:spcPts val="25"/>
              </a:spcBef>
            </a:pPr>
            <a:r>
              <a:rPr lang="en-US" sz="1800" b="0" dirty="0">
                <a:solidFill>
                  <a:schemeClr val="tx1"/>
                </a:solidFill>
              </a:rPr>
              <a:t>Altus AFB identified #1 encroachment issues as</a:t>
            </a:r>
          </a:p>
          <a:p>
            <a:pPr marL="406400" lvl="1" indent="0">
              <a:spcBef>
                <a:spcPts val="25"/>
              </a:spcBef>
              <a:buNone/>
            </a:pPr>
            <a:r>
              <a:rPr lang="en-US" sz="1800" b="0" dirty="0"/>
              <a:t>    </a:t>
            </a:r>
            <a:r>
              <a:rPr lang="en-US" sz="1800" b="0" dirty="0">
                <a:solidFill>
                  <a:schemeClr val="tx1"/>
                </a:solidFill>
              </a:rPr>
              <a:t> “Reliable Drinking</a:t>
            </a:r>
            <a:r>
              <a:rPr lang="en-US" sz="1800" b="0" dirty="0"/>
              <a:t> Water”</a:t>
            </a:r>
            <a:endParaRPr lang="en-US" sz="1800" b="0" dirty="0">
              <a:solidFill>
                <a:schemeClr val="tx1"/>
              </a:solidFill>
            </a:endParaRPr>
          </a:p>
          <a:p>
            <a:pPr marL="285750" lvl="1" indent="-285750">
              <a:spcBef>
                <a:spcPts val="50"/>
              </a:spcBef>
            </a:pPr>
            <a:endParaRPr lang="en-US" sz="1700" kern="1200" spc="-5" dirty="0">
              <a:solidFill>
                <a:srgbClr val="001F5F"/>
              </a:solidFill>
              <a:latin typeface="Arial"/>
              <a:ea typeface="+mn-ea"/>
              <a:cs typeface="Arial"/>
            </a:endParaRPr>
          </a:p>
          <a:p>
            <a:pPr marL="0" indent="0">
              <a:spcBef>
                <a:spcPts val="50"/>
              </a:spcBef>
              <a:buNone/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Description</a:t>
            </a:r>
            <a:r>
              <a:rPr lang="en-US" sz="1700" kern="1200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</a:p>
          <a:p>
            <a:pPr lvl="1">
              <a:spcBef>
                <a:spcPts val="25"/>
              </a:spcBef>
              <a:tabLst>
                <a:tab pos="5943600" algn="l"/>
              </a:tabLst>
            </a:pPr>
            <a:r>
              <a:rPr lang="en-US" sz="1800" dirty="0"/>
              <a:t>Altus AFB utilizing REPI funding to partner with City of Altus</a:t>
            </a:r>
          </a:p>
          <a:p>
            <a:pPr marL="406400" lvl="1" indent="0">
              <a:spcBef>
                <a:spcPts val="25"/>
              </a:spcBef>
              <a:buFont typeface="Arial" panose="020B0604020202020204" pitchFamily="34" charset="0"/>
              <a:buNone/>
              <a:tabLst>
                <a:tab pos="5943600" algn="l"/>
              </a:tabLst>
            </a:pPr>
            <a:r>
              <a:rPr lang="en-US" sz="1800" dirty="0"/>
              <a:t>      and Mountain Park Conservancy District to procure ground</a:t>
            </a:r>
          </a:p>
          <a:p>
            <a:pPr marL="406400" lvl="1" indent="0">
              <a:spcBef>
                <a:spcPts val="25"/>
              </a:spcBef>
              <a:buFont typeface="Arial" panose="020B0604020202020204" pitchFamily="34" charset="0"/>
              <a:buNone/>
              <a:tabLst>
                <a:tab pos="5943600" algn="l"/>
              </a:tabLst>
            </a:pPr>
            <a:r>
              <a:rPr lang="en-US" sz="1800" dirty="0"/>
              <a:t>      water rights for Altus AFB      </a:t>
            </a:r>
          </a:p>
          <a:p>
            <a:pPr lvl="1">
              <a:spcBef>
                <a:spcPts val="25"/>
              </a:spcBef>
              <a:tabLst>
                <a:tab pos="5943600" algn="l"/>
              </a:tabLst>
            </a:pPr>
            <a:endParaRPr lang="en-US" sz="1700" b="1" dirty="0">
              <a:solidFill>
                <a:schemeClr val="tx1"/>
              </a:solidFill>
            </a:endParaRPr>
          </a:p>
          <a:p>
            <a:pPr marL="0" indent="0">
              <a:spcBef>
                <a:spcPts val="50"/>
              </a:spcBef>
              <a:buNone/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the Partnership Works</a:t>
            </a:r>
          </a:p>
          <a:p>
            <a:pPr lvl="1">
              <a:spcBef>
                <a:spcPts val="25"/>
              </a:spcBef>
              <a:tabLst>
                <a:tab pos="5943600" algn="l"/>
              </a:tabLst>
            </a:pPr>
            <a:r>
              <a:rPr lang="en-US" sz="1800" dirty="0"/>
              <a:t>Altus AFB provides funding, City of Altus provides infrastructure, MPCD procures land and manages water production operations</a:t>
            </a:r>
          </a:p>
          <a:p>
            <a:pPr lvl="1">
              <a:spcBef>
                <a:spcPts val="25"/>
              </a:spcBef>
              <a:tabLst>
                <a:tab pos="5943600" algn="l"/>
              </a:tabLst>
            </a:pPr>
            <a:r>
              <a:rPr lang="en-US" sz="1800" dirty="0"/>
              <a:t>Water rights on purchased property are “deeded” to Altus AFB!!!</a:t>
            </a:r>
          </a:p>
          <a:p>
            <a:pPr lvl="1">
              <a:spcBef>
                <a:spcPts val="25"/>
              </a:spcBef>
            </a:pPr>
            <a:endParaRPr lang="en-US" sz="1700" b="1" dirty="0">
              <a:solidFill>
                <a:schemeClr val="tx1"/>
              </a:solidFill>
            </a:endParaRPr>
          </a:p>
          <a:p>
            <a:pPr marL="0" indent="0">
              <a:spcBef>
                <a:spcPts val="50"/>
              </a:spcBef>
              <a:buNone/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Benefits</a:t>
            </a:r>
          </a:p>
          <a:p>
            <a:pPr lvl="1">
              <a:spcBef>
                <a:spcPts val="25"/>
              </a:spcBef>
              <a:tabLst>
                <a:tab pos="5943600" algn="l"/>
              </a:tabLst>
            </a:pPr>
            <a:r>
              <a:rPr lang="en-US" sz="1800" dirty="0"/>
              <a:t>Altus AFB is procuring enough water rights to fully support current/future operations</a:t>
            </a:r>
          </a:p>
          <a:p>
            <a:pPr lvl="1">
              <a:spcBef>
                <a:spcPts val="25"/>
              </a:spcBef>
              <a:tabLst>
                <a:tab pos="5943600" algn="l"/>
              </a:tabLst>
            </a:pPr>
            <a:r>
              <a:rPr lang="en-US" sz="1800" dirty="0"/>
              <a:t>The City of Altus now has access to enough water to ensure full capability to support Altus AFB and the community</a:t>
            </a:r>
          </a:p>
          <a:p>
            <a:pPr lvl="1">
              <a:spcBef>
                <a:spcPts val="25"/>
              </a:spcBef>
              <a:tabLst>
                <a:tab pos="5943600" algn="l"/>
              </a:tabLst>
            </a:pPr>
            <a:r>
              <a:rPr lang="en-US" sz="1800" dirty="0"/>
              <a:t>Altus AFB has utilized $2.2M of REPI funding to secure water rights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r="19759" b="36307"/>
          <a:stretch/>
        </p:blipFill>
        <p:spPr>
          <a:xfrm>
            <a:off x="7050342" y="1653234"/>
            <a:ext cx="5122984" cy="242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71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85" y="5043488"/>
            <a:ext cx="5782798" cy="1712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33" y="979487"/>
            <a:ext cx="6457950" cy="3629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05" y="501279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24" b="27401"/>
          <a:stretch/>
        </p:blipFill>
        <p:spPr>
          <a:xfrm>
            <a:off x="177800" y="4379382"/>
            <a:ext cx="3162300" cy="2376488"/>
          </a:xfrm>
          <a:prstGeom prst="rect">
            <a:avLst/>
          </a:prstGeom>
        </p:spPr>
      </p:pic>
      <p:sp>
        <p:nvSpPr>
          <p:cNvPr id="7" name="object 3"/>
          <p:cNvSpPr txBox="1"/>
          <p:nvPr/>
        </p:nvSpPr>
        <p:spPr>
          <a:xfrm>
            <a:off x="309788" y="1515098"/>
            <a:ext cx="5261346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Altus Community Sponsored</a:t>
            </a:r>
            <a:endParaRPr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040" marR="5080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5" dirty="0">
                <a:latin typeface="Arial"/>
                <a:cs typeface="Arial"/>
              </a:rPr>
              <a:t>Provides Altus Airmen the opportunity to experience our local heritage</a:t>
            </a:r>
            <a:endParaRPr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longhorn cattle – 150 cowboys</a:t>
            </a:r>
            <a:endParaRPr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040" marR="348615" lvl="1" indent="-281940">
              <a:lnSpc>
                <a:spcPct val="100000"/>
              </a:lnSpc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5" dirty="0">
                <a:latin typeface="Arial"/>
                <a:cs typeface="Arial"/>
              </a:rPr>
              <a:t>Altus AFB and Community leaders</a:t>
            </a:r>
            <a:endParaRPr dirty="0">
              <a:latin typeface="Arial"/>
              <a:cs typeface="Arial"/>
            </a:endParaRPr>
          </a:p>
          <a:p>
            <a:pPr marL="12065">
              <a:spcBef>
                <a:spcPts val="100"/>
              </a:spcBef>
              <a:buClr>
                <a:srgbClr val="151C77"/>
              </a:buClr>
              <a:buSzPct val="80000"/>
              <a:tabLst>
                <a:tab pos="299085" algn="l"/>
                <a:tab pos="299720" algn="l"/>
              </a:tabLst>
            </a:pPr>
            <a:r>
              <a:rPr lang="en-US" sz="24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Event – 25 years running</a:t>
            </a:r>
            <a:endParaRPr sz="2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1040" lvl="1" indent="-282575">
              <a:lnSpc>
                <a:spcPct val="100000"/>
              </a:lnSpc>
              <a:spcBef>
                <a:spcPts val="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15" dirty="0">
                <a:latin typeface="Arial"/>
                <a:cs typeface="Arial"/>
              </a:rPr>
              <a:t>Held in conjunction with local PRCA Rodeo</a:t>
            </a:r>
          </a:p>
          <a:p>
            <a:pPr marL="701040" lvl="1" indent="-282575">
              <a:lnSpc>
                <a:spcPct val="100000"/>
              </a:lnSpc>
              <a:spcBef>
                <a:spcPts val="5"/>
              </a:spcBef>
              <a:buClr>
                <a:srgbClr val="151C77"/>
              </a:buClr>
              <a:buSzPct val="80000"/>
              <a:buFont typeface="Wingdings"/>
              <a:buChar char=""/>
              <a:tabLst>
                <a:tab pos="701040" algn="l"/>
                <a:tab pos="701675" algn="l"/>
              </a:tabLst>
            </a:pPr>
            <a:r>
              <a:rPr lang="en-US" spc="-15" dirty="0">
                <a:latin typeface="Arial"/>
                <a:cs typeface="Arial"/>
              </a:rPr>
              <a:t>One night is Military Appreciation Night – free to military with free cookout and events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964504"/>
            <a:ext cx="9144000" cy="5893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Altus AFB Cattle Drive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0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898FC220-E91C-4C28-BF8F-761255E32D54}"/>
</file>

<file path=customXml/itemProps2.xml><?xml version="1.0" encoding="utf-8"?>
<ds:datastoreItem xmlns:ds="http://schemas.openxmlformats.org/officeDocument/2006/customXml" ds:itemID="{F64F8ACE-C838-47DC-9E82-EB094C25DB44}"/>
</file>

<file path=customXml/itemProps3.xml><?xml version="1.0" encoding="utf-8"?>
<ds:datastoreItem xmlns:ds="http://schemas.openxmlformats.org/officeDocument/2006/customXml" ds:itemID="{CC0E4C9A-3042-486E-B0BF-2210709B133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838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BUTCHEE, CHARLES R GS-13 USAF AETC 97 CES/CD</dc:creator>
  <cp:lastModifiedBy>BUTCHEE, CHARLES R GS-13 USAF AETC 97 CES/CD</cp:lastModifiedBy>
  <cp:revision>32</cp:revision>
  <dcterms:created xsi:type="dcterms:W3CDTF">2021-10-14T14:52:59Z</dcterms:created>
  <dcterms:modified xsi:type="dcterms:W3CDTF">2022-10-24T16:20:58Z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