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8" r:id="rId5"/>
    <p:sldId id="366" r:id="rId6"/>
    <p:sldId id="281" r:id="rId7"/>
    <p:sldId id="280" r:id="rId8"/>
    <p:sldId id="361" r:id="rId9"/>
    <p:sldId id="282" r:id="rId10"/>
    <p:sldId id="370" r:id="rId11"/>
    <p:sldId id="278" r:id="rId12"/>
    <p:sldId id="271" r:id="rId13"/>
    <p:sldId id="277" r:id="rId14"/>
    <p:sldId id="272" r:id="rId15"/>
    <p:sldId id="276" r:id="rId16"/>
    <p:sldId id="274" r:id="rId17"/>
    <p:sldId id="284" r:id="rId18"/>
    <p:sldId id="367" r:id="rId19"/>
    <p:sldId id="365" r:id="rId20"/>
    <p:sldId id="369" r:id="rId21"/>
    <p:sldId id="275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1">
          <p15:clr>
            <a:srgbClr val="A4A3A4"/>
          </p15:clr>
        </p15:guide>
        <p15:guide id="2" orient="horz" pos="622">
          <p15:clr>
            <a:srgbClr val="A4A3A4"/>
          </p15:clr>
        </p15:guide>
        <p15:guide id="3" orient="horz" pos="292">
          <p15:clr>
            <a:srgbClr val="A4A3A4"/>
          </p15:clr>
        </p15:guide>
        <p15:guide id="4" orient="horz" pos="869">
          <p15:clr>
            <a:srgbClr val="A4A3A4"/>
          </p15:clr>
        </p15:guide>
        <p15:guide id="5" orient="horz" pos="2662">
          <p15:clr>
            <a:srgbClr val="A4A3A4"/>
          </p15:clr>
        </p15:guide>
        <p15:guide id="6" pos="5472">
          <p15:clr>
            <a:srgbClr val="A4A3A4"/>
          </p15:clr>
        </p15:guide>
        <p15:guide id="7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0000FF"/>
    <a:srgbClr val="E9E927"/>
    <a:srgbClr val="8BB8E8"/>
    <a:srgbClr val="009639"/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4" autoAdjust="0"/>
    <p:restoredTop sz="71739" autoAdjust="0"/>
  </p:normalViewPr>
  <p:slideViewPr>
    <p:cSldViewPr snapToGrid="0" snapToObjects="1">
      <p:cViewPr varScale="1">
        <p:scale>
          <a:sx n="80" d="100"/>
          <a:sy n="80" d="100"/>
        </p:scale>
        <p:origin x="1546" y="53"/>
      </p:cViewPr>
      <p:guideLst>
        <p:guide orient="horz" pos="2951"/>
        <p:guide orient="horz" pos="622"/>
        <p:guide orient="horz" pos="292"/>
        <p:guide orient="horz" pos="869"/>
        <p:guide orient="horz" pos="2662"/>
        <p:guide pos="547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EF789-8C0E-4D1E-9C65-665288DEDA17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B862FA45-4043-4339-B1C8-1F2FE9A19090}" type="pres">
      <dgm:prSet presAssocID="{CC2EF789-8C0E-4D1E-9C65-665288DEDA17}" presName="Name0" presStyleCnt="0">
        <dgm:presLayoutVars>
          <dgm:chMax val="7"/>
          <dgm:dir/>
          <dgm:resizeHandles val="exact"/>
        </dgm:presLayoutVars>
      </dgm:prSet>
      <dgm:spPr/>
    </dgm:pt>
  </dgm:ptLst>
  <dgm:cxnLst>
    <dgm:cxn modelId="{7C764EAC-B4A2-4F0B-9380-3E665BFE6CD7}" type="presOf" srcId="{CC2EF789-8C0E-4D1E-9C65-665288DEDA17}" destId="{B862FA45-4043-4339-B1C8-1F2FE9A19090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21B6E-D04A-4CCE-A459-3EB3BC7170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FDDF702-D3C8-4F61-80DF-7A725D0B0FF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Reliable</a:t>
          </a:r>
        </a:p>
      </dgm:t>
    </dgm:pt>
    <dgm:pt modelId="{0158AD66-33F1-4D8C-B018-D8570D2C09D2}" type="parTrans" cxnId="{F8911C6A-3506-4299-856A-1D08B730FA5F}">
      <dgm:prSet/>
      <dgm:spPr/>
      <dgm:t>
        <a:bodyPr/>
        <a:lstStyle/>
        <a:p>
          <a:endParaRPr lang="en-US"/>
        </a:p>
      </dgm:t>
    </dgm:pt>
    <dgm:pt modelId="{6431C76E-87B3-482F-9265-C89A1C891801}" type="sibTrans" cxnId="{F8911C6A-3506-4299-856A-1D08B730FA5F}">
      <dgm:prSet/>
      <dgm:spPr/>
      <dgm:t>
        <a:bodyPr/>
        <a:lstStyle/>
        <a:p>
          <a:endParaRPr lang="en-US"/>
        </a:p>
      </dgm:t>
    </dgm:pt>
    <dgm:pt modelId="{BCF925F0-CC0F-4F55-9CA8-53C6483FB51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Resilient</a:t>
          </a:r>
        </a:p>
      </dgm:t>
    </dgm:pt>
    <dgm:pt modelId="{C9FB80C0-F296-4F39-A8DC-D3B2ADA8F80E}" type="parTrans" cxnId="{469BB361-EE50-4AD8-81B9-6AAF5BF15775}">
      <dgm:prSet/>
      <dgm:spPr/>
      <dgm:t>
        <a:bodyPr/>
        <a:lstStyle/>
        <a:p>
          <a:endParaRPr lang="en-US"/>
        </a:p>
      </dgm:t>
    </dgm:pt>
    <dgm:pt modelId="{1E6644C9-A863-498B-8F04-EA08FCAE5D50}" type="sibTrans" cxnId="{469BB361-EE50-4AD8-81B9-6AAF5BF15775}">
      <dgm:prSet/>
      <dgm:spPr/>
      <dgm:t>
        <a:bodyPr/>
        <a:lstStyle/>
        <a:p>
          <a:endParaRPr lang="en-US"/>
        </a:p>
      </dgm:t>
    </dgm:pt>
    <dgm:pt modelId="{AADFB9F4-9BBF-4D29-BB9F-5C29B522DA3A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Efficient</a:t>
          </a:r>
        </a:p>
      </dgm:t>
    </dgm:pt>
    <dgm:pt modelId="{507162C6-048A-4E0F-B5F5-B361F42F8387}" type="parTrans" cxnId="{28B88007-8ADB-4CB2-9E16-465EA596A009}">
      <dgm:prSet/>
      <dgm:spPr/>
      <dgm:t>
        <a:bodyPr/>
        <a:lstStyle/>
        <a:p>
          <a:endParaRPr lang="en-US"/>
        </a:p>
      </dgm:t>
    </dgm:pt>
    <dgm:pt modelId="{00CEB96A-6EF6-44E2-9FEE-E8ED31146BF1}" type="sibTrans" cxnId="{28B88007-8ADB-4CB2-9E16-465EA596A009}">
      <dgm:prSet/>
      <dgm:spPr/>
      <dgm:t>
        <a:bodyPr/>
        <a:lstStyle/>
        <a:p>
          <a:endParaRPr lang="en-US"/>
        </a:p>
      </dgm:t>
    </dgm:pt>
    <dgm:pt modelId="{98024433-A3AF-445B-B32F-95B27DB02B70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Sustainable</a:t>
          </a:r>
        </a:p>
      </dgm:t>
    </dgm:pt>
    <dgm:pt modelId="{D0C74753-87B1-4AD6-BC00-C36B0C176BA4}" type="parTrans" cxnId="{407DAF9F-917C-46B2-9594-EF2D0F2F2370}">
      <dgm:prSet/>
      <dgm:spPr/>
      <dgm:t>
        <a:bodyPr/>
        <a:lstStyle/>
        <a:p>
          <a:endParaRPr lang="en-US"/>
        </a:p>
      </dgm:t>
    </dgm:pt>
    <dgm:pt modelId="{ACEB9DFD-20A9-4059-8CA7-8DBFCC1BBB63}" type="sibTrans" cxnId="{407DAF9F-917C-46B2-9594-EF2D0F2F2370}">
      <dgm:prSet/>
      <dgm:spPr/>
      <dgm:t>
        <a:bodyPr/>
        <a:lstStyle/>
        <a:p>
          <a:endParaRPr lang="en-US"/>
        </a:p>
      </dgm:t>
    </dgm:pt>
    <dgm:pt modelId="{DEECF0DD-879E-4DCC-BD47-B9C2BA31C079}" type="pres">
      <dgm:prSet presAssocID="{1DC21B6E-D04A-4CCE-A459-3EB3BC71709C}" presName="CompostProcess" presStyleCnt="0">
        <dgm:presLayoutVars>
          <dgm:dir/>
          <dgm:resizeHandles val="exact"/>
        </dgm:presLayoutVars>
      </dgm:prSet>
      <dgm:spPr/>
    </dgm:pt>
    <dgm:pt modelId="{2977FE59-D7C8-4CA2-9376-C733C2826505}" type="pres">
      <dgm:prSet presAssocID="{1DC21B6E-D04A-4CCE-A459-3EB3BC71709C}" presName="arrow" presStyleLbl="bgShp" presStyleIdx="0" presStyleCnt="1"/>
      <dgm:spPr>
        <a:solidFill>
          <a:srgbClr val="002060">
            <a:alpha val="75000"/>
          </a:srgbClr>
        </a:solidFill>
        <a:ln>
          <a:solidFill>
            <a:srgbClr val="0070C0"/>
          </a:solidFill>
        </a:ln>
      </dgm:spPr>
    </dgm:pt>
    <dgm:pt modelId="{EF38DE77-4096-40C4-9794-47A2AA3F2E84}" type="pres">
      <dgm:prSet presAssocID="{1DC21B6E-D04A-4CCE-A459-3EB3BC71709C}" presName="linearProcess" presStyleCnt="0"/>
      <dgm:spPr/>
    </dgm:pt>
    <dgm:pt modelId="{83FBE621-2DF6-4F6F-AB64-46A4A4F280D7}" type="pres">
      <dgm:prSet presAssocID="{EFDDF702-D3C8-4F61-80DF-7A725D0B0FF9}" presName="textNode" presStyleLbl="node1" presStyleIdx="0" presStyleCnt="4">
        <dgm:presLayoutVars>
          <dgm:bulletEnabled val="1"/>
        </dgm:presLayoutVars>
      </dgm:prSet>
      <dgm:spPr/>
    </dgm:pt>
    <dgm:pt modelId="{A43270CF-4FDD-40D3-8E1A-EDA22C5121B8}" type="pres">
      <dgm:prSet presAssocID="{6431C76E-87B3-482F-9265-C89A1C891801}" presName="sibTrans" presStyleCnt="0"/>
      <dgm:spPr/>
    </dgm:pt>
    <dgm:pt modelId="{A8E5E653-DAF6-4816-A0C9-62F0AAEAA21D}" type="pres">
      <dgm:prSet presAssocID="{BCF925F0-CC0F-4F55-9CA8-53C6483FB519}" presName="textNode" presStyleLbl="node1" presStyleIdx="1" presStyleCnt="4">
        <dgm:presLayoutVars>
          <dgm:bulletEnabled val="1"/>
        </dgm:presLayoutVars>
      </dgm:prSet>
      <dgm:spPr/>
    </dgm:pt>
    <dgm:pt modelId="{F9C8DC2D-6307-463B-8764-912E8440EFB8}" type="pres">
      <dgm:prSet presAssocID="{1E6644C9-A863-498B-8F04-EA08FCAE5D50}" presName="sibTrans" presStyleCnt="0"/>
      <dgm:spPr/>
    </dgm:pt>
    <dgm:pt modelId="{03574EAE-E98C-4E58-B4E3-C1FCC9D12EC4}" type="pres">
      <dgm:prSet presAssocID="{AADFB9F4-9BBF-4D29-BB9F-5C29B522DA3A}" presName="textNode" presStyleLbl="node1" presStyleIdx="2" presStyleCnt="4">
        <dgm:presLayoutVars>
          <dgm:bulletEnabled val="1"/>
        </dgm:presLayoutVars>
      </dgm:prSet>
      <dgm:spPr/>
    </dgm:pt>
    <dgm:pt modelId="{47B817BA-B8DD-464A-9A49-CD978E62E07F}" type="pres">
      <dgm:prSet presAssocID="{00CEB96A-6EF6-44E2-9FEE-E8ED31146BF1}" presName="sibTrans" presStyleCnt="0"/>
      <dgm:spPr/>
    </dgm:pt>
    <dgm:pt modelId="{0030AEF2-FB9F-4566-BA6D-1B7CE04EE68E}" type="pres">
      <dgm:prSet presAssocID="{98024433-A3AF-445B-B32F-95B27DB02B7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8B88007-8ADB-4CB2-9E16-465EA596A009}" srcId="{1DC21B6E-D04A-4CCE-A459-3EB3BC71709C}" destId="{AADFB9F4-9BBF-4D29-BB9F-5C29B522DA3A}" srcOrd="2" destOrd="0" parTransId="{507162C6-048A-4E0F-B5F5-B361F42F8387}" sibTransId="{00CEB96A-6EF6-44E2-9FEE-E8ED31146BF1}"/>
    <dgm:cxn modelId="{80EB375F-E68A-4B01-AF80-19CB3505097C}" type="presOf" srcId="{AADFB9F4-9BBF-4D29-BB9F-5C29B522DA3A}" destId="{03574EAE-E98C-4E58-B4E3-C1FCC9D12EC4}" srcOrd="0" destOrd="0" presId="urn:microsoft.com/office/officeart/2005/8/layout/hProcess9"/>
    <dgm:cxn modelId="{469BB361-EE50-4AD8-81B9-6AAF5BF15775}" srcId="{1DC21B6E-D04A-4CCE-A459-3EB3BC71709C}" destId="{BCF925F0-CC0F-4F55-9CA8-53C6483FB519}" srcOrd="1" destOrd="0" parTransId="{C9FB80C0-F296-4F39-A8DC-D3B2ADA8F80E}" sibTransId="{1E6644C9-A863-498B-8F04-EA08FCAE5D50}"/>
    <dgm:cxn modelId="{6F959365-05B2-4DB7-86A1-13BD869E9E01}" type="presOf" srcId="{BCF925F0-CC0F-4F55-9CA8-53C6483FB519}" destId="{A8E5E653-DAF6-4816-A0C9-62F0AAEAA21D}" srcOrd="0" destOrd="0" presId="urn:microsoft.com/office/officeart/2005/8/layout/hProcess9"/>
    <dgm:cxn modelId="{C1EB9C47-D8CC-4199-B4C1-769438FD1702}" type="presOf" srcId="{98024433-A3AF-445B-B32F-95B27DB02B70}" destId="{0030AEF2-FB9F-4566-BA6D-1B7CE04EE68E}" srcOrd="0" destOrd="0" presId="urn:microsoft.com/office/officeart/2005/8/layout/hProcess9"/>
    <dgm:cxn modelId="{F8911C6A-3506-4299-856A-1D08B730FA5F}" srcId="{1DC21B6E-D04A-4CCE-A459-3EB3BC71709C}" destId="{EFDDF702-D3C8-4F61-80DF-7A725D0B0FF9}" srcOrd="0" destOrd="0" parTransId="{0158AD66-33F1-4D8C-B018-D8570D2C09D2}" sibTransId="{6431C76E-87B3-482F-9265-C89A1C891801}"/>
    <dgm:cxn modelId="{44447D9E-9A2E-4246-846D-032D7C33D513}" type="presOf" srcId="{EFDDF702-D3C8-4F61-80DF-7A725D0B0FF9}" destId="{83FBE621-2DF6-4F6F-AB64-46A4A4F280D7}" srcOrd="0" destOrd="0" presId="urn:microsoft.com/office/officeart/2005/8/layout/hProcess9"/>
    <dgm:cxn modelId="{407DAF9F-917C-46B2-9594-EF2D0F2F2370}" srcId="{1DC21B6E-D04A-4CCE-A459-3EB3BC71709C}" destId="{98024433-A3AF-445B-B32F-95B27DB02B70}" srcOrd="3" destOrd="0" parTransId="{D0C74753-87B1-4AD6-BC00-C36B0C176BA4}" sibTransId="{ACEB9DFD-20A9-4059-8CA7-8DBFCC1BBB63}"/>
    <dgm:cxn modelId="{11BEC1FA-12F3-4145-9DAE-F55221B58071}" type="presOf" srcId="{1DC21B6E-D04A-4CCE-A459-3EB3BC71709C}" destId="{DEECF0DD-879E-4DCC-BD47-B9C2BA31C079}" srcOrd="0" destOrd="0" presId="urn:microsoft.com/office/officeart/2005/8/layout/hProcess9"/>
    <dgm:cxn modelId="{4776FB35-F717-4FC9-BC6B-039BBD53B6C1}" type="presParOf" srcId="{DEECF0DD-879E-4DCC-BD47-B9C2BA31C079}" destId="{2977FE59-D7C8-4CA2-9376-C733C2826505}" srcOrd="0" destOrd="0" presId="urn:microsoft.com/office/officeart/2005/8/layout/hProcess9"/>
    <dgm:cxn modelId="{99CDDBCA-5B6F-4204-B40E-0E5B490E6EAE}" type="presParOf" srcId="{DEECF0DD-879E-4DCC-BD47-B9C2BA31C079}" destId="{EF38DE77-4096-40C4-9794-47A2AA3F2E84}" srcOrd="1" destOrd="0" presId="urn:microsoft.com/office/officeart/2005/8/layout/hProcess9"/>
    <dgm:cxn modelId="{4354A589-0488-4C9B-AA3A-E66F4522C7A3}" type="presParOf" srcId="{EF38DE77-4096-40C4-9794-47A2AA3F2E84}" destId="{83FBE621-2DF6-4F6F-AB64-46A4A4F280D7}" srcOrd="0" destOrd="0" presId="urn:microsoft.com/office/officeart/2005/8/layout/hProcess9"/>
    <dgm:cxn modelId="{1F9D9D39-2597-4746-8A67-3383532D3156}" type="presParOf" srcId="{EF38DE77-4096-40C4-9794-47A2AA3F2E84}" destId="{A43270CF-4FDD-40D3-8E1A-EDA22C5121B8}" srcOrd="1" destOrd="0" presId="urn:microsoft.com/office/officeart/2005/8/layout/hProcess9"/>
    <dgm:cxn modelId="{D7EC5F5D-5016-4647-851E-91A531F8FE39}" type="presParOf" srcId="{EF38DE77-4096-40C4-9794-47A2AA3F2E84}" destId="{A8E5E653-DAF6-4816-A0C9-62F0AAEAA21D}" srcOrd="2" destOrd="0" presId="urn:microsoft.com/office/officeart/2005/8/layout/hProcess9"/>
    <dgm:cxn modelId="{8F19B3E6-EA7B-42CD-9DE8-B60DB0096BAD}" type="presParOf" srcId="{EF38DE77-4096-40C4-9794-47A2AA3F2E84}" destId="{F9C8DC2D-6307-463B-8764-912E8440EFB8}" srcOrd="3" destOrd="0" presId="urn:microsoft.com/office/officeart/2005/8/layout/hProcess9"/>
    <dgm:cxn modelId="{099AF50D-709E-43A1-902A-7DC277AF7813}" type="presParOf" srcId="{EF38DE77-4096-40C4-9794-47A2AA3F2E84}" destId="{03574EAE-E98C-4E58-B4E3-C1FCC9D12EC4}" srcOrd="4" destOrd="0" presId="urn:microsoft.com/office/officeart/2005/8/layout/hProcess9"/>
    <dgm:cxn modelId="{08E1FC70-5948-4B44-93BD-CEAA84AAFF36}" type="presParOf" srcId="{EF38DE77-4096-40C4-9794-47A2AA3F2E84}" destId="{47B817BA-B8DD-464A-9A49-CD978E62E07F}" srcOrd="5" destOrd="0" presId="urn:microsoft.com/office/officeart/2005/8/layout/hProcess9"/>
    <dgm:cxn modelId="{5BADCAD9-3065-44D7-BA1F-4AF56AFCF30E}" type="presParOf" srcId="{EF38DE77-4096-40C4-9794-47A2AA3F2E84}" destId="{0030AEF2-FB9F-4566-BA6D-1B7CE04EE68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7FE59-D7C8-4CA2-9376-C733C2826505}">
      <dsp:nvSpPr>
        <dsp:cNvPr id="0" name=""/>
        <dsp:cNvSpPr/>
      </dsp:nvSpPr>
      <dsp:spPr>
        <a:xfrm>
          <a:off x="555548" y="0"/>
          <a:ext cx="6296210" cy="1259189"/>
        </a:xfrm>
        <a:prstGeom prst="rightArrow">
          <a:avLst/>
        </a:prstGeom>
        <a:solidFill>
          <a:srgbClr val="002060">
            <a:alpha val="75000"/>
          </a:srgb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BE621-2DF6-4F6F-AB64-46A4A4F280D7}">
      <dsp:nvSpPr>
        <dsp:cNvPr id="0" name=""/>
        <dsp:cNvSpPr/>
      </dsp:nvSpPr>
      <dsp:spPr>
        <a:xfrm>
          <a:off x="5560" y="377756"/>
          <a:ext cx="1707717" cy="50367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Reliable</a:t>
          </a:r>
        </a:p>
      </dsp:txBody>
      <dsp:txXfrm>
        <a:off x="30147" y="402343"/>
        <a:ext cx="1658543" cy="454501"/>
      </dsp:txXfrm>
    </dsp:sp>
    <dsp:sp modelId="{A8E5E653-DAF6-4816-A0C9-62F0AAEAA21D}">
      <dsp:nvSpPr>
        <dsp:cNvPr id="0" name=""/>
        <dsp:cNvSpPr/>
      </dsp:nvSpPr>
      <dsp:spPr>
        <a:xfrm>
          <a:off x="1901716" y="377756"/>
          <a:ext cx="1707717" cy="50367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Resilient</a:t>
          </a:r>
        </a:p>
      </dsp:txBody>
      <dsp:txXfrm>
        <a:off x="1926303" y="402343"/>
        <a:ext cx="1658543" cy="454501"/>
      </dsp:txXfrm>
    </dsp:sp>
    <dsp:sp modelId="{03574EAE-E98C-4E58-B4E3-C1FCC9D12EC4}">
      <dsp:nvSpPr>
        <dsp:cNvPr id="0" name=""/>
        <dsp:cNvSpPr/>
      </dsp:nvSpPr>
      <dsp:spPr>
        <a:xfrm>
          <a:off x="3797872" y="377756"/>
          <a:ext cx="1707717" cy="50367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Efficient</a:t>
          </a:r>
        </a:p>
      </dsp:txBody>
      <dsp:txXfrm>
        <a:off x="3822459" y="402343"/>
        <a:ext cx="1658543" cy="454501"/>
      </dsp:txXfrm>
    </dsp:sp>
    <dsp:sp modelId="{0030AEF2-FB9F-4566-BA6D-1B7CE04EE68E}">
      <dsp:nvSpPr>
        <dsp:cNvPr id="0" name=""/>
        <dsp:cNvSpPr/>
      </dsp:nvSpPr>
      <dsp:spPr>
        <a:xfrm>
          <a:off x="5694028" y="377756"/>
          <a:ext cx="1707717" cy="50367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Sustainable</a:t>
          </a:r>
        </a:p>
      </dsp:txBody>
      <dsp:txXfrm>
        <a:off x="5718615" y="402343"/>
        <a:ext cx="1658543" cy="454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97630-E671-A448-99D6-E42D3F8184B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E815D-CEC8-BE49-97D0-7E1E448E1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13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981F-0B4C-4741-8A6C-E6C1C42C231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3F08F-E65D-A344-96EE-4C0E52FD3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20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3F08F-E65D-A344-96EE-4C0E52FD36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2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Situation:  One feed on North side, base will exceed capacity by 2025</a:t>
            </a:r>
          </a:p>
          <a:p>
            <a:endParaRPr lang="en-US" dirty="0"/>
          </a:p>
          <a:p>
            <a:r>
              <a:rPr lang="en-US" dirty="0"/>
              <a:t>Post Construction:  Two feeds, one N side and one S side</a:t>
            </a:r>
          </a:p>
          <a:p>
            <a:r>
              <a:rPr lang="en-US" dirty="0"/>
              <a:t>Two connect distro systems</a:t>
            </a:r>
          </a:p>
          <a:p>
            <a:r>
              <a:rPr lang="en-US" dirty="0"/>
              <a:t>Capacity increased</a:t>
            </a:r>
          </a:p>
          <a:p>
            <a:r>
              <a:rPr lang="en-US" dirty="0"/>
              <a:t>Redundancy</a:t>
            </a:r>
          </a:p>
          <a:p>
            <a:endParaRPr lang="en-US" dirty="0"/>
          </a:p>
          <a:p>
            <a:r>
              <a:rPr lang="en-US" dirty="0"/>
              <a:t>Dominion Funded and designed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3F08F-E65D-A344-96EE-4C0E52FD36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8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8505" y="4339285"/>
            <a:ext cx="6793389" cy="5075330"/>
          </a:xfrm>
        </p:spPr>
        <p:txBody>
          <a:bodyPr/>
          <a:lstStyle/>
          <a:p>
            <a:pPr defTabSz="93166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C1E8B-9CCA-46BB-B1CC-76B4E0809E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02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429640"/>
            <a:ext cx="8228024" cy="5589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1911" y="1303466"/>
            <a:ext cx="8234889" cy="2922460"/>
          </a:xfr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buSzPct val="100000"/>
              <a:buFont typeface="Arial"/>
              <a:buChar char="•"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ante</a:t>
            </a:r>
          </a:p>
          <a:p>
            <a:pPr lvl="0"/>
            <a:r>
              <a:rPr lang="en-US" dirty="0" err="1"/>
              <a:t>Pharetra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at </a:t>
            </a:r>
            <a:r>
              <a:rPr lang="en-US" dirty="0" err="1"/>
              <a:t>nulla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t>October 28, 2022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_Horizontal_RG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43" y="4596761"/>
            <a:ext cx="1097332" cy="505798"/>
          </a:xfrm>
          <a:prstGeom prst="rect">
            <a:avLst/>
          </a:prstGeom>
        </p:spPr>
      </p:pic>
      <p:pic>
        <p:nvPicPr>
          <p:cNvPr id="8" name="Picture 7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85842E76-4DC1-48A9-9BCD-7AF8EF74D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985347" y="4550413"/>
            <a:ext cx="593087" cy="59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7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1911" y="1296600"/>
            <a:ext cx="8234889" cy="29293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ante, </a:t>
            </a:r>
            <a:r>
              <a:rPr lang="en-US" dirty="0" err="1"/>
              <a:t>pharetra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429640"/>
            <a:ext cx="8228024" cy="5589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t>October 28, 2022</a:t>
            </a:fld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_Horizontal_RG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43" y="4550946"/>
            <a:ext cx="1097332" cy="505798"/>
          </a:xfrm>
          <a:prstGeom prst="rect">
            <a:avLst/>
          </a:prstGeom>
        </p:spPr>
      </p:pic>
      <p:pic>
        <p:nvPicPr>
          <p:cNvPr id="8" name="Picture 7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6E5CB536-D683-42A8-BDC4-E0FC5F54A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5013" y="4585895"/>
            <a:ext cx="527530" cy="5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3954" y="4072510"/>
            <a:ext cx="8232846" cy="12099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7200" y="1379538"/>
            <a:ext cx="8229600" cy="2633472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t>October 28, 2022</a:t>
            </a:fld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429640"/>
            <a:ext cx="8228024" cy="5589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0" name="Picture 9" descr="DE_Horizontal_RG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43" y="4550946"/>
            <a:ext cx="1097332" cy="50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1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429640"/>
            <a:ext cx="8228024" cy="5589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3954" y="4072510"/>
            <a:ext cx="4037145" cy="12099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7200" y="1379538"/>
            <a:ext cx="4047483" cy="2633472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25733" y="4072510"/>
            <a:ext cx="4047483" cy="12099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639317" y="1379538"/>
            <a:ext cx="4047483" cy="2633472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t>October 28, 2022</a:t>
            </a:fld>
            <a:endParaRPr lang="en-US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DE_Horizontal_RG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43" y="4550946"/>
            <a:ext cx="1097332" cy="50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2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429640"/>
            <a:ext cx="8228024" cy="5589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53954" y="4072510"/>
            <a:ext cx="2638851" cy="12099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57200" y="1379538"/>
            <a:ext cx="2635605" cy="2633472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3252575" y="4072510"/>
            <a:ext cx="2638893" cy="12099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252575" y="1379538"/>
            <a:ext cx="2635605" cy="2633472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047950" y="4072510"/>
            <a:ext cx="2652795" cy="12099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6047950" y="1379538"/>
            <a:ext cx="2635605" cy="2633472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1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t>October 28, 2022</a:t>
            </a:fld>
            <a:endParaRPr lang="en-US" dirty="0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E_Horizontal_RG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43" y="4550946"/>
            <a:ext cx="1097332" cy="50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640649" y="1379538"/>
            <a:ext cx="4046151" cy="284638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429640"/>
            <a:ext cx="8228024" cy="5589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t>October 28, 2022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1911" y="1296600"/>
            <a:ext cx="4065169" cy="29293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ante, </a:t>
            </a:r>
            <a:r>
              <a:rPr lang="en-US" dirty="0" err="1"/>
              <a:t>pharetra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endParaRPr lang="en-US" dirty="0"/>
          </a:p>
        </p:txBody>
      </p:sp>
      <p:pic>
        <p:nvPicPr>
          <p:cNvPr id="11" name="Picture 10" descr="DE_Horizontal_RG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43" y="4550946"/>
            <a:ext cx="1097332" cy="50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4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9966" y="360959"/>
            <a:ext cx="8241754" cy="71558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ts val="54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t>October 28, 2022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_Horizontal_RG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43" y="4550946"/>
            <a:ext cx="1097332" cy="505798"/>
          </a:xfrm>
          <a:prstGeom prst="rect">
            <a:avLst/>
          </a:prstGeom>
        </p:spPr>
      </p:pic>
      <p:pic>
        <p:nvPicPr>
          <p:cNvPr id="8" name="Picture 7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85F4E932-5902-4043-B04F-564112435F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5429" y="4544869"/>
            <a:ext cx="598631" cy="5986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7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101" y="399026"/>
            <a:ext cx="8241754" cy="39364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ante, </a:t>
            </a:r>
            <a:r>
              <a:rPr lang="en-US" dirty="0" err="1"/>
              <a:t>pharetra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”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t>October 28, 2022</a:t>
            </a:fld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_Horizontal_RGB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43" y="4550946"/>
            <a:ext cx="1097332" cy="50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1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11B8-98DA-4C7C-A1FB-482B7FF70B5F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F493-F142-47C0-8ECE-D0E666C2E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1749"/>
            <a:ext cx="8229600" cy="2933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October 28, 2022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9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6" r:id="rId3"/>
    <p:sldLayoutId id="2147483665" r:id="rId4"/>
    <p:sldLayoutId id="2147483664" r:id="rId5"/>
    <p:sldLayoutId id="2147483667" r:id="rId6"/>
    <p:sldLayoutId id="2147483653" r:id="rId7"/>
    <p:sldLayoutId id="2147483659" r:id="rId8"/>
    <p:sldLayoutId id="2147483668" r:id="rId9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Rockwel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66" y="360959"/>
            <a:ext cx="8241754" cy="3462486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Joint Base Langley-Eustis (JBLE) </a:t>
            </a:r>
            <a:br>
              <a:rPr lang="en-US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Dominion Energy</a:t>
            </a:r>
            <a:br>
              <a:rPr lang="en-US" b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b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b="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BD95B-5AFA-4915-9E4F-972317FFDA00}"/>
              </a:ext>
            </a:extLst>
          </p:cNvPr>
          <p:cNvSpPr txBox="1"/>
          <p:nvPr/>
        </p:nvSpPr>
        <p:spPr>
          <a:xfrm>
            <a:off x="1835613" y="2743935"/>
            <a:ext cx="562846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Power of Partnerships</a:t>
            </a:r>
            <a:br>
              <a:rPr lang="en-US" sz="4400" b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4400" b="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November 1, 2022</a:t>
            </a:r>
            <a:br>
              <a:rPr lang="en-US" sz="44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4400" dirty="0"/>
          </a:p>
        </p:txBody>
      </p:sp>
      <p:pic>
        <p:nvPicPr>
          <p:cNvPr id="9" name="Picture 8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22E43B8B-D4A7-4DF5-A742-24CD913F9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5" y="3206568"/>
            <a:ext cx="1506170" cy="1506170"/>
          </a:xfrm>
          <a:prstGeom prst="rect">
            <a:avLst/>
          </a:prstGeom>
        </p:spPr>
      </p:pic>
      <p:pic>
        <p:nvPicPr>
          <p:cNvPr id="10" name="Picture 9" descr="DE_Horizontal_RGB-01.png">
            <a:extLst>
              <a:ext uri="{FF2B5EF4-FFF2-40B4-BE49-F238E27FC236}">
                <a16:creationId xmlns:a16="http://schemas.microsoft.com/office/drawing/2014/main" id="{B574F515-CCB1-4C67-96EF-EBDF608D1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43" y="4550946"/>
            <a:ext cx="1097332" cy="505798"/>
          </a:xfrm>
          <a:prstGeom prst="rect">
            <a:avLst/>
          </a:prstGeom>
        </p:spPr>
      </p:pic>
      <p:pic>
        <p:nvPicPr>
          <p:cNvPr id="11" name="Picture 10" descr="DE_Horizontal_RGB-01.png">
            <a:extLst>
              <a:ext uri="{FF2B5EF4-FFF2-40B4-BE49-F238E27FC236}">
                <a16:creationId xmlns:a16="http://schemas.microsoft.com/office/drawing/2014/main" id="{D85E017E-E716-413F-BF56-2555DFAA6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15" y="3609806"/>
            <a:ext cx="1976036" cy="91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28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A large building with a lawn in front of it&#10;&#10;Description automatically generated with low confidence">
            <a:extLst>
              <a:ext uri="{FF2B5EF4-FFF2-40B4-BE49-F238E27FC236}">
                <a16:creationId xmlns:a16="http://schemas.microsoft.com/office/drawing/2014/main" id="{F37E057E-78AB-40CC-B72A-9344CFEE7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46" y="803024"/>
            <a:ext cx="3202466" cy="1614251"/>
          </a:xfrm>
          <a:prstGeom prst="rect">
            <a:avLst/>
          </a:prstGeom>
        </p:spPr>
      </p:pic>
      <p:pic>
        <p:nvPicPr>
          <p:cNvPr id="1026" name="Picture 2" descr="Image result for F-22 raptor to langley">
            <a:extLst>
              <a:ext uri="{FF2B5EF4-FFF2-40B4-BE49-F238E27FC236}">
                <a16:creationId xmlns:a16="http://schemas.microsoft.com/office/drawing/2014/main" id="{5EDD58A8-149E-426F-A814-FCBDA8BF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46" y="2450496"/>
            <a:ext cx="3223620" cy="18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0B636-3E51-4548-B512-25FEDD165D3A}"/>
              </a:ext>
            </a:extLst>
          </p:cNvPr>
          <p:cNvSpPr txBox="1"/>
          <p:nvPr/>
        </p:nvSpPr>
        <p:spPr>
          <a:xfrm>
            <a:off x="465641" y="848201"/>
            <a:ext cx="48874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Significant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Hospital Addition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New Fighter 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Targeting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Hangar 790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Consolidated Operations and Maintenance Hangar (COMH)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Low Observable Component Repair Facility (LOCRF)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Training Support Squadron (TRSS)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Intelligence Camps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Work Under Areawide Contract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13C7D5-55A9-8558-E507-ECBB50AE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74" y="293840"/>
            <a:ext cx="8228012" cy="558800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JBLE-LANGLEY</a:t>
            </a:r>
          </a:p>
        </p:txBody>
      </p:sp>
    </p:spTree>
    <p:extLst>
      <p:ext uri="{BB962C8B-B14F-4D97-AF65-F5344CB8AC3E}">
        <p14:creationId xmlns:p14="http://schemas.microsoft.com/office/powerpoint/2010/main" val="412296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9E7AD74-25A0-4A98-9DD6-AB50A1138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80" y="650135"/>
            <a:ext cx="2331880" cy="212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40C5F99-28F8-4A0A-8430-B1D98F44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80" y="2782501"/>
            <a:ext cx="2347185" cy="164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43EF1F-5529-4A54-BAE6-1B0610DCAE23}"/>
              </a:ext>
            </a:extLst>
          </p:cNvPr>
          <p:cNvSpPr txBox="1"/>
          <p:nvPr/>
        </p:nvSpPr>
        <p:spPr>
          <a:xfrm>
            <a:off x="445047" y="855895"/>
            <a:ext cx="583805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Transmission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Rebuilt Radial Tap to Fort Eustis Substation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Double Circuit with Transmission Breaker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Funded by Dominion Energy</a:t>
            </a:r>
          </a:p>
          <a:p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Substation Renovation &amp;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Installed 3</a:t>
            </a:r>
            <a:r>
              <a:rPr lang="en-US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rd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Transformer to Ensure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Replaced Antiquated Switchgear with Modern Utility Standard Breakers and 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Eliminated Two Field Cubicle Switchgear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Funded Through UP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144EB5-704C-50AF-9EF9-CF0B4450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5" y="288283"/>
            <a:ext cx="8228012" cy="558800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JBLE-EUSTIS</a:t>
            </a:r>
          </a:p>
        </p:txBody>
      </p:sp>
    </p:spTree>
    <p:extLst>
      <p:ext uri="{BB962C8B-B14F-4D97-AF65-F5344CB8AC3E}">
        <p14:creationId xmlns:p14="http://schemas.microsoft.com/office/powerpoint/2010/main" val="363885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A grassy area with building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EC8F8907-873D-49A6-8190-F2A21A2F4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48" y="2681543"/>
            <a:ext cx="1641015" cy="14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C08ACEF-8F41-4B57-96B6-7BDCE00F4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17" y="2658869"/>
            <a:ext cx="2263668" cy="145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A picture containing outdoor, sky, grass, tree&#10;&#10;Description automatically generated">
            <a:extLst>
              <a:ext uri="{FF2B5EF4-FFF2-40B4-BE49-F238E27FC236}">
                <a16:creationId xmlns:a16="http://schemas.microsoft.com/office/drawing/2014/main" id="{DFF2857F-26C4-4433-94FD-3BBB94460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18" y="824331"/>
            <a:ext cx="2263667" cy="18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2574C0A5-D4D9-4290-BD8A-876650565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49" y="834557"/>
            <a:ext cx="1641015" cy="181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6E6D14-7F8F-4AE7-B6F9-7AC1D6444481}"/>
              </a:ext>
            </a:extLst>
          </p:cNvPr>
          <p:cNvSpPr txBox="1"/>
          <p:nvPr/>
        </p:nvSpPr>
        <p:spPr>
          <a:xfrm>
            <a:off x="362140" y="819531"/>
            <a:ext cx="420411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Helvetica" panose="020B0604020202020204" pitchFamily="34" charset="0"/>
                <a:cs typeface="Helvetica" panose="020B0604020202020204" pitchFamily="34" charset="0"/>
              </a:rPr>
              <a:t>Major System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Comprehensive O&amp;M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Major System Renewals &amp; Replacements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600 Block Micro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Strategic Undergrounding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Distribution 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LED Lighting Conversions / Upgrades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u="sng" dirty="0">
                <a:latin typeface="Helvetica" panose="020B0604020202020204" pitchFamily="34" charset="0"/>
                <a:cs typeface="Helvetica" panose="020B0604020202020204" pitchFamily="34" charset="0"/>
              </a:rPr>
              <a:t>Significant Growth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AIT 1, 2, 3, &amp;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Battalion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Aviation Maintenance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Gate Rebuild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9D187A-75F3-469F-9059-E7FBB0B6184D}"/>
              </a:ext>
            </a:extLst>
          </p:cNvPr>
          <p:cNvSpPr txBox="1"/>
          <p:nvPr/>
        </p:nvSpPr>
        <p:spPr>
          <a:xfrm>
            <a:off x="3142579" y="4160997"/>
            <a:ext cx="2870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Funded through UP Contract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194B6A-8414-E388-DE15-BAE1C72D032C}"/>
              </a:ext>
            </a:extLst>
          </p:cNvPr>
          <p:cNvSpPr txBox="1">
            <a:spLocks/>
          </p:cNvSpPr>
          <p:nvPr/>
        </p:nvSpPr>
        <p:spPr>
          <a:xfrm>
            <a:off x="332515" y="288283"/>
            <a:ext cx="8228012" cy="558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Rockwell"/>
                <a:ea typeface="+mj-ea"/>
                <a:cs typeface="+mj-cs"/>
              </a:defRPr>
            </a:lvl1pPr>
          </a:lstStyle>
          <a:p>
            <a:pPr algn="ctr"/>
            <a:r>
              <a:rPr lang="en-US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JBLE-EUSTIS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4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89FAFD-6098-44A7-A4BA-DB3279556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31" y="2659594"/>
            <a:ext cx="2910934" cy="174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A picture containing outdoor&#10;&#10;Description automatically generated">
            <a:extLst>
              <a:ext uri="{FF2B5EF4-FFF2-40B4-BE49-F238E27FC236}">
                <a16:creationId xmlns:a16="http://schemas.microsoft.com/office/drawing/2014/main" id="{3102235D-10BD-42BF-A0AD-F08D555A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31" y="837271"/>
            <a:ext cx="2910934" cy="174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C099A-3A44-4C44-81F4-EDD0C6F674BF}"/>
              </a:ext>
            </a:extLst>
          </p:cNvPr>
          <p:cNvSpPr txBox="1"/>
          <p:nvPr/>
        </p:nvSpPr>
        <p:spPr>
          <a:xfrm>
            <a:off x="381000" y="644509"/>
            <a:ext cx="508904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Helvetica" panose="020B0604020202020204" pitchFamily="34" charset="0"/>
                <a:cs typeface="Helvetica" panose="020B0604020202020204" pitchFamily="34" charset="0"/>
              </a:rPr>
              <a:t>Additional Capacity (Langley)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Expand Substation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Install 3</a:t>
            </a:r>
            <a:r>
              <a:rPr lang="en-US" sz="16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rd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Primary Feed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Integrate into Distribution Loop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Regulated Project Under Areawide Contract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u="sng" dirty="0">
                <a:latin typeface="Helvetica" panose="020B0604020202020204" pitchFamily="34" charset="0"/>
                <a:cs typeface="Helvetica" panose="020B0604020202020204" pitchFamily="34" charset="0"/>
              </a:rPr>
              <a:t>Mission Critical Resilience (Langley)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Install Micro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Isolate and Sustain Critical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Work Under Areawide Contract (Potential ERCIP)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u="sng" dirty="0">
                <a:latin typeface="Helvetica" panose="020B0604020202020204" pitchFamily="34" charset="0"/>
                <a:cs typeface="Helvetica" panose="020B0604020202020204" pitchFamily="34" charset="0"/>
              </a:rPr>
              <a:t>Mission Critical Resilience (Eustis)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Install Micro Grids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Isolate and Sustain Critical 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Work Under Utilities Privatization (Potential ERCIP)</a:t>
            </a:r>
          </a:p>
          <a:p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8885A0-83E3-A5BA-DE48-CEAE39B2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65" y="238363"/>
            <a:ext cx="8228012" cy="551767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JBLE – Future Projects</a:t>
            </a:r>
            <a:endParaRPr lang="en-US" sz="3600" i="1" strike="dbl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7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840D-734C-AB37-677A-E8662298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E08C5-756E-66E7-3804-9D2D408A9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Air Force led Joint Base w/an Army Utilities Privatized Contract</a:t>
            </a:r>
          </a:p>
          <a:p>
            <a:endParaRPr lang="en-US" sz="2400" dirty="0"/>
          </a:p>
          <a:p>
            <a:r>
              <a:rPr lang="en-US" sz="2400" dirty="0"/>
              <a:t>Municipalities (City of Hampton, Newport News)</a:t>
            </a:r>
          </a:p>
          <a:p>
            <a:endParaRPr lang="en-US" sz="2400" dirty="0"/>
          </a:p>
          <a:p>
            <a:r>
              <a:rPr lang="en-US" sz="2400" dirty="0"/>
              <a:t>Dominion Energy</a:t>
            </a:r>
          </a:p>
          <a:p>
            <a:endParaRPr lang="en-US" sz="2400" dirty="0"/>
          </a:p>
          <a:p>
            <a:r>
              <a:rPr lang="en-US" sz="2400" dirty="0"/>
              <a:t>Hampton Roads Military Federal Facilities Alliance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7C8CD-19F8-B6D1-85D9-12A7577AE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3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840D-734C-AB37-677A-E8662298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0133" y="2305731"/>
            <a:ext cx="9855199" cy="204651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Hampton Roads Military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Federal Facilities Alliance (HRMFFA)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Rick Dwyer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Executive Director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C3A9694-881D-A489-3DB1-D9DD22E6D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73" y="451757"/>
            <a:ext cx="3768094" cy="11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7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840D-734C-AB37-677A-E8662298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E08C5-756E-66E7-3804-9D2D408A9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1911" y="1360619"/>
            <a:ext cx="8642470" cy="29224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en-US" sz="1800" dirty="0"/>
              <a:t>Regional Advocacy and Support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en-US" sz="1800" dirty="0"/>
              <a:t>Work with installation/municipal leadership, state/federal officials, and local support organizations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en-US" sz="1800" dirty="0"/>
              <a:t>Address concerns before they become issues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en-US" sz="1800" dirty="0"/>
              <a:t>Connect the dots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en-US" sz="1800" dirty="0"/>
              <a:t>NDAA Clarification – ERCIP for Area-wide Agreement and Utilities Privatization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7C8CD-19F8-B6D1-85D9-12A7577AE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AEDA1C9F-493B-1949-8986-469B5A47FFD6}" type="slidenum">
              <a:rPr lang="en-US">
                <a:solidFill>
                  <a:prstClr val="black"/>
                </a:solidFill>
              </a:rPr>
              <a:pPr defTabSz="457189"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7BCDEC3-5AF5-05CE-9E41-239399867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954" y="917574"/>
            <a:ext cx="3768094" cy="11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8CFF5CB-7A88-DDDB-49CC-89013BE0B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81" y="60570"/>
            <a:ext cx="6688205" cy="51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BE576-FABD-48E7-94DD-DA5C0F76AFBA}"/>
              </a:ext>
            </a:extLst>
          </p:cNvPr>
          <p:cNvSpPr txBox="1"/>
          <p:nvPr/>
        </p:nvSpPr>
        <p:spPr>
          <a:xfrm>
            <a:off x="2730309" y="1556087"/>
            <a:ext cx="3683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2996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840D-734C-AB37-677A-E8662298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50" y="2650028"/>
            <a:ext cx="8519099" cy="158659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Joint Base Langley-Eustis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COL Harry Hung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633d Deputy Joint Base Commander</a:t>
            </a:r>
          </a:p>
        </p:txBody>
      </p:sp>
      <p:pic>
        <p:nvPicPr>
          <p:cNvPr id="7" name="Picture 6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E7EF59CE-ECE4-3EF4-89D3-1C2E2078E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265" y="134493"/>
            <a:ext cx="2233152" cy="22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3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840D-734C-AB37-677A-E8662298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JBLE PORTFOLIO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7C8CD-19F8-B6D1-85D9-12A7577AE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0CCF7B-3775-8AB4-1AD9-B67D66412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19" y="830568"/>
            <a:ext cx="7065237" cy="3685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116318-4F55-767B-9DEC-3C815A9B5A61}"/>
              </a:ext>
            </a:extLst>
          </p:cNvPr>
          <p:cNvSpPr txBox="1"/>
          <p:nvPr/>
        </p:nvSpPr>
        <p:spPr>
          <a:xfrm>
            <a:off x="0" y="820935"/>
            <a:ext cx="2987741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JBLE-Eustis</a:t>
            </a:r>
          </a:p>
          <a:p>
            <a:pPr algn="ctr"/>
            <a:r>
              <a:rPr lang="en-US" sz="1600" b="1" dirty="0"/>
              <a:t>Annual Energy Cost:  $6.9M</a:t>
            </a:r>
          </a:p>
          <a:p>
            <a:pPr algn="ctr"/>
            <a:r>
              <a:rPr lang="en-US" sz="1600" b="1" dirty="0"/>
              <a:t>Annual Usage:  115,678,756 kWh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E4744C-C35B-C9FE-58FC-554E8301C032}"/>
              </a:ext>
            </a:extLst>
          </p:cNvPr>
          <p:cNvSpPr txBox="1"/>
          <p:nvPr/>
        </p:nvSpPr>
        <p:spPr>
          <a:xfrm>
            <a:off x="5719559" y="820934"/>
            <a:ext cx="3424441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JBLE-Langley</a:t>
            </a:r>
          </a:p>
          <a:p>
            <a:pPr algn="ctr"/>
            <a:r>
              <a:rPr lang="en-US" sz="1600" b="1" dirty="0"/>
              <a:t>Annual Energy Cost:  $7.8M</a:t>
            </a:r>
          </a:p>
          <a:p>
            <a:pPr algn="ctr"/>
            <a:r>
              <a:rPr lang="en-US" sz="1600" b="1" dirty="0"/>
              <a:t>Annual Usage:  112,610,482 kWh</a:t>
            </a:r>
          </a:p>
        </p:txBody>
      </p:sp>
    </p:spTree>
    <p:extLst>
      <p:ext uri="{BB962C8B-B14F-4D97-AF65-F5344CB8AC3E}">
        <p14:creationId xmlns:p14="http://schemas.microsoft.com/office/powerpoint/2010/main" val="14734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840D-734C-AB37-677A-E8662298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JBLE ENERGY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E08C5-756E-66E7-3804-9D2D408A9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047" y="1110520"/>
            <a:ext cx="8234889" cy="29224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JBLE-Langley:</a:t>
            </a:r>
          </a:p>
          <a:p>
            <a:r>
              <a:rPr lang="en-US" dirty="0"/>
              <a:t>Operates under an Area-wide Agreement (AWA)</a:t>
            </a:r>
          </a:p>
          <a:p>
            <a:r>
              <a:rPr lang="en-US" dirty="0"/>
              <a:t>Government owned and operated</a:t>
            </a:r>
          </a:p>
          <a:p>
            <a:r>
              <a:rPr lang="en-US" dirty="0"/>
              <a:t>Regulated utility – Dominion Energy</a:t>
            </a:r>
          </a:p>
          <a:p>
            <a:r>
              <a:rPr lang="en-US" dirty="0"/>
              <a:t>Active-duty manpower requirement for dedicated skillset needs to remain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JBLE-Eustis:</a:t>
            </a:r>
          </a:p>
          <a:p>
            <a:r>
              <a:rPr lang="en-US" dirty="0"/>
              <a:t>Operates under utilities (UP) privatization prior to Joint Basing</a:t>
            </a:r>
          </a:p>
          <a:p>
            <a:r>
              <a:rPr lang="en-US" dirty="0"/>
              <a:t>Dominion owned and operated and creates cost efficiencies</a:t>
            </a:r>
          </a:p>
          <a:p>
            <a:r>
              <a:rPr lang="en-US" dirty="0"/>
              <a:t>Regulated utility – Dominion Energy</a:t>
            </a:r>
          </a:p>
          <a:p>
            <a:r>
              <a:rPr lang="en-US" dirty="0"/>
              <a:t>Dominion Energy has flexibility in preparing a capital improvement plan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7C8CD-19F8-B6D1-85D9-12A7577AE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7A800-1692-66C1-89CB-F61364C961AD}"/>
              </a:ext>
            </a:extLst>
          </p:cNvPr>
          <p:cNvSpPr txBox="1"/>
          <p:nvPr/>
        </p:nvSpPr>
        <p:spPr>
          <a:xfrm>
            <a:off x="1873017" y="4690331"/>
            <a:ext cx="4961871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 Joint Base Installations – 2 Different Approaches</a:t>
            </a:r>
          </a:p>
        </p:txBody>
      </p:sp>
    </p:spTree>
    <p:extLst>
      <p:ext uri="{BB962C8B-B14F-4D97-AF65-F5344CB8AC3E}">
        <p14:creationId xmlns:p14="http://schemas.microsoft.com/office/powerpoint/2010/main" val="167323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840D-734C-AB37-677A-E8662298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JBLE HURDLES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7C8CD-19F8-B6D1-85D9-12A7577AE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391620-5D3C-ECA6-EF2C-8B450E320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17" y="825573"/>
            <a:ext cx="3047994" cy="16649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2468C1-6409-A88E-AD19-6D878FCF84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9" t="1129" r="2937" b="2081"/>
          <a:stretch/>
        </p:blipFill>
        <p:spPr>
          <a:xfrm>
            <a:off x="310678" y="2652972"/>
            <a:ext cx="2883333" cy="1664955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EBAB844-9914-D2BA-7ECE-3AA989286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405479"/>
              </p:ext>
            </p:extLst>
          </p:nvPr>
        </p:nvGraphicFramePr>
        <p:xfrm>
          <a:off x="6260668" y="365571"/>
          <a:ext cx="2883332" cy="245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203D45F7-C851-3418-C553-92590A84E1B8}"/>
              </a:ext>
            </a:extLst>
          </p:cNvPr>
          <p:cNvSpPr/>
          <p:nvPr/>
        </p:nvSpPr>
        <p:spPr>
          <a:xfrm>
            <a:off x="2147562" y="3756837"/>
            <a:ext cx="779936" cy="120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F79FE5-2F00-72B5-62E8-F019E6AC8F9D}"/>
              </a:ext>
            </a:extLst>
          </p:cNvPr>
          <p:cNvSpPr/>
          <p:nvPr/>
        </p:nvSpPr>
        <p:spPr>
          <a:xfrm>
            <a:off x="2147562" y="3969488"/>
            <a:ext cx="779936" cy="120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llout: Line with No Border 10">
            <a:extLst>
              <a:ext uri="{FF2B5EF4-FFF2-40B4-BE49-F238E27FC236}">
                <a16:creationId xmlns:a16="http://schemas.microsoft.com/office/drawing/2014/main" id="{BEEFFB30-E5E5-4978-5948-9E2CC2AEBFAC}"/>
              </a:ext>
            </a:extLst>
          </p:cNvPr>
          <p:cNvSpPr/>
          <p:nvPr/>
        </p:nvSpPr>
        <p:spPr>
          <a:xfrm>
            <a:off x="3364195" y="1207536"/>
            <a:ext cx="1599691" cy="911549"/>
          </a:xfrm>
          <a:prstGeom prst="callout1">
            <a:avLst>
              <a:gd name="adj1" fmla="val 46910"/>
              <a:gd name="adj2" fmla="val 192"/>
              <a:gd name="adj3" fmla="val 47583"/>
              <a:gd name="adj4" fmla="val -14741"/>
            </a:avLst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Exceeding Capacity and Demand</a:t>
            </a:r>
          </a:p>
        </p:txBody>
      </p:sp>
      <p:sp>
        <p:nvSpPr>
          <p:cNvPr id="22" name="Callout: Line with No Border 21">
            <a:extLst>
              <a:ext uri="{FF2B5EF4-FFF2-40B4-BE49-F238E27FC236}">
                <a16:creationId xmlns:a16="http://schemas.microsoft.com/office/drawing/2014/main" id="{F35C523E-E4A3-BC9E-3169-ECC9FAD46A67}"/>
              </a:ext>
            </a:extLst>
          </p:cNvPr>
          <p:cNvSpPr/>
          <p:nvPr/>
        </p:nvSpPr>
        <p:spPr>
          <a:xfrm>
            <a:off x="3364196" y="3610810"/>
            <a:ext cx="1265862" cy="738228"/>
          </a:xfrm>
          <a:prstGeom prst="callout1">
            <a:avLst>
              <a:gd name="adj1" fmla="val 31098"/>
              <a:gd name="adj2" fmla="val 94"/>
              <a:gd name="adj3" fmla="val 38885"/>
              <a:gd name="adj4" fmla="val -30735"/>
            </a:avLst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Exceeding Demand</a:t>
            </a:r>
          </a:p>
        </p:txBody>
      </p:sp>
      <p:sp>
        <p:nvSpPr>
          <p:cNvPr id="23" name="Callout: Line with No Border 22">
            <a:extLst>
              <a:ext uri="{FF2B5EF4-FFF2-40B4-BE49-F238E27FC236}">
                <a16:creationId xmlns:a16="http://schemas.microsoft.com/office/drawing/2014/main" id="{B8F1AE47-9117-FFF2-5C4A-448152315646}"/>
              </a:ext>
            </a:extLst>
          </p:cNvPr>
          <p:cNvSpPr/>
          <p:nvPr/>
        </p:nvSpPr>
        <p:spPr>
          <a:xfrm>
            <a:off x="3364193" y="2652972"/>
            <a:ext cx="1207807" cy="558901"/>
          </a:xfrm>
          <a:prstGeom prst="callout1">
            <a:avLst>
              <a:gd name="adj1" fmla="val 1064"/>
              <a:gd name="adj2" fmla="val -228"/>
              <a:gd name="adj3" fmla="val 133083"/>
              <a:gd name="adj4" fmla="val -29447"/>
            </a:avLst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Exceeding Capacity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2F9C4C6-E5F3-1903-B81B-F78FBB5765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5742" y="946187"/>
            <a:ext cx="2265432" cy="250952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A5B5347-C08F-03A1-4A24-CA1C897096EC}"/>
              </a:ext>
            </a:extLst>
          </p:cNvPr>
          <p:cNvGrpSpPr/>
          <p:nvPr/>
        </p:nvGrpSpPr>
        <p:grpSpPr>
          <a:xfrm>
            <a:off x="6072094" y="3610810"/>
            <a:ext cx="1611896" cy="187894"/>
            <a:chOff x="0" y="281841"/>
            <a:chExt cx="1611896" cy="1878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29295DA-226D-6A0C-E797-BD2CAD4B9BDF}"/>
                </a:ext>
              </a:extLst>
            </p:cNvPr>
            <p:cNvSpPr/>
            <p:nvPr/>
          </p:nvSpPr>
          <p:spPr>
            <a:xfrm>
              <a:off x="0" y="281841"/>
              <a:ext cx="1611896" cy="187894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: Rounded Corners 4">
              <a:extLst>
                <a:ext uri="{FF2B5EF4-FFF2-40B4-BE49-F238E27FC236}">
                  <a16:creationId xmlns:a16="http://schemas.microsoft.com/office/drawing/2014/main" id="{1883C643-328B-D202-9963-F1014B2E833C}"/>
                </a:ext>
              </a:extLst>
            </p:cNvPr>
            <p:cNvSpPr txBox="1"/>
            <p:nvPr/>
          </p:nvSpPr>
          <p:spPr>
            <a:xfrm>
              <a:off x="9172" y="291013"/>
              <a:ext cx="1593552" cy="169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Capacity</a:t>
              </a:r>
              <a:r>
                <a:rPr lang="en-US" sz="1400" kern="1200" dirty="0"/>
                <a:t>	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24E1DEA-815F-DFE7-801B-ABADF1E201A6}"/>
              </a:ext>
            </a:extLst>
          </p:cNvPr>
          <p:cNvGrpSpPr/>
          <p:nvPr/>
        </p:nvGrpSpPr>
        <p:grpSpPr>
          <a:xfrm>
            <a:off x="6081266" y="3870736"/>
            <a:ext cx="1611896" cy="187894"/>
            <a:chOff x="1657106" y="281841"/>
            <a:chExt cx="1611896" cy="18789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9BD0278-D1E6-9324-A2BF-D6628EEBD9EF}"/>
                </a:ext>
              </a:extLst>
            </p:cNvPr>
            <p:cNvSpPr/>
            <p:nvPr/>
          </p:nvSpPr>
          <p:spPr>
            <a:xfrm>
              <a:off x="1657106" y="281841"/>
              <a:ext cx="1611896" cy="187894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6">
              <a:extLst>
                <a:ext uri="{FF2B5EF4-FFF2-40B4-BE49-F238E27FC236}">
                  <a16:creationId xmlns:a16="http://schemas.microsoft.com/office/drawing/2014/main" id="{67EEADBF-75A0-F775-5286-5C0C0D1BA422}"/>
                </a:ext>
              </a:extLst>
            </p:cNvPr>
            <p:cNvSpPr txBox="1"/>
            <p:nvPr/>
          </p:nvSpPr>
          <p:spPr>
            <a:xfrm>
              <a:off x="1666278" y="291013"/>
              <a:ext cx="1593552" cy="169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Redundancy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84F201-387D-6F3E-9633-327586CDDEC2}"/>
              </a:ext>
            </a:extLst>
          </p:cNvPr>
          <p:cNvGrpSpPr/>
          <p:nvPr/>
        </p:nvGrpSpPr>
        <p:grpSpPr>
          <a:xfrm>
            <a:off x="6090438" y="4130033"/>
            <a:ext cx="1611896" cy="187894"/>
            <a:chOff x="3271579" y="281841"/>
            <a:chExt cx="1611896" cy="187894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3B2C1D9-2AFF-0E18-EE04-58ACD3342895}"/>
                </a:ext>
              </a:extLst>
            </p:cNvPr>
            <p:cNvSpPr/>
            <p:nvPr/>
          </p:nvSpPr>
          <p:spPr>
            <a:xfrm>
              <a:off x="3271579" y="281841"/>
              <a:ext cx="1611896" cy="187894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: Rounded Corners 8">
              <a:extLst>
                <a:ext uri="{FF2B5EF4-FFF2-40B4-BE49-F238E27FC236}">
                  <a16:creationId xmlns:a16="http://schemas.microsoft.com/office/drawing/2014/main" id="{4D100178-41A7-2B56-6C7B-055247F9E42E}"/>
                </a:ext>
              </a:extLst>
            </p:cNvPr>
            <p:cNvSpPr txBox="1"/>
            <p:nvPr/>
          </p:nvSpPr>
          <p:spPr>
            <a:xfrm>
              <a:off x="3280751" y="291013"/>
              <a:ext cx="1593552" cy="169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Resiliency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04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840D-734C-AB37-677A-E8662298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 EXECUTION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E08C5-756E-66E7-3804-9D2D408A9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527" y="960766"/>
            <a:ext cx="8234889" cy="3134388"/>
          </a:xfrm>
        </p:spPr>
        <p:txBody>
          <a:bodyPr/>
          <a:lstStyle/>
          <a:p>
            <a:r>
              <a:rPr lang="en-US" sz="1600" b="1" dirty="0"/>
              <a:t>JBLE-Langley: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Third Feed/2nd Substation  $14M-Funded by AFCEC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Overhead Transmission lines (Unfunded)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Microgrids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ISRW Campus (Designed, Unfunded)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Remaining Microgrids (Not Designed/Unfunded) </a:t>
            </a:r>
          </a:p>
          <a:p>
            <a:r>
              <a:rPr lang="en-US" sz="1600" b="1" dirty="0"/>
              <a:t>JBLE- Eustis: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Substation ($12.5M)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Transmission Line ($11.7M)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Microgrids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Government owned/operated-DE installed ($</a:t>
            </a:r>
            <a:r>
              <a:rPr lang="en-US" sz="1600" dirty="0">
                <a:solidFill>
                  <a:srgbClr val="FF0000"/>
                </a:solidFill>
              </a:rPr>
              <a:t>XX</a:t>
            </a:r>
            <a:r>
              <a:rPr lang="en-US" sz="1600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Capital Improvement Projects (Unfunded)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7C8CD-19F8-B6D1-85D9-12A7577AE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7CDC3-19FE-CC3F-120D-0910693137DF}"/>
              </a:ext>
            </a:extLst>
          </p:cNvPr>
          <p:cNvSpPr txBox="1"/>
          <p:nvPr/>
        </p:nvSpPr>
        <p:spPr>
          <a:xfrm>
            <a:off x="6244617" y="3964701"/>
            <a:ext cx="289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 Microgrids – ERCIP $$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9FC21CA-3DF7-C08F-F572-3C62210F6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780" y="-5791"/>
            <a:ext cx="3729563" cy="2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940">
            <a:extLst>
              <a:ext uri="{FF2B5EF4-FFF2-40B4-BE49-F238E27FC236}">
                <a16:creationId xmlns:a16="http://schemas.microsoft.com/office/drawing/2014/main" id="{E2A57042-53AF-ECF2-B861-4BE2EC30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43" y="721887"/>
            <a:ext cx="3111857" cy="14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C0ECCC-61F9-DFD1-29A7-D78149D2DF89}"/>
              </a:ext>
            </a:extLst>
          </p:cNvPr>
          <p:cNvCxnSpPr>
            <a:cxnSpLocks/>
          </p:cNvCxnSpPr>
          <p:nvPr/>
        </p:nvCxnSpPr>
        <p:spPr>
          <a:xfrm flipV="1">
            <a:off x="6362700" y="1919201"/>
            <a:ext cx="1196340" cy="510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74F0A4-4AA6-78E0-B2E7-06D240B0E30A}"/>
              </a:ext>
            </a:extLst>
          </p:cNvPr>
          <p:cNvSpPr txBox="1"/>
          <p:nvPr/>
        </p:nvSpPr>
        <p:spPr>
          <a:xfrm>
            <a:off x="6311265" y="2429293"/>
            <a:ext cx="241590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Third Feed from Second Substation – Magruder ($14M)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B48D238B-433C-BB14-E9C2-7D0DC004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06" y="2896941"/>
            <a:ext cx="1776309" cy="10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6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840D-734C-AB37-677A-E8662298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50" y="2650028"/>
            <a:ext cx="8519099" cy="158659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Dominion Energy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Paul Matthews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Director, Federal Energy Solutions</a:t>
            </a:r>
          </a:p>
        </p:txBody>
      </p:sp>
      <p:pic>
        <p:nvPicPr>
          <p:cNvPr id="4" name="Picture 3" descr="DE_Horizontal_RGB-01.png">
            <a:extLst>
              <a:ext uri="{FF2B5EF4-FFF2-40B4-BE49-F238E27FC236}">
                <a16:creationId xmlns:a16="http://schemas.microsoft.com/office/drawing/2014/main" id="{BCFD23D3-B83C-3826-F7A6-12ABF4BDF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55" y="429644"/>
            <a:ext cx="3754087" cy="17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7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987AA-2422-420F-BB58-CCF76980F884}"/>
              </a:ext>
            </a:extLst>
          </p:cNvPr>
          <p:cNvSpPr/>
          <p:nvPr/>
        </p:nvSpPr>
        <p:spPr>
          <a:xfrm>
            <a:off x="795123" y="1540309"/>
            <a:ext cx="7553739" cy="147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i="1" dirty="0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Base of Tomorrow®</a:t>
            </a:r>
            <a:r>
              <a:rPr lang="en-US" sz="2000" i="1" dirty="0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is an efficient installation that achieves a Reliable, Resilient, and Sustainable energy supply from power generator to end user by incorporating a diverse set of energy solutions in an integrated and optimal way</a:t>
            </a:r>
            <a:endParaRPr lang="en-US" sz="2000" dirty="0">
              <a:solidFill>
                <a:srgbClr val="00206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2C8BCB8-D947-4FCE-AF80-EACF7187B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936598"/>
              </p:ext>
            </p:extLst>
          </p:nvPr>
        </p:nvGraphicFramePr>
        <p:xfrm>
          <a:off x="868341" y="3123445"/>
          <a:ext cx="7407307" cy="1259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083E92B-1675-492A-BDD8-FEC04FBC9171}"/>
              </a:ext>
            </a:extLst>
          </p:cNvPr>
          <p:cNvSpPr txBox="1">
            <a:spLocks/>
          </p:cNvSpPr>
          <p:nvPr/>
        </p:nvSpPr>
        <p:spPr>
          <a:xfrm>
            <a:off x="197563" y="1021544"/>
            <a:ext cx="8748861" cy="6643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Rockwell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dirty="0"/>
              <a:t> </a:t>
            </a:r>
            <a:r>
              <a:rPr lang="en-US" altLang="en-US" sz="3200" b="0" u="sng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Base of Tomorrow</a:t>
            </a:r>
            <a:r>
              <a:rPr lang="en-US" altLang="en-US" sz="3200" b="0" baseline="100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®</a:t>
            </a:r>
            <a:endParaRPr lang="en-US" sz="3200" b="0" baseline="1000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805023-5BAD-336F-C031-1FC8E6F60AB2}"/>
              </a:ext>
            </a:extLst>
          </p:cNvPr>
          <p:cNvSpPr txBox="1">
            <a:spLocks/>
          </p:cNvSpPr>
          <p:nvPr/>
        </p:nvSpPr>
        <p:spPr>
          <a:xfrm>
            <a:off x="458776" y="429640"/>
            <a:ext cx="8228024" cy="5589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Rockwell"/>
                <a:ea typeface="+mj-ea"/>
                <a:cs typeface="+mj-cs"/>
              </a:defRPr>
            </a:lvl1pPr>
          </a:lstStyle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JBLE 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207916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2" descr="Image result for Langley Air Force Base">
            <a:extLst>
              <a:ext uri="{FF2B5EF4-FFF2-40B4-BE49-F238E27FC236}">
                <a16:creationId xmlns:a16="http://schemas.microsoft.com/office/drawing/2014/main" id="{74945D93-E18B-407C-9E69-66AE2EDD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86" y="701369"/>
            <a:ext cx="2723340" cy="18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FB Ryan Center">
            <a:extLst>
              <a:ext uri="{FF2B5EF4-FFF2-40B4-BE49-F238E27FC236}">
                <a16:creationId xmlns:a16="http://schemas.microsoft.com/office/drawing/2014/main" id="{B6C806EB-4B84-4C7A-91C4-5E203D48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86" y="2648592"/>
            <a:ext cx="2723340" cy="17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DEB04D-4497-4305-9FD2-013A14982890}"/>
              </a:ext>
            </a:extLst>
          </p:cNvPr>
          <p:cNvSpPr txBox="1"/>
          <p:nvPr/>
        </p:nvSpPr>
        <p:spPr>
          <a:xfrm>
            <a:off x="445047" y="909654"/>
            <a:ext cx="51581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Dominion Energy System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Expanded Substation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Two New Primary Feeds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Installed Distribution Loop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Integrated into JBLE-Langley Owned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Regulated Project Under Areawide Contract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System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Expanded and Integrated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Work Under Areawide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3B8BD7-FE7F-C406-CD25-8BE0C8CC507F}"/>
              </a:ext>
            </a:extLst>
          </p:cNvPr>
          <p:cNvSpPr txBox="1">
            <a:spLocks/>
          </p:cNvSpPr>
          <p:nvPr/>
        </p:nvSpPr>
        <p:spPr>
          <a:xfrm>
            <a:off x="332515" y="288283"/>
            <a:ext cx="8228012" cy="558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Rockwell"/>
                <a:ea typeface="+mj-ea"/>
                <a:cs typeface="+mj-cs"/>
              </a:defRPr>
            </a:lvl1pPr>
          </a:lstStyle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JBLE-LANGLEY</a:t>
            </a:r>
          </a:p>
        </p:txBody>
      </p:sp>
    </p:spTree>
    <p:extLst>
      <p:ext uri="{BB962C8B-B14F-4D97-AF65-F5344CB8AC3E}">
        <p14:creationId xmlns:p14="http://schemas.microsoft.com/office/powerpoint/2010/main" val="210612188"/>
      </p:ext>
    </p:extLst>
  </p:cSld>
  <p:clrMapOvr>
    <a:masterClrMapping/>
  </p:clrMapOvr>
</p:sld>
</file>

<file path=ppt/theme/theme1.xml><?xml version="1.0" encoding="utf-8"?>
<a:theme xmlns:a="http://schemas.openxmlformats.org/drawingml/2006/main" name="DominionEnergy_PowerPoint_Template">
  <a:themeElements>
    <a:clrScheme name="Dominion">
      <a:dk1>
        <a:sysClr val="windowText" lastClr="000000"/>
      </a:dk1>
      <a:lt1>
        <a:sysClr val="window" lastClr="FFFFFF"/>
      </a:lt1>
      <a:dk2>
        <a:srgbClr val="0072CE"/>
      </a:dk2>
      <a:lt2>
        <a:srgbClr val="FFFFFF"/>
      </a:lt2>
      <a:accent1>
        <a:srgbClr val="0072CE"/>
      </a:accent1>
      <a:accent2>
        <a:srgbClr val="1D4F91"/>
      </a:accent2>
      <a:accent3>
        <a:srgbClr val="009639"/>
      </a:accent3>
      <a:accent4>
        <a:srgbClr val="A15A95"/>
      </a:accent4>
      <a:accent5>
        <a:srgbClr val="C8102E"/>
      </a:accent5>
      <a:accent6>
        <a:srgbClr val="FF8700"/>
      </a:accent6>
      <a:hlink>
        <a:srgbClr val="768692"/>
      </a:hlink>
      <a:folHlink>
        <a:srgbClr val="E0A5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51E6FEE0-3E8D-479F-AE3E-1835F9481F8E}"/>
</file>

<file path=customXml/itemProps2.xml><?xml version="1.0" encoding="utf-8"?>
<ds:datastoreItem xmlns:ds="http://schemas.openxmlformats.org/officeDocument/2006/customXml" ds:itemID="{2B5664B9-E416-4D41-9CF9-AF00BADCF2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008B1F-ED90-49F5-BFE0-BC22BC421811}">
  <ds:schemaRefs>
    <ds:schemaRef ds:uri="377a8eab-b20d-4572-ac06-8b93b3b1e369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DominionEnergy_PowerPoint_Template.potx</Template>
  <TotalTime>4088</TotalTime>
  <Words>680</Words>
  <Application>Microsoft Office PowerPoint</Application>
  <PresentationFormat>On-screen Show (16:9)</PresentationFormat>
  <Paragraphs>162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</vt:lpstr>
      <vt:lpstr>Rockwell</vt:lpstr>
      <vt:lpstr>DominionEnergy_PowerPoint_Template</vt:lpstr>
      <vt:lpstr>Joint Base Langley-Eustis (JBLE)   Dominion Energy  </vt:lpstr>
      <vt:lpstr>Joint Base Langley-Eustis  COL Harry Hung  633d Deputy Joint Base Commander</vt:lpstr>
      <vt:lpstr>JBLE PORTFOLIO</vt:lpstr>
      <vt:lpstr>JBLE ENERGY STRUCTURE</vt:lpstr>
      <vt:lpstr>JBLE HURDLES</vt:lpstr>
      <vt:lpstr>PROJECT EXECUTION</vt:lpstr>
      <vt:lpstr>Dominion Energy  Paul Matthews   Director, Federal Energy Solutions</vt:lpstr>
      <vt:lpstr>PowerPoint Presentation</vt:lpstr>
      <vt:lpstr>PowerPoint Presentation</vt:lpstr>
      <vt:lpstr>JBLE-LANGLEY</vt:lpstr>
      <vt:lpstr>JBLE-EUSTIS</vt:lpstr>
      <vt:lpstr>PowerPoint Presentation</vt:lpstr>
      <vt:lpstr>JBLE – Future Projects</vt:lpstr>
      <vt:lpstr>PARTNERSHIPS</vt:lpstr>
      <vt:lpstr>Hampton Roads Military  Federal Facilities Alliance (HRMFFA)  Rick Dwyer  Executive Director</vt:lpstr>
      <vt:lpstr>PARTNERSHIPS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Engert</dc:creator>
  <cp:lastModifiedBy>GRIMES, JEREE L GS-13 USAF ACC 633 ABW/JBIO</cp:lastModifiedBy>
  <cp:revision>71</cp:revision>
  <cp:lastPrinted>2022-10-27T12:38:25Z</cp:lastPrinted>
  <dcterms:created xsi:type="dcterms:W3CDTF">2017-02-07T14:17:27Z</dcterms:created>
  <dcterms:modified xsi:type="dcterms:W3CDTF">2022-10-28T19:10:03Z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  <property fmtid="{D5CDD505-2E9C-101B-9397-08002B2CF9AE}" pid="3" name="Order">
    <vt:r8>5300</vt:r8>
  </property>
</Properties>
</file>