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6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29.jpg" ContentType="image/jp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1"/>
  </p:notesMasterIdLst>
  <p:sldIdLst>
    <p:sldId id="304" r:id="rId3"/>
    <p:sldId id="305" r:id="rId4"/>
    <p:sldId id="277" r:id="rId5"/>
    <p:sldId id="895" r:id="rId6"/>
    <p:sldId id="901" r:id="rId7"/>
    <p:sldId id="366" r:id="rId8"/>
    <p:sldId id="306" r:id="rId9"/>
    <p:sldId id="902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3084" autoAdjust="0"/>
  </p:normalViewPr>
  <p:slideViewPr>
    <p:cSldViewPr>
      <p:cViewPr>
        <p:scale>
          <a:sx n="61" d="100"/>
          <a:sy n="61" d="100"/>
        </p:scale>
        <p:origin x="501" y="-24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06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Users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F9-4863-8896-5A542E4A8BE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F9-4863-8896-5A542E4A8BE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F9-4863-8896-5A542E4A8BE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F9-4863-8896-5A542E4A8BEC}"/>
              </c:ext>
            </c:extLst>
          </c:dPt>
          <c:cat>
            <c:strRef>
              <c:f>Sheet1!$A$2:$A$5</c:f>
              <c:strCache>
                <c:ptCount val="4"/>
                <c:pt idx="0">
                  <c:v>Active/Family</c:v>
                </c:pt>
                <c:pt idx="1">
                  <c:v>Disabled Veteran</c:v>
                </c:pt>
                <c:pt idx="2">
                  <c:v>Retired</c:v>
                </c:pt>
                <c:pt idx="3">
                  <c:v>Veteran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31152</c:v>
                </c:pt>
                <c:pt idx="1">
                  <c:v>5259</c:v>
                </c:pt>
                <c:pt idx="2">
                  <c:v>7961</c:v>
                </c:pt>
                <c:pt idx="3">
                  <c:v>1798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E-4B0C-975B-55C3B678D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1C-4BD7-AB9B-8B0DAE8701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1C-4BD7-AB9B-8B0DAE8701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1C-4BD7-AB9B-8B0DAE8701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1C-4BD7-AB9B-8B0DAE8701F1}"/>
              </c:ext>
            </c:extLst>
          </c:dPt>
          <c:cat>
            <c:strRef>
              <c:f>Sheet1!$A$2:$A$5</c:f>
              <c:strCache>
                <c:ptCount val="4"/>
                <c:pt idx="0">
                  <c:v>Gen Z</c:v>
                </c:pt>
                <c:pt idx="1">
                  <c:v>Millennial</c:v>
                </c:pt>
                <c:pt idx="2">
                  <c:v>Gen X</c:v>
                </c:pt>
                <c:pt idx="3">
                  <c:v>Boomer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7513</c:v>
                </c:pt>
                <c:pt idx="1">
                  <c:v>18952</c:v>
                </c:pt>
                <c:pt idx="2">
                  <c:v>12720</c:v>
                </c:pt>
                <c:pt idx="3">
                  <c:v>10032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2-45D8-8297-A407D9D75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4A9A-3726-4B50-B925-84B43B923C62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FA2F1-6839-47D4-8EE1-B9D422BC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FA2F1-6839-47D4-8EE1-B9D422BC6C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2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FE1A4-0A45-453D-A823-FBDE329F22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40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FE1A4-0A45-453D-A823-FBDE329F22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0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FA2F1-6839-47D4-8EE1-B9D422BC6C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6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33621" y="6645750"/>
            <a:ext cx="521970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r>
              <a:rPr spc="-40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5" dirty="0"/>
              <a:t>39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W-F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30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4"/>
            <a:ext cx="9144000" cy="5029200"/>
          </a:xfrm>
          <a:prstGeom prst="rect">
            <a:avLst/>
          </a:prstGeom>
        </p:spPr>
      </p:pic>
      <p:pic>
        <p:nvPicPr>
          <p:cNvPr id="7" name="Army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6" y="1"/>
            <a:ext cx="1495425" cy="1857375"/>
          </a:xfrm>
          <a:prstGeom prst="rect">
            <a:avLst/>
          </a:prstGeom>
        </p:spPr>
      </p:pic>
      <p:pic>
        <p:nvPicPr>
          <p:cNvPr id="9" name="LowerBar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11746" y="5863175"/>
            <a:ext cx="7155611" cy="2866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7888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7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94432" indent="0" algn="ctr">
              <a:buNone/>
              <a:defRPr sz="1725"/>
            </a:lvl2pPr>
            <a:lvl3pPr marL="788864" indent="0" algn="ctr">
              <a:buNone/>
              <a:defRPr sz="1553"/>
            </a:lvl3pPr>
            <a:lvl4pPr marL="1183297" indent="0" algn="ctr">
              <a:buNone/>
              <a:defRPr sz="1381"/>
            </a:lvl4pPr>
            <a:lvl5pPr marL="1577729" indent="0" algn="ctr">
              <a:buNone/>
              <a:defRPr sz="1381"/>
            </a:lvl5pPr>
            <a:lvl6pPr marL="1972162" indent="0" algn="ctr">
              <a:buNone/>
              <a:defRPr sz="1381"/>
            </a:lvl6pPr>
            <a:lvl7pPr marL="2366594" indent="0" algn="ctr">
              <a:buNone/>
              <a:defRPr sz="1381"/>
            </a:lvl7pPr>
            <a:lvl8pPr marL="2761027" indent="0" algn="ctr">
              <a:buNone/>
              <a:defRPr sz="1381"/>
            </a:lvl8pPr>
            <a:lvl9pPr marL="3155459" indent="0" algn="ctr">
              <a:buNone/>
              <a:defRPr sz="138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11746" y="5366882"/>
            <a:ext cx="7155611" cy="4181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defTabSz="7888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19" b="1" kern="1200" dirty="0">
                <a:solidFill>
                  <a:schemeClr val="bg1"/>
                </a:solidFill>
                <a:effectLst>
                  <a:outerShdw blurRad="76200" dist="38100" dir="3600000" algn="t" rotWithShape="0">
                    <a:schemeClr val="tx1">
                      <a:alpha val="7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78886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5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SC 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  <p:sp>
        <p:nvSpPr>
          <p:cNvPr id="9" name="object 75"/>
          <p:cNvSpPr txBox="1">
            <a:spLocks/>
          </p:cNvSpPr>
          <p:nvPr userDrawn="1"/>
        </p:nvSpPr>
        <p:spPr>
          <a:xfrm>
            <a:off x="78739" y="6721100"/>
            <a:ext cx="126238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5"/>
              </a:spcBef>
            </a:pPr>
            <a:r>
              <a:rPr lang="en-US" sz="900" b="1" spc="-5" dirty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</p:spTree>
    <p:extLst>
      <p:ext uri="{BB962C8B-B14F-4D97-AF65-F5344CB8AC3E}">
        <p14:creationId xmlns:p14="http://schemas.microsoft.com/office/powerpoint/2010/main" val="277017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332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PW-F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088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926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6725936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87" r="12617"/>
          <a:stretch/>
        </p:blipFill>
        <p:spPr>
          <a:xfrm>
            <a:off x="0" y="0"/>
            <a:ext cx="9144000" cy="6833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90" y="5543242"/>
            <a:ext cx="2199310" cy="13335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29804" y="3654026"/>
            <a:ext cx="7155611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ltGray">
          <a:xfrm>
            <a:off x="229804" y="3157734"/>
            <a:ext cx="7155611" cy="484748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510982" y="-1"/>
            <a:ext cx="1570733" cy="1868351"/>
            <a:chOff x="125730" y="0"/>
            <a:chExt cx="526946" cy="626790"/>
          </a:xfrm>
        </p:grpSpPr>
        <p:sp>
          <p:nvSpPr>
            <p:cNvPr id="18" name="Round Same Side Corner Rectangle 17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8000">
                  <a:schemeClr val="tx1">
                    <a:lumMod val="95000"/>
                    <a:lumOff val="5000"/>
                  </a:schemeClr>
                </a:gs>
                <a:gs pos="3400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prstClr val="black"/>
                  </a:solidFill>
                  <a:latin typeface="Adobe Garamond Pro" panose="02020502060506020403" pitchFamily="18" charset="0"/>
                </a:endParaRPr>
              </a:p>
            </p:txBody>
          </p:sp>
        </p:grpSp>
      </p:grpSp>
      <p:grpSp>
        <p:nvGrpSpPr>
          <p:cNvPr id="41" name="AMC insignia"/>
          <p:cNvGrpSpPr>
            <a:grpSpLocks noChangeAspect="1"/>
          </p:cNvGrpSpPr>
          <p:nvPr userDrawn="1"/>
        </p:nvGrpSpPr>
        <p:grpSpPr bwMode="auto">
          <a:xfrm>
            <a:off x="7178650" y="5801677"/>
            <a:ext cx="713456" cy="838201"/>
            <a:chOff x="4592" y="1364"/>
            <a:chExt cx="1161" cy="1364"/>
          </a:xfrm>
        </p:grpSpPr>
        <p:sp>
          <p:nvSpPr>
            <p:cNvPr id="4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4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56" y="5760451"/>
            <a:ext cx="954156" cy="8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929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053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74" y="165100"/>
            <a:ext cx="5978525" cy="7493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0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33621" y="6645750"/>
            <a:ext cx="521970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r>
              <a:rPr spc="-40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5" dirty="0"/>
              <a:t>39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528235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AUG</a:t>
            </a:r>
            <a:r>
              <a:rPr spc="-30" dirty="0"/>
              <a:t> </a:t>
            </a:r>
            <a:r>
              <a:rPr spc="-20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8052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AUG</a:t>
            </a:r>
            <a:r>
              <a:rPr spc="-30" dirty="0"/>
              <a:t> </a:t>
            </a:r>
            <a:r>
              <a:rPr spc="-20"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208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19217" y="1191259"/>
            <a:ext cx="3518534" cy="422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4333621" y="6645750"/>
            <a:ext cx="521970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r>
              <a:rPr spc="-40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5" dirty="0"/>
              <a:t>39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333621" y="6645750"/>
            <a:ext cx="521970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r>
              <a:rPr spc="-40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5" dirty="0"/>
              <a:t>39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95699"/>
            <a:ext cx="9143999" cy="31622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063" y="0"/>
            <a:ext cx="1495044" cy="18577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4333621" y="6645750"/>
            <a:ext cx="521970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r>
              <a:rPr spc="-40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5" dirty="0"/>
              <a:t>39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4"/>
            <a:ext cx="9144000" cy="5029200"/>
          </a:xfrm>
          <a:prstGeom prst="rect">
            <a:avLst/>
          </a:prstGeom>
        </p:spPr>
      </p:pic>
      <p:pic>
        <p:nvPicPr>
          <p:cNvPr id="7" name="Army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6" y="1"/>
            <a:ext cx="1495425" cy="1857375"/>
          </a:xfrm>
          <a:prstGeom prst="rect">
            <a:avLst/>
          </a:prstGeom>
        </p:spPr>
      </p:pic>
      <p:pic>
        <p:nvPicPr>
          <p:cNvPr id="9" name="LowerBar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11746" y="5863175"/>
            <a:ext cx="7155611" cy="2866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7888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7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94432" indent="0" algn="ctr">
              <a:buNone/>
              <a:defRPr sz="1725"/>
            </a:lvl2pPr>
            <a:lvl3pPr marL="788864" indent="0" algn="ctr">
              <a:buNone/>
              <a:defRPr sz="1553"/>
            </a:lvl3pPr>
            <a:lvl4pPr marL="1183297" indent="0" algn="ctr">
              <a:buNone/>
              <a:defRPr sz="1381"/>
            </a:lvl4pPr>
            <a:lvl5pPr marL="1577729" indent="0" algn="ctr">
              <a:buNone/>
              <a:defRPr sz="1381"/>
            </a:lvl5pPr>
            <a:lvl6pPr marL="1972162" indent="0" algn="ctr">
              <a:buNone/>
              <a:defRPr sz="1381"/>
            </a:lvl6pPr>
            <a:lvl7pPr marL="2366594" indent="0" algn="ctr">
              <a:buNone/>
              <a:defRPr sz="1381"/>
            </a:lvl7pPr>
            <a:lvl8pPr marL="2761027" indent="0" algn="ctr">
              <a:buNone/>
              <a:defRPr sz="1381"/>
            </a:lvl8pPr>
            <a:lvl9pPr marL="3155459" indent="0" algn="ctr">
              <a:buNone/>
              <a:defRPr sz="138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11746" y="5366882"/>
            <a:ext cx="7155611" cy="4181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defTabSz="7888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19" b="1" kern="1200" dirty="0">
                <a:solidFill>
                  <a:schemeClr val="bg1"/>
                </a:solidFill>
                <a:effectLst>
                  <a:outerShdw blurRad="76200" dist="38100" dir="3600000" algn="t" rotWithShape="0">
                    <a:schemeClr val="tx1">
                      <a:alpha val="7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78886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6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SC 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wer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7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4"/>
            <a:ext cx="9144000" cy="5029200"/>
          </a:xfrm>
          <a:prstGeom prst="rect">
            <a:avLst/>
          </a:prstGeom>
        </p:spPr>
      </p:pic>
      <p:pic>
        <p:nvPicPr>
          <p:cNvPr id="7" name="Army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6" y="1"/>
            <a:ext cx="1495425" cy="1857375"/>
          </a:xfrm>
          <a:prstGeom prst="rect">
            <a:avLst/>
          </a:prstGeom>
        </p:spPr>
      </p:pic>
      <p:pic>
        <p:nvPicPr>
          <p:cNvPr id="9" name="LowerBar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11746" y="5863175"/>
            <a:ext cx="7155611" cy="2866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7888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7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94432" indent="0" algn="ctr">
              <a:buNone/>
              <a:defRPr sz="1725"/>
            </a:lvl2pPr>
            <a:lvl3pPr marL="788864" indent="0" algn="ctr">
              <a:buNone/>
              <a:defRPr sz="1553"/>
            </a:lvl3pPr>
            <a:lvl4pPr marL="1183297" indent="0" algn="ctr">
              <a:buNone/>
              <a:defRPr sz="1381"/>
            </a:lvl4pPr>
            <a:lvl5pPr marL="1577729" indent="0" algn="ctr">
              <a:buNone/>
              <a:defRPr sz="1381"/>
            </a:lvl5pPr>
            <a:lvl6pPr marL="1972162" indent="0" algn="ctr">
              <a:buNone/>
              <a:defRPr sz="1381"/>
            </a:lvl6pPr>
            <a:lvl7pPr marL="2366594" indent="0" algn="ctr">
              <a:buNone/>
              <a:defRPr sz="1381"/>
            </a:lvl7pPr>
            <a:lvl8pPr marL="2761027" indent="0" algn="ctr">
              <a:buNone/>
              <a:defRPr sz="1381"/>
            </a:lvl8pPr>
            <a:lvl9pPr marL="3155459" indent="0" algn="ctr">
              <a:buNone/>
              <a:defRPr sz="138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11746" y="5366882"/>
            <a:ext cx="7155611" cy="4181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defTabSz="7888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19" b="1" kern="1200" dirty="0">
                <a:solidFill>
                  <a:schemeClr val="bg1"/>
                </a:solidFill>
                <a:effectLst>
                  <a:outerShdw blurRad="76200" dist="38100" dir="3600000" algn="t" rotWithShape="0">
                    <a:schemeClr val="tx1">
                      <a:alpha val="7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78886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9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SC 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8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878066"/>
            <a:ext cx="9143999" cy="92354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999" cy="10271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7769" y="2605277"/>
            <a:ext cx="3188461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398" y="1808226"/>
            <a:ext cx="8255203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werBar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637"/>
            <a:ext cx="9144000" cy="923925"/>
          </a:xfrm>
          <a:prstGeom prst="rect">
            <a:avLst/>
          </a:prstGeom>
        </p:spPr>
      </p:pic>
      <p:pic>
        <p:nvPicPr>
          <p:cNvPr id="19" name="TopBar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"/>
            <a:ext cx="9144000" cy="1028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01" y="6127544"/>
            <a:ext cx="659247" cy="6021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343412" y="662940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CB19856-4629-4C9F-86CF-D387DA0425B5}" type="slidenum">
              <a:rPr lang="en-US" sz="1000" b="1" smtClean="0">
                <a:latin typeface=" Arial"/>
              </a:rPr>
              <a:t>‹#›</a:t>
            </a:fld>
            <a:endParaRPr lang="en-US" sz="1000" b="1" dirty="0"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5790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8" r:id="rId15"/>
    <p:sldLayoutId id="214748368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home.army.mil/garrison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8495" y="4090415"/>
            <a:ext cx="914400" cy="8351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0178" y="5949882"/>
            <a:ext cx="55396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65" dirty="0">
                <a:latin typeface="Arial"/>
                <a:cs typeface="Arial"/>
              </a:rPr>
              <a:t>Scott Malcom, IMCOM HQ Public Affairs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010" y="5456782"/>
            <a:ext cx="7510990" cy="5059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Digital Garrison Mobile App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F6CA75-6E12-A423-89C4-008FE83FF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5" y="2310606"/>
            <a:ext cx="2740025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A6826-FCAE-AE53-0E4B-86410D54B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7775"/>
            <a:ext cx="1879250" cy="3596170"/>
          </a:xfrm>
          <a:prstGeom prst="rect">
            <a:avLst/>
          </a:prstGeom>
          <a:effectLst>
            <a:softEdge rad="5080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8AE6D25-F10E-6129-0A29-334AEA684EBF}"/>
              </a:ext>
            </a:extLst>
          </p:cNvPr>
          <p:cNvGrpSpPr/>
          <p:nvPr/>
        </p:nvGrpSpPr>
        <p:grpSpPr>
          <a:xfrm>
            <a:off x="2435342" y="291994"/>
            <a:ext cx="4422657" cy="4508606"/>
            <a:chOff x="2429415" y="2538625"/>
            <a:chExt cx="3620324" cy="362032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1804AB-D700-35BB-27D3-DA4C9A96E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584" y="2754425"/>
              <a:ext cx="1485016" cy="32129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0FAB17-CDA9-80C2-A453-A4135796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15" y="2538625"/>
              <a:ext cx="3620324" cy="3620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2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1FE5F04C-A848-171E-3E37-A2295F1E71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872" y="152400"/>
            <a:ext cx="71418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latin typeface="Arial"/>
                <a:cs typeface="Arial"/>
              </a:rPr>
              <a:t>Digital Garrison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3D0D67-18F5-7B75-3B3C-B4EFF45D9489}"/>
              </a:ext>
            </a:extLst>
          </p:cNvPr>
          <p:cNvGrpSpPr/>
          <p:nvPr/>
        </p:nvGrpSpPr>
        <p:grpSpPr>
          <a:xfrm>
            <a:off x="7848600" y="1162385"/>
            <a:ext cx="659247" cy="1939973"/>
            <a:chOff x="681359" y="1011948"/>
            <a:chExt cx="659247" cy="19399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F407F7-2A26-E437-5F45-C491FB103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2" t="14500" r="22696" b="39312"/>
            <a:stretch/>
          </p:blipFill>
          <p:spPr>
            <a:xfrm>
              <a:off x="784460" y="1011948"/>
              <a:ext cx="535958" cy="53405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10FAAE-F198-06D8-54BE-1CED2ABFF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59" y="1695280"/>
              <a:ext cx="659247" cy="6021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40FA75-91D3-BC54-2E99-CFC27DF8C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97" y="2402550"/>
              <a:ext cx="540510" cy="54937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D5112A8-FC45-31B2-66A0-0B3DE474C8E4}"/>
              </a:ext>
            </a:extLst>
          </p:cNvPr>
          <p:cNvSpPr txBox="1"/>
          <p:nvPr/>
        </p:nvSpPr>
        <p:spPr>
          <a:xfrm>
            <a:off x="3136682" y="1553419"/>
            <a:ext cx="4254503" cy="138499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Digital Garrison launched in 2020 to provide members of the Army community a single (enterprise solution), FISMA compliant mobile application for accessing installation QOL services including IMCOM public information, Family and MWR services, and AAFES shopping and dining.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BECAE6-9E80-F9B0-7234-FBE4575898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0" y="1112130"/>
            <a:ext cx="2870222" cy="4894154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4E3CB6A-5E5A-89C0-FA65-18F2DF7F4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07693"/>
              </p:ext>
            </p:extLst>
          </p:nvPr>
        </p:nvGraphicFramePr>
        <p:xfrm>
          <a:off x="3132492" y="3433445"/>
          <a:ext cx="2427059" cy="2056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059">
                  <a:extLst>
                    <a:ext uri="{9D8B030D-6E8A-4147-A177-3AD203B41FA5}">
                      <a16:colId xmlns:a16="http://schemas.microsoft.com/office/drawing/2014/main" val="3294201975"/>
                    </a:ext>
                  </a:extLst>
                </a:gridCol>
              </a:tblGrid>
              <a:tr h="223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We Were</a:t>
                      </a:r>
                    </a:p>
                  </a:txBody>
                  <a:tcPr marL="71450" marR="71450" marT="35725" marB="357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44564"/>
                  </a:ext>
                </a:extLst>
              </a:tr>
              <a:tr h="177178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14+ non-uniform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apps developed at the local level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Inconsistent application of security standards, info and user experience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usage/adoption (est. 5-7% of population)</a:t>
                      </a:r>
                    </a:p>
                  </a:txBody>
                  <a:tcPr marL="71450" marR="71450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660089"/>
                  </a:ext>
                </a:extLst>
              </a:tr>
            </a:tbl>
          </a:graphicData>
        </a:graphic>
      </p:graphicFrame>
      <p:sp>
        <p:nvSpPr>
          <p:cNvPr id="14" name="Right Arrow 12">
            <a:extLst>
              <a:ext uri="{FF2B5EF4-FFF2-40B4-BE49-F238E27FC236}">
                <a16:creationId xmlns:a16="http://schemas.microsoft.com/office/drawing/2014/main" id="{70A79699-3639-147B-E464-8B6247212AC8}"/>
              </a:ext>
            </a:extLst>
          </p:cNvPr>
          <p:cNvSpPr/>
          <p:nvPr/>
        </p:nvSpPr>
        <p:spPr bwMode="auto">
          <a:xfrm>
            <a:off x="5655359" y="4224689"/>
            <a:ext cx="644856" cy="474105"/>
          </a:xfrm>
          <a:prstGeom prst="rightArrow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11CF83D-0AB2-3C0E-823D-E7ACD3871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4534"/>
              </p:ext>
            </p:extLst>
          </p:nvPr>
        </p:nvGraphicFramePr>
        <p:xfrm>
          <a:off x="6396023" y="3429000"/>
          <a:ext cx="2318209" cy="2340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209">
                  <a:extLst>
                    <a:ext uri="{9D8B030D-6E8A-4147-A177-3AD203B41FA5}">
                      <a16:colId xmlns:a16="http://schemas.microsoft.com/office/drawing/2014/main" val="3294201975"/>
                    </a:ext>
                  </a:extLst>
                </a:gridCol>
              </a:tblGrid>
              <a:tr h="258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We Are</a:t>
                      </a:r>
                    </a:p>
                  </a:txBody>
                  <a:tcPr marL="71450" marR="71450" marT="35725" marB="357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44564"/>
                  </a:ext>
                </a:extLst>
              </a:tr>
              <a:tr h="2056042">
                <a:tc>
                  <a:txBody>
                    <a:bodyPr/>
                    <a:lstStyle/>
                    <a:p>
                      <a:pPr marL="285750" lvl="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Enterprise solution that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operationalizes commanders’ communication </a:t>
                      </a:r>
                    </a:p>
                    <a:p>
                      <a:pPr marL="285750" lvl="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Cyber-secure; FISMA compliant</a:t>
                      </a:r>
                    </a:p>
                    <a:p>
                      <a:pPr marL="285750" lvl="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Continually optimized through routine feedback &amp; upgrades</a:t>
                      </a:r>
                      <a:endParaRPr lang="en-US" sz="1400" b="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50" marR="71450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660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25762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12"/>
          <p:cNvGrpSpPr/>
          <p:nvPr/>
        </p:nvGrpSpPr>
        <p:grpSpPr>
          <a:xfrm>
            <a:off x="702063" y="1129573"/>
            <a:ext cx="7437120" cy="5203190"/>
            <a:chOff x="710184" y="1127760"/>
            <a:chExt cx="7437120" cy="520319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4" y="1175003"/>
              <a:ext cx="2420111" cy="12649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7351" y="1133856"/>
              <a:ext cx="2439923" cy="13380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80" y="5343144"/>
              <a:ext cx="5093207" cy="9875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7872" y="2849879"/>
              <a:ext cx="1484375" cy="32125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15540" y="2633472"/>
              <a:ext cx="3621023" cy="36194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69948" y="2415539"/>
              <a:ext cx="1418590" cy="668020"/>
            </a:xfrm>
            <a:custGeom>
              <a:avLst/>
              <a:gdLst/>
              <a:ahLst/>
              <a:cxnLst/>
              <a:rect l="l" t="t" r="r" b="b"/>
              <a:pathLst>
                <a:path w="1418589" h="668019">
                  <a:moveTo>
                    <a:pt x="0" y="0"/>
                  </a:moveTo>
                  <a:lnTo>
                    <a:pt x="0" y="667753"/>
                  </a:lnTo>
                  <a:lnTo>
                    <a:pt x="1418196" y="66775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275444" y="304519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9760" y="1127760"/>
              <a:ext cx="2447543" cy="13517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258816" y="2470403"/>
              <a:ext cx="1875789" cy="572135"/>
            </a:xfrm>
            <a:custGeom>
              <a:avLst/>
              <a:gdLst/>
              <a:ahLst/>
              <a:cxnLst/>
              <a:rect l="l" t="t" r="r" b="b"/>
              <a:pathLst>
                <a:path w="1875790" h="572135">
                  <a:moveTo>
                    <a:pt x="1875789" y="0"/>
                  </a:moveTo>
                  <a:lnTo>
                    <a:pt x="1873808" y="0"/>
                  </a:lnTo>
                  <a:lnTo>
                    <a:pt x="1873808" y="571690"/>
                  </a:lnTo>
                  <a:lnTo>
                    <a:pt x="0" y="57169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195313" y="300399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226051" y="2461260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0"/>
                  </a:moveTo>
                  <a:lnTo>
                    <a:pt x="0" y="22233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187955" y="267090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01544" y="860783"/>
            <a:ext cx="2030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sng" strike="noStrike" kern="1200" cap="none" spc="-1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Calibri"/>
                <a:ea typeface="+mn-ea"/>
                <a:cs typeface="Calibri"/>
                <a:hlinkClick r:id="rId8"/>
              </a:rPr>
              <a:t>Home.army.mil/garrison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0734" y="860333"/>
            <a:ext cx="1960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sng" strike="noStrike" kern="1200" cap="none" spc="-1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Calibri"/>
                <a:ea typeface="+mn-ea"/>
                <a:cs typeface="Calibri"/>
                <a:hlinkClick r:id="rId8"/>
              </a:rPr>
              <a:t>Garrison.armymwr.com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3977" y="860333"/>
            <a:ext cx="18821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sng" strike="noStrike" kern="1200" cap="none" spc="-1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Calibri"/>
                <a:ea typeface="+mn-ea"/>
                <a:cs typeface="Calibri"/>
                <a:hlinkClick r:id="rId8"/>
              </a:rPr>
              <a:t>ShopMyExchange.com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13370" y="5040013"/>
            <a:ext cx="771640" cy="6884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07767" y="5838732"/>
            <a:ext cx="820675" cy="6910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28575" y="3184873"/>
            <a:ext cx="2417801" cy="2015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Facility information</a:t>
            </a: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Gate directions</a:t>
            </a: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Push notifications</a:t>
            </a: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Local events</a:t>
            </a: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Soldier and Family resources</a:t>
            </a: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Installation news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37274" y="3119850"/>
            <a:ext cx="2910515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Enterprise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solution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Continually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optimizing</a:t>
            </a:r>
            <a:endParaRPr kumimoji="0" lang="en-US" sz="18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285K+ downloads</a:t>
            </a: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Available at 67 installations</a:t>
            </a: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Cyber-secure; FISMA compliant</a:t>
            </a: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 and above industry standards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4.2                      ratings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37% retention rate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22097" y="2628869"/>
            <a:ext cx="1668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Automatic</a:t>
            </a:r>
            <a:r>
              <a:rPr kumimoji="0" sz="1400" b="1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integration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1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F175269F-C396-85A2-4AFD-FE196F72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</a:t>
            </a:r>
            <a:br>
              <a:rPr lang="en-US" dirty="0"/>
            </a:br>
            <a:r>
              <a:rPr lang="en-US" dirty="0"/>
              <a:t>               </a:t>
            </a:r>
            <a:endParaRPr lang="en-US" sz="2200" dirty="0">
              <a:latin typeface=" Arial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1EF29439-EF4E-3349-7289-ABDE61349F39}"/>
              </a:ext>
            </a:extLst>
          </p:cNvPr>
          <p:cNvSpPr txBox="1">
            <a:spLocks/>
          </p:cNvSpPr>
          <p:nvPr/>
        </p:nvSpPr>
        <p:spPr>
          <a:xfrm>
            <a:off x="898563" y="140917"/>
            <a:ext cx="71418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Digital Garrison – How It 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EB4F0-9F84-DB48-9140-95FFAE4861E8}"/>
              </a:ext>
            </a:extLst>
          </p:cNvPr>
          <p:cNvSpPr txBox="1"/>
          <p:nvPr/>
        </p:nvSpPr>
        <p:spPr>
          <a:xfrm>
            <a:off x="228600" y="5299023"/>
            <a:ext cx="3156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Coming in 2023: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Community Groups feature to connect select audiences with information tailored for them!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A8580F3-D98F-9BE7-79A9-ADC69A241F39}"/>
              </a:ext>
            </a:extLst>
          </p:cNvPr>
          <p:cNvSpPr/>
          <p:nvPr/>
        </p:nvSpPr>
        <p:spPr>
          <a:xfrm>
            <a:off x="6719314" y="5299023"/>
            <a:ext cx="283315" cy="321046"/>
          </a:xfrm>
          <a:prstGeom prst="star5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94" y="805666"/>
            <a:ext cx="6516414" cy="3085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0" y="157303"/>
            <a:ext cx="8307239" cy="369332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Digital Garrison: Commander’s Communication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9079" y="3663026"/>
            <a:ext cx="22487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Push Notification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Sends message to a user’s mobile device lock screen and the Notification Center in the 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 users must be opted-in for ‘Installation’ Push Notifications to receive the messages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Input by PAOs and POCs in AAFES Message Center website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9"/>
          <a:stretch/>
        </p:blipFill>
        <p:spPr>
          <a:xfrm>
            <a:off x="6315115" y="1004431"/>
            <a:ext cx="1732817" cy="287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6"/>
          <a:stretch/>
        </p:blipFill>
        <p:spPr>
          <a:xfrm>
            <a:off x="3938387" y="1426624"/>
            <a:ext cx="1752028" cy="291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9BD6649B-8BD4-4527-9041-EB95B3C59B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92" t="26902" r="504" b="49907"/>
          <a:stretch/>
        </p:blipFill>
        <p:spPr>
          <a:xfrm>
            <a:off x="1064932" y="2305184"/>
            <a:ext cx="2248755" cy="1160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63572" y="4569731"/>
            <a:ext cx="220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Announcement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Users access Announcements on the dashboard after opening the app, or under ‘Installation Information’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Input by PAOs via IMCOM website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5114" y="4116379"/>
            <a:ext cx="2579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Widget Carousel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Rotating messages on app dashboard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Two slots for IMCOM-wide messages; three slots for local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Input by PAOs via IMCOM website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9079" y="920963"/>
            <a:ext cx="224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Digital Garrison to communicate with your community!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01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590800" y="152400"/>
            <a:ext cx="983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Digital Garrison in Action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1559126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live demonstration of Digital Garrison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(Seven minutes)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92512" y="2513055"/>
            <a:ext cx="3620324" cy="3620324"/>
            <a:chOff x="2429415" y="2538625"/>
            <a:chExt cx="3620324" cy="362032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584" y="2754425"/>
              <a:ext cx="1485016" cy="32129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15" y="2538625"/>
              <a:ext cx="3620324" cy="3620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48812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80953"/>
            <a:ext cx="7955280" cy="369332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Digital Garrison: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E2748-C75E-D78A-9FEB-5DA7945B2C7A}"/>
              </a:ext>
            </a:extLst>
          </p:cNvPr>
          <p:cNvSpPr txBox="1"/>
          <p:nvPr/>
        </p:nvSpPr>
        <p:spPr>
          <a:xfrm>
            <a:off x="682937" y="1217741"/>
            <a:ext cx="4759367" cy="175432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 status: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~285K downloads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Aiming for 300K by end of 2022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Great retention in August (36.7%)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Valuable tool for Fort Buchanan 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during Hurricane Fiona and Fort Stewart in Ian.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B8B22D8-7F43-497B-704D-08336BAEF36E}"/>
              </a:ext>
            </a:extLst>
          </p:cNvPr>
          <p:cNvGraphicFramePr/>
          <p:nvPr/>
        </p:nvGraphicFramePr>
        <p:xfrm>
          <a:off x="448056" y="3085527"/>
          <a:ext cx="4334529" cy="305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C243EA3-C9F2-5B1F-F9F3-9D972284BF64}"/>
              </a:ext>
            </a:extLst>
          </p:cNvPr>
          <p:cNvGraphicFramePr/>
          <p:nvPr/>
        </p:nvGraphicFramePr>
        <p:xfrm>
          <a:off x="4343400" y="2057400"/>
          <a:ext cx="5504688" cy="318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DBBED7-8CC3-C73D-2003-D20F40623564}"/>
              </a:ext>
            </a:extLst>
          </p:cNvPr>
          <p:cNvSpPr txBox="1"/>
          <p:nvPr/>
        </p:nvSpPr>
        <p:spPr>
          <a:xfrm>
            <a:off x="5349240" y="5806440"/>
            <a:ext cx="136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*data pulled from subset of users</a:t>
            </a:r>
          </a:p>
        </p:txBody>
      </p:sp>
    </p:spTree>
    <p:extLst>
      <p:ext uri="{BB962C8B-B14F-4D97-AF65-F5344CB8AC3E}">
        <p14:creationId xmlns:p14="http://schemas.microsoft.com/office/powerpoint/2010/main" val="419697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9E8B3FA-09BA-38F2-AC17-21E27EA95BEC}"/>
              </a:ext>
            </a:extLst>
          </p:cNvPr>
          <p:cNvGrpSpPr/>
          <p:nvPr/>
        </p:nvGrpSpPr>
        <p:grpSpPr>
          <a:xfrm>
            <a:off x="0" y="1066800"/>
            <a:ext cx="7216725" cy="5220359"/>
            <a:chOff x="1021080" y="2666385"/>
            <a:chExt cx="5093207" cy="3684271"/>
          </a:xfrm>
        </p:grpSpPr>
        <p:pic>
          <p:nvPicPr>
            <p:cNvPr id="11" name="object 15">
              <a:extLst>
                <a:ext uri="{FF2B5EF4-FFF2-40B4-BE49-F238E27FC236}">
                  <a16:creationId xmlns:a16="http://schemas.microsoft.com/office/drawing/2014/main" id="{4A9B89AD-A654-473F-53D8-6760E0BFFE4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080" y="5363105"/>
              <a:ext cx="5093207" cy="987551"/>
            </a:xfrm>
            <a:prstGeom prst="rect">
              <a:avLst/>
            </a:prstGeom>
          </p:spPr>
        </p:pic>
        <p:pic>
          <p:nvPicPr>
            <p:cNvPr id="12" name="object 16">
              <a:extLst>
                <a:ext uri="{FF2B5EF4-FFF2-40B4-BE49-F238E27FC236}">
                  <a16:creationId xmlns:a16="http://schemas.microsoft.com/office/drawing/2014/main" id="{E744A410-AA47-FC1F-568F-EF749D18881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7872" y="2869840"/>
              <a:ext cx="1484375" cy="3212591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F5396222-B48A-131B-6980-2CD832EFD0F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0" y="2666385"/>
              <a:ext cx="3621023" cy="3619499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1FE5F04C-A848-171E-3E37-A2295F1E71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872" y="152400"/>
            <a:ext cx="71418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latin typeface="Arial"/>
                <a:cs typeface="Arial"/>
              </a:rPr>
              <a:t>Digital Garrison</a:t>
            </a:r>
            <a:endParaRPr sz="2200" dirty="0">
              <a:latin typeface="Arial"/>
              <a:cs typeface="Arial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11CF83D-0AB2-3C0E-823D-E7ACD3871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93140"/>
              </p:ext>
            </p:extLst>
          </p:nvPr>
        </p:nvGraphicFramePr>
        <p:xfrm>
          <a:off x="6188302" y="1668067"/>
          <a:ext cx="2318209" cy="1555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209">
                  <a:extLst>
                    <a:ext uri="{9D8B030D-6E8A-4147-A177-3AD203B41FA5}">
                      <a16:colId xmlns:a16="http://schemas.microsoft.com/office/drawing/2014/main" val="3294201975"/>
                    </a:ext>
                  </a:extLst>
                </a:gridCol>
              </a:tblGrid>
              <a:tr h="261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You Can Help!</a:t>
                      </a:r>
                    </a:p>
                  </a:txBody>
                  <a:tcPr marL="71450" marR="71450" marT="35725" marB="357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44564"/>
                  </a:ext>
                </a:extLst>
              </a:tr>
              <a:tr h="1270427">
                <a:tc>
                  <a:txBody>
                    <a:bodyPr/>
                    <a:lstStyle/>
                    <a:p>
                      <a:pPr marL="285750" lvl="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Download, use, promote!</a:t>
                      </a:r>
                    </a:p>
                    <a:p>
                      <a:pPr marL="285750" lvl="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Word-of-mouth is the most effective marketing tool we have</a:t>
                      </a:r>
                    </a:p>
                    <a:p>
                      <a:pPr marL="285750" lvl="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i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our advocate</a:t>
                      </a:r>
                    </a:p>
                  </a:txBody>
                  <a:tcPr marL="71450" marR="71450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66008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4E3CB6A-5E5A-89C0-FA65-18F2DF7F4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2414"/>
              </p:ext>
            </p:extLst>
          </p:nvPr>
        </p:nvGraphicFramePr>
        <p:xfrm>
          <a:off x="930643" y="1663185"/>
          <a:ext cx="2234108" cy="29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108">
                  <a:extLst>
                    <a:ext uri="{9D8B030D-6E8A-4147-A177-3AD203B41FA5}">
                      <a16:colId xmlns:a16="http://schemas.microsoft.com/office/drawing/2014/main" val="3294201975"/>
                    </a:ext>
                  </a:extLst>
                </a:gridCol>
              </a:tblGrid>
              <a:tr h="223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We Are Headed</a:t>
                      </a:r>
                    </a:p>
                  </a:txBody>
                  <a:tcPr marL="71450" marR="71450" marT="35725" marB="357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44564"/>
                  </a:ext>
                </a:extLst>
              </a:tr>
              <a:tr h="177178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Continued optimization</a:t>
                      </a:r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Newly signed IMCOM-AAFES Memorandum of Agreement allows streamlined improvements and optimization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Expanded reach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Increase Digital Garrison presence at all Army installations (currently at 67 installations)</a:t>
                      </a:r>
                    </a:p>
                  </a:txBody>
                  <a:tcPr marL="71450" marR="71450" marT="35725" marB="3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660089"/>
                  </a:ext>
                </a:extLst>
              </a:tr>
            </a:tbl>
          </a:graphicData>
        </a:graphic>
      </p:graphicFrame>
      <p:pic>
        <p:nvPicPr>
          <p:cNvPr id="27" name="Picture 2">
            <a:extLst>
              <a:ext uri="{FF2B5EF4-FFF2-40B4-BE49-F238E27FC236}">
                <a16:creationId xmlns:a16="http://schemas.microsoft.com/office/drawing/2014/main" id="{6B8D833B-1A74-52C3-1349-CFF51E19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89" y="3429000"/>
            <a:ext cx="2740025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07565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590800" y="152400"/>
            <a:ext cx="983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Digital Garrison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4800600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2153E-55B4-844A-62A6-3EC0A860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5968369" cy="3575358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55144804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Content Slide Maste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222401F2-D2A5-4466-AD1B-E0B5A2F90C8A}"/>
</file>

<file path=customXml/itemProps2.xml><?xml version="1.0" encoding="utf-8"?>
<ds:datastoreItem xmlns:ds="http://schemas.openxmlformats.org/officeDocument/2006/customXml" ds:itemID="{A6984C36-9428-48C0-A78B-E34B1DB12A1F}"/>
</file>

<file path=customXml/itemProps3.xml><?xml version="1.0" encoding="utf-8"?>
<ds:datastoreItem xmlns:ds="http://schemas.openxmlformats.org/officeDocument/2006/customXml" ds:itemID="{E700DD2B-3B8A-4B2F-A739-BF1EFF37BD1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434</Words>
  <Application>Microsoft Office PowerPoint</Application>
  <PresentationFormat>On-screen Show (4:3)</PresentationFormat>
  <Paragraphs>77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 Arial</vt:lpstr>
      <vt:lpstr>Adobe Garamond Pro</vt:lpstr>
      <vt:lpstr>Arial</vt:lpstr>
      <vt:lpstr>Calibri</vt:lpstr>
      <vt:lpstr>Calibri Light</vt:lpstr>
      <vt:lpstr>Times New Roman</vt:lpstr>
      <vt:lpstr>Wingdings</vt:lpstr>
      <vt:lpstr>Office Theme</vt:lpstr>
      <vt:lpstr>7_Content Slide Master Template</vt:lpstr>
      <vt:lpstr>PowerPoint Presentation</vt:lpstr>
      <vt:lpstr>Digital Garrison</vt:lpstr>
      <vt:lpstr>                                </vt:lpstr>
      <vt:lpstr>Digital Garrison: Commander’s Communication Tools</vt:lpstr>
      <vt:lpstr>PowerPoint Presentation</vt:lpstr>
      <vt:lpstr>Digital Garrison: Overview</vt:lpstr>
      <vt:lpstr>Digital Garrison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Gonzales, Nicholas C Mr CIV USA IMCOM HQ</dc:creator>
  <cp:lastModifiedBy>Malcom, Scott F CIV USARMY IMCOM HQ (USA)</cp:lastModifiedBy>
  <cp:revision>42</cp:revision>
  <dcterms:created xsi:type="dcterms:W3CDTF">2021-08-11T14:43:49Z</dcterms:created>
  <dcterms:modified xsi:type="dcterms:W3CDTF">2022-10-21T15:06:14Z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2021-08-11T00:00:00Z</vt:filetime>
  </property>
  <property fmtid="{D5CDD505-2E9C-101B-9397-08002B2CF9AE}" pid="3" name="LastSaved">
    <vt:filetime>2021-08-11T00:00:00Z</vt:filetime>
  </property>
  <property fmtid="{D5CDD505-2E9C-101B-9397-08002B2CF9AE}" pid="4" name="ContentTypeId">
    <vt:lpwstr>0x010100669121F19C93BA4DB0094FC1C2D0CE64</vt:lpwstr>
  </property>
</Properties>
</file>