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6"/>
  </p:notesMasterIdLst>
  <p:handoutMasterIdLst>
    <p:handoutMasterId r:id="rId27"/>
  </p:handoutMasterIdLst>
  <p:sldIdLst>
    <p:sldId id="293" r:id="rId5"/>
    <p:sldId id="321" r:id="rId6"/>
    <p:sldId id="339" r:id="rId7"/>
    <p:sldId id="351" r:id="rId8"/>
    <p:sldId id="354" r:id="rId9"/>
    <p:sldId id="352" r:id="rId10"/>
    <p:sldId id="353" r:id="rId11"/>
    <p:sldId id="361" r:id="rId12"/>
    <p:sldId id="333" r:id="rId13"/>
    <p:sldId id="327" r:id="rId14"/>
    <p:sldId id="331" r:id="rId15"/>
    <p:sldId id="357" r:id="rId16"/>
    <p:sldId id="356" r:id="rId17"/>
    <p:sldId id="347" r:id="rId18"/>
    <p:sldId id="363" r:id="rId19"/>
    <p:sldId id="355" r:id="rId20"/>
    <p:sldId id="359" r:id="rId21"/>
    <p:sldId id="362" r:id="rId22"/>
    <p:sldId id="334" r:id="rId23"/>
    <p:sldId id="335" r:id="rId24"/>
    <p:sldId id="345" r:id="rId2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5CD5658-1FDB-4A9B-B112-A1A86E89A3E7}">
          <p14:sldIdLst>
            <p14:sldId id="293"/>
            <p14:sldId id="321"/>
            <p14:sldId id="339"/>
            <p14:sldId id="351"/>
            <p14:sldId id="354"/>
            <p14:sldId id="352"/>
            <p14:sldId id="353"/>
            <p14:sldId id="361"/>
            <p14:sldId id="333"/>
            <p14:sldId id="327"/>
            <p14:sldId id="331"/>
            <p14:sldId id="357"/>
            <p14:sldId id="356"/>
            <p14:sldId id="347"/>
            <p14:sldId id="363"/>
          </p14:sldIdLst>
        </p14:section>
        <p14:section name="Backup" id="{BDC464A9-2130-476B-BB2B-4FBBFB886BBF}">
          <p14:sldIdLst>
            <p14:sldId id="355"/>
            <p14:sldId id="359"/>
            <p14:sldId id="362"/>
            <p14:sldId id="334"/>
            <p14:sldId id="335"/>
            <p14:sldId id="345"/>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ner, Janie" initials="WJ" lastIdx="90" clrIdx="0">
    <p:extLst>
      <p:ext uri="{19B8F6BF-5375-455C-9EA6-DF929625EA0E}">
        <p15:presenceInfo xmlns:p15="http://schemas.microsoft.com/office/powerpoint/2012/main" userId="S::jwillner@deloitte.com::1dffa9ef-23b4-463f-8442-798dfbcb4aed" providerId="AD"/>
      </p:ext>
    </p:extLst>
  </p:cmAuthor>
  <p:cmAuthor id="2" name="Asadoorian, John" initials="AJ" lastIdx="38" clrIdx="1">
    <p:extLst>
      <p:ext uri="{19B8F6BF-5375-455C-9EA6-DF929625EA0E}">
        <p15:presenceInfo xmlns:p15="http://schemas.microsoft.com/office/powerpoint/2012/main" userId="S::jasadoorian@deloitte.com::af9a62f1-4176-42c6-91f5-7b07d2288fc2" providerId="AD"/>
      </p:ext>
    </p:extLst>
  </p:cmAuthor>
  <p:cmAuthor id="3" name="Koltz, John" initials="KJ" lastIdx="29" clrIdx="2">
    <p:extLst>
      <p:ext uri="{19B8F6BF-5375-455C-9EA6-DF929625EA0E}">
        <p15:presenceInfo xmlns:p15="http://schemas.microsoft.com/office/powerpoint/2012/main" userId="S::jkoltz@deloitte.com::a40f4047-fdaf-4aac-8727-1f3f655d507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E8AA"/>
    <a:srgbClr val="000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844" autoAdjust="0"/>
  </p:normalViewPr>
  <p:slideViewPr>
    <p:cSldViewPr snapToGrid="0">
      <p:cViewPr varScale="1">
        <p:scale>
          <a:sx n="62" d="100"/>
          <a:sy n="62" d="100"/>
        </p:scale>
        <p:origin x="140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sadoorian\Desktop\Electrification%20Visual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asadoorian\Desktop\Electrification%20Visual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asadoorian\Desktop\Electrification%20Visual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Target ZEV and EVSE Acquisitions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1"/>
          <c:tx>
            <c:strRef>
              <c:f>Sheet1!$R$13</c:f>
              <c:strCache>
                <c:ptCount val="1"/>
                <c:pt idx="0">
                  <c:v>LD ZEVs</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Sheet1!$Q$14:$Q$20</c:f>
              <c:numCache>
                <c:formatCode>General</c:formatCode>
                <c:ptCount val="7"/>
                <c:pt idx="0">
                  <c:v>2022</c:v>
                </c:pt>
                <c:pt idx="1">
                  <c:v>2023</c:v>
                </c:pt>
                <c:pt idx="2">
                  <c:v>2024</c:v>
                </c:pt>
                <c:pt idx="3">
                  <c:v>2025</c:v>
                </c:pt>
                <c:pt idx="4">
                  <c:v>2026</c:v>
                </c:pt>
                <c:pt idx="5">
                  <c:v>2027</c:v>
                </c:pt>
                <c:pt idx="6">
                  <c:v>2028</c:v>
                </c:pt>
              </c:numCache>
            </c:numRef>
          </c:cat>
          <c:val>
            <c:numRef>
              <c:f>Sheet1!$R$14:$R$20</c:f>
              <c:numCache>
                <c:formatCode>General</c:formatCode>
                <c:ptCount val="7"/>
                <c:pt idx="0">
                  <c:v>62</c:v>
                </c:pt>
                <c:pt idx="1">
                  <c:v>216</c:v>
                </c:pt>
                <c:pt idx="2">
                  <c:v>524</c:v>
                </c:pt>
                <c:pt idx="3">
                  <c:v>987</c:v>
                </c:pt>
                <c:pt idx="4">
                  <c:v>1604</c:v>
                </c:pt>
                <c:pt idx="5">
                  <c:v>2390</c:v>
                </c:pt>
                <c:pt idx="6">
                  <c:v>3054</c:v>
                </c:pt>
              </c:numCache>
            </c:numRef>
          </c:val>
          <c:smooth val="0"/>
          <c:extLst>
            <c:ext xmlns:c16="http://schemas.microsoft.com/office/drawing/2014/chart" uri="{C3380CC4-5D6E-409C-BE32-E72D297353CC}">
              <c16:uniqueId val="{00000000-DDD3-4887-BD6F-C3C350C812FE}"/>
            </c:ext>
          </c:extLst>
        </c:ser>
        <c:ser>
          <c:idx val="2"/>
          <c:order val="2"/>
          <c:tx>
            <c:strRef>
              <c:f>Sheet1!$S$13</c:f>
              <c:strCache>
                <c:ptCount val="1"/>
                <c:pt idx="0">
                  <c:v>Lvl 2 Ports</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Sheet1!$Q$14:$Q$20</c:f>
              <c:numCache>
                <c:formatCode>General</c:formatCode>
                <c:ptCount val="7"/>
                <c:pt idx="0">
                  <c:v>2022</c:v>
                </c:pt>
                <c:pt idx="1">
                  <c:v>2023</c:v>
                </c:pt>
                <c:pt idx="2">
                  <c:v>2024</c:v>
                </c:pt>
                <c:pt idx="3">
                  <c:v>2025</c:v>
                </c:pt>
                <c:pt idx="4">
                  <c:v>2026</c:v>
                </c:pt>
                <c:pt idx="5">
                  <c:v>2027</c:v>
                </c:pt>
                <c:pt idx="6">
                  <c:v>2028</c:v>
                </c:pt>
              </c:numCache>
            </c:numRef>
          </c:cat>
          <c:val>
            <c:numRef>
              <c:f>Sheet1!$S$14:$S$20</c:f>
              <c:numCache>
                <c:formatCode>General</c:formatCode>
                <c:ptCount val="7"/>
                <c:pt idx="0">
                  <c:v>52</c:v>
                </c:pt>
                <c:pt idx="1">
                  <c:v>157</c:v>
                </c:pt>
                <c:pt idx="2">
                  <c:v>314</c:v>
                </c:pt>
                <c:pt idx="3">
                  <c:v>524</c:v>
                </c:pt>
                <c:pt idx="4">
                  <c:v>786</c:v>
                </c:pt>
                <c:pt idx="5">
                  <c:v>1006</c:v>
                </c:pt>
                <c:pt idx="6">
                  <c:v>1317</c:v>
                </c:pt>
              </c:numCache>
            </c:numRef>
          </c:val>
          <c:smooth val="0"/>
          <c:extLst>
            <c:ext xmlns:c16="http://schemas.microsoft.com/office/drawing/2014/chart" uri="{C3380CC4-5D6E-409C-BE32-E72D297353CC}">
              <c16:uniqueId val="{00000001-DDD3-4887-BD6F-C3C350C812FE}"/>
            </c:ext>
          </c:extLst>
        </c:ser>
        <c:ser>
          <c:idx val="3"/>
          <c:order val="3"/>
          <c:tx>
            <c:strRef>
              <c:f>Sheet1!$T$13</c:f>
              <c:strCache>
                <c:ptCount val="1"/>
                <c:pt idx="0">
                  <c:v>DCFC Ports</c:v>
                </c:pt>
              </c:strCache>
            </c:strRef>
          </c:tx>
          <c:spPr>
            <a:ln w="28575" cap="rnd">
              <a:solidFill>
                <a:schemeClr val="accent6">
                  <a:lumMod val="60000"/>
                </a:schemeClr>
              </a:solidFill>
              <a:round/>
            </a:ln>
            <a:effectLst/>
          </c:spPr>
          <c:marker>
            <c:symbol val="circle"/>
            <c:size val="5"/>
            <c:spPr>
              <a:solidFill>
                <a:schemeClr val="accent6">
                  <a:lumMod val="60000"/>
                </a:schemeClr>
              </a:solidFill>
              <a:ln w="9525">
                <a:solidFill>
                  <a:schemeClr val="accent6">
                    <a:lumMod val="60000"/>
                  </a:schemeClr>
                </a:solidFill>
              </a:ln>
              <a:effectLst/>
            </c:spPr>
          </c:marker>
          <c:cat>
            <c:numRef>
              <c:f>Sheet1!$Q$14:$Q$20</c:f>
              <c:numCache>
                <c:formatCode>General</c:formatCode>
                <c:ptCount val="7"/>
                <c:pt idx="0">
                  <c:v>2022</c:v>
                </c:pt>
                <c:pt idx="1">
                  <c:v>2023</c:v>
                </c:pt>
                <c:pt idx="2">
                  <c:v>2024</c:v>
                </c:pt>
                <c:pt idx="3">
                  <c:v>2025</c:v>
                </c:pt>
                <c:pt idx="4">
                  <c:v>2026</c:v>
                </c:pt>
                <c:pt idx="5">
                  <c:v>2027</c:v>
                </c:pt>
                <c:pt idx="6">
                  <c:v>2028</c:v>
                </c:pt>
              </c:numCache>
            </c:numRef>
          </c:cat>
          <c:val>
            <c:numRef>
              <c:f>Sheet1!$T$14:$T$20</c:f>
              <c:numCache>
                <c:formatCode>General</c:formatCode>
                <c:ptCount val="7"/>
                <c:pt idx="0">
                  <c:v>0</c:v>
                </c:pt>
                <c:pt idx="1">
                  <c:v>15</c:v>
                </c:pt>
                <c:pt idx="2">
                  <c:v>38</c:v>
                </c:pt>
                <c:pt idx="3">
                  <c:v>69</c:v>
                </c:pt>
                <c:pt idx="4">
                  <c:v>108</c:v>
                </c:pt>
                <c:pt idx="5">
                  <c:v>141</c:v>
                </c:pt>
                <c:pt idx="6">
                  <c:v>188</c:v>
                </c:pt>
              </c:numCache>
            </c:numRef>
          </c:val>
          <c:smooth val="0"/>
          <c:extLst>
            <c:ext xmlns:c16="http://schemas.microsoft.com/office/drawing/2014/chart" uri="{C3380CC4-5D6E-409C-BE32-E72D297353CC}">
              <c16:uniqueId val="{00000002-DDD3-4887-BD6F-C3C350C812FE}"/>
            </c:ext>
          </c:extLst>
        </c:ser>
        <c:dLbls>
          <c:showLegendKey val="0"/>
          <c:showVal val="0"/>
          <c:showCatName val="0"/>
          <c:showSerName val="0"/>
          <c:showPercent val="0"/>
          <c:showBubbleSize val="0"/>
        </c:dLbls>
        <c:marker val="1"/>
        <c:smooth val="0"/>
        <c:axId val="418843248"/>
        <c:axId val="418843664"/>
        <c:extLst>
          <c:ext xmlns:c15="http://schemas.microsoft.com/office/drawing/2012/chart" uri="{02D57815-91ED-43cb-92C2-25804820EDAC}">
            <c15:filteredLineSeries>
              <c15:ser>
                <c:idx val="0"/>
                <c:order val="0"/>
                <c:tx>
                  <c:strRef>
                    <c:extLst>
                      <c:ext uri="{02D57815-91ED-43cb-92C2-25804820EDAC}">
                        <c15:formulaRef>
                          <c15:sqref>Sheet1!$Q$13</c15:sqref>
                        </c15:formulaRef>
                      </c:ext>
                    </c:extLst>
                    <c:strCache>
                      <c:ptCount val="1"/>
                      <c:pt idx="0">
                        <c:v>Year</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extLst>
                      <c:ext uri="{02D57815-91ED-43cb-92C2-25804820EDAC}">
                        <c15:formulaRef>
                          <c15:sqref>Sheet1!$Q$14:$Q$20</c15:sqref>
                        </c15:formulaRef>
                      </c:ext>
                    </c:extLst>
                    <c:numCache>
                      <c:formatCode>General</c:formatCode>
                      <c:ptCount val="7"/>
                      <c:pt idx="0">
                        <c:v>2022</c:v>
                      </c:pt>
                      <c:pt idx="1">
                        <c:v>2023</c:v>
                      </c:pt>
                      <c:pt idx="2">
                        <c:v>2024</c:v>
                      </c:pt>
                      <c:pt idx="3">
                        <c:v>2025</c:v>
                      </c:pt>
                      <c:pt idx="4">
                        <c:v>2026</c:v>
                      </c:pt>
                      <c:pt idx="5">
                        <c:v>2027</c:v>
                      </c:pt>
                      <c:pt idx="6">
                        <c:v>2028</c:v>
                      </c:pt>
                    </c:numCache>
                  </c:numRef>
                </c:cat>
                <c:val>
                  <c:numRef>
                    <c:extLst>
                      <c:ext uri="{02D57815-91ED-43cb-92C2-25804820EDAC}">
                        <c15:formulaRef>
                          <c15:sqref>Sheet1!$Q$14:$Q$20</c15:sqref>
                        </c15:formulaRef>
                      </c:ext>
                    </c:extLst>
                    <c:numCache>
                      <c:formatCode>General</c:formatCode>
                      <c:ptCount val="7"/>
                      <c:pt idx="0">
                        <c:v>2022</c:v>
                      </c:pt>
                      <c:pt idx="1">
                        <c:v>2023</c:v>
                      </c:pt>
                      <c:pt idx="2">
                        <c:v>2024</c:v>
                      </c:pt>
                      <c:pt idx="3">
                        <c:v>2025</c:v>
                      </c:pt>
                      <c:pt idx="4">
                        <c:v>2026</c:v>
                      </c:pt>
                      <c:pt idx="5">
                        <c:v>2027</c:v>
                      </c:pt>
                      <c:pt idx="6">
                        <c:v>2028</c:v>
                      </c:pt>
                    </c:numCache>
                  </c:numRef>
                </c:val>
                <c:smooth val="0"/>
                <c:extLst>
                  <c:ext xmlns:c16="http://schemas.microsoft.com/office/drawing/2014/chart" uri="{C3380CC4-5D6E-409C-BE32-E72D297353CC}">
                    <c16:uniqueId val="{00000003-DDD3-4887-BD6F-C3C350C812FE}"/>
                  </c:ext>
                </c:extLst>
              </c15:ser>
            </c15:filteredLineSeries>
          </c:ext>
        </c:extLst>
      </c:lineChart>
      <c:catAx>
        <c:axId val="4188432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Fiscal 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8843664"/>
        <c:crosses val="autoZero"/>
        <c:auto val="1"/>
        <c:lblAlgn val="ctr"/>
        <c:lblOffset val="100"/>
        <c:noMultiLvlLbl val="0"/>
      </c:catAx>
      <c:valAx>
        <c:axId val="4188436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New</a:t>
                </a:r>
                <a:r>
                  <a:rPr lang="en-US" baseline="0"/>
                  <a:t> Acquisitions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88432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ZEV</a:t>
            </a:r>
            <a:r>
              <a:rPr lang="en-US" baseline="0"/>
              <a:t> Budget vs. Cost Estimate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1"/>
          <c:tx>
            <c:strRef>
              <c:f>Sheet1!$R$3</c:f>
              <c:strCache>
                <c:ptCount val="1"/>
                <c:pt idx="0">
                  <c:v>ZEV Budget </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Sheet1!$Q$4:$Q$10</c:f>
              <c:numCache>
                <c:formatCode>General</c:formatCode>
                <c:ptCount val="7"/>
                <c:pt idx="0">
                  <c:v>2022</c:v>
                </c:pt>
                <c:pt idx="1">
                  <c:v>2023</c:v>
                </c:pt>
                <c:pt idx="2">
                  <c:v>2024</c:v>
                </c:pt>
                <c:pt idx="3">
                  <c:v>2025</c:v>
                </c:pt>
                <c:pt idx="4">
                  <c:v>2026</c:v>
                </c:pt>
                <c:pt idx="5">
                  <c:v>2027</c:v>
                </c:pt>
                <c:pt idx="6">
                  <c:v>2028</c:v>
                </c:pt>
              </c:numCache>
            </c:numRef>
          </c:cat>
          <c:val>
            <c:numRef>
              <c:f>Sheet1!$R$4:$R$10</c:f>
              <c:numCache>
                <c:formatCode>"$"#,##0_);[Red]\("$"#,##0\)</c:formatCode>
                <c:ptCount val="7"/>
                <c:pt idx="0" formatCode="General">
                  <c:v>0</c:v>
                </c:pt>
                <c:pt idx="1">
                  <c:v>1000</c:v>
                </c:pt>
                <c:pt idx="2">
                  <c:v>800</c:v>
                </c:pt>
                <c:pt idx="3">
                  <c:v>1150</c:v>
                </c:pt>
                <c:pt idx="4">
                  <c:v>3900</c:v>
                </c:pt>
                <c:pt idx="5">
                  <c:v>4622</c:v>
                </c:pt>
                <c:pt idx="6">
                  <c:v>4715</c:v>
                </c:pt>
              </c:numCache>
            </c:numRef>
          </c:val>
          <c:smooth val="0"/>
          <c:extLst>
            <c:ext xmlns:c16="http://schemas.microsoft.com/office/drawing/2014/chart" uri="{C3380CC4-5D6E-409C-BE32-E72D297353CC}">
              <c16:uniqueId val="{00000000-8B77-488F-B63A-6FB2247FE070}"/>
            </c:ext>
          </c:extLst>
        </c:ser>
        <c:ser>
          <c:idx val="2"/>
          <c:order val="2"/>
          <c:tx>
            <c:strRef>
              <c:f>Sheet1!$S$3</c:f>
              <c:strCache>
                <c:ptCount val="1"/>
                <c:pt idx="0">
                  <c:v>Estimated ZEV Cost</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Sheet1!$Q$4:$Q$10</c:f>
              <c:numCache>
                <c:formatCode>General</c:formatCode>
                <c:ptCount val="7"/>
                <c:pt idx="0">
                  <c:v>2022</c:v>
                </c:pt>
                <c:pt idx="1">
                  <c:v>2023</c:v>
                </c:pt>
                <c:pt idx="2">
                  <c:v>2024</c:v>
                </c:pt>
                <c:pt idx="3">
                  <c:v>2025</c:v>
                </c:pt>
                <c:pt idx="4">
                  <c:v>2026</c:v>
                </c:pt>
                <c:pt idx="5">
                  <c:v>2027</c:v>
                </c:pt>
                <c:pt idx="6">
                  <c:v>2028</c:v>
                </c:pt>
              </c:numCache>
            </c:numRef>
          </c:cat>
          <c:val>
            <c:numRef>
              <c:f>Sheet1!$S$4:$S$10</c:f>
              <c:numCache>
                <c:formatCode>"$"#,##0_);[Red]\("$"#,##0\)</c:formatCode>
                <c:ptCount val="7"/>
                <c:pt idx="0" formatCode="General">
                  <c:v>0</c:v>
                </c:pt>
                <c:pt idx="1">
                  <c:v>2565</c:v>
                </c:pt>
                <c:pt idx="2">
                  <c:v>5131</c:v>
                </c:pt>
                <c:pt idx="3">
                  <c:v>7713</c:v>
                </c:pt>
                <c:pt idx="4">
                  <c:v>10278</c:v>
                </c:pt>
                <c:pt idx="5">
                  <c:v>13094</c:v>
                </c:pt>
                <c:pt idx="6">
                  <c:v>13627</c:v>
                </c:pt>
              </c:numCache>
            </c:numRef>
          </c:val>
          <c:smooth val="0"/>
          <c:extLst>
            <c:ext xmlns:c16="http://schemas.microsoft.com/office/drawing/2014/chart" uri="{C3380CC4-5D6E-409C-BE32-E72D297353CC}">
              <c16:uniqueId val="{00000001-8B77-488F-B63A-6FB2247FE070}"/>
            </c:ext>
          </c:extLst>
        </c:ser>
        <c:dLbls>
          <c:showLegendKey val="0"/>
          <c:showVal val="0"/>
          <c:showCatName val="0"/>
          <c:showSerName val="0"/>
          <c:showPercent val="0"/>
          <c:showBubbleSize val="0"/>
        </c:dLbls>
        <c:marker val="1"/>
        <c:smooth val="0"/>
        <c:axId val="1931331840"/>
        <c:axId val="1931332672"/>
        <c:extLst>
          <c:ext xmlns:c15="http://schemas.microsoft.com/office/drawing/2012/chart" uri="{02D57815-91ED-43cb-92C2-25804820EDAC}">
            <c15:filteredLineSeries>
              <c15:ser>
                <c:idx val="0"/>
                <c:order val="0"/>
                <c:tx>
                  <c:strRef>
                    <c:extLst>
                      <c:ext uri="{02D57815-91ED-43cb-92C2-25804820EDAC}">
                        <c15:formulaRef>
                          <c15:sqref>Sheet1!$Q$3</c15:sqref>
                        </c15:formulaRef>
                      </c:ext>
                    </c:extLst>
                    <c:strCache>
                      <c:ptCount val="1"/>
                      <c:pt idx="0">
                        <c:v>Year</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extLst>
                      <c:ext uri="{02D57815-91ED-43cb-92C2-25804820EDAC}">
                        <c15:formulaRef>
                          <c15:sqref>Sheet1!$Q$4:$Q$10</c15:sqref>
                        </c15:formulaRef>
                      </c:ext>
                    </c:extLst>
                    <c:numCache>
                      <c:formatCode>General</c:formatCode>
                      <c:ptCount val="7"/>
                      <c:pt idx="0">
                        <c:v>2022</c:v>
                      </c:pt>
                      <c:pt idx="1">
                        <c:v>2023</c:v>
                      </c:pt>
                      <c:pt idx="2">
                        <c:v>2024</c:v>
                      </c:pt>
                      <c:pt idx="3">
                        <c:v>2025</c:v>
                      </c:pt>
                      <c:pt idx="4">
                        <c:v>2026</c:v>
                      </c:pt>
                      <c:pt idx="5">
                        <c:v>2027</c:v>
                      </c:pt>
                      <c:pt idx="6">
                        <c:v>2028</c:v>
                      </c:pt>
                    </c:numCache>
                  </c:numRef>
                </c:cat>
                <c:val>
                  <c:numRef>
                    <c:extLst>
                      <c:ext uri="{02D57815-91ED-43cb-92C2-25804820EDAC}">
                        <c15:formulaRef>
                          <c15:sqref>Sheet1!$Q$4:$Q$10</c15:sqref>
                        </c15:formulaRef>
                      </c:ext>
                    </c:extLst>
                    <c:numCache>
                      <c:formatCode>General</c:formatCode>
                      <c:ptCount val="7"/>
                      <c:pt idx="0">
                        <c:v>2022</c:v>
                      </c:pt>
                      <c:pt idx="1">
                        <c:v>2023</c:v>
                      </c:pt>
                      <c:pt idx="2">
                        <c:v>2024</c:v>
                      </c:pt>
                      <c:pt idx="3">
                        <c:v>2025</c:v>
                      </c:pt>
                      <c:pt idx="4">
                        <c:v>2026</c:v>
                      </c:pt>
                      <c:pt idx="5">
                        <c:v>2027</c:v>
                      </c:pt>
                      <c:pt idx="6">
                        <c:v>2028</c:v>
                      </c:pt>
                    </c:numCache>
                  </c:numRef>
                </c:val>
                <c:smooth val="0"/>
                <c:extLst>
                  <c:ext xmlns:c16="http://schemas.microsoft.com/office/drawing/2014/chart" uri="{C3380CC4-5D6E-409C-BE32-E72D297353CC}">
                    <c16:uniqueId val="{00000002-8B77-488F-B63A-6FB2247FE070}"/>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Sheet1!$T$3</c15:sqref>
                        </c15:formulaRef>
                      </c:ext>
                    </c:extLst>
                    <c:strCache>
                      <c:ptCount val="1"/>
                      <c:pt idx="0">
                        <c:v>EVSE Budget </c:v>
                      </c:pt>
                    </c:strCache>
                  </c:strRef>
                </c:tx>
                <c:spPr>
                  <a:ln w="28575"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cat>
                  <c:numRef>
                    <c:extLst xmlns:c15="http://schemas.microsoft.com/office/drawing/2012/chart">
                      <c:ext xmlns:c15="http://schemas.microsoft.com/office/drawing/2012/chart" uri="{02D57815-91ED-43cb-92C2-25804820EDAC}">
                        <c15:formulaRef>
                          <c15:sqref>Sheet1!$Q$4:$Q$10</c15:sqref>
                        </c15:formulaRef>
                      </c:ext>
                    </c:extLst>
                    <c:numCache>
                      <c:formatCode>General</c:formatCode>
                      <c:ptCount val="7"/>
                      <c:pt idx="0">
                        <c:v>2022</c:v>
                      </c:pt>
                      <c:pt idx="1">
                        <c:v>2023</c:v>
                      </c:pt>
                      <c:pt idx="2">
                        <c:v>2024</c:v>
                      </c:pt>
                      <c:pt idx="3">
                        <c:v>2025</c:v>
                      </c:pt>
                      <c:pt idx="4">
                        <c:v>2026</c:v>
                      </c:pt>
                      <c:pt idx="5">
                        <c:v>2027</c:v>
                      </c:pt>
                      <c:pt idx="6">
                        <c:v>2028</c:v>
                      </c:pt>
                    </c:numCache>
                  </c:numRef>
                </c:cat>
                <c:val>
                  <c:numRef>
                    <c:extLst xmlns:c15="http://schemas.microsoft.com/office/drawing/2012/chart">
                      <c:ext xmlns:c15="http://schemas.microsoft.com/office/drawing/2012/chart" uri="{02D57815-91ED-43cb-92C2-25804820EDAC}">
                        <c15:formulaRef>
                          <c15:sqref>Sheet1!$T$4:$T$10</c15:sqref>
                        </c15:formulaRef>
                      </c:ext>
                    </c:extLst>
                    <c:numCache>
                      <c:formatCode>"$"#,##0_);[Red]\("$"#,##0\)</c:formatCode>
                      <c:ptCount val="7"/>
                      <c:pt idx="0" formatCode="General">
                        <c:v>0</c:v>
                      </c:pt>
                      <c:pt idx="1">
                        <c:v>5000</c:v>
                      </c:pt>
                      <c:pt idx="2">
                        <c:v>5000</c:v>
                      </c:pt>
                      <c:pt idx="3">
                        <c:v>5000</c:v>
                      </c:pt>
                      <c:pt idx="4">
                        <c:v>5000</c:v>
                      </c:pt>
                      <c:pt idx="5">
                        <c:v>5000</c:v>
                      </c:pt>
                      <c:pt idx="6">
                        <c:v>5100</c:v>
                      </c:pt>
                    </c:numCache>
                  </c:numRef>
                </c:val>
                <c:smooth val="0"/>
                <c:extLst xmlns:c15="http://schemas.microsoft.com/office/drawing/2012/chart">
                  <c:ext xmlns:c16="http://schemas.microsoft.com/office/drawing/2014/chart" uri="{C3380CC4-5D6E-409C-BE32-E72D297353CC}">
                    <c16:uniqueId val="{00000003-8B77-488F-B63A-6FB2247FE070}"/>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Sheet1!$U$3</c15:sqref>
                        </c15:formulaRef>
                      </c:ext>
                    </c:extLst>
                    <c:strCache>
                      <c:ptCount val="1"/>
                      <c:pt idx="0">
                        <c:v>Estimated EVSE Cost </c:v>
                      </c:pt>
                    </c:strCache>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cat>
                  <c:numRef>
                    <c:extLst xmlns:c15="http://schemas.microsoft.com/office/drawing/2012/chart">
                      <c:ext xmlns:c15="http://schemas.microsoft.com/office/drawing/2012/chart" uri="{02D57815-91ED-43cb-92C2-25804820EDAC}">
                        <c15:formulaRef>
                          <c15:sqref>Sheet1!$Q$4:$Q$10</c15:sqref>
                        </c15:formulaRef>
                      </c:ext>
                    </c:extLst>
                    <c:numCache>
                      <c:formatCode>General</c:formatCode>
                      <c:ptCount val="7"/>
                      <c:pt idx="0">
                        <c:v>2022</c:v>
                      </c:pt>
                      <c:pt idx="1">
                        <c:v>2023</c:v>
                      </c:pt>
                      <c:pt idx="2">
                        <c:v>2024</c:v>
                      </c:pt>
                      <c:pt idx="3">
                        <c:v>2025</c:v>
                      </c:pt>
                      <c:pt idx="4">
                        <c:v>2026</c:v>
                      </c:pt>
                      <c:pt idx="5">
                        <c:v>2027</c:v>
                      </c:pt>
                      <c:pt idx="6">
                        <c:v>2028</c:v>
                      </c:pt>
                    </c:numCache>
                  </c:numRef>
                </c:cat>
                <c:val>
                  <c:numRef>
                    <c:extLst xmlns:c15="http://schemas.microsoft.com/office/drawing/2012/chart">
                      <c:ext xmlns:c15="http://schemas.microsoft.com/office/drawing/2012/chart" uri="{02D57815-91ED-43cb-92C2-25804820EDAC}">
                        <c15:formulaRef>
                          <c15:sqref>Sheet1!$U$4:$U$10</c15:sqref>
                        </c15:formulaRef>
                      </c:ext>
                    </c:extLst>
                    <c:numCache>
                      <c:formatCode>"$"#,##0_);[Red]\("$"#,##0\)</c:formatCode>
                      <c:ptCount val="7"/>
                      <c:pt idx="0" formatCode="General">
                        <c:v>0</c:v>
                      </c:pt>
                      <c:pt idx="1">
                        <c:v>2700</c:v>
                      </c:pt>
                      <c:pt idx="2">
                        <c:v>4080</c:v>
                      </c:pt>
                      <c:pt idx="3">
                        <c:v>5475</c:v>
                      </c:pt>
                      <c:pt idx="4">
                        <c:v>6855</c:v>
                      </c:pt>
                      <c:pt idx="5">
                        <c:v>5775</c:v>
                      </c:pt>
                      <c:pt idx="6">
                        <c:v>9745</c:v>
                      </c:pt>
                    </c:numCache>
                  </c:numRef>
                </c:val>
                <c:smooth val="0"/>
                <c:extLst xmlns:c15="http://schemas.microsoft.com/office/drawing/2012/chart">
                  <c:ext xmlns:c16="http://schemas.microsoft.com/office/drawing/2014/chart" uri="{C3380CC4-5D6E-409C-BE32-E72D297353CC}">
                    <c16:uniqueId val="{00000004-8B77-488F-B63A-6FB2247FE070}"/>
                  </c:ext>
                </c:extLst>
              </c15:ser>
            </c15:filteredLineSeries>
          </c:ext>
        </c:extLst>
      </c:lineChart>
      <c:catAx>
        <c:axId val="193133184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Fiscal 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1332672"/>
        <c:crosses val="autoZero"/>
        <c:auto val="1"/>
        <c:lblAlgn val="ctr"/>
        <c:lblOffset val="100"/>
        <c:noMultiLvlLbl val="0"/>
      </c:catAx>
      <c:valAx>
        <c:axId val="19313326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Amount</a:t>
                </a:r>
                <a:r>
                  <a:rPr lang="en-US" baseline="0"/>
                  <a:t> (in thousands)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1331840"/>
        <c:crosses val="autoZero"/>
        <c:crossBetween val="between"/>
      </c:valAx>
      <c:spPr>
        <a:noFill/>
        <a:ln>
          <a:solidFill>
            <a:schemeClr val="accent3">
              <a:alpha val="42000"/>
            </a:schemeClr>
          </a:solid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EVSE Budget vs.</a:t>
            </a:r>
            <a:r>
              <a:rPr lang="en-US" baseline="0"/>
              <a:t> Cost Estimate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3"/>
          <c:order val="3"/>
          <c:tx>
            <c:strRef>
              <c:f>Sheet1!$T$3</c:f>
              <c:strCache>
                <c:ptCount val="1"/>
                <c:pt idx="0">
                  <c:v>EVSE Budget </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Sheet1!$Q$4:$Q$10</c:f>
              <c:numCache>
                <c:formatCode>General</c:formatCode>
                <c:ptCount val="7"/>
                <c:pt idx="0">
                  <c:v>2022</c:v>
                </c:pt>
                <c:pt idx="1">
                  <c:v>2023</c:v>
                </c:pt>
                <c:pt idx="2">
                  <c:v>2024</c:v>
                </c:pt>
                <c:pt idx="3">
                  <c:v>2025</c:v>
                </c:pt>
                <c:pt idx="4">
                  <c:v>2026</c:v>
                </c:pt>
                <c:pt idx="5">
                  <c:v>2027</c:v>
                </c:pt>
                <c:pt idx="6">
                  <c:v>2028</c:v>
                </c:pt>
              </c:numCache>
            </c:numRef>
          </c:cat>
          <c:val>
            <c:numRef>
              <c:f>Sheet1!$T$4:$T$10</c:f>
              <c:numCache>
                <c:formatCode>"$"#,##0_);[Red]\("$"#,##0\)</c:formatCode>
                <c:ptCount val="7"/>
                <c:pt idx="0" formatCode="General">
                  <c:v>0</c:v>
                </c:pt>
                <c:pt idx="1">
                  <c:v>5000</c:v>
                </c:pt>
                <c:pt idx="2">
                  <c:v>5000</c:v>
                </c:pt>
                <c:pt idx="3">
                  <c:v>5000</c:v>
                </c:pt>
                <c:pt idx="4">
                  <c:v>5000</c:v>
                </c:pt>
                <c:pt idx="5">
                  <c:v>5000</c:v>
                </c:pt>
                <c:pt idx="6">
                  <c:v>5100</c:v>
                </c:pt>
              </c:numCache>
            </c:numRef>
          </c:val>
          <c:smooth val="0"/>
          <c:extLst>
            <c:ext xmlns:c16="http://schemas.microsoft.com/office/drawing/2014/chart" uri="{C3380CC4-5D6E-409C-BE32-E72D297353CC}">
              <c16:uniqueId val="{00000000-7F1A-498D-BD97-090BFE8B1F5A}"/>
            </c:ext>
          </c:extLst>
        </c:ser>
        <c:ser>
          <c:idx val="4"/>
          <c:order val="4"/>
          <c:tx>
            <c:strRef>
              <c:f>Sheet1!$U$3</c:f>
              <c:strCache>
                <c:ptCount val="1"/>
                <c:pt idx="0">
                  <c:v>Estimated EVSE Cost </c:v>
                </c:pt>
              </c:strCache>
            </c:strRef>
          </c:tx>
          <c:spPr>
            <a:ln w="28575" cap="rnd">
              <a:solidFill>
                <a:schemeClr val="accent3">
                  <a:lumMod val="60000"/>
                </a:schemeClr>
              </a:solidFill>
              <a:round/>
            </a:ln>
            <a:effectLst/>
          </c:spPr>
          <c:marker>
            <c:symbol val="circle"/>
            <c:size val="5"/>
            <c:spPr>
              <a:solidFill>
                <a:schemeClr val="accent3">
                  <a:lumMod val="60000"/>
                </a:schemeClr>
              </a:solidFill>
              <a:ln w="9525">
                <a:solidFill>
                  <a:schemeClr val="accent3">
                    <a:lumMod val="60000"/>
                  </a:schemeClr>
                </a:solidFill>
              </a:ln>
              <a:effectLst/>
            </c:spPr>
          </c:marker>
          <c:cat>
            <c:numRef>
              <c:f>Sheet1!$Q$4:$Q$10</c:f>
              <c:numCache>
                <c:formatCode>General</c:formatCode>
                <c:ptCount val="7"/>
                <c:pt idx="0">
                  <c:v>2022</c:v>
                </c:pt>
                <c:pt idx="1">
                  <c:v>2023</c:v>
                </c:pt>
                <c:pt idx="2">
                  <c:v>2024</c:v>
                </c:pt>
                <c:pt idx="3">
                  <c:v>2025</c:v>
                </c:pt>
                <c:pt idx="4">
                  <c:v>2026</c:v>
                </c:pt>
                <c:pt idx="5">
                  <c:v>2027</c:v>
                </c:pt>
                <c:pt idx="6">
                  <c:v>2028</c:v>
                </c:pt>
              </c:numCache>
            </c:numRef>
          </c:cat>
          <c:val>
            <c:numRef>
              <c:f>Sheet1!$U$4:$U$10</c:f>
              <c:numCache>
                <c:formatCode>"$"#,##0_);[Red]\("$"#,##0\)</c:formatCode>
                <c:ptCount val="7"/>
                <c:pt idx="0" formatCode="General">
                  <c:v>0</c:v>
                </c:pt>
                <c:pt idx="1">
                  <c:v>2700</c:v>
                </c:pt>
                <c:pt idx="2">
                  <c:v>4080</c:v>
                </c:pt>
                <c:pt idx="3">
                  <c:v>5475</c:v>
                </c:pt>
                <c:pt idx="4">
                  <c:v>6855</c:v>
                </c:pt>
                <c:pt idx="5">
                  <c:v>5775</c:v>
                </c:pt>
                <c:pt idx="6">
                  <c:v>9745</c:v>
                </c:pt>
              </c:numCache>
            </c:numRef>
          </c:val>
          <c:smooth val="0"/>
          <c:extLst>
            <c:ext xmlns:c16="http://schemas.microsoft.com/office/drawing/2014/chart" uri="{C3380CC4-5D6E-409C-BE32-E72D297353CC}">
              <c16:uniqueId val="{00000001-7F1A-498D-BD97-090BFE8B1F5A}"/>
            </c:ext>
          </c:extLst>
        </c:ser>
        <c:dLbls>
          <c:showLegendKey val="0"/>
          <c:showVal val="0"/>
          <c:showCatName val="0"/>
          <c:showSerName val="0"/>
          <c:showPercent val="0"/>
          <c:showBubbleSize val="0"/>
        </c:dLbls>
        <c:marker val="1"/>
        <c:smooth val="0"/>
        <c:axId val="414690736"/>
        <c:axId val="414684912"/>
        <c:extLst>
          <c:ext xmlns:c15="http://schemas.microsoft.com/office/drawing/2012/chart" uri="{02D57815-91ED-43cb-92C2-25804820EDAC}">
            <c15:filteredLineSeries>
              <c15:ser>
                <c:idx val="0"/>
                <c:order val="0"/>
                <c:tx>
                  <c:strRef>
                    <c:extLst>
                      <c:ext uri="{02D57815-91ED-43cb-92C2-25804820EDAC}">
                        <c15:formulaRef>
                          <c15:sqref>Sheet1!$Q$3</c15:sqref>
                        </c15:formulaRef>
                      </c:ext>
                    </c:extLst>
                    <c:strCache>
                      <c:ptCount val="1"/>
                      <c:pt idx="0">
                        <c:v>Year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extLst>
                      <c:ext uri="{02D57815-91ED-43cb-92C2-25804820EDAC}">
                        <c15:formulaRef>
                          <c15:sqref>Sheet1!$Q$4:$Q$10</c15:sqref>
                        </c15:formulaRef>
                      </c:ext>
                    </c:extLst>
                    <c:numCache>
                      <c:formatCode>General</c:formatCode>
                      <c:ptCount val="7"/>
                      <c:pt idx="0">
                        <c:v>2022</c:v>
                      </c:pt>
                      <c:pt idx="1">
                        <c:v>2023</c:v>
                      </c:pt>
                      <c:pt idx="2">
                        <c:v>2024</c:v>
                      </c:pt>
                      <c:pt idx="3">
                        <c:v>2025</c:v>
                      </c:pt>
                      <c:pt idx="4">
                        <c:v>2026</c:v>
                      </c:pt>
                      <c:pt idx="5">
                        <c:v>2027</c:v>
                      </c:pt>
                      <c:pt idx="6">
                        <c:v>2028</c:v>
                      </c:pt>
                    </c:numCache>
                  </c:numRef>
                </c:cat>
                <c:val>
                  <c:numRef>
                    <c:extLst>
                      <c:ext uri="{02D57815-91ED-43cb-92C2-25804820EDAC}">
                        <c15:formulaRef>
                          <c15:sqref>Sheet1!$Q$4:$Q$10</c15:sqref>
                        </c15:formulaRef>
                      </c:ext>
                    </c:extLst>
                    <c:numCache>
                      <c:formatCode>General</c:formatCode>
                      <c:ptCount val="7"/>
                      <c:pt idx="0">
                        <c:v>2022</c:v>
                      </c:pt>
                      <c:pt idx="1">
                        <c:v>2023</c:v>
                      </c:pt>
                      <c:pt idx="2">
                        <c:v>2024</c:v>
                      </c:pt>
                      <c:pt idx="3">
                        <c:v>2025</c:v>
                      </c:pt>
                      <c:pt idx="4">
                        <c:v>2026</c:v>
                      </c:pt>
                      <c:pt idx="5">
                        <c:v>2027</c:v>
                      </c:pt>
                      <c:pt idx="6">
                        <c:v>2028</c:v>
                      </c:pt>
                    </c:numCache>
                  </c:numRef>
                </c:val>
                <c:smooth val="0"/>
                <c:extLst>
                  <c:ext xmlns:c16="http://schemas.microsoft.com/office/drawing/2014/chart" uri="{C3380CC4-5D6E-409C-BE32-E72D297353CC}">
                    <c16:uniqueId val="{00000002-7F1A-498D-BD97-090BFE8B1F5A}"/>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Sheet1!$R$3</c15:sqref>
                        </c15:formulaRef>
                      </c:ext>
                    </c:extLst>
                    <c:strCache>
                      <c:ptCount val="1"/>
                      <c:pt idx="0">
                        <c:v>ZEV Budget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extLst xmlns:c15="http://schemas.microsoft.com/office/drawing/2012/chart">
                      <c:ext xmlns:c15="http://schemas.microsoft.com/office/drawing/2012/chart" uri="{02D57815-91ED-43cb-92C2-25804820EDAC}">
                        <c15:formulaRef>
                          <c15:sqref>Sheet1!$Q$4:$Q$10</c15:sqref>
                        </c15:formulaRef>
                      </c:ext>
                    </c:extLst>
                    <c:numCache>
                      <c:formatCode>General</c:formatCode>
                      <c:ptCount val="7"/>
                      <c:pt idx="0">
                        <c:v>2022</c:v>
                      </c:pt>
                      <c:pt idx="1">
                        <c:v>2023</c:v>
                      </c:pt>
                      <c:pt idx="2">
                        <c:v>2024</c:v>
                      </c:pt>
                      <c:pt idx="3">
                        <c:v>2025</c:v>
                      </c:pt>
                      <c:pt idx="4">
                        <c:v>2026</c:v>
                      </c:pt>
                      <c:pt idx="5">
                        <c:v>2027</c:v>
                      </c:pt>
                      <c:pt idx="6">
                        <c:v>2028</c:v>
                      </c:pt>
                    </c:numCache>
                  </c:numRef>
                </c:cat>
                <c:val>
                  <c:numRef>
                    <c:extLst xmlns:c15="http://schemas.microsoft.com/office/drawing/2012/chart">
                      <c:ext xmlns:c15="http://schemas.microsoft.com/office/drawing/2012/chart" uri="{02D57815-91ED-43cb-92C2-25804820EDAC}">
                        <c15:formulaRef>
                          <c15:sqref>Sheet1!$R$4:$R$10</c15:sqref>
                        </c15:formulaRef>
                      </c:ext>
                    </c:extLst>
                    <c:numCache>
                      <c:formatCode>"$"#,##0_);[Red]\("$"#,##0\)</c:formatCode>
                      <c:ptCount val="7"/>
                      <c:pt idx="0" formatCode="General">
                        <c:v>0</c:v>
                      </c:pt>
                      <c:pt idx="1">
                        <c:v>1000</c:v>
                      </c:pt>
                      <c:pt idx="2">
                        <c:v>800</c:v>
                      </c:pt>
                      <c:pt idx="3">
                        <c:v>1150</c:v>
                      </c:pt>
                      <c:pt idx="4">
                        <c:v>3900</c:v>
                      </c:pt>
                      <c:pt idx="5">
                        <c:v>4622</c:v>
                      </c:pt>
                      <c:pt idx="6">
                        <c:v>4715</c:v>
                      </c:pt>
                    </c:numCache>
                  </c:numRef>
                </c:val>
                <c:smooth val="0"/>
                <c:extLst xmlns:c15="http://schemas.microsoft.com/office/drawing/2012/chart">
                  <c:ext xmlns:c16="http://schemas.microsoft.com/office/drawing/2014/chart" uri="{C3380CC4-5D6E-409C-BE32-E72D297353CC}">
                    <c16:uniqueId val="{00000003-7F1A-498D-BD97-090BFE8B1F5A}"/>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Sheet1!$S$3</c15:sqref>
                        </c15:formulaRef>
                      </c:ext>
                    </c:extLst>
                    <c:strCache>
                      <c:ptCount val="1"/>
                      <c:pt idx="0">
                        <c:v>Estimated ZEV Cost</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extLst xmlns:c15="http://schemas.microsoft.com/office/drawing/2012/chart">
                      <c:ext xmlns:c15="http://schemas.microsoft.com/office/drawing/2012/chart" uri="{02D57815-91ED-43cb-92C2-25804820EDAC}">
                        <c15:formulaRef>
                          <c15:sqref>Sheet1!$Q$4:$Q$10</c15:sqref>
                        </c15:formulaRef>
                      </c:ext>
                    </c:extLst>
                    <c:numCache>
                      <c:formatCode>General</c:formatCode>
                      <c:ptCount val="7"/>
                      <c:pt idx="0">
                        <c:v>2022</c:v>
                      </c:pt>
                      <c:pt idx="1">
                        <c:v>2023</c:v>
                      </c:pt>
                      <c:pt idx="2">
                        <c:v>2024</c:v>
                      </c:pt>
                      <c:pt idx="3">
                        <c:v>2025</c:v>
                      </c:pt>
                      <c:pt idx="4">
                        <c:v>2026</c:v>
                      </c:pt>
                      <c:pt idx="5">
                        <c:v>2027</c:v>
                      </c:pt>
                      <c:pt idx="6">
                        <c:v>2028</c:v>
                      </c:pt>
                    </c:numCache>
                  </c:numRef>
                </c:cat>
                <c:val>
                  <c:numRef>
                    <c:extLst xmlns:c15="http://schemas.microsoft.com/office/drawing/2012/chart">
                      <c:ext xmlns:c15="http://schemas.microsoft.com/office/drawing/2012/chart" uri="{02D57815-91ED-43cb-92C2-25804820EDAC}">
                        <c15:formulaRef>
                          <c15:sqref>Sheet1!$S$4:$S$10</c15:sqref>
                        </c15:formulaRef>
                      </c:ext>
                    </c:extLst>
                    <c:numCache>
                      <c:formatCode>"$"#,##0_);[Red]\("$"#,##0\)</c:formatCode>
                      <c:ptCount val="7"/>
                      <c:pt idx="0" formatCode="General">
                        <c:v>0</c:v>
                      </c:pt>
                      <c:pt idx="1">
                        <c:v>2565</c:v>
                      </c:pt>
                      <c:pt idx="2">
                        <c:v>5131</c:v>
                      </c:pt>
                      <c:pt idx="3">
                        <c:v>7713</c:v>
                      </c:pt>
                      <c:pt idx="4">
                        <c:v>10278</c:v>
                      </c:pt>
                      <c:pt idx="5">
                        <c:v>13094</c:v>
                      </c:pt>
                      <c:pt idx="6">
                        <c:v>13627</c:v>
                      </c:pt>
                    </c:numCache>
                  </c:numRef>
                </c:val>
                <c:smooth val="0"/>
                <c:extLst xmlns:c15="http://schemas.microsoft.com/office/drawing/2012/chart">
                  <c:ext xmlns:c16="http://schemas.microsoft.com/office/drawing/2014/chart" uri="{C3380CC4-5D6E-409C-BE32-E72D297353CC}">
                    <c16:uniqueId val="{00000004-7F1A-498D-BD97-090BFE8B1F5A}"/>
                  </c:ext>
                </c:extLst>
              </c15:ser>
            </c15:filteredLineSeries>
          </c:ext>
        </c:extLst>
      </c:lineChart>
      <c:catAx>
        <c:axId val="4146907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Fiscal 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4684912"/>
        <c:crosses val="autoZero"/>
        <c:auto val="1"/>
        <c:lblAlgn val="ctr"/>
        <c:lblOffset val="100"/>
        <c:noMultiLvlLbl val="0"/>
      </c:catAx>
      <c:valAx>
        <c:axId val="4146849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Amount (in thousands)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4690736"/>
        <c:crosses val="autoZero"/>
        <c:crossBetween val="between"/>
        <c:majorUnit val="5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2B1A43-8629-46B2-A323-5D085F94CCB2}"/>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80562801-BC5B-4689-9651-D4AEA4F2CCF1}"/>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7A49DE9A-F55F-4C49-BA72-371805E86FB3}" type="datetimeFigureOut">
              <a:rPr lang="en-US" smtClean="0"/>
              <a:t>10/28/2022</a:t>
            </a:fld>
            <a:endParaRPr lang="en-US"/>
          </a:p>
        </p:txBody>
      </p:sp>
      <p:sp>
        <p:nvSpPr>
          <p:cNvPr id="4" name="Footer Placeholder 3">
            <a:extLst>
              <a:ext uri="{FF2B5EF4-FFF2-40B4-BE49-F238E27FC236}">
                <a16:creationId xmlns:a16="http://schemas.microsoft.com/office/drawing/2014/main" id="{588E31C1-E43C-404F-9A61-0A518F962A17}"/>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1926B2A-3A9B-4ACC-9046-F42F0429A08B}"/>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FA2D2B80-1175-4809-894D-39CEFC32E082}" type="slidenum">
              <a:rPr lang="en-US" smtClean="0"/>
              <a:t>‹#›</a:t>
            </a:fld>
            <a:endParaRPr lang="en-US"/>
          </a:p>
        </p:txBody>
      </p:sp>
    </p:spTree>
    <p:extLst>
      <p:ext uri="{BB962C8B-B14F-4D97-AF65-F5344CB8AC3E}">
        <p14:creationId xmlns:p14="http://schemas.microsoft.com/office/powerpoint/2010/main" val="202837852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900DF8A1-5862-4DA9-8757-B55B86FCD521}" type="datetimeFigureOut">
              <a:rPr lang="en-US" smtClean="0"/>
              <a:t>10/28/2022</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73FA4B00-0E03-49A5-AC31-DA7AC55ADE1B}" type="slidenum">
              <a:rPr lang="en-US" smtClean="0"/>
              <a:t>‹#›</a:t>
            </a:fld>
            <a:endParaRPr lang="en-US"/>
          </a:p>
        </p:txBody>
      </p:sp>
    </p:spTree>
    <p:extLst>
      <p:ext uri="{BB962C8B-B14F-4D97-AF65-F5344CB8AC3E}">
        <p14:creationId xmlns:p14="http://schemas.microsoft.com/office/powerpoint/2010/main" val="40377010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18633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62763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0691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03760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69375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Memo 1-22 issued</a:t>
            </a:r>
            <a:r>
              <a:rPr lang="en-US" baseline="0" dirty="0"/>
              <a:t> as Total Force directive and developed with GF for public works/facilities interests.</a:t>
            </a:r>
            <a:endParaRPr lang="en-US" dirty="0"/>
          </a:p>
        </p:txBody>
      </p:sp>
    </p:spTree>
    <p:extLst>
      <p:ext uri="{BB962C8B-B14F-4D97-AF65-F5344CB8AC3E}">
        <p14:creationId xmlns:p14="http://schemas.microsoft.com/office/powerpoint/2010/main" val="189738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02454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24810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50645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0066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8176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15946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1147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a:extLst>
              <a:ext uri="{FF2B5EF4-FFF2-40B4-BE49-F238E27FC236}">
                <a16:creationId xmlns:a16="http://schemas.microsoft.com/office/drawing/2014/main" id="{5D68A745-9000-48CE-9597-B96A83723130}"/>
              </a:ext>
            </a:extLst>
          </p:cNvPr>
          <p:cNvSpPr>
            <a:spLocks noGrp="1"/>
          </p:cNvSpPr>
          <p:nvPr>
            <p:ph type="sldNum" sz="quarter" idx="10"/>
          </p:nvPr>
        </p:nvSpPr>
        <p:spPr>
          <a:xfrm>
            <a:off x="7086600" y="6492240"/>
            <a:ext cx="2057400" cy="365125"/>
          </a:xfrm>
          <a:prstGeom prst="rect">
            <a:avLst/>
          </a:prstGeom>
        </p:spPr>
        <p:txBody>
          <a:bodyPr/>
          <a:lstStyle/>
          <a:p>
            <a:fld id="{88041F01-E873-4EB5-898E-0848E93F8EE0}" type="slidenum">
              <a:rPr lang="en-US" smtClean="0"/>
              <a:t>‹#›</a:t>
            </a:fld>
            <a:endParaRPr lang="en-US"/>
          </a:p>
        </p:txBody>
      </p:sp>
    </p:spTree>
    <p:extLst>
      <p:ext uri="{BB962C8B-B14F-4D97-AF65-F5344CB8AC3E}">
        <p14:creationId xmlns:p14="http://schemas.microsoft.com/office/powerpoint/2010/main" val="2405879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BFC78061-B713-4226-9FE3-A3F92E018B43}"/>
              </a:ext>
            </a:extLst>
          </p:cNvPr>
          <p:cNvSpPr>
            <a:spLocks noGrp="1"/>
          </p:cNvSpPr>
          <p:nvPr>
            <p:ph type="sldNum" sz="quarter" idx="10"/>
          </p:nvPr>
        </p:nvSpPr>
        <p:spPr>
          <a:xfrm>
            <a:off x="7086600" y="6492240"/>
            <a:ext cx="2057400" cy="365125"/>
          </a:xfrm>
          <a:prstGeom prst="rect">
            <a:avLst/>
          </a:prstGeom>
        </p:spPr>
        <p:txBody>
          <a:bodyPr/>
          <a:lstStyle/>
          <a:p>
            <a:fld id="{88041F01-E873-4EB5-898E-0848E93F8EE0}" type="slidenum">
              <a:rPr lang="en-US" smtClean="0"/>
              <a:t>‹#›</a:t>
            </a:fld>
            <a:endParaRPr lang="en-US"/>
          </a:p>
        </p:txBody>
      </p:sp>
    </p:spTree>
    <p:extLst>
      <p:ext uri="{BB962C8B-B14F-4D97-AF65-F5344CB8AC3E}">
        <p14:creationId xmlns:p14="http://schemas.microsoft.com/office/powerpoint/2010/main" val="3348642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460FE8F3-E158-43F2-8F4D-8386D84CB3AE}"/>
              </a:ext>
            </a:extLst>
          </p:cNvPr>
          <p:cNvSpPr>
            <a:spLocks noGrp="1"/>
          </p:cNvSpPr>
          <p:nvPr>
            <p:ph type="sldNum" sz="quarter" idx="10"/>
          </p:nvPr>
        </p:nvSpPr>
        <p:spPr>
          <a:xfrm>
            <a:off x="7086600" y="6492240"/>
            <a:ext cx="2057400" cy="365125"/>
          </a:xfrm>
          <a:prstGeom prst="rect">
            <a:avLst/>
          </a:prstGeom>
        </p:spPr>
        <p:txBody>
          <a:bodyPr/>
          <a:lstStyle/>
          <a:p>
            <a:fld id="{88041F01-E873-4EB5-898E-0848E93F8EE0}" type="slidenum">
              <a:rPr lang="en-US" smtClean="0"/>
              <a:t>‹#›</a:t>
            </a:fld>
            <a:endParaRPr lang="en-US"/>
          </a:p>
        </p:txBody>
      </p:sp>
    </p:spTree>
    <p:extLst>
      <p:ext uri="{BB962C8B-B14F-4D97-AF65-F5344CB8AC3E}">
        <p14:creationId xmlns:p14="http://schemas.microsoft.com/office/powerpoint/2010/main" val="3688514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228600"/>
            <a:ext cx="77724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647C3A6C-7904-4B29-8329-C3E6E28D455B}"/>
              </a:ext>
            </a:extLst>
          </p:cNvPr>
          <p:cNvSpPr>
            <a:spLocks noGrp="1"/>
          </p:cNvSpPr>
          <p:nvPr>
            <p:ph type="sldNum" sz="quarter" idx="10"/>
          </p:nvPr>
        </p:nvSpPr>
        <p:spPr>
          <a:xfrm>
            <a:off x="7086600" y="6492240"/>
            <a:ext cx="2057400" cy="365125"/>
          </a:xfrm>
          <a:prstGeom prst="rect">
            <a:avLst/>
          </a:prstGeom>
        </p:spPr>
        <p:txBody>
          <a:bodyPr/>
          <a:lstStyle/>
          <a:p>
            <a:fld id="{88041F01-E873-4EB5-898E-0848E93F8EE0}" type="slidenum">
              <a:rPr lang="en-US" smtClean="0"/>
              <a:t>‹#›</a:t>
            </a:fld>
            <a:endParaRPr lang="en-US"/>
          </a:p>
        </p:txBody>
      </p:sp>
    </p:spTree>
    <p:extLst>
      <p:ext uri="{BB962C8B-B14F-4D97-AF65-F5344CB8AC3E}">
        <p14:creationId xmlns:p14="http://schemas.microsoft.com/office/powerpoint/2010/main" val="3147700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0"/>
            <a:ext cx="2622430" cy="6856233"/>
          </a:xfrm>
          <a:prstGeom prst="rect">
            <a:avLst/>
          </a:prstGeom>
        </p:spPr>
      </p:pic>
      <p:sp>
        <p:nvSpPr>
          <p:cNvPr id="3" name="Rectangle 2"/>
          <p:cNvSpPr/>
          <p:nvPr userDrawn="1"/>
        </p:nvSpPr>
        <p:spPr>
          <a:xfrm>
            <a:off x="683568" y="116632"/>
            <a:ext cx="1152128" cy="432048"/>
          </a:xfrm>
          <a:prstGeom prst="rect">
            <a:avLst/>
          </a:prstGeom>
          <a:solidFill>
            <a:schemeClr val="tx1"/>
          </a:solidFill>
          <a:ln>
            <a:solidFill>
              <a:srgbClr val="C00000"/>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8" name="Text Placeholder 7"/>
          <p:cNvSpPr>
            <a:spLocks noGrp="1"/>
          </p:cNvSpPr>
          <p:nvPr>
            <p:ph type="body" sz="quarter" idx="10" hasCustomPrompt="1"/>
          </p:nvPr>
        </p:nvSpPr>
        <p:spPr>
          <a:xfrm>
            <a:off x="683567" y="113296"/>
            <a:ext cx="1169337" cy="431527"/>
          </a:xfrm>
          <a:prstGeom prst="rect">
            <a:avLst/>
          </a:prstGeom>
        </p:spPr>
        <p:txBody>
          <a:bodyPr anchor="ctr">
            <a:noAutofit/>
          </a:bodyPr>
          <a:lstStyle>
            <a:lvl1pPr marL="0" indent="0" algn="ctr">
              <a:buNone/>
              <a:defRPr sz="2800">
                <a:solidFill>
                  <a:schemeClr val="bg1"/>
                </a:solidFill>
              </a:defRPr>
            </a:lvl1pPr>
          </a:lstStyle>
          <a:p>
            <a:pPr lvl="0"/>
            <a:r>
              <a:rPr lang="en-US"/>
              <a:t>WIPEB</a:t>
            </a:r>
          </a:p>
        </p:txBody>
      </p:sp>
      <p:sp>
        <p:nvSpPr>
          <p:cNvPr id="6" name="Text Placeholder 5"/>
          <p:cNvSpPr>
            <a:spLocks noGrp="1"/>
          </p:cNvSpPr>
          <p:nvPr>
            <p:ph type="body" sz="quarter" idx="11" hasCustomPrompt="1"/>
          </p:nvPr>
        </p:nvSpPr>
        <p:spPr>
          <a:xfrm>
            <a:off x="2483767" y="1073943"/>
            <a:ext cx="6537831" cy="1511300"/>
          </a:xfrm>
          <a:prstGeom prst="rect">
            <a:avLst/>
          </a:prstGeom>
        </p:spPr>
        <p:txBody>
          <a:bodyPr vert="horz" lIns="91440" tIns="45720" rIns="91440" bIns="45720" rtlCol="0" anchor="ctr">
            <a:noAutofit/>
          </a:bodyPr>
          <a:lstStyle>
            <a:lvl1pPr>
              <a:defRPr lang="en-US" sz="3600" b="1" baseline="0" dirty="0" smtClean="0">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stStyle>
          <a:p>
            <a:pPr marL="0" lvl="0">
              <a:lnSpc>
                <a:spcPct val="90000"/>
              </a:lnSpc>
              <a:spcBef>
                <a:spcPct val="0"/>
              </a:spcBef>
              <a:buNone/>
            </a:pPr>
            <a:r>
              <a:rPr lang="en-US"/>
              <a:t>MCPC Title1</a:t>
            </a:r>
          </a:p>
          <a:p>
            <a:pPr marL="0" lvl="0">
              <a:lnSpc>
                <a:spcPct val="90000"/>
              </a:lnSpc>
              <a:spcBef>
                <a:spcPct val="0"/>
              </a:spcBef>
              <a:buNone/>
            </a:pPr>
            <a:r>
              <a:rPr lang="en-US"/>
              <a:t>MCPC Title 2</a:t>
            </a:r>
          </a:p>
          <a:p>
            <a:pPr marL="0" lvl="0">
              <a:lnSpc>
                <a:spcPct val="90000"/>
              </a:lnSpc>
              <a:spcBef>
                <a:spcPct val="0"/>
              </a:spcBef>
              <a:buNone/>
            </a:pPr>
            <a:r>
              <a:rPr lang="en-US"/>
              <a:t>MCPC Title3</a:t>
            </a:r>
          </a:p>
        </p:txBody>
      </p:sp>
    </p:spTree>
    <p:extLst>
      <p:ext uri="{BB962C8B-B14F-4D97-AF65-F5344CB8AC3E}">
        <p14:creationId xmlns:p14="http://schemas.microsoft.com/office/powerpoint/2010/main" val="313694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A77CAB23-0EE7-4511-89A1-4F32C34F86C0}"/>
              </a:ext>
            </a:extLst>
          </p:cNvPr>
          <p:cNvSpPr>
            <a:spLocks noGrp="1"/>
          </p:cNvSpPr>
          <p:nvPr>
            <p:ph type="sldNum" sz="quarter" idx="10"/>
          </p:nvPr>
        </p:nvSpPr>
        <p:spPr>
          <a:xfrm>
            <a:off x="7086600" y="6492240"/>
            <a:ext cx="2057400" cy="365125"/>
          </a:xfrm>
          <a:prstGeom prst="rect">
            <a:avLst/>
          </a:prstGeom>
        </p:spPr>
        <p:txBody>
          <a:bodyPr/>
          <a:lstStyle/>
          <a:p>
            <a:fld id="{88041F01-E873-4EB5-898E-0848E93F8EE0}" type="slidenum">
              <a:rPr lang="en-US" smtClean="0"/>
              <a:t>‹#›</a:t>
            </a:fld>
            <a:endParaRPr lang="en-US"/>
          </a:p>
        </p:txBody>
      </p:sp>
    </p:spTree>
    <p:extLst>
      <p:ext uri="{BB962C8B-B14F-4D97-AF65-F5344CB8AC3E}">
        <p14:creationId xmlns:p14="http://schemas.microsoft.com/office/powerpoint/2010/main" val="4293367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2" name="Slide Number Placeholder 1">
            <a:extLst>
              <a:ext uri="{FF2B5EF4-FFF2-40B4-BE49-F238E27FC236}">
                <a16:creationId xmlns:a16="http://schemas.microsoft.com/office/drawing/2014/main" id="{8773B2D6-94D7-4BD5-9B37-8F53D52C7884}"/>
              </a:ext>
            </a:extLst>
          </p:cNvPr>
          <p:cNvSpPr>
            <a:spLocks noGrp="1"/>
          </p:cNvSpPr>
          <p:nvPr>
            <p:ph type="sldNum" sz="quarter" idx="10"/>
          </p:nvPr>
        </p:nvSpPr>
        <p:spPr>
          <a:xfrm>
            <a:off x="7086600" y="6492240"/>
            <a:ext cx="2057400" cy="365125"/>
          </a:xfrm>
          <a:prstGeom prst="rect">
            <a:avLst/>
          </a:prstGeom>
        </p:spPr>
        <p:txBody>
          <a:bodyPr/>
          <a:lstStyle/>
          <a:p>
            <a:fld id="{88041F01-E873-4EB5-898E-0848E93F8EE0}" type="slidenum">
              <a:rPr lang="en-US" smtClean="0"/>
              <a:t>‹#›</a:t>
            </a:fld>
            <a:endParaRPr lang="en-US"/>
          </a:p>
        </p:txBody>
      </p:sp>
    </p:spTree>
    <p:extLst>
      <p:ext uri="{BB962C8B-B14F-4D97-AF65-F5344CB8AC3E}">
        <p14:creationId xmlns:p14="http://schemas.microsoft.com/office/powerpoint/2010/main" val="3754697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F4EAC370-A080-433B-888F-08A64FAD7A38}"/>
              </a:ext>
            </a:extLst>
          </p:cNvPr>
          <p:cNvSpPr>
            <a:spLocks noGrp="1"/>
          </p:cNvSpPr>
          <p:nvPr>
            <p:ph type="sldNum" sz="quarter" idx="10"/>
          </p:nvPr>
        </p:nvSpPr>
        <p:spPr>
          <a:xfrm>
            <a:off x="7086600" y="6492240"/>
            <a:ext cx="2057400" cy="365125"/>
          </a:xfrm>
          <a:prstGeom prst="rect">
            <a:avLst/>
          </a:prstGeom>
        </p:spPr>
        <p:txBody>
          <a:bodyPr/>
          <a:lstStyle/>
          <a:p>
            <a:fld id="{88041F01-E873-4EB5-898E-0848E93F8EE0}" type="slidenum">
              <a:rPr lang="en-US" smtClean="0"/>
              <a:t>‹#›</a:t>
            </a:fld>
            <a:endParaRPr lang="en-US"/>
          </a:p>
        </p:txBody>
      </p:sp>
    </p:spTree>
    <p:extLst>
      <p:ext uri="{BB962C8B-B14F-4D97-AF65-F5344CB8AC3E}">
        <p14:creationId xmlns:p14="http://schemas.microsoft.com/office/powerpoint/2010/main" val="2556229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034B169F-18BE-4F40-9706-EA2958223342}"/>
              </a:ext>
            </a:extLst>
          </p:cNvPr>
          <p:cNvSpPr>
            <a:spLocks noGrp="1"/>
          </p:cNvSpPr>
          <p:nvPr>
            <p:ph type="sldNum" sz="quarter" idx="10"/>
          </p:nvPr>
        </p:nvSpPr>
        <p:spPr>
          <a:xfrm>
            <a:off x="7086600" y="6492240"/>
            <a:ext cx="2057400" cy="365125"/>
          </a:xfrm>
          <a:prstGeom prst="rect">
            <a:avLst/>
          </a:prstGeom>
        </p:spPr>
        <p:txBody>
          <a:bodyPr/>
          <a:lstStyle/>
          <a:p>
            <a:fld id="{88041F01-E873-4EB5-898E-0848E93F8EE0}" type="slidenum">
              <a:rPr lang="en-US" smtClean="0"/>
              <a:t>‹#›</a:t>
            </a:fld>
            <a:endParaRPr lang="en-US"/>
          </a:p>
        </p:txBody>
      </p:sp>
    </p:spTree>
    <p:extLst>
      <p:ext uri="{BB962C8B-B14F-4D97-AF65-F5344CB8AC3E}">
        <p14:creationId xmlns:p14="http://schemas.microsoft.com/office/powerpoint/2010/main" val="3519471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D9E84BED-EBEB-465B-8F68-B2DBEBA982C7}"/>
              </a:ext>
            </a:extLst>
          </p:cNvPr>
          <p:cNvSpPr>
            <a:spLocks noGrp="1"/>
          </p:cNvSpPr>
          <p:nvPr>
            <p:ph type="sldNum" sz="quarter" idx="10"/>
          </p:nvPr>
        </p:nvSpPr>
        <p:spPr>
          <a:xfrm>
            <a:off x="7086600" y="6492240"/>
            <a:ext cx="2057400" cy="365125"/>
          </a:xfrm>
          <a:prstGeom prst="rect">
            <a:avLst/>
          </a:prstGeom>
        </p:spPr>
        <p:txBody>
          <a:bodyPr/>
          <a:lstStyle/>
          <a:p>
            <a:fld id="{88041F01-E873-4EB5-898E-0848E93F8EE0}" type="slidenum">
              <a:rPr lang="en-US" smtClean="0"/>
              <a:t>‹#›</a:t>
            </a:fld>
            <a:endParaRPr lang="en-US"/>
          </a:p>
        </p:txBody>
      </p:sp>
    </p:spTree>
    <p:extLst>
      <p:ext uri="{BB962C8B-B14F-4D97-AF65-F5344CB8AC3E}">
        <p14:creationId xmlns:p14="http://schemas.microsoft.com/office/powerpoint/2010/main" val="3007888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29CBCDC-DC3F-4944-A522-6BE33B593AEA}"/>
              </a:ext>
            </a:extLst>
          </p:cNvPr>
          <p:cNvSpPr>
            <a:spLocks noGrp="1"/>
          </p:cNvSpPr>
          <p:nvPr>
            <p:ph type="sldNum" sz="quarter" idx="10"/>
          </p:nvPr>
        </p:nvSpPr>
        <p:spPr>
          <a:xfrm>
            <a:off x="7086600" y="6492240"/>
            <a:ext cx="2057400" cy="365125"/>
          </a:xfrm>
          <a:prstGeom prst="rect">
            <a:avLst/>
          </a:prstGeom>
        </p:spPr>
        <p:txBody>
          <a:bodyPr/>
          <a:lstStyle/>
          <a:p>
            <a:fld id="{88041F01-E873-4EB5-898E-0848E93F8EE0}" type="slidenum">
              <a:rPr lang="en-US" smtClean="0"/>
              <a:t>‹#›</a:t>
            </a:fld>
            <a:endParaRPr lang="en-US"/>
          </a:p>
        </p:txBody>
      </p:sp>
    </p:spTree>
    <p:extLst>
      <p:ext uri="{BB962C8B-B14F-4D97-AF65-F5344CB8AC3E}">
        <p14:creationId xmlns:p14="http://schemas.microsoft.com/office/powerpoint/2010/main" val="12018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124CBBE1-DCF9-49A9-88F3-E23D93C1612D}"/>
              </a:ext>
            </a:extLst>
          </p:cNvPr>
          <p:cNvSpPr>
            <a:spLocks noGrp="1"/>
          </p:cNvSpPr>
          <p:nvPr>
            <p:ph type="sldNum" sz="quarter" idx="10"/>
          </p:nvPr>
        </p:nvSpPr>
        <p:spPr>
          <a:xfrm>
            <a:off x="7086600" y="6492240"/>
            <a:ext cx="2057400" cy="365125"/>
          </a:xfrm>
          <a:prstGeom prst="rect">
            <a:avLst/>
          </a:prstGeom>
        </p:spPr>
        <p:txBody>
          <a:bodyPr/>
          <a:lstStyle/>
          <a:p>
            <a:fld id="{88041F01-E873-4EB5-898E-0848E93F8EE0}" type="slidenum">
              <a:rPr lang="en-US" smtClean="0"/>
              <a:t>‹#›</a:t>
            </a:fld>
            <a:endParaRPr lang="en-US"/>
          </a:p>
        </p:txBody>
      </p:sp>
    </p:spTree>
    <p:extLst>
      <p:ext uri="{BB962C8B-B14F-4D97-AF65-F5344CB8AC3E}">
        <p14:creationId xmlns:p14="http://schemas.microsoft.com/office/powerpoint/2010/main" val="266375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BD4709EF-64D4-428F-8295-E70DB548F3DF}"/>
              </a:ext>
            </a:extLst>
          </p:cNvPr>
          <p:cNvSpPr>
            <a:spLocks noGrp="1"/>
          </p:cNvSpPr>
          <p:nvPr>
            <p:ph type="sldNum" sz="quarter" idx="10"/>
          </p:nvPr>
        </p:nvSpPr>
        <p:spPr>
          <a:xfrm>
            <a:off x="7086600" y="6492240"/>
            <a:ext cx="2057400" cy="365125"/>
          </a:xfrm>
          <a:prstGeom prst="rect">
            <a:avLst/>
          </a:prstGeom>
        </p:spPr>
        <p:txBody>
          <a:bodyPr/>
          <a:lstStyle/>
          <a:p>
            <a:fld id="{88041F01-E873-4EB5-898E-0848E93F8EE0}" type="slidenum">
              <a:rPr lang="en-US" smtClean="0"/>
              <a:t>‹#›</a:t>
            </a:fld>
            <a:endParaRPr lang="en-US"/>
          </a:p>
        </p:txBody>
      </p:sp>
    </p:spTree>
    <p:extLst>
      <p:ext uri="{BB962C8B-B14F-4D97-AF65-F5344CB8AC3E}">
        <p14:creationId xmlns:p14="http://schemas.microsoft.com/office/powerpoint/2010/main" val="2692808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usmc.mil/images.nsf/b7a610ddc1be59598525650500718300/83BBAC1AC80276438525654700499A5D/$FILE/MARINE.JP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1399285" y="28575"/>
            <a:ext cx="6324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16"/>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6" name="Line 22"/>
          <p:cNvSpPr>
            <a:spLocks noChangeShapeType="1"/>
          </p:cNvSpPr>
          <p:nvPr/>
        </p:nvSpPr>
        <p:spPr bwMode="auto">
          <a:xfrm flipV="1">
            <a:off x="1872345" y="682625"/>
            <a:ext cx="5387975" cy="0"/>
          </a:xfrm>
          <a:prstGeom prst="line">
            <a:avLst/>
          </a:prstGeom>
          <a:noFill/>
          <a:ln w="76200">
            <a:solidFill>
              <a:srgbClr val="FF0000"/>
            </a:solidFill>
            <a:round/>
            <a:headEnd/>
            <a:tailEnd/>
          </a:ln>
          <a:effectLst/>
        </p:spPr>
        <p:txBody>
          <a:bodyPr/>
          <a:lstStyle/>
          <a:p>
            <a:pPr eaLnBrk="0" fontAlgn="base" hangingPunct="0">
              <a:spcBef>
                <a:spcPct val="0"/>
              </a:spcBef>
              <a:spcAft>
                <a:spcPct val="0"/>
              </a:spcAft>
              <a:defRPr/>
            </a:pPr>
            <a:endParaRPr lang="en-US" sz="2400">
              <a:solidFill>
                <a:srgbClr val="000000"/>
              </a:solidFill>
              <a:latin typeface="Times New Roman" pitchFamily="18" charset="0"/>
            </a:endParaRPr>
          </a:p>
        </p:txBody>
      </p:sp>
      <p:sp>
        <p:nvSpPr>
          <p:cNvPr id="1047" name="Freeform 23"/>
          <p:cNvSpPr>
            <a:spLocks/>
          </p:cNvSpPr>
          <p:nvPr userDrawn="1"/>
        </p:nvSpPr>
        <p:spPr bwMode="auto">
          <a:xfrm>
            <a:off x="310467" y="685800"/>
            <a:ext cx="342900" cy="0"/>
          </a:xfrm>
          <a:custGeom>
            <a:avLst/>
            <a:gdLst/>
            <a:ahLst/>
            <a:cxnLst>
              <a:cxn ang="0">
                <a:pos x="216" y="3"/>
              </a:cxn>
              <a:cxn ang="0">
                <a:pos x="0" y="0"/>
              </a:cxn>
            </a:cxnLst>
            <a:rect l="0" t="0" r="r" b="b"/>
            <a:pathLst>
              <a:path w="216" h="3">
                <a:moveTo>
                  <a:pt x="216" y="3"/>
                </a:moveTo>
                <a:lnTo>
                  <a:pt x="0" y="0"/>
                </a:lnTo>
              </a:path>
            </a:pathLst>
          </a:custGeom>
          <a:noFill/>
          <a:ln w="76200">
            <a:solidFill>
              <a:srgbClr val="FF0000"/>
            </a:solidFill>
            <a:round/>
            <a:headEnd/>
            <a:tailEnd/>
          </a:ln>
          <a:effectLst/>
        </p:spPr>
        <p:txBody>
          <a:bodyPr/>
          <a:lstStyle/>
          <a:p>
            <a:pPr eaLnBrk="0" fontAlgn="base" hangingPunct="0">
              <a:spcBef>
                <a:spcPct val="0"/>
              </a:spcBef>
              <a:spcAft>
                <a:spcPct val="0"/>
              </a:spcAft>
              <a:defRPr/>
            </a:pPr>
            <a:endParaRPr lang="en-US" sz="2400">
              <a:solidFill>
                <a:srgbClr val="000000"/>
              </a:solidFill>
              <a:latin typeface="Times New Roman" pitchFamily="18" charset="0"/>
            </a:endParaRPr>
          </a:p>
        </p:txBody>
      </p:sp>
      <p:pic>
        <p:nvPicPr>
          <p:cNvPr id="1031" name="Picture 18" descr="MARINE">
            <a:hlinkClick r:id="rId15"/>
          </p:cNvPr>
          <p:cNvPicPr>
            <a:picLocks noChangeAspect="1" noChangeArrowheads="1"/>
          </p:cNvPicPr>
          <p:nvPr/>
        </p:nvPicPr>
        <p:blipFill>
          <a:blip r:embed="rId16" cstate="print"/>
          <a:srcRect/>
          <a:stretch>
            <a:fillRect/>
          </a:stretch>
        </p:blipFill>
        <p:spPr bwMode="auto">
          <a:xfrm rot="10800000" flipH="1" flipV="1">
            <a:off x="750436" y="165893"/>
            <a:ext cx="1033463" cy="1033463"/>
          </a:xfrm>
          <a:prstGeom prst="rect">
            <a:avLst/>
          </a:prstGeom>
          <a:solidFill>
            <a:schemeClr val="bg1"/>
          </a:solidFill>
          <a:ln w="9525">
            <a:noFill/>
            <a:miter lim="800000"/>
            <a:headEnd/>
            <a:tailEnd/>
          </a:ln>
        </p:spPr>
      </p:pic>
      <p:sp>
        <p:nvSpPr>
          <p:cNvPr id="13" name="Freeform 23"/>
          <p:cNvSpPr>
            <a:spLocks/>
          </p:cNvSpPr>
          <p:nvPr userDrawn="1"/>
        </p:nvSpPr>
        <p:spPr bwMode="auto">
          <a:xfrm>
            <a:off x="8465907" y="687388"/>
            <a:ext cx="342900" cy="0"/>
          </a:xfrm>
          <a:custGeom>
            <a:avLst/>
            <a:gdLst/>
            <a:ahLst/>
            <a:cxnLst>
              <a:cxn ang="0">
                <a:pos x="216" y="3"/>
              </a:cxn>
              <a:cxn ang="0">
                <a:pos x="0" y="0"/>
              </a:cxn>
            </a:cxnLst>
            <a:rect l="0" t="0" r="r" b="b"/>
            <a:pathLst>
              <a:path w="216" h="3">
                <a:moveTo>
                  <a:pt x="216" y="3"/>
                </a:moveTo>
                <a:lnTo>
                  <a:pt x="0" y="0"/>
                </a:lnTo>
              </a:path>
            </a:pathLst>
          </a:custGeom>
          <a:noFill/>
          <a:ln w="76200">
            <a:solidFill>
              <a:srgbClr val="FF0000"/>
            </a:solidFill>
            <a:round/>
            <a:headEnd/>
            <a:tailEnd/>
          </a:ln>
          <a:effectLst/>
        </p:spPr>
        <p:txBody>
          <a:bodyPr/>
          <a:lstStyle/>
          <a:p>
            <a:pPr eaLnBrk="0" fontAlgn="base" hangingPunct="0">
              <a:spcBef>
                <a:spcPct val="0"/>
              </a:spcBef>
              <a:spcAft>
                <a:spcPct val="0"/>
              </a:spcAft>
              <a:defRPr/>
            </a:pPr>
            <a:endParaRPr lang="en-US" sz="2400">
              <a:solidFill>
                <a:srgbClr val="000000"/>
              </a:solidFill>
              <a:latin typeface="Times New Roman" pitchFamily="18" charset="0"/>
            </a:endParaRPr>
          </a:p>
        </p:txBody>
      </p:sp>
      <p:pic>
        <p:nvPicPr>
          <p:cNvPr id="1033" name="Picture 9" descr="usmc MCIC seal rev 7-29.JPG"/>
          <p:cNvPicPr>
            <a:picLocks noChangeAspect="1"/>
          </p:cNvPicPr>
          <p:nvPr/>
        </p:nvPicPr>
        <p:blipFill>
          <a:blip r:embed="rId17" cstate="print"/>
          <a:srcRect/>
          <a:stretch>
            <a:fillRect/>
          </a:stretch>
        </p:blipFill>
        <p:spPr bwMode="auto">
          <a:xfrm>
            <a:off x="7364265" y="152403"/>
            <a:ext cx="1034968" cy="1033464"/>
          </a:xfrm>
          <a:prstGeom prst="rect">
            <a:avLst/>
          </a:prstGeom>
          <a:noFill/>
          <a:ln w="9525">
            <a:noFill/>
            <a:miter lim="800000"/>
            <a:headEnd/>
            <a:tailEnd/>
          </a:ln>
        </p:spPr>
      </p:pic>
      <p:sp>
        <p:nvSpPr>
          <p:cNvPr id="11" name="Slide Number Placeholder 1">
            <a:extLst>
              <a:ext uri="{FF2B5EF4-FFF2-40B4-BE49-F238E27FC236}">
                <a16:creationId xmlns:a16="http://schemas.microsoft.com/office/drawing/2014/main" id="{4A0E421C-5EB9-4F37-A0ED-DB11AA3CB34D}"/>
              </a:ext>
            </a:extLst>
          </p:cNvPr>
          <p:cNvSpPr>
            <a:spLocks noGrp="1"/>
          </p:cNvSpPr>
          <p:nvPr>
            <p:ph type="sldNum" sz="quarter" idx="4"/>
          </p:nvPr>
        </p:nvSpPr>
        <p:spPr>
          <a:xfrm>
            <a:off x="7086600" y="649224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041F01-E873-4EB5-898E-0848E93F8EE0}" type="slidenum">
              <a:rPr lang="en-US" smtClean="0"/>
              <a:t>‹#›</a:t>
            </a:fld>
            <a:endParaRPr lang="en-US"/>
          </a:p>
        </p:txBody>
      </p:sp>
    </p:spTree>
    <p:extLst>
      <p:ext uri="{BB962C8B-B14F-4D97-AF65-F5344CB8AC3E}">
        <p14:creationId xmlns:p14="http://schemas.microsoft.com/office/powerpoint/2010/main" val="1104870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cs typeface="Arial" charset="0"/>
        </a:defRPr>
      </a:lvl2pPr>
      <a:lvl3pPr algn="ctr" rtl="0" eaLnBrk="0" fontAlgn="base" hangingPunct="0">
        <a:spcBef>
          <a:spcPct val="0"/>
        </a:spcBef>
        <a:spcAft>
          <a:spcPct val="0"/>
        </a:spcAft>
        <a:defRPr sz="3200" b="1">
          <a:solidFill>
            <a:schemeClr val="tx2"/>
          </a:solidFill>
          <a:latin typeface="Arial" charset="0"/>
          <a:cs typeface="Arial" charset="0"/>
        </a:defRPr>
      </a:lvl3pPr>
      <a:lvl4pPr algn="ctr" rtl="0" eaLnBrk="0" fontAlgn="base" hangingPunct="0">
        <a:spcBef>
          <a:spcPct val="0"/>
        </a:spcBef>
        <a:spcAft>
          <a:spcPct val="0"/>
        </a:spcAft>
        <a:defRPr sz="3200" b="1">
          <a:solidFill>
            <a:schemeClr val="tx2"/>
          </a:solidFill>
          <a:latin typeface="Arial" charset="0"/>
          <a:cs typeface="Arial" charset="0"/>
        </a:defRPr>
      </a:lvl4pPr>
      <a:lvl5pPr algn="ctr" rtl="0" eaLnBrk="0" fontAlgn="base" hangingPunct="0">
        <a:spcBef>
          <a:spcPct val="0"/>
        </a:spcBef>
        <a:spcAft>
          <a:spcPct val="0"/>
        </a:spcAft>
        <a:defRPr sz="3200" b="1">
          <a:solidFill>
            <a:schemeClr val="tx2"/>
          </a:solidFill>
          <a:latin typeface="Arial" charset="0"/>
          <a:cs typeface="Arial" charset="0"/>
        </a:defRPr>
      </a:lvl5pPr>
      <a:lvl6pPr marL="457200" algn="ctr" rtl="0" eaLnBrk="0" fontAlgn="base" hangingPunct="0">
        <a:spcBef>
          <a:spcPct val="0"/>
        </a:spcBef>
        <a:spcAft>
          <a:spcPct val="0"/>
        </a:spcAft>
        <a:defRPr sz="3200" b="1">
          <a:solidFill>
            <a:schemeClr val="tx2"/>
          </a:solidFill>
          <a:latin typeface="Arial" charset="0"/>
          <a:cs typeface="Arial" charset="0"/>
        </a:defRPr>
      </a:lvl6pPr>
      <a:lvl7pPr marL="914400" algn="ctr" rtl="0" eaLnBrk="0" fontAlgn="base" hangingPunct="0">
        <a:spcBef>
          <a:spcPct val="0"/>
        </a:spcBef>
        <a:spcAft>
          <a:spcPct val="0"/>
        </a:spcAft>
        <a:defRPr sz="3200" b="1">
          <a:solidFill>
            <a:schemeClr val="tx2"/>
          </a:solidFill>
          <a:latin typeface="Arial" charset="0"/>
          <a:cs typeface="Arial" charset="0"/>
        </a:defRPr>
      </a:lvl7pPr>
      <a:lvl8pPr marL="1371600" algn="ctr" rtl="0" eaLnBrk="0" fontAlgn="base" hangingPunct="0">
        <a:spcBef>
          <a:spcPct val="0"/>
        </a:spcBef>
        <a:spcAft>
          <a:spcPct val="0"/>
        </a:spcAft>
        <a:defRPr sz="3200" b="1">
          <a:solidFill>
            <a:schemeClr val="tx2"/>
          </a:solidFill>
          <a:latin typeface="Arial" charset="0"/>
          <a:cs typeface="Arial" charset="0"/>
        </a:defRPr>
      </a:lvl8pPr>
      <a:lvl9pPr marL="1828800" algn="ctr" rtl="0" eaLnBrk="0" fontAlgn="base" hangingPunct="0">
        <a:spcBef>
          <a:spcPct val="0"/>
        </a:spcBef>
        <a:spcAft>
          <a:spcPct val="0"/>
        </a:spcAft>
        <a:defRPr sz="32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28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0">
          <a:solidFill>
            <a:schemeClr val="tx1"/>
          </a:solidFill>
          <a:latin typeface="+mn-lt"/>
          <a:cs typeface="+mn-cs"/>
        </a:defRPr>
      </a:lvl2pPr>
      <a:lvl3pPr marL="1143000" indent="-228600" algn="l" rtl="0" eaLnBrk="0" fontAlgn="base" hangingPunct="0">
        <a:spcBef>
          <a:spcPct val="20000"/>
        </a:spcBef>
        <a:spcAft>
          <a:spcPct val="0"/>
        </a:spcAft>
        <a:buChar char="•"/>
        <a:defRPr sz="2000" b="0">
          <a:solidFill>
            <a:schemeClr val="tx1"/>
          </a:solidFill>
          <a:latin typeface="+mn-lt"/>
          <a:cs typeface="+mn-cs"/>
        </a:defRPr>
      </a:lvl3pPr>
      <a:lvl4pPr marL="1600200" indent="-228600" algn="l" rtl="0" eaLnBrk="0" fontAlgn="base" hangingPunct="0">
        <a:spcBef>
          <a:spcPct val="20000"/>
        </a:spcBef>
        <a:spcAft>
          <a:spcPct val="0"/>
        </a:spcAft>
        <a:buChar char="–"/>
        <a:defRPr sz="1800" b="0">
          <a:solidFill>
            <a:schemeClr val="tx1"/>
          </a:solidFill>
          <a:latin typeface="+mn-lt"/>
          <a:cs typeface="+mn-cs"/>
        </a:defRPr>
      </a:lvl4pPr>
      <a:lvl5pPr marL="2057400" indent="-228600" algn="l" rtl="0" eaLnBrk="0" fontAlgn="base" hangingPunct="0">
        <a:spcBef>
          <a:spcPct val="20000"/>
        </a:spcBef>
        <a:spcAft>
          <a:spcPct val="0"/>
        </a:spcAft>
        <a:buChar char="»"/>
        <a:defRPr sz="1800" b="0">
          <a:solidFill>
            <a:schemeClr val="tx1"/>
          </a:solidFill>
          <a:latin typeface="+mn-lt"/>
          <a:cs typeface="+mn-cs"/>
        </a:defRPr>
      </a:lvl5pPr>
      <a:lvl6pPr marL="2514600" indent="-228600" algn="l" rtl="0" eaLnBrk="0" fontAlgn="base" hangingPunct="0">
        <a:spcBef>
          <a:spcPct val="20000"/>
        </a:spcBef>
        <a:spcAft>
          <a:spcPct val="0"/>
        </a:spcAft>
        <a:buChar char="»"/>
        <a:defRPr sz="2000" b="1">
          <a:solidFill>
            <a:schemeClr val="tx1"/>
          </a:solidFill>
          <a:latin typeface="+mn-lt"/>
          <a:cs typeface="+mn-cs"/>
        </a:defRPr>
      </a:lvl6pPr>
      <a:lvl7pPr marL="2971800" indent="-228600" algn="l" rtl="0" eaLnBrk="0" fontAlgn="base" hangingPunct="0">
        <a:spcBef>
          <a:spcPct val="20000"/>
        </a:spcBef>
        <a:spcAft>
          <a:spcPct val="0"/>
        </a:spcAft>
        <a:buChar char="»"/>
        <a:defRPr sz="2000" b="1">
          <a:solidFill>
            <a:schemeClr val="tx1"/>
          </a:solidFill>
          <a:latin typeface="+mn-lt"/>
          <a:cs typeface="+mn-cs"/>
        </a:defRPr>
      </a:lvl7pPr>
      <a:lvl8pPr marL="3429000" indent="-228600" algn="l" rtl="0" eaLnBrk="0" fontAlgn="base" hangingPunct="0">
        <a:spcBef>
          <a:spcPct val="20000"/>
        </a:spcBef>
        <a:spcAft>
          <a:spcPct val="0"/>
        </a:spcAft>
        <a:buChar char="»"/>
        <a:defRPr sz="2000" b="1">
          <a:solidFill>
            <a:schemeClr val="tx1"/>
          </a:solidFill>
          <a:latin typeface="+mn-lt"/>
          <a:cs typeface="+mn-cs"/>
        </a:defRPr>
      </a:lvl8pPr>
      <a:lvl9pPr marL="3886200" indent="-228600" algn="l" rtl="0" eaLnBrk="0" fontAlgn="base" hangingPunct="0">
        <a:spcBef>
          <a:spcPct val="20000"/>
        </a:spcBef>
        <a:spcAft>
          <a:spcPct val="0"/>
        </a:spcAft>
        <a:buChar char="»"/>
        <a:defRPr sz="20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chart" Target="../charts/chart3.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7986527-94B9-4D51-9DFD-1CE54F48248C}"/>
              </a:ext>
            </a:extLst>
          </p:cNvPr>
          <p:cNvSpPr>
            <a:spLocks noGrp="1"/>
          </p:cNvSpPr>
          <p:nvPr>
            <p:ph type="body" sz="quarter" idx="10"/>
          </p:nvPr>
        </p:nvSpPr>
        <p:spPr/>
        <p:txBody>
          <a:bodyPr/>
          <a:lstStyle/>
          <a:p>
            <a:r>
              <a:rPr lang="en-US"/>
              <a:t>G-4</a:t>
            </a:r>
          </a:p>
        </p:txBody>
      </p:sp>
      <p:sp>
        <p:nvSpPr>
          <p:cNvPr id="5" name="Text Placeholder 4">
            <a:extLst>
              <a:ext uri="{FF2B5EF4-FFF2-40B4-BE49-F238E27FC236}">
                <a16:creationId xmlns:a16="http://schemas.microsoft.com/office/drawing/2014/main" id="{20CA6059-0D41-4AFE-8223-9375063DC1DA}"/>
              </a:ext>
            </a:extLst>
          </p:cNvPr>
          <p:cNvSpPr>
            <a:spLocks noGrp="1"/>
          </p:cNvSpPr>
          <p:nvPr>
            <p:ph type="body" sz="quarter" idx="11"/>
          </p:nvPr>
        </p:nvSpPr>
        <p:spPr>
          <a:xfrm>
            <a:off x="2294119" y="2653528"/>
            <a:ext cx="6766560" cy="1511300"/>
          </a:xfrm>
        </p:spPr>
        <p:txBody>
          <a:bodyPr/>
          <a:lstStyle/>
          <a:p>
            <a:pPr marL="0" indent="0" algn="ctr">
              <a:buNone/>
            </a:pPr>
            <a:r>
              <a:rPr lang="en-US" b="0" dirty="0">
                <a:latin typeface="Calibri" panose="020F0502020204030204" pitchFamily="34" charset="0"/>
                <a:cs typeface="Calibri" panose="020F0502020204030204" pitchFamily="34" charset="0"/>
              </a:rPr>
              <a:t>Non-Tactical Vehicle Electrification</a:t>
            </a:r>
          </a:p>
          <a:p>
            <a:pPr marL="0" indent="0" algn="ctr">
              <a:buNone/>
            </a:pPr>
            <a:endParaRPr lang="en-US" b="0" dirty="0">
              <a:latin typeface="Calibri" panose="020F0502020204030204" pitchFamily="34" charset="0"/>
              <a:cs typeface="Calibri" panose="020F0502020204030204" pitchFamily="34" charset="0"/>
            </a:endParaRPr>
          </a:p>
          <a:p>
            <a:pPr marL="0" indent="0" algn="ctr">
              <a:spcBef>
                <a:spcPts val="0"/>
              </a:spcBef>
              <a:buNone/>
            </a:pPr>
            <a:r>
              <a:rPr lang="en-US" sz="2800" b="0" dirty="0">
                <a:latin typeface="Calibri" panose="020F0502020204030204" pitchFamily="34" charset="0"/>
                <a:cs typeface="Calibri" panose="020F0502020204030204" pitchFamily="34" charset="0"/>
              </a:rPr>
              <a:t>ADC Installation Innovation Forum</a:t>
            </a:r>
          </a:p>
          <a:p>
            <a:pPr marL="0" indent="0" algn="ctr">
              <a:spcBef>
                <a:spcPts val="0"/>
              </a:spcBef>
              <a:buNone/>
            </a:pPr>
            <a:endParaRPr lang="en-US" sz="2800" b="0" dirty="0">
              <a:latin typeface="Calibri" panose="020F0502020204030204" pitchFamily="34" charset="0"/>
              <a:cs typeface="Calibri" panose="020F0502020204030204" pitchFamily="34" charset="0"/>
            </a:endParaRPr>
          </a:p>
          <a:p>
            <a:pPr marL="0" indent="0" algn="ctr">
              <a:spcBef>
                <a:spcPts val="0"/>
              </a:spcBef>
              <a:buNone/>
            </a:pPr>
            <a:r>
              <a:rPr lang="en-US" sz="2800" b="0" dirty="0">
                <a:latin typeface="Calibri" panose="020F0502020204030204" pitchFamily="34" charset="0"/>
                <a:cs typeface="Calibri" panose="020F0502020204030204" pitchFamily="34" charset="0"/>
              </a:rPr>
              <a:t>James Gough</a:t>
            </a:r>
          </a:p>
          <a:p>
            <a:pPr marL="0" indent="0" algn="ctr">
              <a:spcBef>
                <a:spcPts val="0"/>
              </a:spcBef>
              <a:buNone/>
            </a:pPr>
            <a:r>
              <a:rPr lang="en-US" sz="2800" b="0" dirty="0">
                <a:latin typeface="Calibri" panose="020F0502020204030204" pitchFamily="34" charset="0"/>
                <a:cs typeface="Calibri" panose="020F0502020204030204" pitchFamily="34" charset="0"/>
              </a:rPr>
              <a:t>Director, Transportation Services</a:t>
            </a:r>
          </a:p>
          <a:p>
            <a:pPr marL="0" indent="0" algn="ctr">
              <a:spcBef>
                <a:spcPts val="0"/>
              </a:spcBef>
              <a:buNone/>
            </a:pPr>
            <a:r>
              <a:rPr lang="en-US" sz="2800" b="0" dirty="0">
                <a:latin typeface="Calibri" panose="020F0502020204030204" pitchFamily="34" charset="0"/>
                <a:cs typeface="Calibri" panose="020F0502020204030204" pitchFamily="34" charset="0"/>
              </a:rPr>
              <a:t>MCICOM G-4 </a:t>
            </a:r>
          </a:p>
          <a:p>
            <a:pPr marL="0" indent="0" algn="ctr">
              <a:spcBef>
                <a:spcPts val="0"/>
              </a:spcBef>
              <a:buNone/>
            </a:pPr>
            <a:endParaRPr lang="en-US" sz="28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1844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42D3-4EAF-483D-9E03-23CD4E574D78}"/>
              </a:ext>
            </a:extLst>
          </p:cNvPr>
          <p:cNvSpPr txBox="1">
            <a:spLocks/>
          </p:cNvSpPr>
          <p:nvPr/>
        </p:nvSpPr>
        <p:spPr>
          <a:xfrm>
            <a:off x="1399285" y="28575"/>
            <a:ext cx="6324600" cy="609600"/>
          </a:xfrm>
          <a:prstGeom prst="rect">
            <a:avLst/>
          </a:prstGeom>
        </p:spPr>
        <p:txBody>
          <a:bodyPr anchor="ctr" anchorCtr="0"/>
          <a:lst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cs typeface="Arial" charset="0"/>
              </a:defRPr>
            </a:lvl2pPr>
            <a:lvl3pPr algn="ctr" rtl="0" eaLnBrk="0" fontAlgn="base" hangingPunct="0">
              <a:spcBef>
                <a:spcPct val="0"/>
              </a:spcBef>
              <a:spcAft>
                <a:spcPct val="0"/>
              </a:spcAft>
              <a:defRPr sz="3200" b="1">
                <a:solidFill>
                  <a:schemeClr val="tx2"/>
                </a:solidFill>
                <a:latin typeface="Arial" charset="0"/>
                <a:cs typeface="Arial" charset="0"/>
              </a:defRPr>
            </a:lvl3pPr>
            <a:lvl4pPr algn="ctr" rtl="0" eaLnBrk="0" fontAlgn="base" hangingPunct="0">
              <a:spcBef>
                <a:spcPct val="0"/>
              </a:spcBef>
              <a:spcAft>
                <a:spcPct val="0"/>
              </a:spcAft>
              <a:defRPr sz="3200" b="1">
                <a:solidFill>
                  <a:schemeClr val="tx2"/>
                </a:solidFill>
                <a:latin typeface="Arial" charset="0"/>
                <a:cs typeface="Arial" charset="0"/>
              </a:defRPr>
            </a:lvl4pPr>
            <a:lvl5pPr algn="ctr" rtl="0" eaLnBrk="0" fontAlgn="base" hangingPunct="0">
              <a:spcBef>
                <a:spcPct val="0"/>
              </a:spcBef>
              <a:spcAft>
                <a:spcPct val="0"/>
              </a:spcAft>
              <a:defRPr sz="3200" b="1">
                <a:solidFill>
                  <a:schemeClr val="tx2"/>
                </a:solidFill>
                <a:latin typeface="Arial" charset="0"/>
                <a:cs typeface="Arial" charset="0"/>
              </a:defRPr>
            </a:lvl5pPr>
            <a:lvl6pPr marL="457200" algn="ctr" rtl="0" eaLnBrk="0" fontAlgn="base" hangingPunct="0">
              <a:spcBef>
                <a:spcPct val="0"/>
              </a:spcBef>
              <a:spcAft>
                <a:spcPct val="0"/>
              </a:spcAft>
              <a:defRPr sz="3200" b="1">
                <a:solidFill>
                  <a:schemeClr val="tx2"/>
                </a:solidFill>
                <a:latin typeface="Arial" charset="0"/>
                <a:cs typeface="Arial" charset="0"/>
              </a:defRPr>
            </a:lvl6pPr>
            <a:lvl7pPr marL="914400" algn="ctr" rtl="0" eaLnBrk="0" fontAlgn="base" hangingPunct="0">
              <a:spcBef>
                <a:spcPct val="0"/>
              </a:spcBef>
              <a:spcAft>
                <a:spcPct val="0"/>
              </a:spcAft>
              <a:defRPr sz="3200" b="1">
                <a:solidFill>
                  <a:schemeClr val="tx2"/>
                </a:solidFill>
                <a:latin typeface="Arial" charset="0"/>
                <a:cs typeface="Arial" charset="0"/>
              </a:defRPr>
            </a:lvl7pPr>
            <a:lvl8pPr marL="1371600" algn="ctr" rtl="0" eaLnBrk="0" fontAlgn="base" hangingPunct="0">
              <a:spcBef>
                <a:spcPct val="0"/>
              </a:spcBef>
              <a:spcAft>
                <a:spcPct val="0"/>
              </a:spcAft>
              <a:defRPr sz="3200" b="1">
                <a:solidFill>
                  <a:schemeClr val="tx2"/>
                </a:solidFill>
                <a:latin typeface="Arial" charset="0"/>
                <a:cs typeface="Arial" charset="0"/>
              </a:defRPr>
            </a:lvl8pPr>
            <a:lvl9pPr marL="1828800" algn="ctr" rtl="0" eaLnBrk="0" fontAlgn="base" hangingPunct="0">
              <a:spcBef>
                <a:spcPct val="0"/>
              </a:spcBef>
              <a:spcAft>
                <a:spcPct val="0"/>
              </a:spcAft>
              <a:defRPr sz="3200" b="1">
                <a:solidFill>
                  <a:schemeClr val="tx2"/>
                </a:solidFill>
                <a:latin typeface="Arial" charset="0"/>
                <a:cs typeface="Arial" charset="0"/>
              </a:defRPr>
            </a:lvl9pPr>
          </a:lstStyle>
          <a:p>
            <a:r>
              <a:rPr lang="en-US" kern="0">
                <a:latin typeface="Calibri" panose="020F0502020204030204" pitchFamily="34" charset="0"/>
                <a:cs typeface="Calibri" panose="020F0502020204030204" pitchFamily="34" charset="0"/>
              </a:rPr>
              <a:t>EVSE Deployment</a:t>
            </a:r>
          </a:p>
        </p:txBody>
      </p:sp>
      <p:sp>
        <p:nvSpPr>
          <p:cNvPr id="16" name="TextBox 15">
            <a:extLst>
              <a:ext uri="{FF2B5EF4-FFF2-40B4-BE49-F238E27FC236}">
                <a16:creationId xmlns:a16="http://schemas.microsoft.com/office/drawing/2014/main" id="{01A68829-0685-4A44-AE74-5C981D56276C}"/>
              </a:ext>
            </a:extLst>
          </p:cNvPr>
          <p:cNvSpPr txBox="1"/>
          <p:nvPr/>
        </p:nvSpPr>
        <p:spPr>
          <a:xfrm>
            <a:off x="532882" y="1644813"/>
            <a:ext cx="8134092" cy="684803"/>
          </a:xfrm>
          <a:prstGeom prst="rect">
            <a:avLst/>
          </a:prstGeom>
          <a:noFill/>
        </p:spPr>
        <p:txBody>
          <a:bodyPr wrap="square" rtlCol="0">
            <a:spAutoFit/>
          </a:bodyPr>
          <a:lstStyle/>
          <a:p>
            <a:pPr marL="285750" marR="0" lvl="0" indent="-285750"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USMC currently has (120) Level 2 charging ports, and (21) Beam EV Arc Chargers </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Many existing charging stations have suffered damage and/or require upgrades</a:t>
            </a:r>
          </a:p>
        </p:txBody>
      </p:sp>
      <p:sp>
        <p:nvSpPr>
          <p:cNvPr id="3" name="TextBox 2">
            <a:extLst>
              <a:ext uri="{FF2B5EF4-FFF2-40B4-BE49-F238E27FC236}">
                <a16:creationId xmlns:a16="http://schemas.microsoft.com/office/drawing/2014/main" id="{2E2B2E79-0CB0-4AB5-B170-F50FB6B870A7}"/>
              </a:ext>
            </a:extLst>
          </p:cNvPr>
          <p:cNvSpPr txBox="1"/>
          <p:nvPr/>
        </p:nvSpPr>
        <p:spPr>
          <a:xfrm>
            <a:off x="532882" y="3191083"/>
            <a:ext cx="7676170" cy="646331"/>
          </a:xfrm>
          <a:prstGeom prst="rect">
            <a:avLst/>
          </a:prstGeom>
          <a:noFill/>
          <a:ln w="19050">
            <a:noFill/>
          </a:ln>
        </p:spPr>
        <p:txBody>
          <a:bodyPr wrap="square" rtlCol="0">
            <a:spAutoFit/>
          </a:bodyPr>
          <a:lstStyle/>
          <a:p>
            <a:pPr>
              <a:spcBef>
                <a:spcPts val="600"/>
              </a:spcBef>
            </a:pPr>
            <a:r>
              <a:rPr lang="en-US">
                <a:latin typeface="Calibri" panose="020F0502020204030204" pitchFamily="34" charset="0"/>
                <a:cs typeface="Calibri" panose="020F0502020204030204" pitchFamily="34" charset="0"/>
              </a:rPr>
              <a:t>Data collected from various FY22 exercises will be used to inform EVSE site assessments and project planning:</a:t>
            </a:r>
          </a:p>
        </p:txBody>
      </p:sp>
      <p:grpSp>
        <p:nvGrpSpPr>
          <p:cNvPr id="50" name="Group 49">
            <a:extLst>
              <a:ext uri="{FF2B5EF4-FFF2-40B4-BE49-F238E27FC236}">
                <a16:creationId xmlns:a16="http://schemas.microsoft.com/office/drawing/2014/main" id="{FF9453C3-ECD8-44EA-9B2F-800CEBFCF402}"/>
              </a:ext>
            </a:extLst>
          </p:cNvPr>
          <p:cNvGrpSpPr/>
          <p:nvPr/>
        </p:nvGrpSpPr>
        <p:grpSpPr>
          <a:xfrm>
            <a:off x="846834" y="3956932"/>
            <a:ext cx="7450332" cy="807120"/>
            <a:chOff x="846834" y="3744715"/>
            <a:chExt cx="7450332" cy="807120"/>
          </a:xfrm>
        </p:grpSpPr>
        <p:sp>
          <p:nvSpPr>
            <p:cNvPr id="17" name="TextBox 16">
              <a:extLst>
                <a:ext uri="{FF2B5EF4-FFF2-40B4-BE49-F238E27FC236}">
                  <a16:creationId xmlns:a16="http://schemas.microsoft.com/office/drawing/2014/main" id="{AE09DA11-1F2B-4FAF-961E-61DBC6445E0E}"/>
                </a:ext>
              </a:extLst>
            </p:cNvPr>
            <p:cNvSpPr txBox="1"/>
            <p:nvPr/>
          </p:nvSpPr>
          <p:spPr>
            <a:xfrm>
              <a:off x="846834" y="3965613"/>
              <a:ext cx="162823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FY22 ZPAC </a:t>
              </a:r>
            </a:p>
            <a:p>
              <a:pPr marL="0" marR="0" lvl="0" indent="0" algn="ctr" defTabSz="914400" rtl="0" eaLnBrk="1" fontAlgn="auto" latinLnBrk="0" hangingPunct="1">
                <a:lnSpc>
                  <a:spcPct val="100000"/>
                </a:lnSpc>
                <a:spcBef>
                  <a:spcPts val="0"/>
                </a:spcBef>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Data Call</a:t>
              </a:r>
            </a:p>
          </p:txBody>
        </p:sp>
        <p:sp>
          <p:nvSpPr>
            <p:cNvPr id="7" name="TextBox 6">
              <a:extLst>
                <a:ext uri="{FF2B5EF4-FFF2-40B4-BE49-F238E27FC236}">
                  <a16:creationId xmlns:a16="http://schemas.microsoft.com/office/drawing/2014/main" id="{B3E06503-4E29-4593-9AB4-ABABEABEE912}"/>
                </a:ext>
              </a:extLst>
            </p:cNvPr>
            <p:cNvSpPr txBox="1"/>
            <p:nvPr/>
          </p:nvSpPr>
          <p:spPr>
            <a:xfrm>
              <a:off x="2720677" y="3966619"/>
              <a:ext cx="1828800" cy="585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1200"/>
                </a:spcBef>
                <a:spcAft>
                  <a:spcPts val="300"/>
                </a:spcAft>
                <a:buClrTx/>
                <a:buSzTx/>
                <a:buFontTx/>
                <a:buNone/>
                <a:tabLst/>
                <a:defRPr/>
              </a:pPr>
              <a:r>
                <a:rPr lang="en-US" sz="1600" b="1">
                  <a:solidFill>
                    <a:srgbClr val="000000"/>
                  </a:solidFill>
                  <a:latin typeface="Calibri" panose="020F0502020204030204" pitchFamily="34" charset="0"/>
                  <a:cs typeface="Calibri" panose="020F0502020204030204" pitchFamily="34" charset="0"/>
                </a:rPr>
                <a:t>FY22 Garage</a:t>
              </a:r>
              <a:r>
                <a:rPr kumimoji="0" lang="en-US" sz="1600" b="1"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 Site </a:t>
              </a:r>
              <a:r>
                <a:rPr lang="en-US" sz="1600" b="1">
                  <a:solidFill>
                    <a:srgbClr val="000000"/>
                  </a:solidFill>
                  <a:latin typeface="Calibri" panose="020F0502020204030204" pitchFamily="34" charset="0"/>
                  <a:cs typeface="Calibri" panose="020F0502020204030204" pitchFamily="34" charset="0"/>
                </a:rPr>
                <a:t>Identification</a:t>
              </a:r>
              <a:endParaRPr kumimoji="0" lang="en-US" sz="1600" b="1"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sp>
          <p:nvSpPr>
            <p:cNvPr id="6" name="Arrow: Down 5">
              <a:extLst>
                <a:ext uri="{FF2B5EF4-FFF2-40B4-BE49-F238E27FC236}">
                  <a16:creationId xmlns:a16="http://schemas.microsoft.com/office/drawing/2014/main" id="{D0781CD2-DF27-455A-AA60-FE66EFC3F651}"/>
                </a:ext>
              </a:extLst>
            </p:cNvPr>
            <p:cNvSpPr/>
            <p:nvPr/>
          </p:nvSpPr>
          <p:spPr bwMode="auto">
            <a:xfrm rot="16200000">
              <a:off x="2414993" y="4035667"/>
              <a:ext cx="365760" cy="383114"/>
            </a:xfrm>
            <a:prstGeom prst="downArrow">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solidFill>
                    <a:srgbClr val="002060"/>
                  </a:solidFill>
                </a:ln>
                <a:solidFill>
                  <a:srgbClr val="002060"/>
                </a:solidFill>
                <a:effectLst/>
                <a:latin typeface="Calibri" panose="020F0502020204030204" pitchFamily="34" charset="0"/>
                <a:cs typeface="Calibri" panose="020F0502020204030204" pitchFamily="34" charset="0"/>
              </a:endParaRPr>
            </a:p>
          </p:txBody>
        </p:sp>
        <p:sp>
          <p:nvSpPr>
            <p:cNvPr id="20" name="Arrow: Down 19">
              <a:extLst>
                <a:ext uri="{FF2B5EF4-FFF2-40B4-BE49-F238E27FC236}">
                  <a16:creationId xmlns:a16="http://schemas.microsoft.com/office/drawing/2014/main" id="{202809E0-DA55-498A-8724-A94A28C5E814}"/>
                </a:ext>
              </a:extLst>
            </p:cNvPr>
            <p:cNvSpPr/>
            <p:nvPr/>
          </p:nvSpPr>
          <p:spPr bwMode="auto">
            <a:xfrm rot="16200000">
              <a:off x="6363247" y="4035667"/>
              <a:ext cx="365760" cy="383114"/>
            </a:xfrm>
            <a:prstGeom prst="downArrow">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solidFill>
                    <a:srgbClr val="002060"/>
                  </a:solidFill>
                </a:ln>
                <a:solidFill>
                  <a:srgbClr val="002060"/>
                </a:solidFill>
                <a:effectLst/>
                <a:latin typeface="Calibri" panose="020F0502020204030204" pitchFamily="34" charset="0"/>
                <a:cs typeface="Calibri" panose="020F0502020204030204" pitchFamily="34" charset="0"/>
              </a:endParaRPr>
            </a:p>
          </p:txBody>
        </p:sp>
        <p:sp>
          <p:nvSpPr>
            <p:cNvPr id="23" name="TextBox 22">
              <a:extLst>
                <a:ext uri="{FF2B5EF4-FFF2-40B4-BE49-F238E27FC236}">
                  <a16:creationId xmlns:a16="http://schemas.microsoft.com/office/drawing/2014/main" id="{6AD1FBC7-4A7E-4242-8CDE-05344764E613}"/>
                </a:ext>
              </a:extLst>
            </p:cNvPr>
            <p:cNvSpPr txBox="1"/>
            <p:nvPr/>
          </p:nvSpPr>
          <p:spPr>
            <a:xfrm>
              <a:off x="4795087" y="3965613"/>
              <a:ext cx="162823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sz="1600" b="1">
                  <a:solidFill>
                    <a:srgbClr val="000000"/>
                  </a:solidFill>
                  <a:latin typeface="Calibri" panose="020F0502020204030204" pitchFamily="34" charset="0"/>
                  <a:cs typeface="Calibri" panose="020F0502020204030204" pitchFamily="34" charset="0"/>
                </a:rPr>
                <a:t>Installation Site Assessments</a:t>
              </a:r>
              <a:endParaRPr kumimoji="0" lang="en-US" sz="1600" b="1"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sp>
          <p:nvSpPr>
            <p:cNvPr id="24" name="Arrow: Down 23">
              <a:extLst>
                <a:ext uri="{FF2B5EF4-FFF2-40B4-BE49-F238E27FC236}">
                  <a16:creationId xmlns:a16="http://schemas.microsoft.com/office/drawing/2014/main" id="{7365ED38-4465-4DB2-AFE1-A83A67CEFD0D}"/>
                </a:ext>
              </a:extLst>
            </p:cNvPr>
            <p:cNvSpPr/>
            <p:nvPr/>
          </p:nvSpPr>
          <p:spPr bwMode="auto">
            <a:xfrm rot="16200000">
              <a:off x="4489402" y="4035666"/>
              <a:ext cx="365760" cy="383114"/>
            </a:xfrm>
            <a:prstGeom prst="downArrow">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solidFill>
                    <a:srgbClr val="002060"/>
                  </a:solidFill>
                </a:ln>
                <a:solidFill>
                  <a:srgbClr val="002060"/>
                </a:solidFill>
                <a:effectLst/>
                <a:latin typeface="Calibri" panose="020F0502020204030204" pitchFamily="34" charset="0"/>
                <a:cs typeface="Calibri" panose="020F0502020204030204" pitchFamily="34" charset="0"/>
              </a:endParaRPr>
            </a:p>
          </p:txBody>
        </p:sp>
        <p:sp>
          <p:nvSpPr>
            <p:cNvPr id="26" name="TextBox 25">
              <a:extLst>
                <a:ext uri="{FF2B5EF4-FFF2-40B4-BE49-F238E27FC236}">
                  <a16:creationId xmlns:a16="http://schemas.microsoft.com/office/drawing/2014/main" id="{A317BB22-57E2-4212-8F0E-5A9013679E88}"/>
                </a:ext>
              </a:extLst>
            </p:cNvPr>
            <p:cNvSpPr txBox="1"/>
            <p:nvPr/>
          </p:nvSpPr>
          <p:spPr>
            <a:xfrm>
              <a:off x="6668931" y="3965613"/>
              <a:ext cx="162823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sz="1600" b="1">
                  <a:solidFill>
                    <a:srgbClr val="000000"/>
                  </a:solidFill>
                  <a:latin typeface="Calibri" panose="020F0502020204030204" pitchFamily="34" charset="0"/>
                  <a:cs typeface="Calibri" panose="020F0502020204030204" pitchFamily="34" charset="0"/>
                </a:rPr>
                <a:t>EVSE Project Planning</a:t>
              </a:r>
              <a:endParaRPr kumimoji="0" lang="en-US" sz="1600" b="1"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sp>
          <p:nvSpPr>
            <p:cNvPr id="30" name="Freeform 152">
              <a:extLst>
                <a:ext uri="{FF2B5EF4-FFF2-40B4-BE49-F238E27FC236}">
                  <a16:creationId xmlns:a16="http://schemas.microsoft.com/office/drawing/2014/main" id="{EA0E2C44-1A9B-435D-A689-81FDAB928CDC}"/>
                </a:ext>
              </a:extLst>
            </p:cNvPr>
            <p:cNvSpPr>
              <a:spLocks/>
            </p:cNvSpPr>
            <p:nvPr/>
          </p:nvSpPr>
          <p:spPr bwMode="auto">
            <a:xfrm>
              <a:off x="1542266" y="3744715"/>
              <a:ext cx="237370" cy="172385"/>
            </a:xfrm>
            <a:custGeom>
              <a:avLst/>
              <a:gdLst>
                <a:gd name="T0" fmla="*/ 307 w 311"/>
                <a:gd name="T1" fmla="*/ 4 h 236"/>
                <a:gd name="T2" fmla="*/ 292 w 311"/>
                <a:gd name="T3" fmla="*/ 4 h 236"/>
                <a:gd name="T4" fmla="*/ 86 w 311"/>
                <a:gd name="T5" fmla="*/ 210 h 236"/>
                <a:gd name="T6" fmla="*/ 19 w 311"/>
                <a:gd name="T7" fmla="*/ 143 h 236"/>
                <a:gd name="T8" fmla="*/ 4 w 311"/>
                <a:gd name="T9" fmla="*/ 143 h 236"/>
                <a:gd name="T10" fmla="*/ 4 w 311"/>
                <a:gd name="T11" fmla="*/ 158 h 236"/>
                <a:gd name="T12" fmla="*/ 78 w 311"/>
                <a:gd name="T13" fmla="*/ 233 h 236"/>
                <a:gd name="T14" fmla="*/ 86 w 311"/>
                <a:gd name="T15" fmla="*/ 236 h 236"/>
                <a:gd name="T16" fmla="*/ 94 w 311"/>
                <a:gd name="T17" fmla="*/ 233 h 236"/>
                <a:gd name="T18" fmla="*/ 307 w 311"/>
                <a:gd name="T19" fmla="*/ 19 h 236"/>
                <a:gd name="T20" fmla="*/ 307 w 311"/>
                <a:gd name="T21" fmla="*/ 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1" h="236">
                  <a:moveTo>
                    <a:pt x="307" y="4"/>
                  </a:moveTo>
                  <a:cubicBezTo>
                    <a:pt x="303" y="0"/>
                    <a:pt x="296" y="0"/>
                    <a:pt x="292" y="4"/>
                  </a:cubicBezTo>
                  <a:cubicBezTo>
                    <a:pt x="86" y="210"/>
                    <a:pt x="86" y="210"/>
                    <a:pt x="86" y="210"/>
                  </a:cubicBezTo>
                  <a:cubicBezTo>
                    <a:pt x="19" y="143"/>
                    <a:pt x="19" y="143"/>
                    <a:pt x="19" y="143"/>
                  </a:cubicBezTo>
                  <a:cubicBezTo>
                    <a:pt x="15" y="139"/>
                    <a:pt x="8" y="139"/>
                    <a:pt x="4" y="143"/>
                  </a:cubicBezTo>
                  <a:cubicBezTo>
                    <a:pt x="0" y="147"/>
                    <a:pt x="0" y="154"/>
                    <a:pt x="4" y="158"/>
                  </a:cubicBezTo>
                  <a:cubicBezTo>
                    <a:pt x="78" y="233"/>
                    <a:pt x="78" y="233"/>
                    <a:pt x="78" y="233"/>
                  </a:cubicBezTo>
                  <a:cubicBezTo>
                    <a:pt x="81" y="235"/>
                    <a:pt x="83" y="236"/>
                    <a:pt x="86" y="236"/>
                  </a:cubicBezTo>
                  <a:cubicBezTo>
                    <a:pt x="89" y="236"/>
                    <a:pt x="91" y="235"/>
                    <a:pt x="94" y="233"/>
                  </a:cubicBezTo>
                  <a:cubicBezTo>
                    <a:pt x="307" y="19"/>
                    <a:pt x="307" y="19"/>
                    <a:pt x="307" y="19"/>
                  </a:cubicBezTo>
                  <a:cubicBezTo>
                    <a:pt x="311" y="15"/>
                    <a:pt x="311" y="8"/>
                    <a:pt x="307" y="4"/>
                  </a:cubicBezTo>
                  <a:close/>
                </a:path>
              </a:pathLst>
            </a:custGeom>
            <a:solidFill>
              <a:schemeClr val="accent1"/>
            </a:solidFill>
            <a:ln>
              <a:solidFill>
                <a:schemeClr val="accent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Calibri" panose="020F0502020204030204" pitchFamily="34" charset="0"/>
                <a:cs typeface="Calibri" panose="020F0502020204030204" pitchFamily="34" charset="0"/>
              </a:endParaRPr>
            </a:p>
          </p:txBody>
        </p:sp>
        <p:sp>
          <p:nvSpPr>
            <p:cNvPr id="32" name="Freeform 152">
              <a:extLst>
                <a:ext uri="{FF2B5EF4-FFF2-40B4-BE49-F238E27FC236}">
                  <a16:creationId xmlns:a16="http://schemas.microsoft.com/office/drawing/2014/main" id="{489FB155-CCFA-4648-8CD3-5B4BBBA7D938}"/>
                </a:ext>
              </a:extLst>
            </p:cNvPr>
            <p:cNvSpPr>
              <a:spLocks/>
            </p:cNvSpPr>
            <p:nvPr/>
          </p:nvSpPr>
          <p:spPr bwMode="auto">
            <a:xfrm>
              <a:off x="3516392" y="3744715"/>
              <a:ext cx="237370" cy="172385"/>
            </a:xfrm>
            <a:custGeom>
              <a:avLst/>
              <a:gdLst>
                <a:gd name="T0" fmla="*/ 307 w 311"/>
                <a:gd name="T1" fmla="*/ 4 h 236"/>
                <a:gd name="T2" fmla="*/ 292 w 311"/>
                <a:gd name="T3" fmla="*/ 4 h 236"/>
                <a:gd name="T4" fmla="*/ 86 w 311"/>
                <a:gd name="T5" fmla="*/ 210 h 236"/>
                <a:gd name="T6" fmla="*/ 19 w 311"/>
                <a:gd name="T7" fmla="*/ 143 h 236"/>
                <a:gd name="T8" fmla="*/ 4 w 311"/>
                <a:gd name="T9" fmla="*/ 143 h 236"/>
                <a:gd name="T10" fmla="*/ 4 w 311"/>
                <a:gd name="T11" fmla="*/ 158 h 236"/>
                <a:gd name="T12" fmla="*/ 78 w 311"/>
                <a:gd name="T13" fmla="*/ 233 h 236"/>
                <a:gd name="T14" fmla="*/ 86 w 311"/>
                <a:gd name="T15" fmla="*/ 236 h 236"/>
                <a:gd name="T16" fmla="*/ 94 w 311"/>
                <a:gd name="T17" fmla="*/ 233 h 236"/>
                <a:gd name="T18" fmla="*/ 307 w 311"/>
                <a:gd name="T19" fmla="*/ 19 h 236"/>
                <a:gd name="T20" fmla="*/ 307 w 311"/>
                <a:gd name="T21" fmla="*/ 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1" h="236">
                  <a:moveTo>
                    <a:pt x="307" y="4"/>
                  </a:moveTo>
                  <a:cubicBezTo>
                    <a:pt x="303" y="0"/>
                    <a:pt x="296" y="0"/>
                    <a:pt x="292" y="4"/>
                  </a:cubicBezTo>
                  <a:cubicBezTo>
                    <a:pt x="86" y="210"/>
                    <a:pt x="86" y="210"/>
                    <a:pt x="86" y="210"/>
                  </a:cubicBezTo>
                  <a:cubicBezTo>
                    <a:pt x="19" y="143"/>
                    <a:pt x="19" y="143"/>
                    <a:pt x="19" y="143"/>
                  </a:cubicBezTo>
                  <a:cubicBezTo>
                    <a:pt x="15" y="139"/>
                    <a:pt x="8" y="139"/>
                    <a:pt x="4" y="143"/>
                  </a:cubicBezTo>
                  <a:cubicBezTo>
                    <a:pt x="0" y="147"/>
                    <a:pt x="0" y="154"/>
                    <a:pt x="4" y="158"/>
                  </a:cubicBezTo>
                  <a:cubicBezTo>
                    <a:pt x="78" y="233"/>
                    <a:pt x="78" y="233"/>
                    <a:pt x="78" y="233"/>
                  </a:cubicBezTo>
                  <a:cubicBezTo>
                    <a:pt x="81" y="235"/>
                    <a:pt x="83" y="236"/>
                    <a:pt x="86" y="236"/>
                  </a:cubicBezTo>
                  <a:cubicBezTo>
                    <a:pt x="89" y="236"/>
                    <a:pt x="91" y="235"/>
                    <a:pt x="94" y="233"/>
                  </a:cubicBezTo>
                  <a:cubicBezTo>
                    <a:pt x="307" y="19"/>
                    <a:pt x="307" y="19"/>
                    <a:pt x="307" y="19"/>
                  </a:cubicBezTo>
                  <a:cubicBezTo>
                    <a:pt x="311" y="15"/>
                    <a:pt x="311" y="8"/>
                    <a:pt x="307" y="4"/>
                  </a:cubicBezTo>
                  <a:close/>
                </a:path>
              </a:pathLst>
            </a:custGeom>
            <a:solidFill>
              <a:schemeClr val="accent1"/>
            </a:solidFill>
            <a:ln>
              <a:solidFill>
                <a:schemeClr val="accent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Calibri" panose="020F0502020204030204" pitchFamily="34" charset="0"/>
                <a:cs typeface="Calibri" panose="020F0502020204030204" pitchFamily="34" charset="0"/>
              </a:endParaRPr>
            </a:p>
          </p:txBody>
        </p:sp>
      </p:grpSp>
      <p:grpSp>
        <p:nvGrpSpPr>
          <p:cNvPr id="42" name="Group 41">
            <a:extLst>
              <a:ext uri="{FF2B5EF4-FFF2-40B4-BE49-F238E27FC236}">
                <a16:creationId xmlns:a16="http://schemas.microsoft.com/office/drawing/2014/main" id="{FEF10BEF-2C79-473F-83C0-C12F2E139B19}"/>
              </a:ext>
            </a:extLst>
          </p:cNvPr>
          <p:cNvGrpSpPr/>
          <p:nvPr/>
        </p:nvGrpSpPr>
        <p:grpSpPr>
          <a:xfrm>
            <a:off x="477026" y="2703022"/>
            <a:ext cx="8189948" cy="369332"/>
            <a:chOff x="477026" y="2640241"/>
            <a:chExt cx="8189948" cy="369332"/>
          </a:xfrm>
        </p:grpSpPr>
        <p:cxnSp>
          <p:nvCxnSpPr>
            <p:cNvPr id="21" name="Straight Connector 20">
              <a:extLst>
                <a:ext uri="{FF2B5EF4-FFF2-40B4-BE49-F238E27FC236}">
                  <a16:creationId xmlns:a16="http://schemas.microsoft.com/office/drawing/2014/main" id="{A5F2CEF1-AAD7-4804-8A65-EE407BDADA6B}"/>
                </a:ext>
              </a:extLst>
            </p:cNvPr>
            <p:cNvCxnSpPr>
              <a:cxnSpLocks/>
            </p:cNvCxnSpPr>
            <p:nvPr/>
          </p:nvCxnSpPr>
          <p:spPr>
            <a:xfrm>
              <a:off x="477026" y="2809518"/>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5653F31-4403-4660-AB1D-3A6F7B246DFE}"/>
                </a:ext>
              </a:extLst>
            </p:cNvPr>
            <p:cNvSpPr txBox="1"/>
            <p:nvPr/>
          </p:nvSpPr>
          <p:spPr>
            <a:xfrm>
              <a:off x="3291840" y="2640241"/>
              <a:ext cx="2560320" cy="369332"/>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Approach</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grpSp>
        <p:nvGrpSpPr>
          <p:cNvPr id="41" name="Group 40">
            <a:extLst>
              <a:ext uri="{FF2B5EF4-FFF2-40B4-BE49-F238E27FC236}">
                <a16:creationId xmlns:a16="http://schemas.microsoft.com/office/drawing/2014/main" id="{E2ACA45D-3425-49F7-BB06-853512D2B6FA}"/>
              </a:ext>
            </a:extLst>
          </p:cNvPr>
          <p:cNvGrpSpPr/>
          <p:nvPr/>
        </p:nvGrpSpPr>
        <p:grpSpPr>
          <a:xfrm>
            <a:off x="477026" y="1148086"/>
            <a:ext cx="8189948" cy="369332"/>
            <a:chOff x="477026" y="1213402"/>
            <a:chExt cx="8189948" cy="369332"/>
          </a:xfrm>
        </p:grpSpPr>
        <p:cxnSp>
          <p:nvCxnSpPr>
            <p:cNvPr id="36" name="Straight Connector 35">
              <a:extLst>
                <a:ext uri="{FF2B5EF4-FFF2-40B4-BE49-F238E27FC236}">
                  <a16:creationId xmlns:a16="http://schemas.microsoft.com/office/drawing/2014/main" id="{44CA168F-7875-46BE-A782-87A2D8B202A2}"/>
                </a:ext>
              </a:extLst>
            </p:cNvPr>
            <p:cNvCxnSpPr>
              <a:cxnSpLocks/>
            </p:cNvCxnSpPr>
            <p:nvPr/>
          </p:nvCxnSpPr>
          <p:spPr>
            <a:xfrm>
              <a:off x="477026"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7BBB416E-8CA3-4FFE-93BA-5EBC1214D4F7}"/>
                </a:ext>
              </a:extLst>
            </p:cNvPr>
            <p:cNvSpPr txBox="1"/>
            <p:nvPr/>
          </p:nvSpPr>
          <p:spPr>
            <a:xfrm>
              <a:off x="3291840" y="1213402"/>
              <a:ext cx="2560320" cy="369332"/>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rPr>
                <a:t>Current State</a:t>
              </a:r>
            </a:p>
          </p:txBody>
        </p:sp>
      </p:grpSp>
      <p:sp>
        <p:nvSpPr>
          <p:cNvPr id="25" name="Rectangle 24">
            <a:extLst>
              <a:ext uri="{FF2B5EF4-FFF2-40B4-BE49-F238E27FC236}">
                <a16:creationId xmlns:a16="http://schemas.microsoft.com/office/drawing/2014/main" id="{9FCA5C64-9FC1-42AB-86C8-223A545A7FCD}"/>
              </a:ext>
            </a:extLst>
          </p:cNvPr>
          <p:cNvSpPr/>
          <p:nvPr/>
        </p:nvSpPr>
        <p:spPr bwMode="auto">
          <a:xfrm>
            <a:off x="477026" y="5596571"/>
            <a:ext cx="8189948" cy="859309"/>
          </a:xfrm>
          <a:prstGeom prst="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27" name="TextBox 26">
            <a:extLst>
              <a:ext uri="{FF2B5EF4-FFF2-40B4-BE49-F238E27FC236}">
                <a16:creationId xmlns:a16="http://schemas.microsoft.com/office/drawing/2014/main" id="{07CD693E-5BAA-4553-B80E-AB1CDD0B5A4F}"/>
              </a:ext>
            </a:extLst>
          </p:cNvPr>
          <p:cNvSpPr txBox="1"/>
          <p:nvPr/>
        </p:nvSpPr>
        <p:spPr>
          <a:xfrm>
            <a:off x="477026" y="5270573"/>
            <a:ext cx="3632266" cy="369332"/>
          </a:xfrm>
          <a:prstGeom prst="rect">
            <a:avLst/>
          </a:prstGeom>
          <a:noFill/>
        </p:spPr>
        <p:txBody>
          <a:bodyPr wrap="square" lIns="0" rtlCol="0">
            <a:spAutoFit/>
          </a:bodyPr>
          <a:lstStyle/>
          <a:p>
            <a:r>
              <a:rPr lang="en-US" b="1">
                <a:latin typeface="Calibri" panose="020F0502020204030204" pitchFamily="34" charset="0"/>
                <a:cs typeface="Calibri" panose="020F0502020204030204" pitchFamily="34" charset="0"/>
              </a:rPr>
              <a:t>USMC’s Data-Fueled Approach</a:t>
            </a:r>
          </a:p>
        </p:txBody>
      </p:sp>
      <p:sp>
        <p:nvSpPr>
          <p:cNvPr id="28" name="TextBox 27">
            <a:extLst>
              <a:ext uri="{FF2B5EF4-FFF2-40B4-BE49-F238E27FC236}">
                <a16:creationId xmlns:a16="http://schemas.microsoft.com/office/drawing/2014/main" id="{AE77D25A-AB0A-43EE-8E56-24504D33CB53}"/>
              </a:ext>
            </a:extLst>
          </p:cNvPr>
          <p:cNvSpPr txBox="1"/>
          <p:nvPr/>
        </p:nvSpPr>
        <p:spPr>
          <a:xfrm>
            <a:off x="532882" y="5655158"/>
            <a:ext cx="8134092" cy="738664"/>
          </a:xfrm>
          <a:prstGeom prst="rect">
            <a:avLst/>
          </a:prstGeom>
          <a:noFill/>
        </p:spPr>
        <p:txBody>
          <a:bodyPr wrap="square" rtlCol="0">
            <a:spAutoFit/>
          </a:bodyPr>
          <a:lstStyle/>
          <a:p>
            <a:r>
              <a:rPr lang="en-US" sz="1400"/>
              <a:t>USMC’s approach to EVSE deployment will be repeated on a cyclical basis. USMC will leverage data from the FY22 Garage Site Identification data call, as well as information from previously integrated ZEVs and charging stations to promote informed EVSE planning and decision making.</a:t>
            </a:r>
          </a:p>
        </p:txBody>
      </p:sp>
      <p:sp>
        <p:nvSpPr>
          <p:cNvPr id="4" name="Slide Number Placeholder 3">
            <a:extLst>
              <a:ext uri="{FF2B5EF4-FFF2-40B4-BE49-F238E27FC236}">
                <a16:creationId xmlns:a16="http://schemas.microsoft.com/office/drawing/2014/main" id="{94401DC3-A31C-4B84-B390-EF41360E0804}"/>
              </a:ext>
            </a:extLst>
          </p:cNvPr>
          <p:cNvSpPr>
            <a:spLocks noGrp="1"/>
          </p:cNvSpPr>
          <p:nvPr>
            <p:ph type="sldNum" sz="quarter" idx="10"/>
          </p:nvPr>
        </p:nvSpPr>
        <p:spPr>
          <a:xfrm>
            <a:off x="7086600" y="6492240"/>
            <a:ext cx="2057400" cy="365125"/>
          </a:xfrm>
        </p:spPr>
        <p:txBody>
          <a:bodyPr/>
          <a:lstStyle/>
          <a:p>
            <a:fld id="{88041F01-E873-4EB5-898E-0848E93F8EE0}" type="slidenum">
              <a:rPr lang="en-US" smtClean="0"/>
              <a:t>10</a:t>
            </a:fld>
            <a:endParaRPr lang="en-US" dirty="0"/>
          </a:p>
        </p:txBody>
      </p:sp>
    </p:spTree>
    <p:extLst>
      <p:ext uri="{BB962C8B-B14F-4D97-AF65-F5344CB8AC3E}">
        <p14:creationId xmlns:p14="http://schemas.microsoft.com/office/powerpoint/2010/main" val="1324144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DCEA-D3F5-4D11-A403-88DC0FF3D746}"/>
              </a:ext>
            </a:extLst>
          </p:cNvPr>
          <p:cNvSpPr>
            <a:spLocks noGrp="1"/>
          </p:cNvSpPr>
          <p:nvPr>
            <p:ph type="title"/>
          </p:nvPr>
        </p:nvSpPr>
        <p:spPr/>
        <p:txBody>
          <a:bodyPr/>
          <a:lstStyle/>
          <a:p>
            <a:r>
              <a:rPr lang="en-US">
                <a:latin typeface="Calibri" panose="020F0502020204030204" pitchFamily="34" charset="0"/>
                <a:cs typeface="Calibri" panose="020F0502020204030204" pitchFamily="34" charset="0"/>
              </a:rPr>
              <a:t>FY22-23 EVSE Site Planning</a:t>
            </a:r>
          </a:p>
        </p:txBody>
      </p:sp>
      <p:grpSp>
        <p:nvGrpSpPr>
          <p:cNvPr id="8" name="Group 7">
            <a:extLst>
              <a:ext uri="{FF2B5EF4-FFF2-40B4-BE49-F238E27FC236}">
                <a16:creationId xmlns:a16="http://schemas.microsoft.com/office/drawing/2014/main" id="{8E3EB3E9-606A-46F3-A94D-3EBD75FDF797}"/>
              </a:ext>
            </a:extLst>
          </p:cNvPr>
          <p:cNvGrpSpPr/>
          <p:nvPr/>
        </p:nvGrpSpPr>
        <p:grpSpPr>
          <a:xfrm>
            <a:off x="3290129" y="3710311"/>
            <a:ext cx="2743200" cy="2257351"/>
            <a:chOff x="3200401" y="3776413"/>
            <a:chExt cx="2743200" cy="2257351"/>
          </a:xfrm>
        </p:grpSpPr>
        <p:sp>
          <p:nvSpPr>
            <p:cNvPr id="35" name="Content Placeholder 2">
              <a:extLst>
                <a:ext uri="{FF2B5EF4-FFF2-40B4-BE49-F238E27FC236}">
                  <a16:creationId xmlns:a16="http://schemas.microsoft.com/office/drawing/2014/main" id="{63FD8738-858D-4CA9-B58A-11389FCC8BB5}"/>
                </a:ext>
              </a:extLst>
            </p:cNvPr>
            <p:cNvSpPr txBox="1">
              <a:spLocks/>
            </p:cNvSpPr>
            <p:nvPr/>
          </p:nvSpPr>
          <p:spPr>
            <a:xfrm>
              <a:off x="3200401" y="4321097"/>
              <a:ext cx="2743200" cy="1712667"/>
            </a:xfrm>
            <a:prstGeom prst="rect">
              <a:avLst/>
            </a:prstGeom>
            <a:noFill/>
            <a:ln w="19050">
              <a:noFill/>
            </a:ln>
          </p:spPr>
          <p:txBody>
            <a:bodyPr vert="horz" lIns="91440" tIns="91440" rIns="91440" bIns="9144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600"/>
                </a:spcAft>
                <a:buFont typeface="Arial" panose="020B0604020202020204" pitchFamily="34" charset="0"/>
                <a:buNone/>
              </a:pPr>
              <a:r>
                <a:rPr lang="en-US" sz="1800" b="1">
                  <a:latin typeface="Calibri" panose="020F0502020204030204" pitchFamily="34" charset="0"/>
                  <a:ea typeface="Calibri" panose="020F0502020204030204" pitchFamily="34" charset="0"/>
                  <a:cs typeface="Calibri" panose="020F0502020204030204" pitchFamily="34" charset="0"/>
                </a:rPr>
                <a:t>2. Site Assessment Execution</a:t>
              </a:r>
            </a:p>
            <a:p>
              <a:pPr>
                <a:spcBef>
                  <a:spcPts val="0"/>
                </a:spcBef>
                <a:spcAft>
                  <a:spcPts val="600"/>
                </a:spcAft>
              </a:pPr>
              <a:r>
                <a:rPr lang="en-US" sz="1800">
                  <a:latin typeface="Calibri" panose="020F0502020204030204" pitchFamily="34" charset="0"/>
                  <a:ea typeface="Calibri" panose="020F0502020204030204" pitchFamily="34" charset="0"/>
                  <a:cs typeface="Calibri" panose="020F0502020204030204" pitchFamily="34" charset="0"/>
                </a:rPr>
                <a:t>Review current vehicle distribution and missions </a:t>
              </a:r>
            </a:p>
            <a:p>
              <a:pPr>
                <a:spcBef>
                  <a:spcPts val="0"/>
                </a:spcBef>
                <a:spcAft>
                  <a:spcPts val="600"/>
                </a:spcAft>
              </a:pPr>
              <a:r>
                <a:rPr lang="en-US" sz="1800">
                  <a:latin typeface="Calibri" panose="020F0502020204030204" pitchFamily="34" charset="0"/>
                  <a:ea typeface="Calibri" panose="020F0502020204030204" pitchFamily="34" charset="0"/>
                  <a:cs typeface="Calibri" panose="020F0502020204030204" pitchFamily="34" charset="0"/>
                </a:rPr>
                <a:t>Determine appropriate EVSE distribution model </a:t>
              </a:r>
            </a:p>
            <a:p>
              <a:pPr>
                <a:spcBef>
                  <a:spcPts val="0"/>
                </a:spcBef>
                <a:spcAft>
                  <a:spcPts val="600"/>
                </a:spcAft>
              </a:pPr>
              <a:r>
                <a:rPr lang="en-US" sz="1800">
                  <a:latin typeface="Calibri" panose="020F0502020204030204" pitchFamily="34" charset="0"/>
                  <a:ea typeface="Calibri" panose="020F0502020204030204" pitchFamily="34" charset="0"/>
                  <a:cs typeface="Calibri" panose="020F0502020204030204" pitchFamily="34" charset="0"/>
                </a:rPr>
                <a:t>Walk each site to assess infrastructure</a:t>
              </a:r>
            </a:p>
          </p:txBody>
        </p:sp>
        <p:grpSp>
          <p:nvGrpSpPr>
            <p:cNvPr id="36" name="Manufacturing_Border_1">
              <a:extLst>
                <a:ext uri="{FF2B5EF4-FFF2-40B4-BE49-F238E27FC236}">
                  <a16:creationId xmlns:a16="http://schemas.microsoft.com/office/drawing/2014/main" id="{BDA870C0-DBBE-4AA0-8A2A-0C99E1552EB0}"/>
                </a:ext>
              </a:extLst>
            </p:cNvPr>
            <p:cNvGrpSpPr>
              <a:grpSpLocks noChangeAspect="1"/>
            </p:cNvGrpSpPr>
            <p:nvPr/>
          </p:nvGrpSpPr>
          <p:grpSpPr bwMode="auto">
            <a:xfrm>
              <a:off x="4340488" y="3776413"/>
              <a:ext cx="463027" cy="475650"/>
              <a:chOff x="3458" y="3061"/>
              <a:chExt cx="340" cy="340"/>
            </a:xfrm>
            <a:solidFill>
              <a:schemeClr val="accent3"/>
            </a:solidFill>
          </p:grpSpPr>
          <p:sp>
            <p:nvSpPr>
              <p:cNvPr id="37" name="Freeform 807">
                <a:extLst>
                  <a:ext uri="{FF2B5EF4-FFF2-40B4-BE49-F238E27FC236}">
                    <a16:creationId xmlns:a16="http://schemas.microsoft.com/office/drawing/2014/main" id="{4282A6A0-618B-49EF-9C39-91DC6E913C81}"/>
                  </a:ext>
                </a:extLst>
              </p:cNvPr>
              <p:cNvSpPr>
                <a:spLocks noEditPoints="1"/>
              </p:cNvSpPr>
              <p:nvPr/>
            </p:nvSpPr>
            <p:spPr bwMode="auto">
              <a:xfrm>
                <a:off x="3522" y="3181"/>
                <a:ext cx="212" cy="99"/>
              </a:xfrm>
              <a:custGeom>
                <a:avLst/>
                <a:gdLst>
                  <a:gd name="T0" fmla="*/ 309 w 320"/>
                  <a:gd name="T1" fmla="*/ 0 h 149"/>
                  <a:gd name="T2" fmla="*/ 10 w 320"/>
                  <a:gd name="T3" fmla="*/ 0 h 149"/>
                  <a:gd name="T4" fmla="*/ 0 w 320"/>
                  <a:gd name="T5" fmla="*/ 11 h 149"/>
                  <a:gd name="T6" fmla="*/ 0 w 320"/>
                  <a:gd name="T7" fmla="*/ 139 h 149"/>
                  <a:gd name="T8" fmla="*/ 10 w 320"/>
                  <a:gd name="T9" fmla="*/ 149 h 149"/>
                  <a:gd name="T10" fmla="*/ 309 w 320"/>
                  <a:gd name="T11" fmla="*/ 149 h 149"/>
                  <a:gd name="T12" fmla="*/ 320 w 320"/>
                  <a:gd name="T13" fmla="*/ 139 h 149"/>
                  <a:gd name="T14" fmla="*/ 320 w 320"/>
                  <a:gd name="T15" fmla="*/ 11 h 149"/>
                  <a:gd name="T16" fmla="*/ 309 w 320"/>
                  <a:gd name="T17" fmla="*/ 0 h 149"/>
                  <a:gd name="T18" fmla="*/ 298 w 320"/>
                  <a:gd name="T19" fmla="*/ 128 h 149"/>
                  <a:gd name="T20" fmla="*/ 21 w 320"/>
                  <a:gd name="T21" fmla="*/ 128 h 149"/>
                  <a:gd name="T22" fmla="*/ 21 w 320"/>
                  <a:gd name="T23" fmla="*/ 21 h 149"/>
                  <a:gd name="T24" fmla="*/ 42 w 320"/>
                  <a:gd name="T25" fmla="*/ 21 h 149"/>
                  <a:gd name="T26" fmla="*/ 42 w 320"/>
                  <a:gd name="T27" fmla="*/ 53 h 149"/>
                  <a:gd name="T28" fmla="*/ 53 w 320"/>
                  <a:gd name="T29" fmla="*/ 64 h 149"/>
                  <a:gd name="T30" fmla="*/ 64 w 320"/>
                  <a:gd name="T31" fmla="*/ 53 h 149"/>
                  <a:gd name="T32" fmla="*/ 64 w 320"/>
                  <a:gd name="T33" fmla="*/ 21 h 149"/>
                  <a:gd name="T34" fmla="*/ 85 w 320"/>
                  <a:gd name="T35" fmla="*/ 21 h 149"/>
                  <a:gd name="T36" fmla="*/ 85 w 320"/>
                  <a:gd name="T37" fmla="*/ 85 h 149"/>
                  <a:gd name="T38" fmla="*/ 96 w 320"/>
                  <a:gd name="T39" fmla="*/ 96 h 149"/>
                  <a:gd name="T40" fmla="*/ 106 w 320"/>
                  <a:gd name="T41" fmla="*/ 85 h 149"/>
                  <a:gd name="T42" fmla="*/ 106 w 320"/>
                  <a:gd name="T43" fmla="*/ 21 h 149"/>
                  <a:gd name="T44" fmla="*/ 128 w 320"/>
                  <a:gd name="T45" fmla="*/ 21 h 149"/>
                  <a:gd name="T46" fmla="*/ 128 w 320"/>
                  <a:gd name="T47" fmla="*/ 53 h 149"/>
                  <a:gd name="T48" fmla="*/ 138 w 320"/>
                  <a:gd name="T49" fmla="*/ 64 h 149"/>
                  <a:gd name="T50" fmla="*/ 149 w 320"/>
                  <a:gd name="T51" fmla="*/ 53 h 149"/>
                  <a:gd name="T52" fmla="*/ 149 w 320"/>
                  <a:gd name="T53" fmla="*/ 21 h 149"/>
                  <a:gd name="T54" fmla="*/ 170 w 320"/>
                  <a:gd name="T55" fmla="*/ 21 h 149"/>
                  <a:gd name="T56" fmla="*/ 170 w 320"/>
                  <a:gd name="T57" fmla="*/ 85 h 149"/>
                  <a:gd name="T58" fmla="*/ 181 w 320"/>
                  <a:gd name="T59" fmla="*/ 96 h 149"/>
                  <a:gd name="T60" fmla="*/ 192 w 320"/>
                  <a:gd name="T61" fmla="*/ 85 h 149"/>
                  <a:gd name="T62" fmla="*/ 192 w 320"/>
                  <a:gd name="T63" fmla="*/ 21 h 149"/>
                  <a:gd name="T64" fmla="*/ 213 w 320"/>
                  <a:gd name="T65" fmla="*/ 21 h 149"/>
                  <a:gd name="T66" fmla="*/ 213 w 320"/>
                  <a:gd name="T67" fmla="*/ 53 h 149"/>
                  <a:gd name="T68" fmla="*/ 224 w 320"/>
                  <a:gd name="T69" fmla="*/ 64 h 149"/>
                  <a:gd name="T70" fmla="*/ 234 w 320"/>
                  <a:gd name="T71" fmla="*/ 53 h 149"/>
                  <a:gd name="T72" fmla="*/ 234 w 320"/>
                  <a:gd name="T73" fmla="*/ 21 h 149"/>
                  <a:gd name="T74" fmla="*/ 256 w 320"/>
                  <a:gd name="T75" fmla="*/ 21 h 149"/>
                  <a:gd name="T76" fmla="*/ 256 w 320"/>
                  <a:gd name="T77" fmla="*/ 85 h 149"/>
                  <a:gd name="T78" fmla="*/ 266 w 320"/>
                  <a:gd name="T79" fmla="*/ 96 h 149"/>
                  <a:gd name="T80" fmla="*/ 277 w 320"/>
                  <a:gd name="T81" fmla="*/ 85 h 149"/>
                  <a:gd name="T82" fmla="*/ 277 w 320"/>
                  <a:gd name="T83" fmla="*/ 21 h 149"/>
                  <a:gd name="T84" fmla="*/ 298 w 320"/>
                  <a:gd name="T85" fmla="*/ 21 h 149"/>
                  <a:gd name="T86" fmla="*/ 298 w 320"/>
                  <a:gd name="T87" fmla="*/ 12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0" h="149">
                    <a:moveTo>
                      <a:pt x="309" y="0"/>
                    </a:moveTo>
                    <a:cubicBezTo>
                      <a:pt x="10" y="0"/>
                      <a:pt x="10" y="0"/>
                      <a:pt x="10" y="0"/>
                    </a:cubicBezTo>
                    <a:cubicBezTo>
                      <a:pt x="4" y="0"/>
                      <a:pt x="0" y="5"/>
                      <a:pt x="0" y="11"/>
                    </a:cubicBezTo>
                    <a:cubicBezTo>
                      <a:pt x="0" y="139"/>
                      <a:pt x="0" y="139"/>
                      <a:pt x="0" y="139"/>
                    </a:cubicBezTo>
                    <a:cubicBezTo>
                      <a:pt x="0" y="145"/>
                      <a:pt x="4" y="149"/>
                      <a:pt x="10" y="149"/>
                    </a:cubicBezTo>
                    <a:cubicBezTo>
                      <a:pt x="309" y="149"/>
                      <a:pt x="309" y="149"/>
                      <a:pt x="309" y="149"/>
                    </a:cubicBezTo>
                    <a:cubicBezTo>
                      <a:pt x="315" y="149"/>
                      <a:pt x="320" y="145"/>
                      <a:pt x="320" y="139"/>
                    </a:cubicBezTo>
                    <a:cubicBezTo>
                      <a:pt x="320" y="11"/>
                      <a:pt x="320" y="11"/>
                      <a:pt x="320" y="11"/>
                    </a:cubicBezTo>
                    <a:cubicBezTo>
                      <a:pt x="320" y="5"/>
                      <a:pt x="315" y="0"/>
                      <a:pt x="309" y="0"/>
                    </a:cubicBezTo>
                    <a:close/>
                    <a:moveTo>
                      <a:pt x="298" y="128"/>
                    </a:moveTo>
                    <a:cubicBezTo>
                      <a:pt x="21" y="128"/>
                      <a:pt x="21" y="128"/>
                      <a:pt x="21" y="128"/>
                    </a:cubicBezTo>
                    <a:cubicBezTo>
                      <a:pt x="21" y="21"/>
                      <a:pt x="21" y="21"/>
                      <a:pt x="21" y="21"/>
                    </a:cubicBezTo>
                    <a:cubicBezTo>
                      <a:pt x="42" y="21"/>
                      <a:pt x="42" y="21"/>
                      <a:pt x="42" y="21"/>
                    </a:cubicBezTo>
                    <a:cubicBezTo>
                      <a:pt x="42" y="53"/>
                      <a:pt x="42" y="53"/>
                      <a:pt x="42" y="53"/>
                    </a:cubicBezTo>
                    <a:cubicBezTo>
                      <a:pt x="42" y="59"/>
                      <a:pt x="47" y="64"/>
                      <a:pt x="53" y="64"/>
                    </a:cubicBezTo>
                    <a:cubicBezTo>
                      <a:pt x="59" y="64"/>
                      <a:pt x="64" y="59"/>
                      <a:pt x="64" y="53"/>
                    </a:cubicBezTo>
                    <a:cubicBezTo>
                      <a:pt x="64" y="21"/>
                      <a:pt x="64" y="21"/>
                      <a:pt x="64" y="21"/>
                    </a:cubicBezTo>
                    <a:cubicBezTo>
                      <a:pt x="85" y="21"/>
                      <a:pt x="85" y="21"/>
                      <a:pt x="85" y="21"/>
                    </a:cubicBezTo>
                    <a:cubicBezTo>
                      <a:pt x="85" y="85"/>
                      <a:pt x="85" y="85"/>
                      <a:pt x="85" y="85"/>
                    </a:cubicBezTo>
                    <a:cubicBezTo>
                      <a:pt x="85" y="91"/>
                      <a:pt x="90" y="96"/>
                      <a:pt x="96" y="96"/>
                    </a:cubicBezTo>
                    <a:cubicBezTo>
                      <a:pt x="102" y="96"/>
                      <a:pt x="106" y="91"/>
                      <a:pt x="106" y="85"/>
                    </a:cubicBezTo>
                    <a:cubicBezTo>
                      <a:pt x="106" y="21"/>
                      <a:pt x="106" y="21"/>
                      <a:pt x="106" y="21"/>
                    </a:cubicBezTo>
                    <a:cubicBezTo>
                      <a:pt x="128" y="21"/>
                      <a:pt x="128" y="21"/>
                      <a:pt x="128" y="21"/>
                    </a:cubicBezTo>
                    <a:cubicBezTo>
                      <a:pt x="128" y="53"/>
                      <a:pt x="128" y="53"/>
                      <a:pt x="128" y="53"/>
                    </a:cubicBezTo>
                    <a:cubicBezTo>
                      <a:pt x="128" y="59"/>
                      <a:pt x="132" y="64"/>
                      <a:pt x="138" y="64"/>
                    </a:cubicBezTo>
                    <a:cubicBezTo>
                      <a:pt x="144" y="64"/>
                      <a:pt x="149" y="59"/>
                      <a:pt x="149" y="53"/>
                    </a:cubicBezTo>
                    <a:cubicBezTo>
                      <a:pt x="149" y="21"/>
                      <a:pt x="149" y="21"/>
                      <a:pt x="149" y="21"/>
                    </a:cubicBezTo>
                    <a:cubicBezTo>
                      <a:pt x="170" y="21"/>
                      <a:pt x="170" y="21"/>
                      <a:pt x="170" y="21"/>
                    </a:cubicBezTo>
                    <a:cubicBezTo>
                      <a:pt x="170" y="85"/>
                      <a:pt x="170" y="85"/>
                      <a:pt x="170" y="85"/>
                    </a:cubicBezTo>
                    <a:cubicBezTo>
                      <a:pt x="170" y="91"/>
                      <a:pt x="175" y="96"/>
                      <a:pt x="181" y="96"/>
                    </a:cubicBezTo>
                    <a:cubicBezTo>
                      <a:pt x="187" y="96"/>
                      <a:pt x="192" y="91"/>
                      <a:pt x="192" y="85"/>
                    </a:cubicBezTo>
                    <a:cubicBezTo>
                      <a:pt x="192" y="21"/>
                      <a:pt x="192" y="21"/>
                      <a:pt x="192" y="21"/>
                    </a:cubicBezTo>
                    <a:cubicBezTo>
                      <a:pt x="213" y="21"/>
                      <a:pt x="213" y="21"/>
                      <a:pt x="213" y="21"/>
                    </a:cubicBezTo>
                    <a:cubicBezTo>
                      <a:pt x="213" y="53"/>
                      <a:pt x="213" y="53"/>
                      <a:pt x="213" y="53"/>
                    </a:cubicBezTo>
                    <a:cubicBezTo>
                      <a:pt x="213" y="59"/>
                      <a:pt x="218" y="64"/>
                      <a:pt x="224" y="64"/>
                    </a:cubicBezTo>
                    <a:cubicBezTo>
                      <a:pt x="230" y="64"/>
                      <a:pt x="234" y="59"/>
                      <a:pt x="234" y="53"/>
                    </a:cubicBezTo>
                    <a:cubicBezTo>
                      <a:pt x="234" y="21"/>
                      <a:pt x="234" y="21"/>
                      <a:pt x="234" y="21"/>
                    </a:cubicBezTo>
                    <a:cubicBezTo>
                      <a:pt x="256" y="21"/>
                      <a:pt x="256" y="21"/>
                      <a:pt x="256" y="21"/>
                    </a:cubicBezTo>
                    <a:cubicBezTo>
                      <a:pt x="256" y="85"/>
                      <a:pt x="256" y="85"/>
                      <a:pt x="256" y="85"/>
                    </a:cubicBezTo>
                    <a:cubicBezTo>
                      <a:pt x="256" y="91"/>
                      <a:pt x="260" y="96"/>
                      <a:pt x="266" y="96"/>
                    </a:cubicBezTo>
                    <a:cubicBezTo>
                      <a:pt x="272" y="96"/>
                      <a:pt x="277" y="91"/>
                      <a:pt x="277" y="85"/>
                    </a:cubicBezTo>
                    <a:cubicBezTo>
                      <a:pt x="277" y="21"/>
                      <a:pt x="277" y="21"/>
                      <a:pt x="277" y="21"/>
                    </a:cubicBezTo>
                    <a:cubicBezTo>
                      <a:pt x="298" y="21"/>
                      <a:pt x="298" y="21"/>
                      <a:pt x="298" y="21"/>
                    </a:cubicBezTo>
                    <a:lnTo>
                      <a:pt x="298" y="128"/>
                    </a:lnTo>
                    <a:close/>
                  </a:path>
                </a:pathLst>
              </a:custGeom>
              <a:pattFill>
                <a:fgClr>
                  <a:schemeClr val="accent4"/>
                </a:fgClr>
                <a:bgClr>
                  <a:schemeClr val="accent4"/>
                </a:bgClr>
              </a:patt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808">
                <a:extLst>
                  <a:ext uri="{FF2B5EF4-FFF2-40B4-BE49-F238E27FC236}">
                    <a16:creationId xmlns:a16="http://schemas.microsoft.com/office/drawing/2014/main" id="{A262A26C-89CB-4B36-B59D-61F55744E037}"/>
                  </a:ext>
                </a:extLst>
              </p:cNvPr>
              <p:cNvSpPr>
                <a:spLocks noEditPoints="1"/>
              </p:cNvSpPr>
              <p:nvPr/>
            </p:nvSpPr>
            <p:spPr bwMode="auto">
              <a:xfrm>
                <a:off x="3458" y="3061"/>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pattFill>
                <a:fgClr>
                  <a:schemeClr val="accent4"/>
                </a:fgClr>
                <a:bgClr>
                  <a:schemeClr val="accent4"/>
                </a:bgClr>
              </a:patt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9" name="Group 8">
            <a:extLst>
              <a:ext uri="{FF2B5EF4-FFF2-40B4-BE49-F238E27FC236}">
                <a16:creationId xmlns:a16="http://schemas.microsoft.com/office/drawing/2014/main" id="{DB5077BC-0C55-4202-95D6-BEFAA6906906}"/>
              </a:ext>
            </a:extLst>
          </p:cNvPr>
          <p:cNvGrpSpPr/>
          <p:nvPr/>
        </p:nvGrpSpPr>
        <p:grpSpPr>
          <a:xfrm>
            <a:off x="6189666" y="3710311"/>
            <a:ext cx="2743200" cy="2257351"/>
            <a:chOff x="6189666" y="3776413"/>
            <a:chExt cx="2743200" cy="2257351"/>
          </a:xfrm>
        </p:grpSpPr>
        <p:sp>
          <p:nvSpPr>
            <p:cNvPr id="34" name="Content Placeholder 2">
              <a:extLst>
                <a:ext uri="{FF2B5EF4-FFF2-40B4-BE49-F238E27FC236}">
                  <a16:creationId xmlns:a16="http://schemas.microsoft.com/office/drawing/2014/main" id="{B76887C9-9354-4E5B-8E4D-FAC0FDD98115}"/>
                </a:ext>
              </a:extLst>
            </p:cNvPr>
            <p:cNvSpPr txBox="1">
              <a:spLocks/>
            </p:cNvSpPr>
            <p:nvPr/>
          </p:nvSpPr>
          <p:spPr>
            <a:xfrm>
              <a:off x="6189666" y="4321097"/>
              <a:ext cx="2743200" cy="1712667"/>
            </a:xfrm>
            <a:prstGeom prst="rect">
              <a:avLst/>
            </a:prstGeom>
            <a:noFill/>
            <a:ln w="19050">
              <a:noFill/>
            </a:ln>
          </p:spPr>
          <p:txBody>
            <a:bodyPr vert="horz" lIns="91440" tIns="91440" rIns="91440" bIns="9144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600"/>
                </a:spcAft>
                <a:buFont typeface="Arial" panose="020B0604020202020204" pitchFamily="34" charset="0"/>
                <a:buNone/>
              </a:pPr>
              <a:r>
                <a:rPr lang="en-US" sz="1800" b="1">
                  <a:latin typeface="Calibri" panose="020F0502020204030204" pitchFamily="34" charset="0"/>
                  <a:ea typeface="Times New Roman" panose="02020603050405020304" pitchFamily="18" charset="0"/>
                  <a:cs typeface="Calibri" panose="020F0502020204030204" pitchFamily="34" charset="0"/>
                </a:rPr>
                <a:t>3. Project Planning</a:t>
              </a:r>
            </a:p>
            <a:p>
              <a:pPr>
                <a:spcBef>
                  <a:spcPts val="0"/>
                </a:spcBef>
                <a:spcAft>
                  <a:spcPts val="600"/>
                </a:spcAft>
              </a:pPr>
              <a:r>
                <a:rPr lang="en-US" sz="1800">
                  <a:latin typeface="Calibri" panose="020F0502020204030204" pitchFamily="34" charset="0"/>
                  <a:ea typeface="Times New Roman" panose="02020603050405020304" pitchFamily="18" charset="0"/>
                  <a:cs typeface="Calibri" panose="020F0502020204030204" pitchFamily="34" charset="0"/>
                </a:rPr>
                <a:t>Determine EVSE needs at each site</a:t>
              </a:r>
            </a:p>
            <a:p>
              <a:pPr>
                <a:spcBef>
                  <a:spcPts val="0"/>
                </a:spcBef>
                <a:spcAft>
                  <a:spcPts val="600"/>
                </a:spcAft>
              </a:pPr>
              <a:r>
                <a:rPr lang="en-US" sz="1800">
                  <a:latin typeface="Calibri" panose="020F0502020204030204" pitchFamily="34" charset="0"/>
                  <a:ea typeface="Times New Roman" panose="02020603050405020304" pitchFamily="18" charset="0"/>
                  <a:cs typeface="Calibri" panose="020F0502020204030204" pitchFamily="34" charset="0"/>
                </a:rPr>
                <a:t>Develop project plan, design, and cost estimate </a:t>
              </a:r>
            </a:p>
            <a:p>
              <a:pPr>
                <a:spcBef>
                  <a:spcPts val="0"/>
                </a:spcBef>
                <a:spcAft>
                  <a:spcPts val="600"/>
                </a:spcAft>
              </a:pPr>
              <a:r>
                <a:rPr lang="en-US" sz="1800">
                  <a:latin typeface="Calibri" panose="020F0502020204030204" pitchFamily="34" charset="0"/>
                  <a:ea typeface="Times New Roman" panose="02020603050405020304" pitchFamily="18" charset="0"/>
                  <a:cs typeface="Calibri" panose="020F0502020204030204" pitchFamily="34" charset="0"/>
                </a:rPr>
                <a:t>Compile and maintain project list</a:t>
              </a:r>
            </a:p>
          </p:txBody>
        </p:sp>
        <p:grpSp>
          <p:nvGrpSpPr>
            <p:cNvPr id="39" name="General_Border_34">
              <a:extLst>
                <a:ext uri="{FF2B5EF4-FFF2-40B4-BE49-F238E27FC236}">
                  <a16:creationId xmlns:a16="http://schemas.microsoft.com/office/drawing/2014/main" id="{CA35DD2A-9FE7-4E0C-912D-949D89B8B6C4}"/>
                </a:ext>
              </a:extLst>
            </p:cNvPr>
            <p:cNvGrpSpPr>
              <a:grpSpLocks noChangeAspect="1"/>
            </p:cNvGrpSpPr>
            <p:nvPr/>
          </p:nvGrpSpPr>
          <p:grpSpPr bwMode="auto">
            <a:xfrm>
              <a:off x="7329737" y="3776413"/>
              <a:ext cx="463028" cy="475650"/>
              <a:chOff x="5018" y="1229"/>
              <a:chExt cx="340" cy="340"/>
            </a:xfrm>
            <a:solidFill>
              <a:schemeClr val="accent4"/>
            </a:solidFill>
          </p:grpSpPr>
          <p:sp>
            <p:nvSpPr>
              <p:cNvPr id="40" name="Freeform 350">
                <a:extLst>
                  <a:ext uri="{FF2B5EF4-FFF2-40B4-BE49-F238E27FC236}">
                    <a16:creationId xmlns:a16="http://schemas.microsoft.com/office/drawing/2014/main" id="{9C2031F6-0BB4-4026-8DC2-23B9783A309B}"/>
                  </a:ext>
                </a:extLst>
              </p:cNvPr>
              <p:cNvSpPr>
                <a:spLocks noEditPoints="1"/>
              </p:cNvSpPr>
              <p:nvPr/>
            </p:nvSpPr>
            <p:spPr bwMode="auto">
              <a:xfrm>
                <a:off x="5103" y="1293"/>
                <a:ext cx="170" cy="212"/>
              </a:xfrm>
              <a:custGeom>
                <a:avLst/>
                <a:gdLst>
                  <a:gd name="T0" fmla="*/ 160 w 256"/>
                  <a:gd name="T1" fmla="*/ 85 h 320"/>
                  <a:gd name="T2" fmla="*/ 10 w 256"/>
                  <a:gd name="T3" fmla="*/ 85 h 320"/>
                  <a:gd name="T4" fmla="*/ 0 w 256"/>
                  <a:gd name="T5" fmla="*/ 96 h 320"/>
                  <a:gd name="T6" fmla="*/ 0 w 256"/>
                  <a:gd name="T7" fmla="*/ 309 h 320"/>
                  <a:gd name="T8" fmla="*/ 10 w 256"/>
                  <a:gd name="T9" fmla="*/ 320 h 320"/>
                  <a:gd name="T10" fmla="*/ 160 w 256"/>
                  <a:gd name="T11" fmla="*/ 320 h 320"/>
                  <a:gd name="T12" fmla="*/ 170 w 256"/>
                  <a:gd name="T13" fmla="*/ 309 h 320"/>
                  <a:gd name="T14" fmla="*/ 170 w 256"/>
                  <a:gd name="T15" fmla="*/ 96 h 320"/>
                  <a:gd name="T16" fmla="*/ 160 w 256"/>
                  <a:gd name="T17" fmla="*/ 85 h 320"/>
                  <a:gd name="T18" fmla="*/ 149 w 256"/>
                  <a:gd name="T19" fmla="*/ 298 h 320"/>
                  <a:gd name="T20" fmla="*/ 21 w 256"/>
                  <a:gd name="T21" fmla="*/ 298 h 320"/>
                  <a:gd name="T22" fmla="*/ 21 w 256"/>
                  <a:gd name="T23" fmla="*/ 106 h 320"/>
                  <a:gd name="T24" fmla="*/ 149 w 256"/>
                  <a:gd name="T25" fmla="*/ 106 h 320"/>
                  <a:gd name="T26" fmla="*/ 149 w 256"/>
                  <a:gd name="T27" fmla="*/ 298 h 320"/>
                  <a:gd name="T28" fmla="*/ 213 w 256"/>
                  <a:gd name="T29" fmla="*/ 53 h 320"/>
                  <a:gd name="T30" fmla="*/ 213 w 256"/>
                  <a:gd name="T31" fmla="*/ 266 h 320"/>
                  <a:gd name="T32" fmla="*/ 202 w 256"/>
                  <a:gd name="T33" fmla="*/ 277 h 320"/>
                  <a:gd name="T34" fmla="*/ 192 w 256"/>
                  <a:gd name="T35" fmla="*/ 266 h 320"/>
                  <a:gd name="T36" fmla="*/ 192 w 256"/>
                  <a:gd name="T37" fmla="*/ 64 h 320"/>
                  <a:gd name="T38" fmla="*/ 53 w 256"/>
                  <a:gd name="T39" fmla="*/ 64 h 320"/>
                  <a:gd name="T40" fmla="*/ 42 w 256"/>
                  <a:gd name="T41" fmla="*/ 53 h 320"/>
                  <a:gd name="T42" fmla="*/ 53 w 256"/>
                  <a:gd name="T43" fmla="*/ 42 h 320"/>
                  <a:gd name="T44" fmla="*/ 202 w 256"/>
                  <a:gd name="T45" fmla="*/ 42 h 320"/>
                  <a:gd name="T46" fmla="*/ 213 w 256"/>
                  <a:gd name="T47" fmla="*/ 53 h 320"/>
                  <a:gd name="T48" fmla="*/ 256 w 256"/>
                  <a:gd name="T49" fmla="*/ 10 h 320"/>
                  <a:gd name="T50" fmla="*/ 256 w 256"/>
                  <a:gd name="T51" fmla="*/ 224 h 320"/>
                  <a:gd name="T52" fmla="*/ 245 w 256"/>
                  <a:gd name="T53" fmla="*/ 234 h 320"/>
                  <a:gd name="T54" fmla="*/ 234 w 256"/>
                  <a:gd name="T55" fmla="*/ 224 h 320"/>
                  <a:gd name="T56" fmla="*/ 234 w 256"/>
                  <a:gd name="T57" fmla="*/ 21 h 320"/>
                  <a:gd name="T58" fmla="*/ 96 w 256"/>
                  <a:gd name="T59" fmla="*/ 21 h 320"/>
                  <a:gd name="T60" fmla="*/ 85 w 256"/>
                  <a:gd name="T61" fmla="*/ 10 h 320"/>
                  <a:gd name="T62" fmla="*/ 96 w 256"/>
                  <a:gd name="T63" fmla="*/ 0 h 320"/>
                  <a:gd name="T64" fmla="*/ 245 w 256"/>
                  <a:gd name="T65" fmla="*/ 0 h 320"/>
                  <a:gd name="T66" fmla="*/ 256 w 256"/>
                  <a:gd name="T67" fmla="*/ 10 h 320"/>
                  <a:gd name="T68" fmla="*/ 32 w 256"/>
                  <a:gd name="T69" fmla="*/ 266 h 320"/>
                  <a:gd name="T70" fmla="*/ 42 w 256"/>
                  <a:gd name="T71" fmla="*/ 256 h 320"/>
                  <a:gd name="T72" fmla="*/ 128 w 256"/>
                  <a:gd name="T73" fmla="*/ 256 h 320"/>
                  <a:gd name="T74" fmla="*/ 138 w 256"/>
                  <a:gd name="T75" fmla="*/ 266 h 320"/>
                  <a:gd name="T76" fmla="*/ 128 w 256"/>
                  <a:gd name="T77" fmla="*/ 277 h 320"/>
                  <a:gd name="T78" fmla="*/ 42 w 256"/>
                  <a:gd name="T79" fmla="*/ 277 h 320"/>
                  <a:gd name="T80" fmla="*/ 32 w 256"/>
                  <a:gd name="T81" fmla="*/ 266 h 320"/>
                  <a:gd name="T82" fmla="*/ 32 w 256"/>
                  <a:gd name="T83" fmla="*/ 224 h 320"/>
                  <a:gd name="T84" fmla="*/ 42 w 256"/>
                  <a:gd name="T85" fmla="*/ 213 h 320"/>
                  <a:gd name="T86" fmla="*/ 128 w 256"/>
                  <a:gd name="T87" fmla="*/ 213 h 320"/>
                  <a:gd name="T88" fmla="*/ 138 w 256"/>
                  <a:gd name="T89" fmla="*/ 224 h 320"/>
                  <a:gd name="T90" fmla="*/ 128 w 256"/>
                  <a:gd name="T91" fmla="*/ 234 h 320"/>
                  <a:gd name="T92" fmla="*/ 42 w 256"/>
                  <a:gd name="T93" fmla="*/ 234 h 320"/>
                  <a:gd name="T94" fmla="*/ 32 w 256"/>
                  <a:gd name="T95" fmla="*/ 224 h 320"/>
                  <a:gd name="T96" fmla="*/ 32 w 256"/>
                  <a:gd name="T97" fmla="*/ 181 h 320"/>
                  <a:gd name="T98" fmla="*/ 42 w 256"/>
                  <a:gd name="T99" fmla="*/ 170 h 320"/>
                  <a:gd name="T100" fmla="*/ 128 w 256"/>
                  <a:gd name="T101" fmla="*/ 170 h 320"/>
                  <a:gd name="T102" fmla="*/ 138 w 256"/>
                  <a:gd name="T103" fmla="*/ 181 h 320"/>
                  <a:gd name="T104" fmla="*/ 128 w 256"/>
                  <a:gd name="T105" fmla="*/ 192 h 320"/>
                  <a:gd name="T106" fmla="*/ 42 w 256"/>
                  <a:gd name="T107" fmla="*/ 192 h 320"/>
                  <a:gd name="T108" fmla="*/ 32 w 256"/>
                  <a:gd name="T109" fmla="*/ 181 h 320"/>
                  <a:gd name="T110" fmla="*/ 32 w 256"/>
                  <a:gd name="T111" fmla="*/ 138 h 320"/>
                  <a:gd name="T112" fmla="*/ 42 w 256"/>
                  <a:gd name="T113" fmla="*/ 128 h 320"/>
                  <a:gd name="T114" fmla="*/ 128 w 256"/>
                  <a:gd name="T115" fmla="*/ 128 h 320"/>
                  <a:gd name="T116" fmla="*/ 138 w 256"/>
                  <a:gd name="T117" fmla="*/ 138 h 320"/>
                  <a:gd name="T118" fmla="*/ 128 w 256"/>
                  <a:gd name="T119" fmla="*/ 149 h 320"/>
                  <a:gd name="T120" fmla="*/ 42 w 256"/>
                  <a:gd name="T121" fmla="*/ 149 h 320"/>
                  <a:gd name="T122" fmla="*/ 32 w 256"/>
                  <a:gd name="T123" fmla="*/ 13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6" h="320">
                    <a:moveTo>
                      <a:pt x="160" y="85"/>
                    </a:moveTo>
                    <a:cubicBezTo>
                      <a:pt x="10" y="85"/>
                      <a:pt x="10" y="85"/>
                      <a:pt x="10" y="85"/>
                    </a:cubicBezTo>
                    <a:cubicBezTo>
                      <a:pt x="4" y="85"/>
                      <a:pt x="0" y="90"/>
                      <a:pt x="0" y="96"/>
                    </a:cubicBezTo>
                    <a:cubicBezTo>
                      <a:pt x="0" y="309"/>
                      <a:pt x="0" y="309"/>
                      <a:pt x="0" y="309"/>
                    </a:cubicBezTo>
                    <a:cubicBezTo>
                      <a:pt x="0" y="315"/>
                      <a:pt x="4" y="320"/>
                      <a:pt x="10" y="320"/>
                    </a:cubicBezTo>
                    <a:cubicBezTo>
                      <a:pt x="160" y="320"/>
                      <a:pt x="160" y="320"/>
                      <a:pt x="160" y="320"/>
                    </a:cubicBezTo>
                    <a:cubicBezTo>
                      <a:pt x="166" y="320"/>
                      <a:pt x="170" y="315"/>
                      <a:pt x="170" y="309"/>
                    </a:cubicBezTo>
                    <a:cubicBezTo>
                      <a:pt x="170" y="96"/>
                      <a:pt x="170" y="96"/>
                      <a:pt x="170" y="96"/>
                    </a:cubicBezTo>
                    <a:cubicBezTo>
                      <a:pt x="170" y="90"/>
                      <a:pt x="166" y="85"/>
                      <a:pt x="160" y="85"/>
                    </a:cubicBezTo>
                    <a:close/>
                    <a:moveTo>
                      <a:pt x="149" y="298"/>
                    </a:moveTo>
                    <a:cubicBezTo>
                      <a:pt x="21" y="298"/>
                      <a:pt x="21" y="298"/>
                      <a:pt x="21" y="298"/>
                    </a:cubicBezTo>
                    <a:cubicBezTo>
                      <a:pt x="21" y="106"/>
                      <a:pt x="21" y="106"/>
                      <a:pt x="21" y="106"/>
                    </a:cubicBezTo>
                    <a:cubicBezTo>
                      <a:pt x="149" y="106"/>
                      <a:pt x="149" y="106"/>
                      <a:pt x="149" y="106"/>
                    </a:cubicBezTo>
                    <a:lnTo>
                      <a:pt x="149" y="298"/>
                    </a:lnTo>
                    <a:close/>
                    <a:moveTo>
                      <a:pt x="213" y="53"/>
                    </a:moveTo>
                    <a:cubicBezTo>
                      <a:pt x="213" y="266"/>
                      <a:pt x="213" y="266"/>
                      <a:pt x="213" y="266"/>
                    </a:cubicBezTo>
                    <a:cubicBezTo>
                      <a:pt x="213" y="272"/>
                      <a:pt x="208" y="277"/>
                      <a:pt x="202" y="277"/>
                    </a:cubicBezTo>
                    <a:cubicBezTo>
                      <a:pt x="196" y="277"/>
                      <a:pt x="192" y="272"/>
                      <a:pt x="192" y="266"/>
                    </a:cubicBezTo>
                    <a:cubicBezTo>
                      <a:pt x="192" y="64"/>
                      <a:pt x="192" y="64"/>
                      <a:pt x="192" y="64"/>
                    </a:cubicBezTo>
                    <a:cubicBezTo>
                      <a:pt x="53" y="64"/>
                      <a:pt x="53" y="64"/>
                      <a:pt x="53" y="64"/>
                    </a:cubicBezTo>
                    <a:cubicBezTo>
                      <a:pt x="47" y="64"/>
                      <a:pt x="42" y="59"/>
                      <a:pt x="42" y="53"/>
                    </a:cubicBezTo>
                    <a:cubicBezTo>
                      <a:pt x="42" y="47"/>
                      <a:pt x="47" y="42"/>
                      <a:pt x="53" y="42"/>
                    </a:cubicBezTo>
                    <a:cubicBezTo>
                      <a:pt x="202" y="42"/>
                      <a:pt x="202" y="42"/>
                      <a:pt x="202" y="42"/>
                    </a:cubicBezTo>
                    <a:cubicBezTo>
                      <a:pt x="208" y="42"/>
                      <a:pt x="213" y="47"/>
                      <a:pt x="213" y="53"/>
                    </a:cubicBezTo>
                    <a:close/>
                    <a:moveTo>
                      <a:pt x="256" y="10"/>
                    </a:moveTo>
                    <a:cubicBezTo>
                      <a:pt x="256" y="224"/>
                      <a:pt x="256" y="224"/>
                      <a:pt x="256" y="224"/>
                    </a:cubicBezTo>
                    <a:cubicBezTo>
                      <a:pt x="256" y="230"/>
                      <a:pt x="251" y="234"/>
                      <a:pt x="245" y="234"/>
                    </a:cubicBezTo>
                    <a:cubicBezTo>
                      <a:pt x="239" y="234"/>
                      <a:pt x="234" y="230"/>
                      <a:pt x="234" y="224"/>
                    </a:cubicBezTo>
                    <a:cubicBezTo>
                      <a:pt x="234" y="21"/>
                      <a:pt x="234" y="21"/>
                      <a:pt x="234" y="21"/>
                    </a:cubicBezTo>
                    <a:cubicBezTo>
                      <a:pt x="96" y="21"/>
                      <a:pt x="96" y="21"/>
                      <a:pt x="96" y="21"/>
                    </a:cubicBezTo>
                    <a:cubicBezTo>
                      <a:pt x="90" y="21"/>
                      <a:pt x="85" y="16"/>
                      <a:pt x="85" y="10"/>
                    </a:cubicBezTo>
                    <a:cubicBezTo>
                      <a:pt x="85" y="4"/>
                      <a:pt x="90" y="0"/>
                      <a:pt x="96" y="0"/>
                    </a:cubicBezTo>
                    <a:cubicBezTo>
                      <a:pt x="245" y="0"/>
                      <a:pt x="245" y="0"/>
                      <a:pt x="245" y="0"/>
                    </a:cubicBezTo>
                    <a:cubicBezTo>
                      <a:pt x="251" y="0"/>
                      <a:pt x="256" y="4"/>
                      <a:pt x="256" y="10"/>
                    </a:cubicBezTo>
                    <a:close/>
                    <a:moveTo>
                      <a:pt x="32" y="266"/>
                    </a:moveTo>
                    <a:cubicBezTo>
                      <a:pt x="32" y="260"/>
                      <a:pt x="36" y="256"/>
                      <a:pt x="42" y="256"/>
                    </a:cubicBezTo>
                    <a:cubicBezTo>
                      <a:pt x="128" y="256"/>
                      <a:pt x="128" y="256"/>
                      <a:pt x="128" y="256"/>
                    </a:cubicBezTo>
                    <a:cubicBezTo>
                      <a:pt x="134" y="256"/>
                      <a:pt x="138" y="260"/>
                      <a:pt x="138" y="266"/>
                    </a:cubicBezTo>
                    <a:cubicBezTo>
                      <a:pt x="138" y="272"/>
                      <a:pt x="134" y="277"/>
                      <a:pt x="128" y="277"/>
                    </a:cubicBezTo>
                    <a:cubicBezTo>
                      <a:pt x="42" y="277"/>
                      <a:pt x="42" y="277"/>
                      <a:pt x="42" y="277"/>
                    </a:cubicBezTo>
                    <a:cubicBezTo>
                      <a:pt x="36" y="277"/>
                      <a:pt x="32" y="272"/>
                      <a:pt x="32" y="266"/>
                    </a:cubicBezTo>
                    <a:close/>
                    <a:moveTo>
                      <a:pt x="32" y="224"/>
                    </a:moveTo>
                    <a:cubicBezTo>
                      <a:pt x="32" y="218"/>
                      <a:pt x="36" y="213"/>
                      <a:pt x="42" y="213"/>
                    </a:cubicBezTo>
                    <a:cubicBezTo>
                      <a:pt x="128" y="213"/>
                      <a:pt x="128" y="213"/>
                      <a:pt x="128" y="213"/>
                    </a:cubicBezTo>
                    <a:cubicBezTo>
                      <a:pt x="134" y="213"/>
                      <a:pt x="138" y="218"/>
                      <a:pt x="138" y="224"/>
                    </a:cubicBezTo>
                    <a:cubicBezTo>
                      <a:pt x="138" y="230"/>
                      <a:pt x="134" y="234"/>
                      <a:pt x="128" y="234"/>
                    </a:cubicBezTo>
                    <a:cubicBezTo>
                      <a:pt x="42" y="234"/>
                      <a:pt x="42" y="234"/>
                      <a:pt x="42" y="234"/>
                    </a:cubicBezTo>
                    <a:cubicBezTo>
                      <a:pt x="36" y="234"/>
                      <a:pt x="32" y="230"/>
                      <a:pt x="32" y="224"/>
                    </a:cubicBezTo>
                    <a:close/>
                    <a:moveTo>
                      <a:pt x="32" y="181"/>
                    </a:moveTo>
                    <a:cubicBezTo>
                      <a:pt x="32" y="175"/>
                      <a:pt x="36" y="170"/>
                      <a:pt x="42" y="170"/>
                    </a:cubicBezTo>
                    <a:cubicBezTo>
                      <a:pt x="128" y="170"/>
                      <a:pt x="128" y="170"/>
                      <a:pt x="128" y="170"/>
                    </a:cubicBezTo>
                    <a:cubicBezTo>
                      <a:pt x="134" y="170"/>
                      <a:pt x="138" y="175"/>
                      <a:pt x="138" y="181"/>
                    </a:cubicBezTo>
                    <a:cubicBezTo>
                      <a:pt x="138" y="187"/>
                      <a:pt x="134" y="192"/>
                      <a:pt x="128" y="192"/>
                    </a:cubicBezTo>
                    <a:cubicBezTo>
                      <a:pt x="42" y="192"/>
                      <a:pt x="42" y="192"/>
                      <a:pt x="42" y="192"/>
                    </a:cubicBezTo>
                    <a:cubicBezTo>
                      <a:pt x="36" y="192"/>
                      <a:pt x="32" y="187"/>
                      <a:pt x="32" y="181"/>
                    </a:cubicBezTo>
                    <a:close/>
                    <a:moveTo>
                      <a:pt x="32" y="138"/>
                    </a:moveTo>
                    <a:cubicBezTo>
                      <a:pt x="32" y="132"/>
                      <a:pt x="36" y="128"/>
                      <a:pt x="42" y="128"/>
                    </a:cubicBezTo>
                    <a:cubicBezTo>
                      <a:pt x="128" y="128"/>
                      <a:pt x="128" y="128"/>
                      <a:pt x="128" y="128"/>
                    </a:cubicBezTo>
                    <a:cubicBezTo>
                      <a:pt x="134" y="128"/>
                      <a:pt x="138" y="132"/>
                      <a:pt x="138" y="138"/>
                    </a:cubicBezTo>
                    <a:cubicBezTo>
                      <a:pt x="138" y="144"/>
                      <a:pt x="134" y="149"/>
                      <a:pt x="128" y="149"/>
                    </a:cubicBezTo>
                    <a:cubicBezTo>
                      <a:pt x="42" y="149"/>
                      <a:pt x="42" y="149"/>
                      <a:pt x="42" y="149"/>
                    </a:cubicBezTo>
                    <a:cubicBezTo>
                      <a:pt x="36" y="149"/>
                      <a:pt x="32" y="144"/>
                      <a:pt x="32" y="138"/>
                    </a:cubicBezTo>
                    <a:close/>
                  </a:path>
                </a:pathLst>
              </a:custGeom>
              <a:pattFill>
                <a:fgClr>
                  <a:schemeClr val="accent4"/>
                </a:fgClr>
                <a:bgClr>
                  <a:schemeClr val="accent4"/>
                </a:bgClr>
              </a:patt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51">
                <a:extLst>
                  <a:ext uri="{FF2B5EF4-FFF2-40B4-BE49-F238E27FC236}">
                    <a16:creationId xmlns:a16="http://schemas.microsoft.com/office/drawing/2014/main" id="{1E2FDBC0-BE15-4075-9191-6FC29B11A673}"/>
                  </a:ext>
                </a:extLst>
              </p:cNvPr>
              <p:cNvSpPr>
                <a:spLocks noEditPoints="1"/>
              </p:cNvSpPr>
              <p:nvPr/>
            </p:nvSpPr>
            <p:spPr bwMode="auto">
              <a:xfrm>
                <a:off x="5018" y="1229"/>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pattFill>
                <a:fgClr>
                  <a:schemeClr val="accent4"/>
                </a:fgClr>
                <a:bgClr>
                  <a:schemeClr val="accent4"/>
                </a:bgClr>
              </a:patt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7" name="Group 6">
            <a:extLst>
              <a:ext uri="{FF2B5EF4-FFF2-40B4-BE49-F238E27FC236}">
                <a16:creationId xmlns:a16="http://schemas.microsoft.com/office/drawing/2014/main" id="{054862DB-E97E-4AC1-A17C-BCF343C4831C}"/>
              </a:ext>
            </a:extLst>
          </p:cNvPr>
          <p:cNvGrpSpPr/>
          <p:nvPr/>
        </p:nvGrpSpPr>
        <p:grpSpPr>
          <a:xfrm>
            <a:off x="381826" y="3710311"/>
            <a:ext cx="2743200" cy="2260486"/>
            <a:chOff x="211135" y="3776408"/>
            <a:chExt cx="2743200" cy="2260486"/>
          </a:xfrm>
        </p:grpSpPr>
        <p:sp>
          <p:nvSpPr>
            <p:cNvPr id="33" name="Content Placeholder 2">
              <a:extLst>
                <a:ext uri="{FF2B5EF4-FFF2-40B4-BE49-F238E27FC236}">
                  <a16:creationId xmlns:a16="http://schemas.microsoft.com/office/drawing/2014/main" id="{6D19B8BC-C002-4FBD-9CBD-F2D7BD8956F5}"/>
                </a:ext>
              </a:extLst>
            </p:cNvPr>
            <p:cNvSpPr txBox="1">
              <a:spLocks/>
            </p:cNvSpPr>
            <p:nvPr/>
          </p:nvSpPr>
          <p:spPr bwMode="auto">
            <a:xfrm>
              <a:off x="211135" y="4322662"/>
              <a:ext cx="2743200" cy="1714232"/>
            </a:xfrm>
            <a:prstGeom prst="rect">
              <a:avLst/>
            </a:prstGeom>
            <a:noFill/>
            <a:ln w="19050">
              <a:noFill/>
              <a:miter lim="800000"/>
              <a:headEnd/>
              <a:tailEnd/>
            </a:ln>
          </p:spPr>
          <p:txBody>
            <a:bodyPr vert="horz" wrap="square" lIns="91440" tIns="91440" rIns="91440" bIns="91440" numCol="1" anchor="t" anchorCtr="0" compatLnSpc="1">
              <a:prstTxWarp prst="textNoShape">
                <a:avLst/>
              </a:prstTxWarp>
              <a:noAutofit/>
            </a:bodyPr>
            <a:lstStyle>
              <a:lvl1pPr marL="0" indent="0" algn="l" rtl="0" eaLnBrk="0" fontAlgn="base" hangingPunct="0">
                <a:spcBef>
                  <a:spcPct val="20000"/>
                </a:spcBef>
                <a:spcAft>
                  <a:spcPct val="0"/>
                </a:spcAft>
                <a:buNone/>
                <a:defRPr sz="2000" b="0">
                  <a:solidFill>
                    <a:schemeClr val="tx1"/>
                  </a:solidFill>
                  <a:latin typeface="+mn-lt"/>
                  <a:ea typeface="+mn-ea"/>
                  <a:cs typeface="+mn-cs"/>
                </a:defRPr>
              </a:lvl1pPr>
              <a:lvl2pPr marL="457200" indent="0" algn="l" rtl="0" eaLnBrk="0" fontAlgn="base" hangingPunct="0">
                <a:spcBef>
                  <a:spcPct val="20000"/>
                </a:spcBef>
                <a:spcAft>
                  <a:spcPct val="0"/>
                </a:spcAft>
                <a:buNone/>
                <a:defRPr sz="1800" b="0">
                  <a:solidFill>
                    <a:schemeClr val="tx1"/>
                  </a:solidFill>
                  <a:latin typeface="+mn-lt"/>
                  <a:cs typeface="+mn-cs"/>
                </a:defRPr>
              </a:lvl2pPr>
              <a:lvl3pPr marL="914400" indent="0" algn="l" rtl="0" eaLnBrk="0" fontAlgn="base" hangingPunct="0">
                <a:spcBef>
                  <a:spcPct val="20000"/>
                </a:spcBef>
                <a:spcAft>
                  <a:spcPct val="0"/>
                </a:spcAft>
                <a:buNone/>
                <a:defRPr sz="1600" b="0">
                  <a:solidFill>
                    <a:schemeClr val="tx1"/>
                  </a:solidFill>
                  <a:latin typeface="+mn-lt"/>
                  <a:cs typeface="+mn-cs"/>
                </a:defRPr>
              </a:lvl3pPr>
              <a:lvl4pPr marL="1371600" indent="0" algn="l" rtl="0" eaLnBrk="0" fontAlgn="base" hangingPunct="0">
                <a:spcBef>
                  <a:spcPct val="20000"/>
                </a:spcBef>
                <a:spcAft>
                  <a:spcPct val="0"/>
                </a:spcAft>
                <a:buNone/>
                <a:defRPr sz="1400" b="0">
                  <a:solidFill>
                    <a:schemeClr val="tx1"/>
                  </a:solidFill>
                  <a:latin typeface="+mn-lt"/>
                  <a:cs typeface="+mn-cs"/>
                </a:defRPr>
              </a:lvl4pPr>
              <a:lvl5pPr marL="1828800" indent="0" algn="l" rtl="0" eaLnBrk="0" fontAlgn="base" hangingPunct="0">
                <a:spcBef>
                  <a:spcPct val="20000"/>
                </a:spcBef>
                <a:spcAft>
                  <a:spcPct val="0"/>
                </a:spcAft>
                <a:buNone/>
                <a:defRPr sz="1400" b="0">
                  <a:solidFill>
                    <a:schemeClr val="tx1"/>
                  </a:solidFill>
                  <a:latin typeface="+mn-lt"/>
                  <a:cs typeface="+mn-cs"/>
                </a:defRPr>
              </a:lvl5pPr>
              <a:lvl6pPr marL="2286000" indent="0" algn="l" rtl="0" eaLnBrk="0" fontAlgn="base" hangingPunct="0">
                <a:spcBef>
                  <a:spcPct val="20000"/>
                </a:spcBef>
                <a:spcAft>
                  <a:spcPct val="0"/>
                </a:spcAft>
                <a:buNone/>
                <a:defRPr sz="1400" b="1">
                  <a:solidFill>
                    <a:schemeClr val="tx1"/>
                  </a:solidFill>
                  <a:latin typeface="+mn-lt"/>
                  <a:cs typeface="+mn-cs"/>
                </a:defRPr>
              </a:lvl6pPr>
              <a:lvl7pPr marL="2743200" indent="0" algn="l" rtl="0" eaLnBrk="0" fontAlgn="base" hangingPunct="0">
                <a:spcBef>
                  <a:spcPct val="20000"/>
                </a:spcBef>
                <a:spcAft>
                  <a:spcPct val="0"/>
                </a:spcAft>
                <a:buNone/>
                <a:defRPr sz="1400" b="1">
                  <a:solidFill>
                    <a:schemeClr val="tx1"/>
                  </a:solidFill>
                  <a:latin typeface="+mn-lt"/>
                  <a:cs typeface="+mn-cs"/>
                </a:defRPr>
              </a:lvl7pPr>
              <a:lvl8pPr marL="3200400" indent="0" algn="l" rtl="0" eaLnBrk="0" fontAlgn="base" hangingPunct="0">
                <a:spcBef>
                  <a:spcPct val="20000"/>
                </a:spcBef>
                <a:spcAft>
                  <a:spcPct val="0"/>
                </a:spcAft>
                <a:buNone/>
                <a:defRPr sz="1400" b="1">
                  <a:solidFill>
                    <a:schemeClr val="tx1"/>
                  </a:solidFill>
                  <a:latin typeface="+mn-lt"/>
                  <a:cs typeface="+mn-cs"/>
                </a:defRPr>
              </a:lvl8pPr>
              <a:lvl9pPr marL="3657600" indent="0" algn="l" rtl="0" eaLnBrk="0" fontAlgn="base" hangingPunct="0">
                <a:spcBef>
                  <a:spcPct val="20000"/>
                </a:spcBef>
                <a:spcAft>
                  <a:spcPct val="0"/>
                </a:spcAft>
                <a:buNone/>
                <a:defRPr sz="1400" b="1">
                  <a:solidFill>
                    <a:schemeClr val="tx1"/>
                  </a:solidFill>
                  <a:latin typeface="+mn-lt"/>
                  <a:cs typeface="+mn-cs"/>
                </a:defRPr>
              </a:lvl9pPr>
            </a:lstStyle>
            <a:p>
              <a:pPr algn="ctr">
                <a:spcBef>
                  <a:spcPts val="0"/>
                </a:spcBef>
                <a:spcAft>
                  <a:spcPts val="600"/>
                </a:spcAft>
              </a:pPr>
              <a:r>
                <a:rPr lang="en-US" sz="1800" b="1" kern="0">
                  <a:latin typeface="Calibri" panose="020F0502020204030204" pitchFamily="34" charset="0"/>
                  <a:ea typeface="Times New Roman" panose="02020603050405020304" pitchFamily="18" charset="0"/>
                  <a:cs typeface="Calibri" panose="020F0502020204030204" pitchFamily="34" charset="0"/>
                </a:rPr>
                <a:t>1. Site Assessment Prep</a:t>
              </a:r>
            </a:p>
            <a:p>
              <a:pPr marL="285750" indent="-285750">
                <a:spcBef>
                  <a:spcPts val="0"/>
                </a:spcBef>
                <a:spcAft>
                  <a:spcPts val="600"/>
                </a:spcAft>
                <a:buFont typeface="Arial" panose="020B0604020202020204" pitchFamily="34" charset="0"/>
                <a:buChar char="•"/>
              </a:pPr>
              <a:r>
                <a:rPr lang="en-US" sz="1800" kern="0">
                  <a:latin typeface="Calibri" panose="020F0502020204030204" pitchFamily="34" charset="0"/>
                  <a:ea typeface="Calibri" panose="020F0502020204030204" pitchFamily="34" charset="0"/>
                  <a:cs typeface="Calibri" panose="020F0502020204030204" pitchFamily="34" charset="0"/>
                </a:rPr>
                <a:t>Plan order/timeline of assessments</a:t>
              </a:r>
            </a:p>
            <a:p>
              <a:pPr marL="285750" indent="-285750">
                <a:spcBef>
                  <a:spcPts val="0"/>
                </a:spcBef>
                <a:spcAft>
                  <a:spcPts val="600"/>
                </a:spcAft>
                <a:buFont typeface="Arial" panose="020B0604020202020204" pitchFamily="34" charset="0"/>
                <a:buChar char="•"/>
              </a:pPr>
              <a:r>
                <a:rPr lang="en-US" sz="1800" kern="0">
                  <a:latin typeface="Calibri" panose="020F0502020204030204" pitchFamily="34" charset="0"/>
                  <a:ea typeface="Calibri" panose="020F0502020204030204" pitchFamily="34" charset="0"/>
                  <a:cs typeface="Calibri" panose="020F0502020204030204" pitchFamily="34" charset="0"/>
                </a:rPr>
                <a:t>Identify POCs for on-site events</a:t>
              </a:r>
            </a:p>
            <a:p>
              <a:pPr marL="285750" indent="-285750">
                <a:spcBef>
                  <a:spcPts val="0"/>
                </a:spcBef>
                <a:spcAft>
                  <a:spcPts val="600"/>
                </a:spcAft>
                <a:buFont typeface="Arial" panose="020B0604020202020204" pitchFamily="34" charset="0"/>
                <a:buChar char="•"/>
              </a:pPr>
              <a:r>
                <a:rPr lang="en-US" sz="1800" kern="0">
                  <a:latin typeface="Calibri" panose="020F0502020204030204" pitchFamily="34" charset="0"/>
                  <a:ea typeface="Calibri" panose="020F0502020204030204" pitchFamily="34" charset="0"/>
                  <a:cs typeface="Calibri" panose="020F0502020204030204" pitchFamily="34" charset="0"/>
                </a:rPr>
                <a:t>Prepare tools/resources for events</a:t>
              </a:r>
            </a:p>
          </p:txBody>
        </p:sp>
        <p:grpSp>
          <p:nvGrpSpPr>
            <p:cNvPr id="42" name="General_Border_9">
              <a:extLst>
                <a:ext uri="{FF2B5EF4-FFF2-40B4-BE49-F238E27FC236}">
                  <a16:creationId xmlns:a16="http://schemas.microsoft.com/office/drawing/2014/main" id="{25328298-1516-414F-B194-FE9B51E53049}"/>
                </a:ext>
              </a:extLst>
            </p:cNvPr>
            <p:cNvGrpSpPr>
              <a:grpSpLocks noChangeAspect="1"/>
            </p:cNvGrpSpPr>
            <p:nvPr/>
          </p:nvGrpSpPr>
          <p:grpSpPr bwMode="auto">
            <a:xfrm>
              <a:off x="1351168" y="3776408"/>
              <a:ext cx="463019" cy="475660"/>
              <a:chOff x="3780" y="2658"/>
              <a:chExt cx="340" cy="340"/>
            </a:xfrm>
            <a:solidFill>
              <a:schemeClr val="accent1"/>
            </a:solidFill>
          </p:grpSpPr>
          <p:sp>
            <p:nvSpPr>
              <p:cNvPr id="43" name="Freeform 615">
                <a:extLst>
                  <a:ext uri="{FF2B5EF4-FFF2-40B4-BE49-F238E27FC236}">
                    <a16:creationId xmlns:a16="http://schemas.microsoft.com/office/drawing/2014/main" id="{1C3104D1-3FAC-43A6-98BB-DD1A1BC73D36}"/>
                  </a:ext>
                </a:extLst>
              </p:cNvPr>
              <p:cNvSpPr>
                <a:spLocks/>
              </p:cNvSpPr>
              <p:nvPr/>
            </p:nvSpPr>
            <p:spPr bwMode="auto">
              <a:xfrm>
                <a:off x="3858" y="2799"/>
                <a:ext cx="28" cy="14"/>
              </a:xfrm>
              <a:custGeom>
                <a:avLst/>
                <a:gdLst>
                  <a:gd name="T0" fmla="*/ 32 w 43"/>
                  <a:gd name="T1" fmla="*/ 0 h 21"/>
                  <a:gd name="T2" fmla="*/ 11 w 43"/>
                  <a:gd name="T3" fmla="*/ 0 h 21"/>
                  <a:gd name="T4" fmla="*/ 0 w 43"/>
                  <a:gd name="T5" fmla="*/ 11 h 21"/>
                  <a:gd name="T6" fmla="*/ 11 w 43"/>
                  <a:gd name="T7" fmla="*/ 21 h 21"/>
                  <a:gd name="T8" fmla="*/ 32 w 43"/>
                  <a:gd name="T9" fmla="*/ 21 h 21"/>
                  <a:gd name="T10" fmla="*/ 43 w 43"/>
                  <a:gd name="T11" fmla="*/ 11 h 21"/>
                  <a:gd name="T12" fmla="*/ 32 w 43"/>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43" h="21">
                    <a:moveTo>
                      <a:pt x="32" y="0"/>
                    </a:moveTo>
                    <a:cubicBezTo>
                      <a:pt x="11" y="0"/>
                      <a:pt x="11" y="0"/>
                      <a:pt x="11" y="0"/>
                    </a:cubicBezTo>
                    <a:cubicBezTo>
                      <a:pt x="5" y="0"/>
                      <a:pt x="0" y="5"/>
                      <a:pt x="0" y="11"/>
                    </a:cubicBezTo>
                    <a:cubicBezTo>
                      <a:pt x="0" y="17"/>
                      <a:pt x="5" y="21"/>
                      <a:pt x="11" y="21"/>
                    </a:cubicBezTo>
                    <a:cubicBezTo>
                      <a:pt x="32" y="21"/>
                      <a:pt x="32" y="21"/>
                      <a:pt x="32" y="21"/>
                    </a:cubicBezTo>
                    <a:cubicBezTo>
                      <a:pt x="38" y="21"/>
                      <a:pt x="43" y="17"/>
                      <a:pt x="43" y="11"/>
                    </a:cubicBezTo>
                    <a:cubicBezTo>
                      <a:pt x="43" y="5"/>
                      <a:pt x="38" y="0"/>
                      <a:pt x="32" y="0"/>
                    </a:cubicBezTo>
                    <a:close/>
                  </a:path>
                </a:pathLst>
              </a:custGeom>
              <a:pattFill>
                <a:fgClr>
                  <a:schemeClr val="accent4"/>
                </a:fgClr>
                <a:bgClr>
                  <a:schemeClr val="accent4"/>
                </a:bgClr>
              </a:patt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616">
                <a:extLst>
                  <a:ext uri="{FF2B5EF4-FFF2-40B4-BE49-F238E27FC236}">
                    <a16:creationId xmlns:a16="http://schemas.microsoft.com/office/drawing/2014/main" id="{FAD22D1E-57A9-4953-BF12-A5289AC392C3}"/>
                  </a:ext>
                </a:extLst>
              </p:cNvPr>
              <p:cNvSpPr>
                <a:spLocks/>
              </p:cNvSpPr>
              <p:nvPr/>
            </p:nvSpPr>
            <p:spPr bwMode="auto">
              <a:xfrm>
                <a:off x="3858" y="2757"/>
                <a:ext cx="28" cy="14"/>
              </a:xfrm>
              <a:custGeom>
                <a:avLst/>
                <a:gdLst>
                  <a:gd name="T0" fmla="*/ 32 w 43"/>
                  <a:gd name="T1" fmla="*/ 0 h 21"/>
                  <a:gd name="T2" fmla="*/ 11 w 43"/>
                  <a:gd name="T3" fmla="*/ 0 h 21"/>
                  <a:gd name="T4" fmla="*/ 0 w 43"/>
                  <a:gd name="T5" fmla="*/ 11 h 21"/>
                  <a:gd name="T6" fmla="*/ 11 w 43"/>
                  <a:gd name="T7" fmla="*/ 21 h 21"/>
                  <a:gd name="T8" fmla="*/ 32 w 43"/>
                  <a:gd name="T9" fmla="*/ 21 h 21"/>
                  <a:gd name="T10" fmla="*/ 43 w 43"/>
                  <a:gd name="T11" fmla="*/ 11 h 21"/>
                  <a:gd name="T12" fmla="*/ 32 w 43"/>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43" h="21">
                    <a:moveTo>
                      <a:pt x="32" y="0"/>
                    </a:moveTo>
                    <a:cubicBezTo>
                      <a:pt x="11" y="0"/>
                      <a:pt x="11" y="0"/>
                      <a:pt x="11" y="0"/>
                    </a:cubicBezTo>
                    <a:cubicBezTo>
                      <a:pt x="5" y="0"/>
                      <a:pt x="0" y="5"/>
                      <a:pt x="0" y="11"/>
                    </a:cubicBezTo>
                    <a:cubicBezTo>
                      <a:pt x="0" y="17"/>
                      <a:pt x="5" y="21"/>
                      <a:pt x="11" y="21"/>
                    </a:cubicBezTo>
                    <a:cubicBezTo>
                      <a:pt x="32" y="21"/>
                      <a:pt x="32" y="21"/>
                      <a:pt x="32" y="21"/>
                    </a:cubicBezTo>
                    <a:cubicBezTo>
                      <a:pt x="38" y="21"/>
                      <a:pt x="43" y="17"/>
                      <a:pt x="43" y="11"/>
                    </a:cubicBezTo>
                    <a:cubicBezTo>
                      <a:pt x="43" y="5"/>
                      <a:pt x="38" y="0"/>
                      <a:pt x="32" y="0"/>
                    </a:cubicBezTo>
                    <a:close/>
                  </a:path>
                </a:pathLst>
              </a:custGeom>
              <a:pattFill>
                <a:fgClr>
                  <a:schemeClr val="accent4"/>
                </a:fgClr>
                <a:bgClr>
                  <a:schemeClr val="accent4"/>
                </a:bgClr>
              </a:patt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617">
                <a:extLst>
                  <a:ext uri="{FF2B5EF4-FFF2-40B4-BE49-F238E27FC236}">
                    <a16:creationId xmlns:a16="http://schemas.microsoft.com/office/drawing/2014/main" id="{BE962FF0-32A8-4A3A-9BF2-917C95704970}"/>
                  </a:ext>
                </a:extLst>
              </p:cNvPr>
              <p:cNvSpPr>
                <a:spLocks/>
              </p:cNvSpPr>
              <p:nvPr/>
            </p:nvSpPr>
            <p:spPr bwMode="auto">
              <a:xfrm>
                <a:off x="3858" y="2842"/>
                <a:ext cx="28" cy="14"/>
              </a:xfrm>
              <a:custGeom>
                <a:avLst/>
                <a:gdLst>
                  <a:gd name="T0" fmla="*/ 32 w 43"/>
                  <a:gd name="T1" fmla="*/ 0 h 21"/>
                  <a:gd name="T2" fmla="*/ 11 w 43"/>
                  <a:gd name="T3" fmla="*/ 0 h 21"/>
                  <a:gd name="T4" fmla="*/ 0 w 43"/>
                  <a:gd name="T5" fmla="*/ 11 h 21"/>
                  <a:gd name="T6" fmla="*/ 11 w 43"/>
                  <a:gd name="T7" fmla="*/ 21 h 21"/>
                  <a:gd name="T8" fmla="*/ 32 w 43"/>
                  <a:gd name="T9" fmla="*/ 21 h 21"/>
                  <a:gd name="T10" fmla="*/ 43 w 43"/>
                  <a:gd name="T11" fmla="*/ 11 h 21"/>
                  <a:gd name="T12" fmla="*/ 32 w 43"/>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43" h="21">
                    <a:moveTo>
                      <a:pt x="32" y="0"/>
                    </a:moveTo>
                    <a:cubicBezTo>
                      <a:pt x="11" y="0"/>
                      <a:pt x="11" y="0"/>
                      <a:pt x="11" y="0"/>
                    </a:cubicBezTo>
                    <a:cubicBezTo>
                      <a:pt x="5" y="0"/>
                      <a:pt x="0" y="5"/>
                      <a:pt x="0" y="11"/>
                    </a:cubicBezTo>
                    <a:cubicBezTo>
                      <a:pt x="0" y="17"/>
                      <a:pt x="5" y="21"/>
                      <a:pt x="11" y="21"/>
                    </a:cubicBezTo>
                    <a:cubicBezTo>
                      <a:pt x="32" y="21"/>
                      <a:pt x="32" y="21"/>
                      <a:pt x="32" y="21"/>
                    </a:cubicBezTo>
                    <a:cubicBezTo>
                      <a:pt x="38" y="21"/>
                      <a:pt x="43" y="17"/>
                      <a:pt x="43" y="11"/>
                    </a:cubicBezTo>
                    <a:cubicBezTo>
                      <a:pt x="43" y="5"/>
                      <a:pt x="38" y="0"/>
                      <a:pt x="32" y="0"/>
                    </a:cubicBezTo>
                    <a:close/>
                  </a:path>
                </a:pathLst>
              </a:custGeom>
              <a:pattFill>
                <a:fgClr>
                  <a:schemeClr val="accent4"/>
                </a:fgClr>
                <a:bgClr>
                  <a:schemeClr val="accent4"/>
                </a:bgClr>
              </a:patt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618">
                <a:extLst>
                  <a:ext uri="{FF2B5EF4-FFF2-40B4-BE49-F238E27FC236}">
                    <a16:creationId xmlns:a16="http://schemas.microsoft.com/office/drawing/2014/main" id="{579B3D7F-19D2-4186-BD0A-8743BB06D2E3}"/>
                  </a:ext>
                </a:extLst>
              </p:cNvPr>
              <p:cNvSpPr>
                <a:spLocks/>
              </p:cNvSpPr>
              <p:nvPr/>
            </p:nvSpPr>
            <p:spPr bwMode="auto">
              <a:xfrm>
                <a:off x="3907" y="2799"/>
                <a:ext cx="135" cy="14"/>
              </a:xfrm>
              <a:custGeom>
                <a:avLst/>
                <a:gdLst>
                  <a:gd name="T0" fmla="*/ 192 w 202"/>
                  <a:gd name="T1" fmla="*/ 0 h 21"/>
                  <a:gd name="T2" fmla="*/ 10 w 202"/>
                  <a:gd name="T3" fmla="*/ 0 h 21"/>
                  <a:gd name="T4" fmla="*/ 0 w 202"/>
                  <a:gd name="T5" fmla="*/ 11 h 21"/>
                  <a:gd name="T6" fmla="*/ 10 w 202"/>
                  <a:gd name="T7" fmla="*/ 21 h 21"/>
                  <a:gd name="T8" fmla="*/ 192 w 202"/>
                  <a:gd name="T9" fmla="*/ 21 h 21"/>
                  <a:gd name="T10" fmla="*/ 202 w 202"/>
                  <a:gd name="T11" fmla="*/ 11 h 21"/>
                  <a:gd name="T12" fmla="*/ 192 w 202"/>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02" h="21">
                    <a:moveTo>
                      <a:pt x="192" y="0"/>
                    </a:moveTo>
                    <a:cubicBezTo>
                      <a:pt x="10" y="0"/>
                      <a:pt x="10" y="0"/>
                      <a:pt x="10" y="0"/>
                    </a:cubicBezTo>
                    <a:cubicBezTo>
                      <a:pt x="4" y="0"/>
                      <a:pt x="0" y="5"/>
                      <a:pt x="0" y="11"/>
                    </a:cubicBezTo>
                    <a:cubicBezTo>
                      <a:pt x="0" y="17"/>
                      <a:pt x="4" y="21"/>
                      <a:pt x="10" y="21"/>
                    </a:cubicBezTo>
                    <a:cubicBezTo>
                      <a:pt x="192" y="21"/>
                      <a:pt x="192" y="21"/>
                      <a:pt x="192" y="21"/>
                    </a:cubicBezTo>
                    <a:cubicBezTo>
                      <a:pt x="198" y="21"/>
                      <a:pt x="202" y="17"/>
                      <a:pt x="202" y="11"/>
                    </a:cubicBezTo>
                    <a:cubicBezTo>
                      <a:pt x="202" y="5"/>
                      <a:pt x="198" y="0"/>
                      <a:pt x="192" y="0"/>
                    </a:cubicBezTo>
                    <a:close/>
                  </a:path>
                </a:pathLst>
              </a:custGeom>
              <a:pattFill>
                <a:fgClr>
                  <a:schemeClr val="accent4"/>
                </a:fgClr>
                <a:bgClr>
                  <a:schemeClr val="accent4"/>
                </a:bgClr>
              </a:patt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619">
                <a:extLst>
                  <a:ext uri="{FF2B5EF4-FFF2-40B4-BE49-F238E27FC236}">
                    <a16:creationId xmlns:a16="http://schemas.microsoft.com/office/drawing/2014/main" id="{6ACE2DC9-A21A-4DF4-B52F-DBDCD0CA0821}"/>
                  </a:ext>
                </a:extLst>
              </p:cNvPr>
              <p:cNvSpPr>
                <a:spLocks/>
              </p:cNvSpPr>
              <p:nvPr/>
            </p:nvSpPr>
            <p:spPr bwMode="auto">
              <a:xfrm>
                <a:off x="3907" y="2757"/>
                <a:ext cx="135" cy="14"/>
              </a:xfrm>
              <a:custGeom>
                <a:avLst/>
                <a:gdLst>
                  <a:gd name="T0" fmla="*/ 10 w 202"/>
                  <a:gd name="T1" fmla="*/ 21 h 21"/>
                  <a:gd name="T2" fmla="*/ 192 w 202"/>
                  <a:gd name="T3" fmla="*/ 21 h 21"/>
                  <a:gd name="T4" fmla="*/ 202 w 202"/>
                  <a:gd name="T5" fmla="*/ 11 h 21"/>
                  <a:gd name="T6" fmla="*/ 192 w 202"/>
                  <a:gd name="T7" fmla="*/ 0 h 21"/>
                  <a:gd name="T8" fmla="*/ 10 w 202"/>
                  <a:gd name="T9" fmla="*/ 0 h 21"/>
                  <a:gd name="T10" fmla="*/ 0 w 202"/>
                  <a:gd name="T11" fmla="*/ 11 h 21"/>
                  <a:gd name="T12" fmla="*/ 10 w 202"/>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202" h="21">
                    <a:moveTo>
                      <a:pt x="10" y="21"/>
                    </a:moveTo>
                    <a:cubicBezTo>
                      <a:pt x="192" y="21"/>
                      <a:pt x="192" y="21"/>
                      <a:pt x="192" y="21"/>
                    </a:cubicBezTo>
                    <a:cubicBezTo>
                      <a:pt x="198" y="21"/>
                      <a:pt x="202" y="17"/>
                      <a:pt x="202" y="11"/>
                    </a:cubicBezTo>
                    <a:cubicBezTo>
                      <a:pt x="202" y="5"/>
                      <a:pt x="198" y="0"/>
                      <a:pt x="192" y="0"/>
                    </a:cubicBezTo>
                    <a:cubicBezTo>
                      <a:pt x="10" y="0"/>
                      <a:pt x="10" y="0"/>
                      <a:pt x="10" y="0"/>
                    </a:cubicBezTo>
                    <a:cubicBezTo>
                      <a:pt x="4" y="0"/>
                      <a:pt x="0" y="5"/>
                      <a:pt x="0" y="11"/>
                    </a:cubicBezTo>
                    <a:cubicBezTo>
                      <a:pt x="0" y="17"/>
                      <a:pt x="4" y="21"/>
                      <a:pt x="10" y="21"/>
                    </a:cubicBezTo>
                    <a:close/>
                  </a:path>
                </a:pathLst>
              </a:custGeom>
              <a:pattFill>
                <a:fgClr>
                  <a:schemeClr val="accent4"/>
                </a:fgClr>
                <a:bgClr>
                  <a:schemeClr val="accent4"/>
                </a:bgClr>
              </a:patt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620">
                <a:extLst>
                  <a:ext uri="{FF2B5EF4-FFF2-40B4-BE49-F238E27FC236}">
                    <a16:creationId xmlns:a16="http://schemas.microsoft.com/office/drawing/2014/main" id="{BB025D45-9E64-43EF-9FFB-E898A0EA9B34}"/>
                  </a:ext>
                </a:extLst>
              </p:cNvPr>
              <p:cNvSpPr>
                <a:spLocks/>
              </p:cNvSpPr>
              <p:nvPr/>
            </p:nvSpPr>
            <p:spPr bwMode="auto">
              <a:xfrm>
                <a:off x="3907" y="2842"/>
                <a:ext cx="135" cy="14"/>
              </a:xfrm>
              <a:custGeom>
                <a:avLst/>
                <a:gdLst>
                  <a:gd name="T0" fmla="*/ 192 w 202"/>
                  <a:gd name="T1" fmla="*/ 0 h 21"/>
                  <a:gd name="T2" fmla="*/ 10 w 202"/>
                  <a:gd name="T3" fmla="*/ 0 h 21"/>
                  <a:gd name="T4" fmla="*/ 0 w 202"/>
                  <a:gd name="T5" fmla="*/ 11 h 21"/>
                  <a:gd name="T6" fmla="*/ 10 w 202"/>
                  <a:gd name="T7" fmla="*/ 21 h 21"/>
                  <a:gd name="T8" fmla="*/ 192 w 202"/>
                  <a:gd name="T9" fmla="*/ 21 h 21"/>
                  <a:gd name="T10" fmla="*/ 202 w 202"/>
                  <a:gd name="T11" fmla="*/ 11 h 21"/>
                  <a:gd name="T12" fmla="*/ 192 w 202"/>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02" h="21">
                    <a:moveTo>
                      <a:pt x="192" y="0"/>
                    </a:moveTo>
                    <a:cubicBezTo>
                      <a:pt x="10" y="0"/>
                      <a:pt x="10" y="0"/>
                      <a:pt x="10" y="0"/>
                    </a:cubicBezTo>
                    <a:cubicBezTo>
                      <a:pt x="4" y="0"/>
                      <a:pt x="0" y="5"/>
                      <a:pt x="0" y="11"/>
                    </a:cubicBezTo>
                    <a:cubicBezTo>
                      <a:pt x="0" y="17"/>
                      <a:pt x="4" y="21"/>
                      <a:pt x="10" y="21"/>
                    </a:cubicBezTo>
                    <a:cubicBezTo>
                      <a:pt x="192" y="21"/>
                      <a:pt x="192" y="21"/>
                      <a:pt x="192" y="21"/>
                    </a:cubicBezTo>
                    <a:cubicBezTo>
                      <a:pt x="198" y="21"/>
                      <a:pt x="202" y="17"/>
                      <a:pt x="202" y="11"/>
                    </a:cubicBezTo>
                    <a:cubicBezTo>
                      <a:pt x="202" y="5"/>
                      <a:pt x="198" y="0"/>
                      <a:pt x="192" y="0"/>
                    </a:cubicBezTo>
                    <a:close/>
                  </a:path>
                </a:pathLst>
              </a:custGeom>
              <a:pattFill>
                <a:fgClr>
                  <a:schemeClr val="accent4"/>
                </a:fgClr>
                <a:bgClr>
                  <a:schemeClr val="accent4"/>
                </a:bgClr>
              </a:patt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621">
                <a:extLst>
                  <a:ext uri="{FF2B5EF4-FFF2-40B4-BE49-F238E27FC236}">
                    <a16:creationId xmlns:a16="http://schemas.microsoft.com/office/drawing/2014/main" id="{ABE6DE5C-41C4-41C5-A2D8-ECEF22B6AAA5}"/>
                  </a:ext>
                </a:extLst>
              </p:cNvPr>
              <p:cNvSpPr>
                <a:spLocks/>
              </p:cNvSpPr>
              <p:nvPr/>
            </p:nvSpPr>
            <p:spPr bwMode="auto">
              <a:xfrm>
                <a:off x="3858" y="2884"/>
                <a:ext cx="28" cy="14"/>
              </a:xfrm>
              <a:custGeom>
                <a:avLst/>
                <a:gdLst>
                  <a:gd name="T0" fmla="*/ 32 w 43"/>
                  <a:gd name="T1" fmla="*/ 0 h 21"/>
                  <a:gd name="T2" fmla="*/ 11 w 43"/>
                  <a:gd name="T3" fmla="*/ 0 h 21"/>
                  <a:gd name="T4" fmla="*/ 0 w 43"/>
                  <a:gd name="T5" fmla="*/ 11 h 21"/>
                  <a:gd name="T6" fmla="*/ 11 w 43"/>
                  <a:gd name="T7" fmla="*/ 21 h 21"/>
                  <a:gd name="T8" fmla="*/ 32 w 43"/>
                  <a:gd name="T9" fmla="*/ 21 h 21"/>
                  <a:gd name="T10" fmla="*/ 43 w 43"/>
                  <a:gd name="T11" fmla="*/ 11 h 21"/>
                  <a:gd name="T12" fmla="*/ 32 w 43"/>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43" h="21">
                    <a:moveTo>
                      <a:pt x="32" y="0"/>
                    </a:moveTo>
                    <a:cubicBezTo>
                      <a:pt x="11" y="0"/>
                      <a:pt x="11" y="0"/>
                      <a:pt x="11" y="0"/>
                    </a:cubicBezTo>
                    <a:cubicBezTo>
                      <a:pt x="5" y="0"/>
                      <a:pt x="0" y="5"/>
                      <a:pt x="0" y="11"/>
                    </a:cubicBezTo>
                    <a:cubicBezTo>
                      <a:pt x="0" y="17"/>
                      <a:pt x="5" y="21"/>
                      <a:pt x="11" y="21"/>
                    </a:cubicBezTo>
                    <a:cubicBezTo>
                      <a:pt x="32" y="21"/>
                      <a:pt x="32" y="21"/>
                      <a:pt x="32" y="21"/>
                    </a:cubicBezTo>
                    <a:cubicBezTo>
                      <a:pt x="38" y="21"/>
                      <a:pt x="43" y="17"/>
                      <a:pt x="43" y="11"/>
                    </a:cubicBezTo>
                    <a:cubicBezTo>
                      <a:pt x="43" y="5"/>
                      <a:pt x="38" y="0"/>
                      <a:pt x="32" y="0"/>
                    </a:cubicBezTo>
                    <a:close/>
                  </a:path>
                </a:pathLst>
              </a:custGeom>
              <a:pattFill>
                <a:fgClr>
                  <a:schemeClr val="accent4"/>
                </a:fgClr>
                <a:bgClr>
                  <a:schemeClr val="accent4"/>
                </a:bgClr>
              </a:patt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622">
                <a:extLst>
                  <a:ext uri="{FF2B5EF4-FFF2-40B4-BE49-F238E27FC236}">
                    <a16:creationId xmlns:a16="http://schemas.microsoft.com/office/drawing/2014/main" id="{F91C9D01-7C60-4D86-AD5C-090D1CA616E8}"/>
                  </a:ext>
                </a:extLst>
              </p:cNvPr>
              <p:cNvSpPr>
                <a:spLocks/>
              </p:cNvSpPr>
              <p:nvPr/>
            </p:nvSpPr>
            <p:spPr bwMode="auto">
              <a:xfrm>
                <a:off x="3907" y="2884"/>
                <a:ext cx="135" cy="14"/>
              </a:xfrm>
              <a:custGeom>
                <a:avLst/>
                <a:gdLst>
                  <a:gd name="T0" fmla="*/ 192 w 202"/>
                  <a:gd name="T1" fmla="*/ 0 h 21"/>
                  <a:gd name="T2" fmla="*/ 10 w 202"/>
                  <a:gd name="T3" fmla="*/ 0 h 21"/>
                  <a:gd name="T4" fmla="*/ 0 w 202"/>
                  <a:gd name="T5" fmla="*/ 11 h 21"/>
                  <a:gd name="T6" fmla="*/ 10 w 202"/>
                  <a:gd name="T7" fmla="*/ 21 h 21"/>
                  <a:gd name="T8" fmla="*/ 192 w 202"/>
                  <a:gd name="T9" fmla="*/ 21 h 21"/>
                  <a:gd name="T10" fmla="*/ 202 w 202"/>
                  <a:gd name="T11" fmla="*/ 11 h 21"/>
                  <a:gd name="T12" fmla="*/ 192 w 202"/>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02" h="21">
                    <a:moveTo>
                      <a:pt x="192" y="0"/>
                    </a:moveTo>
                    <a:cubicBezTo>
                      <a:pt x="10" y="0"/>
                      <a:pt x="10" y="0"/>
                      <a:pt x="10" y="0"/>
                    </a:cubicBezTo>
                    <a:cubicBezTo>
                      <a:pt x="4" y="0"/>
                      <a:pt x="0" y="5"/>
                      <a:pt x="0" y="11"/>
                    </a:cubicBezTo>
                    <a:cubicBezTo>
                      <a:pt x="0" y="17"/>
                      <a:pt x="4" y="21"/>
                      <a:pt x="10" y="21"/>
                    </a:cubicBezTo>
                    <a:cubicBezTo>
                      <a:pt x="192" y="21"/>
                      <a:pt x="192" y="21"/>
                      <a:pt x="192" y="21"/>
                    </a:cubicBezTo>
                    <a:cubicBezTo>
                      <a:pt x="198" y="21"/>
                      <a:pt x="202" y="17"/>
                      <a:pt x="202" y="11"/>
                    </a:cubicBezTo>
                    <a:cubicBezTo>
                      <a:pt x="202" y="5"/>
                      <a:pt x="198" y="0"/>
                      <a:pt x="192" y="0"/>
                    </a:cubicBezTo>
                    <a:close/>
                  </a:path>
                </a:pathLst>
              </a:custGeom>
              <a:pattFill>
                <a:fgClr>
                  <a:schemeClr val="accent4"/>
                </a:fgClr>
                <a:bgClr>
                  <a:schemeClr val="accent4"/>
                </a:bgClr>
              </a:patt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623">
                <a:extLst>
                  <a:ext uri="{FF2B5EF4-FFF2-40B4-BE49-F238E27FC236}">
                    <a16:creationId xmlns:a16="http://schemas.microsoft.com/office/drawing/2014/main" id="{D32E7F9A-ECE8-4522-8198-3129063EB569}"/>
                  </a:ext>
                </a:extLst>
              </p:cNvPr>
              <p:cNvSpPr>
                <a:spLocks noEditPoints="1"/>
              </p:cNvSpPr>
              <p:nvPr/>
            </p:nvSpPr>
            <p:spPr bwMode="auto">
              <a:xfrm>
                <a:off x="3780" y="2658"/>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pattFill>
                <a:fgClr>
                  <a:schemeClr val="accent4"/>
                </a:fgClr>
                <a:bgClr>
                  <a:schemeClr val="accent4"/>
                </a:bgClr>
              </a:patt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54" name="TextBox 53">
            <a:extLst>
              <a:ext uri="{FF2B5EF4-FFF2-40B4-BE49-F238E27FC236}">
                <a16:creationId xmlns:a16="http://schemas.microsoft.com/office/drawing/2014/main" id="{3802D33E-0579-4B11-86D7-56AADA84EE49}"/>
              </a:ext>
            </a:extLst>
          </p:cNvPr>
          <p:cNvSpPr txBox="1"/>
          <p:nvPr/>
        </p:nvSpPr>
        <p:spPr>
          <a:xfrm>
            <a:off x="345089" y="3305655"/>
            <a:ext cx="8344079" cy="369332"/>
          </a:xfrm>
          <a:prstGeom prst="rect">
            <a:avLst/>
          </a:prstGeom>
          <a:noFill/>
        </p:spPr>
        <p:txBody>
          <a:bodyPr wrap="none" lIns="0" rtlCol="0">
            <a:spAutoFit/>
          </a:bodyPr>
          <a:lstStyle/>
          <a:p>
            <a:r>
              <a:rPr lang="en-US">
                <a:latin typeface="Calibri" panose="020F0502020204030204" pitchFamily="34" charset="0"/>
                <a:cs typeface="Calibri" panose="020F0502020204030204" pitchFamily="34" charset="0"/>
              </a:rPr>
              <a:t>The FY22-23 EVSE Site Planning effort will be executed using an </a:t>
            </a:r>
            <a:r>
              <a:rPr lang="en-US" b="1">
                <a:latin typeface="Calibri" panose="020F0502020204030204" pitchFamily="34" charset="0"/>
                <a:cs typeface="Calibri" panose="020F0502020204030204" pitchFamily="34" charset="0"/>
              </a:rPr>
              <a:t>iterative 3-step process:</a:t>
            </a:r>
          </a:p>
        </p:txBody>
      </p:sp>
      <p:sp>
        <p:nvSpPr>
          <p:cNvPr id="26" name="Content Placeholder 2">
            <a:extLst>
              <a:ext uri="{FF2B5EF4-FFF2-40B4-BE49-F238E27FC236}">
                <a16:creationId xmlns:a16="http://schemas.microsoft.com/office/drawing/2014/main" id="{587B20E4-B306-44B6-96AA-761F5F5BE056}"/>
              </a:ext>
            </a:extLst>
          </p:cNvPr>
          <p:cNvSpPr txBox="1">
            <a:spLocks/>
          </p:cNvSpPr>
          <p:nvPr/>
        </p:nvSpPr>
        <p:spPr>
          <a:xfrm>
            <a:off x="345089" y="1314539"/>
            <a:ext cx="8472344" cy="1800493"/>
          </a:xfrm>
          <a:prstGeom prst="rect">
            <a:avLst/>
          </a:prstGeom>
          <a:ln w="19050">
            <a:solidFill>
              <a:srgbClr val="002060"/>
            </a:solidFill>
          </a:ln>
        </p:spPr>
        <p:txBody>
          <a:bodyPr vert="horz" wrap="square" lIns="182880" tIns="320040" rIns="137160" bIns="13716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1200"/>
              </a:spcBef>
              <a:spcAft>
                <a:spcPts val="600"/>
              </a:spcAft>
            </a:pPr>
            <a:r>
              <a:rPr lang="en-US" sz="1800" dirty="0">
                <a:latin typeface="Calibri" panose="020F0502020204030204" pitchFamily="34" charset="0"/>
                <a:cs typeface="Calibri" panose="020F0502020204030204" pitchFamily="34" charset="0"/>
              </a:rPr>
              <a:t>Objective: complete EVSE planning at </a:t>
            </a:r>
            <a:r>
              <a:rPr lang="en-US" sz="1800" b="1" dirty="0">
                <a:latin typeface="Calibri" panose="020F0502020204030204" pitchFamily="34" charset="0"/>
                <a:cs typeface="Calibri" panose="020F0502020204030204" pitchFamily="34" charset="0"/>
              </a:rPr>
              <a:t>10 priority MCICOM installations</a:t>
            </a:r>
          </a:p>
          <a:p>
            <a:pPr>
              <a:lnSpc>
                <a:spcPct val="100000"/>
              </a:lnSpc>
              <a:spcBef>
                <a:spcPts val="0"/>
              </a:spcBef>
              <a:spcAft>
                <a:spcPts val="600"/>
              </a:spcAft>
            </a:pPr>
            <a:r>
              <a:rPr lang="en-US" sz="1800" dirty="0">
                <a:latin typeface="Calibri" panose="020F0502020204030204" pitchFamily="34" charset="0"/>
                <a:cs typeface="Calibri" panose="020F0502020204030204" pitchFamily="34" charset="0"/>
              </a:rPr>
              <a:t>Fleets at priority installations composing </a:t>
            </a:r>
            <a:r>
              <a:rPr lang="en-US" sz="1800" b="1" dirty="0">
                <a:latin typeface="Calibri" panose="020F0502020204030204" pitchFamily="34" charset="0"/>
                <a:cs typeface="Calibri" panose="020F0502020204030204" pitchFamily="34" charset="0"/>
              </a:rPr>
              <a:t>almost 90% of MCICOM light-duty vehicles</a:t>
            </a:r>
            <a:endParaRPr lang="en-US" sz="1800" dirty="0">
              <a:latin typeface="Calibri" panose="020F0502020204030204" pitchFamily="34" charset="0"/>
              <a:cs typeface="Calibri" panose="020F0502020204030204" pitchFamily="34" charset="0"/>
            </a:endParaRPr>
          </a:p>
          <a:p>
            <a:pPr>
              <a:lnSpc>
                <a:spcPct val="100000"/>
              </a:lnSpc>
              <a:spcBef>
                <a:spcPts val="0"/>
              </a:spcBef>
              <a:spcAft>
                <a:spcPts val="600"/>
              </a:spcAft>
            </a:pPr>
            <a:r>
              <a:rPr lang="en-US" sz="1800" dirty="0">
                <a:latin typeface="Calibri" panose="020F0502020204030204" pitchFamily="34" charset="0"/>
                <a:cs typeface="Calibri" panose="020F0502020204030204" pitchFamily="34" charset="0"/>
              </a:rPr>
              <a:t>Repeatable </a:t>
            </a:r>
            <a:r>
              <a:rPr lang="en-US" sz="1800" b="1" dirty="0">
                <a:latin typeface="Calibri" panose="020F0502020204030204" pitchFamily="34" charset="0"/>
                <a:cs typeface="Calibri" panose="020F0502020204030204" pitchFamily="34" charset="0"/>
              </a:rPr>
              <a:t>process for end-to-end site assessment/project planning</a:t>
            </a:r>
            <a:endParaRPr lang="en-US" sz="1800" dirty="0">
              <a:latin typeface="Calibri" panose="020F0502020204030204" pitchFamily="34" charset="0"/>
              <a:cs typeface="Calibri" panose="020F0502020204030204" pitchFamily="34" charset="0"/>
            </a:endParaRPr>
          </a:p>
          <a:p>
            <a:pPr>
              <a:lnSpc>
                <a:spcPct val="100000"/>
              </a:lnSpc>
              <a:spcBef>
                <a:spcPts val="0"/>
              </a:spcBef>
              <a:spcAft>
                <a:spcPts val="600"/>
              </a:spcAft>
            </a:pPr>
            <a:r>
              <a:rPr lang="en-US" sz="1800" dirty="0">
                <a:latin typeface="Calibri" panose="020F0502020204030204" pitchFamily="34" charset="0"/>
                <a:cs typeface="Calibri" panose="020F0502020204030204" pitchFamily="34" charset="0"/>
              </a:rPr>
              <a:t>Will </a:t>
            </a:r>
            <a:r>
              <a:rPr lang="en-US" sz="1800" b="1" dirty="0">
                <a:latin typeface="Calibri" panose="020F0502020204030204" pitchFamily="34" charset="0"/>
                <a:cs typeface="Calibri" panose="020F0502020204030204" pitchFamily="34" charset="0"/>
              </a:rPr>
              <a:t>provide insight into future energy demand and resilience </a:t>
            </a:r>
            <a:r>
              <a:rPr lang="en-US" sz="1800" dirty="0">
                <a:latin typeface="Calibri" panose="020F0502020204030204" pitchFamily="34" charset="0"/>
                <a:cs typeface="Calibri" panose="020F0502020204030204" pitchFamily="34" charset="0"/>
              </a:rPr>
              <a:t>at priority installations </a:t>
            </a:r>
            <a:endParaRPr lang="en-US" sz="1800" b="1" dirty="0">
              <a:latin typeface="Calibri" panose="020F0502020204030204" pitchFamily="34" charset="0"/>
              <a:cs typeface="Calibri" panose="020F0502020204030204" pitchFamily="34" charset="0"/>
            </a:endParaRPr>
          </a:p>
        </p:txBody>
      </p:sp>
      <p:sp>
        <p:nvSpPr>
          <p:cNvPr id="27" name="TextBox 26">
            <a:extLst>
              <a:ext uri="{FF2B5EF4-FFF2-40B4-BE49-F238E27FC236}">
                <a16:creationId xmlns:a16="http://schemas.microsoft.com/office/drawing/2014/main" id="{39BF1A7F-B2F6-468F-BE66-835C020DD075}"/>
              </a:ext>
            </a:extLst>
          </p:cNvPr>
          <p:cNvSpPr txBox="1"/>
          <p:nvPr/>
        </p:nvSpPr>
        <p:spPr>
          <a:xfrm>
            <a:off x="1929493" y="1178032"/>
            <a:ext cx="5303520" cy="369332"/>
          </a:xfrm>
          <a:prstGeom prst="rect">
            <a:avLst/>
          </a:prstGeom>
          <a:solidFill>
            <a:schemeClr val="bg1"/>
          </a:solidFill>
          <a:ln w="19050">
            <a:solidFill>
              <a:srgbClr val="002060"/>
            </a:solidFill>
          </a:ln>
        </p:spPr>
        <p:txBody>
          <a:bodyPr wrap="square" rtlCol="0">
            <a:spAutoFit/>
          </a:bodyPr>
          <a:lstStyle/>
          <a:p>
            <a:pPr algn="ctr"/>
            <a:r>
              <a:rPr lang="en-US" b="1">
                <a:latin typeface="Calibri" panose="020F0502020204030204" pitchFamily="34" charset="0"/>
                <a:cs typeface="Calibri" panose="020F0502020204030204" pitchFamily="34" charset="0"/>
              </a:rPr>
              <a:t>FY22-23 EVSE Site Planning</a:t>
            </a:r>
          </a:p>
        </p:txBody>
      </p:sp>
      <p:sp>
        <p:nvSpPr>
          <p:cNvPr id="3" name="Slide Number Placeholder 2">
            <a:extLst>
              <a:ext uri="{FF2B5EF4-FFF2-40B4-BE49-F238E27FC236}">
                <a16:creationId xmlns:a16="http://schemas.microsoft.com/office/drawing/2014/main" id="{9A2C79FC-0FD4-4498-BFB9-3D415231DCD6}"/>
              </a:ext>
            </a:extLst>
          </p:cNvPr>
          <p:cNvSpPr>
            <a:spLocks noGrp="1"/>
          </p:cNvSpPr>
          <p:nvPr>
            <p:ph type="sldNum" sz="quarter" idx="10"/>
          </p:nvPr>
        </p:nvSpPr>
        <p:spPr>
          <a:xfrm>
            <a:off x="7086600" y="6492240"/>
            <a:ext cx="2057400" cy="365125"/>
          </a:xfrm>
        </p:spPr>
        <p:txBody>
          <a:bodyPr/>
          <a:lstStyle/>
          <a:p>
            <a:fld id="{88041F01-E873-4EB5-898E-0848E93F8EE0}" type="slidenum">
              <a:rPr lang="en-US" smtClean="0"/>
              <a:t>11</a:t>
            </a:fld>
            <a:endParaRPr lang="en-US"/>
          </a:p>
        </p:txBody>
      </p:sp>
    </p:spTree>
    <p:extLst>
      <p:ext uri="{BB962C8B-B14F-4D97-AF65-F5344CB8AC3E}">
        <p14:creationId xmlns:p14="http://schemas.microsoft.com/office/powerpoint/2010/main" val="4054479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DCEA-D3F5-4D11-A403-88DC0FF3D746}"/>
              </a:ext>
            </a:extLst>
          </p:cNvPr>
          <p:cNvSpPr>
            <a:spLocks noGrp="1"/>
          </p:cNvSpPr>
          <p:nvPr>
            <p:ph type="title"/>
          </p:nvPr>
        </p:nvSpPr>
        <p:spPr/>
        <p:txBody>
          <a:bodyPr/>
          <a:lstStyle/>
          <a:p>
            <a:r>
              <a:rPr lang="en-US">
                <a:latin typeface="Calibri" panose="020F0502020204030204" pitchFamily="34" charset="0"/>
                <a:cs typeface="Calibri" panose="020F0502020204030204" pitchFamily="34" charset="0"/>
              </a:rPr>
              <a:t>Way Forward</a:t>
            </a:r>
          </a:p>
        </p:txBody>
      </p:sp>
      <p:grpSp>
        <p:nvGrpSpPr>
          <p:cNvPr id="4" name="Group 3">
            <a:extLst>
              <a:ext uri="{FF2B5EF4-FFF2-40B4-BE49-F238E27FC236}">
                <a16:creationId xmlns:a16="http://schemas.microsoft.com/office/drawing/2014/main" id="{E6A54AA9-49EB-47AC-8CC9-47E022E21411}"/>
              </a:ext>
            </a:extLst>
          </p:cNvPr>
          <p:cNvGrpSpPr/>
          <p:nvPr/>
        </p:nvGrpSpPr>
        <p:grpSpPr>
          <a:xfrm>
            <a:off x="457426" y="1189520"/>
            <a:ext cx="8189948" cy="365760"/>
            <a:chOff x="488601" y="1213402"/>
            <a:chExt cx="8189948" cy="365760"/>
          </a:xfrm>
        </p:grpSpPr>
        <p:cxnSp>
          <p:nvCxnSpPr>
            <p:cNvPr id="5" name="Straight Connector 4">
              <a:extLst>
                <a:ext uri="{FF2B5EF4-FFF2-40B4-BE49-F238E27FC236}">
                  <a16:creationId xmlns:a16="http://schemas.microsoft.com/office/drawing/2014/main" id="{F428D5A1-5E04-4F68-8746-D01163FE1268}"/>
                </a:ext>
              </a:extLst>
            </p:cNvPr>
            <p:cNvCxnSpPr>
              <a:cxnSpLocks/>
            </p:cNvCxnSpPr>
            <p:nvPr/>
          </p:nvCxnSpPr>
          <p:spPr>
            <a:xfrm>
              <a:off x="488601"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65BC5F1-A1B6-4BB9-96D2-05582A24C194}"/>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FY23 Planning</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sp>
        <p:nvSpPr>
          <p:cNvPr id="7" name="TextBox 6">
            <a:extLst>
              <a:ext uri="{FF2B5EF4-FFF2-40B4-BE49-F238E27FC236}">
                <a16:creationId xmlns:a16="http://schemas.microsoft.com/office/drawing/2014/main" id="{AF78A6DF-2C7D-42C5-A41D-2A929494E89F}"/>
              </a:ext>
            </a:extLst>
          </p:cNvPr>
          <p:cNvSpPr txBox="1"/>
          <p:nvPr/>
        </p:nvSpPr>
        <p:spPr>
          <a:xfrm>
            <a:off x="60157" y="4156148"/>
            <a:ext cx="8647374" cy="2185214"/>
          </a:xfrm>
          <a:prstGeom prst="rect">
            <a:avLst/>
          </a:prstGeom>
          <a:noFill/>
        </p:spPr>
        <p:txBody>
          <a:bodyPr wrap="square" rtlCol="0">
            <a:spAutoFit/>
          </a:bodyPr>
          <a:lstStyle/>
          <a:p>
            <a:pPr marL="742950" lvl="1" indent="-285750">
              <a:spcBef>
                <a:spcPts val="300"/>
              </a:spcBef>
              <a:spcAft>
                <a:spcPts val="300"/>
              </a:spcAft>
              <a:buFont typeface="Arial" panose="020B0604020202020204" pitchFamily="34" charset="0"/>
              <a:buChar char="•"/>
            </a:pPr>
            <a:r>
              <a:rPr lang="en-US" b="1" u="sng">
                <a:latin typeface="Calibri" panose="020F0502020204030204" pitchFamily="34" charset="0"/>
                <a:cs typeface="Calibri" panose="020F0502020204030204" pitchFamily="34" charset="0"/>
              </a:rPr>
              <a:t>Holistic EVSE Planning</a:t>
            </a:r>
            <a:r>
              <a:rPr lang="en-US" b="1">
                <a:latin typeface="Calibri" panose="020F0502020204030204" pitchFamily="34" charset="0"/>
                <a:cs typeface="Calibri" panose="020F0502020204030204" pitchFamily="34" charset="0"/>
              </a:rPr>
              <a:t>: </a:t>
            </a:r>
            <a:r>
              <a:rPr lang="en-US">
                <a:latin typeface="Calibri" panose="020F0502020204030204" pitchFamily="34" charset="0"/>
                <a:cs typeface="Calibri" panose="020F0502020204030204" pitchFamily="34" charset="0"/>
              </a:rPr>
              <a:t>Develop EVSE deployment plans to promote installation-wide, long-term planning in preparation for eventual total NTV fleet electrification.  </a:t>
            </a:r>
          </a:p>
          <a:p>
            <a:pPr marL="742950" lvl="1" indent="-285750">
              <a:spcBef>
                <a:spcPts val="300"/>
              </a:spcBef>
              <a:spcAft>
                <a:spcPts val="300"/>
              </a:spcAft>
              <a:buFont typeface="Arial" panose="020B0604020202020204" pitchFamily="34" charset="0"/>
              <a:buChar char="•"/>
            </a:pPr>
            <a:r>
              <a:rPr lang="en-US" b="1" u="sng">
                <a:latin typeface="Calibri" panose="020F0502020204030204" pitchFamily="34" charset="0"/>
                <a:cs typeface="Calibri" panose="020F0502020204030204" pitchFamily="34" charset="0"/>
              </a:rPr>
              <a:t>Strategic EVSE Execution</a:t>
            </a:r>
            <a:r>
              <a:rPr lang="en-US" b="1">
                <a:latin typeface="Calibri" panose="020F0502020204030204" pitchFamily="34" charset="0"/>
                <a:cs typeface="Calibri" panose="020F0502020204030204" pitchFamily="34" charset="0"/>
              </a:rPr>
              <a:t>:</a:t>
            </a:r>
            <a:r>
              <a:rPr lang="en-US">
                <a:latin typeface="Calibri" panose="020F0502020204030204" pitchFamily="34" charset="0"/>
                <a:cs typeface="Calibri" panose="020F0502020204030204" pitchFamily="34" charset="0"/>
              </a:rPr>
              <a:t> Execute high-priority projects first in support of vehicles garaged at each location that are eligible for ZEV replacement in the following year.  </a:t>
            </a:r>
          </a:p>
          <a:p>
            <a:pPr marL="742950" lvl="1" indent="-285750">
              <a:spcBef>
                <a:spcPts val="300"/>
              </a:spcBef>
              <a:spcAft>
                <a:spcPts val="300"/>
              </a:spcAft>
              <a:buFont typeface="Arial" panose="020B0604020202020204" pitchFamily="34" charset="0"/>
              <a:buChar char="•"/>
            </a:pPr>
            <a:r>
              <a:rPr lang="en-US" b="1" u="sng">
                <a:latin typeface="Calibri" panose="020F0502020204030204" pitchFamily="34" charset="0"/>
                <a:cs typeface="Calibri" panose="020F0502020204030204" pitchFamily="34" charset="0"/>
              </a:rPr>
              <a:t>Process Management</a:t>
            </a:r>
            <a:r>
              <a:rPr lang="en-US" b="1">
                <a:latin typeface="Calibri" panose="020F0502020204030204" pitchFamily="34" charset="0"/>
                <a:cs typeface="Calibri" panose="020F0502020204030204" pitchFamily="34" charset="0"/>
              </a:rPr>
              <a:t>: </a:t>
            </a:r>
            <a:r>
              <a:rPr lang="en-US">
                <a:latin typeface="Calibri" panose="020F0502020204030204" pitchFamily="34" charset="0"/>
                <a:cs typeface="Calibri" panose="020F0502020204030204" pitchFamily="34" charset="0"/>
              </a:rPr>
              <a:t>Track best practices and lessons learned and collect comprehensive data in order to foster continuous improvement as we iterate various electrification processes.  </a:t>
            </a:r>
          </a:p>
        </p:txBody>
      </p:sp>
      <p:grpSp>
        <p:nvGrpSpPr>
          <p:cNvPr id="8" name="Group 7">
            <a:extLst>
              <a:ext uri="{FF2B5EF4-FFF2-40B4-BE49-F238E27FC236}">
                <a16:creationId xmlns:a16="http://schemas.microsoft.com/office/drawing/2014/main" id="{5913B12D-512E-4B7A-810C-E0400989CAA2}"/>
              </a:ext>
            </a:extLst>
          </p:cNvPr>
          <p:cNvGrpSpPr/>
          <p:nvPr/>
        </p:nvGrpSpPr>
        <p:grpSpPr>
          <a:xfrm>
            <a:off x="457426" y="3620865"/>
            <a:ext cx="8189948" cy="365760"/>
            <a:chOff x="477026" y="1213402"/>
            <a:chExt cx="8189948" cy="365760"/>
          </a:xfrm>
        </p:grpSpPr>
        <p:cxnSp>
          <p:nvCxnSpPr>
            <p:cNvPr id="9" name="Straight Connector 8">
              <a:extLst>
                <a:ext uri="{FF2B5EF4-FFF2-40B4-BE49-F238E27FC236}">
                  <a16:creationId xmlns:a16="http://schemas.microsoft.com/office/drawing/2014/main" id="{095D818F-DC5F-47E9-A6B4-EBD0FEE12BA9}"/>
                </a:ext>
              </a:extLst>
            </p:cNvPr>
            <p:cNvCxnSpPr>
              <a:cxnSpLocks/>
            </p:cNvCxnSpPr>
            <p:nvPr/>
          </p:nvCxnSpPr>
          <p:spPr>
            <a:xfrm>
              <a:off x="477026"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E471B23-C851-464A-9AD3-814DC5DC192C}"/>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Out-Year Planning</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sp>
        <p:nvSpPr>
          <p:cNvPr id="12" name="TextBox 11">
            <a:extLst>
              <a:ext uri="{FF2B5EF4-FFF2-40B4-BE49-F238E27FC236}">
                <a16:creationId xmlns:a16="http://schemas.microsoft.com/office/drawing/2014/main" id="{EF692303-9486-4CC5-AF70-0B3B67F75628}"/>
              </a:ext>
            </a:extLst>
          </p:cNvPr>
          <p:cNvSpPr txBox="1"/>
          <p:nvPr/>
        </p:nvSpPr>
        <p:spPr>
          <a:xfrm>
            <a:off x="485353" y="1651403"/>
            <a:ext cx="8162021" cy="1908215"/>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lang="en-US" b="1" dirty="0">
                <a:latin typeface="Calibri" panose="020F0502020204030204" pitchFamily="34" charset="0"/>
                <a:cs typeface="Calibri" panose="020F0502020204030204" pitchFamily="34" charset="0"/>
              </a:rPr>
              <a:t>ZEV: </a:t>
            </a:r>
            <a:r>
              <a:rPr lang="en-US" dirty="0">
                <a:latin typeface="Calibri" panose="020F0502020204030204" pitchFamily="34" charset="0"/>
                <a:cs typeface="Calibri" panose="020F0502020204030204" pitchFamily="34" charset="0"/>
              </a:rPr>
              <a:t>Analyze vehicles eligible for replacement in FY23 and determine suitability for electrification. </a:t>
            </a:r>
            <a:r>
              <a:rPr lang="en-US" b="1" dirty="0">
                <a:latin typeface="Calibri" panose="020F0502020204030204" pitchFamily="34" charset="0"/>
                <a:cs typeface="Calibri" panose="020F0502020204030204" pitchFamily="34" charset="0"/>
              </a:rPr>
              <a:t>FY23 Enterprise-Level ZEV Target: 154 Vehicles</a:t>
            </a:r>
          </a:p>
          <a:p>
            <a:pPr marL="285750" indent="-285750">
              <a:spcBef>
                <a:spcPts val="300"/>
              </a:spcBef>
              <a:spcAft>
                <a:spcPts val="300"/>
              </a:spcAft>
              <a:buFont typeface="Arial" panose="020B0604020202020204" pitchFamily="34" charset="0"/>
              <a:buChar char="•"/>
            </a:pPr>
            <a:r>
              <a:rPr lang="en-US" b="1" dirty="0">
                <a:latin typeface="Calibri" panose="020F0502020204030204" pitchFamily="34" charset="0"/>
                <a:cs typeface="Calibri" panose="020F0502020204030204" pitchFamily="34" charset="0"/>
              </a:rPr>
              <a:t>EVSE:</a:t>
            </a:r>
            <a:r>
              <a:rPr lang="en-US" dirty="0">
                <a:latin typeface="Calibri" panose="020F0502020204030204" pitchFamily="34" charset="0"/>
                <a:cs typeface="Calibri" panose="020F0502020204030204" pitchFamily="34" charset="0"/>
              </a:rPr>
              <a:t> Execute FY23 EVSE project plans and begin new EVSE planning via EVSE site planning initiative. </a:t>
            </a:r>
            <a:r>
              <a:rPr lang="en-US" b="1" dirty="0">
                <a:latin typeface="Calibri" panose="020F0502020204030204" pitchFamily="34" charset="0"/>
                <a:cs typeface="Calibri" panose="020F0502020204030204" pitchFamily="34" charset="0"/>
              </a:rPr>
              <a:t>FY23 Enterprise EVSE Target: 105 L2 Ports, 23 DCFC Ports</a:t>
            </a:r>
          </a:p>
          <a:p>
            <a:pPr marL="285750" indent="-285750">
              <a:spcBef>
                <a:spcPts val="300"/>
              </a:spcBef>
              <a:spcAft>
                <a:spcPts val="300"/>
              </a:spcAft>
              <a:buFont typeface="Arial" panose="020B0604020202020204" pitchFamily="34" charset="0"/>
              <a:buChar char="•"/>
            </a:pPr>
            <a:r>
              <a:rPr lang="en-US" b="1" dirty="0">
                <a:latin typeface="Calibri" panose="020F0502020204030204" pitchFamily="34" charset="0"/>
                <a:cs typeface="Calibri" panose="020F0502020204030204" pitchFamily="34" charset="0"/>
              </a:rPr>
              <a:t>NTV Electrification Order:</a:t>
            </a:r>
            <a:r>
              <a:rPr lang="en-US" dirty="0">
                <a:latin typeface="Calibri" panose="020F0502020204030204" pitchFamily="34" charset="0"/>
                <a:cs typeface="Calibri" panose="020F0502020204030204" pitchFamily="34" charset="0"/>
              </a:rPr>
              <a:t> Assign roles and responsibilities for specific electrification requirements and activities across MCICOM directorates</a:t>
            </a:r>
          </a:p>
        </p:txBody>
      </p:sp>
      <p:sp>
        <p:nvSpPr>
          <p:cNvPr id="3" name="Slide Number Placeholder 2">
            <a:extLst>
              <a:ext uri="{FF2B5EF4-FFF2-40B4-BE49-F238E27FC236}">
                <a16:creationId xmlns:a16="http://schemas.microsoft.com/office/drawing/2014/main" id="{31C1A176-701A-418C-8494-D4DCD6CE4213}"/>
              </a:ext>
            </a:extLst>
          </p:cNvPr>
          <p:cNvSpPr>
            <a:spLocks noGrp="1"/>
          </p:cNvSpPr>
          <p:nvPr>
            <p:ph type="sldNum" sz="quarter" idx="10"/>
          </p:nvPr>
        </p:nvSpPr>
        <p:spPr>
          <a:xfrm>
            <a:off x="7086600" y="6492875"/>
            <a:ext cx="2057400" cy="365125"/>
          </a:xfrm>
        </p:spPr>
        <p:txBody>
          <a:bodyPr/>
          <a:lstStyle/>
          <a:p>
            <a:fld id="{88041F01-E873-4EB5-898E-0848E93F8EE0}" type="slidenum">
              <a:rPr lang="en-US" smtClean="0"/>
              <a:t>12</a:t>
            </a:fld>
            <a:endParaRPr lang="en-US" dirty="0"/>
          </a:p>
        </p:txBody>
      </p:sp>
    </p:spTree>
    <p:extLst>
      <p:ext uri="{BB962C8B-B14F-4D97-AF65-F5344CB8AC3E}">
        <p14:creationId xmlns:p14="http://schemas.microsoft.com/office/powerpoint/2010/main" val="631254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DCEA-D3F5-4D11-A403-88DC0FF3D746}"/>
              </a:ext>
            </a:extLst>
          </p:cNvPr>
          <p:cNvSpPr>
            <a:spLocks noGrp="1"/>
          </p:cNvSpPr>
          <p:nvPr>
            <p:ph type="title"/>
          </p:nvPr>
        </p:nvSpPr>
        <p:spPr/>
        <p:txBody>
          <a:bodyPr/>
          <a:lstStyle/>
          <a:p>
            <a:r>
              <a:rPr lang="en-US">
                <a:latin typeface="Calibri" panose="020F0502020204030204" pitchFamily="34" charset="0"/>
                <a:cs typeface="Calibri" panose="020F0502020204030204" pitchFamily="34" charset="0"/>
              </a:rPr>
              <a:t>Way Forward (Continued)</a:t>
            </a:r>
          </a:p>
        </p:txBody>
      </p:sp>
      <p:sp>
        <p:nvSpPr>
          <p:cNvPr id="7" name="TextBox 6">
            <a:extLst>
              <a:ext uri="{FF2B5EF4-FFF2-40B4-BE49-F238E27FC236}">
                <a16:creationId xmlns:a16="http://schemas.microsoft.com/office/drawing/2014/main" id="{AF78A6DF-2C7D-42C5-A41D-2A929494E89F}"/>
              </a:ext>
            </a:extLst>
          </p:cNvPr>
          <p:cNvSpPr txBox="1"/>
          <p:nvPr/>
        </p:nvSpPr>
        <p:spPr>
          <a:xfrm>
            <a:off x="27499" y="1739510"/>
            <a:ext cx="8724614" cy="4508927"/>
          </a:xfrm>
          <a:prstGeom prst="rect">
            <a:avLst/>
          </a:prstGeom>
          <a:noFill/>
        </p:spPr>
        <p:txBody>
          <a:bodyPr wrap="square" rtlCol="0">
            <a:spAutoFit/>
          </a:bodyPr>
          <a:lstStyle/>
          <a:p>
            <a:pPr marL="742950" lvl="1" indent="-285750">
              <a:spcBef>
                <a:spcPts val="300"/>
              </a:spcBef>
              <a:spcAft>
                <a:spcPts val="300"/>
              </a:spcAft>
              <a:buFont typeface="Arial" panose="020B0604020202020204" pitchFamily="34" charset="0"/>
              <a:buChar char="•"/>
            </a:pPr>
            <a:r>
              <a:rPr lang="en-US" b="1" u="sng" dirty="0">
                <a:latin typeface="Calibri" panose="020F0502020204030204" pitchFamily="34" charset="0"/>
                <a:cs typeface="Calibri" panose="020F0502020204030204" pitchFamily="34" charset="0"/>
              </a:rPr>
              <a:t>POV Charging</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Develop plans to incorporate policy for EVSE use by personally-owned vehicles (currently permitted at installation command discretion)</a:t>
            </a:r>
          </a:p>
          <a:p>
            <a:pPr marL="742950" lvl="1" indent="-285750">
              <a:spcBef>
                <a:spcPts val="300"/>
              </a:spcBef>
              <a:spcAft>
                <a:spcPts val="300"/>
              </a:spcAft>
              <a:buFont typeface="Arial" panose="020B0604020202020204" pitchFamily="34" charset="0"/>
              <a:buChar char="•"/>
            </a:pPr>
            <a:r>
              <a:rPr lang="en-US" b="1" u="sng" dirty="0">
                <a:latin typeface="Calibri" panose="020F0502020204030204" pitchFamily="34" charset="0"/>
                <a:cs typeface="Calibri" panose="020F0502020204030204" pitchFamily="34" charset="0"/>
              </a:rPr>
              <a:t>Cybersecurity</a:t>
            </a:r>
            <a:r>
              <a:rPr lang="en-US" b="1" dirty="0">
                <a:latin typeface="Calibri" panose="020F0502020204030204" pitchFamily="34" charset="0"/>
                <a:cs typeface="Calibri" panose="020F0502020204030204" pitchFamily="34" charset="0"/>
              </a:rPr>
              <a:t>:</a:t>
            </a:r>
            <a:r>
              <a:rPr lang="en-US" dirty="0">
                <a:latin typeface="Calibri" panose="020F0502020204030204" pitchFamily="34" charset="0"/>
                <a:cs typeface="Calibri" panose="020F0502020204030204" pitchFamily="34" charset="0"/>
              </a:rPr>
              <a:t> Determine cybersecurity considerations associated with EVSE in collaboration with OSD and adjacent Services</a:t>
            </a:r>
          </a:p>
          <a:p>
            <a:pPr marL="742950" lvl="1" indent="-285750">
              <a:spcBef>
                <a:spcPts val="300"/>
              </a:spcBef>
              <a:spcAft>
                <a:spcPts val="300"/>
              </a:spcAft>
              <a:buFont typeface="Arial" panose="020B0604020202020204" pitchFamily="34" charset="0"/>
              <a:buChar char="•"/>
            </a:pPr>
            <a:r>
              <a:rPr lang="en-US" b="1" u="sng" dirty="0">
                <a:latin typeface="Calibri" panose="020F0502020204030204" pitchFamily="34" charset="0"/>
                <a:cs typeface="Calibri" panose="020F0502020204030204" pitchFamily="34" charset="0"/>
              </a:rPr>
              <a:t>Overseas Vehicles</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Determine plans for future electrification of vehicles aboard installations located in US territories (Guam) or abroad (Japan)</a:t>
            </a:r>
          </a:p>
          <a:p>
            <a:pPr marL="742950" lvl="1" indent="-285750">
              <a:spcBef>
                <a:spcPts val="300"/>
              </a:spcBef>
              <a:spcAft>
                <a:spcPts val="300"/>
              </a:spcAft>
              <a:buFont typeface="Arial" panose="020B0604020202020204" pitchFamily="34" charset="0"/>
              <a:buChar char="•"/>
            </a:pPr>
            <a:r>
              <a:rPr lang="en-US" b="1" u="sng" dirty="0">
                <a:latin typeface="Calibri" panose="020F0502020204030204" pitchFamily="34" charset="0"/>
                <a:cs typeface="Calibri" panose="020F0502020204030204" pitchFamily="34" charset="0"/>
              </a:rPr>
              <a:t>Off-Base Vehicles</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Plan EVSE access for NTVs garaged away from installations (MCRC/MARFORRES)</a:t>
            </a:r>
          </a:p>
          <a:p>
            <a:pPr marL="742950" lvl="1" indent="-285750">
              <a:spcBef>
                <a:spcPts val="300"/>
              </a:spcBef>
              <a:spcAft>
                <a:spcPts val="300"/>
              </a:spcAft>
              <a:buFont typeface="Arial" panose="020B0604020202020204" pitchFamily="34" charset="0"/>
              <a:buChar char="•"/>
            </a:pPr>
            <a:r>
              <a:rPr lang="en-US" b="1" u="sng" dirty="0">
                <a:latin typeface="Calibri" panose="020F0502020204030204" pitchFamily="34" charset="0"/>
                <a:cs typeface="Calibri" panose="020F0502020204030204" pitchFamily="34" charset="0"/>
              </a:rPr>
              <a:t>EVSE Sustainment Plan</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EVSE Sustainment funding must be programmed into facilities budgets (grid-connected EVSE recently </a:t>
            </a:r>
            <a:r>
              <a:rPr lang="en-US" dirty="0" err="1">
                <a:latin typeface="Calibri" panose="020F0502020204030204" pitchFamily="34" charset="0"/>
                <a:cs typeface="Calibri" panose="020F0502020204030204" pitchFamily="34" charset="0"/>
              </a:rPr>
              <a:t>redesignated</a:t>
            </a:r>
            <a:r>
              <a:rPr lang="en-US" dirty="0">
                <a:latin typeface="Calibri" panose="020F0502020204030204" pitchFamily="34" charset="0"/>
                <a:cs typeface="Calibri" panose="020F0502020204030204" pitchFamily="34" charset="0"/>
              </a:rPr>
              <a:t> as Real Property)</a:t>
            </a:r>
          </a:p>
          <a:p>
            <a:pPr marL="742950" lvl="1" indent="-285750">
              <a:spcBef>
                <a:spcPts val="300"/>
              </a:spcBef>
              <a:spcAft>
                <a:spcPts val="300"/>
              </a:spcAft>
              <a:buFont typeface="Arial" panose="020B0604020202020204" pitchFamily="34" charset="0"/>
              <a:buChar char="•"/>
            </a:pPr>
            <a:r>
              <a:rPr lang="en-US" b="1" u="sng" dirty="0">
                <a:latin typeface="Calibri" panose="020F0502020204030204" pitchFamily="34" charset="0"/>
                <a:cs typeface="Calibri" panose="020F0502020204030204" pitchFamily="34" charset="0"/>
              </a:rPr>
              <a:t>TNTVEI 29 Palms</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Conducting a Tactical-Like &amp; Non-Tactical Vehicle Electrification and Infrastructure (TNTVEI) pilot to inform future electrification strategy/operations</a:t>
            </a:r>
          </a:p>
          <a:p>
            <a:pPr marL="742950" lvl="1" indent="-285750">
              <a:spcBef>
                <a:spcPts val="300"/>
              </a:spcBef>
              <a:spcAft>
                <a:spcPts val="300"/>
              </a:spcAft>
              <a:buFont typeface="Arial" panose="020B0604020202020204" pitchFamily="34" charset="0"/>
              <a:buChar char="•"/>
            </a:pPr>
            <a:r>
              <a:rPr lang="en-US" b="1" u="sng" dirty="0">
                <a:latin typeface="Calibri" panose="020F0502020204030204" pitchFamily="34" charset="0"/>
                <a:cs typeface="Calibri" panose="020F0502020204030204" pitchFamily="34" charset="0"/>
              </a:rPr>
              <a:t>Petroleum Vehicle Ban</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The California Air and Resources Board (CARB) has approved a policy banning petroleum-powered vehicle sales by 2035</a:t>
            </a:r>
          </a:p>
        </p:txBody>
      </p:sp>
      <p:grpSp>
        <p:nvGrpSpPr>
          <p:cNvPr id="8" name="Group 7">
            <a:extLst>
              <a:ext uri="{FF2B5EF4-FFF2-40B4-BE49-F238E27FC236}">
                <a16:creationId xmlns:a16="http://schemas.microsoft.com/office/drawing/2014/main" id="{5913B12D-512E-4B7A-810C-E0400989CAA2}"/>
              </a:ext>
            </a:extLst>
          </p:cNvPr>
          <p:cNvGrpSpPr/>
          <p:nvPr/>
        </p:nvGrpSpPr>
        <p:grpSpPr>
          <a:xfrm>
            <a:off x="457426" y="1182455"/>
            <a:ext cx="8189948" cy="365760"/>
            <a:chOff x="477026" y="1213402"/>
            <a:chExt cx="8189948" cy="365760"/>
          </a:xfrm>
        </p:grpSpPr>
        <p:cxnSp>
          <p:nvCxnSpPr>
            <p:cNvPr id="9" name="Straight Connector 8">
              <a:extLst>
                <a:ext uri="{FF2B5EF4-FFF2-40B4-BE49-F238E27FC236}">
                  <a16:creationId xmlns:a16="http://schemas.microsoft.com/office/drawing/2014/main" id="{095D818F-DC5F-47E9-A6B4-EBD0FEE12BA9}"/>
                </a:ext>
              </a:extLst>
            </p:cNvPr>
            <p:cNvCxnSpPr>
              <a:cxnSpLocks/>
            </p:cNvCxnSpPr>
            <p:nvPr/>
          </p:nvCxnSpPr>
          <p:spPr>
            <a:xfrm>
              <a:off x="477026"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E471B23-C851-464A-9AD3-814DC5DC192C}"/>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002060"/>
                  </a:solidFill>
                  <a:latin typeface="Calibri" panose="020F0502020204030204" pitchFamily="34" charset="0"/>
                  <a:cs typeface="Calibri" panose="020F0502020204030204" pitchFamily="34" charset="0"/>
                </a:rPr>
                <a:t>Emerging Topics</a:t>
              </a:r>
              <a:endParaRPr kumimoji="0" lang="en-US" b="1"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endParaRPr>
            </a:p>
          </p:txBody>
        </p:sp>
      </p:grpSp>
      <p:sp>
        <p:nvSpPr>
          <p:cNvPr id="3" name="Slide Number Placeholder 2">
            <a:extLst>
              <a:ext uri="{FF2B5EF4-FFF2-40B4-BE49-F238E27FC236}">
                <a16:creationId xmlns:a16="http://schemas.microsoft.com/office/drawing/2014/main" id="{31C1A176-701A-418C-8494-D4DCD6CE4213}"/>
              </a:ext>
            </a:extLst>
          </p:cNvPr>
          <p:cNvSpPr>
            <a:spLocks noGrp="1"/>
          </p:cNvSpPr>
          <p:nvPr>
            <p:ph type="sldNum" sz="quarter" idx="10"/>
          </p:nvPr>
        </p:nvSpPr>
        <p:spPr>
          <a:xfrm>
            <a:off x="7081628" y="6492875"/>
            <a:ext cx="2057400" cy="365125"/>
          </a:xfrm>
        </p:spPr>
        <p:txBody>
          <a:bodyPr/>
          <a:lstStyle/>
          <a:p>
            <a:fld id="{88041F01-E873-4EB5-898E-0848E93F8EE0}" type="slidenum">
              <a:rPr lang="en-US" smtClean="0"/>
              <a:t>13</a:t>
            </a:fld>
            <a:endParaRPr lang="en-US" dirty="0"/>
          </a:p>
        </p:txBody>
      </p:sp>
    </p:spTree>
    <p:extLst>
      <p:ext uri="{BB962C8B-B14F-4D97-AF65-F5344CB8AC3E}">
        <p14:creationId xmlns:p14="http://schemas.microsoft.com/office/powerpoint/2010/main" val="3490188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DCEA-D3F5-4D11-A403-88DC0FF3D746}"/>
              </a:ext>
            </a:extLst>
          </p:cNvPr>
          <p:cNvSpPr>
            <a:spLocks noGrp="1"/>
          </p:cNvSpPr>
          <p:nvPr>
            <p:ph type="title"/>
          </p:nvPr>
        </p:nvSpPr>
        <p:spPr/>
        <p:txBody>
          <a:bodyPr/>
          <a:lstStyle/>
          <a:p>
            <a:r>
              <a:rPr lang="en-US">
                <a:latin typeface="Calibri" panose="020F0502020204030204" pitchFamily="34" charset="0"/>
                <a:cs typeface="Calibri" panose="020F0502020204030204" pitchFamily="34" charset="0"/>
              </a:rPr>
              <a:t>Funding Outlook</a:t>
            </a:r>
          </a:p>
        </p:txBody>
      </p:sp>
      <p:grpSp>
        <p:nvGrpSpPr>
          <p:cNvPr id="3" name="Group 2">
            <a:extLst>
              <a:ext uri="{FF2B5EF4-FFF2-40B4-BE49-F238E27FC236}">
                <a16:creationId xmlns:a16="http://schemas.microsoft.com/office/drawing/2014/main" id="{DF2BDB02-C473-4EE0-8F67-76F1FE38A3C8}"/>
              </a:ext>
            </a:extLst>
          </p:cNvPr>
          <p:cNvGrpSpPr/>
          <p:nvPr/>
        </p:nvGrpSpPr>
        <p:grpSpPr>
          <a:xfrm>
            <a:off x="457426" y="4931351"/>
            <a:ext cx="8189948" cy="365760"/>
            <a:chOff x="488601" y="1213402"/>
            <a:chExt cx="8189948" cy="365760"/>
          </a:xfrm>
        </p:grpSpPr>
        <p:cxnSp>
          <p:nvCxnSpPr>
            <p:cNvPr id="4" name="Straight Connector 3">
              <a:extLst>
                <a:ext uri="{FF2B5EF4-FFF2-40B4-BE49-F238E27FC236}">
                  <a16:creationId xmlns:a16="http://schemas.microsoft.com/office/drawing/2014/main" id="{CF266523-8F4B-4866-AA5B-7D4332036CD3}"/>
                </a:ext>
              </a:extLst>
            </p:cNvPr>
            <p:cNvCxnSpPr>
              <a:cxnSpLocks/>
            </p:cNvCxnSpPr>
            <p:nvPr/>
          </p:nvCxnSpPr>
          <p:spPr>
            <a:xfrm>
              <a:off x="488601"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39F073C-7FDF-4868-9FB1-C16683670FAE}"/>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rPr>
                <a:t>Challenges</a:t>
              </a:r>
            </a:p>
          </p:txBody>
        </p:sp>
      </p:grpSp>
      <p:sp>
        <p:nvSpPr>
          <p:cNvPr id="6" name="TextBox 5">
            <a:extLst>
              <a:ext uri="{FF2B5EF4-FFF2-40B4-BE49-F238E27FC236}">
                <a16:creationId xmlns:a16="http://schemas.microsoft.com/office/drawing/2014/main" id="{70644360-A376-4FD3-8842-0CDD1D773E7C}"/>
              </a:ext>
            </a:extLst>
          </p:cNvPr>
          <p:cNvSpPr txBox="1"/>
          <p:nvPr/>
        </p:nvSpPr>
        <p:spPr>
          <a:xfrm>
            <a:off x="485354" y="5393234"/>
            <a:ext cx="8134092" cy="1277273"/>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lang="en-US" b="1">
                <a:latin typeface="Calibri" panose="020F0502020204030204" pitchFamily="34" charset="0"/>
                <a:cs typeface="Calibri" panose="020F0502020204030204" pitchFamily="34" charset="0"/>
              </a:rPr>
              <a:t>POM: </a:t>
            </a:r>
            <a:r>
              <a:rPr lang="en-US">
                <a:latin typeface="Calibri" panose="020F0502020204030204" pitchFamily="34" charset="0"/>
                <a:cs typeface="Calibri" panose="020F0502020204030204" pitchFamily="34" charset="0"/>
              </a:rPr>
              <a:t>New electrification mandates emerging in FY22 prevented the ability for proper budget requirement programming prior to POM25 planning</a:t>
            </a:r>
          </a:p>
          <a:p>
            <a:pPr marL="285750" indent="-285750">
              <a:spcBef>
                <a:spcPts val="300"/>
              </a:spcBef>
              <a:spcAft>
                <a:spcPts val="300"/>
              </a:spcAft>
              <a:buFont typeface="Arial" panose="020B0604020202020204" pitchFamily="34" charset="0"/>
              <a:buChar char="•"/>
            </a:pPr>
            <a:r>
              <a:rPr lang="en-US" b="1">
                <a:latin typeface="Calibri" panose="020F0502020204030204" pitchFamily="34" charset="0"/>
                <a:cs typeface="Calibri" panose="020F0502020204030204" pitchFamily="34" charset="0"/>
              </a:rPr>
              <a:t>External Funds Tracking:</a:t>
            </a:r>
            <a:r>
              <a:rPr lang="en-US">
                <a:latin typeface="Calibri" panose="020F0502020204030204" pitchFamily="34" charset="0"/>
                <a:cs typeface="Calibri" panose="020F0502020204030204" pitchFamily="34" charset="0"/>
              </a:rPr>
              <a:t> Need to identify opportunities for potential electrification funding from DoD-external sources</a:t>
            </a:r>
          </a:p>
        </p:txBody>
      </p:sp>
      <p:grpSp>
        <p:nvGrpSpPr>
          <p:cNvPr id="7" name="Group 6">
            <a:extLst>
              <a:ext uri="{FF2B5EF4-FFF2-40B4-BE49-F238E27FC236}">
                <a16:creationId xmlns:a16="http://schemas.microsoft.com/office/drawing/2014/main" id="{4B4534D9-1972-4644-B228-AEB163C762B1}"/>
              </a:ext>
            </a:extLst>
          </p:cNvPr>
          <p:cNvGrpSpPr/>
          <p:nvPr/>
        </p:nvGrpSpPr>
        <p:grpSpPr>
          <a:xfrm>
            <a:off x="485354" y="1180363"/>
            <a:ext cx="8189948" cy="365760"/>
            <a:chOff x="488601" y="1213402"/>
            <a:chExt cx="8189948" cy="365760"/>
          </a:xfrm>
        </p:grpSpPr>
        <p:cxnSp>
          <p:nvCxnSpPr>
            <p:cNvPr id="8" name="Straight Connector 7">
              <a:extLst>
                <a:ext uri="{FF2B5EF4-FFF2-40B4-BE49-F238E27FC236}">
                  <a16:creationId xmlns:a16="http://schemas.microsoft.com/office/drawing/2014/main" id="{232A1552-FB0C-4316-B03D-427B151C236A}"/>
                </a:ext>
              </a:extLst>
            </p:cNvPr>
            <p:cNvCxnSpPr>
              <a:cxnSpLocks/>
            </p:cNvCxnSpPr>
            <p:nvPr/>
          </p:nvCxnSpPr>
          <p:spPr>
            <a:xfrm>
              <a:off x="488601"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3B5C021-7A6E-492A-9EA0-32573D50747C}"/>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PBR-23 Climate (USMC)</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graphicFrame>
        <p:nvGraphicFramePr>
          <p:cNvPr id="11" name="Table 10">
            <a:extLst>
              <a:ext uri="{FF2B5EF4-FFF2-40B4-BE49-F238E27FC236}">
                <a16:creationId xmlns:a16="http://schemas.microsoft.com/office/drawing/2014/main" id="{171DE406-D921-4333-82D0-A3DF46EDF36E}"/>
              </a:ext>
            </a:extLst>
          </p:cNvPr>
          <p:cNvGraphicFramePr>
            <a:graphicFrameLocks noGrp="1"/>
          </p:cNvGraphicFramePr>
          <p:nvPr>
            <p:extLst>
              <p:ext uri="{D42A27DB-BD31-4B8C-83A1-F6EECF244321}">
                <p14:modId xmlns:p14="http://schemas.microsoft.com/office/powerpoint/2010/main" val="3190393706"/>
              </p:ext>
            </p:extLst>
          </p:nvPr>
        </p:nvGraphicFramePr>
        <p:xfrm>
          <a:off x="469458" y="1714570"/>
          <a:ext cx="8189948" cy="819276"/>
        </p:xfrm>
        <a:graphic>
          <a:graphicData uri="http://schemas.openxmlformats.org/drawingml/2006/table">
            <a:tbl>
              <a:tblPr firstRow="1" firstCol="1"/>
              <a:tblGrid>
                <a:gridCol w="2959542">
                  <a:extLst>
                    <a:ext uri="{9D8B030D-6E8A-4147-A177-3AD203B41FA5}">
                      <a16:colId xmlns:a16="http://schemas.microsoft.com/office/drawing/2014/main" val="1075053874"/>
                    </a:ext>
                  </a:extLst>
                </a:gridCol>
                <a:gridCol w="1066800">
                  <a:extLst>
                    <a:ext uri="{9D8B030D-6E8A-4147-A177-3AD203B41FA5}">
                      <a16:colId xmlns:a16="http://schemas.microsoft.com/office/drawing/2014/main" val="4067468502"/>
                    </a:ext>
                  </a:extLst>
                </a:gridCol>
                <a:gridCol w="1034143">
                  <a:extLst>
                    <a:ext uri="{9D8B030D-6E8A-4147-A177-3AD203B41FA5}">
                      <a16:colId xmlns:a16="http://schemas.microsoft.com/office/drawing/2014/main" val="1234489531"/>
                    </a:ext>
                  </a:extLst>
                </a:gridCol>
                <a:gridCol w="1055914">
                  <a:extLst>
                    <a:ext uri="{9D8B030D-6E8A-4147-A177-3AD203B41FA5}">
                      <a16:colId xmlns:a16="http://schemas.microsoft.com/office/drawing/2014/main" val="155064591"/>
                    </a:ext>
                  </a:extLst>
                </a:gridCol>
                <a:gridCol w="1034143">
                  <a:extLst>
                    <a:ext uri="{9D8B030D-6E8A-4147-A177-3AD203B41FA5}">
                      <a16:colId xmlns:a16="http://schemas.microsoft.com/office/drawing/2014/main" val="851502987"/>
                    </a:ext>
                  </a:extLst>
                </a:gridCol>
                <a:gridCol w="1039406">
                  <a:extLst>
                    <a:ext uri="{9D8B030D-6E8A-4147-A177-3AD203B41FA5}">
                      <a16:colId xmlns:a16="http://schemas.microsoft.com/office/drawing/2014/main" val="499139937"/>
                    </a:ext>
                  </a:extLst>
                </a:gridCol>
              </a:tblGrid>
              <a:tr h="273092">
                <a:tc>
                  <a:txBody>
                    <a:bodyPr/>
                    <a:lstStyle/>
                    <a:p>
                      <a:pPr marL="0" marR="0" algn="ctr">
                        <a:lnSpc>
                          <a:spcPct val="107000"/>
                        </a:lnSpc>
                        <a:spcBef>
                          <a:spcPts val="0"/>
                        </a:spcBef>
                        <a:spcAft>
                          <a:spcPts val="0"/>
                        </a:spcAft>
                      </a:pPr>
                      <a:r>
                        <a:rPr lang="en-US" sz="1400" b="1">
                          <a:solidFill>
                            <a:srgbClr val="FFFFFF"/>
                          </a:solidFill>
                          <a:effectLst/>
                          <a:latin typeface="+mj-lt"/>
                          <a:ea typeface="Times New Roman" panose="02020603050405020304" pitchFamily="18" charset="0"/>
                          <a:cs typeface="Times New Roman" panose="02020603050405020304" pitchFamily="18" charset="0"/>
                        </a:rPr>
                        <a:t>Activity</a:t>
                      </a:r>
                      <a:endParaRPr lang="en-US" sz="1400" b="1">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tc>
                  <a:txBody>
                    <a:bodyPr/>
                    <a:lstStyle/>
                    <a:p>
                      <a:pPr marL="0" marR="0" algn="ctr">
                        <a:lnSpc>
                          <a:spcPct val="107000"/>
                        </a:lnSpc>
                        <a:spcBef>
                          <a:spcPts val="0"/>
                        </a:spcBef>
                        <a:spcAft>
                          <a:spcPts val="0"/>
                        </a:spcAft>
                      </a:pPr>
                      <a:r>
                        <a:rPr lang="en-US" sz="1400" b="1">
                          <a:solidFill>
                            <a:srgbClr val="FFFFFF"/>
                          </a:solidFill>
                          <a:effectLst/>
                          <a:latin typeface="+mj-lt"/>
                          <a:ea typeface="Times New Roman" panose="02020603050405020304" pitchFamily="18" charset="0"/>
                          <a:cs typeface="Times New Roman" panose="02020603050405020304" pitchFamily="18" charset="0"/>
                        </a:rPr>
                        <a:t>2023</a:t>
                      </a:r>
                      <a:endParaRPr lang="en-US" sz="1400" b="1">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tc>
                  <a:txBody>
                    <a:bodyPr/>
                    <a:lstStyle/>
                    <a:p>
                      <a:pPr marL="0" marR="0" algn="ctr">
                        <a:lnSpc>
                          <a:spcPct val="107000"/>
                        </a:lnSpc>
                        <a:spcBef>
                          <a:spcPts val="0"/>
                        </a:spcBef>
                        <a:spcAft>
                          <a:spcPts val="0"/>
                        </a:spcAft>
                      </a:pPr>
                      <a:r>
                        <a:rPr lang="en-US" sz="1400" b="1">
                          <a:solidFill>
                            <a:srgbClr val="FFFFFF"/>
                          </a:solidFill>
                          <a:effectLst/>
                          <a:latin typeface="+mj-lt"/>
                          <a:ea typeface="Times New Roman" panose="02020603050405020304" pitchFamily="18" charset="0"/>
                          <a:cs typeface="Times New Roman" panose="02020603050405020304" pitchFamily="18" charset="0"/>
                        </a:rPr>
                        <a:t>2024</a:t>
                      </a:r>
                      <a:endParaRPr lang="en-US" sz="1400" b="1">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tc>
                  <a:txBody>
                    <a:bodyPr/>
                    <a:lstStyle/>
                    <a:p>
                      <a:pPr marL="0" marR="0" algn="ctr">
                        <a:lnSpc>
                          <a:spcPct val="107000"/>
                        </a:lnSpc>
                        <a:spcBef>
                          <a:spcPts val="0"/>
                        </a:spcBef>
                        <a:spcAft>
                          <a:spcPts val="0"/>
                        </a:spcAft>
                      </a:pPr>
                      <a:r>
                        <a:rPr lang="en-US" sz="1400" b="1">
                          <a:solidFill>
                            <a:srgbClr val="FFFFFF"/>
                          </a:solidFill>
                          <a:effectLst/>
                          <a:latin typeface="+mj-lt"/>
                          <a:ea typeface="Times New Roman" panose="02020603050405020304" pitchFamily="18" charset="0"/>
                          <a:cs typeface="Times New Roman" panose="02020603050405020304" pitchFamily="18" charset="0"/>
                        </a:rPr>
                        <a:t>2025</a:t>
                      </a:r>
                      <a:endParaRPr lang="en-US" sz="1400" b="1">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tc>
                  <a:txBody>
                    <a:bodyPr/>
                    <a:lstStyle/>
                    <a:p>
                      <a:pPr marL="0" marR="0" algn="ctr">
                        <a:lnSpc>
                          <a:spcPct val="107000"/>
                        </a:lnSpc>
                        <a:spcBef>
                          <a:spcPts val="0"/>
                        </a:spcBef>
                        <a:spcAft>
                          <a:spcPts val="0"/>
                        </a:spcAft>
                      </a:pPr>
                      <a:r>
                        <a:rPr lang="en-US" sz="1400" b="1">
                          <a:solidFill>
                            <a:srgbClr val="FFFFFF"/>
                          </a:solidFill>
                          <a:effectLst/>
                          <a:latin typeface="+mj-lt"/>
                          <a:ea typeface="Times New Roman" panose="02020603050405020304" pitchFamily="18" charset="0"/>
                          <a:cs typeface="Times New Roman" panose="02020603050405020304" pitchFamily="18" charset="0"/>
                        </a:rPr>
                        <a:t>2026</a:t>
                      </a:r>
                      <a:endParaRPr lang="en-US" sz="1400" b="1">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tc>
                  <a:txBody>
                    <a:bodyPr/>
                    <a:lstStyle/>
                    <a:p>
                      <a:pPr marL="0" marR="0" algn="ctr">
                        <a:lnSpc>
                          <a:spcPct val="107000"/>
                        </a:lnSpc>
                        <a:spcBef>
                          <a:spcPts val="0"/>
                        </a:spcBef>
                        <a:spcAft>
                          <a:spcPts val="0"/>
                        </a:spcAft>
                      </a:pPr>
                      <a:r>
                        <a:rPr lang="en-US" sz="1400" b="1">
                          <a:solidFill>
                            <a:srgbClr val="FFFFFF"/>
                          </a:solidFill>
                          <a:effectLst/>
                          <a:latin typeface="+mj-lt"/>
                          <a:ea typeface="Times New Roman" panose="02020603050405020304" pitchFamily="18" charset="0"/>
                          <a:cs typeface="Times New Roman" panose="02020603050405020304" pitchFamily="18" charset="0"/>
                        </a:rPr>
                        <a:t>2027</a:t>
                      </a:r>
                      <a:endParaRPr lang="en-US" sz="1400" b="1">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3864"/>
                    </a:solidFill>
                  </a:tcPr>
                </a:tc>
                <a:extLst>
                  <a:ext uri="{0D108BD9-81ED-4DB2-BD59-A6C34878D82A}">
                    <a16:rowId xmlns:a16="http://schemas.microsoft.com/office/drawing/2014/main" val="949895393"/>
                  </a:ext>
                </a:extLst>
              </a:tr>
              <a:tr h="273092">
                <a:tc>
                  <a:txBody>
                    <a:bodyPr/>
                    <a:lstStyle/>
                    <a:p>
                      <a:pPr marL="0" marR="0" algn="ctr">
                        <a:lnSpc>
                          <a:spcPct val="107000"/>
                        </a:lnSpc>
                        <a:spcBef>
                          <a:spcPts val="0"/>
                        </a:spcBef>
                        <a:spcAft>
                          <a:spcPts val="0"/>
                        </a:spcAft>
                      </a:pPr>
                      <a:r>
                        <a:rPr lang="en-US" sz="1400" b="1">
                          <a:solidFill>
                            <a:srgbClr val="000000"/>
                          </a:solidFill>
                          <a:effectLst/>
                          <a:latin typeface="+mj-lt"/>
                          <a:ea typeface="Times New Roman" panose="02020603050405020304" pitchFamily="18" charset="0"/>
                          <a:cs typeface="Times New Roman" panose="02020603050405020304" pitchFamily="18" charset="0"/>
                        </a:rPr>
                        <a:t>PBR-23 PDM I Table 6 ZEV- BSM1</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$5,000,000</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$5,000,000</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$5,000,000</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$5,000,000</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$5,000,000</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599619"/>
                  </a:ext>
                </a:extLst>
              </a:tr>
              <a:tr h="273092">
                <a:tc>
                  <a:txBody>
                    <a:bodyPr/>
                    <a:lstStyle/>
                    <a:p>
                      <a:pPr marL="0" marR="0" algn="ctr">
                        <a:lnSpc>
                          <a:spcPct val="107000"/>
                        </a:lnSpc>
                        <a:spcBef>
                          <a:spcPts val="0"/>
                        </a:spcBef>
                        <a:spcAft>
                          <a:spcPts val="0"/>
                        </a:spcAft>
                      </a:pPr>
                      <a:r>
                        <a:rPr lang="en-US" sz="1400" b="1">
                          <a:solidFill>
                            <a:srgbClr val="000000"/>
                          </a:solidFill>
                          <a:effectLst/>
                          <a:latin typeface="+mj-lt"/>
                          <a:ea typeface="Times New Roman" panose="02020603050405020304" pitchFamily="18" charset="0"/>
                          <a:cs typeface="Times New Roman" panose="02020603050405020304" pitchFamily="18" charset="0"/>
                        </a:rPr>
                        <a:t>PBR-23 PDM I Table 6 ZEV- BSS1</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$1,000,000</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$800,000</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$1,150,000</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$3,100,000</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$3,800,000</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6156650"/>
                  </a:ext>
                </a:extLst>
              </a:tr>
            </a:tbl>
          </a:graphicData>
        </a:graphic>
      </p:graphicFrame>
      <p:grpSp>
        <p:nvGrpSpPr>
          <p:cNvPr id="12" name="Group 11">
            <a:extLst>
              <a:ext uri="{FF2B5EF4-FFF2-40B4-BE49-F238E27FC236}">
                <a16:creationId xmlns:a16="http://schemas.microsoft.com/office/drawing/2014/main" id="{BA2BBFE1-D641-4AEE-A0FE-C62E2B368EC5}"/>
              </a:ext>
            </a:extLst>
          </p:cNvPr>
          <p:cNvGrpSpPr/>
          <p:nvPr/>
        </p:nvGrpSpPr>
        <p:grpSpPr>
          <a:xfrm>
            <a:off x="485354" y="2751991"/>
            <a:ext cx="8189948" cy="365760"/>
            <a:chOff x="488601" y="1213402"/>
            <a:chExt cx="8189948" cy="365760"/>
          </a:xfrm>
        </p:grpSpPr>
        <p:cxnSp>
          <p:nvCxnSpPr>
            <p:cNvPr id="13" name="Straight Connector 12">
              <a:extLst>
                <a:ext uri="{FF2B5EF4-FFF2-40B4-BE49-F238E27FC236}">
                  <a16:creationId xmlns:a16="http://schemas.microsoft.com/office/drawing/2014/main" id="{282489D7-7484-463D-882C-D610285F29D8}"/>
                </a:ext>
              </a:extLst>
            </p:cNvPr>
            <p:cNvCxnSpPr>
              <a:cxnSpLocks/>
            </p:cNvCxnSpPr>
            <p:nvPr/>
          </p:nvCxnSpPr>
          <p:spPr>
            <a:xfrm>
              <a:off x="488601"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8DFC86B-BED7-4E47-94D6-3516A7170A91}"/>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Unfunded Deficiencies</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graphicFrame>
        <p:nvGraphicFramePr>
          <p:cNvPr id="15" name="Table 14">
            <a:extLst>
              <a:ext uri="{FF2B5EF4-FFF2-40B4-BE49-F238E27FC236}">
                <a16:creationId xmlns:a16="http://schemas.microsoft.com/office/drawing/2014/main" id="{D8D31167-4150-46BC-B6C7-56915E3343A7}"/>
              </a:ext>
            </a:extLst>
          </p:cNvPr>
          <p:cNvGraphicFramePr>
            <a:graphicFrameLocks noGrp="1"/>
          </p:cNvGraphicFramePr>
          <p:nvPr>
            <p:extLst>
              <p:ext uri="{D42A27DB-BD31-4B8C-83A1-F6EECF244321}">
                <p14:modId xmlns:p14="http://schemas.microsoft.com/office/powerpoint/2010/main" val="3817020518"/>
              </p:ext>
            </p:extLst>
          </p:nvPr>
        </p:nvGraphicFramePr>
        <p:xfrm>
          <a:off x="469458" y="3299162"/>
          <a:ext cx="8149987" cy="1447867"/>
        </p:xfrm>
        <a:graphic>
          <a:graphicData uri="http://schemas.openxmlformats.org/drawingml/2006/table">
            <a:tbl>
              <a:tblPr firstRow="1" firstCol="1" bandRow="1"/>
              <a:tblGrid>
                <a:gridCol w="1833067">
                  <a:extLst>
                    <a:ext uri="{9D8B030D-6E8A-4147-A177-3AD203B41FA5}">
                      <a16:colId xmlns:a16="http://schemas.microsoft.com/office/drawing/2014/main" val="2693489790"/>
                    </a:ext>
                  </a:extLst>
                </a:gridCol>
                <a:gridCol w="1263384">
                  <a:extLst>
                    <a:ext uri="{9D8B030D-6E8A-4147-A177-3AD203B41FA5}">
                      <a16:colId xmlns:a16="http://schemas.microsoft.com/office/drawing/2014/main" val="1239581393"/>
                    </a:ext>
                  </a:extLst>
                </a:gridCol>
                <a:gridCol w="1263384">
                  <a:extLst>
                    <a:ext uri="{9D8B030D-6E8A-4147-A177-3AD203B41FA5}">
                      <a16:colId xmlns:a16="http://schemas.microsoft.com/office/drawing/2014/main" val="3836098789"/>
                    </a:ext>
                  </a:extLst>
                </a:gridCol>
                <a:gridCol w="1263384">
                  <a:extLst>
                    <a:ext uri="{9D8B030D-6E8A-4147-A177-3AD203B41FA5}">
                      <a16:colId xmlns:a16="http://schemas.microsoft.com/office/drawing/2014/main" val="1414934421"/>
                    </a:ext>
                  </a:extLst>
                </a:gridCol>
                <a:gridCol w="1263384">
                  <a:extLst>
                    <a:ext uri="{9D8B030D-6E8A-4147-A177-3AD203B41FA5}">
                      <a16:colId xmlns:a16="http://schemas.microsoft.com/office/drawing/2014/main" val="503395477"/>
                    </a:ext>
                  </a:extLst>
                </a:gridCol>
                <a:gridCol w="1263384">
                  <a:extLst>
                    <a:ext uri="{9D8B030D-6E8A-4147-A177-3AD203B41FA5}">
                      <a16:colId xmlns:a16="http://schemas.microsoft.com/office/drawing/2014/main" val="3488233128"/>
                    </a:ext>
                  </a:extLst>
                </a:gridCol>
              </a:tblGrid>
              <a:tr h="423223">
                <a:tc>
                  <a:txBody>
                    <a:bodyPr/>
                    <a:lstStyle/>
                    <a:p>
                      <a:pPr marL="0" marR="0" algn="ctr">
                        <a:lnSpc>
                          <a:spcPct val="107000"/>
                        </a:lnSpc>
                        <a:spcBef>
                          <a:spcPts val="0"/>
                        </a:spcBef>
                        <a:spcAft>
                          <a:spcPts val="0"/>
                        </a:spcAft>
                      </a:pPr>
                      <a:r>
                        <a:rPr lang="en-US" sz="1400" b="1">
                          <a:solidFill>
                            <a:srgbClr val="FFFFFF"/>
                          </a:solidFill>
                          <a:effectLst/>
                          <a:latin typeface="+mj-lt"/>
                          <a:ea typeface="Times New Roman" panose="02020603050405020304" pitchFamily="18" charset="0"/>
                          <a:cs typeface="Times New Roman" panose="02020603050405020304" pitchFamily="18" charset="0"/>
                        </a:rPr>
                        <a:t>Deficiencies</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03764"/>
                    </a:solidFill>
                  </a:tcPr>
                </a:tc>
                <a:tc>
                  <a:txBody>
                    <a:bodyPr/>
                    <a:lstStyle/>
                    <a:p>
                      <a:pPr marL="0" marR="0" algn="ctr">
                        <a:lnSpc>
                          <a:spcPct val="107000"/>
                        </a:lnSpc>
                        <a:spcBef>
                          <a:spcPts val="0"/>
                        </a:spcBef>
                        <a:spcAft>
                          <a:spcPts val="0"/>
                        </a:spcAft>
                      </a:pPr>
                      <a:r>
                        <a:rPr lang="en-US" sz="1400" b="1">
                          <a:solidFill>
                            <a:srgbClr val="FFFFFF"/>
                          </a:solidFill>
                          <a:effectLst/>
                          <a:latin typeface="+mj-lt"/>
                          <a:ea typeface="Times New Roman" panose="02020603050405020304" pitchFamily="18" charset="0"/>
                          <a:cs typeface="Times New Roman" panose="02020603050405020304" pitchFamily="18" charset="0"/>
                        </a:rPr>
                        <a:t>2023</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03764"/>
                    </a:solidFill>
                  </a:tcPr>
                </a:tc>
                <a:tc>
                  <a:txBody>
                    <a:bodyPr/>
                    <a:lstStyle/>
                    <a:p>
                      <a:pPr marL="0" marR="0" algn="ctr">
                        <a:lnSpc>
                          <a:spcPct val="107000"/>
                        </a:lnSpc>
                        <a:spcBef>
                          <a:spcPts val="0"/>
                        </a:spcBef>
                        <a:spcAft>
                          <a:spcPts val="0"/>
                        </a:spcAft>
                      </a:pPr>
                      <a:r>
                        <a:rPr lang="en-US" sz="1400" b="1">
                          <a:solidFill>
                            <a:srgbClr val="FFFFFF"/>
                          </a:solidFill>
                          <a:effectLst/>
                          <a:latin typeface="+mj-lt"/>
                          <a:ea typeface="Times New Roman" panose="02020603050405020304" pitchFamily="18" charset="0"/>
                          <a:cs typeface="Times New Roman" panose="02020603050405020304" pitchFamily="18" charset="0"/>
                        </a:rPr>
                        <a:t>2024</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03764"/>
                    </a:solidFill>
                  </a:tcPr>
                </a:tc>
                <a:tc>
                  <a:txBody>
                    <a:bodyPr/>
                    <a:lstStyle/>
                    <a:p>
                      <a:pPr marL="0" marR="0" algn="ctr">
                        <a:lnSpc>
                          <a:spcPct val="107000"/>
                        </a:lnSpc>
                        <a:spcBef>
                          <a:spcPts val="0"/>
                        </a:spcBef>
                        <a:spcAft>
                          <a:spcPts val="0"/>
                        </a:spcAft>
                      </a:pPr>
                      <a:r>
                        <a:rPr lang="en-US" sz="1400" b="1">
                          <a:solidFill>
                            <a:srgbClr val="FFFFFF"/>
                          </a:solidFill>
                          <a:effectLst/>
                          <a:latin typeface="+mj-lt"/>
                          <a:ea typeface="Times New Roman" panose="02020603050405020304" pitchFamily="18" charset="0"/>
                          <a:cs typeface="Times New Roman" panose="02020603050405020304" pitchFamily="18" charset="0"/>
                        </a:rPr>
                        <a:t>2025</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03764"/>
                    </a:solidFill>
                  </a:tcPr>
                </a:tc>
                <a:tc>
                  <a:txBody>
                    <a:bodyPr/>
                    <a:lstStyle/>
                    <a:p>
                      <a:pPr marL="0" marR="0" algn="ctr">
                        <a:lnSpc>
                          <a:spcPct val="107000"/>
                        </a:lnSpc>
                        <a:spcBef>
                          <a:spcPts val="0"/>
                        </a:spcBef>
                        <a:spcAft>
                          <a:spcPts val="0"/>
                        </a:spcAft>
                      </a:pPr>
                      <a:r>
                        <a:rPr lang="en-US" sz="1400" b="1">
                          <a:solidFill>
                            <a:srgbClr val="FFFFFF"/>
                          </a:solidFill>
                          <a:effectLst/>
                          <a:latin typeface="+mj-lt"/>
                          <a:ea typeface="Times New Roman" panose="02020603050405020304" pitchFamily="18" charset="0"/>
                          <a:cs typeface="Times New Roman" panose="02020603050405020304" pitchFamily="18" charset="0"/>
                        </a:rPr>
                        <a:t>2026</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03764"/>
                    </a:solidFill>
                  </a:tcPr>
                </a:tc>
                <a:tc>
                  <a:txBody>
                    <a:bodyPr/>
                    <a:lstStyle/>
                    <a:p>
                      <a:pPr marL="0" marR="0" algn="ctr">
                        <a:lnSpc>
                          <a:spcPct val="107000"/>
                        </a:lnSpc>
                        <a:spcBef>
                          <a:spcPts val="0"/>
                        </a:spcBef>
                        <a:spcAft>
                          <a:spcPts val="0"/>
                        </a:spcAft>
                      </a:pPr>
                      <a:r>
                        <a:rPr lang="en-US" sz="1400" b="1">
                          <a:solidFill>
                            <a:srgbClr val="FFFFFF"/>
                          </a:solidFill>
                          <a:effectLst/>
                          <a:latin typeface="+mj-lt"/>
                          <a:ea typeface="Times New Roman" panose="02020603050405020304" pitchFamily="18" charset="0"/>
                          <a:cs typeface="Times New Roman" panose="02020603050405020304" pitchFamily="18" charset="0"/>
                        </a:rPr>
                        <a:t>2027</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2478437490"/>
                  </a:ext>
                </a:extLst>
              </a:tr>
              <a:tr h="326698">
                <a:tc>
                  <a:txBody>
                    <a:bodyPr/>
                    <a:lstStyle/>
                    <a:p>
                      <a:pPr marL="0" marR="0">
                        <a:lnSpc>
                          <a:spcPct val="107000"/>
                        </a:lnSpc>
                        <a:spcBef>
                          <a:spcPts val="0"/>
                        </a:spcBef>
                        <a:spcAft>
                          <a:spcPts val="0"/>
                        </a:spcAft>
                      </a:pPr>
                      <a:r>
                        <a:rPr lang="en-US" sz="1400" b="1">
                          <a:solidFill>
                            <a:srgbClr val="000000"/>
                          </a:solidFill>
                          <a:effectLst/>
                          <a:latin typeface="+mj-lt"/>
                          <a:ea typeface="Times New Roman" panose="02020603050405020304" pitchFamily="18" charset="0"/>
                          <a:cs typeface="Times New Roman" panose="02020603050405020304" pitchFamily="18" charset="0"/>
                        </a:rPr>
                        <a:t>Unfunded - ZEV</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$1,565,534</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$4,331,067</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$6,563,261</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$7,178,794</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$9,294,218</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82791856"/>
                  </a:ext>
                </a:extLst>
              </a:tr>
              <a:tr h="348973">
                <a:tc>
                  <a:txBody>
                    <a:bodyPr/>
                    <a:lstStyle/>
                    <a:p>
                      <a:pPr marL="0" marR="0">
                        <a:lnSpc>
                          <a:spcPct val="107000"/>
                        </a:lnSpc>
                        <a:spcBef>
                          <a:spcPts val="0"/>
                        </a:spcBef>
                        <a:spcAft>
                          <a:spcPts val="0"/>
                        </a:spcAft>
                      </a:pPr>
                      <a:r>
                        <a:rPr lang="en-US" sz="1400" b="1">
                          <a:solidFill>
                            <a:srgbClr val="000000"/>
                          </a:solidFill>
                          <a:effectLst/>
                          <a:latin typeface="+mj-lt"/>
                          <a:ea typeface="Times New Roman" panose="02020603050405020304" pitchFamily="18" charset="0"/>
                          <a:cs typeface="Times New Roman" panose="02020603050405020304" pitchFamily="18" charset="0"/>
                        </a:rPr>
                        <a:t>Unfunded - EVSE</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mj-lt"/>
                          <a:ea typeface="Calibri" panose="020F0502020204030204" pitchFamily="34" charset="0"/>
                          <a:cs typeface="Times New Roman" panose="02020603050405020304" pitchFamily="18" charset="0"/>
                        </a:rPr>
                        <a:t>$(2,300,000)</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400">
                          <a:solidFill>
                            <a:srgbClr val="000000"/>
                          </a:solidFill>
                          <a:effectLst/>
                          <a:latin typeface="+mj-lt"/>
                          <a:ea typeface="Calibri" panose="020F0502020204030204" pitchFamily="34" charset="0"/>
                          <a:cs typeface="Times New Roman" panose="02020603050405020304" pitchFamily="18" charset="0"/>
                        </a:rPr>
                        <a:t>$(920,000)</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$475,000</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$1,855,000</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$775,000</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88186429"/>
                  </a:ext>
                </a:extLst>
              </a:tr>
              <a:tr h="348973">
                <a:tc>
                  <a:txBody>
                    <a:bodyPr/>
                    <a:lstStyle/>
                    <a:p>
                      <a:pPr marL="0" marR="0">
                        <a:lnSpc>
                          <a:spcPct val="107000"/>
                        </a:lnSpc>
                        <a:spcBef>
                          <a:spcPts val="0"/>
                        </a:spcBef>
                        <a:spcAft>
                          <a:spcPts val="0"/>
                        </a:spcAft>
                      </a:pPr>
                      <a:r>
                        <a:rPr lang="en-US" sz="1400" b="1">
                          <a:solidFill>
                            <a:srgbClr val="000000"/>
                          </a:solidFill>
                          <a:effectLst/>
                          <a:latin typeface="+mj-lt"/>
                          <a:ea typeface="Times New Roman" panose="02020603050405020304" pitchFamily="18" charset="0"/>
                          <a:cs typeface="Times New Roman" panose="02020603050405020304" pitchFamily="18" charset="0"/>
                        </a:rPr>
                        <a:t>Total Unfunded</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Fully Funded</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$3,411,067</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$7,038,261</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$9,033,794</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400">
                          <a:solidFill>
                            <a:srgbClr val="000000"/>
                          </a:solidFill>
                          <a:effectLst/>
                          <a:latin typeface="+mj-lt"/>
                          <a:ea typeface="Times New Roman" panose="02020603050405020304" pitchFamily="18" charset="0"/>
                          <a:cs typeface="Times New Roman" panose="02020603050405020304" pitchFamily="18" charset="0"/>
                        </a:rPr>
                        <a:t>$10,069,218</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40060879"/>
                  </a:ext>
                </a:extLst>
              </a:tr>
            </a:tbl>
          </a:graphicData>
        </a:graphic>
      </p:graphicFrame>
      <p:sp>
        <p:nvSpPr>
          <p:cNvPr id="16" name="Slide Number Placeholder 15">
            <a:extLst>
              <a:ext uri="{FF2B5EF4-FFF2-40B4-BE49-F238E27FC236}">
                <a16:creationId xmlns:a16="http://schemas.microsoft.com/office/drawing/2014/main" id="{6A0D3085-DA78-4DBC-97B8-7AB9126A4D11}"/>
              </a:ext>
            </a:extLst>
          </p:cNvPr>
          <p:cNvSpPr>
            <a:spLocks noGrp="1"/>
          </p:cNvSpPr>
          <p:nvPr>
            <p:ph type="sldNum" sz="quarter" idx="10"/>
          </p:nvPr>
        </p:nvSpPr>
        <p:spPr>
          <a:xfrm>
            <a:off x="7086600" y="6492240"/>
            <a:ext cx="2057400" cy="365125"/>
          </a:xfrm>
        </p:spPr>
        <p:txBody>
          <a:bodyPr/>
          <a:lstStyle/>
          <a:p>
            <a:fld id="{88041F01-E873-4EB5-898E-0848E93F8EE0}" type="slidenum">
              <a:rPr lang="en-US" smtClean="0"/>
              <a:t>14</a:t>
            </a:fld>
            <a:endParaRPr lang="en-US"/>
          </a:p>
        </p:txBody>
      </p:sp>
    </p:spTree>
    <p:extLst>
      <p:ext uri="{BB962C8B-B14F-4D97-AF65-F5344CB8AC3E}">
        <p14:creationId xmlns:p14="http://schemas.microsoft.com/office/powerpoint/2010/main" val="1513163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DCEA-D3F5-4D11-A403-88DC0FF3D746}"/>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Electrification Targets vs. Funding</a:t>
            </a:r>
          </a:p>
        </p:txBody>
      </p:sp>
      <p:sp>
        <p:nvSpPr>
          <p:cNvPr id="16" name="Slide Number Placeholder 15">
            <a:extLst>
              <a:ext uri="{FF2B5EF4-FFF2-40B4-BE49-F238E27FC236}">
                <a16:creationId xmlns:a16="http://schemas.microsoft.com/office/drawing/2014/main" id="{6A0D3085-DA78-4DBC-97B8-7AB9126A4D11}"/>
              </a:ext>
            </a:extLst>
          </p:cNvPr>
          <p:cNvSpPr>
            <a:spLocks noGrp="1"/>
          </p:cNvSpPr>
          <p:nvPr>
            <p:ph type="sldNum" sz="quarter" idx="10"/>
          </p:nvPr>
        </p:nvSpPr>
        <p:spPr>
          <a:xfrm>
            <a:off x="7086600" y="6492240"/>
            <a:ext cx="2057400" cy="365125"/>
          </a:xfrm>
        </p:spPr>
        <p:txBody>
          <a:bodyPr/>
          <a:lstStyle/>
          <a:p>
            <a:fld id="{88041F01-E873-4EB5-898E-0848E93F8EE0}" type="slidenum">
              <a:rPr lang="en-US" smtClean="0"/>
              <a:t>15</a:t>
            </a:fld>
            <a:endParaRPr lang="en-US"/>
          </a:p>
        </p:txBody>
      </p:sp>
      <p:graphicFrame>
        <p:nvGraphicFramePr>
          <p:cNvPr id="17" name="Chart 16">
            <a:extLst>
              <a:ext uri="{FF2B5EF4-FFF2-40B4-BE49-F238E27FC236}">
                <a16:creationId xmlns:a16="http://schemas.microsoft.com/office/drawing/2014/main" id="{454F8B22-24DB-4B11-A854-DAE294A98326}"/>
              </a:ext>
            </a:extLst>
          </p:cNvPr>
          <p:cNvGraphicFramePr/>
          <p:nvPr/>
        </p:nvGraphicFramePr>
        <p:xfrm>
          <a:off x="2589587" y="1562988"/>
          <a:ext cx="3975100" cy="21639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a:extLst>
              <a:ext uri="{FF2B5EF4-FFF2-40B4-BE49-F238E27FC236}">
                <a16:creationId xmlns:a16="http://schemas.microsoft.com/office/drawing/2014/main" id="{8CA34CDF-AD4E-4BAD-90FD-66C275DEB27F}"/>
              </a:ext>
            </a:extLst>
          </p:cNvPr>
          <p:cNvGraphicFramePr/>
          <p:nvPr>
            <p:extLst>
              <p:ext uri="{D42A27DB-BD31-4B8C-83A1-F6EECF244321}">
                <p14:modId xmlns:p14="http://schemas.microsoft.com/office/powerpoint/2010/main" val="2306180554"/>
              </p:ext>
            </p:extLst>
          </p:nvPr>
        </p:nvGraphicFramePr>
        <p:xfrm>
          <a:off x="537663" y="3843153"/>
          <a:ext cx="3963339" cy="21816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Chart 18">
            <a:extLst>
              <a:ext uri="{FF2B5EF4-FFF2-40B4-BE49-F238E27FC236}">
                <a16:creationId xmlns:a16="http://schemas.microsoft.com/office/drawing/2014/main" id="{96F2AC1B-9241-4086-8B5F-F5E24960D15F}"/>
              </a:ext>
            </a:extLst>
          </p:cNvPr>
          <p:cNvGraphicFramePr/>
          <p:nvPr/>
        </p:nvGraphicFramePr>
        <p:xfrm>
          <a:off x="4635631" y="3843153"/>
          <a:ext cx="3980980" cy="2181601"/>
        </p:xfrm>
        <a:graphic>
          <a:graphicData uri="http://schemas.openxmlformats.org/drawingml/2006/chart">
            <c:chart xmlns:c="http://schemas.openxmlformats.org/drawingml/2006/chart" xmlns:r="http://schemas.openxmlformats.org/officeDocument/2006/relationships" r:id="rId5"/>
          </a:graphicData>
        </a:graphic>
      </p:graphicFrame>
      <p:cxnSp>
        <p:nvCxnSpPr>
          <p:cNvPr id="23" name="Straight Connector 22">
            <a:extLst>
              <a:ext uri="{FF2B5EF4-FFF2-40B4-BE49-F238E27FC236}">
                <a16:creationId xmlns:a16="http://schemas.microsoft.com/office/drawing/2014/main" id="{C4F35924-F6E5-457A-A00C-540E364DFAFE}"/>
              </a:ext>
            </a:extLst>
          </p:cNvPr>
          <p:cNvCxnSpPr/>
          <p:nvPr/>
        </p:nvCxnSpPr>
        <p:spPr bwMode="auto">
          <a:xfrm>
            <a:off x="6922216" y="4294594"/>
            <a:ext cx="0" cy="914400"/>
          </a:xfrm>
          <a:prstGeom prst="line">
            <a:avLst/>
          </a:prstGeom>
          <a:solidFill>
            <a:schemeClr val="accent1"/>
          </a:solidFill>
          <a:ln w="19050" cap="flat" cmpd="sng" algn="ctr">
            <a:solidFill>
              <a:srgbClr val="FF0000"/>
            </a:solidFill>
            <a:prstDash val="solid"/>
            <a:round/>
            <a:headEnd type="none" w="med" len="med"/>
            <a:tailEnd type="none" w="med" len="med"/>
          </a:ln>
          <a:effectLst/>
        </p:spPr>
      </p:cxnSp>
      <p:sp>
        <p:nvSpPr>
          <p:cNvPr id="24" name="TextBox 23">
            <a:extLst>
              <a:ext uri="{FF2B5EF4-FFF2-40B4-BE49-F238E27FC236}">
                <a16:creationId xmlns:a16="http://schemas.microsoft.com/office/drawing/2014/main" id="{EDA1B9AC-963D-40D3-BEC9-BCFFEF56FD19}"/>
              </a:ext>
            </a:extLst>
          </p:cNvPr>
          <p:cNvSpPr txBox="1"/>
          <p:nvPr/>
        </p:nvSpPr>
        <p:spPr>
          <a:xfrm>
            <a:off x="1902707" y="841647"/>
            <a:ext cx="5465847" cy="646331"/>
          </a:xfrm>
          <a:prstGeom prst="rect">
            <a:avLst/>
          </a:prstGeom>
          <a:noFill/>
        </p:spPr>
        <p:txBody>
          <a:bodyPr wrap="square" rtlCol="0">
            <a:spAutoFit/>
          </a:bodyPr>
          <a:lstStyle/>
          <a:p>
            <a:pPr algn="ctr"/>
            <a:r>
              <a:rPr lang="en-US" dirty="0">
                <a:latin typeface="Calibri" panose="020F0502020204030204" pitchFamily="34" charset="0"/>
                <a:cs typeface="Calibri" panose="020F0502020204030204" pitchFamily="34" charset="0"/>
              </a:rPr>
              <a:t>YOY ZEV and EVSE acquisitions from USMC’s FY22 ZEV Fleet Strategic Plan</a:t>
            </a:r>
          </a:p>
        </p:txBody>
      </p:sp>
      <p:sp>
        <p:nvSpPr>
          <p:cNvPr id="25" name="TextBox 24">
            <a:extLst>
              <a:ext uri="{FF2B5EF4-FFF2-40B4-BE49-F238E27FC236}">
                <a16:creationId xmlns:a16="http://schemas.microsoft.com/office/drawing/2014/main" id="{837D25AB-DAC4-4A1C-B633-013F28F9DDFB}"/>
              </a:ext>
            </a:extLst>
          </p:cNvPr>
          <p:cNvSpPr txBox="1"/>
          <p:nvPr/>
        </p:nvSpPr>
        <p:spPr>
          <a:xfrm>
            <a:off x="532412" y="6091874"/>
            <a:ext cx="3963339"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USMC’s ZEV funding deficit is expected to increase over time</a:t>
            </a:r>
          </a:p>
        </p:txBody>
      </p:sp>
      <p:sp>
        <p:nvSpPr>
          <p:cNvPr id="26" name="TextBox 25">
            <a:extLst>
              <a:ext uri="{FF2B5EF4-FFF2-40B4-BE49-F238E27FC236}">
                <a16:creationId xmlns:a16="http://schemas.microsoft.com/office/drawing/2014/main" id="{A2CABFF0-884C-4C7F-809E-04889D3530F8}"/>
              </a:ext>
            </a:extLst>
          </p:cNvPr>
          <p:cNvSpPr txBox="1"/>
          <p:nvPr/>
        </p:nvSpPr>
        <p:spPr>
          <a:xfrm>
            <a:off x="4648251" y="6089911"/>
            <a:ext cx="3963339"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USMC is expected to enter a funding deficit for EVSE starting in FY25</a:t>
            </a:r>
          </a:p>
        </p:txBody>
      </p:sp>
    </p:spTree>
    <p:extLst>
      <p:ext uri="{BB962C8B-B14F-4D97-AF65-F5344CB8AC3E}">
        <p14:creationId xmlns:p14="http://schemas.microsoft.com/office/powerpoint/2010/main" val="2288950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B317-F20A-426E-A5AA-05DA6095DF1E}"/>
              </a:ext>
            </a:extLst>
          </p:cNvPr>
          <p:cNvSpPr>
            <a:spLocks noGrp="1"/>
          </p:cNvSpPr>
          <p:nvPr>
            <p:ph type="title" idx="4294967295"/>
          </p:nvPr>
        </p:nvSpPr>
        <p:spPr>
          <a:xfrm>
            <a:off x="685800" y="2747962"/>
            <a:ext cx="7772400" cy="1362075"/>
          </a:xfrm>
        </p:spPr>
        <p:txBody>
          <a:bodyPr/>
          <a:lstStyle/>
          <a:p>
            <a:pPr algn="ctr"/>
            <a:r>
              <a:rPr lang="en-US" sz="4400" dirty="0">
                <a:latin typeface="Calibri" panose="020F0502020204030204" pitchFamily="34" charset="0"/>
                <a:cs typeface="Calibri" panose="020F0502020204030204" pitchFamily="34" charset="0"/>
              </a:rPr>
              <a:t>BACKUP</a:t>
            </a:r>
          </a:p>
        </p:txBody>
      </p:sp>
      <p:sp>
        <p:nvSpPr>
          <p:cNvPr id="4" name="Slide Number Placeholder 3">
            <a:extLst>
              <a:ext uri="{FF2B5EF4-FFF2-40B4-BE49-F238E27FC236}">
                <a16:creationId xmlns:a16="http://schemas.microsoft.com/office/drawing/2014/main" id="{0EC004B9-A3DD-40AE-8A5A-4C48BD3D8B41}"/>
              </a:ext>
            </a:extLst>
          </p:cNvPr>
          <p:cNvSpPr>
            <a:spLocks noGrp="1"/>
          </p:cNvSpPr>
          <p:nvPr>
            <p:ph type="sldNum" sz="quarter" idx="10"/>
          </p:nvPr>
        </p:nvSpPr>
        <p:spPr>
          <a:xfrm>
            <a:off x="7086600" y="6492875"/>
            <a:ext cx="2057400" cy="365125"/>
          </a:xfrm>
        </p:spPr>
        <p:txBody>
          <a:bodyPr/>
          <a:lstStyle/>
          <a:p>
            <a:fld id="{88041F01-E873-4EB5-898E-0848E93F8EE0}" type="slidenum">
              <a:rPr lang="en-US" smtClean="0"/>
              <a:t>16</a:t>
            </a:fld>
            <a:endParaRPr lang="en-US" dirty="0"/>
          </a:p>
        </p:txBody>
      </p:sp>
    </p:spTree>
    <p:extLst>
      <p:ext uri="{BB962C8B-B14F-4D97-AF65-F5344CB8AC3E}">
        <p14:creationId xmlns:p14="http://schemas.microsoft.com/office/powerpoint/2010/main" val="618116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DCEA-D3F5-4D11-A403-88DC0FF3D746}"/>
              </a:ext>
            </a:extLst>
          </p:cNvPr>
          <p:cNvSpPr>
            <a:spLocks noGrp="1"/>
          </p:cNvSpPr>
          <p:nvPr>
            <p:ph type="title"/>
          </p:nvPr>
        </p:nvSpPr>
        <p:spPr/>
        <p:txBody>
          <a:bodyPr/>
          <a:lstStyle/>
          <a:p>
            <a:r>
              <a:rPr lang="en-US">
                <a:latin typeface="Calibri" panose="020F0502020204030204" pitchFamily="34" charset="0"/>
                <a:cs typeface="Calibri" panose="020F0502020204030204" pitchFamily="34" charset="0"/>
              </a:rPr>
              <a:t>Definitions</a:t>
            </a:r>
          </a:p>
        </p:txBody>
      </p:sp>
      <p:sp>
        <p:nvSpPr>
          <p:cNvPr id="7" name="TextBox 6">
            <a:extLst>
              <a:ext uri="{FF2B5EF4-FFF2-40B4-BE49-F238E27FC236}">
                <a16:creationId xmlns:a16="http://schemas.microsoft.com/office/drawing/2014/main" id="{AF78A6DF-2C7D-42C5-A41D-2A929494E89F}"/>
              </a:ext>
            </a:extLst>
          </p:cNvPr>
          <p:cNvSpPr txBox="1"/>
          <p:nvPr/>
        </p:nvSpPr>
        <p:spPr>
          <a:xfrm>
            <a:off x="60157" y="1409002"/>
            <a:ext cx="8647374" cy="4431983"/>
          </a:xfrm>
          <a:prstGeom prst="rect">
            <a:avLst/>
          </a:prstGeom>
          <a:noFill/>
        </p:spPr>
        <p:txBody>
          <a:bodyPr wrap="square" rtlCol="0">
            <a:spAutoFit/>
          </a:bodyPr>
          <a:lstStyle/>
          <a:p>
            <a:pPr marL="742950" lvl="1" indent="-285750">
              <a:spcAft>
                <a:spcPts val="1200"/>
              </a:spcAft>
              <a:buFont typeface="Arial" panose="020B0604020202020204" pitchFamily="34" charset="0"/>
              <a:buChar char="•"/>
            </a:pPr>
            <a:r>
              <a:rPr lang="en-US" b="1" u="sng">
                <a:latin typeface="Calibri" panose="020F0502020204030204" pitchFamily="34" charset="0"/>
                <a:cs typeface="Calibri" panose="020F0502020204030204" pitchFamily="34" charset="0"/>
              </a:rPr>
              <a:t>Zero-Emission Vehicle (ZEV)</a:t>
            </a:r>
            <a:r>
              <a:rPr lang="en-US" b="1">
                <a:latin typeface="Calibri" panose="020F0502020204030204" pitchFamily="34" charset="0"/>
                <a:cs typeface="Calibri" panose="020F0502020204030204" pitchFamily="34" charset="0"/>
              </a:rPr>
              <a:t>: </a:t>
            </a:r>
            <a:r>
              <a:rPr lang="en-US">
                <a:latin typeface="Calibri" panose="020F0502020204030204" pitchFamily="34" charset="0"/>
                <a:cs typeface="Calibri" panose="020F0502020204030204" pitchFamily="34" charset="0"/>
              </a:rPr>
              <a:t>Any vehicle that is capable of operational modes that emit zero greenhouse gases. For the purposes of USMC’s NTV electrification effort, this refers to only battery electric vehicles (BEVs) and plug-in hybrid electric vehicles (PHEVs). </a:t>
            </a:r>
          </a:p>
          <a:p>
            <a:pPr marL="742950" lvl="1" indent="-285750">
              <a:spcAft>
                <a:spcPts val="1200"/>
              </a:spcAft>
              <a:buFont typeface="Arial" panose="020B0604020202020204" pitchFamily="34" charset="0"/>
              <a:buChar char="•"/>
            </a:pPr>
            <a:r>
              <a:rPr lang="en-US" b="1" u="sng">
                <a:latin typeface="Calibri" panose="020F0502020204030204" pitchFamily="34" charset="0"/>
                <a:cs typeface="Calibri" panose="020F0502020204030204" pitchFamily="34" charset="0"/>
              </a:rPr>
              <a:t>Battery Electric Vehicle (BEV)</a:t>
            </a:r>
            <a:r>
              <a:rPr lang="en-US" b="1">
                <a:latin typeface="Calibri" panose="020F0502020204030204" pitchFamily="34" charset="0"/>
                <a:cs typeface="Calibri" panose="020F0502020204030204" pitchFamily="34" charset="0"/>
              </a:rPr>
              <a:t>:</a:t>
            </a:r>
            <a:r>
              <a:rPr lang="en-US">
                <a:latin typeface="Calibri" panose="020F0502020204030204" pitchFamily="34" charset="0"/>
                <a:cs typeface="Calibri" panose="020F0502020204030204" pitchFamily="34" charset="0"/>
              </a:rPr>
              <a:t> Vehicles that are powered primarily by an electric motor drawing current from a battery, which can be recharged from an external source of electricity. Also referred to as all-electric vehicles.</a:t>
            </a:r>
          </a:p>
          <a:p>
            <a:pPr marL="742950" lvl="1" indent="-285750">
              <a:spcAft>
                <a:spcPts val="1200"/>
              </a:spcAft>
              <a:buFont typeface="Arial" panose="020B0604020202020204" pitchFamily="34" charset="0"/>
              <a:buChar char="•"/>
            </a:pPr>
            <a:r>
              <a:rPr lang="en-US" b="1" u="sng">
                <a:latin typeface="Calibri" panose="020F0502020204030204" pitchFamily="34" charset="0"/>
                <a:cs typeface="Calibri" panose="020F0502020204030204" pitchFamily="34" charset="0"/>
              </a:rPr>
              <a:t>Plug-In Hybrid Electric Vehicle (PHEV)</a:t>
            </a:r>
            <a:r>
              <a:rPr lang="en-US" b="1">
                <a:latin typeface="Calibri" panose="020F0502020204030204" pitchFamily="34" charset="0"/>
                <a:cs typeface="Calibri" panose="020F0502020204030204" pitchFamily="34" charset="0"/>
              </a:rPr>
              <a:t>: </a:t>
            </a:r>
            <a:r>
              <a:rPr lang="en-US">
                <a:latin typeface="Calibri" panose="020F0502020204030204" pitchFamily="34" charset="0"/>
                <a:cs typeface="Calibri" panose="020F0502020204030204" pitchFamily="34" charset="0"/>
              </a:rPr>
              <a:t>Dual-fueled vehicles that are propelled by both an internal combustion engine and, to a significant extent, by an electric motor that draws electricity from a battery, which can be recharged from the grid. PHEVs are required to use electricity when available. </a:t>
            </a:r>
          </a:p>
          <a:p>
            <a:pPr marL="742950" lvl="1" indent="-285750">
              <a:spcAft>
                <a:spcPts val="1200"/>
              </a:spcAft>
              <a:buFont typeface="Arial" panose="020B0604020202020204" pitchFamily="34" charset="0"/>
              <a:buChar char="•"/>
            </a:pPr>
            <a:r>
              <a:rPr lang="en-US" b="1" u="sng">
                <a:latin typeface="Calibri" panose="020F0502020204030204" pitchFamily="34" charset="0"/>
                <a:cs typeface="Calibri" panose="020F0502020204030204" pitchFamily="34" charset="0"/>
              </a:rPr>
              <a:t>Electric Vehicle Supply Equipment (EVSE)</a:t>
            </a:r>
            <a:r>
              <a:rPr lang="en-US" b="1">
                <a:latin typeface="Calibri" panose="020F0502020204030204" pitchFamily="34" charset="0"/>
                <a:cs typeface="Calibri" panose="020F0502020204030204" pitchFamily="34" charset="0"/>
              </a:rPr>
              <a:t>: </a:t>
            </a:r>
            <a:r>
              <a:rPr lang="en-US">
                <a:latin typeface="Calibri" panose="020F0502020204030204" pitchFamily="34" charset="0"/>
                <a:cs typeface="Calibri" panose="020F0502020204030204" pitchFamily="34" charset="0"/>
              </a:rPr>
              <a:t>Infrastructure that connects ZEVs to a power source. Also referred to as Electric Vehicle Charging Infrastructure (EVCI) or Electric Vehicle Charging Facility (EVCF).</a:t>
            </a:r>
          </a:p>
        </p:txBody>
      </p:sp>
      <p:sp>
        <p:nvSpPr>
          <p:cNvPr id="3" name="Slide Number Placeholder 2">
            <a:extLst>
              <a:ext uri="{FF2B5EF4-FFF2-40B4-BE49-F238E27FC236}">
                <a16:creationId xmlns:a16="http://schemas.microsoft.com/office/drawing/2014/main" id="{31C1A176-701A-418C-8494-D4DCD6CE4213}"/>
              </a:ext>
            </a:extLst>
          </p:cNvPr>
          <p:cNvSpPr>
            <a:spLocks noGrp="1"/>
          </p:cNvSpPr>
          <p:nvPr>
            <p:ph type="sldNum" sz="quarter" idx="10"/>
          </p:nvPr>
        </p:nvSpPr>
        <p:spPr>
          <a:xfrm>
            <a:off x="7081628" y="6492875"/>
            <a:ext cx="2057400" cy="365125"/>
          </a:xfrm>
        </p:spPr>
        <p:txBody>
          <a:bodyPr/>
          <a:lstStyle/>
          <a:p>
            <a:fld id="{88041F01-E873-4EB5-898E-0848E93F8EE0}" type="slidenum">
              <a:rPr lang="en-US" smtClean="0"/>
              <a:t>17</a:t>
            </a:fld>
            <a:endParaRPr lang="en-US" dirty="0"/>
          </a:p>
        </p:txBody>
      </p:sp>
    </p:spTree>
    <p:extLst>
      <p:ext uri="{BB962C8B-B14F-4D97-AF65-F5344CB8AC3E}">
        <p14:creationId xmlns:p14="http://schemas.microsoft.com/office/powerpoint/2010/main" val="24428299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554BB-DD45-4E4A-ADEB-64E767B5C7B1}"/>
              </a:ext>
            </a:extLst>
          </p:cNvPr>
          <p:cNvSpPr>
            <a:spLocks noGrp="1"/>
          </p:cNvSpPr>
          <p:nvPr>
            <p:ph type="title"/>
          </p:nvPr>
        </p:nvSpPr>
        <p:spPr/>
        <p:txBody>
          <a:bodyPr/>
          <a:lstStyle/>
          <a:p>
            <a:r>
              <a:rPr lang="en-US"/>
              <a:t>EVSE – Charging Station</a:t>
            </a:r>
          </a:p>
        </p:txBody>
      </p:sp>
      <p:pic>
        <p:nvPicPr>
          <p:cNvPr id="5" name="Picture 5">
            <a:extLst>
              <a:ext uri="{FF2B5EF4-FFF2-40B4-BE49-F238E27FC236}">
                <a16:creationId xmlns:a16="http://schemas.microsoft.com/office/drawing/2014/main" id="{55453776-1D38-48A0-9AC1-7B46EA3CA4C4}"/>
              </a:ext>
            </a:extLst>
          </p:cNvPr>
          <p:cNvPicPr>
            <a:picLocks noGrp="1" noChangeAspect="1"/>
          </p:cNvPicPr>
          <p:nvPr>
            <p:ph idx="1"/>
          </p:nvPr>
        </p:nvPicPr>
        <p:blipFill>
          <a:blip r:embed="rId2"/>
          <a:stretch>
            <a:fillRect/>
          </a:stretch>
        </p:blipFill>
        <p:spPr>
          <a:xfrm>
            <a:off x="951610" y="1209361"/>
            <a:ext cx="7425642" cy="5648639"/>
          </a:xfrm>
        </p:spPr>
      </p:pic>
      <p:sp>
        <p:nvSpPr>
          <p:cNvPr id="4" name="Slide Number Placeholder 3">
            <a:extLst>
              <a:ext uri="{FF2B5EF4-FFF2-40B4-BE49-F238E27FC236}">
                <a16:creationId xmlns:a16="http://schemas.microsoft.com/office/drawing/2014/main" id="{21264772-6FB3-40F2-8160-75587AAAF6FC}"/>
              </a:ext>
            </a:extLst>
          </p:cNvPr>
          <p:cNvSpPr>
            <a:spLocks noGrp="1"/>
          </p:cNvSpPr>
          <p:nvPr>
            <p:ph type="sldNum" sz="quarter" idx="10"/>
          </p:nvPr>
        </p:nvSpPr>
        <p:spPr/>
        <p:txBody>
          <a:bodyPr/>
          <a:lstStyle/>
          <a:p>
            <a:pPr>
              <a:defRPr/>
            </a:pPr>
            <a:fld id="{11C90C9E-5D90-4BA5-ACFC-105B1EAFDF47}" type="slidenum">
              <a:rPr lang="en-US"/>
              <a:pPr>
                <a:defRPr/>
              </a:pPr>
              <a:t>18</a:t>
            </a:fld>
            <a:endParaRPr lang="en-US"/>
          </a:p>
        </p:txBody>
      </p:sp>
    </p:spTree>
    <p:extLst>
      <p:ext uri="{BB962C8B-B14F-4D97-AF65-F5344CB8AC3E}">
        <p14:creationId xmlns:p14="http://schemas.microsoft.com/office/powerpoint/2010/main" val="2428401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42D3-4EAF-483D-9E03-23CD4E574D78}"/>
              </a:ext>
            </a:extLst>
          </p:cNvPr>
          <p:cNvSpPr txBox="1">
            <a:spLocks/>
          </p:cNvSpPr>
          <p:nvPr/>
        </p:nvSpPr>
        <p:spPr>
          <a:xfrm>
            <a:off x="1399285" y="28575"/>
            <a:ext cx="6324600" cy="609600"/>
          </a:xfrm>
          <a:prstGeom prst="rect">
            <a:avLst/>
          </a:prstGeom>
        </p:spPr>
        <p:txBody>
          <a:bodyPr anchor="ctr" anchorCtr="0"/>
          <a:lst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cs typeface="Arial" charset="0"/>
              </a:defRPr>
            </a:lvl2pPr>
            <a:lvl3pPr algn="ctr" rtl="0" eaLnBrk="0" fontAlgn="base" hangingPunct="0">
              <a:spcBef>
                <a:spcPct val="0"/>
              </a:spcBef>
              <a:spcAft>
                <a:spcPct val="0"/>
              </a:spcAft>
              <a:defRPr sz="3200" b="1">
                <a:solidFill>
                  <a:schemeClr val="tx2"/>
                </a:solidFill>
                <a:latin typeface="Arial" charset="0"/>
                <a:cs typeface="Arial" charset="0"/>
              </a:defRPr>
            </a:lvl3pPr>
            <a:lvl4pPr algn="ctr" rtl="0" eaLnBrk="0" fontAlgn="base" hangingPunct="0">
              <a:spcBef>
                <a:spcPct val="0"/>
              </a:spcBef>
              <a:spcAft>
                <a:spcPct val="0"/>
              </a:spcAft>
              <a:defRPr sz="3200" b="1">
                <a:solidFill>
                  <a:schemeClr val="tx2"/>
                </a:solidFill>
                <a:latin typeface="Arial" charset="0"/>
                <a:cs typeface="Arial" charset="0"/>
              </a:defRPr>
            </a:lvl4pPr>
            <a:lvl5pPr algn="ctr" rtl="0" eaLnBrk="0" fontAlgn="base" hangingPunct="0">
              <a:spcBef>
                <a:spcPct val="0"/>
              </a:spcBef>
              <a:spcAft>
                <a:spcPct val="0"/>
              </a:spcAft>
              <a:defRPr sz="3200" b="1">
                <a:solidFill>
                  <a:schemeClr val="tx2"/>
                </a:solidFill>
                <a:latin typeface="Arial" charset="0"/>
                <a:cs typeface="Arial" charset="0"/>
              </a:defRPr>
            </a:lvl5pPr>
            <a:lvl6pPr marL="457200" algn="ctr" rtl="0" eaLnBrk="0" fontAlgn="base" hangingPunct="0">
              <a:spcBef>
                <a:spcPct val="0"/>
              </a:spcBef>
              <a:spcAft>
                <a:spcPct val="0"/>
              </a:spcAft>
              <a:defRPr sz="3200" b="1">
                <a:solidFill>
                  <a:schemeClr val="tx2"/>
                </a:solidFill>
                <a:latin typeface="Arial" charset="0"/>
                <a:cs typeface="Arial" charset="0"/>
              </a:defRPr>
            </a:lvl6pPr>
            <a:lvl7pPr marL="914400" algn="ctr" rtl="0" eaLnBrk="0" fontAlgn="base" hangingPunct="0">
              <a:spcBef>
                <a:spcPct val="0"/>
              </a:spcBef>
              <a:spcAft>
                <a:spcPct val="0"/>
              </a:spcAft>
              <a:defRPr sz="3200" b="1">
                <a:solidFill>
                  <a:schemeClr val="tx2"/>
                </a:solidFill>
                <a:latin typeface="Arial" charset="0"/>
                <a:cs typeface="Arial" charset="0"/>
              </a:defRPr>
            </a:lvl7pPr>
            <a:lvl8pPr marL="1371600" algn="ctr" rtl="0" eaLnBrk="0" fontAlgn="base" hangingPunct="0">
              <a:spcBef>
                <a:spcPct val="0"/>
              </a:spcBef>
              <a:spcAft>
                <a:spcPct val="0"/>
              </a:spcAft>
              <a:defRPr sz="3200" b="1">
                <a:solidFill>
                  <a:schemeClr val="tx2"/>
                </a:solidFill>
                <a:latin typeface="Arial" charset="0"/>
                <a:cs typeface="Arial" charset="0"/>
              </a:defRPr>
            </a:lvl8pPr>
            <a:lvl9pPr marL="1828800" algn="ctr" rtl="0" eaLnBrk="0" fontAlgn="base" hangingPunct="0">
              <a:spcBef>
                <a:spcPct val="0"/>
              </a:spcBef>
              <a:spcAft>
                <a:spcPct val="0"/>
              </a:spcAft>
              <a:defRPr sz="3200" b="1">
                <a:solidFill>
                  <a:schemeClr val="tx2"/>
                </a:solidFill>
                <a:latin typeface="Arial" charset="0"/>
                <a:cs typeface="Arial" charset="0"/>
              </a:defRPr>
            </a:lvl9pPr>
          </a:lstStyle>
          <a:p>
            <a:r>
              <a:rPr lang="en-US" kern="0">
                <a:latin typeface="Calibri" panose="020F0502020204030204" pitchFamily="34" charset="0"/>
                <a:cs typeface="Calibri" panose="020F0502020204030204" pitchFamily="34" charset="0"/>
              </a:rPr>
              <a:t>ZEV Target Analysis</a:t>
            </a:r>
          </a:p>
        </p:txBody>
      </p:sp>
      <p:graphicFrame>
        <p:nvGraphicFramePr>
          <p:cNvPr id="8" name="Table 7">
            <a:extLst>
              <a:ext uri="{FF2B5EF4-FFF2-40B4-BE49-F238E27FC236}">
                <a16:creationId xmlns:a16="http://schemas.microsoft.com/office/drawing/2014/main" id="{7B0312EF-D585-471A-91C4-3200C1080AB7}"/>
              </a:ext>
            </a:extLst>
          </p:cNvPr>
          <p:cNvGraphicFramePr>
            <a:graphicFrameLocks noGrp="1"/>
          </p:cNvGraphicFramePr>
          <p:nvPr>
            <p:extLst>
              <p:ext uri="{D42A27DB-BD31-4B8C-83A1-F6EECF244321}">
                <p14:modId xmlns:p14="http://schemas.microsoft.com/office/powerpoint/2010/main" val="2397839853"/>
              </p:ext>
            </p:extLst>
          </p:nvPr>
        </p:nvGraphicFramePr>
        <p:xfrm>
          <a:off x="477022" y="2562548"/>
          <a:ext cx="8191253" cy="2468880"/>
        </p:xfrm>
        <a:graphic>
          <a:graphicData uri="http://schemas.openxmlformats.org/drawingml/2006/table">
            <a:tbl>
              <a:tblPr firstRow="1" firstCol="1" bandRow="1">
                <a:tableStyleId>{5C22544A-7EE6-4342-B048-85BDC9FD1C3A}</a:tableStyleId>
              </a:tblPr>
              <a:tblGrid>
                <a:gridCol w="1005840">
                  <a:extLst>
                    <a:ext uri="{9D8B030D-6E8A-4147-A177-3AD203B41FA5}">
                      <a16:colId xmlns:a16="http://schemas.microsoft.com/office/drawing/2014/main" val="906633841"/>
                    </a:ext>
                  </a:extLst>
                </a:gridCol>
                <a:gridCol w="625033">
                  <a:extLst>
                    <a:ext uri="{9D8B030D-6E8A-4147-A177-3AD203B41FA5}">
                      <a16:colId xmlns:a16="http://schemas.microsoft.com/office/drawing/2014/main" val="3963305979"/>
                    </a:ext>
                  </a:extLst>
                </a:gridCol>
                <a:gridCol w="474562">
                  <a:extLst>
                    <a:ext uri="{9D8B030D-6E8A-4147-A177-3AD203B41FA5}">
                      <a16:colId xmlns:a16="http://schemas.microsoft.com/office/drawing/2014/main" val="1003277472"/>
                    </a:ext>
                  </a:extLst>
                </a:gridCol>
                <a:gridCol w="451413">
                  <a:extLst>
                    <a:ext uri="{9D8B030D-6E8A-4147-A177-3AD203B41FA5}">
                      <a16:colId xmlns:a16="http://schemas.microsoft.com/office/drawing/2014/main" val="1350840401"/>
                    </a:ext>
                  </a:extLst>
                </a:gridCol>
                <a:gridCol w="439838">
                  <a:extLst>
                    <a:ext uri="{9D8B030D-6E8A-4147-A177-3AD203B41FA5}">
                      <a16:colId xmlns:a16="http://schemas.microsoft.com/office/drawing/2014/main" val="1997436440"/>
                    </a:ext>
                  </a:extLst>
                </a:gridCol>
                <a:gridCol w="474562">
                  <a:extLst>
                    <a:ext uri="{9D8B030D-6E8A-4147-A177-3AD203B41FA5}">
                      <a16:colId xmlns:a16="http://schemas.microsoft.com/office/drawing/2014/main" val="2760238169"/>
                    </a:ext>
                  </a:extLst>
                </a:gridCol>
                <a:gridCol w="474562">
                  <a:extLst>
                    <a:ext uri="{9D8B030D-6E8A-4147-A177-3AD203B41FA5}">
                      <a16:colId xmlns:a16="http://schemas.microsoft.com/office/drawing/2014/main" val="2515100690"/>
                    </a:ext>
                  </a:extLst>
                </a:gridCol>
                <a:gridCol w="462987">
                  <a:extLst>
                    <a:ext uri="{9D8B030D-6E8A-4147-A177-3AD203B41FA5}">
                      <a16:colId xmlns:a16="http://schemas.microsoft.com/office/drawing/2014/main" val="619730747"/>
                    </a:ext>
                  </a:extLst>
                </a:gridCol>
                <a:gridCol w="497712">
                  <a:extLst>
                    <a:ext uri="{9D8B030D-6E8A-4147-A177-3AD203B41FA5}">
                      <a16:colId xmlns:a16="http://schemas.microsoft.com/office/drawing/2014/main" val="1416070647"/>
                    </a:ext>
                  </a:extLst>
                </a:gridCol>
                <a:gridCol w="555585">
                  <a:extLst>
                    <a:ext uri="{9D8B030D-6E8A-4147-A177-3AD203B41FA5}">
                      <a16:colId xmlns:a16="http://schemas.microsoft.com/office/drawing/2014/main" val="3555916021"/>
                    </a:ext>
                  </a:extLst>
                </a:gridCol>
                <a:gridCol w="532435">
                  <a:extLst>
                    <a:ext uri="{9D8B030D-6E8A-4147-A177-3AD203B41FA5}">
                      <a16:colId xmlns:a16="http://schemas.microsoft.com/office/drawing/2014/main" val="878161544"/>
                    </a:ext>
                  </a:extLst>
                </a:gridCol>
                <a:gridCol w="532436">
                  <a:extLst>
                    <a:ext uri="{9D8B030D-6E8A-4147-A177-3AD203B41FA5}">
                      <a16:colId xmlns:a16="http://schemas.microsoft.com/office/drawing/2014/main" val="2807698628"/>
                    </a:ext>
                  </a:extLst>
                </a:gridCol>
                <a:gridCol w="567159">
                  <a:extLst>
                    <a:ext uri="{9D8B030D-6E8A-4147-A177-3AD203B41FA5}">
                      <a16:colId xmlns:a16="http://schemas.microsoft.com/office/drawing/2014/main" val="2781085383"/>
                    </a:ext>
                  </a:extLst>
                </a:gridCol>
                <a:gridCol w="565792">
                  <a:extLst>
                    <a:ext uri="{9D8B030D-6E8A-4147-A177-3AD203B41FA5}">
                      <a16:colId xmlns:a16="http://schemas.microsoft.com/office/drawing/2014/main" val="2003969525"/>
                    </a:ext>
                  </a:extLst>
                </a:gridCol>
                <a:gridCol w="531337">
                  <a:extLst>
                    <a:ext uri="{9D8B030D-6E8A-4147-A177-3AD203B41FA5}">
                      <a16:colId xmlns:a16="http://schemas.microsoft.com/office/drawing/2014/main" val="2363067146"/>
                    </a:ext>
                  </a:extLst>
                </a:gridCol>
              </a:tblGrid>
              <a:tr h="274320">
                <a:tc>
                  <a:txBody>
                    <a:bodyPr/>
                    <a:lstStyle/>
                    <a:p>
                      <a:pPr marL="0" marR="0" algn="ctr">
                        <a:lnSpc>
                          <a:spcPct val="107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2022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2023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2026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2027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2028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2029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2030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2031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2032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2033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2034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308801635"/>
                  </a:ext>
                </a:extLst>
              </a:tr>
              <a:tr h="365760">
                <a:tc>
                  <a:txBody>
                    <a:bodyPr/>
                    <a:lstStyle/>
                    <a:p>
                      <a:pPr marL="0" marR="0" algn="ctr">
                        <a:lnSpc>
                          <a:spcPct val="107000"/>
                        </a:lnSpc>
                        <a:spcBef>
                          <a:spcPts val="0"/>
                        </a:spcBef>
                        <a:spcAft>
                          <a:spcPts val="0"/>
                        </a:spcAft>
                      </a:pPr>
                      <a:r>
                        <a:rPr lang="en-US" sz="1000">
                          <a:effectLst/>
                        </a:rPr>
                        <a:t>LD ZEV Added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154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308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463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617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786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818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1247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1535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1432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786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818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1247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1535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extLst>
                  <a:ext uri="{0D108BD9-81ED-4DB2-BD59-A6C34878D82A}">
                    <a16:rowId xmlns:a16="http://schemas.microsoft.com/office/drawing/2014/main" val="2435567437"/>
                  </a:ext>
                </a:extLst>
              </a:tr>
              <a:tr h="365760">
                <a:tc>
                  <a:txBody>
                    <a:bodyPr/>
                    <a:lstStyle/>
                    <a:p>
                      <a:pPr marL="0" marR="0" algn="ctr">
                        <a:lnSpc>
                          <a:spcPct val="107000"/>
                        </a:lnSpc>
                        <a:spcBef>
                          <a:spcPts val="0"/>
                        </a:spcBef>
                        <a:spcAft>
                          <a:spcPts val="0"/>
                        </a:spcAft>
                      </a:pPr>
                      <a:r>
                        <a:rPr lang="en-US" sz="1000">
                          <a:effectLst/>
                        </a:rPr>
                        <a:t>ZEV % LD Acquisition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31%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57966519"/>
                  </a:ext>
                </a:extLst>
              </a:tr>
              <a:tr h="365760">
                <a:tc>
                  <a:txBody>
                    <a:bodyPr/>
                    <a:lstStyle/>
                    <a:p>
                      <a:pPr marL="0" marR="0" algn="ctr">
                        <a:lnSpc>
                          <a:spcPct val="107000"/>
                        </a:lnSpc>
                        <a:spcBef>
                          <a:spcPts val="0"/>
                        </a:spcBef>
                        <a:spcAft>
                          <a:spcPts val="0"/>
                        </a:spcAft>
                      </a:pPr>
                      <a:r>
                        <a:rPr lang="en-US" sz="1000">
                          <a:effectLst/>
                        </a:rPr>
                        <a:t>MD HD ZEV Added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160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277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364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639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799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extLst>
                  <a:ext uri="{0D108BD9-81ED-4DB2-BD59-A6C34878D82A}">
                    <a16:rowId xmlns:a16="http://schemas.microsoft.com/office/drawing/2014/main" val="1294537996"/>
                  </a:ext>
                </a:extLst>
              </a:tr>
              <a:tr h="365760">
                <a:tc>
                  <a:txBody>
                    <a:bodyPr/>
                    <a:lstStyle/>
                    <a:p>
                      <a:pPr marL="0" marR="0" algn="ctr">
                        <a:lnSpc>
                          <a:spcPct val="107000"/>
                        </a:lnSpc>
                        <a:spcBef>
                          <a:spcPts val="0"/>
                        </a:spcBef>
                        <a:spcAft>
                          <a:spcPts val="0"/>
                        </a:spcAft>
                      </a:pPr>
                      <a:r>
                        <a:rPr lang="en-US" sz="1000">
                          <a:effectLst/>
                        </a:rPr>
                        <a:t>ZEV % MD/HD Acquisition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45%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95%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7209867"/>
                  </a:ext>
                </a:extLst>
              </a:tr>
              <a:tr h="365760">
                <a:tc>
                  <a:txBody>
                    <a:bodyPr/>
                    <a:lstStyle/>
                    <a:p>
                      <a:pPr marL="0" marR="0" algn="ctr">
                        <a:lnSpc>
                          <a:spcPct val="107000"/>
                        </a:lnSpc>
                        <a:spcBef>
                          <a:spcPts val="0"/>
                        </a:spcBef>
                        <a:spcAft>
                          <a:spcPts val="0"/>
                        </a:spcAft>
                      </a:pPr>
                      <a:r>
                        <a:rPr lang="en-US" sz="1000">
                          <a:effectLst/>
                        </a:rPr>
                        <a:t>Total ZEV Added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154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308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463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617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786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818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1247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1535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1592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1063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1182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1886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2334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extLst>
                  <a:ext uri="{0D108BD9-81ED-4DB2-BD59-A6C34878D82A}">
                    <a16:rowId xmlns:a16="http://schemas.microsoft.com/office/drawing/2014/main" val="2098329272"/>
                  </a:ext>
                </a:extLst>
              </a:tr>
              <a:tr h="365760">
                <a:tc>
                  <a:txBody>
                    <a:bodyPr/>
                    <a:lstStyle/>
                    <a:p>
                      <a:pPr marL="0" marR="0" algn="ctr">
                        <a:lnSpc>
                          <a:spcPct val="107000"/>
                        </a:lnSpc>
                        <a:spcBef>
                          <a:spcPts val="0"/>
                        </a:spcBef>
                        <a:spcAft>
                          <a:spcPts val="0"/>
                        </a:spcAft>
                      </a:pPr>
                      <a:r>
                        <a:rPr lang="en-US" sz="1000">
                          <a:effectLst/>
                        </a:rPr>
                        <a:t>Total ZEV Acquisition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34%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74%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69%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66%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89%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98%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182705"/>
                  </a:ext>
                </a:extLst>
              </a:tr>
            </a:tbl>
          </a:graphicData>
        </a:graphic>
      </p:graphicFrame>
      <p:sp>
        <p:nvSpPr>
          <p:cNvPr id="10" name="Rectangle 9">
            <a:extLst>
              <a:ext uri="{FF2B5EF4-FFF2-40B4-BE49-F238E27FC236}">
                <a16:creationId xmlns:a16="http://schemas.microsoft.com/office/drawing/2014/main" id="{55D1B3BB-0C3A-440E-9637-8026A2A086FA}"/>
              </a:ext>
            </a:extLst>
          </p:cNvPr>
          <p:cNvSpPr/>
          <p:nvPr/>
        </p:nvSpPr>
        <p:spPr bwMode="auto">
          <a:xfrm>
            <a:off x="312516" y="1273216"/>
            <a:ext cx="8518968" cy="64008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atin typeface="Calibri" panose="020F0502020204030204" pitchFamily="34" charset="0"/>
                <a:cs typeface="Calibri" panose="020F0502020204030204" pitchFamily="34" charset="0"/>
              </a:rPr>
              <a:t>USMC generated </a:t>
            </a:r>
            <a:r>
              <a:rPr lang="en-US" b="1">
                <a:latin typeface="Calibri" panose="020F0502020204030204" pitchFamily="34" charset="0"/>
                <a:cs typeface="Calibri" panose="020F0502020204030204" pitchFamily="34" charset="0"/>
              </a:rPr>
              <a:t>ZEV conversion targets </a:t>
            </a:r>
            <a:r>
              <a:rPr lang="en-US">
                <a:latin typeface="Calibri" panose="020F0502020204030204" pitchFamily="34" charset="0"/>
                <a:cs typeface="Calibri" panose="020F0502020204030204" pitchFamily="34" charset="0"/>
              </a:rPr>
              <a:t>to illustrate a </a:t>
            </a:r>
            <a:r>
              <a:rPr lang="en-US" b="1">
                <a:latin typeface="Calibri" panose="020F0502020204030204" pitchFamily="34" charset="0"/>
                <a:cs typeface="Calibri" panose="020F0502020204030204" pitchFamily="34" charset="0"/>
              </a:rPr>
              <a:t>path to achievement </a:t>
            </a:r>
            <a:r>
              <a:rPr lang="en-US">
                <a:latin typeface="Calibri" panose="020F0502020204030204" pitchFamily="34" charset="0"/>
                <a:cs typeface="Calibri" panose="020F0502020204030204" pitchFamily="34" charset="0"/>
              </a:rPr>
              <a:t>of the EO 14057 FY27 and FY35 mandates</a:t>
            </a:r>
            <a:r>
              <a:rPr lang="en-US" b="1">
                <a:latin typeface="Calibri" panose="020F0502020204030204" pitchFamily="34" charset="0"/>
                <a:cs typeface="Calibri" panose="020F0502020204030204" pitchFamily="34" charset="0"/>
              </a:rPr>
              <a:t>.</a:t>
            </a:r>
            <a:r>
              <a:rPr lang="en-US">
                <a:latin typeface="Calibri" panose="020F0502020204030204" pitchFamily="34" charset="0"/>
                <a:cs typeface="Calibri" panose="020F0502020204030204" pitchFamily="34" charset="0"/>
              </a:rPr>
              <a:t>  </a:t>
            </a:r>
            <a:endParaRPr kumimoji="0" lang="en-US"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p:txBody>
      </p:sp>
      <p:sp>
        <p:nvSpPr>
          <p:cNvPr id="31" name="TextBox 30">
            <a:extLst>
              <a:ext uri="{FF2B5EF4-FFF2-40B4-BE49-F238E27FC236}">
                <a16:creationId xmlns:a16="http://schemas.microsoft.com/office/drawing/2014/main" id="{2D2EA26F-CE18-4466-B882-B836EB8B54E3}"/>
              </a:ext>
            </a:extLst>
          </p:cNvPr>
          <p:cNvSpPr txBox="1"/>
          <p:nvPr/>
        </p:nvSpPr>
        <p:spPr>
          <a:xfrm>
            <a:off x="532882" y="5613251"/>
            <a:ext cx="8298602" cy="107721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Analyzed quantity of NTVs eligible for replacement each year aboard MCIs</a:t>
            </a:r>
            <a:endParaRPr kumimoji="0" lang="en-US"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US">
                <a:solidFill>
                  <a:srgbClr val="000000"/>
                </a:solidFill>
                <a:latin typeface="Calibri" panose="020F0502020204030204" pitchFamily="34" charset="0"/>
                <a:cs typeface="Calibri" panose="020F0502020204030204" pitchFamily="34" charset="0"/>
              </a:rPr>
              <a:t>Ramped conversion quantities over time to promote piloting/change management</a:t>
            </a:r>
            <a:endParaRPr lang="en-US" i="0">
              <a:solidFill>
                <a:srgbClr val="000000"/>
              </a:solidFill>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US" b="1">
                <a:solidFill>
                  <a:srgbClr val="000000"/>
                </a:solidFill>
                <a:latin typeface="Calibri" panose="020F0502020204030204" pitchFamily="34" charset="0"/>
                <a:cs typeface="Calibri" panose="020F0502020204030204" pitchFamily="34" charset="0"/>
              </a:rPr>
              <a:t>Note: </a:t>
            </a:r>
            <a:r>
              <a:rPr lang="en-US">
                <a:solidFill>
                  <a:srgbClr val="000000"/>
                </a:solidFill>
                <a:latin typeface="Calibri" panose="020F0502020204030204" pitchFamily="34" charset="0"/>
                <a:cs typeface="Calibri" panose="020F0502020204030204" pitchFamily="34" charset="0"/>
              </a:rPr>
              <a:t>Analysis conducted independent of budget; all targets are funding-dependent</a:t>
            </a:r>
            <a:endParaRPr kumimoji="0" lang="en-US"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grpSp>
        <p:nvGrpSpPr>
          <p:cNvPr id="4" name="Group 3">
            <a:extLst>
              <a:ext uri="{FF2B5EF4-FFF2-40B4-BE49-F238E27FC236}">
                <a16:creationId xmlns:a16="http://schemas.microsoft.com/office/drawing/2014/main" id="{C727FD39-9696-4237-B381-6D3F99808F98}"/>
              </a:ext>
            </a:extLst>
          </p:cNvPr>
          <p:cNvGrpSpPr/>
          <p:nvPr/>
        </p:nvGrpSpPr>
        <p:grpSpPr>
          <a:xfrm>
            <a:off x="477026" y="2074729"/>
            <a:ext cx="8189948" cy="369332"/>
            <a:chOff x="477026" y="2139381"/>
            <a:chExt cx="8189948" cy="369332"/>
          </a:xfrm>
        </p:grpSpPr>
        <p:cxnSp>
          <p:nvCxnSpPr>
            <p:cNvPr id="36" name="Straight Connector 35">
              <a:extLst>
                <a:ext uri="{FF2B5EF4-FFF2-40B4-BE49-F238E27FC236}">
                  <a16:creationId xmlns:a16="http://schemas.microsoft.com/office/drawing/2014/main" id="{44CA168F-7875-46BE-A782-87A2D8B202A2}"/>
                </a:ext>
              </a:extLst>
            </p:cNvPr>
            <p:cNvCxnSpPr>
              <a:cxnSpLocks/>
            </p:cNvCxnSpPr>
            <p:nvPr/>
          </p:nvCxnSpPr>
          <p:spPr>
            <a:xfrm>
              <a:off x="477026" y="2308658"/>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7BBB416E-8CA3-4FFE-93BA-5EBC1214D4F7}"/>
                </a:ext>
              </a:extLst>
            </p:cNvPr>
            <p:cNvSpPr txBox="1"/>
            <p:nvPr/>
          </p:nvSpPr>
          <p:spPr>
            <a:xfrm>
              <a:off x="3108960" y="2139381"/>
              <a:ext cx="2926080" cy="369332"/>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rPr>
                <a:t>USMC ZEV Targets</a:t>
              </a:r>
            </a:p>
          </p:txBody>
        </p:sp>
      </p:grpSp>
      <p:grpSp>
        <p:nvGrpSpPr>
          <p:cNvPr id="3" name="Group 2">
            <a:extLst>
              <a:ext uri="{FF2B5EF4-FFF2-40B4-BE49-F238E27FC236}">
                <a16:creationId xmlns:a16="http://schemas.microsoft.com/office/drawing/2014/main" id="{43A57853-1C0A-431E-AC03-ABB8EB881EF3}"/>
              </a:ext>
            </a:extLst>
          </p:cNvPr>
          <p:cNvGrpSpPr/>
          <p:nvPr/>
        </p:nvGrpSpPr>
        <p:grpSpPr>
          <a:xfrm>
            <a:off x="477026" y="5156051"/>
            <a:ext cx="8189948" cy="369332"/>
            <a:chOff x="477026" y="5156051"/>
            <a:chExt cx="8189948" cy="369332"/>
          </a:xfrm>
        </p:grpSpPr>
        <p:cxnSp>
          <p:nvCxnSpPr>
            <p:cNvPr id="34" name="Straight Connector 33">
              <a:extLst>
                <a:ext uri="{FF2B5EF4-FFF2-40B4-BE49-F238E27FC236}">
                  <a16:creationId xmlns:a16="http://schemas.microsoft.com/office/drawing/2014/main" id="{836684EC-3E46-4B41-BFB7-113CDBDEEA00}"/>
                </a:ext>
              </a:extLst>
            </p:cNvPr>
            <p:cNvCxnSpPr>
              <a:cxnSpLocks/>
            </p:cNvCxnSpPr>
            <p:nvPr/>
          </p:nvCxnSpPr>
          <p:spPr>
            <a:xfrm>
              <a:off x="477026" y="5340717"/>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5479ADCC-4F07-483B-8CFB-59514B3499FD}"/>
                </a:ext>
              </a:extLst>
            </p:cNvPr>
            <p:cNvSpPr txBox="1"/>
            <p:nvPr/>
          </p:nvSpPr>
          <p:spPr>
            <a:xfrm>
              <a:off x="3108960" y="5156051"/>
              <a:ext cx="2926080" cy="369332"/>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Methodology</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sp>
        <p:nvSpPr>
          <p:cNvPr id="6" name="Slide Number Placeholder 5">
            <a:extLst>
              <a:ext uri="{FF2B5EF4-FFF2-40B4-BE49-F238E27FC236}">
                <a16:creationId xmlns:a16="http://schemas.microsoft.com/office/drawing/2014/main" id="{2A279239-55B5-4E36-A1EA-40E3DAF3109D}"/>
              </a:ext>
            </a:extLst>
          </p:cNvPr>
          <p:cNvSpPr>
            <a:spLocks noGrp="1"/>
          </p:cNvSpPr>
          <p:nvPr>
            <p:ph type="sldNum" sz="quarter" idx="10"/>
          </p:nvPr>
        </p:nvSpPr>
        <p:spPr>
          <a:xfrm>
            <a:off x="7086600" y="6492240"/>
            <a:ext cx="2057400" cy="365125"/>
          </a:xfrm>
        </p:spPr>
        <p:txBody>
          <a:bodyPr/>
          <a:lstStyle/>
          <a:p>
            <a:fld id="{88041F01-E873-4EB5-898E-0848E93F8EE0}" type="slidenum">
              <a:rPr lang="en-US" smtClean="0"/>
              <a:t>19</a:t>
            </a:fld>
            <a:endParaRPr lang="en-US" dirty="0"/>
          </a:p>
        </p:txBody>
      </p:sp>
    </p:spTree>
    <p:extLst>
      <p:ext uri="{BB962C8B-B14F-4D97-AF65-F5344CB8AC3E}">
        <p14:creationId xmlns:p14="http://schemas.microsoft.com/office/powerpoint/2010/main" val="3767311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7DC8F-B122-45A4-A51F-362B87EB1D48}"/>
              </a:ext>
            </a:extLst>
          </p:cNvPr>
          <p:cNvSpPr>
            <a:spLocks noGrp="1"/>
          </p:cNvSpPr>
          <p:nvPr>
            <p:ph type="title"/>
          </p:nvPr>
        </p:nvSpPr>
        <p:spPr/>
        <p:txBody>
          <a:bodyPr/>
          <a:lstStyle/>
          <a:p>
            <a:r>
              <a:rPr lang="en-US">
                <a:latin typeface="Calibri" panose="020F0502020204030204" pitchFamily="34" charset="0"/>
                <a:cs typeface="Calibri" panose="020F0502020204030204" pitchFamily="34" charset="0"/>
              </a:rPr>
              <a:t>Agenda</a:t>
            </a:r>
          </a:p>
        </p:txBody>
      </p:sp>
      <p:sp>
        <p:nvSpPr>
          <p:cNvPr id="7" name="Slide Number Placeholder 6">
            <a:extLst>
              <a:ext uri="{FF2B5EF4-FFF2-40B4-BE49-F238E27FC236}">
                <a16:creationId xmlns:a16="http://schemas.microsoft.com/office/drawing/2014/main" id="{A72352D6-5585-46CA-A4A4-0B18B5AFC3FE}"/>
              </a:ext>
            </a:extLst>
          </p:cNvPr>
          <p:cNvSpPr>
            <a:spLocks noGrp="1"/>
          </p:cNvSpPr>
          <p:nvPr>
            <p:ph type="sldNum" sz="quarter" idx="10"/>
          </p:nvPr>
        </p:nvSpPr>
        <p:spPr>
          <a:xfrm>
            <a:off x="7086600" y="6492240"/>
            <a:ext cx="2057400" cy="365125"/>
          </a:xfrm>
        </p:spPr>
        <p:txBody>
          <a:bodyPr/>
          <a:lstStyle/>
          <a:p>
            <a:fld id="{88041F01-E873-4EB5-898E-0848E93F8EE0}" type="slidenum">
              <a:rPr lang="en-US" smtClean="0"/>
              <a:t>2</a:t>
            </a:fld>
            <a:endParaRPr lang="en-US"/>
          </a:p>
        </p:txBody>
      </p:sp>
      <p:graphicFrame>
        <p:nvGraphicFramePr>
          <p:cNvPr id="4" name="Table 4">
            <a:extLst>
              <a:ext uri="{FF2B5EF4-FFF2-40B4-BE49-F238E27FC236}">
                <a16:creationId xmlns:a16="http://schemas.microsoft.com/office/drawing/2014/main" id="{F62F6D67-85DF-4406-BF23-A77539CEFDC6}"/>
              </a:ext>
            </a:extLst>
          </p:cNvPr>
          <p:cNvGraphicFramePr>
            <a:graphicFrameLocks noGrp="1"/>
          </p:cNvGraphicFramePr>
          <p:nvPr>
            <p:extLst>
              <p:ext uri="{D42A27DB-BD31-4B8C-83A1-F6EECF244321}">
                <p14:modId xmlns:p14="http://schemas.microsoft.com/office/powerpoint/2010/main" val="1666854829"/>
              </p:ext>
            </p:extLst>
          </p:nvPr>
        </p:nvGraphicFramePr>
        <p:xfrm>
          <a:off x="1916526" y="1408630"/>
          <a:ext cx="5310948" cy="4815840"/>
        </p:xfrm>
        <a:graphic>
          <a:graphicData uri="http://schemas.openxmlformats.org/drawingml/2006/table">
            <a:tbl>
              <a:tblPr firstRow="1" bandRow="1">
                <a:tableStyleId>{93296810-A885-4BE3-A3E7-6D5BEEA58F35}</a:tableStyleId>
              </a:tblPr>
              <a:tblGrid>
                <a:gridCol w="3713093">
                  <a:extLst>
                    <a:ext uri="{9D8B030D-6E8A-4147-A177-3AD203B41FA5}">
                      <a16:colId xmlns:a16="http://schemas.microsoft.com/office/drawing/2014/main" val="1182288904"/>
                    </a:ext>
                  </a:extLst>
                </a:gridCol>
                <a:gridCol w="1597855">
                  <a:extLst>
                    <a:ext uri="{9D8B030D-6E8A-4147-A177-3AD203B41FA5}">
                      <a16:colId xmlns:a16="http://schemas.microsoft.com/office/drawing/2014/main" val="2684053671"/>
                    </a:ext>
                  </a:extLst>
                </a:gridCol>
              </a:tblGrid>
              <a:tr h="0">
                <a:tc>
                  <a:txBody>
                    <a:bodyPr/>
                    <a:lstStyle/>
                    <a:p>
                      <a:pPr algn="ctr"/>
                      <a:r>
                        <a:rPr lang="en-US">
                          <a:latin typeface="Calibri" panose="020F0502020204030204" pitchFamily="34" charset="0"/>
                          <a:cs typeface="Calibri" panose="020F0502020204030204" pitchFamily="34" charset="0"/>
                        </a:rPr>
                        <a:t>Discussion 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a:latin typeface="Calibri" panose="020F0502020204030204" pitchFamily="34" charset="0"/>
                          <a:cs typeface="Calibri" panose="020F0502020204030204" pitchFamily="34" charset="0"/>
                        </a:rPr>
                        <a:t>Slide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300927130"/>
                  </a:ext>
                </a:extLst>
              </a:tr>
              <a:tr h="370840">
                <a:tc>
                  <a:txBody>
                    <a:bodyPr/>
                    <a:lstStyle/>
                    <a:p>
                      <a:pPr algn="ctr"/>
                      <a:r>
                        <a:rPr lang="en-US">
                          <a:latin typeface="Calibri" panose="020F0502020204030204" pitchFamily="34" charset="0"/>
                          <a:cs typeface="Calibri" panose="020F0502020204030204" pitchFamily="34" charset="0"/>
                        </a:rPr>
                        <a:t>Policy 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atin typeface="Calibri" panose="020F0502020204030204" pitchFamily="34" charset="0"/>
                          <a:cs typeface="Calibri" panose="020F050202020403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0839648"/>
                  </a:ext>
                </a:extLst>
              </a:tr>
              <a:tr h="370840">
                <a:tc>
                  <a:txBody>
                    <a:bodyPr/>
                    <a:lstStyle/>
                    <a:p>
                      <a:pPr algn="ctr"/>
                      <a:r>
                        <a:rPr lang="en-US">
                          <a:latin typeface="Calibri" panose="020F0502020204030204" pitchFamily="34" charset="0"/>
                          <a:cs typeface="Calibri" panose="020F0502020204030204" pitchFamily="34" charset="0"/>
                        </a:rPr>
                        <a:t>Inter-Agency Coordination/Reporting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atin typeface="Calibri" panose="020F0502020204030204" pitchFamily="34" charset="0"/>
                          <a:cs typeface="Calibri" panose="020F050202020403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50344476"/>
                  </a:ext>
                </a:extLst>
              </a:tr>
              <a:tr h="370840">
                <a:tc>
                  <a:txBody>
                    <a:bodyPr/>
                    <a:lstStyle/>
                    <a:p>
                      <a:pPr algn="ctr"/>
                      <a:r>
                        <a:rPr lang="en-US">
                          <a:latin typeface="Calibri" panose="020F0502020204030204" pitchFamily="34" charset="0"/>
                          <a:cs typeface="Calibri" panose="020F0502020204030204" pitchFamily="34" charset="0"/>
                        </a:rPr>
                        <a:t>USMC NTV Electrification Strategy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atin typeface="Calibri" panose="020F0502020204030204" pitchFamily="34" charset="0"/>
                          <a:cs typeface="Calibri" panose="020F050202020403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4076088"/>
                  </a:ext>
                </a:extLst>
              </a:tr>
              <a:tr h="370840">
                <a:tc>
                  <a:txBody>
                    <a:bodyPr/>
                    <a:lstStyle/>
                    <a:p>
                      <a:pPr algn="ctr"/>
                      <a:r>
                        <a:rPr lang="en-US">
                          <a:latin typeface="Calibri" panose="020F0502020204030204" pitchFamily="34" charset="0"/>
                          <a:cs typeface="Calibri" panose="020F0502020204030204" pitchFamily="34" charset="0"/>
                        </a:rPr>
                        <a:t>Issues &amp; Challenges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atin typeface="Calibri" panose="020F0502020204030204" pitchFamily="34" charset="0"/>
                          <a:cs typeface="Calibri" panose="020F050202020403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5755363"/>
                  </a:ext>
                </a:extLst>
              </a:tr>
              <a:tr h="370840">
                <a:tc>
                  <a:txBody>
                    <a:bodyPr/>
                    <a:lstStyle/>
                    <a:p>
                      <a:pPr algn="ctr"/>
                      <a:r>
                        <a:rPr lang="en-US">
                          <a:latin typeface="Calibri" panose="020F0502020204030204" pitchFamily="34" charset="0"/>
                          <a:cs typeface="Calibri" panose="020F0502020204030204" pitchFamily="34" charset="0"/>
                        </a:rPr>
                        <a:t>FY22 Accomplishments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atin typeface="Calibri" panose="020F0502020204030204" pitchFamily="34" charset="0"/>
                          <a:cs typeface="Calibri" panose="020F050202020403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9599362"/>
                  </a:ext>
                </a:extLst>
              </a:tr>
              <a:tr h="370840">
                <a:tc>
                  <a:txBody>
                    <a:bodyPr/>
                    <a:lstStyle/>
                    <a:p>
                      <a:pPr algn="ctr"/>
                      <a:r>
                        <a:rPr lang="en-US">
                          <a:latin typeface="Calibri" panose="020F0502020204030204" pitchFamily="34" charset="0"/>
                          <a:cs typeface="Calibri" panose="020F0502020204030204" pitchFamily="34" charset="0"/>
                        </a:rPr>
                        <a:t>Spotlight: Beam EV ARC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atin typeface="Calibri" panose="020F0502020204030204" pitchFamily="34" charset="0"/>
                          <a:cs typeface="Calibri" panose="020F050202020403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7604020"/>
                  </a:ext>
                </a:extLst>
              </a:tr>
              <a:tr h="370840">
                <a:tc>
                  <a:txBody>
                    <a:bodyPr/>
                    <a:lstStyle/>
                    <a:p>
                      <a:pPr algn="ctr"/>
                      <a:r>
                        <a:rPr lang="en-US">
                          <a:latin typeface="Calibri" panose="020F0502020204030204" pitchFamily="34" charset="0"/>
                          <a:cs typeface="Calibri" panose="020F0502020204030204" pitchFamily="34" charset="0"/>
                        </a:rPr>
                        <a:t>ZEV Adoption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atin typeface="Calibri" panose="020F0502020204030204" pitchFamily="34" charset="0"/>
                          <a:cs typeface="Calibri" panose="020F050202020403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62570687"/>
                  </a:ext>
                </a:extLst>
              </a:tr>
              <a:tr h="370840">
                <a:tc>
                  <a:txBody>
                    <a:bodyPr/>
                    <a:lstStyle/>
                    <a:p>
                      <a:pPr algn="ctr"/>
                      <a:r>
                        <a:rPr lang="en-US">
                          <a:latin typeface="Calibri" panose="020F0502020204030204" pitchFamily="34" charset="0"/>
                          <a:cs typeface="Calibri" panose="020F0502020204030204" pitchFamily="34" charset="0"/>
                        </a:rPr>
                        <a:t>EVSE Deployment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atin typeface="Calibri" panose="020F0502020204030204" pitchFamily="34" charset="0"/>
                          <a:cs typeface="Calibri" panose="020F050202020403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6865717"/>
                  </a:ext>
                </a:extLst>
              </a:tr>
              <a:tr h="370840">
                <a:tc>
                  <a:txBody>
                    <a:bodyPr/>
                    <a:lstStyle/>
                    <a:p>
                      <a:pPr algn="ctr"/>
                      <a:r>
                        <a:rPr lang="en-US">
                          <a:latin typeface="Calibri" panose="020F0502020204030204" pitchFamily="34" charset="0"/>
                          <a:cs typeface="Calibri" panose="020F0502020204030204" pitchFamily="34" charset="0"/>
                        </a:rPr>
                        <a:t>FY22-23 EVSE Site Planning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atin typeface="Calibri" panose="020F0502020204030204" pitchFamily="34" charset="0"/>
                          <a:cs typeface="Calibri" panose="020F050202020403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2714767"/>
                  </a:ext>
                </a:extLst>
              </a:tr>
              <a:tr h="370840">
                <a:tc>
                  <a:txBody>
                    <a:bodyPr/>
                    <a:lstStyle/>
                    <a:p>
                      <a:pPr algn="ctr"/>
                      <a:r>
                        <a:rPr lang="en-US">
                          <a:latin typeface="Calibri" panose="020F0502020204030204" pitchFamily="34" charset="0"/>
                          <a:cs typeface="Calibri" panose="020F0502020204030204" pitchFamily="34" charset="0"/>
                        </a:rPr>
                        <a:t>Way Forward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atin typeface="Calibri" panose="020F0502020204030204" pitchFamily="34" charset="0"/>
                          <a:cs typeface="Calibri" panose="020F0502020204030204" pitchFamily="34" charset="0"/>
                        </a:rPr>
                        <a:t>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624901"/>
                  </a:ext>
                </a:extLst>
              </a:tr>
              <a:tr h="370840">
                <a:tc>
                  <a:txBody>
                    <a:bodyPr/>
                    <a:lstStyle/>
                    <a:p>
                      <a:pPr algn="ctr"/>
                      <a:r>
                        <a:rPr lang="en-US">
                          <a:latin typeface="Calibri" panose="020F0502020204030204" pitchFamily="34" charset="0"/>
                          <a:cs typeface="Calibri" panose="020F0502020204030204" pitchFamily="34" charset="0"/>
                        </a:rPr>
                        <a:t>Funding Outlook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atin typeface="Calibri" panose="020F0502020204030204" pitchFamily="34" charset="0"/>
                          <a:cs typeface="Calibri" panose="020F0502020204030204" pitchFamily="34" charset="0"/>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3132499"/>
                  </a:ext>
                </a:extLst>
              </a:tr>
              <a:tr h="370840">
                <a:tc>
                  <a:txBody>
                    <a:bodyPr/>
                    <a:lstStyle/>
                    <a:p>
                      <a:pPr algn="ctr"/>
                      <a:r>
                        <a:rPr lang="en-US">
                          <a:latin typeface="Calibri" panose="020F0502020204030204" pitchFamily="34" charset="0"/>
                          <a:cs typeface="Calibri" panose="020F0502020204030204" pitchFamily="34" charset="0"/>
                        </a:rPr>
                        <a:t>Backup Slides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atin typeface="Calibri" panose="020F0502020204030204" pitchFamily="34" charset="0"/>
                          <a:cs typeface="Calibri" panose="020F0502020204030204" pitchFamily="34" charset="0"/>
                        </a:rPr>
                        <a:t>15-19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2873001"/>
                  </a:ext>
                </a:extLst>
              </a:tr>
            </a:tbl>
          </a:graphicData>
        </a:graphic>
      </p:graphicFrame>
    </p:spTree>
    <p:extLst>
      <p:ext uri="{BB962C8B-B14F-4D97-AF65-F5344CB8AC3E}">
        <p14:creationId xmlns:p14="http://schemas.microsoft.com/office/powerpoint/2010/main" val="27970588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42D3-4EAF-483D-9E03-23CD4E574D78}"/>
              </a:ext>
            </a:extLst>
          </p:cNvPr>
          <p:cNvSpPr txBox="1">
            <a:spLocks/>
          </p:cNvSpPr>
          <p:nvPr/>
        </p:nvSpPr>
        <p:spPr>
          <a:xfrm>
            <a:off x="1399285" y="28575"/>
            <a:ext cx="6324600" cy="609600"/>
          </a:xfrm>
          <a:prstGeom prst="rect">
            <a:avLst/>
          </a:prstGeom>
        </p:spPr>
        <p:txBody>
          <a:bodyPr anchor="ctr" anchorCtr="0"/>
          <a:lst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cs typeface="Arial" charset="0"/>
              </a:defRPr>
            </a:lvl2pPr>
            <a:lvl3pPr algn="ctr" rtl="0" eaLnBrk="0" fontAlgn="base" hangingPunct="0">
              <a:spcBef>
                <a:spcPct val="0"/>
              </a:spcBef>
              <a:spcAft>
                <a:spcPct val="0"/>
              </a:spcAft>
              <a:defRPr sz="3200" b="1">
                <a:solidFill>
                  <a:schemeClr val="tx2"/>
                </a:solidFill>
                <a:latin typeface="Arial" charset="0"/>
                <a:cs typeface="Arial" charset="0"/>
              </a:defRPr>
            </a:lvl3pPr>
            <a:lvl4pPr algn="ctr" rtl="0" eaLnBrk="0" fontAlgn="base" hangingPunct="0">
              <a:spcBef>
                <a:spcPct val="0"/>
              </a:spcBef>
              <a:spcAft>
                <a:spcPct val="0"/>
              </a:spcAft>
              <a:defRPr sz="3200" b="1">
                <a:solidFill>
                  <a:schemeClr val="tx2"/>
                </a:solidFill>
                <a:latin typeface="Arial" charset="0"/>
                <a:cs typeface="Arial" charset="0"/>
              </a:defRPr>
            </a:lvl4pPr>
            <a:lvl5pPr algn="ctr" rtl="0" eaLnBrk="0" fontAlgn="base" hangingPunct="0">
              <a:spcBef>
                <a:spcPct val="0"/>
              </a:spcBef>
              <a:spcAft>
                <a:spcPct val="0"/>
              </a:spcAft>
              <a:defRPr sz="3200" b="1">
                <a:solidFill>
                  <a:schemeClr val="tx2"/>
                </a:solidFill>
                <a:latin typeface="Arial" charset="0"/>
                <a:cs typeface="Arial" charset="0"/>
              </a:defRPr>
            </a:lvl5pPr>
            <a:lvl6pPr marL="457200" algn="ctr" rtl="0" eaLnBrk="0" fontAlgn="base" hangingPunct="0">
              <a:spcBef>
                <a:spcPct val="0"/>
              </a:spcBef>
              <a:spcAft>
                <a:spcPct val="0"/>
              </a:spcAft>
              <a:defRPr sz="3200" b="1">
                <a:solidFill>
                  <a:schemeClr val="tx2"/>
                </a:solidFill>
                <a:latin typeface="Arial" charset="0"/>
                <a:cs typeface="Arial" charset="0"/>
              </a:defRPr>
            </a:lvl6pPr>
            <a:lvl7pPr marL="914400" algn="ctr" rtl="0" eaLnBrk="0" fontAlgn="base" hangingPunct="0">
              <a:spcBef>
                <a:spcPct val="0"/>
              </a:spcBef>
              <a:spcAft>
                <a:spcPct val="0"/>
              </a:spcAft>
              <a:defRPr sz="3200" b="1">
                <a:solidFill>
                  <a:schemeClr val="tx2"/>
                </a:solidFill>
                <a:latin typeface="Arial" charset="0"/>
                <a:cs typeface="Arial" charset="0"/>
              </a:defRPr>
            </a:lvl7pPr>
            <a:lvl8pPr marL="1371600" algn="ctr" rtl="0" eaLnBrk="0" fontAlgn="base" hangingPunct="0">
              <a:spcBef>
                <a:spcPct val="0"/>
              </a:spcBef>
              <a:spcAft>
                <a:spcPct val="0"/>
              </a:spcAft>
              <a:defRPr sz="3200" b="1">
                <a:solidFill>
                  <a:schemeClr val="tx2"/>
                </a:solidFill>
                <a:latin typeface="Arial" charset="0"/>
                <a:cs typeface="Arial" charset="0"/>
              </a:defRPr>
            </a:lvl8pPr>
            <a:lvl9pPr marL="1828800" algn="ctr" rtl="0" eaLnBrk="0" fontAlgn="base" hangingPunct="0">
              <a:spcBef>
                <a:spcPct val="0"/>
              </a:spcBef>
              <a:spcAft>
                <a:spcPct val="0"/>
              </a:spcAft>
              <a:defRPr sz="3200" b="1">
                <a:solidFill>
                  <a:schemeClr val="tx2"/>
                </a:solidFill>
                <a:latin typeface="Arial" charset="0"/>
                <a:cs typeface="Arial" charset="0"/>
              </a:defRPr>
            </a:lvl9pPr>
          </a:lstStyle>
          <a:p>
            <a:r>
              <a:rPr lang="en-US" kern="0">
                <a:latin typeface="Calibri" panose="020F0502020204030204" pitchFamily="34" charset="0"/>
                <a:cs typeface="Calibri" panose="020F0502020204030204" pitchFamily="34" charset="0"/>
              </a:rPr>
              <a:t>EVSE Target Analysis</a:t>
            </a:r>
          </a:p>
        </p:txBody>
      </p:sp>
      <p:sp>
        <p:nvSpPr>
          <p:cNvPr id="24" name="Rectangle 23">
            <a:extLst>
              <a:ext uri="{FF2B5EF4-FFF2-40B4-BE49-F238E27FC236}">
                <a16:creationId xmlns:a16="http://schemas.microsoft.com/office/drawing/2014/main" id="{B59CF221-4C09-46B7-9EB9-C87829CAB25A}"/>
              </a:ext>
            </a:extLst>
          </p:cNvPr>
          <p:cNvSpPr/>
          <p:nvPr/>
        </p:nvSpPr>
        <p:spPr bwMode="auto">
          <a:xfrm>
            <a:off x="312516" y="1273216"/>
            <a:ext cx="8518968" cy="64008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atin typeface="Calibri" panose="020F0502020204030204" pitchFamily="34" charset="0"/>
                <a:cs typeface="Calibri" panose="020F0502020204030204" pitchFamily="34" charset="0"/>
              </a:rPr>
              <a:t>USMC generated </a:t>
            </a:r>
            <a:r>
              <a:rPr lang="en-US" b="1">
                <a:latin typeface="Calibri" panose="020F0502020204030204" pitchFamily="34" charset="0"/>
                <a:cs typeface="Calibri" panose="020F0502020204030204" pitchFamily="34" charset="0"/>
              </a:rPr>
              <a:t>EVSE deployment targets </a:t>
            </a:r>
            <a:r>
              <a:rPr lang="en-US">
                <a:latin typeface="Calibri" panose="020F0502020204030204" pitchFamily="34" charset="0"/>
                <a:cs typeface="Calibri" panose="020F0502020204030204" pitchFamily="34" charset="0"/>
              </a:rPr>
              <a:t>to illustrate the charging capacity required to support ZEV conversion targets</a:t>
            </a:r>
            <a:r>
              <a:rPr lang="en-US" b="1">
                <a:latin typeface="Calibri" panose="020F0502020204030204" pitchFamily="34" charset="0"/>
                <a:cs typeface="Calibri" panose="020F0502020204030204" pitchFamily="34" charset="0"/>
              </a:rPr>
              <a:t>.</a:t>
            </a:r>
            <a:r>
              <a:rPr lang="en-US">
                <a:latin typeface="Calibri" panose="020F0502020204030204" pitchFamily="34" charset="0"/>
                <a:cs typeface="Calibri" panose="020F0502020204030204" pitchFamily="34" charset="0"/>
              </a:rPr>
              <a:t>  </a:t>
            </a:r>
            <a:endParaRPr kumimoji="0" lang="en-US"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p:txBody>
      </p:sp>
      <p:sp>
        <p:nvSpPr>
          <p:cNvPr id="25" name="TextBox 24">
            <a:extLst>
              <a:ext uri="{FF2B5EF4-FFF2-40B4-BE49-F238E27FC236}">
                <a16:creationId xmlns:a16="http://schemas.microsoft.com/office/drawing/2014/main" id="{06B4D38F-ACA3-4460-8944-29CE42048249}"/>
              </a:ext>
            </a:extLst>
          </p:cNvPr>
          <p:cNvSpPr txBox="1"/>
          <p:nvPr/>
        </p:nvSpPr>
        <p:spPr>
          <a:xfrm>
            <a:off x="532882" y="5299978"/>
            <a:ext cx="8298602" cy="107721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US">
                <a:solidFill>
                  <a:srgbClr val="000000"/>
                </a:solidFill>
                <a:latin typeface="Calibri" panose="020F0502020204030204" pitchFamily="34" charset="0"/>
                <a:cs typeface="Calibri" panose="020F0502020204030204" pitchFamily="34" charset="0"/>
              </a:rPr>
              <a:t>Calculated annual EVSE targets to support the following year’s incoming ZEV targets</a:t>
            </a:r>
            <a:endParaRPr kumimoji="0" lang="en-US"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US" i="0">
                <a:solidFill>
                  <a:srgbClr val="000000"/>
                </a:solidFill>
                <a:latin typeface="Calibri" panose="020F0502020204030204" pitchFamily="34" charset="0"/>
                <a:cs typeface="Calibri" panose="020F0502020204030204" pitchFamily="34" charset="0"/>
              </a:rPr>
              <a:t>Ramped quantity over time to support piloting and process improvement</a:t>
            </a:r>
            <a:endParaRPr lang="en-US">
              <a:solidFill>
                <a:srgbClr val="000000"/>
              </a:solidFill>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US" b="1">
                <a:solidFill>
                  <a:srgbClr val="000000"/>
                </a:solidFill>
                <a:latin typeface="Calibri" panose="020F0502020204030204" pitchFamily="34" charset="0"/>
                <a:cs typeface="Calibri" panose="020F0502020204030204" pitchFamily="34" charset="0"/>
              </a:rPr>
              <a:t>Note: </a:t>
            </a:r>
            <a:r>
              <a:rPr lang="en-US">
                <a:solidFill>
                  <a:srgbClr val="000000"/>
                </a:solidFill>
                <a:latin typeface="Calibri" panose="020F0502020204030204" pitchFamily="34" charset="0"/>
                <a:cs typeface="Calibri" panose="020F0502020204030204" pitchFamily="34" charset="0"/>
              </a:rPr>
              <a:t>Analysis conducted independent of budget; all targets are funding-dependent</a:t>
            </a:r>
            <a:endParaRPr kumimoji="0" lang="en-US"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grpSp>
        <p:nvGrpSpPr>
          <p:cNvPr id="5" name="Group 4">
            <a:extLst>
              <a:ext uri="{FF2B5EF4-FFF2-40B4-BE49-F238E27FC236}">
                <a16:creationId xmlns:a16="http://schemas.microsoft.com/office/drawing/2014/main" id="{F000A220-58C0-419E-99F1-48D79663897E}"/>
              </a:ext>
            </a:extLst>
          </p:cNvPr>
          <p:cNvGrpSpPr/>
          <p:nvPr/>
        </p:nvGrpSpPr>
        <p:grpSpPr>
          <a:xfrm>
            <a:off x="477026" y="2231981"/>
            <a:ext cx="8189948" cy="369332"/>
            <a:chOff x="477026" y="2231981"/>
            <a:chExt cx="8189948" cy="369332"/>
          </a:xfrm>
        </p:grpSpPr>
        <p:cxnSp>
          <p:nvCxnSpPr>
            <p:cNvPr id="21" name="Straight Connector 20">
              <a:extLst>
                <a:ext uri="{FF2B5EF4-FFF2-40B4-BE49-F238E27FC236}">
                  <a16:creationId xmlns:a16="http://schemas.microsoft.com/office/drawing/2014/main" id="{CE1AEDF0-FF2B-4188-850D-7BE5257CB9CA}"/>
                </a:ext>
              </a:extLst>
            </p:cNvPr>
            <p:cNvCxnSpPr>
              <a:cxnSpLocks/>
            </p:cNvCxnSpPr>
            <p:nvPr/>
          </p:nvCxnSpPr>
          <p:spPr>
            <a:xfrm>
              <a:off x="477026" y="2401258"/>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DB1891D7-0A40-45F2-8E75-DABD2690C919}"/>
                </a:ext>
              </a:extLst>
            </p:cNvPr>
            <p:cNvSpPr txBox="1"/>
            <p:nvPr/>
          </p:nvSpPr>
          <p:spPr>
            <a:xfrm>
              <a:off x="3063240" y="2231981"/>
              <a:ext cx="3017520" cy="369332"/>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rPr>
                <a:t>USMC EVSE Targets</a:t>
              </a:r>
            </a:p>
          </p:txBody>
        </p:sp>
      </p:grpSp>
      <p:grpSp>
        <p:nvGrpSpPr>
          <p:cNvPr id="6" name="Group 5">
            <a:extLst>
              <a:ext uri="{FF2B5EF4-FFF2-40B4-BE49-F238E27FC236}">
                <a16:creationId xmlns:a16="http://schemas.microsoft.com/office/drawing/2014/main" id="{A93B6EA8-7570-4A5A-AD87-B9796E2CBAC9}"/>
              </a:ext>
            </a:extLst>
          </p:cNvPr>
          <p:cNvGrpSpPr/>
          <p:nvPr/>
        </p:nvGrpSpPr>
        <p:grpSpPr>
          <a:xfrm>
            <a:off x="477026" y="4800023"/>
            <a:ext cx="8189948" cy="369332"/>
            <a:chOff x="477026" y="4800023"/>
            <a:chExt cx="8189948" cy="369332"/>
          </a:xfrm>
        </p:grpSpPr>
        <p:cxnSp>
          <p:nvCxnSpPr>
            <p:cNvPr id="27" name="Straight Connector 26">
              <a:extLst>
                <a:ext uri="{FF2B5EF4-FFF2-40B4-BE49-F238E27FC236}">
                  <a16:creationId xmlns:a16="http://schemas.microsoft.com/office/drawing/2014/main" id="{E13CA5AC-167F-4865-8DA9-80D1A15DA192}"/>
                </a:ext>
              </a:extLst>
            </p:cNvPr>
            <p:cNvCxnSpPr>
              <a:cxnSpLocks/>
            </p:cNvCxnSpPr>
            <p:nvPr/>
          </p:nvCxnSpPr>
          <p:spPr>
            <a:xfrm>
              <a:off x="477026" y="4969300"/>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B0D515DD-EB5C-4A61-945C-0FD0072C719F}"/>
                </a:ext>
              </a:extLst>
            </p:cNvPr>
            <p:cNvSpPr txBox="1"/>
            <p:nvPr/>
          </p:nvSpPr>
          <p:spPr>
            <a:xfrm>
              <a:off x="3063240" y="4800023"/>
              <a:ext cx="3017520" cy="369332"/>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Methodology</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graphicFrame>
        <p:nvGraphicFramePr>
          <p:cNvPr id="3" name="Table 2">
            <a:extLst>
              <a:ext uri="{FF2B5EF4-FFF2-40B4-BE49-F238E27FC236}">
                <a16:creationId xmlns:a16="http://schemas.microsoft.com/office/drawing/2014/main" id="{1FD0C366-A330-4771-A111-02B25FCDD3C6}"/>
              </a:ext>
            </a:extLst>
          </p:cNvPr>
          <p:cNvGraphicFramePr>
            <a:graphicFrameLocks noGrp="1"/>
          </p:cNvGraphicFramePr>
          <p:nvPr>
            <p:extLst>
              <p:ext uri="{D42A27DB-BD31-4B8C-83A1-F6EECF244321}">
                <p14:modId xmlns:p14="http://schemas.microsoft.com/office/powerpoint/2010/main" val="3519989478"/>
              </p:ext>
            </p:extLst>
          </p:nvPr>
        </p:nvGraphicFramePr>
        <p:xfrm>
          <a:off x="477024" y="2954727"/>
          <a:ext cx="8189945" cy="1511194"/>
        </p:xfrm>
        <a:graphic>
          <a:graphicData uri="http://schemas.openxmlformats.org/drawingml/2006/table">
            <a:tbl>
              <a:tblPr firstRow="1" firstCol="1" bandRow="1">
                <a:tableStyleId>{5C22544A-7EE6-4342-B048-85BDC9FD1C3A}</a:tableStyleId>
              </a:tblPr>
              <a:tblGrid>
                <a:gridCol w="851327">
                  <a:extLst>
                    <a:ext uri="{9D8B030D-6E8A-4147-A177-3AD203B41FA5}">
                      <a16:colId xmlns:a16="http://schemas.microsoft.com/office/drawing/2014/main" val="4183487160"/>
                    </a:ext>
                  </a:extLst>
                </a:gridCol>
                <a:gridCol w="616196">
                  <a:extLst>
                    <a:ext uri="{9D8B030D-6E8A-4147-A177-3AD203B41FA5}">
                      <a16:colId xmlns:a16="http://schemas.microsoft.com/office/drawing/2014/main" val="3063759330"/>
                    </a:ext>
                  </a:extLst>
                </a:gridCol>
                <a:gridCol w="486137">
                  <a:extLst>
                    <a:ext uri="{9D8B030D-6E8A-4147-A177-3AD203B41FA5}">
                      <a16:colId xmlns:a16="http://schemas.microsoft.com/office/drawing/2014/main" val="837546343"/>
                    </a:ext>
                  </a:extLst>
                </a:gridCol>
                <a:gridCol w="578734">
                  <a:extLst>
                    <a:ext uri="{9D8B030D-6E8A-4147-A177-3AD203B41FA5}">
                      <a16:colId xmlns:a16="http://schemas.microsoft.com/office/drawing/2014/main" val="1462204909"/>
                    </a:ext>
                  </a:extLst>
                </a:gridCol>
                <a:gridCol w="509286">
                  <a:extLst>
                    <a:ext uri="{9D8B030D-6E8A-4147-A177-3AD203B41FA5}">
                      <a16:colId xmlns:a16="http://schemas.microsoft.com/office/drawing/2014/main" val="2309461300"/>
                    </a:ext>
                  </a:extLst>
                </a:gridCol>
                <a:gridCol w="509286">
                  <a:extLst>
                    <a:ext uri="{9D8B030D-6E8A-4147-A177-3AD203B41FA5}">
                      <a16:colId xmlns:a16="http://schemas.microsoft.com/office/drawing/2014/main" val="1370009391"/>
                    </a:ext>
                  </a:extLst>
                </a:gridCol>
                <a:gridCol w="532435">
                  <a:extLst>
                    <a:ext uri="{9D8B030D-6E8A-4147-A177-3AD203B41FA5}">
                      <a16:colId xmlns:a16="http://schemas.microsoft.com/office/drawing/2014/main" val="1823486636"/>
                    </a:ext>
                  </a:extLst>
                </a:gridCol>
                <a:gridCol w="486137">
                  <a:extLst>
                    <a:ext uri="{9D8B030D-6E8A-4147-A177-3AD203B41FA5}">
                      <a16:colId xmlns:a16="http://schemas.microsoft.com/office/drawing/2014/main" val="397375898"/>
                    </a:ext>
                  </a:extLst>
                </a:gridCol>
                <a:gridCol w="509286">
                  <a:extLst>
                    <a:ext uri="{9D8B030D-6E8A-4147-A177-3AD203B41FA5}">
                      <a16:colId xmlns:a16="http://schemas.microsoft.com/office/drawing/2014/main" val="2635511675"/>
                    </a:ext>
                  </a:extLst>
                </a:gridCol>
                <a:gridCol w="497711">
                  <a:extLst>
                    <a:ext uri="{9D8B030D-6E8A-4147-A177-3AD203B41FA5}">
                      <a16:colId xmlns:a16="http://schemas.microsoft.com/office/drawing/2014/main" val="110157331"/>
                    </a:ext>
                  </a:extLst>
                </a:gridCol>
                <a:gridCol w="497712">
                  <a:extLst>
                    <a:ext uri="{9D8B030D-6E8A-4147-A177-3AD203B41FA5}">
                      <a16:colId xmlns:a16="http://schemas.microsoft.com/office/drawing/2014/main" val="72145082"/>
                    </a:ext>
                  </a:extLst>
                </a:gridCol>
                <a:gridCol w="544010">
                  <a:extLst>
                    <a:ext uri="{9D8B030D-6E8A-4147-A177-3AD203B41FA5}">
                      <a16:colId xmlns:a16="http://schemas.microsoft.com/office/drawing/2014/main" val="3004163849"/>
                    </a:ext>
                  </a:extLst>
                </a:gridCol>
                <a:gridCol w="532435">
                  <a:extLst>
                    <a:ext uri="{9D8B030D-6E8A-4147-A177-3AD203B41FA5}">
                      <a16:colId xmlns:a16="http://schemas.microsoft.com/office/drawing/2014/main" val="1762368816"/>
                    </a:ext>
                  </a:extLst>
                </a:gridCol>
                <a:gridCol w="531896">
                  <a:extLst>
                    <a:ext uri="{9D8B030D-6E8A-4147-A177-3AD203B41FA5}">
                      <a16:colId xmlns:a16="http://schemas.microsoft.com/office/drawing/2014/main" val="910077121"/>
                    </a:ext>
                  </a:extLst>
                </a:gridCol>
                <a:gridCol w="507357">
                  <a:extLst>
                    <a:ext uri="{9D8B030D-6E8A-4147-A177-3AD203B41FA5}">
                      <a16:colId xmlns:a16="http://schemas.microsoft.com/office/drawing/2014/main" val="2151763886"/>
                    </a:ext>
                  </a:extLst>
                </a:gridCol>
              </a:tblGrid>
              <a:tr h="413914">
                <a:tc>
                  <a:txBody>
                    <a:bodyPr/>
                    <a:lstStyle/>
                    <a:p>
                      <a:pPr marL="0" marR="0" algn="ctr">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2022 Targets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2023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2026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2027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2028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2029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2030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2031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2032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2033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2034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2035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257093017"/>
                  </a:ext>
                </a:extLst>
              </a:tr>
              <a:tr h="365760">
                <a:tc>
                  <a:txBody>
                    <a:bodyPr/>
                    <a:lstStyle/>
                    <a:p>
                      <a:pPr marL="0" marR="0" algn="ctr">
                        <a:lnSpc>
                          <a:spcPct val="107000"/>
                        </a:lnSpc>
                        <a:spcBef>
                          <a:spcPts val="0"/>
                        </a:spcBef>
                        <a:spcAft>
                          <a:spcPts val="0"/>
                        </a:spcAft>
                      </a:pPr>
                      <a:r>
                        <a:rPr lang="en-US" sz="1000">
                          <a:effectLst/>
                        </a:rPr>
                        <a:t>L1 Ports Added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extLst>
                  <a:ext uri="{0D108BD9-81ED-4DB2-BD59-A6C34878D82A}">
                    <a16:rowId xmlns:a16="http://schemas.microsoft.com/office/drawing/2014/main" val="2709582808"/>
                  </a:ext>
                </a:extLst>
              </a:tr>
              <a:tr h="365760">
                <a:tc>
                  <a:txBody>
                    <a:bodyPr/>
                    <a:lstStyle/>
                    <a:p>
                      <a:pPr marL="0" marR="0" algn="ctr">
                        <a:lnSpc>
                          <a:spcPct val="107000"/>
                        </a:lnSpc>
                        <a:spcBef>
                          <a:spcPts val="0"/>
                        </a:spcBef>
                        <a:spcAft>
                          <a:spcPts val="0"/>
                        </a:spcAft>
                      </a:pPr>
                      <a:r>
                        <a:rPr lang="en-US" sz="1000">
                          <a:effectLst/>
                        </a:rPr>
                        <a:t>L2 Ports Added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effectLst/>
                        </a:rPr>
                        <a:t>52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157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210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262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220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311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355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321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121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213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266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66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0781538"/>
                  </a:ext>
                </a:extLst>
              </a:tr>
              <a:tr h="365760">
                <a:tc>
                  <a:txBody>
                    <a:bodyPr/>
                    <a:lstStyle/>
                    <a:p>
                      <a:pPr marL="0" marR="0" algn="ctr">
                        <a:lnSpc>
                          <a:spcPct val="107000"/>
                        </a:lnSpc>
                        <a:spcBef>
                          <a:spcPts val="0"/>
                        </a:spcBef>
                        <a:spcAft>
                          <a:spcPts val="0"/>
                        </a:spcAft>
                      </a:pPr>
                      <a:r>
                        <a:rPr lang="en-US" sz="1000">
                          <a:effectLst/>
                        </a:rPr>
                        <a:t>DCFC Ports Added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000">
                          <a:solidFill>
                            <a:srgbClr val="000000"/>
                          </a:solidFill>
                          <a:effectLst/>
                          <a:latin typeface="+mn-lt"/>
                          <a:ea typeface="Times New Roman" panose="02020603050405020304" pitchFamily="18" charset="0"/>
                          <a:cs typeface="Calibri" panose="020F0502020204030204" pitchFamily="34" charset="0"/>
                        </a:rPr>
                        <a:t>15</a:t>
                      </a:r>
                      <a:endParaRPr lang="en-US" sz="100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solidFill>
                            <a:srgbClr val="000000"/>
                          </a:solidFill>
                          <a:effectLst/>
                          <a:latin typeface="+mn-lt"/>
                          <a:ea typeface="Times New Roman" panose="02020603050405020304" pitchFamily="18" charset="0"/>
                          <a:cs typeface="Calibri" panose="020F0502020204030204" pitchFamily="34" charset="0"/>
                        </a:rPr>
                        <a:t>23</a:t>
                      </a:r>
                      <a:endParaRPr lang="en-US" sz="100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solidFill>
                            <a:srgbClr val="000000"/>
                          </a:solidFill>
                          <a:effectLst/>
                          <a:latin typeface="+mn-lt"/>
                          <a:ea typeface="Times New Roman" panose="02020603050405020304" pitchFamily="18" charset="0"/>
                          <a:cs typeface="Calibri" panose="020F0502020204030204" pitchFamily="34" charset="0"/>
                        </a:rPr>
                        <a:t>31</a:t>
                      </a:r>
                      <a:endParaRPr lang="en-US" sz="100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solidFill>
                            <a:srgbClr val="000000"/>
                          </a:solidFill>
                          <a:effectLst/>
                          <a:latin typeface="+mn-lt"/>
                          <a:ea typeface="Times New Roman" panose="02020603050405020304" pitchFamily="18" charset="0"/>
                          <a:cs typeface="Calibri" panose="020F0502020204030204" pitchFamily="34" charset="0"/>
                        </a:rPr>
                        <a:t>39</a:t>
                      </a:r>
                      <a:endParaRPr lang="en-US" sz="100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solidFill>
                            <a:srgbClr val="000000"/>
                          </a:solidFill>
                          <a:effectLst/>
                          <a:latin typeface="+mn-lt"/>
                          <a:ea typeface="Times New Roman" panose="02020603050405020304" pitchFamily="18" charset="0"/>
                          <a:cs typeface="Calibri" panose="020F0502020204030204" pitchFamily="34" charset="0"/>
                        </a:rPr>
                        <a:t>33</a:t>
                      </a:r>
                      <a:endParaRPr lang="en-US" sz="100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solidFill>
                            <a:srgbClr val="000000"/>
                          </a:solidFill>
                          <a:effectLst/>
                          <a:latin typeface="+mn-lt"/>
                          <a:ea typeface="Times New Roman" panose="02020603050405020304" pitchFamily="18" charset="0"/>
                          <a:cs typeface="Calibri" panose="020F0502020204030204" pitchFamily="34" charset="0"/>
                        </a:rPr>
                        <a:t>47</a:t>
                      </a:r>
                      <a:endParaRPr lang="en-US" sz="100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solidFill>
                            <a:srgbClr val="000000"/>
                          </a:solidFill>
                          <a:effectLst/>
                          <a:latin typeface="+mn-lt"/>
                          <a:ea typeface="Times New Roman" panose="02020603050405020304" pitchFamily="18" charset="0"/>
                          <a:cs typeface="Calibri" panose="020F0502020204030204" pitchFamily="34" charset="0"/>
                        </a:rPr>
                        <a:t>54</a:t>
                      </a:r>
                      <a:endParaRPr lang="en-US" sz="100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solidFill>
                            <a:srgbClr val="000000"/>
                          </a:solidFill>
                          <a:effectLst/>
                          <a:latin typeface="+mn-lt"/>
                          <a:ea typeface="Times New Roman" panose="02020603050405020304" pitchFamily="18" charset="0"/>
                          <a:cs typeface="Calibri" panose="020F0502020204030204" pitchFamily="34" charset="0"/>
                        </a:rPr>
                        <a:t>49</a:t>
                      </a:r>
                      <a:endParaRPr lang="en-US" sz="100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solidFill>
                            <a:srgbClr val="000000"/>
                          </a:solidFill>
                          <a:effectLst/>
                          <a:latin typeface="+mn-lt"/>
                          <a:ea typeface="Times New Roman" panose="02020603050405020304" pitchFamily="18" charset="0"/>
                          <a:cs typeface="Calibri" panose="020F0502020204030204" pitchFamily="34" charset="0"/>
                        </a:rPr>
                        <a:t>14</a:t>
                      </a:r>
                      <a:endParaRPr lang="en-US" sz="100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solidFill>
                            <a:srgbClr val="000000"/>
                          </a:solidFill>
                          <a:effectLst/>
                          <a:latin typeface="+mn-lt"/>
                          <a:ea typeface="Times New Roman" panose="02020603050405020304" pitchFamily="18" charset="0"/>
                          <a:cs typeface="Calibri" panose="020F0502020204030204" pitchFamily="34" charset="0"/>
                        </a:rPr>
                        <a:t>18</a:t>
                      </a:r>
                      <a:endParaRPr lang="en-US" sz="100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solidFill>
                            <a:srgbClr val="000000"/>
                          </a:solidFill>
                          <a:effectLst/>
                          <a:latin typeface="+mn-lt"/>
                          <a:ea typeface="Times New Roman" panose="02020603050405020304" pitchFamily="18" charset="0"/>
                          <a:cs typeface="Calibri" panose="020F0502020204030204" pitchFamily="34" charset="0"/>
                        </a:rPr>
                        <a:t>32</a:t>
                      </a:r>
                      <a:endParaRPr lang="en-US" sz="100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solidFill>
                            <a:srgbClr val="000000"/>
                          </a:solidFill>
                          <a:effectLst/>
                          <a:latin typeface="+mn-lt"/>
                          <a:ea typeface="Times New Roman" panose="02020603050405020304" pitchFamily="18" charset="0"/>
                          <a:cs typeface="Calibri" panose="020F0502020204030204" pitchFamily="34" charset="0"/>
                        </a:rPr>
                        <a:t>40</a:t>
                      </a:r>
                      <a:endParaRPr lang="en-US" sz="100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solidFill>
                            <a:srgbClr val="000000"/>
                          </a:solidFill>
                          <a:effectLst/>
                          <a:latin typeface="+mn-lt"/>
                          <a:ea typeface="Times New Roman" panose="02020603050405020304" pitchFamily="18" charset="0"/>
                          <a:cs typeface="Calibri" panose="020F0502020204030204" pitchFamily="34" charset="0"/>
                        </a:rPr>
                        <a:t>10</a:t>
                      </a:r>
                      <a:endParaRPr lang="en-US" sz="100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95000"/>
                      </a:schemeClr>
                    </a:solidFill>
                  </a:tcPr>
                </a:tc>
                <a:tc>
                  <a:txBody>
                    <a:bodyPr/>
                    <a:lstStyle/>
                    <a:p>
                      <a:pPr marL="0" marR="0" algn="ctr">
                        <a:lnSpc>
                          <a:spcPct val="107000"/>
                        </a:lnSpc>
                        <a:spcBef>
                          <a:spcPts val="0"/>
                        </a:spcBef>
                        <a:spcAft>
                          <a:spcPts val="0"/>
                        </a:spcAft>
                      </a:pPr>
                      <a:r>
                        <a:rPr lang="en-US" sz="1000">
                          <a:solidFill>
                            <a:srgbClr val="000000"/>
                          </a:solidFill>
                          <a:effectLst/>
                          <a:latin typeface="+mn-lt"/>
                          <a:ea typeface="Times New Roman" panose="02020603050405020304" pitchFamily="18" charset="0"/>
                          <a:cs typeface="Calibri" panose="020F0502020204030204" pitchFamily="34" charset="0"/>
                        </a:rPr>
                        <a:t>15</a:t>
                      </a:r>
                      <a:endParaRPr lang="en-US" sz="1000">
                        <a:effectLst/>
                        <a:latin typeface="+mn-lt"/>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3">
                        <a:lumMod val="95000"/>
                      </a:schemeClr>
                    </a:solidFill>
                  </a:tcPr>
                </a:tc>
                <a:extLst>
                  <a:ext uri="{0D108BD9-81ED-4DB2-BD59-A6C34878D82A}">
                    <a16:rowId xmlns:a16="http://schemas.microsoft.com/office/drawing/2014/main" val="2799481572"/>
                  </a:ext>
                </a:extLst>
              </a:tr>
            </a:tbl>
          </a:graphicData>
        </a:graphic>
      </p:graphicFrame>
      <p:sp>
        <p:nvSpPr>
          <p:cNvPr id="4" name="Slide Number Placeholder 3">
            <a:extLst>
              <a:ext uri="{FF2B5EF4-FFF2-40B4-BE49-F238E27FC236}">
                <a16:creationId xmlns:a16="http://schemas.microsoft.com/office/drawing/2014/main" id="{052CD6D0-1814-408B-883C-2EC397BB16B8}"/>
              </a:ext>
            </a:extLst>
          </p:cNvPr>
          <p:cNvSpPr>
            <a:spLocks noGrp="1"/>
          </p:cNvSpPr>
          <p:nvPr>
            <p:ph type="sldNum" sz="quarter" idx="10"/>
          </p:nvPr>
        </p:nvSpPr>
        <p:spPr>
          <a:xfrm>
            <a:off x="7086600" y="6492240"/>
            <a:ext cx="2057400" cy="365125"/>
          </a:xfrm>
        </p:spPr>
        <p:txBody>
          <a:bodyPr/>
          <a:lstStyle/>
          <a:p>
            <a:fld id="{88041F01-E873-4EB5-898E-0848E93F8EE0}" type="slidenum">
              <a:rPr lang="en-US" smtClean="0"/>
              <a:t>20</a:t>
            </a:fld>
            <a:endParaRPr lang="en-US" dirty="0"/>
          </a:p>
        </p:txBody>
      </p:sp>
    </p:spTree>
    <p:extLst>
      <p:ext uri="{BB962C8B-B14F-4D97-AF65-F5344CB8AC3E}">
        <p14:creationId xmlns:p14="http://schemas.microsoft.com/office/powerpoint/2010/main" val="34893737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C16924-AD82-45C2-AFF9-6181206C66FB}"/>
              </a:ext>
            </a:extLst>
          </p:cNvPr>
          <p:cNvSpPr txBox="1"/>
          <p:nvPr/>
        </p:nvSpPr>
        <p:spPr>
          <a:xfrm>
            <a:off x="415899" y="1625063"/>
            <a:ext cx="8305707" cy="923330"/>
          </a:xfrm>
          <a:prstGeom prst="rect">
            <a:avLst/>
          </a:prstGeom>
          <a:noFill/>
          <a:ln w="19050">
            <a:noFill/>
          </a:ln>
        </p:spPr>
        <p:txBody>
          <a:bodyPr wrap="square" rtlCol="0">
            <a:spAutoFit/>
          </a:bodyPr>
          <a:lstStyle/>
          <a:p>
            <a:pPr marL="0" indent="0">
              <a:buFont typeface="Arial" panose="020B0604020202020204" pitchFamily="34" charset="0"/>
              <a:buNone/>
            </a:pPr>
            <a:r>
              <a:rPr lang="en-US" kern="0">
                <a:latin typeface="Calibri" panose="020F0502020204030204" pitchFamily="34" charset="0"/>
                <a:cs typeface="Calibri" panose="020F0502020204030204" pitchFamily="34" charset="0"/>
              </a:rPr>
              <a:t>The NEVI Formula Program will </a:t>
            </a:r>
            <a:r>
              <a:rPr lang="en-US" b="1" kern="0">
                <a:latin typeface="Calibri" panose="020F0502020204030204" pitchFamily="34" charset="0"/>
                <a:cs typeface="Calibri" panose="020F0502020204030204" pitchFamily="34" charset="0"/>
              </a:rPr>
              <a:t>provide $5B in funding to US states and territories </a:t>
            </a:r>
            <a:r>
              <a:rPr lang="en-US" kern="0">
                <a:latin typeface="Calibri" panose="020F0502020204030204" pitchFamily="34" charset="0"/>
                <a:cs typeface="Calibri" panose="020F0502020204030204" pitchFamily="34" charset="0"/>
              </a:rPr>
              <a:t>for EVSE deployment. States have published plans to illustrate how they will use this funding.</a:t>
            </a:r>
          </a:p>
        </p:txBody>
      </p:sp>
      <p:sp>
        <p:nvSpPr>
          <p:cNvPr id="4" name="TextBox 3">
            <a:extLst>
              <a:ext uri="{FF2B5EF4-FFF2-40B4-BE49-F238E27FC236}">
                <a16:creationId xmlns:a16="http://schemas.microsoft.com/office/drawing/2014/main" id="{D98A3FF0-D5F1-4CC1-8A48-953BC2F83030}"/>
              </a:ext>
            </a:extLst>
          </p:cNvPr>
          <p:cNvSpPr txBox="1"/>
          <p:nvPr/>
        </p:nvSpPr>
        <p:spPr>
          <a:xfrm>
            <a:off x="408730" y="2556118"/>
            <a:ext cx="8305707" cy="923330"/>
          </a:xfrm>
          <a:prstGeom prst="rect">
            <a:avLst/>
          </a:prstGeom>
          <a:noFill/>
        </p:spPr>
        <p:txBody>
          <a:bodyPr wrap="square" rtlCol="0">
            <a:spAutoFit/>
          </a:bodyPr>
          <a:lstStyle/>
          <a:p>
            <a:pPr>
              <a:spcAft>
                <a:spcPts val="600"/>
              </a:spcAft>
            </a:pPr>
            <a:r>
              <a:rPr lang="en-US">
                <a:latin typeface="Calibri" panose="020F0502020204030204" pitchFamily="34" charset="0"/>
                <a:cs typeface="Calibri" panose="020F0502020204030204" pitchFamily="34" charset="0"/>
              </a:rPr>
              <a:t>By 30 September 2022, the FHA will approve State NEVI plans, granting them authorization to begin obligating Federal NEVI Program funding at respective State Government levels.</a:t>
            </a:r>
          </a:p>
        </p:txBody>
      </p:sp>
      <p:sp>
        <p:nvSpPr>
          <p:cNvPr id="6" name="TextBox 5">
            <a:extLst>
              <a:ext uri="{FF2B5EF4-FFF2-40B4-BE49-F238E27FC236}">
                <a16:creationId xmlns:a16="http://schemas.microsoft.com/office/drawing/2014/main" id="{1ABF19DD-7413-4E1D-B736-9B3878E5F118}"/>
              </a:ext>
            </a:extLst>
          </p:cNvPr>
          <p:cNvSpPr txBox="1"/>
          <p:nvPr/>
        </p:nvSpPr>
        <p:spPr>
          <a:xfrm>
            <a:off x="415899" y="3910779"/>
            <a:ext cx="8337703" cy="1077218"/>
          </a:xfrm>
          <a:prstGeom prst="rect">
            <a:avLst/>
          </a:prstGeom>
          <a:noFill/>
        </p:spPr>
        <p:txBody>
          <a:bodyPr wrap="square" rtlCol="0">
            <a:spAutoFit/>
          </a:bodyPr>
          <a:lstStyle/>
          <a:p>
            <a:pPr marL="342900" indent="-342900">
              <a:spcAft>
                <a:spcPts val="600"/>
              </a:spcAft>
              <a:buAutoNum type="arabicPeriod"/>
            </a:pPr>
            <a:r>
              <a:rPr lang="en-US">
                <a:latin typeface="Calibri" panose="020F0502020204030204" pitchFamily="34" charset="0"/>
                <a:cs typeface="Calibri" panose="020F0502020204030204" pitchFamily="34" charset="0"/>
              </a:rPr>
              <a:t>Deploy EVSE along major highways/routes to develop Alternative Fuel Corridors</a:t>
            </a:r>
          </a:p>
          <a:p>
            <a:pPr marL="342900" indent="-342900">
              <a:spcAft>
                <a:spcPts val="600"/>
              </a:spcAft>
              <a:buAutoNum type="arabicPeriod"/>
            </a:pPr>
            <a:r>
              <a:rPr lang="en-US">
                <a:latin typeface="Calibri" panose="020F0502020204030204" pitchFamily="34" charset="0"/>
                <a:cs typeface="Calibri" panose="020F0502020204030204" pitchFamily="34" charset="0"/>
              </a:rPr>
              <a:t>Deploy EVSE in rural and disadvantaged communities</a:t>
            </a:r>
          </a:p>
          <a:p>
            <a:pPr marL="342900" indent="-342900">
              <a:spcAft>
                <a:spcPts val="600"/>
              </a:spcAft>
              <a:buAutoNum type="arabicPeriod"/>
            </a:pPr>
            <a:r>
              <a:rPr lang="en-US">
                <a:latin typeface="Calibri" panose="020F0502020204030204" pitchFamily="34" charset="0"/>
                <a:cs typeface="Calibri" panose="020F0502020204030204" pitchFamily="34" charset="0"/>
              </a:rPr>
              <a:t>Deploy EVSE at tourist attractions/locations of public interest</a:t>
            </a:r>
          </a:p>
        </p:txBody>
      </p:sp>
      <p:sp>
        <p:nvSpPr>
          <p:cNvPr id="9" name="Title 1">
            <a:extLst>
              <a:ext uri="{FF2B5EF4-FFF2-40B4-BE49-F238E27FC236}">
                <a16:creationId xmlns:a16="http://schemas.microsoft.com/office/drawing/2014/main" id="{364DC3B1-7EE0-44E7-8DB3-9EE5BD348E65}"/>
              </a:ext>
            </a:extLst>
          </p:cNvPr>
          <p:cNvSpPr txBox="1">
            <a:spLocks/>
          </p:cNvSpPr>
          <p:nvPr/>
        </p:nvSpPr>
        <p:spPr>
          <a:xfrm>
            <a:off x="1399285" y="28575"/>
            <a:ext cx="6324600" cy="609600"/>
          </a:xfrm>
          <a:prstGeom prst="rect">
            <a:avLst/>
          </a:prstGeom>
        </p:spPr>
        <p:txBody>
          <a:bodyPr anchor="ctr" anchorCtr="0"/>
          <a:lst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cs typeface="Arial" charset="0"/>
              </a:defRPr>
            </a:lvl2pPr>
            <a:lvl3pPr algn="ctr" rtl="0" eaLnBrk="0" fontAlgn="base" hangingPunct="0">
              <a:spcBef>
                <a:spcPct val="0"/>
              </a:spcBef>
              <a:spcAft>
                <a:spcPct val="0"/>
              </a:spcAft>
              <a:defRPr sz="3200" b="1">
                <a:solidFill>
                  <a:schemeClr val="tx2"/>
                </a:solidFill>
                <a:latin typeface="Arial" charset="0"/>
                <a:cs typeface="Arial" charset="0"/>
              </a:defRPr>
            </a:lvl3pPr>
            <a:lvl4pPr algn="ctr" rtl="0" eaLnBrk="0" fontAlgn="base" hangingPunct="0">
              <a:spcBef>
                <a:spcPct val="0"/>
              </a:spcBef>
              <a:spcAft>
                <a:spcPct val="0"/>
              </a:spcAft>
              <a:defRPr sz="3200" b="1">
                <a:solidFill>
                  <a:schemeClr val="tx2"/>
                </a:solidFill>
                <a:latin typeface="Arial" charset="0"/>
                <a:cs typeface="Arial" charset="0"/>
              </a:defRPr>
            </a:lvl4pPr>
            <a:lvl5pPr algn="ctr" rtl="0" eaLnBrk="0" fontAlgn="base" hangingPunct="0">
              <a:spcBef>
                <a:spcPct val="0"/>
              </a:spcBef>
              <a:spcAft>
                <a:spcPct val="0"/>
              </a:spcAft>
              <a:defRPr sz="3200" b="1">
                <a:solidFill>
                  <a:schemeClr val="tx2"/>
                </a:solidFill>
                <a:latin typeface="Arial" charset="0"/>
                <a:cs typeface="Arial" charset="0"/>
              </a:defRPr>
            </a:lvl5pPr>
            <a:lvl6pPr marL="457200" algn="ctr" rtl="0" eaLnBrk="0" fontAlgn="base" hangingPunct="0">
              <a:spcBef>
                <a:spcPct val="0"/>
              </a:spcBef>
              <a:spcAft>
                <a:spcPct val="0"/>
              </a:spcAft>
              <a:defRPr sz="3200" b="1">
                <a:solidFill>
                  <a:schemeClr val="tx2"/>
                </a:solidFill>
                <a:latin typeface="Arial" charset="0"/>
                <a:cs typeface="Arial" charset="0"/>
              </a:defRPr>
            </a:lvl6pPr>
            <a:lvl7pPr marL="914400" algn="ctr" rtl="0" eaLnBrk="0" fontAlgn="base" hangingPunct="0">
              <a:spcBef>
                <a:spcPct val="0"/>
              </a:spcBef>
              <a:spcAft>
                <a:spcPct val="0"/>
              </a:spcAft>
              <a:defRPr sz="3200" b="1">
                <a:solidFill>
                  <a:schemeClr val="tx2"/>
                </a:solidFill>
                <a:latin typeface="Arial" charset="0"/>
                <a:cs typeface="Arial" charset="0"/>
              </a:defRPr>
            </a:lvl7pPr>
            <a:lvl8pPr marL="1371600" algn="ctr" rtl="0" eaLnBrk="0" fontAlgn="base" hangingPunct="0">
              <a:spcBef>
                <a:spcPct val="0"/>
              </a:spcBef>
              <a:spcAft>
                <a:spcPct val="0"/>
              </a:spcAft>
              <a:defRPr sz="3200" b="1">
                <a:solidFill>
                  <a:schemeClr val="tx2"/>
                </a:solidFill>
                <a:latin typeface="Arial" charset="0"/>
                <a:cs typeface="Arial" charset="0"/>
              </a:defRPr>
            </a:lvl8pPr>
            <a:lvl9pPr marL="1828800" algn="ctr" rtl="0" eaLnBrk="0" fontAlgn="base" hangingPunct="0">
              <a:spcBef>
                <a:spcPct val="0"/>
              </a:spcBef>
              <a:spcAft>
                <a:spcPct val="0"/>
              </a:spcAft>
              <a:defRPr sz="3200" b="1">
                <a:solidFill>
                  <a:schemeClr val="tx2"/>
                </a:solidFill>
                <a:latin typeface="Arial" charset="0"/>
                <a:cs typeface="Arial" charset="0"/>
              </a:defRPr>
            </a:lvl9pPr>
          </a:lstStyle>
          <a:p>
            <a:r>
              <a:rPr lang="en-US" kern="0">
                <a:latin typeface="Calibri" panose="020F0502020204030204" pitchFamily="34" charset="0"/>
                <a:cs typeface="Calibri" panose="020F0502020204030204" pitchFamily="34" charset="0"/>
              </a:rPr>
              <a:t>NEVI Formula Program</a:t>
            </a:r>
          </a:p>
        </p:txBody>
      </p:sp>
      <p:sp>
        <p:nvSpPr>
          <p:cNvPr id="10" name="TextBox 9">
            <a:extLst>
              <a:ext uri="{FF2B5EF4-FFF2-40B4-BE49-F238E27FC236}">
                <a16:creationId xmlns:a16="http://schemas.microsoft.com/office/drawing/2014/main" id="{1E5C55FD-EBF5-43FE-87A3-97CBE0D15A09}"/>
              </a:ext>
            </a:extLst>
          </p:cNvPr>
          <p:cNvSpPr txBox="1"/>
          <p:nvPr/>
        </p:nvSpPr>
        <p:spPr>
          <a:xfrm>
            <a:off x="408729" y="5096624"/>
            <a:ext cx="8305707" cy="1354217"/>
          </a:xfrm>
          <a:prstGeom prst="rect">
            <a:avLst/>
          </a:prstGeom>
          <a:solidFill>
            <a:schemeClr val="bg1">
              <a:lumMod val="95000"/>
            </a:schemeClr>
          </a:solidFill>
          <a:ln w="19050">
            <a:solidFill>
              <a:schemeClr val="accent4"/>
            </a:solidFill>
          </a:ln>
        </p:spPr>
        <p:txBody>
          <a:bodyPr wrap="square" lIns="182880" rtlCol="0">
            <a:spAutoFit/>
          </a:bodyPr>
          <a:lstStyle/>
          <a:p>
            <a:pPr marL="0" indent="0">
              <a:spcAft>
                <a:spcPts val="600"/>
              </a:spcAft>
              <a:buFont typeface="Arial" panose="020B0604020202020204" pitchFamily="34" charset="0"/>
              <a:buNone/>
            </a:pPr>
            <a:r>
              <a:rPr lang="en-US" kern="0" dirty="0">
                <a:latin typeface="Calibri" panose="020F0502020204030204" pitchFamily="34" charset="0"/>
                <a:cs typeface="Calibri" panose="020F0502020204030204" pitchFamily="34" charset="0"/>
              </a:rPr>
              <a:t>The Marine Corps will engage in the development of NEVI plans with an eye toward:</a:t>
            </a:r>
          </a:p>
          <a:p>
            <a:pPr marL="285750" indent="-285750">
              <a:spcAft>
                <a:spcPts val="600"/>
              </a:spcAft>
              <a:buFont typeface="Arial" panose="020B0604020202020204" pitchFamily="34" charset="0"/>
              <a:buChar char="•"/>
            </a:pPr>
            <a:r>
              <a:rPr lang="en-US" kern="0" dirty="0">
                <a:latin typeface="Calibri" panose="020F0502020204030204" pitchFamily="34" charset="0"/>
                <a:cs typeface="Calibri" panose="020F0502020204030204" pitchFamily="34" charset="0"/>
              </a:rPr>
              <a:t>Leveraging NEVI-funded charging stations to charge government vehicles off-base</a:t>
            </a:r>
          </a:p>
          <a:p>
            <a:pPr marL="285750" indent="-285750">
              <a:spcAft>
                <a:spcPts val="600"/>
              </a:spcAft>
              <a:buFont typeface="Arial" panose="020B0604020202020204" pitchFamily="34" charset="0"/>
              <a:buChar char="•"/>
            </a:pPr>
            <a:r>
              <a:rPr lang="en-US" kern="0" dirty="0">
                <a:latin typeface="Calibri" panose="020F0502020204030204" pitchFamily="34" charset="0"/>
                <a:cs typeface="Calibri" panose="020F0502020204030204" pitchFamily="34" charset="0"/>
              </a:rPr>
              <a:t>Identifying opportunities to collaborate with state entities to plan mutually beneficial infrastructure upgrades</a:t>
            </a:r>
          </a:p>
        </p:txBody>
      </p:sp>
      <p:grpSp>
        <p:nvGrpSpPr>
          <p:cNvPr id="11" name="Group 10">
            <a:extLst>
              <a:ext uri="{FF2B5EF4-FFF2-40B4-BE49-F238E27FC236}">
                <a16:creationId xmlns:a16="http://schemas.microsoft.com/office/drawing/2014/main" id="{65310242-2DB8-4977-8A84-EA547368BBE4}"/>
              </a:ext>
            </a:extLst>
          </p:cNvPr>
          <p:cNvGrpSpPr/>
          <p:nvPr/>
        </p:nvGrpSpPr>
        <p:grpSpPr>
          <a:xfrm>
            <a:off x="477026" y="1185929"/>
            <a:ext cx="8189948" cy="365760"/>
            <a:chOff x="488601" y="1213402"/>
            <a:chExt cx="8189948" cy="365760"/>
          </a:xfrm>
        </p:grpSpPr>
        <p:cxnSp>
          <p:nvCxnSpPr>
            <p:cNvPr id="12" name="Straight Connector 11">
              <a:extLst>
                <a:ext uri="{FF2B5EF4-FFF2-40B4-BE49-F238E27FC236}">
                  <a16:creationId xmlns:a16="http://schemas.microsoft.com/office/drawing/2014/main" id="{480FE309-EA18-4214-8345-3E36B3278047}"/>
                </a:ext>
              </a:extLst>
            </p:cNvPr>
            <p:cNvCxnSpPr>
              <a:cxnSpLocks/>
            </p:cNvCxnSpPr>
            <p:nvPr/>
          </p:nvCxnSpPr>
          <p:spPr>
            <a:xfrm>
              <a:off x="488601"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7397F9A-FD17-4E9D-AE66-0A1BAAEA2DB0}"/>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Background</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grpSp>
        <p:nvGrpSpPr>
          <p:cNvPr id="17" name="Group 16">
            <a:extLst>
              <a:ext uri="{FF2B5EF4-FFF2-40B4-BE49-F238E27FC236}">
                <a16:creationId xmlns:a16="http://schemas.microsoft.com/office/drawing/2014/main" id="{F9C32A3E-6E60-4560-9E8A-C9058277FBC3}"/>
              </a:ext>
            </a:extLst>
          </p:cNvPr>
          <p:cNvGrpSpPr/>
          <p:nvPr/>
        </p:nvGrpSpPr>
        <p:grpSpPr>
          <a:xfrm>
            <a:off x="473778" y="3432820"/>
            <a:ext cx="8189948" cy="369332"/>
            <a:chOff x="473778" y="3432820"/>
            <a:chExt cx="8189948" cy="369332"/>
          </a:xfrm>
        </p:grpSpPr>
        <p:cxnSp>
          <p:nvCxnSpPr>
            <p:cNvPr id="15" name="Straight Connector 14">
              <a:extLst>
                <a:ext uri="{FF2B5EF4-FFF2-40B4-BE49-F238E27FC236}">
                  <a16:creationId xmlns:a16="http://schemas.microsoft.com/office/drawing/2014/main" id="{D042725F-A845-4713-9915-BF134F6DAF04}"/>
                </a:ext>
              </a:extLst>
            </p:cNvPr>
            <p:cNvCxnSpPr>
              <a:cxnSpLocks/>
            </p:cNvCxnSpPr>
            <p:nvPr/>
          </p:nvCxnSpPr>
          <p:spPr>
            <a:xfrm>
              <a:off x="473778" y="3617486"/>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66C366D-1110-42E9-B35F-94D4F189B631}"/>
                </a:ext>
              </a:extLst>
            </p:cNvPr>
            <p:cNvSpPr txBox="1"/>
            <p:nvPr/>
          </p:nvSpPr>
          <p:spPr>
            <a:xfrm>
              <a:off x="3059992" y="3432820"/>
              <a:ext cx="3017520" cy="369332"/>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rPr>
                <a:t>Common State NEVI Priorities</a:t>
              </a:r>
            </a:p>
          </p:txBody>
        </p:sp>
      </p:grpSp>
      <p:sp>
        <p:nvSpPr>
          <p:cNvPr id="18" name="Slide Number Placeholder 17">
            <a:extLst>
              <a:ext uri="{FF2B5EF4-FFF2-40B4-BE49-F238E27FC236}">
                <a16:creationId xmlns:a16="http://schemas.microsoft.com/office/drawing/2014/main" id="{A14240CF-3DAC-4B87-85C5-AA41BCA36D88}"/>
              </a:ext>
            </a:extLst>
          </p:cNvPr>
          <p:cNvSpPr>
            <a:spLocks noGrp="1"/>
          </p:cNvSpPr>
          <p:nvPr>
            <p:ph type="sldNum" sz="quarter" idx="10"/>
          </p:nvPr>
        </p:nvSpPr>
        <p:spPr>
          <a:xfrm>
            <a:off x="7086600" y="6492875"/>
            <a:ext cx="2057400" cy="365125"/>
          </a:xfrm>
        </p:spPr>
        <p:txBody>
          <a:bodyPr/>
          <a:lstStyle/>
          <a:p>
            <a:fld id="{88041F01-E873-4EB5-898E-0848E93F8EE0}" type="slidenum">
              <a:rPr lang="en-US" smtClean="0"/>
              <a:t>21</a:t>
            </a:fld>
            <a:endParaRPr lang="en-US" dirty="0"/>
          </a:p>
        </p:txBody>
      </p:sp>
    </p:spTree>
    <p:extLst>
      <p:ext uri="{BB962C8B-B14F-4D97-AF65-F5344CB8AC3E}">
        <p14:creationId xmlns:p14="http://schemas.microsoft.com/office/powerpoint/2010/main" val="1466321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42D3-4EAF-483D-9E03-23CD4E574D78}"/>
              </a:ext>
            </a:extLst>
          </p:cNvPr>
          <p:cNvSpPr txBox="1">
            <a:spLocks/>
          </p:cNvSpPr>
          <p:nvPr/>
        </p:nvSpPr>
        <p:spPr>
          <a:xfrm>
            <a:off x="1399285" y="28575"/>
            <a:ext cx="6324600" cy="609600"/>
          </a:xfrm>
          <a:prstGeom prst="rect">
            <a:avLst/>
          </a:prstGeom>
        </p:spPr>
        <p:txBody>
          <a:bodyPr anchor="ctr" anchorCtr="0">
            <a:normAutofit/>
          </a:bodyPr>
          <a:lst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cs typeface="Arial" charset="0"/>
              </a:defRPr>
            </a:lvl2pPr>
            <a:lvl3pPr algn="ctr" rtl="0" eaLnBrk="0" fontAlgn="base" hangingPunct="0">
              <a:spcBef>
                <a:spcPct val="0"/>
              </a:spcBef>
              <a:spcAft>
                <a:spcPct val="0"/>
              </a:spcAft>
              <a:defRPr sz="3200" b="1">
                <a:solidFill>
                  <a:schemeClr val="tx2"/>
                </a:solidFill>
                <a:latin typeface="Arial" charset="0"/>
                <a:cs typeface="Arial" charset="0"/>
              </a:defRPr>
            </a:lvl3pPr>
            <a:lvl4pPr algn="ctr" rtl="0" eaLnBrk="0" fontAlgn="base" hangingPunct="0">
              <a:spcBef>
                <a:spcPct val="0"/>
              </a:spcBef>
              <a:spcAft>
                <a:spcPct val="0"/>
              </a:spcAft>
              <a:defRPr sz="3200" b="1">
                <a:solidFill>
                  <a:schemeClr val="tx2"/>
                </a:solidFill>
                <a:latin typeface="Arial" charset="0"/>
                <a:cs typeface="Arial" charset="0"/>
              </a:defRPr>
            </a:lvl4pPr>
            <a:lvl5pPr algn="ctr" rtl="0" eaLnBrk="0" fontAlgn="base" hangingPunct="0">
              <a:spcBef>
                <a:spcPct val="0"/>
              </a:spcBef>
              <a:spcAft>
                <a:spcPct val="0"/>
              </a:spcAft>
              <a:defRPr sz="3200" b="1">
                <a:solidFill>
                  <a:schemeClr val="tx2"/>
                </a:solidFill>
                <a:latin typeface="Arial" charset="0"/>
                <a:cs typeface="Arial" charset="0"/>
              </a:defRPr>
            </a:lvl5pPr>
            <a:lvl6pPr marL="457200" algn="ctr" rtl="0" eaLnBrk="0" fontAlgn="base" hangingPunct="0">
              <a:spcBef>
                <a:spcPct val="0"/>
              </a:spcBef>
              <a:spcAft>
                <a:spcPct val="0"/>
              </a:spcAft>
              <a:defRPr sz="3200" b="1">
                <a:solidFill>
                  <a:schemeClr val="tx2"/>
                </a:solidFill>
                <a:latin typeface="Arial" charset="0"/>
                <a:cs typeface="Arial" charset="0"/>
              </a:defRPr>
            </a:lvl6pPr>
            <a:lvl7pPr marL="914400" algn="ctr" rtl="0" eaLnBrk="0" fontAlgn="base" hangingPunct="0">
              <a:spcBef>
                <a:spcPct val="0"/>
              </a:spcBef>
              <a:spcAft>
                <a:spcPct val="0"/>
              </a:spcAft>
              <a:defRPr sz="3200" b="1">
                <a:solidFill>
                  <a:schemeClr val="tx2"/>
                </a:solidFill>
                <a:latin typeface="Arial" charset="0"/>
                <a:cs typeface="Arial" charset="0"/>
              </a:defRPr>
            </a:lvl7pPr>
            <a:lvl8pPr marL="1371600" algn="ctr" rtl="0" eaLnBrk="0" fontAlgn="base" hangingPunct="0">
              <a:spcBef>
                <a:spcPct val="0"/>
              </a:spcBef>
              <a:spcAft>
                <a:spcPct val="0"/>
              </a:spcAft>
              <a:defRPr sz="3200" b="1">
                <a:solidFill>
                  <a:schemeClr val="tx2"/>
                </a:solidFill>
                <a:latin typeface="Arial" charset="0"/>
                <a:cs typeface="Arial" charset="0"/>
              </a:defRPr>
            </a:lvl8pPr>
            <a:lvl9pPr marL="1828800" algn="ctr" rtl="0" eaLnBrk="0" fontAlgn="base" hangingPunct="0">
              <a:spcBef>
                <a:spcPct val="0"/>
              </a:spcBef>
              <a:spcAft>
                <a:spcPct val="0"/>
              </a:spcAft>
              <a:defRPr sz="3200" b="1">
                <a:solidFill>
                  <a:schemeClr val="tx2"/>
                </a:solidFill>
                <a:latin typeface="Arial" charset="0"/>
                <a:cs typeface="Arial" charset="0"/>
              </a:defRPr>
            </a:lvl9pPr>
          </a:lstStyle>
          <a:p>
            <a:r>
              <a:rPr lang="en-US" kern="0" dirty="0">
                <a:latin typeface="Calibri" panose="020F0502020204030204" pitchFamily="34" charset="0"/>
                <a:cs typeface="Calibri" panose="020F0502020204030204" pitchFamily="34" charset="0"/>
              </a:rPr>
              <a:t>Policy Background</a:t>
            </a:r>
          </a:p>
        </p:txBody>
      </p:sp>
      <p:sp>
        <p:nvSpPr>
          <p:cNvPr id="6" name="TextBox 5">
            <a:extLst>
              <a:ext uri="{FF2B5EF4-FFF2-40B4-BE49-F238E27FC236}">
                <a16:creationId xmlns:a16="http://schemas.microsoft.com/office/drawing/2014/main" id="{F8755EBF-5F3A-4601-A63B-CA1951A587CD}"/>
              </a:ext>
            </a:extLst>
          </p:cNvPr>
          <p:cNvSpPr txBox="1"/>
          <p:nvPr/>
        </p:nvSpPr>
        <p:spPr>
          <a:xfrm>
            <a:off x="532882" y="3340560"/>
            <a:ext cx="8134092" cy="1431161"/>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a:latin typeface="Calibri" panose="020F0502020204030204" pitchFamily="34" charset="0"/>
                <a:cs typeface="Calibri" panose="020F0502020204030204" pitchFamily="34" charset="0"/>
              </a:rPr>
              <a:t>100% ZEV light-duty acquisitions by FY27</a:t>
            </a:r>
          </a:p>
          <a:p>
            <a:pPr marL="285750" indent="-285750">
              <a:spcBef>
                <a:spcPts val="600"/>
              </a:spcBef>
              <a:buFont typeface="Arial" panose="020B0604020202020204" pitchFamily="34" charset="0"/>
              <a:buChar char="•"/>
            </a:pPr>
            <a:r>
              <a:rPr lang="en-US">
                <a:latin typeface="Calibri" panose="020F0502020204030204" pitchFamily="34" charset="0"/>
                <a:cs typeface="Calibri" panose="020F0502020204030204" pitchFamily="34" charset="0"/>
              </a:rPr>
              <a:t>100% ZEV medium- and heavy-duty acquisitions by FY35</a:t>
            </a:r>
          </a:p>
          <a:p>
            <a:pPr marL="285750" indent="-285750">
              <a:spcBef>
                <a:spcPts val="600"/>
              </a:spcBef>
              <a:buFont typeface="Arial" panose="020B0604020202020204" pitchFamily="34" charset="0"/>
              <a:buChar char="•"/>
            </a:pPr>
            <a:r>
              <a:rPr lang="en-US">
                <a:latin typeface="Calibri" panose="020F0502020204030204" pitchFamily="34" charset="0"/>
                <a:cs typeface="Calibri" panose="020F0502020204030204" pitchFamily="34" charset="0"/>
              </a:rPr>
              <a:t>Applies to non-tactical vehicles (NTVs) only</a:t>
            </a:r>
          </a:p>
          <a:p>
            <a:pPr marL="285750" indent="-285750">
              <a:spcBef>
                <a:spcPts val="600"/>
              </a:spcBef>
              <a:buFont typeface="Arial" panose="020B0604020202020204" pitchFamily="34" charset="0"/>
              <a:buChar char="•"/>
            </a:pPr>
            <a:r>
              <a:rPr lang="en-US">
                <a:latin typeface="Calibri" panose="020F0502020204030204" pitchFamily="34" charset="0"/>
                <a:cs typeface="Calibri" panose="020F0502020204030204" pitchFamily="34" charset="0"/>
              </a:rPr>
              <a:t>Applies to domestic vehicles only</a:t>
            </a:r>
          </a:p>
        </p:txBody>
      </p:sp>
      <p:grpSp>
        <p:nvGrpSpPr>
          <p:cNvPr id="11" name="Group 10">
            <a:extLst>
              <a:ext uri="{FF2B5EF4-FFF2-40B4-BE49-F238E27FC236}">
                <a16:creationId xmlns:a16="http://schemas.microsoft.com/office/drawing/2014/main" id="{80CE9D4D-544C-4AD0-AA58-CAB32D0F4D0E}"/>
              </a:ext>
            </a:extLst>
          </p:cNvPr>
          <p:cNvGrpSpPr/>
          <p:nvPr/>
        </p:nvGrpSpPr>
        <p:grpSpPr>
          <a:xfrm>
            <a:off x="437827" y="2874332"/>
            <a:ext cx="8189948" cy="365760"/>
            <a:chOff x="477026" y="1213402"/>
            <a:chExt cx="8189948" cy="365760"/>
          </a:xfrm>
        </p:grpSpPr>
        <p:cxnSp>
          <p:nvCxnSpPr>
            <p:cNvPr id="12" name="Straight Connector 11">
              <a:extLst>
                <a:ext uri="{FF2B5EF4-FFF2-40B4-BE49-F238E27FC236}">
                  <a16:creationId xmlns:a16="http://schemas.microsoft.com/office/drawing/2014/main" id="{AD88BE4D-9EF1-4402-B617-FDC07B27B56A}"/>
                </a:ext>
              </a:extLst>
            </p:cNvPr>
            <p:cNvCxnSpPr>
              <a:cxnSpLocks/>
            </p:cNvCxnSpPr>
            <p:nvPr/>
          </p:nvCxnSpPr>
          <p:spPr>
            <a:xfrm>
              <a:off x="477026"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4B2EC9D-D03C-4B32-BF85-7C2D9131A71A}"/>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EO 14057 Mandates</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grpSp>
        <p:nvGrpSpPr>
          <p:cNvPr id="10" name="Group 9">
            <a:extLst>
              <a:ext uri="{FF2B5EF4-FFF2-40B4-BE49-F238E27FC236}">
                <a16:creationId xmlns:a16="http://schemas.microsoft.com/office/drawing/2014/main" id="{17D1396C-04F3-4CDA-936D-B5F617C7D753}"/>
              </a:ext>
            </a:extLst>
          </p:cNvPr>
          <p:cNvGrpSpPr/>
          <p:nvPr/>
        </p:nvGrpSpPr>
        <p:grpSpPr>
          <a:xfrm>
            <a:off x="437827" y="1129818"/>
            <a:ext cx="8189948" cy="365760"/>
            <a:chOff x="488601" y="1213402"/>
            <a:chExt cx="8189948" cy="365760"/>
          </a:xfrm>
        </p:grpSpPr>
        <p:cxnSp>
          <p:nvCxnSpPr>
            <p:cNvPr id="14" name="Straight Connector 13">
              <a:extLst>
                <a:ext uri="{FF2B5EF4-FFF2-40B4-BE49-F238E27FC236}">
                  <a16:creationId xmlns:a16="http://schemas.microsoft.com/office/drawing/2014/main" id="{61040BB6-8860-4E03-A243-5B89646B6DD3}"/>
                </a:ext>
              </a:extLst>
            </p:cNvPr>
            <p:cNvCxnSpPr>
              <a:cxnSpLocks/>
            </p:cNvCxnSpPr>
            <p:nvPr/>
          </p:nvCxnSpPr>
          <p:spPr>
            <a:xfrm>
              <a:off x="488601"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C04308B-7405-45E7-A3EB-CA44BB8FD8B0}"/>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EO 14008 Overview</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grpSp>
        <p:nvGrpSpPr>
          <p:cNvPr id="18" name="Group 17">
            <a:extLst>
              <a:ext uri="{FF2B5EF4-FFF2-40B4-BE49-F238E27FC236}">
                <a16:creationId xmlns:a16="http://schemas.microsoft.com/office/drawing/2014/main" id="{998B72A8-2B1B-43A0-91C3-41A92294A1AC}"/>
              </a:ext>
            </a:extLst>
          </p:cNvPr>
          <p:cNvGrpSpPr/>
          <p:nvPr/>
        </p:nvGrpSpPr>
        <p:grpSpPr>
          <a:xfrm>
            <a:off x="437827" y="4897220"/>
            <a:ext cx="8189948" cy="365760"/>
            <a:chOff x="477026" y="1213402"/>
            <a:chExt cx="8189948" cy="365760"/>
          </a:xfrm>
        </p:grpSpPr>
        <p:cxnSp>
          <p:nvCxnSpPr>
            <p:cNvPr id="19" name="Straight Connector 18">
              <a:extLst>
                <a:ext uri="{FF2B5EF4-FFF2-40B4-BE49-F238E27FC236}">
                  <a16:creationId xmlns:a16="http://schemas.microsoft.com/office/drawing/2014/main" id="{74A55FE8-F0AE-4C2D-B720-B16AE8CC5CB3}"/>
                </a:ext>
              </a:extLst>
            </p:cNvPr>
            <p:cNvCxnSpPr>
              <a:cxnSpLocks/>
            </p:cNvCxnSpPr>
            <p:nvPr/>
          </p:nvCxnSpPr>
          <p:spPr>
            <a:xfrm>
              <a:off x="477026"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7EB8685-D3AE-4C11-92B6-59C30344332B}"/>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FY22 USMC Policy Letter</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sp>
        <p:nvSpPr>
          <p:cNvPr id="15" name="TextBox 14">
            <a:extLst>
              <a:ext uri="{FF2B5EF4-FFF2-40B4-BE49-F238E27FC236}">
                <a16:creationId xmlns:a16="http://schemas.microsoft.com/office/drawing/2014/main" id="{39448CCF-BC67-4B65-866A-4EDF3A2CE2B5}"/>
              </a:ext>
            </a:extLst>
          </p:cNvPr>
          <p:cNvSpPr txBox="1"/>
          <p:nvPr/>
        </p:nvSpPr>
        <p:spPr>
          <a:xfrm>
            <a:off x="532882" y="5363447"/>
            <a:ext cx="8134092" cy="1431161"/>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u="sng">
                <a:latin typeface="Calibri" panose="020F0502020204030204" pitchFamily="34" charset="0"/>
                <a:cs typeface="Calibri" panose="020F0502020204030204" pitchFamily="34" charset="0"/>
              </a:rPr>
              <a:t>HQMC Policy Memorandum 1-22</a:t>
            </a:r>
            <a:r>
              <a:rPr lang="en-US">
                <a:latin typeface="Calibri" panose="020F0502020204030204" pitchFamily="34" charset="0"/>
                <a:cs typeface="Calibri" panose="020F0502020204030204" pitchFamily="34" charset="0"/>
              </a:rPr>
              <a:t>: USMC NTV Fleet Electrification </a:t>
            </a:r>
          </a:p>
          <a:p>
            <a:pPr marL="742950" lvl="1" indent="-285750">
              <a:spcBef>
                <a:spcPts val="600"/>
              </a:spcBef>
              <a:buFont typeface="Arial" panose="020B0604020202020204" pitchFamily="34" charset="0"/>
              <a:buChar char="•"/>
            </a:pPr>
            <a:r>
              <a:rPr lang="en-US">
                <a:latin typeface="Calibri" panose="020F0502020204030204" pitchFamily="34" charset="0"/>
                <a:cs typeface="Calibri" panose="020F0502020204030204" pitchFamily="34" charset="0"/>
              </a:rPr>
              <a:t>Provides general guidance on USMC approach to NTV electrification</a:t>
            </a:r>
          </a:p>
          <a:p>
            <a:pPr marL="742950" lvl="1" indent="-285750">
              <a:spcBef>
                <a:spcPts val="600"/>
              </a:spcBef>
              <a:buFont typeface="Arial" panose="020B0604020202020204" pitchFamily="34" charset="0"/>
              <a:buChar char="•"/>
            </a:pPr>
            <a:r>
              <a:rPr lang="en-US">
                <a:latin typeface="Calibri" panose="020F0502020204030204" pitchFamily="34" charset="0"/>
                <a:cs typeface="Calibri" panose="020F0502020204030204" pitchFamily="34" charset="0"/>
              </a:rPr>
              <a:t>Directs all USMC installations to begin preparing to transition to electric NTVs</a:t>
            </a:r>
          </a:p>
          <a:p>
            <a:pPr marL="742950" lvl="1" indent="-285750">
              <a:spcBef>
                <a:spcPts val="600"/>
              </a:spcBef>
              <a:buFont typeface="Arial" panose="020B0604020202020204" pitchFamily="34" charset="0"/>
              <a:buChar char="•"/>
            </a:pPr>
            <a:endParaRPr lang="en-US">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44CC4913-19AC-4201-94FD-F88F86E85735}"/>
              </a:ext>
            </a:extLst>
          </p:cNvPr>
          <p:cNvSpPr txBox="1"/>
          <p:nvPr/>
        </p:nvSpPr>
        <p:spPr>
          <a:xfrm>
            <a:off x="532882" y="1571505"/>
            <a:ext cx="8134092" cy="1277273"/>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a:latin typeface="Calibri" panose="020F0502020204030204" pitchFamily="34" charset="0"/>
                <a:cs typeface="Calibri" panose="020F0502020204030204" pitchFamily="34" charset="0"/>
              </a:rPr>
              <a:t>Directs the development of a national plan to convert all Federal Fleets to zero-emission vehicles (ZEVs)</a:t>
            </a:r>
          </a:p>
          <a:p>
            <a:pPr marL="285750" indent="-285750">
              <a:spcBef>
                <a:spcPts val="600"/>
              </a:spcBef>
              <a:buFont typeface="Arial" panose="020B0604020202020204" pitchFamily="34" charset="0"/>
              <a:buChar char="•"/>
            </a:pPr>
            <a:r>
              <a:rPr lang="en-US">
                <a:latin typeface="Calibri" panose="020F0502020204030204" pitchFamily="34" charset="0"/>
                <a:cs typeface="Calibri" panose="020F0502020204030204" pitchFamily="34" charset="0"/>
              </a:rPr>
              <a:t>Establishes a derivative requirement for each agency to deploy charging infrastructure, or electric vehicle supply equipment (EVSE)</a:t>
            </a:r>
          </a:p>
        </p:txBody>
      </p:sp>
      <p:sp>
        <p:nvSpPr>
          <p:cNvPr id="3" name="Slide Number Placeholder 2">
            <a:extLst>
              <a:ext uri="{FF2B5EF4-FFF2-40B4-BE49-F238E27FC236}">
                <a16:creationId xmlns:a16="http://schemas.microsoft.com/office/drawing/2014/main" id="{B129A122-5217-41E7-AC09-783F467E5620}"/>
              </a:ext>
            </a:extLst>
          </p:cNvPr>
          <p:cNvSpPr>
            <a:spLocks noGrp="1"/>
          </p:cNvSpPr>
          <p:nvPr>
            <p:ph type="sldNum" sz="quarter" idx="10"/>
          </p:nvPr>
        </p:nvSpPr>
        <p:spPr>
          <a:xfrm>
            <a:off x="7086600" y="6492875"/>
            <a:ext cx="2057400" cy="365125"/>
          </a:xfrm>
        </p:spPr>
        <p:txBody>
          <a:bodyPr/>
          <a:lstStyle/>
          <a:p>
            <a:fld id="{88041F01-E873-4EB5-898E-0848E93F8EE0}" type="slidenum">
              <a:rPr lang="en-US" smtClean="0"/>
              <a:t>3</a:t>
            </a:fld>
            <a:endParaRPr lang="en-US"/>
          </a:p>
        </p:txBody>
      </p:sp>
    </p:spTree>
    <p:extLst>
      <p:ext uri="{BB962C8B-B14F-4D97-AF65-F5344CB8AC3E}">
        <p14:creationId xmlns:p14="http://schemas.microsoft.com/office/powerpoint/2010/main" val="2513208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42D3-4EAF-483D-9E03-23CD4E574D78}"/>
              </a:ext>
            </a:extLst>
          </p:cNvPr>
          <p:cNvSpPr txBox="1">
            <a:spLocks/>
          </p:cNvSpPr>
          <p:nvPr/>
        </p:nvSpPr>
        <p:spPr>
          <a:xfrm>
            <a:off x="1399285" y="28575"/>
            <a:ext cx="6324600" cy="609600"/>
          </a:xfrm>
          <a:prstGeom prst="rect">
            <a:avLst/>
          </a:prstGeom>
        </p:spPr>
        <p:txBody>
          <a:bodyPr anchor="ctr" anchorCtr="0">
            <a:normAutofit/>
          </a:bodyPr>
          <a:lst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cs typeface="Arial" charset="0"/>
              </a:defRPr>
            </a:lvl2pPr>
            <a:lvl3pPr algn="ctr" rtl="0" eaLnBrk="0" fontAlgn="base" hangingPunct="0">
              <a:spcBef>
                <a:spcPct val="0"/>
              </a:spcBef>
              <a:spcAft>
                <a:spcPct val="0"/>
              </a:spcAft>
              <a:defRPr sz="3200" b="1">
                <a:solidFill>
                  <a:schemeClr val="tx2"/>
                </a:solidFill>
                <a:latin typeface="Arial" charset="0"/>
                <a:cs typeface="Arial" charset="0"/>
              </a:defRPr>
            </a:lvl3pPr>
            <a:lvl4pPr algn="ctr" rtl="0" eaLnBrk="0" fontAlgn="base" hangingPunct="0">
              <a:spcBef>
                <a:spcPct val="0"/>
              </a:spcBef>
              <a:spcAft>
                <a:spcPct val="0"/>
              </a:spcAft>
              <a:defRPr sz="3200" b="1">
                <a:solidFill>
                  <a:schemeClr val="tx2"/>
                </a:solidFill>
                <a:latin typeface="Arial" charset="0"/>
                <a:cs typeface="Arial" charset="0"/>
              </a:defRPr>
            </a:lvl4pPr>
            <a:lvl5pPr algn="ctr" rtl="0" eaLnBrk="0" fontAlgn="base" hangingPunct="0">
              <a:spcBef>
                <a:spcPct val="0"/>
              </a:spcBef>
              <a:spcAft>
                <a:spcPct val="0"/>
              </a:spcAft>
              <a:defRPr sz="3200" b="1">
                <a:solidFill>
                  <a:schemeClr val="tx2"/>
                </a:solidFill>
                <a:latin typeface="Arial" charset="0"/>
                <a:cs typeface="Arial" charset="0"/>
              </a:defRPr>
            </a:lvl5pPr>
            <a:lvl6pPr marL="457200" algn="ctr" rtl="0" eaLnBrk="0" fontAlgn="base" hangingPunct="0">
              <a:spcBef>
                <a:spcPct val="0"/>
              </a:spcBef>
              <a:spcAft>
                <a:spcPct val="0"/>
              </a:spcAft>
              <a:defRPr sz="3200" b="1">
                <a:solidFill>
                  <a:schemeClr val="tx2"/>
                </a:solidFill>
                <a:latin typeface="Arial" charset="0"/>
                <a:cs typeface="Arial" charset="0"/>
              </a:defRPr>
            </a:lvl6pPr>
            <a:lvl7pPr marL="914400" algn="ctr" rtl="0" eaLnBrk="0" fontAlgn="base" hangingPunct="0">
              <a:spcBef>
                <a:spcPct val="0"/>
              </a:spcBef>
              <a:spcAft>
                <a:spcPct val="0"/>
              </a:spcAft>
              <a:defRPr sz="3200" b="1">
                <a:solidFill>
                  <a:schemeClr val="tx2"/>
                </a:solidFill>
                <a:latin typeface="Arial" charset="0"/>
                <a:cs typeface="Arial" charset="0"/>
              </a:defRPr>
            </a:lvl7pPr>
            <a:lvl8pPr marL="1371600" algn="ctr" rtl="0" eaLnBrk="0" fontAlgn="base" hangingPunct="0">
              <a:spcBef>
                <a:spcPct val="0"/>
              </a:spcBef>
              <a:spcAft>
                <a:spcPct val="0"/>
              </a:spcAft>
              <a:defRPr sz="3200" b="1">
                <a:solidFill>
                  <a:schemeClr val="tx2"/>
                </a:solidFill>
                <a:latin typeface="Arial" charset="0"/>
                <a:cs typeface="Arial" charset="0"/>
              </a:defRPr>
            </a:lvl8pPr>
            <a:lvl9pPr marL="1828800" algn="ctr" rtl="0" eaLnBrk="0" fontAlgn="base" hangingPunct="0">
              <a:spcBef>
                <a:spcPct val="0"/>
              </a:spcBef>
              <a:spcAft>
                <a:spcPct val="0"/>
              </a:spcAft>
              <a:defRPr sz="3200" b="1">
                <a:solidFill>
                  <a:schemeClr val="tx2"/>
                </a:solidFill>
                <a:latin typeface="Arial" charset="0"/>
                <a:cs typeface="Arial" charset="0"/>
              </a:defRPr>
            </a:lvl9pPr>
          </a:lstStyle>
          <a:p>
            <a:r>
              <a:rPr lang="en-US" kern="0">
                <a:latin typeface="Calibri" panose="020F0502020204030204" pitchFamily="34" charset="0"/>
                <a:cs typeface="Calibri" panose="020F0502020204030204" pitchFamily="34" charset="0"/>
              </a:rPr>
              <a:t>Inter-Agency Coordination/Reporting</a:t>
            </a:r>
          </a:p>
        </p:txBody>
      </p:sp>
      <p:sp>
        <p:nvSpPr>
          <p:cNvPr id="15" name="TextBox 14">
            <a:extLst>
              <a:ext uri="{FF2B5EF4-FFF2-40B4-BE49-F238E27FC236}">
                <a16:creationId xmlns:a16="http://schemas.microsoft.com/office/drawing/2014/main" id="{40DC7C7A-3F6A-4453-A8EE-EB8A849E1863}"/>
              </a:ext>
            </a:extLst>
          </p:cNvPr>
          <p:cNvSpPr txBox="1"/>
          <p:nvPr/>
        </p:nvSpPr>
        <p:spPr>
          <a:xfrm>
            <a:off x="453071" y="2236224"/>
            <a:ext cx="8189947" cy="1000274"/>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a:latin typeface="Calibri" panose="020F0502020204030204" pitchFamily="34" charset="0"/>
                <a:cs typeface="Calibri" panose="020F0502020204030204" pitchFamily="34" charset="0"/>
              </a:rPr>
              <a:t>Monthly DoN Electrification Working Group</a:t>
            </a:r>
          </a:p>
          <a:p>
            <a:pPr marL="285750" indent="-285750">
              <a:spcBef>
                <a:spcPts val="600"/>
              </a:spcBef>
              <a:buFont typeface="Arial" panose="020B0604020202020204" pitchFamily="34" charset="0"/>
              <a:buChar char="•"/>
            </a:pPr>
            <a:r>
              <a:rPr lang="en-US">
                <a:latin typeface="Calibri" panose="020F0502020204030204" pitchFamily="34" charset="0"/>
                <a:cs typeface="Calibri" panose="020F0502020204030204" pitchFamily="34" charset="0"/>
              </a:rPr>
              <a:t>DoD Climate Working Group ZEV Sub-Working Group (including Strategic Guidance, Policies, and Training Issue Teams)</a:t>
            </a:r>
          </a:p>
        </p:txBody>
      </p:sp>
      <p:sp>
        <p:nvSpPr>
          <p:cNvPr id="16" name="TextBox 15">
            <a:extLst>
              <a:ext uri="{FF2B5EF4-FFF2-40B4-BE49-F238E27FC236}">
                <a16:creationId xmlns:a16="http://schemas.microsoft.com/office/drawing/2014/main" id="{DB8E7B8E-E386-4AA8-94A2-A86858D9F990}"/>
              </a:ext>
            </a:extLst>
          </p:cNvPr>
          <p:cNvSpPr txBox="1"/>
          <p:nvPr/>
        </p:nvSpPr>
        <p:spPr>
          <a:xfrm>
            <a:off x="453071" y="1569260"/>
            <a:ext cx="8134092" cy="646331"/>
          </a:xfrm>
          <a:prstGeom prst="rect">
            <a:avLst/>
          </a:prstGeom>
          <a:noFill/>
        </p:spPr>
        <p:txBody>
          <a:bodyPr wrap="square" lIns="0" rtlCol="0">
            <a:spAutoFit/>
          </a:bodyPr>
          <a:lstStyle/>
          <a:p>
            <a:r>
              <a:rPr lang="en-US">
                <a:latin typeface="Calibri" panose="020F0502020204030204" pitchFamily="34" charset="0"/>
                <a:cs typeface="Calibri" panose="020F0502020204030204" pitchFamily="34" charset="0"/>
              </a:rPr>
              <a:t>USMC participates in a variety of efforts across </a:t>
            </a:r>
            <a:r>
              <a:rPr lang="en-US" b="1">
                <a:latin typeface="Calibri" panose="020F0502020204030204" pitchFamily="34" charset="0"/>
                <a:cs typeface="Calibri" panose="020F0502020204030204" pitchFamily="34" charset="0"/>
              </a:rPr>
              <a:t>DoN, DoD, and the Federal Government </a:t>
            </a:r>
            <a:r>
              <a:rPr lang="en-US">
                <a:latin typeface="Calibri" panose="020F0502020204030204" pitchFamily="34" charset="0"/>
                <a:cs typeface="Calibri" panose="020F0502020204030204" pitchFamily="34" charset="0"/>
              </a:rPr>
              <a:t>to coordinate the achievement of mandates and reporting requirements:</a:t>
            </a:r>
            <a:endParaRPr lang="en-US" b="1">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027439CC-B4E0-420C-A45A-7FE693A39070}"/>
              </a:ext>
            </a:extLst>
          </p:cNvPr>
          <p:cNvSpPr txBox="1"/>
          <p:nvPr/>
        </p:nvSpPr>
        <p:spPr>
          <a:xfrm>
            <a:off x="342901" y="3965603"/>
            <a:ext cx="8580762" cy="2454518"/>
          </a:xfrm>
          <a:prstGeom prst="rect">
            <a:avLst/>
          </a:prstGeom>
          <a:noFill/>
        </p:spPr>
        <p:txBody>
          <a:bodyPr wrap="square">
            <a:spAutoFit/>
          </a:bodyPr>
          <a:lstStyle/>
          <a:p>
            <a:pPr marL="285750" indent="-285750">
              <a:spcBef>
                <a:spcPts val="300"/>
              </a:spcBef>
              <a:spcAft>
                <a:spcPts val="300"/>
              </a:spcAft>
              <a:buFont typeface="Arial" panose="020B0604020202020204" pitchFamily="34" charset="0"/>
              <a:buChar char="•"/>
            </a:pPr>
            <a:r>
              <a:rPr lang="en-US" u="sng">
                <a:latin typeface="Calibri" panose="020F0502020204030204" pitchFamily="34" charset="0"/>
                <a:cs typeface="Calibri" panose="020F0502020204030204" pitchFamily="34" charset="0"/>
              </a:rPr>
              <a:t>FY22 Zero-Emission Vehicle Planning and Capacity Tool (ZPAC) Data Call</a:t>
            </a:r>
            <a:r>
              <a:rPr lang="en-US">
                <a:latin typeface="Calibri" panose="020F0502020204030204" pitchFamily="34" charset="0"/>
                <a:cs typeface="Calibri" panose="020F0502020204030204" pitchFamily="34" charset="0"/>
              </a:rPr>
              <a:t>:</a:t>
            </a:r>
          </a:p>
          <a:p>
            <a:pPr marL="742950" lvl="1" indent="-285750">
              <a:spcBef>
                <a:spcPts val="300"/>
              </a:spcBef>
              <a:spcAft>
                <a:spcPts val="300"/>
              </a:spcAft>
              <a:buFont typeface="Courier New" panose="02070309020205020404" pitchFamily="49" charset="0"/>
              <a:buChar char="o"/>
            </a:pPr>
            <a:r>
              <a:rPr lang="en-US">
                <a:latin typeface="Calibri" panose="020F0502020204030204" pitchFamily="34" charset="0"/>
                <a:cs typeface="Calibri" panose="020F0502020204030204" pitchFamily="34" charset="0"/>
              </a:rPr>
              <a:t>Assessed ZEV conversion suitability of replacement-eligible light-duty vehicles</a:t>
            </a:r>
          </a:p>
          <a:p>
            <a:pPr marL="285750" indent="-285750">
              <a:spcBef>
                <a:spcPts val="300"/>
              </a:spcBef>
              <a:spcAft>
                <a:spcPts val="300"/>
              </a:spcAft>
              <a:buFont typeface="Arial" panose="020B0604020202020204" pitchFamily="34" charset="0"/>
              <a:buChar char="•"/>
            </a:pPr>
            <a:r>
              <a:rPr lang="en-US" u="sng">
                <a:latin typeface="Calibri" panose="020F0502020204030204" pitchFamily="34" charset="0"/>
                <a:cs typeface="Calibri" panose="020F0502020204030204" pitchFamily="34" charset="0"/>
              </a:rPr>
              <a:t>Annual ZEV Fleet Strategic Plan</a:t>
            </a:r>
            <a:r>
              <a:rPr lang="en-US">
                <a:latin typeface="Calibri" panose="020F0502020204030204" pitchFamily="34" charset="0"/>
                <a:cs typeface="Calibri" panose="020F0502020204030204" pitchFamily="34" charset="0"/>
              </a:rPr>
              <a:t>: </a:t>
            </a:r>
          </a:p>
          <a:p>
            <a:pPr marL="742950" lvl="1" indent="-285750">
              <a:spcBef>
                <a:spcPts val="300"/>
              </a:spcBef>
              <a:spcAft>
                <a:spcPts val="300"/>
              </a:spcAft>
              <a:buFont typeface="Courier New" panose="02070309020205020404" pitchFamily="49" charset="0"/>
              <a:buChar char="o"/>
            </a:pPr>
            <a:r>
              <a:rPr lang="en-US">
                <a:latin typeface="Calibri" panose="020F0502020204030204" pitchFamily="34" charset="0"/>
                <a:cs typeface="Calibri" panose="020F0502020204030204" pitchFamily="34" charset="0"/>
              </a:rPr>
              <a:t>Projected year-over-year targets for both ZEV procurement and EVSE deployment </a:t>
            </a:r>
          </a:p>
          <a:p>
            <a:pPr marL="742950" lvl="1" indent="-285750">
              <a:spcBef>
                <a:spcPts val="300"/>
              </a:spcBef>
              <a:spcAft>
                <a:spcPts val="300"/>
              </a:spcAft>
              <a:buFont typeface="Courier New" panose="02070309020205020404" pitchFamily="49" charset="0"/>
              <a:buChar char="o"/>
            </a:pPr>
            <a:r>
              <a:rPr lang="en-US">
                <a:latin typeface="Calibri" panose="020F0502020204030204" pitchFamily="34" charset="0"/>
                <a:cs typeface="Calibri" panose="020F0502020204030204" pitchFamily="34" charset="0"/>
              </a:rPr>
              <a:t>Summary of NTV electrification challenges, lessons learned, and success stories</a:t>
            </a:r>
          </a:p>
          <a:p>
            <a:pPr marL="285750" indent="-285750">
              <a:spcBef>
                <a:spcPts val="600"/>
              </a:spcBef>
              <a:spcAft>
                <a:spcPts val="600"/>
              </a:spcAft>
              <a:buFont typeface="Arial" panose="020B0604020202020204" pitchFamily="34" charset="0"/>
              <a:buChar char="•"/>
            </a:pPr>
            <a:r>
              <a:rPr lang="en-US" u="sng">
                <a:latin typeface="Calibri" panose="020F0502020204030204" pitchFamily="34" charset="0"/>
                <a:cs typeface="Calibri" panose="020F0502020204030204" pitchFamily="34" charset="0"/>
              </a:rPr>
              <a:t>Quarterly EVSE Deployment Status Report</a:t>
            </a:r>
            <a:r>
              <a:rPr lang="en-US">
                <a:latin typeface="Calibri" panose="020F0502020204030204" pitchFamily="34" charset="0"/>
                <a:cs typeface="Calibri" panose="020F0502020204030204" pitchFamily="34" charset="0"/>
              </a:rPr>
              <a:t>: Service-wide snapshot progress update for past, current, and future efforts regarding EVSE deployment planning and execution </a:t>
            </a:r>
          </a:p>
        </p:txBody>
      </p:sp>
      <p:grpSp>
        <p:nvGrpSpPr>
          <p:cNvPr id="22" name="Group 21">
            <a:extLst>
              <a:ext uri="{FF2B5EF4-FFF2-40B4-BE49-F238E27FC236}">
                <a16:creationId xmlns:a16="http://schemas.microsoft.com/office/drawing/2014/main" id="{43FF54E9-0803-43E7-9D0F-32C3ED773AC2}"/>
              </a:ext>
            </a:extLst>
          </p:cNvPr>
          <p:cNvGrpSpPr/>
          <p:nvPr/>
        </p:nvGrpSpPr>
        <p:grpSpPr>
          <a:xfrm>
            <a:off x="477026" y="1131660"/>
            <a:ext cx="8189948" cy="369332"/>
            <a:chOff x="477026" y="1215244"/>
            <a:chExt cx="8189948" cy="369332"/>
          </a:xfrm>
        </p:grpSpPr>
        <p:cxnSp>
          <p:nvCxnSpPr>
            <p:cNvPr id="23" name="Straight Connector 22">
              <a:extLst>
                <a:ext uri="{FF2B5EF4-FFF2-40B4-BE49-F238E27FC236}">
                  <a16:creationId xmlns:a16="http://schemas.microsoft.com/office/drawing/2014/main" id="{79DD1C11-1E49-4620-AB64-6498A9B6B42D}"/>
                </a:ext>
              </a:extLst>
            </p:cNvPr>
            <p:cNvCxnSpPr>
              <a:cxnSpLocks/>
            </p:cNvCxnSpPr>
            <p:nvPr/>
          </p:nvCxnSpPr>
          <p:spPr>
            <a:xfrm>
              <a:off x="477026"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0C091A46-FA85-4DB5-8F69-854930C5DCBC}"/>
                </a:ext>
              </a:extLst>
            </p:cNvPr>
            <p:cNvSpPr txBox="1"/>
            <p:nvPr/>
          </p:nvSpPr>
          <p:spPr>
            <a:xfrm>
              <a:off x="3244427" y="1215244"/>
              <a:ext cx="2724288" cy="369332"/>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Inter-Agency Coordination</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grpSp>
        <p:nvGrpSpPr>
          <p:cNvPr id="25" name="Group 24">
            <a:extLst>
              <a:ext uri="{FF2B5EF4-FFF2-40B4-BE49-F238E27FC236}">
                <a16:creationId xmlns:a16="http://schemas.microsoft.com/office/drawing/2014/main" id="{99FA797F-A3CE-4B1D-BF84-0BC6CE786EE2}"/>
              </a:ext>
            </a:extLst>
          </p:cNvPr>
          <p:cNvGrpSpPr/>
          <p:nvPr/>
        </p:nvGrpSpPr>
        <p:grpSpPr>
          <a:xfrm>
            <a:off x="477026" y="3384837"/>
            <a:ext cx="8189948" cy="369332"/>
            <a:chOff x="477026" y="1241205"/>
            <a:chExt cx="8189948" cy="369332"/>
          </a:xfrm>
        </p:grpSpPr>
        <p:cxnSp>
          <p:nvCxnSpPr>
            <p:cNvPr id="26" name="Straight Connector 25">
              <a:extLst>
                <a:ext uri="{FF2B5EF4-FFF2-40B4-BE49-F238E27FC236}">
                  <a16:creationId xmlns:a16="http://schemas.microsoft.com/office/drawing/2014/main" id="{8055AB43-80E7-4722-86FF-7A408E26733E}"/>
                </a:ext>
              </a:extLst>
            </p:cNvPr>
            <p:cNvCxnSpPr>
              <a:cxnSpLocks/>
            </p:cNvCxnSpPr>
            <p:nvPr/>
          </p:nvCxnSpPr>
          <p:spPr>
            <a:xfrm>
              <a:off x="477026" y="14289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48E0E9F3-EC9B-47BF-B755-7F149CFD4A50}"/>
                </a:ext>
              </a:extLst>
            </p:cNvPr>
            <p:cNvSpPr txBox="1"/>
            <p:nvPr/>
          </p:nvSpPr>
          <p:spPr>
            <a:xfrm>
              <a:off x="3244427" y="1241205"/>
              <a:ext cx="2724288" cy="369332"/>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Inter-Agency Reporting</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sp>
        <p:nvSpPr>
          <p:cNvPr id="5" name="Slide Number Placeholder 4">
            <a:extLst>
              <a:ext uri="{FF2B5EF4-FFF2-40B4-BE49-F238E27FC236}">
                <a16:creationId xmlns:a16="http://schemas.microsoft.com/office/drawing/2014/main" id="{05C8EC6B-CF76-4B10-A542-5E966F917816}"/>
              </a:ext>
            </a:extLst>
          </p:cNvPr>
          <p:cNvSpPr>
            <a:spLocks noGrp="1"/>
          </p:cNvSpPr>
          <p:nvPr>
            <p:ph type="sldNum" sz="quarter" idx="10"/>
          </p:nvPr>
        </p:nvSpPr>
        <p:spPr>
          <a:xfrm>
            <a:off x="7086600" y="6492875"/>
            <a:ext cx="2057400" cy="365125"/>
          </a:xfrm>
        </p:spPr>
        <p:txBody>
          <a:bodyPr/>
          <a:lstStyle/>
          <a:p>
            <a:fld id="{88041F01-E873-4EB5-898E-0848E93F8EE0}" type="slidenum">
              <a:rPr lang="en-US" smtClean="0"/>
              <a:t>4</a:t>
            </a:fld>
            <a:endParaRPr lang="en-US" dirty="0"/>
          </a:p>
        </p:txBody>
      </p:sp>
    </p:spTree>
    <p:extLst>
      <p:ext uri="{BB962C8B-B14F-4D97-AF65-F5344CB8AC3E}">
        <p14:creationId xmlns:p14="http://schemas.microsoft.com/office/powerpoint/2010/main" val="3886390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42D3-4EAF-483D-9E03-23CD4E574D78}"/>
              </a:ext>
            </a:extLst>
          </p:cNvPr>
          <p:cNvSpPr txBox="1">
            <a:spLocks/>
          </p:cNvSpPr>
          <p:nvPr/>
        </p:nvSpPr>
        <p:spPr>
          <a:xfrm>
            <a:off x="1399285" y="28575"/>
            <a:ext cx="6324600" cy="609600"/>
          </a:xfrm>
          <a:prstGeom prst="rect">
            <a:avLst/>
          </a:prstGeom>
        </p:spPr>
        <p:txBody>
          <a:bodyPr anchor="ctr" anchorCtr="0">
            <a:normAutofit/>
          </a:bodyPr>
          <a:lst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cs typeface="Arial" charset="0"/>
              </a:defRPr>
            </a:lvl2pPr>
            <a:lvl3pPr algn="ctr" rtl="0" eaLnBrk="0" fontAlgn="base" hangingPunct="0">
              <a:spcBef>
                <a:spcPct val="0"/>
              </a:spcBef>
              <a:spcAft>
                <a:spcPct val="0"/>
              </a:spcAft>
              <a:defRPr sz="3200" b="1">
                <a:solidFill>
                  <a:schemeClr val="tx2"/>
                </a:solidFill>
                <a:latin typeface="Arial" charset="0"/>
                <a:cs typeface="Arial" charset="0"/>
              </a:defRPr>
            </a:lvl3pPr>
            <a:lvl4pPr algn="ctr" rtl="0" eaLnBrk="0" fontAlgn="base" hangingPunct="0">
              <a:spcBef>
                <a:spcPct val="0"/>
              </a:spcBef>
              <a:spcAft>
                <a:spcPct val="0"/>
              </a:spcAft>
              <a:defRPr sz="3200" b="1">
                <a:solidFill>
                  <a:schemeClr val="tx2"/>
                </a:solidFill>
                <a:latin typeface="Arial" charset="0"/>
                <a:cs typeface="Arial" charset="0"/>
              </a:defRPr>
            </a:lvl4pPr>
            <a:lvl5pPr algn="ctr" rtl="0" eaLnBrk="0" fontAlgn="base" hangingPunct="0">
              <a:spcBef>
                <a:spcPct val="0"/>
              </a:spcBef>
              <a:spcAft>
                <a:spcPct val="0"/>
              </a:spcAft>
              <a:defRPr sz="3200" b="1">
                <a:solidFill>
                  <a:schemeClr val="tx2"/>
                </a:solidFill>
                <a:latin typeface="Arial" charset="0"/>
                <a:cs typeface="Arial" charset="0"/>
              </a:defRPr>
            </a:lvl5pPr>
            <a:lvl6pPr marL="457200" algn="ctr" rtl="0" eaLnBrk="0" fontAlgn="base" hangingPunct="0">
              <a:spcBef>
                <a:spcPct val="0"/>
              </a:spcBef>
              <a:spcAft>
                <a:spcPct val="0"/>
              </a:spcAft>
              <a:defRPr sz="3200" b="1">
                <a:solidFill>
                  <a:schemeClr val="tx2"/>
                </a:solidFill>
                <a:latin typeface="Arial" charset="0"/>
                <a:cs typeface="Arial" charset="0"/>
              </a:defRPr>
            </a:lvl6pPr>
            <a:lvl7pPr marL="914400" algn="ctr" rtl="0" eaLnBrk="0" fontAlgn="base" hangingPunct="0">
              <a:spcBef>
                <a:spcPct val="0"/>
              </a:spcBef>
              <a:spcAft>
                <a:spcPct val="0"/>
              </a:spcAft>
              <a:defRPr sz="3200" b="1">
                <a:solidFill>
                  <a:schemeClr val="tx2"/>
                </a:solidFill>
                <a:latin typeface="Arial" charset="0"/>
                <a:cs typeface="Arial" charset="0"/>
              </a:defRPr>
            </a:lvl7pPr>
            <a:lvl8pPr marL="1371600" algn="ctr" rtl="0" eaLnBrk="0" fontAlgn="base" hangingPunct="0">
              <a:spcBef>
                <a:spcPct val="0"/>
              </a:spcBef>
              <a:spcAft>
                <a:spcPct val="0"/>
              </a:spcAft>
              <a:defRPr sz="3200" b="1">
                <a:solidFill>
                  <a:schemeClr val="tx2"/>
                </a:solidFill>
                <a:latin typeface="Arial" charset="0"/>
                <a:cs typeface="Arial" charset="0"/>
              </a:defRPr>
            </a:lvl8pPr>
            <a:lvl9pPr marL="1828800" algn="ctr" rtl="0" eaLnBrk="0" fontAlgn="base" hangingPunct="0">
              <a:spcBef>
                <a:spcPct val="0"/>
              </a:spcBef>
              <a:spcAft>
                <a:spcPct val="0"/>
              </a:spcAft>
              <a:defRPr sz="3200" b="1">
                <a:solidFill>
                  <a:schemeClr val="tx2"/>
                </a:solidFill>
                <a:latin typeface="Arial" charset="0"/>
                <a:cs typeface="Arial" charset="0"/>
              </a:defRPr>
            </a:lvl9pPr>
          </a:lstStyle>
          <a:p>
            <a:r>
              <a:rPr lang="en-US" kern="0">
                <a:latin typeface="Calibri" panose="020F0502020204030204" pitchFamily="34" charset="0"/>
                <a:cs typeface="Calibri" panose="020F0502020204030204" pitchFamily="34" charset="0"/>
              </a:rPr>
              <a:t>USMC NTV Electrification Strategy </a:t>
            </a:r>
          </a:p>
        </p:txBody>
      </p:sp>
      <p:sp>
        <p:nvSpPr>
          <p:cNvPr id="11" name="TextBox 10">
            <a:extLst>
              <a:ext uri="{FF2B5EF4-FFF2-40B4-BE49-F238E27FC236}">
                <a16:creationId xmlns:a16="http://schemas.microsoft.com/office/drawing/2014/main" id="{EF396087-14EA-4657-A39F-548499B89B4A}"/>
              </a:ext>
            </a:extLst>
          </p:cNvPr>
          <p:cNvSpPr txBox="1"/>
          <p:nvPr/>
        </p:nvSpPr>
        <p:spPr>
          <a:xfrm>
            <a:off x="457426" y="1517662"/>
            <a:ext cx="8455220" cy="1554272"/>
          </a:xfrm>
          <a:prstGeom prst="rect">
            <a:avLst/>
          </a:prstGeom>
          <a:noFill/>
        </p:spPr>
        <p:txBody>
          <a:bodyPr wrap="square" rtlCol="0">
            <a:spAutoFit/>
          </a:bodyPr>
          <a:lstStyle/>
          <a:p>
            <a:pPr marL="285750" indent="-285750">
              <a:spcBef>
                <a:spcPts val="300"/>
              </a:spcBef>
              <a:buFont typeface="Arial" panose="020B0604020202020204" pitchFamily="34" charset="0"/>
              <a:buChar char="•"/>
            </a:pPr>
            <a:r>
              <a:rPr lang="en-US" b="1" u="sng">
                <a:latin typeface="Calibri" panose="020F0502020204030204" pitchFamily="34" charset="0"/>
                <a:cs typeface="Calibri" panose="020F0502020204030204" pitchFamily="34" charset="0"/>
              </a:rPr>
              <a:t>EVSE-led approach</a:t>
            </a:r>
            <a:r>
              <a:rPr lang="en-US">
                <a:latin typeface="Calibri" panose="020F0502020204030204" pitchFamily="34" charset="0"/>
                <a:cs typeface="Calibri" panose="020F0502020204030204" pitchFamily="34" charset="0"/>
              </a:rPr>
              <a:t> to ensure all ZEVs acquired have access to charging</a:t>
            </a:r>
          </a:p>
          <a:p>
            <a:pPr marL="285750" indent="-285750">
              <a:spcBef>
                <a:spcPts val="300"/>
              </a:spcBef>
              <a:buFont typeface="Arial" panose="020B0604020202020204" pitchFamily="34" charset="0"/>
              <a:buChar char="•"/>
            </a:pPr>
            <a:r>
              <a:rPr lang="en-US" b="1" u="sng">
                <a:latin typeface="Calibri" panose="020F0502020204030204" pitchFamily="34" charset="0"/>
                <a:cs typeface="Calibri" panose="020F0502020204030204" pitchFamily="34" charset="0"/>
              </a:rPr>
              <a:t>Early “shovel-readiness</a:t>
            </a:r>
            <a:r>
              <a:rPr lang="en-US" b="1">
                <a:latin typeface="Calibri" panose="020F0502020204030204" pitchFamily="34" charset="0"/>
                <a:cs typeface="Calibri" panose="020F0502020204030204" pitchFamily="34" charset="0"/>
              </a:rPr>
              <a:t>” </a:t>
            </a:r>
            <a:r>
              <a:rPr lang="en-US">
                <a:latin typeface="Calibri" panose="020F0502020204030204" pitchFamily="34" charset="0"/>
                <a:cs typeface="Calibri" panose="020F0502020204030204" pitchFamily="34" charset="0"/>
              </a:rPr>
              <a:t>so USMC can compete for DoD-wide infrastructure funding (e.g., Energy Resilience &amp; Conservation Investment Program [ERCIP]) </a:t>
            </a:r>
          </a:p>
          <a:p>
            <a:pPr marL="285750" indent="-285750">
              <a:spcBef>
                <a:spcPts val="300"/>
              </a:spcBef>
              <a:buFont typeface="Arial" panose="020B0604020202020204" pitchFamily="34" charset="0"/>
              <a:buChar char="•"/>
            </a:pPr>
            <a:r>
              <a:rPr lang="en-US" b="1" u="sng">
                <a:latin typeface="Calibri" panose="020F0502020204030204" pitchFamily="34" charset="0"/>
                <a:cs typeface="Calibri" panose="020F0502020204030204" pitchFamily="34" charset="0"/>
              </a:rPr>
              <a:t>Data-driven ZEV selection</a:t>
            </a:r>
            <a:r>
              <a:rPr lang="en-US" b="1">
                <a:latin typeface="Calibri" panose="020F0502020204030204" pitchFamily="34" charset="0"/>
                <a:cs typeface="Calibri" panose="020F0502020204030204" pitchFamily="34" charset="0"/>
              </a:rPr>
              <a:t>, </a:t>
            </a:r>
            <a:r>
              <a:rPr lang="en-US">
                <a:latin typeface="Calibri" panose="020F0502020204030204" pitchFamily="34" charset="0"/>
                <a:cs typeface="Calibri" panose="020F0502020204030204" pitchFamily="34" charset="0"/>
              </a:rPr>
              <a:t>leveraging telematics to prioritize vehicles most readily suitable for conversion to ZEVs</a:t>
            </a:r>
            <a:endParaRPr lang="en-US" b="1" u="sng">
              <a:latin typeface="Calibri" panose="020F0502020204030204" pitchFamily="34" charset="0"/>
              <a:cs typeface="Calibri" panose="020F0502020204030204" pitchFamily="34" charset="0"/>
            </a:endParaRPr>
          </a:p>
        </p:txBody>
      </p:sp>
      <p:sp>
        <p:nvSpPr>
          <p:cNvPr id="16" name="Slide Number Placeholder 15">
            <a:extLst>
              <a:ext uri="{FF2B5EF4-FFF2-40B4-BE49-F238E27FC236}">
                <a16:creationId xmlns:a16="http://schemas.microsoft.com/office/drawing/2014/main" id="{2A17690F-15C7-4E7F-8FB8-28BE64AB65F9}"/>
              </a:ext>
            </a:extLst>
          </p:cNvPr>
          <p:cNvSpPr>
            <a:spLocks noGrp="1"/>
          </p:cNvSpPr>
          <p:nvPr>
            <p:ph type="sldNum" sz="quarter" idx="10"/>
          </p:nvPr>
        </p:nvSpPr>
        <p:spPr>
          <a:xfrm>
            <a:off x="7086600" y="6492875"/>
            <a:ext cx="2057400" cy="365125"/>
          </a:xfrm>
        </p:spPr>
        <p:txBody>
          <a:bodyPr/>
          <a:lstStyle/>
          <a:p>
            <a:fld id="{88041F01-E873-4EB5-898E-0848E93F8EE0}" type="slidenum">
              <a:rPr lang="en-US" smtClean="0"/>
              <a:t>5</a:t>
            </a:fld>
            <a:endParaRPr lang="en-US"/>
          </a:p>
        </p:txBody>
      </p:sp>
      <p:grpSp>
        <p:nvGrpSpPr>
          <p:cNvPr id="12" name="Group 11">
            <a:extLst>
              <a:ext uri="{FF2B5EF4-FFF2-40B4-BE49-F238E27FC236}">
                <a16:creationId xmlns:a16="http://schemas.microsoft.com/office/drawing/2014/main" id="{C378A7F3-4D25-46F4-A4AD-4AA4B8E9B2B6}"/>
              </a:ext>
            </a:extLst>
          </p:cNvPr>
          <p:cNvGrpSpPr/>
          <p:nvPr/>
        </p:nvGrpSpPr>
        <p:grpSpPr>
          <a:xfrm>
            <a:off x="477026" y="1133798"/>
            <a:ext cx="8189948" cy="365760"/>
            <a:chOff x="477026" y="1213402"/>
            <a:chExt cx="8189948" cy="365760"/>
          </a:xfrm>
        </p:grpSpPr>
        <p:cxnSp>
          <p:nvCxnSpPr>
            <p:cNvPr id="13" name="Straight Connector 12">
              <a:extLst>
                <a:ext uri="{FF2B5EF4-FFF2-40B4-BE49-F238E27FC236}">
                  <a16:creationId xmlns:a16="http://schemas.microsoft.com/office/drawing/2014/main" id="{1FB317EC-6C96-4ACA-9959-0CDAC421729F}"/>
                </a:ext>
              </a:extLst>
            </p:cNvPr>
            <p:cNvCxnSpPr>
              <a:cxnSpLocks/>
            </p:cNvCxnSpPr>
            <p:nvPr/>
          </p:nvCxnSpPr>
          <p:spPr>
            <a:xfrm>
              <a:off x="477026"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C629980-37CD-424E-9CA6-9C3C71F80C76}"/>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Strategic Prioritization</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grpSp>
        <p:nvGrpSpPr>
          <p:cNvPr id="17" name="Group 16">
            <a:extLst>
              <a:ext uri="{FF2B5EF4-FFF2-40B4-BE49-F238E27FC236}">
                <a16:creationId xmlns:a16="http://schemas.microsoft.com/office/drawing/2014/main" id="{683C3D43-E16A-436E-934C-29088AC74291}"/>
              </a:ext>
            </a:extLst>
          </p:cNvPr>
          <p:cNvGrpSpPr/>
          <p:nvPr/>
        </p:nvGrpSpPr>
        <p:grpSpPr>
          <a:xfrm>
            <a:off x="477026" y="3084272"/>
            <a:ext cx="8189948" cy="365760"/>
            <a:chOff x="477026" y="1213402"/>
            <a:chExt cx="8189948" cy="365760"/>
          </a:xfrm>
        </p:grpSpPr>
        <p:cxnSp>
          <p:nvCxnSpPr>
            <p:cNvPr id="18" name="Straight Connector 17">
              <a:extLst>
                <a:ext uri="{FF2B5EF4-FFF2-40B4-BE49-F238E27FC236}">
                  <a16:creationId xmlns:a16="http://schemas.microsoft.com/office/drawing/2014/main" id="{2C808C1F-224A-4863-B99C-4F383CAB598D}"/>
                </a:ext>
              </a:extLst>
            </p:cNvPr>
            <p:cNvCxnSpPr>
              <a:cxnSpLocks/>
            </p:cNvCxnSpPr>
            <p:nvPr/>
          </p:nvCxnSpPr>
          <p:spPr>
            <a:xfrm>
              <a:off x="477026"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E1512BC-DE6E-4115-9EB7-242DCAD8F8C8}"/>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ZEV &amp; EVSE Balancing</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grpSp>
        <p:nvGrpSpPr>
          <p:cNvPr id="20" name="Group 19">
            <a:extLst>
              <a:ext uri="{FF2B5EF4-FFF2-40B4-BE49-F238E27FC236}">
                <a16:creationId xmlns:a16="http://schemas.microsoft.com/office/drawing/2014/main" id="{4084EB92-3B02-4115-AD83-8AAA8F6EBF80}"/>
              </a:ext>
            </a:extLst>
          </p:cNvPr>
          <p:cNvGrpSpPr/>
          <p:nvPr/>
        </p:nvGrpSpPr>
        <p:grpSpPr>
          <a:xfrm>
            <a:off x="477026" y="5939963"/>
            <a:ext cx="8189948" cy="365760"/>
            <a:chOff x="477026" y="1213402"/>
            <a:chExt cx="8189948" cy="365760"/>
          </a:xfrm>
        </p:grpSpPr>
        <p:cxnSp>
          <p:nvCxnSpPr>
            <p:cNvPr id="21" name="Straight Connector 20">
              <a:extLst>
                <a:ext uri="{FF2B5EF4-FFF2-40B4-BE49-F238E27FC236}">
                  <a16:creationId xmlns:a16="http://schemas.microsoft.com/office/drawing/2014/main" id="{DA585FE0-B579-4666-B578-694D657E2BF5}"/>
                </a:ext>
              </a:extLst>
            </p:cNvPr>
            <p:cNvCxnSpPr>
              <a:cxnSpLocks/>
            </p:cNvCxnSpPr>
            <p:nvPr/>
          </p:nvCxnSpPr>
          <p:spPr>
            <a:xfrm>
              <a:off x="477026"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97FDC1D-641F-4099-AADC-95DB8A03EC36}"/>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ZEV Fleet Strategic Plan</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sp>
        <p:nvSpPr>
          <p:cNvPr id="23" name="TextBox 22">
            <a:extLst>
              <a:ext uri="{FF2B5EF4-FFF2-40B4-BE49-F238E27FC236}">
                <a16:creationId xmlns:a16="http://schemas.microsoft.com/office/drawing/2014/main" id="{69CEDCF4-6214-403E-ACD2-2A44DC3FEDF5}"/>
              </a:ext>
            </a:extLst>
          </p:cNvPr>
          <p:cNvSpPr txBox="1"/>
          <p:nvPr/>
        </p:nvSpPr>
        <p:spPr>
          <a:xfrm>
            <a:off x="457426" y="3487468"/>
            <a:ext cx="8548477" cy="2385268"/>
          </a:xfrm>
          <a:prstGeom prst="rect">
            <a:avLst/>
          </a:prstGeom>
          <a:noFill/>
        </p:spPr>
        <p:txBody>
          <a:bodyPr wrap="square" rtlCol="0">
            <a:spAutoFit/>
          </a:bodyPr>
          <a:lstStyle/>
          <a:p>
            <a:pPr marL="285750" indent="-285750">
              <a:buFont typeface="Arial" panose="020B0604020202020204" pitchFamily="34" charset="0"/>
              <a:buChar char="•"/>
            </a:pPr>
            <a:r>
              <a:rPr lang="en-US" b="1" u="sng">
                <a:latin typeface="Calibri" panose="020F0502020204030204" pitchFamily="34" charset="0"/>
                <a:cs typeface="Calibri" panose="020F0502020204030204" pitchFamily="34" charset="0"/>
              </a:rPr>
              <a:t>Develop enterprise-wide targets</a:t>
            </a:r>
            <a:r>
              <a:rPr lang="en-US" b="1">
                <a:latin typeface="Calibri" panose="020F0502020204030204" pitchFamily="34" charset="0"/>
                <a:cs typeface="Calibri" panose="020F0502020204030204" pitchFamily="34" charset="0"/>
              </a:rPr>
              <a:t>: </a:t>
            </a:r>
          </a:p>
          <a:p>
            <a:pPr marL="742950" lvl="1" indent="-285750">
              <a:buFont typeface="Courier New" panose="02070309020205020404" pitchFamily="49" charset="0"/>
              <a:buChar char="o"/>
            </a:pPr>
            <a:r>
              <a:rPr lang="en-US">
                <a:latin typeface="Calibri" panose="020F0502020204030204" pitchFamily="34" charset="0"/>
                <a:cs typeface="Calibri" panose="020F0502020204030204" pitchFamily="34" charset="0"/>
              </a:rPr>
              <a:t>Create annual ZEV conversion targets based on total replacement-eligible vehicles</a:t>
            </a:r>
          </a:p>
          <a:p>
            <a:pPr marL="742950" lvl="1" indent="-285750">
              <a:buFont typeface="Courier New" panose="02070309020205020404" pitchFamily="49" charset="0"/>
              <a:buChar char="o"/>
            </a:pPr>
            <a:r>
              <a:rPr lang="en-US">
                <a:latin typeface="Calibri" panose="020F0502020204030204" pitchFamily="34" charset="0"/>
                <a:cs typeface="Calibri" panose="020F0502020204030204" pitchFamily="34" charset="0"/>
              </a:rPr>
              <a:t>Create annual EVSE deployment minimums to support future year incoming ZEVs</a:t>
            </a:r>
          </a:p>
          <a:p>
            <a:pPr marL="285750" indent="-285750">
              <a:spcBef>
                <a:spcPts val="300"/>
              </a:spcBef>
              <a:buFont typeface="Arial" panose="020B0604020202020204" pitchFamily="34" charset="0"/>
              <a:buChar char="•"/>
            </a:pPr>
            <a:r>
              <a:rPr lang="en-US" b="1" u="sng">
                <a:latin typeface="Calibri" panose="020F0502020204030204" pitchFamily="34" charset="0"/>
                <a:cs typeface="Calibri" panose="020F0502020204030204" pitchFamily="34" charset="0"/>
              </a:rPr>
              <a:t>Determine and execute installation ZEV conversion sub-targets</a:t>
            </a:r>
            <a:r>
              <a:rPr lang="en-US" b="1">
                <a:latin typeface="Calibri" panose="020F0502020204030204" pitchFamily="34" charset="0"/>
                <a:cs typeface="Calibri" panose="020F0502020204030204" pitchFamily="34" charset="0"/>
              </a:rPr>
              <a:t>:</a:t>
            </a:r>
          </a:p>
          <a:p>
            <a:pPr marL="742950" lvl="1" indent="-285750">
              <a:buFont typeface="Courier New" panose="02070309020205020404" pitchFamily="49" charset="0"/>
              <a:buChar char="o"/>
            </a:pPr>
            <a:r>
              <a:rPr lang="en-US">
                <a:latin typeface="Calibri" panose="020F0502020204030204" pitchFamily="34" charset="0"/>
                <a:cs typeface="Calibri" panose="020F0502020204030204" pitchFamily="34" charset="0"/>
              </a:rPr>
              <a:t>Analyze installation-level vehicle replacement eligibility and propose sub-targets</a:t>
            </a:r>
          </a:p>
          <a:p>
            <a:pPr marL="742950" lvl="1" indent="-285750">
              <a:buFont typeface="Courier New" panose="02070309020205020404" pitchFamily="49" charset="0"/>
              <a:buChar char="o"/>
            </a:pPr>
            <a:r>
              <a:rPr lang="en-US">
                <a:latin typeface="Calibri" panose="020F0502020204030204" pitchFamily="34" charset="0"/>
                <a:cs typeface="Calibri" panose="020F0502020204030204" pitchFamily="34" charset="0"/>
              </a:rPr>
              <a:t>Align on final conversion sub-targets with installation fleet managers</a:t>
            </a:r>
          </a:p>
          <a:p>
            <a:pPr marL="285750" indent="-285750">
              <a:spcBef>
                <a:spcPts val="300"/>
              </a:spcBef>
              <a:buFont typeface="Arial" panose="020B0604020202020204" pitchFamily="34" charset="0"/>
              <a:buChar char="•"/>
            </a:pPr>
            <a:r>
              <a:rPr lang="en-US" b="1" u="sng">
                <a:latin typeface="Calibri" panose="020F0502020204030204" pitchFamily="34" charset="0"/>
                <a:cs typeface="Calibri" panose="020F0502020204030204" pitchFamily="34" charset="0"/>
              </a:rPr>
              <a:t>Prioritize EVSE deployment at installations identified to receive ZEVs</a:t>
            </a:r>
            <a:r>
              <a:rPr lang="en-US" b="1">
                <a:latin typeface="Calibri" panose="020F0502020204030204" pitchFamily="34" charset="0"/>
                <a:cs typeface="Calibri" panose="020F0502020204030204" pitchFamily="34" charset="0"/>
              </a:rPr>
              <a:t>:</a:t>
            </a:r>
          </a:p>
          <a:p>
            <a:pPr marL="742950" lvl="1" indent="-285750">
              <a:buFont typeface="Courier New" panose="02070309020205020404" pitchFamily="49" charset="0"/>
              <a:buChar char="o"/>
            </a:pPr>
            <a:r>
              <a:rPr lang="en-US">
                <a:latin typeface="Calibri" panose="020F0502020204030204" pitchFamily="34" charset="0"/>
                <a:cs typeface="Calibri" panose="020F0502020204030204" pitchFamily="34" charset="0"/>
              </a:rPr>
              <a:t>Conduct EVSE infrastructure planning to account for long-term charging demand</a:t>
            </a:r>
          </a:p>
        </p:txBody>
      </p:sp>
      <p:sp>
        <p:nvSpPr>
          <p:cNvPr id="24" name="TextBox 23">
            <a:extLst>
              <a:ext uri="{FF2B5EF4-FFF2-40B4-BE49-F238E27FC236}">
                <a16:creationId xmlns:a16="http://schemas.microsoft.com/office/drawing/2014/main" id="{5F4C8D63-B1DD-4A9E-8055-E051D7003D43}"/>
              </a:ext>
            </a:extLst>
          </p:cNvPr>
          <p:cNvSpPr txBox="1"/>
          <p:nvPr/>
        </p:nvSpPr>
        <p:spPr>
          <a:xfrm>
            <a:off x="457426" y="6323660"/>
            <a:ext cx="8134092" cy="369332"/>
          </a:xfrm>
          <a:prstGeom prst="rect">
            <a:avLst/>
          </a:prstGeom>
          <a:noFill/>
        </p:spPr>
        <p:txBody>
          <a:bodyPr wrap="square" rtlCol="0">
            <a:spAutoFit/>
          </a:bodyPr>
          <a:lstStyle/>
          <a:p>
            <a:pPr>
              <a:spcBef>
                <a:spcPts val="600"/>
              </a:spcBef>
            </a:pPr>
            <a:r>
              <a:rPr lang="en-US">
                <a:latin typeface="Calibri" panose="020F0502020204030204" pitchFamily="34" charset="0"/>
                <a:cs typeface="Calibri" panose="020F0502020204030204" pitchFamily="34" charset="0"/>
              </a:rPr>
              <a:t>USMC’s NTV electrification strategy is encompassed in the FY22 ZEV Strategic Plan.</a:t>
            </a:r>
          </a:p>
        </p:txBody>
      </p:sp>
    </p:spTree>
    <p:extLst>
      <p:ext uri="{BB962C8B-B14F-4D97-AF65-F5344CB8AC3E}">
        <p14:creationId xmlns:p14="http://schemas.microsoft.com/office/powerpoint/2010/main" val="684909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7DC8F-B122-45A4-A51F-362B87EB1D48}"/>
              </a:ext>
            </a:extLst>
          </p:cNvPr>
          <p:cNvSpPr>
            <a:spLocks noGrp="1"/>
          </p:cNvSpPr>
          <p:nvPr>
            <p:ph type="title"/>
          </p:nvPr>
        </p:nvSpPr>
        <p:spPr>
          <a:xfrm>
            <a:off x="1399285" y="28575"/>
            <a:ext cx="6324600" cy="609600"/>
          </a:xfrm>
        </p:spPr>
        <p:txBody>
          <a:bodyPr/>
          <a:lstStyle/>
          <a:p>
            <a:r>
              <a:rPr lang="en-US">
                <a:latin typeface="Calibri" panose="020F0502020204030204" pitchFamily="34" charset="0"/>
                <a:cs typeface="Calibri" panose="020F0502020204030204" pitchFamily="34" charset="0"/>
              </a:rPr>
              <a:t>Issues &amp; Challenges</a:t>
            </a:r>
          </a:p>
        </p:txBody>
      </p:sp>
      <p:grpSp>
        <p:nvGrpSpPr>
          <p:cNvPr id="6" name="Group 5">
            <a:extLst>
              <a:ext uri="{FF2B5EF4-FFF2-40B4-BE49-F238E27FC236}">
                <a16:creationId xmlns:a16="http://schemas.microsoft.com/office/drawing/2014/main" id="{EC2C5C57-9069-4618-904C-A3677EC3295D}"/>
              </a:ext>
            </a:extLst>
          </p:cNvPr>
          <p:cNvGrpSpPr/>
          <p:nvPr/>
        </p:nvGrpSpPr>
        <p:grpSpPr>
          <a:xfrm>
            <a:off x="457426" y="1166370"/>
            <a:ext cx="8189948" cy="365760"/>
            <a:chOff x="488601" y="1213402"/>
            <a:chExt cx="8189948" cy="365760"/>
          </a:xfrm>
        </p:grpSpPr>
        <p:cxnSp>
          <p:nvCxnSpPr>
            <p:cNvPr id="7" name="Straight Connector 6">
              <a:extLst>
                <a:ext uri="{FF2B5EF4-FFF2-40B4-BE49-F238E27FC236}">
                  <a16:creationId xmlns:a16="http://schemas.microsoft.com/office/drawing/2014/main" id="{0DAEFFA6-B7A5-4C93-8046-F49425A1963B}"/>
                </a:ext>
              </a:extLst>
            </p:cNvPr>
            <p:cNvCxnSpPr>
              <a:cxnSpLocks/>
            </p:cNvCxnSpPr>
            <p:nvPr/>
          </p:nvCxnSpPr>
          <p:spPr>
            <a:xfrm>
              <a:off x="488601"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AAB56DE-0588-4932-90C5-506BD6123A22}"/>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rPr>
                <a:t>ZEVs</a:t>
              </a:r>
            </a:p>
          </p:txBody>
        </p:sp>
      </p:grpSp>
      <p:sp>
        <p:nvSpPr>
          <p:cNvPr id="9" name="TextBox 8">
            <a:extLst>
              <a:ext uri="{FF2B5EF4-FFF2-40B4-BE49-F238E27FC236}">
                <a16:creationId xmlns:a16="http://schemas.microsoft.com/office/drawing/2014/main" id="{5FA8BDAC-A84B-439A-B437-C029870481BC}"/>
              </a:ext>
            </a:extLst>
          </p:cNvPr>
          <p:cNvSpPr txBox="1"/>
          <p:nvPr/>
        </p:nvSpPr>
        <p:spPr>
          <a:xfrm>
            <a:off x="485354" y="3424871"/>
            <a:ext cx="8134092" cy="1000274"/>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lang="en-US" b="1" dirty="0">
                <a:latin typeface="Calibri" panose="020F0502020204030204" pitchFamily="34" charset="0"/>
                <a:cs typeface="Calibri" panose="020F0502020204030204" pitchFamily="34" charset="0"/>
              </a:rPr>
              <a:t>Limited Existing EVSE: </a:t>
            </a:r>
            <a:r>
              <a:rPr lang="en-US" dirty="0">
                <a:latin typeface="Calibri" panose="020F0502020204030204" pitchFamily="34" charset="0"/>
                <a:cs typeface="Calibri" panose="020F0502020204030204" pitchFamily="34" charset="0"/>
              </a:rPr>
              <a:t>Current infrastructure restricts near-term ZEV procurement</a:t>
            </a:r>
          </a:p>
          <a:p>
            <a:pPr marL="285750" indent="-285750">
              <a:spcBef>
                <a:spcPts val="300"/>
              </a:spcBef>
              <a:spcAft>
                <a:spcPts val="300"/>
              </a:spcAft>
              <a:buFont typeface="Arial" panose="020B0604020202020204" pitchFamily="34" charset="0"/>
              <a:buChar char="•"/>
            </a:pPr>
            <a:r>
              <a:rPr lang="en-US" b="1" dirty="0">
                <a:latin typeface="Calibri" panose="020F0502020204030204" pitchFamily="34" charset="0"/>
                <a:cs typeface="Calibri" panose="020F0502020204030204" pitchFamily="34" charset="0"/>
              </a:rPr>
              <a:t>Off-Base Vehicles: </a:t>
            </a:r>
            <a:r>
              <a:rPr lang="en-US" dirty="0">
                <a:latin typeface="Calibri" panose="020F0502020204030204" pitchFamily="34" charset="0"/>
                <a:cs typeface="Calibri" panose="020F0502020204030204" pitchFamily="34" charset="0"/>
              </a:rPr>
              <a:t>Approximately 50% of USMC light-duty fleet is garaged in areas not owned by the USMC creating charging accessibility challenges</a:t>
            </a:r>
          </a:p>
        </p:txBody>
      </p:sp>
      <p:grpSp>
        <p:nvGrpSpPr>
          <p:cNvPr id="10" name="Group 9">
            <a:extLst>
              <a:ext uri="{FF2B5EF4-FFF2-40B4-BE49-F238E27FC236}">
                <a16:creationId xmlns:a16="http://schemas.microsoft.com/office/drawing/2014/main" id="{FCBA2EBA-999E-4C7B-8E81-054FD91B2BA0}"/>
              </a:ext>
            </a:extLst>
          </p:cNvPr>
          <p:cNvGrpSpPr/>
          <p:nvPr/>
        </p:nvGrpSpPr>
        <p:grpSpPr>
          <a:xfrm>
            <a:off x="457426" y="2981793"/>
            <a:ext cx="8189948" cy="365760"/>
            <a:chOff x="477026" y="1213402"/>
            <a:chExt cx="8189948" cy="365760"/>
          </a:xfrm>
        </p:grpSpPr>
        <p:cxnSp>
          <p:nvCxnSpPr>
            <p:cNvPr id="11" name="Straight Connector 10">
              <a:extLst>
                <a:ext uri="{FF2B5EF4-FFF2-40B4-BE49-F238E27FC236}">
                  <a16:creationId xmlns:a16="http://schemas.microsoft.com/office/drawing/2014/main" id="{021E3DC4-3DF9-4F76-9873-2B0059B32E6F}"/>
                </a:ext>
              </a:extLst>
            </p:cNvPr>
            <p:cNvCxnSpPr>
              <a:cxnSpLocks/>
            </p:cNvCxnSpPr>
            <p:nvPr/>
          </p:nvCxnSpPr>
          <p:spPr>
            <a:xfrm>
              <a:off x="477026"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FCFA8EB-CBE4-4979-9A78-79BBFACA6418}"/>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EVSE</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sp>
        <p:nvSpPr>
          <p:cNvPr id="13" name="TextBox 12">
            <a:extLst>
              <a:ext uri="{FF2B5EF4-FFF2-40B4-BE49-F238E27FC236}">
                <a16:creationId xmlns:a16="http://schemas.microsoft.com/office/drawing/2014/main" id="{33B86690-9DD1-47E6-9FC9-ACD1A327D6A6}"/>
              </a:ext>
            </a:extLst>
          </p:cNvPr>
          <p:cNvSpPr txBox="1"/>
          <p:nvPr/>
        </p:nvSpPr>
        <p:spPr>
          <a:xfrm>
            <a:off x="485354" y="1628253"/>
            <a:ext cx="8134092" cy="1277273"/>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lang="en-US" b="1" dirty="0">
                <a:latin typeface="Calibri" panose="020F0502020204030204" pitchFamily="34" charset="0"/>
                <a:cs typeface="Calibri" panose="020F0502020204030204" pitchFamily="34" charset="0"/>
              </a:rPr>
              <a:t>OEM ZEV Offering Uncertainty: </a:t>
            </a:r>
            <a:r>
              <a:rPr lang="en-US" dirty="0">
                <a:latin typeface="Calibri" panose="020F0502020204030204" pitchFamily="34" charset="0"/>
                <a:cs typeface="Calibri" panose="020F0502020204030204" pitchFamily="34" charset="0"/>
              </a:rPr>
              <a:t>ZEV availability for lease/purchase is difficult to predict and projections are frequently changing</a:t>
            </a:r>
          </a:p>
          <a:p>
            <a:pPr marL="285750" indent="-285750">
              <a:spcBef>
                <a:spcPts val="300"/>
              </a:spcBef>
              <a:spcAft>
                <a:spcPts val="300"/>
              </a:spcAft>
              <a:buFont typeface="Arial" panose="020B0604020202020204" pitchFamily="34" charset="0"/>
              <a:buChar char="•"/>
            </a:pPr>
            <a:r>
              <a:rPr lang="en-US" b="1" dirty="0">
                <a:latin typeface="Calibri" panose="020F0502020204030204" pitchFamily="34" charset="0"/>
                <a:cs typeface="Calibri" panose="020F0502020204030204" pitchFamily="34" charset="0"/>
              </a:rPr>
              <a:t>Incremental Cost Uncertainty:</a:t>
            </a:r>
            <a:r>
              <a:rPr lang="en-US" dirty="0">
                <a:latin typeface="Calibri" panose="020F0502020204030204" pitchFamily="34" charset="0"/>
                <a:cs typeface="Calibri" panose="020F0502020204030204" pitchFamily="34" charset="0"/>
              </a:rPr>
              <a:t> ZEV cost to lease is uncertain, making budgeting projections difficult for out-years</a:t>
            </a:r>
          </a:p>
        </p:txBody>
      </p:sp>
      <p:sp>
        <p:nvSpPr>
          <p:cNvPr id="14" name="TextBox 13">
            <a:extLst>
              <a:ext uri="{FF2B5EF4-FFF2-40B4-BE49-F238E27FC236}">
                <a16:creationId xmlns:a16="http://schemas.microsoft.com/office/drawing/2014/main" id="{42E548A0-C259-435D-B4F9-B258BBCACC8C}"/>
              </a:ext>
            </a:extLst>
          </p:cNvPr>
          <p:cNvSpPr txBox="1"/>
          <p:nvPr/>
        </p:nvSpPr>
        <p:spPr>
          <a:xfrm>
            <a:off x="485354" y="5047093"/>
            <a:ext cx="8134092" cy="1631216"/>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lang="en-US" b="1" dirty="0">
                <a:latin typeface="Calibri" panose="020F0502020204030204" pitchFamily="34" charset="0"/>
                <a:cs typeface="Calibri" panose="020F0502020204030204" pitchFamily="34" charset="0"/>
              </a:rPr>
              <a:t>FY23 NDAA: </a:t>
            </a:r>
            <a:r>
              <a:rPr lang="en-US" dirty="0">
                <a:latin typeface="Calibri" panose="020F0502020204030204" pitchFamily="34" charset="0"/>
                <a:cs typeface="Calibri" panose="020F0502020204030204" pitchFamily="34" charset="0"/>
              </a:rPr>
              <a:t>Policy may require Services to electrify an entire installation by CY25 </a:t>
            </a:r>
          </a:p>
          <a:p>
            <a:pPr marL="285750" indent="-285750">
              <a:spcBef>
                <a:spcPts val="300"/>
              </a:spcBef>
              <a:spcAft>
                <a:spcPts val="300"/>
              </a:spcAft>
              <a:buFont typeface="Arial" panose="020B0604020202020204" pitchFamily="34" charset="0"/>
              <a:buChar char="•"/>
            </a:pPr>
            <a:r>
              <a:rPr lang="en-US" b="1" dirty="0">
                <a:latin typeface="Calibri" panose="020F0502020204030204" pitchFamily="34" charset="0"/>
                <a:cs typeface="Calibri" panose="020F0502020204030204" pitchFamily="34" charset="0"/>
              </a:rPr>
              <a:t>MCRC/MARFORRES: </a:t>
            </a:r>
            <a:r>
              <a:rPr lang="en-US" dirty="0">
                <a:latin typeface="Calibri" panose="020F0502020204030204" pitchFamily="34" charset="0"/>
                <a:cs typeface="Calibri" panose="020F0502020204030204" pitchFamily="34" charset="0"/>
              </a:rPr>
              <a:t>These vehicles are subject to electrification requirements but are not managed directly under MCICOM chain of command</a:t>
            </a:r>
          </a:p>
          <a:p>
            <a:pPr marL="285750" indent="-285750">
              <a:spcBef>
                <a:spcPts val="300"/>
              </a:spcBef>
              <a:spcAft>
                <a:spcPts val="300"/>
              </a:spcAft>
              <a:buFont typeface="Arial" panose="020B0604020202020204" pitchFamily="34" charset="0"/>
              <a:buChar char="•"/>
            </a:pPr>
            <a:r>
              <a:rPr lang="en-US" b="1" dirty="0">
                <a:latin typeface="Calibri" panose="020F0502020204030204" pitchFamily="34" charset="0"/>
                <a:cs typeface="Calibri" panose="020F0502020204030204" pitchFamily="34" charset="0"/>
              </a:rPr>
              <a:t>External Funding Sources:</a:t>
            </a:r>
            <a:r>
              <a:rPr lang="en-US" dirty="0">
                <a:latin typeface="Calibri" panose="020F0502020204030204" pitchFamily="34" charset="0"/>
                <a:cs typeface="Calibri" panose="020F0502020204030204" pitchFamily="34" charset="0"/>
              </a:rPr>
              <a:t> MCICOM will require pre-developed EVSE deployment plans in order to leverage external funding opportunities as they arise</a:t>
            </a:r>
          </a:p>
        </p:txBody>
      </p:sp>
      <p:grpSp>
        <p:nvGrpSpPr>
          <p:cNvPr id="15" name="Group 14">
            <a:extLst>
              <a:ext uri="{FF2B5EF4-FFF2-40B4-BE49-F238E27FC236}">
                <a16:creationId xmlns:a16="http://schemas.microsoft.com/office/drawing/2014/main" id="{80DF1689-043C-4A52-A156-E7F95AF8ED78}"/>
              </a:ext>
            </a:extLst>
          </p:cNvPr>
          <p:cNvGrpSpPr/>
          <p:nvPr/>
        </p:nvGrpSpPr>
        <p:grpSpPr>
          <a:xfrm>
            <a:off x="457426" y="4604015"/>
            <a:ext cx="8189948" cy="365760"/>
            <a:chOff x="477026" y="1213402"/>
            <a:chExt cx="8189948" cy="365760"/>
          </a:xfrm>
        </p:grpSpPr>
        <p:cxnSp>
          <p:nvCxnSpPr>
            <p:cNvPr id="16" name="Straight Connector 15">
              <a:extLst>
                <a:ext uri="{FF2B5EF4-FFF2-40B4-BE49-F238E27FC236}">
                  <a16:creationId xmlns:a16="http://schemas.microsoft.com/office/drawing/2014/main" id="{137042B9-ACD0-4B8E-92DF-99A5AFC94913}"/>
                </a:ext>
              </a:extLst>
            </p:cNvPr>
            <p:cNvCxnSpPr>
              <a:cxnSpLocks/>
            </p:cNvCxnSpPr>
            <p:nvPr/>
          </p:nvCxnSpPr>
          <p:spPr>
            <a:xfrm>
              <a:off x="477026"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513E54F-B938-49F8-9D22-FCF8CCDEEF3A}"/>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External to MCICOM</a:t>
              </a:r>
            </a:p>
          </p:txBody>
        </p:sp>
      </p:grpSp>
      <p:sp>
        <p:nvSpPr>
          <p:cNvPr id="18" name="Slide Number Placeholder 17">
            <a:extLst>
              <a:ext uri="{FF2B5EF4-FFF2-40B4-BE49-F238E27FC236}">
                <a16:creationId xmlns:a16="http://schemas.microsoft.com/office/drawing/2014/main" id="{04B78A2E-3D1B-4C93-909A-801735E44F05}"/>
              </a:ext>
            </a:extLst>
          </p:cNvPr>
          <p:cNvSpPr>
            <a:spLocks noGrp="1"/>
          </p:cNvSpPr>
          <p:nvPr>
            <p:ph type="sldNum" sz="quarter" idx="10"/>
          </p:nvPr>
        </p:nvSpPr>
        <p:spPr>
          <a:xfrm>
            <a:off x="7086600" y="6495746"/>
            <a:ext cx="2057400" cy="365125"/>
          </a:xfrm>
        </p:spPr>
        <p:txBody>
          <a:bodyPr/>
          <a:lstStyle/>
          <a:p>
            <a:fld id="{88041F01-E873-4EB5-898E-0848E93F8EE0}" type="slidenum">
              <a:rPr lang="en-US" smtClean="0"/>
              <a:t>6</a:t>
            </a:fld>
            <a:endParaRPr lang="en-US"/>
          </a:p>
        </p:txBody>
      </p:sp>
    </p:spTree>
    <p:extLst>
      <p:ext uri="{BB962C8B-B14F-4D97-AF65-F5344CB8AC3E}">
        <p14:creationId xmlns:p14="http://schemas.microsoft.com/office/powerpoint/2010/main" val="3577613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DCEA-D3F5-4D11-A403-88DC0FF3D746}"/>
              </a:ext>
            </a:extLst>
          </p:cNvPr>
          <p:cNvSpPr>
            <a:spLocks noGrp="1"/>
          </p:cNvSpPr>
          <p:nvPr>
            <p:ph type="title"/>
          </p:nvPr>
        </p:nvSpPr>
        <p:spPr/>
        <p:txBody>
          <a:bodyPr/>
          <a:lstStyle/>
          <a:p>
            <a:r>
              <a:rPr lang="en-US">
                <a:latin typeface="Calibri" panose="020F0502020204030204" pitchFamily="34" charset="0"/>
                <a:cs typeface="Calibri" panose="020F0502020204030204" pitchFamily="34" charset="0"/>
              </a:rPr>
              <a:t>FY22 Accomplishments</a:t>
            </a:r>
          </a:p>
        </p:txBody>
      </p:sp>
      <p:sp>
        <p:nvSpPr>
          <p:cNvPr id="15" name="TextBox 14">
            <a:extLst>
              <a:ext uri="{FF2B5EF4-FFF2-40B4-BE49-F238E27FC236}">
                <a16:creationId xmlns:a16="http://schemas.microsoft.com/office/drawing/2014/main" id="{1D3F65E2-57A6-4264-AEF4-D3FB9907B6D8}"/>
              </a:ext>
            </a:extLst>
          </p:cNvPr>
          <p:cNvSpPr txBox="1"/>
          <p:nvPr/>
        </p:nvSpPr>
        <p:spPr>
          <a:xfrm>
            <a:off x="477026" y="1629014"/>
            <a:ext cx="8189948" cy="723275"/>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Ordered 62 light-duty vehicles to ZEVs in FY22</a:t>
            </a:r>
          </a:p>
          <a:p>
            <a:pPr marL="285750" indent="-285750">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Planned enterprise-wide ZEV conversion goals through FY35</a:t>
            </a:r>
          </a:p>
        </p:txBody>
      </p:sp>
      <p:grpSp>
        <p:nvGrpSpPr>
          <p:cNvPr id="22" name="Group 21">
            <a:extLst>
              <a:ext uri="{FF2B5EF4-FFF2-40B4-BE49-F238E27FC236}">
                <a16:creationId xmlns:a16="http://schemas.microsoft.com/office/drawing/2014/main" id="{0385BBF9-4E3E-4B40-BC50-CF2EC3018C01}"/>
              </a:ext>
            </a:extLst>
          </p:cNvPr>
          <p:cNvGrpSpPr/>
          <p:nvPr/>
        </p:nvGrpSpPr>
        <p:grpSpPr>
          <a:xfrm>
            <a:off x="477026" y="1149062"/>
            <a:ext cx="8189948" cy="365760"/>
            <a:chOff x="477026" y="1213402"/>
            <a:chExt cx="8189948" cy="365760"/>
          </a:xfrm>
        </p:grpSpPr>
        <p:cxnSp>
          <p:nvCxnSpPr>
            <p:cNvPr id="23" name="Straight Connector 22">
              <a:extLst>
                <a:ext uri="{FF2B5EF4-FFF2-40B4-BE49-F238E27FC236}">
                  <a16:creationId xmlns:a16="http://schemas.microsoft.com/office/drawing/2014/main" id="{04CAA200-442B-4C5E-A719-41C226B71726}"/>
                </a:ext>
              </a:extLst>
            </p:cNvPr>
            <p:cNvCxnSpPr>
              <a:cxnSpLocks/>
            </p:cNvCxnSpPr>
            <p:nvPr/>
          </p:nvCxnSpPr>
          <p:spPr>
            <a:xfrm>
              <a:off x="477026"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17EF46E-9396-411B-B7CE-D9F7300676B1}"/>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ZEVs</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grpSp>
        <p:nvGrpSpPr>
          <p:cNvPr id="25" name="Group 24">
            <a:extLst>
              <a:ext uri="{FF2B5EF4-FFF2-40B4-BE49-F238E27FC236}">
                <a16:creationId xmlns:a16="http://schemas.microsoft.com/office/drawing/2014/main" id="{149A6935-4752-49E3-B231-29E9AAD886C3}"/>
              </a:ext>
            </a:extLst>
          </p:cNvPr>
          <p:cNvGrpSpPr/>
          <p:nvPr/>
        </p:nvGrpSpPr>
        <p:grpSpPr>
          <a:xfrm>
            <a:off x="477026" y="2540416"/>
            <a:ext cx="8189948" cy="365760"/>
            <a:chOff x="477026" y="1213402"/>
            <a:chExt cx="8189948" cy="365760"/>
          </a:xfrm>
        </p:grpSpPr>
        <p:cxnSp>
          <p:nvCxnSpPr>
            <p:cNvPr id="26" name="Straight Connector 25">
              <a:extLst>
                <a:ext uri="{FF2B5EF4-FFF2-40B4-BE49-F238E27FC236}">
                  <a16:creationId xmlns:a16="http://schemas.microsoft.com/office/drawing/2014/main" id="{72467436-E878-4525-BB0E-0E95401D4351}"/>
                </a:ext>
              </a:extLst>
            </p:cNvPr>
            <p:cNvCxnSpPr>
              <a:cxnSpLocks/>
            </p:cNvCxnSpPr>
            <p:nvPr/>
          </p:nvCxnSpPr>
          <p:spPr>
            <a:xfrm>
              <a:off x="477026"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5419166B-2849-44C7-92B3-E856287FB4C1}"/>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EVSE</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sp>
        <p:nvSpPr>
          <p:cNvPr id="28" name="TextBox 27">
            <a:extLst>
              <a:ext uri="{FF2B5EF4-FFF2-40B4-BE49-F238E27FC236}">
                <a16:creationId xmlns:a16="http://schemas.microsoft.com/office/drawing/2014/main" id="{41FD5AF2-B660-4A43-94AA-3D98DFFBC02F}"/>
              </a:ext>
            </a:extLst>
          </p:cNvPr>
          <p:cNvSpPr txBox="1"/>
          <p:nvPr/>
        </p:nvSpPr>
        <p:spPr>
          <a:xfrm>
            <a:off x="477026" y="2972842"/>
            <a:ext cx="8385896" cy="1077218"/>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Deployed 21 mobile solar charging units (Beam EV ARCs) across 13 installations</a:t>
            </a:r>
          </a:p>
          <a:p>
            <a:pPr marL="285750" indent="-285750">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Planned enterprise-wide EVSE implementation goals through FY35 (update annually)</a:t>
            </a:r>
          </a:p>
          <a:p>
            <a:pPr marL="285750" indent="-285750">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Conducted data call to identify all MCICOM vehicle garage sites aboard installations</a:t>
            </a:r>
          </a:p>
        </p:txBody>
      </p:sp>
      <p:grpSp>
        <p:nvGrpSpPr>
          <p:cNvPr id="29" name="Group 28">
            <a:extLst>
              <a:ext uri="{FF2B5EF4-FFF2-40B4-BE49-F238E27FC236}">
                <a16:creationId xmlns:a16="http://schemas.microsoft.com/office/drawing/2014/main" id="{692DEB54-9545-4D3B-AAEB-E9FE4B009578}"/>
              </a:ext>
            </a:extLst>
          </p:cNvPr>
          <p:cNvGrpSpPr/>
          <p:nvPr/>
        </p:nvGrpSpPr>
        <p:grpSpPr>
          <a:xfrm>
            <a:off x="477026" y="4290178"/>
            <a:ext cx="8189948" cy="365760"/>
            <a:chOff x="477026" y="1213402"/>
            <a:chExt cx="8189948" cy="365760"/>
          </a:xfrm>
        </p:grpSpPr>
        <p:cxnSp>
          <p:nvCxnSpPr>
            <p:cNvPr id="30" name="Straight Connector 29">
              <a:extLst>
                <a:ext uri="{FF2B5EF4-FFF2-40B4-BE49-F238E27FC236}">
                  <a16:creationId xmlns:a16="http://schemas.microsoft.com/office/drawing/2014/main" id="{8EDC787E-8B0A-4C37-B6A4-98405C81E1B3}"/>
                </a:ext>
              </a:extLst>
            </p:cNvPr>
            <p:cNvCxnSpPr>
              <a:cxnSpLocks/>
            </p:cNvCxnSpPr>
            <p:nvPr/>
          </p:nvCxnSpPr>
          <p:spPr>
            <a:xfrm>
              <a:off x="477026"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2DF6EBC6-124F-4217-9164-5A44BE5DD5C4}"/>
                </a:ext>
              </a:extLst>
            </p:cNvPr>
            <p:cNvSpPr txBox="1"/>
            <p:nvPr/>
          </p:nvSpPr>
          <p:spPr>
            <a:xfrm>
              <a:off x="3291840" y="1213402"/>
              <a:ext cx="2560320" cy="365760"/>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Education/Coordination</a:t>
              </a:r>
            </a:p>
          </p:txBody>
        </p:sp>
      </p:grpSp>
      <p:sp>
        <p:nvSpPr>
          <p:cNvPr id="32" name="TextBox 31">
            <a:extLst>
              <a:ext uri="{FF2B5EF4-FFF2-40B4-BE49-F238E27FC236}">
                <a16:creationId xmlns:a16="http://schemas.microsoft.com/office/drawing/2014/main" id="{391C4C41-DB26-4985-A9DA-542A826354EA}"/>
              </a:ext>
            </a:extLst>
          </p:cNvPr>
          <p:cNvSpPr txBox="1"/>
          <p:nvPr/>
        </p:nvSpPr>
        <p:spPr>
          <a:xfrm>
            <a:off x="477026" y="4757123"/>
            <a:ext cx="8189948" cy="1631216"/>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Presented fleet electrification approach at 2022 G-4 Fleet Manager Workshop </a:t>
            </a:r>
          </a:p>
          <a:p>
            <a:pPr marL="285750" indent="-285750">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Responded to Council for Environmental Quality (CEQ) FY22 ZEV Fleet Strategic Plan tasker and FY22 Q3 EVSE Deployment Status Report tasker</a:t>
            </a:r>
          </a:p>
          <a:p>
            <a:pPr marL="285750" indent="-285750">
              <a:spcAft>
                <a:spcPts val="600"/>
              </a:spcAft>
              <a:buFont typeface="Arial" panose="020B0604020202020204" pitchFamily="34" charset="0"/>
              <a:buChar char="•"/>
            </a:pPr>
            <a:r>
              <a:rPr lang="en-US" dirty="0">
                <a:latin typeface="Calibri" panose="020F0502020204030204" pitchFamily="34" charset="0"/>
                <a:cs typeface="Calibri" panose="020F0502020204030204" pitchFamily="34" charset="0"/>
              </a:rPr>
              <a:t>Provided feedback to OSD regarding potential expansions to Quarterly EVSE Deployment Status Report</a:t>
            </a:r>
          </a:p>
        </p:txBody>
      </p:sp>
      <p:sp>
        <p:nvSpPr>
          <p:cNvPr id="14" name="Slide Number Placeholder 13">
            <a:extLst>
              <a:ext uri="{FF2B5EF4-FFF2-40B4-BE49-F238E27FC236}">
                <a16:creationId xmlns:a16="http://schemas.microsoft.com/office/drawing/2014/main" id="{178B024B-6B3B-4EBB-96E5-BFC0B4E648E1}"/>
              </a:ext>
            </a:extLst>
          </p:cNvPr>
          <p:cNvSpPr>
            <a:spLocks noGrp="1"/>
          </p:cNvSpPr>
          <p:nvPr>
            <p:ph type="sldNum" sz="quarter" idx="10"/>
          </p:nvPr>
        </p:nvSpPr>
        <p:spPr>
          <a:xfrm>
            <a:off x="7086600" y="6492875"/>
            <a:ext cx="2057400" cy="365125"/>
          </a:xfrm>
        </p:spPr>
        <p:txBody>
          <a:bodyPr/>
          <a:lstStyle/>
          <a:p>
            <a:fld id="{88041F01-E873-4EB5-898E-0848E93F8EE0}" type="slidenum">
              <a:rPr lang="en-US" smtClean="0"/>
              <a:t>7</a:t>
            </a:fld>
            <a:endParaRPr lang="en-US" dirty="0"/>
          </a:p>
        </p:txBody>
      </p:sp>
    </p:spTree>
    <p:extLst>
      <p:ext uri="{BB962C8B-B14F-4D97-AF65-F5344CB8AC3E}">
        <p14:creationId xmlns:p14="http://schemas.microsoft.com/office/powerpoint/2010/main" val="256288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DCEA-D3F5-4D11-A403-88DC0FF3D746}"/>
              </a:ext>
            </a:extLst>
          </p:cNvPr>
          <p:cNvSpPr>
            <a:spLocks noGrp="1"/>
          </p:cNvSpPr>
          <p:nvPr>
            <p:ph type="title"/>
          </p:nvPr>
        </p:nvSpPr>
        <p:spPr/>
        <p:txBody>
          <a:bodyPr/>
          <a:lstStyle/>
          <a:p>
            <a:r>
              <a:rPr lang="en-US">
                <a:latin typeface="Calibri" panose="020F0502020204030204" pitchFamily="34" charset="0"/>
                <a:cs typeface="Calibri" panose="020F0502020204030204" pitchFamily="34" charset="0"/>
              </a:rPr>
              <a:t>Spotlight:  Beam EV ARC</a:t>
            </a:r>
          </a:p>
        </p:txBody>
      </p:sp>
      <p:graphicFrame>
        <p:nvGraphicFramePr>
          <p:cNvPr id="3" name="Table 2">
            <a:extLst>
              <a:ext uri="{FF2B5EF4-FFF2-40B4-BE49-F238E27FC236}">
                <a16:creationId xmlns:a16="http://schemas.microsoft.com/office/drawing/2014/main" id="{58BE9D70-5A66-43CF-BA75-C45E09D346B8}"/>
              </a:ext>
            </a:extLst>
          </p:cNvPr>
          <p:cNvGraphicFramePr>
            <a:graphicFrameLocks noGrp="1"/>
          </p:cNvGraphicFramePr>
          <p:nvPr>
            <p:extLst>
              <p:ext uri="{D42A27DB-BD31-4B8C-83A1-F6EECF244321}">
                <p14:modId xmlns:p14="http://schemas.microsoft.com/office/powerpoint/2010/main" val="472946643"/>
              </p:ext>
            </p:extLst>
          </p:nvPr>
        </p:nvGraphicFramePr>
        <p:xfrm>
          <a:off x="4595697" y="2542853"/>
          <a:ext cx="3780317" cy="3927390"/>
        </p:xfrm>
        <a:graphic>
          <a:graphicData uri="http://schemas.openxmlformats.org/drawingml/2006/table">
            <a:tbl>
              <a:tblPr firstRow="1" firstCol="1" bandRow="1"/>
              <a:tblGrid>
                <a:gridCol w="2837278">
                  <a:extLst>
                    <a:ext uri="{9D8B030D-6E8A-4147-A177-3AD203B41FA5}">
                      <a16:colId xmlns:a16="http://schemas.microsoft.com/office/drawing/2014/main" val="3341520179"/>
                    </a:ext>
                  </a:extLst>
                </a:gridCol>
                <a:gridCol w="943039">
                  <a:extLst>
                    <a:ext uri="{9D8B030D-6E8A-4147-A177-3AD203B41FA5}">
                      <a16:colId xmlns:a16="http://schemas.microsoft.com/office/drawing/2014/main" val="2547980613"/>
                    </a:ext>
                  </a:extLst>
                </a:gridCol>
              </a:tblGrid>
              <a:tr h="232788">
                <a:tc>
                  <a:txBody>
                    <a:bodyPr/>
                    <a:lstStyle/>
                    <a:p>
                      <a:pPr marL="0" marR="0" algn="ctr">
                        <a:lnSpc>
                          <a:spcPct val="107000"/>
                        </a:lnSpc>
                        <a:spcBef>
                          <a:spcPts val="0"/>
                        </a:spcBef>
                        <a:spcAft>
                          <a:spcPts val="0"/>
                        </a:spcAft>
                      </a:pPr>
                      <a:r>
                        <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Installation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Qty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546180781"/>
                  </a:ext>
                </a:extLst>
              </a:tr>
              <a:tr h="249981">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MCB Camp Pendleton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7292164"/>
                  </a:ext>
                </a:extLst>
              </a:tr>
              <a:tr h="265442">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MCAGCC Twentynine Palms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099334"/>
                  </a:ext>
                </a:extLst>
              </a:tr>
              <a:tr h="249981">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MCRD San Diego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910897"/>
                  </a:ext>
                </a:extLst>
              </a:tr>
              <a:tr h="249981">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MCAS Miramar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1601816"/>
                  </a:ext>
                </a:extLst>
              </a:tr>
              <a:tr h="249981">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MCAS Yuma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8925644"/>
                  </a:ext>
                </a:extLst>
              </a:tr>
              <a:tr h="249981">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MCB Camp Lejeune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2148796"/>
                  </a:ext>
                </a:extLst>
              </a:tr>
              <a:tr h="249981">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MCAS Cherry Point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5356933"/>
                  </a:ext>
                </a:extLst>
              </a:tr>
              <a:tr h="249981">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MCRD Parris Island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497518"/>
                  </a:ext>
                </a:extLst>
              </a:tr>
              <a:tr h="265442">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MCAS Blount Island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0083055"/>
                  </a:ext>
                </a:extLst>
              </a:tr>
              <a:tr h="232788">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MCLB Albany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9984673"/>
                  </a:ext>
                </a:extLst>
              </a:tr>
              <a:tr h="232788">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MCB Quantico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2763416"/>
                  </a:ext>
                </a:extLst>
              </a:tr>
              <a:tr h="265442">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MCAS Beaufort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4343296"/>
                  </a:ext>
                </a:extLst>
              </a:tr>
              <a:tr h="249981">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MCB Hawaii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6210535"/>
                  </a:ext>
                </a:extLst>
              </a:tr>
              <a:tr h="232788">
                <a:tc>
                  <a:txBody>
                    <a:bodyPr/>
                    <a:lstStyle/>
                    <a:p>
                      <a:pPr marL="0" marR="0" algn="ctr">
                        <a:lnSpc>
                          <a:spcPct val="107000"/>
                        </a:lnSpc>
                        <a:spcBef>
                          <a:spcPts val="0"/>
                        </a:spcBef>
                        <a:spcAft>
                          <a:spcPts val="0"/>
                        </a:spcAft>
                      </a:pPr>
                      <a:r>
                        <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682601755"/>
                  </a:ext>
                </a:extLst>
              </a:tr>
            </a:tbl>
          </a:graphicData>
        </a:graphic>
      </p:graphicFrame>
      <p:sp>
        <p:nvSpPr>
          <p:cNvPr id="7" name="TextBox 6">
            <a:extLst>
              <a:ext uri="{FF2B5EF4-FFF2-40B4-BE49-F238E27FC236}">
                <a16:creationId xmlns:a16="http://schemas.microsoft.com/office/drawing/2014/main" id="{901707C2-D33D-4200-A412-AF015AACA5B1}"/>
              </a:ext>
            </a:extLst>
          </p:cNvPr>
          <p:cNvSpPr txBox="1"/>
          <p:nvPr/>
        </p:nvSpPr>
        <p:spPr>
          <a:xfrm>
            <a:off x="4564178" y="1869544"/>
            <a:ext cx="3811837" cy="646331"/>
          </a:xfrm>
          <a:prstGeom prst="rect">
            <a:avLst/>
          </a:prstGeom>
          <a:noFill/>
        </p:spPr>
        <p:txBody>
          <a:bodyPr wrap="square" rtlCol="0">
            <a:spAutoFit/>
          </a:bodyPr>
          <a:lstStyle/>
          <a:p>
            <a:pPr algn="ctr"/>
            <a:r>
              <a:rPr lang="en-US" i="1">
                <a:latin typeface="Calibri" panose="020F0502020204030204" pitchFamily="34" charset="0"/>
                <a:cs typeface="Calibri" panose="020F0502020204030204" pitchFamily="34" charset="0"/>
              </a:rPr>
              <a:t>USMC has deployed 21 Beam EV ARCs across 13 Marine Corps Installations: </a:t>
            </a:r>
          </a:p>
        </p:txBody>
      </p:sp>
      <p:grpSp>
        <p:nvGrpSpPr>
          <p:cNvPr id="4" name="Group 3">
            <a:extLst>
              <a:ext uri="{FF2B5EF4-FFF2-40B4-BE49-F238E27FC236}">
                <a16:creationId xmlns:a16="http://schemas.microsoft.com/office/drawing/2014/main" id="{BAA0E62A-C537-48DA-BC3E-439D60A63C19}"/>
              </a:ext>
            </a:extLst>
          </p:cNvPr>
          <p:cNvGrpSpPr/>
          <p:nvPr/>
        </p:nvGrpSpPr>
        <p:grpSpPr>
          <a:xfrm>
            <a:off x="767984" y="1873560"/>
            <a:ext cx="3675907" cy="1569661"/>
            <a:chOff x="774572" y="2291752"/>
            <a:chExt cx="3318460" cy="1569661"/>
          </a:xfrm>
        </p:grpSpPr>
        <p:sp>
          <p:nvSpPr>
            <p:cNvPr id="9" name="Rectangle 8">
              <a:extLst>
                <a:ext uri="{FF2B5EF4-FFF2-40B4-BE49-F238E27FC236}">
                  <a16:creationId xmlns:a16="http://schemas.microsoft.com/office/drawing/2014/main" id="{FA209186-1398-4501-8C73-AFAB54FC0761}"/>
                </a:ext>
              </a:extLst>
            </p:cNvPr>
            <p:cNvSpPr/>
            <p:nvPr/>
          </p:nvSpPr>
          <p:spPr bwMode="auto">
            <a:xfrm>
              <a:off x="774572" y="2291752"/>
              <a:ext cx="3318460" cy="1569661"/>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857A5B53-9B77-474B-ACBE-8CBBA8ADE9BD}"/>
                </a:ext>
              </a:extLst>
            </p:cNvPr>
            <p:cNvSpPr txBox="1"/>
            <p:nvPr/>
          </p:nvSpPr>
          <p:spPr>
            <a:xfrm>
              <a:off x="774572" y="2291752"/>
              <a:ext cx="3318460" cy="1569660"/>
            </a:xfrm>
            <a:prstGeom prst="rect">
              <a:avLst/>
            </a:prstGeom>
            <a:noFill/>
          </p:spPr>
          <p:txBody>
            <a:bodyPr wrap="square" lIns="182880" tIns="91440" rIns="182880" bIns="91440" rtlCol="0" anchor="ctr" anchorCtr="0">
              <a:spAutoFit/>
            </a:bodyPr>
            <a:lstStyle/>
            <a:p>
              <a:pPr algn="ctr">
                <a:spcAft>
                  <a:spcPts val="600"/>
                </a:spcAft>
              </a:pPr>
              <a:r>
                <a:rPr lang="en-US">
                  <a:latin typeface="Calibri" panose="020F0502020204030204" pitchFamily="34" charset="0"/>
                  <a:cs typeface="Calibri" panose="020F0502020204030204" pitchFamily="34" charset="0"/>
                </a:rPr>
                <a:t>EV ARCs enable MCICOM to bridge the charging gap for early ZEV adopters until permanent charging infrastructure is in place.</a:t>
              </a:r>
            </a:p>
          </p:txBody>
        </p:sp>
      </p:grpSp>
      <p:sp>
        <p:nvSpPr>
          <p:cNvPr id="12" name="Slide Number Placeholder 11">
            <a:extLst>
              <a:ext uri="{FF2B5EF4-FFF2-40B4-BE49-F238E27FC236}">
                <a16:creationId xmlns:a16="http://schemas.microsoft.com/office/drawing/2014/main" id="{9BCD0A82-E6AE-4B91-94C0-09D30A7F3D8B}"/>
              </a:ext>
            </a:extLst>
          </p:cNvPr>
          <p:cNvSpPr>
            <a:spLocks noGrp="1"/>
          </p:cNvSpPr>
          <p:nvPr>
            <p:ph type="sldNum" sz="quarter" idx="10"/>
          </p:nvPr>
        </p:nvSpPr>
        <p:spPr>
          <a:xfrm>
            <a:off x="7086600" y="6496283"/>
            <a:ext cx="2057400" cy="365125"/>
          </a:xfrm>
        </p:spPr>
        <p:txBody>
          <a:bodyPr/>
          <a:lstStyle/>
          <a:p>
            <a:fld id="{88041F01-E873-4EB5-898E-0848E93F8EE0}" type="slidenum">
              <a:rPr lang="en-US" smtClean="0"/>
              <a:t>8</a:t>
            </a:fld>
            <a:endParaRPr lang="en-US" dirty="0"/>
          </a:p>
        </p:txBody>
      </p:sp>
      <p:sp>
        <p:nvSpPr>
          <p:cNvPr id="8" name="TextBox 7">
            <a:extLst>
              <a:ext uri="{FF2B5EF4-FFF2-40B4-BE49-F238E27FC236}">
                <a16:creationId xmlns:a16="http://schemas.microsoft.com/office/drawing/2014/main" id="{475C55D3-EE51-4BED-88DF-E35A4FE0CBE8}"/>
              </a:ext>
            </a:extLst>
          </p:cNvPr>
          <p:cNvSpPr txBox="1"/>
          <p:nvPr/>
        </p:nvSpPr>
        <p:spPr>
          <a:xfrm>
            <a:off x="1141815" y="6278741"/>
            <a:ext cx="2568332" cy="261610"/>
          </a:xfrm>
          <a:prstGeom prst="rect">
            <a:avLst/>
          </a:prstGeom>
          <a:noFill/>
        </p:spPr>
        <p:txBody>
          <a:bodyPr wrap="none" rtlCol="0">
            <a:spAutoFit/>
          </a:bodyPr>
          <a:lstStyle/>
          <a:p>
            <a:r>
              <a:rPr lang="en-US" sz="1100">
                <a:solidFill>
                  <a:schemeClr val="bg1">
                    <a:lumMod val="50000"/>
                  </a:schemeClr>
                </a:solidFill>
              </a:rPr>
              <a:t>Beam EV ARC Aboard MCB Quantico</a:t>
            </a:r>
          </a:p>
        </p:txBody>
      </p:sp>
      <p:sp>
        <p:nvSpPr>
          <p:cNvPr id="5" name="TextBox 4">
            <a:extLst>
              <a:ext uri="{FF2B5EF4-FFF2-40B4-BE49-F238E27FC236}">
                <a16:creationId xmlns:a16="http://schemas.microsoft.com/office/drawing/2014/main" id="{C80EC7A1-3144-4A48-B913-ED19981DB105}"/>
              </a:ext>
            </a:extLst>
          </p:cNvPr>
          <p:cNvSpPr txBox="1"/>
          <p:nvPr/>
        </p:nvSpPr>
        <p:spPr>
          <a:xfrm>
            <a:off x="767985" y="1299990"/>
            <a:ext cx="7608030" cy="380349"/>
          </a:xfrm>
          <a:prstGeom prst="rect">
            <a:avLst/>
          </a:prstGeom>
          <a:noFill/>
        </p:spPr>
        <p:txBody>
          <a:bodyPr wrap="square" lIns="0" rIns="0" rtlCol="0">
            <a:spAutoFit/>
          </a:bodyPr>
          <a:lstStyle/>
          <a:p>
            <a:pPr>
              <a:spcAft>
                <a:spcPts val="600"/>
              </a:spcAft>
            </a:pPr>
            <a:r>
              <a:rPr lang="en-US">
                <a:latin typeface="Calibri" panose="020F0502020204030204" pitchFamily="34" charset="0"/>
                <a:cs typeface="Calibri" panose="020F0502020204030204" pitchFamily="34" charset="0"/>
              </a:rPr>
              <a:t>The Beam EV ARC is a portable, rapidly deployable, solar charging station for EVs.</a:t>
            </a:r>
          </a:p>
        </p:txBody>
      </p:sp>
      <p:pic>
        <p:nvPicPr>
          <p:cNvPr id="1026" name="Picture 2" descr="Marine Corps Base Quantico Receives its First Mobile, Solar-Powered Electric Vehicle Charg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8274" y="3542791"/>
            <a:ext cx="3955617" cy="2638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5423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42D3-4EAF-483D-9E03-23CD4E574D78}"/>
              </a:ext>
            </a:extLst>
          </p:cNvPr>
          <p:cNvSpPr txBox="1">
            <a:spLocks/>
          </p:cNvSpPr>
          <p:nvPr/>
        </p:nvSpPr>
        <p:spPr>
          <a:xfrm>
            <a:off x="1399285" y="28575"/>
            <a:ext cx="6324600" cy="609600"/>
          </a:xfrm>
          <a:prstGeom prst="rect">
            <a:avLst/>
          </a:prstGeom>
        </p:spPr>
        <p:txBody>
          <a:bodyPr anchor="ctr" anchorCtr="0"/>
          <a:lst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cs typeface="Arial" charset="0"/>
              </a:defRPr>
            </a:lvl2pPr>
            <a:lvl3pPr algn="ctr" rtl="0" eaLnBrk="0" fontAlgn="base" hangingPunct="0">
              <a:spcBef>
                <a:spcPct val="0"/>
              </a:spcBef>
              <a:spcAft>
                <a:spcPct val="0"/>
              </a:spcAft>
              <a:defRPr sz="3200" b="1">
                <a:solidFill>
                  <a:schemeClr val="tx2"/>
                </a:solidFill>
                <a:latin typeface="Arial" charset="0"/>
                <a:cs typeface="Arial" charset="0"/>
              </a:defRPr>
            </a:lvl3pPr>
            <a:lvl4pPr algn="ctr" rtl="0" eaLnBrk="0" fontAlgn="base" hangingPunct="0">
              <a:spcBef>
                <a:spcPct val="0"/>
              </a:spcBef>
              <a:spcAft>
                <a:spcPct val="0"/>
              </a:spcAft>
              <a:defRPr sz="3200" b="1">
                <a:solidFill>
                  <a:schemeClr val="tx2"/>
                </a:solidFill>
                <a:latin typeface="Arial" charset="0"/>
                <a:cs typeface="Arial" charset="0"/>
              </a:defRPr>
            </a:lvl4pPr>
            <a:lvl5pPr algn="ctr" rtl="0" eaLnBrk="0" fontAlgn="base" hangingPunct="0">
              <a:spcBef>
                <a:spcPct val="0"/>
              </a:spcBef>
              <a:spcAft>
                <a:spcPct val="0"/>
              </a:spcAft>
              <a:defRPr sz="3200" b="1">
                <a:solidFill>
                  <a:schemeClr val="tx2"/>
                </a:solidFill>
                <a:latin typeface="Arial" charset="0"/>
                <a:cs typeface="Arial" charset="0"/>
              </a:defRPr>
            </a:lvl5pPr>
            <a:lvl6pPr marL="457200" algn="ctr" rtl="0" eaLnBrk="0" fontAlgn="base" hangingPunct="0">
              <a:spcBef>
                <a:spcPct val="0"/>
              </a:spcBef>
              <a:spcAft>
                <a:spcPct val="0"/>
              </a:spcAft>
              <a:defRPr sz="3200" b="1">
                <a:solidFill>
                  <a:schemeClr val="tx2"/>
                </a:solidFill>
                <a:latin typeface="Arial" charset="0"/>
                <a:cs typeface="Arial" charset="0"/>
              </a:defRPr>
            </a:lvl6pPr>
            <a:lvl7pPr marL="914400" algn="ctr" rtl="0" eaLnBrk="0" fontAlgn="base" hangingPunct="0">
              <a:spcBef>
                <a:spcPct val="0"/>
              </a:spcBef>
              <a:spcAft>
                <a:spcPct val="0"/>
              </a:spcAft>
              <a:defRPr sz="3200" b="1">
                <a:solidFill>
                  <a:schemeClr val="tx2"/>
                </a:solidFill>
                <a:latin typeface="Arial" charset="0"/>
                <a:cs typeface="Arial" charset="0"/>
              </a:defRPr>
            </a:lvl7pPr>
            <a:lvl8pPr marL="1371600" algn="ctr" rtl="0" eaLnBrk="0" fontAlgn="base" hangingPunct="0">
              <a:spcBef>
                <a:spcPct val="0"/>
              </a:spcBef>
              <a:spcAft>
                <a:spcPct val="0"/>
              </a:spcAft>
              <a:defRPr sz="3200" b="1">
                <a:solidFill>
                  <a:schemeClr val="tx2"/>
                </a:solidFill>
                <a:latin typeface="Arial" charset="0"/>
                <a:cs typeface="Arial" charset="0"/>
              </a:defRPr>
            </a:lvl8pPr>
            <a:lvl9pPr marL="1828800" algn="ctr" rtl="0" eaLnBrk="0" fontAlgn="base" hangingPunct="0">
              <a:spcBef>
                <a:spcPct val="0"/>
              </a:spcBef>
              <a:spcAft>
                <a:spcPct val="0"/>
              </a:spcAft>
              <a:defRPr sz="3200" b="1">
                <a:solidFill>
                  <a:schemeClr val="tx2"/>
                </a:solidFill>
                <a:latin typeface="Arial" charset="0"/>
                <a:cs typeface="Arial" charset="0"/>
              </a:defRPr>
            </a:lvl9pPr>
          </a:lstStyle>
          <a:p>
            <a:r>
              <a:rPr lang="en-US" kern="0">
                <a:latin typeface="Calibri" panose="020F0502020204030204" pitchFamily="34" charset="0"/>
                <a:cs typeface="Calibri" panose="020F0502020204030204" pitchFamily="34" charset="0"/>
              </a:rPr>
              <a:t>ZEV Adoption</a:t>
            </a:r>
          </a:p>
        </p:txBody>
      </p:sp>
      <p:sp>
        <p:nvSpPr>
          <p:cNvPr id="16" name="TextBox 15">
            <a:extLst>
              <a:ext uri="{FF2B5EF4-FFF2-40B4-BE49-F238E27FC236}">
                <a16:creationId xmlns:a16="http://schemas.microsoft.com/office/drawing/2014/main" id="{01A68829-0685-4A44-AE74-5C981D56276C}"/>
              </a:ext>
            </a:extLst>
          </p:cNvPr>
          <p:cNvSpPr txBox="1"/>
          <p:nvPr/>
        </p:nvSpPr>
        <p:spPr>
          <a:xfrm>
            <a:off x="532882" y="1684473"/>
            <a:ext cx="8357730" cy="723275"/>
          </a:xfrm>
          <a:prstGeom prst="rect">
            <a:avLst/>
          </a:prstGeom>
          <a:noFill/>
        </p:spPr>
        <p:txBody>
          <a:bodyPr wrap="square" rtlCol="0">
            <a:spAutoFit/>
          </a:bodyPr>
          <a:lstStyle/>
          <a:p>
            <a:pPr marL="285750" marR="0" lvl="0" indent="-285750"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USMC currently has 81 ZEVs (22 BEVs, 59 PHEVs), with 56 ZEVs ordered in FY22</a:t>
            </a:r>
          </a:p>
          <a:p>
            <a:pPr marL="285750" indent="-285750">
              <a:spcAft>
                <a:spcPts val="600"/>
              </a:spcAft>
              <a:buFont typeface="Arial" panose="020B0604020202020204" pitchFamily="34" charset="0"/>
              <a:buChar char="•"/>
              <a:defRPr/>
            </a:pPr>
            <a:r>
              <a:rPr kumimoji="0" lang="en-US"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Top installations: MCB Camp Pendleton, MCB Quantico, MCAS Yuma, MCAS Miramar</a:t>
            </a:r>
            <a:endParaRPr kumimoji="0" lang="en-US"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2E2B2E79-0CB0-4AB5-B170-F50FB6B870A7}"/>
              </a:ext>
            </a:extLst>
          </p:cNvPr>
          <p:cNvSpPr txBox="1"/>
          <p:nvPr/>
        </p:nvSpPr>
        <p:spPr>
          <a:xfrm>
            <a:off x="532882" y="3187272"/>
            <a:ext cx="7887218" cy="646331"/>
          </a:xfrm>
          <a:prstGeom prst="rect">
            <a:avLst/>
          </a:prstGeom>
          <a:noFill/>
          <a:ln w="19050">
            <a:noFill/>
          </a:ln>
        </p:spPr>
        <p:txBody>
          <a:bodyPr wrap="square" rtlCol="0">
            <a:spAutoFit/>
          </a:bodyPr>
          <a:lstStyle/>
          <a:p>
            <a:pPr>
              <a:spcBef>
                <a:spcPts val="600"/>
              </a:spcBef>
            </a:pPr>
            <a:r>
              <a:rPr lang="en-US">
                <a:latin typeface="Calibri" panose="020F0502020204030204" pitchFamily="34" charset="0"/>
                <a:cs typeface="Calibri" panose="020F0502020204030204" pitchFamily="34" charset="0"/>
              </a:rPr>
              <a:t>Data collected from various exercises conducted in FY22 will be used to inform year-over-year ZEV conversion targets and FY23 acquisition planning:</a:t>
            </a:r>
          </a:p>
        </p:txBody>
      </p:sp>
      <p:grpSp>
        <p:nvGrpSpPr>
          <p:cNvPr id="4" name="Group 3">
            <a:extLst>
              <a:ext uri="{FF2B5EF4-FFF2-40B4-BE49-F238E27FC236}">
                <a16:creationId xmlns:a16="http://schemas.microsoft.com/office/drawing/2014/main" id="{72819482-A5AD-4938-82EF-B3435073B807}"/>
              </a:ext>
            </a:extLst>
          </p:cNvPr>
          <p:cNvGrpSpPr/>
          <p:nvPr/>
        </p:nvGrpSpPr>
        <p:grpSpPr>
          <a:xfrm>
            <a:off x="846834" y="3929122"/>
            <a:ext cx="7450332" cy="806679"/>
            <a:chOff x="846834" y="3744715"/>
            <a:chExt cx="7450332" cy="806679"/>
          </a:xfrm>
        </p:grpSpPr>
        <p:sp>
          <p:nvSpPr>
            <p:cNvPr id="17" name="TextBox 16">
              <a:extLst>
                <a:ext uri="{FF2B5EF4-FFF2-40B4-BE49-F238E27FC236}">
                  <a16:creationId xmlns:a16="http://schemas.microsoft.com/office/drawing/2014/main" id="{AE09DA11-1F2B-4FAF-961E-61DBC6445E0E}"/>
                </a:ext>
              </a:extLst>
            </p:cNvPr>
            <p:cNvSpPr txBox="1"/>
            <p:nvPr/>
          </p:nvSpPr>
          <p:spPr>
            <a:xfrm>
              <a:off x="846834" y="3965613"/>
              <a:ext cx="162823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FY22 ZPAC </a:t>
              </a:r>
            </a:p>
            <a:p>
              <a:pPr marL="0" marR="0" lvl="0" indent="0" algn="ctr" defTabSz="914400" rtl="0" eaLnBrk="1" fontAlgn="auto" latinLnBrk="0" hangingPunct="1">
                <a:lnSpc>
                  <a:spcPct val="100000"/>
                </a:lnSpc>
                <a:spcBef>
                  <a:spcPts val="0"/>
                </a:spcBef>
                <a:buClrTx/>
                <a:buSzTx/>
                <a:buFontTx/>
                <a:buNone/>
                <a:tabLst/>
                <a:defRPr/>
              </a:pPr>
              <a:r>
                <a:rPr kumimoji="0" lang="en-US" sz="1600" b="1"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Data Call</a:t>
              </a:r>
            </a:p>
          </p:txBody>
        </p:sp>
        <p:sp>
          <p:nvSpPr>
            <p:cNvPr id="7" name="TextBox 6">
              <a:extLst>
                <a:ext uri="{FF2B5EF4-FFF2-40B4-BE49-F238E27FC236}">
                  <a16:creationId xmlns:a16="http://schemas.microsoft.com/office/drawing/2014/main" id="{B3E06503-4E29-4593-9AB4-ABABEABEE912}"/>
                </a:ext>
              </a:extLst>
            </p:cNvPr>
            <p:cNvSpPr txBox="1"/>
            <p:nvPr/>
          </p:nvSpPr>
          <p:spPr>
            <a:xfrm>
              <a:off x="2653823" y="3966619"/>
              <a:ext cx="18288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1200"/>
                </a:spcBef>
                <a:spcAft>
                  <a:spcPts val="300"/>
                </a:spcAft>
                <a:buClrTx/>
                <a:buSzTx/>
                <a:buFontTx/>
                <a:buNone/>
                <a:tabLst/>
                <a:defRPr/>
              </a:pPr>
              <a:r>
                <a:rPr lang="en-US" sz="1600" b="1">
                  <a:solidFill>
                    <a:srgbClr val="000000"/>
                  </a:solidFill>
                  <a:latin typeface="Calibri" panose="020F0502020204030204" pitchFamily="34" charset="0"/>
                  <a:cs typeface="Calibri" panose="020F0502020204030204" pitchFamily="34" charset="0"/>
                </a:rPr>
                <a:t>FY22 GSA CAM Replacements</a:t>
              </a:r>
              <a:endParaRPr kumimoji="0" lang="en-US" sz="1600" b="1"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sp>
          <p:nvSpPr>
            <p:cNvPr id="6" name="Arrow: Down 5">
              <a:extLst>
                <a:ext uri="{FF2B5EF4-FFF2-40B4-BE49-F238E27FC236}">
                  <a16:creationId xmlns:a16="http://schemas.microsoft.com/office/drawing/2014/main" id="{D0781CD2-DF27-455A-AA60-FE66EFC3F651}"/>
                </a:ext>
              </a:extLst>
            </p:cNvPr>
            <p:cNvSpPr/>
            <p:nvPr/>
          </p:nvSpPr>
          <p:spPr bwMode="auto">
            <a:xfrm rot="16200000">
              <a:off x="2381566" y="4035667"/>
              <a:ext cx="365760" cy="383114"/>
            </a:xfrm>
            <a:prstGeom prst="downArrow">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solidFill>
                    <a:srgbClr val="002060"/>
                  </a:solidFill>
                </a:ln>
                <a:solidFill>
                  <a:srgbClr val="002060"/>
                </a:solidFill>
                <a:effectLst/>
                <a:latin typeface="Calibri" panose="020F0502020204030204" pitchFamily="34" charset="0"/>
                <a:cs typeface="Calibri" panose="020F0502020204030204" pitchFamily="34" charset="0"/>
              </a:endParaRPr>
            </a:p>
          </p:txBody>
        </p:sp>
        <p:sp>
          <p:nvSpPr>
            <p:cNvPr id="20" name="Arrow: Down 19">
              <a:extLst>
                <a:ext uri="{FF2B5EF4-FFF2-40B4-BE49-F238E27FC236}">
                  <a16:creationId xmlns:a16="http://schemas.microsoft.com/office/drawing/2014/main" id="{202809E0-DA55-498A-8724-A94A28C5E814}"/>
                </a:ext>
              </a:extLst>
            </p:cNvPr>
            <p:cNvSpPr/>
            <p:nvPr/>
          </p:nvSpPr>
          <p:spPr bwMode="auto">
            <a:xfrm rot="16200000">
              <a:off x="6396674" y="4035667"/>
              <a:ext cx="365760" cy="383114"/>
            </a:xfrm>
            <a:prstGeom prst="downArrow">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solidFill>
                    <a:srgbClr val="002060"/>
                  </a:solidFill>
                </a:ln>
                <a:solidFill>
                  <a:srgbClr val="002060"/>
                </a:solidFill>
                <a:effectLst/>
                <a:latin typeface="Calibri" panose="020F0502020204030204" pitchFamily="34" charset="0"/>
                <a:cs typeface="Calibri" panose="020F0502020204030204" pitchFamily="34" charset="0"/>
              </a:endParaRPr>
            </a:p>
          </p:txBody>
        </p:sp>
        <p:sp>
          <p:nvSpPr>
            <p:cNvPr id="23" name="TextBox 22">
              <a:extLst>
                <a:ext uri="{FF2B5EF4-FFF2-40B4-BE49-F238E27FC236}">
                  <a16:creationId xmlns:a16="http://schemas.microsoft.com/office/drawing/2014/main" id="{6AD1FBC7-4A7E-4242-8CDE-05344764E613}"/>
                </a:ext>
              </a:extLst>
            </p:cNvPr>
            <p:cNvSpPr txBox="1"/>
            <p:nvPr/>
          </p:nvSpPr>
          <p:spPr>
            <a:xfrm>
              <a:off x="4661377" y="3965613"/>
              <a:ext cx="18288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sz="1600" b="1">
                  <a:solidFill>
                    <a:srgbClr val="000000"/>
                  </a:solidFill>
                  <a:latin typeface="Calibri" panose="020F0502020204030204" pitchFamily="34" charset="0"/>
                  <a:cs typeface="Calibri" panose="020F0502020204030204" pitchFamily="34" charset="0"/>
                </a:rPr>
                <a:t>Year-Over-Year Target Planning </a:t>
              </a:r>
              <a:endParaRPr kumimoji="0" lang="en-US" sz="1600" b="1"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sp>
          <p:nvSpPr>
            <p:cNvPr id="24" name="Arrow: Down 23">
              <a:extLst>
                <a:ext uri="{FF2B5EF4-FFF2-40B4-BE49-F238E27FC236}">
                  <a16:creationId xmlns:a16="http://schemas.microsoft.com/office/drawing/2014/main" id="{7365ED38-4465-4DB2-AFE1-A83A67CEFD0D}"/>
                </a:ext>
              </a:extLst>
            </p:cNvPr>
            <p:cNvSpPr/>
            <p:nvPr/>
          </p:nvSpPr>
          <p:spPr bwMode="auto">
            <a:xfrm rot="16200000">
              <a:off x="4389120" y="4035666"/>
              <a:ext cx="365760" cy="383114"/>
            </a:xfrm>
            <a:prstGeom prst="downArrow">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solidFill>
                    <a:srgbClr val="002060"/>
                  </a:solidFill>
                </a:ln>
                <a:solidFill>
                  <a:srgbClr val="002060"/>
                </a:solidFill>
                <a:effectLst/>
                <a:latin typeface="Calibri" panose="020F0502020204030204" pitchFamily="34" charset="0"/>
                <a:cs typeface="Calibri" panose="020F0502020204030204" pitchFamily="34" charset="0"/>
              </a:endParaRPr>
            </a:p>
          </p:txBody>
        </p:sp>
        <p:sp>
          <p:nvSpPr>
            <p:cNvPr id="26" name="TextBox 25">
              <a:extLst>
                <a:ext uri="{FF2B5EF4-FFF2-40B4-BE49-F238E27FC236}">
                  <a16:creationId xmlns:a16="http://schemas.microsoft.com/office/drawing/2014/main" id="{A317BB22-57E2-4212-8F0E-5A9013679E88}"/>
                </a:ext>
              </a:extLst>
            </p:cNvPr>
            <p:cNvSpPr txBox="1"/>
            <p:nvPr/>
          </p:nvSpPr>
          <p:spPr>
            <a:xfrm>
              <a:off x="6668931" y="3965613"/>
              <a:ext cx="162823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sz="1600" b="1">
                  <a:solidFill>
                    <a:srgbClr val="000000"/>
                  </a:solidFill>
                  <a:latin typeface="Calibri" panose="020F0502020204030204" pitchFamily="34" charset="0"/>
                  <a:cs typeface="Calibri" panose="020F0502020204030204" pitchFamily="34" charset="0"/>
                </a:rPr>
                <a:t>FY23 GSA CAM Cycle Prep</a:t>
              </a:r>
              <a:endParaRPr kumimoji="0" lang="en-US" sz="1600" b="1"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sp>
          <p:nvSpPr>
            <p:cNvPr id="30" name="Freeform 152">
              <a:extLst>
                <a:ext uri="{FF2B5EF4-FFF2-40B4-BE49-F238E27FC236}">
                  <a16:creationId xmlns:a16="http://schemas.microsoft.com/office/drawing/2014/main" id="{EA0E2C44-1A9B-435D-A689-81FDAB928CDC}"/>
                </a:ext>
              </a:extLst>
            </p:cNvPr>
            <p:cNvSpPr>
              <a:spLocks/>
            </p:cNvSpPr>
            <p:nvPr/>
          </p:nvSpPr>
          <p:spPr bwMode="auto">
            <a:xfrm>
              <a:off x="1542266" y="3744715"/>
              <a:ext cx="237370" cy="172385"/>
            </a:xfrm>
            <a:custGeom>
              <a:avLst/>
              <a:gdLst>
                <a:gd name="T0" fmla="*/ 307 w 311"/>
                <a:gd name="T1" fmla="*/ 4 h 236"/>
                <a:gd name="T2" fmla="*/ 292 w 311"/>
                <a:gd name="T3" fmla="*/ 4 h 236"/>
                <a:gd name="T4" fmla="*/ 86 w 311"/>
                <a:gd name="T5" fmla="*/ 210 h 236"/>
                <a:gd name="T6" fmla="*/ 19 w 311"/>
                <a:gd name="T7" fmla="*/ 143 h 236"/>
                <a:gd name="T8" fmla="*/ 4 w 311"/>
                <a:gd name="T9" fmla="*/ 143 h 236"/>
                <a:gd name="T10" fmla="*/ 4 w 311"/>
                <a:gd name="T11" fmla="*/ 158 h 236"/>
                <a:gd name="T12" fmla="*/ 78 w 311"/>
                <a:gd name="T13" fmla="*/ 233 h 236"/>
                <a:gd name="T14" fmla="*/ 86 w 311"/>
                <a:gd name="T15" fmla="*/ 236 h 236"/>
                <a:gd name="T16" fmla="*/ 94 w 311"/>
                <a:gd name="T17" fmla="*/ 233 h 236"/>
                <a:gd name="T18" fmla="*/ 307 w 311"/>
                <a:gd name="T19" fmla="*/ 19 h 236"/>
                <a:gd name="T20" fmla="*/ 307 w 311"/>
                <a:gd name="T21" fmla="*/ 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1" h="236">
                  <a:moveTo>
                    <a:pt x="307" y="4"/>
                  </a:moveTo>
                  <a:cubicBezTo>
                    <a:pt x="303" y="0"/>
                    <a:pt x="296" y="0"/>
                    <a:pt x="292" y="4"/>
                  </a:cubicBezTo>
                  <a:cubicBezTo>
                    <a:pt x="86" y="210"/>
                    <a:pt x="86" y="210"/>
                    <a:pt x="86" y="210"/>
                  </a:cubicBezTo>
                  <a:cubicBezTo>
                    <a:pt x="19" y="143"/>
                    <a:pt x="19" y="143"/>
                    <a:pt x="19" y="143"/>
                  </a:cubicBezTo>
                  <a:cubicBezTo>
                    <a:pt x="15" y="139"/>
                    <a:pt x="8" y="139"/>
                    <a:pt x="4" y="143"/>
                  </a:cubicBezTo>
                  <a:cubicBezTo>
                    <a:pt x="0" y="147"/>
                    <a:pt x="0" y="154"/>
                    <a:pt x="4" y="158"/>
                  </a:cubicBezTo>
                  <a:cubicBezTo>
                    <a:pt x="78" y="233"/>
                    <a:pt x="78" y="233"/>
                    <a:pt x="78" y="233"/>
                  </a:cubicBezTo>
                  <a:cubicBezTo>
                    <a:pt x="81" y="235"/>
                    <a:pt x="83" y="236"/>
                    <a:pt x="86" y="236"/>
                  </a:cubicBezTo>
                  <a:cubicBezTo>
                    <a:pt x="89" y="236"/>
                    <a:pt x="91" y="235"/>
                    <a:pt x="94" y="233"/>
                  </a:cubicBezTo>
                  <a:cubicBezTo>
                    <a:pt x="307" y="19"/>
                    <a:pt x="307" y="19"/>
                    <a:pt x="307" y="19"/>
                  </a:cubicBezTo>
                  <a:cubicBezTo>
                    <a:pt x="311" y="15"/>
                    <a:pt x="311" y="8"/>
                    <a:pt x="307" y="4"/>
                  </a:cubicBezTo>
                  <a:close/>
                </a:path>
              </a:pathLst>
            </a:custGeom>
            <a:solidFill>
              <a:schemeClr val="accent1"/>
            </a:solidFill>
            <a:ln>
              <a:solidFill>
                <a:schemeClr val="accent1"/>
              </a:solid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Calibri" panose="020F0502020204030204" pitchFamily="34" charset="0"/>
                <a:cs typeface="Calibri" panose="020F0502020204030204" pitchFamily="34" charset="0"/>
              </a:endParaRPr>
            </a:p>
          </p:txBody>
        </p:sp>
        <p:sp>
          <p:nvSpPr>
            <p:cNvPr id="32" name="Freeform 152">
              <a:extLst>
                <a:ext uri="{FF2B5EF4-FFF2-40B4-BE49-F238E27FC236}">
                  <a16:creationId xmlns:a16="http://schemas.microsoft.com/office/drawing/2014/main" id="{489FB155-CCFA-4648-8CD3-5B4BBBA7D938}"/>
                </a:ext>
              </a:extLst>
            </p:cNvPr>
            <p:cNvSpPr>
              <a:spLocks/>
            </p:cNvSpPr>
            <p:nvPr/>
          </p:nvSpPr>
          <p:spPr bwMode="auto">
            <a:xfrm>
              <a:off x="3449538" y="3744715"/>
              <a:ext cx="237370" cy="172385"/>
            </a:xfrm>
            <a:custGeom>
              <a:avLst/>
              <a:gdLst>
                <a:gd name="T0" fmla="*/ 307 w 311"/>
                <a:gd name="T1" fmla="*/ 4 h 236"/>
                <a:gd name="T2" fmla="*/ 292 w 311"/>
                <a:gd name="T3" fmla="*/ 4 h 236"/>
                <a:gd name="T4" fmla="*/ 86 w 311"/>
                <a:gd name="T5" fmla="*/ 210 h 236"/>
                <a:gd name="T6" fmla="*/ 19 w 311"/>
                <a:gd name="T7" fmla="*/ 143 h 236"/>
                <a:gd name="T8" fmla="*/ 4 w 311"/>
                <a:gd name="T9" fmla="*/ 143 h 236"/>
                <a:gd name="T10" fmla="*/ 4 w 311"/>
                <a:gd name="T11" fmla="*/ 158 h 236"/>
                <a:gd name="T12" fmla="*/ 78 w 311"/>
                <a:gd name="T13" fmla="*/ 233 h 236"/>
                <a:gd name="T14" fmla="*/ 86 w 311"/>
                <a:gd name="T15" fmla="*/ 236 h 236"/>
                <a:gd name="T16" fmla="*/ 94 w 311"/>
                <a:gd name="T17" fmla="*/ 233 h 236"/>
                <a:gd name="T18" fmla="*/ 307 w 311"/>
                <a:gd name="T19" fmla="*/ 19 h 236"/>
                <a:gd name="T20" fmla="*/ 307 w 311"/>
                <a:gd name="T21" fmla="*/ 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1" h="236">
                  <a:moveTo>
                    <a:pt x="307" y="4"/>
                  </a:moveTo>
                  <a:cubicBezTo>
                    <a:pt x="303" y="0"/>
                    <a:pt x="296" y="0"/>
                    <a:pt x="292" y="4"/>
                  </a:cubicBezTo>
                  <a:cubicBezTo>
                    <a:pt x="86" y="210"/>
                    <a:pt x="86" y="210"/>
                    <a:pt x="86" y="210"/>
                  </a:cubicBezTo>
                  <a:cubicBezTo>
                    <a:pt x="19" y="143"/>
                    <a:pt x="19" y="143"/>
                    <a:pt x="19" y="143"/>
                  </a:cubicBezTo>
                  <a:cubicBezTo>
                    <a:pt x="15" y="139"/>
                    <a:pt x="8" y="139"/>
                    <a:pt x="4" y="143"/>
                  </a:cubicBezTo>
                  <a:cubicBezTo>
                    <a:pt x="0" y="147"/>
                    <a:pt x="0" y="154"/>
                    <a:pt x="4" y="158"/>
                  </a:cubicBezTo>
                  <a:cubicBezTo>
                    <a:pt x="78" y="233"/>
                    <a:pt x="78" y="233"/>
                    <a:pt x="78" y="233"/>
                  </a:cubicBezTo>
                  <a:cubicBezTo>
                    <a:pt x="81" y="235"/>
                    <a:pt x="83" y="236"/>
                    <a:pt x="86" y="236"/>
                  </a:cubicBezTo>
                  <a:cubicBezTo>
                    <a:pt x="89" y="236"/>
                    <a:pt x="91" y="235"/>
                    <a:pt x="94" y="233"/>
                  </a:cubicBezTo>
                  <a:cubicBezTo>
                    <a:pt x="307" y="19"/>
                    <a:pt x="307" y="19"/>
                    <a:pt x="307" y="19"/>
                  </a:cubicBezTo>
                  <a:cubicBezTo>
                    <a:pt x="311" y="15"/>
                    <a:pt x="311" y="8"/>
                    <a:pt x="307" y="4"/>
                  </a:cubicBezTo>
                  <a:close/>
                </a:path>
              </a:pathLst>
            </a:custGeom>
            <a:solidFill>
              <a:schemeClr val="accent1"/>
            </a:solidFill>
            <a:ln>
              <a:solidFill>
                <a:schemeClr val="accent1"/>
              </a:solid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Calibri" panose="020F0502020204030204" pitchFamily="34" charset="0"/>
                <a:cs typeface="Calibri" panose="020F0502020204030204" pitchFamily="34" charset="0"/>
              </a:endParaRPr>
            </a:p>
          </p:txBody>
        </p:sp>
      </p:grpSp>
      <p:grpSp>
        <p:nvGrpSpPr>
          <p:cNvPr id="42" name="Group 41">
            <a:extLst>
              <a:ext uri="{FF2B5EF4-FFF2-40B4-BE49-F238E27FC236}">
                <a16:creationId xmlns:a16="http://schemas.microsoft.com/office/drawing/2014/main" id="{FEF10BEF-2C79-473F-83C0-C12F2E139B19}"/>
              </a:ext>
            </a:extLst>
          </p:cNvPr>
          <p:cNvGrpSpPr/>
          <p:nvPr/>
        </p:nvGrpSpPr>
        <p:grpSpPr>
          <a:xfrm>
            <a:off x="477026" y="2633772"/>
            <a:ext cx="8189948" cy="369332"/>
            <a:chOff x="477026" y="2640241"/>
            <a:chExt cx="8189948" cy="369332"/>
          </a:xfrm>
        </p:grpSpPr>
        <p:cxnSp>
          <p:nvCxnSpPr>
            <p:cNvPr id="21" name="Straight Connector 20">
              <a:extLst>
                <a:ext uri="{FF2B5EF4-FFF2-40B4-BE49-F238E27FC236}">
                  <a16:creationId xmlns:a16="http://schemas.microsoft.com/office/drawing/2014/main" id="{A5F2CEF1-AAD7-4804-8A65-EE407BDADA6B}"/>
                </a:ext>
              </a:extLst>
            </p:cNvPr>
            <p:cNvCxnSpPr>
              <a:cxnSpLocks/>
            </p:cNvCxnSpPr>
            <p:nvPr/>
          </p:nvCxnSpPr>
          <p:spPr>
            <a:xfrm>
              <a:off x="477026" y="2809518"/>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5653F31-4403-4660-AB1D-3A6F7B246DFE}"/>
                </a:ext>
              </a:extLst>
            </p:cNvPr>
            <p:cNvSpPr txBox="1"/>
            <p:nvPr/>
          </p:nvSpPr>
          <p:spPr>
            <a:xfrm>
              <a:off x="3291840" y="2640241"/>
              <a:ext cx="2560320" cy="369332"/>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Calibri" panose="020F0502020204030204" pitchFamily="34" charset="0"/>
                  <a:cs typeface="Calibri" panose="020F0502020204030204" pitchFamily="34" charset="0"/>
                </a:rPr>
                <a:t>Approach</a:t>
              </a:r>
              <a:endPar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endParaRPr>
            </a:p>
          </p:txBody>
        </p:sp>
      </p:grpSp>
      <p:grpSp>
        <p:nvGrpSpPr>
          <p:cNvPr id="41" name="Group 40">
            <a:extLst>
              <a:ext uri="{FF2B5EF4-FFF2-40B4-BE49-F238E27FC236}">
                <a16:creationId xmlns:a16="http://schemas.microsoft.com/office/drawing/2014/main" id="{E2ACA45D-3425-49F7-BB06-853512D2B6FA}"/>
              </a:ext>
            </a:extLst>
          </p:cNvPr>
          <p:cNvGrpSpPr/>
          <p:nvPr/>
        </p:nvGrpSpPr>
        <p:grpSpPr>
          <a:xfrm>
            <a:off x="477026" y="1152144"/>
            <a:ext cx="8189948" cy="369332"/>
            <a:chOff x="477026" y="1213402"/>
            <a:chExt cx="8189948" cy="369332"/>
          </a:xfrm>
        </p:grpSpPr>
        <p:cxnSp>
          <p:nvCxnSpPr>
            <p:cNvPr id="36" name="Straight Connector 35">
              <a:extLst>
                <a:ext uri="{FF2B5EF4-FFF2-40B4-BE49-F238E27FC236}">
                  <a16:creationId xmlns:a16="http://schemas.microsoft.com/office/drawing/2014/main" id="{44CA168F-7875-46BE-A782-87A2D8B202A2}"/>
                </a:ext>
              </a:extLst>
            </p:cNvPr>
            <p:cNvCxnSpPr>
              <a:cxnSpLocks/>
            </p:cNvCxnSpPr>
            <p:nvPr/>
          </p:nvCxnSpPr>
          <p:spPr>
            <a:xfrm>
              <a:off x="477026" y="1382679"/>
              <a:ext cx="8189948"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7BBB416E-8CA3-4FFE-93BA-5EBC1214D4F7}"/>
                </a:ext>
              </a:extLst>
            </p:cNvPr>
            <p:cNvSpPr txBox="1"/>
            <p:nvPr/>
          </p:nvSpPr>
          <p:spPr>
            <a:xfrm>
              <a:off x="3291840" y="1213402"/>
              <a:ext cx="2560320" cy="369332"/>
            </a:xfrm>
            <a:prstGeom prst="rect">
              <a:avLst/>
            </a:prstGeom>
            <a:solidFill>
              <a:schemeClr val="bg1"/>
            </a:solidFill>
            <a:ln w="19050">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a:ln>
                    <a:noFill/>
                  </a:ln>
                  <a:solidFill>
                    <a:srgbClr val="002060"/>
                  </a:solidFill>
                  <a:effectLst/>
                  <a:uLnTx/>
                  <a:uFillTx/>
                  <a:latin typeface="Calibri" panose="020F0502020204030204" pitchFamily="34" charset="0"/>
                  <a:cs typeface="Calibri" panose="020F0502020204030204" pitchFamily="34" charset="0"/>
                </a:rPr>
                <a:t>Current State</a:t>
              </a:r>
            </a:p>
          </p:txBody>
        </p:sp>
      </p:grpSp>
      <p:sp>
        <p:nvSpPr>
          <p:cNvPr id="25" name="Freeform 152">
            <a:extLst>
              <a:ext uri="{FF2B5EF4-FFF2-40B4-BE49-F238E27FC236}">
                <a16:creationId xmlns:a16="http://schemas.microsoft.com/office/drawing/2014/main" id="{6DEF1927-5580-492F-8F22-377817A4A6EC}"/>
              </a:ext>
            </a:extLst>
          </p:cNvPr>
          <p:cNvSpPr>
            <a:spLocks/>
          </p:cNvSpPr>
          <p:nvPr/>
        </p:nvSpPr>
        <p:spPr bwMode="auto">
          <a:xfrm>
            <a:off x="5451678" y="3941973"/>
            <a:ext cx="237370" cy="172385"/>
          </a:xfrm>
          <a:custGeom>
            <a:avLst/>
            <a:gdLst>
              <a:gd name="T0" fmla="*/ 307 w 311"/>
              <a:gd name="T1" fmla="*/ 4 h 236"/>
              <a:gd name="T2" fmla="*/ 292 w 311"/>
              <a:gd name="T3" fmla="*/ 4 h 236"/>
              <a:gd name="T4" fmla="*/ 86 w 311"/>
              <a:gd name="T5" fmla="*/ 210 h 236"/>
              <a:gd name="T6" fmla="*/ 19 w 311"/>
              <a:gd name="T7" fmla="*/ 143 h 236"/>
              <a:gd name="T8" fmla="*/ 4 w 311"/>
              <a:gd name="T9" fmla="*/ 143 h 236"/>
              <a:gd name="T10" fmla="*/ 4 w 311"/>
              <a:gd name="T11" fmla="*/ 158 h 236"/>
              <a:gd name="T12" fmla="*/ 78 w 311"/>
              <a:gd name="T13" fmla="*/ 233 h 236"/>
              <a:gd name="T14" fmla="*/ 86 w 311"/>
              <a:gd name="T15" fmla="*/ 236 h 236"/>
              <a:gd name="T16" fmla="*/ 94 w 311"/>
              <a:gd name="T17" fmla="*/ 233 h 236"/>
              <a:gd name="T18" fmla="*/ 307 w 311"/>
              <a:gd name="T19" fmla="*/ 19 h 236"/>
              <a:gd name="T20" fmla="*/ 307 w 311"/>
              <a:gd name="T21" fmla="*/ 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1" h="236">
                <a:moveTo>
                  <a:pt x="307" y="4"/>
                </a:moveTo>
                <a:cubicBezTo>
                  <a:pt x="303" y="0"/>
                  <a:pt x="296" y="0"/>
                  <a:pt x="292" y="4"/>
                </a:cubicBezTo>
                <a:cubicBezTo>
                  <a:pt x="86" y="210"/>
                  <a:pt x="86" y="210"/>
                  <a:pt x="86" y="210"/>
                </a:cubicBezTo>
                <a:cubicBezTo>
                  <a:pt x="19" y="143"/>
                  <a:pt x="19" y="143"/>
                  <a:pt x="19" y="143"/>
                </a:cubicBezTo>
                <a:cubicBezTo>
                  <a:pt x="15" y="139"/>
                  <a:pt x="8" y="139"/>
                  <a:pt x="4" y="143"/>
                </a:cubicBezTo>
                <a:cubicBezTo>
                  <a:pt x="0" y="147"/>
                  <a:pt x="0" y="154"/>
                  <a:pt x="4" y="158"/>
                </a:cubicBezTo>
                <a:cubicBezTo>
                  <a:pt x="78" y="233"/>
                  <a:pt x="78" y="233"/>
                  <a:pt x="78" y="233"/>
                </a:cubicBezTo>
                <a:cubicBezTo>
                  <a:pt x="81" y="235"/>
                  <a:pt x="83" y="236"/>
                  <a:pt x="86" y="236"/>
                </a:cubicBezTo>
                <a:cubicBezTo>
                  <a:pt x="89" y="236"/>
                  <a:pt x="91" y="235"/>
                  <a:pt x="94" y="233"/>
                </a:cubicBezTo>
                <a:cubicBezTo>
                  <a:pt x="307" y="19"/>
                  <a:pt x="307" y="19"/>
                  <a:pt x="307" y="19"/>
                </a:cubicBezTo>
                <a:cubicBezTo>
                  <a:pt x="311" y="15"/>
                  <a:pt x="311" y="8"/>
                  <a:pt x="307" y="4"/>
                </a:cubicBezTo>
                <a:close/>
              </a:path>
            </a:pathLst>
          </a:custGeom>
          <a:solidFill>
            <a:schemeClr val="accent1"/>
          </a:solidFill>
          <a:ln>
            <a:solidFill>
              <a:schemeClr val="accent1"/>
            </a:solid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378B8E3E-4D85-46F1-907D-27ABE0B948EE}"/>
              </a:ext>
            </a:extLst>
          </p:cNvPr>
          <p:cNvSpPr/>
          <p:nvPr/>
        </p:nvSpPr>
        <p:spPr bwMode="auto">
          <a:xfrm>
            <a:off x="477026" y="5266061"/>
            <a:ext cx="8189948" cy="1356494"/>
          </a:xfrm>
          <a:prstGeom prst="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8" name="TextBox 7">
            <a:extLst>
              <a:ext uri="{FF2B5EF4-FFF2-40B4-BE49-F238E27FC236}">
                <a16:creationId xmlns:a16="http://schemas.microsoft.com/office/drawing/2014/main" id="{67BE4FD9-2D38-41FB-8B37-093FC451AA62}"/>
              </a:ext>
            </a:extLst>
          </p:cNvPr>
          <p:cNvSpPr txBox="1"/>
          <p:nvPr/>
        </p:nvSpPr>
        <p:spPr>
          <a:xfrm>
            <a:off x="477026" y="4940063"/>
            <a:ext cx="3632266" cy="369332"/>
          </a:xfrm>
          <a:prstGeom prst="rect">
            <a:avLst/>
          </a:prstGeom>
          <a:noFill/>
        </p:spPr>
        <p:txBody>
          <a:bodyPr wrap="square" lIns="0" rtlCol="0">
            <a:spAutoFit/>
          </a:bodyPr>
          <a:lstStyle/>
          <a:p>
            <a:r>
              <a:rPr lang="en-US" b="1">
                <a:latin typeface="Calibri" panose="020F0502020204030204" pitchFamily="34" charset="0"/>
                <a:cs typeface="Calibri" panose="020F0502020204030204" pitchFamily="34" charset="0"/>
              </a:rPr>
              <a:t>USMC’s Data-Fueled Approach</a:t>
            </a:r>
          </a:p>
        </p:txBody>
      </p:sp>
      <p:sp>
        <p:nvSpPr>
          <p:cNvPr id="9" name="TextBox 8">
            <a:extLst>
              <a:ext uri="{FF2B5EF4-FFF2-40B4-BE49-F238E27FC236}">
                <a16:creationId xmlns:a16="http://schemas.microsoft.com/office/drawing/2014/main" id="{D379EACC-6C53-45B9-8E64-6400AE6F693A}"/>
              </a:ext>
            </a:extLst>
          </p:cNvPr>
          <p:cNvSpPr txBox="1"/>
          <p:nvPr/>
        </p:nvSpPr>
        <p:spPr>
          <a:xfrm>
            <a:off x="532882" y="5324648"/>
            <a:ext cx="8134092" cy="1246495"/>
          </a:xfrm>
          <a:prstGeom prst="rect">
            <a:avLst/>
          </a:prstGeom>
          <a:noFill/>
        </p:spPr>
        <p:txBody>
          <a:bodyPr wrap="square" rtlCol="0">
            <a:spAutoFit/>
          </a:bodyPr>
          <a:lstStyle/>
          <a:p>
            <a:pPr>
              <a:spcAft>
                <a:spcPts val="600"/>
              </a:spcAft>
            </a:pPr>
            <a:r>
              <a:rPr lang="en-US" sz="1400"/>
              <a:t>USMC’s approach to ZEV adoption will be repeated on a cyclical basis. USMC will leverage telematics, particularly </a:t>
            </a:r>
            <a:r>
              <a:rPr lang="en-US" sz="1400" b="1"/>
              <a:t>Geotab’s EV Suitability Assessment</a:t>
            </a:r>
            <a:r>
              <a:rPr lang="en-US" sz="1400"/>
              <a:t>, to ensure ZEV conversion planning decisions are informed by the most up-to-date data available.</a:t>
            </a:r>
          </a:p>
          <a:p>
            <a:pPr>
              <a:spcAft>
                <a:spcPts val="600"/>
              </a:spcAft>
            </a:pPr>
            <a:r>
              <a:rPr lang="en-US" sz="1400"/>
              <a:t>Improved utilization data will also assist with </a:t>
            </a:r>
            <a:r>
              <a:rPr lang="en-US" sz="1400" b="1"/>
              <a:t>rightsizing</a:t>
            </a:r>
            <a:r>
              <a:rPr lang="en-US" sz="1400"/>
              <a:t> the fleet to avoid excess cost of electrifying underused vehicles.</a:t>
            </a:r>
          </a:p>
        </p:txBody>
      </p:sp>
      <p:sp>
        <p:nvSpPr>
          <p:cNvPr id="10" name="Slide Number Placeholder 9">
            <a:extLst>
              <a:ext uri="{FF2B5EF4-FFF2-40B4-BE49-F238E27FC236}">
                <a16:creationId xmlns:a16="http://schemas.microsoft.com/office/drawing/2014/main" id="{210BC3CE-6DBD-4B72-B20B-AD514D3FAEDF}"/>
              </a:ext>
            </a:extLst>
          </p:cNvPr>
          <p:cNvSpPr>
            <a:spLocks noGrp="1"/>
          </p:cNvSpPr>
          <p:nvPr>
            <p:ph type="sldNum" sz="quarter" idx="10"/>
          </p:nvPr>
        </p:nvSpPr>
        <p:spPr>
          <a:xfrm>
            <a:off x="7086600" y="6492875"/>
            <a:ext cx="2057400" cy="365125"/>
          </a:xfrm>
        </p:spPr>
        <p:txBody>
          <a:bodyPr/>
          <a:lstStyle/>
          <a:p>
            <a:fld id="{88041F01-E873-4EB5-898E-0848E93F8EE0}" type="slidenum">
              <a:rPr lang="en-US" smtClean="0"/>
              <a:t>9</a:t>
            </a:fld>
            <a:endParaRPr lang="en-US" dirty="0"/>
          </a:p>
        </p:txBody>
      </p:sp>
    </p:spTree>
    <p:extLst>
      <p:ext uri="{BB962C8B-B14F-4D97-AF65-F5344CB8AC3E}">
        <p14:creationId xmlns:p14="http://schemas.microsoft.com/office/powerpoint/2010/main" val="3048891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a98a74f-fa02-41e7-90f0-5f0c90bcdba5">
      <Terms xmlns="http://schemas.microsoft.com/office/infopath/2007/PartnerControls"/>
    </lcf76f155ced4ddcb4097134ff3c332f>
    <TaxCatchAll xmlns="dd26b182-60c1-459b-a59d-f9ae3f8c439d" xsi:nil="true"/>
    <TaxKeywordTaxHTField xmlns="dd26b182-60c1-459b-a59d-f9ae3f8c439d">
      <Terms xmlns="http://schemas.microsoft.com/office/infopath/2007/PartnerControls"/>
    </TaxKeywordTaxHTField>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69121F19C93BA4DB0094FC1C2D0CE64" ma:contentTypeVersion="18" ma:contentTypeDescription="Create a new document." ma:contentTypeScope="" ma:versionID="7074c3d1d19dee40992000b099268b28">
  <xsd:schema xmlns:xsd="http://www.w3.org/2001/XMLSchema" xmlns:xs="http://www.w3.org/2001/XMLSchema" xmlns:p="http://schemas.microsoft.com/office/2006/metadata/properties" xmlns:ns2="1a98a74f-fa02-41e7-90f0-5f0c90bcdba5" xmlns:ns3="dd26b182-60c1-459b-a59d-f9ae3f8c439d" targetNamespace="http://schemas.microsoft.com/office/2006/metadata/properties" ma:root="true" ma:fieldsID="61a6c846bf39839819a4e30f99f3e6be" ns2:_="" ns3:_="">
    <xsd:import namespace="1a98a74f-fa02-41e7-90f0-5f0c90bcdba5"/>
    <xsd:import namespace="dd26b182-60c1-459b-a59d-f9ae3f8c439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TaxKeywordTaxHTField" minOccurs="0"/>
                <xsd:element ref="ns3:TaxCatchAll"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98a74f-fa02-41e7-90f0-5f0c90bcdb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9549015-d31d-48c1-9f2a-0da7e2dfa49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d26b182-60c1-459b-a59d-f9ae3f8c439d" elementFormDefault="qualified">
    <xsd:import namespace="http://schemas.microsoft.com/office/2006/documentManagement/types"/>
    <xsd:import namespace="http://schemas.microsoft.com/office/infopath/2007/PartnerControls"/>
    <xsd:element name="TaxKeywordTaxHTField" ma:index="14" nillable="true" ma:taxonomy="true" ma:internalName="TaxKeywordTaxHTField" ma:taxonomyFieldName="TaxKeyword" ma:displayName="Enterprise Keywords" ma:fieldId="{23f27201-bee3-471e-b2e7-b64fd8b7ca38}" ma:taxonomyMulti="true" ma:sspId="c9549015-d31d-48c1-9f2a-0da7e2dfa497"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7a738942-e7ee-43b6-bd6a-1b57cf36d3bd}" ma:internalName="TaxCatchAll" ma:showField="CatchAllData" ma:web="dd26b182-60c1-459b-a59d-f9ae3f8c439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E6D61F-D16F-41D5-B05F-926D2905336E}">
  <ds:schemaRefs>
    <ds:schemaRef ds:uri="http://schemas.microsoft.com/sharepoint/v3/contenttype/forms"/>
  </ds:schemaRefs>
</ds:datastoreItem>
</file>

<file path=customXml/itemProps2.xml><?xml version="1.0" encoding="utf-8"?>
<ds:datastoreItem xmlns:ds="http://schemas.openxmlformats.org/officeDocument/2006/customXml" ds:itemID="{AB4FFEA9-347F-428F-9322-DCA58D46AE4A}">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0c9e7fe4-7bfb-4baf-b3a1-6a11909e8048"/>
    <ds:schemaRef ds:uri="930786c6-9720-44b9-a4b8-d30091bc2b30"/>
    <ds:schemaRef ds:uri="http://www.w3.org/XML/1998/namespace"/>
  </ds:schemaRefs>
</ds:datastoreItem>
</file>

<file path=customXml/itemProps3.xml><?xml version="1.0" encoding="utf-8"?>
<ds:datastoreItem xmlns:ds="http://schemas.openxmlformats.org/officeDocument/2006/customXml" ds:itemID="{07225A40-B70B-4F56-865F-8987204773EA}"/>
</file>

<file path=docProps/app.xml><?xml version="1.0" encoding="utf-8"?>
<Properties xmlns="http://schemas.openxmlformats.org/officeDocument/2006/extended-properties" xmlns:vt="http://schemas.openxmlformats.org/officeDocument/2006/docPropsVTypes">
  <TotalTime>89</TotalTime>
  <Words>2377</Words>
  <Application>Microsoft Office PowerPoint</Application>
  <PresentationFormat>On-screen Show (4:3)</PresentationFormat>
  <Paragraphs>476</Paragraphs>
  <Slides>21</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Courier New</vt:lpstr>
      <vt:lpstr>Times New Roman</vt:lpstr>
      <vt:lpstr>Blank Presentation</vt:lpstr>
      <vt:lpstr>PowerPoint Presentation</vt:lpstr>
      <vt:lpstr>Agenda</vt:lpstr>
      <vt:lpstr>PowerPoint Presentation</vt:lpstr>
      <vt:lpstr>PowerPoint Presentation</vt:lpstr>
      <vt:lpstr>PowerPoint Presentation</vt:lpstr>
      <vt:lpstr>Issues &amp; Challenges</vt:lpstr>
      <vt:lpstr>FY22 Accomplishments</vt:lpstr>
      <vt:lpstr>Spotlight:  Beam EV ARC</vt:lpstr>
      <vt:lpstr>PowerPoint Presentation</vt:lpstr>
      <vt:lpstr>PowerPoint Presentation</vt:lpstr>
      <vt:lpstr>FY22-23 EVSE Site Planning</vt:lpstr>
      <vt:lpstr>Way Forward</vt:lpstr>
      <vt:lpstr>Way Forward (Continued)</vt:lpstr>
      <vt:lpstr>Funding Outlook</vt:lpstr>
      <vt:lpstr>Electrification Targets vs. Funding</vt:lpstr>
      <vt:lpstr>BACKUP</vt:lpstr>
      <vt:lpstr>Definitions</vt:lpstr>
      <vt:lpstr>EVSE – Charging Station</vt:lpstr>
      <vt:lpstr>PowerPoint Presentation</vt:lpstr>
      <vt:lpstr>PowerPoint Presentation</vt:lpstr>
      <vt:lpstr>PowerPoint Presentation</vt:lpstr>
    </vt:vector>
  </TitlesOfParts>
  <Company>USMC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Petway CIV Austin L</dc:creator>
  <cp:lastModifiedBy>gregory.lipscomb@usmc.mil</cp:lastModifiedBy>
  <cp:revision>11</cp:revision>
  <cp:lastPrinted>2022-10-28T19:26:55Z</cp:lastPrinted>
  <dcterms:created xsi:type="dcterms:W3CDTF">2018-08-20T00:20:14Z</dcterms:created>
  <dcterms:modified xsi:type="dcterms:W3CDTF">2022-10-28T19:27:22Z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0x010100669121F19C93BA4DB0094FC1C2D0CE64</vt:lpwstr>
  </property>
  <property fmtid="{D5CDD505-2E9C-101B-9397-08002B2CF9AE}" pid="3" name="Document Type">
    <vt:lpwstr>56;#Staff Documents|6465cffb-2b69-4924-bbc2-f0123568b494</vt:lpwstr>
  </property>
  <property fmtid="{D5CDD505-2E9C-101B-9397-08002B2CF9AE}" pid="4" name="Organization Tag">
    <vt:lpwstr>907;#Briefs|41721bc7-fc4a-495a-841a-eea6acd50a4e</vt:lpwstr>
  </property>
  <property fmtid="{D5CDD505-2E9C-101B-9397-08002B2CF9AE}" pid="5" name="_dlc_policyId">
    <vt:lpwstr>0x0101004E3E584FCB266C4EA8D1E2E0423E2DFB|1250804773</vt:lpwstr>
  </property>
  <property fmtid="{D5CDD505-2E9C-101B-9397-08002B2CF9AE}" pid="6" name="ItemRetentionFormula">
    <vt:lpwstr>&lt;formula id="Microsoft.Office.RecordsManagement.PolicyFeatures.Expiration.Formula.BuiltIn"&gt;&lt;number&gt;2&lt;/number&gt;&lt;property&gt;Modified&lt;/property&gt;&lt;propertyId&gt;28cf69c5-fa48-462a-b5cd-27b6f9d2bd5f&lt;/propertyId&gt;&lt;period&gt;years&lt;/period&gt;&lt;/formula&gt;</vt:lpwstr>
  </property>
  <property fmtid="{D5CDD505-2E9C-101B-9397-08002B2CF9AE}" pid="7" name="MSIP_Label_ea60d57e-af5b-4752-ac57-3e4f28ca11dc_Enabled">
    <vt:lpwstr>true</vt:lpwstr>
  </property>
  <property fmtid="{D5CDD505-2E9C-101B-9397-08002B2CF9AE}" pid="8" name="MSIP_Label_ea60d57e-af5b-4752-ac57-3e4f28ca11dc_SetDate">
    <vt:lpwstr>2022-07-13T14:18:34Z</vt:lpwstr>
  </property>
  <property fmtid="{D5CDD505-2E9C-101B-9397-08002B2CF9AE}" pid="9" name="MSIP_Label_ea60d57e-af5b-4752-ac57-3e4f28ca11dc_Method">
    <vt:lpwstr>Standard</vt:lpwstr>
  </property>
  <property fmtid="{D5CDD505-2E9C-101B-9397-08002B2CF9AE}" pid="10" name="MSIP_Label_ea60d57e-af5b-4752-ac57-3e4f28ca11dc_Name">
    <vt:lpwstr>ea60d57e-af5b-4752-ac57-3e4f28ca11dc</vt:lpwstr>
  </property>
  <property fmtid="{D5CDD505-2E9C-101B-9397-08002B2CF9AE}" pid="11" name="MSIP_Label_ea60d57e-af5b-4752-ac57-3e4f28ca11dc_SiteId">
    <vt:lpwstr>36da45f1-dd2c-4d1f-af13-5abe46b99921</vt:lpwstr>
  </property>
  <property fmtid="{D5CDD505-2E9C-101B-9397-08002B2CF9AE}" pid="12" name="MSIP_Label_ea60d57e-af5b-4752-ac57-3e4f28ca11dc_ActionId">
    <vt:lpwstr>1f7df6f9-ff47-45a2-a98f-489d877d1b41</vt:lpwstr>
  </property>
  <property fmtid="{D5CDD505-2E9C-101B-9397-08002B2CF9AE}" pid="13" name="MSIP_Label_ea60d57e-af5b-4752-ac57-3e4f28ca11dc_ContentBits">
    <vt:lpwstr>0</vt:lpwstr>
  </property>
  <property fmtid="{D5CDD505-2E9C-101B-9397-08002B2CF9AE}" pid="14" name="MediaServiceImageTags">
    <vt:lpwstr/>
  </property>
</Properties>
</file>