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0"/>
  </p:notesMasterIdLst>
  <p:sldIdLst>
    <p:sldId id="338" r:id="rId5"/>
    <p:sldId id="326" r:id="rId6"/>
    <p:sldId id="334" r:id="rId7"/>
    <p:sldId id="337" r:id="rId8"/>
    <p:sldId id="328"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324" autoAdjust="0"/>
  </p:normalViewPr>
  <p:slideViewPr>
    <p:cSldViewPr snapToGrid="0">
      <p:cViewPr varScale="1">
        <p:scale>
          <a:sx n="55" d="100"/>
          <a:sy n="55" d="100"/>
        </p:scale>
        <p:origin x="1624" y="36"/>
      </p:cViewPr>
      <p:guideLst/>
    </p:cSldViewPr>
  </p:slideViewPr>
  <p:notesTextViewPr>
    <p:cViewPr>
      <p:scale>
        <a:sx n="1" d="1"/>
        <a:sy n="1" d="1"/>
      </p:scale>
      <p:origin x="0" y="0"/>
    </p:cViewPr>
  </p:notesTextViewPr>
  <p:sorterViewPr>
    <p:cViewPr>
      <p:scale>
        <a:sx n="100" d="100"/>
        <a:sy n="100" d="100"/>
      </p:scale>
      <p:origin x="0" y="-20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BED546-52E3-4C15-8150-C148B4CD3EDF}" type="datetimeFigureOut">
              <a:rPr lang="en-US" smtClean="0"/>
              <a:t>10/28/2022</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1D98F84-4613-47AE-BE00-F7235502D90E}" type="slidenum">
              <a:rPr lang="en-US" smtClean="0"/>
              <a:t>‹#›</a:t>
            </a:fld>
            <a:endParaRPr lang="en-US"/>
          </a:p>
        </p:txBody>
      </p:sp>
    </p:spTree>
    <p:extLst>
      <p:ext uri="{BB962C8B-B14F-4D97-AF65-F5344CB8AC3E}">
        <p14:creationId xmlns:p14="http://schemas.microsoft.com/office/powerpoint/2010/main" val="381568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540">
              <a:spcBef>
                <a:spcPct val="30000"/>
              </a:spcBef>
              <a:defRPr sz="1200">
                <a:solidFill>
                  <a:schemeClr val="tx1"/>
                </a:solidFill>
                <a:latin typeface="Times New Roman" panose="02020603050405020304" pitchFamily="18" charset="0"/>
              </a:defRPr>
            </a:lvl1pPr>
            <a:lvl2pPr marL="756635" indent="-290017" defTabSz="957540">
              <a:spcBef>
                <a:spcPct val="30000"/>
              </a:spcBef>
              <a:defRPr sz="1200">
                <a:solidFill>
                  <a:schemeClr val="tx1"/>
                </a:solidFill>
                <a:latin typeface="Times New Roman" panose="02020603050405020304" pitchFamily="18" charset="0"/>
              </a:defRPr>
            </a:lvl2pPr>
            <a:lvl3pPr marL="1164926" indent="-231689" defTabSz="957540">
              <a:spcBef>
                <a:spcPct val="30000"/>
              </a:spcBef>
              <a:defRPr sz="1200">
                <a:solidFill>
                  <a:schemeClr val="tx1"/>
                </a:solidFill>
                <a:latin typeface="Times New Roman" panose="02020603050405020304" pitchFamily="18" charset="0"/>
              </a:defRPr>
            </a:lvl3pPr>
            <a:lvl4pPr marL="1631544" indent="-231689" defTabSz="957540">
              <a:spcBef>
                <a:spcPct val="30000"/>
              </a:spcBef>
              <a:defRPr sz="1200">
                <a:solidFill>
                  <a:schemeClr val="tx1"/>
                </a:solidFill>
                <a:latin typeface="Times New Roman" panose="02020603050405020304" pitchFamily="18" charset="0"/>
              </a:defRPr>
            </a:lvl4pPr>
            <a:lvl5pPr marL="2098163" indent="-231689" defTabSz="957540">
              <a:spcBef>
                <a:spcPct val="30000"/>
              </a:spcBef>
              <a:defRPr sz="1200">
                <a:solidFill>
                  <a:schemeClr val="tx1"/>
                </a:solidFill>
                <a:latin typeface="Times New Roman" panose="02020603050405020304" pitchFamily="18" charset="0"/>
              </a:defRPr>
            </a:lvl5pPr>
            <a:lvl6pPr marL="2564781" indent="-231689" defTabSz="957540" eaLnBrk="0" fontAlgn="base" hangingPunct="0">
              <a:spcBef>
                <a:spcPct val="30000"/>
              </a:spcBef>
              <a:spcAft>
                <a:spcPct val="0"/>
              </a:spcAft>
              <a:defRPr sz="1200">
                <a:solidFill>
                  <a:schemeClr val="tx1"/>
                </a:solidFill>
                <a:latin typeface="Times New Roman" panose="02020603050405020304" pitchFamily="18" charset="0"/>
              </a:defRPr>
            </a:lvl6pPr>
            <a:lvl7pPr marL="3031399" indent="-231689" defTabSz="957540" eaLnBrk="0" fontAlgn="base" hangingPunct="0">
              <a:spcBef>
                <a:spcPct val="30000"/>
              </a:spcBef>
              <a:spcAft>
                <a:spcPct val="0"/>
              </a:spcAft>
              <a:defRPr sz="1200">
                <a:solidFill>
                  <a:schemeClr val="tx1"/>
                </a:solidFill>
                <a:latin typeface="Times New Roman" panose="02020603050405020304" pitchFamily="18" charset="0"/>
              </a:defRPr>
            </a:lvl7pPr>
            <a:lvl8pPr marL="3498018" indent="-231689" defTabSz="957540" eaLnBrk="0" fontAlgn="base" hangingPunct="0">
              <a:spcBef>
                <a:spcPct val="30000"/>
              </a:spcBef>
              <a:spcAft>
                <a:spcPct val="0"/>
              </a:spcAft>
              <a:defRPr sz="1200">
                <a:solidFill>
                  <a:schemeClr val="tx1"/>
                </a:solidFill>
                <a:latin typeface="Times New Roman" panose="02020603050405020304" pitchFamily="18" charset="0"/>
              </a:defRPr>
            </a:lvl8pPr>
            <a:lvl9pPr marL="3964636" indent="-231689" defTabSz="95754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10A882C-CA77-42A3-AC76-8A8E9633B844}" type="slidenum">
              <a:rPr lang="en-US" altLang="en-US">
                <a:solidFill>
                  <a:srgbClr val="000000"/>
                </a:solidFill>
              </a:rPr>
              <a:pPr>
                <a:spcBef>
                  <a:spcPct val="0"/>
                </a:spcBef>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xfrm>
            <a:off x="1060450" y="471488"/>
            <a:ext cx="5075238" cy="3805237"/>
          </a:xfrm>
          <a:ln/>
        </p:spPr>
      </p:sp>
      <p:sp>
        <p:nvSpPr>
          <p:cNvPr id="5124" name="Rectangle 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a:p>
            <a:pPr eaLnBrk="1" hangingPunct="1"/>
            <a:r>
              <a:rPr lang="en-US" altLang="en-US" smtClean="0"/>
              <a:t>The Marine Corps Logistics Base has successfully supported the United States Marine Corps since the base was commissioned in 1952. The base has been supporting Marine Corps and DoD requirements for over 60 years and plans and preparations are always in place to continue its vital mission.</a:t>
            </a:r>
          </a:p>
          <a:p>
            <a:pPr eaLnBrk="1" hangingPunct="1"/>
            <a:endParaRPr lang="en-US" altLang="en-US" smtClean="0"/>
          </a:p>
          <a:p>
            <a:pPr eaLnBrk="1" hangingPunct="1"/>
            <a:r>
              <a:rPr lang="en-US" altLang="en-US" smtClean="0"/>
              <a:t>Since its establishment, the base has forged a strong relationship with the community and is well positioned to meet future Marine Corps requirements and finally….</a:t>
            </a:r>
          </a:p>
          <a:p>
            <a:pPr eaLnBrk="1" hangingPunct="1"/>
            <a:endParaRPr lang="en-US" altLang="en-US" smtClean="0"/>
          </a:p>
          <a:p>
            <a:pPr eaLnBrk="1" hangingPunct="1"/>
            <a:r>
              <a:rPr lang="en-US" altLang="en-US" smtClean="0"/>
              <a:t>We are the platform for the logistics hub of the Marine Corps, the Marine Corps Logistics Command.  </a:t>
            </a:r>
          </a:p>
        </p:txBody>
      </p:sp>
    </p:spTree>
    <p:extLst>
      <p:ext uri="{BB962C8B-B14F-4D97-AF65-F5344CB8AC3E}">
        <p14:creationId xmlns:p14="http://schemas.microsoft.com/office/powerpoint/2010/main" val="206119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Subj:  Marine Corp Logistics Base Albany (MCLBA) Energy Plan for FY23+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a:t>
            </a:r>
            <a:r>
              <a:rPr lang="en-US" sz="1200" u="sng" kern="1200" dirty="0" smtClean="0">
                <a:solidFill>
                  <a:schemeClr val="tx1"/>
                </a:solidFill>
                <a:effectLst/>
                <a:latin typeface="+mn-lt"/>
                <a:ea typeface="+mn-ea"/>
                <a:cs typeface="+mn-cs"/>
              </a:rPr>
              <a:t>Purpose</a:t>
            </a:r>
            <a:r>
              <a:rPr lang="en-US" sz="1200" kern="1200" dirty="0" smtClean="0">
                <a:solidFill>
                  <a:schemeClr val="tx1"/>
                </a:solidFill>
                <a:effectLst/>
                <a:latin typeface="+mn-lt"/>
                <a:ea typeface="+mn-ea"/>
                <a:cs typeface="+mn-cs"/>
              </a:rPr>
              <a:t>.  To provide information on MCLB Albany’s plan to further pursue energy reduction, resiliency and security.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a:t>
            </a:r>
            <a:r>
              <a:rPr lang="en-US" sz="1200" u="sng" kern="1200" dirty="0" smtClean="0">
                <a:solidFill>
                  <a:schemeClr val="tx1"/>
                </a:solidFill>
                <a:effectLst/>
                <a:latin typeface="+mn-lt"/>
                <a:ea typeface="+mn-ea"/>
                <a:cs typeface="+mn-cs"/>
              </a:rPr>
              <a:t>Key Points</a:t>
            </a:r>
            <a:endParaRPr lang="en-US" sz="12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MLCBA Energy Program</a:t>
            </a:r>
            <a:r>
              <a:rPr lang="en-US" sz="1200" kern="1200" dirty="0" smtClean="0">
                <a:solidFill>
                  <a:schemeClr val="tx1"/>
                </a:solidFill>
                <a:effectLst/>
                <a:latin typeface="+mn-lt"/>
                <a:ea typeface="+mn-ea"/>
                <a:cs typeface="+mn-cs"/>
              </a:rPr>
              <a:t>: Began in 2005 with the goal of becoming the first </a:t>
            </a:r>
            <a:r>
              <a:rPr lang="en-US" sz="1200" kern="1200" dirty="0" err="1" smtClean="0">
                <a:solidFill>
                  <a:schemeClr val="tx1"/>
                </a:solidFill>
                <a:effectLst/>
                <a:latin typeface="+mn-lt"/>
                <a:ea typeface="+mn-ea"/>
                <a:cs typeface="+mn-cs"/>
              </a:rPr>
              <a:t>DoN</a:t>
            </a:r>
            <a:r>
              <a:rPr lang="en-US" sz="1200" kern="1200" dirty="0" smtClean="0">
                <a:solidFill>
                  <a:schemeClr val="tx1"/>
                </a:solidFill>
                <a:effectLst/>
                <a:latin typeface="+mn-lt"/>
                <a:ea typeface="+mn-ea"/>
                <a:cs typeface="+mn-cs"/>
              </a:rPr>
              <a:t> Net Zero Installation.  Net Zero Definition: produce as much electricity from renewable “green” energy sources on or near the installation as it consumes in a year.  Through a series of ESPCs and ECIPS, MCLBA is electrically Net Zero as of Feb2022.  </a:t>
            </a:r>
          </a:p>
          <a:p>
            <a:r>
              <a:rPr lang="en-US" sz="1200" kern="1200" dirty="0" smtClean="0">
                <a:solidFill>
                  <a:schemeClr val="tx1"/>
                </a:solidFill>
                <a:effectLst/>
                <a:latin typeface="+mn-lt"/>
                <a:ea typeface="+mn-ea"/>
                <a:cs typeface="+mn-cs"/>
              </a:rPr>
              <a:t> </a:t>
            </a:r>
            <a:endParaRPr lang="en-US" sz="20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Achievements to Date</a:t>
            </a:r>
            <a:r>
              <a:rPr lang="en-US" sz="1200" kern="1200" dirty="0" smtClean="0">
                <a:solidFill>
                  <a:schemeClr val="tx1"/>
                </a:solidFill>
                <a:effectLst/>
                <a:latin typeface="+mn-lt"/>
                <a:ea typeface="+mn-ea"/>
                <a:cs typeface="+mn-cs"/>
              </a:rPr>
              <a:t>: </a:t>
            </a:r>
          </a:p>
          <a:p>
            <a:pPr lvl="1"/>
            <a:r>
              <a:rPr lang="en-US" sz="1200" u="sng" kern="1200" dirty="0" smtClean="0">
                <a:solidFill>
                  <a:schemeClr val="tx1"/>
                </a:solidFill>
                <a:effectLst/>
                <a:latin typeface="+mn-lt"/>
                <a:ea typeface="+mn-ea"/>
                <a:cs typeface="+mn-cs"/>
              </a:rPr>
              <a:t>Base wide HVAC Repairs</a:t>
            </a:r>
            <a:r>
              <a:rPr lang="en-US" sz="1200" kern="1200" dirty="0" smtClean="0">
                <a:solidFill>
                  <a:schemeClr val="tx1"/>
                </a:solidFill>
                <a:effectLst/>
                <a:latin typeface="+mn-lt"/>
                <a:ea typeface="+mn-ea"/>
                <a:cs typeface="+mn-cs"/>
              </a:rPr>
              <a:t>: Cost $1.42M, Annual Savings $386K </a:t>
            </a:r>
          </a:p>
          <a:p>
            <a:pPr lvl="1"/>
            <a:r>
              <a:rPr lang="en-US" sz="1200" u="sng" kern="1200" dirty="0" smtClean="0">
                <a:solidFill>
                  <a:schemeClr val="tx1"/>
                </a:solidFill>
                <a:effectLst/>
                <a:latin typeface="+mn-lt"/>
                <a:ea typeface="+mn-ea"/>
                <a:cs typeface="+mn-cs"/>
              </a:rPr>
              <a:t>Geothermal Storage Heat Pumps</a:t>
            </a:r>
            <a:r>
              <a:rPr lang="en-US" sz="1200" kern="1200" dirty="0" smtClean="0">
                <a:solidFill>
                  <a:schemeClr val="tx1"/>
                </a:solidFill>
                <a:effectLst/>
                <a:latin typeface="+mn-lt"/>
                <a:ea typeface="+mn-ea"/>
                <a:cs typeface="+mn-cs"/>
              </a:rPr>
              <a:t>: Cost $7.2M, Annual Savings $521K</a:t>
            </a:r>
          </a:p>
          <a:p>
            <a:pPr lvl="1"/>
            <a:r>
              <a:rPr lang="en-US" sz="1200" u="sng" kern="1200" dirty="0" smtClean="0">
                <a:solidFill>
                  <a:schemeClr val="tx1"/>
                </a:solidFill>
                <a:effectLst/>
                <a:latin typeface="+mn-lt"/>
                <a:ea typeface="+mn-ea"/>
                <a:cs typeface="+mn-cs"/>
              </a:rPr>
              <a:t>Borehole Thermal Energy Storage</a:t>
            </a:r>
            <a:r>
              <a:rPr lang="en-US" sz="1200" kern="1200" dirty="0" smtClean="0">
                <a:solidFill>
                  <a:schemeClr val="tx1"/>
                </a:solidFill>
                <a:effectLst/>
                <a:latin typeface="+mn-lt"/>
                <a:ea typeface="+mn-ea"/>
                <a:cs typeface="+mn-cs"/>
              </a:rPr>
              <a:t>: Cost $5.2M, Annual Savings $224K</a:t>
            </a:r>
          </a:p>
          <a:p>
            <a:pPr lvl="1"/>
            <a:r>
              <a:rPr lang="en-US" sz="1200" u="sng" kern="1200" dirty="0" smtClean="0">
                <a:solidFill>
                  <a:schemeClr val="tx1"/>
                </a:solidFill>
                <a:effectLst/>
                <a:latin typeface="+mn-lt"/>
                <a:ea typeface="+mn-ea"/>
                <a:cs typeface="+mn-cs"/>
              </a:rPr>
              <a:t>Energy Savings Performance Contract (ESPC)1</a:t>
            </a:r>
            <a:r>
              <a:rPr lang="en-US" sz="1200" kern="1200" dirty="0" smtClean="0">
                <a:solidFill>
                  <a:schemeClr val="tx1"/>
                </a:solidFill>
                <a:effectLst/>
                <a:latin typeface="+mn-lt"/>
                <a:ea typeface="+mn-ea"/>
                <a:cs typeface="+mn-cs"/>
              </a:rPr>
              <a:t>: Compressed Air/Light/Infrared Heat, Cost $14.2M, Annual Savings $1.2M</a:t>
            </a:r>
          </a:p>
          <a:p>
            <a:pPr lvl="1"/>
            <a:r>
              <a:rPr lang="en-US" sz="1200" u="sng" kern="1200" dirty="0" smtClean="0">
                <a:solidFill>
                  <a:schemeClr val="tx1"/>
                </a:solidFill>
                <a:effectLst/>
                <a:latin typeface="+mn-lt"/>
                <a:ea typeface="+mn-ea"/>
                <a:cs typeface="+mn-cs"/>
              </a:rPr>
              <a:t>ESPC2</a:t>
            </a:r>
            <a:r>
              <a:rPr lang="en-US" sz="1200" kern="1200" dirty="0" smtClean="0">
                <a:solidFill>
                  <a:schemeClr val="tx1"/>
                </a:solidFill>
                <a:effectLst/>
                <a:latin typeface="+mn-lt"/>
                <a:ea typeface="+mn-ea"/>
                <a:cs typeface="+mn-cs"/>
              </a:rPr>
              <a:t>:  Landfill Gas Generator (methane), Cost $20.6M, Annual Savings $1.67M</a:t>
            </a:r>
          </a:p>
          <a:p>
            <a:pPr lvl="1"/>
            <a:r>
              <a:rPr lang="en-US" sz="1200" u="sng" kern="1200" dirty="0" smtClean="0">
                <a:solidFill>
                  <a:schemeClr val="tx1"/>
                </a:solidFill>
                <a:effectLst/>
                <a:latin typeface="+mn-lt"/>
                <a:ea typeface="+mn-ea"/>
                <a:cs typeface="+mn-cs"/>
              </a:rPr>
              <a:t>ESPC3</a:t>
            </a:r>
            <a:r>
              <a:rPr lang="en-US" sz="1200" kern="1200" dirty="0" smtClean="0">
                <a:solidFill>
                  <a:schemeClr val="tx1"/>
                </a:solidFill>
                <a:effectLst/>
                <a:latin typeface="+mn-lt"/>
                <a:ea typeface="+mn-ea"/>
                <a:cs typeface="+mn-cs"/>
              </a:rPr>
              <a:t>:  8.5MW Biomass Steam Turbine Generator, 2.1MW Landfill Gas Generator Controls , Lighting Retrofit (100K bulbs/132 facilities), Industrial Air Compressor Upgrades (4x), Transformer Replacements(68x), Boiler Mud-Drum Install (3x), Smart Micro-Grid Controls/SCADA </a:t>
            </a: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D98F84-4613-47AE-BE00-F7235502D90E}" type="slidenum">
              <a:rPr lang="en-US" smtClean="0"/>
              <a:t>2</a:t>
            </a:fld>
            <a:endParaRPr lang="en-US"/>
          </a:p>
        </p:txBody>
      </p:sp>
    </p:spTree>
    <p:extLst>
      <p:ext uri="{BB962C8B-B14F-4D97-AF65-F5344CB8AC3E}">
        <p14:creationId xmlns:p14="http://schemas.microsoft.com/office/powerpoint/2010/main" val="1469558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smtClean="0">
                <a:solidFill>
                  <a:schemeClr val="tx1"/>
                </a:solidFill>
                <a:effectLst/>
                <a:latin typeface="+mn-lt"/>
                <a:ea typeface="+mn-ea"/>
                <a:cs typeface="+mn-cs"/>
              </a:rPr>
              <a:t>Way Ahead</a:t>
            </a:r>
            <a:r>
              <a:rPr lang="en-US" sz="1200" kern="1200" dirty="0" smtClean="0">
                <a:solidFill>
                  <a:schemeClr val="tx1"/>
                </a:solidFill>
                <a:effectLst/>
                <a:latin typeface="+mn-lt"/>
                <a:ea typeface="+mn-ea"/>
                <a:cs typeface="+mn-cs"/>
              </a:rPr>
              <a:t>:</a:t>
            </a:r>
          </a:p>
          <a:p>
            <a:pPr lvl="1"/>
            <a:r>
              <a:rPr lang="en-US" sz="1200" u="sng" kern="1200" dirty="0" smtClean="0">
                <a:solidFill>
                  <a:schemeClr val="tx1"/>
                </a:solidFill>
                <a:effectLst/>
                <a:latin typeface="+mn-lt"/>
                <a:ea typeface="+mn-ea"/>
                <a:cs typeface="+mn-cs"/>
              </a:rPr>
              <a:t>Electrical Vehicle Support Equipment (EVSE</a:t>
            </a:r>
            <a:r>
              <a:rPr lang="en-US" sz="1200" kern="1200" dirty="0" smtClean="0">
                <a:solidFill>
                  <a:schemeClr val="tx1"/>
                </a:solidFill>
                <a:effectLst/>
                <a:latin typeface="+mn-lt"/>
                <a:ea typeface="+mn-ea"/>
                <a:cs typeface="+mn-cs"/>
              </a:rPr>
              <a:t>):  Planned award in FY22 for execution in FY23 to install electrical vehicle chargers to support an all-electric GOV fleet.  This consists of 39 chargers at 9 charging points.</a:t>
            </a:r>
          </a:p>
          <a:p>
            <a:pPr lvl="1"/>
            <a:r>
              <a:rPr lang="en-US" sz="1200" u="sng" kern="1200" dirty="0" smtClean="0">
                <a:solidFill>
                  <a:schemeClr val="tx1"/>
                </a:solidFill>
                <a:effectLst/>
                <a:latin typeface="+mn-lt"/>
                <a:ea typeface="+mn-ea"/>
                <a:cs typeface="+mn-cs"/>
              </a:rPr>
              <a:t>Energy Resilience Conservation Investment Program (ERCIP)</a:t>
            </a:r>
            <a:r>
              <a:rPr lang="en-US" sz="1200" kern="1200" dirty="0" smtClean="0">
                <a:solidFill>
                  <a:schemeClr val="tx1"/>
                </a:solidFill>
                <a:effectLst/>
                <a:latin typeface="+mn-lt"/>
                <a:ea typeface="+mn-ea"/>
                <a:cs typeface="+mn-cs"/>
              </a:rPr>
              <a:t>:  ERCIP is a subset of the Defense-Wide MILCON Program specifically intended to fund projects that improve energy resilience, contribute to mission assurance, save energy, and reduce DoD’s energy costs.  ERCIP accomplishes this through construction of new, high-efficiency energy systems and technologies or through modernizing existing energy systems.  MCLB Albany will submit the following projects for the FY25 ERCIP call for projects.</a:t>
            </a:r>
          </a:p>
          <a:p>
            <a:pPr lvl="2"/>
            <a:r>
              <a:rPr lang="en-US" sz="1200" u="sng" kern="1200" dirty="0" smtClean="0">
                <a:solidFill>
                  <a:schemeClr val="tx1"/>
                </a:solidFill>
                <a:effectLst/>
                <a:latin typeface="+mn-lt"/>
                <a:ea typeface="+mn-ea"/>
                <a:cs typeface="+mn-cs"/>
              </a:rPr>
              <a:t>Smart Grid Enhancement</a:t>
            </a:r>
            <a:r>
              <a:rPr lang="en-US" sz="1200" kern="1200" dirty="0" smtClean="0">
                <a:solidFill>
                  <a:schemeClr val="tx1"/>
                </a:solidFill>
                <a:effectLst/>
                <a:latin typeface="+mn-lt"/>
                <a:ea typeface="+mn-ea"/>
                <a:cs typeface="+mn-cs"/>
              </a:rPr>
              <a:t>:  Further enhance the electrical utility grid operation, which will automate manual switching operations, and it will control generation so as to increase energy security, promote better load management, and lower utility costs.  Cost TBD.</a:t>
            </a:r>
          </a:p>
          <a:p>
            <a:pPr lvl="2"/>
            <a:r>
              <a:rPr lang="en-US" sz="1200" u="sng" kern="1200" dirty="0" smtClean="0">
                <a:solidFill>
                  <a:schemeClr val="tx1"/>
                </a:solidFill>
                <a:effectLst/>
                <a:latin typeface="+mn-lt"/>
                <a:ea typeface="+mn-ea"/>
                <a:cs typeface="+mn-cs"/>
              </a:rPr>
              <a:t>Advanced Metering Infrastructure (AMI)</a:t>
            </a:r>
            <a:r>
              <a:rPr lang="en-US" sz="1200" kern="1200" dirty="0" smtClean="0">
                <a:solidFill>
                  <a:schemeClr val="tx1"/>
                </a:solidFill>
                <a:effectLst/>
                <a:latin typeface="+mn-lt"/>
                <a:ea typeface="+mn-ea"/>
                <a:cs typeface="+mn-cs"/>
              </a:rPr>
              <a:t>:  Install AMI meters to comply with Energy Policy Act 2005 and to improve visibility of energy consumption to facilitate energy conservation analysis.  Estimated cost $3.3M.</a:t>
            </a:r>
          </a:p>
          <a:p>
            <a:pPr lvl="2"/>
            <a:r>
              <a:rPr lang="en-US" sz="1200" u="sng" kern="1200" dirty="0" smtClean="0">
                <a:solidFill>
                  <a:schemeClr val="tx1"/>
                </a:solidFill>
                <a:effectLst/>
                <a:latin typeface="+mn-lt"/>
                <a:ea typeface="+mn-ea"/>
                <a:cs typeface="+mn-cs"/>
              </a:rPr>
              <a:t>Domestic Hot Water Solar Panel Heating</a:t>
            </a:r>
            <a:r>
              <a:rPr lang="en-US" sz="1200" kern="1200" dirty="0" smtClean="0">
                <a:solidFill>
                  <a:schemeClr val="tx1"/>
                </a:solidFill>
                <a:effectLst/>
                <a:latin typeface="+mn-lt"/>
                <a:ea typeface="+mn-ea"/>
                <a:cs typeface="+mn-cs"/>
              </a:rPr>
              <a:t>:  Install a new solar thermal system at the Bachelor Enlisted Quarters to provide heat to the new domestic hot water system. The end state is a reliable, resilient and efficient use of the solar collection system to reduce natural gas consumption.  Estimated cost $1.7M.</a:t>
            </a:r>
          </a:p>
          <a:p>
            <a:pPr lvl="2"/>
            <a:r>
              <a:rPr lang="en-US" sz="1200" u="sng" kern="1200" dirty="0" smtClean="0">
                <a:solidFill>
                  <a:schemeClr val="tx1"/>
                </a:solidFill>
                <a:effectLst/>
                <a:latin typeface="+mn-lt"/>
                <a:ea typeface="+mn-ea"/>
                <a:cs typeface="+mn-cs"/>
              </a:rPr>
              <a:t>Water Hardness Treatment</a:t>
            </a:r>
            <a:r>
              <a:rPr lang="en-US" sz="1200" kern="1200" dirty="0" smtClean="0">
                <a:solidFill>
                  <a:schemeClr val="tx1"/>
                </a:solidFill>
                <a:effectLst/>
                <a:latin typeface="+mn-lt"/>
                <a:ea typeface="+mn-ea"/>
                <a:cs typeface="+mn-cs"/>
              </a:rPr>
              <a:t>:  Install a </a:t>
            </a:r>
            <a:r>
              <a:rPr lang="en-US" sz="1200" kern="1200" dirty="0" err="1" smtClean="0">
                <a:solidFill>
                  <a:schemeClr val="tx1"/>
                </a:solidFill>
                <a:effectLst/>
                <a:latin typeface="+mn-lt"/>
                <a:ea typeface="+mn-ea"/>
                <a:cs typeface="+mn-cs"/>
              </a:rPr>
              <a:t>nano</a:t>
            </a:r>
            <a:r>
              <a:rPr lang="en-US" sz="1200" kern="1200" dirty="0" smtClean="0">
                <a:solidFill>
                  <a:schemeClr val="tx1"/>
                </a:solidFill>
                <a:effectLst/>
                <a:latin typeface="+mn-lt"/>
                <a:ea typeface="+mn-ea"/>
                <a:cs typeface="+mn-cs"/>
              </a:rPr>
              <a:t>-filtration water treatment system that will remove the calcium and zinc in the water system, thereby reducing the degradation of system components and increasing the resiliency of the water distribution system.  Estimated cost $11.5M.</a:t>
            </a:r>
          </a:p>
          <a:p>
            <a:pPr lvl="1"/>
            <a:r>
              <a:rPr lang="en-US" sz="1200" u="sng" kern="1200" dirty="0" smtClean="0">
                <a:solidFill>
                  <a:schemeClr val="tx1"/>
                </a:solidFill>
                <a:effectLst/>
                <a:latin typeface="+mn-lt"/>
                <a:ea typeface="+mn-ea"/>
                <a:cs typeface="+mn-cs"/>
              </a:rPr>
              <a:t>GA Power 31MW Solar Photovoltaic Connection</a:t>
            </a:r>
            <a:r>
              <a:rPr lang="en-US" sz="1200" kern="1200" dirty="0" smtClean="0">
                <a:solidFill>
                  <a:schemeClr val="tx1"/>
                </a:solidFill>
                <a:effectLst/>
                <a:latin typeface="+mn-lt"/>
                <a:ea typeface="+mn-ea"/>
                <a:cs typeface="+mn-cs"/>
              </a:rPr>
              <a:t>:  MCLB Albany is in discussion with GA Power regarding a dedicated connection to the solar PV system.  The system is owned by GA Power under a land use agreement and does not supply the installation with power.  This is one of GA Power’s electricity producing systems and is included in their utility rate to all customers, so there are factors/limitations that need to be considered if part of the system is to be dedicated for MCLB </a:t>
            </a:r>
            <a:r>
              <a:rPr lang="en-US" sz="1200" kern="1200" dirty="0" err="1" smtClean="0">
                <a:solidFill>
                  <a:schemeClr val="tx1"/>
                </a:solidFill>
                <a:effectLst/>
                <a:latin typeface="+mn-lt"/>
                <a:ea typeface="+mn-ea"/>
                <a:cs typeface="+mn-cs"/>
              </a:rPr>
              <a:t>Abany’s</a:t>
            </a:r>
            <a:r>
              <a:rPr lang="en-US" sz="1200" kern="1200" dirty="0" smtClean="0">
                <a:solidFill>
                  <a:schemeClr val="tx1"/>
                </a:solidFill>
                <a:effectLst/>
                <a:latin typeface="+mn-lt"/>
                <a:ea typeface="+mn-ea"/>
                <a:cs typeface="+mn-cs"/>
              </a:rPr>
              <a:t> use.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1D98F84-4613-47AE-BE00-F7235502D90E}" type="slidenum">
              <a:rPr lang="en-US" smtClean="0"/>
              <a:t>3</a:t>
            </a:fld>
            <a:endParaRPr lang="en-US"/>
          </a:p>
        </p:txBody>
      </p:sp>
    </p:spTree>
    <p:extLst>
      <p:ext uri="{BB962C8B-B14F-4D97-AF65-F5344CB8AC3E}">
        <p14:creationId xmlns:p14="http://schemas.microsoft.com/office/powerpoint/2010/main" val="203292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UNCLASSIFIED</a:t>
            </a:r>
          </a:p>
        </p:txBody>
      </p:sp>
      <p:sp>
        <p:nvSpPr>
          <p:cNvPr id="6" name="Slide Number Placeholder 5"/>
          <p:cNvSpPr>
            <a:spLocks noGrp="1"/>
          </p:cNvSpPr>
          <p:nvPr>
            <p:ph type="sldNum" sz="quarter" idx="12"/>
          </p:nvPr>
        </p:nvSpPr>
        <p:spPr/>
        <p:txBody>
          <a:bodyPr/>
          <a:lstStyle>
            <a:lvl1pPr>
              <a:defRPr/>
            </a:lvl1pPr>
          </a:lstStyle>
          <a:p>
            <a:pPr>
              <a:defRPr/>
            </a:pPr>
            <a:fld id="{B37714AA-0BF9-4A09-9CAC-BDB4C06F50CB}" type="slidenum">
              <a:rPr lang="en-US" altLang="en-US"/>
              <a:pPr>
                <a:defRPr/>
              </a:pPr>
              <a:t>‹#›</a:t>
            </a:fld>
            <a:endParaRPr lang="en-US" altLang="en-US"/>
          </a:p>
        </p:txBody>
      </p:sp>
    </p:spTree>
    <p:extLst>
      <p:ext uri="{BB962C8B-B14F-4D97-AF65-F5344CB8AC3E}">
        <p14:creationId xmlns:p14="http://schemas.microsoft.com/office/powerpoint/2010/main" val="66491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lvl1pPr>
              <a:defRPr/>
            </a:lvl1pPr>
          </a:lstStyle>
          <a:p>
            <a:pPr>
              <a:defRPr/>
            </a:pPr>
            <a:r>
              <a:rPr lang="en-US"/>
              <a:t>UNCLASSIFIED</a:t>
            </a:r>
          </a:p>
        </p:txBody>
      </p:sp>
      <p:sp>
        <p:nvSpPr>
          <p:cNvPr id="6" name="Slide Number Placeholder 5"/>
          <p:cNvSpPr>
            <a:spLocks noGrp="1"/>
          </p:cNvSpPr>
          <p:nvPr>
            <p:ph type="sldNum" sz="quarter" idx="12"/>
          </p:nvPr>
        </p:nvSpPr>
        <p:spPr/>
        <p:txBody>
          <a:bodyPr/>
          <a:lstStyle>
            <a:lvl1pPr>
              <a:defRPr/>
            </a:lvl1pPr>
          </a:lstStyle>
          <a:p>
            <a:pPr>
              <a:defRPr/>
            </a:pPr>
            <a:fld id="{2C328101-CDE7-4CAB-ACFA-5C98A0B32E07}"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6926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dirty="0" smtClean="0"/>
              <a:t>UNCLASSIFIED</a:t>
            </a:r>
            <a:endParaRPr lang="en-US" dirty="0"/>
          </a:p>
        </p:txBody>
      </p:sp>
      <p:sp>
        <p:nvSpPr>
          <p:cNvPr id="4" name="Slide Number Placeholder 3"/>
          <p:cNvSpPr>
            <a:spLocks noGrp="1"/>
          </p:cNvSpPr>
          <p:nvPr>
            <p:ph type="sldNum" sz="quarter" idx="12"/>
          </p:nvPr>
        </p:nvSpPr>
        <p:spPr/>
        <p:txBody>
          <a:bodyPr/>
          <a:lstStyle/>
          <a:p>
            <a:fld id="{5E1FA835-23BB-4946-B287-E2963F6B0D9B}" type="slidenum">
              <a:rPr lang="en-US" smtClean="0"/>
              <a:t>‹#›</a:t>
            </a:fld>
            <a:endParaRPr lang="en-US"/>
          </a:p>
        </p:txBody>
      </p:sp>
    </p:spTree>
    <p:extLst>
      <p:ext uri="{BB962C8B-B14F-4D97-AF65-F5344CB8AC3E}">
        <p14:creationId xmlns:p14="http://schemas.microsoft.com/office/powerpoint/2010/main" val="1114991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12850" y="223838"/>
            <a:ext cx="7343775"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UNCLASSIFIED</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DBEDAE9-3F67-4DFE-8D9B-74359285AD5A}" type="slidenum">
              <a:rPr lang="en-US" altLang="en-US"/>
              <a:pPr>
                <a:defRPr/>
              </a:pPr>
              <a:t>‹#›</a:t>
            </a:fld>
            <a:endParaRPr lang="en-US" altLang="en-US"/>
          </a:p>
        </p:txBody>
      </p:sp>
      <p:pic>
        <p:nvPicPr>
          <p:cNvPr id="1034" name="Picture 21" descr="mclblogo"/>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8129202" y="8237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6969" y="80610"/>
            <a:ext cx="999831" cy="999831"/>
          </a:xfrm>
          <a:prstGeom prst="rect">
            <a:avLst/>
          </a:prstGeom>
        </p:spPr>
      </p:pic>
      <p:cxnSp>
        <p:nvCxnSpPr>
          <p:cNvPr id="12" name="Straight Connector 11"/>
          <p:cNvCxnSpPr/>
          <p:nvPr userDrawn="1"/>
        </p:nvCxnSpPr>
        <p:spPr>
          <a:xfrm>
            <a:off x="693103" y="1083523"/>
            <a:ext cx="7661813"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753242"/>
      </p:ext>
    </p:extLst>
  </p:cSld>
  <p:clrMap bg1="lt1" tx1="dk1" bg2="lt2" tx2="dk2" accent1="accent1" accent2="accent2" accent3="accent3" accent4="accent4" accent5="accent5" accent6="accent6" hlink="hlink" folHlink="folHlink"/>
  <p:sldLayoutIdLst>
    <p:sldLayoutId id="2147483685" r:id="rId1"/>
    <p:sldLayoutId id="2147483690" r:id="rId2"/>
    <p:sldLayoutId id="2147483701" r:id="rId3"/>
  </p:sldLayoutIdLst>
  <p:timing>
    <p:tnLst>
      <p:par>
        <p:cTn id="1" dur="indefinite" restart="never" nodeType="tmRoot"/>
      </p:par>
    </p:tnLst>
  </p:timing>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hyperlink" Target="mailto:Leonard.Housley@usmc.mi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1371600" y="0"/>
            <a:ext cx="59436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rgbClr val="FFFF99"/>
                </a:solidFill>
                <a:latin typeface="Arial" panose="020B0604020202020204" pitchFamily="34" charset="0"/>
                <a:cs typeface="Times New Roman" panose="02020603050405020304" pitchFamily="18" charset="0"/>
              </a:defRPr>
            </a:lvl1pPr>
            <a:lvl2pPr marL="742950" indent="-285750">
              <a:defRPr b="1">
                <a:solidFill>
                  <a:srgbClr val="FFFF99"/>
                </a:solidFill>
                <a:latin typeface="Arial" panose="020B0604020202020204" pitchFamily="34" charset="0"/>
                <a:cs typeface="Times New Roman" panose="02020603050405020304" pitchFamily="18" charset="0"/>
              </a:defRPr>
            </a:lvl2pPr>
            <a:lvl3pPr marL="1143000" indent="-228600">
              <a:defRPr b="1">
                <a:solidFill>
                  <a:srgbClr val="FFFF99"/>
                </a:solidFill>
                <a:latin typeface="Arial" panose="020B0604020202020204" pitchFamily="34" charset="0"/>
                <a:cs typeface="Times New Roman" panose="02020603050405020304" pitchFamily="18" charset="0"/>
              </a:defRPr>
            </a:lvl3pPr>
            <a:lvl4pPr marL="1600200" indent="-228600">
              <a:defRPr b="1">
                <a:solidFill>
                  <a:srgbClr val="FFFF99"/>
                </a:solidFill>
                <a:latin typeface="Arial" panose="020B0604020202020204" pitchFamily="34" charset="0"/>
                <a:cs typeface="Times New Roman" panose="02020603050405020304" pitchFamily="18" charset="0"/>
              </a:defRPr>
            </a:lvl4pPr>
            <a:lvl5pPr marL="2057400" indent="-228600">
              <a:defRPr b="1">
                <a:solidFill>
                  <a:srgbClr val="FFFF99"/>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9pPr>
          </a:lstStyle>
          <a:p>
            <a:pPr marL="0" marR="0" lvl="0" indent="0" algn="ctr" defTabSz="914400" rtl="0" eaLnBrk="1" fontAlgn="auto" latinLnBrk="0" hangingPunct="1">
              <a:lnSpc>
                <a:spcPct val="50000"/>
              </a:lnSpc>
              <a:spcBef>
                <a:spcPct val="50000"/>
              </a:spcBef>
              <a:spcAft>
                <a:spcPts val="0"/>
              </a:spcAft>
              <a:buClrTx/>
              <a:buSzTx/>
              <a:buFontTx/>
              <a:buNone/>
              <a:tabLst/>
              <a:defRPr/>
            </a:pPr>
            <a:endParaRPr kumimoji="0" lang="en-US" altLang="en-US" sz="28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50000"/>
              </a:lnSpc>
              <a:spcBef>
                <a:spcPct val="50000"/>
              </a:spcBef>
              <a:spcAft>
                <a:spcPts val="0"/>
              </a:spcAft>
              <a:buClrTx/>
              <a:buSzTx/>
              <a:buFontTx/>
              <a:buNone/>
              <a:tabLst/>
              <a:defRPr/>
            </a:pPr>
            <a:endParaRPr kumimoji="0" lang="en-US" altLang="en-US" sz="24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50000"/>
              </a:lnSpc>
              <a:spcBef>
                <a:spcPct val="50000"/>
              </a:spcBef>
              <a:spcAft>
                <a:spcPts val="0"/>
              </a:spcAft>
              <a:buClrTx/>
              <a:buSzTx/>
              <a:buFontTx/>
              <a:buNone/>
              <a:tabLst/>
              <a:defRPr/>
            </a:pPr>
            <a:endParaRPr kumimoji="0" lang="en-US" altLang="en-US" sz="24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4100" name="Picture 7" descr="MCLB Albany sig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8263" y="1291172"/>
            <a:ext cx="4857004" cy="2420361"/>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5125" name="Text Box 8"/>
          <p:cNvSpPr txBox="1">
            <a:spLocks noChangeArrowheads="1"/>
          </p:cNvSpPr>
          <p:nvPr/>
        </p:nvSpPr>
        <p:spPr bwMode="auto">
          <a:xfrm>
            <a:off x="0" y="254534"/>
            <a:ext cx="9067800" cy="641350"/>
          </a:xfrm>
          <a:prstGeom prst="rect">
            <a:avLst/>
          </a:prstGeom>
          <a:noFill/>
          <a:ln>
            <a:noFill/>
          </a:ln>
        </p:spPr>
        <p:txBody>
          <a:bodyPr wrap="square">
            <a:spAutoFit/>
          </a:bodyPr>
          <a:lstStyle>
            <a:lvl1pPr>
              <a:defRPr b="1">
                <a:solidFill>
                  <a:srgbClr val="FFFF99"/>
                </a:solidFill>
                <a:latin typeface="Arial" panose="020B0604020202020204" pitchFamily="34" charset="0"/>
                <a:cs typeface="Times New Roman" panose="02020603050405020304" pitchFamily="18" charset="0"/>
              </a:defRPr>
            </a:lvl1pPr>
            <a:lvl2pPr marL="742950" indent="-285750">
              <a:defRPr b="1">
                <a:solidFill>
                  <a:srgbClr val="FFFF99"/>
                </a:solidFill>
                <a:latin typeface="Arial" panose="020B0604020202020204" pitchFamily="34" charset="0"/>
                <a:cs typeface="Times New Roman" panose="02020603050405020304" pitchFamily="18" charset="0"/>
              </a:defRPr>
            </a:lvl2pPr>
            <a:lvl3pPr marL="1143000" indent="-228600">
              <a:defRPr b="1">
                <a:solidFill>
                  <a:srgbClr val="FFFF99"/>
                </a:solidFill>
                <a:latin typeface="Arial" panose="020B0604020202020204" pitchFamily="34" charset="0"/>
                <a:cs typeface="Times New Roman" panose="02020603050405020304" pitchFamily="18" charset="0"/>
              </a:defRPr>
            </a:lvl3pPr>
            <a:lvl4pPr marL="1600200" indent="-228600">
              <a:defRPr b="1">
                <a:solidFill>
                  <a:srgbClr val="FFFF99"/>
                </a:solidFill>
                <a:latin typeface="Arial" panose="020B0604020202020204" pitchFamily="34" charset="0"/>
                <a:cs typeface="Times New Roman" panose="02020603050405020304" pitchFamily="18" charset="0"/>
              </a:defRPr>
            </a:lvl4pPr>
            <a:lvl5pPr marL="2057400" indent="-228600">
              <a:defRPr b="1">
                <a:solidFill>
                  <a:srgbClr val="FFFF99"/>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MCLB Albany </a:t>
            </a:r>
          </a:p>
        </p:txBody>
      </p:sp>
      <p:sp>
        <p:nvSpPr>
          <p:cNvPr id="5126" name="Text Box 9"/>
          <p:cNvSpPr txBox="1">
            <a:spLocks noChangeArrowheads="1"/>
          </p:cNvSpPr>
          <p:nvPr/>
        </p:nvSpPr>
        <p:spPr bwMode="auto">
          <a:xfrm>
            <a:off x="-190500" y="4050433"/>
            <a:ext cx="4953000" cy="1569660"/>
          </a:xfrm>
          <a:prstGeom prst="rect">
            <a:avLst/>
          </a:prstGeom>
          <a:noFill/>
          <a:ln>
            <a:noFill/>
          </a:ln>
        </p:spPr>
        <p:txBody>
          <a:bodyPr wrap="square">
            <a:spAutoFit/>
          </a:bodyPr>
          <a:lstStyle>
            <a:lvl1pPr>
              <a:defRPr b="1">
                <a:solidFill>
                  <a:srgbClr val="FFFF99"/>
                </a:solidFill>
                <a:latin typeface="Arial" panose="020B0604020202020204" pitchFamily="34" charset="0"/>
                <a:cs typeface="Times New Roman" panose="02020603050405020304" pitchFamily="18" charset="0"/>
              </a:defRPr>
            </a:lvl1pPr>
            <a:lvl2pPr marL="742950" indent="-285750">
              <a:defRPr b="1">
                <a:solidFill>
                  <a:srgbClr val="FFFF99"/>
                </a:solidFill>
                <a:latin typeface="Arial" panose="020B0604020202020204" pitchFamily="34" charset="0"/>
                <a:cs typeface="Times New Roman" panose="02020603050405020304" pitchFamily="18" charset="0"/>
              </a:defRPr>
            </a:lvl2pPr>
            <a:lvl3pPr marL="1143000" indent="-228600">
              <a:defRPr b="1">
                <a:solidFill>
                  <a:srgbClr val="FFFF99"/>
                </a:solidFill>
                <a:latin typeface="Arial" panose="020B0604020202020204" pitchFamily="34" charset="0"/>
                <a:cs typeface="Times New Roman" panose="02020603050405020304" pitchFamily="18" charset="0"/>
              </a:defRPr>
            </a:lvl3pPr>
            <a:lvl4pPr marL="1600200" indent="-228600">
              <a:defRPr b="1">
                <a:solidFill>
                  <a:srgbClr val="FFFF99"/>
                </a:solidFill>
                <a:latin typeface="Arial" panose="020B0604020202020204" pitchFamily="34" charset="0"/>
                <a:cs typeface="Times New Roman" panose="02020603050405020304" pitchFamily="18" charset="0"/>
              </a:defRPr>
            </a:lvl4pPr>
            <a:lvl5pPr marL="2057400" indent="-228600">
              <a:defRPr b="1">
                <a:solidFill>
                  <a:srgbClr val="FFFF99"/>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rgbClr val="FFFF99"/>
                </a:solidFill>
                <a:latin typeface="Arial" panose="020B0604020202020204" pitchFamily="34" charset="0"/>
                <a:cs typeface="Times New Roman" panose="02020603050405020304" pitchFamily="18" charset="0"/>
              </a:defRPr>
            </a:lvl9pPr>
          </a:lstStyle>
          <a:p>
            <a:pPr marL="0" marR="0" lvl="0" indent="0" algn="ctr" defTabSz="914400" rtl="0" eaLnBrk="1" fontAlgn="auto" latinLnBrk="0" hangingPunct="1">
              <a:lnSpc>
                <a:spcPct val="100000"/>
              </a:lnSpc>
              <a:spcAft>
                <a:spcPts val="0"/>
              </a:spcAft>
              <a:buClrTx/>
              <a:buSzTx/>
              <a:buFontTx/>
              <a:buNone/>
              <a:tabLst/>
              <a:defRPr/>
            </a:pPr>
            <a:r>
              <a:rPr kumimoji="0" lang="en-US" altLang="en-US" sz="1600" b="1" i="0" u="none" strike="noStrike" kern="1200" cap="none" spc="0" normalizeH="0" baseline="0" noProof="0" dirty="0" smtClean="0">
                <a:ln>
                  <a:noFill/>
                </a:ln>
                <a:solidFill>
                  <a:prstClr val="black"/>
                </a:solidFill>
                <a:effectLst/>
                <a:uLnTx/>
                <a:uFillTx/>
                <a:latin typeface="Times New Roman" panose="02020603050405020304" pitchFamily="18" charset="0"/>
              </a:rPr>
              <a:t>Leonard “Len” Housley</a:t>
            </a:r>
          </a:p>
          <a:p>
            <a:pPr marL="0" marR="0" lvl="0" indent="0" algn="ctr" defTabSz="914400" rtl="0" eaLnBrk="1" fontAlgn="auto" latinLnBrk="0" hangingPunct="1">
              <a:lnSpc>
                <a:spcPct val="100000"/>
              </a:lnSpc>
              <a:spcAft>
                <a:spcPts val="0"/>
              </a:spcAft>
              <a:buClrTx/>
              <a:buSzTx/>
              <a:buFontTx/>
              <a:buNone/>
              <a:tabLst/>
              <a:defRPr/>
            </a:pPr>
            <a:r>
              <a:rPr lang="en-US" altLang="en-US" sz="1600" dirty="0" smtClean="0">
                <a:solidFill>
                  <a:prstClr val="black"/>
                </a:solidFill>
                <a:latin typeface="Times New Roman" panose="02020603050405020304" pitchFamily="18" charset="0"/>
              </a:rPr>
              <a:t>Executive Director</a:t>
            </a:r>
          </a:p>
          <a:p>
            <a:pPr marL="0" marR="0" lvl="0" indent="0" algn="ctr" defTabSz="914400" rtl="0" eaLnBrk="1" fontAlgn="auto" latinLnBrk="0" hangingPunct="1">
              <a:lnSpc>
                <a:spcPct val="100000"/>
              </a:lnSpc>
              <a:spcAft>
                <a:spcPts val="0"/>
              </a:spcAft>
              <a:buClrTx/>
              <a:buSzTx/>
              <a:buFontTx/>
              <a:buNone/>
              <a:tabLst/>
              <a:defRPr/>
            </a:pPr>
            <a:r>
              <a:rPr kumimoji="0" lang="en-US" altLang="en-US" sz="1600" b="1" i="0" u="none" strike="noStrike" kern="1200" cap="none" spc="0" normalizeH="0" baseline="0" noProof="0" dirty="0" smtClean="0">
                <a:ln>
                  <a:noFill/>
                </a:ln>
                <a:solidFill>
                  <a:prstClr val="black"/>
                </a:solidFill>
                <a:effectLst/>
                <a:uLnTx/>
                <a:uFillTx/>
                <a:latin typeface="Times New Roman" panose="02020603050405020304" pitchFamily="18" charset="0"/>
              </a:rPr>
              <a:t>Marine Corps Logistics Base Albany</a:t>
            </a:r>
          </a:p>
          <a:p>
            <a:pPr marL="0" marR="0" lvl="0" indent="0" algn="ctr" defTabSz="914400" rtl="0" eaLnBrk="1" fontAlgn="auto" latinLnBrk="0" hangingPunct="1">
              <a:lnSpc>
                <a:spcPct val="100000"/>
              </a:lnSpc>
              <a:spcAft>
                <a:spcPts val="0"/>
              </a:spcAft>
              <a:buClrTx/>
              <a:buSzTx/>
              <a:buFontTx/>
              <a:buNone/>
              <a:tabLst/>
              <a:defRPr/>
            </a:pPr>
            <a:r>
              <a:rPr lang="en-US" altLang="en-US" sz="1600" dirty="0" smtClean="0">
                <a:solidFill>
                  <a:prstClr val="black"/>
                </a:solidFill>
                <a:latin typeface="Times New Roman" panose="02020603050405020304" pitchFamily="18" charset="0"/>
                <a:hlinkClick r:id="rId4"/>
              </a:rPr>
              <a:t>Leonard.Housley@usmc.mil</a:t>
            </a:r>
            <a:endParaRPr lang="en-US" altLang="en-US" sz="1600" dirty="0" smtClean="0">
              <a:solidFill>
                <a:prstClr val="black"/>
              </a:solidFill>
              <a:latin typeface="Times New Roman" panose="02020603050405020304" pitchFamily="18" charset="0"/>
            </a:endParaRPr>
          </a:p>
          <a:p>
            <a:pPr marL="0" marR="0" lvl="0" indent="0" algn="ctr" defTabSz="914400" rtl="0" eaLnBrk="1" fontAlgn="auto" latinLnBrk="0" hangingPunct="1">
              <a:lnSpc>
                <a:spcPct val="100000"/>
              </a:lnSpc>
              <a:spcAft>
                <a:spcPts val="0"/>
              </a:spcAft>
              <a:buClrTx/>
              <a:buSzTx/>
              <a:buFontTx/>
              <a:buNone/>
              <a:tabLst/>
              <a:defRPr/>
            </a:pPr>
            <a:r>
              <a:rPr kumimoji="0" lang="en-US" altLang="en-US" sz="1600" b="1" i="0" u="none" strike="noStrike" kern="1200" cap="none" spc="0" normalizeH="0" baseline="0" noProof="0" dirty="0" smtClean="0">
                <a:ln>
                  <a:noFill/>
                </a:ln>
                <a:solidFill>
                  <a:prstClr val="black"/>
                </a:solidFill>
                <a:effectLst/>
                <a:uLnTx/>
                <a:uFillTx/>
                <a:latin typeface="Times New Roman" panose="02020603050405020304" pitchFamily="18" charset="0"/>
              </a:rPr>
              <a:t>Office 229-639-6628</a:t>
            </a:r>
          </a:p>
          <a:p>
            <a:pPr marL="0" marR="0" lvl="0" indent="0" algn="ctr" defTabSz="914400" rtl="0" eaLnBrk="1" fontAlgn="auto" latinLnBrk="0" hangingPunct="1">
              <a:lnSpc>
                <a:spcPct val="100000"/>
              </a:lnSpc>
              <a:spcAft>
                <a:spcPts val="0"/>
              </a:spcAft>
              <a:buClrTx/>
              <a:buSzTx/>
              <a:buFontTx/>
              <a:buNone/>
              <a:tabLst/>
              <a:defRPr/>
            </a:pPr>
            <a:r>
              <a:rPr lang="en-US" altLang="en-US" sz="1600" dirty="0" smtClean="0">
                <a:solidFill>
                  <a:prstClr val="black"/>
                </a:solidFill>
                <a:latin typeface="Times New Roman" panose="02020603050405020304" pitchFamily="18" charset="0"/>
              </a:rPr>
              <a:t>Cell 229-376-3069</a:t>
            </a:r>
            <a:endParaRPr kumimoji="0" lang="en-US" altLang="en-US" sz="1600" b="1" i="0" u="none" strike="noStrike" kern="1200" cap="none" spc="0" normalizeH="0" baseline="0" noProof="0" dirty="0" smtClean="0">
              <a:ln>
                <a:noFill/>
              </a:ln>
              <a:solidFill>
                <a:prstClr val="black"/>
              </a:solidFill>
              <a:effectLst/>
              <a:uLnTx/>
              <a:uFillTx/>
              <a:latin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E9FFB-7658-4574-930F-90329CD96AFB}" type="slidenum">
              <a:rPr kumimoji="0" lang="en-US" altLang="en-US"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62500" y="2683450"/>
            <a:ext cx="4053609" cy="2432165"/>
          </a:xfrm>
          <a:prstGeom prst="rect">
            <a:avLst/>
          </a:prstGeom>
          <a:ln w="38100">
            <a:solidFill>
              <a:srgbClr val="C00000"/>
            </a:solidFill>
          </a:ln>
        </p:spPr>
      </p:pic>
    </p:spTree>
    <p:extLst>
      <p:ext uri="{BB962C8B-B14F-4D97-AF65-F5344CB8AC3E}">
        <p14:creationId xmlns:p14="http://schemas.microsoft.com/office/powerpoint/2010/main" val="4664729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19035" y="145478"/>
            <a:ext cx="7343775" cy="995363"/>
          </a:xfrm>
        </p:spPr>
        <p:txBody>
          <a:bodyPr/>
          <a:lstStyle/>
          <a:p>
            <a:pPr eaLnBrk="1" hangingPunct="1"/>
            <a:r>
              <a:rPr lang="en-US" altLang="en-US" sz="3200" dirty="0" smtClean="0">
                <a:latin typeface="Times New Roman" panose="02020603050405020304" pitchFamily="18" charset="0"/>
                <a:cs typeface="Times New Roman" panose="02020603050405020304" pitchFamily="18" charset="0"/>
              </a:rPr>
              <a:t>Energy Efficiency, Security, &amp; Resiliency</a:t>
            </a:r>
          </a:p>
        </p:txBody>
      </p:sp>
      <p:sp>
        <p:nvSpPr>
          <p:cNvPr id="4" name="TextBox 3"/>
          <p:cNvSpPr txBox="1"/>
          <p:nvPr/>
        </p:nvSpPr>
        <p:spPr>
          <a:xfrm>
            <a:off x="330917" y="1948122"/>
            <a:ext cx="8429625" cy="3416320"/>
          </a:xfrm>
          <a:prstGeom prst="rect">
            <a:avLst/>
          </a:prstGeom>
          <a:noFill/>
        </p:spPr>
        <p:txBody>
          <a:bodyPr wrap="square" rtlCol="0">
            <a:spAutoFit/>
          </a:bodyPr>
          <a:lstStyle/>
          <a:p>
            <a:pPr lvl="0"/>
            <a:r>
              <a:rPr lang="en-US" b="1" u="sng" dirty="0" smtClean="0">
                <a:latin typeface="Times New Roman" panose="02020603050405020304" pitchFamily="18" charset="0"/>
                <a:cs typeface="Times New Roman" panose="02020603050405020304" pitchFamily="18" charset="0"/>
              </a:rPr>
              <a:t>How did we get there: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Base wide HVAC Repairs</a:t>
            </a:r>
            <a:r>
              <a:rPr lang="en-US" dirty="0">
                <a:latin typeface="Times New Roman" panose="02020603050405020304" pitchFamily="18" charset="0"/>
                <a:cs typeface="Times New Roman" panose="02020603050405020304" pitchFamily="18" charset="0"/>
              </a:rPr>
              <a:t>: Cost $1.42M, Annual Savings $386K </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Geothermal Storage Heat Pumps</a:t>
            </a:r>
            <a:r>
              <a:rPr lang="en-US" dirty="0">
                <a:latin typeface="Times New Roman" panose="02020603050405020304" pitchFamily="18" charset="0"/>
                <a:cs typeface="Times New Roman" panose="02020603050405020304" pitchFamily="18" charset="0"/>
              </a:rPr>
              <a:t>: Cost $7.2M, Annual Savings $521K</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Borehole Thermal Energy Storage</a:t>
            </a:r>
            <a:r>
              <a:rPr lang="en-US" dirty="0">
                <a:latin typeface="Times New Roman" panose="02020603050405020304" pitchFamily="18" charset="0"/>
                <a:cs typeface="Times New Roman" panose="02020603050405020304" pitchFamily="18" charset="0"/>
              </a:rPr>
              <a:t>: Cost $5.2M, Annual Savings $224K</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Energy Savings Performance Contract (ESPC)1</a:t>
            </a:r>
            <a:r>
              <a:rPr lang="en-US" dirty="0">
                <a:latin typeface="Times New Roman" panose="02020603050405020304" pitchFamily="18" charset="0"/>
                <a:cs typeface="Times New Roman" panose="02020603050405020304" pitchFamily="18" charset="0"/>
              </a:rPr>
              <a:t>: Compressed Air/Light/Infrared Heat, Cost $14.2M, Annual Savings $1.2M</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ESPC2</a:t>
            </a:r>
            <a:r>
              <a:rPr lang="en-US" dirty="0">
                <a:latin typeface="Times New Roman" panose="02020603050405020304" pitchFamily="18" charset="0"/>
                <a:cs typeface="Times New Roman" panose="02020603050405020304" pitchFamily="18" charset="0"/>
              </a:rPr>
              <a:t>:  Landfill Gas Generator (methane), Cost $20.6M, Annual Savings $1.67M</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ESPC3</a:t>
            </a:r>
            <a:r>
              <a:rPr lang="en-US" dirty="0">
                <a:latin typeface="Times New Roman" panose="02020603050405020304" pitchFamily="18" charset="0"/>
                <a:cs typeface="Times New Roman" panose="02020603050405020304" pitchFamily="18" charset="0"/>
              </a:rPr>
              <a:t>:  8.5MW Biomass Steam Turbine Generator, 2.1MW Landfill Gas </a:t>
            </a:r>
            <a:r>
              <a:rPr lang="en-US" dirty="0" smtClean="0">
                <a:latin typeface="Times New Roman" panose="02020603050405020304" pitchFamily="18" charset="0"/>
                <a:cs typeface="Times New Roman" panose="02020603050405020304" pitchFamily="18" charset="0"/>
              </a:rPr>
              <a:t>Generator, </a:t>
            </a:r>
            <a:r>
              <a:rPr lang="en-US" dirty="0">
                <a:latin typeface="Times New Roman" panose="02020603050405020304" pitchFamily="18" charset="0"/>
                <a:cs typeface="Times New Roman" panose="02020603050405020304" pitchFamily="18" charset="0"/>
              </a:rPr>
              <a:t>Lighting Retrofit (100K bulbs/132 facilities), Industrial Air Compressor Upgrades (4x), Transformer Replacements(68x), Boiler Mud-Drum Install (3x), Smart Micro-Grid Controls/SCADA </a:t>
            </a:r>
          </a:p>
        </p:txBody>
      </p:sp>
      <p:sp>
        <p:nvSpPr>
          <p:cNvPr id="6" name="Rectangle 5"/>
          <p:cNvSpPr/>
          <p:nvPr/>
        </p:nvSpPr>
        <p:spPr>
          <a:xfrm>
            <a:off x="428625" y="1221316"/>
            <a:ext cx="8234210" cy="646331"/>
          </a:xfrm>
          <a:prstGeom prst="rect">
            <a:avLst/>
          </a:prstGeom>
          <a:solidFill>
            <a:schemeClr val="accent6">
              <a:lumMod val="40000"/>
              <a:lumOff val="60000"/>
            </a:schemeClr>
          </a:solidFill>
          <a:ln>
            <a:solidFill>
              <a:schemeClr val="accent4"/>
            </a:solidFill>
          </a:ln>
        </p:spPr>
        <p:txBody>
          <a:bodyPr wrap="square">
            <a:spAutoFit/>
          </a:bodyPr>
          <a:lstStyle/>
          <a:p>
            <a:pPr lvl="0"/>
            <a:r>
              <a:rPr lang="en-US" b="1" i="1" dirty="0" smtClean="0">
                <a:solidFill>
                  <a:prstClr val="black"/>
                </a:solidFill>
                <a:latin typeface="Times New Roman" panose="02020603050405020304" pitchFamily="18" charset="0"/>
                <a:cs typeface="Times New Roman" panose="02020603050405020304" pitchFamily="18" charset="0"/>
              </a:rPr>
              <a:t>On 24 May 2022, MCLB </a:t>
            </a:r>
            <a:r>
              <a:rPr lang="en-US" b="1" i="1" dirty="0">
                <a:solidFill>
                  <a:prstClr val="black"/>
                </a:solidFill>
                <a:latin typeface="Times New Roman" panose="02020603050405020304" pitchFamily="18" charset="0"/>
                <a:cs typeface="Times New Roman" panose="02020603050405020304" pitchFamily="18" charset="0"/>
              </a:rPr>
              <a:t>Albany </a:t>
            </a:r>
            <a:r>
              <a:rPr lang="en-US" b="1" i="1" dirty="0" smtClean="0">
                <a:solidFill>
                  <a:prstClr val="black"/>
                </a:solidFill>
                <a:latin typeface="Times New Roman" panose="02020603050405020304" pitchFamily="18" charset="0"/>
                <a:cs typeface="Times New Roman" panose="02020603050405020304" pitchFamily="18" charset="0"/>
              </a:rPr>
              <a:t>became the first </a:t>
            </a:r>
            <a:r>
              <a:rPr lang="en-US" b="1" i="1" u="sng" dirty="0" smtClean="0">
                <a:solidFill>
                  <a:prstClr val="black"/>
                </a:solidFill>
                <a:latin typeface="Times New Roman" panose="02020603050405020304" pitchFamily="18" charset="0"/>
                <a:cs typeface="Times New Roman" panose="02020603050405020304" pitchFamily="18" charset="0"/>
              </a:rPr>
              <a:t>Net </a:t>
            </a:r>
            <a:r>
              <a:rPr lang="en-US" b="1" i="1" u="sng" dirty="0">
                <a:solidFill>
                  <a:prstClr val="black"/>
                </a:solidFill>
                <a:latin typeface="Times New Roman" panose="02020603050405020304" pitchFamily="18" charset="0"/>
                <a:cs typeface="Times New Roman" panose="02020603050405020304" pitchFamily="18" charset="0"/>
              </a:rPr>
              <a:t>Zero “Energy” </a:t>
            </a:r>
            <a:r>
              <a:rPr lang="en-US" b="1" i="1" dirty="0">
                <a:solidFill>
                  <a:prstClr val="black"/>
                </a:solidFill>
                <a:latin typeface="Times New Roman" panose="02020603050405020304" pitchFamily="18" charset="0"/>
                <a:cs typeface="Times New Roman" panose="02020603050405020304" pitchFamily="18" charset="0"/>
              </a:rPr>
              <a:t>military installation </a:t>
            </a:r>
            <a:r>
              <a:rPr lang="en-US" b="1" i="1" dirty="0" smtClean="0">
                <a:solidFill>
                  <a:prstClr val="black"/>
                </a:solidFill>
                <a:latin typeface="Times New Roman" panose="02020603050405020304" pitchFamily="18" charset="0"/>
                <a:cs typeface="Times New Roman" panose="02020603050405020304" pitchFamily="18" charset="0"/>
              </a:rPr>
              <a:t>in the Department of Defense; to include SMARTGRID technology.</a:t>
            </a:r>
            <a:endParaRPr lang="en-US" b="1" i="1" dirty="0">
              <a:solidFill>
                <a:prstClr val="black"/>
              </a:solidFill>
              <a:latin typeface="Times New Roman" panose="02020603050405020304" pitchFamily="18" charset="0"/>
              <a:cs typeface="Times New Roman" panose="02020603050405020304" pitchFamily="18" charset="0"/>
            </a:endParaRPr>
          </a:p>
        </p:txBody>
      </p:sp>
      <p:sp>
        <p:nvSpPr>
          <p:cNvPr id="7" name="Slide Number Placeholder 2"/>
          <p:cNvSpPr>
            <a:spLocks noGrp="1"/>
          </p:cNvSpPr>
          <p:nvPr>
            <p:ph type="sldNum" sz="quarter" idx="12"/>
          </p:nvPr>
        </p:nvSpPr>
        <p:spPr>
          <a:xfrm>
            <a:off x="7086600" y="6492875"/>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7714AA-0BF9-4A09-9CAC-BDB4C06F50CB}" type="slidenum">
              <a:rPr kumimoji="0" lang="en-US" altLang="en-US"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pic>
        <p:nvPicPr>
          <p:cNvPr id="8" name="Picture 2" descr="8ea2dd13-aa83-43dd-a902-711d99f7dd2e@NAMP1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6270" y="5038360"/>
            <a:ext cx="2984272" cy="168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MC Energ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19035" y="5489714"/>
            <a:ext cx="954088" cy="877888"/>
          </a:xfrm>
          <a:prstGeom prst="rect">
            <a:avLst/>
          </a:prstGeom>
          <a:noFill/>
          <a:ln w="25400" algn="ctr">
            <a:solidFill>
              <a:srgbClr val="C00000"/>
            </a:solidFill>
            <a:miter lim="800000"/>
            <a:headEnd/>
            <a:tailEnd/>
          </a:ln>
          <a:effectLst/>
          <a:extLst>
            <a:ext uri="{909E8E84-426E-40DD-AFC4-6F175D3DCCD1}">
              <a14:hiddenFill xmlns:a14="http://schemas.microsoft.com/office/drawing/2010/main">
                <a:solidFill>
                  <a:srgbClr val="3399FF"/>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9432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19035" y="145478"/>
            <a:ext cx="7343775" cy="995363"/>
          </a:xfrm>
        </p:spPr>
        <p:txBody>
          <a:bodyPr/>
          <a:lstStyle/>
          <a:p>
            <a:pPr eaLnBrk="1" hangingPunct="1"/>
            <a:r>
              <a:rPr lang="en-US" altLang="en-US" sz="3200" dirty="0" smtClean="0">
                <a:latin typeface="Times New Roman" panose="02020603050405020304" pitchFamily="18" charset="0"/>
                <a:cs typeface="Times New Roman" panose="02020603050405020304" pitchFamily="18" charset="0"/>
              </a:rPr>
              <a:t>Energy Efficiency, Security, &amp; Resiliency</a:t>
            </a:r>
          </a:p>
        </p:txBody>
      </p:sp>
      <p:sp>
        <p:nvSpPr>
          <p:cNvPr id="4" name="TextBox 3"/>
          <p:cNvSpPr txBox="1"/>
          <p:nvPr/>
        </p:nvSpPr>
        <p:spPr>
          <a:xfrm>
            <a:off x="330917" y="1867647"/>
            <a:ext cx="8429625" cy="5078313"/>
          </a:xfrm>
          <a:prstGeom prst="rect">
            <a:avLst/>
          </a:prstGeom>
          <a:noFill/>
        </p:spPr>
        <p:txBody>
          <a:bodyPr wrap="square" rtlCol="0">
            <a:spAutoFit/>
          </a:bodyPr>
          <a:lstStyle/>
          <a:p>
            <a:pPr lvl="0"/>
            <a:r>
              <a:rPr lang="en-US" b="1" u="sng" dirty="0">
                <a:latin typeface="Times New Roman" panose="02020603050405020304" pitchFamily="18" charset="0"/>
                <a:cs typeface="Times New Roman" panose="02020603050405020304" pitchFamily="18" charset="0"/>
              </a:rPr>
              <a:t>Way </a:t>
            </a:r>
            <a:r>
              <a:rPr lang="en-US" b="1" u="sng" dirty="0" smtClean="0">
                <a:latin typeface="Times New Roman" panose="02020603050405020304" pitchFamily="18" charset="0"/>
                <a:cs typeface="Times New Roman" panose="02020603050405020304" pitchFamily="18" charset="0"/>
              </a:rPr>
              <a:t>Ahead-Continuing Efforts:</a:t>
            </a:r>
            <a:endParaRPr lang="en-US" b="1" u="sng"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Electrical Vehicle Support Equipment (EVSE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FY22 award for FY23 execution  </a:t>
            </a:r>
            <a:r>
              <a:rPr lang="en-US" dirty="0">
                <a:latin typeface="Times New Roman" panose="02020603050405020304" pitchFamily="18" charset="0"/>
                <a:cs typeface="Times New Roman" panose="02020603050405020304" pitchFamily="18" charset="0"/>
              </a:rPr>
              <a:t>to install electrical vehicle </a:t>
            </a:r>
            <a:r>
              <a:rPr lang="en-US" dirty="0" smtClean="0">
                <a:latin typeface="Times New Roman" panose="02020603050405020304" pitchFamily="18" charset="0"/>
                <a:cs typeface="Times New Roman" panose="02020603050405020304" pitchFamily="18" charset="0"/>
              </a:rPr>
              <a:t>chargers - </a:t>
            </a:r>
            <a:r>
              <a:rPr lang="en-US" dirty="0">
                <a:latin typeface="Times New Roman" panose="02020603050405020304" pitchFamily="18" charset="0"/>
                <a:cs typeface="Times New Roman" panose="02020603050405020304" pitchFamily="18" charset="0"/>
              </a:rPr>
              <a:t>39 chargers at 9 charging points.</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Energy Resilience Conservation Investment Program (ERCIP)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MCLB </a:t>
            </a:r>
            <a:r>
              <a:rPr lang="en-US" dirty="0">
                <a:latin typeface="Times New Roman" panose="02020603050405020304" pitchFamily="18" charset="0"/>
                <a:cs typeface="Times New Roman" panose="02020603050405020304" pitchFamily="18" charset="0"/>
              </a:rPr>
              <a:t>Albany will submit the following projects for the FY25 ERCIP call for projects.</a:t>
            </a:r>
          </a:p>
          <a:p>
            <a:pPr lvl="2"/>
            <a:r>
              <a:rPr lang="en-US" u="sng" dirty="0" smtClean="0">
                <a:latin typeface="Times New Roman" panose="02020603050405020304" pitchFamily="18" charset="0"/>
                <a:cs typeface="Times New Roman" panose="02020603050405020304" pitchFamily="18" charset="0"/>
              </a:rPr>
              <a:t>1. Smart </a:t>
            </a:r>
            <a:r>
              <a:rPr lang="en-US" u="sng" dirty="0">
                <a:latin typeface="Times New Roman" panose="02020603050405020304" pitchFamily="18" charset="0"/>
                <a:cs typeface="Times New Roman" panose="02020603050405020304" pitchFamily="18" charset="0"/>
              </a:rPr>
              <a:t>Grid Enhancement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Enhance electrical </a:t>
            </a:r>
            <a:r>
              <a:rPr lang="en-US" dirty="0">
                <a:latin typeface="Times New Roman" panose="02020603050405020304" pitchFamily="18" charset="0"/>
                <a:cs typeface="Times New Roman" panose="02020603050405020304" pitchFamily="18" charset="0"/>
              </a:rPr>
              <a:t>utility grid </a:t>
            </a:r>
            <a:r>
              <a:rPr lang="en-US" dirty="0" smtClean="0">
                <a:latin typeface="Times New Roman" panose="02020603050405020304" pitchFamily="18" charset="0"/>
                <a:cs typeface="Times New Roman" panose="02020603050405020304" pitchFamily="18" charset="0"/>
              </a:rPr>
              <a:t>operation that will </a:t>
            </a:r>
            <a:r>
              <a:rPr lang="en-US" dirty="0">
                <a:latin typeface="Times New Roman" panose="02020603050405020304" pitchFamily="18" charset="0"/>
                <a:cs typeface="Times New Roman" panose="02020603050405020304" pitchFamily="18" charset="0"/>
              </a:rPr>
              <a:t>automate manual switching </a:t>
            </a:r>
            <a:r>
              <a:rPr lang="en-US" dirty="0" smtClean="0">
                <a:latin typeface="Times New Roman" panose="02020603050405020304" pitchFamily="18" charset="0"/>
                <a:cs typeface="Times New Roman" panose="02020603050405020304" pitchFamily="18" charset="0"/>
              </a:rPr>
              <a:t>operations.  </a:t>
            </a:r>
            <a:endParaRPr lang="en-US" dirty="0">
              <a:latin typeface="Times New Roman" panose="02020603050405020304" pitchFamily="18" charset="0"/>
              <a:cs typeface="Times New Roman" panose="02020603050405020304" pitchFamily="18" charset="0"/>
            </a:endParaRPr>
          </a:p>
          <a:p>
            <a:pPr lvl="2"/>
            <a:r>
              <a:rPr lang="en-US" u="sng" dirty="0" smtClean="0">
                <a:latin typeface="Times New Roman" panose="02020603050405020304" pitchFamily="18" charset="0"/>
                <a:cs typeface="Times New Roman" panose="02020603050405020304" pitchFamily="18" charset="0"/>
              </a:rPr>
              <a:t>2. Advanced </a:t>
            </a:r>
            <a:r>
              <a:rPr lang="en-US" u="sng" dirty="0">
                <a:latin typeface="Times New Roman" panose="02020603050405020304" pitchFamily="18" charset="0"/>
                <a:cs typeface="Times New Roman" panose="02020603050405020304" pitchFamily="18" charset="0"/>
              </a:rPr>
              <a:t>Metering Infrastructure (AMI)</a:t>
            </a:r>
            <a:r>
              <a:rPr lang="en-US" dirty="0">
                <a:latin typeface="Times New Roman" panose="02020603050405020304" pitchFamily="18" charset="0"/>
                <a:cs typeface="Times New Roman" panose="02020603050405020304" pitchFamily="18" charset="0"/>
              </a:rPr>
              <a:t>:  Install AMI meters to comply with Energy Policy Act 2005 and to improve </a:t>
            </a:r>
            <a:r>
              <a:rPr lang="en-US" dirty="0" smtClean="0">
                <a:latin typeface="Times New Roman" panose="02020603050405020304" pitchFamily="18" charset="0"/>
                <a:cs typeface="Times New Roman" panose="02020603050405020304" pitchFamily="18" charset="0"/>
              </a:rPr>
              <a:t>energy consumption.  Est </a:t>
            </a:r>
            <a:r>
              <a:rPr lang="en-US" dirty="0">
                <a:latin typeface="Times New Roman" panose="02020603050405020304" pitchFamily="18" charset="0"/>
                <a:cs typeface="Times New Roman" panose="02020603050405020304" pitchFamily="18" charset="0"/>
              </a:rPr>
              <a:t>cost $3.3M.</a:t>
            </a:r>
          </a:p>
          <a:p>
            <a:pPr lvl="2"/>
            <a:r>
              <a:rPr lang="en-US" u="sng" dirty="0" smtClean="0">
                <a:latin typeface="Times New Roman" panose="02020603050405020304" pitchFamily="18" charset="0"/>
                <a:cs typeface="Times New Roman" panose="02020603050405020304" pitchFamily="18" charset="0"/>
              </a:rPr>
              <a:t>3. Domestic </a:t>
            </a:r>
            <a:r>
              <a:rPr lang="en-US" u="sng" dirty="0">
                <a:latin typeface="Times New Roman" panose="02020603050405020304" pitchFamily="18" charset="0"/>
                <a:cs typeface="Times New Roman" panose="02020603050405020304" pitchFamily="18" charset="0"/>
              </a:rPr>
              <a:t>Hot Water Solar Panel Heating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Thermal </a:t>
            </a:r>
            <a:r>
              <a:rPr lang="en-US" dirty="0">
                <a:latin typeface="Times New Roman" panose="02020603050405020304" pitchFamily="18" charset="0"/>
                <a:cs typeface="Times New Roman" panose="02020603050405020304" pitchFamily="18" charset="0"/>
              </a:rPr>
              <a:t>system at the </a:t>
            </a:r>
            <a:r>
              <a:rPr lang="en-US" dirty="0" smtClean="0">
                <a:latin typeface="Times New Roman" panose="02020603050405020304" pitchFamily="18" charset="0"/>
                <a:cs typeface="Times New Roman" panose="02020603050405020304" pitchFamily="18" charset="0"/>
              </a:rPr>
              <a:t>BEQ.  Est </a:t>
            </a:r>
            <a:r>
              <a:rPr lang="en-US" dirty="0">
                <a:latin typeface="Times New Roman" panose="02020603050405020304" pitchFamily="18" charset="0"/>
                <a:cs typeface="Times New Roman" panose="02020603050405020304" pitchFamily="18" charset="0"/>
              </a:rPr>
              <a:t>cost $1.7M.</a:t>
            </a:r>
          </a:p>
          <a:p>
            <a:pPr lvl="2"/>
            <a:r>
              <a:rPr lang="en-US" u="sng" dirty="0" smtClean="0">
                <a:latin typeface="Times New Roman" panose="02020603050405020304" pitchFamily="18" charset="0"/>
                <a:cs typeface="Times New Roman" panose="02020603050405020304" pitchFamily="18" charset="0"/>
              </a:rPr>
              <a:t>4. Water </a:t>
            </a:r>
            <a:r>
              <a:rPr lang="en-US" u="sng" dirty="0">
                <a:latin typeface="Times New Roman" panose="02020603050405020304" pitchFamily="18" charset="0"/>
                <a:cs typeface="Times New Roman" panose="02020603050405020304" pitchFamily="18" charset="0"/>
              </a:rPr>
              <a:t>Hardness Treatment</a:t>
            </a:r>
            <a:r>
              <a:rPr lang="en-US" dirty="0">
                <a:latin typeface="Times New Roman" panose="02020603050405020304" pitchFamily="18" charset="0"/>
                <a:cs typeface="Times New Roman" panose="02020603050405020304" pitchFamily="18" charset="0"/>
              </a:rPr>
              <a:t>:  Install a </a:t>
            </a:r>
            <a:r>
              <a:rPr lang="en-US" dirty="0" err="1">
                <a:latin typeface="Times New Roman" panose="02020603050405020304" pitchFamily="18" charset="0"/>
                <a:cs typeface="Times New Roman" panose="02020603050405020304" pitchFamily="18" charset="0"/>
              </a:rPr>
              <a:t>nano</a:t>
            </a:r>
            <a:r>
              <a:rPr lang="en-US" dirty="0">
                <a:latin typeface="Times New Roman" panose="02020603050405020304" pitchFamily="18" charset="0"/>
                <a:cs typeface="Times New Roman" panose="02020603050405020304" pitchFamily="18" charset="0"/>
              </a:rPr>
              <a:t>-filtration water treatment system </a:t>
            </a:r>
            <a:r>
              <a:rPr lang="en-US" dirty="0" smtClean="0">
                <a:latin typeface="Times New Roman" panose="02020603050405020304" pitchFamily="18" charset="0"/>
                <a:cs typeface="Times New Roman" panose="02020603050405020304" pitchFamily="18" charset="0"/>
              </a:rPr>
              <a:t>to eliminate “hard water”.  Est </a:t>
            </a:r>
            <a:r>
              <a:rPr lang="en-US" dirty="0">
                <a:latin typeface="Times New Roman" panose="02020603050405020304" pitchFamily="18" charset="0"/>
                <a:cs typeface="Times New Roman" panose="02020603050405020304" pitchFamily="18" charset="0"/>
              </a:rPr>
              <a:t>cost $11.5M.</a:t>
            </a:r>
          </a:p>
          <a:p>
            <a:pPr marL="742950" lvl="1" indent="-28575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GA Power 31MW Solar Photovoltaic Connection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discussion with GA Power regarding a dedicated connection to the solar PV system.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428625" y="1221316"/>
            <a:ext cx="8234210" cy="646331"/>
          </a:xfrm>
          <a:prstGeom prst="rect">
            <a:avLst/>
          </a:prstGeom>
          <a:solidFill>
            <a:schemeClr val="accent6">
              <a:lumMod val="40000"/>
              <a:lumOff val="60000"/>
            </a:schemeClr>
          </a:solidFill>
          <a:ln>
            <a:solidFill>
              <a:schemeClr val="accent4"/>
            </a:solidFill>
          </a:ln>
        </p:spPr>
        <p:txBody>
          <a:bodyPr wrap="square">
            <a:spAutoFit/>
          </a:bodyPr>
          <a:lstStyle/>
          <a:p>
            <a:pPr lvl="0"/>
            <a:r>
              <a:rPr lang="en-US" b="1" i="1" dirty="0" smtClean="0">
                <a:solidFill>
                  <a:prstClr val="black"/>
                </a:solidFill>
                <a:latin typeface="Times New Roman" panose="02020603050405020304" pitchFamily="18" charset="0"/>
                <a:cs typeface="Times New Roman" panose="02020603050405020304" pitchFamily="18" charset="0"/>
              </a:rPr>
              <a:t>On 24 May 2022, MCLB </a:t>
            </a:r>
            <a:r>
              <a:rPr lang="en-US" b="1" i="1" dirty="0">
                <a:solidFill>
                  <a:prstClr val="black"/>
                </a:solidFill>
                <a:latin typeface="Times New Roman" panose="02020603050405020304" pitchFamily="18" charset="0"/>
                <a:cs typeface="Times New Roman" panose="02020603050405020304" pitchFamily="18" charset="0"/>
              </a:rPr>
              <a:t>Albany </a:t>
            </a:r>
            <a:r>
              <a:rPr lang="en-US" b="1" i="1" dirty="0" smtClean="0">
                <a:solidFill>
                  <a:prstClr val="black"/>
                </a:solidFill>
                <a:latin typeface="Times New Roman" panose="02020603050405020304" pitchFamily="18" charset="0"/>
                <a:cs typeface="Times New Roman" panose="02020603050405020304" pitchFamily="18" charset="0"/>
              </a:rPr>
              <a:t>became the first </a:t>
            </a:r>
            <a:r>
              <a:rPr lang="en-US" b="1" i="1" u="sng" dirty="0" smtClean="0">
                <a:solidFill>
                  <a:prstClr val="black"/>
                </a:solidFill>
                <a:latin typeface="Times New Roman" panose="02020603050405020304" pitchFamily="18" charset="0"/>
                <a:cs typeface="Times New Roman" panose="02020603050405020304" pitchFamily="18" charset="0"/>
              </a:rPr>
              <a:t>Net </a:t>
            </a:r>
            <a:r>
              <a:rPr lang="en-US" b="1" i="1" u="sng" dirty="0">
                <a:solidFill>
                  <a:prstClr val="black"/>
                </a:solidFill>
                <a:latin typeface="Times New Roman" panose="02020603050405020304" pitchFamily="18" charset="0"/>
                <a:cs typeface="Times New Roman" panose="02020603050405020304" pitchFamily="18" charset="0"/>
              </a:rPr>
              <a:t>Zero “Energy” </a:t>
            </a:r>
            <a:r>
              <a:rPr lang="en-US" b="1" i="1" dirty="0">
                <a:solidFill>
                  <a:prstClr val="black"/>
                </a:solidFill>
                <a:latin typeface="Times New Roman" panose="02020603050405020304" pitchFamily="18" charset="0"/>
                <a:cs typeface="Times New Roman" panose="02020603050405020304" pitchFamily="18" charset="0"/>
              </a:rPr>
              <a:t>military installation </a:t>
            </a:r>
            <a:r>
              <a:rPr lang="en-US" b="1" i="1" dirty="0" smtClean="0">
                <a:solidFill>
                  <a:prstClr val="black"/>
                </a:solidFill>
                <a:latin typeface="Times New Roman" panose="02020603050405020304" pitchFamily="18" charset="0"/>
                <a:cs typeface="Times New Roman" panose="02020603050405020304" pitchFamily="18" charset="0"/>
              </a:rPr>
              <a:t>in the Department of Defense; to include SMARTGRID technology.</a:t>
            </a:r>
            <a:endParaRPr lang="en-US" b="1" i="1" dirty="0">
              <a:solidFill>
                <a:prstClr val="black"/>
              </a:solidFill>
              <a:latin typeface="Times New Roman" panose="02020603050405020304" pitchFamily="18" charset="0"/>
              <a:cs typeface="Times New Roman" panose="02020603050405020304" pitchFamily="18" charset="0"/>
            </a:endParaRPr>
          </a:p>
        </p:txBody>
      </p:sp>
      <p:sp>
        <p:nvSpPr>
          <p:cNvPr id="7" name="Slide Number Placeholder 2"/>
          <p:cNvSpPr>
            <a:spLocks noGrp="1"/>
          </p:cNvSpPr>
          <p:nvPr>
            <p:ph type="sldNum" sz="quarter" idx="12"/>
          </p:nvPr>
        </p:nvSpPr>
        <p:spPr>
          <a:xfrm>
            <a:off x="7086600" y="6492875"/>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7714AA-0BF9-4A09-9CAC-BDB4C06F50CB}" type="slidenum">
              <a:rPr kumimoji="0" lang="en-US" altLang="en-US"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5412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95285" y="138499"/>
            <a:ext cx="6615265" cy="995363"/>
          </a:xfrm>
        </p:spPr>
        <p:txBody>
          <a:bodyPr/>
          <a:lstStyle/>
          <a:p>
            <a:pPr eaLnBrk="1" hangingPunct="1"/>
            <a:r>
              <a:rPr lang="en-US" altLang="en-US" sz="3200" dirty="0" smtClean="0">
                <a:latin typeface="Times New Roman" panose="02020603050405020304" pitchFamily="18" charset="0"/>
                <a:cs typeface="Times New Roman" panose="02020603050405020304" pitchFamily="18" charset="0"/>
              </a:rPr>
              <a:t>Transformation and Modernization</a:t>
            </a:r>
          </a:p>
        </p:txBody>
      </p:sp>
      <p:sp>
        <p:nvSpPr>
          <p:cNvPr id="4" name="TextBox 3"/>
          <p:cNvSpPr txBox="1"/>
          <p:nvPr/>
        </p:nvSpPr>
        <p:spPr>
          <a:xfrm>
            <a:off x="386141" y="1856630"/>
            <a:ext cx="8429625" cy="4862870"/>
          </a:xfrm>
          <a:prstGeom prst="rect">
            <a:avLst/>
          </a:prstGeom>
          <a:noFill/>
        </p:spPr>
        <p:txBody>
          <a:bodyPr wrap="square" rtlCol="0">
            <a:spAutoFit/>
          </a:bodyPr>
          <a:lstStyle/>
          <a:p>
            <a:r>
              <a:rPr lang="en-US" b="1" u="sng" dirty="0" smtClean="0">
                <a:latin typeface="Times New Roman" panose="02020603050405020304" pitchFamily="18" charset="0"/>
                <a:cs typeface="Times New Roman" panose="02020603050405020304" pitchFamily="18" charset="0"/>
              </a:rPr>
              <a:t>Facility Related Control Systems (FRCS) Pilot Program:</a:t>
            </a:r>
            <a:endParaRPr lang="en-US" b="1"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Implement Condition-Based Maintenance Plus (CBM+) to reduce maintenance </a:t>
            </a:r>
            <a:r>
              <a:rPr lang="en-US" dirty="0">
                <a:latin typeface="Times New Roman" panose="02020603050405020304" pitchFamily="18" charset="0"/>
                <a:cs typeface="Times New Roman" panose="02020603050405020304" pitchFamily="18" charset="0"/>
              </a:rPr>
              <a:t>costs </a:t>
            </a:r>
            <a:r>
              <a:rPr lang="en-US" dirty="0" smtClean="0">
                <a:latin typeface="Times New Roman" panose="02020603050405020304" pitchFamily="18" charset="0"/>
                <a:cs typeface="Times New Roman" panose="02020603050405020304" pitchFamily="18" charset="0"/>
              </a:rPr>
              <a:t>and predict maintenance failures before they happen.</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Pilot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leverages central data processing at Facility Systems  Branch, Kansas City, KS implement CBM+ utilizing FRCS.</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FRCS Provides smart-grid architecture to monitor facilities and industrial operations to collect, transmit, analyze and act upon reliable data.</a:t>
            </a:r>
          </a:p>
          <a:p>
            <a:pPr marL="742950" lvl="1"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5G Initiative—DoD selected MCLB Albany to implement a network testbed:</a:t>
            </a:r>
            <a:endParaRPr lang="en-US" b="1"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5G enabled Smart Warehouse technologies </a:t>
            </a:r>
            <a:r>
              <a:rPr lang="en-US" dirty="0" smtClean="0">
                <a:latin typeface="Times New Roman" panose="02020603050405020304" pitchFamily="18" charset="0"/>
                <a:cs typeface="Times New Roman" panose="02020603050405020304" pitchFamily="18" charset="0"/>
              </a:rPr>
              <a:t>will </a:t>
            </a:r>
            <a:r>
              <a:rPr lang="en-US" dirty="0">
                <a:latin typeface="Times New Roman" panose="02020603050405020304" pitchFamily="18" charset="0"/>
                <a:cs typeface="Times New Roman" panose="02020603050405020304" pitchFamily="18" charset="0"/>
              </a:rPr>
              <a:t>improve the Efficiency, Accuracy, Security, and Safety of materiel and supply handling, management, storage, and </a:t>
            </a:r>
            <a:r>
              <a:rPr lang="en-US" dirty="0" smtClean="0">
                <a:latin typeface="Times New Roman" panose="02020603050405020304" pitchFamily="18" charset="0"/>
                <a:cs typeface="Times New Roman" panose="02020603050405020304" pitchFamily="18" charset="0"/>
              </a:rPr>
              <a:t>distribution of military assets.</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3 phases-System Design, Test prototypes, and Installation. </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MCLB Albany Demonstration set for December 2021.</a:t>
            </a:r>
          </a:p>
          <a:p>
            <a:endParaRPr lang="en-US" dirty="0" smtClean="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Enterprise Marine Corps Wireless Initiative:</a:t>
            </a:r>
            <a:endParaRPr lang="en-US" b="1"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Currently at 90% complete—will eventually transition to 5G.</a:t>
            </a:r>
            <a:endParaRPr lang="en-US" sz="16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Greatly enhances operations for the Production Plant and Storage Command.</a:t>
            </a: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428625" y="1133862"/>
            <a:ext cx="8234210" cy="646331"/>
          </a:xfrm>
          <a:prstGeom prst="rect">
            <a:avLst/>
          </a:prstGeom>
          <a:solidFill>
            <a:schemeClr val="accent6">
              <a:lumMod val="40000"/>
              <a:lumOff val="60000"/>
            </a:schemeClr>
          </a:solidFill>
          <a:ln>
            <a:solidFill>
              <a:schemeClr val="accent4"/>
            </a:solidFill>
          </a:ln>
        </p:spPr>
        <p:txBody>
          <a:bodyPr wrap="square">
            <a:spAutoFit/>
          </a:bodyPr>
          <a:lstStyle/>
          <a:p>
            <a:pPr lvl="0"/>
            <a:r>
              <a:rPr lang="en-US" b="1" i="1" dirty="0">
                <a:solidFill>
                  <a:prstClr val="black"/>
                </a:solidFill>
                <a:latin typeface="Times New Roman" panose="02020603050405020304" pitchFamily="18" charset="0"/>
                <a:cs typeface="Times New Roman" panose="02020603050405020304" pitchFamily="18" charset="0"/>
              </a:rPr>
              <a:t>MCLB Albany is </a:t>
            </a:r>
            <a:r>
              <a:rPr lang="en-US" b="1" i="1" dirty="0" smtClean="0">
                <a:solidFill>
                  <a:prstClr val="black"/>
                </a:solidFill>
                <a:latin typeface="Times New Roman" panose="02020603050405020304" pitchFamily="18" charset="0"/>
                <a:cs typeface="Times New Roman" panose="02020603050405020304" pitchFamily="18" charset="0"/>
              </a:rPr>
              <a:t>Marine Corps’ Pilot site for Facility Related Control Systems (FRCS) and 5G for “Smart Warehousing”.</a:t>
            </a:r>
            <a:endParaRPr lang="en-US" b="1"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786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le:US State georgia grey.png - Wikipedia"/>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49412" y="1724929"/>
            <a:ext cx="2903216" cy="3138611"/>
          </a:xfrm>
          <a:prstGeom prst="rect">
            <a:avLst/>
          </a:prstGeom>
        </p:spPr>
      </p:pic>
      <p:sp>
        <p:nvSpPr>
          <p:cNvPr id="4" name="Slide Number Placeholder 3"/>
          <p:cNvSpPr>
            <a:spLocks noGrp="1"/>
          </p:cNvSpPr>
          <p:nvPr>
            <p:ph type="sldNum" sz="quarter" idx="12"/>
          </p:nvPr>
        </p:nvSpPr>
        <p:spPr>
          <a:xfrm>
            <a:off x="6749143" y="6393997"/>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328101-CDE7-4CAB-ACFA-5C98A0B32E07}" type="slidenum">
              <a:rPr kumimoji="0" lang="en-US" altLang="en-US"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endParaRPr>
          </a:p>
        </p:txBody>
      </p:sp>
      <p:sp>
        <p:nvSpPr>
          <p:cNvPr id="2" name="TextBox 1"/>
          <p:cNvSpPr txBox="1"/>
          <p:nvPr/>
        </p:nvSpPr>
        <p:spPr>
          <a:xfrm>
            <a:off x="2011588" y="244721"/>
            <a:ext cx="4788490" cy="6463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Community Partnerships</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3" name="Picture 2"/>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65955" y="3450820"/>
            <a:ext cx="581706" cy="581706"/>
          </a:xfrm>
          <a:prstGeom prst="rect">
            <a:avLst/>
          </a:prstGeom>
        </p:spPr>
      </p:pic>
      <p:sp>
        <p:nvSpPr>
          <p:cNvPr id="8" name="Rectangle 7"/>
          <p:cNvSpPr/>
          <p:nvPr/>
        </p:nvSpPr>
        <p:spPr>
          <a:xfrm>
            <a:off x="3383900" y="1781820"/>
            <a:ext cx="2903216" cy="299997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9" name="Straight Connector 8"/>
          <p:cNvCxnSpPr/>
          <p:nvPr/>
        </p:nvCxnSpPr>
        <p:spPr>
          <a:xfrm>
            <a:off x="5036457" y="3727159"/>
            <a:ext cx="3425372" cy="145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1028" y="3727159"/>
            <a:ext cx="3635748" cy="145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501273" y="4349693"/>
            <a:ext cx="23102" cy="19058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524375" y="1227805"/>
            <a:ext cx="23102" cy="19058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892" y="1109251"/>
            <a:ext cx="4411971" cy="1477328"/>
          </a:xfrm>
          <a:prstGeom prst="rect">
            <a:avLst/>
          </a:prstGeom>
          <a:noFill/>
        </p:spPr>
        <p:txBody>
          <a:bodyPr wrap="square" rtlCol="0">
            <a:spAutoFit/>
          </a:bodyPr>
          <a:lstStyle/>
          <a:p>
            <a:pPr lvl="0" algn="ctr">
              <a:defRPr/>
            </a:pPr>
            <a:r>
              <a:rPr lang="en-US" b="1" u="sng" dirty="0">
                <a:solidFill>
                  <a:prstClr val="black"/>
                </a:solidFill>
                <a:latin typeface="Times New Roman" panose="02020603050405020304" pitchFamily="18" charset="0"/>
                <a:cs typeface="Times New Roman" panose="02020603050405020304" pitchFamily="18" charset="0"/>
              </a:rPr>
              <a:t>Education</a:t>
            </a:r>
          </a:p>
          <a:p>
            <a:pPr lvl="0">
              <a:defRPr/>
            </a:pPr>
            <a:r>
              <a:rPr lang="en-US" u="sng" dirty="0" smtClean="0">
                <a:solidFill>
                  <a:prstClr val="black"/>
                </a:solidFill>
                <a:latin typeface="Times New Roman" panose="02020603050405020304" pitchFamily="18" charset="0"/>
                <a:cs typeface="Times New Roman" panose="02020603050405020304" pitchFamily="18" charset="0"/>
              </a:rPr>
              <a:t>7 </a:t>
            </a:r>
            <a:r>
              <a:rPr lang="en-US" u="sng" dirty="0">
                <a:solidFill>
                  <a:prstClr val="black"/>
                </a:solidFill>
                <a:latin typeface="Times New Roman" panose="02020603050405020304" pitchFamily="18" charset="0"/>
                <a:cs typeface="Times New Roman" panose="02020603050405020304" pitchFamily="18" charset="0"/>
              </a:rPr>
              <a:t>agreements with 6 institutions</a:t>
            </a:r>
            <a:r>
              <a:rPr lang="en-US" dirty="0">
                <a:solidFill>
                  <a:prstClr val="black"/>
                </a:solidFill>
                <a:latin typeface="Times New Roman" panose="02020603050405020304" pitchFamily="18" charset="0"/>
                <a:cs typeface="Times New Roman" panose="02020603050405020304" pitchFamily="18" charset="0"/>
              </a:rPr>
              <a:t>:  Albany State University, Albany Technical College, Dougherty </a:t>
            </a:r>
            <a:r>
              <a:rPr lang="en-US" dirty="0" smtClean="0">
                <a:solidFill>
                  <a:prstClr val="black"/>
                </a:solidFill>
                <a:latin typeface="Times New Roman" panose="02020603050405020304" pitchFamily="18" charset="0"/>
                <a:cs typeface="Times New Roman" panose="02020603050405020304" pitchFamily="18" charset="0"/>
              </a:rPr>
              <a:t>Co. </a:t>
            </a:r>
            <a:r>
              <a:rPr lang="en-US" dirty="0">
                <a:solidFill>
                  <a:prstClr val="black"/>
                </a:solidFill>
                <a:latin typeface="Times New Roman" panose="02020603050405020304" pitchFamily="18" charset="0"/>
                <a:cs typeface="Times New Roman" panose="02020603050405020304" pitchFamily="18" charset="0"/>
              </a:rPr>
              <a:t>Schools, Lee </a:t>
            </a:r>
            <a:r>
              <a:rPr lang="en-US" dirty="0" smtClean="0">
                <a:solidFill>
                  <a:prstClr val="black"/>
                </a:solidFill>
                <a:latin typeface="Times New Roman" panose="02020603050405020304" pitchFamily="18" charset="0"/>
                <a:cs typeface="Times New Roman" panose="02020603050405020304" pitchFamily="18" charset="0"/>
              </a:rPr>
              <a:t>Co. </a:t>
            </a:r>
            <a:r>
              <a:rPr lang="en-US" dirty="0">
                <a:solidFill>
                  <a:prstClr val="black"/>
                </a:solidFill>
                <a:latin typeface="Times New Roman" panose="02020603050405020304" pitchFamily="18" charset="0"/>
                <a:cs typeface="Times New Roman" panose="02020603050405020304" pitchFamily="18" charset="0"/>
              </a:rPr>
              <a:t>Schools, Worth </a:t>
            </a:r>
            <a:r>
              <a:rPr lang="en-US" dirty="0" smtClean="0">
                <a:solidFill>
                  <a:prstClr val="black"/>
                </a:solidFill>
                <a:latin typeface="Times New Roman" panose="02020603050405020304" pitchFamily="18" charset="0"/>
                <a:cs typeface="Times New Roman" panose="02020603050405020304" pitchFamily="18" charset="0"/>
              </a:rPr>
              <a:t>Co. </a:t>
            </a:r>
            <a:r>
              <a:rPr lang="en-US" dirty="0">
                <a:solidFill>
                  <a:prstClr val="black"/>
                </a:solidFill>
                <a:latin typeface="Times New Roman" panose="02020603050405020304" pitchFamily="18" charset="0"/>
                <a:cs typeface="Times New Roman" panose="02020603050405020304" pitchFamily="18" charset="0"/>
              </a:rPr>
              <a:t>Schools, and the YMCA</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0" y="3758135"/>
            <a:ext cx="4397542" cy="2585323"/>
          </a:xfrm>
          <a:prstGeom prst="rect">
            <a:avLst/>
          </a:prstGeom>
          <a:noFill/>
        </p:spPr>
        <p:txBody>
          <a:bodyPr wrap="square" rtlCol="0">
            <a:spAutoFit/>
          </a:bodyPr>
          <a:lstStyle/>
          <a:p>
            <a:pPr algn="ctr"/>
            <a:r>
              <a:rPr lang="en-US" b="1" u="sng" dirty="0" smtClean="0">
                <a:solidFill>
                  <a:prstClr val="black"/>
                </a:solidFill>
                <a:latin typeface="Times New Roman" panose="02020603050405020304" pitchFamily="18" charset="0"/>
                <a:cs typeface="Times New Roman" panose="02020603050405020304" pitchFamily="18" charset="0"/>
              </a:rPr>
              <a:t>Police/Fire/ Medical / Emergency </a:t>
            </a:r>
            <a:r>
              <a:rPr lang="en-US" b="1" u="sng" dirty="0">
                <a:solidFill>
                  <a:prstClr val="black"/>
                </a:solidFill>
                <a:latin typeface="Times New Roman" panose="02020603050405020304" pitchFamily="18" charset="0"/>
                <a:cs typeface="Times New Roman" panose="02020603050405020304" pitchFamily="18" charset="0"/>
              </a:rPr>
              <a:t>Response</a:t>
            </a:r>
          </a:p>
          <a:p>
            <a:r>
              <a:rPr lang="en-US" u="sng" dirty="0" smtClean="0">
                <a:solidFill>
                  <a:prstClr val="black"/>
                </a:solidFill>
                <a:latin typeface="Times New Roman" panose="02020603050405020304" pitchFamily="18" charset="0"/>
                <a:cs typeface="Times New Roman" panose="02020603050405020304" pitchFamily="18" charset="0"/>
              </a:rPr>
              <a:t>47 </a:t>
            </a:r>
            <a:r>
              <a:rPr lang="en-US" u="sng" dirty="0">
                <a:solidFill>
                  <a:prstClr val="black"/>
                </a:solidFill>
                <a:latin typeface="Times New Roman" panose="02020603050405020304" pitchFamily="18" charset="0"/>
                <a:cs typeface="Times New Roman" panose="02020603050405020304" pitchFamily="18" charset="0"/>
              </a:rPr>
              <a:t>agreements with multiple </a:t>
            </a:r>
            <a:r>
              <a:rPr lang="en-US" u="sng" dirty="0" smtClean="0">
                <a:solidFill>
                  <a:prstClr val="black"/>
                </a:solidFill>
                <a:latin typeface="Times New Roman" panose="02020603050405020304" pitchFamily="18" charset="0"/>
                <a:cs typeface="Times New Roman" panose="02020603050405020304" pitchFamily="18" charset="0"/>
              </a:rPr>
              <a:t>state, county </a:t>
            </a:r>
            <a:r>
              <a:rPr lang="en-US" u="sng" dirty="0">
                <a:solidFill>
                  <a:prstClr val="black"/>
                </a:solidFill>
                <a:latin typeface="Times New Roman" panose="02020603050405020304" pitchFamily="18" charset="0"/>
                <a:cs typeface="Times New Roman" panose="02020603050405020304" pitchFamily="18" charset="0"/>
              </a:rPr>
              <a:t>and municipal agencies including, but not limited to</a:t>
            </a:r>
            <a:r>
              <a:rPr lang="en-US" dirty="0" smtClean="0">
                <a:solidFill>
                  <a:prstClr val="black"/>
                </a:solidFill>
                <a:latin typeface="Times New Roman" panose="02020603050405020304" pitchFamily="18" charset="0"/>
                <a:cs typeface="Times New Roman" panose="02020603050405020304" pitchFamily="18" charset="0"/>
              </a:rPr>
              <a:t>: City </a:t>
            </a:r>
            <a:r>
              <a:rPr lang="en-US" dirty="0">
                <a:solidFill>
                  <a:prstClr val="black"/>
                </a:solidFill>
                <a:latin typeface="Times New Roman" panose="02020603050405020304" pitchFamily="18" charset="0"/>
                <a:cs typeface="Times New Roman" panose="02020603050405020304" pitchFamily="18" charset="0"/>
              </a:rPr>
              <a:t>and County Fire Departments, Sheriff’s Offices, Police Departments, Health Departments, Departments of Family and Child Services, SWAT Teams, Hazmat </a:t>
            </a:r>
            <a:r>
              <a:rPr lang="en-US" dirty="0" smtClean="0">
                <a:solidFill>
                  <a:prstClr val="black"/>
                </a:solidFill>
                <a:latin typeface="Times New Roman" panose="02020603050405020304" pitchFamily="18" charset="0"/>
                <a:cs typeface="Times New Roman" panose="02020603050405020304" pitchFamily="18" charset="0"/>
              </a:rPr>
              <a:t>Teams, Canine Teams, the GBI and GA State Patrol.</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4547477" y="1138992"/>
            <a:ext cx="4520322" cy="1477328"/>
          </a:xfrm>
          <a:prstGeom prst="rect">
            <a:avLst/>
          </a:prstGeom>
          <a:noFill/>
        </p:spPr>
        <p:txBody>
          <a:bodyPr wrap="square" rtlCol="0">
            <a:spAutoFit/>
          </a:bodyPr>
          <a:lstStyle/>
          <a:p>
            <a:pPr lvl="0" algn="ctr">
              <a:defRPr/>
            </a:pPr>
            <a:r>
              <a:rPr lang="en-US" b="1" u="sng" dirty="0">
                <a:solidFill>
                  <a:prstClr val="black"/>
                </a:solidFill>
                <a:latin typeface="Times New Roman" panose="02020603050405020304" pitchFamily="18" charset="0"/>
                <a:cs typeface="Times New Roman" panose="02020603050405020304" pitchFamily="18" charset="0"/>
              </a:rPr>
              <a:t>Base </a:t>
            </a:r>
            <a:r>
              <a:rPr lang="en-US" b="1" u="sng" dirty="0" smtClean="0">
                <a:solidFill>
                  <a:prstClr val="black"/>
                </a:solidFill>
                <a:latin typeface="Times New Roman" panose="02020603050405020304" pitchFamily="18" charset="0"/>
                <a:cs typeface="Times New Roman" panose="02020603050405020304" pitchFamily="18" charset="0"/>
              </a:rPr>
              <a:t>Support</a:t>
            </a:r>
          </a:p>
          <a:p>
            <a:pPr lvl="0">
              <a:defRPr/>
            </a:pPr>
            <a:r>
              <a:rPr lang="en-US" u="sng" dirty="0" smtClean="0">
                <a:solidFill>
                  <a:prstClr val="black"/>
                </a:solidFill>
                <a:latin typeface="Times New Roman" panose="02020603050405020304" pitchFamily="18" charset="0"/>
                <a:cs typeface="Times New Roman" panose="02020603050405020304" pitchFamily="18" charset="0"/>
              </a:rPr>
              <a:t>4 </a:t>
            </a:r>
            <a:r>
              <a:rPr lang="en-US" u="sng" dirty="0">
                <a:solidFill>
                  <a:prstClr val="black"/>
                </a:solidFill>
                <a:latin typeface="Times New Roman" panose="02020603050405020304" pitchFamily="18" charset="0"/>
                <a:cs typeface="Times New Roman" panose="02020603050405020304" pitchFamily="18" charset="0"/>
              </a:rPr>
              <a:t>IGSAs with Dougherty </a:t>
            </a:r>
            <a:r>
              <a:rPr lang="en-US" u="sng" dirty="0" smtClean="0">
                <a:solidFill>
                  <a:prstClr val="black"/>
                </a:solidFill>
                <a:latin typeface="Times New Roman" panose="02020603050405020304" pitchFamily="18" charset="0"/>
                <a:cs typeface="Times New Roman" panose="02020603050405020304" pitchFamily="18" charset="0"/>
              </a:rPr>
              <a:t>County and </a:t>
            </a:r>
            <a:r>
              <a:rPr lang="en-US" u="sng" dirty="0">
                <a:solidFill>
                  <a:prstClr val="black"/>
                </a:solidFill>
                <a:latin typeface="Times New Roman" panose="02020603050405020304" pitchFamily="18" charset="0"/>
                <a:cs typeface="Times New Roman" panose="02020603050405020304" pitchFamily="18" charset="0"/>
              </a:rPr>
              <a:t>the City of </a:t>
            </a:r>
            <a:r>
              <a:rPr lang="en-US" u="sng" dirty="0" smtClean="0">
                <a:solidFill>
                  <a:prstClr val="black"/>
                </a:solidFill>
                <a:latin typeface="Times New Roman" panose="02020603050405020304" pitchFamily="18" charset="0"/>
                <a:cs typeface="Times New Roman" panose="02020603050405020304" pitchFamily="18" charset="0"/>
              </a:rPr>
              <a:t>Albany</a:t>
            </a:r>
            <a:r>
              <a:rPr lang="en-US" dirty="0" smtClean="0">
                <a:solidFill>
                  <a:prstClr val="black"/>
                </a:solidFill>
                <a:latin typeface="Times New Roman" panose="02020603050405020304" pitchFamily="18" charset="0"/>
                <a:cs typeface="Times New Roman" panose="02020603050405020304" pitchFamily="18" charset="0"/>
              </a:rPr>
              <a:t> covering canal maintenance</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mosquito spraying</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waste management</a:t>
            </a:r>
            <a:r>
              <a:rPr lang="en-US" dirty="0">
                <a:solidFill>
                  <a:prstClr val="black"/>
                </a:solidFill>
                <a:latin typeface="Times New Roman" panose="02020603050405020304" pitchFamily="18" charset="0"/>
                <a:cs typeface="Times New Roman" panose="02020603050405020304" pitchFamily="18" charset="0"/>
              </a:rPr>
              <a:t>, and </a:t>
            </a:r>
            <a:r>
              <a:rPr lang="en-US" dirty="0" smtClean="0">
                <a:solidFill>
                  <a:prstClr val="black"/>
                </a:solidFill>
                <a:latin typeface="Times New Roman" panose="02020603050405020304" pitchFamily="18" charset="0"/>
                <a:cs typeface="Times New Roman" panose="02020603050405020304" pitchFamily="18" charset="0"/>
              </a:rPr>
              <a:t>utilities services.</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4951392" y="3750747"/>
            <a:ext cx="4044690" cy="2585323"/>
          </a:xfrm>
          <a:prstGeom prst="rect">
            <a:avLst/>
          </a:prstGeom>
          <a:noFill/>
        </p:spPr>
        <p:txBody>
          <a:bodyPr wrap="square" rtlCol="0">
            <a:spAutoFit/>
          </a:bodyPr>
          <a:lstStyle/>
          <a:p>
            <a:pPr lvl="0" algn="ctr">
              <a:defRPr/>
            </a:pPr>
            <a:r>
              <a:rPr lang="en-US" b="1" u="sng" dirty="0" smtClean="0">
                <a:solidFill>
                  <a:prstClr val="black"/>
                </a:solidFill>
                <a:latin typeface="Times New Roman" panose="02020603050405020304" pitchFamily="18" charset="0"/>
                <a:cs typeface="Times New Roman" panose="02020603050405020304" pitchFamily="18" charset="0"/>
              </a:rPr>
              <a:t>Energy</a:t>
            </a:r>
            <a:endParaRPr lang="en-US" b="1" u="sng" dirty="0">
              <a:solidFill>
                <a:prstClr val="black"/>
              </a:solidFill>
              <a:latin typeface="Times New Roman" panose="02020603050405020304" pitchFamily="18" charset="0"/>
              <a:cs typeface="Times New Roman" panose="02020603050405020304" pitchFamily="18" charset="0"/>
            </a:endParaRPr>
          </a:p>
          <a:p>
            <a:pPr>
              <a:defRPr/>
            </a:pPr>
            <a:r>
              <a:rPr lang="en-US" u="sng" dirty="0">
                <a:solidFill>
                  <a:prstClr val="black"/>
                </a:solidFill>
                <a:latin typeface="Times New Roman" panose="02020603050405020304" pitchFamily="18" charset="0"/>
                <a:cs typeface="Times New Roman" panose="02020603050405020304" pitchFamily="18" charset="0"/>
              </a:rPr>
              <a:t>Partnerships with 2 companies</a:t>
            </a:r>
            <a:r>
              <a:rPr lang="en-US" dirty="0">
                <a:solidFill>
                  <a:prstClr val="black"/>
                </a:solidFill>
                <a:latin typeface="Times New Roman" panose="02020603050405020304" pitchFamily="18" charset="0"/>
                <a:cs typeface="Times New Roman" panose="02020603050405020304" pitchFamily="18" charset="0"/>
              </a:rPr>
              <a:t>:  Georgia Power (electrical high voltage maintenance and repair, solar farm, utility energy savings contract, and </a:t>
            </a:r>
            <a:r>
              <a:rPr lang="en-US" dirty="0" smtClean="0">
                <a:solidFill>
                  <a:prstClr val="black"/>
                </a:solidFill>
                <a:latin typeface="Times New Roman" panose="02020603050405020304" pitchFamily="18" charset="0"/>
                <a:cs typeface="Times New Roman" panose="02020603050405020304" pitchFamily="18" charset="0"/>
              </a:rPr>
              <a:t>electric </a:t>
            </a:r>
            <a:r>
              <a:rPr lang="en-US" dirty="0">
                <a:solidFill>
                  <a:prstClr val="black"/>
                </a:solidFill>
                <a:latin typeface="Times New Roman" panose="02020603050405020304" pitchFamily="18" charset="0"/>
                <a:cs typeface="Times New Roman" panose="02020603050405020304" pitchFamily="18" charset="0"/>
              </a:rPr>
              <a:t>vehicle project); and Constellation New Energy (energy savings performance contract, bio-mass generator, air compressors, and smart grid</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796643" y="2710074"/>
            <a:ext cx="3009900" cy="646331"/>
          </a:xfrm>
          <a:prstGeom prst="rect">
            <a:avLst/>
          </a:prstGeom>
          <a:solidFill>
            <a:schemeClr val="accent4">
              <a:lumMod val="40000"/>
              <a:lumOff val="60000"/>
            </a:schemeClr>
          </a:solidFill>
          <a:ln>
            <a:solidFill>
              <a:srgbClr val="FF0000"/>
            </a:solidFill>
          </a:ln>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The Intergovernmental Service Agreements (IGSAs) achieve a 50% savings to the Base from past contracts.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216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a98a74f-fa02-41e7-90f0-5f0c90bcdba5">
      <Terms xmlns="http://schemas.microsoft.com/office/infopath/2007/PartnerControls"/>
    </lcf76f155ced4ddcb4097134ff3c332f>
    <TaxCatchAll xmlns="dd26b182-60c1-459b-a59d-f9ae3f8c439d" xsi:nil="true"/>
    <TaxKeywordTaxHTField xmlns="dd26b182-60c1-459b-a59d-f9ae3f8c439d">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9121F19C93BA4DB0094FC1C2D0CE64" ma:contentTypeVersion="18" ma:contentTypeDescription="Create a new document." ma:contentTypeScope="" ma:versionID="7074c3d1d19dee40992000b099268b28">
  <xsd:schema xmlns:xsd="http://www.w3.org/2001/XMLSchema" xmlns:xs="http://www.w3.org/2001/XMLSchema" xmlns:p="http://schemas.microsoft.com/office/2006/metadata/properties" xmlns:ns2="1a98a74f-fa02-41e7-90f0-5f0c90bcdba5" xmlns:ns3="dd26b182-60c1-459b-a59d-f9ae3f8c439d" targetNamespace="http://schemas.microsoft.com/office/2006/metadata/properties" ma:root="true" ma:fieldsID="61a6c846bf39839819a4e30f99f3e6be" ns2:_="" ns3:_="">
    <xsd:import namespace="1a98a74f-fa02-41e7-90f0-5f0c90bcdba5"/>
    <xsd:import namespace="dd26b182-60c1-459b-a59d-f9ae3f8c439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TaxKeywordTaxHTField" minOccurs="0"/>
                <xsd:element ref="ns3:TaxCatchAll"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98a74f-fa02-41e7-90f0-5f0c90bcd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9549015-d31d-48c1-9f2a-0da7e2dfa4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26b182-60c1-459b-a59d-f9ae3f8c439d" elementFormDefault="qualified">
    <xsd:import namespace="http://schemas.microsoft.com/office/2006/documentManagement/types"/>
    <xsd:import namespace="http://schemas.microsoft.com/office/infopath/2007/PartnerControls"/>
    <xsd:element name="TaxKeywordTaxHTField" ma:index="14" nillable="true" ma:taxonomy="true" ma:internalName="TaxKeywordTaxHTField" ma:taxonomyFieldName="TaxKeyword" ma:displayName="Enterprise Keywords" ma:fieldId="{23f27201-bee3-471e-b2e7-b64fd8b7ca38}" ma:taxonomyMulti="true" ma:sspId="c9549015-d31d-48c1-9f2a-0da7e2dfa497"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7a738942-e7ee-43b6-bd6a-1b57cf36d3bd}" ma:internalName="TaxCatchAll" ma:showField="CatchAllData" ma:web="dd26b182-60c1-459b-a59d-f9ae3f8c439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590434-90B1-4C35-BFB3-4D02D3AF2EE8}">
  <ds:schemaRefs>
    <ds:schemaRef ds:uri="http://purl.org/dc/elements/1.1/"/>
    <ds:schemaRef ds:uri="http://schemas.microsoft.com/office/2006/metadata/properties"/>
    <ds:schemaRef ds:uri="http://purl.org/dc/terms/"/>
    <ds:schemaRef ds:uri="115fcf4a-0387-4dc2-ba94-feca6116a4d6"/>
    <ds:schemaRef ds:uri="http://schemas.microsoft.com/office/infopath/2007/PartnerControls"/>
    <ds:schemaRef ds:uri="http://schemas.microsoft.com/office/2006/documentManagement/types"/>
    <ds:schemaRef ds:uri="http://schemas.openxmlformats.org/package/2006/metadata/core-properties"/>
    <ds:schemaRef ds:uri="476b1d5f-07ba-4bf6-aa75-1328fa679a42"/>
    <ds:schemaRef ds:uri="http://www.w3.org/XML/1998/namespace"/>
    <ds:schemaRef ds:uri="http://purl.org/dc/dcmitype/"/>
  </ds:schemaRefs>
</ds:datastoreItem>
</file>

<file path=customXml/itemProps2.xml><?xml version="1.0" encoding="utf-8"?>
<ds:datastoreItem xmlns:ds="http://schemas.openxmlformats.org/officeDocument/2006/customXml" ds:itemID="{874B7B0D-F356-422F-8B9F-C2FA28B95640}">
  <ds:schemaRefs>
    <ds:schemaRef ds:uri="http://schemas.microsoft.com/sharepoint/v3/contenttype/forms"/>
  </ds:schemaRefs>
</ds:datastoreItem>
</file>

<file path=customXml/itemProps3.xml><?xml version="1.0" encoding="utf-8"?>
<ds:datastoreItem xmlns:ds="http://schemas.openxmlformats.org/officeDocument/2006/customXml" ds:itemID="{9F74F3C7-0467-4D01-ADCA-C7ED593F1148}"/>
</file>

<file path=docProps/app.xml><?xml version="1.0" encoding="utf-8"?>
<Properties xmlns="http://schemas.openxmlformats.org/officeDocument/2006/extended-properties" xmlns:vt="http://schemas.openxmlformats.org/officeDocument/2006/docPropsVTypes">
  <Template>Office Theme</Template>
  <TotalTime>2520</TotalTime>
  <Words>1461</Words>
  <Application>Microsoft Office PowerPoint</Application>
  <PresentationFormat>On-screen Show (4:3)</PresentationFormat>
  <Paragraphs>90</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PowerPoint Presentation</vt:lpstr>
      <vt:lpstr>Energy Efficiency, Security, &amp; Resiliency</vt:lpstr>
      <vt:lpstr>Energy Efficiency, Security, &amp; Resiliency</vt:lpstr>
      <vt:lpstr>Transformation and Modernization</vt:lpstr>
      <vt:lpstr>PowerPoint Presentation</vt:lpstr>
    </vt:vector>
  </TitlesOfParts>
  <Company>The United States Marine Corps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Housley CIV Leonard A</dc:creator>
  <cp:lastModifiedBy>Gregory Lipscomb</cp:lastModifiedBy>
  <cp:revision>179</cp:revision>
  <cp:lastPrinted>2022-07-06T19:08:14Z</cp:lastPrinted>
  <dcterms:created xsi:type="dcterms:W3CDTF">2020-07-06T12:14:30Z</dcterms:created>
  <dcterms:modified xsi:type="dcterms:W3CDTF">2022-10-28T20:34:34Z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0x010100669121F19C93BA4DB0094FC1C2D0CE64</vt:lpwstr>
  </property>
</Properties>
</file>