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theme/theme3.xml" ContentType="application/vnd.openxmlformats-officedocument.theme+xml"/>
  <Override PartName="/ppt/theme/themeOverride2.xml" ContentType="application/vnd.openxmlformats-officedocument.themeOverrid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Lst>
  <p:notesMasterIdLst>
    <p:notesMasterId r:id="rId13"/>
  </p:notesMasterIdLst>
  <p:sldIdLst>
    <p:sldId id="256" r:id="rId4"/>
    <p:sldId id="326" r:id="rId5"/>
    <p:sldId id="1395" r:id="rId6"/>
    <p:sldId id="338" r:id="rId7"/>
    <p:sldId id="339" r:id="rId8"/>
    <p:sldId id="334" r:id="rId9"/>
    <p:sldId id="337" r:id="rId10"/>
    <p:sldId id="328" r:id="rId11"/>
    <p:sldId id="34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85" d="100"/>
          <a:sy n="85" d="100"/>
        </p:scale>
        <p:origin x="30"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ADB77-6181-41CF-A0DC-3A91788E14CA}" type="datetimeFigureOut">
              <a:rPr lang="en-US" smtClean="0"/>
              <a:t>10/29/2022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69E3E1-E87B-4B1C-A253-5D85576D18A3}" type="slidenum">
              <a:rPr lang="en-US" smtClean="0"/>
              <a:t>‹#›</a:t>
            </a:fld>
            <a:endParaRPr lang="en-US"/>
          </a:p>
        </p:txBody>
      </p:sp>
    </p:spTree>
    <p:extLst>
      <p:ext uri="{BB962C8B-B14F-4D97-AF65-F5344CB8AC3E}">
        <p14:creationId xmlns:p14="http://schemas.microsoft.com/office/powerpoint/2010/main" val="3460678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we installing microgrids? How are microgrid requirements and other requirements dictating how we train and prepare the Army Reserve workforce?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72886-0A7E-45C5-BE13-97003A87E8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660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What Army Reserve microgrid Initiatives are on the horizon? </a:t>
            </a:r>
            <a:r>
              <a:rPr lang="en-US" dirty="0"/>
              <a:t>How do capacity building and workforce training align </a:t>
            </a:r>
            <a:r>
              <a:rPr lang="en-US"/>
              <a:t>with Army </a:t>
            </a:r>
            <a:r>
              <a:rPr lang="en-US" dirty="0"/>
              <a:t>Reserve microgrid projects?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72886-0A7E-45C5-BE13-97003A87E8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18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540">
              <a:spcBef>
                <a:spcPct val="30000"/>
              </a:spcBef>
              <a:defRPr sz="1200">
                <a:solidFill>
                  <a:schemeClr val="tx1"/>
                </a:solidFill>
                <a:latin typeface="Times New Roman" panose="02020603050405020304" pitchFamily="18" charset="0"/>
              </a:defRPr>
            </a:lvl1pPr>
            <a:lvl2pPr marL="756635" indent="-290017" defTabSz="957540">
              <a:spcBef>
                <a:spcPct val="30000"/>
              </a:spcBef>
              <a:defRPr sz="1200">
                <a:solidFill>
                  <a:schemeClr val="tx1"/>
                </a:solidFill>
                <a:latin typeface="Times New Roman" panose="02020603050405020304" pitchFamily="18" charset="0"/>
              </a:defRPr>
            </a:lvl2pPr>
            <a:lvl3pPr marL="1164926" indent="-231689" defTabSz="957540">
              <a:spcBef>
                <a:spcPct val="30000"/>
              </a:spcBef>
              <a:defRPr sz="1200">
                <a:solidFill>
                  <a:schemeClr val="tx1"/>
                </a:solidFill>
                <a:latin typeface="Times New Roman" panose="02020603050405020304" pitchFamily="18" charset="0"/>
              </a:defRPr>
            </a:lvl3pPr>
            <a:lvl4pPr marL="1631544" indent="-231689" defTabSz="957540">
              <a:spcBef>
                <a:spcPct val="30000"/>
              </a:spcBef>
              <a:defRPr sz="1200">
                <a:solidFill>
                  <a:schemeClr val="tx1"/>
                </a:solidFill>
                <a:latin typeface="Times New Roman" panose="02020603050405020304" pitchFamily="18" charset="0"/>
              </a:defRPr>
            </a:lvl4pPr>
            <a:lvl5pPr marL="2098163" indent="-231689" defTabSz="957540">
              <a:spcBef>
                <a:spcPct val="30000"/>
              </a:spcBef>
              <a:defRPr sz="1200">
                <a:solidFill>
                  <a:schemeClr val="tx1"/>
                </a:solidFill>
                <a:latin typeface="Times New Roman" panose="02020603050405020304" pitchFamily="18" charset="0"/>
              </a:defRPr>
            </a:lvl5pPr>
            <a:lvl6pPr marL="2564781" indent="-231689" defTabSz="957540" eaLnBrk="0" fontAlgn="base" hangingPunct="0">
              <a:spcBef>
                <a:spcPct val="30000"/>
              </a:spcBef>
              <a:spcAft>
                <a:spcPct val="0"/>
              </a:spcAft>
              <a:defRPr sz="1200">
                <a:solidFill>
                  <a:schemeClr val="tx1"/>
                </a:solidFill>
                <a:latin typeface="Times New Roman" panose="02020603050405020304" pitchFamily="18" charset="0"/>
              </a:defRPr>
            </a:lvl6pPr>
            <a:lvl7pPr marL="3031399" indent="-231689" defTabSz="957540" eaLnBrk="0" fontAlgn="base" hangingPunct="0">
              <a:spcBef>
                <a:spcPct val="30000"/>
              </a:spcBef>
              <a:spcAft>
                <a:spcPct val="0"/>
              </a:spcAft>
              <a:defRPr sz="1200">
                <a:solidFill>
                  <a:schemeClr val="tx1"/>
                </a:solidFill>
                <a:latin typeface="Times New Roman" panose="02020603050405020304" pitchFamily="18" charset="0"/>
              </a:defRPr>
            </a:lvl7pPr>
            <a:lvl8pPr marL="3498018" indent="-231689" defTabSz="957540" eaLnBrk="0" fontAlgn="base" hangingPunct="0">
              <a:spcBef>
                <a:spcPct val="30000"/>
              </a:spcBef>
              <a:spcAft>
                <a:spcPct val="0"/>
              </a:spcAft>
              <a:defRPr sz="1200">
                <a:solidFill>
                  <a:schemeClr val="tx1"/>
                </a:solidFill>
                <a:latin typeface="Times New Roman" panose="02020603050405020304" pitchFamily="18" charset="0"/>
              </a:defRPr>
            </a:lvl8pPr>
            <a:lvl9pPr marL="3964636" indent="-231689" defTabSz="95754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57540" rtl="0" eaLnBrk="1" fontAlgn="auto" latinLnBrk="0" hangingPunct="1">
              <a:lnSpc>
                <a:spcPct val="100000"/>
              </a:lnSpc>
              <a:spcBef>
                <a:spcPct val="0"/>
              </a:spcBef>
              <a:spcAft>
                <a:spcPts val="0"/>
              </a:spcAft>
              <a:buClrTx/>
              <a:buSzTx/>
              <a:buFontTx/>
              <a:buNone/>
              <a:tabLst/>
              <a:defRPr/>
            </a:pPr>
            <a:fld id="{410A882C-CA77-42A3-AC76-8A8E9633B844}"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57540" rtl="0" eaLnBrk="1" fontAlgn="auto" latinLnBrk="0" hangingPunct="1">
                <a:lnSpc>
                  <a:spcPct val="100000"/>
                </a:lnSpc>
                <a:spcBef>
                  <a:spcPct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23" name="Rectangle 2"/>
          <p:cNvSpPr>
            <a:spLocks noGrp="1" noRot="1" noChangeAspect="1" noChangeArrowheads="1" noTextEdit="1"/>
          </p:cNvSpPr>
          <p:nvPr>
            <p:ph type="sldImg"/>
          </p:nvPr>
        </p:nvSpPr>
        <p:spPr>
          <a:xfrm>
            <a:off x="215900" y="471488"/>
            <a:ext cx="6764338" cy="3805237"/>
          </a:xfrm>
          <a:ln/>
        </p:spPr>
      </p:sp>
      <p:sp>
        <p:nvSpPr>
          <p:cNvPr id="5124" name="Rectangle 6"/>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r>
              <a:rPr lang="en-US" altLang="en-US" dirty="0"/>
              <a:t>The Marine Corps Logistics Base has successfully supported the United States Marine Corps since the base was commissioned in 1952. The base has been supporting Marine Corps and DoD requirements for over 60 years and plans and preparations are always in place to continue its vital mission.</a:t>
            </a:r>
          </a:p>
          <a:p>
            <a:pPr eaLnBrk="1" hangingPunct="1"/>
            <a:endParaRPr lang="en-US" altLang="en-US" dirty="0"/>
          </a:p>
          <a:p>
            <a:pPr eaLnBrk="1" hangingPunct="1"/>
            <a:r>
              <a:rPr lang="en-US" altLang="en-US" dirty="0"/>
              <a:t>Since its establishment, the base has forged a strong relationship with the community and is well positioned to meet future Marine Corps requirements and finally….</a:t>
            </a:r>
          </a:p>
          <a:p>
            <a:pPr eaLnBrk="1" hangingPunct="1"/>
            <a:endParaRPr lang="en-US" altLang="en-US" dirty="0"/>
          </a:p>
          <a:p>
            <a:pPr eaLnBrk="1" hangingPunct="1"/>
            <a:r>
              <a:rPr lang="en-US" altLang="en-US" dirty="0"/>
              <a:t>We are the platform for the logistics hub of the Marine Corps, the Marine Corps Logistics Command.  </a:t>
            </a:r>
          </a:p>
        </p:txBody>
      </p:sp>
    </p:spTree>
    <p:extLst>
      <p:ext uri="{BB962C8B-B14F-4D97-AF65-F5344CB8AC3E}">
        <p14:creationId xmlns:p14="http://schemas.microsoft.com/office/powerpoint/2010/main" val="2061193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Subj:  Marine Corp Logistics Base Albany (MCLBA) Energy Plan for FY23+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a:t>
            </a:r>
            <a:r>
              <a:rPr lang="en-US" sz="1200" u="sng" kern="1200" dirty="0">
                <a:solidFill>
                  <a:schemeClr val="tx1"/>
                </a:solidFill>
                <a:effectLst/>
                <a:latin typeface="+mn-lt"/>
                <a:ea typeface="+mn-ea"/>
                <a:cs typeface="+mn-cs"/>
              </a:rPr>
              <a:t>Purpose</a:t>
            </a:r>
            <a:r>
              <a:rPr lang="en-US" sz="1200" kern="1200" dirty="0">
                <a:solidFill>
                  <a:schemeClr val="tx1"/>
                </a:solidFill>
                <a:effectLst/>
                <a:latin typeface="+mn-lt"/>
                <a:ea typeface="+mn-ea"/>
                <a:cs typeface="+mn-cs"/>
              </a:rPr>
              <a:t>.  To provide information on MCLB Albany’s plan to further pursue energy reduction, resiliency and security.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a:t>
            </a:r>
            <a:r>
              <a:rPr lang="en-US" sz="1200" u="sng" kern="1200" dirty="0">
                <a:solidFill>
                  <a:schemeClr val="tx1"/>
                </a:solidFill>
                <a:effectLst/>
                <a:latin typeface="+mn-lt"/>
                <a:ea typeface="+mn-ea"/>
                <a:cs typeface="+mn-cs"/>
              </a:rPr>
              <a:t>Key Points</a:t>
            </a:r>
            <a:endParaRPr lang="en-US" sz="12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MLCBA Energy Program</a:t>
            </a:r>
            <a:r>
              <a:rPr lang="en-US" sz="1200" kern="1200" dirty="0">
                <a:solidFill>
                  <a:schemeClr val="tx1"/>
                </a:solidFill>
                <a:effectLst/>
                <a:latin typeface="+mn-lt"/>
                <a:ea typeface="+mn-ea"/>
                <a:cs typeface="+mn-cs"/>
              </a:rPr>
              <a:t>: Began in 2005 with the goal of becoming the first </a:t>
            </a:r>
            <a:r>
              <a:rPr lang="en-US" sz="1200" kern="1200" dirty="0" err="1">
                <a:solidFill>
                  <a:schemeClr val="tx1"/>
                </a:solidFill>
                <a:effectLst/>
                <a:latin typeface="+mn-lt"/>
                <a:ea typeface="+mn-ea"/>
                <a:cs typeface="+mn-cs"/>
              </a:rPr>
              <a:t>DoN</a:t>
            </a:r>
            <a:r>
              <a:rPr lang="en-US" sz="1200" kern="1200" dirty="0">
                <a:solidFill>
                  <a:schemeClr val="tx1"/>
                </a:solidFill>
                <a:effectLst/>
                <a:latin typeface="+mn-lt"/>
                <a:ea typeface="+mn-ea"/>
                <a:cs typeface="+mn-cs"/>
              </a:rPr>
              <a:t> Net Zero Installation.  Net Zero Definition: produce as much electricity from renewable “green” energy sources on or near the installation as it consumes in a year.  Through a series of ESPCs and ECIPS, MCLBA is electrically Net Zero as of Feb2022.  </a:t>
            </a:r>
          </a:p>
          <a:p>
            <a:r>
              <a:rPr lang="en-US" sz="12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Achievements to Date</a:t>
            </a:r>
            <a:r>
              <a:rPr lang="en-US" sz="1200" kern="1200" dirty="0">
                <a:solidFill>
                  <a:schemeClr val="tx1"/>
                </a:solidFill>
                <a:effectLst/>
                <a:latin typeface="+mn-lt"/>
                <a:ea typeface="+mn-ea"/>
                <a:cs typeface="+mn-cs"/>
              </a:rPr>
              <a:t>: </a:t>
            </a:r>
          </a:p>
          <a:p>
            <a:pPr lvl="1"/>
            <a:r>
              <a:rPr lang="en-US" sz="1200" u="sng" kern="1200" dirty="0">
                <a:solidFill>
                  <a:schemeClr val="tx1"/>
                </a:solidFill>
                <a:effectLst/>
                <a:latin typeface="+mn-lt"/>
                <a:ea typeface="+mn-ea"/>
                <a:cs typeface="+mn-cs"/>
              </a:rPr>
              <a:t>Base wide HVAC Repairs</a:t>
            </a:r>
            <a:r>
              <a:rPr lang="en-US" sz="1200" kern="1200" dirty="0">
                <a:solidFill>
                  <a:schemeClr val="tx1"/>
                </a:solidFill>
                <a:effectLst/>
                <a:latin typeface="+mn-lt"/>
                <a:ea typeface="+mn-ea"/>
                <a:cs typeface="+mn-cs"/>
              </a:rPr>
              <a:t>: Cost $1.42M, Annual Savings $386K </a:t>
            </a:r>
          </a:p>
          <a:p>
            <a:pPr lvl="1"/>
            <a:r>
              <a:rPr lang="en-US" sz="1200" u="sng" kern="1200" dirty="0">
                <a:solidFill>
                  <a:schemeClr val="tx1"/>
                </a:solidFill>
                <a:effectLst/>
                <a:latin typeface="+mn-lt"/>
                <a:ea typeface="+mn-ea"/>
                <a:cs typeface="+mn-cs"/>
              </a:rPr>
              <a:t>Geothermal Storage Heat Pumps</a:t>
            </a:r>
            <a:r>
              <a:rPr lang="en-US" sz="1200" kern="1200" dirty="0">
                <a:solidFill>
                  <a:schemeClr val="tx1"/>
                </a:solidFill>
                <a:effectLst/>
                <a:latin typeface="+mn-lt"/>
                <a:ea typeface="+mn-ea"/>
                <a:cs typeface="+mn-cs"/>
              </a:rPr>
              <a:t>: Cost $7.2M, Annual Savings $521K</a:t>
            </a:r>
          </a:p>
          <a:p>
            <a:pPr lvl="1"/>
            <a:r>
              <a:rPr lang="en-US" sz="1200" u="sng" kern="1200" dirty="0">
                <a:solidFill>
                  <a:schemeClr val="tx1"/>
                </a:solidFill>
                <a:effectLst/>
                <a:latin typeface="+mn-lt"/>
                <a:ea typeface="+mn-ea"/>
                <a:cs typeface="+mn-cs"/>
              </a:rPr>
              <a:t>Borehole Thermal Energy Storage</a:t>
            </a:r>
            <a:r>
              <a:rPr lang="en-US" sz="1200" kern="1200" dirty="0">
                <a:solidFill>
                  <a:schemeClr val="tx1"/>
                </a:solidFill>
                <a:effectLst/>
                <a:latin typeface="+mn-lt"/>
                <a:ea typeface="+mn-ea"/>
                <a:cs typeface="+mn-cs"/>
              </a:rPr>
              <a:t>: Cost $5.2M, Annual Savings $224K</a:t>
            </a:r>
          </a:p>
          <a:p>
            <a:pPr lvl="1"/>
            <a:r>
              <a:rPr lang="en-US" sz="1200" u="sng" kern="1200" dirty="0">
                <a:solidFill>
                  <a:schemeClr val="tx1"/>
                </a:solidFill>
                <a:effectLst/>
                <a:latin typeface="+mn-lt"/>
                <a:ea typeface="+mn-ea"/>
                <a:cs typeface="+mn-cs"/>
              </a:rPr>
              <a:t>Energy Savings Performance Contract (ESPC)1</a:t>
            </a:r>
            <a:r>
              <a:rPr lang="en-US" sz="1200" kern="1200" dirty="0">
                <a:solidFill>
                  <a:schemeClr val="tx1"/>
                </a:solidFill>
                <a:effectLst/>
                <a:latin typeface="+mn-lt"/>
                <a:ea typeface="+mn-ea"/>
                <a:cs typeface="+mn-cs"/>
              </a:rPr>
              <a:t>: Compressed Air/Light/Infrared Heat, Cost $14.2M, Annual Savings $1.2M</a:t>
            </a:r>
          </a:p>
          <a:p>
            <a:pPr lvl="1"/>
            <a:r>
              <a:rPr lang="en-US" sz="1200" u="sng" kern="1200" dirty="0">
                <a:solidFill>
                  <a:schemeClr val="tx1"/>
                </a:solidFill>
                <a:effectLst/>
                <a:latin typeface="+mn-lt"/>
                <a:ea typeface="+mn-ea"/>
                <a:cs typeface="+mn-cs"/>
              </a:rPr>
              <a:t>ESPC2</a:t>
            </a:r>
            <a:r>
              <a:rPr lang="en-US" sz="1200" kern="1200" dirty="0">
                <a:solidFill>
                  <a:schemeClr val="tx1"/>
                </a:solidFill>
                <a:effectLst/>
                <a:latin typeface="+mn-lt"/>
                <a:ea typeface="+mn-ea"/>
                <a:cs typeface="+mn-cs"/>
              </a:rPr>
              <a:t>:  Landfill Gas Generator (methane), Cost $20.6M, Annual Savings $1.67M</a:t>
            </a:r>
          </a:p>
          <a:p>
            <a:pPr lvl="1"/>
            <a:r>
              <a:rPr lang="en-US" sz="1200" u="sng" kern="1200" dirty="0">
                <a:solidFill>
                  <a:schemeClr val="tx1"/>
                </a:solidFill>
                <a:effectLst/>
                <a:latin typeface="+mn-lt"/>
                <a:ea typeface="+mn-ea"/>
                <a:cs typeface="+mn-cs"/>
              </a:rPr>
              <a:t>ESPC3</a:t>
            </a:r>
            <a:r>
              <a:rPr lang="en-US" sz="1200" kern="1200" dirty="0">
                <a:solidFill>
                  <a:schemeClr val="tx1"/>
                </a:solidFill>
                <a:effectLst/>
                <a:latin typeface="+mn-lt"/>
                <a:ea typeface="+mn-ea"/>
                <a:cs typeface="+mn-cs"/>
              </a:rPr>
              <a:t>:  8.5MW Biomass Steam Turbine Generator, 2.1MW Landfill Gas Generator Controls , Lighting Retrofit (100K bulbs/132 facilities), Industrial Air Compressor Upgrades (4x), Transformer Replacements(68x), Boiler Mud-Drum Install (3x), Smart Micro-Grid Controls/SCADA </a:t>
            </a: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98F84-4613-47AE-BE00-F7235502D9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558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sng" kern="1200" dirty="0">
                <a:solidFill>
                  <a:schemeClr val="tx1"/>
                </a:solidFill>
                <a:effectLst/>
                <a:latin typeface="+mn-lt"/>
                <a:ea typeface="+mn-ea"/>
                <a:cs typeface="+mn-cs"/>
              </a:rPr>
              <a:t>Way Ahead</a:t>
            </a:r>
            <a:r>
              <a:rPr lang="en-US" sz="1200" kern="1200" dirty="0">
                <a:solidFill>
                  <a:schemeClr val="tx1"/>
                </a:solidFill>
                <a:effectLst/>
                <a:latin typeface="+mn-lt"/>
                <a:ea typeface="+mn-ea"/>
                <a:cs typeface="+mn-cs"/>
              </a:rPr>
              <a:t>:</a:t>
            </a:r>
          </a:p>
          <a:p>
            <a:pPr lvl="1"/>
            <a:r>
              <a:rPr lang="en-US" sz="1200" u="sng" kern="1200" dirty="0">
                <a:solidFill>
                  <a:schemeClr val="tx1"/>
                </a:solidFill>
                <a:effectLst/>
                <a:latin typeface="+mn-lt"/>
                <a:ea typeface="+mn-ea"/>
                <a:cs typeface="+mn-cs"/>
              </a:rPr>
              <a:t>Electrical Vehicle Support Equipment (EVSE</a:t>
            </a:r>
            <a:r>
              <a:rPr lang="en-US" sz="1200" kern="1200" dirty="0">
                <a:solidFill>
                  <a:schemeClr val="tx1"/>
                </a:solidFill>
                <a:effectLst/>
                <a:latin typeface="+mn-lt"/>
                <a:ea typeface="+mn-ea"/>
                <a:cs typeface="+mn-cs"/>
              </a:rPr>
              <a:t>):  Planned award in FY22 for execution in FY23 to install electrical vehicle chargers to support an all-electric GOV fleet.  This consists of 39 chargers at 9 charging points.</a:t>
            </a:r>
          </a:p>
          <a:p>
            <a:pPr lvl="1"/>
            <a:r>
              <a:rPr lang="en-US" sz="1200" u="sng" kern="1200" dirty="0">
                <a:solidFill>
                  <a:schemeClr val="tx1"/>
                </a:solidFill>
                <a:effectLst/>
                <a:latin typeface="+mn-lt"/>
                <a:ea typeface="+mn-ea"/>
                <a:cs typeface="+mn-cs"/>
              </a:rPr>
              <a:t>Energy Resilience Conservation Investment Program (ERCIP)</a:t>
            </a:r>
            <a:r>
              <a:rPr lang="en-US" sz="1200" kern="1200" dirty="0">
                <a:solidFill>
                  <a:schemeClr val="tx1"/>
                </a:solidFill>
                <a:effectLst/>
                <a:latin typeface="+mn-lt"/>
                <a:ea typeface="+mn-ea"/>
                <a:cs typeface="+mn-cs"/>
              </a:rPr>
              <a:t>:  ERCIP is a subset of the Defense-Wide MILCON Program specifically intended to fund projects that improve energy resilience, contribute to mission assurance, save energy, and reduce DoD’s energy costs.  ERCIP accomplishes this through construction of new, high-efficiency energy systems and technologies or through modernizing existing energy systems.  MCLB Albany will submit the following projects for the FY25 ERCIP call for projects.</a:t>
            </a:r>
          </a:p>
          <a:p>
            <a:pPr lvl="2"/>
            <a:r>
              <a:rPr lang="en-US" sz="1200" u="sng" kern="1200" dirty="0">
                <a:solidFill>
                  <a:schemeClr val="tx1"/>
                </a:solidFill>
                <a:effectLst/>
                <a:latin typeface="+mn-lt"/>
                <a:ea typeface="+mn-ea"/>
                <a:cs typeface="+mn-cs"/>
              </a:rPr>
              <a:t>Smart Grid Enhancement</a:t>
            </a:r>
            <a:r>
              <a:rPr lang="en-US" sz="1200" kern="1200" dirty="0">
                <a:solidFill>
                  <a:schemeClr val="tx1"/>
                </a:solidFill>
                <a:effectLst/>
                <a:latin typeface="+mn-lt"/>
                <a:ea typeface="+mn-ea"/>
                <a:cs typeface="+mn-cs"/>
              </a:rPr>
              <a:t>:  Further enhance the electrical utility grid operation, which will automate manual switching operations, and it will control generation so as to increase energy security, promote better load management, and lower utility costs.  Cost TBD.</a:t>
            </a:r>
          </a:p>
          <a:p>
            <a:pPr lvl="2"/>
            <a:r>
              <a:rPr lang="en-US" sz="1200" u="sng" kern="1200" dirty="0">
                <a:solidFill>
                  <a:schemeClr val="tx1"/>
                </a:solidFill>
                <a:effectLst/>
                <a:latin typeface="+mn-lt"/>
                <a:ea typeface="+mn-ea"/>
                <a:cs typeface="+mn-cs"/>
              </a:rPr>
              <a:t>Advanced Metering Infrastructure (AMI)</a:t>
            </a:r>
            <a:r>
              <a:rPr lang="en-US" sz="1200" kern="1200" dirty="0">
                <a:solidFill>
                  <a:schemeClr val="tx1"/>
                </a:solidFill>
                <a:effectLst/>
                <a:latin typeface="+mn-lt"/>
                <a:ea typeface="+mn-ea"/>
                <a:cs typeface="+mn-cs"/>
              </a:rPr>
              <a:t>:  Install AMI meters to comply with Energy Policy Act 2005 and to improve visibility of energy consumption to facilitate energy conservation analysis.  Estimated cost $3.3M.</a:t>
            </a:r>
          </a:p>
          <a:p>
            <a:pPr lvl="2"/>
            <a:r>
              <a:rPr lang="en-US" sz="1200" u="sng" kern="1200" dirty="0">
                <a:solidFill>
                  <a:schemeClr val="tx1"/>
                </a:solidFill>
                <a:effectLst/>
                <a:latin typeface="+mn-lt"/>
                <a:ea typeface="+mn-ea"/>
                <a:cs typeface="+mn-cs"/>
              </a:rPr>
              <a:t>Domestic Hot Water Solar Panel Heating</a:t>
            </a:r>
            <a:r>
              <a:rPr lang="en-US" sz="1200" kern="1200" dirty="0">
                <a:solidFill>
                  <a:schemeClr val="tx1"/>
                </a:solidFill>
                <a:effectLst/>
                <a:latin typeface="+mn-lt"/>
                <a:ea typeface="+mn-ea"/>
                <a:cs typeface="+mn-cs"/>
              </a:rPr>
              <a:t>:  Install a new solar thermal system at the Bachelor Enlisted Quarters to provide heat to the new domestic hot water system. The end state is a reliable, resilient and efficient use of the solar collection system to reduce natural gas consumption.  Estimated cost $1.7M.</a:t>
            </a:r>
          </a:p>
          <a:p>
            <a:pPr lvl="2"/>
            <a:r>
              <a:rPr lang="en-US" sz="1200" u="sng" kern="1200" dirty="0">
                <a:solidFill>
                  <a:schemeClr val="tx1"/>
                </a:solidFill>
                <a:effectLst/>
                <a:latin typeface="+mn-lt"/>
                <a:ea typeface="+mn-ea"/>
                <a:cs typeface="+mn-cs"/>
              </a:rPr>
              <a:t>Water Hardness Treatment</a:t>
            </a:r>
            <a:r>
              <a:rPr lang="en-US" sz="1200" kern="1200" dirty="0">
                <a:solidFill>
                  <a:schemeClr val="tx1"/>
                </a:solidFill>
                <a:effectLst/>
                <a:latin typeface="+mn-lt"/>
                <a:ea typeface="+mn-ea"/>
                <a:cs typeface="+mn-cs"/>
              </a:rPr>
              <a:t>:  Install a </a:t>
            </a:r>
            <a:r>
              <a:rPr lang="en-US" sz="1200" kern="1200" dirty="0" err="1">
                <a:solidFill>
                  <a:schemeClr val="tx1"/>
                </a:solidFill>
                <a:effectLst/>
                <a:latin typeface="+mn-lt"/>
                <a:ea typeface="+mn-ea"/>
                <a:cs typeface="+mn-cs"/>
              </a:rPr>
              <a:t>nano</a:t>
            </a:r>
            <a:r>
              <a:rPr lang="en-US" sz="1200" kern="1200" dirty="0">
                <a:solidFill>
                  <a:schemeClr val="tx1"/>
                </a:solidFill>
                <a:effectLst/>
                <a:latin typeface="+mn-lt"/>
                <a:ea typeface="+mn-ea"/>
                <a:cs typeface="+mn-cs"/>
              </a:rPr>
              <a:t>-filtration water treatment system that will remove the calcium and zinc in the water system, thereby reducing the degradation of system components and increasing the resiliency of the water distribution system.  Estimated cost $11.5M.</a:t>
            </a:r>
          </a:p>
          <a:p>
            <a:pPr lvl="1"/>
            <a:r>
              <a:rPr lang="en-US" sz="1200" u="sng" kern="1200" dirty="0">
                <a:solidFill>
                  <a:schemeClr val="tx1"/>
                </a:solidFill>
                <a:effectLst/>
                <a:latin typeface="+mn-lt"/>
                <a:ea typeface="+mn-ea"/>
                <a:cs typeface="+mn-cs"/>
              </a:rPr>
              <a:t>GA Power 31MW Solar Photovoltaic Connection</a:t>
            </a:r>
            <a:r>
              <a:rPr lang="en-US" sz="1200" kern="1200" dirty="0">
                <a:solidFill>
                  <a:schemeClr val="tx1"/>
                </a:solidFill>
                <a:effectLst/>
                <a:latin typeface="+mn-lt"/>
                <a:ea typeface="+mn-ea"/>
                <a:cs typeface="+mn-cs"/>
              </a:rPr>
              <a:t>:  MCLB Albany is in discussion with GA Power regarding a dedicated connection to the solar PV system.  The system is owned by GA Power under a land use agreement and does not supply the installation with power.  This is one of GA Power’s electricity producing systems and is included in their utility rate to all customers, so there are factors/limitations that need to be considered if part of the system is to be dedicated for MCLB </a:t>
            </a:r>
            <a:r>
              <a:rPr lang="en-US" sz="1200" kern="1200" dirty="0" err="1">
                <a:solidFill>
                  <a:schemeClr val="tx1"/>
                </a:solidFill>
                <a:effectLst/>
                <a:latin typeface="+mn-lt"/>
                <a:ea typeface="+mn-ea"/>
                <a:cs typeface="+mn-cs"/>
              </a:rPr>
              <a:t>Abany’s</a:t>
            </a:r>
            <a:r>
              <a:rPr lang="en-US" sz="1200" kern="1200" dirty="0">
                <a:solidFill>
                  <a:schemeClr val="tx1"/>
                </a:solidFill>
                <a:effectLst/>
                <a:latin typeface="+mn-lt"/>
                <a:ea typeface="+mn-ea"/>
                <a:cs typeface="+mn-cs"/>
              </a:rPr>
              <a:t> use.</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98F84-4613-47AE-BE00-F7235502D9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923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F3DD-DE3E-5A5D-D165-8F3B59C857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717B2B-43D8-2BF6-916D-8A9EA5398D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66020D-F158-E3F7-5607-0053085F8530}"/>
              </a:ext>
            </a:extLst>
          </p:cNvPr>
          <p:cNvSpPr>
            <a:spLocks noGrp="1"/>
          </p:cNvSpPr>
          <p:nvPr>
            <p:ph type="dt" sz="half" idx="10"/>
          </p:nvPr>
        </p:nvSpPr>
        <p:spPr/>
        <p:txBody>
          <a:bodyPr/>
          <a:lstStyle/>
          <a:p>
            <a:fld id="{236F1C26-CE32-4352-A425-1B6D86D6B9DF}" type="datetimeFigureOut">
              <a:rPr lang="en-US" smtClean="0"/>
              <a:t>10/29/2022</a:t>
            </a:fld>
            <a:endParaRPr lang="en-US"/>
          </a:p>
        </p:txBody>
      </p:sp>
      <p:sp>
        <p:nvSpPr>
          <p:cNvPr id="5" name="Footer Placeholder 4">
            <a:extLst>
              <a:ext uri="{FF2B5EF4-FFF2-40B4-BE49-F238E27FC236}">
                <a16:creationId xmlns:a16="http://schemas.microsoft.com/office/drawing/2014/main" id="{F48D48C1-B3ED-7DD8-67B4-965022573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44F71-4D5E-5894-B208-33D5878481EE}"/>
              </a:ext>
            </a:extLst>
          </p:cNvPr>
          <p:cNvSpPr>
            <a:spLocks noGrp="1"/>
          </p:cNvSpPr>
          <p:nvPr>
            <p:ph type="sldNum" sz="quarter" idx="12"/>
          </p:nvPr>
        </p:nvSpPr>
        <p:spPr/>
        <p:txBody>
          <a:bodyPr/>
          <a:lstStyle/>
          <a:p>
            <a:fld id="{17014B54-62E0-49BA-8CAD-E962299655F5}" type="slidenum">
              <a:rPr lang="en-US" smtClean="0"/>
              <a:t>‹#›</a:t>
            </a:fld>
            <a:endParaRPr lang="en-US"/>
          </a:p>
        </p:txBody>
      </p:sp>
    </p:spTree>
    <p:extLst>
      <p:ext uri="{BB962C8B-B14F-4D97-AF65-F5344CB8AC3E}">
        <p14:creationId xmlns:p14="http://schemas.microsoft.com/office/powerpoint/2010/main" val="263809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1A9BA-FEF6-B6D7-7C2B-76F3E64EB2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3159E5-9AF9-2B51-3EAE-39DF052EB1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3C82E2-35A8-AD36-7812-675F765D5C54}"/>
              </a:ext>
            </a:extLst>
          </p:cNvPr>
          <p:cNvSpPr>
            <a:spLocks noGrp="1"/>
          </p:cNvSpPr>
          <p:nvPr>
            <p:ph type="dt" sz="half" idx="10"/>
          </p:nvPr>
        </p:nvSpPr>
        <p:spPr/>
        <p:txBody>
          <a:bodyPr/>
          <a:lstStyle/>
          <a:p>
            <a:fld id="{236F1C26-CE32-4352-A425-1B6D86D6B9DF}" type="datetimeFigureOut">
              <a:rPr lang="en-US" smtClean="0"/>
              <a:t>10/29/2022</a:t>
            </a:fld>
            <a:endParaRPr lang="en-US"/>
          </a:p>
        </p:txBody>
      </p:sp>
      <p:sp>
        <p:nvSpPr>
          <p:cNvPr id="5" name="Footer Placeholder 4">
            <a:extLst>
              <a:ext uri="{FF2B5EF4-FFF2-40B4-BE49-F238E27FC236}">
                <a16:creationId xmlns:a16="http://schemas.microsoft.com/office/drawing/2014/main" id="{71FB444D-2084-E543-3B6C-061EF0FBC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4DF30B-3DA2-3AF1-C6F3-07D0A486327A}"/>
              </a:ext>
            </a:extLst>
          </p:cNvPr>
          <p:cNvSpPr>
            <a:spLocks noGrp="1"/>
          </p:cNvSpPr>
          <p:nvPr>
            <p:ph type="sldNum" sz="quarter" idx="12"/>
          </p:nvPr>
        </p:nvSpPr>
        <p:spPr/>
        <p:txBody>
          <a:bodyPr/>
          <a:lstStyle/>
          <a:p>
            <a:fld id="{17014B54-62E0-49BA-8CAD-E962299655F5}" type="slidenum">
              <a:rPr lang="en-US" smtClean="0"/>
              <a:t>‹#›</a:t>
            </a:fld>
            <a:endParaRPr lang="en-US"/>
          </a:p>
        </p:txBody>
      </p:sp>
    </p:spTree>
    <p:extLst>
      <p:ext uri="{BB962C8B-B14F-4D97-AF65-F5344CB8AC3E}">
        <p14:creationId xmlns:p14="http://schemas.microsoft.com/office/powerpoint/2010/main" val="2625298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EE53C8-2F47-457C-5F79-7DE5376F5A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ED89A1-E767-6A5A-B24F-A8899A1F07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70A408-1F26-D5C0-717D-2483E49920B4}"/>
              </a:ext>
            </a:extLst>
          </p:cNvPr>
          <p:cNvSpPr>
            <a:spLocks noGrp="1"/>
          </p:cNvSpPr>
          <p:nvPr>
            <p:ph type="dt" sz="half" idx="10"/>
          </p:nvPr>
        </p:nvSpPr>
        <p:spPr/>
        <p:txBody>
          <a:bodyPr/>
          <a:lstStyle/>
          <a:p>
            <a:fld id="{236F1C26-CE32-4352-A425-1B6D86D6B9DF}" type="datetimeFigureOut">
              <a:rPr lang="en-US" smtClean="0"/>
              <a:t>10/29/2022</a:t>
            </a:fld>
            <a:endParaRPr lang="en-US"/>
          </a:p>
        </p:txBody>
      </p:sp>
      <p:sp>
        <p:nvSpPr>
          <p:cNvPr id="5" name="Footer Placeholder 4">
            <a:extLst>
              <a:ext uri="{FF2B5EF4-FFF2-40B4-BE49-F238E27FC236}">
                <a16:creationId xmlns:a16="http://schemas.microsoft.com/office/drawing/2014/main" id="{EBE8CE0E-3717-2258-CDD6-BD9A7D2E1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AA549-45C4-0883-DCC3-A6D74634CCDD}"/>
              </a:ext>
            </a:extLst>
          </p:cNvPr>
          <p:cNvSpPr>
            <a:spLocks noGrp="1"/>
          </p:cNvSpPr>
          <p:nvPr>
            <p:ph type="sldNum" sz="quarter" idx="12"/>
          </p:nvPr>
        </p:nvSpPr>
        <p:spPr/>
        <p:txBody>
          <a:bodyPr/>
          <a:lstStyle/>
          <a:p>
            <a:fld id="{17014B54-62E0-49BA-8CAD-E962299655F5}" type="slidenum">
              <a:rPr lang="en-US" smtClean="0"/>
              <a:t>‹#›</a:t>
            </a:fld>
            <a:endParaRPr lang="en-US"/>
          </a:p>
        </p:txBody>
      </p:sp>
    </p:spTree>
    <p:extLst>
      <p:ext uri="{BB962C8B-B14F-4D97-AF65-F5344CB8AC3E}">
        <p14:creationId xmlns:p14="http://schemas.microsoft.com/office/powerpoint/2010/main" val="1102498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82635"/>
            <a:ext cx="10363200" cy="2551139"/>
          </a:xfrm>
          <a:prstGeom prst="rect">
            <a:avLst/>
          </a:prstGeom>
        </p:spPr>
        <p:txBody>
          <a:bodyPr/>
          <a:lstStyle>
            <a:lvl1pPr>
              <a:defRPr b="1">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828800" y="4619523"/>
            <a:ext cx="8534400" cy="1752600"/>
          </a:xfrm>
          <a:prstGeom prst="rect">
            <a:avLst/>
          </a:prstGeom>
        </p:spPr>
        <p:txBody>
          <a:bodyPr/>
          <a:lstStyle>
            <a:lvl1pPr marL="0" indent="0" algn="ctr">
              <a:buNone/>
              <a:defRPr b="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93949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er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147080"/>
            <a:ext cx="12192000" cy="599607"/>
          </a:xfrm>
          <a:prstGeom prst="rect">
            <a:avLst/>
          </a:prstGeom>
        </p:spPr>
        <p:txBody>
          <a:bodyPr vert="horz" lIns="91440" tIns="45720" rIns="91440" bIns="45720" rtlCol="0" anchor="ctr">
            <a:normAutofit/>
          </a:bodyPr>
          <a:lstStyle>
            <a:lvl1pPr>
              <a:defRPr lang="en-US"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Master title style</a:t>
            </a:r>
          </a:p>
        </p:txBody>
      </p:sp>
      <p:sp>
        <p:nvSpPr>
          <p:cNvPr id="3" name="Content Placeholder 2"/>
          <p:cNvSpPr>
            <a:spLocks noGrp="1"/>
          </p:cNvSpPr>
          <p:nvPr>
            <p:ph idx="1" hasCustomPrompt="1"/>
          </p:nvPr>
        </p:nvSpPr>
        <p:spPr>
          <a:xfrm>
            <a:off x="0" y="944379"/>
            <a:ext cx="12192000" cy="5636303"/>
          </a:xfrm>
          <a:prstGeom prst="rect">
            <a:avLst/>
          </a:prstGeom>
        </p:spPr>
        <p:txBody>
          <a:bodyPr>
            <a:normAutofit/>
          </a:bodyPr>
          <a:lstStyle>
            <a:lvl1pPr marL="342900" indent="-342900">
              <a:buFont typeface="Arial" panose="020B0604020202020204" pitchFamily="34" charset="0"/>
              <a:buChar char="•"/>
              <a:defRPr sz="28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1736676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Line Header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147080"/>
            <a:ext cx="12192000" cy="599607"/>
          </a:xfrm>
          <a:prstGeom prst="rect">
            <a:avLst/>
          </a:prstGeom>
        </p:spPr>
        <p:txBody>
          <a:bodyPr vert="horz" lIns="91440" tIns="45720" rIns="91440" bIns="45720" rtlCol="0" anchor="ctr">
            <a:normAutofit/>
          </a:bodyPr>
          <a:lstStyle>
            <a:lvl1pPr>
              <a:defRPr lang="en-US"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a:t>Click to edit Master title style</a:t>
            </a:r>
          </a:p>
        </p:txBody>
      </p:sp>
      <p:sp>
        <p:nvSpPr>
          <p:cNvPr id="3" name="Content Placeholder 2"/>
          <p:cNvSpPr>
            <a:spLocks noGrp="1"/>
          </p:cNvSpPr>
          <p:nvPr>
            <p:ph idx="1" hasCustomPrompt="1"/>
          </p:nvPr>
        </p:nvSpPr>
        <p:spPr>
          <a:xfrm>
            <a:off x="0" y="944379"/>
            <a:ext cx="12192000" cy="5636303"/>
          </a:xfrm>
          <a:prstGeom prst="rect">
            <a:avLst/>
          </a:prstGeom>
        </p:spPr>
        <p:txBody>
          <a:bodyPr>
            <a:normAutofit/>
          </a:bodyPr>
          <a:lstStyle>
            <a:lvl1pPr marL="342900" indent="-342900">
              <a:buFont typeface="Arial" panose="020B0604020202020204" pitchFamily="34" charset="0"/>
              <a:buChar char="•"/>
              <a:defRPr sz="28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1" y="660199"/>
            <a:ext cx="12191999" cy="390006"/>
          </a:xfrm>
          <a:prstGeom prst="rect">
            <a:avLst/>
          </a:prstGeom>
        </p:spPr>
        <p:txBody>
          <a:bodyPr/>
          <a:lstStyle>
            <a:lvl1pPr marL="0" indent="0" algn="ctr">
              <a:buNone/>
              <a:defRPr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457200" indent="0" algn="ctr">
              <a:buNone/>
              <a:defRPr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2pPr>
            <a:lvl3pPr marL="914400" indent="0" algn="ctr">
              <a:buNone/>
              <a:defRPr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3pPr>
            <a:lvl4pPr marL="1371600" indent="0" algn="ctr">
              <a:buNone/>
              <a:defRPr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4pPr>
            <a:lvl5pPr marL="1828800" indent="0" algn="ctr">
              <a:buNone/>
              <a:defRPr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315774055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p:cNvSpPr>
            <a:spLocks noGrp="1"/>
          </p:cNvSpPr>
          <p:nvPr>
            <p:ph type="title"/>
          </p:nvPr>
        </p:nvSpPr>
        <p:spPr>
          <a:xfrm>
            <a:off x="0" y="156136"/>
            <a:ext cx="12192000" cy="614597"/>
          </a:xfrm>
          <a:prstGeom prst="rect">
            <a:avLst/>
          </a:prstGeom>
        </p:spPr>
        <p:txBody>
          <a:bodyPr>
            <a:normAutofit/>
          </a:bodyPr>
          <a:lstStyle>
            <a:lvl1pPr>
              <a:defRPr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872663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LIne Header Only">
    <p:spTree>
      <p:nvGrpSpPr>
        <p:cNvPr id="1" name=""/>
        <p:cNvGrpSpPr/>
        <p:nvPr/>
      </p:nvGrpSpPr>
      <p:grpSpPr>
        <a:xfrm>
          <a:off x="0" y="0"/>
          <a:ext cx="0" cy="0"/>
          <a:chOff x="0" y="0"/>
          <a:chExt cx="0" cy="0"/>
        </a:xfrm>
      </p:grpSpPr>
      <p:sp>
        <p:nvSpPr>
          <p:cNvPr id="3" name="Title 1"/>
          <p:cNvSpPr>
            <a:spLocks noGrp="1"/>
          </p:cNvSpPr>
          <p:nvPr>
            <p:ph type="title"/>
          </p:nvPr>
        </p:nvSpPr>
        <p:spPr>
          <a:xfrm>
            <a:off x="0" y="156136"/>
            <a:ext cx="12192000" cy="614597"/>
          </a:xfrm>
          <a:prstGeom prst="rect">
            <a:avLst/>
          </a:prstGeom>
        </p:spPr>
        <p:txBody>
          <a:bodyPr>
            <a:normAutofit/>
          </a:bodyPr>
          <a:lstStyle>
            <a:lvl1pPr>
              <a:defRPr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p>
        </p:txBody>
      </p:sp>
      <p:sp>
        <p:nvSpPr>
          <p:cNvPr id="4" name="Title 1"/>
          <p:cNvSpPr txBox="1">
            <a:spLocks/>
          </p:cNvSpPr>
          <p:nvPr userDrawn="1"/>
        </p:nvSpPr>
        <p:spPr>
          <a:xfrm>
            <a:off x="287700" y="1331579"/>
            <a:ext cx="12192000" cy="614597"/>
          </a:xfrm>
          <a:prstGeom prst="rect">
            <a:avLst/>
          </a:prstGeom>
        </p:spPr>
        <p:txBody>
          <a:bodyPr>
            <a:normAutofit/>
          </a:bodyPr>
          <a:lstStyle>
            <a:lvl1pPr algn="ctr" defTabSz="914400" rtl="0" eaLnBrk="1" latinLnBrk="0" hangingPunct="1">
              <a:spcBef>
                <a:spcPct val="0"/>
              </a:spcBef>
              <a:buNone/>
              <a:defRPr sz="3200" b="1"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endParaRPr lang="en-US" sz="3200" dirty="0"/>
          </a:p>
        </p:txBody>
      </p:sp>
      <p:sp>
        <p:nvSpPr>
          <p:cNvPr id="9" name="Text Placeholder 8"/>
          <p:cNvSpPr>
            <a:spLocks noGrp="1"/>
          </p:cNvSpPr>
          <p:nvPr>
            <p:ph type="body" sz="quarter" idx="10"/>
          </p:nvPr>
        </p:nvSpPr>
        <p:spPr>
          <a:xfrm>
            <a:off x="0" y="669751"/>
            <a:ext cx="12192000" cy="398573"/>
          </a:xfrm>
          <a:prstGeom prst="rect">
            <a:avLst/>
          </a:prstGeom>
        </p:spPr>
        <p:txBody>
          <a:bodyPr/>
          <a:lstStyle>
            <a:lvl1pPr marL="0" indent="0" algn="ctr">
              <a:buNone/>
              <a:defRPr sz="2000" b="1">
                <a:effectLst>
                  <a:outerShdw blurRad="38100" dist="38100" dir="2700000" algn="tl">
                    <a:srgbClr val="000000">
                      <a:alpha val="43137"/>
                    </a:srgbClr>
                  </a:outerShdw>
                </a:effectLst>
                <a:latin typeface=" Arial"/>
              </a:defRPr>
            </a:lvl1pPr>
            <a:lvl2pPr marL="457200" indent="0">
              <a:buNone/>
              <a:defRPr sz="2000" b="1">
                <a:effectLst>
                  <a:outerShdw blurRad="38100" dist="38100" dir="2700000" algn="tl">
                    <a:srgbClr val="000000">
                      <a:alpha val="43137"/>
                    </a:srgbClr>
                  </a:outerShdw>
                </a:effectLst>
                <a:latin typeface=" Arial"/>
              </a:defRPr>
            </a:lvl2pPr>
            <a:lvl3pPr marL="914400" indent="0">
              <a:buNone/>
              <a:defRPr sz="2000" b="1">
                <a:effectLst>
                  <a:outerShdw blurRad="38100" dist="38100" dir="2700000" algn="tl">
                    <a:srgbClr val="000000">
                      <a:alpha val="43137"/>
                    </a:srgbClr>
                  </a:outerShdw>
                </a:effectLst>
                <a:latin typeface=" Arial"/>
              </a:defRPr>
            </a:lvl3pPr>
            <a:lvl4pPr marL="1371600" indent="0">
              <a:buNone/>
              <a:defRPr sz="2000" b="1">
                <a:effectLst>
                  <a:outerShdw blurRad="38100" dist="38100" dir="2700000" algn="tl">
                    <a:srgbClr val="000000">
                      <a:alpha val="43137"/>
                    </a:srgbClr>
                  </a:outerShdw>
                </a:effectLst>
                <a:latin typeface=" Arial"/>
              </a:defRPr>
            </a:lvl4pPr>
            <a:lvl5pPr marL="1828800" indent="0">
              <a:buNone/>
              <a:defRPr sz="2000" b="1">
                <a:effectLst>
                  <a:outerShdw blurRad="38100" dist="38100" dir="2700000" algn="tl">
                    <a:srgbClr val="000000">
                      <a:alpha val="43137"/>
                    </a:srgbClr>
                  </a:outerShdw>
                </a:effectLst>
                <a:latin typeface=" Arial"/>
              </a:defRPr>
            </a:lvl5pPr>
          </a:lstStyle>
          <a:p>
            <a:pPr lvl="0"/>
            <a:r>
              <a:rPr lang="en-US"/>
              <a:t>Edit Master text styles</a:t>
            </a:r>
          </a:p>
        </p:txBody>
      </p:sp>
    </p:spTree>
    <p:extLst>
      <p:ext uri="{BB962C8B-B14F-4D97-AF65-F5344CB8AC3E}">
        <p14:creationId xmlns:p14="http://schemas.microsoft.com/office/powerpoint/2010/main" val="4128995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UNCLASSIFIED</a:t>
            </a:r>
          </a:p>
        </p:txBody>
      </p:sp>
      <p:sp>
        <p:nvSpPr>
          <p:cNvPr id="6" name="Slide Number Placeholder 5"/>
          <p:cNvSpPr>
            <a:spLocks noGrp="1"/>
          </p:cNvSpPr>
          <p:nvPr>
            <p:ph type="sldNum" sz="quarter" idx="12"/>
          </p:nvPr>
        </p:nvSpPr>
        <p:spPr/>
        <p:txBody>
          <a:bodyPr/>
          <a:lstStyle>
            <a:lvl1pPr>
              <a:defRPr/>
            </a:lvl1pPr>
          </a:lstStyle>
          <a:p>
            <a:pPr>
              <a:defRPr/>
            </a:pPr>
            <a:fld id="{B37714AA-0BF9-4A09-9CAC-BDB4C06F50CB}" type="slidenum">
              <a:rPr lang="en-US" altLang="en-US"/>
              <a:pPr>
                <a:defRPr/>
              </a:pPr>
              <a:t>‹#›</a:t>
            </a:fld>
            <a:endParaRPr lang="en-US" altLang="en-US"/>
          </a:p>
        </p:txBody>
      </p:sp>
    </p:spTree>
    <p:extLst>
      <p:ext uri="{BB962C8B-B14F-4D97-AF65-F5344CB8AC3E}">
        <p14:creationId xmlns:p14="http://schemas.microsoft.com/office/powerpoint/2010/main" val="2829603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lvl1pPr>
              <a:defRPr/>
            </a:lvl1pPr>
          </a:lstStyle>
          <a:p>
            <a:pPr>
              <a:defRPr/>
            </a:pPr>
            <a:r>
              <a:rPr lang="en-US"/>
              <a:t>UNCLASSIFIED</a:t>
            </a:r>
          </a:p>
        </p:txBody>
      </p:sp>
      <p:sp>
        <p:nvSpPr>
          <p:cNvPr id="6" name="Slide Number Placeholder 5"/>
          <p:cNvSpPr>
            <a:spLocks noGrp="1"/>
          </p:cNvSpPr>
          <p:nvPr>
            <p:ph type="sldNum" sz="quarter" idx="12"/>
          </p:nvPr>
        </p:nvSpPr>
        <p:spPr/>
        <p:txBody>
          <a:bodyPr/>
          <a:lstStyle>
            <a:lvl1pPr>
              <a:defRPr/>
            </a:lvl1pPr>
          </a:lstStyle>
          <a:p>
            <a:pPr>
              <a:defRPr/>
            </a:pPr>
            <a:fld id="{2C328101-CDE7-4CAB-ACFA-5C98A0B32E07}"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223322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dirty="0"/>
              <a:t>UNCLASSIFIED</a:t>
            </a:r>
          </a:p>
        </p:txBody>
      </p:sp>
      <p:sp>
        <p:nvSpPr>
          <p:cNvPr id="4" name="Slide Number Placeholder 3"/>
          <p:cNvSpPr>
            <a:spLocks noGrp="1"/>
          </p:cNvSpPr>
          <p:nvPr>
            <p:ph type="sldNum" sz="quarter" idx="12"/>
          </p:nvPr>
        </p:nvSpPr>
        <p:spPr/>
        <p:txBody>
          <a:bodyPr/>
          <a:lstStyle/>
          <a:p>
            <a:fld id="{5E1FA835-23BB-4946-B287-E2963F6B0D9B}" type="slidenum">
              <a:rPr lang="en-US" smtClean="0"/>
              <a:t>‹#›</a:t>
            </a:fld>
            <a:endParaRPr lang="en-US"/>
          </a:p>
        </p:txBody>
      </p:sp>
    </p:spTree>
    <p:extLst>
      <p:ext uri="{BB962C8B-B14F-4D97-AF65-F5344CB8AC3E}">
        <p14:creationId xmlns:p14="http://schemas.microsoft.com/office/powerpoint/2010/main" val="1839671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77E63-EFD2-FDF8-7461-7FE3C2029C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AE1597-C413-C5E1-3301-C70657E1BB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DFABF7-E0CB-42D2-7151-1CEF7DF5B8AE}"/>
              </a:ext>
            </a:extLst>
          </p:cNvPr>
          <p:cNvSpPr>
            <a:spLocks noGrp="1"/>
          </p:cNvSpPr>
          <p:nvPr>
            <p:ph type="dt" sz="half" idx="10"/>
          </p:nvPr>
        </p:nvSpPr>
        <p:spPr/>
        <p:txBody>
          <a:bodyPr/>
          <a:lstStyle/>
          <a:p>
            <a:fld id="{236F1C26-CE32-4352-A425-1B6D86D6B9DF}" type="datetimeFigureOut">
              <a:rPr lang="en-US" smtClean="0"/>
              <a:t>10/29/2022</a:t>
            </a:fld>
            <a:endParaRPr lang="en-US"/>
          </a:p>
        </p:txBody>
      </p:sp>
      <p:sp>
        <p:nvSpPr>
          <p:cNvPr id="5" name="Footer Placeholder 4">
            <a:extLst>
              <a:ext uri="{FF2B5EF4-FFF2-40B4-BE49-F238E27FC236}">
                <a16:creationId xmlns:a16="http://schemas.microsoft.com/office/drawing/2014/main" id="{4C4B66F8-F005-311C-0E80-E7561B08F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4716C-2338-C0C2-A58A-38DE3172D5BA}"/>
              </a:ext>
            </a:extLst>
          </p:cNvPr>
          <p:cNvSpPr>
            <a:spLocks noGrp="1"/>
          </p:cNvSpPr>
          <p:nvPr>
            <p:ph type="sldNum" sz="quarter" idx="12"/>
          </p:nvPr>
        </p:nvSpPr>
        <p:spPr/>
        <p:txBody>
          <a:bodyPr/>
          <a:lstStyle/>
          <a:p>
            <a:fld id="{17014B54-62E0-49BA-8CAD-E962299655F5}" type="slidenum">
              <a:rPr lang="en-US" smtClean="0"/>
              <a:t>‹#›</a:t>
            </a:fld>
            <a:endParaRPr lang="en-US"/>
          </a:p>
        </p:txBody>
      </p:sp>
    </p:spTree>
    <p:extLst>
      <p:ext uri="{BB962C8B-B14F-4D97-AF65-F5344CB8AC3E}">
        <p14:creationId xmlns:p14="http://schemas.microsoft.com/office/powerpoint/2010/main" val="117924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EE3D-5CF6-F2EF-059F-2B90CA52C2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FB5D48-5B0F-93FD-CB4F-B7B725D344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E6F59-449C-868B-4ED5-3EF97D777A98}"/>
              </a:ext>
            </a:extLst>
          </p:cNvPr>
          <p:cNvSpPr>
            <a:spLocks noGrp="1"/>
          </p:cNvSpPr>
          <p:nvPr>
            <p:ph type="dt" sz="half" idx="10"/>
          </p:nvPr>
        </p:nvSpPr>
        <p:spPr/>
        <p:txBody>
          <a:bodyPr/>
          <a:lstStyle/>
          <a:p>
            <a:fld id="{236F1C26-CE32-4352-A425-1B6D86D6B9DF}" type="datetimeFigureOut">
              <a:rPr lang="en-US" smtClean="0"/>
              <a:t>10/29/2022</a:t>
            </a:fld>
            <a:endParaRPr lang="en-US"/>
          </a:p>
        </p:txBody>
      </p:sp>
      <p:sp>
        <p:nvSpPr>
          <p:cNvPr id="5" name="Footer Placeholder 4">
            <a:extLst>
              <a:ext uri="{FF2B5EF4-FFF2-40B4-BE49-F238E27FC236}">
                <a16:creationId xmlns:a16="http://schemas.microsoft.com/office/drawing/2014/main" id="{03A4BFF4-96AD-B360-08CD-A0284ED8B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26FE1-FA75-030E-018A-6289FEF574FD}"/>
              </a:ext>
            </a:extLst>
          </p:cNvPr>
          <p:cNvSpPr>
            <a:spLocks noGrp="1"/>
          </p:cNvSpPr>
          <p:nvPr>
            <p:ph type="sldNum" sz="quarter" idx="12"/>
          </p:nvPr>
        </p:nvSpPr>
        <p:spPr/>
        <p:txBody>
          <a:bodyPr/>
          <a:lstStyle/>
          <a:p>
            <a:fld id="{17014B54-62E0-49BA-8CAD-E962299655F5}" type="slidenum">
              <a:rPr lang="en-US" smtClean="0"/>
              <a:t>‹#›</a:t>
            </a:fld>
            <a:endParaRPr lang="en-US"/>
          </a:p>
        </p:txBody>
      </p:sp>
    </p:spTree>
    <p:extLst>
      <p:ext uri="{BB962C8B-B14F-4D97-AF65-F5344CB8AC3E}">
        <p14:creationId xmlns:p14="http://schemas.microsoft.com/office/powerpoint/2010/main" val="394172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CF1AB-BF03-8D10-04E8-DFB14CEBA2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8F88FB-B014-1E59-AB72-12FFF76B6E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FF791B-E0BC-9600-2710-360BBFBC61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9DCEF3-D8E4-5D75-2F03-DAE6063C1650}"/>
              </a:ext>
            </a:extLst>
          </p:cNvPr>
          <p:cNvSpPr>
            <a:spLocks noGrp="1"/>
          </p:cNvSpPr>
          <p:nvPr>
            <p:ph type="dt" sz="half" idx="10"/>
          </p:nvPr>
        </p:nvSpPr>
        <p:spPr/>
        <p:txBody>
          <a:bodyPr/>
          <a:lstStyle/>
          <a:p>
            <a:fld id="{236F1C26-CE32-4352-A425-1B6D86D6B9DF}" type="datetimeFigureOut">
              <a:rPr lang="en-US" smtClean="0"/>
              <a:t>10/29/2022</a:t>
            </a:fld>
            <a:endParaRPr lang="en-US"/>
          </a:p>
        </p:txBody>
      </p:sp>
      <p:sp>
        <p:nvSpPr>
          <p:cNvPr id="6" name="Footer Placeholder 5">
            <a:extLst>
              <a:ext uri="{FF2B5EF4-FFF2-40B4-BE49-F238E27FC236}">
                <a16:creationId xmlns:a16="http://schemas.microsoft.com/office/drawing/2014/main" id="{F1F55186-A368-9466-30CB-4704BF3C56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5D980-1985-04B0-B2B3-A1CEEA1E9A02}"/>
              </a:ext>
            </a:extLst>
          </p:cNvPr>
          <p:cNvSpPr>
            <a:spLocks noGrp="1"/>
          </p:cNvSpPr>
          <p:nvPr>
            <p:ph type="sldNum" sz="quarter" idx="12"/>
          </p:nvPr>
        </p:nvSpPr>
        <p:spPr/>
        <p:txBody>
          <a:bodyPr/>
          <a:lstStyle/>
          <a:p>
            <a:fld id="{17014B54-62E0-49BA-8CAD-E962299655F5}" type="slidenum">
              <a:rPr lang="en-US" smtClean="0"/>
              <a:t>‹#›</a:t>
            </a:fld>
            <a:endParaRPr lang="en-US"/>
          </a:p>
        </p:txBody>
      </p:sp>
    </p:spTree>
    <p:extLst>
      <p:ext uri="{BB962C8B-B14F-4D97-AF65-F5344CB8AC3E}">
        <p14:creationId xmlns:p14="http://schemas.microsoft.com/office/powerpoint/2010/main" val="400827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F36D-735C-BC94-B472-D8C0A13190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C69A34-1D87-E87B-3DC8-2D383ED5ED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F22D4-F6CA-8A90-3C35-1E511F989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8D1A81-2D58-8E65-2FBE-06FA7B8E23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36D3FD-E2D8-B99A-B065-7BC10A2375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EB6D11-7640-6E07-584A-03F2B0668006}"/>
              </a:ext>
            </a:extLst>
          </p:cNvPr>
          <p:cNvSpPr>
            <a:spLocks noGrp="1"/>
          </p:cNvSpPr>
          <p:nvPr>
            <p:ph type="dt" sz="half" idx="10"/>
          </p:nvPr>
        </p:nvSpPr>
        <p:spPr/>
        <p:txBody>
          <a:bodyPr/>
          <a:lstStyle/>
          <a:p>
            <a:fld id="{236F1C26-CE32-4352-A425-1B6D86D6B9DF}" type="datetimeFigureOut">
              <a:rPr lang="en-US" smtClean="0"/>
              <a:t>10/29/2022</a:t>
            </a:fld>
            <a:endParaRPr lang="en-US"/>
          </a:p>
        </p:txBody>
      </p:sp>
      <p:sp>
        <p:nvSpPr>
          <p:cNvPr id="8" name="Footer Placeholder 7">
            <a:extLst>
              <a:ext uri="{FF2B5EF4-FFF2-40B4-BE49-F238E27FC236}">
                <a16:creationId xmlns:a16="http://schemas.microsoft.com/office/drawing/2014/main" id="{11C97143-B25A-3F77-5C99-0A8B153AB6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898FEC-9B84-270A-C1E9-0A24BBBD070E}"/>
              </a:ext>
            </a:extLst>
          </p:cNvPr>
          <p:cNvSpPr>
            <a:spLocks noGrp="1"/>
          </p:cNvSpPr>
          <p:nvPr>
            <p:ph type="sldNum" sz="quarter" idx="12"/>
          </p:nvPr>
        </p:nvSpPr>
        <p:spPr/>
        <p:txBody>
          <a:bodyPr/>
          <a:lstStyle/>
          <a:p>
            <a:fld id="{17014B54-62E0-49BA-8CAD-E962299655F5}" type="slidenum">
              <a:rPr lang="en-US" smtClean="0"/>
              <a:t>‹#›</a:t>
            </a:fld>
            <a:endParaRPr lang="en-US"/>
          </a:p>
        </p:txBody>
      </p:sp>
    </p:spTree>
    <p:extLst>
      <p:ext uri="{BB962C8B-B14F-4D97-AF65-F5344CB8AC3E}">
        <p14:creationId xmlns:p14="http://schemas.microsoft.com/office/powerpoint/2010/main" val="408088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7D929-0150-9BC1-03F2-9C7FEC1196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467F2-438A-E915-7C34-1B7610E8E94A}"/>
              </a:ext>
            </a:extLst>
          </p:cNvPr>
          <p:cNvSpPr>
            <a:spLocks noGrp="1"/>
          </p:cNvSpPr>
          <p:nvPr>
            <p:ph type="dt" sz="half" idx="10"/>
          </p:nvPr>
        </p:nvSpPr>
        <p:spPr/>
        <p:txBody>
          <a:bodyPr/>
          <a:lstStyle/>
          <a:p>
            <a:fld id="{236F1C26-CE32-4352-A425-1B6D86D6B9DF}" type="datetimeFigureOut">
              <a:rPr lang="en-US" smtClean="0"/>
              <a:t>10/29/2022</a:t>
            </a:fld>
            <a:endParaRPr lang="en-US"/>
          </a:p>
        </p:txBody>
      </p:sp>
      <p:sp>
        <p:nvSpPr>
          <p:cNvPr id="4" name="Footer Placeholder 3">
            <a:extLst>
              <a:ext uri="{FF2B5EF4-FFF2-40B4-BE49-F238E27FC236}">
                <a16:creationId xmlns:a16="http://schemas.microsoft.com/office/drawing/2014/main" id="{66291FBB-FC66-2C29-AE31-B0E320A6E7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55886F-E58E-389D-8664-3F3C2F504122}"/>
              </a:ext>
            </a:extLst>
          </p:cNvPr>
          <p:cNvSpPr>
            <a:spLocks noGrp="1"/>
          </p:cNvSpPr>
          <p:nvPr>
            <p:ph type="sldNum" sz="quarter" idx="12"/>
          </p:nvPr>
        </p:nvSpPr>
        <p:spPr/>
        <p:txBody>
          <a:bodyPr/>
          <a:lstStyle/>
          <a:p>
            <a:fld id="{17014B54-62E0-49BA-8CAD-E962299655F5}" type="slidenum">
              <a:rPr lang="en-US" smtClean="0"/>
              <a:t>‹#›</a:t>
            </a:fld>
            <a:endParaRPr lang="en-US"/>
          </a:p>
        </p:txBody>
      </p:sp>
    </p:spTree>
    <p:extLst>
      <p:ext uri="{BB962C8B-B14F-4D97-AF65-F5344CB8AC3E}">
        <p14:creationId xmlns:p14="http://schemas.microsoft.com/office/powerpoint/2010/main" val="309685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68A703-503A-4DFF-1F27-C9B550AA2378}"/>
              </a:ext>
            </a:extLst>
          </p:cNvPr>
          <p:cNvSpPr>
            <a:spLocks noGrp="1"/>
          </p:cNvSpPr>
          <p:nvPr>
            <p:ph type="dt" sz="half" idx="10"/>
          </p:nvPr>
        </p:nvSpPr>
        <p:spPr/>
        <p:txBody>
          <a:bodyPr/>
          <a:lstStyle/>
          <a:p>
            <a:fld id="{236F1C26-CE32-4352-A425-1B6D86D6B9DF}" type="datetimeFigureOut">
              <a:rPr lang="en-US" smtClean="0"/>
              <a:t>10/29/2022</a:t>
            </a:fld>
            <a:endParaRPr lang="en-US"/>
          </a:p>
        </p:txBody>
      </p:sp>
      <p:sp>
        <p:nvSpPr>
          <p:cNvPr id="3" name="Footer Placeholder 2">
            <a:extLst>
              <a:ext uri="{FF2B5EF4-FFF2-40B4-BE49-F238E27FC236}">
                <a16:creationId xmlns:a16="http://schemas.microsoft.com/office/drawing/2014/main" id="{2672EBCF-5077-41B2-3570-8341EC5AFB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11AAF1-CAC0-54FE-8598-D82C7DD4E257}"/>
              </a:ext>
            </a:extLst>
          </p:cNvPr>
          <p:cNvSpPr>
            <a:spLocks noGrp="1"/>
          </p:cNvSpPr>
          <p:nvPr>
            <p:ph type="sldNum" sz="quarter" idx="12"/>
          </p:nvPr>
        </p:nvSpPr>
        <p:spPr/>
        <p:txBody>
          <a:bodyPr/>
          <a:lstStyle/>
          <a:p>
            <a:fld id="{17014B54-62E0-49BA-8CAD-E962299655F5}" type="slidenum">
              <a:rPr lang="en-US" smtClean="0"/>
              <a:t>‹#›</a:t>
            </a:fld>
            <a:endParaRPr lang="en-US"/>
          </a:p>
        </p:txBody>
      </p:sp>
    </p:spTree>
    <p:extLst>
      <p:ext uri="{BB962C8B-B14F-4D97-AF65-F5344CB8AC3E}">
        <p14:creationId xmlns:p14="http://schemas.microsoft.com/office/powerpoint/2010/main" val="4151735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7732-CA5B-8CD7-C9ED-AEAF344774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188F8E-3B2B-C3CE-77BD-300BAA8B69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614694-B791-ADBA-586D-196BE051B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EC3CF-E6A9-FA81-EDFA-3EFAEDEDCE7C}"/>
              </a:ext>
            </a:extLst>
          </p:cNvPr>
          <p:cNvSpPr>
            <a:spLocks noGrp="1"/>
          </p:cNvSpPr>
          <p:nvPr>
            <p:ph type="dt" sz="half" idx="10"/>
          </p:nvPr>
        </p:nvSpPr>
        <p:spPr/>
        <p:txBody>
          <a:bodyPr/>
          <a:lstStyle/>
          <a:p>
            <a:fld id="{236F1C26-CE32-4352-A425-1B6D86D6B9DF}" type="datetimeFigureOut">
              <a:rPr lang="en-US" smtClean="0"/>
              <a:t>10/29/2022</a:t>
            </a:fld>
            <a:endParaRPr lang="en-US"/>
          </a:p>
        </p:txBody>
      </p:sp>
      <p:sp>
        <p:nvSpPr>
          <p:cNvPr id="6" name="Footer Placeholder 5">
            <a:extLst>
              <a:ext uri="{FF2B5EF4-FFF2-40B4-BE49-F238E27FC236}">
                <a16:creationId xmlns:a16="http://schemas.microsoft.com/office/drawing/2014/main" id="{F9D4A50C-1C28-3F64-E97A-314EA9F70F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A12ECC-5970-02B9-519A-46C0E199CAD5}"/>
              </a:ext>
            </a:extLst>
          </p:cNvPr>
          <p:cNvSpPr>
            <a:spLocks noGrp="1"/>
          </p:cNvSpPr>
          <p:nvPr>
            <p:ph type="sldNum" sz="quarter" idx="12"/>
          </p:nvPr>
        </p:nvSpPr>
        <p:spPr/>
        <p:txBody>
          <a:bodyPr/>
          <a:lstStyle/>
          <a:p>
            <a:fld id="{17014B54-62E0-49BA-8CAD-E962299655F5}" type="slidenum">
              <a:rPr lang="en-US" smtClean="0"/>
              <a:t>‹#›</a:t>
            </a:fld>
            <a:endParaRPr lang="en-US"/>
          </a:p>
        </p:txBody>
      </p:sp>
    </p:spTree>
    <p:extLst>
      <p:ext uri="{BB962C8B-B14F-4D97-AF65-F5344CB8AC3E}">
        <p14:creationId xmlns:p14="http://schemas.microsoft.com/office/powerpoint/2010/main" val="212679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101E-E9DE-0D03-6CE7-9ACCEDAF14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FE3C6C-60F7-35B6-6E21-B37780853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94381E-4D3E-6D31-A3C9-912332F15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F43B05-D2E0-14FD-9E15-E612FA3F6D9B}"/>
              </a:ext>
            </a:extLst>
          </p:cNvPr>
          <p:cNvSpPr>
            <a:spLocks noGrp="1"/>
          </p:cNvSpPr>
          <p:nvPr>
            <p:ph type="dt" sz="half" idx="10"/>
          </p:nvPr>
        </p:nvSpPr>
        <p:spPr/>
        <p:txBody>
          <a:bodyPr/>
          <a:lstStyle/>
          <a:p>
            <a:fld id="{236F1C26-CE32-4352-A425-1B6D86D6B9DF}" type="datetimeFigureOut">
              <a:rPr lang="en-US" smtClean="0"/>
              <a:t>10/29/2022</a:t>
            </a:fld>
            <a:endParaRPr lang="en-US"/>
          </a:p>
        </p:txBody>
      </p:sp>
      <p:sp>
        <p:nvSpPr>
          <p:cNvPr id="6" name="Footer Placeholder 5">
            <a:extLst>
              <a:ext uri="{FF2B5EF4-FFF2-40B4-BE49-F238E27FC236}">
                <a16:creationId xmlns:a16="http://schemas.microsoft.com/office/drawing/2014/main" id="{90B1B6AF-5FA4-27FD-00FE-91DC20726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86BBA9-9D0F-15A4-F19A-D3E54C15BD51}"/>
              </a:ext>
            </a:extLst>
          </p:cNvPr>
          <p:cNvSpPr>
            <a:spLocks noGrp="1"/>
          </p:cNvSpPr>
          <p:nvPr>
            <p:ph type="sldNum" sz="quarter" idx="12"/>
          </p:nvPr>
        </p:nvSpPr>
        <p:spPr/>
        <p:txBody>
          <a:bodyPr/>
          <a:lstStyle/>
          <a:p>
            <a:fld id="{17014B54-62E0-49BA-8CAD-E962299655F5}" type="slidenum">
              <a:rPr lang="en-US" smtClean="0"/>
              <a:t>‹#›</a:t>
            </a:fld>
            <a:endParaRPr lang="en-US"/>
          </a:p>
        </p:txBody>
      </p:sp>
    </p:spTree>
    <p:extLst>
      <p:ext uri="{BB962C8B-B14F-4D97-AF65-F5344CB8AC3E}">
        <p14:creationId xmlns:p14="http://schemas.microsoft.com/office/powerpoint/2010/main" val="342732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A9EFB9-7C1F-6206-3D6B-3E19C955E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AFEC88-C1C0-9D78-5041-547D779E0C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01FC85-901E-A31B-0AC6-3441E7365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F1C26-CE32-4352-A425-1B6D86D6B9DF}" type="datetimeFigureOut">
              <a:rPr lang="en-US" smtClean="0"/>
              <a:t>10/29/2022</a:t>
            </a:fld>
            <a:endParaRPr lang="en-US"/>
          </a:p>
        </p:txBody>
      </p:sp>
      <p:sp>
        <p:nvSpPr>
          <p:cNvPr id="5" name="Footer Placeholder 4">
            <a:extLst>
              <a:ext uri="{FF2B5EF4-FFF2-40B4-BE49-F238E27FC236}">
                <a16:creationId xmlns:a16="http://schemas.microsoft.com/office/drawing/2014/main" id="{CC850F9A-869A-3569-EE2C-18CB5D8ED7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9E92AA-CAFA-0325-9618-DDC08B0CE8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14B54-62E0-49BA-8CAD-E962299655F5}" type="slidenum">
              <a:rPr lang="en-US" smtClean="0"/>
              <a:t>‹#›</a:t>
            </a:fld>
            <a:endParaRPr lang="en-US"/>
          </a:p>
        </p:txBody>
      </p:sp>
    </p:spTree>
    <p:extLst>
      <p:ext uri="{BB962C8B-B14F-4D97-AF65-F5344CB8AC3E}">
        <p14:creationId xmlns:p14="http://schemas.microsoft.com/office/powerpoint/2010/main" val="1701777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 name="Group 13"/>
          <p:cNvGrpSpPr/>
          <p:nvPr userDrawn="1"/>
        </p:nvGrpSpPr>
        <p:grpSpPr>
          <a:xfrm>
            <a:off x="87807" y="88327"/>
            <a:ext cx="12048273" cy="6598592"/>
            <a:chOff x="30345" y="63500"/>
            <a:chExt cx="9036205" cy="6400406"/>
          </a:xfrm>
        </p:grpSpPr>
        <p:sp>
          <p:nvSpPr>
            <p:cNvPr id="8" name="Parallelogram 7"/>
            <p:cNvSpPr/>
            <p:nvPr userDrawn="1"/>
          </p:nvSpPr>
          <p:spPr>
            <a:xfrm>
              <a:off x="366510" y="655748"/>
              <a:ext cx="771144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9" name="Parallelogram 8"/>
            <p:cNvSpPr/>
            <p:nvPr userDrawn="1"/>
          </p:nvSpPr>
          <p:spPr>
            <a:xfrm>
              <a:off x="116889" y="6387706"/>
              <a:ext cx="8839200" cy="76200"/>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1" name="Picture 10" descr="army logo.jpg"/>
            <p:cNvPicPr>
              <a:picLocks noChangeAspect="1"/>
            </p:cNvPicPr>
            <p:nvPr userDrawn="1"/>
          </p:nvPicPr>
          <p:blipFill>
            <a:blip r:embed="rId7" cstate="print"/>
            <a:stretch>
              <a:fillRect/>
            </a:stretch>
          </p:blipFill>
          <p:spPr>
            <a:xfrm>
              <a:off x="30345" y="63500"/>
              <a:ext cx="596900" cy="791806"/>
            </a:xfrm>
            <a:prstGeom prst="rect">
              <a:avLst/>
            </a:prstGeom>
          </p:spPr>
        </p:pic>
        <p:grpSp>
          <p:nvGrpSpPr>
            <p:cNvPr id="15" name="Group 14"/>
            <p:cNvGrpSpPr/>
            <p:nvPr userDrawn="1"/>
          </p:nvGrpSpPr>
          <p:grpSpPr>
            <a:xfrm>
              <a:off x="7727446" y="76640"/>
              <a:ext cx="1339104" cy="762000"/>
              <a:chOff x="7727446" y="76640"/>
              <a:chExt cx="1339104" cy="762000"/>
            </a:xfrm>
          </p:grpSpPr>
          <p:pic>
            <p:nvPicPr>
              <p:cNvPr id="16" name="Picture 15" descr="http://upload.wikimedia.org/wikipedia/commons/8/8e/US_Army_Reserve_Command_SSI.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358628" y="101253"/>
                <a:ext cx="707922" cy="716299"/>
              </a:xfrm>
              <a:prstGeom prst="rect">
                <a:avLst/>
              </a:prstGeom>
              <a:noFill/>
              <a:ln w="9525">
                <a:noFill/>
                <a:miter lim="800000"/>
                <a:headEnd/>
                <a:tailEnd/>
              </a:ln>
            </p:spPr>
          </p:pic>
          <p:pic>
            <p:nvPicPr>
              <p:cNvPr id="17" name="Picture 13" descr="C:\Users\angela.f.sutton\AppData\Local\Microsoft\Windows\Temporary Internet Files\Content.Outlook\MUZLF0Q1\armyreserve_seal_ (2).gif"/>
              <p:cNvPicPr>
                <a:picLocks noChangeAspect="1" noChangeArrowheads="1"/>
              </p:cNvPicPr>
              <p:nvPr userDrawn="1"/>
            </p:nvPicPr>
            <p:blipFill>
              <a:blip r:embed="rId9" cstate="print"/>
              <a:srcRect/>
              <a:stretch>
                <a:fillRect/>
              </a:stretch>
            </p:blipFill>
            <p:spPr bwMode="auto">
              <a:xfrm>
                <a:off x="7727446" y="76640"/>
                <a:ext cx="770142" cy="762000"/>
              </a:xfrm>
              <a:prstGeom prst="rect">
                <a:avLst/>
              </a:prstGeom>
              <a:noFill/>
              <a:ln w="9525">
                <a:noFill/>
                <a:miter lim="800000"/>
                <a:headEnd/>
                <a:tailEnd/>
              </a:ln>
            </p:spPr>
          </p:pic>
        </p:grpSp>
      </p:grpSp>
      <p:sp>
        <p:nvSpPr>
          <p:cNvPr id="10" name="Rectangle 9"/>
          <p:cNvSpPr/>
          <p:nvPr userDrawn="1"/>
        </p:nvSpPr>
        <p:spPr>
          <a:xfrm>
            <a:off x="4972135" y="6650559"/>
            <a:ext cx="2247731" cy="246221"/>
          </a:xfrm>
          <a:prstGeom prst="rect">
            <a:avLst/>
          </a:prstGeom>
        </p:spPr>
        <p:txBody>
          <a:bodyPr wrap="none">
            <a:spAutoFit/>
          </a:bodyPr>
          <a:lstStyle/>
          <a:p>
            <a:pPr algn="ctr"/>
            <a:r>
              <a:rPr lang="en-US" sz="1000" b="1" i="1" dirty="0">
                <a:solidFill>
                  <a:srgbClr val="000000"/>
                </a:solidFill>
                <a:latin typeface="Arial" pitchFamily="34" charset="0"/>
                <a:cs typeface="Arial" pitchFamily="34" charset="0"/>
              </a:rPr>
              <a:t>Ready</a:t>
            </a:r>
            <a:r>
              <a:rPr lang="en-US" sz="1000" b="1" i="1" baseline="0" dirty="0">
                <a:solidFill>
                  <a:srgbClr val="000000"/>
                </a:solidFill>
                <a:latin typeface="Arial" pitchFamily="34" charset="0"/>
                <a:cs typeface="Arial" pitchFamily="34" charset="0"/>
              </a:rPr>
              <a:t> Now! Shaping Tomorrow…</a:t>
            </a:r>
            <a:endParaRPr lang="en-US" sz="1000" b="1" i="1" dirty="0">
              <a:solidFill>
                <a:srgbClr val="000000"/>
              </a:solidFill>
              <a:latin typeface="Arial" pitchFamily="34" charset="0"/>
              <a:cs typeface="Arial" pitchFamily="34" charset="0"/>
            </a:endParaRPr>
          </a:p>
        </p:txBody>
      </p:sp>
      <p:sp>
        <p:nvSpPr>
          <p:cNvPr id="12" name="Slide Number Placeholder 3"/>
          <p:cNvSpPr txBox="1">
            <a:spLocks/>
          </p:cNvSpPr>
          <p:nvPr userDrawn="1"/>
        </p:nvSpPr>
        <p:spPr bwMode="auto">
          <a:xfrm>
            <a:off x="11741507" y="6653902"/>
            <a:ext cx="508000" cy="2528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defRPr/>
            </a:pPr>
            <a:fld id="{0708448F-99E9-40AC-991A-BF66708FBCC2}" type="slidenum">
              <a:rPr lang="en-US" sz="1000" b="1" i="1">
                <a:solidFill>
                  <a:srgbClr val="000000"/>
                </a:solidFill>
                <a:latin typeface="Arial" pitchFamily="34" charset="0"/>
                <a:cs typeface="Arial" pitchFamily="34" charset="0"/>
              </a:rPr>
              <a:pPr algn="r">
                <a:defRPr/>
              </a:pPr>
              <a:t>‹#›</a:t>
            </a:fld>
            <a:endParaRPr lang="en-US" sz="1000" b="1" i="1" dirty="0">
              <a:solidFill>
                <a:srgbClr val="000000"/>
              </a:solidFill>
              <a:latin typeface="Arial" pitchFamily="34" charset="0"/>
              <a:cs typeface="Arial" pitchFamily="34" charset="0"/>
            </a:endParaRPr>
          </a:p>
        </p:txBody>
      </p:sp>
      <p:sp>
        <p:nvSpPr>
          <p:cNvPr id="20" name="Rectangle 19"/>
          <p:cNvSpPr/>
          <p:nvPr userDrawn="1"/>
        </p:nvSpPr>
        <p:spPr>
          <a:xfrm>
            <a:off x="1880220" y="6660538"/>
            <a:ext cx="1303562" cy="246221"/>
          </a:xfrm>
          <a:prstGeom prst="rect">
            <a:avLst/>
          </a:prstGeom>
        </p:spPr>
        <p:txBody>
          <a:bodyPr wrap="none">
            <a:spAutoFit/>
          </a:bodyPr>
          <a:lstStyle/>
          <a:p>
            <a:pPr algn="ctr"/>
            <a:r>
              <a:rPr lang="en-US" sz="1000" b="1" i="1" baseline="0" dirty="0">
                <a:solidFill>
                  <a:srgbClr val="000000"/>
                </a:solidFill>
                <a:latin typeface="Arial" pitchFamily="34" charset="0"/>
                <a:cs typeface="Arial" pitchFamily="34" charset="0"/>
              </a:rPr>
              <a:t>01 November 2022</a:t>
            </a:r>
            <a:endParaRPr lang="en-US" sz="1000" b="1" i="1" dirty="0">
              <a:solidFill>
                <a:srgbClr val="000000"/>
              </a:solidFill>
              <a:latin typeface="Arial" pitchFamily="34" charset="0"/>
              <a:cs typeface="Arial" pitchFamily="34" charset="0"/>
            </a:endParaRPr>
          </a:p>
        </p:txBody>
      </p:sp>
      <p:sp>
        <p:nvSpPr>
          <p:cNvPr id="19" name="Rectangle 18"/>
          <p:cNvSpPr/>
          <p:nvPr userDrawn="1"/>
        </p:nvSpPr>
        <p:spPr>
          <a:xfrm>
            <a:off x="7567198" y="6654801"/>
            <a:ext cx="4375297" cy="253916"/>
          </a:xfrm>
          <a:prstGeom prst="rect">
            <a:avLst/>
          </a:prstGeom>
        </p:spPr>
        <p:txBody>
          <a:bodyPr wrap="square">
            <a:spAutoFit/>
          </a:bodyPr>
          <a:lstStyle/>
          <a:p>
            <a:pPr algn="r" fontAlgn="auto">
              <a:spcBef>
                <a:spcPts val="0"/>
              </a:spcBef>
              <a:spcAft>
                <a:spcPts val="0"/>
              </a:spcAft>
              <a:defRPr/>
            </a:pPr>
            <a:r>
              <a:rPr lang="en-US" sz="1050" b="1" i="1" kern="0" dirty="0">
                <a:latin typeface="Calibri" pitchFamily="34" charset="0"/>
                <a:cs typeface="Arial" pitchFamily="34" charset="0"/>
              </a:rPr>
              <a:t>Dr. Rodrigo Walker / (703) 806-6715</a:t>
            </a:r>
          </a:p>
        </p:txBody>
      </p:sp>
    </p:spTree>
    <p:extLst>
      <p:ext uri="{BB962C8B-B14F-4D97-AF65-F5344CB8AC3E}">
        <p14:creationId xmlns:p14="http://schemas.microsoft.com/office/powerpoint/2010/main" val="3096109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17134" y="223838"/>
            <a:ext cx="97917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UNCLASSIFIED</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DBEDAE9-3F67-4DFE-8D9B-74359285AD5A}" type="slidenum">
              <a:rPr lang="en-US" altLang="en-US"/>
              <a:pPr>
                <a:defRPr/>
              </a:pPr>
              <a:t>‹#›</a:t>
            </a:fld>
            <a:endParaRPr lang="en-US" altLang="en-US"/>
          </a:p>
        </p:txBody>
      </p:sp>
      <p:pic>
        <p:nvPicPr>
          <p:cNvPr id="1034" name="Picture 21" descr="mclblogo"/>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0838936" y="82378"/>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9293" y="80611"/>
            <a:ext cx="1333108" cy="999831"/>
          </a:xfrm>
          <a:prstGeom prst="rect">
            <a:avLst/>
          </a:prstGeom>
        </p:spPr>
      </p:pic>
      <p:cxnSp>
        <p:nvCxnSpPr>
          <p:cNvPr id="12" name="Straight Connector 11"/>
          <p:cNvCxnSpPr/>
          <p:nvPr userDrawn="1"/>
        </p:nvCxnSpPr>
        <p:spPr>
          <a:xfrm>
            <a:off x="924138" y="1083523"/>
            <a:ext cx="1021575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823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eonard.housley@usmc.mil" TargetMode="External"/><Relationship Id="rId2" Type="http://schemas.openxmlformats.org/officeDocument/2006/relationships/hyperlink" Target="mailto:rodrigo.j.villaroelwalker.civ@army.mil" TargetMode="External"/><Relationship Id="rId1" Type="http://schemas.openxmlformats.org/officeDocument/2006/relationships/slideLayout" Target="../slideLayouts/slideLayout1.xml"/><Relationship Id="rId6" Type="http://schemas.openxmlformats.org/officeDocument/2006/relationships/hyperlink" Target="mailto:meurer@meurermuni.com" TargetMode="External"/><Relationship Id="rId5" Type="http://schemas.openxmlformats.org/officeDocument/2006/relationships/hyperlink" Target="mailto:lisa.m.lamb15.mil@army.mil" TargetMode="External"/><Relationship Id="rId4" Type="http://schemas.openxmlformats.org/officeDocument/2006/relationships/hyperlink" Target="mailto:thomas.bedell@usmc.mi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8.jpg"/><Relationship Id="rId4" Type="http://schemas.openxmlformats.org/officeDocument/2006/relationships/hyperlink" Target="mailto:Leonard.Housley@usmc.mi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mailto:leonard.housley@usmc.mil" TargetMode="External"/><Relationship Id="rId2" Type="http://schemas.openxmlformats.org/officeDocument/2006/relationships/hyperlink" Target="mailto:rodrigo.j.villaroelwalker.civ@army.mil" TargetMode="External"/><Relationship Id="rId1" Type="http://schemas.openxmlformats.org/officeDocument/2006/relationships/slideLayout" Target="../slideLayouts/slideLayout1.xml"/><Relationship Id="rId6" Type="http://schemas.openxmlformats.org/officeDocument/2006/relationships/hyperlink" Target="mailto:meurer@meurermuni.com" TargetMode="External"/><Relationship Id="rId5" Type="http://schemas.openxmlformats.org/officeDocument/2006/relationships/hyperlink" Target="mailto:lisa.m.lamb15.mil@army.mil" TargetMode="External"/><Relationship Id="rId4" Type="http://schemas.openxmlformats.org/officeDocument/2006/relationships/hyperlink" Target="mailto:thomas.bedell@usmc.m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BF0FE-AFEE-5FBC-3462-354D146830B1}"/>
              </a:ext>
            </a:extLst>
          </p:cNvPr>
          <p:cNvSpPr>
            <a:spLocks noGrp="1"/>
          </p:cNvSpPr>
          <p:nvPr>
            <p:ph type="ctrTitle"/>
          </p:nvPr>
        </p:nvSpPr>
        <p:spPr>
          <a:xfrm>
            <a:off x="1524000" y="200027"/>
            <a:ext cx="9144000" cy="2223414"/>
          </a:xfrm>
        </p:spPr>
        <p:txBody>
          <a:bodyPr>
            <a:normAutofit fontScale="90000"/>
          </a:bodyPr>
          <a:lstStyle/>
          <a:p>
            <a:r>
              <a:rPr lang="en-US" b="1" dirty="0"/>
              <a:t>Workforce Implications of Installation Microgrids and Net Zero Technologies</a:t>
            </a:r>
          </a:p>
        </p:txBody>
      </p:sp>
      <p:sp>
        <p:nvSpPr>
          <p:cNvPr id="3" name="Subtitle 2">
            <a:extLst>
              <a:ext uri="{FF2B5EF4-FFF2-40B4-BE49-F238E27FC236}">
                <a16:creationId xmlns:a16="http://schemas.microsoft.com/office/drawing/2014/main" id="{ACE944D6-5DC3-3532-687A-8FB38CD39377}"/>
              </a:ext>
            </a:extLst>
          </p:cNvPr>
          <p:cNvSpPr>
            <a:spLocks noGrp="1"/>
          </p:cNvSpPr>
          <p:nvPr>
            <p:ph type="subTitle" idx="1"/>
          </p:nvPr>
        </p:nvSpPr>
        <p:spPr>
          <a:xfrm>
            <a:off x="1524000" y="2485717"/>
            <a:ext cx="9144000" cy="3807619"/>
          </a:xfrm>
        </p:spPr>
        <p:txBody>
          <a:bodyPr>
            <a:normAutofit lnSpcReduction="10000"/>
          </a:bodyPr>
          <a:lstStyle/>
          <a:p>
            <a:pPr algn="l"/>
            <a:r>
              <a:rPr lang="en-US" dirty="0"/>
              <a:t>Mr. Rodrigo Walker-Energy Program Manager, OCAR</a:t>
            </a:r>
          </a:p>
          <a:p>
            <a:pPr algn="l"/>
            <a:r>
              <a:rPr lang="en-US" sz="1600" dirty="0">
                <a:hlinkClick r:id="rId2"/>
              </a:rPr>
              <a:t>rodrigo.j.villaroelwalker.civ@army.mil</a:t>
            </a:r>
            <a:endParaRPr lang="en-US" sz="1600" dirty="0"/>
          </a:p>
          <a:p>
            <a:pPr algn="l"/>
            <a:r>
              <a:rPr lang="en-US" dirty="0"/>
              <a:t>Mr. Len Housley-Executive Director, Marine Corps Logistics Base-Albany</a:t>
            </a:r>
          </a:p>
          <a:p>
            <a:pPr algn="l"/>
            <a:r>
              <a:rPr lang="en-US" sz="1600" dirty="0">
                <a:hlinkClick r:id="rId3"/>
              </a:rPr>
              <a:t>leonard.housley@usmc.mil</a:t>
            </a:r>
            <a:endParaRPr lang="en-US" sz="1600" dirty="0"/>
          </a:p>
          <a:p>
            <a:pPr algn="l"/>
            <a:r>
              <a:rPr lang="en-US" dirty="0"/>
              <a:t>Col Thomas M Bedell, Commander, Miramar Marine Air Station, CA</a:t>
            </a:r>
          </a:p>
          <a:p>
            <a:pPr algn="l"/>
            <a:r>
              <a:rPr lang="en-US" sz="1600" dirty="0">
                <a:hlinkClick r:id="rId4"/>
              </a:rPr>
              <a:t>thomas.bedell@usmc.mil</a:t>
            </a:r>
            <a:endParaRPr lang="en-US" sz="1600" dirty="0"/>
          </a:p>
          <a:p>
            <a:pPr algn="l"/>
            <a:r>
              <a:rPr lang="en-US" dirty="0"/>
              <a:t>COL Lisa Lamb, Garrison Commander, Ft Hunter Liggett, CA</a:t>
            </a:r>
          </a:p>
          <a:p>
            <a:pPr algn="l"/>
            <a:r>
              <a:rPr lang="en-US" sz="1600" dirty="0">
                <a:hlinkClick r:id="rId5"/>
              </a:rPr>
              <a:t>lisa.m.lamb15.mil@army.mil</a:t>
            </a:r>
            <a:endParaRPr lang="en-US" sz="1600" dirty="0"/>
          </a:p>
          <a:p>
            <a:pPr algn="l"/>
            <a:r>
              <a:rPr lang="en-US" b="1" dirty="0"/>
              <a:t>Moderator:</a:t>
            </a:r>
            <a:r>
              <a:rPr lang="en-US" dirty="0"/>
              <a:t> Fred Meurer, Monterey Bay Defense Alliance, Monterey, CA</a:t>
            </a:r>
          </a:p>
          <a:p>
            <a:pPr algn="l"/>
            <a:r>
              <a:rPr lang="en-US" sz="1600" dirty="0">
                <a:hlinkClick r:id="rId6"/>
              </a:rPr>
              <a:t>meurer@meurermuni.com</a:t>
            </a:r>
            <a:endParaRPr lang="en-US" sz="1600" dirty="0"/>
          </a:p>
          <a:p>
            <a:pPr algn="l"/>
            <a:endParaRPr lang="en-US" sz="1400" dirty="0"/>
          </a:p>
          <a:p>
            <a:pPr algn="l"/>
            <a:endParaRPr lang="en-US" sz="1600" dirty="0"/>
          </a:p>
          <a:p>
            <a:pPr algn="l"/>
            <a:endParaRPr lang="en-US" b="1" dirty="0"/>
          </a:p>
          <a:p>
            <a:pPr algn="l"/>
            <a:endParaRPr lang="en-US" sz="1600" b="1" dirty="0"/>
          </a:p>
          <a:p>
            <a:pPr algn="l"/>
            <a:endParaRPr lang="en-US" dirty="0"/>
          </a:p>
          <a:p>
            <a:pPr algn="l"/>
            <a:endParaRPr lang="en-US" dirty="0"/>
          </a:p>
          <a:p>
            <a:pPr algn="l"/>
            <a:endParaRPr lang="en-US" sz="1600" dirty="0"/>
          </a:p>
        </p:txBody>
      </p:sp>
    </p:spTree>
    <p:extLst>
      <p:ext uri="{BB962C8B-B14F-4D97-AF65-F5344CB8AC3E}">
        <p14:creationId xmlns:p14="http://schemas.microsoft.com/office/powerpoint/2010/main" val="3738957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a:cxnSpLocks/>
          </p:cNvCxnSpPr>
          <p:nvPr/>
        </p:nvCxnSpPr>
        <p:spPr>
          <a:xfrm flipH="1">
            <a:off x="6324600" y="2050992"/>
            <a:ext cx="457202" cy="55690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752600" y="112849"/>
            <a:ext cx="8001000" cy="599607"/>
          </a:xfrm>
        </p:spPr>
        <p:txBody>
          <a:bodyPr>
            <a:normAutofit/>
          </a:bodyPr>
          <a:lstStyle/>
          <a:p>
            <a:r>
              <a:rPr lang="en-US" sz="3100" dirty="0"/>
              <a:t>USAR Energy &amp; Water Requirements</a:t>
            </a:r>
          </a:p>
        </p:txBody>
      </p:sp>
      <p:sp>
        <p:nvSpPr>
          <p:cNvPr id="4" name="Oval 3"/>
          <p:cNvSpPr/>
          <p:nvPr/>
        </p:nvSpPr>
        <p:spPr>
          <a:xfrm>
            <a:off x="6629400" y="1485900"/>
            <a:ext cx="1828800" cy="914400"/>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solidFill>
                  <a:prstClr val="white"/>
                </a:solidFill>
                <a:latin typeface="Calibri"/>
              </a:rPr>
              <a:t>Energy Act of 2020</a:t>
            </a:r>
          </a:p>
        </p:txBody>
      </p:sp>
      <p:sp>
        <p:nvSpPr>
          <p:cNvPr id="6" name="Oval 5"/>
          <p:cNvSpPr/>
          <p:nvPr/>
        </p:nvSpPr>
        <p:spPr>
          <a:xfrm>
            <a:off x="2819400" y="1485900"/>
            <a:ext cx="2743200" cy="914400"/>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solidFill>
                  <a:prstClr val="white"/>
                </a:solidFill>
                <a:latin typeface="Calibri"/>
              </a:rPr>
              <a:t>Army Installation Energy &amp; Water Strategic Plan</a:t>
            </a:r>
          </a:p>
        </p:txBody>
      </p:sp>
      <p:sp>
        <p:nvSpPr>
          <p:cNvPr id="7" name="Oval 6"/>
          <p:cNvSpPr/>
          <p:nvPr/>
        </p:nvSpPr>
        <p:spPr>
          <a:xfrm>
            <a:off x="4480560" y="4462593"/>
            <a:ext cx="2743200" cy="914400"/>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latin typeface="Calibri"/>
              </a:rPr>
              <a:t>Army Climate Strategy</a:t>
            </a:r>
          </a:p>
        </p:txBody>
      </p:sp>
      <p:sp>
        <p:nvSpPr>
          <p:cNvPr id="8" name="Oval 7"/>
          <p:cNvSpPr/>
          <p:nvPr/>
        </p:nvSpPr>
        <p:spPr>
          <a:xfrm>
            <a:off x="4724400" y="2573090"/>
            <a:ext cx="2286000" cy="14478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white"/>
                </a:solidFill>
                <a:latin typeface="Calibri"/>
              </a:rPr>
              <a:t>Efficient use of funding</a:t>
            </a:r>
          </a:p>
        </p:txBody>
      </p:sp>
      <p:sp>
        <p:nvSpPr>
          <p:cNvPr id="9" name="TextBox 8"/>
          <p:cNvSpPr txBox="1"/>
          <p:nvPr/>
        </p:nvSpPr>
        <p:spPr>
          <a:xfrm>
            <a:off x="1981200" y="813560"/>
            <a:ext cx="3666388" cy="646331"/>
          </a:xfrm>
          <a:prstGeom prst="rect">
            <a:avLst/>
          </a:prstGeom>
          <a:noFill/>
        </p:spPr>
        <p:txBody>
          <a:bodyPr wrap="none" rtlCol="0">
            <a:spAutoFit/>
          </a:bodyPr>
          <a:lstStyle/>
          <a:p>
            <a:pPr marL="285750" indent="-2857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Address 50% of deficiencies at </a:t>
            </a:r>
            <a:r>
              <a:rPr lang="en-US" sz="1200" dirty="0" err="1">
                <a:solidFill>
                  <a:prstClr val="black"/>
                </a:solidFill>
                <a:latin typeface="Arial" panose="020B0604020202020204" pitchFamily="34" charset="0"/>
                <a:cs typeface="Arial" panose="020B0604020202020204" pitchFamily="34" charset="0"/>
              </a:rPr>
              <a:t>MFGIs</a:t>
            </a:r>
            <a:r>
              <a:rPr lang="en-US" sz="1200" dirty="0">
                <a:solidFill>
                  <a:prstClr val="black"/>
                </a:solidFill>
                <a:latin typeface="Arial" panose="020B0604020202020204" pitchFamily="34" charset="0"/>
                <a:cs typeface="Arial" panose="020B0604020202020204" pitchFamily="34" charset="0"/>
              </a:rPr>
              <a:t> by 2028</a:t>
            </a:r>
          </a:p>
          <a:p>
            <a:pPr marL="285750" indent="-2857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Increase use of other peoples’ money</a:t>
            </a:r>
          </a:p>
          <a:p>
            <a:pPr marL="285750" indent="-2857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Reduce utility costs</a:t>
            </a:r>
          </a:p>
        </p:txBody>
      </p:sp>
      <p:sp>
        <p:nvSpPr>
          <p:cNvPr id="11" name="TextBox 10"/>
          <p:cNvSpPr txBox="1"/>
          <p:nvPr/>
        </p:nvSpPr>
        <p:spPr>
          <a:xfrm>
            <a:off x="3190500" y="5399151"/>
            <a:ext cx="6877800" cy="1200329"/>
          </a:xfrm>
          <a:prstGeom prst="rect">
            <a:avLst/>
          </a:prstGeom>
          <a:noFill/>
        </p:spPr>
        <p:txBody>
          <a:bodyPr wrap="square" rtlCol="0">
            <a:spAutoFit/>
          </a:bodyPr>
          <a:lstStyle/>
          <a:p>
            <a:pPr marL="285750" indent="-2857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All-electric, non-tactical, light duty fleet by 2027</a:t>
            </a:r>
          </a:p>
          <a:p>
            <a:pPr marL="285750" indent="-2857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Implement installation-wide building control systems by 2028</a:t>
            </a:r>
          </a:p>
          <a:p>
            <a:pPr marL="285750" indent="-2857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100% carbon-free electricity for Army installations’ needs by 2030</a:t>
            </a:r>
          </a:p>
          <a:p>
            <a:pPr marL="285750" indent="-2857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Microgrid on every installation by 2035</a:t>
            </a:r>
          </a:p>
          <a:p>
            <a:pPr marL="285750" indent="-2857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On-site, carbon-free power generation for Army critical missions on all installations by 2040</a:t>
            </a:r>
          </a:p>
          <a:p>
            <a:pPr marL="285750" indent="-2857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Net-zero GHG emissions from Army installations by 2045</a:t>
            </a:r>
          </a:p>
        </p:txBody>
      </p:sp>
      <p:sp>
        <p:nvSpPr>
          <p:cNvPr id="12" name="TextBox 11"/>
          <p:cNvSpPr txBox="1"/>
          <p:nvPr/>
        </p:nvSpPr>
        <p:spPr>
          <a:xfrm>
            <a:off x="5905500" y="826721"/>
            <a:ext cx="4800600" cy="646331"/>
          </a:xfrm>
          <a:prstGeom prst="rect">
            <a:avLst/>
          </a:prstGeom>
          <a:noFill/>
        </p:spPr>
        <p:txBody>
          <a:bodyPr wrap="square" rtlCol="0">
            <a:spAutoFit/>
          </a:bodyPr>
          <a:lstStyle/>
          <a:p>
            <a:pPr marL="285750" indent="-2857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Implement 50% of energy and water evaluation (</a:t>
            </a:r>
            <a:r>
              <a:rPr lang="en-US" sz="1200" dirty="0" err="1">
                <a:solidFill>
                  <a:prstClr val="black"/>
                </a:solidFill>
                <a:latin typeface="Arial" panose="020B0604020202020204" pitchFamily="34" charset="0"/>
                <a:cs typeface="Arial" panose="020B0604020202020204" pitchFamily="34" charset="0"/>
              </a:rPr>
              <a:t>CEWE</a:t>
            </a:r>
            <a:r>
              <a:rPr lang="en-US" sz="1200" dirty="0">
                <a:solidFill>
                  <a:prstClr val="black"/>
                </a:solidFill>
                <a:latin typeface="Arial" panose="020B0604020202020204" pitchFamily="34" charset="0"/>
                <a:cs typeface="Arial" panose="020B0604020202020204" pitchFamily="34" charset="0"/>
              </a:rPr>
              <a:t>) projects using third-party financing</a:t>
            </a:r>
          </a:p>
          <a:p>
            <a:pPr marL="285750" indent="-2857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Shall execute cost effective </a:t>
            </a:r>
            <a:r>
              <a:rPr lang="en-US" sz="1200" dirty="0" err="1">
                <a:solidFill>
                  <a:prstClr val="black"/>
                </a:solidFill>
                <a:latin typeface="Arial" panose="020B0604020202020204" pitchFamily="34" charset="0"/>
                <a:cs typeface="Arial" panose="020B0604020202020204" pitchFamily="34" charset="0"/>
              </a:rPr>
              <a:t>CEWE</a:t>
            </a:r>
            <a:r>
              <a:rPr lang="en-US" sz="1200" dirty="0">
                <a:solidFill>
                  <a:prstClr val="black"/>
                </a:solidFill>
                <a:latin typeface="Arial" panose="020B0604020202020204" pitchFamily="34" charset="0"/>
                <a:cs typeface="Arial" panose="020B0604020202020204" pitchFamily="34" charset="0"/>
              </a:rPr>
              <a:t> projects within two years</a:t>
            </a:r>
          </a:p>
        </p:txBody>
      </p:sp>
      <p:sp>
        <p:nvSpPr>
          <p:cNvPr id="14" name="Oval 13"/>
          <p:cNvSpPr/>
          <p:nvPr/>
        </p:nvSpPr>
        <p:spPr>
          <a:xfrm>
            <a:off x="1752600" y="2786609"/>
            <a:ext cx="2438400" cy="102076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black"/>
                </a:solidFill>
                <a:latin typeface="Calibri"/>
              </a:rPr>
              <a:t>IEWP Project Requirements</a:t>
            </a:r>
          </a:p>
        </p:txBody>
      </p:sp>
      <p:sp>
        <p:nvSpPr>
          <p:cNvPr id="15" name="Oval 14"/>
          <p:cNvSpPr/>
          <p:nvPr/>
        </p:nvSpPr>
        <p:spPr>
          <a:xfrm>
            <a:off x="7848600" y="2786609"/>
            <a:ext cx="2438400" cy="102076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prstClr val="black"/>
                </a:solidFill>
                <a:latin typeface="Calibri"/>
              </a:rPr>
              <a:t>Other Existing Requirements</a:t>
            </a:r>
          </a:p>
        </p:txBody>
      </p:sp>
      <p:cxnSp>
        <p:nvCxnSpPr>
          <p:cNvPr id="17" name="Straight Arrow Connector 16"/>
          <p:cNvCxnSpPr>
            <a:stCxn id="14" idx="6"/>
            <a:endCxn id="8" idx="2"/>
          </p:cNvCxnSpPr>
          <p:nvPr/>
        </p:nvCxnSpPr>
        <p:spPr>
          <a:xfrm>
            <a:off x="4191000" y="3296990"/>
            <a:ext cx="5334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5160868" y="2274936"/>
            <a:ext cx="249332" cy="32441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5" idx="2"/>
            <a:endCxn id="8" idx="6"/>
          </p:cNvCxnSpPr>
          <p:nvPr/>
        </p:nvCxnSpPr>
        <p:spPr>
          <a:xfrm flipH="1">
            <a:off x="7010400" y="3296990"/>
            <a:ext cx="8382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a:stCxn id="7" idx="0"/>
            <a:endCxn id="8" idx="4"/>
          </p:cNvCxnSpPr>
          <p:nvPr/>
        </p:nvCxnSpPr>
        <p:spPr>
          <a:xfrm flipV="1">
            <a:off x="5852160" y="4020891"/>
            <a:ext cx="15240" cy="44170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500513" y="3805536"/>
            <a:ext cx="3063659" cy="646331"/>
          </a:xfrm>
          <a:prstGeom prst="rect">
            <a:avLst/>
          </a:prstGeom>
          <a:noFill/>
        </p:spPr>
        <p:txBody>
          <a:bodyPr wrap="none" rtlCol="0">
            <a:spAutoFit/>
          </a:bodyPr>
          <a:lstStyle/>
          <a:p>
            <a:pPr marL="285750" indent="-2857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5 Installations at $20M-$50M each</a:t>
            </a:r>
          </a:p>
          <a:p>
            <a:pPr marL="285750" indent="-2857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~30 RD/MSC sites at $5M-$15M each</a:t>
            </a:r>
          </a:p>
          <a:p>
            <a:pPr marL="285750" indent="-2857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Total: $270M to $400M</a:t>
            </a:r>
          </a:p>
        </p:txBody>
      </p:sp>
      <p:sp>
        <p:nvSpPr>
          <p:cNvPr id="42" name="TextBox 41"/>
          <p:cNvSpPr txBox="1"/>
          <p:nvPr/>
        </p:nvSpPr>
        <p:spPr>
          <a:xfrm>
            <a:off x="7842314" y="3776293"/>
            <a:ext cx="2438400" cy="646331"/>
          </a:xfrm>
          <a:prstGeom prst="rect">
            <a:avLst/>
          </a:prstGeom>
          <a:noFill/>
        </p:spPr>
        <p:txBody>
          <a:bodyPr wrap="square" rtlCol="0">
            <a:spAutoFit/>
          </a:bodyPr>
          <a:lstStyle/>
          <a:p>
            <a:pPr marL="285750" indent="-2857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Utility Infrastructure modernization</a:t>
            </a:r>
          </a:p>
          <a:p>
            <a:pPr marL="285750" indent="-285750">
              <a:buFont typeface="Arial" panose="020B0604020202020204" pitchFamily="34" charset="0"/>
              <a:buChar char="•"/>
              <a:defRPr/>
            </a:pPr>
            <a:r>
              <a:rPr lang="en-US" sz="1200" dirty="0">
                <a:solidFill>
                  <a:prstClr val="black"/>
                </a:solidFill>
                <a:latin typeface="Arial" panose="020B0604020202020204" pitchFamily="34" charset="0"/>
                <a:cs typeface="Arial" panose="020B0604020202020204" pitchFamily="34" charset="0"/>
              </a:rPr>
              <a:t>Energy and Water Efficiency </a:t>
            </a:r>
          </a:p>
        </p:txBody>
      </p:sp>
      <p:sp>
        <p:nvSpPr>
          <p:cNvPr id="22" name="Star: 5 Points 21">
            <a:extLst>
              <a:ext uri="{FF2B5EF4-FFF2-40B4-BE49-F238E27FC236}">
                <a16:creationId xmlns:a16="http://schemas.microsoft.com/office/drawing/2014/main" id="{C143BDEE-2D43-DA6D-9BFA-7C52149DA387}"/>
              </a:ext>
            </a:extLst>
          </p:cNvPr>
          <p:cNvSpPr/>
          <p:nvPr/>
        </p:nvSpPr>
        <p:spPr>
          <a:xfrm>
            <a:off x="2072640" y="2607893"/>
            <a:ext cx="514350" cy="44457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Star: 5 Points 23">
            <a:extLst>
              <a:ext uri="{FF2B5EF4-FFF2-40B4-BE49-F238E27FC236}">
                <a16:creationId xmlns:a16="http://schemas.microsoft.com/office/drawing/2014/main" id="{C8C9DBF9-C556-8683-5085-D15187791A23}"/>
              </a:ext>
            </a:extLst>
          </p:cNvPr>
          <p:cNvSpPr/>
          <p:nvPr/>
        </p:nvSpPr>
        <p:spPr>
          <a:xfrm>
            <a:off x="2819400" y="5909531"/>
            <a:ext cx="514350" cy="44457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849975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31BF-8187-AEE3-FFE4-CDA02EBF9C8F}"/>
              </a:ext>
            </a:extLst>
          </p:cNvPr>
          <p:cNvSpPr>
            <a:spLocks noGrp="1"/>
          </p:cNvSpPr>
          <p:nvPr>
            <p:ph type="title"/>
          </p:nvPr>
        </p:nvSpPr>
        <p:spPr/>
        <p:txBody>
          <a:bodyPr/>
          <a:lstStyle/>
          <a:p>
            <a:r>
              <a:rPr lang="en-US" dirty="0"/>
              <a:t>USAR Microgrids Update</a:t>
            </a:r>
          </a:p>
        </p:txBody>
      </p:sp>
      <p:cxnSp>
        <p:nvCxnSpPr>
          <p:cNvPr id="4" name="Straight Connector 3">
            <a:extLst>
              <a:ext uri="{FF2B5EF4-FFF2-40B4-BE49-F238E27FC236}">
                <a16:creationId xmlns:a16="http://schemas.microsoft.com/office/drawing/2014/main" id="{7E006F59-F648-8918-F967-BB84C04F0C0E}"/>
              </a:ext>
            </a:extLst>
          </p:cNvPr>
          <p:cNvCxnSpPr>
            <a:cxnSpLocks/>
          </p:cNvCxnSpPr>
          <p:nvPr/>
        </p:nvCxnSpPr>
        <p:spPr>
          <a:xfrm flipV="1">
            <a:off x="1865995" y="1509051"/>
            <a:ext cx="8285025" cy="3028"/>
          </a:xfrm>
          <a:prstGeom prst="line">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7" name="Oval 10">
            <a:extLst>
              <a:ext uri="{FF2B5EF4-FFF2-40B4-BE49-F238E27FC236}">
                <a16:creationId xmlns:a16="http://schemas.microsoft.com/office/drawing/2014/main" id="{F49DC106-449F-7CEA-1949-A4B16ADECAFF}"/>
              </a:ext>
            </a:extLst>
          </p:cNvPr>
          <p:cNvSpPr/>
          <p:nvPr/>
        </p:nvSpPr>
        <p:spPr>
          <a:xfrm>
            <a:off x="7239113" y="1403229"/>
            <a:ext cx="216000" cy="216024"/>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black">
                  <a:lumMod val="75000"/>
                  <a:lumOff val="25000"/>
                </a:prstClr>
              </a:solidFill>
              <a:latin typeface="Calibri"/>
              <a:ea typeface="맑은 고딕" panose="020B0503020000020004" pitchFamily="34" charset="-127"/>
            </a:endParaRPr>
          </a:p>
        </p:txBody>
      </p:sp>
      <p:sp>
        <p:nvSpPr>
          <p:cNvPr id="41" name="Oval 11">
            <a:extLst>
              <a:ext uri="{FF2B5EF4-FFF2-40B4-BE49-F238E27FC236}">
                <a16:creationId xmlns:a16="http://schemas.microsoft.com/office/drawing/2014/main" id="{E95CEB71-9D29-2E8F-4245-ED5A7D9A0E56}"/>
              </a:ext>
            </a:extLst>
          </p:cNvPr>
          <p:cNvSpPr/>
          <p:nvPr/>
        </p:nvSpPr>
        <p:spPr>
          <a:xfrm>
            <a:off x="9732102" y="1424761"/>
            <a:ext cx="216000" cy="216024"/>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Calibri"/>
              <a:ea typeface="맑은 고딕" panose="020B0503020000020004" pitchFamily="34" charset="-127"/>
            </a:endParaRPr>
          </a:p>
        </p:txBody>
      </p:sp>
      <p:sp>
        <p:nvSpPr>
          <p:cNvPr id="78" name="Oval 11">
            <a:extLst>
              <a:ext uri="{FF2B5EF4-FFF2-40B4-BE49-F238E27FC236}">
                <a16:creationId xmlns:a16="http://schemas.microsoft.com/office/drawing/2014/main" id="{EBBB7E41-5167-6F24-2E43-5E717261BE4B}"/>
              </a:ext>
            </a:extLst>
          </p:cNvPr>
          <p:cNvSpPr/>
          <p:nvPr/>
        </p:nvSpPr>
        <p:spPr>
          <a:xfrm>
            <a:off x="4649440" y="1403229"/>
            <a:ext cx="216000" cy="216024"/>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Calibri"/>
              <a:ea typeface="맑은 고딕" panose="020B0503020000020004" pitchFamily="34" charset="-127"/>
            </a:endParaRPr>
          </a:p>
        </p:txBody>
      </p:sp>
      <p:grpSp>
        <p:nvGrpSpPr>
          <p:cNvPr id="169" name="Group 168">
            <a:extLst>
              <a:ext uri="{FF2B5EF4-FFF2-40B4-BE49-F238E27FC236}">
                <a16:creationId xmlns:a16="http://schemas.microsoft.com/office/drawing/2014/main" id="{22A2F1BF-F27D-1DA4-D61B-E44030358894}"/>
              </a:ext>
            </a:extLst>
          </p:cNvPr>
          <p:cNvGrpSpPr/>
          <p:nvPr/>
        </p:nvGrpSpPr>
        <p:grpSpPr>
          <a:xfrm>
            <a:off x="5492888" y="3844161"/>
            <a:ext cx="5060372" cy="1825033"/>
            <a:chOff x="4000500" y="948689"/>
            <a:chExt cx="5060372" cy="1825033"/>
          </a:xfrm>
        </p:grpSpPr>
        <p:pic>
          <p:nvPicPr>
            <p:cNvPr id="170" name="Picture 169">
              <a:extLst>
                <a:ext uri="{FF2B5EF4-FFF2-40B4-BE49-F238E27FC236}">
                  <a16:creationId xmlns:a16="http://schemas.microsoft.com/office/drawing/2014/main" id="{A8BF1EC3-676F-4D3B-6D81-21FC0D7CF3A3}"/>
                </a:ext>
              </a:extLst>
            </p:cNvPr>
            <p:cNvPicPr>
              <a:picLocks noChangeAspect="1"/>
            </p:cNvPicPr>
            <p:nvPr/>
          </p:nvPicPr>
          <p:blipFill>
            <a:blip r:embed="rId3"/>
            <a:stretch>
              <a:fillRect/>
            </a:stretch>
          </p:blipFill>
          <p:spPr>
            <a:xfrm>
              <a:off x="4000500" y="948689"/>
              <a:ext cx="5060372" cy="1825033"/>
            </a:xfrm>
            <a:prstGeom prst="rect">
              <a:avLst/>
            </a:prstGeom>
          </p:spPr>
        </p:pic>
        <p:sp>
          <p:nvSpPr>
            <p:cNvPr id="171" name="TextBox 170">
              <a:extLst>
                <a:ext uri="{FF2B5EF4-FFF2-40B4-BE49-F238E27FC236}">
                  <a16:creationId xmlns:a16="http://schemas.microsoft.com/office/drawing/2014/main" id="{7BDB8D63-7713-140C-72C1-4F381F9EAFFF}"/>
                </a:ext>
              </a:extLst>
            </p:cNvPr>
            <p:cNvSpPr txBox="1"/>
            <p:nvPr/>
          </p:nvSpPr>
          <p:spPr>
            <a:xfrm>
              <a:off x="4793870" y="2465945"/>
              <a:ext cx="4267002" cy="307777"/>
            </a:xfrm>
            <a:prstGeom prst="rect">
              <a:avLst/>
            </a:prstGeom>
            <a:noFill/>
          </p:spPr>
          <p:txBody>
            <a:bodyPr wrap="none" rtlCol="0">
              <a:spAutoFit/>
            </a:bodyPr>
            <a:lstStyle/>
            <a:p>
              <a:r>
                <a:rPr lang="en-US" sz="1400" dirty="0">
                  <a:solidFill>
                    <a:prstClr val="white"/>
                  </a:solidFill>
                  <a:latin typeface="Arial" panose="020B0604020202020204" pitchFamily="34" charset="0"/>
                  <a:ea typeface="Times New Roman" panose="02020603050405020304" pitchFamily="18" charset="0"/>
                </a:rPr>
                <a:t>Pele US Army Reserve Center on American Samoa</a:t>
              </a:r>
              <a:endParaRPr lang="en-US" sz="1400" dirty="0">
                <a:solidFill>
                  <a:prstClr val="white"/>
                </a:solidFill>
                <a:latin typeface="Calibri"/>
              </a:endParaRPr>
            </a:p>
          </p:txBody>
        </p:sp>
      </p:grpSp>
      <p:cxnSp>
        <p:nvCxnSpPr>
          <p:cNvPr id="173" name="Straight Arrow Connector 172">
            <a:extLst>
              <a:ext uri="{FF2B5EF4-FFF2-40B4-BE49-F238E27FC236}">
                <a16:creationId xmlns:a16="http://schemas.microsoft.com/office/drawing/2014/main" id="{E62198CC-C177-896A-2412-3457DF001AA1}"/>
              </a:ext>
            </a:extLst>
          </p:cNvPr>
          <p:cNvCxnSpPr>
            <a:cxnSpLocks/>
            <a:stCxn id="78" idx="4"/>
          </p:cNvCxnSpPr>
          <p:nvPr/>
        </p:nvCxnSpPr>
        <p:spPr>
          <a:xfrm>
            <a:off x="4757440" y="1619254"/>
            <a:ext cx="0" cy="84355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84B91886-61CD-60C4-9E6A-F4D972396341}"/>
              </a:ext>
            </a:extLst>
          </p:cNvPr>
          <p:cNvCxnSpPr>
            <a:cxnSpLocks/>
            <a:stCxn id="41" idx="4"/>
          </p:cNvCxnSpPr>
          <p:nvPr/>
        </p:nvCxnSpPr>
        <p:spPr>
          <a:xfrm>
            <a:off x="9840103" y="1640786"/>
            <a:ext cx="9671" cy="2203375"/>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AAB6EE35-4991-9314-6F90-A14D6C76EFFC}"/>
              </a:ext>
            </a:extLst>
          </p:cNvPr>
          <p:cNvSpPr txBox="1"/>
          <p:nvPr/>
        </p:nvSpPr>
        <p:spPr>
          <a:xfrm>
            <a:off x="9858415" y="3546177"/>
            <a:ext cx="699509" cy="338554"/>
          </a:xfrm>
          <a:prstGeom prst="rect">
            <a:avLst/>
          </a:prstGeom>
          <a:noFill/>
        </p:spPr>
        <p:txBody>
          <a:bodyPr wrap="square" rtlCol="0" anchor="ctr">
            <a:spAutoFit/>
          </a:bodyPr>
          <a:lstStyle/>
          <a:p>
            <a:pPr algn="ctr"/>
            <a:r>
              <a:rPr lang="en-US" altLang="ko-KR" sz="1600" b="1" dirty="0">
                <a:solidFill>
                  <a:prstClr val="black">
                    <a:lumMod val="75000"/>
                    <a:lumOff val="25000"/>
                  </a:prstClr>
                </a:solidFill>
                <a:latin typeface="Calibri"/>
                <a:ea typeface="맑은 고딕" panose="020B0503020000020004" pitchFamily="34" charset="-127"/>
                <a:cs typeface="Arial" pitchFamily="34" charset="0"/>
              </a:rPr>
              <a:t>FY21</a:t>
            </a:r>
            <a:endParaRPr lang="ko-KR" altLang="en-US" sz="1600" b="1" dirty="0">
              <a:solidFill>
                <a:prstClr val="black">
                  <a:lumMod val="75000"/>
                  <a:lumOff val="25000"/>
                </a:prstClr>
              </a:solidFill>
              <a:latin typeface="Calibri"/>
              <a:ea typeface="맑은 고딕" panose="020B0503020000020004" pitchFamily="34" charset="-127"/>
              <a:cs typeface="Arial" pitchFamily="34" charset="0"/>
            </a:endParaRPr>
          </a:p>
        </p:txBody>
      </p:sp>
      <p:sp>
        <p:nvSpPr>
          <p:cNvPr id="185" name="TextBox 184">
            <a:extLst>
              <a:ext uri="{FF2B5EF4-FFF2-40B4-BE49-F238E27FC236}">
                <a16:creationId xmlns:a16="http://schemas.microsoft.com/office/drawing/2014/main" id="{88D4250E-759A-967D-041F-DE53575DBBBC}"/>
              </a:ext>
            </a:extLst>
          </p:cNvPr>
          <p:cNvSpPr txBox="1"/>
          <p:nvPr/>
        </p:nvSpPr>
        <p:spPr>
          <a:xfrm>
            <a:off x="9164194" y="1072230"/>
            <a:ext cx="1328312" cy="400110"/>
          </a:xfrm>
          <a:prstGeom prst="rect">
            <a:avLst/>
          </a:prstGeom>
          <a:noFill/>
        </p:spPr>
        <p:txBody>
          <a:bodyPr wrap="none" rtlCol="0">
            <a:spAutoFit/>
          </a:bodyPr>
          <a:lstStyle/>
          <a:p>
            <a:r>
              <a:rPr lang="en-US" sz="2000" dirty="0">
                <a:solidFill>
                  <a:srgbClr val="1F497D">
                    <a:lumMod val="75000"/>
                  </a:srgbClr>
                </a:solidFill>
                <a:latin typeface="Calibri"/>
              </a:rPr>
              <a:t>Completed</a:t>
            </a:r>
          </a:p>
        </p:txBody>
      </p:sp>
      <p:sp>
        <p:nvSpPr>
          <p:cNvPr id="187" name="TextBox 186">
            <a:extLst>
              <a:ext uri="{FF2B5EF4-FFF2-40B4-BE49-F238E27FC236}">
                <a16:creationId xmlns:a16="http://schemas.microsoft.com/office/drawing/2014/main" id="{4BB2D7FB-6DF6-85B6-2044-DA6A98C06EB0}"/>
              </a:ext>
            </a:extLst>
          </p:cNvPr>
          <p:cNvSpPr txBox="1"/>
          <p:nvPr/>
        </p:nvSpPr>
        <p:spPr>
          <a:xfrm>
            <a:off x="6636536" y="1074624"/>
            <a:ext cx="1523494" cy="400110"/>
          </a:xfrm>
          <a:prstGeom prst="rect">
            <a:avLst/>
          </a:prstGeom>
          <a:noFill/>
        </p:spPr>
        <p:txBody>
          <a:bodyPr wrap="none" rtlCol="0">
            <a:spAutoFit/>
          </a:bodyPr>
          <a:lstStyle/>
          <a:p>
            <a:r>
              <a:rPr lang="en-US" sz="2000" dirty="0">
                <a:solidFill>
                  <a:srgbClr val="1F497D">
                    <a:lumMod val="75000"/>
                  </a:srgbClr>
                </a:solidFill>
                <a:latin typeface="Calibri"/>
              </a:rPr>
              <a:t>Construction</a:t>
            </a:r>
          </a:p>
        </p:txBody>
      </p:sp>
      <p:sp>
        <p:nvSpPr>
          <p:cNvPr id="190" name="TextBox 189">
            <a:extLst>
              <a:ext uri="{FF2B5EF4-FFF2-40B4-BE49-F238E27FC236}">
                <a16:creationId xmlns:a16="http://schemas.microsoft.com/office/drawing/2014/main" id="{1E9B0CA0-C432-8B6A-0A32-46E568DEC810}"/>
              </a:ext>
            </a:extLst>
          </p:cNvPr>
          <p:cNvSpPr txBox="1"/>
          <p:nvPr/>
        </p:nvSpPr>
        <p:spPr>
          <a:xfrm>
            <a:off x="4281261" y="1072230"/>
            <a:ext cx="885179" cy="400110"/>
          </a:xfrm>
          <a:prstGeom prst="rect">
            <a:avLst/>
          </a:prstGeom>
          <a:noFill/>
        </p:spPr>
        <p:txBody>
          <a:bodyPr wrap="none" rtlCol="0">
            <a:spAutoFit/>
          </a:bodyPr>
          <a:lstStyle/>
          <a:p>
            <a:r>
              <a:rPr lang="en-US" sz="2000" dirty="0">
                <a:solidFill>
                  <a:srgbClr val="1F497D">
                    <a:lumMod val="75000"/>
                  </a:srgbClr>
                </a:solidFill>
                <a:latin typeface="Calibri"/>
              </a:rPr>
              <a:t>Design</a:t>
            </a:r>
          </a:p>
        </p:txBody>
      </p:sp>
      <p:sp>
        <p:nvSpPr>
          <p:cNvPr id="191" name="TextBox 190">
            <a:extLst>
              <a:ext uri="{FF2B5EF4-FFF2-40B4-BE49-F238E27FC236}">
                <a16:creationId xmlns:a16="http://schemas.microsoft.com/office/drawing/2014/main" id="{437E465C-928F-3657-2FDC-4813A3A4843A}"/>
              </a:ext>
            </a:extLst>
          </p:cNvPr>
          <p:cNvSpPr txBox="1"/>
          <p:nvPr/>
        </p:nvSpPr>
        <p:spPr>
          <a:xfrm>
            <a:off x="1923317" y="1072230"/>
            <a:ext cx="1083951" cy="400110"/>
          </a:xfrm>
          <a:prstGeom prst="rect">
            <a:avLst/>
          </a:prstGeom>
          <a:noFill/>
        </p:spPr>
        <p:txBody>
          <a:bodyPr wrap="none" rtlCol="0">
            <a:spAutoFit/>
          </a:bodyPr>
          <a:lstStyle/>
          <a:p>
            <a:r>
              <a:rPr lang="en-US" sz="2000" dirty="0">
                <a:solidFill>
                  <a:srgbClr val="1F497D">
                    <a:lumMod val="75000"/>
                  </a:srgbClr>
                </a:solidFill>
                <a:latin typeface="Calibri"/>
              </a:rPr>
              <a:t>Planning</a:t>
            </a:r>
          </a:p>
        </p:txBody>
      </p:sp>
      <p:cxnSp>
        <p:nvCxnSpPr>
          <p:cNvPr id="192" name="Straight Arrow Connector 191">
            <a:extLst>
              <a:ext uri="{FF2B5EF4-FFF2-40B4-BE49-F238E27FC236}">
                <a16:creationId xmlns:a16="http://schemas.microsoft.com/office/drawing/2014/main" id="{56D9DB93-CA41-5B4E-3F67-7B1A0CB470F6}"/>
              </a:ext>
            </a:extLst>
          </p:cNvPr>
          <p:cNvCxnSpPr>
            <a:cxnSpLocks/>
          </p:cNvCxnSpPr>
          <p:nvPr/>
        </p:nvCxnSpPr>
        <p:spPr>
          <a:xfrm>
            <a:off x="7347113" y="1624484"/>
            <a:ext cx="0" cy="102330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3" name="Oval 12">
            <a:extLst>
              <a:ext uri="{FF2B5EF4-FFF2-40B4-BE49-F238E27FC236}">
                <a16:creationId xmlns:a16="http://schemas.microsoft.com/office/drawing/2014/main" id="{9257FD6C-D385-E165-3449-FB426EB94059}"/>
              </a:ext>
            </a:extLst>
          </p:cNvPr>
          <p:cNvSpPr/>
          <p:nvPr/>
        </p:nvSpPr>
        <p:spPr>
          <a:xfrm>
            <a:off x="2359332" y="1401039"/>
            <a:ext cx="216000" cy="216024"/>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latin typeface="Calibri"/>
              <a:ea typeface="맑은 고딕" panose="020B0503020000020004" pitchFamily="34" charset="-127"/>
            </a:endParaRPr>
          </a:p>
        </p:txBody>
      </p:sp>
      <p:cxnSp>
        <p:nvCxnSpPr>
          <p:cNvPr id="194" name="Straight Arrow Connector 193">
            <a:extLst>
              <a:ext uri="{FF2B5EF4-FFF2-40B4-BE49-F238E27FC236}">
                <a16:creationId xmlns:a16="http://schemas.microsoft.com/office/drawing/2014/main" id="{2E4E5D6F-3BA5-CD7C-6C50-B38EE4318412}"/>
              </a:ext>
            </a:extLst>
          </p:cNvPr>
          <p:cNvCxnSpPr>
            <a:cxnSpLocks/>
            <a:stCxn id="193" idx="4"/>
          </p:cNvCxnSpPr>
          <p:nvPr/>
        </p:nvCxnSpPr>
        <p:spPr>
          <a:xfrm>
            <a:off x="2467332" y="1617064"/>
            <a:ext cx="0" cy="61178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71D39174-79DC-C5EA-6536-D9CC861C6023}"/>
              </a:ext>
            </a:extLst>
          </p:cNvPr>
          <p:cNvSpPr txBox="1"/>
          <p:nvPr/>
        </p:nvSpPr>
        <p:spPr>
          <a:xfrm>
            <a:off x="1588857" y="2247369"/>
            <a:ext cx="1821092"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prstClr val="black"/>
                </a:solidFill>
                <a:latin typeface="Calibri"/>
              </a:rPr>
              <a:t>Fort Shafter</a:t>
            </a:r>
          </a:p>
          <a:p>
            <a:pPr marL="285750" indent="-285750">
              <a:buFont typeface="Arial" panose="020B0604020202020204" pitchFamily="34" charset="0"/>
              <a:buChar char="•"/>
            </a:pPr>
            <a:r>
              <a:rPr lang="en-US" sz="1600" dirty="0">
                <a:solidFill>
                  <a:prstClr val="black"/>
                </a:solidFill>
                <a:latin typeface="Calibri"/>
              </a:rPr>
              <a:t>Fort McCoy</a:t>
            </a:r>
          </a:p>
          <a:p>
            <a:pPr marL="285750" indent="-285750">
              <a:buFont typeface="Arial" panose="020B0604020202020204" pitchFamily="34" charset="0"/>
              <a:buChar char="•"/>
            </a:pPr>
            <a:r>
              <a:rPr lang="en-US" sz="1600" dirty="0">
                <a:solidFill>
                  <a:prstClr val="black"/>
                </a:solidFill>
                <a:latin typeface="Calibri"/>
              </a:rPr>
              <a:t>Fort Devens</a:t>
            </a:r>
          </a:p>
          <a:p>
            <a:pPr marL="285750" indent="-285750">
              <a:buFont typeface="Arial" panose="020B0604020202020204" pitchFamily="34" charset="0"/>
              <a:buChar char="•"/>
            </a:pPr>
            <a:r>
              <a:rPr lang="nb-NO" sz="1600" dirty="0">
                <a:solidFill>
                  <a:prstClr val="black"/>
                </a:solidFill>
                <a:latin typeface="Calibri"/>
              </a:rPr>
              <a:t>Camp Parks, CA</a:t>
            </a:r>
          </a:p>
          <a:p>
            <a:pPr marL="285750" indent="-285750">
              <a:buFont typeface="Arial" panose="020B0604020202020204" pitchFamily="34" charset="0"/>
              <a:buChar char="•"/>
            </a:pPr>
            <a:r>
              <a:rPr lang="en-US" sz="1600" dirty="0">
                <a:solidFill>
                  <a:prstClr val="black"/>
                </a:solidFill>
                <a:latin typeface="Calibri"/>
              </a:rPr>
              <a:t>Multiple USAR Critical Facilities</a:t>
            </a:r>
          </a:p>
        </p:txBody>
      </p:sp>
      <p:sp>
        <p:nvSpPr>
          <p:cNvPr id="203" name="TextBox 202">
            <a:extLst>
              <a:ext uri="{FF2B5EF4-FFF2-40B4-BE49-F238E27FC236}">
                <a16:creationId xmlns:a16="http://schemas.microsoft.com/office/drawing/2014/main" id="{15B961CC-28CB-3C04-795A-50C2A892FC3D}"/>
              </a:ext>
            </a:extLst>
          </p:cNvPr>
          <p:cNvSpPr txBox="1"/>
          <p:nvPr/>
        </p:nvSpPr>
        <p:spPr>
          <a:xfrm>
            <a:off x="3692100" y="2462813"/>
            <a:ext cx="2171248" cy="1323439"/>
          </a:xfrm>
          <a:prstGeom prst="rect">
            <a:avLst/>
          </a:prstGeom>
          <a:noFill/>
        </p:spPr>
        <p:txBody>
          <a:bodyPr wrap="square">
            <a:spAutoFit/>
          </a:bodyPr>
          <a:lstStyle/>
          <a:p>
            <a:pPr marL="285750" indent="-285750">
              <a:buFont typeface="Arial" panose="020B0604020202020204" pitchFamily="34" charset="0"/>
              <a:buChar char="•"/>
            </a:pPr>
            <a:r>
              <a:rPr lang="en-US" sz="1600" dirty="0">
                <a:solidFill>
                  <a:prstClr val="black"/>
                </a:solidFill>
                <a:latin typeface="Calibri"/>
              </a:rPr>
              <a:t>Mountain View, CA</a:t>
            </a:r>
          </a:p>
          <a:p>
            <a:pPr marL="285750" indent="-285750">
              <a:buFont typeface="Arial" panose="020B0604020202020204" pitchFamily="34" charset="0"/>
              <a:buChar char="•"/>
            </a:pPr>
            <a:r>
              <a:rPr lang="en-US" sz="1600" dirty="0">
                <a:solidFill>
                  <a:prstClr val="black"/>
                </a:solidFill>
                <a:latin typeface="Calibri"/>
              </a:rPr>
              <a:t>Juana Diaz, PR</a:t>
            </a:r>
          </a:p>
          <a:p>
            <a:pPr marL="285750" indent="-285750">
              <a:buFont typeface="Arial" panose="020B0604020202020204" pitchFamily="34" charset="0"/>
              <a:buChar char="•"/>
            </a:pPr>
            <a:r>
              <a:rPr lang="en-US" sz="1600" dirty="0">
                <a:solidFill>
                  <a:prstClr val="black"/>
                </a:solidFill>
                <a:latin typeface="Calibri"/>
              </a:rPr>
              <a:t>Ramey, PR</a:t>
            </a:r>
          </a:p>
          <a:p>
            <a:pPr marL="285750" indent="-285750">
              <a:buFont typeface="Arial" panose="020B0604020202020204" pitchFamily="34" charset="0"/>
              <a:buChar char="•"/>
            </a:pPr>
            <a:r>
              <a:rPr lang="en-US" sz="1600" dirty="0">
                <a:solidFill>
                  <a:prstClr val="black"/>
                </a:solidFill>
                <a:latin typeface="Calibri"/>
              </a:rPr>
              <a:t>Conroe , TX</a:t>
            </a:r>
          </a:p>
          <a:p>
            <a:pPr marL="285750" indent="-285750">
              <a:buFont typeface="Arial" panose="020B0604020202020204" pitchFamily="34" charset="0"/>
              <a:buChar char="•"/>
            </a:pPr>
            <a:r>
              <a:rPr lang="en-US" sz="1600" dirty="0">
                <a:solidFill>
                  <a:prstClr val="black"/>
                </a:solidFill>
                <a:latin typeface="Calibri"/>
              </a:rPr>
              <a:t>Fort Buchanan</a:t>
            </a:r>
          </a:p>
        </p:txBody>
      </p:sp>
      <p:sp>
        <p:nvSpPr>
          <p:cNvPr id="206" name="TextBox 205">
            <a:extLst>
              <a:ext uri="{FF2B5EF4-FFF2-40B4-BE49-F238E27FC236}">
                <a16:creationId xmlns:a16="http://schemas.microsoft.com/office/drawing/2014/main" id="{F26B09F0-5064-211F-0569-4BF5043F0C8C}"/>
              </a:ext>
            </a:extLst>
          </p:cNvPr>
          <p:cNvSpPr txBox="1"/>
          <p:nvPr/>
        </p:nvSpPr>
        <p:spPr>
          <a:xfrm>
            <a:off x="6343622" y="2647785"/>
            <a:ext cx="2441620" cy="584775"/>
          </a:xfrm>
          <a:prstGeom prst="rect">
            <a:avLst/>
          </a:prstGeom>
          <a:noFill/>
        </p:spPr>
        <p:txBody>
          <a:bodyPr wrap="square">
            <a:spAutoFit/>
          </a:bodyPr>
          <a:lstStyle/>
          <a:p>
            <a:r>
              <a:rPr lang="nb-NO" sz="1600" dirty="0">
                <a:solidFill>
                  <a:prstClr val="black"/>
                </a:solidFill>
                <a:latin typeface="Calibri"/>
              </a:rPr>
              <a:t>Fort Hunter Liggett, CA</a:t>
            </a:r>
          </a:p>
          <a:p>
            <a:r>
              <a:rPr lang="nb-NO" sz="1600" dirty="0">
                <a:solidFill>
                  <a:prstClr val="black"/>
                </a:solidFill>
                <a:latin typeface="Calibri"/>
              </a:rPr>
              <a:t>Puerto Nuevo, PR</a:t>
            </a:r>
          </a:p>
        </p:txBody>
      </p:sp>
      <p:sp>
        <p:nvSpPr>
          <p:cNvPr id="209" name="TextBox 208">
            <a:extLst>
              <a:ext uri="{FF2B5EF4-FFF2-40B4-BE49-F238E27FC236}">
                <a16:creationId xmlns:a16="http://schemas.microsoft.com/office/drawing/2014/main" id="{286F59CB-3FC9-CE61-2D42-1501AC4AC0D5}"/>
              </a:ext>
            </a:extLst>
          </p:cNvPr>
          <p:cNvSpPr txBox="1"/>
          <p:nvPr/>
        </p:nvSpPr>
        <p:spPr>
          <a:xfrm>
            <a:off x="1524001" y="6067544"/>
            <a:ext cx="9144000" cy="369332"/>
          </a:xfrm>
          <a:prstGeom prst="rect">
            <a:avLst/>
          </a:prstGeom>
          <a:solidFill>
            <a:srgbClr val="FFC000"/>
          </a:solidFill>
        </p:spPr>
        <p:txBody>
          <a:bodyPr wrap="square" rtlCol="0" anchor="ctr">
            <a:spAutoFit/>
          </a:bodyPr>
          <a:lstStyle/>
          <a:p>
            <a:pPr algn="ctr"/>
            <a:r>
              <a:rPr lang="en-US" dirty="0">
                <a:solidFill>
                  <a:prstClr val="black"/>
                </a:solidFill>
                <a:latin typeface="Calibri"/>
              </a:rPr>
              <a:t>Each project stage involves a different set of workforce capabilities</a:t>
            </a:r>
          </a:p>
        </p:txBody>
      </p:sp>
    </p:spTree>
    <p:extLst>
      <p:ext uri="{BB962C8B-B14F-4D97-AF65-F5344CB8AC3E}">
        <p14:creationId xmlns:p14="http://schemas.microsoft.com/office/powerpoint/2010/main" val="1245160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962400" y="6470549"/>
            <a:ext cx="4648200" cy="276999"/>
          </a:xfrm>
          <a:prstGeom prst="rect">
            <a:avLst/>
          </a:prstGeom>
          <a:noFill/>
          <a:ln>
            <a:noFill/>
          </a:ln>
        </p:spPr>
        <p:txBody>
          <a:bodyPr wrap="square">
            <a:spAutoFit/>
          </a:bodyPr>
          <a:lstStyle>
            <a:lvl1pPr>
              <a:defRPr b="1">
                <a:solidFill>
                  <a:srgbClr val="FFFF99"/>
                </a:solidFill>
                <a:latin typeface="Arial" panose="020B0604020202020204" pitchFamily="34" charset="0"/>
                <a:cs typeface="Times New Roman" panose="02020603050405020304" pitchFamily="18" charset="0"/>
              </a:defRPr>
            </a:lvl1pPr>
            <a:lvl2pPr marL="742950" indent="-285750">
              <a:defRPr b="1">
                <a:solidFill>
                  <a:srgbClr val="FFFF99"/>
                </a:solidFill>
                <a:latin typeface="Arial" panose="020B0604020202020204" pitchFamily="34" charset="0"/>
                <a:cs typeface="Times New Roman" panose="02020603050405020304" pitchFamily="18" charset="0"/>
              </a:defRPr>
            </a:lvl2pPr>
            <a:lvl3pPr marL="1143000" indent="-228600">
              <a:defRPr b="1">
                <a:solidFill>
                  <a:srgbClr val="FFFF99"/>
                </a:solidFill>
                <a:latin typeface="Arial" panose="020B0604020202020204" pitchFamily="34" charset="0"/>
                <a:cs typeface="Times New Roman" panose="02020603050405020304" pitchFamily="18" charset="0"/>
              </a:defRPr>
            </a:lvl3pPr>
            <a:lvl4pPr marL="1600200" indent="-228600">
              <a:defRPr b="1">
                <a:solidFill>
                  <a:srgbClr val="FFFF99"/>
                </a:solidFill>
                <a:latin typeface="Arial" panose="020B0604020202020204" pitchFamily="34" charset="0"/>
                <a:cs typeface="Times New Roman" panose="02020603050405020304" pitchFamily="18" charset="0"/>
              </a:defRPr>
            </a:lvl4pPr>
            <a:lvl5pPr marL="2057400" indent="-228600">
              <a:defRPr b="1">
                <a:solidFill>
                  <a:srgbClr val="FFFF99"/>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b="1">
                <a:solidFill>
                  <a:srgbClr val="FFFF99"/>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b="1">
                <a:solidFill>
                  <a:srgbClr val="FFFF99"/>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b="1">
                <a:solidFill>
                  <a:srgbClr val="FFFF99"/>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b="1">
                <a:solidFill>
                  <a:srgbClr val="FFFF99"/>
                </a:solidFill>
                <a:latin typeface="Arial" panose="020B0604020202020204" pitchFamily="34" charset="0"/>
                <a:cs typeface="Times New Roman" panose="02020603050405020304" pitchFamily="18" charset="0"/>
              </a:defRPr>
            </a:lvl9pPr>
          </a:lstStyle>
          <a:p>
            <a:pPr algn="ctr">
              <a:spcBef>
                <a:spcPct val="50000"/>
              </a:spcBef>
              <a:defRPr/>
            </a:pPr>
            <a:r>
              <a:rPr lang="en-US" altLang="en-US" sz="1200" b="0" dirty="0">
                <a:solidFill>
                  <a:prstClr val="black"/>
                </a:solidFill>
                <a:latin typeface="Times New Roman" panose="02020603050405020304" pitchFamily="18" charset="0"/>
              </a:rPr>
              <a:t>The overall classification of this brief is </a:t>
            </a:r>
            <a:r>
              <a:rPr lang="en-US" altLang="en-US" sz="1200" dirty="0">
                <a:solidFill>
                  <a:srgbClr val="008000"/>
                </a:solidFill>
                <a:latin typeface="Times New Roman" panose="02020603050405020304" pitchFamily="18" charset="0"/>
              </a:rPr>
              <a:t>CUI</a:t>
            </a:r>
          </a:p>
        </p:txBody>
      </p:sp>
      <p:sp>
        <p:nvSpPr>
          <p:cNvPr id="4099" name="Text Box 3"/>
          <p:cNvSpPr txBox="1">
            <a:spLocks noChangeArrowheads="1"/>
          </p:cNvSpPr>
          <p:nvPr/>
        </p:nvSpPr>
        <p:spPr bwMode="auto">
          <a:xfrm>
            <a:off x="2895600" y="1"/>
            <a:ext cx="5943600" cy="107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FFFF99"/>
                </a:solidFill>
                <a:latin typeface="Arial" panose="020B0604020202020204" pitchFamily="34" charset="0"/>
                <a:cs typeface="Times New Roman" panose="02020603050405020304" pitchFamily="18" charset="0"/>
              </a:defRPr>
            </a:lvl1pPr>
            <a:lvl2pPr marL="742950" indent="-285750">
              <a:defRPr b="1">
                <a:solidFill>
                  <a:srgbClr val="FFFF99"/>
                </a:solidFill>
                <a:latin typeface="Arial" panose="020B0604020202020204" pitchFamily="34" charset="0"/>
                <a:cs typeface="Times New Roman" panose="02020603050405020304" pitchFamily="18" charset="0"/>
              </a:defRPr>
            </a:lvl2pPr>
            <a:lvl3pPr marL="1143000" indent="-228600">
              <a:defRPr b="1">
                <a:solidFill>
                  <a:srgbClr val="FFFF99"/>
                </a:solidFill>
                <a:latin typeface="Arial" panose="020B0604020202020204" pitchFamily="34" charset="0"/>
                <a:cs typeface="Times New Roman" panose="02020603050405020304" pitchFamily="18" charset="0"/>
              </a:defRPr>
            </a:lvl3pPr>
            <a:lvl4pPr marL="1600200" indent="-228600">
              <a:defRPr b="1">
                <a:solidFill>
                  <a:srgbClr val="FFFF99"/>
                </a:solidFill>
                <a:latin typeface="Arial" panose="020B0604020202020204" pitchFamily="34" charset="0"/>
                <a:cs typeface="Times New Roman" panose="02020603050405020304" pitchFamily="18" charset="0"/>
              </a:defRPr>
            </a:lvl4pPr>
            <a:lvl5pPr marL="2057400" indent="-228600">
              <a:defRPr b="1">
                <a:solidFill>
                  <a:srgbClr val="FFFF99"/>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b="1">
                <a:solidFill>
                  <a:srgbClr val="FFFF99"/>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b="1">
                <a:solidFill>
                  <a:srgbClr val="FFFF99"/>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b="1">
                <a:solidFill>
                  <a:srgbClr val="FFFF99"/>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b="1">
                <a:solidFill>
                  <a:srgbClr val="FFFF99"/>
                </a:solidFill>
                <a:latin typeface="Arial" panose="020B0604020202020204" pitchFamily="34" charset="0"/>
                <a:cs typeface="Times New Roman" panose="02020603050405020304" pitchFamily="18" charset="0"/>
              </a:defRPr>
            </a:lvl9pPr>
          </a:lstStyle>
          <a:p>
            <a:pPr algn="ctr">
              <a:lnSpc>
                <a:spcPct val="50000"/>
              </a:lnSpc>
              <a:spcBef>
                <a:spcPct val="50000"/>
              </a:spcBef>
              <a:defRPr/>
            </a:pPr>
            <a:endParaRPr lang="en-US" altLang="en-US" sz="2800">
              <a:solidFill>
                <a:srgbClr val="FF0000"/>
              </a:solidFill>
              <a:latin typeface="Times New Roman" panose="02020603050405020304" pitchFamily="18" charset="0"/>
            </a:endParaRPr>
          </a:p>
          <a:p>
            <a:pPr algn="ctr">
              <a:lnSpc>
                <a:spcPct val="50000"/>
              </a:lnSpc>
              <a:spcBef>
                <a:spcPct val="50000"/>
              </a:spcBef>
              <a:defRPr/>
            </a:pPr>
            <a:endParaRPr lang="en-US" altLang="en-US" sz="2400">
              <a:solidFill>
                <a:srgbClr val="FF0000"/>
              </a:solidFill>
              <a:latin typeface="Times New Roman" panose="02020603050405020304" pitchFamily="18" charset="0"/>
            </a:endParaRPr>
          </a:p>
          <a:p>
            <a:pPr algn="ctr">
              <a:lnSpc>
                <a:spcPct val="50000"/>
              </a:lnSpc>
              <a:spcBef>
                <a:spcPct val="50000"/>
              </a:spcBef>
              <a:defRPr/>
            </a:pPr>
            <a:endParaRPr lang="en-US" altLang="en-US" sz="2400">
              <a:solidFill>
                <a:srgbClr val="FF0000"/>
              </a:solidFill>
              <a:latin typeface="Times New Roman" panose="02020603050405020304" pitchFamily="18" charset="0"/>
            </a:endParaRPr>
          </a:p>
        </p:txBody>
      </p:sp>
      <p:pic>
        <p:nvPicPr>
          <p:cNvPr id="4100" name="Picture 7" descr="MCLB Albany sig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32263" y="1291173"/>
            <a:ext cx="4857004" cy="2420361"/>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5125" name="Text Box 8"/>
          <p:cNvSpPr txBox="1">
            <a:spLocks noChangeArrowheads="1"/>
          </p:cNvSpPr>
          <p:nvPr/>
        </p:nvSpPr>
        <p:spPr bwMode="auto">
          <a:xfrm>
            <a:off x="1524000" y="254534"/>
            <a:ext cx="9067800" cy="641350"/>
          </a:xfrm>
          <a:prstGeom prst="rect">
            <a:avLst/>
          </a:prstGeom>
          <a:noFill/>
          <a:ln>
            <a:noFill/>
          </a:ln>
        </p:spPr>
        <p:txBody>
          <a:bodyPr wrap="square">
            <a:spAutoFit/>
          </a:bodyPr>
          <a:lstStyle>
            <a:lvl1pPr>
              <a:defRPr b="1">
                <a:solidFill>
                  <a:srgbClr val="FFFF99"/>
                </a:solidFill>
                <a:latin typeface="Arial" panose="020B0604020202020204" pitchFamily="34" charset="0"/>
                <a:cs typeface="Times New Roman" panose="02020603050405020304" pitchFamily="18" charset="0"/>
              </a:defRPr>
            </a:lvl1pPr>
            <a:lvl2pPr marL="742950" indent="-285750">
              <a:defRPr b="1">
                <a:solidFill>
                  <a:srgbClr val="FFFF99"/>
                </a:solidFill>
                <a:latin typeface="Arial" panose="020B0604020202020204" pitchFamily="34" charset="0"/>
                <a:cs typeface="Times New Roman" panose="02020603050405020304" pitchFamily="18" charset="0"/>
              </a:defRPr>
            </a:lvl2pPr>
            <a:lvl3pPr marL="1143000" indent="-228600">
              <a:defRPr b="1">
                <a:solidFill>
                  <a:srgbClr val="FFFF99"/>
                </a:solidFill>
                <a:latin typeface="Arial" panose="020B0604020202020204" pitchFamily="34" charset="0"/>
                <a:cs typeface="Times New Roman" panose="02020603050405020304" pitchFamily="18" charset="0"/>
              </a:defRPr>
            </a:lvl3pPr>
            <a:lvl4pPr marL="1600200" indent="-228600">
              <a:defRPr b="1">
                <a:solidFill>
                  <a:srgbClr val="FFFF99"/>
                </a:solidFill>
                <a:latin typeface="Arial" panose="020B0604020202020204" pitchFamily="34" charset="0"/>
                <a:cs typeface="Times New Roman" panose="02020603050405020304" pitchFamily="18" charset="0"/>
              </a:defRPr>
            </a:lvl4pPr>
            <a:lvl5pPr marL="2057400" indent="-228600">
              <a:defRPr b="1">
                <a:solidFill>
                  <a:srgbClr val="FFFF99"/>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b="1">
                <a:solidFill>
                  <a:srgbClr val="FFFF99"/>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b="1">
                <a:solidFill>
                  <a:srgbClr val="FFFF99"/>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b="1">
                <a:solidFill>
                  <a:srgbClr val="FFFF99"/>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b="1">
                <a:solidFill>
                  <a:srgbClr val="FFFF99"/>
                </a:solidFill>
                <a:latin typeface="Arial" panose="020B0604020202020204" pitchFamily="34" charset="0"/>
                <a:cs typeface="Times New Roman" panose="02020603050405020304" pitchFamily="18" charset="0"/>
              </a:defRPr>
            </a:lvl9pPr>
          </a:lstStyle>
          <a:p>
            <a:pPr algn="ctr">
              <a:spcBef>
                <a:spcPct val="50000"/>
              </a:spcBef>
              <a:defRPr/>
            </a:pPr>
            <a:r>
              <a:rPr lang="en-US" altLang="en-US" sz="3600" dirty="0">
                <a:solidFill>
                  <a:prstClr val="black"/>
                </a:solidFill>
                <a:latin typeface="Times New Roman" panose="02020603050405020304" pitchFamily="18" charset="0"/>
              </a:rPr>
              <a:t>MCLB Albany </a:t>
            </a:r>
          </a:p>
        </p:txBody>
      </p:sp>
      <p:sp>
        <p:nvSpPr>
          <p:cNvPr id="5126" name="Text Box 9"/>
          <p:cNvSpPr txBox="1">
            <a:spLocks noChangeArrowheads="1"/>
          </p:cNvSpPr>
          <p:nvPr/>
        </p:nvSpPr>
        <p:spPr bwMode="auto">
          <a:xfrm>
            <a:off x="1333500" y="4050433"/>
            <a:ext cx="4953000" cy="1569660"/>
          </a:xfrm>
          <a:prstGeom prst="rect">
            <a:avLst/>
          </a:prstGeom>
          <a:noFill/>
          <a:ln>
            <a:noFill/>
          </a:ln>
        </p:spPr>
        <p:txBody>
          <a:bodyPr wrap="square">
            <a:spAutoFit/>
          </a:bodyPr>
          <a:lstStyle>
            <a:lvl1pPr>
              <a:defRPr b="1">
                <a:solidFill>
                  <a:srgbClr val="FFFF99"/>
                </a:solidFill>
                <a:latin typeface="Arial" panose="020B0604020202020204" pitchFamily="34" charset="0"/>
                <a:cs typeface="Times New Roman" panose="02020603050405020304" pitchFamily="18" charset="0"/>
              </a:defRPr>
            </a:lvl1pPr>
            <a:lvl2pPr marL="742950" indent="-285750">
              <a:defRPr b="1">
                <a:solidFill>
                  <a:srgbClr val="FFFF99"/>
                </a:solidFill>
                <a:latin typeface="Arial" panose="020B0604020202020204" pitchFamily="34" charset="0"/>
                <a:cs typeface="Times New Roman" panose="02020603050405020304" pitchFamily="18" charset="0"/>
              </a:defRPr>
            </a:lvl2pPr>
            <a:lvl3pPr marL="1143000" indent="-228600">
              <a:defRPr b="1">
                <a:solidFill>
                  <a:srgbClr val="FFFF99"/>
                </a:solidFill>
                <a:latin typeface="Arial" panose="020B0604020202020204" pitchFamily="34" charset="0"/>
                <a:cs typeface="Times New Roman" panose="02020603050405020304" pitchFamily="18" charset="0"/>
              </a:defRPr>
            </a:lvl3pPr>
            <a:lvl4pPr marL="1600200" indent="-228600">
              <a:defRPr b="1">
                <a:solidFill>
                  <a:srgbClr val="FFFF99"/>
                </a:solidFill>
                <a:latin typeface="Arial" panose="020B0604020202020204" pitchFamily="34" charset="0"/>
                <a:cs typeface="Times New Roman" panose="02020603050405020304" pitchFamily="18" charset="0"/>
              </a:defRPr>
            </a:lvl4pPr>
            <a:lvl5pPr marL="2057400" indent="-228600">
              <a:defRPr b="1">
                <a:solidFill>
                  <a:srgbClr val="FFFF99"/>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b="1">
                <a:solidFill>
                  <a:srgbClr val="FFFF99"/>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b="1">
                <a:solidFill>
                  <a:srgbClr val="FFFF99"/>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b="1">
                <a:solidFill>
                  <a:srgbClr val="FFFF99"/>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b="1">
                <a:solidFill>
                  <a:srgbClr val="FFFF99"/>
                </a:solidFill>
                <a:latin typeface="Arial" panose="020B0604020202020204" pitchFamily="34" charset="0"/>
                <a:cs typeface="Times New Roman" panose="02020603050405020304" pitchFamily="18" charset="0"/>
              </a:defRPr>
            </a:lvl9pPr>
          </a:lstStyle>
          <a:p>
            <a:pPr algn="ctr">
              <a:defRPr/>
            </a:pPr>
            <a:r>
              <a:rPr lang="en-US" altLang="en-US" sz="1600" dirty="0">
                <a:solidFill>
                  <a:prstClr val="black"/>
                </a:solidFill>
                <a:latin typeface="Times New Roman" panose="02020603050405020304" pitchFamily="18" charset="0"/>
              </a:rPr>
              <a:t>Leonard “Len” Housley</a:t>
            </a:r>
          </a:p>
          <a:p>
            <a:pPr algn="ctr">
              <a:defRPr/>
            </a:pPr>
            <a:r>
              <a:rPr lang="en-US" altLang="en-US" sz="1600" dirty="0">
                <a:solidFill>
                  <a:prstClr val="black"/>
                </a:solidFill>
                <a:latin typeface="Times New Roman" panose="02020603050405020304" pitchFamily="18" charset="0"/>
              </a:rPr>
              <a:t>Executive Director</a:t>
            </a:r>
          </a:p>
          <a:p>
            <a:pPr algn="ctr">
              <a:defRPr/>
            </a:pPr>
            <a:r>
              <a:rPr lang="en-US" altLang="en-US" sz="1600" dirty="0">
                <a:solidFill>
                  <a:prstClr val="black"/>
                </a:solidFill>
                <a:latin typeface="Times New Roman" panose="02020603050405020304" pitchFamily="18" charset="0"/>
              </a:rPr>
              <a:t>Marine Corps Logistics Base Albany</a:t>
            </a:r>
          </a:p>
          <a:p>
            <a:pPr algn="ctr">
              <a:defRPr/>
            </a:pPr>
            <a:r>
              <a:rPr lang="en-US" altLang="en-US" sz="1600" dirty="0">
                <a:solidFill>
                  <a:prstClr val="black"/>
                </a:solidFill>
                <a:latin typeface="Times New Roman" panose="02020603050405020304" pitchFamily="18" charset="0"/>
                <a:hlinkClick r:id="rId4"/>
              </a:rPr>
              <a:t>Leonard.Housley@usmc.mil</a:t>
            </a:r>
            <a:endParaRPr lang="en-US" altLang="en-US" sz="1600" dirty="0">
              <a:solidFill>
                <a:prstClr val="black"/>
              </a:solidFill>
              <a:latin typeface="Times New Roman" panose="02020603050405020304" pitchFamily="18" charset="0"/>
            </a:endParaRPr>
          </a:p>
          <a:p>
            <a:pPr algn="ctr">
              <a:defRPr/>
            </a:pPr>
            <a:r>
              <a:rPr lang="en-US" altLang="en-US" sz="1600" dirty="0">
                <a:solidFill>
                  <a:prstClr val="black"/>
                </a:solidFill>
                <a:latin typeface="Times New Roman" panose="02020603050405020304" pitchFamily="18" charset="0"/>
              </a:rPr>
              <a:t>Office 229-639-6628</a:t>
            </a:r>
          </a:p>
          <a:p>
            <a:pPr algn="ctr">
              <a:defRPr/>
            </a:pPr>
            <a:r>
              <a:rPr lang="en-US" altLang="en-US" sz="1600" dirty="0">
                <a:solidFill>
                  <a:prstClr val="black"/>
                </a:solidFill>
                <a:latin typeface="Times New Roman" panose="02020603050405020304" pitchFamily="18" charset="0"/>
              </a:rPr>
              <a:t>Cell 229-376-3069</a:t>
            </a:r>
          </a:p>
        </p:txBody>
      </p:sp>
      <p:sp>
        <p:nvSpPr>
          <p:cNvPr id="2" name="Slide Number Placeholder 1"/>
          <p:cNvSpPr>
            <a:spLocks noGrp="1"/>
          </p:cNvSpPr>
          <p:nvPr>
            <p:ph type="sldNum" sz="quarter" idx="12"/>
          </p:nvPr>
        </p:nvSpPr>
        <p:spPr/>
        <p:txBody>
          <a:bodyPr/>
          <a:lstStyle/>
          <a:p>
            <a:pPr>
              <a:defRPr/>
            </a:pPr>
            <a:fld id="{409E9FFB-7658-4574-930F-90329CD96AFB}" type="slidenum">
              <a:rPr lang="en-US" altLang="en-US" sz="1200">
                <a:solidFill>
                  <a:prstClr val="black">
                    <a:tint val="75000"/>
                  </a:prstClr>
                </a:solidFill>
                <a:latin typeface="Times New Roman" panose="02020603050405020304" pitchFamily="18" charset="0"/>
                <a:cs typeface="Times New Roman" panose="02020603050405020304" pitchFamily="18" charset="0"/>
              </a:rPr>
              <a:pPr>
                <a:defRPr/>
              </a:pPr>
              <a:t>4</a:t>
            </a:fld>
            <a:endParaRPr lang="en-US" altLang="en-US" sz="1200">
              <a:solidFill>
                <a:prstClr val="black">
                  <a:tint val="75000"/>
                </a:prst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01" y="2683451"/>
            <a:ext cx="4053609" cy="2432165"/>
          </a:xfrm>
          <a:prstGeom prst="rect">
            <a:avLst/>
          </a:prstGeom>
          <a:ln w="38100">
            <a:solidFill>
              <a:srgbClr val="C00000"/>
            </a:solidFill>
          </a:ln>
        </p:spPr>
      </p:pic>
    </p:spTree>
    <p:extLst>
      <p:ext uri="{BB962C8B-B14F-4D97-AF65-F5344CB8AC3E}">
        <p14:creationId xmlns:p14="http://schemas.microsoft.com/office/powerpoint/2010/main" val="4664729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643036" y="145479"/>
            <a:ext cx="7343775" cy="995363"/>
          </a:xfrm>
        </p:spPr>
        <p:txBody>
          <a:bodyPr/>
          <a:lstStyle/>
          <a:p>
            <a:pPr eaLnBrk="1" hangingPunct="1"/>
            <a:r>
              <a:rPr lang="en-US" altLang="en-US" sz="3200" dirty="0">
                <a:latin typeface="Times New Roman" panose="02020603050405020304" pitchFamily="18" charset="0"/>
                <a:cs typeface="Times New Roman" panose="02020603050405020304" pitchFamily="18" charset="0"/>
              </a:rPr>
              <a:t>Energy Efficiency, Security, &amp; Resiliency</a:t>
            </a:r>
          </a:p>
        </p:txBody>
      </p:sp>
      <p:sp>
        <p:nvSpPr>
          <p:cNvPr id="104" name="TextBox 103"/>
          <p:cNvSpPr txBox="1"/>
          <p:nvPr/>
        </p:nvSpPr>
        <p:spPr>
          <a:xfrm>
            <a:off x="3864752" y="6979"/>
            <a:ext cx="4520404" cy="276999"/>
          </a:xfrm>
          <a:prstGeom prst="rect">
            <a:avLst/>
          </a:prstGeom>
          <a:noFill/>
        </p:spPr>
        <p:txBody>
          <a:bodyPr wrap="square" rtlCol="0">
            <a:spAutoFit/>
          </a:bodyPr>
          <a:lstStyle/>
          <a:p>
            <a:pPr algn="ctr" defTabSz="457200">
              <a:tabLst>
                <a:tab pos="1722438" algn="l"/>
              </a:tabLst>
              <a:defRPr/>
            </a:pPr>
            <a:r>
              <a:rPr lang="en-US" sz="1200" b="1" dirty="0">
                <a:solidFill>
                  <a:srgbClr val="00B050"/>
                </a:solidFill>
                <a:latin typeface="Times New Roman" panose="02020603050405020304" pitchFamily="18" charset="0"/>
                <a:cs typeface="Times New Roman" panose="02020603050405020304" pitchFamily="18" charset="0"/>
              </a:rPr>
              <a:t>UNCLASSIFIED</a:t>
            </a:r>
            <a:r>
              <a:rPr lang="en-US" sz="1200" b="1" dirty="0">
                <a:solidFill>
                  <a:prstClr val="white"/>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1854918" y="1948122"/>
            <a:ext cx="8429625" cy="3416320"/>
          </a:xfrm>
          <a:prstGeom prst="rect">
            <a:avLst/>
          </a:prstGeom>
          <a:noFill/>
        </p:spPr>
        <p:txBody>
          <a:bodyPr wrap="square" rtlCol="0">
            <a:spAutoFit/>
          </a:bodyPr>
          <a:lstStyle/>
          <a:p>
            <a:pPr defTabSz="457200"/>
            <a:r>
              <a:rPr lang="en-US" b="1" u="sng" dirty="0">
                <a:solidFill>
                  <a:prstClr val="black"/>
                </a:solidFill>
                <a:latin typeface="Times New Roman" panose="02020603050405020304" pitchFamily="18" charset="0"/>
                <a:cs typeface="Times New Roman" panose="02020603050405020304" pitchFamily="18" charset="0"/>
              </a:rPr>
              <a:t>How did we get there:</a:t>
            </a:r>
            <a:r>
              <a:rPr lang="en-US" dirty="0">
                <a:solidFill>
                  <a:prstClr val="black"/>
                </a:solidFill>
                <a:latin typeface="Times New Roman" panose="02020603050405020304" pitchFamily="18" charset="0"/>
                <a:cs typeface="Times New Roman" panose="02020603050405020304" pitchFamily="18" charset="0"/>
              </a:rPr>
              <a:t> </a:t>
            </a:r>
          </a:p>
          <a:p>
            <a:pPr marL="742950" lvl="1" indent="-285750" defTabSz="457200">
              <a:buFont typeface="Arial" panose="020B0604020202020204" pitchFamily="34" charset="0"/>
              <a:buChar char="•"/>
            </a:pPr>
            <a:r>
              <a:rPr lang="en-US" u="sng" dirty="0">
                <a:solidFill>
                  <a:prstClr val="black"/>
                </a:solidFill>
                <a:latin typeface="Times New Roman" panose="02020603050405020304" pitchFamily="18" charset="0"/>
                <a:cs typeface="Times New Roman" panose="02020603050405020304" pitchFamily="18" charset="0"/>
              </a:rPr>
              <a:t>Base wide HVAC Repairs</a:t>
            </a:r>
            <a:r>
              <a:rPr lang="en-US" dirty="0">
                <a:solidFill>
                  <a:prstClr val="black"/>
                </a:solidFill>
                <a:latin typeface="Times New Roman" panose="02020603050405020304" pitchFamily="18" charset="0"/>
                <a:cs typeface="Times New Roman" panose="02020603050405020304" pitchFamily="18" charset="0"/>
              </a:rPr>
              <a:t>: Cost $1.42M, Annual Savings $386K </a:t>
            </a:r>
          </a:p>
          <a:p>
            <a:pPr marL="742950" lvl="1" indent="-285750" defTabSz="457200">
              <a:buFont typeface="Arial" panose="020B0604020202020204" pitchFamily="34" charset="0"/>
              <a:buChar char="•"/>
            </a:pPr>
            <a:r>
              <a:rPr lang="en-US" u="sng" dirty="0">
                <a:solidFill>
                  <a:prstClr val="black"/>
                </a:solidFill>
                <a:latin typeface="Times New Roman" panose="02020603050405020304" pitchFamily="18" charset="0"/>
                <a:cs typeface="Times New Roman" panose="02020603050405020304" pitchFamily="18" charset="0"/>
              </a:rPr>
              <a:t>Geothermal Storage Heat Pumps</a:t>
            </a:r>
            <a:r>
              <a:rPr lang="en-US" dirty="0">
                <a:solidFill>
                  <a:prstClr val="black"/>
                </a:solidFill>
                <a:latin typeface="Times New Roman" panose="02020603050405020304" pitchFamily="18" charset="0"/>
                <a:cs typeface="Times New Roman" panose="02020603050405020304" pitchFamily="18" charset="0"/>
              </a:rPr>
              <a:t>: Cost $7.2M, Annual Savings $521K</a:t>
            </a:r>
          </a:p>
          <a:p>
            <a:pPr marL="742950" lvl="1" indent="-285750" defTabSz="457200">
              <a:buFont typeface="Arial" panose="020B0604020202020204" pitchFamily="34" charset="0"/>
              <a:buChar char="•"/>
            </a:pPr>
            <a:r>
              <a:rPr lang="en-US" u="sng" dirty="0">
                <a:solidFill>
                  <a:prstClr val="black"/>
                </a:solidFill>
                <a:latin typeface="Times New Roman" panose="02020603050405020304" pitchFamily="18" charset="0"/>
                <a:cs typeface="Times New Roman" panose="02020603050405020304" pitchFamily="18" charset="0"/>
              </a:rPr>
              <a:t>Borehole Thermal Energy Storage</a:t>
            </a:r>
            <a:r>
              <a:rPr lang="en-US" dirty="0">
                <a:solidFill>
                  <a:prstClr val="black"/>
                </a:solidFill>
                <a:latin typeface="Times New Roman" panose="02020603050405020304" pitchFamily="18" charset="0"/>
                <a:cs typeface="Times New Roman" panose="02020603050405020304" pitchFamily="18" charset="0"/>
              </a:rPr>
              <a:t>: Cost $5.2M, Annual Savings $224K</a:t>
            </a:r>
          </a:p>
          <a:p>
            <a:pPr marL="742950" lvl="1" indent="-285750" defTabSz="457200">
              <a:buFont typeface="Arial" panose="020B0604020202020204" pitchFamily="34" charset="0"/>
              <a:buChar char="•"/>
            </a:pPr>
            <a:r>
              <a:rPr lang="en-US" u="sng" dirty="0">
                <a:solidFill>
                  <a:prstClr val="black"/>
                </a:solidFill>
                <a:latin typeface="Times New Roman" panose="02020603050405020304" pitchFamily="18" charset="0"/>
                <a:cs typeface="Times New Roman" panose="02020603050405020304" pitchFamily="18" charset="0"/>
              </a:rPr>
              <a:t>Energy Savings Performance Contract (ESPC)1</a:t>
            </a:r>
            <a:r>
              <a:rPr lang="en-US" dirty="0">
                <a:solidFill>
                  <a:prstClr val="black"/>
                </a:solidFill>
                <a:latin typeface="Times New Roman" panose="02020603050405020304" pitchFamily="18" charset="0"/>
                <a:cs typeface="Times New Roman" panose="02020603050405020304" pitchFamily="18" charset="0"/>
              </a:rPr>
              <a:t>: Compressed Air/Light/Infrared Heat, Cost $14.2M, Annual Savings $1.2M</a:t>
            </a:r>
          </a:p>
          <a:p>
            <a:pPr marL="742950" lvl="1" indent="-285750" defTabSz="457200">
              <a:buFont typeface="Arial" panose="020B0604020202020204" pitchFamily="34" charset="0"/>
              <a:buChar char="•"/>
            </a:pPr>
            <a:r>
              <a:rPr lang="en-US" u="sng" dirty="0">
                <a:solidFill>
                  <a:prstClr val="black"/>
                </a:solidFill>
                <a:latin typeface="Times New Roman" panose="02020603050405020304" pitchFamily="18" charset="0"/>
                <a:cs typeface="Times New Roman" panose="02020603050405020304" pitchFamily="18" charset="0"/>
              </a:rPr>
              <a:t>ESPC2</a:t>
            </a:r>
            <a:r>
              <a:rPr lang="en-US" dirty="0">
                <a:solidFill>
                  <a:prstClr val="black"/>
                </a:solidFill>
                <a:latin typeface="Times New Roman" panose="02020603050405020304" pitchFamily="18" charset="0"/>
                <a:cs typeface="Times New Roman" panose="02020603050405020304" pitchFamily="18" charset="0"/>
              </a:rPr>
              <a:t>:  Landfill Gas Generator (methane), Cost $20.6M, Annual Savings $1.67M</a:t>
            </a:r>
          </a:p>
          <a:p>
            <a:pPr marL="742950" lvl="1" indent="-285750" defTabSz="457200">
              <a:buFont typeface="Arial" panose="020B0604020202020204" pitchFamily="34" charset="0"/>
              <a:buChar char="•"/>
            </a:pPr>
            <a:r>
              <a:rPr lang="en-US" u="sng" dirty="0">
                <a:solidFill>
                  <a:prstClr val="black"/>
                </a:solidFill>
                <a:latin typeface="Times New Roman" panose="02020603050405020304" pitchFamily="18" charset="0"/>
                <a:cs typeface="Times New Roman" panose="02020603050405020304" pitchFamily="18" charset="0"/>
              </a:rPr>
              <a:t>ESPC3</a:t>
            </a:r>
            <a:r>
              <a:rPr lang="en-US" dirty="0">
                <a:solidFill>
                  <a:prstClr val="black"/>
                </a:solidFill>
                <a:latin typeface="Times New Roman" panose="02020603050405020304" pitchFamily="18" charset="0"/>
                <a:cs typeface="Times New Roman" panose="02020603050405020304" pitchFamily="18" charset="0"/>
              </a:rPr>
              <a:t>:  8.5MW Biomass Steam Turbine Generator, 2.1MW Landfill Gas Generator, Lighting Retrofit (100K bulbs/132 facilities), Industrial Air Compressor Upgrades (4x), Transformer Replacements(68x), Boiler Mud-Drum Install (3x), Smart Micro-Grid Controls/SCADA </a:t>
            </a:r>
          </a:p>
        </p:txBody>
      </p:sp>
      <p:sp>
        <p:nvSpPr>
          <p:cNvPr id="6" name="Rectangle 5"/>
          <p:cNvSpPr/>
          <p:nvPr/>
        </p:nvSpPr>
        <p:spPr>
          <a:xfrm>
            <a:off x="1952625" y="1221317"/>
            <a:ext cx="8234210" cy="646331"/>
          </a:xfrm>
          <a:prstGeom prst="rect">
            <a:avLst/>
          </a:prstGeom>
          <a:solidFill>
            <a:schemeClr val="accent6">
              <a:lumMod val="40000"/>
              <a:lumOff val="60000"/>
            </a:schemeClr>
          </a:solidFill>
          <a:ln>
            <a:solidFill>
              <a:schemeClr val="accent4"/>
            </a:solidFill>
          </a:ln>
        </p:spPr>
        <p:txBody>
          <a:bodyPr wrap="square">
            <a:spAutoFit/>
          </a:bodyPr>
          <a:lstStyle/>
          <a:p>
            <a:pPr defTabSz="457200"/>
            <a:r>
              <a:rPr lang="en-US" b="1" i="1" dirty="0">
                <a:solidFill>
                  <a:prstClr val="black"/>
                </a:solidFill>
                <a:latin typeface="Times New Roman" panose="02020603050405020304" pitchFamily="18" charset="0"/>
                <a:cs typeface="Times New Roman" panose="02020603050405020304" pitchFamily="18" charset="0"/>
              </a:rPr>
              <a:t>On 24 May 2022, MCLB Albany became the first </a:t>
            </a:r>
            <a:r>
              <a:rPr lang="en-US" b="1" i="1" u="sng" dirty="0">
                <a:solidFill>
                  <a:prstClr val="black"/>
                </a:solidFill>
                <a:latin typeface="Times New Roman" panose="02020603050405020304" pitchFamily="18" charset="0"/>
                <a:cs typeface="Times New Roman" panose="02020603050405020304" pitchFamily="18" charset="0"/>
              </a:rPr>
              <a:t>Net Zero “Energy” </a:t>
            </a:r>
            <a:r>
              <a:rPr lang="en-US" b="1" i="1" dirty="0">
                <a:solidFill>
                  <a:prstClr val="black"/>
                </a:solidFill>
                <a:latin typeface="Times New Roman" panose="02020603050405020304" pitchFamily="18" charset="0"/>
                <a:cs typeface="Times New Roman" panose="02020603050405020304" pitchFamily="18" charset="0"/>
              </a:rPr>
              <a:t>military installation in the Department of Defense; to include SMARTGRID technology.</a:t>
            </a:r>
          </a:p>
        </p:txBody>
      </p:sp>
      <p:sp>
        <p:nvSpPr>
          <p:cNvPr id="107" name="TextBox 106"/>
          <p:cNvSpPr txBox="1"/>
          <p:nvPr/>
        </p:nvSpPr>
        <p:spPr>
          <a:xfrm>
            <a:off x="3809528" y="6581002"/>
            <a:ext cx="4520404" cy="276999"/>
          </a:xfrm>
          <a:prstGeom prst="rect">
            <a:avLst/>
          </a:prstGeom>
          <a:noFill/>
        </p:spPr>
        <p:txBody>
          <a:bodyPr wrap="square" rtlCol="0">
            <a:spAutoFit/>
          </a:bodyPr>
          <a:lstStyle/>
          <a:p>
            <a:pPr algn="ctr" defTabSz="457200">
              <a:tabLst>
                <a:tab pos="1722438" algn="l"/>
              </a:tabLst>
              <a:defRPr/>
            </a:pPr>
            <a:r>
              <a:rPr lang="en-US" sz="1200" b="1" dirty="0">
                <a:solidFill>
                  <a:srgbClr val="00B050"/>
                </a:solidFill>
                <a:latin typeface="Times New Roman" panose="02020603050405020304" pitchFamily="18" charset="0"/>
                <a:cs typeface="Times New Roman" panose="02020603050405020304" pitchFamily="18" charset="0"/>
              </a:rPr>
              <a:t>UNCLASSIFIED</a:t>
            </a:r>
            <a:r>
              <a:rPr lang="en-US" sz="1200" b="1" dirty="0">
                <a:solidFill>
                  <a:prstClr val="white"/>
                </a:solidFill>
                <a:latin typeface="Times New Roman" panose="02020603050405020304" pitchFamily="18" charset="0"/>
                <a:cs typeface="Times New Roman" panose="02020603050405020304" pitchFamily="18" charset="0"/>
              </a:rPr>
              <a:t>/</a:t>
            </a:r>
          </a:p>
        </p:txBody>
      </p:sp>
      <p:sp>
        <p:nvSpPr>
          <p:cNvPr id="7" name="Slide Number Placeholder 2"/>
          <p:cNvSpPr>
            <a:spLocks noGrp="1"/>
          </p:cNvSpPr>
          <p:nvPr>
            <p:ph type="sldNum" sz="quarter" idx="12"/>
          </p:nvPr>
        </p:nvSpPr>
        <p:spPr>
          <a:xfrm>
            <a:off x="8610600" y="6492876"/>
            <a:ext cx="2057400" cy="365125"/>
          </a:xfrm>
        </p:spPr>
        <p:txBody>
          <a:bodyPr/>
          <a:lstStyle/>
          <a:p>
            <a:pPr>
              <a:defRPr/>
            </a:pPr>
            <a:fld id="{B37714AA-0BF9-4A09-9CAC-BDB4C06F50CB}" type="slidenum">
              <a:rPr lang="en-US" altLang="en-US" sz="1200">
                <a:solidFill>
                  <a:prstClr val="black">
                    <a:tint val="75000"/>
                  </a:prstClr>
                </a:solidFill>
                <a:latin typeface="Times New Roman" panose="02020603050405020304" pitchFamily="18" charset="0"/>
                <a:cs typeface="Times New Roman" panose="02020603050405020304" pitchFamily="18" charset="0"/>
              </a:rPr>
              <a:pPr>
                <a:defRPr/>
              </a:pPr>
              <a:t>5</a:t>
            </a:fld>
            <a:endParaRPr lang="en-US" altLang="en-US" sz="1200" dirty="0">
              <a:solidFill>
                <a:prstClr val="black">
                  <a:tint val="75000"/>
                </a:prstClr>
              </a:solidFill>
              <a:latin typeface="Times New Roman" panose="02020603050405020304" pitchFamily="18" charset="0"/>
              <a:cs typeface="Times New Roman" panose="02020603050405020304" pitchFamily="18" charset="0"/>
            </a:endParaRPr>
          </a:p>
        </p:txBody>
      </p:sp>
      <p:pic>
        <p:nvPicPr>
          <p:cNvPr id="8" name="Picture 2" descr="8ea2dd13-aa83-43dd-a902-711d99f7dd2e@NAMP1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0270" y="5038360"/>
            <a:ext cx="2984272" cy="168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MC Energ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43035" y="5489714"/>
            <a:ext cx="954088" cy="877888"/>
          </a:xfrm>
          <a:prstGeom prst="rect">
            <a:avLst/>
          </a:prstGeom>
          <a:noFill/>
          <a:ln w="25400" algn="ctr">
            <a:solidFill>
              <a:srgbClr val="C00000"/>
            </a:solidFill>
            <a:miter lim="800000"/>
            <a:headEnd/>
            <a:tailEnd/>
          </a:ln>
          <a:effectLst/>
          <a:extLst>
            <a:ext uri="{909E8E84-426E-40DD-AFC4-6F175D3DCCD1}">
              <a14:hiddenFill xmlns:a14="http://schemas.microsoft.com/office/drawing/2010/main">
                <a:solidFill>
                  <a:srgbClr val="3399FF"/>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94325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643036" y="145479"/>
            <a:ext cx="7343775" cy="995363"/>
          </a:xfrm>
        </p:spPr>
        <p:txBody>
          <a:bodyPr/>
          <a:lstStyle/>
          <a:p>
            <a:pPr eaLnBrk="1" hangingPunct="1"/>
            <a:r>
              <a:rPr lang="en-US" altLang="en-US" sz="3200" dirty="0">
                <a:latin typeface="Times New Roman" panose="02020603050405020304" pitchFamily="18" charset="0"/>
                <a:cs typeface="Times New Roman" panose="02020603050405020304" pitchFamily="18" charset="0"/>
              </a:rPr>
              <a:t>Energy Efficiency, Security, &amp; Resiliency</a:t>
            </a:r>
          </a:p>
        </p:txBody>
      </p:sp>
      <p:sp>
        <p:nvSpPr>
          <p:cNvPr id="104" name="TextBox 103"/>
          <p:cNvSpPr txBox="1"/>
          <p:nvPr/>
        </p:nvSpPr>
        <p:spPr>
          <a:xfrm>
            <a:off x="3864752" y="6979"/>
            <a:ext cx="4520404" cy="276999"/>
          </a:xfrm>
          <a:prstGeom prst="rect">
            <a:avLst/>
          </a:prstGeom>
          <a:noFill/>
        </p:spPr>
        <p:txBody>
          <a:bodyPr wrap="square" rtlCol="0">
            <a:spAutoFit/>
          </a:bodyPr>
          <a:lstStyle/>
          <a:p>
            <a:pPr algn="ctr" defTabSz="457200">
              <a:tabLst>
                <a:tab pos="1722438" algn="l"/>
              </a:tabLst>
              <a:defRPr/>
            </a:pPr>
            <a:r>
              <a:rPr lang="en-US" sz="1200" b="1" dirty="0">
                <a:solidFill>
                  <a:srgbClr val="00B050"/>
                </a:solidFill>
                <a:latin typeface="Times New Roman" panose="02020603050405020304" pitchFamily="18" charset="0"/>
                <a:cs typeface="Times New Roman" panose="02020603050405020304" pitchFamily="18" charset="0"/>
              </a:rPr>
              <a:t>UNCLASSIFIED</a:t>
            </a:r>
            <a:r>
              <a:rPr lang="en-US" sz="1200" b="1" dirty="0">
                <a:solidFill>
                  <a:prstClr val="white"/>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1854918" y="1867648"/>
            <a:ext cx="8429625" cy="5078313"/>
          </a:xfrm>
          <a:prstGeom prst="rect">
            <a:avLst/>
          </a:prstGeom>
          <a:noFill/>
        </p:spPr>
        <p:txBody>
          <a:bodyPr wrap="square" rtlCol="0">
            <a:spAutoFit/>
          </a:bodyPr>
          <a:lstStyle/>
          <a:p>
            <a:pPr defTabSz="457200"/>
            <a:r>
              <a:rPr lang="en-US" b="1" u="sng" dirty="0">
                <a:solidFill>
                  <a:prstClr val="black"/>
                </a:solidFill>
                <a:latin typeface="Times New Roman" panose="02020603050405020304" pitchFamily="18" charset="0"/>
                <a:cs typeface="Times New Roman" panose="02020603050405020304" pitchFamily="18" charset="0"/>
              </a:rPr>
              <a:t>Way Ahead-Continuing Efforts:</a:t>
            </a:r>
          </a:p>
          <a:p>
            <a:pPr marL="742950" lvl="1" indent="-285750" defTabSz="457200">
              <a:buFont typeface="Arial" panose="020B0604020202020204" pitchFamily="34" charset="0"/>
              <a:buChar char="•"/>
            </a:pPr>
            <a:r>
              <a:rPr lang="en-US" u="sng" dirty="0">
                <a:solidFill>
                  <a:prstClr val="black"/>
                </a:solidFill>
                <a:latin typeface="Times New Roman" panose="02020603050405020304" pitchFamily="18" charset="0"/>
                <a:cs typeface="Times New Roman" panose="02020603050405020304" pitchFamily="18" charset="0"/>
              </a:rPr>
              <a:t>Electrical Vehicle Support Equipment (EVSE</a:t>
            </a:r>
            <a:r>
              <a:rPr lang="en-US" dirty="0">
                <a:solidFill>
                  <a:prstClr val="black"/>
                </a:solidFill>
                <a:latin typeface="Times New Roman" panose="02020603050405020304" pitchFamily="18" charset="0"/>
                <a:cs typeface="Times New Roman" panose="02020603050405020304" pitchFamily="18" charset="0"/>
              </a:rPr>
              <a:t>):  FY22 award for FY23 execution  to install electrical vehicle chargers - 39 chargers at 9 charging points.</a:t>
            </a:r>
          </a:p>
          <a:p>
            <a:pPr marL="742950" lvl="1" indent="-285750" defTabSz="457200">
              <a:buFont typeface="Arial" panose="020B0604020202020204" pitchFamily="34" charset="0"/>
              <a:buChar char="•"/>
            </a:pPr>
            <a:r>
              <a:rPr lang="en-US" u="sng" dirty="0">
                <a:solidFill>
                  <a:prstClr val="black"/>
                </a:solidFill>
                <a:latin typeface="Times New Roman" panose="02020603050405020304" pitchFamily="18" charset="0"/>
                <a:cs typeface="Times New Roman" panose="02020603050405020304" pitchFamily="18" charset="0"/>
              </a:rPr>
              <a:t>Energy Resilience Conservation Investment Program (ERCIP)</a:t>
            </a:r>
            <a:r>
              <a:rPr lang="en-US" dirty="0">
                <a:solidFill>
                  <a:prstClr val="black"/>
                </a:solidFill>
                <a:latin typeface="Times New Roman" panose="02020603050405020304" pitchFamily="18" charset="0"/>
                <a:cs typeface="Times New Roman" panose="02020603050405020304" pitchFamily="18" charset="0"/>
              </a:rPr>
              <a:t>: MCLB Albany will submit the following projects for the FY25 ERCIP call for projects.</a:t>
            </a:r>
          </a:p>
          <a:p>
            <a:pPr lvl="2" defTabSz="457200"/>
            <a:r>
              <a:rPr lang="en-US" u="sng" dirty="0">
                <a:solidFill>
                  <a:prstClr val="black"/>
                </a:solidFill>
                <a:latin typeface="Times New Roman" panose="02020603050405020304" pitchFamily="18" charset="0"/>
                <a:cs typeface="Times New Roman" panose="02020603050405020304" pitchFamily="18" charset="0"/>
              </a:rPr>
              <a:t>1. Smart Grid Enhancement</a:t>
            </a:r>
            <a:r>
              <a:rPr lang="en-US" dirty="0">
                <a:solidFill>
                  <a:prstClr val="black"/>
                </a:solidFill>
                <a:latin typeface="Times New Roman" panose="02020603050405020304" pitchFamily="18" charset="0"/>
                <a:cs typeface="Times New Roman" panose="02020603050405020304" pitchFamily="18" charset="0"/>
              </a:rPr>
              <a:t>:  Enhance electrical utility grid operation that will automate manual switching operations.  </a:t>
            </a:r>
          </a:p>
          <a:p>
            <a:pPr lvl="2" defTabSz="457200"/>
            <a:r>
              <a:rPr lang="en-US" u="sng" dirty="0">
                <a:solidFill>
                  <a:prstClr val="black"/>
                </a:solidFill>
                <a:latin typeface="Times New Roman" panose="02020603050405020304" pitchFamily="18" charset="0"/>
                <a:cs typeface="Times New Roman" panose="02020603050405020304" pitchFamily="18" charset="0"/>
              </a:rPr>
              <a:t>2. Advanced Metering Infrastructure (AMI)</a:t>
            </a:r>
            <a:r>
              <a:rPr lang="en-US" dirty="0">
                <a:solidFill>
                  <a:prstClr val="black"/>
                </a:solidFill>
                <a:latin typeface="Times New Roman" panose="02020603050405020304" pitchFamily="18" charset="0"/>
                <a:cs typeface="Times New Roman" panose="02020603050405020304" pitchFamily="18" charset="0"/>
              </a:rPr>
              <a:t>:  Install AMI meters to comply with Energy Policy Act 2005 and to improve energy consumption.  Est cost $3.3M.</a:t>
            </a:r>
          </a:p>
          <a:p>
            <a:pPr lvl="2" defTabSz="457200"/>
            <a:r>
              <a:rPr lang="en-US" u="sng" dirty="0">
                <a:solidFill>
                  <a:prstClr val="black"/>
                </a:solidFill>
                <a:latin typeface="Times New Roman" panose="02020603050405020304" pitchFamily="18" charset="0"/>
                <a:cs typeface="Times New Roman" panose="02020603050405020304" pitchFamily="18" charset="0"/>
              </a:rPr>
              <a:t>3. Domestic Hot Water Solar Panel Heating</a:t>
            </a:r>
            <a:r>
              <a:rPr lang="en-US" dirty="0">
                <a:solidFill>
                  <a:prstClr val="black"/>
                </a:solidFill>
                <a:latin typeface="Times New Roman" panose="02020603050405020304" pitchFamily="18" charset="0"/>
                <a:cs typeface="Times New Roman" panose="02020603050405020304" pitchFamily="18" charset="0"/>
              </a:rPr>
              <a:t>:  Thermal system at the BEQ.  Est cost $1.7M.</a:t>
            </a:r>
          </a:p>
          <a:p>
            <a:pPr lvl="2" defTabSz="457200"/>
            <a:r>
              <a:rPr lang="en-US" u="sng" dirty="0">
                <a:solidFill>
                  <a:prstClr val="black"/>
                </a:solidFill>
                <a:latin typeface="Times New Roman" panose="02020603050405020304" pitchFamily="18" charset="0"/>
                <a:cs typeface="Times New Roman" panose="02020603050405020304" pitchFamily="18" charset="0"/>
              </a:rPr>
              <a:t>4. Water Hardness Treatment</a:t>
            </a:r>
            <a:r>
              <a:rPr lang="en-US" dirty="0">
                <a:solidFill>
                  <a:prstClr val="black"/>
                </a:solidFill>
                <a:latin typeface="Times New Roman" panose="02020603050405020304" pitchFamily="18" charset="0"/>
                <a:cs typeface="Times New Roman" panose="02020603050405020304" pitchFamily="18" charset="0"/>
              </a:rPr>
              <a:t>:  Install a </a:t>
            </a:r>
            <a:r>
              <a:rPr lang="en-US" dirty="0" err="1">
                <a:solidFill>
                  <a:prstClr val="black"/>
                </a:solidFill>
                <a:latin typeface="Times New Roman" panose="02020603050405020304" pitchFamily="18" charset="0"/>
                <a:cs typeface="Times New Roman" panose="02020603050405020304" pitchFamily="18" charset="0"/>
              </a:rPr>
              <a:t>nano</a:t>
            </a:r>
            <a:r>
              <a:rPr lang="en-US" dirty="0">
                <a:solidFill>
                  <a:prstClr val="black"/>
                </a:solidFill>
                <a:latin typeface="Times New Roman" panose="02020603050405020304" pitchFamily="18" charset="0"/>
                <a:cs typeface="Times New Roman" panose="02020603050405020304" pitchFamily="18" charset="0"/>
              </a:rPr>
              <a:t>-filtration water treatment system to eliminate “hard water”.  Est cost $11.5M.</a:t>
            </a:r>
          </a:p>
          <a:p>
            <a:pPr marL="742950" lvl="1" indent="-285750" defTabSz="457200">
              <a:buFont typeface="Arial" panose="020B0604020202020204" pitchFamily="34" charset="0"/>
              <a:buChar char="•"/>
            </a:pPr>
            <a:r>
              <a:rPr lang="en-US" u="sng" dirty="0">
                <a:solidFill>
                  <a:prstClr val="black"/>
                </a:solidFill>
                <a:latin typeface="Times New Roman" panose="02020603050405020304" pitchFamily="18" charset="0"/>
                <a:cs typeface="Times New Roman" panose="02020603050405020304" pitchFamily="18" charset="0"/>
              </a:rPr>
              <a:t>GA Power 31MW Solar Photovoltaic Connection</a:t>
            </a:r>
            <a:r>
              <a:rPr lang="en-US" dirty="0">
                <a:solidFill>
                  <a:prstClr val="black"/>
                </a:solidFill>
                <a:latin typeface="Times New Roman" panose="02020603050405020304" pitchFamily="18" charset="0"/>
                <a:cs typeface="Times New Roman" panose="02020603050405020304" pitchFamily="18" charset="0"/>
              </a:rPr>
              <a:t>:  In discussion with GA Power regarding a dedicated connection to the solar PV system.  </a:t>
            </a:r>
          </a:p>
          <a:p>
            <a:pPr defTabSz="457200"/>
            <a:br>
              <a:rPr lang="en-US" dirty="0">
                <a:solidFill>
                  <a:prstClr val="black"/>
                </a:solidFill>
                <a:latin typeface="Times New Roman" panose="02020603050405020304" pitchFamily="18" charset="0"/>
                <a:cs typeface="Times New Roman" panose="02020603050405020304" pitchFamily="18" charset="0"/>
              </a:rPr>
            </a:br>
            <a:endParaRPr lang="en-US"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1952625" y="1221317"/>
            <a:ext cx="8234210" cy="646331"/>
          </a:xfrm>
          <a:prstGeom prst="rect">
            <a:avLst/>
          </a:prstGeom>
          <a:solidFill>
            <a:schemeClr val="accent6">
              <a:lumMod val="40000"/>
              <a:lumOff val="60000"/>
            </a:schemeClr>
          </a:solidFill>
          <a:ln>
            <a:solidFill>
              <a:schemeClr val="accent4"/>
            </a:solidFill>
          </a:ln>
        </p:spPr>
        <p:txBody>
          <a:bodyPr wrap="square">
            <a:spAutoFit/>
          </a:bodyPr>
          <a:lstStyle/>
          <a:p>
            <a:pPr defTabSz="457200"/>
            <a:r>
              <a:rPr lang="en-US" b="1" i="1" dirty="0">
                <a:solidFill>
                  <a:prstClr val="black"/>
                </a:solidFill>
                <a:latin typeface="Times New Roman" panose="02020603050405020304" pitchFamily="18" charset="0"/>
                <a:cs typeface="Times New Roman" panose="02020603050405020304" pitchFamily="18" charset="0"/>
              </a:rPr>
              <a:t>On 24 May 2022, MCLB Albany became the first </a:t>
            </a:r>
            <a:r>
              <a:rPr lang="en-US" b="1" i="1" u="sng" dirty="0">
                <a:solidFill>
                  <a:prstClr val="black"/>
                </a:solidFill>
                <a:latin typeface="Times New Roman" panose="02020603050405020304" pitchFamily="18" charset="0"/>
                <a:cs typeface="Times New Roman" panose="02020603050405020304" pitchFamily="18" charset="0"/>
              </a:rPr>
              <a:t>Net Zero “Energy” </a:t>
            </a:r>
            <a:r>
              <a:rPr lang="en-US" b="1" i="1" dirty="0">
                <a:solidFill>
                  <a:prstClr val="black"/>
                </a:solidFill>
                <a:latin typeface="Times New Roman" panose="02020603050405020304" pitchFamily="18" charset="0"/>
                <a:cs typeface="Times New Roman" panose="02020603050405020304" pitchFamily="18" charset="0"/>
              </a:rPr>
              <a:t>military installation in the Department of Defense; to include SMARTGRID technology.</a:t>
            </a:r>
          </a:p>
        </p:txBody>
      </p:sp>
      <p:sp>
        <p:nvSpPr>
          <p:cNvPr id="107" name="TextBox 106"/>
          <p:cNvSpPr txBox="1"/>
          <p:nvPr/>
        </p:nvSpPr>
        <p:spPr>
          <a:xfrm>
            <a:off x="3809528" y="6581002"/>
            <a:ext cx="4520404" cy="276999"/>
          </a:xfrm>
          <a:prstGeom prst="rect">
            <a:avLst/>
          </a:prstGeom>
          <a:noFill/>
        </p:spPr>
        <p:txBody>
          <a:bodyPr wrap="square" rtlCol="0">
            <a:spAutoFit/>
          </a:bodyPr>
          <a:lstStyle/>
          <a:p>
            <a:pPr algn="ctr" defTabSz="457200">
              <a:tabLst>
                <a:tab pos="1722438" algn="l"/>
              </a:tabLst>
              <a:defRPr/>
            </a:pPr>
            <a:r>
              <a:rPr lang="en-US" sz="1200" b="1" dirty="0">
                <a:solidFill>
                  <a:srgbClr val="00B050"/>
                </a:solidFill>
                <a:latin typeface="Times New Roman" panose="02020603050405020304" pitchFamily="18" charset="0"/>
                <a:cs typeface="Times New Roman" panose="02020603050405020304" pitchFamily="18" charset="0"/>
              </a:rPr>
              <a:t>UNCLASSIFIED</a:t>
            </a:r>
            <a:r>
              <a:rPr lang="en-US" sz="1200" b="1" dirty="0">
                <a:solidFill>
                  <a:prstClr val="white"/>
                </a:solidFill>
                <a:latin typeface="Times New Roman" panose="02020603050405020304" pitchFamily="18" charset="0"/>
                <a:cs typeface="Times New Roman" panose="02020603050405020304" pitchFamily="18" charset="0"/>
              </a:rPr>
              <a:t>/</a:t>
            </a:r>
          </a:p>
        </p:txBody>
      </p:sp>
      <p:sp>
        <p:nvSpPr>
          <p:cNvPr id="7" name="Slide Number Placeholder 2"/>
          <p:cNvSpPr>
            <a:spLocks noGrp="1"/>
          </p:cNvSpPr>
          <p:nvPr>
            <p:ph type="sldNum" sz="quarter" idx="12"/>
          </p:nvPr>
        </p:nvSpPr>
        <p:spPr>
          <a:xfrm>
            <a:off x="8610600" y="6492876"/>
            <a:ext cx="2057400" cy="365125"/>
          </a:xfrm>
        </p:spPr>
        <p:txBody>
          <a:bodyPr/>
          <a:lstStyle/>
          <a:p>
            <a:pPr>
              <a:defRPr/>
            </a:pPr>
            <a:fld id="{B37714AA-0BF9-4A09-9CAC-BDB4C06F50CB}" type="slidenum">
              <a:rPr lang="en-US" altLang="en-US" sz="1200">
                <a:solidFill>
                  <a:prstClr val="black">
                    <a:tint val="75000"/>
                  </a:prstClr>
                </a:solidFill>
                <a:latin typeface="Times New Roman" panose="02020603050405020304" pitchFamily="18" charset="0"/>
                <a:cs typeface="Times New Roman" panose="02020603050405020304" pitchFamily="18" charset="0"/>
              </a:rPr>
              <a:pPr>
                <a:defRPr/>
              </a:pPr>
              <a:t>6</a:t>
            </a:fld>
            <a:endParaRPr lang="en-US" altLang="en-US" sz="1200" dirty="0">
              <a:solidFill>
                <a:prstClr val="black">
                  <a:tint val="7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541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119286" y="138500"/>
            <a:ext cx="6615265" cy="995363"/>
          </a:xfrm>
        </p:spPr>
        <p:txBody>
          <a:bodyPr/>
          <a:lstStyle/>
          <a:p>
            <a:pPr eaLnBrk="1" hangingPunct="1"/>
            <a:r>
              <a:rPr lang="en-US" altLang="en-US" sz="3200" dirty="0">
                <a:latin typeface="Times New Roman" panose="02020603050405020304" pitchFamily="18" charset="0"/>
                <a:cs typeface="Times New Roman" panose="02020603050405020304" pitchFamily="18" charset="0"/>
              </a:rPr>
              <a:t>Transformation and Modernization</a:t>
            </a:r>
          </a:p>
        </p:txBody>
      </p:sp>
      <p:sp>
        <p:nvSpPr>
          <p:cNvPr id="104" name="TextBox 103"/>
          <p:cNvSpPr txBox="1"/>
          <p:nvPr/>
        </p:nvSpPr>
        <p:spPr>
          <a:xfrm>
            <a:off x="3864752" y="1"/>
            <a:ext cx="4520404" cy="276999"/>
          </a:xfrm>
          <a:prstGeom prst="rect">
            <a:avLst/>
          </a:prstGeom>
          <a:noFill/>
        </p:spPr>
        <p:txBody>
          <a:bodyPr wrap="square" rtlCol="0">
            <a:spAutoFit/>
          </a:bodyPr>
          <a:lstStyle/>
          <a:p>
            <a:pPr algn="ctr" defTabSz="457200">
              <a:tabLst>
                <a:tab pos="1722438" algn="l"/>
              </a:tabLst>
              <a:defRPr/>
            </a:pPr>
            <a:r>
              <a:rPr lang="en-US" sz="1200" b="1" dirty="0">
                <a:solidFill>
                  <a:srgbClr val="00B050"/>
                </a:solidFill>
                <a:latin typeface="Times New Roman" panose="02020603050405020304" pitchFamily="18" charset="0"/>
                <a:cs typeface="Times New Roman" panose="02020603050405020304" pitchFamily="18" charset="0"/>
              </a:rPr>
              <a:t>UNCLASSIFIED</a:t>
            </a:r>
            <a:r>
              <a:rPr lang="en-US" sz="1200" b="1" dirty="0">
                <a:solidFill>
                  <a:prstClr val="white"/>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1910142" y="1856630"/>
            <a:ext cx="8429625" cy="4862870"/>
          </a:xfrm>
          <a:prstGeom prst="rect">
            <a:avLst/>
          </a:prstGeom>
          <a:noFill/>
        </p:spPr>
        <p:txBody>
          <a:bodyPr wrap="square" rtlCol="0">
            <a:spAutoFit/>
          </a:bodyPr>
          <a:lstStyle/>
          <a:p>
            <a:pPr defTabSz="457200"/>
            <a:r>
              <a:rPr lang="en-US" b="1" u="sng" dirty="0">
                <a:solidFill>
                  <a:prstClr val="black"/>
                </a:solidFill>
                <a:latin typeface="Times New Roman" panose="02020603050405020304" pitchFamily="18" charset="0"/>
                <a:cs typeface="Times New Roman" panose="02020603050405020304" pitchFamily="18" charset="0"/>
              </a:rPr>
              <a:t>Facility Related Control Systems (FRCS) Pilot Program:</a:t>
            </a:r>
          </a:p>
          <a:p>
            <a:pPr marL="285750" indent="-285750" defTabSz="457200">
              <a:buFont typeface="Wingdings" panose="05000000000000000000" pitchFamily="2" charset="2"/>
              <a:buChar char="Ø"/>
            </a:pPr>
            <a:r>
              <a:rPr lang="en-US" dirty="0">
                <a:solidFill>
                  <a:prstClr val="black"/>
                </a:solidFill>
                <a:latin typeface="Times New Roman" panose="02020603050405020304" pitchFamily="18" charset="0"/>
                <a:cs typeface="Times New Roman" panose="02020603050405020304" pitchFamily="18" charset="0"/>
              </a:rPr>
              <a:t>Implement Condition-Based Maintenance Plus (CBM+) to reduce maintenance costs and predict maintenance failures before they happen.</a:t>
            </a:r>
          </a:p>
          <a:p>
            <a:pPr marL="742950" lvl="1" indent="-285750" defTabSz="457200">
              <a:buFont typeface="Arial" panose="020B0604020202020204" pitchFamily="34" charset="0"/>
              <a:buChar char="•"/>
            </a:pPr>
            <a:r>
              <a:rPr lang="en-US"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Pilot leverages central data processing at Facility Systems  Branch, Kansas City, KS implement CBM+ utilizing FRCS.</a:t>
            </a:r>
          </a:p>
          <a:p>
            <a:pPr marL="742950" lvl="1" indent="-285750" defTabSz="457200">
              <a:buFont typeface="Arial" panose="020B0604020202020204" pitchFamily="34" charset="0"/>
              <a:buChar char="•"/>
            </a:pPr>
            <a:r>
              <a:rPr lang="en-US" sz="1600" dirty="0">
                <a:solidFill>
                  <a:prstClr val="black"/>
                </a:solidFill>
                <a:latin typeface="Times New Roman" panose="02020603050405020304" pitchFamily="18" charset="0"/>
                <a:cs typeface="Times New Roman" panose="02020603050405020304" pitchFamily="18" charset="0"/>
              </a:rPr>
              <a:t>FRCS Provides smart-grid architecture to monitor facilities and industrial operations to collect, transmit, analyze and act upon reliable data.</a:t>
            </a:r>
          </a:p>
          <a:p>
            <a:pPr marL="742950" lvl="1" indent="-285750" defTabSz="457200">
              <a:buFont typeface="Arial" panose="020B0604020202020204" pitchFamily="34" charset="0"/>
              <a:buChar char="•"/>
            </a:pPr>
            <a:endParaRPr lang="en-US" dirty="0">
              <a:solidFill>
                <a:prstClr val="black"/>
              </a:solidFill>
              <a:latin typeface="Times New Roman" panose="02020603050405020304" pitchFamily="18" charset="0"/>
              <a:cs typeface="Times New Roman" panose="02020603050405020304" pitchFamily="18" charset="0"/>
            </a:endParaRPr>
          </a:p>
          <a:p>
            <a:pPr defTabSz="457200"/>
            <a:r>
              <a:rPr lang="en-US" b="1" u="sng" dirty="0">
                <a:solidFill>
                  <a:prstClr val="black"/>
                </a:solidFill>
                <a:latin typeface="Times New Roman" panose="02020603050405020304" pitchFamily="18" charset="0"/>
                <a:cs typeface="Times New Roman" panose="02020603050405020304" pitchFamily="18" charset="0"/>
              </a:rPr>
              <a:t>5G Initiative—DoD selected MCLB Albany to implement a network testbed:</a:t>
            </a:r>
          </a:p>
          <a:p>
            <a:pPr marL="285750" indent="-285750" defTabSz="457200">
              <a:buFont typeface="Wingdings" panose="05000000000000000000" pitchFamily="2" charset="2"/>
              <a:buChar char="Ø"/>
            </a:pPr>
            <a:r>
              <a:rPr lang="en-US" dirty="0">
                <a:solidFill>
                  <a:prstClr val="black"/>
                </a:solidFill>
                <a:latin typeface="Times New Roman" panose="02020603050405020304" pitchFamily="18" charset="0"/>
                <a:cs typeface="Times New Roman" panose="02020603050405020304" pitchFamily="18" charset="0"/>
              </a:rPr>
              <a:t>5G enabled Smart Warehouse technologies will improve the Efficiency, Accuracy, Security, and Safety of materiel and supply handling, management, storage, and distribution of military assets.</a:t>
            </a:r>
          </a:p>
          <a:p>
            <a:pPr marL="742950" lvl="1" indent="-285750" defTabSz="457200">
              <a:buFont typeface="Arial" panose="020B0604020202020204" pitchFamily="34" charset="0"/>
              <a:buChar char="•"/>
            </a:pPr>
            <a:r>
              <a:rPr lang="en-US" sz="1600" dirty="0">
                <a:solidFill>
                  <a:prstClr val="black"/>
                </a:solidFill>
                <a:latin typeface="Times New Roman" panose="02020603050405020304" pitchFamily="18" charset="0"/>
                <a:cs typeface="Times New Roman" panose="02020603050405020304" pitchFamily="18" charset="0"/>
              </a:rPr>
              <a:t>3 phases-System Design, Test prototypes, and Installation. </a:t>
            </a:r>
          </a:p>
          <a:p>
            <a:pPr marL="742950" lvl="1" indent="-285750" defTabSz="457200">
              <a:buFont typeface="Arial" panose="020B0604020202020204" pitchFamily="34" charset="0"/>
              <a:buChar char="•"/>
            </a:pPr>
            <a:r>
              <a:rPr lang="en-US" sz="1600" dirty="0">
                <a:solidFill>
                  <a:prstClr val="black"/>
                </a:solidFill>
                <a:latin typeface="Times New Roman" panose="02020603050405020304" pitchFamily="18" charset="0"/>
                <a:cs typeface="Times New Roman" panose="02020603050405020304" pitchFamily="18" charset="0"/>
              </a:rPr>
              <a:t>MCLB Albany Demonstration set for December 2021.</a:t>
            </a:r>
          </a:p>
          <a:p>
            <a:pPr defTabSz="457200"/>
            <a:endParaRPr lang="en-US" dirty="0">
              <a:solidFill>
                <a:prstClr val="black"/>
              </a:solidFill>
              <a:latin typeface="Times New Roman" panose="02020603050405020304" pitchFamily="18" charset="0"/>
              <a:cs typeface="Times New Roman" panose="02020603050405020304" pitchFamily="18" charset="0"/>
            </a:endParaRPr>
          </a:p>
          <a:p>
            <a:pPr defTabSz="457200"/>
            <a:r>
              <a:rPr lang="en-US" b="1" u="sng" dirty="0">
                <a:solidFill>
                  <a:prstClr val="black"/>
                </a:solidFill>
                <a:latin typeface="Times New Roman" panose="02020603050405020304" pitchFamily="18" charset="0"/>
                <a:cs typeface="Times New Roman" panose="02020603050405020304" pitchFamily="18" charset="0"/>
              </a:rPr>
              <a:t>Enterprise Marine Corps Wireless Initiative:</a:t>
            </a:r>
          </a:p>
          <a:p>
            <a:pPr marL="285750" indent="-285750" defTabSz="457200">
              <a:buFont typeface="Wingdings" panose="05000000000000000000" pitchFamily="2" charset="2"/>
              <a:buChar char="Ø"/>
            </a:pPr>
            <a:r>
              <a:rPr lang="en-US" dirty="0">
                <a:solidFill>
                  <a:prstClr val="black"/>
                </a:solidFill>
                <a:latin typeface="Times New Roman" panose="02020603050405020304" pitchFamily="18" charset="0"/>
                <a:cs typeface="Times New Roman" panose="02020603050405020304" pitchFamily="18" charset="0"/>
              </a:rPr>
              <a:t>Currently at 90% complete—will eventually transition to 5G.</a:t>
            </a:r>
            <a:endParaRPr lang="en-US" sz="1600" dirty="0">
              <a:solidFill>
                <a:prstClr val="black"/>
              </a:solidFill>
              <a:latin typeface="Times New Roman" panose="02020603050405020304" pitchFamily="18" charset="0"/>
              <a:cs typeface="Times New Roman" panose="02020603050405020304" pitchFamily="18" charset="0"/>
            </a:endParaRPr>
          </a:p>
          <a:p>
            <a:pPr marL="742950" lvl="1" indent="-285750" defTabSz="457200">
              <a:buFont typeface="Arial" panose="020B0604020202020204" pitchFamily="34" charset="0"/>
              <a:buChar char="•"/>
            </a:pPr>
            <a:r>
              <a:rPr lang="en-US" sz="1600" dirty="0">
                <a:solidFill>
                  <a:prstClr val="black"/>
                </a:solidFill>
                <a:latin typeface="Times New Roman" panose="02020603050405020304" pitchFamily="18" charset="0"/>
                <a:cs typeface="Times New Roman" panose="02020603050405020304" pitchFamily="18" charset="0"/>
              </a:rPr>
              <a:t>Greatly enhances operations for the Production Plant and Storage Command.</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1952625" y="1133863"/>
            <a:ext cx="8234210" cy="646331"/>
          </a:xfrm>
          <a:prstGeom prst="rect">
            <a:avLst/>
          </a:prstGeom>
          <a:solidFill>
            <a:schemeClr val="accent6">
              <a:lumMod val="40000"/>
              <a:lumOff val="60000"/>
            </a:schemeClr>
          </a:solidFill>
          <a:ln>
            <a:solidFill>
              <a:schemeClr val="accent4"/>
            </a:solidFill>
          </a:ln>
        </p:spPr>
        <p:txBody>
          <a:bodyPr wrap="square">
            <a:spAutoFit/>
          </a:bodyPr>
          <a:lstStyle/>
          <a:p>
            <a:pPr defTabSz="457200"/>
            <a:r>
              <a:rPr lang="en-US" b="1" i="1" dirty="0">
                <a:solidFill>
                  <a:prstClr val="black"/>
                </a:solidFill>
                <a:latin typeface="Times New Roman" panose="02020603050405020304" pitchFamily="18" charset="0"/>
                <a:cs typeface="Times New Roman" panose="02020603050405020304" pitchFamily="18" charset="0"/>
              </a:rPr>
              <a:t>MCLB Albany is Marine Corps’ Pilot site for Facility Related Control Systems (FRCS) and 5G for “Smart Warehousing”.</a:t>
            </a:r>
          </a:p>
        </p:txBody>
      </p:sp>
      <p:sp>
        <p:nvSpPr>
          <p:cNvPr id="107" name="TextBox 106"/>
          <p:cNvSpPr txBox="1"/>
          <p:nvPr/>
        </p:nvSpPr>
        <p:spPr>
          <a:xfrm>
            <a:off x="3809528" y="6581002"/>
            <a:ext cx="4520404" cy="276999"/>
          </a:xfrm>
          <a:prstGeom prst="rect">
            <a:avLst/>
          </a:prstGeom>
          <a:noFill/>
        </p:spPr>
        <p:txBody>
          <a:bodyPr wrap="square" rtlCol="0">
            <a:spAutoFit/>
          </a:bodyPr>
          <a:lstStyle/>
          <a:p>
            <a:pPr algn="ctr" defTabSz="457200">
              <a:tabLst>
                <a:tab pos="1722438" algn="l"/>
              </a:tabLst>
              <a:defRPr/>
            </a:pPr>
            <a:r>
              <a:rPr lang="en-US" sz="1200" b="1" dirty="0">
                <a:solidFill>
                  <a:srgbClr val="00B050"/>
                </a:solidFill>
                <a:latin typeface="Times New Roman" panose="02020603050405020304" pitchFamily="18" charset="0"/>
                <a:cs typeface="Times New Roman" panose="02020603050405020304" pitchFamily="18" charset="0"/>
              </a:rPr>
              <a:t>UNCLASSIFIED</a:t>
            </a:r>
            <a:r>
              <a:rPr lang="en-US" sz="1200" b="1" dirty="0">
                <a:solidFill>
                  <a:prstClr val="whit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27786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le:US State georgia grey.png - Wikipedia"/>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73412" y="1724930"/>
            <a:ext cx="2903216" cy="3138611"/>
          </a:xfrm>
          <a:prstGeom prst="rect">
            <a:avLst/>
          </a:prstGeom>
        </p:spPr>
      </p:pic>
      <p:sp>
        <p:nvSpPr>
          <p:cNvPr id="4" name="Slide Number Placeholder 3"/>
          <p:cNvSpPr>
            <a:spLocks noGrp="1"/>
          </p:cNvSpPr>
          <p:nvPr>
            <p:ph type="sldNum" sz="quarter" idx="12"/>
          </p:nvPr>
        </p:nvSpPr>
        <p:spPr>
          <a:xfrm>
            <a:off x="8273143" y="6393998"/>
            <a:ext cx="2057400" cy="365125"/>
          </a:xfrm>
        </p:spPr>
        <p:txBody>
          <a:bodyPr/>
          <a:lstStyle/>
          <a:p>
            <a:pPr>
              <a:defRPr/>
            </a:pPr>
            <a:fld id="{2C328101-CDE7-4CAB-ACFA-5C98A0B32E07}" type="slidenum">
              <a:rPr lang="en-US" altLang="en-US" sz="1200">
                <a:solidFill>
                  <a:prstClr val="black">
                    <a:tint val="75000"/>
                  </a:prstClr>
                </a:solidFill>
                <a:latin typeface="Times New Roman" panose="02020603050405020304" pitchFamily="18" charset="0"/>
                <a:cs typeface="Times New Roman" panose="02020603050405020304" pitchFamily="18" charset="0"/>
              </a:rPr>
              <a:pPr>
                <a:defRPr/>
              </a:pPr>
              <a:t>8</a:t>
            </a:fld>
            <a:endParaRPr lang="en-US" altLang="en-US" sz="1200" dirty="0">
              <a:solidFill>
                <a:prstClr val="black">
                  <a:tint val="75000"/>
                </a:prst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535588" y="244722"/>
            <a:ext cx="4788490" cy="646331"/>
          </a:xfrm>
          <a:prstGeom prst="rect">
            <a:avLst/>
          </a:prstGeom>
          <a:noFill/>
        </p:spPr>
        <p:txBody>
          <a:bodyPr wrap="none" rtlCol="0">
            <a:spAutoFit/>
          </a:bodyPr>
          <a:lstStyle/>
          <a:p>
            <a:pPr algn="ctr" defTabSz="457200">
              <a:defRPr/>
            </a:pPr>
            <a:r>
              <a:rPr lang="en-US" sz="3600" dirty="0">
                <a:solidFill>
                  <a:prstClr val="black"/>
                </a:solidFill>
                <a:latin typeface="Times New Roman" panose="02020603050405020304" pitchFamily="18" charset="0"/>
                <a:cs typeface="Times New Roman" panose="02020603050405020304" pitchFamily="18" charset="0"/>
              </a:rPr>
              <a:t>Community Partnerships</a:t>
            </a:r>
          </a:p>
        </p:txBody>
      </p:sp>
      <p:pic>
        <p:nvPicPr>
          <p:cNvPr id="3" name="Picture 2"/>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89955" y="3450820"/>
            <a:ext cx="581706" cy="581706"/>
          </a:xfrm>
          <a:prstGeom prst="rect">
            <a:avLst/>
          </a:prstGeom>
        </p:spPr>
      </p:pic>
      <p:sp>
        <p:nvSpPr>
          <p:cNvPr id="8" name="Rectangle 7"/>
          <p:cNvSpPr/>
          <p:nvPr/>
        </p:nvSpPr>
        <p:spPr>
          <a:xfrm>
            <a:off x="4907900" y="1781820"/>
            <a:ext cx="2903216" cy="299997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dirty="0">
              <a:solidFill>
                <a:prstClr val="white"/>
              </a:solidFill>
              <a:latin typeface="Calibri" panose="020F0502020204030204"/>
            </a:endParaRPr>
          </a:p>
        </p:txBody>
      </p:sp>
      <p:cxnSp>
        <p:nvCxnSpPr>
          <p:cNvPr id="9" name="Straight Connector 8"/>
          <p:cNvCxnSpPr/>
          <p:nvPr/>
        </p:nvCxnSpPr>
        <p:spPr>
          <a:xfrm>
            <a:off x="6560457" y="3727159"/>
            <a:ext cx="3425372" cy="145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15028" y="3727159"/>
            <a:ext cx="3635748" cy="1451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025273" y="4349693"/>
            <a:ext cx="23102" cy="19058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048375" y="1227805"/>
            <a:ext cx="23102" cy="19058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903202" y="133774"/>
            <a:ext cx="4520404" cy="276999"/>
          </a:xfrm>
          <a:prstGeom prst="rect">
            <a:avLst/>
          </a:prstGeom>
          <a:noFill/>
        </p:spPr>
        <p:txBody>
          <a:bodyPr wrap="square" rtlCol="0">
            <a:spAutoFit/>
          </a:bodyPr>
          <a:lstStyle/>
          <a:p>
            <a:pPr algn="ctr" defTabSz="457200">
              <a:tabLst>
                <a:tab pos="1722438" algn="l"/>
              </a:tabLst>
              <a:defRPr/>
            </a:pPr>
            <a:r>
              <a:rPr lang="en-US" sz="1200" b="1" dirty="0">
                <a:solidFill>
                  <a:srgbClr val="00B050"/>
                </a:solidFill>
                <a:latin typeface="Times New Roman" panose="02020603050405020304" pitchFamily="18" charset="0"/>
                <a:cs typeface="Times New Roman" panose="02020603050405020304" pitchFamily="18" charset="0"/>
              </a:rPr>
              <a:t>UNCLASSIFIED</a:t>
            </a:r>
            <a:r>
              <a:rPr lang="en-US" sz="1200" b="1" dirty="0">
                <a:solidFill>
                  <a:prstClr val="white"/>
                </a:solidFill>
                <a:latin typeface="Times New Roman" panose="02020603050405020304" pitchFamily="18" charset="0"/>
                <a:cs typeface="Times New Roman" panose="02020603050405020304" pitchFamily="18" charset="0"/>
              </a:rPr>
              <a:t>/</a:t>
            </a:r>
          </a:p>
        </p:txBody>
      </p:sp>
      <p:sp>
        <p:nvSpPr>
          <p:cNvPr id="23" name="TextBox 22"/>
          <p:cNvSpPr txBox="1"/>
          <p:nvPr/>
        </p:nvSpPr>
        <p:spPr>
          <a:xfrm>
            <a:off x="3657132" y="6620624"/>
            <a:ext cx="4520404" cy="276999"/>
          </a:xfrm>
          <a:prstGeom prst="rect">
            <a:avLst/>
          </a:prstGeom>
          <a:noFill/>
        </p:spPr>
        <p:txBody>
          <a:bodyPr wrap="square" rtlCol="0">
            <a:spAutoFit/>
          </a:bodyPr>
          <a:lstStyle/>
          <a:p>
            <a:pPr algn="ctr" defTabSz="457200">
              <a:tabLst>
                <a:tab pos="1722438" algn="l"/>
              </a:tabLst>
              <a:defRPr/>
            </a:pPr>
            <a:r>
              <a:rPr lang="en-US" sz="1200" b="1" dirty="0">
                <a:solidFill>
                  <a:srgbClr val="00B050"/>
                </a:solidFill>
                <a:latin typeface="Times New Roman" panose="02020603050405020304" pitchFamily="18" charset="0"/>
                <a:cs typeface="Times New Roman" panose="02020603050405020304" pitchFamily="18" charset="0"/>
              </a:rPr>
              <a:t>UNCLASSIFIED</a:t>
            </a:r>
            <a:r>
              <a:rPr lang="en-US" sz="1200" b="1" dirty="0">
                <a:solidFill>
                  <a:prstClr val="white"/>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1570893" y="1109251"/>
            <a:ext cx="4411971" cy="1477328"/>
          </a:xfrm>
          <a:prstGeom prst="rect">
            <a:avLst/>
          </a:prstGeom>
          <a:noFill/>
        </p:spPr>
        <p:txBody>
          <a:bodyPr wrap="square" rtlCol="0">
            <a:spAutoFit/>
          </a:bodyPr>
          <a:lstStyle/>
          <a:p>
            <a:pPr algn="ctr" defTabSz="457200">
              <a:defRPr/>
            </a:pPr>
            <a:r>
              <a:rPr lang="en-US" b="1" u="sng" dirty="0">
                <a:solidFill>
                  <a:prstClr val="black"/>
                </a:solidFill>
                <a:latin typeface="Times New Roman" panose="02020603050405020304" pitchFamily="18" charset="0"/>
                <a:cs typeface="Times New Roman" panose="02020603050405020304" pitchFamily="18" charset="0"/>
              </a:rPr>
              <a:t>Education</a:t>
            </a:r>
          </a:p>
          <a:p>
            <a:pPr defTabSz="457200">
              <a:defRPr/>
            </a:pPr>
            <a:r>
              <a:rPr lang="en-US" u="sng" dirty="0">
                <a:solidFill>
                  <a:prstClr val="black"/>
                </a:solidFill>
                <a:latin typeface="Times New Roman" panose="02020603050405020304" pitchFamily="18" charset="0"/>
                <a:cs typeface="Times New Roman" panose="02020603050405020304" pitchFamily="18" charset="0"/>
              </a:rPr>
              <a:t>7 agreements with 6 institutions</a:t>
            </a:r>
            <a:r>
              <a:rPr lang="en-US" dirty="0">
                <a:solidFill>
                  <a:prstClr val="black"/>
                </a:solidFill>
                <a:latin typeface="Times New Roman" panose="02020603050405020304" pitchFamily="18" charset="0"/>
                <a:cs typeface="Times New Roman" panose="02020603050405020304" pitchFamily="18" charset="0"/>
              </a:rPr>
              <a:t>:  Albany State University, Albany Technical College, Dougherty Co. Schools, Lee Co. Schools, Worth Co. Schools, and the YMCA.</a:t>
            </a:r>
          </a:p>
        </p:txBody>
      </p:sp>
      <p:sp>
        <p:nvSpPr>
          <p:cNvPr id="24" name="TextBox 23"/>
          <p:cNvSpPr txBox="1"/>
          <p:nvPr/>
        </p:nvSpPr>
        <p:spPr>
          <a:xfrm>
            <a:off x="1524000" y="3758136"/>
            <a:ext cx="4397542" cy="2585323"/>
          </a:xfrm>
          <a:prstGeom prst="rect">
            <a:avLst/>
          </a:prstGeom>
          <a:noFill/>
        </p:spPr>
        <p:txBody>
          <a:bodyPr wrap="square" rtlCol="0">
            <a:spAutoFit/>
          </a:bodyPr>
          <a:lstStyle/>
          <a:p>
            <a:pPr algn="ctr" defTabSz="457200"/>
            <a:r>
              <a:rPr lang="en-US" b="1" u="sng" dirty="0">
                <a:solidFill>
                  <a:prstClr val="black"/>
                </a:solidFill>
                <a:latin typeface="Times New Roman" panose="02020603050405020304" pitchFamily="18" charset="0"/>
                <a:cs typeface="Times New Roman" panose="02020603050405020304" pitchFamily="18" charset="0"/>
              </a:rPr>
              <a:t>Police/Fire/ Medical / Emergency Response</a:t>
            </a:r>
          </a:p>
          <a:p>
            <a:pPr defTabSz="457200"/>
            <a:r>
              <a:rPr lang="en-US" u="sng" dirty="0">
                <a:solidFill>
                  <a:prstClr val="black"/>
                </a:solidFill>
                <a:latin typeface="Times New Roman" panose="02020603050405020304" pitchFamily="18" charset="0"/>
                <a:cs typeface="Times New Roman" panose="02020603050405020304" pitchFamily="18" charset="0"/>
              </a:rPr>
              <a:t>47 agreements with multiple state, county and municipal agencies including, but not limited to</a:t>
            </a:r>
            <a:r>
              <a:rPr lang="en-US" dirty="0">
                <a:solidFill>
                  <a:prstClr val="black"/>
                </a:solidFill>
                <a:latin typeface="Times New Roman" panose="02020603050405020304" pitchFamily="18" charset="0"/>
                <a:cs typeface="Times New Roman" panose="02020603050405020304" pitchFamily="18" charset="0"/>
              </a:rPr>
              <a:t>: City and County Fire Departments, Sheriff’s Offices, Police Departments, Health Departments, Departments of Family and Child Services, SWAT Teams, Hazmat Teams, Canine Teams, the GBI and GA State Patrol.</a:t>
            </a:r>
          </a:p>
        </p:txBody>
      </p:sp>
      <p:sp>
        <p:nvSpPr>
          <p:cNvPr id="28" name="TextBox 27"/>
          <p:cNvSpPr txBox="1"/>
          <p:nvPr/>
        </p:nvSpPr>
        <p:spPr>
          <a:xfrm>
            <a:off x="6071477" y="1138992"/>
            <a:ext cx="4520322" cy="1477328"/>
          </a:xfrm>
          <a:prstGeom prst="rect">
            <a:avLst/>
          </a:prstGeom>
          <a:noFill/>
        </p:spPr>
        <p:txBody>
          <a:bodyPr wrap="square" rtlCol="0">
            <a:spAutoFit/>
          </a:bodyPr>
          <a:lstStyle/>
          <a:p>
            <a:pPr algn="ctr" defTabSz="457200">
              <a:defRPr/>
            </a:pPr>
            <a:r>
              <a:rPr lang="en-US" b="1" u="sng" dirty="0">
                <a:solidFill>
                  <a:prstClr val="black"/>
                </a:solidFill>
                <a:latin typeface="Times New Roman" panose="02020603050405020304" pitchFamily="18" charset="0"/>
                <a:cs typeface="Times New Roman" panose="02020603050405020304" pitchFamily="18" charset="0"/>
              </a:rPr>
              <a:t>Base Support</a:t>
            </a:r>
          </a:p>
          <a:p>
            <a:pPr defTabSz="457200">
              <a:defRPr/>
            </a:pPr>
            <a:r>
              <a:rPr lang="en-US" u="sng" dirty="0">
                <a:solidFill>
                  <a:prstClr val="black"/>
                </a:solidFill>
                <a:latin typeface="Times New Roman" panose="02020603050405020304" pitchFamily="18" charset="0"/>
                <a:cs typeface="Times New Roman" panose="02020603050405020304" pitchFamily="18" charset="0"/>
              </a:rPr>
              <a:t>4 IGSAs with Dougherty County and the City of Albany</a:t>
            </a:r>
            <a:r>
              <a:rPr lang="en-US" dirty="0">
                <a:solidFill>
                  <a:prstClr val="black"/>
                </a:solidFill>
                <a:latin typeface="Times New Roman" panose="02020603050405020304" pitchFamily="18" charset="0"/>
                <a:cs typeface="Times New Roman" panose="02020603050405020304" pitchFamily="18" charset="0"/>
              </a:rPr>
              <a:t> covering canal maintenance, mosquito spraying, waste management, and utilities services.</a:t>
            </a:r>
          </a:p>
        </p:txBody>
      </p:sp>
      <p:sp>
        <p:nvSpPr>
          <p:cNvPr id="29" name="TextBox 28"/>
          <p:cNvSpPr txBox="1"/>
          <p:nvPr/>
        </p:nvSpPr>
        <p:spPr>
          <a:xfrm>
            <a:off x="6475392" y="3750748"/>
            <a:ext cx="4044690" cy="2585323"/>
          </a:xfrm>
          <a:prstGeom prst="rect">
            <a:avLst/>
          </a:prstGeom>
          <a:noFill/>
        </p:spPr>
        <p:txBody>
          <a:bodyPr wrap="square" rtlCol="0">
            <a:spAutoFit/>
          </a:bodyPr>
          <a:lstStyle/>
          <a:p>
            <a:pPr algn="ctr" defTabSz="457200">
              <a:defRPr/>
            </a:pPr>
            <a:r>
              <a:rPr lang="en-US" b="1" u="sng" dirty="0">
                <a:solidFill>
                  <a:prstClr val="black"/>
                </a:solidFill>
                <a:latin typeface="Times New Roman" panose="02020603050405020304" pitchFamily="18" charset="0"/>
                <a:cs typeface="Times New Roman" panose="02020603050405020304" pitchFamily="18" charset="0"/>
              </a:rPr>
              <a:t>Energy</a:t>
            </a:r>
          </a:p>
          <a:p>
            <a:pPr defTabSz="457200">
              <a:defRPr/>
            </a:pPr>
            <a:r>
              <a:rPr lang="en-US" u="sng" dirty="0">
                <a:solidFill>
                  <a:prstClr val="black"/>
                </a:solidFill>
                <a:latin typeface="Times New Roman" panose="02020603050405020304" pitchFamily="18" charset="0"/>
                <a:cs typeface="Times New Roman" panose="02020603050405020304" pitchFamily="18" charset="0"/>
              </a:rPr>
              <a:t>Partnerships with 2 companies</a:t>
            </a:r>
            <a:r>
              <a:rPr lang="en-US" dirty="0">
                <a:solidFill>
                  <a:prstClr val="black"/>
                </a:solidFill>
                <a:latin typeface="Times New Roman" panose="02020603050405020304" pitchFamily="18" charset="0"/>
                <a:cs typeface="Times New Roman" panose="02020603050405020304" pitchFamily="18" charset="0"/>
              </a:rPr>
              <a:t>:  Georgia Power (electrical high voltage maintenance and repair, solar farm, utility energy savings contract, and electric vehicle project); and Constellation New Energy (energy savings performance contract, bio-mass generator, air compressors, and smart grid).</a:t>
            </a:r>
          </a:p>
        </p:txBody>
      </p:sp>
      <p:sp>
        <p:nvSpPr>
          <p:cNvPr id="5" name="TextBox 4"/>
          <p:cNvSpPr txBox="1"/>
          <p:nvPr/>
        </p:nvSpPr>
        <p:spPr>
          <a:xfrm>
            <a:off x="7320643" y="2710075"/>
            <a:ext cx="3009900" cy="646331"/>
          </a:xfrm>
          <a:prstGeom prst="rect">
            <a:avLst/>
          </a:prstGeom>
          <a:solidFill>
            <a:schemeClr val="accent4">
              <a:lumMod val="40000"/>
              <a:lumOff val="60000"/>
            </a:schemeClr>
          </a:solidFill>
          <a:ln>
            <a:solidFill>
              <a:srgbClr val="FF0000"/>
            </a:solidFill>
          </a:ln>
        </p:spPr>
        <p:txBody>
          <a:bodyPr wrap="square" rtlCol="0">
            <a:spAutoFit/>
          </a:bodyPr>
          <a:lstStyle/>
          <a:p>
            <a:pPr algn="ctr" defTabSz="457200"/>
            <a:r>
              <a:rPr lang="en-US" sz="1200" dirty="0">
                <a:solidFill>
                  <a:prstClr val="black"/>
                </a:solidFill>
                <a:latin typeface="Times New Roman" panose="02020603050405020304" pitchFamily="18" charset="0"/>
                <a:cs typeface="Times New Roman" panose="02020603050405020304" pitchFamily="18" charset="0"/>
              </a:rPr>
              <a:t>The Intergovernmental Service Agreements (IGSAs) achieve a 50% savings to the Base from past contracts.</a:t>
            </a:r>
          </a:p>
        </p:txBody>
      </p:sp>
    </p:spTree>
    <p:extLst>
      <p:ext uri="{BB962C8B-B14F-4D97-AF65-F5344CB8AC3E}">
        <p14:creationId xmlns:p14="http://schemas.microsoft.com/office/powerpoint/2010/main" val="2892216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BF0FE-AFEE-5FBC-3462-354D146830B1}"/>
              </a:ext>
            </a:extLst>
          </p:cNvPr>
          <p:cNvSpPr>
            <a:spLocks noGrp="1"/>
          </p:cNvSpPr>
          <p:nvPr>
            <p:ph type="ctrTitle"/>
          </p:nvPr>
        </p:nvSpPr>
        <p:spPr>
          <a:xfrm>
            <a:off x="1524000" y="200027"/>
            <a:ext cx="9144000" cy="2223414"/>
          </a:xfrm>
        </p:spPr>
        <p:txBody>
          <a:bodyPr>
            <a:normAutofit fontScale="90000"/>
          </a:bodyPr>
          <a:lstStyle/>
          <a:p>
            <a:r>
              <a:rPr lang="en-US" b="1" dirty="0"/>
              <a:t>Workforce Implications of Installation Microgrids and Net Zero Technologies</a:t>
            </a:r>
          </a:p>
        </p:txBody>
      </p:sp>
      <p:sp>
        <p:nvSpPr>
          <p:cNvPr id="3" name="Subtitle 2">
            <a:extLst>
              <a:ext uri="{FF2B5EF4-FFF2-40B4-BE49-F238E27FC236}">
                <a16:creationId xmlns:a16="http://schemas.microsoft.com/office/drawing/2014/main" id="{ACE944D6-5DC3-3532-687A-8FB38CD39377}"/>
              </a:ext>
            </a:extLst>
          </p:cNvPr>
          <p:cNvSpPr>
            <a:spLocks noGrp="1"/>
          </p:cNvSpPr>
          <p:nvPr>
            <p:ph type="subTitle" idx="1"/>
          </p:nvPr>
        </p:nvSpPr>
        <p:spPr>
          <a:xfrm>
            <a:off x="1524000" y="2485717"/>
            <a:ext cx="9144000" cy="3807619"/>
          </a:xfrm>
        </p:spPr>
        <p:txBody>
          <a:bodyPr>
            <a:normAutofit lnSpcReduction="10000"/>
          </a:bodyPr>
          <a:lstStyle/>
          <a:p>
            <a:pPr algn="l"/>
            <a:r>
              <a:rPr lang="en-US" dirty="0"/>
              <a:t>Mr. Rodrigo Walker-Energy Program Manager, OCAR</a:t>
            </a:r>
          </a:p>
          <a:p>
            <a:pPr algn="l"/>
            <a:r>
              <a:rPr lang="en-US" sz="1600" dirty="0">
                <a:hlinkClick r:id="rId2"/>
              </a:rPr>
              <a:t>rodrigo.j.villaroelwalker.civ@army.mil</a:t>
            </a:r>
            <a:endParaRPr lang="en-US" sz="1600" dirty="0"/>
          </a:p>
          <a:p>
            <a:pPr algn="l"/>
            <a:r>
              <a:rPr lang="en-US" dirty="0"/>
              <a:t>Mr. Len Housley-Executive Director, Marine Corps Logistics Base-Albany</a:t>
            </a:r>
          </a:p>
          <a:p>
            <a:pPr algn="l"/>
            <a:r>
              <a:rPr lang="en-US" sz="1600" dirty="0">
                <a:hlinkClick r:id="rId3"/>
              </a:rPr>
              <a:t>leonard.housley@usmc.mil</a:t>
            </a:r>
            <a:endParaRPr lang="en-US" sz="1600" dirty="0"/>
          </a:p>
          <a:p>
            <a:pPr algn="l"/>
            <a:r>
              <a:rPr lang="en-US" dirty="0"/>
              <a:t>Col Thomas M Bedell, Commander, Miramar Marine Air Station, CA</a:t>
            </a:r>
          </a:p>
          <a:p>
            <a:pPr algn="l"/>
            <a:r>
              <a:rPr lang="en-US" sz="1600" dirty="0">
                <a:hlinkClick r:id="rId4"/>
              </a:rPr>
              <a:t>thomas.bedell@usmc.mil</a:t>
            </a:r>
            <a:endParaRPr lang="en-US" sz="1600" dirty="0"/>
          </a:p>
          <a:p>
            <a:pPr algn="l"/>
            <a:r>
              <a:rPr lang="en-US" dirty="0"/>
              <a:t>COL Lisa Lamb, Garrison Commander, Ft Hunter Liggett, CA</a:t>
            </a:r>
          </a:p>
          <a:p>
            <a:pPr algn="l"/>
            <a:r>
              <a:rPr lang="en-US" sz="1600" dirty="0">
                <a:hlinkClick r:id="rId5"/>
              </a:rPr>
              <a:t>lisa.m.lamb15.mil@army.mil</a:t>
            </a:r>
            <a:endParaRPr lang="en-US" sz="1600" dirty="0"/>
          </a:p>
          <a:p>
            <a:pPr algn="l"/>
            <a:r>
              <a:rPr lang="en-US" b="1" dirty="0"/>
              <a:t>Moderator:</a:t>
            </a:r>
            <a:r>
              <a:rPr lang="en-US" dirty="0"/>
              <a:t> Fred Meurer, Monterey Bay Defense Alliance, Monterey, CA</a:t>
            </a:r>
          </a:p>
          <a:p>
            <a:pPr algn="l"/>
            <a:r>
              <a:rPr lang="en-US" sz="1600" dirty="0">
                <a:hlinkClick r:id="rId6"/>
              </a:rPr>
              <a:t>meurer@meurermuni.com</a:t>
            </a:r>
            <a:endParaRPr lang="en-US" sz="1600" dirty="0"/>
          </a:p>
          <a:p>
            <a:pPr algn="l"/>
            <a:endParaRPr lang="en-US" sz="1400" dirty="0"/>
          </a:p>
          <a:p>
            <a:pPr algn="l"/>
            <a:endParaRPr lang="en-US" sz="1600" dirty="0"/>
          </a:p>
          <a:p>
            <a:pPr algn="l"/>
            <a:endParaRPr lang="en-US" b="1" dirty="0"/>
          </a:p>
          <a:p>
            <a:pPr algn="l"/>
            <a:endParaRPr lang="en-US" sz="1600" b="1" dirty="0"/>
          </a:p>
          <a:p>
            <a:pPr algn="l"/>
            <a:endParaRPr lang="en-US" dirty="0"/>
          </a:p>
          <a:p>
            <a:pPr algn="l"/>
            <a:endParaRPr lang="en-US" dirty="0"/>
          </a:p>
          <a:p>
            <a:pPr algn="l"/>
            <a:endParaRPr lang="en-US" sz="1600" dirty="0"/>
          </a:p>
        </p:txBody>
      </p:sp>
    </p:spTree>
    <p:extLst>
      <p:ext uri="{BB962C8B-B14F-4D97-AF65-F5344CB8AC3E}">
        <p14:creationId xmlns:p14="http://schemas.microsoft.com/office/powerpoint/2010/main" val="4118125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USARC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9121F19C93BA4DB0094FC1C2D0CE64" ma:contentTypeVersion="18" ma:contentTypeDescription="Create a new document." ma:contentTypeScope="" ma:versionID="7074c3d1d19dee40992000b099268b28">
  <xsd:schema xmlns:xsd="http://www.w3.org/2001/XMLSchema" xmlns:xs="http://www.w3.org/2001/XMLSchema" xmlns:p="http://schemas.microsoft.com/office/2006/metadata/properties" xmlns:ns2="1a98a74f-fa02-41e7-90f0-5f0c90bcdba5" xmlns:ns3="dd26b182-60c1-459b-a59d-f9ae3f8c439d" targetNamespace="http://schemas.microsoft.com/office/2006/metadata/properties" ma:root="true" ma:fieldsID="61a6c846bf39839819a4e30f99f3e6be" ns2:_="" ns3:_="">
    <xsd:import namespace="1a98a74f-fa02-41e7-90f0-5f0c90bcdba5"/>
    <xsd:import namespace="dd26b182-60c1-459b-a59d-f9ae3f8c43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TaxKeywordTaxHTField" minOccurs="0"/>
                <xsd:element ref="ns3:TaxCatchAll"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8a74f-fa02-41e7-90f0-5f0c90bcd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9549015-d31d-48c1-9f2a-0da7e2dfa4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26b182-60c1-459b-a59d-f9ae3f8c439d" elementFormDefault="qualified">
    <xsd:import namespace="http://schemas.microsoft.com/office/2006/documentManagement/types"/>
    <xsd:import namespace="http://schemas.microsoft.com/office/infopath/2007/PartnerControls"/>
    <xsd:element name="TaxKeywordTaxHTField" ma:index="14" nillable="true" ma:taxonomy="true" ma:internalName="TaxKeywordTaxHTField" ma:taxonomyFieldName="TaxKeyword" ma:displayName="Enterprise Keywords" ma:fieldId="{23f27201-bee3-471e-b2e7-b64fd8b7ca38}" ma:taxonomyMulti="true" ma:sspId="c9549015-d31d-48c1-9f2a-0da7e2dfa497"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7a738942-e7ee-43b6-bd6a-1b57cf36d3bd}" ma:internalName="TaxCatchAll" ma:showField="CatchAllData" ma:web="dd26b182-60c1-459b-a59d-f9ae3f8c439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98a74f-fa02-41e7-90f0-5f0c90bcdba5">
      <Terms xmlns="http://schemas.microsoft.com/office/infopath/2007/PartnerControls"/>
    </lcf76f155ced4ddcb4097134ff3c332f>
    <TaxCatchAll xmlns="dd26b182-60c1-459b-a59d-f9ae3f8c439d" xsi:nil="true"/>
    <TaxKeywordTaxHTField xmlns="dd26b182-60c1-459b-a59d-f9ae3f8c439d">
      <Terms xmlns="http://schemas.microsoft.com/office/infopath/2007/PartnerControls"/>
    </TaxKeywordTaxHTField>
  </documentManagement>
</p:properties>
</file>

<file path=customXml/itemProps1.xml><?xml version="1.0" encoding="utf-8"?>
<ds:datastoreItem xmlns:ds="http://schemas.openxmlformats.org/officeDocument/2006/customXml" ds:itemID="{5922FDD5-E6EF-42A1-AEAA-12D881DAF7C1}"/>
</file>

<file path=customXml/itemProps2.xml><?xml version="1.0" encoding="utf-8"?>
<ds:datastoreItem xmlns:ds="http://schemas.openxmlformats.org/officeDocument/2006/customXml" ds:itemID="{4AEF1771-1997-40A5-85AC-137120994024}"/>
</file>

<file path=customXml/itemProps3.xml><?xml version="1.0" encoding="utf-8"?>
<ds:datastoreItem xmlns:ds="http://schemas.openxmlformats.org/officeDocument/2006/customXml" ds:itemID="{30495659-A4F3-4823-A642-5214B6D660A5}"/>
</file>

<file path=docProps/app.xml><?xml version="1.0" encoding="utf-8"?>
<Properties xmlns="http://schemas.openxmlformats.org/officeDocument/2006/extended-properties" xmlns:vt="http://schemas.openxmlformats.org/officeDocument/2006/docPropsVTypes">
  <TotalTime>239</TotalTime>
  <Words>2011</Words>
  <Application>Microsoft Office PowerPoint</Application>
  <PresentationFormat>Widescreen</PresentationFormat>
  <Paragraphs>178</Paragraphs>
  <Slides>9</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 Arial</vt:lpstr>
      <vt:lpstr>Arial</vt:lpstr>
      <vt:lpstr>Calibri</vt:lpstr>
      <vt:lpstr>Calibri Light</vt:lpstr>
      <vt:lpstr>Times New Roman</vt:lpstr>
      <vt:lpstr>Wingdings</vt:lpstr>
      <vt:lpstr>Office Theme</vt:lpstr>
      <vt:lpstr>2_USARC Slide Template</vt:lpstr>
      <vt:lpstr>1_Office Theme</vt:lpstr>
      <vt:lpstr>Workforce Implications of Installation Microgrids and Net Zero Technologies</vt:lpstr>
      <vt:lpstr>USAR Energy &amp; Water Requirements</vt:lpstr>
      <vt:lpstr>USAR Microgrids Update</vt:lpstr>
      <vt:lpstr>PowerPoint Presentation</vt:lpstr>
      <vt:lpstr>Energy Efficiency, Security, &amp; Resiliency</vt:lpstr>
      <vt:lpstr>Energy Efficiency, Security, &amp; Resiliency</vt:lpstr>
      <vt:lpstr>Transformation and Modernization</vt:lpstr>
      <vt:lpstr>PowerPoint Presentation</vt:lpstr>
      <vt:lpstr>Workforce Implications of Installation Microgrids and Net Zero Technologies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Workforce Implications of Installation Microgrids and Net Zero Technologies</dc:title>
  <dc:creator>Fred Meurer</dc:creator>
  <cp:lastModifiedBy>Fred Meurer</cp:lastModifiedBy>
  <cp:revision>3</cp:revision>
  <dcterms:created xsi:type="dcterms:W3CDTF">2022-10-29T22:53:03Z</dcterms:created>
  <dcterms:modified xsi:type="dcterms:W3CDTF">2022-10-30T02:52:17Z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0x010100669121F19C93BA4DB0094FC1C2D0CE64</vt:lpwstr>
  </property>
</Properties>
</file>