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670" r:id="rId5"/>
  </p:sldMasterIdLst>
  <p:notesMasterIdLst>
    <p:notesMasterId r:id="rId14"/>
  </p:notesMasterIdLst>
  <p:handoutMasterIdLst>
    <p:handoutMasterId r:id="rId15"/>
  </p:handoutMasterIdLst>
  <p:sldIdLst>
    <p:sldId id="258" r:id="rId6"/>
    <p:sldId id="345" r:id="rId7"/>
    <p:sldId id="344" r:id="rId8"/>
    <p:sldId id="3271" r:id="rId9"/>
    <p:sldId id="2147470713" r:id="rId10"/>
    <p:sldId id="2147470700" r:id="rId11"/>
    <p:sldId id="2147470711" r:id="rId12"/>
    <p:sldId id="21474707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36A437-582B-4410-02DD-0860FCB77B90}" name="Brian Filiss" initials="BF" userId="Brian Filiss" providerId="None"/>
  <p188:author id="{B7A1665A-E248-FD5D-0882-CDDEF00F6092}" name="Phil Carrow" initials="PC" userId="Phil Carrow" providerId="None"/>
  <p188:author id="{1384F08B-7CFE-F3CF-BF68-6163F3240737}" name="Phil Carrow" initials="PC" userId="S::pcarrow@sigpoint.com::8caf7fa9-1c03-4010-b778-574633450174" providerId="AD"/>
  <p188:author id="{5E24589C-5263-59E0-5359-13D73C75B09F}" name="Phil Carrow" initials="PC" userId="S::pcarrow@sigpoint.com::2dd5524f-5a11-42d6-b7f8-82cee41a9219" providerId="AD"/>
  <p188:author id="{175FAAE4-755F-6930-7AED-C50F3E739F1D}" name="Billy Dunn" initials="BD" userId="Billy Dun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0DD"/>
    <a:srgbClr val="FE43D5"/>
    <a:srgbClr val="FF9500"/>
    <a:srgbClr val="FF9100"/>
    <a:srgbClr val="E1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9375D-5DDD-4F53-8D93-A2C3B551F81C}" v="1" dt="2022-10-26T16:44:23.558"/>
    <p1510:client id="{C6A293E1-3297-4E0F-94F4-EA9685D8912B}" v="2" dt="2022-10-26T20:07:41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620"/>
    <p:restoredTop sz="76478" autoAdjust="0"/>
  </p:normalViewPr>
  <p:slideViewPr>
    <p:cSldViewPr snapToGrid="0">
      <p:cViewPr varScale="1">
        <p:scale>
          <a:sx n="81" d="100"/>
          <a:sy n="81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712" y="9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 Zeisman" userId="ac58150a-9dc1-44d3-a2f3-47154e6a5c19" providerId="ADAL" clId="{34CC24E3-158B-41A3-8A80-3DF281FE1A1F}"/>
    <pc:docChg chg="custSel modSld">
      <pc:chgData name="Lou Zeisman" userId="ac58150a-9dc1-44d3-a2f3-47154e6a5c19" providerId="ADAL" clId="{34CC24E3-158B-41A3-8A80-3DF281FE1A1F}" dt="2022-10-26T20:18:18.658" v="7" actId="478"/>
      <pc:docMkLst>
        <pc:docMk/>
      </pc:docMkLst>
      <pc:sldChg chg="modNotes">
        <pc:chgData name="Lou Zeisman" userId="ac58150a-9dc1-44d3-a2f3-47154e6a5c19" providerId="ADAL" clId="{34CC24E3-158B-41A3-8A80-3DF281FE1A1F}" dt="2022-10-26T20:18:01.211" v="3" actId="478"/>
        <pc:sldMkLst>
          <pc:docMk/>
          <pc:sldMk cId="3942142560" sldId="258"/>
        </pc:sldMkLst>
      </pc:sldChg>
      <pc:sldChg chg="modNotes">
        <pc:chgData name="Lou Zeisman" userId="ac58150a-9dc1-44d3-a2f3-47154e6a5c19" providerId="ADAL" clId="{34CC24E3-158B-41A3-8A80-3DF281FE1A1F}" dt="2022-10-26T20:18:04.634" v="4" actId="478"/>
        <pc:sldMkLst>
          <pc:docMk/>
          <pc:sldMk cId="2881954176" sldId="344"/>
        </pc:sldMkLst>
      </pc:sldChg>
      <pc:sldChg chg="modNotes">
        <pc:chgData name="Lou Zeisman" userId="ac58150a-9dc1-44d3-a2f3-47154e6a5c19" providerId="ADAL" clId="{34CC24E3-158B-41A3-8A80-3DF281FE1A1F}" dt="2022-10-26T20:17:58.282" v="2" actId="478"/>
        <pc:sldMkLst>
          <pc:docMk/>
          <pc:sldMk cId="2017764314" sldId="345"/>
        </pc:sldMkLst>
      </pc:sldChg>
      <pc:sldChg chg="modNotes">
        <pc:chgData name="Lou Zeisman" userId="ac58150a-9dc1-44d3-a2f3-47154e6a5c19" providerId="ADAL" clId="{34CC24E3-158B-41A3-8A80-3DF281FE1A1F}" dt="2022-10-26T20:17:53.834" v="1" actId="478"/>
        <pc:sldMkLst>
          <pc:docMk/>
          <pc:sldMk cId="4063494877" sldId="3271"/>
        </pc:sldMkLst>
      </pc:sldChg>
      <pc:sldChg chg="modNotes">
        <pc:chgData name="Lou Zeisman" userId="ac58150a-9dc1-44d3-a2f3-47154e6a5c19" providerId="ADAL" clId="{34CC24E3-158B-41A3-8A80-3DF281FE1A1F}" dt="2022-10-26T20:17:49.530" v="0" actId="478"/>
        <pc:sldMkLst>
          <pc:docMk/>
          <pc:sldMk cId="652739891" sldId="2147470700"/>
        </pc:sldMkLst>
      </pc:sldChg>
      <pc:sldChg chg="modNotes">
        <pc:chgData name="Lou Zeisman" userId="ac58150a-9dc1-44d3-a2f3-47154e6a5c19" providerId="ADAL" clId="{34CC24E3-158B-41A3-8A80-3DF281FE1A1F}" dt="2022-10-26T20:18:13.744" v="6" actId="478"/>
        <pc:sldMkLst>
          <pc:docMk/>
          <pc:sldMk cId="2508349191" sldId="2147470711"/>
        </pc:sldMkLst>
      </pc:sldChg>
      <pc:sldChg chg="modNotes">
        <pc:chgData name="Lou Zeisman" userId="ac58150a-9dc1-44d3-a2f3-47154e6a5c19" providerId="ADAL" clId="{34CC24E3-158B-41A3-8A80-3DF281FE1A1F}" dt="2022-10-26T20:18:18.658" v="7" actId="478"/>
        <pc:sldMkLst>
          <pc:docMk/>
          <pc:sldMk cId="4270718137" sldId="2147470712"/>
        </pc:sldMkLst>
      </pc:sldChg>
      <pc:sldChg chg="modNotes">
        <pc:chgData name="Lou Zeisman" userId="ac58150a-9dc1-44d3-a2f3-47154e6a5c19" providerId="ADAL" clId="{34CC24E3-158B-41A3-8A80-3DF281FE1A1F}" dt="2022-10-26T20:18:08.554" v="5" actId="478"/>
        <pc:sldMkLst>
          <pc:docMk/>
          <pc:sldMk cId="3004229375" sldId="214747071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microsoft.com/office/2007/relationships/hdphoto" Target="../media/hdphoto3.wdp"/><Relationship Id="rId1" Type="http://schemas.openxmlformats.org/officeDocument/2006/relationships/image" Target="../media/image47.png"/><Relationship Id="rId6" Type="http://schemas.microsoft.com/office/2007/relationships/hdphoto" Target="../media/hdphoto5.wdp"/><Relationship Id="rId5" Type="http://schemas.openxmlformats.org/officeDocument/2006/relationships/image" Target="../media/image49.png"/><Relationship Id="rId4" Type="http://schemas.microsoft.com/office/2007/relationships/hdphoto" Target="../media/hdphoto4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microsoft.com/office/2007/relationships/hdphoto" Target="../media/hdphoto3.wdp"/><Relationship Id="rId1" Type="http://schemas.openxmlformats.org/officeDocument/2006/relationships/image" Target="../media/image47.png"/><Relationship Id="rId6" Type="http://schemas.microsoft.com/office/2007/relationships/hdphoto" Target="../media/hdphoto5.wdp"/><Relationship Id="rId5" Type="http://schemas.openxmlformats.org/officeDocument/2006/relationships/image" Target="../media/image49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09AA0-C89C-4C07-9081-BA7B2E583C3F}" type="doc">
      <dgm:prSet loTypeId="urn:microsoft.com/office/officeart/2008/layout/TitlePictureLineup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5F0A8-3B9A-4B68-971A-06004BCEDF28}">
      <dgm:prSet phldrT="[Text]" custT="1"/>
      <dgm:spPr/>
      <dgm:t>
        <a:bodyPr/>
        <a:lstStyle/>
        <a:p>
          <a:r>
            <a:rPr lang="en-US" sz="1200" b="1">
              <a:latin typeface="Gotham Narrow"/>
            </a:rPr>
            <a:t>LtG Michael Ferriter</a:t>
          </a:r>
        </a:p>
        <a:p>
          <a:r>
            <a:rPr lang="en-US" sz="1200" b="1">
              <a:latin typeface="Gotham Narrow"/>
            </a:rPr>
            <a:t>Retired – Army</a:t>
          </a:r>
        </a:p>
      </dgm:t>
    </dgm:pt>
    <dgm:pt modelId="{D588E0AE-E8AC-4747-9882-13A8CB01D00B}" type="parTrans" cxnId="{46F03653-C620-4D2C-8A1A-8BF091AEF379}">
      <dgm:prSet/>
      <dgm:spPr/>
      <dgm:t>
        <a:bodyPr/>
        <a:lstStyle/>
        <a:p>
          <a:endParaRPr lang="en-US"/>
        </a:p>
      </dgm:t>
    </dgm:pt>
    <dgm:pt modelId="{4F242DA4-3F95-4C5D-9EEC-ACBDF814E17D}" type="sibTrans" cxnId="{46F03653-C620-4D2C-8A1A-8BF091AEF379}">
      <dgm:prSet/>
      <dgm:spPr/>
      <dgm:t>
        <a:bodyPr/>
        <a:lstStyle/>
        <a:p>
          <a:endParaRPr lang="en-US"/>
        </a:p>
      </dgm:t>
    </dgm:pt>
    <dgm:pt modelId="{F4DEF9CB-0DCA-4A85-A96A-FA672CCDDA8A}">
      <dgm:prSet phldrT="[Text]" custT="1"/>
      <dgm:spPr/>
      <dgm:t>
        <a:bodyPr/>
        <a:lstStyle/>
        <a:p>
          <a:r>
            <a:rPr lang="en-US" sz="1200" b="1">
              <a:latin typeface="Gotham Narrow"/>
            </a:rPr>
            <a:t>ASAF Terry Yonkers</a:t>
          </a:r>
        </a:p>
        <a:p>
          <a:r>
            <a:rPr lang="en-US" sz="1200" b="1">
              <a:latin typeface="Gotham Narrow"/>
            </a:rPr>
            <a:t>Retired –  Air Force</a:t>
          </a:r>
          <a:endParaRPr lang="en-US" sz="1200" b="1" dirty="0">
            <a:latin typeface="Gotham Narrow"/>
          </a:endParaRPr>
        </a:p>
      </dgm:t>
    </dgm:pt>
    <dgm:pt modelId="{AC9E0EAF-2483-49D4-8EA5-38D0CCE9C193}" type="parTrans" cxnId="{4D0F3BF7-3858-443F-8E48-E79A64E4697E}">
      <dgm:prSet/>
      <dgm:spPr/>
      <dgm:t>
        <a:bodyPr/>
        <a:lstStyle/>
        <a:p>
          <a:endParaRPr lang="en-US"/>
        </a:p>
      </dgm:t>
    </dgm:pt>
    <dgm:pt modelId="{9CA2E0E9-5206-4057-B56E-E9C32A2319C1}" type="sibTrans" cxnId="{4D0F3BF7-3858-443F-8E48-E79A64E4697E}">
      <dgm:prSet/>
      <dgm:spPr/>
      <dgm:t>
        <a:bodyPr/>
        <a:lstStyle/>
        <a:p>
          <a:endParaRPr lang="en-US"/>
        </a:p>
      </dgm:t>
    </dgm:pt>
    <dgm:pt modelId="{12829B48-DA2F-4BC7-8817-95D7C6A53C1F}">
      <dgm:prSet phldrT="[Text]" custT="1"/>
      <dgm:spPr/>
      <dgm:t>
        <a:bodyPr/>
        <a:lstStyle/>
        <a:p>
          <a:r>
            <a:rPr lang="en-US" sz="1200"/>
            <a:t>Former Installation Mgt. Command (IMCOM) Commander</a:t>
          </a:r>
          <a:endParaRPr lang="en-US" sz="1200" dirty="0"/>
        </a:p>
      </dgm:t>
    </dgm:pt>
    <dgm:pt modelId="{1817F6A6-DDC2-41CB-87DB-8DB42D3D5BB4}" type="parTrans" cxnId="{21A4290A-6B6C-4897-825B-40BF9A6347EC}">
      <dgm:prSet/>
      <dgm:spPr/>
      <dgm:t>
        <a:bodyPr/>
        <a:lstStyle/>
        <a:p>
          <a:endParaRPr lang="en-US"/>
        </a:p>
      </dgm:t>
    </dgm:pt>
    <dgm:pt modelId="{A7472EF6-A0BB-4038-BB5A-D0559B5CD936}" type="sibTrans" cxnId="{21A4290A-6B6C-4897-825B-40BF9A6347EC}">
      <dgm:prSet/>
      <dgm:spPr/>
      <dgm:t>
        <a:bodyPr/>
        <a:lstStyle/>
        <a:p>
          <a:endParaRPr lang="en-US"/>
        </a:p>
      </dgm:t>
    </dgm:pt>
    <dgm:pt modelId="{F0B86536-12F1-4E01-95AE-28E8BDEB57BC}">
      <dgm:prSet custT="1"/>
      <dgm:spPr/>
      <dgm:t>
        <a:bodyPr/>
        <a:lstStyle/>
        <a:p>
          <a:r>
            <a:rPr lang="en-US" sz="1200"/>
            <a:t>Over 35 years of Service</a:t>
          </a:r>
          <a:endParaRPr lang="en-US" sz="1200" dirty="0"/>
        </a:p>
      </dgm:t>
    </dgm:pt>
    <dgm:pt modelId="{B5BD1EF6-416B-4D62-B987-41FF572D3FF5}" type="parTrans" cxnId="{6F3D6636-52C3-49A3-AEF8-A7ACBFDAFAF0}">
      <dgm:prSet/>
      <dgm:spPr/>
      <dgm:t>
        <a:bodyPr/>
        <a:lstStyle/>
        <a:p>
          <a:endParaRPr lang="en-US"/>
        </a:p>
      </dgm:t>
    </dgm:pt>
    <dgm:pt modelId="{1B94BEA7-94C6-451D-9D5A-F7EB813934C0}" type="sibTrans" cxnId="{6F3D6636-52C3-49A3-AEF8-A7ACBFDAFAF0}">
      <dgm:prSet/>
      <dgm:spPr/>
      <dgm:t>
        <a:bodyPr/>
        <a:lstStyle/>
        <a:p>
          <a:endParaRPr lang="en-US"/>
        </a:p>
      </dgm:t>
    </dgm:pt>
    <dgm:pt modelId="{6AAE1A53-A9D4-40DE-9299-A4974972776A}">
      <dgm:prSet custT="1"/>
      <dgm:spPr/>
      <dgm:t>
        <a:bodyPr/>
        <a:lstStyle/>
        <a:p>
          <a:r>
            <a:rPr lang="en-US" sz="1200"/>
            <a:t>Current CEO of the National Veteran’s Memorial and Museum </a:t>
          </a:r>
          <a:endParaRPr lang="en-US" sz="1200" dirty="0"/>
        </a:p>
      </dgm:t>
    </dgm:pt>
    <dgm:pt modelId="{EC2B57D6-0BCA-4021-85E1-B2B4DCDC558C}" type="parTrans" cxnId="{5C663777-B769-4088-8B83-3D95D3E001F1}">
      <dgm:prSet/>
      <dgm:spPr/>
      <dgm:t>
        <a:bodyPr/>
        <a:lstStyle/>
        <a:p>
          <a:endParaRPr lang="en-US"/>
        </a:p>
      </dgm:t>
    </dgm:pt>
    <dgm:pt modelId="{901C056F-30B9-4D0F-9510-200ED6928E8E}" type="sibTrans" cxnId="{5C663777-B769-4088-8B83-3D95D3E001F1}">
      <dgm:prSet/>
      <dgm:spPr/>
      <dgm:t>
        <a:bodyPr/>
        <a:lstStyle/>
        <a:p>
          <a:endParaRPr lang="en-US"/>
        </a:p>
      </dgm:t>
    </dgm:pt>
    <dgm:pt modelId="{AA001A1B-9E00-4ACB-ACA0-EDBCD025EE5D}">
      <dgm:prSet phldrT="[Text]" custT="1"/>
      <dgm:spPr/>
      <dgm:t>
        <a:bodyPr/>
        <a:lstStyle/>
        <a:p>
          <a:r>
            <a:rPr lang="en-US" sz="1200"/>
            <a:t>Oversite of Energy, Real Estate, Facilities, Weapons, Logistics &amp; Infrastructure Worldwide for the USAF</a:t>
          </a:r>
          <a:endParaRPr lang="en-US" sz="1200" dirty="0"/>
        </a:p>
      </dgm:t>
    </dgm:pt>
    <dgm:pt modelId="{49206D46-FE1E-4E56-B823-83924BBCA593}" type="parTrans" cxnId="{4C6A6D37-9D07-4F9A-8662-91AA9ABCEB6E}">
      <dgm:prSet/>
      <dgm:spPr/>
      <dgm:t>
        <a:bodyPr/>
        <a:lstStyle/>
        <a:p>
          <a:endParaRPr lang="en-US"/>
        </a:p>
      </dgm:t>
    </dgm:pt>
    <dgm:pt modelId="{205EF748-D32A-4E97-9417-3B54BEEE0B41}" type="sibTrans" cxnId="{4C6A6D37-9D07-4F9A-8662-91AA9ABCEB6E}">
      <dgm:prSet/>
      <dgm:spPr/>
      <dgm:t>
        <a:bodyPr/>
        <a:lstStyle/>
        <a:p>
          <a:endParaRPr lang="en-US"/>
        </a:p>
      </dgm:t>
    </dgm:pt>
    <dgm:pt modelId="{E0BF4CFF-1E94-4828-9C29-A60CF87D2DA3}">
      <dgm:prSet phldrT="[Text]" custT="1"/>
      <dgm:spPr/>
      <dgm:t>
        <a:bodyPr/>
        <a:lstStyle/>
        <a:p>
          <a:r>
            <a:rPr lang="en-US" sz="1200"/>
            <a:t>Over 35 years of Services</a:t>
          </a:r>
          <a:endParaRPr lang="en-US" sz="1200" dirty="0"/>
        </a:p>
      </dgm:t>
    </dgm:pt>
    <dgm:pt modelId="{EAA3ACAC-55A6-4548-900E-A87C28278CBD}" type="parTrans" cxnId="{B138399E-2794-4C69-8A59-E4E9F10A2995}">
      <dgm:prSet/>
      <dgm:spPr/>
      <dgm:t>
        <a:bodyPr/>
        <a:lstStyle/>
        <a:p>
          <a:endParaRPr lang="en-US"/>
        </a:p>
      </dgm:t>
    </dgm:pt>
    <dgm:pt modelId="{9D06FA94-6D73-4FA9-AC38-6DF701F8089D}" type="sibTrans" cxnId="{B138399E-2794-4C69-8A59-E4E9F10A2995}">
      <dgm:prSet/>
      <dgm:spPr/>
      <dgm:t>
        <a:bodyPr/>
        <a:lstStyle/>
        <a:p>
          <a:endParaRPr lang="en-US"/>
        </a:p>
      </dgm:t>
    </dgm:pt>
    <dgm:pt modelId="{09002E20-0CD8-4425-BE6C-0DE93174B6B7}">
      <dgm:prSet phldrT="[Text]" custT="1"/>
      <dgm:spPr/>
      <dgm:t>
        <a:bodyPr/>
        <a:lstStyle/>
        <a:p>
          <a:r>
            <a:rPr lang="en-US" sz="1200" b="1" dirty="0">
              <a:latin typeface="Gotham Narrow"/>
            </a:rPr>
            <a:t>Colonel Lou Zeisman Retired – Army</a:t>
          </a:r>
        </a:p>
      </dgm:t>
    </dgm:pt>
    <dgm:pt modelId="{406F1851-D81A-40F4-9365-46E3BFF8D3AF}" type="parTrans" cxnId="{3F9E9FD6-3AA4-4A65-A69F-117C4B903D8E}">
      <dgm:prSet/>
      <dgm:spPr/>
      <dgm:t>
        <a:bodyPr/>
        <a:lstStyle/>
        <a:p>
          <a:endParaRPr lang="en-US"/>
        </a:p>
      </dgm:t>
    </dgm:pt>
    <dgm:pt modelId="{9FE77F84-35E6-437B-9455-BA5C89711DF4}" type="sibTrans" cxnId="{3F9E9FD6-3AA4-4A65-A69F-117C4B903D8E}">
      <dgm:prSet/>
      <dgm:spPr/>
      <dgm:t>
        <a:bodyPr/>
        <a:lstStyle/>
        <a:p>
          <a:endParaRPr lang="en-US"/>
        </a:p>
      </dgm:t>
    </dgm:pt>
    <dgm:pt modelId="{D6B8A468-8918-4443-8B46-CF30E4439A2A}">
      <dgm:prSet phldrT="[Text]" custT="1"/>
      <dgm:spPr/>
      <dgm:t>
        <a:bodyPr/>
        <a:lstStyle/>
        <a:p>
          <a:r>
            <a:rPr lang="en-US" sz="1200" dirty="0"/>
            <a:t>Former Commander 2nd Stryker Brigade, Fort Lewis</a:t>
          </a:r>
        </a:p>
      </dgm:t>
    </dgm:pt>
    <dgm:pt modelId="{83E7AD60-F59F-45B9-8DC8-DB103A6DD258}" type="parTrans" cxnId="{BEC610D9-A6BD-4A2B-8772-FD8298CBC855}">
      <dgm:prSet/>
      <dgm:spPr/>
      <dgm:t>
        <a:bodyPr/>
        <a:lstStyle/>
        <a:p>
          <a:endParaRPr lang="en-US"/>
        </a:p>
      </dgm:t>
    </dgm:pt>
    <dgm:pt modelId="{1373D6E1-8B46-47EB-AF29-87A29881B244}" type="sibTrans" cxnId="{BEC610D9-A6BD-4A2B-8772-FD8298CBC855}">
      <dgm:prSet/>
      <dgm:spPr/>
      <dgm:t>
        <a:bodyPr/>
        <a:lstStyle/>
        <a:p>
          <a:endParaRPr lang="en-US"/>
        </a:p>
      </dgm:t>
    </dgm:pt>
    <dgm:pt modelId="{CF690C9A-5015-4690-9DFE-63413F8558D2}">
      <dgm:prSet phldrT="[Text]" custT="1"/>
      <dgm:spPr/>
      <dgm:t>
        <a:bodyPr/>
        <a:lstStyle/>
        <a:p>
          <a:r>
            <a:rPr lang="en-US" sz="1200" dirty="0"/>
            <a:t>Over five combat tours during his 30-years of dedicated service</a:t>
          </a:r>
        </a:p>
      </dgm:t>
    </dgm:pt>
    <dgm:pt modelId="{38CE3796-C179-48A5-8EF3-1419DD29693C}" type="parTrans" cxnId="{E62B964C-C5D9-435E-8497-9AAAB6896ED1}">
      <dgm:prSet/>
      <dgm:spPr/>
      <dgm:t>
        <a:bodyPr/>
        <a:lstStyle/>
        <a:p>
          <a:endParaRPr lang="en-US"/>
        </a:p>
      </dgm:t>
    </dgm:pt>
    <dgm:pt modelId="{0357FAF8-28AF-4775-AAC7-D11EE95957F8}" type="sibTrans" cxnId="{E62B964C-C5D9-435E-8497-9AAAB6896ED1}">
      <dgm:prSet/>
      <dgm:spPr/>
      <dgm:t>
        <a:bodyPr/>
        <a:lstStyle/>
        <a:p>
          <a:endParaRPr lang="en-US"/>
        </a:p>
      </dgm:t>
    </dgm:pt>
    <dgm:pt modelId="{963F6E9F-3BCF-4C73-9FFF-17F27B33586D}">
      <dgm:prSet custT="1"/>
      <dgm:spPr/>
      <dgm:t>
        <a:bodyPr/>
        <a:lstStyle/>
        <a:p>
          <a:endParaRPr lang="en-US" sz="1200" dirty="0"/>
        </a:p>
      </dgm:t>
    </dgm:pt>
    <dgm:pt modelId="{DC21C3E6-C760-4E2E-A7C6-776F2395C2CF}" type="parTrans" cxnId="{0C003C6B-8903-4638-A4B9-039F6948B732}">
      <dgm:prSet/>
      <dgm:spPr/>
      <dgm:t>
        <a:bodyPr/>
        <a:lstStyle/>
        <a:p>
          <a:endParaRPr lang="en-US"/>
        </a:p>
      </dgm:t>
    </dgm:pt>
    <dgm:pt modelId="{B75311ED-A222-408C-9DFC-18F3CA45947E}" type="sibTrans" cxnId="{0C003C6B-8903-4638-A4B9-039F6948B732}">
      <dgm:prSet/>
      <dgm:spPr/>
      <dgm:t>
        <a:bodyPr/>
        <a:lstStyle/>
        <a:p>
          <a:endParaRPr lang="en-US"/>
        </a:p>
      </dgm:t>
    </dgm:pt>
    <dgm:pt modelId="{098E2469-9FC8-4645-BF7B-22699F4880A2}">
      <dgm:prSet phldrT="[Text]" custT="1"/>
      <dgm:spPr/>
      <dgm:t>
        <a:bodyPr/>
        <a:lstStyle/>
        <a:p>
          <a:r>
            <a:rPr lang="en-US" sz="1200" b="1" dirty="0">
              <a:latin typeface="Gotham Narrow"/>
            </a:rPr>
            <a:t>Colonel Scott Solomon Retired – Air Force</a:t>
          </a:r>
        </a:p>
      </dgm:t>
    </dgm:pt>
    <dgm:pt modelId="{02CB91E3-EBB9-4680-803F-0ED165B17135}" type="parTrans" cxnId="{A7983524-8F17-4EE8-9F9B-8E9B3DBEC5AA}">
      <dgm:prSet/>
      <dgm:spPr/>
      <dgm:t>
        <a:bodyPr/>
        <a:lstStyle/>
        <a:p>
          <a:endParaRPr lang="en-US"/>
        </a:p>
      </dgm:t>
    </dgm:pt>
    <dgm:pt modelId="{2B4C15D0-6279-465F-BB47-5BABD0AC4339}" type="sibTrans" cxnId="{A7983524-8F17-4EE8-9F9B-8E9B3DBEC5AA}">
      <dgm:prSet/>
      <dgm:spPr/>
      <dgm:t>
        <a:bodyPr/>
        <a:lstStyle/>
        <a:p>
          <a:endParaRPr lang="en-US"/>
        </a:p>
      </dgm:t>
    </dgm:pt>
    <dgm:pt modelId="{28146028-C198-4224-A095-C70C51FC5E4A}">
      <dgm:prSet phldrT="[Text]" custT="1"/>
      <dgm:spPr/>
      <dgm:t>
        <a:bodyPr/>
        <a:lstStyle/>
        <a:p>
          <a:r>
            <a:rPr lang="en-US" sz="1200" dirty="0"/>
            <a:t>ATT, Chief Strategy Officer, Air Force and Space Force</a:t>
          </a:r>
        </a:p>
      </dgm:t>
    </dgm:pt>
    <dgm:pt modelId="{F74F0445-45D5-4FF1-A523-E1993F876CA7}" type="parTrans" cxnId="{1F2E1C9B-0BF9-4096-BC37-C579AD90FF5B}">
      <dgm:prSet/>
      <dgm:spPr/>
      <dgm:t>
        <a:bodyPr/>
        <a:lstStyle/>
        <a:p>
          <a:endParaRPr lang="en-US"/>
        </a:p>
      </dgm:t>
    </dgm:pt>
    <dgm:pt modelId="{3E8F3DE7-7C24-4D79-B6D2-92D070402C02}" type="sibTrans" cxnId="{1F2E1C9B-0BF9-4096-BC37-C579AD90FF5B}">
      <dgm:prSet/>
      <dgm:spPr/>
      <dgm:t>
        <a:bodyPr/>
        <a:lstStyle/>
        <a:p>
          <a:endParaRPr lang="en-US"/>
        </a:p>
      </dgm:t>
    </dgm:pt>
    <dgm:pt modelId="{04B28D78-D439-43F7-9290-D064605A8301}">
      <dgm:prSet phldrT="[Text]" custT="1"/>
      <dgm:spPr/>
      <dgm:t>
        <a:bodyPr/>
        <a:lstStyle/>
        <a:p>
          <a:r>
            <a:rPr lang="en-US" sz="1200" dirty="0"/>
            <a:t>Former Air Force Global Strike Command CIO</a:t>
          </a:r>
        </a:p>
      </dgm:t>
    </dgm:pt>
    <dgm:pt modelId="{91694969-965F-463A-9E22-9C57126AA9CD}" type="parTrans" cxnId="{3250ADB1-E9AF-42AD-9B0E-6F75A09C8957}">
      <dgm:prSet/>
      <dgm:spPr/>
      <dgm:t>
        <a:bodyPr/>
        <a:lstStyle/>
        <a:p>
          <a:endParaRPr lang="en-US"/>
        </a:p>
      </dgm:t>
    </dgm:pt>
    <dgm:pt modelId="{4EADA4D7-C9AB-4A49-9A19-8DD20554ADC2}" type="sibTrans" cxnId="{3250ADB1-E9AF-42AD-9B0E-6F75A09C8957}">
      <dgm:prSet/>
      <dgm:spPr/>
      <dgm:t>
        <a:bodyPr/>
        <a:lstStyle/>
        <a:p>
          <a:endParaRPr lang="en-US"/>
        </a:p>
      </dgm:t>
    </dgm:pt>
    <dgm:pt modelId="{7FF68131-3DB7-4B26-9ED5-5D38C861F6D4}">
      <dgm:prSet phldrT="[Text]" custT="1"/>
      <dgm:spPr/>
      <dgm:t>
        <a:bodyPr/>
        <a:lstStyle/>
        <a:p>
          <a:r>
            <a:rPr lang="en-US" sz="1200" dirty="0"/>
            <a:t>Former Commander of the 81st Training Group</a:t>
          </a:r>
        </a:p>
      </dgm:t>
    </dgm:pt>
    <dgm:pt modelId="{E74466CD-BE0E-42FF-9C94-10D2235EE4EA}" type="parTrans" cxnId="{AB3AC612-A3A0-4605-AA2A-2DDAE5E3FCC4}">
      <dgm:prSet/>
      <dgm:spPr/>
      <dgm:t>
        <a:bodyPr/>
        <a:lstStyle/>
        <a:p>
          <a:endParaRPr lang="en-US"/>
        </a:p>
      </dgm:t>
    </dgm:pt>
    <dgm:pt modelId="{897D1570-EC4E-4F7E-A30E-0A91E3078A42}" type="sibTrans" cxnId="{AB3AC612-A3A0-4605-AA2A-2DDAE5E3FCC4}">
      <dgm:prSet/>
      <dgm:spPr/>
      <dgm:t>
        <a:bodyPr/>
        <a:lstStyle/>
        <a:p>
          <a:endParaRPr lang="en-US"/>
        </a:p>
      </dgm:t>
    </dgm:pt>
    <dgm:pt modelId="{B6869FCD-1346-49FB-AF74-698FD0C1DD06}" type="pres">
      <dgm:prSet presAssocID="{EBC09AA0-C89C-4C07-9081-BA7B2E583C3F}" presName="Name0" presStyleCnt="0">
        <dgm:presLayoutVars>
          <dgm:dir/>
        </dgm:presLayoutVars>
      </dgm:prSet>
      <dgm:spPr/>
    </dgm:pt>
    <dgm:pt modelId="{178AE28A-1250-44AD-A682-BDCC6E8D6DC1}" type="pres">
      <dgm:prSet presAssocID="{09002E20-0CD8-4425-BE6C-0DE93174B6B7}" presName="composite" presStyleCnt="0"/>
      <dgm:spPr/>
    </dgm:pt>
    <dgm:pt modelId="{DC532A82-8F2A-4609-B590-2F8270719DEA}" type="pres">
      <dgm:prSet presAssocID="{09002E20-0CD8-4425-BE6C-0DE93174B6B7}" presName="Accent" presStyleLbl="alignAcc1" presStyleIdx="0" presStyleCnt="4"/>
      <dgm:spPr/>
    </dgm:pt>
    <dgm:pt modelId="{B514A2E0-FF38-4530-B05C-42780AA08076}" type="pres">
      <dgm:prSet presAssocID="{09002E20-0CD8-4425-BE6C-0DE93174B6B7}" presName="Image" presStyleLbl="node1" presStyleIdx="0" presStyleCnt="4" custScaleX="91971"/>
      <dgm:spPr>
        <a:prstGeom prst="flowChartConnector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 t="-6000" b="-6000"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39582703-502A-49C6-8CBB-237691B2D280}" type="pres">
      <dgm:prSet presAssocID="{09002E20-0CD8-4425-BE6C-0DE93174B6B7}" presName="Child" presStyleLbl="revTx" presStyleIdx="0" presStyleCnt="4" custScaleY="93684" custLinFactNeighborY="3522">
        <dgm:presLayoutVars>
          <dgm:bulletEnabled val="1"/>
        </dgm:presLayoutVars>
      </dgm:prSet>
      <dgm:spPr/>
    </dgm:pt>
    <dgm:pt modelId="{6FE773D1-B4AF-4B66-94D3-C80393BE91A1}" type="pres">
      <dgm:prSet presAssocID="{09002E20-0CD8-4425-BE6C-0DE93174B6B7}" presName="Parent" presStyleLbl="alignNode1" presStyleIdx="0" presStyleCnt="4">
        <dgm:presLayoutVars>
          <dgm:bulletEnabled val="1"/>
        </dgm:presLayoutVars>
      </dgm:prSet>
      <dgm:spPr/>
    </dgm:pt>
    <dgm:pt modelId="{753781BD-F265-49FC-B55D-F3765EB21003}" type="pres">
      <dgm:prSet presAssocID="{9FE77F84-35E6-437B-9455-BA5C89711DF4}" presName="sibTrans" presStyleCnt="0"/>
      <dgm:spPr/>
    </dgm:pt>
    <dgm:pt modelId="{2C83B0A8-94CA-45AF-B1B3-62E2375FBF10}" type="pres">
      <dgm:prSet presAssocID="{098E2469-9FC8-4645-BF7B-22699F4880A2}" presName="composite" presStyleCnt="0"/>
      <dgm:spPr/>
    </dgm:pt>
    <dgm:pt modelId="{9D31C088-73E1-4ADE-85B1-D1032F95B4DC}" type="pres">
      <dgm:prSet presAssocID="{098E2469-9FC8-4645-BF7B-22699F4880A2}" presName="Accent" presStyleLbl="alignAcc1" presStyleIdx="1" presStyleCnt="4"/>
      <dgm:spPr/>
    </dgm:pt>
    <dgm:pt modelId="{F5A0E850-F9CA-4D7F-A0D4-FE6DBF426EB6}" type="pres">
      <dgm:prSet presAssocID="{098E2469-9FC8-4645-BF7B-22699F4880A2}" presName="Image" presStyleLbl="node1" presStyleIdx="1" presStyleCnt="4" custScaleX="91971"/>
      <dgm:spPr>
        <a:prstGeom prst="flowChartConnector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t="-12000" b="-12000"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824520F7-6D74-4E45-BDA4-6F68D453C662}" type="pres">
      <dgm:prSet presAssocID="{098E2469-9FC8-4645-BF7B-22699F4880A2}" presName="Child" presStyleLbl="revTx" presStyleIdx="1" presStyleCnt="4" custScaleY="93684" custLinFactNeighborY="3522">
        <dgm:presLayoutVars>
          <dgm:bulletEnabled val="1"/>
        </dgm:presLayoutVars>
      </dgm:prSet>
      <dgm:spPr/>
    </dgm:pt>
    <dgm:pt modelId="{944C8879-CC3C-4920-A622-4B4790E36151}" type="pres">
      <dgm:prSet presAssocID="{098E2469-9FC8-4645-BF7B-22699F4880A2}" presName="Parent" presStyleLbl="alignNode1" presStyleIdx="1" presStyleCnt="4">
        <dgm:presLayoutVars>
          <dgm:bulletEnabled val="1"/>
        </dgm:presLayoutVars>
      </dgm:prSet>
      <dgm:spPr/>
    </dgm:pt>
    <dgm:pt modelId="{C4DC5EEE-E5A6-4115-8B0F-F419219CAF65}" type="pres">
      <dgm:prSet presAssocID="{2B4C15D0-6279-465F-BB47-5BABD0AC4339}" presName="sibTrans" presStyleCnt="0"/>
      <dgm:spPr/>
    </dgm:pt>
    <dgm:pt modelId="{4558FCEC-62E2-4B07-9486-21CDCEF7498A}" type="pres">
      <dgm:prSet presAssocID="{D6D5F0A8-3B9A-4B68-971A-06004BCEDF28}" presName="composite" presStyleCnt="0"/>
      <dgm:spPr/>
    </dgm:pt>
    <dgm:pt modelId="{8D104557-41BD-493D-94F1-C5EB780B93CA}" type="pres">
      <dgm:prSet presAssocID="{D6D5F0A8-3B9A-4B68-971A-06004BCEDF28}" presName="Accent" presStyleLbl="alignAcc1" presStyleIdx="2" presStyleCnt="4"/>
      <dgm:spPr/>
    </dgm:pt>
    <dgm:pt modelId="{0121B8A5-CD9C-4857-9710-F71C058EB60E}" type="pres">
      <dgm:prSet presAssocID="{D6D5F0A8-3B9A-4B68-971A-06004BCEDF28}" presName="Image" presStyleLbl="node1" presStyleIdx="2" presStyleCnt="4" custScaleX="91971"/>
      <dgm:spPr>
        <a:prstGeom prst="flowChartConnector">
          <a:avLst/>
        </a:prstGeom>
        <a:blipFill rotWithShape="1">
          <a:blip xmlns:r="http://schemas.openxmlformats.org/officeDocument/2006/relationships"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883E5CB2-CA31-4072-8548-D2DDCBBF5519}" type="pres">
      <dgm:prSet presAssocID="{D6D5F0A8-3B9A-4B68-971A-06004BCEDF28}" presName="Child" presStyleLbl="revTx" presStyleIdx="2" presStyleCnt="4" custScaleY="93684" custLinFactNeighborY="3522">
        <dgm:presLayoutVars>
          <dgm:bulletEnabled val="1"/>
        </dgm:presLayoutVars>
      </dgm:prSet>
      <dgm:spPr/>
    </dgm:pt>
    <dgm:pt modelId="{79F694AC-104A-4895-A498-B59D8972CED5}" type="pres">
      <dgm:prSet presAssocID="{D6D5F0A8-3B9A-4B68-971A-06004BCEDF28}" presName="Parent" presStyleLbl="alignNode1" presStyleIdx="2" presStyleCnt="4">
        <dgm:presLayoutVars>
          <dgm:bulletEnabled val="1"/>
        </dgm:presLayoutVars>
      </dgm:prSet>
      <dgm:spPr/>
    </dgm:pt>
    <dgm:pt modelId="{71006770-956D-4581-B74D-5EEE2E213E4B}" type="pres">
      <dgm:prSet presAssocID="{4F242DA4-3F95-4C5D-9EEC-ACBDF814E17D}" presName="sibTrans" presStyleCnt="0"/>
      <dgm:spPr/>
    </dgm:pt>
    <dgm:pt modelId="{A9D1EE08-1186-413C-A6C4-68AEA56AAF32}" type="pres">
      <dgm:prSet presAssocID="{F4DEF9CB-0DCA-4A85-A96A-FA672CCDDA8A}" presName="composite" presStyleCnt="0"/>
      <dgm:spPr/>
    </dgm:pt>
    <dgm:pt modelId="{4C9D1A94-7B08-48C8-82AD-F8BA4C5E2792}" type="pres">
      <dgm:prSet presAssocID="{F4DEF9CB-0DCA-4A85-A96A-FA672CCDDA8A}" presName="Accent" presStyleLbl="alignAcc1" presStyleIdx="3" presStyleCnt="4"/>
      <dgm:spPr/>
    </dgm:pt>
    <dgm:pt modelId="{894BA099-140B-42F8-8857-C9488F37723D}" type="pres">
      <dgm:prSet presAssocID="{F4DEF9CB-0DCA-4A85-A96A-FA672CCDDA8A}" presName="Image" presStyleLbl="node1" presStyleIdx="3" presStyleCnt="4" custScaleX="91971"/>
      <dgm:spPr>
        <a:prstGeom prst="flowChartConnector">
          <a:avLst/>
        </a:prstGeom>
        <a:blipFill rotWithShape="1">
          <a:blip xmlns:r="http://schemas.openxmlformats.org/officeDocument/2006/relationships"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72D7059F-B9DE-42F7-867C-ECBF59E3DA9F}" type="pres">
      <dgm:prSet presAssocID="{F4DEF9CB-0DCA-4A85-A96A-FA672CCDDA8A}" presName="Child" presStyleLbl="revTx" presStyleIdx="3" presStyleCnt="4" custScaleY="93684" custLinFactNeighborY="3522">
        <dgm:presLayoutVars>
          <dgm:bulletEnabled val="1"/>
        </dgm:presLayoutVars>
      </dgm:prSet>
      <dgm:spPr/>
    </dgm:pt>
    <dgm:pt modelId="{4F52DF95-4A10-45D3-980D-5EAF4CFE8045}" type="pres">
      <dgm:prSet presAssocID="{F4DEF9CB-0DCA-4A85-A96A-FA672CCDDA8A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93DE7D04-97EE-4022-8CCB-6224D9787D2A}" type="presOf" srcId="{D6B8A468-8918-4443-8B46-CF30E4439A2A}" destId="{39582703-502A-49C6-8CBB-237691B2D280}" srcOrd="0" destOrd="0" presId="urn:microsoft.com/office/officeart/2008/layout/TitlePictureLineup"/>
    <dgm:cxn modelId="{21A4290A-6B6C-4897-825B-40BF9A6347EC}" srcId="{D6D5F0A8-3B9A-4B68-971A-06004BCEDF28}" destId="{12829B48-DA2F-4BC7-8817-95D7C6A53C1F}" srcOrd="0" destOrd="0" parTransId="{1817F6A6-DDC2-41CB-87DB-8DB42D3D5BB4}" sibTransId="{A7472EF6-A0BB-4038-BB5A-D0559B5CD936}"/>
    <dgm:cxn modelId="{3797C30C-370F-4DEA-BA60-BF3578885945}" type="presOf" srcId="{CF690C9A-5015-4690-9DFE-63413F8558D2}" destId="{39582703-502A-49C6-8CBB-237691B2D280}" srcOrd="0" destOrd="1" presId="urn:microsoft.com/office/officeart/2008/layout/TitlePictureLineup"/>
    <dgm:cxn modelId="{328BF10D-7FD0-42A2-A125-1F7735A904C4}" type="presOf" srcId="{28146028-C198-4224-A095-C70C51FC5E4A}" destId="{824520F7-6D74-4E45-BDA4-6F68D453C662}" srcOrd="0" destOrd="0" presId="urn:microsoft.com/office/officeart/2008/layout/TitlePictureLineup"/>
    <dgm:cxn modelId="{AB3AC612-A3A0-4605-AA2A-2DDAE5E3FCC4}" srcId="{098E2469-9FC8-4645-BF7B-22699F4880A2}" destId="{7FF68131-3DB7-4B26-9ED5-5D38C861F6D4}" srcOrd="2" destOrd="0" parTransId="{E74466CD-BE0E-42FF-9C94-10D2235EE4EA}" sibTransId="{897D1570-EC4E-4F7E-A30E-0A91E3078A42}"/>
    <dgm:cxn modelId="{57B7B415-14CD-48FE-B3C6-F9F3A73D7B17}" type="presOf" srcId="{AA001A1B-9E00-4ACB-ACA0-EDBCD025EE5D}" destId="{72D7059F-B9DE-42F7-867C-ECBF59E3DA9F}" srcOrd="0" destOrd="0" presId="urn:microsoft.com/office/officeart/2008/layout/TitlePictureLineup"/>
    <dgm:cxn modelId="{CAAD5E1C-2718-42C7-8B9B-34D242FE2A52}" type="presOf" srcId="{D6D5F0A8-3B9A-4B68-971A-06004BCEDF28}" destId="{79F694AC-104A-4895-A498-B59D8972CED5}" srcOrd="0" destOrd="0" presId="urn:microsoft.com/office/officeart/2008/layout/TitlePictureLineup"/>
    <dgm:cxn modelId="{1D44FB22-3BB8-4A14-960D-04498FE13EE1}" type="presOf" srcId="{12829B48-DA2F-4BC7-8817-95D7C6A53C1F}" destId="{883E5CB2-CA31-4072-8548-D2DDCBBF5519}" srcOrd="0" destOrd="0" presId="urn:microsoft.com/office/officeart/2008/layout/TitlePictureLineup"/>
    <dgm:cxn modelId="{A7983524-8F17-4EE8-9F9B-8E9B3DBEC5AA}" srcId="{EBC09AA0-C89C-4C07-9081-BA7B2E583C3F}" destId="{098E2469-9FC8-4645-BF7B-22699F4880A2}" srcOrd="1" destOrd="0" parTransId="{02CB91E3-EBB9-4680-803F-0ED165B17135}" sibTransId="{2B4C15D0-6279-465F-BB47-5BABD0AC4339}"/>
    <dgm:cxn modelId="{B789E02E-5447-4A3D-BAD6-06194B9727DD}" type="presOf" srcId="{963F6E9F-3BCF-4C73-9FFF-17F27B33586D}" destId="{39582703-502A-49C6-8CBB-237691B2D280}" srcOrd="0" destOrd="2" presId="urn:microsoft.com/office/officeart/2008/layout/TitlePictureLineup"/>
    <dgm:cxn modelId="{6F3D6636-52C3-49A3-AEF8-A7ACBFDAFAF0}" srcId="{D6D5F0A8-3B9A-4B68-971A-06004BCEDF28}" destId="{F0B86536-12F1-4E01-95AE-28E8BDEB57BC}" srcOrd="1" destOrd="0" parTransId="{B5BD1EF6-416B-4D62-B987-41FF572D3FF5}" sibTransId="{1B94BEA7-94C6-451D-9D5A-F7EB813934C0}"/>
    <dgm:cxn modelId="{284FCE36-F885-40E4-9918-A67578DB3108}" type="presOf" srcId="{04B28D78-D439-43F7-9290-D064605A8301}" destId="{824520F7-6D74-4E45-BDA4-6F68D453C662}" srcOrd="0" destOrd="1" presId="urn:microsoft.com/office/officeart/2008/layout/TitlePictureLineup"/>
    <dgm:cxn modelId="{4C6A6D37-9D07-4F9A-8662-91AA9ABCEB6E}" srcId="{F4DEF9CB-0DCA-4A85-A96A-FA672CCDDA8A}" destId="{AA001A1B-9E00-4ACB-ACA0-EDBCD025EE5D}" srcOrd="0" destOrd="0" parTransId="{49206D46-FE1E-4E56-B823-83924BBCA593}" sibTransId="{205EF748-D32A-4E97-9417-3B54BEEE0B41}"/>
    <dgm:cxn modelId="{6679C838-13A8-431D-90B5-2B6CAA1DDC22}" type="presOf" srcId="{09002E20-0CD8-4425-BE6C-0DE93174B6B7}" destId="{6FE773D1-B4AF-4B66-94D3-C80393BE91A1}" srcOrd="0" destOrd="0" presId="urn:microsoft.com/office/officeart/2008/layout/TitlePictureLineup"/>
    <dgm:cxn modelId="{0C003C6B-8903-4638-A4B9-039F6948B732}" srcId="{09002E20-0CD8-4425-BE6C-0DE93174B6B7}" destId="{963F6E9F-3BCF-4C73-9FFF-17F27B33586D}" srcOrd="2" destOrd="0" parTransId="{DC21C3E6-C760-4E2E-A7C6-776F2395C2CF}" sibTransId="{B75311ED-A222-408C-9DFC-18F3CA45947E}"/>
    <dgm:cxn modelId="{E62B964C-C5D9-435E-8497-9AAAB6896ED1}" srcId="{09002E20-0CD8-4425-BE6C-0DE93174B6B7}" destId="{CF690C9A-5015-4690-9DFE-63413F8558D2}" srcOrd="1" destOrd="0" parTransId="{38CE3796-C179-48A5-8EF3-1419DD29693C}" sibTransId="{0357FAF8-28AF-4775-AAC7-D11EE95957F8}"/>
    <dgm:cxn modelId="{92C79C4F-AFDB-473E-A80A-FC23F5C438AB}" type="presOf" srcId="{F4DEF9CB-0DCA-4A85-A96A-FA672CCDDA8A}" destId="{4F52DF95-4A10-45D3-980D-5EAF4CFE8045}" srcOrd="0" destOrd="0" presId="urn:microsoft.com/office/officeart/2008/layout/TitlePictureLineup"/>
    <dgm:cxn modelId="{46F03653-C620-4D2C-8A1A-8BF091AEF379}" srcId="{EBC09AA0-C89C-4C07-9081-BA7B2E583C3F}" destId="{D6D5F0A8-3B9A-4B68-971A-06004BCEDF28}" srcOrd="2" destOrd="0" parTransId="{D588E0AE-E8AC-4747-9882-13A8CB01D00B}" sibTransId="{4F242DA4-3F95-4C5D-9EEC-ACBDF814E17D}"/>
    <dgm:cxn modelId="{5C663777-B769-4088-8B83-3D95D3E001F1}" srcId="{D6D5F0A8-3B9A-4B68-971A-06004BCEDF28}" destId="{6AAE1A53-A9D4-40DE-9299-A4974972776A}" srcOrd="2" destOrd="0" parTransId="{EC2B57D6-0BCA-4021-85E1-B2B4DCDC558C}" sibTransId="{901C056F-30B9-4D0F-9510-200ED6928E8E}"/>
    <dgm:cxn modelId="{7A017B7B-0081-47DF-B5C2-656AFBD03E80}" type="presOf" srcId="{6AAE1A53-A9D4-40DE-9299-A4974972776A}" destId="{883E5CB2-CA31-4072-8548-D2DDCBBF5519}" srcOrd="0" destOrd="2" presId="urn:microsoft.com/office/officeart/2008/layout/TitlePictureLineup"/>
    <dgm:cxn modelId="{1F2E1C9B-0BF9-4096-BC37-C579AD90FF5B}" srcId="{098E2469-9FC8-4645-BF7B-22699F4880A2}" destId="{28146028-C198-4224-A095-C70C51FC5E4A}" srcOrd="0" destOrd="0" parTransId="{F74F0445-45D5-4FF1-A523-E1993F876CA7}" sibTransId="{3E8F3DE7-7C24-4D79-B6D2-92D070402C02}"/>
    <dgm:cxn modelId="{B138399E-2794-4C69-8A59-E4E9F10A2995}" srcId="{F4DEF9CB-0DCA-4A85-A96A-FA672CCDDA8A}" destId="{E0BF4CFF-1E94-4828-9C29-A60CF87D2DA3}" srcOrd="1" destOrd="0" parTransId="{EAA3ACAC-55A6-4548-900E-A87C28278CBD}" sibTransId="{9D06FA94-6D73-4FA9-AC38-6DF701F8089D}"/>
    <dgm:cxn modelId="{22DD7BA9-DDED-4853-81AF-9E2A945418CD}" type="presOf" srcId="{F0B86536-12F1-4E01-95AE-28E8BDEB57BC}" destId="{883E5CB2-CA31-4072-8548-D2DDCBBF5519}" srcOrd="0" destOrd="1" presId="urn:microsoft.com/office/officeart/2008/layout/TitlePictureLineup"/>
    <dgm:cxn modelId="{FABBC4AE-89FD-447F-B08C-0B0EF4680D2A}" type="presOf" srcId="{7FF68131-3DB7-4B26-9ED5-5D38C861F6D4}" destId="{824520F7-6D74-4E45-BDA4-6F68D453C662}" srcOrd="0" destOrd="2" presId="urn:microsoft.com/office/officeart/2008/layout/TitlePictureLineup"/>
    <dgm:cxn modelId="{1BEC40AF-84FA-4BCD-A4A2-CAEAA6F36921}" type="presOf" srcId="{098E2469-9FC8-4645-BF7B-22699F4880A2}" destId="{944C8879-CC3C-4920-A622-4B4790E36151}" srcOrd="0" destOrd="0" presId="urn:microsoft.com/office/officeart/2008/layout/TitlePictureLineup"/>
    <dgm:cxn modelId="{3250ADB1-E9AF-42AD-9B0E-6F75A09C8957}" srcId="{098E2469-9FC8-4645-BF7B-22699F4880A2}" destId="{04B28D78-D439-43F7-9290-D064605A8301}" srcOrd="1" destOrd="0" parTransId="{91694969-965F-463A-9E22-9C57126AA9CD}" sibTransId="{4EADA4D7-C9AB-4A49-9A19-8DD20554ADC2}"/>
    <dgm:cxn modelId="{4D5771C5-93B1-4D50-9B8B-AE16C3B08B3E}" type="presOf" srcId="{E0BF4CFF-1E94-4828-9C29-A60CF87D2DA3}" destId="{72D7059F-B9DE-42F7-867C-ECBF59E3DA9F}" srcOrd="0" destOrd="1" presId="urn:microsoft.com/office/officeart/2008/layout/TitlePictureLineup"/>
    <dgm:cxn modelId="{3F9E9FD6-3AA4-4A65-A69F-117C4B903D8E}" srcId="{EBC09AA0-C89C-4C07-9081-BA7B2E583C3F}" destId="{09002E20-0CD8-4425-BE6C-0DE93174B6B7}" srcOrd="0" destOrd="0" parTransId="{406F1851-D81A-40F4-9365-46E3BFF8D3AF}" sibTransId="{9FE77F84-35E6-437B-9455-BA5C89711DF4}"/>
    <dgm:cxn modelId="{BEC610D9-A6BD-4A2B-8772-FD8298CBC855}" srcId="{09002E20-0CD8-4425-BE6C-0DE93174B6B7}" destId="{D6B8A468-8918-4443-8B46-CF30E4439A2A}" srcOrd="0" destOrd="0" parTransId="{83E7AD60-F59F-45B9-8DC8-DB103A6DD258}" sibTransId="{1373D6E1-8B46-47EB-AF29-87A29881B244}"/>
    <dgm:cxn modelId="{4D185CEB-B099-4365-B8A2-4B9480F1C957}" type="presOf" srcId="{EBC09AA0-C89C-4C07-9081-BA7B2E583C3F}" destId="{B6869FCD-1346-49FB-AF74-698FD0C1DD06}" srcOrd="0" destOrd="0" presId="urn:microsoft.com/office/officeart/2008/layout/TitlePictureLineup"/>
    <dgm:cxn modelId="{4D0F3BF7-3858-443F-8E48-E79A64E4697E}" srcId="{EBC09AA0-C89C-4C07-9081-BA7B2E583C3F}" destId="{F4DEF9CB-0DCA-4A85-A96A-FA672CCDDA8A}" srcOrd="3" destOrd="0" parTransId="{AC9E0EAF-2483-49D4-8EA5-38D0CCE9C193}" sibTransId="{9CA2E0E9-5206-4057-B56E-E9C32A2319C1}"/>
    <dgm:cxn modelId="{390C6F1B-7175-4FE3-AFF2-A4C8CECEE703}" type="presParOf" srcId="{B6869FCD-1346-49FB-AF74-698FD0C1DD06}" destId="{178AE28A-1250-44AD-A682-BDCC6E8D6DC1}" srcOrd="0" destOrd="0" presId="urn:microsoft.com/office/officeart/2008/layout/TitlePictureLineup"/>
    <dgm:cxn modelId="{F37D1287-2F94-4756-BF52-9806C61A1206}" type="presParOf" srcId="{178AE28A-1250-44AD-A682-BDCC6E8D6DC1}" destId="{DC532A82-8F2A-4609-B590-2F8270719DEA}" srcOrd="0" destOrd="0" presId="urn:microsoft.com/office/officeart/2008/layout/TitlePictureLineup"/>
    <dgm:cxn modelId="{1487CE93-03A2-45BC-A4AB-7AA472B10EE1}" type="presParOf" srcId="{178AE28A-1250-44AD-A682-BDCC6E8D6DC1}" destId="{B514A2E0-FF38-4530-B05C-42780AA08076}" srcOrd="1" destOrd="0" presId="urn:microsoft.com/office/officeart/2008/layout/TitlePictureLineup"/>
    <dgm:cxn modelId="{A16D9DB0-B35F-414D-96E6-90026AAC6383}" type="presParOf" srcId="{178AE28A-1250-44AD-A682-BDCC6E8D6DC1}" destId="{39582703-502A-49C6-8CBB-237691B2D280}" srcOrd="2" destOrd="0" presId="urn:microsoft.com/office/officeart/2008/layout/TitlePictureLineup"/>
    <dgm:cxn modelId="{EA9C2988-287D-4E1E-8F7D-10711A84C58A}" type="presParOf" srcId="{178AE28A-1250-44AD-A682-BDCC6E8D6DC1}" destId="{6FE773D1-B4AF-4B66-94D3-C80393BE91A1}" srcOrd="3" destOrd="0" presId="urn:microsoft.com/office/officeart/2008/layout/TitlePictureLineup"/>
    <dgm:cxn modelId="{832442FE-6AE9-4E28-9182-5B83FFFB1798}" type="presParOf" srcId="{B6869FCD-1346-49FB-AF74-698FD0C1DD06}" destId="{753781BD-F265-49FC-B55D-F3765EB21003}" srcOrd="1" destOrd="0" presId="urn:microsoft.com/office/officeart/2008/layout/TitlePictureLineup"/>
    <dgm:cxn modelId="{BED3CEC0-8B04-47E2-9CF2-AF6EB293F415}" type="presParOf" srcId="{B6869FCD-1346-49FB-AF74-698FD0C1DD06}" destId="{2C83B0A8-94CA-45AF-B1B3-62E2375FBF10}" srcOrd="2" destOrd="0" presId="urn:microsoft.com/office/officeart/2008/layout/TitlePictureLineup"/>
    <dgm:cxn modelId="{79CA0745-9B03-46AB-9162-758946CD190E}" type="presParOf" srcId="{2C83B0A8-94CA-45AF-B1B3-62E2375FBF10}" destId="{9D31C088-73E1-4ADE-85B1-D1032F95B4DC}" srcOrd="0" destOrd="0" presId="urn:microsoft.com/office/officeart/2008/layout/TitlePictureLineup"/>
    <dgm:cxn modelId="{BE9C1B4F-D0A4-479A-B2EF-05AC42991DE4}" type="presParOf" srcId="{2C83B0A8-94CA-45AF-B1B3-62E2375FBF10}" destId="{F5A0E850-F9CA-4D7F-A0D4-FE6DBF426EB6}" srcOrd="1" destOrd="0" presId="urn:microsoft.com/office/officeart/2008/layout/TitlePictureLineup"/>
    <dgm:cxn modelId="{8CEF7BB1-985C-438C-AF3B-A1F0EF7CFF2F}" type="presParOf" srcId="{2C83B0A8-94CA-45AF-B1B3-62E2375FBF10}" destId="{824520F7-6D74-4E45-BDA4-6F68D453C662}" srcOrd="2" destOrd="0" presId="urn:microsoft.com/office/officeart/2008/layout/TitlePictureLineup"/>
    <dgm:cxn modelId="{65F98449-FCE9-481A-88A1-24B4555BEBB6}" type="presParOf" srcId="{2C83B0A8-94CA-45AF-B1B3-62E2375FBF10}" destId="{944C8879-CC3C-4920-A622-4B4790E36151}" srcOrd="3" destOrd="0" presId="urn:microsoft.com/office/officeart/2008/layout/TitlePictureLineup"/>
    <dgm:cxn modelId="{B999DA35-2378-4633-AED3-A0EE2F99F059}" type="presParOf" srcId="{B6869FCD-1346-49FB-AF74-698FD0C1DD06}" destId="{C4DC5EEE-E5A6-4115-8B0F-F419219CAF65}" srcOrd="3" destOrd="0" presId="urn:microsoft.com/office/officeart/2008/layout/TitlePictureLineup"/>
    <dgm:cxn modelId="{1308D54A-AC79-4C1F-BC3E-A2DAF396E6E4}" type="presParOf" srcId="{B6869FCD-1346-49FB-AF74-698FD0C1DD06}" destId="{4558FCEC-62E2-4B07-9486-21CDCEF7498A}" srcOrd="4" destOrd="0" presId="urn:microsoft.com/office/officeart/2008/layout/TitlePictureLineup"/>
    <dgm:cxn modelId="{051D7CB2-4D77-424B-A52C-BD4BD0BD9524}" type="presParOf" srcId="{4558FCEC-62E2-4B07-9486-21CDCEF7498A}" destId="{8D104557-41BD-493D-94F1-C5EB780B93CA}" srcOrd="0" destOrd="0" presId="urn:microsoft.com/office/officeart/2008/layout/TitlePictureLineup"/>
    <dgm:cxn modelId="{5B77ED51-1BB7-4CC9-B6D6-5C10AFF2A42C}" type="presParOf" srcId="{4558FCEC-62E2-4B07-9486-21CDCEF7498A}" destId="{0121B8A5-CD9C-4857-9710-F71C058EB60E}" srcOrd="1" destOrd="0" presId="urn:microsoft.com/office/officeart/2008/layout/TitlePictureLineup"/>
    <dgm:cxn modelId="{65C0F1B3-A31C-457B-AD7F-564EB0FE4FAF}" type="presParOf" srcId="{4558FCEC-62E2-4B07-9486-21CDCEF7498A}" destId="{883E5CB2-CA31-4072-8548-D2DDCBBF5519}" srcOrd="2" destOrd="0" presId="urn:microsoft.com/office/officeart/2008/layout/TitlePictureLineup"/>
    <dgm:cxn modelId="{806B5E47-1E4F-4123-94C8-AF2A48E00449}" type="presParOf" srcId="{4558FCEC-62E2-4B07-9486-21CDCEF7498A}" destId="{79F694AC-104A-4895-A498-B59D8972CED5}" srcOrd="3" destOrd="0" presId="urn:microsoft.com/office/officeart/2008/layout/TitlePictureLineup"/>
    <dgm:cxn modelId="{2AA67576-8659-44E8-AA63-A5B8822D0DDA}" type="presParOf" srcId="{B6869FCD-1346-49FB-AF74-698FD0C1DD06}" destId="{71006770-956D-4581-B74D-5EEE2E213E4B}" srcOrd="5" destOrd="0" presId="urn:microsoft.com/office/officeart/2008/layout/TitlePictureLineup"/>
    <dgm:cxn modelId="{5869805D-0F30-47C3-A182-CA88312E05C4}" type="presParOf" srcId="{B6869FCD-1346-49FB-AF74-698FD0C1DD06}" destId="{A9D1EE08-1186-413C-A6C4-68AEA56AAF32}" srcOrd="6" destOrd="0" presId="urn:microsoft.com/office/officeart/2008/layout/TitlePictureLineup"/>
    <dgm:cxn modelId="{31EE22CE-CAE1-4D1A-9A5B-825634F7172A}" type="presParOf" srcId="{A9D1EE08-1186-413C-A6C4-68AEA56AAF32}" destId="{4C9D1A94-7B08-48C8-82AD-F8BA4C5E2792}" srcOrd="0" destOrd="0" presId="urn:microsoft.com/office/officeart/2008/layout/TitlePictureLineup"/>
    <dgm:cxn modelId="{F068C11B-584E-4D2C-9285-2D1F331549CE}" type="presParOf" srcId="{A9D1EE08-1186-413C-A6C4-68AEA56AAF32}" destId="{894BA099-140B-42F8-8857-C9488F37723D}" srcOrd="1" destOrd="0" presId="urn:microsoft.com/office/officeart/2008/layout/TitlePictureLineup"/>
    <dgm:cxn modelId="{47E81876-FDEF-4220-A001-76D0F559BCD8}" type="presParOf" srcId="{A9D1EE08-1186-413C-A6C4-68AEA56AAF32}" destId="{72D7059F-B9DE-42F7-867C-ECBF59E3DA9F}" srcOrd="2" destOrd="0" presId="urn:microsoft.com/office/officeart/2008/layout/TitlePictureLineup"/>
    <dgm:cxn modelId="{1E8C9427-837E-4A79-97F5-321F129FE3F1}" type="presParOf" srcId="{A9D1EE08-1186-413C-A6C4-68AEA56AAF32}" destId="{4F52DF95-4A10-45D3-980D-5EAF4CFE8045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2A82-8F2A-4609-B590-2F8270719DEA}">
      <dsp:nvSpPr>
        <dsp:cNvPr id="0" name=""/>
        <dsp:cNvSpPr/>
      </dsp:nvSpPr>
      <dsp:spPr>
        <a:xfrm>
          <a:off x="340255" y="442806"/>
          <a:ext cx="0" cy="396587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4A2E0-FF38-4530-B05C-42780AA08076}">
      <dsp:nvSpPr>
        <dsp:cNvPr id="0" name=""/>
        <dsp:cNvSpPr/>
      </dsp:nvSpPr>
      <dsp:spPr>
        <a:xfrm>
          <a:off x="534154" y="575001"/>
          <a:ext cx="1918356" cy="1784642"/>
        </a:xfrm>
        <a:prstGeom prst="flowChartConnector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 t="-6000" b="-6000"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582703-502A-49C6-8CBB-237691B2D280}">
      <dsp:nvSpPr>
        <dsp:cNvPr id="0" name=""/>
        <dsp:cNvSpPr/>
      </dsp:nvSpPr>
      <dsp:spPr>
        <a:xfrm>
          <a:off x="450418" y="2491214"/>
          <a:ext cx="2085827" cy="191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Former Commander 2nd Stryker Brigade, Fort Lewis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Over five combat tours during his 30-years of dedicated service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450418" y="2491214"/>
        <a:ext cx="2085827" cy="1919616"/>
      </dsp:txXfrm>
    </dsp:sp>
    <dsp:sp modelId="{6FE773D1-B4AF-4B66-94D3-C80393BE91A1}">
      <dsp:nvSpPr>
        <dsp:cNvPr id="0" name=""/>
        <dsp:cNvSpPr/>
      </dsp:nvSpPr>
      <dsp:spPr>
        <a:xfrm>
          <a:off x="340255" y="2153"/>
          <a:ext cx="2203261" cy="44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Gotham Narrow"/>
            </a:rPr>
            <a:t>Colonel Lou Zeisman Retired – Army</a:t>
          </a:r>
        </a:p>
      </dsp:txBody>
      <dsp:txXfrm>
        <a:off x="340255" y="2153"/>
        <a:ext cx="2203261" cy="440652"/>
      </dsp:txXfrm>
    </dsp:sp>
    <dsp:sp modelId="{9D31C088-73E1-4ADE-85B1-D1032F95B4DC}">
      <dsp:nvSpPr>
        <dsp:cNvPr id="0" name=""/>
        <dsp:cNvSpPr/>
      </dsp:nvSpPr>
      <dsp:spPr>
        <a:xfrm>
          <a:off x="3101320" y="442806"/>
          <a:ext cx="0" cy="396587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0E850-F9CA-4D7F-A0D4-FE6DBF426EB6}">
      <dsp:nvSpPr>
        <dsp:cNvPr id="0" name=""/>
        <dsp:cNvSpPr/>
      </dsp:nvSpPr>
      <dsp:spPr>
        <a:xfrm>
          <a:off x="3295219" y="575001"/>
          <a:ext cx="1918356" cy="1784642"/>
        </a:xfrm>
        <a:prstGeom prst="flowChartConnector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4520F7-6D74-4E45-BDA4-6F68D453C662}">
      <dsp:nvSpPr>
        <dsp:cNvPr id="0" name=""/>
        <dsp:cNvSpPr/>
      </dsp:nvSpPr>
      <dsp:spPr>
        <a:xfrm>
          <a:off x="3211483" y="2491214"/>
          <a:ext cx="2085827" cy="191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ATT, Chief Strategy Officer, Air Force and Space Force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Former Air Force Global Strike Command CIO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Former Commander of the 81st Training Group</a:t>
          </a:r>
        </a:p>
      </dsp:txBody>
      <dsp:txXfrm>
        <a:off x="3211483" y="2491214"/>
        <a:ext cx="2085827" cy="1919616"/>
      </dsp:txXfrm>
    </dsp:sp>
    <dsp:sp modelId="{944C8879-CC3C-4920-A622-4B4790E36151}">
      <dsp:nvSpPr>
        <dsp:cNvPr id="0" name=""/>
        <dsp:cNvSpPr/>
      </dsp:nvSpPr>
      <dsp:spPr>
        <a:xfrm>
          <a:off x="3101320" y="2153"/>
          <a:ext cx="2203261" cy="44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Gotham Narrow"/>
            </a:rPr>
            <a:t>Colonel Scott Solomon Retired – Air Force</a:t>
          </a:r>
        </a:p>
      </dsp:txBody>
      <dsp:txXfrm>
        <a:off x="3101320" y="2153"/>
        <a:ext cx="2203261" cy="440652"/>
      </dsp:txXfrm>
    </dsp:sp>
    <dsp:sp modelId="{8D104557-41BD-493D-94F1-C5EB780B93CA}">
      <dsp:nvSpPr>
        <dsp:cNvPr id="0" name=""/>
        <dsp:cNvSpPr/>
      </dsp:nvSpPr>
      <dsp:spPr>
        <a:xfrm>
          <a:off x="5862385" y="442806"/>
          <a:ext cx="0" cy="396587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1B8A5-CD9C-4857-9710-F71C058EB60E}">
      <dsp:nvSpPr>
        <dsp:cNvPr id="0" name=""/>
        <dsp:cNvSpPr/>
      </dsp:nvSpPr>
      <dsp:spPr>
        <a:xfrm>
          <a:off x="6056284" y="575001"/>
          <a:ext cx="1918356" cy="1784642"/>
        </a:xfrm>
        <a:prstGeom prst="flowChartConnector">
          <a:avLst/>
        </a:prstGeom>
        <a:blipFill rotWithShape="1">
          <a:blip xmlns:r="http://schemas.openxmlformats.org/officeDocument/2006/relationships"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3E5CB2-CA31-4072-8548-D2DDCBBF5519}">
      <dsp:nvSpPr>
        <dsp:cNvPr id="0" name=""/>
        <dsp:cNvSpPr/>
      </dsp:nvSpPr>
      <dsp:spPr>
        <a:xfrm>
          <a:off x="5972548" y="2491214"/>
          <a:ext cx="2085827" cy="191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Former Installation Mgt. Command (IMCOM) Commander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Over 35 years of Service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Current CEO of the National Veteran’s Memorial and Museum </a:t>
          </a:r>
          <a:endParaRPr lang="en-US" sz="1200" kern="1200" dirty="0"/>
        </a:p>
      </dsp:txBody>
      <dsp:txXfrm>
        <a:off x="5972548" y="2491214"/>
        <a:ext cx="2085827" cy="1919616"/>
      </dsp:txXfrm>
    </dsp:sp>
    <dsp:sp modelId="{79F694AC-104A-4895-A498-B59D8972CED5}">
      <dsp:nvSpPr>
        <dsp:cNvPr id="0" name=""/>
        <dsp:cNvSpPr/>
      </dsp:nvSpPr>
      <dsp:spPr>
        <a:xfrm>
          <a:off x="5862385" y="2153"/>
          <a:ext cx="2203261" cy="44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Gotham Narrow"/>
            </a:rPr>
            <a:t>LtG Michael Ferriter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Gotham Narrow"/>
            </a:rPr>
            <a:t>Retired – Army</a:t>
          </a:r>
        </a:p>
      </dsp:txBody>
      <dsp:txXfrm>
        <a:off x="5862385" y="2153"/>
        <a:ext cx="2203261" cy="440652"/>
      </dsp:txXfrm>
    </dsp:sp>
    <dsp:sp modelId="{4C9D1A94-7B08-48C8-82AD-F8BA4C5E2792}">
      <dsp:nvSpPr>
        <dsp:cNvPr id="0" name=""/>
        <dsp:cNvSpPr/>
      </dsp:nvSpPr>
      <dsp:spPr>
        <a:xfrm>
          <a:off x="8623450" y="442806"/>
          <a:ext cx="0" cy="396587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BA099-140B-42F8-8857-C9488F37723D}">
      <dsp:nvSpPr>
        <dsp:cNvPr id="0" name=""/>
        <dsp:cNvSpPr/>
      </dsp:nvSpPr>
      <dsp:spPr>
        <a:xfrm>
          <a:off x="8817349" y="575001"/>
          <a:ext cx="1918356" cy="1784642"/>
        </a:xfrm>
        <a:prstGeom prst="flowChartConnector">
          <a:avLst/>
        </a:prstGeom>
        <a:blipFill rotWithShape="1">
          <a:blip xmlns:r="http://schemas.openxmlformats.org/officeDocument/2006/relationships"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D7059F-B9DE-42F7-867C-ECBF59E3DA9F}">
      <dsp:nvSpPr>
        <dsp:cNvPr id="0" name=""/>
        <dsp:cNvSpPr/>
      </dsp:nvSpPr>
      <dsp:spPr>
        <a:xfrm>
          <a:off x="8733613" y="2491214"/>
          <a:ext cx="2085827" cy="191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Oversite of Energy, Real Estate, Facilities, Weapons, Logistics &amp; Infrastructure Worldwide for the USAF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Over 35 years of Services</a:t>
          </a:r>
          <a:endParaRPr lang="en-US" sz="1200" kern="1200" dirty="0"/>
        </a:p>
      </dsp:txBody>
      <dsp:txXfrm>
        <a:off x="8733613" y="2491214"/>
        <a:ext cx="2085827" cy="1919616"/>
      </dsp:txXfrm>
    </dsp:sp>
    <dsp:sp modelId="{4F52DF95-4A10-45D3-980D-5EAF4CFE8045}">
      <dsp:nvSpPr>
        <dsp:cNvPr id="0" name=""/>
        <dsp:cNvSpPr/>
      </dsp:nvSpPr>
      <dsp:spPr>
        <a:xfrm>
          <a:off x="8623450" y="2153"/>
          <a:ext cx="2203261" cy="44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Gotham Narrow"/>
            </a:rPr>
            <a:t>ASAF Terry Yonkers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Gotham Narrow"/>
            </a:rPr>
            <a:t>Retired –  Air Force</a:t>
          </a:r>
          <a:endParaRPr lang="en-US" sz="1200" b="1" kern="1200" dirty="0">
            <a:latin typeface="Gotham Narrow"/>
          </a:endParaRPr>
        </a:p>
      </dsp:txBody>
      <dsp:txXfrm>
        <a:off x="8623450" y="2153"/>
        <a:ext cx="2203261" cy="44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A87784-BB74-9FAA-D83F-69148827E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AD3B9-08F4-6ECD-4875-E2F90968C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05D5-D6DE-4BF7-85D6-7B4C2D21C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67DD1-2C51-5AD8-851F-C8EA61153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2ED2C-6C34-B5A3-FB0D-61F0A1BAA4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A4C4-9E2F-4895-B5C6-813E2B25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434A4-CEE0-4E8D-B9DE-943202B62C9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6394-EB52-4F57-BD57-55332AD5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6394-EB52-4F57-BD57-55332AD5D306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6A322B0-ABEC-978C-F7E6-EF616C3AA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6394-EB52-4F57-BD57-55332AD5D306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F437DFF-DC7B-8C98-BCCB-B9261CBBB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7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6394-EB52-4F57-BD57-55332AD5D306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D73F7FD-1C6D-C3A0-218A-91B71CB4A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6394-EB52-4F57-BD57-55332AD5D306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D5D730B-F297-8D63-B7CD-3CF7BB8BC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6394-EB52-4F57-BD57-55332AD5D306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3454A52-F931-4E90-EA89-8EA550C06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DC16-E604-4A54-B69B-CB3B322F6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9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6394-EB52-4F57-BD57-55332AD5D3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6394-EB52-4F57-BD57-55332AD5D306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DC78479-95C2-67AE-610F-D8380F155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15F214-994A-EA48-AF67-327890C47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334" y="5981700"/>
            <a:ext cx="2406936" cy="863600"/>
          </a:xfrm>
          <a:prstGeom prst="rect">
            <a:avLst/>
          </a:prstGeom>
        </p:spPr>
      </p:pic>
      <p:sp>
        <p:nvSpPr>
          <p:cNvPr id="2" name="Title Placeholder"/>
          <p:cNvSpPr>
            <a:spLocks noGrp="1"/>
          </p:cNvSpPr>
          <p:nvPr>
            <p:ph type="title" hasCustomPrompt="1"/>
          </p:nvPr>
        </p:nvSpPr>
        <p:spPr>
          <a:xfrm>
            <a:off x="263088" y="315137"/>
            <a:ext cx="8702271" cy="4655326"/>
          </a:xfrm>
          <a:effectLst/>
        </p:spPr>
        <p:txBody>
          <a:bodyPr anchor="t" anchorCtr="0"/>
          <a:lstStyle>
            <a:lvl1pPr>
              <a:lnSpc>
                <a:spcPct val="80000"/>
              </a:lnSpc>
              <a:spcAft>
                <a:spcPts val="0"/>
              </a:spcAft>
              <a:defRPr sz="9600" b="0" i="0">
                <a:solidFill>
                  <a:schemeClr val="tx2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4" name="Subtitle Placeholder"/>
          <p:cNvSpPr>
            <a:spLocks noGrp="1"/>
          </p:cNvSpPr>
          <p:nvPr>
            <p:ph type="body" sz="quarter" idx="18" hasCustomPrompt="1"/>
          </p:nvPr>
        </p:nvSpPr>
        <p:spPr>
          <a:xfrm>
            <a:off x="334689" y="5166360"/>
            <a:ext cx="5761311" cy="713232"/>
          </a:xfrm>
          <a:effectLst/>
        </p:spPr>
        <p:txBody>
          <a:bodyPr anchor="t"/>
          <a:lstStyle>
            <a:lvl1pPr marL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7" name="Text Box">
            <a:extLst>
              <a:ext uri="{FF2B5EF4-FFF2-40B4-BE49-F238E27FC236}">
                <a16:creationId xmlns:a16="http://schemas.microsoft.com/office/drawing/2014/main" id="{956D6DC0-F046-4694-A76B-C2F12CCF25D4}"/>
              </a:ext>
            </a:extLst>
          </p:cNvPr>
          <p:cNvSpPr txBox="1"/>
          <p:nvPr userDrawn="1"/>
        </p:nvSpPr>
        <p:spPr>
          <a:xfrm>
            <a:off x="347753" y="6176891"/>
            <a:ext cx="5748246" cy="3302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2022 AT&amp;T Intellectual Property - AT&amp;T Proprietary (Internal Use Only) . AT&amp;T and Globe logo are registered trademarks and service marks of 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AT&amp;T Intellectual Property and/or AT&amp;T affiliated companies. All other marks are the property of their respective owners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b="1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dirty="0">
                <a:solidFill>
                  <a:schemeClr val="tx1"/>
                </a:solidFill>
              </a:rPr>
              <a:t>AT&amp;T Proprietary (Internal Use Only) - Not for use or disclosure outside the AT&amp;T companies 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344864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5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742472" cy="862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6"/>
            <a:ext cx="1847569" cy="433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43485" y="1822036"/>
            <a:ext cx="1847569" cy="4335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C7F918-8831-034A-8C00-253A50C27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7699" y="1822036"/>
            <a:ext cx="1847569" cy="433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008138-E871-7042-B79E-B1592A15A6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71914" y="1822036"/>
            <a:ext cx="1847569" cy="433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C1FA193-BA39-E74D-928F-507D2FA49A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986129" y="1822036"/>
            <a:ext cx="1848331" cy="433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F10F0D1-9064-8744-9F0E-274C6B5535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E8DF81BC-3E43-4D48-B23A-C8E39A6F5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527AE-5350-42CF-89BC-B739ECC0B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call-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59" y="301752"/>
            <a:ext cx="11606759" cy="4663440"/>
          </a:xfrm>
        </p:spPr>
        <p:txBody>
          <a:bodyPr/>
          <a:lstStyle>
            <a:lvl1pPr>
              <a:lnSpc>
                <a:spcPct val="80000"/>
              </a:lnSpc>
              <a:defRPr sz="1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E16E967-BB1A-9C42-A19B-66F944EE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9D21E93F-FCBB-BF41-9B79-F82598BF2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ln w="6350" cap="sq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CCA5AEB-38F6-45B0-815B-0514C88C8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5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178712" y="271793"/>
            <a:ext cx="8660770" cy="4698670"/>
          </a:xfrm>
          <a:effectLst/>
        </p:spPr>
        <p:txBody>
          <a:bodyPr anchor="t" anchorCtr="0"/>
          <a:lstStyle>
            <a:lvl1pPr>
              <a:lnSpc>
                <a:spcPct val="90000"/>
              </a:lnSpc>
              <a:spcAft>
                <a:spcPts val="0"/>
              </a:spcAft>
              <a:defRPr sz="4800" b="0" i="0">
                <a:solidFill>
                  <a:schemeClr val="tx2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r>
              <a:rPr lang="en-US" dirty="0"/>
              <a:t>[Insert quote here]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FDF867-EACE-7949-B1B5-8388E8918D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76B9F2C-706D-4C4D-9E1A-F252EC674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5BBCAD71-7FCF-4145-86F3-146DC4757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7426733-6D20-4254-A6A9-C669EBC2E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68284" y="271793"/>
            <a:ext cx="5771199" cy="4698670"/>
          </a:xfrm>
          <a:effectLst/>
        </p:spPr>
        <p:txBody>
          <a:bodyPr anchor="t" anchorCtr="0"/>
          <a:lstStyle>
            <a:lvl1pPr>
              <a:lnSpc>
                <a:spcPct val="90000"/>
              </a:lnSpc>
              <a:spcAft>
                <a:spcPts val="0"/>
              </a:spcAft>
              <a:defRPr sz="4800" b="0" i="0">
                <a:solidFill>
                  <a:schemeClr val="tx2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r>
              <a:rPr lang="en-US" dirty="0"/>
              <a:t>[Insert quote here]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FDF867-EACE-7949-B1B5-8388E8918D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76B9F2C-706D-4C4D-9E1A-F252EC674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5BBCAD71-7FCF-4145-86F3-146DC4757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86973A4-B79E-4E5B-9602-BD4D088BC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4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2665535" cy="1345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69" y="1831180"/>
            <a:ext cx="2665535" cy="4329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6CD9315E-F477-2446-82CB-6BF7F161B77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452124" y="338140"/>
            <a:ext cx="8387359" cy="5822949"/>
          </a:xfr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F254AFD-878E-234F-AA25-686444015F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08F8CA46-8130-744D-B5AC-D0DFF7637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CEE321B-DF24-41F7-85A0-26B10A390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3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2665535" cy="1344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31180"/>
            <a:ext cx="2665535" cy="4329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hart Placeholder">
            <a:extLst>
              <a:ext uri="{FF2B5EF4-FFF2-40B4-BE49-F238E27FC236}">
                <a16:creationId xmlns:a16="http://schemas.microsoft.com/office/drawing/2014/main" id="{1C7BD4DB-E9C7-7E4B-B7E0-B3D954B1366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452125" y="338140"/>
            <a:ext cx="8387359" cy="5822948"/>
          </a:xfr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F1B83A1-CAFB-664B-9F60-50F0B41D12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5A21ED91-B37B-4244-8417-091A7E834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F3CE2-BEDC-42D3-B965-486260694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6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on photo (full ble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35B9A5E-75A7-C940-9B39-A66F6C0AAD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 hasCustomPrompt="1"/>
          </p:nvPr>
        </p:nvSpPr>
        <p:spPr>
          <a:xfrm>
            <a:off x="292684" y="265176"/>
            <a:ext cx="9885841" cy="3163824"/>
          </a:xfrm>
          <a:effectLst/>
        </p:spPr>
        <p:txBody>
          <a:bodyPr anchor="t" anchorCtr="0"/>
          <a:lstStyle>
            <a:lvl1pPr>
              <a:lnSpc>
                <a:spcPct val="90000"/>
              </a:lnSpc>
              <a:spcAft>
                <a:spcPts val="0"/>
              </a:spcAft>
              <a:defRPr sz="6000" b="0" i="0">
                <a:solidFill>
                  <a:schemeClr val="tx1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r>
              <a:rPr lang="en-US" dirty="0"/>
              <a:t>[Insert headline here]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BE940FB6-9BA4-4B4A-BF43-FD019C59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65D60C4-C29A-7742-A5B2-EFC00505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95DD1-C7E5-4A4C-9C20-3A4BFD112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95330" y="6403622"/>
            <a:ext cx="1035619" cy="3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/2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85" y="265176"/>
            <a:ext cx="5574657" cy="5895912"/>
          </a:xfrm>
        </p:spPr>
        <p:txBody>
          <a:bodyPr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BEEA372-8B0E-CB42-B7A8-955EE4FE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1237" y="0"/>
            <a:ext cx="6100764" cy="6858000"/>
          </a:xfrm>
          <a:solidFill>
            <a:srgbClr val="E8E8E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70EDB3F-BA1C-8549-8E96-DFBA213B2A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1009" y="6492240"/>
            <a:ext cx="5697228" cy="192024"/>
          </a:xfrm>
        </p:spPr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9293D-0380-430F-BB6F-18DF169A7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95330" y="6403622"/>
            <a:ext cx="1035619" cy="3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0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+ 1/2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5538071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BEEA372-8B0E-CB42-B7A8-955EE4FE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1237" y="0"/>
            <a:ext cx="6100764" cy="6858000"/>
          </a:xfrm>
          <a:solidFill>
            <a:srgbClr val="E8E8E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6"/>
            <a:ext cx="5538071" cy="433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70EDB3F-BA1C-8549-8E96-DFBA213B2A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1008" y="6492240"/>
            <a:ext cx="5697228" cy="192024"/>
          </a:xfrm>
        </p:spPr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82C97-D83A-44A9-A529-BF7694F15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95330" y="6403622"/>
            <a:ext cx="1035619" cy="3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/2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BEEA372-8B0E-CB42-B7A8-955EE4FE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00764" cy="6858000"/>
          </a:xfrm>
          <a:solidFill>
            <a:srgbClr val="E8E8E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639" y="266104"/>
            <a:ext cx="5567845" cy="5894984"/>
          </a:xfrm>
        </p:spPr>
        <p:txBody>
          <a:bodyPr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70EDB3F-BA1C-8549-8E96-DFBA213B2A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5243" y="6492240"/>
            <a:ext cx="5697228" cy="192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© 2022 AT&amp;T Intellectual Property - AT&amp;T Proprietary (Internal Use Only)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E1D68-B9B0-451E-A446-8DD0B5A3B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7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 hasCustomPrompt="1"/>
          </p:nvPr>
        </p:nvSpPr>
        <p:spPr>
          <a:xfrm>
            <a:off x="290806" y="245863"/>
            <a:ext cx="8674555" cy="1636913"/>
          </a:xfrm>
          <a:effectLst/>
        </p:spPr>
        <p:txBody>
          <a:bodyPr anchor="t" anchorCtr="0"/>
          <a:lstStyle>
            <a:lvl1pPr>
              <a:lnSpc>
                <a:spcPct val="90000"/>
              </a:lnSpc>
              <a:spcAft>
                <a:spcPts val="0"/>
              </a:spcAft>
              <a:defRPr sz="6000" b="0" i="0">
                <a:solidFill>
                  <a:schemeClr val="tx2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8" hasCustomPrompt="1"/>
          </p:nvPr>
        </p:nvSpPr>
        <p:spPr>
          <a:xfrm>
            <a:off x="334689" y="2071376"/>
            <a:ext cx="5761311" cy="713232"/>
          </a:xfrm>
          <a:effectLst/>
        </p:spPr>
        <p:txBody>
          <a:bodyPr anchor="t"/>
          <a:lstStyle>
            <a:lvl1pPr marL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7C5FE-7446-7A43-A4E3-19EA7D42C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334" y="5980176"/>
            <a:ext cx="2406936" cy="863600"/>
          </a:xfrm>
          <a:prstGeom prst="rect">
            <a:avLst/>
          </a:prstGeom>
        </p:spPr>
      </p:pic>
      <p:sp>
        <p:nvSpPr>
          <p:cNvPr id="7" name="Text Box">
            <a:extLst>
              <a:ext uri="{FF2B5EF4-FFF2-40B4-BE49-F238E27FC236}">
                <a16:creationId xmlns:a16="http://schemas.microsoft.com/office/drawing/2014/main" id="{1DE59F30-889D-468F-9349-D9620AFE0367}"/>
              </a:ext>
            </a:extLst>
          </p:cNvPr>
          <p:cNvSpPr txBox="1"/>
          <p:nvPr userDrawn="1"/>
        </p:nvSpPr>
        <p:spPr>
          <a:xfrm>
            <a:off x="347753" y="6176891"/>
            <a:ext cx="5748246" cy="3302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2022 AT&amp;T Intellectual Property - AT&amp;T Proprietary (Internal Use Only) . AT&amp;T, Globe logo, and DIRECTV are registered trademarks and service marks of 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AT&amp;T Intellectual Property and/or AT&amp;T affiliated companies. All other marks are the property of their respective owners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b="1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dirty="0">
                <a:solidFill>
                  <a:schemeClr val="tx1"/>
                </a:solidFill>
              </a:rPr>
              <a:t>AT&amp;T Proprietary (Internal Use Only) - Not for use or disclosure outside the AT&amp;T companies except under written agreement</a:t>
            </a:r>
          </a:p>
        </p:txBody>
      </p:sp>
    </p:spTree>
    <p:extLst>
      <p:ext uri="{BB962C8B-B14F-4D97-AF65-F5344CB8AC3E}">
        <p14:creationId xmlns:p14="http://schemas.microsoft.com/office/powerpoint/2010/main" val="1390457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+ 1/2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BEEA372-8B0E-CB42-B7A8-955EE4FE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00764" cy="6858000"/>
          </a:xfrm>
          <a:solidFill>
            <a:srgbClr val="E8E8E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150" y="283464"/>
            <a:ext cx="5538071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8150" y="1822036"/>
            <a:ext cx="5538071" cy="433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70EDB3F-BA1C-8549-8E96-DFBA213B2A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5241" y="6492240"/>
            <a:ext cx="5697228" cy="192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© 2022 AT&amp;T Intellectual Property - AT&amp;T Proprietary (Internal Use Only)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00D97-5D59-4F92-8089-E7BD7C95B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8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(on AT&amp;T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742472" cy="8626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6"/>
            <a:ext cx="2665535" cy="4339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F98A8BB-6209-574B-B436-4BC74C0794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7" name="Straight Connector">
            <a:extLst>
              <a:ext uri="{FF2B5EF4-FFF2-40B4-BE49-F238E27FC236}">
                <a16:creationId xmlns:a16="http://schemas.microsoft.com/office/drawing/2014/main" id="{CC653A88-1579-A54E-95FF-23E73607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ln w="6350" cap="sq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DF538E-963F-43DA-9735-81068F41F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95330" y="6403622"/>
            <a:ext cx="1035619" cy="3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28987" y="280928"/>
            <a:ext cx="11510496" cy="65285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85ECC81-F806-1342-B46E-27DAB802BE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D367BE66-D6F2-1046-B922-95193B856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4EFB321-42BC-4292-81E5-9B4BC21FE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CE87F42-0DBA-1F4D-BB94-6D9B444C73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5" name="Straight Connector">
            <a:extLst>
              <a:ext uri="{FF2B5EF4-FFF2-40B4-BE49-F238E27FC236}">
                <a16:creationId xmlns:a16="http://schemas.microsoft.com/office/drawing/2014/main" id="{A8B53130-DD9A-C949-850D-7D7CC44F6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A6CDC83-07B2-40A0-95DD-B856AFE7F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84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lobe (on AT&amp;T 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89E14-5175-A643-BE4A-CEC2C9C4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7219" y="2070499"/>
            <a:ext cx="7577563" cy="27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lobe (on 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AF81A3-68B1-AA49-AD28-C264C967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19" y="2070499"/>
            <a:ext cx="7577563" cy="27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23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09C7F-E545-42BC-8876-D2EE04EA9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6344170"/>
            <a:ext cx="1689080" cy="3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5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434754" y="1114743"/>
            <a:ext cx="11322492" cy="0"/>
          </a:xfrm>
          <a:prstGeom prst="line">
            <a:avLst/>
          </a:prstGeom>
          <a:ln w="12700">
            <a:solidFill>
              <a:srgbClr val="00A0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4754" y="274639"/>
            <a:ext cx="11322492" cy="7446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00A0DD"/>
                </a:solidFill>
                <a:latin typeface="Gotham narrow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4754" y="1259174"/>
            <a:ext cx="11322492" cy="48669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Gotham narrow book"/>
              </a:defRPr>
            </a:lvl1pPr>
            <a:lvl2pPr>
              <a:defRPr sz="2000">
                <a:latin typeface="Gotham narrow book"/>
              </a:defRPr>
            </a:lvl2pPr>
            <a:lvl3pPr>
              <a:defRPr sz="2000">
                <a:latin typeface="Gotham narrow book"/>
              </a:defRPr>
            </a:lvl3pPr>
            <a:lvl4pPr>
              <a:defRPr sz="2000">
                <a:latin typeface="Gotham narrow book"/>
              </a:defRPr>
            </a:lvl4pPr>
            <a:lvl5pPr>
              <a:defRPr sz="2000">
                <a:latin typeface="Gotham narrow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14046" y="631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F11A-9377-4D79-BE96-685453E753C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2EBFDB-0AA8-4539-812B-C482756E0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6344170"/>
            <a:ext cx="1689080" cy="3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9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-branded Bas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434754" y="1114743"/>
            <a:ext cx="11322492" cy="0"/>
          </a:xfrm>
          <a:prstGeom prst="line">
            <a:avLst/>
          </a:prstGeom>
          <a:ln w="12700">
            <a:solidFill>
              <a:srgbClr val="00A0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4754" y="274639"/>
            <a:ext cx="9856402" cy="7446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00A0DD"/>
                </a:solidFill>
                <a:latin typeface="Gotham narrow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4754" y="1259174"/>
            <a:ext cx="11322492" cy="48669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Gotham narrow book"/>
              </a:defRPr>
            </a:lvl1pPr>
            <a:lvl2pPr>
              <a:defRPr sz="2000">
                <a:latin typeface="Gotham narrow book"/>
              </a:defRPr>
            </a:lvl2pPr>
            <a:lvl3pPr>
              <a:defRPr sz="2000">
                <a:latin typeface="Gotham narrow book"/>
              </a:defRPr>
            </a:lvl3pPr>
            <a:lvl4pPr>
              <a:defRPr sz="2000">
                <a:latin typeface="Gotham narrow book"/>
              </a:defRPr>
            </a:lvl4pPr>
            <a:lvl5pPr>
              <a:defRPr sz="2000">
                <a:latin typeface="Gotham narrow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14046" y="631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F11A-9377-4D79-BE96-685453E753C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2EBFDB-0AA8-4539-812B-C482756E0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6344170"/>
            <a:ext cx="1689080" cy="3348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FC4DBF-FBCE-4F9B-9B78-0A5100896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20" y="179030"/>
            <a:ext cx="920150" cy="8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76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434754" y="1114743"/>
            <a:ext cx="6353921" cy="0"/>
          </a:xfrm>
          <a:prstGeom prst="line">
            <a:avLst/>
          </a:prstGeom>
          <a:ln w="12700">
            <a:solidFill>
              <a:srgbClr val="00A0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65028" y="1"/>
            <a:ext cx="5026972" cy="6857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3FE429F-5933-4AD9-B426-4D3130D6E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55" y="274639"/>
            <a:ext cx="6353921" cy="7446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00A0DD"/>
                </a:solidFill>
                <a:latin typeface="Gotham narrow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4395C6-DDC5-4A5A-A189-345BD667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55" y="1259174"/>
            <a:ext cx="6353921" cy="48669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Gotham narrow book"/>
              </a:defRPr>
            </a:lvl1pPr>
            <a:lvl2pPr>
              <a:defRPr sz="2000">
                <a:latin typeface="Gotham narrow book"/>
              </a:defRPr>
            </a:lvl2pPr>
            <a:lvl3pPr>
              <a:defRPr sz="2000">
                <a:latin typeface="Gotham narrow book"/>
              </a:defRPr>
            </a:lvl3pPr>
            <a:lvl4pPr>
              <a:defRPr sz="2000">
                <a:latin typeface="Gotham narrow book"/>
              </a:defRPr>
            </a:lvl4pPr>
            <a:lvl5pPr>
              <a:defRPr sz="2000">
                <a:latin typeface="Gotham narrow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988DC6-FBE7-47F4-9C3D-ACF09826A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6344170"/>
            <a:ext cx="1689080" cy="3348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7B8193D-1AD0-4172-BAF9-DED2ADF28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4046" y="631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F11A-9377-4D79-BE96-685453E7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 hasCustomPrompt="1"/>
          </p:nvPr>
        </p:nvSpPr>
        <p:spPr>
          <a:xfrm>
            <a:off x="292684" y="246888"/>
            <a:ext cx="10109738" cy="2511058"/>
          </a:xfrm>
          <a:effectLst/>
        </p:spPr>
        <p:txBody>
          <a:bodyPr anchor="t" anchorCtr="0"/>
          <a:lstStyle>
            <a:lvl1pPr>
              <a:lnSpc>
                <a:spcPct val="90000"/>
              </a:lnSpc>
              <a:spcAft>
                <a:spcPts val="0"/>
              </a:spcAft>
              <a:defRPr sz="6000" b="0" i="0">
                <a:solidFill>
                  <a:schemeClr val="bg1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r>
              <a:rPr lang="en-US" dirty="0"/>
              <a:t>[Section divider title]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39714527-FCC7-B147-AF40-40DA070BE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080" y="3414782"/>
            <a:ext cx="5760921" cy="155568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5D6ECD3-2A6B-C148-87A6-983275D435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E14FC8C8-B3CF-7340-BDD3-D7C39E5810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648CFAC4-3F6A-4249-9F48-503A85B3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ln w="6350" cap="sq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AED6AFC-BF32-4DCB-870D-4E21D13F0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95330" y="6403622"/>
            <a:ext cx="1035619" cy="3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4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754" y="1296989"/>
            <a:ext cx="5571502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754" y="2076450"/>
            <a:ext cx="5571502" cy="40497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1pPr>
            <a:lvl2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2pPr>
            <a:lvl3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3pPr>
            <a:lvl4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4pPr>
            <a:lvl5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44" y="1296989"/>
            <a:ext cx="5571502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744" y="2076450"/>
            <a:ext cx="5571502" cy="40497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1pPr>
            <a:lvl2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2pPr>
            <a:lvl3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3pPr>
            <a:lvl4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4pPr>
            <a:lvl5pPr>
              <a:defRPr sz="2000">
                <a:solidFill>
                  <a:srgbClr val="343E48"/>
                </a:solidFill>
                <a:latin typeface="Gotham narrow book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D8308E-1F43-4E21-AA41-43D7CDC74BEC}"/>
              </a:ext>
            </a:extLst>
          </p:cNvPr>
          <p:cNvCxnSpPr>
            <a:cxnSpLocks/>
          </p:cNvCxnSpPr>
          <p:nvPr/>
        </p:nvCxnSpPr>
        <p:spPr>
          <a:xfrm>
            <a:off x="434754" y="1114743"/>
            <a:ext cx="11322492" cy="0"/>
          </a:xfrm>
          <a:prstGeom prst="line">
            <a:avLst/>
          </a:prstGeom>
          <a:ln w="12700">
            <a:solidFill>
              <a:srgbClr val="00A0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BF7EB07-3874-474D-9D06-2A85305CF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54" y="274639"/>
            <a:ext cx="11322492" cy="7446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00A0DD"/>
                </a:solidFill>
                <a:latin typeface="Gotham narrow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4806D0-95C6-449C-A94E-0FA14EA5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6344170"/>
            <a:ext cx="1689080" cy="334800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F4FDB991-0345-4E73-8957-B832BDC7F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14046" y="631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F11A-9377-4D79-BE96-685453E7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1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278C8D6-5851-4D05-84C1-F2FB1E81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54" y="2000571"/>
            <a:ext cx="11322492" cy="7446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rgbClr val="00A0DD"/>
                </a:solidFill>
                <a:latin typeface="Gotham narrow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434754" y="2849882"/>
            <a:ext cx="11757246" cy="0"/>
          </a:xfrm>
          <a:prstGeom prst="line">
            <a:avLst/>
          </a:prstGeom>
          <a:ln>
            <a:solidFill>
              <a:srgbClr val="00A0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9F430-85B0-42BE-8E97-04B639E89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6344170"/>
            <a:ext cx="1689080" cy="3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65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bg>
      <p:bgPr>
        <a:solidFill>
          <a:srgbClr val="00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6C18CD1-7EB0-49AC-AD4D-9CF2357E7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54" y="2000571"/>
            <a:ext cx="11322492" cy="7446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1"/>
                </a:solidFill>
                <a:latin typeface="Gotham narrow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F1A6B-6B17-4189-BC3B-A1452FF667A9}"/>
              </a:ext>
            </a:extLst>
          </p:cNvPr>
          <p:cNvCxnSpPr>
            <a:cxnSpLocks/>
          </p:cNvCxnSpPr>
          <p:nvPr/>
        </p:nvCxnSpPr>
        <p:spPr>
          <a:xfrm flipH="1">
            <a:off x="434754" y="2849882"/>
            <a:ext cx="1175724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9849BA90-BCFE-417A-9D8C-2837A6E3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4" y="6344170"/>
            <a:ext cx="1697577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93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602962"/>
            <a:ext cx="12192000" cy="1602767"/>
          </a:xfrm>
          <a:prstGeom prst="rect">
            <a:avLst/>
          </a:prstGeom>
          <a:solidFill>
            <a:srgbClr val="00A0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A9E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99618" y="3135100"/>
            <a:ext cx="4639149" cy="5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chemeClr val="bg1"/>
                </a:solidFill>
                <a:latin typeface="Gotham narrow book"/>
                <a:cs typeface="Century Gothic"/>
              </a:rPr>
              <a:t>WIRELESS COVERAGE SOLUTIONS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narrow book"/>
              <a:ea typeface="ＭＳ Ｐゴシック" pitchFamily="34" charset="-128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8701" y="3135100"/>
            <a:ext cx="0" cy="538491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4067F0D7-6A9D-4C7B-8655-9E41701E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35" y="3054813"/>
            <a:ext cx="3544549" cy="6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53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57055" y="6718434"/>
            <a:ext cx="6677891" cy="1395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6718434"/>
            <a:ext cx="2761488" cy="1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439564" y="6718434"/>
            <a:ext cx="2761488" cy="1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AC0ACD-953D-4A1C-9775-F99FCB83FB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0175" y="2465388"/>
            <a:ext cx="9478963" cy="11136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4000" b="1">
                <a:latin typeface="Gotham Narrow Book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7765D9-9894-4EF3-A45D-3D1D936BB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9163" y="3808413"/>
            <a:ext cx="2621756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758861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 userDrawn="1"/>
        </p:nvSpPr>
        <p:spPr>
          <a:xfrm>
            <a:off x="11196367" y="226969"/>
            <a:ext cx="803495" cy="803495"/>
          </a:xfrm>
          <a:prstGeom prst="arc">
            <a:avLst>
              <a:gd name="adj1" fmla="val 14004588"/>
              <a:gd name="adj2" fmla="val 628728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412005" y="49021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BD2E6B7-FBD3-4151-A433-A11DDC59F3A4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2E13-3806-4C85-90CB-9ABC98777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1313" y="2122569"/>
            <a:ext cx="5421312" cy="4136944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BB339-646B-473A-82B0-E67B58452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298450"/>
            <a:ext cx="5835650" cy="8826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latin typeface="Gotham Narrow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B12FB-CEBF-47AE-8C0A-B8498CD4C4DC}"/>
              </a:ext>
            </a:extLst>
          </p:cNvPr>
          <p:cNvSpPr/>
          <p:nvPr userDrawn="1"/>
        </p:nvSpPr>
        <p:spPr>
          <a:xfrm>
            <a:off x="365125" y="1359305"/>
            <a:ext cx="114188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62B22D-5B34-4316-8168-5C117FEADB8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62701" y="2143125"/>
            <a:ext cx="5421312" cy="4136944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D300F-2C72-4FF0-9EDD-B4A76F985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1474396"/>
            <a:ext cx="5421312" cy="54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2105C0A-7D18-43C8-9C6F-0901FD53B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2701" y="1463196"/>
            <a:ext cx="5421312" cy="54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6C802E-92ED-43DA-8BE4-C642FF1BF9CC}"/>
              </a:ext>
            </a:extLst>
          </p:cNvPr>
          <p:cNvCxnSpPr>
            <a:cxnSpLocks/>
          </p:cNvCxnSpPr>
          <p:nvPr userDrawn="1"/>
        </p:nvCxnSpPr>
        <p:spPr>
          <a:xfrm>
            <a:off x="341313" y="2063359"/>
            <a:ext cx="5421312" cy="0"/>
          </a:xfrm>
          <a:prstGeom prst="line">
            <a:avLst/>
          </a:prstGeom>
          <a:ln w="41275" cmpd="dbl">
            <a:solidFill>
              <a:srgbClr val="00A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BEE26A-001B-4AC9-9B59-52CE39621FEC}"/>
              </a:ext>
            </a:extLst>
          </p:cNvPr>
          <p:cNvCxnSpPr>
            <a:cxnSpLocks/>
          </p:cNvCxnSpPr>
          <p:nvPr userDrawn="1"/>
        </p:nvCxnSpPr>
        <p:spPr>
          <a:xfrm>
            <a:off x="6362701" y="2063359"/>
            <a:ext cx="5421312" cy="0"/>
          </a:xfrm>
          <a:prstGeom prst="line">
            <a:avLst/>
          </a:prstGeom>
          <a:ln w="41275" cmpd="dbl">
            <a:solidFill>
              <a:srgbClr val="00A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D93164D-8010-B35F-8E3B-080DB01C2C0D}"/>
              </a:ext>
            </a:extLst>
          </p:cNvPr>
          <p:cNvSpPr/>
          <p:nvPr userDrawn="1"/>
        </p:nvSpPr>
        <p:spPr>
          <a:xfrm>
            <a:off x="11295623" y="326225"/>
            <a:ext cx="604982" cy="604982"/>
          </a:xfrm>
          <a:prstGeom prst="ellipse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ACB9BEA-B7C6-9A89-BE31-C7D3E2561B12}"/>
              </a:ext>
            </a:extLst>
          </p:cNvPr>
          <p:cNvSpPr/>
          <p:nvPr userDrawn="1"/>
        </p:nvSpPr>
        <p:spPr>
          <a:xfrm>
            <a:off x="6614007" y="413020"/>
            <a:ext cx="4445001" cy="442898"/>
          </a:xfrm>
          <a:custGeom>
            <a:avLst/>
            <a:gdLst>
              <a:gd name="connsiteX0" fmla="*/ 0 w 3510013"/>
              <a:gd name="connsiteY0" fmla="*/ 192505 h 385012"/>
              <a:gd name="connsiteX1" fmla="*/ 0 w 3510013"/>
              <a:gd name="connsiteY1" fmla="*/ 192506 h 385012"/>
              <a:gd name="connsiteX2" fmla="*/ 0 w 3510013"/>
              <a:gd name="connsiteY2" fmla="*/ 192506 h 385012"/>
              <a:gd name="connsiteX3" fmla="*/ 192506 w 3510013"/>
              <a:gd name="connsiteY3" fmla="*/ 0 h 385012"/>
              <a:gd name="connsiteX4" fmla="*/ 3510013 w 3510013"/>
              <a:gd name="connsiteY4" fmla="*/ 0 h 385012"/>
              <a:gd name="connsiteX5" fmla="*/ 3510013 w 3510013"/>
              <a:gd name="connsiteY5" fmla="*/ 385012 h 385012"/>
              <a:gd name="connsiteX6" fmla="*/ 192506 w 3510013"/>
              <a:gd name="connsiteY6" fmla="*/ 385011 h 385012"/>
              <a:gd name="connsiteX7" fmla="*/ 15128 w 3510013"/>
              <a:gd name="connsiteY7" fmla="*/ 267437 h 385012"/>
              <a:gd name="connsiteX8" fmla="*/ 0 w 3510013"/>
              <a:gd name="connsiteY8" fmla="*/ 192506 h 385012"/>
              <a:gd name="connsiteX9" fmla="*/ 15128 w 3510013"/>
              <a:gd name="connsiteY9" fmla="*/ 117574 h 385012"/>
              <a:gd name="connsiteX10" fmla="*/ 192506 w 3510013"/>
              <a:gd name="connsiteY10" fmla="*/ 0 h 38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0013" h="385012">
                <a:moveTo>
                  <a:pt x="0" y="192505"/>
                </a:moveTo>
                <a:lnTo>
                  <a:pt x="0" y="192506"/>
                </a:lnTo>
                <a:lnTo>
                  <a:pt x="0" y="192506"/>
                </a:lnTo>
                <a:close/>
                <a:moveTo>
                  <a:pt x="192506" y="0"/>
                </a:moveTo>
                <a:lnTo>
                  <a:pt x="3510013" y="0"/>
                </a:lnTo>
                <a:lnTo>
                  <a:pt x="3510013" y="385012"/>
                </a:lnTo>
                <a:lnTo>
                  <a:pt x="192506" y="385011"/>
                </a:lnTo>
                <a:cubicBezTo>
                  <a:pt x="112768" y="385011"/>
                  <a:pt x="44352" y="336530"/>
                  <a:pt x="15128" y="267437"/>
                </a:cubicBezTo>
                <a:lnTo>
                  <a:pt x="0" y="192506"/>
                </a:lnTo>
                <a:lnTo>
                  <a:pt x="15128" y="117574"/>
                </a:lnTo>
                <a:cubicBezTo>
                  <a:pt x="44352" y="48481"/>
                  <a:pt x="112768" y="0"/>
                  <a:pt x="192506" y="0"/>
                </a:cubicBezTo>
                <a:close/>
              </a:path>
            </a:pathLst>
          </a:cu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146A8-1437-6211-B04B-A3238849C370}"/>
              </a:ext>
            </a:extLst>
          </p:cNvPr>
          <p:cNvSpPr txBox="1"/>
          <p:nvPr userDrawn="1"/>
        </p:nvSpPr>
        <p:spPr>
          <a:xfrm>
            <a:off x="11400469" y="50386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BD2E6B7-FBD3-4151-A433-A11DDC59F3A4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4AEDA9-CD43-C1AC-0B0C-ADCCAAFD8E63}"/>
              </a:ext>
            </a:extLst>
          </p:cNvPr>
          <p:cNvSpPr/>
          <p:nvPr userDrawn="1"/>
        </p:nvSpPr>
        <p:spPr>
          <a:xfrm>
            <a:off x="2757055" y="6718434"/>
            <a:ext cx="6677891" cy="1395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0953F2-D216-CA2B-49CE-D642F874FB44}"/>
              </a:ext>
            </a:extLst>
          </p:cNvPr>
          <p:cNvSpPr/>
          <p:nvPr userDrawn="1"/>
        </p:nvSpPr>
        <p:spPr>
          <a:xfrm>
            <a:off x="1" y="6718434"/>
            <a:ext cx="2761488" cy="1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5D5831-1C3E-74A8-9FCD-A8D408A5C54E}"/>
              </a:ext>
            </a:extLst>
          </p:cNvPr>
          <p:cNvSpPr/>
          <p:nvPr userDrawn="1"/>
        </p:nvSpPr>
        <p:spPr>
          <a:xfrm>
            <a:off x="9439564" y="6718434"/>
            <a:ext cx="2761488" cy="1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89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11295623" y="326225"/>
            <a:ext cx="604982" cy="604982"/>
          </a:xfrm>
          <a:prstGeom prst="ellipse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 userDrawn="1"/>
        </p:nvSpPr>
        <p:spPr>
          <a:xfrm>
            <a:off x="11196367" y="226969"/>
            <a:ext cx="803495" cy="803495"/>
          </a:xfrm>
          <a:prstGeom prst="arc">
            <a:avLst>
              <a:gd name="adj1" fmla="val 14004588"/>
              <a:gd name="adj2" fmla="val 628728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412005" y="49021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BD2E6B7-FBD3-4151-A433-A11DDC59F3A4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2E13-3806-4C85-90CB-9ABC98777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1313" y="1489385"/>
            <a:ext cx="11442700" cy="477012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BB339-646B-473A-82B0-E67B584528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298450"/>
            <a:ext cx="5883275" cy="8826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B12FB-CEBF-47AE-8C0A-B8498CD4C4DC}"/>
              </a:ext>
            </a:extLst>
          </p:cNvPr>
          <p:cNvSpPr/>
          <p:nvPr userDrawn="1"/>
        </p:nvSpPr>
        <p:spPr>
          <a:xfrm>
            <a:off x="365125" y="1359305"/>
            <a:ext cx="114188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2956C47-F04A-4F6D-9E7E-4425251B2A0E}"/>
              </a:ext>
            </a:extLst>
          </p:cNvPr>
          <p:cNvSpPr/>
          <p:nvPr userDrawn="1"/>
        </p:nvSpPr>
        <p:spPr>
          <a:xfrm>
            <a:off x="6614007" y="413020"/>
            <a:ext cx="4445001" cy="442898"/>
          </a:xfrm>
          <a:custGeom>
            <a:avLst/>
            <a:gdLst>
              <a:gd name="connsiteX0" fmla="*/ 0 w 3510013"/>
              <a:gd name="connsiteY0" fmla="*/ 192505 h 385012"/>
              <a:gd name="connsiteX1" fmla="*/ 0 w 3510013"/>
              <a:gd name="connsiteY1" fmla="*/ 192506 h 385012"/>
              <a:gd name="connsiteX2" fmla="*/ 0 w 3510013"/>
              <a:gd name="connsiteY2" fmla="*/ 192506 h 385012"/>
              <a:gd name="connsiteX3" fmla="*/ 192506 w 3510013"/>
              <a:gd name="connsiteY3" fmla="*/ 0 h 385012"/>
              <a:gd name="connsiteX4" fmla="*/ 3510013 w 3510013"/>
              <a:gd name="connsiteY4" fmla="*/ 0 h 385012"/>
              <a:gd name="connsiteX5" fmla="*/ 3510013 w 3510013"/>
              <a:gd name="connsiteY5" fmla="*/ 385012 h 385012"/>
              <a:gd name="connsiteX6" fmla="*/ 192506 w 3510013"/>
              <a:gd name="connsiteY6" fmla="*/ 385011 h 385012"/>
              <a:gd name="connsiteX7" fmla="*/ 15128 w 3510013"/>
              <a:gd name="connsiteY7" fmla="*/ 267437 h 385012"/>
              <a:gd name="connsiteX8" fmla="*/ 0 w 3510013"/>
              <a:gd name="connsiteY8" fmla="*/ 192506 h 385012"/>
              <a:gd name="connsiteX9" fmla="*/ 15128 w 3510013"/>
              <a:gd name="connsiteY9" fmla="*/ 117574 h 385012"/>
              <a:gd name="connsiteX10" fmla="*/ 192506 w 3510013"/>
              <a:gd name="connsiteY10" fmla="*/ 0 h 38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0013" h="385012">
                <a:moveTo>
                  <a:pt x="0" y="192505"/>
                </a:moveTo>
                <a:lnTo>
                  <a:pt x="0" y="192506"/>
                </a:lnTo>
                <a:lnTo>
                  <a:pt x="0" y="192506"/>
                </a:lnTo>
                <a:close/>
                <a:moveTo>
                  <a:pt x="192506" y="0"/>
                </a:moveTo>
                <a:lnTo>
                  <a:pt x="3510013" y="0"/>
                </a:lnTo>
                <a:lnTo>
                  <a:pt x="3510013" y="385012"/>
                </a:lnTo>
                <a:lnTo>
                  <a:pt x="192506" y="385011"/>
                </a:lnTo>
                <a:cubicBezTo>
                  <a:pt x="112768" y="385011"/>
                  <a:pt x="44352" y="336530"/>
                  <a:pt x="15128" y="267437"/>
                </a:cubicBezTo>
                <a:lnTo>
                  <a:pt x="0" y="192506"/>
                </a:lnTo>
                <a:lnTo>
                  <a:pt x="15128" y="117574"/>
                </a:lnTo>
                <a:cubicBezTo>
                  <a:pt x="44352" y="48481"/>
                  <a:pt x="112768" y="0"/>
                  <a:pt x="192506" y="0"/>
                </a:cubicBezTo>
                <a:close/>
              </a:path>
            </a:pathLst>
          </a:cu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F9E760-2BD3-632D-DF3C-FB14441BBBBD}"/>
              </a:ext>
            </a:extLst>
          </p:cNvPr>
          <p:cNvSpPr/>
          <p:nvPr userDrawn="1"/>
        </p:nvSpPr>
        <p:spPr>
          <a:xfrm>
            <a:off x="2757055" y="6718434"/>
            <a:ext cx="6677891" cy="1395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1C96FE-D5EB-DA69-4EF3-877CB9DE0F28}"/>
              </a:ext>
            </a:extLst>
          </p:cNvPr>
          <p:cNvSpPr/>
          <p:nvPr userDrawn="1"/>
        </p:nvSpPr>
        <p:spPr>
          <a:xfrm>
            <a:off x="1" y="6718434"/>
            <a:ext cx="2761488" cy="1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2054CC-03BA-9C71-3DAA-1080C32A498E}"/>
              </a:ext>
            </a:extLst>
          </p:cNvPr>
          <p:cNvSpPr/>
          <p:nvPr userDrawn="1"/>
        </p:nvSpPr>
        <p:spPr>
          <a:xfrm>
            <a:off x="9439564" y="6718434"/>
            <a:ext cx="2761488" cy="1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509903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581" y="1822440"/>
            <a:ext cx="11506148" cy="43386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EA2E8BB-F158-E34E-8F56-F2CA182AC7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7" name="Straight Connector">
            <a:extLst>
              <a:ext uri="{FF2B5EF4-FFF2-40B4-BE49-F238E27FC236}">
                <a16:creationId xmlns:a16="http://schemas.microsoft.com/office/drawing/2014/main" id="{FEA13839-5F72-2046-B228-6DC99C91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730850E-1A3C-4751-9182-A0C31EC9A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510213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6"/>
            <a:ext cx="5538071" cy="433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9967" y="1822037"/>
            <a:ext cx="5533561" cy="433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3A9557D-E65C-3F46-9C93-D074555B98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A0C418EE-6460-8E42-8C30-54DF8EF5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805AFF-B3F9-49D8-AAD3-3A5B53A89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510213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5"/>
            <a:ext cx="3475625" cy="4336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6564" y="1822036"/>
            <a:ext cx="3475625" cy="4335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C7F918-8831-034A-8C00-253A50C27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3858" y="1822036"/>
            <a:ext cx="3475625" cy="433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04638E5-7A89-3D4A-B0E3-E3C0BF34E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A033881D-54A3-0A48-AB72-ECF64E6D0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04774E7-6EDF-485A-9807-1226E9AE4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4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742472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5"/>
            <a:ext cx="2707329" cy="433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64441" y="1822036"/>
            <a:ext cx="2707329" cy="4335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C7F918-8831-034A-8C00-253A50C27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9612" y="1822036"/>
            <a:ext cx="2707329" cy="433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008138-E871-7042-B79E-B1592A15A6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4783" y="1822036"/>
            <a:ext cx="2707329" cy="433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F58A795-A68E-FD4E-A80C-E91251E6D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ADAD2240-3AE4-B34C-947E-EEBCB854A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D77DE-5FB8-4B43-911F-DAC859D9B7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1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4 column sta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510213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7"/>
            <a:ext cx="5533561" cy="163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6651" y="1822037"/>
            <a:ext cx="5533561" cy="163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3D1597-8385-C34D-9200-EF459D29C8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9270" y="3621025"/>
            <a:ext cx="5533561" cy="163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BFD262-FDB9-0A42-93DD-1956191669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004" y="3621025"/>
            <a:ext cx="5533561" cy="163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B6DEB42-41D1-4443-9F79-00E8E3A813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6510501E-5E7E-9B4C-B972-9D7AA5865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E3A469C-C86F-4D10-A944-FD564F2AE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4 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742472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2605631"/>
            <a:ext cx="2707329" cy="82294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64163" y="2605631"/>
            <a:ext cx="2707329" cy="82269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C7F918-8831-034A-8C00-253A50C27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9056" y="2605630"/>
            <a:ext cx="2707329" cy="82337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008138-E871-7042-B79E-B1592A15A6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3949" y="2605630"/>
            <a:ext cx="2707329" cy="82337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54FB65-0049-2A4D-84B3-0E1EDA03A3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270" y="4050793"/>
            <a:ext cx="2707329" cy="211033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F6C07FEE-269E-1941-9A24-31C3DDCB814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61654" y="4050792"/>
            <a:ext cx="2707329" cy="211029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6253EE2-43B8-6C42-839E-C05FE49D703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4039" y="4050793"/>
            <a:ext cx="2707329" cy="211033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908B1C9-21E2-1143-88A4-CF2A7BB33D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26423" y="4050792"/>
            <a:ext cx="2707329" cy="211029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E318CDF-3D28-0D45-A58E-785DBF27C9F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 © 2022 AT&amp;T Intellectual Property - AT&amp;T Proprietary (Internal Use Only)</a:t>
            </a:r>
          </a:p>
        </p:txBody>
      </p: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E70A6D88-32A0-FE4A-BCFF-A28D2F09E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03D97FD-2E1F-4D00-8768-6F81A8878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234" y="6401335"/>
            <a:ext cx="1037526" cy="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330592" y="281967"/>
            <a:ext cx="11508891" cy="862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               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24518" y="1826247"/>
            <a:ext cx="11514966" cy="4334841"/>
          </a:xfrm>
          <a:prstGeom prst="rect">
            <a:avLst/>
          </a:prstGeom>
        </p:spPr>
        <p:txBody>
          <a:bodyPr vert="horz" lIns="0" tIns="0" rIns="0" bIns="0" spcCol="493776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340565" y="6492240"/>
            <a:ext cx="722839" cy="1920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0">
                <a:solidFill>
                  <a:schemeClr val="tx1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EA75AFFA-2073-4D48-A217-E9467D3F9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3405" y="6492240"/>
            <a:ext cx="5697228" cy="1920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© 2022 AT&amp;T Intellectual Property - AT&amp;T Proprietary (Internal Use Only)</a:t>
            </a:r>
          </a:p>
        </p:txBody>
      </p:sp>
    </p:spTree>
    <p:extLst>
      <p:ext uri="{BB962C8B-B14F-4D97-AF65-F5344CB8AC3E}">
        <p14:creationId xmlns:p14="http://schemas.microsoft.com/office/powerpoint/2010/main" val="31361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2400" b="0" i="0" kern="1200">
          <a:solidFill>
            <a:schemeClr val="tx1"/>
          </a:solidFill>
          <a:latin typeface="ATT Aleck Sans Medium" panose="020B0503020203020204" pitchFamily="34" charset="0"/>
          <a:ea typeface="+mj-ea"/>
          <a:cs typeface="ATT Aleck Sans Medium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1pPr>
      <a:lvl2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2pPr>
      <a:lvl3pPr marL="457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‒"/>
        <a:defRPr sz="1400" kern="1200" baseline="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3pPr>
      <a:lvl4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75000"/>
        <a:buFont typeface="ATT Aleck San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4pPr>
      <a:lvl5pPr marL="914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60000"/>
        <a:buFont typeface="ATT Aleck Sans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5pPr>
      <a:lvl6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6pPr>
      <a:lvl7pPr marL="1371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7pPr>
      <a:lvl8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▫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†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456">
          <p15:clr>
            <a:srgbClr val="F26B43"/>
          </p15:clr>
        </p15:guide>
        <p15:guide id="6" pos="219">
          <p15:clr>
            <a:srgbClr val="F26B43"/>
          </p15:clr>
        </p15:guide>
        <p15:guide id="13" pos="3983">
          <p15:clr>
            <a:srgbClr val="5ACBF0"/>
          </p15:clr>
        </p15:guide>
        <p15:guide id="14" pos="3695">
          <p15:clr>
            <a:srgbClr val="5ACBF0"/>
          </p15:clr>
        </p15:guide>
        <p15:guide id="17" orient="horz" pos="213">
          <p15:clr>
            <a:srgbClr val="F26B43"/>
          </p15:clr>
        </p15:guide>
        <p15:guide id="18" orient="horz" pos="4124">
          <p15:clr>
            <a:srgbClr val="F26B43"/>
          </p15:clr>
        </p15:guide>
        <p15:guide id="21" orient="horz" pos="1186">
          <p15:clr>
            <a:srgbClr val="F26B43"/>
          </p15:clr>
        </p15:guide>
        <p15:guide id="28" orient="horz" pos="3131">
          <p15:clr>
            <a:srgbClr val="F26B43"/>
          </p15:clr>
        </p15:guide>
        <p15:guide id="36" pos="3839">
          <p15:clr>
            <a:srgbClr val="F26B43"/>
          </p15:clr>
        </p15:guide>
        <p15:guide id="37" pos="2932">
          <p15:clr>
            <a:srgbClr val="F26B43"/>
          </p15:clr>
        </p15:guide>
        <p15:guide id="39" pos="2028">
          <p15:clr>
            <a:srgbClr val="F26B43"/>
          </p15:clr>
        </p15:guide>
        <p15:guide id="40" pos="1124">
          <p15:clr>
            <a:srgbClr val="F26B43"/>
          </p15:clr>
        </p15:guide>
        <p15:guide id="41" pos="5646">
          <p15:clr>
            <a:srgbClr val="F26B43"/>
          </p15:clr>
        </p15:guide>
        <p15:guide id="42" pos="6551">
          <p15:clr>
            <a:srgbClr val="F26B43"/>
          </p15:clr>
        </p15:guide>
        <p15:guide id="43" pos="4744">
          <p15:clr>
            <a:srgbClr val="F26B43"/>
          </p15:clr>
        </p15:guide>
        <p15:guide id="44" pos="982">
          <p15:clr>
            <a:srgbClr val="5ACBF0"/>
          </p15:clr>
        </p15:guide>
        <p15:guide id="46" pos="1271">
          <p15:clr>
            <a:srgbClr val="5ACBF0"/>
          </p15:clr>
        </p15:guide>
        <p15:guide id="47" pos="1886">
          <p15:clr>
            <a:srgbClr val="5ACBF0"/>
          </p15:clr>
        </p15:guide>
        <p15:guide id="48" pos="2174">
          <p15:clr>
            <a:srgbClr val="5ACBF0"/>
          </p15:clr>
        </p15:guide>
        <p15:guide id="49" pos="2791">
          <p15:clr>
            <a:srgbClr val="5ACBF0"/>
          </p15:clr>
        </p15:guide>
        <p15:guide id="50" pos="3079">
          <p15:clr>
            <a:srgbClr val="5ACBF0"/>
          </p15:clr>
        </p15:guide>
        <p15:guide id="51" pos="4602">
          <p15:clr>
            <a:srgbClr val="5ACBF0"/>
          </p15:clr>
        </p15:guide>
        <p15:guide id="52" pos="4885">
          <p15:clr>
            <a:srgbClr val="5ACBF0"/>
          </p15:clr>
        </p15:guide>
        <p15:guide id="53" pos="5504">
          <p15:clr>
            <a:srgbClr val="5ACBF0"/>
          </p15:clr>
        </p15:guide>
        <p15:guide id="54" pos="5791">
          <p15:clr>
            <a:srgbClr val="5ACBF0"/>
          </p15:clr>
        </p15:guide>
        <p15:guide id="55" pos="6410">
          <p15:clr>
            <a:srgbClr val="5ACBF0"/>
          </p15:clr>
        </p15:guide>
        <p15:guide id="56" pos="6696">
          <p15:clr>
            <a:srgbClr val="5ACBF0"/>
          </p15:clr>
        </p15:guide>
        <p15:guide id="58" orient="horz" pos="2160">
          <p15:clr>
            <a:srgbClr val="F26B43"/>
          </p15:clr>
        </p15:guide>
        <p15:guide id="59" orient="horz" pos="388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754" y="274639"/>
            <a:ext cx="11322492" cy="7446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754" y="1259175"/>
            <a:ext cx="11322492" cy="4855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140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F11A-9377-4D79-BE96-685453E753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74AD34C-AA99-4EDC-697A-C92C7A3460C6}"/>
              </a:ext>
            </a:extLst>
          </p:cNvPr>
          <p:cNvSpPr txBox="1">
            <a:spLocks/>
          </p:cNvSpPr>
          <p:nvPr userDrawn="1"/>
        </p:nvSpPr>
        <p:spPr>
          <a:xfrm>
            <a:off x="171450" y="6315075"/>
            <a:ext cx="1343025" cy="447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B4D0F7-2CDE-102B-E3DD-3DDEF8CDA5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88969" y="6344920"/>
            <a:ext cx="1371600" cy="31502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2C6E6C0-193D-61F0-0C28-F0AEED7214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762" y="6366495"/>
            <a:ext cx="1371600" cy="2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69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400" kern="1200" dirty="0">
          <a:solidFill>
            <a:srgbClr val="00A0DD"/>
          </a:solidFill>
          <a:latin typeface="Gotham narrow book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43E48"/>
          </a:solidFill>
          <a:latin typeface="Gotham narrow book"/>
          <a:ea typeface="+mn-ea"/>
          <a:cs typeface="Gotham narrow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43E48"/>
          </a:solidFill>
          <a:latin typeface="Gotham narrow book"/>
          <a:ea typeface="+mn-ea"/>
          <a:cs typeface="Gotham narrow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43E48"/>
          </a:solidFill>
          <a:latin typeface="Gotham narrow book"/>
          <a:ea typeface="+mn-ea"/>
          <a:cs typeface="Gotham narrow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43E48"/>
          </a:solidFill>
          <a:latin typeface="Gotham narrow book"/>
          <a:ea typeface="+mn-ea"/>
          <a:cs typeface="Gotham narrow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43E48"/>
          </a:solidFill>
          <a:latin typeface="Gotham narrow book"/>
          <a:ea typeface="+mn-ea"/>
          <a:cs typeface="Gotham narrow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19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12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12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sv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8186C-5A13-449A-8121-43774AEA1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82" y="2050742"/>
            <a:ext cx="10981677" cy="190182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5400">
                <a:solidFill>
                  <a:schemeClr val="bg2">
                    <a:lumMod val="25000"/>
                  </a:schemeClr>
                </a:solidFill>
                <a:latin typeface="Gotham Narrow"/>
              </a:rPr>
              <a:t>Developing the SMART Military Base of the Future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AD8A85-F2C3-43CF-8465-1A2998ECB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121" y="4126606"/>
            <a:ext cx="2621756" cy="492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ADC Phoenix –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408782-4A95-7073-A8E0-D87F07F7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2" y="6339305"/>
            <a:ext cx="731520" cy="3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rst Responder Network Authority | FirstNet">
            <a:extLst>
              <a:ext uri="{FF2B5EF4-FFF2-40B4-BE49-F238E27FC236}">
                <a16:creationId xmlns:a16="http://schemas.microsoft.com/office/drawing/2014/main" id="{6B87B1DC-3A10-DF6C-2039-06FC3D15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5" y="6344591"/>
            <a:ext cx="996630" cy="2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4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A5537-A609-A538-DA28-A5ABDFDB89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404" y="251316"/>
            <a:ext cx="6205357" cy="88265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>
                <a:latin typeface="Gotham Narrow"/>
              </a:rPr>
              <a:t>SIGNAL POINT</a:t>
            </a:r>
            <a:endParaRPr lang="en-US">
              <a:latin typeface="Gotham Narrow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87294C4-2821-388B-C298-0F0A81D9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157" b="17577"/>
          <a:stretch/>
        </p:blipFill>
        <p:spPr>
          <a:xfrm>
            <a:off x="400637" y="1538289"/>
            <a:ext cx="11322490" cy="3145851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991CB26-0519-0558-D846-05AA23031617}"/>
              </a:ext>
            </a:extLst>
          </p:cNvPr>
          <p:cNvSpPr txBox="1">
            <a:spLocks/>
          </p:cNvSpPr>
          <p:nvPr/>
        </p:nvSpPr>
        <p:spPr>
          <a:xfrm>
            <a:off x="8979929" y="6226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170D80-3EB0-4990-893F-6886F9E9F1D4}" type="slidenum">
              <a:rPr lang="en-AU" smtClean="0">
                <a:solidFill>
                  <a:srgbClr val="595959">
                    <a:tint val="75000"/>
                  </a:srgbClr>
                </a:solidFill>
                <a:latin typeface="Gotham Narrow Book"/>
              </a:rPr>
              <a:pPr/>
              <a:t>2</a:t>
            </a:fld>
            <a:endParaRPr lang="en-AU">
              <a:solidFill>
                <a:srgbClr val="595959">
                  <a:tint val="75000"/>
                </a:srgbClr>
              </a:solidFill>
              <a:latin typeface="Gotham Narrow Book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50CC97AC-FACE-7505-F3C2-B5B47746F681}"/>
              </a:ext>
            </a:extLst>
          </p:cNvPr>
          <p:cNvSpPr txBox="1"/>
          <p:nvPr/>
        </p:nvSpPr>
        <p:spPr>
          <a:xfrm>
            <a:off x="541190" y="1610353"/>
            <a:ext cx="8373065" cy="2771630"/>
          </a:xfrm>
          <a:prstGeom prst="rect">
            <a:avLst/>
          </a:prstGeom>
        </p:spPr>
        <p:txBody>
          <a:bodyPr vert="horz" wrap="square" lIns="0" tIns="9245" rIns="0" bIns="0" rtlCol="0" anchor="t">
            <a:spAutoFit/>
          </a:bodyPr>
          <a:lstStyle/>
          <a:p>
            <a:pPr marL="8890" defTabSz="457200">
              <a:spcBef>
                <a:spcPts val="265"/>
              </a:spcBef>
              <a:spcAft>
                <a:spcPts val="1200"/>
              </a:spcAft>
              <a:tabLst>
                <a:tab pos="137756" algn="l"/>
              </a:tabLst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Narrow"/>
                <a:cs typeface="Gotham Narrow Medium"/>
              </a:rPr>
              <a:t>DEPLOYING BEST-IN-CLASS ENHANCED WIRELESS AND FIBER INFRASTRUCTURE ON U.S. DOD INSTALLATIONS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Narrow"/>
                <a:cs typeface="Gotham Narrow Medium"/>
              </a:rPr>
              <a:t> </a:t>
            </a:r>
          </a:p>
          <a:p>
            <a:pPr marL="160020" indent="-151130">
              <a:spcBef>
                <a:spcPts val="265"/>
              </a:spcBef>
              <a:spcAft>
                <a:spcPts val="265"/>
              </a:spcAft>
              <a:buFont typeface="Arial" panose="020B0604020202020204" pitchFamily="34" charset="0"/>
              <a:buChar char="•"/>
              <a:tabLst>
                <a:tab pos="137756" algn="l"/>
              </a:tabLst>
            </a:pP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Active on over </a:t>
            </a:r>
            <a:r>
              <a:rPr lang="en-US" sz="1600" b="1" u="sng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50</a:t>
            </a: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 DoD installations with </a:t>
            </a:r>
            <a:r>
              <a:rPr lang="en-US" sz="1600" b="1" u="sng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50</a:t>
            </a: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 macro towers, </a:t>
            </a:r>
            <a:r>
              <a:rPr lang="en-US" sz="1600" b="1" u="sng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250</a:t>
            </a: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 small cells, and </a:t>
            </a:r>
            <a:r>
              <a:rPr lang="en-US" sz="1600" b="1" u="sng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500</a:t>
            </a: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 miles of fiber in flight – with plans to deploy to over 100 installations</a:t>
            </a:r>
          </a:p>
          <a:p>
            <a:pPr marL="160020" indent="-151130">
              <a:spcBef>
                <a:spcPts val="265"/>
              </a:spcBef>
              <a:spcAft>
                <a:spcPts val="265"/>
              </a:spcAft>
              <a:buFont typeface="Arial" panose="020B0604020202020204" pitchFamily="34" charset="0"/>
              <a:buChar char="•"/>
              <a:tabLst>
                <a:tab pos="137756" algn="l"/>
              </a:tabLst>
            </a:pP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Access to over </a:t>
            </a:r>
            <a:r>
              <a:rPr lang="en-US" sz="1600" b="1" u="sng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$500M </a:t>
            </a: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of build capital for wireless and fiber infrastructure</a:t>
            </a:r>
          </a:p>
          <a:p>
            <a:pPr marL="160020" indent="-151130">
              <a:spcBef>
                <a:spcPts val="265"/>
              </a:spcBef>
              <a:spcAft>
                <a:spcPts val="265"/>
              </a:spcAft>
              <a:buFont typeface="Arial" panose="020B0604020202020204" pitchFamily="34" charset="0"/>
              <a:buChar char="•"/>
              <a:tabLst>
                <a:tab pos="137756" algn="l"/>
              </a:tabLst>
            </a:pPr>
            <a:r>
              <a:rPr lang="en-US" sz="1600" b="1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Signal Point has partnered with AT&amp;T and FirstNet to deliver the Smart Military Base of the Future with Passive Telecom Infrastructure (PTI) to DoD installations </a:t>
            </a:r>
            <a:r>
              <a:rPr lang="en-US" sz="1600" b="1" u="sng">
                <a:solidFill>
                  <a:schemeClr val="bg1"/>
                </a:solidFill>
                <a:latin typeface="Gotham Narrow"/>
                <a:ea typeface="Roboto"/>
                <a:cs typeface="Gotham Narrow Medium"/>
              </a:rPr>
              <a:t>AT NO COST to DoD</a:t>
            </a:r>
          </a:p>
          <a:p>
            <a:pPr marL="466090" lvl="1">
              <a:spcBef>
                <a:spcPts val="265"/>
              </a:spcBef>
              <a:spcAft>
                <a:spcPts val="265"/>
              </a:spcAft>
              <a:tabLst>
                <a:tab pos="137756" algn="l"/>
              </a:tabLst>
            </a:pPr>
            <a:endParaRPr lang="en-US" sz="1600" dirty="0">
              <a:solidFill>
                <a:srgbClr val="FFFFFF"/>
              </a:solidFill>
              <a:latin typeface="Gotham Narrow"/>
              <a:ea typeface="Roboto"/>
              <a:cs typeface="Gotham Narrow Medium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3C4A2-5989-9476-C845-7BFA16B0E42F}"/>
              </a:ext>
            </a:extLst>
          </p:cNvPr>
          <p:cNvCxnSpPr>
            <a:cxnSpLocks/>
          </p:cNvCxnSpPr>
          <p:nvPr/>
        </p:nvCxnSpPr>
        <p:spPr>
          <a:xfrm>
            <a:off x="1818046" y="4690825"/>
            <a:ext cx="0" cy="11504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oval" w="med" len="med"/>
          </a:ln>
          <a:effectLst/>
        </p:spPr>
      </p:cxnSp>
      <p:sp>
        <p:nvSpPr>
          <p:cNvPr id="9" name="object 12">
            <a:extLst>
              <a:ext uri="{FF2B5EF4-FFF2-40B4-BE49-F238E27FC236}">
                <a16:creationId xmlns:a16="http://schemas.microsoft.com/office/drawing/2014/main" id="{96CD5912-C41D-81B2-1364-7C60D54690FE}"/>
              </a:ext>
            </a:extLst>
          </p:cNvPr>
          <p:cNvSpPr txBox="1"/>
          <p:nvPr/>
        </p:nvSpPr>
        <p:spPr>
          <a:xfrm>
            <a:off x="1897013" y="5480384"/>
            <a:ext cx="12355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 marR="3698" indent="87368" algn="ctr" defTabSz="457200"/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Build-to-Suit Small Cells</a:t>
            </a:r>
          </a:p>
        </p:txBody>
      </p:sp>
      <p:sp>
        <p:nvSpPr>
          <p:cNvPr id="11" name="object 35">
            <a:extLst>
              <a:ext uri="{FF2B5EF4-FFF2-40B4-BE49-F238E27FC236}">
                <a16:creationId xmlns:a16="http://schemas.microsoft.com/office/drawing/2014/main" id="{F3CB7525-9ED0-A638-B403-00DE785983B5}"/>
              </a:ext>
            </a:extLst>
          </p:cNvPr>
          <p:cNvSpPr txBox="1"/>
          <p:nvPr/>
        </p:nvSpPr>
        <p:spPr>
          <a:xfrm>
            <a:off x="8914255" y="5480384"/>
            <a:ext cx="123552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 marR="3698" indent="67954" algn="ctr" defTabSz="457200"/>
            <a:r>
              <a:rPr lang="en-AU" sz="1200" spc="-7">
                <a:solidFill>
                  <a:srgbClr val="595959"/>
                </a:solidFill>
                <a:latin typeface="Gotham Narrow Book"/>
                <a:cs typeface="Gotham Narrow Medium"/>
              </a:rPr>
              <a:t>IOT </a:t>
            </a:r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and</a:t>
            </a:r>
            <a:b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</a:br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Smart Cities/ Bases</a:t>
            </a: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794F7D58-BAA7-5111-024A-8AB96E5421CC}"/>
              </a:ext>
            </a:extLst>
          </p:cNvPr>
          <p:cNvSpPr txBox="1"/>
          <p:nvPr/>
        </p:nvSpPr>
        <p:spPr>
          <a:xfrm>
            <a:off x="10421551" y="5480384"/>
            <a:ext cx="12355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 marR="3698" indent="110482" algn="ctr" defTabSz="457200"/>
            <a:r>
              <a:rPr lang="en-AU" sz="1200" spc="-11">
                <a:solidFill>
                  <a:srgbClr val="595959"/>
                </a:solidFill>
                <a:latin typeface="Gotham Narrow Book"/>
                <a:cs typeface="Gotham Narrow Medium"/>
              </a:rPr>
              <a:t>Venue C</a:t>
            </a:r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onne</a:t>
            </a:r>
            <a:r>
              <a:rPr lang="en-AU" sz="1200" spc="-4">
                <a:solidFill>
                  <a:srgbClr val="595959"/>
                </a:solidFill>
                <a:latin typeface="Gotham Narrow Book"/>
                <a:cs typeface="Gotham Narrow Medium"/>
              </a:rPr>
              <a:t>c</a:t>
            </a:r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tivi</a:t>
            </a:r>
            <a:r>
              <a:rPr lang="en-AU" sz="1200" spc="-4">
                <a:solidFill>
                  <a:srgbClr val="595959"/>
                </a:solidFill>
                <a:latin typeface="Gotham Narrow Book"/>
                <a:cs typeface="Gotham Narrow Medium"/>
              </a:rPr>
              <a:t>t</a:t>
            </a:r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y</a:t>
            </a:r>
          </a:p>
        </p:txBody>
      </p:sp>
      <p:sp>
        <p:nvSpPr>
          <p:cNvPr id="14" name="object 38">
            <a:extLst>
              <a:ext uri="{FF2B5EF4-FFF2-40B4-BE49-F238E27FC236}">
                <a16:creationId xmlns:a16="http://schemas.microsoft.com/office/drawing/2014/main" id="{AD15ADBB-3417-8855-B256-6AE69AE60988}"/>
              </a:ext>
            </a:extLst>
          </p:cNvPr>
          <p:cNvSpPr txBox="1"/>
          <p:nvPr/>
        </p:nvSpPr>
        <p:spPr>
          <a:xfrm>
            <a:off x="7586672" y="5480384"/>
            <a:ext cx="12355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29" marR="3698" indent="-58245" algn="ctr" defTabSz="457200"/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Public Safety Solutions</a:t>
            </a:r>
          </a:p>
        </p:txBody>
      </p:sp>
      <p:sp>
        <p:nvSpPr>
          <p:cNvPr id="15" name="object 39">
            <a:extLst>
              <a:ext uri="{FF2B5EF4-FFF2-40B4-BE49-F238E27FC236}">
                <a16:creationId xmlns:a16="http://schemas.microsoft.com/office/drawing/2014/main" id="{5259FC1B-EB54-1D5A-8835-1BAB43CD524A}"/>
              </a:ext>
            </a:extLst>
          </p:cNvPr>
          <p:cNvSpPr txBox="1"/>
          <p:nvPr/>
        </p:nvSpPr>
        <p:spPr>
          <a:xfrm>
            <a:off x="3336410" y="5480384"/>
            <a:ext cx="123552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 algn="ctr" defTabSz="457200"/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Fib</a:t>
            </a:r>
            <a:r>
              <a:rPr lang="en-AU" sz="1200" spc="-15">
                <a:solidFill>
                  <a:srgbClr val="595959"/>
                </a:solidFill>
                <a:latin typeface="Gotham Narrow Book"/>
                <a:cs typeface="Gotham Narrow Medium"/>
              </a:rPr>
              <a:t>er Solutions</a:t>
            </a:r>
            <a:endParaRPr lang="en-AU" sz="1200">
              <a:solidFill>
                <a:srgbClr val="595959"/>
              </a:solidFill>
              <a:latin typeface="Gotham Narrow Book"/>
              <a:cs typeface="Gotham Narrow Medium"/>
            </a:endParaRPr>
          </a:p>
        </p:txBody>
      </p:sp>
      <p:sp>
        <p:nvSpPr>
          <p:cNvPr id="16" name="object 40">
            <a:extLst>
              <a:ext uri="{FF2B5EF4-FFF2-40B4-BE49-F238E27FC236}">
                <a16:creationId xmlns:a16="http://schemas.microsoft.com/office/drawing/2014/main" id="{F00D0BC0-ADD1-FF32-5B80-E906F9B10C92}"/>
              </a:ext>
            </a:extLst>
          </p:cNvPr>
          <p:cNvSpPr txBox="1"/>
          <p:nvPr/>
        </p:nvSpPr>
        <p:spPr>
          <a:xfrm>
            <a:off x="6183728" y="5480384"/>
            <a:ext cx="12355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 marR="3698" indent="39755" algn="ctr" defTabSz="457200"/>
            <a:r>
              <a:rPr lang="en-AU" sz="1200" spc="-7">
                <a:solidFill>
                  <a:srgbClr val="595959"/>
                </a:solidFill>
                <a:latin typeface="Gotham Narrow Book"/>
                <a:cs typeface="Gotham Narrow Medium"/>
              </a:rPr>
              <a:t>Private</a:t>
            </a:r>
          </a:p>
          <a:p>
            <a:pPr marL="9246" marR="3698" indent="39755" algn="ctr" defTabSz="457200"/>
            <a:r>
              <a:rPr lang="en-AU" sz="1200" spc="-7">
                <a:solidFill>
                  <a:srgbClr val="595959"/>
                </a:solidFill>
                <a:latin typeface="Gotham Narrow Book"/>
                <a:cs typeface="Gotham Narrow Medium"/>
              </a:rPr>
              <a:t>N</a:t>
            </a:r>
            <a:r>
              <a:rPr lang="en-AU" sz="1200" spc="-4">
                <a:solidFill>
                  <a:srgbClr val="595959"/>
                </a:solidFill>
                <a:latin typeface="Gotham Narrow Book"/>
                <a:cs typeface="Gotham Narrow Medium"/>
              </a:rPr>
              <a:t>et</a:t>
            </a:r>
            <a:r>
              <a:rPr lang="en-AU" sz="1200" spc="-15">
                <a:solidFill>
                  <a:srgbClr val="595959"/>
                </a:solidFill>
                <a:latin typeface="Gotham Narrow Book"/>
                <a:cs typeface="Gotham Narrow Medium"/>
              </a:rPr>
              <a:t>w</a:t>
            </a:r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orks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A9B1E7-9A37-C5C4-544D-4F99E7F75725}"/>
              </a:ext>
            </a:extLst>
          </p:cNvPr>
          <p:cNvCxnSpPr>
            <a:cxnSpLocks/>
          </p:cNvCxnSpPr>
          <p:nvPr/>
        </p:nvCxnSpPr>
        <p:spPr>
          <a:xfrm>
            <a:off x="3232658" y="4690825"/>
            <a:ext cx="0" cy="11504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oval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BC45E8-C5AD-1042-3AB3-01CE5F5FCEA7}"/>
              </a:ext>
            </a:extLst>
          </p:cNvPr>
          <p:cNvCxnSpPr>
            <a:cxnSpLocks/>
          </p:cNvCxnSpPr>
          <p:nvPr/>
        </p:nvCxnSpPr>
        <p:spPr>
          <a:xfrm>
            <a:off x="4647270" y="4690825"/>
            <a:ext cx="0" cy="11504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oval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BC2171-CBC8-73FF-7622-E27B65496C82}"/>
              </a:ext>
            </a:extLst>
          </p:cNvPr>
          <p:cNvCxnSpPr>
            <a:cxnSpLocks/>
          </p:cNvCxnSpPr>
          <p:nvPr/>
        </p:nvCxnSpPr>
        <p:spPr>
          <a:xfrm>
            <a:off x="6061882" y="4690825"/>
            <a:ext cx="0" cy="11504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2F678A-8039-D53C-7539-7238989F2F8F}"/>
              </a:ext>
            </a:extLst>
          </p:cNvPr>
          <p:cNvCxnSpPr>
            <a:cxnSpLocks/>
          </p:cNvCxnSpPr>
          <p:nvPr/>
        </p:nvCxnSpPr>
        <p:spPr>
          <a:xfrm>
            <a:off x="7476494" y="4690825"/>
            <a:ext cx="0" cy="11504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oval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4614F0-CB13-A5AD-2C35-08648ACD84C1}"/>
              </a:ext>
            </a:extLst>
          </p:cNvPr>
          <p:cNvCxnSpPr>
            <a:cxnSpLocks/>
          </p:cNvCxnSpPr>
          <p:nvPr/>
        </p:nvCxnSpPr>
        <p:spPr>
          <a:xfrm>
            <a:off x="8891106" y="4690825"/>
            <a:ext cx="0" cy="11504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oval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DBD1C5-D511-284D-9875-52E1BDEC7543}"/>
              </a:ext>
            </a:extLst>
          </p:cNvPr>
          <p:cNvCxnSpPr>
            <a:cxnSpLocks/>
          </p:cNvCxnSpPr>
          <p:nvPr/>
        </p:nvCxnSpPr>
        <p:spPr>
          <a:xfrm>
            <a:off x="10305718" y="4690825"/>
            <a:ext cx="0" cy="11504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headEnd type="none" w="med" len="med"/>
            <a:tailEnd type="oval" w="med" len="med"/>
          </a:ln>
          <a:effectLst/>
        </p:spPr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A82685A9-1FA3-7603-7C60-6888453FE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4079" y="4914372"/>
            <a:ext cx="531142" cy="38758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B570669-3D8B-B655-16DE-2F5FAD368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5355" y="4933751"/>
            <a:ext cx="348830" cy="34883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1911BFC-D9C2-89BC-9EDA-B4FF56333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77895" y="4914372"/>
            <a:ext cx="387588" cy="387588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7715405-F595-57F2-AF68-F1E83DDE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1606" y="4914372"/>
            <a:ext cx="542626" cy="387588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6DEC371-99E4-3DF5-7419-22E17C655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82926" y="4914372"/>
            <a:ext cx="320763" cy="387588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D38F798-B5DE-967C-4FB5-4AC98C6AF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54683" y="4892839"/>
            <a:ext cx="387588" cy="430654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19E9F06-A334-DFDA-BEAE-1CDDD2A8721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3126" t="-845" r="92006" b="81407"/>
          <a:stretch/>
        </p:blipFill>
        <p:spPr>
          <a:xfrm>
            <a:off x="787999" y="4742406"/>
            <a:ext cx="583600" cy="731520"/>
          </a:xfrm>
          <a:prstGeom prst="rect">
            <a:avLst/>
          </a:prstGeom>
        </p:spPr>
      </p:pic>
      <p:sp>
        <p:nvSpPr>
          <p:cNvPr id="52" name="object 12">
            <a:extLst>
              <a:ext uri="{FF2B5EF4-FFF2-40B4-BE49-F238E27FC236}">
                <a16:creationId xmlns:a16="http://schemas.microsoft.com/office/drawing/2014/main" id="{D2DCB9CA-1090-1B2A-70A6-C17B766E2BDC}"/>
              </a:ext>
            </a:extLst>
          </p:cNvPr>
          <p:cNvSpPr txBox="1"/>
          <p:nvPr/>
        </p:nvSpPr>
        <p:spPr>
          <a:xfrm>
            <a:off x="391759" y="5480384"/>
            <a:ext cx="12355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 marR="3698" indent="87368" algn="ctr" defTabSz="457200"/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Build-to-Suit Macro Towers</a:t>
            </a:r>
          </a:p>
        </p:txBody>
      </p:sp>
      <p:sp>
        <p:nvSpPr>
          <p:cNvPr id="53" name="object 39">
            <a:extLst>
              <a:ext uri="{FF2B5EF4-FFF2-40B4-BE49-F238E27FC236}">
                <a16:creationId xmlns:a16="http://schemas.microsoft.com/office/drawing/2014/main" id="{92FC9015-DEF9-2852-C886-250F7FC263B2}"/>
              </a:ext>
            </a:extLst>
          </p:cNvPr>
          <p:cNvSpPr txBox="1"/>
          <p:nvPr/>
        </p:nvSpPr>
        <p:spPr>
          <a:xfrm>
            <a:off x="4722265" y="5480384"/>
            <a:ext cx="12355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 algn="ctr" defTabSz="457200"/>
            <a:r>
              <a:rPr lang="en-AU" sz="1200">
                <a:solidFill>
                  <a:srgbClr val="595959"/>
                </a:solidFill>
                <a:latin typeface="Gotham Narrow Book"/>
                <a:cs typeface="Gotham Narrow Medium"/>
              </a:rPr>
              <a:t>In-Building Solutions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F57B8F24-0467-539D-3DF1-A21033C053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47248" t="-845" r="47101" b="81407"/>
          <a:stretch/>
        </p:blipFill>
        <p:spPr>
          <a:xfrm>
            <a:off x="5057269" y="4799997"/>
            <a:ext cx="561253" cy="61633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30CB6B-0146-06C7-5FA2-F07D6CA88BF3}"/>
              </a:ext>
            </a:extLst>
          </p:cNvPr>
          <p:cNvSpPr txBox="1">
            <a:spLocks/>
          </p:cNvSpPr>
          <p:nvPr/>
        </p:nvSpPr>
        <p:spPr>
          <a:xfrm>
            <a:off x="6872763" y="411571"/>
            <a:ext cx="4359275" cy="45844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Narrow"/>
              </a:rPr>
              <a:t>A MOBILITIE-OWNED 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EA563-F9E8-EA4E-6432-206E0B80D98B}"/>
              </a:ext>
            </a:extLst>
          </p:cNvPr>
          <p:cNvSpPr txBox="1"/>
          <p:nvPr/>
        </p:nvSpPr>
        <p:spPr>
          <a:xfrm>
            <a:off x="6872763" y="870015"/>
            <a:ext cx="4091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>
                <a:latin typeface="Gotham Narrow"/>
              </a:rPr>
              <a:t>A BAI Communications Company, backed by the CPP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B49E59-3FF4-EE22-33B2-7033B7B5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2" y="6339305"/>
            <a:ext cx="731520" cy="3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rst Responder Network Authority | FirstNet">
            <a:extLst>
              <a:ext uri="{FF2B5EF4-FFF2-40B4-BE49-F238E27FC236}">
                <a16:creationId xmlns:a16="http://schemas.microsoft.com/office/drawing/2014/main" id="{D8F5468E-5BD5-C169-E0DF-F6604F19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5" y="6344591"/>
            <a:ext cx="996630" cy="2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9B387F-1147-911C-8FF6-C76DD0853113}"/>
              </a:ext>
            </a:extLst>
          </p:cNvPr>
          <p:cNvSpPr/>
          <p:nvPr/>
        </p:nvSpPr>
        <p:spPr>
          <a:xfrm>
            <a:off x="3988106" y="6129601"/>
            <a:ext cx="3952579" cy="4194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Gotham Narrow"/>
              </a:rPr>
              <a:t>ENABLING SMART MILITARY BASES</a:t>
            </a:r>
          </a:p>
        </p:txBody>
      </p:sp>
    </p:spTree>
    <p:extLst>
      <p:ext uri="{BB962C8B-B14F-4D97-AF65-F5344CB8AC3E}">
        <p14:creationId xmlns:p14="http://schemas.microsoft.com/office/powerpoint/2010/main" val="201776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75A30-9338-6A2C-89F4-5F1A36525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298450"/>
            <a:ext cx="5883275" cy="88265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>
                <a:latin typeface="Gotham Narrow"/>
              </a:rPr>
              <a:t>HOLISTIC CONNECTIVY</a:t>
            </a:r>
            <a:endParaRPr lang="en-US">
              <a:latin typeface="Gotham Narrow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8853ACA-040D-C0A9-CEE5-132204E90038}"/>
              </a:ext>
            </a:extLst>
          </p:cNvPr>
          <p:cNvSpPr txBox="1">
            <a:spLocks/>
          </p:cNvSpPr>
          <p:nvPr/>
        </p:nvSpPr>
        <p:spPr>
          <a:xfrm>
            <a:off x="6623283" y="489542"/>
            <a:ext cx="4464050" cy="34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Narrow"/>
              </a:rPr>
              <a:t>ENABLING SMART BASES</a:t>
            </a:r>
          </a:p>
        </p:txBody>
      </p:sp>
      <p:pic>
        <p:nvPicPr>
          <p:cNvPr id="6" name="Picture 24" descr="Premium Vector | Isometric city. downtown landscape with big office  buildings isolated on white background">
            <a:extLst>
              <a:ext uri="{FF2B5EF4-FFF2-40B4-BE49-F238E27FC236}">
                <a16:creationId xmlns:a16="http://schemas.microsoft.com/office/drawing/2014/main" id="{6CACFEF4-308F-BA88-0981-CF7DB2BF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98" y="2031046"/>
            <a:ext cx="2160217" cy="15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69963A-B8F6-0265-6C8B-FC50F81F9514}"/>
              </a:ext>
            </a:extLst>
          </p:cNvPr>
          <p:cNvSpPr/>
          <p:nvPr/>
        </p:nvSpPr>
        <p:spPr>
          <a:xfrm>
            <a:off x="5297731" y="3579203"/>
            <a:ext cx="171450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29D7D-A6C4-9218-E7BF-FFCB3649858C}"/>
              </a:ext>
            </a:extLst>
          </p:cNvPr>
          <p:cNvSpPr/>
          <p:nvPr/>
        </p:nvSpPr>
        <p:spPr>
          <a:xfrm>
            <a:off x="3882122" y="3571535"/>
            <a:ext cx="171450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39602-0270-260D-0B59-0C6C724102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151" y="3569623"/>
            <a:ext cx="4220766" cy="21014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598F4D-3893-F9B9-FC41-82E1A71BC8BD}"/>
              </a:ext>
            </a:extLst>
          </p:cNvPr>
          <p:cNvGrpSpPr/>
          <p:nvPr/>
        </p:nvGrpSpPr>
        <p:grpSpPr>
          <a:xfrm>
            <a:off x="5174679" y="1906265"/>
            <a:ext cx="2740505" cy="1814784"/>
            <a:chOff x="7226396" y="2003165"/>
            <a:chExt cx="4384808" cy="2903654"/>
          </a:xfrm>
        </p:grpSpPr>
        <p:pic>
          <p:nvPicPr>
            <p:cNvPr id="11" name="Picture 8" descr="small_preview">
              <a:extLst>
                <a:ext uri="{FF2B5EF4-FFF2-40B4-BE49-F238E27FC236}">
                  <a16:creationId xmlns:a16="http://schemas.microsoft.com/office/drawing/2014/main" id="{D0EB19D5-672C-F394-EC90-DC8026DB8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3309" y="25208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small_preview">
              <a:extLst>
                <a:ext uri="{FF2B5EF4-FFF2-40B4-BE49-F238E27FC236}">
                  <a16:creationId xmlns:a16="http://schemas.microsoft.com/office/drawing/2014/main" id="{BA3A5F86-CD35-2939-6555-A35E0B341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014" y="2778197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small_preview">
              <a:extLst>
                <a:ext uri="{FF2B5EF4-FFF2-40B4-BE49-F238E27FC236}">
                  <a16:creationId xmlns:a16="http://schemas.microsoft.com/office/drawing/2014/main" id="{F4A37C26-45E6-CBF4-3E49-C6AB81C35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529" y="20031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small_preview">
              <a:extLst>
                <a:ext uri="{FF2B5EF4-FFF2-40B4-BE49-F238E27FC236}">
                  <a16:creationId xmlns:a16="http://schemas.microsoft.com/office/drawing/2014/main" id="{F5F85C0A-B65B-9DB4-5E95-41E9BBA97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234" y="2260508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small_preview">
              <a:extLst>
                <a:ext uri="{FF2B5EF4-FFF2-40B4-BE49-F238E27FC236}">
                  <a16:creationId xmlns:a16="http://schemas.microsoft.com/office/drawing/2014/main" id="{BFF205F9-E608-B9B2-9531-29238D642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234" y="3564011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small_preview">
              <a:extLst>
                <a:ext uri="{FF2B5EF4-FFF2-40B4-BE49-F238E27FC236}">
                  <a16:creationId xmlns:a16="http://schemas.microsoft.com/office/drawing/2014/main" id="{C2C45622-0E42-C1DB-7191-7A02D0E5C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939" y="38213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small_preview">
              <a:extLst>
                <a:ext uri="{FF2B5EF4-FFF2-40B4-BE49-F238E27FC236}">
                  <a16:creationId xmlns:a16="http://schemas.microsoft.com/office/drawing/2014/main" id="{B2A4B837-2501-ADF7-33F4-763A3BEB9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454" y="3046322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small_preview">
              <a:extLst>
                <a:ext uri="{FF2B5EF4-FFF2-40B4-BE49-F238E27FC236}">
                  <a16:creationId xmlns:a16="http://schemas.microsoft.com/office/drawing/2014/main" id="{BE306B81-C448-739D-5454-7ECE0D141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59" y="33036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small_preview">
              <a:extLst>
                <a:ext uri="{FF2B5EF4-FFF2-40B4-BE49-F238E27FC236}">
                  <a16:creationId xmlns:a16="http://schemas.microsoft.com/office/drawing/2014/main" id="{62E3BF85-F346-A037-CD34-6183743A3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96" y="407814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0AECDBB-83C1-DC95-AA86-E991769225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78011" y="4187321"/>
            <a:ext cx="2250281" cy="19347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6910B1-C566-A93A-2275-A857600E7153}"/>
              </a:ext>
            </a:extLst>
          </p:cNvPr>
          <p:cNvSpPr/>
          <p:nvPr/>
        </p:nvSpPr>
        <p:spPr>
          <a:xfrm>
            <a:off x="6072379" y="5559141"/>
            <a:ext cx="171450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22" name="Picture 6" descr="Isometric seaport cargo service, cargo ship barge, container and crane.  Marine water transportation seaport concept vector illustration. Boat cargo  logistic and shipping Stock Vector | Adobe Stock">
            <a:extLst>
              <a:ext uri="{FF2B5EF4-FFF2-40B4-BE49-F238E27FC236}">
                <a16:creationId xmlns:a16="http://schemas.microsoft.com/office/drawing/2014/main" id="{11313EE4-8D96-8729-FC0E-C50F916C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4796" y="5345821"/>
            <a:ext cx="1393436" cy="10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56169D-863D-73B7-528C-08380CB01D84}"/>
              </a:ext>
            </a:extLst>
          </p:cNvPr>
          <p:cNvSpPr/>
          <p:nvPr/>
        </p:nvSpPr>
        <p:spPr>
          <a:xfrm>
            <a:off x="7032029" y="3831762"/>
            <a:ext cx="85725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24" name="Picture 10" descr="Best Premium Solar power plant Illustration download in PNG &amp; Vector format">
            <a:extLst>
              <a:ext uri="{FF2B5EF4-FFF2-40B4-BE49-F238E27FC236}">
                <a16:creationId xmlns:a16="http://schemas.microsoft.com/office/drawing/2014/main" id="{B27A2DD5-63C1-E5B9-25B8-4785029C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1882" y="2976026"/>
            <a:ext cx="1942377" cy="14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Virgin Media owner announces plans for 1,200 on-street electric vehicle  chargers – and Loughborough | News and events | Loughborough University">
            <a:extLst>
              <a:ext uri="{FF2B5EF4-FFF2-40B4-BE49-F238E27FC236}">
                <a16:creationId xmlns:a16="http://schemas.microsoft.com/office/drawing/2014/main" id="{F81288E3-1B51-A810-1E97-7E75E2AB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BED8"/>
              </a:clrFrom>
              <a:clrTo>
                <a:srgbClr val="00BED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3" y="5494616"/>
            <a:ext cx="760879" cy="4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D892CF2-9AD3-8F97-650C-DF33133E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3631" y="2648179"/>
            <a:ext cx="1115271" cy="9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1AEC8BE-BC76-EDF2-A0F9-10B33B0EA619}"/>
              </a:ext>
            </a:extLst>
          </p:cNvPr>
          <p:cNvGrpSpPr/>
          <p:nvPr/>
        </p:nvGrpSpPr>
        <p:grpSpPr>
          <a:xfrm>
            <a:off x="2151238" y="3688500"/>
            <a:ext cx="2740505" cy="1814784"/>
            <a:chOff x="7226396" y="2003165"/>
            <a:chExt cx="4384808" cy="2903654"/>
          </a:xfrm>
        </p:grpSpPr>
        <p:pic>
          <p:nvPicPr>
            <p:cNvPr id="28" name="Picture 8" descr="small_preview">
              <a:extLst>
                <a:ext uri="{FF2B5EF4-FFF2-40B4-BE49-F238E27FC236}">
                  <a16:creationId xmlns:a16="http://schemas.microsoft.com/office/drawing/2014/main" id="{1FCDAF37-8DB5-C9D8-F052-06E4021E3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3309" y="25208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small_preview">
              <a:extLst>
                <a:ext uri="{FF2B5EF4-FFF2-40B4-BE49-F238E27FC236}">
                  <a16:creationId xmlns:a16="http://schemas.microsoft.com/office/drawing/2014/main" id="{4176C703-702F-BC7D-FE03-7C93482BB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014" y="2778197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small_preview">
              <a:extLst>
                <a:ext uri="{FF2B5EF4-FFF2-40B4-BE49-F238E27FC236}">
                  <a16:creationId xmlns:a16="http://schemas.microsoft.com/office/drawing/2014/main" id="{4EB0B6F2-08A5-E8C2-0682-5C7442C07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529" y="20031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small_preview">
              <a:extLst>
                <a:ext uri="{FF2B5EF4-FFF2-40B4-BE49-F238E27FC236}">
                  <a16:creationId xmlns:a16="http://schemas.microsoft.com/office/drawing/2014/main" id="{7019CDBE-BF64-68AF-3905-A11DEECC2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234" y="2260508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small_preview">
              <a:extLst>
                <a:ext uri="{FF2B5EF4-FFF2-40B4-BE49-F238E27FC236}">
                  <a16:creationId xmlns:a16="http://schemas.microsoft.com/office/drawing/2014/main" id="{06B8B8E5-FF2A-FF8E-2681-597331CAA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234" y="3564011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small_preview">
              <a:extLst>
                <a:ext uri="{FF2B5EF4-FFF2-40B4-BE49-F238E27FC236}">
                  <a16:creationId xmlns:a16="http://schemas.microsoft.com/office/drawing/2014/main" id="{31F33306-A651-2524-D926-22215ECE4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939" y="38213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small_preview">
              <a:extLst>
                <a:ext uri="{FF2B5EF4-FFF2-40B4-BE49-F238E27FC236}">
                  <a16:creationId xmlns:a16="http://schemas.microsoft.com/office/drawing/2014/main" id="{965F7121-F692-7DF5-68AE-00153E65E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454" y="3046322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small_preview">
              <a:extLst>
                <a:ext uri="{FF2B5EF4-FFF2-40B4-BE49-F238E27FC236}">
                  <a16:creationId xmlns:a16="http://schemas.microsoft.com/office/drawing/2014/main" id="{5DD22C4B-E1BC-1F2F-3EDB-6457773A7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59" y="33036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small_preview">
              <a:extLst>
                <a:ext uri="{FF2B5EF4-FFF2-40B4-BE49-F238E27FC236}">
                  <a16:creationId xmlns:a16="http://schemas.microsoft.com/office/drawing/2014/main" id="{DE06B052-EE10-D683-FA29-E981D4D26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96" y="407814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34" descr="NOC – SpotNet">
            <a:extLst>
              <a:ext uri="{FF2B5EF4-FFF2-40B4-BE49-F238E27FC236}">
                <a16:creationId xmlns:a16="http://schemas.microsoft.com/office/drawing/2014/main" id="{D03D0B55-4989-A4E8-BABC-ED68BFE2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38" y="3146406"/>
            <a:ext cx="1392157" cy="9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6" descr="Home - Mobilitie">
            <a:extLst>
              <a:ext uri="{FF2B5EF4-FFF2-40B4-BE49-F238E27FC236}">
                <a16:creationId xmlns:a16="http://schemas.microsoft.com/office/drawing/2014/main" id="{E57F5286-D1EC-CACF-DF73-09AF2F9C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94" y="2975784"/>
            <a:ext cx="1573714" cy="31159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04A1AE2-D97A-9856-299B-9D76384B5B2C}"/>
              </a:ext>
            </a:extLst>
          </p:cNvPr>
          <p:cNvSpPr/>
          <p:nvPr/>
        </p:nvSpPr>
        <p:spPr>
          <a:xfrm>
            <a:off x="2608161" y="1984428"/>
            <a:ext cx="3144373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OVER $500M OF BUILD CAPITAL FOR FIBER &amp; WIRELESS INFRASTRUCTURE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904677-9A7E-9BF4-F299-AF7F87BC37A1}"/>
              </a:ext>
            </a:extLst>
          </p:cNvPr>
          <p:cNvCxnSpPr>
            <a:cxnSpLocks/>
          </p:cNvCxnSpPr>
          <p:nvPr/>
        </p:nvCxnSpPr>
        <p:spPr>
          <a:xfrm flipV="1">
            <a:off x="4165096" y="2791913"/>
            <a:ext cx="794056" cy="459176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Wi-Fi with solid fill">
            <a:extLst>
              <a:ext uri="{FF2B5EF4-FFF2-40B4-BE49-F238E27FC236}">
                <a16:creationId xmlns:a16="http://schemas.microsoft.com/office/drawing/2014/main" id="{5F5789F5-E3D8-8BE9-050F-371F989732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92212" y="2275994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2" name="Graphic 41" descr="Wi-Fi with solid fill">
            <a:extLst>
              <a:ext uri="{FF2B5EF4-FFF2-40B4-BE49-F238E27FC236}">
                <a16:creationId xmlns:a16="http://schemas.microsoft.com/office/drawing/2014/main" id="{88316CB1-3333-7FF6-70B1-C03932331E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3748" y="1902782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DDEEAA-BF0C-A6C9-DA3E-65210690BCDA}"/>
              </a:ext>
            </a:extLst>
          </p:cNvPr>
          <p:cNvCxnSpPr>
            <a:cxnSpLocks/>
          </p:cNvCxnSpPr>
          <p:nvPr/>
        </p:nvCxnSpPr>
        <p:spPr>
          <a:xfrm flipV="1">
            <a:off x="5481170" y="1938315"/>
            <a:ext cx="538267" cy="307591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0" descr="Isometric Football Stadiums on Behance">
            <a:extLst>
              <a:ext uri="{FF2B5EF4-FFF2-40B4-BE49-F238E27FC236}">
                <a16:creationId xmlns:a16="http://schemas.microsoft.com/office/drawing/2014/main" id="{B325963D-2F94-3805-B80F-47DD0F3B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3847" y="1694765"/>
            <a:ext cx="878053" cy="6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 descr="Wi-Fi with solid fill">
            <a:extLst>
              <a:ext uri="{FF2B5EF4-FFF2-40B4-BE49-F238E27FC236}">
                <a16:creationId xmlns:a16="http://schemas.microsoft.com/office/drawing/2014/main" id="{69F3D0A1-F627-49FE-7A04-F01D8DB679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1733" y="1483698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64A4ED6-ECCB-E71C-4A30-801603954692}"/>
              </a:ext>
            </a:extLst>
          </p:cNvPr>
          <p:cNvSpPr/>
          <p:nvPr/>
        </p:nvSpPr>
        <p:spPr>
          <a:xfrm>
            <a:off x="6790261" y="1720707"/>
            <a:ext cx="1280160" cy="215120"/>
          </a:xfrm>
          <a:prstGeom prst="rect">
            <a:avLst/>
          </a:prstGeom>
          <a:solidFill>
            <a:srgbClr val="3FC4FF"/>
          </a:solidFill>
          <a:ln>
            <a:solidFill>
              <a:srgbClr val="3FC4FF"/>
            </a:solidFill>
          </a:ln>
          <a:scene3d>
            <a:camera prst="isometricRight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>
                <a:latin typeface="Gotham Narrow"/>
              </a:rPr>
              <a:t>SMART CITIES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C9322AD-43EE-E934-AEE5-38185448311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180349" y="3251090"/>
            <a:ext cx="1177424" cy="669674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3B7744-3D2F-99A7-6F64-02C890AA212B}"/>
              </a:ext>
            </a:extLst>
          </p:cNvPr>
          <p:cNvCxnSpPr>
            <a:cxnSpLocks/>
          </p:cNvCxnSpPr>
          <p:nvPr/>
        </p:nvCxnSpPr>
        <p:spPr>
          <a:xfrm flipV="1">
            <a:off x="3665789" y="4143123"/>
            <a:ext cx="1555073" cy="870122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96C4272A-9455-7037-19AB-14ABA765E1D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8224" y="5063369"/>
            <a:ext cx="1411960" cy="473101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CC0C10-90EC-D060-821C-DE8D8669602D}"/>
              </a:ext>
            </a:extLst>
          </p:cNvPr>
          <p:cNvCxnSpPr>
            <a:cxnSpLocks/>
          </p:cNvCxnSpPr>
          <p:nvPr/>
        </p:nvCxnSpPr>
        <p:spPr>
          <a:xfrm flipV="1">
            <a:off x="5552895" y="2582188"/>
            <a:ext cx="2377673" cy="1348794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2" descr="963 Military Training Illustrations &amp; Clip Art - iStock">
            <a:extLst>
              <a:ext uri="{FF2B5EF4-FFF2-40B4-BE49-F238E27FC236}">
                <a16:creationId xmlns:a16="http://schemas.microsoft.com/office/drawing/2014/main" id="{902D21E7-07AB-6E57-CCAB-DDD5386B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18" y="2697750"/>
            <a:ext cx="1276011" cy="8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ell Tower Isometric Images – Browse 318 Stock Photos, Vectors, and Video |  Adobe Stock">
            <a:extLst>
              <a:ext uri="{FF2B5EF4-FFF2-40B4-BE49-F238E27FC236}">
                <a16:creationId xmlns:a16="http://schemas.microsoft.com/office/drawing/2014/main" id="{B741E9E8-D0D1-FE8A-099A-F828765C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12" y="1811754"/>
            <a:ext cx="1370538" cy="9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CAD4D1F-2C35-2C3A-C81D-3B747D5CB30E}"/>
              </a:ext>
            </a:extLst>
          </p:cNvPr>
          <p:cNvSpPr/>
          <p:nvPr/>
        </p:nvSpPr>
        <p:spPr>
          <a:xfrm>
            <a:off x="8004359" y="2617886"/>
            <a:ext cx="1200963" cy="215120"/>
          </a:xfrm>
          <a:prstGeom prst="rect">
            <a:avLst/>
          </a:prstGeom>
          <a:solidFill>
            <a:srgbClr val="3FC4FF"/>
          </a:solidFill>
          <a:ln>
            <a:solidFill>
              <a:srgbClr val="3FC4FF"/>
            </a:solidFill>
          </a:ln>
          <a:scene3d>
            <a:camera prst="isometricRight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>
                <a:latin typeface="Gotham Narrow"/>
              </a:rPr>
              <a:t>SMART BASES</a:t>
            </a:r>
          </a:p>
        </p:txBody>
      </p:sp>
      <p:pic>
        <p:nvPicPr>
          <p:cNvPr id="54" name="Graphic 53" descr="Wi-Fi with solid fill">
            <a:extLst>
              <a:ext uri="{FF2B5EF4-FFF2-40B4-BE49-F238E27FC236}">
                <a16:creationId xmlns:a16="http://schemas.microsoft.com/office/drawing/2014/main" id="{AB0E1354-C0E1-47F8-451F-D55C8C2FCE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8003148" y="2001603"/>
            <a:ext cx="241193" cy="241193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8FE111D-13E6-D9AF-38FB-5DA50F8AD611}"/>
              </a:ext>
            </a:extLst>
          </p:cNvPr>
          <p:cNvSpPr/>
          <p:nvPr/>
        </p:nvSpPr>
        <p:spPr>
          <a:xfrm>
            <a:off x="5762282" y="2758089"/>
            <a:ext cx="2492974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TRAINING (AR/VR)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49BE042-0539-C469-BAD1-3E1794195B9C}"/>
              </a:ext>
            </a:extLst>
          </p:cNvPr>
          <p:cNvCxnSpPr>
            <a:cxnSpLocks/>
          </p:cNvCxnSpPr>
          <p:nvPr/>
        </p:nvCxnSpPr>
        <p:spPr>
          <a:xfrm>
            <a:off x="5590577" y="4206894"/>
            <a:ext cx="1870078" cy="107926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FCFA56E-CDE9-AA21-FAFD-E2D2F3D93519}"/>
              </a:ext>
            </a:extLst>
          </p:cNvPr>
          <p:cNvSpPr/>
          <p:nvPr/>
        </p:nvSpPr>
        <p:spPr>
          <a:xfrm>
            <a:off x="8572356" y="5011581"/>
            <a:ext cx="1470293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FLIGHT LINE OF THE FUTURE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B81984B-8274-0D56-C467-36FC6B68120B}"/>
              </a:ext>
            </a:extLst>
          </p:cNvPr>
          <p:cNvCxnSpPr>
            <a:cxnSpLocks/>
          </p:cNvCxnSpPr>
          <p:nvPr/>
        </p:nvCxnSpPr>
        <p:spPr>
          <a:xfrm flipV="1">
            <a:off x="6357327" y="5278094"/>
            <a:ext cx="1075885" cy="585141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8" descr="Free Vector | Warehouse inside isometric composition">
            <a:extLst>
              <a:ext uri="{FF2B5EF4-FFF2-40B4-BE49-F238E27FC236}">
                <a16:creationId xmlns:a16="http://schemas.microsoft.com/office/drawing/2014/main" id="{515A8106-3970-41AC-BF78-E25078EA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34" y="5422012"/>
            <a:ext cx="1246825" cy="9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147FCBA-C7B5-3EEF-E66D-5D9070E183F0}"/>
              </a:ext>
            </a:extLst>
          </p:cNvPr>
          <p:cNvSpPr/>
          <p:nvPr/>
        </p:nvSpPr>
        <p:spPr>
          <a:xfrm>
            <a:off x="3764420" y="5820734"/>
            <a:ext cx="2536429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SMART</a:t>
            </a:r>
          </a:p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WAREHOUSE</a:t>
            </a:r>
          </a:p>
        </p:txBody>
      </p:sp>
      <p:pic>
        <p:nvPicPr>
          <p:cNvPr id="61" name="Graphic 60" descr="Wi-Fi with solid fill">
            <a:extLst>
              <a:ext uri="{FF2B5EF4-FFF2-40B4-BE49-F238E27FC236}">
                <a16:creationId xmlns:a16="http://schemas.microsoft.com/office/drawing/2014/main" id="{271BCF88-2DE3-1A24-D92A-4914F1EA1A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6845" y="5367825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2" name="Graphic 61" descr="Wi-Fi with solid fill">
            <a:extLst>
              <a:ext uri="{FF2B5EF4-FFF2-40B4-BE49-F238E27FC236}">
                <a16:creationId xmlns:a16="http://schemas.microsoft.com/office/drawing/2014/main" id="{6E7B474A-114E-C9BE-43CC-C026FCEAAB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7270607" y="5515991"/>
            <a:ext cx="241193" cy="241193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3" name="Graphic 62" descr="Wi-Fi with solid fill">
            <a:extLst>
              <a:ext uri="{FF2B5EF4-FFF2-40B4-BE49-F238E27FC236}">
                <a16:creationId xmlns:a16="http://schemas.microsoft.com/office/drawing/2014/main" id="{7EB77EE4-7682-5329-3234-CADFEEADD7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6819867" y="5647173"/>
            <a:ext cx="241193" cy="241193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B04689FE-5E94-159F-06EB-870FB7F2B3F0}"/>
              </a:ext>
            </a:extLst>
          </p:cNvPr>
          <p:cNvSpPr/>
          <p:nvPr/>
        </p:nvSpPr>
        <p:spPr>
          <a:xfrm>
            <a:off x="6507667" y="5894313"/>
            <a:ext cx="2952761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SMART</a:t>
            </a:r>
          </a:p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SHIPYARDS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40F1C2-033A-18A4-5F50-C4FAD3234695}"/>
              </a:ext>
            </a:extLst>
          </p:cNvPr>
          <p:cNvCxnSpPr>
            <a:cxnSpLocks/>
          </p:cNvCxnSpPr>
          <p:nvPr/>
        </p:nvCxnSpPr>
        <p:spPr>
          <a:xfrm flipV="1">
            <a:off x="6075714" y="4645793"/>
            <a:ext cx="281039" cy="162295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D66A1A4-EA9B-2E89-5E83-22F85F6CDA6D}"/>
              </a:ext>
            </a:extLst>
          </p:cNvPr>
          <p:cNvSpPr/>
          <p:nvPr/>
        </p:nvSpPr>
        <p:spPr>
          <a:xfrm>
            <a:off x="4051649" y="5177805"/>
            <a:ext cx="2736108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OFFICIAL USE /PUBLIC SAFETY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9541734-4455-D185-017D-9AD4ECDD856A}"/>
              </a:ext>
            </a:extLst>
          </p:cNvPr>
          <p:cNvCxnSpPr>
            <a:cxnSpLocks/>
          </p:cNvCxnSpPr>
          <p:nvPr/>
        </p:nvCxnSpPr>
        <p:spPr>
          <a:xfrm flipV="1">
            <a:off x="4012667" y="4326227"/>
            <a:ext cx="1776694" cy="103150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4C44D7-B21B-12D4-5A8D-4B4D2D3ADD89}"/>
              </a:ext>
            </a:extLst>
          </p:cNvPr>
          <p:cNvCxnSpPr>
            <a:cxnSpLocks/>
          </p:cNvCxnSpPr>
          <p:nvPr/>
        </p:nvCxnSpPr>
        <p:spPr>
          <a:xfrm>
            <a:off x="5147952" y="4441341"/>
            <a:ext cx="216634" cy="12330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Wi-Fi with solid fill">
            <a:extLst>
              <a:ext uri="{FF2B5EF4-FFF2-40B4-BE49-F238E27FC236}">
                <a16:creationId xmlns:a16="http://schemas.microsoft.com/office/drawing/2014/main" id="{10204F24-FB15-75BA-3414-F22E82A24A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4814149" y="4110235"/>
            <a:ext cx="241193" cy="241193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pic>
        <p:nvPicPr>
          <p:cNvPr id="70" name="Graphic 69" descr="Wi-Fi with solid fill">
            <a:extLst>
              <a:ext uri="{FF2B5EF4-FFF2-40B4-BE49-F238E27FC236}">
                <a16:creationId xmlns:a16="http://schemas.microsoft.com/office/drawing/2014/main" id="{6F0A3610-CE46-E38D-7E91-F95F77E868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5771517" y="4382788"/>
            <a:ext cx="241193" cy="241193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17AE0B0-E85D-A708-89F0-EEDFB0AB780C}"/>
              </a:ext>
            </a:extLst>
          </p:cNvPr>
          <p:cNvSpPr/>
          <p:nvPr/>
        </p:nvSpPr>
        <p:spPr>
          <a:xfrm>
            <a:off x="2679904" y="4395226"/>
            <a:ext cx="2896428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SMALL CELLS &amp; TOWERS</a:t>
            </a:r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 IN HOUSING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79F7E6-FA41-F706-AB77-127B0C1D6685}"/>
              </a:ext>
            </a:extLst>
          </p:cNvPr>
          <p:cNvCxnSpPr>
            <a:cxnSpLocks/>
          </p:cNvCxnSpPr>
          <p:nvPr/>
        </p:nvCxnSpPr>
        <p:spPr>
          <a:xfrm>
            <a:off x="4028269" y="5346835"/>
            <a:ext cx="178257" cy="104586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DEF97D-931F-0344-9C12-458A52C8E397}"/>
              </a:ext>
            </a:extLst>
          </p:cNvPr>
          <p:cNvCxnSpPr>
            <a:cxnSpLocks/>
          </p:cNvCxnSpPr>
          <p:nvPr/>
        </p:nvCxnSpPr>
        <p:spPr>
          <a:xfrm>
            <a:off x="4328389" y="5169811"/>
            <a:ext cx="178257" cy="104586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9B5B3DD-403F-F8EC-0E3E-946F096D47E8}"/>
              </a:ext>
            </a:extLst>
          </p:cNvPr>
          <p:cNvCxnSpPr>
            <a:cxnSpLocks/>
          </p:cNvCxnSpPr>
          <p:nvPr/>
        </p:nvCxnSpPr>
        <p:spPr>
          <a:xfrm>
            <a:off x="5020341" y="4786842"/>
            <a:ext cx="115659" cy="5798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8FF73C0-6331-4287-F821-FFDACE058CDC}"/>
              </a:ext>
            </a:extLst>
          </p:cNvPr>
          <p:cNvSpPr/>
          <p:nvPr/>
        </p:nvSpPr>
        <p:spPr>
          <a:xfrm>
            <a:off x="2508634" y="5467148"/>
            <a:ext cx="1548413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BROADBAND TO THE HOME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BF72FEB-70C3-FC3F-4F9C-B941A7CF3F8F}"/>
              </a:ext>
            </a:extLst>
          </p:cNvPr>
          <p:cNvSpPr/>
          <p:nvPr/>
        </p:nvSpPr>
        <p:spPr>
          <a:xfrm>
            <a:off x="2779738" y="5894528"/>
            <a:ext cx="1371600" cy="215120"/>
          </a:xfrm>
          <a:prstGeom prst="rect">
            <a:avLst/>
          </a:prstGeom>
          <a:solidFill>
            <a:srgbClr val="3FC4FF"/>
          </a:solidFill>
          <a:ln>
            <a:solidFill>
              <a:srgbClr val="3FC4FF"/>
            </a:solidFill>
          </a:ln>
          <a:scene3d>
            <a:camera prst="isometricRight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>
                <a:latin typeface="Gotham Narrow"/>
              </a:rPr>
              <a:t>SMART HOMES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DFE555D-9BA0-1EFC-DDC0-0633D14F285B}"/>
              </a:ext>
            </a:extLst>
          </p:cNvPr>
          <p:cNvCxnSpPr>
            <a:cxnSpLocks/>
          </p:cNvCxnSpPr>
          <p:nvPr/>
        </p:nvCxnSpPr>
        <p:spPr>
          <a:xfrm flipV="1">
            <a:off x="6243997" y="4442844"/>
            <a:ext cx="271764" cy="146265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77" descr="Wi-Fi with solid fill">
            <a:extLst>
              <a:ext uri="{FF2B5EF4-FFF2-40B4-BE49-F238E27FC236}">
                <a16:creationId xmlns:a16="http://schemas.microsoft.com/office/drawing/2014/main" id="{55A5D3F4-9E6A-A392-22E9-90F818E4AA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62565" y="3518144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66E4D9B-AEEC-E58A-06F1-6E36F44CBE48}"/>
              </a:ext>
            </a:extLst>
          </p:cNvPr>
          <p:cNvSpPr/>
          <p:nvPr/>
        </p:nvSpPr>
        <p:spPr>
          <a:xfrm>
            <a:off x="6079382" y="3450142"/>
            <a:ext cx="2492974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IN BUIDLING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86DBFE-A066-6D69-CC60-3946BBC36606}"/>
              </a:ext>
            </a:extLst>
          </p:cNvPr>
          <p:cNvCxnSpPr>
            <a:cxnSpLocks/>
          </p:cNvCxnSpPr>
          <p:nvPr/>
        </p:nvCxnSpPr>
        <p:spPr>
          <a:xfrm flipV="1">
            <a:off x="6883722" y="3779508"/>
            <a:ext cx="846330" cy="501654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63922C7-6A1B-2D64-5DB1-5A74804D41B7}"/>
              </a:ext>
            </a:extLst>
          </p:cNvPr>
          <p:cNvSpPr/>
          <p:nvPr/>
        </p:nvSpPr>
        <p:spPr>
          <a:xfrm>
            <a:off x="8440219" y="2914463"/>
            <a:ext cx="1781176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ALTERNATIVE ENERGY MONITORING</a:t>
            </a:r>
          </a:p>
        </p:txBody>
      </p:sp>
      <p:pic>
        <p:nvPicPr>
          <p:cNvPr id="82" name="Graphic 81" descr="Wi-Fi with solid fill">
            <a:extLst>
              <a:ext uri="{FF2B5EF4-FFF2-40B4-BE49-F238E27FC236}">
                <a16:creationId xmlns:a16="http://schemas.microsoft.com/office/drawing/2014/main" id="{4CCAB866-9A39-F21E-0449-B89AB3A104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02994" y="4731829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026" name="Picture 2" descr="First Responder Network Authority | FirstNet">
            <a:extLst>
              <a:ext uri="{FF2B5EF4-FFF2-40B4-BE49-F238E27FC236}">
                <a16:creationId xmlns:a16="http://schemas.microsoft.com/office/drawing/2014/main" id="{DFA9F925-F1C7-3742-FFA9-7E151FBC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04" y="5027822"/>
            <a:ext cx="1173390" cy="3414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799B004-F32E-D674-E0D5-8D747DE19C92}"/>
              </a:ext>
            </a:extLst>
          </p:cNvPr>
          <p:cNvSpPr/>
          <p:nvPr/>
        </p:nvSpPr>
        <p:spPr>
          <a:xfrm>
            <a:off x="1564842" y="4061574"/>
            <a:ext cx="2819515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24x7 NOC / CARRIER MEET ME</a:t>
            </a:r>
          </a:p>
        </p:txBody>
      </p:sp>
      <p:pic>
        <p:nvPicPr>
          <p:cNvPr id="1028" name="Picture 4" descr="Buy New iPhone 14, Unlimited Data Plans, Internet &amp; TV | AT&amp;T">
            <a:extLst>
              <a:ext uri="{FF2B5EF4-FFF2-40B4-BE49-F238E27FC236}">
                <a16:creationId xmlns:a16="http://schemas.microsoft.com/office/drawing/2014/main" id="{EC9651F0-6E6D-1E6A-169B-81037D03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68" y="3462193"/>
            <a:ext cx="285648" cy="285648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4E757FF-68D3-7E97-789F-3D830D23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2" y="6339305"/>
            <a:ext cx="731520" cy="3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rst Responder Network Authority | FirstNet">
            <a:extLst>
              <a:ext uri="{FF2B5EF4-FFF2-40B4-BE49-F238E27FC236}">
                <a16:creationId xmlns:a16="http://schemas.microsoft.com/office/drawing/2014/main" id="{8A921DEF-F3AC-ACB3-129C-1F6A9708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5" y="6344591"/>
            <a:ext cx="996630" cy="2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2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750"/>
                            </p:stCondLst>
                            <p:childTnLst>
                              <p:par>
                                <p:cTn id="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25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7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25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5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75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2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25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875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25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7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125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2750"/>
                            </p:stCondLst>
                            <p:childTnLst>
                              <p:par>
                                <p:cTn id="1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53" grpId="0" animBg="1"/>
      <p:bldP spid="55" grpId="0"/>
      <p:bldP spid="57" grpId="0"/>
      <p:bldP spid="60" grpId="0"/>
      <p:bldP spid="64" grpId="0"/>
      <p:bldP spid="66" grpId="0"/>
      <p:bldP spid="71" grpId="0"/>
      <p:bldP spid="75" grpId="0"/>
      <p:bldP spid="76" grpId="0" animBg="1"/>
      <p:bldP spid="79" grpId="0"/>
      <p:bldP spid="81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173F08-86C9-23FB-16E5-9BC0E7C07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744935"/>
              </p:ext>
            </p:extLst>
          </p:nvPr>
        </p:nvGraphicFramePr>
        <p:xfrm>
          <a:off x="512516" y="1533825"/>
          <a:ext cx="11166968" cy="441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054C5B7-9028-0223-CB8C-823256ADFC4A}"/>
              </a:ext>
            </a:extLst>
          </p:cNvPr>
          <p:cNvSpPr txBox="1">
            <a:spLocks/>
          </p:cNvSpPr>
          <p:nvPr/>
        </p:nvSpPr>
        <p:spPr>
          <a:xfrm>
            <a:off x="6623283" y="489542"/>
            <a:ext cx="4464050" cy="34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Narrow"/>
              </a:rPr>
              <a:t>CRUCIAL INFLUENCE &amp; GUIDANCE</a:t>
            </a:r>
          </a:p>
        </p:txBody>
      </p:sp>
      <p:pic>
        <p:nvPicPr>
          <p:cNvPr id="25" name="Picture 9" descr="See the source image">
            <a:extLst>
              <a:ext uri="{FF2B5EF4-FFF2-40B4-BE49-F238E27FC236}">
                <a16:creationId xmlns:a16="http://schemas.microsoft.com/office/drawing/2014/main" id="{34E40B8B-8A2A-4A0F-CD86-DF729FCF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691" y="5417458"/>
            <a:ext cx="829617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E81E7D-A820-21E1-5B66-F23FFC62DFAE}"/>
              </a:ext>
            </a:extLst>
          </p:cNvPr>
          <p:cNvSpPr/>
          <p:nvPr/>
        </p:nvSpPr>
        <p:spPr>
          <a:xfrm>
            <a:off x="6248400" y="5832775"/>
            <a:ext cx="2879171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i="1">
                <a:solidFill>
                  <a:schemeClr val="tx2"/>
                </a:solidFill>
                <a:latin typeface="Gotham Narrow"/>
              </a:rPr>
              <a:t>Signal Point is a Board Member at NVMM</a:t>
            </a:r>
            <a:endParaRPr lang="en-US" sz="1000" i="1" dirty="0">
              <a:solidFill>
                <a:schemeClr val="tx2"/>
              </a:solidFill>
              <a:latin typeface="Gotham Narrow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7EF68C3-2CAC-42E7-CFC3-56C5B2DDE41A}"/>
              </a:ext>
            </a:extLst>
          </p:cNvPr>
          <p:cNvSpPr txBox="1">
            <a:spLocks/>
          </p:cNvSpPr>
          <p:nvPr/>
        </p:nvSpPr>
        <p:spPr>
          <a:xfrm>
            <a:off x="365125" y="298450"/>
            <a:ext cx="5883275" cy="8826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343E48"/>
                </a:solidFill>
                <a:latin typeface="Gotham Narrow"/>
              </a:rPr>
              <a:t>PANELISTS</a:t>
            </a:r>
            <a:endParaRPr lang="en-US" b="1">
              <a:latin typeface="Gotham Narrow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8A50AB-16A2-616B-97F7-818750E3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2" y="6339305"/>
            <a:ext cx="731520" cy="3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irst Responder Network Authority | FirstNet">
            <a:extLst>
              <a:ext uri="{FF2B5EF4-FFF2-40B4-BE49-F238E27FC236}">
                <a16:creationId xmlns:a16="http://schemas.microsoft.com/office/drawing/2014/main" id="{64FFB514-E06D-6305-4252-39FCDD5D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5" y="6344591"/>
            <a:ext cx="996630" cy="2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9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14A387-AFA2-4E93-FC9F-EAED007BE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A0DA5-E183-CE48-D7B5-5A97086DC1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© 2022 AT&amp;T Intellectual Property - AT&amp;T Proprietary (Internal Use Only)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E933E-DF56-D453-C227-27181AF65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2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08618569-7B2E-4293-A7F2-4A2EF201457C}"/>
              </a:ext>
            </a:extLst>
          </p:cNvPr>
          <p:cNvSpPr txBox="1"/>
          <p:nvPr/>
        </p:nvSpPr>
        <p:spPr>
          <a:xfrm>
            <a:off x="0" y="6452942"/>
            <a:ext cx="12191999" cy="430887"/>
          </a:xfrm>
          <a:prstGeom prst="rect">
            <a:avLst/>
          </a:prstGeom>
          <a:solidFill>
            <a:srgbClr val="067AB4"/>
          </a:solidFill>
        </p:spPr>
        <p:txBody>
          <a:bodyPr wrap="square" rIns="27432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rPr>
              <a:t>AT&amp;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rPr>
              <a:t>T Is Pulling And Driving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rPr>
              <a:t>5G Solutions For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rPr>
              <a:t>The DoD!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T Aleck Sans" panose="020B0503020203020204" pitchFamily="34" charset="0"/>
              <a:ea typeface="+mn-ea"/>
              <a:cs typeface="ATT Aleck Sans" panose="020B050302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09183-D76B-4821-966F-22BFE94B50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58808" y="6572373"/>
            <a:ext cx="5697228" cy="1920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 © 2022 AT&amp;T Intellectual Property - AT&amp;T Proprietary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A2A1D2-BEE4-43EB-B9F0-2AA0FAE4C0A7}"/>
              </a:ext>
            </a:extLst>
          </p:cNvPr>
          <p:cNvSpPr txBox="1">
            <a:spLocks/>
          </p:cNvSpPr>
          <p:nvPr/>
        </p:nvSpPr>
        <p:spPr>
          <a:xfrm>
            <a:off x="363764" y="173736"/>
            <a:ext cx="11743427" cy="461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 Black" panose="020B0803020203020204" pitchFamily="34" charset="0"/>
                <a:ea typeface="+mj-ea"/>
                <a:cs typeface="ATT Aleck Sans Black" panose="020B0803020203020204" pitchFamily="34" charset="0"/>
              </a:rPr>
              <a:t>SMART Military Base of the Future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4D824-260F-4294-BC7F-BDA73100E4A0}"/>
              </a:ext>
            </a:extLst>
          </p:cNvPr>
          <p:cNvSpPr txBox="1"/>
          <p:nvPr/>
        </p:nvSpPr>
        <p:spPr>
          <a:xfrm>
            <a:off x="6454209" y="778792"/>
            <a:ext cx="2581404" cy="24508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Key Take Aways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Cd" panose="020B0506020203020204" pitchFamily="34" charset="0"/>
              </a:rPr>
              <a:t>Seamless end-to-end, connectivity using 5G, WiFi, and MEC to extend the Base Area Network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Wireless options for perimeter security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Smart base IOT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T Aleck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697270-0ED1-4ADB-878B-B4E024A925BC}"/>
              </a:ext>
            </a:extLst>
          </p:cNvPr>
          <p:cNvSpPr/>
          <p:nvPr/>
        </p:nvSpPr>
        <p:spPr>
          <a:xfrm>
            <a:off x="6379190" y="3311843"/>
            <a:ext cx="558945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What We Did And Why!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Leveraged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low-cost commercial solutions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to modernize current base infrastructure as a foundation for expanding mission networks using 5G services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Provided High-Speed, High-Capacity, indoor wireless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service in 33 Priority Buildings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to meet mission needs</a:t>
            </a:r>
          </a:p>
          <a:p>
            <a:pPr marL="285750" marR="0" lvl="0" indent="-28575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This new network architecture is a foundational piece of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DoD 5G ecosystem for future 5G capabilities</a:t>
            </a:r>
          </a:p>
          <a:p>
            <a:pPr marL="285750" marR="0" lvl="0" indent="-28575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Positioned infrastructure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replace costly Land Mobile Radios with FirstNet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 services and devices</a:t>
            </a:r>
          </a:p>
          <a:p>
            <a:pPr marL="285750" marR="0" lvl="0" indent="-28575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T Aleck Sans" panose="020B050302020302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E44D55-EAB3-46E0-A563-10635E62828C}"/>
              </a:ext>
            </a:extLst>
          </p:cNvPr>
          <p:cNvCxnSpPr>
            <a:cxnSpLocks/>
          </p:cNvCxnSpPr>
          <p:nvPr/>
        </p:nvCxnSpPr>
        <p:spPr>
          <a:xfrm>
            <a:off x="6315905" y="774633"/>
            <a:ext cx="0" cy="5445901"/>
          </a:xfrm>
          <a:prstGeom prst="line">
            <a:avLst/>
          </a:prstGeom>
          <a:ln w="6350" cap="sq"/>
        </p:spPr>
        <p:style>
          <a:lnRef idx="1">
            <a:schemeClr val="dk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844B5F1-3639-4F3D-93C7-D442567B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1" y="2702506"/>
            <a:ext cx="5837306" cy="36052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BC2BA4-0498-436D-B955-B94B23D257C7}"/>
              </a:ext>
            </a:extLst>
          </p:cNvPr>
          <p:cNvSpPr/>
          <p:nvPr/>
        </p:nvSpPr>
        <p:spPr>
          <a:xfrm>
            <a:off x="363764" y="774633"/>
            <a:ext cx="5603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Cd" panose="020B0506020203020204" pitchFamily="34" charset="0"/>
              </a:rPr>
              <a:t>Buckley Space Force Base Update </a:t>
            </a:r>
          </a:p>
          <a:p>
            <a:pPr marL="285750" marR="0" lvl="0" indent="-28575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Cd" panose="020B0506020203020204" pitchFamily="34" charset="0"/>
              </a:rPr>
              <a:t>Tailored to meet space mission needs</a:t>
            </a:r>
          </a:p>
          <a:p>
            <a:pPr marL="285750" marR="0" lvl="0" indent="-28575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Cd" panose="020B0506020203020204" pitchFamily="34" charset="0"/>
              </a:rPr>
              <a:t>Expands Network as a Service (NaaS)</a:t>
            </a:r>
          </a:p>
          <a:p>
            <a:pPr marL="285750" marR="0" lvl="0" indent="-28575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Cd" panose="020B0506020203020204" pitchFamily="34" charset="0"/>
              </a:rPr>
              <a:t>Blueprint for “Base of the future”</a:t>
            </a:r>
          </a:p>
          <a:p>
            <a:pPr marL="285750" marR="0" lvl="0" indent="-285750" algn="l" defTabSz="456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6EBE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Cd" panose="020B0506020203020204" pitchFamily="34" charset="0"/>
              </a:rPr>
              <a:t>Current Status - On Air Dec 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A6EBE"/>
              </a:solidFill>
              <a:effectLst/>
              <a:uLnTx/>
              <a:uFillTx/>
              <a:latin typeface="ATT Aleck Sans" panose="020B0503020203020204" pitchFamily="34" charset="0"/>
              <a:ea typeface="+mn-ea"/>
              <a:cs typeface="ATT Aleck Cd" panose="020B0506020203020204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8645B151-8545-427F-8E24-9C9EE2F4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3916" y="897639"/>
            <a:ext cx="2799329" cy="2016961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D4E37-9FFD-489C-9649-54AD8A53400E}"/>
              </a:ext>
            </a:extLst>
          </p:cNvPr>
          <p:cNvCxnSpPr>
            <a:cxnSpLocks/>
          </p:cNvCxnSpPr>
          <p:nvPr/>
        </p:nvCxnSpPr>
        <p:spPr>
          <a:xfrm>
            <a:off x="6474279" y="3229603"/>
            <a:ext cx="5494365" cy="0"/>
          </a:xfrm>
          <a:prstGeom prst="line">
            <a:avLst/>
          </a:prstGeom>
          <a:ln w="6350" cap="sq"/>
        </p:spPr>
        <p:style>
          <a:lnRef idx="1">
            <a:schemeClr val="dk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5273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1178-4222-4355-8695-0AA7C91E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566E0-AF86-4330-8ECE-9D04885E2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F99F2-BFF6-8546-8FBC-E8CB3F915AF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rPr>
              <a:pPr marL="0" marR="0" lvl="0" indent="0" algn="l" defTabSz="4572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T Aleck Sans" panose="020B0503020203020204" pitchFamily="34" charset="0"/>
              <a:ea typeface="+mn-ea"/>
              <a:cs typeface="ATT Aleck Sans" panose="020B050302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5DCD-5DAC-442B-A16B-B23FDC68B7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t> © 2022 AT&amp;T Intellectual Property - AT&amp;T Proprietary (Internal Use Only)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T Aleck Sans" panose="020B0503020203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37EE3-84BE-44EB-990D-8EEE3E58D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" y="0"/>
            <a:ext cx="1218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4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75A30-9338-6A2C-89F4-5F1A36525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298450"/>
            <a:ext cx="5883275" cy="88265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>
                <a:latin typeface="Gotham Narrow"/>
              </a:rPr>
              <a:t>HOLISTIC CONNECTIVY</a:t>
            </a:r>
            <a:endParaRPr lang="en-US">
              <a:latin typeface="Gotham Narrow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8853ACA-040D-C0A9-CEE5-132204E90038}"/>
              </a:ext>
            </a:extLst>
          </p:cNvPr>
          <p:cNvSpPr txBox="1">
            <a:spLocks/>
          </p:cNvSpPr>
          <p:nvPr/>
        </p:nvSpPr>
        <p:spPr>
          <a:xfrm>
            <a:off x="6623283" y="489542"/>
            <a:ext cx="4464050" cy="34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Narrow"/>
              </a:rPr>
              <a:t>ENABLING SMART BASES</a:t>
            </a:r>
          </a:p>
        </p:txBody>
      </p:sp>
      <p:pic>
        <p:nvPicPr>
          <p:cNvPr id="6" name="Picture 24" descr="Premium Vector | Isometric city. downtown landscape with big office  buildings isolated on white background">
            <a:extLst>
              <a:ext uri="{FF2B5EF4-FFF2-40B4-BE49-F238E27FC236}">
                <a16:creationId xmlns:a16="http://schemas.microsoft.com/office/drawing/2014/main" id="{6CACFEF4-308F-BA88-0981-CF7DB2BF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98" y="2031046"/>
            <a:ext cx="2160217" cy="15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69963A-B8F6-0265-6C8B-FC50F81F9514}"/>
              </a:ext>
            </a:extLst>
          </p:cNvPr>
          <p:cNvSpPr/>
          <p:nvPr/>
        </p:nvSpPr>
        <p:spPr>
          <a:xfrm>
            <a:off x="5297731" y="3579203"/>
            <a:ext cx="171450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29D7D-A6C4-9218-E7BF-FFCB3649858C}"/>
              </a:ext>
            </a:extLst>
          </p:cNvPr>
          <p:cNvSpPr/>
          <p:nvPr/>
        </p:nvSpPr>
        <p:spPr>
          <a:xfrm>
            <a:off x="3882122" y="3571535"/>
            <a:ext cx="171450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39602-0270-260D-0B59-0C6C724102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151" y="3569623"/>
            <a:ext cx="4220766" cy="21014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598F4D-3893-F9B9-FC41-82E1A71BC8BD}"/>
              </a:ext>
            </a:extLst>
          </p:cNvPr>
          <p:cNvGrpSpPr/>
          <p:nvPr/>
        </p:nvGrpSpPr>
        <p:grpSpPr>
          <a:xfrm>
            <a:off x="5174679" y="1906265"/>
            <a:ext cx="2740505" cy="1814784"/>
            <a:chOff x="7226396" y="2003165"/>
            <a:chExt cx="4384808" cy="2903654"/>
          </a:xfrm>
        </p:grpSpPr>
        <p:pic>
          <p:nvPicPr>
            <p:cNvPr id="11" name="Picture 8" descr="small_preview">
              <a:extLst>
                <a:ext uri="{FF2B5EF4-FFF2-40B4-BE49-F238E27FC236}">
                  <a16:creationId xmlns:a16="http://schemas.microsoft.com/office/drawing/2014/main" id="{D0EB19D5-672C-F394-EC90-DC8026DB8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3309" y="25208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small_preview">
              <a:extLst>
                <a:ext uri="{FF2B5EF4-FFF2-40B4-BE49-F238E27FC236}">
                  <a16:creationId xmlns:a16="http://schemas.microsoft.com/office/drawing/2014/main" id="{BA3A5F86-CD35-2939-6555-A35E0B341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014" y="2778197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small_preview">
              <a:extLst>
                <a:ext uri="{FF2B5EF4-FFF2-40B4-BE49-F238E27FC236}">
                  <a16:creationId xmlns:a16="http://schemas.microsoft.com/office/drawing/2014/main" id="{F4A37C26-45E6-CBF4-3E49-C6AB81C35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529" y="20031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small_preview">
              <a:extLst>
                <a:ext uri="{FF2B5EF4-FFF2-40B4-BE49-F238E27FC236}">
                  <a16:creationId xmlns:a16="http://schemas.microsoft.com/office/drawing/2014/main" id="{F5F85C0A-B65B-9DB4-5E95-41E9BBA97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234" y="2260508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small_preview">
              <a:extLst>
                <a:ext uri="{FF2B5EF4-FFF2-40B4-BE49-F238E27FC236}">
                  <a16:creationId xmlns:a16="http://schemas.microsoft.com/office/drawing/2014/main" id="{BFF205F9-E608-B9B2-9531-29238D642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234" y="3564011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small_preview">
              <a:extLst>
                <a:ext uri="{FF2B5EF4-FFF2-40B4-BE49-F238E27FC236}">
                  <a16:creationId xmlns:a16="http://schemas.microsoft.com/office/drawing/2014/main" id="{C2C45622-0E42-C1DB-7191-7A02D0E5C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939" y="38213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small_preview">
              <a:extLst>
                <a:ext uri="{FF2B5EF4-FFF2-40B4-BE49-F238E27FC236}">
                  <a16:creationId xmlns:a16="http://schemas.microsoft.com/office/drawing/2014/main" id="{B2A4B837-2501-ADF7-33F4-763A3BEB9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454" y="3046322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small_preview">
              <a:extLst>
                <a:ext uri="{FF2B5EF4-FFF2-40B4-BE49-F238E27FC236}">
                  <a16:creationId xmlns:a16="http://schemas.microsoft.com/office/drawing/2014/main" id="{BE306B81-C448-739D-5454-7ECE0D141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59" y="33036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small_preview">
              <a:extLst>
                <a:ext uri="{FF2B5EF4-FFF2-40B4-BE49-F238E27FC236}">
                  <a16:creationId xmlns:a16="http://schemas.microsoft.com/office/drawing/2014/main" id="{62E3BF85-F346-A037-CD34-6183743A3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96" y="407814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0AECDBB-83C1-DC95-AA86-E991769225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78011" y="4187321"/>
            <a:ext cx="2250281" cy="19347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6910B1-C566-A93A-2275-A857600E7153}"/>
              </a:ext>
            </a:extLst>
          </p:cNvPr>
          <p:cNvSpPr/>
          <p:nvPr/>
        </p:nvSpPr>
        <p:spPr>
          <a:xfrm>
            <a:off x="6072379" y="5559141"/>
            <a:ext cx="171450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22" name="Picture 6" descr="Isometric seaport cargo service, cargo ship barge, container and crane.  Marine water transportation seaport concept vector illustration. Boat cargo  logistic and shipping Stock Vector | Adobe Stock">
            <a:extLst>
              <a:ext uri="{FF2B5EF4-FFF2-40B4-BE49-F238E27FC236}">
                <a16:creationId xmlns:a16="http://schemas.microsoft.com/office/drawing/2014/main" id="{11313EE4-8D96-8729-FC0E-C50F916C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4796" y="5345821"/>
            <a:ext cx="1393436" cy="10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56169D-863D-73B7-528C-08380CB01D84}"/>
              </a:ext>
            </a:extLst>
          </p:cNvPr>
          <p:cNvSpPr/>
          <p:nvPr/>
        </p:nvSpPr>
        <p:spPr>
          <a:xfrm>
            <a:off x="7032029" y="3831762"/>
            <a:ext cx="857250" cy="125730"/>
          </a:xfrm>
          <a:prstGeom prst="rect">
            <a:avLst/>
          </a:prstGeom>
          <a:solidFill>
            <a:srgbClr val="A6A6A6">
              <a:alpha val="45098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24" name="Picture 10" descr="Best Premium Solar power plant Illustration download in PNG &amp; Vector format">
            <a:extLst>
              <a:ext uri="{FF2B5EF4-FFF2-40B4-BE49-F238E27FC236}">
                <a16:creationId xmlns:a16="http://schemas.microsoft.com/office/drawing/2014/main" id="{B27A2DD5-63C1-E5B9-25B8-4785029C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1882" y="2976026"/>
            <a:ext cx="1942377" cy="14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Virgin Media owner announces plans for 1,200 on-street electric vehicle  chargers – and Loughborough | News and events | Loughborough University">
            <a:extLst>
              <a:ext uri="{FF2B5EF4-FFF2-40B4-BE49-F238E27FC236}">
                <a16:creationId xmlns:a16="http://schemas.microsoft.com/office/drawing/2014/main" id="{F81288E3-1B51-A810-1E97-7E75E2AB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BED8"/>
              </a:clrFrom>
              <a:clrTo>
                <a:srgbClr val="00BED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53" y="5494616"/>
            <a:ext cx="760879" cy="4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D892CF2-9AD3-8F97-650C-DF33133E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3631" y="2648179"/>
            <a:ext cx="1115271" cy="9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1AEC8BE-BC76-EDF2-A0F9-10B33B0EA619}"/>
              </a:ext>
            </a:extLst>
          </p:cNvPr>
          <p:cNvGrpSpPr/>
          <p:nvPr/>
        </p:nvGrpSpPr>
        <p:grpSpPr>
          <a:xfrm>
            <a:off x="2151238" y="3688500"/>
            <a:ext cx="2740505" cy="1814784"/>
            <a:chOff x="7226396" y="2003165"/>
            <a:chExt cx="4384808" cy="2903654"/>
          </a:xfrm>
        </p:grpSpPr>
        <p:pic>
          <p:nvPicPr>
            <p:cNvPr id="28" name="Picture 8" descr="small_preview">
              <a:extLst>
                <a:ext uri="{FF2B5EF4-FFF2-40B4-BE49-F238E27FC236}">
                  <a16:creationId xmlns:a16="http://schemas.microsoft.com/office/drawing/2014/main" id="{1FCDAF37-8DB5-C9D8-F052-06E4021E3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3309" y="25208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small_preview">
              <a:extLst>
                <a:ext uri="{FF2B5EF4-FFF2-40B4-BE49-F238E27FC236}">
                  <a16:creationId xmlns:a16="http://schemas.microsoft.com/office/drawing/2014/main" id="{4176C703-702F-BC7D-FE03-7C93482BB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014" y="2778197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small_preview">
              <a:extLst>
                <a:ext uri="{FF2B5EF4-FFF2-40B4-BE49-F238E27FC236}">
                  <a16:creationId xmlns:a16="http://schemas.microsoft.com/office/drawing/2014/main" id="{4EB0B6F2-08A5-E8C2-0682-5C7442C07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529" y="20031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small_preview">
              <a:extLst>
                <a:ext uri="{FF2B5EF4-FFF2-40B4-BE49-F238E27FC236}">
                  <a16:creationId xmlns:a16="http://schemas.microsoft.com/office/drawing/2014/main" id="{7019CDBE-BF64-68AF-3905-A11DEECC2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234" y="2260508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small_preview">
              <a:extLst>
                <a:ext uri="{FF2B5EF4-FFF2-40B4-BE49-F238E27FC236}">
                  <a16:creationId xmlns:a16="http://schemas.microsoft.com/office/drawing/2014/main" id="{06B8B8E5-FF2A-FF8E-2681-597331CAA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234" y="3564011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small_preview">
              <a:extLst>
                <a:ext uri="{FF2B5EF4-FFF2-40B4-BE49-F238E27FC236}">
                  <a16:creationId xmlns:a16="http://schemas.microsoft.com/office/drawing/2014/main" id="{31F33306-A651-2524-D926-22215ECE4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939" y="382135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small_preview">
              <a:extLst>
                <a:ext uri="{FF2B5EF4-FFF2-40B4-BE49-F238E27FC236}">
                  <a16:creationId xmlns:a16="http://schemas.microsoft.com/office/drawing/2014/main" id="{965F7121-F692-7DF5-68AE-00153E65E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454" y="3046322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small_preview">
              <a:extLst>
                <a:ext uri="{FF2B5EF4-FFF2-40B4-BE49-F238E27FC236}">
                  <a16:creationId xmlns:a16="http://schemas.microsoft.com/office/drawing/2014/main" id="{5DD22C4B-E1BC-1F2F-3EDB-6457773A7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59" y="3303665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small_preview">
              <a:extLst>
                <a:ext uri="{FF2B5EF4-FFF2-40B4-BE49-F238E27FC236}">
                  <a16:creationId xmlns:a16="http://schemas.microsoft.com/office/drawing/2014/main" id="{DE06B052-EE10-D683-FA29-E981D4D26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96" y="4078144"/>
              <a:ext cx="828675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34" descr="NOC – SpotNet">
            <a:extLst>
              <a:ext uri="{FF2B5EF4-FFF2-40B4-BE49-F238E27FC236}">
                <a16:creationId xmlns:a16="http://schemas.microsoft.com/office/drawing/2014/main" id="{D03D0B55-4989-A4E8-BABC-ED68BFE2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38" y="3146406"/>
            <a:ext cx="1392157" cy="9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6" descr="Home - Mobilitie">
            <a:extLst>
              <a:ext uri="{FF2B5EF4-FFF2-40B4-BE49-F238E27FC236}">
                <a16:creationId xmlns:a16="http://schemas.microsoft.com/office/drawing/2014/main" id="{E57F5286-D1EC-CACF-DF73-09AF2F9C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94" y="2975784"/>
            <a:ext cx="1573714" cy="31159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04A1AE2-D97A-9856-299B-9D76384B5B2C}"/>
              </a:ext>
            </a:extLst>
          </p:cNvPr>
          <p:cNvSpPr/>
          <p:nvPr/>
        </p:nvSpPr>
        <p:spPr>
          <a:xfrm>
            <a:off x="2608161" y="1984428"/>
            <a:ext cx="3144373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OVER $500M OF BUILD CAPITAL FOR FIBER &amp; WIRELESS INFRASTRUCTURE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904677-9A7E-9BF4-F299-AF7F87BC37A1}"/>
              </a:ext>
            </a:extLst>
          </p:cNvPr>
          <p:cNvCxnSpPr>
            <a:cxnSpLocks/>
          </p:cNvCxnSpPr>
          <p:nvPr/>
        </p:nvCxnSpPr>
        <p:spPr>
          <a:xfrm flipV="1">
            <a:off x="4165096" y="2791913"/>
            <a:ext cx="794056" cy="459176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Wi-Fi with solid fill">
            <a:extLst>
              <a:ext uri="{FF2B5EF4-FFF2-40B4-BE49-F238E27FC236}">
                <a16:creationId xmlns:a16="http://schemas.microsoft.com/office/drawing/2014/main" id="{5F5789F5-E3D8-8BE9-050F-371F989732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92212" y="2275994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2" name="Graphic 41" descr="Wi-Fi with solid fill">
            <a:extLst>
              <a:ext uri="{FF2B5EF4-FFF2-40B4-BE49-F238E27FC236}">
                <a16:creationId xmlns:a16="http://schemas.microsoft.com/office/drawing/2014/main" id="{88316CB1-3333-7FF6-70B1-C03932331E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3748" y="1902782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DDEEAA-BF0C-A6C9-DA3E-65210690BCDA}"/>
              </a:ext>
            </a:extLst>
          </p:cNvPr>
          <p:cNvCxnSpPr>
            <a:cxnSpLocks/>
          </p:cNvCxnSpPr>
          <p:nvPr/>
        </p:nvCxnSpPr>
        <p:spPr>
          <a:xfrm flipV="1">
            <a:off x="5481170" y="1938315"/>
            <a:ext cx="538267" cy="307591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0" descr="Isometric Football Stadiums on Behance">
            <a:extLst>
              <a:ext uri="{FF2B5EF4-FFF2-40B4-BE49-F238E27FC236}">
                <a16:creationId xmlns:a16="http://schemas.microsoft.com/office/drawing/2014/main" id="{B325963D-2F94-3805-B80F-47DD0F3B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3847" y="1694765"/>
            <a:ext cx="878053" cy="6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 descr="Wi-Fi with solid fill">
            <a:extLst>
              <a:ext uri="{FF2B5EF4-FFF2-40B4-BE49-F238E27FC236}">
                <a16:creationId xmlns:a16="http://schemas.microsoft.com/office/drawing/2014/main" id="{69F3D0A1-F627-49FE-7A04-F01D8DB679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1733" y="1483698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64A4ED6-ECCB-E71C-4A30-801603954692}"/>
              </a:ext>
            </a:extLst>
          </p:cNvPr>
          <p:cNvSpPr/>
          <p:nvPr/>
        </p:nvSpPr>
        <p:spPr>
          <a:xfrm>
            <a:off x="6790261" y="1720707"/>
            <a:ext cx="1280160" cy="215120"/>
          </a:xfrm>
          <a:prstGeom prst="rect">
            <a:avLst/>
          </a:prstGeom>
          <a:solidFill>
            <a:srgbClr val="3FC4FF"/>
          </a:solidFill>
          <a:ln>
            <a:solidFill>
              <a:srgbClr val="3FC4FF"/>
            </a:solidFill>
          </a:ln>
          <a:scene3d>
            <a:camera prst="isometricRight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>
                <a:latin typeface="Gotham Narrow"/>
              </a:rPr>
              <a:t>SMART CITIES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C9322AD-43EE-E934-AEE5-38185448311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180349" y="3251090"/>
            <a:ext cx="1177424" cy="669674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3B7744-3D2F-99A7-6F64-02C890AA212B}"/>
              </a:ext>
            </a:extLst>
          </p:cNvPr>
          <p:cNvCxnSpPr>
            <a:cxnSpLocks/>
          </p:cNvCxnSpPr>
          <p:nvPr/>
        </p:nvCxnSpPr>
        <p:spPr>
          <a:xfrm flipV="1">
            <a:off x="3665789" y="4143123"/>
            <a:ext cx="1555073" cy="870122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96C4272A-9455-7037-19AB-14ABA765E1D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8224" y="5063369"/>
            <a:ext cx="1411960" cy="473101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CC0C10-90EC-D060-821C-DE8D8669602D}"/>
              </a:ext>
            </a:extLst>
          </p:cNvPr>
          <p:cNvCxnSpPr>
            <a:cxnSpLocks/>
          </p:cNvCxnSpPr>
          <p:nvPr/>
        </p:nvCxnSpPr>
        <p:spPr>
          <a:xfrm flipV="1">
            <a:off x="5552895" y="2582188"/>
            <a:ext cx="2377673" cy="1348794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2" descr="963 Military Training Illustrations &amp; Clip Art - iStock">
            <a:extLst>
              <a:ext uri="{FF2B5EF4-FFF2-40B4-BE49-F238E27FC236}">
                <a16:creationId xmlns:a16="http://schemas.microsoft.com/office/drawing/2014/main" id="{902D21E7-07AB-6E57-CCAB-DDD5386B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18" y="2697750"/>
            <a:ext cx="1276011" cy="8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ell Tower Isometric Images – Browse 318 Stock Photos, Vectors, and Video |  Adobe Stock">
            <a:extLst>
              <a:ext uri="{FF2B5EF4-FFF2-40B4-BE49-F238E27FC236}">
                <a16:creationId xmlns:a16="http://schemas.microsoft.com/office/drawing/2014/main" id="{B741E9E8-D0D1-FE8A-099A-F828765C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12" y="1811754"/>
            <a:ext cx="1370538" cy="9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CAD4D1F-2C35-2C3A-C81D-3B747D5CB30E}"/>
              </a:ext>
            </a:extLst>
          </p:cNvPr>
          <p:cNvSpPr/>
          <p:nvPr/>
        </p:nvSpPr>
        <p:spPr>
          <a:xfrm>
            <a:off x="8004359" y="2617886"/>
            <a:ext cx="1200963" cy="215120"/>
          </a:xfrm>
          <a:prstGeom prst="rect">
            <a:avLst/>
          </a:prstGeom>
          <a:solidFill>
            <a:srgbClr val="3FC4FF"/>
          </a:solidFill>
          <a:ln>
            <a:solidFill>
              <a:srgbClr val="3FC4FF"/>
            </a:solidFill>
          </a:ln>
          <a:scene3d>
            <a:camera prst="isometricRight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>
                <a:latin typeface="Gotham Narrow"/>
              </a:rPr>
              <a:t>SMART BASES</a:t>
            </a:r>
          </a:p>
        </p:txBody>
      </p:sp>
      <p:pic>
        <p:nvPicPr>
          <p:cNvPr id="54" name="Graphic 53" descr="Wi-Fi with solid fill">
            <a:extLst>
              <a:ext uri="{FF2B5EF4-FFF2-40B4-BE49-F238E27FC236}">
                <a16:creationId xmlns:a16="http://schemas.microsoft.com/office/drawing/2014/main" id="{AB0E1354-C0E1-47F8-451F-D55C8C2FCE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8003148" y="2001603"/>
            <a:ext cx="241193" cy="241193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8FE111D-13E6-D9AF-38FB-5DA50F8AD611}"/>
              </a:ext>
            </a:extLst>
          </p:cNvPr>
          <p:cNvSpPr/>
          <p:nvPr/>
        </p:nvSpPr>
        <p:spPr>
          <a:xfrm>
            <a:off x="5762282" y="2758089"/>
            <a:ext cx="2492974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TRAINING (AR/VR)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49BE042-0539-C469-BAD1-3E1794195B9C}"/>
              </a:ext>
            </a:extLst>
          </p:cNvPr>
          <p:cNvCxnSpPr>
            <a:cxnSpLocks/>
          </p:cNvCxnSpPr>
          <p:nvPr/>
        </p:nvCxnSpPr>
        <p:spPr>
          <a:xfrm>
            <a:off x="5590577" y="4206894"/>
            <a:ext cx="1870078" cy="107926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FCFA56E-CDE9-AA21-FAFD-E2D2F3D93519}"/>
              </a:ext>
            </a:extLst>
          </p:cNvPr>
          <p:cNvSpPr/>
          <p:nvPr/>
        </p:nvSpPr>
        <p:spPr>
          <a:xfrm>
            <a:off x="8572356" y="5011581"/>
            <a:ext cx="1470293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FLIGHT LINE OF THE FUTURE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B81984B-8274-0D56-C467-36FC6B68120B}"/>
              </a:ext>
            </a:extLst>
          </p:cNvPr>
          <p:cNvCxnSpPr>
            <a:cxnSpLocks/>
          </p:cNvCxnSpPr>
          <p:nvPr/>
        </p:nvCxnSpPr>
        <p:spPr>
          <a:xfrm flipV="1">
            <a:off x="6357327" y="5278094"/>
            <a:ext cx="1075885" cy="585141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8" descr="Free Vector | Warehouse inside isometric composition">
            <a:extLst>
              <a:ext uri="{FF2B5EF4-FFF2-40B4-BE49-F238E27FC236}">
                <a16:creationId xmlns:a16="http://schemas.microsoft.com/office/drawing/2014/main" id="{515A8106-3970-41AC-BF78-E25078EA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34" y="5422012"/>
            <a:ext cx="1246825" cy="9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147FCBA-C7B5-3EEF-E66D-5D9070E183F0}"/>
              </a:ext>
            </a:extLst>
          </p:cNvPr>
          <p:cNvSpPr/>
          <p:nvPr/>
        </p:nvSpPr>
        <p:spPr>
          <a:xfrm>
            <a:off x="3764420" y="5820734"/>
            <a:ext cx="2536429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SMART</a:t>
            </a:r>
          </a:p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WAREHOUSE</a:t>
            </a:r>
          </a:p>
        </p:txBody>
      </p:sp>
      <p:pic>
        <p:nvPicPr>
          <p:cNvPr id="61" name="Graphic 60" descr="Wi-Fi with solid fill">
            <a:extLst>
              <a:ext uri="{FF2B5EF4-FFF2-40B4-BE49-F238E27FC236}">
                <a16:creationId xmlns:a16="http://schemas.microsoft.com/office/drawing/2014/main" id="{271BCF88-2DE3-1A24-D92A-4914F1EA1A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6845" y="5367825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2" name="Graphic 61" descr="Wi-Fi with solid fill">
            <a:extLst>
              <a:ext uri="{FF2B5EF4-FFF2-40B4-BE49-F238E27FC236}">
                <a16:creationId xmlns:a16="http://schemas.microsoft.com/office/drawing/2014/main" id="{6E7B474A-114E-C9BE-43CC-C026FCEAAB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7270607" y="5515991"/>
            <a:ext cx="241193" cy="241193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3" name="Graphic 62" descr="Wi-Fi with solid fill">
            <a:extLst>
              <a:ext uri="{FF2B5EF4-FFF2-40B4-BE49-F238E27FC236}">
                <a16:creationId xmlns:a16="http://schemas.microsoft.com/office/drawing/2014/main" id="{7EB77EE4-7682-5329-3234-CADFEEADD7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6819867" y="5647173"/>
            <a:ext cx="241193" cy="241193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B04689FE-5E94-159F-06EB-870FB7F2B3F0}"/>
              </a:ext>
            </a:extLst>
          </p:cNvPr>
          <p:cNvSpPr/>
          <p:nvPr/>
        </p:nvSpPr>
        <p:spPr>
          <a:xfrm>
            <a:off x="6507667" y="5894313"/>
            <a:ext cx="2952761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SMART</a:t>
            </a:r>
          </a:p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SHIPYARDS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40F1C2-033A-18A4-5F50-C4FAD3234695}"/>
              </a:ext>
            </a:extLst>
          </p:cNvPr>
          <p:cNvCxnSpPr>
            <a:cxnSpLocks/>
          </p:cNvCxnSpPr>
          <p:nvPr/>
        </p:nvCxnSpPr>
        <p:spPr>
          <a:xfrm flipV="1">
            <a:off x="6075714" y="4645793"/>
            <a:ext cx="281039" cy="162295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D66A1A4-EA9B-2E89-5E83-22F85F6CDA6D}"/>
              </a:ext>
            </a:extLst>
          </p:cNvPr>
          <p:cNvSpPr/>
          <p:nvPr/>
        </p:nvSpPr>
        <p:spPr>
          <a:xfrm>
            <a:off x="4051649" y="5177805"/>
            <a:ext cx="2736108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OFFICIAL USE /PUBLIC SAFETY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9541734-4455-D185-017D-9AD4ECDD856A}"/>
              </a:ext>
            </a:extLst>
          </p:cNvPr>
          <p:cNvCxnSpPr>
            <a:cxnSpLocks/>
          </p:cNvCxnSpPr>
          <p:nvPr/>
        </p:nvCxnSpPr>
        <p:spPr>
          <a:xfrm flipV="1">
            <a:off x="4012667" y="4326227"/>
            <a:ext cx="1776694" cy="103150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4C44D7-B21B-12D4-5A8D-4B4D2D3ADD89}"/>
              </a:ext>
            </a:extLst>
          </p:cNvPr>
          <p:cNvCxnSpPr>
            <a:cxnSpLocks/>
          </p:cNvCxnSpPr>
          <p:nvPr/>
        </p:nvCxnSpPr>
        <p:spPr>
          <a:xfrm>
            <a:off x="5147952" y="4441341"/>
            <a:ext cx="216634" cy="12330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Wi-Fi with solid fill">
            <a:extLst>
              <a:ext uri="{FF2B5EF4-FFF2-40B4-BE49-F238E27FC236}">
                <a16:creationId xmlns:a16="http://schemas.microsoft.com/office/drawing/2014/main" id="{10204F24-FB15-75BA-3414-F22E82A24A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4814149" y="4110235"/>
            <a:ext cx="241193" cy="241193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pic>
        <p:nvPicPr>
          <p:cNvPr id="70" name="Graphic 69" descr="Wi-Fi with solid fill">
            <a:extLst>
              <a:ext uri="{FF2B5EF4-FFF2-40B4-BE49-F238E27FC236}">
                <a16:creationId xmlns:a16="http://schemas.microsoft.com/office/drawing/2014/main" id="{6F0A3610-CE46-E38D-7E91-F95F77E868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5771517" y="4382788"/>
            <a:ext cx="241193" cy="241193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17AE0B0-E85D-A708-89F0-EEDFB0AB780C}"/>
              </a:ext>
            </a:extLst>
          </p:cNvPr>
          <p:cNvSpPr/>
          <p:nvPr/>
        </p:nvSpPr>
        <p:spPr>
          <a:xfrm>
            <a:off x="2679904" y="4395226"/>
            <a:ext cx="2896428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SMALL CELLS &amp; TOWERS IN HOUSING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79F7E6-FA41-F706-AB77-127B0C1D6685}"/>
              </a:ext>
            </a:extLst>
          </p:cNvPr>
          <p:cNvCxnSpPr>
            <a:cxnSpLocks/>
          </p:cNvCxnSpPr>
          <p:nvPr/>
        </p:nvCxnSpPr>
        <p:spPr>
          <a:xfrm>
            <a:off x="4028269" y="5346835"/>
            <a:ext cx="178257" cy="104586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DEF97D-931F-0344-9C12-458A52C8E397}"/>
              </a:ext>
            </a:extLst>
          </p:cNvPr>
          <p:cNvCxnSpPr>
            <a:cxnSpLocks/>
          </p:cNvCxnSpPr>
          <p:nvPr/>
        </p:nvCxnSpPr>
        <p:spPr>
          <a:xfrm>
            <a:off x="4328389" y="5169811"/>
            <a:ext cx="178257" cy="104586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9B5B3DD-403F-F8EC-0E3E-946F096D47E8}"/>
              </a:ext>
            </a:extLst>
          </p:cNvPr>
          <p:cNvCxnSpPr>
            <a:cxnSpLocks/>
          </p:cNvCxnSpPr>
          <p:nvPr/>
        </p:nvCxnSpPr>
        <p:spPr>
          <a:xfrm>
            <a:off x="5020341" y="4786842"/>
            <a:ext cx="115659" cy="57988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8FF73C0-6331-4287-F821-FFDACE058CDC}"/>
              </a:ext>
            </a:extLst>
          </p:cNvPr>
          <p:cNvSpPr/>
          <p:nvPr/>
        </p:nvSpPr>
        <p:spPr>
          <a:xfrm>
            <a:off x="2508634" y="5467148"/>
            <a:ext cx="1548413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BROADBAND TO THE HOME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BF72FEB-70C3-FC3F-4F9C-B941A7CF3F8F}"/>
              </a:ext>
            </a:extLst>
          </p:cNvPr>
          <p:cNvSpPr/>
          <p:nvPr/>
        </p:nvSpPr>
        <p:spPr>
          <a:xfrm>
            <a:off x="2779738" y="5894528"/>
            <a:ext cx="1371600" cy="215120"/>
          </a:xfrm>
          <a:prstGeom prst="rect">
            <a:avLst/>
          </a:prstGeom>
          <a:solidFill>
            <a:srgbClr val="3FC4FF"/>
          </a:solidFill>
          <a:ln>
            <a:solidFill>
              <a:srgbClr val="3FC4FF"/>
            </a:solidFill>
          </a:ln>
          <a:scene3d>
            <a:camera prst="isometricRight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>
                <a:latin typeface="Gotham Narrow"/>
              </a:rPr>
              <a:t>SMART HOMES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DFE555D-9BA0-1EFC-DDC0-0633D14F285B}"/>
              </a:ext>
            </a:extLst>
          </p:cNvPr>
          <p:cNvCxnSpPr>
            <a:cxnSpLocks/>
          </p:cNvCxnSpPr>
          <p:nvPr/>
        </p:nvCxnSpPr>
        <p:spPr>
          <a:xfrm flipV="1">
            <a:off x="6243997" y="4442844"/>
            <a:ext cx="271764" cy="146265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77" descr="Wi-Fi with solid fill">
            <a:extLst>
              <a:ext uri="{FF2B5EF4-FFF2-40B4-BE49-F238E27FC236}">
                <a16:creationId xmlns:a16="http://schemas.microsoft.com/office/drawing/2014/main" id="{55A5D3F4-9E6A-A392-22E9-90F818E4AA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62565" y="3518144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66E4D9B-AEEC-E58A-06F1-6E36F44CBE48}"/>
              </a:ext>
            </a:extLst>
          </p:cNvPr>
          <p:cNvSpPr/>
          <p:nvPr/>
        </p:nvSpPr>
        <p:spPr>
          <a:xfrm>
            <a:off x="6079382" y="3450142"/>
            <a:ext cx="2492974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IN BUIDLING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86DBFE-A066-6D69-CC60-3946BBC36606}"/>
              </a:ext>
            </a:extLst>
          </p:cNvPr>
          <p:cNvCxnSpPr>
            <a:cxnSpLocks/>
          </p:cNvCxnSpPr>
          <p:nvPr/>
        </p:nvCxnSpPr>
        <p:spPr>
          <a:xfrm flipV="1">
            <a:off x="6883722" y="3779508"/>
            <a:ext cx="846330" cy="501654"/>
          </a:xfrm>
          <a:prstGeom prst="line">
            <a:avLst/>
          </a:prstGeom>
          <a:ln w="38100">
            <a:solidFill>
              <a:srgbClr val="3F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63922C7-6A1B-2D64-5DB1-5A74804D41B7}"/>
              </a:ext>
            </a:extLst>
          </p:cNvPr>
          <p:cNvSpPr/>
          <p:nvPr/>
        </p:nvSpPr>
        <p:spPr>
          <a:xfrm>
            <a:off x="8440219" y="2914463"/>
            <a:ext cx="1781176" cy="4424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ALTERNATIVE ENERGY MONITORING</a:t>
            </a:r>
          </a:p>
        </p:txBody>
      </p:sp>
      <p:pic>
        <p:nvPicPr>
          <p:cNvPr id="82" name="Graphic 81" descr="Wi-Fi with solid fill">
            <a:extLst>
              <a:ext uri="{FF2B5EF4-FFF2-40B4-BE49-F238E27FC236}">
                <a16:creationId xmlns:a16="http://schemas.microsoft.com/office/drawing/2014/main" id="{4CCAB866-9A39-F21E-0449-B89AB3A104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02994" y="4731829"/>
            <a:ext cx="241193" cy="24119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026" name="Picture 2" descr="First Responder Network Authority | FirstNet">
            <a:extLst>
              <a:ext uri="{FF2B5EF4-FFF2-40B4-BE49-F238E27FC236}">
                <a16:creationId xmlns:a16="http://schemas.microsoft.com/office/drawing/2014/main" id="{DFA9F925-F1C7-3742-FFA9-7E151FBC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04" y="5027822"/>
            <a:ext cx="1173390" cy="3414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799B004-F32E-D674-E0D5-8D747DE19C92}"/>
              </a:ext>
            </a:extLst>
          </p:cNvPr>
          <p:cNvSpPr/>
          <p:nvPr/>
        </p:nvSpPr>
        <p:spPr>
          <a:xfrm>
            <a:off x="1564842" y="4061574"/>
            <a:ext cx="2819515" cy="25006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5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Narrow"/>
              </a:rPr>
              <a:t>24x7 NOC / CARRIER MEET ME</a:t>
            </a:r>
          </a:p>
        </p:txBody>
      </p:sp>
      <p:pic>
        <p:nvPicPr>
          <p:cNvPr id="1028" name="Picture 4" descr="Buy New iPhone 14, Unlimited Data Plans, Internet &amp; TV | AT&amp;T">
            <a:extLst>
              <a:ext uri="{FF2B5EF4-FFF2-40B4-BE49-F238E27FC236}">
                <a16:creationId xmlns:a16="http://schemas.microsoft.com/office/drawing/2014/main" id="{EC9651F0-6E6D-1E6A-169B-81037D03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68" y="3462193"/>
            <a:ext cx="285648" cy="285648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4E757FF-68D3-7E97-789F-3D830D23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2" y="6339305"/>
            <a:ext cx="731520" cy="3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rst Responder Network Authority | FirstNet">
            <a:extLst>
              <a:ext uri="{FF2B5EF4-FFF2-40B4-BE49-F238E27FC236}">
                <a16:creationId xmlns:a16="http://schemas.microsoft.com/office/drawing/2014/main" id="{8A921DEF-F3AC-ACB3-129C-1F6A9708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5" y="6344591"/>
            <a:ext cx="996630" cy="2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2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750"/>
                            </p:stCondLst>
                            <p:childTnLst>
                              <p:par>
                                <p:cTn id="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25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7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25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5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75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2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25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875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25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7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125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2750"/>
                            </p:stCondLst>
                            <p:childTnLst>
                              <p:par>
                                <p:cTn id="1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53" grpId="0" animBg="1"/>
      <p:bldP spid="55" grpId="0"/>
      <p:bldP spid="57" grpId="0"/>
      <p:bldP spid="60" grpId="0"/>
      <p:bldP spid="64" grpId="0"/>
      <p:bldP spid="66" grpId="0"/>
      <p:bldP spid="71" grpId="0"/>
      <p:bldP spid="75" grpId="0"/>
      <p:bldP spid="76" grpId="0" animBg="1"/>
      <p:bldP spid="79" grpId="0"/>
      <p:bldP spid="81" grpId="0"/>
      <p:bldP spid="83" grpId="0"/>
    </p:bldLst>
  </p:timing>
</p:sld>
</file>

<file path=ppt/theme/theme1.xml><?xml version="1.0" encoding="utf-8"?>
<a:theme xmlns:a="http://schemas.openxmlformats.org/drawingml/2006/main" name="3_ATTBusinessInternal052019">
  <a:themeElements>
    <a:clrScheme name="ATT 2019 theme and supporting palette">
      <a:dk1>
        <a:srgbClr val="000000"/>
      </a:dk1>
      <a:lt1>
        <a:srgbClr val="FFFFFF"/>
      </a:lt1>
      <a:dk2>
        <a:srgbClr val="009FDB"/>
      </a:dk2>
      <a:lt2>
        <a:srgbClr val="E5E5E5"/>
      </a:lt2>
      <a:accent1>
        <a:srgbClr val="0057B8"/>
      </a:accent1>
      <a:accent2>
        <a:srgbClr val="49EEDC"/>
      </a:accent2>
      <a:accent3>
        <a:srgbClr val="AF28BB"/>
      </a:accent3>
      <a:accent4>
        <a:srgbClr val="FFB000"/>
      </a:accent4>
      <a:accent5>
        <a:srgbClr val="91DC00"/>
      </a:accent5>
      <a:accent6>
        <a:srgbClr val="FF585D"/>
      </a:accent6>
      <a:hlink>
        <a:srgbClr val="0057B8"/>
      </a:hlink>
      <a:folHlink>
        <a:srgbClr val="0057B8"/>
      </a:folHlink>
    </a:clrScheme>
    <a:fontScheme name="ATT 2018">
      <a:majorFont>
        <a:latin typeface="ATT Aleck Sans" panose="020B0503020203020204" pitchFamily="34" charset="0"/>
        <a:ea typeface=""/>
        <a:cs typeface=""/>
      </a:majorFont>
      <a:minorFont>
        <a:latin typeface="ATT Aleck Sans" panose="020B0503020203020204" pitchFamily="34" charset="0"/>
        <a:ea typeface=""/>
        <a:cs typeface=""/>
      </a:minorFont>
    </a:fontScheme>
    <a:fmtScheme name="ATT 2018">
      <a:fillStyleLst>
        <a:solidFill>
          <a:srgbClr val="009FDB"/>
        </a:solidFill>
        <a:solidFill>
          <a:srgbClr val="009FDB"/>
        </a:solidFill>
        <a:solidFill>
          <a:srgbClr val="009FDB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>
          <a:solidFill>
            <a:schemeClr val="bg1"/>
          </a:solidFill>
        </a:ln>
      </a:spPr>
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<a:prstTxWarp prst="textNoShape">
          <a:avLst/>
        </a:prstTxWarp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800"/>
          </a:spcAft>
          <a:buClr>
            <a:schemeClr val="bg1"/>
          </a:buClr>
          <a:buSzTx/>
          <a:buFont typeface="ATT Aleck Sans" panose="020B0604020202020204" pitchFamily="34" charset="0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ATT Aleck Sans" panose="020B0503020203020204" pitchFamily="34" charset="0"/>
          </a:defRPr>
        </a:defPPr>
      </a:lstStyle>
      <a:style>
        <a:lnRef idx="0">
          <a:schemeClr val="dk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 anchor="t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800"/>
          </a:spcAft>
          <a:buClr>
            <a:srgbClr val="000000"/>
          </a:buClr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ATT Aleck Sans" panose="020B0503020203020204" pitchFamily="34" charset="0"/>
          </a:defRPr>
        </a:defPPr>
      </a:lstStyle>
    </a:txDef>
  </a:objectDefaults>
  <a:extraClrSchemeLst/>
  <a:custClrLst>
    <a:custClr name="Gray 5">
      <a:srgbClr val="E5E5E5"/>
    </a:custClr>
    <a:custClr name="Gray 2">
      <a:srgbClr val="D2D2D2"/>
    </a:custClr>
    <a:custClr name="Gray 3">
      <a:srgbClr val="959595"/>
    </a:custClr>
    <a:custClr name="Gray 4">
      <a:srgbClr val="5A5A5A"/>
    </a:custClr>
    <a:custClr name="Blue 1">
      <a:srgbClr val="30D1FF"/>
    </a:custClr>
    <a:custClr name="Blue 2">
      <a:srgbClr val="18B9ED"/>
    </a:custClr>
    <a:custClr name="Blue 3">
      <a:srgbClr val="009FDB"/>
    </a:custClr>
    <a:custClr name="Blue 4">
      <a:srgbClr val="0586CB"/>
    </a:custClr>
    <a:custClr name="Blue 5">
      <a:srgbClr val="0A6EBE"/>
    </a:custClr>
    <a:custClr name="Blue 6">
      <a:srgbClr val="0F54AF"/>
    </a:custClr>
  </a:custClrLst>
  <a:extLst>
    <a:ext uri="{05A4C25C-085E-4340-85A3-A5531E510DB2}">
      <thm15:themeFamily xmlns:thm15="http://schemas.microsoft.com/office/thememl/2012/main" name="Presentation2" id="{A96BBF08-5B16-4FBE-8241-E81E0B74B619}" vid="{DE6190B1-48D6-48D4-B772-8BB71EC23DC6}"/>
    </a:ext>
  </a:extLst>
</a:theme>
</file>

<file path=ppt/theme/theme2.xml><?xml version="1.0" encoding="utf-8"?>
<a:theme xmlns:a="http://schemas.openxmlformats.org/drawingml/2006/main" name="MOB Theme">
  <a:themeElements>
    <a:clrScheme name="MOB">
      <a:dk1>
        <a:srgbClr val="595959"/>
      </a:dk1>
      <a:lt1>
        <a:sysClr val="window" lastClr="FFFFFF"/>
      </a:lt1>
      <a:dk2>
        <a:srgbClr val="00AEEF"/>
      </a:dk2>
      <a:lt2>
        <a:srgbClr val="DDDDDD"/>
      </a:lt2>
      <a:accent1>
        <a:srgbClr val="00AEEF"/>
      </a:accent1>
      <a:accent2>
        <a:srgbClr val="595959"/>
      </a:accent2>
      <a:accent3>
        <a:srgbClr val="595959"/>
      </a:accent3>
      <a:accent4>
        <a:srgbClr val="00AEEF"/>
      </a:accent4>
      <a:accent5>
        <a:srgbClr val="00AEEF"/>
      </a:accent5>
      <a:accent6>
        <a:srgbClr val="595959"/>
      </a:accent6>
      <a:hlink>
        <a:srgbClr val="0000FF"/>
      </a:hlink>
      <a:folHlink>
        <a:srgbClr val="00B0F0"/>
      </a:folHlink>
    </a:clrScheme>
    <a:fontScheme name="Mobilite">
      <a:majorFont>
        <a:latin typeface="Gotham narrow book"/>
        <a:ea typeface=""/>
        <a:cs typeface=""/>
      </a:majorFont>
      <a:minorFont>
        <a:latin typeface="Gotham Narro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B Theme" id="{80B24B2A-9B98-4FFB-AC3F-1FA5A07FB142}" vid="{406C6763-2748-4F1F-BD01-8C162AC439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26b182-60c1-459b-a59d-f9ae3f8c439d" xsi:nil="true"/>
    <lcf76f155ced4ddcb4097134ff3c332f xmlns="1a98a74f-fa02-41e7-90f0-5f0c90bcdba5">
      <Terms xmlns="http://schemas.microsoft.com/office/infopath/2007/PartnerControls"/>
    </lcf76f155ced4ddcb4097134ff3c332f>
    <SharedWithUsers xmlns="dd26b182-60c1-459b-a59d-f9ae3f8c439d">
      <UserInfo>
        <DisplayName>Phil Carrow</DisplayName>
        <AccountId>17</AccountId>
        <AccountType/>
      </UserInfo>
      <UserInfo>
        <DisplayName>Billy Dunn</DisplayName>
        <AccountId>11</AccountId>
        <AccountType/>
      </UserInfo>
      <UserInfo>
        <DisplayName>Brian Filiss</DisplayName>
        <AccountId>16</AccountId>
        <AccountType/>
      </UserInfo>
      <UserInfo>
        <DisplayName>Lou Zeisman</DisplayName>
        <AccountId>39</AccountId>
        <AccountType/>
      </UserInfo>
    </SharedWithUsers>
    <TaxKeywordTaxHTField xmlns="dd26b182-60c1-459b-a59d-f9ae3f8c439d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307E79-02FB-405D-91FB-D88DCB09AE04}">
  <ds:schemaRefs>
    <ds:schemaRef ds:uri="http://schemas.microsoft.com/office/2006/metadata/properties"/>
    <ds:schemaRef ds:uri="http://purl.org/dc/elements/1.1/"/>
    <ds:schemaRef ds:uri="http://purl.org/dc/terms/"/>
    <ds:schemaRef ds:uri="38329077-fb29-4f5c-8c2f-4fe6086dd1ce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887176ce-225b-4f3a-abfe-4889da40a9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E35070-9FE4-476C-A40F-78C4AC321D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24256-1B47-44B7-B314-F27515D519AF}"/>
</file>

<file path=docProps/app.xml><?xml version="1.0" encoding="utf-8"?>
<Properties xmlns="http://schemas.openxmlformats.org/officeDocument/2006/extended-properties" xmlns:vt="http://schemas.openxmlformats.org/officeDocument/2006/docPropsVTypes">
  <Template>MOB Theme</Template>
  <TotalTime>1688</TotalTime>
  <Words>612</Words>
  <Application>Microsoft Office PowerPoint</Application>
  <PresentationFormat>Widescreen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ATT Aleck Sans</vt:lpstr>
      <vt:lpstr>ATT Aleck Sans Black</vt:lpstr>
      <vt:lpstr>ATT Aleck Sans Medium</vt:lpstr>
      <vt:lpstr>Calibri</vt:lpstr>
      <vt:lpstr>Century Gothic</vt:lpstr>
      <vt:lpstr>Gotham Narrow</vt:lpstr>
      <vt:lpstr>Gotham Narrow Book</vt:lpstr>
      <vt:lpstr>Gotham Narrow Book</vt:lpstr>
      <vt:lpstr>Segoe UI</vt:lpstr>
      <vt:lpstr>3_ATTBusinessInternal052019</vt:lpstr>
      <vt:lpstr>MOB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Lou Zeisman</cp:lastModifiedBy>
  <cp:revision>9</cp:revision>
  <dcterms:created xsi:type="dcterms:W3CDTF">2019-09-28T08:56:53Z</dcterms:created>
  <dcterms:modified xsi:type="dcterms:W3CDTF">2022-10-26T20:18:24Z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  <property fmtid="{D5CDD505-2E9C-101B-9397-08002B2CF9AE}" pid="3" name="Order">
    <vt:r8>1900</vt:r8>
  </property>
  <property fmtid="{D5CDD505-2E9C-101B-9397-08002B2CF9AE}" pid="4" name="_dlc_DocIdItemGuid">
    <vt:lpwstr>5d387b41-8800-461b-a761-081ecd1a84fe</vt:lpwstr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dlc_DocId">
    <vt:lpwstr>QP5UKQYX27VA-1522627294-11909</vt:lpwstr>
  </property>
  <property fmtid="{D5CDD505-2E9C-101B-9397-08002B2CF9AE}" pid="9" name="_dlc_DocIdUrl">
    <vt:lpwstr>https://mobilitie949.sharepoint.com/sites/SignalPoint/_layouts/15/DocIdRedir.aspx?ID=QP5UKQYX27VA-1522627294-11909, QP5UKQYX27VA-1522627294-11909</vt:lpwstr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igrationWizId">
    <vt:lpwstr>c69e08a0-fe38-4c0d-87f8-56450a9236f8</vt:lpwstr>
  </property>
  <property fmtid="{D5CDD505-2E9C-101B-9397-08002B2CF9AE}" pid="14" name="TriggerFlowInfo">
    <vt:lpwstr/>
  </property>
</Properties>
</file>