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17"/>
  </p:notesMasterIdLst>
  <p:sldIdLst>
    <p:sldId id="281" r:id="rId6"/>
    <p:sldId id="297" r:id="rId7"/>
    <p:sldId id="2086" r:id="rId8"/>
    <p:sldId id="2083" r:id="rId9"/>
    <p:sldId id="2091" r:id="rId10"/>
    <p:sldId id="2090" r:id="rId11"/>
    <p:sldId id="2087" r:id="rId12"/>
    <p:sldId id="2088" r:id="rId13"/>
    <p:sldId id="2089" r:id="rId14"/>
    <p:sldId id="2084" r:id="rId15"/>
    <p:sldId id="208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5" autoAdjust="0"/>
    <p:restoredTop sz="96196" autoAdjust="0"/>
  </p:normalViewPr>
  <p:slideViewPr>
    <p:cSldViewPr snapToGrid="0">
      <p:cViewPr varScale="1">
        <p:scale>
          <a:sx n="109" d="100"/>
          <a:sy n="109" d="100"/>
        </p:scale>
        <p:origin x="2364"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28189-1542-44AA-828F-7E94A2D0B80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E891283D-F83C-41F9-92AB-B7AA97DB1D7C}">
      <dgm:prSet phldrT="[Text]"/>
      <dgm:spPr/>
      <dgm:t>
        <a:bodyPr/>
        <a:lstStyle/>
        <a:p>
          <a:r>
            <a:rPr lang="en-US" dirty="0"/>
            <a:t>Education</a:t>
          </a:r>
        </a:p>
      </dgm:t>
    </dgm:pt>
    <dgm:pt modelId="{E79E4CB7-F021-49CF-9A7B-C964D4EC25BC}" type="parTrans" cxnId="{8E165A72-03A4-4F65-A7AF-C6420AE729A4}">
      <dgm:prSet/>
      <dgm:spPr/>
      <dgm:t>
        <a:bodyPr/>
        <a:lstStyle/>
        <a:p>
          <a:endParaRPr lang="en-US"/>
        </a:p>
      </dgm:t>
    </dgm:pt>
    <dgm:pt modelId="{889F1355-1633-40F6-98E8-034ACA91A75C}" type="sibTrans" cxnId="{8E165A72-03A4-4F65-A7AF-C6420AE729A4}">
      <dgm:prSet/>
      <dgm:spPr/>
      <dgm:t>
        <a:bodyPr/>
        <a:lstStyle/>
        <a:p>
          <a:endParaRPr lang="en-US"/>
        </a:p>
      </dgm:t>
    </dgm:pt>
    <dgm:pt modelId="{E45EDBD8-90D7-4633-B740-0295589BC831}">
      <dgm:prSet phldrT="[Text]"/>
      <dgm:spPr/>
      <dgm:t>
        <a:bodyPr/>
        <a:lstStyle/>
        <a:p>
          <a:r>
            <a:rPr lang="en-US" dirty="0"/>
            <a:t>Housing</a:t>
          </a:r>
        </a:p>
      </dgm:t>
    </dgm:pt>
    <dgm:pt modelId="{29233729-D730-46C5-B95B-B9F09168BC21}" type="parTrans" cxnId="{81EDDEE0-0209-465E-8516-D41C80EAD4BE}">
      <dgm:prSet/>
      <dgm:spPr/>
      <dgm:t>
        <a:bodyPr/>
        <a:lstStyle/>
        <a:p>
          <a:endParaRPr lang="en-US"/>
        </a:p>
      </dgm:t>
    </dgm:pt>
    <dgm:pt modelId="{16F7B2F5-4014-4122-924D-DF80AE299380}" type="sibTrans" cxnId="{81EDDEE0-0209-465E-8516-D41C80EAD4BE}">
      <dgm:prSet/>
      <dgm:spPr/>
      <dgm:t>
        <a:bodyPr/>
        <a:lstStyle/>
        <a:p>
          <a:endParaRPr lang="en-US"/>
        </a:p>
      </dgm:t>
    </dgm:pt>
    <dgm:pt modelId="{29581288-9E45-4A4C-9182-593EC11EB887}">
      <dgm:prSet phldrT="[Text]"/>
      <dgm:spPr/>
      <dgm:t>
        <a:bodyPr/>
        <a:lstStyle/>
        <a:p>
          <a:r>
            <a:rPr lang="en-US" dirty="0"/>
            <a:t>Transportation</a:t>
          </a:r>
        </a:p>
      </dgm:t>
    </dgm:pt>
    <dgm:pt modelId="{07F0E5EC-23F6-4E3A-A35F-AFFEE735B8B0}" type="parTrans" cxnId="{0E250E85-9456-443A-B692-A3C5E001C580}">
      <dgm:prSet/>
      <dgm:spPr/>
      <dgm:t>
        <a:bodyPr/>
        <a:lstStyle/>
        <a:p>
          <a:endParaRPr lang="en-US"/>
        </a:p>
      </dgm:t>
    </dgm:pt>
    <dgm:pt modelId="{66C665C0-BA9D-40A6-850F-C5A88C00F2F9}" type="sibTrans" cxnId="{0E250E85-9456-443A-B692-A3C5E001C580}">
      <dgm:prSet/>
      <dgm:spPr/>
      <dgm:t>
        <a:bodyPr/>
        <a:lstStyle/>
        <a:p>
          <a:endParaRPr lang="en-US"/>
        </a:p>
      </dgm:t>
    </dgm:pt>
    <dgm:pt modelId="{698250B0-E100-41D4-A9A0-26AA9276F724}">
      <dgm:prSet phldrT="[Text]"/>
      <dgm:spPr/>
      <dgm:t>
        <a:bodyPr/>
        <a:lstStyle/>
        <a:p>
          <a:r>
            <a:rPr lang="en-US" dirty="0"/>
            <a:t>Emergency Management</a:t>
          </a:r>
        </a:p>
      </dgm:t>
    </dgm:pt>
    <dgm:pt modelId="{5E2105F7-DB45-4AA1-A947-759B98B836F7}" type="parTrans" cxnId="{559DB50D-4B5C-41CB-A67A-C5DCC2193377}">
      <dgm:prSet/>
      <dgm:spPr/>
      <dgm:t>
        <a:bodyPr/>
        <a:lstStyle/>
        <a:p>
          <a:endParaRPr lang="en-US"/>
        </a:p>
      </dgm:t>
    </dgm:pt>
    <dgm:pt modelId="{2E0D1D37-4549-4070-B0AA-822A202141AB}" type="sibTrans" cxnId="{559DB50D-4B5C-41CB-A67A-C5DCC2193377}">
      <dgm:prSet/>
      <dgm:spPr/>
      <dgm:t>
        <a:bodyPr/>
        <a:lstStyle/>
        <a:p>
          <a:endParaRPr lang="en-US"/>
        </a:p>
      </dgm:t>
    </dgm:pt>
    <dgm:pt modelId="{C525CA3D-96F1-4327-855F-3BB33282E5ED}" type="pres">
      <dgm:prSet presAssocID="{87E28189-1542-44AA-828F-7E94A2D0B80B}" presName="Name0" presStyleCnt="0">
        <dgm:presLayoutVars>
          <dgm:chMax val="7"/>
          <dgm:chPref val="7"/>
          <dgm:dir/>
        </dgm:presLayoutVars>
      </dgm:prSet>
      <dgm:spPr/>
    </dgm:pt>
    <dgm:pt modelId="{6C653F80-2F70-445A-9E01-4B8472DE7A20}" type="pres">
      <dgm:prSet presAssocID="{87E28189-1542-44AA-828F-7E94A2D0B80B}" presName="Name1" presStyleCnt="0"/>
      <dgm:spPr/>
    </dgm:pt>
    <dgm:pt modelId="{27790CF5-980A-4C6B-9A8C-B779C8B130BC}" type="pres">
      <dgm:prSet presAssocID="{87E28189-1542-44AA-828F-7E94A2D0B80B}" presName="cycle" presStyleCnt="0"/>
      <dgm:spPr/>
    </dgm:pt>
    <dgm:pt modelId="{833196DC-EF75-4FE2-91F5-EE6D86CDC08D}" type="pres">
      <dgm:prSet presAssocID="{87E28189-1542-44AA-828F-7E94A2D0B80B}" presName="srcNode" presStyleLbl="node1" presStyleIdx="0" presStyleCnt="4"/>
      <dgm:spPr/>
    </dgm:pt>
    <dgm:pt modelId="{EF4FCF49-417A-44D0-B3EE-B4AF50A91CDE}" type="pres">
      <dgm:prSet presAssocID="{87E28189-1542-44AA-828F-7E94A2D0B80B}" presName="conn" presStyleLbl="parChTrans1D2" presStyleIdx="0" presStyleCnt="1"/>
      <dgm:spPr/>
    </dgm:pt>
    <dgm:pt modelId="{474A97BD-ED31-4CB5-B7D3-B133ED07C929}" type="pres">
      <dgm:prSet presAssocID="{87E28189-1542-44AA-828F-7E94A2D0B80B}" presName="extraNode" presStyleLbl="node1" presStyleIdx="0" presStyleCnt="4"/>
      <dgm:spPr/>
    </dgm:pt>
    <dgm:pt modelId="{E9A58BFD-D362-4DEB-9FCC-D60AC77E84F9}" type="pres">
      <dgm:prSet presAssocID="{87E28189-1542-44AA-828F-7E94A2D0B80B}" presName="dstNode" presStyleLbl="node1" presStyleIdx="0" presStyleCnt="4"/>
      <dgm:spPr/>
    </dgm:pt>
    <dgm:pt modelId="{3C62B2D6-8A18-4BE4-9768-53C418B1C52E}" type="pres">
      <dgm:prSet presAssocID="{E891283D-F83C-41F9-92AB-B7AA97DB1D7C}" presName="text_1" presStyleLbl="node1" presStyleIdx="0" presStyleCnt="4">
        <dgm:presLayoutVars>
          <dgm:bulletEnabled val="1"/>
        </dgm:presLayoutVars>
      </dgm:prSet>
      <dgm:spPr/>
    </dgm:pt>
    <dgm:pt modelId="{C1608EB3-3511-44CE-8FFC-7A8D142D96C0}" type="pres">
      <dgm:prSet presAssocID="{E891283D-F83C-41F9-92AB-B7AA97DB1D7C}" presName="accent_1" presStyleCnt="0"/>
      <dgm:spPr/>
    </dgm:pt>
    <dgm:pt modelId="{40625810-E9E9-4970-863C-5CF76C0FFA20}" type="pres">
      <dgm:prSet presAssocID="{E891283D-F83C-41F9-92AB-B7AA97DB1D7C}" presName="accentRepeatNode" presStyleLbl="solidFgAcc1" presStyleIdx="0" presStyleCnt="4"/>
      <dgm:spPr/>
    </dgm:pt>
    <dgm:pt modelId="{1F6CDBF6-F520-4D7F-8C5D-5E4187A6ECB4}" type="pres">
      <dgm:prSet presAssocID="{E45EDBD8-90D7-4633-B740-0295589BC831}" presName="text_2" presStyleLbl="node1" presStyleIdx="1" presStyleCnt="4">
        <dgm:presLayoutVars>
          <dgm:bulletEnabled val="1"/>
        </dgm:presLayoutVars>
      </dgm:prSet>
      <dgm:spPr/>
    </dgm:pt>
    <dgm:pt modelId="{DC8453A2-E83A-4540-B6A8-9583A33523C6}" type="pres">
      <dgm:prSet presAssocID="{E45EDBD8-90D7-4633-B740-0295589BC831}" presName="accent_2" presStyleCnt="0"/>
      <dgm:spPr/>
    </dgm:pt>
    <dgm:pt modelId="{93D03A69-5F6A-48B9-83F8-206D29D8BF6D}" type="pres">
      <dgm:prSet presAssocID="{E45EDBD8-90D7-4633-B740-0295589BC831}" presName="accentRepeatNode" presStyleLbl="solidFgAcc1" presStyleIdx="1" presStyleCnt="4"/>
      <dgm:spPr/>
    </dgm:pt>
    <dgm:pt modelId="{E5E30B13-A296-4D49-9F59-E61FCEF72E5F}" type="pres">
      <dgm:prSet presAssocID="{29581288-9E45-4A4C-9182-593EC11EB887}" presName="text_3" presStyleLbl="node1" presStyleIdx="2" presStyleCnt="4">
        <dgm:presLayoutVars>
          <dgm:bulletEnabled val="1"/>
        </dgm:presLayoutVars>
      </dgm:prSet>
      <dgm:spPr/>
    </dgm:pt>
    <dgm:pt modelId="{04295B6A-1CCA-45B9-A832-F21AA55A78DE}" type="pres">
      <dgm:prSet presAssocID="{29581288-9E45-4A4C-9182-593EC11EB887}" presName="accent_3" presStyleCnt="0"/>
      <dgm:spPr/>
    </dgm:pt>
    <dgm:pt modelId="{230DC7CB-8911-411E-A562-D436C4E2554B}" type="pres">
      <dgm:prSet presAssocID="{29581288-9E45-4A4C-9182-593EC11EB887}" presName="accentRepeatNode" presStyleLbl="solidFgAcc1" presStyleIdx="2" presStyleCnt="4"/>
      <dgm:spPr/>
    </dgm:pt>
    <dgm:pt modelId="{BE8102DD-9E55-4E4E-817B-8060D416340B}" type="pres">
      <dgm:prSet presAssocID="{698250B0-E100-41D4-A9A0-26AA9276F724}" presName="text_4" presStyleLbl="node1" presStyleIdx="3" presStyleCnt="4">
        <dgm:presLayoutVars>
          <dgm:bulletEnabled val="1"/>
        </dgm:presLayoutVars>
      </dgm:prSet>
      <dgm:spPr/>
    </dgm:pt>
    <dgm:pt modelId="{08FD0083-FF08-438E-81BF-03F86DAEED29}" type="pres">
      <dgm:prSet presAssocID="{698250B0-E100-41D4-A9A0-26AA9276F724}" presName="accent_4" presStyleCnt="0"/>
      <dgm:spPr/>
    </dgm:pt>
    <dgm:pt modelId="{366025FF-0CD8-49C5-AE14-AD2523373F1D}" type="pres">
      <dgm:prSet presAssocID="{698250B0-E100-41D4-A9A0-26AA9276F724}" presName="accentRepeatNode" presStyleLbl="solidFgAcc1" presStyleIdx="3" presStyleCnt="4"/>
      <dgm:spPr/>
    </dgm:pt>
  </dgm:ptLst>
  <dgm:cxnLst>
    <dgm:cxn modelId="{559DB50D-4B5C-41CB-A67A-C5DCC2193377}" srcId="{87E28189-1542-44AA-828F-7E94A2D0B80B}" destId="{698250B0-E100-41D4-A9A0-26AA9276F724}" srcOrd="3" destOrd="0" parTransId="{5E2105F7-DB45-4AA1-A947-759B98B836F7}" sibTransId="{2E0D1D37-4549-4070-B0AA-822A202141AB}"/>
    <dgm:cxn modelId="{4289D960-22E5-4194-B843-2638859DC759}" type="presOf" srcId="{889F1355-1633-40F6-98E8-034ACA91A75C}" destId="{EF4FCF49-417A-44D0-B3EE-B4AF50A91CDE}" srcOrd="0" destOrd="0" presId="urn:microsoft.com/office/officeart/2008/layout/VerticalCurvedList"/>
    <dgm:cxn modelId="{55C3D541-2B80-4A75-8D19-99ED0B5A704F}" type="presOf" srcId="{29581288-9E45-4A4C-9182-593EC11EB887}" destId="{E5E30B13-A296-4D49-9F59-E61FCEF72E5F}" srcOrd="0" destOrd="0" presId="urn:microsoft.com/office/officeart/2008/layout/VerticalCurvedList"/>
    <dgm:cxn modelId="{0B80556D-D839-4568-BCA2-4029ADFB200B}" type="presOf" srcId="{698250B0-E100-41D4-A9A0-26AA9276F724}" destId="{BE8102DD-9E55-4E4E-817B-8060D416340B}" srcOrd="0" destOrd="0" presId="urn:microsoft.com/office/officeart/2008/layout/VerticalCurvedList"/>
    <dgm:cxn modelId="{7FE5914E-506C-4D46-A956-4BDFBCDAE1A5}" type="presOf" srcId="{E891283D-F83C-41F9-92AB-B7AA97DB1D7C}" destId="{3C62B2D6-8A18-4BE4-9768-53C418B1C52E}" srcOrd="0" destOrd="0" presId="urn:microsoft.com/office/officeart/2008/layout/VerticalCurvedList"/>
    <dgm:cxn modelId="{8E165A72-03A4-4F65-A7AF-C6420AE729A4}" srcId="{87E28189-1542-44AA-828F-7E94A2D0B80B}" destId="{E891283D-F83C-41F9-92AB-B7AA97DB1D7C}" srcOrd="0" destOrd="0" parTransId="{E79E4CB7-F021-49CF-9A7B-C964D4EC25BC}" sibTransId="{889F1355-1633-40F6-98E8-034ACA91A75C}"/>
    <dgm:cxn modelId="{56A7F552-0833-4266-BAF5-07BCCBF91D9F}" type="presOf" srcId="{E45EDBD8-90D7-4633-B740-0295589BC831}" destId="{1F6CDBF6-F520-4D7F-8C5D-5E4187A6ECB4}" srcOrd="0" destOrd="0" presId="urn:microsoft.com/office/officeart/2008/layout/VerticalCurvedList"/>
    <dgm:cxn modelId="{0E250E85-9456-443A-B692-A3C5E001C580}" srcId="{87E28189-1542-44AA-828F-7E94A2D0B80B}" destId="{29581288-9E45-4A4C-9182-593EC11EB887}" srcOrd="2" destOrd="0" parTransId="{07F0E5EC-23F6-4E3A-A35F-AFFEE735B8B0}" sibTransId="{66C665C0-BA9D-40A6-850F-C5A88C00F2F9}"/>
    <dgm:cxn modelId="{81EDDEE0-0209-465E-8516-D41C80EAD4BE}" srcId="{87E28189-1542-44AA-828F-7E94A2D0B80B}" destId="{E45EDBD8-90D7-4633-B740-0295589BC831}" srcOrd="1" destOrd="0" parTransId="{29233729-D730-46C5-B95B-B9F09168BC21}" sibTransId="{16F7B2F5-4014-4122-924D-DF80AE299380}"/>
    <dgm:cxn modelId="{DC1855E6-2DB7-415D-A29C-BAB1C20A62DD}" type="presOf" srcId="{87E28189-1542-44AA-828F-7E94A2D0B80B}" destId="{C525CA3D-96F1-4327-855F-3BB33282E5ED}" srcOrd="0" destOrd="0" presId="urn:microsoft.com/office/officeart/2008/layout/VerticalCurvedList"/>
    <dgm:cxn modelId="{D3489C70-3B56-4898-A408-F24D4494F5DA}" type="presParOf" srcId="{C525CA3D-96F1-4327-855F-3BB33282E5ED}" destId="{6C653F80-2F70-445A-9E01-4B8472DE7A20}" srcOrd="0" destOrd="0" presId="urn:microsoft.com/office/officeart/2008/layout/VerticalCurvedList"/>
    <dgm:cxn modelId="{19D64442-68E2-4D9F-8ED0-D2D1F6AB4C42}" type="presParOf" srcId="{6C653F80-2F70-445A-9E01-4B8472DE7A20}" destId="{27790CF5-980A-4C6B-9A8C-B779C8B130BC}" srcOrd="0" destOrd="0" presId="urn:microsoft.com/office/officeart/2008/layout/VerticalCurvedList"/>
    <dgm:cxn modelId="{4A550F5C-A26A-492F-AECD-8B59F29F018F}" type="presParOf" srcId="{27790CF5-980A-4C6B-9A8C-B779C8B130BC}" destId="{833196DC-EF75-4FE2-91F5-EE6D86CDC08D}" srcOrd="0" destOrd="0" presId="urn:microsoft.com/office/officeart/2008/layout/VerticalCurvedList"/>
    <dgm:cxn modelId="{10F2627B-3759-43BD-8208-92DFA7F1BC4A}" type="presParOf" srcId="{27790CF5-980A-4C6B-9A8C-B779C8B130BC}" destId="{EF4FCF49-417A-44D0-B3EE-B4AF50A91CDE}" srcOrd="1" destOrd="0" presId="urn:microsoft.com/office/officeart/2008/layout/VerticalCurvedList"/>
    <dgm:cxn modelId="{C509EFB7-8987-4305-AEDF-5C43CE922AAD}" type="presParOf" srcId="{27790CF5-980A-4C6B-9A8C-B779C8B130BC}" destId="{474A97BD-ED31-4CB5-B7D3-B133ED07C929}" srcOrd="2" destOrd="0" presId="urn:microsoft.com/office/officeart/2008/layout/VerticalCurvedList"/>
    <dgm:cxn modelId="{79EEDE87-6112-413D-ADBB-B6476FE989D7}" type="presParOf" srcId="{27790CF5-980A-4C6B-9A8C-B779C8B130BC}" destId="{E9A58BFD-D362-4DEB-9FCC-D60AC77E84F9}" srcOrd="3" destOrd="0" presId="urn:microsoft.com/office/officeart/2008/layout/VerticalCurvedList"/>
    <dgm:cxn modelId="{7B253FF0-471E-424F-B199-B1CAF174094B}" type="presParOf" srcId="{6C653F80-2F70-445A-9E01-4B8472DE7A20}" destId="{3C62B2D6-8A18-4BE4-9768-53C418B1C52E}" srcOrd="1" destOrd="0" presId="urn:microsoft.com/office/officeart/2008/layout/VerticalCurvedList"/>
    <dgm:cxn modelId="{05EC807A-1B1C-4258-B1D7-7BFBFC29DB9A}" type="presParOf" srcId="{6C653F80-2F70-445A-9E01-4B8472DE7A20}" destId="{C1608EB3-3511-44CE-8FFC-7A8D142D96C0}" srcOrd="2" destOrd="0" presId="urn:microsoft.com/office/officeart/2008/layout/VerticalCurvedList"/>
    <dgm:cxn modelId="{2A2DA56C-4CC5-457B-A07E-8C88ABF39344}" type="presParOf" srcId="{C1608EB3-3511-44CE-8FFC-7A8D142D96C0}" destId="{40625810-E9E9-4970-863C-5CF76C0FFA20}" srcOrd="0" destOrd="0" presId="urn:microsoft.com/office/officeart/2008/layout/VerticalCurvedList"/>
    <dgm:cxn modelId="{444A9B0D-B9B0-42FD-ACAE-7062297AE932}" type="presParOf" srcId="{6C653F80-2F70-445A-9E01-4B8472DE7A20}" destId="{1F6CDBF6-F520-4D7F-8C5D-5E4187A6ECB4}" srcOrd="3" destOrd="0" presId="urn:microsoft.com/office/officeart/2008/layout/VerticalCurvedList"/>
    <dgm:cxn modelId="{0A4D0A38-F039-4B80-B962-AF23AE6694B7}" type="presParOf" srcId="{6C653F80-2F70-445A-9E01-4B8472DE7A20}" destId="{DC8453A2-E83A-4540-B6A8-9583A33523C6}" srcOrd="4" destOrd="0" presId="urn:microsoft.com/office/officeart/2008/layout/VerticalCurvedList"/>
    <dgm:cxn modelId="{C008A1F8-7F03-4177-9CC8-FDD86A2AB18A}" type="presParOf" srcId="{DC8453A2-E83A-4540-B6A8-9583A33523C6}" destId="{93D03A69-5F6A-48B9-83F8-206D29D8BF6D}" srcOrd="0" destOrd="0" presId="urn:microsoft.com/office/officeart/2008/layout/VerticalCurvedList"/>
    <dgm:cxn modelId="{D08E2B67-88F2-44DA-A1C7-EA8661B3A34C}" type="presParOf" srcId="{6C653F80-2F70-445A-9E01-4B8472DE7A20}" destId="{E5E30B13-A296-4D49-9F59-E61FCEF72E5F}" srcOrd="5" destOrd="0" presId="urn:microsoft.com/office/officeart/2008/layout/VerticalCurvedList"/>
    <dgm:cxn modelId="{4E2F67DC-9C5E-4FC7-92EC-4B0030612267}" type="presParOf" srcId="{6C653F80-2F70-445A-9E01-4B8472DE7A20}" destId="{04295B6A-1CCA-45B9-A832-F21AA55A78DE}" srcOrd="6" destOrd="0" presId="urn:microsoft.com/office/officeart/2008/layout/VerticalCurvedList"/>
    <dgm:cxn modelId="{4ED5979D-78C7-46D1-9F89-8707912858F3}" type="presParOf" srcId="{04295B6A-1CCA-45B9-A832-F21AA55A78DE}" destId="{230DC7CB-8911-411E-A562-D436C4E2554B}" srcOrd="0" destOrd="0" presId="urn:microsoft.com/office/officeart/2008/layout/VerticalCurvedList"/>
    <dgm:cxn modelId="{ECAEEC5B-9CFB-4F23-9574-CAFE7EE522A3}" type="presParOf" srcId="{6C653F80-2F70-445A-9E01-4B8472DE7A20}" destId="{BE8102DD-9E55-4E4E-817B-8060D416340B}" srcOrd="7" destOrd="0" presId="urn:microsoft.com/office/officeart/2008/layout/VerticalCurvedList"/>
    <dgm:cxn modelId="{144B7B2B-1494-42D5-8D2D-7E9B404E6443}" type="presParOf" srcId="{6C653F80-2F70-445A-9E01-4B8472DE7A20}" destId="{08FD0083-FF08-438E-81BF-03F86DAEED29}" srcOrd="8" destOrd="0" presId="urn:microsoft.com/office/officeart/2008/layout/VerticalCurvedList"/>
    <dgm:cxn modelId="{99962BA6-35F3-4F5E-919A-CAC0310951E7}" type="presParOf" srcId="{08FD0083-FF08-438E-81BF-03F86DAEED29}" destId="{366025FF-0CD8-49C5-AE14-AD2523373F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FCF49-417A-44D0-B3EE-B4AF50A91CDE}">
      <dsp:nvSpPr>
        <dsp:cNvPr id="0" name=""/>
        <dsp:cNvSpPr/>
      </dsp:nvSpPr>
      <dsp:spPr>
        <a:xfrm>
          <a:off x="-5505251" y="-842891"/>
          <a:ext cx="6554918" cy="6554918"/>
        </a:xfrm>
        <a:prstGeom prst="blockArc">
          <a:avLst>
            <a:gd name="adj1" fmla="val 18900000"/>
            <a:gd name="adj2" fmla="val 2700000"/>
            <a:gd name="adj3" fmla="val 3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62B2D6-8A18-4BE4-9768-53C418B1C52E}">
      <dsp:nvSpPr>
        <dsp:cNvPr id="0" name=""/>
        <dsp:cNvSpPr/>
      </dsp:nvSpPr>
      <dsp:spPr>
        <a:xfrm>
          <a:off x="549503" y="374339"/>
          <a:ext cx="5540737" cy="749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57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Education</a:t>
          </a:r>
        </a:p>
      </dsp:txBody>
      <dsp:txXfrm>
        <a:off x="549503" y="374339"/>
        <a:ext cx="5540737" cy="749067"/>
      </dsp:txXfrm>
    </dsp:sp>
    <dsp:sp modelId="{40625810-E9E9-4970-863C-5CF76C0FFA20}">
      <dsp:nvSpPr>
        <dsp:cNvPr id="0" name=""/>
        <dsp:cNvSpPr/>
      </dsp:nvSpPr>
      <dsp:spPr>
        <a:xfrm>
          <a:off x="81336" y="280705"/>
          <a:ext cx="936334" cy="936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CDBF6-F520-4D7F-8C5D-5E4187A6ECB4}">
      <dsp:nvSpPr>
        <dsp:cNvPr id="0" name=""/>
        <dsp:cNvSpPr/>
      </dsp:nvSpPr>
      <dsp:spPr>
        <a:xfrm>
          <a:off x="978961" y="1498135"/>
          <a:ext cx="5111279" cy="749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57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Housing</a:t>
          </a:r>
        </a:p>
      </dsp:txBody>
      <dsp:txXfrm>
        <a:off x="978961" y="1498135"/>
        <a:ext cx="5111279" cy="749067"/>
      </dsp:txXfrm>
    </dsp:sp>
    <dsp:sp modelId="{93D03A69-5F6A-48B9-83F8-206D29D8BF6D}">
      <dsp:nvSpPr>
        <dsp:cNvPr id="0" name=""/>
        <dsp:cNvSpPr/>
      </dsp:nvSpPr>
      <dsp:spPr>
        <a:xfrm>
          <a:off x="510793" y="1404502"/>
          <a:ext cx="936334" cy="936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30B13-A296-4D49-9F59-E61FCEF72E5F}">
      <dsp:nvSpPr>
        <dsp:cNvPr id="0" name=""/>
        <dsp:cNvSpPr/>
      </dsp:nvSpPr>
      <dsp:spPr>
        <a:xfrm>
          <a:off x="978961" y="2621932"/>
          <a:ext cx="5111279" cy="749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57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Transportation</a:t>
          </a:r>
        </a:p>
      </dsp:txBody>
      <dsp:txXfrm>
        <a:off x="978961" y="2621932"/>
        <a:ext cx="5111279" cy="749067"/>
      </dsp:txXfrm>
    </dsp:sp>
    <dsp:sp modelId="{230DC7CB-8911-411E-A562-D436C4E2554B}">
      <dsp:nvSpPr>
        <dsp:cNvPr id="0" name=""/>
        <dsp:cNvSpPr/>
      </dsp:nvSpPr>
      <dsp:spPr>
        <a:xfrm>
          <a:off x="510793" y="2528298"/>
          <a:ext cx="936334" cy="936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102DD-9E55-4E4E-817B-8060D416340B}">
      <dsp:nvSpPr>
        <dsp:cNvPr id="0" name=""/>
        <dsp:cNvSpPr/>
      </dsp:nvSpPr>
      <dsp:spPr>
        <a:xfrm>
          <a:off x="549503" y="3745728"/>
          <a:ext cx="5540737" cy="749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57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Emergency Management</a:t>
          </a:r>
        </a:p>
      </dsp:txBody>
      <dsp:txXfrm>
        <a:off x="549503" y="3745728"/>
        <a:ext cx="5540737" cy="749067"/>
      </dsp:txXfrm>
    </dsp:sp>
    <dsp:sp modelId="{366025FF-0CD8-49C5-AE14-AD2523373F1D}">
      <dsp:nvSpPr>
        <dsp:cNvPr id="0" name=""/>
        <dsp:cNvSpPr/>
      </dsp:nvSpPr>
      <dsp:spPr>
        <a:xfrm>
          <a:off x="81336" y="3652095"/>
          <a:ext cx="936334" cy="936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71EDF20E-CDEB-4D36-B4A3-8C8889F6C3CB}" type="datetimeFigureOut">
              <a:rPr lang="en-US" smtClean="0"/>
              <a:t>10/19/2022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1FF917CD-85B4-4DE0-95BD-E9A961884E7B}" type="slidenum">
              <a:rPr lang="en-US" smtClean="0"/>
              <a:t>‹#›</a:t>
            </a:fld>
            <a:endParaRPr lang="en-US" dirty="0"/>
          </a:p>
        </p:txBody>
      </p:sp>
    </p:spTree>
    <p:extLst>
      <p:ext uri="{BB962C8B-B14F-4D97-AF65-F5344CB8AC3E}">
        <p14:creationId xmlns:p14="http://schemas.microsoft.com/office/powerpoint/2010/main" val="52810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9241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11</a:t>
            </a:fld>
            <a:endParaRPr lang="en-US" dirty="0"/>
          </a:p>
        </p:txBody>
      </p:sp>
    </p:spTree>
    <p:extLst>
      <p:ext uri="{BB962C8B-B14F-4D97-AF65-F5344CB8AC3E}">
        <p14:creationId xmlns:p14="http://schemas.microsoft.com/office/powerpoint/2010/main" val="230611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2</a:t>
            </a:fld>
            <a:endParaRPr lang="en-US" dirty="0"/>
          </a:p>
        </p:txBody>
      </p:sp>
    </p:spTree>
    <p:extLst>
      <p:ext uri="{BB962C8B-B14F-4D97-AF65-F5344CB8AC3E}">
        <p14:creationId xmlns:p14="http://schemas.microsoft.com/office/powerpoint/2010/main" val="14421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endParaRPr lang="en-US" b="1" dirty="0"/>
          </a:p>
        </p:txBody>
      </p:sp>
      <p:sp>
        <p:nvSpPr>
          <p:cNvPr id="4" name="Slide Number Placeholder 3"/>
          <p:cNvSpPr>
            <a:spLocks noGrp="1"/>
          </p:cNvSpPr>
          <p:nvPr>
            <p:ph type="sldNum" sz="quarter" idx="5"/>
          </p:nvPr>
        </p:nvSpPr>
        <p:spPr/>
        <p:txBody>
          <a:bodyPr/>
          <a:lstStyle/>
          <a:p>
            <a:fld id="{1FF917CD-85B4-4DE0-95BD-E9A961884E7B}" type="slidenum">
              <a:rPr lang="en-US" smtClean="0"/>
              <a:t>3</a:t>
            </a:fld>
            <a:endParaRPr lang="en-US" dirty="0"/>
          </a:p>
        </p:txBody>
      </p:sp>
    </p:spTree>
    <p:extLst>
      <p:ext uri="{BB962C8B-B14F-4D97-AF65-F5344CB8AC3E}">
        <p14:creationId xmlns:p14="http://schemas.microsoft.com/office/powerpoint/2010/main" val="72602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Notes:</a:t>
            </a:r>
          </a:p>
          <a:p>
            <a:endParaRPr lang="en-US" dirty="0"/>
          </a:p>
          <a:p>
            <a:r>
              <a:rPr lang="en-US" dirty="0"/>
              <a:t>- K-12:  </a:t>
            </a:r>
          </a:p>
          <a:p>
            <a:r>
              <a:rPr lang="en-US" dirty="0"/>
              <a:t># military students = 17,331 / on-post schools = 4,906, off-post schools = 12,425</a:t>
            </a:r>
          </a:p>
          <a:p>
            <a:r>
              <a:rPr lang="en-US" dirty="0"/>
              <a:t># military students completing Early College High School programs in ISDs = 497</a:t>
            </a:r>
          </a:p>
          <a:p>
            <a:endParaRPr lang="en-US" dirty="0"/>
          </a:p>
          <a:p>
            <a:r>
              <a:rPr lang="en-US" dirty="0"/>
              <a:t>- Transition Assistance:</a:t>
            </a:r>
          </a:p>
          <a:p>
            <a:r>
              <a:rPr lang="en-US" dirty="0"/>
              <a:t># Soldiers completing CSPs since inception at Fort Hood (FY14 – July 2022) = 8,271 enrolled / 7,541 completed (average of 838 per year)</a:t>
            </a:r>
          </a:p>
          <a:p>
            <a:r>
              <a:rPr lang="en-US" dirty="0"/>
              <a:t># Soldiers completing internships since inception at Fort Hood (FY16 – July 2022) = 331 (average of 47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Military spouses using Central Texas Workforce program for childcare to job training programs = </a:t>
            </a:r>
            <a:r>
              <a:rPr lang="en-US" sz="1800" dirty="0">
                <a:effectLst/>
                <a:latin typeface="Calibri" panose="020F0502020204030204" pitchFamily="34" charset="0"/>
                <a:ea typeface="Calibri" panose="020F0502020204030204" pitchFamily="34" charset="0"/>
              </a:rPr>
              <a:t>Per Alan Wedding at Workforce they do not track this specific information.  The workforce tracks total only – does not distinguish between military / nonmilitary.</a:t>
            </a:r>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4</a:t>
            </a:fld>
            <a:endParaRPr lang="en-US" dirty="0"/>
          </a:p>
        </p:txBody>
      </p:sp>
    </p:spTree>
    <p:extLst>
      <p:ext uri="{BB962C8B-B14F-4D97-AF65-F5344CB8AC3E}">
        <p14:creationId xmlns:p14="http://schemas.microsoft.com/office/powerpoint/2010/main" val="82702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6</a:t>
            </a:fld>
            <a:endParaRPr lang="en-US" dirty="0"/>
          </a:p>
        </p:txBody>
      </p:sp>
    </p:spTree>
    <p:extLst>
      <p:ext uri="{BB962C8B-B14F-4D97-AF65-F5344CB8AC3E}">
        <p14:creationId xmlns:p14="http://schemas.microsoft.com/office/powerpoint/2010/main" val="95199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Notes:</a:t>
            </a:r>
          </a:p>
          <a:p>
            <a:endParaRPr lang="en-US" dirty="0"/>
          </a:p>
          <a:p>
            <a:r>
              <a:rPr lang="en-US" dirty="0"/>
              <a:t>- How long can a military family stay in IHG hotels at BAH rates?  ANSWER:  Until permanent housing becomes available; no limit.</a:t>
            </a:r>
          </a:p>
          <a:p>
            <a:endParaRPr lang="en-US" dirty="0"/>
          </a:p>
          <a:p>
            <a:r>
              <a:rPr lang="en-US" dirty="0"/>
              <a:t>- What is the impact of long term stays in IHG hotels doing to availability for other military families moving to Central Texas?  ANSWER:  No significant impacts; the average stay in our hotels is about a month.</a:t>
            </a:r>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7</a:t>
            </a:fld>
            <a:endParaRPr lang="en-US" dirty="0"/>
          </a:p>
        </p:txBody>
      </p:sp>
    </p:spTree>
    <p:extLst>
      <p:ext uri="{BB962C8B-B14F-4D97-AF65-F5344CB8AC3E}">
        <p14:creationId xmlns:p14="http://schemas.microsoft.com/office/powerpoint/2010/main" val="424173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endParaRPr lang="en-US" dirty="0"/>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8</a:t>
            </a:fld>
            <a:endParaRPr lang="en-US" dirty="0"/>
          </a:p>
        </p:txBody>
      </p:sp>
    </p:spTree>
    <p:extLst>
      <p:ext uri="{BB962C8B-B14F-4D97-AF65-F5344CB8AC3E}">
        <p14:creationId xmlns:p14="http://schemas.microsoft.com/office/powerpoint/2010/main" val="6131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 Mutual Aid Agreements = 17 fire / 6 police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 Fort Hood Mutual Aid responses to Community in FY22 = 34</a:t>
            </a:r>
          </a:p>
          <a:p>
            <a:pPr marL="171450" indent="-171450">
              <a:buFontTx/>
              <a:buChar char="-"/>
            </a:pPr>
            <a:endParaRPr lang="en-US" dirty="0"/>
          </a:p>
          <a:p>
            <a:r>
              <a:rPr lang="en-US" dirty="0"/>
              <a:t>- # Community Mutual Aid responses to Fort Hood in FY 22 = 11</a:t>
            </a:r>
          </a:p>
        </p:txBody>
      </p:sp>
      <p:sp>
        <p:nvSpPr>
          <p:cNvPr id="4" name="Slide Number Placeholder 3"/>
          <p:cNvSpPr>
            <a:spLocks noGrp="1"/>
          </p:cNvSpPr>
          <p:nvPr>
            <p:ph type="sldNum" sz="quarter" idx="5"/>
          </p:nvPr>
        </p:nvSpPr>
        <p:spPr/>
        <p:txBody>
          <a:bodyPr/>
          <a:lstStyle/>
          <a:p>
            <a:fld id="{1FF917CD-85B4-4DE0-95BD-E9A961884E7B}" type="slidenum">
              <a:rPr lang="en-US" smtClean="0"/>
              <a:t>9</a:t>
            </a:fld>
            <a:endParaRPr lang="en-US" dirty="0"/>
          </a:p>
        </p:txBody>
      </p:sp>
    </p:spTree>
    <p:extLst>
      <p:ext uri="{BB962C8B-B14F-4D97-AF65-F5344CB8AC3E}">
        <p14:creationId xmlns:p14="http://schemas.microsoft.com/office/powerpoint/2010/main" val="396443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 Notes:</a:t>
            </a:r>
          </a:p>
          <a:p>
            <a:endParaRPr lang="en-US" dirty="0"/>
          </a:p>
        </p:txBody>
      </p:sp>
      <p:sp>
        <p:nvSpPr>
          <p:cNvPr id="4" name="Slide Number Placeholder 3"/>
          <p:cNvSpPr>
            <a:spLocks noGrp="1"/>
          </p:cNvSpPr>
          <p:nvPr>
            <p:ph type="sldNum" sz="quarter" idx="5"/>
          </p:nvPr>
        </p:nvSpPr>
        <p:spPr/>
        <p:txBody>
          <a:bodyPr/>
          <a:lstStyle/>
          <a:p>
            <a:fld id="{1FF917CD-85B4-4DE0-95BD-E9A961884E7B}" type="slidenum">
              <a:rPr lang="en-US" smtClean="0"/>
              <a:t>10</a:t>
            </a:fld>
            <a:endParaRPr lang="en-US" dirty="0"/>
          </a:p>
        </p:txBody>
      </p:sp>
    </p:spTree>
    <p:extLst>
      <p:ext uri="{BB962C8B-B14F-4D97-AF65-F5344CB8AC3E}">
        <p14:creationId xmlns:p14="http://schemas.microsoft.com/office/powerpoint/2010/main" val="58862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497944"/>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5" y="5863175"/>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5"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1745" y="2"/>
            <a:ext cx="1495425" cy="1857375"/>
          </a:xfrm>
          <a:prstGeom prst="rect">
            <a:avLst/>
          </a:prstGeom>
        </p:spPr>
      </p:pic>
      <p:sp>
        <p:nvSpPr>
          <p:cNvPr id="12" name="Classification Top"/>
          <p:cNvSpPr txBox="1">
            <a:spLocks/>
          </p:cNvSpPr>
          <p:nvPr userDrawn="1"/>
        </p:nvSpPr>
        <p:spPr>
          <a:xfrm>
            <a:off x="628650" y="2"/>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a:t>
            </a:r>
          </a:p>
        </p:txBody>
      </p:sp>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8257" y="4089863"/>
            <a:ext cx="914433" cy="835182"/>
          </a:xfrm>
          <a:prstGeom prst="rect">
            <a:avLst/>
          </a:prstGeom>
        </p:spPr>
      </p:pic>
      <p:sp>
        <p:nvSpPr>
          <p:cNvPr id="13" name="Classification Lower"/>
          <p:cNvSpPr txBox="1">
            <a:spLocks/>
          </p:cNvSpPr>
          <p:nvPr userDrawn="1"/>
        </p:nvSpPr>
        <p:spPr>
          <a:xfrm>
            <a:off x="0" y="6724792"/>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a:t>
            </a:r>
          </a:p>
        </p:txBody>
      </p:sp>
    </p:spTree>
    <p:extLst>
      <p:ext uri="{BB962C8B-B14F-4D97-AF65-F5344CB8AC3E}">
        <p14:creationId xmlns:p14="http://schemas.microsoft.com/office/powerpoint/2010/main" val="214392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51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5901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571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6"/>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64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6"/>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366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6761" y="99567"/>
            <a:ext cx="7955280" cy="373949"/>
          </a:xfrm>
        </p:spPr>
        <p:txBody>
          <a:bodyPr lIns="0" tIns="0" rIns="0" bIns="0"/>
          <a:lstStyle>
            <a:lvl1pPr>
              <a:defRPr sz="27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6884386" y="6655199"/>
            <a:ext cx="832009" cy="167004"/>
          </a:xfrm>
          <a:prstGeom prst="rect">
            <a:avLst/>
          </a:prstGeom>
        </p:spPr>
        <p:txBody>
          <a:bodyPr lIns="0" tIns="0" rIns="0" bIns="0"/>
          <a:lstStyle>
            <a:lvl1pPr>
              <a:defRPr sz="750" b="0" i="0">
                <a:solidFill>
                  <a:schemeClr val="bg1"/>
                </a:solidFill>
                <a:latin typeface="Arial"/>
                <a:cs typeface="Arial"/>
              </a:defRPr>
            </a:lvl1pPr>
          </a:lstStyle>
          <a:p>
            <a:pPr marL="9525"/>
            <a:r>
              <a:rPr lang="en-US" spc="-8" dirty="0">
                <a:solidFill>
                  <a:prstClr val="white"/>
                </a:solidFill>
              </a:rPr>
              <a:t>*All </a:t>
            </a:r>
            <a:r>
              <a:rPr lang="en-US" dirty="0">
                <a:solidFill>
                  <a:prstClr val="white"/>
                </a:solidFill>
              </a:rPr>
              <a:t>times </a:t>
            </a:r>
            <a:r>
              <a:rPr lang="en-US" spc="-4" dirty="0">
                <a:solidFill>
                  <a:prstClr val="white"/>
                </a:solidFill>
              </a:rPr>
              <a:t>are</a:t>
            </a:r>
            <a:r>
              <a:rPr lang="en-US" spc="-41" dirty="0">
                <a:solidFill>
                  <a:prstClr val="white"/>
                </a:solidFill>
              </a:rPr>
              <a:t> </a:t>
            </a:r>
            <a:r>
              <a:rPr lang="en-US" spc="-4" dirty="0">
                <a:solidFill>
                  <a:prstClr val="white"/>
                </a:solidFill>
              </a:rPr>
              <a:t>CST*</a:t>
            </a:r>
          </a:p>
        </p:txBody>
      </p:sp>
      <p:sp>
        <p:nvSpPr>
          <p:cNvPr id="4" name="Holder 4"/>
          <p:cNvSpPr>
            <a:spLocks noGrp="1"/>
          </p:cNvSpPr>
          <p:nvPr>
            <p:ph type="dt" sz="half" idx="6"/>
          </p:nvPr>
        </p:nvSpPr>
        <p:spPr>
          <a:xfrm>
            <a:off x="142723" y="6655199"/>
            <a:ext cx="1566863" cy="167004"/>
          </a:xfrm>
          <a:prstGeom prst="rect">
            <a:avLst/>
          </a:prstGeom>
        </p:spPr>
        <p:txBody>
          <a:bodyPr lIns="0" tIns="0" rIns="0" bIns="0"/>
          <a:lstStyle>
            <a:lvl1pPr>
              <a:defRPr sz="750" b="0" i="0">
                <a:solidFill>
                  <a:schemeClr val="bg1"/>
                </a:solidFill>
                <a:latin typeface="Arial"/>
                <a:cs typeface="Arial"/>
              </a:defRPr>
            </a:lvl1pPr>
          </a:lstStyle>
          <a:p>
            <a:pPr marL="9525"/>
            <a:r>
              <a:rPr lang="en-US" spc="-4" dirty="0">
                <a:solidFill>
                  <a:prstClr val="white"/>
                </a:solidFill>
              </a:rPr>
              <a:t>As of 7 July 2020, III Corps</a:t>
            </a:r>
            <a:r>
              <a:rPr lang="en-US" spc="-38" dirty="0">
                <a:solidFill>
                  <a:prstClr val="white"/>
                </a:solidFill>
              </a:rPr>
              <a:t> </a:t>
            </a:r>
            <a:r>
              <a:rPr lang="en-US" spc="-4" dirty="0">
                <a:solidFill>
                  <a:prstClr val="white"/>
                </a:solidFill>
              </a:rPr>
              <a:t>DCOS-M</a:t>
            </a:r>
          </a:p>
        </p:txBody>
      </p:sp>
      <p:sp>
        <p:nvSpPr>
          <p:cNvPr id="5" name="Holder 5"/>
          <p:cNvSpPr>
            <a:spLocks noGrp="1"/>
          </p:cNvSpPr>
          <p:nvPr>
            <p:ph type="sldNum" sz="quarter" idx="7"/>
          </p:nvPr>
        </p:nvSpPr>
        <p:spPr>
          <a:xfrm>
            <a:off x="8941690" y="6655199"/>
            <a:ext cx="162401" cy="167004"/>
          </a:xfrm>
          <a:prstGeom prst="rect">
            <a:avLst/>
          </a:prstGeom>
        </p:spPr>
        <p:txBody>
          <a:bodyPr lIns="0" tIns="0" rIns="0" bIns="0"/>
          <a:lstStyle>
            <a:lvl1pPr>
              <a:defRPr sz="750" b="0" i="0">
                <a:solidFill>
                  <a:schemeClr val="bg1"/>
                </a:solidFill>
                <a:latin typeface="Arial"/>
                <a:cs typeface="Arial"/>
              </a:defRPr>
            </a:lvl1pPr>
          </a:lstStyle>
          <a:p>
            <a:pPr marL="28575"/>
            <a:fld id="{81D60167-4931-47E6-BA6A-407CBD079E47}" type="slidenum">
              <a:rPr lang="en-US" spc="-4" smtClean="0">
                <a:solidFill>
                  <a:prstClr val="white"/>
                </a:solidFill>
              </a:rPr>
              <a:pPr marL="28575"/>
              <a:t>‹#›</a:t>
            </a:fld>
            <a:endParaRPr lang="en-US" spc="-4" dirty="0">
              <a:solidFill>
                <a:prstClr val="white"/>
              </a:solidFill>
            </a:endParaRPr>
          </a:p>
        </p:txBody>
      </p:sp>
    </p:spTree>
    <p:extLst>
      <p:ext uri="{BB962C8B-B14F-4D97-AF65-F5344CB8AC3E}">
        <p14:creationId xmlns:p14="http://schemas.microsoft.com/office/powerpoint/2010/main" val="268633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1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963"/>
            <a:ext cx="9130557" cy="6077527"/>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286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a:t>
            </a:r>
          </a:p>
        </p:txBody>
      </p:sp>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8256" y="4089863"/>
            <a:ext cx="914433" cy="835182"/>
          </a:xfrm>
          <a:prstGeom prst="rect">
            <a:avLst/>
          </a:prstGeom>
        </p:spPr>
      </p:pic>
      <p:sp>
        <p:nvSpPr>
          <p:cNvPr id="13"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a:t>
            </a:r>
          </a:p>
        </p:txBody>
      </p:sp>
    </p:spTree>
    <p:extLst>
      <p:ext uri="{BB962C8B-B14F-4D97-AF65-F5344CB8AC3E}">
        <p14:creationId xmlns:p14="http://schemas.microsoft.com/office/powerpoint/2010/main" val="53681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7"/>
            <a:ext cx="7955280" cy="480131"/>
          </a:xfrm>
        </p:spPr>
        <p:txBody>
          <a:bodyPr vert="horz" lIns="182880" tIns="45720" rIns="91440" bIns="45720" rtlCol="0" anchor="t" anchorCtr="0">
            <a:spAutoFit/>
          </a:bodyPr>
          <a:lstStyle>
            <a:lvl1pPr algn="ct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70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3"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229318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9385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1"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428427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3"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1"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205039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3"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1"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71439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3"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180291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1"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89545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 y="5937786"/>
            <a:ext cx="9144000" cy="923925"/>
          </a:xfrm>
          <a:prstGeom prst="rect">
            <a:avLst/>
          </a:prstGeom>
        </p:spPr>
      </p:pic>
      <p:pic>
        <p:nvPicPr>
          <p:cNvPr id="10" name="TopBa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7"/>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7" name="Classification Top"/>
          <p:cNvSpPr txBox="1">
            <a:spLocks/>
          </p:cNvSpPr>
          <p:nvPr userDrawn="1"/>
        </p:nvSpPr>
        <p:spPr bwMode="gray">
          <a:xfrm>
            <a:off x="628650" y="2"/>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a:t>
            </a:r>
          </a:p>
        </p:txBody>
      </p:sp>
      <p:pic>
        <p:nvPicPr>
          <p:cNvPr id="11" name="Picture 10"/>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296102" y="6123020"/>
            <a:ext cx="659247" cy="602112"/>
          </a:xfrm>
          <a:prstGeom prst="rect">
            <a:avLst/>
          </a:prstGeom>
        </p:spPr>
      </p:pic>
      <p:sp>
        <p:nvSpPr>
          <p:cNvPr id="15" name="Rectangle 14"/>
          <p:cNvSpPr/>
          <p:nvPr userDrawn="1"/>
        </p:nvSpPr>
        <p:spPr>
          <a:xfrm>
            <a:off x="1" y="6642614"/>
            <a:ext cx="4154879" cy="246221"/>
          </a:xfrm>
          <a:prstGeom prst="rect">
            <a:avLst/>
          </a:prstGeom>
        </p:spPr>
        <p:txBody>
          <a:bodyPr wrap="square">
            <a:spAutoFit/>
          </a:bodyPr>
          <a:lstStyle/>
          <a:p>
            <a:pPr defTabSz="457200" fontAlgn="base">
              <a:spcBef>
                <a:spcPct val="0"/>
              </a:spcBef>
              <a:spcAft>
                <a:spcPct val="0"/>
              </a:spcAft>
              <a:defRPr/>
            </a:pPr>
            <a:r>
              <a:rPr lang="en-US" sz="1000" dirty="0">
                <a:solidFill>
                  <a:prstClr val="black"/>
                </a:solidFill>
                <a:cs typeface="Arial" charset="0"/>
              </a:rPr>
              <a:t>COL Chad Foster/ 254-286-6669 /chad.r.foster3.mil@army.mil </a:t>
            </a:r>
          </a:p>
        </p:txBody>
      </p:sp>
      <p:sp>
        <p:nvSpPr>
          <p:cNvPr id="13" name="Classification Lower"/>
          <p:cNvSpPr txBox="1">
            <a:spLocks/>
          </p:cNvSpPr>
          <p:nvPr userDrawn="1"/>
        </p:nvSpPr>
        <p:spPr>
          <a:xfrm>
            <a:off x="6641156" y="6688780"/>
            <a:ext cx="236912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00" b="1" dirty="0">
                <a:solidFill>
                  <a:prstClr val="black"/>
                </a:solidFill>
              </a:rPr>
              <a:t>	ADC 2022</a:t>
            </a:r>
          </a:p>
        </p:txBody>
      </p:sp>
    </p:spTree>
    <p:extLst>
      <p:ext uri="{BB962C8B-B14F-4D97-AF65-F5344CB8AC3E}">
        <p14:creationId xmlns:p14="http://schemas.microsoft.com/office/powerpoint/2010/main" val="823121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9" r:id="rId16"/>
  </p:sldLayoutIdLst>
  <p:hf hdr="0" ftr="0" dt="0"/>
  <p:txStyles>
    <p:titleStyle>
      <a:lvl1pPr marL="0" algn="l" defTabSz="914400" rtl="0" eaLnBrk="1" latinLnBrk="0" hangingPunct="1">
        <a:lnSpc>
          <a:spcPct val="90000"/>
        </a:lnSpc>
        <a:spcBef>
          <a:spcPct val="0"/>
        </a:spcBef>
        <a:buNone/>
        <a:defRPr lang="en-US" sz="2800" b="1" kern="1200" dirty="0">
          <a:solidFill>
            <a:schemeClr val="bg1"/>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44" userDrawn="1">
          <p15:clr>
            <a:srgbClr val="F26B43"/>
          </p15:clr>
        </p15:guide>
        <p15:guide id="3" pos="4014" userDrawn="1">
          <p15:clr>
            <a:srgbClr val="F26B43"/>
          </p15:clr>
        </p15:guide>
        <p15:guide id="4" orient="horz" pos="1104" userDrawn="1">
          <p15:clr>
            <a:srgbClr val="F26B43"/>
          </p15:clr>
        </p15:guide>
        <p15:guide id="5" orient="horz" pos="2376" userDrawn="1">
          <p15:clr>
            <a:srgbClr val="F26B43"/>
          </p15:clr>
        </p15:guide>
        <p15:guide id="6" orient="horz" pos="3432" userDrawn="1">
          <p15:clr>
            <a:srgbClr val="F26B43"/>
          </p15:clr>
        </p15:guide>
        <p15:guide id="7" pos="4320" userDrawn="1">
          <p15:clr>
            <a:srgbClr val="F26B43"/>
          </p15:clr>
        </p15:guide>
        <p15:guide id="8" orient="horz" userDrawn="1">
          <p15:clr>
            <a:srgbClr val="F26B43"/>
          </p15:clr>
        </p15:guide>
        <p15:guide id="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36760" y="99565"/>
            <a:ext cx="8232971" cy="480131"/>
          </a:xfrm>
          <a:prstGeom prst="rect">
            <a:avLst/>
          </a:prstGeom>
        </p:spPr>
        <p:txBody>
          <a:bodyPr vert="horz" wrap="square" lIns="182880" tIns="45720" rIns="91440" bIns="45720" rtlCol="0" anchor="t" anchorCtr="0">
            <a:spAutoFit/>
          </a:bodyPr>
          <a:lstStyle/>
          <a:p>
            <a:pPr marL="0" lvl="0"/>
            <a:r>
              <a:rPr kumimoji="0" lang="en-US" sz="2800" b="1" i="0" u="none" strike="noStrike" kern="1200" cap="none" spc="0" normalizeH="0" baseline="0" noProof="0" dirty="0">
                <a:ln>
                  <a:noFill/>
                </a:ln>
                <a:solidFill>
                  <a:prstClr val="black"/>
                </a:solidFill>
                <a:effectLst/>
                <a:uLnTx/>
                <a:uFillTx/>
                <a:latin typeface="Arial" panose="020B0604020202020204"/>
                <a:ea typeface="+mj-ea"/>
                <a:cs typeface="+mj-cs"/>
              </a:rPr>
              <a:t>Click to edit Master title style – Arial 28pt Bold</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Fifth level</a:t>
            </a:r>
          </a:p>
          <a:p>
            <a:pPr lvl="4"/>
            <a:endParaRPr lang="en-US" dirty="0"/>
          </a:p>
        </p:txBody>
      </p:sp>
      <p:sp>
        <p:nvSpPr>
          <p:cNvPr id="7" name="Classification Top"/>
          <p:cNvSpPr txBox="1">
            <a:spLocks/>
          </p:cNvSpPr>
          <p:nvPr userDrawn="1"/>
        </p:nvSpPr>
        <p:spPr bwMode="white">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sp>
        <p:nvSpPr>
          <p:cNvPr id="32" name="Slide Number Placeholder 5"/>
          <p:cNvSpPr txBox="1">
            <a:spLocks/>
          </p:cNvSpPr>
          <p:nvPr userDrawn="1"/>
        </p:nvSpPr>
        <p:spPr>
          <a:xfrm>
            <a:off x="4000500" y="6750278"/>
            <a:ext cx="1143000" cy="107722"/>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7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82CFA9B-4785-4222-B2D1-FB953FCA43F9}" type="slidenum">
              <a:rPr>
                <a:solidFill>
                  <a:prstClr val="black"/>
                </a:solidFill>
              </a:rPr>
              <a:pPr>
                <a:defRPr/>
              </a:pPr>
              <a:t>‹#›</a:t>
            </a:fld>
            <a:endParaRPr dirty="0">
              <a:solidFill>
                <a:prstClr val="black"/>
              </a:solidFill>
            </a:endParaRPr>
          </a:p>
        </p:txBody>
      </p:sp>
      <p:sp>
        <p:nvSpPr>
          <p:cNvPr id="33" name="Classification bottom"/>
          <p:cNvSpPr txBox="1"/>
          <p:nvPr userDrawn="1"/>
        </p:nvSpPr>
        <p:spPr bwMode="black">
          <a:xfrm>
            <a:off x="0" y="6753453"/>
            <a:ext cx="1188720" cy="107722"/>
          </a:xfrm>
          <a:prstGeom prst="rect">
            <a:avLst/>
          </a:prstGeom>
          <a:noFill/>
        </p:spPr>
        <p:txBody>
          <a:bodyPr wrap="none" lIns="45720" tIns="0" rIns="0" bIns="0" anchor="b" anchorCtr="0">
            <a:noAutofit/>
          </a:bodyPr>
          <a:lstStyle/>
          <a:p>
            <a:pPr>
              <a:defRPr/>
            </a:pPr>
            <a:r>
              <a:rPr lang="en-US" sz="700" b="1" kern="600" dirty="0">
                <a:solidFill>
                  <a:prstClr val="black"/>
                </a:solidFill>
                <a:cs typeface="Arial" panose="020B0604020202020204" pitchFamily="34" charset="0"/>
              </a:rPr>
              <a:t>UNCLASSIFIED</a:t>
            </a:r>
          </a:p>
        </p:txBody>
      </p:sp>
      <p:grpSp>
        <p:nvGrpSpPr>
          <p:cNvPr id="34" name="Group 33"/>
          <p:cNvGrpSpPr>
            <a:grpSpLocks noChangeAspect="1"/>
          </p:cNvGrpSpPr>
          <p:nvPr userDrawn="1"/>
        </p:nvGrpSpPr>
        <p:grpSpPr>
          <a:xfrm>
            <a:off x="43924" y="0"/>
            <a:ext cx="614993" cy="731520"/>
            <a:chOff x="125730" y="0"/>
            <a:chExt cx="526946" cy="626790"/>
          </a:xfrm>
        </p:grpSpPr>
        <p:sp>
          <p:nvSpPr>
            <p:cNvPr id="35" name="Round Same Side Corner Rectangle 34"/>
            <p:cNvSpPr/>
            <p:nvPr userDrawn="1"/>
          </p:nvSpPr>
          <p:spPr>
            <a:xfrm>
              <a:off x="125730" y="0"/>
              <a:ext cx="526946" cy="626790"/>
            </a:xfrm>
            <a:prstGeom prst="round2SameRect">
              <a:avLst>
                <a:gd name="adj1" fmla="val 0"/>
                <a:gd name="adj2" fmla="val 7443"/>
              </a:avLst>
            </a:prstGeom>
            <a:gradFill>
              <a:gsLst>
                <a:gs pos="0">
                  <a:sysClr val="windowText" lastClr="000000">
                    <a:lumMod val="50000"/>
                    <a:lumOff val="50000"/>
                  </a:sysClr>
                </a:gs>
                <a:gs pos="68000">
                  <a:sysClr val="windowText" lastClr="000000">
                    <a:lumMod val="95000"/>
                    <a:lumOff val="5000"/>
                  </a:sysClr>
                </a:gs>
                <a:gs pos="34000">
                  <a:sysClr val="windowText" lastClr="000000">
                    <a:lumMod val="85000"/>
                    <a:lumOff val="15000"/>
                  </a:sysClr>
                </a:gs>
              </a:gsLst>
              <a:lin ang="3600000" scaled="0"/>
            </a:gra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nvGrpSpPr>
            <p:cNvPr id="36" name="U.S. ARMY for dark bkgrnds"/>
            <p:cNvGrpSpPr>
              <a:grpSpLocks noChangeAspect="1"/>
            </p:cNvGrpSpPr>
            <p:nvPr userDrawn="1"/>
          </p:nvGrpSpPr>
          <p:grpSpPr bwMode="auto">
            <a:xfrm>
              <a:off x="208305" y="59287"/>
              <a:ext cx="361795" cy="457200"/>
              <a:chOff x="2205" y="1186"/>
              <a:chExt cx="1425" cy="1802"/>
            </a:xfrm>
          </p:grpSpPr>
          <p:sp>
            <p:nvSpPr>
              <p:cNvPr id="37" name="Freeform 36"/>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38" name="Freeform 37"/>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39" name="Freeform 38"/>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0" name="Freeform 39"/>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1" name="Freeform 40"/>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2" name="Freeform 41"/>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3" name="Rectangle 42"/>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a:solidFill>
                    <a:prstClr val="black"/>
                  </a:solidFill>
                  <a:latin typeface="Adobe Garamond Pro" panose="02020502060506020403" pitchFamily="18" charset="0"/>
                </a:endParaRPr>
              </a:p>
            </p:txBody>
          </p:sp>
          <p:sp>
            <p:nvSpPr>
              <p:cNvPr id="44" name="Freeform 43"/>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5" name="Rectangle 44"/>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a:solidFill>
                    <a:prstClr val="black"/>
                  </a:solidFill>
                  <a:latin typeface="Adobe Garamond Pro" panose="02020502060506020403" pitchFamily="18" charset="0"/>
                </a:endParaRPr>
              </a:p>
            </p:txBody>
          </p:sp>
          <p:sp>
            <p:nvSpPr>
              <p:cNvPr id="46" name="Freeform 45"/>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7" name="Freeform 46"/>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8" name="Freeform 47"/>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49" name="Freeform 48"/>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50" name="Freeform 49"/>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51" name="Freeform 50"/>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sp>
            <p:nvSpPr>
              <p:cNvPr id="52" name="Freeform 51"/>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dirty="0">
                  <a:solidFill>
                    <a:prstClr val="black"/>
                  </a:solidFill>
                  <a:latin typeface="Adobe Garamond Pro" panose="02020502060506020403" pitchFamily="18" charset="0"/>
                </a:endParaRPr>
              </a:p>
            </p:txBody>
          </p:sp>
        </p:grpSp>
      </p:grpSp>
      <p:grpSp>
        <p:nvGrpSpPr>
          <p:cNvPr id="4" name="Group 3"/>
          <p:cNvGrpSpPr/>
          <p:nvPr userDrawn="1"/>
        </p:nvGrpSpPr>
        <p:grpSpPr>
          <a:xfrm>
            <a:off x="7662672" y="6108192"/>
            <a:ext cx="1408176" cy="734917"/>
            <a:chOff x="7662672" y="6108192"/>
            <a:chExt cx="1408176" cy="734917"/>
          </a:xfrm>
        </p:grpSpPr>
        <p:sp>
          <p:nvSpPr>
            <p:cNvPr id="60" name="Round Same Side Corner Rectangle 59"/>
            <p:cNvSpPr/>
            <p:nvPr userDrawn="1"/>
          </p:nvSpPr>
          <p:spPr>
            <a:xfrm>
              <a:off x="7662672" y="6135624"/>
              <a:ext cx="1408176" cy="706828"/>
            </a:xfrm>
            <a:prstGeom prst="round2SameRect">
              <a:avLst>
                <a:gd name="adj1" fmla="val 9581"/>
                <a:gd name="adj2" fmla="val 0"/>
              </a:avLst>
            </a:prstGeom>
            <a:gradFill>
              <a:gsLst>
                <a:gs pos="59000">
                  <a:sysClr val="window" lastClr="FFFFFF">
                    <a:alpha val="20000"/>
                    <a:lumMod val="60000"/>
                  </a:sysClr>
                </a:gs>
                <a:gs pos="67000">
                  <a:sysClr val="window" lastClr="FFFFFF">
                    <a:alpha val="20000"/>
                  </a:sysClr>
                </a:gs>
                <a:gs pos="100000">
                  <a:sysClr val="window" lastClr="FFFFFF">
                    <a:alpha val="20000"/>
                    <a:lumMod val="20000"/>
                  </a:sysClr>
                </a:gs>
                <a:gs pos="23000">
                  <a:sysClr val="windowText" lastClr="000000">
                    <a:lumMod val="52000"/>
                    <a:lumOff val="48000"/>
                    <a:alpha val="20000"/>
                  </a:sysClr>
                </a:gs>
                <a:gs pos="9000">
                  <a:sysClr val="windowText" lastClr="000000">
                    <a:alpha val="20000"/>
                    <a:lumMod val="0"/>
                    <a:lumOff val="100000"/>
                  </a:sysClr>
                </a:gs>
                <a:gs pos="35000">
                  <a:sysClr val="windowText" lastClr="000000">
                    <a:lumMod val="95000"/>
                    <a:lumOff val="5000"/>
                    <a:alpha val="20000"/>
                  </a:sysClr>
                </a:gs>
                <a:gs pos="43000">
                  <a:sysClr val="window" lastClr="FFFFFF">
                    <a:alpha val="20000"/>
                    <a:lumMod val="100000"/>
                  </a:sysClr>
                </a:gs>
              </a:gsLst>
              <a:lin ang="3300000" scaled="0"/>
            </a:gra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71" name="Round Same Side Corner Rectangle 70"/>
            <p:cNvSpPr/>
            <p:nvPr userDrawn="1"/>
          </p:nvSpPr>
          <p:spPr>
            <a:xfrm>
              <a:off x="7666210" y="6108192"/>
              <a:ext cx="1399032" cy="731520"/>
            </a:xfrm>
            <a:prstGeom prst="round2SameRect">
              <a:avLst>
                <a:gd name="adj1" fmla="val 9581"/>
                <a:gd name="adj2" fmla="val 0"/>
              </a:avLst>
            </a:prstGeom>
            <a:solidFill>
              <a:srgbClr val="C0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72" name="Round Same Side Corner Rectangle 71"/>
            <p:cNvSpPr/>
            <p:nvPr userDrawn="1"/>
          </p:nvSpPr>
          <p:spPr>
            <a:xfrm>
              <a:off x="7662672" y="6136281"/>
              <a:ext cx="1408176" cy="706828"/>
            </a:xfrm>
            <a:prstGeom prst="round2SameRect">
              <a:avLst>
                <a:gd name="adj1" fmla="val 9581"/>
                <a:gd name="adj2" fmla="val 0"/>
              </a:avLst>
            </a:prstGeom>
            <a:gradFill>
              <a:gsLst>
                <a:gs pos="0">
                  <a:sysClr val="windowText" lastClr="000000">
                    <a:lumMod val="52000"/>
                    <a:lumOff val="48000"/>
                    <a:alpha val="17000"/>
                  </a:sysClr>
                </a:gs>
                <a:gs pos="68000">
                  <a:sysClr val="windowText" lastClr="000000">
                    <a:lumMod val="95000"/>
                    <a:lumOff val="5000"/>
                    <a:alpha val="20000"/>
                  </a:sysClr>
                </a:gs>
                <a:gs pos="34000">
                  <a:sysClr val="windowText" lastClr="000000">
                    <a:lumMod val="85000"/>
                    <a:lumOff val="15000"/>
                    <a:alpha val="20000"/>
                  </a:sysClr>
                </a:gs>
              </a:gsLst>
              <a:lin ang="3600000" scaled="0"/>
            </a:gra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61" name="Round Same Side Corner Rectangle 60"/>
            <p:cNvSpPr/>
            <p:nvPr userDrawn="1"/>
          </p:nvSpPr>
          <p:spPr>
            <a:xfrm>
              <a:off x="7662672" y="6135624"/>
              <a:ext cx="1408176" cy="706828"/>
            </a:xfrm>
            <a:prstGeom prst="round2SameRect">
              <a:avLst>
                <a:gd name="adj1" fmla="val 9581"/>
                <a:gd name="adj2" fmla="val 0"/>
              </a:avLst>
            </a:prstGeom>
            <a:gradFill>
              <a:gsLst>
                <a:gs pos="73000">
                  <a:sysClr val="window" lastClr="FFFFFF">
                    <a:lumMod val="75000"/>
                  </a:sysClr>
                </a:gs>
                <a:gs pos="91000">
                  <a:srgbClr val="7F7F7F"/>
                </a:gs>
                <a:gs pos="0">
                  <a:sysClr val="window" lastClr="FFFFFF">
                    <a:lumMod val="85000"/>
                  </a:sysClr>
                </a:gs>
                <a:gs pos="13000">
                  <a:sysClr val="window" lastClr="FFFFFF">
                    <a:lumMod val="95000"/>
                  </a:sysClr>
                </a:gs>
                <a:gs pos="34000">
                  <a:sysClr val="window" lastClr="FFFFFF">
                    <a:lumMod val="75000"/>
                  </a:sysClr>
                </a:gs>
                <a:gs pos="100000">
                  <a:sysClr val="windowText" lastClr="000000">
                    <a:lumMod val="50000"/>
                    <a:lumOff val="50000"/>
                  </a:sysClr>
                </a:gs>
                <a:gs pos="48000">
                  <a:sysClr val="window" lastClr="FFFFFF">
                    <a:lumMod val="95000"/>
                  </a:sysClr>
                </a:gs>
              </a:gsLst>
              <a:lin ang="4200000" scaled="0"/>
            </a:gra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nvGrpSpPr>
            <p:cNvPr id="74" name="AMC"/>
            <p:cNvGrpSpPr>
              <a:grpSpLocks noChangeAspect="1"/>
            </p:cNvGrpSpPr>
            <p:nvPr userDrawn="1"/>
          </p:nvGrpSpPr>
          <p:grpSpPr bwMode="auto">
            <a:xfrm>
              <a:off x="7857433" y="6251059"/>
              <a:ext cx="398631" cy="467776"/>
              <a:chOff x="3311" y="1094"/>
              <a:chExt cx="1816" cy="2131"/>
            </a:xfrm>
          </p:grpSpPr>
          <p:sp>
            <p:nvSpPr>
              <p:cNvPr id="75" name="WHITE bkgrnd"/>
              <p:cNvSpPr>
                <a:spLocks/>
              </p:cNvSpPr>
              <p:nvPr/>
            </p:nvSpPr>
            <p:spPr bwMode="auto">
              <a:xfrm>
                <a:off x="3333" y="1116"/>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solidFill>
                    <a:prstClr val="black"/>
                  </a:solidFill>
                  <a:latin typeface="Adobe Garamond Pro" panose="02020502060506020403" pitchFamily="18" charset="0"/>
                </a:endParaRPr>
              </a:p>
            </p:txBody>
          </p:sp>
          <p:sp>
            <p:nvSpPr>
              <p:cNvPr id="76" name="BLACK outline"/>
              <p:cNvSpPr>
                <a:spLocks noEditPoints="1"/>
              </p:cNvSpPr>
              <p:nvPr/>
            </p:nvSpPr>
            <p:spPr bwMode="auto">
              <a:xfrm>
                <a:off x="3311" y="1094"/>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solidFill>
                    <a:prstClr val="black"/>
                  </a:solidFill>
                  <a:latin typeface="Adobe Garamond Pro" panose="02020502060506020403" pitchFamily="18" charset="0"/>
                </a:endParaRPr>
              </a:p>
            </p:txBody>
          </p:sp>
          <p:sp>
            <p:nvSpPr>
              <p:cNvPr id="77" name="BLUE"/>
              <p:cNvSpPr>
                <a:spLocks/>
              </p:cNvSpPr>
              <p:nvPr/>
            </p:nvSpPr>
            <p:spPr bwMode="auto">
              <a:xfrm>
                <a:off x="4219" y="1369"/>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solidFill>
                    <a:prstClr val="black"/>
                  </a:solidFill>
                  <a:latin typeface="Adobe Garamond Pro" panose="02020502060506020403" pitchFamily="18" charset="0"/>
                </a:endParaRPr>
              </a:p>
            </p:txBody>
          </p:sp>
          <p:sp>
            <p:nvSpPr>
              <p:cNvPr id="78" name="RED"/>
              <p:cNvSpPr>
                <a:spLocks/>
              </p:cNvSpPr>
              <p:nvPr/>
            </p:nvSpPr>
            <p:spPr bwMode="auto">
              <a:xfrm>
                <a:off x="3422" y="1369"/>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solidFill>
                    <a:prstClr val="black"/>
                  </a:solidFill>
                  <a:latin typeface="Adobe Garamond Pro" panose="02020502060506020403" pitchFamily="18" charset="0"/>
                </a:endParaRPr>
              </a:p>
            </p:txBody>
          </p:sp>
        </p:grpSp>
      </p:grpSp>
      <p:pic>
        <p:nvPicPr>
          <p:cNvPr id="53" name="Picture 5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0502" y="6242007"/>
            <a:ext cx="556503" cy="508272"/>
          </a:xfrm>
          <a:prstGeom prst="rect">
            <a:avLst/>
          </a:prstGeom>
        </p:spPr>
      </p:pic>
    </p:spTree>
    <p:extLst>
      <p:ext uri="{BB962C8B-B14F-4D97-AF65-F5344CB8AC3E}">
        <p14:creationId xmlns:p14="http://schemas.microsoft.com/office/powerpoint/2010/main" val="163604861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06670" y="5675098"/>
            <a:ext cx="2819400" cy="838691"/>
          </a:xfrm>
          <a:prstGeom prst="rect">
            <a:avLst/>
          </a:prstGeom>
          <a:noFill/>
        </p:spPr>
        <p:txBody>
          <a:bodyPr wrap="square" rtlCol="0">
            <a:spAutoFit/>
          </a:bodyPr>
          <a:lstStyle/>
          <a:p>
            <a:pPr algn="ctr"/>
            <a:r>
              <a:rPr lang="en-US" b="1" dirty="0">
                <a:solidFill>
                  <a:prstClr val="black"/>
                </a:solidFill>
                <a:cs typeface="Arial" pitchFamily="34" charset="0"/>
              </a:rPr>
              <a:t>COL Chad Foster</a:t>
            </a:r>
          </a:p>
          <a:p>
            <a:pPr algn="ctr">
              <a:spcBef>
                <a:spcPts val="300"/>
              </a:spcBef>
            </a:pPr>
            <a:r>
              <a:rPr lang="en-US" sz="1400" b="1" dirty="0">
                <a:solidFill>
                  <a:prstClr val="black"/>
                </a:solidFill>
                <a:cs typeface="Arial" pitchFamily="34" charset="0"/>
              </a:rPr>
              <a:t>Commander</a:t>
            </a:r>
          </a:p>
          <a:p>
            <a:pPr algn="ctr"/>
            <a:r>
              <a:rPr lang="en-US" sz="1400" b="1" dirty="0">
                <a:solidFill>
                  <a:prstClr val="black"/>
                </a:solidFill>
                <a:cs typeface="Arial" pitchFamily="34" charset="0"/>
              </a:rPr>
              <a:t>USAG Fort Hood</a:t>
            </a:r>
          </a:p>
        </p:txBody>
      </p:sp>
      <p:sp>
        <p:nvSpPr>
          <p:cNvPr id="11" name="Subtitle 10"/>
          <p:cNvSpPr>
            <a:spLocks noGrp="1"/>
          </p:cNvSpPr>
          <p:nvPr>
            <p:ph type="subTitle" idx="1"/>
          </p:nvPr>
        </p:nvSpPr>
        <p:spPr/>
        <p:txBody>
          <a:bodyPr/>
          <a:lstStyle/>
          <a:p>
            <a:r>
              <a:rPr lang="en-US" dirty="0"/>
              <a:t>The Great Place</a:t>
            </a:r>
          </a:p>
        </p:txBody>
      </p:sp>
      <p:sp>
        <p:nvSpPr>
          <p:cNvPr id="10" name="Title 9"/>
          <p:cNvSpPr>
            <a:spLocks noGrp="1"/>
          </p:cNvSpPr>
          <p:nvPr>
            <p:ph type="ctrTitle"/>
          </p:nvPr>
        </p:nvSpPr>
        <p:spPr/>
        <p:txBody>
          <a:bodyPr/>
          <a:lstStyle/>
          <a:p>
            <a:r>
              <a:rPr lang="en-US" dirty="0"/>
              <a:t>One Community</a:t>
            </a:r>
          </a:p>
        </p:txBody>
      </p:sp>
      <p:sp>
        <p:nvSpPr>
          <p:cNvPr id="5" name="Classification Lower"/>
          <p:cNvSpPr txBox="1">
            <a:spLocks/>
          </p:cNvSpPr>
          <p:nvPr/>
        </p:nvSpPr>
        <p:spPr>
          <a:xfrm>
            <a:off x="6494329" y="6647999"/>
            <a:ext cx="236912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00" b="1" dirty="0">
                <a:solidFill>
                  <a:prstClr val="black"/>
                </a:solidFill>
              </a:rPr>
              <a:t>	ADC 2022</a:t>
            </a:r>
          </a:p>
          <a:p>
            <a:pPr algn="r"/>
            <a:endParaRPr lang="en-US" sz="1000" b="1" dirty="0">
              <a:solidFill>
                <a:prstClr val="black"/>
              </a:solidFill>
            </a:endParaRPr>
          </a:p>
        </p:txBody>
      </p:sp>
    </p:spTree>
    <p:extLst>
      <p:ext uri="{BB962C8B-B14F-4D97-AF65-F5344CB8AC3E}">
        <p14:creationId xmlns:p14="http://schemas.microsoft.com/office/powerpoint/2010/main" val="281637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a:xfrm>
            <a:off x="836760" y="100586"/>
            <a:ext cx="8307239" cy="867930"/>
          </a:xfrm>
        </p:spPr>
        <p:txBody>
          <a:bodyPr/>
          <a:lstStyle/>
          <a:p>
            <a:r>
              <a:rPr lang="en-US" dirty="0"/>
              <a:t>One Great Community Through Partnerships</a:t>
            </a:r>
          </a:p>
        </p:txBody>
      </p:sp>
      <p:sp>
        <p:nvSpPr>
          <p:cNvPr id="6" name="Content Placeholder 5">
            <a:extLst>
              <a:ext uri="{FF2B5EF4-FFF2-40B4-BE49-F238E27FC236}">
                <a16:creationId xmlns:a16="http://schemas.microsoft.com/office/drawing/2014/main" id="{B628775F-FEE7-3E97-9FC0-EC8B69F56750}"/>
              </a:ext>
            </a:extLst>
          </p:cNvPr>
          <p:cNvSpPr>
            <a:spLocks noGrp="1"/>
          </p:cNvSpPr>
          <p:nvPr>
            <p:ph idx="1"/>
          </p:nvPr>
        </p:nvSpPr>
        <p:spPr>
          <a:xfrm>
            <a:off x="133166" y="1083798"/>
            <a:ext cx="6460684" cy="5379145"/>
          </a:xfrm>
        </p:spPr>
        <p:txBody>
          <a:bodyPr>
            <a:normAutofit/>
          </a:bodyPr>
          <a:lstStyle/>
          <a:p>
            <a:pPr>
              <a:lnSpc>
                <a:spcPct val="120000"/>
              </a:lnSpc>
              <a:spcBef>
                <a:spcPts val="0"/>
              </a:spcBef>
            </a:pPr>
            <a:r>
              <a:rPr lang="en-US" sz="1200" dirty="0"/>
              <a:t>Water</a:t>
            </a:r>
          </a:p>
          <a:p>
            <a:pPr marL="400050" lvl="1">
              <a:lnSpc>
                <a:spcPct val="120000"/>
              </a:lnSpc>
              <a:spcBef>
                <a:spcPts val="0"/>
              </a:spcBef>
            </a:pPr>
            <a:r>
              <a:rPr lang="en-US" sz="1200" dirty="0"/>
              <a:t>Pending Intergovernmental Support Agreement (IGSA) – Partner with</a:t>
            </a:r>
            <a:r>
              <a:rPr lang="en-US" sz="1200" b="1" dirty="0"/>
              <a:t> </a:t>
            </a:r>
            <a:r>
              <a:rPr lang="en-US" sz="1200" b="1" i="1" u="sng" dirty="0"/>
              <a:t>City of Gatesville for water delivery and wastewater treatment services</a:t>
            </a:r>
            <a:r>
              <a:rPr lang="en-US" sz="1200" dirty="0"/>
              <a:t>.</a:t>
            </a:r>
          </a:p>
          <a:p>
            <a:pPr marL="400050" lvl="1">
              <a:lnSpc>
                <a:spcPct val="120000"/>
              </a:lnSpc>
              <a:spcBef>
                <a:spcPts val="0"/>
              </a:spcBef>
            </a:pPr>
            <a:r>
              <a:rPr lang="en-US" sz="1200" dirty="0"/>
              <a:t>Pending Defense Economic Adjustment Assistance Grant (DEAAG) application – </a:t>
            </a:r>
            <a:r>
              <a:rPr lang="en-US" sz="1200" b="1" i="1" u="sng" dirty="0"/>
              <a:t>Back-up power system for WCID#1 District Water Plant</a:t>
            </a:r>
            <a:r>
              <a:rPr lang="en-US" sz="1200" dirty="0"/>
              <a:t>.</a:t>
            </a:r>
          </a:p>
          <a:p>
            <a:pPr marL="339725" lvl="1" indent="0">
              <a:lnSpc>
                <a:spcPct val="120000"/>
              </a:lnSpc>
              <a:spcBef>
                <a:spcPts val="0"/>
              </a:spcBef>
              <a:buNone/>
            </a:pPr>
            <a:endParaRPr lang="en-US" sz="1200" dirty="0"/>
          </a:p>
          <a:p>
            <a:pPr>
              <a:lnSpc>
                <a:spcPct val="120000"/>
              </a:lnSpc>
              <a:spcBef>
                <a:spcPts val="0"/>
              </a:spcBef>
            </a:pPr>
            <a:r>
              <a:rPr lang="en-US" sz="1200" dirty="0"/>
              <a:t>Recycling</a:t>
            </a:r>
          </a:p>
          <a:p>
            <a:pPr marL="400050" lvl="1">
              <a:lnSpc>
                <a:spcPct val="120000"/>
              </a:lnSpc>
              <a:spcBef>
                <a:spcPts val="0"/>
              </a:spcBef>
            </a:pPr>
            <a:r>
              <a:rPr lang="en-US" sz="1200" dirty="0"/>
              <a:t>Pending IGSA – Partner with </a:t>
            </a:r>
            <a:r>
              <a:rPr lang="en-US" sz="1200" b="1" i="1" u="sng" dirty="0"/>
              <a:t>City of Copperas Cove to deliver recycle material to the Fort Hood Recycle Center</a:t>
            </a:r>
            <a:r>
              <a:rPr lang="en-US" sz="1200" dirty="0"/>
              <a:t>, where it will be processed and sold.  Profits directly benefit Fort Hood and City of Copperas Cove avoids haul costs associated with trucking their material to the Material Recovery Facility in Taylor, TX.</a:t>
            </a:r>
          </a:p>
          <a:p>
            <a:pPr lvl="1">
              <a:lnSpc>
                <a:spcPct val="120000"/>
              </a:lnSpc>
              <a:spcBef>
                <a:spcPts val="0"/>
              </a:spcBef>
            </a:pPr>
            <a:endParaRPr lang="en-US" sz="1200" dirty="0"/>
          </a:p>
          <a:p>
            <a:pPr>
              <a:lnSpc>
                <a:spcPct val="120000"/>
              </a:lnSpc>
              <a:spcBef>
                <a:spcPts val="0"/>
              </a:spcBef>
            </a:pPr>
            <a:r>
              <a:rPr lang="en-US" sz="1200" dirty="0"/>
              <a:t>Transportation</a:t>
            </a:r>
          </a:p>
          <a:p>
            <a:pPr marL="400050" lvl="1">
              <a:lnSpc>
                <a:spcPct val="120000"/>
              </a:lnSpc>
              <a:spcBef>
                <a:spcPts val="0"/>
              </a:spcBef>
            </a:pPr>
            <a:r>
              <a:rPr lang="en-US" sz="1200" dirty="0"/>
              <a:t>Proposal – Partner with </a:t>
            </a:r>
            <a:r>
              <a:rPr lang="en-US" sz="1200" b="1" i="1" u="sng" dirty="0"/>
              <a:t>City of Copperas Cove to construct and operate a joint use rail intermodal facility</a:t>
            </a:r>
            <a:r>
              <a:rPr lang="en-US" sz="1200" dirty="0"/>
              <a:t> located between Fort Hood and Copperas Cove.  </a:t>
            </a:r>
          </a:p>
          <a:p>
            <a:pPr marL="400050" lvl="1">
              <a:lnSpc>
                <a:spcPct val="120000"/>
              </a:lnSpc>
              <a:spcBef>
                <a:spcPts val="0"/>
              </a:spcBef>
            </a:pPr>
            <a:r>
              <a:rPr lang="en-US" sz="1200" dirty="0"/>
              <a:t>Pending IGSA – Expand partnership with </a:t>
            </a:r>
            <a:r>
              <a:rPr lang="en-US" sz="1200" b="1" i="1" u="sng" dirty="0"/>
              <a:t>City of Killeen to perform Robert Gray Army Airfield inspections and transient aircraft ground services support</a:t>
            </a:r>
            <a:r>
              <a:rPr lang="en-US" sz="1200" dirty="0"/>
              <a:t>.  </a:t>
            </a:r>
          </a:p>
          <a:p>
            <a:pPr marL="400050" lvl="1">
              <a:lnSpc>
                <a:spcPct val="120000"/>
              </a:lnSpc>
              <a:spcBef>
                <a:spcPts val="0"/>
              </a:spcBef>
            </a:pPr>
            <a:r>
              <a:rPr lang="en-US" sz="1200" dirty="0"/>
              <a:t>Pending IGSA – Expand partnership with </a:t>
            </a:r>
            <a:r>
              <a:rPr lang="en-US" sz="1200" b="1" i="1" u="sng" dirty="0"/>
              <a:t>City of Killeen to provide 24/7/365 monitoring of 172 Airfield Closed Circuit TV System cameras and perform on-demand system maintenance</a:t>
            </a:r>
            <a:r>
              <a:rPr lang="en-US" sz="1200" dirty="0"/>
              <a:t>.</a:t>
            </a:r>
          </a:p>
          <a:p>
            <a:pPr lvl="1">
              <a:lnSpc>
                <a:spcPct val="120000"/>
              </a:lnSpc>
              <a:spcBef>
                <a:spcPts val="0"/>
              </a:spcBef>
            </a:pPr>
            <a:endParaRPr lang="en-US" sz="1200" dirty="0"/>
          </a:p>
          <a:p>
            <a:pPr>
              <a:lnSpc>
                <a:spcPct val="120000"/>
              </a:lnSpc>
              <a:spcBef>
                <a:spcPts val="0"/>
              </a:spcBef>
            </a:pPr>
            <a:r>
              <a:rPr lang="en-US" sz="1200" dirty="0"/>
              <a:t>Recreation</a:t>
            </a:r>
          </a:p>
          <a:p>
            <a:pPr marL="400050" lvl="1">
              <a:lnSpc>
                <a:spcPct val="120000"/>
              </a:lnSpc>
              <a:spcBef>
                <a:spcPts val="0"/>
              </a:spcBef>
            </a:pPr>
            <a:r>
              <a:rPr lang="en-US" sz="1200" dirty="0"/>
              <a:t>Pending land transaction – Partner with </a:t>
            </a:r>
            <a:r>
              <a:rPr lang="en-US" sz="1200" b="1" i="1" u="sng" dirty="0"/>
              <a:t>City of Killeen on construction of West Side Regional Park</a:t>
            </a:r>
            <a:r>
              <a:rPr lang="en-US" sz="1200" dirty="0"/>
              <a:t> (east of family housing Kouma Village).  </a:t>
            </a:r>
          </a:p>
        </p:txBody>
      </p:sp>
      <p:sp>
        <p:nvSpPr>
          <p:cNvPr id="8" name="Text Placeholder 7">
            <a:extLst>
              <a:ext uri="{FF2B5EF4-FFF2-40B4-BE49-F238E27FC236}">
                <a16:creationId xmlns:a16="http://schemas.microsoft.com/office/drawing/2014/main" id="{66DEC1D6-6DE0-D09E-8C6A-82B575599153}"/>
              </a:ext>
            </a:extLst>
          </p:cNvPr>
          <p:cNvSpPr>
            <a:spLocks noGrp="1"/>
          </p:cNvSpPr>
          <p:nvPr>
            <p:ph type="body" sz="quarter" idx="15"/>
          </p:nvPr>
        </p:nvSpPr>
        <p:spPr/>
        <p:txBody>
          <a:bodyPr/>
          <a:lstStyle/>
          <a:p>
            <a:r>
              <a:rPr lang="en-US" dirty="0">
                <a:highlight>
                  <a:srgbClr val="FFFF00"/>
                </a:highlight>
              </a:rPr>
              <a:t>Our Near Future  . . .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874" r="16540" b="28129"/>
          <a:stretch/>
        </p:blipFill>
        <p:spPr>
          <a:xfrm>
            <a:off x="6607619" y="4588484"/>
            <a:ext cx="2240280" cy="1248107"/>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8791" b="22192"/>
          <a:stretch/>
        </p:blipFill>
        <p:spPr>
          <a:xfrm>
            <a:off x="6607619" y="3318515"/>
            <a:ext cx="2240280" cy="1158997"/>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4426" b="16021"/>
          <a:stretch/>
        </p:blipFill>
        <p:spPr>
          <a:xfrm>
            <a:off x="6607619" y="2039534"/>
            <a:ext cx="2240280" cy="116800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1" b="31435"/>
          <a:stretch/>
        </p:blipFill>
        <p:spPr>
          <a:xfrm>
            <a:off x="6607619" y="776530"/>
            <a:ext cx="2240280" cy="1152031"/>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899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a:xfrm>
            <a:off x="836760" y="100586"/>
            <a:ext cx="8307239" cy="867930"/>
          </a:xfrm>
        </p:spPr>
        <p:txBody>
          <a:bodyPr/>
          <a:lstStyle/>
          <a:p>
            <a:r>
              <a:rPr lang="en-US" dirty="0"/>
              <a:t>One Great Community Through Partnerships</a:t>
            </a:r>
          </a:p>
        </p:txBody>
      </p:sp>
      <p:sp>
        <p:nvSpPr>
          <p:cNvPr id="8" name="Text Placeholder 7">
            <a:extLst>
              <a:ext uri="{FF2B5EF4-FFF2-40B4-BE49-F238E27FC236}">
                <a16:creationId xmlns:a16="http://schemas.microsoft.com/office/drawing/2014/main" id="{66DEC1D6-6DE0-D09E-8C6A-82B575599153}"/>
              </a:ext>
            </a:extLst>
          </p:cNvPr>
          <p:cNvSpPr>
            <a:spLocks noGrp="1"/>
          </p:cNvSpPr>
          <p:nvPr>
            <p:ph type="body" sz="quarter" idx="15"/>
          </p:nvPr>
        </p:nvSpPr>
        <p:spPr>
          <a:xfrm>
            <a:off x="836686" y="590956"/>
            <a:ext cx="7470627" cy="369332"/>
          </a:xfrm>
        </p:spPr>
        <p:txBody>
          <a:bodyPr/>
          <a:lstStyle/>
          <a:p>
            <a:r>
              <a:rPr lang="en-US" dirty="0">
                <a:highlight>
                  <a:srgbClr val="FFFF00"/>
                </a:highlight>
              </a:rPr>
              <a:t>Questions &amp; Answers</a:t>
            </a:r>
          </a:p>
        </p:txBody>
      </p:sp>
      <p:pic>
        <p:nvPicPr>
          <p:cNvPr id="13" name="Picture 12" descr="A hand holding a magnifying glass over a white background&#10;&#10;Description automatically generated with low confidence">
            <a:extLst>
              <a:ext uri="{FF2B5EF4-FFF2-40B4-BE49-F238E27FC236}">
                <a16:creationId xmlns:a16="http://schemas.microsoft.com/office/drawing/2014/main" id="{D87E9A16-9F62-0FC4-3E16-BB50AAE41F90}"/>
              </a:ext>
            </a:extLst>
          </p:cNvPr>
          <p:cNvPicPr>
            <a:picLocks noChangeAspect="1"/>
          </p:cNvPicPr>
          <p:nvPr/>
        </p:nvPicPr>
        <p:blipFill rotWithShape="1">
          <a:blip r:embed="rId3">
            <a:extLst>
              <a:ext uri="{28A0092B-C50C-407E-A947-70E740481C1C}">
                <a14:useLocalDpi xmlns:a14="http://schemas.microsoft.com/office/drawing/2010/main" val="0"/>
              </a:ext>
            </a:extLst>
          </a:blip>
          <a:srcRect l="9736" t="4065" r="11933"/>
          <a:stretch/>
        </p:blipFill>
        <p:spPr>
          <a:xfrm>
            <a:off x="568170" y="1198485"/>
            <a:ext cx="6782541" cy="5379868"/>
          </a:xfrm>
          <a:prstGeom prst="rect">
            <a:avLst/>
          </a:prstGeom>
        </p:spPr>
      </p:pic>
    </p:spTree>
    <p:extLst>
      <p:ext uri="{BB962C8B-B14F-4D97-AF65-F5344CB8AC3E}">
        <p14:creationId xmlns:p14="http://schemas.microsoft.com/office/powerpoint/2010/main" val="26272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3CDFE26-D6A8-1410-EB66-017C3D6D037B}"/>
              </a:ext>
            </a:extLst>
          </p:cNvPr>
          <p:cNvGrpSpPr/>
          <p:nvPr/>
        </p:nvGrpSpPr>
        <p:grpSpPr>
          <a:xfrm>
            <a:off x="1020661" y="771524"/>
            <a:ext cx="7973724" cy="5388681"/>
            <a:chOff x="742886" y="1020997"/>
            <a:chExt cx="7497168" cy="5041905"/>
          </a:xfrm>
        </p:grpSpPr>
        <p:grpSp>
          <p:nvGrpSpPr>
            <p:cNvPr id="2" name="Group 20"/>
            <p:cNvGrpSpPr/>
            <p:nvPr/>
          </p:nvGrpSpPr>
          <p:grpSpPr>
            <a:xfrm>
              <a:off x="742886" y="1020997"/>
              <a:ext cx="7497168" cy="4764267"/>
              <a:chOff x="390376" y="1137920"/>
              <a:chExt cx="8890784" cy="5770881"/>
            </a:xfrm>
          </p:grpSpPr>
          <p:pic>
            <p:nvPicPr>
              <p:cNvPr id="3" name="Picture 2" descr="Cemetery and A&amp;M Land"/>
              <p:cNvPicPr>
                <a:picLocks noChangeAspect="1" noChangeArrowheads="1"/>
              </p:cNvPicPr>
              <p:nvPr/>
            </p:nvPicPr>
            <p:blipFill>
              <a:blip r:embed="rId3" cstate="email"/>
              <a:srcRect/>
              <a:stretch>
                <a:fillRect/>
              </a:stretch>
            </p:blipFill>
            <p:spPr bwMode="auto">
              <a:xfrm>
                <a:off x="400050" y="1137920"/>
                <a:ext cx="8881110" cy="5770880"/>
              </a:xfrm>
              <a:prstGeom prst="rect">
                <a:avLst/>
              </a:prstGeom>
              <a:noFill/>
              <a:ln w="9525">
                <a:noFill/>
                <a:miter lim="800000"/>
                <a:headEnd/>
                <a:tailEnd/>
              </a:ln>
            </p:spPr>
          </p:pic>
          <p:sp>
            <p:nvSpPr>
              <p:cNvPr id="4" name="Text Box 3"/>
              <p:cNvSpPr txBox="1">
                <a:spLocks noChangeArrowheads="1"/>
              </p:cNvSpPr>
              <p:nvPr/>
            </p:nvSpPr>
            <p:spPr bwMode="auto">
              <a:xfrm>
                <a:off x="1280160" y="4892041"/>
                <a:ext cx="1126733"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Copperas Cove</a:t>
                </a:r>
              </a:p>
            </p:txBody>
          </p:sp>
          <p:sp>
            <p:nvSpPr>
              <p:cNvPr id="5" name="Text Box 4"/>
              <p:cNvSpPr txBox="1">
                <a:spLocks noChangeArrowheads="1"/>
              </p:cNvSpPr>
              <p:nvPr/>
            </p:nvSpPr>
            <p:spPr bwMode="auto">
              <a:xfrm>
                <a:off x="4320540" y="5511801"/>
                <a:ext cx="1613642"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Killeen/Harker Heights</a:t>
                </a:r>
              </a:p>
            </p:txBody>
          </p:sp>
          <p:sp>
            <p:nvSpPr>
              <p:cNvPr id="6" name="Text Box 5"/>
              <p:cNvSpPr txBox="1">
                <a:spLocks noChangeArrowheads="1"/>
              </p:cNvSpPr>
              <p:nvPr/>
            </p:nvSpPr>
            <p:spPr bwMode="auto">
              <a:xfrm>
                <a:off x="6720839" y="5667589"/>
                <a:ext cx="1106749"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Belton/Temple</a:t>
                </a:r>
              </a:p>
            </p:txBody>
          </p:sp>
          <p:sp>
            <p:nvSpPr>
              <p:cNvPr id="7" name="Text Box 6"/>
              <p:cNvSpPr txBox="1">
                <a:spLocks noChangeArrowheads="1"/>
              </p:cNvSpPr>
              <p:nvPr/>
            </p:nvSpPr>
            <p:spPr bwMode="auto">
              <a:xfrm>
                <a:off x="4160521" y="1402081"/>
                <a:ext cx="817874"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Gatesville</a:t>
                </a:r>
              </a:p>
            </p:txBody>
          </p:sp>
          <p:sp>
            <p:nvSpPr>
              <p:cNvPr id="8" name="Text Box 7"/>
              <p:cNvSpPr txBox="1">
                <a:spLocks noChangeArrowheads="1"/>
              </p:cNvSpPr>
              <p:nvPr/>
            </p:nvSpPr>
            <p:spPr bwMode="auto">
              <a:xfrm>
                <a:off x="8401050" y="1402081"/>
                <a:ext cx="558068"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Waco</a:t>
                </a:r>
              </a:p>
            </p:txBody>
          </p:sp>
          <p:sp>
            <p:nvSpPr>
              <p:cNvPr id="9" name="Text Box 8"/>
              <p:cNvSpPr txBox="1">
                <a:spLocks noChangeArrowheads="1"/>
              </p:cNvSpPr>
              <p:nvPr/>
            </p:nvSpPr>
            <p:spPr bwMode="auto">
              <a:xfrm>
                <a:off x="5200649" y="2021840"/>
                <a:ext cx="946869" cy="391940"/>
              </a:xfrm>
              <a:prstGeom prst="rect">
                <a:avLst/>
              </a:prstGeom>
              <a:noFill/>
              <a:ln w="9525">
                <a:noFill/>
                <a:miter lim="800000"/>
                <a:headEnd/>
                <a:tailEnd/>
              </a:ln>
            </p:spPr>
            <p:txBody>
              <a:bodyPr wrap="none" lIns="90620" tIns="45310" rIns="90620" bIns="45310">
                <a:spAutoFit/>
              </a:bodyPr>
              <a:lstStyle/>
              <a:p>
                <a:r>
                  <a:rPr lang="en-US" sz="1688" dirty="0">
                    <a:solidFill>
                      <a:schemeClr val="folHlink"/>
                    </a:solidFill>
                    <a:latin typeface="Times New Roman" pitchFamily="18" charset="0"/>
                  </a:rPr>
                  <a:t>Coryell</a:t>
                </a:r>
              </a:p>
            </p:txBody>
          </p:sp>
          <p:sp>
            <p:nvSpPr>
              <p:cNvPr id="10" name="Text Box 9"/>
              <p:cNvSpPr txBox="1">
                <a:spLocks noChangeArrowheads="1"/>
              </p:cNvSpPr>
              <p:nvPr/>
            </p:nvSpPr>
            <p:spPr bwMode="auto">
              <a:xfrm>
                <a:off x="480059" y="4194386"/>
                <a:ext cx="1190323" cy="391940"/>
              </a:xfrm>
              <a:prstGeom prst="rect">
                <a:avLst/>
              </a:prstGeom>
              <a:noFill/>
              <a:ln w="9525">
                <a:noFill/>
                <a:miter lim="800000"/>
                <a:headEnd/>
                <a:tailEnd/>
              </a:ln>
            </p:spPr>
            <p:txBody>
              <a:bodyPr wrap="none" lIns="90620" tIns="45310" rIns="90620" bIns="45310">
                <a:spAutoFit/>
              </a:bodyPr>
              <a:lstStyle/>
              <a:p>
                <a:r>
                  <a:rPr lang="en-US" sz="1688" dirty="0">
                    <a:solidFill>
                      <a:schemeClr val="folHlink"/>
                    </a:solidFill>
                    <a:latin typeface="Times New Roman" pitchFamily="18" charset="0"/>
                  </a:rPr>
                  <a:t>Lampasas</a:t>
                </a:r>
              </a:p>
            </p:txBody>
          </p:sp>
          <p:sp>
            <p:nvSpPr>
              <p:cNvPr id="11" name="Text Box 10"/>
              <p:cNvSpPr txBox="1">
                <a:spLocks noChangeArrowheads="1"/>
              </p:cNvSpPr>
              <p:nvPr/>
            </p:nvSpPr>
            <p:spPr bwMode="auto">
              <a:xfrm>
                <a:off x="1680210" y="6212841"/>
                <a:ext cx="877830" cy="391940"/>
              </a:xfrm>
              <a:prstGeom prst="rect">
                <a:avLst/>
              </a:prstGeom>
              <a:noFill/>
              <a:ln w="9525">
                <a:noFill/>
                <a:miter lim="800000"/>
                <a:headEnd/>
                <a:tailEnd/>
              </a:ln>
            </p:spPr>
            <p:txBody>
              <a:bodyPr wrap="none" lIns="90620" tIns="45310" rIns="90620" bIns="45310">
                <a:spAutoFit/>
              </a:bodyPr>
              <a:lstStyle/>
              <a:p>
                <a:r>
                  <a:rPr lang="en-US" sz="1688" dirty="0">
                    <a:solidFill>
                      <a:schemeClr val="folHlink"/>
                    </a:solidFill>
                    <a:latin typeface="Times New Roman" pitchFamily="18" charset="0"/>
                  </a:rPr>
                  <a:t>Burnet</a:t>
                </a:r>
              </a:p>
            </p:txBody>
          </p:sp>
          <p:sp>
            <p:nvSpPr>
              <p:cNvPr id="12" name="Text Box 11"/>
              <p:cNvSpPr txBox="1">
                <a:spLocks noChangeArrowheads="1"/>
              </p:cNvSpPr>
              <p:nvPr/>
            </p:nvSpPr>
            <p:spPr bwMode="auto">
              <a:xfrm>
                <a:off x="4800600" y="6443134"/>
                <a:ext cx="618023" cy="391940"/>
              </a:xfrm>
              <a:prstGeom prst="rect">
                <a:avLst/>
              </a:prstGeom>
              <a:noFill/>
              <a:ln w="9525">
                <a:noFill/>
                <a:miter lim="800000"/>
                <a:headEnd/>
                <a:tailEnd/>
              </a:ln>
            </p:spPr>
            <p:txBody>
              <a:bodyPr wrap="none" lIns="90620" tIns="45310" rIns="90620" bIns="45310">
                <a:spAutoFit/>
              </a:bodyPr>
              <a:lstStyle/>
              <a:p>
                <a:r>
                  <a:rPr lang="en-US" sz="1688" dirty="0">
                    <a:solidFill>
                      <a:schemeClr val="folHlink"/>
                    </a:solidFill>
                    <a:latin typeface="Times New Roman" pitchFamily="18" charset="0"/>
                  </a:rPr>
                  <a:t>Bell</a:t>
                </a:r>
              </a:p>
            </p:txBody>
          </p:sp>
          <p:sp>
            <p:nvSpPr>
              <p:cNvPr id="13" name="Text Box 12"/>
              <p:cNvSpPr txBox="1">
                <a:spLocks noChangeArrowheads="1"/>
              </p:cNvSpPr>
              <p:nvPr/>
            </p:nvSpPr>
            <p:spPr bwMode="auto">
              <a:xfrm>
                <a:off x="7680960" y="2253827"/>
                <a:ext cx="1272080" cy="391940"/>
              </a:xfrm>
              <a:prstGeom prst="rect">
                <a:avLst/>
              </a:prstGeom>
              <a:noFill/>
              <a:ln w="9525">
                <a:noFill/>
                <a:miter lim="800000"/>
                <a:headEnd/>
                <a:tailEnd/>
              </a:ln>
            </p:spPr>
            <p:txBody>
              <a:bodyPr wrap="none" lIns="90620" tIns="45310" rIns="90620" bIns="45310">
                <a:spAutoFit/>
              </a:bodyPr>
              <a:lstStyle/>
              <a:p>
                <a:r>
                  <a:rPr lang="en-US" sz="1688" dirty="0">
                    <a:solidFill>
                      <a:schemeClr val="folHlink"/>
                    </a:solidFill>
                    <a:latin typeface="Times New Roman" pitchFamily="18" charset="0"/>
                  </a:rPr>
                  <a:t>McLennan</a:t>
                </a:r>
              </a:p>
            </p:txBody>
          </p:sp>
          <p:sp>
            <p:nvSpPr>
              <p:cNvPr id="14" name="Rectangle 14"/>
              <p:cNvSpPr>
                <a:spLocks noChangeArrowheads="1"/>
              </p:cNvSpPr>
              <p:nvPr/>
            </p:nvSpPr>
            <p:spPr bwMode="auto">
              <a:xfrm>
                <a:off x="390376" y="1168401"/>
                <a:ext cx="8881110" cy="5740400"/>
              </a:xfrm>
              <a:prstGeom prst="rect">
                <a:avLst/>
              </a:prstGeom>
              <a:noFill/>
              <a:ln w="38100">
                <a:noFill/>
                <a:miter lim="800000"/>
                <a:headEnd/>
                <a:tailEnd/>
              </a:ln>
            </p:spPr>
            <p:txBody>
              <a:bodyPr wrap="none" lIns="90620" tIns="45310" rIns="90620" bIns="45310" anchor="ctr"/>
              <a:lstStyle/>
              <a:p>
                <a:endParaRPr lang="en-US" sz="1688" dirty="0"/>
              </a:p>
            </p:txBody>
          </p:sp>
          <p:sp>
            <p:nvSpPr>
              <p:cNvPr id="15" name="Text Box 18"/>
              <p:cNvSpPr txBox="1">
                <a:spLocks noChangeArrowheads="1"/>
              </p:cNvSpPr>
              <p:nvPr/>
            </p:nvSpPr>
            <p:spPr bwMode="auto">
              <a:xfrm>
                <a:off x="7040881" y="1711960"/>
                <a:ext cx="830591"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McGregor</a:t>
                </a:r>
              </a:p>
            </p:txBody>
          </p:sp>
          <p:sp>
            <p:nvSpPr>
              <p:cNvPr id="16" name="Text Box 19"/>
              <p:cNvSpPr txBox="1">
                <a:spLocks noChangeArrowheads="1"/>
              </p:cNvSpPr>
              <p:nvPr/>
            </p:nvSpPr>
            <p:spPr bwMode="auto">
              <a:xfrm>
                <a:off x="6160771" y="6443135"/>
                <a:ext cx="616207" cy="279110"/>
              </a:xfrm>
              <a:prstGeom prst="rect">
                <a:avLst/>
              </a:prstGeom>
              <a:noFill/>
              <a:ln w="9525">
                <a:noFill/>
                <a:miter lim="800000"/>
                <a:headEnd/>
                <a:tailEnd/>
              </a:ln>
            </p:spPr>
            <p:txBody>
              <a:bodyPr wrap="none" lIns="90620" tIns="45310" rIns="90620" bIns="45310">
                <a:spAutoFit/>
              </a:bodyPr>
              <a:lstStyle/>
              <a:p>
                <a:r>
                  <a:rPr lang="en-US" sz="1031" dirty="0">
                    <a:latin typeface="Times New Roman" pitchFamily="18" charset="0"/>
                  </a:rPr>
                  <a:t>Salado</a:t>
                </a:r>
              </a:p>
            </p:txBody>
          </p:sp>
          <p:sp>
            <p:nvSpPr>
              <p:cNvPr id="17" name="Text Box 20"/>
              <p:cNvSpPr txBox="1">
                <a:spLocks noChangeArrowheads="1"/>
              </p:cNvSpPr>
              <p:nvPr/>
            </p:nvSpPr>
            <p:spPr bwMode="auto">
              <a:xfrm>
                <a:off x="2699521" y="3572934"/>
                <a:ext cx="2985344" cy="649509"/>
              </a:xfrm>
              <a:prstGeom prst="rect">
                <a:avLst/>
              </a:prstGeom>
              <a:noFill/>
              <a:ln w="9525">
                <a:noFill/>
                <a:miter lim="800000"/>
                <a:headEnd/>
                <a:tailEnd/>
              </a:ln>
            </p:spPr>
            <p:txBody>
              <a:bodyPr wrap="none" lIns="90620" tIns="45310" rIns="90620" bIns="45310">
                <a:spAutoFit/>
              </a:bodyPr>
              <a:lstStyle/>
              <a:p>
                <a:pPr algn="ctr"/>
                <a:r>
                  <a:rPr lang="en-US" sz="3188" b="1" dirty="0"/>
                  <a:t>FORT HOOD</a:t>
                </a:r>
              </a:p>
            </p:txBody>
          </p:sp>
          <p:sp>
            <p:nvSpPr>
              <p:cNvPr id="18" name="Text Box 24"/>
              <p:cNvSpPr txBox="1">
                <a:spLocks noChangeArrowheads="1"/>
              </p:cNvSpPr>
              <p:nvPr/>
            </p:nvSpPr>
            <p:spPr bwMode="auto">
              <a:xfrm>
                <a:off x="5344001" y="5782734"/>
                <a:ext cx="207495" cy="440234"/>
              </a:xfrm>
              <a:prstGeom prst="rect">
                <a:avLst/>
              </a:prstGeom>
              <a:noFill/>
              <a:ln w="9525">
                <a:noFill/>
                <a:miter lim="800000"/>
                <a:headEnd/>
                <a:tailEnd/>
              </a:ln>
              <a:effectLst/>
            </p:spPr>
            <p:txBody>
              <a:bodyPr wrap="none" lIns="90620" tIns="45310" rIns="90620" bIns="45310">
                <a:spAutoFit/>
              </a:bodyPr>
              <a:lstStyle/>
              <a:p>
                <a:pPr>
                  <a:defRPr/>
                </a:pPr>
                <a:endParaRPr lang="en-US" sz="1969" dirty="0">
                  <a:effectLst>
                    <a:outerShdw blurRad="38100" dist="38100" dir="2700000" algn="tl">
                      <a:srgbClr val="C0C0C0"/>
                    </a:outerShdw>
                  </a:effectLst>
                </a:endParaRPr>
              </a:p>
            </p:txBody>
          </p:sp>
        </p:grpSp>
        <p:cxnSp>
          <p:nvCxnSpPr>
            <p:cNvPr id="23" name="Straight Connector 22"/>
            <p:cNvCxnSpPr/>
            <p:nvPr/>
          </p:nvCxnSpPr>
          <p:spPr>
            <a:xfrm flipV="1">
              <a:off x="2724745" y="5704802"/>
              <a:ext cx="3533450" cy="409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48506" y="5710818"/>
              <a:ext cx="2026617" cy="352084"/>
            </a:xfrm>
            <a:prstGeom prst="rect">
              <a:avLst/>
            </a:prstGeom>
            <a:noFill/>
          </p:spPr>
          <p:txBody>
            <a:bodyPr wrap="square" rtlCol="0">
              <a:spAutoFit/>
            </a:bodyPr>
            <a:lstStyle/>
            <a:p>
              <a:r>
                <a:rPr lang="en-US" sz="1688" b="1" dirty="0"/>
                <a:t>45kms / 27 miles</a:t>
              </a:r>
            </a:p>
          </p:txBody>
        </p:sp>
      </p:grpSp>
      <p:sp>
        <p:nvSpPr>
          <p:cNvPr id="25" name="Freeform 24"/>
          <p:cNvSpPr/>
          <p:nvPr/>
        </p:nvSpPr>
        <p:spPr>
          <a:xfrm>
            <a:off x="3686651" y="5119979"/>
            <a:ext cx="204657" cy="162063"/>
          </a:xfrm>
          <a:custGeom>
            <a:avLst/>
            <a:gdLst>
              <a:gd name="connsiteX0" fmla="*/ 61953 w 218301"/>
              <a:gd name="connsiteY0" fmla="*/ 10877 h 172867"/>
              <a:gd name="connsiteX1" fmla="*/ 147234 w 218301"/>
              <a:gd name="connsiteY1" fmla="*/ 6139 h 172867"/>
              <a:gd name="connsiteX2" fmla="*/ 175661 w 218301"/>
              <a:gd name="connsiteY2" fmla="*/ 15614 h 172867"/>
              <a:gd name="connsiteX3" fmla="*/ 185137 w 218301"/>
              <a:gd name="connsiteY3" fmla="*/ 29828 h 172867"/>
              <a:gd name="connsiteX4" fmla="*/ 189875 w 218301"/>
              <a:gd name="connsiteY4" fmla="*/ 48779 h 172867"/>
              <a:gd name="connsiteX5" fmla="*/ 218301 w 218301"/>
              <a:gd name="connsiteY5" fmla="*/ 58255 h 172867"/>
              <a:gd name="connsiteX6" fmla="*/ 213564 w 218301"/>
              <a:gd name="connsiteY6" fmla="*/ 86682 h 172867"/>
              <a:gd name="connsiteX7" fmla="*/ 194612 w 218301"/>
              <a:gd name="connsiteY7" fmla="*/ 96157 h 172867"/>
              <a:gd name="connsiteX8" fmla="*/ 204088 w 218301"/>
              <a:gd name="connsiteY8" fmla="*/ 134060 h 172867"/>
              <a:gd name="connsiteX9" fmla="*/ 199350 w 218301"/>
              <a:gd name="connsiteY9" fmla="*/ 171963 h 172867"/>
              <a:gd name="connsiteX10" fmla="*/ 133021 w 218301"/>
              <a:gd name="connsiteY10" fmla="*/ 162487 h 172867"/>
              <a:gd name="connsiteX11" fmla="*/ 118807 w 218301"/>
              <a:gd name="connsiteY11" fmla="*/ 153011 h 172867"/>
              <a:gd name="connsiteX12" fmla="*/ 109332 w 218301"/>
              <a:gd name="connsiteY12" fmla="*/ 138798 h 172867"/>
              <a:gd name="connsiteX13" fmla="*/ 104594 w 218301"/>
              <a:gd name="connsiteY13" fmla="*/ 124584 h 172867"/>
              <a:gd name="connsiteX14" fmla="*/ 90380 w 218301"/>
              <a:gd name="connsiteY14" fmla="*/ 119846 h 172867"/>
              <a:gd name="connsiteX15" fmla="*/ 76167 w 218301"/>
              <a:gd name="connsiteY15" fmla="*/ 91420 h 172867"/>
              <a:gd name="connsiteX16" fmla="*/ 47740 w 218301"/>
              <a:gd name="connsiteY16" fmla="*/ 72468 h 172867"/>
              <a:gd name="connsiteX17" fmla="*/ 9837 w 218301"/>
              <a:gd name="connsiteY17" fmla="*/ 58255 h 172867"/>
              <a:gd name="connsiteX18" fmla="*/ 362 w 218301"/>
              <a:gd name="connsiteY18" fmla="*/ 44041 h 172867"/>
              <a:gd name="connsiteX19" fmla="*/ 19313 w 218301"/>
              <a:gd name="connsiteY19" fmla="*/ 39303 h 172867"/>
              <a:gd name="connsiteX20" fmla="*/ 61953 w 218301"/>
              <a:gd name="connsiteY20" fmla="*/ 10877 h 17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01" h="172867">
                <a:moveTo>
                  <a:pt x="61953" y="10877"/>
                </a:moveTo>
                <a:cubicBezTo>
                  <a:pt x="83273" y="5350"/>
                  <a:pt x="85106" y="-7667"/>
                  <a:pt x="147234" y="6139"/>
                </a:cubicBezTo>
                <a:cubicBezTo>
                  <a:pt x="156984" y="8306"/>
                  <a:pt x="175661" y="15614"/>
                  <a:pt x="175661" y="15614"/>
                </a:cubicBezTo>
                <a:cubicBezTo>
                  <a:pt x="178820" y="20352"/>
                  <a:pt x="182894" y="24594"/>
                  <a:pt x="185137" y="29828"/>
                </a:cubicBezTo>
                <a:cubicBezTo>
                  <a:pt x="187702" y="35813"/>
                  <a:pt x="184931" y="44541"/>
                  <a:pt x="189875" y="48779"/>
                </a:cubicBezTo>
                <a:cubicBezTo>
                  <a:pt x="197458" y="55279"/>
                  <a:pt x="208826" y="55096"/>
                  <a:pt x="218301" y="58255"/>
                </a:cubicBezTo>
                <a:cubicBezTo>
                  <a:pt x="216722" y="67731"/>
                  <a:pt x="218655" y="78536"/>
                  <a:pt x="213564" y="86682"/>
                </a:cubicBezTo>
                <a:cubicBezTo>
                  <a:pt x="209821" y="92671"/>
                  <a:pt x="197394" y="89665"/>
                  <a:pt x="194612" y="96157"/>
                </a:cubicBezTo>
                <a:cubicBezTo>
                  <a:pt x="192468" y="101159"/>
                  <a:pt x="201679" y="126833"/>
                  <a:pt x="204088" y="134060"/>
                </a:cubicBezTo>
                <a:cubicBezTo>
                  <a:pt x="202509" y="146694"/>
                  <a:pt x="210348" y="165547"/>
                  <a:pt x="199350" y="171963"/>
                </a:cubicBezTo>
                <a:cubicBezTo>
                  <a:pt x="194321" y="174897"/>
                  <a:pt x="148878" y="170416"/>
                  <a:pt x="133021" y="162487"/>
                </a:cubicBezTo>
                <a:cubicBezTo>
                  <a:pt x="127928" y="159940"/>
                  <a:pt x="123545" y="156170"/>
                  <a:pt x="118807" y="153011"/>
                </a:cubicBezTo>
                <a:cubicBezTo>
                  <a:pt x="115649" y="148273"/>
                  <a:pt x="111878" y="143891"/>
                  <a:pt x="109332" y="138798"/>
                </a:cubicBezTo>
                <a:cubicBezTo>
                  <a:pt x="107099" y="134331"/>
                  <a:pt x="108125" y="128115"/>
                  <a:pt x="104594" y="124584"/>
                </a:cubicBezTo>
                <a:cubicBezTo>
                  <a:pt x="101063" y="121053"/>
                  <a:pt x="95118" y="121425"/>
                  <a:pt x="90380" y="119846"/>
                </a:cubicBezTo>
                <a:cubicBezTo>
                  <a:pt x="87001" y="109709"/>
                  <a:pt x="84810" y="98983"/>
                  <a:pt x="76167" y="91420"/>
                </a:cubicBezTo>
                <a:cubicBezTo>
                  <a:pt x="67596" y="83921"/>
                  <a:pt x="58314" y="76697"/>
                  <a:pt x="47740" y="72468"/>
                </a:cubicBezTo>
                <a:cubicBezTo>
                  <a:pt x="19414" y="61138"/>
                  <a:pt x="32119" y="65682"/>
                  <a:pt x="9837" y="58255"/>
                </a:cubicBezTo>
                <a:cubicBezTo>
                  <a:pt x="44724" y="34997"/>
                  <a:pt x="9876" y="63068"/>
                  <a:pt x="362" y="44041"/>
                </a:cubicBezTo>
                <a:cubicBezTo>
                  <a:pt x="-2550" y="38217"/>
                  <a:pt x="12824" y="39844"/>
                  <a:pt x="19313" y="39303"/>
                </a:cubicBezTo>
                <a:cubicBezTo>
                  <a:pt x="31903" y="38254"/>
                  <a:pt x="40633" y="16404"/>
                  <a:pt x="61953" y="10877"/>
                </a:cubicBezTo>
                <a:close/>
              </a:path>
            </a:pathLst>
          </a:custGeom>
          <a:solidFill>
            <a:schemeClr val="accent6">
              <a:lumMod val="20000"/>
              <a:lumOff val="8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cxnSp>
        <p:nvCxnSpPr>
          <p:cNvPr id="26" name="Straight Connector 25"/>
          <p:cNvCxnSpPr/>
          <p:nvPr/>
        </p:nvCxnSpPr>
        <p:spPr>
          <a:xfrm>
            <a:off x="3877809" y="5119979"/>
            <a:ext cx="62784" cy="21628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Table 28">
            <a:extLst>
              <a:ext uri="{FF2B5EF4-FFF2-40B4-BE49-F238E27FC236}">
                <a16:creationId xmlns:a16="http://schemas.microsoft.com/office/drawing/2014/main" id="{ED2DAB27-46AD-0692-906E-5A2B3A9806BC}"/>
              </a:ext>
            </a:extLst>
          </p:cNvPr>
          <p:cNvGraphicFramePr>
            <a:graphicFrameLocks noGrp="1"/>
          </p:cNvGraphicFramePr>
          <p:nvPr>
            <p:extLst>
              <p:ext uri="{D42A27DB-BD31-4B8C-83A1-F6EECF244321}">
                <p14:modId xmlns:p14="http://schemas.microsoft.com/office/powerpoint/2010/main" val="3767505694"/>
              </p:ext>
            </p:extLst>
          </p:nvPr>
        </p:nvGraphicFramePr>
        <p:xfrm>
          <a:off x="163391" y="1319863"/>
          <a:ext cx="2718617" cy="1600200"/>
        </p:xfrm>
        <a:graphic>
          <a:graphicData uri="http://schemas.openxmlformats.org/drawingml/2006/table">
            <a:tbl>
              <a:tblPr firstRow="1" bandRow="1">
                <a:tableStyleId>{5C22544A-7EE6-4342-B048-85BDC9FD1C3A}</a:tableStyleId>
              </a:tblPr>
              <a:tblGrid>
                <a:gridCol w="2108034">
                  <a:extLst>
                    <a:ext uri="{9D8B030D-6E8A-4147-A177-3AD203B41FA5}">
                      <a16:colId xmlns:a16="http://schemas.microsoft.com/office/drawing/2014/main" val="520827305"/>
                    </a:ext>
                  </a:extLst>
                </a:gridCol>
                <a:gridCol w="610583">
                  <a:extLst>
                    <a:ext uri="{9D8B030D-6E8A-4147-A177-3AD203B41FA5}">
                      <a16:colId xmlns:a16="http://schemas.microsoft.com/office/drawing/2014/main" val="3912116306"/>
                    </a:ext>
                  </a:extLst>
                </a:gridCol>
              </a:tblGrid>
              <a:tr h="182880">
                <a:tc>
                  <a:txBody>
                    <a:bodyPr/>
                    <a:lstStyle/>
                    <a:p>
                      <a:r>
                        <a:rPr lang="en-US" sz="900" dirty="0"/>
                        <a:t>Total Population Served (Actual)</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sz="900" dirty="0"/>
                        <a:t>513,862</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01350172"/>
                  </a:ext>
                </a:extLst>
              </a:tr>
              <a:tr h="182880">
                <a:tc>
                  <a:txBody>
                    <a:bodyPr/>
                    <a:lstStyle/>
                    <a:p>
                      <a:r>
                        <a:rPr lang="en-US" sz="900" dirty="0"/>
                        <a:t>Soldiers</a:t>
                      </a:r>
                    </a:p>
                  </a:txBody>
                  <a:tcPr>
                    <a:lnL w="38100" cap="flat" cmpd="sng" algn="ctr">
                      <a:solidFill>
                        <a:schemeClr val="tx1"/>
                      </a:solidFill>
                      <a:prstDash val="solid"/>
                      <a:round/>
                      <a:headEnd type="none" w="med" len="med"/>
                      <a:tailEnd type="none" w="med" len="med"/>
                    </a:lnL>
                  </a:tcPr>
                </a:tc>
                <a:tc>
                  <a:txBody>
                    <a:bodyPr/>
                    <a:lstStyle/>
                    <a:p>
                      <a:pPr algn="r"/>
                      <a:r>
                        <a:rPr lang="en-US" sz="900" dirty="0"/>
                        <a:t>35,814</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0176961"/>
                  </a:ext>
                </a:extLst>
              </a:tr>
              <a:tr h="182880">
                <a:tc>
                  <a:txBody>
                    <a:bodyPr/>
                    <a:lstStyle/>
                    <a:p>
                      <a:r>
                        <a:rPr lang="en-US" sz="900" dirty="0"/>
                        <a:t>On-post Family members</a:t>
                      </a:r>
                    </a:p>
                  </a:txBody>
                  <a:tcPr>
                    <a:lnL w="38100" cap="flat" cmpd="sng" algn="ctr">
                      <a:solidFill>
                        <a:schemeClr val="tx1"/>
                      </a:solidFill>
                      <a:prstDash val="solid"/>
                      <a:round/>
                      <a:headEnd type="none" w="med" len="med"/>
                      <a:tailEnd type="none" w="med" len="med"/>
                    </a:lnL>
                  </a:tcPr>
                </a:tc>
                <a:tc>
                  <a:txBody>
                    <a:bodyPr/>
                    <a:lstStyle/>
                    <a:p>
                      <a:pPr algn="r"/>
                      <a:r>
                        <a:rPr lang="en-US" sz="900" dirty="0"/>
                        <a:t>13,674</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16268"/>
                  </a:ext>
                </a:extLst>
              </a:tr>
              <a:tr h="182880">
                <a:tc>
                  <a:txBody>
                    <a:bodyPr/>
                    <a:lstStyle/>
                    <a:p>
                      <a:r>
                        <a:rPr lang="en-US" sz="900" dirty="0"/>
                        <a:t>Off-post Family members</a:t>
                      </a:r>
                    </a:p>
                  </a:txBody>
                  <a:tcPr>
                    <a:lnL w="38100" cap="flat" cmpd="sng" algn="ctr">
                      <a:solidFill>
                        <a:schemeClr val="tx1"/>
                      </a:solidFill>
                      <a:prstDash val="solid"/>
                      <a:round/>
                      <a:headEnd type="none" w="med" len="med"/>
                      <a:tailEnd type="none" w="med" len="med"/>
                    </a:lnL>
                  </a:tcPr>
                </a:tc>
                <a:tc>
                  <a:txBody>
                    <a:bodyPr/>
                    <a:lstStyle/>
                    <a:p>
                      <a:pPr algn="r"/>
                      <a:r>
                        <a:rPr lang="en-US" sz="900" dirty="0"/>
                        <a:t>34,439</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8768527"/>
                  </a:ext>
                </a:extLst>
              </a:tr>
              <a:tr h="182880">
                <a:tc>
                  <a:txBody>
                    <a:bodyPr/>
                    <a:lstStyle/>
                    <a:p>
                      <a:r>
                        <a:rPr lang="en-US" sz="900" dirty="0"/>
                        <a:t>Gov Civilian Employees</a:t>
                      </a:r>
                    </a:p>
                  </a:txBody>
                  <a:tcPr>
                    <a:lnL w="38100" cap="flat" cmpd="sng" algn="ctr">
                      <a:solidFill>
                        <a:schemeClr val="tx1"/>
                      </a:solidFill>
                      <a:prstDash val="solid"/>
                      <a:round/>
                      <a:headEnd type="none" w="med" len="med"/>
                      <a:tailEnd type="none" w="med" len="med"/>
                    </a:lnL>
                  </a:tcPr>
                </a:tc>
                <a:tc>
                  <a:txBody>
                    <a:bodyPr/>
                    <a:lstStyle/>
                    <a:p>
                      <a:pPr algn="r"/>
                      <a:r>
                        <a:rPr lang="en-US" sz="900" dirty="0"/>
                        <a:t>4,806</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2768624"/>
                  </a:ext>
                </a:extLst>
              </a:tr>
              <a:tr h="182880">
                <a:tc>
                  <a:txBody>
                    <a:bodyPr/>
                    <a:lstStyle/>
                    <a:p>
                      <a:r>
                        <a:rPr lang="en-US" sz="900" dirty="0"/>
                        <a:t>Service/Contract Employees</a:t>
                      </a:r>
                    </a:p>
                  </a:txBody>
                  <a:tcPr>
                    <a:lnL w="38100" cap="flat" cmpd="sng" algn="ctr">
                      <a:solidFill>
                        <a:schemeClr val="tx1"/>
                      </a:solidFill>
                      <a:prstDash val="solid"/>
                      <a:round/>
                      <a:headEnd type="none" w="med" len="med"/>
                      <a:tailEnd type="none" w="med" len="med"/>
                    </a:lnL>
                  </a:tcPr>
                </a:tc>
                <a:tc>
                  <a:txBody>
                    <a:bodyPr/>
                    <a:lstStyle/>
                    <a:p>
                      <a:pPr algn="r"/>
                      <a:r>
                        <a:rPr lang="en-US" sz="900" dirty="0"/>
                        <a:t>6,476</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0027831"/>
                  </a:ext>
                </a:extLst>
              </a:tr>
              <a:tr h="182880">
                <a:tc>
                  <a:txBody>
                    <a:bodyPr/>
                    <a:lstStyle/>
                    <a:p>
                      <a:r>
                        <a:rPr lang="en-US" sz="900" dirty="0"/>
                        <a:t>Retirees, Family, Survivors</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r"/>
                      <a:r>
                        <a:rPr lang="en-US" sz="900" dirty="0"/>
                        <a:t>418,653</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175411"/>
                  </a:ext>
                </a:extLst>
              </a:tr>
            </a:tbl>
          </a:graphicData>
        </a:graphic>
      </p:graphicFrame>
      <p:sp>
        <p:nvSpPr>
          <p:cNvPr id="39" name="Title 38">
            <a:extLst>
              <a:ext uri="{FF2B5EF4-FFF2-40B4-BE49-F238E27FC236}">
                <a16:creationId xmlns:a16="http://schemas.microsoft.com/office/drawing/2014/main" id="{533233BE-0BB7-EB45-C141-B500ECD31E95}"/>
              </a:ext>
            </a:extLst>
          </p:cNvPr>
          <p:cNvSpPr>
            <a:spLocks noGrp="1"/>
          </p:cNvSpPr>
          <p:nvPr>
            <p:ph type="title"/>
          </p:nvPr>
        </p:nvSpPr>
        <p:spPr/>
        <p:txBody>
          <a:bodyPr/>
          <a:lstStyle/>
          <a:p>
            <a:r>
              <a:rPr lang="en-US" dirty="0"/>
              <a:t>The Great Place in One Great Community</a:t>
            </a:r>
          </a:p>
        </p:txBody>
      </p:sp>
      <p:sp>
        <p:nvSpPr>
          <p:cNvPr id="41" name="Text Placeholder 40">
            <a:extLst>
              <a:ext uri="{FF2B5EF4-FFF2-40B4-BE49-F238E27FC236}">
                <a16:creationId xmlns:a16="http://schemas.microsoft.com/office/drawing/2014/main" id="{E72C5BFB-E55C-AD06-EAD3-859B78EE48E4}"/>
              </a:ext>
            </a:extLst>
          </p:cNvPr>
          <p:cNvSpPr>
            <a:spLocks noGrp="1"/>
          </p:cNvSpPr>
          <p:nvPr>
            <p:ph type="body" sz="quarter" idx="15"/>
          </p:nvPr>
        </p:nvSpPr>
        <p:spPr>
          <a:xfrm>
            <a:off x="811045" y="600708"/>
            <a:ext cx="8392956" cy="341632"/>
          </a:xfrm>
        </p:spPr>
        <p:txBody>
          <a:bodyPr/>
          <a:lstStyle/>
          <a:p>
            <a:r>
              <a:rPr lang="en-US" sz="1800" dirty="0">
                <a:highlight>
                  <a:srgbClr val="FFFF00"/>
                </a:highlight>
              </a:rPr>
              <a:t>Partnered with 5 counties &amp; 10 cities to support a ready &amp; resilient Army.  </a:t>
            </a:r>
          </a:p>
        </p:txBody>
      </p:sp>
    </p:spTree>
    <p:extLst>
      <p:ext uri="{BB962C8B-B14F-4D97-AF65-F5344CB8AC3E}">
        <p14:creationId xmlns:p14="http://schemas.microsoft.com/office/powerpoint/2010/main" val="242630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9469D12B-CAA2-4D77-0398-032B26F940E1}"/>
              </a:ext>
            </a:extLst>
          </p:cNvPr>
          <p:cNvSpPr>
            <a:spLocks noGrp="1"/>
          </p:cNvSpPr>
          <p:nvPr>
            <p:ph type="body" sz="quarter" idx="15"/>
          </p:nvPr>
        </p:nvSpPr>
        <p:spPr>
          <a:xfrm>
            <a:off x="836761" y="591864"/>
            <a:ext cx="7916622" cy="646331"/>
          </a:xfrm>
        </p:spPr>
        <p:txBody>
          <a:bodyPr/>
          <a:lstStyle/>
          <a:p>
            <a:r>
              <a:rPr lang="en-US" dirty="0">
                <a:highlight>
                  <a:srgbClr val="FFFF00"/>
                </a:highlight>
              </a:rPr>
              <a:t>One Great Community Achieved Through Partnerships In . . . </a:t>
            </a:r>
          </a:p>
        </p:txBody>
      </p:sp>
      <p:graphicFrame>
        <p:nvGraphicFramePr>
          <p:cNvPr id="2" name="Diagram 1">
            <a:extLst>
              <a:ext uri="{FF2B5EF4-FFF2-40B4-BE49-F238E27FC236}">
                <a16:creationId xmlns:a16="http://schemas.microsoft.com/office/drawing/2014/main" id="{6D4322BD-D3A0-687D-DAB0-6D22EDD76070}"/>
              </a:ext>
            </a:extLst>
          </p:cNvPr>
          <p:cNvGraphicFramePr/>
          <p:nvPr/>
        </p:nvGraphicFramePr>
        <p:xfrm>
          <a:off x="2766872" y="1246080"/>
          <a:ext cx="6158144" cy="486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5253" t="9150" r="5592" b="2020"/>
          <a:stretch/>
        </p:blipFill>
        <p:spPr>
          <a:xfrm>
            <a:off x="250343" y="1221698"/>
            <a:ext cx="2337212" cy="1746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l="5814" t="14054"/>
          <a:stretch/>
        </p:blipFill>
        <p:spPr>
          <a:xfrm>
            <a:off x="250343" y="3110998"/>
            <a:ext cx="2340864" cy="1602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691" y="4855986"/>
            <a:ext cx="2340864" cy="1499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744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p:txBody>
          <a:bodyPr/>
          <a:lstStyle/>
          <a:p>
            <a:r>
              <a:rPr lang="en-US" dirty="0"/>
              <a:t>One Great Community through Partnerships</a:t>
            </a:r>
          </a:p>
        </p:txBody>
      </p:sp>
      <p:sp>
        <p:nvSpPr>
          <p:cNvPr id="7" name="Text Placeholder 6">
            <a:extLst>
              <a:ext uri="{FF2B5EF4-FFF2-40B4-BE49-F238E27FC236}">
                <a16:creationId xmlns:a16="http://schemas.microsoft.com/office/drawing/2014/main" id="{9469D12B-CAA2-4D77-0398-032B26F940E1}"/>
              </a:ext>
            </a:extLst>
          </p:cNvPr>
          <p:cNvSpPr>
            <a:spLocks noGrp="1"/>
          </p:cNvSpPr>
          <p:nvPr>
            <p:ph type="body" sz="quarter" idx="15"/>
          </p:nvPr>
        </p:nvSpPr>
        <p:spPr/>
        <p:txBody>
          <a:bodyPr/>
          <a:lstStyle/>
          <a:p>
            <a:r>
              <a:rPr lang="en-US" dirty="0">
                <a:highlight>
                  <a:srgbClr val="FFFF00"/>
                </a:highlight>
              </a:rPr>
              <a:t>Education</a:t>
            </a:r>
          </a:p>
        </p:txBody>
      </p:sp>
      <p:sp>
        <p:nvSpPr>
          <p:cNvPr id="2" name="Content Placeholder 5">
            <a:extLst>
              <a:ext uri="{FF2B5EF4-FFF2-40B4-BE49-F238E27FC236}">
                <a16:creationId xmlns:a16="http://schemas.microsoft.com/office/drawing/2014/main" id="{93F1908A-CF2E-0590-6566-4EDA2614B05C}"/>
              </a:ext>
            </a:extLst>
          </p:cNvPr>
          <p:cNvSpPr>
            <a:spLocks noGrp="1"/>
          </p:cNvSpPr>
          <p:nvPr>
            <p:ph idx="1"/>
          </p:nvPr>
        </p:nvSpPr>
        <p:spPr>
          <a:xfrm>
            <a:off x="85813" y="2842420"/>
            <a:ext cx="8886546" cy="3762566"/>
          </a:xfrm>
        </p:spPr>
        <p:txBody>
          <a:bodyPr>
            <a:normAutofit/>
          </a:bodyPr>
          <a:lstStyle/>
          <a:p>
            <a:pPr marL="0" indent="0">
              <a:lnSpc>
                <a:spcPct val="100000"/>
              </a:lnSpc>
              <a:spcBef>
                <a:spcPts val="0"/>
              </a:spcBef>
              <a:buNone/>
            </a:pPr>
            <a:r>
              <a:rPr lang="en-US" sz="1400" dirty="0"/>
              <a:t>One Goal:  </a:t>
            </a:r>
            <a:r>
              <a:rPr lang="en-US" sz="1400" b="0" dirty="0"/>
              <a:t>Meet the education and training needs of military connected students.</a:t>
            </a:r>
          </a:p>
          <a:p>
            <a:pPr>
              <a:lnSpc>
                <a:spcPct val="100000"/>
              </a:lnSpc>
              <a:spcBef>
                <a:spcPts val="0"/>
              </a:spcBef>
            </a:pPr>
            <a:endParaRPr lang="en-US" sz="1400" dirty="0"/>
          </a:p>
          <a:p>
            <a:pPr marL="0" indent="0">
              <a:lnSpc>
                <a:spcPct val="100000"/>
              </a:lnSpc>
              <a:spcBef>
                <a:spcPts val="0"/>
              </a:spcBef>
              <a:buNone/>
            </a:pPr>
            <a:r>
              <a:rPr lang="en-US" sz="1400" dirty="0"/>
              <a:t>Achieved Through Partnerships:  </a:t>
            </a:r>
          </a:p>
          <a:p>
            <a:pPr marL="0" indent="0">
              <a:lnSpc>
                <a:spcPct val="100000"/>
              </a:lnSpc>
              <a:spcBef>
                <a:spcPts val="0"/>
              </a:spcBef>
              <a:buNone/>
            </a:pPr>
            <a:endParaRPr lang="en-US" sz="1200" dirty="0"/>
          </a:p>
          <a:p>
            <a:pPr>
              <a:lnSpc>
                <a:spcPct val="100000"/>
              </a:lnSpc>
              <a:spcBef>
                <a:spcPts val="0"/>
              </a:spcBef>
            </a:pPr>
            <a:r>
              <a:rPr lang="en-US" sz="1200" dirty="0"/>
              <a:t>K-12</a:t>
            </a:r>
            <a:r>
              <a:rPr lang="en-US" sz="1200" b="0" dirty="0"/>
              <a:t>:  Fort Hood partners with 9 x local Independent School Districts to address educational needs of military children.</a:t>
            </a:r>
          </a:p>
          <a:p>
            <a:pPr marL="346075" lvl="1">
              <a:lnSpc>
                <a:spcPct val="100000"/>
              </a:lnSpc>
              <a:spcBef>
                <a:spcPts val="0"/>
              </a:spcBef>
            </a:pPr>
            <a:r>
              <a:rPr lang="en-US" sz="1200" dirty="0"/>
              <a:t>Garrison School Liaison Officers and ISD Military Liaisons provide interaction backbone.</a:t>
            </a:r>
          </a:p>
          <a:p>
            <a:pPr marL="346075" lvl="1">
              <a:lnSpc>
                <a:spcPct val="100000"/>
              </a:lnSpc>
              <a:spcBef>
                <a:spcPts val="0"/>
              </a:spcBef>
            </a:pPr>
            <a:r>
              <a:rPr lang="en-US" sz="1200" dirty="0"/>
              <a:t>Adopt a School program aligns military units to 118 schools in 9 districts and operationalizes support to those schools IAW DoD 5500.7, Joint Ethics Regulations and AR 360-1, Community Relations.  </a:t>
            </a:r>
          </a:p>
          <a:p>
            <a:pPr marL="339725" lvl="1" indent="0">
              <a:lnSpc>
                <a:spcPct val="100000"/>
              </a:lnSpc>
              <a:spcBef>
                <a:spcPts val="0"/>
              </a:spcBef>
              <a:buNone/>
            </a:pPr>
            <a:endParaRPr lang="en-US" sz="1200" dirty="0"/>
          </a:p>
          <a:p>
            <a:pPr>
              <a:lnSpc>
                <a:spcPct val="100000"/>
              </a:lnSpc>
              <a:spcBef>
                <a:spcPts val="0"/>
              </a:spcBef>
            </a:pPr>
            <a:r>
              <a:rPr lang="en-US" sz="1200" dirty="0"/>
              <a:t>College / University:  </a:t>
            </a:r>
            <a:r>
              <a:rPr lang="en-US" sz="1200" b="0" dirty="0"/>
              <a:t>5 x academic institutions partner with Fort Hood to offer college programs and promote lifelong learning.</a:t>
            </a:r>
          </a:p>
          <a:p>
            <a:pPr marL="0" indent="0">
              <a:lnSpc>
                <a:spcPct val="100000"/>
              </a:lnSpc>
              <a:spcBef>
                <a:spcPts val="0"/>
              </a:spcBef>
              <a:buNone/>
            </a:pPr>
            <a:endParaRPr lang="en-US" sz="1200" dirty="0"/>
          </a:p>
          <a:p>
            <a:pPr>
              <a:lnSpc>
                <a:spcPct val="100000"/>
              </a:lnSpc>
              <a:spcBef>
                <a:spcPts val="0"/>
              </a:spcBef>
            </a:pPr>
            <a:r>
              <a:rPr lang="en-US" sz="1200" dirty="0"/>
              <a:t>Transition Assistance:  </a:t>
            </a:r>
            <a:r>
              <a:rPr lang="en-US" sz="1200" b="0" dirty="0"/>
              <a:t>Fort Hood partners with Workforce Solutions of Central Texas, Career Skills Programs, and Employers to facilitate civilian job placement post military service for approximately 800 Active and 600 Reserve Soldiers per month.  74% of clients are E1-E6 and under the age of 26.</a:t>
            </a:r>
          </a:p>
          <a:p>
            <a:pPr marL="346075" lvl="1">
              <a:lnSpc>
                <a:spcPct val="100000"/>
              </a:lnSpc>
              <a:spcBef>
                <a:spcPts val="0"/>
              </a:spcBef>
            </a:pPr>
            <a:r>
              <a:rPr lang="en-US" sz="1200" b="0" dirty="0"/>
              <a:t>Workforce Solutions of Central Texas provides financial assistance in the pursuit of college or vocational training programs indicated by the area’s high demand occupations list with all services leading to employment for Soldiers and their spouses.</a:t>
            </a:r>
          </a:p>
          <a:p>
            <a:pPr marL="346075" lvl="1">
              <a:lnSpc>
                <a:spcPct val="100000"/>
              </a:lnSpc>
              <a:spcBef>
                <a:spcPts val="0"/>
              </a:spcBef>
            </a:pPr>
            <a:r>
              <a:rPr lang="en-US" sz="1200" b="0" dirty="0"/>
              <a:t>22 x Career Skills Programs </a:t>
            </a:r>
            <a:r>
              <a:rPr lang="en-US" sz="1200" dirty="0"/>
              <a:t>p</a:t>
            </a:r>
            <a:r>
              <a:rPr lang="en-US" sz="1200" b="0" dirty="0"/>
              <a:t>rovide apprenticeships, on-the-job training, employment skills training, </a:t>
            </a:r>
          </a:p>
          <a:p>
            <a:pPr marL="346075" lvl="1">
              <a:lnSpc>
                <a:spcPct val="100000"/>
              </a:lnSpc>
              <a:spcBef>
                <a:spcPts val="0"/>
              </a:spcBef>
              <a:buNone/>
            </a:pPr>
            <a:r>
              <a:rPr lang="en-US" sz="1200" dirty="0"/>
              <a:t>    </a:t>
            </a:r>
            <a:r>
              <a:rPr lang="en-US" sz="1200" b="0" dirty="0"/>
              <a:t>and internships.</a:t>
            </a:r>
            <a:endParaRPr lang="en-US" sz="1200" dirty="0"/>
          </a:p>
          <a:p>
            <a:pPr marL="346075" lvl="1">
              <a:lnSpc>
                <a:spcPct val="100000"/>
              </a:lnSpc>
              <a:spcBef>
                <a:spcPts val="0"/>
              </a:spcBef>
            </a:pPr>
            <a:r>
              <a:rPr lang="en-US" sz="1200" dirty="0"/>
              <a:t>Direct connection with over 4,500 employers.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846"/>
          <a:stretch/>
        </p:blipFill>
        <p:spPr>
          <a:xfrm>
            <a:off x="156837" y="1143234"/>
            <a:ext cx="2785258" cy="1618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B844A1E-1DF4-C525-A44F-811E8E9EDDE2}"/>
              </a:ext>
            </a:extLst>
          </p:cNvPr>
          <p:cNvPicPr>
            <a:picLocks noChangeAspect="1"/>
          </p:cNvPicPr>
          <p:nvPr/>
        </p:nvPicPr>
        <p:blipFill>
          <a:blip r:embed="rId4"/>
          <a:stretch>
            <a:fillRect/>
          </a:stretch>
        </p:blipFill>
        <p:spPr>
          <a:xfrm>
            <a:off x="6542207" y="1143234"/>
            <a:ext cx="2447908" cy="1631938"/>
          </a:xfrm>
          <a:prstGeom prst="rect">
            <a:avLst/>
          </a:prstGeom>
          <a:ln w="381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3EC0648-5452-27E3-940D-51A30C6E6032}"/>
              </a:ext>
            </a:extLst>
          </p:cNvPr>
          <p:cNvPicPr>
            <a:picLocks noChangeAspect="1"/>
          </p:cNvPicPr>
          <p:nvPr/>
        </p:nvPicPr>
        <p:blipFill rotWithShape="1">
          <a:blip r:embed="rId5"/>
          <a:srcRect l="4171" r="5788"/>
          <a:stretch/>
        </p:blipFill>
        <p:spPr>
          <a:xfrm>
            <a:off x="3133501" y="1143234"/>
            <a:ext cx="3217299" cy="1624171"/>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38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C72E-B70D-44D8-B7FB-9A9F83A2DB05}"/>
              </a:ext>
            </a:extLst>
          </p:cNvPr>
          <p:cNvSpPr>
            <a:spLocks noGrp="1"/>
          </p:cNvSpPr>
          <p:nvPr>
            <p:ph type="title"/>
          </p:nvPr>
        </p:nvSpPr>
        <p:spPr>
          <a:xfrm>
            <a:off x="836760" y="100586"/>
            <a:ext cx="7900839" cy="867930"/>
          </a:xfrm>
        </p:spPr>
        <p:txBody>
          <a:bodyPr/>
          <a:lstStyle/>
          <a:p>
            <a:r>
              <a:rPr lang="en-US" dirty="0"/>
              <a:t>One Great Community Through Partnerships</a:t>
            </a:r>
          </a:p>
        </p:txBody>
      </p:sp>
      <p:sp>
        <p:nvSpPr>
          <p:cNvPr id="3" name="Content Placeholder 2">
            <a:extLst>
              <a:ext uri="{FF2B5EF4-FFF2-40B4-BE49-F238E27FC236}">
                <a16:creationId xmlns:a16="http://schemas.microsoft.com/office/drawing/2014/main" id="{6E5E1AAF-B8B0-47C4-B0F0-70C300EBEEFC}"/>
              </a:ext>
            </a:extLst>
          </p:cNvPr>
          <p:cNvSpPr>
            <a:spLocks noGrp="1"/>
          </p:cNvSpPr>
          <p:nvPr>
            <p:ph idx="1"/>
          </p:nvPr>
        </p:nvSpPr>
        <p:spPr>
          <a:xfrm>
            <a:off x="211015" y="2584024"/>
            <a:ext cx="8628185" cy="3644900"/>
          </a:xfrm>
        </p:spPr>
        <p:txBody>
          <a:bodyPr>
            <a:normAutofit fontScale="85000" lnSpcReduction="20000"/>
          </a:bodyPr>
          <a:lstStyle/>
          <a:p>
            <a:pPr marL="0" indent="0">
              <a:lnSpc>
                <a:spcPct val="120000"/>
              </a:lnSpc>
              <a:spcBef>
                <a:spcPts val="0"/>
              </a:spcBef>
              <a:buNone/>
            </a:pPr>
            <a:r>
              <a:rPr lang="en-US" sz="1600" dirty="0"/>
              <a:t>Goal: </a:t>
            </a:r>
            <a:r>
              <a:rPr lang="en-US" sz="1400" b="0" dirty="0"/>
              <a:t>Engage Soldiers and Military Families in Meaningful Employment to Retain </a:t>
            </a:r>
          </a:p>
          <a:p>
            <a:pPr marL="0" indent="0">
              <a:lnSpc>
                <a:spcPct val="120000"/>
              </a:lnSpc>
              <a:spcBef>
                <a:spcPts val="0"/>
              </a:spcBef>
              <a:buNone/>
            </a:pPr>
            <a:r>
              <a:rPr lang="en-US" sz="1400" b="0" dirty="0"/>
              <a:t>Them in Central Texas</a:t>
            </a:r>
          </a:p>
          <a:p>
            <a:pPr marL="0" indent="0">
              <a:lnSpc>
                <a:spcPct val="120000"/>
              </a:lnSpc>
              <a:spcBef>
                <a:spcPts val="0"/>
              </a:spcBef>
              <a:buNone/>
            </a:pPr>
            <a:endParaRPr lang="en-US" sz="1500" dirty="0"/>
          </a:p>
          <a:p>
            <a:pPr marL="0" indent="0">
              <a:lnSpc>
                <a:spcPct val="120000"/>
              </a:lnSpc>
              <a:spcBef>
                <a:spcPts val="0"/>
              </a:spcBef>
              <a:buNone/>
            </a:pPr>
            <a:r>
              <a:rPr lang="en-US" sz="1600" dirty="0"/>
              <a:t>Why</a:t>
            </a:r>
          </a:p>
          <a:p>
            <a:pPr>
              <a:lnSpc>
                <a:spcPct val="120000"/>
              </a:lnSpc>
              <a:spcBef>
                <a:spcPts val="0"/>
              </a:spcBef>
            </a:pPr>
            <a:r>
              <a:rPr lang="en-US" sz="1400" b="0" dirty="0"/>
              <a:t>Veterans Inventory (HOTDA) – </a:t>
            </a:r>
          </a:p>
          <a:p>
            <a:pPr lvl="1">
              <a:lnSpc>
                <a:spcPct val="120000"/>
              </a:lnSpc>
              <a:spcBef>
                <a:spcPts val="0"/>
              </a:spcBef>
            </a:pPr>
            <a:r>
              <a:rPr lang="en-US" sz="1400" dirty="0"/>
              <a:t>In 2021: 18,344 People Transitioned from Fort Hood Annually – Active-Duty (9,780); Reserves (5,419); National Guard (3,145)</a:t>
            </a:r>
          </a:p>
          <a:p>
            <a:pPr lvl="1">
              <a:lnSpc>
                <a:spcPct val="120000"/>
              </a:lnSpc>
              <a:spcBef>
                <a:spcPts val="0"/>
              </a:spcBef>
            </a:pPr>
            <a:r>
              <a:rPr lang="en-US" sz="1400" b="0" dirty="0"/>
              <a:t>Transitioning Military Will Stay in the Area for the “Right” Job</a:t>
            </a:r>
          </a:p>
          <a:p>
            <a:pPr>
              <a:lnSpc>
                <a:spcPct val="120000"/>
              </a:lnSpc>
              <a:spcBef>
                <a:spcPts val="0"/>
              </a:spcBef>
            </a:pPr>
            <a:r>
              <a:rPr lang="en-US" sz="1400" b="0" dirty="0"/>
              <a:t>Veterans and Military Spouses Have a Proven Work Ethic and Unique Skills Sets</a:t>
            </a:r>
          </a:p>
          <a:p>
            <a:pPr>
              <a:lnSpc>
                <a:spcPct val="120000"/>
              </a:lnSpc>
              <a:spcBef>
                <a:spcPts val="0"/>
              </a:spcBef>
              <a:spcAft>
                <a:spcPts val="1200"/>
              </a:spcAft>
            </a:pPr>
            <a:r>
              <a:rPr lang="en-US" sz="1400" b="0" dirty="0"/>
              <a:t>Local and State Employers Recognize that Veterans and Spouses Have Skills or Can Be Trained to Meet The Employers’ High-Skills Job Demands</a:t>
            </a:r>
          </a:p>
          <a:p>
            <a:pPr marL="0" indent="0">
              <a:lnSpc>
                <a:spcPct val="120000"/>
              </a:lnSpc>
              <a:spcBef>
                <a:spcPts val="0"/>
              </a:spcBef>
              <a:buNone/>
            </a:pPr>
            <a:r>
              <a:rPr lang="en-US" sz="1600" dirty="0"/>
              <a:t>Results</a:t>
            </a:r>
            <a:endParaRPr lang="en-US" sz="1600" b="0" dirty="0"/>
          </a:p>
          <a:p>
            <a:pPr>
              <a:lnSpc>
                <a:spcPct val="120000"/>
              </a:lnSpc>
              <a:spcBef>
                <a:spcPts val="0"/>
              </a:spcBef>
            </a:pPr>
            <a:r>
              <a:rPr lang="en-US" sz="1400" b="0" dirty="0"/>
              <a:t>$30,938,887 – Department of Labor and Texas Workforce Commission Funds (2003 to 2022)</a:t>
            </a:r>
          </a:p>
          <a:p>
            <a:pPr>
              <a:lnSpc>
                <a:spcPct val="120000"/>
              </a:lnSpc>
              <a:spcBef>
                <a:spcPts val="0"/>
              </a:spcBef>
            </a:pPr>
            <a:r>
              <a:rPr lang="en-US" sz="1400" b="0" dirty="0"/>
              <a:t>$23,183,166 – Child Care Funding Assistance – Health and Human Services Funds – Funding Year 2022</a:t>
            </a:r>
          </a:p>
          <a:p>
            <a:pPr>
              <a:lnSpc>
                <a:spcPct val="120000"/>
              </a:lnSpc>
              <a:spcBef>
                <a:spcPts val="0"/>
              </a:spcBef>
            </a:pPr>
            <a:r>
              <a:rPr lang="en-US" sz="1400" b="0" dirty="0"/>
              <a:t>8,824 Served – Transitioning Military, Military Spouses, Veterans, Civil Service Employees </a:t>
            </a:r>
          </a:p>
          <a:p>
            <a:pPr>
              <a:lnSpc>
                <a:spcPct val="120000"/>
              </a:lnSpc>
              <a:spcBef>
                <a:spcPts val="0"/>
              </a:spcBef>
            </a:pPr>
            <a:r>
              <a:rPr lang="en-US" sz="1400" b="0" dirty="0"/>
              <a:t>91% Entered Employment Rate</a:t>
            </a:r>
          </a:p>
          <a:p>
            <a:pPr>
              <a:lnSpc>
                <a:spcPct val="120000"/>
              </a:lnSpc>
              <a:spcBef>
                <a:spcPts val="0"/>
              </a:spcBef>
            </a:pPr>
            <a:r>
              <a:rPr lang="en-US" sz="1400" b="0" dirty="0"/>
              <a:t>Average Placement Salary - $85,000</a:t>
            </a:r>
          </a:p>
          <a:p>
            <a:pPr marL="0" indent="0">
              <a:buNone/>
            </a:pPr>
            <a:endParaRPr lang="en-US" dirty="0"/>
          </a:p>
        </p:txBody>
      </p:sp>
      <p:sp>
        <p:nvSpPr>
          <p:cNvPr id="4" name="Text Placeholder 3">
            <a:extLst>
              <a:ext uri="{FF2B5EF4-FFF2-40B4-BE49-F238E27FC236}">
                <a16:creationId xmlns:a16="http://schemas.microsoft.com/office/drawing/2014/main" id="{86D56517-EF75-4829-9056-C2C1AB2C8993}"/>
              </a:ext>
            </a:extLst>
          </p:cNvPr>
          <p:cNvSpPr>
            <a:spLocks noGrp="1"/>
          </p:cNvSpPr>
          <p:nvPr>
            <p:ph type="body" sz="quarter" idx="15"/>
          </p:nvPr>
        </p:nvSpPr>
        <p:spPr/>
        <p:txBody>
          <a:bodyPr/>
          <a:lstStyle/>
          <a:p>
            <a:r>
              <a:rPr lang="en-US" dirty="0"/>
              <a:t>Education – Training and Employment</a:t>
            </a:r>
          </a:p>
        </p:txBody>
      </p:sp>
      <p:pic>
        <p:nvPicPr>
          <p:cNvPr id="5" name="Picture 2" descr="Workforce Solutions of Central Texas logo">
            <a:extLst>
              <a:ext uri="{FF2B5EF4-FFF2-40B4-BE49-F238E27FC236}">
                <a16:creationId xmlns:a16="http://schemas.microsoft.com/office/drawing/2014/main" id="{35BACA23-5C6D-4D14-9E82-7ADB27A8D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0" y="5964518"/>
            <a:ext cx="2008687" cy="673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ECF9FC-6650-43F0-8BE3-A9006B683B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44"/>
          <a:stretch/>
        </p:blipFill>
        <p:spPr>
          <a:xfrm rot="5400000">
            <a:off x="6463249" y="1039525"/>
            <a:ext cx="2271539" cy="2114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5E49A664-8D28-4453-AB16-E3BCD5E220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29" b="15833"/>
          <a:stretch/>
        </p:blipFill>
        <p:spPr>
          <a:xfrm>
            <a:off x="3708356" y="961196"/>
            <a:ext cx="2628900" cy="1522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E0A57AF-C7E7-4D07-B299-B9FF2A1239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508"/>
          <a:stretch/>
        </p:blipFill>
        <p:spPr>
          <a:xfrm>
            <a:off x="942975" y="961196"/>
            <a:ext cx="2561058" cy="154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671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EC10-C740-A7BE-1966-CDC0B485A0C2}"/>
              </a:ext>
            </a:extLst>
          </p:cNvPr>
          <p:cNvSpPr>
            <a:spLocks noGrp="1"/>
          </p:cNvSpPr>
          <p:nvPr>
            <p:ph type="title"/>
          </p:nvPr>
        </p:nvSpPr>
        <p:spPr>
          <a:xfrm>
            <a:off x="836760" y="100586"/>
            <a:ext cx="8124359" cy="867930"/>
          </a:xfrm>
        </p:spPr>
        <p:txBody>
          <a:bodyPr/>
          <a:lstStyle/>
          <a:p>
            <a:r>
              <a:rPr lang="en-US" dirty="0"/>
              <a:t>One Great Community Through Partnerships</a:t>
            </a:r>
          </a:p>
        </p:txBody>
      </p:sp>
      <p:sp>
        <p:nvSpPr>
          <p:cNvPr id="3" name="Content Placeholder 2">
            <a:extLst>
              <a:ext uri="{FF2B5EF4-FFF2-40B4-BE49-F238E27FC236}">
                <a16:creationId xmlns:a16="http://schemas.microsoft.com/office/drawing/2014/main" id="{DC5F293E-56D4-6F1C-C0DD-E7482A9F7ACE}"/>
              </a:ext>
            </a:extLst>
          </p:cNvPr>
          <p:cNvSpPr>
            <a:spLocks noGrp="1"/>
          </p:cNvSpPr>
          <p:nvPr>
            <p:ph idx="1"/>
          </p:nvPr>
        </p:nvSpPr>
        <p:spPr>
          <a:xfrm>
            <a:off x="38440" y="2253426"/>
            <a:ext cx="8961119" cy="3968750"/>
          </a:xfrm>
        </p:spPr>
        <p:txBody>
          <a:bodyPr>
            <a:normAutofit fontScale="92500" lnSpcReduction="10000"/>
          </a:bodyPr>
          <a:lstStyle/>
          <a:p>
            <a:pPr marL="0" indent="0">
              <a:buNone/>
            </a:pPr>
            <a:r>
              <a:rPr lang="en-US" sz="1400" dirty="0"/>
              <a:t>What We Do</a:t>
            </a:r>
          </a:p>
          <a:p>
            <a:r>
              <a:rPr lang="en-US" sz="1500" dirty="0"/>
              <a:t>Services for Transitioning Military, Military Spouses, Veterans, and Civil Service Employees</a:t>
            </a:r>
          </a:p>
          <a:p>
            <a:pPr lvl="1"/>
            <a:r>
              <a:rPr lang="en-US" sz="1300" dirty="0"/>
              <a:t>Information About Local Jobs, Careers, and Wages</a:t>
            </a:r>
          </a:p>
          <a:p>
            <a:pPr lvl="1"/>
            <a:r>
              <a:rPr lang="en-US" sz="1300" dirty="0"/>
              <a:t>Child Care Assistance – Over 2,500 Children in Care This Year</a:t>
            </a:r>
          </a:p>
          <a:p>
            <a:pPr lvl="1"/>
            <a:r>
              <a:rPr lang="en-US" sz="1300" dirty="0"/>
              <a:t>Financial Support for Vocational Training (College Degree)</a:t>
            </a:r>
          </a:p>
          <a:p>
            <a:pPr lvl="1"/>
            <a:r>
              <a:rPr lang="en-US" sz="1300" dirty="0"/>
              <a:t>Financial Assistance for Short-Term Training with Certifications and Related Expenses – Up to $6,750 Per Person – Goal: No One Goes Into Debt Because of Transition</a:t>
            </a:r>
          </a:p>
          <a:p>
            <a:pPr lvl="1"/>
            <a:r>
              <a:rPr lang="en-US" sz="1300" dirty="0"/>
              <a:t>One-on-One Career Counseling and Guidance </a:t>
            </a:r>
          </a:p>
          <a:p>
            <a:pPr lvl="1"/>
            <a:r>
              <a:rPr lang="en-US" sz="1300" dirty="0"/>
              <a:t>Resume Prep and Job Search Assistance – Connection to Employment</a:t>
            </a:r>
          </a:p>
          <a:p>
            <a:r>
              <a:rPr lang="en-US" sz="1500" dirty="0"/>
              <a:t>How We Do It</a:t>
            </a:r>
          </a:p>
          <a:p>
            <a:pPr lvl="1"/>
            <a:r>
              <a:rPr lang="en-US" sz="1300" dirty="0"/>
              <a:t>Coordination with Transition Assistance Program</a:t>
            </a:r>
          </a:p>
          <a:p>
            <a:pPr lvl="2"/>
            <a:r>
              <a:rPr lang="en-US" sz="1300" dirty="0"/>
              <a:t>Fort Hood Liaison – Daily Onsite Presence Marketing Program - Briefings: Career Skills Programs, Executive Level Retirement, Family Readiness Groups; Community Outreach Events; Command Team Briefings   </a:t>
            </a:r>
          </a:p>
          <a:p>
            <a:pPr lvl="2"/>
            <a:r>
              <a:rPr lang="en-US" sz="1300" dirty="0"/>
              <a:t>Annual Red, White, and You Veterans Job Fair – 185 Employers; 142,852 Jobs; Projected Over 3,000 Job Seekers</a:t>
            </a:r>
          </a:p>
          <a:p>
            <a:pPr lvl="2"/>
            <a:r>
              <a:rPr lang="en-US" sz="1300" dirty="0"/>
              <a:t>Streamlined Mass Enrollments</a:t>
            </a:r>
          </a:p>
          <a:p>
            <a:pPr lvl="2"/>
            <a:r>
              <a:rPr lang="en-US" sz="1300" dirty="0"/>
              <a:t>Community Resource Courses</a:t>
            </a:r>
          </a:p>
          <a:p>
            <a:pPr lvl="1"/>
            <a:r>
              <a:rPr lang="en-US" sz="1300" dirty="0"/>
              <a:t>Support for Career Skills Programs Employers and Training Providers</a:t>
            </a:r>
          </a:p>
          <a:p>
            <a:pPr lvl="1"/>
            <a:r>
              <a:rPr lang="en-US" sz="1300" dirty="0"/>
              <a:t>Membership/Support – AUSA, Chambers’ Military Affairs Committees, and Dept. of Labor’s “We Hire Vets”</a:t>
            </a:r>
          </a:p>
        </p:txBody>
      </p:sp>
      <p:sp>
        <p:nvSpPr>
          <p:cNvPr id="4" name="Text Placeholder 3">
            <a:extLst>
              <a:ext uri="{FF2B5EF4-FFF2-40B4-BE49-F238E27FC236}">
                <a16:creationId xmlns:a16="http://schemas.microsoft.com/office/drawing/2014/main" id="{EC340450-D227-59BC-5306-600C2D146204}"/>
              </a:ext>
            </a:extLst>
          </p:cNvPr>
          <p:cNvSpPr>
            <a:spLocks noGrp="1"/>
          </p:cNvSpPr>
          <p:nvPr>
            <p:ph type="body" sz="quarter" idx="15"/>
          </p:nvPr>
        </p:nvSpPr>
        <p:spPr/>
        <p:txBody>
          <a:bodyPr/>
          <a:lstStyle/>
          <a:p>
            <a:r>
              <a:rPr lang="en-US" dirty="0"/>
              <a:t>Education – Training and Employment</a:t>
            </a:r>
          </a:p>
        </p:txBody>
      </p:sp>
      <p:pic>
        <p:nvPicPr>
          <p:cNvPr id="1026" name="Picture 2" descr="Workforce Solutions of Central Texas logo">
            <a:extLst>
              <a:ext uri="{FF2B5EF4-FFF2-40B4-BE49-F238E27FC236}">
                <a16:creationId xmlns:a16="http://schemas.microsoft.com/office/drawing/2014/main" id="{896E615C-0C06-E0AE-EEB9-A15EEBCC5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2" y="5964518"/>
            <a:ext cx="2008687" cy="673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97890D2-464C-44F0-902D-C37A1084BD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61" b="9741"/>
          <a:stretch/>
        </p:blipFill>
        <p:spPr>
          <a:xfrm>
            <a:off x="5895975" y="865858"/>
            <a:ext cx="2543175" cy="158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447D8A-848F-463D-853D-98A588B51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718" y="967557"/>
            <a:ext cx="1972631" cy="1479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9A683E58-04B9-4B57-A031-00EBF9320C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47" t="34956" r="29791"/>
          <a:stretch/>
        </p:blipFill>
        <p:spPr>
          <a:xfrm>
            <a:off x="1476199" y="968516"/>
            <a:ext cx="2008687" cy="1472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51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a:xfrm>
            <a:off x="836760" y="100586"/>
            <a:ext cx="8307239" cy="867930"/>
          </a:xfrm>
        </p:spPr>
        <p:txBody>
          <a:bodyPr/>
          <a:lstStyle/>
          <a:p>
            <a:r>
              <a:rPr lang="en-US" dirty="0"/>
              <a:t>One Great Community Through Partnerships</a:t>
            </a:r>
          </a:p>
        </p:txBody>
      </p:sp>
      <p:sp>
        <p:nvSpPr>
          <p:cNvPr id="7" name="Text Placeholder 6">
            <a:extLst>
              <a:ext uri="{FF2B5EF4-FFF2-40B4-BE49-F238E27FC236}">
                <a16:creationId xmlns:a16="http://schemas.microsoft.com/office/drawing/2014/main" id="{9469D12B-CAA2-4D77-0398-032B26F940E1}"/>
              </a:ext>
            </a:extLst>
          </p:cNvPr>
          <p:cNvSpPr>
            <a:spLocks noGrp="1"/>
          </p:cNvSpPr>
          <p:nvPr>
            <p:ph type="body" sz="quarter" idx="15"/>
          </p:nvPr>
        </p:nvSpPr>
        <p:spPr/>
        <p:txBody>
          <a:bodyPr/>
          <a:lstStyle/>
          <a:p>
            <a:r>
              <a:rPr lang="en-US" dirty="0">
                <a:highlight>
                  <a:srgbClr val="FFFF00"/>
                </a:highlight>
              </a:rPr>
              <a:t>Housing</a:t>
            </a:r>
          </a:p>
        </p:txBody>
      </p:sp>
      <p:sp>
        <p:nvSpPr>
          <p:cNvPr id="2" name="Content Placeholder 5">
            <a:extLst>
              <a:ext uri="{FF2B5EF4-FFF2-40B4-BE49-F238E27FC236}">
                <a16:creationId xmlns:a16="http://schemas.microsoft.com/office/drawing/2014/main" id="{705E0B19-0099-0077-03D9-CCD191C6EF69}"/>
              </a:ext>
            </a:extLst>
          </p:cNvPr>
          <p:cNvSpPr>
            <a:spLocks noGrp="1"/>
          </p:cNvSpPr>
          <p:nvPr>
            <p:ph idx="1"/>
          </p:nvPr>
        </p:nvSpPr>
        <p:spPr>
          <a:xfrm>
            <a:off x="85815" y="2779822"/>
            <a:ext cx="8886546" cy="3977592"/>
          </a:xfrm>
        </p:spPr>
        <p:txBody>
          <a:bodyPr>
            <a:normAutofit/>
          </a:bodyPr>
          <a:lstStyle/>
          <a:p>
            <a:pPr marL="0" indent="0">
              <a:lnSpc>
                <a:spcPct val="100000"/>
              </a:lnSpc>
              <a:spcBef>
                <a:spcPts val="0"/>
              </a:spcBef>
              <a:buNone/>
            </a:pPr>
            <a:r>
              <a:rPr lang="en-US" sz="1500" dirty="0"/>
              <a:t>One Goal:  </a:t>
            </a:r>
            <a:r>
              <a:rPr lang="en-US" sz="1500" b="0" dirty="0"/>
              <a:t>Affordable, proximate, and reliably available quality housing for military families.   </a:t>
            </a:r>
          </a:p>
          <a:p>
            <a:pPr>
              <a:lnSpc>
                <a:spcPct val="100000"/>
              </a:lnSpc>
              <a:spcBef>
                <a:spcPts val="0"/>
              </a:spcBef>
            </a:pPr>
            <a:endParaRPr lang="en-US" sz="900" dirty="0"/>
          </a:p>
          <a:p>
            <a:pPr marL="0" indent="0">
              <a:lnSpc>
                <a:spcPct val="100000"/>
              </a:lnSpc>
              <a:spcBef>
                <a:spcPts val="0"/>
              </a:spcBef>
              <a:buNone/>
            </a:pPr>
            <a:r>
              <a:rPr lang="en-US" sz="1500" dirty="0"/>
              <a:t>Achieved Through Partnerships:  </a:t>
            </a:r>
          </a:p>
          <a:p>
            <a:pPr marL="0" indent="0">
              <a:lnSpc>
                <a:spcPct val="100000"/>
              </a:lnSpc>
              <a:spcBef>
                <a:spcPts val="0"/>
              </a:spcBef>
              <a:buNone/>
            </a:pPr>
            <a:endParaRPr lang="en-US" sz="900" dirty="0"/>
          </a:p>
          <a:p>
            <a:pPr>
              <a:lnSpc>
                <a:spcPct val="100000"/>
              </a:lnSpc>
              <a:spcBef>
                <a:spcPts val="0"/>
              </a:spcBef>
            </a:pPr>
            <a:r>
              <a:rPr lang="en-US" sz="1200" dirty="0"/>
              <a:t>Privatized Army Lodging:  </a:t>
            </a:r>
            <a:r>
              <a:rPr lang="en-US" sz="1200" b="0" dirty="0"/>
              <a:t>IHG Army Hotels provide temporary lodging at BAH rates until military families find permanent accommodation at their new duty station.  </a:t>
            </a:r>
            <a:r>
              <a:rPr lang="en-US" sz="1200" dirty="0"/>
              <a:t>  </a:t>
            </a:r>
          </a:p>
          <a:p>
            <a:pPr>
              <a:lnSpc>
                <a:spcPct val="100000"/>
              </a:lnSpc>
              <a:spcBef>
                <a:spcPts val="0"/>
              </a:spcBef>
            </a:pPr>
            <a:endParaRPr lang="en-US" sz="1200" dirty="0"/>
          </a:p>
          <a:p>
            <a:pPr>
              <a:lnSpc>
                <a:spcPct val="100000"/>
              </a:lnSpc>
              <a:spcBef>
                <a:spcPts val="0"/>
              </a:spcBef>
            </a:pPr>
            <a:r>
              <a:rPr lang="en-US" sz="1200" dirty="0"/>
              <a:t>Off-Post Community Housing:  </a:t>
            </a:r>
          </a:p>
          <a:p>
            <a:pPr marL="400050" lvl="1">
              <a:lnSpc>
                <a:spcPct val="100000"/>
              </a:lnSpc>
              <a:spcBef>
                <a:spcPts val="0"/>
              </a:spcBef>
            </a:pPr>
            <a:r>
              <a:rPr lang="en-US" sz="1200" b="0" dirty="0"/>
              <a:t>80 years of partnership between the Army and Fort Hood’s surrounding communities.</a:t>
            </a:r>
          </a:p>
          <a:p>
            <a:pPr marL="400050" lvl="1">
              <a:lnSpc>
                <a:spcPct val="100000"/>
              </a:lnSpc>
              <a:spcBef>
                <a:spcPts val="0"/>
              </a:spcBef>
            </a:pPr>
            <a:r>
              <a:rPr lang="en-US" sz="1200" b="0" dirty="0"/>
              <a:t>House approximately 78% of assigned military families</a:t>
            </a:r>
            <a:r>
              <a:rPr lang="en-US" sz="1200" dirty="0"/>
              <a:t>.</a:t>
            </a:r>
          </a:p>
          <a:p>
            <a:pPr marL="400050" lvl="1">
              <a:lnSpc>
                <a:spcPct val="100000"/>
              </a:lnSpc>
              <a:spcBef>
                <a:spcPts val="0"/>
              </a:spcBef>
            </a:pPr>
            <a:r>
              <a:rPr lang="en-US" sz="1200" b="0" dirty="0"/>
              <a:t>Military Value Program and Rental Partnership Program provide short- and long-term rental options for families awaiting on-post housing.  Agreements in place with 11 owners providing over 100 properties.  Average of 62 participating Service Member families per week.</a:t>
            </a:r>
          </a:p>
          <a:p>
            <a:pPr marL="0" indent="0">
              <a:lnSpc>
                <a:spcPct val="100000"/>
              </a:lnSpc>
              <a:spcBef>
                <a:spcPts val="0"/>
              </a:spcBef>
              <a:buNone/>
            </a:pPr>
            <a:endParaRPr lang="en-US" sz="1100" b="0" dirty="0"/>
          </a:p>
          <a:p>
            <a:pPr>
              <a:lnSpc>
                <a:spcPct val="100000"/>
              </a:lnSpc>
              <a:spcBef>
                <a:spcPts val="0"/>
              </a:spcBef>
            </a:pPr>
            <a:r>
              <a:rPr lang="en-US" sz="1100" dirty="0"/>
              <a:t>On-Post Privatized Family Housing</a:t>
            </a:r>
            <a:r>
              <a:rPr lang="en-US" sz="1100" b="0" dirty="0"/>
              <a:t>:  </a:t>
            </a:r>
          </a:p>
          <a:p>
            <a:pPr marL="400050" lvl="1">
              <a:lnSpc>
                <a:spcPct val="100000"/>
              </a:lnSpc>
              <a:spcBef>
                <a:spcPts val="0"/>
              </a:spcBef>
            </a:pPr>
            <a:r>
              <a:rPr lang="en-US" sz="1100" dirty="0"/>
              <a:t>20 years of partnership between the Army and Lendlease.  Army has 49% ownership (landowner) and Lendlease has 51% ownership (landlord).  </a:t>
            </a:r>
          </a:p>
          <a:p>
            <a:pPr marL="400050" lvl="1">
              <a:lnSpc>
                <a:spcPct val="100000"/>
              </a:lnSpc>
              <a:spcBef>
                <a:spcPts val="0"/>
              </a:spcBef>
            </a:pPr>
            <a:r>
              <a:rPr lang="en-US" sz="1100" b="0" dirty="0"/>
              <a:t>House approximately 22% of assigned military families in</a:t>
            </a:r>
            <a:r>
              <a:rPr lang="en-US" sz="1100" dirty="0"/>
              <a:t> 5,613 homes over 11 villages with average daily occupancy of 98%.</a:t>
            </a:r>
          </a:p>
          <a:p>
            <a:pPr marL="400050" lvl="1">
              <a:lnSpc>
                <a:spcPct val="100000"/>
              </a:lnSpc>
              <a:spcBef>
                <a:spcPts val="0"/>
              </a:spcBef>
            </a:pPr>
            <a:r>
              <a:rPr lang="en-US" sz="1100" b="0" dirty="0"/>
              <a:t>Resident Advisor</a:t>
            </a:r>
            <a:r>
              <a:rPr lang="en-US" sz="1100" dirty="0"/>
              <a:t>y Board and Community Life NCOs facilitate trust, transparency, and collaboration. </a:t>
            </a:r>
            <a:endParaRPr lang="en-US" sz="1100" b="0" dirty="0"/>
          </a:p>
          <a:p>
            <a:pPr marL="339725" lvl="1" indent="0">
              <a:lnSpc>
                <a:spcPct val="100000"/>
              </a:lnSpc>
              <a:spcBef>
                <a:spcPts val="0"/>
              </a:spcBef>
              <a:buNone/>
            </a:pPr>
            <a:endParaRPr lang="en-US" sz="1200" b="0" dirty="0"/>
          </a:p>
          <a:p>
            <a:pPr marL="339725" lvl="1" indent="0">
              <a:lnSpc>
                <a:spcPct val="100000"/>
              </a:lnSpc>
              <a:spcBef>
                <a:spcPts val="0"/>
              </a:spcBef>
              <a:buNone/>
            </a:pPr>
            <a:endParaRPr lang="en-US" sz="1200" dirty="0"/>
          </a:p>
          <a:p>
            <a:pPr>
              <a:lnSpc>
                <a:spcPct val="100000"/>
              </a:lnSpc>
              <a:spcBef>
                <a:spcPts val="0"/>
              </a:spcBef>
            </a:pPr>
            <a:endParaRPr lang="en-US" sz="1200" b="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38" t="22404" r="18470" b="22186"/>
          <a:stretch/>
        </p:blipFill>
        <p:spPr>
          <a:xfrm>
            <a:off x="7360673" y="1124904"/>
            <a:ext cx="1636792" cy="155448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9036560-F31B-BBE1-3B43-10B23499453B}"/>
              </a:ext>
            </a:extLst>
          </p:cNvPr>
          <p:cNvPicPr>
            <a:picLocks noChangeAspect="1"/>
          </p:cNvPicPr>
          <p:nvPr/>
        </p:nvPicPr>
        <p:blipFill rotWithShape="1">
          <a:blip r:embed="rId4"/>
          <a:srcRect l="6485" t="30282" r="11813"/>
          <a:stretch/>
        </p:blipFill>
        <p:spPr>
          <a:xfrm>
            <a:off x="3972410" y="1126920"/>
            <a:ext cx="1363980" cy="155448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3290"/>
          <a:stretch/>
        </p:blipFill>
        <p:spPr>
          <a:xfrm>
            <a:off x="103442" y="1124904"/>
            <a:ext cx="1797199" cy="155448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699" r="4188"/>
          <a:stretch/>
        </p:blipFill>
        <p:spPr>
          <a:xfrm>
            <a:off x="5466492" y="1124904"/>
            <a:ext cx="1764080" cy="155448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992B5B1-A4E8-5DED-A9D3-44ED39F7314C}"/>
              </a:ext>
            </a:extLst>
          </p:cNvPr>
          <p:cNvPicPr>
            <a:picLocks noChangeAspect="1"/>
          </p:cNvPicPr>
          <p:nvPr/>
        </p:nvPicPr>
        <p:blipFill>
          <a:blip r:embed="rId7"/>
          <a:stretch>
            <a:fillRect/>
          </a:stretch>
        </p:blipFill>
        <p:spPr>
          <a:xfrm>
            <a:off x="2030743" y="1124904"/>
            <a:ext cx="1811565" cy="155448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284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a:xfrm>
            <a:off x="836760" y="100586"/>
            <a:ext cx="8245095" cy="867930"/>
          </a:xfrm>
        </p:spPr>
        <p:txBody>
          <a:bodyPr/>
          <a:lstStyle/>
          <a:p>
            <a:r>
              <a:rPr lang="en-US" dirty="0"/>
              <a:t>One Great Community Through Partnerships</a:t>
            </a:r>
          </a:p>
        </p:txBody>
      </p:sp>
      <p:sp>
        <p:nvSpPr>
          <p:cNvPr id="7" name="Text Placeholder 6">
            <a:extLst>
              <a:ext uri="{FF2B5EF4-FFF2-40B4-BE49-F238E27FC236}">
                <a16:creationId xmlns:a16="http://schemas.microsoft.com/office/drawing/2014/main" id="{9469D12B-CAA2-4D77-0398-032B26F940E1}"/>
              </a:ext>
            </a:extLst>
          </p:cNvPr>
          <p:cNvSpPr>
            <a:spLocks noGrp="1"/>
          </p:cNvSpPr>
          <p:nvPr>
            <p:ph type="body" sz="quarter" idx="15"/>
          </p:nvPr>
        </p:nvSpPr>
        <p:spPr/>
        <p:txBody>
          <a:bodyPr/>
          <a:lstStyle/>
          <a:p>
            <a:r>
              <a:rPr lang="en-US" dirty="0">
                <a:highlight>
                  <a:srgbClr val="FFFF00"/>
                </a:highlight>
              </a:rPr>
              <a:t>Transportation</a:t>
            </a:r>
          </a:p>
        </p:txBody>
      </p:sp>
      <p:sp>
        <p:nvSpPr>
          <p:cNvPr id="2" name="Content Placeholder 5">
            <a:extLst>
              <a:ext uri="{FF2B5EF4-FFF2-40B4-BE49-F238E27FC236}">
                <a16:creationId xmlns:a16="http://schemas.microsoft.com/office/drawing/2014/main" id="{3C210347-D456-CE2C-7E23-A0D80D80ABB7}"/>
              </a:ext>
            </a:extLst>
          </p:cNvPr>
          <p:cNvSpPr>
            <a:spLocks noGrp="1"/>
          </p:cNvSpPr>
          <p:nvPr>
            <p:ph idx="1"/>
          </p:nvPr>
        </p:nvSpPr>
        <p:spPr>
          <a:xfrm>
            <a:off x="85815" y="2779822"/>
            <a:ext cx="8886546" cy="3762566"/>
          </a:xfrm>
        </p:spPr>
        <p:txBody>
          <a:bodyPr>
            <a:normAutofit lnSpcReduction="10000"/>
          </a:bodyPr>
          <a:lstStyle/>
          <a:p>
            <a:pPr marL="0" indent="0">
              <a:lnSpc>
                <a:spcPct val="100000"/>
              </a:lnSpc>
              <a:spcBef>
                <a:spcPts val="0"/>
              </a:spcBef>
              <a:buNone/>
            </a:pPr>
            <a:r>
              <a:rPr lang="en-US" sz="1500" dirty="0"/>
              <a:t>One Goal:  </a:t>
            </a:r>
            <a:r>
              <a:rPr lang="en-US" sz="1500" b="0" dirty="0"/>
              <a:t>Rapid and reliable movement of personnel, equipment, and material via ready and resilient transportation infrastructure and services.   </a:t>
            </a:r>
          </a:p>
          <a:p>
            <a:pPr>
              <a:lnSpc>
                <a:spcPct val="100000"/>
              </a:lnSpc>
              <a:spcBef>
                <a:spcPts val="0"/>
              </a:spcBef>
            </a:pPr>
            <a:endParaRPr lang="en-US" sz="900" dirty="0"/>
          </a:p>
          <a:p>
            <a:pPr marL="0" indent="0">
              <a:lnSpc>
                <a:spcPct val="100000"/>
              </a:lnSpc>
              <a:spcBef>
                <a:spcPts val="0"/>
              </a:spcBef>
              <a:buNone/>
            </a:pPr>
            <a:r>
              <a:rPr lang="en-US" sz="1500" dirty="0"/>
              <a:t>Achieved Through Partnerships:  </a:t>
            </a:r>
          </a:p>
          <a:p>
            <a:pPr marL="0" indent="0">
              <a:lnSpc>
                <a:spcPct val="100000"/>
              </a:lnSpc>
              <a:spcBef>
                <a:spcPts val="0"/>
              </a:spcBef>
              <a:buNone/>
            </a:pPr>
            <a:endParaRPr lang="en-US" sz="900" dirty="0"/>
          </a:p>
          <a:p>
            <a:pPr>
              <a:lnSpc>
                <a:spcPct val="100000"/>
              </a:lnSpc>
              <a:spcBef>
                <a:spcPts val="0"/>
              </a:spcBef>
            </a:pPr>
            <a:r>
              <a:rPr lang="en-US" sz="1200" dirty="0"/>
              <a:t>Readiness</a:t>
            </a:r>
            <a:r>
              <a:rPr lang="en-US" sz="1200" b="0" dirty="0"/>
              <a:t>:  Supporting maneuver and aviation training by controlling airspace and maintaining a regional airport capability.</a:t>
            </a:r>
          </a:p>
          <a:p>
            <a:pPr marL="400050" lvl="1">
              <a:lnSpc>
                <a:spcPct val="100000"/>
              </a:lnSpc>
              <a:spcBef>
                <a:spcPts val="0"/>
              </a:spcBef>
            </a:pPr>
            <a:r>
              <a:rPr lang="en-US" sz="1100" b="0" dirty="0"/>
              <a:t>2001 joint use agreement established partnership between Fort Hood and City of Killeen at Robert Gray Army Airfield.  The agreement leased a 75-acre parcel of land on Robert Gray Army Airfield to the City of Killeen for a period of 50 years.</a:t>
            </a:r>
          </a:p>
          <a:p>
            <a:pPr marL="400050" lvl="1">
              <a:lnSpc>
                <a:spcPct val="100000"/>
              </a:lnSpc>
              <a:spcBef>
                <a:spcPts val="0"/>
              </a:spcBef>
            </a:pPr>
            <a:r>
              <a:rPr lang="en-US" sz="1100" b="0" dirty="0"/>
              <a:t>In 2018, Fort Hood entered into an Inter-Governmental Support Agreement with the City of Killeen for maintenance of pavements on Robert Gray Army Airfield.</a:t>
            </a:r>
          </a:p>
          <a:p>
            <a:pPr marL="400050" lvl="1">
              <a:lnSpc>
                <a:spcPct val="100000"/>
              </a:lnSpc>
              <a:spcBef>
                <a:spcPts val="0"/>
              </a:spcBef>
            </a:pPr>
            <a:r>
              <a:rPr lang="en-US" sz="1100" b="0" dirty="0"/>
              <a:t>Fort Hood provides national airspace approach control service to the entire Central Texas aviation community within a 60 nautical mile radius of Robert Gray Army Airfield.  This includes Fort Hood and 8 civilian airports – Gatesville, Hamilton, Lampasas, temple, Skylark-Killeen, Salado, Briggs, and Goldthwaite.</a:t>
            </a:r>
            <a:endParaRPr lang="en-US" sz="1100" dirty="0"/>
          </a:p>
          <a:p>
            <a:pPr lvl="1">
              <a:lnSpc>
                <a:spcPct val="100000"/>
              </a:lnSpc>
              <a:spcBef>
                <a:spcPts val="0"/>
              </a:spcBef>
            </a:pPr>
            <a:endParaRPr lang="en-US" sz="800" b="0" dirty="0"/>
          </a:p>
          <a:p>
            <a:pPr>
              <a:lnSpc>
                <a:spcPct val="100000"/>
              </a:lnSpc>
              <a:spcBef>
                <a:spcPts val="0"/>
              </a:spcBef>
            </a:pPr>
            <a:r>
              <a:rPr lang="en-US" sz="1200" dirty="0"/>
              <a:t>Resiliency</a:t>
            </a:r>
            <a:r>
              <a:rPr lang="en-US" sz="1200" b="0" dirty="0"/>
              <a:t>:  Enhancing airfield safety and security by leveraging Defense Economic Adjustment Assistance (DEAAG) Grants.</a:t>
            </a:r>
          </a:p>
          <a:p>
            <a:pPr marL="400050" lvl="1">
              <a:lnSpc>
                <a:spcPct val="100000"/>
              </a:lnSpc>
              <a:spcBef>
                <a:spcPts val="0"/>
              </a:spcBef>
            </a:pPr>
            <a:r>
              <a:rPr lang="en-US" sz="1100" dirty="0"/>
              <a:t>In March 2016, City of Killeen partnered with Fort Hood on $5.3M project including a $4M DEAAG grant for renovation of Army Radar Approach Control Facility.</a:t>
            </a:r>
          </a:p>
          <a:p>
            <a:pPr marL="400050" lvl="1">
              <a:lnSpc>
                <a:spcPct val="100000"/>
              </a:lnSpc>
              <a:spcBef>
                <a:spcPts val="0"/>
              </a:spcBef>
            </a:pPr>
            <a:r>
              <a:rPr lang="en-US" sz="1100" b="0" dirty="0"/>
              <a:t>In December 2017, Bell County partnered with Fort Hood on $4.7M project including a $3.1M DEAAG grant for construction of a visual surveillance system comprised of 172 cameras.  </a:t>
            </a:r>
          </a:p>
          <a:p>
            <a:pPr marL="400050" lvl="1">
              <a:lnSpc>
                <a:spcPct val="100000"/>
              </a:lnSpc>
              <a:spcBef>
                <a:spcPts val="0"/>
              </a:spcBef>
            </a:pPr>
            <a:r>
              <a:rPr lang="en-US" sz="1100" dirty="0"/>
              <a:t>In January 2022, City of Temple partnered with Fort Hood on $14.5M project including a $5M DEAAG grant to expand the airfield microgrid to include air traffic control, ground operations, and emergency services facilities to provide 14 days of electricity resiliency without resupply or repair.</a:t>
            </a:r>
            <a:endParaRPr lang="en-US" sz="1100" b="0" dirty="0"/>
          </a:p>
          <a:p>
            <a:pPr lvl="1">
              <a:lnSpc>
                <a:spcPct val="100000"/>
              </a:lnSpc>
              <a:spcBef>
                <a:spcPts val="0"/>
              </a:spcBef>
            </a:pPr>
            <a:endParaRPr lang="en-US" sz="1200" b="0" dirty="0"/>
          </a:p>
          <a:p>
            <a:pPr marL="339725" lvl="1" indent="0">
              <a:lnSpc>
                <a:spcPct val="100000"/>
              </a:lnSpc>
              <a:spcBef>
                <a:spcPts val="0"/>
              </a:spcBef>
              <a:buNone/>
            </a:pPr>
            <a:endParaRPr lang="en-US" sz="1200" dirty="0"/>
          </a:p>
          <a:p>
            <a:pPr>
              <a:lnSpc>
                <a:spcPct val="100000"/>
              </a:lnSpc>
              <a:spcBef>
                <a:spcPts val="0"/>
              </a:spcBef>
            </a:pPr>
            <a:endParaRPr lang="en-US" sz="1200" b="0" dirty="0"/>
          </a:p>
        </p:txBody>
      </p:sp>
      <p:pic>
        <p:nvPicPr>
          <p:cNvPr id="6" name="Picture 3" descr="A4711-DCS-05-09960-001.JPG">
            <a:extLst>
              <a:ext uri="{FF2B5EF4-FFF2-40B4-BE49-F238E27FC236}">
                <a16:creationId xmlns:a16="http://schemas.microsoft.com/office/drawing/2014/main" id="{99C5A1F0-836F-A2E9-5E72-163A86A36B37}"/>
              </a:ext>
            </a:extLst>
          </p:cNvPr>
          <p:cNvPicPr>
            <a:picLocks noChangeAspect="1"/>
          </p:cNvPicPr>
          <p:nvPr/>
        </p:nvPicPr>
        <p:blipFill rotWithShape="1">
          <a:blip r:embed="rId3" cstate="print"/>
          <a:srcRect t="3696"/>
          <a:stretch/>
        </p:blipFill>
        <p:spPr bwMode="auto">
          <a:xfrm>
            <a:off x="247338" y="1109249"/>
            <a:ext cx="2616964" cy="161848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4631" b="14336"/>
          <a:stretch/>
        </p:blipFill>
        <p:spPr>
          <a:xfrm>
            <a:off x="6168454" y="1113350"/>
            <a:ext cx="2663083" cy="161848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0F8DF01-7D2F-9EEA-58B3-D6C8F4F01626}"/>
              </a:ext>
            </a:extLst>
          </p:cNvPr>
          <p:cNvPicPr>
            <a:picLocks noChangeAspect="1"/>
          </p:cNvPicPr>
          <p:nvPr/>
        </p:nvPicPr>
        <p:blipFill>
          <a:blip r:embed="rId5"/>
          <a:stretch>
            <a:fillRect/>
          </a:stretch>
        </p:blipFill>
        <p:spPr>
          <a:xfrm>
            <a:off x="3297657" y="1109249"/>
            <a:ext cx="2437442" cy="1618488"/>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579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E8C02-F03F-7D7A-2713-54BBECC1C79D}"/>
              </a:ext>
            </a:extLst>
          </p:cNvPr>
          <p:cNvSpPr>
            <a:spLocks noGrp="1"/>
          </p:cNvSpPr>
          <p:nvPr>
            <p:ph type="title"/>
          </p:nvPr>
        </p:nvSpPr>
        <p:spPr>
          <a:xfrm>
            <a:off x="836760" y="100586"/>
            <a:ext cx="8307239" cy="867930"/>
          </a:xfrm>
        </p:spPr>
        <p:txBody>
          <a:bodyPr/>
          <a:lstStyle/>
          <a:p>
            <a:r>
              <a:rPr lang="en-US" dirty="0"/>
              <a:t>One Great Community Through Partnerships</a:t>
            </a:r>
          </a:p>
        </p:txBody>
      </p:sp>
      <p:sp>
        <p:nvSpPr>
          <p:cNvPr id="7" name="Text Placeholder 6">
            <a:extLst>
              <a:ext uri="{FF2B5EF4-FFF2-40B4-BE49-F238E27FC236}">
                <a16:creationId xmlns:a16="http://schemas.microsoft.com/office/drawing/2014/main" id="{9469D12B-CAA2-4D77-0398-032B26F940E1}"/>
              </a:ext>
            </a:extLst>
          </p:cNvPr>
          <p:cNvSpPr>
            <a:spLocks noGrp="1"/>
          </p:cNvSpPr>
          <p:nvPr>
            <p:ph type="body" sz="quarter" idx="15"/>
          </p:nvPr>
        </p:nvSpPr>
        <p:spPr/>
        <p:txBody>
          <a:bodyPr/>
          <a:lstStyle/>
          <a:p>
            <a:r>
              <a:rPr lang="en-US" dirty="0">
                <a:highlight>
                  <a:srgbClr val="FFFF00"/>
                </a:highlight>
              </a:rPr>
              <a:t>Emergency Management</a:t>
            </a:r>
          </a:p>
        </p:txBody>
      </p:sp>
      <p:sp>
        <p:nvSpPr>
          <p:cNvPr id="2" name="Content Placeholder 5">
            <a:extLst>
              <a:ext uri="{FF2B5EF4-FFF2-40B4-BE49-F238E27FC236}">
                <a16:creationId xmlns:a16="http://schemas.microsoft.com/office/drawing/2014/main" id="{490232FC-1636-1398-34C9-345DDF475A64}"/>
              </a:ext>
            </a:extLst>
          </p:cNvPr>
          <p:cNvSpPr>
            <a:spLocks noGrp="1"/>
          </p:cNvSpPr>
          <p:nvPr>
            <p:ph idx="1"/>
          </p:nvPr>
        </p:nvSpPr>
        <p:spPr>
          <a:xfrm>
            <a:off x="85815" y="2779822"/>
            <a:ext cx="8886546" cy="3762566"/>
          </a:xfrm>
        </p:spPr>
        <p:txBody>
          <a:bodyPr>
            <a:normAutofit lnSpcReduction="10000"/>
          </a:bodyPr>
          <a:lstStyle/>
          <a:p>
            <a:pPr marL="0" indent="0">
              <a:lnSpc>
                <a:spcPct val="100000"/>
              </a:lnSpc>
              <a:spcBef>
                <a:spcPts val="0"/>
              </a:spcBef>
              <a:buNone/>
            </a:pPr>
            <a:r>
              <a:rPr lang="en-US" sz="1400" dirty="0"/>
              <a:t>One Goal:  </a:t>
            </a:r>
            <a:r>
              <a:rPr lang="en-US" sz="1400" b="0" dirty="0"/>
              <a:t>Prevent, prepare for, respond to, and recover from all hazards impacting our community.</a:t>
            </a:r>
          </a:p>
          <a:p>
            <a:pPr>
              <a:lnSpc>
                <a:spcPct val="100000"/>
              </a:lnSpc>
              <a:spcBef>
                <a:spcPts val="0"/>
              </a:spcBef>
            </a:pPr>
            <a:endParaRPr lang="en-US" sz="900" dirty="0"/>
          </a:p>
          <a:p>
            <a:pPr marL="0" indent="0">
              <a:lnSpc>
                <a:spcPct val="100000"/>
              </a:lnSpc>
              <a:spcBef>
                <a:spcPts val="0"/>
              </a:spcBef>
              <a:buNone/>
            </a:pPr>
            <a:r>
              <a:rPr lang="en-US" sz="1400" dirty="0"/>
              <a:t>Achieved Through Partnerships:  </a:t>
            </a:r>
          </a:p>
          <a:p>
            <a:pPr marL="0" indent="0">
              <a:lnSpc>
                <a:spcPct val="100000"/>
              </a:lnSpc>
              <a:spcBef>
                <a:spcPts val="0"/>
              </a:spcBef>
              <a:buNone/>
            </a:pPr>
            <a:endParaRPr lang="en-US" sz="900" dirty="0"/>
          </a:p>
          <a:p>
            <a:pPr>
              <a:lnSpc>
                <a:spcPct val="100000"/>
              </a:lnSpc>
              <a:spcBef>
                <a:spcPts val="0"/>
              </a:spcBef>
            </a:pPr>
            <a:r>
              <a:rPr lang="en-US" sz="1200" dirty="0"/>
              <a:t>Integrated Emergency Operations Center</a:t>
            </a:r>
            <a:r>
              <a:rPr lang="en-US" sz="1200" b="0" dirty="0"/>
              <a:t>:  Supporting common and comprehensive operating picture.</a:t>
            </a:r>
          </a:p>
          <a:p>
            <a:pPr marL="400050" lvl="1">
              <a:lnSpc>
                <a:spcPct val="100000"/>
              </a:lnSpc>
              <a:spcBef>
                <a:spcPts val="0"/>
              </a:spcBef>
            </a:pPr>
            <a:r>
              <a:rPr lang="en-US" sz="1100" b="0" dirty="0"/>
              <a:t>Central Texas Council of Governments and Homeland Security Advisory Council.</a:t>
            </a:r>
          </a:p>
          <a:p>
            <a:pPr marL="400050" lvl="1">
              <a:lnSpc>
                <a:spcPct val="100000"/>
              </a:lnSpc>
              <a:spcBef>
                <a:spcPts val="0"/>
              </a:spcBef>
            </a:pPr>
            <a:r>
              <a:rPr lang="en-US" sz="1100" dirty="0"/>
              <a:t>Defense support to civil authorities.</a:t>
            </a:r>
          </a:p>
          <a:p>
            <a:pPr marL="400050" lvl="1">
              <a:lnSpc>
                <a:spcPct val="100000"/>
              </a:lnSpc>
              <a:spcBef>
                <a:spcPts val="0"/>
              </a:spcBef>
            </a:pPr>
            <a:r>
              <a:rPr lang="en-US" sz="1100" dirty="0"/>
              <a:t>Memorandum of Agreement for remains recovery.</a:t>
            </a:r>
          </a:p>
          <a:p>
            <a:pPr lvl="1">
              <a:lnSpc>
                <a:spcPct val="100000"/>
              </a:lnSpc>
              <a:spcBef>
                <a:spcPts val="0"/>
              </a:spcBef>
            </a:pPr>
            <a:endParaRPr lang="en-US" sz="800" b="0" dirty="0"/>
          </a:p>
          <a:p>
            <a:pPr>
              <a:lnSpc>
                <a:spcPct val="100000"/>
              </a:lnSpc>
              <a:spcBef>
                <a:spcPts val="0"/>
              </a:spcBef>
            </a:pPr>
            <a:r>
              <a:rPr lang="en-US" sz="1200" dirty="0"/>
              <a:t>Mutual Aid Agreements</a:t>
            </a:r>
            <a:r>
              <a:rPr lang="en-US" sz="1200" b="0" dirty="0"/>
              <a:t>:  Protecting the public’s health by sharing information, data, supplies, resources, equipment, or personnel.</a:t>
            </a:r>
          </a:p>
          <a:p>
            <a:pPr marL="400050" lvl="1">
              <a:lnSpc>
                <a:spcPct val="100000"/>
              </a:lnSpc>
              <a:spcBef>
                <a:spcPts val="0"/>
              </a:spcBef>
            </a:pPr>
            <a:r>
              <a:rPr lang="en-US" sz="1100" b="0" dirty="0"/>
              <a:t>Integrated Aid:  Crash and rescue support for Killeen / Fort Hood Regional and Robert Gray Army Airfield.</a:t>
            </a:r>
          </a:p>
          <a:p>
            <a:pPr marL="400050" lvl="1">
              <a:lnSpc>
                <a:spcPct val="100000"/>
              </a:lnSpc>
              <a:spcBef>
                <a:spcPts val="0"/>
              </a:spcBef>
            </a:pPr>
            <a:r>
              <a:rPr lang="en-US" sz="1100" b="0" dirty="0"/>
              <a:t>Automatic Aid:  Fort Hoo</a:t>
            </a:r>
            <a:r>
              <a:rPr lang="en-US" sz="1100" dirty="0"/>
              <a:t>d Fire automatically responds to select areas of the City of Killeen and Killeen Fire automatically responds to Fort Hood’s non-contiguous housing areas so that both jurisdictions can meet the 7-minute response time.</a:t>
            </a:r>
          </a:p>
          <a:p>
            <a:pPr marL="400050" lvl="1">
              <a:lnSpc>
                <a:spcPct val="100000"/>
              </a:lnSpc>
              <a:spcBef>
                <a:spcPts val="0"/>
              </a:spcBef>
            </a:pPr>
            <a:r>
              <a:rPr lang="en-US" sz="1100" dirty="0"/>
              <a:t>First Responder Support:  United Services Organization and American Red Cross provide first responders with food and water during large scale incidents and wildland fires.</a:t>
            </a:r>
          </a:p>
          <a:p>
            <a:pPr marL="400050" lvl="1">
              <a:lnSpc>
                <a:spcPct val="100000"/>
              </a:lnSpc>
              <a:spcBef>
                <a:spcPts val="0"/>
              </a:spcBef>
            </a:pPr>
            <a:r>
              <a:rPr lang="en-US" sz="1100" dirty="0"/>
              <a:t>Joint Training:  Swift water rescue, aircraft rescue firefighting, and structural firefighting.</a:t>
            </a:r>
          </a:p>
          <a:p>
            <a:pPr lvl="1">
              <a:lnSpc>
                <a:spcPct val="100000"/>
              </a:lnSpc>
              <a:spcBef>
                <a:spcPts val="0"/>
              </a:spcBef>
            </a:pPr>
            <a:endParaRPr lang="en-US" sz="1100" dirty="0"/>
          </a:p>
          <a:p>
            <a:pPr>
              <a:lnSpc>
                <a:spcPct val="100000"/>
              </a:lnSpc>
              <a:spcBef>
                <a:spcPts val="0"/>
              </a:spcBef>
            </a:pPr>
            <a:r>
              <a:rPr lang="en-US" sz="1200" dirty="0"/>
              <a:t>Decision Support</a:t>
            </a:r>
            <a:r>
              <a:rPr lang="en-US" sz="1200" b="0" dirty="0"/>
              <a:t>:  Achieving unity of action through coordinated decision making.</a:t>
            </a:r>
            <a:endParaRPr lang="en-US" sz="1200" dirty="0"/>
          </a:p>
          <a:p>
            <a:pPr marL="400050" lvl="1">
              <a:lnSpc>
                <a:spcPct val="100000"/>
              </a:lnSpc>
              <a:spcBef>
                <a:spcPts val="0"/>
              </a:spcBef>
            </a:pPr>
            <a:r>
              <a:rPr lang="en-US" sz="1100" dirty="0"/>
              <a:t>Coordinated messaging between Fort Hood and all community entities – Speaking with One Voice.</a:t>
            </a:r>
          </a:p>
          <a:p>
            <a:pPr marL="400050" lvl="1">
              <a:lnSpc>
                <a:spcPct val="100000"/>
              </a:lnSpc>
              <a:spcBef>
                <a:spcPts val="0"/>
              </a:spcBef>
            </a:pPr>
            <a:r>
              <a:rPr lang="en-US" sz="1100" dirty="0"/>
              <a:t>Establish emergency and/or warming shelters ICW American Red Cross and United Services Organization.</a:t>
            </a:r>
          </a:p>
          <a:p>
            <a:pPr marL="400050" lvl="1">
              <a:lnSpc>
                <a:spcPct val="100000"/>
              </a:lnSpc>
              <a:spcBef>
                <a:spcPts val="0"/>
              </a:spcBef>
            </a:pPr>
            <a:r>
              <a:rPr lang="en-US" sz="1100" dirty="0"/>
              <a:t>Installation operational status decisions in consultation with Killeen Independent School District and other on/off-post partners.</a:t>
            </a:r>
          </a:p>
          <a:p>
            <a:pPr marL="400050" lvl="1">
              <a:lnSpc>
                <a:spcPct val="100000"/>
              </a:lnSpc>
              <a:spcBef>
                <a:spcPts val="0"/>
              </a:spcBef>
            </a:pPr>
            <a:r>
              <a:rPr lang="en-US" sz="1100" dirty="0"/>
              <a:t>Road closure decisions ICW Texas Departments of Transportation and Public Safety.</a:t>
            </a:r>
          </a:p>
          <a:p>
            <a:pPr lvl="1">
              <a:lnSpc>
                <a:spcPct val="100000"/>
              </a:lnSpc>
              <a:spcBef>
                <a:spcPts val="0"/>
              </a:spcBef>
            </a:pPr>
            <a:endParaRPr lang="en-US" sz="1100" dirty="0"/>
          </a:p>
          <a:p>
            <a:pPr>
              <a:lnSpc>
                <a:spcPct val="100000"/>
              </a:lnSpc>
              <a:spcBef>
                <a:spcPts val="0"/>
              </a:spcBef>
            </a:pPr>
            <a:endParaRPr lang="en-US" sz="1100" dirty="0"/>
          </a:p>
          <a:p>
            <a:pPr lvl="1">
              <a:lnSpc>
                <a:spcPct val="100000"/>
              </a:lnSpc>
              <a:spcBef>
                <a:spcPts val="0"/>
              </a:spcBef>
            </a:pPr>
            <a:endParaRPr lang="en-US" sz="1100" b="0" dirty="0"/>
          </a:p>
          <a:p>
            <a:pPr lvl="1">
              <a:lnSpc>
                <a:spcPct val="100000"/>
              </a:lnSpc>
              <a:spcBef>
                <a:spcPts val="0"/>
              </a:spcBef>
            </a:pPr>
            <a:endParaRPr lang="en-US" sz="1200" b="0" dirty="0"/>
          </a:p>
          <a:p>
            <a:pPr marL="339725" lvl="1" indent="0">
              <a:lnSpc>
                <a:spcPct val="100000"/>
              </a:lnSpc>
              <a:spcBef>
                <a:spcPts val="0"/>
              </a:spcBef>
              <a:buNone/>
            </a:pPr>
            <a:endParaRPr lang="en-US" sz="1200" dirty="0"/>
          </a:p>
          <a:p>
            <a:pPr>
              <a:lnSpc>
                <a:spcPct val="100000"/>
              </a:lnSpc>
              <a:spcBef>
                <a:spcPts val="0"/>
              </a:spcBef>
            </a:pPr>
            <a:endParaRPr lang="en-US" sz="1200" b="0" dirty="0"/>
          </a:p>
        </p:txBody>
      </p:sp>
      <p:pic>
        <p:nvPicPr>
          <p:cNvPr id="6" name="Picture 5" descr="A picture containing text, ceiling, indoor, person">
            <a:extLst>
              <a:ext uri="{FF2B5EF4-FFF2-40B4-BE49-F238E27FC236}">
                <a16:creationId xmlns:a16="http://schemas.microsoft.com/office/drawing/2014/main" id="{9E8B8930-8EB8-291F-5814-E33E9D883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87" y="1093316"/>
            <a:ext cx="2911907" cy="1639179"/>
          </a:xfrm>
          <a:prstGeom prst="rect">
            <a:avLst/>
          </a:prstGeom>
          <a:solidFill>
            <a:srgbClr val="000000">
              <a:shade val="95000"/>
            </a:srgbClr>
          </a:solidFill>
          <a:ln w="38100" cap="sq">
            <a:solidFill>
              <a:srgbClr val="000000"/>
            </a:solidFill>
            <a:miter lim="800000"/>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DFA95B0-271A-4680-2B7E-849661752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578" y="1093315"/>
            <a:ext cx="2855409" cy="1659256"/>
          </a:xfrm>
          <a:prstGeom prst="rect">
            <a:avLst/>
          </a:prstGeom>
          <a:solidFill>
            <a:schemeClr val="tx1"/>
          </a:solidFill>
          <a:ln w="38100">
            <a:solidFill>
              <a:schemeClr val="tx1"/>
            </a:solidFill>
          </a:ln>
          <a:effectLst>
            <a:outerShdw blurRad="50800" dist="38100" dir="2700000" algn="tl" rotWithShape="0">
              <a:prstClr val="black">
                <a:alpha val="40000"/>
              </a:prstClr>
            </a:outerShdw>
          </a:effectLst>
        </p:spPr>
      </p:pic>
      <p:pic>
        <p:nvPicPr>
          <p:cNvPr id="9" name="Picture 8" descr="A group of people standing next to a fire truck&#10;&#10;Description automatically generated with low confidence">
            <a:extLst>
              <a:ext uri="{FF2B5EF4-FFF2-40B4-BE49-F238E27FC236}">
                <a16:creationId xmlns:a16="http://schemas.microsoft.com/office/drawing/2014/main" id="{846218D2-081B-861D-4C62-B82B35A5F7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370" y="1093317"/>
            <a:ext cx="2884602" cy="1639180"/>
          </a:xfrm>
          <a:prstGeom prst="rect">
            <a:avLst/>
          </a:prstGeom>
          <a:solidFill>
            <a:srgbClr val="000000">
              <a:shade val="95000"/>
            </a:srgbClr>
          </a:solidFill>
          <a:ln w="38100" cap="sq">
            <a:solidFill>
              <a:srgbClr val="000000"/>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1504470"/>
      </p:ext>
    </p:extLst>
  </p:cSld>
  <p:clrMapOvr>
    <a:masterClrMapping/>
  </p:clrMapOvr>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M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7B04966B-5B35-4978-B361-27BADB0C28EE}"/>
</file>

<file path=customXml/itemProps2.xml><?xml version="1.0" encoding="utf-8"?>
<ds:datastoreItem xmlns:ds="http://schemas.openxmlformats.org/officeDocument/2006/customXml" ds:itemID="{9F9921BF-37CB-4A9A-AD2B-DBE427285D81}">
  <ds:schemaRefs>
    <ds:schemaRef ds:uri="http://schemas.microsoft.com/sharepoint/v3/contenttype/forms"/>
  </ds:schemaRefs>
</ds:datastoreItem>
</file>

<file path=customXml/itemProps3.xml><?xml version="1.0" encoding="utf-8"?>
<ds:datastoreItem xmlns:ds="http://schemas.openxmlformats.org/officeDocument/2006/customXml" ds:itemID="{C37831D8-4071-4AE7-8DA7-FE496D32B4FF}">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7e79cb73-b1fa-49df-8a49-45070462f2f6"/>
  </ds:schemaRefs>
</ds:datastoreItem>
</file>

<file path=docProps/app.xml><?xml version="1.0" encoding="utf-8"?>
<Properties xmlns="http://schemas.openxmlformats.org/officeDocument/2006/extended-properties" xmlns:vt="http://schemas.openxmlformats.org/officeDocument/2006/docPropsVTypes">
  <TotalTime>4168</TotalTime>
  <Words>1950</Words>
  <Application>Microsoft Office PowerPoint</Application>
  <PresentationFormat>On-screen Show (4:3)</PresentationFormat>
  <Paragraphs>209</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Adobe Garamond Pro</vt:lpstr>
      <vt:lpstr>Arial</vt:lpstr>
      <vt:lpstr>Calibri</vt:lpstr>
      <vt:lpstr>Times New Roman</vt:lpstr>
      <vt:lpstr>Wingdings</vt:lpstr>
      <vt:lpstr>MSC Theme</vt:lpstr>
      <vt:lpstr>1_AMC Theme</vt:lpstr>
      <vt:lpstr>One Community</vt:lpstr>
      <vt:lpstr>The Great Place in One Great Community</vt:lpstr>
      <vt:lpstr>Agenda</vt:lpstr>
      <vt:lpstr>One Great Community through Partnerships</vt:lpstr>
      <vt:lpstr>One Great Community Through Partnerships</vt:lpstr>
      <vt:lpstr>One Great Community Through Partnerships</vt:lpstr>
      <vt:lpstr>One Great Community Through Partnerships</vt:lpstr>
      <vt:lpstr>One Great Community Through Partnerships</vt:lpstr>
      <vt:lpstr>One Great Community Through Partnerships</vt:lpstr>
      <vt:lpstr>One Great Community Through Partnerships</vt:lpstr>
      <vt:lpstr>One Great Community Through Partnerships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Hood</dc:title>
  <dc:creator>Gogas, Keith CIV USA</dc:creator>
  <cp:lastModifiedBy>Keith Sledd</cp:lastModifiedBy>
  <cp:revision>515</cp:revision>
  <cp:lastPrinted>2022-10-17T20:56:26Z</cp:lastPrinted>
  <dcterms:created xsi:type="dcterms:W3CDTF">2020-10-16T22:02:43Z</dcterms:created>
  <dcterms:modified xsi:type="dcterms:W3CDTF">2022-10-19T19:42:48Z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